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900" r:id="rId1"/>
    <p:sldMasterId id="2147483982" r:id="rId2"/>
  </p:sldMasterIdLst>
  <p:notesMasterIdLst>
    <p:notesMasterId r:id="rId94"/>
  </p:notesMasterIdLst>
  <p:sldIdLst>
    <p:sldId id="994" r:id="rId3"/>
    <p:sldId id="1438" r:id="rId4"/>
    <p:sldId id="1091" r:id="rId5"/>
    <p:sldId id="3270" r:id="rId6"/>
    <p:sldId id="3150" r:id="rId7"/>
    <p:sldId id="3030" r:id="rId8"/>
    <p:sldId id="1186" r:id="rId9"/>
    <p:sldId id="3128" r:id="rId10"/>
    <p:sldId id="3141" r:id="rId11"/>
    <p:sldId id="3142" r:id="rId12"/>
    <p:sldId id="3143" r:id="rId13"/>
    <p:sldId id="3144" r:id="rId14"/>
    <p:sldId id="3152" r:id="rId15"/>
    <p:sldId id="3154" r:id="rId16"/>
    <p:sldId id="3265" r:id="rId17"/>
    <p:sldId id="3156" r:id="rId18"/>
    <p:sldId id="3067" r:id="rId19"/>
    <p:sldId id="3127" r:id="rId20"/>
    <p:sldId id="3068" r:id="rId21"/>
    <p:sldId id="3069" r:id="rId22"/>
    <p:sldId id="3070" r:id="rId23"/>
    <p:sldId id="3071" r:id="rId24"/>
    <p:sldId id="262" r:id="rId25"/>
    <p:sldId id="3218" r:id="rId26"/>
    <p:sldId id="677" r:id="rId27"/>
    <p:sldId id="3100" r:id="rId28"/>
    <p:sldId id="3263" r:id="rId29"/>
    <p:sldId id="3134" r:id="rId30"/>
    <p:sldId id="3157" r:id="rId31"/>
    <p:sldId id="1202" r:id="rId32"/>
    <p:sldId id="3163" r:id="rId33"/>
    <p:sldId id="3151" r:id="rId34"/>
    <p:sldId id="3175" r:id="rId35"/>
    <p:sldId id="3256" r:id="rId36"/>
    <p:sldId id="3236" r:id="rId37"/>
    <p:sldId id="3177" r:id="rId38"/>
    <p:sldId id="3179" r:id="rId39"/>
    <p:sldId id="3180" r:id="rId40"/>
    <p:sldId id="3241" r:id="rId41"/>
    <p:sldId id="3239" r:id="rId42"/>
    <p:sldId id="3240" r:id="rId43"/>
    <p:sldId id="3229" r:id="rId44"/>
    <p:sldId id="3230" r:id="rId45"/>
    <p:sldId id="3232" r:id="rId46"/>
    <p:sldId id="3223" r:id="rId47"/>
    <p:sldId id="3183" r:id="rId48"/>
    <p:sldId id="3182" r:id="rId49"/>
    <p:sldId id="3242" r:id="rId50"/>
    <p:sldId id="3184" r:id="rId51"/>
    <p:sldId id="3257" r:id="rId52"/>
    <p:sldId id="3235" r:id="rId53"/>
    <p:sldId id="3185" r:id="rId54"/>
    <p:sldId id="3243" r:id="rId55"/>
    <p:sldId id="3188" r:id="rId56"/>
    <p:sldId id="3205" r:id="rId57"/>
    <p:sldId id="3226" r:id="rId58"/>
    <p:sldId id="3209" r:id="rId59"/>
    <p:sldId id="3210" r:id="rId60"/>
    <p:sldId id="3211" r:id="rId61"/>
    <p:sldId id="3258" r:id="rId62"/>
    <p:sldId id="3259" r:id="rId63"/>
    <p:sldId id="3261" r:id="rId64"/>
    <p:sldId id="3206" r:id="rId65"/>
    <p:sldId id="3245" r:id="rId66"/>
    <p:sldId id="3247" r:id="rId67"/>
    <p:sldId id="3207" r:id="rId68"/>
    <p:sldId id="3212" r:id="rId69"/>
    <p:sldId id="3246" r:id="rId70"/>
    <p:sldId id="3213" r:id="rId71"/>
    <p:sldId id="3221" r:id="rId72"/>
    <p:sldId id="3219" r:id="rId73"/>
    <p:sldId id="3136" r:id="rId74"/>
    <p:sldId id="3195" r:id="rId75"/>
    <p:sldId id="3217" r:id="rId76"/>
    <p:sldId id="1570" r:id="rId77"/>
    <p:sldId id="3197" r:id="rId78"/>
    <p:sldId id="3224" r:id="rId79"/>
    <p:sldId id="3262" r:id="rId80"/>
    <p:sldId id="3222" r:id="rId81"/>
    <p:sldId id="1255" r:id="rId82"/>
    <p:sldId id="3216" r:id="rId83"/>
    <p:sldId id="3200" r:id="rId84"/>
    <p:sldId id="3075" r:id="rId85"/>
    <p:sldId id="3260" r:id="rId86"/>
    <p:sldId id="3264" r:id="rId87"/>
    <p:sldId id="3203" r:id="rId88"/>
    <p:sldId id="3204" r:id="rId89"/>
    <p:sldId id="3140" r:id="rId90"/>
    <p:sldId id="595" r:id="rId91"/>
    <p:sldId id="3158" r:id="rId92"/>
    <p:sldId id="3227" r:id="rId93"/>
  </p:sldIdLst>
  <p:sldSz cx="9144000" cy="6858000" type="screen4x3"/>
  <p:notesSz cx="6807200" cy="9939338"/>
  <p:defaultTextStyle>
    <a:defPPr>
      <a:defRPr lang="en-US"/>
    </a:defPPr>
    <a:lvl1pPr marL="0" algn="l" defTabSz="457088" rtl="0" eaLnBrk="1" latinLnBrk="0" hangingPunct="1">
      <a:defRPr sz="1800" kern="1200">
        <a:solidFill>
          <a:schemeClr val="tx1"/>
        </a:solidFill>
        <a:latin typeface="+mn-lt"/>
        <a:ea typeface="+mn-ea"/>
        <a:cs typeface="+mn-cs"/>
      </a:defRPr>
    </a:lvl1pPr>
    <a:lvl2pPr marL="457088" algn="l" defTabSz="457088" rtl="0" eaLnBrk="1" latinLnBrk="0" hangingPunct="1">
      <a:defRPr sz="1800" kern="1200">
        <a:solidFill>
          <a:schemeClr val="tx1"/>
        </a:solidFill>
        <a:latin typeface="+mn-lt"/>
        <a:ea typeface="+mn-ea"/>
        <a:cs typeface="+mn-cs"/>
      </a:defRPr>
    </a:lvl2pPr>
    <a:lvl3pPr marL="914174" algn="l" defTabSz="457088" rtl="0" eaLnBrk="1" latinLnBrk="0" hangingPunct="1">
      <a:defRPr sz="1800" kern="1200">
        <a:solidFill>
          <a:schemeClr val="tx1"/>
        </a:solidFill>
        <a:latin typeface="+mn-lt"/>
        <a:ea typeface="+mn-ea"/>
        <a:cs typeface="+mn-cs"/>
      </a:defRPr>
    </a:lvl3pPr>
    <a:lvl4pPr marL="1371261" algn="l" defTabSz="457088" rtl="0" eaLnBrk="1" latinLnBrk="0" hangingPunct="1">
      <a:defRPr sz="1800" kern="1200">
        <a:solidFill>
          <a:schemeClr val="tx1"/>
        </a:solidFill>
        <a:latin typeface="+mn-lt"/>
        <a:ea typeface="+mn-ea"/>
        <a:cs typeface="+mn-cs"/>
      </a:defRPr>
    </a:lvl4pPr>
    <a:lvl5pPr marL="1828348" algn="l" defTabSz="457088" rtl="0" eaLnBrk="1" latinLnBrk="0" hangingPunct="1">
      <a:defRPr sz="1800" kern="1200">
        <a:solidFill>
          <a:schemeClr val="tx1"/>
        </a:solidFill>
        <a:latin typeface="+mn-lt"/>
        <a:ea typeface="+mn-ea"/>
        <a:cs typeface="+mn-cs"/>
      </a:defRPr>
    </a:lvl5pPr>
    <a:lvl6pPr marL="2285434" algn="l" defTabSz="457088" rtl="0" eaLnBrk="1" latinLnBrk="0" hangingPunct="1">
      <a:defRPr sz="1800" kern="1200">
        <a:solidFill>
          <a:schemeClr val="tx1"/>
        </a:solidFill>
        <a:latin typeface="+mn-lt"/>
        <a:ea typeface="+mn-ea"/>
        <a:cs typeface="+mn-cs"/>
      </a:defRPr>
    </a:lvl6pPr>
    <a:lvl7pPr marL="2742522" algn="l" defTabSz="457088" rtl="0" eaLnBrk="1" latinLnBrk="0" hangingPunct="1">
      <a:defRPr sz="1800" kern="1200">
        <a:solidFill>
          <a:schemeClr val="tx1"/>
        </a:solidFill>
        <a:latin typeface="+mn-lt"/>
        <a:ea typeface="+mn-ea"/>
        <a:cs typeface="+mn-cs"/>
      </a:defRPr>
    </a:lvl7pPr>
    <a:lvl8pPr marL="3199609" algn="l" defTabSz="457088" rtl="0" eaLnBrk="1" latinLnBrk="0" hangingPunct="1">
      <a:defRPr sz="1800" kern="1200">
        <a:solidFill>
          <a:schemeClr val="tx1"/>
        </a:solidFill>
        <a:latin typeface="+mn-lt"/>
        <a:ea typeface="+mn-ea"/>
        <a:cs typeface="+mn-cs"/>
      </a:defRPr>
    </a:lvl8pPr>
    <a:lvl9pPr marL="3656696" algn="l" defTabSz="4570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D6EF"/>
    <a:srgbClr val="FCCCF9"/>
    <a:srgbClr val="FCD0F9"/>
    <a:srgbClr val="FFAFA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85" autoAdjust="0"/>
    <p:restoredTop sz="93899" autoAdjust="0"/>
  </p:normalViewPr>
  <p:slideViewPr>
    <p:cSldViewPr>
      <p:cViewPr varScale="1">
        <p:scale>
          <a:sx n="96" d="100"/>
          <a:sy n="96" d="100"/>
        </p:scale>
        <p:origin x="758" y="67"/>
      </p:cViewPr>
      <p:guideLst>
        <p:guide orient="horz" pos="2160"/>
        <p:guide pos="2880"/>
      </p:guideLst>
    </p:cSldViewPr>
  </p:slideViewPr>
  <p:outlineViewPr>
    <p:cViewPr>
      <p:scale>
        <a:sx n="33" d="100"/>
        <a:sy n="33" d="100"/>
      </p:scale>
      <p:origin x="0" y="-30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5&#12304;&#24220;&#20840;&#20307;&#12305;&#12304;2020&#24180;&#29256;&#12305;&#22320;&#22495;&#12398;&#26410;&#26469;&#20104;&#28204;%20-%20&#12467;&#12500;&#1254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5&#12304;&#24220;&#20840;&#20307;&#12305;&#12304;2020&#24180;&#29256;&#12305;&#22320;&#22495;&#12398;&#26410;&#26469;&#20104;&#28204;%20-%20&#12467;&#12500;&#1254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05&#12304;&#24220;&#20840;&#20307;&#12305;&#12304;2020&#24180;&#29256;&#12305;&#22320;&#22495;&#12398;&#26410;&#26469;&#20104;&#28204;%20-%20&#12467;&#12500;&#1254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757$\doc\&#25391;&#33288;&#35506;&#25391;&#33288;G\12_&#22522;&#30990;&#33258;&#27835;&#26465;&#20363;&#38306;&#20418;&#65288;&#22522;&#26412;&#26041;&#37341;&#12539;&#25512;&#36914;&#26412;&#37096;&#21547;&#12416;&#65289;\&#22320;&#22495;&#12398;&#26410;&#26469;&#20104;&#28204;&#65288;&#22320;&#22495;&#12502;&#12525;&#12483;&#12463;&#29256;&#65289;\&#20316;&#25104;&#29992;&#36039;&#26009;\05&#12304;&#24220;&#20840;&#20307;&#12305;&#12304;2020&#24180;&#29256;&#12305;&#22320;&#22495;&#12398;&#26410;&#26469;&#20104;&#28204;%20-%20&#12467;&#12500;&#1254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95973740665444E-2"/>
          <c:y val="0.12250134649468232"/>
          <c:w val="0.89583107373234683"/>
          <c:h val="0.73514695793204676"/>
        </c:manualLayout>
      </c:layout>
      <c:barChart>
        <c:barDir val="col"/>
        <c:grouping val="stacked"/>
        <c:varyColors val="0"/>
        <c:ser>
          <c:idx val="0"/>
          <c:order val="0"/>
          <c:tx>
            <c:strRef>
              <c:f>'人口（年齢3区分別人口・割合）'!$N$4</c:f>
              <c:strCache>
                <c:ptCount val="1"/>
                <c:pt idx="0">
                  <c:v>0～14歳</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'人口（年齢3区分別人口・割合）'!$O$4:$U$4</c:f>
              <c:numCache>
                <c:formatCode>#,##0_);[Red]\(#,##0\)</c:formatCode>
                <c:ptCount val="5"/>
                <c:pt idx="0">
                  <c:v>1032375</c:v>
                </c:pt>
                <c:pt idx="1">
                  <c:v>940785</c:v>
                </c:pt>
                <c:pt idx="2">
                  <c:v>863505</c:v>
                </c:pt>
                <c:pt idx="3">
                  <c:v>816280</c:v>
                </c:pt>
                <c:pt idx="4">
                  <c:v>795133</c:v>
                </c:pt>
              </c:numCache>
              <c:extLst/>
            </c:numRef>
          </c:val>
          <c:extLst>
            <c:ext xmlns:c16="http://schemas.microsoft.com/office/drawing/2014/chart" uri="{C3380CC4-5D6E-409C-BE32-E72D297353CC}">
              <c16:uniqueId val="{00000000-73EA-4809-BE7D-9C86BB6155ED}"/>
            </c:ext>
          </c:extLst>
        </c:ser>
        <c:ser>
          <c:idx val="1"/>
          <c:order val="1"/>
          <c:tx>
            <c:strRef>
              <c:f>'人口（年齢3区分別人口・割合）'!$N$5</c:f>
              <c:strCache>
                <c:ptCount val="1"/>
                <c:pt idx="0">
                  <c:v>15～64歳</c:v>
                </c:pt>
              </c:strCache>
            </c:strRef>
          </c:tx>
          <c:spPr>
            <a:solidFill>
              <a:schemeClr val="accent4">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'人口（年齢3区分別人口・割合）'!$O$5:$U$5</c:f>
              <c:numCache>
                <c:formatCode>#,##0_);[Red]\(#,##0\)</c:formatCode>
                <c:ptCount val="5"/>
                <c:pt idx="0">
                  <c:v>5363326</c:v>
                </c:pt>
                <c:pt idx="1">
                  <c:v>5301418</c:v>
                </c:pt>
                <c:pt idx="2">
                  <c:v>5113920</c:v>
                </c:pt>
                <c:pt idx="3">
                  <c:v>4803291</c:v>
                </c:pt>
                <c:pt idx="4">
                  <c:v>4386551</c:v>
                </c:pt>
              </c:numCache>
              <c:extLst/>
            </c:numRef>
          </c:val>
          <c:extLst>
            <c:ext xmlns:c16="http://schemas.microsoft.com/office/drawing/2014/chart" uri="{C3380CC4-5D6E-409C-BE32-E72D297353CC}">
              <c16:uniqueId val="{00000001-73EA-4809-BE7D-9C86BB6155ED}"/>
            </c:ext>
          </c:extLst>
        </c:ser>
        <c:ser>
          <c:idx val="2"/>
          <c:order val="2"/>
          <c:tx>
            <c:strRef>
              <c:f>'人口（年齢3区分別人口・割合）'!$N$6</c:f>
              <c:strCache>
                <c:ptCount val="1"/>
                <c:pt idx="0">
                  <c:v>65歳以上</c:v>
                </c:pt>
              </c:strCache>
            </c:strRef>
          </c:tx>
          <c:spPr>
            <a:solidFill>
              <a:schemeClr val="accent1">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'人口（年齢3区分別人口・割合）'!$O$6:$U$6</c:f>
              <c:numCache>
                <c:formatCode>#,##0_);[Red]\(#,##0\)</c:formatCode>
                <c:ptCount val="5"/>
                <c:pt idx="0">
                  <c:v>2441984</c:v>
                </c:pt>
                <c:pt idx="1">
                  <c:v>2433999</c:v>
                </c:pt>
                <c:pt idx="2">
                  <c:v>2460200</c:v>
                </c:pt>
                <c:pt idx="3">
                  <c:v>2547620</c:v>
                </c:pt>
                <c:pt idx="4">
                  <c:v>2692756</c:v>
                </c:pt>
              </c:numCache>
              <c:extLst/>
            </c:numRef>
          </c:val>
          <c:extLst>
            <c:ext xmlns:c16="http://schemas.microsoft.com/office/drawing/2014/chart" uri="{C3380CC4-5D6E-409C-BE32-E72D297353CC}">
              <c16:uniqueId val="{00000002-73EA-4809-BE7D-9C86BB6155ED}"/>
            </c:ext>
          </c:extLst>
        </c:ser>
        <c:dLbls>
          <c:showLegendKey val="0"/>
          <c:showVal val="0"/>
          <c:showCatName val="0"/>
          <c:showSerName val="0"/>
          <c:showPercent val="0"/>
          <c:showBubbleSize val="0"/>
        </c:dLbls>
        <c:gapWidth val="50"/>
        <c:overlap val="100"/>
        <c:axId val="2022394687"/>
        <c:axId val="2022386367"/>
      </c:barChart>
      <c:lineChart>
        <c:grouping val="standard"/>
        <c:varyColors val="0"/>
        <c:ser>
          <c:idx val="3"/>
          <c:order val="3"/>
          <c:tx>
            <c:strRef>
              <c:f>'人口（年齢3区分別人口・割合）'!$N$7</c:f>
              <c:strCache>
                <c:ptCount val="1"/>
                <c:pt idx="0">
                  <c:v>合計</c:v>
                </c:pt>
              </c:strCache>
            </c:strRef>
          </c:tx>
          <c:spPr>
            <a:ln w="28575" cap="rnd">
              <a:solidFill>
                <a:schemeClr val="accent1">
                  <a:alpha val="0"/>
                </a:schemeClr>
              </a:solidFill>
              <a:round/>
            </a:ln>
            <a:effectLst/>
          </c:spPr>
          <c:marker>
            <c:symbol val="none"/>
          </c:marker>
          <c:dLbls>
            <c:dLbl>
              <c:idx val="1"/>
              <c:layout>
                <c:manualLayout>
                  <c:x val="-3.5153935804109609E-2"/>
                  <c:y val="-4.5874548655918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78-4B06-9118-1D7AB3CF3368}"/>
                </c:ext>
              </c:extLst>
            </c:dLbl>
            <c:dLbl>
              <c:idx val="2"/>
              <c:layout>
                <c:manualLayout>
                  <c:x val="-2.9452921461232823E-2"/>
                  <c:y val="-2.5314526849344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78-4B06-9118-1D7AB3CF3368}"/>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'人口（年齢3区分別人口・割合）'!$O$3:$U$3</c:f>
              <c:strCache>
                <c:ptCount val="5"/>
                <c:pt idx="0">
                  <c:v>2020年</c:v>
                </c:pt>
                <c:pt idx="1">
                  <c:v>2025年</c:v>
                </c:pt>
                <c:pt idx="2">
                  <c:v>2030年</c:v>
                </c:pt>
                <c:pt idx="3">
                  <c:v>2035年</c:v>
                </c:pt>
                <c:pt idx="4">
                  <c:v>2040年</c:v>
                </c:pt>
              </c:strCache>
              <c:extLst/>
            </c:strRef>
          </c:cat>
          <c:val>
            <c:numRef>
              <c:f>'人口（年齢3区分別人口・割合）'!$O$7:$U$7</c:f>
              <c:numCache>
                <c:formatCode>#,##0_);[Red]\(#,##0\)</c:formatCode>
                <c:ptCount val="5"/>
                <c:pt idx="0">
                  <c:v>8837685</c:v>
                </c:pt>
                <c:pt idx="1">
                  <c:v>8676202</c:v>
                </c:pt>
                <c:pt idx="2">
                  <c:v>8437625</c:v>
                </c:pt>
                <c:pt idx="3">
                  <c:v>8167191</c:v>
                </c:pt>
                <c:pt idx="4">
                  <c:v>7874440</c:v>
                </c:pt>
              </c:numCache>
              <c:extLst/>
            </c:numRef>
          </c:val>
          <c:smooth val="0"/>
          <c:extLst>
            <c:ext xmlns:c16="http://schemas.microsoft.com/office/drawing/2014/chart" uri="{C3380CC4-5D6E-409C-BE32-E72D297353CC}">
              <c16:uniqueId val="{00000003-73EA-4809-BE7D-9C86BB6155ED}"/>
            </c:ext>
          </c:extLst>
        </c:ser>
        <c:dLbls>
          <c:showLegendKey val="0"/>
          <c:showVal val="0"/>
          <c:showCatName val="0"/>
          <c:showSerName val="0"/>
          <c:showPercent val="0"/>
          <c:showBubbleSize val="0"/>
        </c:dLbls>
        <c:marker val="1"/>
        <c:smooth val="0"/>
        <c:axId val="2022394687"/>
        <c:axId val="2022386367"/>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800" dirty="0"/>
                  <a:t>（単位：千人）</a:t>
                </a:r>
              </a:p>
            </c:rich>
          </c:tx>
          <c:layout>
            <c:manualLayout>
              <c:xMode val="edge"/>
              <c:yMode val="edge"/>
              <c:x val="2.152080952134839E-2"/>
              <c:y val="2.828964495719119E-2"/>
            </c:manualLayout>
          </c:layout>
          <c:overlay val="0"/>
          <c:spPr>
            <a:noFill/>
            <a:ln>
              <a:noFill/>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spPr>
        <a:noFill/>
        <a:ln>
          <a:noFill/>
        </a:ln>
        <a:effectLst/>
      </c:spPr>
    </c:plotArea>
    <c:legend>
      <c:legendPos val="b"/>
      <c:legendEntry>
        <c:idx val="3"/>
        <c:delete val="1"/>
      </c:legendEntry>
      <c:layout>
        <c:manualLayout>
          <c:xMode val="edge"/>
          <c:yMode val="edge"/>
          <c:x val="0.36472632044975167"/>
          <c:y val="0.91028120484156139"/>
          <c:w val="0.25059369667573628"/>
          <c:h val="3.831874064200287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Sheet1!$A$8</c:f>
              <c:strCache>
                <c:ptCount val="1"/>
                <c:pt idx="0">
                  <c:v>文書管理・電子決裁</c:v>
                </c:pt>
              </c:strCache>
            </c:strRef>
          </c:tx>
          <c:spPr>
            <a:solidFill>
              <a:schemeClr val="accent1"/>
            </a:solidFill>
            <a:ln>
              <a:noFill/>
            </a:ln>
            <a:effectLst/>
          </c:spPr>
          <c:invertIfNegative val="0"/>
          <c:dLbls>
            <c:dLbl>
              <c:idx val="0"/>
              <c:layout>
                <c:manualLayout>
                  <c:x val="0"/>
                  <c:y val="6.52894757135145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C8-469E-8049-FCB98A20395E}"/>
                </c:ext>
              </c:extLst>
            </c:dLbl>
            <c:dLbl>
              <c:idx val="1"/>
              <c:layout>
                <c:manualLayout>
                  <c:x val="1.8873436996315149E-7"/>
                  <c:y val="5.4407896427928815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7.7276910312672448E-2"/>
                      <c:h val="0.24820882350421125"/>
                    </c:manualLayout>
                  </c15:layout>
                </c:ext>
                <c:ext xmlns:c16="http://schemas.microsoft.com/office/drawing/2014/chart" uri="{C3380CC4-5D6E-409C-BE32-E72D297353CC}">
                  <c16:uniqueId val="{00000001-33C8-469E-8049-FCB98A20395E}"/>
                </c:ext>
              </c:extLst>
            </c:dLbl>
            <c:dLbl>
              <c:idx val="2"/>
              <c:layout>
                <c:manualLayout>
                  <c:x val="-4.793852997064048E-3"/>
                  <c:y val="6.52894757135145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C8-469E-8049-FCB98A20395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33C8-469E-8049-FCB98A20395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Sheet1!$C$1:$E$1</c:f>
              <c:numCache>
                <c:formatCode>General</c:formatCode>
                <c:ptCount val="3"/>
                <c:pt idx="0">
                  <c:v>2022</c:v>
                </c:pt>
                <c:pt idx="1">
                  <c:v>2023</c:v>
                </c:pt>
                <c:pt idx="2">
                  <c:v>2024</c:v>
                </c:pt>
              </c:numCache>
            </c:numRef>
          </c:cat>
          <c:val>
            <c:numRef>
              <c:f>Sheet1!$C$8:$E$8</c:f>
              <c:numCache>
                <c:formatCode>General</c:formatCode>
                <c:ptCount val="3"/>
                <c:pt idx="0">
                  <c:v>3</c:v>
                </c:pt>
                <c:pt idx="1">
                  <c:v>6</c:v>
                </c:pt>
                <c:pt idx="2">
                  <c:v>6</c:v>
                </c:pt>
              </c:numCache>
            </c:numRef>
          </c:val>
          <c:extLst>
            <c:ext xmlns:c16="http://schemas.microsoft.com/office/drawing/2014/chart" uri="{C3380CC4-5D6E-409C-BE32-E72D297353CC}">
              <c16:uniqueId val="{00000004-33C8-469E-8049-FCB98A20395E}"/>
            </c:ext>
          </c:extLst>
        </c:ser>
        <c:dLbls>
          <c:showLegendKey val="0"/>
          <c:showVal val="0"/>
          <c:showCatName val="0"/>
          <c:showSerName val="0"/>
          <c:showPercent val="0"/>
          <c:showBubbleSize val="0"/>
        </c:dLbls>
        <c:gapWidth val="219"/>
        <c:overlap val="-27"/>
        <c:axId val="1919734656"/>
        <c:axId val="1919731328"/>
      </c:barChart>
      <c:catAx>
        <c:axId val="19197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19731328"/>
        <c:crosses val="autoZero"/>
        <c:auto val="1"/>
        <c:lblAlgn val="ctr"/>
        <c:lblOffset val="100"/>
        <c:noMultiLvlLbl val="0"/>
      </c:catAx>
      <c:valAx>
        <c:axId val="1919731328"/>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9734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6675580493764"/>
          <c:y val="0.16324117276571679"/>
          <c:w val="0.76066976076103887"/>
          <c:h val="0.49451693565371113"/>
        </c:manualLayout>
      </c:layout>
      <c:barChart>
        <c:barDir val="col"/>
        <c:grouping val="clustered"/>
        <c:varyColors val="0"/>
        <c:ser>
          <c:idx val="0"/>
          <c:order val="0"/>
          <c:tx>
            <c:strRef>
              <c:f>Sheet1!$A$2</c:f>
              <c:strCache>
                <c:ptCount val="1"/>
                <c:pt idx="0">
                  <c:v>チャットツール</c:v>
                </c:pt>
              </c:strCache>
            </c:strRef>
          </c:tx>
          <c:spPr>
            <a:solidFill>
              <a:schemeClr val="accent1"/>
            </a:solidFill>
            <a:ln>
              <a:noFill/>
            </a:ln>
            <a:effectLst/>
          </c:spPr>
          <c:invertIfNegative val="0"/>
          <c:dLbls>
            <c:dLbl>
              <c:idx val="0"/>
              <c:layout>
                <c:manualLayout>
                  <c:x val="4.7938529970639604E-3"/>
                  <c:y val="6.528947571351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CB-4629-99B7-A5BC02DFFD3D}"/>
                </c:ext>
              </c:extLst>
            </c:dLbl>
            <c:dLbl>
              <c:idx val="1"/>
              <c:layout>
                <c:manualLayout>
                  <c:x val="4.7936061178409451E-3"/>
                  <c:y val="1.088157928558576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CB-4629-99B7-A5BC02DFFD3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Sheet1!$D$1:$E$1</c:f>
              <c:numCache>
                <c:formatCode>General</c:formatCode>
                <c:ptCount val="2"/>
                <c:pt idx="0">
                  <c:v>2023</c:v>
                </c:pt>
                <c:pt idx="1">
                  <c:v>2024</c:v>
                </c:pt>
              </c:numCache>
            </c:numRef>
          </c:cat>
          <c:val>
            <c:numRef>
              <c:f>Sheet1!$D$17:$E$17</c:f>
              <c:numCache>
                <c:formatCode>General</c:formatCode>
                <c:ptCount val="2"/>
                <c:pt idx="0">
                  <c:v>8</c:v>
                </c:pt>
                <c:pt idx="1">
                  <c:v>13</c:v>
                </c:pt>
              </c:numCache>
            </c:numRef>
          </c:val>
          <c:extLst>
            <c:ext xmlns:c16="http://schemas.microsoft.com/office/drawing/2014/chart" uri="{C3380CC4-5D6E-409C-BE32-E72D297353CC}">
              <c16:uniqueId val="{00000002-FDCB-4629-99B7-A5BC02DFFD3D}"/>
            </c:ext>
          </c:extLst>
        </c:ser>
        <c:dLbls>
          <c:showLegendKey val="0"/>
          <c:showVal val="0"/>
          <c:showCatName val="0"/>
          <c:showSerName val="0"/>
          <c:showPercent val="0"/>
          <c:showBubbleSize val="0"/>
        </c:dLbls>
        <c:gapWidth val="219"/>
        <c:overlap val="-27"/>
        <c:axId val="1919734656"/>
        <c:axId val="1919731328"/>
      </c:barChart>
      <c:catAx>
        <c:axId val="19197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19731328"/>
        <c:crosses val="autoZero"/>
        <c:auto val="1"/>
        <c:lblAlgn val="ctr"/>
        <c:lblOffset val="100"/>
        <c:noMultiLvlLbl val="0"/>
      </c:catAx>
      <c:valAx>
        <c:axId val="1919731328"/>
        <c:scaling>
          <c:orientation val="minMax"/>
          <c:min val="0"/>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9734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9419751859703"/>
          <c:y val="0.1757981860553873"/>
          <c:w val="0.76982146285275488"/>
          <c:h val="0.48195992236404067"/>
        </c:manualLayout>
      </c:layout>
      <c:barChart>
        <c:barDir val="col"/>
        <c:grouping val="clustered"/>
        <c:varyColors val="0"/>
        <c:ser>
          <c:idx val="0"/>
          <c:order val="0"/>
          <c:tx>
            <c:strRef>
              <c:f>Sheet1!$A$2</c:f>
              <c:strCache>
                <c:ptCount val="1"/>
                <c:pt idx="0">
                  <c:v>チャットツール</c:v>
                </c:pt>
              </c:strCache>
            </c:strRef>
          </c:tx>
          <c:spPr>
            <a:solidFill>
              <a:schemeClr val="accent1"/>
            </a:solidFill>
            <a:ln>
              <a:noFill/>
            </a:ln>
            <a:effectLst/>
          </c:spPr>
          <c:invertIfNegative val="0"/>
          <c:dLbls>
            <c:dLbl>
              <c:idx val="0"/>
              <c:layout>
                <c:manualLayout>
                  <c:x val="4.793852997064048E-3"/>
                  <c:y val="6.528947571351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72-4D7E-A219-4242D4088C2D}"/>
                </c:ext>
              </c:extLst>
            </c:dLbl>
            <c:dLbl>
              <c:idx val="1"/>
              <c:layout>
                <c:manualLayout>
                  <c:x val="4.7938529970638728E-3"/>
                  <c:y val="4.3526317142343056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r>
                      <a:rPr lang="en-US" altLang="ja-JP" dirty="0"/>
                      <a:t>23</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572-4D7E-A219-4242D4088C2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Sheet1!$D$1:$E$1</c:f>
              <c:numCache>
                <c:formatCode>General</c:formatCode>
                <c:ptCount val="2"/>
                <c:pt idx="0">
                  <c:v>2023</c:v>
                </c:pt>
                <c:pt idx="1">
                  <c:v>2024</c:v>
                </c:pt>
              </c:numCache>
            </c:numRef>
          </c:cat>
          <c:val>
            <c:numRef>
              <c:f>Sheet1!$D$11:$E$11</c:f>
              <c:numCache>
                <c:formatCode>General</c:formatCode>
                <c:ptCount val="2"/>
                <c:pt idx="0">
                  <c:v>13</c:v>
                </c:pt>
                <c:pt idx="1">
                  <c:v>24</c:v>
                </c:pt>
              </c:numCache>
            </c:numRef>
          </c:val>
          <c:extLst>
            <c:ext xmlns:c16="http://schemas.microsoft.com/office/drawing/2014/chart" uri="{C3380CC4-5D6E-409C-BE32-E72D297353CC}">
              <c16:uniqueId val="{00000002-D572-4D7E-A219-4242D4088C2D}"/>
            </c:ext>
          </c:extLst>
        </c:ser>
        <c:dLbls>
          <c:showLegendKey val="0"/>
          <c:showVal val="0"/>
          <c:showCatName val="0"/>
          <c:showSerName val="0"/>
          <c:showPercent val="0"/>
          <c:showBubbleSize val="0"/>
        </c:dLbls>
        <c:gapWidth val="219"/>
        <c:overlap val="-27"/>
        <c:axId val="1919734656"/>
        <c:axId val="1919731328"/>
      </c:barChart>
      <c:catAx>
        <c:axId val="19197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19731328"/>
        <c:crosses val="autoZero"/>
        <c:auto val="1"/>
        <c:lblAlgn val="ctr"/>
        <c:lblOffset val="100"/>
        <c:noMultiLvlLbl val="0"/>
      </c:catAx>
      <c:valAx>
        <c:axId val="1919731328"/>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9734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6675580493764"/>
          <c:y val="0.16324117276571679"/>
          <c:w val="0.76066976076103887"/>
          <c:h val="0.49451693565371113"/>
        </c:manualLayout>
      </c:layout>
      <c:barChart>
        <c:barDir val="col"/>
        <c:grouping val="clustered"/>
        <c:varyColors val="0"/>
        <c:ser>
          <c:idx val="0"/>
          <c:order val="0"/>
          <c:tx>
            <c:strRef>
              <c:f>Sheet1!$A$2</c:f>
              <c:strCache>
                <c:ptCount val="1"/>
                <c:pt idx="0">
                  <c:v>チャットツール</c:v>
                </c:pt>
              </c:strCache>
            </c:strRef>
          </c:tx>
          <c:spPr>
            <a:solidFill>
              <a:schemeClr val="accent1"/>
            </a:solidFill>
            <a:ln>
              <a:noFill/>
            </a:ln>
            <a:effectLst/>
          </c:spPr>
          <c:invertIfNegative val="0"/>
          <c:dLbls>
            <c:dLbl>
              <c:idx val="0"/>
              <c:layout>
                <c:manualLayout>
                  <c:x val="4.7938529970639604E-3"/>
                  <c:y val="6.528947571351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C6-4648-9DDD-0B7779664D96}"/>
                </c:ext>
              </c:extLst>
            </c:dLbl>
            <c:dLbl>
              <c:idx val="1"/>
              <c:layout>
                <c:manualLayout>
                  <c:x val="4.7936061178409451E-3"/>
                  <c:y val="1.088157928558576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C6-4648-9DDD-0B7779664D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Sheet1!$D$1:$E$1</c:f>
              <c:numCache>
                <c:formatCode>General</c:formatCode>
                <c:ptCount val="2"/>
                <c:pt idx="0">
                  <c:v>2023</c:v>
                </c:pt>
                <c:pt idx="1">
                  <c:v>2024</c:v>
                </c:pt>
              </c:numCache>
            </c:numRef>
          </c:cat>
          <c:val>
            <c:numRef>
              <c:f>Sheet1!$D$20:$E$20</c:f>
              <c:numCache>
                <c:formatCode>General</c:formatCode>
                <c:ptCount val="2"/>
                <c:pt idx="1">
                  <c:v>10</c:v>
                </c:pt>
              </c:numCache>
            </c:numRef>
          </c:val>
          <c:extLst>
            <c:ext xmlns:c16="http://schemas.microsoft.com/office/drawing/2014/chart" uri="{C3380CC4-5D6E-409C-BE32-E72D297353CC}">
              <c16:uniqueId val="{00000002-5EC6-4648-9DDD-0B7779664D96}"/>
            </c:ext>
          </c:extLst>
        </c:ser>
        <c:dLbls>
          <c:showLegendKey val="0"/>
          <c:showVal val="0"/>
          <c:showCatName val="0"/>
          <c:showSerName val="0"/>
          <c:showPercent val="0"/>
          <c:showBubbleSize val="0"/>
        </c:dLbls>
        <c:gapWidth val="219"/>
        <c:overlap val="-27"/>
        <c:axId val="1919734656"/>
        <c:axId val="1919731328"/>
      </c:barChart>
      <c:catAx>
        <c:axId val="19197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19731328"/>
        <c:crosses val="autoZero"/>
        <c:auto val="1"/>
        <c:lblAlgn val="ctr"/>
        <c:lblOffset val="100"/>
        <c:noMultiLvlLbl val="0"/>
      </c:catAx>
      <c:valAx>
        <c:axId val="1919731328"/>
        <c:scaling>
          <c:orientation val="minMax"/>
          <c:min val="0"/>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9734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200" dirty="0"/>
              <a:t>大阪府（</a:t>
            </a:r>
            <a:r>
              <a:rPr lang="en-US" sz="1200" dirty="0"/>
              <a:t>2040</a:t>
            </a:r>
            <a:r>
              <a:rPr lang="ja-JP" sz="1200" dirty="0"/>
              <a: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clustered"/>
        <c:varyColors val="0"/>
        <c:ser>
          <c:idx val="26"/>
          <c:order val="26"/>
          <c:tx>
            <c:strRef>
              <c:f>'人口ピラミッド(2040)'!$E$37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'人口ピラミッド(2040)'!$F$37:$X$37</c:f>
              <c:numCache>
                <c:formatCode>#,##0_);[Red]\(#,##0\)</c:formatCode>
                <c:ptCount val="19"/>
                <c:pt idx="0">
                  <c:v>131886</c:v>
                </c:pt>
                <c:pt idx="1">
                  <c:v>137005</c:v>
                </c:pt>
                <c:pt idx="2">
                  <c:v>138554</c:v>
                </c:pt>
                <c:pt idx="3">
                  <c:v>143972</c:v>
                </c:pt>
                <c:pt idx="4">
                  <c:v>179369</c:v>
                </c:pt>
                <c:pt idx="5">
                  <c:v>200978</c:v>
                </c:pt>
                <c:pt idx="6">
                  <c:v>212365</c:v>
                </c:pt>
                <c:pt idx="7">
                  <c:v>225879</c:v>
                </c:pt>
                <c:pt idx="8">
                  <c:v>239139</c:v>
                </c:pt>
                <c:pt idx="9">
                  <c:v>230735</c:v>
                </c:pt>
                <c:pt idx="10">
                  <c:v>228871</c:v>
                </c:pt>
                <c:pt idx="11">
                  <c:v>240355</c:v>
                </c:pt>
                <c:pt idx="12">
                  <c:v>269208</c:v>
                </c:pt>
                <c:pt idx="13">
                  <c:v>327279</c:v>
                </c:pt>
                <c:pt idx="14">
                  <c:v>274053</c:v>
                </c:pt>
                <c:pt idx="15">
                  <c:v>206705</c:v>
                </c:pt>
                <c:pt idx="16">
                  <c:v>141492</c:v>
                </c:pt>
                <c:pt idx="17">
                  <c:v>110926</c:v>
                </c:pt>
                <c:pt idx="18">
                  <c:v>99822</c:v>
                </c:pt>
              </c:numCache>
              <c:extLst/>
            </c:numRef>
          </c:val>
          <c:extLst>
            <c:ext xmlns:c16="http://schemas.microsoft.com/office/drawing/2014/chart" uri="{C3380CC4-5D6E-409C-BE32-E72D297353CC}">
              <c16:uniqueId val="{00000000-67A0-4E25-9131-505ABDF79B07}"/>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'人口ピラミッド(2040)'!$E$11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'人口ピラミッド(2040)'!$F$11:$X$11</c15:sqref>
                        </c15:formulaRef>
                      </c:ext>
                    </c:extLst>
                    <c:numCache>
                      <c:formatCode>#,##0_);[Red]\(#,##0\)</c:formatCode>
                      <c:ptCount val="19"/>
                      <c:pt idx="0">
                        <c:v>131886</c:v>
                      </c:pt>
                      <c:pt idx="1">
                        <c:v>137005</c:v>
                      </c:pt>
                      <c:pt idx="2">
                        <c:v>138554</c:v>
                      </c:pt>
                      <c:pt idx="3">
                        <c:v>143972</c:v>
                      </c:pt>
                      <c:pt idx="4">
                        <c:v>179369</c:v>
                      </c:pt>
                      <c:pt idx="5">
                        <c:v>200978</c:v>
                      </c:pt>
                      <c:pt idx="6">
                        <c:v>212365</c:v>
                      </c:pt>
                      <c:pt idx="7">
                        <c:v>225879</c:v>
                      </c:pt>
                      <c:pt idx="8">
                        <c:v>239139</c:v>
                      </c:pt>
                      <c:pt idx="9">
                        <c:v>230735</c:v>
                      </c:pt>
                      <c:pt idx="10">
                        <c:v>228871</c:v>
                      </c:pt>
                      <c:pt idx="11">
                        <c:v>240355</c:v>
                      </c:pt>
                      <c:pt idx="12">
                        <c:v>269208</c:v>
                      </c:pt>
                      <c:pt idx="13">
                        <c:v>327279</c:v>
                      </c:pt>
                      <c:pt idx="14">
                        <c:v>274053</c:v>
                      </c:pt>
                      <c:pt idx="15">
                        <c:v>206705</c:v>
                      </c:pt>
                      <c:pt idx="16">
                        <c:v>141492</c:v>
                      </c:pt>
                      <c:pt idx="17">
                        <c:v>110926</c:v>
                      </c:pt>
                      <c:pt idx="18">
                        <c:v>99822</c:v>
                      </c:pt>
                    </c:numCache>
                  </c:numRef>
                </c:val>
                <c:extLst>
                  <c:ext xmlns:c16="http://schemas.microsoft.com/office/drawing/2014/chart" uri="{C3380CC4-5D6E-409C-BE32-E72D297353CC}">
                    <c16:uniqueId val="{00000002-67A0-4E25-9131-505ABDF79B0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'人口ピラミッド(2040)'!$E$12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'人口ピラミッド(2040)'!$F$12:$X$12</c15:sqref>
                        </c15:formulaRef>
                      </c:ext>
                    </c:extLst>
                    <c:numCache>
                      <c:formatCode>#,##0_);[Red]\(#,##0\)</c:formatCode>
                      <c:ptCount val="19"/>
                      <c:pt idx="0">
                        <c:v>125465</c:v>
                      </c:pt>
                      <c:pt idx="1">
                        <c:v>130254</c:v>
                      </c:pt>
                      <c:pt idx="2">
                        <c:v>131969</c:v>
                      </c:pt>
                      <c:pt idx="3">
                        <c:v>139225</c:v>
                      </c:pt>
                      <c:pt idx="4">
                        <c:v>181634</c:v>
                      </c:pt>
                      <c:pt idx="5">
                        <c:v>207456</c:v>
                      </c:pt>
                      <c:pt idx="6">
                        <c:v>216315</c:v>
                      </c:pt>
                      <c:pt idx="7">
                        <c:v>228461</c:v>
                      </c:pt>
                      <c:pt idx="8">
                        <c:v>244177</c:v>
                      </c:pt>
                      <c:pt idx="9">
                        <c:v>232487</c:v>
                      </c:pt>
                      <c:pt idx="10">
                        <c:v>233454</c:v>
                      </c:pt>
                      <c:pt idx="11">
                        <c:v>248695</c:v>
                      </c:pt>
                      <c:pt idx="12">
                        <c:v>283776</c:v>
                      </c:pt>
                      <c:pt idx="13">
                        <c:v>348154</c:v>
                      </c:pt>
                      <c:pt idx="14">
                        <c:v>304028</c:v>
                      </c:pt>
                      <c:pt idx="15">
                        <c:v>248239</c:v>
                      </c:pt>
                      <c:pt idx="16">
                        <c:v>192673</c:v>
                      </c:pt>
                      <c:pt idx="17">
                        <c:v>186214</c:v>
                      </c:pt>
                      <c:pt idx="18">
                        <c:v>253171</c:v>
                      </c:pt>
                    </c:numCache>
                  </c:numRef>
                </c:val>
                <c:extLst xmlns:c15="http://schemas.microsoft.com/office/drawing/2012/chart">
                  <c:ext xmlns:c16="http://schemas.microsoft.com/office/drawing/2014/chart" uri="{C3380CC4-5D6E-409C-BE32-E72D297353CC}">
                    <c16:uniqueId val="{00000003-67A0-4E25-9131-505ABDF79B0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'人口ピラミッド(2040)'!$E$13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'人口ピラミッド(2040)'!$F$13:$X$13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67A0-4E25-9131-505ABDF79B0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'人口ピラミッド(2040)'!$E$14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'人口ピラミッド(2040)'!$F$14:$X$14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67A0-4E25-9131-505ABDF79B0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'人口ピラミッド(2040)'!$E$15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'人口ピラミッド(2040)'!$F$15:$X$15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67A0-4E25-9131-505ABDF79B07}"/>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'人口ピラミッド(2040)'!$E$16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'人口ピラミッド(2040)'!$F$16:$X$16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67A0-4E25-9131-505ABDF79B0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'人口ピラミッド(2040)'!$E$17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'人口ピラミッド(2040)'!$F$17:$X$17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67A0-4E25-9131-505ABDF79B0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'人口ピラミッド(2040)'!$E$18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'人口ピラミッド(2040)'!$F$18:$X$18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67A0-4E25-9131-505ABDF79B07}"/>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'人口ピラミッド(2040)'!$E$19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'人口ピラミッド(2040)'!$F$19:$X$19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67A0-4E25-9131-505ABDF79B07}"/>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'人口ピラミッド(2040)'!$E$20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'人口ピラミッド(2040)'!$F$20:$X$20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67A0-4E25-9131-505ABDF79B07}"/>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'人口ピラミッド(2040)'!$E$21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'人口ピラミッド(2040)'!$F$21:$X$21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67A0-4E25-9131-505ABDF79B07}"/>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'人口ピラミッド(2040)'!$E$22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'人口ピラミッド(2040)'!$F$22:$X$22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67A0-4E25-9131-505ABDF79B07}"/>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'人口ピラミッド(2040)'!$E$23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'人口ピラミッド(2040)'!$F$23:$X$23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67A0-4E25-9131-505ABDF79B07}"/>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'人口ピラミッド(2040)'!$E$24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'人口ピラミッド(2040)'!$F$24:$X$24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67A0-4E25-9131-505ABDF79B07}"/>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'人口ピラミッド(2040)'!$E$25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'人口ピラミッド(2040)'!$F$25:$X$25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67A0-4E25-9131-505ABDF79B07}"/>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'人口ピラミッド(2040)'!$E$26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'人口ピラミッド(2040)'!$F$26:$X$26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67A0-4E25-9131-505ABDF79B07}"/>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'人口ピラミッド(2040)'!$E$27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'人口ピラミッド(2040)'!$F$27:$X$27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67A0-4E25-9131-505ABDF79B07}"/>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'人口ピラミッド(2040)'!$E$28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'人口ピラミッド(2040)'!$F$28:$X$28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67A0-4E25-9131-505ABDF79B07}"/>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'人口ピラミッド(2040)'!$E$29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67A0-4E25-9131-505ABDF79B07}"/>
                  </c:ext>
                </c:extLst>
              </c15:ser>
            </c15:filteredBarSeries>
          </c:ext>
        </c:extLst>
      </c:barChart>
      <c:barChart>
        <c:barDir val="bar"/>
        <c:grouping val="clustered"/>
        <c:varyColors val="0"/>
        <c:ser>
          <c:idx val="27"/>
          <c:order val="27"/>
          <c:tx>
            <c:strRef>
              <c:f>'人口ピラミッド(2040)'!$E$38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'人口ピラミッド(2040)'!$F$38:$X$38</c:f>
              <c:numCache>
                <c:formatCode>#,##0_);[Red]\(#,##0\)</c:formatCode>
                <c:ptCount val="19"/>
                <c:pt idx="0">
                  <c:v>125465</c:v>
                </c:pt>
                <c:pt idx="1">
                  <c:v>130254</c:v>
                </c:pt>
                <c:pt idx="2">
                  <c:v>131969</c:v>
                </c:pt>
                <c:pt idx="3">
                  <c:v>139225</c:v>
                </c:pt>
                <c:pt idx="4">
                  <c:v>181634</c:v>
                </c:pt>
                <c:pt idx="5">
                  <c:v>207456</c:v>
                </c:pt>
                <c:pt idx="6">
                  <c:v>216315</c:v>
                </c:pt>
                <c:pt idx="7">
                  <c:v>228461</c:v>
                </c:pt>
                <c:pt idx="8">
                  <c:v>244177</c:v>
                </c:pt>
                <c:pt idx="9">
                  <c:v>232487</c:v>
                </c:pt>
                <c:pt idx="10">
                  <c:v>233454</c:v>
                </c:pt>
                <c:pt idx="11">
                  <c:v>248695</c:v>
                </c:pt>
                <c:pt idx="12">
                  <c:v>283776</c:v>
                </c:pt>
                <c:pt idx="13">
                  <c:v>348154</c:v>
                </c:pt>
                <c:pt idx="14">
                  <c:v>304028</c:v>
                </c:pt>
                <c:pt idx="15">
                  <c:v>248239</c:v>
                </c:pt>
                <c:pt idx="16">
                  <c:v>192673</c:v>
                </c:pt>
                <c:pt idx="17">
                  <c:v>186214</c:v>
                </c:pt>
                <c:pt idx="18">
                  <c:v>253171</c:v>
                </c:pt>
              </c:numCache>
              <c:extLst/>
            </c:numRef>
          </c:val>
          <c:extLst>
            <c:ext xmlns:c16="http://schemas.microsoft.com/office/drawing/2014/chart" uri="{C3380CC4-5D6E-409C-BE32-E72D297353CC}">
              <c16:uniqueId val="{00000001-67A0-4E25-9131-505ABDF79B07}"/>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'人口ピラミッド(2040)'!$E$30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67A0-4E25-9131-505ABDF79B07}"/>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'人口ピラミッド(2040)'!$E$31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67A0-4E25-9131-505ABDF79B07}"/>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'人口ピラミッド(2040)'!$E$32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67A0-4E25-9131-505ABDF79B07}"/>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'人口ピラミッド(2040)'!$E$33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67A0-4E25-9131-505ABDF79B07}"/>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'人口ピラミッド(2040)'!$E$34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67A0-4E25-9131-505ABDF79B07}"/>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'人口ピラミッド(2040)'!$E$35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67A0-4E25-9131-505ABDF79B07}"/>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'人口ピラミッド(2040)'!$E$36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67A0-4E25-9131-505ABDF79B07}"/>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alpha val="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450000"/>
          <c:min val="-70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450000"/>
          <c:min val="-70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200"/>
              <a:t>大阪府（</a:t>
            </a:r>
            <a:r>
              <a:rPr lang="en-US" sz="1200"/>
              <a:t>2020</a:t>
            </a:r>
            <a:r>
              <a:rPr lang="ja-JP" sz="1200"/>
              <a: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clustered"/>
        <c:varyColors val="0"/>
        <c:ser>
          <c:idx val="26"/>
          <c:order val="26"/>
          <c:tx>
            <c:strRef>
              <c:f>'人口ピラミッド(2020)'!$E$37</c:f>
              <c:strCache>
                <c:ptCount val="1"/>
                <c:pt idx="0">
                  <c:v>男性</c:v>
                </c:pt>
              </c:strCache>
            </c:strRef>
          </c:tx>
          <c:spPr>
            <a:solidFill>
              <a:schemeClr val="accent1">
                <a:lumMod val="40000"/>
                <a:lumOff val="60000"/>
              </a:schemeClr>
            </a:solidFill>
            <a:ln>
              <a:solidFill>
                <a:schemeClr val="accent1">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'人口ピラミッド(2020)'!$F$37:$X$37</c:f>
              <c:numCache>
                <c:formatCode>#,##0_);[Red]\(#,##0\)</c:formatCode>
                <c:ptCount val="19"/>
                <c:pt idx="0">
                  <c:v>162872</c:v>
                </c:pt>
                <c:pt idx="1">
                  <c:v>176967</c:v>
                </c:pt>
                <c:pt idx="2">
                  <c:v>188105</c:v>
                </c:pt>
                <c:pt idx="3">
                  <c:v>206103</c:v>
                </c:pt>
                <c:pt idx="4">
                  <c:v>244198</c:v>
                </c:pt>
                <c:pt idx="5">
                  <c:v>239604</c:v>
                </c:pt>
                <c:pt idx="6">
                  <c:v>240520</c:v>
                </c:pt>
                <c:pt idx="7">
                  <c:v>255193</c:v>
                </c:pt>
                <c:pt idx="8">
                  <c:v>288806</c:v>
                </c:pt>
                <c:pt idx="9">
                  <c:v>361220</c:v>
                </c:pt>
                <c:pt idx="10">
                  <c:v>322579</c:v>
                </c:pt>
                <c:pt idx="11">
                  <c:v>273789</c:v>
                </c:pt>
                <c:pt idx="12">
                  <c:v>226738</c:v>
                </c:pt>
                <c:pt idx="13">
                  <c:v>246227</c:v>
                </c:pt>
                <c:pt idx="14">
                  <c:v>294509</c:v>
                </c:pt>
                <c:pt idx="15">
                  <c:v>231454</c:v>
                </c:pt>
                <c:pt idx="16">
                  <c:v>160385</c:v>
                </c:pt>
                <c:pt idx="17">
                  <c:v>84267</c:v>
                </c:pt>
                <c:pt idx="18">
                  <c:v>32420</c:v>
                </c:pt>
              </c:numCache>
              <c:extLst/>
            </c:numRef>
          </c:val>
          <c:extLst>
            <c:ext xmlns:c16="http://schemas.microsoft.com/office/drawing/2014/chart" uri="{C3380CC4-5D6E-409C-BE32-E72D297353CC}">
              <c16:uniqueId val="{00000000-23FC-41FB-8FBD-C1C22A12CD2A}"/>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'人口ピラミッド(2020)'!$E$11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'人口ピラミッド(2020)'!$F$11:$X$11</c15:sqref>
                        </c15:formulaRef>
                      </c:ext>
                    </c:extLst>
                    <c:numCache>
                      <c:formatCode>#,##0_);[Red]\(#,##0\)</c:formatCode>
                      <c:ptCount val="19"/>
                      <c:pt idx="0">
                        <c:v>162872</c:v>
                      </c:pt>
                      <c:pt idx="1">
                        <c:v>176967</c:v>
                      </c:pt>
                      <c:pt idx="2">
                        <c:v>188105</c:v>
                      </c:pt>
                      <c:pt idx="3">
                        <c:v>206103</c:v>
                      </c:pt>
                      <c:pt idx="4">
                        <c:v>244198</c:v>
                      </c:pt>
                      <c:pt idx="5">
                        <c:v>239604</c:v>
                      </c:pt>
                      <c:pt idx="6">
                        <c:v>240520</c:v>
                      </c:pt>
                      <c:pt idx="7">
                        <c:v>255193</c:v>
                      </c:pt>
                      <c:pt idx="8">
                        <c:v>288806</c:v>
                      </c:pt>
                      <c:pt idx="9">
                        <c:v>361220</c:v>
                      </c:pt>
                      <c:pt idx="10">
                        <c:v>322579</c:v>
                      </c:pt>
                      <c:pt idx="11">
                        <c:v>273789</c:v>
                      </c:pt>
                      <c:pt idx="12">
                        <c:v>226738</c:v>
                      </c:pt>
                      <c:pt idx="13">
                        <c:v>246227</c:v>
                      </c:pt>
                      <c:pt idx="14">
                        <c:v>294509</c:v>
                      </c:pt>
                      <c:pt idx="15">
                        <c:v>231454</c:v>
                      </c:pt>
                      <c:pt idx="16">
                        <c:v>160385</c:v>
                      </c:pt>
                      <c:pt idx="17">
                        <c:v>84267</c:v>
                      </c:pt>
                      <c:pt idx="18">
                        <c:v>32420</c:v>
                      </c:pt>
                    </c:numCache>
                  </c:numRef>
                </c:val>
                <c:extLst>
                  <c:ext xmlns:c16="http://schemas.microsoft.com/office/drawing/2014/chart" uri="{C3380CC4-5D6E-409C-BE32-E72D297353CC}">
                    <c16:uniqueId val="{00000002-23FC-41FB-8FBD-C1C22A12CD2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'人口ピラミッド(2020)'!$E$12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'人口ピラミッド(2020)'!$F$12:$X$12</c15:sqref>
                        </c15:formulaRef>
                      </c:ext>
                    </c:extLst>
                    <c:numCache>
                      <c:formatCode>#,##0_);[Red]\(#,##0\)</c:formatCode>
                      <c:ptCount val="19"/>
                      <c:pt idx="0">
                        <c:v>155467</c:v>
                      </c:pt>
                      <c:pt idx="1">
                        <c:v>169898</c:v>
                      </c:pt>
                      <c:pt idx="2">
                        <c:v>179066</c:v>
                      </c:pt>
                      <c:pt idx="3">
                        <c:v>199210</c:v>
                      </c:pt>
                      <c:pt idx="4">
                        <c:v>247073</c:v>
                      </c:pt>
                      <c:pt idx="5">
                        <c:v>244264</c:v>
                      </c:pt>
                      <c:pt idx="6">
                        <c:v>243464</c:v>
                      </c:pt>
                      <c:pt idx="7">
                        <c:v>259660</c:v>
                      </c:pt>
                      <c:pt idx="8">
                        <c:v>297172</c:v>
                      </c:pt>
                      <c:pt idx="9">
                        <c:v>368344</c:v>
                      </c:pt>
                      <c:pt idx="10">
                        <c:v>328801</c:v>
                      </c:pt>
                      <c:pt idx="11">
                        <c:v>280546</c:v>
                      </c:pt>
                      <c:pt idx="12">
                        <c:v>236042</c:v>
                      </c:pt>
                      <c:pt idx="13">
                        <c:v>269147</c:v>
                      </c:pt>
                      <c:pt idx="14">
                        <c:v>344035</c:v>
                      </c:pt>
                      <c:pt idx="15">
                        <c:v>297764</c:v>
                      </c:pt>
                      <c:pt idx="16">
                        <c:v>227973</c:v>
                      </c:pt>
                      <c:pt idx="17">
                        <c:v>154903</c:v>
                      </c:pt>
                      <c:pt idx="18">
                        <c:v>98900</c:v>
                      </c:pt>
                    </c:numCache>
                  </c:numRef>
                </c:val>
                <c:extLst xmlns:c15="http://schemas.microsoft.com/office/drawing/2012/chart">
                  <c:ext xmlns:c16="http://schemas.microsoft.com/office/drawing/2014/chart" uri="{C3380CC4-5D6E-409C-BE32-E72D297353CC}">
                    <c16:uniqueId val="{00000003-23FC-41FB-8FBD-C1C22A12CD2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'人口ピラミッド(2020)'!$E$13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'人口ピラミッド(2020)'!$F$13:$X$13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23FC-41FB-8FBD-C1C22A12CD2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'人口ピラミッド(2020)'!$E$14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'人口ピラミッド(2020)'!$F$14:$X$14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23FC-41FB-8FBD-C1C22A12CD2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'人口ピラミッド(2020)'!$E$15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'人口ピラミッド(2020)'!$F$15:$X$15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23FC-41FB-8FBD-C1C22A12CD2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'人口ピラミッド(2020)'!$E$16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'人口ピラミッド(2020)'!$F$16:$X$16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23FC-41FB-8FBD-C1C22A12CD2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'人口ピラミッド(2020)'!$E$17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'人口ピラミッド(2020)'!$F$17:$X$17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23FC-41FB-8FBD-C1C22A12CD2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'人口ピラミッド(2020)'!$E$18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'人口ピラミッド(2020)'!$F$18:$X$18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23FC-41FB-8FBD-C1C22A12CD2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'人口ピラミッド(2020)'!$E$19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'人口ピラミッド(2020)'!$F$19:$X$19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23FC-41FB-8FBD-C1C22A12CD2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'人口ピラミッド(2020)'!$E$20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'人口ピラミッド(2020)'!$F$20:$X$20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23FC-41FB-8FBD-C1C22A12CD2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'人口ピラミッド(2020)'!$E$21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'人口ピラミッド(2020)'!$F$21:$X$21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23FC-41FB-8FBD-C1C22A12CD2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'人口ピラミッド(2020)'!$E$22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'人口ピラミッド(2020)'!$F$22:$X$22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23FC-41FB-8FBD-C1C22A12CD2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'人口ピラミッド(2020)'!$E$23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'人口ピラミッド(2020)'!$F$23:$X$23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23FC-41FB-8FBD-C1C22A12CD2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'人口ピラミッド(2020)'!$E$24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'人口ピラミッド(2020)'!$F$24:$X$24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23FC-41FB-8FBD-C1C22A12CD2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'人口ピラミッド(2020)'!$E$25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'人口ピラミッド(2020)'!$F$25:$X$25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23FC-41FB-8FBD-C1C22A12CD2A}"/>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'人口ピラミッド(2020)'!$E$26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'人口ピラミッド(2020)'!$F$26:$X$26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23FC-41FB-8FBD-C1C22A12CD2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'人口ピラミッド(2020)'!$E$27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'人口ピラミッド(2020)'!$F$27:$X$27</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23FC-41FB-8FBD-C1C22A12CD2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'人口ピラミッド(2020)'!$E$28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'人口ピラミッド(2020)'!$F$28:$X$28</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23FC-41FB-8FBD-C1C22A12CD2A}"/>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'人口ピラミッド(2020)'!$E$29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'人口ピラミッド(2020)'!$F$29:$X$29</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23FC-41FB-8FBD-C1C22A12CD2A}"/>
                  </c:ext>
                </c:extLst>
              </c15:ser>
            </c15:filteredBarSeries>
          </c:ext>
        </c:extLst>
      </c:barChart>
      <c:barChart>
        <c:barDir val="bar"/>
        <c:grouping val="clustered"/>
        <c:varyColors val="0"/>
        <c:ser>
          <c:idx val="27"/>
          <c:order val="27"/>
          <c:tx>
            <c:strRef>
              <c:f>'人口ピラミッド(2020)'!$E$38</c:f>
              <c:strCache>
                <c:ptCount val="1"/>
                <c:pt idx="0">
                  <c:v>女性</c:v>
                </c:pt>
              </c:strCache>
            </c:strRef>
          </c:tx>
          <c:spPr>
            <a:solidFill>
              <a:schemeClr val="accent2">
                <a:lumMod val="40000"/>
                <a:lumOff val="60000"/>
              </a:schemeClr>
            </a:solidFill>
            <a:ln>
              <a:solidFill>
                <a:schemeClr val="accent2">
                  <a:lumMod val="75000"/>
                </a:schemeClr>
              </a:solidFill>
            </a:ln>
            <a:effectLst/>
          </c:spPr>
          <c:invertIfNegative val="0"/>
          <c:dLbls>
            <c:numFmt formatCode="#,##0_);[Red]\(#,##0\)" sourceLinked="0"/>
            <c:spPr>
              <a:noFill/>
              <a:ln>
                <a:noFill/>
              </a:ln>
              <a:effectLst/>
            </c:spPr>
            <c:txPr>
              <a:bodyPr rot="0" spcFirstLastPara="1" vertOverflow="ellipsis" vert="horz" wrap="square" anchor="ctr" anchorCtr="1"/>
              <a:lstStyle/>
              <a:p>
                <a:pPr>
                  <a:defRPr sz="7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'人口ピラミッド(2020)'!$F$10:$X$10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'人口ピラミッド(2020)'!$F$38:$X$38</c:f>
              <c:numCache>
                <c:formatCode>#,##0_);[Red]\(#,##0\)</c:formatCode>
                <c:ptCount val="19"/>
                <c:pt idx="0">
                  <c:v>155467</c:v>
                </c:pt>
                <c:pt idx="1">
                  <c:v>169898</c:v>
                </c:pt>
                <c:pt idx="2">
                  <c:v>179066</c:v>
                </c:pt>
                <c:pt idx="3">
                  <c:v>199210</c:v>
                </c:pt>
                <c:pt idx="4">
                  <c:v>247073</c:v>
                </c:pt>
                <c:pt idx="5">
                  <c:v>244264</c:v>
                </c:pt>
                <c:pt idx="6">
                  <c:v>243464</c:v>
                </c:pt>
                <c:pt idx="7">
                  <c:v>259660</c:v>
                </c:pt>
                <c:pt idx="8">
                  <c:v>297172</c:v>
                </c:pt>
                <c:pt idx="9">
                  <c:v>368344</c:v>
                </c:pt>
                <c:pt idx="10">
                  <c:v>328801</c:v>
                </c:pt>
                <c:pt idx="11">
                  <c:v>280546</c:v>
                </c:pt>
                <c:pt idx="12">
                  <c:v>236042</c:v>
                </c:pt>
                <c:pt idx="13">
                  <c:v>269147</c:v>
                </c:pt>
                <c:pt idx="14">
                  <c:v>344035</c:v>
                </c:pt>
                <c:pt idx="15">
                  <c:v>297764</c:v>
                </c:pt>
                <c:pt idx="16">
                  <c:v>227973</c:v>
                </c:pt>
                <c:pt idx="17">
                  <c:v>154903</c:v>
                </c:pt>
                <c:pt idx="18">
                  <c:v>98900</c:v>
                </c:pt>
              </c:numCache>
              <c:extLst/>
            </c:numRef>
          </c:val>
          <c:extLst>
            <c:ext xmlns:c16="http://schemas.microsoft.com/office/drawing/2014/chart" uri="{C3380CC4-5D6E-409C-BE32-E72D297353CC}">
              <c16:uniqueId val="{00000001-23FC-41FB-8FBD-C1C22A12CD2A}"/>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'人口ピラミッド(2020)'!$E$30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'人口ピラミッド(2020)'!$F$30:$X$30</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23FC-41FB-8FBD-C1C22A12CD2A}"/>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'人口ピラミッド(2020)'!$E$31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'人口ピラミッド(2020)'!$F$31:$X$31</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23FC-41FB-8FBD-C1C22A12CD2A}"/>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'人口ピラミッド(2020)'!$E$32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'人口ピラミッド(2020)'!$F$32:$X$32</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23FC-41FB-8FBD-C1C22A12CD2A}"/>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'人口ピラミッド(2020)'!$E$33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'人口ピラミッド(2020)'!$F$33:$X$33</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23FC-41FB-8FBD-C1C22A12CD2A}"/>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'人口ピラミッド(2020)'!$E$34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'人口ピラミッド(2020)'!$F$34:$X$34</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23FC-41FB-8FBD-C1C22A12CD2A}"/>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'人口ピラミッド(2020)'!$E$35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'人口ピラミッド(2020)'!$F$35:$X$35</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23FC-41FB-8FBD-C1C22A12CD2A}"/>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'人口ピラミッド(2020)'!$E$36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'人口ピラミッド(2020)'!$F$10:$X$10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'人口ピラミッド(2020)'!$F$36:$X$36</c15:sqref>
                        </c15:formulaRef>
                      </c:ext>
                    </c:extLst>
                    <c:numCache>
                      <c:formatCode>#,##0_);[Red]\(#,##0\)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23FC-41FB-8FBD-C1C22A12CD2A}"/>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alpha val="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50"/>
        <c:tickLblSkip val="1"/>
        <c:noMultiLvlLbl val="0"/>
      </c:catAx>
      <c:valAx>
        <c:axId val="792117215"/>
        <c:scaling>
          <c:orientation val="maxMin"/>
          <c:max val="450000"/>
          <c:min val="-700000"/>
        </c:scaling>
        <c:delete val="1"/>
        <c:axPos val="b"/>
        <c:majorGridlines>
          <c:spPr>
            <a:ln w="9525" cap="flat" cmpd="sng" algn="ctr">
              <a:noFill/>
              <a:round/>
            </a:ln>
            <a:effectLst/>
          </c:spPr>
        </c:majorGridlines>
        <c:numFmt formatCode="#,##0;" sourceLinked="0"/>
        <c:majorTickMark val="none"/>
        <c:minorTickMark val="none"/>
        <c:tickLblPos val="nextTo"/>
        <c:crossAx val="792123039"/>
        <c:crosses val="autoZero"/>
        <c:crossBetween val="between"/>
      </c:valAx>
      <c:valAx>
        <c:axId val="622549087"/>
        <c:scaling>
          <c:orientation val="minMax"/>
          <c:max val="450000"/>
          <c:min val="-700000"/>
        </c:scaling>
        <c:delete val="1"/>
        <c:axPos val="t"/>
        <c:numFmt formatCode="#,##0;" sourceLinked="0"/>
        <c:majorTickMark val="out"/>
        <c:minorTickMark val="none"/>
        <c:tickLblPos val="nextTo"/>
        <c:crossAx val="622548671"/>
        <c:crosses val="max"/>
        <c:crossBetween val="between"/>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89899104390847"/>
          <c:y val="0.10977006456121796"/>
          <c:w val="0.78624693964142434"/>
          <c:h val="0.76267236009420769"/>
        </c:manualLayout>
      </c:layout>
      <c:barChart>
        <c:barDir val="col"/>
        <c:grouping val="clustered"/>
        <c:varyColors val="0"/>
        <c:ser>
          <c:idx val="0"/>
          <c:order val="0"/>
          <c:tx>
            <c:strRef>
              <c:f>高齢化率・後期高齢化率!$N$4</c:f>
              <c:strCache>
                <c:ptCount val="1"/>
                <c:pt idx="0">
                  <c:v>人口総数(千人)</c:v>
                </c:pt>
              </c:strCache>
            </c:strRef>
          </c:tx>
          <c:spPr>
            <a:solidFill>
              <a:schemeClr val="accent1">
                <a:lumMod val="60000"/>
                <a:lumOff val="40000"/>
              </a:schemeClr>
            </a:solidFill>
            <a:ln>
              <a:noFill/>
            </a:ln>
            <a:effectLst/>
          </c:spPr>
          <c:invertIfNegative val="0"/>
          <c:dLbls>
            <c:dLbl>
              <c:idx val="4"/>
              <c:layout>
                <c:manualLayout>
                  <c:x val="4.8458621914452132E-2"/>
                  <c:y val="5.1423843211536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3A0-462F-A5DF-AC49CE849F2C}"/>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高齢化率・後期高齢化率!$O$3:$S$3</c:f>
              <c:strCache>
                <c:ptCount val="5"/>
                <c:pt idx="0">
                  <c:v>2020年</c:v>
                </c:pt>
                <c:pt idx="1">
                  <c:v>2025年</c:v>
                </c:pt>
                <c:pt idx="2">
                  <c:v>2030年</c:v>
                </c:pt>
                <c:pt idx="3">
                  <c:v>2035年</c:v>
                </c:pt>
                <c:pt idx="4">
                  <c:v>2040年</c:v>
                </c:pt>
              </c:strCache>
              <c:extLst/>
            </c:strRef>
          </c:cat>
          <c:val>
            <c:numRef>
              <c:f>高齢化率・後期高齢化率!$O$4:$S$4</c:f>
              <c:numCache>
                <c:formatCode>#,##0_);[Red]\(#,##0\)</c:formatCode>
                <c:ptCount val="5"/>
                <c:pt idx="0">
                  <c:v>8837685</c:v>
                </c:pt>
                <c:pt idx="1">
                  <c:v>8676202</c:v>
                </c:pt>
                <c:pt idx="2">
                  <c:v>8437625</c:v>
                </c:pt>
                <c:pt idx="3">
                  <c:v>8167191</c:v>
                </c:pt>
                <c:pt idx="4">
                  <c:v>7874440</c:v>
                </c:pt>
              </c:numCache>
              <c:extLst/>
            </c:numRef>
          </c:val>
          <c:extLst>
            <c:ext xmlns:c16="http://schemas.microsoft.com/office/drawing/2014/chart" uri="{C3380CC4-5D6E-409C-BE32-E72D297353CC}">
              <c16:uniqueId val="{00000000-23A0-462F-A5DF-AC49CE849F2C}"/>
            </c:ext>
          </c:extLst>
        </c:ser>
        <c:ser>
          <c:idx val="1"/>
          <c:order val="1"/>
          <c:tx>
            <c:strRef>
              <c:f>高齢化率・後期高齢化率!$N$5</c:f>
              <c:strCache>
                <c:ptCount val="1"/>
                <c:pt idx="0">
                  <c:v>65歳以上(千人)</c:v>
                </c:pt>
              </c:strCache>
            </c:strRef>
          </c:tx>
          <c:spPr>
            <a:solidFill>
              <a:schemeClr val="accent2">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高齢化率・後期高齢化率!$O$3:$S$3</c:f>
              <c:strCache>
                <c:ptCount val="5"/>
                <c:pt idx="0">
                  <c:v>2020年</c:v>
                </c:pt>
                <c:pt idx="1">
                  <c:v>2025年</c:v>
                </c:pt>
                <c:pt idx="2">
                  <c:v>2030年</c:v>
                </c:pt>
                <c:pt idx="3">
                  <c:v>2035年</c:v>
                </c:pt>
                <c:pt idx="4">
                  <c:v>2040年</c:v>
                </c:pt>
              </c:strCache>
              <c:extLst/>
            </c:strRef>
          </c:cat>
          <c:val>
            <c:numRef>
              <c:f>高齢化率・後期高齢化率!$O$5:$S$5</c:f>
              <c:numCache>
                <c:formatCode>#,##0_);[Red]\(#,##0\)</c:formatCode>
                <c:ptCount val="5"/>
                <c:pt idx="0">
                  <c:v>2441984</c:v>
                </c:pt>
                <c:pt idx="1">
                  <c:v>2433999</c:v>
                </c:pt>
                <c:pt idx="2">
                  <c:v>2460200</c:v>
                </c:pt>
                <c:pt idx="3">
                  <c:v>2547620</c:v>
                </c:pt>
                <c:pt idx="4">
                  <c:v>2692756</c:v>
                </c:pt>
              </c:numCache>
              <c:extLst/>
            </c:numRef>
          </c:val>
          <c:extLst>
            <c:ext xmlns:c16="http://schemas.microsoft.com/office/drawing/2014/chart" uri="{C3380CC4-5D6E-409C-BE32-E72D297353CC}">
              <c16:uniqueId val="{00000001-23A0-462F-A5DF-AC49CE849F2C}"/>
            </c:ext>
          </c:extLst>
        </c:ser>
        <c:ser>
          <c:idx val="2"/>
          <c:order val="2"/>
          <c:tx>
            <c:strRef>
              <c:f>高齢化率・後期高齢化率!$N$6</c:f>
              <c:strCache>
                <c:ptCount val="1"/>
                <c:pt idx="0">
                  <c:v>75歳以上(千人)</c:v>
                </c:pt>
              </c:strCache>
            </c:strRef>
          </c:tx>
          <c:spPr>
            <a:solidFill>
              <a:schemeClr val="accent4">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高齢化率・後期高齢化率!$O$3:$S$3</c:f>
              <c:strCache>
                <c:ptCount val="5"/>
                <c:pt idx="0">
                  <c:v>2020年</c:v>
                </c:pt>
                <c:pt idx="1">
                  <c:v>2025年</c:v>
                </c:pt>
                <c:pt idx="2">
                  <c:v>2030年</c:v>
                </c:pt>
                <c:pt idx="3">
                  <c:v>2035年</c:v>
                </c:pt>
                <c:pt idx="4">
                  <c:v>2040年</c:v>
                </c:pt>
              </c:strCache>
              <c:extLst/>
            </c:strRef>
          </c:cat>
          <c:val>
            <c:numRef>
              <c:f>高齢化率・後期高齢化率!$O$6:$S$6</c:f>
              <c:numCache>
                <c:formatCode>#,##0_);[Red]\(#,##0\)</c:formatCode>
                <c:ptCount val="5"/>
                <c:pt idx="0">
                  <c:v>1288066</c:v>
                </c:pt>
                <c:pt idx="1">
                  <c:v>1504628</c:v>
                </c:pt>
                <c:pt idx="2">
                  <c:v>1518350</c:v>
                </c:pt>
                <c:pt idx="3">
                  <c:v>1444521</c:v>
                </c:pt>
                <c:pt idx="4">
                  <c:v>1439242</c:v>
                </c:pt>
              </c:numCache>
              <c:extLst/>
            </c:numRef>
          </c:val>
          <c:extLst>
            <c:ext xmlns:c16="http://schemas.microsoft.com/office/drawing/2014/chart" uri="{C3380CC4-5D6E-409C-BE32-E72D297353CC}">
              <c16:uniqueId val="{00000002-23A0-462F-A5DF-AC49CE849F2C}"/>
            </c:ext>
          </c:extLst>
        </c:ser>
        <c:dLbls>
          <c:showLegendKey val="0"/>
          <c:showVal val="1"/>
          <c:showCatName val="0"/>
          <c:showSerName val="0"/>
          <c:showPercent val="0"/>
          <c:showBubbleSize val="0"/>
        </c:dLbls>
        <c:gapWidth val="59"/>
        <c:overlap val="-23"/>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2">
                  <a:lumMod val="40000"/>
                  <a:lumOff val="60000"/>
                </a:schemeClr>
              </a:solidFill>
              <a:round/>
            </a:ln>
            <a:effectLst/>
          </c:spPr>
          <c:marker>
            <c:symbol val="square"/>
            <c:size val="7"/>
            <c:spPr>
              <a:solidFill>
                <a:schemeClr val="accent2">
                  <a:lumMod val="40000"/>
                  <a:lumOff val="60000"/>
                </a:schemeClr>
              </a:solidFill>
              <a:ln w="9525">
                <a:solidFill>
                  <a:schemeClr val="accent2">
                    <a:lumMod val="40000"/>
                    <a:lumOff val="60000"/>
                  </a:schemeClr>
                </a:solidFill>
              </a:ln>
              <a:effectLst/>
            </c:spPr>
          </c:marker>
          <c:dLbls>
            <c:dLbl>
              <c:idx val="0"/>
              <c:layout>
                <c:manualLayout>
                  <c:x val="-1.4253095436566328E-3"/>
                  <c:y val="-8.742053345961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3A0-462F-A5DF-AC49CE849F2C}"/>
                </c:ext>
              </c:extLst>
            </c:dLbl>
            <c:dLbl>
              <c:idx val="1"/>
              <c:layout>
                <c:manualLayout>
                  <c:x val="2.8505071714383669E-3"/>
                  <c:y val="-4.1139074569229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A0-462F-A5DF-AC49CE849F2C}"/>
                </c:ext>
              </c:extLst>
            </c:dLbl>
            <c:dLbl>
              <c:idx val="2"/>
              <c:layout>
                <c:manualLayout>
                  <c:x val="1.4252535857191835E-3"/>
                  <c:y val="-5.3995035372113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3A0-462F-A5DF-AC49CE849F2C}"/>
                </c:ext>
              </c:extLst>
            </c:dLbl>
            <c:dLbl>
              <c:idx val="3"/>
              <c:layout>
                <c:manualLayout>
                  <c:x val="1.4252535857191835E-3"/>
                  <c:y val="-5.913741969326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3A0-462F-A5DF-AC49CE849F2C}"/>
                </c:ext>
              </c:extLst>
            </c:dLbl>
            <c:dLbl>
              <c:idx val="4"/>
              <c:layout>
                <c:manualLayout>
                  <c:x val="1.4212750143616992E-3"/>
                  <c:y val="-6.685099617499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3A0-462F-A5DF-AC49CE849F2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高齢化率・後期高齢化率!$O$3:$S$3</c:f>
              <c:strCache>
                <c:ptCount val="5"/>
                <c:pt idx="0">
                  <c:v>2020年</c:v>
                </c:pt>
                <c:pt idx="1">
                  <c:v>2025年</c:v>
                </c:pt>
                <c:pt idx="2">
                  <c:v>2030年</c:v>
                </c:pt>
                <c:pt idx="3">
                  <c:v>2035年</c:v>
                </c:pt>
                <c:pt idx="4">
                  <c:v>2040年</c:v>
                </c:pt>
              </c:strCache>
              <c:extLst/>
            </c:strRef>
          </c:cat>
          <c:val>
            <c:numRef>
              <c:f>高齢化率・後期高齢化率!$O$7:$S$7</c:f>
              <c:numCache>
                <c:formatCode>0.0%</c:formatCode>
                <c:ptCount val="5"/>
                <c:pt idx="0">
                  <c:v>0.27631489468112974</c:v>
                </c:pt>
                <c:pt idx="1">
                  <c:v>0.28053738260128108</c:v>
                </c:pt>
                <c:pt idx="2">
                  <c:v>0.291574939630524</c:v>
                </c:pt>
                <c:pt idx="3">
                  <c:v>0.31193344198758177</c:v>
                </c:pt>
                <c:pt idx="4">
                  <c:v>0.34196158710968655</c:v>
                </c:pt>
              </c:numCache>
              <c:extLst/>
            </c:numRef>
          </c:val>
          <c:smooth val="0"/>
          <c:extLst>
            <c:ext xmlns:c16="http://schemas.microsoft.com/office/drawing/2014/chart" uri="{C3380CC4-5D6E-409C-BE32-E72D297353CC}">
              <c16:uniqueId val="{00000003-23A0-462F-A5DF-AC49CE849F2C}"/>
            </c:ext>
          </c:extLst>
        </c:ser>
        <c:ser>
          <c:idx val="4"/>
          <c:order val="4"/>
          <c:tx>
            <c:strRef>
              <c:f>高齢化率・後期高齢化率!$N$8</c:f>
              <c:strCache>
                <c:ptCount val="1"/>
                <c:pt idx="0">
                  <c:v>後期高齢化率(％)</c:v>
                </c:pt>
              </c:strCache>
            </c:strRef>
          </c:tx>
          <c:spPr>
            <a:ln w="28575" cap="rnd">
              <a:solidFill>
                <a:schemeClr val="accent2">
                  <a:lumMod val="75000"/>
                </a:schemeClr>
              </a:solidFill>
              <a:round/>
            </a:ln>
            <a:effectLst/>
          </c:spPr>
          <c:marker>
            <c:symbol val="triangle"/>
            <c:size val="7"/>
            <c:spPr>
              <a:solidFill>
                <a:schemeClr val="accent2">
                  <a:lumMod val="75000"/>
                </a:schemeClr>
              </a:solidFill>
              <a:ln w="9525">
                <a:solidFill>
                  <a:schemeClr val="accent2">
                    <a:lumMod val="75000"/>
                  </a:schemeClr>
                </a:solidFill>
              </a:ln>
              <a:effectLst/>
            </c:spPr>
          </c:marker>
          <c:dLbls>
            <c:dLbl>
              <c:idx val="0"/>
              <c:layout>
                <c:manualLayout>
                  <c:x val="7.1262679285959175E-3"/>
                  <c:y val="-7.1993380496151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A0-462F-A5DF-AC49CE849F2C}"/>
                </c:ext>
              </c:extLst>
            </c:dLbl>
            <c:dLbl>
              <c:idx val="1"/>
              <c:layout>
                <c:manualLayout>
                  <c:x val="2.8505071714383669E-3"/>
                  <c:y val="-6.9422188335574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A0-462F-A5DF-AC49CE849F2C}"/>
                </c:ext>
              </c:extLst>
            </c:dLbl>
            <c:dLbl>
              <c:idx val="2"/>
              <c:layout>
                <c:manualLayout>
                  <c:x val="7.1262679285959175E-3"/>
                  <c:y val="-7.1993380496151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A0-462F-A5DF-AC49CE849F2C}"/>
                </c:ext>
              </c:extLst>
            </c:dLbl>
            <c:dLbl>
              <c:idx val="3"/>
              <c:layout>
                <c:manualLayout>
                  <c:x val="4.2757607571575502E-3"/>
                  <c:y val="-9.7705302101919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A0-462F-A5DF-AC49CE849F2C}"/>
                </c:ext>
              </c:extLst>
            </c:dLbl>
            <c:dLbl>
              <c:idx val="4"/>
              <c:layout>
                <c:manualLayout>
                  <c:x val="1.4252535857191835E-3"/>
                  <c:y val="-8.742053345961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A0-462F-A5DF-AC49CE849F2C}"/>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高齢化率・後期高齢化率!$O$3:$S$3</c:f>
              <c:strCache>
                <c:ptCount val="5"/>
                <c:pt idx="0">
                  <c:v>2020年</c:v>
                </c:pt>
                <c:pt idx="1">
                  <c:v>2025年</c:v>
                </c:pt>
                <c:pt idx="2">
                  <c:v>2030年</c:v>
                </c:pt>
                <c:pt idx="3">
                  <c:v>2035年</c:v>
                </c:pt>
                <c:pt idx="4">
                  <c:v>2040年</c:v>
                </c:pt>
              </c:strCache>
              <c:extLst/>
            </c:strRef>
          </c:cat>
          <c:val>
            <c:numRef>
              <c:f>高齢化率・後期高齢化率!$O$8:$S$8</c:f>
              <c:numCache>
                <c:formatCode>0.0%</c:formatCode>
                <c:ptCount val="5"/>
                <c:pt idx="0">
                  <c:v>0.14574699143497422</c:v>
                </c:pt>
                <c:pt idx="1">
                  <c:v>0.1734201209238789</c:v>
                </c:pt>
                <c:pt idx="2">
                  <c:v>0.17994992666775306</c:v>
                </c:pt>
                <c:pt idx="3">
                  <c:v>0.17686876675224075</c:v>
                </c:pt>
                <c:pt idx="4">
                  <c:v>0.18277388614301462</c:v>
                </c:pt>
              </c:numCache>
              <c:extLst/>
            </c:numRef>
          </c:val>
          <c:smooth val="0"/>
          <c:extLst>
            <c:ext xmlns:c16="http://schemas.microsoft.com/office/drawing/2014/chart" uri="{C3380CC4-5D6E-409C-BE32-E72D297353CC}">
              <c16:uniqueId val="{00000004-23A0-462F-A5DF-AC49CE849F2C}"/>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scaling>
        <c:delete val="0"/>
        <c:axPos val="l"/>
        <c:title>
          <c:tx>
            <c:rich>
              <a:bodyPr rot="0" spcFirstLastPara="1" vertOverflow="ellipsis"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900" dirty="0"/>
                  <a:t>（単位：千</a:t>
                </a:r>
                <a:r>
                  <a:rPr lang="ja-JP" sz="900" dirty="0"/>
                  <a:t>人</a:t>
                </a:r>
                <a:r>
                  <a:rPr lang="ja-JP" altLang="en-US" sz="900" dirty="0"/>
                  <a:t>）</a:t>
                </a:r>
                <a:endParaRPr lang="ja-JP" sz="900" dirty="0"/>
              </a:p>
            </c:rich>
          </c:tx>
          <c:layout>
            <c:manualLayout>
              <c:xMode val="edge"/>
              <c:yMode val="edge"/>
              <c:x val="2.7977052377752904E-2"/>
              <c:y val="3.1336100854398752E-2"/>
            </c:manualLayout>
          </c:layout>
          <c:overlay val="0"/>
          <c:spPr>
            <a:noFill/>
            <a:ln>
              <a:noFill/>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dispUnits>
          <c:builtInUnit val="thousands"/>
        </c:dispUnits>
      </c:valAx>
      <c:valAx>
        <c:axId val="20223867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sz="1200" dirty="0"/>
              <a:t>消防団員充足率</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lineChart>
        <c:grouping val="standard"/>
        <c:varyColors val="0"/>
        <c:ser>
          <c:idx val="0"/>
          <c:order val="0"/>
          <c:tx>
            <c:strRef>
              <c:f>Sheet1!$A$2</c:f>
              <c:strCache>
                <c:ptCount val="1"/>
                <c:pt idx="0">
                  <c:v>大阪府全体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9428862213338156E-2"/>
                  <c:y val="-3.4236392034871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AF-4351-9257-6E0080BB7F07}"/>
                </c:ext>
              </c:extLst>
            </c:dLbl>
            <c:dLbl>
              <c:idx val="2"/>
              <c:layout>
                <c:manualLayout>
                  <c:x val="-4.6372332895333261E-2"/>
                  <c:y val="-3.8386257736068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AF-4351-9257-6E0080BB7F07}"/>
                </c:ext>
              </c:extLst>
            </c:dLbl>
            <c:dLbl>
              <c:idx val="3"/>
              <c:layout>
                <c:manualLayout>
                  <c:x val="-3.6075876989683793E-2"/>
                  <c:y val="-4.2536123437265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AF-4351-9257-6E0080BB7F07}"/>
                </c:ext>
              </c:extLst>
            </c:dLbl>
            <c:dLbl>
              <c:idx val="4"/>
              <c:layout>
                <c:manualLayout>
                  <c:x val="-2.7792482085195688E-2"/>
                  <c:y val="-3.0086526333675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AF-4351-9257-6E0080BB7F07}"/>
                </c:ext>
              </c:extLst>
            </c:dLbl>
            <c:dLbl>
              <c:idx val="5"/>
              <c:layout>
                <c:manualLayout>
                  <c:x val="-4.8462444196442175E-2"/>
                  <c:y val="-3.0086526333675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AF-4351-9257-6E0080BB7F0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2018年</c:v>
                </c:pt>
                <c:pt idx="1">
                  <c:v>2019年</c:v>
                </c:pt>
                <c:pt idx="2">
                  <c:v>2020年</c:v>
                </c:pt>
                <c:pt idx="3">
                  <c:v>2021年</c:v>
                </c:pt>
                <c:pt idx="4">
                  <c:v>2022年</c:v>
                </c:pt>
                <c:pt idx="5">
                  <c:v>2023年</c:v>
                </c:pt>
              </c:strCache>
            </c:strRef>
          </c:cat>
          <c:val>
            <c:numRef>
              <c:f>Sheet1!$B$2:$G$2</c:f>
              <c:numCache>
                <c:formatCode>General</c:formatCode>
                <c:ptCount val="6"/>
                <c:pt idx="0">
                  <c:v>92.9</c:v>
                </c:pt>
                <c:pt idx="1">
                  <c:v>92.2</c:v>
                </c:pt>
                <c:pt idx="2">
                  <c:v>91.4</c:v>
                </c:pt>
                <c:pt idx="3">
                  <c:v>90.6</c:v>
                </c:pt>
                <c:pt idx="4" formatCode="0.0">
                  <c:v>89</c:v>
                </c:pt>
                <c:pt idx="5">
                  <c:v>88.2</c:v>
                </c:pt>
              </c:numCache>
            </c:numRef>
          </c:val>
          <c:smooth val="0"/>
          <c:extLst>
            <c:ext xmlns:c16="http://schemas.microsoft.com/office/drawing/2014/chart" uri="{C3380CC4-5D6E-409C-BE32-E72D297353CC}">
              <c16:uniqueId val="{00000005-71AF-4351-9257-6E0080BB7F07}"/>
            </c:ext>
          </c:extLst>
        </c:ser>
        <c:dLbls>
          <c:dLblPos val="t"/>
          <c:showLegendKey val="0"/>
          <c:showVal val="1"/>
          <c:showCatName val="0"/>
          <c:showSerName val="0"/>
          <c:showPercent val="0"/>
          <c:showBubbleSize val="0"/>
        </c:dLbls>
        <c:marker val="1"/>
        <c:smooth val="0"/>
        <c:axId val="1329980976"/>
        <c:axId val="1329979312"/>
      </c:lineChart>
      <c:catAx>
        <c:axId val="13299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79312"/>
        <c:crosses val="autoZero"/>
        <c:auto val="1"/>
        <c:lblAlgn val="ctr"/>
        <c:lblOffset val="100"/>
        <c:noMultiLvlLbl val="0"/>
      </c:catAx>
      <c:valAx>
        <c:axId val="1329979312"/>
        <c:scaling>
          <c:orientation val="minMax"/>
          <c:min val="85"/>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299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sz="1050">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200" dirty="0">
                <a:latin typeface="BIZ UDPゴシック" panose="020B0400000000000000" pitchFamily="50" charset="-128"/>
                <a:ea typeface="BIZ UDPゴシック" panose="020B0400000000000000" pitchFamily="50" charset="-128"/>
              </a:rPr>
              <a:t>自治会加入率</a:t>
            </a:r>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185276542882729"/>
          <c:y val="0.12520529449123852"/>
          <c:w val="0.89223688748187602"/>
          <c:h val="0.78857351737669734"/>
        </c:manualLayout>
      </c:layout>
      <c:lineChart>
        <c:grouping val="standard"/>
        <c:varyColors val="0"/>
        <c:ser>
          <c:idx val="0"/>
          <c:order val="0"/>
          <c:tx>
            <c:strRef>
              <c:f>Sheet1!$A$2</c:f>
              <c:strCache>
                <c:ptCount val="1"/>
                <c:pt idx="0">
                  <c:v>大阪府全体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2010年</c:v>
                </c:pt>
                <c:pt idx="1">
                  <c:v>2011年</c:v>
                </c:pt>
                <c:pt idx="2">
                  <c:v>2012年</c:v>
                </c:pt>
                <c:pt idx="3">
                  <c:v>2013年</c:v>
                </c:pt>
                <c:pt idx="4">
                  <c:v>2014年</c:v>
                </c:pt>
                <c:pt idx="5">
                  <c:v>2015年</c:v>
                </c:pt>
                <c:pt idx="6">
                  <c:v>2016年</c:v>
                </c:pt>
                <c:pt idx="7">
                  <c:v>2017年</c:v>
                </c:pt>
                <c:pt idx="8">
                  <c:v>2018年</c:v>
                </c:pt>
                <c:pt idx="9">
                  <c:v>2019年</c:v>
                </c:pt>
                <c:pt idx="10">
                  <c:v>2020年</c:v>
                </c:pt>
              </c:strCache>
            </c:strRef>
          </c:cat>
          <c:val>
            <c:numRef>
              <c:f>Sheet1!$B$2:$L$2</c:f>
              <c:numCache>
                <c:formatCode>0.0</c:formatCode>
                <c:ptCount val="11"/>
                <c:pt idx="0">
                  <c:v>73.054999999999993</c:v>
                </c:pt>
                <c:pt idx="1">
                  <c:v>72.329444444444448</c:v>
                </c:pt>
                <c:pt idx="2">
                  <c:v>72.129473684210524</c:v>
                </c:pt>
                <c:pt idx="3">
                  <c:v>71.952727272727259</c:v>
                </c:pt>
                <c:pt idx="4">
                  <c:v>70.879523809523818</c:v>
                </c:pt>
                <c:pt idx="5">
                  <c:v>70.155200000000008</c:v>
                </c:pt>
                <c:pt idx="6">
                  <c:v>68.452727272727273</c:v>
                </c:pt>
                <c:pt idx="7">
                  <c:v>67.689583333333317</c:v>
                </c:pt>
                <c:pt idx="8">
                  <c:v>66.934799999999981</c:v>
                </c:pt>
                <c:pt idx="9">
                  <c:v>65.751200000000011</c:v>
                </c:pt>
                <c:pt idx="10">
                  <c:v>65.836666666666645</c:v>
                </c:pt>
              </c:numCache>
            </c:numRef>
          </c:val>
          <c:smooth val="0"/>
          <c:extLst>
            <c:ext xmlns:c16="http://schemas.microsoft.com/office/drawing/2014/chart" uri="{C3380CC4-5D6E-409C-BE32-E72D297353CC}">
              <c16:uniqueId val="{00000000-73C8-4FAE-A1AC-59CC67F3E4FF}"/>
            </c:ext>
          </c:extLst>
        </c:ser>
        <c:dLbls>
          <c:showLegendKey val="0"/>
          <c:showVal val="0"/>
          <c:showCatName val="0"/>
          <c:showSerName val="0"/>
          <c:showPercent val="0"/>
          <c:showBubbleSize val="0"/>
        </c:dLbls>
        <c:marker val="1"/>
        <c:smooth val="0"/>
        <c:axId val="865818031"/>
        <c:axId val="865817615"/>
      </c:lineChart>
      <c:catAx>
        <c:axId val="86581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65817615"/>
        <c:crosses val="autoZero"/>
        <c:auto val="1"/>
        <c:lblAlgn val="ctr"/>
        <c:lblOffset val="100"/>
        <c:noMultiLvlLbl val="0"/>
      </c:catAx>
      <c:valAx>
        <c:axId val="865817615"/>
        <c:scaling>
          <c:orientation val="minMax"/>
          <c:max val="74"/>
          <c:min val="62"/>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65818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lumMod val="50000"/>
          <a:lumOff val="50000"/>
        </a:schemeClr>
      </a:solid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2914398400178"/>
          <c:y val="7.9109879606061584E-2"/>
          <c:w val="0.79430125323376766"/>
          <c:h val="0.77445178335535003"/>
        </c:manualLayout>
      </c:layout>
      <c:barChart>
        <c:barDir val="col"/>
        <c:grouping val="clustered"/>
        <c:varyColors val="0"/>
        <c:ser>
          <c:idx val="0"/>
          <c:order val="0"/>
          <c:tx>
            <c:strRef>
              <c:f>Sheet1!$B$1</c:f>
              <c:strCache>
                <c:ptCount val="1"/>
                <c:pt idx="0">
                  <c:v>住宅総数</c:v>
                </c:pt>
              </c:strCache>
            </c:strRef>
          </c:tx>
          <c:spPr>
            <a:solidFill>
              <a:schemeClr val="accent1">
                <a:lumMod val="40000"/>
                <a:lumOff val="6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7CF7-40B8-8FAC-818A8A69BA0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Sheet1!$B$2:$B$5</c:f>
              <c:numCache>
                <c:formatCode>#,##0_);[Red]\(#,##0\)</c:formatCode>
                <c:ptCount val="4"/>
                <c:pt idx="0">
                  <c:v>4346</c:v>
                </c:pt>
                <c:pt idx="1">
                  <c:v>4586</c:v>
                </c:pt>
                <c:pt idx="2">
                  <c:v>4680</c:v>
                </c:pt>
                <c:pt idx="3">
                  <c:v>4929</c:v>
                </c:pt>
              </c:numCache>
            </c:numRef>
          </c:val>
          <c:extLst>
            <c:ext xmlns:c16="http://schemas.microsoft.com/office/drawing/2014/chart" uri="{C3380CC4-5D6E-409C-BE32-E72D297353CC}">
              <c16:uniqueId val="{00000001-7CF7-40B8-8FAC-818A8A69BA05}"/>
            </c:ext>
          </c:extLst>
        </c:ser>
        <c:ser>
          <c:idx val="1"/>
          <c:order val="1"/>
          <c:tx>
            <c:strRef>
              <c:f>Sheet1!$C$1</c:f>
              <c:strCache>
                <c:ptCount val="1"/>
                <c:pt idx="0">
                  <c:v>空き家総数</c:v>
                </c:pt>
              </c:strCache>
            </c:strRef>
          </c:tx>
          <c:spPr>
            <a:solidFill>
              <a:schemeClr val="accent2">
                <a:lumMod val="60000"/>
                <a:lumOff val="4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7CF7-40B8-8FAC-818A8A69BA0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Sheet1!$C$2:$C$5</c:f>
              <c:numCache>
                <c:formatCode>#,##0_);[Red]\(#,##0\)</c:formatCode>
                <c:ptCount val="4"/>
                <c:pt idx="0">
                  <c:v>625</c:v>
                </c:pt>
                <c:pt idx="1">
                  <c:v>679</c:v>
                </c:pt>
                <c:pt idx="2">
                  <c:v>709</c:v>
                </c:pt>
                <c:pt idx="3">
                  <c:v>702</c:v>
                </c:pt>
              </c:numCache>
            </c:numRef>
          </c:val>
          <c:extLst>
            <c:ext xmlns:c16="http://schemas.microsoft.com/office/drawing/2014/chart" uri="{C3380CC4-5D6E-409C-BE32-E72D297353CC}">
              <c16:uniqueId val="{00000003-7CF7-40B8-8FAC-818A8A69BA05}"/>
            </c:ext>
          </c:extLst>
        </c:ser>
        <c:ser>
          <c:idx val="2"/>
          <c:order val="2"/>
          <c:tx>
            <c:strRef>
              <c:f>Sheet1!$D$1</c:f>
              <c:strCache>
                <c:ptCount val="1"/>
                <c:pt idx="0">
                  <c:v>賃貸・売却用及び二次的住宅を除く空き家数</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Sheet1!$D$2:$D$5</c:f>
              <c:numCache>
                <c:formatCode>#,##0_);[Red]\(#,##0\)</c:formatCode>
                <c:ptCount val="4"/>
                <c:pt idx="0">
                  <c:v>177</c:v>
                </c:pt>
                <c:pt idx="1">
                  <c:v>214</c:v>
                </c:pt>
                <c:pt idx="2">
                  <c:v>209</c:v>
                </c:pt>
                <c:pt idx="3">
                  <c:v>227</c:v>
                </c:pt>
              </c:numCache>
            </c:numRef>
          </c:val>
          <c:extLst>
            <c:ext xmlns:c16="http://schemas.microsoft.com/office/drawing/2014/chart" uri="{C3380CC4-5D6E-409C-BE32-E72D297353CC}">
              <c16:uniqueId val="{00000004-7CF7-40B8-8FAC-818A8A69BA05}"/>
            </c:ext>
          </c:extLst>
        </c:ser>
        <c:dLbls>
          <c:showLegendKey val="0"/>
          <c:showVal val="1"/>
          <c:showCatName val="0"/>
          <c:showSerName val="0"/>
          <c:showPercent val="0"/>
          <c:showBubbleSize val="0"/>
        </c:dLbls>
        <c:gapWidth val="219"/>
        <c:axId val="2067718448"/>
        <c:axId val="2067720112"/>
      </c:barChart>
      <c:lineChart>
        <c:grouping val="standard"/>
        <c:varyColors val="0"/>
        <c:ser>
          <c:idx val="3"/>
          <c:order val="3"/>
          <c:tx>
            <c:strRef>
              <c:f>Sheet1!$E$1</c:f>
              <c:strCache>
                <c:ptCount val="1"/>
                <c:pt idx="0">
                  <c:v>総空き家率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5-7CF7-40B8-8FAC-818A8A69BA0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Sheet1!$E$2:$E$5</c:f>
              <c:numCache>
                <c:formatCode>0.0%</c:formatCode>
                <c:ptCount val="4"/>
                <c:pt idx="0">
                  <c:v>0.14399999999999999</c:v>
                </c:pt>
                <c:pt idx="1">
                  <c:v>0.14799999999999999</c:v>
                </c:pt>
                <c:pt idx="2">
                  <c:v>0.152</c:v>
                </c:pt>
                <c:pt idx="3">
                  <c:v>0.14199999999999999</c:v>
                </c:pt>
              </c:numCache>
            </c:numRef>
          </c:val>
          <c:smooth val="0"/>
          <c:extLst>
            <c:ext xmlns:c16="http://schemas.microsoft.com/office/drawing/2014/chart" uri="{C3380CC4-5D6E-409C-BE32-E72D297353CC}">
              <c16:uniqueId val="{00000006-7CF7-40B8-8FAC-818A8A69BA05}"/>
            </c:ext>
          </c:extLst>
        </c:ser>
        <c:ser>
          <c:idx val="4"/>
          <c:order val="4"/>
          <c:tx>
            <c:strRef>
              <c:f>Sheet1!$F$1</c:f>
              <c:strCache>
                <c:ptCount val="1"/>
                <c:pt idx="0">
                  <c:v>賃貸・売却用及び二次的住宅を除く空き家率</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2008年</c:v>
                </c:pt>
                <c:pt idx="1">
                  <c:v>2013年</c:v>
                </c:pt>
                <c:pt idx="2">
                  <c:v>2018年</c:v>
                </c:pt>
                <c:pt idx="3">
                  <c:v>2023年</c:v>
                </c:pt>
              </c:strCache>
            </c:strRef>
          </c:cat>
          <c:val>
            <c:numRef>
              <c:f>Sheet1!$F$2:$F$5</c:f>
              <c:numCache>
                <c:formatCode>0.0%</c:formatCode>
                <c:ptCount val="4"/>
                <c:pt idx="0">
                  <c:v>4.1000000000000009E-2</c:v>
                </c:pt>
                <c:pt idx="1">
                  <c:v>4.7E-2</c:v>
                </c:pt>
                <c:pt idx="2">
                  <c:v>4.4999999999999998E-2</c:v>
                </c:pt>
                <c:pt idx="3">
                  <c:v>4.5999999999999999E-2</c:v>
                </c:pt>
              </c:numCache>
            </c:numRef>
          </c:val>
          <c:smooth val="0"/>
          <c:extLst>
            <c:ext xmlns:c16="http://schemas.microsoft.com/office/drawing/2014/chart" uri="{C3380CC4-5D6E-409C-BE32-E72D297353CC}">
              <c16:uniqueId val="{00000007-7CF7-40B8-8FAC-818A8A69BA05}"/>
            </c:ext>
          </c:extLst>
        </c:ser>
        <c:dLbls>
          <c:showLegendKey val="0"/>
          <c:showVal val="1"/>
          <c:showCatName val="0"/>
          <c:showSerName val="0"/>
          <c:showPercent val="0"/>
          <c:showBubbleSize val="0"/>
        </c:dLbls>
        <c:marker val="1"/>
        <c:smooth val="0"/>
        <c:axId val="179187472"/>
        <c:axId val="179208272"/>
      </c:lineChart>
      <c:catAx>
        <c:axId val="20677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20112"/>
        <c:crosses val="autoZero"/>
        <c:auto val="1"/>
        <c:lblAlgn val="ctr"/>
        <c:lblOffset val="100"/>
        <c:noMultiLvlLbl val="0"/>
      </c:catAx>
      <c:valAx>
        <c:axId val="206772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en-US" altLang="ja-JP" sz="800" dirty="0"/>
                  <a:t>(</a:t>
                </a:r>
                <a:r>
                  <a:rPr lang="ja-JP" altLang="en-US" sz="800" dirty="0"/>
                  <a:t>単位：千戸）</a:t>
                </a:r>
              </a:p>
            </c:rich>
          </c:tx>
          <c:layout>
            <c:manualLayout>
              <c:xMode val="edge"/>
              <c:yMode val="edge"/>
              <c:x val="3.5847083458980751E-2"/>
              <c:y val="2.1983439121049074E-2"/>
            </c:manualLayout>
          </c:layout>
          <c:overlay val="0"/>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67718448"/>
        <c:crosses val="autoZero"/>
        <c:crossBetween val="between"/>
      </c:valAx>
      <c:valAx>
        <c:axId val="17920827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9187472"/>
        <c:crosses val="max"/>
        <c:crossBetween val="between"/>
      </c:valAx>
      <c:catAx>
        <c:axId val="179187472"/>
        <c:scaling>
          <c:orientation val="minMax"/>
        </c:scaling>
        <c:delete val="1"/>
        <c:axPos val="b"/>
        <c:numFmt formatCode="General" sourceLinked="1"/>
        <c:majorTickMark val="out"/>
        <c:minorTickMark val="none"/>
        <c:tickLblPos val="nextTo"/>
        <c:crossAx val="179208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9645466260713"/>
          <c:y val="0.15234210999820069"/>
          <c:w val="0.81987116236968838"/>
          <c:h val="0.57284317673569762"/>
        </c:manualLayout>
      </c:layout>
      <c:barChart>
        <c:barDir val="col"/>
        <c:grouping val="clustered"/>
        <c:varyColors val="0"/>
        <c:ser>
          <c:idx val="0"/>
          <c:order val="0"/>
          <c:tx>
            <c:strRef>
              <c:f>Sheet1!$A$5</c:f>
              <c:strCache>
                <c:ptCount val="1"/>
                <c:pt idx="0">
                  <c:v>電子申請</c:v>
                </c:pt>
              </c:strCache>
            </c:strRef>
          </c:tx>
          <c:spPr>
            <a:solidFill>
              <a:schemeClr val="accent1"/>
            </a:solidFill>
            <a:ln>
              <a:noFill/>
            </a:ln>
            <a:effectLst/>
          </c:spPr>
          <c:invertIfNegative val="0"/>
          <c:dLbls>
            <c:dLbl>
              <c:idx val="0"/>
              <c:layout>
                <c:manualLayout>
                  <c:x val="-2.197157241906406E-17"/>
                  <c:y val="7.6171054999100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CC-4B87-A096-E8E98978782A}"/>
                </c:ext>
              </c:extLst>
            </c:dLbl>
            <c:dLbl>
              <c:idx val="1"/>
              <c:layout>
                <c:manualLayout>
                  <c:x val="0"/>
                  <c:y val="7.6171054999100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CC-4B87-A096-E8E98978782A}"/>
                </c:ext>
              </c:extLst>
            </c:dLbl>
            <c:dLbl>
              <c:idx val="2"/>
              <c:layout>
                <c:manualLayout>
                  <c:x val="-8.7886289676256242E-17"/>
                  <c:y val="4.3526317142343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CC-4B87-A096-E8E98978782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CCCC-4B87-A096-E8E9897878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Sheet1!$B$1:$E$1</c:f>
              <c:numCache>
                <c:formatCode>General</c:formatCode>
                <c:ptCount val="4"/>
                <c:pt idx="0">
                  <c:v>2021</c:v>
                </c:pt>
                <c:pt idx="1">
                  <c:v>2022</c:v>
                </c:pt>
                <c:pt idx="2">
                  <c:v>2023</c:v>
                </c:pt>
                <c:pt idx="3">
                  <c:v>2024</c:v>
                </c:pt>
              </c:numCache>
            </c:numRef>
          </c:cat>
          <c:val>
            <c:numRef>
              <c:f>Sheet1!$B$5:$E$5</c:f>
              <c:numCache>
                <c:formatCode>General</c:formatCode>
                <c:ptCount val="4"/>
                <c:pt idx="0">
                  <c:v>11</c:v>
                </c:pt>
                <c:pt idx="1">
                  <c:v>25</c:v>
                </c:pt>
                <c:pt idx="2">
                  <c:v>35</c:v>
                </c:pt>
                <c:pt idx="3">
                  <c:v>37</c:v>
                </c:pt>
              </c:numCache>
            </c:numRef>
          </c:val>
          <c:extLst>
            <c:ext xmlns:c16="http://schemas.microsoft.com/office/drawing/2014/chart" uri="{C3380CC4-5D6E-409C-BE32-E72D297353CC}">
              <c16:uniqueId val="{00000004-CCCC-4B87-A096-E8E98978782A}"/>
            </c:ext>
          </c:extLst>
        </c:ser>
        <c:dLbls>
          <c:showLegendKey val="0"/>
          <c:showVal val="0"/>
          <c:showCatName val="0"/>
          <c:showSerName val="0"/>
          <c:showPercent val="0"/>
          <c:showBubbleSize val="0"/>
        </c:dLbls>
        <c:gapWidth val="219"/>
        <c:overlap val="-27"/>
        <c:axId val="1919734656"/>
        <c:axId val="1919731328"/>
      </c:barChart>
      <c:catAx>
        <c:axId val="19197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19731328"/>
        <c:crosses val="autoZero"/>
        <c:auto val="1"/>
        <c:lblAlgn val="ctr"/>
        <c:lblOffset val="100"/>
        <c:noMultiLvlLbl val="0"/>
      </c:catAx>
      <c:valAx>
        <c:axId val="1919731328"/>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9734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0450418348605"/>
          <c:y val="0.21915073978637259"/>
          <c:w val="0.83236311284880937"/>
          <c:h val="0.49807405489475587"/>
        </c:manualLayout>
      </c:layout>
      <c:barChart>
        <c:barDir val="col"/>
        <c:grouping val="clustered"/>
        <c:varyColors val="0"/>
        <c:ser>
          <c:idx val="0"/>
          <c:order val="0"/>
          <c:tx>
            <c:strRef>
              <c:f>Sheet1!$A$2</c:f>
              <c:strCache>
                <c:ptCount val="1"/>
                <c:pt idx="0">
                  <c:v>チャットツール</c:v>
                </c:pt>
              </c:strCache>
            </c:strRef>
          </c:tx>
          <c:spPr>
            <a:solidFill>
              <a:schemeClr val="accent1"/>
            </a:solidFill>
            <a:ln>
              <a:noFill/>
            </a:ln>
            <a:effectLst/>
          </c:spPr>
          <c:invertIfNegative val="0"/>
          <c:dLbls>
            <c:dLbl>
              <c:idx val="0"/>
              <c:layout>
                <c:manualLayout>
                  <c:x val="-2.197157241906406E-17"/>
                  <c:y val="7.4390588719143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26-4F56-AD6C-B9B504990CCE}"/>
                </c:ext>
              </c:extLst>
            </c:dLbl>
            <c:dLbl>
              <c:idx val="1"/>
              <c:layout>
                <c:manualLayout>
                  <c:x val="0"/>
                  <c:y val="7.4390588719143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26-4F56-AD6C-B9B504990CCE}"/>
                </c:ext>
              </c:extLst>
            </c:dLbl>
            <c:dLbl>
              <c:idx val="2"/>
              <c:layout>
                <c:manualLayout>
                  <c:x val="-8.7886289676256242E-17"/>
                  <c:y val="7.4390588719143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26-4F56-AD6C-B9B504990CCE}"/>
                </c:ext>
              </c:extLst>
            </c:dLbl>
            <c:dLbl>
              <c:idx val="3"/>
              <c:layout>
                <c:manualLayout>
                  <c:x val="0"/>
                  <c:y val="3.7954951328210487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r>
                      <a:rPr lang="en-US" altLang="ja-JP" dirty="0"/>
                      <a:t>36</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26-4F56-AD6C-B9B504990CC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Sheet1!$B$1:$E$1</c:f>
              <c:numCache>
                <c:formatCode>General</c:formatCode>
                <c:ptCount val="4"/>
                <c:pt idx="0">
                  <c:v>2021</c:v>
                </c:pt>
                <c:pt idx="1">
                  <c:v>2022</c:v>
                </c:pt>
                <c:pt idx="2">
                  <c:v>2023</c:v>
                </c:pt>
                <c:pt idx="3">
                  <c:v>2024</c:v>
                </c:pt>
              </c:numCache>
            </c:numRef>
          </c:cat>
          <c:val>
            <c:numRef>
              <c:f>Sheet1!$B$2:$E$2</c:f>
              <c:numCache>
                <c:formatCode>General</c:formatCode>
                <c:ptCount val="4"/>
                <c:pt idx="0">
                  <c:v>22</c:v>
                </c:pt>
                <c:pt idx="1">
                  <c:v>31</c:v>
                </c:pt>
                <c:pt idx="2">
                  <c:v>34</c:v>
                </c:pt>
                <c:pt idx="3">
                  <c:v>38</c:v>
                </c:pt>
              </c:numCache>
            </c:numRef>
          </c:val>
          <c:extLst>
            <c:ext xmlns:c16="http://schemas.microsoft.com/office/drawing/2014/chart" uri="{C3380CC4-5D6E-409C-BE32-E72D297353CC}">
              <c16:uniqueId val="{00000004-9226-4F56-AD6C-B9B504990CCE}"/>
            </c:ext>
          </c:extLst>
        </c:ser>
        <c:dLbls>
          <c:showLegendKey val="0"/>
          <c:showVal val="0"/>
          <c:showCatName val="0"/>
          <c:showSerName val="0"/>
          <c:showPercent val="0"/>
          <c:showBubbleSize val="0"/>
        </c:dLbls>
        <c:gapWidth val="219"/>
        <c:overlap val="-27"/>
        <c:axId val="1919734656"/>
        <c:axId val="1919731328"/>
      </c:barChart>
      <c:catAx>
        <c:axId val="19197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919731328"/>
        <c:crosses val="autoZero"/>
        <c:auto val="1"/>
        <c:lblAlgn val="ctr"/>
        <c:lblOffset val="100"/>
        <c:noMultiLvlLbl val="0"/>
      </c:catAx>
      <c:valAx>
        <c:axId val="1919731328"/>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197346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2053E-E664-4459-8AF1-3FAE6BC1DF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78097BE9-6071-418E-BCBB-DB2F421BA84F}">
      <dgm:prSet phldrT="[テキスト]" custT="1"/>
      <dgm:spPr/>
      <dgm:t>
        <a:bodyPr/>
        <a:lstStyle/>
        <a:p>
          <a:pPr>
            <a:spcAft>
              <a:spcPts val="0"/>
            </a:spcAft>
          </a:pP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町</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村</a:t>
          </a:r>
          <a:endParaRPr kumimoji="1" lang="en-US" altLang="ja-JP" sz="1100" dirty="0">
            <a:latin typeface="BIZ UDPゴシック" panose="020B0400000000000000" pitchFamily="50" charset="-128"/>
            <a:ea typeface="BIZ UDPゴシック" panose="020B0400000000000000" pitchFamily="50" charset="-128"/>
          </a:endParaRPr>
        </a:p>
        <a:p>
          <a:pPr>
            <a:spcAft>
              <a:spcPts val="0"/>
            </a:spcAft>
          </a:pPr>
          <a:r>
            <a:rPr kumimoji="1" lang="ja-JP" altLang="en-US" sz="1100" dirty="0">
              <a:latin typeface="BIZ UDPゴシック" panose="020B0400000000000000" pitchFamily="50" charset="-128"/>
              <a:ea typeface="BIZ UDPゴシック" panose="020B0400000000000000" pitchFamily="50" charset="-128"/>
            </a:rPr>
            <a:t>未来協議会</a:t>
          </a:r>
          <a:endParaRPr kumimoji="1" lang="en-US" altLang="ja-JP" sz="1100" dirty="0">
            <a:latin typeface="BIZ UDPゴシック" panose="020B0400000000000000" pitchFamily="50" charset="-128"/>
            <a:ea typeface="BIZ UDPゴシック" panose="020B0400000000000000" pitchFamily="50" charset="-128"/>
          </a:endParaRPr>
        </a:p>
      </dgm:t>
    </dgm:pt>
    <dgm:pt modelId="{924E902B-75C2-46FC-93EC-614203505CC4}" type="parTrans" cxnId="{4C6A258B-71A8-4E70-BB7B-F204213A2DDF}">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D46BBAFA-73AA-4DAE-82D2-6D9BDC36E182}" type="sibTrans" cxnId="{4C6A258B-71A8-4E70-BB7B-F204213A2DDF}">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FF6B5279-5C8C-4C49-ACD0-B7A00E7E2F85}">
      <dgm:prSet phldrT="[テキスト]" custT="1"/>
      <dgm:spPr/>
      <dgm:t>
        <a:bodyPr/>
        <a:lstStyle/>
        <a:p>
          <a:r>
            <a:rPr kumimoji="1" lang="ja-JP" altLang="en-US" sz="1100" dirty="0">
              <a:latin typeface="BIZ UDPゴシック" panose="020B0400000000000000" pitchFamily="50" charset="-128"/>
              <a:ea typeface="BIZ UDPゴシック" panose="020B0400000000000000" pitchFamily="50" charset="-128"/>
            </a:rPr>
            <a:t>合併部会</a:t>
          </a:r>
        </a:p>
      </dgm:t>
    </dgm:pt>
    <dgm:pt modelId="{CAD6DF24-66B7-4B91-9C08-DF8337EFC607}" type="parTrans" cxnId="{2E402F3F-3E7A-4E94-9260-7655FF5DDE97}">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E258347A-729B-457A-88A4-2E30E33E7ACD}" type="sibTrans" cxnId="{2E402F3F-3E7A-4E94-9260-7655FF5DDE97}">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63658B7A-EF58-4737-964F-69DE553DB58A}">
      <dgm:prSet phldrT="[テキスト]" custT="1"/>
      <dgm:spPr/>
      <dgm:t>
        <a:bodyPr/>
        <a:lstStyle/>
        <a:p>
          <a:r>
            <a:rPr kumimoji="1" lang="ja-JP" altLang="en-US" sz="1100" dirty="0">
              <a:latin typeface="BIZ UDPゴシック" panose="020B0400000000000000" pitchFamily="50" charset="-128"/>
              <a:ea typeface="BIZ UDPゴシック" panose="020B0400000000000000" pitchFamily="50" charset="-128"/>
            </a:rPr>
            <a:t>調査検討</a:t>
          </a:r>
          <a:r>
            <a:rPr kumimoji="1" lang="en-US" altLang="ja-JP" sz="1100" dirty="0">
              <a:latin typeface="BIZ UDPゴシック" panose="020B0400000000000000" pitchFamily="50" charset="-128"/>
              <a:ea typeface="BIZ UDPゴシック" panose="020B0400000000000000" pitchFamily="50" charset="-128"/>
            </a:rPr>
            <a:t>T</a:t>
          </a:r>
          <a:endParaRPr kumimoji="1" lang="ja-JP" altLang="en-US" sz="1100" dirty="0">
            <a:latin typeface="BIZ UDPゴシック" panose="020B0400000000000000" pitchFamily="50" charset="-128"/>
            <a:ea typeface="BIZ UDPゴシック" panose="020B0400000000000000" pitchFamily="50" charset="-128"/>
          </a:endParaRPr>
        </a:p>
      </dgm:t>
    </dgm:pt>
    <dgm:pt modelId="{F14FD46B-7109-4D93-85AE-2AE84B3658D9}" type="parTrans" cxnId="{C1385C3B-C125-4CCB-A825-7755022974ED}">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4B4F9A02-FE80-48D9-9E72-1177AFBD6980}" type="sibTrans" cxnId="{C1385C3B-C125-4CCB-A825-7755022974ED}">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CCA2D649-CB34-4D88-882C-593C8314AD50}">
      <dgm:prSet phldrT="[テキスト]" custT="1"/>
      <dgm:spPr/>
      <dgm:t>
        <a:bodyPr lIns="0" rIns="0"/>
        <a:lstStyle/>
        <a:p>
          <a:r>
            <a:rPr kumimoji="1" lang="ja-JP" altLang="en-US" sz="1050" dirty="0">
              <a:latin typeface="BIZ UDPゴシック" panose="020B0400000000000000" pitchFamily="50" charset="-128"/>
              <a:ea typeface="BIZ UDPゴシック" panose="020B0400000000000000" pitchFamily="50" charset="-128"/>
            </a:rPr>
            <a:t>広域連携部会</a:t>
          </a:r>
        </a:p>
      </dgm:t>
    </dgm:pt>
    <dgm:pt modelId="{F933BAA5-692E-4D01-99EB-C38BD09CF031}" type="parTrans" cxnId="{0306F0F3-470B-4217-BD1C-1E2E995AA6E3}">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EF864FC3-B2AD-4236-B82D-C0C11CEEEFF2}" type="sibTrans" cxnId="{0306F0F3-470B-4217-BD1C-1E2E995AA6E3}">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5E50B8E6-7F63-4E9A-BA13-7DDF1F3B5A84}">
      <dgm:prSet phldrT="[テキスト]" custT="1"/>
      <dgm:spPr/>
      <dgm:t>
        <a:bodyPr/>
        <a:lstStyle/>
        <a:p>
          <a:pPr>
            <a:spcAft>
              <a:spcPts val="0"/>
            </a:spcAft>
          </a:pPr>
          <a:r>
            <a:rPr kumimoji="1" lang="ja-JP" altLang="en-US" sz="1100" dirty="0">
              <a:latin typeface="BIZ UDPゴシック" panose="020B0400000000000000" pitchFamily="50" charset="-128"/>
              <a:ea typeface="BIZ UDPゴシック" panose="020B0400000000000000" pitchFamily="50" charset="-128"/>
            </a:rPr>
            <a:t>専門人材</a:t>
          </a:r>
          <a:endParaRPr kumimoji="1" lang="en-US" altLang="ja-JP" sz="1100" dirty="0">
            <a:latin typeface="BIZ UDPゴシック" panose="020B0400000000000000" pitchFamily="50" charset="-128"/>
            <a:ea typeface="BIZ UDPゴシック" panose="020B0400000000000000" pitchFamily="50" charset="-128"/>
          </a:endParaRPr>
        </a:p>
        <a:p>
          <a:pPr>
            <a:spcAft>
              <a:spcPct val="35000"/>
            </a:spcAft>
          </a:pPr>
          <a:r>
            <a:rPr kumimoji="1" lang="ja-JP" altLang="en-US" sz="1100" dirty="0">
              <a:latin typeface="BIZ UDPゴシック" panose="020B0400000000000000" pitchFamily="50" charset="-128"/>
              <a:ea typeface="BIZ UDPゴシック" panose="020B0400000000000000" pitchFamily="50" charset="-128"/>
            </a:rPr>
            <a:t>確保</a:t>
          </a:r>
          <a:r>
            <a:rPr kumimoji="1" lang="en-US" altLang="ja-JP" sz="1100" dirty="0">
              <a:latin typeface="BIZ UDPゴシック" panose="020B0400000000000000" pitchFamily="50" charset="-128"/>
              <a:ea typeface="BIZ UDPゴシック" panose="020B0400000000000000" pitchFamily="50" charset="-128"/>
            </a:rPr>
            <a:t>T</a:t>
          </a:r>
          <a:endParaRPr kumimoji="1" lang="ja-JP" altLang="en-US" sz="1100" dirty="0">
            <a:latin typeface="BIZ UDPゴシック" panose="020B0400000000000000" pitchFamily="50" charset="-128"/>
            <a:ea typeface="BIZ UDPゴシック" panose="020B0400000000000000" pitchFamily="50" charset="-128"/>
          </a:endParaRPr>
        </a:p>
      </dgm:t>
    </dgm:pt>
    <dgm:pt modelId="{5A71185D-3381-4326-BB12-F7CFCAFA6C21}" type="parTrans" cxnId="{52BBF54E-4CCD-45BE-B062-E0D160D9CD3B}">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F13FF214-1C79-49F3-B274-2027C31C4EA0}" type="sibTrans" cxnId="{52BBF54E-4CCD-45BE-B062-E0D160D9CD3B}">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37DEB071-786A-47B9-963B-C7D21252CED5}">
      <dgm:prSet phldrT="[テキスト]" custT="1"/>
      <dgm:spPr/>
      <dgm:t>
        <a:bodyPr/>
        <a:lstStyle/>
        <a:p>
          <a:pPr>
            <a:spcAft>
              <a:spcPts val="0"/>
            </a:spcAft>
          </a:pPr>
          <a:r>
            <a:rPr kumimoji="1" lang="ja-JP" altLang="en-US" sz="1100" dirty="0">
              <a:latin typeface="BIZ UDPゴシック" panose="020B0400000000000000" pitchFamily="50" charset="-128"/>
              <a:ea typeface="BIZ UDPゴシック" panose="020B0400000000000000" pitchFamily="50" charset="-128"/>
            </a:rPr>
            <a:t>公共施設の</a:t>
          </a:r>
          <a:endParaRPr kumimoji="1" lang="en-US" altLang="ja-JP" sz="1100" dirty="0">
            <a:latin typeface="BIZ UDPゴシック" panose="020B0400000000000000" pitchFamily="50" charset="-128"/>
            <a:ea typeface="BIZ UDPゴシック" panose="020B0400000000000000" pitchFamily="50" charset="-128"/>
          </a:endParaRPr>
        </a:p>
        <a:p>
          <a:pPr>
            <a:spcAft>
              <a:spcPct val="35000"/>
            </a:spcAft>
          </a:pPr>
          <a:r>
            <a:rPr kumimoji="1" lang="ja-JP" altLang="en-US" sz="1100" dirty="0">
              <a:latin typeface="BIZ UDPゴシック" panose="020B0400000000000000" pitchFamily="50" charset="-128"/>
              <a:ea typeface="BIZ UDPゴシック" panose="020B0400000000000000" pitchFamily="50" charset="-128"/>
            </a:rPr>
            <a:t>最適配置</a:t>
          </a:r>
          <a:r>
            <a:rPr kumimoji="1" lang="en-US" altLang="ja-JP" sz="1100" dirty="0">
              <a:latin typeface="BIZ UDPゴシック" panose="020B0400000000000000" pitchFamily="50" charset="-128"/>
              <a:ea typeface="BIZ UDPゴシック" panose="020B0400000000000000" pitchFamily="50" charset="-128"/>
            </a:rPr>
            <a:t>T</a:t>
          </a:r>
          <a:endParaRPr kumimoji="1" lang="ja-JP" altLang="en-US" sz="1100" dirty="0">
            <a:latin typeface="BIZ UDPゴシック" panose="020B0400000000000000" pitchFamily="50" charset="-128"/>
            <a:ea typeface="BIZ UDPゴシック" panose="020B0400000000000000" pitchFamily="50" charset="-128"/>
          </a:endParaRPr>
        </a:p>
      </dgm:t>
    </dgm:pt>
    <dgm:pt modelId="{63568525-75C0-463F-A48F-65DF32AE17A7}" type="parTrans" cxnId="{CF97C601-3B73-4C31-8D40-DC1914CABBD6}">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1C05681D-01FD-42DB-A261-1FE170FC9AF3}" type="sibTrans" cxnId="{CF97C601-3B73-4C31-8D40-DC1914CABBD6}">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2910ED0C-51CF-49FE-AB57-BB88F50183CA}">
      <dgm:prSet phldrT="[テキスト]" custT="1"/>
      <dgm:spPr/>
      <dgm:t>
        <a:bodyPr/>
        <a:lstStyle/>
        <a:p>
          <a:r>
            <a:rPr kumimoji="1" lang="ja-JP" altLang="en-US" sz="1000" dirty="0">
              <a:latin typeface="BIZ UDPゴシック" panose="020B0400000000000000" pitchFamily="50" charset="-128"/>
              <a:ea typeface="BIZ UDPゴシック" panose="020B0400000000000000" pitchFamily="50" charset="-128"/>
            </a:rPr>
            <a:t>地域活性化</a:t>
          </a:r>
          <a:r>
            <a:rPr kumimoji="1" lang="en-US" altLang="ja-JP" sz="1000" dirty="0">
              <a:latin typeface="BIZ UDPゴシック" panose="020B0400000000000000" pitchFamily="50" charset="-128"/>
              <a:ea typeface="BIZ UDPゴシック" panose="020B0400000000000000" pitchFamily="50" charset="-128"/>
            </a:rPr>
            <a:t>T</a:t>
          </a:r>
          <a:endParaRPr kumimoji="1" lang="ja-JP" altLang="en-US" sz="1000" dirty="0">
            <a:latin typeface="BIZ UDPゴシック" panose="020B0400000000000000" pitchFamily="50" charset="-128"/>
            <a:ea typeface="BIZ UDPゴシック" panose="020B0400000000000000" pitchFamily="50" charset="-128"/>
          </a:endParaRPr>
        </a:p>
      </dgm:t>
    </dgm:pt>
    <dgm:pt modelId="{E6A5B924-295A-4383-9281-60469C452CA7}" type="parTrans" cxnId="{2BB58095-88B9-40B0-92A1-4CCC83F6A5BC}">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C32F33DA-D0AE-4DEB-91EE-AA0E51CF18A2}" type="sibTrans" cxnId="{2BB58095-88B9-40B0-92A1-4CCC83F6A5BC}">
      <dgm:prSet/>
      <dgm:spPr/>
      <dgm:t>
        <a:bodyPr/>
        <a:lstStyle/>
        <a:p>
          <a:endParaRPr kumimoji="1" lang="ja-JP" altLang="en-US" sz="1100">
            <a:latin typeface="BIZ UDPゴシック" panose="020B0400000000000000" pitchFamily="50" charset="-128"/>
            <a:ea typeface="BIZ UDPゴシック" panose="020B0400000000000000" pitchFamily="50" charset="-128"/>
          </a:endParaRPr>
        </a:p>
      </dgm:t>
    </dgm:pt>
    <dgm:pt modelId="{BEDE673D-D1C8-4E2E-9F65-C455A18DFF90}">
      <dgm:prSet phldrT="[テキスト]" custT="1"/>
      <dgm:spPr/>
      <dgm:t>
        <a:bodyPr/>
        <a:lstStyle/>
        <a:p>
          <a:r>
            <a:rPr kumimoji="1" lang="ja-JP" altLang="en-US" sz="1100" dirty="0">
              <a:latin typeface="BIZ UDPゴシック" panose="020B0400000000000000" pitchFamily="50" charset="-128"/>
              <a:ea typeface="BIZ UDPゴシック" panose="020B0400000000000000" pitchFamily="50" charset="-128"/>
            </a:rPr>
            <a:t>事務の共通化・共同化</a:t>
          </a:r>
          <a:r>
            <a:rPr kumimoji="1" lang="en-US" altLang="ja-JP" sz="1100" dirty="0">
              <a:latin typeface="BIZ UDPゴシック" panose="020B0400000000000000" pitchFamily="50" charset="-128"/>
              <a:ea typeface="BIZ UDPゴシック" panose="020B0400000000000000" pitchFamily="50" charset="-128"/>
            </a:rPr>
            <a:t>T</a:t>
          </a:r>
          <a:endParaRPr kumimoji="1" lang="ja-JP" altLang="en-US" sz="1100" dirty="0">
            <a:latin typeface="BIZ UDPゴシック" panose="020B0400000000000000" pitchFamily="50" charset="-128"/>
            <a:ea typeface="BIZ UDPゴシック" panose="020B0400000000000000" pitchFamily="50" charset="-128"/>
          </a:endParaRPr>
        </a:p>
      </dgm:t>
    </dgm:pt>
    <dgm:pt modelId="{BEE33B08-0360-47FD-902F-A2E5042852E9}" type="parTrans" cxnId="{24DC7DD4-C022-45B4-8741-242BA00688F2}">
      <dgm:prSet/>
      <dgm:spPr/>
      <dgm:t>
        <a:bodyPr/>
        <a:lstStyle/>
        <a:p>
          <a:endParaRPr kumimoji="1" lang="ja-JP" altLang="en-US" sz="1600"/>
        </a:p>
      </dgm:t>
    </dgm:pt>
    <dgm:pt modelId="{31270681-F424-4F43-ABA3-4183512790C5}" type="sibTrans" cxnId="{24DC7DD4-C022-45B4-8741-242BA00688F2}">
      <dgm:prSet/>
      <dgm:spPr/>
      <dgm:t>
        <a:bodyPr/>
        <a:lstStyle/>
        <a:p>
          <a:endParaRPr kumimoji="1" lang="ja-JP" altLang="en-US" sz="1600"/>
        </a:p>
      </dgm:t>
    </dgm:pt>
    <dgm:pt modelId="{CB4F7E98-3F73-4CB9-8FC2-60FEECECA5CE}">
      <dgm:prSet phldrT="[テキスト]" custT="1"/>
      <dgm:spPr/>
      <dgm:t>
        <a:bodyPr/>
        <a:lstStyle/>
        <a:p>
          <a:pPr>
            <a:spcAft>
              <a:spcPts val="0"/>
            </a:spcAft>
          </a:pPr>
          <a:r>
            <a:rPr kumimoji="1" lang="ja-JP" altLang="en-US" sz="1100" dirty="0">
              <a:latin typeface="Meiryo UI" panose="020B0604030504040204" pitchFamily="50" charset="-128"/>
              <a:ea typeface="Meiryo UI" panose="020B0604030504040204" pitchFamily="50" charset="-128"/>
            </a:rPr>
            <a:t>住民理解</a:t>
          </a:r>
          <a:endParaRPr kumimoji="1" lang="en-US" altLang="ja-JP" sz="1100" dirty="0">
            <a:latin typeface="Meiryo UI" panose="020B0604030504040204" pitchFamily="50" charset="-128"/>
            <a:ea typeface="Meiryo UI" panose="020B0604030504040204" pitchFamily="50" charset="-128"/>
          </a:endParaRPr>
        </a:p>
        <a:p>
          <a:pPr>
            <a:spcAft>
              <a:spcPct val="35000"/>
            </a:spcAft>
          </a:pPr>
          <a:r>
            <a:rPr kumimoji="1" lang="ja-JP" altLang="en-US" sz="1100" dirty="0">
              <a:latin typeface="Meiryo UI" panose="020B0604030504040204" pitchFamily="50" charset="-128"/>
              <a:ea typeface="Meiryo UI" panose="020B0604030504040204" pitchFamily="50" charset="-128"/>
            </a:rPr>
            <a:t>促進</a:t>
          </a:r>
          <a:r>
            <a:rPr kumimoji="1" lang="en-US" altLang="ja-JP" sz="1100" dirty="0">
              <a:latin typeface="Meiryo UI" panose="020B0604030504040204" pitchFamily="50" charset="-128"/>
              <a:ea typeface="Meiryo UI" panose="020B0604030504040204" pitchFamily="50" charset="-128"/>
            </a:rPr>
            <a:t>T</a:t>
          </a:r>
          <a:endParaRPr kumimoji="1" lang="ja-JP" altLang="en-US" sz="1100" dirty="0">
            <a:latin typeface="Meiryo UI" panose="020B0604030504040204" pitchFamily="50" charset="-128"/>
            <a:ea typeface="Meiryo UI" panose="020B0604030504040204" pitchFamily="50" charset="-128"/>
          </a:endParaRPr>
        </a:p>
      </dgm:t>
    </dgm:pt>
    <dgm:pt modelId="{5AB3A173-79F9-46EC-B11E-6E1D67BA3BE4}" type="parTrans" cxnId="{7A83854B-8F43-44C3-80B0-FA35874574D8}">
      <dgm:prSet/>
      <dgm:spPr/>
      <dgm:t>
        <a:bodyPr/>
        <a:lstStyle/>
        <a:p>
          <a:endParaRPr kumimoji="1" lang="ja-JP" altLang="en-US" sz="1600"/>
        </a:p>
      </dgm:t>
    </dgm:pt>
    <dgm:pt modelId="{35AF04AB-A5DE-489F-BAA5-F5AF5B57DAC2}" type="sibTrans" cxnId="{7A83854B-8F43-44C3-80B0-FA35874574D8}">
      <dgm:prSet/>
      <dgm:spPr/>
      <dgm:t>
        <a:bodyPr/>
        <a:lstStyle/>
        <a:p>
          <a:endParaRPr kumimoji="1" lang="ja-JP" altLang="en-US" sz="1600"/>
        </a:p>
      </dgm:t>
    </dgm:pt>
    <dgm:pt modelId="{D4D358DC-41F3-4F65-98A6-21CF60973136}" type="pres">
      <dgm:prSet presAssocID="{F262053E-E664-4459-8AF1-3FAE6BC1DF75}" presName="hierChild1" presStyleCnt="0">
        <dgm:presLayoutVars>
          <dgm:chPref val="1"/>
          <dgm:dir/>
          <dgm:animOne val="branch"/>
          <dgm:animLvl val="lvl"/>
          <dgm:resizeHandles/>
        </dgm:presLayoutVars>
      </dgm:prSet>
      <dgm:spPr/>
    </dgm:pt>
    <dgm:pt modelId="{09F4C208-708B-46C4-8ED9-A7F0BF58993B}" type="pres">
      <dgm:prSet presAssocID="{78097BE9-6071-418E-BCBB-DB2F421BA84F}" presName="hierRoot1" presStyleCnt="0"/>
      <dgm:spPr/>
    </dgm:pt>
    <dgm:pt modelId="{6E57C229-E1A8-481E-8639-C6A4FB4C4B60}" type="pres">
      <dgm:prSet presAssocID="{78097BE9-6071-418E-BCBB-DB2F421BA84F}" presName="composite" presStyleCnt="0"/>
      <dgm:spPr/>
    </dgm:pt>
    <dgm:pt modelId="{51C801F8-55CD-4BBB-A44F-72844C5A93CB}" type="pres">
      <dgm:prSet presAssocID="{78097BE9-6071-418E-BCBB-DB2F421BA84F}" presName="background" presStyleLbl="node0" presStyleIdx="0" presStyleCnt="1"/>
      <dgm:spPr/>
    </dgm:pt>
    <dgm:pt modelId="{3CDBD299-3B79-4481-BF84-1B1105731C4E}" type="pres">
      <dgm:prSet presAssocID="{78097BE9-6071-418E-BCBB-DB2F421BA84F}" presName="text" presStyleLbl="fgAcc0" presStyleIdx="0" presStyleCnt="1" custScaleX="116479">
        <dgm:presLayoutVars>
          <dgm:chPref val="3"/>
        </dgm:presLayoutVars>
      </dgm:prSet>
      <dgm:spPr/>
    </dgm:pt>
    <dgm:pt modelId="{70A8CF2B-A300-4EF0-8E4F-9795A3F6F39D}" type="pres">
      <dgm:prSet presAssocID="{78097BE9-6071-418E-BCBB-DB2F421BA84F}" presName="hierChild2" presStyleCnt="0"/>
      <dgm:spPr/>
    </dgm:pt>
    <dgm:pt modelId="{7C6549D2-4F40-4B14-91D2-706303A7E3AE}" type="pres">
      <dgm:prSet presAssocID="{CAD6DF24-66B7-4B91-9C08-DF8337EFC607}" presName="Name10" presStyleLbl="parChTrans1D2" presStyleIdx="0" presStyleCnt="2"/>
      <dgm:spPr/>
    </dgm:pt>
    <dgm:pt modelId="{ED26FC7E-A1DD-428E-B3DF-B06282F1A726}" type="pres">
      <dgm:prSet presAssocID="{FF6B5279-5C8C-4C49-ACD0-B7A00E7E2F85}" presName="hierRoot2" presStyleCnt="0"/>
      <dgm:spPr/>
    </dgm:pt>
    <dgm:pt modelId="{BB2D1E35-3B1E-449B-AC6A-6A4758E02F21}" type="pres">
      <dgm:prSet presAssocID="{FF6B5279-5C8C-4C49-ACD0-B7A00E7E2F85}" presName="composite2" presStyleCnt="0"/>
      <dgm:spPr/>
    </dgm:pt>
    <dgm:pt modelId="{9F847C82-6BAE-4ACE-83E0-F3FEE750399B}" type="pres">
      <dgm:prSet presAssocID="{FF6B5279-5C8C-4C49-ACD0-B7A00E7E2F85}" presName="background2" presStyleLbl="node2" presStyleIdx="0" presStyleCnt="2"/>
      <dgm:spPr/>
    </dgm:pt>
    <dgm:pt modelId="{72796148-46A5-4D53-BD2D-D4C70FFE5092}" type="pres">
      <dgm:prSet presAssocID="{FF6B5279-5C8C-4C49-ACD0-B7A00E7E2F85}" presName="text2" presStyleLbl="fgAcc2" presStyleIdx="0" presStyleCnt="2" custScaleX="116479">
        <dgm:presLayoutVars>
          <dgm:chPref val="3"/>
        </dgm:presLayoutVars>
      </dgm:prSet>
      <dgm:spPr/>
    </dgm:pt>
    <dgm:pt modelId="{9C3C4C01-94EE-4A55-98F1-A8128015FB6E}" type="pres">
      <dgm:prSet presAssocID="{FF6B5279-5C8C-4C49-ACD0-B7A00E7E2F85}" presName="hierChild3" presStyleCnt="0"/>
      <dgm:spPr/>
    </dgm:pt>
    <dgm:pt modelId="{157FD736-C721-43D5-AB56-E7CD6DC6CE4F}" type="pres">
      <dgm:prSet presAssocID="{F14FD46B-7109-4D93-85AE-2AE84B3658D9}" presName="Name17" presStyleLbl="parChTrans1D3" presStyleIdx="0" presStyleCnt="6"/>
      <dgm:spPr/>
    </dgm:pt>
    <dgm:pt modelId="{E7945F9A-7117-43CB-9A4D-4CDAB863E35D}" type="pres">
      <dgm:prSet presAssocID="{63658B7A-EF58-4737-964F-69DE553DB58A}" presName="hierRoot3" presStyleCnt="0"/>
      <dgm:spPr/>
    </dgm:pt>
    <dgm:pt modelId="{C85AD219-6F95-4D44-8F8C-81D9EBA422B9}" type="pres">
      <dgm:prSet presAssocID="{63658B7A-EF58-4737-964F-69DE553DB58A}" presName="composite3" presStyleCnt="0"/>
      <dgm:spPr/>
    </dgm:pt>
    <dgm:pt modelId="{4BE8D392-4262-469A-A691-3DDE9CEC4326}" type="pres">
      <dgm:prSet presAssocID="{63658B7A-EF58-4737-964F-69DE553DB58A}" presName="background3" presStyleLbl="node3" presStyleIdx="0" presStyleCnt="6"/>
      <dgm:spPr/>
    </dgm:pt>
    <dgm:pt modelId="{EA5C1289-A937-420B-BE0E-4C5C6EFB1C93}" type="pres">
      <dgm:prSet presAssocID="{63658B7A-EF58-4737-964F-69DE553DB58A}" presName="text3" presStyleLbl="fgAcc3" presStyleIdx="0" presStyleCnt="6" custScaleX="116479">
        <dgm:presLayoutVars>
          <dgm:chPref val="3"/>
        </dgm:presLayoutVars>
      </dgm:prSet>
      <dgm:spPr/>
    </dgm:pt>
    <dgm:pt modelId="{0ABA9823-3953-4A91-A737-060596FF5C75}" type="pres">
      <dgm:prSet presAssocID="{63658B7A-EF58-4737-964F-69DE553DB58A}" presName="hierChild4" presStyleCnt="0"/>
      <dgm:spPr/>
    </dgm:pt>
    <dgm:pt modelId="{FFD2A784-7AEA-4F7B-93A7-D5A587993151}" type="pres">
      <dgm:prSet presAssocID="{5AB3A173-79F9-46EC-B11E-6E1D67BA3BE4}" presName="Name17" presStyleLbl="parChTrans1D3" presStyleIdx="1" presStyleCnt="6"/>
      <dgm:spPr/>
    </dgm:pt>
    <dgm:pt modelId="{E734F474-2F33-411A-B4BE-A639C1D9F2B7}" type="pres">
      <dgm:prSet presAssocID="{CB4F7E98-3F73-4CB9-8FC2-60FEECECA5CE}" presName="hierRoot3" presStyleCnt="0"/>
      <dgm:spPr/>
    </dgm:pt>
    <dgm:pt modelId="{B9B39BBD-ECA6-41EF-A43D-D9B812F2E188}" type="pres">
      <dgm:prSet presAssocID="{CB4F7E98-3F73-4CB9-8FC2-60FEECECA5CE}" presName="composite3" presStyleCnt="0"/>
      <dgm:spPr/>
    </dgm:pt>
    <dgm:pt modelId="{30A5BBE4-93F7-4E9D-BEC8-86B621805415}" type="pres">
      <dgm:prSet presAssocID="{CB4F7E98-3F73-4CB9-8FC2-60FEECECA5CE}" presName="background3" presStyleLbl="node3" presStyleIdx="1" presStyleCnt="6"/>
      <dgm:spPr/>
    </dgm:pt>
    <dgm:pt modelId="{BFBB72A4-DED4-49C0-853A-34868A2B175A}" type="pres">
      <dgm:prSet presAssocID="{CB4F7E98-3F73-4CB9-8FC2-60FEECECA5CE}" presName="text3" presStyleLbl="fgAcc3" presStyleIdx="1" presStyleCnt="6" custScaleX="116479">
        <dgm:presLayoutVars>
          <dgm:chPref val="3"/>
        </dgm:presLayoutVars>
      </dgm:prSet>
      <dgm:spPr/>
    </dgm:pt>
    <dgm:pt modelId="{33055501-647F-40A5-9A58-0454712A29F7}" type="pres">
      <dgm:prSet presAssocID="{CB4F7E98-3F73-4CB9-8FC2-60FEECECA5CE}" presName="hierChild4" presStyleCnt="0"/>
      <dgm:spPr/>
    </dgm:pt>
    <dgm:pt modelId="{C9B19908-1203-4B0E-BF01-C8F5A06AC7A2}" type="pres">
      <dgm:prSet presAssocID="{F933BAA5-692E-4D01-99EB-C38BD09CF031}" presName="Name10" presStyleLbl="parChTrans1D2" presStyleIdx="1" presStyleCnt="2"/>
      <dgm:spPr/>
    </dgm:pt>
    <dgm:pt modelId="{DFE27218-3E50-4888-9687-AE65C801BA0B}" type="pres">
      <dgm:prSet presAssocID="{CCA2D649-CB34-4D88-882C-593C8314AD50}" presName="hierRoot2" presStyleCnt="0"/>
      <dgm:spPr/>
    </dgm:pt>
    <dgm:pt modelId="{9547A6B4-559C-4109-92AE-A8154020795F}" type="pres">
      <dgm:prSet presAssocID="{CCA2D649-CB34-4D88-882C-593C8314AD50}" presName="composite2" presStyleCnt="0"/>
      <dgm:spPr/>
    </dgm:pt>
    <dgm:pt modelId="{25287D54-41D9-42EF-B831-1A8A097F8EAA}" type="pres">
      <dgm:prSet presAssocID="{CCA2D649-CB34-4D88-882C-593C8314AD50}" presName="background2" presStyleLbl="node2" presStyleIdx="1" presStyleCnt="2"/>
      <dgm:spPr/>
    </dgm:pt>
    <dgm:pt modelId="{CA6AF889-E3C7-4B3E-9CE0-84E6DADC5CDA}" type="pres">
      <dgm:prSet presAssocID="{CCA2D649-CB34-4D88-882C-593C8314AD50}" presName="text2" presStyleLbl="fgAcc2" presStyleIdx="1" presStyleCnt="2" custScaleX="116068">
        <dgm:presLayoutVars>
          <dgm:chPref val="3"/>
        </dgm:presLayoutVars>
      </dgm:prSet>
      <dgm:spPr/>
    </dgm:pt>
    <dgm:pt modelId="{495C0FA6-1091-4C20-92B1-C51E0F387A5D}" type="pres">
      <dgm:prSet presAssocID="{CCA2D649-CB34-4D88-882C-593C8314AD50}" presName="hierChild3" presStyleCnt="0"/>
      <dgm:spPr/>
    </dgm:pt>
    <dgm:pt modelId="{DC5F3FCB-9175-4393-9905-1BE1F9C8A930}" type="pres">
      <dgm:prSet presAssocID="{5A71185D-3381-4326-BB12-F7CFCAFA6C21}" presName="Name17" presStyleLbl="parChTrans1D3" presStyleIdx="2" presStyleCnt="6"/>
      <dgm:spPr/>
    </dgm:pt>
    <dgm:pt modelId="{CE9F63E6-59D9-4DEA-9114-B57B470F7399}" type="pres">
      <dgm:prSet presAssocID="{5E50B8E6-7F63-4E9A-BA13-7DDF1F3B5A84}" presName="hierRoot3" presStyleCnt="0"/>
      <dgm:spPr/>
    </dgm:pt>
    <dgm:pt modelId="{A2648411-E881-4DC7-83EE-5B64326F5620}" type="pres">
      <dgm:prSet presAssocID="{5E50B8E6-7F63-4E9A-BA13-7DDF1F3B5A84}" presName="composite3" presStyleCnt="0"/>
      <dgm:spPr/>
    </dgm:pt>
    <dgm:pt modelId="{EF392DFB-178E-4F4B-9E9F-707DF7BF15AB}" type="pres">
      <dgm:prSet presAssocID="{5E50B8E6-7F63-4E9A-BA13-7DDF1F3B5A84}" presName="background3" presStyleLbl="node3" presStyleIdx="2" presStyleCnt="6"/>
      <dgm:spPr/>
    </dgm:pt>
    <dgm:pt modelId="{A03F9C04-92F8-420C-9C62-01866BF635F4}" type="pres">
      <dgm:prSet presAssocID="{5E50B8E6-7F63-4E9A-BA13-7DDF1F3B5A84}" presName="text3" presStyleLbl="fgAcc3" presStyleIdx="2" presStyleCnt="6" custScaleX="116479">
        <dgm:presLayoutVars>
          <dgm:chPref val="3"/>
        </dgm:presLayoutVars>
      </dgm:prSet>
      <dgm:spPr/>
    </dgm:pt>
    <dgm:pt modelId="{FC71C0E2-0EDD-461E-B19C-2E89AC91AD5D}" type="pres">
      <dgm:prSet presAssocID="{5E50B8E6-7F63-4E9A-BA13-7DDF1F3B5A84}" presName="hierChild4" presStyleCnt="0"/>
      <dgm:spPr/>
    </dgm:pt>
    <dgm:pt modelId="{69BEE2D5-ADF5-4E9B-8174-164A45BF24D2}" type="pres">
      <dgm:prSet presAssocID="{63568525-75C0-463F-A48F-65DF32AE17A7}" presName="Name17" presStyleLbl="parChTrans1D3" presStyleIdx="3" presStyleCnt="6"/>
      <dgm:spPr/>
    </dgm:pt>
    <dgm:pt modelId="{98B56288-5CF7-4B62-ADB2-448C1522BBC2}" type="pres">
      <dgm:prSet presAssocID="{37DEB071-786A-47B9-963B-C7D21252CED5}" presName="hierRoot3" presStyleCnt="0"/>
      <dgm:spPr/>
    </dgm:pt>
    <dgm:pt modelId="{51467F41-1770-497D-AF28-E4FB51DDA716}" type="pres">
      <dgm:prSet presAssocID="{37DEB071-786A-47B9-963B-C7D21252CED5}" presName="composite3" presStyleCnt="0"/>
      <dgm:spPr/>
    </dgm:pt>
    <dgm:pt modelId="{59E36247-B47F-431F-9239-A886140A1896}" type="pres">
      <dgm:prSet presAssocID="{37DEB071-786A-47B9-963B-C7D21252CED5}" presName="background3" presStyleLbl="node3" presStyleIdx="3" presStyleCnt="6"/>
      <dgm:spPr/>
    </dgm:pt>
    <dgm:pt modelId="{C220FF3E-EA36-441F-A59F-9BB80CC3FEA3}" type="pres">
      <dgm:prSet presAssocID="{37DEB071-786A-47B9-963B-C7D21252CED5}" presName="text3" presStyleLbl="fgAcc3" presStyleIdx="3" presStyleCnt="6" custScaleX="116479">
        <dgm:presLayoutVars>
          <dgm:chPref val="3"/>
        </dgm:presLayoutVars>
      </dgm:prSet>
      <dgm:spPr/>
    </dgm:pt>
    <dgm:pt modelId="{153D6691-8E9E-46E2-B141-99775D17FC5F}" type="pres">
      <dgm:prSet presAssocID="{37DEB071-786A-47B9-963B-C7D21252CED5}" presName="hierChild4" presStyleCnt="0"/>
      <dgm:spPr/>
    </dgm:pt>
    <dgm:pt modelId="{6BF0963A-CE58-4175-B63F-B06C776C51BC}" type="pres">
      <dgm:prSet presAssocID="{BEE33B08-0360-47FD-902F-A2E5042852E9}" presName="Name17" presStyleLbl="parChTrans1D3" presStyleIdx="4" presStyleCnt="6"/>
      <dgm:spPr/>
    </dgm:pt>
    <dgm:pt modelId="{D711D49E-DD13-4BAB-BA62-17A5EDB9E02D}" type="pres">
      <dgm:prSet presAssocID="{BEDE673D-D1C8-4E2E-9F65-C455A18DFF90}" presName="hierRoot3" presStyleCnt="0"/>
      <dgm:spPr/>
    </dgm:pt>
    <dgm:pt modelId="{B13667F7-1F2F-4D23-BD13-56BE834A682E}" type="pres">
      <dgm:prSet presAssocID="{BEDE673D-D1C8-4E2E-9F65-C455A18DFF90}" presName="composite3" presStyleCnt="0"/>
      <dgm:spPr/>
    </dgm:pt>
    <dgm:pt modelId="{BDC2AD34-9F1F-4F1A-89BB-8A927DBDAA6D}" type="pres">
      <dgm:prSet presAssocID="{BEDE673D-D1C8-4E2E-9F65-C455A18DFF90}" presName="background3" presStyleLbl="node3" presStyleIdx="4" presStyleCnt="6"/>
      <dgm:spPr/>
    </dgm:pt>
    <dgm:pt modelId="{0D7FB898-4146-4227-A18D-E93945052CCD}" type="pres">
      <dgm:prSet presAssocID="{BEDE673D-D1C8-4E2E-9F65-C455A18DFF90}" presName="text3" presStyleLbl="fgAcc3" presStyleIdx="4" presStyleCnt="6" custScaleX="116479">
        <dgm:presLayoutVars>
          <dgm:chPref val="3"/>
        </dgm:presLayoutVars>
      </dgm:prSet>
      <dgm:spPr/>
    </dgm:pt>
    <dgm:pt modelId="{232E3E19-9EE0-4C2F-BA81-C011FBE8C6C2}" type="pres">
      <dgm:prSet presAssocID="{BEDE673D-D1C8-4E2E-9F65-C455A18DFF90}" presName="hierChild4" presStyleCnt="0"/>
      <dgm:spPr/>
    </dgm:pt>
    <dgm:pt modelId="{DFF2BA01-0221-4745-BC60-DBDEE40DABD0}" type="pres">
      <dgm:prSet presAssocID="{E6A5B924-295A-4383-9281-60469C452CA7}" presName="Name17" presStyleLbl="parChTrans1D3" presStyleIdx="5" presStyleCnt="6"/>
      <dgm:spPr/>
    </dgm:pt>
    <dgm:pt modelId="{2503607F-24CA-4A65-A8E7-6F0FBAD2C701}" type="pres">
      <dgm:prSet presAssocID="{2910ED0C-51CF-49FE-AB57-BB88F50183CA}" presName="hierRoot3" presStyleCnt="0"/>
      <dgm:spPr/>
    </dgm:pt>
    <dgm:pt modelId="{8279CAF1-B4DF-4EC2-A213-4591A2717EBF}" type="pres">
      <dgm:prSet presAssocID="{2910ED0C-51CF-49FE-AB57-BB88F50183CA}" presName="composite3" presStyleCnt="0"/>
      <dgm:spPr/>
    </dgm:pt>
    <dgm:pt modelId="{63A35442-E21E-4938-91CB-D4586C631B33}" type="pres">
      <dgm:prSet presAssocID="{2910ED0C-51CF-49FE-AB57-BB88F50183CA}" presName="background3" presStyleLbl="node3" presStyleIdx="5" presStyleCnt="6"/>
      <dgm:spPr/>
    </dgm:pt>
    <dgm:pt modelId="{045221F4-6943-42C8-B075-F5F81BC5B1B7}" type="pres">
      <dgm:prSet presAssocID="{2910ED0C-51CF-49FE-AB57-BB88F50183CA}" presName="text3" presStyleLbl="fgAcc3" presStyleIdx="5" presStyleCnt="6" custScaleX="116479">
        <dgm:presLayoutVars>
          <dgm:chPref val="3"/>
        </dgm:presLayoutVars>
      </dgm:prSet>
      <dgm:spPr/>
    </dgm:pt>
    <dgm:pt modelId="{642CF828-A22B-40CA-9B58-5B1DEADF9AD0}" type="pres">
      <dgm:prSet presAssocID="{2910ED0C-51CF-49FE-AB57-BB88F50183CA}" presName="hierChild4" presStyleCnt="0"/>
      <dgm:spPr/>
    </dgm:pt>
  </dgm:ptLst>
  <dgm:cxnLst>
    <dgm:cxn modelId="{CF97C601-3B73-4C31-8D40-DC1914CABBD6}" srcId="{CCA2D649-CB34-4D88-882C-593C8314AD50}" destId="{37DEB071-786A-47B9-963B-C7D21252CED5}" srcOrd="1" destOrd="0" parTransId="{63568525-75C0-463F-A48F-65DF32AE17A7}" sibTransId="{1C05681D-01FD-42DB-A261-1FE170FC9AF3}"/>
    <dgm:cxn modelId="{10A7B202-B882-4378-BA5D-76A9BD23304B}" type="presOf" srcId="{5A71185D-3381-4326-BB12-F7CFCAFA6C21}" destId="{DC5F3FCB-9175-4393-9905-1BE1F9C8A930}" srcOrd="0" destOrd="0" presId="urn:microsoft.com/office/officeart/2005/8/layout/hierarchy1"/>
    <dgm:cxn modelId="{4B5A0F12-4E93-490D-9C05-79C46CEA58AA}" type="presOf" srcId="{E6A5B924-295A-4383-9281-60469C452CA7}" destId="{DFF2BA01-0221-4745-BC60-DBDEE40DABD0}" srcOrd="0" destOrd="0" presId="urn:microsoft.com/office/officeart/2005/8/layout/hierarchy1"/>
    <dgm:cxn modelId="{27059330-9320-491D-BB32-69318939BB34}" type="presOf" srcId="{F14FD46B-7109-4D93-85AE-2AE84B3658D9}" destId="{157FD736-C721-43D5-AB56-E7CD6DC6CE4F}" srcOrd="0" destOrd="0" presId="urn:microsoft.com/office/officeart/2005/8/layout/hierarchy1"/>
    <dgm:cxn modelId="{4EFB8E33-CFFC-4F36-BF08-54333B2B5DFE}" type="presOf" srcId="{CCA2D649-CB34-4D88-882C-593C8314AD50}" destId="{CA6AF889-E3C7-4B3E-9CE0-84E6DADC5CDA}" srcOrd="0" destOrd="0" presId="urn:microsoft.com/office/officeart/2005/8/layout/hierarchy1"/>
    <dgm:cxn modelId="{FB7CBC35-B426-4537-8A12-01E0FE87FB58}" type="presOf" srcId="{FF6B5279-5C8C-4C49-ACD0-B7A00E7E2F85}" destId="{72796148-46A5-4D53-BD2D-D4C70FFE5092}" srcOrd="0" destOrd="0" presId="urn:microsoft.com/office/officeart/2005/8/layout/hierarchy1"/>
    <dgm:cxn modelId="{E5D5F038-3C0D-4050-8079-DDFD7CB66A85}" type="presOf" srcId="{BEDE673D-D1C8-4E2E-9F65-C455A18DFF90}" destId="{0D7FB898-4146-4227-A18D-E93945052CCD}" srcOrd="0" destOrd="0" presId="urn:microsoft.com/office/officeart/2005/8/layout/hierarchy1"/>
    <dgm:cxn modelId="{C1385C3B-C125-4CCB-A825-7755022974ED}" srcId="{FF6B5279-5C8C-4C49-ACD0-B7A00E7E2F85}" destId="{63658B7A-EF58-4737-964F-69DE553DB58A}" srcOrd="0" destOrd="0" parTransId="{F14FD46B-7109-4D93-85AE-2AE84B3658D9}" sibTransId="{4B4F9A02-FE80-48D9-9E72-1177AFBD6980}"/>
    <dgm:cxn modelId="{2E402F3F-3E7A-4E94-9260-7655FF5DDE97}" srcId="{78097BE9-6071-418E-BCBB-DB2F421BA84F}" destId="{FF6B5279-5C8C-4C49-ACD0-B7A00E7E2F85}" srcOrd="0" destOrd="0" parTransId="{CAD6DF24-66B7-4B91-9C08-DF8337EFC607}" sibTransId="{E258347A-729B-457A-88A4-2E30E33E7ACD}"/>
    <dgm:cxn modelId="{349EE640-1F27-4934-B795-CBEDC2D41D32}" type="presOf" srcId="{37DEB071-786A-47B9-963B-C7D21252CED5}" destId="{C220FF3E-EA36-441F-A59F-9BB80CC3FEA3}" srcOrd="0" destOrd="0" presId="urn:microsoft.com/office/officeart/2005/8/layout/hierarchy1"/>
    <dgm:cxn modelId="{93718645-3B40-4FBC-8E41-5A461118EDBC}" type="presOf" srcId="{63568525-75C0-463F-A48F-65DF32AE17A7}" destId="{69BEE2D5-ADF5-4E9B-8174-164A45BF24D2}" srcOrd="0" destOrd="0" presId="urn:microsoft.com/office/officeart/2005/8/layout/hierarchy1"/>
    <dgm:cxn modelId="{19732868-1B29-4A35-B849-1567FFFC62A6}" type="presOf" srcId="{5E50B8E6-7F63-4E9A-BA13-7DDF1F3B5A84}" destId="{A03F9C04-92F8-420C-9C62-01866BF635F4}" srcOrd="0" destOrd="0" presId="urn:microsoft.com/office/officeart/2005/8/layout/hierarchy1"/>
    <dgm:cxn modelId="{4C4B5349-2B3B-4C24-B03C-701F3E79D432}" type="presOf" srcId="{78097BE9-6071-418E-BCBB-DB2F421BA84F}" destId="{3CDBD299-3B79-4481-BF84-1B1105731C4E}" srcOrd="0" destOrd="0" presId="urn:microsoft.com/office/officeart/2005/8/layout/hierarchy1"/>
    <dgm:cxn modelId="{7A83854B-8F43-44C3-80B0-FA35874574D8}" srcId="{FF6B5279-5C8C-4C49-ACD0-B7A00E7E2F85}" destId="{CB4F7E98-3F73-4CB9-8FC2-60FEECECA5CE}" srcOrd="1" destOrd="0" parTransId="{5AB3A173-79F9-46EC-B11E-6E1D67BA3BE4}" sibTransId="{35AF04AB-A5DE-489F-BAA5-F5AF5B57DAC2}"/>
    <dgm:cxn modelId="{52BBF54E-4CCD-45BE-B062-E0D160D9CD3B}" srcId="{CCA2D649-CB34-4D88-882C-593C8314AD50}" destId="{5E50B8E6-7F63-4E9A-BA13-7DDF1F3B5A84}" srcOrd="0" destOrd="0" parTransId="{5A71185D-3381-4326-BB12-F7CFCAFA6C21}" sibTransId="{F13FF214-1C79-49F3-B274-2027C31C4EA0}"/>
    <dgm:cxn modelId="{04052F70-AD96-4FDA-82A3-3A0D2500E045}" type="presOf" srcId="{5AB3A173-79F9-46EC-B11E-6E1D67BA3BE4}" destId="{FFD2A784-7AEA-4F7B-93A7-D5A587993151}" srcOrd="0" destOrd="0" presId="urn:microsoft.com/office/officeart/2005/8/layout/hierarchy1"/>
    <dgm:cxn modelId="{0EB08473-ACBA-45F0-AE97-19E45CD17678}" type="presOf" srcId="{CAD6DF24-66B7-4B91-9C08-DF8337EFC607}" destId="{7C6549D2-4F40-4B14-91D2-706303A7E3AE}" srcOrd="0" destOrd="0" presId="urn:microsoft.com/office/officeart/2005/8/layout/hierarchy1"/>
    <dgm:cxn modelId="{843BEA54-D052-4E74-8A0D-5360087FB952}" type="presOf" srcId="{CB4F7E98-3F73-4CB9-8FC2-60FEECECA5CE}" destId="{BFBB72A4-DED4-49C0-853A-34868A2B175A}" srcOrd="0" destOrd="0" presId="urn:microsoft.com/office/officeart/2005/8/layout/hierarchy1"/>
    <dgm:cxn modelId="{87EB8955-14E2-4736-8F9F-68E52E2F7913}" type="presOf" srcId="{2910ED0C-51CF-49FE-AB57-BB88F50183CA}" destId="{045221F4-6943-42C8-B075-F5F81BC5B1B7}" srcOrd="0" destOrd="0" presId="urn:microsoft.com/office/officeart/2005/8/layout/hierarchy1"/>
    <dgm:cxn modelId="{4C6A258B-71A8-4E70-BB7B-F204213A2DDF}" srcId="{F262053E-E664-4459-8AF1-3FAE6BC1DF75}" destId="{78097BE9-6071-418E-BCBB-DB2F421BA84F}" srcOrd="0" destOrd="0" parTransId="{924E902B-75C2-46FC-93EC-614203505CC4}" sibTransId="{D46BBAFA-73AA-4DAE-82D2-6D9BDC36E182}"/>
    <dgm:cxn modelId="{084DCC92-B353-4C63-A9EE-1A49F661E313}" type="presOf" srcId="{BEE33B08-0360-47FD-902F-A2E5042852E9}" destId="{6BF0963A-CE58-4175-B63F-B06C776C51BC}" srcOrd="0" destOrd="0" presId="urn:microsoft.com/office/officeart/2005/8/layout/hierarchy1"/>
    <dgm:cxn modelId="{2BB58095-88B9-40B0-92A1-4CCC83F6A5BC}" srcId="{CCA2D649-CB34-4D88-882C-593C8314AD50}" destId="{2910ED0C-51CF-49FE-AB57-BB88F50183CA}" srcOrd="3" destOrd="0" parTransId="{E6A5B924-295A-4383-9281-60469C452CA7}" sibTransId="{C32F33DA-D0AE-4DEB-91EE-AA0E51CF18A2}"/>
    <dgm:cxn modelId="{4810459C-CAD7-4DA8-B788-16BC9FC65C66}" type="presOf" srcId="{63658B7A-EF58-4737-964F-69DE553DB58A}" destId="{EA5C1289-A937-420B-BE0E-4C5C6EFB1C93}" srcOrd="0" destOrd="0" presId="urn:microsoft.com/office/officeart/2005/8/layout/hierarchy1"/>
    <dgm:cxn modelId="{55C8B4BB-CC0C-4DA8-A916-C865CC3F1B30}" type="presOf" srcId="{F262053E-E664-4459-8AF1-3FAE6BC1DF75}" destId="{D4D358DC-41F3-4F65-98A6-21CF60973136}" srcOrd="0" destOrd="0" presId="urn:microsoft.com/office/officeart/2005/8/layout/hierarchy1"/>
    <dgm:cxn modelId="{7077BFBC-34FC-4D5A-B0BE-87DDBD8905AB}" type="presOf" srcId="{F933BAA5-692E-4D01-99EB-C38BD09CF031}" destId="{C9B19908-1203-4B0E-BF01-C8F5A06AC7A2}" srcOrd="0" destOrd="0" presId="urn:microsoft.com/office/officeart/2005/8/layout/hierarchy1"/>
    <dgm:cxn modelId="{24DC7DD4-C022-45B4-8741-242BA00688F2}" srcId="{CCA2D649-CB34-4D88-882C-593C8314AD50}" destId="{BEDE673D-D1C8-4E2E-9F65-C455A18DFF90}" srcOrd="2" destOrd="0" parTransId="{BEE33B08-0360-47FD-902F-A2E5042852E9}" sibTransId="{31270681-F424-4F43-ABA3-4183512790C5}"/>
    <dgm:cxn modelId="{0306F0F3-470B-4217-BD1C-1E2E995AA6E3}" srcId="{78097BE9-6071-418E-BCBB-DB2F421BA84F}" destId="{CCA2D649-CB34-4D88-882C-593C8314AD50}" srcOrd="1" destOrd="0" parTransId="{F933BAA5-692E-4D01-99EB-C38BD09CF031}" sibTransId="{EF864FC3-B2AD-4236-B82D-C0C11CEEEFF2}"/>
    <dgm:cxn modelId="{77CF490D-5D84-457E-87D2-972324A1B93F}" type="presParOf" srcId="{D4D358DC-41F3-4F65-98A6-21CF60973136}" destId="{09F4C208-708B-46C4-8ED9-A7F0BF58993B}" srcOrd="0" destOrd="0" presId="urn:microsoft.com/office/officeart/2005/8/layout/hierarchy1"/>
    <dgm:cxn modelId="{A104E35F-243D-449D-9023-61D719BCDE5D}" type="presParOf" srcId="{09F4C208-708B-46C4-8ED9-A7F0BF58993B}" destId="{6E57C229-E1A8-481E-8639-C6A4FB4C4B60}" srcOrd="0" destOrd="0" presId="urn:microsoft.com/office/officeart/2005/8/layout/hierarchy1"/>
    <dgm:cxn modelId="{B5C5F385-B0FB-40F3-ABFE-F7075DD6B1FD}" type="presParOf" srcId="{6E57C229-E1A8-481E-8639-C6A4FB4C4B60}" destId="{51C801F8-55CD-4BBB-A44F-72844C5A93CB}" srcOrd="0" destOrd="0" presId="urn:microsoft.com/office/officeart/2005/8/layout/hierarchy1"/>
    <dgm:cxn modelId="{FCD8BF3A-7B27-40AB-BF06-D28E18219C5A}" type="presParOf" srcId="{6E57C229-E1A8-481E-8639-C6A4FB4C4B60}" destId="{3CDBD299-3B79-4481-BF84-1B1105731C4E}" srcOrd="1" destOrd="0" presId="urn:microsoft.com/office/officeart/2005/8/layout/hierarchy1"/>
    <dgm:cxn modelId="{1912A928-186F-474D-8B37-57473DB174E3}" type="presParOf" srcId="{09F4C208-708B-46C4-8ED9-A7F0BF58993B}" destId="{70A8CF2B-A300-4EF0-8E4F-9795A3F6F39D}" srcOrd="1" destOrd="0" presId="urn:microsoft.com/office/officeart/2005/8/layout/hierarchy1"/>
    <dgm:cxn modelId="{AE76E661-C924-4845-BF57-1CDB1123744E}" type="presParOf" srcId="{70A8CF2B-A300-4EF0-8E4F-9795A3F6F39D}" destId="{7C6549D2-4F40-4B14-91D2-706303A7E3AE}" srcOrd="0" destOrd="0" presId="urn:microsoft.com/office/officeart/2005/8/layout/hierarchy1"/>
    <dgm:cxn modelId="{645FA4BD-EC16-40A0-A2DC-D0B8937352B5}" type="presParOf" srcId="{70A8CF2B-A300-4EF0-8E4F-9795A3F6F39D}" destId="{ED26FC7E-A1DD-428E-B3DF-B06282F1A726}" srcOrd="1" destOrd="0" presId="urn:microsoft.com/office/officeart/2005/8/layout/hierarchy1"/>
    <dgm:cxn modelId="{971E08B2-8015-416A-91DB-5D0974CB2B5C}" type="presParOf" srcId="{ED26FC7E-A1DD-428E-B3DF-B06282F1A726}" destId="{BB2D1E35-3B1E-449B-AC6A-6A4758E02F21}" srcOrd="0" destOrd="0" presId="urn:microsoft.com/office/officeart/2005/8/layout/hierarchy1"/>
    <dgm:cxn modelId="{9EAC2D99-433F-414B-871B-B60F552DEE19}" type="presParOf" srcId="{BB2D1E35-3B1E-449B-AC6A-6A4758E02F21}" destId="{9F847C82-6BAE-4ACE-83E0-F3FEE750399B}" srcOrd="0" destOrd="0" presId="urn:microsoft.com/office/officeart/2005/8/layout/hierarchy1"/>
    <dgm:cxn modelId="{3C723FF8-C719-4A1D-B580-43571ADDE252}" type="presParOf" srcId="{BB2D1E35-3B1E-449B-AC6A-6A4758E02F21}" destId="{72796148-46A5-4D53-BD2D-D4C70FFE5092}" srcOrd="1" destOrd="0" presId="urn:microsoft.com/office/officeart/2005/8/layout/hierarchy1"/>
    <dgm:cxn modelId="{F468A2D6-0D2B-4432-AF55-5E83199AA76B}" type="presParOf" srcId="{ED26FC7E-A1DD-428E-B3DF-B06282F1A726}" destId="{9C3C4C01-94EE-4A55-98F1-A8128015FB6E}" srcOrd="1" destOrd="0" presId="urn:microsoft.com/office/officeart/2005/8/layout/hierarchy1"/>
    <dgm:cxn modelId="{1B096A90-8A5F-482B-998C-1C24DE4E24DA}" type="presParOf" srcId="{9C3C4C01-94EE-4A55-98F1-A8128015FB6E}" destId="{157FD736-C721-43D5-AB56-E7CD6DC6CE4F}" srcOrd="0" destOrd="0" presId="urn:microsoft.com/office/officeart/2005/8/layout/hierarchy1"/>
    <dgm:cxn modelId="{80B58392-F0E7-4497-892F-152636D43EA1}" type="presParOf" srcId="{9C3C4C01-94EE-4A55-98F1-A8128015FB6E}" destId="{E7945F9A-7117-43CB-9A4D-4CDAB863E35D}" srcOrd="1" destOrd="0" presId="urn:microsoft.com/office/officeart/2005/8/layout/hierarchy1"/>
    <dgm:cxn modelId="{B38B5B6B-74CF-434D-9D38-29444ACE1C48}" type="presParOf" srcId="{E7945F9A-7117-43CB-9A4D-4CDAB863E35D}" destId="{C85AD219-6F95-4D44-8F8C-81D9EBA422B9}" srcOrd="0" destOrd="0" presId="urn:microsoft.com/office/officeart/2005/8/layout/hierarchy1"/>
    <dgm:cxn modelId="{E213A88C-7691-4FC5-82AF-0335A806F691}" type="presParOf" srcId="{C85AD219-6F95-4D44-8F8C-81D9EBA422B9}" destId="{4BE8D392-4262-469A-A691-3DDE9CEC4326}" srcOrd="0" destOrd="0" presId="urn:microsoft.com/office/officeart/2005/8/layout/hierarchy1"/>
    <dgm:cxn modelId="{5376F58F-AAAE-4313-A7B4-120E378B4244}" type="presParOf" srcId="{C85AD219-6F95-4D44-8F8C-81D9EBA422B9}" destId="{EA5C1289-A937-420B-BE0E-4C5C6EFB1C93}" srcOrd="1" destOrd="0" presId="urn:microsoft.com/office/officeart/2005/8/layout/hierarchy1"/>
    <dgm:cxn modelId="{C7D8084B-1029-4340-89D3-727B4CBA440B}" type="presParOf" srcId="{E7945F9A-7117-43CB-9A4D-4CDAB863E35D}" destId="{0ABA9823-3953-4A91-A737-060596FF5C75}" srcOrd="1" destOrd="0" presId="urn:microsoft.com/office/officeart/2005/8/layout/hierarchy1"/>
    <dgm:cxn modelId="{BF5833F6-7AB5-49C6-84D6-125F9415FBD1}" type="presParOf" srcId="{9C3C4C01-94EE-4A55-98F1-A8128015FB6E}" destId="{FFD2A784-7AEA-4F7B-93A7-D5A587993151}" srcOrd="2" destOrd="0" presId="urn:microsoft.com/office/officeart/2005/8/layout/hierarchy1"/>
    <dgm:cxn modelId="{A6234803-7193-42AD-8E96-0B942DE28D9D}" type="presParOf" srcId="{9C3C4C01-94EE-4A55-98F1-A8128015FB6E}" destId="{E734F474-2F33-411A-B4BE-A639C1D9F2B7}" srcOrd="3" destOrd="0" presId="urn:microsoft.com/office/officeart/2005/8/layout/hierarchy1"/>
    <dgm:cxn modelId="{2AFE8168-A54D-4CFF-817A-DD10D3781920}" type="presParOf" srcId="{E734F474-2F33-411A-B4BE-A639C1D9F2B7}" destId="{B9B39BBD-ECA6-41EF-A43D-D9B812F2E188}" srcOrd="0" destOrd="0" presId="urn:microsoft.com/office/officeart/2005/8/layout/hierarchy1"/>
    <dgm:cxn modelId="{4B9F38D9-68C5-4A85-A27F-805569740827}" type="presParOf" srcId="{B9B39BBD-ECA6-41EF-A43D-D9B812F2E188}" destId="{30A5BBE4-93F7-4E9D-BEC8-86B621805415}" srcOrd="0" destOrd="0" presId="urn:microsoft.com/office/officeart/2005/8/layout/hierarchy1"/>
    <dgm:cxn modelId="{0F5FDD13-1D30-4767-9BFF-2EED08341781}" type="presParOf" srcId="{B9B39BBD-ECA6-41EF-A43D-D9B812F2E188}" destId="{BFBB72A4-DED4-49C0-853A-34868A2B175A}" srcOrd="1" destOrd="0" presId="urn:microsoft.com/office/officeart/2005/8/layout/hierarchy1"/>
    <dgm:cxn modelId="{B80B8D9C-5BF0-4456-8183-B0D19F2B1F84}" type="presParOf" srcId="{E734F474-2F33-411A-B4BE-A639C1D9F2B7}" destId="{33055501-647F-40A5-9A58-0454712A29F7}" srcOrd="1" destOrd="0" presId="urn:microsoft.com/office/officeart/2005/8/layout/hierarchy1"/>
    <dgm:cxn modelId="{F7766A0B-30A9-4E79-AA1D-2F1BB15219DB}" type="presParOf" srcId="{70A8CF2B-A300-4EF0-8E4F-9795A3F6F39D}" destId="{C9B19908-1203-4B0E-BF01-C8F5A06AC7A2}" srcOrd="2" destOrd="0" presId="urn:microsoft.com/office/officeart/2005/8/layout/hierarchy1"/>
    <dgm:cxn modelId="{77842F80-E1BE-416D-B065-30FD2E2971F0}" type="presParOf" srcId="{70A8CF2B-A300-4EF0-8E4F-9795A3F6F39D}" destId="{DFE27218-3E50-4888-9687-AE65C801BA0B}" srcOrd="3" destOrd="0" presId="urn:microsoft.com/office/officeart/2005/8/layout/hierarchy1"/>
    <dgm:cxn modelId="{DE855418-1F06-4420-82E3-6438B9A5987E}" type="presParOf" srcId="{DFE27218-3E50-4888-9687-AE65C801BA0B}" destId="{9547A6B4-559C-4109-92AE-A8154020795F}" srcOrd="0" destOrd="0" presId="urn:microsoft.com/office/officeart/2005/8/layout/hierarchy1"/>
    <dgm:cxn modelId="{73C0E06A-E6E8-4B4D-A965-80F060DB9C97}" type="presParOf" srcId="{9547A6B4-559C-4109-92AE-A8154020795F}" destId="{25287D54-41D9-42EF-B831-1A8A097F8EAA}" srcOrd="0" destOrd="0" presId="urn:microsoft.com/office/officeart/2005/8/layout/hierarchy1"/>
    <dgm:cxn modelId="{5A163664-A07E-4A28-AE39-F74B54E8E3BD}" type="presParOf" srcId="{9547A6B4-559C-4109-92AE-A8154020795F}" destId="{CA6AF889-E3C7-4B3E-9CE0-84E6DADC5CDA}" srcOrd="1" destOrd="0" presId="urn:microsoft.com/office/officeart/2005/8/layout/hierarchy1"/>
    <dgm:cxn modelId="{744418A9-BE58-4F0B-9D95-125E7B1AC686}" type="presParOf" srcId="{DFE27218-3E50-4888-9687-AE65C801BA0B}" destId="{495C0FA6-1091-4C20-92B1-C51E0F387A5D}" srcOrd="1" destOrd="0" presId="urn:microsoft.com/office/officeart/2005/8/layout/hierarchy1"/>
    <dgm:cxn modelId="{5A8A253D-1D4B-4115-B854-340511428352}" type="presParOf" srcId="{495C0FA6-1091-4C20-92B1-C51E0F387A5D}" destId="{DC5F3FCB-9175-4393-9905-1BE1F9C8A930}" srcOrd="0" destOrd="0" presId="urn:microsoft.com/office/officeart/2005/8/layout/hierarchy1"/>
    <dgm:cxn modelId="{F095C3AC-DE4D-479D-82F5-9F4BFFB32D71}" type="presParOf" srcId="{495C0FA6-1091-4C20-92B1-C51E0F387A5D}" destId="{CE9F63E6-59D9-4DEA-9114-B57B470F7399}" srcOrd="1" destOrd="0" presId="urn:microsoft.com/office/officeart/2005/8/layout/hierarchy1"/>
    <dgm:cxn modelId="{7D2D4DCE-58D7-4805-A4DA-C249C584853C}" type="presParOf" srcId="{CE9F63E6-59D9-4DEA-9114-B57B470F7399}" destId="{A2648411-E881-4DC7-83EE-5B64326F5620}" srcOrd="0" destOrd="0" presId="urn:microsoft.com/office/officeart/2005/8/layout/hierarchy1"/>
    <dgm:cxn modelId="{C32B4E6C-AF90-4A27-B052-58C578E7C208}" type="presParOf" srcId="{A2648411-E881-4DC7-83EE-5B64326F5620}" destId="{EF392DFB-178E-4F4B-9E9F-707DF7BF15AB}" srcOrd="0" destOrd="0" presId="urn:microsoft.com/office/officeart/2005/8/layout/hierarchy1"/>
    <dgm:cxn modelId="{F2EDF7ED-B114-48B5-9080-FFBEBA2CE1EA}" type="presParOf" srcId="{A2648411-E881-4DC7-83EE-5B64326F5620}" destId="{A03F9C04-92F8-420C-9C62-01866BF635F4}" srcOrd="1" destOrd="0" presId="urn:microsoft.com/office/officeart/2005/8/layout/hierarchy1"/>
    <dgm:cxn modelId="{FD1640F8-2926-49E6-9301-50390EBB9D19}" type="presParOf" srcId="{CE9F63E6-59D9-4DEA-9114-B57B470F7399}" destId="{FC71C0E2-0EDD-461E-B19C-2E89AC91AD5D}" srcOrd="1" destOrd="0" presId="urn:microsoft.com/office/officeart/2005/8/layout/hierarchy1"/>
    <dgm:cxn modelId="{39A3B967-63F7-485E-8CC3-461839DC3D93}" type="presParOf" srcId="{495C0FA6-1091-4C20-92B1-C51E0F387A5D}" destId="{69BEE2D5-ADF5-4E9B-8174-164A45BF24D2}" srcOrd="2" destOrd="0" presId="urn:microsoft.com/office/officeart/2005/8/layout/hierarchy1"/>
    <dgm:cxn modelId="{3FF7D000-90A8-4C61-B471-8A8AA978295B}" type="presParOf" srcId="{495C0FA6-1091-4C20-92B1-C51E0F387A5D}" destId="{98B56288-5CF7-4B62-ADB2-448C1522BBC2}" srcOrd="3" destOrd="0" presId="urn:microsoft.com/office/officeart/2005/8/layout/hierarchy1"/>
    <dgm:cxn modelId="{C7F5EA18-8C24-49F5-80C9-7535EE5676C7}" type="presParOf" srcId="{98B56288-5CF7-4B62-ADB2-448C1522BBC2}" destId="{51467F41-1770-497D-AF28-E4FB51DDA716}" srcOrd="0" destOrd="0" presId="urn:microsoft.com/office/officeart/2005/8/layout/hierarchy1"/>
    <dgm:cxn modelId="{CB6FC4EC-698D-41AF-9E9E-64FADCA81B77}" type="presParOf" srcId="{51467F41-1770-497D-AF28-E4FB51DDA716}" destId="{59E36247-B47F-431F-9239-A886140A1896}" srcOrd="0" destOrd="0" presId="urn:microsoft.com/office/officeart/2005/8/layout/hierarchy1"/>
    <dgm:cxn modelId="{1EC5E3F6-A47A-41CE-ABA1-3B954C288E5C}" type="presParOf" srcId="{51467F41-1770-497D-AF28-E4FB51DDA716}" destId="{C220FF3E-EA36-441F-A59F-9BB80CC3FEA3}" srcOrd="1" destOrd="0" presId="urn:microsoft.com/office/officeart/2005/8/layout/hierarchy1"/>
    <dgm:cxn modelId="{74D30671-F83E-4750-A84E-CA2E7E781137}" type="presParOf" srcId="{98B56288-5CF7-4B62-ADB2-448C1522BBC2}" destId="{153D6691-8E9E-46E2-B141-99775D17FC5F}" srcOrd="1" destOrd="0" presId="urn:microsoft.com/office/officeart/2005/8/layout/hierarchy1"/>
    <dgm:cxn modelId="{74D3B274-05B6-49F4-A0B8-9E0E67391B03}" type="presParOf" srcId="{495C0FA6-1091-4C20-92B1-C51E0F387A5D}" destId="{6BF0963A-CE58-4175-B63F-B06C776C51BC}" srcOrd="4" destOrd="0" presId="urn:microsoft.com/office/officeart/2005/8/layout/hierarchy1"/>
    <dgm:cxn modelId="{04ABBC54-396D-4AA2-984C-8B0F220E14D4}" type="presParOf" srcId="{495C0FA6-1091-4C20-92B1-C51E0F387A5D}" destId="{D711D49E-DD13-4BAB-BA62-17A5EDB9E02D}" srcOrd="5" destOrd="0" presId="urn:microsoft.com/office/officeart/2005/8/layout/hierarchy1"/>
    <dgm:cxn modelId="{2CD8AA79-D1ED-4725-ADD2-E85F3445A1E6}" type="presParOf" srcId="{D711D49E-DD13-4BAB-BA62-17A5EDB9E02D}" destId="{B13667F7-1F2F-4D23-BD13-56BE834A682E}" srcOrd="0" destOrd="0" presId="urn:microsoft.com/office/officeart/2005/8/layout/hierarchy1"/>
    <dgm:cxn modelId="{6D49A909-566C-417B-9C58-43FF294E4D31}" type="presParOf" srcId="{B13667F7-1F2F-4D23-BD13-56BE834A682E}" destId="{BDC2AD34-9F1F-4F1A-89BB-8A927DBDAA6D}" srcOrd="0" destOrd="0" presId="urn:microsoft.com/office/officeart/2005/8/layout/hierarchy1"/>
    <dgm:cxn modelId="{FEF86A8D-6A78-464A-828C-036F90A2AE9F}" type="presParOf" srcId="{B13667F7-1F2F-4D23-BD13-56BE834A682E}" destId="{0D7FB898-4146-4227-A18D-E93945052CCD}" srcOrd="1" destOrd="0" presId="urn:microsoft.com/office/officeart/2005/8/layout/hierarchy1"/>
    <dgm:cxn modelId="{B7B628FA-A38C-41E1-86A6-D9BC6BBD6541}" type="presParOf" srcId="{D711D49E-DD13-4BAB-BA62-17A5EDB9E02D}" destId="{232E3E19-9EE0-4C2F-BA81-C011FBE8C6C2}" srcOrd="1" destOrd="0" presId="urn:microsoft.com/office/officeart/2005/8/layout/hierarchy1"/>
    <dgm:cxn modelId="{86735048-16FA-47CC-948C-179A1DE5B652}" type="presParOf" srcId="{495C0FA6-1091-4C20-92B1-C51E0F387A5D}" destId="{DFF2BA01-0221-4745-BC60-DBDEE40DABD0}" srcOrd="6" destOrd="0" presId="urn:microsoft.com/office/officeart/2005/8/layout/hierarchy1"/>
    <dgm:cxn modelId="{04599BC0-AFC0-4423-8579-8863CBE32189}" type="presParOf" srcId="{495C0FA6-1091-4C20-92B1-C51E0F387A5D}" destId="{2503607F-24CA-4A65-A8E7-6F0FBAD2C701}" srcOrd="7" destOrd="0" presId="urn:microsoft.com/office/officeart/2005/8/layout/hierarchy1"/>
    <dgm:cxn modelId="{5F59662E-5C79-4314-8961-1A1EC2FCC604}" type="presParOf" srcId="{2503607F-24CA-4A65-A8E7-6F0FBAD2C701}" destId="{8279CAF1-B4DF-4EC2-A213-4591A2717EBF}" srcOrd="0" destOrd="0" presId="urn:microsoft.com/office/officeart/2005/8/layout/hierarchy1"/>
    <dgm:cxn modelId="{BE5D27B4-89AD-45B6-957A-6BDB48493067}" type="presParOf" srcId="{8279CAF1-B4DF-4EC2-A213-4591A2717EBF}" destId="{63A35442-E21E-4938-91CB-D4586C631B33}" srcOrd="0" destOrd="0" presId="urn:microsoft.com/office/officeart/2005/8/layout/hierarchy1"/>
    <dgm:cxn modelId="{66086AFC-5F38-49BB-858D-AA0901845B94}" type="presParOf" srcId="{8279CAF1-B4DF-4EC2-A213-4591A2717EBF}" destId="{045221F4-6943-42C8-B075-F5F81BC5B1B7}" srcOrd="1" destOrd="0" presId="urn:microsoft.com/office/officeart/2005/8/layout/hierarchy1"/>
    <dgm:cxn modelId="{D8C608E1-B5A7-4C1D-B096-07A2D46DDC31}" type="presParOf" srcId="{2503607F-24CA-4A65-A8E7-6F0FBAD2C701}" destId="{642CF828-A22B-40CA-9B58-5B1DEADF9A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5A9F9-A2CE-4BF2-9730-A6F7BCECD2F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kumimoji="1" lang="ja-JP" altLang="en-US"/>
        </a:p>
      </dgm:t>
    </dgm:pt>
    <dgm:pt modelId="{528ECCEC-70FD-4034-B7F0-969DDDC7B1DC}">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発起団体</a:t>
          </a:r>
        </a:p>
      </dgm:t>
    </dgm:pt>
    <dgm:pt modelId="{D370345F-7C33-4248-BC05-C789E5405A3F}" type="parTrans" cxnId="{E662BBAD-0BDC-4EAB-9CC9-A59991A300AF}">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B0FD8842-67AD-408A-843C-AD210448EB37}" type="sibTrans" cxnId="{E662BBAD-0BDC-4EAB-9CC9-A59991A300AF}">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9D3EFAFF-24FC-4EE7-B9C0-3976649C7530}">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府へ相談</a:t>
          </a:r>
        </a:p>
      </dgm:t>
    </dgm:pt>
    <dgm:pt modelId="{CF327CE1-EC12-4677-810F-0DF2867D52B2}" type="parTrans" cxnId="{7589B37A-7EB8-4989-BDC0-96F97C3D981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55BB1E9B-F2C9-493D-9877-429FB1DB5D43}" type="sibTrans" cxnId="{7589B37A-7EB8-4989-BDC0-96F97C3D981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5A4661AF-2E9A-4422-954B-4B48DBF0C332}">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首長同士の声かけ</a:t>
          </a:r>
        </a:p>
      </dgm:t>
    </dgm:pt>
    <dgm:pt modelId="{25063018-DB74-47E5-9CB9-D36BCD20CCBD}" type="parTrans" cxnId="{8597C54F-176E-4361-BEA4-D02267EC79D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3A462693-B14B-4934-A3BA-12ECED572366}" type="sibTrans" cxnId="{8597C54F-176E-4361-BEA4-D02267EC79D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7B5F1966-5CAE-4895-9F2A-4ADBD1581D39}">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府による</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調整支援</a:t>
          </a:r>
        </a:p>
      </dgm:t>
    </dgm:pt>
    <dgm:pt modelId="{86C98567-6B47-464D-865F-F9C43FE42265}" type="parTrans" cxnId="{4531CFC2-E2A3-4A76-8F31-BB002796BC46}">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197D2D24-E7D3-4695-BCDE-9B16F9CFF630}" type="sibTrans" cxnId="{4531CFC2-E2A3-4A76-8F31-BB002796BC46}">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462416DD-7907-45E9-96B7-B64BF16CC88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首長意見交換</a:t>
          </a:r>
        </a:p>
      </dgm:t>
    </dgm:pt>
    <dgm:pt modelId="{CCE1EF7A-AF5A-4D77-9250-CE0B891941FA}" type="parTrans" cxnId="{2363765D-EB6D-4AA9-9235-7F08429FED65}">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7972F84D-E6D2-42F0-81FA-1B1438BF8A1C}" type="sibTrans" cxnId="{2363765D-EB6D-4AA9-9235-7F08429FED65}">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CFFCEDE7-495B-4C22-9624-4CEFDAAA32F2}">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広域連携</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スタート</a:t>
          </a:r>
        </a:p>
      </dgm:t>
    </dgm:pt>
    <dgm:pt modelId="{E778F5B6-24CF-49D5-8F07-6B4D28583D5C}" type="parTrans" cxnId="{71D3893F-8530-486E-B1F4-36D2664A152D}">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65BFE27F-E1ED-4646-A9B9-944E3C920AB9}" type="sibTrans" cxnId="{71D3893F-8530-486E-B1F4-36D2664A152D}">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15C4E111-5F52-493A-AC5A-E742819D478A}">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・連携スタート</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まで伴走</a:t>
          </a:r>
          <a:br>
            <a:rPr kumimoji="1" lang="en-US" altLang="ja-JP" sz="1100" dirty="0">
              <a:latin typeface="Meiryo UI" panose="020B0604030504040204" pitchFamily="50" charset="-128"/>
              <a:ea typeface="Meiryo UI" panose="020B0604030504040204" pitchFamily="50" charset="-128"/>
            </a:rPr>
          </a:br>
          <a:r>
            <a:rPr kumimoji="1" lang="ja-JP" altLang="en-US" sz="900" dirty="0">
              <a:latin typeface="Meiryo UI" panose="020B0604030504040204" pitchFamily="50" charset="-128"/>
              <a:ea typeface="Meiryo UI" panose="020B0604030504040204" pitchFamily="50" charset="-128"/>
            </a:rPr>
            <a:t>（協定締結・開始のプレスリリース等）</a:t>
          </a:r>
          <a:endParaRPr kumimoji="1" lang="ja-JP" altLang="en-US" sz="1100" dirty="0">
            <a:latin typeface="Meiryo UI" panose="020B0604030504040204" pitchFamily="50" charset="-128"/>
            <a:ea typeface="Meiryo UI" panose="020B0604030504040204" pitchFamily="50" charset="-128"/>
          </a:endParaRPr>
        </a:p>
      </dgm:t>
    </dgm:pt>
    <dgm:pt modelId="{2CF72A5A-7B58-4C70-BCC1-751E4A5B70CE}" type="parTrans" cxnId="{B52C23A9-8734-4C5B-A99C-45B9257F0352}">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FA525373-7DF1-4CAD-8E62-C763F0327EB1}" type="sibTrans" cxnId="{B52C23A9-8734-4C5B-A99C-45B9257F0352}">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AF618169-CD05-436E-B021-0A6D71081B8F}">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府部局と連携</a:t>
          </a:r>
        </a:p>
      </dgm:t>
    </dgm:pt>
    <dgm:pt modelId="{00501EE5-A70E-4B15-A0A9-54BF7AED304B}" type="parTrans" cxnId="{CE0A63F5-CC7E-4CAB-8A5C-80E620DB5F90}">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3B1DF090-C7C9-45CD-802A-87C840D62F9F}" type="sibTrans" cxnId="{CE0A63F5-CC7E-4CAB-8A5C-80E620DB5F90}">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0425849E-09CB-4768-A57B-041E7EAFAE66}">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事務方調整</a:t>
          </a:r>
        </a:p>
      </dgm:t>
    </dgm:pt>
    <dgm:pt modelId="{5020BC58-6BA1-490A-8D2C-C9C57F9DA980}" type="parTrans" cxnId="{5FC10DE8-1AF7-4E25-B68F-85EF6067E859}">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9461609A-D21E-4273-A851-105669A0A702}" type="sibTrans" cxnId="{5FC10DE8-1AF7-4E25-B68F-85EF6067E859}">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F7185D63-3800-49CC-A947-BE00784A2C6B}" type="pres">
      <dgm:prSet presAssocID="{C505A9F9-A2CE-4BF2-9730-A6F7BCECD2F6}" presName="theList" presStyleCnt="0">
        <dgm:presLayoutVars>
          <dgm:dir/>
          <dgm:animLvl val="lvl"/>
          <dgm:resizeHandles val="exact"/>
        </dgm:presLayoutVars>
      </dgm:prSet>
      <dgm:spPr/>
    </dgm:pt>
    <dgm:pt modelId="{1DFB1ADA-0CE3-4DCC-ACBF-17541969F34C}" type="pres">
      <dgm:prSet presAssocID="{528ECCEC-70FD-4034-B7F0-969DDDC7B1DC}" presName="compNode" presStyleCnt="0"/>
      <dgm:spPr/>
    </dgm:pt>
    <dgm:pt modelId="{74E51EBB-D5E5-47BF-9045-9FD054E120A0}" type="pres">
      <dgm:prSet presAssocID="{528ECCEC-70FD-4034-B7F0-969DDDC7B1DC}" presName="noGeometry" presStyleCnt="0"/>
      <dgm:spPr/>
    </dgm:pt>
    <dgm:pt modelId="{E4302D1D-E1F0-402A-8B07-BB42A2FBDF92}" type="pres">
      <dgm:prSet presAssocID="{528ECCEC-70FD-4034-B7F0-969DDDC7B1DC}" presName="childTextVisible" presStyleLbl="bgAccFollowNode1" presStyleIdx="0" presStyleCnt="3" custLinFactNeighborY="-569">
        <dgm:presLayoutVars>
          <dgm:bulletEnabled val="1"/>
        </dgm:presLayoutVars>
      </dgm:prSet>
      <dgm:spPr/>
    </dgm:pt>
    <dgm:pt modelId="{776155A7-59E8-467B-BF22-BCCDEAE5668B}" type="pres">
      <dgm:prSet presAssocID="{528ECCEC-70FD-4034-B7F0-969DDDC7B1DC}" presName="childTextHidden" presStyleLbl="bgAccFollowNode1" presStyleIdx="0" presStyleCnt="3"/>
      <dgm:spPr/>
    </dgm:pt>
    <dgm:pt modelId="{F544B43E-3E5E-42F2-8308-CE777B9A7905}" type="pres">
      <dgm:prSet presAssocID="{528ECCEC-70FD-4034-B7F0-969DDDC7B1DC}" presName="parentText" presStyleLbl="node1" presStyleIdx="0" presStyleCnt="3">
        <dgm:presLayoutVars>
          <dgm:chMax val="1"/>
          <dgm:bulletEnabled val="1"/>
        </dgm:presLayoutVars>
      </dgm:prSet>
      <dgm:spPr/>
    </dgm:pt>
    <dgm:pt modelId="{B543F1C1-38B5-4B3F-A921-76FA8F8B9DBD}" type="pres">
      <dgm:prSet presAssocID="{528ECCEC-70FD-4034-B7F0-969DDDC7B1DC}" presName="aSpace" presStyleCnt="0"/>
      <dgm:spPr/>
    </dgm:pt>
    <dgm:pt modelId="{29B035AB-A234-4840-A51A-31F175A9365D}" type="pres">
      <dgm:prSet presAssocID="{7B5F1966-5CAE-4895-9F2A-4ADBD1581D39}" presName="compNode" presStyleCnt="0"/>
      <dgm:spPr/>
    </dgm:pt>
    <dgm:pt modelId="{9896C346-C9AA-4CEF-BB99-4C9FD80972A2}" type="pres">
      <dgm:prSet presAssocID="{7B5F1966-5CAE-4895-9F2A-4ADBD1581D39}" presName="noGeometry" presStyleCnt="0"/>
      <dgm:spPr/>
    </dgm:pt>
    <dgm:pt modelId="{E6A8C54E-7C5B-4CA7-9646-F79297FD17E4}" type="pres">
      <dgm:prSet presAssocID="{7B5F1966-5CAE-4895-9F2A-4ADBD1581D39}" presName="childTextVisible" presStyleLbl="bgAccFollowNode1" presStyleIdx="1" presStyleCnt="3" custScaleX="113578" custLinFactNeighborX="1096" custLinFactNeighborY="-6936">
        <dgm:presLayoutVars>
          <dgm:bulletEnabled val="1"/>
        </dgm:presLayoutVars>
      </dgm:prSet>
      <dgm:spPr/>
    </dgm:pt>
    <dgm:pt modelId="{B0074F0B-1D4B-4401-B935-BADA12BAC797}" type="pres">
      <dgm:prSet presAssocID="{7B5F1966-5CAE-4895-9F2A-4ADBD1581D39}" presName="childTextHidden" presStyleLbl="bgAccFollowNode1" presStyleIdx="1" presStyleCnt="3"/>
      <dgm:spPr/>
    </dgm:pt>
    <dgm:pt modelId="{5493FACC-3D0F-45FF-A9A0-F7BF8282A8ED}" type="pres">
      <dgm:prSet presAssocID="{7B5F1966-5CAE-4895-9F2A-4ADBD1581D39}" presName="parentText" presStyleLbl="node1" presStyleIdx="1" presStyleCnt="3" custLinFactNeighborX="-14927" custLinFactNeighborY="-747">
        <dgm:presLayoutVars>
          <dgm:chMax val="1"/>
          <dgm:bulletEnabled val="1"/>
        </dgm:presLayoutVars>
      </dgm:prSet>
      <dgm:spPr/>
    </dgm:pt>
    <dgm:pt modelId="{CE2E7CD7-2E17-46D2-9291-45E08DCB7BC1}" type="pres">
      <dgm:prSet presAssocID="{7B5F1966-5CAE-4895-9F2A-4ADBD1581D39}" presName="aSpace" presStyleCnt="0"/>
      <dgm:spPr/>
    </dgm:pt>
    <dgm:pt modelId="{1DEA8ECC-0626-40E2-910F-311EF86B0078}" type="pres">
      <dgm:prSet presAssocID="{CFFCEDE7-495B-4C22-9624-4CEFDAAA32F2}" presName="compNode" presStyleCnt="0"/>
      <dgm:spPr/>
    </dgm:pt>
    <dgm:pt modelId="{C3C8DE18-E69A-43B2-BEF3-9928CC920550}" type="pres">
      <dgm:prSet presAssocID="{CFFCEDE7-495B-4C22-9624-4CEFDAAA32F2}" presName="noGeometry" presStyleCnt="0"/>
      <dgm:spPr/>
    </dgm:pt>
    <dgm:pt modelId="{3A674FBC-6287-4493-871F-04C9D0F0B62A}" type="pres">
      <dgm:prSet presAssocID="{CFFCEDE7-495B-4C22-9624-4CEFDAAA32F2}" presName="childTextVisible" presStyleLbl="bgAccFollowNode1" presStyleIdx="2" presStyleCnt="3">
        <dgm:presLayoutVars>
          <dgm:bulletEnabled val="1"/>
        </dgm:presLayoutVars>
      </dgm:prSet>
      <dgm:spPr/>
    </dgm:pt>
    <dgm:pt modelId="{C28029EA-7916-440E-8A45-7A413F010D7F}" type="pres">
      <dgm:prSet presAssocID="{CFFCEDE7-495B-4C22-9624-4CEFDAAA32F2}" presName="childTextHidden" presStyleLbl="bgAccFollowNode1" presStyleIdx="2" presStyleCnt="3"/>
      <dgm:spPr/>
    </dgm:pt>
    <dgm:pt modelId="{A14512ED-713F-4917-9E7D-81664AAC7C91}" type="pres">
      <dgm:prSet presAssocID="{CFFCEDE7-495B-4C22-9624-4CEFDAAA32F2}" presName="parentText" presStyleLbl="node1" presStyleIdx="2" presStyleCnt="3" custLinFactNeighborX="-17166" custLinFactNeighborY="-1493">
        <dgm:presLayoutVars>
          <dgm:chMax val="1"/>
          <dgm:bulletEnabled val="1"/>
        </dgm:presLayoutVars>
      </dgm:prSet>
      <dgm:spPr/>
    </dgm:pt>
  </dgm:ptLst>
  <dgm:cxnLst>
    <dgm:cxn modelId="{00636101-56C5-4913-966D-AE9590759C46}" type="presOf" srcId="{15C4E111-5F52-493A-AC5A-E742819D478A}" destId="{3A674FBC-6287-4493-871F-04C9D0F0B62A}" srcOrd="0" destOrd="0" presId="urn:microsoft.com/office/officeart/2005/8/layout/hProcess6"/>
    <dgm:cxn modelId="{CF023A16-B7B8-40DB-8572-26D9862ACEB9}" type="presOf" srcId="{5A4661AF-2E9A-4422-954B-4B48DBF0C332}" destId="{776155A7-59E8-467B-BF22-BCCDEAE5668B}" srcOrd="1" destOrd="1" presId="urn:microsoft.com/office/officeart/2005/8/layout/hProcess6"/>
    <dgm:cxn modelId="{05799926-FC07-409F-89F4-F419DB509472}" type="presOf" srcId="{0425849E-09CB-4768-A57B-041E7EAFAE66}" destId="{E6A8C54E-7C5B-4CA7-9646-F79297FD17E4}" srcOrd="0" destOrd="1" presId="urn:microsoft.com/office/officeart/2005/8/layout/hProcess6"/>
    <dgm:cxn modelId="{3B843C3D-5FD0-4973-ABCA-A7B6821B624A}" type="presOf" srcId="{AF618169-CD05-436E-B021-0A6D71081B8F}" destId="{B0074F0B-1D4B-4401-B935-BADA12BAC797}" srcOrd="1" destOrd="2" presId="urn:microsoft.com/office/officeart/2005/8/layout/hProcess6"/>
    <dgm:cxn modelId="{71D3893F-8530-486E-B1F4-36D2664A152D}" srcId="{C505A9F9-A2CE-4BF2-9730-A6F7BCECD2F6}" destId="{CFFCEDE7-495B-4C22-9624-4CEFDAAA32F2}" srcOrd="2" destOrd="0" parTransId="{E778F5B6-24CF-49D5-8F07-6B4D28583D5C}" sibTransId="{65BFE27F-E1ED-4646-A9B9-944E3C920AB9}"/>
    <dgm:cxn modelId="{2363765D-EB6D-4AA9-9235-7F08429FED65}" srcId="{7B5F1966-5CAE-4895-9F2A-4ADBD1581D39}" destId="{462416DD-7907-45E9-96B7-B64BF16CC88D}" srcOrd="0" destOrd="0" parTransId="{CCE1EF7A-AF5A-4D77-9250-CE0B891941FA}" sibTransId="{7972F84D-E6D2-42F0-81FA-1B1438BF8A1C}"/>
    <dgm:cxn modelId="{E6142360-A1DA-4EDA-B478-1566CD11CE3F}" type="presOf" srcId="{462416DD-7907-45E9-96B7-B64BF16CC88D}" destId="{E6A8C54E-7C5B-4CA7-9646-F79297FD17E4}" srcOrd="0" destOrd="0" presId="urn:microsoft.com/office/officeart/2005/8/layout/hProcess6"/>
    <dgm:cxn modelId="{04840A61-8D16-4AA3-96EC-2EFFB687EE97}" type="presOf" srcId="{9D3EFAFF-24FC-4EE7-B9C0-3976649C7530}" destId="{E4302D1D-E1F0-402A-8B07-BB42A2FBDF92}" srcOrd="0" destOrd="0" presId="urn:microsoft.com/office/officeart/2005/8/layout/hProcess6"/>
    <dgm:cxn modelId="{3A98F268-CFA6-4A0A-AED4-B5023F8779C0}" type="presOf" srcId="{528ECCEC-70FD-4034-B7F0-969DDDC7B1DC}" destId="{F544B43E-3E5E-42F2-8308-CE777B9A7905}" srcOrd="0" destOrd="0" presId="urn:microsoft.com/office/officeart/2005/8/layout/hProcess6"/>
    <dgm:cxn modelId="{8597C54F-176E-4361-BEA4-D02267EC79D7}" srcId="{528ECCEC-70FD-4034-B7F0-969DDDC7B1DC}" destId="{5A4661AF-2E9A-4422-954B-4B48DBF0C332}" srcOrd="1" destOrd="0" parTransId="{25063018-DB74-47E5-9CB9-D36BCD20CCBD}" sibTransId="{3A462693-B14B-4934-A3BA-12ECED572366}"/>
    <dgm:cxn modelId="{527E1850-8CB4-4123-9CAE-8BBFBACCC678}" type="presOf" srcId="{C505A9F9-A2CE-4BF2-9730-A6F7BCECD2F6}" destId="{F7185D63-3800-49CC-A947-BE00784A2C6B}" srcOrd="0" destOrd="0" presId="urn:microsoft.com/office/officeart/2005/8/layout/hProcess6"/>
    <dgm:cxn modelId="{A724CE71-7234-47E9-B5F7-F44C98FB3B56}" type="presOf" srcId="{AF618169-CD05-436E-B021-0A6D71081B8F}" destId="{E6A8C54E-7C5B-4CA7-9646-F79297FD17E4}" srcOrd="0" destOrd="2" presId="urn:microsoft.com/office/officeart/2005/8/layout/hProcess6"/>
    <dgm:cxn modelId="{7589B37A-7EB8-4989-BDC0-96F97C3D9817}" srcId="{528ECCEC-70FD-4034-B7F0-969DDDC7B1DC}" destId="{9D3EFAFF-24FC-4EE7-B9C0-3976649C7530}" srcOrd="0" destOrd="0" parTransId="{CF327CE1-EC12-4677-810F-0DF2867D52B2}" sibTransId="{55BB1E9B-F2C9-493D-9877-429FB1DB5D43}"/>
    <dgm:cxn modelId="{B52C23A9-8734-4C5B-A99C-45B9257F0352}" srcId="{CFFCEDE7-495B-4C22-9624-4CEFDAAA32F2}" destId="{15C4E111-5F52-493A-AC5A-E742819D478A}" srcOrd="0" destOrd="0" parTransId="{2CF72A5A-7B58-4C70-BCC1-751E4A5B70CE}" sibTransId="{FA525373-7DF1-4CAD-8E62-C763F0327EB1}"/>
    <dgm:cxn modelId="{E662BBAD-0BDC-4EAB-9CC9-A59991A300AF}" srcId="{C505A9F9-A2CE-4BF2-9730-A6F7BCECD2F6}" destId="{528ECCEC-70FD-4034-B7F0-969DDDC7B1DC}" srcOrd="0" destOrd="0" parTransId="{D370345F-7C33-4248-BC05-C789E5405A3F}" sibTransId="{B0FD8842-67AD-408A-843C-AD210448EB37}"/>
    <dgm:cxn modelId="{78BE1AAE-EE7D-4680-A48C-71CAC7E509D9}" type="presOf" srcId="{5A4661AF-2E9A-4422-954B-4B48DBF0C332}" destId="{E4302D1D-E1F0-402A-8B07-BB42A2FBDF92}" srcOrd="0" destOrd="1" presId="urn:microsoft.com/office/officeart/2005/8/layout/hProcess6"/>
    <dgm:cxn modelId="{3F1B4AB4-072F-4C27-B2EA-C51F0EABBC82}" type="presOf" srcId="{9D3EFAFF-24FC-4EE7-B9C0-3976649C7530}" destId="{776155A7-59E8-467B-BF22-BCCDEAE5668B}" srcOrd="1" destOrd="0" presId="urn:microsoft.com/office/officeart/2005/8/layout/hProcess6"/>
    <dgm:cxn modelId="{614A24BC-17A9-4920-87F6-9D617770912D}" type="presOf" srcId="{0425849E-09CB-4768-A57B-041E7EAFAE66}" destId="{B0074F0B-1D4B-4401-B935-BADA12BAC797}" srcOrd="1" destOrd="1" presId="urn:microsoft.com/office/officeart/2005/8/layout/hProcess6"/>
    <dgm:cxn modelId="{4531CFC2-E2A3-4A76-8F31-BB002796BC46}" srcId="{C505A9F9-A2CE-4BF2-9730-A6F7BCECD2F6}" destId="{7B5F1966-5CAE-4895-9F2A-4ADBD1581D39}" srcOrd="1" destOrd="0" parTransId="{86C98567-6B47-464D-865F-F9C43FE42265}" sibTransId="{197D2D24-E7D3-4695-BCDE-9B16F9CFF630}"/>
    <dgm:cxn modelId="{6C2DABCD-2B82-4959-A679-AD028E873343}" type="presOf" srcId="{CFFCEDE7-495B-4C22-9624-4CEFDAAA32F2}" destId="{A14512ED-713F-4917-9E7D-81664AAC7C91}" srcOrd="0" destOrd="0" presId="urn:microsoft.com/office/officeart/2005/8/layout/hProcess6"/>
    <dgm:cxn modelId="{00D492D7-028D-4C7D-85AA-6526C74A1CE6}" type="presOf" srcId="{7B5F1966-5CAE-4895-9F2A-4ADBD1581D39}" destId="{5493FACC-3D0F-45FF-A9A0-F7BF8282A8ED}" srcOrd="0" destOrd="0" presId="urn:microsoft.com/office/officeart/2005/8/layout/hProcess6"/>
    <dgm:cxn modelId="{5FC10DE8-1AF7-4E25-B68F-85EF6067E859}" srcId="{7B5F1966-5CAE-4895-9F2A-4ADBD1581D39}" destId="{0425849E-09CB-4768-A57B-041E7EAFAE66}" srcOrd="1" destOrd="0" parTransId="{5020BC58-6BA1-490A-8D2C-C9C57F9DA980}" sibTransId="{9461609A-D21E-4273-A851-105669A0A702}"/>
    <dgm:cxn modelId="{CE0A63F5-CC7E-4CAB-8A5C-80E620DB5F90}" srcId="{7B5F1966-5CAE-4895-9F2A-4ADBD1581D39}" destId="{AF618169-CD05-436E-B021-0A6D71081B8F}" srcOrd="2" destOrd="0" parTransId="{00501EE5-A70E-4B15-A0A9-54BF7AED304B}" sibTransId="{3B1DF090-C7C9-45CD-802A-87C840D62F9F}"/>
    <dgm:cxn modelId="{075EECF8-46BB-42C3-8D16-801B2AFE43BA}" type="presOf" srcId="{462416DD-7907-45E9-96B7-B64BF16CC88D}" destId="{B0074F0B-1D4B-4401-B935-BADA12BAC797}" srcOrd="1" destOrd="0" presId="urn:microsoft.com/office/officeart/2005/8/layout/hProcess6"/>
    <dgm:cxn modelId="{ADA9F4F9-D671-4806-9D62-28F138349B93}" type="presOf" srcId="{15C4E111-5F52-493A-AC5A-E742819D478A}" destId="{C28029EA-7916-440E-8A45-7A413F010D7F}" srcOrd="1" destOrd="0" presId="urn:microsoft.com/office/officeart/2005/8/layout/hProcess6"/>
    <dgm:cxn modelId="{E066F422-68D2-4F0E-B785-34AE54D6FC35}" type="presParOf" srcId="{F7185D63-3800-49CC-A947-BE00784A2C6B}" destId="{1DFB1ADA-0CE3-4DCC-ACBF-17541969F34C}" srcOrd="0" destOrd="0" presId="urn:microsoft.com/office/officeart/2005/8/layout/hProcess6"/>
    <dgm:cxn modelId="{5847F32F-931F-4699-8EA2-0850C1813076}" type="presParOf" srcId="{1DFB1ADA-0CE3-4DCC-ACBF-17541969F34C}" destId="{74E51EBB-D5E5-47BF-9045-9FD054E120A0}" srcOrd="0" destOrd="0" presId="urn:microsoft.com/office/officeart/2005/8/layout/hProcess6"/>
    <dgm:cxn modelId="{EE6ED83A-204E-4CF1-8888-A7082E76CCE8}" type="presParOf" srcId="{1DFB1ADA-0CE3-4DCC-ACBF-17541969F34C}" destId="{E4302D1D-E1F0-402A-8B07-BB42A2FBDF92}" srcOrd="1" destOrd="0" presId="urn:microsoft.com/office/officeart/2005/8/layout/hProcess6"/>
    <dgm:cxn modelId="{DF016041-D56A-4A8E-992F-E37ED228E2D3}" type="presParOf" srcId="{1DFB1ADA-0CE3-4DCC-ACBF-17541969F34C}" destId="{776155A7-59E8-467B-BF22-BCCDEAE5668B}" srcOrd="2" destOrd="0" presId="urn:microsoft.com/office/officeart/2005/8/layout/hProcess6"/>
    <dgm:cxn modelId="{EE5ACA50-7787-4106-911C-A34E50968AF2}" type="presParOf" srcId="{1DFB1ADA-0CE3-4DCC-ACBF-17541969F34C}" destId="{F544B43E-3E5E-42F2-8308-CE777B9A7905}" srcOrd="3" destOrd="0" presId="urn:microsoft.com/office/officeart/2005/8/layout/hProcess6"/>
    <dgm:cxn modelId="{1F8216CD-100C-414D-8698-46CF5664CAA6}" type="presParOf" srcId="{F7185D63-3800-49CC-A947-BE00784A2C6B}" destId="{B543F1C1-38B5-4B3F-A921-76FA8F8B9DBD}" srcOrd="1" destOrd="0" presId="urn:microsoft.com/office/officeart/2005/8/layout/hProcess6"/>
    <dgm:cxn modelId="{A07EAA0A-425F-40B7-938B-95C2A6C3AB70}" type="presParOf" srcId="{F7185D63-3800-49CC-A947-BE00784A2C6B}" destId="{29B035AB-A234-4840-A51A-31F175A9365D}" srcOrd="2" destOrd="0" presId="urn:microsoft.com/office/officeart/2005/8/layout/hProcess6"/>
    <dgm:cxn modelId="{BD5B9950-6CB1-4D3D-8E3B-DFDDD3AA8FB4}" type="presParOf" srcId="{29B035AB-A234-4840-A51A-31F175A9365D}" destId="{9896C346-C9AA-4CEF-BB99-4C9FD80972A2}" srcOrd="0" destOrd="0" presId="urn:microsoft.com/office/officeart/2005/8/layout/hProcess6"/>
    <dgm:cxn modelId="{041A0698-22C0-4C42-9EE4-1352490B03C5}" type="presParOf" srcId="{29B035AB-A234-4840-A51A-31F175A9365D}" destId="{E6A8C54E-7C5B-4CA7-9646-F79297FD17E4}" srcOrd="1" destOrd="0" presId="urn:microsoft.com/office/officeart/2005/8/layout/hProcess6"/>
    <dgm:cxn modelId="{428FD0CF-3E8B-4D7C-A25A-2463E23A77B1}" type="presParOf" srcId="{29B035AB-A234-4840-A51A-31F175A9365D}" destId="{B0074F0B-1D4B-4401-B935-BADA12BAC797}" srcOrd="2" destOrd="0" presId="urn:microsoft.com/office/officeart/2005/8/layout/hProcess6"/>
    <dgm:cxn modelId="{A18CF6BB-3073-43BD-AFFC-281F33015D41}" type="presParOf" srcId="{29B035AB-A234-4840-A51A-31F175A9365D}" destId="{5493FACC-3D0F-45FF-A9A0-F7BF8282A8ED}" srcOrd="3" destOrd="0" presId="urn:microsoft.com/office/officeart/2005/8/layout/hProcess6"/>
    <dgm:cxn modelId="{0D82FC3B-D0E2-470B-9281-2EB632972E1A}" type="presParOf" srcId="{F7185D63-3800-49CC-A947-BE00784A2C6B}" destId="{CE2E7CD7-2E17-46D2-9291-45E08DCB7BC1}" srcOrd="3" destOrd="0" presId="urn:microsoft.com/office/officeart/2005/8/layout/hProcess6"/>
    <dgm:cxn modelId="{E844814D-8A4D-476F-A7BE-C08F8FC0DB96}" type="presParOf" srcId="{F7185D63-3800-49CC-A947-BE00784A2C6B}" destId="{1DEA8ECC-0626-40E2-910F-311EF86B0078}" srcOrd="4" destOrd="0" presId="urn:microsoft.com/office/officeart/2005/8/layout/hProcess6"/>
    <dgm:cxn modelId="{E8004780-74DF-4EAF-B64C-C06318254B86}" type="presParOf" srcId="{1DEA8ECC-0626-40E2-910F-311EF86B0078}" destId="{C3C8DE18-E69A-43B2-BEF3-9928CC920550}" srcOrd="0" destOrd="0" presId="urn:microsoft.com/office/officeart/2005/8/layout/hProcess6"/>
    <dgm:cxn modelId="{797BED2B-F81E-45CE-83A1-5A025CD5CC23}" type="presParOf" srcId="{1DEA8ECC-0626-40E2-910F-311EF86B0078}" destId="{3A674FBC-6287-4493-871F-04C9D0F0B62A}" srcOrd="1" destOrd="0" presId="urn:microsoft.com/office/officeart/2005/8/layout/hProcess6"/>
    <dgm:cxn modelId="{9383AFDE-6BAF-4BBB-9886-26AB26066036}" type="presParOf" srcId="{1DEA8ECC-0626-40E2-910F-311EF86B0078}" destId="{C28029EA-7916-440E-8A45-7A413F010D7F}" srcOrd="2" destOrd="0" presId="urn:microsoft.com/office/officeart/2005/8/layout/hProcess6"/>
    <dgm:cxn modelId="{5B70BBE6-6D24-46E8-A892-613C444094C8}" type="presParOf" srcId="{1DEA8ECC-0626-40E2-910F-311EF86B0078}" destId="{A14512ED-713F-4917-9E7D-81664AAC7C9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C60B3-4AD0-4BA1-989B-31684A0BB0AB}" type="doc">
      <dgm:prSet loTypeId="urn:microsoft.com/office/officeart/2005/8/layout/chevron1" loCatId="process" qsTypeId="urn:microsoft.com/office/officeart/2005/8/quickstyle/simple1" qsCatId="simple" csTypeId="urn:microsoft.com/office/officeart/2005/8/colors/accent1_2" csCatId="accent1" phldr="1"/>
      <dgm:spPr/>
    </dgm:pt>
    <dgm:pt modelId="{CA2A3042-4EE8-4F09-9952-3A5BC9176EB5}">
      <dgm:prSet phldrT="[テキスト]" custT="1"/>
      <dgm:spPr/>
      <dgm:t>
        <a:bodyPr/>
        <a:lstStyle/>
        <a:p>
          <a:r>
            <a:rPr kumimoji="1" lang="ja-JP" altLang="en-US" sz="1200" dirty="0">
              <a:latin typeface="Meiryo UI" panose="020B0604030504040204" pitchFamily="50" charset="-128"/>
              <a:ea typeface="Meiryo UI" panose="020B0604030504040204" pitchFamily="50" charset="-128"/>
            </a:rPr>
            <a:t>気運醸成</a:t>
          </a:r>
        </a:p>
      </dgm:t>
    </dgm:pt>
    <dgm:pt modelId="{3C1BDA87-8629-4C55-9CE8-1B11BA19C7ED}" type="parTrans" cxnId="{DDAFF5CC-659A-4F51-8BF8-B1C7BFADAF6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6180E58-D438-43B5-9E37-A83512DA24DD}" type="sibTrans" cxnId="{DDAFF5CC-659A-4F51-8BF8-B1C7BFADAF6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E7A02DD1-D28D-40F6-A87B-55B4BC05D96C}">
      <dgm:prSet phldrT="[テキスト]" custT="1"/>
      <dgm:spPr/>
      <dgm:t>
        <a:bodyPr/>
        <a:lstStyle/>
        <a:p>
          <a:r>
            <a:rPr kumimoji="1" lang="ja-JP" altLang="en-US" sz="1200" dirty="0">
              <a:latin typeface="Meiryo UI" panose="020B0604030504040204" pitchFamily="50" charset="-128"/>
              <a:ea typeface="Meiryo UI" panose="020B0604030504040204" pitchFamily="50" charset="-128"/>
            </a:rPr>
            <a:t>合併を選択肢とした議論</a:t>
          </a:r>
        </a:p>
      </dgm:t>
    </dgm:pt>
    <dgm:pt modelId="{5DFB1E84-BFA8-48F4-BD84-62CFD3F797A1}" type="parTrans" cxnId="{2D421AB4-327F-4A0C-AEEB-044636E84C3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8F0D05-4974-48AB-935E-B2D4E686B409}" type="sibTrans" cxnId="{2D421AB4-327F-4A0C-AEEB-044636E84C3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63066349-BA3A-43BE-A17A-09C0FF96E7CE}">
      <dgm:prSet phldrT="[テキスト]" custT="1"/>
      <dgm:spPr/>
      <dgm:t>
        <a:bodyPr/>
        <a:lstStyle/>
        <a:p>
          <a:r>
            <a:rPr kumimoji="1" lang="ja-JP" altLang="en-US" sz="1200" dirty="0">
              <a:latin typeface="Meiryo UI" panose="020B0604030504040204" pitchFamily="50" charset="-128"/>
              <a:ea typeface="Meiryo UI" panose="020B0604030504040204" pitchFamily="50" charset="-128"/>
            </a:rPr>
            <a:t>合併について議論</a:t>
          </a:r>
        </a:p>
      </dgm:t>
    </dgm:pt>
    <dgm:pt modelId="{5D09078D-CE05-43D7-B0F7-0746C78C8123}" type="parTrans" cxnId="{555A9579-109B-4715-9447-826BB6F0A6F7}">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6FB7DD74-AFC7-4331-A262-19FAC08A38D9}" type="sibTrans" cxnId="{555A9579-109B-4715-9447-826BB6F0A6F7}">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AD9E4E67-E39D-45FF-88E8-EFF0057515BA}">
      <dgm:prSet phldrT="[テキスト]" custT="1"/>
      <dgm:spPr/>
      <dgm:t>
        <a:bodyPr/>
        <a:lstStyle/>
        <a:p>
          <a:r>
            <a:rPr kumimoji="1" lang="ja-JP" altLang="en-US" sz="1200" dirty="0">
              <a:latin typeface="Meiryo UI" panose="020B0604030504040204" pitchFamily="50" charset="-128"/>
              <a:ea typeface="Meiryo UI" panose="020B0604030504040204" pitchFamily="50" charset="-128"/>
            </a:rPr>
            <a:t>合併協議会（任意）</a:t>
          </a:r>
        </a:p>
      </dgm:t>
    </dgm:pt>
    <dgm:pt modelId="{E48615CF-ED6D-4651-B16B-9D8A5B612834}" type="parTrans" cxnId="{25E05F53-1D00-4241-B487-512F1ABD89C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DBB463E9-883A-42A4-8808-950F678C0FD8}" type="sibTrans" cxnId="{25E05F53-1D00-4241-B487-512F1ABD89C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EA5B6BFC-53F1-4D34-BDFE-2BBDD343BD2F}">
      <dgm:prSet phldrT="[テキスト]" custT="1"/>
      <dgm:spPr/>
      <dgm:t>
        <a:bodyPr/>
        <a:lstStyle/>
        <a:p>
          <a:r>
            <a:rPr kumimoji="1" lang="ja-JP" altLang="en-US" sz="1200" dirty="0">
              <a:latin typeface="Meiryo UI" panose="020B0604030504040204" pitchFamily="50" charset="-128"/>
              <a:ea typeface="Meiryo UI" panose="020B0604030504040204" pitchFamily="50" charset="-128"/>
            </a:rPr>
            <a:t>合併協議会（法定）</a:t>
          </a:r>
        </a:p>
      </dgm:t>
    </dgm:pt>
    <dgm:pt modelId="{C6CB8DA1-A4F1-41CD-A7A3-D4D608781302}" type="parTrans" cxnId="{3AF401EC-FF53-40DC-8592-AF0AB80B590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74F1249-C8FB-470B-88BA-6BB29F3BD058}" type="sibTrans" cxnId="{3AF401EC-FF53-40DC-8592-AF0AB80B590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9BE2F7E-2085-4348-ACBC-B9DF4A7736B2}" type="pres">
      <dgm:prSet presAssocID="{48BC60B3-4AD0-4BA1-989B-31684A0BB0AB}" presName="Name0" presStyleCnt="0">
        <dgm:presLayoutVars>
          <dgm:dir/>
          <dgm:animLvl val="lvl"/>
          <dgm:resizeHandles val="exact"/>
        </dgm:presLayoutVars>
      </dgm:prSet>
      <dgm:spPr/>
    </dgm:pt>
    <dgm:pt modelId="{9C4798A7-5C4E-41D2-8E4D-2B834EFB1119}" type="pres">
      <dgm:prSet presAssocID="{CA2A3042-4EE8-4F09-9952-3A5BC9176EB5}" presName="parTxOnly" presStyleLbl="node1" presStyleIdx="0" presStyleCnt="5">
        <dgm:presLayoutVars>
          <dgm:chMax val="0"/>
          <dgm:chPref val="0"/>
          <dgm:bulletEnabled val="1"/>
        </dgm:presLayoutVars>
      </dgm:prSet>
      <dgm:spPr/>
    </dgm:pt>
    <dgm:pt modelId="{83016BD0-1344-4618-929A-2EEAE6BCA597}" type="pres">
      <dgm:prSet presAssocID="{86180E58-D438-43B5-9E37-A83512DA24DD}" presName="parTxOnlySpace" presStyleCnt="0"/>
      <dgm:spPr/>
    </dgm:pt>
    <dgm:pt modelId="{185C4800-AAEB-48B3-BDBF-740C86FF8C2A}" type="pres">
      <dgm:prSet presAssocID="{E7A02DD1-D28D-40F6-A87B-55B4BC05D96C}" presName="parTxOnly" presStyleLbl="node1" presStyleIdx="1" presStyleCnt="5">
        <dgm:presLayoutVars>
          <dgm:chMax val="0"/>
          <dgm:chPref val="0"/>
          <dgm:bulletEnabled val="1"/>
        </dgm:presLayoutVars>
      </dgm:prSet>
      <dgm:spPr/>
    </dgm:pt>
    <dgm:pt modelId="{1577DAE5-8770-4454-8E5C-80685E04FB3D}" type="pres">
      <dgm:prSet presAssocID="{818F0D05-4974-48AB-935E-B2D4E686B409}" presName="parTxOnlySpace" presStyleCnt="0"/>
      <dgm:spPr/>
    </dgm:pt>
    <dgm:pt modelId="{5ADB9182-EA11-4F38-9C9E-D091C56C4BB5}" type="pres">
      <dgm:prSet presAssocID="{63066349-BA3A-43BE-A17A-09C0FF96E7CE}" presName="parTxOnly" presStyleLbl="node1" presStyleIdx="2" presStyleCnt="5">
        <dgm:presLayoutVars>
          <dgm:chMax val="0"/>
          <dgm:chPref val="0"/>
          <dgm:bulletEnabled val="1"/>
        </dgm:presLayoutVars>
      </dgm:prSet>
      <dgm:spPr/>
    </dgm:pt>
    <dgm:pt modelId="{A50BEA47-DB26-4AD3-8D76-C5384741EBB2}" type="pres">
      <dgm:prSet presAssocID="{6FB7DD74-AFC7-4331-A262-19FAC08A38D9}" presName="parTxOnlySpace" presStyleCnt="0"/>
      <dgm:spPr/>
    </dgm:pt>
    <dgm:pt modelId="{CF3B8532-D37B-461C-802C-B005A3980A94}" type="pres">
      <dgm:prSet presAssocID="{AD9E4E67-E39D-45FF-88E8-EFF0057515BA}" presName="parTxOnly" presStyleLbl="node1" presStyleIdx="3" presStyleCnt="5">
        <dgm:presLayoutVars>
          <dgm:chMax val="0"/>
          <dgm:chPref val="0"/>
          <dgm:bulletEnabled val="1"/>
        </dgm:presLayoutVars>
      </dgm:prSet>
      <dgm:spPr/>
    </dgm:pt>
    <dgm:pt modelId="{4B546B17-B4B0-4B86-9F46-3E1470BB78C8}" type="pres">
      <dgm:prSet presAssocID="{DBB463E9-883A-42A4-8808-950F678C0FD8}" presName="parTxOnlySpace" presStyleCnt="0"/>
      <dgm:spPr/>
    </dgm:pt>
    <dgm:pt modelId="{B0BDFDE5-42C3-42DE-8230-12426F50BD55}" type="pres">
      <dgm:prSet presAssocID="{EA5B6BFC-53F1-4D34-BDFE-2BBDD343BD2F}" presName="parTxOnly" presStyleLbl="node1" presStyleIdx="4" presStyleCnt="5">
        <dgm:presLayoutVars>
          <dgm:chMax val="0"/>
          <dgm:chPref val="0"/>
          <dgm:bulletEnabled val="1"/>
        </dgm:presLayoutVars>
      </dgm:prSet>
      <dgm:spPr/>
    </dgm:pt>
  </dgm:ptLst>
  <dgm:cxnLst>
    <dgm:cxn modelId="{928A990F-569F-47A4-9753-EB7E2C8A1E5A}" type="presOf" srcId="{E7A02DD1-D28D-40F6-A87B-55B4BC05D96C}" destId="{185C4800-AAEB-48B3-BDBF-740C86FF8C2A}" srcOrd="0" destOrd="0" presId="urn:microsoft.com/office/officeart/2005/8/layout/chevron1"/>
    <dgm:cxn modelId="{19C3765B-AE4C-494D-A588-4B188897C5B1}" type="presOf" srcId="{48BC60B3-4AD0-4BA1-989B-31684A0BB0AB}" destId="{C9BE2F7E-2085-4348-ACBC-B9DF4A7736B2}" srcOrd="0" destOrd="0" presId="urn:microsoft.com/office/officeart/2005/8/layout/chevron1"/>
    <dgm:cxn modelId="{4263FB5D-5D4D-494A-A906-179B8A69792C}" type="presOf" srcId="{AD9E4E67-E39D-45FF-88E8-EFF0057515BA}" destId="{CF3B8532-D37B-461C-802C-B005A3980A94}" srcOrd="0" destOrd="0" presId="urn:microsoft.com/office/officeart/2005/8/layout/chevron1"/>
    <dgm:cxn modelId="{AFE2AF5F-FE78-4A8E-9847-8EB31F7E3381}" type="presOf" srcId="{63066349-BA3A-43BE-A17A-09C0FF96E7CE}" destId="{5ADB9182-EA11-4F38-9C9E-D091C56C4BB5}" srcOrd="0" destOrd="0" presId="urn:microsoft.com/office/officeart/2005/8/layout/chevron1"/>
    <dgm:cxn modelId="{25E05F53-1D00-4241-B487-512F1ABD89CF}" srcId="{48BC60B3-4AD0-4BA1-989B-31684A0BB0AB}" destId="{AD9E4E67-E39D-45FF-88E8-EFF0057515BA}" srcOrd="3" destOrd="0" parTransId="{E48615CF-ED6D-4651-B16B-9D8A5B612834}" sibTransId="{DBB463E9-883A-42A4-8808-950F678C0FD8}"/>
    <dgm:cxn modelId="{4E3CDF56-CC9C-4F37-9714-96547AFACE56}" type="presOf" srcId="{EA5B6BFC-53F1-4D34-BDFE-2BBDD343BD2F}" destId="{B0BDFDE5-42C3-42DE-8230-12426F50BD55}" srcOrd="0" destOrd="0" presId="urn:microsoft.com/office/officeart/2005/8/layout/chevron1"/>
    <dgm:cxn modelId="{555A9579-109B-4715-9447-826BB6F0A6F7}" srcId="{48BC60B3-4AD0-4BA1-989B-31684A0BB0AB}" destId="{63066349-BA3A-43BE-A17A-09C0FF96E7CE}" srcOrd="2" destOrd="0" parTransId="{5D09078D-CE05-43D7-B0F7-0746C78C8123}" sibTransId="{6FB7DD74-AFC7-4331-A262-19FAC08A38D9}"/>
    <dgm:cxn modelId="{78D4629E-B24E-4FC6-9F7E-81595D061EFA}" type="presOf" srcId="{CA2A3042-4EE8-4F09-9952-3A5BC9176EB5}" destId="{9C4798A7-5C4E-41D2-8E4D-2B834EFB1119}" srcOrd="0" destOrd="0" presId="urn:microsoft.com/office/officeart/2005/8/layout/chevron1"/>
    <dgm:cxn modelId="{2D421AB4-327F-4A0C-AEEB-044636E84C38}" srcId="{48BC60B3-4AD0-4BA1-989B-31684A0BB0AB}" destId="{E7A02DD1-D28D-40F6-A87B-55B4BC05D96C}" srcOrd="1" destOrd="0" parTransId="{5DFB1E84-BFA8-48F4-BD84-62CFD3F797A1}" sibTransId="{818F0D05-4974-48AB-935E-B2D4E686B409}"/>
    <dgm:cxn modelId="{DDAFF5CC-659A-4F51-8BF8-B1C7BFADAF6E}" srcId="{48BC60B3-4AD0-4BA1-989B-31684A0BB0AB}" destId="{CA2A3042-4EE8-4F09-9952-3A5BC9176EB5}" srcOrd="0" destOrd="0" parTransId="{3C1BDA87-8629-4C55-9CE8-1B11BA19C7ED}" sibTransId="{86180E58-D438-43B5-9E37-A83512DA24DD}"/>
    <dgm:cxn modelId="{3AF401EC-FF53-40DC-8592-AF0AB80B590E}" srcId="{48BC60B3-4AD0-4BA1-989B-31684A0BB0AB}" destId="{EA5B6BFC-53F1-4D34-BDFE-2BBDD343BD2F}" srcOrd="4" destOrd="0" parTransId="{C6CB8DA1-A4F1-41CD-A7A3-D4D608781302}" sibTransId="{874F1249-C8FB-470B-88BA-6BB29F3BD058}"/>
    <dgm:cxn modelId="{13DCDB6D-41F9-4ECD-9E49-2B8150F40BE8}" type="presParOf" srcId="{C9BE2F7E-2085-4348-ACBC-B9DF4A7736B2}" destId="{9C4798A7-5C4E-41D2-8E4D-2B834EFB1119}" srcOrd="0" destOrd="0" presId="urn:microsoft.com/office/officeart/2005/8/layout/chevron1"/>
    <dgm:cxn modelId="{BF0BDD3F-1C06-404E-917C-78EE2E35C054}" type="presParOf" srcId="{C9BE2F7E-2085-4348-ACBC-B9DF4A7736B2}" destId="{83016BD0-1344-4618-929A-2EEAE6BCA597}" srcOrd="1" destOrd="0" presId="urn:microsoft.com/office/officeart/2005/8/layout/chevron1"/>
    <dgm:cxn modelId="{A3EBCD58-7564-43F3-99F3-BF0659C55064}" type="presParOf" srcId="{C9BE2F7E-2085-4348-ACBC-B9DF4A7736B2}" destId="{185C4800-AAEB-48B3-BDBF-740C86FF8C2A}" srcOrd="2" destOrd="0" presId="urn:microsoft.com/office/officeart/2005/8/layout/chevron1"/>
    <dgm:cxn modelId="{1A60E6B5-BF92-4488-A5F3-A67391C69FA5}" type="presParOf" srcId="{C9BE2F7E-2085-4348-ACBC-B9DF4A7736B2}" destId="{1577DAE5-8770-4454-8E5C-80685E04FB3D}" srcOrd="3" destOrd="0" presId="urn:microsoft.com/office/officeart/2005/8/layout/chevron1"/>
    <dgm:cxn modelId="{95EC7441-EE96-49CA-94F1-37C0B2A8AD68}" type="presParOf" srcId="{C9BE2F7E-2085-4348-ACBC-B9DF4A7736B2}" destId="{5ADB9182-EA11-4F38-9C9E-D091C56C4BB5}" srcOrd="4" destOrd="0" presId="urn:microsoft.com/office/officeart/2005/8/layout/chevron1"/>
    <dgm:cxn modelId="{7288D685-46B4-44E3-9A9E-36D42164E257}" type="presParOf" srcId="{C9BE2F7E-2085-4348-ACBC-B9DF4A7736B2}" destId="{A50BEA47-DB26-4AD3-8D76-C5384741EBB2}" srcOrd="5" destOrd="0" presId="urn:microsoft.com/office/officeart/2005/8/layout/chevron1"/>
    <dgm:cxn modelId="{A2D86180-F103-4110-BB30-47D6A09164C5}" type="presParOf" srcId="{C9BE2F7E-2085-4348-ACBC-B9DF4A7736B2}" destId="{CF3B8532-D37B-461C-802C-B005A3980A94}" srcOrd="6" destOrd="0" presId="urn:microsoft.com/office/officeart/2005/8/layout/chevron1"/>
    <dgm:cxn modelId="{A864C058-5F4B-4CAD-88F9-96CFEADCEF32}" type="presParOf" srcId="{C9BE2F7E-2085-4348-ACBC-B9DF4A7736B2}" destId="{4B546B17-B4B0-4B86-9F46-3E1470BB78C8}" srcOrd="7" destOrd="0" presId="urn:microsoft.com/office/officeart/2005/8/layout/chevron1"/>
    <dgm:cxn modelId="{17BC1B21-C181-4E42-B27C-4E6345AA3F4C}" type="presParOf" srcId="{C9BE2F7E-2085-4348-ACBC-B9DF4A7736B2}" destId="{B0BDFDE5-42C3-42DE-8230-12426F50BD5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5A9F9-A2CE-4BF2-9730-A6F7BCECD2F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528ECCEC-70FD-4034-B7F0-969DDDC7B1DC}">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情報収集</a:t>
          </a:r>
        </a:p>
      </dgm:t>
    </dgm:pt>
    <dgm:pt modelId="{D370345F-7C33-4248-BC05-C789E5405A3F}" type="parTrans" cxnId="{E662BBAD-0BDC-4EAB-9CC9-A59991A300AF}">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B0FD8842-67AD-408A-843C-AD210448EB37}" type="sibTrans" cxnId="{E662BBAD-0BDC-4EAB-9CC9-A59991A300AF}">
      <dgm:prSet custT="1"/>
      <dgm:spPr/>
      <dgm:t>
        <a:bodyPr/>
        <a:lstStyle/>
        <a:p>
          <a:endParaRPr kumimoji="1" lang="ja-JP" altLang="en-US" sz="1100">
            <a:latin typeface="Meiryo UI" panose="020B0604030504040204" pitchFamily="50" charset="-128"/>
            <a:ea typeface="Meiryo UI" panose="020B0604030504040204" pitchFamily="50" charset="-128"/>
          </a:endParaRPr>
        </a:p>
      </dgm:t>
    </dgm:pt>
    <dgm:pt modelId="{9D3EFAFF-24FC-4EE7-B9C0-3976649C7530}">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ニーズの把握</a:t>
          </a:r>
        </a:p>
      </dgm:t>
    </dgm:pt>
    <dgm:pt modelId="{CF327CE1-EC12-4677-810F-0DF2867D52B2}" type="parTrans" cxnId="{7589B37A-7EB8-4989-BDC0-96F97C3D981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55BB1E9B-F2C9-493D-9877-429FB1DB5D43}" type="sibTrans" cxnId="{7589B37A-7EB8-4989-BDC0-96F97C3D981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5A4661AF-2E9A-4422-954B-4B48DBF0C332}">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活用する支援制度の選定、活用方法の相談</a:t>
          </a:r>
        </a:p>
      </dgm:t>
    </dgm:pt>
    <dgm:pt modelId="{25063018-DB74-47E5-9CB9-D36BCD20CCBD}" type="parTrans" cxnId="{8597C54F-176E-4361-BEA4-D02267EC79D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3A462693-B14B-4934-A3BA-12ECED572366}" type="sibTrans" cxnId="{8597C54F-176E-4361-BEA4-D02267EC79D7}">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7B5F1966-5CAE-4895-9F2A-4ADBD1581D39}">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活用に係る支援</a:t>
          </a:r>
        </a:p>
      </dgm:t>
    </dgm:pt>
    <dgm:pt modelId="{86C98567-6B47-464D-865F-F9C43FE42265}" type="parTrans" cxnId="{4531CFC2-E2A3-4A76-8F31-BB002796BC46}">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197D2D24-E7D3-4695-BCDE-9B16F9CFF630}" type="sibTrans" cxnId="{4531CFC2-E2A3-4A76-8F31-BB002796BC46}">
      <dgm:prSet custT="1"/>
      <dgm:spPr/>
      <dgm:t>
        <a:bodyPr/>
        <a:lstStyle/>
        <a:p>
          <a:endParaRPr kumimoji="1" lang="ja-JP" altLang="en-US" sz="1100">
            <a:latin typeface="Meiryo UI" panose="020B0604030504040204" pitchFamily="50" charset="-128"/>
            <a:ea typeface="Meiryo UI" panose="020B0604030504040204" pitchFamily="50" charset="-128"/>
          </a:endParaRPr>
        </a:p>
      </dgm:t>
    </dgm:pt>
    <dgm:pt modelId="{462416DD-7907-45E9-96B7-B64BF16CC88D}">
      <dgm:prSet phldrT="[テキスト]" custT="1"/>
      <dgm:spPr/>
      <dgm:t>
        <a:bodyPr/>
        <a:lstStyle/>
        <a:p>
          <a:r>
            <a:rPr kumimoji="1" lang="ja-JP" altLang="en-US" sz="1100" u="none" dirty="0">
              <a:latin typeface="Meiryo UI" panose="020B0604030504040204" pitchFamily="50" charset="-128"/>
              <a:ea typeface="Meiryo UI" panose="020B0604030504040204" pitchFamily="50" charset="-128"/>
            </a:rPr>
            <a:t>議会や住民への説明支援</a:t>
          </a:r>
        </a:p>
      </dgm:t>
    </dgm:pt>
    <dgm:pt modelId="{CCE1EF7A-AF5A-4D77-9250-CE0B891941FA}" type="parTrans" cxnId="{2363765D-EB6D-4AA9-9235-7F08429FED65}">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7972F84D-E6D2-42F0-81FA-1B1438BF8A1C}" type="sibTrans" cxnId="{2363765D-EB6D-4AA9-9235-7F08429FED65}">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CFFCEDE7-495B-4C22-9624-4CEFDAAA32F2}">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活用後のフォロー</a:t>
          </a:r>
        </a:p>
      </dgm:t>
    </dgm:pt>
    <dgm:pt modelId="{E778F5B6-24CF-49D5-8F07-6B4D28583D5C}" type="parTrans" cxnId="{71D3893F-8530-486E-B1F4-36D2664A152D}">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65BFE27F-E1ED-4646-A9B9-944E3C920AB9}" type="sibTrans" cxnId="{71D3893F-8530-486E-B1F4-36D2664A152D}">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15C4E111-5F52-493A-AC5A-E742819D478A}">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効果検証の支援</a:t>
          </a:r>
        </a:p>
      </dgm:t>
    </dgm:pt>
    <dgm:pt modelId="{2CF72A5A-7B58-4C70-BCC1-751E4A5B70CE}" type="parTrans" cxnId="{B52C23A9-8734-4C5B-A99C-45B9257F0352}">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FA525373-7DF1-4CAD-8E62-C763F0327EB1}" type="sibTrans" cxnId="{B52C23A9-8734-4C5B-A99C-45B9257F0352}">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0425849E-09CB-4768-A57B-041E7EAFAE66}">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申請に係る相談</a:t>
          </a:r>
        </a:p>
      </dgm:t>
    </dgm:pt>
    <dgm:pt modelId="{5020BC58-6BA1-490A-8D2C-C9C57F9DA980}" type="parTrans" cxnId="{5FC10DE8-1AF7-4E25-B68F-85EF6067E859}">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9461609A-D21E-4273-A851-105669A0A702}" type="sibTrans" cxnId="{5FC10DE8-1AF7-4E25-B68F-85EF6067E859}">
      <dgm:prSet/>
      <dgm:spPr/>
      <dgm:t>
        <a:bodyPr/>
        <a:lstStyle/>
        <a:p>
          <a:endParaRPr kumimoji="1" lang="ja-JP" altLang="en-US" sz="1100">
            <a:latin typeface="Meiryo UI" panose="020B0604030504040204" pitchFamily="50" charset="-128"/>
            <a:ea typeface="Meiryo UI" panose="020B0604030504040204" pitchFamily="50" charset="-128"/>
          </a:endParaRPr>
        </a:p>
      </dgm:t>
    </dgm:pt>
    <dgm:pt modelId="{A8132D31-0332-4006-8F65-AAE6C4278589}">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活用事例の収集、提供</a:t>
          </a:r>
        </a:p>
      </dgm:t>
    </dgm:pt>
    <dgm:pt modelId="{899BD841-4A55-4F36-850A-14062C0C114C}" type="parTrans" cxnId="{47BF5A32-0F3D-4F89-B03B-0E0AC673CAB0}">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38E0077F-ADB2-4460-ADF1-72A5AF2A0CAF}" type="sibTrans" cxnId="{47BF5A32-0F3D-4F89-B03B-0E0AC673CAB0}">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0265F75A-59FA-44CF-83B3-E730232501EB}">
      <dgm:prSet phldrT="[テキスト]" custT="1"/>
      <dgm:spPr/>
      <dgm:t>
        <a:bodyPr/>
        <a:lstStyle/>
        <a:p>
          <a:r>
            <a:rPr kumimoji="1" lang="ja-JP" altLang="en-US" sz="1100" u="none" dirty="0">
              <a:latin typeface="Meiryo UI" panose="020B0604030504040204" pitchFamily="50" charset="-128"/>
              <a:ea typeface="Meiryo UI" panose="020B0604030504040204" pitchFamily="50" charset="-128"/>
            </a:rPr>
            <a:t>国との連絡調整</a:t>
          </a:r>
        </a:p>
      </dgm:t>
    </dgm:pt>
    <dgm:pt modelId="{EC0A7098-6CD3-46FB-ADBA-56B0310BA833}" type="parTrans" cxnId="{03EF5B74-0365-4834-A9EC-7A95DABCC01B}">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C0903739-B376-40C7-B7D3-8C515D22D6B4}" type="sibTrans" cxnId="{03EF5B74-0365-4834-A9EC-7A95DABCC01B}">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0D050BE5-782A-4E55-ACE5-3BF57E4902CC}">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次期申請の検討支援</a:t>
          </a:r>
        </a:p>
      </dgm:t>
    </dgm:pt>
    <dgm:pt modelId="{60D6C023-B114-4586-9BDC-A69EF7E4742F}" type="parTrans" cxnId="{68C607D7-D8C2-435B-85A6-4F83C3169F62}">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3F1108D6-35F8-42E0-A03C-D6F7A8AD9109}" type="sibTrans" cxnId="{68C607D7-D8C2-435B-85A6-4F83C3169F62}">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6A4BB015-4603-4FFF-A876-B61E2AA42783}">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国への働きかけ（要望）</a:t>
          </a:r>
        </a:p>
      </dgm:t>
    </dgm:pt>
    <dgm:pt modelId="{3AA7823F-AF9E-4EB9-80D1-EA9C0DFE45AD}" type="parTrans" cxnId="{DF62DF9A-C534-4645-BC7E-D88530F7ECE7}">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6D9240A3-D36E-46ED-AFDC-8C4606CD2D72}" type="sibTrans" cxnId="{DF62DF9A-C534-4645-BC7E-D88530F7ECE7}">
      <dgm:prSet/>
      <dgm:spPr/>
      <dgm:t>
        <a:bodyPr/>
        <a:lstStyle/>
        <a:p>
          <a:endParaRPr kumimoji="1" lang="ja-JP" altLang="en-US" sz="1400">
            <a:latin typeface="Meiryo UI" panose="020B0604030504040204" pitchFamily="50" charset="-128"/>
            <a:ea typeface="Meiryo UI" panose="020B0604030504040204" pitchFamily="50" charset="-128"/>
          </a:endParaRPr>
        </a:p>
      </dgm:t>
    </dgm:pt>
    <dgm:pt modelId="{1DBF7FAA-A14F-4ACB-8D00-8519F5717E54}" type="pres">
      <dgm:prSet presAssocID="{C505A9F9-A2CE-4BF2-9730-A6F7BCECD2F6}" presName="linearFlow" presStyleCnt="0">
        <dgm:presLayoutVars>
          <dgm:dir/>
          <dgm:animLvl val="lvl"/>
          <dgm:resizeHandles val="exact"/>
        </dgm:presLayoutVars>
      </dgm:prSet>
      <dgm:spPr/>
    </dgm:pt>
    <dgm:pt modelId="{C31B1B11-E6F9-44A6-BAD5-C18D8D7F9A30}" type="pres">
      <dgm:prSet presAssocID="{528ECCEC-70FD-4034-B7F0-969DDDC7B1DC}" presName="composite" presStyleCnt="0"/>
      <dgm:spPr/>
    </dgm:pt>
    <dgm:pt modelId="{2341D3BE-6A43-432C-B16B-2A0C5C1E6C35}" type="pres">
      <dgm:prSet presAssocID="{528ECCEC-70FD-4034-B7F0-969DDDC7B1DC}" presName="parTx" presStyleLbl="node1" presStyleIdx="0" presStyleCnt="3">
        <dgm:presLayoutVars>
          <dgm:chMax val="0"/>
          <dgm:chPref val="0"/>
          <dgm:bulletEnabled val="1"/>
        </dgm:presLayoutVars>
      </dgm:prSet>
      <dgm:spPr/>
    </dgm:pt>
    <dgm:pt modelId="{A380CD31-EE11-46CA-9297-7186B2E53D33}" type="pres">
      <dgm:prSet presAssocID="{528ECCEC-70FD-4034-B7F0-969DDDC7B1DC}" presName="parSh" presStyleLbl="node1" presStyleIdx="0" presStyleCnt="3" custScaleY="73867"/>
      <dgm:spPr/>
    </dgm:pt>
    <dgm:pt modelId="{391FA301-9721-47F9-9216-CECEF5F101C8}" type="pres">
      <dgm:prSet presAssocID="{528ECCEC-70FD-4034-B7F0-969DDDC7B1DC}" presName="desTx" presStyleLbl="fgAcc1" presStyleIdx="0" presStyleCnt="3" custScaleX="102247" custScaleY="61873" custLinFactNeighborX="414" custLinFactNeighborY="-19651">
        <dgm:presLayoutVars>
          <dgm:bulletEnabled val="1"/>
        </dgm:presLayoutVars>
      </dgm:prSet>
      <dgm:spPr/>
    </dgm:pt>
    <dgm:pt modelId="{3DD54B45-204C-470F-8601-302FBABE8368}" type="pres">
      <dgm:prSet presAssocID="{B0FD8842-67AD-408A-843C-AD210448EB37}" presName="sibTrans" presStyleLbl="sibTrans2D1" presStyleIdx="0" presStyleCnt="2" custLinFactNeighborX="12315" custLinFactNeighborY="-18564"/>
      <dgm:spPr/>
    </dgm:pt>
    <dgm:pt modelId="{476DA988-8094-4395-B290-CC5953C213E2}" type="pres">
      <dgm:prSet presAssocID="{B0FD8842-67AD-408A-843C-AD210448EB37}" presName="connTx" presStyleLbl="sibTrans2D1" presStyleIdx="0" presStyleCnt="2"/>
      <dgm:spPr/>
    </dgm:pt>
    <dgm:pt modelId="{D7A35CD1-1159-4090-A382-632CE36FB1DD}" type="pres">
      <dgm:prSet presAssocID="{7B5F1966-5CAE-4895-9F2A-4ADBD1581D39}" presName="composite" presStyleCnt="0"/>
      <dgm:spPr/>
    </dgm:pt>
    <dgm:pt modelId="{E7431114-73A1-423C-B020-093A0E37BD8A}" type="pres">
      <dgm:prSet presAssocID="{7B5F1966-5CAE-4895-9F2A-4ADBD1581D39}" presName="parTx" presStyleLbl="node1" presStyleIdx="0" presStyleCnt="3">
        <dgm:presLayoutVars>
          <dgm:chMax val="0"/>
          <dgm:chPref val="0"/>
          <dgm:bulletEnabled val="1"/>
        </dgm:presLayoutVars>
      </dgm:prSet>
      <dgm:spPr/>
    </dgm:pt>
    <dgm:pt modelId="{AA9A2D18-9FBB-4155-AE9A-721B67A689C4}" type="pres">
      <dgm:prSet presAssocID="{7B5F1966-5CAE-4895-9F2A-4ADBD1581D39}" presName="parSh" presStyleLbl="node1" presStyleIdx="1" presStyleCnt="3" custScaleY="73867"/>
      <dgm:spPr/>
    </dgm:pt>
    <dgm:pt modelId="{BE7BAAAB-52F6-40DF-94E6-9A2531A02EFE}" type="pres">
      <dgm:prSet presAssocID="{7B5F1966-5CAE-4895-9F2A-4ADBD1581D39}" presName="desTx" presStyleLbl="fgAcc1" presStyleIdx="1" presStyleCnt="3" custScaleX="102247" custScaleY="61873" custLinFactNeighborX="414" custLinFactNeighborY="-19651">
        <dgm:presLayoutVars>
          <dgm:bulletEnabled val="1"/>
        </dgm:presLayoutVars>
      </dgm:prSet>
      <dgm:spPr/>
    </dgm:pt>
    <dgm:pt modelId="{40C99E8E-CD42-4089-B1FC-D35BA739E5D2}" type="pres">
      <dgm:prSet presAssocID="{197D2D24-E7D3-4695-BCDE-9B16F9CFF630}" presName="sibTrans" presStyleLbl="sibTrans2D1" presStyleIdx="1" presStyleCnt="2" custLinFactNeighborX="12315" custLinFactNeighborY="-18564"/>
      <dgm:spPr/>
    </dgm:pt>
    <dgm:pt modelId="{C257206D-5AAE-4D03-B0C6-F365BB9E8FC6}" type="pres">
      <dgm:prSet presAssocID="{197D2D24-E7D3-4695-BCDE-9B16F9CFF630}" presName="connTx" presStyleLbl="sibTrans2D1" presStyleIdx="1" presStyleCnt="2"/>
      <dgm:spPr/>
    </dgm:pt>
    <dgm:pt modelId="{F7615B77-30B6-4E2F-9376-2F87390B7C2D}" type="pres">
      <dgm:prSet presAssocID="{CFFCEDE7-495B-4C22-9624-4CEFDAAA32F2}" presName="composite" presStyleCnt="0"/>
      <dgm:spPr/>
    </dgm:pt>
    <dgm:pt modelId="{0FBED2FA-E944-4E13-8382-0D54E44F9087}" type="pres">
      <dgm:prSet presAssocID="{CFFCEDE7-495B-4C22-9624-4CEFDAAA32F2}" presName="parTx" presStyleLbl="node1" presStyleIdx="1" presStyleCnt="3">
        <dgm:presLayoutVars>
          <dgm:chMax val="0"/>
          <dgm:chPref val="0"/>
          <dgm:bulletEnabled val="1"/>
        </dgm:presLayoutVars>
      </dgm:prSet>
      <dgm:spPr/>
    </dgm:pt>
    <dgm:pt modelId="{08B2DCED-6663-4517-B023-F8E61563D696}" type="pres">
      <dgm:prSet presAssocID="{CFFCEDE7-495B-4C22-9624-4CEFDAAA32F2}" presName="parSh" presStyleLbl="node1" presStyleIdx="2" presStyleCnt="3" custScaleY="73867"/>
      <dgm:spPr/>
    </dgm:pt>
    <dgm:pt modelId="{8DC9D8BF-96E9-41FC-88E3-2B246F642554}" type="pres">
      <dgm:prSet presAssocID="{CFFCEDE7-495B-4C22-9624-4CEFDAAA32F2}" presName="desTx" presStyleLbl="fgAcc1" presStyleIdx="2" presStyleCnt="3" custScaleX="102247" custScaleY="61873" custLinFactNeighborX="414" custLinFactNeighborY="-19651">
        <dgm:presLayoutVars>
          <dgm:bulletEnabled val="1"/>
        </dgm:presLayoutVars>
      </dgm:prSet>
      <dgm:spPr/>
    </dgm:pt>
  </dgm:ptLst>
  <dgm:cxnLst>
    <dgm:cxn modelId="{7B6C1E06-2523-4E17-9CD2-EEEEB5988D61}" type="presOf" srcId="{B0FD8842-67AD-408A-843C-AD210448EB37}" destId="{3DD54B45-204C-470F-8601-302FBABE8368}" srcOrd="0" destOrd="0" presId="urn:microsoft.com/office/officeart/2005/8/layout/process3"/>
    <dgm:cxn modelId="{881E560B-77E2-48B5-A0B6-48904387E80E}" type="presOf" srcId="{5A4661AF-2E9A-4422-954B-4B48DBF0C332}" destId="{391FA301-9721-47F9-9216-CECEF5F101C8}" srcOrd="0" destOrd="1" presId="urn:microsoft.com/office/officeart/2005/8/layout/process3"/>
    <dgm:cxn modelId="{D815570D-5C21-4D85-95D1-B926117BCCAD}" type="presOf" srcId="{7B5F1966-5CAE-4895-9F2A-4ADBD1581D39}" destId="{AA9A2D18-9FBB-4155-AE9A-721B67A689C4}" srcOrd="1" destOrd="0" presId="urn:microsoft.com/office/officeart/2005/8/layout/process3"/>
    <dgm:cxn modelId="{CABCE50E-F305-4C51-8128-A748DE268E1D}" type="presOf" srcId="{15C4E111-5F52-493A-AC5A-E742819D478A}" destId="{8DC9D8BF-96E9-41FC-88E3-2B246F642554}" srcOrd="0" destOrd="0" presId="urn:microsoft.com/office/officeart/2005/8/layout/process3"/>
    <dgm:cxn modelId="{43F9A713-E536-4DE3-BEDD-68673B2A9DED}" type="presOf" srcId="{528ECCEC-70FD-4034-B7F0-969DDDC7B1DC}" destId="{2341D3BE-6A43-432C-B16B-2A0C5C1E6C35}" srcOrd="0" destOrd="0" presId="urn:microsoft.com/office/officeart/2005/8/layout/process3"/>
    <dgm:cxn modelId="{47BF5A32-0F3D-4F89-B03B-0E0AC673CAB0}" srcId="{528ECCEC-70FD-4034-B7F0-969DDDC7B1DC}" destId="{A8132D31-0332-4006-8F65-AAE6C4278589}" srcOrd="2" destOrd="0" parTransId="{899BD841-4A55-4F36-850A-14062C0C114C}" sibTransId="{38E0077F-ADB2-4460-ADF1-72A5AF2A0CAF}"/>
    <dgm:cxn modelId="{6888CB3B-FB88-4B6A-AC7B-4C4BEB53F942}" type="presOf" srcId="{462416DD-7907-45E9-96B7-B64BF16CC88D}" destId="{BE7BAAAB-52F6-40DF-94E6-9A2531A02EFE}" srcOrd="0" destOrd="0" presId="urn:microsoft.com/office/officeart/2005/8/layout/process3"/>
    <dgm:cxn modelId="{71D3893F-8530-486E-B1F4-36D2664A152D}" srcId="{C505A9F9-A2CE-4BF2-9730-A6F7BCECD2F6}" destId="{CFFCEDE7-495B-4C22-9624-4CEFDAAA32F2}" srcOrd="2" destOrd="0" parTransId="{E778F5B6-24CF-49D5-8F07-6B4D28583D5C}" sibTransId="{65BFE27F-E1ED-4646-A9B9-944E3C920AB9}"/>
    <dgm:cxn modelId="{2363765D-EB6D-4AA9-9235-7F08429FED65}" srcId="{7B5F1966-5CAE-4895-9F2A-4ADBD1581D39}" destId="{462416DD-7907-45E9-96B7-B64BF16CC88D}" srcOrd="0" destOrd="0" parTransId="{CCE1EF7A-AF5A-4D77-9250-CE0B891941FA}" sibTransId="{7972F84D-E6D2-42F0-81FA-1B1438BF8A1C}"/>
    <dgm:cxn modelId="{9FEC1247-E37B-444A-A34F-622AD011D274}" type="presOf" srcId="{7B5F1966-5CAE-4895-9F2A-4ADBD1581D39}" destId="{E7431114-73A1-423C-B020-093A0E37BD8A}" srcOrd="0" destOrd="0" presId="urn:microsoft.com/office/officeart/2005/8/layout/process3"/>
    <dgm:cxn modelId="{845CE26E-6D89-46CA-8C9E-C15236B0F00E}" type="presOf" srcId="{197D2D24-E7D3-4695-BCDE-9B16F9CFF630}" destId="{40C99E8E-CD42-4089-B1FC-D35BA739E5D2}" srcOrd="0" destOrd="0" presId="urn:microsoft.com/office/officeart/2005/8/layout/process3"/>
    <dgm:cxn modelId="{8597C54F-176E-4361-BEA4-D02267EC79D7}" srcId="{528ECCEC-70FD-4034-B7F0-969DDDC7B1DC}" destId="{5A4661AF-2E9A-4422-954B-4B48DBF0C332}" srcOrd="1" destOrd="0" parTransId="{25063018-DB74-47E5-9CB9-D36BCD20CCBD}" sibTransId="{3A462693-B14B-4934-A3BA-12ECED572366}"/>
    <dgm:cxn modelId="{2022E871-FCB4-4108-B1E3-F222270DAF78}" type="presOf" srcId="{CFFCEDE7-495B-4C22-9624-4CEFDAAA32F2}" destId="{0FBED2FA-E944-4E13-8382-0D54E44F9087}" srcOrd="0" destOrd="0" presId="urn:microsoft.com/office/officeart/2005/8/layout/process3"/>
    <dgm:cxn modelId="{03EF5B74-0365-4834-A9EC-7A95DABCC01B}" srcId="{7B5F1966-5CAE-4895-9F2A-4ADBD1581D39}" destId="{0265F75A-59FA-44CF-83B3-E730232501EB}" srcOrd="2" destOrd="0" parTransId="{EC0A7098-6CD3-46FB-ADBA-56B0310BA833}" sibTransId="{C0903739-B376-40C7-B7D3-8C515D22D6B4}"/>
    <dgm:cxn modelId="{6254A374-6C35-4FB4-96DE-09A4E5985C2C}" type="presOf" srcId="{C505A9F9-A2CE-4BF2-9730-A6F7BCECD2F6}" destId="{1DBF7FAA-A14F-4ACB-8D00-8519F5717E54}" srcOrd="0" destOrd="0" presId="urn:microsoft.com/office/officeart/2005/8/layout/process3"/>
    <dgm:cxn modelId="{0B82E777-6BC7-4437-8C1C-FB26602502BE}" type="presOf" srcId="{CFFCEDE7-495B-4C22-9624-4CEFDAAA32F2}" destId="{08B2DCED-6663-4517-B023-F8E61563D696}" srcOrd="1" destOrd="0" presId="urn:microsoft.com/office/officeart/2005/8/layout/process3"/>
    <dgm:cxn modelId="{7589B37A-7EB8-4989-BDC0-96F97C3D9817}" srcId="{528ECCEC-70FD-4034-B7F0-969DDDC7B1DC}" destId="{9D3EFAFF-24FC-4EE7-B9C0-3976649C7530}" srcOrd="0" destOrd="0" parTransId="{CF327CE1-EC12-4677-810F-0DF2867D52B2}" sibTransId="{55BB1E9B-F2C9-493D-9877-429FB1DB5D43}"/>
    <dgm:cxn modelId="{78BD037F-695C-4995-8E2B-01C4296A9934}" type="presOf" srcId="{6A4BB015-4603-4FFF-A876-B61E2AA42783}" destId="{8DC9D8BF-96E9-41FC-88E3-2B246F642554}" srcOrd="0" destOrd="2" presId="urn:microsoft.com/office/officeart/2005/8/layout/process3"/>
    <dgm:cxn modelId="{DF62DF9A-C534-4645-BC7E-D88530F7ECE7}" srcId="{CFFCEDE7-495B-4C22-9624-4CEFDAAA32F2}" destId="{6A4BB015-4603-4FFF-A876-B61E2AA42783}" srcOrd="2" destOrd="0" parTransId="{3AA7823F-AF9E-4EB9-80D1-EA9C0DFE45AD}" sibTransId="{6D9240A3-D36E-46ED-AFDC-8C4606CD2D72}"/>
    <dgm:cxn modelId="{F29EE3A7-F82A-422E-9D1B-BB19932200D6}" type="presOf" srcId="{0265F75A-59FA-44CF-83B3-E730232501EB}" destId="{BE7BAAAB-52F6-40DF-94E6-9A2531A02EFE}" srcOrd="0" destOrd="2" presId="urn:microsoft.com/office/officeart/2005/8/layout/process3"/>
    <dgm:cxn modelId="{B52C23A9-8734-4C5B-A99C-45B9257F0352}" srcId="{CFFCEDE7-495B-4C22-9624-4CEFDAAA32F2}" destId="{15C4E111-5F52-493A-AC5A-E742819D478A}" srcOrd="0" destOrd="0" parTransId="{2CF72A5A-7B58-4C70-BCC1-751E4A5B70CE}" sibTransId="{FA525373-7DF1-4CAD-8E62-C763F0327EB1}"/>
    <dgm:cxn modelId="{2C34FFAA-08F6-4E71-B0EB-A8EF52064C47}" type="presOf" srcId="{197D2D24-E7D3-4695-BCDE-9B16F9CFF630}" destId="{C257206D-5AAE-4D03-B0C6-F365BB9E8FC6}" srcOrd="1" destOrd="0" presId="urn:microsoft.com/office/officeart/2005/8/layout/process3"/>
    <dgm:cxn modelId="{E662BBAD-0BDC-4EAB-9CC9-A59991A300AF}" srcId="{C505A9F9-A2CE-4BF2-9730-A6F7BCECD2F6}" destId="{528ECCEC-70FD-4034-B7F0-969DDDC7B1DC}" srcOrd="0" destOrd="0" parTransId="{D370345F-7C33-4248-BC05-C789E5405A3F}" sibTransId="{B0FD8842-67AD-408A-843C-AD210448EB37}"/>
    <dgm:cxn modelId="{4FBF5CB7-FD20-4753-BEC3-1B62A0F0081A}" type="presOf" srcId="{528ECCEC-70FD-4034-B7F0-969DDDC7B1DC}" destId="{A380CD31-EE11-46CA-9297-7186B2E53D33}" srcOrd="1" destOrd="0" presId="urn:microsoft.com/office/officeart/2005/8/layout/process3"/>
    <dgm:cxn modelId="{4531CFC2-E2A3-4A76-8F31-BB002796BC46}" srcId="{C505A9F9-A2CE-4BF2-9730-A6F7BCECD2F6}" destId="{7B5F1966-5CAE-4895-9F2A-4ADBD1581D39}" srcOrd="1" destOrd="0" parTransId="{86C98567-6B47-464D-865F-F9C43FE42265}" sibTransId="{197D2D24-E7D3-4695-BCDE-9B16F9CFF630}"/>
    <dgm:cxn modelId="{55DF2ED6-FE37-4560-91DB-C2A8DC607285}" type="presOf" srcId="{B0FD8842-67AD-408A-843C-AD210448EB37}" destId="{476DA988-8094-4395-B290-CC5953C213E2}" srcOrd="1" destOrd="0" presId="urn:microsoft.com/office/officeart/2005/8/layout/process3"/>
    <dgm:cxn modelId="{68C607D7-D8C2-435B-85A6-4F83C3169F62}" srcId="{CFFCEDE7-495B-4C22-9624-4CEFDAAA32F2}" destId="{0D050BE5-782A-4E55-ACE5-3BF57E4902CC}" srcOrd="1" destOrd="0" parTransId="{60D6C023-B114-4586-9BDC-A69EF7E4742F}" sibTransId="{3F1108D6-35F8-42E0-A03C-D6F7A8AD9109}"/>
    <dgm:cxn modelId="{9C1AAADB-146E-469D-95F2-59F41264EE41}" type="presOf" srcId="{0D050BE5-782A-4E55-ACE5-3BF57E4902CC}" destId="{8DC9D8BF-96E9-41FC-88E3-2B246F642554}" srcOrd="0" destOrd="1" presId="urn:microsoft.com/office/officeart/2005/8/layout/process3"/>
    <dgm:cxn modelId="{1BE9D0DB-0168-455C-9976-84B4ACB399C4}" type="presOf" srcId="{A8132D31-0332-4006-8F65-AAE6C4278589}" destId="{391FA301-9721-47F9-9216-CECEF5F101C8}" srcOrd="0" destOrd="2" presId="urn:microsoft.com/office/officeart/2005/8/layout/process3"/>
    <dgm:cxn modelId="{8C232AE5-6BCB-4299-AD7D-02C9AF06C031}" type="presOf" srcId="{0425849E-09CB-4768-A57B-041E7EAFAE66}" destId="{BE7BAAAB-52F6-40DF-94E6-9A2531A02EFE}" srcOrd="0" destOrd="1" presId="urn:microsoft.com/office/officeart/2005/8/layout/process3"/>
    <dgm:cxn modelId="{5FC10DE8-1AF7-4E25-B68F-85EF6067E859}" srcId="{7B5F1966-5CAE-4895-9F2A-4ADBD1581D39}" destId="{0425849E-09CB-4768-A57B-041E7EAFAE66}" srcOrd="1" destOrd="0" parTransId="{5020BC58-6BA1-490A-8D2C-C9C57F9DA980}" sibTransId="{9461609A-D21E-4273-A851-105669A0A702}"/>
    <dgm:cxn modelId="{3D8BAFEB-D05D-46E0-9FAE-C98C792446BA}" type="presOf" srcId="{9D3EFAFF-24FC-4EE7-B9C0-3976649C7530}" destId="{391FA301-9721-47F9-9216-CECEF5F101C8}" srcOrd="0" destOrd="0" presId="urn:microsoft.com/office/officeart/2005/8/layout/process3"/>
    <dgm:cxn modelId="{D7D27C79-680D-48F9-A358-1AB04907736F}" type="presParOf" srcId="{1DBF7FAA-A14F-4ACB-8D00-8519F5717E54}" destId="{C31B1B11-E6F9-44A6-BAD5-C18D8D7F9A30}" srcOrd="0" destOrd="0" presId="urn:microsoft.com/office/officeart/2005/8/layout/process3"/>
    <dgm:cxn modelId="{1C821472-80AF-4948-8428-CFB0A25170BB}" type="presParOf" srcId="{C31B1B11-E6F9-44A6-BAD5-C18D8D7F9A30}" destId="{2341D3BE-6A43-432C-B16B-2A0C5C1E6C35}" srcOrd="0" destOrd="0" presId="urn:microsoft.com/office/officeart/2005/8/layout/process3"/>
    <dgm:cxn modelId="{BF6732B7-DC41-4E05-A8B9-5A94E1738F6C}" type="presParOf" srcId="{C31B1B11-E6F9-44A6-BAD5-C18D8D7F9A30}" destId="{A380CD31-EE11-46CA-9297-7186B2E53D33}" srcOrd="1" destOrd="0" presId="urn:microsoft.com/office/officeart/2005/8/layout/process3"/>
    <dgm:cxn modelId="{EB2391B9-EBD8-444A-BCC3-4DEFF49B4491}" type="presParOf" srcId="{C31B1B11-E6F9-44A6-BAD5-C18D8D7F9A30}" destId="{391FA301-9721-47F9-9216-CECEF5F101C8}" srcOrd="2" destOrd="0" presId="urn:microsoft.com/office/officeart/2005/8/layout/process3"/>
    <dgm:cxn modelId="{6415C2A3-6186-416A-8AF2-21D04C4B3F64}" type="presParOf" srcId="{1DBF7FAA-A14F-4ACB-8D00-8519F5717E54}" destId="{3DD54B45-204C-470F-8601-302FBABE8368}" srcOrd="1" destOrd="0" presId="urn:microsoft.com/office/officeart/2005/8/layout/process3"/>
    <dgm:cxn modelId="{995BBE18-BD9C-4300-B4CA-84182C9B7EA8}" type="presParOf" srcId="{3DD54B45-204C-470F-8601-302FBABE8368}" destId="{476DA988-8094-4395-B290-CC5953C213E2}" srcOrd="0" destOrd="0" presId="urn:microsoft.com/office/officeart/2005/8/layout/process3"/>
    <dgm:cxn modelId="{F2B47763-3437-4E49-80A1-3B8E36FA4067}" type="presParOf" srcId="{1DBF7FAA-A14F-4ACB-8D00-8519F5717E54}" destId="{D7A35CD1-1159-4090-A382-632CE36FB1DD}" srcOrd="2" destOrd="0" presId="urn:microsoft.com/office/officeart/2005/8/layout/process3"/>
    <dgm:cxn modelId="{F3FA2105-8D8D-4023-A267-2BDB95776D38}" type="presParOf" srcId="{D7A35CD1-1159-4090-A382-632CE36FB1DD}" destId="{E7431114-73A1-423C-B020-093A0E37BD8A}" srcOrd="0" destOrd="0" presId="urn:microsoft.com/office/officeart/2005/8/layout/process3"/>
    <dgm:cxn modelId="{DDCE5150-DF5B-427C-9C8C-CC1DC0C313C7}" type="presParOf" srcId="{D7A35CD1-1159-4090-A382-632CE36FB1DD}" destId="{AA9A2D18-9FBB-4155-AE9A-721B67A689C4}" srcOrd="1" destOrd="0" presId="urn:microsoft.com/office/officeart/2005/8/layout/process3"/>
    <dgm:cxn modelId="{31855667-1CD2-4EF1-974F-A71F14A6EBFC}" type="presParOf" srcId="{D7A35CD1-1159-4090-A382-632CE36FB1DD}" destId="{BE7BAAAB-52F6-40DF-94E6-9A2531A02EFE}" srcOrd="2" destOrd="0" presId="urn:microsoft.com/office/officeart/2005/8/layout/process3"/>
    <dgm:cxn modelId="{193D6124-0380-482C-9E03-C6CC7A2B706C}" type="presParOf" srcId="{1DBF7FAA-A14F-4ACB-8D00-8519F5717E54}" destId="{40C99E8E-CD42-4089-B1FC-D35BA739E5D2}" srcOrd="3" destOrd="0" presId="urn:microsoft.com/office/officeart/2005/8/layout/process3"/>
    <dgm:cxn modelId="{22ADACFF-1FE2-4B36-A641-E5835E32AFBB}" type="presParOf" srcId="{40C99E8E-CD42-4089-B1FC-D35BA739E5D2}" destId="{C257206D-5AAE-4D03-B0C6-F365BB9E8FC6}" srcOrd="0" destOrd="0" presId="urn:microsoft.com/office/officeart/2005/8/layout/process3"/>
    <dgm:cxn modelId="{4A5F6F1C-B4A1-41DA-8B2D-C13133196CBD}" type="presParOf" srcId="{1DBF7FAA-A14F-4ACB-8D00-8519F5717E54}" destId="{F7615B77-30B6-4E2F-9376-2F87390B7C2D}" srcOrd="4" destOrd="0" presId="urn:microsoft.com/office/officeart/2005/8/layout/process3"/>
    <dgm:cxn modelId="{134F0C4B-FB0B-4A57-8469-981246D4CBC9}" type="presParOf" srcId="{F7615B77-30B6-4E2F-9376-2F87390B7C2D}" destId="{0FBED2FA-E944-4E13-8382-0D54E44F9087}" srcOrd="0" destOrd="0" presId="urn:microsoft.com/office/officeart/2005/8/layout/process3"/>
    <dgm:cxn modelId="{CC810999-696B-48F9-BD49-3FAC79DC6BFD}" type="presParOf" srcId="{F7615B77-30B6-4E2F-9376-2F87390B7C2D}" destId="{08B2DCED-6663-4517-B023-F8E61563D696}" srcOrd="1" destOrd="0" presId="urn:microsoft.com/office/officeart/2005/8/layout/process3"/>
    <dgm:cxn modelId="{B46E31BE-554C-445C-9F17-0524B402CB2C}" type="presParOf" srcId="{F7615B77-30B6-4E2F-9376-2F87390B7C2D}" destId="{8DC9D8BF-96E9-41FC-88E3-2B246F64255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2BA01-0221-4745-BC60-DBDEE40DABD0}">
      <dsp:nvSpPr>
        <dsp:cNvPr id="0" name=""/>
        <dsp:cNvSpPr/>
      </dsp:nvSpPr>
      <dsp:spPr>
        <a:xfrm>
          <a:off x="4964161" y="1241580"/>
          <a:ext cx="1654877" cy="231333"/>
        </a:xfrm>
        <a:custGeom>
          <a:avLst/>
          <a:gdLst/>
          <a:ahLst/>
          <a:cxnLst/>
          <a:rect l="0" t="0" r="0" b="0"/>
          <a:pathLst>
            <a:path>
              <a:moveTo>
                <a:pt x="0" y="0"/>
              </a:moveTo>
              <a:lnTo>
                <a:pt x="0" y="157647"/>
              </a:lnTo>
              <a:lnTo>
                <a:pt x="1654877" y="157647"/>
              </a:lnTo>
              <a:lnTo>
                <a:pt x="1654877" y="231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0963A-CE58-4175-B63F-B06C776C51BC}">
      <dsp:nvSpPr>
        <dsp:cNvPr id="0" name=""/>
        <dsp:cNvSpPr/>
      </dsp:nvSpPr>
      <dsp:spPr>
        <a:xfrm>
          <a:off x="4964161" y="1241580"/>
          <a:ext cx="551625" cy="231333"/>
        </a:xfrm>
        <a:custGeom>
          <a:avLst/>
          <a:gdLst/>
          <a:ahLst/>
          <a:cxnLst/>
          <a:rect l="0" t="0" r="0" b="0"/>
          <a:pathLst>
            <a:path>
              <a:moveTo>
                <a:pt x="0" y="0"/>
              </a:moveTo>
              <a:lnTo>
                <a:pt x="0" y="157647"/>
              </a:lnTo>
              <a:lnTo>
                <a:pt x="551625" y="157647"/>
              </a:lnTo>
              <a:lnTo>
                <a:pt x="551625" y="231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BEE2D5-ADF5-4E9B-8174-164A45BF24D2}">
      <dsp:nvSpPr>
        <dsp:cNvPr id="0" name=""/>
        <dsp:cNvSpPr/>
      </dsp:nvSpPr>
      <dsp:spPr>
        <a:xfrm>
          <a:off x="4412535" y="1241580"/>
          <a:ext cx="551625" cy="231333"/>
        </a:xfrm>
        <a:custGeom>
          <a:avLst/>
          <a:gdLst/>
          <a:ahLst/>
          <a:cxnLst/>
          <a:rect l="0" t="0" r="0" b="0"/>
          <a:pathLst>
            <a:path>
              <a:moveTo>
                <a:pt x="551625" y="0"/>
              </a:moveTo>
              <a:lnTo>
                <a:pt x="551625" y="157647"/>
              </a:lnTo>
              <a:lnTo>
                <a:pt x="0" y="157647"/>
              </a:lnTo>
              <a:lnTo>
                <a:pt x="0" y="231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F3FCB-9175-4393-9905-1BE1F9C8A930}">
      <dsp:nvSpPr>
        <dsp:cNvPr id="0" name=""/>
        <dsp:cNvSpPr/>
      </dsp:nvSpPr>
      <dsp:spPr>
        <a:xfrm>
          <a:off x="3309283" y="1241580"/>
          <a:ext cx="1654877" cy="231333"/>
        </a:xfrm>
        <a:custGeom>
          <a:avLst/>
          <a:gdLst/>
          <a:ahLst/>
          <a:cxnLst/>
          <a:rect l="0" t="0" r="0" b="0"/>
          <a:pathLst>
            <a:path>
              <a:moveTo>
                <a:pt x="1654877" y="0"/>
              </a:moveTo>
              <a:lnTo>
                <a:pt x="1654877" y="157647"/>
              </a:lnTo>
              <a:lnTo>
                <a:pt x="0" y="157647"/>
              </a:lnTo>
              <a:lnTo>
                <a:pt x="0" y="231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B19908-1203-4B0E-BF01-C8F5A06AC7A2}">
      <dsp:nvSpPr>
        <dsp:cNvPr id="0" name=""/>
        <dsp:cNvSpPr/>
      </dsp:nvSpPr>
      <dsp:spPr>
        <a:xfrm>
          <a:off x="3308466" y="505157"/>
          <a:ext cx="1655695" cy="231333"/>
        </a:xfrm>
        <a:custGeom>
          <a:avLst/>
          <a:gdLst/>
          <a:ahLst/>
          <a:cxnLst/>
          <a:rect l="0" t="0" r="0" b="0"/>
          <a:pathLst>
            <a:path>
              <a:moveTo>
                <a:pt x="0" y="0"/>
              </a:moveTo>
              <a:lnTo>
                <a:pt x="0" y="157647"/>
              </a:lnTo>
              <a:lnTo>
                <a:pt x="1655695" y="157647"/>
              </a:lnTo>
              <a:lnTo>
                <a:pt x="1655695" y="231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D2A784-7AEA-4F7B-93A7-D5A587993151}">
      <dsp:nvSpPr>
        <dsp:cNvPr id="0" name=""/>
        <dsp:cNvSpPr/>
      </dsp:nvSpPr>
      <dsp:spPr>
        <a:xfrm>
          <a:off x="1654405" y="1241580"/>
          <a:ext cx="551625" cy="231333"/>
        </a:xfrm>
        <a:custGeom>
          <a:avLst/>
          <a:gdLst/>
          <a:ahLst/>
          <a:cxnLst/>
          <a:rect l="0" t="0" r="0" b="0"/>
          <a:pathLst>
            <a:path>
              <a:moveTo>
                <a:pt x="0" y="0"/>
              </a:moveTo>
              <a:lnTo>
                <a:pt x="0" y="157647"/>
              </a:lnTo>
              <a:lnTo>
                <a:pt x="551625" y="157647"/>
              </a:lnTo>
              <a:lnTo>
                <a:pt x="551625" y="231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FD736-C721-43D5-AB56-E7CD6DC6CE4F}">
      <dsp:nvSpPr>
        <dsp:cNvPr id="0" name=""/>
        <dsp:cNvSpPr/>
      </dsp:nvSpPr>
      <dsp:spPr>
        <a:xfrm>
          <a:off x="1102779" y="1241580"/>
          <a:ext cx="551625" cy="231333"/>
        </a:xfrm>
        <a:custGeom>
          <a:avLst/>
          <a:gdLst/>
          <a:ahLst/>
          <a:cxnLst/>
          <a:rect l="0" t="0" r="0" b="0"/>
          <a:pathLst>
            <a:path>
              <a:moveTo>
                <a:pt x="551625" y="0"/>
              </a:moveTo>
              <a:lnTo>
                <a:pt x="551625" y="157647"/>
              </a:lnTo>
              <a:lnTo>
                <a:pt x="0" y="157647"/>
              </a:lnTo>
              <a:lnTo>
                <a:pt x="0" y="2313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549D2-4F40-4B14-91D2-706303A7E3AE}">
      <dsp:nvSpPr>
        <dsp:cNvPr id="0" name=""/>
        <dsp:cNvSpPr/>
      </dsp:nvSpPr>
      <dsp:spPr>
        <a:xfrm>
          <a:off x="1654405" y="505157"/>
          <a:ext cx="1654060" cy="231333"/>
        </a:xfrm>
        <a:custGeom>
          <a:avLst/>
          <a:gdLst/>
          <a:ahLst/>
          <a:cxnLst/>
          <a:rect l="0" t="0" r="0" b="0"/>
          <a:pathLst>
            <a:path>
              <a:moveTo>
                <a:pt x="1654060" y="0"/>
              </a:moveTo>
              <a:lnTo>
                <a:pt x="1654060" y="157647"/>
              </a:lnTo>
              <a:lnTo>
                <a:pt x="0" y="157647"/>
              </a:lnTo>
              <a:lnTo>
                <a:pt x="0" y="231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C801F8-55CD-4BBB-A44F-72844C5A93CB}">
      <dsp:nvSpPr>
        <dsp:cNvPr id="0" name=""/>
        <dsp:cNvSpPr/>
      </dsp:nvSpPr>
      <dsp:spPr>
        <a:xfrm>
          <a:off x="2845220" y="68"/>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BD299-3B79-4481-BF84-1B1105731C4E}">
      <dsp:nvSpPr>
        <dsp:cNvPr id="0" name=""/>
        <dsp:cNvSpPr/>
      </dsp:nvSpPr>
      <dsp:spPr>
        <a:xfrm>
          <a:off x="2933599" y="84028"/>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kumimoji="1" lang="en-US" altLang="ja-JP" sz="1100" kern="1200" dirty="0">
              <a:latin typeface="BIZ UDPゴシック" panose="020B0400000000000000" pitchFamily="50" charset="-128"/>
              <a:ea typeface="BIZ UDPゴシック" panose="020B0400000000000000" pitchFamily="50" charset="-128"/>
            </a:rPr>
            <a:t>2</a:t>
          </a:r>
          <a:r>
            <a:rPr kumimoji="1" lang="ja-JP" altLang="en-US" sz="1100" kern="1200" dirty="0">
              <a:latin typeface="BIZ UDPゴシック" panose="020B0400000000000000" pitchFamily="50" charset="-128"/>
              <a:ea typeface="BIZ UDPゴシック" panose="020B0400000000000000" pitchFamily="50" charset="-128"/>
            </a:rPr>
            <a:t>町</a:t>
          </a:r>
          <a:r>
            <a:rPr kumimoji="1" lang="en-US" altLang="ja-JP" sz="1100" kern="1200" dirty="0">
              <a:latin typeface="BIZ UDPゴシック" panose="020B0400000000000000" pitchFamily="50" charset="-128"/>
              <a:ea typeface="BIZ UDPゴシック" panose="020B0400000000000000" pitchFamily="50" charset="-128"/>
            </a:rPr>
            <a:t>1</a:t>
          </a:r>
          <a:r>
            <a:rPr kumimoji="1" lang="ja-JP" altLang="en-US" sz="1100" kern="1200" dirty="0">
              <a:latin typeface="BIZ UDPゴシック" panose="020B0400000000000000" pitchFamily="50" charset="-128"/>
              <a:ea typeface="BIZ UDPゴシック" panose="020B0400000000000000" pitchFamily="50" charset="-128"/>
            </a:rPr>
            <a:t>村</a:t>
          </a:r>
          <a:endParaRPr kumimoji="1" lang="en-US" altLang="ja-JP" sz="1100" kern="1200" dirty="0">
            <a:latin typeface="BIZ UDPゴシック" panose="020B0400000000000000" pitchFamily="50" charset="-128"/>
            <a:ea typeface="BIZ UDPゴシック" panose="020B0400000000000000" pitchFamily="50" charset="-128"/>
          </a:endParaRPr>
        </a:p>
        <a:p>
          <a:pPr marL="0" lvl="0" indent="0" algn="ctr" defTabSz="488950">
            <a:lnSpc>
              <a:spcPct val="90000"/>
            </a:lnSpc>
            <a:spcBef>
              <a:spcPct val="0"/>
            </a:spcBef>
            <a:spcAft>
              <a:spcPts val="0"/>
            </a:spcAft>
            <a:buNone/>
          </a:pPr>
          <a:r>
            <a:rPr kumimoji="1" lang="ja-JP" altLang="en-US" sz="1100" kern="1200" dirty="0">
              <a:latin typeface="BIZ UDPゴシック" panose="020B0400000000000000" pitchFamily="50" charset="-128"/>
              <a:ea typeface="BIZ UDPゴシック" panose="020B0400000000000000" pitchFamily="50" charset="-128"/>
            </a:rPr>
            <a:t>未来協議会</a:t>
          </a:r>
          <a:endParaRPr kumimoji="1" lang="en-US" altLang="ja-JP" sz="1100" kern="1200" dirty="0">
            <a:latin typeface="BIZ UDPゴシック" panose="020B0400000000000000" pitchFamily="50" charset="-128"/>
            <a:ea typeface="BIZ UDPゴシック" panose="020B0400000000000000" pitchFamily="50" charset="-128"/>
          </a:endParaRPr>
        </a:p>
      </dsp:txBody>
      <dsp:txXfrm>
        <a:off x="2948393" y="98822"/>
        <a:ext cx="896904" cy="475501"/>
      </dsp:txXfrm>
    </dsp:sp>
    <dsp:sp modelId="{9F847C82-6BAE-4ACE-83E0-F3FEE750399B}">
      <dsp:nvSpPr>
        <dsp:cNvPr id="0" name=""/>
        <dsp:cNvSpPr/>
      </dsp:nvSpPr>
      <dsp:spPr>
        <a:xfrm>
          <a:off x="1191159" y="736491"/>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96148-46A5-4D53-BD2D-D4C70FFE5092}">
      <dsp:nvSpPr>
        <dsp:cNvPr id="0" name=""/>
        <dsp:cNvSpPr/>
      </dsp:nvSpPr>
      <dsp:spPr>
        <a:xfrm>
          <a:off x="1279539" y="820451"/>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latin typeface="BIZ UDPゴシック" panose="020B0400000000000000" pitchFamily="50" charset="-128"/>
              <a:ea typeface="BIZ UDPゴシック" panose="020B0400000000000000" pitchFamily="50" charset="-128"/>
            </a:rPr>
            <a:t>合併部会</a:t>
          </a:r>
        </a:p>
      </dsp:txBody>
      <dsp:txXfrm>
        <a:off x="1294333" y="835245"/>
        <a:ext cx="896904" cy="475501"/>
      </dsp:txXfrm>
    </dsp:sp>
    <dsp:sp modelId="{4BE8D392-4262-469A-A691-3DDE9CEC4326}">
      <dsp:nvSpPr>
        <dsp:cNvPr id="0" name=""/>
        <dsp:cNvSpPr/>
      </dsp:nvSpPr>
      <dsp:spPr>
        <a:xfrm>
          <a:off x="639533" y="1472913"/>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C1289-A937-420B-BE0E-4C5C6EFB1C93}">
      <dsp:nvSpPr>
        <dsp:cNvPr id="0" name=""/>
        <dsp:cNvSpPr/>
      </dsp:nvSpPr>
      <dsp:spPr>
        <a:xfrm>
          <a:off x="727913" y="1556874"/>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latin typeface="BIZ UDPゴシック" panose="020B0400000000000000" pitchFamily="50" charset="-128"/>
              <a:ea typeface="BIZ UDPゴシック" panose="020B0400000000000000" pitchFamily="50" charset="-128"/>
            </a:rPr>
            <a:t>調査検討</a:t>
          </a:r>
          <a:r>
            <a:rPr kumimoji="1" lang="en-US" altLang="ja-JP" sz="1100" kern="1200" dirty="0">
              <a:latin typeface="BIZ UDPゴシック" panose="020B0400000000000000" pitchFamily="50" charset="-128"/>
              <a:ea typeface="BIZ UDPゴシック" panose="020B0400000000000000" pitchFamily="50" charset="-128"/>
            </a:rPr>
            <a:t>T</a:t>
          </a:r>
          <a:endParaRPr kumimoji="1" lang="ja-JP" altLang="en-US" sz="1100" kern="1200" dirty="0">
            <a:latin typeface="BIZ UDPゴシック" panose="020B0400000000000000" pitchFamily="50" charset="-128"/>
            <a:ea typeface="BIZ UDPゴシック" panose="020B0400000000000000" pitchFamily="50" charset="-128"/>
          </a:endParaRPr>
        </a:p>
      </dsp:txBody>
      <dsp:txXfrm>
        <a:off x="742707" y="1571668"/>
        <a:ext cx="896904" cy="475501"/>
      </dsp:txXfrm>
    </dsp:sp>
    <dsp:sp modelId="{30A5BBE4-93F7-4E9D-BEC8-86B621805415}">
      <dsp:nvSpPr>
        <dsp:cNvPr id="0" name=""/>
        <dsp:cNvSpPr/>
      </dsp:nvSpPr>
      <dsp:spPr>
        <a:xfrm>
          <a:off x="1742785" y="1472913"/>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B72A4-DED4-49C0-853A-34868A2B175A}">
      <dsp:nvSpPr>
        <dsp:cNvPr id="0" name=""/>
        <dsp:cNvSpPr/>
      </dsp:nvSpPr>
      <dsp:spPr>
        <a:xfrm>
          <a:off x="1831165" y="1556874"/>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kumimoji="1" lang="ja-JP" altLang="en-US" sz="1100" kern="1200" dirty="0">
              <a:latin typeface="Meiryo UI" panose="020B0604030504040204" pitchFamily="50" charset="-128"/>
              <a:ea typeface="Meiryo UI" panose="020B0604030504040204" pitchFamily="50" charset="-128"/>
            </a:rPr>
            <a:t>住民理解</a:t>
          </a:r>
          <a:endParaRPr kumimoji="1" lang="en-US" altLang="ja-JP" sz="1100" kern="1200" dirty="0">
            <a:latin typeface="Meiryo UI" panose="020B0604030504040204" pitchFamily="50" charset="-128"/>
            <a:ea typeface="Meiryo UI" panose="020B0604030504040204" pitchFamily="50" charset="-128"/>
          </a:endParaRPr>
        </a:p>
        <a:p>
          <a:pPr marL="0" lvl="0" indent="0" algn="ctr" defTabSz="488950">
            <a:lnSpc>
              <a:spcPct val="90000"/>
            </a:lnSpc>
            <a:spcBef>
              <a:spcPct val="0"/>
            </a:spcBef>
            <a:spcAft>
              <a:spcPct val="35000"/>
            </a:spcAft>
            <a:buNone/>
          </a:pPr>
          <a:r>
            <a:rPr kumimoji="1" lang="ja-JP" altLang="en-US" sz="1100" kern="1200" dirty="0">
              <a:latin typeface="Meiryo UI" panose="020B0604030504040204" pitchFamily="50" charset="-128"/>
              <a:ea typeface="Meiryo UI" panose="020B0604030504040204" pitchFamily="50" charset="-128"/>
            </a:rPr>
            <a:t>促進</a:t>
          </a:r>
          <a:r>
            <a:rPr kumimoji="1" lang="en-US" altLang="ja-JP" sz="1100" kern="1200" dirty="0">
              <a:latin typeface="Meiryo UI" panose="020B0604030504040204" pitchFamily="50" charset="-128"/>
              <a:ea typeface="Meiryo UI" panose="020B0604030504040204" pitchFamily="50" charset="-128"/>
            </a:rPr>
            <a:t>T</a:t>
          </a:r>
          <a:endParaRPr kumimoji="1" lang="ja-JP" altLang="en-US" sz="1100" kern="1200" dirty="0">
            <a:latin typeface="Meiryo UI" panose="020B0604030504040204" pitchFamily="50" charset="-128"/>
            <a:ea typeface="Meiryo UI" panose="020B0604030504040204" pitchFamily="50" charset="-128"/>
          </a:endParaRPr>
        </a:p>
      </dsp:txBody>
      <dsp:txXfrm>
        <a:off x="1845959" y="1571668"/>
        <a:ext cx="896904" cy="475501"/>
      </dsp:txXfrm>
    </dsp:sp>
    <dsp:sp modelId="{25287D54-41D9-42EF-B831-1A8A097F8EAA}">
      <dsp:nvSpPr>
        <dsp:cNvPr id="0" name=""/>
        <dsp:cNvSpPr/>
      </dsp:nvSpPr>
      <dsp:spPr>
        <a:xfrm>
          <a:off x="4502549" y="736491"/>
          <a:ext cx="923223"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6AF889-E3C7-4B3E-9CE0-84E6DADC5CDA}">
      <dsp:nvSpPr>
        <dsp:cNvPr id="0" name=""/>
        <dsp:cNvSpPr/>
      </dsp:nvSpPr>
      <dsp:spPr>
        <a:xfrm>
          <a:off x="4590929" y="820451"/>
          <a:ext cx="923223"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41910" rIns="0" bIns="4191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latin typeface="BIZ UDPゴシック" panose="020B0400000000000000" pitchFamily="50" charset="-128"/>
              <a:ea typeface="BIZ UDPゴシック" panose="020B0400000000000000" pitchFamily="50" charset="-128"/>
            </a:rPr>
            <a:t>広域連携部会</a:t>
          </a:r>
        </a:p>
      </dsp:txBody>
      <dsp:txXfrm>
        <a:off x="4605723" y="835245"/>
        <a:ext cx="893635" cy="475501"/>
      </dsp:txXfrm>
    </dsp:sp>
    <dsp:sp modelId="{EF392DFB-178E-4F4B-9E9F-707DF7BF15AB}">
      <dsp:nvSpPr>
        <dsp:cNvPr id="0" name=""/>
        <dsp:cNvSpPr/>
      </dsp:nvSpPr>
      <dsp:spPr>
        <a:xfrm>
          <a:off x="2846037" y="1472913"/>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F9C04-92F8-420C-9C62-01866BF635F4}">
      <dsp:nvSpPr>
        <dsp:cNvPr id="0" name=""/>
        <dsp:cNvSpPr/>
      </dsp:nvSpPr>
      <dsp:spPr>
        <a:xfrm>
          <a:off x="2934416" y="1556874"/>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kumimoji="1" lang="ja-JP" altLang="en-US" sz="1100" kern="1200" dirty="0">
              <a:latin typeface="BIZ UDPゴシック" panose="020B0400000000000000" pitchFamily="50" charset="-128"/>
              <a:ea typeface="BIZ UDPゴシック" panose="020B0400000000000000" pitchFamily="50" charset="-128"/>
            </a:rPr>
            <a:t>専門人材</a:t>
          </a:r>
          <a:endParaRPr kumimoji="1" lang="en-US" altLang="ja-JP" sz="1100" kern="1200" dirty="0">
            <a:latin typeface="BIZ UDPゴシック" panose="020B0400000000000000" pitchFamily="50" charset="-128"/>
            <a:ea typeface="BIZ UDPゴシック" panose="020B0400000000000000" pitchFamily="50" charset="-128"/>
          </a:endParaRPr>
        </a:p>
        <a:p>
          <a:pPr marL="0" lvl="0" indent="0" algn="ctr" defTabSz="488950">
            <a:lnSpc>
              <a:spcPct val="90000"/>
            </a:lnSpc>
            <a:spcBef>
              <a:spcPct val="0"/>
            </a:spcBef>
            <a:spcAft>
              <a:spcPct val="35000"/>
            </a:spcAft>
            <a:buNone/>
          </a:pPr>
          <a:r>
            <a:rPr kumimoji="1" lang="ja-JP" altLang="en-US" sz="1100" kern="1200" dirty="0">
              <a:latin typeface="BIZ UDPゴシック" panose="020B0400000000000000" pitchFamily="50" charset="-128"/>
              <a:ea typeface="BIZ UDPゴシック" panose="020B0400000000000000" pitchFamily="50" charset="-128"/>
            </a:rPr>
            <a:t>確保</a:t>
          </a:r>
          <a:r>
            <a:rPr kumimoji="1" lang="en-US" altLang="ja-JP" sz="1100" kern="1200" dirty="0">
              <a:latin typeface="BIZ UDPゴシック" panose="020B0400000000000000" pitchFamily="50" charset="-128"/>
              <a:ea typeface="BIZ UDPゴシック" panose="020B0400000000000000" pitchFamily="50" charset="-128"/>
            </a:rPr>
            <a:t>T</a:t>
          </a:r>
          <a:endParaRPr kumimoji="1" lang="ja-JP" altLang="en-US" sz="1100" kern="1200" dirty="0">
            <a:latin typeface="BIZ UDPゴシック" panose="020B0400000000000000" pitchFamily="50" charset="-128"/>
            <a:ea typeface="BIZ UDPゴシック" panose="020B0400000000000000" pitchFamily="50" charset="-128"/>
          </a:endParaRPr>
        </a:p>
      </dsp:txBody>
      <dsp:txXfrm>
        <a:off x="2949210" y="1571668"/>
        <a:ext cx="896904" cy="475501"/>
      </dsp:txXfrm>
    </dsp:sp>
    <dsp:sp modelId="{59E36247-B47F-431F-9239-A886140A1896}">
      <dsp:nvSpPr>
        <dsp:cNvPr id="0" name=""/>
        <dsp:cNvSpPr/>
      </dsp:nvSpPr>
      <dsp:spPr>
        <a:xfrm>
          <a:off x="3949289" y="1472913"/>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20FF3E-EA36-441F-A59F-9BB80CC3FEA3}">
      <dsp:nvSpPr>
        <dsp:cNvPr id="0" name=""/>
        <dsp:cNvSpPr/>
      </dsp:nvSpPr>
      <dsp:spPr>
        <a:xfrm>
          <a:off x="4037668" y="1556874"/>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kumimoji="1" lang="ja-JP" altLang="en-US" sz="1100" kern="1200" dirty="0">
              <a:latin typeface="BIZ UDPゴシック" panose="020B0400000000000000" pitchFamily="50" charset="-128"/>
              <a:ea typeface="BIZ UDPゴシック" panose="020B0400000000000000" pitchFamily="50" charset="-128"/>
            </a:rPr>
            <a:t>公共施設の</a:t>
          </a:r>
          <a:endParaRPr kumimoji="1" lang="en-US" altLang="ja-JP" sz="1100" kern="1200" dirty="0">
            <a:latin typeface="BIZ UDPゴシック" panose="020B0400000000000000" pitchFamily="50" charset="-128"/>
            <a:ea typeface="BIZ UDPゴシック" panose="020B0400000000000000" pitchFamily="50" charset="-128"/>
          </a:endParaRPr>
        </a:p>
        <a:p>
          <a:pPr marL="0" lvl="0" indent="0" algn="ctr" defTabSz="488950">
            <a:lnSpc>
              <a:spcPct val="90000"/>
            </a:lnSpc>
            <a:spcBef>
              <a:spcPct val="0"/>
            </a:spcBef>
            <a:spcAft>
              <a:spcPct val="35000"/>
            </a:spcAft>
            <a:buNone/>
          </a:pPr>
          <a:r>
            <a:rPr kumimoji="1" lang="ja-JP" altLang="en-US" sz="1100" kern="1200" dirty="0">
              <a:latin typeface="BIZ UDPゴシック" panose="020B0400000000000000" pitchFamily="50" charset="-128"/>
              <a:ea typeface="BIZ UDPゴシック" panose="020B0400000000000000" pitchFamily="50" charset="-128"/>
            </a:rPr>
            <a:t>最適配置</a:t>
          </a:r>
          <a:r>
            <a:rPr kumimoji="1" lang="en-US" altLang="ja-JP" sz="1100" kern="1200" dirty="0">
              <a:latin typeface="BIZ UDPゴシック" panose="020B0400000000000000" pitchFamily="50" charset="-128"/>
              <a:ea typeface="BIZ UDPゴシック" panose="020B0400000000000000" pitchFamily="50" charset="-128"/>
            </a:rPr>
            <a:t>T</a:t>
          </a:r>
          <a:endParaRPr kumimoji="1" lang="ja-JP" altLang="en-US" sz="1100" kern="1200" dirty="0">
            <a:latin typeface="BIZ UDPゴシック" panose="020B0400000000000000" pitchFamily="50" charset="-128"/>
            <a:ea typeface="BIZ UDPゴシック" panose="020B0400000000000000" pitchFamily="50" charset="-128"/>
          </a:endParaRPr>
        </a:p>
      </dsp:txBody>
      <dsp:txXfrm>
        <a:off x="4052462" y="1571668"/>
        <a:ext cx="896904" cy="475501"/>
      </dsp:txXfrm>
    </dsp:sp>
    <dsp:sp modelId="{BDC2AD34-9F1F-4F1A-89BB-8A927DBDAA6D}">
      <dsp:nvSpPr>
        <dsp:cNvPr id="0" name=""/>
        <dsp:cNvSpPr/>
      </dsp:nvSpPr>
      <dsp:spPr>
        <a:xfrm>
          <a:off x="5052541" y="1472913"/>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FB898-4146-4227-A18D-E93945052CCD}">
      <dsp:nvSpPr>
        <dsp:cNvPr id="0" name=""/>
        <dsp:cNvSpPr/>
      </dsp:nvSpPr>
      <dsp:spPr>
        <a:xfrm>
          <a:off x="5140920" y="1556874"/>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latin typeface="BIZ UDPゴシック" panose="020B0400000000000000" pitchFamily="50" charset="-128"/>
              <a:ea typeface="BIZ UDPゴシック" panose="020B0400000000000000" pitchFamily="50" charset="-128"/>
            </a:rPr>
            <a:t>事務の共通化・共同化</a:t>
          </a:r>
          <a:r>
            <a:rPr kumimoji="1" lang="en-US" altLang="ja-JP" sz="1100" kern="1200" dirty="0">
              <a:latin typeface="BIZ UDPゴシック" panose="020B0400000000000000" pitchFamily="50" charset="-128"/>
              <a:ea typeface="BIZ UDPゴシック" panose="020B0400000000000000" pitchFamily="50" charset="-128"/>
            </a:rPr>
            <a:t>T</a:t>
          </a:r>
          <a:endParaRPr kumimoji="1" lang="ja-JP" altLang="en-US" sz="1100" kern="1200" dirty="0">
            <a:latin typeface="BIZ UDPゴシック" panose="020B0400000000000000" pitchFamily="50" charset="-128"/>
            <a:ea typeface="BIZ UDPゴシック" panose="020B0400000000000000" pitchFamily="50" charset="-128"/>
          </a:endParaRPr>
        </a:p>
      </dsp:txBody>
      <dsp:txXfrm>
        <a:off x="5155714" y="1571668"/>
        <a:ext cx="896904" cy="475501"/>
      </dsp:txXfrm>
    </dsp:sp>
    <dsp:sp modelId="{63A35442-E21E-4938-91CB-D4586C631B33}">
      <dsp:nvSpPr>
        <dsp:cNvPr id="0" name=""/>
        <dsp:cNvSpPr/>
      </dsp:nvSpPr>
      <dsp:spPr>
        <a:xfrm>
          <a:off x="6155793" y="1472913"/>
          <a:ext cx="926492" cy="5050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221F4-6943-42C8-B075-F5F81BC5B1B7}">
      <dsp:nvSpPr>
        <dsp:cNvPr id="0" name=""/>
        <dsp:cNvSpPr/>
      </dsp:nvSpPr>
      <dsp:spPr>
        <a:xfrm>
          <a:off x="6244172" y="1556874"/>
          <a:ext cx="926492" cy="505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latin typeface="BIZ UDPゴシック" panose="020B0400000000000000" pitchFamily="50" charset="-128"/>
              <a:ea typeface="BIZ UDPゴシック" panose="020B0400000000000000" pitchFamily="50" charset="-128"/>
            </a:rPr>
            <a:t>地域活性化</a:t>
          </a:r>
          <a:r>
            <a:rPr kumimoji="1" lang="en-US" altLang="ja-JP" sz="1000" kern="1200" dirty="0">
              <a:latin typeface="BIZ UDPゴシック" panose="020B0400000000000000" pitchFamily="50" charset="-128"/>
              <a:ea typeface="BIZ UDPゴシック" panose="020B0400000000000000" pitchFamily="50" charset="-128"/>
            </a:rPr>
            <a:t>T</a:t>
          </a:r>
          <a:endParaRPr kumimoji="1" lang="ja-JP" altLang="en-US" sz="1000" kern="1200" dirty="0">
            <a:latin typeface="BIZ UDPゴシック" panose="020B0400000000000000" pitchFamily="50" charset="-128"/>
            <a:ea typeface="BIZ UDPゴシック" panose="020B0400000000000000" pitchFamily="50" charset="-128"/>
          </a:endParaRPr>
        </a:p>
      </dsp:txBody>
      <dsp:txXfrm>
        <a:off x="6258966" y="1571668"/>
        <a:ext cx="896904" cy="475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02D1D-E1F0-402A-8B07-BB42A2FBDF92}">
      <dsp:nvSpPr>
        <dsp:cNvPr id="0" name=""/>
        <dsp:cNvSpPr/>
      </dsp:nvSpPr>
      <dsp:spPr>
        <a:xfrm>
          <a:off x="589982" y="0"/>
          <a:ext cx="1977049" cy="172819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府へ相談</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首長同士の声かけ</a:t>
          </a:r>
        </a:p>
      </dsp:txBody>
      <dsp:txXfrm>
        <a:off x="1084245" y="259229"/>
        <a:ext cx="963812" cy="1209733"/>
      </dsp:txXfrm>
    </dsp:sp>
    <dsp:sp modelId="{F544B43E-3E5E-42F2-8308-CE777B9A7905}">
      <dsp:nvSpPr>
        <dsp:cNvPr id="0" name=""/>
        <dsp:cNvSpPr/>
      </dsp:nvSpPr>
      <dsp:spPr>
        <a:xfrm>
          <a:off x="95720" y="369832"/>
          <a:ext cx="988524" cy="988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latin typeface="Meiryo UI" panose="020B0604030504040204" pitchFamily="50" charset="-128"/>
              <a:ea typeface="Meiryo UI" panose="020B0604030504040204" pitchFamily="50" charset="-128"/>
            </a:rPr>
            <a:t>発起団体</a:t>
          </a:r>
        </a:p>
      </dsp:txBody>
      <dsp:txXfrm>
        <a:off x="240486" y="514598"/>
        <a:ext cx="698992" cy="698992"/>
      </dsp:txXfrm>
    </dsp:sp>
    <dsp:sp modelId="{E6A8C54E-7C5B-4CA7-9646-F79297FD17E4}">
      <dsp:nvSpPr>
        <dsp:cNvPr id="0" name=""/>
        <dsp:cNvSpPr/>
      </dsp:nvSpPr>
      <dsp:spPr>
        <a:xfrm>
          <a:off x="3075386" y="0"/>
          <a:ext cx="2245493" cy="172819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首長意見交換</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事務方調整</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府部局と連携</a:t>
          </a:r>
        </a:p>
      </dsp:txBody>
      <dsp:txXfrm>
        <a:off x="3636759" y="259229"/>
        <a:ext cx="1094677" cy="1209733"/>
      </dsp:txXfrm>
    </dsp:sp>
    <dsp:sp modelId="{5493FACC-3D0F-45FF-A9A0-F7BF8282A8ED}">
      <dsp:nvSpPr>
        <dsp:cNvPr id="0" name=""/>
        <dsp:cNvSpPr/>
      </dsp:nvSpPr>
      <dsp:spPr>
        <a:xfrm>
          <a:off x="2546120" y="362448"/>
          <a:ext cx="988524" cy="988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latin typeface="Meiryo UI" panose="020B0604030504040204" pitchFamily="50" charset="-128"/>
              <a:ea typeface="Meiryo UI" panose="020B0604030504040204" pitchFamily="50" charset="-128"/>
            </a:rPr>
            <a:t>府による</a:t>
          </a:r>
          <a:br>
            <a:rPr kumimoji="1" lang="en-US" altLang="ja-JP" sz="1100" kern="1200" dirty="0">
              <a:latin typeface="Meiryo UI" panose="020B0604030504040204" pitchFamily="50" charset="-128"/>
              <a:ea typeface="Meiryo UI" panose="020B0604030504040204" pitchFamily="50" charset="-128"/>
            </a:rPr>
          </a:br>
          <a:r>
            <a:rPr kumimoji="1" lang="ja-JP" altLang="en-US" sz="1100" kern="1200" dirty="0">
              <a:latin typeface="Meiryo UI" panose="020B0604030504040204" pitchFamily="50" charset="-128"/>
              <a:ea typeface="Meiryo UI" panose="020B0604030504040204" pitchFamily="50" charset="-128"/>
            </a:rPr>
            <a:t>調整支援</a:t>
          </a:r>
        </a:p>
      </dsp:txBody>
      <dsp:txXfrm>
        <a:off x="2690886" y="507214"/>
        <a:ext cx="698992" cy="698992"/>
      </dsp:txXfrm>
    </dsp:sp>
    <dsp:sp modelId="{3A674FBC-6287-4493-871F-04C9D0F0B62A}">
      <dsp:nvSpPr>
        <dsp:cNvPr id="0" name=""/>
        <dsp:cNvSpPr/>
      </dsp:nvSpPr>
      <dsp:spPr>
        <a:xfrm>
          <a:off x="5920118" y="0"/>
          <a:ext cx="1977049" cy="172819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latin typeface="Meiryo UI" panose="020B0604030504040204" pitchFamily="50" charset="-128"/>
              <a:ea typeface="Meiryo UI" panose="020B0604030504040204" pitchFamily="50" charset="-128"/>
            </a:rPr>
            <a:t>・連携スタート</a:t>
          </a:r>
          <a:br>
            <a:rPr kumimoji="1" lang="en-US" altLang="ja-JP" sz="1100" kern="1200" dirty="0">
              <a:latin typeface="Meiryo UI" panose="020B0604030504040204" pitchFamily="50" charset="-128"/>
              <a:ea typeface="Meiryo UI" panose="020B0604030504040204" pitchFamily="50" charset="-128"/>
            </a:rPr>
          </a:br>
          <a:r>
            <a:rPr kumimoji="1" lang="ja-JP" altLang="en-US" sz="1100" kern="1200" dirty="0">
              <a:latin typeface="Meiryo UI" panose="020B0604030504040204" pitchFamily="50" charset="-128"/>
              <a:ea typeface="Meiryo UI" panose="020B0604030504040204" pitchFamily="50" charset="-128"/>
            </a:rPr>
            <a:t>まで伴走</a:t>
          </a:r>
          <a:br>
            <a:rPr kumimoji="1" lang="en-US" altLang="ja-JP" sz="1100" kern="1200" dirty="0">
              <a:latin typeface="Meiryo UI" panose="020B0604030504040204" pitchFamily="50" charset="-128"/>
              <a:ea typeface="Meiryo UI" panose="020B0604030504040204" pitchFamily="50" charset="-128"/>
            </a:rPr>
          </a:br>
          <a:r>
            <a:rPr kumimoji="1" lang="ja-JP" altLang="en-US" sz="900" kern="1200" dirty="0">
              <a:latin typeface="Meiryo UI" panose="020B0604030504040204" pitchFamily="50" charset="-128"/>
              <a:ea typeface="Meiryo UI" panose="020B0604030504040204" pitchFamily="50" charset="-128"/>
            </a:rPr>
            <a:t>（協定締結・開始のプレスリリース等）</a:t>
          </a:r>
          <a:endParaRPr kumimoji="1" lang="ja-JP" altLang="en-US" sz="1100" kern="1200" dirty="0">
            <a:latin typeface="Meiryo UI" panose="020B0604030504040204" pitchFamily="50" charset="-128"/>
            <a:ea typeface="Meiryo UI" panose="020B0604030504040204" pitchFamily="50" charset="-128"/>
          </a:endParaRPr>
        </a:p>
      </dsp:txBody>
      <dsp:txXfrm>
        <a:off x="6414380" y="259229"/>
        <a:ext cx="963812" cy="1209733"/>
      </dsp:txXfrm>
    </dsp:sp>
    <dsp:sp modelId="{A14512ED-713F-4917-9E7D-81664AAC7C91}">
      <dsp:nvSpPr>
        <dsp:cNvPr id="0" name=""/>
        <dsp:cNvSpPr/>
      </dsp:nvSpPr>
      <dsp:spPr>
        <a:xfrm>
          <a:off x="5256165" y="355073"/>
          <a:ext cx="988524" cy="9885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kumimoji="1" lang="ja-JP" altLang="en-US" sz="1100" kern="1200" dirty="0">
              <a:latin typeface="Meiryo UI" panose="020B0604030504040204" pitchFamily="50" charset="-128"/>
              <a:ea typeface="Meiryo UI" panose="020B0604030504040204" pitchFamily="50" charset="-128"/>
            </a:rPr>
            <a:t>広域連携</a:t>
          </a:r>
          <a:br>
            <a:rPr kumimoji="1" lang="en-US" altLang="ja-JP" sz="1100" kern="1200" dirty="0">
              <a:latin typeface="Meiryo UI" panose="020B0604030504040204" pitchFamily="50" charset="-128"/>
              <a:ea typeface="Meiryo UI" panose="020B0604030504040204" pitchFamily="50" charset="-128"/>
            </a:rPr>
          </a:br>
          <a:r>
            <a:rPr kumimoji="1" lang="ja-JP" altLang="en-US" sz="1100" kern="1200" dirty="0">
              <a:latin typeface="Meiryo UI" panose="020B0604030504040204" pitchFamily="50" charset="-128"/>
              <a:ea typeface="Meiryo UI" panose="020B0604030504040204" pitchFamily="50" charset="-128"/>
            </a:rPr>
            <a:t>スタート</a:t>
          </a:r>
        </a:p>
      </dsp:txBody>
      <dsp:txXfrm>
        <a:off x="5400931" y="499839"/>
        <a:ext cx="698992" cy="698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798A7-5C4E-41D2-8E4D-2B834EFB1119}">
      <dsp:nvSpPr>
        <dsp:cNvPr id="0" name=""/>
        <dsp:cNvSpPr/>
      </dsp:nvSpPr>
      <dsp:spPr>
        <a:xfrm>
          <a:off x="1682" y="513867"/>
          <a:ext cx="1497600" cy="5990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気運醸成</a:t>
          </a:r>
        </a:p>
      </dsp:txBody>
      <dsp:txXfrm>
        <a:off x="301202" y="513867"/>
        <a:ext cx="898560" cy="599040"/>
      </dsp:txXfrm>
    </dsp:sp>
    <dsp:sp modelId="{185C4800-AAEB-48B3-BDBF-740C86FF8C2A}">
      <dsp:nvSpPr>
        <dsp:cNvPr id="0" name=""/>
        <dsp:cNvSpPr/>
      </dsp:nvSpPr>
      <dsp:spPr>
        <a:xfrm>
          <a:off x="1349523" y="513867"/>
          <a:ext cx="1497600" cy="5990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合併を選択肢とした議論</a:t>
          </a:r>
        </a:p>
      </dsp:txBody>
      <dsp:txXfrm>
        <a:off x="1649043" y="513867"/>
        <a:ext cx="898560" cy="599040"/>
      </dsp:txXfrm>
    </dsp:sp>
    <dsp:sp modelId="{5ADB9182-EA11-4F38-9C9E-D091C56C4BB5}">
      <dsp:nvSpPr>
        <dsp:cNvPr id="0" name=""/>
        <dsp:cNvSpPr/>
      </dsp:nvSpPr>
      <dsp:spPr>
        <a:xfrm>
          <a:off x="2697363" y="513867"/>
          <a:ext cx="1497600" cy="5990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合併について議論</a:t>
          </a:r>
        </a:p>
      </dsp:txBody>
      <dsp:txXfrm>
        <a:off x="2996883" y="513867"/>
        <a:ext cx="898560" cy="599040"/>
      </dsp:txXfrm>
    </dsp:sp>
    <dsp:sp modelId="{CF3B8532-D37B-461C-802C-B005A3980A94}">
      <dsp:nvSpPr>
        <dsp:cNvPr id="0" name=""/>
        <dsp:cNvSpPr/>
      </dsp:nvSpPr>
      <dsp:spPr>
        <a:xfrm>
          <a:off x="4045204" y="513867"/>
          <a:ext cx="1497600" cy="5990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合併協議会（任意）</a:t>
          </a:r>
        </a:p>
      </dsp:txBody>
      <dsp:txXfrm>
        <a:off x="4344724" y="513867"/>
        <a:ext cx="898560" cy="599040"/>
      </dsp:txXfrm>
    </dsp:sp>
    <dsp:sp modelId="{B0BDFDE5-42C3-42DE-8230-12426F50BD55}">
      <dsp:nvSpPr>
        <dsp:cNvPr id="0" name=""/>
        <dsp:cNvSpPr/>
      </dsp:nvSpPr>
      <dsp:spPr>
        <a:xfrm>
          <a:off x="5393044" y="513867"/>
          <a:ext cx="1497600" cy="5990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合併協議会（法定）</a:t>
          </a:r>
        </a:p>
      </dsp:txBody>
      <dsp:txXfrm>
        <a:off x="5692564" y="513867"/>
        <a:ext cx="898560" cy="5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0CD31-EE11-46CA-9297-7186B2E53D33}">
      <dsp:nvSpPr>
        <dsp:cNvPr id="0" name=""/>
        <dsp:cNvSpPr/>
      </dsp:nvSpPr>
      <dsp:spPr>
        <a:xfrm>
          <a:off x="2489" y="95612"/>
          <a:ext cx="1899548" cy="841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latin typeface="Meiryo UI" panose="020B0604030504040204" pitchFamily="50" charset="-128"/>
              <a:ea typeface="Meiryo UI" panose="020B0604030504040204" pitchFamily="50" charset="-128"/>
            </a:rPr>
            <a:t>情報収集</a:t>
          </a:r>
        </a:p>
      </dsp:txBody>
      <dsp:txXfrm>
        <a:off x="2489" y="95612"/>
        <a:ext cx="1899548" cy="561255"/>
      </dsp:txXfrm>
    </dsp:sp>
    <dsp:sp modelId="{391FA301-9721-47F9-9216-CECEF5F101C8}">
      <dsp:nvSpPr>
        <dsp:cNvPr id="0" name=""/>
        <dsp:cNvSpPr/>
      </dsp:nvSpPr>
      <dsp:spPr>
        <a:xfrm>
          <a:off x="378076" y="497116"/>
          <a:ext cx="1942231" cy="114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ニーズの把握</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活用する支援制度の選定、活用方法の相談</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活用事例の収集、提供</a:t>
          </a:r>
        </a:p>
      </dsp:txBody>
      <dsp:txXfrm>
        <a:off x="411478" y="530518"/>
        <a:ext cx="1875427" cy="1073639"/>
      </dsp:txXfrm>
    </dsp:sp>
    <dsp:sp modelId="{3DD54B45-204C-470F-8601-302FBABE8368}">
      <dsp:nvSpPr>
        <dsp:cNvPr id="0" name=""/>
        <dsp:cNvSpPr/>
      </dsp:nvSpPr>
      <dsp:spPr>
        <a:xfrm>
          <a:off x="2271912" y="51978"/>
          <a:ext cx="621796" cy="4729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latin typeface="Meiryo UI" panose="020B0604030504040204" pitchFamily="50" charset="-128"/>
            <a:ea typeface="Meiryo UI" panose="020B0604030504040204" pitchFamily="50" charset="-128"/>
          </a:endParaRPr>
        </a:p>
      </dsp:txBody>
      <dsp:txXfrm>
        <a:off x="2271912" y="146564"/>
        <a:ext cx="479916" cy="283760"/>
      </dsp:txXfrm>
    </dsp:sp>
    <dsp:sp modelId="{AA9A2D18-9FBB-4155-AE9A-721B67A689C4}">
      <dsp:nvSpPr>
        <dsp:cNvPr id="0" name=""/>
        <dsp:cNvSpPr/>
      </dsp:nvSpPr>
      <dsp:spPr>
        <a:xfrm>
          <a:off x="3075238" y="95612"/>
          <a:ext cx="1899548" cy="841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latin typeface="Meiryo UI" panose="020B0604030504040204" pitchFamily="50" charset="-128"/>
              <a:ea typeface="Meiryo UI" panose="020B0604030504040204" pitchFamily="50" charset="-128"/>
            </a:rPr>
            <a:t>活用に係る支援</a:t>
          </a:r>
        </a:p>
      </dsp:txBody>
      <dsp:txXfrm>
        <a:off x="3075238" y="95612"/>
        <a:ext cx="1899548" cy="561255"/>
      </dsp:txXfrm>
    </dsp:sp>
    <dsp:sp modelId="{BE7BAAAB-52F6-40DF-94E6-9A2531A02EFE}">
      <dsp:nvSpPr>
        <dsp:cNvPr id="0" name=""/>
        <dsp:cNvSpPr/>
      </dsp:nvSpPr>
      <dsp:spPr>
        <a:xfrm>
          <a:off x="3450825" y="497116"/>
          <a:ext cx="1942231" cy="114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u="none" kern="1200" dirty="0">
              <a:latin typeface="Meiryo UI" panose="020B0604030504040204" pitchFamily="50" charset="-128"/>
              <a:ea typeface="Meiryo UI" panose="020B0604030504040204" pitchFamily="50" charset="-128"/>
            </a:rPr>
            <a:t>議会や住民への説明支援</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申請に係る相談</a:t>
          </a:r>
        </a:p>
        <a:p>
          <a:pPr marL="57150" lvl="1" indent="-57150" algn="l" defTabSz="488950">
            <a:lnSpc>
              <a:spcPct val="90000"/>
            </a:lnSpc>
            <a:spcBef>
              <a:spcPct val="0"/>
            </a:spcBef>
            <a:spcAft>
              <a:spcPct val="15000"/>
            </a:spcAft>
            <a:buChar char="•"/>
          </a:pPr>
          <a:r>
            <a:rPr kumimoji="1" lang="ja-JP" altLang="en-US" sz="1100" u="none" kern="1200" dirty="0">
              <a:latin typeface="Meiryo UI" panose="020B0604030504040204" pitchFamily="50" charset="-128"/>
              <a:ea typeface="Meiryo UI" panose="020B0604030504040204" pitchFamily="50" charset="-128"/>
            </a:rPr>
            <a:t>国との連絡調整</a:t>
          </a:r>
        </a:p>
      </dsp:txBody>
      <dsp:txXfrm>
        <a:off x="3484227" y="530518"/>
        <a:ext cx="1875427" cy="1073639"/>
      </dsp:txXfrm>
    </dsp:sp>
    <dsp:sp modelId="{40C99E8E-CD42-4089-B1FC-D35BA739E5D2}">
      <dsp:nvSpPr>
        <dsp:cNvPr id="0" name=""/>
        <dsp:cNvSpPr/>
      </dsp:nvSpPr>
      <dsp:spPr>
        <a:xfrm>
          <a:off x="5344661" y="51978"/>
          <a:ext cx="621796" cy="4729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latin typeface="Meiryo UI" panose="020B0604030504040204" pitchFamily="50" charset="-128"/>
            <a:ea typeface="Meiryo UI" panose="020B0604030504040204" pitchFamily="50" charset="-128"/>
          </a:endParaRPr>
        </a:p>
      </dsp:txBody>
      <dsp:txXfrm>
        <a:off x="5344661" y="146564"/>
        <a:ext cx="479916" cy="283760"/>
      </dsp:txXfrm>
    </dsp:sp>
    <dsp:sp modelId="{08B2DCED-6663-4517-B023-F8E61563D696}">
      <dsp:nvSpPr>
        <dsp:cNvPr id="0" name=""/>
        <dsp:cNvSpPr/>
      </dsp:nvSpPr>
      <dsp:spPr>
        <a:xfrm>
          <a:off x="6147987" y="95612"/>
          <a:ext cx="1899548" cy="841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kumimoji="1" lang="ja-JP" altLang="en-US" sz="1400" kern="1200" dirty="0">
              <a:latin typeface="Meiryo UI" panose="020B0604030504040204" pitchFamily="50" charset="-128"/>
              <a:ea typeface="Meiryo UI" panose="020B0604030504040204" pitchFamily="50" charset="-128"/>
            </a:rPr>
            <a:t>活用後のフォロー</a:t>
          </a:r>
        </a:p>
      </dsp:txBody>
      <dsp:txXfrm>
        <a:off x="6147987" y="95612"/>
        <a:ext cx="1899548" cy="561255"/>
      </dsp:txXfrm>
    </dsp:sp>
    <dsp:sp modelId="{8DC9D8BF-96E9-41FC-88E3-2B246F642554}">
      <dsp:nvSpPr>
        <dsp:cNvPr id="0" name=""/>
        <dsp:cNvSpPr/>
      </dsp:nvSpPr>
      <dsp:spPr>
        <a:xfrm>
          <a:off x="6518200" y="497116"/>
          <a:ext cx="1942231" cy="11404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効果検証の支援</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次期申請の検討支援</a:t>
          </a:r>
        </a:p>
        <a:p>
          <a:pPr marL="57150" lvl="1" indent="-57150" algn="l" defTabSz="488950">
            <a:lnSpc>
              <a:spcPct val="90000"/>
            </a:lnSpc>
            <a:spcBef>
              <a:spcPct val="0"/>
            </a:spcBef>
            <a:spcAft>
              <a:spcPct val="15000"/>
            </a:spcAft>
            <a:buChar char="•"/>
          </a:pPr>
          <a:r>
            <a:rPr kumimoji="1" lang="ja-JP" altLang="en-US" sz="1100" kern="1200" dirty="0">
              <a:latin typeface="Meiryo UI" panose="020B0604030504040204" pitchFamily="50" charset="-128"/>
              <a:ea typeface="Meiryo UI" panose="020B0604030504040204" pitchFamily="50" charset="-128"/>
            </a:rPr>
            <a:t>国への働きかけ（要望）</a:t>
          </a:r>
        </a:p>
      </dsp:txBody>
      <dsp:txXfrm>
        <a:off x="6551602" y="530518"/>
        <a:ext cx="1875427" cy="10736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cdr:x>
      <cdr:y>0.03258</cdr:y>
    </cdr:from>
    <cdr:to>
      <cdr:x>0.31604</cdr:x>
      <cdr:y>0.09795</cdr:y>
    </cdr:to>
    <cdr:sp macro="" textlink="">
      <cdr:nvSpPr>
        <cdr:cNvPr id="2" name="テキスト ボックス 7">
          <a:extLst xmlns:a="http://schemas.openxmlformats.org/drawingml/2006/main">
            <a:ext uri="{FF2B5EF4-FFF2-40B4-BE49-F238E27FC236}">
              <a16:creationId xmlns:a16="http://schemas.microsoft.com/office/drawing/2014/main" id="{F6D59447-3D00-4DAF-8E36-3C9172827BB0}"/>
            </a:ext>
          </a:extLst>
        </cdr:cNvPr>
        <cdr:cNvSpPr txBox="1"/>
      </cdr:nvSpPr>
      <cdr:spPr>
        <a:xfrm xmlns:a="http://schemas.openxmlformats.org/drawingml/2006/main">
          <a:off x="0" y="99706"/>
          <a:ext cx="1296149" cy="200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700" dirty="0">
              <a:latin typeface="BIZ UDPゴシック" panose="020B0400000000000000" pitchFamily="50" charset="-128"/>
              <a:ea typeface="BIZ UDPゴシック" panose="020B0400000000000000" pitchFamily="50" charset="-128"/>
            </a:rPr>
            <a:t>（単位：％）</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0.34301</cdr:x>
      <cdr:y>0.06282</cdr:y>
    </cdr:to>
    <cdr:sp macro="" textlink="">
      <cdr:nvSpPr>
        <cdr:cNvPr id="2" name="テキスト ボックス 7">
          <a:extLst xmlns:a="http://schemas.openxmlformats.org/drawingml/2006/main">
            <a:ext uri="{FF2B5EF4-FFF2-40B4-BE49-F238E27FC236}">
              <a16:creationId xmlns:a16="http://schemas.microsoft.com/office/drawing/2014/main" id="{AF2EC4FD-A72C-4D16-AE46-75FD40438A44}"/>
            </a:ext>
          </a:extLst>
        </cdr:cNvPr>
        <cdr:cNvSpPr txBox="1"/>
      </cdr:nvSpPr>
      <cdr:spPr>
        <a:xfrm xmlns:a="http://schemas.openxmlformats.org/drawingml/2006/main">
          <a:off x="-4814165" y="0"/>
          <a:ext cx="1296149" cy="2000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700" dirty="0">
              <a:latin typeface="BIZ UDPゴシック" panose="020B0400000000000000" pitchFamily="50" charset="-128"/>
              <a:ea typeface="BIZ UDPゴシック" panose="020B0400000000000000" pitchFamily="50" charset="-128"/>
            </a:rPr>
            <a:t>（単位：％）</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ea typeface="Meiryo UI" panose="020B0604030504040204" pitchFamily="50" charset="-128"/>
              </a:defRPr>
            </a:lvl1pPr>
          </a:lstStyle>
          <a:p>
            <a:fld id="{3F2D28A0-6F62-4A73-959C-6359E5DDD042}" type="datetimeFigureOut">
              <a:rPr lang="ja-JP" altLang="en-US" smtClean="0"/>
              <a:pPr/>
              <a:t>2025/3/21</a:t>
            </a:fld>
            <a:endParaRPr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ea typeface="Meiryo UI" panose="020B0604030504040204" pitchFamily="50" charset="-128"/>
              </a:defRPr>
            </a:lvl1pPr>
          </a:lstStyle>
          <a:p>
            <a:fld id="{51875A66-8240-4C7B-8F63-ACC40D2513BA}" type="slidenum">
              <a:rPr lang="ja-JP" altLang="en-US" smtClean="0"/>
              <a:pPr/>
              <a:t>‹#›</a:t>
            </a:fld>
            <a:endParaRPr lang="ja-JP" altLang="en-US" dirty="0"/>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174" rtl="0" eaLnBrk="1" latinLnBrk="0" hangingPunct="1">
      <a:defRPr kumimoji="1" sz="1200" kern="1200">
        <a:solidFill>
          <a:schemeClr val="tx1"/>
        </a:solidFill>
        <a:latin typeface="+mn-lt"/>
        <a:ea typeface="Meiryo UI" panose="020B0604030504040204" pitchFamily="50" charset="-128"/>
        <a:cs typeface="+mn-cs"/>
      </a:defRPr>
    </a:lvl1pPr>
    <a:lvl2pPr marL="457088" algn="l" defTabSz="914174" rtl="0" eaLnBrk="1" latinLnBrk="0" hangingPunct="1">
      <a:defRPr kumimoji="1" sz="1200" kern="1200">
        <a:solidFill>
          <a:schemeClr val="tx1"/>
        </a:solidFill>
        <a:latin typeface="+mn-lt"/>
        <a:ea typeface="Meiryo UI" panose="020B0604030504040204" pitchFamily="50" charset="-128"/>
        <a:cs typeface="+mn-cs"/>
      </a:defRPr>
    </a:lvl2pPr>
    <a:lvl3pPr marL="914174" algn="l" defTabSz="914174" rtl="0" eaLnBrk="1" latinLnBrk="0" hangingPunct="1">
      <a:defRPr kumimoji="1" sz="1200" kern="1200">
        <a:solidFill>
          <a:schemeClr val="tx1"/>
        </a:solidFill>
        <a:latin typeface="+mn-lt"/>
        <a:ea typeface="Meiryo UI" panose="020B0604030504040204" pitchFamily="50" charset="-128"/>
        <a:cs typeface="+mn-cs"/>
      </a:defRPr>
    </a:lvl3pPr>
    <a:lvl4pPr marL="1371261" algn="l" defTabSz="914174" rtl="0" eaLnBrk="1" latinLnBrk="0" hangingPunct="1">
      <a:defRPr kumimoji="1" sz="1200" kern="1200">
        <a:solidFill>
          <a:schemeClr val="tx1"/>
        </a:solidFill>
        <a:latin typeface="+mn-lt"/>
        <a:ea typeface="Meiryo UI" panose="020B0604030504040204" pitchFamily="50" charset="-128"/>
        <a:cs typeface="+mn-cs"/>
      </a:defRPr>
    </a:lvl4pPr>
    <a:lvl5pPr marL="1828348" algn="l" defTabSz="914174" rtl="0" eaLnBrk="1" latinLnBrk="0" hangingPunct="1">
      <a:defRPr kumimoji="1" sz="1200" kern="1200">
        <a:solidFill>
          <a:schemeClr val="tx1"/>
        </a:solidFill>
        <a:latin typeface="+mn-lt"/>
        <a:ea typeface="Meiryo UI" panose="020B0604030504040204" pitchFamily="50" charset="-128"/>
        <a:cs typeface="+mn-cs"/>
      </a:defRPr>
    </a:lvl5pPr>
    <a:lvl6pPr marL="2285434" algn="l" defTabSz="914174" rtl="0" eaLnBrk="1" latinLnBrk="0" hangingPunct="1">
      <a:defRPr kumimoji="1" sz="1200" kern="1200">
        <a:solidFill>
          <a:schemeClr val="tx1"/>
        </a:solidFill>
        <a:latin typeface="+mn-lt"/>
        <a:ea typeface="+mn-ea"/>
        <a:cs typeface="+mn-cs"/>
      </a:defRPr>
    </a:lvl6pPr>
    <a:lvl7pPr marL="2742522" algn="l" defTabSz="914174" rtl="0" eaLnBrk="1" latinLnBrk="0" hangingPunct="1">
      <a:defRPr kumimoji="1" sz="1200" kern="1200">
        <a:solidFill>
          <a:schemeClr val="tx1"/>
        </a:solidFill>
        <a:latin typeface="+mn-lt"/>
        <a:ea typeface="+mn-ea"/>
        <a:cs typeface="+mn-cs"/>
      </a:defRPr>
    </a:lvl7pPr>
    <a:lvl8pPr marL="3199609" algn="l" defTabSz="914174" rtl="0" eaLnBrk="1" latinLnBrk="0" hangingPunct="1">
      <a:defRPr kumimoji="1" sz="1200" kern="1200">
        <a:solidFill>
          <a:schemeClr val="tx1"/>
        </a:solidFill>
        <a:latin typeface="+mn-lt"/>
        <a:ea typeface="+mn-ea"/>
        <a:cs typeface="+mn-cs"/>
      </a:defRPr>
    </a:lvl8pPr>
    <a:lvl9pPr marL="3656696" algn="l" defTabSz="91417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221075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13</a:t>
            </a:fld>
            <a:endParaRPr lang="ja-JP" altLang="en-US" dirty="0"/>
          </a:p>
        </p:txBody>
      </p:sp>
    </p:spTree>
    <p:extLst>
      <p:ext uri="{BB962C8B-B14F-4D97-AF65-F5344CB8AC3E}">
        <p14:creationId xmlns:p14="http://schemas.microsoft.com/office/powerpoint/2010/main" val="76328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14</a:t>
            </a:fld>
            <a:endParaRPr lang="ja-JP" altLang="en-US" dirty="0"/>
          </a:p>
        </p:txBody>
      </p:sp>
    </p:spTree>
    <p:extLst>
      <p:ext uri="{BB962C8B-B14F-4D97-AF65-F5344CB8AC3E}">
        <p14:creationId xmlns:p14="http://schemas.microsoft.com/office/powerpoint/2010/main" val="64563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15</a:t>
            </a:fld>
            <a:endParaRPr lang="ja-JP" altLang="en-US" dirty="0"/>
          </a:p>
        </p:txBody>
      </p:sp>
    </p:spTree>
    <p:extLst>
      <p:ext uri="{BB962C8B-B14F-4D97-AF65-F5344CB8AC3E}">
        <p14:creationId xmlns:p14="http://schemas.microsoft.com/office/powerpoint/2010/main" val="359951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16</a:t>
            </a:fld>
            <a:endParaRPr kumimoji="1" lang="ja-JP" altLang="en-US"/>
          </a:p>
        </p:txBody>
      </p:sp>
    </p:spTree>
    <p:extLst>
      <p:ext uri="{BB962C8B-B14F-4D97-AF65-F5344CB8AC3E}">
        <p14:creationId xmlns:p14="http://schemas.microsoft.com/office/powerpoint/2010/main" val="3474758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17</a:t>
            </a:fld>
            <a:endParaRPr kumimoji="1" lang="ja-JP" altLang="en-US"/>
          </a:p>
        </p:txBody>
      </p:sp>
    </p:spTree>
    <p:extLst>
      <p:ext uri="{BB962C8B-B14F-4D97-AF65-F5344CB8AC3E}">
        <p14:creationId xmlns:p14="http://schemas.microsoft.com/office/powerpoint/2010/main" val="327453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18</a:t>
            </a:fld>
            <a:endParaRPr lang="ja-JP" altLang="en-US" dirty="0"/>
          </a:p>
        </p:txBody>
      </p:sp>
    </p:spTree>
    <p:extLst>
      <p:ext uri="{BB962C8B-B14F-4D97-AF65-F5344CB8AC3E}">
        <p14:creationId xmlns:p14="http://schemas.microsoft.com/office/powerpoint/2010/main" val="202355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19</a:t>
            </a:fld>
            <a:endParaRPr lang="ja-JP" altLang="en-US" dirty="0"/>
          </a:p>
        </p:txBody>
      </p:sp>
    </p:spTree>
    <p:extLst>
      <p:ext uri="{BB962C8B-B14F-4D97-AF65-F5344CB8AC3E}">
        <p14:creationId xmlns:p14="http://schemas.microsoft.com/office/powerpoint/2010/main" val="1243811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20</a:t>
            </a:fld>
            <a:endParaRPr lang="ja-JP" altLang="en-US" dirty="0"/>
          </a:p>
        </p:txBody>
      </p:sp>
    </p:spTree>
    <p:extLst>
      <p:ext uri="{BB962C8B-B14F-4D97-AF65-F5344CB8AC3E}">
        <p14:creationId xmlns:p14="http://schemas.microsoft.com/office/powerpoint/2010/main" val="350882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21</a:t>
            </a:fld>
            <a:endParaRPr lang="ja-JP" altLang="en-US" dirty="0"/>
          </a:p>
        </p:txBody>
      </p:sp>
    </p:spTree>
    <p:extLst>
      <p:ext uri="{BB962C8B-B14F-4D97-AF65-F5344CB8AC3E}">
        <p14:creationId xmlns:p14="http://schemas.microsoft.com/office/powerpoint/2010/main" val="1270476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22</a:t>
            </a:fld>
            <a:endParaRPr lang="ja-JP" altLang="en-US" dirty="0"/>
          </a:p>
        </p:txBody>
      </p:sp>
    </p:spTree>
    <p:extLst>
      <p:ext uri="{BB962C8B-B14F-4D97-AF65-F5344CB8AC3E}">
        <p14:creationId xmlns:p14="http://schemas.microsoft.com/office/powerpoint/2010/main" val="193515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24</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42335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25</a:t>
            </a:fld>
            <a:endParaRPr lang="ja-JP" altLang="en-US" dirty="0"/>
          </a:p>
        </p:txBody>
      </p:sp>
    </p:spTree>
    <p:extLst>
      <p:ext uri="{BB962C8B-B14F-4D97-AF65-F5344CB8AC3E}">
        <p14:creationId xmlns:p14="http://schemas.microsoft.com/office/powerpoint/2010/main" val="147502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26</a:t>
            </a:fld>
            <a:endParaRPr lang="ja-JP" altLang="en-US" dirty="0"/>
          </a:p>
        </p:txBody>
      </p:sp>
    </p:spTree>
    <p:extLst>
      <p:ext uri="{BB962C8B-B14F-4D97-AF65-F5344CB8AC3E}">
        <p14:creationId xmlns:p14="http://schemas.microsoft.com/office/powerpoint/2010/main" val="140661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27</a:t>
            </a:fld>
            <a:endParaRPr lang="ja-JP" altLang="en-US" dirty="0"/>
          </a:p>
        </p:txBody>
      </p:sp>
    </p:spTree>
    <p:extLst>
      <p:ext uri="{BB962C8B-B14F-4D97-AF65-F5344CB8AC3E}">
        <p14:creationId xmlns:p14="http://schemas.microsoft.com/office/powerpoint/2010/main" val="407726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28</a:t>
            </a:fld>
            <a:endParaRPr lang="ja-JP" altLang="en-US" dirty="0"/>
          </a:p>
        </p:txBody>
      </p:sp>
    </p:spTree>
    <p:extLst>
      <p:ext uri="{BB962C8B-B14F-4D97-AF65-F5344CB8AC3E}">
        <p14:creationId xmlns:p14="http://schemas.microsoft.com/office/powerpoint/2010/main" val="3931469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29</a:t>
            </a:fld>
            <a:endParaRPr lang="ja-JP" altLang="en-US" dirty="0"/>
          </a:p>
        </p:txBody>
      </p:sp>
    </p:spTree>
    <p:extLst>
      <p:ext uri="{BB962C8B-B14F-4D97-AF65-F5344CB8AC3E}">
        <p14:creationId xmlns:p14="http://schemas.microsoft.com/office/powerpoint/2010/main" val="126240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30</a:t>
            </a:fld>
            <a:endParaRPr lang="ja-JP" altLang="en-US" dirty="0"/>
          </a:p>
        </p:txBody>
      </p:sp>
    </p:spTree>
    <p:extLst>
      <p:ext uri="{BB962C8B-B14F-4D97-AF65-F5344CB8AC3E}">
        <p14:creationId xmlns:p14="http://schemas.microsoft.com/office/powerpoint/2010/main" val="4052612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31</a:t>
            </a:fld>
            <a:endParaRPr lang="ja-JP" altLang="en-US" dirty="0"/>
          </a:p>
        </p:txBody>
      </p:sp>
    </p:spTree>
    <p:extLst>
      <p:ext uri="{BB962C8B-B14F-4D97-AF65-F5344CB8AC3E}">
        <p14:creationId xmlns:p14="http://schemas.microsoft.com/office/powerpoint/2010/main" val="2857121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32</a:t>
            </a:fld>
            <a:endParaRPr lang="ja-JP" altLang="en-US" dirty="0"/>
          </a:p>
        </p:txBody>
      </p:sp>
    </p:spTree>
    <p:extLst>
      <p:ext uri="{BB962C8B-B14F-4D97-AF65-F5344CB8AC3E}">
        <p14:creationId xmlns:p14="http://schemas.microsoft.com/office/powerpoint/2010/main" val="2365266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33</a:t>
            </a:fld>
            <a:endParaRPr lang="ja-JP" altLang="en-US" dirty="0"/>
          </a:p>
        </p:txBody>
      </p:sp>
    </p:spTree>
    <p:extLst>
      <p:ext uri="{BB962C8B-B14F-4D97-AF65-F5344CB8AC3E}">
        <p14:creationId xmlns:p14="http://schemas.microsoft.com/office/powerpoint/2010/main" val="418802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solidFill>
                <a:srgbClr val="FF0000"/>
              </a:solidFill>
              <a:highlight>
                <a:srgbClr val="FFFF00"/>
              </a:highlight>
            </a:endParaRPr>
          </a:p>
        </p:txBody>
      </p:sp>
      <p:sp>
        <p:nvSpPr>
          <p:cNvPr id="4" name="スライド番号プレースホルダー 3"/>
          <p:cNvSpPr>
            <a:spLocks noGrp="1"/>
          </p:cNvSpPr>
          <p:nvPr>
            <p:ph type="sldNum" sz="quarter" idx="5"/>
          </p:nvPr>
        </p:nvSpPr>
        <p:spPr/>
        <p:txBody>
          <a:bodyPr/>
          <a:lstStyle/>
          <a:p>
            <a:fld id="{51875A66-8240-4C7B-8F63-ACC40D2513BA}" type="slidenum">
              <a:rPr kumimoji="1" lang="ja-JP" altLang="en-US" smtClean="0"/>
              <a:t>5</a:t>
            </a:fld>
            <a:endParaRPr kumimoji="1" lang="ja-JP" altLang="en-US"/>
          </a:p>
        </p:txBody>
      </p:sp>
    </p:spTree>
    <p:extLst>
      <p:ext uri="{BB962C8B-B14F-4D97-AF65-F5344CB8AC3E}">
        <p14:creationId xmlns:p14="http://schemas.microsoft.com/office/powerpoint/2010/main" val="801868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34</a:t>
            </a:fld>
            <a:endParaRPr lang="ja-JP" altLang="en-US" dirty="0"/>
          </a:p>
        </p:txBody>
      </p:sp>
    </p:spTree>
    <p:extLst>
      <p:ext uri="{BB962C8B-B14F-4D97-AF65-F5344CB8AC3E}">
        <p14:creationId xmlns:p14="http://schemas.microsoft.com/office/powerpoint/2010/main" val="87078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35</a:t>
            </a:fld>
            <a:endParaRPr lang="ja-JP" altLang="en-US" dirty="0"/>
          </a:p>
        </p:txBody>
      </p:sp>
    </p:spTree>
    <p:extLst>
      <p:ext uri="{BB962C8B-B14F-4D97-AF65-F5344CB8AC3E}">
        <p14:creationId xmlns:p14="http://schemas.microsoft.com/office/powerpoint/2010/main" val="212296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43</a:t>
            </a:fld>
            <a:endParaRPr lang="ja-JP" altLang="en-US" dirty="0"/>
          </a:p>
        </p:txBody>
      </p:sp>
    </p:spTree>
    <p:extLst>
      <p:ext uri="{BB962C8B-B14F-4D97-AF65-F5344CB8AC3E}">
        <p14:creationId xmlns:p14="http://schemas.microsoft.com/office/powerpoint/2010/main" val="1369333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45</a:t>
            </a:fld>
            <a:endParaRPr lang="ja-JP" altLang="en-US" dirty="0"/>
          </a:p>
        </p:txBody>
      </p:sp>
    </p:spTree>
    <p:extLst>
      <p:ext uri="{BB962C8B-B14F-4D97-AF65-F5344CB8AC3E}">
        <p14:creationId xmlns:p14="http://schemas.microsoft.com/office/powerpoint/2010/main" val="1102930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48</a:t>
            </a:fld>
            <a:endParaRPr lang="ja-JP" altLang="en-US" dirty="0"/>
          </a:p>
        </p:txBody>
      </p:sp>
    </p:spTree>
    <p:extLst>
      <p:ext uri="{BB962C8B-B14F-4D97-AF65-F5344CB8AC3E}">
        <p14:creationId xmlns:p14="http://schemas.microsoft.com/office/powerpoint/2010/main" val="2672853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49</a:t>
            </a:fld>
            <a:endParaRPr lang="ja-JP" altLang="en-US" dirty="0"/>
          </a:p>
        </p:txBody>
      </p:sp>
    </p:spTree>
    <p:extLst>
      <p:ext uri="{BB962C8B-B14F-4D97-AF65-F5344CB8AC3E}">
        <p14:creationId xmlns:p14="http://schemas.microsoft.com/office/powerpoint/2010/main" val="2714869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50</a:t>
            </a:fld>
            <a:endParaRPr lang="ja-JP" altLang="en-US" dirty="0"/>
          </a:p>
        </p:txBody>
      </p:sp>
    </p:spTree>
    <p:extLst>
      <p:ext uri="{BB962C8B-B14F-4D97-AF65-F5344CB8AC3E}">
        <p14:creationId xmlns:p14="http://schemas.microsoft.com/office/powerpoint/2010/main" val="3213170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51</a:t>
            </a:fld>
            <a:endParaRPr lang="ja-JP" altLang="en-US" dirty="0"/>
          </a:p>
        </p:txBody>
      </p:sp>
    </p:spTree>
    <p:extLst>
      <p:ext uri="{BB962C8B-B14F-4D97-AF65-F5344CB8AC3E}">
        <p14:creationId xmlns:p14="http://schemas.microsoft.com/office/powerpoint/2010/main" val="2909355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52</a:t>
            </a:fld>
            <a:endParaRPr lang="ja-JP" altLang="en-US" dirty="0"/>
          </a:p>
        </p:txBody>
      </p:sp>
    </p:spTree>
    <p:extLst>
      <p:ext uri="{BB962C8B-B14F-4D97-AF65-F5344CB8AC3E}">
        <p14:creationId xmlns:p14="http://schemas.microsoft.com/office/powerpoint/2010/main" val="1304424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53</a:t>
            </a:fld>
            <a:endParaRPr lang="ja-JP" altLang="en-US" dirty="0"/>
          </a:p>
        </p:txBody>
      </p:sp>
    </p:spTree>
    <p:extLst>
      <p:ext uri="{BB962C8B-B14F-4D97-AF65-F5344CB8AC3E}">
        <p14:creationId xmlns:p14="http://schemas.microsoft.com/office/powerpoint/2010/main" val="33994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7</a:t>
            </a:fld>
            <a:endParaRPr kumimoji="1" lang="ja-JP" altLang="en-US"/>
          </a:p>
        </p:txBody>
      </p:sp>
    </p:spTree>
    <p:extLst>
      <p:ext uri="{BB962C8B-B14F-4D97-AF65-F5344CB8AC3E}">
        <p14:creationId xmlns:p14="http://schemas.microsoft.com/office/powerpoint/2010/main" val="1876276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54</a:t>
            </a:fld>
            <a:endParaRPr lang="ja-JP" altLang="en-US" dirty="0"/>
          </a:p>
        </p:txBody>
      </p:sp>
    </p:spTree>
    <p:extLst>
      <p:ext uri="{BB962C8B-B14F-4D97-AF65-F5344CB8AC3E}">
        <p14:creationId xmlns:p14="http://schemas.microsoft.com/office/powerpoint/2010/main" val="1479723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55</a:t>
            </a:fld>
            <a:endParaRPr lang="ja-JP" altLang="en-US" dirty="0"/>
          </a:p>
        </p:txBody>
      </p:sp>
    </p:spTree>
    <p:extLst>
      <p:ext uri="{BB962C8B-B14F-4D97-AF65-F5344CB8AC3E}">
        <p14:creationId xmlns:p14="http://schemas.microsoft.com/office/powerpoint/2010/main" val="3790870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56</a:t>
            </a:fld>
            <a:endParaRPr lang="ja-JP" altLang="en-US" dirty="0"/>
          </a:p>
        </p:txBody>
      </p:sp>
    </p:spTree>
    <p:extLst>
      <p:ext uri="{BB962C8B-B14F-4D97-AF65-F5344CB8AC3E}">
        <p14:creationId xmlns:p14="http://schemas.microsoft.com/office/powerpoint/2010/main" val="2194143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57</a:t>
            </a:fld>
            <a:endParaRPr lang="ja-JP" altLang="en-US" dirty="0"/>
          </a:p>
        </p:txBody>
      </p:sp>
    </p:spTree>
    <p:extLst>
      <p:ext uri="{BB962C8B-B14F-4D97-AF65-F5344CB8AC3E}">
        <p14:creationId xmlns:p14="http://schemas.microsoft.com/office/powerpoint/2010/main" val="1788760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58</a:t>
            </a:fld>
            <a:endParaRPr lang="ja-JP" altLang="en-US" dirty="0"/>
          </a:p>
        </p:txBody>
      </p:sp>
    </p:spTree>
    <p:extLst>
      <p:ext uri="{BB962C8B-B14F-4D97-AF65-F5344CB8AC3E}">
        <p14:creationId xmlns:p14="http://schemas.microsoft.com/office/powerpoint/2010/main" val="3680639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59</a:t>
            </a:fld>
            <a:endParaRPr lang="ja-JP" altLang="en-US" dirty="0"/>
          </a:p>
        </p:txBody>
      </p:sp>
    </p:spTree>
    <p:extLst>
      <p:ext uri="{BB962C8B-B14F-4D97-AF65-F5344CB8AC3E}">
        <p14:creationId xmlns:p14="http://schemas.microsoft.com/office/powerpoint/2010/main" val="3270098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60</a:t>
            </a:fld>
            <a:endParaRPr lang="ja-JP" altLang="en-US" dirty="0"/>
          </a:p>
        </p:txBody>
      </p:sp>
    </p:spTree>
    <p:extLst>
      <p:ext uri="{BB962C8B-B14F-4D97-AF65-F5344CB8AC3E}">
        <p14:creationId xmlns:p14="http://schemas.microsoft.com/office/powerpoint/2010/main" val="3774431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61</a:t>
            </a:fld>
            <a:endParaRPr lang="ja-JP" altLang="en-US" dirty="0"/>
          </a:p>
        </p:txBody>
      </p:sp>
    </p:spTree>
    <p:extLst>
      <p:ext uri="{BB962C8B-B14F-4D97-AF65-F5344CB8AC3E}">
        <p14:creationId xmlns:p14="http://schemas.microsoft.com/office/powerpoint/2010/main" val="3330705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62</a:t>
            </a:fld>
            <a:endParaRPr lang="ja-JP" altLang="en-US" dirty="0"/>
          </a:p>
        </p:txBody>
      </p:sp>
    </p:spTree>
    <p:extLst>
      <p:ext uri="{BB962C8B-B14F-4D97-AF65-F5344CB8AC3E}">
        <p14:creationId xmlns:p14="http://schemas.microsoft.com/office/powerpoint/2010/main" val="2437544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63</a:t>
            </a:fld>
            <a:endParaRPr lang="ja-JP" altLang="en-US" dirty="0"/>
          </a:p>
        </p:txBody>
      </p:sp>
    </p:spTree>
    <p:extLst>
      <p:ext uri="{BB962C8B-B14F-4D97-AF65-F5344CB8AC3E}">
        <p14:creationId xmlns:p14="http://schemas.microsoft.com/office/powerpoint/2010/main" val="65681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8</a:t>
            </a:fld>
            <a:endParaRPr kumimoji="1" lang="ja-JP" altLang="en-US"/>
          </a:p>
        </p:txBody>
      </p:sp>
    </p:spTree>
    <p:extLst>
      <p:ext uri="{BB962C8B-B14F-4D97-AF65-F5344CB8AC3E}">
        <p14:creationId xmlns:p14="http://schemas.microsoft.com/office/powerpoint/2010/main" val="4091115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64</a:t>
            </a:fld>
            <a:endParaRPr lang="ja-JP" altLang="en-US" dirty="0"/>
          </a:p>
        </p:txBody>
      </p:sp>
    </p:spTree>
    <p:extLst>
      <p:ext uri="{BB962C8B-B14F-4D97-AF65-F5344CB8AC3E}">
        <p14:creationId xmlns:p14="http://schemas.microsoft.com/office/powerpoint/2010/main" val="3317468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65</a:t>
            </a:fld>
            <a:endParaRPr lang="ja-JP" altLang="en-US" dirty="0"/>
          </a:p>
        </p:txBody>
      </p:sp>
    </p:spTree>
    <p:extLst>
      <p:ext uri="{BB962C8B-B14F-4D97-AF65-F5344CB8AC3E}">
        <p14:creationId xmlns:p14="http://schemas.microsoft.com/office/powerpoint/2010/main" val="2739154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66</a:t>
            </a:fld>
            <a:endParaRPr lang="ja-JP" altLang="en-US" dirty="0"/>
          </a:p>
        </p:txBody>
      </p:sp>
    </p:spTree>
    <p:extLst>
      <p:ext uri="{BB962C8B-B14F-4D97-AF65-F5344CB8AC3E}">
        <p14:creationId xmlns:p14="http://schemas.microsoft.com/office/powerpoint/2010/main" val="2310703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67</a:t>
            </a:fld>
            <a:endParaRPr lang="ja-JP" altLang="en-US" dirty="0"/>
          </a:p>
        </p:txBody>
      </p:sp>
    </p:spTree>
    <p:extLst>
      <p:ext uri="{BB962C8B-B14F-4D97-AF65-F5344CB8AC3E}">
        <p14:creationId xmlns:p14="http://schemas.microsoft.com/office/powerpoint/2010/main" val="3494708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68</a:t>
            </a:fld>
            <a:endParaRPr lang="ja-JP" altLang="en-US" dirty="0"/>
          </a:p>
        </p:txBody>
      </p:sp>
    </p:spTree>
    <p:extLst>
      <p:ext uri="{BB962C8B-B14F-4D97-AF65-F5344CB8AC3E}">
        <p14:creationId xmlns:p14="http://schemas.microsoft.com/office/powerpoint/2010/main" val="188271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70</a:t>
            </a:fld>
            <a:endParaRPr lang="ja-JP" altLang="en-US" dirty="0"/>
          </a:p>
        </p:txBody>
      </p:sp>
    </p:spTree>
    <p:extLst>
      <p:ext uri="{BB962C8B-B14F-4D97-AF65-F5344CB8AC3E}">
        <p14:creationId xmlns:p14="http://schemas.microsoft.com/office/powerpoint/2010/main" val="145307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71</a:t>
            </a:fld>
            <a:endParaRPr lang="ja-JP" altLang="en-US" dirty="0"/>
          </a:p>
        </p:txBody>
      </p:sp>
    </p:spTree>
    <p:extLst>
      <p:ext uri="{BB962C8B-B14F-4D97-AF65-F5344CB8AC3E}">
        <p14:creationId xmlns:p14="http://schemas.microsoft.com/office/powerpoint/2010/main" val="2580440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72</a:t>
            </a:fld>
            <a:endParaRPr lang="ja-JP" altLang="en-US" dirty="0"/>
          </a:p>
        </p:txBody>
      </p:sp>
    </p:spTree>
    <p:extLst>
      <p:ext uri="{BB962C8B-B14F-4D97-AF65-F5344CB8AC3E}">
        <p14:creationId xmlns:p14="http://schemas.microsoft.com/office/powerpoint/2010/main" val="3685471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73</a:t>
            </a:fld>
            <a:endParaRPr lang="ja-JP" altLang="en-US" dirty="0"/>
          </a:p>
        </p:txBody>
      </p:sp>
    </p:spTree>
    <p:extLst>
      <p:ext uri="{BB962C8B-B14F-4D97-AF65-F5344CB8AC3E}">
        <p14:creationId xmlns:p14="http://schemas.microsoft.com/office/powerpoint/2010/main" val="2141579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74</a:t>
            </a:fld>
            <a:endParaRPr lang="ja-JP" altLang="en-US" dirty="0"/>
          </a:p>
        </p:txBody>
      </p:sp>
    </p:spTree>
    <p:extLst>
      <p:ext uri="{BB962C8B-B14F-4D97-AF65-F5344CB8AC3E}">
        <p14:creationId xmlns:p14="http://schemas.microsoft.com/office/powerpoint/2010/main" val="189524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9</a:t>
            </a:fld>
            <a:endParaRPr kumimoji="1" lang="ja-JP" altLang="en-US"/>
          </a:p>
        </p:txBody>
      </p:sp>
    </p:spTree>
    <p:extLst>
      <p:ext uri="{BB962C8B-B14F-4D97-AF65-F5344CB8AC3E}">
        <p14:creationId xmlns:p14="http://schemas.microsoft.com/office/powerpoint/2010/main" val="17050396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75</a:t>
            </a:fld>
            <a:endParaRPr lang="ja-JP" altLang="en-US" dirty="0"/>
          </a:p>
        </p:txBody>
      </p:sp>
    </p:spTree>
    <p:extLst>
      <p:ext uri="{BB962C8B-B14F-4D97-AF65-F5344CB8AC3E}">
        <p14:creationId xmlns:p14="http://schemas.microsoft.com/office/powerpoint/2010/main" val="3786934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76</a:t>
            </a:fld>
            <a:endParaRPr lang="ja-JP" altLang="en-US" dirty="0"/>
          </a:p>
        </p:txBody>
      </p:sp>
    </p:spTree>
    <p:extLst>
      <p:ext uri="{BB962C8B-B14F-4D97-AF65-F5344CB8AC3E}">
        <p14:creationId xmlns:p14="http://schemas.microsoft.com/office/powerpoint/2010/main" val="6088168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77</a:t>
            </a:fld>
            <a:endParaRPr lang="ja-JP" altLang="en-US" dirty="0"/>
          </a:p>
        </p:txBody>
      </p:sp>
    </p:spTree>
    <p:extLst>
      <p:ext uri="{BB962C8B-B14F-4D97-AF65-F5344CB8AC3E}">
        <p14:creationId xmlns:p14="http://schemas.microsoft.com/office/powerpoint/2010/main" val="1461378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78</a:t>
            </a:fld>
            <a:endParaRPr lang="ja-JP" altLang="en-US" dirty="0"/>
          </a:p>
        </p:txBody>
      </p:sp>
    </p:spTree>
    <p:extLst>
      <p:ext uri="{BB962C8B-B14F-4D97-AF65-F5344CB8AC3E}">
        <p14:creationId xmlns:p14="http://schemas.microsoft.com/office/powerpoint/2010/main" val="1177115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79</a:t>
            </a:fld>
            <a:endParaRPr lang="ja-JP" altLang="en-US" dirty="0"/>
          </a:p>
        </p:txBody>
      </p:sp>
    </p:spTree>
    <p:extLst>
      <p:ext uri="{BB962C8B-B14F-4D97-AF65-F5344CB8AC3E}">
        <p14:creationId xmlns:p14="http://schemas.microsoft.com/office/powerpoint/2010/main" val="27372155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80</a:t>
            </a:fld>
            <a:endParaRPr lang="ja-JP" altLang="en-US" dirty="0"/>
          </a:p>
        </p:txBody>
      </p:sp>
    </p:spTree>
    <p:extLst>
      <p:ext uri="{BB962C8B-B14F-4D97-AF65-F5344CB8AC3E}">
        <p14:creationId xmlns:p14="http://schemas.microsoft.com/office/powerpoint/2010/main" val="843107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81</a:t>
            </a:fld>
            <a:endParaRPr lang="ja-JP" altLang="en-US" dirty="0"/>
          </a:p>
        </p:txBody>
      </p:sp>
    </p:spTree>
    <p:extLst>
      <p:ext uri="{BB962C8B-B14F-4D97-AF65-F5344CB8AC3E}">
        <p14:creationId xmlns:p14="http://schemas.microsoft.com/office/powerpoint/2010/main" val="24853396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82</a:t>
            </a:fld>
            <a:endParaRPr lang="ja-JP" altLang="en-US" dirty="0"/>
          </a:p>
        </p:txBody>
      </p:sp>
    </p:spTree>
    <p:extLst>
      <p:ext uri="{BB962C8B-B14F-4D97-AF65-F5344CB8AC3E}">
        <p14:creationId xmlns:p14="http://schemas.microsoft.com/office/powerpoint/2010/main" val="14171808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83</a:t>
            </a:fld>
            <a:endParaRPr lang="ja-JP" altLang="en-US" dirty="0"/>
          </a:p>
        </p:txBody>
      </p:sp>
    </p:spTree>
    <p:extLst>
      <p:ext uri="{BB962C8B-B14F-4D97-AF65-F5344CB8AC3E}">
        <p14:creationId xmlns:p14="http://schemas.microsoft.com/office/powerpoint/2010/main" val="14224227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84</a:t>
            </a:fld>
            <a:endParaRPr lang="ja-JP" altLang="en-US" dirty="0"/>
          </a:p>
        </p:txBody>
      </p:sp>
    </p:spTree>
    <p:extLst>
      <p:ext uri="{BB962C8B-B14F-4D97-AF65-F5344CB8AC3E}">
        <p14:creationId xmlns:p14="http://schemas.microsoft.com/office/powerpoint/2010/main" val="132534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10</a:t>
            </a:fld>
            <a:endParaRPr kumimoji="1" lang="ja-JP" altLang="en-US"/>
          </a:p>
        </p:txBody>
      </p:sp>
    </p:spTree>
    <p:extLst>
      <p:ext uri="{BB962C8B-B14F-4D97-AF65-F5344CB8AC3E}">
        <p14:creationId xmlns:p14="http://schemas.microsoft.com/office/powerpoint/2010/main" val="23506094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85</a:t>
            </a:fld>
            <a:endParaRPr lang="ja-JP" altLang="en-US" dirty="0"/>
          </a:p>
        </p:txBody>
      </p:sp>
    </p:spTree>
    <p:extLst>
      <p:ext uri="{BB962C8B-B14F-4D97-AF65-F5344CB8AC3E}">
        <p14:creationId xmlns:p14="http://schemas.microsoft.com/office/powerpoint/2010/main" val="2667601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86</a:t>
            </a:fld>
            <a:endParaRPr lang="ja-JP" altLang="en-US" dirty="0"/>
          </a:p>
        </p:txBody>
      </p:sp>
    </p:spTree>
    <p:extLst>
      <p:ext uri="{BB962C8B-B14F-4D97-AF65-F5344CB8AC3E}">
        <p14:creationId xmlns:p14="http://schemas.microsoft.com/office/powerpoint/2010/main" val="20253098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87</a:t>
            </a:fld>
            <a:endParaRPr lang="ja-JP" altLang="en-US" dirty="0"/>
          </a:p>
        </p:txBody>
      </p:sp>
    </p:spTree>
    <p:extLst>
      <p:ext uri="{BB962C8B-B14F-4D97-AF65-F5344CB8AC3E}">
        <p14:creationId xmlns:p14="http://schemas.microsoft.com/office/powerpoint/2010/main" val="1121751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88</a:t>
            </a:fld>
            <a:endParaRPr lang="ja-JP" altLang="en-US" dirty="0"/>
          </a:p>
        </p:txBody>
      </p:sp>
    </p:spTree>
    <p:extLst>
      <p:ext uri="{BB962C8B-B14F-4D97-AF65-F5344CB8AC3E}">
        <p14:creationId xmlns:p14="http://schemas.microsoft.com/office/powerpoint/2010/main" val="433848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89</a:t>
            </a:fld>
            <a:endParaRPr lang="ja-JP" altLang="en-US" dirty="0"/>
          </a:p>
        </p:txBody>
      </p:sp>
    </p:spTree>
    <p:extLst>
      <p:ext uri="{BB962C8B-B14F-4D97-AF65-F5344CB8AC3E}">
        <p14:creationId xmlns:p14="http://schemas.microsoft.com/office/powerpoint/2010/main" val="40759046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90</a:t>
            </a:fld>
            <a:endParaRPr lang="ja-JP" altLang="en-US" dirty="0"/>
          </a:p>
        </p:txBody>
      </p:sp>
    </p:spTree>
    <p:extLst>
      <p:ext uri="{BB962C8B-B14F-4D97-AF65-F5344CB8AC3E}">
        <p14:creationId xmlns:p14="http://schemas.microsoft.com/office/powerpoint/2010/main" val="137799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11</a:t>
            </a:fld>
            <a:endParaRPr kumimoji="1" lang="ja-JP" altLang="en-US"/>
          </a:p>
        </p:txBody>
      </p:sp>
    </p:spTree>
    <p:extLst>
      <p:ext uri="{BB962C8B-B14F-4D97-AF65-F5344CB8AC3E}">
        <p14:creationId xmlns:p14="http://schemas.microsoft.com/office/powerpoint/2010/main" val="1600586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1875A66-8240-4C7B-8F63-ACC40D2513BA}" type="slidenum">
              <a:rPr lang="ja-JP" altLang="en-US" smtClean="0"/>
              <a:pPr/>
              <a:t>12</a:t>
            </a:fld>
            <a:endParaRPr lang="ja-JP" altLang="en-US" dirty="0"/>
          </a:p>
        </p:txBody>
      </p:sp>
    </p:spTree>
    <p:extLst>
      <p:ext uri="{BB962C8B-B14F-4D97-AF65-F5344CB8AC3E}">
        <p14:creationId xmlns:p14="http://schemas.microsoft.com/office/powerpoint/2010/main" val="2427691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4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55826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193787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7"/>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5235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5" y="-8466"/>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7"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7"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32867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390899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031451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6" y="2160592"/>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186928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273649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76340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3926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7" y="514927"/>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343173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877063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04055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2"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3747933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
        <p:nvSpPr>
          <p:cNvPr id="24" name="TextBox 23"/>
          <p:cNvSpPr txBox="1"/>
          <p:nvPr/>
        </p:nvSpPr>
        <p:spPr>
          <a:xfrm>
            <a:off x="482711" y="790380"/>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7791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315527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1"/>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
        <p:nvSpPr>
          <p:cNvPr id="24" name="TextBox 23"/>
          <p:cNvSpPr txBox="1"/>
          <p:nvPr/>
        </p:nvSpPr>
        <p:spPr>
          <a:xfrm>
            <a:off x="482711" y="790380"/>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8587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1"/>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2195618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4169277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2"/>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52269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3592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73893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89951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750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23728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lang="ja-JP" altLang="en-US" smtClean="0"/>
              <a:pPr/>
              <a:t>2025/3/21</a:t>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200760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51E5E-691E-48DE-A204-CB25103CED8D}"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62265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12091951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6"/>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2"/>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C51E5E-691E-48DE-A204-CB25103CED8D}" type="datetimeFigureOut">
              <a:rPr lang="ja-JP" altLang="en-US" smtClean="0"/>
              <a:pPr/>
              <a:t>2025/3/21</a:t>
            </a:fld>
            <a:endParaRPr lang="ja-JP" altLang="en-US" dirty="0"/>
          </a:p>
        </p:txBody>
      </p:sp>
      <p:sp>
        <p:nvSpPr>
          <p:cNvPr id="5" name="Footer Placeholder 4"/>
          <p:cNvSpPr>
            <a:spLocks noGrp="1"/>
          </p:cNvSpPr>
          <p:nvPr>
            <p:ph type="ftr" sz="quarter" idx="3"/>
          </p:nvPr>
        </p:nvSpPr>
        <p:spPr>
          <a:xfrm>
            <a:off x="609601"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7791D223-6A27-4327-8087-FA06212A7E85}" type="slidenum">
              <a:rPr lang="ja-JP" altLang="en-US" smtClean="0"/>
              <a:pPr/>
              <a:t>‹#›</a:t>
            </a:fld>
            <a:endParaRPr lang="ja-JP" altLang="en-US" dirty="0"/>
          </a:p>
        </p:txBody>
      </p:sp>
    </p:spTree>
    <p:extLst>
      <p:ext uri="{BB962C8B-B14F-4D97-AF65-F5344CB8AC3E}">
        <p14:creationId xmlns:p14="http://schemas.microsoft.com/office/powerpoint/2010/main" val="411735543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package" Target="../embeddings/Microsoft_PowerPoint_Presentation.pptx"/></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57.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chart" Target="../charts/chart8.xml"/><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hart" Target="../charts/chart10.xml"/></Relationships>
</file>

<file path=ppt/slides/_rels/slide5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chart" Target="../charts/chart13.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chart" Target="../charts/chart12.xml"/><Relationship Id="rId4" Type="http://schemas.openxmlformats.org/officeDocument/2006/relationships/chart" Target="../charts/chart11.xml"/><Relationship Id="rId9"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image" Target="../media/image65.emf"/><Relationship Id="rId3" Type="http://schemas.openxmlformats.org/officeDocument/2006/relationships/image" Target="../media/image55.emf"/><Relationship Id="rId7" Type="http://schemas.openxmlformats.org/officeDocument/2006/relationships/image" Target="../media/image59.emf"/><Relationship Id="rId12" Type="http://schemas.openxmlformats.org/officeDocument/2006/relationships/image" Target="../media/image64.emf"/><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8.emf"/><Relationship Id="rId11" Type="http://schemas.openxmlformats.org/officeDocument/2006/relationships/image" Target="../media/image63.png"/><Relationship Id="rId5" Type="http://schemas.openxmlformats.org/officeDocument/2006/relationships/image" Target="../media/image57.emf"/><Relationship Id="rId15" Type="http://schemas.openxmlformats.org/officeDocument/2006/relationships/image" Target="../media/image67.emf"/><Relationship Id="rId10" Type="http://schemas.openxmlformats.org/officeDocument/2006/relationships/image" Target="../media/image62.emf"/><Relationship Id="rId4" Type="http://schemas.openxmlformats.org/officeDocument/2006/relationships/image" Target="../media/image56.emf"/><Relationship Id="rId9" Type="http://schemas.openxmlformats.org/officeDocument/2006/relationships/image" Target="../media/image61.emf"/><Relationship Id="rId14" Type="http://schemas.openxmlformats.org/officeDocument/2006/relationships/image" Target="../media/image66.emf"/></Relationships>
</file>

<file path=ppt/slides/_rels/slide6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71600" y="2473732"/>
            <a:ext cx="7200800" cy="584775"/>
          </a:xfrm>
          <a:prstGeom prst="rect">
            <a:avLst/>
          </a:prstGeom>
        </p:spPr>
        <p:txBody>
          <a:bodyPr wrap="square">
            <a:spAutoFit/>
          </a:bodyPr>
          <a:lstStyle/>
          <a:p>
            <a:pPr algn="ct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基礎自治機能充実強化基本方針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a:cxnSpLocks/>
          </p:cNvCxnSpPr>
          <p:nvPr/>
        </p:nvCxnSpPr>
        <p:spPr>
          <a:xfrm>
            <a:off x="1043608" y="3058507"/>
            <a:ext cx="684076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02335" y="5085184"/>
            <a:ext cx="2520280" cy="883832"/>
          </a:xfrm>
          <a:prstGeom prst="rect">
            <a:avLst/>
          </a:prstGeom>
        </p:spPr>
        <p:txBody>
          <a:bodyPr wrap="square">
            <a:spAutoFit/>
          </a:bodyPr>
          <a:lstStyle/>
          <a:p>
            <a:pPr algn="dist">
              <a:lnSpc>
                <a:spcPts val="3300"/>
              </a:lnSpc>
            </a:pP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3300"/>
              </a:lnSpc>
            </a:pP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167630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393182523"/>
              </p:ext>
            </p:extLst>
          </p:nvPr>
        </p:nvGraphicFramePr>
        <p:xfrm>
          <a:off x="4653114" y="1705635"/>
          <a:ext cx="3780000" cy="4941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86341049"/>
              </p:ext>
            </p:extLst>
          </p:nvPr>
        </p:nvGraphicFramePr>
        <p:xfrm>
          <a:off x="710886" y="1705635"/>
          <a:ext cx="3780000" cy="4941415"/>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直線コネクタ 14">
            <a:extLst>
              <a:ext uri="{FF2B5EF4-FFF2-40B4-BE49-F238E27FC236}">
                <a16:creationId xmlns:a16="http://schemas.microsoft.com/office/drawing/2014/main" id="{BE877054-2D59-4536-9BF6-70871B50D724}"/>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D0916272-3474-4836-BA9D-125966F75340}"/>
              </a:ext>
            </a:extLst>
          </p:cNvPr>
          <p:cNvSpPr/>
          <p:nvPr/>
        </p:nvSpPr>
        <p:spPr>
          <a:xfrm>
            <a:off x="179512" y="14684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①ー２　人口の現状・将来推計　－人口ピラミッド（</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9" name="テキスト ボックス 18">
            <a:extLst>
              <a:ext uri="{FF2B5EF4-FFF2-40B4-BE49-F238E27FC236}">
                <a16:creationId xmlns:a16="http://schemas.microsoft.com/office/drawing/2014/main" id="{EF10F879-34FD-45C8-81D5-EA5416B5A7A1}"/>
              </a:ext>
            </a:extLst>
          </p:cNvPr>
          <p:cNvSpPr txBox="1"/>
          <p:nvPr/>
        </p:nvSpPr>
        <p:spPr>
          <a:xfrm>
            <a:off x="179513" y="921670"/>
            <a:ext cx="8784976" cy="56311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a:buFont typeface="Meiryo UI" panose="020B0604030504040204" pitchFamily="50" charset="-128"/>
              <a:buChar char="○"/>
            </a:pPr>
            <a:r>
              <a:rPr lang="en-US" altLang="ja-JP" sz="1400" dirty="0">
                <a:latin typeface="Meiryo UI" panose="020B0604030504040204" pitchFamily="50" charset="-128"/>
                <a:ea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rPr>
              <a:t>年には、年少人口（</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歳）及び生産年齢人口（</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64</a:t>
            </a:r>
            <a:r>
              <a:rPr lang="ja-JP" altLang="en-US" sz="1400" dirty="0">
                <a:latin typeface="Meiryo UI" panose="020B0604030504040204" pitchFamily="50" charset="-128"/>
                <a:ea typeface="Meiryo UI" panose="020B0604030504040204" pitchFamily="50" charset="-128"/>
              </a:rPr>
              <a:t>歳）が大幅に減少し、第</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次ベビーブーム世代（</a:t>
            </a:r>
            <a:r>
              <a:rPr lang="en-US" altLang="ja-JP" sz="1400" dirty="0">
                <a:latin typeface="Meiryo UI" panose="020B0604030504040204" pitchFamily="50" charset="-128"/>
                <a:ea typeface="Meiryo UI" panose="020B0604030504040204" pitchFamily="50" charset="-128"/>
              </a:rPr>
              <a:t>1971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1974</a:t>
            </a:r>
            <a:r>
              <a:rPr lang="ja-JP" altLang="en-US" sz="1400" dirty="0">
                <a:latin typeface="Meiryo UI" panose="020B0604030504040204" pitchFamily="50" charset="-128"/>
                <a:ea typeface="Meiryo UI" panose="020B0604030504040204" pitchFamily="50" charset="-128"/>
              </a:rPr>
              <a:t>年生まれ）が</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歳以上となることにより、高齢化が加速する。</a:t>
            </a:r>
            <a:endParaRPr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E203C09-EF7F-4C3B-BB91-1C701189000F}"/>
              </a:ext>
            </a:extLst>
          </p:cNvPr>
          <p:cNvSpPr txBox="1"/>
          <p:nvPr/>
        </p:nvSpPr>
        <p:spPr>
          <a:xfrm>
            <a:off x="98597" y="6685333"/>
            <a:ext cx="569754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
        <p:nvSpPr>
          <p:cNvPr id="9" name="正方形/長方形 8">
            <a:extLst>
              <a:ext uri="{FF2B5EF4-FFF2-40B4-BE49-F238E27FC236}">
                <a16:creationId xmlns:a16="http://schemas.microsoft.com/office/drawing/2014/main" id="{F0288615-54A0-43CD-851A-36C532BFF3C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9</a:t>
            </a:fld>
            <a:endParaRPr lang="ja-JP" altLang="en-US" sz="1200" dirty="0">
              <a:solidFill>
                <a:prstClr val="black"/>
              </a:solidFill>
              <a:ea typeface="Meiryo UI" panose="020B0604030504040204" pitchFamily="50" charset="-128"/>
            </a:endParaRPr>
          </a:p>
        </p:txBody>
      </p:sp>
      <p:cxnSp>
        <p:nvCxnSpPr>
          <p:cNvPr id="12" name="直線コネクタ 11">
            <a:extLst>
              <a:ext uri="{FF2B5EF4-FFF2-40B4-BE49-F238E27FC236}">
                <a16:creationId xmlns:a16="http://schemas.microsoft.com/office/drawing/2014/main" id="{9A7D750A-948C-4891-A38A-C9E5F25B8485}"/>
              </a:ext>
            </a:extLst>
          </p:cNvPr>
          <p:cNvCxnSpPr>
            <a:cxnSpLocks/>
          </p:cNvCxnSpPr>
          <p:nvPr/>
        </p:nvCxnSpPr>
        <p:spPr>
          <a:xfrm>
            <a:off x="-1" y="3694719"/>
            <a:ext cx="9072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矢印: 右 12">
            <a:extLst>
              <a:ext uri="{FF2B5EF4-FFF2-40B4-BE49-F238E27FC236}">
                <a16:creationId xmlns:a16="http://schemas.microsoft.com/office/drawing/2014/main" id="{2D14CA14-CAEF-49B3-A2B3-DCB8A6F4CA4A}"/>
              </a:ext>
            </a:extLst>
          </p:cNvPr>
          <p:cNvSpPr/>
          <p:nvPr/>
        </p:nvSpPr>
        <p:spPr>
          <a:xfrm rot="16200000">
            <a:off x="338897" y="3090969"/>
            <a:ext cx="246780" cy="497919"/>
          </a:xfrm>
          <a:prstGeom prst="rightArrow">
            <a:avLst>
              <a:gd name="adj1" fmla="val 73843"/>
              <a:gd name="adj2" fmla="val 50000"/>
            </a:avLst>
          </a:prstGeom>
          <a:noFill/>
          <a:ln>
            <a:solidFill>
              <a:schemeClr val="tx1"/>
            </a:solid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sp>
        <p:nvSpPr>
          <p:cNvPr id="20" name="矢印: 右 19">
            <a:extLst>
              <a:ext uri="{FF2B5EF4-FFF2-40B4-BE49-F238E27FC236}">
                <a16:creationId xmlns:a16="http://schemas.microsoft.com/office/drawing/2014/main" id="{ADB3D5FD-7753-48CC-B6A7-79A446183DD9}"/>
              </a:ext>
            </a:extLst>
          </p:cNvPr>
          <p:cNvSpPr/>
          <p:nvPr/>
        </p:nvSpPr>
        <p:spPr>
          <a:xfrm rot="16200000">
            <a:off x="8558323" y="3106347"/>
            <a:ext cx="246780" cy="497919"/>
          </a:xfrm>
          <a:prstGeom prst="rightArrow">
            <a:avLst>
              <a:gd name="adj1" fmla="val 73843"/>
              <a:gd name="adj2" fmla="val 50000"/>
            </a:avLst>
          </a:prstGeom>
          <a:noFill/>
          <a:ln>
            <a:solidFill>
              <a:schemeClr val="tx1"/>
            </a:solid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sp>
        <p:nvSpPr>
          <p:cNvPr id="21" name="正方形/長方形 20">
            <a:extLst>
              <a:ext uri="{FF2B5EF4-FFF2-40B4-BE49-F238E27FC236}">
                <a16:creationId xmlns:a16="http://schemas.microsoft.com/office/drawing/2014/main" id="{16DD6BFC-E0D8-4EBC-B463-691C76960ED7}"/>
              </a:ext>
            </a:extLst>
          </p:cNvPr>
          <p:cNvSpPr/>
          <p:nvPr/>
        </p:nvSpPr>
        <p:spPr>
          <a:xfrm>
            <a:off x="71568" y="2499134"/>
            <a:ext cx="864000" cy="523220"/>
          </a:xfrm>
          <a:prstGeom prst="rect">
            <a:avLst/>
          </a:prstGeom>
          <a:solidFill>
            <a:schemeClr val="bg1"/>
          </a:solidFill>
          <a:ln>
            <a:solidFill>
              <a:schemeClr val="tx1"/>
            </a:solidFill>
          </a:ln>
        </p:spPr>
        <p:txBody>
          <a:bodyPr wrap="square">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正方形/長方形 21">
            <a:extLst>
              <a:ext uri="{FF2B5EF4-FFF2-40B4-BE49-F238E27FC236}">
                <a16:creationId xmlns:a16="http://schemas.microsoft.com/office/drawing/2014/main" id="{3DEE37CC-82EC-4E5E-9A86-72AB1390E0E1}"/>
              </a:ext>
            </a:extLst>
          </p:cNvPr>
          <p:cNvSpPr/>
          <p:nvPr/>
        </p:nvSpPr>
        <p:spPr>
          <a:xfrm>
            <a:off x="8244408" y="2499134"/>
            <a:ext cx="864096" cy="523220"/>
          </a:xfrm>
          <a:prstGeom prst="rect">
            <a:avLst/>
          </a:prstGeom>
          <a:solidFill>
            <a:schemeClr val="bg1"/>
          </a:solidFill>
          <a:ln>
            <a:solidFill>
              <a:schemeClr val="tx1"/>
            </a:solidFill>
          </a:ln>
        </p:spPr>
        <p:txBody>
          <a:bodyPr wrap="square">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テキスト ボックス 22">
            <a:extLst>
              <a:ext uri="{FF2B5EF4-FFF2-40B4-BE49-F238E27FC236}">
                <a16:creationId xmlns:a16="http://schemas.microsoft.com/office/drawing/2014/main" id="{1CB05F5C-8759-4915-8F2D-C2346576C932}"/>
              </a:ext>
            </a:extLst>
          </p:cNvPr>
          <p:cNvSpPr txBox="1"/>
          <p:nvPr/>
        </p:nvSpPr>
        <p:spPr>
          <a:xfrm>
            <a:off x="6300192" y="1484784"/>
            <a:ext cx="264599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地域別のデータについては、「別冊　資料編」参照</a:t>
            </a:r>
            <a:endParaRPr lang="en-US" altLang="ja-JP" sz="9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F222F988-62FB-4E62-ADA4-C4AD131B3A59}"/>
              </a:ext>
            </a:extLst>
          </p:cNvPr>
          <p:cNvSpPr/>
          <p:nvPr/>
        </p:nvSpPr>
        <p:spPr>
          <a:xfrm>
            <a:off x="395536" y="1702125"/>
            <a:ext cx="1260168" cy="27859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 dirty="0">
                <a:solidFill>
                  <a:prstClr val="black"/>
                </a:solidFill>
                <a:ea typeface="Meiryo UI" panose="020B0604030504040204" pitchFamily="50" charset="-128"/>
              </a:rPr>
              <a:t>（単位：人）</a:t>
            </a:r>
          </a:p>
        </p:txBody>
      </p:sp>
      <p:sp>
        <p:nvSpPr>
          <p:cNvPr id="24" name="四角形: 角を丸くする 23">
            <a:extLst>
              <a:ext uri="{FF2B5EF4-FFF2-40B4-BE49-F238E27FC236}">
                <a16:creationId xmlns:a16="http://schemas.microsoft.com/office/drawing/2014/main" id="{E5D263D2-08E7-40E2-800F-692007227CC7}"/>
              </a:ext>
            </a:extLst>
          </p:cNvPr>
          <p:cNvSpPr/>
          <p:nvPr/>
        </p:nvSpPr>
        <p:spPr>
          <a:xfrm>
            <a:off x="4368847" y="1715620"/>
            <a:ext cx="1260168" cy="27859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 dirty="0">
                <a:solidFill>
                  <a:prstClr val="black"/>
                </a:solidFill>
                <a:ea typeface="Meiryo UI" panose="020B0604030504040204" pitchFamily="50" charset="-128"/>
              </a:rPr>
              <a:t>（単位：人）</a:t>
            </a:r>
          </a:p>
        </p:txBody>
      </p:sp>
    </p:spTree>
    <p:extLst>
      <p:ext uri="{BB962C8B-B14F-4D97-AF65-F5344CB8AC3E}">
        <p14:creationId xmlns:p14="http://schemas.microsoft.com/office/powerpoint/2010/main" val="1391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a:extLst>
              <a:ext uri="{FF2B5EF4-FFF2-40B4-BE49-F238E27FC236}">
                <a16:creationId xmlns:a16="http://schemas.microsoft.com/office/drawing/2014/main" id="{1071691D-7BDF-4DD5-84F0-9B802E891E1C}"/>
              </a:ext>
            </a:extLst>
          </p:cNvPr>
          <p:cNvCxnSpPr/>
          <p:nvPr/>
        </p:nvCxnSpPr>
        <p:spPr>
          <a:xfrm>
            <a:off x="192347"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正方形/長方形 14">
            <a:extLst>
              <a:ext uri="{FF2B5EF4-FFF2-40B4-BE49-F238E27FC236}">
                <a16:creationId xmlns:a16="http://schemas.microsoft.com/office/drawing/2014/main" id="{60A703D7-8275-4808-A42D-4A30D24A8E09}"/>
              </a:ext>
            </a:extLst>
          </p:cNvPr>
          <p:cNvSpPr/>
          <p:nvPr/>
        </p:nvSpPr>
        <p:spPr>
          <a:xfrm>
            <a:off x="192347" y="14684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①ー３　人口の現状・将来推計　－人口増減率別団体数（</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 name="テキスト ボックス 1">
            <a:extLst>
              <a:ext uri="{FF2B5EF4-FFF2-40B4-BE49-F238E27FC236}">
                <a16:creationId xmlns:a16="http://schemas.microsoft.com/office/drawing/2014/main" id="{2B365B83-DDFE-4E1C-81FC-30398BC7F20F}"/>
              </a:ext>
            </a:extLst>
          </p:cNvPr>
          <p:cNvSpPr txBox="1"/>
          <p:nvPr/>
        </p:nvSpPr>
        <p:spPr>
          <a:xfrm>
            <a:off x="755576" y="6613325"/>
            <a:ext cx="748883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
        <p:nvSpPr>
          <p:cNvPr id="11" name="テキスト ボックス 10">
            <a:extLst>
              <a:ext uri="{FF2B5EF4-FFF2-40B4-BE49-F238E27FC236}">
                <a16:creationId xmlns:a16="http://schemas.microsoft.com/office/drawing/2014/main" id="{98013376-9DAD-4F87-AB98-64586521B959}"/>
              </a:ext>
            </a:extLst>
          </p:cNvPr>
          <p:cNvSpPr txBox="1"/>
          <p:nvPr/>
        </p:nvSpPr>
        <p:spPr>
          <a:xfrm>
            <a:off x="206143" y="880260"/>
            <a:ext cx="8758346" cy="112603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a:buFont typeface="Meiryo UI" panose="020B0604030504040204" pitchFamily="50" charset="-128"/>
              <a:buChar char="○"/>
            </a:pPr>
            <a:r>
              <a:rPr lang="en-US" altLang="ja-JP" sz="1400" dirty="0">
                <a:latin typeface="Meiryo UI" panose="020B0604030504040204" pitchFamily="50" charset="-128"/>
                <a:ea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rPr>
              <a:t>年に向けて、総人口は府内全市町村で減少することが見込まれている。</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生産年齢人口（</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64</a:t>
            </a:r>
            <a:r>
              <a:rPr lang="ja-JP" altLang="en-US" sz="1400" dirty="0">
                <a:latin typeface="Meiryo UI" panose="020B0604030504040204" pitchFamily="50" charset="-128"/>
                <a:ea typeface="Meiryo UI" panose="020B0604030504040204" pitchFamily="50" charset="-128"/>
              </a:rPr>
              <a:t>歳）が５割以上減少する団体が３団体あり、将来の税収（個人住民税等）の減少が懸念される。</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一方で後期高齢者人口（</a:t>
            </a:r>
            <a:r>
              <a:rPr lang="en-US" altLang="ja-JP" sz="1400" dirty="0">
                <a:latin typeface="Meiryo UI" panose="020B0604030504040204" pitchFamily="50" charset="-128"/>
                <a:ea typeface="Meiryo UI" panose="020B0604030504040204" pitchFamily="50" charset="-128"/>
              </a:rPr>
              <a:t>75</a:t>
            </a:r>
            <a:r>
              <a:rPr lang="ja-JP" altLang="en-US" sz="1400" dirty="0">
                <a:latin typeface="Meiryo UI" panose="020B0604030504040204" pitchFamily="50" charset="-128"/>
                <a:ea typeface="Meiryo UI" panose="020B0604030504040204" pitchFamily="50" charset="-128"/>
              </a:rPr>
              <a:t>歳以上）は全ての団体で横ばいまたは増加することから、社会保障関係経費の増加が懸念される。</a:t>
            </a:r>
            <a:endParaRPr lang="en-US" altLang="ja-JP" sz="1400" dirty="0">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65049FE7-110A-4C97-BAB0-1A65D9FE945B}"/>
              </a:ext>
            </a:extLst>
          </p:cNvPr>
          <p:cNvGraphicFramePr>
            <a:graphicFrameLocks noGrp="1"/>
          </p:cNvGraphicFramePr>
          <p:nvPr>
            <p:extLst>
              <p:ext uri="{D42A27DB-BD31-4B8C-83A1-F6EECF244321}">
                <p14:modId xmlns:p14="http://schemas.microsoft.com/office/powerpoint/2010/main" val="1158677765"/>
              </p:ext>
            </p:extLst>
          </p:nvPr>
        </p:nvGraphicFramePr>
        <p:xfrm>
          <a:off x="395538" y="2338589"/>
          <a:ext cx="8280918" cy="4170277"/>
        </p:xfrm>
        <a:graphic>
          <a:graphicData uri="http://schemas.openxmlformats.org/drawingml/2006/table">
            <a:tbl>
              <a:tblPr firstRow="1" firstCol="1" bandRow="1">
                <a:tableStyleId>{5C22544A-7EE6-4342-B048-85BDC9FD1C3A}</a:tableStyleId>
              </a:tblPr>
              <a:tblGrid>
                <a:gridCol w="512628">
                  <a:extLst>
                    <a:ext uri="{9D8B030D-6E8A-4147-A177-3AD203B41FA5}">
                      <a16:colId xmlns:a16="http://schemas.microsoft.com/office/drawing/2014/main" val="3286672333"/>
                    </a:ext>
                  </a:extLst>
                </a:gridCol>
                <a:gridCol w="473196">
                  <a:extLst>
                    <a:ext uri="{9D8B030D-6E8A-4147-A177-3AD203B41FA5}">
                      <a16:colId xmlns:a16="http://schemas.microsoft.com/office/drawing/2014/main" val="2177869682"/>
                    </a:ext>
                  </a:extLst>
                </a:gridCol>
                <a:gridCol w="1751090">
                  <a:extLst>
                    <a:ext uri="{9D8B030D-6E8A-4147-A177-3AD203B41FA5}">
                      <a16:colId xmlns:a16="http://schemas.microsoft.com/office/drawing/2014/main" val="788452977"/>
                    </a:ext>
                  </a:extLst>
                </a:gridCol>
                <a:gridCol w="1386001">
                  <a:extLst>
                    <a:ext uri="{9D8B030D-6E8A-4147-A177-3AD203B41FA5}">
                      <a16:colId xmlns:a16="http://schemas.microsoft.com/office/drawing/2014/main" val="1591140909"/>
                    </a:ext>
                  </a:extLst>
                </a:gridCol>
                <a:gridCol w="1386001">
                  <a:extLst>
                    <a:ext uri="{9D8B030D-6E8A-4147-A177-3AD203B41FA5}">
                      <a16:colId xmlns:a16="http://schemas.microsoft.com/office/drawing/2014/main" val="1709024455"/>
                    </a:ext>
                  </a:extLst>
                </a:gridCol>
                <a:gridCol w="1386001">
                  <a:extLst>
                    <a:ext uri="{9D8B030D-6E8A-4147-A177-3AD203B41FA5}">
                      <a16:colId xmlns:a16="http://schemas.microsoft.com/office/drawing/2014/main" val="3184051065"/>
                    </a:ext>
                  </a:extLst>
                </a:gridCol>
                <a:gridCol w="1386001">
                  <a:extLst>
                    <a:ext uri="{9D8B030D-6E8A-4147-A177-3AD203B41FA5}">
                      <a16:colId xmlns:a16="http://schemas.microsoft.com/office/drawing/2014/main" val="2308595186"/>
                    </a:ext>
                  </a:extLst>
                </a:gridCol>
              </a:tblGrid>
              <a:tr h="478362">
                <a:tc gridSpan="3">
                  <a:txBody>
                    <a:bodyPr/>
                    <a:lstStyle/>
                    <a:p>
                      <a:pPr algn="ctr">
                        <a:lnSpc>
                          <a:spcPts val="1100"/>
                        </a:lnSpc>
                      </a:pPr>
                      <a:r>
                        <a:rPr lang="ja-JP" sz="1600" kern="100" dirty="0">
                          <a:effectLst/>
                          <a:latin typeface="Meiryo UI" panose="020B0604030504040204" pitchFamily="50" charset="-128"/>
                          <a:ea typeface="Meiryo UI" panose="020B0604030504040204" pitchFamily="50" charset="-128"/>
                        </a:rPr>
                        <a:t>区　分</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indent="1257300" algn="just">
                        <a:lnSpc>
                          <a:spcPct val="100000"/>
                        </a:lnSpc>
                      </a:pPr>
                      <a:r>
                        <a:rPr lang="ja-JP" sz="1200" kern="100" dirty="0">
                          <a:effectLst/>
                          <a:latin typeface="Meiryo UI" panose="020B0604030504040204" pitchFamily="50" charset="-128"/>
                          <a:ea typeface="Meiryo UI" panose="020B0604030504040204" pitchFamily="50" charset="-128"/>
                        </a:rPr>
                        <a:t>上段：増減率（</a:t>
                      </a:r>
                      <a:r>
                        <a:rPr lang="en-US" sz="1200" kern="100" dirty="0">
                          <a:effectLst/>
                          <a:latin typeface="Meiryo UI" panose="020B0604030504040204" pitchFamily="50" charset="-128"/>
                          <a:ea typeface="Meiryo UI" panose="020B0604030504040204" pitchFamily="50" charset="-128"/>
                        </a:rPr>
                        <a:t>2020</a:t>
                      </a:r>
                      <a:r>
                        <a:rPr lang="ja-JP" sz="1200" kern="100" dirty="0">
                          <a:effectLst/>
                          <a:latin typeface="Meiryo UI" panose="020B0604030504040204" pitchFamily="50" charset="-128"/>
                          <a:ea typeface="Meiryo UI" panose="020B0604030504040204" pitchFamily="50" charset="-128"/>
                        </a:rPr>
                        <a:t>年→</a:t>
                      </a:r>
                      <a:r>
                        <a:rPr lang="en-US" sz="1200" kern="100" dirty="0">
                          <a:effectLst/>
                          <a:latin typeface="Meiryo UI" panose="020B0604030504040204" pitchFamily="50" charset="-128"/>
                          <a:ea typeface="Meiryo UI" panose="020B0604030504040204" pitchFamily="50" charset="-128"/>
                        </a:rPr>
                        <a:t>2040</a:t>
                      </a:r>
                      <a:r>
                        <a:rPr lang="ja-JP" sz="1200" kern="100" dirty="0">
                          <a:effectLst/>
                          <a:latin typeface="Meiryo UI" panose="020B0604030504040204" pitchFamily="50" charset="-128"/>
                          <a:ea typeface="Meiryo UI" panose="020B0604030504040204" pitchFamily="50" charset="-128"/>
                        </a:rPr>
                        <a:t>年）</a:t>
                      </a:r>
                      <a:endParaRPr lang="ja-JP" sz="1600" kern="100" dirty="0">
                        <a:effectLst/>
                        <a:latin typeface="Meiryo UI" panose="020B0604030504040204" pitchFamily="50" charset="-128"/>
                        <a:ea typeface="Meiryo UI" panose="020B0604030504040204" pitchFamily="50" charset="-128"/>
                      </a:endParaRPr>
                    </a:p>
                    <a:p>
                      <a:pPr indent="1257300" algn="just">
                        <a:lnSpc>
                          <a:spcPct val="100000"/>
                        </a:lnSpc>
                      </a:pPr>
                      <a:r>
                        <a:rPr lang="ja-JP" sz="1200" kern="100" dirty="0">
                          <a:effectLst/>
                          <a:latin typeface="Meiryo UI" panose="020B0604030504040204" pitchFamily="50" charset="-128"/>
                          <a:ea typeface="Meiryo UI" panose="020B0604030504040204" pitchFamily="50" charset="-128"/>
                        </a:rPr>
                        <a:t>下段：団体数（市・町村別）</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52259073"/>
                  </a:ext>
                </a:extLst>
              </a:tr>
              <a:tr h="246128">
                <a:tc rowSpan="2" gridSpan="3">
                  <a:txBody>
                    <a:bodyPr/>
                    <a:lstStyle/>
                    <a:p>
                      <a:pPr algn="ctr">
                        <a:lnSpc>
                          <a:spcPts val="1100"/>
                        </a:lnSpc>
                      </a:pPr>
                      <a:r>
                        <a:rPr lang="ja-JP" sz="1600" kern="100" dirty="0">
                          <a:effectLst/>
                          <a:latin typeface="Meiryo UI" panose="020B0604030504040204" pitchFamily="50" charset="-128"/>
                          <a:ea typeface="Meiryo UI" panose="020B0604030504040204" pitchFamily="50" charset="-128"/>
                        </a:rPr>
                        <a:t>総人口</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35</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35</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20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20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633454"/>
                  </a:ext>
                </a:extLst>
              </a:tr>
              <a:tr h="492255">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4</a:t>
                      </a:r>
                      <a:r>
                        <a:rPr lang="ja-JP" sz="1600" kern="100" dirty="0">
                          <a:effectLst/>
                          <a:latin typeface="Meiryo UI" panose="020B0604030504040204" pitchFamily="50" charset="-128"/>
                          <a:ea typeface="Meiryo UI" panose="020B0604030504040204" pitchFamily="50" charset="-128"/>
                        </a:rPr>
                        <a:t>町村</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8</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17</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8</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62957725"/>
                  </a:ext>
                </a:extLst>
              </a:tr>
              <a:tr h="246128">
                <a:tc rowSpan="8">
                  <a:txBody>
                    <a:bodyPr/>
                    <a:lstStyle/>
                    <a:p>
                      <a:pPr algn="ctr">
                        <a:lnSpc>
                          <a:spcPts val="1100"/>
                        </a:lnSpc>
                      </a:pP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2" gridSpan="2">
                  <a:txBody>
                    <a:bodyPr/>
                    <a:lstStyle/>
                    <a:p>
                      <a:pPr algn="ctr">
                        <a:lnSpc>
                          <a:spcPts val="1100"/>
                        </a:lnSpc>
                      </a:pPr>
                      <a:r>
                        <a:rPr lang="ja-JP" sz="1600" kern="100" dirty="0">
                          <a:effectLst/>
                          <a:latin typeface="Meiryo UI" panose="020B0604030504040204" pitchFamily="50" charset="-128"/>
                          <a:ea typeface="Meiryo UI" panose="020B0604030504040204" pitchFamily="50" charset="-128"/>
                        </a:rPr>
                        <a:t>年少人口</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2" hMerge="1">
                  <a:txBody>
                    <a:bodyPr/>
                    <a:lstStyle/>
                    <a:p>
                      <a:endParaRPr kumimoji="1" lang="ja-JP" altLang="en-US"/>
                    </a:p>
                  </a:txBody>
                  <a:tcP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50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50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30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30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15</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15</a:t>
                      </a: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4683747"/>
                  </a:ext>
                </a:extLst>
              </a:tr>
              <a:tr h="49225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a:t>
                      </a:r>
                      <a:r>
                        <a:rPr lang="ja-JP" altLang="en-US" sz="1600" kern="100" dirty="0">
                          <a:effectLst/>
                          <a:latin typeface="Meiryo UI" panose="020B0604030504040204" pitchFamily="50" charset="-128"/>
                          <a:ea typeface="Meiryo UI" panose="020B0604030504040204" pitchFamily="50" charset="-128"/>
                        </a:rPr>
                        <a:t>市</a:t>
                      </a:r>
                      <a:endParaRPr lang="en-US" sz="16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4</a:t>
                      </a:r>
                      <a:r>
                        <a:rPr lang="ja-JP" sz="1600" kern="100" dirty="0">
                          <a:effectLst/>
                          <a:latin typeface="Meiryo UI" panose="020B0604030504040204" pitchFamily="50" charset="-128"/>
                          <a:ea typeface="Meiryo UI" panose="020B0604030504040204" pitchFamily="50" charset="-128"/>
                        </a:rPr>
                        <a:t>町村</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16</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13</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76494128"/>
                  </a:ext>
                </a:extLst>
              </a:tr>
              <a:tr h="246128">
                <a:tc vMerge="1">
                  <a:txBody>
                    <a:bodyPr/>
                    <a:lstStyle/>
                    <a:p>
                      <a:endParaRPr kumimoji="1" lang="ja-JP" altLang="en-US"/>
                    </a:p>
                  </a:txBody>
                  <a:tcPr/>
                </a:tc>
                <a:tc rowSpan="2" gridSpan="2">
                  <a:txBody>
                    <a:bodyPr/>
                    <a:lstStyle/>
                    <a:p>
                      <a:pPr algn="ctr">
                        <a:lnSpc>
                          <a:spcPts val="1100"/>
                        </a:lnSpc>
                      </a:pPr>
                      <a:r>
                        <a:rPr lang="ja-JP" sz="1600" kern="100" dirty="0">
                          <a:effectLst/>
                          <a:latin typeface="Meiryo UI" panose="020B0604030504040204" pitchFamily="50" charset="-128"/>
                          <a:ea typeface="Meiryo UI" panose="020B0604030504040204" pitchFamily="50" charset="-128"/>
                        </a:rPr>
                        <a:t>生産年齢人口</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2" hMerge="1">
                  <a:txBody>
                    <a:bodyPr/>
                    <a:lstStyle/>
                    <a:p>
                      <a:endParaRPr kumimoji="1" lang="ja-JP" altLang="en-US"/>
                    </a:p>
                  </a:txBody>
                  <a:tcP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5</a:t>
                      </a: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50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30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30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15</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15</a:t>
                      </a: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52001967"/>
                  </a:ext>
                </a:extLst>
              </a:tr>
              <a:tr h="49225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町</a:t>
                      </a:r>
                      <a:r>
                        <a:rPr lang="ja-JP" altLang="en-US" sz="1600" kern="100" dirty="0">
                          <a:effectLst/>
                          <a:latin typeface="Meiryo UI" panose="020B0604030504040204" pitchFamily="50" charset="-128"/>
                          <a:ea typeface="Meiryo UI" panose="020B0604030504040204" pitchFamily="50" charset="-128"/>
                        </a:rPr>
                        <a:t>村</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8</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18</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7</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36596119"/>
                  </a:ext>
                </a:extLst>
              </a:tr>
              <a:tr h="246128">
                <a:tc vMerge="1">
                  <a:txBody>
                    <a:bodyPr/>
                    <a:lstStyle/>
                    <a:p>
                      <a:endParaRPr kumimoji="1" lang="ja-JP" altLang="en-US"/>
                    </a:p>
                  </a:txBody>
                  <a:tcPr/>
                </a:tc>
                <a:tc rowSpan="2" gridSpan="2">
                  <a:txBody>
                    <a:bodyPr/>
                    <a:lstStyle/>
                    <a:p>
                      <a:pPr algn="ctr">
                        <a:lnSpc>
                          <a:spcPts val="1100"/>
                        </a:lnSpc>
                      </a:pPr>
                      <a:r>
                        <a:rPr lang="ja-JP" sz="1600" kern="100" dirty="0">
                          <a:effectLst/>
                          <a:latin typeface="Meiryo UI" panose="020B0604030504040204" pitchFamily="50" charset="-128"/>
                          <a:ea typeface="Meiryo UI" panose="020B0604030504040204" pitchFamily="50" charset="-128"/>
                        </a:rPr>
                        <a:t>高齢者人口</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B w="12700" cmpd="sng">
                      <a:noFill/>
                    </a:lnB>
                  </a:tcPr>
                </a:tc>
                <a:tc rowSpan="2" hMerge="1">
                  <a:txBody>
                    <a:bodyPr/>
                    <a:lstStyle/>
                    <a:p>
                      <a:endParaRPr kumimoji="1" lang="ja-JP" altLang="en-US"/>
                    </a:p>
                  </a:txBody>
                  <a:tcP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20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20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10%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21994190"/>
                  </a:ext>
                </a:extLst>
              </a:tr>
              <a:tr h="492255">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sz="1600" kern="100" dirty="0">
                          <a:effectLst/>
                          <a:latin typeface="Meiryo UI" panose="020B0604030504040204" pitchFamily="50" charset="-128"/>
                          <a:ea typeface="Meiryo UI" panose="020B0604030504040204" pitchFamily="50" charset="-128"/>
                        </a:rPr>
                        <a:t>町村</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17</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03499714"/>
                  </a:ext>
                </a:extLst>
              </a:tr>
              <a:tr h="246128">
                <a:tc vMerge="1">
                  <a:txBody>
                    <a:bodyPr/>
                    <a:lstStyle/>
                    <a:p>
                      <a:endParaRPr kumimoji="1" lang="ja-JP" altLang="en-US"/>
                    </a:p>
                  </a:txBody>
                  <a:tcPr/>
                </a:tc>
                <a:tc rowSpan="2">
                  <a:txBody>
                    <a:bodyPr/>
                    <a:lstStyle/>
                    <a:p>
                      <a:pPr algn="ctr">
                        <a:lnSpc>
                          <a:spcPts val="1100"/>
                        </a:lnSpc>
                      </a:pP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T w="12700" cmpd="sng">
                      <a:noFill/>
                    </a:lnT>
                  </a:tcPr>
                </a:tc>
                <a:tc rowSpan="2">
                  <a:txBody>
                    <a:bodyPr/>
                    <a:lstStyle/>
                    <a:p>
                      <a:pPr algn="ctr">
                        <a:lnSpc>
                          <a:spcPts val="1100"/>
                        </a:lnSpc>
                      </a:pPr>
                      <a:r>
                        <a:rPr lang="ja-JP" sz="1400" kern="0" spc="10" dirty="0">
                          <a:effectLst/>
                          <a:latin typeface="Meiryo UI" panose="020B0604030504040204" pitchFamily="50" charset="-128"/>
                          <a:ea typeface="Meiryo UI" panose="020B0604030504040204" pitchFamily="50" charset="-128"/>
                        </a:rPr>
                        <a:t>後期高齢者人口</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rPr>
                        <a:t>+1</a:t>
                      </a:r>
                      <a:r>
                        <a:rPr lang="en-US" sz="1200" kern="100" dirty="0">
                          <a:effectLst/>
                          <a:latin typeface="Meiryo UI" panose="020B0604030504040204" pitchFamily="50" charset="-128"/>
                          <a:ea typeface="Meiryo UI" panose="020B0604030504040204" pitchFamily="50" charset="-128"/>
                        </a:rPr>
                        <a:t>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en-US" sz="1200" kern="100" dirty="0">
                          <a:effectLst/>
                          <a:latin typeface="Meiryo UI" panose="020B0604030504040204" pitchFamily="50" charset="-128"/>
                          <a:ea typeface="Meiryo UI" panose="020B0604030504040204" pitchFamily="50" charset="-128"/>
                        </a:rPr>
                        <a:t>+10</a:t>
                      </a: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20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100"/>
                        </a:lnSpc>
                      </a:pPr>
                      <a:r>
                        <a:rPr lang="ja-JP" sz="1200" kern="100" dirty="0">
                          <a:effectLst/>
                          <a:latin typeface="Meiryo UI" panose="020B0604030504040204" pitchFamily="50" charset="-128"/>
                          <a:ea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rPr>
                        <a:t>20%</a:t>
                      </a:r>
                      <a:r>
                        <a:rPr lang="ja-JP" sz="12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84301646"/>
                  </a:ext>
                </a:extLst>
              </a:tr>
              <a:tr h="49225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altLang="en-US" sz="1600" kern="100" dirty="0">
                          <a:effectLst/>
                          <a:latin typeface="Meiryo UI" panose="020B0604030504040204" pitchFamily="50" charset="-128"/>
                          <a:ea typeface="Meiryo UI" panose="020B0604030504040204" pitchFamily="50" charset="-128"/>
                        </a:rPr>
                        <a:t>市</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2</a:t>
                      </a:r>
                      <a:r>
                        <a:rPr lang="ja-JP" altLang="en-US" sz="1600" kern="100" dirty="0">
                          <a:effectLst/>
                          <a:latin typeface="Meiryo UI" panose="020B0604030504040204" pitchFamily="50" charset="-128"/>
                          <a:ea typeface="Meiryo UI" panose="020B0604030504040204" pitchFamily="50" charset="-128"/>
                        </a:rPr>
                        <a:t>町</a:t>
                      </a:r>
                      <a:r>
                        <a:rPr lang="ja-JP" sz="1600" kern="100" dirty="0">
                          <a:effectLst/>
                          <a:latin typeface="Meiryo UI" panose="020B0604030504040204" pitchFamily="50" charset="-128"/>
                          <a:ea typeface="Meiryo UI" panose="020B0604030504040204" pitchFamily="50" charset="-128"/>
                        </a:rPr>
                        <a:t>村</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10</a:t>
                      </a:r>
                      <a:r>
                        <a:rPr lang="ja-JP" altLang="en-US" sz="1600" kern="100" dirty="0">
                          <a:effectLst/>
                          <a:latin typeface="Meiryo UI" panose="020B0604030504040204" pitchFamily="50" charset="-128"/>
                          <a:ea typeface="Meiryo UI" panose="020B0604030504040204" pitchFamily="50" charset="-128"/>
                        </a:rPr>
                        <a:t>市</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1</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13</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3</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pPr>
                      <a:r>
                        <a:rPr lang="en-US" sz="1600" kern="100" dirty="0">
                          <a:effectLst/>
                          <a:latin typeface="Meiryo UI" panose="020B0604030504040204" pitchFamily="50" charset="-128"/>
                          <a:ea typeface="Meiryo UI" panose="020B0604030504040204" pitchFamily="50" charset="-128"/>
                        </a:rPr>
                        <a:t>8</a:t>
                      </a:r>
                      <a:r>
                        <a:rPr lang="ja-JP" sz="1600" kern="100" dirty="0">
                          <a:effectLst/>
                          <a:latin typeface="Meiryo UI" panose="020B0604030504040204" pitchFamily="50" charset="-128"/>
                          <a:ea typeface="Meiryo UI" panose="020B0604030504040204" pitchFamily="50" charset="-128"/>
                        </a:rPr>
                        <a:t>市</a:t>
                      </a:r>
                      <a:endParaRPr lang="ja-JP" sz="2000" kern="100" dirty="0">
                        <a:effectLst/>
                        <a:latin typeface="Meiryo UI" panose="020B0604030504040204" pitchFamily="50" charset="-128"/>
                        <a:ea typeface="Meiryo UI" panose="020B0604030504040204" pitchFamily="50" charset="-128"/>
                      </a:endParaRPr>
                    </a:p>
                    <a:p>
                      <a:pPr algn="ctr">
                        <a:lnSpc>
                          <a:spcPct val="100000"/>
                        </a:lnSpc>
                      </a:pPr>
                      <a:r>
                        <a:rPr lang="en-US" sz="1600" kern="100" dirty="0">
                          <a:effectLst/>
                          <a:latin typeface="Meiryo UI" panose="020B0604030504040204" pitchFamily="50" charset="-128"/>
                          <a:ea typeface="Meiryo UI" panose="020B0604030504040204" pitchFamily="50" charset="-128"/>
                        </a:rPr>
                        <a:t>4</a:t>
                      </a:r>
                      <a:r>
                        <a:rPr lang="ja-JP" sz="1600" kern="100" dirty="0">
                          <a:effectLst/>
                          <a:latin typeface="Meiryo UI" panose="020B0604030504040204" pitchFamily="50" charset="-128"/>
                          <a:ea typeface="Meiryo UI" panose="020B0604030504040204" pitchFamily="50" charset="-128"/>
                        </a:rPr>
                        <a:t>町</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41316893"/>
                  </a:ext>
                </a:extLst>
              </a:tr>
            </a:tbl>
          </a:graphicData>
        </a:graphic>
      </p:graphicFrame>
      <p:sp>
        <p:nvSpPr>
          <p:cNvPr id="7" name="正方形/長方形 6">
            <a:extLst>
              <a:ext uri="{FF2B5EF4-FFF2-40B4-BE49-F238E27FC236}">
                <a16:creationId xmlns:a16="http://schemas.microsoft.com/office/drawing/2014/main" id="{89C0665A-D5AD-4BB4-87F6-C19602C3009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10</a:t>
            </a:fld>
            <a:endParaRPr lang="ja-JP" altLang="en-US" sz="1200" dirty="0">
              <a:solidFill>
                <a:prstClr val="black"/>
              </a:solidFill>
              <a:ea typeface="Meiryo UI" panose="020B0604030504040204" pitchFamily="50" charset="-128"/>
            </a:endParaRPr>
          </a:p>
        </p:txBody>
      </p:sp>
      <p:sp>
        <p:nvSpPr>
          <p:cNvPr id="4" name="正方形/長方形 3">
            <a:extLst>
              <a:ext uri="{FF2B5EF4-FFF2-40B4-BE49-F238E27FC236}">
                <a16:creationId xmlns:a16="http://schemas.microsoft.com/office/drawing/2014/main" id="{A97B6AA1-E76A-4191-8393-9D84C40A0AF1}"/>
              </a:ext>
            </a:extLst>
          </p:cNvPr>
          <p:cNvSpPr/>
          <p:nvPr/>
        </p:nvSpPr>
        <p:spPr>
          <a:xfrm>
            <a:off x="3142358" y="4581128"/>
            <a:ext cx="1368000" cy="369332"/>
          </a:xfrm>
          <a:prstGeom prst="rect">
            <a:avLst/>
          </a:prstGeom>
          <a:ln w="57150">
            <a:solidFill>
              <a:srgbClr val="FF0000"/>
            </a:solid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cxnSp>
        <p:nvCxnSpPr>
          <p:cNvPr id="6" name="直線コネクタ 5">
            <a:extLst>
              <a:ext uri="{FF2B5EF4-FFF2-40B4-BE49-F238E27FC236}">
                <a16:creationId xmlns:a16="http://schemas.microsoft.com/office/drawing/2014/main" id="{BAB6CF08-2816-462F-A4EE-9F1699E8ABCE}"/>
              </a:ext>
            </a:extLst>
          </p:cNvPr>
          <p:cNvCxnSpPr>
            <a:cxnSpLocks/>
          </p:cNvCxnSpPr>
          <p:nvPr/>
        </p:nvCxnSpPr>
        <p:spPr>
          <a:xfrm>
            <a:off x="3131840" y="6021288"/>
            <a:ext cx="55446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979C692-48DD-4F4B-B971-2EC7A40E5F60}"/>
              </a:ext>
            </a:extLst>
          </p:cNvPr>
          <p:cNvSpPr txBox="1"/>
          <p:nvPr/>
        </p:nvSpPr>
        <p:spPr>
          <a:xfrm>
            <a:off x="6318491" y="2049836"/>
            <a:ext cx="264599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地域別のデータについては、「別冊　資料編」参照</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97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51440246"/>
              </p:ext>
            </p:extLst>
          </p:nvPr>
        </p:nvGraphicFramePr>
        <p:xfrm>
          <a:off x="107503" y="1829380"/>
          <a:ext cx="8922974" cy="493934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コネクタ 9">
            <a:extLst>
              <a:ext uri="{FF2B5EF4-FFF2-40B4-BE49-F238E27FC236}">
                <a16:creationId xmlns:a16="http://schemas.microsoft.com/office/drawing/2014/main" id="{E85F6095-E055-49FA-8F0E-A3D1802B854F}"/>
              </a:ext>
            </a:extLst>
          </p:cNvPr>
          <p:cNvCxnSpPr/>
          <p:nvPr/>
        </p:nvCxnSpPr>
        <p:spPr>
          <a:xfrm>
            <a:off x="245501"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正方形/長方形 14">
            <a:extLst>
              <a:ext uri="{FF2B5EF4-FFF2-40B4-BE49-F238E27FC236}">
                <a16:creationId xmlns:a16="http://schemas.microsoft.com/office/drawing/2014/main" id="{AED447C6-C2C2-41F5-981B-EB0C269F32C8}"/>
              </a:ext>
            </a:extLst>
          </p:cNvPr>
          <p:cNvSpPr/>
          <p:nvPr/>
        </p:nvSpPr>
        <p:spPr>
          <a:xfrm>
            <a:off x="173493" y="146842"/>
            <a:ext cx="921702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①ー４　人口の現状・将来推計　－高齢化・後期高齢化率の推計（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6" name="テキスト ボックス 15">
            <a:extLst>
              <a:ext uri="{FF2B5EF4-FFF2-40B4-BE49-F238E27FC236}">
                <a16:creationId xmlns:a16="http://schemas.microsoft.com/office/drawing/2014/main" id="{A409B796-815E-4719-82C1-6DBFF48C7880}"/>
              </a:ext>
            </a:extLst>
          </p:cNvPr>
          <p:cNvSpPr txBox="1"/>
          <p:nvPr/>
        </p:nvSpPr>
        <p:spPr>
          <a:xfrm>
            <a:off x="179512" y="893274"/>
            <a:ext cx="8784976" cy="87954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高齢者人口（</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歳以上）の増加により、</a:t>
            </a:r>
            <a:r>
              <a:rPr lang="en-US" altLang="ja-JP" sz="1400" dirty="0">
                <a:latin typeface="Meiryo UI" panose="020B0604030504040204" pitchFamily="50" charset="-128"/>
                <a:ea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rPr>
              <a:t>年には高齢化率は</a:t>
            </a:r>
            <a:r>
              <a:rPr lang="en-US" altLang="ja-JP" sz="1400" dirty="0">
                <a:latin typeface="Meiryo UI" panose="020B0604030504040204" pitchFamily="50" charset="-128"/>
                <a:ea typeface="Meiryo UI" panose="020B0604030504040204" pitchFamily="50" charset="-128"/>
              </a:rPr>
              <a:t>6.6</a:t>
            </a:r>
            <a:r>
              <a:rPr lang="ja-JP" altLang="en-US" sz="1400" dirty="0">
                <a:latin typeface="Meiryo UI" panose="020B0604030504040204" pitchFamily="50" charset="-128"/>
                <a:ea typeface="Meiryo UI" panose="020B0604030504040204" pitchFamily="50" charset="-128"/>
              </a:rPr>
              <a:t>ポイント、後期高齢化率は</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ポイント上昇</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高齢者人口（</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歳以上）の増加により、介護サービス等の需要増加などにより社会保障関係経費の増加が懸念</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される。</a:t>
            </a:r>
          </a:p>
        </p:txBody>
      </p:sp>
      <p:sp>
        <p:nvSpPr>
          <p:cNvPr id="8" name="テキスト ボックス 7">
            <a:extLst>
              <a:ext uri="{FF2B5EF4-FFF2-40B4-BE49-F238E27FC236}">
                <a16:creationId xmlns:a16="http://schemas.microsoft.com/office/drawing/2014/main" id="{9366F48F-E24C-4E95-B7EC-96F6FBEE3582}"/>
              </a:ext>
            </a:extLst>
          </p:cNvPr>
          <p:cNvSpPr txBox="1"/>
          <p:nvPr/>
        </p:nvSpPr>
        <p:spPr>
          <a:xfrm>
            <a:off x="195845" y="6685333"/>
            <a:ext cx="569754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
        <p:nvSpPr>
          <p:cNvPr id="7" name="正方形/長方形 6">
            <a:extLst>
              <a:ext uri="{FF2B5EF4-FFF2-40B4-BE49-F238E27FC236}">
                <a16:creationId xmlns:a16="http://schemas.microsoft.com/office/drawing/2014/main" id="{627650D2-288D-466B-A6CD-1FA5A78D29A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11</a:t>
            </a:fld>
            <a:endParaRPr lang="ja-JP" altLang="en-US" sz="1200" dirty="0">
              <a:solidFill>
                <a:prstClr val="black"/>
              </a:solidFill>
              <a:ea typeface="Meiryo UI" panose="020B0604030504040204" pitchFamily="50" charset="-128"/>
            </a:endParaRPr>
          </a:p>
        </p:txBody>
      </p:sp>
      <p:sp>
        <p:nvSpPr>
          <p:cNvPr id="9" name="テキスト ボックス 8">
            <a:extLst>
              <a:ext uri="{FF2B5EF4-FFF2-40B4-BE49-F238E27FC236}">
                <a16:creationId xmlns:a16="http://schemas.microsoft.com/office/drawing/2014/main" id="{90B3C36B-6EF3-47FA-A1CD-14832273E749}"/>
              </a:ext>
            </a:extLst>
          </p:cNvPr>
          <p:cNvSpPr txBox="1"/>
          <p:nvPr/>
        </p:nvSpPr>
        <p:spPr>
          <a:xfrm>
            <a:off x="7375543" y="2706424"/>
            <a:ext cx="864096"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6.6</a:t>
            </a:r>
            <a:r>
              <a:rPr kumimoji="1" lang="ja-JP" altLang="en-US" sz="900" dirty="0">
                <a:latin typeface="BIZ UDPゴシック" panose="020B0400000000000000" pitchFamily="50" charset="-128"/>
                <a:ea typeface="BIZ UDPゴシック" panose="020B0400000000000000" pitchFamily="50" charset="-128"/>
              </a:rPr>
              <a:t>）</a:t>
            </a:r>
          </a:p>
        </p:txBody>
      </p:sp>
      <p:sp>
        <p:nvSpPr>
          <p:cNvPr id="11" name="テキスト ボックス 10">
            <a:extLst>
              <a:ext uri="{FF2B5EF4-FFF2-40B4-BE49-F238E27FC236}">
                <a16:creationId xmlns:a16="http://schemas.microsoft.com/office/drawing/2014/main" id="{4A1271BB-CF70-42FF-84C4-DFFB20108D2B}"/>
              </a:ext>
            </a:extLst>
          </p:cNvPr>
          <p:cNvSpPr txBox="1"/>
          <p:nvPr/>
        </p:nvSpPr>
        <p:spPr>
          <a:xfrm>
            <a:off x="7375543" y="4122864"/>
            <a:ext cx="864096"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3.7</a:t>
            </a:r>
            <a:r>
              <a:rPr kumimoji="1" lang="ja-JP" altLang="en-US" sz="900" dirty="0">
                <a:latin typeface="BIZ UDPゴシック" panose="020B0400000000000000" pitchFamily="50" charset="-128"/>
                <a:ea typeface="BIZ UDPゴシック" panose="020B0400000000000000" pitchFamily="50" charset="-128"/>
              </a:rPr>
              <a:t>）</a:t>
            </a:r>
          </a:p>
        </p:txBody>
      </p:sp>
      <p:sp>
        <p:nvSpPr>
          <p:cNvPr id="17" name="フリーフォーム: 図形 16">
            <a:extLst>
              <a:ext uri="{FF2B5EF4-FFF2-40B4-BE49-F238E27FC236}">
                <a16:creationId xmlns:a16="http://schemas.microsoft.com/office/drawing/2014/main" id="{B7A0D3DA-C2C7-4375-87A4-18FAF30E09E1}"/>
              </a:ext>
            </a:extLst>
          </p:cNvPr>
          <p:cNvSpPr/>
          <p:nvPr/>
        </p:nvSpPr>
        <p:spPr>
          <a:xfrm>
            <a:off x="2437765" y="2617109"/>
            <a:ext cx="4809392" cy="518746"/>
          </a:xfrm>
          <a:custGeom>
            <a:avLst/>
            <a:gdLst>
              <a:gd name="connsiteX0" fmla="*/ 0 w 1301261"/>
              <a:gd name="connsiteY0" fmla="*/ 325316 h 325316"/>
              <a:gd name="connsiteX1" fmla="*/ 492369 w 1301261"/>
              <a:gd name="connsiteY1" fmla="*/ 0 h 325316"/>
              <a:gd name="connsiteX2" fmla="*/ 1301261 w 1301261"/>
              <a:gd name="connsiteY2" fmla="*/ 35170 h 325316"/>
              <a:gd name="connsiteX3" fmla="*/ 1301261 w 1301261"/>
              <a:gd name="connsiteY3" fmla="*/ 35170 h 325316"/>
              <a:gd name="connsiteX0" fmla="*/ 0 w 1820008"/>
              <a:gd name="connsiteY0" fmla="*/ 386861 h 386861"/>
              <a:gd name="connsiteX1" fmla="*/ 492369 w 1820008"/>
              <a:gd name="connsiteY1" fmla="*/ 61545 h 386861"/>
              <a:gd name="connsiteX2" fmla="*/ 1301261 w 1820008"/>
              <a:gd name="connsiteY2" fmla="*/ 96715 h 386861"/>
              <a:gd name="connsiteX3" fmla="*/ 1820008 w 1820008"/>
              <a:gd name="connsiteY3" fmla="*/ 0 h 386861"/>
              <a:gd name="connsiteX0" fmla="*/ 0 w 1820008"/>
              <a:gd name="connsiteY0" fmla="*/ 386861 h 386861"/>
              <a:gd name="connsiteX1" fmla="*/ 492369 w 1820008"/>
              <a:gd name="connsiteY1" fmla="*/ 61545 h 386861"/>
              <a:gd name="connsiteX2" fmla="*/ 1820008 w 1820008"/>
              <a:gd name="connsiteY2" fmla="*/ 0 h 386861"/>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301761"/>
              <a:gd name="connsiteY0" fmla="*/ 430823 h 430823"/>
              <a:gd name="connsiteX1" fmla="*/ 492369 w 5301761"/>
              <a:gd name="connsiteY1" fmla="*/ 105507 h 430823"/>
              <a:gd name="connsiteX2" fmla="*/ 5301761 w 5301761"/>
              <a:gd name="connsiteY2" fmla="*/ 0 h 430823"/>
              <a:gd name="connsiteX0" fmla="*/ 0 w 5301761"/>
              <a:gd name="connsiteY0" fmla="*/ 430823 h 430823"/>
              <a:gd name="connsiteX1" fmla="*/ 536330 w 5301761"/>
              <a:gd name="connsiteY1" fmla="*/ 360484 h 430823"/>
              <a:gd name="connsiteX2" fmla="*/ 5301761 w 5301761"/>
              <a:gd name="connsiteY2" fmla="*/ 0 h 430823"/>
              <a:gd name="connsiteX0" fmla="*/ 0 w 5301761"/>
              <a:gd name="connsiteY0" fmla="*/ 430823 h 430823"/>
              <a:gd name="connsiteX1" fmla="*/ 5301761 w 5301761"/>
              <a:gd name="connsiteY1" fmla="*/ 0 h 430823"/>
              <a:gd name="connsiteX0" fmla="*/ 0 w 4809392"/>
              <a:gd name="connsiteY0" fmla="*/ 518746 h 518746"/>
              <a:gd name="connsiteX1" fmla="*/ 4809392 w 4809392"/>
              <a:gd name="connsiteY1" fmla="*/ 0 h 518746"/>
            </a:gdLst>
            <a:ahLst/>
            <a:cxnLst>
              <a:cxn ang="0">
                <a:pos x="connsiteX0" y="connsiteY0"/>
              </a:cxn>
              <a:cxn ang="0">
                <a:pos x="connsiteX1" y="connsiteY1"/>
              </a:cxn>
            </a:cxnLst>
            <a:rect l="l" t="t" r="r" b="b"/>
            <a:pathLst>
              <a:path w="4809392" h="518746">
                <a:moveTo>
                  <a:pt x="0" y="518746"/>
                </a:moveTo>
                <a:lnTo>
                  <a:pt x="4809392" y="0"/>
                </a:lnTo>
              </a:path>
            </a:pathLst>
          </a:custGeom>
          <a:noFill/>
          <a:ln w="76200">
            <a:solidFill>
              <a:srgbClr val="FF0000"/>
            </a:solidFill>
            <a:headEnd type="none" w="med" len="med"/>
            <a:tailEnd type="arrow" w="med" len="med"/>
          </a:ln>
        </p:spPr>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6F92886E-47A1-4A48-A157-1976A0EA493C}"/>
              </a:ext>
            </a:extLst>
          </p:cNvPr>
          <p:cNvSpPr/>
          <p:nvPr/>
        </p:nvSpPr>
        <p:spPr>
          <a:xfrm>
            <a:off x="2493166" y="4060141"/>
            <a:ext cx="4826976" cy="404446"/>
          </a:xfrm>
          <a:custGeom>
            <a:avLst/>
            <a:gdLst>
              <a:gd name="connsiteX0" fmla="*/ 0 w 1301261"/>
              <a:gd name="connsiteY0" fmla="*/ 325316 h 325316"/>
              <a:gd name="connsiteX1" fmla="*/ 492369 w 1301261"/>
              <a:gd name="connsiteY1" fmla="*/ 0 h 325316"/>
              <a:gd name="connsiteX2" fmla="*/ 1301261 w 1301261"/>
              <a:gd name="connsiteY2" fmla="*/ 35170 h 325316"/>
              <a:gd name="connsiteX3" fmla="*/ 1301261 w 1301261"/>
              <a:gd name="connsiteY3" fmla="*/ 35170 h 325316"/>
              <a:gd name="connsiteX0" fmla="*/ 0 w 1820008"/>
              <a:gd name="connsiteY0" fmla="*/ 386861 h 386861"/>
              <a:gd name="connsiteX1" fmla="*/ 492369 w 1820008"/>
              <a:gd name="connsiteY1" fmla="*/ 61545 h 386861"/>
              <a:gd name="connsiteX2" fmla="*/ 1301261 w 1820008"/>
              <a:gd name="connsiteY2" fmla="*/ 96715 h 386861"/>
              <a:gd name="connsiteX3" fmla="*/ 1820008 w 1820008"/>
              <a:gd name="connsiteY3" fmla="*/ 0 h 386861"/>
              <a:gd name="connsiteX0" fmla="*/ 0 w 1820008"/>
              <a:gd name="connsiteY0" fmla="*/ 386861 h 386861"/>
              <a:gd name="connsiteX1" fmla="*/ 492369 w 1820008"/>
              <a:gd name="connsiteY1" fmla="*/ 61545 h 386861"/>
              <a:gd name="connsiteX2" fmla="*/ 1820008 w 1820008"/>
              <a:gd name="connsiteY2" fmla="*/ 0 h 386861"/>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292969"/>
              <a:gd name="connsiteY0" fmla="*/ 448407 h 448407"/>
              <a:gd name="connsiteX1" fmla="*/ 492369 w 5292969"/>
              <a:gd name="connsiteY1" fmla="*/ 123091 h 448407"/>
              <a:gd name="connsiteX2" fmla="*/ 5292969 w 5292969"/>
              <a:gd name="connsiteY2" fmla="*/ 0 h 448407"/>
              <a:gd name="connsiteX0" fmla="*/ 0 w 5301761"/>
              <a:gd name="connsiteY0" fmla="*/ 430823 h 430823"/>
              <a:gd name="connsiteX1" fmla="*/ 492369 w 5301761"/>
              <a:gd name="connsiteY1" fmla="*/ 105507 h 430823"/>
              <a:gd name="connsiteX2" fmla="*/ 5301761 w 5301761"/>
              <a:gd name="connsiteY2" fmla="*/ 0 h 430823"/>
              <a:gd name="connsiteX0" fmla="*/ 0 w 5301761"/>
              <a:gd name="connsiteY0" fmla="*/ 430823 h 430823"/>
              <a:gd name="connsiteX1" fmla="*/ 536330 w 5301761"/>
              <a:gd name="connsiteY1" fmla="*/ 360484 h 430823"/>
              <a:gd name="connsiteX2" fmla="*/ 5301761 w 5301761"/>
              <a:gd name="connsiteY2" fmla="*/ 0 h 430823"/>
              <a:gd name="connsiteX0" fmla="*/ 0 w 5301761"/>
              <a:gd name="connsiteY0" fmla="*/ 430823 h 430823"/>
              <a:gd name="connsiteX1" fmla="*/ 5301761 w 5301761"/>
              <a:gd name="connsiteY1" fmla="*/ 0 h 430823"/>
              <a:gd name="connsiteX0" fmla="*/ 0 w 4809392"/>
              <a:gd name="connsiteY0" fmla="*/ 518746 h 518746"/>
              <a:gd name="connsiteX1" fmla="*/ 4809392 w 4809392"/>
              <a:gd name="connsiteY1" fmla="*/ 0 h 518746"/>
              <a:gd name="connsiteX0" fmla="*/ 0 w 4826976"/>
              <a:gd name="connsiteY0" fmla="*/ 404446 h 404446"/>
              <a:gd name="connsiteX1" fmla="*/ 4826976 w 4826976"/>
              <a:gd name="connsiteY1" fmla="*/ 0 h 404446"/>
            </a:gdLst>
            <a:ahLst/>
            <a:cxnLst>
              <a:cxn ang="0">
                <a:pos x="connsiteX0" y="connsiteY0"/>
              </a:cxn>
              <a:cxn ang="0">
                <a:pos x="connsiteX1" y="connsiteY1"/>
              </a:cxn>
            </a:cxnLst>
            <a:rect l="l" t="t" r="r" b="b"/>
            <a:pathLst>
              <a:path w="4826976" h="404446">
                <a:moveTo>
                  <a:pt x="0" y="404446"/>
                </a:moveTo>
                <a:lnTo>
                  <a:pt x="4826976" y="0"/>
                </a:lnTo>
              </a:path>
            </a:pathLst>
          </a:custGeom>
          <a:noFill/>
          <a:ln w="76200">
            <a:solidFill>
              <a:schemeClr val="accent6"/>
            </a:solidFill>
            <a:headEnd type="none" w="med" len="med"/>
            <a:tailEnd type="arrow" w="med" len="med"/>
          </a:ln>
        </p:spPr>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09EB90B0-51DD-4618-9ABE-9FE28360699F}"/>
              </a:ext>
            </a:extLst>
          </p:cNvPr>
          <p:cNvSpPr/>
          <p:nvPr/>
        </p:nvSpPr>
        <p:spPr>
          <a:xfrm>
            <a:off x="1835696" y="2909802"/>
            <a:ext cx="540000" cy="369332"/>
          </a:xfrm>
          <a:prstGeom prst="rect">
            <a:avLst/>
          </a:prstGeom>
          <a:ln w="38100">
            <a:solidFill>
              <a:srgbClr val="FF0000"/>
            </a:solid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sp>
        <p:nvSpPr>
          <p:cNvPr id="20" name="正方形/長方形 19">
            <a:extLst>
              <a:ext uri="{FF2B5EF4-FFF2-40B4-BE49-F238E27FC236}">
                <a16:creationId xmlns:a16="http://schemas.microsoft.com/office/drawing/2014/main" id="{8341EBA9-259D-4959-B458-9D4F35CCD088}"/>
              </a:ext>
            </a:extLst>
          </p:cNvPr>
          <p:cNvSpPr/>
          <p:nvPr/>
        </p:nvSpPr>
        <p:spPr>
          <a:xfrm>
            <a:off x="7489158" y="2390881"/>
            <a:ext cx="540000" cy="369332"/>
          </a:xfrm>
          <a:prstGeom prst="rect">
            <a:avLst/>
          </a:prstGeom>
          <a:ln w="38100">
            <a:solidFill>
              <a:srgbClr val="FF0000"/>
            </a:solid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sp>
        <p:nvSpPr>
          <p:cNvPr id="22" name="正方形/長方形 21">
            <a:extLst>
              <a:ext uri="{FF2B5EF4-FFF2-40B4-BE49-F238E27FC236}">
                <a16:creationId xmlns:a16="http://schemas.microsoft.com/office/drawing/2014/main" id="{D2BE878C-8573-4BB0-AF87-AF2690A81A79}"/>
              </a:ext>
            </a:extLst>
          </p:cNvPr>
          <p:cNvSpPr/>
          <p:nvPr/>
        </p:nvSpPr>
        <p:spPr>
          <a:xfrm>
            <a:off x="1897765" y="4232756"/>
            <a:ext cx="540000" cy="369332"/>
          </a:xfrm>
          <a:prstGeom prst="rect">
            <a:avLst/>
          </a:prstGeom>
          <a:ln w="38100">
            <a:solidFill>
              <a:schemeClr val="accent6"/>
            </a:solid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sp>
        <p:nvSpPr>
          <p:cNvPr id="23" name="正方形/長方形 22">
            <a:extLst>
              <a:ext uri="{FF2B5EF4-FFF2-40B4-BE49-F238E27FC236}">
                <a16:creationId xmlns:a16="http://schemas.microsoft.com/office/drawing/2014/main" id="{3B6CF6EC-D093-4FDB-BA11-CB5761996EA0}"/>
              </a:ext>
            </a:extLst>
          </p:cNvPr>
          <p:cNvSpPr/>
          <p:nvPr/>
        </p:nvSpPr>
        <p:spPr>
          <a:xfrm>
            <a:off x="7489158" y="3812200"/>
            <a:ext cx="540000" cy="369332"/>
          </a:xfrm>
          <a:prstGeom prst="rect">
            <a:avLst/>
          </a:prstGeom>
          <a:ln w="38100">
            <a:solidFill>
              <a:schemeClr val="accent6"/>
            </a:solid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sp>
        <p:nvSpPr>
          <p:cNvPr id="18" name="テキスト ボックス 17">
            <a:extLst>
              <a:ext uri="{FF2B5EF4-FFF2-40B4-BE49-F238E27FC236}">
                <a16:creationId xmlns:a16="http://schemas.microsoft.com/office/drawing/2014/main" id="{3A066739-1BF0-4152-BFF2-D1A53492D035}"/>
              </a:ext>
            </a:extLst>
          </p:cNvPr>
          <p:cNvSpPr txBox="1"/>
          <p:nvPr/>
        </p:nvSpPr>
        <p:spPr>
          <a:xfrm>
            <a:off x="6318490" y="1772816"/>
            <a:ext cx="264599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地域別のデータについては、「別冊　資料編」参照</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319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②ー１　地域の状況　－消防団員充足率・自治会加入率の推移</a:t>
            </a:r>
          </a:p>
        </p:txBody>
      </p:sp>
      <p:sp>
        <p:nvSpPr>
          <p:cNvPr id="8" name="テキスト ボックス 7">
            <a:extLst>
              <a:ext uri="{FF2B5EF4-FFF2-40B4-BE49-F238E27FC236}">
                <a16:creationId xmlns:a16="http://schemas.microsoft.com/office/drawing/2014/main" id="{9E61091A-9CAF-493F-995C-7FD265C70EB4}"/>
              </a:ext>
            </a:extLst>
          </p:cNvPr>
          <p:cNvSpPr txBox="1"/>
          <p:nvPr/>
        </p:nvSpPr>
        <p:spPr>
          <a:xfrm>
            <a:off x="423849" y="6413851"/>
            <a:ext cx="2996027"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出典：市町村局において作成</a:t>
            </a:r>
          </a:p>
        </p:txBody>
      </p:sp>
      <p:sp>
        <p:nvSpPr>
          <p:cNvPr id="10" name="テキスト ボックス 9">
            <a:extLst>
              <a:ext uri="{FF2B5EF4-FFF2-40B4-BE49-F238E27FC236}">
                <a16:creationId xmlns:a16="http://schemas.microsoft.com/office/drawing/2014/main" id="{BA220015-2191-4120-8CBD-4DA718226078}"/>
              </a:ext>
            </a:extLst>
          </p:cNvPr>
          <p:cNvSpPr txBox="1"/>
          <p:nvPr/>
        </p:nvSpPr>
        <p:spPr>
          <a:xfrm>
            <a:off x="179513" y="980730"/>
            <a:ext cx="8784976" cy="164021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消防団員充足率</a:t>
            </a:r>
            <a:r>
              <a:rPr lang="en-US" altLang="ja-JP" sz="1400" dirty="0">
                <a:latin typeface="Meiryo UI" panose="020B0604030504040204" pitchFamily="50" charset="-128"/>
                <a:ea typeface="Meiryo UI" panose="020B0604030504040204" pitchFamily="50" charset="-128"/>
              </a:rPr>
              <a:t>】</a:t>
            </a: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消防団員数の減少に伴い、条例定数に対する充足率についても低下傾向となっている。</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今後も人口減少・高齢化の進行により消防団員のなり手不足が続けば、地域防災力の低下が懸念される。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自治会加入率</a:t>
            </a:r>
            <a:r>
              <a:rPr lang="en-US" altLang="ja-JP" sz="1400" dirty="0">
                <a:latin typeface="Meiryo UI" panose="020B0604030504040204" pitchFamily="50" charset="-128"/>
                <a:ea typeface="Meiryo UI" panose="020B0604030504040204" pitchFamily="50" charset="-128"/>
              </a:rPr>
              <a:t>】</a:t>
            </a: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単身世帯の増加などにより自治会加入率が低下している。</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これまで自治会が担ってきた地域の住民相互の連絡、地域の共同活動などの役割が低下することが懸念される。</a:t>
            </a:r>
            <a:endParaRPr lang="en-US" altLang="ja-JP" sz="14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F79B520-DF8B-4A1B-B3D8-B77B8C308E8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12</a:t>
            </a:fld>
            <a:endParaRPr lang="ja-JP" altLang="en-US" sz="1200" dirty="0">
              <a:solidFill>
                <a:prstClr val="black"/>
              </a:solidFill>
              <a:ea typeface="Meiryo UI" panose="020B0604030504040204" pitchFamily="50" charset="-128"/>
            </a:endParaRPr>
          </a:p>
        </p:txBody>
      </p:sp>
      <p:graphicFrame>
        <p:nvGraphicFramePr>
          <p:cNvPr id="16" name="グラフ 15">
            <a:extLst>
              <a:ext uri="{FF2B5EF4-FFF2-40B4-BE49-F238E27FC236}">
                <a16:creationId xmlns:a16="http://schemas.microsoft.com/office/drawing/2014/main" id="{52682C93-2DAD-4E88-B697-80E2B179B9F0}"/>
              </a:ext>
            </a:extLst>
          </p:cNvPr>
          <p:cNvGraphicFramePr/>
          <p:nvPr>
            <p:extLst>
              <p:ext uri="{D42A27DB-BD31-4B8C-83A1-F6EECF244321}">
                <p14:modId xmlns:p14="http://schemas.microsoft.com/office/powerpoint/2010/main" val="1106255869"/>
              </p:ext>
            </p:extLst>
          </p:nvPr>
        </p:nvGraphicFramePr>
        <p:xfrm>
          <a:off x="254763" y="3275111"/>
          <a:ext cx="4101217" cy="3060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a:extLst>
              <a:ext uri="{FF2B5EF4-FFF2-40B4-BE49-F238E27FC236}">
                <a16:creationId xmlns:a16="http://schemas.microsoft.com/office/drawing/2014/main" id="{51F67233-5F3D-4F54-893B-DC32B7EC21A9}"/>
              </a:ext>
            </a:extLst>
          </p:cNvPr>
          <p:cNvGraphicFramePr/>
          <p:nvPr>
            <p:extLst>
              <p:ext uri="{D42A27DB-BD31-4B8C-83A1-F6EECF244321}">
                <p14:modId xmlns:p14="http://schemas.microsoft.com/office/powerpoint/2010/main" val="1304663317"/>
              </p:ext>
            </p:extLst>
          </p:nvPr>
        </p:nvGraphicFramePr>
        <p:xfrm>
          <a:off x="4644008" y="3285568"/>
          <a:ext cx="4256772" cy="3049887"/>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a:extLst>
              <a:ext uri="{FF2B5EF4-FFF2-40B4-BE49-F238E27FC236}">
                <a16:creationId xmlns:a16="http://schemas.microsoft.com/office/drawing/2014/main" id="{37452374-8C8D-4FC7-AC19-5AD9821F73DB}"/>
              </a:ext>
            </a:extLst>
          </p:cNvPr>
          <p:cNvSpPr txBox="1"/>
          <p:nvPr/>
        </p:nvSpPr>
        <p:spPr>
          <a:xfrm>
            <a:off x="4707716" y="6397878"/>
            <a:ext cx="4256772"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　</a:t>
            </a:r>
            <a:r>
              <a:rPr kumimoji="1" lang="en-US" altLang="ja-JP" sz="700" dirty="0">
                <a:latin typeface="Meiryo UI" panose="020B0604030504040204" pitchFamily="50" charset="-128"/>
                <a:ea typeface="Meiryo UI" panose="020B0604030504040204" pitchFamily="50" charset="-128"/>
              </a:rPr>
              <a:t>2021</a:t>
            </a:r>
            <a:r>
              <a:rPr kumimoji="1" lang="ja-JP" altLang="en-US" sz="700" dirty="0">
                <a:latin typeface="Meiryo UI" panose="020B0604030504040204" pitchFamily="50" charset="-128"/>
                <a:ea typeface="Meiryo UI" panose="020B0604030504040204" pitchFamily="50" charset="-128"/>
              </a:rPr>
              <a:t>年度「自治会等に関する市区町村の取組についてのアンケート調査」大阪府回答を基に</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市町村局において作成</a:t>
            </a:r>
            <a:endParaRPr kumimoji="1" lang="en-US" altLang="ja-JP" sz="700" dirty="0">
              <a:latin typeface="Meiryo UI" panose="020B0604030504040204" pitchFamily="50" charset="-128"/>
              <a:ea typeface="Meiryo UI" panose="020B0604030504040204" pitchFamily="50" charset="-128"/>
            </a:endParaRPr>
          </a:p>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政令市は調査対象外のため、データには含まない。</a:t>
            </a:r>
          </a:p>
        </p:txBody>
      </p:sp>
      <p:sp>
        <p:nvSpPr>
          <p:cNvPr id="12" name="テキスト ボックス 11">
            <a:extLst>
              <a:ext uri="{FF2B5EF4-FFF2-40B4-BE49-F238E27FC236}">
                <a16:creationId xmlns:a16="http://schemas.microsoft.com/office/drawing/2014/main" id="{D9F3DB35-DBFE-45E7-95F8-5889F9297221}"/>
              </a:ext>
            </a:extLst>
          </p:cNvPr>
          <p:cNvSpPr txBox="1"/>
          <p:nvPr/>
        </p:nvSpPr>
        <p:spPr>
          <a:xfrm>
            <a:off x="6300192" y="2636912"/>
            <a:ext cx="264599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地域別のデータについては、「別冊　資料編」参照</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8300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②ー２　地域の状況　－空き家比率の推移</a:t>
            </a:r>
          </a:p>
        </p:txBody>
      </p:sp>
      <p:sp>
        <p:nvSpPr>
          <p:cNvPr id="7" name="テキスト ボックス 6">
            <a:extLst>
              <a:ext uri="{FF2B5EF4-FFF2-40B4-BE49-F238E27FC236}">
                <a16:creationId xmlns:a16="http://schemas.microsoft.com/office/drawing/2014/main" id="{40B82D53-0877-4BFB-B34E-C6B7E389C24C}"/>
              </a:ext>
            </a:extLst>
          </p:cNvPr>
          <p:cNvSpPr txBox="1"/>
          <p:nvPr/>
        </p:nvSpPr>
        <p:spPr>
          <a:xfrm>
            <a:off x="179513" y="926427"/>
            <a:ext cx="8784976" cy="39059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人口減少に伴う空き家の増加により、市町村に対する空き家対策のニーズの高まりが懸念される。</a:t>
            </a:r>
            <a:endParaRPr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6491120-A27B-4CC3-B708-CBD4F2FE8895}"/>
              </a:ext>
            </a:extLst>
          </p:cNvPr>
          <p:cNvSpPr txBox="1"/>
          <p:nvPr/>
        </p:nvSpPr>
        <p:spPr>
          <a:xfrm>
            <a:off x="539552" y="6533326"/>
            <a:ext cx="3960440"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出典：総務省「住宅・土地統計調査」を基に市町村局において作成</a:t>
            </a:r>
          </a:p>
        </p:txBody>
      </p:sp>
      <p:sp>
        <p:nvSpPr>
          <p:cNvPr id="16" name="正方形/長方形 15">
            <a:extLst>
              <a:ext uri="{FF2B5EF4-FFF2-40B4-BE49-F238E27FC236}">
                <a16:creationId xmlns:a16="http://schemas.microsoft.com/office/drawing/2014/main" id="{654B8F17-F126-4B64-AD21-0572398E80C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13</a:t>
            </a:fld>
            <a:endParaRPr lang="ja-JP" altLang="en-US" sz="1200" dirty="0">
              <a:solidFill>
                <a:prstClr val="black"/>
              </a:solidFill>
              <a:ea typeface="Meiryo UI" panose="020B0604030504040204" pitchFamily="50" charset="-128"/>
            </a:endParaRPr>
          </a:p>
        </p:txBody>
      </p:sp>
      <p:graphicFrame>
        <p:nvGraphicFramePr>
          <p:cNvPr id="8" name="グラフ 7">
            <a:extLst>
              <a:ext uri="{FF2B5EF4-FFF2-40B4-BE49-F238E27FC236}">
                <a16:creationId xmlns:a16="http://schemas.microsoft.com/office/drawing/2014/main" id="{A17E7847-644D-4F6C-8344-CC0AB0CA7535}"/>
              </a:ext>
            </a:extLst>
          </p:cNvPr>
          <p:cNvGraphicFramePr/>
          <p:nvPr>
            <p:extLst>
              <p:ext uri="{D42A27DB-BD31-4B8C-83A1-F6EECF244321}">
                <p14:modId xmlns:p14="http://schemas.microsoft.com/office/powerpoint/2010/main" val="1186308112"/>
              </p:ext>
            </p:extLst>
          </p:nvPr>
        </p:nvGraphicFramePr>
        <p:xfrm>
          <a:off x="179516" y="1476986"/>
          <a:ext cx="8639185" cy="5056336"/>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DB0B6044-C4AF-4B9F-97A5-878CB091E2FB}"/>
              </a:ext>
            </a:extLst>
          </p:cNvPr>
          <p:cNvSpPr txBox="1"/>
          <p:nvPr/>
        </p:nvSpPr>
        <p:spPr>
          <a:xfrm>
            <a:off x="6300192" y="1340768"/>
            <a:ext cx="264599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地域別のデータについては、「別冊　資料編」参照</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626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2"/>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③ー１　インフラ・公共施設　 －インフラの老朽化の状況</a:t>
            </a:r>
          </a:p>
        </p:txBody>
      </p:sp>
      <p:sp>
        <p:nvSpPr>
          <p:cNvPr id="7" name="テキスト ボックス 6">
            <a:extLst>
              <a:ext uri="{FF2B5EF4-FFF2-40B4-BE49-F238E27FC236}">
                <a16:creationId xmlns:a16="http://schemas.microsoft.com/office/drawing/2014/main" id="{40B82D53-0877-4BFB-B34E-C6B7E389C24C}"/>
              </a:ext>
            </a:extLst>
          </p:cNvPr>
          <p:cNvSpPr txBox="1"/>
          <p:nvPr/>
        </p:nvSpPr>
        <p:spPr>
          <a:xfrm>
            <a:off x="179517" y="898167"/>
            <a:ext cx="8784975" cy="81360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高度経済成長期に集中投資したインフラの老朽化が進行し、点検・診断・維持管理等の事務が増加している。</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インフラの更新や長寿命化には多額の費用を要することから、その総合的な管理が課題となり、人口減少を見据え、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今後は各団体内での最適化のみならず、地域としての最適化を検討することも考えられる。</a:t>
            </a:r>
          </a:p>
        </p:txBody>
      </p:sp>
      <p:sp>
        <p:nvSpPr>
          <p:cNvPr id="9" name="テキスト ボックス 8">
            <a:extLst>
              <a:ext uri="{FF2B5EF4-FFF2-40B4-BE49-F238E27FC236}">
                <a16:creationId xmlns:a16="http://schemas.microsoft.com/office/drawing/2014/main" id="{F0627666-DA3F-42EF-8D20-F25880BF1B3B}"/>
              </a:ext>
            </a:extLst>
          </p:cNvPr>
          <p:cNvSpPr txBox="1"/>
          <p:nvPr/>
        </p:nvSpPr>
        <p:spPr>
          <a:xfrm>
            <a:off x="323528" y="6474822"/>
            <a:ext cx="540060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国土交通省「道路メンテナンス情報」（</a:t>
            </a:r>
            <a:r>
              <a:rPr kumimoji="1" lang="en-US" altLang="ja-JP" sz="800" dirty="0">
                <a:latin typeface="Meiryo UI" panose="020B0604030504040204" pitchFamily="50" charset="-128"/>
                <a:ea typeface="Meiryo UI" panose="020B0604030504040204" pitchFamily="50" charset="-128"/>
              </a:rPr>
              <a:t>2021</a:t>
            </a:r>
            <a:r>
              <a:rPr kumimoji="1" lang="ja-JP" altLang="en-US" sz="800" dirty="0">
                <a:latin typeface="Meiryo UI" panose="020B0604030504040204" pitchFamily="50" charset="-128"/>
                <a:ea typeface="Meiryo UI" panose="020B0604030504040204" pitchFamily="50" charset="-128"/>
              </a:rPr>
              <a:t>年度末時点）より抜粋</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道路管理者毎の橋梁点検結果と対応状況</a:t>
            </a:r>
          </a:p>
        </p:txBody>
      </p:sp>
      <p:sp>
        <p:nvSpPr>
          <p:cNvPr id="12" name="テキスト ボックス 11">
            <a:extLst>
              <a:ext uri="{FF2B5EF4-FFF2-40B4-BE49-F238E27FC236}">
                <a16:creationId xmlns:a16="http://schemas.microsoft.com/office/drawing/2014/main" id="{A445738E-8FE4-473B-96E8-CD72727B6737}"/>
              </a:ext>
            </a:extLst>
          </p:cNvPr>
          <p:cNvSpPr txBox="1"/>
          <p:nvPr/>
        </p:nvSpPr>
        <p:spPr>
          <a:xfrm>
            <a:off x="899592" y="1936500"/>
            <a:ext cx="7074532" cy="307777"/>
          </a:xfrm>
          <a:prstGeom prst="rect">
            <a:avLst/>
          </a:prstGeom>
          <a:noFill/>
        </p:spPr>
        <p:txBody>
          <a:bodyPr wrap="square" rtlCol="0" anchor="ctr">
            <a:spAutoFit/>
          </a:bodyPr>
          <a:lstStyle/>
          <a:p>
            <a:pPr algn="ctr"/>
            <a:r>
              <a:rPr kumimoji="1" lang="ja-JP" altLang="en-US" sz="1400" dirty="0">
                <a:latin typeface="BIZ UDPゴシック" panose="020B0400000000000000" pitchFamily="50" charset="-128"/>
                <a:ea typeface="BIZ UDPゴシック" panose="020B0400000000000000" pitchFamily="50" charset="-128"/>
              </a:rPr>
              <a:t>水道・下水道の老朽化の状況</a:t>
            </a:r>
          </a:p>
        </p:txBody>
      </p:sp>
      <p:graphicFrame>
        <p:nvGraphicFramePr>
          <p:cNvPr id="10" name="表 9">
            <a:extLst>
              <a:ext uri="{FF2B5EF4-FFF2-40B4-BE49-F238E27FC236}">
                <a16:creationId xmlns:a16="http://schemas.microsoft.com/office/drawing/2014/main" id="{D78CD6B2-31B7-4F49-9BDD-706051841115}"/>
              </a:ext>
            </a:extLst>
          </p:cNvPr>
          <p:cNvGraphicFramePr>
            <a:graphicFrameLocks noGrp="1"/>
          </p:cNvGraphicFramePr>
          <p:nvPr/>
        </p:nvGraphicFramePr>
        <p:xfrm>
          <a:off x="251523" y="2273383"/>
          <a:ext cx="8640961" cy="1910750"/>
        </p:xfrm>
        <a:graphic>
          <a:graphicData uri="http://schemas.openxmlformats.org/drawingml/2006/table">
            <a:tbl>
              <a:tblPr firstRow="1" firstCol="1" bandRow="1">
                <a:tableStyleId>{7DF18680-E054-41AD-8BC1-D1AEF772440D}</a:tableStyleId>
              </a:tblPr>
              <a:tblGrid>
                <a:gridCol w="1401236">
                  <a:extLst>
                    <a:ext uri="{9D8B030D-6E8A-4147-A177-3AD203B41FA5}">
                      <a16:colId xmlns:a16="http://schemas.microsoft.com/office/drawing/2014/main" val="293287591"/>
                    </a:ext>
                  </a:extLst>
                </a:gridCol>
                <a:gridCol w="1447945">
                  <a:extLst>
                    <a:ext uri="{9D8B030D-6E8A-4147-A177-3AD203B41FA5}">
                      <a16:colId xmlns:a16="http://schemas.microsoft.com/office/drawing/2014/main" val="2219108212"/>
                    </a:ext>
                  </a:extLst>
                </a:gridCol>
                <a:gridCol w="1447945">
                  <a:extLst>
                    <a:ext uri="{9D8B030D-6E8A-4147-A177-3AD203B41FA5}">
                      <a16:colId xmlns:a16="http://schemas.microsoft.com/office/drawing/2014/main" val="2104273530"/>
                    </a:ext>
                  </a:extLst>
                </a:gridCol>
                <a:gridCol w="1447945">
                  <a:extLst>
                    <a:ext uri="{9D8B030D-6E8A-4147-A177-3AD203B41FA5}">
                      <a16:colId xmlns:a16="http://schemas.microsoft.com/office/drawing/2014/main" val="2375188034"/>
                    </a:ext>
                  </a:extLst>
                </a:gridCol>
                <a:gridCol w="1447945">
                  <a:extLst>
                    <a:ext uri="{9D8B030D-6E8A-4147-A177-3AD203B41FA5}">
                      <a16:colId xmlns:a16="http://schemas.microsoft.com/office/drawing/2014/main" val="1329724199"/>
                    </a:ext>
                  </a:extLst>
                </a:gridCol>
                <a:gridCol w="1447945">
                  <a:extLst>
                    <a:ext uri="{9D8B030D-6E8A-4147-A177-3AD203B41FA5}">
                      <a16:colId xmlns:a16="http://schemas.microsoft.com/office/drawing/2014/main" val="1784093899"/>
                    </a:ext>
                  </a:extLst>
                </a:gridCol>
              </a:tblGrid>
              <a:tr h="523473">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Bef>
                          <a:spcPts val="600"/>
                        </a:spcBef>
                        <a:spcAft>
                          <a:spcPts val="0"/>
                        </a:spcAft>
                      </a:pPr>
                      <a:r>
                        <a:rPr lang="ja-JP" altLang="en-US" sz="1400" kern="100" dirty="0">
                          <a:solidFill>
                            <a:schemeClr val="bg1"/>
                          </a:solidFill>
                          <a:effectLst/>
                          <a:latin typeface="Meiryo UI" panose="020B0604030504040204" pitchFamily="50" charset="-128"/>
                          <a:ea typeface="Meiryo UI" panose="020B0604030504040204" pitchFamily="50" charset="-128"/>
                        </a:rPr>
                        <a:t>管路延長</a:t>
                      </a:r>
                      <a:endParaRPr lang="en-US" altLang="ja-JP" sz="1400" kern="100" dirty="0">
                        <a:solidFill>
                          <a:schemeClr val="bg1"/>
                        </a:solidFill>
                        <a:effectLst/>
                        <a:latin typeface="Meiryo UI" panose="020B0604030504040204" pitchFamily="50" charset="-128"/>
                        <a:ea typeface="Meiryo UI" panose="020B0604030504040204" pitchFamily="50" charset="-128"/>
                      </a:endParaRPr>
                    </a:p>
                    <a:p>
                      <a:pPr algn="ctr">
                        <a:spcBef>
                          <a:spcPts val="600"/>
                        </a:spcBef>
                        <a:spcAft>
                          <a:spcPts val="0"/>
                        </a:spcAft>
                      </a:pPr>
                      <a:r>
                        <a:rPr lang="ja-JP" altLang="en-US" sz="1400" kern="100" dirty="0">
                          <a:solidFill>
                            <a:schemeClr val="bg1"/>
                          </a:solidFill>
                          <a:effectLst/>
                          <a:latin typeface="Meiryo UI" panose="020B0604030504040204" pitchFamily="50" charset="-128"/>
                          <a:ea typeface="Meiryo UI" panose="020B0604030504040204" pitchFamily="50" charset="-128"/>
                        </a:rPr>
                        <a:t>（</a:t>
                      </a:r>
                      <a:r>
                        <a:rPr lang="en-US" altLang="ja-JP" sz="1400" kern="100" dirty="0">
                          <a:solidFill>
                            <a:schemeClr val="bg1"/>
                          </a:solidFill>
                          <a:effectLst/>
                          <a:latin typeface="Meiryo UI" panose="020B0604030504040204" pitchFamily="50" charset="-128"/>
                          <a:ea typeface="Meiryo UI" panose="020B0604030504040204" pitchFamily="50" charset="-128"/>
                        </a:rPr>
                        <a:t>km</a:t>
                      </a:r>
                      <a:r>
                        <a:rPr lang="ja-JP" altLang="en-US" sz="1400" kern="100" dirty="0">
                          <a:solidFill>
                            <a:schemeClr val="bg1"/>
                          </a:solidFill>
                          <a:effectLst/>
                          <a:latin typeface="Meiryo UI" panose="020B0604030504040204" pitchFamily="50" charset="-128"/>
                          <a:ea typeface="Meiryo UI" panose="020B0604030504040204" pitchFamily="50" charset="-128"/>
                        </a:rPr>
                        <a:t>）</a:t>
                      </a:r>
                      <a:endParaRPr 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bg1"/>
                          </a:solidFill>
                          <a:effectLst/>
                          <a:latin typeface="Meiryo UI" panose="020B0604030504040204" pitchFamily="50" charset="-128"/>
                          <a:ea typeface="Meiryo UI" panose="020B0604030504040204" pitchFamily="50" charset="-128"/>
                        </a:rPr>
                        <a:t>経年化・</a:t>
                      </a:r>
                      <a:endParaRPr lang="en-US" altLang="ja-JP" sz="1400" kern="100" dirty="0">
                        <a:solidFill>
                          <a:schemeClr val="bg1"/>
                        </a:solidFill>
                        <a:effectLst/>
                        <a:latin typeface="Meiryo UI" panose="020B0604030504040204" pitchFamily="50" charset="-128"/>
                        <a:ea typeface="Meiryo UI" panose="020B0604030504040204" pitchFamily="50" charset="-128"/>
                      </a:endParaRPr>
                    </a:p>
                    <a:p>
                      <a:pPr algn="ctr">
                        <a:spcAft>
                          <a:spcPts val="0"/>
                        </a:spcAft>
                      </a:pPr>
                      <a:r>
                        <a:rPr lang="ja-JP" altLang="en-US" sz="1400" kern="100" dirty="0">
                          <a:solidFill>
                            <a:schemeClr val="bg1"/>
                          </a:solidFill>
                          <a:effectLst/>
                          <a:latin typeface="Meiryo UI" panose="020B0604030504040204" pitchFamily="50" charset="-128"/>
                          <a:ea typeface="Meiryo UI" panose="020B0604030504040204" pitchFamily="50" charset="-128"/>
                        </a:rPr>
                        <a:t>老朽化延長（</a:t>
                      </a:r>
                      <a:r>
                        <a:rPr lang="en-US" altLang="ja-JP" sz="1400" kern="100" dirty="0">
                          <a:solidFill>
                            <a:schemeClr val="bg1"/>
                          </a:solidFill>
                          <a:effectLst/>
                          <a:latin typeface="Meiryo UI" panose="020B0604030504040204" pitchFamily="50" charset="-128"/>
                          <a:ea typeface="Meiryo UI" panose="020B0604030504040204" pitchFamily="50" charset="-128"/>
                        </a:rPr>
                        <a:t>km</a:t>
                      </a:r>
                      <a:r>
                        <a:rPr lang="ja-JP" altLang="en-US" sz="1400" kern="100" dirty="0">
                          <a:solidFill>
                            <a:schemeClr val="bg1"/>
                          </a:solidFill>
                          <a:effectLst/>
                          <a:latin typeface="Meiryo UI" panose="020B0604030504040204" pitchFamily="50" charset="-128"/>
                          <a:ea typeface="Meiryo UI" panose="020B0604030504040204" pitchFamily="50" charset="-128"/>
                        </a:rPr>
                        <a:t>）</a:t>
                      </a:r>
                      <a:endParaRPr 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bg1"/>
                          </a:solidFill>
                          <a:effectLst/>
                          <a:latin typeface="Meiryo UI" panose="020B0604030504040204" pitchFamily="50" charset="-128"/>
                          <a:ea typeface="Meiryo UI" panose="020B0604030504040204" pitchFamily="50" charset="-128"/>
                        </a:rPr>
                        <a:t>経年化・老朽化率</a:t>
                      </a:r>
                      <a:endParaRPr 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bg1"/>
                          </a:solidFill>
                          <a:effectLst/>
                          <a:latin typeface="Meiryo UI" panose="020B0604030504040204" pitchFamily="50" charset="-128"/>
                          <a:ea typeface="Meiryo UI" panose="020B0604030504040204" pitchFamily="50" charset="-128"/>
                        </a:rPr>
                        <a:t>更新延長</a:t>
                      </a:r>
                      <a:endParaRPr lang="en-US" altLang="ja-JP" sz="1400" kern="100" dirty="0">
                        <a:solidFill>
                          <a:schemeClr val="bg1"/>
                        </a:solidFill>
                        <a:effectLst/>
                        <a:latin typeface="Meiryo UI" panose="020B0604030504040204" pitchFamily="50" charset="-128"/>
                        <a:ea typeface="Meiryo UI" panose="020B0604030504040204" pitchFamily="50" charset="-128"/>
                      </a:endParaRPr>
                    </a:p>
                    <a:p>
                      <a:pPr algn="ctr">
                        <a:spcAft>
                          <a:spcPts val="0"/>
                        </a:spcAft>
                      </a:pPr>
                      <a:r>
                        <a:rPr lang="en-US"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(km)</a:t>
                      </a:r>
                      <a:endParaRPr 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1400" kern="100" dirty="0">
                          <a:solidFill>
                            <a:schemeClr val="bg1"/>
                          </a:solidFill>
                          <a:effectLst/>
                          <a:latin typeface="Meiryo UI" panose="020B0604030504040204" pitchFamily="50" charset="-128"/>
                          <a:ea typeface="Meiryo UI" panose="020B0604030504040204" pitchFamily="50" charset="-128"/>
                        </a:rPr>
                        <a:t>更新率</a:t>
                      </a:r>
                      <a:endParaRPr 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8910951"/>
                  </a:ext>
                </a:extLst>
              </a:tr>
              <a:tr h="635335">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rPr>
                        <a:t>水道管路</a:t>
                      </a:r>
                      <a:endParaRPr lang="en-US" altLang="ja-JP" sz="1400" kern="100" dirty="0">
                        <a:effectLst/>
                        <a:latin typeface="Meiryo UI" panose="020B0604030504040204" pitchFamily="50" charset="-128"/>
                        <a:ea typeface="Meiryo UI" panose="020B0604030504040204" pitchFamily="50" charset="-128"/>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24,252</a:t>
                      </a:r>
                      <a:endPar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8,487</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35.0</a:t>
                      </a:r>
                      <a:r>
                        <a:rPr lang="ja-JP" altLang="en-US" sz="1400" kern="100" dirty="0">
                          <a:solidFill>
                            <a:schemeClr val="tx1"/>
                          </a:solidFill>
                          <a:effectLst/>
                          <a:latin typeface="Meiryo UI" panose="020B0604030504040204" pitchFamily="50" charset="-128"/>
                          <a:ea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234</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1.0</a:t>
                      </a:r>
                      <a:r>
                        <a:rPr lang="ja-JP" altLang="en-US" sz="1400" kern="100" dirty="0">
                          <a:solidFill>
                            <a:schemeClr val="tx1"/>
                          </a:solidFill>
                          <a:effectLst/>
                          <a:latin typeface="Meiryo UI" panose="020B0604030504040204" pitchFamily="50" charset="-128"/>
                          <a:ea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11300442"/>
                  </a:ext>
                </a:extLst>
              </a:tr>
              <a:tr h="635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rPr>
                        <a:t>下水道管渠</a:t>
                      </a:r>
                      <a:endParaRPr lang="en-US" altLang="ja-JP" sz="1400" kern="100" dirty="0">
                        <a:effectLst/>
                        <a:latin typeface="Meiryo UI" panose="020B0604030504040204" pitchFamily="50" charset="-128"/>
                        <a:ea typeface="Meiryo UI" panose="020B0604030504040204" pitchFamily="50" charset="-128"/>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24,419</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4,532</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18.6</a:t>
                      </a:r>
                      <a:r>
                        <a:rPr lang="ja-JP" altLang="en-US" sz="1400" kern="100" dirty="0">
                          <a:solidFill>
                            <a:schemeClr val="tx1"/>
                          </a:solidFill>
                          <a:effectLst/>
                          <a:latin typeface="Meiryo UI" panose="020B0604030504040204" pitchFamily="50" charset="-128"/>
                          <a:ea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93</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tx1"/>
                          </a:solidFill>
                          <a:effectLst/>
                          <a:latin typeface="Meiryo UI" panose="020B0604030504040204" pitchFamily="50" charset="-128"/>
                          <a:ea typeface="Meiryo UI" panose="020B0604030504040204" pitchFamily="50" charset="-128"/>
                        </a:rPr>
                        <a:t>0.4</a:t>
                      </a:r>
                      <a:r>
                        <a:rPr lang="ja-JP" altLang="en-US" sz="1400" kern="100" dirty="0">
                          <a:solidFill>
                            <a:schemeClr val="tx1"/>
                          </a:solidFill>
                          <a:effectLst/>
                          <a:latin typeface="Meiryo UI" panose="020B0604030504040204" pitchFamily="50" charset="-128"/>
                          <a:ea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1202381806"/>
                  </a:ext>
                </a:extLst>
              </a:tr>
            </a:tbl>
          </a:graphicData>
        </a:graphic>
      </p:graphicFrame>
      <p:graphicFrame>
        <p:nvGraphicFramePr>
          <p:cNvPr id="16" name="表 15">
            <a:extLst>
              <a:ext uri="{FF2B5EF4-FFF2-40B4-BE49-F238E27FC236}">
                <a16:creationId xmlns:a16="http://schemas.microsoft.com/office/drawing/2014/main" id="{EB6FB031-3C64-46A1-B87E-C7E422363207}"/>
              </a:ext>
            </a:extLst>
          </p:cNvPr>
          <p:cNvGraphicFramePr>
            <a:graphicFrameLocks noGrp="1"/>
          </p:cNvGraphicFramePr>
          <p:nvPr>
            <p:extLst>
              <p:ext uri="{D42A27DB-BD31-4B8C-83A1-F6EECF244321}">
                <p14:modId xmlns:p14="http://schemas.microsoft.com/office/powerpoint/2010/main" val="3442048823"/>
              </p:ext>
            </p:extLst>
          </p:nvPr>
        </p:nvGraphicFramePr>
        <p:xfrm>
          <a:off x="274258" y="4975658"/>
          <a:ext cx="8640959" cy="1458191"/>
        </p:xfrm>
        <a:graphic>
          <a:graphicData uri="http://schemas.openxmlformats.org/drawingml/2006/table">
            <a:tbl>
              <a:tblPr firstRow="1" firstCol="1" bandRow="1">
                <a:tableStyleId>{7DF18680-E054-41AD-8BC1-D1AEF772440D}</a:tableStyleId>
              </a:tblPr>
              <a:tblGrid>
                <a:gridCol w="947273">
                  <a:extLst>
                    <a:ext uri="{9D8B030D-6E8A-4147-A177-3AD203B41FA5}">
                      <a16:colId xmlns:a16="http://schemas.microsoft.com/office/drawing/2014/main" val="293287591"/>
                    </a:ext>
                  </a:extLst>
                </a:gridCol>
                <a:gridCol w="1099098">
                  <a:extLst>
                    <a:ext uri="{9D8B030D-6E8A-4147-A177-3AD203B41FA5}">
                      <a16:colId xmlns:a16="http://schemas.microsoft.com/office/drawing/2014/main" val="2219108212"/>
                    </a:ext>
                  </a:extLst>
                </a:gridCol>
                <a:gridCol w="1099098">
                  <a:extLst>
                    <a:ext uri="{9D8B030D-6E8A-4147-A177-3AD203B41FA5}">
                      <a16:colId xmlns:a16="http://schemas.microsoft.com/office/drawing/2014/main" val="2104273530"/>
                    </a:ext>
                  </a:extLst>
                </a:gridCol>
                <a:gridCol w="1099098">
                  <a:extLst>
                    <a:ext uri="{9D8B030D-6E8A-4147-A177-3AD203B41FA5}">
                      <a16:colId xmlns:a16="http://schemas.microsoft.com/office/drawing/2014/main" val="2375188034"/>
                    </a:ext>
                  </a:extLst>
                </a:gridCol>
                <a:gridCol w="1099098">
                  <a:extLst>
                    <a:ext uri="{9D8B030D-6E8A-4147-A177-3AD203B41FA5}">
                      <a16:colId xmlns:a16="http://schemas.microsoft.com/office/drawing/2014/main" val="1329724199"/>
                    </a:ext>
                  </a:extLst>
                </a:gridCol>
                <a:gridCol w="1099098">
                  <a:extLst>
                    <a:ext uri="{9D8B030D-6E8A-4147-A177-3AD203B41FA5}">
                      <a16:colId xmlns:a16="http://schemas.microsoft.com/office/drawing/2014/main" val="1784093899"/>
                    </a:ext>
                  </a:extLst>
                </a:gridCol>
                <a:gridCol w="1099098">
                  <a:extLst>
                    <a:ext uri="{9D8B030D-6E8A-4147-A177-3AD203B41FA5}">
                      <a16:colId xmlns:a16="http://schemas.microsoft.com/office/drawing/2014/main" val="3367928054"/>
                    </a:ext>
                  </a:extLst>
                </a:gridCol>
                <a:gridCol w="1099098">
                  <a:extLst>
                    <a:ext uri="{9D8B030D-6E8A-4147-A177-3AD203B41FA5}">
                      <a16:colId xmlns:a16="http://schemas.microsoft.com/office/drawing/2014/main" val="2105258910"/>
                    </a:ext>
                  </a:extLst>
                </a:gridCol>
              </a:tblGrid>
              <a:tr h="324000">
                <a:tc rowSpan="3">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gridSpan="5">
                  <a:txBody>
                    <a:bodyPr/>
                    <a:lstStyle/>
                    <a:p>
                      <a:pPr algn="ctr">
                        <a:spcBef>
                          <a:spcPts val="600"/>
                        </a:spcBef>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年度末における点検結果</a:t>
                      </a:r>
                    </a:p>
                  </a:txBody>
                  <a:tcPr marL="36000" marR="36000" marT="0" marB="0" anchor="ctr">
                    <a:lnB w="12700" cap="flat" cmpd="sng" algn="ctr">
                      <a:solidFill>
                        <a:schemeClr val="bg1"/>
                      </a:solidFill>
                      <a:prstDash val="solid"/>
                      <a:round/>
                      <a:headEnd type="none" w="med" len="med"/>
                      <a:tailEnd type="none" w="med" len="med"/>
                    </a:lnB>
                  </a:tcPr>
                </a:tc>
                <a:tc hMerge="1">
                  <a:txBody>
                    <a:bodyPr/>
                    <a:lstStyle/>
                    <a:p>
                      <a:pPr algn="ctr">
                        <a:spcAft>
                          <a:spcPts val="0"/>
                        </a:spcAft>
                      </a:pPr>
                      <a:r>
                        <a:rPr lang="ja-JP" altLang="en-US" sz="1000" kern="100" dirty="0">
                          <a:effectLst/>
                        </a:rPr>
                        <a:t>要予防保全</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hMerge="1">
                  <a:txBody>
                    <a:bodyPr/>
                    <a:lstStyle/>
                    <a:p>
                      <a:pPr algn="ctr">
                        <a:spcAft>
                          <a:spcPts val="0"/>
                        </a:spcAft>
                      </a:pPr>
                      <a:r>
                        <a:rPr lang="ja-JP" altLang="en-US" sz="1000" kern="100" dirty="0">
                          <a:effectLst/>
                        </a:rPr>
                        <a:t>要早期措置</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hMerge="1">
                  <a:txBody>
                    <a:bodyPr/>
                    <a:lstStyle/>
                    <a:p>
                      <a:pPr algn="ctr">
                        <a:spcAft>
                          <a:spcPts val="0"/>
                        </a:spcAft>
                      </a:pPr>
                      <a:r>
                        <a:rPr lang="ja-JP" altLang="en-US" sz="1000" kern="100" dirty="0">
                          <a:effectLst/>
                        </a:rPr>
                        <a:t>要緊急措置</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hMerge="1">
                  <a:txBody>
                    <a:bodyPr/>
                    <a:lstStyle/>
                    <a:p>
                      <a:pPr algn="ctr">
                        <a:spcAft>
                          <a:spcPts val="0"/>
                        </a:spcAft>
                      </a:pPr>
                      <a:r>
                        <a:rPr lang="ja-JP" altLang="en-US" sz="1000" kern="100" dirty="0">
                          <a:effectLst/>
                        </a:rPr>
                        <a:t>合計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gridSpan="2">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同時点対応状況</a:t>
                      </a:r>
                    </a:p>
                  </a:txBody>
                  <a:tcPr marL="49557" marR="49557" marT="0" marB="0" anchor="ctr">
                    <a:lnB w="12700" cap="flat" cmpd="sng" algn="ctr">
                      <a:solidFill>
                        <a:schemeClr val="bg1"/>
                      </a:solidFill>
                      <a:prstDash val="solid"/>
                      <a:round/>
                      <a:headEnd type="none" w="med" len="med"/>
                      <a:tailEnd type="none" w="med" len="med"/>
                    </a:lnB>
                  </a:tcPr>
                </a:tc>
                <a:tc hMerge="1">
                  <a:txBody>
                    <a:bodyPr/>
                    <a:lstStyle/>
                    <a:p>
                      <a:pPr algn="ctr">
                        <a:spcAft>
                          <a:spcPts val="0"/>
                        </a:spcAft>
                      </a:pPr>
                      <a:r>
                        <a:rPr lang="ja-JP" altLang="en-US"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要緊急措置</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8910951"/>
                  </a:ext>
                </a:extLst>
              </a:tr>
              <a:tr h="180000">
                <a:tc vMerge="1">
                  <a:txBody>
                    <a:bodyPr/>
                    <a:lstStyle/>
                    <a:p>
                      <a:endParaRPr kumimoji="1" lang="ja-JP" altLang="en-US"/>
                    </a:p>
                  </a:txBody>
                  <a:tcPr/>
                </a:tc>
                <a:tc rowSpan="2">
                  <a:txBody>
                    <a:bodyPr/>
                    <a:lstStyle/>
                    <a:p>
                      <a:pPr algn="ctr">
                        <a:spcBef>
                          <a:spcPts val="600"/>
                        </a:spcBef>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点検橋梁数</a:t>
                      </a: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gridSpan="2">
                  <a:txBody>
                    <a:bodyPr/>
                    <a:lstStyle/>
                    <a:p>
                      <a:pPr algn="ctr">
                        <a:spcAft>
                          <a:spcPts val="0"/>
                        </a:spcAft>
                      </a:pP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pPr algn="ctr">
                        <a:spcAft>
                          <a:spcPts val="0"/>
                        </a:spcAft>
                      </a:pP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rowSpan="2">
                  <a:txBody>
                    <a:bodyPr/>
                    <a:lstStyle/>
                    <a:p>
                      <a:pPr algn="ctr">
                        <a:spcAft>
                          <a:spcPts val="0"/>
                        </a:spcAft>
                      </a:pPr>
                      <a:r>
                        <a:rPr lang="ja-JP" altLang="en-US" sz="1200" b="1" kern="100" dirty="0">
                          <a:solidFill>
                            <a:schemeClr val="bg1"/>
                          </a:solidFill>
                          <a:effectLst/>
                          <a:latin typeface="Meiryo UI" panose="020B0604030504040204" pitchFamily="50" charset="-128"/>
                          <a:ea typeface="Meiryo UI" panose="020B0604030504040204" pitchFamily="50" charset="-128"/>
                        </a:rPr>
                        <a:t>要対応橋梁数</a:t>
                      </a:r>
                      <a:endParaRPr 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rowSpan="2">
                  <a:txBody>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要対応割合</a:t>
                      </a: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rowSpan="2">
                  <a:txBody>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着手済</a:t>
                      </a: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spcAft>
                          <a:spcPts val="0"/>
                        </a:spcAft>
                      </a:pP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365606571"/>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bg1"/>
                          </a:solidFill>
                          <a:effectLst/>
                          <a:latin typeface="Meiryo UI" panose="020B0604030504040204" pitchFamily="50" charset="-128"/>
                          <a:ea typeface="Meiryo UI" panose="020B0604030504040204" pitchFamily="50" charset="-128"/>
                        </a:rPr>
                        <a:t>うち要早期措置</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bg1"/>
                          </a:solidFill>
                          <a:effectLst/>
                          <a:latin typeface="Meiryo UI" panose="020B0604030504040204" pitchFamily="50" charset="-128"/>
                          <a:ea typeface="Meiryo UI" panose="020B0604030504040204" pitchFamily="50" charset="-128"/>
                        </a:rPr>
                        <a:t>うち要緊急措置</a:t>
                      </a:r>
                      <a:endParaRPr lang="ja-JP" altLang="ja-JP" sz="12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うち完了済</a:t>
                      </a:r>
                      <a:endParaRPr lang="ja-JP" alt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69781816"/>
                  </a:ext>
                </a:extLst>
              </a:tr>
              <a:tr h="560831">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rPr>
                        <a:t>橋梁</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rPr>
                        <a:t>7,683</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408</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411</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5.3%</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169</a:t>
                      </a:r>
                    </a:p>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(41.1%)</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106</a:t>
                      </a:r>
                    </a:p>
                    <a:p>
                      <a:pPr algn="ctr">
                        <a:lnSpc>
                          <a:spcPct val="100000"/>
                        </a:lnSpc>
                        <a:spcAft>
                          <a:spcPts val="0"/>
                        </a:spcAft>
                      </a:pPr>
                      <a:r>
                        <a:rPr lang="en-US" alt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(25.8%)</a:t>
                      </a:r>
                      <a:endPar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20226925"/>
                  </a:ext>
                </a:extLst>
              </a:tr>
            </a:tbl>
          </a:graphicData>
        </a:graphic>
      </p:graphicFrame>
      <p:sp>
        <p:nvSpPr>
          <p:cNvPr id="17" name="テキスト ボックス 16">
            <a:extLst>
              <a:ext uri="{FF2B5EF4-FFF2-40B4-BE49-F238E27FC236}">
                <a16:creationId xmlns:a16="http://schemas.microsoft.com/office/drawing/2014/main" id="{BC0CFB7D-0DA3-4978-9153-7A0E92CE2C87}"/>
              </a:ext>
            </a:extLst>
          </p:cNvPr>
          <p:cNvSpPr txBox="1"/>
          <p:nvPr/>
        </p:nvSpPr>
        <p:spPr>
          <a:xfrm>
            <a:off x="1020781" y="4661676"/>
            <a:ext cx="7074532" cy="307777"/>
          </a:xfrm>
          <a:prstGeom prst="rect">
            <a:avLst/>
          </a:prstGeom>
          <a:noFill/>
        </p:spPr>
        <p:txBody>
          <a:bodyPr wrap="square" rtlCol="0" anchor="ctr">
            <a:spAutoFit/>
          </a:bodyPr>
          <a:lstStyle/>
          <a:p>
            <a:pPr algn="ctr"/>
            <a:r>
              <a:rPr kumimoji="1" lang="ja-JP" altLang="en-US" sz="1400" dirty="0">
                <a:latin typeface="BIZ UDPゴシック" panose="020B0400000000000000" pitchFamily="50" charset="-128"/>
                <a:ea typeface="BIZ UDPゴシック" panose="020B0400000000000000" pitchFamily="50" charset="-128"/>
              </a:rPr>
              <a:t>橋梁の点検結果と対応状況</a:t>
            </a:r>
          </a:p>
        </p:txBody>
      </p:sp>
      <p:sp>
        <p:nvSpPr>
          <p:cNvPr id="18" name="テキスト ボックス 17">
            <a:extLst>
              <a:ext uri="{FF2B5EF4-FFF2-40B4-BE49-F238E27FC236}">
                <a16:creationId xmlns:a16="http://schemas.microsoft.com/office/drawing/2014/main" id="{64C8289D-11FD-4C57-A230-C6620A9B61DB}"/>
              </a:ext>
            </a:extLst>
          </p:cNvPr>
          <p:cNvSpPr txBox="1"/>
          <p:nvPr/>
        </p:nvSpPr>
        <p:spPr>
          <a:xfrm>
            <a:off x="272041" y="4188173"/>
            <a:ext cx="8404419"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水道管路については、「大阪府の水道の現況」（</a:t>
            </a:r>
            <a:r>
              <a:rPr kumimoji="1" lang="en-US" altLang="ja-JP" sz="800" dirty="0">
                <a:latin typeface="Meiryo UI" panose="020B0604030504040204" pitchFamily="50" charset="-128"/>
                <a:ea typeface="Meiryo UI" panose="020B0604030504040204" pitchFamily="50" charset="-128"/>
              </a:rPr>
              <a:t>2022</a:t>
            </a:r>
            <a:r>
              <a:rPr kumimoji="1" lang="ja-JP" altLang="en-US" sz="800" dirty="0">
                <a:latin typeface="Meiryo UI" panose="020B0604030504040204" pitchFamily="50" charset="-128"/>
                <a:ea typeface="Meiryo UI" panose="020B0604030504040204" pitchFamily="50" charset="-128"/>
              </a:rPr>
              <a:t>年度）</a:t>
            </a:r>
            <a:r>
              <a:rPr lang="ja-JP" altLang="en-US" sz="800" kern="100" dirty="0">
                <a:latin typeface="Meiryo UI" panose="020B0604030504040204" pitchFamily="50" charset="-128"/>
                <a:ea typeface="Meiryo UI" panose="020B0604030504040204" pitchFamily="50" charset="-128"/>
              </a:rPr>
              <a:t>を基に市町村局において作成。</a:t>
            </a:r>
            <a:r>
              <a:rPr kumimoji="1" lang="ja-JP" altLang="en-US" sz="800" dirty="0">
                <a:latin typeface="Meiryo UI" panose="020B0604030504040204" pitchFamily="50" charset="-128"/>
                <a:ea typeface="Meiryo UI" panose="020B0604030504040204" pitchFamily="50" charset="-128"/>
              </a:rPr>
              <a:t>法定耐用年数</a:t>
            </a:r>
            <a:r>
              <a:rPr kumimoji="1" lang="en-US" altLang="ja-JP" sz="800" dirty="0">
                <a:latin typeface="Meiryo UI" panose="020B0604030504040204" pitchFamily="50" charset="-128"/>
                <a:ea typeface="Meiryo UI" panose="020B0604030504040204" pitchFamily="50" charset="-128"/>
              </a:rPr>
              <a:t>40</a:t>
            </a:r>
            <a:r>
              <a:rPr kumimoji="1" lang="ja-JP" altLang="en-US" sz="800" dirty="0">
                <a:latin typeface="Meiryo UI" panose="020B0604030504040204" pitchFamily="50" charset="-128"/>
                <a:ea typeface="Meiryo UI" panose="020B0604030504040204" pitchFamily="50" charset="-128"/>
              </a:rPr>
              <a:t>年を超えたものを経年管と定義</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a:t>
            </a:r>
            <a:r>
              <a:rPr lang="ja-JP" altLang="en-US" sz="800" kern="100" dirty="0">
                <a:latin typeface="Meiryo UI" panose="020B0604030504040204" pitchFamily="50" charset="-128"/>
                <a:ea typeface="Meiryo UI" panose="020B0604030504040204" pitchFamily="50" charset="-128"/>
              </a:rPr>
              <a:t>下水道管渠については、「地方公営企業等決算</a:t>
            </a:r>
            <a:r>
              <a:rPr kumimoji="1" lang="ja-JP" altLang="en-US" sz="800" dirty="0">
                <a:latin typeface="Meiryo UI" panose="020B0604030504040204" pitchFamily="50" charset="-128"/>
                <a:ea typeface="Meiryo UI" panose="020B0604030504040204" pitchFamily="50" charset="-128"/>
              </a:rPr>
              <a:t>」</a:t>
            </a:r>
            <a:r>
              <a:rPr lang="ja-JP" altLang="en-US" sz="800" kern="100" dirty="0">
                <a:latin typeface="Meiryo UI" panose="020B0604030504040204" pitchFamily="50" charset="-128"/>
                <a:ea typeface="Meiryo UI" panose="020B0604030504040204" pitchFamily="50" charset="-128"/>
              </a:rPr>
              <a:t>（</a:t>
            </a:r>
            <a:r>
              <a:rPr lang="en-US" altLang="ja-JP" sz="800" kern="100" dirty="0">
                <a:latin typeface="Meiryo UI" panose="020B0604030504040204" pitchFamily="50" charset="-128"/>
                <a:ea typeface="Meiryo UI" panose="020B0604030504040204" pitchFamily="50" charset="-128"/>
              </a:rPr>
              <a:t>2022</a:t>
            </a:r>
            <a:r>
              <a:rPr lang="ja-JP" altLang="en-US" sz="800" kern="100" dirty="0">
                <a:latin typeface="Meiryo UI" panose="020B0604030504040204" pitchFamily="50" charset="-128"/>
                <a:ea typeface="Meiryo UI" panose="020B0604030504040204" pitchFamily="50" charset="-128"/>
              </a:rPr>
              <a:t>年度経営比較分析、</a:t>
            </a:r>
            <a:r>
              <a:rPr lang="en-US" altLang="ja-JP" sz="800" kern="100" dirty="0">
                <a:latin typeface="Meiryo UI" panose="020B0604030504040204" pitchFamily="50" charset="-128"/>
                <a:ea typeface="Meiryo UI" panose="020B0604030504040204" pitchFamily="50" charset="-128"/>
              </a:rPr>
              <a:t>2022</a:t>
            </a:r>
            <a:r>
              <a:rPr lang="ja-JP" altLang="en-US" sz="800" kern="100" dirty="0">
                <a:latin typeface="Meiryo UI" panose="020B0604030504040204" pitchFamily="50" charset="-128"/>
                <a:ea typeface="Meiryo UI" panose="020B0604030504040204" pitchFamily="50" charset="-128"/>
              </a:rPr>
              <a:t>年度更新延長）を基に市町村局において作成。標準耐用年数</a:t>
            </a:r>
            <a:r>
              <a:rPr lang="en-US" altLang="ja-JP" sz="800" kern="100" dirty="0">
                <a:latin typeface="Meiryo UI" panose="020B0604030504040204" pitchFamily="50" charset="-128"/>
                <a:ea typeface="Meiryo UI" panose="020B0604030504040204" pitchFamily="50" charset="-128"/>
              </a:rPr>
              <a:t>50</a:t>
            </a:r>
            <a:r>
              <a:rPr lang="ja-JP" altLang="en-US" sz="800" kern="100" dirty="0">
                <a:latin typeface="Meiryo UI" panose="020B0604030504040204" pitchFamily="50" charset="-128"/>
                <a:ea typeface="Meiryo UI" panose="020B0604030504040204" pitchFamily="50" charset="-128"/>
              </a:rPr>
              <a:t>年を超えたものを老朽管と定義</a:t>
            </a:r>
            <a:endParaRPr lang="en-US" altLang="ja-JP" sz="800" kern="1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3257E0B5-9408-4E56-9612-A360A703D48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14</a:t>
            </a:fld>
            <a:endParaRPr lang="ja-JP" altLang="en-US" sz="1200" dirty="0">
              <a:solidFill>
                <a:prstClr val="black"/>
              </a:solidFill>
              <a:ea typeface="Meiryo UI" panose="020B0604030504040204" pitchFamily="50" charset="-128"/>
            </a:endParaRPr>
          </a:p>
        </p:txBody>
      </p:sp>
      <p:sp>
        <p:nvSpPr>
          <p:cNvPr id="14" name="テキスト ボックス 13">
            <a:extLst>
              <a:ext uri="{FF2B5EF4-FFF2-40B4-BE49-F238E27FC236}">
                <a16:creationId xmlns:a16="http://schemas.microsoft.com/office/drawing/2014/main" id="{741CC431-9318-4FDA-8A36-F4D26DF3A1A2}"/>
              </a:ext>
            </a:extLst>
          </p:cNvPr>
          <p:cNvSpPr txBox="1"/>
          <p:nvPr/>
        </p:nvSpPr>
        <p:spPr>
          <a:xfrm>
            <a:off x="6453164" y="1786230"/>
            <a:ext cx="264599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地域別のデータについては、「別冊　資料編」参照</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952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115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テキスト ボックス 7">
            <a:extLst>
              <a:ext uri="{FF2B5EF4-FFF2-40B4-BE49-F238E27FC236}">
                <a16:creationId xmlns:a16="http://schemas.microsoft.com/office/drawing/2014/main" id="{0819ECC4-A23D-4107-B0BB-84787375574A}"/>
              </a:ext>
            </a:extLst>
          </p:cNvPr>
          <p:cNvSpPr txBox="1"/>
          <p:nvPr/>
        </p:nvSpPr>
        <p:spPr>
          <a:xfrm>
            <a:off x="191885" y="764708"/>
            <a:ext cx="8772604" cy="113615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a:buFont typeface="Meiryo UI" panose="020B0604030504040204" pitchFamily="50" charset="-128"/>
              <a:buChar char="○"/>
            </a:pPr>
            <a:r>
              <a:rPr lang="ja-JP" altLang="en-US" sz="1380" dirty="0">
                <a:latin typeface="Meiryo UI" panose="020B0604030504040204" pitchFamily="50" charset="-128"/>
                <a:ea typeface="Meiryo UI" panose="020B0604030504040204" pitchFamily="50" charset="-128"/>
              </a:rPr>
              <a:t>職員数は、大半の団体において福祉・衛生分野での事務量の増加などに対応するため増加している。</a:t>
            </a:r>
            <a:endParaRPr lang="en-US" altLang="ja-JP" sz="138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380" dirty="0">
                <a:latin typeface="Meiryo UI" panose="020B0604030504040204" pitchFamily="50" charset="-128"/>
                <a:ea typeface="Meiryo UI" panose="020B0604030504040204" pitchFamily="50" charset="-128"/>
              </a:rPr>
              <a:t>府民</a:t>
            </a:r>
            <a:r>
              <a:rPr lang="en-US" altLang="ja-JP" sz="1380" dirty="0">
                <a:latin typeface="Meiryo UI" panose="020B0604030504040204" pitchFamily="50" charset="-128"/>
                <a:ea typeface="Meiryo UI" panose="020B0604030504040204" pitchFamily="50" charset="-128"/>
              </a:rPr>
              <a:t>1</a:t>
            </a:r>
            <a:r>
              <a:rPr lang="ja-JP" altLang="en-US" sz="1380" dirty="0">
                <a:latin typeface="Meiryo UI" panose="020B0604030504040204" pitchFamily="50" charset="-128"/>
                <a:ea typeface="Meiryo UI" panose="020B0604030504040204" pitchFamily="50" charset="-128"/>
              </a:rPr>
              <a:t>人当たりで見た場合、地方税収の増加により基準財政収入額も増加しているが、それ以上に基準財政需要額が</a:t>
            </a:r>
            <a:br>
              <a:rPr lang="en-US" altLang="ja-JP" sz="1380" dirty="0">
                <a:latin typeface="Meiryo UI" panose="020B0604030504040204" pitchFamily="50" charset="-128"/>
                <a:ea typeface="Meiryo UI" panose="020B0604030504040204" pitchFamily="50" charset="-128"/>
              </a:rPr>
            </a:br>
            <a:r>
              <a:rPr lang="ja-JP" altLang="en-US" sz="1380" dirty="0">
                <a:latin typeface="Meiryo UI" panose="020B0604030504040204" pitchFamily="50" charset="-128"/>
                <a:ea typeface="Meiryo UI" panose="020B0604030504040204" pitchFamily="50" charset="-128"/>
              </a:rPr>
              <a:t>増加している。また、市町村が独自で活用することができる自主財源の比率が低下している。</a:t>
            </a:r>
            <a:endParaRPr lang="en-US" altLang="ja-JP" sz="138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380" dirty="0">
                <a:latin typeface="Meiryo UI" panose="020B0604030504040204" pitchFamily="50" charset="-128"/>
                <a:ea typeface="Meiryo UI" panose="020B0604030504040204" pitchFamily="50" charset="-128"/>
              </a:rPr>
              <a:t>現状では財政調整基金の残高は増加しているが、今後、人口減少に伴う税収や自主財源の減少により、団体によって　は独自事業を実施するために、財政調整基金の取り崩しが必要となり、残高減少となる懸念がある。</a:t>
            </a:r>
            <a:endParaRPr lang="en-US" altLang="ja-JP" sz="138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BA5CDC4-0861-456F-87D6-C4967B4E5D77}"/>
              </a:ext>
            </a:extLst>
          </p:cNvPr>
          <p:cNvSpPr txBox="1"/>
          <p:nvPr/>
        </p:nvSpPr>
        <p:spPr>
          <a:xfrm>
            <a:off x="179515" y="6685333"/>
            <a:ext cx="6417623"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出典：総務省「地方公共団体定員管理調査」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「地方財政状況調査」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「地方公共団体の財政の健全化に関する法律」の規定による指標を基に市町村局において作成</a:t>
            </a:r>
          </a:p>
        </p:txBody>
      </p:sp>
      <p:sp>
        <p:nvSpPr>
          <p:cNvPr id="10" name="正方形/長方形 9">
            <a:extLst>
              <a:ext uri="{FF2B5EF4-FFF2-40B4-BE49-F238E27FC236}">
                <a16:creationId xmlns:a16="http://schemas.microsoft.com/office/drawing/2014/main" id="{3E508A66-DBFB-483F-A030-CE965C93F816}"/>
              </a:ext>
            </a:extLst>
          </p:cNvPr>
          <p:cNvSpPr/>
          <p:nvPr/>
        </p:nvSpPr>
        <p:spPr>
          <a:xfrm>
            <a:off x="179512" y="118375"/>
            <a:ext cx="8964488"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④ー１　自治体の組織・財政の状況　－</a:t>
            </a:r>
            <a:r>
              <a:rPr lang="ja-JP" altLang="en-US" dirty="0">
                <a:latin typeface="Meiryo UI" panose="020B0604030504040204" pitchFamily="50" charset="-128"/>
                <a:ea typeface="Meiryo UI" panose="020B0604030504040204" pitchFamily="50" charset="-128"/>
                <a:cs typeface="Meiryo UI" panose="020B0604030504040204" pitchFamily="50" charset="-128"/>
              </a:rPr>
              <a:t>府内市町村の行財政状況の変化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a:extLst>
              <a:ext uri="{FF2B5EF4-FFF2-40B4-BE49-F238E27FC236}">
                <a16:creationId xmlns:a16="http://schemas.microsoft.com/office/drawing/2014/main" id="{293B5B62-FE77-4E75-8DE7-1D2359920127}"/>
              </a:ext>
            </a:extLst>
          </p:cNvPr>
          <p:cNvGraphicFramePr>
            <a:graphicFrameLocks noGrp="1"/>
          </p:cNvGraphicFramePr>
          <p:nvPr>
            <p:extLst>
              <p:ext uri="{D42A27DB-BD31-4B8C-83A1-F6EECF244321}">
                <p14:modId xmlns:p14="http://schemas.microsoft.com/office/powerpoint/2010/main" val="3662462721"/>
              </p:ext>
            </p:extLst>
          </p:nvPr>
        </p:nvGraphicFramePr>
        <p:xfrm>
          <a:off x="191885" y="1936500"/>
          <a:ext cx="8784976" cy="4724063"/>
        </p:xfrm>
        <a:graphic>
          <a:graphicData uri="http://schemas.openxmlformats.org/drawingml/2006/table">
            <a:tbl>
              <a:tblPr firstRow="1" firstCol="1" bandRow="1">
                <a:tableStyleId>{7DF18680-E054-41AD-8BC1-D1AEF772440D}</a:tableStyleId>
              </a:tblPr>
              <a:tblGrid>
                <a:gridCol w="1009666">
                  <a:extLst>
                    <a:ext uri="{9D8B030D-6E8A-4147-A177-3AD203B41FA5}">
                      <a16:colId xmlns:a16="http://schemas.microsoft.com/office/drawing/2014/main" val="293287591"/>
                    </a:ext>
                  </a:extLst>
                </a:gridCol>
                <a:gridCol w="1274378">
                  <a:extLst>
                    <a:ext uri="{9D8B030D-6E8A-4147-A177-3AD203B41FA5}">
                      <a16:colId xmlns:a16="http://schemas.microsoft.com/office/drawing/2014/main" val="2219108212"/>
                    </a:ext>
                  </a:extLst>
                </a:gridCol>
                <a:gridCol w="1303054">
                  <a:extLst>
                    <a:ext uri="{9D8B030D-6E8A-4147-A177-3AD203B41FA5}">
                      <a16:colId xmlns:a16="http://schemas.microsoft.com/office/drawing/2014/main" val="2991174610"/>
                    </a:ext>
                  </a:extLst>
                </a:gridCol>
                <a:gridCol w="1303054">
                  <a:extLst>
                    <a:ext uri="{9D8B030D-6E8A-4147-A177-3AD203B41FA5}">
                      <a16:colId xmlns:a16="http://schemas.microsoft.com/office/drawing/2014/main" val="768344282"/>
                    </a:ext>
                  </a:extLst>
                </a:gridCol>
                <a:gridCol w="1303054">
                  <a:extLst>
                    <a:ext uri="{9D8B030D-6E8A-4147-A177-3AD203B41FA5}">
                      <a16:colId xmlns:a16="http://schemas.microsoft.com/office/drawing/2014/main" val="3544224095"/>
                    </a:ext>
                  </a:extLst>
                </a:gridCol>
                <a:gridCol w="1303054">
                  <a:extLst>
                    <a:ext uri="{9D8B030D-6E8A-4147-A177-3AD203B41FA5}">
                      <a16:colId xmlns:a16="http://schemas.microsoft.com/office/drawing/2014/main" val="2104273530"/>
                    </a:ext>
                  </a:extLst>
                </a:gridCol>
                <a:gridCol w="1288716">
                  <a:extLst>
                    <a:ext uri="{9D8B030D-6E8A-4147-A177-3AD203B41FA5}">
                      <a16:colId xmlns:a16="http://schemas.microsoft.com/office/drawing/2014/main" val="2375188034"/>
                    </a:ext>
                  </a:extLst>
                </a:gridCol>
              </a:tblGrid>
              <a:tr h="311619">
                <a:tc>
                  <a:txBody>
                    <a:bodyPr/>
                    <a:lstStyle/>
                    <a:p>
                      <a:pPr algn="ctr">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全体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政令指定都市</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2012</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年度時点の</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中核市</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年度までに</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新たに移行した中核市</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一般</a:t>
                      </a:r>
                      <a:r>
                        <a:rPr lang="ja-JP" sz="900" kern="100" dirty="0">
                          <a:solidFill>
                            <a:schemeClr val="tx1"/>
                          </a:solidFill>
                          <a:effectLst/>
                          <a:latin typeface="Meiryo UI" panose="020B0604030504040204" pitchFamily="50" charset="-128"/>
                          <a:ea typeface="Meiryo UI" panose="020B0604030504040204" pitchFamily="50" charset="-128"/>
                        </a:rPr>
                        <a:t>市</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町村</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8910951"/>
                  </a:ext>
                </a:extLst>
              </a:tr>
              <a:tr h="333003">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職員数</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（一般行政）</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rPr>
                        <a:t>41,852</a:t>
                      </a:r>
                      <a:r>
                        <a:rPr lang="ja-JP" altLang="en-US" sz="800" kern="100" dirty="0">
                          <a:solidFill>
                            <a:schemeClr val="tx1"/>
                          </a:solidFill>
                          <a:effectLst/>
                          <a:latin typeface="Meiryo UI" panose="020B0604030504040204" pitchFamily="50" charset="-128"/>
                          <a:ea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rPr>
                        <a:t>41,966</a:t>
                      </a:r>
                      <a:r>
                        <a:rPr lang="ja-JP" altLang="en-US" sz="800" kern="100" dirty="0">
                          <a:solidFill>
                            <a:schemeClr val="tx1"/>
                          </a:solidFill>
                          <a:effectLst/>
                          <a:latin typeface="Meiryo UI" panose="020B0604030504040204" pitchFamily="50" charset="-128"/>
                          <a:ea typeface="Meiryo UI" panose="020B0604030504040204" pitchFamily="50" charset="-128"/>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減少</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19,781</a:t>
                      </a:r>
                      <a:r>
                        <a:rPr lang="ja-JP" altLang="en-US" sz="800" kern="100" dirty="0">
                          <a:solidFill>
                            <a:schemeClr val="tx1"/>
                          </a:solidFill>
                          <a:effectLst/>
                          <a:latin typeface="Meiryo UI" panose="020B0604030504040204" pitchFamily="50" charset="-128"/>
                          <a:ea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rPr>
                        <a:t>18,601</a:t>
                      </a:r>
                      <a:r>
                        <a:rPr lang="ja-JP" altLang="en-US" sz="800" kern="100" dirty="0">
                          <a:solidFill>
                            <a:schemeClr val="tx1"/>
                          </a:solidFill>
                          <a:effectLst/>
                          <a:latin typeface="Meiryo UI" panose="020B0604030504040204" pitchFamily="50" charset="-128"/>
                          <a:ea typeface="Meiryo UI" panose="020B0604030504040204" pitchFamily="50" charset="-128"/>
                        </a:rPr>
                        <a:t>人</a:t>
                      </a:r>
                      <a:endParaRPr lang="ja-JP"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4,894</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5,008</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5,265</a:t>
                      </a:r>
                      <a:r>
                        <a:rPr lang="ja-JP" altLang="en-US"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5,855</a:t>
                      </a:r>
                      <a:r>
                        <a:rPr lang="ja-JP" altLang="en-US"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10,807</a:t>
                      </a:r>
                      <a:r>
                        <a:rPr lang="ja-JP" altLang="en-US"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11,344</a:t>
                      </a:r>
                      <a:r>
                        <a:rPr lang="ja-JP" altLang="en-US"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1,105</a:t>
                      </a:r>
                      <a:r>
                        <a:rPr lang="ja-JP" altLang="en-US" sz="800" kern="100" dirty="0">
                          <a:solidFill>
                            <a:schemeClr val="tx1"/>
                          </a:solidFill>
                          <a:effectLst/>
                          <a:latin typeface="Meiryo UI" panose="020B0604030504040204" pitchFamily="50" charset="-128"/>
                          <a:ea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rPr>
                        <a:t>1,158</a:t>
                      </a:r>
                      <a:r>
                        <a:rPr lang="ja-JP" altLang="en-US" sz="800" kern="100" dirty="0">
                          <a:solidFill>
                            <a:schemeClr val="tx1"/>
                          </a:solidFill>
                          <a:effectLst/>
                          <a:latin typeface="Meiryo UI" panose="020B0604030504040204" pitchFamily="50" charset="-128"/>
                          <a:ea typeface="Meiryo UI" panose="020B0604030504040204" pitchFamily="50" charset="-128"/>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11300442"/>
                  </a:ext>
                </a:extLst>
              </a:tr>
              <a:tr h="374316">
                <a:tc>
                  <a:txBody>
                    <a:bodyPr/>
                    <a:lstStyle/>
                    <a:p>
                      <a:pPr algn="ctr">
                        <a:spcAft>
                          <a:spcPts val="0"/>
                        </a:spcAft>
                      </a:pPr>
                      <a:r>
                        <a:rPr lang="ja-JP" altLang="en-US"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府民</a:t>
                      </a:r>
                      <a:r>
                        <a:rPr lang="en-US" alt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1,000</a:t>
                      </a:r>
                      <a:r>
                        <a:rPr lang="ja-JP" altLang="en-US"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人当たり</a:t>
                      </a:r>
                      <a:endParaRPr lang="en-US" alt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職員数（一般行政）</a:t>
                      </a: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やや増加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4.7</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4.8</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減少</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5.2</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3.9</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4.1</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4.1</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4.1</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4.5</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5.8</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2999358994"/>
                  </a:ext>
                </a:extLst>
              </a:tr>
              <a:tr h="374316">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府民</a:t>
                      </a:r>
                      <a:r>
                        <a:rPr lang="en-US" altLang="ja-JP" sz="900" kern="100" dirty="0">
                          <a:solidFill>
                            <a:schemeClr val="tx1"/>
                          </a:solidFill>
                          <a:effectLst/>
                          <a:latin typeface="Meiryo UI" panose="020B0604030504040204" pitchFamily="50" charset="-128"/>
                          <a:ea typeface="Meiryo UI" panose="020B0604030504040204" pitchFamily="50" charset="-128"/>
                        </a:rPr>
                        <a:t>1</a:t>
                      </a:r>
                      <a:r>
                        <a:rPr lang="ja-JP" altLang="en-US" sz="900" kern="100" dirty="0">
                          <a:solidFill>
                            <a:schemeClr val="tx1"/>
                          </a:solidFill>
                          <a:effectLst/>
                          <a:latin typeface="Meiryo UI" panose="020B0604030504040204" pitchFamily="50" charset="-128"/>
                          <a:ea typeface="Meiryo UI" panose="020B0604030504040204" pitchFamily="50" charset="-128"/>
                        </a:rPr>
                        <a:t>人当たり</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地方税収</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170,452</a:t>
                      </a:r>
                      <a:r>
                        <a:rPr lang="ja-JP" altLang="en-US"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199,041</a:t>
                      </a:r>
                      <a:r>
                        <a:rPr lang="ja-JP" altLang="en-US" sz="800" kern="100" dirty="0">
                          <a:solidFill>
                            <a:schemeClr val="tx1"/>
                          </a:solidFill>
                          <a:effectLst/>
                          <a:latin typeface="Meiryo UI" panose="020B0604030504040204" pitchFamily="50" charset="-128"/>
                          <a:ea typeface="Meiryo UI" panose="020B0604030504040204" pitchFamily="50" charset="-128"/>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215,780</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264,468</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149,416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163,870</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endPar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142,646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156,196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b="0" u="none" kern="100" dirty="0">
                          <a:solidFill>
                            <a:schemeClr val="tx1"/>
                          </a:solidFill>
                          <a:effectLst/>
                          <a:latin typeface="Meiryo UI" panose="020B0604030504040204" pitchFamily="50" charset="-128"/>
                          <a:ea typeface="Meiryo UI" panose="020B0604030504040204" pitchFamily="50" charset="-128"/>
                        </a:rPr>
                        <a:t>136,545</a:t>
                      </a:r>
                      <a:r>
                        <a:rPr lang="ja-JP" altLang="en-US"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150,335</a:t>
                      </a:r>
                      <a:r>
                        <a:rPr lang="ja-JP" altLang="en-US" sz="800" kern="100" dirty="0">
                          <a:solidFill>
                            <a:schemeClr val="tx1"/>
                          </a:solidFill>
                          <a:effectLst/>
                          <a:latin typeface="Meiryo UI" panose="020B0604030504040204" pitchFamily="50" charset="-128"/>
                          <a:ea typeface="Meiryo UI" panose="020B0604030504040204" pitchFamily="50" charset="-128"/>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やや増加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129,046</a:t>
                      </a:r>
                      <a:r>
                        <a:rPr lang="ja-JP" altLang="en-US"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133,403</a:t>
                      </a:r>
                      <a:r>
                        <a:rPr lang="ja-JP" altLang="en-US" sz="800" kern="100" dirty="0">
                          <a:solidFill>
                            <a:schemeClr val="tx1"/>
                          </a:solidFill>
                          <a:effectLst/>
                          <a:latin typeface="Meiryo UI" panose="020B0604030504040204" pitchFamily="50" charset="-128"/>
                          <a:ea typeface="Meiryo UI" panose="020B0604030504040204" pitchFamily="50" charset="-128"/>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2920226925"/>
                  </a:ext>
                </a:extLst>
              </a:tr>
              <a:tr h="3743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kern="100" dirty="0">
                          <a:solidFill>
                            <a:schemeClr val="tx1"/>
                          </a:solidFill>
                          <a:effectLst/>
                          <a:latin typeface="Meiryo UI" panose="020B0604030504040204" pitchFamily="50" charset="-128"/>
                          <a:ea typeface="Meiryo UI" panose="020B0604030504040204" pitchFamily="50" charset="-128"/>
                        </a:rPr>
                        <a:t>府民</a:t>
                      </a:r>
                      <a:r>
                        <a:rPr lang="en-US" altLang="ja-JP" sz="800" kern="100" dirty="0">
                          <a:solidFill>
                            <a:schemeClr val="tx1"/>
                          </a:solidFill>
                          <a:effectLst/>
                          <a:latin typeface="Meiryo UI" panose="020B0604030504040204" pitchFamily="50" charset="-128"/>
                          <a:ea typeface="Meiryo UI" panose="020B0604030504040204" pitchFamily="50" charset="-128"/>
                        </a:rPr>
                        <a:t>1</a:t>
                      </a:r>
                      <a:r>
                        <a:rPr lang="ja-JP" altLang="en-US" sz="800" kern="100" dirty="0">
                          <a:solidFill>
                            <a:schemeClr val="tx1"/>
                          </a:solidFill>
                          <a:effectLst/>
                          <a:latin typeface="Meiryo UI" panose="020B0604030504040204" pitchFamily="50" charset="-128"/>
                          <a:ea typeface="Meiryo UI" panose="020B0604030504040204" pitchFamily="50" charset="-128"/>
                        </a:rPr>
                        <a:t>人当たり</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kern="100" dirty="0">
                          <a:solidFill>
                            <a:schemeClr val="tx1"/>
                          </a:solidFill>
                          <a:effectLst/>
                          <a:latin typeface="Meiryo UI" panose="020B0604030504040204" pitchFamily="50" charset="-128"/>
                          <a:ea typeface="Meiryo UI" panose="020B0604030504040204" pitchFamily="50" charset="-128"/>
                        </a:rPr>
                        <a:t>基準財政需要額</a:t>
                      </a:r>
                      <a:endParaRPr lang="ja-JP"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160,701</a:t>
                      </a:r>
                      <a:r>
                        <a:rPr lang="ja-JP" altLang="en-US"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203,305</a:t>
                      </a:r>
                      <a:r>
                        <a:rPr lang="ja-JP" altLang="en-US" sz="800" kern="100" dirty="0">
                          <a:solidFill>
                            <a:schemeClr val="tx1"/>
                          </a:solidFill>
                          <a:effectLst/>
                          <a:latin typeface="Meiryo UI" panose="020B0604030504040204" pitchFamily="50" charset="-128"/>
                          <a:ea typeface="Meiryo UI" panose="020B0604030504040204" pitchFamily="50" charset="-128"/>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185,241</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238,693</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146,295</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175,844</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135,885</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168,556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145,988</a:t>
                      </a:r>
                      <a:r>
                        <a:rPr lang="ja-JP" altLang="en-US"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182,281</a:t>
                      </a:r>
                      <a:r>
                        <a:rPr lang="ja-JP" altLang="en-US" sz="800" kern="100" dirty="0">
                          <a:solidFill>
                            <a:schemeClr val="tx1"/>
                          </a:solidFill>
                          <a:effectLst/>
                          <a:latin typeface="Meiryo UI" panose="020B0604030504040204" pitchFamily="50" charset="-128"/>
                          <a:ea typeface="Meiryo UI" panose="020B0604030504040204" pitchFamily="50" charset="-128"/>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173,441</a:t>
                      </a:r>
                      <a:r>
                        <a:rPr lang="ja-JP" altLang="en-US"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233,810</a:t>
                      </a:r>
                      <a:r>
                        <a:rPr lang="ja-JP" altLang="en-US" sz="800" kern="100" dirty="0">
                          <a:solidFill>
                            <a:schemeClr val="tx1"/>
                          </a:solidFill>
                          <a:effectLst/>
                          <a:latin typeface="Meiryo UI" panose="020B0604030504040204" pitchFamily="50" charset="-128"/>
                          <a:ea typeface="Meiryo UI" panose="020B0604030504040204" pitchFamily="50" charset="-128"/>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2329353276"/>
                  </a:ext>
                </a:extLst>
              </a:tr>
              <a:tr h="3743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900" strike="noStrike" kern="100" dirty="0">
                          <a:solidFill>
                            <a:schemeClr val="tx1"/>
                          </a:solidFill>
                          <a:effectLst/>
                          <a:latin typeface="Meiryo UI" panose="020B0604030504040204" pitchFamily="50" charset="-128"/>
                          <a:ea typeface="Meiryo UI" panose="020B0604030504040204" pitchFamily="50" charset="-128"/>
                        </a:rPr>
                        <a:t>経常収支比率</a:t>
                      </a:r>
                      <a:endParaRPr lang="ja-JP" alt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99.6</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r>
                        <a:rPr 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94.4</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endParaRPr lang="en-US" altLang="ja-JP" sz="800" strike="noStrike"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102.3</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r>
                        <a:rPr lang="ja-JP" alt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94.4</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endParaRPr lang="en-US" altLang="ja-JP" sz="800" strike="noStrike"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改善</a:t>
                      </a:r>
                      <a:endParaRPr lang="en-US" altLang="ja-JP" sz="8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96.5</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92.4</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endParaRPr lang="en-US" altLang="ja-JP" sz="800" strike="noStrike"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改善</a:t>
                      </a:r>
                      <a:endParaRPr lang="en-US" altLang="ja-JP" sz="8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96.5</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94.9</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endParaRPr lang="en-US" altLang="ja-JP" sz="800" strike="noStrike"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98.3</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r>
                        <a:rPr 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95.4</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endParaRPr lang="en-US" altLang="ja-JP" sz="800" strike="noStrike"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やや</a:t>
                      </a:r>
                      <a:r>
                        <a:rPr lang="ja-JP" altLang="ja-JP" sz="8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91.1</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r>
                        <a:rPr 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92.3</a:t>
                      </a:r>
                      <a:r>
                        <a:rPr lang="ja-JP" altLang="en-US" sz="800" strike="noStrike" kern="100" dirty="0">
                          <a:solidFill>
                            <a:schemeClr val="tx1"/>
                          </a:solidFill>
                          <a:effectLst/>
                          <a:latin typeface="Meiryo UI" panose="020B0604030504040204" pitchFamily="50" charset="-128"/>
                          <a:ea typeface="Meiryo UI" panose="020B0604030504040204" pitchFamily="50" charset="-128"/>
                        </a:rPr>
                        <a:t>％</a:t>
                      </a:r>
                      <a:endParaRPr 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1726222088"/>
                  </a:ext>
                </a:extLst>
              </a:tr>
              <a:tr h="374316">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自主財源比率</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55.7</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47.1%</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60.0</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50.3%</a:t>
                      </a:r>
                      <a:endParaRPr lang="ja-JP"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51.6</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45.0%</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53.5</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42.9</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49.3</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44.1%</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47.</a:t>
                      </a:r>
                      <a:r>
                        <a:rPr lang="ja-JP" altLang="en-US" sz="800" kern="100" dirty="0">
                          <a:solidFill>
                            <a:schemeClr val="tx1"/>
                          </a:solidFill>
                          <a:effectLst/>
                          <a:latin typeface="Meiryo UI" panose="020B0604030504040204" pitchFamily="50" charset="-128"/>
                          <a:ea typeface="Meiryo UI" panose="020B0604030504040204" pitchFamily="50" charset="-128"/>
                        </a:rPr>
                        <a:t>１％→</a:t>
                      </a:r>
                      <a:r>
                        <a:rPr lang="en-US" altLang="ja-JP" sz="800" kern="100" dirty="0">
                          <a:solidFill>
                            <a:schemeClr val="tx1"/>
                          </a:solidFill>
                          <a:effectLst/>
                          <a:latin typeface="Meiryo UI" panose="020B0604030504040204" pitchFamily="50" charset="-128"/>
                          <a:ea typeface="Meiryo UI" panose="020B0604030504040204" pitchFamily="50" charset="-128"/>
                        </a:rPr>
                        <a:t>39.5%</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3220183729"/>
                  </a:ext>
                </a:extLst>
              </a:tr>
              <a:tr h="374316">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義務的経費比率</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57.2</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56.8%</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上昇</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57.7</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60.6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58.6</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55.2</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56.8</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54.1</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56.2</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52.0%</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低下</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49.3</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43.9%</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2111655280"/>
                  </a:ext>
                </a:extLst>
              </a:tr>
              <a:tr h="374316">
                <a:tc>
                  <a:txBody>
                    <a:bodyPr/>
                    <a:lstStyle/>
                    <a:p>
                      <a:pPr algn="ctr">
                        <a:spcAft>
                          <a:spcPts val="0"/>
                        </a:spcAft>
                      </a:pPr>
                      <a:r>
                        <a:rPr lang="ja-JP" sz="900" strike="noStrike" kern="100" dirty="0">
                          <a:solidFill>
                            <a:schemeClr val="tx1"/>
                          </a:solidFill>
                          <a:effectLst/>
                          <a:latin typeface="Meiryo UI" panose="020B0604030504040204" pitchFamily="50" charset="-128"/>
                          <a:ea typeface="Meiryo UI" panose="020B0604030504040204" pitchFamily="50" charset="-128"/>
                        </a:rPr>
                        <a:t>財政力指数</a:t>
                      </a:r>
                      <a:endParaRPr lang="ja-JP" sz="9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やや悪化</a:t>
                      </a:r>
                      <a:endParaRPr lang="ja-JP" sz="800" b="1" u="sng" strike="noStrike"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0.817</a:t>
                      </a:r>
                      <a:r>
                        <a:rPr 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0.805</a:t>
                      </a:r>
                      <a:endParaRPr 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やや</a:t>
                      </a:r>
                      <a:r>
                        <a:rPr lang="ja-JP" altLang="ja-JP" sz="8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alt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0.890</a:t>
                      </a:r>
                      <a:r>
                        <a:rPr lang="ja-JP" alt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0.887</a:t>
                      </a:r>
                      <a:endParaRPr lang="ja-JP" alt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やや</a:t>
                      </a:r>
                      <a:r>
                        <a:rPr lang="ja-JP" altLang="ja-JP" sz="8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alt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0.792</a:t>
                      </a:r>
                      <a:r>
                        <a:rPr lang="ja-JP" alt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0.780</a:t>
                      </a:r>
                      <a:endParaRPr 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やや悪化</a:t>
                      </a:r>
                      <a:endParaRPr lang="en-US" altLang="ja-JP" sz="800" b="1" u="sng"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0.806</a:t>
                      </a:r>
                      <a:r>
                        <a:rPr lang="ja-JP" altLang="en-US"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0.775</a:t>
                      </a:r>
                      <a:endParaRPr 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strike="noStrike" kern="100" dirty="0">
                          <a:solidFill>
                            <a:schemeClr val="tx1"/>
                          </a:solidFill>
                          <a:effectLst/>
                          <a:latin typeface="Meiryo UI" panose="020B0604030504040204" pitchFamily="50" charset="-128"/>
                          <a:ea typeface="Meiryo UI" panose="020B0604030504040204" pitchFamily="50" charset="-128"/>
                        </a:rPr>
                        <a:t>やや</a:t>
                      </a:r>
                      <a:r>
                        <a:rPr lang="ja-JP" altLang="ja-JP" sz="8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0.744</a:t>
                      </a:r>
                      <a:r>
                        <a:rPr 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0.705</a:t>
                      </a:r>
                      <a:endParaRPr 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ja-JP" sz="800" b="1" u="sng" strike="noStrike" kern="100" dirty="0">
                          <a:solidFill>
                            <a:schemeClr val="tx1"/>
                          </a:solidFill>
                          <a:effectLst/>
                          <a:latin typeface="Meiryo UI" panose="020B0604030504040204" pitchFamily="50" charset="-128"/>
                          <a:ea typeface="Meiryo UI" panose="020B0604030504040204" pitchFamily="50" charset="-128"/>
                        </a:rPr>
                        <a:t>悪化</a:t>
                      </a:r>
                    </a:p>
                    <a:p>
                      <a:pPr algn="ctr">
                        <a:lnSpc>
                          <a:spcPct val="100000"/>
                        </a:lnSpc>
                        <a:spcAft>
                          <a:spcPts val="0"/>
                        </a:spcAft>
                      </a:pPr>
                      <a:r>
                        <a:rPr lang="ja-JP" sz="800" strike="noStrike" kern="100" dirty="0">
                          <a:solidFill>
                            <a:schemeClr val="tx1"/>
                          </a:solidFill>
                          <a:effectLst/>
                          <a:latin typeface="Meiryo UI" panose="020B0604030504040204" pitchFamily="50" charset="-128"/>
                          <a:ea typeface="Meiryo UI" panose="020B0604030504040204" pitchFamily="50" charset="-128"/>
                        </a:rPr>
                        <a:t>平均値：</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0.617</a:t>
                      </a:r>
                      <a:r>
                        <a:rPr lang="ja-JP" sz="800" strike="noStrike" kern="100" dirty="0">
                          <a:solidFill>
                            <a:schemeClr val="tx1"/>
                          </a:solidFill>
                          <a:effectLst/>
                          <a:latin typeface="Meiryo UI" panose="020B0604030504040204" pitchFamily="50" charset="-128"/>
                          <a:ea typeface="Meiryo UI" panose="020B0604030504040204" pitchFamily="50" charset="-128"/>
                        </a:rPr>
                        <a:t>→</a:t>
                      </a:r>
                      <a:r>
                        <a:rPr lang="en-US" altLang="ja-JP" sz="800" strike="noStrike" kern="100" dirty="0">
                          <a:solidFill>
                            <a:schemeClr val="tx1"/>
                          </a:solidFill>
                          <a:effectLst/>
                          <a:latin typeface="Meiryo UI" panose="020B0604030504040204" pitchFamily="50" charset="-128"/>
                          <a:ea typeface="Meiryo UI" panose="020B0604030504040204" pitchFamily="50" charset="-128"/>
                        </a:rPr>
                        <a:t>0.533</a:t>
                      </a:r>
                      <a:endParaRPr lang="ja-JP" sz="80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extLst>
                  <a:ext uri="{0D108BD9-81ED-4DB2-BD59-A6C34878D82A}">
                    <a16:rowId xmlns:a16="http://schemas.microsoft.com/office/drawing/2014/main" val="623477974"/>
                  </a:ext>
                </a:extLst>
              </a:tr>
              <a:tr h="678071">
                <a:tc>
                  <a:txBody>
                    <a:bodyPr/>
                    <a:lstStyle/>
                    <a:p>
                      <a:pPr algn="ctr">
                        <a:spcAft>
                          <a:spcPts val="0"/>
                        </a:spcAft>
                      </a:pPr>
                      <a:r>
                        <a:rPr lang="ja-JP" sz="900" kern="100" dirty="0">
                          <a:solidFill>
                            <a:schemeClr val="tx1"/>
                          </a:solidFill>
                          <a:effectLst/>
                          <a:latin typeface="Meiryo UI" panose="020B0604030504040204" pitchFamily="50" charset="-128"/>
                          <a:ea typeface="Meiryo UI" panose="020B0604030504040204" pitchFamily="50" charset="-128"/>
                        </a:rPr>
                        <a:t>健全化指標</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sz="800" b="1" u="sng" kern="100" dirty="0">
                          <a:solidFill>
                            <a:schemeClr val="tx1"/>
                          </a:solidFill>
                          <a:effectLst/>
                          <a:latin typeface="Meiryo UI" panose="020B0604030504040204" pitchFamily="50" charset="-128"/>
                          <a:ea typeface="Meiryo UI" panose="020B0604030504040204" pitchFamily="50" charset="-128"/>
                        </a:rPr>
                        <a:t>改善</a:t>
                      </a:r>
                      <a:endParaRPr lang="ja-JP" sz="8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実質公債</a:t>
                      </a:r>
                      <a:r>
                        <a:rPr lang="ja-JP" altLang="en-US" sz="800" kern="100" dirty="0">
                          <a:solidFill>
                            <a:schemeClr val="tx1"/>
                          </a:solidFill>
                          <a:effectLst/>
                          <a:latin typeface="Meiryo UI" panose="020B0604030504040204" pitchFamily="50" charset="-128"/>
                          <a:ea typeface="Meiryo UI" panose="020B0604030504040204" pitchFamily="50" charset="-128"/>
                        </a:rPr>
                        <a:t>費</a:t>
                      </a:r>
                      <a:r>
                        <a:rPr lang="ja-JP" sz="800" kern="100" dirty="0">
                          <a:solidFill>
                            <a:schemeClr val="tx1"/>
                          </a:solidFill>
                          <a:effectLst/>
                          <a:latin typeface="Meiryo UI" panose="020B0604030504040204" pitchFamily="50" charset="-128"/>
                          <a:ea typeface="Meiryo UI" panose="020B0604030504040204" pitchFamily="50" charset="-128"/>
                        </a:rPr>
                        <a:t>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7.5</a:t>
                      </a:r>
                      <a:r>
                        <a:rPr 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2.7</a:t>
                      </a:r>
                      <a:r>
                        <a:rPr lang="ja-JP" sz="8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87.4</a:t>
                      </a:r>
                      <a:r>
                        <a:rPr lang="ja-JP" sz="800" kern="100" dirty="0">
                          <a:solidFill>
                            <a:schemeClr val="tx1"/>
                          </a:solidFill>
                          <a:effectLst/>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sz="8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tc>
                  <a:txBody>
                    <a:bodyPr/>
                    <a:lstStyle/>
                    <a:p>
                      <a:pPr algn="ctr">
                        <a:lnSpc>
                          <a:spcPct val="100000"/>
                        </a:lnSpc>
                        <a:spcAft>
                          <a:spcPts val="0"/>
                        </a:spcAft>
                      </a:pPr>
                      <a:r>
                        <a:rPr lang="ja-JP" altLang="ja-JP"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実質公債</a:t>
                      </a:r>
                      <a:r>
                        <a:rPr lang="ja-JP" altLang="en-US" sz="800" kern="100" dirty="0">
                          <a:solidFill>
                            <a:schemeClr val="tx1"/>
                          </a:solidFill>
                          <a:effectLst/>
                          <a:latin typeface="Meiryo UI" panose="020B0604030504040204" pitchFamily="50" charset="-128"/>
                          <a:ea typeface="Meiryo UI" panose="020B0604030504040204" pitchFamily="50" charset="-128"/>
                        </a:rPr>
                        <a:t>費</a:t>
                      </a:r>
                      <a:r>
                        <a:rPr lang="ja-JP" altLang="ja-JP" sz="800" kern="100" dirty="0">
                          <a:solidFill>
                            <a:schemeClr val="tx1"/>
                          </a:solidFill>
                          <a:effectLst/>
                          <a:latin typeface="Meiryo UI" panose="020B0604030504040204" pitchFamily="50" charset="-128"/>
                          <a:ea typeface="Meiryo UI" panose="020B0604030504040204" pitchFamily="50" charset="-128"/>
                        </a:rPr>
                        <a:t>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8.5</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2.2</a:t>
                      </a:r>
                      <a:r>
                        <a:rPr lang="ja-JP" altLang="ja-JP" sz="8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151.6</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tc>
                  <a:txBody>
                    <a:bodyPr/>
                    <a:lstStyle/>
                    <a:p>
                      <a:pPr algn="ctr">
                        <a:lnSpc>
                          <a:spcPct val="100000"/>
                        </a:lnSpc>
                        <a:spcAft>
                          <a:spcPts val="0"/>
                        </a:spcAft>
                      </a:pPr>
                      <a:r>
                        <a:rPr lang="ja-JP" altLang="ja-JP"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実質公債</a:t>
                      </a:r>
                      <a:r>
                        <a:rPr lang="ja-JP" altLang="en-US" sz="800" kern="100" dirty="0">
                          <a:solidFill>
                            <a:schemeClr val="tx1"/>
                          </a:solidFill>
                          <a:effectLst/>
                          <a:latin typeface="Meiryo UI" panose="020B0604030504040204" pitchFamily="50" charset="-128"/>
                          <a:ea typeface="Meiryo UI" panose="020B0604030504040204" pitchFamily="50" charset="-128"/>
                        </a:rPr>
                        <a:t>費</a:t>
                      </a:r>
                      <a:r>
                        <a:rPr lang="ja-JP" altLang="ja-JP" sz="800" kern="100" dirty="0">
                          <a:solidFill>
                            <a:schemeClr val="tx1"/>
                          </a:solidFill>
                          <a:effectLst/>
                          <a:latin typeface="Meiryo UI" panose="020B0604030504040204" pitchFamily="50" charset="-128"/>
                          <a:ea typeface="Meiryo UI" panose="020B0604030504040204" pitchFamily="50" charset="-128"/>
                        </a:rPr>
                        <a:t>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5.7</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3.2</a:t>
                      </a:r>
                      <a:r>
                        <a:rPr lang="ja-JP" altLang="ja-JP" sz="8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ja-JP"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実質公債</a:t>
                      </a:r>
                      <a:r>
                        <a:rPr lang="ja-JP" altLang="en-US" sz="800" kern="100" dirty="0">
                          <a:solidFill>
                            <a:schemeClr val="tx1"/>
                          </a:solidFill>
                          <a:effectLst/>
                          <a:latin typeface="Meiryo UI" panose="020B0604030504040204" pitchFamily="50" charset="-128"/>
                          <a:ea typeface="Meiryo UI" panose="020B0604030504040204" pitchFamily="50" charset="-128"/>
                        </a:rPr>
                        <a:t>費</a:t>
                      </a:r>
                      <a:r>
                        <a:rPr lang="ja-JP" altLang="ja-JP" sz="800" kern="100" dirty="0">
                          <a:solidFill>
                            <a:schemeClr val="tx1"/>
                          </a:solidFill>
                          <a:effectLst/>
                          <a:latin typeface="Meiryo UI" panose="020B0604030504040204" pitchFamily="50" charset="-128"/>
                          <a:ea typeface="Meiryo UI" panose="020B0604030504040204" pitchFamily="50" charset="-128"/>
                        </a:rPr>
                        <a:t>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2.6</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0.5</a:t>
                      </a:r>
                      <a:r>
                        <a:rPr lang="ja-JP" altLang="ja-JP" sz="8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tc>
                  <a:txBody>
                    <a:bodyPr/>
                    <a:lstStyle/>
                    <a:p>
                      <a:pPr algn="ctr">
                        <a:lnSpc>
                          <a:spcPct val="100000"/>
                        </a:lnSpc>
                        <a:spcAft>
                          <a:spcPts val="0"/>
                        </a:spcAft>
                      </a:pPr>
                      <a:r>
                        <a:rPr lang="ja-JP" sz="800" b="1" u="sng" kern="100" dirty="0">
                          <a:solidFill>
                            <a:schemeClr val="tx1"/>
                          </a:solidFill>
                          <a:effectLst/>
                          <a:latin typeface="Meiryo UI" panose="020B0604030504040204" pitchFamily="50" charset="-128"/>
                          <a:ea typeface="Meiryo UI" panose="020B0604030504040204" pitchFamily="50" charset="-128"/>
                        </a:rPr>
                        <a:t>改善</a:t>
                      </a:r>
                      <a:endParaRPr lang="ja-JP" sz="8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実質公債</a:t>
                      </a:r>
                      <a:r>
                        <a:rPr lang="ja-JP" altLang="en-US" sz="800" kern="100" dirty="0">
                          <a:solidFill>
                            <a:schemeClr val="tx1"/>
                          </a:solidFill>
                          <a:effectLst/>
                          <a:latin typeface="Meiryo UI" panose="020B0604030504040204" pitchFamily="50" charset="-128"/>
                          <a:ea typeface="Meiryo UI" panose="020B0604030504040204" pitchFamily="50" charset="-128"/>
                        </a:rPr>
                        <a:t>費</a:t>
                      </a:r>
                      <a:r>
                        <a:rPr lang="ja-JP" altLang="ja-JP" sz="800" kern="100" dirty="0">
                          <a:solidFill>
                            <a:schemeClr val="tx1"/>
                          </a:solidFill>
                          <a:effectLst/>
                          <a:latin typeface="Meiryo UI" panose="020B0604030504040204" pitchFamily="50" charset="-128"/>
                          <a:ea typeface="Meiryo UI" panose="020B0604030504040204" pitchFamily="50" charset="-128"/>
                        </a:rPr>
                        <a:t>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a:solidFill>
                            <a:schemeClr val="tx1"/>
                          </a:solidFill>
                          <a:effectLst/>
                          <a:latin typeface="Meiryo UI" panose="020B0604030504040204" pitchFamily="50" charset="-128"/>
                          <a:ea typeface="Meiryo UI" panose="020B0604030504040204" pitchFamily="50" charset="-128"/>
                        </a:rPr>
                        <a:t>8.5</a:t>
                      </a:r>
                      <a:r>
                        <a:rPr lang="ja-JP" sz="800" kern="10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4.0</a:t>
                      </a:r>
                      <a:r>
                        <a:rPr lang="ja-JP" sz="8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65.4</a:t>
                      </a:r>
                      <a:r>
                        <a:rPr lang="ja-JP" sz="800" kern="100" dirty="0">
                          <a:solidFill>
                            <a:schemeClr val="tx1"/>
                          </a:solidFill>
                          <a:effectLst/>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sz="8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tc>
                  <a:txBody>
                    <a:bodyPr/>
                    <a:lstStyle/>
                    <a:p>
                      <a:pPr algn="ctr">
                        <a:lnSpc>
                          <a:spcPct val="100000"/>
                        </a:lnSpc>
                        <a:spcAft>
                          <a:spcPts val="0"/>
                        </a:spcAft>
                      </a:pPr>
                      <a:r>
                        <a:rPr lang="ja-JP" sz="800" b="1" u="sng" kern="100" dirty="0">
                          <a:solidFill>
                            <a:schemeClr val="tx1"/>
                          </a:solidFill>
                          <a:effectLst/>
                          <a:latin typeface="Meiryo UI" panose="020B0604030504040204" pitchFamily="50" charset="-128"/>
                          <a:ea typeface="Meiryo UI" panose="020B0604030504040204" pitchFamily="50" charset="-128"/>
                        </a:rPr>
                        <a:t>改善</a:t>
                      </a:r>
                      <a:endParaRPr lang="ja-JP" sz="800" b="1"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実質公債</a:t>
                      </a:r>
                      <a:r>
                        <a:rPr lang="ja-JP" altLang="en-US" sz="800" kern="100" dirty="0">
                          <a:solidFill>
                            <a:schemeClr val="tx1"/>
                          </a:solidFill>
                          <a:effectLst/>
                          <a:latin typeface="Meiryo UI" panose="020B0604030504040204" pitchFamily="50" charset="-128"/>
                          <a:ea typeface="Meiryo UI" panose="020B0604030504040204" pitchFamily="50" charset="-128"/>
                        </a:rPr>
                        <a:t>費</a:t>
                      </a:r>
                      <a:r>
                        <a:rPr lang="ja-JP" altLang="ja-JP" sz="800" kern="100" dirty="0">
                          <a:solidFill>
                            <a:schemeClr val="tx1"/>
                          </a:solidFill>
                          <a:effectLst/>
                          <a:latin typeface="Meiryo UI" panose="020B0604030504040204" pitchFamily="50" charset="-128"/>
                          <a:ea typeface="Meiryo UI" panose="020B0604030504040204" pitchFamily="50" charset="-128"/>
                        </a:rPr>
                        <a:t>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（平均値：</a:t>
                      </a:r>
                      <a:r>
                        <a:rPr lang="en-US" sz="800" kern="100" dirty="0">
                          <a:solidFill>
                            <a:schemeClr val="tx1"/>
                          </a:solidFill>
                          <a:effectLst/>
                          <a:latin typeface="Meiryo UI" panose="020B0604030504040204" pitchFamily="50" charset="-128"/>
                          <a:ea typeface="Meiryo UI" panose="020B0604030504040204" pitchFamily="50" charset="-128"/>
                        </a:rPr>
                        <a:t>12.</a:t>
                      </a:r>
                      <a:r>
                        <a:rPr lang="en-US" altLang="ja-JP" sz="800" kern="100" dirty="0">
                          <a:solidFill>
                            <a:schemeClr val="tx1"/>
                          </a:solidFill>
                          <a:effectLst/>
                          <a:latin typeface="Meiryo UI" panose="020B0604030504040204" pitchFamily="50" charset="-128"/>
                          <a:ea typeface="Meiryo UI" panose="020B0604030504040204" pitchFamily="50" charset="-128"/>
                        </a:rPr>
                        <a:t>2</a:t>
                      </a:r>
                      <a:r>
                        <a:rPr lang="ja-JP" sz="800" kern="100" dirty="0">
                          <a:solidFill>
                            <a:schemeClr val="tx1"/>
                          </a:solidFill>
                          <a:effectLst/>
                          <a:latin typeface="Meiryo UI" panose="020B0604030504040204" pitchFamily="50" charset="-128"/>
                          <a:ea typeface="Meiryo UI" panose="020B0604030504040204" pitchFamily="50" charset="-128"/>
                        </a:rPr>
                        <a:t>→</a:t>
                      </a:r>
                      <a:r>
                        <a:rPr lang="en-US" sz="800" kern="100" dirty="0">
                          <a:solidFill>
                            <a:schemeClr val="tx1"/>
                          </a:solidFill>
                          <a:effectLst/>
                          <a:latin typeface="Meiryo UI" panose="020B0604030504040204" pitchFamily="50" charset="-128"/>
                          <a:ea typeface="Meiryo UI" panose="020B0604030504040204" pitchFamily="50" charset="-128"/>
                        </a:rPr>
                        <a:t>6.2</a:t>
                      </a:r>
                      <a:r>
                        <a:rPr lang="ja-JP" sz="800" kern="100" dirty="0">
                          <a:solidFill>
                            <a:schemeClr val="tx1"/>
                          </a:solidFill>
                          <a:effectLst/>
                          <a:latin typeface="Meiryo UI" panose="020B0604030504040204" pitchFamily="50" charset="-128"/>
                          <a:ea typeface="Meiryo UI" panose="020B0604030504040204" pitchFamily="50" charset="-128"/>
                        </a:rPr>
                        <a:t>）</a:t>
                      </a: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将来負担比率</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42.3</a:t>
                      </a:r>
                      <a:r>
                        <a:rPr lang="ja-JP" sz="800" kern="100" dirty="0">
                          <a:solidFill>
                            <a:schemeClr val="tx1"/>
                          </a:solidFill>
                          <a:effectLst/>
                          <a:latin typeface="Meiryo UI" panose="020B0604030504040204" pitchFamily="50" charset="-128"/>
                          <a:ea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sz="800" kern="100" dirty="0">
                          <a:solidFill>
                            <a:schemeClr val="tx1"/>
                          </a:solidFill>
                          <a:effectLst/>
                          <a:latin typeface="Meiryo UI" panose="020B0604030504040204" pitchFamily="50" charset="-128"/>
                          <a:ea typeface="Meiryo UI" panose="020B0604030504040204" pitchFamily="50" charset="-128"/>
                        </a:rPr>
                        <a:t>）</a:t>
                      </a:r>
                    </a:p>
                  </a:txBody>
                  <a:tcPr marL="49557" marR="49557" marT="0" marB="0" anchor="ctr"/>
                </a:tc>
                <a:extLst>
                  <a:ext uri="{0D108BD9-81ED-4DB2-BD59-A6C34878D82A}">
                    <a16:rowId xmlns:a16="http://schemas.microsoft.com/office/drawing/2014/main" val="661519013"/>
                  </a:ext>
                </a:extLst>
              </a:tr>
              <a:tr h="406842">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rPr>
                        <a:t>積立金現在高</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大きく</a:t>
                      </a:r>
                      <a:r>
                        <a:rPr lang="ja-JP" sz="800" b="1" u="sng" kern="100" dirty="0">
                          <a:solidFill>
                            <a:schemeClr val="tx1"/>
                          </a:solidFill>
                          <a:effectLst/>
                          <a:latin typeface="Meiryo UI" panose="020B0604030504040204" pitchFamily="50" charset="-128"/>
                          <a:ea typeface="Meiryo UI" panose="020B0604030504040204" pitchFamily="50" charset="-128"/>
                        </a:rPr>
                        <a:t>増加</a:t>
                      </a:r>
                    </a:p>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合計額：</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5,369</a:t>
                      </a:r>
                      <a:r>
                        <a:rPr lang="ja-JP" altLang="en-US" sz="800" kern="100" dirty="0">
                          <a:solidFill>
                            <a:schemeClr val="tx1"/>
                          </a:solidFill>
                          <a:effectLst/>
                          <a:latin typeface="Meiryo UI" panose="020B0604030504040204" pitchFamily="50" charset="-128"/>
                          <a:ea typeface="Meiryo UI" panose="020B0604030504040204" pitchFamily="50" charset="-128"/>
                        </a:rPr>
                        <a:t>億</a:t>
                      </a:r>
                      <a:r>
                        <a:rPr lang="ja-JP"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8,954</a:t>
                      </a:r>
                      <a:r>
                        <a:rPr lang="ja-JP" altLang="en-US" sz="800" kern="100" dirty="0">
                          <a:solidFill>
                            <a:schemeClr val="tx1"/>
                          </a:solidFill>
                          <a:effectLst/>
                          <a:latin typeface="Meiryo UI" panose="020B0604030504040204" pitchFamily="50" charset="-128"/>
                          <a:ea typeface="Meiryo UI" panose="020B0604030504040204" pitchFamily="50" charset="-128"/>
                        </a:rPr>
                        <a:t>億</a:t>
                      </a:r>
                      <a:r>
                        <a:rPr lang="ja-JP" sz="800" kern="100" dirty="0">
                          <a:solidFill>
                            <a:schemeClr val="tx1"/>
                          </a:solidFill>
                          <a:effectLst/>
                          <a:latin typeface="Meiryo UI" panose="020B0604030504040204" pitchFamily="50" charset="-128"/>
                          <a:ea typeface="Meiryo UI" panose="020B0604030504040204" pitchFamily="50" charset="-128"/>
                        </a:rPr>
                        <a:t>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大きく</a:t>
                      </a:r>
                      <a:r>
                        <a:rPr lang="ja-JP" altLang="ja-JP" sz="800" b="1" u="sng" kern="100" dirty="0">
                          <a:solidFill>
                            <a:schemeClr val="tx1"/>
                          </a:solidFill>
                          <a:effectLst/>
                          <a:latin typeface="Meiryo UI" panose="020B0604030504040204" pitchFamily="50" charset="-128"/>
                          <a:ea typeface="Meiryo UI" panose="020B0604030504040204" pitchFamily="50" charset="-128"/>
                        </a:rPr>
                        <a:t>増加</a:t>
                      </a: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合計額：</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rPr>
                        <a:t>2,267</a:t>
                      </a:r>
                      <a:r>
                        <a:rPr lang="ja-JP" altLang="en-US" sz="800" kern="100" dirty="0">
                          <a:solidFill>
                            <a:schemeClr val="tx1"/>
                          </a:solidFill>
                          <a:effectLst/>
                          <a:latin typeface="Meiryo UI" panose="020B0604030504040204" pitchFamily="50" charset="-128"/>
                          <a:ea typeface="Meiryo UI" panose="020B0604030504040204" pitchFamily="50" charset="-128"/>
                        </a:rPr>
                        <a:t>億</a:t>
                      </a:r>
                      <a:r>
                        <a:rPr lang="ja-JP" altLang="ja-JP"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3,738</a:t>
                      </a:r>
                      <a:r>
                        <a:rPr lang="ja-JP" altLang="en-US" sz="800" kern="100" dirty="0">
                          <a:solidFill>
                            <a:schemeClr val="tx1"/>
                          </a:solidFill>
                          <a:effectLst/>
                          <a:latin typeface="Meiryo UI" panose="020B0604030504040204" pitchFamily="50" charset="-128"/>
                          <a:ea typeface="Meiryo UI" panose="020B0604030504040204" pitchFamily="50" charset="-128"/>
                        </a:rPr>
                        <a:t>億</a:t>
                      </a:r>
                      <a:r>
                        <a:rPr lang="ja-JP" altLang="ja-JP" sz="800" kern="100" dirty="0">
                          <a:solidFill>
                            <a:schemeClr val="tx1"/>
                          </a:solidFill>
                          <a:effectLst/>
                          <a:latin typeface="Meiryo UI" panose="020B0604030504040204" pitchFamily="50" charset="-128"/>
                          <a:ea typeface="Meiryo UI" panose="020B0604030504040204" pitchFamily="50" charset="-128"/>
                        </a:rPr>
                        <a:t>円</a:t>
                      </a:r>
                      <a:endParaRPr lang="ja-JP"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大きく増加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合計額：</a:t>
                      </a:r>
                      <a:endParaRPr lang="en-US"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696</a:t>
                      </a:r>
                      <a:r>
                        <a:rPr lang="ja-JP" altLang="en-US"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1,057</a:t>
                      </a:r>
                      <a:r>
                        <a:rPr lang="ja-JP" altLang="en-US"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endParaRPr lang="ja-JP" altLang="ja-JP" sz="800" b="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大きく増加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合計額：</a:t>
                      </a:r>
                      <a:endPar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689</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1,175</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大きく増加</a:t>
                      </a:r>
                      <a:endParaRPr lang="en-US" altLang="ja-JP" sz="800" b="1" u="sng"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合計額：</a:t>
                      </a:r>
                      <a:endPar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1,444</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2,582</a:t>
                      </a:r>
                      <a:r>
                        <a:rPr lang="ja-JP" alt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u="sng" kern="100" dirty="0">
                          <a:solidFill>
                            <a:schemeClr val="tx1"/>
                          </a:solidFill>
                          <a:effectLst/>
                          <a:latin typeface="Meiryo UI" panose="020B0604030504040204" pitchFamily="50" charset="-128"/>
                          <a:ea typeface="Meiryo UI" panose="020B0604030504040204" pitchFamily="50" charset="-128"/>
                        </a:rPr>
                        <a:t>増加</a:t>
                      </a:r>
                      <a:endParaRPr lang="en-US" altLang="ja-JP" sz="800" b="1" u="sng"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sz="800" kern="100" dirty="0">
                          <a:solidFill>
                            <a:schemeClr val="tx1"/>
                          </a:solidFill>
                          <a:effectLst/>
                          <a:latin typeface="Meiryo UI" panose="020B0604030504040204" pitchFamily="50" charset="-128"/>
                          <a:ea typeface="Meiryo UI" panose="020B0604030504040204" pitchFamily="50" charset="-128"/>
                        </a:rPr>
                        <a:t>合計額：</a:t>
                      </a:r>
                      <a:endParaRPr lang="en-US" altLang="ja-JP" sz="800" kern="100"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kern="100" dirty="0">
                          <a:solidFill>
                            <a:schemeClr val="tx1"/>
                          </a:solidFill>
                          <a:effectLst/>
                          <a:latin typeface="Meiryo UI" panose="020B0604030504040204" pitchFamily="50" charset="-128"/>
                          <a:ea typeface="Meiryo UI" panose="020B0604030504040204" pitchFamily="50" charset="-128"/>
                        </a:rPr>
                        <a:t>274</a:t>
                      </a:r>
                      <a:r>
                        <a:rPr lang="ja-JP" altLang="en-US" sz="800" kern="100" dirty="0">
                          <a:solidFill>
                            <a:schemeClr val="tx1"/>
                          </a:solidFill>
                          <a:effectLst/>
                          <a:latin typeface="Meiryo UI" panose="020B0604030504040204" pitchFamily="50" charset="-128"/>
                          <a:ea typeface="Meiryo UI" panose="020B0604030504040204" pitchFamily="50" charset="-128"/>
                        </a:rPr>
                        <a:t>億</a:t>
                      </a:r>
                      <a:r>
                        <a:rPr lang="ja-JP" sz="800" kern="100" dirty="0">
                          <a:solidFill>
                            <a:schemeClr val="tx1"/>
                          </a:solidFill>
                          <a:effectLst/>
                          <a:latin typeface="Meiryo UI" panose="020B0604030504040204" pitchFamily="50" charset="-128"/>
                          <a:ea typeface="Meiryo UI" panose="020B0604030504040204" pitchFamily="50" charset="-128"/>
                        </a:rPr>
                        <a:t>円→</a:t>
                      </a:r>
                      <a:r>
                        <a:rPr lang="en-US" altLang="ja-JP" sz="800" kern="100" dirty="0">
                          <a:solidFill>
                            <a:schemeClr val="tx1"/>
                          </a:solidFill>
                          <a:effectLst/>
                          <a:latin typeface="Meiryo UI" panose="020B0604030504040204" pitchFamily="50" charset="-128"/>
                          <a:ea typeface="Meiryo UI" panose="020B0604030504040204" pitchFamily="50" charset="-128"/>
                        </a:rPr>
                        <a:t>403</a:t>
                      </a:r>
                      <a:r>
                        <a:rPr lang="ja-JP" altLang="en-US" sz="800" kern="100" dirty="0">
                          <a:solidFill>
                            <a:schemeClr val="tx1"/>
                          </a:solidFill>
                          <a:effectLst/>
                          <a:latin typeface="Meiryo UI" panose="020B0604030504040204" pitchFamily="50" charset="-128"/>
                          <a:ea typeface="Meiryo UI" panose="020B0604030504040204" pitchFamily="50" charset="-128"/>
                        </a:rPr>
                        <a:t>億</a:t>
                      </a:r>
                      <a:r>
                        <a:rPr lang="ja-JP" sz="800" kern="100" dirty="0">
                          <a:solidFill>
                            <a:schemeClr val="tx1"/>
                          </a:solidFill>
                          <a:effectLst/>
                          <a:latin typeface="Meiryo UI" panose="020B0604030504040204" pitchFamily="50" charset="-128"/>
                          <a:ea typeface="Meiryo UI" panose="020B0604030504040204" pitchFamily="50" charset="-128"/>
                        </a:rPr>
                        <a:t>円</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extLst>
                  <a:ext uri="{0D108BD9-81ED-4DB2-BD59-A6C34878D82A}">
                    <a16:rowId xmlns:a16="http://schemas.microsoft.com/office/drawing/2014/main" val="1320152523"/>
                  </a:ext>
                </a:extLst>
              </a:tr>
              <a:tr h="374316">
                <a:tc>
                  <a:txBody>
                    <a:bodyPr/>
                    <a:lstStyle/>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徴収率</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（地方税）</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95.2</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98.7</a:t>
                      </a:r>
                      <a:r>
                        <a:rPr lang="ja-JP" altLang="en-US" sz="800" kern="100" dirty="0">
                          <a:solidFill>
                            <a:schemeClr val="tx1"/>
                          </a:solidFill>
                          <a:effectLst/>
                          <a:latin typeface="Meiryo UI" panose="020B0604030504040204" pitchFamily="50" charset="-128"/>
                          <a:ea typeface="Meiryo UI" panose="020B0604030504040204" pitchFamily="50" charset="-128"/>
                        </a:rPr>
                        <a:t>％</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96.1</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98.7</a:t>
                      </a:r>
                      <a:r>
                        <a:rPr lang="ja-JP" altLang="en-US" sz="800" kern="100" dirty="0">
                          <a:solidFill>
                            <a:schemeClr val="tx1"/>
                          </a:solidFill>
                          <a:effectLst/>
                          <a:latin typeface="Meiryo UI" panose="020B0604030504040204" pitchFamily="50" charset="-128"/>
                          <a:ea typeface="Meiryo UI" panose="020B0604030504040204" pitchFamily="50" charset="-128"/>
                        </a:rPr>
                        <a:t>％</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94.4</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98.7</a:t>
                      </a:r>
                      <a:r>
                        <a:rPr lang="ja-JP" altLang="en-US" sz="800" kern="100" dirty="0">
                          <a:solidFill>
                            <a:schemeClr val="tx1"/>
                          </a:solidFill>
                          <a:effectLst/>
                          <a:latin typeface="Meiryo UI" panose="020B0604030504040204" pitchFamily="50" charset="-128"/>
                          <a:ea typeface="Meiryo UI" panose="020B0604030504040204" pitchFamily="50" charset="-128"/>
                        </a:rPr>
                        <a:t>％</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95.1</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98.7</a:t>
                      </a:r>
                      <a:r>
                        <a:rPr lang="ja-JP" altLang="en-US" sz="800" kern="100" dirty="0">
                          <a:solidFill>
                            <a:schemeClr val="tx1"/>
                          </a:solidFill>
                          <a:effectLst/>
                          <a:latin typeface="Meiryo UI" panose="020B0604030504040204" pitchFamily="50" charset="-128"/>
                          <a:ea typeface="Meiryo UI" panose="020B0604030504040204" pitchFamily="50" charset="-128"/>
                        </a:rPr>
                        <a:t>％</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94.1</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98.6</a:t>
                      </a:r>
                      <a:r>
                        <a:rPr lang="ja-JP" altLang="en-US" sz="800" kern="100" dirty="0">
                          <a:solidFill>
                            <a:schemeClr val="tx1"/>
                          </a:solidFill>
                          <a:effectLst/>
                          <a:latin typeface="Meiryo UI" panose="020B0604030504040204" pitchFamily="50" charset="-128"/>
                          <a:ea typeface="Meiryo UI" panose="020B0604030504040204" pitchFamily="50" charset="-128"/>
                        </a:rPr>
                        <a:t>％</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tc>
                  <a:txBody>
                    <a:bodyPr/>
                    <a:lstStyle/>
                    <a:p>
                      <a:pPr algn="ctr">
                        <a:lnSpc>
                          <a:spcPct val="100000"/>
                        </a:lnSpc>
                        <a:spcAft>
                          <a:spcPts val="0"/>
                        </a:spcAft>
                      </a:pPr>
                      <a:r>
                        <a:rPr lang="ja-JP" altLang="en-US" sz="800" b="1" u="sng" kern="100" dirty="0">
                          <a:solidFill>
                            <a:schemeClr val="tx1"/>
                          </a:solidFill>
                          <a:effectLst/>
                          <a:latin typeface="Meiryo UI" panose="020B0604030504040204" pitchFamily="50" charset="-128"/>
                          <a:ea typeface="Meiryo UI" panose="020B0604030504040204" pitchFamily="50" charset="-128"/>
                        </a:rPr>
                        <a:t>改善</a:t>
                      </a:r>
                      <a:endParaRPr lang="ja-JP" altLang="ja-JP" sz="800" b="1" u="sng" kern="100" dirty="0">
                        <a:solidFill>
                          <a:schemeClr val="tx1"/>
                        </a:solidFill>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ja-JP" sz="800" kern="100" dirty="0">
                          <a:solidFill>
                            <a:schemeClr val="tx1"/>
                          </a:solidFill>
                          <a:effectLst/>
                          <a:latin typeface="Meiryo UI" panose="020B0604030504040204" pitchFamily="50" charset="-128"/>
                          <a:ea typeface="Meiryo UI" panose="020B0604030504040204" pitchFamily="50" charset="-128"/>
                        </a:rPr>
                        <a:t>平均値：</a:t>
                      </a:r>
                      <a:r>
                        <a:rPr lang="en-US" altLang="ja-JP" sz="800" kern="100" dirty="0">
                          <a:solidFill>
                            <a:schemeClr val="tx1"/>
                          </a:solidFill>
                          <a:effectLst/>
                          <a:latin typeface="Meiryo UI" panose="020B0604030504040204" pitchFamily="50" charset="-128"/>
                          <a:ea typeface="Meiryo UI" panose="020B0604030504040204" pitchFamily="50" charset="-128"/>
                        </a:rPr>
                        <a:t>94.2</a:t>
                      </a:r>
                      <a:r>
                        <a:rPr lang="ja-JP" altLang="en-US" sz="800" kern="100" dirty="0">
                          <a:solidFill>
                            <a:schemeClr val="tx1"/>
                          </a:solidFill>
                          <a:effectLst/>
                          <a:latin typeface="Meiryo UI" panose="020B0604030504040204" pitchFamily="50" charset="-128"/>
                          <a:ea typeface="Meiryo UI" panose="020B0604030504040204" pitchFamily="50" charset="-128"/>
                        </a:rPr>
                        <a:t>％</a:t>
                      </a:r>
                      <a:r>
                        <a:rPr lang="ja-JP" altLang="ja-JP" sz="800" kern="100" dirty="0">
                          <a:solidFill>
                            <a:schemeClr val="tx1"/>
                          </a:solidFill>
                          <a:effectLst/>
                          <a:latin typeface="Meiryo UI" panose="020B0604030504040204" pitchFamily="50" charset="-128"/>
                          <a:ea typeface="Meiryo UI" panose="020B0604030504040204" pitchFamily="50" charset="-128"/>
                        </a:rPr>
                        <a:t>→</a:t>
                      </a:r>
                      <a:r>
                        <a:rPr lang="en-US" altLang="ja-JP" sz="800" kern="100" dirty="0">
                          <a:solidFill>
                            <a:schemeClr val="tx1"/>
                          </a:solidFill>
                          <a:effectLst/>
                          <a:latin typeface="Meiryo UI" panose="020B0604030504040204" pitchFamily="50" charset="-128"/>
                          <a:ea typeface="Meiryo UI" panose="020B0604030504040204" pitchFamily="50" charset="-128"/>
                        </a:rPr>
                        <a:t>97.7</a:t>
                      </a:r>
                      <a:r>
                        <a:rPr lang="ja-JP" altLang="en-US" sz="800" kern="100" dirty="0">
                          <a:solidFill>
                            <a:schemeClr val="tx1"/>
                          </a:solidFill>
                          <a:effectLst/>
                          <a:latin typeface="Meiryo UI" panose="020B0604030504040204" pitchFamily="50" charset="-128"/>
                          <a:ea typeface="Meiryo UI" panose="020B0604030504040204" pitchFamily="50" charset="-128"/>
                        </a:rPr>
                        <a:t>％</a:t>
                      </a:r>
                      <a:endParaRPr lang="en-US" altLang="ja-JP" sz="800" kern="100" dirty="0">
                        <a:solidFill>
                          <a:schemeClr val="tx1"/>
                        </a:solidFill>
                        <a:effectLst/>
                        <a:latin typeface="Meiryo UI" panose="020B0604030504040204" pitchFamily="50" charset="-128"/>
                        <a:ea typeface="Meiryo UI" panose="020B0604030504040204" pitchFamily="50" charset="-128"/>
                      </a:endParaRPr>
                    </a:p>
                  </a:txBody>
                  <a:tcPr marL="49557" marR="49557" marT="0" marB="0" anchor="ctr"/>
                </a:tc>
                <a:extLst>
                  <a:ext uri="{0D108BD9-81ED-4DB2-BD59-A6C34878D82A}">
                    <a16:rowId xmlns:a16="http://schemas.microsoft.com/office/drawing/2014/main" val="3411398216"/>
                  </a:ext>
                </a:extLst>
              </a:tr>
            </a:tbl>
          </a:graphicData>
        </a:graphic>
      </p:graphicFrame>
      <p:sp>
        <p:nvSpPr>
          <p:cNvPr id="7" name="正方形/長方形 6">
            <a:extLst>
              <a:ext uri="{FF2B5EF4-FFF2-40B4-BE49-F238E27FC236}">
                <a16:creationId xmlns:a16="http://schemas.microsoft.com/office/drawing/2014/main" id="{F8B981CE-1ADA-4CEE-8B2A-3CEDEA3BD7F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15</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30472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FE7FA50-3EAD-4D7C-85DD-8030529EC194}"/>
              </a:ext>
            </a:extLst>
          </p:cNvPr>
          <p:cNvSpPr txBox="1"/>
          <p:nvPr/>
        </p:nvSpPr>
        <p:spPr>
          <a:xfrm>
            <a:off x="85224" y="1433380"/>
            <a:ext cx="8955620" cy="5350183"/>
          </a:xfrm>
          <a:prstGeom prst="rect">
            <a:avLst/>
          </a:prstGeom>
          <a:noFill/>
        </p:spPr>
        <p:txBody>
          <a:bodyPr wrap="square" rtlCol="0">
            <a:spAutoFit/>
          </a:bodyPr>
          <a:lstStyle/>
          <a:p>
            <a:pPr>
              <a:lnSpc>
                <a:spcPts val="2200"/>
              </a:lnSpc>
              <a:spcBef>
                <a:spcPts val="1200"/>
              </a:spcBef>
            </a:pPr>
            <a:r>
              <a:rPr lang="ja-JP" altLang="en-US" sz="1400" b="1" dirty="0">
                <a:solidFill>
                  <a:prstClr val="black"/>
                </a:solidFill>
                <a:latin typeface="Meiryo UI" panose="020B0604030504040204" pitchFamily="50" charset="-128"/>
                <a:ea typeface="Meiryo UI" panose="020B0604030504040204" pitchFamily="50" charset="-128"/>
              </a:rPr>
              <a:t>①　行政運営体制の強化</a:t>
            </a:r>
          </a:p>
          <a:p>
            <a:pPr marL="285750" indent="-285750">
              <a:lnSpc>
                <a:spcPts val="2200"/>
              </a:lnSpc>
              <a:buFont typeface="Meiryo UI" panose="020B0604030504040204" pitchFamily="50" charset="-128"/>
              <a:buChar char="○"/>
            </a:pPr>
            <a:r>
              <a:rPr lang="ja-JP" altLang="en-US" sz="1400" dirty="0">
                <a:solidFill>
                  <a:prstClr val="black"/>
                </a:solidFill>
                <a:latin typeface="Meiryo UI" panose="020B0604030504040204" pitchFamily="50" charset="-128"/>
                <a:ea typeface="Meiryo UI" panose="020B0604030504040204" pitchFamily="50" charset="-128"/>
              </a:rPr>
              <a:t>基礎自治機能の充実に向け、全国トップとなる権限移譲の実現</a:t>
            </a:r>
            <a:endParaRPr lang="en-US" altLang="ja-JP" sz="1400" dirty="0">
              <a:solidFill>
                <a:prstClr val="black"/>
              </a:solidFill>
              <a:latin typeface="Meiryo UI" panose="020B0604030504040204" pitchFamily="50" charset="-128"/>
              <a:ea typeface="Meiryo UI" panose="020B0604030504040204" pitchFamily="50" charset="-128"/>
            </a:endParaRPr>
          </a:p>
          <a:p>
            <a:pPr marL="285750" indent="-285750">
              <a:lnSpc>
                <a:spcPts val="2200"/>
              </a:lnSpc>
              <a:buFont typeface="Meiryo UI" panose="020B0604030504040204" pitchFamily="50" charset="-128"/>
              <a:buChar char="○"/>
            </a:pPr>
            <a:r>
              <a:rPr lang="ja-JP" altLang="en-US" sz="1400" dirty="0">
                <a:solidFill>
                  <a:prstClr val="black"/>
                </a:solidFill>
                <a:latin typeface="Meiryo UI" panose="020B0604030504040204" pitchFamily="50" charset="-128"/>
                <a:ea typeface="Meiryo UI" panose="020B0604030504040204" pitchFamily="50" charset="-128"/>
              </a:rPr>
              <a:t>中核市移⾏に取り組む市を⼈的・財政的に⽀援</a:t>
            </a:r>
            <a:endParaRPr lang="en-US" altLang="ja-JP" sz="1400" dirty="0">
              <a:solidFill>
                <a:prstClr val="black"/>
              </a:solidFill>
              <a:latin typeface="Meiryo UI" panose="020B0604030504040204" pitchFamily="50" charset="-128"/>
              <a:ea typeface="Meiryo UI" panose="020B0604030504040204" pitchFamily="50" charset="-128"/>
            </a:endParaRPr>
          </a:p>
          <a:p>
            <a:pPr marL="285750" indent="-285750">
              <a:lnSpc>
                <a:spcPts val="2200"/>
              </a:lnSpc>
              <a:buFont typeface="Meiryo UI" panose="020B0604030504040204" pitchFamily="50" charset="-128"/>
              <a:buChar char="○"/>
            </a:pPr>
            <a:endParaRPr lang="en-US" altLang="ja-JP" sz="1400" dirty="0">
              <a:solidFill>
                <a:prstClr val="black"/>
              </a:solidFill>
              <a:latin typeface="Meiryo UI" panose="020B0604030504040204" pitchFamily="50" charset="-128"/>
              <a:ea typeface="Meiryo UI" panose="020B0604030504040204" pitchFamily="50" charset="-128"/>
            </a:endParaRPr>
          </a:p>
          <a:p>
            <a:pPr>
              <a:lnSpc>
                <a:spcPts val="2200"/>
              </a:lnSpc>
            </a:pPr>
            <a:r>
              <a:rPr lang="ja-JP" altLang="en-US" sz="1400" b="1" dirty="0">
                <a:solidFill>
                  <a:prstClr val="black"/>
                </a:solidFill>
                <a:latin typeface="Meiryo UI" panose="020B0604030504040204" pitchFamily="50" charset="-128"/>
                <a:ea typeface="Meiryo UI" panose="020B0604030504040204" pitchFamily="50" charset="-128"/>
              </a:rPr>
              <a:t>②　市町村間連携の促進</a:t>
            </a: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急速な人口減少や高齢化、施設等の老朽化などにより発生する課題に対応するため、市町村消防の広域化や市町村水道の広域連携の取組を推進するとともに、市町村事務の広域連携を促進</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大阪府域地方税徴収機構などの府と市町村の双方に効果があり、スケールメリットを生かせる連携や、情報システムの共同調達などの市町村の人材やノウハウが不足している分野における連携など、市町村とのパートナーシップの取組の実施</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endParaRPr lang="en-US" altLang="ja-JP" sz="1400" dirty="0">
              <a:latin typeface="Meiryo UI" panose="020B0604030504040204" pitchFamily="50" charset="-128"/>
              <a:ea typeface="Meiryo UI" panose="020B0604030504040204" pitchFamily="50" charset="-128"/>
            </a:endParaRPr>
          </a:p>
          <a:p>
            <a:pPr>
              <a:lnSpc>
                <a:spcPts val="2200"/>
              </a:lnSpc>
            </a:pPr>
            <a:r>
              <a:rPr lang="ja-JP" altLang="en-US" sz="1400" b="1" dirty="0">
                <a:solidFill>
                  <a:prstClr val="black"/>
                </a:solidFill>
                <a:latin typeface="Meiryo UI" panose="020B0604030504040204" pitchFamily="50" charset="-128"/>
                <a:ea typeface="Meiryo UI" panose="020B0604030504040204" pitchFamily="50" charset="-128"/>
              </a:rPr>
              <a:t>③　市町村における将来のあり方検討の場づくり</a:t>
            </a:r>
            <a:endParaRPr lang="en-US" altLang="ja-JP" sz="1400" b="1" dirty="0">
              <a:solidFill>
                <a:prstClr val="black"/>
              </a:solidFill>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solidFill>
                  <a:prstClr val="black"/>
                </a:solidFill>
                <a:latin typeface="Meiryo UI" panose="020B0604030504040204" pitchFamily="50" charset="-128"/>
                <a:ea typeface="Meiryo UI" panose="020B0604030504040204" pitchFamily="50" charset="-128"/>
              </a:rPr>
              <a:t>市町村や圏域ごとに将来課題を「見える化」したり、将来課題が長期的財政収支にもたらす影響を分析するために市町村の中長期財政シミュレーションの作成を支援するなど、将来のあり方に関するオープンな議論に向けて気運を醸成</a:t>
            </a:r>
            <a:endParaRPr lang="en-US" altLang="ja-JP" sz="1400" dirty="0">
              <a:solidFill>
                <a:prstClr val="black"/>
              </a:solidFill>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endParaRPr lang="en-US" altLang="ja-JP" sz="1400" b="1" dirty="0">
              <a:solidFill>
                <a:prstClr val="black"/>
              </a:solidFill>
              <a:latin typeface="Meiryo UI" panose="020B0604030504040204" pitchFamily="50" charset="-128"/>
              <a:ea typeface="Meiryo UI" panose="020B0604030504040204" pitchFamily="50" charset="-128"/>
            </a:endParaRPr>
          </a:p>
          <a:p>
            <a:pPr>
              <a:lnSpc>
                <a:spcPts val="2200"/>
              </a:lnSpc>
            </a:pPr>
            <a:r>
              <a:rPr lang="ja-JP" altLang="en-US" sz="1400" b="1" dirty="0">
                <a:solidFill>
                  <a:prstClr val="black"/>
                </a:solidFill>
                <a:latin typeface="Meiryo UI" panose="020B0604030504040204" pitchFamily="50" charset="-128"/>
                <a:ea typeface="Meiryo UI" panose="020B0604030504040204" pitchFamily="50" charset="-128"/>
              </a:rPr>
              <a:t>④　</a:t>
            </a:r>
            <a:r>
              <a:rPr lang="ja-JP" altLang="en-US" sz="1400" b="1" dirty="0">
                <a:latin typeface="Meiryo UI" panose="020B0604030504040204" pitchFamily="50" charset="-128"/>
                <a:ea typeface="Meiryo UI" panose="020B0604030504040204" pitchFamily="50" charset="-128"/>
              </a:rPr>
              <a:t>市町村の検討の場への参画・提案</a:t>
            </a:r>
            <a:endParaRPr lang="en-US" altLang="ja-JP" sz="1400" b="1" dirty="0">
              <a:latin typeface="Meiryo UI" panose="020B0604030504040204" pitchFamily="50" charset="-128"/>
              <a:ea typeface="Meiryo UI" panose="020B0604030504040204" pitchFamily="50" charset="-128"/>
            </a:endParaRPr>
          </a:p>
          <a:p>
            <a:pPr marL="285750" indent="-285750">
              <a:lnSpc>
                <a:spcPts val="2200"/>
              </a:lnSpc>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市町村の将来課題への対応策について、府と市町村が共同で検討できる場への参画・提案を実施</a:t>
            </a:r>
            <a:endParaRPr lang="en-US" altLang="ja-JP" sz="1400" dirty="0">
              <a:latin typeface="Meiryo UI" panose="020B0604030504040204" pitchFamily="50" charset="-128"/>
              <a:ea typeface="Meiryo UI" panose="020B0604030504040204" pitchFamily="50" charset="-128"/>
            </a:endParaRPr>
          </a:p>
          <a:p>
            <a:pPr marL="285750" indent="-285750">
              <a:lnSpc>
                <a:spcPts val="2200"/>
              </a:lnSpc>
              <a:buFont typeface="Meiryo UI" panose="020B0604030504040204" pitchFamily="50" charset="-128"/>
              <a:buChar char="○"/>
            </a:pPr>
            <a:endParaRPr lang="en-US" altLang="ja-JP" sz="1400" b="1" dirty="0">
              <a:latin typeface="Meiryo UI" panose="020B0604030504040204" pitchFamily="50" charset="-128"/>
              <a:ea typeface="Meiryo UI" panose="020B0604030504040204" pitchFamily="50" charset="-128"/>
            </a:endParaRPr>
          </a:p>
          <a:p>
            <a:pPr>
              <a:lnSpc>
                <a:spcPts val="2200"/>
              </a:lnSpc>
            </a:pPr>
            <a:r>
              <a:rPr lang="ja-JP" altLang="en-US" sz="1400" b="1" dirty="0">
                <a:latin typeface="Meiryo UI" panose="020B0604030504040204" pitchFamily="50" charset="-128"/>
                <a:ea typeface="Meiryo UI" panose="020B0604030504040204" pitchFamily="50" charset="-128"/>
              </a:rPr>
              <a:t>⑤　市町村の取組への人的・財政的な支援</a:t>
            </a:r>
            <a:endParaRPr lang="en-US" altLang="ja-JP" sz="1400" b="1" dirty="0">
              <a:solidFill>
                <a:srgbClr val="0070C0"/>
              </a:solidFill>
              <a:latin typeface="Meiryo UI" panose="020B0604030504040204" pitchFamily="50" charset="-128"/>
              <a:ea typeface="Meiryo UI" panose="020B0604030504040204" pitchFamily="50" charset="-128"/>
            </a:endParaRPr>
          </a:p>
          <a:p>
            <a:pPr marL="285750" indent="-285750">
              <a:lnSpc>
                <a:spcPts val="2200"/>
              </a:lnSpc>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デジタル人材や専門職員の確保に向けた支援など、市町村のニーズに応じたサポートを実施</a:t>
            </a:r>
            <a:endParaRPr lang="en-US" altLang="ja-JP" sz="1400" dirty="0">
              <a:latin typeface="Meiryo UI" panose="020B0604030504040204" pitchFamily="50" charset="-128"/>
              <a:ea typeface="Meiryo UI" panose="020B0604030504040204" pitchFamily="50" charset="-128"/>
            </a:endParaRPr>
          </a:p>
          <a:p>
            <a:pPr marL="285750" indent="-28575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持続的、安定的な行政サービスの提供のための体制整備や行財政基盤の強化への取組を支援する補助金等の交付など、基礎自治機能の充実・強化へ積極的に取り組む団体を引き続き支援</a:t>
            </a:r>
            <a:endParaRPr lang="en-US" altLang="ja-JP" sz="14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（２）これまでの取組・進捗状況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D3505F5B-3BF4-4FB9-AA67-2E3D8F6AA7CB}"/>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16</a:t>
            </a:fld>
            <a:endParaRPr lang="ja-JP" altLang="en-US" sz="1200" dirty="0">
              <a:solidFill>
                <a:prstClr val="black"/>
              </a:solidFill>
              <a:ea typeface="Meiryo UI" panose="020B0604030504040204" pitchFamily="50" charset="-128"/>
            </a:endParaRPr>
          </a:p>
        </p:txBody>
      </p:sp>
      <p:sp>
        <p:nvSpPr>
          <p:cNvPr id="7" name="角丸四角形 11">
            <a:extLst>
              <a:ext uri="{FF2B5EF4-FFF2-40B4-BE49-F238E27FC236}">
                <a16:creationId xmlns:a16="http://schemas.microsoft.com/office/drawing/2014/main" id="{ABCE9BD3-92BE-48A9-A457-F5EDF54B0DC7}"/>
              </a:ext>
            </a:extLst>
          </p:cNvPr>
          <p:cNvSpPr/>
          <p:nvPr/>
        </p:nvSpPr>
        <p:spPr>
          <a:xfrm>
            <a:off x="159638" y="642912"/>
            <a:ext cx="8784975" cy="715575"/>
          </a:xfrm>
          <a:prstGeom prst="roundRect">
            <a:avLst>
              <a:gd name="adj" fmla="val 7508"/>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nSpc>
                <a:spcPts val="2200"/>
              </a:lnSpc>
            </a:pPr>
            <a:r>
              <a:rPr lang="ja-JP" altLang="en-US" sz="1400" dirty="0">
                <a:solidFill>
                  <a:prstClr val="black"/>
                </a:solidFill>
                <a:latin typeface="Meiryo UI" panose="020B0604030504040204" pitchFamily="50" charset="-128"/>
                <a:ea typeface="Meiryo UI" panose="020B0604030504040204" pitchFamily="50" charset="-128"/>
              </a:rPr>
              <a:t>　基礎自治機能の充実・強化に向けては、市町村において取組が進められるとともに、大阪府においても市町村と連携した取組や市町村の取組に対する支援を行ってきた。</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84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8939" y="57682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88939" y="16569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（２）これまでの取組・進捗状況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11">
            <a:extLst>
              <a:ext uri="{FF2B5EF4-FFF2-40B4-BE49-F238E27FC236}">
                <a16:creationId xmlns:a16="http://schemas.microsoft.com/office/drawing/2014/main" id="{F2D34243-54F9-4FCE-930F-4872E4B9486C}"/>
              </a:ext>
            </a:extLst>
          </p:cNvPr>
          <p:cNvSpPr/>
          <p:nvPr/>
        </p:nvSpPr>
        <p:spPr>
          <a:xfrm>
            <a:off x="179515" y="1138544"/>
            <a:ext cx="8784975" cy="4810739"/>
          </a:xfrm>
          <a:prstGeom prst="roundRect">
            <a:avLst>
              <a:gd name="adj" fmla="val 7508"/>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nSpc>
                <a:spcPts val="2200"/>
              </a:lnSpc>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権限移譲・中核市移行の推進</a:t>
            </a:r>
            <a:r>
              <a:rPr lang="en-US" altLang="ja-JP" sz="1400" dirty="0">
                <a:solidFill>
                  <a:schemeClr val="tx1"/>
                </a:solidFill>
                <a:latin typeface="Meiryo UI" panose="020B0604030504040204" pitchFamily="50" charset="-128"/>
                <a:ea typeface="Meiryo UI" panose="020B0604030504040204" pitchFamily="50" charset="-128"/>
              </a:rPr>
              <a:t>】</a:t>
            </a:r>
          </a:p>
          <a:p>
            <a:pPr marL="109567" indent="-109567">
              <a:lnSpc>
                <a:spcPts val="22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市町村が住民に身近な行政サービスを総合的に担い、市町村ができないことを都道府県・国が担うことにより市町村優先を徹底するという考え方に基づき、権限移譲を強力に推進</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年度時点の移譲条項数は全国トップの</a:t>
            </a:r>
            <a:r>
              <a:rPr lang="en-US" altLang="ja-JP" sz="1400" dirty="0">
                <a:solidFill>
                  <a:schemeClr val="tx1"/>
                </a:solidFill>
                <a:latin typeface="Meiryo UI" panose="020B0604030504040204" pitchFamily="50" charset="-128"/>
                <a:ea typeface="Meiryo UI" panose="020B0604030504040204" pitchFamily="50" charset="-128"/>
              </a:rPr>
              <a:t>2,284</a:t>
            </a:r>
            <a:r>
              <a:rPr lang="ja-JP" altLang="en-US" sz="1400" dirty="0">
                <a:solidFill>
                  <a:schemeClr val="tx1"/>
                </a:solidFill>
                <a:latin typeface="Meiryo UI" panose="020B0604030504040204" pitchFamily="50" charset="-128"/>
                <a:ea typeface="Meiryo UI" panose="020B0604030504040204" pitchFamily="50" charset="-128"/>
              </a:rPr>
              <a:t>条項で、</a:t>
            </a:r>
            <a:r>
              <a:rPr lang="en-US" altLang="ja-JP" sz="1400" dirty="0">
                <a:solidFill>
                  <a:schemeClr val="tx1"/>
                </a:solidFill>
                <a:latin typeface="Meiryo UI" panose="020B0604030504040204" pitchFamily="50" charset="-128"/>
                <a:ea typeface="Meiryo UI" panose="020B0604030504040204" pitchFamily="50" charset="-128"/>
              </a:rPr>
              <a:t>2012</a:t>
            </a:r>
            <a:r>
              <a:rPr lang="ja-JP" altLang="en-US" sz="1400" dirty="0">
                <a:solidFill>
                  <a:schemeClr val="tx1"/>
                </a:solidFill>
                <a:latin typeface="Meiryo UI" panose="020B0604030504040204" pitchFamily="50" charset="-128"/>
                <a:ea typeface="Meiryo UI" panose="020B0604030504040204" pitchFamily="50" charset="-128"/>
              </a:rPr>
              <a:t>年度から全国トップを継続）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●中核市移行に取り組む市を人的・財政的に支援</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全国最多</a:t>
            </a:r>
            <a:r>
              <a:rPr lang="en-US" altLang="ja-JP" sz="1400" dirty="0">
                <a:solidFill>
                  <a:schemeClr val="tx1"/>
                </a:solidFill>
                <a:latin typeface="Meiryo UI" panose="020B0604030504040204" pitchFamily="50" charset="-128"/>
                <a:ea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rPr>
              <a:t>市の中核市移行で充実した住民サービスを提供</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2003</a:t>
            </a:r>
            <a:r>
              <a:rPr lang="ja-JP" altLang="en-US" sz="1400" dirty="0">
                <a:solidFill>
                  <a:schemeClr val="tx1"/>
                </a:solidFill>
                <a:latin typeface="Meiryo UI" panose="020B0604030504040204" pitchFamily="50" charset="-128"/>
                <a:ea typeface="Meiryo UI" panose="020B0604030504040204" pitchFamily="50" charset="-128"/>
              </a:rPr>
              <a:t>年度の高槻市をはじめ、東大阪市・豊中市・枚方市・八尾市・寝屋川市・吹田市が中核市に移行）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●権限移譲事務等を共同処理するため、市町村間の広域連携が⼀定進展</a:t>
            </a: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（主な事例）</a:t>
            </a: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・⼤阪府豊能地区教職員⼈事協議会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・富⽥林市</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河内⻑野市</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阪狭⼭市</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太⼦町</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河南町及び千早⾚阪村広域まちづくり課及び広域福祉課</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（課題）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♦権限移譲は進んだものの、市町村間や事務ごとに移譲状況のばらつきあり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♦処理件数が少ない事務におけるノウハウ定着や人員配置</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♦現在の市町村の規模・体制の中で、さらなる権限移譲を進めることには一定の限界</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0" name="角丸四角形 15">
            <a:extLst>
              <a:ext uri="{FF2B5EF4-FFF2-40B4-BE49-F238E27FC236}">
                <a16:creationId xmlns:a16="http://schemas.microsoft.com/office/drawing/2014/main" id="{B0196C93-D189-4379-AC18-DA9647F1FB31}"/>
              </a:ext>
            </a:extLst>
          </p:cNvPr>
          <p:cNvSpPr/>
          <p:nvPr/>
        </p:nvSpPr>
        <p:spPr>
          <a:xfrm>
            <a:off x="179512" y="640569"/>
            <a:ext cx="2520280" cy="412165"/>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①　行政運営体制の強化</a:t>
            </a:r>
          </a:p>
        </p:txBody>
      </p:sp>
      <p:sp>
        <p:nvSpPr>
          <p:cNvPr id="25" name="正方形/長方形 24">
            <a:extLst>
              <a:ext uri="{FF2B5EF4-FFF2-40B4-BE49-F238E27FC236}">
                <a16:creationId xmlns:a16="http://schemas.microsoft.com/office/drawing/2014/main" id="{31CF3ED7-CA97-4688-988D-FB10E1DB8A79}"/>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17</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464230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204056" y="17645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（２）これまでの取組・進捗状況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15">
            <a:extLst>
              <a:ext uri="{FF2B5EF4-FFF2-40B4-BE49-F238E27FC236}">
                <a16:creationId xmlns:a16="http://schemas.microsoft.com/office/drawing/2014/main" id="{4BF11C3D-27C3-40E4-8A76-9A4B337F2FAD}"/>
              </a:ext>
            </a:extLst>
          </p:cNvPr>
          <p:cNvSpPr/>
          <p:nvPr/>
        </p:nvSpPr>
        <p:spPr>
          <a:xfrm>
            <a:off x="217385" y="620688"/>
            <a:ext cx="5146707" cy="396048"/>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②　市町村間連携の促進（府内市町村間の広域連携等）</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42" name="角丸四角形 11">
            <a:extLst>
              <a:ext uri="{FF2B5EF4-FFF2-40B4-BE49-F238E27FC236}">
                <a16:creationId xmlns:a16="http://schemas.microsoft.com/office/drawing/2014/main" id="{B340BE8F-08D0-4954-A671-A1B433C9C2BB}"/>
              </a:ext>
            </a:extLst>
          </p:cNvPr>
          <p:cNvSpPr/>
          <p:nvPr/>
        </p:nvSpPr>
        <p:spPr>
          <a:xfrm>
            <a:off x="179513" y="1081017"/>
            <a:ext cx="8798278" cy="2732788"/>
          </a:xfrm>
          <a:prstGeom prst="roundRect">
            <a:avLst>
              <a:gd name="adj" fmla="val 7508"/>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9567" indent="-109567">
              <a:lnSpc>
                <a:spcPts val="22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急速な人口減少や高齢化、施設等の老朽化などにより発生する課題に対応するため、「消防の広域化」、「水道事業の広域連携」、「下水道事業の広域化・共同化」、「ごみ処理における民間活用や広域処理体制の構築」、「し尿処理施設の広域化・集約化」などの取組を推進</a:t>
            </a:r>
            <a:endParaRPr lang="en-US" altLang="ja-JP" sz="1200" dirty="0">
              <a:solidFill>
                <a:schemeClr val="tx1"/>
              </a:solidFill>
              <a:highlight>
                <a:srgbClr val="00FF00"/>
              </a:highlight>
              <a:latin typeface="ＭＳ Ｐ明朝" panose="02020600040205080304" pitchFamily="18" charset="-128"/>
              <a:ea typeface="ＭＳ Ｐ明朝" panose="02020600040205080304" pitchFamily="18" charset="-128"/>
            </a:endParaRPr>
          </a:p>
          <a:p>
            <a:pPr marL="109567" indent="-109567">
              <a:lnSpc>
                <a:spcPts val="22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情報システム等の共同調達による調達コストの削減、調達事務における人的負担を軽減</a:t>
            </a:r>
            <a:endParaRPr lang="en-US" altLang="ja-JP" sz="12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（課題）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♦情報システム等の共同調達について、参加団体のさらなる拡充と利活用の促進</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♦連携を検討する団体間の合意形成</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♦新たな対応策を検討するための市町村のマンパワーの不足</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3DD5C97-F01E-458B-9637-F472BB8B58BD}"/>
              </a:ext>
            </a:extLst>
          </p:cNvPr>
          <p:cNvSpPr/>
          <p:nvPr/>
        </p:nvSpPr>
        <p:spPr>
          <a:xfrm>
            <a:off x="204060" y="3861053"/>
            <a:ext cx="8773735" cy="2160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■府市消防学校の一体的運用のほか、府内消防の一元化（１ブロック）を将来像に、一部事務組合や消防事務の委託、指令台の共同運用など、</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市町村消防の広域化に向けた取組を推進</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■府域一水道に向けて、大阪広域水道企業団と市町村水道事業者との統合や、大阪市と近隣市による浄水場共同化の取組など、広域連携の取組を</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　 推進</a:t>
            </a:r>
            <a:br>
              <a:rPr kumimoji="1" lang="en-US" altLang="ja-JP" sz="1000" dirty="0">
                <a:solidFill>
                  <a:schemeClr val="tx1"/>
                </a:solidFill>
                <a:latin typeface="ＭＳ Ｐ明朝" panose="02020600040205080304" pitchFamily="18" charset="-128"/>
                <a:ea typeface="ＭＳ Ｐ明朝" panose="02020600040205080304" pitchFamily="18" charset="-128"/>
              </a:rPr>
            </a:br>
            <a:r>
              <a:rPr kumimoji="1" lang="ja-JP" altLang="en-US" sz="1100" dirty="0">
                <a:solidFill>
                  <a:schemeClr val="tx1"/>
                </a:solidFill>
                <a:latin typeface="Meiryo UI" panose="020B0604030504040204" pitchFamily="50" charset="-128"/>
                <a:ea typeface="Meiryo UI" panose="020B0604030504040204" pitchFamily="50" charset="-128"/>
              </a:rPr>
              <a:t>■持続可能な下水道事業運営を推進するための市町村への支援</a:t>
            </a:r>
            <a:endParaRPr lang="en-US" altLang="ja-JP" sz="1100" dirty="0">
              <a:solidFill>
                <a:schemeClr val="tx1"/>
              </a:solidFill>
              <a:highlight>
                <a:srgbClr val="00FF00"/>
              </a:highlight>
              <a:latin typeface="ＭＳ Ｐ明朝" panose="02020600040205080304" pitchFamily="18" charset="-128"/>
              <a:ea typeface="ＭＳ Ｐ明朝" panose="02020600040205080304" pitchFamily="18" charset="-128"/>
              <a:cs typeface="Meiryo UI" panose="020B0604030504040204" pitchFamily="50"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■市町村によるごみ処理について、持続可能な適正処理の確保に向けた広域化・集約化を推進</a:t>
            </a:r>
            <a:br>
              <a:rPr kumimoji="1" lang="en-US" altLang="ja-JP" sz="900" dirty="0">
                <a:solidFill>
                  <a:srgbClr val="FF0000"/>
                </a:solidFill>
                <a:highlight>
                  <a:srgbClr val="00FF00"/>
                </a:highlight>
                <a:latin typeface="ＭＳ Ｐ明朝" panose="02020600040205080304" pitchFamily="18" charset="-128"/>
                <a:ea typeface="ＭＳ Ｐ明朝" panose="02020600040205080304" pitchFamily="18" charset="-128"/>
              </a:rPr>
            </a:br>
            <a:r>
              <a:rPr kumimoji="1" lang="ja-JP" altLang="en-US" sz="1100" dirty="0">
                <a:solidFill>
                  <a:schemeClr val="tx1"/>
                </a:solidFill>
                <a:latin typeface="Meiryo UI" panose="020B0604030504040204" pitchFamily="50" charset="-128"/>
                <a:ea typeface="Meiryo UI" panose="020B0604030504040204" pitchFamily="50" charset="-128"/>
              </a:rPr>
              <a:t>■市町村間の連携に基づく自治体クラウド（基幹系情報システムの集約・共同利用）の推進により、調達・管理・運営コストを縮減</a:t>
            </a:r>
            <a:endParaRPr kumimoji="1" lang="en-US" altLang="ja-JP" sz="11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■受験者の減少傾向が続く技術系公務員の魅力発信を目的として、府内市町村と共同で保護者・教員向け説明会を開催</a:t>
            </a:r>
            <a:endParaRPr lang="en-US" altLang="ja-JP" sz="1100" dirty="0">
              <a:solidFill>
                <a:schemeClr val="tx1"/>
              </a:solidFill>
              <a:highlight>
                <a:srgbClr val="00FF00"/>
              </a:highlight>
              <a:latin typeface="ＭＳ Ｐ明朝" panose="02020600040205080304" pitchFamily="18" charset="-128"/>
              <a:ea typeface="ＭＳ Ｐ明朝" panose="02020600040205080304" pitchFamily="18" charset="-128"/>
              <a:cs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による学校教育の充実・発展に向け大阪府公立学校情報機器共同調達協議会を設置し、利活用情報の交換や市町村との共同調達を実施</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20">
            <a:extLst>
              <a:ext uri="{FF2B5EF4-FFF2-40B4-BE49-F238E27FC236}">
                <a16:creationId xmlns:a16="http://schemas.microsoft.com/office/drawing/2014/main" id="{67EAABAA-2A6D-4FA4-99FE-3BD721CE1572}"/>
              </a:ext>
            </a:extLst>
          </p:cNvPr>
          <p:cNvSpPr/>
          <p:nvPr/>
        </p:nvSpPr>
        <p:spPr>
          <a:xfrm>
            <a:off x="251524" y="3933060"/>
            <a:ext cx="1872209" cy="232615"/>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これまでの主な取組</a:t>
            </a:r>
          </a:p>
        </p:txBody>
      </p:sp>
      <p:sp>
        <p:nvSpPr>
          <p:cNvPr id="14" name="正方形/長方形 13">
            <a:extLst>
              <a:ext uri="{FF2B5EF4-FFF2-40B4-BE49-F238E27FC236}">
                <a16:creationId xmlns:a16="http://schemas.microsoft.com/office/drawing/2014/main" id="{F49E1083-BC98-4038-8AF6-4BF377BA3C37}"/>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18</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65634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259632" y="1009934"/>
            <a:ext cx="7018618" cy="5585655"/>
          </a:xfrm>
          <a:prstGeom prst="rect">
            <a:avLst/>
          </a:prstGeom>
          <a:noFill/>
        </p:spPr>
        <p:txBody>
          <a:bodyPr wrap="square" lIns="0" rIns="0" rtlCol="0" anchor="t" anchorCtr="0">
            <a:noAutofit/>
          </a:bodyPr>
          <a:lstStyle/>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p>
          <a:p>
            <a:pPr algn="r">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p>
        </p:txBody>
      </p:sp>
      <p:sp>
        <p:nvSpPr>
          <p:cNvPr id="3" name="正方形/長方形 2"/>
          <p:cNvSpPr/>
          <p:nvPr/>
        </p:nvSpPr>
        <p:spPr>
          <a:xfrm>
            <a:off x="323528" y="159146"/>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3"/>
          <p:cNvSpPr txBox="1">
            <a:spLocks noChangeArrowheads="1"/>
          </p:cNvSpPr>
          <p:nvPr/>
        </p:nvSpPr>
        <p:spPr>
          <a:xfrm>
            <a:off x="402582" y="700042"/>
            <a:ext cx="6401666" cy="5698996"/>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2200"/>
              </a:lnSpc>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基礎自治機能の充実・強化の方向性	</a:t>
            </a:r>
          </a:p>
          <a:p>
            <a:pPr defTabSz="647700">
              <a:lnSpc>
                <a:spcPts val="2200"/>
              </a:lnSpc>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（１）策定の趣旨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（２）基礎自治機能の充実・強化の方向性</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これまでの取組と課題認識　</a:t>
            </a:r>
            <a:endParaRPr lang="en-US" altLang="ja-JP" sz="16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（２）これまでの取組・進捗状況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（３）基礎自治機能の維持・充実・強化に関する市町村の課題認識</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（４）まとめ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今後の取組（基本的事項）</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（１）市町村における将来のあり方検討の場づくり</a:t>
            </a:r>
            <a:endParaRPr lang="en-US" altLang="ja-JP" sz="1600" dirty="0">
              <a:latin typeface="Meiryo UI" panose="020B0604030504040204" pitchFamily="50" charset="-128"/>
              <a:ea typeface="Meiryo UI" panose="020B0604030504040204" pitchFamily="50" charset="-128"/>
            </a:endParaRPr>
          </a:p>
          <a:p>
            <a:pPr defTabSz="647700">
              <a:lnSpc>
                <a:spcPts val="2200"/>
              </a:lnSpc>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（２）市町村の取組への支援</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a:t>
            </a:r>
            <a:r>
              <a:rPr lang="ja-JP" altLang="en-US" sz="1600" dirty="0">
                <a:latin typeface="Meiryo UI" panose="020B0604030504040204" pitchFamily="50" charset="-128"/>
                <a:ea typeface="Meiryo UI" panose="020B0604030504040204" pitchFamily="50" charset="-128"/>
              </a:rPr>
              <a:t>人的・財政的支援等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306E196F-229F-4A0D-879C-53BE9D9E2FFF}"/>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88170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204056" y="17645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（２）これまでの取組・進捗状況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15">
            <a:extLst>
              <a:ext uri="{FF2B5EF4-FFF2-40B4-BE49-F238E27FC236}">
                <a16:creationId xmlns:a16="http://schemas.microsoft.com/office/drawing/2014/main" id="{4BF11C3D-27C3-40E4-8A76-9A4B337F2FAD}"/>
              </a:ext>
            </a:extLst>
          </p:cNvPr>
          <p:cNvSpPr/>
          <p:nvPr/>
        </p:nvSpPr>
        <p:spPr>
          <a:xfrm>
            <a:off x="179512" y="645559"/>
            <a:ext cx="5616624" cy="386282"/>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②　市町村間連携の促進（府と府内市町村のパートナーシップ）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角丸四角形 11">
            <a:extLst>
              <a:ext uri="{FF2B5EF4-FFF2-40B4-BE49-F238E27FC236}">
                <a16:creationId xmlns:a16="http://schemas.microsoft.com/office/drawing/2014/main" id="{EAD21C9E-B021-4546-9F91-5261B7C5FE96}"/>
              </a:ext>
            </a:extLst>
          </p:cNvPr>
          <p:cNvSpPr/>
          <p:nvPr/>
        </p:nvSpPr>
        <p:spPr>
          <a:xfrm>
            <a:off x="157874" y="1103851"/>
            <a:ext cx="8806614" cy="2305299"/>
          </a:xfrm>
          <a:prstGeom prst="roundRect">
            <a:avLst>
              <a:gd name="adj" fmla="val 12534"/>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9567" indent="-109567">
              <a:lnSpc>
                <a:spcPts val="22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様々な分野において、府と市町村の双方に効果があり、スケールメリットを生かせる連携の取組のほか、市町村の人材やノウハウが不足している分野において、スピード感をもって連携やサポートを実施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（課題）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♦連携における役割分担</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♦安定的な運営の確保のための事務局機能のあり方</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♦府・市町村双方の人員体制、育成強化（マンパワー・専門性・ノウハウの継承に向けた育成計画、異動方針など）</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8D21B919-8730-4D21-A966-B49807209C61}"/>
              </a:ext>
            </a:extLst>
          </p:cNvPr>
          <p:cNvSpPr/>
          <p:nvPr/>
        </p:nvSpPr>
        <p:spPr>
          <a:xfrm>
            <a:off x="158671" y="3629171"/>
            <a:ext cx="8806613" cy="230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spcBef>
                <a:spcPts val="300"/>
              </a:spcBef>
            </a:pP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5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■府が一元的に大阪府全域をカバーする「大阪防災アプリ」を導入し、市町村別の災害情報や避難情報等を通知、ハザードマップ等の防災情報を提供</a:t>
            </a:r>
            <a:endParaRPr kumimoji="1"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■地域維持管理連携プラットフォームを構築し市町村職員との維持管理に関する情報の共有や人材育成、技術連携を実施</a:t>
            </a:r>
            <a:endParaRPr lang="en-US" altLang="ja-JP" sz="11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■大阪市町村スマートシティ推進連絡会議（</a:t>
            </a:r>
            <a:r>
              <a:rPr lang="en-US" altLang="ja-JP" sz="1100" dirty="0" err="1">
                <a:solidFill>
                  <a:schemeClr val="tx1"/>
                </a:solidFill>
                <a:latin typeface="Meiryo UI" panose="020B0604030504040204" pitchFamily="50" charset="-128"/>
                <a:ea typeface="Meiryo UI" panose="020B0604030504040204" pitchFamily="50" charset="-128"/>
              </a:rPr>
              <a:t>GovTech</a:t>
            </a:r>
            <a:r>
              <a:rPr lang="ja-JP" altLang="en-US" sz="1100" dirty="0">
                <a:solidFill>
                  <a:schemeClr val="tx1"/>
                </a:solidFill>
                <a:latin typeface="Meiryo UI" panose="020B0604030504040204" pitchFamily="50" charset="-128"/>
                <a:ea typeface="Meiryo UI" panose="020B0604030504040204" pitchFamily="50" charset="-128"/>
              </a:rPr>
              <a:t>大阪）を設立し、システムやネットワーク情報の共有及び連携・協働</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■市町村ニーズを踏まえ、システムの共同調達を実施し住民</a:t>
            </a:r>
            <a:r>
              <a:rPr kumimoji="1" lang="en-US" altLang="ja-JP" sz="1100" dirty="0">
                <a:solidFill>
                  <a:schemeClr val="tx1"/>
                </a:solidFill>
                <a:latin typeface="Meiryo UI" panose="020B0604030504040204" pitchFamily="50" charset="-128"/>
                <a:ea typeface="Meiryo UI" panose="020B0604030504040204" pitchFamily="50" charset="-128"/>
              </a:rPr>
              <a:t>QOL</a:t>
            </a:r>
            <a:r>
              <a:rPr kumimoji="1" lang="ja-JP" altLang="en-US" sz="1100" dirty="0">
                <a:solidFill>
                  <a:schemeClr val="tx1"/>
                </a:solidFill>
                <a:latin typeface="Meiryo UI" panose="020B0604030504040204" pitchFamily="50" charset="-128"/>
                <a:ea typeface="Meiryo UI" panose="020B0604030504040204" pitchFamily="50" charset="-128"/>
              </a:rPr>
              <a:t>向上と職員の業務効率化に貢献（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自治体専用チャットツール、電子申請システム、</a:t>
            </a:r>
            <a:b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文書管理・電子決裁システム、電子契約システム、デジタルサービス（</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LINE</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拡張機能）、</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音声認識・議事録作成システム）</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kumimoji="1" lang="ja-JP" altLang="en-US" sz="1100" dirty="0">
                <a:solidFill>
                  <a:schemeClr val="tx1"/>
                </a:solidFill>
                <a:latin typeface="Meiryo UI" panose="020B0604030504040204" pitchFamily="50" charset="-128"/>
                <a:ea typeface="Meiryo UI" panose="020B0604030504040204" pitchFamily="50" charset="-128"/>
              </a:rPr>
              <a:t>■市町村税務職員の徴収技術の向上を図るため、大阪府域地方税徴収機構を設置し滞納整理や研修、合同公売等を実施</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■さらなる住民の利便性向上を目指し、市町村サービスにおける総合行政ポータルサイト「</a:t>
            </a:r>
            <a:r>
              <a:rPr lang="en-US" altLang="ja-JP" sz="1100" dirty="0">
                <a:solidFill>
                  <a:schemeClr val="tx1"/>
                </a:solidFill>
                <a:latin typeface="Meiryo UI" panose="020B0604030504040204" pitchFamily="50" charset="-128"/>
                <a:ea typeface="Meiryo UI" panose="020B0604030504040204" pitchFamily="50" charset="-128"/>
              </a:rPr>
              <a:t>my</a:t>
            </a: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door</a:t>
            </a: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OSAKA</a:t>
            </a:r>
            <a:r>
              <a:rPr lang="ja-JP" altLang="en-US" sz="1100" dirty="0">
                <a:solidFill>
                  <a:schemeClr val="tx1"/>
                </a:solidFill>
                <a:latin typeface="Meiryo UI" panose="020B0604030504040204" pitchFamily="50" charset="-128"/>
                <a:ea typeface="Meiryo UI" panose="020B0604030504040204" pitchFamily="50" charset="-128"/>
              </a:rPr>
              <a:t>」を構築</a:t>
            </a:r>
            <a:endParaRPr lang="en-US" altLang="ja-JP" sz="8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■森林環境譲与税を活用し「大阪府森林クラウドシステム」を構築して森林に関する情報を市町村等と共有、事業や計画策定に活用</a:t>
            </a:r>
            <a:endParaRPr lang="en-US" altLang="ja-JP" sz="11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■府が所有する都市基盤施設維持管理データベースを市町村と共同利用し、各団体における長寿命化計画策定や業務効率化に活用</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a:t>
            </a:r>
            <a:r>
              <a:rPr lang="zh-TW" altLang="en-US" sz="1100" dirty="0">
                <a:solidFill>
                  <a:schemeClr val="tx1"/>
                </a:solidFill>
                <a:latin typeface="Meiryo UI" panose="020B0604030504040204" pitchFamily="50" charset="-128"/>
                <a:ea typeface="Meiryo UI" panose="020B0604030504040204" pitchFamily="50" charset="-128"/>
              </a:rPr>
              <a:t>大阪府公立学校情報機器共同調達協議会</a:t>
            </a:r>
            <a:r>
              <a:rPr lang="ja-JP" altLang="en-US" sz="1100" dirty="0">
                <a:solidFill>
                  <a:schemeClr val="tx1"/>
                </a:solidFill>
                <a:latin typeface="Meiryo UI" panose="020B0604030504040204" pitchFamily="50" charset="-128"/>
                <a:ea typeface="Meiryo UI" panose="020B0604030504040204" pitchFamily="50" charset="-128"/>
              </a:rPr>
              <a:t>を設置・運営し、共通仕様書の作成や入札業務を市町村と連携して実施</a:t>
            </a:r>
            <a:endParaRPr lang="ja-JP" altLang="en-US" sz="1100" dirty="0">
              <a:latin typeface="ＭＳ Ｐ明朝" panose="02020600040205080304" pitchFamily="18" charset="-128"/>
              <a:ea typeface="ＭＳ Ｐ明朝" panose="02020600040205080304" pitchFamily="18" charset="-128"/>
            </a:endParaRPr>
          </a:p>
        </p:txBody>
      </p:sp>
      <p:sp>
        <p:nvSpPr>
          <p:cNvPr id="15" name="角丸四角形 20">
            <a:extLst>
              <a:ext uri="{FF2B5EF4-FFF2-40B4-BE49-F238E27FC236}">
                <a16:creationId xmlns:a16="http://schemas.microsoft.com/office/drawing/2014/main" id="{5FC57B98-7385-4DF6-AE7E-FF8BD9422BFE}"/>
              </a:ext>
            </a:extLst>
          </p:cNvPr>
          <p:cNvSpPr/>
          <p:nvPr/>
        </p:nvSpPr>
        <p:spPr>
          <a:xfrm>
            <a:off x="204060" y="3685637"/>
            <a:ext cx="1872209" cy="232615"/>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これまでの主な取組</a:t>
            </a:r>
          </a:p>
        </p:txBody>
      </p:sp>
      <p:sp>
        <p:nvSpPr>
          <p:cNvPr id="14" name="正方形/長方形 13">
            <a:extLst>
              <a:ext uri="{FF2B5EF4-FFF2-40B4-BE49-F238E27FC236}">
                <a16:creationId xmlns:a16="http://schemas.microsoft.com/office/drawing/2014/main" id="{3AE5759E-5082-4BC3-A6C8-6E47E148F21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19</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382982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（２）これまでの取組・進捗状況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5">
            <a:extLst>
              <a:ext uri="{FF2B5EF4-FFF2-40B4-BE49-F238E27FC236}">
                <a16:creationId xmlns:a16="http://schemas.microsoft.com/office/drawing/2014/main" id="{7E14C9DF-2EC3-4C84-90B0-BD9577C22C04}"/>
              </a:ext>
            </a:extLst>
          </p:cNvPr>
          <p:cNvSpPr/>
          <p:nvPr/>
        </p:nvSpPr>
        <p:spPr>
          <a:xfrm>
            <a:off x="173496" y="620689"/>
            <a:ext cx="4038467" cy="340846"/>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③　市町村における将来のあり方検討の場づくり</a:t>
            </a:r>
          </a:p>
        </p:txBody>
      </p:sp>
      <p:sp>
        <p:nvSpPr>
          <p:cNvPr id="25" name="角丸四角形 11">
            <a:extLst>
              <a:ext uri="{FF2B5EF4-FFF2-40B4-BE49-F238E27FC236}">
                <a16:creationId xmlns:a16="http://schemas.microsoft.com/office/drawing/2014/main" id="{BD8AB516-017B-4305-871B-8B49DC156F82}"/>
              </a:ext>
            </a:extLst>
          </p:cNvPr>
          <p:cNvSpPr/>
          <p:nvPr/>
        </p:nvSpPr>
        <p:spPr>
          <a:xfrm>
            <a:off x="154880" y="1052740"/>
            <a:ext cx="4320000" cy="2935741"/>
          </a:xfrm>
          <a:prstGeom prst="roundRect">
            <a:avLst>
              <a:gd name="adj" fmla="val 7508"/>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9567" indent="-109567">
              <a:lnSpc>
                <a:spcPts val="22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市町村や圏域ごとに将来課題を「見える化」したり、将来課題が長期的財政収支にもたらす影響を分析するために市町村の中長期財政シミュレーション作成を支援するなど、将来のあり方に関するオープンな議論に向けて気運を醸成</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（課題）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♦対応策を検討・検証するための市町村のマンパワーの</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不足</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♦府域への横展開に伴う府側の体制の整備</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♦住民への情報共有、理解の促進</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marL="109567" indent="-109567">
              <a:lnSpc>
                <a:spcPts val="2200"/>
              </a:lnSpc>
              <a:buFont typeface="Wingdings" panose="05000000000000000000" pitchFamily="2" charset="2"/>
              <a:buChar char="l"/>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0B90E6B0-C85B-4BA7-A393-E3AE5808ED28}"/>
              </a:ext>
            </a:extLst>
          </p:cNvPr>
          <p:cNvSpPr/>
          <p:nvPr/>
        </p:nvSpPr>
        <p:spPr>
          <a:xfrm>
            <a:off x="179512" y="4077077"/>
            <a:ext cx="4320000" cy="22229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a:solidFill>
                <a:schemeClr val="tx1"/>
              </a:solidFill>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500"/>
              </a:lnSpc>
              <a:spcBef>
                <a:spcPts val="300"/>
              </a:spcBef>
            </a:pPr>
            <a:r>
              <a:rPr lang="ja-JP" altLang="en-US" sz="1100" dirty="0">
                <a:solidFill>
                  <a:schemeClr val="tx1"/>
                </a:solidFill>
                <a:latin typeface="Meiryo UI" panose="020B0604030504040204" pitchFamily="50" charset="-128"/>
                <a:ea typeface="Meiryo UI" panose="020B0604030504040204" pitchFamily="50" charset="-128"/>
              </a:rPr>
              <a:t>■基礎自治機能の維持・充実に関する研究会の設置</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■町村の将来のあり方に関する勉強会の立上げ</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　・中長期財政シミュレーションの共同作成</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　・「首長・町村議会との意見交換会」の開催</a:t>
            </a: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　・「町村や地域の行政課題・対応方策」の共同検討</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　・</a:t>
            </a:r>
            <a:r>
              <a:rPr lang="zh-CN" altLang="en-US" sz="1100" dirty="0">
                <a:solidFill>
                  <a:schemeClr val="tx1"/>
                </a:solidFill>
                <a:latin typeface="Meiryo UI" panose="020B0604030504040204" pitchFamily="50" charset="-128"/>
                <a:ea typeface="Meiryo UI" panose="020B0604030504040204" pitchFamily="50" charset="-128"/>
              </a:rPr>
              <a:t>「南河内地域２町１村未来協議会」</a:t>
            </a:r>
            <a:r>
              <a:rPr lang="ja-JP" altLang="en-US" sz="1100" dirty="0">
                <a:solidFill>
                  <a:schemeClr val="tx1"/>
                </a:solidFill>
                <a:latin typeface="Meiryo UI" panose="020B0604030504040204" pitchFamily="50" charset="-128"/>
                <a:ea typeface="Meiryo UI" panose="020B0604030504040204" pitchFamily="50" charset="-128"/>
              </a:rPr>
              <a:t>の開催</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　・個別町村勉強会（島本町、能勢町、過疎地域）の開催</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■市への「中長期財政シミュレーション」の作成支援等</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■市町村への「地域の未来予測」の作成支援等</a:t>
            </a:r>
            <a:endParaRPr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34" name="角丸四角形 20">
            <a:extLst>
              <a:ext uri="{FF2B5EF4-FFF2-40B4-BE49-F238E27FC236}">
                <a16:creationId xmlns:a16="http://schemas.microsoft.com/office/drawing/2014/main" id="{8DE8E176-282E-4814-B986-08D5621CD0AB}"/>
              </a:ext>
            </a:extLst>
          </p:cNvPr>
          <p:cNvSpPr/>
          <p:nvPr/>
        </p:nvSpPr>
        <p:spPr>
          <a:xfrm>
            <a:off x="209929" y="4155853"/>
            <a:ext cx="1872209" cy="232615"/>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これまでの主な取組</a:t>
            </a:r>
          </a:p>
        </p:txBody>
      </p:sp>
      <p:sp>
        <p:nvSpPr>
          <p:cNvPr id="9" name="角丸四角形 18">
            <a:extLst>
              <a:ext uri="{FF2B5EF4-FFF2-40B4-BE49-F238E27FC236}">
                <a16:creationId xmlns:a16="http://schemas.microsoft.com/office/drawing/2014/main" id="{88FDD6D6-D436-443E-AD54-ADFD78FC8194}"/>
              </a:ext>
            </a:extLst>
          </p:cNvPr>
          <p:cNvSpPr/>
          <p:nvPr/>
        </p:nvSpPr>
        <p:spPr>
          <a:xfrm>
            <a:off x="4677146" y="624879"/>
            <a:ext cx="3423246" cy="336657"/>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④　市町村の検討の場への参画・提案</a:t>
            </a:r>
          </a:p>
        </p:txBody>
      </p:sp>
      <p:sp>
        <p:nvSpPr>
          <p:cNvPr id="10" name="角丸四角形 11">
            <a:extLst>
              <a:ext uri="{FF2B5EF4-FFF2-40B4-BE49-F238E27FC236}">
                <a16:creationId xmlns:a16="http://schemas.microsoft.com/office/drawing/2014/main" id="{791F7800-7E92-4105-BFF4-DBF8AA8EC555}"/>
              </a:ext>
            </a:extLst>
          </p:cNvPr>
          <p:cNvSpPr/>
          <p:nvPr/>
        </p:nvSpPr>
        <p:spPr>
          <a:xfrm>
            <a:off x="4597853" y="1058825"/>
            <a:ext cx="4366639" cy="2929652"/>
          </a:xfrm>
          <a:prstGeom prst="roundRect">
            <a:avLst>
              <a:gd name="adj" fmla="val 8421"/>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9567" indent="-109567">
              <a:lnSpc>
                <a:spcPts val="22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将来課題への対応策について、府と市町村が共同で検討できる場への参画・提案</a:t>
            </a:r>
            <a:endParaRPr lang="en-US" altLang="ja-JP" sz="1400" dirty="0">
              <a:solidFill>
                <a:schemeClr val="tx1"/>
              </a:solidFill>
              <a:latin typeface="Meiryo UI" panose="020B0604030504040204" pitchFamily="50" charset="-128"/>
              <a:ea typeface="Meiryo UI" panose="020B0604030504040204" pitchFamily="50" charset="-128"/>
            </a:endParaRPr>
          </a:p>
          <a:p>
            <a:pPr marL="109567" indent="-109567">
              <a:lnSpc>
                <a:spcPts val="2200"/>
              </a:lnSpc>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広域自治体として、市町村の求めに応じ、調整や検討を積極的に主導</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（課題）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♦検討内容の実行に伴う市町村のマンパワーの不足</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♦市町村の課題・ニーズ・利害に応じた検討の場の設定</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♦参画メンバーのミスマッチ</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AD81C86-3208-4D2A-9EE7-2CF5A7705EAE}"/>
              </a:ext>
            </a:extLst>
          </p:cNvPr>
          <p:cNvSpPr/>
          <p:nvPr/>
        </p:nvSpPr>
        <p:spPr>
          <a:xfrm>
            <a:off x="4597853" y="4077076"/>
            <a:ext cx="4482751" cy="26454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altLang="ja-JP" sz="1200" dirty="0">
              <a:solidFill>
                <a:schemeClr val="tx1"/>
              </a:solidFill>
              <a:ea typeface="Meiryo UI" panose="020B0604030504040204" pitchFamily="50" charset="-128"/>
            </a:endParaRPr>
          </a:p>
          <a:p>
            <a:endParaRPr lang="en-US" altLang="ja-JP" sz="1200" dirty="0">
              <a:solidFill>
                <a:schemeClr val="tx1"/>
              </a:solidFill>
              <a:ea typeface="Meiryo UI" panose="020B0604030504040204" pitchFamily="50" charset="-128"/>
            </a:endParaRPr>
          </a:p>
          <a:p>
            <a:pPr>
              <a:lnSpc>
                <a:spcPts val="1500"/>
              </a:lnSpc>
            </a:pPr>
            <a:endParaRPr lang="en-US" altLang="ja-JP" sz="1200" dirty="0">
              <a:solidFill>
                <a:schemeClr val="tx1"/>
              </a:solidFill>
              <a:ea typeface="Meiryo UI" panose="020B0604030504040204" pitchFamily="50" charset="-128"/>
            </a:endParaRPr>
          </a:p>
          <a:p>
            <a:pPr>
              <a:lnSpc>
                <a:spcPts val="1500"/>
              </a:lnSpc>
            </a:pPr>
            <a:r>
              <a:rPr lang="ja-JP" altLang="en-US" sz="1100" dirty="0">
                <a:solidFill>
                  <a:schemeClr val="tx1"/>
                </a:solidFill>
                <a:ea typeface="Meiryo UI" panose="020B0604030504040204" pitchFamily="50" charset="-128"/>
              </a:rPr>
              <a:t>■地域ブロック会議の開催</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ea typeface="Meiryo UI" panose="020B0604030504040204" pitchFamily="50" charset="-128"/>
              </a:rPr>
              <a:t>■消防団の認知度向上、入団促進のための大阪府消防団充実強化</a:t>
            </a:r>
            <a:br>
              <a:rPr lang="en-US" altLang="ja-JP" sz="1100" dirty="0">
                <a:solidFill>
                  <a:schemeClr val="tx1"/>
                </a:solidFill>
                <a:ea typeface="Meiryo UI" panose="020B0604030504040204" pitchFamily="50" charset="-128"/>
              </a:rPr>
            </a:br>
            <a:r>
              <a:rPr lang="ja-JP" altLang="en-US" sz="1100" dirty="0">
                <a:solidFill>
                  <a:schemeClr val="tx1"/>
                </a:solidFill>
                <a:ea typeface="Meiryo UI" panose="020B0604030504040204" pitchFamily="50" charset="-128"/>
              </a:rPr>
              <a:t>　  研究会への参画</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ea typeface="Meiryo UI" panose="020B0604030504040204" pitchFamily="50" charset="-128"/>
              </a:rPr>
              <a:t>■大阪スマートシティパートナーズフォーラム（</a:t>
            </a:r>
            <a:r>
              <a:rPr lang="en-US" altLang="ja-JP" sz="1100" dirty="0">
                <a:solidFill>
                  <a:schemeClr val="tx1"/>
                </a:solidFill>
                <a:ea typeface="Meiryo UI" panose="020B0604030504040204" pitchFamily="50" charset="-128"/>
              </a:rPr>
              <a:t>OSPF</a:t>
            </a:r>
            <a:r>
              <a:rPr lang="ja-JP" altLang="en-US" sz="1100" dirty="0">
                <a:solidFill>
                  <a:schemeClr val="tx1"/>
                </a:solidFill>
                <a:ea typeface="Meiryo UI" panose="020B0604030504040204" pitchFamily="50" charset="-128"/>
              </a:rPr>
              <a:t>）の運営</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■大阪府・市町村公民連携推進協議会を設置し、公民連携に関する情報</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共有、相互啓発及び調査研究等を通じて公民連携の取組を推進</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■府域一水道に向けた水道のあり方協議会における広域化の検討協議</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ea typeface="Meiryo UI" panose="020B0604030504040204" pitchFamily="50" charset="-128"/>
              </a:rPr>
              <a:t>■市町村で協議できる場として大阪府下水道事業促進協議会の運営</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ea typeface="Meiryo UI" panose="020B0604030504040204" pitchFamily="50" charset="-128"/>
              </a:rPr>
              <a:t>■空家等対策市町村連携協議会を活用した空家対策支援</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ea typeface="Meiryo UI" panose="020B0604030504040204" pitchFamily="50" charset="-128"/>
              </a:rPr>
              <a:t>■</a:t>
            </a:r>
            <a:r>
              <a:rPr lang="en-US" altLang="ja-JP" sz="1100" dirty="0">
                <a:solidFill>
                  <a:schemeClr val="tx1"/>
                </a:solidFill>
                <a:ea typeface="Meiryo UI" panose="020B0604030504040204" pitchFamily="50" charset="-128"/>
              </a:rPr>
              <a:t>JR</a:t>
            </a:r>
            <a:r>
              <a:rPr lang="ja-JP" altLang="en-US" sz="1100" dirty="0">
                <a:solidFill>
                  <a:schemeClr val="tx1"/>
                </a:solidFill>
                <a:ea typeface="Meiryo UI" panose="020B0604030504040204" pitchFamily="50" charset="-128"/>
              </a:rPr>
              <a:t>学研都市線沿線まちづくり協議会における沿線まちづくり方策の</a:t>
            </a:r>
          </a:p>
          <a:p>
            <a:pPr>
              <a:lnSpc>
                <a:spcPts val="1500"/>
              </a:lnSpc>
            </a:pPr>
            <a:r>
              <a:rPr lang="ja-JP" altLang="en-US" sz="1100" dirty="0">
                <a:solidFill>
                  <a:schemeClr val="tx1"/>
                </a:solidFill>
                <a:ea typeface="Meiryo UI" panose="020B0604030504040204" pitchFamily="50" charset="-128"/>
              </a:rPr>
              <a:t>　 全体コーディネート</a:t>
            </a:r>
            <a:endParaRPr lang="en-US" altLang="ja-JP" sz="11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ea typeface="Meiryo UI" panose="020B0604030504040204" pitchFamily="50" charset="-128"/>
              </a:rPr>
              <a:t>■まちづくりに関する公民連携による企業マッチングイベントの開催</a:t>
            </a:r>
            <a:endParaRPr lang="ja-JP" altLang="en-US" sz="1100" dirty="0">
              <a:solidFill>
                <a:schemeClr val="tx1"/>
              </a:solidFill>
              <a:latin typeface="ＭＳ Ｐ明朝" panose="02020600040205080304" pitchFamily="18" charset="-128"/>
              <a:ea typeface="ＭＳ Ｐ明朝" panose="02020600040205080304" pitchFamily="18" charset="-128"/>
            </a:endParaRPr>
          </a:p>
        </p:txBody>
      </p:sp>
      <p:sp>
        <p:nvSpPr>
          <p:cNvPr id="14" name="角丸四角形 20">
            <a:extLst>
              <a:ext uri="{FF2B5EF4-FFF2-40B4-BE49-F238E27FC236}">
                <a16:creationId xmlns:a16="http://schemas.microsoft.com/office/drawing/2014/main" id="{5FB4E422-FD8E-41F0-8904-4CE7476783F5}"/>
              </a:ext>
            </a:extLst>
          </p:cNvPr>
          <p:cNvSpPr/>
          <p:nvPr/>
        </p:nvSpPr>
        <p:spPr>
          <a:xfrm>
            <a:off x="4677150" y="4121269"/>
            <a:ext cx="1872209" cy="232615"/>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これまでの主な取組</a:t>
            </a:r>
          </a:p>
        </p:txBody>
      </p:sp>
      <p:sp>
        <p:nvSpPr>
          <p:cNvPr id="17" name="正方形/長方形 16">
            <a:extLst>
              <a:ext uri="{FF2B5EF4-FFF2-40B4-BE49-F238E27FC236}">
                <a16:creationId xmlns:a16="http://schemas.microsoft.com/office/drawing/2014/main" id="{028856AF-0097-4CFD-AAA3-CE67E9BDA9C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20</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5002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（２）これまでの取組・進捗状況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a:extLst>
              <a:ext uri="{FF2B5EF4-FFF2-40B4-BE49-F238E27FC236}">
                <a16:creationId xmlns:a16="http://schemas.microsoft.com/office/drawing/2014/main" id="{7252AE20-7A55-4686-8C06-F45FD83BA2CC}"/>
              </a:ext>
            </a:extLst>
          </p:cNvPr>
          <p:cNvSpPr/>
          <p:nvPr/>
        </p:nvSpPr>
        <p:spPr>
          <a:xfrm>
            <a:off x="179512" y="620692"/>
            <a:ext cx="3787542" cy="359987"/>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⑤　市町村の取組への人的・財政的な支援</a:t>
            </a:r>
          </a:p>
        </p:txBody>
      </p:sp>
      <p:sp>
        <p:nvSpPr>
          <p:cNvPr id="29" name="角丸四角形 11">
            <a:extLst>
              <a:ext uri="{FF2B5EF4-FFF2-40B4-BE49-F238E27FC236}">
                <a16:creationId xmlns:a16="http://schemas.microsoft.com/office/drawing/2014/main" id="{A35D7276-5B3D-4C5C-8E8D-BB164D5BBF0A}"/>
              </a:ext>
            </a:extLst>
          </p:cNvPr>
          <p:cNvSpPr/>
          <p:nvPr/>
        </p:nvSpPr>
        <p:spPr>
          <a:xfrm>
            <a:off x="179512" y="1043391"/>
            <a:ext cx="4320000" cy="3321712"/>
          </a:xfrm>
          <a:prstGeom prst="roundRect">
            <a:avLst>
              <a:gd name="adj" fmla="val 12534"/>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＜人的支援＞</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●様々な分野における市町村職員のスキルアップの</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 　機会の確保</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●デジタル人材や専門職員の確保に向けた支援</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●市町村のニーズに応じた各種サポート体制の整備</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（課題）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♦市町村の人材支援に特化した国の支援策の不足</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♦府・市町村職員双方のマンパワー不足</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♦府職員の専門性確保も同時に必要</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63E84D6B-39CA-4CBC-93A3-81F15B961B69}"/>
              </a:ext>
            </a:extLst>
          </p:cNvPr>
          <p:cNvSpPr/>
          <p:nvPr/>
        </p:nvSpPr>
        <p:spPr>
          <a:xfrm>
            <a:off x="179512" y="4437112"/>
            <a:ext cx="4320000" cy="2088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■市町村からの研修生の受け入れ</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■府職員の市町村への派遣</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■市町村ニーズの高い分野に対応可能なデジタル人材の確保支援</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■技術系公務員保護者・教員向け説明会の共同開催</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■土木事務所等に市町村技術支援担当職員を配置</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■建築行政サポートデスクを設置し、市町村側の公共施設再編や</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　 技術的ノウハウの習得を初期段階からサポート</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■府が実施する研修への市町村職員の受け入れ</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■市町村職員向け研修会の開催（各種分野）</a:t>
            </a:r>
            <a:endParaRPr lang="en-US" altLang="ja-JP" sz="1100" dirty="0">
              <a:solidFill>
                <a:schemeClr val="tx1"/>
              </a:solidFill>
              <a:latin typeface="ＭＳ Ｐ明朝" panose="02020600040205080304" pitchFamily="18" charset="-128"/>
              <a:ea typeface="ＭＳ Ｐ明朝" panose="02020600040205080304" pitchFamily="18" charset="-128"/>
            </a:endParaRPr>
          </a:p>
        </p:txBody>
      </p:sp>
      <p:sp>
        <p:nvSpPr>
          <p:cNvPr id="22" name="角丸四角形 20">
            <a:extLst>
              <a:ext uri="{FF2B5EF4-FFF2-40B4-BE49-F238E27FC236}">
                <a16:creationId xmlns:a16="http://schemas.microsoft.com/office/drawing/2014/main" id="{459C1C6E-1664-475B-977A-74BBF323AD49}"/>
              </a:ext>
            </a:extLst>
          </p:cNvPr>
          <p:cNvSpPr/>
          <p:nvPr/>
        </p:nvSpPr>
        <p:spPr>
          <a:xfrm>
            <a:off x="272220" y="4499697"/>
            <a:ext cx="1872209" cy="232615"/>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これまでの主な取組</a:t>
            </a:r>
          </a:p>
        </p:txBody>
      </p:sp>
      <p:sp>
        <p:nvSpPr>
          <p:cNvPr id="9" name="正方形/長方形 8">
            <a:extLst>
              <a:ext uri="{FF2B5EF4-FFF2-40B4-BE49-F238E27FC236}">
                <a16:creationId xmlns:a16="http://schemas.microsoft.com/office/drawing/2014/main" id="{9922F5FB-2173-4689-965A-6968A1211F33}"/>
              </a:ext>
            </a:extLst>
          </p:cNvPr>
          <p:cNvSpPr/>
          <p:nvPr/>
        </p:nvSpPr>
        <p:spPr>
          <a:xfrm>
            <a:off x="4565939" y="4439920"/>
            <a:ext cx="4320000" cy="20945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■「市町村振興補助金」について、基礎自治機能の充実・強化に資する</a:t>
            </a:r>
            <a:br>
              <a:rPr lang="en-US" altLang="ja-JP" sz="1100" dirty="0">
                <a:solidFill>
                  <a:schemeClr val="tx1"/>
                </a:solidFill>
                <a:latin typeface="Meiryo UI" panose="020B0604030504040204" pitchFamily="50" charset="-128"/>
                <a:ea typeface="Meiryo UI" panose="020B0604030504040204" pitchFamily="50" charset="-128"/>
              </a:rPr>
            </a:b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取組に重点配分</a:t>
            </a:r>
            <a:endParaRPr lang="en-US" altLang="ja-JP"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■スマートシティに関する先進的なモデル事業や、システム共同化・デジタル</a:t>
            </a:r>
            <a:br>
              <a:rPr lang="en-US" altLang="ja-JP" sz="1100"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　 人材の共同確保に対する補助</a:t>
            </a:r>
            <a:endParaRPr lang="ja-JP" altLang="en-US" sz="9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■大阪府都市基盤施設維持管理データベースの共同利用</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■大阪府森林クラウドシステムの構築・運営</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■府内共通の防災情報システム等を構築・運営</a:t>
            </a:r>
            <a:endParaRPr lang="en-US" altLang="ja-JP" sz="900" dirty="0">
              <a:solidFill>
                <a:schemeClr val="tx1"/>
              </a:solidFill>
              <a:highlight>
                <a:srgbClr val="00FF00"/>
              </a:highlight>
              <a:latin typeface="ＭＳ Ｐ明朝" panose="02020600040205080304" pitchFamily="18" charset="-128"/>
              <a:ea typeface="ＭＳ Ｐ明朝" panose="02020600040205080304" pitchFamily="18"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rPr>
              <a:t>■「市町村施設整備資金」について、市町村等の財政状況を勘案して</a:t>
            </a:r>
            <a:br>
              <a:rPr lang="en-US" altLang="ja-JP" sz="1100" dirty="0">
                <a:solidFill>
                  <a:schemeClr val="tx1"/>
                </a:solidFill>
                <a:latin typeface="Meiryo UI" panose="020B0604030504040204" pitchFamily="50" charset="-128"/>
                <a:ea typeface="Meiryo UI" panose="020B0604030504040204" pitchFamily="50" charset="-128"/>
              </a:rPr>
            </a:b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貸付</a:t>
            </a:r>
            <a:endParaRPr lang="en-US" altLang="ja-JP" sz="1100" dirty="0">
              <a:solidFill>
                <a:schemeClr val="tx1"/>
              </a:solidFill>
              <a:highlight>
                <a:srgbClr val="00FF00"/>
              </a:highlight>
              <a:latin typeface="ＭＳ Ｐ明朝" panose="02020600040205080304" pitchFamily="18" charset="-128"/>
              <a:ea typeface="ＭＳ Ｐ明朝" panose="02020600040205080304" pitchFamily="18" charset="-128"/>
            </a:endParaRPr>
          </a:p>
        </p:txBody>
      </p:sp>
      <p:sp>
        <p:nvSpPr>
          <p:cNvPr id="10" name="角丸四角形 11">
            <a:extLst>
              <a:ext uri="{FF2B5EF4-FFF2-40B4-BE49-F238E27FC236}">
                <a16:creationId xmlns:a16="http://schemas.microsoft.com/office/drawing/2014/main" id="{AABFF2C1-6D38-4051-B4C9-6672109C2233}"/>
              </a:ext>
            </a:extLst>
          </p:cNvPr>
          <p:cNvSpPr/>
          <p:nvPr/>
        </p:nvSpPr>
        <p:spPr>
          <a:xfrm>
            <a:off x="4572000" y="1043391"/>
            <a:ext cx="4320000" cy="3321712"/>
          </a:xfrm>
          <a:prstGeom prst="roundRect">
            <a:avLst>
              <a:gd name="adj" fmla="val 12534"/>
            </a:avLst>
          </a:prstGeom>
          <a:solidFill>
            <a:schemeClr val="accent6">
              <a:lumMod val="20000"/>
              <a:lumOff val="80000"/>
            </a:schemeClr>
          </a:solidFill>
          <a:ln w="9525">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＜財政的支援＞</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●持続的、安定的な行政サービスの提供のための</a:t>
            </a:r>
            <a:r>
              <a:rPr lang="ja-JP" altLang="en-US" sz="1400" dirty="0">
                <a:solidFill>
                  <a:schemeClr val="tx1"/>
                </a:solidFill>
                <a:latin typeface="Meiryo" panose="020B0604030504040204" pitchFamily="50" charset="-128"/>
                <a:ea typeface="Meiryo" panose="020B0604030504040204" pitchFamily="50" charset="-128"/>
              </a:rPr>
              <a:t>体</a:t>
            </a:r>
            <a:r>
              <a:rPr lang="ja-JP" altLang="en-US" sz="1400" dirty="0">
                <a:solidFill>
                  <a:srgbClr val="000000"/>
                </a:solidFill>
                <a:latin typeface="Meiryo" panose="020B0604030504040204" pitchFamily="50" charset="-128"/>
                <a:ea typeface="Meiryo" panose="020B0604030504040204" pitchFamily="50" charset="-128"/>
              </a:rPr>
              <a:t>制　　</a:t>
            </a:r>
            <a:endParaRPr lang="en-US" altLang="ja-JP" sz="1400" dirty="0">
              <a:solidFill>
                <a:srgbClr val="000000"/>
              </a:solidFill>
              <a:latin typeface="Meiryo" panose="020B0604030504040204" pitchFamily="50" charset="-128"/>
              <a:ea typeface="Meiryo" panose="020B0604030504040204" pitchFamily="50" charset="-128"/>
            </a:endParaRPr>
          </a:p>
          <a:p>
            <a:pPr>
              <a:lnSpc>
                <a:spcPts val="2200"/>
              </a:lnSpc>
            </a:pPr>
            <a:r>
              <a:rPr lang="ja-JP" altLang="en-US" sz="1400" dirty="0">
                <a:solidFill>
                  <a:srgbClr val="000000"/>
                </a:solidFill>
                <a:latin typeface="Meiryo" panose="020B0604030504040204" pitchFamily="50" charset="-128"/>
                <a:ea typeface="Meiryo" panose="020B0604030504040204" pitchFamily="50" charset="-128"/>
              </a:rPr>
              <a:t>　整備や行財政基盤の強化への取組を支援する</a:t>
            </a:r>
            <a:endParaRPr lang="en-US" altLang="ja-JP" sz="1400" dirty="0">
              <a:solidFill>
                <a:srgbClr val="000000"/>
              </a:solidFill>
              <a:latin typeface="Meiryo" panose="020B0604030504040204" pitchFamily="50" charset="-128"/>
              <a:ea typeface="Meiryo" panose="020B0604030504040204" pitchFamily="50" charset="-128"/>
            </a:endParaRPr>
          </a:p>
          <a:p>
            <a:pPr>
              <a:lnSpc>
                <a:spcPts val="2200"/>
              </a:lnSpc>
            </a:pPr>
            <a:r>
              <a:rPr lang="ja-JP" altLang="en-US" sz="1400" dirty="0">
                <a:solidFill>
                  <a:srgbClr val="000000"/>
                </a:solidFill>
                <a:latin typeface="Meiryo" panose="020B0604030504040204" pitchFamily="50" charset="-128"/>
                <a:ea typeface="Meiryo" panose="020B0604030504040204" pitchFamily="50" charset="-128"/>
              </a:rPr>
              <a:t>　補助金の交付</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●共同利用可能なシステムの構築・運営などにより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　 市町村の財政負担を軽減</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●低利な貸付による市町村が行う施設整備等に係る</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財政負担の平準化・軽減</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（課題）</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♦市町村の取組に対するインセンティブの強化</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200"/>
              </a:lnSpc>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角丸四角形 20">
            <a:extLst>
              <a:ext uri="{FF2B5EF4-FFF2-40B4-BE49-F238E27FC236}">
                <a16:creationId xmlns:a16="http://schemas.microsoft.com/office/drawing/2014/main" id="{81287A2E-7A89-464B-B329-2BEAF90D6BF3}"/>
              </a:ext>
            </a:extLst>
          </p:cNvPr>
          <p:cNvSpPr/>
          <p:nvPr/>
        </p:nvSpPr>
        <p:spPr>
          <a:xfrm>
            <a:off x="4677052" y="4504777"/>
            <a:ext cx="1872209" cy="232615"/>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これまでの主な取組</a:t>
            </a:r>
          </a:p>
        </p:txBody>
      </p:sp>
      <p:sp>
        <p:nvSpPr>
          <p:cNvPr id="17" name="正方形/長方形 16">
            <a:extLst>
              <a:ext uri="{FF2B5EF4-FFF2-40B4-BE49-F238E27FC236}">
                <a16:creationId xmlns:a16="http://schemas.microsoft.com/office/drawing/2014/main" id="{077B2679-4A82-4D64-94EA-8898F1CCAC95}"/>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21</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142209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E0FE1466-5DBF-4225-817B-A0A4F3BE2835}"/>
              </a:ext>
            </a:extLst>
          </p:cNvPr>
          <p:cNvGraphicFramePr>
            <a:graphicFrameLocks noGrp="1"/>
          </p:cNvGraphicFramePr>
          <p:nvPr>
            <p:extLst>
              <p:ext uri="{D42A27DB-BD31-4B8C-83A1-F6EECF244321}">
                <p14:modId xmlns:p14="http://schemas.microsoft.com/office/powerpoint/2010/main" val="1936224678"/>
              </p:ext>
            </p:extLst>
          </p:nvPr>
        </p:nvGraphicFramePr>
        <p:xfrm>
          <a:off x="128619" y="740308"/>
          <a:ext cx="8886769" cy="5959377"/>
        </p:xfrm>
        <a:graphic>
          <a:graphicData uri="http://schemas.openxmlformats.org/drawingml/2006/table">
            <a:tbl>
              <a:tblPr/>
              <a:tblGrid>
                <a:gridCol w="492011">
                  <a:extLst>
                    <a:ext uri="{9D8B030D-6E8A-4147-A177-3AD203B41FA5}">
                      <a16:colId xmlns:a16="http://schemas.microsoft.com/office/drawing/2014/main" val="20000"/>
                    </a:ext>
                  </a:extLst>
                </a:gridCol>
                <a:gridCol w="506145">
                  <a:extLst>
                    <a:ext uri="{9D8B030D-6E8A-4147-A177-3AD203B41FA5}">
                      <a16:colId xmlns:a16="http://schemas.microsoft.com/office/drawing/2014/main" val="20001"/>
                    </a:ext>
                  </a:extLst>
                </a:gridCol>
                <a:gridCol w="506145">
                  <a:extLst>
                    <a:ext uri="{9D8B030D-6E8A-4147-A177-3AD203B41FA5}">
                      <a16:colId xmlns:a16="http://schemas.microsoft.com/office/drawing/2014/main" val="20002"/>
                    </a:ext>
                  </a:extLst>
                </a:gridCol>
                <a:gridCol w="475453">
                  <a:extLst>
                    <a:ext uri="{9D8B030D-6E8A-4147-A177-3AD203B41FA5}">
                      <a16:colId xmlns:a16="http://schemas.microsoft.com/office/drawing/2014/main" val="20003"/>
                    </a:ext>
                  </a:extLst>
                </a:gridCol>
                <a:gridCol w="504422">
                  <a:extLst>
                    <a:ext uri="{9D8B030D-6E8A-4147-A177-3AD203B41FA5}">
                      <a16:colId xmlns:a16="http://schemas.microsoft.com/office/drawing/2014/main" val="20004"/>
                    </a:ext>
                  </a:extLst>
                </a:gridCol>
                <a:gridCol w="482344">
                  <a:extLst>
                    <a:ext uri="{9D8B030D-6E8A-4147-A177-3AD203B41FA5}">
                      <a16:colId xmlns:a16="http://schemas.microsoft.com/office/drawing/2014/main" val="20005"/>
                    </a:ext>
                  </a:extLst>
                </a:gridCol>
                <a:gridCol w="490956">
                  <a:extLst>
                    <a:ext uri="{9D8B030D-6E8A-4147-A177-3AD203B41FA5}">
                      <a16:colId xmlns:a16="http://schemas.microsoft.com/office/drawing/2014/main" val="20006"/>
                    </a:ext>
                  </a:extLst>
                </a:gridCol>
                <a:gridCol w="525410">
                  <a:extLst>
                    <a:ext uri="{9D8B030D-6E8A-4147-A177-3AD203B41FA5}">
                      <a16:colId xmlns:a16="http://schemas.microsoft.com/office/drawing/2014/main" val="20007"/>
                    </a:ext>
                  </a:extLst>
                </a:gridCol>
                <a:gridCol w="525409">
                  <a:extLst>
                    <a:ext uri="{9D8B030D-6E8A-4147-A177-3AD203B41FA5}">
                      <a16:colId xmlns:a16="http://schemas.microsoft.com/office/drawing/2014/main" val="20008"/>
                    </a:ext>
                  </a:extLst>
                </a:gridCol>
                <a:gridCol w="508182">
                  <a:extLst>
                    <a:ext uri="{9D8B030D-6E8A-4147-A177-3AD203B41FA5}">
                      <a16:colId xmlns:a16="http://schemas.microsoft.com/office/drawing/2014/main" val="20009"/>
                    </a:ext>
                  </a:extLst>
                </a:gridCol>
                <a:gridCol w="499568">
                  <a:extLst>
                    <a:ext uri="{9D8B030D-6E8A-4147-A177-3AD203B41FA5}">
                      <a16:colId xmlns:a16="http://schemas.microsoft.com/office/drawing/2014/main" val="20010"/>
                    </a:ext>
                  </a:extLst>
                </a:gridCol>
                <a:gridCol w="481532">
                  <a:extLst>
                    <a:ext uri="{9D8B030D-6E8A-4147-A177-3AD203B41FA5}">
                      <a16:colId xmlns:a16="http://schemas.microsoft.com/office/drawing/2014/main" val="20011"/>
                    </a:ext>
                  </a:extLst>
                </a:gridCol>
                <a:gridCol w="481532">
                  <a:extLst>
                    <a:ext uri="{9D8B030D-6E8A-4147-A177-3AD203B41FA5}">
                      <a16:colId xmlns:a16="http://schemas.microsoft.com/office/drawing/2014/main" val="2143716194"/>
                    </a:ext>
                  </a:extLst>
                </a:gridCol>
                <a:gridCol w="481532">
                  <a:extLst>
                    <a:ext uri="{9D8B030D-6E8A-4147-A177-3AD203B41FA5}">
                      <a16:colId xmlns:a16="http://schemas.microsoft.com/office/drawing/2014/main" val="818457290"/>
                    </a:ext>
                  </a:extLst>
                </a:gridCol>
                <a:gridCol w="481532">
                  <a:extLst>
                    <a:ext uri="{9D8B030D-6E8A-4147-A177-3AD203B41FA5}">
                      <a16:colId xmlns:a16="http://schemas.microsoft.com/office/drawing/2014/main" val="2827566148"/>
                    </a:ext>
                  </a:extLst>
                </a:gridCol>
                <a:gridCol w="481532">
                  <a:extLst>
                    <a:ext uri="{9D8B030D-6E8A-4147-A177-3AD203B41FA5}">
                      <a16:colId xmlns:a16="http://schemas.microsoft.com/office/drawing/2014/main" val="1671669103"/>
                    </a:ext>
                  </a:extLst>
                </a:gridCol>
                <a:gridCol w="481532">
                  <a:extLst>
                    <a:ext uri="{9D8B030D-6E8A-4147-A177-3AD203B41FA5}">
                      <a16:colId xmlns:a16="http://schemas.microsoft.com/office/drawing/2014/main" val="1106808134"/>
                    </a:ext>
                  </a:extLst>
                </a:gridCol>
                <a:gridCol w="481532">
                  <a:extLst>
                    <a:ext uri="{9D8B030D-6E8A-4147-A177-3AD203B41FA5}">
                      <a16:colId xmlns:a16="http://schemas.microsoft.com/office/drawing/2014/main" val="3641174115"/>
                    </a:ext>
                  </a:extLst>
                </a:gridCol>
              </a:tblGrid>
              <a:tr h="2029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bg1"/>
                          </a:solidFill>
                          <a:effectLst/>
                          <a:latin typeface="+mn-lt"/>
                          <a:ea typeface="+mn-ea"/>
                          <a:cs typeface="+mn-cs"/>
                        </a:rPr>
                        <a:t>2008</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bg1"/>
                          </a:solidFill>
                          <a:effectLst/>
                          <a:latin typeface="+mn-lt"/>
                          <a:ea typeface="+mn-ea"/>
                          <a:cs typeface="+mn-cs"/>
                        </a:rPr>
                        <a:t>2009</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bg1"/>
                          </a:solidFill>
                          <a:effectLst/>
                          <a:latin typeface="+mn-lt"/>
                          <a:ea typeface="Meiryo UI" panose="020B0604030504040204" pitchFamily="50" charset="-128"/>
                        </a:rPr>
                        <a:t>2010</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bg1"/>
                          </a:solidFill>
                          <a:effectLst/>
                          <a:latin typeface="+mn-lt"/>
                          <a:ea typeface="+mn-ea"/>
                          <a:cs typeface="+mn-cs"/>
                        </a:rPr>
                        <a:t>2011</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100" u="none" strike="noStrike" dirty="0">
                          <a:solidFill>
                            <a:schemeClr val="bg1"/>
                          </a:solidFill>
                          <a:effectLst/>
                          <a:latin typeface="+mn-lt"/>
                        </a:rPr>
                        <a:t>2012</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fontAlgn="ctr" latinLnBrk="0" hangingPunct="1"/>
                      <a:r>
                        <a:rPr kumimoji="1" lang="en-US" altLang="ja-JP" sz="1100" u="none" strike="noStrike" kern="1200" dirty="0">
                          <a:solidFill>
                            <a:schemeClr val="bg1"/>
                          </a:solidFill>
                          <a:effectLst/>
                          <a:latin typeface="+mn-lt"/>
                          <a:ea typeface="+mn-ea"/>
                          <a:cs typeface="+mn-cs"/>
                        </a:rPr>
                        <a:t>2013</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fontAlgn="ctr" latinLnBrk="0" hangingPunct="1"/>
                      <a:r>
                        <a:rPr kumimoji="1" lang="en-US" altLang="ja-JP" sz="1100" u="none" strike="noStrike" kern="1200" dirty="0">
                          <a:solidFill>
                            <a:schemeClr val="bg1"/>
                          </a:solidFill>
                          <a:effectLst/>
                          <a:latin typeface="+mn-lt"/>
                          <a:ea typeface="+mn-ea"/>
                          <a:cs typeface="+mn-cs"/>
                        </a:rPr>
                        <a:t>2014</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100" u="none" strike="noStrike" dirty="0">
                          <a:solidFill>
                            <a:schemeClr val="bg1"/>
                          </a:solidFill>
                          <a:effectLst/>
                          <a:latin typeface="+mn-lt"/>
                        </a:rPr>
                        <a:t>2</a:t>
                      </a:r>
                      <a:r>
                        <a:rPr kumimoji="1" lang="en-US" altLang="ja-JP" sz="1100" u="none" strike="noStrike" kern="1200" dirty="0">
                          <a:solidFill>
                            <a:schemeClr val="bg1"/>
                          </a:solidFill>
                          <a:effectLst/>
                          <a:latin typeface="+mn-lt"/>
                          <a:ea typeface="+mn-ea"/>
                          <a:cs typeface="+mn-cs"/>
                        </a:rPr>
                        <a:t>015</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kumimoji="1" lang="en-US" altLang="ja-JP" sz="1100" u="none" strike="noStrike" kern="1200" dirty="0">
                          <a:solidFill>
                            <a:schemeClr val="bg1"/>
                          </a:solidFill>
                          <a:effectLst/>
                          <a:latin typeface="+mn-lt"/>
                          <a:ea typeface="+mn-ea"/>
                          <a:cs typeface="+mn-cs"/>
                        </a:rPr>
                        <a:t>2016</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fontAlgn="ctr" latinLnBrk="0" hangingPunct="1"/>
                      <a:r>
                        <a:rPr lang="en-US" altLang="ja-JP" sz="1100" u="none" strike="noStrike" dirty="0">
                          <a:solidFill>
                            <a:schemeClr val="bg1"/>
                          </a:solidFill>
                          <a:effectLst/>
                          <a:latin typeface="+mn-lt"/>
                        </a:rPr>
                        <a:t>2</a:t>
                      </a:r>
                      <a:r>
                        <a:rPr kumimoji="1" lang="en-US" altLang="ja-JP" sz="1100" u="none" strike="noStrike" kern="1200" dirty="0">
                          <a:solidFill>
                            <a:schemeClr val="bg1"/>
                          </a:solidFill>
                          <a:effectLst/>
                          <a:latin typeface="+mn-lt"/>
                          <a:ea typeface="+mn-ea"/>
                          <a:cs typeface="+mn-cs"/>
                        </a:rPr>
                        <a:t>017</a:t>
                      </a:r>
                      <a:endParaRPr kumimoji="1" lang="ja-JP" altLang="en-US" sz="1100" u="none" strike="noStrike" kern="1200" dirty="0">
                        <a:solidFill>
                          <a:schemeClr val="bg1"/>
                        </a:solidFill>
                        <a:effectLst/>
                        <a:latin typeface="+mn-lt"/>
                        <a:ea typeface="+mn-ea"/>
                        <a:cs typeface="+mn-cs"/>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100" b="0" i="0" u="none" strike="noStrike" dirty="0">
                          <a:solidFill>
                            <a:schemeClr val="bg1"/>
                          </a:solidFill>
                          <a:effectLst/>
                          <a:latin typeface="+mn-lt"/>
                          <a:ea typeface="Meiryo UI" panose="020B0604030504040204" pitchFamily="50" charset="-128"/>
                        </a:rPr>
                        <a:t>2018</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2019</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2020</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2021</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2022</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2023</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2024</a:t>
                      </a:r>
                      <a:endParaRPr lang="ja-JP" altLang="en-US" sz="1100" b="0" i="0" u="none" strike="noStrike" dirty="0">
                        <a:solidFill>
                          <a:schemeClr val="bg1"/>
                        </a:solidFill>
                        <a:effectLst/>
                        <a:latin typeface="+mn-lt"/>
                        <a:ea typeface="Meiryo UI" panose="020B0604030504040204" pitchFamily="50" charset="-128"/>
                      </a:endParaRPr>
                    </a:p>
                  </a:txBody>
                  <a:tcPr marL="36000" marR="36000" marT="0" marB="0" anchor="ctr">
                    <a:lnL w="12700" cmpd="sng">
                      <a:solidFill>
                        <a:srgbClr val="1AB39F"/>
                      </a:solidFill>
                    </a:lnL>
                    <a:lnR w="12700" cmpd="sng">
                      <a:solidFill>
                        <a:srgbClr val="1AB39F"/>
                      </a:solidFill>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extLst>
                  <a:ext uri="{0D108BD9-81ED-4DB2-BD59-A6C34878D82A}">
                    <a16:rowId xmlns:a16="http://schemas.microsoft.com/office/drawing/2014/main" val="10000"/>
                  </a:ext>
                </a:extLst>
              </a:tr>
              <a:tr h="1477598">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mpd="sng">
                      <a:solidFill>
                        <a:srgbClr val="1AB39F"/>
                      </a:solid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140365"/>
                  </a:ext>
                </a:extLst>
              </a:tr>
              <a:tr h="42787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mpd="sng">
                      <a:solidFill>
                        <a:srgbClr val="1AB39F"/>
                      </a:solidFill>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1AB39F"/>
                      </a:solidFill>
                      <a:prstDash val="solid"/>
                      <a:round/>
                      <a:headEnd type="none" w="med" len="med"/>
                      <a:tailEnd type="none" w="med" len="med"/>
                    </a:lnL>
                    <a:lnR w="12700" cmpd="sng">
                      <a:solidFill>
                        <a:srgbClr val="1AB39F"/>
                      </a:solid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角丸四角形 79">
            <a:extLst>
              <a:ext uri="{FF2B5EF4-FFF2-40B4-BE49-F238E27FC236}">
                <a16:creationId xmlns:a16="http://schemas.microsoft.com/office/drawing/2014/main" id="{2D62EA07-65D8-4B73-80CD-46FD184331BA}"/>
              </a:ext>
            </a:extLst>
          </p:cNvPr>
          <p:cNvSpPr/>
          <p:nvPr/>
        </p:nvSpPr>
        <p:spPr>
          <a:xfrm>
            <a:off x="193816" y="1052740"/>
            <a:ext cx="324363" cy="1248899"/>
          </a:xfrm>
          <a:prstGeom prst="roundRect">
            <a:avLst/>
          </a:prstGeom>
          <a:gradFill rotWithShape="1">
            <a:gsLst>
              <a:gs pos="0">
                <a:srgbClr val="1AB39F">
                  <a:tint val="50000"/>
                  <a:satMod val="300000"/>
                </a:srgbClr>
              </a:gs>
              <a:gs pos="35000">
                <a:srgbClr val="1AB39F">
                  <a:tint val="37000"/>
                  <a:satMod val="300000"/>
                </a:srgbClr>
              </a:gs>
              <a:gs pos="100000">
                <a:srgbClr val="1AB39F">
                  <a:tint val="15000"/>
                  <a:satMod val="350000"/>
                </a:srgbClr>
              </a:gs>
            </a:gsLst>
            <a:lin ang="16200000" scaled="1"/>
          </a:gradFill>
          <a:ln w="9525" cap="flat" cmpd="sng" algn="ctr">
            <a:solidFill>
              <a:srgbClr val="1AB39F">
                <a:shade val="95000"/>
                <a:satMod val="105000"/>
              </a:srgbClr>
            </a:solidFill>
            <a:prstDash val="solid"/>
          </a:ln>
          <a:effectLst>
            <a:outerShdw blurRad="40000" dist="20000" dir="5400000" rotWithShape="0">
              <a:srgbClr val="000000">
                <a:alpha val="38000"/>
              </a:srgbClr>
            </a:outerShdw>
          </a:effectLst>
        </p:spPr>
        <p:txBody>
          <a:bodyPr vert="wordArtVertRtl" lIns="27000" rIns="27000" rtlCol="0" anchor="ctr"/>
          <a:lstStyle/>
          <a:p>
            <a:pPr algn="ctr">
              <a:defRPr/>
            </a:pPr>
            <a:r>
              <a:rPr lang="ja-JP" altLang="en-US" sz="831" kern="0" dirty="0">
                <a:solidFill>
                  <a:prstClr val="black"/>
                </a:solidFill>
                <a:latin typeface="Calibri"/>
                <a:ea typeface="Meiryo UI" panose="020B0604030504040204" pitchFamily="50" charset="-128"/>
              </a:rPr>
              <a:t>行政運営体制の強化</a:t>
            </a:r>
            <a:endParaRPr lang="en-US" altLang="ja-JP" sz="831" kern="0" dirty="0">
              <a:solidFill>
                <a:prstClr val="black"/>
              </a:solidFill>
              <a:latin typeface="Calibri"/>
              <a:ea typeface="Meiryo UI" panose="020B0604030504040204" pitchFamily="50" charset="-128"/>
            </a:endParaRPr>
          </a:p>
        </p:txBody>
      </p:sp>
      <p:sp>
        <p:nvSpPr>
          <p:cNvPr id="8" name="角丸四角形 65">
            <a:extLst>
              <a:ext uri="{FF2B5EF4-FFF2-40B4-BE49-F238E27FC236}">
                <a16:creationId xmlns:a16="http://schemas.microsoft.com/office/drawing/2014/main" id="{8169AD36-6AE0-4D5D-9F28-6E3CFBF3E5E2}"/>
              </a:ext>
            </a:extLst>
          </p:cNvPr>
          <p:cNvSpPr/>
          <p:nvPr/>
        </p:nvSpPr>
        <p:spPr>
          <a:xfrm>
            <a:off x="184774" y="3278423"/>
            <a:ext cx="360000" cy="2552366"/>
          </a:xfrm>
          <a:prstGeom prst="roundRect">
            <a:avLst/>
          </a:prstGeom>
          <a:gradFill rotWithShape="1">
            <a:gsLst>
              <a:gs pos="0">
                <a:srgbClr val="1AB39F">
                  <a:tint val="50000"/>
                  <a:satMod val="300000"/>
                </a:srgbClr>
              </a:gs>
              <a:gs pos="35000">
                <a:srgbClr val="1AB39F">
                  <a:tint val="37000"/>
                  <a:satMod val="300000"/>
                </a:srgbClr>
              </a:gs>
              <a:gs pos="100000">
                <a:srgbClr val="1AB39F">
                  <a:tint val="15000"/>
                  <a:satMod val="350000"/>
                </a:srgbClr>
              </a:gs>
            </a:gsLst>
            <a:lin ang="16200000" scaled="1"/>
          </a:gradFill>
          <a:ln w="9525" cap="flat" cmpd="sng" algn="ctr">
            <a:solidFill>
              <a:srgbClr val="1AB39F">
                <a:shade val="95000"/>
                <a:satMod val="105000"/>
              </a:srgbClr>
            </a:solidFill>
            <a:prstDash val="solid"/>
          </a:ln>
          <a:effectLst>
            <a:outerShdw blurRad="40000" dist="20000" dir="5400000" rotWithShape="0">
              <a:srgbClr val="000000">
                <a:alpha val="38000"/>
              </a:srgbClr>
            </a:outerShdw>
          </a:effectLst>
        </p:spPr>
        <p:txBody>
          <a:bodyPr vert="wordArtVertRtl" lIns="27000" rIns="27000" rtlCol="0" anchor="ctr"/>
          <a:lstStyle/>
          <a:p>
            <a:pPr algn="ctr" defTabSz="685800">
              <a:defRPr/>
            </a:pPr>
            <a:r>
              <a:rPr lang="ja-JP" altLang="en-US" sz="831" kern="0" dirty="0">
                <a:solidFill>
                  <a:prstClr val="black"/>
                </a:solidFill>
                <a:latin typeface="Calibri"/>
                <a:ea typeface="Meiryo UI" panose="020B0604030504040204" pitchFamily="50" charset="-128"/>
              </a:rPr>
              <a:t>市町村間の広域連携</a:t>
            </a:r>
            <a:endParaRPr lang="en-US" altLang="ja-JP" sz="831" kern="0" dirty="0">
              <a:solidFill>
                <a:prstClr val="black"/>
              </a:solidFill>
              <a:latin typeface="Calibri"/>
              <a:ea typeface="Meiryo UI" panose="020B0604030504040204" pitchFamily="50" charset="-128"/>
            </a:endParaRPr>
          </a:p>
        </p:txBody>
      </p:sp>
      <p:grpSp>
        <p:nvGrpSpPr>
          <p:cNvPr id="20" name="グループ化 19">
            <a:extLst>
              <a:ext uri="{FF2B5EF4-FFF2-40B4-BE49-F238E27FC236}">
                <a16:creationId xmlns:a16="http://schemas.microsoft.com/office/drawing/2014/main" id="{6945707A-B704-42FB-8040-2340445D0772}"/>
              </a:ext>
            </a:extLst>
          </p:cNvPr>
          <p:cNvGrpSpPr/>
          <p:nvPr/>
        </p:nvGrpSpPr>
        <p:grpSpPr>
          <a:xfrm>
            <a:off x="548060" y="1140712"/>
            <a:ext cx="8442858" cy="708146"/>
            <a:chOff x="837189" y="1092493"/>
            <a:chExt cx="11257146" cy="944194"/>
          </a:xfrm>
        </p:grpSpPr>
        <p:cxnSp>
          <p:nvCxnSpPr>
            <p:cNvPr id="21" name="直線矢印コネクタ 20">
              <a:extLst>
                <a:ext uri="{FF2B5EF4-FFF2-40B4-BE49-F238E27FC236}">
                  <a16:creationId xmlns:a16="http://schemas.microsoft.com/office/drawing/2014/main" id="{56213F59-FED7-4C5D-A986-3795937047B8}"/>
                </a:ext>
              </a:extLst>
            </p:cNvPr>
            <p:cNvCxnSpPr>
              <a:cxnSpLocks/>
            </p:cNvCxnSpPr>
            <p:nvPr/>
          </p:nvCxnSpPr>
          <p:spPr>
            <a:xfrm flipV="1">
              <a:off x="1632994" y="1223900"/>
              <a:ext cx="10461341"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grpSp>
          <p:nvGrpSpPr>
            <p:cNvPr id="22" name="グループ化 21">
              <a:extLst>
                <a:ext uri="{FF2B5EF4-FFF2-40B4-BE49-F238E27FC236}">
                  <a16:creationId xmlns:a16="http://schemas.microsoft.com/office/drawing/2014/main" id="{C353B050-C191-40D8-B25A-8A8AC3C27327}"/>
                </a:ext>
              </a:extLst>
            </p:cNvPr>
            <p:cNvGrpSpPr/>
            <p:nvPr/>
          </p:nvGrpSpPr>
          <p:grpSpPr>
            <a:xfrm>
              <a:off x="837189" y="1092493"/>
              <a:ext cx="6529227" cy="944194"/>
              <a:chOff x="771853" y="1132584"/>
              <a:chExt cx="6529227" cy="841088"/>
            </a:xfrm>
          </p:grpSpPr>
          <p:sp>
            <p:nvSpPr>
              <p:cNvPr id="24" name="フローチャート: 結合子 72">
                <a:extLst>
                  <a:ext uri="{FF2B5EF4-FFF2-40B4-BE49-F238E27FC236}">
                    <a16:creationId xmlns:a16="http://schemas.microsoft.com/office/drawing/2014/main" id="{04CAD5F0-0464-4E75-BA31-23871E18B0CE}"/>
                  </a:ext>
                </a:extLst>
              </p:cNvPr>
              <p:cNvSpPr>
                <a:spLocks noChangeAspect="1"/>
              </p:cNvSpPr>
              <p:nvPr/>
            </p:nvSpPr>
            <p:spPr>
              <a:xfrm flipH="1">
                <a:off x="2242162" y="1197147"/>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5" name="フローチャート: 結合子 24">
                <a:extLst>
                  <a:ext uri="{FF2B5EF4-FFF2-40B4-BE49-F238E27FC236}">
                    <a16:creationId xmlns:a16="http://schemas.microsoft.com/office/drawing/2014/main" id="{FF02C40E-5847-4121-B8B5-1E42DA8148B8}"/>
                  </a:ext>
                </a:extLst>
              </p:cNvPr>
              <p:cNvSpPr>
                <a:spLocks noChangeAspect="1"/>
              </p:cNvSpPr>
              <p:nvPr/>
            </p:nvSpPr>
            <p:spPr>
              <a:xfrm flipH="1">
                <a:off x="4074530" y="1181208"/>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6" name="フローチャート: 結合子 72">
                <a:extLst>
                  <a:ext uri="{FF2B5EF4-FFF2-40B4-BE49-F238E27FC236}">
                    <a16:creationId xmlns:a16="http://schemas.microsoft.com/office/drawing/2014/main" id="{4083A9D9-BA99-4B49-A4C5-2798EF8BC031}"/>
                  </a:ext>
                </a:extLst>
              </p:cNvPr>
              <p:cNvSpPr>
                <a:spLocks noChangeAspect="1"/>
              </p:cNvSpPr>
              <p:nvPr/>
            </p:nvSpPr>
            <p:spPr>
              <a:xfrm flipH="1">
                <a:off x="6730105" y="1180390"/>
                <a:ext cx="121540" cy="121539"/>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7" name="テキスト ボックス 26">
                <a:extLst>
                  <a:ext uri="{FF2B5EF4-FFF2-40B4-BE49-F238E27FC236}">
                    <a16:creationId xmlns:a16="http://schemas.microsoft.com/office/drawing/2014/main" id="{A61244DB-87EB-44E3-B354-B0BD53B3F4B2}"/>
                  </a:ext>
                </a:extLst>
              </p:cNvPr>
              <p:cNvSpPr txBox="1"/>
              <p:nvPr/>
            </p:nvSpPr>
            <p:spPr>
              <a:xfrm>
                <a:off x="771853" y="1132584"/>
                <a:ext cx="720000" cy="237612"/>
              </a:xfrm>
              <a:prstGeom prst="rect">
                <a:avLst/>
              </a:prstGeom>
              <a:solidFill>
                <a:srgbClr val="EA157A">
                  <a:lumMod val="40000"/>
                  <a:lumOff val="60000"/>
                </a:srgbClr>
              </a:solidFill>
            </p:spPr>
            <p:txBody>
              <a:bodyPr wrap="square" rtlCol="0">
                <a:spAutoFit/>
              </a:bodyPr>
              <a:lstStyle/>
              <a:p>
                <a:pPr algn="ctr" defTabSz="685800">
                  <a:defRPr/>
                </a:pPr>
                <a:r>
                  <a:rPr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権限移譲</a:t>
                </a:r>
              </a:p>
            </p:txBody>
          </p:sp>
          <p:sp>
            <p:nvSpPr>
              <p:cNvPr id="28" name="大かっこ 27">
                <a:extLst>
                  <a:ext uri="{FF2B5EF4-FFF2-40B4-BE49-F238E27FC236}">
                    <a16:creationId xmlns:a16="http://schemas.microsoft.com/office/drawing/2014/main" id="{A0FAF269-6BC7-43D1-921E-9F40BFF8FF8E}"/>
                  </a:ext>
                </a:extLst>
              </p:cNvPr>
              <p:cNvSpPr/>
              <p:nvPr/>
            </p:nvSpPr>
            <p:spPr>
              <a:xfrm>
                <a:off x="1152749" y="1449042"/>
                <a:ext cx="855899" cy="384825"/>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大阪発</a:t>
                </a:r>
                <a:endParaRPr lang="en-US" altLang="ja-JP" sz="600" kern="0"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“地方分権改革”</a:t>
                </a:r>
                <a:endParaRPr lang="en-US" altLang="ja-JP" sz="600" kern="0"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ビジョン</a:t>
                </a:r>
              </a:p>
            </p:txBody>
          </p:sp>
          <p:sp>
            <p:nvSpPr>
              <p:cNvPr id="29" name="大かっこ 28">
                <a:extLst>
                  <a:ext uri="{FF2B5EF4-FFF2-40B4-BE49-F238E27FC236}">
                    <a16:creationId xmlns:a16="http://schemas.microsoft.com/office/drawing/2014/main" id="{6CA2E455-6BEB-44D2-894F-A08577021561}"/>
                  </a:ext>
                </a:extLst>
              </p:cNvPr>
              <p:cNvSpPr/>
              <p:nvPr/>
            </p:nvSpPr>
            <p:spPr>
              <a:xfrm>
                <a:off x="2880942" y="1585919"/>
                <a:ext cx="855899" cy="342067"/>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特例市並みの</a:t>
                </a:r>
                <a:endParaRPr lang="en-US" altLang="ja-JP" sz="600" kern="0"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権限移譲の推進</a:t>
                </a:r>
              </a:p>
            </p:txBody>
          </p:sp>
          <p:sp>
            <p:nvSpPr>
              <p:cNvPr id="30" name="右中かっこ 29">
                <a:extLst>
                  <a:ext uri="{FF2B5EF4-FFF2-40B4-BE49-F238E27FC236}">
                    <a16:creationId xmlns:a16="http://schemas.microsoft.com/office/drawing/2014/main" id="{425E6970-2365-4CF1-BF42-D03CE5CB00D0}"/>
                  </a:ext>
                </a:extLst>
              </p:cNvPr>
              <p:cNvSpPr/>
              <p:nvPr/>
            </p:nvSpPr>
            <p:spPr>
              <a:xfrm rot="5400000">
                <a:off x="3170382" y="461630"/>
                <a:ext cx="133831" cy="2011000"/>
              </a:xfrm>
              <a:prstGeom prst="rightBrace">
                <a:avLst>
                  <a:gd name="adj1" fmla="val 27688"/>
                  <a:gd name="adj2" fmla="val 50000"/>
                </a:avLst>
              </a:prstGeom>
              <a:noFill/>
              <a:ln w="9525" cap="flat" cmpd="sng" algn="ctr">
                <a:solidFill>
                  <a:sysClr val="windowText" lastClr="000000"/>
                </a:solidFill>
                <a:prstDash val="solid"/>
              </a:ln>
              <a:effectLst/>
            </p:spPr>
            <p:txBody>
              <a:bodyPr rtlCol="0" anchor="ctr"/>
              <a:lstStyle/>
              <a:p>
                <a:pPr algn="ctr" defTabSz="685800">
                  <a:defRPr/>
                </a:pPr>
                <a:endParaRPr lang="ja-JP" altLang="en-US" sz="1350" kern="0" dirty="0">
                  <a:solidFill>
                    <a:prstClr val="black"/>
                  </a:solidFill>
                  <a:latin typeface="Calibri"/>
                  <a:ea typeface="Meiryo UI" panose="020B0604030504040204" pitchFamily="50" charset="-128"/>
                </a:endParaRPr>
              </a:p>
            </p:txBody>
          </p:sp>
          <p:sp>
            <p:nvSpPr>
              <p:cNvPr id="31" name="大かっこ 30">
                <a:extLst>
                  <a:ext uri="{FF2B5EF4-FFF2-40B4-BE49-F238E27FC236}">
                    <a16:creationId xmlns:a16="http://schemas.microsoft.com/office/drawing/2014/main" id="{37E83935-92EA-4542-9165-F7D2235B875A}"/>
                  </a:ext>
                </a:extLst>
              </p:cNvPr>
              <p:cNvSpPr/>
              <p:nvPr/>
            </p:nvSpPr>
            <p:spPr>
              <a:xfrm>
                <a:off x="6425138" y="1384483"/>
                <a:ext cx="875942" cy="384825"/>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大阪発</a:t>
                </a:r>
                <a:endParaRPr lang="en-US" altLang="ja-JP" sz="600" kern="0"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“地方分権改革”</a:t>
                </a:r>
                <a:endParaRPr lang="en-US" altLang="ja-JP" sz="600" kern="0" dirty="0">
                  <a:solidFill>
                    <a:prstClr val="black"/>
                  </a:solidFill>
                  <a:latin typeface="Meiryo UI" panose="020B0604030504040204" pitchFamily="50" charset="-128"/>
                  <a:ea typeface="Meiryo UI" panose="020B0604030504040204" pitchFamily="50" charset="-128"/>
                </a:endParaRPr>
              </a:p>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ビジョン改訂版</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A31FE2E8-5082-48FE-86A4-21BCC4932130}"/>
                  </a:ext>
                </a:extLst>
              </p:cNvPr>
              <p:cNvSpPr txBox="1"/>
              <p:nvPr/>
            </p:nvSpPr>
            <p:spPr>
              <a:xfrm>
                <a:off x="3736840" y="1644671"/>
                <a:ext cx="1639840" cy="329001"/>
              </a:xfrm>
              <a:prstGeom prst="rect">
                <a:avLst/>
              </a:prstGeom>
              <a:noFill/>
            </p:spPr>
            <p:txBody>
              <a:bodyPr wrap="square" rtlCol="0">
                <a:sp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市町村研修生の受入、</a:t>
                </a:r>
                <a:endParaRPr lang="en-US" altLang="ja-JP"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移譲事務推進特別交付金　など</a:t>
                </a:r>
                <a:endParaRPr lang="en-US" altLang="ja-JP"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58">
                <a:extLst>
                  <a:ext uri="{FF2B5EF4-FFF2-40B4-BE49-F238E27FC236}">
                    <a16:creationId xmlns:a16="http://schemas.microsoft.com/office/drawing/2014/main" id="{FB3AA318-B263-4E42-B981-37DBFD81F0B8}"/>
                  </a:ext>
                </a:extLst>
              </p:cNvPr>
              <p:cNvSpPr/>
              <p:nvPr/>
            </p:nvSpPr>
            <p:spPr>
              <a:xfrm>
                <a:off x="4888969" y="1400214"/>
                <a:ext cx="875942" cy="302655"/>
              </a:xfrm>
              <a:prstGeom prst="wedgeRoundRectCallout">
                <a:avLst>
                  <a:gd name="adj1" fmla="val -126583"/>
                  <a:gd name="adj2" fmla="val -77054"/>
                  <a:gd name="adj3" fmla="val 16667"/>
                </a:avLst>
              </a:prstGeom>
              <a:solidFill>
                <a:srgbClr val="FF66CC"/>
              </a:solidFill>
              <a:ln w="25400" cap="flat" cmpd="sng" algn="ctr">
                <a:noFill/>
                <a:prstDash val="solid"/>
              </a:ln>
              <a:effectLst/>
            </p:spPr>
            <p:txBody>
              <a:bodyPr rtlCol="0" anchor="ctr"/>
              <a:lstStyle/>
              <a:p>
                <a:pPr algn="ctr" defTabSz="718275">
                  <a:defRPr/>
                </a:pPr>
                <a:r>
                  <a:rPr lang="ja-JP" altLang="en-US" sz="800" b="1" kern="0" dirty="0">
                    <a:solidFill>
                      <a:prstClr val="black"/>
                    </a:solidFill>
                    <a:latin typeface="Meiryo UI" panose="020B0604030504040204" pitchFamily="50" charset="-128"/>
                    <a:ea typeface="Meiryo UI" panose="020B0604030504040204" pitchFamily="50" charset="-128"/>
                  </a:rPr>
                  <a:t>全国トップ</a:t>
                </a:r>
              </a:p>
            </p:txBody>
          </p:sp>
          <p:sp>
            <p:nvSpPr>
              <p:cNvPr id="23" name="フローチャート: 結合子 72">
                <a:extLst>
                  <a:ext uri="{FF2B5EF4-FFF2-40B4-BE49-F238E27FC236}">
                    <a16:creationId xmlns:a16="http://schemas.microsoft.com/office/drawing/2014/main" id="{4F8917EC-1185-43AE-91C9-659485D2089F}"/>
                  </a:ext>
                </a:extLst>
              </p:cNvPr>
              <p:cNvSpPr>
                <a:spLocks noChangeAspect="1"/>
              </p:cNvSpPr>
              <p:nvPr/>
            </p:nvSpPr>
            <p:spPr>
              <a:xfrm flipH="1">
                <a:off x="1432584" y="1196807"/>
                <a:ext cx="120108" cy="120108"/>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grpSp>
      </p:grpSp>
      <p:sp>
        <p:nvSpPr>
          <p:cNvPr id="43" name="角丸四角形吹き出し 58">
            <a:extLst>
              <a:ext uri="{FF2B5EF4-FFF2-40B4-BE49-F238E27FC236}">
                <a16:creationId xmlns:a16="http://schemas.microsoft.com/office/drawing/2014/main" id="{388D847C-A8D2-4835-AEE1-C9E2EACFBB12}"/>
              </a:ext>
            </a:extLst>
          </p:cNvPr>
          <p:cNvSpPr/>
          <p:nvPr/>
        </p:nvSpPr>
        <p:spPr>
          <a:xfrm>
            <a:off x="7164292" y="2132856"/>
            <a:ext cx="656957" cy="226992"/>
          </a:xfrm>
          <a:prstGeom prst="wedgeRoundRectCallout">
            <a:avLst>
              <a:gd name="adj1" fmla="val -94686"/>
              <a:gd name="adj2" fmla="val -68662"/>
              <a:gd name="adj3" fmla="val 16667"/>
            </a:avLst>
          </a:prstGeom>
          <a:solidFill>
            <a:srgbClr val="FF66CC"/>
          </a:solidFill>
          <a:ln w="25400" cap="flat" cmpd="sng" algn="ctr">
            <a:noFill/>
            <a:prstDash val="solid"/>
          </a:ln>
          <a:effectLst/>
        </p:spPr>
        <p:txBody>
          <a:bodyPr rtlCol="0" anchor="ctr"/>
          <a:lstStyle/>
          <a:p>
            <a:pPr algn="ctr" defTabSz="718275">
              <a:defRPr/>
            </a:pPr>
            <a:r>
              <a:rPr lang="ja-JP" altLang="en-US" sz="800" b="1" kern="0" dirty="0">
                <a:solidFill>
                  <a:prstClr val="black"/>
                </a:solidFill>
                <a:latin typeface="Meiryo UI" panose="020B0604030504040204" pitchFamily="50" charset="-128"/>
                <a:ea typeface="Meiryo UI" panose="020B0604030504040204" pitchFamily="50" charset="-128"/>
              </a:rPr>
              <a:t>全国トップ</a:t>
            </a:r>
          </a:p>
        </p:txBody>
      </p:sp>
      <p:grpSp>
        <p:nvGrpSpPr>
          <p:cNvPr id="49" name="グループ化 48">
            <a:extLst>
              <a:ext uri="{FF2B5EF4-FFF2-40B4-BE49-F238E27FC236}">
                <a16:creationId xmlns:a16="http://schemas.microsoft.com/office/drawing/2014/main" id="{F28E146B-5ED2-4C01-B1E5-BFF5B987B1B2}"/>
              </a:ext>
            </a:extLst>
          </p:cNvPr>
          <p:cNvGrpSpPr/>
          <p:nvPr/>
        </p:nvGrpSpPr>
        <p:grpSpPr>
          <a:xfrm>
            <a:off x="1836676" y="1988840"/>
            <a:ext cx="7183486" cy="345696"/>
            <a:chOff x="2448901" y="2316400"/>
            <a:chExt cx="9577981" cy="460928"/>
          </a:xfrm>
        </p:grpSpPr>
        <p:cxnSp>
          <p:nvCxnSpPr>
            <p:cNvPr id="36" name="直線矢印コネクタ 35">
              <a:extLst>
                <a:ext uri="{FF2B5EF4-FFF2-40B4-BE49-F238E27FC236}">
                  <a16:creationId xmlns:a16="http://schemas.microsoft.com/office/drawing/2014/main" id="{34EB6EAB-F2AB-408B-AB6E-22A2CE0824D0}"/>
                </a:ext>
              </a:extLst>
            </p:cNvPr>
            <p:cNvCxnSpPr>
              <a:cxnSpLocks/>
            </p:cNvCxnSpPr>
            <p:nvPr/>
          </p:nvCxnSpPr>
          <p:spPr>
            <a:xfrm flipV="1">
              <a:off x="3584353" y="2426775"/>
              <a:ext cx="8442529"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35" name="フローチャート: 結合子 72">
              <a:extLst>
                <a:ext uri="{FF2B5EF4-FFF2-40B4-BE49-F238E27FC236}">
                  <a16:creationId xmlns:a16="http://schemas.microsoft.com/office/drawing/2014/main" id="{4F5EA5B0-DCCE-4270-B266-AE8B2748D02D}"/>
                </a:ext>
              </a:extLst>
            </p:cNvPr>
            <p:cNvSpPr>
              <a:spLocks noChangeAspect="1"/>
            </p:cNvSpPr>
            <p:nvPr/>
          </p:nvSpPr>
          <p:spPr>
            <a:xfrm flipH="1">
              <a:off x="3441568" y="2381847"/>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37" name="テキスト ボックス 36">
              <a:extLst>
                <a:ext uri="{FF2B5EF4-FFF2-40B4-BE49-F238E27FC236}">
                  <a16:creationId xmlns:a16="http://schemas.microsoft.com/office/drawing/2014/main" id="{33F782B6-81B2-4EB5-9F1A-B7448BB26B5F}"/>
                </a:ext>
              </a:extLst>
            </p:cNvPr>
            <p:cNvSpPr txBox="1"/>
            <p:nvPr/>
          </p:nvSpPr>
          <p:spPr>
            <a:xfrm>
              <a:off x="2448901" y="2316400"/>
              <a:ext cx="971864" cy="284780"/>
            </a:xfrm>
            <a:prstGeom prst="rect">
              <a:avLst/>
            </a:prstGeom>
            <a:solidFill>
              <a:srgbClr val="EA157A">
                <a:lumMod val="40000"/>
                <a:lumOff val="60000"/>
              </a:srgbClr>
            </a:solidFill>
          </p:spPr>
          <p:txBody>
            <a:bodyPr wrap="square" rtlCol="0">
              <a:spAutoFit/>
            </a:bodyPr>
            <a:lstStyle/>
            <a:p>
              <a:pPr algn="ctr" defTabSz="685800">
                <a:defRPr/>
              </a:pPr>
              <a:r>
                <a:rPr lang="ja-JP" altLang="en-US"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中核市移行</a:t>
              </a:r>
            </a:p>
          </p:txBody>
        </p:sp>
        <p:sp>
          <p:nvSpPr>
            <p:cNvPr id="38" name="テキスト ボックス 37">
              <a:extLst>
                <a:ext uri="{FF2B5EF4-FFF2-40B4-BE49-F238E27FC236}">
                  <a16:creationId xmlns:a16="http://schemas.microsoft.com/office/drawing/2014/main" id="{010593F6-4856-4E5C-8B5E-744B79EA4125}"/>
                </a:ext>
              </a:extLst>
            </p:cNvPr>
            <p:cNvSpPr txBox="1"/>
            <p:nvPr/>
          </p:nvSpPr>
          <p:spPr>
            <a:xfrm>
              <a:off x="3384016" y="2527968"/>
              <a:ext cx="592899" cy="246221"/>
            </a:xfrm>
            <a:prstGeom prst="rect">
              <a:avLst/>
            </a:prstGeom>
            <a:noFill/>
          </p:spPr>
          <p:txBody>
            <a:bodyPr wrap="square" rtlCol="0">
              <a:sp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豊中市</a:t>
              </a:r>
            </a:p>
          </p:txBody>
        </p:sp>
        <p:sp>
          <p:nvSpPr>
            <p:cNvPr id="40" name="テキスト ボックス 39">
              <a:extLst>
                <a:ext uri="{FF2B5EF4-FFF2-40B4-BE49-F238E27FC236}">
                  <a16:creationId xmlns:a16="http://schemas.microsoft.com/office/drawing/2014/main" id="{C918F803-7A59-408D-ADF8-B88CA26B0C6F}"/>
                </a:ext>
              </a:extLst>
            </p:cNvPr>
            <p:cNvSpPr txBox="1"/>
            <p:nvPr/>
          </p:nvSpPr>
          <p:spPr>
            <a:xfrm>
              <a:off x="7419621" y="2531107"/>
              <a:ext cx="578864" cy="246221"/>
            </a:xfrm>
            <a:prstGeom prst="rect">
              <a:avLst/>
            </a:prstGeom>
            <a:noFill/>
          </p:spPr>
          <p:txBody>
            <a:bodyPr wrap="square" rtlCol="0">
              <a:sp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八尾市</a:t>
              </a:r>
            </a:p>
          </p:txBody>
        </p:sp>
        <p:sp>
          <p:nvSpPr>
            <p:cNvPr id="41" name="テキスト ボックス 40">
              <a:extLst>
                <a:ext uri="{FF2B5EF4-FFF2-40B4-BE49-F238E27FC236}">
                  <a16:creationId xmlns:a16="http://schemas.microsoft.com/office/drawing/2014/main" id="{6643E418-5842-4363-9F6B-152AE3840D15}"/>
                </a:ext>
              </a:extLst>
            </p:cNvPr>
            <p:cNvSpPr txBox="1"/>
            <p:nvPr/>
          </p:nvSpPr>
          <p:spPr>
            <a:xfrm>
              <a:off x="8163679" y="2528883"/>
              <a:ext cx="700404" cy="246221"/>
            </a:xfrm>
            <a:prstGeom prst="rect">
              <a:avLst/>
            </a:prstGeom>
            <a:noFill/>
          </p:spPr>
          <p:txBody>
            <a:bodyPr wrap="square" rtlCol="0">
              <a:spAutoFit/>
            </a:bodyPr>
            <a:lstStyle/>
            <a:p>
              <a:pPr algn="ctr" defTabSz="685800">
                <a:defRPr/>
              </a:pPr>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p>
          </p:txBody>
        </p:sp>
        <p:sp>
          <p:nvSpPr>
            <p:cNvPr id="42" name="テキスト ボックス 41">
              <a:extLst>
                <a:ext uri="{FF2B5EF4-FFF2-40B4-BE49-F238E27FC236}">
                  <a16:creationId xmlns:a16="http://schemas.microsoft.com/office/drawing/2014/main" id="{CDDB5701-D537-4079-8FF3-4DC15CE1B015}"/>
                </a:ext>
              </a:extLst>
            </p:cNvPr>
            <p:cNvSpPr txBox="1"/>
            <p:nvPr/>
          </p:nvSpPr>
          <p:spPr>
            <a:xfrm>
              <a:off x="8817410" y="2527397"/>
              <a:ext cx="608900" cy="246221"/>
            </a:xfrm>
            <a:prstGeom prst="rect">
              <a:avLst/>
            </a:prstGeom>
            <a:noFill/>
          </p:spPr>
          <p:txBody>
            <a:bodyPr wrap="square" rtlCol="0">
              <a:spAutoFit/>
            </a:bodyPr>
            <a:lstStyle/>
            <a:p>
              <a:pPr algn="ctr" defTabSz="685800">
                <a:defRPr/>
              </a:pPr>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p>
          </p:txBody>
        </p:sp>
        <p:sp>
          <p:nvSpPr>
            <p:cNvPr id="44" name="フローチャート: 結合子 72">
              <a:extLst>
                <a:ext uri="{FF2B5EF4-FFF2-40B4-BE49-F238E27FC236}">
                  <a16:creationId xmlns:a16="http://schemas.microsoft.com/office/drawing/2014/main" id="{F377B1A5-A3E2-4941-A781-BC203B965C4A}"/>
                </a:ext>
              </a:extLst>
            </p:cNvPr>
            <p:cNvSpPr>
              <a:spLocks noChangeAspect="1"/>
            </p:cNvSpPr>
            <p:nvPr/>
          </p:nvSpPr>
          <p:spPr>
            <a:xfrm flipH="1">
              <a:off x="4751721" y="2382588"/>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45" name="フローチャート: 結合子 72">
              <a:extLst>
                <a:ext uri="{FF2B5EF4-FFF2-40B4-BE49-F238E27FC236}">
                  <a16:creationId xmlns:a16="http://schemas.microsoft.com/office/drawing/2014/main" id="{FA027982-93E8-4E9C-9A3B-741DA585103A}"/>
                </a:ext>
              </a:extLst>
            </p:cNvPr>
            <p:cNvSpPr>
              <a:spLocks noChangeAspect="1"/>
            </p:cNvSpPr>
            <p:nvPr/>
          </p:nvSpPr>
          <p:spPr>
            <a:xfrm flipH="1">
              <a:off x="7490949" y="2373896"/>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46" name="フローチャート: 結合子 72">
              <a:extLst>
                <a:ext uri="{FF2B5EF4-FFF2-40B4-BE49-F238E27FC236}">
                  <a16:creationId xmlns:a16="http://schemas.microsoft.com/office/drawing/2014/main" id="{0EC35F77-2046-4524-A070-748D3DFCB1D2}"/>
                </a:ext>
              </a:extLst>
            </p:cNvPr>
            <p:cNvSpPr>
              <a:spLocks noChangeAspect="1"/>
            </p:cNvSpPr>
            <p:nvPr/>
          </p:nvSpPr>
          <p:spPr>
            <a:xfrm flipH="1">
              <a:off x="8438082" y="2366687"/>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47" name="フローチャート: 結合子 72">
              <a:extLst>
                <a:ext uri="{FF2B5EF4-FFF2-40B4-BE49-F238E27FC236}">
                  <a16:creationId xmlns:a16="http://schemas.microsoft.com/office/drawing/2014/main" id="{092FF66B-9855-4AB3-8A51-843EE68100C1}"/>
                </a:ext>
              </a:extLst>
            </p:cNvPr>
            <p:cNvSpPr>
              <a:spLocks noChangeAspect="1"/>
            </p:cNvSpPr>
            <p:nvPr/>
          </p:nvSpPr>
          <p:spPr>
            <a:xfrm flipH="1">
              <a:off x="9048570" y="2366004"/>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grpSp>
      <p:grpSp>
        <p:nvGrpSpPr>
          <p:cNvPr id="173" name="グループ化 172">
            <a:extLst>
              <a:ext uri="{FF2B5EF4-FFF2-40B4-BE49-F238E27FC236}">
                <a16:creationId xmlns:a16="http://schemas.microsoft.com/office/drawing/2014/main" id="{2D5A7311-CAA4-4C75-9530-8BDA0F7AFF37}"/>
              </a:ext>
            </a:extLst>
          </p:cNvPr>
          <p:cNvGrpSpPr/>
          <p:nvPr/>
        </p:nvGrpSpPr>
        <p:grpSpPr>
          <a:xfrm>
            <a:off x="1649293" y="2888564"/>
            <a:ext cx="7378454" cy="1012123"/>
            <a:chOff x="2258344" y="4096639"/>
            <a:chExt cx="9837939" cy="1224857"/>
          </a:xfrm>
        </p:grpSpPr>
        <p:grpSp>
          <p:nvGrpSpPr>
            <p:cNvPr id="239" name="グループ化 238">
              <a:extLst>
                <a:ext uri="{FF2B5EF4-FFF2-40B4-BE49-F238E27FC236}">
                  <a16:creationId xmlns:a16="http://schemas.microsoft.com/office/drawing/2014/main" id="{4FEDEDAC-9646-4489-87A9-EB8E3EFD0FC4}"/>
                </a:ext>
              </a:extLst>
            </p:cNvPr>
            <p:cNvGrpSpPr/>
            <p:nvPr/>
          </p:nvGrpSpPr>
          <p:grpSpPr>
            <a:xfrm>
              <a:off x="2258344" y="4096639"/>
              <a:ext cx="9837939" cy="1224857"/>
              <a:chOff x="2347672" y="1162967"/>
              <a:chExt cx="9837939" cy="1224857"/>
            </a:xfrm>
          </p:grpSpPr>
          <p:sp>
            <p:nvSpPr>
              <p:cNvPr id="242" name="テキスト ボックス 241">
                <a:extLst>
                  <a:ext uri="{FF2B5EF4-FFF2-40B4-BE49-F238E27FC236}">
                    <a16:creationId xmlns:a16="http://schemas.microsoft.com/office/drawing/2014/main" id="{4ECF9E0F-CD6E-4B10-A4B4-2E7FE4F330FF}"/>
                  </a:ext>
                </a:extLst>
              </p:cNvPr>
              <p:cNvSpPr txBox="1"/>
              <p:nvPr/>
            </p:nvSpPr>
            <p:spPr>
              <a:xfrm>
                <a:off x="2347672" y="1584896"/>
                <a:ext cx="1116924" cy="258477"/>
              </a:xfrm>
              <a:prstGeom prst="rect">
                <a:avLst/>
              </a:prstGeom>
              <a:solidFill>
                <a:srgbClr val="EA157A">
                  <a:lumMod val="40000"/>
                  <a:lumOff val="60000"/>
                </a:srgbClr>
              </a:solidFill>
            </p:spPr>
            <p:txBody>
              <a:bodyPr wrap="square" rtlCol="0">
                <a:spAutoFit/>
              </a:bodyPr>
              <a:lstStyle/>
              <a:p>
                <a:pPr algn="ctr" defTabSz="685800">
                  <a:defRPr/>
                </a:pPr>
                <a:r>
                  <a:rPr lang="ja-JP" altLang="en-US"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消防の広域化</a:t>
                </a:r>
              </a:p>
            </p:txBody>
          </p:sp>
          <p:cxnSp>
            <p:nvCxnSpPr>
              <p:cNvPr id="243" name="直線矢印コネクタ 242">
                <a:extLst>
                  <a:ext uri="{FF2B5EF4-FFF2-40B4-BE49-F238E27FC236}">
                    <a16:creationId xmlns:a16="http://schemas.microsoft.com/office/drawing/2014/main" id="{A10FBD3C-112D-422B-9E9F-1F52A8C45A85}"/>
                  </a:ext>
                </a:extLst>
              </p:cNvPr>
              <p:cNvCxnSpPr>
                <a:cxnSpLocks/>
              </p:cNvCxnSpPr>
              <p:nvPr/>
            </p:nvCxnSpPr>
            <p:spPr>
              <a:xfrm flipV="1">
                <a:off x="3628517" y="1639843"/>
                <a:ext cx="8557094"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244" name="フローチャート: 結合子 72">
                <a:extLst>
                  <a:ext uri="{FF2B5EF4-FFF2-40B4-BE49-F238E27FC236}">
                    <a16:creationId xmlns:a16="http://schemas.microsoft.com/office/drawing/2014/main" id="{66C18EA2-4ADB-4813-9A14-C8FB17E5D4DA}"/>
                  </a:ext>
                </a:extLst>
              </p:cNvPr>
              <p:cNvSpPr>
                <a:spLocks noChangeAspect="1"/>
              </p:cNvSpPr>
              <p:nvPr/>
            </p:nvSpPr>
            <p:spPr>
              <a:xfrm flipH="1">
                <a:off x="3601231" y="1573561"/>
                <a:ext cx="121540" cy="120091"/>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45" name="フローチャート: 結合子 72">
                <a:extLst>
                  <a:ext uri="{FF2B5EF4-FFF2-40B4-BE49-F238E27FC236}">
                    <a16:creationId xmlns:a16="http://schemas.microsoft.com/office/drawing/2014/main" id="{F4EAF770-5D0C-4E97-B7B4-263D9ED1241A}"/>
                  </a:ext>
                </a:extLst>
              </p:cNvPr>
              <p:cNvSpPr>
                <a:spLocks noChangeAspect="1"/>
              </p:cNvSpPr>
              <p:nvPr/>
            </p:nvSpPr>
            <p:spPr>
              <a:xfrm flipH="1">
                <a:off x="8452860" y="1589537"/>
                <a:ext cx="121540" cy="120092"/>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46" name="大かっこ 245">
                <a:extLst>
                  <a:ext uri="{FF2B5EF4-FFF2-40B4-BE49-F238E27FC236}">
                    <a16:creationId xmlns:a16="http://schemas.microsoft.com/office/drawing/2014/main" id="{ABE2FC8C-0600-4C7F-9584-44E5031FEC66}"/>
                  </a:ext>
                </a:extLst>
              </p:cNvPr>
              <p:cNvSpPr/>
              <p:nvPr/>
            </p:nvSpPr>
            <p:spPr>
              <a:xfrm>
                <a:off x="3672689" y="1777891"/>
                <a:ext cx="1242980" cy="609933"/>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大阪府市統合本部会議</a:t>
                </a:r>
                <a:endParaRPr lang="en-US" altLang="ja-JP"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→通常消防力の最適化の推進（水平連携強化）の方向性を示す</a:t>
                </a:r>
                <a:endParaRPr lang="ja-JP" altLang="en-US" sz="600" kern="0" dirty="0">
                  <a:solidFill>
                    <a:prstClr val="black"/>
                  </a:solidFill>
                  <a:latin typeface="Meiryo UI" panose="020B0604030504040204" pitchFamily="50" charset="-128"/>
                  <a:ea typeface="Meiryo UI" panose="020B0604030504040204" pitchFamily="50" charset="-128"/>
                </a:endParaRPr>
              </a:p>
            </p:txBody>
          </p:sp>
          <p:sp>
            <p:nvSpPr>
              <p:cNvPr id="247" name="大かっこ 246">
                <a:extLst>
                  <a:ext uri="{FF2B5EF4-FFF2-40B4-BE49-F238E27FC236}">
                    <a16:creationId xmlns:a16="http://schemas.microsoft.com/office/drawing/2014/main" id="{ABFBB6A4-DB3E-4E86-9E8A-50605439229F}"/>
                  </a:ext>
                </a:extLst>
              </p:cNvPr>
              <p:cNvSpPr/>
              <p:nvPr/>
            </p:nvSpPr>
            <p:spPr>
              <a:xfrm>
                <a:off x="5607221" y="1816031"/>
                <a:ext cx="925425" cy="348534"/>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消防力強化のための勉強会を設置</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48" name="大かっこ 247">
                <a:extLst>
                  <a:ext uri="{FF2B5EF4-FFF2-40B4-BE49-F238E27FC236}">
                    <a16:creationId xmlns:a16="http://schemas.microsoft.com/office/drawing/2014/main" id="{9E43CE6E-117E-4DFF-A175-A3563641218C}"/>
                  </a:ext>
                </a:extLst>
              </p:cNvPr>
              <p:cNvSpPr/>
              <p:nvPr/>
            </p:nvSpPr>
            <p:spPr>
              <a:xfrm>
                <a:off x="6718852" y="1820735"/>
                <a:ext cx="1061933" cy="348534"/>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大阪の消防力強化の検討結果とりまとめ</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49" name="大かっこ 248">
                <a:extLst>
                  <a:ext uri="{FF2B5EF4-FFF2-40B4-BE49-F238E27FC236}">
                    <a16:creationId xmlns:a16="http://schemas.microsoft.com/office/drawing/2014/main" id="{18D6FE17-39DD-458E-8743-6F84E0427DD6}"/>
                  </a:ext>
                </a:extLst>
              </p:cNvPr>
              <p:cNvSpPr/>
              <p:nvPr/>
            </p:nvSpPr>
            <p:spPr>
              <a:xfrm>
                <a:off x="7682839" y="1168665"/>
                <a:ext cx="1061933" cy="348533"/>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「大阪府消防広域化推進計画」再策定</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50" name="フローチャート: 結合子 72">
                <a:extLst>
                  <a:ext uri="{FF2B5EF4-FFF2-40B4-BE49-F238E27FC236}">
                    <a16:creationId xmlns:a16="http://schemas.microsoft.com/office/drawing/2014/main" id="{8C440926-449E-4B03-ACBD-794C81918795}"/>
                  </a:ext>
                </a:extLst>
              </p:cNvPr>
              <p:cNvSpPr>
                <a:spLocks noChangeAspect="1"/>
              </p:cNvSpPr>
              <p:nvPr/>
            </p:nvSpPr>
            <p:spPr>
              <a:xfrm flipH="1">
                <a:off x="9195416" y="1582353"/>
                <a:ext cx="121540" cy="120092"/>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51" name="大かっこ 250">
                <a:extLst>
                  <a:ext uri="{FF2B5EF4-FFF2-40B4-BE49-F238E27FC236}">
                    <a16:creationId xmlns:a16="http://schemas.microsoft.com/office/drawing/2014/main" id="{B975F2D2-1202-4631-A4FF-E1AE57801DCF}"/>
                  </a:ext>
                </a:extLst>
              </p:cNvPr>
              <p:cNvSpPr/>
              <p:nvPr/>
            </p:nvSpPr>
            <p:spPr>
              <a:xfrm>
                <a:off x="8735076" y="1782248"/>
                <a:ext cx="1061933" cy="348534"/>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「大阪府消防広域化推進計画」別表更新</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52" name="フローチャート: 結合子 72">
                <a:extLst>
                  <a:ext uri="{FF2B5EF4-FFF2-40B4-BE49-F238E27FC236}">
                    <a16:creationId xmlns:a16="http://schemas.microsoft.com/office/drawing/2014/main" id="{0E482B4B-C7F0-409F-81CE-06E15802DEAE}"/>
                  </a:ext>
                </a:extLst>
              </p:cNvPr>
              <p:cNvSpPr>
                <a:spLocks noChangeAspect="1"/>
              </p:cNvSpPr>
              <p:nvPr/>
            </p:nvSpPr>
            <p:spPr>
              <a:xfrm flipH="1">
                <a:off x="10443555" y="1584908"/>
                <a:ext cx="121540" cy="120092"/>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53" name="大かっこ 252">
                <a:extLst>
                  <a:ext uri="{FF2B5EF4-FFF2-40B4-BE49-F238E27FC236}">
                    <a16:creationId xmlns:a16="http://schemas.microsoft.com/office/drawing/2014/main" id="{7067AC00-4251-4340-BB0D-D8C80338889B}"/>
                  </a:ext>
                </a:extLst>
              </p:cNvPr>
              <p:cNvSpPr/>
              <p:nvPr/>
            </p:nvSpPr>
            <p:spPr>
              <a:xfrm>
                <a:off x="9983215" y="1162967"/>
                <a:ext cx="1061933" cy="348533"/>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「大阪府消防広域化推進計画」別表更新</a:t>
                </a:r>
                <a:endParaRPr lang="en-US" altLang="ja-JP" sz="600" kern="0" dirty="0">
                  <a:solidFill>
                    <a:prstClr val="black"/>
                  </a:solidFill>
                  <a:latin typeface="Meiryo UI" panose="020B0604030504040204" pitchFamily="50" charset="-128"/>
                  <a:ea typeface="Meiryo UI" panose="020B0604030504040204" pitchFamily="50" charset="-128"/>
                </a:endParaRPr>
              </a:p>
            </p:txBody>
          </p:sp>
        </p:grpSp>
        <p:sp>
          <p:nvSpPr>
            <p:cNvPr id="241" name="フローチャート: 結合子 72">
              <a:extLst>
                <a:ext uri="{FF2B5EF4-FFF2-40B4-BE49-F238E27FC236}">
                  <a16:creationId xmlns:a16="http://schemas.microsoft.com/office/drawing/2014/main" id="{843C88E5-0B6E-4341-AB00-408A67C707E6}"/>
                </a:ext>
              </a:extLst>
            </p:cNvPr>
            <p:cNvSpPr>
              <a:spLocks noChangeAspect="1"/>
            </p:cNvSpPr>
            <p:nvPr/>
          </p:nvSpPr>
          <p:spPr>
            <a:xfrm flipH="1">
              <a:off x="7089864" y="4509610"/>
              <a:ext cx="121540" cy="120092"/>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panose="020F0502020204030204"/>
                <a:ea typeface="ＭＳ Ｐゴシック" panose="020B0600070205080204" pitchFamily="50" charset="-128"/>
              </a:endParaRPr>
            </a:p>
          </p:txBody>
        </p:sp>
      </p:grpSp>
      <p:grpSp>
        <p:nvGrpSpPr>
          <p:cNvPr id="174" name="グループ化 173">
            <a:extLst>
              <a:ext uri="{FF2B5EF4-FFF2-40B4-BE49-F238E27FC236}">
                <a16:creationId xmlns:a16="http://schemas.microsoft.com/office/drawing/2014/main" id="{319C4D78-CAEE-448D-8DEF-F3A2B09C9CFB}"/>
              </a:ext>
            </a:extLst>
          </p:cNvPr>
          <p:cNvGrpSpPr/>
          <p:nvPr/>
        </p:nvGrpSpPr>
        <p:grpSpPr>
          <a:xfrm>
            <a:off x="1397415" y="2564910"/>
            <a:ext cx="7639085" cy="484051"/>
            <a:chOff x="1903219" y="880170"/>
            <a:chExt cx="10185446" cy="645398"/>
          </a:xfrm>
        </p:grpSpPr>
        <p:sp>
          <p:nvSpPr>
            <p:cNvPr id="233" name="大かっこ 232">
              <a:extLst>
                <a:ext uri="{FF2B5EF4-FFF2-40B4-BE49-F238E27FC236}">
                  <a16:creationId xmlns:a16="http://schemas.microsoft.com/office/drawing/2014/main" id="{0B30B384-4C7D-4100-8A20-F3B7C6508CCD}"/>
                </a:ext>
              </a:extLst>
            </p:cNvPr>
            <p:cNvSpPr/>
            <p:nvPr/>
          </p:nvSpPr>
          <p:spPr>
            <a:xfrm>
              <a:off x="3553390" y="1093570"/>
              <a:ext cx="1238336" cy="431998"/>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大阪府市統合本部会議</a:t>
              </a:r>
              <a:endParaRPr lang="en-US" altLang="ja-JP"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→府市の消防学校の組織統合の方向性を示す</a:t>
              </a:r>
              <a:endParaRPr lang="ja-JP" altLang="en-US" sz="600" kern="0" dirty="0">
                <a:solidFill>
                  <a:prstClr val="black"/>
                </a:solidFill>
                <a:latin typeface="Meiryo UI" panose="020B0604030504040204" pitchFamily="50" charset="-128"/>
                <a:ea typeface="Meiryo UI" panose="020B0604030504040204" pitchFamily="50" charset="-128"/>
              </a:endParaRPr>
            </a:p>
          </p:txBody>
        </p:sp>
        <p:cxnSp>
          <p:nvCxnSpPr>
            <p:cNvPr id="234" name="直線矢印コネクタ 233">
              <a:extLst>
                <a:ext uri="{FF2B5EF4-FFF2-40B4-BE49-F238E27FC236}">
                  <a16:creationId xmlns:a16="http://schemas.microsoft.com/office/drawing/2014/main" id="{79E0963E-53C6-4ADD-BC1E-B87A49C58F50}"/>
                </a:ext>
              </a:extLst>
            </p:cNvPr>
            <p:cNvCxnSpPr>
              <a:cxnSpLocks/>
              <a:stCxn id="238" idx="2"/>
            </p:cNvCxnSpPr>
            <p:nvPr/>
          </p:nvCxnSpPr>
          <p:spPr>
            <a:xfrm>
              <a:off x="3629575" y="1007129"/>
              <a:ext cx="8459090"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235" name="大かっこ 234">
              <a:extLst>
                <a:ext uri="{FF2B5EF4-FFF2-40B4-BE49-F238E27FC236}">
                  <a16:creationId xmlns:a16="http://schemas.microsoft.com/office/drawing/2014/main" id="{0904885F-602F-44A7-B3CE-3C24E22502C1}"/>
                </a:ext>
              </a:extLst>
            </p:cNvPr>
            <p:cNvSpPr/>
            <p:nvPr/>
          </p:nvSpPr>
          <p:spPr>
            <a:xfrm>
              <a:off x="4955390" y="1097183"/>
              <a:ext cx="855899" cy="385576"/>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府市の消防学校一体的運用開始</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36" name="フローチャート: 結合子 72">
              <a:extLst>
                <a:ext uri="{FF2B5EF4-FFF2-40B4-BE49-F238E27FC236}">
                  <a16:creationId xmlns:a16="http://schemas.microsoft.com/office/drawing/2014/main" id="{6A8D2C58-0A8B-450E-8C6A-6CCA6B90E7C3}"/>
                </a:ext>
              </a:extLst>
            </p:cNvPr>
            <p:cNvSpPr>
              <a:spLocks noChangeAspect="1"/>
            </p:cNvSpPr>
            <p:nvPr/>
          </p:nvSpPr>
          <p:spPr>
            <a:xfrm flipH="1">
              <a:off x="5084109" y="933658"/>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200" kern="0">
                <a:solidFill>
                  <a:prstClr val="white"/>
                </a:solidFill>
                <a:latin typeface="Calibri" panose="020F0502020204030204"/>
                <a:ea typeface="ＭＳ Ｐゴシック" panose="020B0600070205080204" pitchFamily="50" charset="-128"/>
              </a:endParaRPr>
            </a:p>
          </p:txBody>
        </p:sp>
        <p:sp>
          <p:nvSpPr>
            <p:cNvPr id="237" name="テキスト ボックス 236">
              <a:extLst>
                <a:ext uri="{FF2B5EF4-FFF2-40B4-BE49-F238E27FC236}">
                  <a16:creationId xmlns:a16="http://schemas.microsoft.com/office/drawing/2014/main" id="{3C8A1291-BBA7-42C4-8D0D-BB3128360CB3}"/>
                </a:ext>
              </a:extLst>
            </p:cNvPr>
            <p:cNvSpPr txBox="1"/>
            <p:nvPr/>
          </p:nvSpPr>
          <p:spPr>
            <a:xfrm>
              <a:off x="1903219" y="880170"/>
              <a:ext cx="1542233" cy="246220"/>
            </a:xfrm>
            <a:prstGeom prst="rect">
              <a:avLst/>
            </a:prstGeom>
            <a:solidFill>
              <a:srgbClr val="EA157A">
                <a:lumMod val="40000"/>
                <a:lumOff val="60000"/>
              </a:srgbClr>
            </a:solidFill>
          </p:spPr>
          <p:txBody>
            <a:bodyPr wrap="square" rtlCol="0">
              <a:sp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消防学校の一体的運用</a:t>
              </a:r>
            </a:p>
          </p:txBody>
        </p:sp>
        <p:sp>
          <p:nvSpPr>
            <p:cNvPr id="238" name="フローチャート: 結合子 72">
              <a:extLst>
                <a:ext uri="{FF2B5EF4-FFF2-40B4-BE49-F238E27FC236}">
                  <a16:creationId xmlns:a16="http://schemas.microsoft.com/office/drawing/2014/main" id="{99D56A9E-DA23-4E24-B8B2-736602118F3E}"/>
                </a:ext>
              </a:extLst>
            </p:cNvPr>
            <p:cNvSpPr>
              <a:spLocks noChangeAspect="1"/>
            </p:cNvSpPr>
            <p:nvPr/>
          </p:nvSpPr>
          <p:spPr>
            <a:xfrm flipH="1">
              <a:off x="3508035" y="946358"/>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200" kern="0">
                <a:solidFill>
                  <a:prstClr val="white"/>
                </a:solidFill>
                <a:latin typeface="Calibri" panose="020F0502020204030204"/>
                <a:ea typeface="ＭＳ Ｐゴシック" panose="020B0600070205080204" pitchFamily="50" charset="-128"/>
              </a:endParaRPr>
            </a:p>
          </p:txBody>
        </p:sp>
      </p:grpSp>
      <p:grpSp>
        <p:nvGrpSpPr>
          <p:cNvPr id="175" name="グループ化 174">
            <a:extLst>
              <a:ext uri="{FF2B5EF4-FFF2-40B4-BE49-F238E27FC236}">
                <a16:creationId xmlns:a16="http://schemas.microsoft.com/office/drawing/2014/main" id="{BD286A82-BF48-4877-A7A7-78D93B574953}"/>
              </a:ext>
            </a:extLst>
          </p:cNvPr>
          <p:cNvGrpSpPr/>
          <p:nvPr/>
        </p:nvGrpSpPr>
        <p:grpSpPr>
          <a:xfrm>
            <a:off x="4233021" y="3910278"/>
            <a:ext cx="4803479" cy="508050"/>
            <a:chOff x="5694543" y="2766540"/>
            <a:chExt cx="6404638" cy="677400"/>
          </a:xfrm>
        </p:grpSpPr>
        <p:sp>
          <p:nvSpPr>
            <p:cNvPr id="227" name="大かっこ 226">
              <a:extLst>
                <a:ext uri="{FF2B5EF4-FFF2-40B4-BE49-F238E27FC236}">
                  <a16:creationId xmlns:a16="http://schemas.microsoft.com/office/drawing/2014/main" id="{A8D5E7A7-B6C1-48B6-BD04-3BE9624A4D47}"/>
                </a:ext>
              </a:extLst>
            </p:cNvPr>
            <p:cNvSpPr/>
            <p:nvPr/>
          </p:nvSpPr>
          <p:spPr>
            <a:xfrm>
              <a:off x="6793730" y="3059940"/>
              <a:ext cx="1186801"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「府域一水道に向けた水道のあり方協議会」設置</a:t>
              </a:r>
              <a:endParaRPr lang="en-US" altLang="ja-JP" sz="600" kern="0" dirty="0">
                <a:solidFill>
                  <a:prstClr val="black"/>
                </a:solidFill>
                <a:latin typeface="Meiryo UI" panose="020B0604030504040204" pitchFamily="50" charset="-128"/>
                <a:ea typeface="Meiryo UI" panose="020B0604030504040204" pitchFamily="50" charset="-128"/>
              </a:endParaRPr>
            </a:p>
          </p:txBody>
        </p:sp>
        <p:cxnSp>
          <p:nvCxnSpPr>
            <p:cNvPr id="228" name="直線矢印コネクタ 227">
              <a:extLst>
                <a:ext uri="{FF2B5EF4-FFF2-40B4-BE49-F238E27FC236}">
                  <a16:creationId xmlns:a16="http://schemas.microsoft.com/office/drawing/2014/main" id="{904202BF-FA3E-4C90-8678-CFA873D48BD5}"/>
                </a:ext>
              </a:extLst>
            </p:cNvPr>
            <p:cNvCxnSpPr>
              <a:cxnSpLocks/>
              <a:stCxn id="231" idx="2"/>
            </p:cNvCxnSpPr>
            <p:nvPr/>
          </p:nvCxnSpPr>
          <p:spPr>
            <a:xfrm>
              <a:off x="7839396" y="2899296"/>
              <a:ext cx="4259785"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229" name="フローチャート: 結合子 72">
              <a:extLst>
                <a:ext uri="{FF2B5EF4-FFF2-40B4-BE49-F238E27FC236}">
                  <a16:creationId xmlns:a16="http://schemas.microsoft.com/office/drawing/2014/main" id="{093AD3B7-00E0-4722-89AC-D5EE522CD4EF}"/>
                </a:ext>
              </a:extLst>
            </p:cNvPr>
            <p:cNvSpPr>
              <a:spLocks noChangeAspect="1"/>
            </p:cNvSpPr>
            <p:nvPr/>
          </p:nvSpPr>
          <p:spPr>
            <a:xfrm flipH="1">
              <a:off x="8713279" y="2836493"/>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30" name="テキスト ボックス 229">
              <a:extLst>
                <a:ext uri="{FF2B5EF4-FFF2-40B4-BE49-F238E27FC236}">
                  <a16:creationId xmlns:a16="http://schemas.microsoft.com/office/drawing/2014/main" id="{7BC82FBB-FF8F-4049-BEDD-E27604E0A45B}"/>
                </a:ext>
              </a:extLst>
            </p:cNvPr>
            <p:cNvSpPr txBox="1"/>
            <p:nvPr/>
          </p:nvSpPr>
          <p:spPr>
            <a:xfrm>
              <a:off x="5694543" y="2766540"/>
              <a:ext cx="1787666" cy="284780"/>
            </a:xfrm>
            <a:prstGeom prst="rect">
              <a:avLst/>
            </a:prstGeom>
            <a:solidFill>
              <a:srgbClr val="EA157A">
                <a:lumMod val="40000"/>
                <a:lumOff val="60000"/>
              </a:srgbClr>
            </a:solidFill>
          </p:spPr>
          <p:txBody>
            <a:bodyPr wrap="square" rtlCol="0">
              <a:spAutoFit/>
            </a:bodyPr>
            <a:lstStyle/>
            <a:p>
              <a:pPr algn="ctr" defTabSz="685800">
                <a:defRPr/>
              </a:pPr>
              <a:r>
                <a:rPr lang="ja-JP" altLang="en-US"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水道あり方協議会での検討</a:t>
              </a:r>
              <a:endParaRPr lang="en-US" altLang="ja-JP"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フローチャート: 結合子 72">
              <a:extLst>
                <a:ext uri="{FF2B5EF4-FFF2-40B4-BE49-F238E27FC236}">
                  <a16:creationId xmlns:a16="http://schemas.microsoft.com/office/drawing/2014/main" id="{A91F079D-6F8F-4E5B-9F90-BFA4CA9FD8FC}"/>
                </a:ext>
              </a:extLst>
            </p:cNvPr>
            <p:cNvSpPr>
              <a:spLocks noChangeAspect="1"/>
            </p:cNvSpPr>
            <p:nvPr/>
          </p:nvSpPr>
          <p:spPr>
            <a:xfrm flipH="1">
              <a:off x="7717856" y="2838526"/>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32" name="大かっこ 231">
              <a:extLst>
                <a:ext uri="{FF2B5EF4-FFF2-40B4-BE49-F238E27FC236}">
                  <a16:creationId xmlns:a16="http://schemas.microsoft.com/office/drawing/2014/main" id="{DC317A20-15CA-49BD-8611-30F8688DB674}"/>
                </a:ext>
              </a:extLst>
            </p:cNvPr>
            <p:cNvSpPr/>
            <p:nvPr/>
          </p:nvSpPr>
          <p:spPr>
            <a:xfrm>
              <a:off x="8106529" y="3057052"/>
              <a:ext cx="1700014"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「府域一水道に向けた水道のあり方に関する検討報告書」をとりまとめ</a:t>
              </a:r>
              <a:endParaRPr lang="en-US" altLang="ja-JP" sz="600" kern="0" dirty="0">
                <a:solidFill>
                  <a:prstClr val="black"/>
                </a:solidFill>
                <a:latin typeface="Meiryo UI" panose="020B0604030504040204" pitchFamily="50" charset="-128"/>
                <a:ea typeface="Meiryo UI" panose="020B0604030504040204" pitchFamily="50" charset="-128"/>
              </a:endParaRPr>
            </a:p>
          </p:txBody>
        </p:sp>
      </p:grpSp>
      <p:grpSp>
        <p:nvGrpSpPr>
          <p:cNvPr id="176" name="グループ化 175">
            <a:extLst>
              <a:ext uri="{FF2B5EF4-FFF2-40B4-BE49-F238E27FC236}">
                <a16:creationId xmlns:a16="http://schemas.microsoft.com/office/drawing/2014/main" id="{099EE051-6C1B-411E-9D88-E0F9EF08E946}"/>
              </a:ext>
            </a:extLst>
          </p:cNvPr>
          <p:cNvGrpSpPr/>
          <p:nvPr/>
        </p:nvGrpSpPr>
        <p:grpSpPr>
          <a:xfrm>
            <a:off x="1018404" y="4461173"/>
            <a:ext cx="8017109" cy="524162"/>
            <a:chOff x="1410571" y="3407816"/>
            <a:chExt cx="10689478" cy="698883"/>
          </a:xfrm>
        </p:grpSpPr>
        <p:cxnSp>
          <p:nvCxnSpPr>
            <p:cNvPr id="223" name="直線矢印コネクタ 222">
              <a:extLst>
                <a:ext uri="{FF2B5EF4-FFF2-40B4-BE49-F238E27FC236}">
                  <a16:creationId xmlns:a16="http://schemas.microsoft.com/office/drawing/2014/main" id="{CBA843F7-5271-4BB7-9DDD-F75086FAB769}"/>
                </a:ext>
              </a:extLst>
            </p:cNvPr>
            <p:cNvCxnSpPr>
              <a:cxnSpLocks/>
            </p:cNvCxnSpPr>
            <p:nvPr/>
          </p:nvCxnSpPr>
          <p:spPr>
            <a:xfrm flipV="1">
              <a:off x="2634846" y="3544559"/>
              <a:ext cx="9465203"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224" name="大かっこ 223">
              <a:extLst>
                <a:ext uri="{FF2B5EF4-FFF2-40B4-BE49-F238E27FC236}">
                  <a16:creationId xmlns:a16="http://schemas.microsoft.com/office/drawing/2014/main" id="{EBCB0236-86B5-4E35-ABF2-AED621BF7389}"/>
                </a:ext>
              </a:extLst>
            </p:cNvPr>
            <p:cNvSpPr/>
            <p:nvPr/>
          </p:nvSpPr>
          <p:spPr>
            <a:xfrm>
              <a:off x="2578523" y="3722699"/>
              <a:ext cx="829927"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大阪広域水道企業団設立</a:t>
              </a:r>
              <a:endParaRPr lang="ja-JP" altLang="en-US" sz="600" kern="0" dirty="0">
                <a:solidFill>
                  <a:prstClr val="black"/>
                </a:solidFill>
                <a:latin typeface="Meiryo UI" panose="020B0604030504040204" pitchFamily="50" charset="-128"/>
                <a:ea typeface="Meiryo UI" panose="020B0604030504040204" pitchFamily="50" charset="-128"/>
              </a:endParaRPr>
            </a:p>
          </p:txBody>
        </p:sp>
        <p:sp>
          <p:nvSpPr>
            <p:cNvPr id="225" name="フローチャート: 結合子 72">
              <a:extLst>
                <a:ext uri="{FF2B5EF4-FFF2-40B4-BE49-F238E27FC236}">
                  <a16:creationId xmlns:a16="http://schemas.microsoft.com/office/drawing/2014/main" id="{FFAA6E75-FEDB-4008-A625-1A4AB98181FD}"/>
                </a:ext>
              </a:extLst>
            </p:cNvPr>
            <p:cNvSpPr>
              <a:spLocks noChangeAspect="1"/>
            </p:cNvSpPr>
            <p:nvPr/>
          </p:nvSpPr>
          <p:spPr>
            <a:xfrm flipH="1">
              <a:off x="2580746" y="3501172"/>
              <a:ext cx="111575" cy="111575"/>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26" name="テキスト ボックス 225">
              <a:extLst>
                <a:ext uri="{FF2B5EF4-FFF2-40B4-BE49-F238E27FC236}">
                  <a16:creationId xmlns:a16="http://schemas.microsoft.com/office/drawing/2014/main" id="{D6CE5C1F-AB1A-4DC8-91B0-61939E1FAF89}"/>
                </a:ext>
              </a:extLst>
            </p:cNvPr>
            <p:cNvSpPr txBox="1"/>
            <p:nvPr/>
          </p:nvSpPr>
          <p:spPr>
            <a:xfrm>
              <a:off x="1410571" y="3407816"/>
              <a:ext cx="1144100" cy="284780"/>
            </a:xfrm>
            <a:prstGeom prst="rect">
              <a:avLst/>
            </a:prstGeom>
            <a:solidFill>
              <a:srgbClr val="EA157A">
                <a:lumMod val="40000"/>
                <a:lumOff val="60000"/>
              </a:srgbClr>
            </a:solidFill>
          </p:spPr>
          <p:txBody>
            <a:bodyPr wrap="square" lIns="36000" rIns="36000" rtlCol="0">
              <a:spAutoFit/>
            </a:bodyPr>
            <a:lstStyle/>
            <a:p>
              <a:pPr algn="ctr" defTabSz="685800">
                <a:defRPr/>
              </a:pPr>
              <a:r>
                <a:rPr lang="ja-JP" altLang="en-US"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水道の広域化</a:t>
              </a:r>
              <a:endParaRPr lang="en-US" altLang="ja-JP"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7" name="グループ化 176">
            <a:extLst>
              <a:ext uri="{FF2B5EF4-FFF2-40B4-BE49-F238E27FC236}">
                <a16:creationId xmlns:a16="http://schemas.microsoft.com/office/drawing/2014/main" id="{4CB35C47-4F94-44AE-B66B-60A68B808EAF}"/>
              </a:ext>
            </a:extLst>
          </p:cNvPr>
          <p:cNvGrpSpPr/>
          <p:nvPr/>
        </p:nvGrpSpPr>
        <p:grpSpPr>
          <a:xfrm>
            <a:off x="4080857" y="4689822"/>
            <a:ext cx="4954652" cy="795181"/>
            <a:chOff x="5482434" y="4364451"/>
            <a:chExt cx="6606203" cy="1060241"/>
          </a:xfrm>
        </p:grpSpPr>
        <p:sp>
          <p:nvSpPr>
            <p:cNvPr id="213" name="大かっこ 212">
              <a:extLst>
                <a:ext uri="{FF2B5EF4-FFF2-40B4-BE49-F238E27FC236}">
                  <a16:creationId xmlns:a16="http://schemas.microsoft.com/office/drawing/2014/main" id="{24578300-2AF8-4666-9E26-354C62B9A4CF}"/>
                </a:ext>
              </a:extLst>
            </p:cNvPr>
            <p:cNvSpPr/>
            <p:nvPr/>
          </p:nvSpPr>
          <p:spPr>
            <a:xfrm>
              <a:off x="6807762" y="4992692"/>
              <a:ext cx="1121969" cy="432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副首都推進本部会議</a:t>
              </a:r>
              <a:endParaRPr lang="en-US" altLang="ja-JP"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→府市の下水道事業の課題整理</a:t>
              </a:r>
              <a:endParaRPr lang="en-US" altLang="ja-JP" sz="500" kern="0" dirty="0">
                <a:solidFill>
                  <a:prstClr val="black"/>
                </a:solidFill>
                <a:latin typeface="Meiryo UI" panose="020B0604030504040204" pitchFamily="50" charset="-128"/>
                <a:ea typeface="Meiryo UI" panose="020B0604030504040204" pitchFamily="50" charset="-128"/>
              </a:endParaRPr>
            </a:p>
          </p:txBody>
        </p:sp>
        <p:cxnSp>
          <p:nvCxnSpPr>
            <p:cNvPr id="214" name="直線矢印コネクタ 213">
              <a:extLst>
                <a:ext uri="{FF2B5EF4-FFF2-40B4-BE49-F238E27FC236}">
                  <a16:creationId xmlns:a16="http://schemas.microsoft.com/office/drawing/2014/main" id="{DAB0A59B-00D1-4274-A84C-3AB43D35B40B}"/>
                </a:ext>
              </a:extLst>
            </p:cNvPr>
            <p:cNvCxnSpPr>
              <a:cxnSpLocks/>
              <a:stCxn id="215" idx="2"/>
            </p:cNvCxnSpPr>
            <p:nvPr/>
          </p:nvCxnSpPr>
          <p:spPr>
            <a:xfrm>
              <a:off x="7548953" y="4826030"/>
              <a:ext cx="4539684"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215" name="フローチャート: 結合子 72">
              <a:extLst>
                <a:ext uri="{FF2B5EF4-FFF2-40B4-BE49-F238E27FC236}">
                  <a16:creationId xmlns:a16="http://schemas.microsoft.com/office/drawing/2014/main" id="{9BD2EE63-BC4E-4D6F-9313-D2B0F7073FA7}"/>
                </a:ext>
              </a:extLst>
            </p:cNvPr>
            <p:cNvSpPr>
              <a:spLocks noChangeAspect="1"/>
            </p:cNvSpPr>
            <p:nvPr/>
          </p:nvSpPr>
          <p:spPr>
            <a:xfrm flipH="1">
              <a:off x="7427413" y="4765260"/>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16" name="テキスト ボックス 215">
              <a:extLst>
                <a:ext uri="{FF2B5EF4-FFF2-40B4-BE49-F238E27FC236}">
                  <a16:creationId xmlns:a16="http://schemas.microsoft.com/office/drawing/2014/main" id="{FE772FA8-F7A7-49DF-B54A-754F5DC56A3B}"/>
                </a:ext>
              </a:extLst>
            </p:cNvPr>
            <p:cNvSpPr txBox="1"/>
            <p:nvPr/>
          </p:nvSpPr>
          <p:spPr>
            <a:xfrm>
              <a:off x="5482434" y="4713834"/>
              <a:ext cx="1765644" cy="287259"/>
            </a:xfrm>
            <a:prstGeom prst="rect">
              <a:avLst/>
            </a:prstGeom>
            <a:solidFill>
              <a:srgbClr val="EA157A">
                <a:lumMod val="40000"/>
                <a:lumOff val="60000"/>
              </a:srgbClr>
            </a:solidFill>
          </p:spPr>
          <p:txBody>
            <a:bodyPr wrap="square" rtlCol="0">
              <a:spAutoFit/>
            </a:bodyPr>
            <a:lstStyle/>
            <a:p>
              <a:pPr algn="ctr" defTabSz="685800">
                <a:defRPr/>
              </a:pPr>
              <a:r>
                <a:rPr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下水道の広域化</a:t>
              </a:r>
              <a:endParaRPr lang="zh-TW"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フローチャート: 結合子 72">
              <a:extLst>
                <a:ext uri="{FF2B5EF4-FFF2-40B4-BE49-F238E27FC236}">
                  <a16:creationId xmlns:a16="http://schemas.microsoft.com/office/drawing/2014/main" id="{974C7EF2-BE1B-4B1A-B5D2-5CD35E6F5663}"/>
                </a:ext>
              </a:extLst>
            </p:cNvPr>
            <p:cNvSpPr>
              <a:spLocks noChangeAspect="1"/>
            </p:cNvSpPr>
            <p:nvPr/>
          </p:nvSpPr>
          <p:spPr>
            <a:xfrm flipH="1">
              <a:off x="9760168" y="4780320"/>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18" name="フローチャート: 結合子 72">
              <a:extLst>
                <a:ext uri="{FF2B5EF4-FFF2-40B4-BE49-F238E27FC236}">
                  <a16:creationId xmlns:a16="http://schemas.microsoft.com/office/drawing/2014/main" id="{A88CABC0-017B-4026-A1C4-D6D40B5BA722}"/>
                </a:ext>
              </a:extLst>
            </p:cNvPr>
            <p:cNvSpPr>
              <a:spLocks noChangeAspect="1"/>
            </p:cNvSpPr>
            <p:nvPr/>
          </p:nvSpPr>
          <p:spPr>
            <a:xfrm flipH="1">
              <a:off x="9901389" y="4776226"/>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19" name="フローチャート: 結合子 72">
              <a:extLst>
                <a:ext uri="{FF2B5EF4-FFF2-40B4-BE49-F238E27FC236}">
                  <a16:creationId xmlns:a16="http://schemas.microsoft.com/office/drawing/2014/main" id="{0DB4E708-9CCB-43E3-BAF8-2A2AAE382658}"/>
                </a:ext>
              </a:extLst>
            </p:cNvPr>
            <p:cNvSpPr>
              <a:spLocks noChangeAspect="1"/>
            </p:cNvSpPr>
            <p:nvPr/>
          </p:nvSpPr>
          <p:spPr>
            <a:xfrm flipH="1">
              <a:off x="10048200" y="4780320"/>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20" name="大かっこ 219">
              <a:extLst>
                <a:ext uri="{FF2B5EF4-FFF2-40B4-BE49-F238E27FC236}">
                  <a16:creationId xmlns:a16="http://schemas.microsoft.com/office/drawing/2014/main" id="{76DF08A2-7F9A-4D45-B5AA-137F6865EE47}"/>
                </a:ext>
              </a:extLst>
            </p:cNvPr>
            <p:cNvSpPr/>
            <p:nvPr/>
          </p:nvSpPr>
          <p:spPr>
            <a:xfrm>
              <a:off x="8722761" y="4981553"/>
              <a:ext cx="870915"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「大阪府市下水道ビジョン」策定</a:t>
              </a:r>
              <a:endParaRPr lang="ja-JP" altLang="en-US" sz="600" kern="0" dirty="0">
                <a:solidFill>
                  <a:prstClr val="black"/>
                </a:solidFill>
                <a:latin typeface="Meiryo UI" panose="020B0604030504040204" pitchFamily="50" charset="-128"/>
                <a:ea typeface="Meiryo UI" panose="020B0604030504040204" pitchFamily="50" charset="-128"/>
              </a:endParaRPr>
            </a:p>
          </p:txBody>
        </p:sp>
        <p:sp>
          <p:nvSpPr>
            <p:cNvPr id="221" name="大かっこ 220">
              <a:extLst>
                <a:ext uri="{FF2B5EF4-FFF2-40B4-BE49-F238E27FC236}">
                  <a16:creationId xmlns:a16="http://schemas.microsoft.com/office/drawing/2014/main" id="{20B0987D-ACDC-4B58-A679-0B17476281B8}"/>
                </a:ext>
              </a:extLst>
            </p:cNvPr>
            <p:cNvSpPr/>
            <p:nvPr/>
          </p:nvSpPr>
          <p:spPr>
            <a:xfrm>
              <a:off x="9662474" y="4967748"/>
              <a:ext cx="1082131"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「大阪府市下水道ビジョン推進会議」設置</a:t>
              </a:r>
              <a:endParaRPr lang="ja-JP" altLang="en-US" sz="600" kern="0" dirty="0">
                <a:solidFill>
                  <a:prstClr val="black"/>
                </a:solidFill>
                <a:latin typeface="Meiryo UI" panose="020B0604030504040204" pitchFamily="50" charset="-128"/>
                <a:ea typeface="Meiryo UI" panose="020B0604030504040204" pitchFamily="50" charset="-128"/>
              </a:endParaRPr>
            </a:p>
          </p:txBody>
        </p:sp>
        <p:sp>
          <p:nvSpPr>
            <p:cNvPr id="222" name="大かっこ 221">
              <a:extLst>
                <a:ext uri="{FF2B5EF4-FFF2-40B4-BE49-F238E27FC236}">
                  <a16:creationId xmlns:a16="http://schemas.microsoft.com/office/drawing/2014/main" id="{859266DF-AB04-4AB7-9977-EB0209BEA5C5}"/>
                </a:ext>
              </a:extLst>
            </p:cNvPr>
            <p:cNvSpPr/>
            <p:nvPr/>
          </p:nvSpPr>
          <p:spPr>
            <a:xfrm>
              <a:off x="8921601" y="4364451"/>
              <a:ext cx="1493861"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0" tIns="0" rIns="0" bIns="0" rtlCol="0" anchor="ctr">
              <a:noAutofit/>
            </a:bodyPr>
            <a:lstStyle/>
            <a:p>
              <a:pPr defTabSz="685800">
                <a:lnSpc>
                  <a:spcPts val="900"/>
                </a:lnSpc>
                <a:defRPr/>
              </a:pPr>
              <a:r>
                <a:rPr lang="ja-JP" altLang="en-US" sz="675"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「大阪府域における下水道事業の広域化・共同化計画」策定</a:t>
              </a:r>
              <a:endParaRPr lang="en-US" altLang="ja-JP" sz="675"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9" name="グループ化 178">
            <a:extLst>
              <a:ext uri="{FF2B5EF4-FFF2-40B4-BE49-F238E27FC236}">
                <a16:creationId xmlns:a16="http://schemas.microsoft.com/office/drawing/2014/main" id="{8335D12B-1D3C-45A5-AC8F-E9C2525E52DC}"/>
              </a:ext>
            </a:extLst>
          </p:cNvPr>
          <p:cNvGrpSpPr/>
          <p:nvPr/>
        </p:nvGrpSpPr>
        <p:grpSpPr>
          <a:xfrm>
            <a:off x="944660" y="5565657"/>
            <a:ext cx="8090855" cy="560990"/>
            <a:chOff x="1231393" y="4974018"/>
            <a:chExt cx="10787806" cy="747987"/>
          </a:xfrm>
        </p:grpSpPr>
        <p:cxnSp>
          <p:nvCxnSpPr>
            <p:cNvPr id="198" name="直線矢印コネクタ 197">
              <a:extLst>
                <a:ext uri="{FF2B5EF4-FFF2-40B4-BE49-F238E27FC236}">
                  <a16:creationId xmlns:a16="http://schemas.microsoft.com/office/drawing/2014/main" id="{51E1EF17-5583-4BD8-95CB-8556F204832D}"/>
                </a:ext>
              </a:extLst>
            </p:cNvPr>
            <p:cNvCxnSpPr>
              <a:cxnSpLocks/>
            </p:cNvCxnSpPr>
            <p:nvPr/>
          </p:nvCxnSpPr>
          <p:spPr>
            <a:xfrm>
              <a:off x="3156320" y="5128894"/>
              <a:ext cx="8862879"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grpSp>
          <p:nvGrpSpPr>
            <p:cNvPr id="199" name="グループ化 198">
              <a:extLst>
                <a:ext uri="{FF2B5EF4-FFF2-40B4-BE49-F238E27FC236}">
                  <a16:creationId xmlns:a16="http://schemas.microsoft.com/office/drawing/2014/main" id="{9C4DD0AE-A363-41DC-AE3D-8992657EAE0F}"/>
                </a:ext>
              </a:extLst>
            </p:cNvPr>
            <p:cNvGrpSpPr/>
            <p:nvPr/>
          </p:nvGrpSpPr>
          <p:grpSpPr>
            <a:xfrm>
              <a:off x="1231393" y="4974018"/>
              <a:ext cx="6748154" cy="747987"/>
              <a:chOff x="1231393" y="4959327"/>
              <a:chExt cx="6748154" cy="747987"/>
            </a:xfrm>
          </p:grpSpPr>
          <p:sp>
            <p:nvSpPr>
              <p:cNvPr id="200" name="テキスト ボックス 199">
                <a:extLst>
                  <a:ext uri="{FF2B5EF4-FFF2-40B4-BE49-F238E27FC236}">
                    <a16:creationId xmlns:a16="http://schemas.microsoft.com/office/drawing/2014/main" id="{804737AF-E90C-4E23-B64A-16C805903F39}"/>
                  </a:ext>
                </a:extLst>
              </p:cNvPr>
              <p:cNvSpPr txBox="1"/>
              <p:nvPr/>
            </p:nvSpPr>
            <p:spPr>
              <a:xfrm>
                <a:off x="1836536" y="4959327"/>
                <a:ext cx="1260764" cy="266740"/>
              </a:xfrm>
              <a:prstGeom prst="rect">
                <a:avLst/>
              </a:prstGeom>
              <a:solidFill>
                <a:srgbClr val="EA157A">
                  <a:lumMod val="40000"/>
                  <a:lumOff val="60000"/>
                </a:srgbClr>
              </a:solidFill>
            </p:spPr>
            <p:txBody>
              <a:bodyPr wrap="square" rtlCol="0">
                <a:spAutoFit/>
              </a:bodyPr>
              <a:lstStyle/>
              <a:p>
                <a:pPr algn="ctr" defTabSz="685800">
                  <a:defRPr/>
                </a:pPr>
                <a:r>
                  <a:rPr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機関等の共同設置</a:t>
                </a:r>
              </a:p>
            </p:txBody>
          </p:sp>
          <p:sp>
            <p:nvSpPr>
              <p:cNvPr id="201" name="テキスト ボックス 200">
                <a:extLst>
                  <a:ext uri="{FF2B5EF4-FFF2-40B4-BE49-F238E27FC236}">
                    <a16:creationId xmlns:a16="http://schemas.microsoft.com/office/drawing/2014/main" id="{474866FC-EAEF-4A5D-9732-CC2921E41701}"/>
                  </a:ext>
                </a:extLst>
              </p:cNvPr>
              <p:cNvSpPr txBox="1"/>
              <p:nvPr/>
            </p:nvSpPr>
            <p:spPr>
              <a:xfrm>
                <a:off x="3006202" y="5191049"/>
                <a:ext cx="1237447" cy="369332"/>
              </a:xfrm>
              <a:prstGeom prst="rect">
                <a:avLst/>
              </a:prstGeom>
              <a:noFill/>
            </p:spPr>
            <p:txBody>
              <a:bodyPr wrap="square" rtlCol="0">
                <a:sp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豊能　南河内　泉州北</a:t>
                </a:r>
                <a:endParaRPr lang="en-US" altLang="ja-JP"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（福祉等）</a:t>
                </a:r>
              </a:p>
            </p:txBody>
          </p:sp>
          <p:sp>
            <p:nvSpPr>
              <p:cNvPr id="202" name="テキスト ボックス 201">
                <a:extLst>
                  <a:ext uri="{FF2B5EF4-FFF2-40B4-BE49-F238E27FC236}">
                    <a16:creationId xmlns:a16="http://schemas.microsoft.com/office/drawing/2014/main" id="{02176710-10FE-497B-ADBE-166716CD358B}"/>
                  </a:ext>
                </a:extLst>
              </p:cNvPr>
              <p:cNvSpPr txBox="1"/>
              <p:nvPr/>
            </p:nvSpPr>
            <p:spPr>
              <a:xfrm>
                <a:off x="4006094" y="5210611"/>
                <a:ext cx="1076251" cy="246221"/>
              </a:xfrm>
              <a:prstGeom prst="rect">
                <a:avLst/>
              </a:prstGeom>
              <a:noFill/>
            </p:spPr>
            <p:txBody>
              <a:bodyPr wrap="square" rtlCol="0">
                <a:sp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泉州南（福祉）</a:t>
                </a:r>
              </a:p>
            </p:txBody>
          </p:sp>
          <p:sp>
            <p:nvSpPr>
              <p:cNvPr id="203" name="テキスト ボックス 202">
                <a:extLst>
                  <a:ext uri="{FF2B5EF4-FFF2-40B4-BE49-F238E27FC236}">
                    <a16:creationId xmlns:a16="http://schemas.microsoft.com/office/drawing/2014/main" id="{03AFF1BD-2645-47B9-8E5D-71F86EF744C7}"/>
                  </a:ext>
                </a:extLst>
              </p:cNvPr>
              <p:cNvSpPr txBox="1"/>
              <p:nvPr/>
            </p:nvSpPr>
            <p:spPr>
              <a:xfrm>
                <a:off x="6873988" y="5241515"/>
                <a:ext cx="1105559" cy="246221"/>
              </a:xfrm>
              <a:prstGeom prst="rect">
                <a:avLst/>
              </a:prstGeom>
              <a:noFill/>
            </p:spPr>
            <p:txBody>
              <a:bodyPr wrap="square" rtlCol="0">
                <a:sp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泉州南（まちづくり）</a:t>
                </a:r>
              </a:p>
            </p:txBody>
          </p:sp>
          <p:sp>
            <p:nvSpPr>
              <p:cNvPr id="204" name="角丸四角形吹き出し 58">
                <a:extLst>
                  <a:ext uri="{FF2B5EF4-FFF2-40B4-BE49-F238E27FC236}">
                    <a16:creationId xmlns:a16="http://schemas.microsoft.com/office/drawing/2014/main" id="{00DDADEF-96D3-4EBF-8E3E-49C2E1809A24}"/>
                  </a:ext>
                </a:extLst>
              </p:cNvPr>
              <p:cNvSpPr/>
              <p:nvPr/>
            </p:nvSpPr>
            <p:spPr>
              <a:xfrm>
                <a:off x="1231393" y="5373433"/>
                <a:ext cx="898751" cy="333881"/>
              </a:xfrm>
              <a:prstGeom prst="wedgeRoundRectCallout">
                <a:avLst>
                  <a:gd name="adj1" fmla="val 156217"/>
                  <a:gd name="adj2" fmla="val -60552"/>
                  <a:gd name="adj3" fmla="val 16667"/>
                </a:avLst>
              </a:prstGeom>
              <a:solidFill>
                <a:srgbClr val="FF66CC"/>
              </a:solidFill>
              <a:ln w="25400" cap="flat" cmpd="sng" algn="ctr">
                <a:noFill/>
                <a:prstDash val="solid"/>
              </a:ln>
              <a:effectLst/>
            </p:spPr>
            <p:txBody>
              <a:bodyPr rtlCol="0" anchor="ctr"/>
              <a:lstStyle/>
              <a:p>
                <a:pPr algn="ctr" defTabSz="718275">
                  <a:defRPr/>
                </a:pPr>
                <a:r>
                  <a:rPr lang="ja-JP" altLang="en-US" sz="900" b="1" kern="0" dirty="0">
                    <a:solidFill>
                      <a:prstClr val="black"/>
                    </a:solidFill>
                    <a:latin typeface="Meiryo UI" panose="020B0604030504040204" pitchFamily="50" charset="-128"/>
                    <a:ea typeface="Meiryo UI" panose="020B0604030504040204" pitchFamily="50" charset="-128"/>
                  </a:rPr>
                  <a:t>全国初</a:t>
                </a:r>
              </a:p>
            </p:txBody>
          </p:sp>
          <p:sp>
            <p:nvSpPr>
              <p:cNvPr id="205" name="フローチャート: 結合子 72">
                <a:extLst>
                  <a:ext uri="{FF2B5EF4-FFF2-40B4-BE49-F238E27FC236}">
                    <a16:creationId xmlns:a16="http://schemas.microsoft.com/office/drawing/2014/main" id="{F7684660-9C39-4B94-80BD-162EE8FC0AF4}"/>
                  </a:ext>
                </a:extLst>
              </p:cNvPr>
              <p:cNvSpPr>
                <a:spLocks noChangeAspect="1"/>
              </p:cNvSpPr>
              <p:nvPr/>
            </p:nvSpPr>
            <p:spPr>
              <a:xfrm flipH="1">
                <a:off x="3162418" y="5037251"/>
                <a:ext cx="121540" cy="121540"/>
              </a:xfrm>
              <a:prstGeom prst="flowChartConnector">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06" name="フローチャート: 結合子 72">
                <a:extLst>
                  <a:ext uri="{FF2B5EF4-FFF2-40B4-BE49-F238E27FC236}">
                    <a16:creationId xmlns:a16="http://schemas.microsoft.com/office/drawing/2014/main" id="{E39B178B-1033-4C7C-BB64-71E1F6C8F422}"/>
                  </a:ext>
                </a:extLst>
              </p:cNvPr>
              <p:cNvSpPr>
                <a:spLocks noChangeAspect="1"/>
              </p:cNvSpPr>
              <p:nvPr/>
            </p:nvSpPr>
            <p:spPr>
              <a:xfrm flipH="1">
                <a:off x="3315029" y="5037251"/>
                <a:ext cx="121540" cy="121540"/>
              </a:xfrm>
              <a:prstGeom prst="flowChartConnector">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07" name="フローチャート: 結合子 72">
                <a:extLst>
                  <a:ext uri="{FF2B5EF4-FFF2-40B4-BE49-F238E27FC236}">
                    <a16:creationId xmlns:a16="http://schemas.microsoft.com/office/drawing/2014/main" id="{8132F4EA-18E1-4D75-817C-B5C6ACD74BE1}"/>
                  </a:ext>
                </a:extLst>
              </p:cNvPr>
              <p:cNvSpPr>
                <a:spLocks noChangeAspect="1"/>
              </p:cNvSpPr>
              <p:nvPr/>
            </p:nvSpPr>
            <p:spPr>
              <a:xfrm flipH="1">
                <a:off x="3471237" y="5037251"/>
                <a:ext cx="121540" cy="121540"/>
              </a:xfrm>
              <a:prstGeom prst="flowChartConnector">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208" name="フローチャート: 結合子 72">
                <a:extLst>
                  <a:ext uri="{FF2B5EF4-FFF2-40B4-BE49-F238E27FC236}">
                    <a16:creationId xmlns:a16="http://schemas.microsoft.com/office/drawing/2014/main" id="{CEDB7E71-BDCC-44A1-AB1A-16C07FD91D87}"/>
                  </a:ext>
                </a:extLst>
              </p:cNvPr>
              <p:cNvSpPr>
                <a:spLocks noChangeAspect="1"/>
              </p:cNvSpPr>
              <p:nvPr/>
            </p:nvSpPr>
            <p:spPr>
              <a:xfrm flipH="1">
                <a:off x="7310532" y="5054180"/>
                <a:ext cx="121540" cy="121540"/>
              </a:xfrm>
              <a:prstGeom prst="flowChartConnector">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ja-JP" altLang="en-US" sz="1350" kern="0" dirty="0">
                  <a:solidFill>
                    <a:prstClr val="white"/>
                  </a:solidFill>
                  <a:latin typeface="Calibri" panose="020F0502020204030204"/>
                  <a:ea typeface="ＭＳ Ｐゴシック" panose="020B0600070205080204" pitchFamily="50" charset="-128"/>
                </a:endParaRPr>
              </a:p>
            </p:txBody>
          </p:sp>
        </p:grpSp>
      </p:grpSp>
      <p:grpSp>
        <p:nvGrpSpPr>
          <p:cNvPr id="180" name="グループ化 179">
            <a:extLst>
              <a:ext uri="{FF2B5EF4-FFF2-40B4-BE49-F238E27FC236}">
                <a16:creationId xmlns:a16="http://schemas.microsoft.com/office/drawing/2014/main" id="{862C1BF9-44FB-481A-997B-7866B3E5CE5B}"/>
              </a:ext>
            </a:extLst>
          </p:cNvPr>
          <p:cNvGrpSpPr/>
          <p:nvPr/>
        </p:nvGrpSpPr>
        <p:grpSpPr>
          <a:xfrm>
            <a:off x="1853396" y="6016590"/>
            <a:ext cx="7183100" cy="796793"/>
            <a:chOff x="2566402" y="2860860"/>
            <a:chExt cx="9577467" cy="989521"/>
          </a:xfrm>
        </p:grpSpPr>
        <p:cxnSp>
          <p:nvCxnSpPr>
            <p:cNvPr id="181" name="直線矢印コネクタ 180">
              <a:extLst>
                <a:ext uri="{FF2B5EF4-FFF2-40B4-BE49-F238E27FC236}">
                  <a16:creationId xmlns:a16="http://schemas.microsoft.com/office/drawing/2014/main" id="{0FD7870F-1F6E-458F-AEDD-DF7FCC5A0D2E}"/>
                </a:ext>
              </a:extLst>
            </p:cNvPr>
            <p:cNvCxnSpPr>
              <a:cxnSpLocks/>
            </p:cNvCxnSpPr>
            <p:nvPr/>
          </p:nvCxnSpPr>
          <p:spPr>
            <a:xfrm flipV="1">
              <a:off x="4271869" y="3228423"/>
              <a:ext cx="7872000"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182" name="フローチャート: 結合子 72">
              <a:extLst>
                <a:ext uri="{FF2B5EF4-FFF2-40B4-BE49-F238E27FC236}">
                  <a16:creationId xmlns:a16="http://schemas.microsoft.com/office/drawing/2014/main" id="{33455046-7889-4DF4-9E00-7E263C9C5323}"/>
                </a:ext>
              </a:extLst>
            </p:cNvPr>
            <p:cNvSpPr>
              <a:spLocks noChangeAspect="1"/>
            </p:cNvSpPr>
            <p:nvPr/>
          </p:nvSpPr>
          <p:spPr>
            <a:xfrm flipH="1">
              <a:off x="6969386" y="3180073"/>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83" name="テキスト ボックス 182">
              <a:extLst>
                <a:ext uri="{FF2B5EF4-FFF2-40B4-BE49-F238E27FC236}">
                  <a16:creationId xmlns:a16="http://schemas.microsoft.com/office/drawing/2014/main" id="{FE5269D2-948C-4CAB-8574-B246DB11B95C}"/>
                </a:ext>
              </a:extLst>
            </p:cNvPr>
            <p:cNvSpPr txBox="1"/>
            <p:nvPr/>
          </p:nvSpPr>
          <p:spPr>
            <a:xfrm>
              <a:off x="4147415" y="2860860"/>
              <a:ext cx="1534759" cy="343999"/>
            </a:xfrm>
            <a:prstGeom prst="rect">
              <a:avLst/>
            </a:prstGeom>
            <a:noFill/>
          </p:spPr>
          <p:txBody>
            <a:bodyPr wrap="squar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（障がい者支給判定審査会）</a:t>
              </a:r>
            </a:p>
          </p:txBody>
        </p:sp>
        <p:sp>
          <p:nvSpPr>
            <p:cNvPr id="184" name="テキスト ボックス 183">
              <a:extLst>
                <a:ext uri="{FF2B5EF4-FFF2-40B4-BE49-F238E27FC236}">
                  <a16:creationId xmlns:a16="http://schemas.microsoft.com/office/drawing/2014/main" id="{64E7B182-BCA6-4CE4-B47B-89486A09592D}"/>
                </a:ext>
              </a:extLst>
            </p:cNvPr>
            <p:cNvSpPr txBox="1"/>
            <p:nvPr/>
          </p:nvSpPr>
          <p:spPr>
            <a:xfrm>
              <a:off x="5122479" y="3271474"/>
              <a:ext cx="969657" cy="344000"/>
            </a:xfrm>
            <a:prstGeom prst="rect">
              <a:avLst/>
            </a:prstGeom>
            <a:noFill/>
          </p:spPr>
          <p:txBody>
            <a:bodyPr wrap="squar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（公平審査会）</a:t>
              </a:r>
            </a:p>
          </p:txBody>
        </p:sp>
        <p:sp>
          <p:nvSpPr>
            <p:cNvPr id="185" name="テキスト ボックス 184">
              <a:extLst>
                <a:ext uri="{FF2B5EF4-FFF2-40B4-BE49-F238E27FC236}">
                  <a16:creationId xmlns:a16="http://schemas.microsoft.com/office/drawing/2014/main" id="{18F0DB19-B6D6-4B05-B715-7555955E532C}"/>
                </a:ext>
              </a:extLst>
            </p:cNvPr>
            <p:cNvSpPr txBox="1"/>
            <p:nvPr/>
          </p:nvSpPr>
          <p:spPr>
            <a:xfrm>
              <a:off x="5936698" y="3313825"/>
              <a:ext cx="1060648" cy="458668"/>
            </a:xfrm>
            <a:prstGeom prst="rect">
              <a:avLst/>
            </a:prstGeom>
            <a:noFill/>
          </p:spPr>
          <p:txBody>
            <a:bodyPr wrap="squar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忠岡町→泉北環境設備施設組合（し尿処理委託）</a:t>
              </a:r>
            </a:p>
          </p:txBody>
        </p:sp>
        <p:sp>
          <p:nvSpPr>
            <p:cNvPr id="186" name="テキスト ボックス 185">
              <a:extLst>
                <a:ext uri="{FF2B5EF4-FFF2-40B4-BE49-F238E27FC236}">
                  <a16:creationId xmlns:a16="http://schemas.microsoft.com/office/drawing/2014/main" id="{BCA0DA15-AE2C-4FF1-A7B4-DCE10EC2374B}"/>
                </a:ext>
              </a:extLst>
            </p:cNvPr>
            <p:cNvSpPr txBox="1"/>
            <p:nvPr/>
          </p:nvSpPr>
          <p:spPr>
            <a:xfrm>
              <a:off x="6863282" y="3313825"/>
              <a:ext cx="1109523" cy="344000"/>
            </a:xfrm>
            <a:prstGeom prst="rect">
              <a:avLst/>
            </a:prstGeom>
            <a:noFill/>
          </p:spPr>
          <p:txBody>
            <a:bodyPr wrap="squar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島本町→高槻市</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（し尿処理委託）</a:t>
              </a:r>
            </a:p>
          </p:txBody>
        </p:sp>
        <p:sp>
          <p:nvSpPr>
            <p:cNvPr id="187" name="テキスト ボックス 186">
              <a:extLst>
                <a:ext uri="{FF2B5EF4-FFF2-40B4-BE49-F238E27FC236}">
                  <a16:creationId xmlns:a16="http://schemas.microsoft.com/office/drawing/2014/main" id="{F354A2DB-85B8-4F68-BDD1-B0FA97F42A50}"/>
                </a:ext>
              </a:extLst>
            </p:cNvPr>
            <p:cNvSpPr txBox="1"/>
            <p:nvPr/>
          </p:nvSpPr>
          <p:spPr>
            <a:xfrm>
              <a:off x="8054328" y="3315965"/>
              <a:ext cx="1109523" cy="344000"/>
            </a:xfrm>
            <a:prstGeom prst="rect">
              <a:avLst/>
            </a:prstGeom>
            <a:noFill/>
          </p:spPr>
          <p:txBody>
            <a:bodyPr wrap="squar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阪南市→泉南市</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（火葬場委託）</a:t>
              </a:r>
            </a:p>
          </p:txBody>
        </p:sp>
        <p:sp>
          <p:nvSpPr>
            <p:cNvPr id="188" name="フローチャート: 結合子 72">
              <a:extLst>
                <a:ext uri="{FF2B5EF4-FFF2-40B4-BE49-F238E27FC236}">
                  <a16:creationId xmlns:a16="http://schemas.microsoft.com/office/drawing/2014/main" id="{AEDC6D1B-8937-447E-B92A-0AC3B95F9932}"/>
                </a:ext>
              </a:extLst>
            </p:cNvPr>
            <p:cNvSpPr>
              <a:spLocks noChangeAspect="1"/>
            </p:cNvSpPr>
            <p:nvPr/>
          </p:nvSpPr>
          <p:spPr>
            <a:xfrm flipH="1">
              <a:off x="8251053" y="3173837"/>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89" name="テキスト ボックス 188">
              <a:extLst>
                <a:ext uri="{FF2B5EF4-FFF2-40B4-BE49-F238E27FC236}">
                  <a16:creationId xmlns:a16="http://schemas.microsoft.com/office/drawing/2014/main" id="{C50FCC8D-8927-40D1-9224-503086E7632B}"/>
                </a:ext>
              </a:extLst>
            </p:cNvPr>
            <p:cNvSpPr txBox="1"/>
            <p:nvPr/>
          </p:nvSpPr>
          <p:spPr>
            <a:xfrm>
              <a:off x="9841010" y="3277044"/>
              <a:ext cx="1734533" cy="573334"/>
            </a:xfrm>
            <a:prstGeom prst="rect">
              <a:avLst/>
            </a:prstGeom>
            <a:noFill/>
          </p:spPr>
          <p:txBody>
            <a:bodyPr wrap="squar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高石市→岸和田市</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泉南市・阪南市・</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田尻町→泉佐野市</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（埋蔵文化財委託）</a:t>
              </a:r>
            </a:p>
          </p:txBody>
        </p:sp>
        <p:sp>
          <p:nvSpPr>
            <p:cNvPr id="190" name="フローチャート: 結合子 72">
              <a:extLst>
                <a:ext uri="{FF2B5EF4-FFF2-40B4-BE49-F238E27FC236}">
                  <a16:creationId xmlns:a16="http://schemas.microsoft.com/office/drawing/2014/main" id="{89732F1D-6C1B-424F-9CF0-75C34C69FE77}"/>
                </a:ext>
              </a:extLst>
            </p:cNvPr>
            <p:cNvSpPr>
              <a:spLocks noChangeAspect="1"/>
            </p:cNvSpPr>
            <p:nvPr/>
          </p:nvSpPr>
          <p:spPr>
            <a:xfrm flipH="1">
              <a:off x="10333240" y="3160847"/>
              <a:ext cx="121540" cy="121541"/>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91" name="フローチャート: 結合子 72">
              <a:extLst>
                <a:ext uri="{FF2B5EF4-FFF2-40B4-BE49-F238E27FC236}">
                  <a16:creationId xmlns:a16="http://schemas.microsoft.com/office/drawing/2014/main" id="{67D08674-8E54-4BFD-B166-12DFC474689A}"/>
                </a:ext>
              </a:extLst>
            </p:cNvPr>
            <p:cNvSpPr>
              <a:spLocks noChangeAspect="1"/>
            </p:cNvSpPr>
            <p:nvPr/>
          </p:nvSpPr>
          <p:spPr>
            <a:xfrm flipH="1">
              <a:off x="10487805" y="3160140"/>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92" name="テキスト ボックス 191">
              <a:extLst>
                <a:ext uri="{FF2B5EF4-FFF2-40B4-BE49-F238E27FC236}">
                  <a16:creationId xmlns:a16="http://schemas.microsoft.com/office/drawing/2014/main" id="{9CFF45CB-F430-4F13-BBAE-9956C9632175}"/>
                </a:ext>
              </a:extLst>
            </p:cNvPr>
            <p:cNvSpPr txBox="1"/>
            <p:nvPr/>
          </p:nvSpPr>
          <p:spPr>
            <a:xfrm>
              <a:off x="10808186" y="3277046"/>
              <a:ext cx="1109523" cy="573335"/>
            </a:xfrm>
            <a:prstGeom prst="rect">
              <a:avLst/>
            </a:prstGeom>
            <a:noFill/>
          </p:spPr>
          <p:txBody>
            <a:bodyPr wrap="squar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太子町・河南町・</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千早赤阪村</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（採用試験</a:t>
              </a:r>
              <a:endParaRPr lang="en-US" altLang="ja-JP"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共同実施）</a:t>
              </a:r>
            </a:p>
          </p:txBody>
        </p:sp>
        <p:sp>
          <p:nvSpPr>
            <p:cNvPr id="193" name="フローチャート: 結合子 72">
              <a:extLst>
                <a:ext uri="{FF2B5EF4-FFF2-40B4-BE49-F238E27FC236}">
                  <a16:creationId xmlns:a16="http://schemas.microsoft.com/office/drawing/2014/main" id="{A0F399DC-F656-4386-9F7E-F79967FA2136}"/>
                </a:ext>
              </a:extLst>
            </p:cNvPr>
            <p:cNvSpPr>
              <a:spLocks noChangeAspect="1"/>
            </p:cNvSpPr>
            <p:nvPr/>
          </p:nvSpPr>
          <p:spPr>
            <a:xfrm flipH="1">
              <a:off x="10915758" y="3162366"/>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94" name="フローチャート: 結合子 72">
              <a:extLst>
                <a:ext uri="{FF2B5EF4-FFF2-40B4-BE49-F238E27FC236}">
                  <a16:creationId xmlns:a16="http://schemas.microsoft.com/office/drawing/2014/main" id="{AC6D1CAD-EF46-4512-B51A-695D91EE612E}"/>
                </a:ext>
              </a:extLst>
            </p:cNvPr>
            <p:cNvSpPr>
              <a:spLocks noChangeAspect="1"/>
            </p:cNvSpPr>
            <p:nvPr/>
          </p:nvSpPr>
          <p:spPr>
            <a:xfrm flipH="1">
              <a:off x="4255430" y="3178596"/>
              <a:ext cx="111575" cy="111575"/>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95" name="フローチャート: 結合子 72">
              <a:extLst>
                <a:ext uri="{FF2B5EF4-FFF2-40B4-BE49-F238E27FC236}">
                  <a16:creationId xmlns:a16="http://schemas.microsoft.com/office/drawing/2014/main" id="{7A378C5F-805E-4F2C-B1A6-3F59E4BB981B}"/>
                </a:ext>
              </a:extLst>
            </p:cNvPr>
            <p:cNvSpPr>
              <a:spLocks noChangeAspect="1"/>
            </p:cNvSpPr>
            <p:nvPr/>
          </p:nvSpPr>
          <p:spPr>
            <a:xfrm flipH="1">
              <a:off x="5573290" y="3180844"/>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96" name="フローチャート: 結合子 72">
              <a:extLst>
                <a:ext uri="{FF2B5EF4-FFF2-40B4-BE49-F238E27FC236}">
                  <a16:creationId xmlns:a16="http://schemas.microsoft.com/office/drawing/2014/main" id="{9F26C457-63EF-4DD0-BD2A-959DD11CDD92}"/>
                </a:ext>
              </a:extLst>
            </p:cNvPr>
            <p:cNvSpPr>
              <a:spLocks noChangeAspect="1"/>
            </p:cNvSpPr>
            <p:nvPr/>
          </p:nvSpPr>
          <p:spPr>
            <a:xfrm flipH="1">
              <a:off x="6411947" y="3180537"/>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197" name="テキスト ボックス 196">
              <a:extLst>
                <a:ext uri="{FF2B5EF4-FFF2-40B4-BE49-F238E27FC236}">
                  <a16:creationId xmlns:a16="http://schemas.microsoft.com/office/drawing/2014/main" id="{2395381A-D25F-4E0B-B5D1-AC5DB880D622}"/>
                </a:ext>
              </a:extLst>
            </p:cNvPr>
            <p:cNvSpPr txBox="1"/>
            <p:nvPr/>
          </p:nvSpPr>
          <p:spPr>
            <a:xfrm>
              <a:off x="2566402" y="3117986"/>
              <a:ext cx="1535315" cy="248444"/>
            </a:xfrm>
            <a:prstGeom prst="rect">
              <a:avLst/>
            </a:prstGeom>
            <a:solidFill>
              <a:srgbClr val="EA157A">
                <a:lumMod val="40000"/>
                <a:lumOff val="60000"/>
              </a:srgbClr>
            </a:solidFill>
          </p:spPr>
          <p:txBody>
            <a:bodyPr wrap="square" rtlCol="0">
              <a:spAutoFit/>
            </a:bodyPr>
            <a:lstStyle/>
            <a:p>
              <a:pPr algn="ctr" defTabSz="685800">
                <a:defRPr/>
              </a:pPr>
              <a:r>
                <a:rPr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市町村事務の広域連携</a:t>
              </a:r>
              <a:endParaRPr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54" name="直線コネクタ 253">
            <a:extLst>
              <a:ext uri="{FF2B5EF4-FFF2-40B4-BE49-F238E27FC236}">
                <a16:creationId xmlns:a16="http://schemas.microsoft.com/office/drawing/2014/main" id="{A199CEEF-A386-4E83-9FCB-88A521BDAE54}"/>
              </a:ext>
            </a:extLst>
          </p:cNvPr>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55" name="正方形/長方形 254">
            <a:extLst>
              <a:ext uri="{FF2B5EF4-FFF2-40B4-BE49-F238E27FC236}">
                <a16:creationId xmlns:a16="http://schemas.microsoft.com/office/drawing/2014/main" id="{4EB767C2-AF58-4BF4-BF93-E3BBE397A87E}"/>
              </a:ext>
            </a:extLst>
          </p:cNvPr>
          <p:cNvSpPr/>
          <p:nvPr/>
        </p:nvSpPr>
        <p:spPr>
          <a:xfrm>
            <a:off x="179512" y="146840"/>
            <a:ext cx="8964488"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これまでの取組・進捗状況一覧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（大阪発“地方分権改革”ビジョン策定後の取組（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2009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a:extLst>
              <a:ext uri="{FF2B5EF4-FFF2-40B4-BE49-F238E27FC236}">
                <a16:creationId xmlns:a16="http://schemas.microsoft.com/office/drawing/2014/main" id="{B6E56EF1-FF3D-4765-AC97-9F7AC211FBEC}"/>
              </a:ext>
            </a:extLst>
          </p:cNvPr>
          <p:cNvSpPr txBox="1"/>
          <p:nvPr/>
        </p:nvSpPr>
        <p:spPr>
          <a:xfrm>
            <a:off x="3541824" y="2132856"/>
            <a:ext cx="434148" cy="184666"/>
          </a:xfrm>
          <a:prstGeom prst="rect">
            <a:avLst/>
          </a:prstGeom>
          <a:noFill/>
        </p:spPr>
        <p:txBody>
          <a:bodyPr wrap="square" rtlCol="0">
            <a:sp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p>
        </p:txBody>
      </p:sp>
      <p:sp>
        <p:nvSpPr>
          <p:cNvPr id="119" name="フローチャート: 結合子 72">
            <a:extLst>
              <a:ext uri="{FF2B5EF4-FFF2-40B4-BE49-F238E27FC236}">
                <a16:creationId xmlns:a16="http://schemas.microsoft.com/office/drawing/2014/main" id="{88E50B4F-ED48-4D47-B0BF-46D7668B251A}"/>
              </a:ext>
            </a:extLst>
          </p:cNvPr>
          <p:cNvSpPr>
            <a:spLocks noChangeAspect="1"/>
          </p:cNvSpPr>
          <p:nvPr/>
        </p:nvSpPr>
        <p:spPr>
          <a:xfrm flipH="1">
            <a:off x="7937233" y="4994033"/>
            <a:ext cx="91155" cy="91155"/>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120" name="フローチャート: 結合子 72">
            <a:extLst>
              <a:ext uri="{FF2B5EF4-FFF2-40B4-BE49-F238E27FC236}">
                <a16:creationId xmlns:a16="http://schemas.microsoft.com/office/drawing/2014/main" id="{F9E49446-66D0-4F45-91AD-60D781A6DDB9}"/>
              </a:ext>
            </a:extLst>
          </p:cNvPr>
          <p:cNvSpPr>
            <a:spLocks noChangeAspect="1"/>
          </p:cNvSpPr>
          <p:nvPr/>
        </p:nvSpPr>
        <p:spPr>
          <a:xfrm flipH="1">
            <a:off x="8801329" y="3236599"/>
            <a:ext cx="91155" cy="9923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121" name="大かっこ 120">
            <a:extLst>
              <a:ext uri="{FF2B5EF4-FFF2-40B4-BE49-F238E27FC236}">
                <a16:creationId xmlns:a16="http://schemas.microsoft.com/office/drawing/2014/main" id="{1C9BA961-B7CE-4A7E-A2EB-670C91C3E9A7}"/>
              </a:ext>
            </a:extLst>
          </p:cNvPr>
          <p:cNvSpPr/>
          <p:nvPr/>
        </p:nvSpPr>
        <p:spPr>
          <a:xfrm>
            <a:off x="8181888" y="3404563"/>
            <a:ext cx="803053" cy="32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kern="0" dirty="0">
                <a:latin typeface="Meiryo UI" panose="020B0604030504040204" pitchFamily="50" charset="-128"/>
                <a:ea typeface="Meiryo UI" panose="020B0604030504040204" pitchFamily="50" charset="-128"/>
                <a:cs typeface="Meiryo UI" panose="020B0604030504040204" pitchFamily="50" charset="-128"/>
              </a:rPr>
              <a:t>「</a:t>
            </a:r>
            <a:r>
              <a:rPr lang="zh-TW" altLang="en-US" sz="600" kern="0" dirty="0">
                <a:latin typeface="Meiryo UI" panose="020B0604030504040204" pitchFamily="50" charset="-128"/>
                <a:ea typeface="Meiryo UI" panose="020B0604030504040204" pitchFamily="50" charset="-128"/>
                <a:cs typeface="Meiryo UI" panose="020B0604030504040204" pitchFamily="50" charset="-128"/>
              </a:rPr>
              <a:t>大阪府消防広域化推進計画」再策定</a:t>
            </a:r>
            <a:r>
              <a:rPr lang="ja-JP" altLang="en-US" sz="600" kern="0" dirty="0">
                <a:latin typeface="Meiryo UI" panose="020B0604030504040204" pitchFamily="50" charset="-128"/>
                <a:ea typeface="Meiryo UI" panose="020B0604030504040204" pitchFamily="50" charset="-128"/>
                <a:cs typeface="Meiryo UI" panose="020B0604030504040204" pitchFamily="50" charset="-128"/>
              </a:rPr>
              <a:t>（</a:t>
            </a:r>
            <a:r>
              <a:rPr lang="zh-TW" altLang="en-US" sz="600" kern="0" dirty="0">
                <a:latin typeface="Meiryo UI" panose="020B0604030504040204" pitchFamily="50" charset="-128"/>
                <a:ea typeface="Meiryo UI" panose="020B0604030504040204" pitchFamily="50" charset="-128"/>
                <a:cs typeface="Meiryo UI" panose="020B0604030504040204" pitchFamily="50" charset="-128"/>
              </a:rPr>
              <a:t>予定</a:t>
            </a:r>
            <a:r>
              <a:rPr lang="ja-JP" altLang="en-US" sz="600"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600" kern="0" dirty="0">
              <a:latin typeface="Meiryo UI" panose="020B0604030504040204" pitchFamily="50" charset="-128"/>
              <a:ea typeface="Meiryo UI" panose="020B0604030504040204" pitchFamily="50" charset="-128"/>
            </a:endParaRPr>
          </a:p>
        </p:txBody>
      </p:sp>
      <p:sp>
        <p:nvSpPr>
          <p:cNvPr id="127" name="フローチャート: 結合子 72">
            <a:extLst>
              <a:ext uri="{FF2B5EF4-FFF2-40B4-BE49-F238E27FC236}">
                <a16:creationId xmlns:a16="http://schemas.microsoft.com/office/drawing/2014/main" id="{7AF62A91-9AB5-46F2-B775-721E91FA5798}"/>
              </a:ext>
            </a:extLst>
          </p:cNvPr>
          <p:cNvSpPr>
            <a:spLocks noChangeAspect="1"/>
          </p:cNvSpPr>
          <p:nvPr/>
        </p:nvSpPr>
        <p:spPr>
          <a:xfrm flipH="1">
            <a:off x="8244412" y="3952938"/>
            <a:ext cx="91155" cy="91155"/>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126" name="正方形/長方形 125">
            <a:extLst>
              <a:ext uri="{FF2B5EF4-FFF2-40B4-BE49-F238E27FC236}">
                <a16:creationId xmlns:a16="http://schemas.microsoft.com/office/drawing/2014/main" id="{96EBB919-F064-416D-B3E2-9A8AD9ACA3FF}"/>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22</a:t>
            </a:fld>
            <a:endParaRPr lang="ja-JP" altLang="en-US" sz="1200" dirty="0">
              <a:solidFill>
                <a:prstClr val="black"/>
              </a:solidFill>
              <a:ea typeface="Meiryo UI" panose="020B0604030504040204" pitchFamily="50" charset="-128"/>
            </a:endParaRPr>
          </a:p>
        </p:txBody>
      </p:sp>
      <p:sp>
        <p:nvSpPr>
          <p:cNvPr id="128" name="フローチャート: 結合子 72">
            <a:extLst>
              <a:ext uri="{FF2B5EF4-FFF2-40B4-BE49-F238E27FC236}">
                <a16:creationId xmlns:a16="http://schemas.microsoft.com/office/drawing/2014/main" id="{5CD37FA5-55FD-4473-BF08-567C763D99CE}"/>
              </a:ext>
            </a:extLst>
          </p:cNvPr>
          <p:cNvSpPr>
            <a:spLocks noChangeAspect="1"/>
          </p:cNvSpPr>
          <p:nvPr/>
        </p:nvSpPr>
        <p:spPr>
          <a:xfrm flipH="1">
            <a:off x="3106444" y="5635755"/>
            <a:ext cx="91155" cy="91155"/>
          </a:xfrm>
          <a:prstGeom prst="flowChartConnector">
            <a:avLst/>
          </a:prstGeom>
          <a:solidFill>
            <a:sysClr val="windowText" lastClr="000000"/>
          </a:solidFill>
          <a:ln w="25400" cap="flat" cmpd="sng" algn="ctr">
            <a:solidFill>
              <a:sysClr val="windowText" lastClr="000000"/>
            </a:solidFill>
            <a:prstDash val="solid"/>
          </a:ln>
          <a:effectLst/>
        </p:spPr>
        <p:txBody>
          <a:bodyPr rtlCol="0" anchor="ctr"/>
          <a:lstStyle/>
          <a:p>
            <a:pPr algn="ctr" defTabSz="685800">
              <a:defRPr/>
            </a:pPr>
            <a:endParaRPr lang="ja-JP" altLang="en-US" sz="1350" kern="0">
              <a:solidFill>
                <a:prstClr val="white"/>
              </a:solidFill>
              <a:latin typeface="Calibri" panose="020F0502020204030204"/>
              <a:ea typeface="ＭＳ Ｐゴシック" panose="020B0600070205080204" pitchFamily="50" charset="-128"/>
            </a:endParaRPr>
          </a:p>
        </p:txBody>
      </p:sp>
      <p:sp>
        <p:nvSpPr>
          <p:cNvPr id="129" name="フローチャート: 結合子 72">
            <a:extLst>
              <a:ext uri="{FF2B5EF4-FFF2-40B4-BE49-F238E27FC236}">
                <a16:creationId xmlns:a16="http://schemas.microsoft.com/office/drawing/2014/main" id="{BB9C8170-167E-41F5-859D-E2323A377CFC}"/>
              </a:ext>
            </a:extLst>
          </p:cNvPr>
          <p:cNvSpPr>
            <a:spLocks noChangeAspect="1"/>
          </p:cNvSpPr>
          <p:nvPr/>
        </p:nvSpPr>
        <p:spPr>
          <a:xfrm flipH="1">
            <a:off x="4860036" y="3215567"/>
            <a:ext cx="91155" cy="9923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panose="020F0502020204030204"/>
              <a:ea typeface="ＭＳ Ｐゴシック" panose="020B0600070205080204" pitchFamily="50" charset="-128"/>
            </a:endParaRPr>
          </a:p>
        </p:txBody>
      </p:sp>
      <p:sp>
        <p:nvSpPr>
          <p:cNvPr id="131" name="大かっこ 130">
            <a:extLst>
              <a:ext uri="{FF2B5EF4-FFF2-40B4-BE49-F238E27FC236}">
                <a16:creationId xmlns:a16="http://schemas.microsoft.com/office/drawing/2014/main" id="{7CEB653A-D73B-4D30-93C4-9C89DBA482CF}"/>
              </a:ext>
            </a:extLst>
          </p:cNvPr>
          <p:cNvSpPr/>
          <p:nvPr/>
        </p:nvSpPr>
        <p:spPr>
          <a:xfrm>
            <a:off x="7989073" y="4113104"/>
            <a:ext cx="705949" cy="288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kumimoji="1" lang="ja-JP" altLang="en-US" sz="600" dirty="0">
                <a:latin typeface="Meiryo UI" panose="020B0604030504040204" pitchFamily="50" charset="-128"/>
                <a:ea typeface="Meiryo UI" panose="020B0604030504040204" pitchFamily="50" charset="-128"/>
              </a:rPr>
              <a:t>「大阪府水道基盤強化計画」策定</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132" name="大かっこ 131">
            <a:extLst>
              <a:ext uri="{FF2B5EF4-FFF2-40B4-BE49-F238E27FC236}">
                <a16:creationId xmlns:a16="http://schemas.microsoft.com/office/drawing/2014/main" id="{12DFC710-F0D8-489E-8A87-CB4CDFC8493D}"/>
              </a:ext>
            </a:extLst>
          </p:cNvPr>
          <p:cNvSpPr/>
          <p:nvPr/>
        </p:nvSpPr>
        <p:spPr>
          <a:xfrm>
            <a:off x="8063093" y="4671030"/>
            <a:ext cx="858075" cy="32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lnSpc>
                <a:spcPts val="900"/>
              </a:lnSpc>
              <a:defRPr/>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「大阪府域における汚水処理事業の広域化・共同化計画」に改称</a:t>
            </a:r>
            <a:endParaRPr lang="ja-JP" altLang="en-US" sz="600" kern="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228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AB6D30D-FA9E-4E6B-AD80-E4C5D452357D}"/>
              </a:ext>
            </a:extLst>
          </p:cNvPr>
          <p:cNvGraphicFramePr>
            <a:graphicFrameLocks noGrp="1"/>
          </p:cNvGraphicFramePr>
          <p:nvPr>
            <p:extLst>
              <p:ext uri="{D42A27DB-BD31-4B8C-83A1-F6EECF244321}">
                <p14:modId xmlns:p14="http://schemas.microsoft.com/office/powerpoint/2010/main" val="2845408104"/>
              </p:ext>
            </p:extLst>
          </p:nvPr>
        </p:nvGraphicFramePr>
        <p:xfrm>
          <a:off x="122656" y="764708"/>
          <a:ext cx="8886769" cy="4431189"/>
        </p:xfrm>
        <a:graphic>
          <a:graphicData uri="http://schemas.openxmlformats.org/drawingml/2006/table">
            <a:tbl>
              <a:tblPr/>
              <a:tblGrid>
                <a:gridCol w="492011">
                  <a:extLst>
                    <a:ext uri="{9D8B030D-6E8A-4147-A177-3AD203B41FA5}">
                      <a16:colId xmlns:a16="http://schemas.microsoft.com/office/drawing/2014/main" val="20000"/>
                    </a:ext>
                  </a:extLst>
                </a:gridCol>
                <a:gridCol w="506145">
                  <a:extLst>
                    <a:ext uri="{9D8B030D-6E8A-4147-A177-3AD203B41FA5}">
                      <a16:colId xmlns:a16="http://schemas.microsoft.com/office/drawing/2014/main" val="20001"/>
                    </a:ext>
                  </a:extLst>
                </a:gridCol>
                <a:gridCol w="506145">
                  <a:extLst>
                    <a:ext uri="{9D8B030D-6E8A-4147-A177-3AD203B41FA5}">
                      <a16:colId xmlns:a16="http://schemas.microsoft.com/office/drawing/2014/main" val="20002"/>
                    </a:ext>
                  </a:extLst>
                </a:gridCol>
                <a:gridCol w="475453">
                  <a:extLst>
                    <a:ext uri="{9D8B030D-6E8A-4147-A177-3AD203B41FA5}">
                      <a16:colId xmlns:a16="http://schemas.microsoft.com/office/drawing/2014/main" val="20003"/>
                    </a:ext>
                  </a:extLst>
                </a:gridCol>
                <a:gridCol w="504422">
                  <a:extLst>
                    <a:ext uri="{9D8B030D-6E8A-4147-A177-3AD203B41FA5}">
                      <a16:colId xmlns:a16="http://schemas.microsoft.com/office/drawing/2014/main" val="20004"/>
                    </a:ext>
                  </a:extLst>
                </a:gridCol>
                <a:gridCol w="482344">
                  <a:extLst>
                    <a:ext uri="{9D8B030D-6E8A-4147-A177-3AD203B41FA5}">
                      <a16:colId xmlns:a16="http://schemas.microsoft.com/office/drawing/2014/main" val="20005"/>
                    </a:ext>
                  </a:extLst>
                </a:gridCol>
                <a:gridCol w="490956">
                  <a:extLst>
                    <a:ext uri="{9D8B030D-6E8A-4147-A177-3AD203B41FA5}">
                      <a16:colId xmlns:a16="http://schemas.microsoft.com/office/drawing/2014/main" val="20006"/>
                    </a:ext>
                  </a:extLst>
                </a:gridCol>
                <a:gridCol w="525410">
                  <a:extLst>
                    <a:ext uri="{9D8B030D-6E8A-4147-A177-3AD203B41FA5}">
                      <a16:colId xmlns:a16="http://schemas.microsoft.com/office/drawing/2014/main" val="20007"/>
                    </a:ext>
                  </a:extLst>
                </a:gridCol>
                <a:gridCol w="525409">
                  <a:extLst>
                    <a:ext uri="{9D8B030D-6E8A-4147-A177-3AD203B41FA5}">
                      <a16:colId xmlns:a16="http://schemas.microsoft.com/office/drawing/2014/main" val="20008"/>
                    </a:ext>
                  </a:extLst>
                </a:gridCol>
                <a:gridCol w="508182">
                  <a:extLst>
                    <a:ext uri="{9D8B030D-6E8A-4147-A177-3AD203B41FA5}">
                      <a16:colId xmlns:a16="http://schemas.microsoft.com/office/drawing/2014/main" val="20009"/>
                    </a:ext>
                  </a:extLst>
                </a:gridCol>
                <a:gridCol w="499568">
                  <a:extLst>
                    <a:ext uri="{9D8B030D-6E8A-4147-A177-3AD203B41FA5}">
                      <a16:colId xmlns:a16="http://schemas.microsoft.com/office/drawing/2014/main" val="20010"/>
                    </a:ext>
                  </a:extLst>
                </a:gridCol>
                <a:gridCol w="481532">
                  <a:extLst>
                    <a:ext uri="{9D8B030D-6E8A-4147-A177-3AD203B41FA5}">
                      <a16:colId xmlns:a16="http://schemas.microsoft.com/office/drawing/2014/main" val="20011"/>
                    </a:ext>
                  </a:extLst>
                </a:gridCol>
                <a:gridCol w="481532">
                  <a:extLst>
                    <a:ext uri="{9D8B030D-6E8A-4147-A177-3AD203B41FA5}">
                      <a16:colId xmlns:a16="http://schemas.microsoft.com/office/drawing/2014/main" val="2143716194"/>
                    </a:ext>
                  </a:extLst>
                </a:gridCol>
                <a:gridCol w="481532">
                  <a:extLst>
                    <a:ext uri="{9D8B030D-6E8A-4147-A177-3AD203B41FA5}">
                      <a16:colId xmlns:a16="http://schemas.microsoft.com/office/drawing/2014/main" val="818457290"/>
                    </a:ext>
                  </a:extLst>
                </a:gridCol>
                <a:gridCol w="481532">
                  <a:extLst>
                    <a:ext uri="{9D8B030D-6E8A-4147-A177-3AD203B41FA5}">
                      <a16:colId xmlns:a16="http://schemas.microsoft.com/office/drawing/2014/main" val="2827566148"/>
                    </a:ext>
                  </a:extLst>
                </a:gridCol>
                <a:gridCol w="481532">
                  <a:extLst>
                    <a:ext uri="{9D8B030D-6E8A-4147-A177-3AD203B41FA5}">
                      <a16:colId xmlns:a16="http://schemas.microsoft.com/office/drawing/2014/main" val="1671669103"/>
                    </a:ext>
                  </a:extLst>
                </a:gridCol>
                <a:gridCol w="481532">
                  <a:extLst>
                    <a:ext uri="{9D8B030D-6E8A-4147-A177-3AD203B41FA5}">
                      <a16:colId xmlns:a16="http://schemas.microsoft.com/office/drawing/2014/main" val="1106808134"/>
                    </a:ext>
                  </a:extLst>
                </a:gridCol>
                <a:gridCol w="481532">
                  <a:extLst>
                    <a:ext uri="{9D8B030D-6E8A-4147-A177-3AD203B41FA5}">
                      <a16:colId xmlns:a16="http://schemas.microsoft.com/office/drawing/2014/main" val="3641174115"/>
                    </a:ext>
                  </a:extLst>
                </a:gridCol>
              </a:tblGrid>
              <a:tr h="22034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bg1"/>
                          </a:solidFill>
                          <a:effectLst/>
                          <a:latin typeface="Meiryo UI" panose="020B0604030504040204" pitchFamily="50" charset="-128"/>
                          <a:ea typeface="Meiryo UI" panose="020B0604030504040204" pitchFamily="50" charset="-128"/>
                        </a:rPr>
                        <a:t>年度</a:t>
                      </a: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bg1"/>
                          </a:solidFill>
                          <a:effectLst/>
                          <a:latin typeface="+mn-lt"/>
                          <a:ea typeface="+mn-ea"/>
                          <a:cs typeface="+mn-cs"/>
                        </a:rPr>
                        <a:t>2008</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bg1"/>
                          </a:solidFill>
                          <a:effectLst/>
                          <a:latin typeface="+mn-lt"/>
                          <a:ea typeface="+mn-ea"/>
                          <a:cs typeface="+mn-cs"/>
                        </a:rPr>
                        <a:t>2009</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bg1"/>
                          </a:solidFill>
                          <a:effectLst/>
                          <a:latin typeface="+mn-lt"/>
                          <a:ea typeface="Meiryo UI" panose="020B0604030504040204" pitchFamily="50" charset="-128"/>
                        </a:rPr>
                        <a:t>2010</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u="none" strike="noStrike" kern="1200" dirty="0">
                          <a:solidFill>
                            <a:schemeClr val="bg1"/>
                          </a:solidFill>
                          <a:effectLst/>
                          <a:latin typeface="+mn-lt"/>
                          <a:ea typeface="+mn-ea"/>
                          <a:cs typeface="+mn-cs"/>
                        </a:rPr>
                        <a:t>2011</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100" u="none" strike="noStrike" dirty="0">
                          <a:solidFill>
                            <a:schemeClr val="bg1"/>
                          </a:solidFill>
                          <a:effectLst/>
                          <a:latin typeface="+mn-lt"/>
                        </a:rPr>
                        <a:t>2012</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fontAlgn="ctr" latinLnBrk="0" hangingPunct="1"/>
                      <a:r>
                        <a:rPr kumimoji="1" lang="en-US" altLang="ja-JP" sz="1100" u="none" strike="noStrike" kern="1200" dirty="0">
                          <a:solidFill>
                            <a:schemeClr val="bg1"/>
                          </a:solidFill>
                          <a:effectLst/>
                          <a:latin typeface="+mn-lt"/>
                          <a:ea typeface="+mn-ea"/>
                          <a:cs typeface="+mn-cs"/>
                        </a:rPr>
                        <a:t>2013</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fontAlgn="ctr" latinLnBrk="0" hangingPunct="1"/>
                      <a:r>
                        <a:rPr kumimoji="1" lang="en-US" altLang="ja-JP" sz="1100" u="none" strike="noStrike" kern="1200" dirty="0">
                          <a:solidFill>
                            <a:schemeClr val="bg1"/>
                          </a:solidFill>
                          <a:effectLst/>
                          <a:latin typeface="+mn-lt"/>
                          <a:ea typeface="+mn-ea"/>
                          <a:cs typeface="+mn-cs"/>
                        </a:rPr>
                        <a:t>2014</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100" u="none" strike="noStrike" dirty="0">
                          <a:solidFill>
                            <a:schemeClr val="bg1"/>
                          </a:solidFill>
                          <a:effectLst/>
                          <a:latin typeface="+mn-lt"/>
                        </a:rPr>
                        <a:t>2</a:t>
                      </a:r>
                      <a:r>
                        <a:rPr kumimoji="1" lang="en-US" altLang="ja-JP" sz="1100" u="none" strike="noStrike" kern="1200" dirty="0">
                          <a:solidFill>
                            <a:schemeClr val="bg1"/>
                          </a:solidFill>
                          <a:effectLst/>
                          <a:latin typeface="+mn-lt"/>
                          <a:ea typeface="+mn-ea"/>
                          <a:cs typeface="+mn-cs"/>
                        </a:rPr>
                        <a:t>015</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kumimoji="1" lang="en-US" altLang="ja-JP" sz="1100" u="none" strike="noStrike" kern="1200" dirty="0">
                          <a:solidFill>
                            <a:schemeClr val="bg1"/>
                          </a:solidFill>
                          <a:effectLst/>
                          <a:latin typeface="+mn-lt"/>
                          <a:ea typeface="+mn-ea"/>
                          <a:cs typeface="+mn-cs"/>
                        </a:rPr>
                        <a:t>2016</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algn="ctr" defTabSz="914400" rtl="0" eaLnBrk="1" fontAlgn="ctr" latinLnBrk="0" hangingPunct="1"/>
                      <a:r>
                        <a:rPr lang="en-US" altLang="ja-JP" sz="1100" u="none" strike="noStrike" dirty="0">
                          <a:solidFill>
                            <a:schemeClr val="bg1"/>
                          </a:solidFill>
                          <a:effectLst/>
                          <a:latin typeface="+mn-lt"/>
                        </a:rPr>
                        <a:t>2</a:t>
                      </a:r>
                      <a:r>
                        <a:rPr kumimoji="1" lang="en-US" altLang="ja-JP" sz="1100" u="none" strike="noStrike" kern="1200" dirty="0">
                          <a:solidFill>
                            <a:schemeClr val="bg1"/>
                          </a:solidFill>
                          <a:effectLst/>
                          <a:latin typeface="+mn-lt"/>
                          <a:ea typeface="+mn-ea"/>
                          <a:cs typeface="+mn-cs"/>
                        </a:rPr>
                        <a:t>017</a:t>
                      </a:r>
                      <a:endParaRPr kumimoji="1" lang="ja-JP" altLang="en-US" sz="1100" u="none" strike="noStrike" kern="1200" dirty="0">
                        <a:solidFill>
                          <a:schemeClr val="bg1"/>
                        </a:solidFill>
                        <a:effectLst/>
                        <a:latin typeface="+mn-lt"/>
                        <a:ea typeface="+mn-ea"/>
                        <a:cs typeface="+mn-cs"/>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fontAlgn="ctr"/>
                      <a:r>
                        <a:rPr lang="en-US" altLang="ja-JP" sz="1100" b="0" i="0" u="none" strike="noStrike" dirty="0">
                          <a:solidFill>
                            <a:schemeClr val="bg1"/>
                          </a:solidFill>
                          <a:effectLst/>
                          <a:latin typeface="+mn-lt"/>
                          <a:ea typeface="Meiryo UI" panose="020B0604030504040204" pitchFamily="50" charset="-128"/>
                        </a:rPr>
                        <a:t>2018</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mpd="sng">
                      <a:solidFill>
                        <a:srgbClr val="1AB39F"/>
                      </a:solidFill>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2019</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2020</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2021</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2022</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2023</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ap="flat" cmpd="sng" algn="ctr">
                      <a:solidFill>
                        <a:srgbClr val="1AB39F"/>
                      </a:solidFill>
                      <a:prstDash val="solid"/>
                      <a:round/>
                      <a:headEnd type="none" w="med" len="med"/>
                      <a:tailEnd type="none" w="med" len="med"/>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tc>
                  <a:txBody>
                    <a:bodyPr/>
                    <a:lstStyle/>
                    <a:p>
                      <a:pPr algn="ctr" fontAlgn="ctr"/>
                      <a:r>
                        <a:rPr lang="en-US" altLang="ja-JP" sz="1100" b="0" i="0" u="none" strike="noStrike" dirty="0">
                          <a:solidFill>
                            <a:schemeClr val="bg1"/>
                          </a:solidFill>
                          <a:effectLst/>
                          <a:latin typeface="+mn-lt"/>
                          <a:ea typeface="Meiryo UI" panose="020B0604030504040204" pitchFamily="50" charset="-128"/>
                        </a:rPr>
                        <a:t>2024</a:t>
                      </a:r>
                      <a:endParaRPr lang="ja-JP" altLang="en-US" sz="1100" b="0" i="0" u="none" strike="noStrike" dirty="0">
                        <a:solidFill>
                          <a:schemeClr val="bg1"/>
                        </a:solidFill>
                        <a:effectLst/>
                        <a:latin typeface="+mn-lt"/>
                        <a:ea typeface="Meiryo UI" panose="020B0604030504040204" pitchFamily="50" charset="-128"/>
                      </a:endParaRPr>
                    </a:p>
                  </a:txBody>
                  <a:tcPr marL="7022" marR="7022" marT="7022" marB="0" anchor="ctr">
                    <a:lnL w="12700" cmpd="sng">
                      <a:solidFill>
                        <a:srgbClr val="1AB39F"/>
                      </a:solidFill>
                    </a:lnL>
                    <a:lnR w="12700" cmpd="sng">
                      <a:solidFill>
                        <a:srgbClr val="1AB39F"/>
                      </a:solidFill>
                    </a:lnR>
                    <a:lnT w="12700" cmpd="sng">
                      <a:solidFill>
                        <a:srgbClr val="1AB39F"/>
                      </a:solidFill>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solidFill>
                      <a:srgbClr val="1AB39F"/>
                    </a:solidFill>
                  </a:tcPr>
                </a:tc>
                <a:extLst>
                  <a:ext uri="{0D108BD9-81ED-4DB2-BD59-A6C34878D82A}">
                    <a16:rowId xmlns:a16="http://schemas.microsoft.com/office/drawing/2014/main" val="10000"/>
                  </a:ext>
                </a:extLst>
              </a:tr>
              <a:tr h="4210841">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mpd="sng">
                      <a:solidFill>
                        <a:srgbClr val="1AB39F"/>
                      </a:solidFill>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mpd="sng">
                      <a:solidFill>
                        <a:srgbClr val="1AB39F"/>
                      </a:solidFill>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7022" marR="7022" marT="7022" marB="0" anchor="ctr">
                    <a:lnL w="12700" cap="flat" cmpd="sng" algn="ctr">
                      <a:solidFill>
                        <a:srgbClr val="1AB39F"/>
                      </a:solidFill>
                      <a:prstDash val="solid"/>
                      <a:round/>
                      <a:headEnd type="none" w="med" len="med"/>
                      <a:tailEnd type="none" w="med" len="med"/>
                    </a:lnL>
                    <a:lnR w="12700" cmpd="sng">
                      <a:solidFill>
                        <a:srgbClr val="1AB39F"/>
                      </a:solid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371728"/>
                  </a:ext>
                </a:extLst>
              </a:tr>
            </a:tbl>
          </a:graphicData>
        </a:graphic>
      </p:graphicFrame>
      <p:sp>
        <p:nvSpPr>
          <p:cNvPr id="7" name="角丸四角形 79">
            <a:extLst>
              <a:ext uri="{FF2B5EF4-FFF2-40B4-BE49-F238E27FC236}">
                <a16:creationId xmlns:a16="http://schemas.microsoft.com/office/drawing/2014/main" id="{FFA3D6C2-CEE6-4816-9915-E27C2AC352E2}"/>
              </a:ext>
            </a:extLst>
          </p:cNvPr>
          <p:cNvSpPr/>
          <p:nvPr/>
        </p:nvSpPr>
        <p:spPr>
          <a:xfrm>
            <a:off x="191087" y="1401067"/>
            <a:ext cx="360000" cy="3414915"/>
          </a:xfrm>
          <a:prstGeom prst="roundRect">
            <a:avLst/>
          </a:prstGeom>
          <a:gradFill rotWithShape="1">
            <a:gsLst>
              <a:gs pos="0">
                <a:srgbClr val="1AB39F">
                  <a:tint val="50000"/>
                  <a:satMod val="300000"/>
                </a:srgbClr>
              </a:gs>
              <a:gs pos="35000">
                <a:srgbClr val="1AB39F">
                  <a:tint val="37000"/>
                  <a:satMod val="300000"/>
                </a:srgbClr>
              </a:gs>
              <a:gs pos="100000">
                <a:srgbClr val="1AB39F">
                  <a:tint val="15000"/>
                  <a:satMod val="350000"/>
                </a:srgbClr>
              </a:gs>
            </a:gsLst>
            <a:lin ang="16200000" scaled="1"/>
          </a:gradFill>
          <a:ln w="9525" cap="flat" cmpd="sng" algn="ctr">
            <a:solidFill>
              <a:srgbClr val="1AB39F">
                <a:shade val="95000"/>
                <a:satMod val="105000"/>
              </a:srgbClr>
            </a:solidFill>
            <a:prstDash val="solid"/>
          </a:ln>
          <a:effectLst>
            <a:outerShdw blurRad="40000" dist="20000" dir="5400000" rotWithShape="0">
              <a:srgbClr val="000000">
                <a:alpha val="38000"/>
              </a:srgbClr>
            </a:outerShdw>
          </a:effectLst>
        </p:spPr>
        <p:txBody>
          <a:bodyPr vert="wordArtVertRtl" lIns="27000" rIns="27000" rtlCol="0" anchor="ctr"/>
          <a:lstStyle/>
          <a:p>
            <a:pPr algn="ctr"/>
            <a:r>
              <a:rPr lang="ja-JP" altLang="en-US" sz="900" dirty="0">
                <a:ea typeface="Meiryo UI" panose="020B0604030504040204" pitchFamily="50" charset="-128"/>
              </a:rPr>
              <a:t>府と府内市町村のパートナーシップ</a:t>
            </a:r>
            <a:endParaRPr lang="en-US" altLang="ja-JP" sz="831" kern="0" dirty="0">
              <a:solidFill>
                <a:prstClr val="black"/>
              </a:solidFill>
              <a:latin typeface="Calibri"/>
              <a:ea typeface="Meiryo UI" panose="020B0604030504040204" pitchFamily="50" charset="-128"/>
            </a:endParaRPr>
          </a:p>
        </p:txBody>
      </p:sp>
      <p:grpSp>
        <p:nvGrpSpPr>
          <p:cNvPr id="223" name="グループ化 222">
            <a:extLst>
              <a:ext uri="{FF2B5EF4-FFF2-40B4-BE49-F238E27FC236}">
                <a16:creationId xmlns:a16="http://schemas.microsoft.com/office/drawing/2014/main" id="{E26F475B-DADE-4299-9EA8-B602A25A5E64}"/>
              </a:ext>
            </a:extLst>
          </p:cNvPr>
          <p:cNvGrpSpPr/>
          <p:nvPr/>
        </p:nvGrpSpPr>
        <p:grpSpPr>
          <a:xfrm>
            <a:off x="2286295" y="1252091"/>
            <a:ext cx="6713647" cy="492850"/>
            <a:chOff x="3073456" y="4109934"/>
            <a:chExt cx="8951529" cy="657133"/>
          </a:xfrm>
        </p:grpSpPr>
        <p:cxnSp>
          <p:nvCxnSpPr>
            <p:cNvPr id="224" name="直線矢印コネクタ 223">
              <a:extLst>
                <a:ext uri="{FF2B5EF4-FFF2-40B4-BE49-F238E27FC236}">
                  <a16:creationId xmlns:a16="http://schemas.microsoft.com/office/drawing/2014/main" id="{C17C437B-086F-4BA2-B558-B4F2265379D1}"/>
                </a:ext>
              </a:extLst>
            </p:cNvPr>
            <p:cNvCxnSpPr>
              <a:cxnSpLocks/>
              <a:stCxn id="228" idx="2"/>
            </p:cNvCxnSpPr>
            <p:nvPr/>
          </p:nvCxnSpPr>
          <p:spPr>
            <a:xfrm flipV="1">
              <a:off x="4810309" y="4220925"/>
              <a:ext cx="7214676"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225" name="大かっこ 224">
              <a:extLst>
                <a:ext uri="{FF2B5EF4-FFF2-40B4-BE49-F238E27FC236}">
                  <a16:creationId xmlns:a16="http://schemas.microsoft.com/office/drawing/2014/main" id="{34E85629-6874-4FAC-A25C-42F4EAC995CF}"/>
                </a:ext>
              </a:extLst>
            </p:cNvPr>
            <p:cNvSpPr/>
            <p:nvPr/>
          </p:nvSpPr>
          <p:spPr>
            <a:xfrm>
              <a:off x="4603911" y="4347017"/>
              <a:ext cx="1021857"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rPr>
                <a:t>地方税徴収機構の</a:t>
              </a:r>
              <a:endParaRPr lang="en-US" altLang="ja-JP" sz="600" kern="0" dirty="0">
                <a:solidFill>
                  <a:prstClr val="black"/>
                </a:solidFill>
                <a:latin typeface="Meiryo UI" panose="020B0604030504040204" pitchFamily="50" charset="-128"/>
                <a:ea typeface="Meiryo UI" panose="020B0604030504040204" pitchFamily="50" charset="-128"/>
              </a:endParaRPr>
            </a:p>
            <a:p>
              <a:pPr defTabSz="685800">
                <a:defRPr/>
              </a:pPr>
              <a:r>
                <a:rPr lang="ja-JP" altLang="en-US" sz="600" kern="0" dirty="0">
                  <a:solidFill>
                    <a:prstClr val="black"/>
                  </a:solidFill>
                  <a:latin typeface="Meiryo UI" panose="020B0604030504040204" pitchFamily="50" charset="-128"/>
                  <a:ea typeface="Meiryo UI" panose="020B0604030504040204" pitchFamily="50" charset="-128"/>
                </a:rPr>
                <a:t>設置に向け協議開始</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26" name="ひし形 225">
              <a:extLst>
                <a:ext uri="{FF2B5EF4-FFF2-40B4-BE49-F238E27FC236}">
                  <a16:creationId xmlns:a16="http://schemas.microsoft.com/office/drawing/2014/main" id="{2048F19A-455A-4E39-BD3E-67F6C9917FED}"/>
                </a:ext>
              </a:extLst>
            </p:cNvPr>
            <p:cNvSpPr/>
            <p:nvPr/>
          </p:nvSpPr>
          <p:spPr>
            <a:xfrm>
              <a:off x="4381356" y="4159019"/>
              <a:ext cx="143876" cy="164764"/>
            </a:xfrm>
            <a:prstGeom prst="diamond">
              <a:avLst/>
            </a:prstGeom>
            <a:solidFill>
              <a:sysClr val="windowText" lastClr="000000"/>
            </a:solidFill>
            <a:ln w="25400" cap="flat" cmpd="sng" algn="ctr">
              <a:solidFill>
                <a:srgbClr val="7FD13B">
                  <a:shade val="50000"/>
                </a:srgb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27" name="テキスト ボックス 226">
              <a:extLst>
                <a:ext uri="{FF2B5EF4-FFF2-40B4-BE49-F238E27FC236}">
                  <a16:creationId xmlns:a16="http://schemas.microsoft.com/office/drawing/2014/main" id="{8722FEDD-E5DB-44AC-B413-5A4071DC1E7B}"/>
                </a:ext>
              </a:extLst>
            </p:cNvPr>
            <p:cNvSpPr txBox="1"/>
            <p:nvPr/>
          </p:nvSpPr>
          <p:spPr>
            <a:xfrm>
              <a:off x="3644056" y="4363397"/>
              <a:ext cx="910348" cy="369332"/>
            </a:xfrm>
            <a:prstGeom prst="rect">
              <a:avLst/>
            </a:prstGeom>
            <a:solidFill>
              <a:sysClr val="window" lastClr="FFFFFF"/>
            </a:solidFill>
          </p:spPr>
          <p:txBody>
            <a:bodyPr wrap="square" rtlCol="0">
              <a:sp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豊能地区の首長からの要望</a:t>
              </a:r>
            </a:p>
          </p:txBody>
        </p:sp>
        <p:sp>
          <p:nvSpPr>
            <p:cNvPr id="228" name="フローチャート: 結合子 72">
              <a:extLst>
                <a:ext uri="{FF2B5EF4-FFF2-40B4-BE49-F238E27FC236}">
                  <a16:creationId xmlns:a16="http://schemas.microsoft.com/office/drawing/2014/main" id="{B9F26FB1-FBEC-4C4D-8F32-8CD88923CC03}"/>
                </a:ext>
              </a:extLst>
            </p:cNvPr>
            <p:cNvSpPr>
              <a:spLocks noChangeAspect="1"/>
            </p:cNvSpPr>
            <p:nvPr/>
          </p:nvSpPr>
          <p:spPr>
            <a:xfrm flipH="1">
              <a:off x="4688887" y="4161166"/>
              <a:ext cx="121422" cy="12688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29" name="フローチャート: 結合子 72">
              <a:extLst>
                <a:ext uri="{FF2B5EF4-FFF2-40B4-BE49-F238E27FC236}">
                  <a16:creationId xmlns:a16="http://schemas.microsoft.com/office/drawing/2014/main" id="{C1BC5A17-B93D-4CAE-B47F-A2D148120430}"/>
                </a:ext>
              </a:extLst>
            </p:cNvPr>
            <p:cNvSpPr>
              <a:spLocks noChangeAspect="1"/>
            </p:cNvSpPr>
            <p:nvPr/>
          </p:nvSpPr>
          <p:spPr>
            <a:xfrm flipH="1">
              <a:off x="5550116" y="4161165"/>
              <a:ext cx="121422" cy="12688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30" name="大かっこ 229">
              <a:extLst>
                <a:ext uri="{FF2B5EF4-FFF2-40B4-BE49-F238E27FC236}">
                  <a16:creationId xmlns:a16="http://schemas.microsoft.com/office/drawing/2014/main" id="{C9476E3F-CF3F-4101-B80B-5D3EF3FBDFB0}"/>
                </a:ext>
              </a:extLst>
            </p:cNvPr>
            <p:cNvSpPr/>
            <p:nvPr/>
          </p:nvSpPr>
          <p:spPr>
            <a:xfrm>
              <a:off x="5675276" y="4335067"/>
              <a:ext cx="1021856" cy="432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latin typeface="Meiryo UI" panose="020B0604030504040204" pitchFamily="50" charset="-128"/>
                  <a:ea typeface="Meiryo UI" panose="020B0604030504040204" pitchFamily="50" charset="-128"/>
                </a:rPr>
                <a:t>大阪府域地方税</a:t>
              </a:r>
              <a:endParaRPr lang="en-US" altLang="ja-JP" sz="600" kern="0" dirty="0">
                <a:latin typeface="Meiryo UI" panose="020B0604030504040204" pitchFamily="50" charset="-128"/>
                <a:ea typeface="Meiryo UI" panose="020B0604030504040204" pitchFamily="50" charset="-128"/>
              </a:endParaRPr>
            </a:p>
            <a:p>
              <a:pPr algn="ctr" defTabSz="685800">
                <a:defRPr/>
              </a:pPr>
              <a:r>
                <a:rPr lang="ja-JP" altLang="en-US" sz="600" kern="0" dirty="0">
                  <a:latin typeface="Meiryo UI" panose="020B0604030504040204" pitchFamily="50" charset="-128"/>
                  <a:ea typeface="Meiryo UI" panose="020B0604030504040204" pitchFamily="50" charset="-128"/>
                </a:rPr>
                <a:t>徴収機構の設置</a:t>
              </a:r>
              <a:endParaRPr lang="en-US" altLang="ja-JP" sz="600" kern="0" dirty="0">
                <a:latin typeface="Meiryo UI" panose="020B0604030504040204" pitchFamily="50" charset="-128"/>
                <a:ea typeface="Meiryo UI" panose="020B0604030504040204" pitchFamily="50" charset="-128"/>
              </a:endParaRPr>
            </a:p>
            <a:p>
              <a:pPr defTabSz="685800">
                <a:defRPr/>
              </a:pPr>
              <a:r>
                <a:rPr lang="ja-JP" altLang="en-US" sz="600" kern="0" dirty="0">
                  <a:latin typeface="Meiryo UI" panose="020B0604030504040204" pitchFamily="50" charset="-128"/>
                  <a:ea typeface="Meiryo UI" panose="020B0604030504040204" pitchFamily="50" charset="-128"/>
                </a:rPr>
                <a:t>（第１期）</a:t>
              </a:r>
              <a:endParaRPr lang="en-US" altLang="ja-JP" sz="600" kern="0" dirty="0">
                <a:latin typeface="Meiryo UI" panose="020B0604030504040204" pitchFamily="50" charset="-128"/>
                <a:ea typeface="Meiryo UI" panose="020B0604030504040204" pitchFamily="50" charset="-128"/>
              </a:endParaRPr>
            </a:p>
          </p:txBody>
        </p:sp>
        <p:sp>
          <p:nvSpPr>
            <p:cNvPr id="231" name="テキスト ボックス 230">
              <a:extLst>
                <a:ext uri="{FF2B5EF4-FFF2-40B4-BE49-F238E27FC236}">
                  <a16:creationId xmlns:a16="http://schemas.microsoft.com/office/drawing/2014/main" id="{F53F582C-2697-4358-88D2-03E046C87005}"/>
                </a:ext>
              </a:extLst>
            </p:cNvPr>
            <p:cNvSpPr txBox="1"/>
            <p:nvPr/>
          </p:nvSpPr>
          <p:spPr>
            <a:xfrm>
              <a:off x="3073456" y="4109934"/>
              <a:ext cx="1223409" cy="284780"/>
            </a:xfrm>
            <a:prstGeom prst="rect">
              <a:avLst/>
            </a:prstGeom>
            <a:solidFill>
              <a:srgbClr val="EA157A">
                <a:lumMod val="40000"/>
                <a:lumOff val="60000"/>
              </a:srgbClr>
            </a:solidFill>
          </p:spPr>
          <p:txBody>
            <a:bodyPr wrap="square" rtlCol="0">
              <a:spAutoFit/>
            </a:bodyPr>
            <a:lstStyle/>
            <a:p>
              <a:pPr algn="ctr" defTabSz="685800">
                <a:defRPr/>
              </a:pPr>
              <a:r>
                <a:rPr lang="zh-TW" altLang="en-US"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地方税徴収機構</a:t>
              </a:r>
            </a:p>
          </p:txBody>
        </p:sp>
      </p:grpSp>
      <p:grpSp>
        <p:nvGrpSpPr>
          <p:cNvPr id="249" name="グループ化 248">
            <a:extLst>
              <a:ext uri="{FF2B5EF4-FFF2-40B4-BE49-F238E27FC236}">
                <a16:creationId xmlns:a16="http://schemas.microsoft.com/office/drawing/2014/main" id="{7C79129A-F5DC-47A4-A3B6-BCBC5826EFCA}"/>
              </a:ext>
            </a:extLst>
          </p:cNvPr>
          <p:cNvGrpSpPr/>
          <p:nvPr/>
        </p:nvGrpSpPr>
        <p:grpSpPr>
          <a:xfrm>
            <a:off x="2194258" y="2107173"/>
            <a:ext cx="6789794" cy="512042"/>
            <a:chOff x="2934833" y="4036859"/>
            <a:chExt cx="9053058" cy="682723"/>
          </a:xfrm>
        </p:grpSpPr>
        <p:cxnSp>
          <p:nvCxnSpPr>
            <p:cNvPr id="251" name="直線矢印コネクタ 250">
              <a:extLst>
                <a:ext uri="{FF2B5EF4-FFF2-40B4-BE49-F238E27FC236}">
                  <a16:creationId xmlns:a16="http://schemas.microsoft.com/office/drawing/2014/main" id="{6DC5ECB4-5A44-44EE-955A-E39EBA7BD84B}"/>
                </a:ext>
              </a:extLst>
            </p:cNvPr>
            <p:cNvCxnSpPr>
              <a:cxnSpLocks/>
            </p:cNvCxnSpPr>
            <p:nvPr/>
          </p:nvCxnSpPr>
          <p:spPr>
            <a:xfrm flipV="1">
              <a:off x="5317061" y="4162574"/>
              <a:ext cx="6670830"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grpSp>
          <p:nvGrpSpPr>
            <p:cNvPr id="250" name="グループ化 249">
              <a:extLst>
                <a:ext uri="{FF2B5EF4-FFF2-40B4-BE49-F238E27FC236}">
                  <a16:creationId xmlns:a16="http://schemas.microsoft.com/office/drawing/2014/main" id="{B51F4284-2AB7-4BAB-9E2F-3A77BB43B237}"/>
                </a:ext>
              </a:extLst>
            </p:cNvPr>
            <p:cNvGrpSpPr/>
            <p:nvPr/>
          </p:nvGrpSpPr>
          <p:grpSpPr>
            <a:xfrm>
              <a:off x="2934833" y="4036859"/>
              <a:ext cx="6185431" cy="682723"/>
              <a:chOff x="2987824" y="4683770"/>
              <a:chExt cx="6185431" cy="682723"/>
            </a:xfrm>
          </p:grpSpPr>
          <p:sp>
            <p:nvSpPr>
              <p:cNvPr id="252" name="フローチャート: 結合子 72">
                <a:extLst>
                  <a:ext uri="{FF2B5EF4-FFF2-40B4-BE49-F238E27FC236}">
                    <a16:creationId xmlns:a16="http://schemas.microsoft.com/office/drawing/2014/main" id="{E8FAA010-0B46-4801-9B7A-91197481EB29}"/>
                  </a:ext>
                </a:extLst>
              </p:cNvPr>
              <p:cNvSpPr>
                <a:spLocks noChangeAspect="1"/>
              </p:cNvSpPr>
              <p:nvPr/>
            </p:nvSpPr>
            <p:spPr>
              <a:xfrm flipH="1">
                <a:off x="5293610" y="4758295"/>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53" name="フローチャート: 結合子 72">
                <a:extLst>
                  <a:ext uri="{FF2B5EF4-FFF2-40B4-BE49-F238E27FC236}">
                    <a16:creationId xmlns:a16="http://schemas.microsoft.com/office/drawing/2014/main" id="{0078D35B-A7E9-4BA6-A7DB-90CB5450BC00}"/>
                  </a:ext>
                </a:extLst>
              </p:cNvPr>
              <p:cNvSpPr>
                <a:spLocks noChangeAspect="1"/>
              </p:cNvSpPr>
              <p:nvPr/>
            </p:nvSpPr>
            <p:spPr>
              <a:xfrm flipH="1">
                <a:off x="5579976" y="4750342"/>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54" name="大かっこ 253">
                <a:extLst>
                  <a:ext uri="{FF2B5EF4-FFF2-40B4-BE49-F238E27FC236}">
                    <a16:creationId xmlns:a16="http://schemas.microsoft.com/office/drawing/2014/main" id="{8FBB4BA3-A2DD-4048-BC55-462BD0F10B4E}"/>
                  </a:ext>
                </a:extLst>
              </p:cNvPr>
              <p:cNvSpPr/>
              <p:nvPr/>
            </p:nvSpPr>
            <p:spPr>
              <a:xfrm>
                <a:off x="4401980" y="4982493"/>
                <a:ext cx="1058589"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algn="ctr" defTabSz="685800">
                  <a:defRPr/>
                </a:pPr>
                <a:r>
                  <a:rPr lang="ja-JP" altLang="en-US" sz="600" kern="0" dirty="0">
                    <a:solidFill>
                      <a:prstClr val="black"/>
                    </a:solidFill>
                    <a:latin typeface="Meiryo UI" panose="020B0604030504040204" pitchFamily="50" charset="-128"/>
                    <a:ea typeface="Meiryo UI" panose="020B0604030504040204" pitchFamily="50" charset="-128"/>
                  </a:rPr>
                  <a:t>地域維持管理連携プラットフォームの構築</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55" name="大かっこ 254">
                <a:extLst>
                  <a:ext uri="{FF2B5EF4-FFF2-40B4-BE49-F238E27FC236}">
                    <a16:creationId xmlns:a16="http://schemas.microsoft.com/office/drawing/2014/main" id="{EB18E167-808D-46AD-982C-B24E753D0DB8}"/>
                  </a:ext>
                </a:extLst>
              </p:cNvPr>
              <p:cNvSpPr/>
              <p:nvPr/>
            </p:nvSpPr>
            <p:spPr>
              <a:xfrm>
                <a:off x="8348430" y="4961121"/>
                <a:ext cx="824825"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rPr>
                  <a:t>維持管理データベース運用開始</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56" name="フローチャート: 結合子 72">
                <a:extLst>
                  <a:ext uri="{FF2B5EF4-FFF2-40B4-BE49-F238E27FC236}">
                    <a16:creationId xmlns:a16="http://schemas.microsoft.com/office/drawing/2014/main" id="{5AA31069-E04D-44C1-9152-F468D272449F}"/>
                  </a:ext>
                </a:extLst>
              </p:cNvPr>
              <p:cNvSpPr>
                <a:spLocks noChangeAspect="1"/>
              </p:cNvSpPr>
              <p:nvPr/>
            </p:nvSpPr>
            <p:spPr>
              <a:xfrm flipH="1">
                <a:off x="8371734" y="4757189"/>
                <a:ext cx="121423" cy="12688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257" name="大かっこ 256">
                <a:extLst>
                  <a:ext uri="{FF2B5EF4-FFF2-40B4-BE49-F238E27FC236}">
                    <a16:creationId xmlns:a16="http://schemas.microsoft.com/office/drawing/2014/main" id="{56EAF11F-23F9-4413-9356-B9B97F83F979}"/>
                  </a:ext>
                </a:extLst>
              </p:cNvPr>
              <p:cNvSpPr/>
              <p:nvPr/>
            </p:nvSpPr>
            <p:spPr>
              <a:xfrm>
                <a:off x="5626800" y="4974443"/>
                <a:ext cx="755199"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rPr>
                  <a:t>橋梁点検業務支援開始</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58" name="大かっこ 257">
                <a:extLst>
                  <a:ext uri="{FF2B5EF4-FFF2-40B4-BE49-F238E27FC236}">
                    <a16:creationId xmlns:a16="http://schemas.microsoft.com/office/drawing/2014/main" id="{D77A3F6D-52DB-49B0-9AF4-06E04FCF0C6C}"/>
                  </a:ext>
                </a:extLst>
              </p:cNvPr>
              <p:cNvSpPr/>
              <p:nvPr/>
            </p:nvSpPr>
            <p:spPr>
              <a:xfrm>
                <a:off x="7061111" y="4965419"/>
                <a:ext cx="755199"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rPr>
                  <a:t>プラットフォーム交流会</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259" name="テキスト ボックス 258">
                <a:extLst>
                  <a:ext uri="{FF2B5EF4-FFF2-40B4-BE49-F238E27FC236}">
                    <a16:creationId xmlns:a16="http://schemas.microsoft.com/office/drawing/2014/main" id="{BD012D75-CA69-4B55-B8C6-0A3AC138B6A1}"/>
                  </a:ext>
                </a:extLst>
              </p:cNvPr>
              <p:cNvSpPr txBox="1"/>
              <p:nvPr/>
            </p:nvSpPr>
            <p:spPr>
              <a:xfrm>
                <a:off x="2987824" y="4683770"/>
                <a:ext cx="2106856" cy="284780"/>
              </a:xfrm>
              <a:prstGeom prst="rect">
                <a:avLst/>
              </a:prstGeom>
              <a:solidFill>
                <a:srgbClr val="EA157A">
                  <a:lumMod val="40000"/>
                  <a:lumOff val="60000"/>
                </a:srgbClr>
              </a:solidFill>
            </p:spPr>
            <p:txBody>
              <a:bodyPr wrap="square" rtlCol="0">
                <a:spAutoFit/>
              </a:bodyPr>
              <a:lstStyle/>
              <a:p>
                <a:pPr algn="ctr" defTabSz="685800">
                  <a:defRPr/>
                </a:pPr>
                <a:r>
                  <a:rPr lang="ja-JP" altLang="en-US" sz="78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a:t>
                </a:r>
              </a:p>
            </p:txBody>
          </p:sp>
          <p:sp>
            <p:nvSpPr>
              <p:cNvPr id="260" name="フローチャート: 結合子 72">
                <a:extLst>
                  <a:ext uri="{FF2B5EF4-FFF2-40B4-BE49-F238E27FC236}">
                    <a16:creationId xmlns:a16="http://schemas.microsoft.com/office/drawing/2014/main" id="{4138F171-A944-45D7-A2C7-89DBD5EE075A}"/>
                  </a:ext>
                </a:extLst>
              </p:cNvPr>
              <p:cNvSpPr>
                <a:spLocks noChangeAspect="1"/>
              </p:cNvSpPr>
              <p:nvPr/>
            </p:nvSpPr>
            <p:spPr>
              <a:xfrm flipH="1">
                <a:off x="7036611" y="4731473"/>
                <a:ext cx="121422" cy="12688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grpSp>
      </p:grpSp>
      <p:cxnSp>
        <p:nvCxnSpPr>
          <p:cNvPr id="261" name="直線コネクタ 260">
            <a:extLst>
              <a:ext uri="{FF2B5EF4-FFF2-40B4-BE49-F238E27FC236}">
                <a16:creationId xmlns:a16="http://schemas.microsoft.com/office/drawing/2014/main" id="{33CA99CE-BE24-4771-A876-7FF774857AB3}"/>
              </a:ext>
            </a:extLst>
          </p:cNvPr>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62" name="正方形/長方形 261">
            <a:extLst>
              <a:ext uri="{FF2B5EF4-FFF2-40B4-BE49-F238E27FC236}">
                <a16:creationId xmlns:a16="http://schemas.microsoft.com/office/drawing/2014/main" id="{BC2A2B0A-8178-4297-92D7-AF310C5EBEBA}"/>
              </a:ext>
            </a:extLst>
          </p:cNvPr>
          <p:cNvSpPr/>
          <p:nvPr/>
        </p:nvSpPr>
        <p:spPr>
          <a:xfrm>
            <a:off x="179512" y="146840"/>
            <a:ext cx="8964488" cy="861774"/>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これまでの取組・進捗状況一覧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（大阪発“地方分権改革”ビジョン策定後の取組（</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2009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p>
          <a:p>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9335959F-5CAA-46FF-8C51-4DA730264074}"/>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23</a:t>
            </a:fld>
            <a:endParaRPr lang="ja-JP" altLang="en-US" sz="1200" dirty="0">
              <a:solidFill>
                <a:prstClr val="black"/>
              </a:solidFill>
              <a:ea typeface="Meiryo UI" panose="020B0604030504040204" pitchFamily="50" charset="-128"/>
            </a:endParaRPr>
          </a:p>
        </p:txBody>
      </p:sp>
      <p:grpSp>
        <p:nvGrpSpPr>
          <p:cNvPr id="3" name="グループ化 2">
            <a:extLst>
              <a:ext uri="{FF2B5EF4-FFF2-40B4-BE49-F238E27FC236}">
                <a16:creationId xmlns:a16="http://schemas.microsoft.com/office/drawing/2014/main" id="{92B6E751-E2DE-4786-939A-6231CC7C0F2A}"/>
              </a:ext>
            </a:extLst>
          </p:cNvPr>
          <p:cNvGrpSpPr/>
          <p:nvPr/>
        </p:nvGrpSpPr>
        <p:grpSpPr>
          <a:xfrm>
            <a:off x="5004048" y="3611720"/>
            <a:ext cx="4027562" cy="806330"/>
            <a:chOff x="5032629" y="4188840"/>
            <a:chExt cx="4027562" cy="806330"/>
          </a:xfrm>
        </p:grpSpPr>
        <p:grpSp>
          <p:nvGrpSpPr>
            <p:cNvPr id="48" name="グループ化 47">
              <a:extLst>
                <a:ext uri="{FF2B5EF4-FFF2-40B4-BE49-F238E27FC236}">
                  <a16:creationId xmlns:a16="http://schemas.microsoft.com/office/drawing/2014/main" id="{6CA58D5F-7515-426B-A46E-6B9BAD085D38}"/>
                </a:ext>
              </a:extLst>
            </p:cNvPr>
            <p:cNvGrpSpPr/>
            <p:nvPr/>
          </p:nvGrpSpPr>
          <p:grpSpPr>
            <a:xfrm>
              <a:off x="5032629" y="4188840"/>
              <a:ext cx="4027562" cy="806330"/>
              <a:chOff x="6791421" y="5713130"/>
              <a:chExt cx="5370082" cy="949992"/>
            </a:xfrm>
          </p:grpSpPr>
          <p:sp>
            <p:nvSpPr>
              <p:cNvPr id="49" name="テキスト ボックス 48">
                <a:extLst>
                  <a:ext uri="{FF2B5EF4-FFF2-40B4-BE49-F238E27FC236}">
                    <a16:creationId xmlns:a16="http://schemas.microsoft.com/office/drawing/2014/main" id="{2137200E-2453-446C-B5E4-1A981360A487}"/>
                  </a:ext>
                </a:extLst>
              </p:cNvPr>
              <p:cNvSpPr txBox="1"/>
              <p:nvPr/>
            </p:nvSpPr>
            <p:spPr>
              <a:xfrm>
                <a:off x="6791421" y="6102749"/>
                <a:ext cx="1658426" cy="235698"/>
              </a:xfrm>
              <a:prstGeom prst="rect">
                <a:avLst/>
              </a:prstGeom>
              <a:solidFill>
                <a:srgbClr val="EA157A">
                  <a:lumMod val="40000"/>
                  <a:lumOff val="60000"/>
                </a:srgbClr>
              </a:solidFill>
            </p:spPr>
            <p:txBody>
              <a:bodyPr wrap="square" lIns="36000" rIns="36000" rtlCol="0">
                <a:spAutoFit/>
              </a:bodyPr>
              <a:lstStyle/>
              <a:p>
                <a:pPr defTabSz="685800">
                  <a:defRPr/>
                </a:pPr>
                <a:r>
                  <a:rPr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情報システム等の共同調達</a:t>
                </a:r>
                <a:endParaRPr lang="zh-TW"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大かっこ 49">
                <a:extLst>
                  <a:ext uri="{FF2B5EF4-FFF2-40B4-BE49-F238E27FC236}">
                    <a16:creationId xmlns:a16="http://schemas.microsoft.com/office/drawing/2014/main" id="{8DAB1BF5-8152-413E-B5BE-D46122AA0598}"/>
                  </a:ext>
                </a:extLst>
              </p:cNvPr>
              <p:cNvSpPr/>
              <p:nvPr/>
            </p:nvSpPr>
            <p:spPr>
              <a:xfrm>
                <a:off x="8671827" y="5781719"/>
                <a:ext cx="1216888" cy="339312"/>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latin typeface="Meiryo UI" pitchFamily="50" charset="-128"/>
                    <a:ea typeface="Meiryo UI" pitchFamily="50" charset="-128"/>
                    <a:cs typeface="Meiryo UI" pitchFamily="50" charset="-128"/>
                  </a:rPr>
                  <a:t>自治体専用チャットツール：</a:t>
                </a:r>
                <a:r>
                  <a:rPr lang="en-US" altLang="ja-JP" sz="600" kern="0" dirty="0">
                    <a:latin typeface="Meiryo UI" pitchFamily="50" charset="-128"/>
                    <a:ea typeface="Meiryo UI" pitchFamily="50" charset="-128"/>
                    <a:cs typeface="Meiryo UI" pitchFamily="50" charset="-128"/>
                  </a:rPr>
                  <a:t>22</a:t>
                </a:r>
                <a:r>
                  <a:rPr lang="ja-JP" altLang="en-US" sz="600" kern="0" dirty="0">
                    <a:latin typeface="Meiryo UI" pitchFamily="50" charset="-128"/>
                    <a:ea typeface="Meiryo UI" pitchFamily="50" charset="-128"/>
                    <a:cs typeface="Meiryo UI" pitchFamily="50" charset="-128"/>
                  </a:rPr>
                  <a:t>→</a:t>
                </a:r>
                <a:r>
                  <a:rPr lang="en-US" altLang="ja-JP" sz="600" kern="0" dirty="0">
                    <a:latin typeface="Meiryo UI" pitchFamily="50" charset="-128"/>
                    <a:ea typeface="Meiryo UI" pitchFamily="50" charset="-128"/>
                    <a:cs typeface="Meiryo UI" pitchFamily="50" charset="-128"/>
                  </a:rPr>
                  <a:t>36</a:t>
                </a:r>
                <a:r>
                  <a:rPr lang="ja-JP" altLang="en-US" sz="600" kern="0" dirty="0">
                    <a:latin typeface="Meiryo UI" pitchFamily="50" charset="-128"/>
                    <a:ea typeface="Meiryo UI" pitchFamily="50" charset="-128"/>
                    <a:cs typeface="Meiryo UI" pitchFamily="50" charset="-128"/>
                  </a:rPr>
                  <a:t>団体へ拡大</a:t>
                </a:r>
                <a:endParaRPr lang="en-US" altLang="ja-JP" sz="600" kern="0" dirty="0">
                  <a:latin typeface="Meiryo UI" panose="020B0604030504040204" pitchFamily="50" charset="-128"/>
                  <a:ea typeface="Meiryo UI" panose="020B0604030504040204" pitchFamily="50" charset="-128"/>
                </a:endParaRPr>
              </a:p>
            </p:txBody>
          </p:sp>
          <p:sp>
            <p:nvSpPr>
              <p:cNvPr id="51" name="大かっこ 50">
                <a:extLst>
                  <a:ext uri="{FF2B5EF4-FFF2-40B4-BE49-F238E27FC236}">
                    <a16:creationId xmlns:a16="http://schemas.microsoft.com/office/drawing/2014/main" id="{CC1198E5-A191-4819-9650-A20B9C3D8146}"/>
                  </a:ext>
                </a:extLst>
              </p:cNvPr>
              <p:cNvSpPr/>
              <p:nvPr/>
            </p:nvSpPr>
            <p:spPr>
              <a:xfrm>
                <a:off x="9711866" y="6323808"/>
                <a:ext cx="1225869" cy="339312"/>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latin typeface="Meiryo UI" pitchFamily="50" charset="-128"/>
                    <a:ea typeface="Meiryo UI" pitchFamily="50" charset="-128"/>
                    <a:cs typeface="Meiryo UI" pitchFamily="50" charset="-128"/>
                  </a:rPr>
                  <a:t>文書管理・電子決裁システム：</a:t>
                </a:r>
                <a:r>
                  <a:rPr lang="en-US" altLang="ja-JP" sz="600" kern="0" dirty="0">
                    <a:latin typeface="Meiryo UI" pitchFamily="50" charset="-128"/>
                    <a:ea typeface="Meiryo UI" pitchFamily="50" charset="-128"/>
                    <a:cs typeface="Meiryo UI" pitchFamily="50" charset="-128"/>
                  </a:rPr>
                  <a:t>3</a:t>
                </a:r>
                <a:r>
                  <a:rPr lang="ja-JP" altLang="en-US" sz="600" kern="0" dirty="0">
                    <a:latin typeface="Meiryo UI" pitchFamily="50" charset="-128"/>
                    <a:ea typeface="Meiryo UI" pitchFamily="50" charset="-128"/>
                    <a:cs typeface="Meiryo UI" pitchFamily="50" charset="-128"/>
                  </a:rPr>
                  <a:t>→</a:t>
                </a:r>
                <a:r>
                  <a:rPr lang="en-US" altLang="ja-JP" sz="600" kern="0" dirty="0">
                    <a:latin typeface="Meiryo UI" pitchFamily="50" charset="-128"/>
                    <a:ea typeface="Meiryo UI" pitchFamily="50" charset="-128"/>
                    <a:cs typeface="Meiryo UI" pitchFamily="50" charset="-128"/>
                  </a:rPr>
                  <a:t>6</a:t>
                </a:r>
                <a:r>
                  <a:rPr lang="ja-JP" altLang="en-US" sz="600" kern="0" dirty="0">
                    <a:latin typeface="Meiryo UI" pitchFamily="50" charset="-128"/>
                    <a:ea typeface="Meiryo UI" pitchFamily="50" charset="-128"/>
                    <a:cs typeface="Meiryo UI" pitchFamily="50" charset="-128"/>
                  </a:rPr>
                  <a:t>団体へ拡大</a:t>
                </a:r>
                <a:endParaRPr lang="en-US" altLang="ja-JP" sz="600" kern="0" dirty="0">
                  <a:latin typeface="Meiryo UI" panose="020B0604030504040204" pitchFamily="50" charset="-128"/>
                  <a:ea typeface="Meiryo UI" panose="020B0604030504040204" pitchFamily="50" charset="-128"/>
                </a:endParaRPr>
              </a:p>
            </p:txBody>
          </p:sp>
          <p:sp>
            <p:nvSpPr>
              <p:cNvPr id="52" name="大かっこ 51">
                <a:extLst>
                  <a:ext uri="{FF2B5EF4-FFF2-40B4-BE49-F238E27FC236}">
                    <a16:creationId xmlns:a16="http://schemas.microsoft.com/office/drawing/2014/main" id="{DD07AC31-E21A-4076-A815-250A5A6268AD}"/>
                  </a:ext>
                </a:extLst>
              </p:cNvPr>
              <p:cNvSpPr/>
              <p:nvPr/>
            </p:nvSpPr>
            <p:spPr>
              <a:xfrm>
                <a:off x="8612990" y="6313375"/>
                <a:ext cx="1057627" cy="339312"/>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latin typeface="Meiryo UI" pitchFamily="50" charset="-128"/>
                    <a:ea typeface="Meiryo UI" pitchFamily="50" charset="-128"/>
                    <a:cs typeface="Meiryo UI" pitchFamily="50" charset="-128"/>
                  </a:rPr>
                  <a:t>電子申請システム：</a:t>
                </a:r>
                <a:r>
                  <a:rPr lang="en-US" altLang="ja-JP" sz="600" kern="0" dirty="0">
                    <a:latin typeface="Meiryo UI" pitchFamily="50" charset="-128"/>
                    <a:ea typeface="Meiryo UI" pitchFamily="50" charset="-128"/>
                    <a:cs typeface="Meiryo UI" pitchFamily="50" charset="-128"/>
                  </a:rPr>
                  <a:t>11</a:t>
                </a:r>
                <a:r>
                  <a:rPr lang="ja-JP" altLang="en-US" sz="600" kern="0" dirty="0">
                    <a:latin typeface="Meiryo UI" pitchFamily="50" charset="-128"/>
                    <a:ea typeface="Meiryo UI" pitchFamily="50" charset="-128"/>
                    <a:cs typeface="Meiryo UI" pitchFamily="50" charset="-128"/>
                  </a:rPr>
                  <a:t>→</a:t>
                </a:r>
                <a:r>
                  <a:rPr lang="en-US" altLang="ja-JP" sz="600" kern="0" dirty="0">
                    <a:latin typeface="Meiryo UI" pitchFamily="50" charset="-128"/>
                    <a:ea typeface="Meiryo UI" pitchFamily="50" charset="-128"/>
                    <a:cs typeface="Meiryo UI" pitchFamily="50" charset="-128"/>
                  </a:rPr>
                  <a:t>37</a:t>
                </a:r>
                <a:r>
                  <a:rPr lang="ja-JP" altLang="en-US" sz="600" kern="0" dirty="0">
                    <a:latin typeface="Meiryo UI" pitchFamily="50" charset="-128"/>
                    <a:ea typeface="Meiryo UI" pitchFamily="50" charset="-128"/>
                    <a:cs typeface="Meiryo UI" pitchFamily="50" charset="-128"/>
                  </a:rPr>
                  <a:t>団体へ拡大</a:t>
                </a:r>
                <a:endParaRPr lang="en-US" altLang="ja-JP" sz="600" kern="0" dirty="0">
                  <a:latin typeface="Meiryo UI" panose="020B0604030504040204" pitchFamily="50" charset="-128"/>
                  <a:ea typeface="Meiryo UI" panose="020B0604030504040204" pitchFamily="50" charset="-128"/>
                </a:endParaRPr>
              </a:p>
            </p:txBody>
          </p:sp>
          <p:sp>
            <p:nvSpPr>
              <p:cNvPr id="53" name="大かっこ 52">
                <a:extLst>
                  <a:ext uri="{FF2B5EF4-FFF2-40B4-BE49-F238E27FC236}">
                    <a16:creationId xmlns:a16="http://schemas.microsoft.com/office/drawing/2014/main" id="{1E4761CF-0B74-4629-8B5D-2ABF0BB44BD6}"/>
                  </a:ext>
                </a:extLst>
              </p:cNvPr>
              <p:cNvSpPr/>
              <p:nvPr/>
            </p:nvSpPr>
            <p:spPr>
              <a:xfrm>
                <a:off x="9919547" y="5713130"/>
                <a:ext cx="2212609" cy="381726"/>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latin typeface="Meiryo UI" pitchFamily="50" charset="-128"/>
                    <a:ea typeface="Meiryo UI" pitchFamily="50" charset="-128"/>
                    <a:cs typeface="Meiryo UI" pitchFamily="50" charset="-128"/>
                  </a:rPr>
                  <a:t>電子契約システム：</a:t>
                </a:r>
                <a:r>
                  <a:rPr lang="en-US" altLang="ja-JP" sz="600" kern="0" dirty="0">
                    <a:latin typeface="Meiryo UI" pitchFamily="50" charset="-128"/>
                    <a:ea typeface="Meiryo UI" pitchFamily="50" charset="-128"/>
                    <a:cs typeface="Meiryo UI" pitchFamily="50" charset="-128"/>
                  </a:rPr>
                  <a:t>13</a:t>
                </a:r>
                <a:r>
                  <a:rPr lang="ja-JP" altLang="en-US" sz="600" kern="0" dirty="0">
                    <a:latin typeface="Meiryo UI" pitchFamily="50" charset="-128"/>
                    <a:ea typeface="Meiryo UI" pitchFamily="50" charset="-128"/>
                    <a:cs typeface="Meiryo UI" pitchFamily="50" charset="-128"/>
                  </a:rPr>
                  <a:t>→</a:t>
                </a:r>
                <a:r>
                  <a:rPr lang="en-US" altLang="ja-JP" sz="600" kern="0" dirty="0">
                    <a:latin typeface="Meiryo UI" pitchFamily="50" charset="-128"/>
                    <a:ea typeface="Meiryo UI" pitchFamily="50" charset="-128"/>
                    <a:cs typeface="Meiryo UI" pitchFamily="50" charset="-128"/>
                  </a:rPr>
                  <a:t>23</a:t>
                </a:r>
                <a:r>
                  <a:rPr lang="ja-JP" altLang="en-US" sz="600" kern="0" dirty="0">
                    <a:latin typeface="Meiryo UI" pitchFamily="50" charset="-128"/>
                    <a:ea typeface="Meiryo UI" pitchFamily="50" charset="-128"/>
                    <a:cs typeface="Meiryo UI" pitchFamily="50" charset="-128"/>
                  </a:rPr>
                  <a:t>団体へ</a:t>
                </a:r>
              </a:p>
              <a:p>
                <a:pPr defTabSz="685800">
                  <a:defRPr/>
                </a:pPr>
                <a:r>
                  <a:rPr lang="ja-JP" altLang="en-US" sz="600" kern="0" dirty="0">
                    <a:latin typeface="Meiryo UI" pitchFamily="50" charset="-128"/>
                    <a:ea typeface="Meiryo UI" pitchFamily="50" charset="-128"/>
                    <a:cs typeface="Meiryo UI" pitchFamily="50" charset="-128"/>
                  </a:rPr>
                  <a:t>デジタルサービス（</a:t>
                </a:r>
                <a:r>
                  <a:rPr lang="en-US" altLang="ja-JP" sz="600" kern="0" dirty="0">
                    <a:latin typeface="Meiryo UI" pitchFamily="50" charset="-128"/>
                    <a:ea typeface="Meiryo UI" pitchFamily="50" charset="-128"/>
                    <a:cs typeface="Meiryo UI" pitchFamily="50" charset="-128"/>
                  </a:rPr>
                  <a:t>LINE</a:t>
                </a:r>
                <a:r>
                  <a:rPr lang="ja-JP" altLang="en-US" sz="600" kern="0" dirty="0">
                    <a:latin typeface="Meiryo UI" pitchFamily="50" charset="-128"/>
                    <a:ea typeface="Meiryo UI" pitchFamily="50" charset="-128"/>
                    <a:cs typeface="Meiryo UI" pitchFamily="50" charset="-128"/>
                  </a:rPr>
                  <a:t>）：８→</a:t>
                </a:r>
                <a:r>
                  <a:rPr lang="en-US" altLang="ja-JP" sz="600" kern="0" dirty="0">
                    <a:latin typeface="Meiryo UI" pitchFamily="50" charset="-128"/>
                    <a:ea typeface="Meiryo UI" pitchFamily="50" charset="-128"/>
                    <a:cs typeface="Meiryo UI" pitchFamily="50" charset="-128"/>
                  </a:rPr>
                  <a:t>13</a:t>
                </a:r>
                <a:r>
                  <a:rPr lang="ja-JP" altLang="en-US" sz="600" kern="0" dirty="0">
                    <a:latin typeface="Meiryo UI" pitchFamily="50" charset="-128"/>
                    <a:ea typeface="Meiryo UI" pitchFamily="50" charset="-128"/>
                    <a:cs typeface="Meiryo UI" pitchFamily="50" charset="-128"/>
                  </a:rPr>
                  <a:t>団体へ</a:t>
                </a:r>
              </a:p>
              <a:p>
                <a:pPr defTabSz="685800">
                  <a:defRPr/>
                </a:pPr>
                <a:r>
                  <a:rPr lang="en-US" altLang="ja-JP" sz="600" kern="0" dirty="0">
                    <a:latin typeface="Meiryo UI" pitchFamily="50" charset="-128"/>
                    <a:ea typeface="Meiryo UI" pitchFamily="50" charset="-128"/>
                    <a:cs typeface="Meiryo UI" pitchFamily="50" charset="-128"/>
                  </a:rPr>
                  <a:t>DX</a:t>
                </a:r>
                <a:r>
                  <a:rPr lang="ja-JP" altLang="en-US" sz="600" kern="0" dirty="0">
                    <a:latin typeface="Meiryo UI" pitchFamily="50" charset="-128"/>
                    <a:ea typeface="Meiryo UI" pitchFamily="50" charset="-128"/>
                    <a:cs typeface="Meiryo UI" pitchFamily="50" charset="-128"/>
                  </a:rPr>
                  <a:t>人材シェアリング事業：</a:t>
                </a:r>
                <a:r>
                  <a:rPr lang="en-US" altLang="ja-JP" sz="600" kern="0" dirty="0">
                    <a:latin typeface="Meiryo UI" pitchFamily="50" charset="-128"/>
                    <a:ea typeface="Meiryo UI" pitchFamily="50" charset="-128"/>
                    <a:cs typeface="Meiryo UI" pitchFamily="50" charset="-128"/>
                  </a:rPr>
                  <a:t>13</a:t>
                </a:r>
                <a:r>
                  <a:rPr lang="ja-JP" altLang="en-US" sz="600" kern="0" dirty="0">
                    <a:latin typeface="Meiryo UI" pitchFamily="50" charset="-128"/>
                    <a:ea typeface="Meiryo UI" pitchFamily="50" charset="-128"/>
                    <a:cs typeface="Meiryo UI" pitchFamily="50" charset="-128"/>
                  </a:rPr>
                  <a:t>→</a:t>
                </a:r>
                <a:r>
                  <a:rPr lang="en-US" altLang="ja-JP" sz="600" kern="0" dirty="0">
                    <a:latin typeface="Meiryo UI" pitchFamily="50" charset="-128"/>
                    <a:ea typeface="Meiryo UI" pitchFamily="50" charset="-128"/>
                    <a:cs typeface="Meiryo UI" pitchFamily="50" charset="-128"/>
                  </a:rPr>
                  <a:t>14</a:t>
                </a:r>
                <a:r>
                  <a:rPr lang="ja-JP" altLang="en-US" sz="600" kern="0" dirty="0">
                    <a:latin typeface="Meiryo UI" pitchFamily="50" charset="-128"/>
                    <a:ea typeface="Meiryo UI" pitchFamily="50" charset="-128"/>
                    <a:cs typeface="Meiryo UI" pitchFamily="50" charset="-128"/>
                  </a:rPr>
                  <a:t>団体へ</a:t>
                </a:r>
              </a:p>
            </p:txBody>
          </p:sp>
          <p:cxnSp>
            <p:nvCxnSpPr>
              <p:cNvPr id="54" name="直線矢印コネクタ 53">
                <a:extLst>
                  <a:ext uri="{FF2B5EF4-FFF2-40B4-BE49-F238E27FC236}">
                    <a16:creationId xmlns:a16="http://schemas.microsoft.com/office/drawing/2014/main" id="{29622CC5-75ED-4934-A3C1-153C8C7BB92C}"/>
                  </a:ext>
                </a:extLst>
              </p:cNvPr>
              <p:cNvCxnSpPr>
                <a:cxnSpLocks/>
              </p:cNvCxnSpPr>
              <p:nvPr/>
            </p:nvCxnSpPr>
            <p:spPr>
              <a:xfrm>
                <a:off x="9669749" y="6223768"/>
                <a:ext cx="2462408"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sp>
            <p:nvSpPr>
              <p:cNvPr id="55" name="フローチャート: 結合子 72">
                <a:extLst>
                  <a:ext uri="{FF2B5EF4-FFF2-40B4-BE49-F238E27FC236}">
                    <a16:creationId xmlns:a16="http://schemas.microsoft.com/office/drawing/2014/main" id="{9D61FF01-ED8F-4CA3-9648-939D4CEDDCC2}"/>
                  </a:ext>
                </a:extLst>
              </p:cNvPr>
              <p:cNvSpPr>
                <a:spLocks noChangeAspect="1"/>
              </p:cNvSpPr>
              <p:nvPr/>
            </p:nvSpPr>
            <p:spPr>
              <a:xfrm flipH="1">
                <a:off x="9767175" y="6152736"/>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350" kern="0" dirty="0">
                  <a:solidFill>
                    <a:srgbClr val="0070C0"/>
                  </a:solidFill>
                  <a:latin typeface="Calibri"/>
                  <a:ea typeface="Meiryo UI" panose="020B0604030504040204" pitchFamily="50" charset="-128"/>
                </a:endParaRPr>
              </a:p>
            </p:txBody>
          </p:sp>
          <p:sp>
            <p:nvSpPr>
              <p:cNvPr id="56" name="フローチャート: 結合子 72">
                <a:extLst>
                  <a:ext uri="{FF2B5EF4-FFF2-40B4-BE49-F238E27FC236}">
                    <a16:creationId xmlns:a16="http://schemas.microsoft.com/office/drawing/2014/main" id="{74469AC4-132F-451C-90DB-86C2572D1BA8}"/>
                  </a:ext>
                </a:extLst>
              </p:cNvPr>
              <p:cNvSpPr>
                <a:spLocks noChangeAspect="1"/>
              </p:cNvSpPr>
              <p:nvPr/>
            </p:nvSpPr>
            <p:spPr>
              <a:xfrm flipH="1">
                <a:off x="10409911" y="6162999"/>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350" kern="0" dirty="0">
                  <a:solidFill>
                    <a:srgbClr val="0070C0"/>
                  </a:solidFill>
                  <a:latin typeface="Calibri"/>
                  <a:ea typeface="Meiryo UI" panose="020B0604030504040204" pitchFamily="50" charset="-128"/>
                </a:endParaRPr>
              </a:p>
            </p:txBody>
          </p:sp>
          <p:sp>
            <p:nvSpPr>
              <p:cNvPr id="57" name="フローチャート: 結合子 72">
                <a:extLst>
                  <a:ext uri="{FF2B5EF4-FFF2-40B4-BE49-F238E27FC236}">
                    <a16:creationId xmlns:a16="http://schemas.microsoft.com/office/drawing/2014/main" id="{6CDA244E-4BD6-4D05-B742-8EE1453F2113}"/>
                  </a:ext>
                </a:extLst>
              </p:cNvPr>
              <p:cNvSpPr>
                <a:spLocks noChangeAspect="1"/>
              </p:cNvSpPr>
              <p:nvPr/>
            </p:nvSpPr>
            <p:spPr>
              <a:xfrm flipH="1">
                <a:off x="11256578" y="6162999"/>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350" kern="0" dirty="0">
                  <a:solidFill>
                    <a:srgbClr val="0070C0"/>
                  </a:solidFill>
                  <a:latin typeface="Calibri"/>
                  <a:ea typeface="Meiryo UI" panose="020B0604030504040204" pitchFamily="50" charset="-128"/>
                </a:endParaRPr>
              </a:p>
            </p:txBody>
          </p:sp>
          <p:pic>
            <p:nvPicPr>
              <p:cNvPr id="58" name="図 57">
                <a:extLst>
                  <a:ext uri="{FF2B5EF4-FFF2-40B4-BE49-F238E27FC236}">
                    <a16:creationId xmlns:a16="http://schemas.microsoft.com/office/drawing/2014/main" id="{B5B889DC-A92B-41F5-95A0-34D1A94CF94E}"/>
                  </a:ext>
                </a:extLst>
              </p:cNvPr>
              <p:cNvPicPr>
                <a:picLocks noChangeAspect="1"/>
              </p:cNvPicPr>
              <p:nvPr/>
            </p:nvPicPr>
            <p:blipFill>
              <a:blip r:embed="rId2"/>
              <a:stretch>
                <a:fillRect/>
              </a:stretch>
            </p:blipFill>
            <p:spPr>
              <a:xfrm>
                <a:off x="9623573" y="6147603"/>
                <a:ext cx="146317" cy="146317"/>
              </a:xfrm>
              <a:prstGeom prst="rect">
                <a:avLst/>
              </a:prstGeom>
            </p:spPr>
          </p:pic>
          <p:sp>
            <p:nvSpPr>
              <p:cNvPr id="62" name="大かっこ 61">
                <a:extLst>
                  <a:ext uri="{FF2B5EF4-FFF2-40B4-BE49-F238E27FC236}">
                    <a16:creationId xmlns:a16="http://schemas.microsoft.com/office/drawing/2014/main" id="{28BB556B-2060-4293-BC02-74C6963A3AB7}"/>
                  </a:ext>
                </a:extLst>
              </p:cNvPr>
              <p:cNvSpPr/>
              <p:nvPr/>
            </p:nvSpPr>
            <p:spPr>
              <a:xfrm>
                <a:off x="10976082" y="6323810"/>
                <a:ext cx="1185421" cy="339312"/>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en-US" altLang="ja-JP" sz="600" kern="0" dirty="0">
                    <a:latin typeface="Meiryo UI" pitchFamily="50" charset="-128"/>
                    <a:ea typeface="Meiryo UI" pitchFamily="50" charset="-128"/>
                    <a:cs typeface="Meiryo UI" pitchFamily="50" charset="-128"/>
                  </a:rPr>
                  <a:t>AI</a:t>
                </a:r>
                <a:r>
                  <a:rPr lang="ja-JP" altLang="en-US" sz="600" kern="0" dirty="0">
                    <a:latin typeface="Meiryo UI" pitchFamily="50" charset="-128"/>
                    <a:ea typeface="Meiryo UI" pitchFamily="50" charset="-128"/>
                    <a:cs typeface="Meiryo UI" pitchFamily="50" charset="-128"/>
                  </a:rPr>
                  <a:t>音声認識・議事録作成システム：</a:t>
                </a:r>
                <a:r>
                  <a:rPr lang="en-US" altLang="ja-JP" sz="600" kern="0" dirty="0">
                    <a:latin typeface="Meiryo UI" pitchFamily="50" charset="-128"/>
                    <a:ea typeface="Meiryo UI" pitchFamily="50" charset="-128"/>
                    <a:cs typeface="Meiryo UI" pitchFamily="50" charset="-128"/>
                  </a:rPr>
                  <a:t>10</a:t>
                </a:r>
                <a:r>
                  <a:rPr lang="ja-JP" altLang="en-US" sz="600" kern="0" dirty="0">
                    <a:latin typeface="Meiryo UI" pitchFamily="50" charset="-128"/>
                    <a:ea typeface="Meiryo UI" pitchFamily="50" charset="-128"/>
                    <a:cs typeface="Meiryo UI" pitchFamily="50" charset="-128"/>
                  </a:rPr>
                  <a:t>団体</a:t>
                </a:r>
                <a:endParaRPr lang="en-US" altLang="ja-JP" sz="600" kern="0" dirty="0">
                  <a:latin typeface="Meiryo UI" panose="020B0604030504040204" pitchFamily="50" charset="-128"/>
                  <a:ea typeface="Meiryo UI" panose="020B0604030504040204" pitchFamily="50" charset="-128"/>
                </a:endParaRPr>
              </a:p>
            </p:txBody>
          </p:sp>
        </p:grpSp>
        <p:sp>
          <p:nvSpPr>
            <p:cNvPr id="67" name="フローチャート: 結合子 72">
              <a:extLst>
                <a:ext uri="{FF2B5EF4-FFF2-40B4-BE49-F238E27FC236}">
                  <a16:creationId xmlns:a16="http://schemas.microsoft.com/office/drawing/2014/main" id="{A2FD1728-3A2E-44FF-B909-E3AFC93470E6}"/>
                </a:ext>
              </a:extLst>
            </p:cNvPr>
            <p:cNvSpPr>
              <a:spLocks noChangeAspect="1"/>
            </p:cNvSpPr>
            <p:nvPr/>
          </p:nvSpPr>
          <p:spPr>
            <a:xfrm flipH="1">
              <a:off x="8657309" y="4569858"/>
              <a:ext cx="91155" cy="10316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350" kern="0" dirty="0">
                <a:solidFill>
                  <a:srgbClr val="0070C0"/>
                </a:solidFill>
                <a:latin typeface="Calibri"/>
                <a:ea typeface="Meiryo UI" panose="020B0604030504040204" pitchFamily="50" charset="-128"/>
              </a:endParaRPr>
            </a:p>
          </p:txBody>
        </p:sp>
      </p:grpSp>
      <p:sp>
        <p:nvSpPr>
          <p:cNvPr id="41" name="大かっこ 40">
            <a:extLst>
              <a:ext uri="{FF2B5EF4-FFF2-40B4-BE49-F238E27FC236}">
                <a16:creationId xmlns:a16="http://schemas.microsoft.com/office/drawing/2014/main" id="{ADD25076-F27E-49E2-9211-1236021F94F4}"/>
              </a:ext>
            </a:extLst>
          </p:cNvPr>
          <p:cNvSpPr/>
          <p:nvPr/>
        </p:nvSpPr>
        <p:spPr>
          <a:xfrm>
            <a:off x="5659509" y="1430160"/>
            <a:ext cx="779395" cy="32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latin typeface="Meiryo UI" panose="020B0604030504040204" pitchFamily="50" charset="-128"/>
                <a:ea typeface="Meiryo UI" panose="020B0604030504040204" pitchFamily="50" charset="-128"/>
              </a:rPr>
              <a:t>大阪府域地方税</a:t>
            </a:r>
            <a:endParaRPr lang="en-US" altLang="ja-JP" sz="600" kern="0" dirty="0">
              <a:latin typeface="Meiryo UI" panose="020B0604030504040204" pitchFamily="50" charset="-128"/>
              <a:ea typeface="Meiryo UI" panose="020B0604030504040204" pitchFamily="50" charset="-128"/>
            </a:endParaRPr>
          </a:p>
          <a:p>
            <a:pPr defTabSz="685800">
              <a:defRPr/>
            </a:pPr>
            <a:r>
              <a:rPr lang="ja-JP" altLang="en-US" sz="600" kern="0" dirty="0">
                <a:latin typeface="Meiryo UI" panose="020B0604030504040204" pitchFamily="50" charset="-128"/>
                <a:ea typeface="Meiryo UI" panose="020B0604030504040204" pitchFamily="50" charset="-128"/>
              </a:rPr>
              <a:t>徴収機構の継続設置</a:t>
            </a:r>
            <a:endParaRPr lang="en-US" altLang="ja-JP" sz="600" kern="0" dirty="0">
              <a:latin typeface="Meiryo UI" panose="020B0604030504040204" pitchFamily="50" charset="-128"/>
              <a:ea typeface="Meiryo UI" panose="020B0604030504040204" pitchFamily="50" charset="-128"/>
            </a:endParaRPr>
          </a:p>
          <a:p>
            <a:pPr defTabSz="685800">
              <a:defRPr/>
            </a:pPr>
            <a:r>
              <a:rPr lang="ja-JP" altLang="en-US" sz="600" kern="0" dirty="0">
                <a:latin typeface="Meiryo UI" panose="020B0604030504040204" pitchFamily="50" charset="-128"/>
                <a:ea typeface="Meiryo UI" panose="020B0604030504040204" pitchFamily="50" charset="-128"/>
              </a:rPr>
              <a:t>（第２期）</a:t>
            </a:r>
            <a:endParaRPr lang="en-US" altLang="ja-JP" sz="600" kern="0" dirty="0">
              <a:latin typeface="Meiryo UI" panose="020B0604030504040204" pitchFamily="50" charset="-128"/>
              <a:ea typeface="Meiryo UI" panose="020B0604030504040204" pitchFamily="50" charset="-128"/>
            </a:endParaRPr>
          </a:p>
        </p:txBody>
      </p:sp>
      <p:sp>
        <p:nvSpPr>
          <p:cNvPr id="42" name="フローチャート: 結合子 72">
            <a:extLst>
              <a:ext uri="{FF2B5EF4-FFF2-40B4-BE49-F238E27FC236}">
                <a16:creationId xmlns:a16="http://schemas.microsoft.com/office/drawing/2014/main" id="{0A272053-7024-43D9-93F2-8031A57227D9}"/>
              </a:ext>
            </a:extLst>
          </p:cNvPr>
          <p:cNvSpPr>
            <a:spLocks noChangeAspect="1"/>
          </p:cNvSpPr>
          <p:nvPr/>
        </p:nvSpPr>
        <p:spPr>
          <a:xfrm flipH="1">
            <a:off x="5677816" y="1290518"/>
            <a:ext cx="91067" cy="95163"/>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44" name="フローチャート: 結合子 72">
            <a:extLst>
              <a:ext uri="{FF2B5EF4-FFF2-40B4-BE49-F238E27FC236}">
                <a16:creationId xmlns:a16="http://schemas.microsoft.com/office/drawing/2014/main" id="{236C25A9-93F7-4FE6-9CD2-F76E722FE61C}"/>
              </a:ext>
            </a:extLst>
          </p:cNvPr>
          <p:cNvSpPr>
            <a:spLocks noChangeAspect="1"/>
          </p:cNvSpPr>
          <p:nvPr/>
        </p:nvSpPr>
        <p:spPr>
          <a:xfrm flipH="1">
            <a:off x="7120549" y="1290518"/>
            <a:ext cx="91067" cy="95163"/>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46" name="フローチャート: 結合子 72">
            <a:extLst>
              <a:ext uri="{FF2B5EF4-FFF2-40B4-BE49-F238E27FC236}">
                <a16:creationId xmlns:a16="http://schemas.microsoft.com/office/drawing/2014/main" id="{2C90D43F-48F5-47C8-9DF7-65A6AC3939DD}"/>
              </a:ext>
            </a:extLst>
          </p:cNvPr>
          <p:cNvSpPr>
            <a:spLocks noChangeAspect="1"/>
          </p:cNvSpPr>
          <p:nvPr/>
        </p:nvSpPr>
        <p:spPr>
          <a:xfrm flipH="1">
            <a:off x="8541102" y="1281343"/>
            <a:ext cx="91067" cy="95163"/>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defTabSz="685800">
              <a:defRPr/>
            </a:pPr>
            <a:endParaRPr lang="ja-JP" altLang="en-US" sz="1350" kern="0" dirty="0">
              <a:solidFill>
                <a:prstClr val="white"/>
              </a:solidFill>
              <a:latin typeface="Calibri"/>
              <a:ea typeface="Meiryo UI" panose="020B0604030504040204" pitchFamily="50" charset="-128"/>
            </a:endParaRPr>
          </a:p>
        </p:txBody>
      </p:sp>
      <p:sp>
        <p:nvSpPr>
          <p:cNvPr id="59" name="大かっこ 58">
            <a:extLst>
              <a:ext uri="{FF2B5EF4-FFF2-40B4-BE49-F238E27FC236}">
                <a16:creationId xmlns:a16="http://schemas.microsoft.com/office/drawing/2014/main" id="{21D39637-CB9F-4E45-8DF0-C7B72F443DED}"/>
              </a:ext>
            </a:extLst>
          </p:cNvPr>
          <p:cNvSpPr/>
          <p:nvPr/>
        </p:nvSpPr>
        <p:spPr>
          <a:xfrm>
            <a:off x="7167202" y="1430159"/>
            <a:ext cx="779396" cy="32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latin typeface="Meiryo UI" panose="020B0604030504040204" pitchFamily="50" charset="-128"/>
                <a:ea typeface="Meiryo UI" panose="020B0604030504040204" pitchFamily="50" charset="-128"/>
              </a:rPr>
              <a:t>大阪府域地方税</a:t>
            </a:r>
            <a:endParaRPr lang="en-US" altLang="ja-JP" sz="600" kern="0" dirty="0">
              <a:latin typeface="Meiryo UI" panose="020B0604030504040204" pitchFamily="50" charset="-128"/>
              <a:ea typeface="Meiryo UI" panose="020B0604030504040204" pitchFamily="50" charset="-128"/>
            </a:endParaRPr>
          </a:p>
          <a:p>
            <a:pPr defTabSz="685800">
              <a:defRPr/>
            </a:pPr>
            <a:r>
              <a:rPr lang="ja-JP" altLang="en-US" sz="600" kern="0" dirty="0">
                <a:latin typeface="Meiryo UI" panose="020B0604030504040204" pitchFamily="50" charset="-128"/>
                <a:ea typeface="Meiryo UI" panose="020B0604030504040204" pitchFamily="50" charset="-128"/>
              </a:rPr>
              <a:t>徴収機構の継続設置</a:t>
            </a:r>
            <a:endParaRPr lang="en-US" altLang="ja-JP" sz="600" kern="0" dirty="0">
              <a:latin typeface="Meiryo UI" panose="020B0604030504040204" pitchFamily="50" charset="-128"/>
              <a:ea typeface="Meiryo UI" panose="020B0604030504040204" pitchFamily="50" charset="-128"/>
            </a:endParaRPr>
          </a:p>
          <a:p>
            <a:pPr defTabSz="685800">
              <a:defRPr/>
            </a:pPr>
            <a:r>
              <a:rPr lang="ja-JP" altLang="en-US" sz="600" kern="0" dirty="0">
                <a:latin typeface="Meiryo UI" panose="020B0604030504040204" pitchFamily="50" charset="-128"/>
                <a:ea typeface="Meiryo UI" panose="020B0604030504040204" pitchFamily="50" charset="-128"/>
              </a:rPr>
              <a:t>（第３期）</a:t>
            </a:r>
            <a:endParaRPr lang="en-US" altLang="ja-JP" sz="600" kern="0" dirty="0">
              <a:latin typeface="Meiryo UI" panose="020B0604030504040204" pitchFamily="50" charset="-128"/>
              <a:ea typeface="Meiryo UI" panose="020B0604030504040204" pitchFamily="50" charset="-128"/>
            </a:endParaRPr>
          </a:p>
        </p:txBody>
      </p:sp>
      <p:sp>
        <p:nvSpPr>
          <p:cNvPr id="60" name="大かっこ 59">
            <a:extLst>
              <a:ext uri="{FF2B5EF4-FFF2-40B4-BE49-F238E27FC236}">
                <a16:creationId xmlns:a16="http://schemas.microsoft.com/office/drawing/2014/main" id="{7BB4004E-2F67-4C25-BC00-D5406277E267}"/>
              </a:ext>
            </a:extLst>
          </p:cNvPr>
          <p:cNvSpPr/>
          <p:nvPr/>
        </p:nvSpPr>
        <p:spPr>
          <a:xfrm>
            <a:off x="8275761" y="1441886"/>
            <a:ext cx="779396" cy="32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0" tIns="0" rIns="0" bIns="0" rtlCol="0" anchor="ctr">
            <a:noAutofit/>
          </a:bodyPr>
          <a:lstStyle/>
          <a:p>
            <a:pPr defTabSz="685800">
              <a:defRPr/>
            </a:pPr>
            <a:r>
              <a:rPr lang="ja-JP" altLang="en-US" sz="600" kern="0" dirty="0">
                <a:latin typeface="Meiryo UI" panose="020B0604030504040204" pitchFamily="50" charset="-128"/>
                <a:ea typeface="Meiryo UI" panose="020B0604030504040204" pitchFamily="50" charset="-128"/>
              </a:rPr>
              <a:t>大阪府域地方税</a:t>
            </a:r>
            <a:endParaRPr lang="en-US" altLang="ja-JP" sz="600" kern="0" dirty="0">
              <a:latin typeface="Meiryo UI" panose="020B0604030504040204" pitchFamily="50" charset="-128"/>
              <a:ea typeface="Meiryo UI" panose="020B0604030504040204" pitchFamily="50" charset="-128"/>
            </a:endParaRPr>
          </a:p>
          <a:p>
            <a:pPr defTabSz="685800">
              <a:defRPr/>
            </a:pPr>
            <a:r>
              <a:rPr lang="ja-JP" altLang="en-US" sz="600" kern="0" dirty="0">
                <a:latin typeface="Meiryo UI" panose="020B0604030504040204" pitchFamily="50" charset="-128"/>
                <a:ea typeface="Meiryo UI" panose="020B0604030504040204" pitchFamily="50" charset="-128"/>
              </a:rPr>
              <a:t>徴収機構の継続設置</a:t>
            </a:r>
            <a:endParaRPr lang="en-US" altLang="ja-JP" sz="600" kern="0" dirty="0">
              <a:latin typeface="Meiryo UI" panose="020B0604030504040204" pitchFamily="50" charset="-128"/>
              <a:ea typeface="Meiryo UI" panose="020B0604030504040204" pitchFamily="50" charset="-128"/>
            </a:endParaRPr>
          </a:p>
          <a:p>
            <a:pPr defTabSz="685800">
              <a:defRPr/>
            </a:pPr>
            <a:r>
              <a:rPr lang="ja-JP" altLang="en-US" sz="600" kern="0" dirty="0">
                <a:latin typeface="Meiryo UI" panose="020B0604030504040204" pitchFamily="50" charset="-128"/>
                <a:ea typeface="Meiryo UI" panose="020B0604030504040204" pitchFamily="50" charset="-128"/>
              </a:rPr>
              <a:t>（第４期）</a:t>
            </a:r>
            <a:endParaRPr lang="en-US" altLang="ja-JP" sz="600" kern="0" dirty="0">
              <a:latin typeface="Meiryo UI" panose="020B0604030504040204" pitchFamily="50" charset="-128"/>
              <a:ea typeface="Meiryo UI" panose="020B0604030504040204" pitchFamily="50" charset="-128"/>
            </a:endParaRPr>
          </a:p>
        </p:txBody>
      </p:sp>
      <p:grpSp>
        <p:nvGrpSpPr>
          <p:cNvPr id="61" name="グループ化 60">
            <a:extLst>
              <a:ext uri="{FF2B5EF4-FFF2-40B4-BE49-F238E27FC236}">
                <a16:creationId xmlns:a16="http://schemas.microsoft.com/office/drawing/2014/main" id="{6F995074-12F7-4A22-B6DA-8DAE4D0C8DD2}"/>
              </a:ext>
            </a:extLst>
          </p:cNvPr>
          <p:cNvGrpSpPr/>
          <p:nvPr/>
        </p:nvGrpSpPr>
        <p:grpSpPr>
          <a:xfrm>
            <a:off x="6083544" y="2859508"/>
            <a:ext cx="2952973" cy="513844"/>
            <a:chOff x="8092050" y="4036860"/>
            <a:chExt cx="3937292" cy="685125"/>
          </a:xfrm>
        </p:grpSpPr>
        <p:cxnSp>
          <p:nvCxnSpPr>
            <p:cNvPr id="63" name="直線矢印コネクタ 62">
              <a:extLst>
                <a:ext uri="{FF2B5EF4-FFF2-40B4-BE49-F238E27FC236}">
                  <a16:creationId xmlns:a16="http://schemas.microsoft.com/office/drawing/2014/main" id="{F7CFA5AB-E0D9-4778-AE02-3EBDED0BC7D9}"/>
                </a:ext>
              </a:extLst>
            </p:cNvPr>
            <p:cNvCxnSpPr>
              <a:cxnSpLocks/>
            </p:cNvCxnSpPr>
            <p:nvPr/>
          </p:nvCxnSpPr>
          <p:spPr>
            <a:xfrm flipV="1">
              <a:off x="9780871" y="4148003"/>
              <a:ext cx="2207020" cy="0"/>
            </a:xfrm>
            <a:prstGeom prst="straightConnector1">
              <a:avLst/>
            </a:prstGeom>
            <a:noFill/>
            <a:ln w="28575" cap="flat" cmpd="sng" algn="ctr">
              <a:solidFill>
                <a:sysClr val="windowText" lastClr="000000"/>
              </a:solidFill>
              <a:prstDash val="solid"/>
              <a:tailEnd type="triangle" w="lg" len="lg"/>
            </a:ln>
            <a:effectLst>
              <a:outerShdw blurRad="40000" dist="23000" dir="5400000" rotWithShape="0">
                <a:srgbClr val="000000">
                  <a:alpha val="35000"/>
                </a:srgbClr>
              </a:outerShdw>
            </a:effectLst>
          </p:spPr>
        </p:cxnSp>
        <p:grpSp>
          <p:nvGrpSpPr>
            <p:cNvPr id="64" name="グループ化 63">
              <a:extLst>
                <a:ext uri="{FF2B5EF4-FFF2-40B4-BE49-F238E27FC236}">
                  <a16:creationId xmlns:a16="http://schemas.microsoft.com/office/drawing/2014/main" id="{9618A5D6-4025-4793-9380-EE938D9DD0F9}"/>
                </a:ext>
              </a:extLst>
            </p:cNvPr>
            <p:cNvGrpSpPr/>
            <p:nvPr/>
          </p:nvGrpSpPr>
          <p:grpSpPr>
            <a:xfrm>
              <a:off x="8092050" y="4036860"/>
              <a:ext cx="3937292" cy="685125"/>
              <a:chOff x="8145041" y="4683771"/>
              <a:chExt cx="3937292" cy="685125"/>
            </a:xfrm>
          </p:grpSpPr>
          <p:sp>
            <p:nvSpPr>
              <p:cNvPr id="66" name="フローチャート: 結合子 72">
                <a:extLst>
                  <a:ext uri="{FF2B5EF4-FFF2-40B4-BE49-F238E27FC236}">
                    <a16:creationId xmlns:a16="http://schemas.microsoft.com/office/drawing/2014/main" id="{ACD7AE64-6581-457D-B8EC-332DF2285AE9}"/>
                  </a:ext>
                </a:extLst>
              </p:cNvPr>
              <p:cNvSpPr>
                <a:spLocks noChangeAspect="1"/>
              </p:cNvSpPr>
              <p:nvPr/>
            </p:nvSpPr>
            <p:spPr>
              <a:xfrm flipH="1">
                <a:off x="11410259" y="4726615"/>
                <a:ext cx="121540" cy="121540"/>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200" kern="0" dirty="0">
                  <a:solidFill>
                    <a:prstClr val="white"/>
                  </a:solidFill>
                  <a:latin typeface="Calibri"/>
                  <a:ea typeface="Meiryo UI" panose="020B0604030504040204" pitchFamily="50" charset="-128"/>
                </a:endParaRPr>
              </a:p>
            </p:txBody>
          </p:sp>
          <p:sp>
            <p:nvSpPr>
              <p:cNvPr id="69" name="大かっこ 68">
                <a:extLst>
                  <a:ext uri="{FF2B5EF4-FFF2-40B4-BE49-F238E27FC236}">
                    <a16:creationId xmlns:a16="http://schemas.microsoft.com/office/drawing/2014/main" id="{36E6599B-D397-4FBF-B878-A8A7ECC5EEF8}"/>
                  </a:ext>
                </a:extLst>
              </p:cNvPr>
              <p:cNvSpPr/>
              <p:nvPr/>
            </p:nvSpPr>
            <p:spPr>
              <a:xfrm>
                <a:off x="11309899" y="4984896"/>
                <a:ext cx="772434"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rPr>
                  <a:t>土木事務所に相談窓口設置</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70" name="フローチャート: 結合子 72">
                <a:extLst>
                  <a:ext uri="{FF2B5EF4-FFF2-40B4-BE49-F238E27FC236}">
                    <a16:creationId xmlns:a16="http://schemas.microsoft.com/office/drawing/2014/main" id="{BD341FF1-B0BF-4E62-B4BA-398187C67A85}"/>
                  </a:ext>
                </a:extLst>
              </p:cNvPr>
              <p:cNvSpPr>
                <a:spLocks noChangeAspect="1"/>
              </p:cNvSpPr>
              <p:nvPr/>
            </p:nvSpPr>
            <p:spPr>
              <a:xfrm flipH="1">
                <a:off x="10424739" y="4726615"/>
                <a:ext cx="121423" cy="12688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200" kern="0" dirty="0">
                  <a:solidFill>
                    <a:prstClr val="white"/>
                  </a:solidFill>
                  <a:latin typeface="Calibri"/>
                  <a:ea typeface="Meiryo UI" panose="020B0604030504040204" pitchFamily="50" charset="-128"/>
                </a:endParaRPr>
              </a:p>
            </p:txBody>
          </p:sp>
          <p:sp>
            <p:nvSpPr>
              <p:cNvPr id="71" name="大かっこ 70">
                <a:extLst>
                  <a:ext uri="{FF2B5EF4-FFF2-40B4-BE49-F238E27FC236}">
                    <a16:creationId xmlns:a16="http://schemas.microsoft.com/office/drawing/2014/main" id="{4FC4CD91-94FF-40A8-AC17-E4418C0994F1}"/>
                  </a:ext>
                </a:extLst>
              </p:cNvPr>
              <p:cNvSpPr/>
              <p:nvPr/>
            </p:nvSpPr>
            <p:spPr>
              <a:xfrm>
                <a:off x="9310910" y="4974443"/>
                <a:ext cx="755199"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ja-JP" altLang="en-US" sz="600" kern="0" dirty="0">
                    <a:solidFill>
                      <a:prstClr val="black"/>
                    </a:solidFill>
                    <a:latin typeface="Meiryo UI" panose="020B0604030504040204" pitchFamily="50" charset="-128"/>
                    <a:ea typeface="Meiryo UI" panose="020B0604030504040204" pitchFamily="50" charset="-128"/>
                  </a:rPr>
                  <a:t>サポートデスク設置</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72" name="大かっこ 71">
                <a:extLst>
                  <a:ext uri="{FF2B5EF4-FFF2-40B4-BE49-F238E27FC236}">
                    <a16:creationId xmlns:a16="http://schemas.microsoft.com/office/drawing/2014/main" id="{47EA681D-8165-4119-82BF-2FD3176768E0}"/>
                  </a:ext>
                </a:extLst>
              </p:cNvPr>
              <p:cNvSpPr/>
              <p:nvPr/>
            </p:nvSpPr>
            <p:spPr>
              <a:xfrm>
                <a:off x="10367029" y="4965420"/>
                <a:ext cx="755199" cy="384000"/>
              </a:xfrm>
              <a:prstGeom prst="bracketPair">
                <a:avLst/>
              </a:prstGeom>
              <a:gradFill rotWithShape="1">
                <a:gsLst>
                  <a:gs pos="0">
                    <a:srgbClr val="FEB80A">
                      <a:tint val="50000"/>
                      <a:satMod val="300000"/>
                      <a:lumMod val="97000"/>
                    </a:srgbClr>
                  </a:gs>
                  <a:gs pos="35000">
                    <a:srgbClr val="FEB80A">
                      <a:tint val="37000"/>
                      <a:satMod val="300000"/>
                    </a:srgbClr>
                  </a:gs>
                  <a:gs pos="100000">
                    <a:srgbClr val="FEB80A">
                      <a:tint val="15000"/>
                      <a:satMod val="350000"/>
                    </a:srgbClr>
                  </a:gs>
                </a:gsLst>
                <a:lin ang="16200000" scaled="1"/>
              </a:gradFill>
              <a:ln w="12700" cap="flat" cmpd="sng" algn="ctr">
                <a:solidFill>
                  <a:schemeClr val="tx1"/>
                </a:solidFill>
                <a:prstDash val="solid"/>
                <a:headEnd type="none" w="med" len="med"/>
                <a:tailEnd type="none" w="med" len="med"/>
              </a:ln>
              <a:effectLst/>
            </p:spPr>
            <p:txBody>
              <a:bodyPr lIns="36000" tIns="0" rIns="36000" bIns="0" rtlCol="0" anchor="ctr">
                <a:noAutofit/>
              </a:bodyPr>
              <a:lstStyle/>
              <a:p>
                <a:pPr defTabSz="685800">
                  <a:defRPr/>
                </a:pPr>
                <a:r>
                  <a:rPr lang="zh-TW" altLang="en-US" sz="600" kern="0" dirty="0">
                    <a:solidFill>
                      <a:prstClr val="black"/>
                    </a:solidFill>
                    <a:latin typeface="Meiryo UI" panose="020B0604030504040204" pitchFamily="50" charset="-128"/>
                    <a:ea typeface="Meiryo UI" panose="020B0604030504040204" pitchFamily="50" charset="-128"/>
                  </a:rPr>
                  <a:t>庁内連携調整会議設置</a:t>
                </a:r>
                <a:endParaRPr lang="en-US" altLang="ja-JP" sz="600" kern="0" dirty="0">
                  <a:solidFill>
                    <a:prstClr val="black"/>
                  </a:solidFill>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E889BEB1-F0B9-434A-8588-01200076F0E0}"/>
                  </a:ext>
                </a:extLst>
              </p:cNvPr>
              <p:cNvSpPr txBox="1"/>
              <p:nvPr/>
            </p:nvSpPr>
            <p:spPr>
              <a:xfrm>
                <a:off x="8145041" y="4683771"/>
                <a:ext cx="1537005" cy="266740"/>
              </a:xfrm>
              <a:prstGeom prst="rect">
                <a:avLst/>
              </a:prstGeom>
              <a:solidFill>
                <a:srgbClr val="EA157A">
                  <a:lumMod val="40000"/>
                  <a:lumOff val="60000"/>
                </a:srgbClr>
              </a:solidFill>
            </p:spPr>
            <p:txBody>
              <a:bodyPr wrap="square" lIns="36000" rIns="36000" rtlCol="0">
                <a:spAutoFit/>
              </a:bodyPr>
              <a:lstStyle/>
              <a:p>
                <a:pPr algn="ctr" defTabSz="685800">
                  <a:defRPr/>
                </a:pPr>
                <a:r>
                  <a:rPr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建築行政サポートデスク</a:t>
                </a:r>
              </a:p>
            </p:txBody>
          </p:sp>
          <p:sp>
            <p:nvSpPr>
              <p:cNvPr id="74" name="フローチャート: 結合子 72">
                <a:extLst>
                  <a:ext uri="{FF2B5EF4-FFF2-40B4-BE49-F238E27FC236}">
                    <a16:creationId xmlns:a16="http://schemas.microsoft.com/office/drawing/2014/main" id="{E4F7C2E3-3985-4DFD-9EE2-03ED44BE79BB}"/>
                  </a:ext>
                </a:extLst>
              </p:cNvPr>
              <p:cNvSpPr>
                <a:spLocks noChangeAspect="1"/>
              </p:cNvSpPr>
              <p:nvPr/>
            </p:nvSpPr>
            <p:spPr>
              <a:xfrm flipH="1">
                <a:off x="9848676" y="4731473"/>
                <a:ext cx="121423" cy="126884"/>
              </a:xfrm>
              <a:prstGeom prst="flowChartConnector">
                <a:avLst/>
              </a:prstGeom>
              <a:solidFill>
                <a:sysClr val="windowText" lastClr="000000"/>
              </a:solidFill>
              <a:ln w="25400" cap="flat" cmpd="sng" algn="ctr">
                <a:solidFill>
                  <a:sysClr val="windowText" lastClr="000000">
                    <a:shade val="50000"/>
                  </a:sysClr>
                </a:solidFill>
                <a:prstDash val="solid"/>
              </a:ln>
              <a:effectLst/>
            </p:spPr>
            <p:txBody>
              <a:bodyPr lIns="36000" rIns="36000" rtlCol="0" anchor="ctr"/>
              <a:lstStyle/>
              <a:p>
                <a:pPr algn="ctr" defTabSz="685800">
                  <a:defRPr/>
                </a:pPr>
                <a:endParaRPr lang="ja-JP" altLang="en-US" sz="1200" kern="0" dirty="0">
                  <a:solidFill>
                    <a:prstClr val="white"/>
                  </a:solidFill>
                  <a:latin typeface="Calibri"/>
                  <a:ea typeface="Meiryo UI" panose="020B0604030504040204" pitchFamily="50" charset="-128"/>
                </a:endParaRPr>
              </a:p>
            </p:txBody>
          </p:sp>
        </p:grpSp>
      </p:grpSp>
    </p:spTree>
    <p:extLst>
      <p:ext uri="{BB962C8B-B14F-4D97-AF65-F5344CB8AC3E}">
        <p14:creationId xmlns:p14="http://schemas.microsoft.com/office/powerpoint/2010/main" val="366998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27382" y="908724"/>
            <a:ext cx="8901088" cy="554267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ea typeface="Meiryo UI" panose="020B0604030504040204" pitchFamily="50" charset="-128"/>
            </a:endParaRPr>
          </a:p>
        </p:txBody>
      </p:sp>
      <p:sp>
        <p:nvSpPr>
          <p:cNvPr id="55" name="角丸四角形 54"/>
          <p:cNvSpPr/>
          <p:nvPr/>
        </p:nvSpPr>
        <p:spPr>
          <a:xfrm>
            <a:off x="5731688" y="949165"/>
            <a:ext cx="1001496" cy="226788"/>
          </a:xfrm>
          <a:prstGeom prst="roundRect">
            <a:avLst>
              <a:gd name="adj" fmla="val 240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193" b="1" dirty="0">
                <a:solidFill>
                  <a:schemeClr val="bg1"/>
                </a:solidFill>
                <a:latin typeface="Meiryo UI" panose="020B0604030504040204" pitchFamily="50" charset="-128"/>
                <a:ea typeface="Meiryo UI" panose="020B0604030504040204" pitchFamily="50" charset="-128"/>
              </a:rPr>
              <a:t>市町村局設置</a:t>
            </a:r>
          </a:p>
        </p:txBody>
      </p:sp>
      <p:grpSp>
        <p:nvGrpSpPr>
          <p:cNvPr id="2" name="グループ化 1">
            <a:extLst>
              <a:ext uri="{FF2B5EF4-FFF2-40B4-BE49-F238E27FC236}">
                <a16:creationId xmlns:a16="http://schemas.microsoft.com/office/drawing/2014/main" id="{96F77802-5AB0-41B6-BCEA-AC169CBEA732}"/>
              </a:ext>
            </a:extLst>
          </p:cNvPr>
          <p:cNvGrpSpPr/>
          <p:nvPr/>
        </p:nvGrpSpPr>
        <p:grpSpPr>
          <a:xfrm>
            <a:off x="137325" y="1194807"/>
            <a:ext cx="8885031" cy="5154860"/>
            <a:chOff x="461155" y="1275276"/>
            <a:chExt cx="9143102" cy="5154860"/>
          </a:xfrm>
        </p:grpSpPr>
        <p:sp>
          <p:nvSpPr>
            <p:cNvPr id="15" name="ホームベース 14"/>
            <p:cNvSpPr/>
            <p:nvPr/>
          </p:nvSpPr>
          <p:spPr>
            <a:xfrm>
              <a:off x="478485" y="1281114"/>
              <a:ext cx="1111369" cy="429444"/>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2017</a:t>
              </a:r>
              <a:r>
                <a:rPr lang="ja-JP" altLang="en-US" sz="1108" dirty="0">
                  <a:latin typeface="Meiryo UI" panose="020B0604030504040204" pitchFamily="50" charset="-128"/>
                  <a:ea typeface="Meiryo UI" panose="020B0604030504040204" pitchFamily="50" charset="-128"/>
                </a:rPr>
                <a:t>年度</a:t>
              </a:r>
            </a:p>
          </p:txBody>
        </p:sp>
        <p:sp>
          <p:nvSpPr>
            <p:cNvPr id="21" name="角丸四角形 20"/>
            <p:cNvSpPr/>
            <p:nvPr/>
          </p:nvSpPr>
          <p:spPr>
            <a:xfrm>
              <a:off x="550075" y="3104381"/>
              <a:ext cx="521467" cy="20434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023" b="1" dirty="0">
                  <a:solidFill>
                    <a:schemeClr val="bg1"/>
                  </a:solidFill>
                  <a:latin typeface="Meiryo UI" panose="020B0604030504040204" pitchFamily="50" charset="-128"/>
                  <a:ea typeface="Meiryo UI" panose="020B0604030504040204" pitchFamily="50" charset="-128"/>
                </a:rPr>
                <a:t>基礎自治機能の維持・</a:t>
              </a:r>
              <a:endParaRPr lang="en-US" altLang="ja-JP" sz="1023" b="1" dirty="0">
                <a:solidFill>
                  <a:schemeClr val="bg1"/>
                </a:solidFill>
                <a:latin typeface="Meiryo UI" panose="020B0604030504040204" pitchFamily="50" charset="-128"/>
                <a:ea typeface="Meiryo UI" panose="020B0604030504040204" pitchFamily="50" charset="-128"/>
              </a:endParaRPr>
            </a:p>
            <a:p>
              <a:pPr algn="ctr"/>
              <a:r>
                <a:rPr lang="ja-JP" altLang="en-US" sz="1023" b="1" dirty="0">
                  <a:solidFill>
                    <a:schemeClr val="bg1"/>
                  </a:solidFill>
                  <a:latin typeface="Meiryo UI" panose="020B0604030504040204" pitchFamily="50" charset="-128"/>
                  <a:ea typeface="Meiryo UI" panose="020B0604030504040204" pitchFamily="50" charset="-128"/>
                </a:rPr>
                <a:t>充実に関する研究会</a:t>
              </a:r>
              <a:endParaRPr lang="en-US" altLang="ja-JP" sz="1023" b="1" dirty="0">
                <a:solidFill>
                  <a:schemeClr val="bg1"/>
                </a:solidFill>
                <a:latin typeface="Meiryo UI" panose="020B0604030504040204" pitchFamily="50" charset="-128"/>
                <a:ea typeface="Meiryo UI" panose="020B0604030504040204" pitchFamily="50" charset="-128"/>
              </a:endParaRPr>
            </a:p>
            <a:p>
              <a:pPr algn="ctr"/>
              <a:r>
                <a:rPr lang="ja-JP" altLang="en-US" sz="937" dirty="0">
                  <a:solidFill>
                    <a:schemeClr val="bg1"/>
                  </a:solidFill>
                  <a:latin typeface="Meiryo UI" panose="020B0604030504040204" pitchFamily="50" charset="-128"/>
                  <a:ea typeface="Meiryo UI" panose="020B0604030504040204" pitchFamily="50" charset="-128"/>
                </a:rPr>
                <a:t>（市町村と共同実施）</a:t>
              </a:r>
              <a:endParaRPr lang="en-US" altLang="ja-JP" sz="937"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a:off x="1116366" y="3123029"/>
              <a:ext cx="1654609" cy="490793"/>
            </a:xfrm>
            <a:prstGeom prst="homePlat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b="1" dirty="0">
                  <a:solidFill>
                    <a:schemeClr val="tx1"/>
                  </a:solidFill>
                  <a:latin typeface="Meiryo UI" panose="020B0604030504040204" pitchFamily="50" charset="-128"/>
                  <a:ea typeface="Meiryo UI" panose="020B0604030504040204" pitchFamily="50" charset="-128"/>
                </a:rPr>
                <a:t>「府内市町村の課題・将来見通しに関する研究」</a:t>
              </a:r>
            </a:p>
          </p:txBody>
        </p:sp>
        <p:sp>
          <p:nvSpPr>
            <p:cNvPr id="23" name="ホームベース 22"/>
            <p:cNvSpPr/>
            <p:nvPr/>
          </p:nvSpPr>
          <p:spPr>
            <a:xfrm>
              <a:off x="1616064" y="1278100"/>
              <a:ext cx="1111369" cy="429444"/>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2018</a:t>
              </a:r>
              <a:r>
                <a:rPr lang="ja-JP" altLang="en-US" sz="1108" dirty="0">
                  <a:latin typeface="Meiryo UI" panose="020B0604030504040204" pitchFamily="50" charset="-128"/>
                  <a:ea typeface="Meiryo UI" panose="020B0604030504040204" pitchFamily="50" charset="-128"/>
                </a:rPr>
                <a:t>年度</a:t>
              </a:r>
            </a:p>
          </p:txBody>
        </p:sp>
        <p:sp>
          <p:nvSpPr>
            <p:cNvPr id="25" name="ホームベース 24"/>
            <p:cNvSpPr/>
            <p:nvPr/>
          </p:nvSpPr>
          <p:spPr>
            <a:xfrm>
              <a:off x="1120834" y="3735320"/>
              <a:ext cx="1650139" cy="1412494"/>
            </a:xfrm>
            <a:prstGeom prst="homePlat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b="1" dirty="0">
                  <a:solidFill>
                    <a:schemeClr val="tx1"/>
                  </a:solidFill>
                  <a:latin typeface="Meiryo UI" panose="020B0604030504040204" pitchFamily="50" charset="-128"/>
                  <a:ea typeface="Meiryo UI" panose="020B0604030504040204" pitchFamily="50" charset="-128"/>
                </a:rPr>
                <a:t>対応策として</a:t>
              </a:r>
              <a:endParaRPr lang="en-US" altLang="ja-JP" sz="1108" b="1" dirty="0">
                <a:solidFill>
                  <a:schemeClr val="tx1"/>
                </a:solidFill>
                <a:latin typeface="Meiryo UI" panose="020B0604030504040204" pitchFamily="50" charset="-128"/>
                <a:ea typeface="Meiryo UI" panose="020B0604030504040204" pitchFamily="50" charset="-128"/>
              </a:endParaRPr>
            </a:p>
            <a:p>
              <a:endParaRPr lang="en-US" altLang="ja-JP" sz="511" b="1" dirty="0">
                <a:solidFill>
                  <a:schemeClr val="tx1"/>
                </a:solidFill>
                <a:latin typeface="Meiryo UI" panose="020B0604030504040204" pitchFamily="50" charset="-128"/>
                <a:ea typeface="Meiryo UI" panose="020B0604030504040204" pitchFamily="50" charset="-128"/>
              </a:endParaRPr>
            </a:p>
            <a:p>
              <a:r>
                <a:rPr lang="ja-JP" altLang="en-US" sz="923" b="1" dirty="0">
                  <a:solidFill>
                    <a:schemeClr val="tx1"/>
                  </a:solidFill>
                  <a:latin typeface="Meiryo UI" panose="020B0604030504040204" pitchFamily="50" charset="-128"/>
                  <a:ea typeface="Meiryo UI" panose="020B0604030504040204" pitchFamily="50" charset="-128"/>
                </a:rPr>
                <a:t>・「広域連携に関する研究」</a:t>
              </a:r>
              <a:endParaRPr lang="en-US" altLang="ja-JP" sz="923" b="1" dirty="0">
                <a:solidFill>
                  <a:schemeClr val="tx1"/>
                </a:solidFill>
                <a:latin typeface="Meiryo UI" panose="020B0604030504040204" pitchFamily="50" charset="-128"/>
                <a:ea typeface="Meiryo UI" panose="020B0604030504040204" pitchFamily="50" charset="-128"/>
              </a:endParaRPr>
            </a:p>
            <a:p>
              <a:r>
                <a:rPr lang="ja-JP" altLang="en-US" sz="923" b="1" dirty="0">
                  <a:solidFill>
                    <a:schemeClr val="tx1"/>
                  </a:solidFill>
                  <a:latin typeface="Meiryo UI" panose="020B0604030504040204" pitchFamily="50" charset="-128"/>
                  <a:ea typeface="Meiryo UI" panose="020B0604030504040204" pitchFamily="50" charset="-128"/>
                </a:rPr>
                <a:t>・「合併に関する研究」</a:t>
              </a:r>
              <a:endParaRPr lang="en-US" altLang="ja-JP" sz="923" b="1" dirty="0">
                <a:solidFill>
                  <a:schemeClr val="tx1"/>
                </a:solidFill>
                <a:latin typeface="Meiryo UI" panose="020B0604030504040204" pitchFamily="50" charset="-128"/>
                <a:ea typeface="Meiryo UI" panose="020B0604030504040204" pitchFamily="50" charset="-128"/>
              </a:endParaRPr>
            </a:p>
            <a:p>
              <a:r>
                <a:rPr lang="ja-JP" altLang="en-US" sz="923" b="1" dirty="0">
                  <a:solidFill>
                    <a:schemeClr val="tx1"/>
                  </a:solidFill>
                  <a:latin typeface="Meiryo UI" panose="020B0604030504040204" pitchFamily="50" charset="-128"/>
                  <a:ea typeface="Meiryo UI" panose="020B0604030504040204" pitchFamily="50" charset="-128"/>
                </a:rPr>
                <a:t>・「市町村単独の取組に</a:t>
              </a:r>
              <a:br>
                <a:rPr lang="en-US" altLang="ja-JP" sz="923" b="1" dirty="0">
                  <a:solidFill>
                    <a:schemeClr val="tx1"/>
                  </a:solidFill>
                  <a:latin typeface="Meiryo UI" panose="020B0604030504040204" pitchFamily="50" charset="-128"/>
                  <a:ea typeface="Meiryo UI" panose="020B0604030504040204" pitchFamily="50" charset="-128"/>
                </a:rPr>
              </a:br>
              <a:r>
                <a:rPr lang="ja-JP" altLang="en-US" sz="923" b="1" dirty="0">
                  <a:solidFill>
                    <a:schemeClr val="tx1"/>
                  </a:solidFill>
                  <a:latin typeface="Meiryo UI" panose="020B0604030504040204" pitchFamily="50" charset="-128"/>
                  <a:ea typeface="Meiryo UI" panose="020B0604030504040204" pitchFamily="50" charset="-128"/>
                </a:rPr>
                <a:t>　関する研究」</a:t>
              </a:r>
              <a:endParaRPr lang="en-US" altLang="ja-JP" sz="923" b="1" dirty="0">
                <a:solidFill>
                  <a:schemeClr val="tx1"/>
                </a:solidFill>
                <a:latin typeface="Meiryo UI" panose="020B0604030504040204" pitchFamily="50" charset="-128"/>
                <a:ea typeface="Meiryo UI" panose="020B0604030504040204" pitchFamily="50" charset="-128"/>
              </a:endParaRPr>
            </a:p>
            <a:p>
              <a:r>
                <a:rPr lang="ja-JP" altLang="en-US" sz="969" b="1" dirty="0">
                  <a:solidFill>
                    <a:schemeClr val="tx1"/>
                  </a:solidFill>
                  <a:latin typeface="Meiryo UI" panose="020B0604030504040204" pitchFamily="50" charset="-128"/>
                  <a:ea typeface="Meiryo UI" panose="020B0604030504040204" pitchFamily="50" charset="-128"/>
                </a:rPr>
                <a:t>　</a:t>
              </a:r>
              <a:r>
                <a:rPr lang="en-US" altLang="ja-JP" sz="923" b="1" dirty="0">
                  <a:solidFill>
                    <a:schemeClr val="tx1"/>
                  </a:solidFill>
                  <a:latin typeface="Meiryo UI" panose="020B0604030504040204" pitchFamily="50" charset="-128"/>
                  <a:ea typeface="Meiryo UI" panose="020B0604030504040204" pitchFamily="50" charset="-128"/>
                </a:rPr>
                <a:t>【</a:t>
              </a:r>
              <a:r>
                <a:rPr lang="ja-JP" altLang="en-US" sz="923" b="1" dirty="0">
                  <a:solidFill>
                    <a:schemeClr val="tx1"/>
                  </a:solidFill>
                  <a:latin typeface="Meiryo UI" panose="020B0604030504040204" pitchFamily="50" charset="-128"/>
                  <a:ea typeface="Meiryo UI" panose="020B0604030504040204" pitchFamily="50" charset="-128"/>
                </a:rPr>
                <a:t>組織力強化</a:t>
              </a:r>
              <a:r>
                <a:rPr lang="en-US" altLang="ja-JP" sz="923" b="1" dirty="0">
                  <a:solidFill>
                    <a:schemeClr val="tx1"/>
                  </a:solidFill>
                  <a:latin typeface="Meiryo UI" panose="020B0604030504040204" pitchFamily="50" charset="-128"/>
                  <a:ea typeface="Meiryo UI" panose="020B0604030504040204" pitchFamily="50" charset="-128"/>
                </a:rPr>
                <a:t>】【</a:t>
              </a:r>
              <a:r>
                <a:rPr lang="ja-JP" altLang="en-US" sz="923" b="1" dirty="0">
                  <a:solidFill>
                    <a:schemeClr val="tx1"/>
                  </a:solidFill>
                  <a:latin typeface="Meiryo UI" panose="020B0604030504040204" pitchFamily="50" charset="-128"/>
                  <a:ea typeface="Meiryo UI" panose="020B0604030504040204" pitchFamily="50" charset="-128"/>
                </a:rPr>
                <a:t>行革</a:t>
              </a:r>
              <a:r>
                <a:rPr lang="en-US" altLang="ja-JP" sz="923" b="1" dirty="0">
                  <a:solidFill>
                    <a:schemeClr val="tx1"/>
                  </a:solidFill>
                  <a:latin typeface="Meiryo UI" panose="020B0604030504040204" pitchFamily="50" charset="-128"/>
                  <a:ea typeface="Meiryo UI" panose="020B0604030504040204" pitchFamily="50" charset="-128"/>
                </a:rPr>
                <a:t>】</a:t>
              </a:r>
              <a:br>
                <a:rPr lang="en-US" altLang="ja-JP" sz="923" b="1" dirty="0">
                  <a:solidFill>
                    <a:schemeClr val="tx1"/>
                  </a:solidFill>
                  <a:latin typeface="Meiryo UI" panose="020B0604030504040204" pitchFamily="50" charset="-128"/>
                  <a:ea typeface="Meiryo UI" panose="020B0604030504040204" pitchFamily="50" charset="-128"/>
                </a:rPr>
              </a:br>
              <a:r>
                <a:rPr lang="ja-JP" altLang="en-US" sz="923" b="1" dirty="0">
                  <a:solidFill>
                    <a:schemeClr val="tx1"/>
                  </a:solidFill>
                  <a:latin typeface="Meiryo UI" panose="020B0604030504040204" pitchFamily="50" charset="-128"/>
                  <a:ea typeface="Meiryo UI" panose="020B0604030504040204" pitchFamily="50" charset="-128"/>
                </a:rPr>
                <a:t>　</a:t>
              </a:r>
              <a:r>
                <a:rPr lang="en-US" altLang="ja-JP" sz="923" b="1" dirty="0">
                  <a:solidFill>
                    <a:schemeClr val="tx1"/>
                  </a:solidFill>
                  <a:latin typeface="Meiryo UI" panose="020B0604030504040204" pitchFamily="50" charset="-128"/>
                  <a:ea typeface="Meiryo UI" panose="020B0604030504040204" pitchFamily="50" charset="-128"/>
                </a:rPr>
                <a:t>【</a:t>
              </a:r>
              <a:r>
                <a:rPr lang="ja-JP" altLang="en-US" sz="923" b="1" dirty="0">
                  <a:solidFill>
                    <a:schemeClr val="tx1"/>
                  </a:solidFill>
                  <a:latin typeface="Meiryo UI" panose="020B0604030504040204" pitchFamily="50" charset="-128"/>
                  <a:ea typeface="Meiryo UI" panose="020B0604030504040204" pitchFamily="50" charset="-128"/>
                </a:rPr>
                <a:t>公民連携</a:t>
              </a:r>
              <a:r>
                <a:rPr lang="en-US" altLang="ja-JP" sz="923" b="1" dirty="0">
                  <a:solidFill>
                    <a:schemeClr val="tx1"/>
                  </a:solidFill>
                  <a:latin typeface="Meiryo UI" panose="020B0604030504040204" pitchFamily="50" charset="-128"/>
                  <a:ea typeface="Meiryo UI" panose="020B0604030504040204" pitchFamily="50" charset="-128"/>
                </a:rPr>
                <a:t>】</a:t>
              </a:r>
              <a:r>
                <a:rPr lang="ja-JP" altLang="en-US" sz="969" b="1" dirty="0">
                  <a:solidFill>
                    <a:schemeClr val="tx1"/>
                  </a:solidFill>
                  <a:latin typeface="Meiryo UI" panose="020B0604030504040204" pitchFamily="50" charset="-128"/>
                  <a:ea typeface="Meiryo UI" panose="020B0604030504040204" pitchFamily="50" charset="-128"/>
                </a:rPr>
                <a:t>　</a:t>
              </a:r>
            </a:p>
          </p:txBody>
        </p:sp>
        <p:sp>
          <p:nvSpPr>
            <p:cNvPr id="26" name="ホームベース 25"/>
            <p:cNvSpPr/>
            <p:nvPr/>
          </p:nvSpPr>
          <p:spPr>
            <a:xfrm>
              <a:off x="2770973" y="1281114"/>
              <a:ext cx="1111369" cy="429444"/>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2019</a:t>
              </a:r>
              <a:r>
                <a:rPr lang="ja-JP" altLang="en-US" sz="1108" dirty="0">
                  <a:latin typeface="Meiryo UI" panose="020B0604030504040204" pitchFamily="50" charset="-128"/>
                  <a:ea typeface="Meiryo UI" panose="020B0604030504040204" pitchFamily="50" charset="-128"/>
                </a:rPr>
                <a:t>年度</a:t>
              </a:r>
            </a:p>
          </p:txBody>
        </p:sp>
        <p:sp>
          <p:nvSpPr>
            <p:cNvPr id="27" name="ホームベース 26"/>
            <p:cNvSpPr/>
            <p:nvPr/>
          </p:nvSpPr>
          <p:spPr>
            <a:xfrm>
              <a:off x="1510089" y="5350909"/>
              <a:ext cx="3391094" cy="586176"/>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b="1" dirty="0">
                  <a:solidFill>
                    <a:schemeClr val="tx1"/>
                  </a:solidFill>
                  <a:latin typeface="Meiryo UI" panose="020B0604030504040204" pitchFamily="50" charset="-128"/>
                  <a:ea typeface="Meiryo UI" panose="020B0604030504040204" pitchFamily="50" charset="-128"/>
                </a:rPr>
                <a:t>市町村職員等への「出前講義」</a:t>
              </a:r>
              <a:br>
                <a:rPr lang="en-US" altLang="ja-JP" sz="1108" b="1" dirty="0">
                  <a:solidFill>
                    <a:schemeClr val="tx1"/>
                  </a:solidFill>
                  <a:latin typeface="Meiryo UI" panose="020B0604030504040204" pitchFamily="50" charset="-128"/>
                  <a:ea typeface="Meiryo UI" panose="020B0604030504040204" pitchFamily="50" charset="-128"/>
                </a:rPr>
              </a:br>
              <a:r>
                <a:rPr lang="ja-JP" altLang="en-US" sz="1100" b="1" dirty="0">
                  <a:solidFill>
                    <a:schemeClr val="tx1"/>
                  </a:solidFill>
                  <a:latin typeface="Meiryo UI" panose="020B0604030504040204" pitchFamily="50" charset="-128"/>
                  <a:ea typeface="Meiryo UI" panose="020B0604030504040204" pitchFamily="50" charset="-128"/>
                </a:rPr>
                <a:t>民間講師による講演会</a:t>
              </a:r>
              <a:br>
                <a:rPr lang="en-US" altLang="ja-JP" sz="1100" b="1" dirty="0">
                  <a:solidFill>
                    <a:schemeClr val="tx1"/>
                  </a:solidFill>
                  <a:latin typeface="Meiryo UI" panose="020B0604030504040204" pitchFamily="50" charset="-128"/>
                  <a:ea typeface="Meiryo UI" panose="020B0604030504040204" pitchFamily="50" charset="-128"/>
                </a:rPr>
              </a:br>
              <a:r>
                <a:rPr lang="ja-JP" altLang="en-US" sz="1100" dirty="0">
                  <a:solidFill>
                    <a:schemeClr val="tx1"/>
                  </a:solidFill>
                  <a:latin typeface="Meiryo UI" panose="020B0604030504040204" pitchFamily="50" charset="-128"/>
                  <a:ea typeface="Meiryo UI" panose="020B0604030504040204" pitchFamily="50" charset="-128"/>
                </a:rPr>
                <a:t>「人口</a:t>
              </a:r>
              <a:r>
                <a:rPr lang="en-US" altLang="ja-JP" sz="1100" dirty="0">
                  <a:solidFill>
                    <a:schemeClr val="tx1"/>
                  </a:solidFill>
                  <a:latin typeface="Meiryo UI" panose="020B0604030504040204" pitchFamily="50" charset="-128"/>
                  <a:ea typeface="Meiryo UI" panose="020B0604030504040204" pitchFamily="50" charset="-128"/>
                </a:rPr>
                <a:t>2/3</a:t>
              </a:r>
              <a:r>
                <a:rPr lang="ja-JP" altLang="en-US" sz="1100" dirty="0">
                  <a:solidFill>
                    <a:schemeClr val="tx1"/>
                  </a:solidFill>
                  <a:latin typeface="Meiryo UI" panose="020B0604030504040204" pitchFamily="50" charset="-128"/>
                  <a:ea typeface="Meiryo UI" panose="020B0604030504040204" pitchFamily="50" charset="-128"/>
                </a:rPr>
                <a:t>激減時代の到来と「新」成長戦略」</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8" name="ホームベース 27"/>
            <p:cNvSpPr/>
            <p:nvPr/>
          </p:nvSpPr>
          <p:spPr>
            <a:xfrm>
              <a:off x="3925882" y="1281114"/>
              <a:ext cx="1111369" cy="429444"/>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2020</a:t>
              </a:r>
              <a:r>
                <a:rPr lang="ja-JP" altLang="en-US" sz="1108" dirty="0">
                  <a:latin typeface="Meiryo UI" panose="020B0604030504040204" pitchFamily="50" charset="-128"/>
                  <a:ea typeface="Meiryo UI" panose="020B0604030504040204" pitchFamily="50" charset="-128"/>
                </a:rPr>
                <a:t>年度</a:t>
              </a:r>
            </a:p>
          </p:txBody>
        </p:sp>
        <p:sp>
          <p:nvSpPr>
            <p:cNvPr id="29" name="ホームベース 28"/>
            <p:cNvSpPr/>
            <p:nvPr/>
          </p:nvSpPr>
          <p:spPr>
            <a:xfrm>
              <a:off x="5070565" y="1275276"/>
              <a:ext cx="1111369" cy="429444"/>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2021</a:t>
              </a:r>
              <a:r>
                <a:rPr lang="ja-JP" altLang="en-US" sz="1108" dirty="0">
                  <a:latin typeface="Meiryo UI" panose="020B0604030504040204" pitchFamily="50" charset="-128"/>
                  <a:ea typeface="Meiryo UI" panose="020B0604030504040204" pitchFamily="50" charset="-128"/>
                </a:rPr>
                <a:t>年度</a:t>
              </a:r>
            </a:p>
          </p:txBody>
        </p:sp>
        <p:sp>
          <p:nvSpPr>
            <p:cNvPr id="30" name="角丸四角形 29"/>
            <p:cNvSpPr/>
            <p:nvPr/>
          </p:nvSpPr>
          <p:spPr>
            <a:xfrm>
              <a:off x="529592" y="6028751"/>
              <a:ext cx="674840" cy="40138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0675" tIns="30675" rIns="30675" bIns="30675" rtlCol="0" anchor="ctr"/>
            <a:lstStyle/>
            <a:p>
              <a:pPr algn="dist">
                <a:lnSpc>
                  <a:spcPts val="937"/>
                </a:lnSpc>
              </a:pPr>
              <a:r>
                <a:rPr lang="ja-JP" altLang="en-US" sz="937" b="1" spc="-127" dirty="0">
                  <a:solidFill>
                    <a:schemeClr val="bg1"/>
                  </a:solidFill>
                  <a:latin typeface="Meiryo UI" panose="020B0604030504040204" pitchFamily="50" charset="-128"/>
                  <a:ea typeface="Meiryo UI" panose="020B0604030504040204" pitchFamily="50" charset="-128"/>
                </a:rPr>
                <a:t>さらなる</a:t>
              </a:r>
              <a:endParaRPr lang="en-US" altLang="ja-JP" sz="937" b="1" spc="-127" dirty="0">
                <a:solidFill>
                  <a:schemeClr val="bg1"/>
                </a:solidFill>
                <a:latin typeface="Meiryo UI" panose="020B0604030504040204" pitchFamily="50" charset="-128"/>
                <a:ea typeface="Meiryo UI" panose="020B0604030504040204" pitchFamily="50" charset="-128"/>
              </a:endParaRPr>
            </a:p>
            <a:p>
              <a:pPr algn="dist">
                <a:lnSpc>
                  <a:spcPts val="937"/>
                </a:lnSpc>
              </a:pPr>
              <a:r>
                <a:rPr lang="ja-JP" altLang="en-US" sz="937" b="1" spc="-127" dirty="0">
                  <a:solidFill>
                    <a:schemeClr val="bg1"/>
                  </a:solidFill>
                  <a:latin typeface="Meiryo UI" panose="020B0604030504040204" pitchFamily="50" charset="-128"/>
                  <a:ea typeface="Meiryo UI" panose="020B0604030504040204" pitchFamily="50" charset="-128"/>
                </a:rPr>
                <a:t>広域連携</a:t>
              </a:r>
              <a:endParaRPr lang="en-US" altLang="ja-JP" sz="937" b="1" spc="-127" dirty="0">
                <a:solidFill>
                  <a:schemeClr val="bg1"/>
                </a:solidFill>
                <a:latin typeface="Meiryo UI" panose="020B0604030504040204" pitchFamily="50" charset="-128"/>
                <a:ea typeface="Meiryo UI" panose="020B0604030504040204" pitchFamily="50" charset="-128"/>
              </a:endParaRPr>
            </a:p>
            <a:p>
              <a:pPr algn="dist">
                <a:lnSpc>
                  <a:spcPts val="937"/>
                </a:lnSpc>
              </a:pPr>
              <a:r>
                <a:rPr lang="ja-JP" altLang="en-US" sz="937" b="1" spc="-127" dirty="0">
                  <a:solidFill>
                    <a:schemeClr val="bg1"/>
                  </a:solidFill>
                  <a:latin typeface="Meiryo UI" panose="020B0604030504040204" pitchFamily="50" charset="-128"/>
                  <a:ea typeface="Meiryo UI" panose="020B0604030504040204" pitchFamily="50" charset="-128"/>
                </a:rPr>
                <a:t>の推進</a:t>
              </a:r>
              <a:endParaRPr lang="en-US" altLang="ja-JP" sz="894" spc="-127" dirty="0">
                <a:solidFill>
                  <a:schemeClr val="bg1"/>
                </a:solidFill>
                <a:latin typeface="Meiryo UI" panose="020B0604030504040204" pitchFamily="50" charset="-128"/>
                <a:ea typeface="Meiryo UI" panose="020B0604030504040204" pitchFamily="50" charset="-128"/>
              </a:endParaRPr>
            </a:p>
          </p:txBody>
        </p:sp>
        <p:sp>
          <p:nvSpPr>
            <p:cNvPr id="31" name="ホームベース 30"/>
            <p:cNvSpPr/>
            <p:nvPr/>
          </p:nvSpPr>
          <p:spPr>
            <a:xfrm>
              <a:off x="1277071" y="6028751"/>
              <a:ext cx="8327184" cy="401385"/>
            </a:xfrm>
            <a:prstGeom prst="homePlate">
              <a:avLst>
                <a:gd name="adj" fmla="val 36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b="1" dirty="0">
                  <a:solidFill>
                    <a:schemeClr val="tx1"/>
                  </a:solidFill>
                  <a:latin typeface="Meiryo UI" panose="020B0604030504040204" pitchFamily="50" charset="-128"/>
                  <a:ea typeface="Meiryo UI" panose="020B0604030504040204" pitchFamily="50" charset="-128"/>
                </a:rPr>
                <a:t>コーディネート（地域ブロック会議の主催・地域勉強会への参加）</a:t>
              </a:r>
            </a:p>
          </p:txBody>
        </p:sp>
        <p:sp>
          <p:nvSpPr>
            <p:cNvPr id="32" name="ホームベース 31"/>
            <p:cNvSpPr/>
            <p:nvPr/>
          </p:nvSpPr>
          <p:spPr>
            <a:xfrm>
              <a:off x="490977" y="3077031"/>
              <a:ext cx="3434906" cy="2129953"/>
            </a:xfrm>
            <a:prstGeom prst="homePlate">
              <a:avLst>
                <a:gd name="adj" fmla="val 54284"/>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ea typeface="Meiryo UI" panose="020B0604030504040204" pitchFamily="50" charset="-128"/>
              </a:endParaRPr>
            </a:p>
          </p:txBody>
        </p:sp>
        <p:sp>
          <p:nvSpPr>
            <p:cNvPr id="33" name="屈折矢印 32"/>
            <p:cNvSpPr/>
            <p:nvPr/>
          </p:nvSpPr>
          <p:spPr>
            <a:xfrm rot="5400000">
              <a:off x="1256600" y="5300109"/>
              <a:ext cx="273958" cy="233018"/>
            </a:xfrm>
            <a:prstGeom prst="bentUpArrow">
              <a:avLst>
                <a:gd name="adj1" fmla="val 25000"/>
                <a:gd name="adj2" fmla="val 38310"/>
                <a:gd name="adj3"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ea typeface="Meiryo UI" panose="020B0604030504040204" pitchFamily="50" charset="-128"/>
              </a:endParaRPr>
            </a:p>
          </p:txBody>
        </p:sp>
        <p:sp>
          <p:nvSpPr>
            <p:cNvPr id="36" name="ホームベース 35"/>
            <p:cNvSpPr/>
            <p:nvPr/>
          </p:nvSpPr>
          <p:spPr>
            <a:xfrm>
              <a:off x="5537399" y="4574982"/>
              <a:ext cx="3854521" cy="578538"/>
            </a:xfrm>
            <a:prstGeom prst="homePlate">
              <a:avLst>
                <a:gd name="adj" fmla="val 27121"/>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1350" tIns="61350" rIns="61350" bIns="61350" rtlCol="0" anchor="ctr"/>
            <a:lstStyle/>
            <a:p>
              <a:endParaRPr lang="en-US" altLang="ja-JP" sz="937" b="1" dirty="0">
                <a:solidFill>
                  <a:schemeClr val="tx1"/>
                </a:solidFill>
                <a:latin typeface="Meiryo UI" panose="020B0604030504040204" pitchFamily="50" charset="-128"/>
                <a:ea typeface="Meiryo UI" panose="020B0604030504040204" pitchFamily="50" charset="-128"/>
              </a:endParaRPr>
            </a:p>
          </p:txBody>
        </p:sp>
        <p:sp>
          <p:nvSpPr>
            <p:cNvPr id="38" name="ホームベース 37"/>
            <p:cNvSpPr/>
            <p:nvPr/>
          </p:nvSpPr>
          <p:spPr>
            <a:xfrm>
              <a:off x="5119197" y="3147925"/>
              <a:ext cx="1112614" cy="1373592"/>
            </a:xfrm>
            <a:prstGeom prst="homePlate">
              <a:avLst>
                <a:gd name="adj" fmla="val 10173"/>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1350" tIns="61350" rIns="61350" bIns="61350" rtlCol="0" anchor="ctr"/>
            <a:lstStyle/>
            <a:p>
              <a:r>
                <a:rPr lang="ja-JP" altLang="en-US" sz="923" b="1" dirty="0">
                  <a:solidFill>
                    <a:schemeClr val="tx1"/>
                  </a:solidFill>
                  <a:latin typeface="Meiryo UI" panose="020B0604030504040204" pitchFamily="50" charset="-128"/>
                  <a:ea typeface="Meiryo UI" panose="020B0604030504040204" pitchFamily="50" charset="-128"/>
                </a:rPr>
                <a:t>「首長・町村議会との意見交換会」の実施</a:t>
              </a:r>
              <a:endParaRPr lang="en-US" altLang="ja-JP" sz="923" b="1" dirty="0">
                <a:solidFill>
                  <a:schemeClr val="tx1"/>
                </a:solidFill>
                <a:latin typeface="Meiryo UI" panose="020B0604030504040204" pitchFamily="50" charset="-128"/>
                <a:ea typeface="Meiryo UI" panose="020B0604030504040204" pitchFamily="50" charset="-128"/>
              </a:endParaRPr>
            </a:p>
            <a:p>
              <a:r>
                <a:rPr lang="en-US" altLang="ja-JP" sz="900" spc="-127" dirty="0">
                  <a:solidFill>
                    <a:schemeClr val="tx1"/>
                  </a:solidFill>
                  <a:latin typeface="Meiryo UI" panose="020B0604030504040204" pitchFamily="50" charset="-128"/>
                  <a:ea typeface="Meiryo UI" panose="020B0604030504040204" pitchFamily="50" charset="-128"/>
                </a:rPr>
                <a:t>※</a:t>
              </a:r>
              <a:r>
                <a:rPr lang="ja-JP" altLang="en-US" sz="900" spc="-127" dirty="0">
                  <a:solidFill>
                    <a:schemeClr val="tx1"/>
                  </a:solidFill>
                  <a:latin typeface="Meiryo UI" panose="020B0604030504040204" pitchFamily="50" charset="-128"/>
                  <a:ea typeface="Meiryo UI" panose="020B0604030504040204" pitchFamily="50" charset="-128"/>
                </a:rPr>
                <a:t>「財シミュ」の結果等を踏まえ、今後のあり方等を議論</a:t>
              </a:r>
              <a:endParaRPr lang="en-US" altLang="ja-JP" sz="900" b="1" spc="-127" dirty="0">
                <a:solidFill>
                  <a:schemeClr val="tx1"/>
                </a:solidFill>
                <a:latin typeface="Meiryo UI" panose="020B0604030504040204" pitchFamily="50" charset="-128"/>
                <a:ea typeface="Meiryo UI" panose="020B0604030504040204" pitchFamily="50" charset="-128"/>
              </a:endParaRPr>
            </a:p>
          </p:txBody>
        </p:sp>
        <p:sp>
          <p:nvSpPr>
            <p:cNvPr id="39" name="ホームベース 38"/>
            <p:cNvSpPr/>
            <p:nvPr/>
          </p:nvSpPr>
          <p:spPr>
            <a:xfrm>
              <a:off x="5558501" y="5321288"/>
              <a:ext cx="4045754" cy="491439"/>
            </a:xfrm>
            <a:prstGeom prst="homePlate">
              <a:avLst>
                <a:gd name="adj" fmla="val 3591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1350" tIns="61350" rIns="61350" bIns="61350" rtlCol="0" anchor="ctr"/>
            <a:lstStyle/>
            <a:p>
              <a:r>
                <a:rPr lang="ja-JP" altLang="en-US" sz="1000" b="1" dirty="0">
                  <a:solidFill>
                    <a:schemeClr val="tx1"/>
                  </a:solidFill>
                  <a:latin typeface="Meiryo UI" panose="020B0604030504040204" pitchFamily="50" charset="-128"/>
                  <a:ea typeface="Meiryo UI" panose="020B0604030504040204" pitchFamily="50" charset="-128"/>
                </a:rPr>
                <a:t>市への「中長期財政シミュレーション」の作成支援等</a:t>
              </a:r>
              <a:br>
                <a:rPr lang="en-US" altLang="ja-JP" sz="1000" b="1" dirty="0">
                  <a:solidFill>
                    <a:schemeClr val="tx1"/>
                  </a:solidFill>
                  <a:latin typeface="Meiryo UI" panose="020B0604030504040204" pitchFamily="50" charset="-128"/>
                  <a:ea typeface="Meiryo UI" panose="020B0604030504040204" pitchFamily="50" charset="-128"/>
                </a:rPr>
              </a:br>
              <a:r>
                <a:rPr lang="ja-JP" altLang="en-US" sz="1000" b="1" dirty="0">
                  <a:solidFill>
                    <a:schemeClr val="tx1"/>
                  </a:solidFill>
                  <a:latin typeface="Meiryo UI" panose="020B0604030504040204" pitchFamily="50" charset="-128"/>
                  <a:ea typeface="Meiryo UI" panose="020B0604030504040204" pitchFamily="50" charset="-128"/>
                </a:rPr>
                <a:t>市町村への「地域の未来予測」の作成支援等</a:t>
              </a:r>
              <a:endParaRPr lang="en-US" altLang="ja-JP" sz="1000" b="1" dirty="0">
                <a:solidFill>
                  <a:schemeClr val="tx1"/>
                </a:solidFill>
                <a:latin typeface="Meiryo UI" panose="020B0604030504040204" pitchFamily="50" charset="-128"/>
                <a:ea typeface="Meiryo UI" panose="020B0604030504040204" pitchFamily="50" charset="-128"/>
              </a:endParaRPr>
            </a:p>
          </p:txBody>
        </p:sp>
        <p:sp>
          <p:nvSpPr>
            <p:cNvPr id="40" name="ホームベース 39"/>
            <p:cNvSpPr/>
            <p:nvPr/>
          </p:nvSpPr>
          <p:spPr>
            <a:xfrm>
              <a:off x="6215247" y="1280972"/>
              <a:ext cx="1111369" cy="423748"/>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2022</a:t>
              </a:r>
              <a:r>
                <a:rPr lang="ja-JP" altLang="en-US" sz="1108" dirty="0">
                  <a:latin typeface="Meiryo UI" panose="020B0604030504040204" pitchFamily="50" charset="-128"/>
                  <a:ea typeface="Meiryo UI" panose="020B0604030504040204" pitchFamily="50" charset="-128"/>
                </a:rPr>
                <a:t>年度</a:t>
              </a:r>
            </a:p>
          </p:txBody>
        </p:sp>
        <p:sp>
          <p:nvSpPr>
            <p:cNvPr id="42" name="角丸四角形 41"/>
            <p:cNvSpPr/>
            <p:nvPr/>
          </p:nvSpPr>
          <p:spPr>
            <a:xfrm>
              <a:off x="461155" y="1856137"/>
              <a:ext cx="2405235" cy="4907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a:solidFill>
                    <a:schemeClr val="bg1"/>
                  </a:solidFill>
                  <a:latin typeface="Meiryo UI" panose="020B0604030504040204" pitchFamily="50" charset="-128"/>
                  <a:ea typeface="Meiryo UI" panose="020B0604030504040204" pitchFamily="50" charset="-128"/>
                </a:rPr>
                <a:t>市町村の将来課題とその対応策に</a:t>
              </a:r>
              <a:endParaRPr lang="en-US" altLang="ja-JP" sz="1100" dirty="0">
                <a:solidFill>
                  <a:schemeClr val="bg1"/>
                </a:solidFill>
                <a:latin typeface="Meiryo UI" panose="020B0604030504040204" pitchFamily="50" charset="-128"/>
                <a:ea typeface="Meiryo UI" panose="020B0604030504040204" pitchFamily="50" charset="-128"/>
              </a:endParaRPr>
            </a:p>
            <a:p>
              <a:pPr algn="ctr"/>
              <a:r>
                <a:rPr lang="ja-JP" altLang="en-US" sz="1100" dirty="0">
                  <a:solidFill>
                    <a:schemeClr val="bg1"/>
                  </a:solidFill>
                  <a:latin typeface="Meiryo UI" panose="020B0604030504040204" pitchFamily="50" charset="-128"/>
                  <a:ea typeface="Meiryo UI" panose="020B0604030504040204" pitchFamily="50" charset="-128"/>
                </a:rPr>
                <a:t>関する</a:t>
              </a:r>
              <a:r>
                <a:rPr lang="ja-JP" altLang="en-US" sz="1100" b="1" u="sng" dirty="0">
                  <a:solidFill>
                    <a:schemeClr val="bg1"/>
                  </a:solidFill>
                  <a:latin typeface="Meiryo UI" panose="020B0604030504040204" pitchFamily="50" charset="-128"/>
                  <a:ea typeface="Meiryo UI" panose="020B0604030504040204" pitchFamily="50" charset="-128"/>
                </a:rPr>
                <a:t>基本的な</a:t>
              </a:r>
              <a:r>
                <a:rPr lang="ja-JP" altLang="en-US" sz="1100" dirty="0">
                  <a:solidFill>
                    <a:schemeClr val="bg1"/>
                  </a:solidFill>
                  <a:latin typeface="Meiryo UI" panose="020B0604030504040204" pitchFamily="50" charset="-128"/>
                  <a:ea typeface="Meiryo UI" panose="020B0604030504040204" pitchFamily="50" charset="-128"/>
                </a:rPr>
                <a:t>検討・研究</a:t>
              </a:r>
            </a:p>
          </p:txBody>
        </p:sp>
        <p:sp>
          <p:nvSpPr>
            <p:cNvPr id="43" name="角丸四角形 42"/>
            <p:cNvSpPr/>
            <p:nvPr/>
          </p:nvSpPr>
          <p:spPr>
            <a:xfrm>
              <a:off x="1616064" y="2398519"/>
              <a:ext cx="2309818" cy="4907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a:solidFill>
                    <a:schemeClr val="bg1"/>
                  </a:solidFill>
                  <a:latin typeface="Meiryo UI" panose="020B0604030504040204" pitchFamily="50" charset="-128"/>
                  <a:ea typeface="Meiryo UI" panose="020B0604030504040204" pitchFamily="50" charset="-128"/>
                </a:rPr>
                <a:t>市町村職員への意識啓発</a:t>
              </a:r>
            </a:p>
          </p:txBody>
        </p:sp>
        <p:sp>
          <p:nvSpPr>
            <p:cNvPr id="44" name="角丸四角形 43"/>
            <p:cNvSpPr/>
            <p:nvPr/>
          </p:nvSpPr>
          <p:spPr>
            <a:xfrm>
              <a:off x="3925882" y="1812638"/>
              <a:ext cx="5678375" cy="4907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a:solidFill>
                    <a:schemeClr val="bg1"/>
                  </a:solidFill>
                  <a:latin typeface="Meiryo UI" panose="020B0604030504040204" pitchFamily="50" charset="-128"/>
                  <a:ea typeface="Meiryo UI" panose="020B0604030504040204" pitchFamily="50" charset="-128"/>
                </a:rPr>
                <a:t>課題・対応策に関する</a:t>
              </a:r>
              <a:endParaRPr lang="en-US" altLang="ja-JP" sz="1100" dirty="0">
                <a:solidFill>
                  <a:schemeClr val="bg1"/>
                </a:solidFill>
                <a:latin typeface="Meiryo UI" panose="020B0604030504040204" pitchFamily="50" charset="-128"/>
                <a:ea typeface="Meiryo UI" panose="020B0604030504040204" pitchFamily="50" charset="-128"/>
              </a:endParaRPr>
            </a:p>
            <a:p>
              <a:pPr algn="ctr"/>
              <a:r>
                <a:rPr lang="ja-JP" altLang="en-US" sz="1100" b="1" u="sng" dirty="0">
                  <a:solidFill>
                    <a:schemeClr val="bg1"/>
                  </a:solidFill>
                  <a:latin typeface="Meiryo UI" panose="020B0604030504040204" pitchFamily="50" charset="-128"/>
                  <a:ea typeface="Meiryo UI" panose="020B0604030504040204" pitchFamily="50" charset="-128"/>
                </a:rPr>
                <a:t>具体的な</a:t>
              </a:r>
              <a:r>
                <a:rPr lang="ja-JP" altLang="en-US" sz="1100" dirty="0">
                  <a:solidFill>
                    <a:schemeClr val="bg1"/>
                  </a:solidFill>
                  <a:latin typeface="Meiryo UI" panose="020B0604030504040204" pitchFamily="50" charset="-128"/>
                  <a:ea typeface="Meiryo UI" panose="020B0604030504040204" pitchFamily="50" charset="-128"/>
                </a:rPr>
                <a:t>検討</a:t>
              </a:r>
            </a:p>
          </p:txBody>
        </p:sp>
        <p:sp>
          <p:nvSpPr>
            <p:cNvPr id="45" name="角丸四角形 44"/>
            <p:cNvSpPr/>
            <p:nvPr/>
          </p:nvSpPr>
          <p:spPr>
            <a:xfrm>
              <a:off x="5070564" y="2403144"/>
              <a:ext cx="4533692" cy="4907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a:solidFill>
                    <a:schemeClr val="bg1"/>
                  </a:solidFill>
                  <a:latin typeface="Meiryo UI" panose="020B0604030504040204" pitchFamily="50" charset="-128"/>
                  <a:ea typeface="Meiryo UI" panose="020B0604030504040204" pitchFamily="50" charset="-128"/>
                </a:rPr>
                <a:t>首長・議会との</a:t>
              </a:r>
              <a:endParaRPr lang="en-US" altLang="ja-JP" sz="1100" dirty="0">
                <a:solidFill>
                  <a:schemeClr val="bg1"/>
                </a:solidFill>
                <a:latin typeface="Meiryo UI" panose="020B0604030504040204" pitchFamily="50" charset="-128"/>
                <a:ea typeface="Meiryo UI" panose="020B0604030504040204" pitchFamily="50" charset="-128"/>
              </a:endParaRPr>
            </a:p>
            <a:p>
              <a:pPr algn="ctr"/>
              <a:r>
                <a:rPr lang="ja-JP" altLang="en-US" sz="1100" dirty="0">
                  <a:solidFill>
                    <a:schemeClr val="bg1"/>
                  </a:solidFill>
                  <a:latin typeface="Meiryo UI" panose="020B0604030504040204" pitchFamily="50" charset="-128"/>
                  <a:ea typeface="Meiryo UI" panose="020B0604030504040204" pitchFamily="50" charset="-128"/>
                </a:rPr>
                <a:t>議論・意見交換</a:t>
              </a:r>
            </a:p>
          </p:txBody>
        </p:sp>
        <p:sp>
          <p:nvSpPr>
            <p:cNvPr id="46" name="二等辺三角形 45"/>
            <p:cNvSpPr/>
            <p:nvPr/>
          </p:nvSpPr>
          <p:spPr>
            <a:xfrm rot="10800000">
              <a:off x="1669854" y="3631147"/>
              <a:ext cx="559461" cy="8902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ea typeface="Meiryo UI" panose="020B0604030504040204" pitchFamily="50" charset="-128"/>
              </a:endParaRPr>
            </a:p>
          </p:txBody>
        </p:sp>
        <p:sp>
          <p:nvSpPr>
            <p:cNvPr id="49" name="屈折矢印 48"/>
            <p:cNvSpPr/>
            <p:nvPr/>
          </p:nvSpPr>
          <p:spPr>
            <a:xfrm rot="5400000">
              <a:off x="5140646" y="5168946"/>
              <a:ext cx="276071" cy="497461"/>
            </a:xfrm>
            <a:prstGeom prst="bentUpArrow">
              <a:avLst>
                <a:gd name="adj1" fmla="val 25000"/>
                <a:gd name="adj2" fmla="val 38310"/>
                <a:gd name="adj3"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ea typeface="Meiryo UI" panose="020B0604030504040204" pitchFamily="50" charset="-128"/>
              </a:endParaRPr>
            </a:p>
          </p:txBody>
        </p:sp>
        <p:sp>
          <p:nvSpPr>
            <p:cNvPr id="50" name="ホームベース 49"/>
            <p:cNvSpPr/>
            <p:nvPr/>
          </p:nvSpPr>
          <p:spPr>
            <a:xfrm>
              <a:off x="4007704" y="3080851"/>
              <a:ext cx="5596552" cy="2126133"/>
            </a:xfrm>
            <a:prstGeom prst="homePlate">
              <a:avLst>
                <a:gd name="adj" fmla="val 9962"/>
              </a:avLst>
            </a:prstGeom>
            <a:noFill/>
            <a:ln>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ea typeface="Meiryo UI" panose="020B0604030504040204" pitchFamily="50" charset="-128"/>
              </a:endParaRPr>
            </a:p>
          </p:txBody>
        </p:sp>
        <p:sp>
          <p:nvSpPr>
            <p:cNvPr id="57" name="ホームベース 56"/>
            <p:cNvSpPr/>
            <p:nvPr/>
          </p:nvSpPr>
          <p:spPr>
            <a:xfrm>
              <a:off x="6304788" y="3153719"/>
              <a:ext cx="1044910" cy="1367798"/>
            </a:xfrm>
            <a:prstGeom prst="homePlate">
              <a:avLst>
                <a:gd name="adj" fmla="val 10173"/>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1350" tIns="61350" rIns="61350" bIns="61350" rtlCol="0" anchor="ctr"/>
            <a:lstStyle/>
            <a:p>
              <a:r>
                <a:rPr lang="ja-JP" altLang="en-US" sz="923" b="1" dirty="0">
                  <a:solidFill>
                    <a:schemeClr val="tx1"/>
                  </a:solidFill>
                  <a:latin typeface="Meiryo UI" panose="020B0604030504040204" pitchFamily="50" charset="-128"/>
                  <a:ea typeface="Meiryo UI" panose="020B0604030504040204" pitchFamily="50" charset="-128"/>
                </a:rPr>
                <a:t>「町村や地域</a:t>
              </a:r>
            </a:p>
            <a:p>
              <a:r>
                <a:rPr lang="ja-JP" altLang="en-US" sz="923" b="1" dirty="0">
                  <a:solidFill>
                    <a:schemeClr val="tx1"/>
                  </a:solidFill>
                  <a:latin typeface="Meiryo UI" panose="020B0604030504040204" pitchFamily="50" charset="-128"/>
                  <a:ea typeface="Meiryo UI" panose="020B0604030504040204" pitchFamily="50" charset="-128"/>
                </a:rPr>
                <a:t>の行政課題・</a:t>
              </a:r>
            </a:p>
            <a:p>
              <a:r>
                <a:rPr lang="ja-JP" altLang="en-US" sz="923" b="1" dirty="0">
                  <a:solidFill>
                    <a:schemeClr val="tx1"/>
                  </a:solidFill>
                  <a:latin typeface="Meiryo UI" panose="020B0604030504040204" pitchFamily="50" charset="-128"/>
                  <a:ea typeface="Meiryo UI" panose="020B0604030504040204" pitchFamily="50" charset="-128"/>
                </a:rPr>
                <a:t>対応方策」の</a:t>
              </a:r>
            </a:p>
            <a:p>
              <a:r>
                <a:rPr lang="ja-JP" altLang="en-US" sz="923" b="1" dirty="0">
                  <a:solidFill>
                    <a:schemeClr val="tx1"/>
                  </a:solidFill>
                  <a:latin typeface="Meiryo UI" panose="020B0604030504040204" pitchFamily="50" charset="-128"/>
                  <a:ea typeface="Meiryo UI" panose="020B0604030504040204" pitchFamily="50" charset="-128"/>
                </a:rPr>
                <a:t>共同検討</a:t>
              </a:r>
            </a:p>
            <a:p>
              <a:r>
                <a:rPr lang="ja-JP" altLang="en-US" sz="831" dirty="0">
                  <a:solidFill>
                    <a:schemeClr val="tx1"/>
                  </a:solidFill>
                  <a:latin typeface="Meiryo UI" panose="020B0604030504040204" pitchFamily="50" charset="-128"/>
                  <a:ea typeface="Meiryo UI" panose="020B0604030504040204" pitchFamily="50" charset="-128"/>
                </a:rPr>
                <a:t>（南河内地域）</a:t>
              </a:r>
              <a:endParaRPr lang="en-US" altLang="ja-JP" sz="831" dirty="0">
                <a:solidFill>
                  <a:schemeClr val="tx1"/>
                </a:solidFill>
                <a:latin typeface="Meiryo UI" panose="020B0604030504040204" pitchFamily="50" charset="-128"/>
                <a:ea typeface="Meiryo UI" panose="020B0604030504040204" pitchFamily="50" charset="-128"/>
              </a:endParaRPr>
            </a:p>
          </p:txBody>
        </p:sp>
        <p:sp>
          <p:nvSpPr>
            <p:cNvPr id="41" name="ホームベース 39">
              <a:extLst>
                <a:ext uri="{FF2B5EF4-FFF2-40B4-BE49-F238E27FC236}">
                  <a16:creationId xmlns:a16="http://schemas.microsoft.com/office/drawing/2014/main" id="{65937092-036A-45A6-99EA-639AF9205AD7}"/>
                </a:ext>
              </a:extLst>
            </p:cNvPr>
            <p:cNvSpPr/>
            <p:nvPr/>
          </p:nvSpPr>
          <p:spPr>
            <a:xfrm>
              <a:off x="7349699" y="1295169"/>
              <a:ext cx="1111369" cy="423748"/>
            </a:xfrm>
            <a:prstGeom prst="homePlate">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2023</a:t>
              </a:r>
              <a:r>
                <a:rPr lang="ja-JP" altLang="en-US" sz="1108" dirty="0">
                  <a:latin typeface="Meiryo UI" panose="020B0604030504040204" pitchFamily="50" charset="-128"/>
                  <a:ea typeface="Meiryo UI" panose="020B0604030504040204" pitchFamily="50" charset="-128"/>
                </a:rPr>
                <a:t>年度</a:t>
              </a:r>
            </a:p>
          </p:txBody>
        </p:sp>
        <p:sp>
          <p:nvSpPr>
            <p:cNvPr id="53" name="ホームベース 56">
              <a:extLst>
                <a:ext uri="{FF2B5EF4-FFF2-40B4-BE49-F238E27FC236}">
                  <a16:creationId xmlns:a16="http://schemas.microsoft.com/office/drawing/2014/main" id="{154CC398-3434-4804-913C-42C5181FE5A9}"/>
                </a:ext>
              </a:extLst>
            </p:cNvPr>
            <p:cNvSpPr/>
            <p:nvPr/>
          </p:nvSpPr>
          <p:spPr>
            <a:xfrm>
              <a:off x="7416281" y="3160824"/>
              <a:ext cx="1975639" cy="678823"/>
            </a:xfrm>
            <a:prstGeom prst="homePlate">
              <a:avLst>
                <a:gd name="adj" fmla="val 20423"/>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1350" tIns="61350" rIns="61350" bIns="61350" rtlCol="0" anchor="ctr"/>
            <a:lstStyle/>
            <a:p>
              <a:r>
                <a:rPr lang="zh-CN" altLang="en-US" sz="923" b="1" dirty="0">
                  <a:solidFill>
                    <a:schemeClr val="tx1"/>
                  </a:solidFill>
                  <a:latin typeface="Meiryo UI" panose="020B0604030504040204" pitchFamily="50" charset="-128"/>
                  <a:ea typeface="Meiryo UI" panose="020B0604030504040204" pitchFamily="50" charset="-128"/>
                </a:rPr>
                <a:t>「南河内地域２町１村未来</a:t>
              </a:r>
              <a:endParaRPr lang="en-US" altLang="zh-CN" sz="923" b="1" dirty="0">
                <a:solidFill>
                  <a:schemeClr val="tx1"/>
                </a:solidFill>
                <a:latin typeface="Meiryo UI" panose="020B0604030504040204" pitchFamily="50" charset="-128"/>
                <a:ea typeface="Meiryo UI" panose="020B0604030504040204" pitchFamily="50" charset="-128"/>
              </a:endParaRPr>
            </a:p>
            <a:p>
              <a:r>
                <a:rPr lang="zh-CN" altLang="en-US" sz="923" b="1" dirty="0">
                  <a:solidFill>
                    <a:schemeClr val="tx1"/>
                  </a:solidFill>
                  <a:latin typeface="Meiryo UI" panose="020B0604030504040204" pitchFamily="50" charset="-128"/>
                  <a:ea typeface="Meiryo UI" panose="020B0604030504040204" pitchFamily="50" charset="-128"/>
                </a:rPr>
                <a:t>協議会」</a:t>
              </a:r>
            </a:p>
            <a:p>
              <a:r>
                <a:rPr lang="ja-JP" altLang="en-US" sz="831" dirty="0">
                  <a:solidFill>
                    <a:schemeClr val="tx1"/>
                  </a:solidFill>
                  <a:latin typeface="Meiryo UI" panose="020B0604030504040204" pitchFamily="50" charset="-128"/>
                  <a:ea typeface="Meiryo UI" panose="020B0604030504040204" pitchFamily="50" charset="-128"/>
                </a:rPr>
                <a:t>（</a:t>
              </a:r>
              <a:r>
                <a:rPr lang="zh-CN" altLang="en-US" sz="831" dirty="0">
                  <a:solidFill>
                    <a:schemeClr val="tx1"/>
                  </a:solidFill>
                  <a:latin typeface="Meiryo UI" panose="020B0604030504040204" pitchFamily="50" charset="-128"/>
                  <a:ea typeface="Meiryo UI" panose="020B0604030504040204" pitchFamily="50" charset="-128"/>
                </a:rPr>
                <a:t>南河内地域</a:t>
              </a:r>
              <a:r>
                <a:rPr lang="ja-JP" altLang="en-US" sz="831" dirty="0">
                  <a:solidFill>
                    <a:schemeClr val="tx1"/>
                  </a:solidFill>
                  <a:latin typeface="Meiryo UI" panose="020B0604030504040204" pitchFamily="50" charset="-128"/>
                  <a:ea typeface="Meiryo UI" panose="020B0604030504040204" pitchFamily="50" charset="-128"/>
                </a:rPr>
                <a:t>）</a:t>
              </a:r>
              <a:endParaRPr lang="en-US" altLang="ja-JP" sz="831" spc="-127" dirty="0">
                <a:solidFill>
                  <a:schemeClr val="tx1"/>
                </a:solidFill>
                <a:latin typeface="Meiryo UI" panose="020B0604030504040204" pitchFamily="50" charset="-128"/>
                <a:ea typeface="Meiryo UI" panose="020B0604030504040204" pitchFamily="50" charset="-128"/>
              </a:endParaRPr>
            </a:p>
          </p:txBody>
        </p:sp>
        <p:sp>
          <p:nvSpPr>
            <p:cNvPr id="54" name="ホームベース 56">
              <a:extLst>
                <a:ext uri="{FF2B5EF4-FFF2-40B4-BE49-F238E27FC236}">
                  <a16:creationId xmlns:a16="http://schemas.microsoft.com/office/drawing/2014/main" id="{3B1B07A8-F444-4443-8825-35FF6556E8A7}"/>
                </a:ext>
              </a:extLst>
            </p:cNvPr>
            <p:cNvSpPr/>
            <p:nvPr/>
          </p:nvSpPr>
          <p:spPr>
            <a:xfrm>
              <a:off x="7426972" y="3880855"/>
              <a:ext cx="1975639" cy="628504"/>
            </a:xfrm>
            <a:prstGeom prst="homePlate">
              <a:avLst>
                <a:gd name="adj" fmla="val 25988"/>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1350" tIns="61350" rIns="61350" bIns="61350" rtlCol="0" anchor="ctr"/>
            <a:lstStyle/>
            <a:p>
              <a:r>
                <a:rPr lang="ja-JP" altLang="en-US" sz="923" b="1" dirty="0">
                  <a:solidFill>
                    <a:schemeClr val="tx1"/>
                  </a:solidFill>
                  <a:latin typeface="Meiryo UI" panose="020B0604030504040204" pitchFamily="50" charset="-128"/>
                  <a:ea typeface="Meiryo UI" panose="020B0604030504040204" pitchFamily="50" charset="-128"/>
                </a:rPr>
                <a:t>個別の町村勉強会</a:t>
              </a:r>
            </a:p>
            <a:p>
              <a:r>
                <a:rPr lang="ja-JP" altLang="en-US" sz="831" dirty="0">
                  <a:solidFill>
                    <a:schemeClr val="tx1"/>
                  </a:solidFill>
                  <a:latin typeface="Meiryo UI" panose="020B0604030504040204" pitchFamily="50" charset="-128"/>
                  <a:ea typeface="Meiryo UI" panose="020B0604030504040204" pitchFamily="50" charset="-128"/>
                </a:rPr>
                <a:t>（島本町、能勢町、過疎地域）</a:t>
              </a:r>
            </a:p>
          </p:txBody>
        </p:sp>
      </p:grpSp>
      <p:cxnSp>
        <p:nvCxnSpPr>
          <p:cNvPr id="48" name="直線コネクタ 47">
            <a:extLst>
              <a:ext uri="{FF2B5EF4-FFF2-40B4-BE49-F238E27FC236}">
                <a16:creationId xmlns:a16="http://schemas.microsoft.com/office/drawing/2014/main" id="{69352E19-FF1D-4A04-9E9E-5E854FF5BD7B}"/>
              </a:ext>
            </a:extLst>
          </p:cNvPr>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1" name="正方形/長方形 50">
            <a:extLst>
              <a:ext uri="{FF2B5EF4-FFF2-40B4-BE49-F238E27FC236}">
                <a16:creationId xmlns:a16="http://schemas.microsoft.com/office/drawing/2014/main" id="{CC1BCA27-748F-4B2A-BD70-D18C29FE7E51}"/>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これまでの取組・進捗状況一覧</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15">
            <a:extLst>
              <a:ext uri="{FF2B5EF4-FFF2-40B4-BE49-F238E27FC236}">
                <a16:creationId xmlns:a16="http://schemas.microsoft.com/office/drawing/2014/main" id="{39EA4614-FDA7-41A3-BD75-75F69C6DC85B}"/>
              </a:ext>
            </a:extLst>
          </p:cNvPr>
          <p:cNvSpPr/>
          <p:nvPr/>
        </p:nvSpPr>
        <p:spPr>
          <a:xfrm>
            <a:off x="127386" y="692696"/>
            <a:ext cx="3958127" cy="360040"/>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市町村と連携した研究・検討などの取組</a:t>
            </a:r>
          </a:p>
        </p:txBody>
      </p:sp>
      <p:sp>
        <p:nvSpPr>
          <p:cNvPr id="56" name="正方形/長方形 55">
            <a:extLst>
              <a:ext uri="{FF2B5EF4-FFF2-40B4-BE49-F238E27FC236}">
                <a16:creationId xmlns:a16="http://schemas.microsoft.com/office/drawing/2014/main" id="{701052EF-82A6-432F-8F8F-F54BF9ABFF5C}"/>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24</a:t>
            </a:fld>
            <a:endParaRPr lang="ja-JP" altLang="en-US" sz="1200" dirty="0">
              <a:solidFill>
                <a:prstClr val="black"/>
              </a:solidFill>
              <a:ea typeface="Meiryo UI" panose="020B0604030504040204" pitchFamily="50" charset="-128"/>
            </a:endParaRPr>
          </a:p>
        </p:txBody>
      </p:sp>
      <p:sp>
        <p:nvSpPr>
          <p:cNvPr id="4" name="L 字 3">
            <a:extLst>
              <a:ext uri="{FF2B5EF4-FFF2-40B4-BE49-F238E27FC236}">
                <a16:creationId xmlns:a16="http://schemas.microsoft.com/office/drawing/2014/main" id="{BCD303F0-B24F-4B09-BF86-520906BF0857}"/>
              </a:ext>
            </a:extLst>
          </p:cNvPr>
          <p:cNvSpPr/>
          <p:nvPr/>
        </p:nvSpPr>
        <p:spPr>
          <a:xfrm>
            <a:off x="4136131" y="3067460"/>
            <a:ext cx="4272175" cy="1999889"/>
          </a:xfrm>
          <a:prstGeom prst="corner">
            <a:avLst>
              <a:gd name="adj1" fmla="val 28994"/>
              <a:gd name="adj2" fmla="val 13534"/>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　　　　「中長期財政シミュレーション」の共同作成</a:t>
            </a:r>
          </a:p>
        </p:txBody>
      </p:sp>
      <p:sp>
        <p:nvSpPr>
          <p:cNvPr id="47" name="ホームベース 56">
            <a:extLst>
              <a:ext uri="{FF2B5EF4-FFF2-40B4-BE49-F238E27FC236}">
                <a16:creationId xmlns:a16="http://schemas.microsoft.com/office/drawing/2014/main" id="{FB067788-2DF0-4276-AFD0-415AD499E26D}"/>
              </a:ext>
            </a:extLst>
          </p:cNvPr>
          <p:cNvSpPr/>
          <p:nvPr/>
        </p:nvSpPr>
        <p:spPr>
          <a:xfrm>
            <a:off x="4390967" y="3073254"/>
            <a:ext cx="193291" cy="1519377"/>
          </a:xfrm>
          <a:prstGeom prst="homePlate">
            <a:avLst>
              <a:gd name="adj" fmla="val 82787"/>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1350" tIns="61350" rIns="61350" bIns="61350" rtlCol="0" anchor="ctr"/>
          <a:lstStyle/>
          <a:p>
            <a:endParaRPr lang="en-US" altLang="ja-JP" sz="831" b="1" dirty="0">
              <a:solidFill>
                <a:schemeClr val="tx1"/>
              </a:solidFill>
              <a:latin typeface="Meiryo UI" panose="020B0604030504040204" pitchFamily="50" charset="-128"/>
              <a:ea typeface="Meiryo UI" panose="020B0604030504040204" pitchFamily="50" charset="-128"/>
            </a:endParaRPr>
          </a:p>
        </p:txBody>
      </p:sp>
      <p:sp>
        <p:nvSpPr>
          <p:cNvPr id="58" name="角丸四角形 34">
            <a:extLst>
              <a:ext uri="{FF2B5EF4-FFF2-40B4-BE49-F238E27FC236}">
                <a16:creationId xmlns:a16="http://schemas.microsoft.com/office/drawing/2014/main" id="{12724593-32A8-4BF5-B50E-93DFB24D8D2C}"/>
              </a:ext>
            </a:extLst>
          </p:cNvPr>
          <p:cNvSpPr/>
          <p:nvPr/>
        </p:nvSpPr>
        <p:spPr>
          <a:xfrm>
            <a:off x="3648571" y="3040990"/>
            <a:ext cx="409434" cy="2026356"/>
          </a:xfrm>
          <a:prstGeom prst="roundRect">
            <a:avLst>
              <a:gd name="adj" fmla="val 240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93" b="1" dirty="0">
                <a:solidFill>
                  <a:schemeClr val="bg1"/>
                </a:solidFill>
                <a:latin typeface="Meiryo UI" panose="020B0604030504040204" pitchFamily="50" charset="-128"/>
                <a:ea typeface="Meiryo UI" panose="020B0604030504040204" pitchFamily="50" charset="-128"/>
              </a:rPr>
              <a:t>町村の将来のあり方に</a:t>
            </a:r>
            <a:endParaRPr lang="en-US" altLang="ja-JP" sz="1193" b="1" dirty="0">
              <a:solidFill>
                <a:schemeClr val="bg1"/>
              </a:solidFill>
              <a:latin typeface="Meiryo UI" panose="020B0604030504040204" pitchFamily="50" charset="-128"/>
              <a:ea typeface="Meiryo UI" panose="020B0604030504040204" pitchFamily="50" charset="-128"/>
            </a:endParaRPr>
          </a:p>
          <a:p>
            <a:pPr algn="ctr"/>
            <a:r>
              <a:rPr lang="ja-JP" altLang="en-US" sz="1193" b="1" dirty="0">
                <a:solidFill>
                  <a:schemeClr val="bg1"/>
                </a:solidFill>
                <a:latin typeface="Meiryo UI" panose="020B0604030504040204" pitchFamily="50" charset="-128"/>
                <a:ea typeface="Meiryo UI" panose="020B0604030504040204" pitchFamily="50" charset="-128"/>
              </a:rPr>
              <a:t>関する勉強会</a:t>
            </a:r>
            <a:r>
              <a:rPr lang="en-US" altLang="ja-JP" sz="1193" b="1" dirty="0">
                <a:solidFill>
                  <a:schemeClr val="bg1"/>
                </a:solidFill>
                <a:latin typeface="Meiryo UI" panose="020B0604030504040204" pitchFamily="50" charset="-128"/>
                <a:ea typeface="Meiryo UI" panose="020B0604030504040204" pitchFamily="50" charset="-128"/>
              </a:rPr>
              <a:t>【</a:t>
            </a:r>
            <a:r>
              <a:rPr kumimoji="1" lang="en-US" altLang="ja-JP" sz="1193" b="1" dirty="0">
                <a:solidFill>
                  <a:schemeClr val="bg1"/>
                </a:solidFill>
                <a:latin typeface="Meiryo UI" panose="020B0604030504040204" pitchFamily="50" charset="-128"/>
                <a:ea typeface="Meiryo UI" panose="020B0604030504040204" pitchFamily="50" charset="-128"/>
              </a:rPr>
              <a:t>10</a:t>
            </a:r>
            <a:r>
              <a:rPr lang="ja-JP" altLang="en-US" sz="1193" b="1" dirty="0">
                <a:solidFill>
                  <a:schemeClr val="bg1"/>
                </a:solidFill>
                <a:latin typeface="Meiryo UI" panose="020B0604030504040204" pitchFamily="50" charset="-128"/>
                <a:ea typeface="Meiryo UI" panose="020B0604030504040204" pitchFamily="50" charset="-128"/>
              </a:rPr>
              <a:t>町村</a:t>
            </a:r>
            <a:r>
              <a:rPr lang="en-US" altLang="ja-JP" sz="1193" b="1" dirty="0">
                <a:solidFill>
                  <a:schemeClr val="bg1"/>
                </a:solidFill>
                <a:latin typeface="Meiryo UI" panose="020B0604030504040204" pitchFamily="50" charset="-128"/>
                <a:ea typeface="Meiryo UI" panose="020B0604030504040204" pitchFamily="50" charset="-128"/>
              </a:rPr>
              <a:t>】</a:t>
            </a:r>
            <a:endParaRPr lang="ja-JP" altLang="en-US" sz="1193" b="1" dirty="0">
              <a:solidFill>
                <a:schemeClr val="bg1"/>
              </a:solidFill>
              <a:latin typeface="Meiryo UI" panose="020B0604030504040204" pitchFamily="50" charset="-128"/>
              <a:ea typeface="Meiryo UI" panose="020B0604030504040204" pitchFamily="50" charset="-128"/>
            </a:endParaRPr>
          </a:p>
        </p:txBody>
      </p:sp>
      <p:sp>
        <p:nvSpPr>
          <p:cNvPr id="59" name="ホームベース 39">
            <a:extLst>
              <a:ext uri="{FF2B5EF4-FFF2-40B4-BE49-F238E27FC236}">
                <a16:creationId xmlns:a16="http://schemas.microsoft.com/office/drawing/2014/main" id="{AF5C2368-D692-4379-9190-A9713EBF7280}"/>
              </a:ext>
            </a:extLst>
          </p:cNvPr>
          <p:cNvSpPr/>
          <p:nvPr/>
        </p:nvSpPr>
        <p:spPr>
          <a:xfrm>
            <a:off x="7942354" y="1207501"/>
            <a:ext cx="1080000" cy="423748"/>
          </a:xfrm>
          <a:prstGeom prst="homePlate">
            <a:avLst>
              <a:gd name="adj" fmla="val 50000"/>
            </a:avLst>
          </a:prstGeom>
          <a:solidFill>
            <a:schemeClr val="bg2">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8" dirty="0">
                <a:latin typeface="Meiryo UI" panose="020B0604030504040204" pitchFamily="50" charset="-128"/>
                <a:ea typeface="Meiryo UI" panose="020B0604030504040204" pitchFamily="50" charset="-128"/>
              </a:rPr>
              <a:t>2024</a:t>
            </a:r>
            <a:r>
              <a:rPr lang="ja-JP" altLang="en-US" sz="1108" dirty="0">
                <a:latin typeface="Meiryo UI" panose="020B0604030504040204" pitchFamily="50" charset="-128"/>
                <a:ea typeface="Meiryo UI" panose="020B0604030504040204" pitchFamily="50" charset="-128"/>
              </a:rPr>
              <a:t>年度</a:t>
            </a:r>
          </a:p>
        </p:txBody>
      </p:sp>
    </p:spTree>
    <p:extLst>
      <p:ext uri="{BB962C8B-B14F-4D97-AF65-F5344CB8AC3E}">
        <p14:creationId xmlns:p14="http://schemas.microsoft.com/office/powerpoint/2010/main" val="150643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15">
            <a:extLst>
              <a:ext uri="{FF2B5EF4-FFF2-40B4-BE49-F238E27FC236}">
                <a16:creationId xmlns:a16="http://schemas.microsoft.com/office/drawing/2014/main" id="{63D843AA-1754-401A-B1D2-9B3733D2B8C2}"/>
              </a:ext>
            </a:extLst>
          </p:cNvPr>
          <p:cNvSpPr/>
          <p:nvPr/>
        </p:nvSpPr>
        <p:spPr>
          <a:xfrm>
            <a:off x="190377" y="3033376"/>
            <a:ext cx="4203851" cy="1036443"/>
          </a:xfrm>
          <a:prstGeom prst="roundRect">
            <a:avLst>
              <a:gd name="adj" fmla="val 939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2" name="角丸四角形 14">
            <a:extLst>
              <a:ext uri="{FF2B5EF4-FFF2-40B4-BE49-F238E27FC236}">
                <a16:creationId xmlns:a16="http://schemas.microsoft.com/office/drawing/2014/main" id="{6962CA1E-07AA-43E3-81BF-5E83CF7A174A}"/>
              </a:ext>
            </a:extLst>
          </p:cNvPr>
          <p:cNvSpPr/>
          <p:nvPr/>
        </p:nvSpPr>
        <p:spPr>
          <a:xfrm>
            <a:off x="179516" y="3117188"/>
            <a:ext cx="4212307" cy="919401"/>
          </a:xfrm>
          <a:prstGeom prst="roundRect">
            <a:avLst/>
          </a:prstGeom>
        </p:spPr>
        <p:txBody>
          <a:bodyPr wrap="square">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少⼦⾼齢化や⼈⼝減少など社会情勢が厳しさを増し、</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現在の市町村の規模・体制での権限移譲に⼀定の限界</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⇒⼤阪府の積極的コーディネートのもと、市町村連携や合併</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などの体制整備を進めていくことが不可⽋</a:t>
            </a:r>
            <a:endParaRPr kumimoji="1" lang="en-US" altLang="ja-JP" sz="12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（３）基礎自治機能の維持・充実・強化に関する市町村の課題認識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980EF2E-17BB-46CE-8D9F-4FC0CAC482D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25</a:t>
            </a:fld>
            <a:endParaRPr lang="ja-JP" altLang="en-US" sz="1200" dirty="0">
              <a:solidFill>
                <a:prstClr val="black"/>
              </a:solidFill>
              <a:ea typeface="Meiryo UI" panose="020B0604030504040204" pitchFamily="50" charset="-128"/>
            </a:endParaRPr>
          </a:p>
        </p:txBody>
      </p:sp>
      <p:sp>
        <p:nvSpPr>
          <p:cNvPr id="17" name="テキスト ボックス 16">
            <a:extLst>
              <a:ext uri="{FF2B5EF4-FFF2-40B4-BE49-F238E27FC236}">
                <a16:creationId xmlns:a16="http://schemas.microsoft.com/office/drawing/2014/main" id="{21028916-3143-44C0-879F-16FEA2383F0D}"/>
              </a:ext>
            </a:extLst>
          </p:cNvPr>
          <p:cNvSpPr txBox="1"/>
          <p:nvPr/>
        </p:nvSpPr>
        <p:spPr>
          <a:xfrm>
            <a:off x="161276" y="646679"/>
            <a:ext cx="8769158" cy="864440"/>
          </a:xfrm>
          <a:prstGeom prst="rect">
            <a:avLst/>
          </a:prstGeom>
          <a:noFill/>
          <a:ln w="31750" cmpd="dbl">
            <a:solidFill>
              <a:schemeClr val="tx1"/>
            </a:solidFill>
          </a:ln>
        </p:spPr>
        <p:txBody>
          <a:bodyPr wrap="square" tIns="108000" bIns="108000" rtlCol="0">
            <a:spAutoFit/>
          </a:bodyPr>
          <a:lstStyle/>
          <a:p>
            <a:pPr>
              <a:spcAft>
                <a:spcPts val="600"/>
              </a:spcAft>
            </a:pPr>
            <a:r>
              <a:rPr lang="ja-JP" altLang="en-US" sz="1400" dirty="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章（２）では、大阪発“地方分権改革”ビジョンを踏まえた取組と、急激に進む人口減少・高齢化に対応するための取組の進捗状況や課題をとりまとめた。今後さらに基礎自治機能の充実・強化に向けた取組を推進していくため、改めて市町村に対し課題認識や府に求める支援について調査を行った結果について、以下の５つの項目に整理。</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E409116-08E9-4A47-B4DB-D89706DA1E1D}"/>
              </a:ext>
            </a:extLst>
          </p:cNvPr>
          <p:cNvSpPr txBox="1"/>
          <p:nvPr/>
        </p:nvSpPr>
        <p:spPr>
          <a:xfrm>
            <a:off x="4824120" y="1602162"/>
            <a:ext cx="3949243" cy="956773"/>
          </a:xfrm>
          <a:prstGeom prst="rect">
            <a:avLst/>
          </a:prstGeom>
          <a:solidFill>
            <a:schemeClr val="accent4">
              <a:lumMod val="20000"/>
              <a:lumOff val="80000"/>
            </a:schemeClr>
          </a:solidFill>
          <a:ln>
            <a:noFill/>
          </a:ln>
        </p:spPr>
        <p:txBody>
          <a:bodyPr wrap="square" tIns="108000" bIns="108000">
            <a:spAutoFit/>
          </a:bodyPr>
          <a:lstStyle/>
          <a:p>
            <a:pPr>
              <a:defRPr/>
            </a:pPr>
            <a:r>
              <a:rPr lang="ja-JP" altLang="en-US" sz="1200" b="1" dirty="0">
                <a:solidFill>
                  <a:prstClr val="black"/>
                </a:solidFill>
                <a:latin typeface="Meiryo UI" panose="020B0604030504040204" pitchFamily="50" charset="-128"/>
                <a:ea typeface="Meiryo UI" panose="020B0604030504040204" pitchFamily="50" charset="-128"/>
              </a:rPr>
              <a:t>取組の実施</a:t>
            </a:r>
            <a:endParaRPr lang="en-US" altLang="ja-JP" sz="1200" b="1" dirty="0">
              <a:solidFill>
                <a:prstClr val="black"/>
              </a:solidFill>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defRPr/>
            </a:pPr>
            <a:r>
              <a:rPr lang="ja-JP" altLang="en-US" sz="1200" dirty="0">
                <a:solidFill>
                  <a:prstClr val="black"/>
                </a:solidFill>
                <a:latin typeface="Meiryo UI" panose="020B0604030504040204" pitchFamily="50" charset="-128"/>
                <a:ea typeface="Meiryo UI" panose="020B0604030504040204" pitchFamily="50" charset="-128"/>
              </a:rPr>
              <a:t>行政運営体制の強化</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defRPr/>
            </a:pPr>
            <a:r>
              <a:rPr lang="ja-JP" altLang="en-US" sz="1200" dirty="0">
                <a:solidFill>
                  <a:prstClr val="black"/>
                </a:solidFill>
                <a:latin typeface="Meiryo UI" panose="020B0604030504040204" pitchFamily="50" charset="-128"/>
                <a:ea typeface="Meiryo UI" panose="020B0604030504040204" pitchFamily="50" charset="-128"/>
              </a:rPr>
              <a:t>市町村間連携の強化</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defRPr/>
            </a:pPr>
            <a:r>
              <a:rPr lang="ja-JP" altLang="en-US" sz="1200" dirty="0">
                <a:solidFill>
                  <a:prstClr val="black"/>
                </a:solidFill>
                <a:latin typeface="Meiryo UI" panose="020B0604030504040204" pitchFamily="50" charset="-128"/>
                <a:ea typeface="Meiryo UI" panose="020B0604030504040204" pitchFamily="50" charset="-128"/>
              </a:rPr>
              <a:t>人的・財政的支援</a:t>
            </a:r>
          </a:p>
        </p:txBody>
      </p:sp>
      <p:sp>
        <p:nvSpPr>
          <p:cNvPr id="3" name="矢印: 右 2">
            <a:extLst>
              <a:ext uri="{FF2B5EF4-FFF2-40B4-BE49-F238E27FC236}">
                <a16:creationId xmlns:a16="http://schemas.microsoft.com/office/drawing/2014/main" id="{A0B0FA6E-4261-42EC-89D5-CF1B04893DDA}"/>
              </a:ext>
            </a:extLst>
          </p:cNvPr>
          <p:cNvSpPr/>
          <p:nvPr/>
        </p:nvSpPr>
        <p:spPr>
          <a:xfrm>
            <a:off x="4465369" y="1990532"/>
            <a:ext cx="259114" cy="237462"/>
          </a:xfrm>
          <a:prstGeom prst="right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35" name="矢印: 右 34">
            <a:extLst>
              <a:ext uri="{FF2B5EF4-FFF2-40B4-BE49-F238E27FC236}">
                <a16:creationId xmlns:a16="http://schemas.microsoft.com/office/drawing/2014/main" id="{BF47FA30-955B-41AF-9E0D-1212AAF315CF}"/>
              </a:ext>
            </a:extLst>
          </p:cNvPr>
          <p:cNvSpPr/>
          <p:nvPr/>
        </p:nvSpPr>
        <p:spPr>
          <a:xfrm>
            <a:off x="4462991" y="3429000"/>
            <a:ext cx="259114" cy="237462"/>
          </a:xfrm>
          <a:prstGeom prst="right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21" name="角丸四角形 15">
            <a:extLst>
              <a:ext uri="{FF2B5EF4-FFF2-40B4-BE49-F238E27FC236}">
                <a16:creationId xmlns:a16="http://schemas.microsoft.com/office/drawing/2014/main" id="{07070DA3-3120-40FA-AC68-114BF51C5746}"/>
              </a:ext>
            </a:extLst>
          </p:cNvPr>
          <p:cNvSpPr/>
          <p:nvPr/>
        </p:nvSpPr>
        <p:spPr>
          <a:xfrm>
            <a:off x="179513" y="1828162"/>
            <a:ext cx="4212306" cy="736180"/>
          </a:xfrm>
          <a:prstGeom prst="roundRect">
            <a:avLst>
              <a:gd name="adj" fmla="val 939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860B6C3-A2B6-4A7B-A818-2923BA89EBE9}"/>
              </a:ext>
            </a:extLst>
          </p:cNvPr>
          <p:cNvSpPr txBox="1"/>
          <p:nvPr/>
        </p:nvSpPr>
        <p:spPr>
          <a:xfrm>
            <a:off x="210063" y="1677385"/>
            <a:ext cx="3006805" cy="276999"/>
          </a:xfrm>
          <a:prstGeom prst="rect">
            <a:avLst/>
          </a:prstGeom>
          <a:solidFill>
            <a:schemeClr val="bg1"/>
          </a:solid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大阪発“地方分権改革”ビジョン</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2009.3</a:t>
            </a:r>
            <a:r>
              <a:rPr lang="ja-JP" altLang="en-US" sz="11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3" name="角丸四角形 14">
            <a:extLst>
              <a:ext uri="{FF2B5EF4-FFF2-40B4-BE49-F238E27FC236}">
                <a16:creationId xmlns:a16="http://schemas.microsoft.com/office/drawing/2014/main" id="{6E45256D-EFB9-4FD1-B45F-B7641637DB51}"/>
              </a:ext>
            </a:extLst>
          </p:cNvPr>
          <p:cNvSpPr/>
          <p:nvPr/>
        </p:nvSpPr>
        <p:spPr>
          <a:xfrm>
            <a:off x="240910" y="1988277"/>
            <a:ext cx="3949244" cy="510778"/>
          </a:xfrm>
          <a:prstGeom prst="roundRect">
            <a:avLst/>
          </a:prstGeom>
        </p:spPr>
        <p:txBody>
          <a:bodyPr wrap="square">
            <a:spAutoFit/>
          </a:bodyPr>
          <a:lstStyle/>
          <a:p>
            <a:pPr>
              <a:spcBef>
                <a:spcPts val="600"/>
              </a:spcBef>
            </a:pPr>
            <a:r>
              <a:rPr kumimoji="1" lang="ja-JP" altLang="en-US" sz="1200" b="1" dirty="0">
                <a:latin typeface="Meiryo UI" panose="020B0604030504040204" pitchFamily="50" charset="-128"/>
                <a:ea typeface="Meiryo UI" panose="020B0604030504040204" pitchFamily="50" charset="-128"/>
              </a:rPr>
              <a:t>市町村優先の原則の徹底</a:t>
            </a:r>
            <a:br>
              <a:rPr kumimoji="1" lang="en-US" altLang="ja-JP" sz="12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住民に身近なサービスは市町村が担う</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3E0756D-8EC7-4E7E-8703-DF82EB3A9D21}"/>
              </a:ext>
            </a:extLst>
          </p:cNvPr>
          <p:cNvSpPr txBox="1"/>
          <p:nvPr/>
        </p:nvSpPr>
        <p:spPr>
          <a:xfrm>
            <a:off x="4821835" y="3099280"/>
            <a:ext cx="3949243" cy="956773"/>
          </a:xfrm>
          <a:prstGeom prst="rect">
            <a:avLst/>
          </a:prstGeom>
          <a:solidFill>
            <a:schemeClr val="accent4">
              <a:lumMod val="20000"/>
              <a:lumOff val="80000"/>
            </a:schemeClr>
          </a:solidFill>
          <a:ln>
            <a:noFill/>
          </a:ln>
        </p:spPr>
        <p:txBody>
          <a:bodyPr wrap="square" tIns="108000" bIns="108000">
            <a:spAutoFit/>
          </a:bodyPr>
          <a:lstStyle/>
          <a:p>
            <a:pPr>
              <a:defRPr/>
            </a:pPr>
            <a:r>
              <a:rPr lang="ja-JP" altLang="en-US" sz="1200" b="1" dirty="0">
                <a:solidFill>
                  <a:prstClr val="black"/>
                </a:solidFill>
                <a:latin typeface="Meiryo UI" panose="020B0604030504040204" pitchFamily="50" charset="-128"/>
                <a:ea typeface="Meiryo UI" panose="020B0604030504040204" pitchFamily="50" charset="-128"/>
              </a:rPr>
              <a:t>さらなる取組の実施</a:t>
            </a:r>
            <a:endParaRPr lang="en-US" altLang="ja-JP" sz="1200" b="1" dirty="0">
              <a:solidFill>
                <a:prstClr val="black"/>
              </a:solidFill>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defRPr/>
            </a:pPr>
            <a:r>
              <a:rPr lang="ja-JP" altLang="en-US" sz="1200" dirty="0">
                <a:solidFill>
                  <a:prstClr val="black"/>
                </a:solidFill>
                <a:latin typeface="Meiryo UI" panose="020B0604030504040204" pitchFamily="50" charset="-128"/>
                <a:ea typeface="Meiryo UI" panose="020B0604030504040204" pitchFamily="50" charset="-128"/>
              </a:rPr>
              <a:t>将来あり方検討の場づくり</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defRPr/>
            </a:pPr>
            <a:r>
              <a:rPr lang="ja-JP" altLang="en-US" sz="1200" dirty="0">
                <a:solidFill>
                  <a:prstClr val="black"/>
                </a:solidFill>
                <a:latin typeface="Meiryo UI" panose="020B0604030504040204" pitchFamily="50" charset="-128"/>
                <a:ea typeface="Meiryo UI" panose="020B0604030504040204" pitchFamily="50" charset="-128"/>
              </a:rPr>
              <a:t>検討の場への参画・提案</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defRPr/>
            </a:pPr>
            <a:r>
              <a:rPr lang="ja-JP" altLang="en-US" sz="1200" dirty="0">
                <a:solidFill>
                  <a:prstClr val="black"/>
                </a:solidFill>
                <a:latin typeface="Meiryo UI" panose="020B0604030504040204" pitchFamily="50" charset="-128"/>
                <a:ea typeface="Meiryo UI" panose="020B0604030504040204" pitchFamily="50" charset="-128"/>
              </a:rPr>
              <a:t>人的・財政的支援</a:t>
            </a:r>
          </a:p>
        </p:txBody>
      </p:sp>
      <p:sp>
        <p:nvSpPr>
          <p:cNvPr id="26" name="テキスト ボックス 25">
            <a:extLst>
              <a:ext uri="{FF2B5EF4-FFF2-40B4-BE49-F238E27FC236}">
                <a16:creationId xmlns:a16="http://schemas.microsoft.com/office/drawing/2014/main" id="{402407A7-DF11-4473-86D6-D0EAE656819B}"/>
              </a:ext>
            </a:extLst>
          </p:cNvPr>
          <p:cNvSpPr txBox="1"/>
          <p:nvPr/>
        </p:nvSpPr>
        <p:spPr>
          <a:xfrm>
            <a:off x="206474" y="2806960"/>
            <a:ext cx="3728067" cy="276999"/>
          </a:xfrm>
          <a:prstGeom prst="rect">
            <a:avLst/>
          </a:prstGeom>
          <a:solidFill>
            <a:schemeClr val="bg1"/>
          </a:solidFill>
          <a:ln>
            <a:solidFill>
              <a:schemeClr val="tx1"/>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大阪発“地方分権改革”ビジョン（改訂版）</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2017.3</a:t>
            </a:r>
            <a:r>
              <a:rPr lang="ja-JP" altLang="en-US" sz="11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5" name="矢印: 下 4">
            <a:extLst>
              <a:ext uri="{FF2B5EF4-FFF2-40B4-BE49-F238E27FC236}">
                <a16:creationId xmlns:a16="http://schemas.microsoft.com/office/drawing/2014/main" id="{1CF94D11-959E-45A8-A14C-93EA487D2214}"/>
              </a:ext>
            </a:extLst>
          </p:cNvPr>
          <p:cNvSpPr/>
          <p:nvPr/>
        </p:nvSpPr>
        <p:spPr>
          <a:xfrm>
            <a:off x="4193336" y="2594414"/>
            <a:ext cx="638736" cy="277000"/>
          </a:xfrm>
          <a:prstGeom prst="downArrow">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29" name="角丸四角形 15">
            <a:extLst>
              <a:ext uri="{FF2B5EF4-FFF2-40B4-BE49-F238E27FC236}">
                <a16:creationId xmlns:a16="http://schemas.microsoft.com/office/drawing/2014/main" id="{B652ABD6-AE10-4820-AF96-87EAB04E7DC1}"/>
              </a:ext>
            </a:extLst>
          </p:cNvPr>
          <p:cNvSpPr/>
          <p:nvPr/>
        </p:nvSpPr>
        <p:spPr>
          <a:xfrm>
            <a:off x="191952" y="4813049"/>
            <a:ext cx="4203851" cy="1410082"/>
          </a:xfrm>
          <a:prstGeom prst="roundRect">
            <a:avLst>
              <a:gd name="adj" fmla="val 939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人口減少・高齢化等による行政課題が顕在化</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市町村が住民とともに十分に議論を行い、住民サービスを将来にわたって安定的に提供するため、安定した行財政基盤づくり・早い段階からの行政課題への対応策の検討実施が求められる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府として、市町村に対してこれまで以上にきめ細やかな支援を行い、責任を果たすことが必要</a:t>
            </a:r>
          </a:p>
        </p:txBody>
      </p:sp>
      <p:sp>
        <p:nvSpPr>
          <p:cNvPr id="37" name="矢印: 下 36">
            <a:extLst>
              <a:ext uri="{FF2B5EF4-FFF2-40B4-BE49-F238E27FC236}">
                <a16:creationId xmlns:a16="http://schemas.microsoft.com/office/drawing/2014/main" id="{A8AAB307-A3B0-4ADF-9EB6-25262ABAB7B9}"/>
              </a:ext>
            </a:extLst>
          </p:cNvPr>
          <p:cNvSpPr/>
          <p:nvPr/>
        </p:nvSpPr>
        <p:spPr>
          <a:xfrm>
            <a:off x="4199986" y="4270779"/>
            <a:ext cx="638736" cy="277000"/>
          </a:xfrm>
          <a:prstGeom prst="downArrow">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27" name="テキスト ボックス 26">
            <a:extLst>
              <a:ext uri="{FF2B5EF4-FFF2-40B4-BE49-F238E27FC236}">
                <a16:creationId xmlns:a16="http://schemas.microsoft.com/office/drawing/2014/main" id="{D2043183-2398-43BB-A2F9-86F2C7C1FB77}"/>
              </a:ext>
            </a:extLst>
          </p:cNvPr>
          <p:cNvSpPr txBox="1"/>
          <p:nvPr/>
        </p:nvSpPr>
        <p:spPr>
          <a:xfrm>
            <a:off x="223006" y="4581128"/>
            <a:ext cx="3985052" cy="261610"/>
          </a:xfrm>
          <a:prstGeom prst="rect">
            <a:avLst/>
          </a:prstGeom>
          <a:solidFill>
            <a:schemeClr val="bg1"/>
          </a:solidFill>
          <a:ln>
            <a:solidFill>
              <a:schemeClr val="tx1"/>
            </a:solidFill>
          </a:ln>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大阪府基礎自治機能の充実及び強化に関する条例 （</a:t>
            </a:r>
            <a:r>
              <a:rPr lang="en-US" altLang="ja-JP" sz="1100" dirty="0">
                <a:latin typeface="Meiryo UI" panose="020B0604030504040204" pitchFamily="50" charset="-128"/>
                <a:ea typeface="Meiryo UI" panose="020B0604030504040204" pitchFamily="50" charset="-128"/>
              </a:rPr>
              <a:t>2024.4</a:t>
            </a:r>
            <a:r>
              <a:rPr lang="ja-JP" altLang="en-US" sz="11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30" name="矢印: 右 29">
            <a:extLst>
              <a:ext uri="{FF2B5EF4-FFF2-40B4-BE49-F238E27FC236}">
                <a16:creationId xmlns:a16="http://schemas.microsoft.com/office/drawing/2014/main" id="{66BDEF2B-F1AF-4498-930E-DED718301872}"/>
              </a:ext>
            </a:extLst>
          </p:cNvPr>
          <p:cNvSpPr/>
          <p:nvPr/>
        </p:nvSpPr>
        <p:spPr>
          <a:xfrm>
            <a:off x="4474546" y="5065827"/>
            <a:ext cx="259114" cy="237462"/>
          </a:xfrm>
          <a:prstGeom prst="right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32" name="テキスト ボックス 31">
            <a:extLst>
              <a:ext uri="{FF2B5EF4-FFF2-40B4-BE49-F238E27FC236}">
                <a16:creationId xmlns:a16="http://schemas.microsoft.com/office/drawing/2014/main" id="{3750C630-3F64-4448-872C-BF843FCDF4B1}"/>
              </a:ext>
            </a:extLst>
          </p:cNvPr>
          <p:cNvSpPr txBox="1"/>
          <p:nvPr/>
        </p:nvSpPr>
        <p:spPr>
          <a:xfrm>
            <a:off x="4864297" y="5722463"/>
            <a:ext cx="3949244" cy="802885"/>
          </a:xfrm>
          <a:prstGeom prst="rect">
            <a:avLst/>
          </a:prstGeom>
          <a:solidFill>
            <a:srgbClr val="F2D6EF"/>
          </a:solidFill>
          <a:ln w="25400">
            <a:solidFill>
              <a:srgbClr val="FF0000"/>
            </a:solidFill>
            <a:prstDash val="dash"/>
          </a:ln>
        </p:spPr>
        <p:txBody>
          <a:bodyPr wrap="square" tIns="108000" bIns="108000">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rPr>
              <a:t>課題・府に求める支援</a:t>
            </a:r>
            <a:r>
              <a:rPr lang="ja-JP" altLang="en-US" sz="1200" dirty="0">
                <a:solidFill>
                  <a:prstClr val="black"/>
                </a:solidFill>
                <a:latin typeface="Meiryo UI" panose="020B0604030504040204" pitchFamily="50" charset="-128"/>
                <a:ea typeface="Meiryo UI" panose="020B0604030504040204" pitchFamily="50" charset="-128"/>
              </a:rPr>
              <a:t>の整理</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rPr>
              <a:t>①人材確保　②公共施設の最適配置　③地域活性化　</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④</a:t>
            </a:r>
            <a:r>
              <a:rPr lang="en-US" altLang="ja-JP" sz="1200" dirty="0">
                <a:solidFill>
                  <a:prstClr val="black"/>
                </a:solidFill>
                <a:latin typeface="Meiryo UI" panose="020B0604030504040204" pitchFamily="50" charset="-128"/>
                <a:ea typeface="Meiryo UI" panose="020B0604030504040204" pitchFamily="50" charset="-128"/>
              </a:rPr>
              <a:t>DX</a:t>
            </a:r>
            <a:r>
              <a:rPr lang="ja-JP" altLang="en-US" sz="1200" dirty="0">
                <a:solidFill>
                  <a:prstClr val="black"/>
                </a:solidFill>
                <a:latin typeface="Meiryo UI" panose="020B0604030504040204" pitchFamily="50" charset="-128"/>
                <a:ea typeface="Meiryo UI" panose="020B0604030504040204" pitchFamily="50" charset="-128"/>
              </a:rPr>
              <a:t>　⑤自主財源の確保</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65C6BC8-9D10-44DF-AB57-2AD86ED92229}"/>
              </a:ext>
            </a:extLst>
          </p:cNvPr>
          <p:cNvSpPr txBox="1"/>
          <p:nvPr/>
        </p:nvSpPr>
        <p:spPr>
          <a:xfrm>
            <a:off x="4871277" y="4743781"/>
            <a:ext cx="3949243" cy="587441"/>
          </a:xfrm>
          <a:prstGeom prst="rect">
            <a:avLst/>
          </a:prstGeom>
          <a:solidFill>
            <a:schemeClr val="accent4">
              <a:lumMod val="20000"/>
              <a:lumOff val="80000"/>
            </a:schemeClr>
          </a:solidFill>
          <a:ln>
            <a:noFill/>
          </a:ln>
        </p:spPr>
        <p:txBody>
          <a:bodyPr wrap="square" tIns="108000" bIns="108000">
            <a:spAutoFit/>
          </a:bodyPr>
          <a:lstStyle/>
          <a:p>
            <a:pPr>
              <a:defRPr/>
            </a:pPr>
            <a:r>
              <a:rPr lang="ja-JP" altLang="en-US" sz="1200" b="1" dirty="0">
                <a:solidFill>
                  <a:prstClr val="black"/>
                </a:solidFill>
                <a:latin typeface="Meiryo UI" panose="020B0604030504040204" pitchFamily="50" charset="-128"/>
                <a:ea typeface="Meiryo UI" panose="020B0604030504040204" pitchFamily="50" charset="-128"/>
              </a:rPr>
              <a:t>「基本方針」の検討</a:t>
            </a:r>
            <a:endParaRPr lang="en-US" altLang="ja-JP" sz="1200" b="1" dirty="0">
              <a:solidFill>
                <a:prstClr val="black"/>
              </a:solidFill>
              <a:latin typeface="Meiryo UI" panose="020B0604030504040204" pitchFamily="50" charset="-128"/>
              <a:ea typeface="Meiryo UI" panose="020B0604030504040204" pitchFamily="50" charset="-128"/>
            </a:endParaRPr>
          </a:p>
          <a:p>
            <a:pPr marL="171450" indent="-171450">
              <a:buFont typeface="Meiryo UI" panose="020B0604030504040204" pitchFamily="50" charset="-128"/>
              <a:buChar char="○"/>
              <a:defRPr/>
            </a:pPr>
            <a:r>
              <a:rPr lang="ja-JP" altLang="en-US" sz="1200" dirty="0">
                <a:solidFill>
                  <a:prstClr val="black"/>
                </a:solidFill>
                <a:latin typeface="Meiryo UI" panose="020B0604030504040204" pitchFamily="50" charset="-128"/>
                <a:ea typeface="Meiryo UI" panose="020B0604030504040204" pitchFamily="50" charset="-128"/>
              </a:rPr>
              <a:t>取組を推進するため、市町村に対する調査の実施</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6" name="矢印: 下 5">
            <a:extLst>
              <a:ext uri="{FF2B5EF4-FFF2-40B4-BE49-F238E27FC236}">
                <a16:creationId xmlns:a16="http://schemas.microsoft.com/office/drawing/2014/main" id="{6782A25F-3274-4263-BDBA-AF5C09569A7F}"/>
              </a:ext>
            </a:extLst>
          </p:cNvPr>
          <p:cNvSpPr/>
          <p:nvPr/>
        </p:nvSpPr>
        <p:spPr>
          <a:xfrm>
            <a:off x="6709362" y="5382318"/>
            <a:ext cx="259114" cy="237462"/>
          </a:xfrm>
          <a:prstGeom prst="downArrow">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Tree>
    <p:extLst>
      <p:ext uri="{BB962C8B-B14F-4D97-AF65-F5344CB8AC3E}">
        <p14:creationId xmlns:p14="http://schemas.microsoft.com/office/powerpoint/2010/main" val="204183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（３）基礎自治機能の維持・充実・強化に関する市町村の課題認識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15">
            <a:extLst>
              <a:ext uri="{FF2B5EF4-FFF2-40B4-BE49-F238E27FC236}">
                <a16:creationId xmlns:a16="http://schemas.microsoft.com/office/drawing/2014/main" id="{AD8A1E18-5753-4B9B-B0AB-E834E8866B95}"/>
              </a:ext>
            </a:extLst>
          </p:cNvPr>
          <p:cNvSpPr/>
          <p:nvPr/>
        </p:nvSpPr>
        <p:spPr>
          <a:xfrm>
            <a:off x="192551" y="620688"/>
            <a:ext cx="1224136" cy="289474"/>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①　人材確保</a:t>
            </a:r>
          </a:p>
        </p:txBody>
      </p:sp>
      <p:graphicFrame>
        <p:nvGraphicFramePr>
          <p:cNvPr id="2" name="表 2">
            <a:extLst>
              <a:ext uri="{FF2B5EF4-FFF2-40B4-BE49-F238E27FC236}">
                <a16:creationId xmlns:a16="http://schemas.microsoft.com/office/drawing/2014/main" id="{0BE6D270-E3FB-465D-A37C-E41481559111}"/>
              </a:ext>
            </a:extLst>
          </p:cNvPr>
          <p:cNvGraphicFramePr>
            <a:graphicFrameLocks noGrp="1"/>
          </p:cNvGraphicFramePr>
          <p:nvPr>
            <p:extLst>
              <p:ext uri="{D42A27DB-BD31-4B8C-83A1-F6EECF244321}">
                <p14:modId xmlns:p14="http://schemas.microsoft.com/office/powerpoint/2010/main" val="1641373070"/>
              </p:ext>
            </p:extLst>
          </p:nvPr>
        </p:nvGraphicFramePr>
        <p:xfrm>
          <a:off x="189786" y="1891625"/>
          <a:ext cx="8738630" cy="1681861"/>
        </p:xfrm>
        <a:graphic>
          <a:graphicData uri="http://schemas.openxmlformats.org/drawingml/2006/table">
            <a:tbl>
              <a:tblPr firstRow="1" bandRow="1">
                <a:tableStyleId>{7DF18680-E054-41AD-8BC1-D1AEF772440D}</a:tableStyleId>
              </a:tblPr>
              <a:tblGrid>
                <a:gridCol w="4369315">
                  <a:extLst>
                    <a:ext uri="{9D8B030D-6E8A-4147-A177-3AD203B41FA5}">
                      <a16:colId xmlns:a16="http://schemas.microsoft.com/office/drawing/2014/main" val="1634493942"/>
                    </a:ext>
                  </a:extLst>
                </a:gridCol>
                <a:gridCol w="4369315">
                  <a:extLst>
                    <a:ext uri="{9D8B030D-6E8A-4147-A177-3AD203B41FA5}">
                      <a16:colId xmlns:a16="http://schemas.microsoft.com/office/drawing/2014/main" val="3051742621"/>
                    </a:ext>
                  </a:extLst>
                </a:gridCol>
              </a:tblGrid>
              <a:tr h="250754">
                <a:tc>
                  <a:txBody>
                    <a:bodyPr/>
                    <a:lstStyle/>
                    <a:p>
                      <a:pPr algn="ctr">
                        <a:lnSpc>
                          <a:spcPts val="1500"/>
                        </a:lnSpc>
                      </a:pPr>
                      <a:r>
                        <a:rPr kumimoji="1" lang="ja-JP" altLang="en-US" sz="1200" dirty="0">
                          <a:latin typeface="Meiryo UI" panose="020B0604030504040204" pitchFamily="50" charset="-128"/>
                          <a:ea typeface="Meiryo UI" panose="020B0604030504040204" pitchFamily="50" charset="-128"/>
                        </a:rPr>
                        <a:t>具体的な課題</a:t>
                      </a: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府に求める支援</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7339807"/>
                  </a:ext>
                </a:extLst>
              </a:tr>
              <a:tr h="1286625">
                <a:tc>
                  <a:txBody>
                    <a:bodyPr/>
                    <a:lstStyle/>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職員募集を行っても、応募者が少ない</a:t>
                      </a:r>
                      <a:endParaRPr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技術職員（土木職・建築職等）の希望採用人数が確保できていない</a:t>
                      </a:r>
                      <a:endParaRPr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受験者数や合格要件を満たす者が減少し、採用予定数を充足できない</a:t>
                      </a:r>
                      <a:endParaRPr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若年層においても人材の流出が発生しており、特に専門職において流出の傾向が高い</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marL="87313" indent="-87313">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職員派遣や府人材バンクの拡充、その他日々の支援の拡充、共同研修や各種研修の充実など、人的支援に関するものが多い</a:t>
                      </a:r>
                      <a:endParaRPr lang="en-US" altLang="ja-JP" sz="1200" dirty="0">
                        <a:solidFill>
                          <a:schemeClr val="tx1"/>
                        </a:solidFill>
                        <a:latin typeface="Meiryo UI" panose="020B0604030504040204" pitchFamily="50" charset="-128"/>
                        <a:ea typeface="Meiryo UI" panose="020B0604030504040204" pitchFamily="50" charset="-128"/>
                      </a:endParaRPr>
                    </a:p>
                    <a:p>
                      <a:pPr marL="87313" indent="-87313">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採用の共同化といった府との連携や、市町村間人事交流や専門人材のシェアへの支援を求めるものがある</a:t>
                      </a:r>
                      <a:endParaRPr lang="en-US" altLang="ja-JP"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38844693"/>
                  </a:ext>
                </a:extLst>
              </a:tr>
            </a:tbl>
          </a:graphicData>
        </a:graphic>
      </p:graphicFrame>
      <p:sp>
        <p:nvSpPr>
          <p:cNvPr id="12" name="テキスト ボックス 11">
            <a:extLst>
              <a:ext uri="{FF2B5EF4-FFF2-40B4-BE49-F238E27FC236}">
                <a16:creationId xmlns:a16="http://schemas.microsoft.com/office/drawing/2014/main" id="{B959C56D-4E68-4ACA-B801-EEF50543E65E}"/>
              </a:ext>
            </a:extLst>
          </p:cNvPr>
          <p:cNvSpPr txBox="1"/>
          <p:nvPr/>
        </p:nvSpPr>
        <p:spPr>
          <a:xfrm>
            <a:off x="189776" y="991003"/>
            <a:ext cx="8751373" cy="819776"/>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ja-JP" altLang="en-US" sz="1400" dirty="0">
                <a:latin typeface="Meiryo UI" panose="020B0604030504040204" pitchFamily="50" charset="-128"/>
                <a:ea typeface="Meiryo UI" panose="020B0604030504040204" pitchFamily="50" charset="-128"/>
              </a:rPr>
              <a:t>　応募者数の減少や合格辞退等により採用予定者数を確保できないこと、特に土木職や建築職といった技術職員の確保などが、地域や人口規模を問わず共通の課題となっている。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また、南河内地域や比較的人口の少ない団体など、転職による人材の流出を課題として挙げている団体もある。</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A03B4BD5-FDA3-4929-BE4B-AF006311AD44}"/>
              </a:ext>
            </a:extLst>
          </p:cNvPr>
          <p:cNvSpPr txBox="1"/>
          <p:nvPr/>
        </p:nvSpPr>
        <p:spPr>
          <a:xfrm>
            <a:off x="200471" y="3994406"/>
            <a:ext cx="8738630" cy="758136"/>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地域や人口規模を問わず、今後の維持・管理、改修や建替にかかる費用など、財政負担の増加が課題となっている。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大規模な団体でも公共施設再編に向けたマネジメントや施設評価を課題として挙げている。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小規模な団体では、公共施設の跡地活用を課題として挙げている団体もある。</a:t>
            </a:r>
            <a:endParaRPr kumimoji="1" lang="en-US" altLang="ja-JP" sz="1400" dirty="0">
              <a:latin typeface="Meiryo UI" panose="020B0604030504040204" pitchFamily="50" charset="-128"/>
              <a:ea typeface="Meiryo UI" panose="020B0604030504040204" pitchFamily="50" charset="-128"/>
            </a:endParaRPr>
          </a:p>
        </p:txBody>
      </p:sp>
      <p:sp>
        <p:nvSpPr>
          <p:cNvPr id="29" name="角丸四角形 15">
            <a:extLst>
              <a:ext uri="{FF2B5EF4-FFF2-40B4-BE49-F238E27FC236}">
                <a16:creationId xmlns:a16="http://schemas.microsoft.com/office/drawing/2014/main" id="{B317FCD4-0FA4-4A59-ADEB-31C1EEE90849}"/>
              </a:ext>
            </a:extLst>
          </p:cNvPr>
          <p:cNvSpPr/>
          <p:nvPr/>
        </p:nvSpPr>
        <p:spPr>
          <a:xfrm>
            <a:off x="213238" y="3640279"/>
            <a:ext cx="2053357" cy="288000"/>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②　公共施設の最適配置</a:t>
            </a:r>
          </a:p>
        </p:txBody>
      </p:sp>
      <p:graphicFrame>
        <p:nvGraphicFramePr>
          <p:cNvPr id="27" name="表 2">
            <a:extLst>
              <a:ext uri="{FF2B5EF4-FFF2-40B4-BE49-F238E27FC236}">
                <a16:creationId xmlns:a16="http://schemas.microsoft.com/office/drawing/2014/main" id="{8D9C904A-C4C7-49F6-BB51-0728AE950B40}"/>
              </a:ext>
            </a:extLst>
          </p:cNvPr>
          <p:cNvGraphicFramePr>
            <a:graphicFrameLocks noGrp="1"/>
          </p:cNvGraphicFramePr>
          <p:nvPr>
            <p:extLst>
              <p:ext uri="{D42A27DB-BD31-4B8C-83A1-F6EECF244321}">
                <p14:modId xmlns:p14="http://schemas.microsoft.com/office/powerpoint/2010/main" val="90774213"/>
              </p:ext>
            </p:extLst>
          </p:nvPr>
        </p:nvGraphicFramePr>
        <p:xfrm>
          <a:off x="213234" y="4839164"/>
          <a:ext cx="8738630" cy="1716386"/>
        </p:xfrm>
        <a:graphic>
          <a:graphicData uri="http://schemas.openxmlformats.org/drawingml/2006/table">
            <a:tbl>
              <a:tblPr firstRow="1" bandRow="1">
                <a:tableStyleId>{7DF18680-E054-41AD-8BC1-D1AEF772440D}</a:tableStyleId>
              </a:tblPr>
              <a:tblGrid>
                <a:gridCol w="4369315">
                  <a:extLst>
                    <a:ext uri="{9D8B030D-6E8A-4147-A177-3AD203B41FA5}">
                      <a16:colId xmlns:a16="http://schemas.microsoft.com/office/drawing/2014/main" val="1634493942"/>
                    </a:ext>
                  </a:extLst>
                </a:gridCol>
                <a:gridCol w="4369315">
                  <a:extLst>
                    <a:ext uri="{9D8B030D-6E8A-4147-A177-3AD203B41FA5}">
                      <a16:colId xmlns:a16="http://schemas.microsoft.com/office/drawing/2014/main" val="3051742621"/>
                    </a:ext>
                  </a:extLst>
                </a:gridCol>
              </a:tblGrid>
              <a:tr h="279951">
                <a:tc>
                  <a:txBody>
                    <a:bodyPr/>
                    <a:lstStyle/>
                    <a:p>
                      <a:pPr algn="ctr"/>
                      <a:r>
                        <a:rPr kumimoji="1" lang="ja-JP" altLang="en-US" sz="1200" dirty="0">
                          <a:latin typeface="Meiryo UI" panose="020B0604030504040204" pitchFamily="50" charset="-128"/>
                          <a:ea typeface="Meiryo UI" panose="020B0604030504040204" pitchFamily="50" charset="-128"/>
                        </a:rPr>
                        <a:t>具体的な課題</a:t>
                      </a: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府に求める支援</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7339807"/>
                  </a:ext>
                </a:extLst>
              </a:tr>
              <a:tr h="1436435">
                <a:tc>
                  <a:txBody>
                    <a:bodyPr/>
                    <a:lstStyle/>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人口が減少していく中、公共施設の現在の総量を維持した場合、それらの施設を維持・運営するための市民一人あたりの負担が増すことが懸念される</a:t>
                      </a:r>
                      <a:endParaRPr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適切な修繕、維持管理を実施するための財政負担が増加する可能性が高い</a:t>
                      </a:r>
                      <a:endParaRPr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公共施設再編に向けたマネジメントの進め方に苦慮している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公共施設の統廃合により役割を終えた施設の除却・跡地活用</a:t>
                      </a:r>
                      <a:endParaRPr lang="en-US" altLang="ja-JP"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marL="87313" indent="-87313">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ノウハウのある人材の派遣や技術研修の開催などの人的支援に関するもの、また、起債などの財政に関する技術的助言を求めるものや広域連携時の財政支援を求めるものがある</a:t>
                      </a:r>
                      <a:endParaRPr lang="en-US" altLang="ja-JP" sz="1200" dirty="0">
                        <a:solidFill>
                          <a:schemeClr val="tx1"/>
                        </a:solidFill>
                        <a:latin typeface="Meiryo UI" panose="020B0604030504040204" pitchFamily="50" charset="-128"/>
                        <a:ea typeface="Meiryo UI" panose="020B0604030504040204" pitchFamily="50" charset="-128"/>
                      </a:endParaRPr>
                    </a:p>
                    <a:p>
                      <a:pPr marL="87313" indent="-87313">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広域連携のコーディネートや広域施設再編にかかる調整など、総合相談や好事例の共有といったニーズがある</a:t>
                      </a:r>
                      <a:endParaRPr lang="en-US" altLang="ja-JP"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38844693"/>
                  </a:ext>
                </a:extLst>
              </a:tr>
            </a:tbl>
          </a:graphicData>
        </a:graphic>
      </p:graphicFrame>
      <p:sp>
        <p:nvSpPr>
          <p:cNvPr id="13" name="正方形/長方形 12">
            <a:extLst>
              <a:ext uri="{FF2B5EF4-FFF2-40B4-BE49-F238E27FC236}">
                <a16:creationId xmlns:a16="http://schemas.microsoft.com/office/drawing/2014/main" id="{1980EF2E-17BB-46CE-8D9F-4FC0CAC482D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26</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13799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（３）基礎自治機能の維持・充実・強化に関する市町村の課題認識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5">
            <a:extLst>
              <a:ext uri="{FF2B5EF4-FFF2-40B4-BE49-F238E27FC236}">
                <a16:creationId xmlns:a16="http://schemas.microsoft.com/office/drawing/2014/main" id="{60872DA1-0DF0-4BE9-8A74-C61E33B841DD}"/>
              </a:ext>
            </a:extLst>
          </p:cNvPr>
          <p:cNvSpPr/>
          <p:nvPr/>
        </p:nvSpPr>
        <p:spPr>
          <a:xfrm>
            <a:off x="200590" y="624293"/>
            <a:ext cx="1368000" cy="288000"/>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③　地域活性化</a:t>
            </a:r>
          </a:p>
        </p:txBody>
      </p:sp>
      <p:graphicFrame>
        <p:nvGraphicFramePr>
          <p:cNvPr id="19" name="表 2">
            <a:extLst>
              <a:ext uri="{FF2B5EF4-FFF2-40B4-BE49-F238E27FC236}">
                <a16:creationId xmlns:a16="http://schemas.microsoft.com/office/drawing/2014/main" id="{FF715596-7E98-41B4-B4E7-F204D8DE20AF}"/>
              </a:ext>
            </a:extLst>
          </p:cNvPr>
          <p:cNvGraphicFramePr>
            <a:graphicFrameLocks noGrp="1"/>
          </p:cNvGraphicFramePr>
          <p:nvPr>
            <p:extLst>
              <p:ext uri="{D42A27DB-BD31-4B8C-83A1-F6EECF244321}">
                <p14:modId xmlns:p14="http://schemas.microsoft.com/office/powerpoint/2010/main" val="1836158953"/>
              </p:ext>
            </p:extLst>
          </p:nvPr>
        </p:nvGraphicFramePr>
        <p:xfrm>
          <a:off x="200590" y="1499897"/>
          <a:ext cx="8738630" cy="719582"/>
        </p:xfrm>
        <a:graphic>
          <a:graphicData uri="http://schemas.openxmlformats.org/drawingml/2006/table">
            <a:tbl>
              <a:tblPr firstRow="1" bandRow="1">
                <a:tableStyleId>{7DF18680-E054-41AD-8BC1-D1AEF772440D}</a:tableStyleId>
              </a:tblPr>
              <a:tblGrid>
                <a:gridCol w="4369315">
                  <a:extLst>
                    <a:ext uri="{9D8B030D-6E8A-4147-A177-3AD203B41FA5}">
                      <a16:colId xmlns:a16="http://schemas.microsoft.com/office/drawing/2014/main" val="1634493942"/>
                    </a:ext>
                  </a:extLst>
                </a:gridCol>
                <a:gridCol w="4369315">
                  <a:extLst>
                    <a:ext uri="{9D8B030D-6E8A-4147-A177-3AD203B41FA5}">
                      <a16:colId xmlns:a16="http://schemas.microsoft.com/office/drawing/2014/main" val="3051742621"/>
                    </a:ext>
                  </a:extLst>
                </a:gridCol>
              </a:tblGrid>
              <a:tr h="206072">
                <a:tc>
                  <a:txBody>
                    <a:bodyPr/>
                    <a:lstStyle/>
                    <a:p>
                      <a:pPr algn="ctr">
                        <a:lnSpc>
                          <a:spcPts val="1500"/>
                        </a:lnSpc>
                      </a:pPr>
                      <a:r>
                        <a:rPr kumimoji="1" lang="ja-JP" altLang="en-US" sz="1200" dirty="0">
                          <a:latin typeface="Meiryo UI" panose="020B0604030504040204" pitchFamily="50" charset="-128"/>
                          <a:ea typeface="Meiryo UI" panose="020B0604030504040204" pitchFamily="50" charset="-128"/>
                        </a:rPr>
                        <a:t>具体的な課題</a:t>
                      </a:r>
                    </a:p>
                  </a:txBody>
                  <a:tcPr anchor="ctr">
                    <a:lnB w="12700" cap="flat" cmpd="sng" algn="ctr">
                      <a:solidFill>
                        <a:schemeClr val="bg1"/>
                      </a:solidFill>
                      <a:prstDash val="solid"/>
                      <a:round/>
                      <a:headEnd type="none" w="med" len="med"/>
                      <a:tailEnd type="none" w="med" len="med"/>
                    </a:lnB>
                  </a:tcPr>
                </a:tc>
                <a:tc>
                  <a:txBody>
                    <a:bodyPr/>
                    <a:lstStyle/>
                    <a:p>
                      <a:pPr algn="ctr">
                        <a:lnSpc>
                          <a:spcPts val="1500"/>
                        </a:lnSpc>
                      </a:pPr>
                      <a:r>
                        <a:rPr kumimoji="1" lang="ja-JP" altLang="en-US" sz="1200" dirty="0">
                          <a:latin typeface="Meiryo UI" panose="020B0604030504040204" pitchFamily="50" charset="-128"/>
                          <a:ea typeface="Meiryo UI" panose="020B0604030504040204" pitchFamily="50" charset="-128"/>
                        </a:rPr>
                        <a:t>府に求める支援</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7339807"/>
                  </a:ext>
                </a:extLst>
              </a:tr>
              <a:tr h="354468">
                <a:tc>
                  <a:txBody>
                    <a:bodyPr/>
                    <a:lstStyle/>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観光客数の減少、観光拠点をつなぐ二次交通の不足</a:t>
                      </a:r>
                      <a:endParaRPr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地域コミュニティの新たな担い手の育成</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marL="87313" indent="-87313">
                        <a:lnSpc>
                          <a:spcPts val="15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シティプロモーションや観光施策に関する支援や、市町村間の広域連携の支援といったニーズがある</a:t>
                      </a:r>
                      <a:endParaRPr lang="en-US" altLang="ja-JP"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38844693"/>
                  </a:ext>
                </a:extLst>
              </a:tr>
            </a:tbl>
          </a:graphicData>
        </a:graphic>
      </p:graphicFrame>
      <p:sp>
        <p:nvSpPr>
          <p:cNvPr id="20" name="テキスト ボックス 19">
            <a:extLst>
              <a:ext uri="{FF2B5EF4-FFF2-40B4-BE49-F238E27FC236}">
                <a16:creationId xmlns:a16="http://schemas.microsoft.com/office/drawing/2014/main" id="{9194E136-2F33-4DB4-BFBC-67F31BD48BFD}"/>
              </a:ext>
            </a:extLst>
          </p:cNvPr>
          <p:cNvSpPr txBox="1"/>
          <p:nvPr/>
        </p:nvSpPr>
        <p:spPr>
          <a:xfrm>
            <a:off x="177268" y="961412"/>
            <a:ext cx="8715457" cy="491468"/>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ja-JP" altLang="en-US" sz="1400" dirty="0">
                <a:latin typeface="Meiryo UI" panose="020B0604030504040204" pitchFamily="50" charset="-128"/>
                <a:ea typeface="Meiryo UI" panose="020B0604030504040204" pitchFamily="50" charset="-128"/>
              </a:rPr>
              <a:t>　地域活性化に関しては、地域や人口規模を問わず、観光など魅力発信に関する課題が多い。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小規模な団体ほど、自治会への加入率低下や担い手育成が課題となっている。</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12" name="角丸四角形 15">
            <a:extLst>
              <a:ext uri="{FF2B5EF4-FFF2-40B4-BE49-F238E27FC236}">
                <a16:creationId xmlns:a16="http://schemas.microsoft.com/office/drawing/2014/main" id="{2B2B33AB-4205-4E9B-A150-96AB708A5A84}"/>
              </a:ext>
            </a:extLst>
          </p:cNvPr>
          <p:cNvSpPr/>
          <p:nvPr/>
        </p:nvSpPr>
        <p:spPr>
          <a:xfrm>
            <a:off x="179647" y="2258345"/>
            <a:ext cx="756000" cy="289474"/>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④　</a:t>
            </a:r>
            <a:r>
              <a:rPr lang="en-US" altLang="ja-JP" sz="1400" dirty="0">
                <a:solidFill>
                  <a:schemeClr val="tx1"/>
                </a:solidFill>
                <a:latin typeface="Meiryo UI" panose="020B0604030504040204" pitchFamily="50" charset="-128"/>
                <a:ea typeface="Meiryo UI" panose="020B0604030504040204" pitchFamily="50" charset="-128"/>
              </a:rPr>
              <a:t>DX</a:t>
            </a:r>
            <a:endParaRPr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17" name="表 2">
            <a:extLst>
              <a:ext uri="{FF2B5EF4-FFF2-40B4-BE49-F238E27FC236}">
                <a16:creationId xmlns:a16="http://schemas.microsoft.com/office/drawing/2014/main" id="{80338D57-834C-4E86-8826-68AD5493D956}"/>
              </a:ext>
            </a:extLst>
          </p:cNvPr>
          <p:cNvGraphicFramePr>
            <a:graphicFrameLocks noGrp="1"/>
          </p:cNvGraphicFramePr>
          <p:nvPr>
            <p:extLst>
              <p:ext uri="{D42A27DB-BD31-4B8C-83A1-F6EECF244321}">
                <p14:modId xmlns:p14="http://schemas.microsoft.com/office/powerpoint/2010/main" val="2877565783"/>
              </p:ext>
            </p:extLst>
          </p:nvPr>
        </p:nvGraphicFramePr>
        <p:xfrm>
          <a:off x="167349" y="3131691"/>
          <a:ext cx="8738630" cy="729361"/>
        </p:xfrm>
        <a:graphic>
          <a:graphicData uri="http://schemas.openxmlformats.org/drawingml/2006/table">
            <a:tbl>
              <a:tblPr firstRow="1" bandRow="1">
                <a:tableStyleId>{7DF18680-E054-41AD-8BC1-D1AEF772440D}</a:tableStyleId>
              </a:tblPr>
              <a:tblGrid>
                <a:gridCol w="4369315">
                  <a:extLst>
                    <a:ext uri="{9D8B030D-6E8A-4147-A177-3AD203B41FA5}">
                      <a16:colId xmlns:a16="http://schemas.microsoft.com/office/drawing/2014/main" val="1634493942"/>
                    </a:ext>
                  </a:extLst>
                </a:gridCol>
                <a:gridCol w="4369315">
                  <a:extLst>
                    <a:ext uri="{9D8B030D-6E8A-4147-A177-3AD203B41FA5}">
                      <a16:colId xmlns:a16="http://schemas.microsoft.com/office/drawing/2014/main" val="3051742621"/>
                    </a:ext>
                  </a:extLst>
                </a:gridCol>
              </a:tblGrid>
              <a:tr h="154338">
                <a:tc>
                  <a:txBody>
                    <a:bodyPr/>
                    <a:lstStyle/>
                    <a:p>
                      <a:pPr algn="ctr"/>
                      <a:r>
                        <a:rPr kumimoji="1" lang="ja-JP" altLang="en-US" sz="1200" dirty="0">
                          <a:latin typeface="Meiryo UI" panose="020B0604030504040204" pitchFamily="50" charset="-128"/>
                          <a:ea typeface="Meiryo UI" panose="020B0604030504040204" pitchFamily="50" charset="-128"/>
                        </a:rPr>
                        <a:t>具体的な課題</a:t>
                      </a: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府に求める支援</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7339807"/>
                  </a:ext>
                </a:extLst>
              </a:tr>
              <a:tr h="256016">
                <a:tc>
                  <a:txBody>
                    <a:bodyPr/>
                    <a:lstStyle/>
                    <a:p>
                      <a:pPr marL="108000" indent="-108000">
                        <a:lnSpc>
                          <a:spcPts val="15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システム標準化による費用の増大</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職員のデジタルリテラシー不足を補う効果的な研修</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marL="87313" indent="-87313">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研修や人材に関するもの、システム等の共同調達に関する支援ニーズがある</a:t>
                      </a:r>
                      <a:endParaRPr lang="en-US" altLang="ja-JP"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38844693"/>
                  </a:ext>
                </a:extLst>
              </a:tr>
            </a:tbl>
          </a:graphicData>
        </a:graphic>
      </p:graphicFrame>
      <p:sp>
        <p:nvSpPr>
          <p:cNvPr id="21" name="テキスト ボックス 20">
            <a:extLst>
              <a:ext uri="{FF2B5EF4-FFF2-40B4-BE49-F238E27FC236}">
                <a16:creationId xmlns:a16="http://schemas.microsoft.com/office/drawing/2014/main" id="{487FAD62-354F-4FBE-A7DD-788BA614AC90}"/>
              </a:ext>
            </a:extLst>
          </p:cNvPr>
          <p:cNvSpPr txBox="1"/>
          <p:nvPr/>
        </p:nvSpPr>
        <p:spPr>
          <a:xfrm>
            <a:off x="179516" y="2588951"/>
            <a:ext cx="8731531" cy="49146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デジタル行政について、地域や人口規模を問わず、システム標準化対応に伴うコストなどが課題となっている。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小規模な団体を中心に、人的リソース不足やデジタルリテラシー不足も課題となっている。</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2" name="角丸四角形 15">
            <a:extLst>
              <a:ext uri="{FF2B5EF4-FFF2-40B4-BE49-F238E27FC236}">
                <a16:creationId xmlns:a16="http://schemas.microsoft.com/office/drawing/2014/main" id="{BBF0EADF-EB1B-4210-A54A-8FA2D4754066}"/>
              </a:ext>
            </a:extLst>
          </p:cNvPr>
          <p:cNvSpPr/>
          <p:nvPr/>
        </p:nvSpPr>
        <p:spPr>
          <a:xfrm>
            <a:off x="154090" y="3903560"/>
            <a:ext cx="1692000" cy="288000"/>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⑤　自主財源の確保</a:t>
            </a:r>
          </a:p>
        </p:txBody>
      </p:sp>
      <p:graphicFrame>
        <p:nvGraphicFramePr>
          <p:cNvPr id="23" name="表 2">
            <a:extLst>
              <a:ext uri="{FF2B5EF4-FFF2-40B4-BE49-F238E27FC236}">
                <a16:creationId xmlns:a16="http://schemas.microsoft.com/office/drawing/2014/main" id="{A570626D-B666-4FEF-AFB9-DC27EEF346E6}"/>
              </a:ext>
            </a:extLst>
          </p:cNvPr>
          <p:cNvGraphicFramePr>
            <a:graphicFrameLocks noGrp="1"/>
          </p:cNvGraphicFramePr>
          <p:nvPr>
            <p:extLst>
              <p:ext uri="{D42A27DB-BD31-4B8C-83A1-F6EECF244321}">
                <p14:modId xmlns:p14="http://schemas.microsoft.com/office/powerpoint/2010/main" val="2365385138"/>
              </p:ext>
            </p:extLst>
          </p:nvPr>
        </p:nvGraphicFramePr>
        <p:xfrm>
          <a:off x="155192" y="5006793"/>
          <a:ext cx="8738630" cy="729361"/>
        </p:xfrm>
        <a:graphic>
          <a:graphicData uri="http://schemas.openxmlformats.org/drawingml/2006/table">
            <a:tbl>
              <a:tblPr firstRow="1" bandRow="1">
                <a:tableStyleId>{7DF18680-E054-41AD-8BC1-D1AEF772440D}</a:tableStyleId>
              </a:tblPr>
              <a:tblGrid>
                <a:gridCol w="4369315">
                  <a:extLst>
                    <a:ext uri="{9D8B030D-6E8A-4147-A177-3AD203B41FA5}">
                      <a16:colId xmlns:a16="http://schemas.microsoft.com/office/drawing/2014/main" val="1634493942"/>
                    </a:ext>
                  </a:extLst>
                </a:gridCol>
                <a:gridCol w="4369315">
                  <a:extLst>
                    <a:ext uri="{9D8B030D-6E8A-4147-A177-3AD203B41FA5}">
                      <a16:colId xmlns:a16="http://schemas.microsoft.com/office/drawing/2014/main" val="3051742621"/>
                    </a:ext>
                  </a:extLst>
                </a:gridCol>
              </a:tblGrid>
              <a:tr h="197978">
                <a:tc>
                  <a:txBody>
                    <a:bodyPr/>
                    <a:lstStyle/>
                    <a:p>
                      <a:pPr algn="ctr"/>
                      <a:r>
                        <a:rPr kumimoji="1" lang="ja-JP" altLang="en-US" sz="1200" dirty="0">
                          <a:latin typeface="Meiryo UI" panose="020B0604030504040204" pitchFamily="50" charset="-128"/>
                          <a:ea typeface="Meiryo UI" panose="020B0604030504040204" pitchFamily="50" charset="-128"/>
                        </a:rPr>
                        <a:t>具体的な課題</a:t>
                      </a:r>
                    </a:p>
                  </a:txBody>
                  <a:tcPr anchor="ctr">
                    <a:lnB w="12700" cap="flat" cmpd="sng" algn="ctr">
                      <a:solidFill>
                        <a:schemeClr val="bg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府に求める支援</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7339807"/>
                  </a:ext>
                </a:extLst>
              </a:tr>
              <a:tr h="328405">
                <a:tc>
                  <a:txBody>
                    <a:bodyPr/>
                    <a:lstStyle/>
                    <a:p>
                      <a:pPr marL="108000" indent="-108000">
                        <a:lnSpc>
                          <a:spcPts val="15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ふるさと納税寄付額向上</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08000" indent="-108000">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自主財源の減少が見込まれる</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marL="87313" indent="-87313">
                        <a:lnSpc>
                          <a:spcPts val="1500"/>
                        </a:lnSpc>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全国事例の紹介や研修の実施、ふるさと納税に関する複数市町村での連携支援のニーズがある</a:t>
                      </a:r>
                      <a:endParaRPr lang="en-US" altLang="ja-JP" sz="1200" dirty="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38844693"/>
                  </a:ext>
                </a:extLst>
              </a:tr>
            </a:tbl>
          </a:graphicData>
        </a:graphic>
      </p:graphicFrame>
      <p:sp>
        <p:nvSpPr>
          <p:cNvPr id="24" name="テキスト ボックス 23">
            <a:extLst>
              <a:ext uri="{FF2B5EF4-FFF2-40B4-BE49-F238E27FC236}">
                <a16:creationId xmlns:a16="http://schemas.microsoft.com/office/drawing/2014/main" id="{AD8C8ABB-8AEA-4DD8-BA38-D4DF1498C4BB}"/>
              </a:ext>
            </a:extLst>
          </p:cNvPr>
          <p:cNvSpPr txBox="1"/>
          <p:nvPr/>
        </p:nvSpPr>
        <p:spPr>
          <a:xfrm>
            <a:off x="146992" y="4233088"/>
            <a:ext cx="8738630" cy="715859"/>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ja-JP" altLang="en-US" sz="1400" dirty="0">
                <a:latin typeface="Meiryo UI" panose="020B0604030504040204" pitchFamily="50" charset="-128"/>
                <a:ea typeface="Meiryo UI" panose="020B0604030504040204" pitchFamily="50" charset="-128"/>
              </a:rPr>
              <a:t>　地域や人口規模を問わず、ふるさと納税への課題が多い。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小規模な団体では、生産年齢人口の減少などによる自主財源の減少、独自の住民サービスが継続できないおそれなどを挙げている団体もある。</a:t>
            </a:r>
            <a:endParaRPr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9B05C4A-FDB4-4B3A-971D-170098B33C4F}"/>
              </a:ext>
            </a:extLst>
          </p:cNvPr>
          <p:cNvSpPr txBox="1"/>
          <p:nvPr/>
        </p:nvSpPr>
        <p:spPr>
          <a:xfrm>
            <a:off x="146309" y="6138156"/>
            <a:ext cx="8731531" cy="56417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r>
              <a:rPr lang="ja-JP" altLang="en-US" sz="1400" dirty="0">
                <a:latin typeface="Meiryo UI" panose="020B0604030504040204" pitchFamily="50" charset="-128"/>
                <a:ea typeface="Meiryo UI" panose="020B0604030504040204" pitchFamily="50" charset="-128"/>
              </a:rPr>
              <a:t>　小規模な団体では、交通機関の利用者減少による減便・撤退の懸念や、増加する救急需要・大規模災害等に的確に対応するための消防防災体制の強化、効率的な行政事務の執行に向けた検討などが課題となっている。</a:t>
            </a:r>
            <a:endParaRPr lang="en-US" altLang="ja-JP" sz="1400" dirty="0">
              <a:latin typeface="Meiryo UI" panose="020B0604030504040204" pitchFamily="50" charset="-128"/>
              <a:ea typeface="Meiryo UI" panose="020B0604030504040204" pitchFamily="50" charset="-128"/>
            </a:endParaRPr>
          </a:p>
        </p:txBody>
      </p:sp>
      <p:sp>
        <p:nvSpPr>
          <p:cNvPr id="26" name="角丸四角形 15">
            <a:extLst>
              <a:ext uri="{FF2B5EF4-FFF2-40B4-BE49-F238E27FC236}">
                <a16:creationId xmlns:a16="http://schemas.microsoft.com/office/drawing/2014/main" id="{D2CAC9B6-186F-459A-B00E-132B4EA8C255}"/>
              </a:ext>
            </a:extLst>
          </p:cNvPr>
          <p:cNvSpPr/>
          <p:nvPr/>
        </p:nvSpPr>
        <p:spPr>
          <a:xfrm>
            <a:off x="146996" y="5798645"/>
            <a:ext cx="1256791" cy="286853"/>
          </a:xfrm>
          <a:prstGeom prst="roundRect">
            <a:avLst>
              <a:gd name="adj" fmla="val 0"/>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1400" dirty="0">
                <a:solidFill>
                  <a:schemeClr val="tx1"/>
                </a:solidFill>
                <a:latin typeface="Meiryo UI" panose="020B0604030504040204" pitchFamily="50" charset="-128"/>
                <a:ea typeface="Meiryo UI" panose="020B0604030504040204" pitchFamily="50" charset="-128"/>
              </a:rPr>
              <a:t>⑥　その他</a:t>
            </a:r>
          </a:p>
        </p:txBody>
      </p:sp>
      <p:sp>
        <p:nvSpPr>
          <p:cNvPr id="13" name="正方形/長方形 12">
            <a:extLst>
              <a:ext uri="{FF2B5EF4-FFF2-40B4-BE49-F238E27FC236}">
                <a16:creationId xmlns:a16="http://schemas.microsoft.com/office/drawing/2014/main" id="{1980EF2E-17BB-46CE-8D9F-4FC0CAC482D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27</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76611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（４）まとめ</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14FAC368-F42F-4C82-8CB7-F4DF81A7BD2F}"/>
              </a:ext>
            </a:extLst>
          </p:cNvPr>
          <p:cNvSpPr txBox="1"/>
          <p:nvPr/>
        </p:nvSpPr>
        <p:spPr>
          <a:xfrm>
            <a:off x="169680" y="643540"/>
            <a:ext cx="8753548" cy="4708981"/>
          </a:xfrm>
          <a:prstGeom prst="rect">
            <a:avLst/>
          </a:prstGeom>
          <a:noFill/>
        </p:spPr>
        <p:txBody>
          <a:bodyPr wrap="square" rtlCol="0">
            <a:spAutoFit/>
          </a:bodyPr>
          <a:lstStyle/>
          <a:p>
            <a:pPr marL="285750" indent="-285750">
              <a:spcAft>
                <a:spcPts val="1800"/>
              </a:spcAft>
              <a:buFont typeface="Meiryo UI" panose="020B0604030504040204" pitchFamily="50" charset="-128"/>
              <a:buChar char="○"/>
            </a:pPr>
            <a:r>
              <a:rPr lang="ja-JP" altLang="en-US" sz="1400" dirty="0">
                <a:solidFill>
                  <a:prstClr val="black"/>
                </a:solidFill>
                <a:latin typeface="Meiryo UI" panose="020B0604030504040204" pitchFamily="50" charset="-128"/>
                <a:ea typeface="Meiryo UI" panose="020B0604030504040204" pitchFamily="50" charset="-128"/>
              </a:rPr>
              <a:t>基礎自治機能の充実・強化</a:t>
            </a:r>
            <a:r>
              <a:rPr lang="ja-JP" altLang="en-US" sz="1400" dirty="0">
                <a:latin typeface="Meiryo UI" panose="020B0604030504040204" pitchFamily="50" charset="-128"/>
                <a:ea typeface="Meiryo UI" panose="020B0604030504040204" pitchFamily="50" charset="-128"/>
              </a:rPr>
              <a:t>に向けては、「大阪発“地方分権改革”ビジョン」に基づき、権限移譲の推進や中核市移行の支援を行ってきたほか、市町村間の広域連携の推進や府とのパートナーシップの強化に取り組んできた。</a:t>
            </a:r>
            <a:endParaRPr lang="en-US" altLang="ja-JP" sz="1400" dirty="0">
              <a:latin typeface="Meiryo UI" panose="020B0604030504040204" pitchFamily="50" charset="-128"/>
              <a:ea typeface="Meiryo UI" panose="020B0604030504040204" pitchFamily="50" charset="-128"/>
            </a:endParaRPr>
          </a:p>
          <a:p>
            <a:pPr marL="285750" indent="-285750">
              <a:spcAft>
                <a:spcPts val="18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さらに、 市町村が人口減少、高齢化に伴う行政課題へも対応していくため、</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度からは、市町村と連携し、基礎自治機能の充実・強化のための調査・研究を行うとともに、市町村における将来のあり方検討の場づくりや、検討の場への参画など、必要な方策の検討・実施について、町村を中心に積極的にサポートしてきた。</a:t>
            </a:r>
          </a:p>
          <a:p>
            <a:pPr marL="285750" indent="-285750">
              <a:spcAft>
                <a:spcPts val="18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しかしながら、</a:t>
            </a:r>
            <a:r>
              <a:rPr lang="ja-JP" altLang="en-US" sz="1400" b="1" u="sng" dirty="0">
                <a:latin typeface="Meiryo UI" panose="020B0604030504040204" pitchFamily="50" charset="-128"/>
                <a:ea typeface="Meiryo UI" panose="020B0604030504040204" pitchFamily="50" charset="-128"/>
              </a:rPr>
              <a:t>将来のあり方検討に向けての議論は、</a:t>
            </a:r>
            <a:r>
              <a:rPr lang="ja-JP" altLang="en-US" sz="1400" dirty="0">
                <a:latin typeface="Meiryo UI" panose="020B0604030504040204" pitchFamily="50" charset="-128"/>
                <a:ea typeface="Meiryo UI" panose="020B0604030504040204" pitchFamily="50" charset="-128"/>
              </a:rPr>
              <a:t>南河内地域など一部地域にとどまっているほか、</a:t>
            </a:r>
            <a:r>
              <a:rPr lang="ja-JP" altLang="en-US" sz="1400" b="1" u="sng" dirty="0">
                <a:latin typeface="Meiryo UI" panose="020B0604030504040204" pitchFamily="50" charset="-128"/>
                <a:ea typeface="Meiryo UI" panose="020B0604030504040204" pitchFamily="50" charset="-128"/>
              </a:rPr>
              <a:t>議会や住民とのオープンな議論にまで広がっていない</a:t>
            </a:r>
            <a:r>
              <a:rPr lang="ja-JP" altLang="en-US" sz="1400" dirty="0">
                <a:latin typeface="Meiryo UI" panose="020B0604030504040204" pitchFamily="50" charset="-128"/>
                <a:ea typeface="Meiryo UI" panose="020B0604030504040204" pitchFamily="50" charset="-128"/>
              </a:rPr>
              <a:t>現状がある。</a:t>
            </a:r>
            <a:endParaRPr lang="en-US" altLang="ja-JP" sz="1400" dirty="0">
              <a:latin typeface="Meiryo UI" panose="020B0604030504040204" pitchFamily="50" charset="-128"/>
              <a:ea typeface="Meiryo UI" panose="020B0604030504040204" pitchFamily="50" charset="-128"/>
            </a:endParaRPr>
          </a:p>
          <a:p>
            <a:pPr marL="285750" indent="-285750">
              <a:spcAft>
                <a:spcPts val="18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また、市町村の将来課題の検討の場への参画・提案についても、</a:t>
            </a:r>
            <a:r>
              <a:rPr lang="ja-JP" altLang="en-US" sz="1400" b="1" u="sng" dirty="0">
                <a:latin typeface="Meiryo UI" panose="020B0604030504040204" pitchFamily="50" charset="-128"/>
                <a:ea typeface="Meiryo UI" panose="020B0604030504040204" pitchFamily="50" charset="-128"/>
              </a:rPr>
              <a:t>市町村のマンパワー不足などにより、</a:t>
            </a:r>
            <a:r>
              <a:rPr lang="ja-JP" altLang="en-US" sz="1400" dirty="0">
                <a:latin typeface="Meiryo UI" panose="020B0604030504040204" pitchFamily="50" charset="-128"/>
                <a:ea typeface="Meiryo UI" panose="020B0604030504040204" pitchFamily="50" charset="-128"/>
              </a:rPr>
              <a:t>検討内容の実現に至らないなど、</a:t>
            </a:r>
            <a:r>
              <a:rPr lang="ja-JP" altLang="en-US" sz="1400" b="1" u="sng" dirty="0">
                <a:latin typeface="Meiryo UI" panose="020B0604030504040204" pitchFamily="50" charset="-128"/>
                <a:ea typeface="Meiryo UI" panose="020B0604030504040204" pitchFamily="50" charset="-128"/>
              </a:rPr>
              <a:t>実効性のある取組につながっていない</a:t>
            </a:r>
            <a:r>
              <a:rPr lang="ja-JP" altLang="en-US" sz="1400" dirty="0">
                <a:latin typeface="Meiryo UI" panose="020B0604030504040204" pitchFamily="50" charset="-128"/>
                <a:ea typeface="Meiryo UI" panose="020B0604030504040204" pitchFamily="50" charset="-128"/>
              </a:rPr>
              <a:t>といった課題もある。</a:t>
            </a:r>
            <a:endParaRPr lang="en-US" altLang="ja-JP" sz="1400" dirty="0">
              <a:latin typeface="Meiryo UI" panose="020B0604030504040204" pitchFamily="50" charset="-128"/>
              <a:ea typeface="Meiryo UI" panose="020B0604030504040204" pitchFamily="50" charset="-128"/>
            </a:endParaRPr>
          </a:p>
          <a:p>
            <a:pPr marL="285750" indent="-285750">
              <a:spcAft>
                <a:spcPts val="1800"/>
              </a:spcAft>
              <a:buFont typeface="Meiryo UI" panose="020B0604030504040204" pitchFamily="50" charset="-128"/>
              <a:buChar char="○"/>
            </a:pPr>
            <a:r>
              <a:rPr kumimoji="1" lang="ja-JP" altLang="en-US" sz="1400" dirty="0">
                <a:latin typeface="Meiryo UI" panose="020B0604030504040204" pitchFamily="50" charset="-128"/>
                <a:ea typeface="Meiryo UI" panose="020B0604030504040204" pitchFamily="50" charset="-128"/>
              </a:rPr>
              <a:t>さらに、</a:t>
            </a:r>
            <a:r>
              <a:rPr kumimoji="1" lang="ja-JP" altLang="en-US" sz="1400" b="1" u="sng" dirty="0">
                <a:latin typeface="Meiryo UI" panose="020B0604030504040204" pitchFamily="50" charset="-128"/>
                <a:ea typeface="Meiryo UI" panose="020B0604030504040204" pitchFamily="50" charset="-128"/>
              </a:rPr>
              <a:t>特に町村においては、</a:t>
            </a:r>
            <a:r>
              <a:rPr kumimoji="1" lang="ja-JP" altLang="en-US" sz="1400" dirty="0">
                <a:latin typeface="Meiryo UI" panose="020B0604030504040204" pitchFamily="50" charset="-128"/>
                <a:ea typeface="Meiryo UI" panose="020B0604030504040204" pitchFamily="50" charset="-128"/>
              </a:rPr>
              <a:t>市に比べて財政状況や組織体制などが厳しい状況にあり、</a:t>
            </a:r>
            <a:r>
              <a:rPr kumimoji="1" lang="ja-JP" altLang="en-US" sz="1400" b="1" u="sng" dirty="0">
                <a:latin typeface="Meiryo UI" panose="020B0604030504040204" pitchFamily="50" charset="-128"/>
                <a:ea typeface="Meiryo UI" panose="020B0604030504040204" pitchFamily="50" charset="-128"/>
              </a:rPr>
              <a:t>より丁寧な支援が求められる</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marL="285750" indent="-285750">
              <a:spcAft>
                <a:spcPts val="1800"/>
              </a:spcAft>
              <a:buFont typeface="Meiryo UI" panose="020B0604030504040204" pitchFamily="50" charset="-128"/>
              <a:buChar char="○"/>
            </a:pPr>
            <a:r>
              <a:rPr kumimoji="1" lang="ja-JP" altLang="en-US" sz="1400" dirty="0">
                <a:latin typeface="Meiryo UI" panose="020B0604030504040204" pitchFamily="50" charset="-128"/>
                <a:ea typeface="Meiryo UI" panose="020B0604030504040204" pitchFamily="50" charset="-128"/>
              </a:rPr>
              <a:t>府としては、「基礎自治機能の充実・強化の方向性」を踏まえ、市町村において、</a:t>
            </a:r>
            <a:r>
              <a:rPr kumimoji="1" lang="ja-JP" altLang="en-US" sz="1400" b="1" u="sng" dirty="0">
                <a:latin typeface="Meiryo UI" panose="020B0604030504040204" pitchFamily="50" charset="-128"/>
                <a:ea typeface="Meiryo UI" panose="020B0604030504040204" pitchFamily="50" charset="-128"/>
              </a:rPr>
              <a:t>議会・住民とともに将来のあり方検討が進められるよう積極的に支援</a:t>
            </a:r>
            <a:r>
              <a:rPr kumimoji="1" lang="ja-JP" altLang="en-US" sz="1400" dirty="0">
                <a:latin typeface="Meiryo UI" panose="020B0604030504040204" pitchFamily="50" charset="-128"/>
                <a:ea typeface="Meiryo UI" panose="020B0604030504040204" pitchFamily="50" charset="-128"/>
              </a:rPr>
              <a:t>することに加え、将来課題の解決に向けて、市町村と連携し、</a:t>
            </a:r>
            <a:r>
              <a:rPr kumimoji="1" lang="ja-JP" altLang="en-US" sz="1400" b="1" u="sng" dirty="0">
                <a:latin typeface="Meiryo UI" panose="020B0604030504040204" pitchFamily="50" charset="-128"/>
                <a:ea typeface="Meiryo UI" panose="020B0604030504040204" pitchFamily="50" charset="-128"/>
              </a:rPr>
              <a:t>検討で終わることなく、検討を踏まえた取組の実施までをサポートしていくことが必要である</a:t>
            </a:r>
            <a:r>
              <a:rPr kumimoji="1" lang="ja-JP" altLang="en-US" sz="1400" dirty="0">
                <a:latin typeface="Meiryo UI" panose="020B0604030504040204" pitchFamily="50" charset="-128"/>
                <a:ea typeface="Meiryo UI" panose="020B0604030504040204" pitchFamily="50" charset="-128"/>
              </a:rPr>
              <a:t>。</a:t>
            </a:r>
          </a:p>
          <a:p>
            <a:pPr marL="285750" indent="-285750">
              <a:spcAft>
                <a:spcPts val="1800"/>
              </a:spcAft>
              <a:buFont typeface="Meiryo UI" panose="020B0604030504040204" pitchFamily="50" charset="-128"/>
              <a:buChar char="○"/>
            </a:pPr>
            <a:r>
              <a:rPr kumimoji="1" lang="ja-JP" altLang="en-US" sz="1400" dirty="0">
                <a:latin typeface="Meiryo UI" panose="020B0604030504040204" pitchFamily="50" charset="-128"/>
                <a:ea typeface="Meiryo UI" panose="020B0604030504040204" pitchFamily="50" charset="-128"/>
              </a:rPr>
              <a:t>また、市町村の取組に対しても、</a:t>
            </a:r>
            <a:r>
              <a:rPr kumimoji="1" lang="ja-JP" altLang="en-US" sz="1400" b="1" u="sng" dirty="0">
                <a:latin typeface="Meiryo UI" panose="020B0604030504040204" pitchFamily="50" charset="-128"/>
                <a:ea typeface="Meiryo UI" panose="020B0604030504040204" pitchFamily="50" charset="-128"/>
              </a:rPr>
              <a:t>ニーズを踏まえ、これまでの取組を深化させ、さらにきめ細やかな支援に取り組んでいく必要がある。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DB15A90-1C9D-45BA-8DB5-D88687D618B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28</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427294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a:cxnSpLocks/>
          </p:cNvCxnSpPr>
          <p:nvPr/>
        </p:nvCxnSpPr>
        <p:spPr>
          <a:xfrm>
            <a:off x="735772" y="2060848"/>
            <a:ext cx="7940684"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　基礎自治機能の充実・強化の方向性</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115616" y="2206607"/>
            <a:ext cx="6030416" cy="923330"/>
          </a:xfrm>
          <a:prstGeom prst="rect">
            <a:avLst/>
          </a:prstGeom>
        </p:spPr>
        <p:txBody>
          <a:bodyPr wrap="square">
            <a:spAutoFit/>
          </a:bodyPr>
          <a:lstStyle/>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（１）策定の趣旨</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（２）基礎自治機能の充実・強化の方向性</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6097B631-B40E-4A50-8BD4-F1396EEC295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4147208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35772" y="1556792"/>
            <a:ext cx="8020792" cy="523220"/>
          </a:xfrm>
          <a:prstGeom prst="rect">
            <a:avLst/>
          </a:prstGeom>
          <a:noFill/>
        </p:spPr>
        <p:txBody>
          <a:bodyPr wrap="square" rtlCol="0">
            <a:spAutoFit/>
          </a:bodyPr>
          <a:lstStyle/>
          <a:p>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　今後の取組（基本的事項）</a:t>
            </a:r>
          </a:p>
        </p:txBody>
      </p:sp>
      <p:sp>
        <p:nvSpPr>
          <p:cNvPr id="5" name="正方形/長方形 4"/>
          <p:cNvSpPr/>
          <p:nvPr/>
        </p:nvSpPr>
        <p:spPr>
          <a:xfrm>
            <a:off x="1259632" y="2636914"/>
            <a:ext cx="6912768"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a:extLst>
              <a:ext uri="{FF2B5EF4-FFF2-40B4-BE49-F238E27FC236}">
                <a16:creationId xmlns:a16="http://schemas.microsoft.com/office/drawing/2014/main" id="{49FF5944-BF41-4DB8-88F2-7690DCF6FB75}"/>
              </a:ext>
            </a:extLst>
          </p:cNvPr>
          <p:cNvSpPr/>
          <p:nvPr/>
        </p:nvSpPr>
        <p:spPr>
          <a:xfrm>
            <a:off x="899592" y="2217639"/>
            <a:ext cx="6912768" cy="3200876"/>
          </a:xfrm>
          <a:prstGeom prst="rect">
            <a:avLst/>
          </a:prstGeom>
        </p:spPr>
        <p:txBody>
          <a:bodyPr wrap="square">
            <a:spAutoFit/>
          </a:bodyPr>
          <a:lstStyle/>
          <a:p>
            <a:pPr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（１）市町村における将来のあり方検討の場づくり</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市町村の議論に資する</a:t>
            </a:r>
            <a:r>
              <a:rPr kumimoji="1" lang="ja-JP" altLang="en-US" sz="1400" dirty="0">
                <a:latin typeface="Meiryo UI" panose="020B0604030504040204" pitchFamily="50" charset="-128"/>
                <a:ea typeface="Meiryo UI" panose="020B0604030504040204" pitchFamily="50" charset="-128"/>
              </a:rPr>
              <a:t>情報の提供</a:t>
            </a:r>
            <a:endParaRPr kumimoji="1" lang="en-US" altLang="ja-JP" sz="1400" dirty="0">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400" dirty="0">
                <a:latin typeface="Meiryo UI" panose="020B0604030504040204" pitchFamily="50" charset="-128"/>
                <a:ea typeface="Meiryo UI" panose="020B0604030504040204" pitchFamily="50" charset="-128"/>
              </a:rPr>
              <a:t>あり方検討の場づくりの支援</a:t>
            </a:r>
            <a:endParaRPr lang="en-US" altLang="ja-JP" sz="1400" dirty="0">
              <a:solidFill>
                <a:prstClr val="black"/>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　（２）</a:t>
            </a:r>
            <a:r>
              <a:rPr lang="ja-JP" altLang="en-US" b="1" dirty="0">
                <a:latin typeface="Meiryo UI" panose="020B0604030504040204" pitchFamily="50" charset="-128"/>
                <a:ea typeface="Meiryo UI" panose="020B0604030504040204" pitchFamily="50" charset="-128"/>
              </a:rPr>
              <a:t>市町村の取組への支援</a:t>
            </a:r>
            <a:endParaRPr lang="en-US" altLang="ja-JP"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　組織及び運営の合理化に対する支援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　広域連携の促進</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③　自主的な合併の円滑化</a:t>
            </a:r>
            <a:endParaRPr lang="en-US" altLang="ja-JP" sz="1400" dirty="0">
              <a:latin typeface="Meiryo UI" panose="020B0604030504040204" pitchFamily="50" charset="-128"/>
              <a:ea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b="1" dirty="0">
                <a:latin typeface="Meiryo UI" panose="020B0604030504040204" pitchFamily="50" charset="-128"/>
                <a:ea typeface="Meiryo UI" panose="020B0604030504040204" pitchFamily="50" charset="-128"/>
              </a:rPr>
              <a:t>　（３）人的・財政的支援等</a:t>
            </a:r>
            <a:endParaRPr lang="en-US" altLang="ja-JP" b="1" dirty="0">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latin typeface="Meiryo UI" panose="020B0604030504040204" pitchFamily="50" charset="-128"/>
                <a:ea typeface="Meiryo UI" panose="020B0604030504040204" pitchFamily="50" charset="-128"/>
              </a:rPr>
              <a:t>　　　　①　人的支援</a:t>
            </a:r>
            <a:endParaRPr lang="en-US" altLang="ja-JP" sz="1400" dirty="0">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latin typeface="Meiryo UI" panose="020B0604030504040204" pitchFamily="50" charset="-128"/>
                <a:ea typeface="Meiryo UI" panose="020B0604030504040204" pitchFamily="50" charset="-128"/>
              </a:rPr>
              <a:t>　　　　②　財政的支援</a:t>
            </a:r>
            <a:endParaRPr lang="en-US" altLang="ja-JP" sz="1400" dirty="0">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latin typeface="Meiryo UI" panose="020B0604030504040204" pitchFamily="50" charset="-128"/>
                <a:ea typeface="Meiryo UI" panose="020B0604030504040204" pitchFamily="50" charset="-128"/>
              </a:rPr>
              <a:t>　　　　③　その他の支援（技術的助言）</a:t>
            </a:r>
            <a:endParaRPr lang="en-US" altLang="ja-JP" sz="1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E0834E7-C019-4776-B814-9E06402C9B1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29</a:t>
            </a:fld>
            <a:endParaRPr lang="ja-JP" altLang="en-US" sz="1200" dirty="0">
              <a:solidFill>
                <a:prstClr val="black"/>
              </a:solidFill>
              <a:ea typeface="Meiryo UI" panose="020B0604030504040204" pitchFamily="50" charset="-128"/>
            </a:endParaRPr>
          </a:p>
        </p:txBody>
      </p:sp>
      <p:cxnSp>
        <p:nvCxnSpPr>
          <p:cNvPr id="9" name="直線コネクタ 8">
            <a:extLst>
              <a:ext uri="{FF2B5EF4-FFF2-40B4-BE49-F238E27FC236}">
                <a16:creationId xmlns:a16="http://schemas.microsoft.com/office/drawing/2014/main" id="{A549E071-DC49-495E-B636-86B0D697EBB0}"/>
              </a:ext>
            </a:extLst>
          </p:cNvPr>
          <p:cNvCxnSpPr>
            <a:cxnSpLocks/>
          </p:cNvCxnSpPr>
          <p:nvPr/>
        </p:nvCxnSpPr>
        <p:spPr>
          <a:xfrm>
            <a:off x="735772" y="2060848"/>
            <a:ext cx="794068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4850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7" name="正方形/長方形 56"/>
          <p:cNvSpPr/>
          <p:nvPr/>
        </p:nvSpPr>
        <p:spPr>
          <a:xfrm>
            <a:off x="323528" y="159146"/>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　今後の取組（基本的事項）</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B6D2945D-079F-4F9D-B1DF-AC27FD480D9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30</a:t>
            </a:fld>
            <a:endParaRPr lang="ja-JP" altLang="en-US" sz="1200" dirty="0">
              <a:solidFill>
                <a:prstClr val="black"/>
              </a:solidFill>
              <a:ea typeface="Meiryo UI" panose="020B0604030504040204" pitchFamily="50" charset="-128"/>
            </a:endParaRPr>
          </a:p>
        </p:txBody>
      </p:sp>
      <p:sp>
        <p:nvSpPr>
          <p:cNvPr id="9" name="テキスト ボックス 8">
            <a:extLst>
              <a:ext uri="{FF2B5EF4-FFF2-40B4-BE49-F238E27FC236}">
                <a16:creationId xmlns:a16="http://schemas.microsoft.com/office/drawing/2014/main" id="{AF9C7BF7-22ED-41F4-8DC2-A4FCCF5164A2}"/>
              </a:ext>
            </a:extLst>
          </p:cNvPr>
          <p:cNvSpPr txBox="1"/>
          <p:nvPr/>
        </p:nvSpPr>
        <p:spPr>
          <a:xfrm>
            <a:off x="179515" y="764704"/>
            <a:ext cx="8703849" cy="344646"/>
          </a:xfrm>
          <a:prstGeom prst="rect">
            <a:avLst/>
          </a:prstGeom>
          <a:solidFill>
            <a:schemeClr val="accent2">
              <a:lumMod val="20000"/>
              <a:lumOff val="80000"/>
            </a:schemeClr>
          </a:solidFill>
          <a:ln w="31750" cmpd="dbl">
            <a:noFill/>
          </a:ln>
        </p:spPr>
        <p:txBody>
          <a:bodyPr wrap="square" rtlCol="0">
            <a:spAutoFit/>
          </a:bodyPr>
          <a:lstStyle/>
          <a:p>
            <a:pPr>
              <a:lnSpc>
                <a:spcPts val="2200"/>
              </a:lnSpc>
              <a:spcAft>
                <a:spcPts val="600"/>
              </a:spcAft>
            </a:pPr>
            <a:r>
              <a:rPr lang="ja-JP" altLang="en-US" sz="1600" dirty="0">
                <a:latin typeface="Meiryo UI" panose="020B0604030504040204" pitchFamily="50" charset="-128"/>
                <a:ea typeface="Meiryo UI" panose="020B0604030504040204" pitchFamily="50" charset="-128"/>
              </a:rPr>
              <a:t>　これまでの取組と課題認識を踏まえ、府の今後の取組（基本的事項）を次のとおり定める。</a:t>
            </a:r>
            <a:endParaRPr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76619A2-5FC5-452D-B396-89E664899A50}"/>
              </a:ext>
            </a:extLst>
          </p:cNvPr>
          <p:cNvSpPr txBox="1"/>
          <p:nvPr/>
        </p:nvSpPr>
        <p:spPr>
          <a:xfrm>
            <a:off x="184622" y="1802186"/>
            <a:ext cx="8703849" cy="3437114"/>
          </a:xfrm>
          <a:prstGeom prst="rect">
            <a:avLst/>
          </a:prstGeom>
          <a:solidFill>
            <a:schemeClr val="bg1"/>
          </a:solidFill>
          <a:ln w="31750" cmpd="dbl">
            <a:solidFill>
              <a:schemeClr val="tx1"/>
            </a:solidFill>
          </a:ln>
        </p:spPr>
        <p:txBody>
          <a:bodyPr wrap="square" tIns="180000" bIns="180000" rtlCol="0">
            <a:spAutoFit/>
          </a:bodyPr>
          <a:lstStyle/>
          <a:p>
            <a:pPr marL="285750" indent="-285750">
              <a:lnSpc>
                <a:spcPts val="22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市町村が求められる役割を将来にわたって果たすためには、市町村において、さらなる行財政改革や広域連携、市町村の合併に取り組むなどの</a:t>
            </a:r>
            <a:r>
              <a:rPr lang="ja-JP" altLang="en-US" sz="1600" b="1" u="sng" dirty="0">
                <a:latin typeface="Meiryo UI" panose="020B0604030504040204" pitchFamily="50" charset="-128"/>
                <a:ea typeface="Meiryo UI" panose="020B0604030504040204" pitchFamily="50" charset="-128"/>
              </a:rPr>
              <a:t>行財政基盤の強化</a:t>
            </a:r>
            <a:r>
              <a:rPr lang="ja-JP" altLang="en-US" sz="1600" dirty="0">
                <a:latin typeface="Meiryo UI" panose="020B0604030504040204" pitchFamily="50" charset="-128"/>
                <a:ea typeface="Meiryo UI" panose="020B0604030504040204" pitchFamily="50" charset="-128"/>
              </a:rPr>
              <a:t>や、そのための</a:t>
            </a:r>
            <a:r>
              <a:rPr lang="ja-JP" altLang="en-US" sz="1600" b="1" u="sng" dirty="0">
                <a:latin typeface="Meiryo UI" panose="020B0604030504040204" pitchFamily="50" charset="-128"/>
                <a:ea typeface="Meiryo UI" panose="020B0604030504040204" pitchFamily="50" charset="-128"/>
              </a:rPr>
              <a:t>早い段階からの行政課題への対応策の検討・実施</a:t>
            </a:r>
            <a:r>
              <a:rPr lang="ja-JP" altLang="en-US" sz="1600" dirty="0">
                <a:latin typeface="Meiryo UI" panose="020B0604030504040204" pitchFamily="50" charset="-128"/>
                <a:ea typeface="Meiryo UI" panose="020B0604030504040204" pitchFamily="50" charset="-128"/>
              </a:rPr>
              <a:t>が必要。</a:t>
            </a:r>
            <a:endParaRPr lang="en-US" altLang="ja-JP" sz="1600" dirty="0">
              <a:latin typeface="Meiryo UI" panose="020B0604030504040204" pitchFamily="50" charset="-128"/>
              <a:ea typeface="Meiryo UI" panose="020B0604030504040204" pitchFamily="50" charset="-128"/>
            </a:endParaRPr>
          </a:p>
          <a:p>
            <a:pPr>
              <a:lnSpc>
                <a:spcPts val="2200"/>
              </a:lnSpc>
            </a:pPr>
            <a:endParaRPr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府の今後の取組は、</a:t>
            </a:r>
            <a:r>
              <a:rPr lang="ja-JP" altLang="en-US" sz="1600" b="1" u="sng" dirty="0">
                <a:latin typeface="Meiryo UI" panose="020B0604030504040204" pitchFamily="50" charset="-128"/>
                <a:ea typeface="Meiryo UI" panose="020B0604030504040204" pitchFamily="50" charset="-128"/>
              </a:rPr>
              <a:t>市町村の自主性・自立性を尊重することを前提</a:t>
            </a:r>
            <a:r>
              <a:rPr lang="ja-JP" altLang="en-US" sz="1600" dirty="0">
                <a:latin typeface="Meiryo UI" panose="020B0604030504040204" pitchFamily="50" charset="-128"/>
                <a:ea typeface="Meiryo UI" panose="020B0604030504040204" pitchFamily="50" charset="-128"/>
              </a:rPr>
              <a:t>とした上で、行財政基盤の強化など、</a:t>
            </a:r>
            <a:r>
              <a:rPr lang="ja-JP" altLang="en-US" sz="1600" b="1" u="sng" dirty="0">
                <a:latin typeface="Meiryo UI" panose="020B0604030504040204" pitchFamily="50" charset="-128"/>
                <a:ea typeface="Meiryo UI" panose="020B0604030504040204" pitchFamily="50" charset="-128"/>
              </a:rPr>
              <a:t>基礎自治機能の充実・強化に向けた主体的な取組に対する支援</a:t>
            </a:r>
            <a:r>
              <a:rPr lang="ja-JP" altLang="en-US" sz="1600" dirty="0">
                <a:latin typeface="Meiryo UI" panose="020B0604030504040204" pitchFamily="50" charset="-128"/>
                <a:ea typeface="Meiryo UI" panose="020B0604030504040204" pitchFamily="50" charset="-128"/>
              </a:rPr>
              <a:t>を基本とする。</a:t>
            </a:r>
            <a:endParaRPr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kumimoji="1" lang="ja-JP" altLang="en-US" sz="1600" b="1" u="sng" dirty="0">
                <a:latin typeface="Meiryo UI" panose="020B0604030504040204" pitchFamily="50" charset="-128"/>
                <a:ea typeface="Meiryo UI" panose="020B0604030504040204" pitchFamily="50" charset="-128"/>
              </a:rPr>
              <a:t>市町村のニーズを踏まえ、これまでの取組を深化させ、さらにきめ細やかな支援に取り組む</a:t>
            </a:r>
            <a:r>
              <a:rPr kumimoji="1" lang="ja-JP" altLang="en-US" sz="1600" dirty="0">
                <a:latin typeface="Meiryo UI" panose="020B0604030504040204" pitchFamily="50" charset="-128"/>
                <a:ea typeface="Meiryo UI" panose="020B0604030504040204" pitchFamily="50" charset="-128"/>
              </a:rPr>
              <a:t>とともに、</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特に町村をはじめ、財政状況や組織体制などが厳しい</a:t>
            </a:r>
            <a:r>
              <a:rPr lang="ja-JP" altLang="en-US" sz="1600" b="1" u="sng" dirty="0">
                <a:latin typeface="Meiryo UI" panose="020B0604030504040204" pitchFamily="50" charset="-128"/>
                <a:ea typeface="Meiryo UI" panose="020B0604030504040204" pitchFamily="50" charset="-128"/>
              </a:rPr>
              <a:t>比較的規模の小さい市町村</a:t>
            </a:r>
            <a:r>
              <a:rPr lang="ja-JP" altLang="en-US" sz="1600" dirty="0">
                <a:latin typeface="Meiryo UI" panose="020B0604030504040204" pitchFamily="50" charset="-128"/>
                <a:ea typeface="Meiryo UI" panose="020B0604030504040204" pitchFamily="50" charset="-128"/>
              </a:rPr>
              <a:t>では、対応すべき</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　　課題は早期に顕在化することが想定され、より早い段階からの対応方策の検討・実施が求められること　</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　　から、</a:t>
            </a:r>
            <a:r>
              <a:rPr lang="ja-JP" altLang="en-US" sz="1600" b="1" u="sng" dirty="0">
                <a:latin typeface="Meiryo UI" panose="020B0604030504040204" pitchFamily="50" charset="-128"/>
                <a:ea typeface="Meiryo UI" panose="020B0604030504040204" pitchFamily="50" charset="-128"/>
              </a:rPr>
              <a:t>より丁寧な支援を実施する。</a:t>
            </a:r>
          </a:p>
        </p:txBody>
      </p:sp>
      <p:sp>
        <p:nvSpPr>
          <p:cNvPr id="18" name="角丸四角形 20">
            <a:extLst>
              <a:ext uri="{FF2B5EF4-FFF2-40B4-BE49-F238E27FC236}">
                <a16:creationId xmlns:a16="http://schemas.microsoft.com/office/drawing/2014/main" id="{EC28FDBF-781E-4420-94F2-F7B719526992}"/>
              </a:ext>
            </a:extLst>
          </p:cNvPr>
          <p:cNvSpPr/>
          <p:nvPr/>
        </p:nvSpPr>
        <p:spPr>
          <a:xfrm>
            <a:off x="184620" y="1310573"/>
            <a:ext cx="1795095" cy="344646"/>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基本的な考え方</a:t>
            </a:r>
          </a:p>
        </p:txBody>
      </p:sp>
    </p:spTree>
    <p:extLst>
      <p:ext uri="{BB962C8B-B14F-4D97-AF65-F5344CB8AC3E}">
        <p14:creationId xmlns:p14="http://schemas.microsoft.com/office/powerpoint/2010/main" val="355908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7" name="正方形/長方形 56"/>
          <p:cNvSpPr/>
          <p:nvPr/>
        </p:nvSpPr>
        <p:spPr>
          <a:xfrm>
            <a:off x="323528" y="159146"/>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　今後の取組（基本的事項）</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B6D2945D-079F-4F9D-B1DF-AC27FD480D9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31</a:t>
            </a:fld>
            <a:endParaRPr lang="ja-JP" altLang="en-US" sz="1200" dirty="0">
              <a:solidFill>
                <a:prstClr val="black"/>
              </a:solidFill>
              <a:ea typeface="Meiryo UI" panose="020B0604030504040204" pitchFamily="50" charset="-128"/>
            </a:endParaRPr>
          </a:p>
        </p:txBody>
      </p:sp>
      <p:sp>
        <p:nvSpPr>
          <p:cNvPr id="9" name="テキスト ボックス 8">
            <a:extLst>
              <a:ext uri="{FF2B5EF4-FFF2-40B4-BE49-F238E27FC236}">
                <a16:creationId xmlns:a16="http://schemas.microsoft.com/office/drawing/2014/main" id="{AF9C7BF7-22ED-41F4-8DC2-A4FCCF5164A2}"/>
              </a:ext>
            </a:extLst>
          </p:cNvPr>
          <p:cNvSpPr txBox="1"/>
          <p:nvPr/>
        </p:nvSpPr>
        <p:spPr>
          <a:xfrm>
            <a:off x="158928" y="1124748"/>
            <a:ext cx="8805560" cy="2975449"/>
          </a:xfrm>
          <a:prstGeom prst="rect">
            <a:avLst/>
          </a:prstGeom>
          <a:solidFill>
            <a:schemeClr val="bg1"/>
          </a:solidFill>
          <a:ln w="31750" cmpd="dbl">
            <a:solidFill>
              <a:schemeClr val="tx1"/>
            </a:solidFill>
          </a:ln>
        </p:spPr>
        <p:txBody>
          <a:bodyPr wrap="square" tIns="180000" bIns="180000" rtlCol="0">
            <a:spAutoFit/>
          </a:bodyPr>
          <a:lstStyle/>
          <a:p>
            <a:pPr>
              <a:lnSpc>
                <a:spcPts val="2000"/>
              </a:lnSpc>
              <a:spcAft>
                <a:spcPts val="600"/>
              </a:spcAft>
            </a:pPr>
            <a:r>
              <a:rPr lang="ja-JP" altLang="en-US" sz="1600" dirty="0">
                <a:latin typeface="Meiryo UI" panose="020B0604030504040204" pitchFamily="50" charset="-128"/>
                <a:ea typeface="Meiryo UI" panose="020B0604030504040204" pitchFamily="50" charset="-128"/>
              </a:rPr>
              <a:t>（１）マンパワー不足などにより将来のあり方議論を開始することが難しい市町村が見受けられることから、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「早い段階からの対応策の検討・実施」の支援にあたっては、府は、市町村の議論に資する情報を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市町村や住民に提供するとともに、周辺市町村との意見交換等の議論の場の設定を含めた</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「市町村における将来のあり方検討の場づくり」</a:t>
            </a:r>
            <a:r>
              <a:rPr lang="ja-JP" altLang="en-US" sz="1600" dirty="0">
                <a:latin typeface="Meiryo UI" panose="020B0604030504040204" pitchFamily="50" charset="-128"/>
                <a:ea typeface="Meiryo UI" panose="020B0604030504040204" pitchFamily="50" charset="-128"/>
              </a:rPr>
              <a:t>を行う。</a:t>
            </a:r>
            <a:endParaRPr lang="en-US" altLang="ja-JP" sz="1600" dirty="0">
              <a:latin typeface="Meiryo UI" panose="020B0604030504040204" pitchFamily="50" charset="-128"/>
              <a:ea typeface="Meiryo UI" panose="020B0604030504040204" pitchFamily="50" charset="-128"/>
            </a:endParaRPr>
          </a:p>
          <a:p>
            <a:pPr>
              <a:lnSpc>
                <a:spcPts val="2000"/>
              </a:lnSpc>
              <a:spcAft>
                <a:spcPts val="600"/>
              </a:spcAft>
            </a:pPr>
            <a:endParaRPr lang="en-US" altLang="ja-JP" sz="1600" dirty="0">
              <a:latin typeface="Meiryo UI" panose="020B0604030504040204" pitchFamily="50" charset="-128"/>
              <a:ea typeface="Meiryo UI" panose="020B0604030504040204" pitchFamily="50" charset="-128"/>
            </a:endParaRPr>
          </a:p>
          <a:p>
            <a:pPr>
              <a:lnSpc>
                <a:spcPts val="2000"/>
              </a:lnSpc>
              <a:spcAft>
                <a:spcPts val="600"/>
              </a:spcAft>
            </a:pPr>
            <a:r>
              <a:rPr lang="ja-JP" altLang="en-US" sz="1600" dirty="0">
                <a:latin typeface="Meiryo UI" panose="020B0604030504040204" pitchFamily="50" charset="-128"/>
                <a:ea typeface="Meiryo UI" panose="020B0604030504040204" pitchFamily="50" charset="-128"/>
              </a:rPr>
              <a:t>（２）また、</a:t>
            </a:r>
            <a:r>
              <a:rPr lang="ja-JP" altLang="en-US" sz="1600" b="1" u="sng" dirty="0">
                <a:latin typeface="Meiryo UI" panose="020B0604030504040204" pitchFamily="50" charset="-128"/>
                <a:ea typeface="Meiryo UI" panose="020B0604030504040204" pitchFamily="50" charset="-128"/>
              </a:rPr>
              <a:t>市町村の行財政基盤の強化に係る具体的な取組を支援</a:t>
            </a:r>
            <a:r>
              <a:rPr lang="ja-JP" altLang="en-US" sz="1600" dirty="0">
                <a:latin typeface="Meiryo UI" panose="020B0604030504040204" pitchFamily="50" charset="-128"/>
                <a:ea typeface="Meiryo UI" panose="020B0604030504040204" pitchFamily="50" charset="-128"/>
              </a:rPr>
              <a:t>するため、組織及び運営の</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合理化に対する支援、広域連携の促進並びに自主的な合併の円滑化等に取り組む。</a:t>
            </a:r>
            <a:endParaRPr lang="en-US" altLang="ja-JP" sz="1600" dirty="0">
              <a:latin typeface="Meiryo UI" panose="020B0604030504040204" pitchFamily="50" charset="-128"/>
              <a:ea typeface="Meiryo UI" panose="020B0604030504040204" pitchFamily="50" charset="-128"/>
            </a:endParaRPr>
          </a:p>
          <a:p>
            <a:pPr>
              <a:lnSpc>
                <a:spcPts val="2000"/>
              </a:lnSpc>
              <a:spcAft>
                <a:spcPts val="600"/>
              </a:spcAft>
            </a:pPr>
            <a:endParaRPr lang="en-US" altLang="ja-JP" sz="1600" dirty="0">
              <a:latin typeface="Meiryo UI" panose="020B0604030504040204" pitchFamily="50" charset="-128"/>
              <a:ea typeface="Meiryo UI" panose="020B0604030504040204" pitchFamily="50" charset="-128"/>
            </a:endParaRPr>
          </a:p>
          <a:p>
            <a:pPr>
              <a:lnSpc>
                <a:spcPts val="2200"/>
              </a:lnSpc>
              <a:spcAft>
                <a:spcPts val="600"/>
              </a:spcAft>
            </a:pPr>
            <a:r>
              <a:rPr lang="ja-JP" altLang="en-US" sz="1600" dirty="0">
                <a:latin typeface="Meiryo UI" panose="020B0604030504040204" pitchFamily="50" charset="-128"/>
                <a:ea typeface="Meiryo UI" panose="020B0604030504040204" pitchFamily="50" charset="-128"/>
              </a:rPr>
              <a:t>（３）さらに、上記</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つの市町村の取組をサポートするため、</a:t>
            </a:r>
            <a:r>
              <a:rPr lang="ja-JP" altLang="en-US" sz="1600" b="1" u="sng" dirty="0">
                <a:latin typeface="Meiryo UI" panose="020B0604030504040204" pitchFamily="50" charset="-128"/>
                <a:ea typeface="Meiryo UI" panose="020B0604030504040204" pitchFamily="50" charset="-128"/>
              </a:rPr>
              <a:t>人的・財政的な支援</a:t>
            </a:r>
            <a:r>
              <a:rPr lang="ja-JP" altLang="en-US" sz="1600" dirty="0">
                <a:latin typeface="Meiryo UI" panose="020B0604030504040204" pitchFamily="50" charset="-128"/>
                <a:ea typeface="Meiryo UI" panose="020B0604030504040204" pitchFamily="50" charset="-128"/>
              </a:rPr>
              <a:t>も実施する。</a:t>
            </a:r>
            <a:endParaRPr lang="en-US" altLang="ja-JP" sz="1600" dirty="0">
              <a:latin typeface="Meiryo UI" panose="020B0604030504040204" pitchFamily="50" charset="-128"/>
              <a:ea typeface="Meiryo UI" panose="020B0604030504040204" pitchFamily="50" charset="-128"/>
            </a:endParaRPr>
          </a:p>
        </p:txBody>
      </p:sp>
      <p:sp>
        <p:nvSpPr>
          <p:cNvPr id="14" name="角丸四角形 20">
            <a:extLst>
              <a:ext uri="{FF2B5EF4-FFF2-40B4-BE49-F238E27FC236}">
                <a16:creationId xmlns:a16="http://schemas.microsoft.com/office/drawing/2014/main" id="{008CC13E-D6BB-4EB0-860E-8BCF092F0B75}"/>
              </a:ext>
            </a:extLst>
          </p:cNvPr>
          <p:cNvSpPr/>
          <p:nvPr/>
        </p:nvSpPr>
        <p:spPr>
          <a:xfrm>
            <a:off x="166939" y="708090"/>
            <a:ext cx="1795095" cy="324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府の取組の</a:t>
            </a:r>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本柱</a:t>
            </a:r>
          </a:p>
        </p:txBody>
      </p:sp>
      <p:grpSp>
        <p:nvGrpSpPr>
          <p:cNvPr id="18" name="グループ化 17">
            <a:extLst>
              <a:ext uri="{FF2B5EF4-FFF2-40B4-BE49-F238E27FC236}">
                <a16:creationId xmlns:a16="http://schemas.microsoft.com/office/drawing/2014/main" id="{65543159-4F6D-4FC7-A8C0-3EBA06FFA95C}"/>
              </a:ext>
            </a:extLst>
          </p:cNvPr>
          <p:cNvGrpSpPr/>
          <p:nvPr/>
        </p:nvGrpSpPr>
        <p:grpSpPr>
          <a:xfrm>
            <a:off x="179516" y="4257128"/>
            <a:ext cx="8679747" cy="2394402"/>
            <a:chOff x="179512" y="4257128"/>
            <a:chExt cx="8679747" cy="2394402"/>
          </a:xfrm>
        </p:grpSpPr>
        <p:sp>
          <p:nvSpPr>
            <p:cNvPr id="21" name="正方形/長方形 20">
              <a:extLst>
                <a:ext uri="{FF2B5EF4-FFF2-40B4-BE49-F238E27FC236}">
                  <a16:creationId xmlns:a16="http://schemas.microsoft.com/office/drawing/2014/main" id="{FE06AC87-55C0-4DF3-A1DB-1E2393EB8846}"/>
                </a:ext>
              </a:extLst>
            </p:cNvPr>
            <p:cNvSpPr/>
            <p:nvPr/>
          </p:nvSpPr>
          <p:spPr>
            <a:xfrm>
              <a:off x="179513" y="5607530"/>
              <a:ext cx="4572990" cy="1044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00" bIns="144000" rtlCol="0" anchor="b" anchorCtr="0"/>
            <a:lstStyle/>
            <a:p>
              <a:r>
                <a:rPr lang="ja-JP" altLang="en-US" sz="1600" dirty="0">
                  <a:solidFill>
                    <a:schemeClr val="tx1"/>
                  </a:solidFill>
                  <a:latin typeface="Meiryo UI" panose="020B0604030504040204" pitchFamily="50" charset="-128"/>
                  <a:ea typeface="Meiryo UI" panose="020B0604030504040204" pitchFamily="50" charset="-128"/>
                </a:rPr>
                <a:t>① 組織及び運営の合理化に対する支援</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② 広域連携の促進</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③ 自主的な合併の円滑化</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0C96EC1D-DECF-4A5E-AE38-323250F8A661}"/>
                </a:ext>
              </a:extLst>
            </p:cNvPr>
            <p:cNvSpPr/>
            <p:nvPr/>
          </p:nvSpPr>
          <p:spPr>
            <a:xfrm>
              <a:off x="179512" y="4508434"/>
              <a:ext cx="4572991" cy="7749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00" bIns="144000" rtlCol="0" anchor="b" anchorCtr="0"/>
            <a:lstStyle/>
            <a:p>
              <a:r>
                <a:rPr lang="ja-JP" altLang="en-US" sz="1600" dirty="0">
                  <a:solidFill>
                    <a:schemeClr val="tx1"/>
                  </a:solidFill>
                  <a:latin typeface="Meiryo UI" panose="020B0604030504040204" pitchFamily="50" charset="-128"/>
                  <a:ea typeface="Meiryo UI" panose="020B0604030504040204" pitchFamily="50" charset="-128"/>
                </a:rPr>
                <a:t>① 市町村の議論に資する情報の提供</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② あり方検討の場づくりの支援</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72B233B5-F992-4424-B87D-FB4E9E69EEAC}"/>
                </a:ext>
              </a:extLst>
            </p:cNvPr>
            <p:cNvSpPr/>
            <p:nvPr/>
          </p:nvSpPr>
          <p:spPr>
            <a:xfrm>
              <a:off x="179513" y="4257128"/>
              <a:ext cx="4406787" cy="324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kumimoji="1" lang="ja-JP" altLang="en-US" sz="1600" b="1" dirty="0">
                  <a:latin typeface="Meiryo UI" panose="020B0604030504040204" pitchFamily="50" charset="-128"/>
                  <a:ea typeface="Meiryo UI" panose="020B0604030504040204" pitchFamily="50" charset="-128"/>
                </a:rPr>
                <a:t>（１）市町村における将来のあり方検討の場づくり</a:t>
              </a:r>
            </a:p>
          </p:txBody>
        </p:sp>
        <p:sp>
          <p:nvSpPr>
            <p:cNvPr id="24" name="正方形/長方形 23">
              <a:extLst>
                <a:ext uri="{FF2B5EF4-FFF2-40B4-BE49-F238E27FC236}">
                  <a16:creationId xmlns:a16="http://schemas.microsoft.com/office/drawing/2014/main" id="{CC316429-E240-4E5A-A458-5FBCFE10C427}"/>
                </a:ext>
              </a:extLst>
            </p:cNvPr>
            <p:cNvSpPr/>
            <p:nvPr/>
          </p:nvSpPr>
          <p:spPr>
            <a:xfrm>
              <a:off x="179512" y="5370456"/>
              <a:ext cx="2880000" cy="3240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kumimoji="1" lang="ja-JP" altLang="en-US" sz="1600" b="1" dirty="0">
                  <a:latin typeface="Meiryo UI" panose="020B0604030504040204" pitchFamily="50" charset="-128"/>
                  <a:ea typeface="Meiryo UI" panose="020B0604030504040204" pitchFamily="50" charset="-128"/>
                </a:rPr>
                <a:t>（２）市町村の取組への支援</a:t>
              </a:r>
            </a:p>
          </p:txBody>
        </p:sp>
        <p:sp>
          <p:nvSpPr>
            <p:cNvPr id="25" name="正方形/長方形 24">
              <a:extLst>
                <a:ext uri="{FF2B5EF4-FFF2-40B4-BE49-F238E27FC236}">
                  <a16:creationId xmlns:a16="http://schemas.microsoft.com/office/drawing/2014/main" id="{2D38D2B5-4A71-4A85-A3B6-53A74ADC8D4E}"/>
                </a:ext>
              </a:extLst>
            </p:cNvPr>
            <p:cNvSpPr/>
            <p:nvPr/>
          </p:nvSpPr>
          <p:spPr>
            <a:xfrm>
              <a:off x="5511331" y="5022052"/>
              <a:ext cx="3347928" cy="9848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00" bIns="144000" rtlCol="0" anchor="b" anchorCtr="0"/>
            <a:lstStyle/>
            <a:p>
              <a:r>
                <a:rPr lang="ja-JP" altLang="en-US" sz="1600" dirty="0">
                  <a:solidFill>
                    <a:schemeClr val="tx1"/>
                  </a:solidFill>
                  <a:latin typeface="Meiryo UI" panose="020B0604030504040204" pitchFamily="50" charset="-128"/>
                  <a:ea typeface="Meiryo UI" panose="020B0604030504040204" pitchFamily="50" charset="-128"/>
                </a:rPr>
                <a:t>① 人的支援</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② 財政的支援</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③ その他の支援（技術的助言等）</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3665F923-915B-4568-ABBC-E89536BD7F13}"/>
                </a:ext>
              </a:extLst>
            </p:cNvPr>
            <p:cNvSpPr/>
            <p:nvPr/>
          </p:nvSpPr>
          <p:spPr>
            <a:xfrm>
              <a:off x="5511331" y="4761184"/>
              <a:ext cx="2700000" cy="324000"/>
            </a:xfrm>
            <a:prstGeom prst="rect">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kumimoji="1" lang="ja-JP" altLang="en-US" sz="1600" b="1" dirty="0">
                  <a:latin typeface="Meiryo UI" panose="020B0604030504040204" pitchFamily="50" charset="-128"/>
                  <a:ea typeface="Meiryo UI" panose="020B0604030504040204" pitchFamily="50" charset="-128"/>
                </a:rPr>
                <a:t>（３）人的・財政的支援等</a:t>
              </a:r>
            </a:p>
          </p:txBody>
        </p:sp>
      </p:grpSp>
      <p:sp>
        <p:nvSpPr>
          <p:cNvPr id="2" name="矢印: 左 1">
            <a:extLst>
              <a:ext uri="{FF2B5EF4-FFF2-40B4-BE49-F238E27FC236}">
                <a16:creationId xmlns:a16="http://schemas.microsoft.com/office/drawing/2014/main" id="{7978AE34-EA7A-4EFF-8A16-A0468746F35A}"/>
              </a:ext>
            </a:extLst>
          </p:cNvPr>
          <p:cNvSpPr/>
          <p:nvPr/>
        </p:nvSpPr>
        <p:spPr>
          <a:xfrm>
            <a:off x="4799483" y="5172416"/>
            <a:ext cx="576064" cy="720080"/>
          </a:xfrm>
          <a:prstGeom prst="left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Tree>
    <p:extLst>
      <p:ext uri="{BB962C8B-B14F-4D97-AF65-F5344CB8AC3E}">
        <p14:creationId xmlns:p14="http://schemas.microsoft.com/office/powerpoint/2010/main" val="912148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7F5FD38-8799-43C1-9F9A-420200E875E2}"/>
              </a:ext>
            </a:extLst>
          </p:cNvPr>
          <p:cNvSpPr/>
          <p:nvPr/>
        </p:nvSpPr>
        <p:spPr bwMode="white">
          <a:xfrm>
            <a:off x="160462" y="2900140"/>
            <a:ext cx="8784976" cy="30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市町村の将来予測の作成を支援するため、現在取り組んでいる中長期財政シミュレーションや地域の未来予測について、より効果的なものとなるよう支援します。（取組例①、②）</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（中長期財政シミュレーション）</a:t>
            </a:r>
          </a:p>
          <a:p>
            <a:r>
              <a:rPr lang="ja-JP" altLang="en-US" sz="1600" dirty="0">
                <a:solidFill>
                  <a:schemeClr val="tx1"/>
                </a:solidFill>
                <a:latin typeface="Meiryo UI" panose="020B0604030504040204" pitchFamily="50" charset="-128"/>
                <a:ea typeface="Meiryo UI" panose="020B0604030504040204" pitchFamily="50" charset="-128"/>
              </a:rPr>
              <a:t>　市町村における中長期財政シミュレーションの作成事務の負担軽減のため、入力フォームや分析・公表　</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ツールの改良に取り組み、全市町村において作成されるよう支援します。</a:t>
            </a:r>
          </a:p>
          <a:p>
            <a:r>
              <a:rPr lang="ja-JP" altLang="en-US" sz="1600" dirty="0">
                <a:solidFill>
                  <a:schemeClr val="tx1"/>
                </a:solidFill>
                <a:latin typeface="Meiryo UI" panose="020B0604030504040204" pitchFamily="50" charset="-128"/>
                <a:ea typeface="Meiryo UI" panose="020B0604030504040204" pitchFamily="50" charset="-128"/>
              </a:rPr>
              <a:t>　また、市町村において推計結果が活用されるよう、推計結果の分析等について調査研究を行い、活用・公</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表内容の充実を図ります。</a:t>
            </a:r>
          </a:p>
          <a:p>
            <a:endParaRPr lang="ja-JP" altLang="en-US"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（地域の未来予測）</a:t>
            </a:r>
          </a:p>
          <a:p>
            <a:r>
              <a:rPr lang="ja-JP" altLang="en-US" sz="1600" dirty="0">
                <a:solidFill>
                  <a:schemeClr val="tx1"/>
                </a:solidFill>
                <a:latin typeface="Meiryo UI" panose="020B0604030504040204" pitchFamily="50" charset="-128"/>
                <a:ea typeface="Meiryo UI" panose="020B0604030504040204" pitchFamily="50" charset="-128"/>
              </a:rPr>
              <a:t>　府内の市町村が作成する、将来推計人口や高齢化率などの地域の未来予測について、先進事例等を</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踏まえ、内容の充実に向けて支援します。</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159148"/>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市町村の議論に資する</a:t>
            </a:r>
            <a:r>
              <a:rPr kumimoji="1" lang="ja-JP" altLang="en-US" dirty="0">
                <a:latin typeface="Meiryo UI" panose="020B0604030504040204" pitchFamily="50" charset="-128"/>
                <a:ea typeface="Meiryo UI" panose="020B0604030504040204" pitchFamily="50" charset="-128"/>
              </a:rPr>
              <a:t>情報の提供</a:t>
            </a:r>
            <a:endParaRPr lang="ja-JP" altLang="en-US"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60462" y="90872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角丸四角形 20">
            <a:extLst>
              <a:ext uri="{FF2B5EF4-FFF2-40B4-BE49-F238E27FC236}">
                <a16:creationId xmlns:a16="http://schemas.microsoft.com/office/drawing/2014/main" id="{16A2BBC3-C5E1-48AB-955D-878933334D3D}"/>
              </a:ext>
            </a:extLst>
          </p:cNvPr>
          <p:cNvSpPr/>
          <p:nvPr/>
        </p:nvSpPr>
        <p:spPr>
          <a:xfrm>
            <a:off x="189451" y="2562469"/>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
        <p:nvSpPr>
          <p:cNvPr id="8" name="テキスト ボックス 7">
            <a:extLst>
              <a:ext uri="{FF2B5EF4-FFF2-40B4-BE49-F238E27FC236}">
                <a16:creationId xmlns:a16="http://schemas.microsoft.com/office/drawing/2014/main" id="{A7C1D866-FD8B-450C-97D5-A29BA654C18B}"/>
              </a:ext>
            </a:extLst>
          </p:cNvPr>
          <p:cNvSpPr txBox="1"/>
          <p:nvPr/>
        </p:nvSpPr>
        <p:spPr>
          <a:xfrm>
            <a:off x="160462" y="1022920"/>
            <a:ext cx="8784976" cy="144016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108000" tIns="108000" rIns="108000" bIns="108000" rtlCol="0" anchor="ctr" anchorCtr="0">
            <a:noAutofit/>
          </a:bodyPr>
          <a:lstStyle/>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rPr>
              <a:t>市町村が人口減少などに伴う将来課題を的確に予測し、その影響を見通しながら安定した行財政運営を行うことができるよう、市町村が行う将来の予測の作成を支援します。</a:t>
            </a:r>
            <a:endParaRPr lang="en-US" altLang="ja-JP" sz="1600" dirty="0">
              <a:solidFill>
                <a:prstClr val="black"/>
              </a:solidFill>
              <a:latin typeface="Meiryo UI" panose="020B0604030504040204" pitchFamily="50" charset="-128"/>
              <a:ea typeface="Meiryo UI" panose="020B0604030504040204" pitchFamily="50" charset="-128"/>
            </a:endParaRPr>
          </a:p>
          <a:p>
            <a:pPr defTabSz="457200">
              <a:defRPr/>
            </a:pPr>
            <a:endParaRPr lang="en-US" altLang="ja-JP" sz="1600" dirty="0">
              <a:solidFill>
                <a:prstClr val="black"/>
              </a:solidFill>
              <a:highlight>
                <a:srgbClr val="FFFF00"/>
              </a:highligh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市町村がその将来像や進むべき方向性を住民とともに十分に議論を行いながら検討することができるよう、</a:t>
            </a:r>
            <a:r>
              <a:rPr lang="ja-JP" altLang="en-US" sz="1600" dirty="0">
                <a:solidFill>
                  <a:prstClr val="black"/>
                </a:solidFill>
                <a:latin typeface="Meiryo UI" panose="020B0604030504040204" pitchFamily="50" charset="-128"/>
                <a:ea typeface="Meiryo UI" panose="020B0604030504040204" pitchFamily="50" charset="-128"/>
              </a:rPr>
              <a:t>議論に資する情報の提供を行います。</a:t>
            </a:r>
            <a:endParaRPr lang="en-US" altLang="ja-JP" sz="1600" dirty="0">
              <a:solidFill>
                <a:prstClr val="black"/>
              </a:solidFill>
              <a:highlight>
                <a:srgbClr val="FFFF00"/>
              </a:highligh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6491C84-077D-47FD-A213-0D340549C78C}"/>
              </a:ext>
            </a:extLst>
          </p:cNvPr>
          <p:cNvSpPr txBox="1"/>
          <p:nvPr/>
        </p:nvSpPr>
        <p:spPr>
          <a:xfrm>
            <a:off x="323528" y="6110372"/>
            <a:ext cx="8352928" cy="430887"/>
          </a:xfrm>
          <a:prstGeom prst="rect">
            <a:avLst/>
          </a:prstGeom>
          <a:noFill/>
          <a:ln>
            <a:noFill/>
          </a:ln>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地域の未来予測とは、総務省が提案するもので、それぞれの地域が、「目指す未来像」の議論の材料となる重要な将来推計のデータを客観的かつ</a:t>
            </a:r>
            <a:br>
              <a:rPr lang="en-US" altLang="ja-JP" sz="1100" dirty="0">
                <a:latin typeface="Meiryo UI" panose="020B0604030504040204" pitchFamily="50" charset="-128"/>
                <a:ea typeface="Meiryo UI" panose="020B0604030504040204" pitchFamily="50" charset="-128"/>
              </a:rPr>
            </a:b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長期的な視点で整理したもの</a:t>
            </a:r>
            <a:r>
              <a:rPr lang="en-US" altLang="ja-JP" sz="11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05ED69A-AE71-4F3D-B581-CE41D1995E42}"/>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32</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406582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8"/>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市町村の議論に資する</a:t>
            </a:r>
            <a:r>
              <a:rPr kumimoji="1" lang="ja-JP" altLang="en-US" dirty="0">
                <a:latin typeface="Meiryo UI" panose="020B0604030504040204" pitchFamily="50" charset="-128"/>
                <a:ea typeface="Meiryo UI" panose="020B0604030504040204" pitchFamily="50" charset="-128"/>
              </a:rPr>
              <a:t>情報の提供</a:t>
            </a:r>
            <a:endParaRPr lang="ja-JP" altLang="en-US"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60462" y="90872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78D95D41-5023-4478-AA4D-1C582D6253BB}"/>
              </a:ext>
            </a:extLst>
          </p:cNvPr>
          <p:cNvSpPr/>
          <p:nvPr/>
        </p:nvSpPr>
        <p:spPr bwMode="white">
          <a:xfrm>
            <a:off x="160462" y="1389939"/>
            <a:ext cx="8784976" cy="2028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defTabSz="457200">
              <a:buFont typeface="Wingdings" panose="05000000000000000000" pitchFamily="2" charset="2"/>
              <a:buChar char="Ø"/>
              <a:defRPr/>
            </a:pPr>
            <a:r>
              <a:rPr lang="ja-JP" altLang="en-US" sz="1600" dirty="0">
                <a:solidFill>
                  <a:schemeClr val="tx1"/>
                </a:solidFill>
                <a:latin typeface="Meiryo UI" panose="020B0604030504040204" pitchFamily="50" charset="-128"/>
                <a:ea typeface="Meiryo UI" panose="020B0604030504040204" pitchFamily="50" charset="-128"/>
              </a:rPr>
              <a:t>府民が基礎自治機能の充実・強化の重要性に対する関心や理解を深めていただくことをめざし、市町村の行財政運営やまちづくりの取組などに関して、府ホームページや</a:t>
            </a:r>
            <a:r>
              <a:rPr lang="en-US" altLang="ja-JP" sz="1600" dirty="0">
                <a:solidFill>
                  <a:schemeClr val="tx1"/>
                </a:solidFill>
                <a:latin typeface="Meiryo UI" panose="020B0604030504040204" pitchFamily="50" charset="-128"/>
                <a:ea typeface="Meiryo UI" panose="020B0604030504040204" pitchFamily="50" charset="-128"/>
              </a:rPr>
              <a:t>SNS</a:t>
            </a:r>
            <a:r>
              <a:rPr lang="ja-JP" altLang="en-US" sz="1600" dirty="0">
                <a:solidFill>
                  <a:schemeClr val="tx1"/>
                </a:solidFill>
                <a:latin typeface="Meiryo UI" panose="020B0604030504040204" pitchFamily="50" charset="-128"/>
                <a:ea typeface="Meiryo UI" panose="020B0604030504040204" pitchFamily="50" charset="-128"/>
              </a:rPr>
              <a:t>等を活用し、わかりやすい情報発信や見える化の取組を強化します。</a:t>
            </a:r>
          </a:p>
          <a:p>
            <a:pPr marL="285750" indent="-285750" defTabSz="457200">
              <a:buFont typeface="Wingdings" panose="05000000000000000000" pitchFamily="2" charset="2"/>
              <a:buChar char="Ø"/>
              <a:defRPr/>
            </a:pPr>
            <a:endParaRPr lang="ja-JP" altLang="en-US" sz="1600"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defRPr/>
            </a:pPr>
            <a:r>
              <a:rPr lang="ja-JP" altLang="en-US" sz="1600" dirty="0">
                <a:solidFill>
                  <a:schemeClr val="tx1"/>
                </a:solidFill>
                <a:latin typeface="Meiryo UI" panose="020B0604030504040204" pitchFamily="50" charset="-128"/>
                <a:ea typeface="Meiryo UI" panose="020B0604030504040204" pitchFamily="50" charset="-128"/>
              </a:rPr>
              <a:t>人口減少の影響や将来予測、市町村のあり方議論の重要性等について、シンポジウムの開催や、学校・自治会・地域づくり団体等を対象に出前講座を行うなど、気運醸成に取り組みます。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defRPr/>
            </a:pPr>
            <a:endParaRPr lang="en-US" altLang="ja-JP" sz="1600" dirty="0">
              <a:solidFill>
                <a:schemeClr val="tx1"/>
              </a:solidFill>
              <a:latin typeface="Meiryo UI" panose="020B0604030504040204" pitchFamily="50" charset="-128"/>
              <a:ea typeface="Meiryo UI" panose="020B0604030504040204" pitchFamily="50" charset="-128"/>
            </a:endParaRPr>
          </a:p>
          <a:p>
            <a:pPr defTabSz="457200">
              <a:defRPr/>
            </a:pPr>
            <a:r>
              <a:rPr lang="ja-JP" altLang="en-US" sz="1600" dirty="0">
                <a:solidFill>
                  <a:schemeClr val="tx1"/>
                </a:solidFill>
                <a:latin typeface="Meiryo UI" panose="020B0604030504040204" pitchFamily="50" charset="-128"/>
                <a:ea typeface="Meiryo UI" panose="020B0604030504040204" pitchFamily="50" charset="-128"/>
              </a:rPr>
              <a:t>（気運醸成のイメージ）</a:t>
            </a:r>
          </a:p>
        </p:txBody>
      </p:sp>
      <p:sp>
        <p:nvSpPr>
          <p:cNvPr id="13" name="正方形/長方形 12">
            <a:extLst>
              <a:ext uri="{FF2B5EF4-FFF2-40B4-BE49-F238E27FC236}">
                <a16:creationId xmlns:a16="http://schemas.microsoft.com/office/drawing/2014/main" id="{D05ED69A-AE71-4F3D-B581-CE41D1995E42}"/>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33</a:t>
            </a:fld>
            <a:endParaRPr lang="ja-JP" altLang="en-US" sz="1200" dirty="0">
              <a:solidFill>
                <a:prstClr val="black"/>
              </a:solidFill>
              <a:ea typeface="Meiryo UI" panose="020B0604030504040204" pitchFamily="50" charset="-128"/>
            </a:endParaRPr>
          </a:p>
        </p:txBody>
      </p:sp>
      <p:sp>
        <p:nvSpPr>
          <p:cNvPr id="41" name="角丸四角形 20">
            <a:extLst>
              <a:ext uri="{FF2B5EF4-FFF2-40B4-BE49-F238E27FC236}">
                <a16:creationId xmlns:a16="http://schemas.microsoft.com/office/drawing/2014/main" id="{AEB02659-8C30-4DA9-B97E-832512282B9D}"/>
              </a:ext>
            </a:extLst>
          </p:cNvPr>
          <p:cNvSpPr/>
          <p:nvPr/>
        </p:nvSpPr>
        <p:spPr>
          <a:xfrm>
            <a:off x="171277" y="1016768"/>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
        <p:nvSpPr>
          <p:cNvPr id="8" name="矢印: 左 7">
            <a:extLst>
              <a:ext uri="{FF2B5EF4-FFF2-40B4-BE49-F238E27FC236}">
                <a16:creationId xmlns:a16="http://schemas.microsoft.com/office/drawing/2014/main" id="{F86FA866-03FB-41BD-A21C-91794507416D}"/>
              </a:ext>
            </a:extLst>
          </p:cNvPr>
          <p:cNvSpPr/>
          <p:nvPr/>
        </p:nvSpPr>
        <p:spPr>
          <a:xfrm rot="20438426">
            <a:off x="5600179" y="4011841"/>
            <a:ext cx="2403247" cy="46122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 name="グループ化 8">
            <a:extLst>
              <a:ext uri="{FF2B5EF4-FFF2-40B4-BE49-F238E27FC236}">
                <a16:creationId xmlns:a16="http://schemas.microsoft.com/office/drawing/2014/main" id="{142B37A2-6C31-452D-BFEB-F5E8DBF1161D}"/>
              </a:ext>
            </a:extLst>
          </p:cNvPr>
          <p:cNvGrpSpPr>
            <a:grpSpLocks noChangeAspect="1"/>
          </p:cNvGrpSpPr>
          <p:nvPr/>
        </p:nvGrpSpPr>
        <p:grpSpPr>
          <a:xfrm>
            <a:off x="509944" y="3629274"/>
            <a:ext cx="8017394" cy="2671629"/>
            <a:chOff x="395536" y="3883240"/>
            <a:chExt cx="7896162" cy="2598130"/>
          </a:xfrm>
        </p:grpSpPr>
        <p:grpSp>
          <p:nvGrpSpPr>
            <p:cNvPr id="10" name="グループ化 9">
              <a:extLst>
                <a:ext uri="{FF2B5EF4-FFF2-40B4-BE49-F238E27FC236}">
                  <a16:creationId xmlns:a16="http://schemas.microsoft.com/office/drawing/2014/main" id="{3F6651B1-B948-4464-BDE2-589A8E91488D}"/>
                </a:ext>
              </a:extLst>
            </p:cNvPr>
            <p:cNvGrpSpPr/>
            <p:nvPr/>
          </p:nvGrpSpPr>
          <p:grpSpPr>
            <a:xfrm>
              <a:off x="395536" y="3890808"/>
              <a:ext cx="7896162" cy="2590562"/>
              <a:chOff x="519071" y="4991912"/>
              <a:chExt cx="7647434" cy="1408216"/>
            </a:xfrm>
          </p:grpSpPr>
          <p:sp>
            <p:nvSpPr>
              <p:cNvPr id="17" name="フリーフォーム: 図形 16">
                <a:extLst>
                  <a:ext uri="{FF2B5EF4-FFF2-40B4-BE49-F238E27FC236}">
                    <a16:creationId xmlns:a16="http://schemas.microsoft.com/office/drawing/2014/main" id="{FAF00436-6CC5-4140-9274-C985E8BEFC29}"/>
                  </a:ext>
                </a:extLst>
              </p:cNvPr>
              <p:cNvSpPr/>
              <p:nvPr/>
            </p:nvSpPr>
            <p:spPr>
              <a:xfrm>
                <a:off x="3667110" y="5292060"/>
                <a:ext cx="1547034" cy="648000"/>
              </a:xfrm>
              <a:custGeom>
                <a:avLst/>
                <a:gdLst>
                  <a:gd name="connsiteX0" fmla="*/ 0 w 1350483"/>
                  <a:gd name="connsiteY0" fmla="*/ 443139 h 886277"/>
                  <a:gd name="connsiteX1" fmla="*/ 675242 w 1350483"/>
                  <a:gd name="connsiteY1" fmla="*/ 0 h 886277"/>
                  <a:gd name="connsiteX2" fmla="*/ 1350484 w 1350483"/>
                  <a:gd name="connsiteY2" fmla="*/ 443139 h 886277"/>
                  <a:gd name="connsiteX3" fmla="*/ 675242 w 1350483"/>
                  <a:gd name="connsiteY3" fmla="*/ 886278 h 886277"/>
                  <a:gd name="connsiteX4" fmla="*/ 0 w 1350483"/>
                  <a:gd name="connsiteY4" fmla="*/ 443139 h 886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483" h="886277">
                    <a:moveTo>
                      <a:pt x="0" y="443139"/>
                    </a:moveTo>
                    <a:cubicBezTo>
                      <a:pt x="0" y="198400"/>
                      <a:pt x="302316" y="0"/>
                      <a:pt x="675242" y="0"/>
                    </a:cubicBezTo>
                    <a:cubicBezTo>
                      <a:pt x="1048168" y="0"/>
                      <a:pt x="1350484" y="198400"/>
                      <a:pt x="1350484" y="443139"/>
                    </a:cubicBezTo>
                    <a:cubicBezTo>
                      <a:pt x="1350484" y="687878"/>
                      <a:pt x="1048168" y="886278"/>
                      <a:pt x="675242" y="886278"/>
                    </a:cubicBezTo>
                    <a:cubicBezTo>
                      <a:pt x="302316" y="886278"/>
                      <a:pt x="0" y="687878"/>
                      <a:pt x="0" y="44313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394" tIns="137412" rIns="205394" bIns="137412" numCol="1" spcCol="1270" anchor="ctr" anchorCtr="0">
                <a:noAutofit/>
              </a:bodyPr>
              <a:lstStyle/>
              <a:p>
                <a:pPr algn="ctr" defTabSz="533400">
                  <a:lnSpc>
                    <a:spcPct val="90000"/>
                  </a:lnSpc>
                  <a:spcBef>
                    <a:spcPct val="0"/>
                  </a:spcBef>
                  <a:spcAft>
                    <a:spcPct val="35000"/>
                  </a:spcAft>
                </a:pPr>
                <a:r>
                  <a:rPr kumimoji="1" lang="ja-JP" altLang="en-US" sz="1600" dirty="0">
                    <a:latin typeface="Meiryo UI" panose="020B0604030504040204" pitchFamily="50" charset="-128"/>
                    <a:ea typeface="Meiryo UI" panose="020B0604030504040204" pitchFamily="50" charset="-128"/>
                  </a:rPr>
                  <a:t>府民の関心と</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理解の高まり</a:t>
                </a:r>
              </a:p>
            </p:txBody>
          </p:sp>
          <p:sp>
            <p:nvSpPr>
              <p:cNvPr id="18" name="矢印: 左 17">
                <a:extLst>
                  <a:ext uri="{FF2B5EF4-FFF2-40B4-BE49-F238E27FC236}">
                    <a16:creationId xmlns:a16="http://schemas.microsoft.com/office/drawing/2014/main" id="{5C10CEBA-3C6B-4CD3-8881-1D446A2A1D31}"/>
                  </a:ext>
                </a:extLst>
              </p:cNvPr>
              <p:cNvSpPr/>
              <p:nvPr/>
            </p:nvSpPr>
            <p:spPr>
              <a:xfrm rot="11631654">
                <a:off x="1562654" y="5219703"/>
                <a:ext cx="2189245" cy="25258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フリーフォーム: 図形 18">
                <a:extLst>
                  <a:ext uri="{FF2B5EF4-FFF2-40B4-BE49-F238E27FC236}">
                    <a16:creationId xmlns:a16="http://schemas.microsoft.com/office/drawing/2014/main" id="{63D68A31-7CE1-4FE0-9ED0-F7AEF0DE8AE1}"/>
                  </a:ext>
                </a:extLst>
              </p:cNvPr>
              <p:cNvSpPr/>
              <p:nvPr/>
            </p:nvSpPr>
            <p:spPr>
              <a:xfrm>
                <a:off x="542546" y="4991912"/>
                <a:ext cx="2103966" cy="180000"/>
              </a:xfrm>
              <a:custGeom>
                <a:avLst/>
                <a:gdLst>
                  <a:gd name="connsiteX0" fmla="*/ 0 w 2103966"/>
                  <a:gd name="connsiteY0" fmla="*/ 18370 h 183703"/>
                  <a:gd name="connsiteX1" fmla="*/ 18370 w 2103966"/>
                  <a:gd name="connsiteY1" fmla="*/ 0 h 183703"/>
                  <a:gd name="connsiteX2" fmla="*/ 2085596 w 2103966"/>
                  <a:gd name="connsiteY2" fmla="*/ 0 h 183703"/>
                  <a:gd name="connsiteX3" fmla="*/ 2103966 w 2103966"/>
                  <a:gd name="connsiteY3" fmla="*/ 18370 h 183703"/>
                  <a:gd name="connsiteX4" fmla="*/ 2103966 w 2103966"/>
                  <a:gd name="connsiteY4" fmla="*/ 165333 h 183703"/>
                  <a:gd name="connsiteX5" fmla="*/ 2085596 w 2103966"/>
                  <a:gd name="connsiteY5" fmla="*/ 183703 h 183703"/>
                  <a:gd name="connsiteX6" fmla="*/ 18370 w 2103966"/>
                  <a:gd name="connsiteY6" fmla="*/ 183703 h 183703"/>
                  <a:gd name="connsiteX7" fmla="*/ 0 w 2103966"/>
                  <a:gd name="connsiteY7" fmla="*/ 165333 h 183703"/>
                  <a:gd name="connsiteX8" fmla="*/ 0 w 2103966"/>
                  <a:gd name="connsiteY8" fmla="*/ 18370 h 18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3966" h="183703">
                    <a:moveTo>
                      <a:pt x="0" y="18370"/>
                    </a:moveTo>
                    <a:cubicBezTo>
                      <a:pt x="0" y="8225"/>
                      <a:pt x="8225" y="0"/>
                      <a:pt x="18370" y="0"/>
                    </a:cubicBezTo>
                    <a:lnTo>
                      <a:pt x="2085596" y="0"/>
                    </a:lnTo>
                    <a:cubicBezTo>
                      <a:pt x="2095741" y="0"/>
                      <a:pt x="2103966" y="8225"/>
                      <a:pt x="2103966" y="18370"/>
                    </a:cubicBezTo>
                    <a:lnTo>
                      <a:pt x="2103966" y="165333"/>
                    </a:lnTo>
                    <a:cubicBezTo>
                      <a:pt x="2103966" y="175478"/>
                      <a:pt x="2095741" y="183703"/>
                      <a:pt x="2085596" y="183703"/>
                    </a:cubicBezTo>
                    <a:lnTo>
                      <a:pt x="18370" y="183703"/>
                    </a:lnTo>
                    <a:cubicBezTo>
                      <a:pt x="8225" y="183703"/>
                      <a:pt x="0" y="175478"/>
                      <a:pt x="0" y="165333"/>
                    </a:cubicBezTo>
                    <a:lnTo>
                      <a:pt x="0" y="183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40" tIns="28240" rIns="28240" bIns="28240" numCol="1" spcCol="1270" anchor="ctr" anchorCtr="0">
                <a:noAutofit/>
              </a:bodyPr>
              <a:lstStyle/>
              <a:p>
                <a:pPr algn="ctr" defTabSz="533400">
                  <a:spcBef>
                    <a:spcPct val="0"/>
                  </a:spcBef>
                </a:pPr>
                <a:r>
                  <a:rPr kumimoji="1" lang="ja-JP" altLang="en-US" sz="1200" dirty="0">
                    <a:latin typeface="Meiryo UI" panose="020B0604030504040204" pitchFamily="50" charset="-128"/>
                    <a:ea typeface="Meiryo UI" panose="020B0604030504040204" pitchFamily="50" charset="-128"/>
                  </a:rPr>
                  <a:t>府ホームページ・府政だより</a:t>
                </a:r>
              </a:p>
            </p:txBody>
          </p:sp>
          <p:sp>
            <p:nvSpPr>
              <p:cNvPr id="20" name="矢印: 左 19">
                <a:extLst>
                  <a:ext uri="{FF2B5EF4-FFF2-40B4-BE49-F238E27FC236}">
                    <a16:creationId xmlns:a16="http://schemas.microsoft.com/office/drawing/2014/main" id="{4626921E-AC7F-487A-87C0-3E1ABBA81E85}"/>
                  </a:ext>
                </a:extLst>
              </p:cNvPr>
              <p:cNvSpPr/>
              <p:nvPr/>
            </p:nvSpPr>
            <p:spPr>
              <a:xfrm rot="10220133">
                <a:off x="1648835" y="5973636"/>
                <a:ext cx="2069300" cy="25258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フリーフォーム: 図形 20">
                <a:extLst>
                  <a:ext uri="{FF2B5EF4-FFF2-40B4-BE49-F238E27FC236}">
                    <a16:creationId xmlns:a16="http://schemas.microsoft.com/office/drawing/2014/main" id="{30AC56E7-8BEB-402E-9451-BE166A91E3D5}"/>
                  </a:ext>
                </a:extLst>
              </p:cNvPr>
              <p:cNvSpPr/>
              <p:nvPr/>
            </p:nvSpPr>
            <p:spPr>
              <a:xfrm>
                <a:off x="519071" y="6185161"/>
                <a:ext cx="2288895" cy="180000"/>
              </a:xfrm>
              <a:custGeom>
                <a:avLst/>
                <a:gdLst>
                  <a:gd name="connsiteX0" fmla="*/ 0 w 2288895"/>
                  <a:gd name="connsiteY0" fmla="*/ 17693 h 176926"/>
                  <a:gd name="connsiteX1" fmla="*/ 17693 w 2288895"/>
                  <a:gd name="connsiteY1" fmla="*/ 0 h 176926"/>
                  <a:gd name="connsiteX2" fmla="*/ 2271202 w 2288895"/>
                  <a:gd name="connsiteY2" fmla="*/ 0 h 176926"/>
                  <a:gd name="connsiteX3" fmla="*/ 2288895 w 2288895"/>
                  <a:gd name="connsiteY3" fmla="*/ 17693 h 176926"/>
                  <a:gd name="connsiteX4" fmla="*/ 2288895 w 2288895"/>
                  <a:gd name="connsiteY4" fmla="*/ 159233 h 176926"/>
                  <a:gd name="connsiteX5" fmla="*/ 2271202 w 2288895"/>
                  <a:gd name="connsiteY5" fmla="*/ 176926 h 176926"/>
                  <a:gd name="connsiteX6" fmla="*/ 17693 w 2288895"/>
                  <a:gd name="connsiteY6" fmla="*/ 176926 h 176926"/>
                  <a:gd name="connsiteX7" fmla="*/ 0 w 2288895"/>
                  <a:gd name="connsiteY7" fmla="*/ 159233 h 176926"/>
                  <a:gd name="connsiteX8" fmla="*/ 0 w 2288895"/>
                  <a:gd name="connsiteY8" fmla="*/ 17693 h 17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8895" h="176926">
                    <a:moveTo>
                      <a:pt x="0" y="17693"/>
                    </a:moveTo>
                    <a:cubicBezTo>
                      <a:pt x="0" y="7921"/>
                      <a:pt x="7921" y="0"/>
                      <a:pt x="17693" y="0"/>
                    </a:cubicBezTo>
                    <a:lnTo>
                      <a:pt x="2271202" y="0"/>
                    </a:lnTo>
                    <a:cubicBezTo>
                      <a:pt x="2280974" y="0"/>
                      <a:pt x="2288895" y="7921"/>
                      <a:pt x="2288895" y="17693"/>
                    </a:cubicBezTo>
                    <a:lnTo>
                      <a:pt x="2288895" y="159233"/>
                    </a:lnTo>
                    <a:cubicBezTo>
                      <a:pt x="2288895" y="169005"/>
                      <a:pt x="2280974" y="176926"/>
                      <a:pt x="2271202" y="176926"/>
                    </a:cubicBezTo>
                    <a:lnTo>
                      <a:pt x="17693" y="176926"/>
                    </a:lnTo>
                    <a:cubicBezTo>
                      <a:pt x="7921" y="176926"/>
                      <a:pt x="0" y="169005"/>
                      <a:pt x="0" y="159233"/>
                    </a:cubicBezTo>
                    <a:lnTo>
                      <a:pt x="0" y="176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42" tIns="28042" rIns="28042" bIns="28042" numCol="1" spcCol="1270" anchor="ctr" anchorCtr="0">
                <a:noAutofit/>
              </a:bodyPr>
              <a:lstStyle/>
              <a:p>
                <a:pPr algn="ctr" defTabSz="533400">
                  <a:spcBef>
                    <a:spcPct val="0"/>
                  </a:spcBef>
                </a:pPr>
                <a:r>
                  <a:rPr kumimoji="1" lang="en-US" altLang="ja-JP" sz="1200" dirty="0">
                    <a:latin typeface="Meiryo UI" panose="020B0604030504040204" pitchFamily="50" charset="-128"/>
                    <a:ea typeface="Meiryo UI" panose="020B0604030504040204" pitchFamily="50" charset="-128"/>
                  </a:rPr>
                  <a:t>YouTube</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SNS</a:t>
                </a:r>
                <a:r>
                  <a:rPr kumimoji="1" lang="ja-JP" altLang="en-US" sz="1200" dirty="0">
                    <a:latin typeface="Meiryo UI" panose="020B0604030504040204" pitchFamily="50" charset="-128"/>
                    <a:ea typeface="Meiryo UI" panose="020B0604030504040204" pitchFamily="50" charset="-128"/>
                  </a:rPr>
                  <a:t>等</a:t>
                </a:r>
              </a:p>
            </p:txBody>
          </p:sp>
          <p:sp>
            <p:nvSpPr>
              <p:cNvPr id="22" name="矢印: 左 21">
                <a:extLst>
                  <a:ext uri="{FF2B5EF4-FFF2-40B4-BE49-F238E27FC236}">
                    <a16:creationId xmlns:a16="http://schemas.microsoft.com/office/drawing/2014/main" id="{8B10650A-EBAB-4F61-8958-E2FA03C45C0F}"/>
                  </a:ext>
                </a:extLst>
              </p:cNvPr>
              <p:cNvSpPr/>
              <p:nvPr/>
            </p:nvSpPr>
            <p:spPr>
              <a:xfrm rot="754895">
                <a:off x="5214027" y="5999282"/>
                <a:ext cx="2209329" cy="25258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フリーフォーム: 図形 22">
                <a:extLst>
                  <a:ext uri="{FF2B5EF4-FFF2-40B4-BE49-F238E27FC236}">
                    <a16:creationId xmlns:a16="http://schemas.microsoft.com/office/drawing/2014/main" id="{D3A09E2A-C6CB-4578-96E9-F11205046596}"/>
                  </a:ext>
                </a:extLst>
              </p:cNvPr>
              <p:cNvSpPr/>
              <p:nvPr/>
            </p:nvSpPr>
            <p:spPr>
              <a:xfrm>
                <a:off x="5955512" y="6237458"/>
                <a:ext cx="2210993" cy="162670"/>
              </a:xfrm>
              <a:custGeom>
                <a:avLst/>
                <a:gdLst>
                  <a:gd name="connsiteX0" fmla="*/ 0 w 3097222"/>
                  <a:gd name="connsiteY0" fmla="*/ 32566 h 325658"/>
                  <a:gd name="connsiteX1" fmla="*/ 32566 w 3097222"/>
                  <a:gd name="connsiteY1" fmla="*/ 0 h 325658"/>
                  <a:gd name="connsiteX2" fmla="*/ 3064656 w 3097222"/>
                  <a:gd name="connsiteY2" fmla="*/ 0 h 325658"/>
                  <a:gd name="connsiteX3" fmla="*/ 3097222 w 3097222"/>
                  <a:gd name="connsiteY3" fmla="*/ 32566 h 325658"/>
                  <a:gd name="connsiteX4" fmla="*/ 3097222 w 3097222"/>
                  <a:gd name="connsiteY4" fmla="*/ 293092 h 325658"/>
                  <a:gd name="connsiteX5" fmla="*/ 3064656 w 3097222"/>
                  <a:gd name="connsiteY5" fmla="*/ 325658 h 325658"/>
                  <a:gd name="connsiteX6" fmla="*/ 32566 w 3097222"/>
                  <a:gd name="connsiteY6" fmla="*/ 325658 h 325658"/>
                  <a:gd name="connsiteX7" fmla="*/ 0 w 3097222"/>
                  <a:gd name="connsiteY7" fmla="*/ 293092 h 325658"/>
                  <a:gd name="connsiteX8" fmla="*/ 0 w 3097222"/>
                  <a:gd name="connsiteY8" fmla="*/ 32566 h 32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7222" h="325658">
                    <a:moveTo>
                      <a:pt x="0" y="32566"/>
                    </a:moveTo>
                    <a:cubicBezTo>
                      <a:pt x="0" y="14580"/>
                      <a:pt x="14580" y="0"/>
                      <a:pt x="32566" y="0"/>
                    </a:cubicBezTo>
                    <a:lnTo>
                      <a:pt x="3064656" y="0"/>
                    </a:lnTo>
                    <a:cubicBezTo>
                      <a:pt x="3082642" y="0"/>
                      <a:pt x="3097222" y="14580"/>
                      <a:pt x="3097222" y="32566"/>
                    </a:cubicBezTo>
                    <a:lnTo>
                      <a:pt x="3097222" y="293092"/>
                    </a:lnTo>
                    <a:cubicBezTo>
                      <a:pt x="3097222" y="311078"/>
                      <a:pt x="3082642" y="325658"/>
                      <a:pt x="3064656" y="325658"/>
                    </a:cubicBezTo>
                    <a:lnTo>
                      <a:pt x="32566" y="325658"/>
                    </a:lnTo>
                    <a:cubicBezTo>
                      <a:pt x="14580" y="325658"/>
                      <a:pt x="0" y="311078"/>
                      <a:pt x="0" y="293092"/>
                    </a:cubicBezTo>
                    <a:lnTo>
                      <a:pt x="0" y="325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398" tIns="32398" rIns="32398" bIns="32398" numCol="1" spcCol="1270" anchor="ctr" anchorCtr="0">
                <a:noAutofit/>
              </a:bodyPr>
              <a:lstStyle/>
              <a:p>
                <a:pPr algn="ctr" defTabSz="533400">
                  <a:spcBef>
                    <a:spcPct val="0"/>
                  </a:spcBef>
                </a:pPr>
                <a:r>
                  <a:rPr kumimoji="1" lang="ja-JP" altLang="en-US" sz="1200" dirty="0">
                    <a:latin typeface="Meiryo UI" panose="020B0604030504040204" pitchFamily="50" charset="-128"/>
                    <a:ea typeface="Meiryo UI" panose="020B0604030504040204" pitchFamily="50" charset="-128"/>
                  </a:rPr>
                  <a:t>出前講座</a:t>
                </a:r>
              </a:p>
            </p:txBody>
          </p:sp>
        </p:grpSp>
        <p:grpSp>
          <p:nvGrpSpPr>
            <p:cNvPr id="12" name="グループ化 11">
              <a:extLst>
                <a:ext uri="{FF2B5EF4-FFF2-40B4-BE49-F238E27FC236}">
                  <a16:creationId xmlns:a16="http://schemas.microsoft.com/office/drawing/2014/main" id="{EC67D368-C53C-44F1-AFDC-9606269E1DDB}"/>
                </a:ext>
              </a:extLst>
            </p:cNvPr>
            <p:cNvGrpSpPr/>
            <p:nvPr/>
          </p:nvGrpSpPr>
          <p:grpSpPr>
            <a:xfrm>
              <a:off x="5855403" y="3883240"/>
              <a:ext cx="2288895" cy="286291"/>
              <a:chOff x="188073" y="1124235"/>
              <a:chExt cx="2288895" cy="180000"/>
            </a:xfrm>
          </p:grpSpPr>
          <p:sp>
            <p:nvSpPr>
              <p:cNvPr id="15" name="四角形: 角を丸くする 14">
                <a:extLst>
                  <a:ext uri="{FF2B5EF4-FFF2-40B4-BE49-F238E27FC236}">
                    <a16:creationId xmlns:a16="http://schemas.microsoft.com/office/drawing/2014/main" id="{15D150A2-9769-486E-B456-0287584C3E44}"/>
                  </a:ext>
                </a:extLst>
              </p:cNvPr>
              <p:cNvSpPr/>
              <p:nvPr/>
            </p:nvSpPr>
            <p:spPr>
              <a:xfrm>
                <a:off x="188073" y="1125772"/>
                <a:ext cx="2288895" cy="17692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四角形: 角を丸くする 4">
                <a:extLst>
                  <a:ext uri="{FF2B5EF4-FFF2-40B4-BE49-F238E27FC236}">
                    <a16:creationId xmlns:a16="http://schemas.microsoft.com/office/drawing/2014/main" id="{E4C125BA-1C38-45AE-897F-270AD30E4C2B}"/>
                  </a:ext>
                </a:extLst>
              </p:cNvPr>
              <p:cNvSpPr txBox="1"/>
              <p:nvPr/>
            </p:nvSpPr>
            <p:spPr>
              <a:xfrm>
                <a:off x="318165" y="1124235"/>
                <a:ext cx="2069406" cy="18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533400">
                  <a:spcBef>
                    <a:spcPct val="0"/>
                  </a:spcBef>
                </a:pPr>
                <a:r>
                  <a:rPr kumimoji="1" lang="ja-JP" altLang="en-US" sz="1200" dirty="0">
                    <a:latin typeface="Meiryo UI" panose="020B0604030504040204" pitchFamily="50" charset="-128"/>
                    <a:ea typeface="Meiryo UI" panose="020B0604030504040204" pitchFamily="50" charset="-128"/>
                  </a:rPr>
                  <a:t>シンポジウム</a:t>
                </a:r>
              </a:p>
            </p:txBody>
          </p:sp>
        </p:grpSp>
      </p:grpSp>
      <p:sp>
        <p:nvSpPr>
          <p:cNvPr id="24" name="正方形/長方形 23">
            <a:extLst>
              <a:ext uri="{FF2B5EF4-FFF2-40B4-BE49-F238E27FC236}">
                <a16:creationId xmlns:a16="http://schemas.microsoft.com/office/drawing/2014/main" id="{5D69F9BA-1344-4160-AA48-6AE58F63247D}"/>
              </a:ext>
            </a:extLst>
          </p:cNvPr>
          <p:cNvSpPr>
            <a:spLocks noChangeAspect="1"/>
          </p:cNvSpPr>
          <p:nvPr/>
        </p:nvSpPr>
        <p:spPr>
          <a:xfrm>
            <a:off x="468492" y="3504963"/>
            <a:ext cx="8082178" cy="2895368"/>
          </a:xfrm>
          <a:prstGeom prst="rect">
            <a:avLst/>
          </a:prstGeom>
          <a:noFill/>
          <a:ln>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78A46BE0-1753-46F7-8D28-776FB1A99F09}"/>
              </a:ext>
            </a:extLst>
          </p:cNvPr>
          <p:cNvPicPr>
            <a:picLocks noChangeAspect="1"/>
          </p:cNvPicPr>
          <p:nvPr/>
        </p:nvPicPr>
        <p:blipFill>
          <a:blip r:embed="rId3"/>
          <a:stretch>
            <a:fillRect/>
          </a:stretch>
        </p:blipFill>
        <p:spPr>
          <a:xfrm>
            <a:off x="2205249" y="4347384"/>
            <a:ext cx="511110" cy="743432"/>
          </a:xfrm>
          <a:prstGeom prst="rect">
            <a:avLst/>
          </a:prstGeom>
        </p:spPr>
      </p:pic>
      <p:pic>
        <p:nvPicPr>
          <p:cNvPr id="26" name="図 25">
            <a:extLst>
              <a:ext uri="{FF2B5EF4-FFF2-40B4-BE49-F238E27FC236}">
                <a16:creationId xmlns:a16="http://schemas.microsoft.com/office/drawing/2014/main" id="{488396B9-E9B2-431B-A8C4-35B3E38BB96F}"/>
              </a:ext>
            </a:extLst>
          </p:cNvPr>
          <p:cNvPicPr>
            <a:picLocks noChangeAspect="1"/>
          </p:cNvPicPr>
          <p:nvPr/>
        </p:nvPicPr>
        <p:blipFill>
          <a:blip r:embed="rId4"/>
          <a:stretch>
            <a:fillRect/>
          </a:stretch>
        </p:blipFill>
        <p:spPr>
          <a:xfrm>
            <a:off x="983810" y="4036037"/>
            <a:ext cx="1291829" cy="1106129"/>
          </a:xfrm>
          <a:prstGeom prst="rect">
            <a:avLst/>
          </a:prstGeom>
        </p:spPr>
      </p:pic>
      <p:grpSp>
        <p:nvGrpSpPr>
          <p:cNvPr id="27" name="グループ化 26">
            <a:extLst>
              <a:ext uri="{FF2B5EF4-FFF2-40B4-BE49-F238E27FC236}">
                <a16:creationId xmlns:a16="http://schemas.microsoft.com/office/drawing/2014/main" id="{19C71FA4-D33F-4C5E-BE7C-9B5821AA3D69}"/>
              </a:ext>
            </a:extLst>
          </p:cNvPr>
          <p:cNvGrpSpPr>
            <a:grpSpLocks noChangeAspect="1"/>
          </p:cNvGrpSpPr>
          <p:nvPr/>
        </p:nvGrpSpPr>
        <p:grpSpPr>
          <a:xfrm>
            <a:off x="4124299" y="5287411"/>
            <a:ext cx="1518896" cy="1160098"/>
            <a:chOff x="310031" y="3985260"/>
            <a:chExt cx="3123435" cy="2385606"/>
          </a:xfrm>
        </p:grpSpPr>
        <p:sp>
          <p:nvSpPr>
            <p:cNvPr id="28" name="正方形/長方形 27">
              <a:extLst>
                <a:ext uri="{FF2B5EF4-FFF2-40B4-BE49-F238E27FC236}">
                  <a16:creationId xmlns:a16="http://schemas.microsoft.com/office/drawing/2014/main" id="{66690C61-5B6D-4A89-B068-A16E60E9EA38}"/>
                </a:ext>
              </a:extLst>
            </p:cNvPr>
            <p:cNvSpPr>
              <a:spLocks noChangeAspect="1"/>
            </p:cNvSpPr>
            <p:nvPr/>
          </p:nvSpPr>
          <p:spPr>
            <a:xfrm>
              <a:off x="310031" y="3985260"/>
              <a:ext cx="3119361" cy="2333899"/>
            </a:xfrm>
            <a:prstGeom prst="rect">
              <a:avLst/>
            </a:prstGeom>
            <a:solidFill>
              <a:schemeClr val="bg1"/>
            </a:solidFill>
            <a:ln>
              <a:solidFill>
                <a:srgbClr val="8CA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24577037-319F-4302-9AEE-9BC430538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50" y="4109814"/>
              <a:ext cx="1721355" cy="1841021"/>
            </a:xfrm>
            <a:prstGeom prst="rect">
              <a:avLst/>
            </a:prstGeom>
          </p:spPr>
        </p:pic>
        <p:pic>
          <p:nvPicPr>
            <p:cNvPr id="30" name="図 29">
              <a:extLst>
                <a:ext uri="{FF2B5EF4-FFF2-40B4-BE49-F238E27FC236}">
                  <a16:creationId xmlns:a16="http://schemas.microsoft.com/office/drawing/2014/main" id="{FFC8C747-B408-4886-896E-834193793A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7929" y="4525895"/>
              <a:ext cx="2041463" cy="1844971"/>
            </a:xfrm>
            <a:prstGeom prst="rect">
              <a:avLst/>
            </a:prstGeom>
          </p:spPr>
        </p:pic>
        <p:pic>
          <p:nvPicPr>
            <p:cNvPr id="31" name="図 30">
              <a:extLst>
                <a:ext uri="{FF2B5EF4-FFF2-40B4-BE49-F238E27FC236}">
                  <a16:creationId xmlns:a16="http://schemas.microsoft.com/office/drawing/2014/main" id="{47D10288-5AC0-42A6-8EBF-7232979B45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212523">
              <a:off x="394443" y="4941494"/>
              <a:ext cx="536842" cy="492166"/>
            </a:xfrm>
            <a:prstGeom prst="rect">
              <a:avLst/>
            </a:prstGeom>
          </p:spPr>
        </p:pic>
        <p:sp>
          <p:nvSpPr>
            <p:cNvPr id="32" name="吹き出し: 角を丸めた四角形 31">
              <a:extLst>
                <a:ext uri="{FF2B5EF4-FFF2-40B4-BE49-F238E27FC236}">
                  <a16:creationId xmlns:a16="http://schemas.microsoft.com/office/drawing/2014/main" id="{4F6D0763-B5FF-4ED3-9547-59AA2FB90D58}"/>
                </a:ext>
              </a:extLst>
            </p:cNvPr>
            <p:cNvSpPr/>
            <p:nvPr/>
          </p:nvSpPr>
          <p:spPr>
            <a:xfrm>
              <a:off x="1933793" y="4124878"/>
              <a:ext cx="957392" cy="538625"/>
            </a:xfrm>
            <a:prstGeom prst="wedgeRoundRectCallout">
              <a:avLst>
                <a:gd name="adj1" fmla="val 14794"/>
                <a:gd name="adj2" fmla="val 73110"/>
                <a:gd name="adj3" fmla="val 16667"/>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0294E8F5-A1A4-48EE-B635-288296A6BF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8460" y="4094818"/>
              <a:ext cx="465059" cy="336005"/>
            </a:xfrm>
            <a:prstGeom prst="rect">
              <a:avLst/>
            </a:prstGeom>
          </p:spPr>
        </p:pic>
        <p:pic>
          <p:nvPicPr>
            <p:cNvPr id="34" name="図 33">
              <a:extLst>
                <a:ext uri="{FF2B5EF4-FFF2-40B4-BE49-F238E27FC236}">
                  <a16:creationId xmlns:a16="http://schemas.microsoft.com/office/drawing/2014/main" id="{4A7C70D2-8CBC-4F5B-9F66-5BC682E571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9201" y="4091657"/>
              <a:ext cx="568605" cy="410817"/>
            </a:xfrm>
            <a:prstGeom prst="rect">
              <a:avLst/>
            </a:prstGeom>
          </p:spPr>
        </p:pic>
        <p:pic>
          <p:nvPicPr>
            <p:cNvPr id="35" name="図 34">
              <a:extLst>
                <a:ext uri="{FF2B5EF4-FFF2-40B4-BE49-F238E27FC236}">
                  <a16:creationId xmlns:a16="http://schemas.microsoft.com/office/drawing/2014/main" id="{2AF9E4C7-EA95-4040-AC0D-2A0316D62C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2293" y="4218838"/>
              <a:ext cx="507117" cy="319461"/>
            </a:xfrm>
            <a:prstGeom prst="rect">
              <a:avLst/>
            </a:prstGeom>
          </p:spPr>
        </p:pic>
        <p:pic>
          <p:nvPicPr>
            <p:cNvPr id="36" name="図 35">
              <a:extLst>
                <a:ext uri="{FF2B5EF4-FFF2-40B4-BE49-F238E27FC236}">
                  <a16:creationId xmlns:a16="http://schemas.microsoft.com/office/drawing/2014/main" id="{59126F7E-ADA8-413F-A07D-1ED50F44BD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6103" y="4276620"/>
              <a:ext cx="361578" cy="334736"/>
            </a:xfrm>
            <a:prstGeom prst="rect">
              <a:avLst/>
            </a:prstGeom>
          </p:spPr>
        </p:pic>
        <p:pic>
          <p:nvPicPr>
            <p:cNvPr id="37" name="図 36">
              <a:extLst>
                <a:ext uri="{FF2B5EF4-FFF2-40B4-BE49-F238E27FC236}">
                  <a16:creationId xmlns:a16="http://schemas.microsoft.com/office/drawing/2014/main" id="{4F4ED3DA-5574-44C6-8034-86FA4E6214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6624" y="4171337"/>
              <a:ext cx="536842" cy="492166"/>
            </a:xfrm>
            <a:prstGeom prst="rect">
              <a:avLst/>
            </a:prstGeom>
          </p:spPr>
        </p:pic>
        <p:pic>
          <p:nvPicPr>
            <p:cNvPr id="38" name="図 37">
              <a:extLst>
                <a:ext uri="{FF2B5EF4-FFF2-40B4-BE49-F238E27FC236}">
                  <a16:creationId xmlns:a16="http://schemas.microsoft.com/office/drawing/2014/main" id="{34EC96FC-B2DF-4110-873E-A9E58A1BB4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527563" y="4269550"/>
              <a:ext cx="462502" cy="424013"/>
            </a:xfrm>
            <a:prstGeom prst="rect">
              <a:avLst/>
            </a:prstGeom>
          </p:spPr>
        </p:pic>
      </p:grpSp>
      <p:pic>
        <p:nvPicPr>
          <p:cNvPr id="39" name="図 38">
            <a:extLst>
              <a:ext uri="{FF2B5EF4-FFF2-40B4-BE49-F238E27FC236}">
                <a16:creationId xmlns:a16="http://schemas.microsoft.com/office/drawing/2014/main" id="{DDB63288-F19A-4EED-BEE4-1711EDB5A8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64756" y="5142166"/>
            <a:ext cx="1023092" cy="1394333"/>
          </a:xfrm>
          <a:prstGeom prst="rect">
            <a:avLst/>
          </a:prstGeom>
        </p:spPr>
      </p:pic>
      <p:pic>
        <p:nvPicPr>
          <p:cNvPr id="40" name="図 39">
            <a:extLst>
              <a:ext uri="{FF2B5EF4-FFF2-40B4-BE49-F238E27FC236}">
                <a16:creationId xmlns:a16="http://schemas.microsoft.com/office/drawing/2014/main" id="{2487B262-B268-48B0-A7B9-182682400B2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37071" y="5306593"/>
            <a:ext cx="1032052" cy="1111989"/>
          </a:xfrm>
          <a:prstGeom prst="rect">
            <a:avLst/>
          </a:prstGeom>
        </p:spPr>
      </p:pic>
      <p:pic>
        <p:nvPicPr>
          <p:cNvPr id="42" name="図 41">
            <a:extLst>
              <a:ext uri="{FF2B5EF4-FFF2-40B4-BE49-F238E27FC236}">
                <a16:creationId xmlns:a16="http://schemas.microsoft.com/office/drawing/2014/main" id="{3E1B716C-0CBA-44F6-A3B4-B6C9E032DD3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63536" y="3808197"/>
            <a:ext cx="1221065" cy="1192064"/>
          </a:xfrm>
          <a:prstGeom prst="rect">
            <a:avLst/>
          </a:prstGeom>
        </p:spPr>
      </p:pic>
    </p:spTree>
    <p:extLst>
      <p:ext uri="{BB962C8B-B14F-4D97-AF65-F5344CB8AC3E}">
        <p14:creationId xmlns:p14="http://schemas.microsoft.com/office/powerpoint/2010/main" val="1838217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D1CF999F-44EF-4951-AD4D-030250A668A6}"/>
              </a:ext>
            </a:extLst>
          </p:cNvPr>
          <p:cNvPicPr>
            <a:picLocks noChangeAspect="1"/>
          </p:cNvPicPr>
          <p:nvPr/>
        </p:nvPicPr>
        <p:blipFill>
          <a:blip r:embed="rId3"/>
          <a:stretch>
            <a:fillRect/>
          </a:stretch>
        </p:blipFill>
        <p:spPr>
          <a:xfrm>
            <a:off x="708706" y="5477267"/>
            <a:ext cx="1981393" cy="1296000"/>
          </a:xfrm>
          <a:prstGeom prst="rect">
            <a:avLst/>
          </a:prstGeom>
        </p:spPr>
      </p:pic>
      <p:pic>
        <p:nvPicPr>
          <p:cNvPr id="51" name="コンテンツ プレースホルダー 4">
            <a:extLst>
              <a:ext uri="{FF2B5EF4-FFF2-40B4-BE49-F238E27FC236}">
                <a16:creationId xmlns:a16="http://schemas.microsoft.com/office/drawing/2014/main" id="{F698604A-71EA-4285-92DC-6B985478E77D}"/>
              </a:ext>
            </a:extLst>
          </p:cNvPr>
          <p:cNvPicPr>
            <a:picLocks noChangeAspect="1"/>
          </p:cNvPicPr>
          <p:nvPr/>
        </p:nvPicPr>
        <p:blipFill>
          <a:blip r:embed="rId4"/>
          <a:stretch>
            <a:fillRect/>
          </a:stretch>
        </p:blipFill>
        <p:spPr>
          <a:xfrm>
            <a:off x="6365278" y="5477267"/>
            <a:ext cx="1873603" cy="1296000"/>
          </a:xfrm>
          <a:prstGeom prst="rect">
            <a:avLst/>
          </a:prstGeom>
        </p:spPr>
      </p:pic>
      <p:pic>
        <p:nvPicPr>
          <p:cNvPr id="52" name="図 51">
            <a:extLst>
              <a:ext uri="{FF2B5EF4-FFF2-40B4-BE49-F238E27FC236}">
                <a16:creationId xmlns:a16="http://schemas.microsoft.com/office/drawing/2014/main" id="{B827BB58-2E05-4699-AF9B-BDE07FAB64EC}"/>
              </a:ext>
            </a:extLst>
          </p:cNvPr>
          <p:cNvPicPr>
            <a:picLocks noChangeAspect="1"/>
          </p:cNvPicPr>
          <p:nvPr/>
        </p:nvPicPr>
        <p:blipFill>
          <a:blip r:embed="rId5"/>
          <a:stretch>
            <a:fillRect/>
          </a:stretch>
        </p:blipFill>
        <p:spPr>
          <a:xfrm>
            <a:off x="3545864" y="5477267"/>
            <a:ext cx="1813714" cy="1296000"/>
          </a:xfrm>
          <a:prstGeom prst="rect">
            <a:avLst/>
          </a:prstGeom>
        </p:spPr>
      </p:pic>
      <p:sp>
        <p:nvSpPr>
          <p:cNvPr id="11" name="正方形/長方形 10"/>
          <p:cNvSpPr/>
          <p:nvPr/>
        </p:nvSpPr>
        <p:spPr>
          <a:xfrm>
            <a:off x="251520" y="159148"/>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市町村の議論に資する</a:t>
            </a:r>
            <a:r>
              <a:rPr kumimoji="1" lang="ja-JP" altLang="en-US" dirty="0">
                <a:latin typeface="Meiryo UI" panose="020B0604030504040204" pitchFamily="50" charset="-128"/>
                <a:ea typeface="Meiryo UI" panose="020B0604030504040204" pitchFamily="50" charset="-128"/>
              </a:rPr>
              <a:t>情報の提供</a:t>
            </a:r>
            <a:endParaRPr lang="ja-JP" altLang="en-US"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60462" y="90872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3" name="角丸四角形 20">
            <a:extLst>
              <a:ext uri="{FF2B5EF4-FFF2-40B4-BE49-F238E27FC236}">
                <a16:creationId xmlns:a16="http://schemas.microsoft.com/office/drawing/2014/main" id="{5C64A735-8C79-4FA2-A906-DB51B4499B44}"/>
              </a:ext>
            </a:extLst>
          </p:cNvPr>
          <p:cNvSpPr/>
          <p:nvPr/>
        </p:nvSpPr>
        <p:spPr>
          <a:xfrm>
            <a:off x="168256" y="952514"/>
            <a:ext cx="446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取組例①　中長期財政シミュレーションに関する支援</a:t>
            </a:r>
          </a:p>
        </p:txBody>
      </p:sp>
      <p:sp>
        <p:nvSpPr>
          <p:cNvPr id="24" name="テキスト ボックス 23">
            <a:extLst>
              <a:ext uri="{FF2B5EF4-FFF2-40B4-BE49-F238E27FC236}">
                <a16:creationId xmlns:a16="http://schemas.microsoft.com/office/drawing/2014/main" id="{990018ED-5DAB-41BB-8E58-B0BF01A34EB7}"/>
              </a:ext>
            </a:extLst>
          </p:cNvPr>
          <p:cNvSpPr txBox="1"/>
          <p:nvPr/>
        </p:nvSpPr>
        <p:spPr>
          <a:xfrm>
            <a:off x="395536" y="1930771"/>
            <a:ext cx="8747984" cy="1354217"/>
          </a:xfrm>
          <a:prstGeom prst="rect">
            <a:avLst/>
          </a:prstGeom>
          <a:noFill/>
        </p:spPr>
        <p:txBody>
          <a:bodyPr wrap="square">
            <a:spAutoFit/>
          </a:bodyPr>
          <a:lstStyle/>
          <a:p>
            <a:pPr>
              <a:spcBef>
                <a:spcPts val="600"/>
              </a:spcBef>
            </a:pPr>
            <a:r>
              <a:rPr lang="ja-JP" altLang="en-US" sz="1200" b="1" u="sng" dirty="0">
                <a:latin typeface="Meiryo UI" panose="020B0604030504040204" pitchFamily="50" charset="-128"/>
                <a:ea typeface="Meiryo UI" panose="020B0604030504040204" pitchFamily="50" charset="-128"/>
              </a:rPr>
              <a:t>○推計手法の見直し（内容の充実）</a:t>
            </a:r>
            <a:br>
              <a:rPr lang="en-US" altLang="ja-JP" sz="1200" b="1" u="sng"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推計に経済成長率等を反映するとともに、市町村からの意見を踏まえた推計手法の見直しを実施</a:t>
            </a:r>
            <a:endParaRPr lang="en-US" altLang="ja-JP" sz="1200" dirty="0">
              <a:latin typeface="Meiryo UI" panose="020B0604030504040204" pitchFamily="50" charset="-128"/>
              <a:ea typeface="Meiryo UI" panose="020B0604030504040204" pitchFamily="50" charset="-128"/>
            </a:endParaRPr>
          </a:p>
          <a:p>
            <a:pPr>
              <a:spcBef>
                <a:spcPts val="600"/>
              </a:spcBef>
            </a:pPr>
            <a:r>
              <a:rPr lang="ja-JP" altLang="en-US" sz="1200" b="1" u="sng" dirty="0">
                <a:latin typeface="Meiryo UI" panose="020B0604030504040204" pitchFamily="50" charset="-128"/>
                <a:ea typeface="Meiryo UI" panose="020B0604030504040204" pitchFamily="50" charset="-128"/>
              </a:rPr>
              <a:t>○作成・活用・公表に必要なツールの提供（市町村の負担軽減）</a:t>
            </a:r>
            <a:endParaRPr lang="en-US" altLang="ja-JP" sz="12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必要な統計データ等を市町村別に予め組み込んだ推計様式や</a:t>
            </a:r>
            <a:r>
              <a:rPr lang="ja-JP" altLang="en-US" sz="1200" dirty="0">
                <a:solidFill>
                  <a:prstClr val="black"/>
                </a:solidFill>
                <a:latin typeface="Meiryo UI" panose="020B0604030504040204" pitchFamily="50" charset="-128"/>
                <a:ea typeface="Meiryo UI" panose="020B0604030504040204" pitchFamily="50" charset="-128"/>
              </a:rPr>
              <a:t>分析・公表の支援ツールの提供により、市町村の事務負担を軽減</a:t>
            </a:r>
            <a:endParaRPr lang="en-US" altLang="ja-JP" sz="1200" dirty="0">
              <a:solidFill>
                <a:prstClr val="black"/>
              </a:solidFill>
              <a:latin typeface="Meiryo UI" panose="020B0604030504040204" pitchFamily="50" charset="-128"/>
              <a:ea typeface="Meiryo UI" panose="020B0604030504040204" pitchFamily="50" charset="-128"/>
            </a:endParaRPr>
          </a:p>
          <a:p>
            <a:pPr>
              <a:spcBef>
                <a:spcPts val="600"/>
              </a:spcBef>
            </a:pPr>
            <a:r>
              <a:rPr kumimoji="1" lang="ja-JP" altLang="en-US" sz="1200" b="1" u="sng" dirty="0">
                <a:latin typeface="Meiryo UI" panose="020B0604030504040204" pitchFamily="50" charset="-128"/>
                <a:ea typeface="Meiryo UI" panose="020B0604030504040204" pitchFamily="50" charset="-128"/>
              </a:rPr>
              <a:t>○作成・活用・公表に係る市町村への技術的助言</a:t>
            </a:r>
            <a:endParaRPr kumimoji="1" lang="en-US" altLang="ja-JP" sz="1200" b="1" u="sng"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財政シミュレーションの作成・活用・公表にあたり、各市町村の実情が適切に反映されるよう</a:t>
            </a:r>
            <a:r>
              <a:rPr lang="ja-JP" altLang="en-US" sz="1200" dirty="0">
                <a:latin typeface="Meiryo UI" panose="020B0604030504040204" pitchFamily="50" charset="-128"/>
                <a:ea typeface="Meiryo UI" panose="020B0604030504040204" pitchFamily="50" charset="-128"/>
              </a:rPr>
              <a:t>技術的助言を行う</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C4146E3-3C24-4944-9AE1-C1622DACA1CC}"/>
              </a:ext>
            </a:extLst>
          </p:cNvPr>
          <p:cNvSpPr txBox="1"/>
          <p:nvPr/>
        </p:nvSpPr>
        <p:spPr>
          <a:xfrm>
            <a:off x="6582075" y="5587089"/>
            <a:ext cx="1440000" cy="246221"/>
          </a:xfrm>
          <a:prstGeom prst="rect">
            <a:avLst/>
          </a:prstGeom>
          <a:ln>
            <a:solidFill>
              <a:schemeClr val="accent1"/>
            </a:solid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rPr>
              <a:t>＜行政コスト分析＞</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6343A32F-8560-4F31-B96B-B83B609A425A}"/>
              </a:ext>
            </a:extLst>
          </p:cNvPr>
          <p:cNvSpPr txBox="1"/>
          <p:nvPr/>
        </p:nvSpPr>
        <p:spPr>
          <a:xfrm>
            <a:off x="-252534" y="5105644"/>
            <a:ext cx="1925157" cy="33958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t">
            <a:spAutoFit/>
          </a:bodyPr>
          <a:lstStyle/>
          <a:p>
            <a:pPr algn="ctr">
              <a:lnSpc>
                <a:spcPts val="2215"/>
              </a:lnSpc>
              <a:spcBef>
                <a:spcPts val="1662"/>
              </a:spcBef>
            </a:pPr>
            <a:r>
              <a:rPr lang="ja-JP" altLang="en-US" sz="1200" dirty="0">
                <a:latin typeface="Meiryo UI" panose="020B0604030504040204" pitchFamily="50" charset="-128"/>
                <a:ea typeface="Meiryo UI" panose="020B0604030504040204" pitchFamily="50" charset="-128"/>
              </a:rPr>
              <a:t>＜公表イメージ＞</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0DEFBD8-C2B7-4D83-81D0-7FB6E271B2CC}"/>
              </a:ext>
            </a:extLst>
          </p:cNvPr>
          <p:cNvSpPr txBox="1"/>
          <p:nvPr/>
        </p:nvSpPr>
        <p:spPr>
          <a:xfrm>
            <a:off x="251520" y="1332061"/>
            <a:ext cx="8784976" cy="584775"/>
          </a:xfrm>
          <a:prstGeom prst="rect">
            <a:avLst/>
          </a:prstGeom>
          <a:noFill/>
        </p:spPr>
        <p:txBody>
          <a:bodyPr wrap="square">
            <a:spAutoFit/>
          </a:bodyPr>
          <a:lstStyle/>
          <a:p>
            <a:pPr>
              <a:spcBef>
                <a:spcPts val="1200"/>
              </a:spcBef>
              <a:spcAft>
                <a:spcPts val="60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全市町村が中長期財政シミュレーションを作成</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し、</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人口減少等がもたらす市町村財政への影響</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の</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分析</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や、</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広域連携・行財政改革等の</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対応策の検討</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が行える</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よう、必要な支援や情報提供</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を実施</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AD3C4CFB-754D-4E3D-80AA-24EBD93688A7}"/>
              </a:ext>
            </a:extLst>
          </p:cNvPr>
          <p:cNvSpPr txBox="1"/>
          <p:nvPr/>
        </p:nvSpPr>
        <p:spPr>
          <a:xfrm>
            <a:off x="-252534" y="3242593"/>
            <a:ext cx="1925157" cy="33958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nchor="t">
            <a:spAutoFit/>
          </a:bodyPr>
          <a:lstStyle/>
          <a:p>
            <a:pPr algn="ctr">
              <a:lnSpc>
                <a:spcPts val="2215"/>
              </a:lnSpc>
              <a:spcBef>
                <a:spcPts val="1662"/>
              </a:spcBef>
            </a:pPr>
            <a:r>
              <a:rPr lang="ja-JP" altLang="en-US" sz="1200" dirty="0">
                <a:latin typeface="Meiryo UI" panose="020B0604030504040204" pitchFamily="50" charset="-128"/>
                <a:ea typeface="Meiryo UI" panose="020B0604030504040204" pitchFamily="50" charset="-128"/>
              </a:rPr>
              <a:t>＜作成の流れ＞</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A67FD0B5-6295-4603-83A7-D2FD8F3ADC31}"/>
              </a:ext>
            </a:extLst>
          </p:cNvPr>
          <p:cNvSpPr txBox="1"/>
          <p:nvPr/>
        </p:nvSpPr>
        <p:spPr>
          <a:xfrm>
            <a:off x="799398" y="5592158"/>
            <a:ext cx="1800000" cy="246221"/>
          </a:xfrm>
          <a:prstGeom prst="rect">
            <a:avLst/>
          </a:prstGeom>
          <a:ln>
            <a:solidFill>
              <a:schemeClr val="accent1"/>
            </a:solid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rPr>
              <a:t>＜収支差・基金残高推移＞</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E80021F-F0A2-4A76-838D-ED38102BBF0B}"/>
              </a:ext>
            </a:extLst>
          </p:cNvPr>
          <p:cNvSpPr txBox="1"/>
          <p:nvPr/>
        </p:nvSpPr>
        <p:spPr>
          <a:xfrm>
            <a:off x="3725300" y="5592158"/>
            <a:ext cx="1440000" cy="246221"/>
          </a:xfrm>
          <a:prstGeom prst="rect">
            <a:avLst/>
          </a:prstGeom>
          <a:ln>
            <a:solidFill>
              <a:schemeClr val="accent1"/>
            </a:solid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rPr>
              <a:t>＜建設事業費分析＞</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EE126537-D334-452C-87BD-291491703F34}"/>
              </a:ext>
            </a:extLst>
          </p:cNvPr>
          <p:cNvSpPr txBox="1"/>
          <p:nvPr/>
        </p:nvSpPr>
        <p:spPr>
          <a:xfrm flipH="1">
            <a:off x="3491880" y="3570800"/>
            <a:ext cx="2326154" cy="276999"/>
          </a:xfrm>
          <a:prstGeom prst="rect">
            <a:avLst/>
          </a:prstGeom>
          <a:noFill/>
        </p:spPr>
        <p:txBody>
          <a:bodyPr wrap="square" rtlCol="0">
            <a:spAutoFit/>
          </a:bodyPr>
          <a:lstStyle/>
          <a:p>
            <a:pPr algn="ctr"/>
            <a:r>
              <a:rPr lang="en-US" altLang="ja-JP" sz="1200" b="1" dirty="0">
                <a:latin typeface="メイリオ" panose="020B0604030504040204" pitchFamily="50" charset="-128"/>
                <a:ea typeface="メイリオ" panose="020B0604030504040204" pitchFamily="50" charset="-128"/>
              </a:rPr>
              <a:t>STEP</a:t>
            </a:r>
            <a:r>
              <a:rPr lang="ja-JP" altLang="en-US" sz="1200" b="1" dirty="0">
                <a:latin typeface="メイリオ" panose="020B0604030504040204" pitchFamily="50" charset="-128"/>
                <a:ea typeface="メイリオ" panose="020B0604030504040204" pitchFamily="50" charset="-128"/>
              </a:rPr>
              <a:t>２：個別調整の実施</a:t>
            </a:r>
          </a:p>
        </p:txBody>
      </p:sp>
      <p:sp>
        <p:nvSpPr>
          <p:cNvPr id="40" name="テキスト ボックス 39">
            <a:extLst>
              <a:ext uri="{FF2B5EF4-FFF2-40B4-BE49-F238E27FC236}">
                <a16:creationId xmlns:a16="http://schemas.microsoft.com/office/drawing/2014/main" id="{0BFBBBE5-8E24-4026-8231-A2F475F1FDBC}"/>
              </a:ext>
            </a:extLst>
          </p:cNvPr>
          <p:cNvSpPr txBox="1"/>
          <p:nvPr/>
        </p:nvSpPr>
        <p:spPr>
          <a:xfrm flipH="1">
            <a:off x="6167127" y="3570800"/>
            <a:ext cx="2865510" cy="276999"/>
          </a:xfrm>
          <a:prstGeom prst="rect">
            <a:avLst/>
          </a:prstGeom>
          <a:noFill/>
        </p:spPr>
        <p:txBody>
          <a:bodyPr wrap="square" rtlCol="0">
            <a:spAutoFit/>
          </a:bodyPr>
          <a:lstStyle/>
          <a:p>
            <a:pPr algn="ctr"/>
            <a:r>
              <a:rPr lang="en-US" altLang="ja-JP" sz="1200" b="1" dirty="0">
                <a:latin typeface="メイリオ" panose="020B0604030504040204" pitchFamily="50" charset="-128"/>
                <a:ea typeface="メイリオ" panose="020B0604030504040204" pitchFamily="50" charset="-128"/>
              </a:rPr>
              <a:t>STEP</a:t>
            </a:r>
            <a:r>
              <a:rPr lang="ja-JP" altLang="en-US" sz="1200" b="1" dirty="0">
                <a:latin typeface="メイリオ" panose="020B0604030504040204" pitchFamily="50" charset="-128"/>
                <a:ea typeface="メイリオ" panose="020B0604030504040204" pitchFamily="50" charset="-128"/>
              </a:rPr>
              <a:t>３：作成・活用等に係る助言</a:t>
            </a:r>
          </a:p>
        </p:txBody>
      </p:sp>
      <p:sp>
        <p:nvSpPr>
          <p:cNvPr id="41" name="テキスト ボックス 40">
            <a:extLst>
              <a:ext uri="{FF2B5EF4-FFF2-40B4-BE49-F238E27FC236}">
                <a16:creationId xmlns:a16="http://schemas.microsoft.com/office/drawing/2014/main" id="{0FF6231E-8234-4C8F-8D16-3ECF59C7E176}"/>
              </a:ext>
            </a:extLst>
          </p:cNvPr>
          <p:cNvSpPr txBox="1"/>
          <p:nvPr/>
        </p:nvSpPr>
        <p:spPr>
          <a:xfrm flipH="1">
            <a:off x="81756" y="3570800"/>
            <a:ext cx="2985908" cy="276999"/>
          </a:xfrm>
          <a:prstGeom prst="rect">
            <a:avLst/>
          </a:prstGeom>
          <a:noFill/>
        </p:spPr>
        <p:txBody>
          <a:bodyPr wrap="square" rtlCol="0">
            <a:spAutoFit/>
          </a:bodyPr>
          <a:lstStyle/>
          <a:p>
            <a:pPr algn="ctr"/>
            <a:r>
              <a:rPr lang="en-US" altLang="ja-JP" sz="1200" b="1" dirty="0">
                <a:latin typeface="メイリオ" panose="020B0604030504040204" pitchFamily="50" charset="-128"/>
                <a:ea typeface="メイリオ" panose="020B0604030504040204" pitchFamily="50" charset="-128"/>
              </a:rPr>
              <a:t>STEP</a:t>
            </a:r>
            <a:r>
              <a:rPr lang="ja-JP" altLang="en-US" sz="1200" b="1" dirty="0">
                <a:latin typeface="メイリオ" panose="020B0604030504040204" pitchFamily="50" charset="-128"/>
                <a:ea typeface="メイリオ" panose="020B0604030504040204" pitchFamily="50" charset="-128"/>
              </a:rPr>
              <a:t>１：入力フォームの内容確認</a:t>
            </a:r>
          </a:p>
        </p:txBody>
      </p:sp>
      <p:graphicFrame>
        <p:nvGraphicFramePr>
          <p:cNvPr id="42" name="表 6">
            <a:extLst>
              <a:ext uri="{FF2B5EF4-FFF2-40B4-BE49-F238E27FC236}">
                <a16:creationId xmlns:a16="http://schemas.microsoft.com/office/drawing/2014/main" id="{DA60FE29-B937-4797-B216-EEA9C250E861}"/>
              </a:ext>
            </a:extLst>
          </p:cNvPr>
          <p:cNvGraphicFramePr>
            <a:graphicFrameLocks noGrp="1"/>
          </p:cNvGraphicFramePr>
          <p:nvPr>
            <p:extLst>
              <p:ext uri="{D42A27DB-BD31-4B8C-83A1-F6EECF244321}">
                <p14:modId xmlns:p14="http://schemas.microsoft.com/office/powerpoint/2010/main" val="1058438946"/>
              </p:ext>
            </p:extLst>
          </p:nvPr>
        </p:nvGraphicFramePr>
        <p:xfrm>
          <a:off x="3491880" y="3843025"/>
          <a:ext cx="2326154" cy="1090832"/>
        </p:xfrm>
        <a:graphic>
          <a:graphicData uri="http://schemas.openxmlformats.org/drawingml/2006/table">
            <a:tbl>
              <a:tblPr firstRow="1" bandRow="1">
                <a:tableStyleId>{9DCAF9ED-07DC-4A11-8D7F-57B35C25682E}</a:tableStyleId>
              </a:tblPr>
              <a:tblGrid>
                <a:gridCol w="2326154">
                  <a:extLst>
                    <a:ext uri="{9D8B030D-6E8A-4147-A177-3AD203B41FA5}">
                      <a16:colId xmlns:a16="http://schemas.microsoft.com/office/drawing/2014/main" val="857503752"/>
                    </a:ext>
                  </a:extLst>
                </a:gridCol>
              </a:tblGrid>
              <a:tr h="0">
                <a:tc>
                  <a:txBody>
                    <a:bodyPr/>
                    <a:lstStyle/>
                    <a:p>
                      <a:pPr algn="ctr"/>
                      <a:r>
                        <a:rPr kumimoji="1" lang="ja-JP" altLang="en-US" sz="1050" dirty="0">
                          <a:latin typeface="メイリオ" panose="020B0604030504040204" pitchFamily="50" charset="-128"/>
                          <a:ea typeface="メイリオ" panose="020B0604030504040204" pitchFamily="50" charset="-128"/>
                        </a:rPr>
                        <a:t>主な調整事項例</a:t>
                      </a:r>
                    </a:p>
                  </a:txBody>
                  <a:tcPr marL="84406" marR="84406" marT="42203" marB="42203" anchor="ctr"/>
                </a:tc>
                <a:extLst>
                  <a:ext uri="{0D108BD9-81ED-4DB2-BD59-A6C34878D82A}">
                    <a16:rowId xmlns:a16="http://schemas.microsoft.com/office/drawing/2014/main" val="3488818344"/>
                  </a:ext>
                </a:extLst>
              </a:tr>
              <a:tr h="598154">
                <a:tc>
                  <a:txBody>
                    <a:bodyPr/>
                    <a:lstStyle/>
                    <a:p>
                      <a:r>
                        <a:rPr kumimoji="1" lang="ja-JP" altLang="en-US" sz="1000" dirty="0">
                          <a:latin typeface="メイリオ" panose="020B0604030504040204" pitchFamily="50" charset="-128"/>
                          <a:ea typeface="メイリオ" panose="020B0604030504040204" pitchFamily="50" charset="-128"/>
                        </a:rPr>
                        <a:t>・建設事業の計上</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・臨時的な歳入歳出の控除</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・独自変数の使用</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・特目基金からの繰入れの計上</a:t>
                      </a:r>
                      <a:endParaRPr kumimoji="1" lang="en-US" altLang="ja-JP" sz="1000"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・政策的事業費の追加　　　　等</a:t>
                      </a:r>
                      <a:endParaRPr kumimoji="1" lang="en-US" altLang="ja-JP" sz="1000"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3617840278"/>
                  </a:ext>
                </a:extLst>
              </a:tr>
            </a:tbl>
          </a:graphicData>
        </a:graphic>
      </p:graphicFrame>
      <p:pic>
        <p:nvPicPr>
          <p:cNvPr id="43" name="図 42">
            <a:extLst>
              <a:ext uri="{FF2B5EF4-FFF2-40B4-BE49-F238E27FC236}">
                <a16:creationId xmlns:a16="http://schemas.microsoft.com/office/drawing/2014/main" id="{50C0A660-033F-4500-BDF8-33D605B306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7378" b="76046"/>
          <a:stretch/>
        </p:blipFill>
        <p:spPr>
          <a:xfrm>
            <a:off x="199741" y="3917575"/>
            <a:ext cx="2807990" cy="539949"/>
          </a:xfrm>
          <a:prstGeom prst="rect">
            <a:avLst/>
          </a:prstGeom>
        </p:spPr>
      </p:pic>
      <p:pic>
        <p:nvPicPr>
          <p:cNvPr id="44" name="図 43">
            <a:extLst>
              <a:ext uri="{FF2B5EF4-FFF2-40B4-BE49-F238E27FC236}">
                <a16:creationId xmlns:a16="http://schemas.microsoft.com/office/drawing/2014/main" id="{29D72985-6EE9-49AE-A504-5FEA08F94A5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491109" y="3917571"/>
            <a:ext cx="2326154" cy="1042450"/>
          </a:xfrm>
          <a:prstGeom prst="rect">
            <a:avLst/>
          </a:prstGeom>
        </p:spPr>
      </p:pic>
      <p:pic>
        <p:nvPicPr>
          <p:cNvPr id="45" name="図 44">
            <a:extLst>
              <a:ext uri="{FF2B5EF4-FFF2-40B4-BE49-F238E27FC236}">
                <a16:creationId xmlns:a16="http://schemas.microsoft.com/office/drawing/2014/main" id="{60A2265A-672E-4E66-8D2F-875F8907C48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75955" r="17378" b="1"/>
          <a:stretch/>
        </p:blipFill>
        <p:spPr>
          <a:xfrm>
            <a:off x="199741" y="4421631"/>
            <a:ext cx="2807990" cy="541975"/>
          </a:xfrm>
          <a:prstGeom prst="rect">
            <a:avLst/>
          </a:prstGeom>
        </p:spPr>
      </p:pic>
      <p:sp>
        <p:nvSpPr>
          <p:cNvPr id="46" name="正方形/長方形 45">
            <a:extLst>
              <a:ext uri="{FF2B5EF4-FFF2-40B4-BE49-F238E27FC236}">
                <a16:creationId xmlns:a16="http://schemas.microsoft.com/office/drawing/2014/main" id="{B91133A4-B8E5-4106-B4DA-F34E30A0ED6B}"/>
              </a:ext>
            </a:extLst>
          </p:cNvPr>
          <p:cNvSpPr/>
          <p:nvPr/>
        </p:nvSpPr>
        <p:spPr>
          <a:xfrm>
            <a:off x="128774" y="4410994"/>
            <a:ext cx="3059785"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l"/>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略</a:t>
            </a:r>
            <a:r>
              <a:rPr kumimoji="1" lang="en-US" altLang="ja-JP" sz="1100" dirty="0">
                <a:solidFill>
                  <a:schemeClr val="tx1"/>
                </a:solidFill>
                <a:latin typeface="Meiryo UI" panose="020B0604030504040204" pitchFamily="50" charset="-128"/>
                <a:ea typeface="Meiryo UI" panose="020B0604030504040204" pitchFamily="50" charset="-128"/>
              </a:rPr>
              <a:t>)~~~~~~~~~~~</a:t>
            </a:r>
          </a:p>
          <a:p>
            <a:pPr algn="l"/>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二等辺三角形 46">
            <a:extLst>
              <a:ext uri="{FF2B5EF4-FFF2-40B4-BE49-F238E27FC236}">
                <a16:creationId xmlns:a16="http://schemas.microsoft.com/office/drawing/2014/main" id="{7B797475-688A-4BF1-B7A5-9E32153200E8}"/>
              </a:ext>
            </a:extLst>
          </p:cNvPr>
          <p:cNvSpPr/>
          <p:nvPr/>
        </p:nvSpPr>
        <p:spPr>
          <a:xfrm rot="5400000">
            <a:off x="5942213" y="4421694"/>
            <a:ext cx="539947" cy="180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latin typeface="Meiryo UI" panose="020B0604030504040204" pitchFamily="50" charset="-128"/>
              <a:ea typeface="Meiryo UI" panose="020B0604030504040204" pitchFamily="50" charset="-128"/>
            </a:endParaRPr>
          </a:p>
        </p:txBody>
      </p:sp>
      <p:sp>
        <p:nvSpPr>
          <p:cNvPr id="48" name="二等辺三角形 47">
            <a:extLst>
              <a:ext uri="{FF2B5EF4-FFF2-40B4-BE49-F238E27FC236}">
                <a16:creationId xmlns:a16="http://schemas.microsoft.com/office/drawing/2014/main" id="{273E1468-47BC-434F-B204-9C09CF30457E}"/>
              </a:ext>
            </a:extLst>
          </p:cNvPr>
          <p:cNvSpPr/>
          <p:nvPr/>
        </p:nvSpPr>
        <p:spPr>
          <a:xfrm rot="5400000">
            <a:off x="3023879" y="4421694"/>
            <a:ext cx="539947" cy="180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525293F5-5702-4AD6-97C3-47A1A5B8BFE3}"/>
              </a:ext>
            </a:extLst>
          </p:cNvPr>
          <p:cNvSpPr txBox="1"/>
          <p:nvPr/>
        </p:nvSpPr>
        <p:spPr>
          <a:xfrm>
            <a:off x="251524" y="4982983"/>
            <a:ext cx="2756211" cy="246221"/>
          </a:xfrm>
          <a:prstGeom prst="rect">
            <a:avLst/>
          </a:prstGeom>
          <a:noFill/>
        </p:spPr>
        <p:txBody>
          <a:bodyPr wrap="square" rtlCol="0">
            <a:spAutoFit/>
          </a:bodyPr>
          <a:lstStyle/>
          <a:p>
            <a:pPr>
              <a:spcBef>
                <a:spcPts val="277"/>
              </a:spcBef>
              <a:spcAft>
                <a:spcPts val="277"/>
              </a:spcAft>
            </a:pP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年分の推計骨子を自動で作成</a:t>
            </a:r>
          </a:p>
        </p:txBody>
      </p:sp>
      <p:sp>
        <p:nvSpPr>
          <p:cNvPr id="54" name="テキスト ボックス 53">
            <a:extLst>
              <a:ext uri="{FF2B5EF4-FFF2-40B4-BE49-F238E27FC236}">
                <a16:creationId xmlns:a16="http://schemas.microsoft.com/office/drawing/2014/main" id="{F976E048-9B12-4327-A063-5C84EE7B31D9}"/>
              </a:ext>
            </a:extLst>
          </p:cNvPr>
          <p:cNvSpPr txBox="1"/>
          <p:nvPr/>
        </p:nvSpPr>
        <p:spPr>
          <a:xfrm>
            <a:off x="3314895" y="4940426"/>
            <a:ext cx="2756211" cy="400110"/>
          </a:xfrm>
          <a:prstGeom prst="rect">
            <a:avLst/>
          </a:prstGeom>
          <a:noFill/>
        </p:spPr>
        <p:txBody>
          <a:bodyPr wrap="square" rtlCol="0">
            <a:spAutoFit/>
          </a:bodyPr>
          <a:lstStyle/>
          <a:p>
            <a:pPr>
              <a:spcBef>
                <a:spcPts val="277"/>
              </a:spcBef>
              <a:spcAft>
                <a:spcPts val="277"/>
              </a:spcAft>
            </a:pPr>
            <a:r>
              <a:rPr lang="ja-JP" altLang="en-US" sz="1000" dirty="0">
                <a:latin typeface="メイリオ" panose="020B0604030504040204" pitchFamily="50" charset="-128"/>
                <a:ea typeface="メイリオ" panose="020B0604030504040204" pitchFamily="50" charset="-128"/>
              </a:rPr>
              <a:t>推計の精度向上を図るため、入力フォームの値を市町村が任意で調整</a:t>
            </a:r>
            <a:endParaRPr lang="en-US" altLang="ja-JP" sz="1000"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B295F7A7-C80C-4E22-AC1C-B2C915695F2B}"/>
              </a:ext>
            </a:extLst>
          </p:cNvPr>
          <p:cNvSpPr txBox="1"/>
          <p:nvPr/>
        </p:nvSpPr>
        <p:spPr>
          <a:xfrm>
            <a:off x="6335270" y="4940426"/>
            <a:ext cx="2756211" cy="400110"/>
          </a:xfrm>
          <a:prstGeom prst="rect">
            <a:avLst/>
          </a:prstGeom>
          <a:noFill/>
        </p:spPr>
        <p:txBody>
          <a:bodyPr wrap="square" rtlCol="0">
            <a:spAutoFit/>
          </a:bodyPr>
          <a:lstStyle/>
          <a:p>
            <a:pPr>
              <a:spcBef>
                <a:spcPts val="277"/>
              </a:spcBef>
              <a:spcAft>
                <a:spcPts val="277"/>
              </a:spcAft>
            </a:pPr>
            <a:r>
              <a:rPr lang="ja-JP" altLang="en-US" sz="1000" dirty="0">
                <a:latin typeface="メイリオ" panose="020B0604030504040204" pitchFamily="50" charset="-128"/>
                <a:ea typeface="メイリオ" panose="020B0604030504040204" pitchFamily="50" charset="-128"/>
              </a:rPr>
              <a:t>個別調整の内容確認や推計結果の分析・活用に関する市町村からの相談に対応</a:t>
            </a:r>
            <a:endParaRPr lang="en-US" altLang="ja-JP" sz="1000" dirty="0">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D3ABE289-58CE-49B9-9986-BACF7C65D355}"/>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34</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3173932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8"/>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市町村の議論に資する</a:t>
            </a:r>
            <a:r>
              <a:rPr kumimoji="1" lang="ja-JP" altLang="en-US" dirty="0">
                <a:latin typeface="Meiryo UI" panose="020B0604030504040204" pitchFamily="50" charset="-128"/>
                <a:ea typeface="Meiryo UI" panose="020B0604030504040204" pitchFamily="50" charset="-128"/>
              </a:rPr>
              <a:t>情報の提供</a:t>
            </a:r>
            <a:endParaRPr lang="ja-JP" altLang="en-US"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60462" y="90872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a:extLst>
              <a:ext uri="{FF2B5EF4-FFF2-40B4-BE49-F238E27FC236}">
                <a16:creationId xmlns:a16="http://schemas.microsoft.com/office/drawing/2014/main" id="{D05ED69A-AE71-4F3D-B581-CE41D1995E42}"/>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35</a:t>
            </a:fld>
            <a:endParaRPr lang="ja-JP" altLang="en-US" sz="1200" dirty="0">
              <a:solidFill>
                <a:prstClr val="black"/>
              </a:solidFill>
              <a:ea typeface="Meiryo UI" panose="020B0604030504040204" pitchFamily="50" charset="-128"/>
            </a:endParaRPr>
          </a:p>
        </p:txBody>
      </p:sp>
      <p:sp>
        <p:nvSpPr>
          <p:cNvPr id="24" name="角丸四角形 21">
            <a:extLst>
              <a:ext uri="{FF2B5EF4-FFF2-40B4-BE49-F238E27FC236}">
                <a16:creationId xmlns:a16="http://schemas.microsoft.com/office/drawing/2014/main" id="{741EE061-944B-4272-ACA7-2E87073D8505}"/>
              </a:ext>
            </a:extLst>
          </p:cNvPr>
          <p:cNvSpPr/>
          <p:nvPr/>
        </p:nvSpPr>
        <p:spPr>
          <a:xfrm>
            <a:off x="208708" y="2479499"/>
            <a:ext cx="8595506" cy="805489"/>
          </a:xfrm>
          <a:prstGeom prst="roundRect">
            <a:avLst>
              <a:gd name="adj" fmla="val 4634"/>
            </a:avLst>
          </a:prstGeom>
          <a:noFill/>
          <a:ln w="9525">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●団体名を選択するだけで、各分野の基本的な将来推計結果を出力</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●将来推計人口、人口ピラミッドの変化、高齢化率、児童・生徒数、医療・介護需要、認知症有病者数、職員数、救急搬送者数、</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避難行動要支援者数、有収水量、ごみ発生量　等に対応</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●複数市町村による共同での作成が可能　</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2129A3-D6CF-4224-8C99-9C90B509CF8F}"/>
              </a:ext>
            </a:extLst>
          </p:cNvPr>
          <p:cNvSpPr txBox="1"/>
          <p:nvPr/>
        </p:nvSpPr>
        <p:spPr>
          <a:xfrm flipH="1">
            <a:off x="302223" y="3675332"/>
            <a:ext cx="2437278" cy="253916"/>
          </a:xfrm>
          <a:prstGeom prst="rect">
            <a:avLst/>
          </a:prstGeom>
          <a:noFill/>
        </p:spPr>
        <p:txBody>
          <a:bodyPr wrap="square" rtlCol="0">
            <a:spAutoFit/>
          </a:bodyPr>
          <a:lstStyle/>
          <a:p>
            <a:r>
              <a:rPr lang="en-US" altLang="ja-JP" sz="1050" b="1" dirty="0">
                <a:latin typeface="Meiryo UI" panose="020B0604030504040204" pitchFamily="50" charset="-128"/>
                <a:ea typeface="Meiryo UI" panose="020B0604030504040204" pitchFamily="50" charset="-128"/>
              </a:rPr>
              <a:t>STEP</a:t>
            </a:r>
            <a:r>
              <a:rPr lang="ja-JP" altLang="en-US" sz="1050" b="1" dirty="0">
                <a:latin typeface="Meiryo UI" panose="020B0604030504040204" pitchFamily="50" charset="-128"/>
                <a:ea typeface="Meiryo UI" panose="020B0604030504040204" pitchFamily="50" charset="-128"/>
              </a:rPr>
              <a:t>１：団体名を選択</a:t>
            </a:r>
          </a:p>
        </p:txBody>
      </p:sp>
      <p:sp>
        <p:nvSpPr>
          <p:cNvPr id="16" name="テキスト ボックス 15">
            <a:extLst>
              <a:ext uri="{FF2B5EF4-FFF2-40B4-BE49-F238E27FC236}">
                <a16:creationId xmlns:a16="http://schemas.microsoft.com/office/drawing/2014/main" id="{196F361E-086F-413E-B8B5-1FBA8F31F45B}"/>
              </a:ext>
            </a:extLst>
          </p:cNvPr>
          <p:cNvSpPr txBox="1"/>
          <p:nvPr/>
        </p:nvSpPr>
        <p:spPr>
          <a:xfrm flipH="1">
            <a:off x="5220076" y="3675332"/>
            <a:ext cx="2846559" cy="253916"/>
          </a:xfrm>
          <a:prstGeom prst="rect">
            <a:avLst/>
          </a:prstGeom>
          <a:noFill/>
        </p:spPr>
        <p:txBody>
          <a:bodyPr wrap="square" rtlCol="0">
            <a:spAutoFit/>
          </a:bodyPr>
          <a:lstStyle/>
          <a:p>
            <a:r>
              <a:rPr lang="en-US" altLang="ja-JP" sz="1050" b="1" dirty="0">
                <a:latin typeface="Meiryo UI" panose="020B0604030504040204" pitchFamily="50" charset="-128"/>
                <a:ea typeface="Meiryo UI" panose="020B0604030504040204" pitchFamily="50" charset="-128"/>
              </a:rPr>
              <a:t>STEP</a:t>
            </a:r>
            <a:r>
              <a:rPr lang="ja-JP" altLang="en-US" sz="1050" b="1" dirty="0">
                <a:latin typeface="Meiryo UI" panose="020B0604030504040204" pitchFamily="50" charset="-128"/>
                <a:ea typeface="Meiryo UI" panose="020B0604030504040204" pitchFamily="50" charset="-128"/>
              </a:rPr>
              <a:t>２：</a:t>
            </a:r>
            <a:r>
              <a:rPr lang="en-US" altLang="ja-JP" sz="1050" b="1" dirty="0">
                <a:latin typeface="Meiryo UI" panose="020B0604030504040204" pitchFamily="50" charset="-128"/>
                <a:ea typeface="Meiryo UI" panose="020B0604030504040204" pitchFamily="50" charset="-128"/>
              </a:rPr>
              <a:t>2050</a:t>
            </a:r>
            <a:r>
              <a:rPr lang="ja-JP" altLang="en-US" sz="1050" b="1" dirty="0">
                <a:latin typeface="Meiryo UI" panose="020B0604030504040204" pitchFamily="50" charset="-128"/>
                <a:ea typeface="Meiryo UI" panose="020B0604030504040204" pitchFamily="50" charset="-128"/>
              </a:rPr>
              <a:t>年までの各種推計結果を出力</a:t>
            </a:r>
          </a:p>
        </p:txBody>
      </p:sp>
      <p:pic>
        <p:nvPicPr>
          <p:cNvPr id="17" name="図 16">
            <a:extLst>
              <a:ext uri="{FF2B5EF4-FFF2-40B4-BE49-F238E27FC236}">
                <a16:creationId xmlns:a16="http://schemas.microsoft.com/office/drawing/2014/main" id="{9122E3CD-ADAA-4A73-9205-F3F7A3C6AA42}"/>
              </a:ext>
            </a:extLst>
          </p:cNvPr>
          <p:cNvPicPr>
            <a:picLocks noChangeAspect="1"/>
          </p:cNvPicPr>
          <p:nvPr/>
        </p:nvPicPr>
        <p:blipFill rotWithShape="1">
          <a:blip r:embed="rId3"/>
          <a:srcRect l="30596" r="29376"/>
          <a:stretch/>
        </p:blipFill>
        <p:spPr>
          <a:xfrm>
            <a:off x="5292084" y="3970593"/>
            <a:ext cx="3197699" cy="2740695"/>
          </a:xfrm>
          <a:prstGeom prst="rect">
            <a:avLst/>
          </a:prstGeom>
          <a:ln>
            <a:solidFill>
              <a:schemeClr val="tx1"/>
            </a:solidFill>
          </a:ln>
        </p:spPr>
      </p:pic>
      <p:sp>
        <p:nvSpPr>
          <p:cNvPr id="20" name="矢印: 右 19">
            <a:extLst>
              <a:ext uri="{FF2B5EF4-FFF2-40B4-BE49-F238E27FC236}">
                <a16:creationId xmlns:a16="http://schemas.microsoft.com/office/drawing/2014/main" id="{53BBBE10-11C6-4140-8204-2C7CD280D8A2}"/>
              </a:ext>
            </a:extLst>
          </p:cNvPr>
          <p:cNvSpPr/>
          <p:nvPr/>
        </p:nvSpPr>
        <p:spPr>
          <a:xfrm>
            <a:off x="4421432" y="4947489"/>
            <a:ext cx="757825" cy="42253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6A6E489-9028-47B5-BDE2-13AF7C3FCEEF}"/>
              </a:ext>
            </a:extLst>
          </p:cNvPr>
          <p:cNvSpPr txBox="1"/>
          <p:nvPr/>
        </p:nvSpPr>
        <p:spPr>
          <a:xfrm>
            <a:off x="208708" y="3356996"/>
            <a:ext cx="1872208" cy="276999"/>
          </a:xfrm>
          <a:prstGeom prst="rect">
            <a:avLst/>
          </a:prstGeom>
          <a:noFill/>
          <a:ln>
            <a:noFill/>
          </a:ln>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rPr>
              <a:t>＜各団体の作成イメージ＞</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6" name="角丸四角形 20">
            <a:extLst>
              <a:ext uri="{FF2B5EF4-FFF2-40B4-BE49-F238E27FC236}">
                <a16:creationId xmlns:a16="http://schemas.microsoft.com/office/drawing/2014/main" id="{CB073ED7-9BF6-49BC-8F30-C9883F7ED991}"/>
              </a:ext>
            </a:extLst>
          </p:cNvPr>
          <p:cNvSpPr/>
          <p:nvPr/>
        </p:nvSpPr>
        <p:spPr>
          <a:xfrm>
            <a:off x="147230" y="960846"/>
            <a:ext cx="356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取組例②　地域の未来予測の作成支援</a:t>
            </a:r>
          </a:p>
        </p:txBody>
      </p:sp>
      <p:sp>
        <p:nvSpPr>
          <p:cNvPr id="18" name="四角形: 角を丸くする 17">
            <a:extLst>
              <a:ext uri="{FF2B5EF4-FFF2-40B4-BE49-F238E27FC236}">
                <a16:creationId xmlns:a16="http://schemas.microsoft.com/office/drawing/2014/main" id="{E59AD7D7-A95F-4325-B87A-AFC7223860DB}"/>
              </a:ext>
            </a:extLst>
          </p:cNvPr>
          <p:cNvSpPr/>
          <p:nvPr/>
        </p:nvSpPr>
        <p:spPr>
          <a:xfrm>
            <a:off x="228266" y="2060852"/>
            <a:ext cx="3073667" cy="356643"/>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spcBef>
                <a:spcPts val="200"/>
              </a:spcBef>
            </a:pPr>
            <a:r>
              <a:rPr lang="ja-JP" altLang="en-US" sz="1400" dirty="0">
                <a:latin typeface="Meiryo UI" panose="020B0604030504040204" pitchFamily="50" charset="-128"/>
                <a:ea typeface="Meiryo UI" panose="020B0604030504040204" pitchFamily="50" charset="-128"/>
              </a:rPr>
              <a:t>大阪府「地域の未来予測」作成キット</a:t>
            </a:r>
            <a:endParaRPr lang="ja-JP" altLang="en-US" sz="1400"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8D2A14E-BE74-46DC-B6C4-9910DB611996}"/>
              </a:ext>
            </a:extLst>
          </p:cNvPr>
          <p:cNvSpPr txBox="1"/>
          <p:nvPr/>
        </p:nvSpPr>
        <p:spPr>
          <a:xfrm>
            <a:off x="127620" y="1404069"/>
            <a:ext cx="8784976" cy="584775"/>
          </a:xfrm>
          <a:prstGeom prst="rect">
            <a:avLst/>
          </a:prstGeom>
          <a:noFill/>
        </p:spPr>
        <p:txBody>
          <a:bodyPr wrap="square">
            <a:spAutoFit/>
          </a:bodyPr>
          <a:lstStyle/>
          <a:p>
            <a:pPr>
              <a:spcBef>
                <a:spcPts val="1200"/>
              </a:spcBef>
              <a:spcAft>
                <a:spcPts val="60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市町村における地域の未来予測の作成を支援するため、府独自の「地域の未来予測」作成キットを配布し、作成を働きかけ</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E6806DB6-EDE9-414B-B018-24ED25E80846}"/>
              </a:ext>
            </a:extLst>
          </p:cNvPr>
          <p:cNvPicPr>
            <a:picLocks noChangeAspect="1"/>
          </p:cNvPicPr>
          <p:nvPr/>
        </p:nvPicPr>
        <p:blipFill rotWithShape="1">
          <a:blip r:embed="rId4"/>
          <a:srcRect l="2324" t="32500" r="46850" b="6602"/>
          <a:stretch/>
        </p:blipFill>
        <p:spPr>
          <a:xfrm>
            <a:off x="343378" y="3975495"/>
            <a:ext cx="3891377" cy="2622687"/>
          </a:xfrm>
          <a:prstGeom prst="rect">
            <a:avLst/>
          </a:prstGeom>
          <a:ln>
            <a:solidFill>
              <a:schemeClr val="tx1"/>
            </a:solidFill>
          </a:ln>
        </p:spPr>
      </p:pic>
    </p:spTree>
    <p:extLst>
      <p:ext uri="{BB962C8B-B14F-4D97-AF65-F5344CB8AC3E}">
        <p14:creationId xmlns:p14="http://schemas.microsoft.com/office/powerpoint/2010/main" val="1305585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FAEF39F5-F092-4611-8E3D-B6B7CABA97C4}"/>
              </a:ext>
            </a:extLst>
          </p:cNvPr>
          <p:cNvSpPr/>
          <p:nvPr/>
        </p:nvSpPr>
        <p:spPr bwMode="white">
          <a:xfrm>
            <a:off x="173320" y="3058011"/>
            <a:ext cx="8752023" cy="2428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市町村の課題やニーズに応じ、将来のあり方議論や個別の具体的課題の解決に向けた検討など、柔軟な協議の場の設定やその運営を支援します。</a:t>
            </a:r>
          </a:p>
          <a:p>
            <a:r>
              <a:rPr lang="ja-JP" altLang="en-US" sz="1600" dirty="0">
                <a:solidFill>
                  <a:schemeClr val="tx1"/>
                </a:solidFill>
                <a:latin typeface="Meiryo UI" panose="020B0604030504040204" pitchFamily="50" charset="-128"/>
                <a:ea typeface="Meiryo UI" panose="020B0604030504040204" pitchFamily="50" charset="-128"/>
              </a:rPr>
              <a:t>　　また、検討で終わることなく、検討を踏まえた取組の実施まで、市町村に寄り添った支援を行います。</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（取組例③～⑨）</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市町村長や議会からの求めに応じ、中長期財政シミュレーションや地域の未来予測などの市町村の将来の予測について府から説明を行い、意見交換の場を設けるなど、市町村の自主的な将来のあり方議論の喚起に向けて積極的に取り組みます。</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また、それらを契機として、将来のあり方の検討の場の設定やその運営についても支援します。</a:t>
            </a:r>
          </a:p>
        </p:txBody>
      </p: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36</a:t>
            </a:fld>
            <a:endParaRPr lang="ja-JP" altLang="en-US" sz="1200" dirty="0">
              <a:solidFill>
                <a:prstClr val="black"/>
              </a:solidFill>
              <a:ea typeface="Meiryo UI" panose="020B0604030504040204" pitchFamily="50" charset="-128"/>
            </a:endParaRPr>
          </a:p>
        </p:txBody>
      </p:sp>
      <p:sp>
        <p:nvSpPr>
          <p:cNvPr id="9" name="テキスト ボックス 8">
            <a:extLst>
              <a:ext uri="{FF2B5EF4-FFF2-40B4-BE49-F238E27FC236}">
                <a16:creationId xmlns:a16="http://schemas.microsoft.com/office/drawing/2014/main" id="{ACB05A95-91A9-4643-808B-1522A79E3E2B}"/>
              </a:ext>
            </a:extLst>
          </p:cNvPr>
          <p:cNvSpPr txBox="1"/>
          <p:nvPr/>
        </p:nvSpPr>
        <p:spPr>
          <a:xfrm>
            <a:off x="160462" y="958416"/>
            <a:ext cx="8784976" cy="151216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108000" tIns="108000" rIns="108000" bIns="108000" rtlCol="0" anchor="ctr" anchorCtr="0">
            <a:noAutofit/>
          </a:bodyPr>
          <a:lstStyle/>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持続可能な行財政運営をめざす市町村に対し、直面する課題の解決に向けて、地域の実情や対応すべき課題に応じた柔軟な協議の場づくりを支援します。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市町村からの求めに応じ、市町村長が参画する検討の場づくりの調整やサポート、市町村と協働した運営を行います。</a:t>
            </a:r>
            <a:endParaRPr lang="en-US" altLang="ja-JP" sz="1600" dirty="0">
              <a:solidFill>
                <a:prstClr val="black"/>
              </a:solidFill>
              <a:highlight>
                <a:srgbClr val="FFFF00"/>
              </a:highlight>
              <a:latin typeface="ＭＳ Ｐ明朝" panose="02020600040205080304" pitchFamily="18" charset="-128"/>
              <a:ea typeface="ＭＳ Ｐ明朝" panose="02020600040205080304" pitchFamily="18" charset="-128"/>
            </a:endParaRPr>
          </a:p>
        </p:txBody>
      </p:sp>
      <p:sp>
        <p:nvSpPr>
          <p:cNvPr id="10" name="角丸四角形 20">
            <a:extLst>
              <a:ext uri="{FF2B5EF4-FFF2-40B4-BE49-F238E27FC236}">
                <a16:creationId xmlns:a16="http://schemas.microsoft.com/office/drawing/2014/main" id="{534D4105-3F02-4CA0-8A28-99AE9F41E7EA}"/>
              </a:ext>
            </a:extLst>
          </p:cNvPr>
          <p:cNvSpPr/>
          <p:nvPr/>
        </p:nvSpPr>
        <p:spPr>
          <a:xfrm>
            <a:off x="173316" y="2708920"/>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2840995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FAEF39F5-F092-4611-8E3D-B6B7CABA97C4}"/>
              </a:ext>
            </a:extLst>
          </p:cNvPr>
          <p:cNvSpPr/>
          <p:nvPr/>
        </p:nvSpPr>
        <p:spPr bwMode="white">
          <a:xfrm>
            <a:off x="160462" y="1357177"/>
            <a:ext cx="8784976" cy="188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南河内地域の太子町、河南町、千早赤阪村の２町１村がより連携し、共同で行財政改革や公民連携、さらなる広域連携に取り組むとともに、選択肢の一つとして合併についても検討を深め、この地域のさらなる発展・成長をめざすために、</a:t>
            </a:r>
            <a:r>
              <a:rPr lang="en-US" altLang="ja-JP" sz="1600" dirty="0">
                <a:solidFill>
                  <a:prstClr val="black"/>
                </a:solidFill>
                <a:latin typeface="Meiryo UI" panose="020B0604030504040204" pitchFamily="50" charset="-128"/>
                <a:ea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月に設置</a:t>
            </a:r>
          </a:p>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地域の未来予測の共同での作成や、採用試験の共同実施、ふるさと納税の共通返礼品の設定、各種イベントへの共同参加など、２町１村とともに、専門人材の確保や自主財源の確保などについて、具体的な取組を実施</a:t>
            </a:r>
          </a:p>
        </p:txBody>
      </p:sp>
      <p:sp>
        <p:nvSpPr>
          <p:cNvPr id="10" name="角丸四角形 20">
            <a:extLst>
              <a:ext uri="{FF2B5EF4-FFF2-40B4-BE49-F238E27FC236}">
                <a16:creationId xmlns:a16="http://schemas.microsoft.com/office/drawing/2014/main" id="{534D4105-3F02-4CA0-8A28-99AE9F41E7EA}"/>
              </a:ext>
            </a:extLst>
          </p:cNvPr>
          <p:cNvSpPr/>
          <p:nvPr/>
        </p:nvSpPr>
        <p:spPr>
          <a:xfrm>
            <a:off x="153734" y="913773"/>
            <a:ext cx="417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取組例③ー</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南河内地域</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町</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村未来協議会</a:t>
            </a:r>
          </a:p>
        </p:txBody>
      </p: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37</a:t>
            </a:fld>
            <a:endParaRPr lang="ja-JP" altLang="en-US" sz="1200" dirty="0">
              <a:solidFill>
                <a:prstClr val="black"/>
              </a:solidFill>
              <a:ea typeface="Meiryo UI" panose="020B0604030504040204" pitchFamily="50" charset="-128"/>
            </a:endParaRPr>
          </a:p>
        </p:txBody>
      </p:sp>
      <p:sp>
        <p:nvSpPr>
          <p:cNvPr id="8" name="正方形/長方形 7">
            <a:extLst>
              <a:ext uri="{FF2B5EF4-FFF2-40B4-BE49-F238E27FC236}">
                <a16:creationId xmlns:a16="http://schemas.microsoft.com/office/drawing/2014/main" id="{3E709379-8BBF-47BA-AC4D-A1425612DDA3}"/>
              </a:ext>
            </a:extLst>
          </p:cNvPr>
          <p:cNvSpPr/>
          <p:nvPr/>
        </p:nvSpPr>
        <p:spPr>
          <a:xfrm>
            <a:off x="136112" y="3770763"/>
            <a:ext cx="8784977" cy="22975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defTabSz="326578">
              <a:defRPr/>
            </a:pPr>
            <a:r>
              <a:rPr kumimoji="1" lang="ja-JP" altLang="en-US" sz="1400" dirty="0">
                <a:solidFill>
                  <a:schemeClr val="tx1"/>
                </a:solidFill>
                <a:latin typeface="Meiryo UI" panose="020B0604030504040204" pitchFamily="50" charset="-128"/>
                <a:ea typeface="Meiryo UI" panose="020B0604030504040204" pitchFamily="50" charset="-128"/>
              </a:rPr>
              <a:t>１．検討の経緯</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54013" indent="-177800" defTabSz="326578">
              <a:buFont typeface="Arial" panose="020B0604020202020204" pitchFamily="34" charset="0"/>
              <a:buChar char="•"/>
              <a:defRPr/>
            </a:pPr>
            <a:r>
              <a:rPr kumimoji="1" lang="ja-JP" altLang="en-US" sz="1400" u="sng" dirty="0">
                <a:solidFill>
                  <a:prstClr val="black"/>
                </a:solidFill>
                <a:latin typeface="Meiryo UI" panose="020B0604030504040204" pitchFamily="50" charset="-128"/>
                <a:ea typeface="Meiryo UI" panose="020B0604030504040204" pitchFamily="50" charset="-128"/>
              </a:rPr>
              <a:t>令和４年度から、他の地域に先行して府と太子町、河南町、千早赤阪村が共同で、町村や地域の行政課題やその対応方策について検討を実施</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354013" indent="-177800" defTabSz="326578">
              <a:buFont typeface="Arial" panose="020B0604020202020204" pitchFamily="34" charset="0"/>
              <a:buChar char="•"/>
              <a:defRPr/>
            </a:pPr>
            <a:r>
              <a:rPr kumimoji="1" lang="ja-JP" altLang="en-US" sz="1400" u="sng" dirty="0">
                <a:solidFill>
                  <a:prstClr val="black"/>
                </a:solidFill>
                <a:latin typeface="Meiryo UI" panose="020B0604030504040204" pitchFamily="50" charset="-128"/>
                <a:ea typeface="Meiryo UI" panose="020B0604030504040204" pitchFamily="50" charset="-128"/>
              </a:rPr>
              <a:t>令和</a:t>
            </a:r>
            <a:r>
              <a:rPr kumimoji="1" lang="en-US" altLang="ja-JP" sz="1400" u="sng" dirty="0">
                <a:solidFill>
                  <a:prstClr val="black"/>
                </a:solidFill>
                <a:latin typeface="Meiryo UI" panose="020B0604030504040204" pitchFamily="50" charset="-128"/>
                <a:ea typeface="Meiryo UI" panose="020B0604030504040204" pitchFamily="50" charset="-128"/>
              </a:rPr>
              <a:t>5</a:t>
            </a:r>
            <a:r>
              <a:rPr kumimoji="1" lang="ja-JP" altLang="en-US" sz="1400" u="sng" dirty="0">
                <a:solidFill>
                  <a:prstClr val="black"/>
                </a:solidFill>
                <a:latin typeface="Meiryo UI" panose="020B0604030504040204" pitchFamily="50" charset="-128"/>
                <a:ea typeface="Meiryo UI" panose="020B0604030504040204" pitchFamily="50" charset="-128"/>
              </a:rPr>
              <a:t>年度から、</a:t>
            </a:r>
            <a:r>
              <a:rPr kumimoji="1" lang="ja-JP" altLang="en-US" sz="1400" b="1" u="sng" dirty="0">
                <a:solidFill>
                  <a:prstClr val="black"/>
                </a:solidFill>
                <a:latin typeface="Meiryo UI" panose="020B0604030504040204" pitchFamily="50" charset="-128"/>
                <a:ea typeface="Meiryo UI" panose="020B0604030504040204" pitchFamily="50" charset="-128"/>
              </a:rPr>
              <a:t>太子町長、河南町長、千早赤阪村長が参画し、大阪府と共同で</a:t>
            </a:r>
            <a:r>
              <a:rPr kumimoji="1" lang="en-US" altLang="ja-JP" sz="1400" b="1" u="sng"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南河内地域２町１村未来協議会</a:t>
            </a:r>
            <a:r>
              <a:rPr kumimoji="1" lang="en-US" altLang="ja-JP" sz="1400" b="1" u="sng"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を設立</a:t>
            </a:r>
            <a:r>
              <a:rPr kumimoji="1" lang="ja-JP" altLang="en-US" sz="1400" dirty="0">
                <a:solidFill>
                  <a:prstClr val="black"/>
                </a:solidFill>
                <a:latin typeface="Meiryo UI" panose="020B0604030504040204" pitchFamily="50" charset="-128"/>
                <a:ea typeface="Meiryo UI" panose="020B0604030504040204" pitchFamily="50" charset="-128"/>
              </a:rPr>
              <a:t>し、この地域のさらなる成長・発展をめざすため、２町１村がより連携し、共同で行財政改革や公民連携、さらなる広域連携に取り組み、合併についても検討を深め、</a:t>
            </a:r>
            <a:r>
              <a:rPr kumimoji="1" lang="ja-JP" altLang="en-US" sz="1400" dirty="0">
                <a:solidFill>
                  <a:schemeClr val="tx1"/>
                </a:solidFill>
                <a:latin typeface="Meiryo UI" panose="020B0604030504040204" pitchFamily="50" charset="-128"/>
                <a:ea typeface="Meiryo UI" panose="020B0604030504040204" pitchFamily="50" charset="-128"/>
              </a:rPr>
              <a:t>さらなる</a:t>
            </a:r>
            <a:r>
              <a:rPr kumimoji="1" lang="ja-JP" altLang="en-US" sz="1400" dirty="0">
                <a:solidFill>
                  <a:prstClr val="black"/>
                </a:solidFill>
                <a:latin typeface="Meiryo UI" panose="020B0604030504040204" pitchFamily="50" charset="-128"/>
                <a:ea typeface="Meiryo UI" panose="020B0604030504040204" pitchFamily="50" charset="-128"/>
              </a:rPr>
              <a:t>検討を開始</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354013" indent="-177800" defTabSz="326578">
              <a:buFont typeface="Arial" panose="020B0604020202020204" pitchFamily="34" charset="0"/>
              <a:buChar char="•"/>
              <a:defRPr/>
            </a:pPr>
            <a:r>
              <a:rPr kumimoji="1" lang="ja-JP" altLang="en-US" sz="1400" dirty="0">
                <a:solidFill>
                  <a:prstClr val="black"/>
                </a:solidFill>
                <a:latin typeface="Meiryo UI" panose="020B0604030504040204" pitchFamily="50" charset="-128"/>
                <a:ea typeface="Meiryo UI" panose="020B0604030504040204" pitchFamily="50" charset="-128"/>
              </a:rPr>
              <a:t>第</a:t>
            </a:r>
            <a:r>
              <a:rPr kumimoji="1" lang="en-US" altLang="ja-JP" sz="1400" dirty="0">
                <a:solidFill>
                  <a:prstClr val="black"/>
                </a:solidFill>
                <a:latin typeface="Meiryo UI" panose="020B0604030504040204" pitchFamily="50" charset="-128"/>
                <a:ea typeface="Meiryo UI" panose="020B0604030504040204" pitchFamily="50" charset="-128"/>
              </a:rPr>
              <a:t>1</a:t>
            </a:r>
            <a:r>
              <a:rPr kumimoji="1" lang="ja-JP" altLang="en-US" sz="1400" dirty="0">
                <a:solidFill>
                  <a:prstClr val="black"/>
                </a:solidFill>
                <a:latin typeface="Meiryo UI" panose="020B0604030504040204" pitchFamily="50" charset="-128"/>
                <a:ea typeface="Meiryo UI" panose="020B0604030504040204" pitchFamily="50" charset="-128"/>
              </a:rPr>
              <a:t>回未来協議会で、今年度の検討テーマを決定</a:t>
            </a:r>
            <a:br>
              <a:rPr kumimoji="1" lang="en-US" altLang="ja-JP" sz="1400" dirty="0">
                <a:solidFill>
                  <a:prstClr val="black"/>
                </a:solidFill>
                <a:latin typeface="Meiryo UI" panose="020B0604030504040204" pitchFamily="50" charset="-128"/>
                <a:ea typeface="Meiryo UI" panose="020B0604030504040204" pitchFamily="50" charset="-128"/>
              </a:rPr>
            </a:b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・専門人材の確保　・公共施設の最適配置　・自主財源の確保　・地域活性化　・地域の未来予測　</a:t>
            </a:r>
            <a:br>
              <a:rPr kumimoji="1" lang="en-US" altLang="ja-JP" sz="1400" dirty="0">
                <a:solidFill>
                  <a:prstClr val="black"/>
                </a:solidFill>
                <a:latin typeface="Meiryo UI" panose="020B0604030504040204" pitchFamily="50" charset="-128"/>
                <a:ea typeface="Meiryo UI" panose="020B0604030504040204" pitchFamily="50" charset="-128"/>
              </a:rPr>
            </a:br>
            <a:r>
              <a:rPr kumimoji="1" lang="ja-JP" altLang="en-US" sz="1400" dirty="0">
                <a:solidFill>
                  <a:prstClr val="black"/>
                </a:solidFill>
                <a:latin typeface="Meiryo UI" panose="020B0604030504040204" pitchFamily="50" charset="-128"/>
                <a:ea typeface="Meiryo UI" panose="020B0604030504040204" pitchFamily="50" charset="-128"/>
              </a:rPr>
              <a:t>　　・事務の共通化・共同化　・合併全国事例の研究・分析</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　</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D71EED05-0B22-4EB6-8953-A7B9348F4042}"/>
              </a:ext>
            </a:extLst>
          </p:cNvPr>
          <p:cNvSpPr txBox="1"/>
          <p:nvPr/>
        </p:nvSpPr>
        <p:spPr>
          <a:xfrm>
            <a:off x="1782800" y="3509149"/>
            <a:ext cx="698477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南河内地域</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町</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村未来協議会　令和</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年度の取組状況について（概要版）（</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月公表）抜粋</a:t>
            </a:r>
            <a:endParaRPr kumimoji="1" lang="ja-JP" altLang="en-US" sz="1100"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B4521F42-9338-4DE7-943A-67AE2075EF94}"/>
              </a:ext>
            </a:extLst>
          </p:cNvPr>
          <p:cNvSpPr/>
          <p:nvPr/>
        </p:nvSpPr>
        <p:spPr>
          <a:xfrm>
            <a:off x="160465" y="3472956"/>
            <a:ext cx="1622339" cy="297807"/>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spcBef>
                <a:spcPts val="200"/>
              </a:spcBef>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年度のまとめ</a:t>
            </a:r>
          </a:p>
        </p:txBody>
      </p:sp>
    </p:spTree>
    <p:extLst>
      <p:ext uri="{BB962C8B-B14F-4D97-AF65-F5344CB8AC3E}">
        <p14:creationId xmlns:p14="http://schemas.microsoft.com/office/powerpoint/2010/main" val="208259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38</a:t>
            </a:fld>
            <a:endParaRPr lang="ja-JP" altLang="en-US" sz="1200" dirty="0">
              <a:solidFill>
                <a:prstClr val="black"/>
              </a:solidFill>
              <a:ea typeface="Meiryo UI" panose="020B0604030504040204" pitchFamily="50" charset="-128"/>
            </a:endParaRPr>
          </a:p>
        </p:txBody>
      </p:sp>
      <p:graphicFrame>
        <p:nvGraphicFramePr>
          <p:cNvPr id="8" name="表 7">
            <a:extLst>
              <a:ext uri="{FF2B5EF4-FFF2-40B4-BE49-F238E27FC236}">
                <a16:creationId xmlns:a16="http://schemas.microsoft.com/office/drawing/2014/main" id="{6519BB33-4D92-4295-AB24-007A7E09846C}"/>
              </a:ext>
            </a:extLst>
          </p:cNvPr>
          <p:cNvGraphicFramePr>
            <a:graphicFrameLocks noGrp="1"/>
          </p:cNvGraphicFramePr>
          <p:nvPr>
            <p:extLst>
              <p:ext uri="{D42A27DB-BD31-4B8C-83A1-F6EECF244321}">
                <p14:modId xmlns:p14="http://schemas.microsoft.com/office/powerpoint/2010/main" val="1274444660"/>
              </p:ext>
            </p:extLst>
          </p:nvPr>
        </p:nvGraphicFramePr>
        <p:xfrm>
          <a:off x="160466" y="1628800"/>
          <a:ext cx="8784977" cy="4924074"/>
        </p:xfrm>
        <a:graphic>
          <a:graphicData uri="http://schemas.openxmlformats.org/drawingml/2006/table">
            <a:tbl>
              <a:tblPr firstRow="1" bandRow="1">
                <a:tableStyleId>{5C22544A-7EE6-4342-B048-85BDC9FD1C3A}</a:tableStyleId>
              </a:tblPr>
              <a:tblGrid>
                <a:gridCol w="898500">
                  <a:extLst>
                    <a:ext uri="{9D8B030D-6E8A-4147-A177-3AD203B41FA5}">
                      <a16:colId xmlns:a16="http://schemas.microsoft.com/office/drawing/2014/main" val="2146758472"/>
                    </a:ext>
                  </a:extLst>
                </a:gridCol>
                <a:gridCol w="1352798">
                  <a:extLst>
                    <a:ext uri="{9D8B030D-6E8A-4147-A177-3AD203B41FA5}">
                      <a16:colId xmlns:a16="http://schemas.microsoft.com/office/drawing/2014/main" val="4005445966"/>
                    </a:ext>
                  </a:extLst>
                </a:gridCol>
                <a:gridCol w="3748841">
                  <a:extLst>
                    <a:ext uri="{9D8B030D-6E8A-4147-A177-3AD203B41FA5}">
                      <a16:colId xmlns:a16="http://schemas.microsoft.com/office/drawing/2014/main" val="1174614482"/>
                    </a:ext>
                  </a:extLst>
                </a:gridCol>
                <a:gridCol w="2784838">
                  <a:extLst>
                    <a:ext uri="{9D8B030D-6E8A-4147-A177-3AD203B41FA5}">
                      <a16:colId xmlns:a16="http://schemas.microsoft.com/office/drawing/2014/main" val="3392088900"/>
                    </a:ext>
                  </a:extLst>
                </a:gridCol>
              </a:tblGrid>
              <a:tr h="527412">
                <a:tc>
                  <a:txBody>
                    <a:bodyPr/>
                    <a:lstStyle/>
                    <a:p>
                      <a:pPr algn="ctr">
                        <a:lnSpc>
                          <a:spcPct val="100000"/>
                        </a:lnSpc>
                      </a:pPr>
                      <a:r>
                        <a:rPr kumimoji="1" lang="ja-JP" altLang="en-US" sz="1200" b="0" dirty="0">
                          <a:latin typeface="Meiryo UI" panose="020B0604030504040204" pitchFamily="50" charset="-128"/>
                          <a:ea typeface="Meiryo UI" panose="020B0604030504040204" pitchFamily="50" charset="-128"/>
                        </a:rPr>
                        <a:t>テーマ</a:t>
                      </a:r>
                    </a:p>
                  </a:txBody>
                  <a:tcPr marL="65314" marR="65314" marT="32657" marB="32657" anchor="ctr">
                    <a:lnB w="12700" cap="flat" cmpd="sng" algn="ctr">
                      <a:solidFill>
                        <a:schemeClr val="bg1"/>
                      </a:solidFill>
                      <a:prstDash val="solid"/>
                      <a:round/>
                      <a:headEnd type="none" w="med" len="med"/>
                      <a:tailEnd type="none" w="med" len="med"/>
                    </a:lnB>
                  </a:tcPr>
                </a:tc>
                <a:tc>
                  <a:txBody>
                    <a:bodyPr/>
                    <a:lstStyle/>
                    <a:p>
                      <a:pPr algn="ctr">
                        <a:lnSpc>
                          <a:spcPct val="100000"/>
                        </a:lnSpc>
                      </a:pPr>
                      <a:r>
                        <a:rPr kumimoji="1" lang="ja-JP" altLang="en-US" sz="1200" b="0" dirty="0">
                          <a:latin typeface="Meiryo UI" panose="020B0604030504040204" pitchFamily="50" charset="-128"/>
                          <a:ea typeface="Meiryo UI" panose="020B0604030504040204" pitchFamily="50" charset="-128"/>
                        </a:rPr>
                        <a:t>主な項目</a:t>
                      </a:r>
                    </a:p>
                  </a:txBody>
                  <a:tcPr marL="65314" marR="65314" marT="32657" marB="32657" anchor="ctr">
                    <a:lnB w="12700" cap="flat" cmpd="sng" algn="ctr">
                      <a:solidFill>
                        <a:schemeClr val="bg1"/>
                      </a:solidFill>
                      <a:prstDash val="solid"/>
                      <a:round/>
                      <a:headEnd type="none" w="med" len="med"/>
                      <a:tailEnd type="none" w="med" len="med"/>
                    </a:lnB>
                  </a:tcPr>
                </a:tc>
                <a:tc>
                  <a:txBody>
                    <a:bodyPr/>
                    <a:lstStyle/>
                    <a:p>
                      <a:pPr algn="ctr">
                        <a:lnSpc>
                          <a:spcPct val="100000"/>
                        </a:lnSpc>
                      </a:pPr>
                      <a:r>
                        <a:rPr kumimoji="1" lang="ja-JP" altLang="en-US" sz="1200" b="0" dirty="0">
                          <a:latin typeface="Meiryo UI" panose="020B0604030504040204" pitchFamily="50" charset="-128"/>
                          <a:ea typeface="Meiryo UI" panose="020B0604030504040204" pitchFamily="50" charset="-128"/>
                        </a:rPr>
                        <a:t>検討・実施状況</a:t>
                      </a:r>
                    </a:p>
                  </a:txBody>
                  <a:tcPr marL="65314" marR="65314" marT="32657" marB="32657" anchor="ctr">
                    <a:lnB w="12700" cap="flat" cmpd="sng" algn="ctr">
                      <a:solidFill>
                        <a:schemeClr val="bg1"/>
                      </a:solidFill>
                      <a:prstDash val="solid"/>
                      <a:round/>
                      <a:headEnd type="none" w="med" len="med"/>
                      <a:tailEnd type="none" w="med" len="med"/>
                    </a:lnB>
                  </a:tcPr>
                </a:tc>
                <a:tc>
                  <a:txBody>
                    <a:bodyPr/>
                    <a:lstStyle/>
                    <a:p>
                      <a:pPr algn="ctr">
                        <a:lnSpc>
                          <a:spcPct val="100000"/>
                        </a:lnSpc>
                      </a:pPr>
                      <a:r>
                        <a:rPr kumimoji="1" lang="ja-JP" altLang="en-US" sz="1200" b="0" dirty="0">
                          <a:latin typeface="Meiryo UI" panose="020B0604030504040204" pitchFamily="50" charset="-128"/>
                          <a:ea typeface="Meiryo UI" panose="020B0604030504040204" pitchFamily="50" charset="-128"/>
                        </a:rPr>
                        <a:t>今後の方向性</a:t>
                      </a:r>
                      <a:br>
                        <a:rPr kumimoji="1" lang="en-US" altLang="ja-JP" sz="1200" b="0" dirty="0">
                          <a:latin typeface="Meiryo UI" panose="020B0604030504040204" pitchFamily="50" charset="-128"/>
                          <a:ea typeface="Meiryo UI" panose="020B0604030504040204" pitchFamily="50" charset="-128"/>
                        </a:rPr>
                      </a:br>
                      <a:r>
                        <a:rPr kumimoji="1" lang="ja-JP" altLang="en-US" sz="1200" b="0" dirty="0">
                          <a:latin typeface="Meiryo UI" panose="020B0604030504040204" pitchFamily="50" charset="-128"/>
                          <a:ea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rPr>
                        <a:t>2024</a:t>
                      </a:r>
                      <a:r>
                        <a:rPr kumimoji="1" lang="ja-JP" altLang="en-US" sz="1200" b="0" dirty="0">
                          <a:latin typeface="Meiryo UI" panose="020B0604030504040204" pitchFamily="50" charset="-128"/>
                          <a:ea typeface="Meiryo UI" panose="020B0604030504040204" pitchFamily="50" charset="-128"/>
                        </a:rPr>
                        <a:t>年度の検討項目）</a:t>
                      </a:r>
                    </a:p>
                  </a:txBody>
                  <a:tcPr marL="65314" marR="65314" marT="32657" marB="32657"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25443231"/>
                  </a:ext>
                </a:extLst>
              </a:tr>
              <a:tr h="1670918">
                <a:tc>
                  <a:txBody>
                    <a:bodyPr/>
                    <a:lstStyle/>
                    <a:p>
                      <a:pPr>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専門人材の確保</a:t>
                      </a:r>
                    </a:p>
                  </a:txBody>
                  <a:tcPr marL="65314" marR="65314" marT="32657" marB="32657" anchor="ctr">
                    <a:lnT w="12700" cap="flat" cmpd="sng" algn="ctr">
                      <a:solidFill>
                        <a:schemeClr val="bg1"/>
                      </a:solidFill>
                      <a:prstDash val="solid"/>
                      <a:round/>
                      <a:headEnd type="none" w="med" len="med"/>
                      <a:tailEnd type="none" w="med" len="med"/>
                    </a:lnT>
                  </a:tcPr>
                </a:tc>
                <a:tc>
                  <a:txBody>
                    <a:bodyPr/>
                    <a:lstStyle/>
                    <a:p>
                      <a:pPr>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採用試験の見直し（試験内容の見直し・採用試験の共同実施）</a:t>
                      </a:r>
                    </a:p>
                  </a:txBody>
                  <a:tcPr marL="65314" marR="65314" marT="32657" marB="32657" anchor="ctr">
                    <a:lnT w="12700" cap="flat" cmpd="sng" algn="ctr">
                      <a:solidFill>
                        <a:schemeClr val="bg1"/>
                      </a:solidFill>
                      <a:prstDash val="solid"/>
                      <a:round/>
                      <a:headEnd type="none" w="med" len="med"/>
                      <a:tailEnd type="none" w="med" len="med"/>
                    </a:lnT>
                  </a:tcPr>
                </a:tc>
                <a:tc>
                  <a:txBody>
                    <a:bodyPr/>
                    <a:lstStyle/>
                    <a:p>
                      <a:pPr marL="88900" indent="-88900">
                        <a:lnSpc>
                          <a:spcPct val="1000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令和</a:t>
                      </a:r>
                      <a:r>
                        <a:rPr kumimoji="1" lang="en-US" altLang="ja-JP" sz="1200" dirty="0">
                          <a:solidFill>
                            <a:schemeClr val="tx1"/>
                          </a:solidFill>
                          <a:latin typeface="Meiryo UI" panose="020B0604030504040204" pitchFamily="50" charset="-128"/>
                          <a:ea typeface="Meiryo UI" panose="020B0604030504040204" pitchFamily="50" charset="-128"/>
                        </a:rPr>
                        <a:t>6</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月採用の行政職等にかかる職員採用試験について、共同で実施</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lnSpc>
                          <a:spcPct val="100000"/>
                        </a:lnSpc>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　　（行政職　募集人数　</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人程度</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lnSpc>
                          <a:spcPct val="100000"/>
                        </a:lnSpc>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　　　　　　　→応募者数　</a:t>
                      </a:r>
                      <a:r>
                        <a:rPr kumimoji="1" lang="en-US" altLang="ja-JP" sz="1100" dirty="0">
                          <a:solidFill>
                            <a:schemeClr val="tx1"/>
                          </a:solidFill>
                          <a:latin typeface="Meiryo UI" panose="020B0604030504040204" pitchFamily="50" charset="-128"/>
                          <a:ea typeface="Meiryo UI" panose="020B0604030504040204" pitchFamily="50" charset="-128"/>
                        </a:rPr>
                        <a:t>146</a:t>
                      </a:r>
                      <a:r>
                        <a:rPr kumimoji="1" lang="ja-JP" altLang="en-US" sz="1100" dirty="0">
                          <a:solidFill>
                            <a:schemeClr val="tx1"/>
                          </a:solidFill>
                          <a:latin typeface="Meiryo UI" panose="020B0604030504040204" pitchFamily="50" charset="-128"/>
                          <a:ea typeface="Meiryo UI" panose="020B0604030504040204" pitchFamily="50" charset="-128"/>
                        </a:rPr>
                        <a:t>人、最終合格者数　</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人）</a:t>
                      </a:r>
                    </a:p>
                    <a:p>
                      <a:pPr marL="88900" indent="-88900">
                        <a:lnSpc>
                          <a:spcPct val="1000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実施結果について振り返りを行い、次年度に向けた課題整理（辞退率の低減・面接試験を重視する試験形式への変更）を実施</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lnT w="12700" cap="flat" cmpd="sng" algn="ctr">
                      <a:solidFill>
                        <a:schemeClr val="bg1"/>
                      </a:solidFill>
                      <a:prstDash val="solid"/>
                      <a:round/>
                      <a:headEnd type="none" w="med" len="med"/>
                      <a:tailEnd type="none" w="med" len="med"/>
                    </a:lnT>
                  </a:tcPr>
                </a:tc>
                <a:tc>
                  <a:txBody>
                    <a:bodyPr/>
                    <a:lstStyle/>
                    <a:p>
                      <a:pPr marL="88900" indent="-88900">
                        <a:lnSpc>
                          <a:spcPct val="1000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課題整理の結果を受け、試験形式の見直しを実施した上で、行政職における継続実施に向けて検討</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nSpc>
                          <a:spcPct val="1000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専門職についても、複数団体で採用予定の職種について共同実施する方向で検討</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7649123"/>
                  </a:ext>
                </a:extLst>
              </a:tr>
              <a:tr h="984815">
                <a:tc>
                  <a:txBody>
                    <a:bodyPr/>
                    <a:lstStyle/>
                    <a:p>
                      <a:pPr>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公共施設の最適配置</a:t>
                      </a:r>
                    </a:p>
                  </a:txBody>
                  <a:tcPr marL="65314" marR="65314" marT="32657" marB="32657" anchor="ctr"/>
                </a:tc>
                <a:tc>
                  <a:txBody>
                    <a:bodyPr/>
                    <a:lstStyle/>
                    <a:p>
                      <a:pP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文化ホールにおける施設の共同利用等の検討</a:t>
                      </a:r>
                    </a:p>
                  </a:txBody>
                  <a:tcPr marL="65314" marR="65314" marT="32657" marB="32657"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dirty="0">
                          <a:solidFill>
                            <a:schemeClr val="tx1"/>
                          </a:solidFill>
                          <a:latin typeface="Meiryo UI" panose="020B0604030504040204" pitchFamily="50" charset="-128"/>
                          <a:ea typeface="Meiryo UI" panose="020B0604030504040204" pitchFamily="50" charset="-128"/>
                        </a:rPr>
                        <a:t>文化施設の老朽状況と周辺人口密度の変化について、今後の推計を行うとともに、課題を見える化</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Meiryo UI" panose="020B0604030504040204" pitchFamily="50" charset="-128"/>
                          <a:ea typeface="Meiryo UI" panose="020B0604030504040204" pitchFamily="50" charset="-128"/>
                        </a:rPr>
                        <a:t>２町１村の文化施設の共同利用について、使用条件を含めた意向調査を実施</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marL="88900" indent="-88900">
                        <a:lnSpc>
                          <a:spcPct val="1000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文化施設の共同利用については、住民サービス水準の向上を重視し、近隣市を含めた共同利用について検討</a:t>
                      </a:r>
                    </a:p>
                  </a:txBody>
                  <a:tcPr marL="65314" marR="65314" marT="32657" marB="32657" anchor="ctr"/>
                </a:tc>
                <a:extLst>
                  <a:ext uri="{0D108BD9-81ED-4DB2-BD59-A6C34878D82A}">
                    <a16:rowId xmlns:a16="http://schemas.microsoft.com/office/drawing/2014/main" val="2442727445"/>
                  </a:ext>
                </a:extLst>
              </a:tr>
              <a:tr h="756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自主財源の確保</a:t>
                      </a:r>
                    </a:p>
                  </a:txBody>
                  <a:tcPr marL="65314" marR="65314" marT="32657" marB="32657" anchor="ctr"/>
                </a:tc>
                <a:tc>
                  <a:txBody>
                    <a:bodyPr/>
                    <a:lstStyle/>
                    <a:p>
                      <a:pPr algn="l">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ふるさと納税の活用</a:t>
                      </a:r>
                    </a:p>
                  </a:txBody>
                  <a:tcPr marL="65314" marR="65314" marT="32657" marB="32657" anchor="ctr"/>
                </a:tc>
                <a:tc>
                  <a:txBody>
                    <a:bodyPr/>
                    <a:lstStyle/>
                    <a:p>
                      <a:pPr marL="88900" marR="0" lvl="0" indent="-8890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Meiryo UI" panose="020B0604030504040204" pitchFamily="50" charset="-128"/>
                          <a:ea typeface="Meiryo UI" panose="020B0604030504040204" pitchFamily="50" charset="-128"/>
                        </a:rPr>
                        <a:t>２町１村のゴルフ場利用券をパッケージ化した共通返礼品を設定し、令和</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日より寄附受付を開始</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marL="88900" indent="-88900" algn="l">
                        <a:lnSpc>
                          <a:spcPct val="1000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新たな共通返礼品等について引き続き検討　</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2889859271"/>
                  </a:ext>
                </a:extLst>
              </a:tr>
              <a:tr h="984815">
                <a:tc>
                  <a:txBody>
                    <a:bodyPr/>
                    <a:lstStyle/>
                    <a:p>
                      <a:pPr>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地域活性化</a:t>
                      </a:r>
                    </a:p>
                  </a:txBody>
                  <a:tcPr marL="65314" marR="65314" marT="32657" marB="32657" anchor="ctr"/>
                </a:tc>
                <a:tc>
                  <a:txBody>
                    <a:bodyPr/>
                    <a:lstStyle/>
                    <a:p>
                      <a:pPr algn="l">
                        <a:lnSpc>
                          <a:spcPct val="100000"/>
                        </a:lnSpc>
                      </a:pPr>
                      <a:r>
                        <a:rPr lang="ja-JP" altLang="en-US" sz="1200" b="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大規模イベントへの共同参加による観光・定住魅力の</a:t>
                      </a:r>
                      <a:r>
                        <a:rPr lang="en-US" altLang="ja-JP" sz="1200" b="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PR</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marL="88900" indent="-88900" algn="l">
                        <a:lnSpc>
                          <a:spcPct val="100000"/>
                        </a:lnSpc>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令和５年</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21</a:t>
                      </a:r>
                      <a:r>
                        <a:rPr kumimoji="1" lang="ja-JP" altLang="en-US" sz="1200" dirty="0">
                          <a:solidFill>
                            <a:schemeClr val="tx1"/>
                          </a:solidFill>
                          <a:latin typeface="Meiryo UI" panose="020B0604030504040204" pitchFamily="50" charset="-128"/>
                          <a:ea typeface="Meiryo UI" panose="020B0604030504040204" pitchFamily="50" charset="-128"/>
                        </a:rPr>
                        <a:t>日・</a:t>
                      </a:r>
                      <a:r>
                        <a:rPr kumimoji="1" lang="en-US" altLang="ja-JP" sz="1200" dirty="0">
                          <a:solidFill>
                            <a:schemeClr val="tx1"/>
                          </a:solidFill>
                          <a:latin typeface="Meiryo UI" panose="020B0604030504040204" pitchFamily="50" charset="-128"/>
                          <a:ea typeface="Meiryo UI" panose="020B0604030504040204" pitchFamily="50" charset="-128"/>
                        </a:rPr>
                        <a:t>22</a:t>
                      </a:r>
                      <a:r>
                        <a:rPr kumimoji="1" lang="ja-JP" altLang="en-US" sz="1200" dirty="0">
                          <a:solidFill>
                            <a:schemeClr val="tx1"/>
                          </a:solidFill>
                          <a:latin typeface="Meiryo UI" panose="020B0604030504040204" pitchFamily="50" charset="-128"/>
                          <a:ea typeface="Meiryo UI" panose="020B0604030504040204" pitchFamily="50" charset="-128"/>
                        </a:rPr>
                        <a:t>日の「もうすぐ万博開幕</a:t>
                      </a:r>
                      <a:r>
                        <a:rPr kumimoji="1" lang="en-US" altLang="ja-JP" sz="1200" dirty="0">
                          <a:solidFill>
                            <a:schemeClr val="tx1"/>
                          </a:solidFill>
                          <a:latin typeface="Meiryo UI" panose="020B0604030504040204" pitchFamily="50" charset="-128"/>
                          <a:ea typeface="Meiryo UI" panose="020B0604030504040204" pitchFamily="50" charset="-128"/>
                        </a:rPr>
                        <a:t>500</a:t>
                      </a:r>
                      <a:r>
                        <a:rPr kumimoji="1" lang="ja-JP" altLang="en-US" sz="1200" dirty="0">
                          <a:solidFill>
                            <a:schemeClr val="tx1"/>
                          </a:solidFill>
                          <a:latin typeface="Meiryo UI" panose="020B0604030504040204" pitchFamily="50" charset="-128"/>
                          <a:ea typeface="Meiryo UI" panose="020B0604030504040204" pitchFamily="50" charset="-128"/>
                        </a:rPr>
                        <a:t>日前！</a:t>
                      </a:r>
                      <a:r>
                        <a:rPr kumimoji="1" lang="en-US" altLang="ja-JP" sz="1200" dirty="0">
                          <a:solidFill>
                            <a:schemeClr val="tx1"/>
                          </a:solidFill>
                          <a:latin typeface="Meiryo UI" panose="020B0604030504040204" pitchFamily="50" charset="-128"/>
                          <a:ea typeface="Meiryo UI" panose="020B0604030504040204" pitchFamily="50" charset="-128"/>
                        </a:rPr>
                        <a:t>EXPO</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FES</a:t>
                      </a:r>
                      <a:r>
                        <a:rPr kumimoji="1" lang="ja-JP" altLang="en-US" sz="1200" dirty="0">
                          <a:solidFill>
                            <a:schemeClr val="tx1"/>
                          </a:solidFill>
                          <a:latin typeface="Meiryo UI" panose="020B0604030504040204" pitchFamily="50" charset="-128"/>
                          <a:ea typeface="Meiryo UI" panose="020B0604030504040204" pitchFamily="50" charset="-128"/>
                        </a:rPr>
                        <a:t>！」及び同月</a:t>
                      </a:r>
                      <a:r>
                        <a:rPr kumimoji="1" lang="en-US" altLang="ja-JP" sz="1200" dirty="0">
                          <a:solidFill>
                            <a:schemeClr val="tx1"/>
                          </a:solidFill>
                          <a:latin typeface="Meiryo UI" panose="020B0604030504040204" pitchFamily="50" charset="-128"/>
                          <a:ea typeface="Meiryo UI" panose="020B0604030504040204" pitchFamily="50" charset="-128"/>
                        </a:rPr>
                        <a:t>28</a:t>
                      </a:r>
                      <a:r>
                        <a:rPr kumimoji="1" lang="ja-JP" altLang="en-US" sz="1200" dirty="0">
                          <a:solidFill>
                            <a:schemeClr val="tx1"/>
                          </a:solidFill>
                          <a:latin typeface="Meiryo UI" panose="020B0604030504040204" pitchFamily="50" charset="-128"/>
                          <a:ea typeface="Meiryo UI" panose="020B0604030504040204" pitchFamily="50" charset="-128"/>
                        </a:rPr>
                        <a:t>日の「第</a:t>
                      </a:r>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回</a:t>
                      </a:r>
                      <a:r>
                        <a:rPr lang="ja-JP" altLang="en-US" sz="1200" dirty="0">
                          <a:solidFill>
                            <a:schemeClr val="tx1"/>
                          </a:solidFill>
                          <a:latin typeface="Meiryo UI" panose="020B0604030504040204" pitchFamily="50" charset="-128"/>
                          <a:ea typeface="Meiryo UI" panose="020B0604030504040204" pitchFamily="50" charset="-128"/>
                        </a:rPr>
                        <a:t>咲洲こども</a:t>
                      </a:r>
                      <a:r>
                        <a:rPr lang="en-US" altLang="ja-JP" sz="1200" dirty="0">
                          <a:solidFill>
                            <a:schemeClr val="tx1"/>
                          </a:solidFill>
                          <a:latin typeface="Meiryo UI" panose="020B0604030504040204" pitchFamily="50" charset="-128"/>
                          <a:ea typeface="Meiryo UI" panose="020B0604030504040204" pitchFamily="50" charset="-128"/>
                        </a:rPr>
                        <a:t>EXPO2023</a:t>
                      </a:r>
                      <a:r>
                        <a:rPr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に参加し、ブースを共同出展</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Meiryo UI" panose="020B0604030504040204" pitchFamily="50" charset="-128"/>
                          <a:ea typeface="Meiryo UI" panose="020B0604030504040204" pitchFamily="50" charset="-128"/>
                        </a:rPr>
                        <a:t>万博機運醸成イベント等への共同参加、長期間の集客が見込める民間と連携したイベントの実施などについて検討</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253914689"/>
                  </a:ext>
                </a:extLst>
              </a:tr>
            </a:tbl>
          </a:graphicData>
        </a:graphic>
      </p:graphicFrame>
      <p:sp>
        <p:nvSpPr>
          <p:cNvPr id="9" name="テキスト ボックス 8">
            <a:extLst>
              <a:ext uri="{FF2B5EF4-FFF2-40B4-BE49-F238E27FC236}">
                <a16:creationId xmlns:a16="http://schemas.microsoft.com/office/drawing/2014/main" id="{9104D6D6-EF73-411D-9C5E-18D0615F3205}"/>
              </a:ext>
            </a:extLst>
          </p:cNvPr>
          <p:cNvSpPr txBox="1"/>
          <p:nvPr/>
        </p:nvSpPr>
        <p:spPr>
          <a:xfrm>
            <a:off x="131570" y="1321027"/>
            <a:ext cx="698477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２．主な進捗状況</a:t>
            </a:r>
          </a:p>
        </p:txBody>
      </p:sp>
      <p:sp>
        <p:nvSpPr>
          <p:cNvPr id="13" name="角丸四角形 20">
            <a:extLst>
              <a:ext uri="{FF2B5EF4-FFF2-40B4-BE49-F238E27FC236}">
                <a16:creationId xmlns:a16="http://schemas.microsoft.com/office/drawing/2014/main" id="{5EAEF073-72EA-478F-9EE1-913DABD5EB53}"/>
              </a:ext>
            </a:extLst>
          </p:cNvPr>
          <p:cNvSpPr/>
          <p:nvPr/>
        </p:nvSpPr>
        <p:spPr>
          <a:xfrm>
            <a:off x="153734" y="903940"/>
            <a:ext cx="417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取組例③ー</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南河内地域</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町</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村未来協議会</a:t>
            </a:r>
          </a:p>
        </p:txBody>
      </p:sp>
    </p:spTree>
    <p:extLst>
      <p:ext uri="{BB962C8B-B14F-4D97-AF65-F5344CB8AC3E}">
        <p14:creationId xmlns:p14="http://schemas.microsoft.com/office/powerpoint/2010/main" val="282618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FFBF362-F5AA-4CC1-9FB6-8F9DCABF80D2}"/>
              </a:ext>
            </a:extLst>
          </p:cNvPr>
          <p:cNvSpPr/>
          <p:nvPr/>
        </p:nvSpPr>
        <p:spPr>
          <a:xfrm>
            <a:off x="179510" y="600775"/>
            <a:ext cx="8784977" cy="5609130"/>
          </a:xfrm>
          <a:prstGeom prst="rect">
            <a:avLst/>
          </a:prstGeom>
          <a:solidFill>
            <a:schemeClr val="accent5">
              <a:lumMod val="20000"/>
              <a:lumOff val="80000"/>
            </a:schemeClr>
          </a:solidFill>
        </p:spPr>
        <p:txBody>
          <a:bodyPr wrap="square">
            <a:spAutoFit/>
          </a:bodyPr>
          <a:lstStyle/>
          <a:p>
            <a:pPr>
              <a:lnSpc>
                <a:spcPts val="1800"/>
              </a:lnSpc>
              <a:tabLst>
                <a:tab pos="4660900" algn="l"/>
              </a:tabLst>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79512" y="598676"/>
            <a:ext cx="8784976" cy="5472396"/>
          </a:xfrm>
          <a:prstGeom prst="rect">
            <a:avLst/>
          </a:prstGeom>
        </p:spPr>
        <p:txBody>
          <a:bodyPr wrap="square">
            <a:spAutoFit/>
          </a:bodyPr>
          <a:lstStyle/>
          <a:p>
            <a:pPr marL="285750" indent="-285750">
              <a:lnSpc>
                <a:spcPts val="2500"/>
              </a:lnSpc>
              <a:spcAft>
                <a:spcPts val="1200"/>
              </a:spcAft>
              <a:buFont typeface="Meiryo UI" panose="020B0604030504040204" pitchFamily="50" charset="-128"/>
              <a:buChar char="○"/>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急激な人口減少と高齢化の進展により、市町村行政に影響を及ぼす様々な課題の発生が見込まれます。また、公共施設の総合的・計画的な管理やインフラの老朽化対応などの取組のほか、大規模災害や感染症のまん延等への対応など、</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市町村に求められる役割はますます大きくなっています。</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500"/>
              </a:lnSpc>
              <a:spcAft>
                <a:spcPts val="1200"/>
              </a:spcAft>
              <a:buFont typeface="Meiryo UI" panose="020B0604030504040204" pitchFamily="50" charset="-128"/>
              <a:buChar char="○"/>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こうした状況の中において、住民に身近な基礎的な自治体である市町村が、地域のさらなる成長や発展に向けて取り組みながら、</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住民に対するサービスを将来にわたって安定的に提供できる機能や体制を確保していくことが重要になります。</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500"/>
              </a:lnSpc>
              <a:spcAft>
                <a:spcPts val="1200"/>
              </a:spcAft>
              <a:buFont typeface="Meiryo UI" panose="020B0604030504040204" pitchFamily="50" charset="-128"/>
              <a:buChar char="○"/>
              <a:tabLst>
                <a:tab pos="4660900" algn="l"/>
              </a:tabLst>
            </a:pP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そのためには、市町村</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は</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さらなる行財政改革やデジタル技術の活用、企業等をはじめとした地域社会の多様な主体との連携や協働を図るとともに、地域の状況によっては、効率的な人員や施設の配置等が可能となる広域連携や、行財政基盤の強化などを図ることができる市町村の合併に取り組むことが必要となって</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きます</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nSpc>
                <a:spcPts val="2500"/>
              </a:lnSpc>
              <a:spcAft>
                <a:spcPts val="1200"/>
              </a:spcAft>
              <a:buFont typeface="Meiryo UI" panose="020B0604030504040204" pitchFamily="50" charset="-128"/>
              <a:buChar char="○"/>
              <a:tabLst>
                <a:tab pos="4660900" algn="l"/>
              </a:tabLst>
            </a:pP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市町村の将来像や進むべき方向性については、市町村が住民とともに十分に議論を行った上で、市町村自らが判断することが</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重要</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で</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すが</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広域自治体である</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府として</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も</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1" u="sng" dirty="0">
                <a:latin typeface="Meiryo UI" panose="020B0604030504040204" pitchFamily="50" charset="-128"/>
                <a:ea typeface="Meiryo UI" panose="020B0604030504040204" pitchFamily="50" charset="-128"/>
              </a:rPr>
              <a:t>基礎自治機能の充実・強化に向けた取組</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を行う市町村に対し、これまで以上にきめ細やかな支援を行い、その責任を果たす</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ことが</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必要</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です。</a:t>
            </a:r>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nSpc>
                <a:spcPts val="2500"/>
              </a:lnSpc>
              <a:spcAft>
                <a:spcPts val="1200"/>
              </a:spcAft>
              <a:buFont typeface="Meiryo UI" panose="020B0604030504040204" pitchFamily="50" charset="-128"/>
              <a:buChar char="○"/>
              <a:tabLst>
                <a:tab pos="4660900" algn="l"/>
              </a:tabLs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施行された「大阪府基礎自治機能の充実及び強化に関する条例」では、基礎自治機能の充実及び強化に関する施策を総合的に推進するための基本方針を策定することとされており、これを受け、府において、改めて市町村の課題やニーズをお聞きするとともに、これまでの府の取組を踏まえ、基本方針を府としての今後の取組の方向性として定めることにより、</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住民が地域で安心して暮らすことのできる社会の実現をめざします。</a:t>
            </a:r>
          </a:p>
        </p:txBody>
      </p:sp>
      <p:sp>
        <p:nvSpPr>
          <p:cNvPr id="6" name="正方形/長方形 5">
            <a:extLst>
              <a:ext uri="{FF2B5EF4-FFF2-40B4-BE49-F238E27FC236}">
                <a16:creationId xmlns:a16="http://schemas.microsoft.com/office/drawing/2014/main" id="{D61D7A40-3A9A-4477-AFC2-3F36F469F254}"/>
              </a:ext>
            </a:extLst>
          </p:cNvPr>
          <p:cNvSpPr/>
          <p:nvPr/>
        </p:nvSpPr>
        <p:spPr>
          <a:xfrm>
            <a:off x="179512" y="146838"/>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第１章（１）策定</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の趣旨</a:t>
            </a:r>
          </a:p>
        </p:txBody>
      </p:sp>
      <p:sp>
        <p:nvSpPr>
          <p:cNvPr id="5" name="正方形/長方形 4">
            <a:extLst>
              <a:ext uri="{FF2B5EF4-FFF2-40B4-BE49-F238E27FC236}">
                <a16:creationId xmlns:a16="http://schemas.microsoft.com/office/drawing/2014/main" id="{615881D6-CCF9-4508-90FD-CD91BC586631}"/>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smtClean="0">
                <a:solidFill>
                  <a:prstClr val="black"/>
                </a:solidFill>
                <a:ea typeface="Meiryo UI" panose="020B0604030504040204" pitchFamily="50" charset="-128"/>
              </a:rPr>
              <a:pPr algn="ctr"/>
              <a:t>3</a:t>
            </a:fld>
            <a:endParaRPr lang="ja-JP" altLang="en-US" sz="1200" dirty="0">
              <a:solidFill>
                <a:prstClr val="black"/>
              </a:solidFill>
              <a:ea typeface="Meiryo UI" panose="020B0604030504040204" pitchFamily="50" charset="-128"/>
            </a:endParaRPr>
          </a:p>
        </p:txBody>
      </p:sp>
      <p:sp>
        <p:nvSpPr>
          <p:cNvPr id="7" name="テキスト ボックス 6">
            <a:extLst>
              <a:ext uri="{FF2B5EF4-FFF2-40B4-BE49-F238E27FC236}">
                <a16:creationId xmlns:a16="http://schemas.microsoft.com/office/drawing/2014/main" id="{3AB03AC8-CF0B-42FA-96EC-EE4E74017ADE}"/>
              </a:ext>
            </a:extLst>
          </p:cNvPr>
          <p:cNvSpPr txBox="1"/>
          <p:nvPr/>
        </p:nvSpPr>
        <p:spPr>
          <a:xfrm>
            <a:off x="300968" y="6319430"/>
            <a:ext cx="8843032"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a:ea typeface="Meiryo UI"/>
              </a:rPr>
              <a:t>※</a:t>
            </a:r>
            <a:r>
              <a:rPr kumimoji="1" lang="ja-JP" altLang="en-US" sz="1050" dirty="0">
                <a:latin typeface="Meiryo UI"/>
                <a:ea typeface="Meiryo UI"/>
              </a:rPr>
              <a:t>なお、</a:t>
            </a:r>
            <a:r>
              <a:rPr kumimoji="1" lang="ja-JP" altLang="en-US" sz="1050" b="0" i="0" u="none" strike="noStrike" kern="1200" cap="none" spc="0" normalizeH="0" baseline="0" noProof="0" dirty="0">
                <a:ln>
                  <a:noFill/>
                </a:ln>
                <a:effectLst/>
                <a:uLnTx/>
                <a:uFillTx/>
                <a:latin typeface="Meiryo UI"/>
                <a:ea typeface="Meiryo UI"/>
                <a:cs typeface="+mn-cs"/>
              </a:rPr>
              <a:t>本方針は、平成</a:t>
            </a:r>
            <a:r>
              <a:rPr kumimoji="1" lang="en-US" altLang="ja-JP" sz="1050" b="0" i="0" u="none" strike="noStrike" kern="1200" cap="none" spc="0" normalizeH="0" baseline="0" noProof="0" dirty="0">
                <a:ln>
                  <a:noFill/>
                </a:ln>
                <a:effectLst/>
                <a:uLnTx/>
                <a:uFillTx/>
                <a:latin typeface="Meiryo UI"/>
                <a:ea typeface="Meiryo UI"/>
                <a:cs typeface="+mn-cs"/>
              </a:rPr>
              <a:t>27</a:t>
            </a:r>
            <a:r>
              <a:rPr kumimoji="1" lang="ja-JP" altLang="en-US" sz="1050" b="0" i="0" u="none" strike="noStrike" kern="1200" cap="none" spc="0" normalizeH="0" baseline="0" noProof="0" dirty="0">
                <a:ln>
                  <a:noFill/>
                </a:ln>
                <a:effectLst/>
                <a:uLnTx/>
                <a:uFillTx/>
                <a:latin typeface="Meiryo UI"/>
                <a:ea typeface="Meiryo UI"/>
                <a:cs typeface="+mn-cs"/>
              </a:rPr>
              <a:t>年（</a:t>
            </a:r>
            <a:r>
              <a:rPr kumimoji="1" lang="en-US" altLang="ja-JP" sz="1050" b="0" i="0" u="none" strike="noStrike" kern="1200" cap="none" spc="0" normalizeH="0" baseline="0" noProof="0" dirty="0">
                <a:ln>
                  <a:noFill/>
                </a:ln>
                <a:effectLst/>
                <a:uLnTx/>
                <a:uFillTx/>
                <a:latin typeface="Meiryo UI"/>
                <a:ea typeface="Meiryo UI"/>
                <a:cs typeface="+mn-cs"/>
              </a:rPr>
              <a:t>2015</a:t>
            </a:r>
            <a:r>
              <a:rPr kumimoji="1" lang="ja-JP" altLang="en-US" sz="1050" b="0" i="0" u="none" strike="noStrike" kern="1200" cap="none" spc="0" normalizeH="0" baseline="0" noProof="0" dirty="0">
                <a:ln>
                  <a:noFill/>
                </a:ln>
                <a:effectLst/>
                <a:uLnTx/>
                <a:uFillTx/>
                <a:latin typeface="Meiryo UI"/>
                <a:ea typeface="Meiryo UI"/>
                <a:cs typeface="+mn-cs"/>
              </a:rPr>
              <a:t>年）９月に国連サミットにおいて採択された「持続可能な開発目標（</a:t>
            </a:r>
            <a:r>
              <a:rPr kumimoji="1" lang="en-US" altLang="ja-JP" sz="1050" b="0" i="0" u="none" strike="noStrike" kern="1200" cap="none" spc="0" normalizeH="0" baseline="0" noProof="0" dirty="0">
                <a:ln>
                  <a:noFill/>
                </a:ln>
                <a:effectLst/>
                <a:uLnTx/>
                <a:uFillTx/>
                <a:latin typeface="Meiryo UI"/>
                <a:ea typeface="Meiryo UI"/>
                <a:cs typeface="+mn-cs"/>
              </a:rPr>
              <a:t>Sustainable Development Goals</a:t>
            </a:r>
            <a:r>
              <a:rPr kumimoji="1" lang="ja-JP" altLang="en-US" sz="1050" b="0" i="0" u="none" strike="noStrike" kern="1200" cap="none" spc="0" normalizeH="0" baseline="0" noProof="0" dirty="0">
                <a:ln>
                  <a:noFill/>
                </a:ln>
                <a:effectLst/>
                <a:uLnTx/>
                <a:uFillTx/>
                <a:latin typeface="Meiryo UI"/>
                <a:ea typeface="Meiryo UI"/>
                <a:cs typeface="+mn-cs"/>
              </a:rPr>
              <a:t>：</a:t>
            </a:r>
            <a:r>
              <a:rPr kumimoji="1" lang="en-US" altLang="ja-JP" sz="1050" b="0" i="0" u="none" strike="noStrike" kern="1200" cap="none" spc="0" normalizeH="0" baseline="0" noProof="0" dirty="0">
                <a:ln>
                  <a:noFill/>
                </a:ln>
                <a:effectLst/>
                <a:uLnTx/>
                <a:uFillTx/>
                <a:latin typeface="Meiryo UI"/>
                <a:ea typeface="Meiryo UI"/>
                <a:cs typeface="+mn-cs"/>
              </a:rPr>
              <a:t>SDGs</a:t>
            </a:r>
            <a:r>
              <a:rPr kumimoji="1" lang="ja-JP" altLang="en-US" sz="1050" b="0" i="0" u="none" strike="noStrike" kern="1200" cap="none" spc="0" normalizeH="0" baseline="0" noProof="0" dirty="0">
                <a:ln>
                  <a:noFill/>
                </a:ln>
                <a:effectLst/>
                <a:uLnTx/>
                <a:uFillTx/>
                <a:latin typeface="Meiryo UI"/>
                <a:ea typeface="Meiryo UI"/>
                <a:cs typeface="+mn-cs"/>
              </a:rPr>
              <a:t>）」</a:t>
            </a:r>
            <a:br>
              <a:rPr kumimoji="1" lang="en-US" altLang="ja-JP" sz="1050" b="0" i="0" u="none" strike="noStrike" kern="1200" cap="none" spc="0" normalizeH="0" baseline="0" noProof="0" dirty="0">
                <a:ln>
                  <a:noFill/>
                </a:ln>
                <a:effectLst/>
                <a:uLnTx/>
                <a:uFillTx/>
                <a:latin typeface="Meiryo UI"/>
                <a:ea typeface="Meiryo UI"/>
                <a:cs typeface="+mn-cs"/>
              </a:rPr>
            </a:br>
            <a:r>
              <a:rPr kumimoji="1" lang="ja-JP" altLang="en-US" sz="1050" b="0" i="0" u="none" strike="noStrike" kern="1200" cap="none" spc="0" normalizeH="0" baseline="0" noProof="0" dirty="0">
                <a:ln>
                  <a:noFill/>
                </a:ln>
                <a:effectLst/>
                <a:uLnTx/>
                <a:uFillTx/>
                <a:latin typeface="Meiryo UI"/>
                <a:ea typeface="Meiryo UI"/>
                <a:cs typeface="+mn-cs"/>
              </a:rPr>
              <a:t>　 の理念を踏襲しており、各取組の推進を通して、関連するゴールの達成に貢献します。 </a:t>
            </a:r>
          </a:p>
        </p:txBody>
      </p:sp>
    </p:spTree>
    <p:extLst>
      <p:ext uri="{BB962C8B-B14F-4D97-AF65-F5344CB8AC3E}">
        <p14:creationId xmlns:p14="http://schemas.microsoft.com/office/powerpoint/2010/main" val="2617467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39</a:t>
            </a:fld>
            <a:endParaRPr lang="ja-JP" altLang="en-US" sz="1200" dirty="0">
              <a:solidFill>
                <a:prstClr val="black"/>
              </a:solidFill>
              <a:ea typeface="Meiryo UI" panose="020B0604030504040204" pitchFamily="50" charset="-128"/>
            </a:endParaRPr>
          </a:p>
        </p:txBody>
      </p:sp>
      <p:sp>
        <p:nvSpPr>
          <p:cNvPr id="13" name="正方形/長方形 12">
            <a:extLst>
              <a:ext uri="{FF2B5EF4-FFF2-40B4-BE49-F238E27FC236}">
                <a16:creationId xmlns:a16="http://schemas.microsoft.com/office/drawing/2014/main" id="{304AAE82-90CB-4E9A-99CD-1078AB403E54}"/>
              </a:ext>
            </a:extLst>
          </p:cNvPr>
          <p:cNvSpPr/>
          <p:nvPr/>
        </p:nvSpPr>
        <p:spPr>
          <a:xfrm>
            <a:off x="160462" y="1370506"/>
            <a:ext cx="8784976" cy="4146726"/>
          </a:xfrm>
          <a:prstGeom prst="rect">
            <a:avLst/>
          </a:prstGeom>
          <a:ln>
            <a:noFill/>
          </a:ln>
        </p:spPr>
        <p:style>
          <a:lnRef idx="2">
            <a:schemeClr val="dk1"/>
          </a:lnRef>
          <a:fillRef idx="1">
            <a:schemeClr val="lt1"/>
          </a:fillRef>
          <a:effectRef idx="0">
            <a:schemeClr val="dk1"/>
          </a:effectRef>
          <a:fontRef idx="minor">
            <a:schemeClr val="dk1"/>
          </a:fontRef>
        </p:style>
        <p:txBody>
          <a:bodyPr tIns="46800" bIns="46800" rtlCol="0" anchor="ctr" anchorCtr="0"/>
          <a:lstStyle/>
          <a:p>
            <a:pPr defTabSz="326578">
              <a:defRPr/>
            </a:pPr>
            <a:r>
              <a:rPr kumimoji="1" lang="ja-JP" altLang="en-US" sz="1400" dirty="0">
                <a:solidFill>
                  <a:prstClr val="black"/>
                </a:solidFill>
                <a:latin typeface="Meiryo UI" panose="020B0604030504040204" pitchFamily="50" charset="-128"/>
                <a:ea typeface="Meiryo UI" panose="020B0604030504040204" pitchFamily="50" charset="-128"/>
              </a:rPr>
              <a:t>３．まとめ</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326578">
              <a:defRPr/>
            </a:pPr>
            <a:r>
              <a:rPr kumimoji="1" lang="ja-JP" altLang="en-US" sz="1400" b="1" dirty="0">
                <a:solidFill>
                  <a:prstClr val="black"/>
                </a:solidFill>
                <a:latin typeface="Meiryo UI" panose="020B0604030504040204" pitchFamily="50" charset="-128"/>
                <a:ea typeface="Meiryo UI" panose="020B0604030504040204" pitchFamily="50" charset="-128"/>
              </a:rPr>
              <a:t>＜令和</a:t>
            </a:r>
            <a:r>
              <a:rPr kumimoji="1" lang="en-US" altLang="ja-JP" sz="1400" b="1" dirty="0">
                <a:solidFill>
                  <a:prstClr val="black"/>
                </a:solidFill>
                <a:latin typeface="Meiryo UI" panose="020B0604030504040204" pitchFamily="50" charset="-128"/>
                <a:ea typeface="Meiryo UI" panose="020B0604030504040204" pitchFamily="50" charset="-128"/>
              </a:rPr>
              <a:t>5</a:t>
            </a:r>
            <a:r>
              <a:rPr kumimoji="1" lang="ja-JP" altLang="en-US" sz="1400" b="1" dirty="0">
                <a:solidFill>
                  <a:prstClr val="black"/>
                </a:solidFill>
                <a:latin typeface="Meiryo UI" panose="020B0604030504040204" pitchFamily="50" charset="-128"/>
                <a:ea typeface="Meiryo UI" panose="020B0604030504040204" pitchFamily="50" charset="-128"/>
              </a:rPr>
              <a:t>年度の取組＞</a:t>
            </a:r>
            <a:endParaRPr kumimoji="1" lang="en-US" altLang="ja-JP" sz="1400" dirty="0">
              <a:solidFill>
                <a:srgbClr val="FFC000">
                  <a:lumMod val="75000"/>
                </a:srgbClr>
              </a:solidFill>
              <a:latin typeface="Meiryo UI" panose="020B0604030504040204" pitchFamily="50" charset="-128"/>
              <a:ea typeface="Meiryo UI" panose="020B0604030504040204" pitchFamily="50" charset="-128"/>
            </a:endParaRPr>
          </a:p>
          <a:p>
            <a:pPr marL="285750" indent="-196850" defTabSz="326578">
              <a:buFont typeface="Arial" panose="020B0604020202020204" pitchFamily="34" charset="0"/>
              <a:buChar char="•"/>
              <a:defRPr/>
            </a:pPr>
            <a:r>
              <a:rPr kumimoji="1" lang="ja-JP" altLang="en-US" sz="1400" dirty="0">
                <a:solidFill>
                  <a:prstClr val="black"/>
                </a:solidFill>
                <a:latin typeface="Meiryo UI" panose="020B0604030504040204" pitchFamily="50" charset="-128"/>
                <a:ea typeface="Meiryo UI" panose="020B0604030504040204" pitchFamily="50" charset="-128"/>
              </a:rPr>
              <a:t>地域の未来予測の結果、人口減少に伴う行政職員の減少、児童・生徒数の減少など、住民サービスを維持していく上</a:t>
            </a:r>
            <a:br>
              <a:rPr kumimoji="1" lang="en-US" altLang="ja-JP" sz="1400" dirty="0">
                <a:solidFill>
                  <a:prstClr val="black"/>
                </a:solidFill>
                <a:latin typeface="Meiryo UI" panose="020B0604030504040204" pitchFamily="50" charset="-128"/>
                <a:ea typeface="Meiryo UI" panose="020B0604030504040204" pitchFamily="50" charset="-128"/>
              </a:rPr>
            </a:br>
            <a:r>
              <a:rPr kumimoji="1" lang="ja-JP" altLang="en-US" sz="1400" dirty="0">
                <a:solidFill>
                  <a:prstClr val="black"/>
                </a:solidFill>
                <a:latin typeface="Meiryo UI" panose="020B0604030504040204" pitchFamily="50" charset="-128"/>
                <a:ea typeface="Meiryo UI" panose="020B0604030504040204" pitchFamily="50" charset="-128"/>
              </a:rPr>
              <a:t>で厳しい状況を改めて認識</a:t>
            </a:r>
          </a:p>
          <a:p>
            <a:pPr marL="285750" indent="-196850" defTabSz="326578">
              <a:buFont typeface="Arial" panose="020B0604020202020204" pitchFamily="34" charset="0"/>
              <a:buChar char="•"/>
              <a:defRPr/>
            </a:pPr>
            <a:r>
              <a:rPr kumimoji="1" lang="ja-JP" altLang="en-US" sz="1400" dirty="0">
                <a:solidFill>
                  <a:prstClr val="black"/>
                </a:solidFill>
                <a:latin typeface="Meiryo UI" panose="020B0604030504040204" pitchFamily="50" charset="-128"/>
                <a:ea typeface="Meiryo UI" panose="020B0604030504040204" pitchFamily="50" charset="-128"/>
              </a:rPr>
              <a:t>将来に向けて基礎自治機能を充実・強化していくためには、行財政基盤の強化を図ることができる合併の議論も避け</a:t>
            </a:r>
            <a:br>
              <a:rPr kumimoji="1" lang="en-US" altLang="ja-JP" sz="1400" dirty="0">
                <a:solidFill>
                  <a:prstClr val="black"/>
                </a:solidFill>
                <a:latin typeface="Meiryo UI" panose="020B0604030504040204" pitchFamily="50" charset="-128"/>
                <a:ea typeface="Meiryo UI" panose="020B0604030504040204" pitchFamily="50" charset="-128"/>
              </a:rPr>
            </a:br>
            <a:r>
              <a:rPr kumimoji="1" lang="ja-JP" altLang="en-US" sz="1400" dirty="0">
                <a:solidFill>
                  <a:prstClr val="black"/>
                </a:solidFill>
                <a:latin typeface="Meiryo UI" panose="020B0604030504040204" pitchFamily="50" charset="-128"/>
                <a:ea typeface="Meiryo UI" panose="020B0604030504040204" pitchFamily="50" charset="-128"/>
              </a:rPr>
              <a:t>られない状況</a:t>
            </a:r>
          </a:p>
          <a:p>
            <a:pPr marL="285750" indent="-196850" defTabSz="326578">
              <a:buFont typeface="Arial" panose="020B0604020202020204" pitchFamily="34" charset="0"/>
              <a:buChar char="•"/>
              <a:defRPr/>
            </a:pPr>
            <a:r>
              <a:rPr kumimoji="1" lang="ja-JP" altLang="en-US" sz="1400" dirty="0">
                <a:solidFill>
                  <a:prstClr val="black"/>
                </a:solidFill>
                <a:latin typeface="Meiryo UI" panose="020B0604030504040204" pitchFamily="50" charset="-128"/>
                <a:ea typeface="Meiryo UI" panose="020B0604030504040204" pitchFamily="50" charset="-128"/>
              </a:rPr>
              <a:t>将来課題への対応にあたっては、２町１村が同じ方向性のもと対応していくことが必要であり、共同化して取り組めるこ</a:t>
            </a:r>
            <a:br>
              <a:rPr kumimoji="1" lang="en-US" altLang="ja-JP" sz="1400" dirty="0">
                <a:solidFill>
                  <a:prstClr val="black"/>
                </a:solidFill>
                <a:latin typeface="Meiryo UI" panose="020B0604030504040204" pitchFamily="50" charset="-128"/>
                <a:ea typeface="Meiryo UI" panose="020B0604030504040204" pitchFamily="50" charset="-128"/>
              </a:rPr>
            </a:br>
            <a:r>
              <a:rPr kumimoji="1" lang="ja-JP" altLang="en-US" sz="1400" dirty="0">
                <a:solidFill>
                  <a:prstClr val="black"/>
                </a:solidFill>
                <a:latin typeface="Meiryo UI" panose="020B0604030504040204" pitchFamily="50" charset="-128"/>
                <a:ea typeface="Meiryo UI" panose="020B0604030504040204" pitchFamily="50" charset="-128"/>
              </a:rPr>
              <a:t>とはすべて共同化し、人材、財源、施設等の限られた資源を地域として有効に活用していくことが重要</a:t>
            </a: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326578">
              <a:defRPr/>
            </a:pPr>
            <a:endParaRPr kumimoji="1" lang="en-US" altLang="ja-JP" sz="1400" dirty="0">
              <a:solidFill>
                <a:prstClr val="black"/>
              </a:solidFill>
              <a:latin typeface="Meiryo UI" panose="020B0604030504040204" pitchFamily="50" charset="-128"/>
              <a:ea typeface="Meiryo UI" panose="020B0604030504040204" pitchFamily="50" charset="-128"/>
            </a:endParaRPr>
          </a:p>
          <a:p>
            <a:pPr defTabSz="326578">
              <a:defRPr/>
            </a:pPr>
            <a:r>
              <a:rPr kumimoji="1" lang="ja-JP" altLang="en-US" sz="1400" b="1" dirty="0">
                <a:solidFill>
                  <a:prstClr val="black"/>
                </a:solidFill>
                <a:latin typeface="Meiryo UI" panose="020B0604030504040204" pitchFamily="50" charset="-128"/>
                <a:ea typeface="Meiryo UI" panose="020B0604030504040204" pitchFamily="50" charset="-128"/>
              </a:rPr>
              <a:t>＜今後の方向性＞</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marL="285750" indent="-196850" defTabSz="326578">
              <a:buFont typeface="Arial" panose="020B0604020202020204" pitchFamily="34" charset="0"/>
              <a:buChar char="•"/>
              <a:defRPr/>
            </a:pPr>
            <a:r>
              <a:rPr kumimoji="1" lang="ja-JP" altLang="en-US" sz="1400" u="sng" dirty="0">
                <a:solidFill>
                  <a:schemeClr val="tx1"/>
                </a:solidFill>
                <a:latin typeface="Meiryo UI" panose="020B0604030504040204" pitchFamily="50" charset="-128"/>
                <a:ea typeface="Meiryo UI" panose="020B0604030504040204" pitchFamily="50" charset="-128"/>
              </a:rPr>
              <a:t>令和６年度は合併に関する勉強会を設置</a:t>
            </a:r>
            <a:r>
              <a:rPr kumimoji="1" lang="ja-JP" altLang="en-US" sz="1400" dirty="0">
                <a:solidFill>
                  <a:schemeClr val="tx1"/>
                </a:solidFill>
                <a:latin typeface="Meiryo UI" panose="020B0604030504040204" pitchFamily="50" charset="-128"/>
                <a:ea typeface="Meiryo UI" panose="020B0604030504040204" pitchFamily="50" charset="-128"/>
              </a:rPr>
              <a:t>し、２町１村にふさわしい合併のあり方など踏み込んだ議論を行う</a:t>
            </a:r>
          </a:p>
          <a:p>
            <a:pPr marL="285750" indent="-196850" defTabSz="326578">
              <a:buFont typeface="Arial" panose="020B0604020202020204" pitchFamily="34" charset="0"/>
              <a:buChar char="•"/>
              <a:defRPr/>
            </a:pPr>
            <a:r>
              <a:rPr kumimoji="1" lang="ja-JP" altLang="en-US" sz="1400" dirty="0">
                <a:solidFill>
                  <a:schemeClr val="tx1"/>
                </a:solidFill>
                <a:latin typeface="Meiryo UI" panose="020B0604030504040204" pitchFamily="50" charset="-128"/>
                <a:ea typeface="Meiryo UI" panose="020B0604030504040204" pitchFamily="50" charset="-128"/>
              </a:rPr>
              <a:t>単独での取組や広域連携については、令和５年度の検討内容を踏まえ、引き続き検討を行い、課題を先送りせず、</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取り組めるところから速やかに実施していく</a:t>
            </a:r>
          </a:p>
          <a:p>
            <a:pPr marL="285750" indent="-196850" defTabSz="326578">
              <a:buFont typeface="Arial" panose="020B0604020202020204" pitchFamily="34" charset="0"/>
              <a:buChar char="•"/>
              <a:defRPr/>
            </a:pPr>
            <a:r>
              <a:rPr kumimoji="1" lang="ja-JP" altLang="en-US" sz="1400" dirty="0">
                <a:solidFill>
                  <a:schemeClr val="tx1"/>
                </a:solidFill>
                <a:latin typeface="Meiryo UI" panose="020B0604030504040204" pitchFamily="50" charset="-128"/>
                <a:ea typeface="Meiryo UI" panose="020B0604030504040204" pitchFamily="50" charset="-128"/>
              </a:rPr>
              <a:t>すべての分野において、将来を見据え、２町１村が同じ方向性のもと方針の決定や事業実施ができるよう、</a:t>
            </a:r>
            <a:r>
              <a:rPr kumimoji="1" lang="ja-JP" altLang="en-US" sz="1400" u="sng" dirty="0">
                <a:solidFill>
                  <a:schemeClr val="tx1"/>
                </a:solidFill>
                <a:latin typeface="Meiryo UI" panose="020B0604030504040204" pitchFamily="50" charset="-128"/>
                <a:ea typeface="Meiryo UI" panose="020B0604030504040204" pitchFamily="50" charset="-128"/>
              </a:rPr>
              <a:t>首長が参画</a:t>
            </a:r>
            <a:br>
              <a:rPr kumimoji="1" lang="en-US" altLang="ja-JP" sz="1400" u="sng" dirty="0">
                <a:solidFill>
                  <a:schemeClr val="tx1"/>
                </a:solidFill>
                <a:latin typeface="Meiryo UI" panose="020B0604030504040204" pitchFamily="50" charset="-128"/>
                <a:ea typeface="Meiryo UI" panose="020B0604030504040204" pitchFamily="50" charset="-128"/>
              </a:rPr>
            </a:br>
            <a:r>
              <a:rPr kumimoji="1" lang="ja-JP" altLang="en-US" sz="1400" u="sng" dirty="0">
                <a:solidFill>
                  <a:schemeClr val="tx1"/>
                </a:solidFill>
                <a:latin typeface="Meiryo UI" panose="020B0604030504040204" pitchFamily="50" charset="-128"/>
                <a:ea typeface="Meiryo UI" panose="020B0604030504040204" pitchFamily="50" charset="-128"/>
              </a:rPr>
              <a:t>する意思決定の仕組みについても検討を行う</a:t>
            </a:r>
          </a:p>
          <a:p>
            <a:pPr marL="285750" indent="-196850" defTabSz="326578">
              <a:buFont typeface="Arial" panose="020B0604020202020204" pitchFamily="34" charset="0"/>
              <a:buChar char="•"/>
              <a:defRPr/>
            </a:pPr>
            <a:r>
              <a:rPr kumimoji="1" lang="ja-JP" altLang="en-US" sz="1400" dirty="0">
                <a:solidFill>
                  <a:schemeClr val="tx1"/>
                </a:solidFill>
                <a:latin typeface="Meiryo UI" panose="020B0604030504040204" pitchFamily="50" charset="-128"/>
                <a:ea typeface="Meiryo UI" panose="020B0604030504040204" pitchFamily="50" charset="-128"/>
              </a:rPr>
              <a:t>市町村の将来像や進むべき方向性については、首長、議会、住民とどのような未来を実現したいのか、十分に議論を</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重ねていくことが重要であり、本協議会での議論を踏まえ、住民に対する丁寧な情報発信を行い、</a:t>
            </a:r>
            <a:r>
              <a:rPr kumimoji="1" lang="ja-JP" altLang="en-US" sz="1400" u="sng" dirty="0">
                <a:solidFill>
                  <a:schemeClr val="tx1"/>
                </a:solidFill>
                <a:latin typeface="Meiryo UI" panose="020B0604030504040204" pitchFamily="50" charset="-128"/>
                <a:ea typeface="Meiryo UI" panose="020B0604030504040204" pitchFamily="50" charset="-128"/>
              </a:rPr>
              <a:t>議会や住民と課題を</a:t>
            </a:r>
            <a:br>
              <a:rPr kumimoji="1" lang="en-US" altLang="ja-JP" sz="1400" u="sng" dirty="0">
                <a:solidFill>
                  <a:schemeClr val="tx1"/>
                </a:solidFill>
                <a:latin typeface="Meiryo UI" panose="020B0604030504040204" pitchFamily="50" charset="-128"/>
                <a:ea typeface="Meiryo UI" panose="020B0604030504040204" pitchFamily="50" charset="-128"/>
              </a:rPr>
            </a:br>
            <a:r>
              <a:rPr kumimoji="1" lang="ja-JP" altLang="en-US" sz="1400" u="sng" dirty="0">
                <a:solidFill>
                  <a:schemeClr val="tx1"/>
                </a:solidFill>
                <a:latin typeface="Meiryo UI" panose="020B0604030504040204" pitchFamily="50" charset="-128"/>
                <a:ea typeface="Meiryo UI" panose="020B0604030504040204" pitchFamily="50" charset="-128"/>
              </a:rPr>
              <a:t>共有しながら、将来のあり方に関するオープンな議論を行っていく</a:t>
            </a:r>
          </a:p>
        </p:txBody>
      </p:sp>
      <p:sp>
        <p:nvSpPr>
          <p:cNvPr id="8" name="角丸四角形 20">
            <a:extLst>
              <a:ext uri="{FF2B5EF4-FFF2-40B4-BE49-F238E27FC236}">
                <a16:creationId xmlns:a16="http://schemas.microsoft.com/office/drawing/2014/main" id="{F604B2E5-6DE5-42AE-B662-7D03781B3051}"/>
              </a:ext>
            </a:extLst>
          </p:cNvPr>
          <p:cNvSpPr/>
          <p:nvPr/>
        </p:nvSpPr>
        <p:spPr>
          <a:xfrm>
            <a:off x="153734" y="913774"/>
            <a:ext cx="417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取組例③ー</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南河内地域</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町</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村未来協議会</a:t>
            </a:r>
          </a:p>
        </p:txBody>
      </p:sp>
    </p:spTree>
    <p:extLst>
      <p:ext uri="{BB962C8B-B14F-4D97-AF65-F5344CB8AC3E}">
        <p14:creationId xmlns:p14="http://schemas.microsoft.com/office/powerpoint/2010/main" val="685873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40</a:t>
            </a:fld>
            <a:endParaRPr lang="ja-JP" altLang="en-US" sz="1200" dirty="0">
              <a:solidFill>
                <a:prstClr val="black"/>
              </a:solidFill>
              <a:ea typeface="Meiryo UI" panose="020B0604030504040204" pitchFamily="50" charset="-128"/>
            </a:endParaRPr>
          </a:p>
        </p:txBody>
      </p:sp>
      <p:sp>
        <p:nvSpPr>
          <p:cNvPr id="16" name="テキスト ボックス 15">
            <a:extLst>
              <a:ext uri="{FF2B5EF4-FFF2-40B4-BE49-F238E27FC236}">
                <a16:creationId xmlns:a16="http://schemas.microsoft.com/office/drawing/2014/main" id="{F0DF4E5E-CB5F-4F2C-B376-81CC971021D8}"/>
              </a:ext>
            </a:extLst>
          </p:cNvPr>
          <p:cNvSpPr txBox="1"/>
          <p:nvPr/>
        </p:nvSpPr>
        <p:spPr>
          <a:xfrm>
            <a:off x="160465" y="1729761"/>
            <a:ext cx="8784977" cy="4291531"/>
          </a:xfrm>
          <a:prstGeom prst="rect">
            <a:avLst/>
          </a:prstGeom>
          <a:ln>
            <a:noFill/>
          </a:ln>
        </p:spPr>
        <p:style>
          <a:lnRef idx="2">
            <a:schemeClr val="dk1"/>
          </a:lnRef>
          <a:fillRef idx="1">
            <a:schemeClr val="lt1"/>
          </a:fillRef>
          <a:effectRef idx="0">
            <a:schemeClr val="dk1"/>
          </a:effectRef>
          <a:fontRef idx="minor">
            <a:schemeClr val="dk1"/>
          </a:fontRef>
        </p:style>
        <p:txBody>
          <a:bodyPr wrap="square" lIns="90000" rIns="90000" rtlCol="0" anchor="t" anchorCtr="0">
            <a:noAutofit/>
          </a:bodyPr>
          <a:lstStyle/>
          <a:p>
            <a:pPr marL="176213" indent="-176213">
              <a:lnSpc>
                <a:spcPts val="2200"/>
              </a:lnSpc>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南河内地域２町</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村未来協議会に、合併部会、広域連携部会を設置し、各部会に検討チームを設ける</a:t>
            </a:r>
            <a:endParaRPr lang="en-US" altLang="ja-JP" sz="1400" dirty="0">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合併部会においては、２町１村にふさわしい市町村合併のあり方など、２町１村の将来のあり方について、それぞれの</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メリット・デメリット等を分析する</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また、２町１村の現状や課題、将来予測等についての住民の理解促進に向けた情報発信を行う</a:t>
            </a:r>
            <a:endParaRPr lang="en-US" altLang="ja-JP" sz="1400" dirty="0">
              <a:latin typeface="Meiryo UI" panose="020B0604030504040204" pitchFamily="50" charset="-128"/>
              <a:ea typeface="Meiryo UI" panose="020B0604030504040204" pitchFamily="50" charset="-128"/>
            </a:endParaRPr>
          </a:p>
          <a:p>
            <a:pPr marL="176213" indent="-176213">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広域連携部会においては、２町１村が連携して取り組む４つのテーマについて、引き続き検討を行い、課題を先送りせず、取り組めるところから精力的に実施していく</a:t>
            </a: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endParaRPr>
          </a:p>
        </p:txBody>
      </p:sp>
      <p:graphicFrame>
        <p:nvGraphicFramePr>
          <p:cNvPr id="17" name="図表 16">
            <a:extLst>
              <a:ext uri="{FF2B5EF4-FFF2-40B4-BE49-F238E27FC236}">
                <a16:creationId xmlns:a16="http://schemas.microsoft.com/office/drawing/2014/main" id="{8D968082-BE54-4A92-9C80-BE7ED6AED02C}"/>
              </a:ext>
            </a:extLst>
          </p:cNvPr>
          <p:cNvGraphicFramePr/>
          <p:nvPr>
            <p:extLst>
              <p:ext uri="{D42A27DB-BD31-4B8C-83A1-F6EECF244321}">
                <p14:modId xmlns:p14="http://schemas.microsoft.com/office/powerpoint/2010/main" val="3048012321"/>
              </p:ext>
            </p:extLst>
          </p:nvPr>
        </p:nvGraphicFramePr>
        <p:xfrm>
          <a:off x="755580" y="3599216"/>
          <a:ext cx="7810199" cy="206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四角形: 角を丸くする 8">
            <a:extLst>
              <a:ext uri="{FF2B5EF4-FFF2-40B4-BE49-F238E27FC236}">
                <a16:creationId xmlns:a16="http://schemas.microsoft.com/office/drawing/2014/main" id="{E7F2F703-2132-43E2-A0CA-57C8B13DE23E}"/>
              </a:ext>
            </a:extLst>
          </p:cNvPr>
          <p:cNvSpPr/>
          <p:nvPr/>
        </p:nvSpPr>
        <p:spPr>
          <a:xfrm>
            <a:off x="169052" y="1431954"/>
            <a:ext cx="3043387" cy="297807"/>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年度の検討体制と検討の概要</a:t>
            </a:r>
          </a:p>
        </p:txBody>
      </p:sp>
      <p:sp>
        <p:nvSpPr>
          <p:cNvPr id="13" name="角丸四角形 20">
            <a:extLst>
              <a:ext uri="{FF2B5EF4-FFF2-40B4-BE49-F238E27FC236}">
                <a16:creationId xmlns:a16="http://schemas.microsoft.com/office/drawing/2014/main" id="{E8AB6FDD-E170-4C7D-91C8-99F362990334}"/>
              </a:ext>
            </a:extLst>
          </p:cNvPr>
          <p:cNvSpPr/>
          <p:nvPr/>
        </p:nvSpPr>
        <p:spPr>
          <a:xfrm>
            <a:off x="153734" y="903939"/>
            <a:ext cx="417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取組例③ー</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南河内地域</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町</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村未来協議会</a:t>
            </a:r>
          </a:p>
        </p:txBody>
      </p:sp>
    </p:spTree>
    <p:extLst>
      <p:ext uri="{BB962C8B-B14F-4D97-AF65-F5344CB8AC3E}">
        <p14:creationId xmlns:p14="http://schemas.microsoft.com/office/powerpoint/2010/main" val="3692080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41</a:t>
            </a:fld>
            <a:endParaRPr lang="ja-JP" altLang="en-US" sz="1200" dirty="0">
              <a:solidFill>
                <a:prstClr val="black"/>
              </a:solidFill>
              <a:ea typeface="Meiryo UI" panose="020B0604030504040204" pitchFamily="50" charset="-128"/>
            </a:endParaRPr>
          </a:p>
        </p:txBody>
      </p:sp>
      <p:sp>
        <p:nvSpPr>
          <p:cNvPr id="19" name="正方形/長方形 18">
            <a:extLst>
              <a:ext uri="{FF2B5EF4-FFF2-40B4-BE49-F238E27FC236}">
                <a16:creationId xmlns:a16="http://schemas.microsoft.com/office/drawing/2014/main" id="{3AB51A76-3BF2-4B77-AF41-A2747C1F3499}"/>
              </a:ext>
            </a:extLst>
          </p:cNvPr>
          <p:cNvSpPr/>
          <p:nvPr/>
        </p:nvSpPr>
        <p:spPr>
          <a:xfrm>
            <a:off x="107504" y="2693238"/>
            <a:ext cx="8784976" cy="1815882"/>
          </a:xfrm>
          <a:prstGeom prst="rect">
            <a:avLst/>
          </a:prstGeom>
          <a:ln>
            <a:noFill/>
          </a:ln>
        </p:spPr>
        <p:txBody>
          <a:bodyPr wrap="square" lIns="36000">
            <a:spAutoFit/>
          </a:bodyPr>
          <a:lstStyle/>
          <a:p>
            <a:r>
              <a:rPr kumimoji="1" lang="ja-JP" altLang="en-US" sz="1400" dirty="0">
                <a:latin typeface="Meiryo UI" panose="020B0604030504040204" pitchFamily="50" charset="-128"/>
                <a:ea typeface="Meiryo UI" panose="020B0604030504040204" pitchFamily="50" charset="-128"/>
              </a:rPr>
              <a:t>（個別の課題認識）</a:t>
            </a:r>
            <a:endParaRPr kumimoji="1" lang="en-US" altLang="ja-JP" sz="1400" dirty="0">
              <a:latin typeface="Meiryo UI" panose="020B0604030504040204" pitchFamily="50" charset="-128"/>
              <a:ea typeface="Meiryo UI" panose="020B0604030504040204" pitchFamily="50" charset="-128"/>
            </a:endParaRPr>
          </a:p>
          <a:p>
            <a:pPr marL="285750" indent="-109538">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役場組織の機能強化：専門人材を含めた職員の採用・育成にかかる取組や組織のスリム化と機能の維持・強化の</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両立を図る取組が必要</a:t>
            </a:r>
            <a:endParaRPr kumimoji="1" lang="en-US" altLang="ja-JP" sz="1400" dirty="0">
              <a:latin typeface="Meiryo UI" panose="020B0604030504040204" pitchFamily="50" charset="-128"/>
              <a:ea typeface="Meiryo UI" panose="020B0604030504040204" pitchFamily="50" charset="-128"/>
            </a:endParaRPr>
          </a:p>
          <a:p>
            <a:pPr marL="285750" indent="-109538">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公共施設の最適配置：施設の老朽化や運営体制の維持に加え、インフラ施設はより広域的・長期的視点で管理の</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仕組みを見直す必要</a:t>
            </a:r>
            <a:endParaRPr kumimoji="1" lang="en-US" altLang="ja-JP" sz="1400" dirty="0">
              <a:latin typeface="Meiryo UI" panose="020B0604030504040204" pitchFamily="50" charset="-128"/>
              <a:ea typeface="Meiryo UI" panose="020B0604030504040204" pitchFamily="50" charset="-128"/>
            </a:endParaRPr>
          </a:p>
          <a:p>
            <a:pPr marL="285750" indent="-109538">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集落機能の維持・発展：農空間や生活扶助機能の維持のため、地域のつながりの維持・強化を図る取組が必要</a:t>
            </a:r>
            <a:endParaRPr kumimoji="1" lang="en-US" altLang="ja-JP" sz="1400" dirty="0">
              <a:latin typeface="Meiryo UI" panose="020B0604030504040204" pitchFamily="50" charset="-128"/>
              <a:ea typeface="Meiryo UI" panose="020B0604030504040204" pitchFamily="50" charset="-128"/>
            </a:endParaRPr>
          </a:p>
          <a:p>
            <a:pPr marL="285750" indent="-109538">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財源と資源：持続的かつ安定的な住民サービスの提供のための自主財源の確保や農業・森林などの資源の有効活用・</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再生を図ることにより、域内経済の活性化と地域間交流の促進をめざすことが必要</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3DB0876C-9307-4814-AB4B-0FDED2D08E10}"/>
              </a:ext>
            </a:extLst>
          </p:cNvPr>
          <p:cNvSpPr txBox="1"/>
          <p:nvPr/>
        </p:nvSpPr>
        <p:spPr>
          <a:xfrm>
            <a:off x="100734" y="4996337"/>
            <a:ext cx="8784976"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人材、財源等の資源が限られる中、加速して進む人口減少や人口構成の変化による新たな課題の顕在化や、多様化する住民ニーズに対応していく必要がある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令和６年度は、今回認識した課題を踏まえ、町村が将来にわたって持続的かつ安定的に住民サービスを提供していくため、行財政改革や公民連携、近隣市町とのさらなる広域連携など、対応方策を検討していく　</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あわせて、地域の未来予測なども活用し、議会や住民と課題を共有しながら、将来のあり方に関するオープンな議論を行っていく</a:t>
            </a:r>
            <a:endParaRPr kumimoji="1" lang="en-US" altLang="ja-JP" sz="1400" dirty="0">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11BE834D-54B0-4DDD-B184-B85DEDD9853A}"/>
              </a:ext>
            </a:extLst>
          </p:cNvPr>
          <p:cNvSpPr/>
          <p:nvPr/>
        </p:nvSpPr>
        <p:spPr>
          <a:xfrm>
            <a:off x="4175844" y="4581128"/>
            <a:ext cx="620399" cy="355986"/>
          </a:xfrm>
          <a:prstGeom prst="down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10" name="四角形: 角を丸くする 9">
            <a:extLst>
              <a:ext uri="{FF2B5EF4-FFF2-40B4-BE49-F238E27FC236}">
                <a16:creationId xmlns:a16="http://schemas.microsoft.com/office/drawing/2014/main" id="{C22EF71C-D6A4-4D71-9CF5-6C79A80D8228}"/>
              </a:ext>
            </a:extLst>
          </p:cNvPr>
          <p:cNvSpPr/>
          <p:nvPr/>
        </p:nvSpPr>
        <p:spPr>
          <a:xfrm>
            <a:off x="160466" y="2339109"/>
            <a:ext cx="1622339" cy="297807"/>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spcBef>
                <a:spcPts val="200"/>
              </a:spcBef>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年度のまとめ</a:t>
            </a:r>
          </a:p>
        </p:txBody>
      </p:sp>
      <p:sp>
        <p:nvSpPr>
          <p:cNvPr id="13" name="テキスト ボックス 12">
            <a:extLst>
              <a:ext uri="{FF2B5EF4-FFF2-40B4-BE49-F238E27FC236}">
                <a16:creationId xmlns:a16="http://schemas.microsoft.com/office/drawing/2014/main" id="{20E66D97-F6B2-4869-979F-06FAADCFAFA1}"/>
              </a:ext>
            </a:extLst>
          </p:cNvPr>
          <p:cNvSpPr txBox="1"/>
          <p:nvPr/>
        </p:nvSpPr>
        <p:spPr>
          <a:xfrm>
            <a:off x="1771788" y="2375302"/>
            <a:ext cx="698477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「将来課題の対応方策の検討」～課題認識編～</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報告書（</a:t>
            </a:r>
            <a:r>
              <a:rPr kumimoji="1" lang="en-US" altLang="ja-JP" sz="1100" dirty="0">
                <a:latin typeface="Meiryo UI" panose="020B0604030504040204" pitchFamily="50" charset="-128"/>
                <a:ea typeface="Meiryo UI" panose="020B0604030504040204" pitchFamily="50" charset="-128"/>
              </a:rPr>
              <a:t>2024</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月公表）抜粋</a:t>
            </a:r>
          </a:p>
        </p:txBody>
      </p:sp>
      <p:sp>
        <p:nvSpPr>
          <p:cNvPr id="15" name="角丸四角形 20">
            <a:extLst>
              <a:ext uri="{FF2B5EF4-FFF2-40B4-BE49-F238E27FC236}">
                <a16:creationId xmlns:a16="http://schemas.microsoft.com/office/drawing/2014/main" id="{076620C0-D102-408C-88AB-8305787826B3}"/>
              </a:ext>
            </a:extLst>
          </p:cNvPr>
          <p:cNvSpPr/>
          <p:nvPr/>
        </p:nvSpPr>
        <p:spPr>
          <a:xfrm>
            <a:off x="143794" y="904045"/>
            <a:ext cx="3888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取組例④　町村のあり方勉強会（能勢町）</a:t>
            </a:r>
          </a:p>
        </p:txBody>
      </p:sp>
      <p:sp>
        <p:nvSpPr>
          <p:cNvPr id="16" name="正方形/長方形 15">
            <a:extLst>
              <a:ext uri="{FF2B5EF4-FFF2-40B4-BE49-F238E27FC236}">
                <a16:creationId xmlns:a16="http://schemas.microsoft.com/office/drawing/2014/main" id="{BEEA25D7-91AA-4100-A2B4-E54FA0BEAED7}"/>
              </a:ext>
            </a:extLst>
          </p:cNvPr>
          <p:cNvSpPr/>
          <p:nvPr/>
        </p:nvSpPr>
        <p:spPr>
          <a:xfrm>
            <a:off x="160466" y="1455529"/>
            <a:ext cx="8825915" cy="584775"/>
          </a:xfrm>
          <a:prstGeom prst="rect">
            <a:avLst/>
          </a:prstGeom>
          <a:ln>
            <a:noFill/>
          </a:ln>
        </p:spPr>
        <p:txBody>
          <a:bodyPr wrap="square">
            <a:spAutoFit/>
          </a:bodyPr>
          <a:lstStyle/>
          <a:p>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年度は、「目指す未来像」の議論の材料となる重要な将来推計のデータを、客観的かつ長期的な視点で整理した「能勢町地域の未来予測」を勉強会全体の共通認識とし、「課題の見える化」を実施</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4852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42</a:t>
            </a:fld>
            <a:endParaRPr lang="ja-JP" altLang="en-US" sz="1200" dirty="0">
              <a:solidFill>
                <a:prstClr val="black"/>
              </a:solidFill>
              <a:ea typeface="Meiryo UI" panose="020B0604030504040204" pitchFamily="50" charset="-128"/>
            </a:endParaRPr>
          </a:p>
        </p:txBody>
      </p:sp>
      <p:sp>
        <p:nvSpPr>
          <p:cNvPr id="8" name="角丸四角形 20">
            <a:extLst>
              <a:ext uri="{FF2B5EF4-FFF2-40B4-BE49-F238E27FC236}">
                <a16:creationId xmlns:a16="http://schemas.microsoft.com/office/drawing/2014/main" id="{055E8440-2658-47F0-817E-7090447A1741}"/>
              </a:ext>
            </a:extLst>
          </p:cNvPr>
          <p:cNvSpPr/>
          <p:nvPr/>
        </p:nvSpPr>
        <p:spPr>
          <a:xfrm>
            <a:off x="160462" y="890070"/>
            <a:ext cx="3888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取組例⑤　町村のあり方勉強会（島本町）</a:t>
            </a:r>
          </a:p>
        </p:txBody>
      </p:sp>
      <p:sp>
        <p:nvSpPr>
          <p:cNvPr id="45" name="正方形/長方形 44">
            <a:extLst>
              <a:ext uri="{FF2B5EF4-FFF2-40B4-BE49-F238E27FC236}">
                <a16:creationId xmlns:a16="http://schemas.microsoft.com/office/drawing/2014/main" id="{A42FB3AC-9A93-4268-A5C3-81E8BDC19CE7}"/>
              </a:ext>
            </a:extLst>
          </p:cNvPr>
          <p:cNvSpPr/>
          <p:nvPr/>
        </p:nvSpPr>
        <p:spPr>
          <a:xfrm>
            <a:off x="160466" y="1452460"/>
            <a:ext cx="8825915" cy="830997"/>
          </a:xfrm>
          <a:prstGeom prst="rect">
            <a:avLst/>
          </a:prstGeom>
          <a:ln>
            <a:noFill/>
          </a:ln>
        </p:spPr>
        <p:txBody>
          <a:bodyPr wrap="square">
            <a:spAutoFit/>
          </a:bodyPr>
          <a:lstStyle/>
          <a:p>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度は、「目指す未来像」の議論の材料となる重要な将来推計のデータを、客観的かつ長期的な視点で整理した「島本町地域の未来予測」を勉強会全体の共通認識とし、「課題の見える化」やその対応方策についての検討を実施</a:t>
            </a:r>
            <a:endParaRPr kumimoji="1" lang="en-US" altLang="ja-JP" sz="16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29DCF360-F747-41D5-A044-7AE7CCCE463E}"/>
              </a:ext>
            </a:extLst>
          </p:cNvPr>
          <p:cNvSpPr/>
          <p:nvPr/>
        </p:nvSpPr>
        <p:spPr>
          <a:xfrm>
            <a:off x="160466" y="2555133"/>
            <a:ext cx="1622339" cy="297807"/>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spcBef>
                <a:spcPts val="200"/>
              </a:spcBef>
            </a:pP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年度のまとめ</a:t>
            </a:r>
          </a:p>
        </p:txBody>
      </p:sp>
      <p:sp>
        <p:nvSpPr>
          <p:cNvPr id="9" name="テキスト ボックス 8">
            <a:extLst>
              <a:ext uri="{FF2B5EF4-FFF2-40B4-BE49-F238E27FC236}">
                <a16:creationId xmlns:a16="http://schemas.microsoft.com/office/drawing/2014/main" id="{82EC5655-F6C8-48A5-A20D-F408BF5D48EF}"/>
              </a:ext>
            </a:extLst>
          </p:cNvPr>
          <p:cNvSpPr txBox="1"/>
          <p:nvPr/>
        </p:nvSpPr>
        <p:spPr>
          <a:xfrm>
            <a:off x="1771788" y="2568533"/>
            <a:ext cx="698477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「将来課題の対応方策の検討」報告書（</a:t>
            </a:r>
            <a:r>
              <a:rPr kumimoji="1" lang="en-US" altLang="ja-JP" sz="1100" dirty="0">
                <a:latin typeface="Meiryo UI" panose="020B0604030504040204" pitchFamily="50" charset="-128"/>
                <a:ea typeface="Meiryo UI" panose="020B0604030504040204" pitchFamily="50" charset="-128"/>
              </a:rPr>
              <a:t>2024</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月公表）抜粋</a:t>
            </a:r>
          </a:p>
        </p:txBody>
      </p:sp>
      <p:sp>
        <p:nvSpPr>
          <p:cNvPr id="10" name="正方形/長方形 9">
            <a:extLst>
              <a:ext uri="{FF2B5EF4-FFF2-40B4-BE49-F238E27FC236}">
                <a16:creationId xmlns:a16="http://schemas.microsoft.com/office/drawing/2014/main" id="{B372290F-7D4B-4FBE-B7DB-D528B874AA67}"/>
              </a:ext>
            </a:extLst>
          </p:cNvPr>
          <p:cNvSpPr/>
          <p:nvPr/>
        </p:nvSpPr>
        <p:spPr>
          <a:xfrm>
            <a:off x="54068" y="2912159"/>
            <a:ext cx="8971963" cy="1169551"/>
          </a:xfrm>
          <a:prstGeom prst="rect">
            <a:avLst/>
          </a:prstGeom>
          <a:ln>
            <a:noFill/>
          </a:ln>
        </p:spPr>
        <p:txBody>
          <a:bodyPr wrap="square">
            <a:spAutoFit/>
          </a:bodyPr>
          <a:lstStyle/>
          <a:p>
            <a:r>
              <a:rPr kumimoji="1" lang="ja-JP" altLang="en-US" sz="1400" dirty="0">
                <a:latin typeface="Meiryo UI" panose="020B0604030504040204" pitchFamily="50" charset="-128"/>
                <a:ea typeface="Meiryo UI" panose="020B0604030504040204" pitchFamily="50" charset="-128"/>
              </a:rPr>
              <a:t>（個別の課題認識）</a:t>
            </a:r>
            <a:endParaRPr kumimoji="1" lang="en-US" altLang="ja-JP" sz="1400" dirty="0">
              <a:latin typeface="Meiryo UI" panose="020B0604030504040204" pitchFamily="50" charset="-128"/>
              <a:ea typeface="Meiryo UI" panose="020B0604030504040204" pitchFamily="50" charset="-128"/>
            </a:endParaRPr>
          </a:p>
          <a:p>
            <a:pPr marL="285750" indent="-109538">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今後体育館や学校プール等の老朽化が進み、多額の改修費用が見込まれるほか、耐震対応や、炎天下の水泳授業の危険など、運用上の懸念がある</a:t>
            </a:r>
          </a:p>
          <a:p>
            <a:pPr marL="285750" indent="-109538">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高齢者などごみ出しが困難になっている世帯への支援が求められている</a:t>
            </a:r>
          </a:p>
          <a:p>
            <a:pPr marL="285750" indent="-109538">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循環型社会の構築に向け、ごみの減量化を推進する必要がある</a:t>
            </a:r>
          </a:p>
        </p:txBody>
      </p:sp>
      <p:sp>
        <p:nvSpPr>
          <p:cNvPr id="13" name="テキスト ボックス 12">
            <a:extLst>
              <a:ext uri="{FF2B5EF4-FFF2-40B4-BE49-F238E27FC236}">
                <a16:creationId xmlns:a16="http://schemas.microsoft.com/office/drawing/2014/main" id="{958CA369-E522-4C6C-BEDD-35352841C27C}"/>
              </a:ext>
            </a:extLst>
          </p:cNvPr>
          <p:cNvSpPr txBox="1"/>
          <p:nvPr/>
        </p:nvSpPr>
        <p:spPr>
          <a:xfrm>
            <a:off x="160462" y="4702622"/>
            <a:ext cx="8784976"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将来に備え、課題を先送りすることなく、取り組めるところから速やかに対応方策を検討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体育館・学校プール等については、島本町として、具体的な対策の検討を開始</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ごみ出し支援・減量化については、全国事例や有効施策の研究を進め、島本町として施策を引き続き検討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人材、財源等の資源が限られる中、人口減少や人口構成の変化による新たな課題の顕在化や、多様化する住民ニーズに対応していく必要がある。このため、公民連携や広域連携、デジタル技術なども活用しながら、持続的な住民サービス提供体制の構築を図っていく</a:t>
            </a:r>
          </a:p>
        </p:txBody>
      </p:sp>
      <p:sp>
        <p:nvSpPr>
          <p:cNvPr id="15" name="矢印: 下 14">
            <a:extLst>
              <a:ext uri="{FF2B5EF4-FFF2-40B4-BE49-F238E27FC236}">
                <a16:creationId xmlns:a16="http://schemas.microsoft.com/office/drawing/2014/main" id="{E699BC99-7E53-4579-98E8-BB2E87B54475}"/>
              </a:ext>
            </a:extLst>
          </p:cNvPr>
          <p:cNvSpPr/>
          <p:nvPr/>
        </p:nvSpPr>
        <p:spPr>
          <a:xfrm>
            <a:off x="4229849" y="4183033"/>
            <a:ext cx="620399" cy="355986"/>
          </a:xfrm>
          <a:prstGeom prst="downArrow">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Tree>
    <p:extLst>
      <p:ext uri="{BB962C8B-B14F-4D97-AF65-F5344CB8AC3E}">
        <p14:creationId xmlns:p14="http://schemas.microsoft.com/office/powerpoint/2010/main" val="1518234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399E78D-A293-4D11-A9C2-8919ECA39E8A}"/>
              </a:ext>
            </a:extLst>
          </p:cNvPr>
          <p:cNvSpPr/>
          <p:nvPr/>
        </p:nvSpPr>
        <p:spPr bwMode="white">
          <a:xfrm>
            <a:off x="170537" y="1348767"/>
            <a:ext cx="8774905" cy="753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ja-JP" altLang="en-US" sz="1600" dirty="0">
                <a:solidFill>
                  <a:prstClr val="black"/>
                </a:solidFill>
                <a:latin typeface="Meiryo UI" panose="020B0604030504040204" pitchFamily="50" charset="-128"/>
                <a:ea typeface="Meiryo UI" panose="020B0604030504040204" pitchFamily="50" charset="-128"/>
              </a:rPr>
              <a:t>府内過疎団体が抱えている課題や過疎地域持続的発展市町村計画に掲げる今後のまちづくりや基礎自治機能の充実強化のための情報交換等の場とすることを目的として</a:t>
            </a:r>
            <a:r>
              <a:rPr lang="en-US" altLang="ja-JP" sz="1600" dirty="0">
                <a:solidFill>
                  <a:prstClr val="black"/>
                </a:solidFill>
                <a:latin typeface="Meiryo UI" panose="020B0604030504040204" pitchFamily="50" charset="-128"/>
                <a:ea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rPr>
              <a:t>年度から実施</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角丸四角形 20">
            <a:extLst>
              <a:ext uri="{FF2B5EF4-FFF2-40B4-BE49-F238E27FC236}">
                <a16:creationId xmlns:a16="http://schemas.microsoft.com/office/drawing/2014/main" id="{055E8440-2658-47F0-817E-7090447A1741}"/>
              </a:ext>
            </a:extLst>
          </p:cNvPr>
          <p:cNvSpPr/>
          <p:nvPr/>
        </p:nvSpPr>
        <p:spPr>
          <a:xfrm>
            <a:off x="143794" y="913876"/>
            <a:ext cx="2592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取組例⑥　過疎地域勉強会</a:t>
            </a:r>
          </a:p>
        </p:txBody>
      </p: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43</a:t>
            </a:fld>
            <a:endParaRPr lang="ja-JP" altLang="en-US" sz="1200" dirty="0">
              <a:solidFill>
                <a:prstClr val="black"/>
              </a:solidFill>
              <a:ea typeface="Meiryo UI" panose="020B0604030504040204" pitchFamily="50" charset="-128"/>
            </a:endParaRPr>
          </a:p>
        </p:txBody>
      </p:sp>
      <p:sp>
        <p:nvSpPr>
          <p:cNvPr id="42" name="テキスト ボックス 41">
            <a:extLst>
              <a:ext uri="{FF2B5EF4-FFF2-40B4-BE49-F238E27FC236}">
                <a16:creationId xmlns:a16="http://schemas.microsoft.com/office/drawing/2014/main" id="{F8E915B8-856A-4FC9-BCE4-C50A2CE48164}"/>
              </a:ext>
            </a:extLst>
          </p:cNvPr>
          <p:cNvSpPr txBox="1"/>
          <p:nvPr/>
        </p:nvSpPr>
        <p:spPr>
          <a:xfrm>
            <a:off x="323532" y="2694289"/>
            <a:ext cx="7915155" cy="3108543"/>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大阪府による過疎対策に関する講演</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・過疎地域の全国的な状況、大阪府の状況、過疎法の概要、過疎計画の比較</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・過疎債の有効な活用について（他の有利な地方債の活用検討）</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各町村の事例発表（先進事例など）</a:t>
            </a:r>
            <a:br>
              <a:rPr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2023</a:t>
            </a:r>
            <a:r>
              <a:rPr kumimoji="1" lang="ja-JP" altLang="en-US" sz="1400" dirty="0">
                <a:latin typeface="Meiryo UI" panose="020B0604030504040204" pitchFamily="50" charset="-128"/>
                <a:ea typeface="Meiryo UI" panose="020B0604030504040204" pitchFamily="50" charset="-128"/>
              </a:rPr>
              <a:t>年発表事例）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豊能町：</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オンデマンド交通の導入について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岬町　 ：空き家を活用した創業支援について（ミサキノヒトフク）</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意見交換</a:t>
            </a:r>
            <a:br>
              <a:rPr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事前に意見交換会の議題を募集し、各団体から回答を得た上で意見交換を実施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・過疎債について（採択状況、活用事例）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・専門人材の確保施策等</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・地域活性化に関する方策について</a:t>
            </a:r>
            <a:endParaRPr kumimoji="1" lang="en-US" altLang="ja-JP" sz="1400" dirty="0">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1FC6DE1E-A768-4D45-8F89-68A7679A7B5B}"/>
              </a:ext>
            </a:extLst>
          </p:cNvPr>
          <p:cNvSpPr/>
          <p:nvPr/>
        </p:nvSpPr>
        <p:spPr>
          <a:xfrm>
            <a:off x="274201" y="2321064"/>
            <a:ext cx="1129451" cy="373225"/>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spcBef>
                <a:spcPts val="200"/>
              </a:spcBef>
            </a:pPr>
            <a:r>
              <a:rPr lang="ja-JP" altLang="en-US" sz="1400" dirty="0">
                <a:latin typeface="Meiryo UI" panose="020B0604030504040204" pitchFamily="50" charset="-128"/>
                <a:ea typeface="Meiryo UI" panose="020B0604030504040204" pitchFamily="50" charset="-128"/>
              </a:rPr>
              <a:t>勉強会概要</a:t>
            </a:r>
            <a:endParaRPr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1408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44</a:t>
            </a:fld>
            <a:endParaRPr lang="ja-JP" altLang="en-US" sz="1200" dirty="0">
              <a:solidFill>
                <a:prstClr val="black"/>
              </a:solidFill>
              <a:ea typeface="Meiryo UI" panose="020B0604030504040204" pitchFamily="50" charset="-128"/>
            </a:endParaRPr>
          </a:p>
        </p:txBody>
      </p:sp>
      <p:sp>
        <p:nvSpPr>
          <p:cNvPr id="9" name="正方形/長方形 8">
            <a:extLst>
              <a:ext uri="{FF2B5EF4-FFF2-40B4-BE49-F238E27FC236}">
                <a16:creationId xmlns:a16="http://schemas.microsoft.com/office/drawing/2014/main" id="{BA137DEF-7D8B-4B79-87EB-7147AA4DB172}"/>
              </a:ext>
            </a:extLst>
          </p:cNvPr>
          <p:cNvSpPr/>
          <p:nvPr/>
        </p:nvSpPr>
        <p:spPr bwMode="white">
          <a:xfrm>
            <a:off x="106492" y="1420175"/>
            <a:ext cx="8936754" cy="352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ja-JP" altLang="en-US" sz="1600" dirty="0">
                <a:solidFill>
                  <a:prstClr val="black"/>
                </a:solidFill>
                <a:latin typeface="Meiryo UI" panose="020B0604030504040204" pitchFamily="50" charset="-128"/>
                <a:ea typeface="Meiryo UI" panose="020B0604030504040204" pitchFamily="50" charset="-128"/>
              </a:rPr>
              <a:t>・　府内</a:t>
            </a:r>
            <a:r>
              <a:rPr lang="en-US" altLang="ja-JP" sz="1600" dirty="0">
                <a:solidFill>
                  <a:prstClr val="black"/>
                </a:solidFill>
                <a:latin typeface="Meiryo UI" panose="020B0604030504040204" pitchFamily="50" charset="-128"/>
                <a:ea typeface="Meiryo UI" panose="020B0604030504040204" pitchFamily="50" charset="-128"/>
              </a:rPr>
              <a:t>43</a:t>
            </a:r>
            <a:r>
              <a:rPr lang="ja-JP" altLang="en-US" sz="1600" dirty="0">
                <a:solidFill>
                  <a:prstClr val="black"/>
                </a:solidFill>
                <a:latin typeface="Meiryo UI" panose="020B0604030504040204" pitchFamily="50" charset="-128"/>
                <a:ea typeface="Meiryo UI" panose="020B0604030504040204" pitchFamily="50" charset="-128"/>
              </a:rPr>
              <a:t>市町村で構成する空家等対策市町村連携協議会を、</a:t>
            </a:r>
            <a:r>
              <a:rPr lang="en-US" altLang="ja-JP" sz="1600" dirty="0">
                <a:solidFill>
                  <a:prstClr val="black"/>
                </a:solidFill>
                <a:latin typeface="Meiryo UI" panose="020B0604030504040204" pitchFamily="50" charset="-128"/>
                <a:ea typeface="Meiryo UI" panose="020B0604030504040204" pitchFamily="50" charset="-128"/>
              </a:rPr>
              <a:t>2015</a:t>
            </a:r>
            <a:r>
              <a:rPr lang="ja-JP" altLang="en-US" sz="1600" dirty="0">
                <a:solidFill>
                  <a:prstClr val="black"/>
                </a:solidFill>
                <a:latin typeface="Meiryo UI" panose="020B0604030504040204" pitchFamily="50" charset="-128"/>
                <a:ea typeface="Meiryo UI" panose="020B0604030504040204" pitchFamily="50" charset="-128"/>
              </a:rPr>
              <a:t>年２月に設置</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府域の空家等対策の推進及び地域再生を図るため、協議会において、意見交換及び連絡調整・協議や、</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職員の情報共有及び技術向上に関すること、空家等対策推進のための関係機関への要望などを実施し、</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市町村の取組を支援</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0" name="角丸四角形 20">
            <a:extLst>
              <a:ext uri="{FF2B5EF4-FFF2-40B4-BE49-F238E27FC236}">
                <a16:creationId xmlns:a16="http://schemas.microsoft.com/office/drawing/2014/main" id="{8E5B2895-1108-47DE-AB90-05B7CD938295}"/>
              </a:ext>
            </a:extLst>
          </p:cNvPr>
          <p:cNvSpPr/>
          <p:nvPr/>
        </p:nvSpPr>
        <p:spPr>
          <a:xfrm>
            <a:off x="167181" y="911488"/>
            <a:ext cx="381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取組例⑦　空家等対策市町村連携協議会</a:t>
            </a:r>
          </a:p>
        </p:txBody>
      </p:sp>
      <p:sp>
        <p:nvSpPr>
          <p:cNvPr id="13" name="正方形/長方形 12">
            <a:extLst>
              <a:ext uri="{FF2B5EF4-FFF2-40B4-BE49-F238E27FC236}">
                <a16:creationId xmlns:a16="http://schemas.microsoft.com/office/drawing/2014/main" id="{ABDB5B50-242C-439B-84D3-A382D09BB232}"/>
              </a:ext>
            </a:extLst>
          </p:cNvPr>
          <p:cNvSpPr/>
          <p:nvPr/>
        </p:nvSpPr>
        <p:spPr bwMode="white">
          <a:xfrm>
            <a:off x="268620" y="2816357"/>
            <a:ext cx="5328592" cy="2049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協議会で検討した主な内容</a:t>
            </a:r>
            <a:r>
              <a:rPr lang="en-US" altLang="ja-JP" sz="1600" dirty="0">
                <a:solidFill>
                  <a:prstClr val="black"/>
                </a:solidFill>
                <a:latin typeface="Meiryo UI" panose="020B0604030504040204" pitchFamily="50" charset="-128"/>
                <a:ea typeface="Meiryo UI" panose="020B0604030504040204" pitchFamily="50" charset="-128"/>
              </a:rPr>
              <a:t>】</a:t>
            </a:r>
          </a:p>
          <a:p>
            <a:r>
              <a:rPr lang="ja-JP" altLang="en-US" sz="1600" dirty="0">
                <a:solidFill>
                  <a:prstClr val="black"/>
                </a:solidFill>
                <a:latin typeface="Meiryo UI" panose="020B0604030504040204" pitchFamily="50" charset="-128"/>
                <a:ea typeface="Meiryo UI" panose="020B0604030504040204" pitchFamily="50" charset="-128"/>
              </a:rPr>
              <a:t>・各市町村の特定空家等に対する措置状況、「空家対策の取</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組方針」に基づく今後の取組、国家要望内容、国庫補助制</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度に係る情報提供、改正空家法に係る情報提供　等</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・民間事業者団体等との連携に関する取組（</a:t>
            </a:r>
            <a:r>
              <a:rPr lang="en-US" altLang="ja-JP" sz="1600" dirty="0">
                <a:solidFill>
                  <a:prstClr val="black"/>
                </a:solidFill>
                <a:latin typeface="Meiryo UI" panose="020B0604030504040204" pitchFamily="50" charset="-128"/>
                <a:ea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rPr>
              <a:t>年度）</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管理不全空家の判断基準等（</a:t>
            </a:r>
            <a:r>
              <a:rPr lang="en-US" altLang="ja-JP" sz="1600" dirty="0">
                <a:solidFill>
                  <a:prstClr val="black"/>
                </a:solidFill>
                <a:latin typeface="Meiryo UI" panose="020B0604030504040204" pitchFamily="50" charset="-128"/>
                <a:ea typeface="Meiryo UI" panose="020B0604030504040204" pitchFamily="50" charset="-128"/>
              </a:rPr>
              <a:t>2024</a:t>
            </a:r>
            <a:r>
              <a:rPr lang="ja-JP" altLang="en-US" sz="1600" dirty="0">
                <a:solidFill>
                  <a:prstClr val="black"/>
                </a:solidFill>
                <a:latin typeface="Meiryo UI" panose="020B0604030504040204" pitchFamily="50" charset="-128"/>
                <a:ea typeface="Meiryo UI" panose="020B0604030504040204" pitchFamily="50" charset="-128"/>
              </a:rPr>
              <a:t>年度）にかかる</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事例紹介</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a:t>
            </a:r>
          </a:p>
        </p:txBody>
      </p:sp>
      <p:pic>
        <p:nvPicPr>
          <p:cNvPr id="15" name="図 14">
            <a:extLst>
              <a:ext uri="{FF2B5EF4-FFF2-40B4-BE49-F238E27FC236}">
                <a16:creationId xmlns:a16="http://schemas.microsoft.com/office/drawing/2014/main" id="{C2B80083-C10D-4958-8494-125B195502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96347" y="3340286"/>
            <a:ext cx="2627784" cy="1526003"/>
          </a:xfrm>
          <a:prstGeom prst="rect">
            <a:avLst/>
          </a:prstGeom>
          <a:ln>
            <a:noFill/>
          </a:ln>
        </p:spPr>
      </p:pic>
      <p:pic>
        <p:nvPicPr>
          <p:cNvPr id="18" name="図 17">
            <a:extLst>
              <a:ext uri="{FF2B5EF4-FFF2-40B4-BE49-F238E27FC236}">
                <a16:creationId xmlns:a16="http://schemas.microsoft.com/office/drawing/2014/main" id="{11D2EDCE-2CA2-4D3D-B86A-A354246E232E}"/>
              </a:ext>
            </a:extLst>
          </p:cNvPr>
          <p:cNvPicPr/>
          <p:nvPr/>
        </p:nvPicPr>
        <p:blipFill>
          <a:blip r:embed="rId3"/>
          <a:stretch>
            <a:fillRect/>
          </a:stretch>
        </p:blipFill>
        <p:spPr>
          <a:xfrm>
            <a:off x="5796352" y="5160866"/>
            <a:ext cx="2627783" cy="1526003"/>
          </a:xfrm>
          <a:prstGeom prst="rect">
            <a:avLst/>
          </a:prstGeom>
          <a:ln>
            <a:noFill/>
          </a:ln>
        </p:spPr>
      </p:pic>
      <p:sp>
        <p:nvSpPr>
          <p:cNvPr id="19" name="右矢印 39">
            <a:extLst>
              <a:ext uri="{FF2B5EF4-FFF2-40B4-BE49-F238E27FC236}">
                <a16:creationId xmlns:a16="http://schemas.microsoft.com/office/drawing/2014/main" id="{5D2B147A-C783-499A-81B8-A6E461551AF5}"/>
              </a:ext>
            </a:extLst>
          </p:cNvPr>
          <p:cNvSpPr/>
          <p:nvPr/>
        </p:nvSpPr>
        <p:spPr>
          <a:xfrm rot="5400000">
            <a:off x="6994946" y="4655487"/>
            <a:ext cx="230584" cy="716181"/>
          </a:xfrm>
          <a:prstGeom prst="rightArrow">
            <a:avLst>
              <a:gd name="adj1" fmla="val 50000"/>
              <a:gd name="adj2" fmla="val 677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テキスト ボックス 6">
            <a:extLst>
              <a:ext uri="{FF2B5EF4-FFF2-40B4-BE49-F238E27FC236}">
                <a16:creationId xmlns:a16="http://schemas.microsoft.com/office/drawing/2014/main" id="{34D57C32-74A3-490E-8AFC-77DC25B4505D}"/>
              </a:ext>
            </a:extLst>
          </p:cNvPr>
          <p:cNvSpPr txBox="1"/>
          <p:nvPr/>
        </p:nvSpPr>
        <p:spPr>
          <a:xfrm>
            <a:off x="5777843" y="2923577"/>
            <a:ext cx="2627784" cy="391185"/>
          </a:xfrm>
          <a:prstGeom prst="rect">
            <a:avLst/>
          </a:prstGeom>
          <a:noFill/>
        </p:spPr>
        <p:txBody>
          <a:bodyPr wrap="square" rtlCol="0" anchor="ctr" anchorCtr="0">
            <a:noAutofit/>
          </a:bodyPr>
          <a:lstStyle/>
          <a:p>
            <a:pPr algn="ctr">
              <a:lnSpc>
                <a:spcPts val="1200"/>
              </a:lnSpc>
            </a:pPr>
            <a:r>
              <a:rPr lang="ja-JP" altLang="en-US" sz="1000" dirty="0">
                <a:latin typeface="Meiryo UI" panose="020B0604030504040204" pitchFamily="50" charset="-128"/>
                <a:ea typeface="Meiryo UI" panose="020B0604030504040204" pitchFamily="50" charset="-128"/>
                <a:cs typeface="Times New Roman" panose="02020603050405020304" pitchFamily="18" charset="0"/>
              </a:rPr>
              <a:t>空家法に基づく特定空家等の略式代執行事例</a:t>
            </a:r>
            <a:endParaRPr lang="en-US" altLang="ja-JP" sz="1000" dirty="0">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200"/>
              </a:lnSpc>
            </a:pPr>
            <a:r>
              <a:rPr lang="ja-JP" altLang="en-US" sz="1000" dirty="0">
                <a:latin typeface="Meiryo UI" panose="020B0604030504040204" pitchFamily="50" charset="-128"/>
                <a:ea typeface="Meiryo UI" panose="020B0604030504040204" pitchFamily="50" charset="-128"/>
                <a:cs typeface="Times New Roman" panose="02020603050405020304" pitchFamily="18" charset="0"/>
              </a:rPr>
              <a:t>（除却前・除却後）</a:t>
            </a:r>
            <a:endParaRPr lang="ja-JP" altLang="en-US" sz="1000" dirty="0">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21" name="図 20">
            <a:extLst>
              <a:ext uri="{FF2B5EF4-FFF2-40B4-BE49-F238E27FC236}">
                <a16:creationId xmlns:a16="http://schemas.microsoft.com/office/drawing/2014/main" id="{EE33511F-966D-4C56-963F-B24BF819EC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19672" y="5143338"/>
            <a:ext cx="2627784" cy="1526003"/>
          </a:xfrm>
          <a:prstGeom prst="rect">
            <a:avLst/>
          </a:prstGeom>
        </p:spPr>
      </p:pic>
    </p:spTree>
    <p:extLst>
      <p:ext uri="{BB962C8B-B14F-4D97-AF65-F5344CB8AC3E}">
        <p14:creationId xmlns:p14="http://schemas.microsoft.com/office/powerpoint/2010/main" val="1418368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FAEF39F5-F092-4611-8E3D-B6B7CABA97C4}"/>
              </a:ext>
            </a:extLst>
          </p:cNvPr>
          <p:cNvSpPr/>
          <p:nvPr/>
        </p:nvSpPr>
        <p:spPr bwMode="white">
          <a:xfrm>
            <a:off x="170537" y="1302523"/>
            <a:ext cx="8774905" cy="954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府内</a:t>
            </a:r>
            <a:r>
              <a:rPr lang="en-US" altLang="ja-JP" sz="1600" dirty="0">
                <a:solidFill>
                  <a:prstClr val="black"/>
                </a:solidFill>
                <a:latin typeface="Meiryo UI" panose="020B0604030504040204" pitchFamily="50" charset="-128"/>
                <a:ea typeface="Meiryo UI" panose="020B0604030504040204" pitchFamily="50" charset="-128"/>
              </a:rPr>
              <a:t>43</a:t>
            </a:r>
            <a:r>
              <a:rPr lang="ja-JP" altLang="en-US" sz="1600" dirty="0">
                <a:solidFill>
                  <a:prstClr val="black"/>
                </a:solidFill>
                <a:latin typeface="Meiryo UI" panose="020B0604030504040204" pitchFamily="50" charset="-128"/>
                <a:ea typeface="Meiryo UI" panose="020B0604030504040204" pitchFamily="50" charset="-128"/>
              </a:rPr>
              <a:t>市町村及び大阪府で構成する市町村まちづくり連携会議を</a:t>
            </a:r>
            <a:r>
              <a:rPr lang="en-US" altLang="ja-JP" sz="1600" dirty="0">
                <a:solidFill>
                  <a:prstClr val="black"/>
                </a:solidFill>
                <a:latin typeface="Meiryo UI" panose="020B0604030504040204" pitchFamily="50" charset="-128"/>
                <a:ea typeface="Meiryo UI" panose="020B0604030504040204" pitchFamily="50" charset="-128"/>
              </a:rPr>
              <a:t>2023</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rPr>
              <a:t>月に設置</a:t>
            </a:r>
          </a:p>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グランドデザインにおける市町村の取組の進捗状況や課題などを把握し、新たな取組やまちづくりの方向性に関する意見交換を実施</a:t>
            </a:r>
          </a:p>
        </p:txBody>
      </p: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45</a:t>
            </a:fld>
            <a:endParaRPr lang="ja-JP" altLang="en-US" sz="1200" dirty="0">
              <a:solidFill>
                <a:prstClr val="black"/>
              </a:solidFill>
              <a:ea typeface="Meiryo UI" panose="020B0604030504040204" pitchFamily="50" charset="-128"/>
            </a:endParaRPr>
          </a:p>
        </p:txBody>
      </p:sp>
      <p:sp>
        <p:nvSpPr>
          <p:cNvPr id="8" name="角丸四角形 20">
            <a:extLst>
              <a:ext uri="{FF2B5EF4-FFF2-40B4-BE49-F238E27FC236}">
                <a16:creationId xmlns:a16="http://schemas.microsoft.com/office/drawing/2014/main" id="{797A74E1-0F3C-4E5B-BF37-30145D721FB9}"/>
              </a:ext>
            </a:extLst>
          </p:cNvPr>
          <p:cNvSpPr/>
          <p:nvPr/>
        </p:nvSpPr>
        <p:spPr>
          <a:xfrm>
            <a:off x="150652" y="921189"/>
            <a:ext cx="3312000" cy="359456"/>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取組例⑧　市町村まちづくり連携会議</a:t>
            </a:r>
          </a:p>
        </p:txBody>
      </p:sp>
      <p:grpSp>
        <p:nvGrpSpPr>
          <p:cNvPr id="13" name="グループ化 12">
            <a:extLst>
              <a:ext uri="{FF2B5EF4-FFF2-40B4-BE49-F238E27FC236}">
                <a16:creationId xmlns:a16="http://schemas.microsoft.com/office/drawing/2014/main" id="{132F2E29-7925-49A7-9DBC-45460FDBF9D6}"/>
              </a:ext>
            </a:extLst>
          </p:cNvPr>
          <p:cNvGrpSpPr/>
          <p:nvPr/>
        </p:nvGrpSpPr>
        <p:grpSpPr>
          <a:xfrm>
            <a:off x="4552322" y="5460279"/>
            <a:ext cx="936000" cy="1332000"/>
            <a:chOff x="5399511" y="4935902"/>
            <a:chExt cx="936000" cy="1332000"/>
          </a:xfrm>
        </p:grpSpPr>
        <p:sp>
          <p:nvSpPr>
            <p:cNvPr id="15" name="二等辺三角形 14">
              <a:extLst>
                <a:ext uri="{FF2B5EF4-FFF2-40B4-BE49-F238E27FC236}">
                  <a16:creationId xmlns:a16="http://schemas.microsoft.com/office/drawing/2014/main" id="{C5A2A90A-D5E3-449A-AEFA-75AC195FEFB6}"/>
                </a:ext>
              </a:extLst>
            </p:cNvPr>
            <p:cNvSpPr/>
            <p:nvPr/>
          </p:nvSpPr>
          <p:spPr>
            <a:xfrm rot="16200000" flipV="1">
              <a:off x="5201511" y="5421902"/>
              <a:ext cx="1332000" cy="360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0B75691-FF45-4355-AC53-0B9079799DD2}"/>
                </a:ext>
              </a:extLst>
            </p:cNvPr>
            <p:cNvSpPr/>
            <p:nvPr/>
          </p:nvSpPr>
          <p:spPr>
            <a:xfrm>
              <a:off x="5399511" y="5068422"/>
              <a:ext cx="936000" cy="1066959"/>
            </a:xfrm>
            <a:prstGeom prst="rect">
              <a:avLst/>
            </a:prstGeom>
          </p:spPr>
          <p:txBody>
            <a:bodyPr wrap="square">
              <a:spAutoFit/>
            </a:bodyPr>
            <a:lstStyle/>
            <a:p>
              <a:pPr marL="72000" indent="-457200" algn="ctr">
                <a:lnSpc>
                  <a:spcPts val="1320"/>
                </a:lnSpc>
              </a:pPr>
              <a:r>
                <a:rPr lang="ja-JP" altLang="en-US"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複数市町村への</a:t>
              </a:r>
              <a:endParaRPr lang="en-US" altLang="ja-JP"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72000" indent="-457200" algn="ctr">
                <a:lnSpc>
                  <a:spcPts val="1320"/>
                </a:lnSpc>
              </a:pPr>
              <a:r>
                <a:rPr lang="ja-JP" altLang="en-US"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横展開につながる</a:t>
              </a:r>
              <a:endParaRPr lang="en-US" altLang="ja-JP"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72000" indent="-457200" algn="ctr">
                <a:lnSpc>
                  <a:spcPts val="1320"/>
                </a:lnSpc>
              </a:pPr>
              <a:r>
                <a:rPr lang="ja-JP" altLang="en-US"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取組等</a:t>
              </a:r>
              <a:endParaRPr lang="en-US" altLang="ja-JP"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72000" indent="-457200" algn="ctr">
                <a:lnSpc>
                  <a:spcPts val="1320"/>
                </a:lnSpc>
              </a:pPr>
              <a:endParaRPr lang="en-US" altLang="ja-JP"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72000" indent="-457200" algn="ctr"/>
              <a:r>
                <a:rPr lang="ja-JP" altLang="en-US"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広域的観点から</a:t>
              </a:r>
              <a:endParaRPr lang="en-US" altLang="ja-JP"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72000" indent="-457200" algn="ctr"/>
              <a:r>
                <a:rPr lang="ja-JP" altLang="en-US"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進める取組等</a:t>
              </a:r>
              <a:endParaRPr lang="en-US" altLang="ja-JP" sz="9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p:txBody>
        </p:sp>
      </p:grpSp>
      <p:sp>
        <p:nvSpPr>
          <p:cNvPr id="19" name="上カーブ矢印 44">
            <a:extLst>
              <a:ext uri="{FF2B5EF4-FFF2-40B4-BE49-F238E27FC236}">
                <a16:creationId xmlns:a16="http://schemas.microsoft.com/office/drawing/2014/main" id="{637D1168-53C3-4D0B-9B6A-8303D1530DDD}"/>
              </a:ext>
            </a:extLst>
          </p:cNvPr>
          <p:cNvSpPr/>
          <p:nvPr/>
        </p:nvSpPr>
        <p:spPr>
          <a:xfrm rot="15654378">
            <a:off x="6627567" y="3939942"/>
            <a:ext cx="3744536" cy="808154"/>
          </a:xfrm>
          <a:prstGeom prst="curvedUpArrow">
            <a:avLst>
              <a:gd name="adj1" fmla="val 25000"/>
              <a:gd name="adj2" fmla="val 34587"/>
              <a:gd name="adj3" fmla="val 25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CD69EF9F-F328-40C4-BBB2-036F538CA2B2}"/>
              </a:ext>
            </a:extLst>
          </p:cNvPr>
          <p:cNvSpPr/>
          <p:nvPr/>
        </p:nvSpPr>
        <p:spPr>
          <a:xfrm>
            <a:off x="8746693" y="3327946"/>
            <a:ext cx="288000" cy="2520000"/>
          </a:xfrm>
          <a:prstGeom prst="rect">
            <a:avLst/>
          </a:prstGeom>
          <a:solidFill>
            <a:schemeClr val="bg1">
              <a:lumMod val="95000"/>
              <a:alpha val="75000"/>
            </a:schemeClr>
          </a:solidFill>
          <a:ln>
            <a:solidFill>
              <a:schemeClr val="accent1"/>
            </a:solidFill>
          </a:ln>
        </p:spPr>
        <p:txBody>
          <a:bodyPr vert="eaVert" wrap="square" anchor="ctr" anchorCtr="0">
            <a:noAutofit/>
          </a:bodyPr>
          <a:lstStyle/>
          <a:p>
            <a:pPr marL="72000" indent="-457200" algn="ctr"/>
            <a:r>
              <a:rPr lang="ja-JP" altLang="en-US" sz="12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検討結果や成果について、推進本部へ報告</a:t>
            </a:r>
            <a:endParaRPr lang="en-US" altLang="ja-JP" sz="1200" b="1" u="sng"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890FAB81-9E0A-42F2-9530-1D87892FE7B0}"/>
              </a:ext>
            </a:extLst>
          </p:cNvPr>
          <p:cNvGrpSpPr/>
          <p:nvPr/>
        </p:nvGrpSpPr>
        <p:grpSpPr>
          <a:xfrm>
            <a:off x="5496378" y="5352656"/>
            <a:ext cx="3020365" cy="1452438"/>
            <a:chOff x="6390724" y="5370327"/>
            <a:chExt cx="2559638" cy="1452438"/>
          </a:xfrm>
        </p:grpSpPr>
        <p:sp>
          <p:nvSpPr>
            <p:cNvPr id="22" name="角丸四角形 43">
              <a:extLst>
                <a:ext uri="{FF2B5EF4-FFF2-40B4-BE49-F238E27FC236}">
                  <a16:creationId xmlns:a16="http://schemas.microsoft.com/office/drawing/2014/main" id="{DB27A503-C86F-4ECB-9500-827E2E2B4C99}"/>
                </a:ext>
              </a:extLst>
            </p:cNvPr>
            <p:cNvSpPr/>
            <p:nvPr/>
          </p:nvSpPr>
          <p:spPr>
            <a:xfrm>
              <a:off x="6390724" y="5490765"/>
              <a:ext cx="2559638" cy="1332000"/>
            </a:xfrm>
            <a:prstGeom prst="roundRect">
              <a:avLst>
                <a:gd name="adj" fmla="val 8473"/>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AEE9AAA-CFD4-40DB-8A4B-CDE646BF8286}"/>
                </a:ext>
              </a:extLst>
            </p:cNvPr>
            <p:cNvSpPr txBox="1"/>
            <p:nvPr/>
          </p:nvSpPr>
          <p:spPr>
            <a:xfrm>
              <a:off x="6503880" y="5706973"/>
              <a:ext cx="2333327" cy="468000"/>
            </a:xfrm>
            <a:prstGeom prst="roundRect">
              <a:avLst/>
            </a:prstGeom>
            <a:solidFill>
              <a:schemeClr val="bg1">
                <a:lumMod val="95000"/>
              </a:schemeClr>
            </a:solidFill>
            <a:ln w="34925" cmpd="dbl">
              <a:solidFill>
                <a:schemeClr val="bg1">
                  <a:lumMod val="65000"/>
                </a:schemeClr>
              </a:solidFill>
            </a:ln>
          </p:spPr>
          <p:txBody>
            <a:bodyPr wrap="square" lIns="0" tIns="36000" rIns="0" bIns="0" rtlCol="0" anchor="ctr">
              <a:noAutofit/>
            </a:bodyPr>
            <a:lstStyle/>
            <a:p>
              <a:pPr algn="ctr"/>
              <a:r>
                <a:rPr lang="ja-JP" altLang="en-US" sz="1200" b="1" dirty="0">
                  <a:latin typeface="UD デジタル 教科書体 NK-R" panose="02020400000000000000" pitchFamily="18" charset="-128"/>
                  <a:ea typeface="UD デジタル 教科書体 NK-R" panose="02020400000000000000" pitchFamily="18" charset="-128"/>
                </a:rPr>
                <a:t>テーマ別会議体の設置等</a:t>
              </a:r>
              <a:endParaRPr lang="en-US" altLang="ja-JP" sz="1200" b="1" dirty="0">
                <a:latin typeface="UD デジタル 教科書体 NK-R" panose="02020400000000000000" pitchFamily="18" charset="-128"/>
                <a:ea typeface="UD デジタル 教科書体 NK-R" panose="02020400000000000000" pitchFamily="18" charset="-128"/>
              </a:endParaRPr>
            </a:p>
            <a:p>
              <a:pPr algn="ctr"/>
              <a:r>
                <a:rPr lang="ja-JP" altLang="en-US" sz="1050" b="1" spc="-50" dirty="0">
                  <a:latin typeface="UD デジタル 教科書体 NK-R" panose="02020400000000000000" pitchFamily="18" charset="-128"/>
                  <a:ea typeface="UD デジタル 教科書体 NK-R" panose="02020400000000000000" pitchFamily="18" charset="-128"/>
                </a:rPr>
                <a:t>（個別路線沿線まちづくり協議会等）</a:t>
              </a:r>
              <a:endParaRPr lang="en-US" altLang="ja-JP" sz="1050" b="1" spc="-50" dirty="0">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CB419A1C-167F-4F67-B713-88B979241A0D}"/>
                </a:ext>
              </a:extLst>
            </p:cNvPr>
            <p:cNvSpPr txBox="1"/>
            <p:nvPr/>
          </p:nvSpPr>
          <p:spPr>
            <a:xfrm>
              <a:off x="6503880" y="6265712"/>
              <a:ext cx="2333326" cy="468000"/>
            </a:xfrm>
            <a:prstGeom prst="roundRect">
              <a:avLst/>
            </a:prstGeom>
            <a:solidFill>
              <a:schemeClr val="bg1">
                <a:lumMod val="95000"/>
              </a:schemeClr>
            </a:solidFill>
            <a:ln w="34925" cmpd="dbl">
              <a:solidFill>
                <a:schemeClr val="bg1">
                  <a:lumMod val="65000"/>
                </a:schemeClr>
              </a:solidFill>
            </a:ln>
          </p:spPr>
          <p:txBody>
            <a:bodyPr wrap="square" lIns="36000" tIns="36000" rIns="36000" bIns="0" rtlCol="0" anchor="ctr">
              <a:noAutofit/>
            </a:bodyPr>
            <a:lstStyle/>
            <a:p>
              <a:pPr algn="ctr"/>
              <a:r>
                <a:rPr lang="ja-JP" altLang="en-US" sz="1200" b="1" dirty="0">
                  <a:latin typeface="UD デジタル 教科書体 NK-R" panose="02020400000000000000" pitchFamily="18" charset="-128"/>
                  <a:ea typeface="UD デジタル 教科書体 NK-R" panose="02020400000000000000" pitchFamily="18" charset="-128"/>
                </a:rPr>
                <a:t>関係者連携のコーディネート、</a:t>
              </a:r>
              <a:endParaRPr lang="en-US" altLang="ja-JP" sz="1200" b="1" dirty="0">
                <a:latin typeface="UD デジタル 教科書体 NK-R" panose="02020400000000000000" pitchFamily="18" charset="-128"/>
                <a:ea typeface="UD デジタル 教科書体 NK-R" panose="02020400000000000000" pitchFamily="18" charset="-128"/>
              </a:endParaRPr>
            </a:p>
            <a:p>
              <a:pPr algn="ctr"/>
              <a:r>
                <a:rPr lang="ja-JP" altLang="en-US" sz="1200" b="1" dirty="0">
                  <a:latin typeface="UD デジタル 教科書体 NK-R" panose="02020400000000000000" pitchFamily="18" charset="-128"/>
                  <a:ea typeface="UD デジタル 教科書体 NK-R" panose="02020400000000000000" pitchFamily="18" charset="-128"/>
                </a:rPr>
                <a:t>人的・技術的支援等</a:t>
              </a:r>
              <a:endParaRPr lang="en-US" altLang="ja-JP" sz="1200" b="1"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366237EE-35C8-4373-A1A0-3A265F745B1B}"/>
                </a:ext>
              </a:extLst>
            </p:cNvPr>
            <p:cNvSpPr txBox="1"/>
            <p:nvPr/>
          </p:nvSpPr>
          <p:spPr>
            <a:xfrm>
              <a:off x="6824543" y="5370327"/>
              <a:ext cx="1692000" cy="252000"/>
            </a:xfrm>
            <a:prstGeom prst="roundRect">
              <a:avLst/>
            </a:prstGeom>
            <a:solidFill>
              <a:schemeClr val="bg1"/>
            </a:solidFill>
            <a:ln>
              <a:solidFill>
                <a:schemeClr val="tx1"/>
              </a:solidFill>
              <a:prstDash val="dash"/>
            </a:ln>
          </p:spPr>
          <p:txBody>
            <a:bodyPr vert="horz" wrap="square" lIns="0" tIns="36000" rIns="0" bIns="0" rtlCol="0" anchor="ctr" anchorCtr="0">
              <a:noAutofit/>
            </a:bodyPr>
            <a:lstStyle/>
            <a:p>
              <a:pPr algn="ctr"/>
              <a:r>
                <a:rPr kumimoji="1" lang="ja-JP" altLang="en-US" sz="1200" b="1" dirty="0">
                  <a:latin typeface="UD デジタル 教科書体 NK-R" panose="02020400000000000000" pitchFamily="18" charset="-128"/>
                  <a:ea typeface="UD デジタル 教科書体 NK-R" panose="02020400000000000000" pitchFamily="18" charset="-128"/>
                </a:rPr>
                <a:t>実現方策等の検討</a:t>
              </a:r>
            </a:p>
          </p:txBody>
        </p:sp>
      </p:grpSp>
      <p:grpSp>
        <p:nvGrpSpPr>
          <p:cNvPr id="26" name="グループ化 25">
            <a:extLst>
              <a:ext uri="{FF2B5EF4-FFF2-40B4-BE49-F238E27FC236}">
                <a16:creationId xmlns:a16="http://schemas.microsoft.com/office/drawing/2014/main" id="{BF90B1A5-04AD-4983-8826-5D470F472619}"/>
              </a:ext>
            </a:extLst>
          </p:cNvPr>
          <p:cNvGrpSpPr/>
          <p:nvPr/>
        </p:nvGrpSpPr>
        <p:grpSpPr>
          <a:xfrm>
            <a:off x="147736" y="3328922"/>
            <a:ext cx="4358273" cy="3473579"/>
            <a:chOff x="147732" y="3328918"/>
            <a:chExt cx="4358273" cy="3473579"/>
          </a:xfrm>
        </p:grpSpPr>
        <p:sp>
          <p:nvSpPr>
            <p:cNvPr id="27" name="正方形/長方形 26">
              <a:extLst>
                <a:ext uri="{FF2B5EF4-FFF2-40B4-BE49-F238E27FC236}">
                  <a16:creationId xmlns:a16="http://schemas.microsoft.com/office/drawing/2014/main" id="{E5B8F179-FF3A-43FA-80BC-B79FA9880D9A}"/>
                </a:ext>
              </a:extLst>
            </p:cNvPr>
            <p:cNvSpPr/>
            <p:nvPr/>
          </p:nvSpPr>
          <p:spPr>
            <a:xfrm>
              <a:off x="147732" y="3490497"/>
              <a:ext cx="4358273" cy="3312000"/>
            </a:xfrm>
            <a:prstGeom prst="rect">
              <a:avLst/>
            </a:prstGeom>
            <a:solidFill>
              <a:schemeClr val="bg1">
                <a:lumMod val="9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07B185FC-E3F8-4A2F-A5BD-001DB92FAF61}"/>
                </a:ext>
              </a:extLst>
            </p:cNvPr>
            <p:cNvSpPr txBox="1"/>
            <p:nvPr/>
          </p:nvSpPr>
          <p:spPr>
            <a:xfrm>
              <a:off x="1157563" y="3328918"/>
              <a:ext cx="2338610" cy="324000"/>
            </a:xfrm>
            <a:prstGeom prst="roundRect">
              <a:avLst/>
            </a:prstGeom>
            <a:solidFill>
              <a:schemeClr val="bg1"/>
            </a:solidFill>
            <a:ln w="19050">
              <a:solidFill>
                <a:schemeClr val="bg1">
                  <a:lumMod val="65000"/>
                </a:schemeClr>
              </a:solidFill>
            </a:ln>
          </p:spPr>
          <p:txBody>
            <a:bodyPr wrap="none" tIns="180000" bIns="144000" rtlCol="0" anchor="ctr" anchorCtr="0">
              <a:no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市町村との連携体制の整備</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29" name="フローチャート: 組合せ 28">
              <a:extLst>
                <a:ext uri="{FF2B5EF4-FFF2-40B4-BE49-F238E27FC236}">
                  <a16:creationId xmlns:a16="http://schemas.microsoft.com/office/drawing/2014/main" id="{97AFA5FB-D863-4B23-92AB-D47E7CC6AB3A}"/>
                </a:ext>
              </a:extLst>
            </p:cNvPr>
            <p:cNvSpPr/>
            <p:nvPr/>
          </p:nvSpPr>
          <p:spPr>
            <a:xfrm>
              <a:off x="2052536" y="5332710"/>
              <a:ext cx="548665" cy="108000"/>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0" name="グループ化 29">
              <a:extLst>
                <a:ext uri="{FF2B5EF4-FFF2-40B4-BE49-F238E27FC236}">
                  <a16:creationId xmlns:a16="http://schemas.microsoft.com/office/drawing/2014/main" id="{452D472F-9DBB-47B3-B3B6-5906F74B0976}"/>
                </a:ext>
              </a:extLst>
            </p:cNvPr>
            <p:cNvGrpSpPr/>
            <p:nvPr/>
          </p:nvGrpSpPr>
          <p:grpSpPr>
            <a:xfrm>
              <a:off x="274868" y="5485795"/>
              <a:ext cx="4104000" cy="1269323"/>
              <a:chOff x="270927" y="5485795"/>
              <a:chExt cx="4104000" cy="1269323"/>
            </a:xfrm>
          </p:grpSpPr>
          <p:sp>
            <p:nvSpPr>
              <p:cNvPr id="37" name="正方形/長方形 36">
                <a:extLst>
                  <a:ext uri="{FF2B5EF4-FFF2-40B4-BE49-F238E27FC236}">
                    <a16:creationId xmlns:a16="http://schemas.microsoft.com/office/drawing/2014/main" id="{37AEFEA8-E8C1-4D8B-A168-CB2EBBE85840}"/>
                  </a:ext>
                </a:extLst>
              </p:cNvPr>
              <p:cNvSpPr/>
              <p:nvPr/>
            </p:nvSpPr>
            <p:spPr>
              <a:xfrm>
                <a:off x="270927" y="5485795"/>
                <a:ext cx="4104000" cy="1224000"/>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B5FE0C51-7F89-44C1-B974-8FC6694020B3}"/>
                  </a:ext>
                </a:extLst>
              </p:cNvPr>
              <p:cNvSpPr txBox="1"/>
              <p:nvPr/>
            </p:nvSpPr>
            <p:spPr>
              <a:xfrm>
                <a:off x="415790" y="5547820"/>
                <a:ext cx="1728000" cy="252000"/>
              </a:xfrm>
              <a:prstGeom prst="roundRect">
                <a:avLst/>
              </a:prstGeom>
              <a:solidFill>
                <a:srgbClr val="2E75B6"/>
              </a:solidFill>
              <a:ln>
                <a:noFill/>
              </a:ln>
            </p:spPr>
            <p:txBody>
              <a:bodyPr wrap="square" lIns="36000" tIns="36000" rIns="36000" bIns="0" rtlCol="0" anchor="ctr">
                <a:noAutofit/>
              </a:bodyPr>
              <a:lstStyle/>
              <a:p>
                <a:pPr algn="ctr"/>
                <a:r>
                  <a:rPr lang="ja-JP" altLang="en-US" sz="1500" dirty="0">
                    <a:solidFill>
                      <a:schemeClr val="bg1"/>
                    </a:solidFill>
                    <a:latin typeface="UD デジタル 教科書体 NK-R" panose="02020400000000000000" pitchFamily="18" charset="-128"/>
                    <a:ea typeface="UD デジタル 教科書体 NK-R" panose="02020400000000000000" pitchFamily="18" charset="-128"/>
                  </a:rPr>
                  <a:t>市町村ヒアリング</a:t>
                </a:r>
                <a:endParaRPr kumimoji="1" lang="ja-JP" altLang="en-US" sz="15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9" name="正方形/長方形 38">
                <a:extLst>
                  <a:ext uri="{FF2B5EF4-FFF2-40B4-BE49-F238E27FC236}">
                    <a16:creationId xmlns:a16="http://schemas.microsoft.com/office/drawing/2014/main" id="{2FE063F9-DAEB-418B-8521-9F10CF9EB172}"/>
                  </a:ext>
                </a:extLst>
              </p:cNvPr>
              <p:cNvSpPr/>
              <p:nvPr/>
            </p:nvSpPr>
            <p:spPr>
              <a:xfrm>
                <a:off x="486622" y="6414171"/>
                <a:ext cx="2520000" cy="3409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defTabSz="653156" eaLnBrk="0" fontAlgn="base" hangingPunct="0"/>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実施主体</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大阪都市計画局</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0" name="正方形/長方形 39">
                <a:extLst>
                  <a:ext uri="{FF2B5EF4-FFF2-40B4-BE49-F238E27FC236}">
                    <a16:creationId xmlns:a16="http://schemas.microsoft.com/office/drawing/2014/main" id="{D1C615E1-287F-4638-BDCE-75A184E5804E}"/>
                  </a:ext>
                </a:extLst>
              </p:cNvPr>
              <p:cNvSpPr/>
              <p:nvPr/>
            </p:nvSpPr>
            <p:spPr>
              <a:xfrm>
                <a:off x="366186" y="6109516"/>
                <a:ext cx="3996000" cy="3600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Ins="72000" rtlCol="0" anchor="ctr"/>
              <a:lstStyle/>
              <a:p>
                <a:pPr marL="72000" indent="-457200" algn="just"/>
                <a:r>
                  <a:rPr lang="ja-JP" altLang="en-US" sz="1200"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a:t>
                </a:r>
                <a:r>
                  <a:rPr lang="en-US" altLang="ja-JP" sz="1200"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GD</a:t>
                </a:r>
                <a:r>
                  <a:rPr lang="ja-JP" altLang="en-US" sz="1200"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に記載の取組の進捗状況・課題や連携会議において共有した情報等の具体化に向けた</a:t>
                </a:r>
                <a:r>
                  <a:rPr lang="ja-JP" altLang="en-US" sz="1200" b="1" u="sng"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意見交換</a:t>
                </a:r>
                <a:endParaRPr lang="en-US" altLang="ja-JP" sz="1200" b="1" u="sng"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p:txBody>
          </p:sp>
          <p:sp>
            <p:nvSpPr>
              <p:cNvPr id="41" name="正方形/長方形 40">
                <a:extLst>
                  <a:ext uri="{FF2B5EF4-FFF2-40B4-BE49-F238E27FC236}">
                    <a16:creationId xmlns:a16="http://schemas.microsoft.com/office/drawing/2014/main" id="{13A3DF18-42A1-4A06-A6D7-838C40507B72}"/>
                  </a:ext>
                </a:extLst>
              </p:cNvPr>
              <p:cNvSpPr/>
              <p:nvPr/>
            </p:nvSpPr>
            <p:spPr>
              <a:xfrm>
                <a:off x="366187" y="5843404"/>
                <a:ext cx="792000" cy="216000"/>
              </a:xfrm>
              <a:prstGeom prst="rect">
                <a:avLst/>
              </a:prstGeom>
              <a:solidFill>
                <a:schemeClr val="accent5">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＜目　的＞</a:t>
                </a:r>
              </a:p>
            </p:txBody>
          </p:sp>
          <p:sp>
            <p:nvSpPr>
              <p:cNvPr id="42" name="正方形/長方形 41">
                <a:extLst>
                  <a:ext uri="{FF2B5EF4-FFF2-40B4-BE49-F238E27FC236}">
                    <a16:creationId xmlns:a16="http://schemas.microsoft.com/office/drawing/2014/main" id="{3EE028B8-9E33-46ED-AD4E-63BCD7834900}"/>
                  </a:ext>
                </a:extLst>
              </p:cNvPr>
              <p:cNvSpPr/>
              <p:nvPr/>
            </p:nvSpPr>
            <p:spPr>
              <a:xfrm>
                <a:off x="2199766" y="5547820"/>
                <a:ext cx="1656000" cy="2520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72000" indent="-457200" algn="just"/>
                <a:r>
                  <a:rPr lang="ja-JP" altLang="en-US" sz="1200"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（個別もしくはブロック別）</a:t>
                </a:r>
                <a:endParaRPr lang="en-US" altLang="ja-JP" sz="1200" b="1" u="sng" spc="-15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p:txBody>
          </p:sp>
        </p:grpSp>
        <p:grpSp>
          <p:nvGrpSpPr>
            <p:cNvPr id="31" name="グループ化 30">
              <a:extLst>
                <a:ext uri="{FF2B5EF4-FFF2-40B4-BE49-F238E27FC236}">
                  <a16:creationId xmlns:a16="http://schemas.microsoft.com/office/drawing/2014/main" id="{B88EFA47-6653-4B65-8D1C-254FC118DA5A}"/>
                </a:ext>
              </a:extLst>
            </p:cNvPr>
            <p:cNvGrpSpPr/>
            <p:nvPr/>
          </p:nvGrpSpPr>
          <p:grpSpPr>
            <a:xfrm>
              <a:off x="274868" y="3703624"/>
              <a:ext cx="4104000" cy="1584000"/>
              <a:chOff x="270927" y="3703624"/>
              <a:chExt cx="4104000" cy="1584000"/>
            </a:xfrm>
          </p:grpSpPr>
          <p:sp>
            <p:nvSpPr>
              <p:cNvPr id="32" name="正方形/長方形 31">
                <a:extLst>
                  <a:ext uri="{FF2B5EF4-FFF2-40B4-BE49-F238E27FC236}">
                    <a16:creationId xmlns:a16="http://schemas.microsoft.com/office/drawing/2014/main" id="{5F2DBE44-1F9D-46A4-8D24-0AE147678F77}"/>
                  </a:ext>
                </a:extLst>
              </p:cNvPr>
              <p:cNvSpPr/>
              <p:nvPr/>
            </p:nvSpPr>
            <p:spPr>
              <a:xfrm>
                <a:off x="270927" y="3703624"/>
                <a:ext cx="4104000" cy="1584000"/>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3CD7BE7D-EE73-4399-A557-7C24D0971AB3}"/>
                  </a:ext>
                </a:extLst>
              </p:cNvPr>
              <p:cNvSpPr txBox="1"/>
              <p:nvPr/>
            </p:nvSpPr>
            <p:spPr>
              <a:xfrm>
                <a:off x="415790" y="3770901"/>
                <a:ext cx="2520000" cy="252000"/>
              </a:xfrm>
              <a:prstGeom prst="roundRect">
                <a:avLst/>
              </a:prstGeom>
              <a:solidFill>
                <a:srgbClr val="2E75B6"/>
              </a:solidFill>
              <a:ln>
                <a:noFill/>
              </a:ln>
            </p:spPr>
            <p:txBody>
              <a:bodyPr wrap="square" lIns="36000" tIns="36000" rIns="36000" bIns="0" rtlCol="0" anchor="ctr">
                <a:noAutofit/>
              </a:bodyPr>
              <a:lstStyle/>
              <a:p>
                <a:pPr algn="ctr"/>
                <a:r>
                  <a:rPr lang="ja-JP" altLang="en-US" sz="1500" dirty="0">
                    <a:solidFill>
                      <a:schemeClr val="bg1"/>
                    </a:solidFill>
                    <a:latin typeface="UD デジタル 教科書体 NK-R" panose="02020400000000000000" pitchFamily="18" charset="-128"/>
                    <a:ea typeface="UD デジタル 教科書体 NK-R" panose="02020400000000000000" pitchFamily="18" charset="-128"/>
                  </a:rPr>
                  <a:t>市町村まちづくり連携会議</a:t>
                </a:r>
                <a:endParaRPr kumimoji="1" lang="ja-JP" altLang="en-US" sz="15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4" name="正方形/長方形 33">
                <a:extLst>
                  <a:ext uri="{FF2B5EF4-FFF2-40B4-BE49-F238E27FC236}">
                    <a16:creationId xmlns:a16="http://schemas.microsoft.com/office/drawing/2014/main" id="{2B261BE8-1D28-4C43-A62F-481886598386}"/>
                  </a:ext>
                </a:extLst>
              </p:cNvPr>
              <p:cNvSpPr/>
              <p:nvPr/>
            </p:nvSpPr>
            <p:spPr>
              <a:xfrm>
                <a:off x="486622" y="4734544"/>
                <a:ext cx="3744000" cy="4680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defTabSz="653156" eaLnBrk="0" fontAlgn="base" hangingPunct="0"/>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事務局</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大阪都市計画局・堺市</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defTabSz="653156" eaLnBrk="0" fontAlgn="base" hangingPunct="0"/>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ｵﾌﾞｻﾞｰﾊﾞｰ</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spc="-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大阪府（都市整備部、環境農林水産部　他）</a:t>
                </a:r>
                <a:endParaRPr lang="en-US" altLang="ja-JP" sz="1200" spc="-1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defTabSz="653156" eaLnBrk="0" fontAlgn="base" hangingPunct="0"/>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大阪市（計画調整局）</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4E3C6483-42A7-4D8B-A52A-0D1B22519C74}"/>
                  </a:ext>
                </a:extLst>
              </p:cNvPr>
              <p:cNvSpPr/>
              <p:nvPr/>
            </p:nvSpPr>
            <p:spPr>
              <a:xfrm>
                <a:off x="366187" y="4060720"/>
                <a:ext cx="791068" cy="216000"/>
              </a:xfrm>
              <a:prstGeom prst="rect">
                <a:avLst/>
              </a:prstGeom>
              <a:solidFill>
                <a:schemeClr val="accent5">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＜目　的＞</a:t>
                </a:r>
              </a:p>
            </p:txBody>
          </p:sp>
          <p:sp>
            <p:nvSpPr>
              <p:cNvPr id="36" name="正方形/長方形 35">
                <a:extLst>
                  <a:ext uri="{FF2B5EF4-FFF2-40B4-BE49-F238E27FC236}">
                    <a16:creationId xmlns:a16="http://schemas.microsoft.com/office/drawing/2014/main" id="{03DDDBE0-7994-4717-98CF-5CE3E9647367}"/>
                  </a:ext>
                </a:extLst>
              </p:cNvPr>
              <p:cNvSpPr/>
              <p:nvPr/>
            </p:nvSpPr>
            <p:spPr>
              <a:xfrm>
                <a:off x="366186" y="4272232"/>
                <a:ext cx="3996000" cy="461665"/>
              </a:xfrm>
              <a:prstGeom prst="rect">
                <a:avLst/>
              </a:prstGeom>
            </p:spPr>
            <p:txBody>
              <a:bodyPr wrap="square">
                <a:noAutofit/>
              </a:bodyPr>
              <a:lstStyle/>
              <a:p>
                <a:pPr marL="54000" indent="-457200" algn="just"/>
                <a:r>
                  <a:rPr lang="ja-JP" altLang="en-US" sz="1200"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・グランドデザイン推進本部で示した推進に向けた取組等に関する</a:t>
                </a:r>
                <a:r>
                  <a:rPr lang="ja-JP" altLang="en-US" sz="1200" b="1" u="sng"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情報提供・意見交換</a:t>
                </a:r>
                <a:endParaRPr lang="en-US" altLang="ja-JP" sz="1200" b="1" u="sng" spc="-100" dirty="0">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p:txBody>
          </p:sp>
        </p:grpSp>
      </p:grpSp>
      <p:grpSp>
        <p:nvGrpSpPr>
          <p:cNvPr id="43" name="グループ化 42">
            <a:extLst>
              <a:ext uri="{FF2B5EF4-FFF2-40B4-BE49-F238E27FC236}">
                <a16:creationId xmlns:a16="http://schemas.microsoft.com/office/drawing/2014/main" id="{E4F55330-8BF3-47F7-B199-FD7338849BF2}"/>
              </a:ext>
            </a:extLst>
          </p:cNvPr>
          <p:cNvGrpSpPr/>
          <p:nvPr/>
        </p:nvGrpSpPr>
        <p:grpSpPr>
          <a:xfrm>
            <a:off x="1239933" y="2275792"/>
            <a:ext cx="6480000" cy="864000"/>
            <a:chOff x="1544733" y="2259917"/>
            <a:chExt cx="6480000" cy="792000"/>
          </a:xfrm>
        </p:grpSpPr>
        <p:sp>
          <p:nvSpPr>
            <p:cNvPr id="44" name="テキスト ボックス 43">
              <a:extLst>
                <a:ext uri="{FF2B5EF4-FFF2-40B4-BE49-F238E27FC236}">
                  <a16:creationId xmlns:a16="http://schemas.microsoft.com/office/drawing/2014/main" id="{1590BAD2-E75B-4ADE-9A0B-2CFFE47DCF67}"/>
                </a:ext>
              </a:extLst>
            </p:cNvPr>
            <p:cNvSpPr txBox="1"/>
            <p:nvPr/>
          </p:nvSpPr>
          <p:spPr>
            <a:xfrm>
              <a:off x="1544733" y="2259917"/>
              <a:ext cx="6480000" cy="792000"/>
            </a:xfrm>
            <a:prstGeom prst="rect">
              <a:avLst/>
            </a:prstGeom>
            <a:solidFill>
              <a:srgbClr val="2E75B6"/>
            </a:solidFill>
            <a:ln w="31750" cmpd="dbl">
              <a:solidFill>
                <a:schemeClr val="accent1">
                  <a:lumMod val="60000"/>
                  <a:lumOff val="40000"/>
                </a:schemeClr>
              </a:solidFill>
            </a:ln>
          </p:spPr>
          <p:txBody>
            <a:bodyPr wrap="square" lIns="36000" tIns="108000" rIns="36000" bIns="0" rtlCol="0" anchor="t">
              <a:noAutofit/>
            </a:bodyPr>
            <a:lstStyle/>
            <a:p>
              <a:pPr algn="ctr"/>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大阪のまちづくりグランドデザイン推進本部会議</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a:extLst>
                <a:ext uri="{FF2B5EF4-FFF2-40B4-BE49-F238E27FC236}">
                  <a16:creationId xmlns:a16="http://schemas.microsoft.com/office/drawing/2014/main" id="{C446C5BB-845D-49E3-BB91-DBA8016C00B3}"/>
                </a:ext>
              </a:extLst>
            </p:cNvPr>
            <p:cNvSpPr/>
            <p:nvPr/>
          </p:nvSpPr>
          <p:spPr>
            <a:xfrm>
              <a:off x="2535681" y="2651991"/>
              <a:ext cx="4506520" cy="338554"/>
            </a:xfrm>
            <a:prstGeom prst="rect">
              <a:avLst/>
            </a:prstGeom>
            <a:noFill/>
            <a:ln>
              <a:noFill/>
              <a:prstDash val="dash"/>
            </a:ln>
          </p:spPr>
          <p:txBody>
            <a:bodyPr wrap="square" tIns="0" bIns="0">
              <a:spAutoFit/>
            </a:bodyPr>
            <a:lstStyle/>
            <a:p>
              <a:pPr marL="72000" indent="-457200" algn="just"/>
              <a:r>
                <a:rPr lang="ja-JP" altLang="en-US"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・当該年度の取組方針</a:t>
              </a:r>
              <a:r>
                <a:rPr lang="en-US" altLang="ja-JP"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a:t>
              </a:r>
              <a:r>
                <a:rPr lang="ja-JP" altLang="en-US"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　</a:t>
              </a:r>
              <a:r>
                <a:rPr lang="en-US" altLang="ja-JP"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R5</a:t>
              </a:r>
              <a:r>
                <a:rPr lang="ja-JP" altLang="en-US"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年度～　推進体制の構築　、　推進に向けた取組</a:t>
              </a:r>
              <a:r>
                <a:rPr lang="en-US" altLang="ja-JP"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a:t>
              </a:r>
              <a:r>
                <a:rPr lang="ja-JP" altLang="en-US"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　　</a:t>
              </a:r>
              <a:endParaRPr lang="en-US" altLang="ja-JP"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a:p>
              <a:pPr marL="72000" indent="-457200" algn="just"/>
              <a:r>
                <a:rPr lang="ja-JP" altLang="en-US"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rPr>
                <a:t>・国や関係部局等の取り組みに関する情報提供等</a:t>
              </a:r>
              <a:endParaRPr lang="en-US" altLang="ja-JP" sz="1200" spc="-150" dirty="0">
                <a:solidFill>
                  <a:schemeClr val="bg1"/>
                </a:solidFill>
                <a:latin typeface="UD デジタル 教科書体 NK-R" panose="02020400000000000000" pitchFamily="18" charset="-128"/>
                <a:ea typeface="UD デジタル 教科書体 NK-R" panose="02020400000000000000" pitchFamily="18" charset="-128"/>
                <a:cs typeface="ＭＳ Ｐゴシック" panose="020B0600070205080204" pitchFamily="50" charset="-128"/>
              </a:endParaRPr>
            </a:p>
          </p:txBody>
        </p:sp>
        <p:sp>
          <p:nvSpPr>
            <p:cNvPr id="46" name="大かっこ 45">
              <a:extLst>
                <a:ext uri="{FF2B5EF4-FFF2-40B4-BE49-F238E27FC236}">
                  <a16:creationId xmlns:a16="http://schemas.microsoft.com/office/drawing/2014/main" id="{3035FB40-7514-4D0A-BAFE-332D800F1D31}"/>
                </a:ext>
              </a:extLst>
            </p:cNvPr>
            <p:cNvSpPr/>
            <p:nvPr/>
          </p:nvSpPr>
          <p:spPr>
            <a:xfrm>
              <a:off x="2509289" y="2632136"/>
              <a:ext cx="4483104" cy="363000"/>
            </a:xfrm>
            <a:prstGeom prst="bracketPair">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47" name="グループ化 46">
            <a:extLst>
              <a:ext uri="{FF2B5EF4-FFF2-40B4-BE49-F238E27FC236}">
                <a16:creationId xmlns:a16="http://schemas.microsoft.com/office/drawing/2014/main" id="{40F57B07-0E26-43FD-AE39-A9BE8CE8C27B}"/>
              </a:ext>
            </a:extLst>
          </p:cNvPr>
          <p:cNvGrpSpPr/>
          <p:nvPr/>
        </p:nvGrpSpPr>
        <p:grpSpPr>
          <a:xfrm>
            <a:off x="4761203" y="3328922"/>
            <a:ext cx="3744000" cy="1709579"/>
            <a:chOff x="4837403" y="3328918"/>
            <a:chExt cx="3744000" cy="1709579"/>
          </a:xfrm>
        </p:grpSpPr>
        <p:sp>
          <p:nvSpPr>
            <p:cNvPr id="48" name="正方形/長方形 47">
              <a:extLst>
                <a:ext uri="{FF2B5EF4-FFF2-40B4-BE49-F238E27FC236}">
                  <a16:creationId xmlns:a16="http://schemas.microsoft.com/office/drawing/2014/main" id="{91BE333C-2BBA-4E71-872F-86496C0E0815}"/>
                </a:ext>
              </a:extLst>
            </p:cNvPr>
            <p:cNvSpPr/>
            <p:nvPr/>
          </p:nvSpPr>
          <p:spPr>
            <a:xfrm>
              <a:off x="4837403" y="3490497"/>
              <a:ext cx="3744000" cy="1548000"/>
            </a:xfrm>
            <a:prstGeom prst="rect">
              <a:avLst/>
            </a:prstGeom>
            <a:solidFill>
              <a:schemeClr val="bg1">
                <a:lumMod val="95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6DF1D0A9-36EA-4B9C-86C1-3DCC21B6989F}"/>
                </a:ext>
              </a:extLst>
            </p:cNvPr>
            <p:cNvSpPr txBox="1"/>
            <p:nvPr/>
          </p:nvSpPr>
          <p:spPr>
            <a:xfrm>
              <a:off x="5647403" y="3328918"/>
              <a:ext cx="2124000" cy="324000"/>
            </a:xfrm>
            <a:prstGeom prst="roundRect">
              <a:avLst/>
            </a:prstGeom>
            <a:solidFill>
              <a:schemeClr val="bg1"/>
            </a:solidFill>
            <a:ln w="19050">
              <a:solidFill>
                <a:schemeClr val="bg1">
                  <a:lumMod val="65000"/>
                </a:schemeClr>
              </a:solidFill>
            </a:ln>
          </p:spPr>
          <p:txBody>
            <a:bodyPr wrap="none" tIns="180000" bIns="144000" rtlCol="0" anchor="ctr" anchorCtr="0">
              <a:noAutofit/>
            </a:bodyPr>
            <a:lstStyle/>
            <a:p>
              <a:pPr algn="ctr"/>
              <a:r>
                <a:rPr lang="ja-JP" altLang="en-US" sz="1400" b="1" dirty="0">
                  <a:latin typeface="UD デジタル 教科書体 NK-R" panose="02020400000000000000" pitchFamily="18" charset="-128"/>
                  <a:ea typeface="UD デジタル 教科書体 NK-R" panose="02020400000000000000" pitchFamily="18" charset="-128"/>
                </a:rPr>
                <a:t>鉄道事業者との連携</a:t>
              </a:r>
              <a:endParaRPr lang="en-US" altLang="ja-JP" sz="1400" b="1" dirty="0">
                <a:latin typeface="UD デジタル 教科書体 NK-R" panose="02020400000000000000" pitchFamily="18" charset="-128"/>
                <a:ea typeface="UD デジタル 教科書体 NK-R" panose="02020400000000000000" pitchFamily="18" charset="-128"/>
              </a:endParaRPr>
            </a:p>
          </p:txBody>
        </p:sp>
        <p:grpSp>
          <p:nvGrpSpPr>
            <p:cNvPr id="50" name="グループ化 49">
              <a:extLst>
                <a:ext uri="{FF2B5EF4-FFF2-40B4-BE49-F238E27FC236}">
                  <a16:creationId xmlns:a16="http://schemas.microsoft.com/office/drawing/2014/main" id="{161684FC-8B2B-4921-A596-88C6223EC06E}"/>
                </a:ext>
              </a:extLst>
            </p:cNvPr>
            <p:cNvGrpSpPr/>
            <p:nvPr/>
          </p:nvGrpSpPr>
          <p:grpSpPr>
            <a:xfrm>
              <a:off x="4954121" y="3703624"/>
              <a:ext cx="3510564" cy="1242820"/>
              <a:chOff x="4949531" y="3703624"/>
              <a:chExt cx="3510564" cy="1242820"/>
            </a:xfrm>
          </p:grpSpPr>
          <p:sp>
            <p:nvSpPr>
              <p:cNvPr id="51" name="正方形/長方形 50">
                <a:extLst>
                  <a:ext uri="{FF2B5EF4-FFF2-40B4-BE49-F238E27FC236}">
                    <a16:creationId xmlns:a16="http://schemas.microsoft.com/office/drawing/2014/main" id="{3E456F5E-9ABC-4BE3-8102-D3CB0230548E}"/>
                  </a:ext>
                </a:extLst>
              </p:cNvPr>
              <p:cNvSpPr/>
              <p:nvPr/>
            </p:nvSpPr>
            <p:spPr>
              <a:xfrm>
                <a:off x="4949531" y="3703624"/>
                <a:ext cx="3492000" cy="1224000"/>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6DB28829-2FE3-4F3C-95DE-B41E7C65377B}"/>
                  </a:ext>
                </a:extLst>
              </p:cNvPr>
              <p:cNvSpPr txBox="1"/>
              <p:nvPr/>
            </p:nvSpPr>
            <p:spPr>
              <a:xfrm>
                <a:off x="5093788" y="3770901"/>
                <a:ext cx="2628000" cy="252000"/>
              </a:xfrm>
              <a:prstGeom prst="roundRect">
                <a:avLst/>
              </a:prstGeom>
              <a:solidFill>
                <a:srgbClr val="2E75B6"/>
              </a:solidFill>
              <a:ln>
                <a:noFill/>
              </a:ln>
            </p:spPr>
            <p:txBody>
              <a:bodyPr wrap="square" lIns="36000" tIns="36000" rIns="36000" bIns="0" rtlCol="0" anchor="ctr">
                <a:noAutofit/>
              </a:bodyPr>
              <a:lstStyle/>
              <a:p>
                <a:pPr algn="ctr"/>
                <a:r>
                  <a:rPr lang="ja-JP" altLang="en-US" sz="1500" dirty="0">
                    <a:solidFill>
                      <a:schemeClr val="bg1"/>
                    </a:solidFill>
                    <a:latin typeface="UD デジタル 教科書体 NK-R" panose="02020400000000000000" pitchFamily="18" charset="-128"/>
                    <a:ea typeface="UD デジタル 教科書体 NK-R" panose="02020400000000000000" pitchFamily="18" charset="-128"/>
                  </a:rPr>
                  <a:t>鉄道沿線まちづくり推進会議</a:t>
                </a:r>
                <a:endParaRPr kumimoji="1" lang="ja-JP" altLang="en-US" sz="15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3" name="正方形/長方形 52">
                <a:extLst>
                  <a:ext uri="{FF2B5EF4-FFF2-40B4-BE49-F238E27FC236}">
                    <a16:creationId xmlns:a16="http://schemas.microsoft.com/office/drawing/2014/main" id="{200F27A3-8F45-4953-93A2-C5EB7D4B7CEB}"/>
                  </a:ext>
                </a:extLst>
              </p:cNvPr>
              <p:cNvSpPr/>
              <p:nvPr/>
            </p:nvSpPr>
            <p:spPr>
              <a:xfrm>
                <a:off x="5035896" y="4060720"/>
                <a:ext cx="791068" cy="216000"/>
              </a:xfrm>
              <a:prstGeom prst="rect">
                <a:avLst/>
              </a:prstGeom>
              <a:solidFill>
                <a:schemeClr val="accent5">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＜目　的＞</a:t>
                </a:r>
              </a:p>
            </p:txBody>
          </p:sp>
          <p:sp>
            <p:nvSpPr>
              <p:cNvPr id="54" name="正方形/長方形 53">
                <a:extLst>
                  <a:ext uri="{FF2B5EF4-FFF2-40B4-BE49-F238E27FC236}">
                    <a16:creationId xmlns:a16="http://schemas.microsoft.com/office/drawing/2014/main" id="{6023C561-DF59-4020-8900-2E33B8C4C706}"/>
                  </a:ext>
                </a:extLst>
              </p:cNvPr>
              <p:cNvSpPr/>
              <p:nvPr/>
            </p:nvSpPr>
            <p:spPr>
              <a:xfrm>
                <a:off x="5112095" y="4272232"/>
                <a:ext cx="3348000" cy="324000"/>
              </a:xfrm>
              <a:prstGeom prst="rect">
                <a:avLst/>
              </a:prstGeom>
              <a:noFill/>
              <a:ln w="3175">
                <a:noFill/>
                <a:prstDash val="dash"/>
              </a:ln>
            </p:spPr>
            <p:txBody>
              <a:bodyPr wrap="square" lIns="36000" rIns="0" anchor="t" anchorCtr="0">
                <a:noAutofit/>
              </a:bodyPr>
              <a:lstStyle/>
              <a:p>
                <a:pPr marL="54000" indent="-457200" algn="just" defTabSz="685800">
                  <a:spcBef>
                    <a:spcPts val="363"/>
                  </a:spcBef>
                  <a:defRPr/>
                </a:pPr>
                <a:r>
                  <a:rPr lang="ja-JP" altLang="en-US" sz="1200" spc="-100" dirty="0">
                    <a:latin typeface="UD デジタル 教科書体 NK-R" panose="02020400000000000000" pitchFamily="18" charset="-128"/>
                    <a:ea typeface="UD デジタル 教科書体 NK-R" panose="02020400000000000000" pitchFamily="18" charset="-128"/>
                  </a:rPr>
                  <a:t>・</a:t>
                </a:r>
                <a:r>
                  <a:rPr lang="ja-JP" altLang="en-US" sz="1200" spc="-100" dirty="0">
                    <a:solidFill>
                      <a:prstClr val="black"/>
                    </a:solidFill>
                    <a:latin typeface="UD デジタル 教科書体 NK-R" panose="02020400000000000000" pitchFamily="18" charset="-128"/>
                    <a:ea typeface="UD デジタル 教科書体 NK-R" panose="02020400000000000000" pitchFamily="18" charset="-128"/>
                  </a:rPr>
                  <a:t>鉄道を軸としたまちづくりに関する情報提供・意見交換</a:t>
                </a:r>
                <a:endParaRPr lang="en-US" altLang="ja-JP" sz="1200" spc="-1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55" name="正方形/長方形 54">
                <a:extLst>
                  <a:ext uri="{FF2B5EF4-FFF2-40B4-BE49-F238E27FC236}">
                    <a16:creationId xmlns:a16="http://schemas.microsoft.com/office/drawing/2014/main" id="{D6D16546-0664-46EA-B416-817FEA289996}"/>
                  </a:ext>
                </a:extLst>
              </p:cNvPr>
              <p:cNvSpPr/>
              <p:nvPr/>
            </p:nvSpPr>
            <p:spPr>
              <a:xfrm>
                <a:off x="5207569" y="4478444"/>
                <a:ext cx="2484000" cy="4680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defTabSz="653156" eaLnBrk="0" fontAlgn="base" hangingPunct="0"/>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メンバー</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鉄道事業者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defTabSz="653156" eaLnBrk="0" fontAlgn="base" hangingPunct="0"/>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大阪都市計画局・堺市</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grpSp>
      <p:sp>
        <p:nvSpPr>
          <p:cNvPr id="56" name="フローチャート: 組合せ 55">
            <a:extLst>
              <a:ext uri="{FF2B5EF4-FFF2-40B4-BE49-F238E27FC236}">
                <a16:creationId xmlns:a16="http://schemas.microsoft.com/office/drawing/2014/main" id="{C723EEF6-9AD3-42F1-B254-4D518ED1906C}"/>
              </a:ext>
            </a:extLst>
          </p:cNvPr>
          <p:cNvSpPr/>
          <p:nvPr/>
        </p:nvSpPr>
        <p:spPr>
          <a:xfrm>
            <a:off x="6466556" y="5137007"/>
            <a:ext cx="1080000" cy="144000"/>
          </a:xfrm>
          <a:prstGeom prst="flowChartMer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0000"/>
              </a:solidFill>
            </a:endParaRPr>
          </a:p>
        </p:txBody>
      </p:sp>
      <p:sp>
        <p:nvSpPr>
          <p:cNvPr id="57" name="フローチャート: 組合せ 56">
            <a:extLst>
              <a:ext uri="{FF2B5EF4-FFF2-40B4-BE49-F238E27FC236}">
                <a16:creationId xmlns:a16="http://schemas.microsoft.com/office/drawing/2014/main" id="{D6E2E5BE-6845-40C5-B6D3-12F20BFD4752}"/>
              </a:ext>
            </a:extLst>
          </p:cNvPr>
          <p:cNvSpPr/>
          <p:nvPr/>
        </p:nvSpPr>
        <p:spPr>
          <a:xfrm>
            <a:off x="1786868" y="3180355"/>
            <a:ext cx="1080000" cy="108000"/>
          </a:xfrm>
          <a:prstGeom prst="flowChartMer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8" name="フローチャート: 組合せ 57">
            <a:extLst>
              <a:ext uri="{FF2B5EF4-FFF2-40B4-BE49-F238E27FC236}">
                <a16:creationId xmlns:a16="http://schemas.microsoft.com/office/drawing/2014/main" id="{826646FF-8A6D-4148-AAFA-7CF0CB25587B}"/>
              </a:ext>
            </a:extLst>
          </p:cNvPr>
          <p:cNvSpPr/>
          <p:nvPr/>
        </p:nvSpPr>
        <p:spPr>
          <a:xfrm>
            <a:off x="6093203" y="3180355"/>
            <a:ext cx="1080000" cy="108000"/>
          </a:xfrm>
          <a:prstGeom prst="flowChartMerg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4228411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FAEF39F5-F092-4611-8E3D-B6B7CABA97C4}"/>
              </a:ext>
            </a:extLst>
          </p:cNvPr>
          <p:cNvSpPr/>
          <p:nvPr/>
        </p:nvSpPr>
        <p:spPr bwMode="white">
          <a:xfrm>
            <a:off x="160462" y="1300088"/>
            <a:ext cx="8764966" cy="874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富田林市、河内長野市、松原市、羽曳野市、藤井寺市、大阪狭山市、太子町、河南町、千早赤阪村及び府で構成する「南河内地域まちづくり検討会」において、地域にふさわしいまちづくりの推進を図ることを目的に情報交換を行うとともに、具体的な施策や取組等に関し、協議、検討を実施</a:t>
            </a:r>
          </a:p>
        </p:txBody>
      </p: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46</a:t>
            </a:fld>
            <a:endParaRPr lang="ja-JP" altLang="en-US" sz="1200" dirty="0">
              <a:solidFill>
                <a:prstClr val="black"/>
              </a:solidFill>
              <a:ea typeface="Meiryo UI" panose="020B0604030504040204" pitchFamily="50" charset="-128"/>
            </a:endParaRPr>
          </a:p>
        </p:txBody>
      </p:sp>
      <p:pic>
        <p:nvPicPr>
          <p:cNvPr id="4" name="図 3">
            <a:extLst>
              <a:ext uri="{FF2B5EF4-FFF2-40B4-BE49-F238E27FC236}">
                <a16:creationId xmlns:a16="http://schemas.microsoft.com/office/drawing/2014/main" id="{33061909-89F9-4975-BFF4-1F6372247093}"/>
              </a:ext>
            </a:extLst>
          </p:cNvPr>
          <p:cNvPicPr>
            <a:picLocks noChangeAspect="1"/>
          </p:cNvPicPr>
          <p:nvPr/>
        </p:nvPicPr>
        <p:blipFill>
          <a:blip r:embed="rId2"/>
          <a:stretch>
            <a:fillRect/>
          </a:stretch>
        </p:blipFill>
        <p:spPr>
          <a:xfrm>
            <a:off x="987242" y="2296987"/>
            <a:ext cx="6990280" cy="4417667"/>
          </a:xfrm>
          <a:prstGeom prst="rect">
            <a:avLst/>
          </a:prstGeom>
        </p:spPr>
      </p:pic>
      <p:sp>
        <p:nvSpPr>
          <p:cNvPr id="8" name="角丸四角形 20">
            <a:extLst>
              <a:ext uri="{FF2B5EF4-FFF2-40B4-BE49-F238E27FC236}">
                <a16:creationId xmlns:a16="http://schemas.microsoft.com/office/drawing/2014/main" id="{E68EAF76-3824-4894-8F59-BE7F3D7AE289}"/>
              </a:ext>
            </a:extLst>
          </p:cNvPr>
          <p:cNvSpPr/>
          <p:nvPr/>
        </p:nvSpPr>
        <p:spPr>
          <a:xfrm>
            <a:off x="140714" y="913158"/>
            <a:ext cx="381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取組例⑨ー</a:t>
            </a:r>
            <a:r>
              <a:rPr lang="en-US" altLang="ja-JP" sz="1600" dirty="0">
                <a:solidFill>
                  <a:schemeClr val="bg1"/>
                </a:solidFill>
                <a:latin typeface="Meiryo UI" panose="020B0604030504040204" pitchFamily="50" charset="-128"/>
                <a:ea typeface="Meiryo UI" panose="020B0604030504040204" pitchFamily="50" charset="-128"/>
              </a:rPr>
              <a:t>1</a:t>
            </a:r>
            <a:r>
              <a:rPr lang="ja-JP" altLang="en-US" sz="1600" dirty="0">
                <a:solidFill>
                  <a:schemeClr val="bg1"/>
                </a:solidFill>
                <a:latin typeface="Meiryo UI" panose="020B0604030504040204" pitchFamily="50" charset="-128"/>
                <a:ea typeface="Meiryo UI" panose="020B0604030504040204" pitchFamily="50" charset="-128"/>
              </a:rPr>
              <a:t>　南河内地域まちづくり検討会</a:t>
            </a:r>
          </a:p>
        </p:txBody>
      </p:sp>
    </p:spTree>
    <p:extLst>
      <p:ext uri="{BB962C8B-B14F-4D97-AF65-F5344CB8AC3E}">
        <p14:creationId xmlns:p14="http://schemas.microsoft.com/office/powerpoint/2010/main" val="226301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23528" y="159146"/>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第３章（１）市町村における将来のあり方検討の場づくり</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dirty="0">
                <a:latin typeface="Meiryo UI" panose="020B0604030504040204" pitchFamily="50" charset="-128"/>
                <a:ea typeface="Meiryo UI" panose="020B0604030504040204" pitchFamily="50" charset="-128"/>
              </a:rPr>
              <a:t>あり方検討の場づくりの支援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6046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25419806-6DC6-4BD0-94AC-0C025E270D5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47</a:t>
            </a:fld>
            <a:endParaRPr lang="ja-JP" altLang="en-US" sz="1200" dirty="0">
              <a:solidFill>
                <a:prstClr val="black"/>
              </a:solidFill>
              <a:ea typeface="Meiryo UI" panose="020B0604030504040204" pitchFamily="50" charset="-128"/>
            </a:endParaRPr>
          </a:p>
        </p:txBody>
      </p:sp>
      <p:pic>
        <p:nvPicPr>
          <p:cNvPr id="5" name="図 4">
            <a:extLst>
              <a:ext uri="{FF2B5EF4-FFF2-40B4-BE49-F238E27FC236}">
                <a16:creationId xmlns:a16="http://schemas.microsoft.com/office/drawing/2014/main" id="{CD687E22-54ED-4456-8AE3-0963910AB12C}"/>
              </a:ext>
            </a:extLst>
          </p:cNvPr>
          <p:cNvPicPr>
            <a:picLocks noChangeAspect="1"/>
          </p:cNvPicPr>
          <p:nvPr/>
        </p:nvPicPr>
        <p:blipFill>
          <a:blip r:embed="rId2"/>
          <a:stretch>
            <a:fillRect/>
          </a:stretch>
        </p:blipFill>
        <p:spPr>
          <a:xfrm>
            <a:off x="755580" y="1349605"/>
            <a:ext cx="7787489" cy="5452392"/>
          </a:xfrm>
          <a:prstGeom prst="rect">
            <a:avLst/>
          </a:prstGeom>
        </p:spPr>
      </p:pic>
      <p:sp>
        <p:nvSpPr>
          <p:cNvPr id="7" name="角丸四角形 20">
            <a:extLst>
              <a:ext uri="{FF2B5EF4-FFF2-40B4-BE49-F238E27FC236}">
                <a16:creationId xmlns:a16="http://schemas.microsoft.com/office/drawing/2014/main" id="{B57ACF3A-3E39-4F70-A0D3-EF776793E5CD}"/>
              </a:ext>
            </a:extLst>
          </p:cNvPr>
          <p:cNvSpPr/>
          <p:nvPr/>
        </p:nvSpPr>
        <p:spPr>
          <a:xfrm>
            <a:off x="140714" y="913159"/>
            <a:ext cx="3888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取組例⑨ー２　南河内地域まちづくり検討会</a:t>
            </a:r>
          </a:p>
        </p:txBody>
      </p:sp>
    </p:spTree>
    <p:extLst>
      <p:ext uri="{BB962C8B-B14F-4D97-AF65-F5344CB8AC3E}">
        <p14:creationId xmlns:p14="http://schemas.microsoft.com/office/powerpoint/2010/main" val="3965379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A9E1D4D7-FC75-4D23-875E-168BE7F8EFFC}"/>
              </a:ext>
            </a:extLst>
          </p:cNvPr>
          <p:cNvSpPr/>
          <p:nvPr/>
        </p:nvSpPr>
        <p:spPr bwMode="white">
          <a:xfrm>
            <a:off x="179511" y="3387814"/>
            <a:ext cx="8784976"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rPr>
              <a:t>財政状況が厳しい市町村に対し、市町村の求めに応じ、決算や中長期財政シミュレーションの結果に基づき、財政構造の分析や行財政改革プランの検討等の取組に対する助言など、行財政改革の取組への支援を行います。</a:t>
            </a:r>
            <a:br>
              <a:rPr lang="en-US" altLang="ja-JP" sz="1600" dirty="0">
                <a:solidFill>
                  <a:prstClr val="black"/>
                </a:solidFill>
                <a:latin typeface="Meiryo UI" panose="020B0604030504040204" pitchFamily="50" charset="-128"/>
                <a:ea typeface="Meiryo UI" panose="020B0604030504040204" pitchFamily="50" charset="-128"/>
              </a:rPr>
            </a:br>
            <a:endParaRPr lang="en-US" altLang="ja-JP" sz="1600" dirty="0">
              <a:solidFill>
                <a:schemeClr val="tx1"/>
              </a:solidFill>
              <a:highlight>
                <a:srgbClr val="00FF00"/>
              </a:highlight>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defRPr/>
            </a:pPr>
            <a:r>
              <a:rPr lang="ja-JP" altLang="en-US" sz="1600" dirty="0">
                <a:solidFill>
                  <a:prstClr val="black"/>
                </a:solidFill>
                <a:latin typeface="Meiryo UI" panose="020B0604030504040204" pitchFamily="50" charset="-128"/>
                <a:ea typeface="Meiryo UI" panose="020B0604030504040204" pitchFamily="50" charset="-128"/>
              </a:rPr>
              <a:t>市町村の計画的な人材確保に向けて、人材確保・育成に関する有識者からの意見聴取や全国の好事例の情報提供などを行います。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defRPr/>
            </a:pPr>
            <a:endParaRPr lang="en-US" altLang="ja-JP" sz="1600" dirty="0">
              <a:solidFill>
                <a:prstClr val="black"/>
              </a:solidFill>
              <a:highlight>
                <a:srgbClr val="00FF00"/>
              </a:highligh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sz="1600" dirty="0">
                <a:solidFill>
                  <a:schemeClr val="tx1"/>
                </a:solidFill>
                <a:latin typeface="Meiryo UI" panose="020B0604030504040204" pitchFamily="50" charset="-128"/>
                <a:ea typeface="Meiryo UI" panose="020B0604030504040204" pitchFamily="50" charset="-128"/>
              </a:rPr>
              <a:t>公共施設の最適配置による老朽化対応や維持管理コストの抑制を図るため、公共施設の再編に係る計画の策定に向けた支援を行います。</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また、公共施設の最適配置に取り組む市町村に対して、総務省の経営・財務マネジメント強化事業を活用してアドバイザーを派遣するなど、技術的な支援を行います。（取組例⑩）</a:t>
            </a:r>
            <a:endParaRPr lang="en-US" altLang="ja-JP" sz="1600" dirty="0">
              <a:solidFill>
                <a:schemeClr val="tx1"/>
              </a:solidFill>
              <a:latin typeface="Meiryo UI" panose="020B0604030504040204" pitchFamily="50" charset="-128"/>
              <a:ea typeface="Meiryo UI" panose="020B0604030504040204" pitchFamily="50" charset="-128"/>
            </a:endParaRPr>
          </a:p>
          <a:p>
            <a:pPr defTabSz="457200">
              <a:defRPr/>
            </a:pP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48</a:t>
            </a:fld>
            <a:endParaRPr lang="ja-JP" altLang="en-US" sz="1200" dirty="0">
              <a:solidFill>
                <a:prstClr val="black"/>
              </a:solidFill>
              <a:ea typeface="Meiryo UI" panose="020B0604030504040204" pitchFamily="50" charset="-128"/>
            </a:endParaRPr>
          </a:p>
        </p:txBody>
      </p:sp>
      <p:sp>
        <p:nvSpPr>
          <p:cNvPr id="11" name="テキスト ボックス 10">
            <a:extLst>
              <a:ext uri="{FF2B5EF4-FFF2-40B4-BE49-F238E27FC236}">
                <a16:creationId xmlns:a16="http://schemas.microsoft.com/office/drawing/2014/main" id="{F5E41826-07B2-4F82-AA28-7387B67AA8E2}"/>
              </a:ext>
            </a:extLst>
          </p:cNvPr>
          <p:cNvSpPr txBox="1"/>
          <p:nvPr/>
        </p:nvSpPr>
        <p:spPr>
          <a:xfrm>
            <a:off x="179511" y="910281"/>
            <a:ext cx="8784976" cy="1942657"/>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108000" tIns="108000" rIns="108000" bIns="108000" rtlCol="0" anchor="ctr" anchorCtr="0">
            <a:noAutofit/>
          </a:bodyPr>
          <a:lstStyle/>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rPr>
              <a:t>市町村の行財政改革や、事務の効率化・事務負担の軽減のため、先進事例や効果的手法等の情報提供</a:t>
            </a:r>
            <a:r>
              <a:rPr lang="ja-JP" altLang="en-US" sz="1600" dirty="0">
                <a:latin typeface="Meiryo UI" panose="020B0604030504040204" pitchFamily="50" charset="-128"/>
                <a:ea typeface="Meiryo UI" panose="020B0604030504040204" pitchFamily="50" charset="-128"/>
              </a:rPr>
              <a:t>や支援の充実を図ります</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endParaRPr lang="en-US" altLang="ja-JP" sz="1600" dirty="0">
              <a:solidFill>
                <a:prstClr val="black"/>
              </a:solidFill>
              <a:highlight>
                <a:srgbClr val="FFFF00"/>
              </a:highlight>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rPr>
              <a:t>市町村の負担軽減を図りながら、市町村を取り巻く様々な行政課題に対する施策を効果的に推進できるよう、市町村が行う各種計画の策定を支援します。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endParaRPr lang="en-US" altLang="ja-JP" sz="1600" dirty="0">
              <a:solidFill>
                <a:prstClr val="black"/>
              </a:solidFill>
              <a:highlight>
                <a:srgbClr val="FFFF00"/>
              </a:highlight>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rPr>
              <a:t>市町村における行財政運営の効率化を図るため、</a:t>
            </a:r>
            <a:r>
              <a:rPr lang="ja-JP" altLang="en-US" sz="1600" dirty="0">
                <a:latin typeface="Meiryo UI" panose="020B0604030504040204" pitchFamily="50" charset="-128"/>
                <a:ea typeface="Meiryo UI" panose="020B0604030504040204" pitchFamily="50" charset="-128"/>
              </a:rPr>
              <a:t>市町村</a:t>
            </a:r>
            <a:r>
              <a:rPr lang="en-US" altLang="ja-JP" sz="1600" dirty="0">
                <a:latin typeface="Meiryo UI" panose="020B0604030504040204" pitchFamily="50" charset="-128"/>
                <a:ea typeface="Meiryo UI" panose="020B0604030504040204" pitchFamily="50" charset="-128"/>
              </a:rPr>
              <a:t>DX</a:t>
            </a:r>
            <a:r>
              <a:rPr lang="ja-JP" altLang="en-US" sz="1600" dirty="0">
                <a:latin typeface="Meiryo UI" panose="020B0604030504040204" pitchFamily="50" charset="-128"/>
                <a:ea typeface="Meiryo UI" panose="020B0604030504040204" pitchFamily="50" charset="-128"/>
              </a:rPr>
              <a:t>の推進</a:t>
            </a:r>
            <a:r>
              <a:rPr lang="ja-JP" altLang="en-US" sz="1600" dirty="0">
                <a:solidFill>
                  <a:prstClr val="black"/>
                </a:solidFill>
                <a:latin typeface="Meiryo UI" panose="020B0604030504040204" pitchFamily="50" charset="-128"/>
                <a:ea typeface="Meiryo UI" panose="020B0604030504040204" pitchFamily="50" charset="-128"/>
              </a:rPr>
              <a:t>を支援します。</a:t>
            </a:r>
            <a:endParaRPr lang="en-US" altLang="ja-JP" sz="1600" dirty="0">
              <a:solidFill>
                <a:prstClr val="black"/>
              </a:solidFill>
              <a:highlight>
                <a:srgbClr val="FFFF00"/>
              </a:highlight>
              <a:latin typeface="Meiryo UI" panose="020B0604030504040204" pitchFamily="50" charset="-128"/>
              <a:ea typeface="Meiryo UI" panose="020B0604030504040204" pitchFamily="50" charset="-128"/>
            </a:endParaRPr>
          </a:p>
        </p:txBody>
      </p:sp>
      <p:sp>
        <p:nvSpPr>
          <p:cNvPr id="10" name="角丸四角形 20">
            <a:extLst>
              <a:ext uri="{FF2B5EF4-FFF2-40B4-BE49-F238E27FC236}">
                <a16:creationId xmlns:a16="http://schemas.microsoft.com/office/drawing/2014/main" id="{A37E8F1E-F1CD-4274-B7D4-1A7FB16B91E7}"/>
              </a:ext>
            </a:extLst>
          </p:cNvPr>
          <p:cNvSpPr/>
          <p:nvPr/>
        </p:nvSpPr>
        <p:spPr>
          <a:xfrm>
            <a:off x="179511" y="3028328"/>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122777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15881D6-CCF9-4508-90FD-CD91BC586631}"/>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a:t>
            </a:fld>
            <a:endParaRPr lang="ja-JP" altLang="en-US" sz="1200" dirty="0">
              <a:solidFill>
                <a:prstClr val="black"/>
              </a:solidFill>
              <a:ea typeface="Meiryo UI" panose="020B0604030504040204" pitchFamily="50" charset="-128"/>
            </a:endParaRPr>
          </a:p>
        </p:txBody>
      </p:sp>
      <p:sp>
        <p:nvSpPr>
          <p:cNvPr id="7" name="正方形/長方形 6">
            <a:extLst>
              <a:ext uri="{FF2B5EF4-FFF2-40B4-BE49-F238E27FC236}">
                <a16:creationId xmlns:a16="http://schemas.microsoft.com/office/drawing/2014/main" id="{A517D73E-2389-41C0-901D-5E14972018E0}"/>
              </a:ext>
            </a:extLst>
          </p:cNvPr>
          <p:cNvSpPr/>
          <p:nvPr/>
        </p:nvSpPr>
        <p:spPr>
          <a:xfrm>
            <a:off x="93162" y="1058829"/>
            <a:ext cx="9001678" cy="762773"/>
          </a:xfrm>
          <a:prstGeom prst="rect">
            <a:avLst/>
          </a:prstGeom>
          <a:solidFill>
            <a:schemeClr val="accent5">
              <a:lumMod val="20000"/>
              <a:lumOff val="80000"/>
            </a:schemeClr>
          </a:solidFill>
        </p:spPr>
        <p:txBody>
          <a:bodyPr wrap="square">
            <a:spAutoFit/>
          </a:bodyPr>
          <a:lstStyle/>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基礎自治機能の充実及び強化は、次に掲げる事項を基本として推進する。</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　市町村において、安定した行財政運営を行うため、課題を的確に予測し、その影響を見通しながら取組が進められること。</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二　市町村において、住民とともに、その将来像や進むべき方向性について十分に議論を行いながら検討されること。</a:t>
            </a:r>
          </a:p>
        </p:txBody>
      </p:sp>
      <p:sp>
        <p:nvSpPr>
          <p:cNvPr id="8" name="正方形/長方形 7">
            <a:extLst>
              <a:ext uri="{FF2B5EF4-FFF2-40B4-BE49-F238E27FC236}">
                <a16:creationId xmlns:a16="http://schemas.microsoft.com/office/drawing/2014/main" id="{31BE68F7-D4EB-40D6-9A78-B6913911656E}"/>
              </a:ext>
            </a:extLst>
          </p:cNvPr>
          <p:cNvSpPr/>
          <p:nvPr/>
        </p:nvSpPr>
        <p:spPr>
          <a:xfrm>
            <a:off x="90705" y="2001010"/>
            <a:ext cx="2195736" cy="307777"/>
          </a:xfrm>
          <a:prstGeom prst="rect">
            <a:avLst/>
          </a:prstGeom>
          <a:solidFill>
            <a:schemeClr val="accent5">
              <a:lumMod val="75000"/>
            </a:schemeClr>
          </a:solidFill>
        </p:spPr>
        <p:txBody>
          <a:bodyPr wrap="square" anchor="ctr" anchorCtr="0">
            <a:spAutoFit/>
          </a:bodyPr>
          <a:lstStyle/>
          <a:p>
            <a:pPr algn="ctr">
              <a:spcAft>
                <a:spcPts val="1200"/>
              </a:spcAft>
              <a:tabLst>
                <a:tab pos="4660900" algn="l"/>
              </a:tabLst>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府の責務（条例第四条）</a:t>
            </a:r>
          </a:p>
        </p:txBody>
      </p:sp>
      <p:sp>
        <p:nvSpPr>
          <p:cNvPr id="9" name="正方形/長方形 8">
            <a:extLst>
              <a:ext uri="{FF2B5EF4-FFF2-40B4-BE49-F238E27FC236}">
                <a16:creationId xmlns:a16="http://schemas.microsoft.com/office/drawing/2014/main" id="{FAF22C57-F781-4BAD-A7C7-B5456731C927}"/>
              </a:ext>
            </a:extLst>
          </p:cNvPr>
          <p:cNvSpPr/>
          <p:nvPr/>
        </p:nvSpPr>
        <p:spPr>
          <a:xfrm>
            <a:off x="93162" y="2295108"/>
            <a:ext cx="9001678" cy="1916935"/>
          </a:xfrm>
          <a:prstGeom prst="rect">
            <a:avLst/>
          </a:prstGeom>
          <a:solidFill>
            <a:schemeClr val="accent5">
              <a:lumMod val="20000"/>
              <a:lumOff val="80000"/>
            </a:schemeClr>
          </a:solidFill>
        </p:spPr>
        <p:txBody>
          <a:bodyPr wrap="square">
            <a:spAutoFit/>
          </a:bodyPr>
          <a:lstStyle/>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府は、市町村を包括する広域の自治体として、前条に定める基本理念に基づき、市町村の基礎自治機能の充実及び強化に関し、市町村や地域の実情に応じて、次に掲げる施策を実施するものとする。</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　組織及び運営の合理化に資するための施策</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二　広域連携の促進に向けた施策</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三　自主的な市町村の合併の円滑化を図るための施策</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四　前三号に掲げるもののほか、基礎自治機能の充実及び強化を図るために必要な施策</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　府は、前項の施策を講ずるに当たっては、市町村を総合的な観点から支援できるよう、府の施策との有機的な連携が図ら</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れるよう努めるものとする。</a:t>
            </a:r>
          </a:p>
        </p:txBody>
      </p:sp>
      <p:sp>
        <p:nvSpPr>
          <p:cNvPr id="11" name="正方形/長方形 10">
            <a:extLst>
              <a:ext uri="{FF2B5EF4-FFF2-40B4-BE49-F238E27FC236}">
                <a16:creationId xmlns:a16="http://schemas.microsoft.com/office/drawing/2014/main" id="{8EF50E15-9EF6-4248-A0AF-601D43682494}"/>
              </a:ext>
            </a:extLst>
          </p:cNvPr>
          <p:cNvSpPr/>
          <p:nvPr/>
        </p:nvSpPr>
        <p:spPr>
          <a:xfrm>
            <a:off x="112838" y="4685545"/>
            <a:ext cx="8967762" cy="1455270"/>
          </a:xfrm>
          <a:prstGeom prst="rect">
            <a:avLst/>
          </a:prstGeom>
          <a:solidFill>
            <a:schemeClr val="accent5">
              <a:lumMod val="20000"/>
              <a:lumOff val="80000"/>
            </a:schemeClr>
          </a:solidFill>
        </p:spPr>
        <p:txBody>
          <a:bodyPr wrap="square">
            <a:spAutoFit/>
          </a:bodyPr>
          <a:lstStyle/>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知事は、第四条第一項に掲げる基礎自治機能の充実及び強化に関する施策を総合的に推進するための基本方針（以下「基礎自治機能充実強化基本方針」という。）を策定するものとする。</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基礎自治機能充実強化基本方針には、次に掲げる事項を定める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ものとする。</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基礎自治機能の充実及び強化の取組の方向性に関する事項</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二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基礎自治機能の充実及び強化に関する施策を総合的に推進するための基本的な事項</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　知事は、基礎自治機能充実強化基本方針を策定し、又は変更したときは、遅滞なく、これを公表するものとする。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DD594AB0-CE8E-4C9F-A1AE-7EF0CBF6E88A}"/>
              </a:ext>
            </a:extLst>
          </p:cNvPr>
          <p:cNvSpPr/>
          <p:nvPr/>
        </p:nvSpPr>
        <p:spPr>
          <a:xfrm>
            <a:off x="102998" y="764708"/>
            <a:ext cx="2188271" cy="307777"/>
          </a:xfrm>
          <a:prstGeom prst="rect">
            <a:avLst/>
          </a:prstGeom>
          <a:solidFill>
            <a:schemeClr val="accent5">
              <a:lumMod val="75000"/>
            </a:schemeClr>
          </a:solidFill>
        </p:spPr>
        <p:txBody>
          <a:bodyPr wrap="square">
            <a:spAutoFit/>
          </a:bodyPr>
          <a:lstStyle/>
          <a:p>
            <a:pPr algn="ctr">
              <a:spcAft>
                <a:spcPts val="1200"/>
              </a:spcAft>
              <a:tabLst>
                <a:tab pos="4660900" algn="l"/>
              </a:tabLst>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基本理念（条例第三条）</a:t>
            </a:r>
          </a:p>
        </p:txBody>
      </p:sp>
      <p:sp>
        <p:nvSpPr>
          <p:cNvPr id="15" name="正方形/長方形 14">
            <a:extLst>
              <a:ext uri="{FF2B5EF4-FFF2-40B4-BE49-F238E27FC236}">
                <a16:creationId xmlns:a16="http://schemas.microsoft.com/office/drawing/2014/main" id="{FB2DCCCF-EDF8-45C3-B423-792AF749933A}"/>
              </a:ext>
            </a:extLst>
          </p:cNvPr>
          <p:cNvSpPr/>
          <p:nvPr/>
        </p:nvSpPr>
        <p:spPr>
          <a:xfrm>
            <a:off x="93166" y="4377772"/>
            <a:ext cx="3892791" cy="307777"/>
          </a:xfrm>
          <a:prstGeom prst="rect">
            <a:avLst/>
          </a:prstGeom>
          <a:solidFill>
            <a:schemeClr val="accent5">
              <a:lumMod val="75000"/>
            </a:schemeClr>
          </a:solidFill>
        </p:spPr>
        <p:txBody>
          <a:bodyPr wrap="square">
            <a:spAutoFit/>
          </a:bodyPr>
          <a:lstStyle/>
          <a:p>
            <a:pPr algn="ctr">
              <a:spcAft>
                <a:spcPts val="1200"/>
              </a:spcAft>
              <a:tabLst>
                <a:tab pos="4660900" algn="l"/>
              </a:tabLst>
            </a:pP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基礎自治機能充実強化基本方針（条例第</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六</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条）</a:t>
            </a:r>
          </a:p>
        </p:txBody>
      </p:sp>
      <p:sp>
        <p:nvSpPr>
          <p:cNvPr id="13" name="正方形/長方形 12">
            <a:extLst>
              <a:ext uri="{FF2B5EF4-FFF2-40B4-BE49-F238E27FC236}">
                <a16:creationId xmlns:a16="http://schemas.microsoft.com/office/drawing/2014/main" id="{A41DC5EB-5A1A-4A20-846B-47354C7A337B}"/>
              </a:ext>
            </a:extLst>
          </p:cNvPr>
          <p:cNvSpPr/>
          <p:nvPr/>
        </p:nvSpPr>
        <p:spPr>
          <a:xfrm>
            <a:off x="179512" y="146840"/>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第１章</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大阪府基礎自治機能の充実及び強化に関する条例（抜粋）</a:t>
            </a:r>
            <a:endParaRPr lang="ja-JP" altLang="en-US" sz="60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051E161F-3932-4B0A-B16B-377BBC8E09AC}"/>
              </a:ext>
            </a:extLst>
          </p:cNvPr>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正方形/長方形 16">
            <a:extLst>
              <a:ext uri="{FF2B5EF4-FFF2-40B4-BE49-F238E27FC236}">
                <a16:creationId xmlns:a16="http://schemas.microsoft.com/office/drawing/2014/main" id="{5CDA6685-C8B7-438C-8971-E74585278465}"/>
              </a:ext>
            </a:extLst>
          </p:cNvPr>
          <p:cNvSpPr/>
          <p:nvPr/>
        </p:nvSpPr>
        <p:spPr>
          <a:xfrm>
            <a:off x="78922" y="4685545"/>
            <a:ext cx="8967762" cy="1455270"/>
          </a:xfrm>
          <a:prstGeom prst="rect">
            <a:avLst/>
          </a:prstGeom>
          <a:solidFill>
            <a:schemeClr val="accent5">
              <a:lumMod val="20000"/>
              <a:lumOff val="80000"/>
            </a:schemeClr>
          </a:solidFill>
        </p:spPr>
        <p:txBody>
          <a:bodyPr wrap="square">
            <a:spAutoFit/>
          </a:bodyPr>
          <a:lstStyle/>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知事は、第四条第一項に掲げる基礎自治機能の充実及び強化に関する施策を総合的に推進するための基本方針（以下「基礎自治機能充実強化基本方針」という。）を策定するものとする。</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基礎自治機能充実強化基本方針には、次に掲げる事項を定める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ものとする。</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基礎自治機能の充実及び強化の取組の方向性に関する事項</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二　</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基礎自治機能の充実及び強化に関する施策を総合的に推進するための基本的な事項</a:t>
            </a:r>
          </a:p>
          <a:p>
            <a:pPr>
              <a:lnSpc>
                <a:spcPts val="1800"/>
              </a:lnSpc>
              <a:tabLst>
                <a:tab pos="4660900"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　知事は、基礎自治機能充実強化基本方針を策定し、又は変更したときは、遅滞なく、これを公表するものとする。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74479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A9E1D4D7-FC75-4D23-875E-168BE7F8EFFC}"/>
              </a:ext>
            </a:extLst>
          </p:cNvPr>
          <p:cNvSpPr/>
          <p:nvPr/>
        </p:nvSpPr>
        <p:spPr bwMode="white">
          <a:xfrm>
            <a:off x="189450" y="1244012"/>
            <a:ext cx="8784976" cy="283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defTabSz="457200">
              <a:buFont typeface="Wingdings" panose="05000000000000000000" pitchFamily="2" charset="2"/>
              <a:buChar char="Ø"/>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市町村が作成する各種計画について、共通して活用できる内容を指針・ガイドラインとして提示するなど、市町村の事務の効率化・事務負担の軽減に向けた支援を行います。（取組例⑪～⑬）</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defRPr/>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defRPr/>
            </a:pPr>
            <a:r>
              <a:rPr lang="ja-JP" altLang="en-US" sz="1600" dirty="0">
                <a:solidFill>
                  <a:schemeClr val="tx1"/>
                </a:solidFill>
                <a:latin typeface="Meiryo UI" panose="020B0604030504040204" pitchFamily="50" charset="-128"/>
                <a:ea typeface="Meiryo UI" panose="020B0604030504040204" pitchFamily="50" charset="-128"/>
              </a:rPr>
              <a:t>市町村の住民</a:t>
            </a:r>
            <a:r>
              <a:rPr lang="en-US" altLang="ja-JP" sz="1600" dirty="0">
                <a:solidFill>
                  <a:schemeClr val="tx1"/>
                </a:solidFill>
                <a:latin typeface="Meiryo UI" panose="020B0604030504040204" pitchFamily="50" charset="-128"/>
                <a:ea typeface="Meiryo UI" panose="020B0604030504040204" pitchFamily="50" charset="-128"/>
              </a:rPr>
              <a:t>QOL</a:t>
            </a:r>
            <a:r>
              <a:rPr lang="ja-JP" altLang="en-US" sz="1600" dirty="0">
                <a:solidFill>
                  <a:schemeClr val="tx1"/>
                </a:solidFill>
                <a:latin typeface="Meiryo UI" panose="020B0604030504040204" pitchFamily="50" charset="-128"/>
                <a:ea typeface="Meiryo UI" panose="020B0604030504040204" pitchFamily="50" charset="-128"/>
              </a:rPr>
              <a:t>の向上や事務効率化・財政負担軽減を</a:t>
            </a:r>
            <a:r>
              <a:rPr lang="ja-JP" altLang="en-US" sz="1600">
                <a:solidFill>
                  <a:schemeClr val="tx1"/>
                </a:solidFill>
                <a:latin typeface="Meiryo UI" panose="020B0604030504040204" pitchFamily="50" charset="-128"/>
                <a:ea typeface="Meiryo UI" panose="020B0604030504040204" pitchFamily="50" charset="-128"/>
              </a:rPr>
              <a:t>めざし、総合行政ポータル　</a:t>
            </a:r>
            <a:r>
              <a:rPr lang="en-US" altLang="ja-JP" sz="1600" dirty="0">
                <a:solidFill>
                  <a:schemeClr val="tx1"/>
                </a:solidFill>
                <a:latin typeface="Meiryo UI" panose="020B0604030504040204" pitchFamily="50" charset="-128"/>
                <a:ea typeface="Meiryo UI" panose="020B0604030504040204" pitchFamily="50" charset="-128"/>
              </a:rPr>
              <a:t>my</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door</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OSAKA</a:t>
            </a:r>
            <a:r>
              <a:rPr lang="ja-JP" altLang="en-US" sz="1600" dirty="0">
                <a:solidFill>
                  <a:schemeClr val="tx1"/>
                </a:solidFill>
                <a:latin typeface="Meiryo UI" panose="020B0604030504040204" pitchFamily="50" charset="-128"/>
                <a:ea typeface="Meiryo UI" panose="020B0604030504040204" pitchFamily="50" charset="-128"/>
              </a:rPr>
              <a:t>（マイド・ア・おおさか）の市町村展開を推進するとともに、府域全体を牽引するモデル事業</a:t>
            </a:r>
            <a:br>
              <a:rPr lang="ja-JP" altLang="en-US"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や複数市町村等が取り組む広域事業の支援、システム共同調達と導入後のノウハウ共有を通じた</a:t>
            </a:r>
            <a:endParaRPr lang="en-US" altLang="ja-JP" sz="1600" dirty="0">
              <a:solidFill>
                <a:schemeClr val="tx1"/>
              </a:solidFill>
              <a:latin typeface="Meiryo UI" panose="020B0604030504040204" pitchFamily="50" charset="-128"/>
              <a:ea typeface="Meiryo UI" panose="020B0604030504040204" pitchFamily="50" charset="-128"/>
            </a:endParaRPr>
          </a:p>
          <a:p>
            <a:pPr defTabSz="457200">
              <a:defRPr/>
            </a:pPr>
            <a:r>
              <a:rPr lang="ja-JP" altLang="en-US" sz="1600" dirty="0">
                <a:solidFill>
                  <a:schemeClr val="tx1"/>
                </a:solidFill>
                <a:latin typeface="Meiryo UI" panose="020B0604030504040204" pitchFamily="50" charset="-128"/>
                <a:ea typeface="Meiryo UI" panose="020B0604030504040204" pitchFamily="50" charset="-128"/>
              </a:rPr>
              <a:t>　　行政</a:t>
            </a:r>
            <a:r>
              <a:rPr lang="en-US" altLang="ja-JP" sz="1600" dirty="0">
                <a:solidFill>
                  <a:schemeClr val="tx1"/>
                </a:solidFill>
                <a:latin typeface="Meiryo UI" panose="020B0604030504040204" pitchFamily="50" charset="-128"/>
                <a:ea typeface="Meiryo UI" panose="020B0604030504040204" pitchFamily="50" charset="-128"/>
              </a:rPr>
              <a:t>DX</a:t>
            </a:r>
            <a:r>
              <a:rPr lang="ja-JP" altLang="en-US" sz="1600" dirty="0">
                <a:solidFill>
                  <a:schemeClr val="tx1"/>
                </a:solidFill>
                <a:latin typeface="Meiryo UI" panose="020B0604030504040204" pitchFamily="50" charset="-128"/>
                <a:ea typeface="Meiryo UI" panose="020B0604030504040204" pitchFamily="50" charset="-128"/>
              </a:rPr>
              <a:t>を進めます。</a:t>
            </a:r>
          </a:p>
          <a:p>
            <a:pPr defTabSz="457200">
              <a:defRPr/>
            </a:pPr>
            <a:r>
              <a:rPr lang="ja-JP" altLang="en-US" sz="1600" dirty="0">
                <a:solidFill>
                  <a:schemeClr val="tx1"/>
                </a:solidFill>
                <a:latin typeface="Meiryo UI" panose="020B0604030504040204" pitchFamily="50" charset="-128"/>
                <a:ea typeface="Meiryo UI" panose="020B0604030504040204" pitchFamily="50" charset="-128"/>
              </a:rPr>
              <a:t>　　また、様々な専門分野における外部デジタル人材を市町村が共同で確保する仕組みを構築し、市町村</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のデジタル人材の確保に向けた支援を行います。 （取組例⑭～⑯）</a:t>
            </a:r>
            <a:endParaRPr lang="en-US" altLang="ja-JP" sz="1600" dirty="0">
              <a:solidFill>
                <a:schemeClr val="tx1"/>
              </a:solidFill>
              <a:latin typeface="Meiryo UI" panose="020B0604030504040204" pitchFamily="50" charset="-128"/>
              <a:ea typeface="Meiryo UI" panose="020B0604030504040204" pitchFamily="50" charset="-128"/>
            </a:endParaRPr>
          </a:p>
          <a:p>
            <a:pPr defTabSz="457200">
              <a:defRPr/>
            </a:pPr>
            <a:endParaRPr lang="en-US" altLang="ja-JP" sz="1600" dirty="0">
              <a:solidFill>
                <a:schemeClr val="tx1"/>
              </a:solidFill>
              <a:latin typeface="Meiryo UI" panose="020B0604030504040204" pitchFamily="50" charset="-128"/>
              <a:ea typeface="Meiryo UI" panose="020B0604030504040204" pitchFamily="50" charset="-128"/>
            </a:endParaRPr>
          </a:p>
          <a:p>
            <a:pPr defTabSz="457200">
              <a:defRPr/>
            </a:pP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49</a:t>
            </a:fld>
            <a:endParaRPr lang="ja-JP" altLang="en-US" sz="1200" dirty="0">
              <a:solidFill>
                <a:prstClr val="black"/>
              </a:solidFill>
              <a:ea typeface="Meiryo UI" panose="020B0604030504040204" pitchFamily="50" charset="-128"/>
            </a:endParaRPr>
          </a:p>
        </p:txBody>
      </p:sp>
      <p:sp>
        <p:nvSpPr>
          <p:cNvPr id="10" name="角丸四角形 20">
            <a:extLst>
              <a:ext uri="{FF2B5EF4-FFF2-40B4-BE49-F238E27FC236}">
                <a16:creationId xmlns:a16="http://schemas.microsoft.com/office/drawing/2014/main" id="{A7B18F80-CA52-4775-A364-49E1F65697CB}"/>
              </a:ext>
            </a:extLst>
          </p:cNvPr>
          <p:cNvSpPr/>
          <p:nvPr/>
        </p:nvSpPr>
        <p:spPr>
          <a:xfrm>
            <a:off x="191825" y="874907"/>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402286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38D9221F-A259-4DA0-9C93-74B8A52BB7F3}"/>
              </a:ext>
            </a:extLst>
          </p:cNvPr>
          <p:cNvSpPr/>
          <p:nvPr/>
        </p:nvSpPr>
        <p:spPr>
          <a:xfrm>
            <a:off x="5750090" y="4107735"/>
            <a:ext cx="3348000" cy="2377188"/>
          </a:xfrm>
          <a:prstGeom prst="roundRect">
            <a:avLst>
              <a:gd name="adj" fmla="val 9521"/>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A089867-63FF-4D17-B058-2D781CA9BC6E}"/>
              </a:ext>
            </a:extLst>
          </p:cNvPr>
          <p:cNvSpPr txBox="1"/>
          <p:nvPr/>
        </p:nvSpPr>
        <p:spPr>
          <a:xfrm>
            <a:off x="5776054" y="4205313"/>
            <a:ext cx="3240000" cy="492443"/>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市町村振興補助金</a:t>
            </a:r>
            <a:endParaRPr lang="en-US" altLang="ja-JP" sz="1400" b="1" dirty="0">
              <a:latin typeface="Meiryo UI" panose="020B0604030504040204" pitchFamily="50" charset="-128"/>
              <a:ea typeface="Meiryo UI" panose="020B0604030504040204" pitchFamily="50" charset="-128"/>
            </a:endParaRPr>
          </a:p>
          <a:p>
            <a:r>
              <a:rPr kumimoji="1" lang="ja-JP" altLang="en-US" sz="1200" dirty="0">
                <a:solidFill>
                  <a:prstClr val="black"/>
                </a:solidFill>
                <a:latin typeface="Meiryo UI" panose="020B0604030504040204" pitchFamily="50" charset="-128"/>
                <a:ea typeface="Meiryo UI" panose="020B0604030504040204" pitchFamily="50" charset="-128"/>
              </a:rPr>
              <a:t>　・計画策定と内容の充実の観点から算定</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79511" y="7671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①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2" name="テキスト ボックス 11">
            <a:extLst>
              <a:ext uri="{FF2B5EF4-FFF2-40B4-BE49-F238E27FC236}">
                <a16:creationId xmlns:a16="http://schemas.microsoft.com/office/drawing/2014/main" id="{6E68C1E1-88BA-4D2A-8F83-051CC5F7DB6E}"/>
              </a:ext>
            </a:extLst>
          </p:cNvPr>
          <p:cNvSpPr txBox="1"/>
          <p:nvPr/>
        </p:nvSpPr>
        <p:spPr>
          <a:xfrm>
            <a:off x="159646" y="1406260"/>
            <a:ext cx="360000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公共施設再編計画の概要等</a:t>
            </a:r>
            <a:endParaRPr lang="en-US" altLang="ja-JP" sz="14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D13FB90-6B81-4B20-A880-C0DF892BD5A6}"/>
              </a:ext>
            </a:extLst>
          </p:cNvPr>
          <p:cNvSpPr txBox="1"/>
          <p:nvPr/>
        </p:nvSpPr>
        <p:spPr>
          <a:xfrm>
            <a:off x="145839" y="1680267"/>
            <a:ext cx="4711618" cy="2074927"/>
          </a:xfrm>
          <a:prstGeom prst="rect">
            <a:avLst/>
          </a:prstGeom>
          <a:noFill/>
        </p:spPr>
        <p:txBody>
          <a:bodyPr wrap="square" rtlCol="0">
            <a:spAutoFit/>
          </a:bodyPr>
          <a:lstStyle/>
          <a:p>
            <a:pPr>
              <a:spcAft>
                <a:spcPts val="300"/>
              </a:spcAft>
            </a:pPr>
            <a:r>
              <a:rPr lang="ja-JP" altLang="en-US" sz="1200" dirty="0">
                <a:latin typeface="Meiryo UI" panose="020B0604030504040204" pitchFamily="50" charset="-128"/>
                <a:ea typeface="Meiryo UI" panose="020B0604030504040204" pitchFamily="50" charset="-128"/>
              </a:rPr>
              <a:t>■要件</a:t>
            </a:r>
            <a:endParaRPr lang="en-US" altLang="ja-JP" sz="1200" dirty="0">
              <a:latin typeface="Meiryo UI" panose="020B0604030504040204" pitchFamily="50" charset="-128"/>
              <a:ea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rPr>
              <a:t>　①数値目標</a:t>
            </a:r>
            <a:r>
              <a:rPr lang="ja-JP" altLang="en-US" sz="1050" dirty="0">
                <a:latin typeface="Meiryo UI" panose="020B0604030504040204" pitchFamily="50" charset="-128"/>
                <a:ea typeface="Meiryo UI" panose="020B0604030504040204" pitchFamily="50" charset="-128"/>
              </a:rPr>
              <a:t>（延床面積、財政効果額等）</a:t>
            </a:r>
            <a:r>
              <a:rPr lang="ja-JP" altLang="en-US" sz="1200" dirty="0">
                <a:latin typeface="Meiryo UI" panose="020B0604030504040204" pitchFamily="50" charset="-128"/>
                <a:ea typeface="Meiryo UI" panose="020B0604030504040204" pitchFamily="50" charset="-128"/>
              </a:rPr>
              <a:t>が設定されていること</a:t>
            </a:r>
            <a:endParaRPr lang="en-US" altLang="ja-JP" sz="1200" dirty="0">
              <a:latin typeface="Meiryo UI" panose="020B0604030504040204" pitchFamily="50" charset="-128"/>
              <a:ea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rPr>
              <a:t>　②再編方針</a:t>
            </a:r>
            <a:r>
              <a:rPr lang="ja-JP" altLang="en-US" sz="1050" dirty="0">
                <a:latin typeface="Meiryo UI" panose="020B0604030504040204" pitchFamily="50" charset="-128"/>
                <a:ea typeface="Meiryo UI" panose="020B0604030504040204" pitchFamily="50" charset="-128"/>
              </a:rPr>
              <a:t>（集約化、長寿命化、廃止等）</a:t>
            </a:r>
            <a:r>
              <a:rPr lang="ja-JP" altLang="en-US" sz="1200" dirty="0">
                <a:latin typeface="Meiryo UI" panose="020B0604030504040204" pitchFamily="50" charset="-128"/>
                <a:ea typeface="Meiryo UI" panose="020B0604030504040204" pitchFamily="50" charset="-128"/>
              </a:rPr>
              <a:t>及び時期を示すこと</a:t>
            </a:r>
            <a:endParaRPr lang="en-US" altLang="ja-JP" sz="1200" dirty="0">
              <a:latin typeface="Meiryo UI" panose="020B0604030504040204" pitchFamily="50" charset="-128"/>
              <a:ea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rPr>
              <a:t>　③計画の実施に要するコストを総額及び年度別で示すこと</a:t>
            </a:r>
            <a:endParaRPr lang="en-US" altLang="ja-JP" sz="1200" dirty="0">
              <a:latin typeface="Meiryo UI" panose="020B0604030504040204" pitchFamily="50" charset="-128"/>
              <a:ea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rPr>
              <a:t>　④原則すべての公共施設を対象とすること</a:t>
            </a:r>
            <a:endParaRPr lang="en-US" altLang="ja-JP" sz="1200" dirty="0">
              <a:latin typeface="Meiryo UI" panose="020B0604030504040204" pitchFamily="50" charset="-128"/>
              <a:ea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rPr>
              <a:t>　⑤計画期間は中長期的なもの（目安：</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年間）とすること</a:t>
            </a:r>
            <a:endParaRPr lang="en-US" altLang="ja-JP" sz="1200" dirty="0">
              <a:latin typeface="Meiryo UI" panose="020B0604030504040204" pitchFamily="50" charset="-128"/>
              <a:ea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rPr>
              <a:t>　⑥検討状況、進捗状況を記載し、適宜更新すること</a:t>
            </a:r>
            <a:endParaRPr lang="en-US" altLang="ja-JP" sz="1200" dirty="0">
              <a:latin typeface="Meiryo UI" panose="020B0604030504040204" pitchFamily="50" charset="-128"/>
              <a:ea typeface="Meiryo UI" panose="020B0604030504040204" pitchFamily="50" charset="-128"/>
            </a:endParaRPr>
          </a:p>
          <a:p>
            <a:pPr>
              <a:spcAft>
                <a:spcPts val="400"/>
              </a:spcAft>
            </a:pPr>
            <a:r>
              <a:rPr lang="ja-JP" altLang="en-US" sz="1200" dirty="0">
                <a:latin typeface="Meiryo UI" panose="020B0604030504040204" pitchFamily="50" charset="-128"/>
                <a:ea typeface="Meiryo UI" panose="020B0604030504040204" pitchFamily="50" charset="-128"/>
              </a:rPr>
              <a:t>　⑦</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つの計画として策定すること</a:t>
            </a:r>
            <a:endParaRPr lang="en-US" altLang="ja-JP" sz="1200" dirty="0">
              <a:latin typeface="Meiryo UI" panose="020B0604030504040204" pitchFamily="50" charset="-128"/>
              <a:ea typeface="Meiryo UI" panose="020B0604030504040204" pitchFamily="50" charset="-128"/>
            </a:endParaRPr>
          </a:p>
          <a:p>
            <a:pPr>
              <a:spcAft>
                <a:spcPts val="300"/>
              </a:spcAft>
            </a:pPr>
            <a:r>
              <a:rPr lang="ja-JP" altLang="en-US" sz="1200" dirty="0">
                <a:latin typeface="Meiryo UI" panose="020B0604030504040204" pitchFamily="50" charset="-128"/>
                <a:ea typeface="Meiryo UI" panose="020B0604030504040204" pitchFamily="50" charset="-128"/>
              </a:rPr>
              <a:t>　⑧可能であれば「広域連携」による手段も検討すること</a:t>
            </a:r>
            <a:endParaRPr lang="en-US" altLang="ja-JP" sz="12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D9EE75B-C49C-4B03-BCAE-CEECBBFCC88B}"/>
              </a:ext>
            </a:extLst>
          </p:cNvPr>
          <p:cNvPicPr>
            <a:picLocks noChangeAspect="1"/>
          </p:cNvPicPr>
          <p:nvPr/>
        </p:nvPicPr>
        <p:blipFill>
          <a:blip r:embed="rId3"/>
          <a:stretch>
            <a:fillRect/>
          </a:stretch>
        </p:blipFill>
        <p:spPr>
          <a:xfrm>
            <a:off x="4712251" y="1378926"/>
            <a:ext cx="4353150" cy="2410114"/>
          </a:xfrm>
          <a:prstGeom prst="rect">
            <a:avLst/>
          </a:prstGeom>
        </p:spPr>
      </p:pic>
      <p:sp>
        <p:nvSpPr>
          <p:cNvPr id="14" name="正方形/長方形 13">
            <a:extLst>
              <a:ext uri="{FF2B5EF4-FFF2-40B4-BE49-F238E27FC236}">
                <a16:creationId xmlns:a16="http://schemas.microsoft.com/office/drawing/2014/main" id="{2E80EE8C-E7A9-490F-9C7E-E135D81F527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50</a:t>
            </a:fld>
            <a:endParaRPr lang="ja-JP" altLang="en-US" sz="1200" dirty="0">
              <a:solidFill>
                <a:prstClr val="black"/>
              </a:solidFill>
              <a:ea typeface="Meiryo UI" panose="020B0604030504040204" pitchFamily="50" charset="-128"/>
            </a:endParaRPr>
          </a:p>
        </p:txBody>
      </p:sp>
      <p:sp>
        <p:nvSpPr>
          <p:cNvPr id="15" name="角丸四角形 20">
            <a:extLst>
              <a:ext uri="{FF2B5EF4-FFF2-40B4-BE49-F238E27FC236}">
                <a16:creationId xmlns:a16="http://schemas.microsoft.com/office/drawing/2014/main" id="{AA925797-EEA1-4F15-A439-EDBE780A3516}"/>
              </a:ext>
            </a:extLst>
          </p:cNvPr>
          <p:cNvSpPr/>
          <p:nvPr/>
        </p:nvSpPr>
        <p:spPr>
          <a:xfrm>
            <a:off x="169572" y="836712"/>
            <a:ext cx="378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取組例⑩　公共施設再編計画の策定支援</a:t>
            </a:r>
            <a:endParaRPr lang="en-US" altLang="ja-JP" sz="1600" dirty="0">
              <a:solidFill>
                <a:schemeClr val="bg1"/>
              </a:solidFill>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81DD27D6-C51D-4D58-A148-93C251A3AF9D}"/>
              </a:ext>
            </a:extLst>
          </p:cNvPr>
          <p:cNvSpPr/>
          <p:nvPr/>
        </p:nvSpPr>
        <p:spPr>
          <a:xfrm>
            <a:off x="141107" y="4104609"/>
            <a:ext cx="5472000" cy="2377189"/>
          </a:xfrm>
          <a:prstGeom prst="roundRect">
            <a:avLst>
              <a:gd name="adj" fmla="val 9521"/>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3DA9836-1C32-45EF-AE0B-27B7FC0C3C7F}"/>
              </a:ext>
            </a:extLst>
          </p:cNvPr>
          <p:cNvSpPr txBox="1"/>
          <p:nvPr/>
        </p:nvSpPr>
        <p:spPr>
          <a:xfrm>
            <a:off x="177893" y="4135447"/>
            <a:ext cx="5112000" cy="677108"/>
          </a:xfrm>
          <a:prstGeom prst="rect">
            <a:avLst/>
          </a:prstGeom>
          <a:noFill/>
        </p:spPr>
        <p:txBody>
          <a:bodyPr wrap="square" rtlCol="0">
            <a:spAutoFit/>
          </a:bodyPr>
          <a:lstStyle/>
          <a:p>
            <a:r>
              <a:rPr lang="ja-JP" altLang="en-US" sz="1400" b="1" dirty="0">
                <a:solidFill>
                  <a:prstClr val="black"/>
                </a:solidFill>
                <a:latin typeface="Meiryo UI" panose="020B0604030504040204" pitchFamily="50" charset="-128"/>
                <a:ea typeface="Meiryo UI" panose="020B0604030504040204" pitchFamily="50" charset="-128"/>
              </a:rPr>
              <a:t>有識者を活用した公共施設再編の推進</a:t>
            </a:r>
            <a:endParaRPr lang="en-US" altLang="ja-JP" sz="1400" b="1"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・計画策定に加え、計画策定後の内容の充実に向けた研修会の実施</a:t>
            </a:r>
            <a:endParaRPr lang="en-US" altLang="ja-JP" sz="1200" dirty="0">
              <a:solidFill>
                <a:prstClr val="black"/>
              </a:solidFill>
              <a:latin typeface="Meiryo UI" panose="020B0604030504040204" pitchFamily="50" charset="-128"/>
              <a:ea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rPr>
              <a:t>　・国事業を活用した、再編計画に精通した事業者による個別支援</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3AF436D-FC63-4226-8B9B-4F796A0A53F5}"/>
              </a:ext>
            </a:extLst>
          </p:cNvPr>
          <p:cNvSpPr txBox="1"/>
          <p:nvPr/>
        </p:nvSpPr>
        <p:spPr>
          <a:xfrm>
            <a:off x="2825630" y="4077076"/>
            <a:ext cx="2787481" cy="276999"/>
          </a:xfrm>
          <a:prstGeom prst="rect">
            <a:avLst/>
          </a:prstGeom>
          <a:noFill/>
        </p:spPr>
        <p:txBody>
          <a:bodyPr wrap="square" rtlCol="0">
            <a:spAutoFit/>
          </a:bodyPr>
          <a:lstStyle/>
          <a:p>
            <a:pPr algn="r"/>
            <a:r>
              <a:rPr kumimoji="1" lang="ja-JP" altLang="en-US" sz="1200" b="1" dirty="0">
                <a:solidFill>
                  <a:schemeClr val="accent1"/>
                </a:solidFill>
                <a:latin typeface="メイリオ" panose="020B0604030504040204" pitchFamily="50" charset="-128"/>
                <a:ea typeface="メイリオ" panose="020B0604030504040204" pitchFamily="50" charset="-128"/>
              </a:rPr>
              <a:t>技術面でのサポート</a:t>
            </a:r>
          </a:p>
        </p:txBody>
      </p:sp>
      <p:sp>
        <p:nvSpPr>
          <p:cNvPr id="20" name="テキスト ボックス 19">
            <a:extLst>
              <a:ext uri="{FF2B5EF4-FFF2-40B4-BE49-F238E27FC236}">
                <a16:creationId xmlns:a16="http://schemas.microsoft.com/office/drawing/2014/main" id="{4B4E1915-92D6-448A-A7B9-4A7891F7CBDC}"/>
              </a:ext>
            </a:extLst>
          </p:cNvPr>
          <p:cNvSpPr txBox="1"/>
          <p:nvPr/>
        </p:nvSpPr>
        <p:spPr>
          <a:xfrm>
            <a:off x="277482" y="5217924"/>
            <a:ext cx="2484000" cy="1017586"/>
          </a:xfrm>
          <a:prstGeom prst="rect">
            <a:avLst/>
          </a:prstGeom>
          <a:solidFill>
            <a:schemeClr val="bg1"/>
          </a:solidFill>
          <a:ln>
            <a:noFill/>
          </a:ln>
        </p:spPr>
        <p:txBody>
          <a:bodyPr wrap="square" rtlCol="0">
            <a:spAutoFit/>
          </a:bodyPr>
          <a:lstStyle/>
          <a:p>
            <a:pPr>
              <a:lnSpc>
                <a:spcPts val="1200"/>
              </a:lnSpc>
              <a:defRPr/>
            </a:pPr>
            <a:r>
              <a:rPr lang="ja-JP" altLang="en-US" sz="1050" b="1" dirty="0">
                <a:solidFill>
                  <a:prstClr val="black"/>
                </a:solidFill>
                <a:latin typeface="Meiryo UI" panose="020B0604030504040204" pitchFamily="50" charset="-128"/>
                <a:ea typeface="Meiryo UI" panose="020B0604030504040204" pitchFamily="50" charset="-128"/>
              </a:rPr>
              <a:t>○「策定」に向けた研修会</a:t>
            </a:r>
            <a:endParaRPr lang="en-US" altLang="ja-JP" sz="1050" b="1" dirty="0">
              <a:solidFill>
                <a:prstClr val="black"/>
              </a:solidFill>
              <a:latin typeface="Meiryo UI" panose="020B0604030504040204" pitchFamily="50" charset="-128"/>
              <a:ea typeface="Meiryo UI" panose="020B0604030504040204" pitchFamily="50" charset="-128"/>
            </a:endParaRPr>
          </a:p>
          <a:p>
            <a:pPr>
              <a:lnSpc>
                <a:spcPts val="1200"/>
              </a:lnSpc>
              <a:defRPr/>
            </a:pPr>
            <a:r>
              <a:rPr lang="ja-JP" altLang="en-US" sz="1050" dirty="0">
                <a:solidFill>
                  <a:prstClr val="black"/>
                </a:solidFill>
                <a:latin typeface="Meiryo UI" panose="020B0604030504040204" pitchFamily="50" charset="-128"/>
                <a:ea typeface="Meiryo UI" panose="020B0604030504040204" pitchFamily="50" charset="-128"/>
              </a:rPr>
              <a:t>　・目標設定の必要性</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00"/>
              </a:lnSpc>
              <a:defRPr/>
            </a:pPr>
            <a:r>
              <a:rPr lang="ja-JP" altLang="en-US" sz="1050" dirty="0">
                <a:solidFill>
                  <a:prstClr val="black"/>
                </a:solidFill>
                <a:latin typeface="Meiryo UI" panose="020B0604030504040204" pitchFamily="50" charset="-128"/>
                <a:ea typeface="Meiryo UI" panose="020B0604030504040204" pitchFamily="50" charset="-128"/>
              </a:rPr>
              <a:t>　・計画策定手法、支援メニュー</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00"/>
              </a:lnSpc>
              <a:defRPr/>
            </a:pPr>
            <a:r>
              <a:rPr lang="ja-JP" altLang="en-US" sz="1050" b="1" dirty="0">
                <a:solidFill>
                  <a:prstClr val="black"/>
                </a:solidFill>
                <a:latin typeface="Meiryo UI" panose="020B0604030504040204" pitchFamily="50" charset="-128"/>
                <a:ea typeface="Meiryo UI" panose="020B0604030504040204" pitchFamily="50" charset="-128"/>
              </a:rPr>
              <a:t>○「充実」に向けた研修会</a:t>
            </a:r>
            <a:endParaRPr lang="en-US" altLang="ja-JP" sz="1050" b="1" dirty="0">
              <a:solidFill>
                <a:prstClr val="black"/>
              </a:solidFill>
              <a:latin typeface="Meiryo UI" panose="020B0604030504040204" pitchFamily="50" charset="-128"/>
              <a:ea typeface="Meiryo UI" panose="020B0604030504040204" pitchFamily="50" charset="-128"/>
            </a:endParaRPr>
          </a:p>
          <a:p>
            <a:pPr>
              <a:lnSpc>
                <a:spcPts val="1200"/>
              </a:lnSpc>
              <a:defRPr/>
            </a:pPr>
            <a:r>
              <a:rPr lang="ja-JP" altLang="en-US" sz="1050" dirty="0">
                <a:solidFill>
                  <a:prstClr val="black"/>
                </a:solidFill>
                <a:latin typeface="Meiryo UI" panose="020B0604030504040204" pitchFamily="50" charset="-128"/>
                <a:ea typeface="Meiryo UI" panose="020B0604030504040204" pitchFamily="50" charset="-128"/>
              </a:rPr>
              <a:t>　・新たな再編事例の具体的検討手法</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00"/>
              </a:lnSpc>
              <a:defRPr/>
            </a:pPr>
            <a:r>
              <a:rPr lang="ja-JP" altLang="en-US" sz="1050" dirty="0">
                <a:solidFill>
                  <a:prstClr val="black"/>
                </a:solidFill>
                <a:latin typeface="Meiryo UI" panose="020B0604030504040204" pitchFamily="50" charset="-128"/>
                <a:ea typeface="Meiryo UI" panose="020B0604030504040204" pitchFamily="50" charset="-128"/>
              </a:rPr>
              <a:t>　・コスト、数値目標の精緻化</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52438A1-3A9B-40B2-9FA6-B4EA57F1108B}"/>
              </a:ext>
            </a:extLst>
          </p:cNvPr>
          <p:cNvSpPr txBox="1"/>
          <p:nvPr/>
        </p:nvSpPr>
        <p:spPr>
          <a:xfrm>
            <a:off x="277482" y="4926928"/>
            <a:ext cx="2484000" cy="293478"/>
          </a:xfrm>
          <a:prstGeom prst="rect">
            <a:avLst/>
          </a:prstGeom>
          <a:solidFill>
            <a:srgbClr val="0070C0"/>
          </a:solidFill>
        </p:spPr>
        <p:txBody>
          <a:bodyPr wrap="square">
            <a:spAutoFit/>
          </a:bodyPr>
          <a:lstStyle/>
          <a:p>
            <a:pPr>
              <a:lnSpc>
                <a:spcPts val="1800"/>
              </a:lnSpc>
              <a:defRPr/>
            </a:pPr>
            <a:r>
              <a:rPr lang="ja-JP" altLang="en-US" sz="1100" b="1" i="1" dirty="0">
                <a:solidFill>
                  <a:schemeClr val="bg1"/>
                </a:solidFill>
                <a:latin typeface="Meiryo UI" panose="020B0604030504040204" pitchFamily="50" charset="-128"/>
                <a:ea typeface="Meiryo UI" panose="020B0604030504040204" pitchFamily="50" charset="-128"/>
              </a:rPr>
              <a:t>大阪府研修会</a:t>
            </a:r>
            <a:endParaRPr lang="en-US" altLang="ja-JP" sz="1100" b="1" i="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5BB5B97E-C57F-467E-960D-E562234525B0}"/>
              </a:ext>
            </a:extLst>
          </p:cNvPr>
          <p:cNvSpPr txBox="1"/>
          <p:nvPr/>
        </p:nvSpPr>
        <p:spPr>
          <a:xfrm>
            <a:off x="3050066" y="4926928"/>
            <a:ext cx="2484000" cy="998350"/>
          </a:xfrm>
          <a:prstGeom prst="rect">
            <a:avLst/>
          </a:prstGeom>
          <a:solidFill>
            <a:schemeClr val="accent1">
              <a:lumMod val="20000"/>
              <a:lumOff val="80000"/>
            </a:schemeClr>
          </a:solidFill>
          <a:ln>
            <a:noFill/>
          </a:ln>
        </p:spPr>
        <p:txBody>
          <a:bodyPr wrap="square" rtlCol="0">
            <a:spAutoFit/>
          </a:bodyPr>
          <a:lstStyle/>
          <a:p>
            <a:pPr>
              <a:lnSpc>
                <a:spcPts val="1800"/>
              </a:lnSpc>
              <a:defRPr/>
            </a:pPr>
            <a:r>
              <a:rPr lang="ja-JP" altLang="en-US" sz="1100" b="1" dirty="0">
                <a:solidFill>
                  <a:prstClr val="black"/>
                </a:solidFill>
                <a:latin typeface="Meiryo UI" panose="020B0604030504040204" pitchFamily="50" charset="-128"/>
                <a:ea typeface="Meiryo UI" panose="020B0604030504040204" pitchFamily="50" charset="-128"/>
              </a:rPr>
              <a:t>個別支援</a:t>
            </a:r>
            <a:endParaRPr lang="en-US" altLang="ja-JP" sz="1100" b="1" dirty="0">
              <a:solidFill>
                <a:prstClr val="black"/>
              </a:solidFill>
              <a:latin typeface="Meiryo UI" panose="020B0604030504040204" pitchFamily="50" charset="-128"/>
              <a:ea typeface="Meiryo UI" panose="020B0604030504040204" pitchFamily="50" charset="-128"/>
            </a:endParaRPr>
          </a:p>
          <a:p>
            <a:pPr>
              <a:lnSpc>
                <a:spcPts val="1800"/>
              </a:lnSpc>
              <a:defRPr/>
            </a:pPr>
            <a:r>
              <a:rPr lang="ja-JP" altLang="en-US" sz="1050" dirty="0">
                <a:solidFill>
                  <a:prstClr val="black"/>
                </a:solidFill>
                <a:latin typeface="Meiryo UI" panose="020B0604030504040204" pitchFamily="50" charset="-128"/>
                <a:ea typeface="Meiryo UI" panose="020B0604030504040204" pitchFamily="50" charset="-128"/>
              </a:rPr>
              <a:t>・計画</a:t>
            </a:r>
            <a:r>
              <a:rPr lang="ja-JP" altLang="en-US" sz="1050" dirty="0">
                <a:latin typeface="Meiryo UI" panose="020B0604030504040204" pitchFamily="50" charset="-128"/>
                <a:ea typeface="Meiryo UI" panose="020B0604030504040204" pitchFamily="50" charset="-128"/>
              </a:rPr>
              <a:t>策定</a:t>
            </a:r>
            <a:r>
              <a:rPr lang="ja-JP" altLang="en-US" sz="900" dirty="0">
                <a:latin typeface="Meiryo UI" panose="020B0604030504040204" pitchFamily="50" charset="-128"/>
                <a:ea typeface="Meiryo UI" panose="020B0604030504040204" pitchFamily="50" charset="-128"/>
              </a:rPr>
              <a:t>（目標設定・コスト積算）</a:t>
            </a:r>
            <a:endParaRPr lang="en-US" altLang="ja-JP" sz="1050" dirty="0">
              <a:latin typeface="Meiryo UI" panose="020B0604030504040204" pitchFamily="50" charset="-128"/>
              <a:ea typeface="Meiryo UI" panose="020B0604030504040204" pitchFamily="50" charset="-128"/>
            </a:endParaRPr>
          </a:p>
          <a:p>
            <a:pPr>
              <a:lnSpc>
                <a:spcPts val="1800"/>
              </a:lnSpc>
              <a:defRPr/>
            </a:pPr>
            <a:r>
              <a:rPr lang="ja-JP" altLang="en-US" sz="1050" dirty="0">
                <a:latin typeface="Meiryo UI" panose="020B0604030504040204" pitchFamily="50" charset="-128"/>
                <a:ea typeface="Meiryo UI" panose="020B0604030504040204" pitchFamily="50" charset="-128"/>
              </a:rPr>
              <a:t>・内容充実</a:t>
            </a:r>
            <a:r>
              <a:rPr lang="ja-JP" altLang="en-US" sz="900" dirty="0">
                <a:latin typeface="Meiryo UI" panose="020B0604030504040204" pitchFamily="50" charset="-128"/>
                <a:ea typeface="Meiryo UI" panose="020B0604030504040204" pitchFamily="50" charset="-128"/>
              </a:rPr>
              <a:t>（コスト、数値目標の精緻化）</a:t>
            </a:r>
            <a:endParaRPr lang="en-US" altLang="ja-JP" sz="1050" dirty="0">
              <a:latin typeface="Meiryo UI" panose="020B0604030504040204" pitchFamily="50" charset="-128"/>
              <a:ea typeface="Meiryo UI" panose="020B0604030504040204" pitchFamily="50" charset="-128"/>
            </a:endParaRPr>
          </a:p>
          <a:p>
            <a:pPr>
              <a:lnSpc>
                <a:spcPts val="1800"/>
              </a:lnSpc>
              <a:defRPr/>
            </a:pPr>
            <a:r>
              <a:rPr lang="ja-JP" altLang="en-US" sz="1050" dirty="0">
                <a:latin typeface="Meiryo UI" panose="020B0604030504040204" pitchFamily="50" charset="-128"/>
                <a:ea typeface="Meiryo UI" panose="020B0604030504040204" pitchFamily="50" charset="-128"/>
              </a:rPr>
              <a:t>・再編対象・再編手法の具体化</a:t>
            </a:r>
            <a:endParaRPr lang="en-US" altLang="ja-JP" sz="1200" dirty="0">
              <a:latin typeface="Meiryo UI" panose="020B0604030504040204" pitchFamily="50" charset="-128"/>
              <a:ea typeface="Meiryo UI" panose="020B0604030504040204" pitchFamily="50" charset="-128"/>
            </a:endParaRPr>
          </a:p>
        </p:txBody>
      </p:sp>
      <p:sp>
        <p:nvSpPr>
          <p:cNvPr id="23" name="十字形 22">
            <a:extLst>
              <a:ext uri="{FF2B5EF4-FFF2-40B4-BE49-F238E27FC236}">
                <a16:creationId xmlns:a16="http://schemas.microsoft.com/office/drawing/2014/main" id="{3F3B9848-F8AE-40FD-8EBC-87A07896C967}"/>
              </a:ext>
            </a:extLst>
          </p:cNvPr>
          <p:cNvSpPr/>
          <p:nvPr/>
        </p:nvSpPr>
        <p:spPr>
          <a:xfrm>
            <a:off x="2797762" y="5575024"/>
            <a:ext cx="216000" cy="216000"/>
          </a:xfrm>
          <a:prstGeom prst="plus">
            <a:avLst>
              <a:gd name="adj" fmla="val 40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9B475899-FE42-4571-BCCD-316B6281F253}"/>
              </a:ext>
            </a:extLst>
          </p:cNvPr>
          <p:cNvSpPr txBox="1"/>
          <p:nvPr/>
        </p:nvSpPr>
        <p:spPr>
          <a:xfrm>
            <a:off x="3050066" y="5977572"/>
            <a:ext cx="2484000" cy="293478"/>
          </a:xfrm>
          <a:prstGeom prst="rect">
            <a:avLst/>
          </a:prstGeom>
          <a:solidFill>
            <a:schemeClr val="accent1">
              <a:lumMod val="20000"/>
              <a:lumOff val="80000"/>
            </a:schemeClr>
          </a:solidFill>
          <a:ln>
            <a:noFill/>
          </a:ln>
        </p:spPr>
        <p:txBody>
          <a:bodyPr wrap="square" rtlCol="0">
            <a:spAutoFit/>
          </a:bodyPr>
          <a:lstStyle/>
          <a:p>
            <a:pPr>
              <a:lnSpc>
                <a:spcPts val="1800"/>
              </a:lnSpc>
              <a:defRPr/>
            </a:pPr>
            <a:r>
              <a:rPr lang="ja-JP" altLang="en-US" sz="1100" dirty="0">
                <a:solidFill>
                  <a:prstClr val="black"/>
                </a:solidFill>
                <a:latin typeface="Meiryo UI" panose="020B0604030504040204" pitchFamily="50" charset="-128"/>
                <a:ea typeface="Meiryo UI" panose="020B0604030504040204" pitchFamily="50" charset="-128"/>
              </a:rPr>
              <a:t>地域ブロック会議での横展開、個別訪問</a:t>
            </a:r>
            <a:endParaRPr lang="en-US" altLang="ja-JP" sz="11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D3C5B7C8-1C98-403D-9EA6-80E3D42FC4EC}"/>
              </a:ext>
            </a:extLst>
          </p:cNvPr>
          <p:cNvSpPr txBox="1"/>
          <p:nvPr/>
        </p:nvSpPr>
        <p:spPr>
          <a:xfrm>
            <a:off x="6369843" y="4103388"/>
            <a:ext cx="2787481" cy="276999"/>
          </a:xfrm>
          <a:prstGeom prst="rect">
            <a:avLst/>
          </a:prstGeom>
          <a:noFill/>
        </p:spPr>
        <p:txBody>
          <a:bodyPr wrap="square" rtlCol="0">
            <a:spAutoFit/>
          </a:bodyPr>
          <a:lstStyle/>
          <a:p>
            <a:pPr algn="r"/>
            <a:r>
              <a:rPr kumimoji="1" lang="ja-JP" altLang="en-US" sz="1200" b="1" dirty="0">
                <a:solidFill>
                  <a:schemeClr val="accent2">
                    <a:lumMod val="75000"/>
                  </a:schemeClr>
                </a:solidFill>
                <a:latin typeface="メイリオ" panose="020B0604030504040204" pitchFamily="50" charset="-128"/>
                <a:ea typeface="メイリオ" panose="020B0604030504040204" pitchFamily="50" charset="-128"/>
              </a:rPr>
              <a:t>財政面でのサポート</a:t>
            </a:r>
          </a:p>
        </p:txBody>
      </p:sp>
      <p:graphicFrame>
        <p:nvGraphicFramePr>
          <p:cNvPr id="27" name="表 7">
            <a:extLst>
              <a:ext uri="{FF2B5EF4-FFF2-40B4-BE49-F238E27FC236}">
                <a16:creationId xmlns:a16="http://schemas.microsoft.com/office/drawing/2014/main" id="{1EEE67B1-B643-461F-9373-F0DD6349DFE0}"/>
              </a:ext>
            </a:extLst>
          </p:cNvPr>
          <p:cNvGraphicFramePr>
            <a:graphicFrameLocks noGrp="1"/>
          </p:cNvGraphicFramePr>
          <p:nvPr>
            <p:extLst>
              <p:ext uri="{D42A27DB-BD31-4B8C-83A1-F6EECF244321}">
                <p14:modId xmlns:p14="http://schemas.microsoft.com/office/powerpoint/2010/main" val="2492777868"/>
              </p:ext>
            </p:extLst>
          </p:nvPr>
        </p:nvGraphicFramePr>
        <p:xfrm>
          <a:off x="6015412" y="4883632"/>
          <a:ext cx="2982317" cy="145728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438841853"/>
                    </a:ext>
                  </a:extLst>
                </a:gridCol>
                <a:gridCol w="2478317">
                  <a:extLst>
                    <a:ext uri="{9D8B030D-6E8A-4147-A177-3AD203B41FA5}">
                      <a16:colId xmlns:a16="http://schemas.microsoft.com/office/drawing/2014/main" val="922952742"/>
                    </a:ext>
                  </a:extLst>
                </a:gridCol>
              </a:tblGrid>
              <a:tr h="252000">
                <a:tc gridSpan="2">
                  <a:txBody>
                    <a:bodyPr/>
                    <a:lstStyle/>
                    <a:p>
                      <a:pPr algn="l"/>
                      <a:r>
                        <a:rPr kumimoji="1" lang="ja-JP" altLang="en-US" sz="1200" dirty="0">
                          <a:solidFill>
                            <a:schemeClr val="tx1"/>
                          </a:solidFill>
                          <a:latin typeface="メイリオ" panose="020B0604030504040204" pitchFamily="50" charset="-128"/>
                          <a:ea typeface="メイリオ" panose="020B0604030504040204" pitchFamily="50" charset="-128"/>
                        </a:rPr>
                        <a:t>算定項目</a:t>
                      </a:r>
                    </a:p>
                  </a:txBody>
                  <a:tcPr anchor="b">
                    <a:noFill/>
                  </a:tcPr>
                </a:tc>
                <a:tc hMerge="1">
                  <a:txBody>
                    <a:bodyPr/>
                    <a:lstStyle/>
                    <a:p>
                      <a:endParaRPr kumimoji="1" lang="ja-JP" altLang="en-US" dirty="0"/>
                    </a:p>
                  </a:txBody>
                  <a:tcPr/>
                </a:tc>
                <a:extLst>
                  <a:ext uri="{0D108BD9-81ED-4DB2-BD59-A6C34878D82A}">
                    <a16:rowId xmlns:a16="http://schemas.microsoft.com/office/drawing/2014/main" val="2866952828"/>
                  </a:ext>
                </a:extLst>
              </a:tr>
              <a:tr h="360000">
                <a:tc gridSpan="2">
                  <a:txBody>
                    <a:bodyPr/>
                    <a:lstStyle/>
                    <a:p>
                      <a:pPr algn="l"/>
                      <a:r>
                        <a:rPr kumimoji="1" lang="ja-JP" altLang="en-US" sz="1200" b="1" dirty="0">
                          <a:latin typeface="メイリオ" panose="020B0604030504040204" pitchFamily="50" charset="-128"/>
                          <a:ea typeface="メイリオ" panose="020B0604030504040204" pitchFamily="50" charset="-128"/>
                        </a:rPr>
                        <a:t>公共施設再編計画の策定</a:t>
                      </a:r>
                      <a:endParaRPr kumimoji="1" lang="en-US" altLang="ja-JP" sz="12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826963585"/>
                  </a:ext>
                </a:extLst>
              </a:tr>
              <a:tr h="252000">
                <a:tc rowSpan="3">
                  <a:txBody>
                    <a:bodyPr/>
                    <a:lstStyle/>
                    <a:p>
                      <a:pPr algn="l"/>
                      <a:r>
                        <a:rPr kumimoji="1" lang="ja-JP" altLang="en-US" sz="1200" b="1" dirty="0">
                          <a:latin typeface="メイリオ" panose="020B0604030504040204" pitchFamily="50" charset="-128"/>
                          <a:ea typeface="メイリオ" panose="020B0604030504040204" pitchFamily="50" charset="-128"/>
                        </a:rPr>
                        <a:t>内容充実</a:t>
                      </a:r>
                    </a:p>
                  </a:txBody>
                  <a:tcPr anchor="ctr"/>
                </a:tc>
                <a:tc>
                  <a:txBody>
                    <a:bodyPr/>
                    <a:lstStyle/>
                    <a:p>
                      <a:pPr algn="l"/>
                      <a:r>
                        <a:rPr kumimoji="1" lang="ja-JP" altLang="en-US" sz="1200" dirty="0">
                          <a:latin typeface="メイリオ" panose="020B0604030504040204" pitchFamily="50" charset="-128"/>
                          <a:ea typeface="メイリオ" panose="020B0604030504040204" pitchFamily="50" charset="-128"/>
                        </a:rPr>
                        <a:t>新たな再編事案の検討</a:t>
                      </a:r>
                    </a:p>
                  </a:txBody>
                  <a:tcPr anchor="ctr"/>
                </a:tc>
                <a:extLst>
                  <a:ext uri="{0D108BD9-81ED-4DB2-BD59-A6C34878D82A}">
                    <a16:rowId xmlns:a16="http://schemas.microsoft.com/office/drawing/2014/main" val="19157134"/>
                  </a:ext>
                </a:extLst>
              </a:tr>
              <a:tr h="190152">
                <a:tc vMerge="1">
                  <a:txBody>
                    <a:bodyPr/>
                    <a:lstStyle/>
                    <a:p>
                      <a:endParaRPr kumimoji="1" lang="ja-JP" altLang="en-US"/>
                    </a:p>
                  </a:txBody>
                  <a:tcPr/>
                </a:tc>
                <a:tc>
                  <a:txBody>
                    <a:bodyPr/>
                    <a:lstStyle/>
                    <a:p>
                      <a:pPr algn="l"/>
                      <a:r>
                        <a:rPr kumimoji="1" lang="ja-JP" altLang="en-US" sz="1200" dirty="0">
                          <a:latin typeface="メイリオ" panose="020B0604030504040204" pitchFamily="50" charset="-128"/>
                          <a:ea typeface="メイリオ" panose="020B0604030504040204" pitchFamily="50" charset="-128"/>
                        </a:rPr>
                        <a:t>広域連携の検討</a:t>
                      </a:r>
                    </a:p>
                  </a:txBody>
                  <a:tcPr anchor="ctr"/>
                </a:tc>
                <a:extLst>
                  <a:ext uri="{0D108BD9-81ED-4DB2-BD59-A6C34878D82A}">
                    <a16:rowId xmlns:a16="http://schemas.microsoft.com/office/drawing/2014/main" val="1531894225"/>
                  </a:ext>
                </a:extLst>
              </a:tr>
              <a:tr h="257208">
                <a:tc v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1200" dirty="0">
                          <a:latin typeface="メイリオ" panose="020B0604030504040204" pitchFamily="50" charset="-128"/>
                          <a:ea typeface="メイリオ" panose="020B0604030504040204" pitchFamily="50" charset="-128"/>
                        </a:rPr>
                        <a:t>コストの見直し・数値目標の改定</a:t>
                      </a:r>
                      <a:endParaRPr kumimoji="1" lang="en-US" altLang="ja-JP"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456735540"/>
                  </a:ext>
                </a:extLst>
              </a:tr>
            </a:tbl>
          </a:graphicData>
        </a:graphic>
      </p:graphicFrame>
    </p:spTree>
    <p:extLst>
      <p:ext uri="{BB962C8B-B14F-4D97-AF65-F5344CB8AC3E}">
        <p14:creationId xmlns:p14="http://schemas.microsoft.com/office/powerpoint/2010/main" val="9487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51</a:t>
            </a:fld>
            <a:endParaRPr lang="ja-JP" altLang="en-US" sz="1200" dirty="0">
              <a:solidFill>
                <a:prstClr val="black"/>
              </a:solidFill>
              <a:ea typeface="Meiryo UI" panose="020B0604030504040204" pitchFamily="50" charset="-128"/>
            </a:endParaRPr>
          </a:p>
        </p:txBody>
      </p:sp>
      <p:sp>
        <p:nvSpPr>
          <p:cNvPr id="13" name="角丸四角形 20">
            <a:extLst>
              <a:ext uri="{FF2B5EF4-FFF2-40B4-BE49-F238E27FC236}">
                <a16:creationId xmlns:a16="http://schemas.microsoft.com/office/drawing/2014/main" id="{68FD250E-2B45-4CF3-9E30-F7F590A5EB61}"/>
              </a:ext>
            </a:extLst>
          </p:cNvPr>
          <p:cNvSpPr/>
          <p:nvPr/>
        </p:nvSpPr>
        <p:spPr>
          <a:xfrm>
            <a:off x="177600" y="879222"/>
            <a:ext cx="4392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取組例⑪ー</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まちづくりの手引書となる指針の提供</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30A6A98-9A36-4C9A-9514-5CE34EC5280C}"/>
              </a:ext>
            </a:extLst>
          </p:cNvPr>
          <p:cNvPicPr>
            <a:picLocks noChangeAspect="1"/>
          </p:cNvPicPr>
          <p:nvPr/>
        </p:nvPicPr>
        <p:blipFill>
          <a:blip r:embed="rId3"/>
          <a:stretch>
            <a:fillRect/>
          </a:stretch>
        </p:blipFill>
        <p:spPr>
          <a:xfrm>
            <a:off x="1138477" y="1451566"/>
            <a:ext cx="6860286" cy="5145786"/>
          </a:xfrm>
          <a:prstGeom prst="rect">
            <a:avLst/>
          </a:prstGeom>
        </p:spPr>
      </p:pic>
    </p:spTree>
    <p:extLst>
      <p:ext uri="{BB962C8B-B14F-4D97-AF65-F5344CB8AC3E}">
        <p14:creationId xmlns:p14="http://schemas.microsoft.com/office/powerpoint/2010/main" val="4245712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52</a:t>
            </a:fld>
            <a:endParaRPr lang="ja-JP" altLang="en-US" sz="1200" dirty="0">
              <a:solidFill>
                <a:prstClr val="black"/>
              </a:solidFill>
              <a:ea typeface="Meiryo UI" panose="020B0604030504040204" pitchFamily="50" charset="-128"/>
            </a:endParaRPr>
          </a:p>
        </p:txBody>
      </p:sp>
      <p:pic>
        <p:nvPicPr>
          <p:cNvPr id="2" name="図 1">
            <a:extLst>
              <a:ext uri="{FF2B5EF4-FFF2-40B4-BE49-F238E27FC236}">
                <a16:creationId xmlns:a16="http://schemas.microsoft.com/office/drawing/2014/main" id="{0711250C-1B2C-477A-9DA4-681EE23CB5D7}"/>
              </a:ext>
            </a:extLst>
          </p:cNvPr>
          <p:cNvPicPr>
            <a:picLocks noChangeAspect="1"/>
          </p:cNvPicPr>
          <p:nvPr/>
        </p:nvPicPr>
        <p:blipFill>
          <a:blip r:embed="rId3"/>
          <a:stretch>
            <a:fillRect/>
          </a:stretch>
        </p:blipFill>
        <p:spPr>
          <a:xfrm>
            <a:off x="1138477" y="1421296"/>
            <a:ext cx="6860286" cy="5176056"/>
          </a:xfrm>
          <a:prstGeom prst="rect">
            <a:avLst/>
          </a:prstGeom>
        </p:spPr>
      </p:pic>
      <p:sp>
        <p:nvSpPr>
          <p:cNvPr id="10" name="角丸四角形 20">
            <a:extLst>
              <a:ext uri="{FF2B5EF4-FFF2-40B4-BE49-F238E27FC236}">
                <a16:creationId xmlns:a16="http://schemas.microsoft.com/office/drawing/2014/main" id="{266386BD-8F79-4C1C-AC43-9CA9CAF69772}"/>
              </a:ext>
            </a:extLst>
          </p:cNvPr>
          <p:cNvSpPr/>
          <p:nvPr/>
        </p:nvSpPr>
        <p:spPr>
          <a:xfrm>
            <a:off x="157936" y="898887"/>
            <a:ext cx="4392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取組例⑪ー</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まちづくりの手引書となる指針の提供</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1985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53</a:t>
            </a:fld>
            <a:endParaRPr lang="ja-JP" altLang="en-US" sz="1200" dirty="0">
              <a:solidFill>
                <a:prstClr val="black"/>
              </a:solidFill>
              <a:ea typeface="Meiryo UI" panose="020B0604030504040204" pitchFamily="50" charset="-128"/>
            </a:endParaRPr>
          </a:p>
        </p:txBody>
      </p:sp>
      <p:sp>
        <p:nvSpPr>
          <p:cNvPr id="12" name="角丸四角形 20">
            <a:extLst>
              <a:ext uri="{FF2B5EF4-FFF2-40B4-BE49-F238E27FC236}">
                <a16:creationId xmlns:a16="http://schemas.microsoft.com/office/drawing/2014/main" id="{CE6CD356-F51E-415E-8840-9D8A029E2EB6}"/>
              </a:ext>
            </a:extLst>
          </p:cNvPr>
          <p:cNvSpPr/>
          <p:nvPr/>
        </p:nvSpPr>
        <p:spPr>
          <a:xfrm>
            <a:off x="169678" y="866637"/>
            <a:ext cx="4428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取組例⑫　個別避難計画の作成支援ガイドの提供</a:t>
            </a:r>
            <a:endParaRPr lang="en-US" altLang="ja-JP" sz="1600" dirty="0">
              <a:latin typeface="Meiryo UI" panose="020B0604030504040204" pitchFamily="50" charset="-128"/>
              <a:ea typeface="Meiryo UI" panose="020B0604030504040204" pitchFamily="50" charset="-128"/>
            </a:endParaRPr>
          </a:p>
        </p:txBody>
      </p:sp>
      <p:graphicFrame>
        <p:nvGraphicFramePr>
          <p:cNvPr id="10" name="オブジェクト 9">
            <a:hlinkClick r:id="" action="ppaction://ole?verb=0"/>
            <a:extLst>
              <a:ext uri="{FF2B5EF4-FFF2-40B4-BE49-F238E27FC236}">
                <a16:creationId xmlns:a16="http://schemas.microsoft.com/office/drawing/2014/main" id="{CF5D2AF2-546C-4298-ABC5-6FD72FFF5AD2}"/>
              </a:ext>
            </a:extLst>
          </p:cNvPr>
          <p:cNvGraphicFramePr>
            <a:graphicFrameLocks noChangeAspect="1"/>
          </p:cNvGraphicFramePr>
          <p:nvPr>
            <p:extLst>
              <p:ext uri="{D42A27DB-BD31-4B8C-83A1-F6EECF244321}">
                <p14:modId xmlns:p14="http://schemas.microsoft.com/office/powerpoint/2010/main" val="2326631198"/>
              </p:ext>
            </p:extLst>
          </p:nvPr>
        </p:nvGraphicFramePr>
        <p:xfrm>
          <a:off x="802765" y="1345743"/>
          <a:ext cx="7585663" cy="5251613"/>
        </p:xfrm>
        <a:graphic>
          <a:graphicData uri="http://schemas.openxmlformats.org/presentationml/2006/ole">
            <mc:AlternateContent xmlns:mc="http://schemas.openxmlformats.org/markup-compatibility/2006">
              <mc:Choice xmlns:v="urn:schemas-microsoft-com:vml" Requires="v">
                <p:oleObj spid="_x0000_s1480" name="Presentation" r:id="rId4" imgW="4531085" imgH="3136635" progId="PowerPoint.Show.12">
                  <p:embed/>
                </p:oleObj>
              </mc:Choice>
              <mc:Fallback>
                <p:oleObj name="Presentation" r:id="rId4" imgW="4531085" imgH="3136635" progId="PowerPoint.Show.12">
                  <p:embed/>
                  <p:pic>
                    <p:nvPicPr>
                      <p:cNvPr id="3" name="オブジェクト 2">
                        <a:hlinkClick r:id="" action="ppaction://ole?verb=0"/>
                        <a:extLst>
                          <a:ext uri="{FF2B5EF4-FFF2-40B4-BE49-F238E27FC236}">
                            <a16:creationId xmlns:a16="http://schemas.microsoft.com/office/drawing/2014/main" id="{E0BE8845-831D-4F4D-99A7-C7B911F1B0E2}"/>
                          </a:ext>
                        </a:extLst>
                      </p:cNvPr>
                      <p:cNvPicPr/>
                      <p:nvPr/>
                    </p:nvPicPr>
                    <p:blipFill>
                      <a:blip r:embed="rId5"/>
                      <a:stretch>
                        <a:fillRect/>
                      </a:stretch>
                    </p:blipFill>
                    <p:spPr>
                      <a:xfrm>
                        <a:off x="802765" y="1345743"/>
                        <a:ext cx="7585663" cy="5251613"/>
                      </a:xfrm>
                      <a:prstGeom prst="rect">
                        <a:avLst/>
                      </a:prstGeom>
                    </p:spPr>
                  </p:pic>
                </p:oleObj>
              </mc:Fallback>
            </mc:AlternateContent>
          </a:graphicData>
        </a:graphic>
      </p:graphicFrame>
    </p:spTree>
    <p:extLst>
      <p:ext uri="{BB962C8B-B14F-4D97-AF65-F5344CB8AC3E}">
        <p14:creationId xmlns:p14="http://schemas.microsoft.com/office/powerpoint/2010/main" val="4153601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54</a:t>
            </a:fld>
            <a:endParaRPr lang="ja-JP" altLang="en-US" sz="1200" dirty="0">
              <a:solidFill>
                <a:prstClr val="black"/>
              </a:solidFill>
              <a:ea typeface="Meiryo UI" panose="020B0604030504040204" pitchFamily="50" charset="-128"/>
            </a:endParaRPr>
          </a:p>
        </p:txBody>
      </p:sp>
      <p:sp>
        <p:nvSpPr>
          <p:cNvPr id="12" name="角丸四角形 20">
            <a:extLst>
              <a:ext uri="{FF2B5EF4-FFF2-40B4-BE49-F238E27FC236}">
                <a16:creationId xmlns:a16="http://schemas.microsoft.com/office/drawing/2014/main" id="{CE6CD356-F51E-415E-8840-9D8A029E2EB6}"/>
              </a:ext>
            </a:extLst>
          </p:cNvPr>
          <p:cNvSpPr/>
          <p:nvPr/>
        </p:nvSpPr>
        <p:spPr>
          <a:xfrm>
            <a:off x="179510" y="876469"/>
            <a:ext cx="486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取組例⑬　災害時における市町村受援計画の策定支援</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71FF936-7BD8-498D-BDC9-B29B410C95EB}"/>
              </a:ext>
            </a:extLst>
          </p:cNvPr>
          <p:cNvSpPr txBox="1"/>
          <p:nvPr/>
        </p:nvSpPr>
        <p:spPr>
          <a:xfrm>
            <a:off x="179510" y="1988844"/>
            <a:ext cx="8710174"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府として、策定の手引き等の提供や研修を実施すること等により策定市町村は増加しているものの、調整項目が多岐にわたり、市町村の限られた職員体制では負担が大きく未策定のケースもある</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そのため、応援職員の受け入れ担当者の選定や執務スペースの設定といった最低限必要となる事項を定めた簡易版の受援計画を提供し、策定支援を行うとともに、簡易版の受援計画を作成した市町村には、受援業務の詳細整理等、段階的に計画が充実するよう、引き続き支援を実施</a:t>
            </a:r>
            <a:endParaRPr kumimoji="1" lang="en-US" altLang="ja-JP" sz="1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DFD1491-FEB2-4A14-9157-C2427A9C870A}"/>
              </a:ext>
            </a:extLst>
          </p:cNvPr>
          <p:cNvSpPr txBox="1"/>
          <p:nvPr/>
        </p:nvSpPr>
        <p:spPr>
          <a:xfrm>
            <a:off x="196110" y="3429004"/>
            <a:ext cx="8710174" cy="2577629"/>
          </a:xfrm>
          <a:prstGeom prst="rect">
            <a:avLst/>
          </a:prstGeom>
          <a:noFill/>
        </p:spPr>
        <p:txBody>
          <a:bodyPr wrap="square" rtlCol="0">
            <a:spAutoFit/>
          </a:bodyPr>
          <a:lstStyle/>
          <a:p>
            <a:pPr>
              <a:spcAft>
                <a:spcPts val="300"/>
              </a:spcAft>
            </a:pPr>
            <a:r>
              <a:rPr lang="ja-JP" altLang="en-US" sz="1600" dirty="0">
                <a:latin typeface="Meiryo UI" panose="020B0604030504040204" pitchFamily="50" charset="-128"/>
                <a:ea typeface="Meiryo UI" panose="020B0604030504040204" pitchFamily="50" charset="-128"/>
              </a:rPr>
              <a:t>（参考）簡易版受援計画に定める事項</a:t>
            </a: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300"/>
              </a:spcAft>
            </a:pPr>
            <a:r>
              <a:rPr lang="ja-JP"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１．簡易版受援計画の目的</a:t>
            </a: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300"/>
              </a:spcAft>
            </a:pP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２．受援体制の整備</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300"/>
              </a:spcAft>
            </a:pPr>
            <a:r>
              <a:rPr lang="ja-JP"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庁内全体の受援担当者、各業務の受援担当者</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300"/>
              </a:spcAft>
            </a:pP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３．各受援担当者の主な役割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300"/>
              </a:spcAft>
            </a:pPr>
            <a:r>
              <a:rPr lang="ja-JP"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４．応援職員等の受入れに関する基本的な流れ</a:t>
            </a: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300"/>
              </a:spcAft>
            </a:pP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５．執務スペース等の確保</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30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受援業務を実施するにあたり、通常の執務室だけではスペース不足が想定される受援業務と</a:t>
            </a:r>
            <a:br>
              <a:rPr lang="en-US" altLang="ja-JP" sz="16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その候補スペース</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の整理</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D93C59E-A389-440D-9F1C-4AF1537716FA}"/>
              </a:ext>
            </a:extLst>
          </p:cNvPr>
          <p:cNvSpPr txBox="1"/>
          <p:nvPr/>
        </p:nvSpPr>
        <p:spPr>
          <a:xfrm>
            <a:off x="232715" y="1268760"/>
            <a:ext cx="8731772"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受援計画</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大規模災害時における円滑な災害対応のため、各市町村において災害時の支援の受入れに関する組織体制や業務等を整理し、応援職員等を迅速、</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的確に受け入れて情報共有や各種調整等を行うための計画</a:t>
            </a:r>
          </a:p>
        </p:txBody>
      </p:sp>
    </p:spTree>
    <p:extLst>
      <p:ext uri="{BB962C8B-B14F-4D97-AF65-F5344CB8AC3E}">
        <p14:creationId xmlns:p14="http://schemas.microsoft.com/office/powerpoint/2010/main" val="2308992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55</a:t>
            </a:fld>
            <a:endParaRPr lang="ja-JP" altLang="en-US" sz="1200" dirty="0">
              <a:solidFill>
                <a:prstClr val="black"/>
              </a:solidFill>
              <a:ea typeface="Meiryo UI" panose="020B0604030504040204" pitchFamily="50" charset="-128"/>
            </a:endParaRPr>
          </a:p>
        </p:txBody>
      </p:sp>
      <p:sp>
        <p:nvSpPr>
          <p:cNvPr id="13" name="角丸四角形 20">
            <a:extLst>
              <a:ext uri="{FF2B5EF4-FFF2-40B4-BE49-F238E27FC236}">
                <a16:creationId xmlns:a16="http://schemas.microsoft.com/office/drawing/2014/main" id="{9ABBEC6D-9186-4B69-B41A-2076CED474BD}"/>
              </a:ext>
            </a:extLst>
          </p:cNvPr>
          <p:cNvSpPr/>
          <p:nvPr/>
        </p:nvSpPr>
        <p:spPr>
          <a:xfrm>
            <a:off x="179510" y="898780"/>
            <a:ext cx="291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取組例⑭　</a:t>
            </a:r>
            <a:r>
              <a:rPr lang="en-US" altLang="ja-JP" sz="1600" dirty="0">
                <a:latin typeface="Meiryo UI" panose="020B0604030504040204" pitchFamily="50" charset="-128"/>
                <a:ea typeface="Meiryo UI" panose="020B0604030504040204" pitchFamily="50" charset="-128"/>
              </a:rPr>
              <a:t>my</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door</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OSAKA</a:t>
            </a:r>
          </a:p>
        </p:txBody>
      </p:sp>
      <p:sp>
        <p:nvSpPr>
          <p:cNvPr id="42" name="正方形/長方形 41">
            <a:extLst>
              <a:ext uri="{FF2B5EF4-FFF2-40B4-BE49-F238E27FC236}">
                <a16:creationId xmlns:a16="http://schemas.microsoft.com/office/drawing/2014/main" id="{8D920FC3-CF84-4CF9-B528-3DAA2BD90E53}"/>
              </a:ext>
            </a:extLst>
          </p:cNvPr>
          <p:cNvSpPr/>
          <p:nvPr/>
        </p:nvSpPr>
        <p:spPr>
          <a:xfrm>
            <a:off x="208114" y="1309950"/>
            <a:ext cx="8756377" cy="584775"/>
          </a:xfrm>
          <a:prstGeom prst="rect">
            <a:avLst/>
          </a:prstGeom>
        </p:spPr>
        <p:txBody>
          <a:bodyPr wrap="square">
            <a:spAutoFit/>
          </a:bodyPr>
          <a:lstStyle/>
          <a:p>
            <a:pPr marL="285750" indent="-285750">
              <a:buFont typeface="Arial" panose="020B0604020202020204" pitchFamily="34" charset="0"/>
              <a:buChar char="•"/>
            </a:pPr>
            <a:r>
              <a:rPr kumimoji="1" lang="ja-JP" altLang="en-US" sz="1600" dirty="0">
                <a:solidFill>
                  <a:prstClr val="black"/>
                </a:solidFill>
                <a:latin typeface="Meiryo UI" panose="020B0604030504040204" pitchFamily="50" charset="-128"/>
                <a:ea typeface="Meiryo UI" panose="020B0604030504040204" pitchFamily="50" charset="-128"/>
              </a:rPr>
              <a:t>住民の</a:t>
            </a:r>
            <a:r>
              <a:rPr kumimoji="1" lang="en-US" altLang="ja-JP" sz="1600" dirty="0">
                <a:solidFill>
                  <a:prstClr val="black"/>
                </a:solidFill>
                <a:latin typeface="Meiryo UI" panose="020B0604030504040204" pitchFamily="50" charset="-128"/>
                <a:ea typeface="Meiryo UI" panose="020B0604030504040204" pitchFamily="50" charset="-128"/>
              </a:rPr>
              <a:t>QOL</a:t>
            </a:r>
            <a:r>
              <a:rPr kumimoji="1" lang="ja-JP" altLang="en-US" sz="1600" dirty="0">
                <a:solidFill>
                  <a:prstClr val="black"/>
                </a:solidFill>
                <a:latin typeface="Meiryo UI" panose="020B0604030504040204" pitchFamily="50" charset="-128"/>
                <a:ea typeface="Meiryo UI" panose="020B0604030504040204" pitchFamily="50" charset="-128"/>
              </a:rPr>
              <a:t>向上に資するデジタルサービスを府域全体で提供するため、個人に合わせた最適な情報発信やオンラインによる行政手続等を行う機能を有する総合行政ポータルを整備し、市町村へ展開</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FBEBB37E-0639-471D-AFD0-00EEA376AEB1}"/>
              </a:ext>
            </a:extLst>
          </p:cNvPr>
          <p:cNvSpPr/>
          <p:nvPr/>
        </p:nvSpPr>
        <p:spPr>
          <a:xfrm>
            <a:off x="305616" y="2576289"/>
            <a:ext cx="1620000" cy="324000"/>
          </a:xfrm>
          <a:prstGeom prst="roundRect">
            <a:avLst>
              <a:gd name="adj" fmla="val 11065"/>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37B91C79-E7DC-40F3-8BC4-C19ABE1F1457}"/>
              </a:ext>
            </a:extLst>
          </p:cNvPr>
          <p:cNvSpPr/>
          <p:nvPr/>
        </p:nvSpPr>
        <p:spPr>
          <a:xfrm>
            <a:off x="347651" y="3960349"/>
            <a:ext cx="1577969" cy="324000"/>
          </a:xfrm>
          <a:prstGeom prst="roundRect">
            <a:avLst>
              <a:gd name="adj" fmla="val 11065"/>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E228A5A8-0496-4BE3-8350-C13A7F0D3A95}"/>
              </a:ext>
            </a:extLst>
          </p:cNvPr>
          <p:cNvSpPr/>
          <p:nvPr/>
        </p:nvSpPr>
        <p:spPr>
          <a:xfrm>
            <a:off x="373223" y="5315311"/>
            <a:ext cx="1531510" cy="324000"/>
          </a:xfrm>
          <a:prstGeom prst="roundRect">
            <a:avLst>
              <a:gd name="adj" fmla="val 11065"/>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DA670CB4-A070-4658-ACF9-913526D6BD45}"/>
              </a:ext>
            </a:extLst>
          </p:cNvPr>
          <p:cNvGrpSpPr>
            <a:grpSpLocks noChangeAspect="1"/>
          </p:cNvGrpSpPr>
          <p:nvPr/>
        </p:nvGrpSpPr>
        <p:grpSpPr>
          <a:xfrm>
            <a:off x="6300196" y="2539428"/>
            <a:ext cx="2368981" cy="4201940"/>
            <a:chOff x="292229" y="2865750"/>
            <a:chExt cx="2540757" cy="3816000"/>
          </a:xfrm>
        </p:grpSpPr>
        <p:sp>
          <p:nvSpPr>
            <p:cNvPr id="16" name="四角形: 角を丸くする 15">
              <a:extLst>
                <a:ext uri="{FF2B5EF4-FFF2-40B4-BE49-F238E27FC236}">
                  <a16:creationId xmlns:a16="http://schemas.microsoft.com/office/drawing/2014/main" id="{A7D31063-CF96-469F-AF91-F6A1A711B6EE}"/>
                </a:ext>
              </a:extLst>
            </p:cNvPr>
            <p:cNvSpPr/>
            <p:nvPr/>
          </p:nvSpPr>
          <p:spPr>
            <a:xfrm>
              <a:off x="383633" y="2976461"/>
              <a:ext cx="2376000" cy="3600000"/>
            </a:xfrm>
            <a:prstGeom prst="roundRect">
              <a:avLst>
                <a:gd name="adj" fmla="val 151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17" name="図 16">
              <a:extLst>
                <a:ext uri="{FF2B5EF4-FFF2-40B4-BE49-F238E27FC236}">
                  <a16:creationId xmlns:a16="http://schemas.microsoft.com/office/drawing/2014/main" id="{87DAF111-8509-4FBA-887F-9496E9F854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00" b="8854"/>
            <a:stretch/>
          </p:blipFill>
          <p:spPr>
            <a:xfrm>
              <a:off x="292229" y="2865750"/>
              <a:ext cx="2540757" cy="3816000"/>
            </a:xfrm>
            <a:prstGeom prst="rect">
              <a:avLst/>
            </a:prstGeom>
          </p:spPr>
        </p:pic>
        <p:pic>
          <p:nvPicPr>
            <p:cNvPr id="18" name="Picture 4">
              <a:extLst>
                <a:ext uri="{FF2B5EF4-FFF2-40B4-BE49-F238E27FC236}">
                  <a16:creationId xmlns:a16="http://schemas.microsoft.com/office/drawing/2014/main" id="{B2441267-9866-4B26-B8F6-E9CA6D2935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84025" y="3231433"/>
              <a:ext cx="2216743" cy="30032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D22DA6E8-2A5D-4813-AEAC-A8B5D51FDF3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67714" y="5977741"/>
              <a:ext cx="72429" cy="130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07591FB3-69A5-47AD-95AC-91438E935A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97599" y="6000750"/>
              <a:ext cx="883920" cy="12954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1" name="図 20">
            <a:extLst>
              <a:ext uri="{FF2B5EF4-FFF2-40B4-BE49-F238E27FC236}">
                <a16:creationId xmlns:a16="http://schemas.microsoft.com/office/drawing/2014/main" id="{0A712F12-537A-4CDE-9FF3-FCE994E39508}"/>
              </a:ext>
            </a:extLst>
          </p:cNvPr>
          <p:cNvPicPr>
            <a:picLocks/>
          </p:cNvPicPr>
          <p:nvPr/>
        </p:nvPicPr>
        <p:blipFill rotWithShape="1">
          <a:blip r:embed="rId7"/>
          <a:srcRect l="2183" t="33060" r="68151" b="5122"/>
          <a:stretch/>
        </p:blipFill>
        <p:spPr>
          <a:xfrm>
            <a:off x="4067948" y="2566355"/>
            <a:ext cx="1710057" cy="869870"/>
          </a:xfrm>
          <a:prstGeom prst="rect">
            <a:avLst/>
          </a:prstGeom>
        </p:spPr>
      </p:pic>
      <p:pic>
        <p:nvPicPr>
          <p:cNvPr id="22" name="図 21">
            <a:extLst>
              <a:ext uri="{FF2B5EF4-FFF2-40B4-BE49-F238E27FC236}">
                <a16:creationId xmlns:a16="http://schemas.microsoft.com/office/drawing/2014/main" id="{B375E8CD-1B58-402A-A4C1-A096A7377846}"/>
              </a:ext>
            </a:extLst>
          </p:cNvPr>
          <p:cNvPicPr>
            <a:picLocks/>
          </p:cNvPicPr>
          <p:nvPr/>
        </p:nvPicPr>
        <p:blipFill rotWithShape="1">
          <a:blip r:embed="rId8"/>
          <a:srcRect l="-1" r="5455"/>
          <a:stretch/>
        </p:blipFill>
        <p:spPr>
          <a:xfrm>
            <a:off x="4067944" y="5446675"/>
            <a:ext cx="1687230" cy="900000"/>
          </a:xfrm>
          <a:prstGeom prst="rect">
            <a:avLst/>
          </a:prstGeom>
        </p:spPr>
      </p:pic>
      <p:pic>
        <p:nvPicPr>
          <p:cNvPr id="23" name="図 22">
            <a:extLst>
              <a:ext uri="{FF2B5EF4-FFF2-40B4-BE49-F238E27FC236}">
                <a16:creationId xmlns:a16="http://schemas.microsoft.com/office/drawing/2014/main" id="{D28A14C0-E465-4140-A6E4-2FD58FE9081F}"/>
              </a:ext>
            </a:extLst>
          </p:cNvPr>
          <p:cNvPicPr>
            <a:picLocks/>
          </p:cNvPicPr>
          <p:nvPr/>
        </p:nvPicPr>
        <p:blipFill>
          <a:blip r:embed="rId9"/>
          <a:stretch>
            <a:fillRect/>
          </a:stretch>
        </p:blipFill>
        <p:spPr>
          <a:xfrm>
            <a:off x="4067948" y="4072749"/>
            <a:ext cx="1589887" cy="869870"/>
          </a:xfrm>
          <a:prstGeom prst="rect">
            <a:avLst/>
          </a:prstGeom>
        </p:spPr>
      </p:pic>
      <p:sp>
        <p:nvSpPr>
          <p:cNvPr id="24" name="テキスト ボックス 23">
            <a:extLst>
              <a:ext uri="{FF2B5EF4-FFF2-40B4-BE49-F238E27FC236}">
                <a16:creationId xmlns:a16="http://schemas.microsoft.com/office/drawing/2014/main" id="{1A0437DB-7035-4D80-858E-FA6E3C76E141}"/>
              </a:ext>
            </a:extLst>
          </p:cNvPr>
          <p:cNvSpPr txBox="1"/>
          <p:nvPr/>
        </p:nvSpPr>
        <p:spPr>
          <a:xfrm>
            <a:off x="179511" y="2132856"/>
            <a:ext cx="4536504" cy="400110"/>
          </a:xfrm>
          <a:prstGeom prst="rect">
            <a:avLst/>
          </a:prstGeom>
          <a:noFill/>
        </p:spPr>
        <p:txBody>
          <a:bodyPr wrap="square">
            <a:spAutoFit/>
          </a:bodyPr>
          <a:lstStyle/>
          <a:p>
            <a:r>
              <a:rPr kumimoji="1" lang="ja-JP" altLang="en-US" sz="2000" b="1" dirty="0">
                <a:solidFill>
                  <a:prstClr val="black"/>
                </a:solidFill>
                <a:latin typeface="Meiryo UI" panose="020B0604030504040204" pitchFamily="50" charset="-128"/>
                <a:ea typeface="Meiryo UI" panose="020B0604030504040204" pitchFamily="50" charset="-128"/>
              </a:rPr>
              <a:t>◆主な機能</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5A71DA0E-EB22-4DF8-8B12-6D7E75122C71}"/>
              </a:ext>
            </a:extLst>
          </p:cNvPr>
          <p:cNvSpPr txBox="1"/>
          <p:nvPr/>
        </p:nvSpPr>
        <p:spPr>
          <a:xfrm>
            <a:off x="466114" y="2587841"/>
            <a:ext cx="2233678" cy="338554"/>
          </a:xfrm>
          <a:prstGeom prst="rect">
            <a:avLst/>
          </a:prstGeom>
          <a:noFill/>
        </p:spPr>
        <p:txBody>
          <a:bodyPr wrap="square">
            <a:spAutoFit/>
          </a:bodyPr>
          <a:lstStyle/>
          <a:p>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おすすめ配信</a:t>
            </a:r>
          </a:p>
        </p:txBody>
      </p:sp>
      <p:sp>
        <p:nvSpPr>
          <p:cNvPr id="26" name="テキスト ボックス 25">
            <a:extLst>
              <a:ext uri="{FF2B5EF4-FFF2-40B4-BE49-F238E27FC236}">
                <a16:creationId xmlns:a16="http://schemas.microsoft.com/office/drawing/2014/main" id="{7B15803C-A4C9-48F3-935C-3DC70060D247}"/>
              </a:ext>
            </a:extLst>
          </p:cNvPr>
          <p:cNvSpPr txBox="1"/>
          <p:nvPr/>
        </p:nvSpPr>
        <p:spPr>
          <a:xfrm>
            <a:off x="446661" y="5324145"/>
            <a:ext cx="1512168" cy="338554"/>
          </a:xfrm>
          <a:prstGeom prst="rect">
            <a:avLst/>
          </a:prstGeom>
          <a:noFill/>
        </p:spPr>
        <p:txBody>
          <a:bodyPr wrap="square">
            <a:spAutoFit/>
          </a:bodyPr>
          <a:lstStyle/>
          <a:p>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デジタル通知　</a:t>
            </a:r>
            <a:endParaRPr kumimoji="1" lang="en-US" altLang="ja-JP" sz="16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8233C3A-2D5E-470A-82F5-08E8BEC38B89}"/>
              </a:ext>
            </a:extLst>
          </p:cNvPr>
          <p:cNvSpPr txBox="1"/>
          <p:nvPr/>
        </p:nvSpPr>
        <p:spPr>
          <a:xfrm>
            <a:off x="466114" y="3960349"/>
            <a:ext cx="2233678" cy="338554"/>
          </a:xfrm>
          <a:prstGeom prst="rect">
            <a:avLst/>
          </a:prstGeom>
          <a:noFill/>
        </p:spPr>
        <p:txBody>
          <a:bodyPr wrap="square">
            <a:spAutoFit/>
          </a:bodyPr>
          <a:lstStyle/>
          <a:p>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電子申請連携　</a:t>
            </a:r>
          </a:p>
        </p:txBody>
      </p:sp>
      <p:sp>
        <p:nvSpPr>
          <p:cNvPr id="28" name="テキスト ボックス 27">
            <a:extLst>
              <a:ext uri="{FF2B5EF4-FFF2-40B4-BE49-F238E27FC236}">
                <a16:creationId xmlns:a16="http://schemas.microsoft.com/office/drawing/2014/main" id="{C0A9E52D-64E3-4B41-9EB5-77EC59E257D4}"/>
              </a:ext>
            </a:extLst>
          </p:cNvPr>
          <p:cNvSpPr txBox="1"/>
          <p:nvPr/>
        </p:nvSpPr>
        <p:spPr>
          <a:xfrm>
            <a:off x="394106" y="5663861"/>
            <a:ext cx="4536504" cy="584775"/>
          </a:xfrm>
          <a:prstGeom prst="rect">
            <a:avLst/>
          </a:prstGeom>
          <a:noFill/>
        </p:spPr>
        <p:txBody>
          <a:bodyPr wrap="square">
            <a:spAutoFit/>
          </a:bodyPr>
          <a:lstStyle/>
          <a:p>
            <a:r>
              <a:rPr kumimoji="1" lang="ja-JP" altLang="en-US" sz="1600" dirty="0">
                <a:solidFill>
                  <a:prstClr val="black"/>
                </a:solidFill>
                <a:latin typeface="Meiryo UI" panose="020B0604030504040204" pitchFamily="50" charset="-128"/>
                <a:ea typeface="Meiryo UI" panose="020B0604030504040204" pitchFamily="50" charset="-128"/>
              </a:rPr>
              <a:t>いままでの紙による通知文書を</a:t>
            </a:r>
            <a:endParaRPr kumimoji="1" lang="en-US" altLang="ja-JP" sz="1600" dirty="0">
              <a:solidFill>
                <a:prstClr val="black"/>
              </a:solidFill>
              <a:latin typeface="Meiryo UI" panose="020B0604030504040204" pitchFamily="50" charset="-128"/>
              <a:ea typeface="Meiryo UI" panose="020B0604030504040204" pitchFamily="50" charset="-128"/>
            </a:endParaRPr>
          </a:p>
          <a:p>
            <a:r>
              <a:rPr kumimoji="1" lang="ja-JP" altLang="en-US" sz="1600" dirty="0">
                <a:solidFill>
                  <a:prstClr val="black"/>
                </a:solidFill>
                <a:latin typeface="Meiryo UI" panose="020B0604030504040204" pitchFamily="50" charset="-128"/>
                <a:ea typeface="Meiryo UI" panose="020B0604030504040204" pitchFamily="50" charset="-128"/>
              </a:rPr>
              <a:t>スマホ等にデータで送付</a:t>
            </a:r>
          </a:p>
        </p:txBody>
      </p:sp>
      <p:sp>
        <p:nvSpPr>
          <p:cNvPr id="29" name="テキスト ボックス 28">
            <a:extLst>
              <a:ext uri="{FF2B5EF4-FFF2-40B4-BE49-F238E27FC236}">
                <a16:creationId xmlns:a16="http://schemas.microsoft.com/office/drawing/2014/main" id="{84A0416F-1866-4539-AA6A-924234EE80CB}"/>
              </a:ext>
            </a:extLst>
          </p:cNvPr>
          <p:cNvSpPr txBox="1"/>
          <p:nvPr/>
        </p:nvSpPr>
        <p:spPr>
          <a:xfrm>
            <a:off x="323528" y="2917688"/>
            <a:ext cx="4536504" cy="584775"/>
          </a:xfrm>
          <a:prstGeom prst="rect">
            <a:avLst/>
          </a:prstGeom>
          <a:noFill/>
        </p:spPr>
        <p:txBody>
          <a:bodyPr wrap="square">
            <a:spAutoFit/>
          </a:bodyPr>
          <a:lstStyle/>
          <a:p>
            <a:r>
              <a:rPr kumimoji="1" lang="ja-JP" altLang="en-US" sz="1600" dirty="0">
                <a:solidFill>
                  <a:prstClr val="black"/>
                </a:solidFill>
                <a:latin typeface="Meiryo UI" panose="020B0604030504040204" pitchFamily="50" charset="-128"/>
                <a:ea typeface="Meiryo UI" panose="020B0604030504040204" pitchFamily="50" charset="-128"/>
              </a:rPr>
              <a:t>登録した属性や興味関心に合わせ、</a:t>
            </a:r>
            <a:endParaRPr kumimoji="1" lang="en-US" altLang="ja-JP" sz="1600" dirty="0">
              <a:solidFill>
                <a:prstClr val="black"/>
              </a:solidFill>
              <a:latin typeface="Meiryo UI" panose="020B0604030504040204" pitchFamily="50" charset="-128"/>
              <a:ea typeface="Meiryo UI" panose="020B0604030504040204" pitchFamily="50" charset="-128"/>
            </a:endParaRPr>
          </a:p>
          <a:p>
            <a:r>
              <a:rPr kumimoji="1" lang="ja-JP" altLang="en-US" sz="1600" dirty="0">
                <a:solidFill>
                  <a:prstClr val="black"/>
                </a:solidFill>
                <a:latin typeface="Meiryo UI" panose="020B0604030504040204" pitchFamily="50" charset="-128"/>
                <a:ea typeface="Meiryo UI" panose="020B0604030504040204" pitchFamily="50" charset="-128"/>
              </a:rPr>
              <a:t>必要な情報やサービスを個人へ直接配信</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77ABDE1-FB1D-4066-86AE-97F21857E59F}"/>
              </a:ext>
            </a:extLst>
          </p:cNvPr>
          <p:cNvSpPr txBox="1"/>
          <p:nvPr/>
        </p:nvSpPr>
        <p:spPr>
          <a:xfrm>
            <a:off x="350099" y="4294551"/>
            <a:ext cx="4536504" cy="584775"/>
          </a:xfrm>
          <a:prstGeom prst="rect">
            <a:avLst/>
          </a:prstGeom>
          <a:noFill/>
        </p:spPr>
        <p:txBody>
          <a:bodyPr wrap="square">
            <a:spAutoFit/>
          </a:bodyPr>
          <a:lstStyle/>
          <a:p>
            <a:r>
              <a:rPr kumimoji="1" lang="ja-JP" altLang="en-US" sz="1600" dirty="0">
                <a:solidFill>
                  <a:prstClr val="black"/>
                </a:solidFill>
                <a:latin typeface="Meiryo UI" panose="020B0604030504040204" pitchFamily="50" charset="-128"/>
                <a:ea typeface="Meiryo UI" panose="020B0604030504040204" pitchFamily="50" charset="-128"/>
              </a:rPr>
              <a:t>電子申請システムとの連携により、</a:t>
            </a:r>
            <a:endParaRPr kumimoji="1" lang="en-US" altLang="ja-JP" sz="1600" dirty="0">
              <a:solidFill>
                <a:prstClr val="black"/>
              </a:solidFill>
              <a:latin typeface="Meiryo UI" panose="020B0604030504040204" pitchFamily="50" charset="-128"/>
              <a:ea typeface="Meiryo UI" panose="020B0604030504040204" pitchFamily="50" charset="-128"/>
            </a:endParaRPr>
          </a:p>
          <a:p>
            <a:r>
              <a:rPr kumimoji="1" lang="ja-JP" altLang="en-US" sz="1600" dirty="0">
                <a:solidFill>
                  <a:prstClr val="black"/>
                </a:solidFill>
                <a:latin typeface="Meiryo UI" panose="020B0604030504040204" pitchFamily="50" charset="-128"/>
                <a:ea typeface="Meiryo UI" panose="020B0604030504040204" pitchFamily="50" charset="-128"/>
              </a:rPr>
              <a:t>行政手続をスマホから直接申請</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648819AE-62C8-4F89-8B40-AFE9079F5821}"/>
              </a:ext>
            </a:extLst>
          </p:cNvPr>
          <p:cNvSpPr txBox="1"/>
          <p:nvPr/>
        </p:nvSpPr>
        <p:spPr>
          <a:xfrm>
            <a:off x="6336472" y="2075228"/>
            <a:ext cx="2484000" cy="369332"/>
          </a:xfrm>
          <a:prstGeom prst="rect">
            <a:avLst/>
          </a:prstGeom>
          <a:noFill/>
        </p:spPr>
        <p:txBody>
          <a:bodyPr wrap="square">
            <a:spAutoFit/>
          </a:bodyPr>
          <a:lstStyle/>
          <a:p>
            <a:r>
              <a:rPr kumimoji="1" lang="en-US" altLang="ja-JP" b="1" dirty="0">
                <a:solidFill>
                  <a:schemeClr val="accent1">
                    <a:lumMod val="75000"/>
                  </a:schemeClr>
                </a:solidFill>
                <a:latin typeface="Meiryo UI" panose="020B0604030504040204" pitchFamily="50" charset="-128"/>
                <a:ea typeface="Meiryo UI" panose="020B0604030504040204" pitchFamily="50" charset="-128"/>
              </a:rPr>
              <a:t>my</a:t>
            </a:r>
            <a:r>
              <a:rPr kumimoji="1" lang="ja-JP" altLang="en-US" b="1" dirty="0">
                <a:solidFill>
                  <a:schemeClr val="accent1">
                    <a:lumMod val="75000"/>
                  </a:schemeClr>
                </a:solidFill>
                <a:latin typeface="Meiryo UI" panose="020B0604030504040204" pitchFamily="50" charset="-128"/>
                <a:ea typeface="Meiryo UI" panose="020B0604030504040204" pitchFamily="50" charset="-128"/>
              </a:rPr>
              <a:t>　</a:t>
            </a:r>
            <a:r>
              <a:rPr kumimoji="1" lang="en-US" altLang="ja-JP" b="1" dirty="0">
                <a:solidFill>
                  <a:schemeClr val="accent1">
                    <a:lumMod val="75000"/>
                  </a:schemeClr>
                </a:solidFill>
                <a:latin typeface="Meiryo UI" panose="020B0604030504040204" pitchFamily="50" charset="-128"/>
                <a:ea typeface="Meiryo UI" panose="020B0604030504040204" pitchFamily="50" charset="-128"/>
              </a:rPr>
              <a:t>door</a:t>
            </a:r>
            <a:r>
              <a:rPr kumimoji="1" lang="ja-JP" altLang="en-US" b="1" dirty="0">
                <a:solidFill>
                  <a:schemeClr val="accent1">
                    <a:lumMod val="75000"/>
                  </a:schemeClr>
                </a:solidFill>
                <a:latin typeface="Meiryo UI" panose="020B0604030504040204" pitchFamily="50" charset="-128"/>
                <a:ea typeface="Meiryo UI" panose="020B0604030504040204" pitchFamily="50" charset="-128"/>
              </a:rPr>
              <a:t>　</a:t>
            </a:r>
            <a:r>
              <a:rPr kumimoji="1" lang="en-US" altLang="ja-JP" b="1" dirty="0">
                <a:solidFill>
                  <a:schemeClr val="accent1">
                    <a:lumMod val="75000"/>
                  </a:schemeClr>
                </a:solidFill>
                <a:latin typeface="Meiryo UI" panose="020B0604030504040204" pitchFamily="50" charset="-128"/>
                <a:ea typeface="Meiryo UI" panose="020B0604030504040204" pitchFamily="50" charset="-128"/>
              </a:rPr>
              <a:t>OSAKA</a:t>
            </a:r>
          </a:p>
        </p:txBody>
      </p:sp>
    </p:spTree>
    <p:extLst>
      <p:ext uri="{BB962C8B-B14F-4D97-AF65-F5344CB8AC3E}">
        <p14:creationId xmlns:p14="http://schemas.microsoft.com/office/powerpoint/2010/main" val="2293204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56</a:t>
            </a:fld>
            <a:endParaRPr lang="ja-JP" altLang="en-US" sz="1200" dirty="0">
              <a:solidFill>
                <a:prstClr val="black"/>
              </a:solidFill>
              <a:ea typeface="Meiryo UI" panose="020B0604030504040204" pitchFamily="50" charset="-128"/>
            </a:endParaRPr>
          </a:p>
        </p:txBody>
      </p:sp>
      <p:sp>
        <p:nvSpPr>
          <p:cNvPr id="13" name="角丸四角形 20">
            <a:extLst>
              <a:ext uri="{FF2B5EF4-FFF2-40B4-BE49-F238E27FC236}">
                <a16:creationId xmlns:a16="http://schemas.microsoft.com/office/drawing/2014/main" id="{9ABBEC6D-9186-4B69-B41A-2076CED474BD}"/>
              </a:ext>
            </a:extLst>
          </p:cNvPr>
          <p:cNvSpPr/>
          <p:nvPr/>
        </p:nvSpPr>
        <p:spPr>
          <a:xfrm>
            <a:off x="179510" y="908718"/>
            <a:ext cx="468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取組例⑮ー</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a:t>
            </a:r>
            <a:r>
              <a:rPr lang="en-US" altLang="ja-JP" sz="1600" dirty="0" err="1">
                <a:latin typeface="Meiryo UI" panose="020B0604030504040204" pitchFamily="50" charset="-128"/>
                <a:ea typeface="Meiryo UI" panose="020B0604030504040204" pitchFamily="50" charset="-128"/>
              </a:rPr>
              <a:t>GovTech</a:t>
            </a:r>
            <a:r>
              <a:rPr lang="ja-JP" altLang="en-US" sz="1600" dirty="0">
                <a:latin typeface="Meiryo UI" panose="020B0604030504040204" pitchFamily="50" charset="-128"/>
                <a:ea typeface="Meiryo UI" panose="020B0604030504040204" pitchFamily="50" charset="-128"/>
              </a:rPr>
              <a:t>大阪　システム共同化の取組</a:t>
            </a:r>
            <a:endParaRPr lang="en-US" altLang="ja-JP" sz="16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EE712082-C577-405F-8CEE-4114A7B12809}"/>
              </a:ext>
            </a:extLst>
          </p:cNvPr>
          <p:cNvSpPr txBox="1"/>
          <p:nvPr/>
        </p:nvSpPr>
        <p:spPr>
          <a:xfrm>
            <a:off x="232715" y="1720472"/>
            <a:ext cx="8832958" cy="531940"/>
          </a:xfrm>
          <a:prstGeom prst="rect">
            <a:avLst/>
          </a:prstGeom>
          <a:noFill/>
          <a:ln>
            <a:noFill/>
          </a:ln>
        </p:spPr>
        <p:txBody>
          <a:bodyPr wrap="square" rtlCol="0">
            <a:spAutoFit/>
          </a:bodyPr>
          <a:lstStyle/>
          <a:p>
            <a:pPr>
              <a:lnSpc>
                <a:spcPts val="1800"/>
              </a:lnSpc>
            </a:pPr>
            <a:r>
              <a:rPr kumimoji="1" lang="ja-JP" altLang="en-US" sz="1400" dirty="0">
                <a:latin typeface="Meiryo UI" panose="020B0604030504040204" pitchFamily="50" charset="-128"/>
                <a:ea typeface="Meiryo UI" panose="020B0604030504040204" pitchFamily="50" charset="-128"/>
              </a:rPr>
              <a:t>■各システムで標準価格から</a:t>
            </a:r>
            <a:r>
              <a:rPr kumimoji="1" lang="ja-JP" altLang="en-US" sz="1400" b="1" u="sng" dirty="0">
                <a:latin typeface="Meiryo UI" panose="020B0604030504040204" pitchFamily="50" charset="-128"/>
                <a:ea typeface="Meiryo UI" panose="020B0604030504040204" pitchFamily="50" charset="-128"/>
              </a:rPr>
              <a:t>概ね</a:t>
            </a:r>
            <a:r>
              <a:rPr kumimoji="1" lang="en-US" altLang="ja-JP" sz="1400" b="1" u="sng" dirty="0">
                <a:latin typeface="Meiryo UI" panose="020B0604030504040204" pitchFamily="50" charset="-128"/>
                <a:ea typeface="Meiryo UI" panose="020B0604030504040204" pitchFamily="50" charset="-128"/>
              </a:rPr>
              <a:t>3</a:t>
            </a:r>
            <a:r>
              <a:rPr kumimoji="1" lang="ja-JP" altLang="en-US" sz="1400" b="1" u="sng" dirty="0">
                <a:latin typeface="Meiryo UI" panose="020B0604030504040204" pitchFamily="50" charset="-128"/>
                <a:ea typeface="Meiryo UI" panose="020B0604030504040204" pitchFamily="50" charset="-128"/>
              </a:rPr>
              <a:t>割程度以上のスケールメリット</a:t>
            </a:r>
            <a:r>
              <a:rPr kumimoji="1" lang="ja-JP" altLang="en-US" sz="1400" dirty="0">
                <a:latin typeface="Meiryo UI" panose="020B0604030504040204" pitchFamily="50" charset="-128"/>
                <a:ea typeface="Meiryo UI" panose="020B0604030504040204" pitchFamily="50" charset="-128"/>
              </a:rPr>
              <a:t>を発揮</a:t>
            </a:r>
            <a:endParaRPr kumimoji="1" lang="en-US" altLang="ja-JP" sz="1400" u="sng" dirty="0">
              <a:latin typeface="Meiryo UI" panose="020B0604030504040204" pitchFamily="50" charset="-128"/>
              <a:ea typeface="Meiryo UI" panose="020B0604030504040204" pitchFamily="50" charset="-128"/>
            </a:endParaRPr>
          </a:p>
          <a:p>
            <a:pPr>
              <a:lnSpc>
                <a:spcPts val="1800"/>
              </a:lnSpc>
            </a:pPr>
            <a:r>
              <a:rPr kumimoji="1" lang="ja-JP" altLang="en-US" sz="1400" dirty="0">
                <a:latin typeface="Meiryo UI" panose="020B0604030504040204" pitchFamily="50" charset="-128"/>
                <a:ea typeface="Meiryo UI" panose="020B0604030504040204" pitchFamily="50" charset="-128"/>
              </a:rPr>
              <a:t>■各調達事業ともに、</a:t>
            </a:r>
            <a:r>
              <a:rPr kumimoji="1" lang="ja-JP" altLang="en-US" sz="1400" b="1" u="sng" dirty="0">
                <a:latin typeface="Meiryo UI" panose="020B0604030504040204" pitchFamily="50" charset="-128"/>
                <a:ea typeface="Meiryo UI" panose="020B0604030504040204" pitchFamily="50" charset="-128"/>
              </a:rPr>
              <a:t>参加団体の</a:t>
            </a:r>
            <a:r>
              <a:rPr lang="ja-JP" altLang="en-US" sz="1400" b="1" u="sng" dirty="0">
                <a:latin typeface="Meiryo UI" panose="020B0604030504040204" pitchFamily="50" charset="-128"/>
                <a:ea typeface="Meiryo UI" panose="020B0604030504040204" pitchFamily="50" charset="-128"/>
              </a:rPr>
              <a:t>拡大や、団体間のノウハウ共有等</a:t>
            </a:r>
            <a:r>
              <a:rPr lang="ja-JP" altLang="en-US" sz="1400" dirty="0">
                <a:latin typeface="Meiryo UI" panose="020B0604030504040204" pitchFamily="50" charset="-128"/>
                <a:ea typeface="Meiryo UI" panose="020B0604030504040204" pitchFamily="50" charset="-128"/>
              </a:rPr>
              <a:t>を推進</a:t>
            </a:r>
            <a:endParaRPr lang="en-US" altLang="ja-JP" sz="1400" dirty="0">
              <a:latin typeface="Meiryo UI" panose="020B0604030504040204" pitchFamily="50" charset="-128"/>
              <a:ea typeface="Meiryo UI" panose="020B0604030504040204" pitchFamily="50" charset="-128"/>
            </a:endParaRPr>
          </a:p>
        </p:txBody>
      </p:sp>
      <p:grpSp>
        <p:nvGrpSpPr>
          <p:cNvPr id="43" name="グループ化 42">
            <a:extLst>
              <a:ext uri="{FF2B5EF4-FFF2-40B4-BE49-F238E27FC236}">
                <a16:creationId xmlns:a16="http://schemas.microsoft.com/office/drawing/2014/main" id="{D298602A-5EF8-43B6-AE0A-C76AD95657BE}"/>
              </a:ext>
            </a:extLst>
          </p:cNvPr>
          <p:cNvGrpSpPr/>
          <p:nvPr/>
        </p:nvGrpSpPr>
        <p:grpSpPr>
          <a:xfrm>
            <a:off x="264632" y="2531495"/>
            <a:ext cx="8743742" cy="1183583"/>
            <a:chOff x="389423" y="1257007"/>
            <a:chExt cx="8743742" cy="1183583"/>
          </a:xfrm>
        </p:grpSpPr>
        <p:sp>
          <p:nvSpPr>
            <p:cNvPr id="44" name="テキスト ボックス 43">
              <a:extLst>
                <a:ext uri="{FF2B5EF4-FFF2-40B4-BE49-F238E27FC236}">
                  <a16:creationId xmlns:a16="http://schemas.microsoft.com/office/drawing/2014/main" id="{1106EF7A-39DA-49DF-98EA-1200A9FA08FE}"/>
                </a:ext>
              </a:extLst>
            </p:cNvPr>
            <p:cNvSpPr txBox="1"/>
            <p:nvPr/>
          </p:nvSpPr>
          <p:spPr>
            <a:xfrm>
              <a:off x="466086" y="1631124"/>
              <a:ext cx="4744656" cy="738664"/>
            </a:xfrm>
            <a:prstGeom prst="rect">
              <a:avLst/>
            </a:prstGeom>
            <a:noFill/>
          </p:spPr>
          <p:txBody>
            <a:bodyPr wrap="square" rtlCol="0">
              <a:spAutoFit/>
            </a:bodyPr>
            <a:lstStyle/>
            <a:p>
              <a:pPr defTabSz="685800">
                <a:defRPr/>
              </a:pP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現在、</a:t>
              </a:r>
              <a:r>
                <a:rPr lang="en-US" altLang="ja-JP" sz="1400" b="1" u="sng" dirty="0">
                  <a:latin typeface="Meiryo UI" panose="020B0604030504040204" pitchFamily="50" charset="-128"/>
                  <a:ea typeface="Meiryo UI" panose="020B0604030504040204" pitchFamily="50" charset="-128"/>
                </a:rPr>
                <a:t>37</a:t>
              </a:r>
              <a:r>
                <a:rPr lang="ja-JP" altLang="en-US" sz="1400" b="1" u="sng" dirty="0">
                  <a:latin typeface="Meiryo UI" panose="020B0604030504040204" pitchFamily="50" charset="-128"/>
                  <a:ea typeface="Meiryo UI" panose="020B0604030504040204" pitchFamily="50" charset="-128"/>
                </a:rPr>
                <a:t>団体＆大阪府で共同利用</a:t>
              </a:r>
              <a:endParaRPr kumimoji="1" lang="en-US" altLang="ja-JP" sz="1400" dirty="0">
                <a:latin typeface="Meiryo UI" panose="020B0604030504040204" pitchFamily="50" charset="-128"/>
                <a:ea typeface="Meiryo UI" panose="020B0604030504040204" pitchFamily="50" charset="-128"/>
              </a:endParaRPr>
            </a:p>
            <a:p>
              <a:pPr indent="177800" defTabSz="685800">
                <a:defRPr/>
              </a:pPr>
              <a:r>
                <a:rPr lang="ja-JP" altLang="en-US" sz="1400" dirty="0">
                  <a:latin typeface="Meiryo UI" panose="020B0604030504040204" pitchFamily="50" charset="-128"/>
                  <a:ea typeface="Meiryo UI" panose="020B0604030504040204" pitchFamily="50" charset="-128"/>
                </a:rPr>
                <a:t>イベント</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施設予約、アンケートなど様々な</a:t>
              </a:r>
              <a:r>
                <a:rPr kumimoji="1" lang="ja-JP" altLang="en-US" sz="1400" dirty="0">
                  <a:latin typeface="Meiryo UI" panose="020B0604030504040204" pitchFamily="50" charset="-128"/>
                  <a:ea typeface="Meiryo UI" panose="020B0604030504040204" pitchFamily="50" charset="-128"/>
                </a:rPr>
                <a:t>手続きの</a:t>
              </a:r>
              <a:endParaRPr kumimoji="1" lang="en-US" altLang="ja-JP" sz="1400" dirty="0">
                <a:latin typeface="Meiryo UI" panose="020B0604030504040204" pitchFamily="50" charset="-128"/>
                <a:ea typeface="Meiryo UI" panose="020B0604030504040204" pitchFamily="50" charset="-128"/>
              </a:endParaRPr>
            </a:p>
            <a:p>
              <a:pPr indent="177800" defTabSz="685800">
                <a:defRPr/>
              </a:pPr>
              <a:r>
                <a:rPr kumimoji="1" lang="ja-JP" altLang="en-US" sz="1400" dirty="0">
                  <a:latin typeface="Meiryo UI" panose="020B0604030504040204" pitchFamily="50" charset="-128"/>
                  <a:ea typeface="Meiryo UI" panose="020B0604030504040204" pitchFamily="50" charset="-128"/>
                </a:rPr>
                <a:t>オンライン化が可能に</a:t>
              </a:r>
              <a:endParaRPr lang="en-US" altLang="ja-JP" sz="1400" dirty="0">
                <a:latin typeface="Meiryo UI" panose="020B0604030504040204" pitchFamily="50" charset="-128"/>
                <a:ea typeface="Meiryo UI" panose="020B0604030504040204" pitchFamily="50" charset="-128"/>
              </a:endParaRPr>
            </a:p>
          </p:txBody>
        </p:sp>
        <p:sp>
          <p:nvSpPr>
            <p:cNvPr id="45" name="角丸四角形 49">
              <a:extLst>
                <a:ext uri="{FF2B5EF4-FFF2-40B4-BE49-F238E27FC236}">
                  <a16:creationId xmlns:a16="http://schemas.microsoft.com/office/drawing/2014/main" id="{DAD72112-51DA-4DB6-B617-75AA9F517343}"/>
                </a:ext>
              </a:extLst>
            </p:cNvPr>
            <p:cNvSpPr/>
            <p:nvPr/>
          </p:nvSpPr>
          <p:spPr>
            <a:xfrm>
              <a:off x="389423" y="1263258"/>
              <a:ext cx="4320000" cy="36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685800">
                <a:lnSpc>
                  <a:spcPts val="2250"/>
                </a:lnSpc>
                <a:defRPr/>
              </a:pPr>
              <a:r>
                <a:rPr kumimoji="1" lang="ja-JP" altLang="en-US" sz="1600" b="1" dirty="0">
                  <a:solidFill>
                    <a:schemeClr val="bg1"/>
                  </a:solidFill>
                  <a:latin typeface="Meiryo UI" panose="020B0604030504040204" pitchFamily="50" charset="-128"/>
                  <a:ea typeface="Meiryo UI" panose="020B0604030504040204" pitchFamily="50" charset="-128"/>
                </a:rPr>
                <a:t>　電子申請システム</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46" name="楕円 45">
              <a:extLst>
                <a:ext uri="{FF2B5EF4-FFF2-40B4-BE49-F238E27FC236}">
                  <a16:creationId xmlns:a16="http://schemas.microsoft.com/office/drawing/2014/main" id="{70771E81-979D-417E-B329-4C21C0E83425}"/>
                </a:ext>
              </a:extLst>
            </p:cNvPr>
            <p:cNvSpPr/>
            <p:nvPr/>
          </p:nvSpPr>
          <p:spPr>
            <a:xfrm>
              <a:off x="3882401" y="1257007"/>
              <a:ext cx="792000" cy="360000"/>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2021</a:t>
              </a:r>
              <a:r>
                <a:rPr kumimoji="1" lang="ja-JP" altLang="en-US" sz="1200" b="1" dirty="0">
                  <a:solidFill>
                    <a:schemeClr val="tx1"/>
                  </a:solidFill>
                </a:rPr>
                <a:t>年</a:t>
              </a:r>
              <a:r>
                <a:rPr kumimoji="1" lang="en-US" altLang="ja-JP" sz="1200" b="1" dirty="0">
                  <a:solidFill>
                    <a:schemeClr val="tx1"/>
                  </a:solidFill>
                </a:rPr>
                <a:t>~</a:t>
              </a:r>
              <a:endParaRPr kumimoji="1" lang="ja-JP" altLang="en-US" sz="1200" b="1" dirty="0">
                <a:solidFill>
                  <a:schemeClr val="tx1"/>
                </a:solidFill>
              </a:endParaRPr>
            </a:p>
          </p:txBody>
        </p:sp>
        <p:grpSp>
          <p:nvGrpSpPr>
            <p:cNvPr id="47" name="グループ化 46">
              <a:extLst>
                <a:ext uri="{FF2B5EF4-FFF2-40B4-BE49-F238E27FC236}">
                  <a16:creationId xmlns:a16="http://schemas.microsoft.com/office/drawing/2014/main" id="{57716E8D-D91E-4E53-B4AE-86F64F2AB249}"/>
                </a:ext>
              </a:extLst>
            </p:cNvPr>
            <p:cNvGrpSpPr/>
            <p:nvPr/>
          </p:nvGrpSpPr>
          <p:grpSpPr>
            <a:xfrm>
              <a:off x="5318735" y="1352599"/>
              <a:ext cx="1045336" cy="1020183"/>
              <a:chOff x="4670290" y="1845589"/>
              <a:chExt cx="1045336" cy="1020183"/>
            </a:xfrm>
          </p:grpSpPr>
          <p:grpSp>
            <p:nvGrpSpPr>
              <p:cNvPr id="49" name="グループ化 48">
                <a:extLst>
                  <a:ext uri="{FF2B5EF4-FFF2-40B4-BE49-F238E27FC236}">
                    <a16:creationId xmlns:a16="http://schemas.microsoft.com/office/drawing/2014/main" id="{8E2AC087-A9DB-45C3-8072-0AE4504B663D}"/>
                  </a:ext>
                </a:extLst>
              </p:cNvPr>
              <p:cNvGrpSpPr/>
              <p:nvPr/>
            </p:nvGrpSpPr>
            <p:grpSpPr>
              <a:xfrm>
                <a:off x="4670290" y="1845589"/>
                <a:ext cx="764839" cy="783560"/>
                <a:chOff x="1566793" y="5352758"/>
                <a:chExt cx="406885" cy="406885"/>
              </a:xfrm>
            </p:grpSpPr>
            <p:pic>
              <p:nvPicPr>
                <p:cNvPr id="51" name="図 50">
                  <a:extLst>
                    <a:ext uri="{FF2B5EF4-FFF2-40B4-BE49-F238E27FC236}">
                      <a16:creationId xmlns:a16="http://schemas.microsoft.com/office/drawing/2014/main" id="{472DA8B0-89F9-456A-9226-4DFA8B6632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6793" y="5352758"/>
                  <a:ext cx="406885" cy="406885"/>
                </a:xfrm>
                <a:prstGeom prst="rect">
                  <a:avLst/>
                </a:prstGeom>
              </p:spPr>
            </p:pic>
            <p:pic>
              <p:nvPicPr>
                <p:cNvPr id="52" name="図 51">
                  <a:extLst>
                    <a:ext uri="{FF2B5EF4-FFF2-40B4-BE49-F238E27FC236}">
                      <a16:creationId xmlns:a16="http://schemas.microsoft.com/office/drawing/2014/main" id="{24EAC244-0A93-4B93-AF87-C7CB75C10B4C}"/>
                    </a:ext>
                  </a:extLst>
                </p:cNvPr>
                <p:cNvPicPr>
                  <a:picLocks noChangeAspect="1"/>
                </p:cNvPicPr>
                <p:nvPr/>
              </p:nvPicPr>
              <p:blipFill>
                <a:blip r:embed="rId4"/>
                <a:stretch>
                  <a:fillRect/>
                </a:stretch>
              </p:blipFill>
              <p:spPr>
                <a:xfrm>
                  <a:off x="1648465" y="5461712"/>
                  <a:ext cx="283458" cy="105201"/>
                </a:xfrm>
                <a:prstGeom prst="rect">
                  <a:avLst/>
                </a:prstGeom>
              </p:spPr>
            </p:pic>
          </p:grpSp>
          <p:pic>
            <p:nvPicPr>
              <p:cNvPr id="50" name="図 49">
                <a:extLst>
                  <a:ext uri="{FF2B5EF4-FFF2-40B4-BE49-F238E27FC236}">
                    <a16:creationId xmlns:a16="http://schemas.microsoft.com/office/drawing/2014/main" id="{29F67794-192D-48FE-934A-3B5F4C6F00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1055" y="2241201"/>
                <a:ext cx="624571" cy="624571"/>
              </a:xfrm>
              <a:prstGeom prst="rect">
                <a:avLst/>
              </a:prstGeom>
            </p:spPr>
          </p:pic>
        </p:grpSp>
        <p:graphicFrame>
          <p:nvGraphicFramePr>
            <p:cNvPr id="48" name="グラフ 47">
              <a:extLst>
                <a:ext uri="{FF2B5EF4-FFF2-40B4-BE49-F238E27FC236}">
                  <a16:creationId xmlns:a16="http://schemas.microsoft.com/office/drawing/2014/main" id="{0CEBE248-5022-41E6-89E2-AE9EF8164FB5}"/>
                </a:ext>
              </a:extLst>
            </p:cNvPr>
            <p:cNvGraphicFramePr>
              <a:graphicFrameLocks/>
            </p:cNvGraphicFramePr>
            <p:nvPr>
              <p:extLst>
                <p:ext uri="{D42A27DB-BD31-4B8C-83A1-F6EECF244321}">
                  <p14:modId xmlns:p14="http://schemas.microsoft.com/office/powerpoint/2010/main" val="4112498787"/>
                </p:ext>
              </p:extLst>
            </p:nvPr>
          </p:nvGraphicFramePr>
          <p:xfrm>
            <a:off x="6483939" y="1273480"/>
            <a:ext cx="2649226" cy="116711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3" name="グループ化 52">
            <a:extLst>
              <a:ext uri="{FF2B5EF4-FFF2-40B4-BE49-F238E27FC236}">
                <a16:creationId xmlns:a16="http://schemas.microsoft.com/office/drawing/2014/main" id="{44F1C568-E6C4-47B4-837A-81B08DF2545F}"/>
              </a:ext>
            </a:extLst>
          </p:cNvPr>
          <p:cNvGrpSpPr/>
          <p:nvPr/>
        </p:nvGrpSpPr>
        <p:grpSpPr>
          <a:xfrm>
            <a:off x="264636" y="3933060"/>
            <a:ext cx="8758683" cy="1203105"/>
            <a:chOff x="389423" y="2422639"/>
            <a:chExt cx="8758683" cy="1203105"/>
          </a:xfrm>
        </p:grpSpPr>
        <p:sp>
          <p:nvSpPr>
            <p:cNvPr id="54" name="テキスト ボックス 53">
              <a:extLst>
                <a:ext uri="{FF2B5EF4-FFF2-40B4-BE49-F238E27FC236}">
                  <a16:creationId xmlns:a16="http://schemas.microsoft.com/office/drawing/2014/main" id="{42AB3120-E850-427D-AA3C-FEA16C4037D0}"/>
                </a:ext>
              </a:extLst>
            </p:cNvPr>
            <p:cNvSpPr txBox="1"/>
            <p:nvPr/>
          </p:nvSpPr>
          <p:spPr>
            <a:xfrm>
              <a:off x="456078" y="2792439"/>
              <a:ext cx="4754663" cy="833305"/>
            </a:xfrm>
            <a:prstGeom prst="rect">
              <a:avLst/>
            </a:prstGeom>
            <a:noFill/>
          </p:spPr>
          <p:txBody>
            <a:bodyPr wrap="square" rtlCol="0">
              <a:spAutoFit/>
            </a:bodyPr>
            <a:lstStyle/>
            <a:p>
              <a:pPr>
                <a:lnSpc>
                  <a:spcPts val="2000"/>
                </a:lnSpc>
                <a:defRPr/>
              </a:pP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現在、</a:t>
              </a:r>
              <a:r>
                <a:rPr lang="en-US" altLang="ja-JP" sz="1400" b="1" u="sng" dirty="0">
                  <a:latin typeface="Meiryo UI" panose="020B0604030504040204" pitchFamily="50" charset="-128"/>
                  <a:ea typeface="Meiryo UI" panose="020B0604030504040204" pitchFamily="50" charset="-128"/>
                </a:rPr>
                <a:t>36</a:t>
              </a:r>
              <a:r>
                <a:rPr lang="ja-JP" altLang="en-US" sz="1400" b="1" u="sng" dirty="0">
                  <a:latin typeface="Meiryo UI" panose="020B0604030504040204" pitchFamily="50" charset="-128"/>
                  <a:ea typeface="Meiryo UI" panose="020B0604030504040204" pitchFamily="50" charset="-128"/>
                </a:rPr>
                <a:t>団体＆大阪府で共同利用</a:t>
              </a:r>
              <a:endParaRPr lang="en-US" altLang="ja-JP" sz="1400" b="1" u="sng" dirty="0">
                <a:latin typeface="Meiryo UI" panose="020B0604030504040204" pitchFamily="50" charset="-128"/>
                <a:ea typeface="Meiryo UI" panose="020B0604030504040204" pitchFamily="50" charset="-128"/>
              </a:endParaRPr>
            </a:p>
            <a:p>
              <a:pPr indent="177800">
                <a:lnSpc>
                  <a:spcPts val="2000"/>
                </a:lnSpc>
                <a:defRPr/>
              </a:pPr>
              <a:r>
                <a:rPr lang="ja-JP" altLang="en-US" sz="1400" u="sng" dirty="0">
                  <a:latin typeface="Meiryo UI" panose="020B0604030504040204" pitchFamily="50" charset="-128"/>
                  <a:ea typeface="Meiryo UI" panose="020B0604030504040204" pitchFamily="50" charset="-128"/>
                </a:rPr>
                <a:t>在宅勤務を促進し、緊急災害時の連絡網に</a:t>
              </a:r>
              <a:endParaRPr lang="en-US" altLang="ja-JP" sz="1400" u="sng" dirty="0">
                <a:latin typeface="Meiryo UI" panose="020B0604030504040204" pitchFamily="50" charset="-128"/>
                <a:ea typeface="Meiryo UI" panose="020B0604030504040204" pitchFamily="50" charset="-128"/>
              </a:endParaRPr>
            </a:p>
            <a:p>
              <a:pPr indent="177800">
                <a:lnSpc>
                  <a:spcPts val="2000"/>
                </a:lnSpc>
                <a:defRPr/>
              </a:pPr>
              <a:r>
                <a:rPr lang="ja-JP" altLang="en-US" sz="1400" dirty="0">
                  <a:latin typeface="Meiryo UI" panose="020B0604030504040204" pitchFamily="50" charset="-128"/>
                  <a:ea typeface="Meiryo UI" panose="020B0604030504040204" pitchFamily="50" charset="-128"/>
                </a:rPr>
                <a:t>テーマ別トークルームで</a:t>
              </a:r>
              <a:r>
                <a:rPr lang="ja-JP" altLang="en-US" sz="1400" u="sng" dirty="0">
                  <a:latin typeface="Meiryo UI" panose="020B0604030504040204" pitchFamily="50" charset="-128"/>
                  <a:ea typeface="Meiryo UI" panose="020B0604030504040204" pitchFamily="50" charset="-128"/>
                </a:rPr>
                <a:t>全国の自治体とノウハウを共有</a:t>
              </a:r>
              <a:endParaRPr lang="en-US" altLang="ja-JP" sz="1400" u="sng" dirty="0">
                <a:latin typeface="Meiryo UI" panose="020B0604030504040204" pitchFamily="50" charset="-128"/>
                <a:ea typeface="Meiryo UI" panose="020B0604030504040204" pitchFamily="50" charset="-128"/>
              </a:endParaRPr>
            </a:p>
          </p:txBody>
        </p:sp>
        <p:sp>
          <p:nvSpPr>
            <p:cNvPr id="55" name="角丸四角形 49">
              <a:extLst>
                <a:ext uri="{FF2B5EF4-FFF2-40B4-BE49-F238E27FC236}">
                  <a16:creationId xmlns:a16="http://schemas.microsoft.com/office/drawing/2014/main" id="{7AC31098-E1B9-42B5-B00E-B370F01D08D7}"/>
                </a:ext>
              </a:extLst>
            </p:cNvPr>
            <p:cNvSpPr/>
            <p:nvPr/>
          </p:nvSpPr>
          <p:spPr>
            <a:xfrm>
              <a:off x="389423" y="2441517"/>
              <a:ext cx="4320000" cy="3600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685800">
                <a:lnSpc>
                  <a:spcPts val="2250"/>
                </a:lnSpc>
                <a:defRPr/>
              </a:pPr>
              <a:r>
                <a:rPr kumimoji="1" lang="ja-JP" altLang="en-US" sz="1600" b="1" dirty="0">
                  <a:solidFill>
                    <a:schemeClr val="bg1"/>
                  </a:solidFill>
                  <a:latin typeface="Meiryo UI" panose="020B0604030504040204" pitchFamily="50" charset="-128"/>
                  <a:ea typeface="Meiryo UI" panose="020B0604030504040204" pitchFamily="50" charset="-128"/>
                </a:rPr>
                <a:t>　自治体専用チャットツール</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56" name="楕円 55">
              <a:extLst>
                <a:ext uri="{FF2B5EF4-FFF2-40B4-BE49-F238E27FC236}">
                  <a16:creationId xmlns:a16="http://schemas.microsoft.com/office/drawing/2014/main" id="{0B0E2B41-D971-4D67-87E3-E7138BD8A44C}"/>
                </a:ext>
              </a:extLst>
            </p:cNvPr>
            <p:cNvSpPr/>
            <p:nvPr/>
          </p:nvSpPr>
          <p:spPr>
            <a:xfrm>
              <a:off x="3882489" y="2422639"/>
              <a:ext cx="792000" cy="360000"/>
            </a:xfrm>
            <a:prstGeom prst="ellipse">
              <a:avLst/>
            </a:prstGeom>
            <a:solidFill>
              <a:srgbClr val="FFC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2021</a:t>
              </a:r>
              <a:r>
                <a:rPr kumimoji="1" lang="ja-JP" altLang="en-US" sz="1200" b="1" dirty="0">
                  <a:solidFill>
                    <a:schemeClr val="tx1"/>
                  </a:solidFill>
                </a:rPr>
                <a:t>年</a:t>
              </a:r>
              <a:r>
                <a:rPr kumimoji="1" lang="en-US" altLang="ja-JP" sz="1200" b="1" dirty="0">
                  <a:solidFill>
                    <a:schemeClr val="tx1"/>
                  </a:solidFill>
                </a:rPr>
                <a:t>~</a:t>
              </a:r>
              <a:endParaRPr kumimoji="1" lang="ja-JP" altLang="en-US" sz="1200" b="1" dirty="0">
                <a:solidFill>
                  <a:schemeClr val="tx1"/>
                </a:solidFill>
              </a:endParaRPr>
            </a:p>
          </p:txBody>
        </p:sp>
        <p:grpSp>
          <p:nvGrpSpPr>
            <p:cNvPr id="57" name="グループ化 56">
              <a:extLst>
                <a:ext uri="{FF2B5EF4-FFF2-40B4-BE49-F238E27FC236}">
                  <a16:creationId xmlns:a16="http://schemas.microsoft.com/office/drawing/2014/main" id="{C2248251-7C4A-4848-9053-B27E082289F6}"/>
                </a:ext>
              </a:extLst>
            </p:cNvPr>
            <p:cNvGrpSpPr/>
            <p:nvPr/>
          </p:nvGrpSpPr>
          <p:grpSpPr>
            <a:xfrm>
              <a:off x="4962764" y="2505695"/>
              <a:ext cx="1506395" cy="1036997"/>
              <a:chOff x="4383886" y="3887239"/>
              <a:chExt cx="1506395" cy="1036997"/>
            </a:xfrm>
          </p:grpSpPr>
          <p:pic>
            <p:nvPicPr>
              <p:cNvPr id="59" name="図 58">
                <a:extLst>
                  <a:ext uri="{FF2B5EF4-FFF2-40B4-BE49-F238E27FC236}">
                    <a16:creationId xmlns:a16="http://schemas.microsoft.com/office/drawing/2014/main" id="{5D13F9FF-D446-412A-BA9B-822F30D8EB86}"/>
                  </a:ext>
                </a:extLst>
              </p:cNvPr>
              <p:cNvPicPr>
                <a:picLocks noChangeAspect="1"/>
              </p:cNvPicPr>
              <p:nvPr/>
            </p:nvPicPr>
            <p:blipFill>
              <a:blip r:embed="rId7"/>
              <a:stretch>
                <a:fillRect/>
              </a:stretch>
            </p:blipFill>
            <p:spPr>
              <a:xfrm>
                <a:off x="4383886" y="3887239"/>
                <a:ext cx="1506395" cy="832104"/>
              </a:xfrm>
              <a:prstGeom prst="rect">
                <a:avLst/>
              </a:prstGeom>
            </p:spPr>
          </p:pic>
          <p:sp>
            <p:nvSpPr>
              <p:cNvPr id="60" name="テキスト ボックス 59">
                <a:extLst>
                  <a:ext uri="{FF2B5EF4-FFF2-40B4-BE49-F238E27FC236}">
                    <a16:creationId xmlns:a16="http://schemas.microsoft.com/office/drawing/2014/main" id="{2D76E939-E36C-41F1-ABB6-A84C8251EFD4}"/>
                  </a:ext>
                </a:extLst>
              </p:cNvPr>
              <p:cNvSpPr txBox="1"/>
              <p:nvPr/>
            </p:nvSpPr>
            <p:spPr>
              <a:xfrm>
                <a:off x="4481455" y="4678015"/>
                <a:ext cx="1338828" cy="246221"/>
              </a:xfrm>
              <a:prstGeom prst="rect">
                <a:avLst/>
              </a:prstGeom>
              <a:noFill/>
            </p:spPr>
            <p:txBody>
              <a:bodyPr wrap="none" rtlCol="0">
                <a:spAutoFit/>
              </a:bodyPr>
              <a:lstStyle/>
              <a:p>
                <a:r>
                  <a:rPr kumimoji="1" lang="ja-JP" altLang="en-US" sz="1000" dirty="0"/>
                  <a:t>職場　出先　自宅　</a:t>
                </a:r>
              </a:p>
            </p:txBody>
          </p:sp>
        </p:grpSp>
        <p:graphicFrame>
          <p:nvGraphicFramePr>
            <p:cNvPr id="58" name="グラフ 57">
              <a:extLst>
                <a:ext uri="{FF2B5EF4-FFF2-40B4-BE49-F238E27FC236}">
                  <a16:creationId xmlns:a16="http://schemas.microsoft.com/office/drawing/2014/main" id="{4031248C-D495-4345-995D-B49FA43667F7}"/>
                </a:ext>
              </a:extLst>
            </p:cNvPr>
            <p:cNvGraphicFramePr>
              <a:graphicFrameLocks/>
            </p:cNvGraphicFramePr>
            <p:nvPr>
              <p:extLst>
                <p:ext uri="{D42A27DB-BD31-4B8C-83A1-F6EECF244321}">
                  <p14:modId xmlns:p14="http://schemas.microsoft.com/office/powerpoint/2010/main" val="1348991941"/>
                </p:ext>
              </p:extLst>
            </p:nvPr>
          </p:nvGraphicFramePr>
          <p:xfrm>
            <a:off x="6498880" y="2477459"/>
            <a:ext cx="2649226" cy="1127758"/>
          </p:xfrm>
          <a:graphic>
            <a:graphicData uri="http://schemas.openxmlformats.org/drawingml/2006/chart">
              <c:chart xmlns:c="http://schemas.openxmlformats.org/drawingml/2006/chart" xmlns:r="http://schemas.openxmlformats.org/officeDocument/2006/relationships" r:id="rId8"/>
            </a:graphicData>
          </a:graphic>
        </p:graphicFrame>
      </p:grpSp>
      <p:sp>
        <p:nvSpPr>
          <p:cNvPr id="2" name="テキスト ボックス 1">
            <a:extLst>
              <a:ext uri="{FF2B5EF4-FFF2-40B4-BE49-F238E27FC236}">
                <a16:creationId xmlns:a16="http://schemas.microsoft.com/office/drawing/2014/main" id="{EEBED5FA-F645-4C91-84FB-753981EDA78F}"/>
              </a:ext>
            </a:extLst>
          </p:cNvPr>
          <p:cNvSpPr txBox="1"/>
          <p:nvPr/>
        </p:nvSpPr>
        <p:spPr>
          <a:xfrm>
            <a:off x="232719" y="1268764"/>
            <a:ext cx="8299725" cy="430887"/>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en-US" altLang="ja-JP" sz="1100" dirty="0" err="1">
                <a:latin typeface="Meiryo UI" panose="020B0604030504040204" pitchFamily="50" charset="-128"/>
                <a:ea typeface="Meiryo UI" panose="020B0604030504040204" pitchFamily="50" charset="-128"/>
              </a:rPr>
              <a:t>GovTech</a:t>
            </a:r>
            <a:r>
              <a:rPr kumimoji="1" lang="ja-JP" altLang="en-US" sz="1100" dirty="0">
                <a:latin typeface="Meiryo UI" panose="020B0604030504040204" pitchFamily="50" charset="-128"/>
                <a:ea typeface="Meiryo UI" panose="020B0604030504040204" pitchFamily="50" charset="-128"/>
              </a:rPr>
              <a:t>大阪（大阪市町村スマートシティ推進連絡会議）</a:t>
            </a:r>
            <a:endParaRPr kumimoji="1" lang="en-US" altLang="ja-JP" sz="1100" dirty="0">
              <a:latin typeface="Meiryo UI" panose="020B0604030504040204" pitchFamily="50" charset="-128"/>
              <a:ea typeface="Meiryo UI" panose="020B0604030504040204" pitchFamily="50" charset="-128"/>
            </a:endParaRPr>
          </a:p>
          <a:p>
            <a:r>
              <a:rPr lang="ja-JP" altLang="en-US" sz="1100" dirty="0">
                <a:solidFill>
                  <a:srgbClr val="222222"/>
                </a:solidFill>
                <a:latin typeface="Meiryo UI" panose="020B0604030504040204" pitchFamily="50" charset="-128"/>
                <a:ea typeface="Meiryo UI" panose="020B0604030504040204" pitchFamily="50" charset="-128"/>
              </a:rPr>
              <a:t>　　大阪府と府内全市町村が、情報システムや情報ネットワーク等に関する情報の交換や共有を行うとともに連携・協働を図ることを目的として設立</a:t>
            </a:r>
            <a:endParaRPr kumimoji="1" lang="ja-JP" altLang="en-US" sz="1100" dirty="0">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a16="http://schemas.microsoft.com/office/drawing/2014/main" id="{8B37C464-1E91-4F73-BBD0-C459008ED393}"/>
              </a:ext>
            </a:extLst>
          </p:cNvPr>
          <p:cNvGrpSpPr/>
          <p:nvPr/>
        </p:nvGrpSpPr>
        <p:grpSpPr>
          <a:xfrm>
            <a:off x="251520" y="5358234"/>
            <a:ext cx="8704906" cy="1167110"/>
            <a:chOff x="440826" y="3452558"/>
            <a:chExt cx="8704906" cy="1167110"/>
          </a:xfrm>
        </p:grpSpPr>
        <p:sp>
          <p:nvSpPr>
            <p:cNvPr id="30" name="テキスト ボックス 29">
              <a:extLst>
                <a:ext uri="{FF2B5EF4-FFF2-40B4-BE49-F238E27FC236}">
                  <a16:creationId xmlns:a16="http://schemas.microsoft.com/office/drawing/2014/main" id="{495098CE-4D3F-4910-BE4D-7DB48850795D}"/>
                </a:ext>
              </a:extLst>
            </p:cNvPr>
            <p:cNvSpPr txBox="1"/>
            <p:nvPr/>
          </p:nvSpPr>
          <p:spPr>
            <a:xfrm>
              <a:off x="520593" y="3899180"/>
              <a:ext cx="4744655" cy="554383"/>
            </a:xfrm>
            <a:prstGeom prst="rect">
              <a:avLst/>
            </a:prstGeom>
            <a:noFill/>
          </p:spPr>
          <p:txBody>
            <a:bodyPr wrap="square" rtlCol="0">
              <a:spAutoFit/>
            </a:bodyPr>
            <a:lstStyle/>
            <a:p>
              <a:pPr>
                <a:lnSpc>
                  <a:spcPts val="1900"/>
                </a:lnSpc>
                <a:defRPr/>
              </a:pP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現在、</a:t>
              </a:r>
              <a:r>
                <a:rPr lang="en-US" altLang="ja-JP" sz="1400" b="1" u="sng" dirty="0">
                  <a:latin typeface="Meiryo UI" panose="020B0604030504040204" pitchFamily="50" charset="-128"/>
                  <a:ea typeface="Meiryo UI" panose="020B0604030504040204" pitchFamily="50" charset="-128"/>
                </a:rPr>
                <a:t>6</a:t>
              </a:r>
              <a:r>
                <a:rPr lang="ja-JP" altLang="en-US" sz="1400" b="1" u="sng" dirty="0">
                  <a:latin typeface="Meiryo UI" panose="020B0604030504040204" pitchFamily="50" charset="-128"/>
                  <a:ea typeface="Meiryo UI" panose="020B0604030504040204" pitchFamily="50" charset="-128"/>
                </a:rPr>
                <a:t>団体で共同利用</a:t>
              </a:r>
              <a:endParaRPr lang="en-US" altLang="ja-JP" sz="1400" b="1" u="sng" dirty="0">
                <a:latin typeface="Meiryo UI" panose="020B0604030504040204" pitchFamily="50" charset="-128"/>
                <a:ea typeface="Meiryo UI" panose="020B0604030504040204" pitchFamily="50" charset="-128"/>
              </a:endParaRPr>
            </a:p>
            <a:p>
              <a:pPr indent="177800">
                <a:lnSpc>
                  <a:spcPts val="1900"/>
                </a:lnSpc>
                <a:defRPr/>
              </a:pPr>
              <a:r>
                <a:rPr lang="ja-JP" altLang="en-US" sz="1400" dirty="0">
                  <a:latin typeface="Meiryo UI" panose="020B0604030504040204" pitchFamily="50" charset="-128"/>
                  <a:ea typeface="Meiryo UI" panose="020B0604030504040204" pitchFamily="50" charset="-128"/>
                </a:rPr>
                <a:t>公文書の作成～廃棄を一体的に維持管理し決裁を電子化</a:t>
              </a:r>
              <a:endParaRPr lang="en-US" altLang="ja-JP" sz="1400" dirty="0">
                <a:latin typeface="Meiryo UI" panose="020B0604030504040204" pitchFamily="50" charset="-128"/>
                <a:ea typeface="Meiryo UI" panose="020B0604030504040204" pitchFamily="50" charset="-128"/>
              </a:endParaRPr>
            </a:p>
          </p:txBody>
        </p:sp>
        <p:sp>
          <p:nvSpPr>
            <p:cNvPr id="31" name="角丸四角形 49">
              <a:extLst>
                <a:ext uri="{FF2B5EF4-FFF2-40B4-BE49-F238E27FC236}">
                  <a16:creationId xmlns:a16="http://schemas.microsoft.com/office/drawing/2014/main" id="{ECD6098B-73E1-4C00-AD62-305EE62B0698}"/>
                </a:ext>
              </a:extLst>
            </p:cNvPr>
            <p:cNvSpPr/>
            <p:nvPr/>
          </p:nvSpPr>
          <p:spPr>
            <a:xfrm>
              <a:off x="440826" y="3549634"/>
              <a:ext cx="4320000" cy="36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685800">
                <a:lnSpc>
                  <a:spcPts val="2250"/>
                </a:lnSpc>
                <a:defRPr/>
              </a:pPr>
              <a:r>
                <a:rPr kumimoji="1" lang="ja-JP" altLang="en-US" sz="1600" b="1" dirty="0">
                  <a:solidFill>
                    <a:schemeClr val="bg1"/>
                  </a:solidFill>
                  <a:latin typeface="Meiryo UI" panose="020B0604030504040204" pitchFamily="50" charset="-128"/>
                  <a:ea typeface="Meiryo UI" panose="020B0604030504040204" pitchFamily="50" charset="-128"/>
                </a:rPr>
                <a:t>　文書管理・電子決裁システム</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graphicFrame>
          <p:nvGraphicFramePr>
            <p:cNvPr id="32" name="グラフ 31">
              <a:extLst>
                <a:ext uri="{FF2B5EF4-FFF2-40B4-BE49-F238E27FC236}">
                  <a16:creationId xmlns:a16="http://schemas.microsoft.com/office/drawing/2014/main" id="{9DB4E4FD-25DA-4D35-A9AF-25B198B30314}"/>
                </a:ext>
              </a:extLst>
            </p:cNvPr>
            <p:cNvGraphicFramePr>
              <a:graphicFrameLocks/>
            </p:cNvGraphicFramePr>
            <p:nvPr>
              <p:extLst>
                <p:ext uri="{D42A27DB-BD31-4B8C-83A1-F6EECF244321}">
                  <p14:modId xmlns:p14="http://schemas.microsoft.com/office/powerpoint/2010/main" val="2402513815"/>
                </p:ext>
              </p:extLst>
            </p:nvPr>
          </p:nvGraphicFramePr>
          <p:xfrm>
            <a:off x="6496506" y="3452558"/>
            <a:ext cx="2649226" cy="1167110"/>
          </p:xfrm>
          <a:graphic>
            <a:graphicData uri="http://schemas.openxmlformats.org/drawingml/2006/chart">
              <c:chart xmlns:c="http://schemas.openxmlformats.org/drawingml/2006/chart" xmlns:r="http://schemas.openxmlformats.org/officeDocument/2006/relationships" r:id="rId9"/>
            </a:graphicData>
          </a:graphic>
        </p:graphicFrame>
      </p:grpSp>
      <p:sp>
        <p:nvSpPr>
          <p:cNvPr id="33" name="楕円 32">
            <a:extLst>
              <a:ext uri="{FF2B5EF4-FFF2-40B4-BE49-F238E27FC236}">
                <a16:creationId xmlns:a16="http://schemas.microsoft.com/office/drawing/2014/main" id="{AE96771C-F50C-48E4-975C-B4AAC427F8B2}"/>
              </a:ext>
            </a:extLst>
          </p:cNvPr>
          <p:cNvSpPr/>
          <p:nvPr/>
        </p:nvSpPr>
        <p:spPr>
          <a:xfrm>
            <a:off x="3749664" y="5444856"/>
            <a:ext cx="792000" cy="360000"/>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2022</a:t>
            </a:r>
            <a:r>
              <a:rPr kumimoji="1" lang="ja-JP" altLang="en-US" sz="1200" b="1" dirty="0">
                <a:solidFill>
                  <a:schemeClr val="tx1"/>
                </a:solidFill>
              </a:rPr>
              <a:t>年</a:t>
            </a:r>
            <a:r>
              <a:rPr kumimoji="1" lang="en-US" altLang="ja-JP" sz="1200" b="1" dirty="0">
                <a:solidFill>
                  <a:schemeClr val="tx1"/>
                </a:solidFill>
              </a:rPr>
              <a:t>~</a:t>
            </a:r>
            <a:endParaRPr kumimoji="1" lang="ja-JP" altLang="en-US" sz="1200" b="1" dirty="0">
              <a:solidFill>
                <a:schemeClr val="tx1"/>
              </a:solidFill>
            </a:endParaRPr>
          </a:p>
        </p:txBody>
      </p:sp>
      <p:pic>
        <p:nvPicPr>
          <p:cNvPr id="36" name="図 35">
            <a:extLst>
              <a:ext uri="{FF2B5EF4-FFF2-40B4-BE49-F238E27FC236}">
                <a16:creationId xmlns:a16="http://schemas.microsoft.com/office/drawing/2014/main" id="{AB3E1BAC-580C-4D87-A628-BF80D02F8066}"/>
              </a:ext>
            </a:extLst>
          </p:cNvPr>
          <p:cNvPicPr>
            <a:picLocks noChangeAspect="1"/>
          </p:cNvPicPr>
          <p:nvPr/>
        </p:nvPicPr>
        <p:blipFill>
          <a:blip r:embed="rId10"/>
          <a:stretch>
            <a:fillRect/>
          </a:stretch>
        </p:blipFill>
        <p:spPr>
          <a:xfrm>
            <a:off x="4845367" y="5290155"/>
            <a:ext cx="799783" cy="799783"/>
          </a:xfrm>
          <a:prstGeom prst="rect">
            <a:avLst/>
          </a:prstGeom>
        </p:spPr>
      </p:pic>
      <p:pic>
        <p:nvPicPr>
          <p:cNvPr id="37" name="図 36">
            <a:extLst>
              <a:ext uri="{FF2B5EF4-FFF2-40B4-BE49-F238E27FC236}">
                <a16:creationId xmlns:a16="http://schemas.microsoft.com/office/drawing/2014/main" id="{417A0CC2-4D5E-4C3C-B95C-50E264E4C23D}"/>
              </a:ext>
            </a:extLst>
          </p:cNvPr>
          <p:cNvPicPr>
            <a:picLocks noChangeAspect="1"/>
          </p:cNvPicPr>
          <p:nvPr/>
        </p:nvPicPr>
        <p:blipFill>
          <a:blip r:embed="rId11"/>
          <a:stretch>
            <a:fillRect/>
          </a:stretch>
        </p:blipFill>
        <p:spPr>
          <a:xfrm>
            <a:off x="5570017" y="5653557"/>
            <a:ext cx="799783" cy="799783"/>
          </a:xfrm>
          <a:prstGeom prst="rect">
            <a:avLst/>
          </a:prstGeom>
        </p:spPr>
      </p:pic>
      <p:sp>
        <p:nvSpPr>
          <p:cNvPr id="38" name="矢印: ストライプ 37">
            <a:extLst>
              <a:ext uri="{FF2B5EF4-FFF2-40B4-BE49-F238E27FC236}">
                <a16:creationId xmlns:a16="http://schemas.microsoft.com/office/drawing/2014/main" id="{02A514C1-9FA0-424A-8D80-191C1D4C6607}"/>
              </a:ext>
            </a:extLst>
          </p:cNvPr>
          <p:cNvSpPr/>
          <p:nvPr/>
        </p:nvSpPr>
        <p:spPr>
          <a:xfrm>
            <a:off x="5326346" y="6039350"/>
            <a:ext cx="238995" cy="240977"/>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3896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57</a:t>
            </a:fld>
            <a:endParaRPr lang="ja-JP" altLang="en-US" sz="1200" dirty="0">
              <a:solidFill>
                <a:prstClr val="black"/>
              </a:solidFill>
              <a:ea typeface="Meiryo UI" panose="020B0604030504040204" pitchFamily="50" charset="-128"/>
            </a:endParaRPr>
          </a:p>
        </p:txBody>
      </p:sp>
      <p:grpSp>
        <p:nvGrpSpPr>
          <p:cNvPr id="28" name="グループ化 27">
            <a:extLst>
              <a:ext uri="{FF2B5EF4-FFF2-40B4-BE49-F238E27FC236}">
                <a16:creationId xmlns:a16="http://schemas.microsoft.com/office/drawing/2014/main" id="{B16B768F-E0A4-45B0-9690-BEDF258C82C4}"/>
              </a:ext>
            </a:extLst>
          </p:cNvPr>
          <p:cNvGrpSpPr/>
          <p:nvPr/>
        </p:nvGrpSpPr>
        <p:grpSpPr>
          <a:xfrm>
            <a:off x="286538" y="2950728"/>
            <a:ext cx="8708567" cy="1198352"/>
            <a:chOff x="431314" y="5981661"/>
            <a:chExt cx="8708567" cy="1198352"/>
          </a:xfrm>
        </p:grpSpPr>
        <p:sp>
          <p:nvSpPr>
            <p:cNvPr id="29" name="テキスト ボックス 28">
              <a:extLst>
                <a:ext uri="{FF2B5EF4-FFF2-40B4-BE49-F238E27FC236}">
                  <a16:creationId xmlns:a16="http://schemas.microsoft.com/office/drawing/2014/main" id="{25963A1F-6424-48B2-9A3F-5201821AD2F1}"/>
                </a:ext>
              </a:extLst>
            </p:cNvPr>
            <p:cNvSpPr txBox="1"/>
            <p:nvPr/>
          </p:nvSpPr>
          <p:spPr>
            <a:xfrm>
              <a:off x="431314" y="6346708"/>
              <a:ext cx="4779426" cy="833305"/>
            </a:xfrm>
            <a:prstGeom prst="rect">
              <a:avLst/>
            </a:prstGeom>
            <a:noFill/>
          </p:spPr>
          <p:txBody>
            <a:bodyPr wrap="square" rtlCol="0">
              <a:spAutoFit/>
            </a:bodyPr>
            <a:lstStyle/>
            <a:p>
              <a:pPr>
                <a:lnSpc>
                  <a:spcPts val="2000"/>
                </a:lnSpc>
                <a:defRPr/>
              </a:pP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現在、</a:t>
              </a:r>
              <a:r>
                <a:rPr lang="en-US" altLang="ja-JP" sz="1400" b="1" u="sng" dirty="0">
                  <a:latin typeface="Meiryo UI" panose="020B0604030504040204" pitchFamily="50" charset="-128"/>
                  <a:ea typeface="Meiryo UI" panose="020B0604030504040204" pitchFamily="50" charset="-128"/>
                </a:rPr>
                <a:t>13</a:t>
              </a:r>
              <a:r>
                <a:rPr lang="ja-JP" altLang="en-US" sz="1400" b="1" u="sng" dirty="0">
                  <a:latin typeface="Meiryo UI" panose="020B0604030504040204" pitchFamily="50" charset="-128"/>
                  <a:ea typeface="Meiryo UI" panose="020B0604030504040204" pitchFamily="50" charset="-128"/>
                </a:rPr>
                <a:t>団体で共同利用</a:t>
              </a:r>
              <a:endParaRPr lang="en-US" altLang="ja-JP" sz="1400" b="1" u="sng" dirty="0">
                <a:latin typeface="Meiryo UI" panose="020B0604030504040204" pitchFamily="50" charset="-128"/>
                <a:ea typeface="Meiryo UI" panose="020B0604030504040204" pitchFamily="50" charset="-128"/>
              </a:endParaRPr>
            </a:p>
            <a:p>
              <a:pPr indent="177800">
                <a:lnSpc>
                  <a:spcPts val="2000"/>
                </a:lnSpc>
                <a:defRPr/>
              </a:pPr>
              <a:r>
                <a:rPr lang="ja-JP" altLang="en-US" sz="1400" dirty="0">
                  <a:latin typeface="Meiryo UI" panose="020B0604030504040204" pitchFamily="50" charset="-128"/>
                  <a:ea typeface="Meiryo UI" panose="020B0604030504040204" pitchFamily="50" charset="-128"/>
                </a:rPr>
                <a:t>住民の属性や関心事に応じたセグメント配信により必要な</a:t>
              </a:r>
              <a:endParaRPr lang="en-US" altLang="ja-JP" sz="1400" dirty="0">
                <a:latin typeface="Meiryo UI" panose="020B0604030504040204" pitchFamily="50" charset="-128"/>
                <a:ea typeface="Meiryo UI" panose="020B0604030504040204" pitchFamily="50" charset="-128"/>
              </a:endParaRPr>
            </a:p>
            <a:p>
              <a:pPr indent="177800">
                <a:lnSpc>
                  <a:spcPts val="2000"/>
                </a:lnSpc>
                <a:defRPr/>
              </a:pPr>
              <a:r>
                <a:rPr lang="ja-JP" altLang="en-US" sz="1400" dirty="0">
                  <a:latin typeface="Meiryo UI" panose="020B0604030504040204" pitchFamily="50" charset="-128"/>
                  <a:ea typeface="Meiryo UI" panose="020B0604030504040204" pitchFamily="50" charset="-128"/>
                </a:rPr>
                <a:t>情報のみを発信</a:t>
              </a:r>
            </a:p>
          </p:txBody>
        </p:sp>
        <p:sp>
          <p:nvSpPr>
            <p:cNvPr id="30" name="角丸四角形 49">
              <a:extLst>
                <a:ext uri="{FF2B5EF4-FFF2-40B4-BE49-F238E27FC236}">
                  <a16:creationId xmlns:a16="http://schemas.microsoft.com/office/drawing/2014/main" id="{69A79A85-1DA2-48A4-8CEF-63F7A4D51888}"/>
                </a:ext>
              </a:extLst>
            </p:cNvPr>
            <p:cNvSpPr/>
            <p:nvPr/>
          </p:nvSpPr>
          <p:spPr>
            <a:xfrm>
              <a:off x="440826" y="6000539"/>
              <a:ext cx="4320000" cy="36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685800">
                <a:lnSpc>
                  <a:spcPts val="2250"/>
                </a:lnSpc>
                <a:defRPr/>
              </a:pPr>
              <a:r>
                <a:rPr kumimoji="1" lang="ja-JP" altLang="en-US" sz="1600" b="1" dirty="0">
                  <a:solidFill>
                    <a:schemeClr val="bg1"/>
                  </a:solidFill>
                  <a:latin typeface="Meiryo UI" panose="020B0604030504040204" pitchFamily="50" charset="-128"/>
                  <a:ea typeface="Meiryo UI" panose="020B0604030504040204" pitchFamily="50" charset="-128"/>
                </a:rPr>
                <a:t>　デジタルサービス（</a:t>
              </a:r>
              <a:r>
                <a:rPr kumimoji="1" lang="en-US" altLang="ja-JP" sz="1600" b="1" dirty="0">
                  <a:solidFill>
                    <a:schemeClr val="bg1"/>
                  </a:solidFill>
                  <a:latin typeface="Meiryo UI" panose="020B0604030504040204" pitchFamily="50" charset="-128"/>
                  <a:ea typeface="Meiryo UI" panose="020B0604030504040204" pitchFamily="50" charset="-128"/>
                </a:rPr>
                <a:t>LINE</a:t>
              </a:r>
              <a:r>
                <a:rPr kumimoji="1" lang="ja-JP" altLang="en-US" sz="1600" b="1" dirty="0">
                  <a:solidFill>
                    <a:schemeClr val="bg1"/>
                  </a:solidFill>
                  <a:latin typeface="Meiryo UI" panose="020B0604030504040204" pitchFamily="50" charset="-128"/>
                  <a:ea typeface="Meiryo UI" panose="020B0604030504040204" pitchFamily="50" charset="-128"/>
                </a:rPr>
                <a:t>拡張機能）</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31" name="楕円 30">
              <a:extLst>
                <a:ext uri="{FF2B5EF4-FFF2-40B4-BE49-F238E27FC236}">
                  <a16:creationId xmlns:a16="http://schemas.microsoft.com/office/drawing/2014/main" id="{6C9CB9DE-CA2E-45C7-8DAB-56AA67848128}"/>
                </a:ext>
              </a:extLst>
            </p:cNvPr>
            <p:cNvSpPr/>
            <p:nvPr/>
          </p:nvSpPr>
          <p:spPr>
            <a:xfrm>
              <a:off x="3924692" y="5981661"/>
              <a:ext cx="792000" cy="360000"/>
            </a:xfrm>
            <a:prstGeom prst="ellipse">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2023</a:t>
              </a:r>
              <a:r>
                <a:rPr kumimoji="1" lang="ja-JP" altLang="en-US" sz="1200" b="1" dirty="0">
                  <a:solidFill>
                    <a:schemeClr val="tx1"/>
                  </a:solidFill>
                </a:rPr>
                <a:t>年</a:t>
              </a:r>
              <a:r>
                <a:rPr kumimoji="1" lang="en-US" altLang="ja-JP" sz="1200" b="1" dirty="0">
                  <a:solidFill>
                    <a:schemeClr val="tx1"/>
                  </a:solidFill>
                </a:rPr>
                <a:t>~</a:t>
              </a:r>
              <a:endParaRPr kumimoji="1" lang="ja-JP" altLang="en-US" sz="1200" b="1" dirty="0">
                <a:solidFill>
                  <a:schemeClr val="tx1"/>
                </a:solidFill>
              </a:endParaRPr>
            </a:p>
          </p:txBody>
        </p:sp>
        <p:pic>
          <p:nvPicPr>
            <p:cNvPr id="32" name="図 31">
              <a:extLst>
                <a:ext uri="{FF2B5EF4-FFF2-40B4-BE49-F238E27FC236}">
                  <a16:creationId xmlns:a16="http://schemas.microsoft.com/office/drawing/2014/main" id="{E46882D0-CEBE-4B09-B9C3-881A599EB5E5}"/>
                </a:ext>
              </a:extLst>
            </p:cNvPr>
            <p:cNvPicPr>
              <a:picLocks noChangeAspect="1"/>
            </p:cNvPicPr>
            <p:nvPr/>
          </p:nvPicPr>
          <p:blipFill>
            <a:blip r:embed="rId3"/>
            <a:stretch>
              <a:fillRect/>
            </a:stretch>
          </p:blipFill>
          <p:spPr>
            <a:xfrm>
              <a:off x="5585514" y="6055614"/>
              <a:ext cx="576793" cy="984526"/>
            </a:xfrm>
            <a:prstGeom prst="rect">
              <a:avLst/>
            </a:prstGeom>
          </p:spPr>
        </p:pic>
        <p:graphicFrame>
          <p:nvGraphicFramePr>
            <p:cNvPr id="33" name="グラフ 32">
              <a:extLst>
                <a:ext uri="{FF2B5EF4-FFF2-40B4-BE49-F238E27FC236}">
                  <a16:creationId xmlns:a16="http://schemas.microsoft.com/office/drawing/2014/main" id="{D2955BF2-5E1E-48A3-87BE-FCED82F7E33E}"/>
                </a:ext>
              </a:extLst>
            </p:cNvPr>
            <p:cNvGraphicFramePr>
              <a:graphicFrameLocks/>
            </p:cNvGraphicFramePr>
            <p:nvPr>
              <p:extLst>
                <p:ext uri="{D42A27DB-BD31-4B8C-83A1-F6EECF244321}">
                  <p14:modId xmlns:p14="http://schemas.microsoft.com/office/powerpoint/2010/main" val="2614255370"/>
                </p:ext>
              </p:extLst>
            </p:nvPr>
          </p:nvGraphicFramePr>
          <p:xfrm>
            <a:off x="7145975" y="6003660"/>
            <a:ext cx="1993906" cy="101138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8" name="グループ化 37">
            <a:extLst>
              <a:ext uri="{FF2B5EF4-FFF2-40B4-BE49-F238E27FC236}">
                <a16:creationId xmlns:a16="http://schemas.microsoft.com/office/drawing/2014/main" id="{30904AD6-7FD2-497E-B004-D8103940E31C}"/>
              </a:ext>
            </a:extLst>
          </p:cNvPr>
          <p:cNvGrpSpPr/>
          <p:nvPr/>
        </p:nvGrpSpPr>
        <p:grpSpPr>
          <a:xfrm>
            <a:off x="296050" y="1507090"/>
            <a:ext cx="8707083" cy="1116529"/>
            <a:chOff x="440826" y="4882869"/>
            <a:chExt cx="8707083" cy="1116529"/>
          </a:xfrm>
        </p:grpSpPr>
        <p:sp>
          <p:nvSpPr>
            <p:cNvPr id="39" name="テキスト ボックス 38">
              <a:extLst>
                <a:ext uri="{FF2B5EF4-FFF2-40B4-BE49-F238E27FC236}">
                  <a16:creationId xmlns:a16="http://schemas.microsoft.com/office/drawing/2014/main" id="{48C86959-83AC-41E9-8C3A-10566F58A16B}"/>
                </a:ext>
              </a:extLst>
            </p:cNvPr>
            <p:cNvSpPr txBox="1"/>
            <p:nvPr/>
          </p:nvSpPr>
          <p:spPr>
            <a:xfrm>
              <a:off x="466085" y="5237999"/>
              <a:ext cx="4744655" cy="738664"/>
            </a:xfrm>
            <a:prstGeom prst="rect">
              <a:avLst/>
            </a:prstGeom>
            <a:noFill/>
          </p:spPr>
          <p:txBody>
            <a:bodyPr wrap="square" rtlCol="0">
              <a:spAutoFit/>
            </a:bodyPr>
            <a:lstStyle/>
            <a:p>
              <a:pPr defTabSz="685800">
                <a:defRPr/>
              </a:pP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現在、</a:t>
              </a:r>
              <a:r>
                <a:rPr lang="en-US" altLang="ja-JP" sz="1400" b="1" u="sng" dirty="0">
                  <a:latin typeface="Meiryo UI" panose="020B0604030504040204" pitchFamily="50" charset="-128"/>
                  <a:ea typeface="Meiryo UI" panose="020B0604030504040204" pitchFamily="50" charset="-128"/>
                </a:rPr>
                <a:t>23</a:t>
              </a:r>
              <a:r>
                <a:rPr lang="ja-JP" altLang="en-US" sz="1400" b="1" u="sng" dirty="0">
                  <a:latin typeface="Meiryo UI" panose="020B0604030504040204" pitchFamily="50" charset="-128"/>
                  <a:ea typeface="Meiryo UI" panose="020B0604030504040204" pitchFamily="50" charset="-128"/>
                </a:rPr>
                <a:t>団体で共同利用</a:t>
              </a:r>
              <a:endParaRPr lang="en-US" altLang="ja-JP" sz="1400" b="1" u="sng" dirty="0">
                <a:latin typeface="Meiryo UI" panose="020B0604030504040204" pitchFamily="50" charset="-128"/>
                <a:ea typeface="Meiryo UI" panose="020B0604030504040204" pitchFamily="50" charset="-128"/>
              </a:endParaRPr>
            </a:p>
            <a:p>
              <a:pPr indent="177800" defTabSz="685800">
                <a:defRPr/>
              </a:pPr>
              <a:r>
                <a:rPr lang="ja-JP" altLang="en-US" sz="1400" dirty="0">
                  <a:latin typeface="Meiryo UI" panose="020B0604030504040204" pitchFamily="50" charset="-128"/>
                  <a:ea typeface="Meiryo UI" panose="020B0604030504040204" pitchFamily="50" charset="-128"/>
                </a:rPr>
                <a:t>電子文書（</a:t>
              </a:r>
              <a:r>
                <a:rPr lang="en-US" altLang="ja-JP" sz="1400" dirty="0">
                  <a:latin typeface="Meiryo UI" panose="020B0604030504040204" pitchFamily="50" charset="-128"/>
                  <a:ea typeface="Meiryo UI" panose="020B0604030504040204" pitchFamily="50" charset="-128"/>
                </a:rPr>
                <a:t>PDF</a:t>
              </a:r>
              <a:r>
                <a:rPr lang="ja-JP" altLang="en-US" sz="1400" dirty="0">
                  <a:latin typeface="Meiryo UI" panose="020B0604030504040204" pitchFamily="50" charset="-128"/>
                  <a:ea typeface="Meiryo UI" panose="020B0604030504040204" pitchFamily="50" charset="-128"/>
                </a:rPr>
                <a:t>）に電子署名を付与することで法的に</a:t>
              </a:r>
              <a:endParaRPr lang="en-US" altLang="ja-JP" sz="1400" dirty="0">
                <a:latin typeface="Meiryo UI" panose="020B0604030504040204" pitchFamily="50" charset="-128"/>
                <a:ea typeface="Meiryo UI" panose="020B0604030504040204" pitchFamily="50" charset="-128"/>
              </a:endParaRPr>
            </a:p>
            <a:p>
              <a:pPr indent="177800" defTabSz="685800">
                <a:defRPr/>
              </a:pPr>
              <a:r>
                <a:rPr lang="ja-JP" altLang="en-US" sz="1400" dirty="0">
                  <a:latin typeface="Meiryo UI" panose="020B0604030504040204" pitchFamily="50" charset="-128"/>
                  <a:ea typeface="Meiryo UI" panose="020B0604030504040204" pitchFamily="50" charset="-128"/>
                </a:rPr>
                <a:t>有効な契約書等を作成</a:t>
              </a:r>
              <a:endParaRPr lang="en-US" altLang="ja-JP" sz="1400" dirty="0">
                <a:latin typeface="Meiryo UI" panose="020B0604030504040204" pitchFamily="50" charset="-128"/>
                <a:ea typeface="Meiryo UI" panose="020B0604030504040204" pitchFamily="50" charset="-128"/>
              </a:endParaRPr>
            </a:p>
          </p:txBody>
        </p:sp>
        <p:sp>
          <p:nvSpPr>
            <p:cNvPr id="40" name="角丸四角形 49">
              <a:extLst>
                <a:ext uri="{FF2B5EF4-FFF2-40B4-BE49-F238E27FC236}">
                  <a16:creationId xmlns:a16="http://schemas.microsoft.com/office/drawing/2014/main" id="{DE3DB911-3780-4132-9B08-44F2AEC87939}"/>
                </a:ext>
              </a:extLst>
            </p:cNvPr>
            <p:cNvSpPr/>
            <p:nvPr/>
          </p:nvSpPr>
          <p:spPr>
            <a:xfrm>
              <a:off x="440826" y="4889826"/>
              <a:ext cx="4320000"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685800">
                <a:lnSpc>
                  <a:spcPts val="2250"/>
                </a:lnSpc>
                <a:defRPr/>
              </a:pPr>
              <a:r>
                <a:rPr kumimoji="1" lang="ja-JP" altLang="en-US" sz="1600" b="1" dirty="0">
                  <a:solidFill>
                    <a:schemeClr val="bg1"/>
                  </a:solidFill>
                  <a:latin typeface="Meiryo UI" panose="020B0604030504040204" pitchFamily="50" charset="-128"/>
                  <a:ea typeface="Meiryo UI" panose="020B0604030504040204" pitchFamily="50" charset="-128"/>
                </a:rPr>
                <a:t>　電子契約システム</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04D8E57B-EDF4-460C-B9D9-936F0ADC589C}"/>
                </a:ext>
              </a:extLst>
            </p:cNvPr>
            <p:cNvSpPr/>
            <p:nvPr/>
          </p:nvSpPr>
          <p:spPr>
            <a:xfrm>
              <a:off x="3924692" y="4882869"/>
              <a:ext cx="792000" cy="360000"/>
            </a:xfrm>
            <a:prstGeom prst="ellipse">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2023</a:t>
              </a:r>
              <a:r>
                <a:rPr kumimoji="1" lang="ja-JP" altLang="en-US" sz="1200" b="1" dirty="0">
                  <a:solidFill>
                    <a:schemeClr val="tx1"/>
                  </a:solidFill>
                </a:rPr>
                <a:t>年</a:t>
              </a:r>
              <a:r>
                <a:rPr kumimoji="1" lang="en-US" altLang="ja-JP" sz="1200" b="1" dirty="0">
                  <a:solidFill>
                    <a:schemeClr val="tx1"/>
                  </a:solidFill>
                </a:rPr>
                <a:t>~</a:t>
              </a:r>
              <a:endParaRPr kumimoji="1" lang="ja-JP" altLang="en-US" sz="1200" b="1" dirty="0">
                <a:solidFill>
                  <a:schemeClr val="tx1"/>
                </a:solidFill>
              </a:endParaRPr>
            </a:p>
          </p:txBody>
        </p:sp>
        <p:graphicFrame>
          <p:nvGraphicFramePr>
            <p:cNvPr id="62" name="グラフ 61">
              <a:extLst>
                <a:ext uri="{FF2B5EF4-FFF2-40B4-BE49-F238E27FC236}">
                  <a16:creationId xmlns:a16="http://schemas.microsoft.com/office/drawing/2014/main" id="{06E0305F-3CDB-4857-9983-46CFA5E24AC3}"/>
                </a:ext>
              </a:extLst>
            </p:cNvPr>
            <p:cNvGraphicFramePr>
              <a:graphicFrameLocks/>
            </p:cNvGraphicFramePr>
            <p:nvPr>
              <p:extLst>
                <p:ext uri="{D42A27DB-BD31-4B8C-83A1-F6EECF244321}">
                  <p14:modId xmlns:p14="http://schemas.microsoft.com/office/powerpoint/2010/main" val="3212174522"/>
                </p:ext>
              </p:extLst>
            </p:nvPr>
          </p:nvGraphicFramePr>
          <p:xfrm>
            <a:off x="7154003" y="4988011"/>
            <a:ext cx="1993906" cy="1011387"/>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9" name="グループ化 68">
            <a:extLst>
              <a:ext uri="{FF2B5EF4-FFF2-40B4-BE49-F238E27FC236}">
                <a16:creationId xmlns:a16="http://schemas.microsoft.com/office/drawing/2014/main" id="{0A820D68-AF2D-4556-8B59-A7D95374DBB0}"/>
              </a:ext>
            </a:extLst>
          </p:cNvPr>
          <p:cNvGrpSpPr/>
          <p:nvPr/>
        </p:nvGrpSpPr>
        <p:grpSpPr>
          <a:xfrm>
            <a:off x="278783" y="4462896"/>
            <a:ext cx="4875463" cy="1198352"/>
            <a:chOff x="431313" y="5981661"/>
            <a:chExt cx="4875463" cy="1198352"/>
          </a:xfrm>
        </p:grpSpPr>
        <p:sp>
          <p:nvSpPr>
            <p:cNvPr id="70" name="テキスト ボックス 69">
              <a:extLst>
                <a:ext uri="{FF2B5EF4-FFF2-40B4-BE49-F238E27FC236}">
                  <a16:creationId xmlns:a16="http://schemas.microsoft.com/office/drawing/2014/main" id="{DC821D93-A4D2-4E1F-B371-B7A7CE9DBFBC}"/>
                </a:ext>
              </a:extLst>
            </p:cNvPr>
            <p:cNvSpPr txBox="1"/>
            <p:nvPr/>
          </p:nvSpPr>
          <p:spPr>
            <a:xfrm>
              <a:off x="431313" y="6346708"/>
              <a:ext cx="4875463" cy="833305"/>
            </a:xfrm>
            <a:prstGeom prst="rect">
              <a:avLst/>
            </a:prstGeom>
            <a:noFill/>
          </p:spPr>
          <p:txBody>
            <a:bodyPr wrap="square" rtlCol="0">
              <a:spAutoFit/>
            </a:bodyPr>
            <a:lstStyle/>
            <a:p>
              <a:pPr>
                <a:lnSpc>
                  <a:spcPts val="2000"/>
                </a:lnSpc>
                <a:defRPr/>
              </a:pP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現在、</a:t>
              </a:r>
              <a:r>
                <a:rPr lang="en-US" altLang="ja-JP" sz="1400" b="1" u="sng" dirty="0">
                  <a:latin typeface="Meiryo UI" panose="020B0604030504040204" pitchFamily="50" charset="-128"/>
                  <a:ea typeface="Meiryo UI" panose="020B0604030504040204" pitchFamily="50" charset="-128"/>
                </a:rPr>
                <a:t>10</a:t>
              </a:r>
              <a:r>
                <a:rPr lang="ja-JP" altLang="en-US" sz="1400" b="1" u="sng" dirty="0">
                  <a:latin typeface="Meiryo UI" panose="020B0604030504040204" pitchFamily="50" charset="-128"/>
                  <a:ea typeface="Meiryo UI" panose="020B0604030504040204" pitchFamily="50" charset="-128"/>
                </a:rPr>
                <a:t>団体で共同利用</a:t>
              </a:r>
              <a:endParaRPr lang="en-US" altLang="ja-JP" sz="1400" b="1" u="sng" dirty="0">
                <a:latin typeface="Meiryo UI" panose="020B0604030504040204" pitchFamily="50" charset="-128"/>
                <a:ea typeface="Meiryo UI" panose="020B0604030504040204" pitchFamily="50" charset="-128"/>
              </a:endParaRPr>
            </a:p>
            <a:p>
              <a:pPr indent="177800">
                <a:lnSpc>
                  <a:spcPts val="2000"/>
                </a:lnSpc>
                <a:defRPr/>
              </a:pPr>
              <a:r>
                <a:rPr lang="ja-JP" altLang="en-US" sz="1400" dirty="0">
                  <a:latin typeface="Meiryo UI" panose="020B0604030504040204" pitchFamily="50" charset="-128"/>
                  <a:ea typeface="Meiryo UI" panose="020B0604030504040204" pitchFamily="50" charset="-128"/>
                </a:rPr>
                <a:t>庁内での会議における音声等を</a:t>
              </a:r>
              <a:r>
                <a:rPr lang="en-US" altLang="ja-JP" sz="1400" dirty="0">
                  <a:latin typeface="Meiryo UI" panose="020B0604030504040204" pitchFamily="50" charset="-128"/>
                  <a:ea typeface="Meiryo UI" panose="020B0604030504040204" pitchFamily="50" charset="-128"/>
                </a:rPr>
                <a:t>AI</a:t>
              </a:r>
              <a:r>
                <a:rPr lang="ja-JP" altLang="en-US" sz="1400" dirty="0">
                  <a:latin typeface="Meiryo UI" panose="020B0604030504040204" pitchFamily="50" charset="-128"/>
                  <a:ea typeface="Meiryo UI" panose="020B0604030504040204" pitchFamily="50" charset="-128"/>
                </a:rPr>
                <a:t>によってテキスト化し、</a:t>
              </a:r>
              <a:endParaRPr lang="en-US" altLang="ja-JP" sz="1400" dirty="0">
                <a:latin typeface="Meiryo UI" panose="020B0604030504040204" pitchFamily="50" charset="-128"/>
                <a:ea typeface="Meiryo UI" panose="020B0604030504040204" pitchFamily="50" charset="-128"/>
              </a:endParaRPr>
            </a:p>
            <a:p>
              <a:pPr indent="177800">
                <a:lnSpc>
                  <a:spcPts val="2000"/>
                </a:lnSpc>
                <a:defRPr/>
              </a:pPr>
              <a:r>
                <a:rPr lang="ja-JP" altLang="en-US" sz="1400" dirty="0">
                  <a:latin typeface="Meiryo UI" panose="020B0604030504040204" pitchFamily="50" charset="-128"/>
                  <a:ea typeface="Meiryo UI" panose="020B0604030504040204" pitchFamily="50" charset="-128"/>
                </a:rPr>
                <a:t>議事録を作成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9">
              <a:extLst>
                <a:ext uri="{FF2B5EF4-FFF2-40B4-BE49-F238E27FC236}">
                  <a16:creationId xmlns:a16="http://schemas.microsoft.com/office/drawing/2014/main" id="{43626EFF-D76A-4989-A2B5-3442958950B4}"/>
                </a:ext>
              </a:extLst>
            </p:cNvPr>
            <p:cNvSpPr/>
            <p:nvPr/>
          </p:nvSpPr>
          <p:spPr>
            <a:xfrm>
              <a:off x="440826" y="6000539"/>
              <a:ext cx="4320000" cy="360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685800">
                <a:lnSpc>
                  <a:spcPts val="2250"/>
                </a:lnSpc>
                <a:defRPr/>
              </a:pPr>
              <a:r>
                <a:rPr kumimoji="1" lang="ja-JP" altLang="en-US" sz="1600" b="1" dirty="0">
                  <a:solidFill>
                    <a:schemeClr val="bg1"/>
                  </a:solidFill>
                  <a:latin typeface="Meiryo UI" panose="020B0604030504040204" pitchFamily="50" charset="-128"/>
                  <a:ea typeface="Meiryo UI" panose="020B0604030504040204" pitchFamily="50" charset="-128"/>
                </a:rPr>
                <a:t>　</a:t>
              </a:r>
              <a:r>
                <a:rPr kumimoji="1" lang="en-US" altLang="ja-JP" sz="1600" b="1" dirty="0">
                  <a:solidFill>
                    <a:schemeClr val="bg1"/>
                  </a:solidFill>
                  <a:latin typeface="Meiryo UI" panose="020B0604030504040204" pitchFamily="50" charset="-128"/>
                  <a:ea typeface="Meiryo UI" panose="020B0604030504040204" pitchFamily="50" charset="-128"/>
                </a:rPr>
                <a:t>AI</a:t>
              </a:r>
              <a:r>
                <a:rPr kumimoji="1" lang="ja-JP" altLang="en-US" sz="1600" b="1" dirty="0">
                  <a:solidFill>
                    <a:schemeClr val="bg1"/>
                  </a:solidFill>
                  <a:latin typeface="Meiryo UI" panose="020B0604030504040204" pitchFamily="50" charset="-128"/>
                  <a:ea typeface="Meiryo UI" panose="020B0604030504040204" pitchFamily="50" charset="-128"/>
                </a:rPr>
                <a:t>音声認識・議事録作成システム</a:t>
              </a:r>
              <a:endParaRPr kumimoji="1" lang="en-US" altLang="ja-JP" sz="1600" b="1" dirty="0">
                <a:solidFill>
                  <a:schemeClr val="bg1"/>
                </a:solidFill>
                <a:latin typeface="Meiryo UI" panose="020B0604030504040204" pitchFamily="50" charset="-128"/>
                <a:ea typeface="Meiryo UI" panose="020B0604030504040204" pitchFamily="50" charset="-128"/>
              </a:endParaRPr>
            </a:p>
          </p:txBody>
        </p:sp>
        <p:sp>
          <p:nvSpPr>
            <p:cNvPr id="72" name="楕円 71">
              <a:extLst>
                <a:ext uri="{FF2B5EF4-FFF2-40B4-BE49-F238E27FC236}">
                  <a16:creationId xmlns:a16="http://schemas.microsoft.com/office/drawing/2014/main" id="{C0F28B39-77BD-4EE9-9582-831E22DEA756}"/>
                </a:ext>
              </a:extLst>
            </p:cNvPr>
            <p:cNvSpPr/>
            <p:nvPr/>
          </p:nvSpPr>
          <p:spPr>
            <a:xfrm>
              <a:off x="3932446" y="5981661"/>
              <a:ext cx="792000" cy="360000"/>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2024</a:t>
              </a:r>
              <a:r>
                <a:rPr kumimoji="1" lang="ja-JP" altLang="en-US" sz="1200" b="1" dirty="0">
                  <a:solidFill>
                    <a:schemeClr val="tx1"/>
                  </a:solidFill>
                </a:rPr>
                <a:t>年</a:t>
              </a:r>
              <a:r>
                <a:rPr kumimoji="1" lang="en-US" altLang="ja-JP" sz="1200" b="1" dirty="0">
                  <a:solidFill>
                    <a:schemeClr val="tx1"/>
                  </a:solidFill>
                </a:rPr>
                <a:t>~</a:t>
              </a:r>
              <a:endParaRPr kumimoji="1" lang="ja-JP" altLang="en-US" sz="1200" b="1" dirty="0">
                <a:solidFill>
                  <a:schemeClr val="tx1"/>
                </a:solidFill>
              </a:endParaRPr>
            </a:p>
          </p:txBody>
        </p:sp>
      </p:grpSp>
      <p:pic>
        <p:nvPicPr>
          <p:cNvPr id="73" name="図 72">
            <a:extLst>
              <a:ext uri="{FF2B5EF4-FFF2-40B4-BE49-F238E27FC236}">
                <a16:creationId xmlns:a16="http://schemas.microsoft.com/office/drawing/2014/main" id="{B3BC220C-DB88-4531-8A25-F0AFCC2DE883}"/>
              </a:ext>
            </a:extLst>
          </p:cNvPr>
          <p:cNvPicPr>
            <a:picLocks noChangeAspect="1"/>
          </p:cNvPicPr>
          <p:nvPr/>
        </p:nvPicPr>
        <p:blipFill>
          <a:blip r:embed="rId6"/>
          <a:stretch>
            <a:fillRect/>
          </a:stretch>
        </p:blipFill>
        <p:spPr>
          <a:xfrm>
            <a:off x="5282043" y="4532149"/>
            <a:ext cx="1037655" cy="1037655"/>
          </a:xfrm>
          <a:prstGeom prst="rect">
            <a:avLst/>
          </a:prstGeom>
        </p:spPr>
      </p:pic>
      <p:graphicFrame>
        <p:nvGraphicFramePr>
          <p:cNvPr id="44" name="グラフ 43">
            <a:extLst>
              <a:ext uri="{FF2B5EF4-FFF2-40B4-BE49-F238E27FC236}">
                <a16:creationId xmlns:a16="http://schemas.microsoft.com/office/drawing/2014/main" id="{D715002E-AFB0-4868-85CE-0371B5810DB1}"/>
              </a:ext>
            </a:extLst>
          </p:cNvPr>
          <p:cNvGraphicFramePr>
            <a:graphicFrameLocks/>
          </p:cNvGraphicFramePr>
          <p:nvPr>
            <p:extLst>
              <p:ext uri="{D42A27DB-BD31-4B8C-83A1-F6EECF244321}">
                <p14:modId xmlns:p14="http://schemas.microsoft.com/office/powerpoint/2010/main" val="3736001718"/>
              </p:ext>
            </p:extLst>
          </p:nvPr>
        </p:nvGraphicFramePr>
        <p:xfrm>
          <a:off x="7009223" y="4532149"/>
          <a:ext cx="1993906" cy="1011387"/>
        </p:xfrm>
        <a:graphic>
          <a:graphicData uri="http://schemas.openxmlformats.org/drawingml/2006/chart">
            <c:chart xmlns:c="http://schemas.openxmlformats.org/drawingml/2006/chart" xmlns:r="http://schemas.openxmlformats.org/officeDocument/2006/relationships" r:id="rId7"/>
          </a:graphicData>
        </a:graphic>
      </p:graphicFrame>
      <p:sp>
        <p:nvSpPr>
          <p:cNvPr id="34" name="角丸四角形 20">
            <a:extLst>
              <a:ext uri="{FF2B5EF4-FFF2-40B4-BE49-F238E27FC236}">
                <a16:creationId xmlns:a16="http://schemas.microsoft.com/office/drawing/2014/main" id="{87C46E4E-4A31-49A5-9D69-FADDCB4F0B89}"/>
              </a:ext>
            </a:extLst>
          </p:cNvPr>
          <p:cNvSpPr/>
          <p:nvPr/>
        </p:nvSpPr>
        <p:spPr>
          <a:xfrm>
            <a:off x="179510" y="908718"/>
            <a:ext cx="468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取組例⑮ー</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a:t>
            </a:r>
            <a:r>
              <a:rPr lang="en-US" altLang="ja-JP" sz="1600" dirty="0" err="1">
                <a:latin typeface="Meiryo UI" panose="020B0604030504040204" pitchFamily="50" charset="-128"/>
                <a:ea typeface="Meiryo UI" panose="020B0604030504040204" pitchFamily="50" charset="-128"/>
              </a:rPr>
              <a:t>GovTech</a:t>
            </a:r>
            <a:r>
              <a:rPr lang="ja-JP" altLang="en-US" sz="1600" dirty="0">
                <a:latin typeface="Meiryo UI" panose="020B0604030504040204" pitchFamily="50" charset="-128"/>
                <a:ea typeface="Meiryo UI" panose="020B0604030504040204" pitchFamily="50" charset="-128"/>
              </a:rPr>
              <a:t>大阪　システム共同化の取組</a:t>
            </a:r>
            <a:endParaRPr lang="en-US" altLang="ja-JP" sz="1600" dirty="0">
              <a:latin typeface="Meiryo UI" panose="020B0604030504040204" pitchFamily="50" charset="-128"/>
              <a:ea typeface="Meiryo UI" panose="020B0604030504040204" pitchFamily="50" charset="-128"/>
            </a:endParaRPr>
          </a:p>
        </p:txBody>
      </p:sp>
      <p:grpSp>
        <p:nvGrpSpPr>
          <p:cNvPr id="42" name="グループ化 41">
            <a:extLst>
              <a:ext uri="{FF2B5EF4-FFF2-40B4-BE49-F238E27FC236}">
                <a16:creationId xmlns:a16="http://schemas.microsoft.com/office/drawing/2014/main" id="{24866258-19B6-4DD5-8CD3-E5B175370803}"/>
              </a:ext>
            </a:extLst>
          </p:cNvPr>
          <p:cNvGrpSpPr/>
          <p:nvPr/>
        </p:nvGrpSpPr>
        <p:grpSpPr>
          <a:xfrm>
            <a:off x="4800863" y="1628804"/>
            <a:ext cx="1909171" cy="916687"/>
            <a:chOff x="4800859" y="2721999"/>
            <a:chExt cx="1909171" cy="916687"/>
          </a:xfrm>
        </p:grpSpPr>
        <p:grpSp>
          <p:nvGrpSpPr>
            <p:cNvPr id="43" name="グループ化 42">
              <a:extLst>
                <a:ext uri="{FF2B5EF4-FFF2-40B4-BE49-F238E27FC236}">
                  <a16:creationId xmlns:a16="http://schemas.microsoft.com/office/drawing/2014/main" id="{701E517C-1695-47D6-BD07-71260E4FE38D}"/>
                </a:ext>
              </a:extLst>
            </p:cNvPr>
            <p:cNvGrpSpPr/>
            <p:nvPr/>
          </p:nvGrpSpPr>
          <p:grpSpPr>
            <a:xfrm>
              <a:off x="4800859" y="2721999"/>
              <a:ext cx="1909171" cy="916687"/>
              <a:chOff x="4565636" y="2111320"/>
              <a:chExt cx="1909171" cy="916687"/>
            </a:xfrm>
          </p:grpSpPr>
          <p:pic>
            <p:nvPicPr>
              <p:cNvPr id="46" name="Picture 4" descr="沢山の書類に判子を押す人のイラスト">
                <a:extLst>
                  <a:ext uri="{FF2B5EF4-FFF2-40B4-BE49-F238E27FC236}">
                    <a16:creationId xmlns:a16="http://schemas.microsoft.com/office/drawing/2014/main" id="{8D246593-BA12-444B-9384-AE7732CCEE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636" y="2121373"/>
                <a:ext cx="906634" cy="9066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音楽を聴きながら仕事をする人のイラスト（男性）">
                <a:extLst>
                  <a:ext uri="{FF2B5EF4-FFF2-40B4-BE49-F238E27FC236}">
                    <a16:creationId xmlns:a16="http://schemas.microsoft.com/office/drawing/2014/main" id="{DE461ECB-245D-4B05-B5B6-65A123D260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7084" y="2111320"/>
                <a:ext cx="817723" cy="817723"/>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矢印: ストライプ 44">
              <a:extLst>
                <a:ext uri="{FF2B5EF4-FFF2-40B4-BE49-F238E27FC236}">
                  <a16:creationId xmlns:a16="http://schemas.microsoft.com/office/drawing/2014/main" id="{94CD35F7-5792-46AE-BC88-F8C32F2757B0}"/>
                </a:ext>
              </a:extLst>
            </p:cNvPr>
            <p:cNvSpPr/>
            <p:nvPr/>
          </p:nvSpPr>
          <p:spPr>
            <a:xfrm>
              <a:off x="5628800" y="3003951"/>
              <a:ext cx="238995" cy="240977"/>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725613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79511" y="119247"/>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組織及び運営の合理化に対する支援</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58</a:t>
            </a:fld>
            <a:endParaRPr lang="ja-JP" altLang="en-US" sz="1200" dirty="0">
              <a:solidFill>
                <a:prstClr val="black"/>
              </a:solidFill>
              <a:ea typeface="Meiryo UI" panose="020B0604030504040204" pitchFamily="50" charset="-128"/>
            </a:endParaRPr>
          </a:p>
        </p:txBody>
      </p:sp>
      <p:sp>
        <p:nvSpPr>
          <p:cNvPr id="13" name="角丸四角形 20">
            <a:extLst>
              <a:ext uri="{FF2B5EF4-FFF2-40B4-BE49-F238E27FC236}">
                <a16:creationId xmlns:a16="http://schemas.microsoft.com/office/drawing/2014/main" id="{9ABBEC6D-9186-4B69-B41A-2076CED474BD}"/>
              </a:ext>
            </a:extLst>
          </p:cNvPr>
          <p:cNvSpPr/>
          <p:nvPr/>
        </p:nvSpPr>
        <p:spPr>
          <a:xfrm>
            <a:off x="179510" y="898778"/>
            <a:ext cx="414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取組例⑯　大阪版デジタル人材シェアリング事業</a:t>
            </a:r>
            <a:endParaRPr lang="en-US" altLang="ja-JP" sz="16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8D920FC3-CF84-4CF9-B528-3DAA2BD90E53}"/>
              </a:ext>
            </a:extLst>
          </p:cNvPr>
          <p:cNvSpPr/>
          <p:nvPr/>
        </p:nvSpPr>
        <p:spPr>
          <a:xfrm>
            <a:off x="208114" y="1343495"/>
            <a:ext cx="7316217" cy="1015663"/>
          </a:xfrm>
          <a:prstGeom prst="rect">
            <a:avLst/>
          </a:prstGeom>
        </p:spPr>
        <p:txBody>
          <a:bodyPr wrap="square">
            <a:spAutoFit/>
          </a:bodyPr>
          <a:lstStyle/>
          <a:p>
            <a:pPr marL="285750" indent="-285750" defTabSz="457200">
              <a:buFont typeface="Arial" panose="020B0604020202020204" pitchFamily="34" charset="0"/>
              <a:buChar char="•"/>
              <a:defRP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様々な専門分野の外部デジタル人材を、市町村が共同で確保</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457200">
              <a:defRPr/>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①人材</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：市町村の具体的課題（標準化・セキュリティ等）に長けたスペシャリストを確保。</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②内容</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：市町村のニーズを踏まえて決定。全７支援プラン。</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4" name="図 43">
            <a:extLst>
              <a:ext uri="{FF2B5EF4-FFF2-40B4-BE49-F238E27FC236}">
                <a16:creationId xmlns:a16="http://schemas.microsoft.com/office/drawing/2014/main" id="{B2BF82A0-F193-48D7-92CF-AC4749180CF1}"/>
              </a:ext>
            </a:extLst>
          </p:cNvPr>
          <p:cNvPicPr>
            <a:picLocks noChangeAspect="1"/>
          </p:cNvPicPr>
          <p:nvPr/>
        </p:nvPicPr>
        <p:blipFill>
          <a:blip r:embed="rId3"/>
          <a:stretch>
            <a:fillRect/>
          </a:stretch>
        </p:blipFill>
        <p:spPr>
          <a:xfrm>
            <a:off x="6084168" y="2645553"/>
            <a:ext cx="3364028" cy="2216694"/>
          </a:xfrm>
          <a:prstGeom prst="rect">
            <a:avLst/>
          </a:prstGeom>
        </p:spPr>
      </p:pic>
      <p:graphicFrame>
        <p:nvGraphicFramePr>
          <p:cNvPr id="98" name="表 4">
            <a:extLst>
              <a:ext uri="{FF2B5EF4-FFF2-40B4-BE49-F238E27FC236}">
                <a16:creationId xmlns:a16="http://schemas.microsoft.com/office/drawing/2014/main" id="{FB232CDF-1070-41A2-806B-1198CFE2D072}"/>
              </a:ext>
            </a:extLst>
          </p:cNvPr>
          <p:cNvGraphicFramePr>
            <a:graphicFrameLocks noGrp="1"/>
          </p:cNvGraphicFramePr>
          <p:nvPr>
            <p:extLst>
              <p:ext uri="{D42A27DB-BD31-4B8C-83A1-F6EECF244321}">
                <p14:modId xmlns:p14="http://schemas.microsoft.com/office/powerpoint/2010/main" val="2777754027"/>
              </p:ext>
            </p:extLst>
          </p:nvPr>
        </p:nvGraphicFramePr>
        <p:xfrm>
          <a:off x="352102" y="2645553"/>
          <a:ext cx="5472608" cy="2562776"/>
        </p:xfrm>
        <a:graphic>
          <a:graphicData uri="http://schemas.openxmlformats.org/drawingml/2006/table">
            <a:tbl>
              <a:tblPr firstRow="1" bandRow="1">
                <a:tableStyleId>{1FECB4D8-DB02-4DC6-A0A2-4F2EBAE1DC90}</a:tableStyleId>
              </a:tblPr>
              <a:tblGrid>
                <a:gridCol w="5472608">
                  <a:extLst>
                    <a:ext uri="{9D8B030D-6E8A-4147-A177-3AD203B41FA5}">
                      <a16:colId xmlns:a16="http://schemas.microsoft.com/office/drawing/2014/main" val="526797880"/>
                    </a:ext>
                  </a:extLst>
                </a:gridCol>
              </a:tblGrid>
              <a:tr h="320347">
                <a:tc>
                  <a:txBody>
                    <a:bodyPr/>
                    <a:lstStyle/>
                    <a:p>
                      <a:pPr algn="ctr"/>
                      <a:r>
                        <a:rPr kumimoji="1" lang="ja-JP" altLang="en-US" sz="1200" b="1" kern="1200" dirty="0">
                          <a:latin typeface="Meiryo UI" panose="020B0604030504040204" pitchFamily="50" charset="-128"/>
                          <a:ea typeface="Meiryo UI" panose="020B0604030504040204" pitchFamily="50" charset="-128"/>
                          <a:cs typeface="Microsoft Himalaya" panose="01010100010101010101" pitchFamily="2" charset="0"/>
                        </a:rPr>
                        <a:t>支援メニュー名</a:t>
                      </a:r>
                      <a:endParaRPr kumimoji="1" lang="ja-JP" altLang="en-US" sz="1200" b="1" kern="1200" dirty="0">
                        <a:solidFill>
                          <a:schemeClr val="lt1"/>
                        </a:solidFill>
                        <a:latin typeface="Meiryo UI" panose="020B0604030504040204" pitchFamily="50" charset="-128"/>
                        <a:ea typeface="Meiryo UI" panose="020B0604030504040204" pitchFamily="50" charset="-128"/>
                        <a:cs typeface="Microsoft Himalaya" panose="01010100010101010101" pitchFamily="2"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71191908"/>
                  </a:ext>
                </a:extLst>
              </a:tr>
              <a:tr h="320347">
                <a:tc>
                  <a:txBody>
                    <a:bodyPr/>
                    <a:lstStyle/>
                    <a:p>
                      <a:pPr algn="l"/>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公務員基礎能力向上・サービスデザイン思考支援プラン</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754543"/>
                  </a:ext>
                </a:extLst>
              </a:tr>
              <a:tr h="320347">
                <a:tc>
                  <a:txBody>
                    <a:bodyPr/>
                    <a:lstStyle/>
                    <a:p>
                      <a:pPr algn="l"/>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自治体システム標準化対応支援プラン</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710622"/>
                  </a:ext>
                </a:extLst>
              </a:tr>
              <a:tr h="320347">
                <a:tc>
                  <a:txBody>
                    <a:bodyPr/>
                    <a:lstStyle/>
                    <a:p>
                      <a:pPr algn="l"/>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行政手続きのオンライン化支援プラン</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533560"/>
                  </a:ext>
                </a:extLst>
              </a:tr>
              <a:tr h="320347">
                <a:tc>
                  <a:txBody>
                    <a:bodyPr/>
                    <a:lstStyle/>
                    <a:p>
                      <a:pPr algn="l"/>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セキュリティポリシー改定等支援プラン</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834302"/>
                  </a:ext>
                </a:extLst>
              </a:tr>
              <a:tr h="320347">
                <a:tc>
                  <a:txBody>
                    <a:bodyPr/>
                    <a:lstStyle/>
                    <a:p>
                      <a:pPr algn="l"/>
                      <a:r>
                        <a:rPr kumimoji="1" lang="en-US" altLang="ja-JP" sz="1200" dirty="0">
                          <a:latin typeface="Meiryo UI" panose="020B0604030504040204" pitchFamily="50" charset="-128"/>
                          <a:ea typeface="Meiryo UI" panose="020B0604030504040204" pitchFamily="50" charset="-128"/>
                        </a:rPr>
                        <a:t>5.DX</a:t>
                      </a:r>
                      <a:r>
                        <a:rPr kumimoji="1" lang="ja-JP" altLang="en-US" sz="1200" dirty="0">
                          <a:latin typeface="Meiryo UI" panose="020B0604030504040204" pitchFamily="50" charset="-128"/>
                          <a:ea typeface="Meiryo UI" panose="020B0604030504040204" pitchFamily="50" charset="-128"/>
                        </a:rPr>
                        <a:t>推進計画実行等支援プラン</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633219"/>
                  </a:ext>
                </a:extLst>
              </a:tr>
              <a:tr h="320347">
                <a:tc>
                  <a:txBody>
                    <a:bodyPr/>
                    <a:lstStyle/>
                    <a:p>
                      <a:pPr algn="l"/>
                      <a:r>
                        <a:rPr kumimoji="1" lang="en-US" altLang="ja-JP" sz="1200" dirty="0">
                          <a:latin typeface="Meiryo UI" panose="020B0604030504040204" pitchFamily="50" charset="-128"/>
                          <a:ea typeface="Meiryo UI" panose="020B0604030504040204" pitchFamily="50" charset="-128"/>
                        </a:rPr>
                        <a:t>6.BPR</a:t>
                      </a:r>
                      <a:r>
                        <a:rPr kumimoji="1" lang="ja-JP" altLang="en-US" sz="1200" dirty="0">
                          <a:latin typeface="Meiryo UI" panose="020B0604030504040204" pitchFamily="50" charset="-128"/>
                          <a:ea typeface="Meiryo UI" panose="020B0604030504040204" pitchFamily="50" charset="-128"/>
                        </a:rPr>
                        <a:t>支援プラン</a:t>
                      </a:r>
                      <a:endParaRPr kumimoji="1" lang="ja-JP" altLang="en-US" sz="1200" b="0" kern="1200" dirty="0">
                        <a:solidFill>
                          <a:schemeClr val="dk1"/>
                        </a:solidFill>
                        <a:latin typeface="Meiryo UI" panose="020B0604030504040204" pitchFamily="50" charset="-128"/>
                        <a:ea typeface="Meiryo UI" panose="020B0604030504040204" pitchFamily="50" charset="-128"/>
                        <a:cs typeface="Microsoft Himalaya" panose="01010100010101010101" pitchFamily="2"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562938"/>
                  </a:ext>
                </a:extLst>
              </a:tr>
              <a:tr h="320347">
                <a:tc>
                  <a:txBody>
                    <a:bodyPr/>
                    <a:lstStyle/>
                    <a:p>
                      <a:pPr algn="l"/>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システム関連費用精査・システム更改助言支援プラン</a:t>
                      </a:r>
                      <a:endParaRPr kumimoji="1" lang="ja-JP" altLang="en-US" sz="1200" b="0" kern="1200" dirty="0">
                        <a:solidFill>
                          <a:schemeClr val="dk1"/>
                        </a:solidFill>
                        <a:latin typeface="Meiryo UI" panose="020B0604030504040204" pitchFamily="50" charset="-128"/>
                        <a:ea typeface="Meiryo UI" panose="020B0604030504040204" pitchFamily="50" charset="-128"/>
                        <a:cs typeface="Microsoft Himalaya" panose="01010100010101010101" pitchFamily="2"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0203660"/>
                  </a:ext>
                </a:extLst>
              </a:tr>
            </a:tbl>
          </a:graphicData>
        </a:graphic>
      </p:graphicFrame>
    </p:spTree>
    <p:extLst>
      <p:ext uri="{BB962C8B-B14F-4D97-AF65-F5344CB8AC3E}">
        <p14:creationId xmlns:p14="http://schemas.microsoft.com/office/powerpoint/2010/main" val="226520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a:extLst>
              <a:ext uri="{FF2B5EF4-FFF2-40B4-BE49-F238E27FC236}">
                <a16:creationId xmlns:a16="http://schemas.microsoft.com/office/drawing/2014/main" id="{5EA5BB9C-2B0E-445E-B382-882E20B0A2A9}"/>
              </a:ext>
            </a:extLst>
          </p:cNvPr>
          <p:cNvSpPr/>
          <p:nvPr/>
        </p:nvSpPr>
        <p:spPr>
          <a:xfrm>
            <a:off x="179512" y="146840"/>
            <a:ext cx="8136904"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第１章（２）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基礎自治機能の充実・強化の方向性</a:t>
            </a:r>
          </a:p>
        </p:txBody>
      </p:sp>
      <p:sp>
        <p:nvSpPr>
          <p:cNvPr id="19" name="正方形/長方形 18">
            <a:extLst>
              <a:ext uri="{FF2B5EF4-FFF2-40B4-BE49-F238E27FC236}">
                <a16:creationId xmlns:a16="http://schemas.microsoft.com/office/drawing/2014/main" id="{A0D487F1-E0DB-451C-B413-F18F55E72DA7}"/>
              </a:ext>
            </a:extLst>
          </p:cNvPr>
          <p:cNvSpPr/>
          <p:nvPr/>
        </p:nvSpPr>
        <p:spPr>
          <a:xfrm>
            <a:off x="8690408" y="6632644"/>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a:t>
            </a:fld>
            <a:endParaRPr lang="ja-JP" altLang="en-US" sz="1200" dirty="0">
              <a:solidFill>
                <a:prstClr val="black"/>
              </a:solidFill>
              <a:ea typeface="Meiryo UI" panose="020B0604030504040204" pitchFamily="50" charset="-128"/>
            </a:endParaRPr>
          </a:p>
        </p:txBody>
      </p:sp>
      <p:grpSp>
        <p:nvGrpSpPr>
          <p:cNvPr id="3" name="グループ化 2">
            <a:extLst>
              <a:ext uri="{FF2B5EF4-FFF2-40B4-BE49-F238E27FC236}">
                <a16:creationId xmlns:a16="http://schemas.microsoft.com/office/drawing/2014/main" id="{16E592C4-FBCA-4FA2-8A9C-D0A2B1793095}"/>
              </a:ext>
            </a:extLst>
          </p:cNvPr>
          <p:cNvGrpSpPr/>
          <p:nvPr/>
        </p:nvGrpSpPr>
        <p:grpSpPr>
          <a:xfrm>
            <a:off x="123262" y="592914"/>
            <a:ext cx="9415729" cy="6029338"/>
            <a:chOff x="123258" y="592914"/>
            <a:chExt cx="9415729" cy="6029338"/>
          </a:xfrm>
        </p:grpSpPr>
        <p:grpSp>
          <p:nvGrpSpPr>
            <p:cNvPr id="2" name="グループ化 1">
              <a:extLst>
                <a:ext uri="{FF2B5EF4-FFF2-40B4-BE49-F238E27FC236}">
                  <a16:creationId xmlns:a16="http://schemas.microsoft.com/office/drawing/2014/main" id="{C30EF4C2-6E31-44E2-BD36-823BB1DC15ED}"/>
                </a:ext>
              </a:extLst>
            </p:cNvPr>
            <p:cNvGrpSpPr/>
            <p:nvPr/>
          </p:nvGrpSpPr>
          <p:grpSpPr>
            <a:xfrm>
              <a:off x="123258" y="592914"/>
              <a:ext cx="9080976" cy="6029338"/>
              <a:chOff x="123258" y="597159"/>
              <a:chExt cx="9080976" cy="5910611"/>
            </a:xfrm>
          </p:grpSpPr>
          <p:sp>
            <p:nvSpPr>
              <p:cNvPr id="16" name="角丸四角形 15">
                <a:extLst>
                  <a:ext uri="{FF2B5EF4-FFF2-40B4-BE49-F238E27FC236}">
                    <a16:creationId xmlns:a16="http://schemas.microsoft.com/office/drawing/2014/main" id="{A57DDF1F-5F78-4EEE-9D91-1B95ABC6EE92}"/>
                  </a:ext>
                </a:extLst>
              </p:cNvPr>
              <p:cNvSpPr/>
              <p:nvPr/>
            </p:nvSpPr>
            <p:spPr>
              <a:xfrm>
                <a:off x="200742" y="1993321"/>
                <a:ext cx="8691738" cy="578150"/>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 name="角丸四角形 14">
                <a:extLst>
                  <a:ext uri="{FF2B5EF4-FFF2-40B4-BE49-F238E27FC236}">
                    <a16:creationId xmlns:a16="http://schemas.microsoft.com/office/drawing/2014/main" id="{CBFCFBED-B173-40F1-AECE-24C1FA6C0E30}"/>
                  </a:ext>
                </a:extLst>
              </p:cNvPr>
              <p:cNvSpPr/>
              <p:nvPr/>
            </p:nvSpPr>
            <p:spPr>
              <a:xfrm>
                <a:off x="539552" y="1993321"/>
                <a:ext cx="7991905" cy="578882"/>
              </a:xfrm>
              <a:prstGeom prst="round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地域や住民生活を守るために</a:t>
                </a:r>
                <a:r>
                  <a:rPr kumimoji="1" lang="ja-JP" altLang="en-US" sz="1400" b="1" u="sng" dirty="0">
                    <a:latin typeface="Meiryo UI" panose="020B0604030504040204" pitchFamily="50" charset="-128"/>
                    <a:ea typeface="Meiryo UI" panose="020B0604030504040204" pitchFamily="50" charset="-128"/>
                  </a:rPr>
                  <a:t>市町村に求められる役割が大きくなる一方、</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税収の減少、社会保障関係経費の増加、人材の不足など</a:t>
                </a:r>
                <a:r>
                  <a:rPr lang="ja-JP" altLang="en-US" sz="1400"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特に小規模団体では行財政運営が難しくなる</a:t>
                </a:r>
                <a:endParaRPr kumimoji="1" lang="en-US" altLang="ja-JP" sz="1400" b="1" u="sng"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91BCE30-074A-4A29-B126-B84E6AC8E395}"/>
                  </a:ext>
                </a:extLst>
              </p:cNvPr>
              <p:cNvSpPr/>
              <p:nvPr/>
            </p:nvSpPr>
            <p:spPr>
              <a:xfrm>
                <a:off x="179512" y="4576788"/>
                <a:ext cx="8970992" cy="1930982"/>
              </a:xfrm>
              <a:prstGeom prst="rect">
                <a:avLst/>
              </a:prstGeom>
            </p:spPr>
            <p:txBody>
              <a:bodyPr wrap="square">
                <a:spAutoFit/>
              </a:bodyPr>
              <a:lstStyle/>
              <a:p>
                <a:pPr>
                  <a:spcAft>
                    <a:spcPts val="600"/>
                  </a:spcAft>
                </a:pPr>
                <a:r>
                  <a:rPr kumimoji="1" lang="ja-JP" altLang="en-US" sz="1400" dirty="0">
                    <a:latin typeface="Meiryo UI" panose="020B0604030504040204" pitchFamily="50" charset="-128"/>
                    <a:ea typeface="Meiryo UI" panose="020B0604030504040204" pitchFamily="50" charset="-128"/>
                  </a:rPr>
                  <a:t>●多くの市町村で高齢者人口が最大となる</a:t>
                </a:r>
                <a:r>
                  <a:rPr kumimoji="1" lang="en-US" altLang="ja-JP" sz="1400" dirty="0">
                    <a:latin typeface="Meiryo UI" panose="020B0604030504040204" pitchFamily="50" charset="-128"/>
                    <a:ea typeface="Meiryo UI" panose="020B0604030504040204" pitchFamily="50" charset="-128"/>
                  </a:rPr>
                  <a:t>2040</a:t>
                </a:r>
                <a:r>
                  <a:rPr kumimoji="1" lang="ja-JP" altLang="en-US" sz="1400" dirty="0">
                    <a:latin typeface="Meiryo UI" panose="020B0604030504040204" pitchFamily="50" charset="-128"/>
                    <a:ea typeface="Meiryo UI" panose="020B0604030504040204" pitchFamily="50" charset="-128"/>
                  </a:rPr>
                  <a:t>年頃を見据え、市町村が様々な行政課題に対応しながら、</a:t>
                </a:r>
                <a:r>
                  <a:rPr kumimoji="1" lang="ja-JP" altLang="en-US" sz="1400" b="1" u="sng" dirty="0">
                    <a:latin typeface="Meiryo UI" panose="020B0604030504040204" pitchFamily="50" charset="-128"/>
                    <a:ea typeface="Meiryo UI" panose="020B0604030504040204" pitchFamily="50" charset="-128"/>
                  </a:rPr>
                  <a:t>住民に</a:t>
                </a:r>
                <a:br>
                  <a:rPr kumimoji="1" lang="en-US" altLang="ja-JP" sz="1400" b="1" u="sng" dirty="0">
                    <a:latin typeface="Meiryo UI" panose="020B0604030504040204" pitchFamily="50" charset="-128"/>
                    <a:ea typeface="Meiryo UI" panose="020B0604030504040204" pitchFamily="50" charset="-128"/>
                  </a:rPr>
                </a:br>
                <a:r>
                  <a:rPr kumimoji="1" lang="ja-JP" altLang="en-US" sz="1400" b="1"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対するサービスを将来にわたって安定的に提供できる機能や体制の充実・強化を図るためには、</a:t>
                </a:r>
                <a:r>
                  <a:rPr kumimoji="1" lang="ja-JP" altLang="en-US" sz="1400" dirty="0">
                    <a:latin typeface="Meiryo UI" panose="020B0604030504040204" pitchFamily="50" charset="-128"/>
                    <a:ea typeface="Meiryo UI" panose="020B0604030504040204" pitchFamily="50" charset="-128"/>
                  </a:rPr>
                  <a:t>市町村が主体的に、</a:t>
                </a:r>
                <a:br>
                  <a:rPr kumimoji="1" lang="en-US" altLang="ja-JP" sz="1400" dirty="0">
                    <a:latin typeface="Meiryo UI" panose="020B0604030504040204" pitchFamily="50" charset="-128"/>
                    <a:ea typeface="Meiryo UI" panose="020B0604030504040204" pitchFamily="50" charset="-128"/>
                  </a:rPr>
                </a:b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さらなる行財政改革や広域連携、市町村の合併などに取り組むなど、</a:t>
                </a:r>
                <a:r>
                  <a:rPr kumimoji="1" lang="ja-JP" altLang="en-US" sz="1400" b="1" u="sng" dirty="0">
                    <a:latin typeface="Meiryo UI" panose="020B0604030504040204" pitchFamily="50" charset="-128"/>
                    <a:ea typeface="Meiryo UI" panose="020B0604030504040204" pitchFamily="50" charset="-128"/>
                  </a:rPr>
                  <a:t>行財政基盤の強化が必要</a:t>
                </a:r>
                <a:endParaRPr kumimoji="1" lang="en-US" altLang="ja-JP" sz="1400" b="1" u="sng" dirty="0">
                  <a:latin typeface="Meiryo UI" panose="020B0604030504040204" pitchFamily="50" charset="-128"/>
                  <a:ea typeface="Meiryo UI" panose="020B0604030504040204" pitchFamily="50" charset="-128"/>
                </a:endParaRPr>
              </a:p>
              <a:p>
                <a:pPr>
                  <a:spcAft>
                    <a:spcPts val="600"/>
                  </a:spcAft>
                </a:pPr>
                <a:r>
                  <a:rPr kumimoji="1" lang="ja-JP" altLang="en-US" sz="1400" dirty="0">
                    <a:latin typeface="Meiryo UI" panose="020B0604030504040204" pitchFamily="50" charset="-128"/>
                    <a:ea typeface="Meiryo UI" panose="020B0604030504040204" pitchFamily="50" charset="-128"/>
                  </a:rPr>
                  <a:t>●また、</a:t>
                </a:r>
                <a:r>
                  <a:rPr lang="ja-JP" altLang="en-US" sz="1400" dirty="0">
                    <a:latin typeface="Meiryo UI" panose="020B0604030504040204" pitchFamily="50" charset="-128"/>
                    <a:ea typeface="Meiryo UI" panose="020B0604030504040204" pitchFamily="50" charset="-128"/>
                  </a:rPr>
                  <a:t>住民が地域で安心して暮らし、大阪がさらに成長・発展していくためには、身近な行政サービスを担う基礎自治機能の</a:t>
                </a:r>
                <a:br>
                  <a:rPr lang="en-US" altLang="ja-JP" sz="1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充実・強化が不可欠</a:t>
                </a:r>
                <a:endParaRPr kumimoji="1" lang="en-US" altLang="ja-JP" sz="1400" b="1" u="sng" dirty="0">
                  <a:latin typeface="Meiryo UI" panose="020B0604030504040204" pitchFamily="50" charset="-128"/>
                  <a:ea typeface="Meiryo UI" panose="020B0604030504040204" pitchFamily="50" charset="-128"/>
                </a:endParaRPr>
              </a:p>
              <a:p>
                <a:pPr>
                  <a:spcAft>
                    <a:spcPts val="600"/>
                  </a:spcAft>
                </a:pPr>
                <a:r>
                  <a:rPr lang="ja-JP" altLang="en-US" sz="1400" dirty="0">
                    <a:latin typeface="Meiryo UI" panose="020B0604030504040204" pitchFamily="50" charset="-128"/>
                    <a:ea typeface="Meiryo UI" panose="020B0604030504040204" pitchFamily="50" charset="-128"/>
                  </a:rPr>
                  <a:t>●そのため、</a:t>
                </a:r>
                <a:r>
                  <a:rPr kumimoji="1" lang="ja-JP" altLang="en-US" sz="1400" dirty="0">
                    <a:latin typeface="Meiryo UI" panose="020B0604030504040204" pitchFamily="50" charset="-128"/>
                    <a:ea typeface="Meiryo UI" panose="020B0604030504040204" pitchFamily="50" charset="-128"/>
                  </a:rPr>
                  <a:t>市町村において、安定した行財政</a:t>
                </a:r>
                <a:r>
                  <a:rPr lang="ja-JP" altLang="en-US" sz="1400" dirty="0">
                    <a:latin typeface="Meiryo UI" panose="020B0604030504040204" pitchFamily="50" charset="-128"/>
                    <a:ea typeface="Meiryo UI" panose="020B0604030504040204" pitchFamily="50" charset="-128"/>
                  </a:rPr>
                  <a:t>運営</a:t>
                </a:r>
                <a:r>
                  <a:rPr kumimoji="1" lang="ja-JP" altLang="en-US" sz="1400" dirty="0">
                    <a:latin typeface="Meiryo UI" panose="020B0604030504040204" pitchFamily="50" charset="-128"/>
                    <a:ea typeface="Meiryo UI" panose="020B0604030504040204" pitchFamily="50" charset="-128"/>
                  </a:rPr>
                  <a:t>を行うため、</a:t>
                </a:r>
                <a:r>
                  <a:rPr kumimoji="1" lang="ja-JP" altLang="en-US" sz="1400" b="1" u="sng" dirty="0">
                    <a:latin typeface="Meiryo UI" panose="020B0604030504040204" pitchFamily="50" charset="-128"/>
                    <a:ea typeface="Meiryo UI" panose="020B0604030504040204" pitchFamily="50" charset="-128"/>
                  </a:rPr>
                  <a:t>課題を的確に予測し、その影響を見通しながら取組を</a:t>
                </a:r>
                <a:br>
                  <a:rPr kumimoji="1" lang="en-US" altLang="ja-JP" sz="1400" b="1" u="sng" dirty="0">
                    <a:latin typeface="Meiryo UI" panose="020B0604030504040204" pitchFamily="50" charset="-128"/>
                    <a:ea typeface="Meiryo UI" panose="020B0604030504040204" pitchFamily="50" charset="-128"/>
                  </a:rPr>
                </a:br>
                <a:r>
                  <a:rPr kumimoji="1" lang="ja-JP" altLang="en-US" sz="1400" b="1"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進められるとともに、その将来像や進むべき方向性について、住民とともに十分に議論を行いながら検討されるよう、</a:t>
                </a:r>
                <a:br>
                  <a:rPr kumimoji="1" lang="en-US" altLang="ja-JP" sz="1400" b="1" dirty="0">
                    <a:latin typeface="Meiryo UI" panose="020B0604030504040204" pitchFamily="50" charset="-128"/>
                    <a:ea typeface="Meiryo UI" panose="020B0604030504040204" pitchFamily="50" charset="-128"/>
                  </a:rPr>
                </a:br>
                <a:r>
                  <a:rPr kumimoji="1" lang="ja-JP" altLang="en-US" sz="1400" b="1"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広域の自治体としてこれまで以上に基礎自治機能の充実・強化に向けた市町村の取組を支援</a:t>
                </a:r>
                <a:endParaRPr kumimoji="1" lang="en-US" altLang="ja-JP" sz="1400" b="1" u="sng"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8142D43F-ABB0-46D7-9BED-7F9F612F7873}"/>
                  </a:ext>
                </a:extLst>
              </p:cNvPr>
              <p:cNvSpPr/>
              <p:nvPr/>
            </p:nvSpPr>
            <p:spPr>
              <a:xfrm>
                <a:off x="170085" y="4224387"/>
                <a:ext cx="8838854" cy="317804"/>
              </a:xfrm>
              <a:prstGeom prst="rect">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府のめざ</a:t>
                </a:r>
                <a:r>
                  <a:rPr kumimoji="1" lang="ja-JP" altLang="en-US" sz="1400" b="1" dirty="0">
                    <a:latin typeface="Meiryo UI" panose="020B0604030504040204" pitchFamily="50" charset="-128"/>
                    <a:ea typeface="Meiryo UI" panose="020B0604030504040204" pitchFamily="50" charset="-128"/>
                  </a:rPr>
                  <a:t>す方向性</a:t>
                </a:r>
              </a:p>
            </p:txBody>
          </p:sp>
          <p:sp>
            <p:nvSpPr>
              <p:cNvPr id="40" name="正方形/長方形 39">
                <a:extLst>
                  <a:ext uri="{FF2B5EF4-FFF2-40B4-BE49-F238E27FC236}">
                    <a16:creationId xmlns:a16="http://schemas.microsoft.com/office/drawing/2014/main" id="{8B5048E1-47ED-40CA-9520-E5C9CA8FE4E8}"/>
                  </a:ext>
                </a:extLst>
              </p:cNvPr>
              <p:cNvSpPr/>
              <p:nvPr/>
            </p:nvSpPr>
            <p:spPr>
              <a:xfrm>
                <a:off x="173008" y="4224480"/>
                <a:ext cx="8835931" cy="225888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1" name="二等辺三角形 40">
                <a:extLst>
                  <a:ext uri="{FF2B5EF4-FFF2-40B4-BE49-F238E27FC236}">
                    <a16:creationId xmlns:a16="http://schemas.microsoft.com/office/drawing/2014/main" id="{5731248F-D671-4AE6-89C2-6EF6A7745C1F}"/>
                  </a:ext>
                </a:extLst>
              </p:cNvPr>
              <p:cNvSpPr/>
              <p:nvPr/>
            </p:nvSpPr>
            <p:spPr>
              <a:xfrm rot="10800000">
                <a:off x="4238959" y="1805934"/>
                <a:ext cx="607799" cy="1812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ea typeface="Meiryo UI" panose="020B0604030504040204" pitchFamily="50" charset="-128"/>
                </a:endParaRPr>
              </a:p>
            </p:txBody>
          </p:sp>
          <p:sp>
            <p:nvSpPr>
              <p:cNvPr id="51" name="正方形/長方形 50">
                <a:extLst>
                  <a:ext uri="{FF2B5EF4-FFF2-40B4-BE49-F238E27FC236}">
                    <a16:creationId xmlns:a16="http://schemas.microsoft.com/office/drawing/2014/main" id="{BE98A6E4-C0F9-4BF9-9552-95A8DC5086E5}"/>
                  </a:ext>
                </a:extLst>
              </p:cNvPr>
              <p:cNvSpPr/>
              <p:nvPr/>
            </p:nvSpPr>
            <p:spPr>
              <a:xfrm>
                <a:off x="200742" y="2812679"/>
                <a:ext cx="8820000" cy="107881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08A64F06-5689-47DD-9AD0-BC68F4F3AA98}"/>
                  </a:ext>
                </a:extLst>
              </p:cNvPr>
              <p:cNvSpPr/>
              <p:nvPr/>
            </p:nvSpPr>
            <p:spPr>
              <a:xfrm>
                <a:off x="200742" y="2812678"/>
                <a:ext cx="8820000" cy="317620"/>
              </a:xfrm>
              <a:prstGeom prst="rect">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市町村に求められる取組</a:t>
                </a:r>
              </a:p>
            </p:txBody>
          </p:sp>
          <p:sp>
            <p:nvSpPr>
              <p:cNvPr id="53" name="正方形/長方形 52">
                <a:extLst>
                  <a:ext uri="{FF2B5EF4-FFF2-40B4-BE49-F238E27FC236}">
                    <a16:creationId xmlns:a16="http://schemas.microsoft.com/office/drawing/2014/main" id="{E4E9550B-C0F2-4ED1-B49D-E5B8C1AEBE24}"/>
                  </a:ext>
                </a:extLst>
              </p:cNvPr>
              <p:cNvSpPr/>
              <p:nvPr/>
            </p:nvSpPr>
            <p:spPr>
              <a:xfrm>
                <a:off x="123258" y="3143086"/>
                <a:ext cx="8971294" cy="754290"/>
              </a:xfrm>
              <a:prstGeom prst="rect">
                <a:avLst/>
              </a:prstGeom>
            </p:spPr>
            <p:txBody>
              <a:bodyPr wrap="square">
                <a:spAutoFit/>
              </a:bodyPr>
              <a:lstStyle/>
              <a:p>
                <a:pPr algn="ct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「安定した行財政基盤づくり（組織・財政面）」</a:t>
                </a:r>
                <a:r>
                  <a:rPr lang="ja-JP" altLang="en-US" sz="1400" dirty="0">
                    <a:latin typeface="Meiryo UI" panose="020B0604030504040204" pitchFamily="50" charset="-128"/>
                    <a:ea typeface="Meiryo UI" panose="020B0604030504040204" pitchFamily="50" charset="-128"/>
                  </a:rPr>
                  <a:t>に加え、そのための</a:t>
                </a:r>
                <a:r>
                  <a:rPr lang="ja-JP" altLang="en-US" sz="1400" b="1" u="sng" dirty="0">
                    <a:latin typeface="Meiryo UI" panose="020B0604030504040204" pitchFamily="50" charset="-128"/>
                    <a:ea typeface="Meiryo UI" panose="020B0604030504040204" pitchFamily="50" charset="-128"/>
                  </a:rPr>
                  <a:t>「早い段階からの行政課題への対応策の検討・実施」</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（考慮すべき事項）</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　・人材・財源・施設等の限られた資源の有効活用　　</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DX</a:t>
                </a:r>
                <a:r>
                  <a:rPr kumimoji="1" lang="ja-JP" altLang="en-US" sz="1000" dirty="0">
                    <a:latin typeface="Meiryo UI" panose="020B0604030504040204" pitchFamily="50" charset="-128"/>
                    <a:ea typeface="Meiryo UI" panose="020B0604030504040204" pitchFamily="50" charset="-128"/>
                  </a:rPr>
                  <a:t>などの新技術の活用　　</a:t>
                </a:r>
                <a:r>
                  <a:rPr lang="ja-JP" altLang="en-US"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企業や地域社会の多様な主体との連携・協働</a:t>
                </a:r>
                <a:endParaRPr kumimoji="1" lang="en-US" altLang="ja-JP" sz="1000" dirty="0">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929FAF0F-8135-428A-8180-257956B45C95}"/>
                  </a:ext>
                </a:extLst>
              </p:cNvPr>
              <p:cNvSpPr/>
              <p:nvPr/>
            </p:nvSpPr>
            <p:spPr>
              <a:xfrm>
                <a:off x="197642" y="597159"/>
                <a:ext cx="8820000" cy="317620"/>
              </a:xfrm>
              <a:prstGeom prst="rect">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nchorCtr="1"/>
              <a:lstStyle/>
              <a:p>
                <a:r>
                  <a:rPr lang="ja-JP" altLang="en-US" sz="1400" b="1" dirty="0">
                    <a:latin typeface="Meiryo UI" panose="020B0604030504040204" pitchFamily="50" charset="-128"/>
                    <a:ea typeface="Meiryo UI" panose="020B0604030504040204" pitchFamily="50" charset="-128"/>
                  </a:rPr>
                  <a:t>人口減少・高齢化等に伴い、今後市町村が直面すると想定される行政課題</a:t>
                </a:r>
                <a:endParaRPr lang="en-US" altLang="ja-JP" sz="1400" b="1" dirty="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FD9D1740-C8E8-45A0-AEA4-0400C1526A7B}"/>
                  </a:ext>
                </a:extLst>
              </p:cNvPr>
              <p:cNvSpPr/>
              <p:nvPr/>
            </p:nvSpPr>
            <p:spPr>
              <a:xfrm>
                <a:off x="197735" y="910055"/>
                <a:ext cx="8814290" cy="82486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0CDFBAC2-B228-4875-83E8-06C65C820DBF}"/>
                  </a:ext>
                </a:extLst>
              </p:cNvPr>
              <p:cNvSpPr/>
              <p:nvPr/>
            </p:nvSpPr>
            <p:spPr>
              <a:xfrm>
                <a:off x="384234" y="946800"/>
                <a:ext cx="8820000" cy="1025834"/>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●介護サービス等の需要増加</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●空き家の増加</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●労働力の減少</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●感染症のまん延</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71" name="二等辺三角形 70">
                <a:extLst>
                  <a:ext uri="{FF2B5EF4-FFF2-40B4-BE49-F238E27FC236}">
                    <a16:creationId xmlns:a16="http://schemas.microsoft.com/office/drawing/2014/main" id="{C7C190C8-A670-464C-A735-E0CBB0FCBD44}"/>
                  </a:ext>
                </a:extLst>
              </p:cNvPr>
              <p:cNvSpPr/>
              <p:nvPr/>
            </p:nvSpPr>
            <p:spPr>
              <a:xfrm rot="10800000">
                <a:off x="4238959" y="2616049"/>
                <a:ext cx="607799" cy="1812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ea typeface="Meiryo UI" panose="020B0604030504040204" pitchFamily="50" charset="-128"/>
                </a:endParaRPr>
              </a:p>
            </p:txBody>
          </p:sp>
          <p:sp>
            <p:nvSpPr>
              <p:cNvPr id="72" name="二等辺三角形 71">
                <a:extLst>
                  <a:ext uri="{FF2B5EF4-FFF2-40B4-BE49-F238E27FC236}">
                    <a16:creationId xmlns:a16="http://schemas.microsoft.com/office/drawing/2014/main" id="{01577A99-15F0-4109-AF8F-06DC6B0BE65F}"/>
                  </a:ext>
                </a:extLst>
              </p:cNvPr>
              <p:cNvSpPr/>
              <p:nvPr/>
            </p:nvSpPr>
            <p:spPr>
              <a:xfrm rot="10800000">
                <a:off x="4239585" y="3938778"/>
                <a:ext cx="607799" cy="1812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ea typeface="Meiryo UI" panose="020B0604030504040204" pitchFamily="50" charset="-128"/>
                </a:endParaRPr>
              </a:p>
            </p:txBody>
          </p:sp>
        </p:grpSp>
        <p:sp>
          <p:nvSpPr>
            <p:cNvPr id="20" name="正方形/長方形 19">
              <a:extLst>
                <a:ext uri="{FF2B5EF4-FFF2-40B4-BE49-F238E27FC236}">
                  <a16:creationId xmlns:a16="http://schemas.microsoft.com/office/drawing/2014/main" id="{C52D6ED4-3288-4B71-98E6-45BE05D209C7}"/>
                </a:ext>
              </a:extLst>
            </p:cNvPr>
            <p:cNvSpPr/>
            <p:nvPr/>
          </p:nvSpPr>
          <p:spPr>
            <a:xfrm>
              <a:off x="3057157" y="941042"/>
              <a:ext cx="3579202"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●高齢者支援ニーズの増加・多様化</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●地域の自治機能の低下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●インフラ・公共施設の老朽化</a:t>
              </a:r>
              <a:endParaRPr lang="en-US" altLang="ja-JP" sz="12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AD5DC411-F4DC-4FA0-81D6-EAFCD46A600E}"/>
                </a:ext>
              </a:extLst>
            </p:cNvPr>
            <p:cNvSpPr/>
            <p:nvPr/>
          </p:nvSpPr>
          <p:spPr>
            <a:xfrm>
              <a:off x="6012160" y="933592"/>
              <a:ext cx="3526827" cy="830997"/>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●生活困窮者の増加</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●生活関連サービスの縮小</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●大規模災害の発生リスクの上昇</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等</a:t>
              </a:r>
              <a:endParaRPr lang="en-US" altLang="ja-JP" sz="12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70400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A9E1D4D7-FC75-4D23-875E-168BE7F8EFFC}"/>
              </a:ext>
            </a:extLst>
          </p:cNvPr>
          <p:cNvSpPr/>
          <p:nvPr/>
        </p:nvSpPr>
        <p:spPr bwMode="white">
          <a:xfrm>
            <a:off x="179516" y="3622611"/>
            <a:ext cx="8784975" cy="2808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市町村間の広域連携のさらなる促進に向け、市町村からの求めにより、府が事務局機能を担い、共通課題の抽出や</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論点整理、</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相違点のすり合わせなどの方針調整を行うとともに、検討の場の運営をサポートするなど、府がファシリテーション（合意形成に向けて中立的な立場から支援）を行います。</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（取組例⑰）</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広域連携の手続きや</a:t>
            </a:r>
            <a:r>
              <a:rPr lang="en-US" altLang="ja-JP" sz="1600" dirty="0">
                <a:solidFill>
                  <a:schemeClr val="tx1"/>
                </a:solidFill>
                <a:latin typeface="Meiryo UI" panose="020B0604030504040204" pitchFamily="50" charset="-128"/>
                <a:ea typeface="Meiryo UI" panose="020B0604030504040204" pitchFamily="50" charset="-128"/>
              </a:rPr>
              <a:t>FAQ</a:t>
            </a:r>
            <a:r>
              <a:rPr lang="ja-JP" altLang="en-US" sz="1600" dirty="0">
                <a:solidFill>
                  <a:schemeClr val="tx1"/>
                </a:solidFill>
                <a:latin typeface="Meiryo UI" panose="020B0604030504040204" pitchFamily="50" charset="-128"/>
                <a:ea typeface="Meiryo UI" panose="020B0604030504040204" pitchFamily="50" charset="-128"/>
              </a:rPr>
              <a:t>、地域別の広域連携の取組状況、全国の先進事例など、府からの情報提供を充実させ、さら</a:t>
            </a:r>
            <a:r>
              <a:rPr lang="ja-JP" altLang="en-US" sz="1600" dirty="0">
                <a:solidFill>
                  <a:prstClr val="black"/>
                </a:solidFill>
                <a:latin typeface="Meiryo UI" panose="020B0604030504040204" pitchFamily="50" charset="-128"/>
                <a:ea typeface="Meiryo UI" panose="020B0604030504040204" pitchFamily="50" charset="-128"/>
              </a:rPr>
              <a:t>なる広域連携の取組の検討を支援します。</a:t>
            </a:r>
            <a:r>
              <a:rPr lang="ja-JP" altLang="en-US" sz="1600" dirty="0">
                <a:solidFill>
                  <a:schemeClr val="tx1"/>
                </a:solidFill>
                <a:latin typeface="Meiryo UI" panose="020B0604030504040204" pitchFamily="50" charset="-128"/>
                <a:ea typeface="Meiryo UI" panose="020B0604030504040204" pitchFamily="50" charset="-128"/>
              </a:rPr>
              <a:t> （参考①、②、取組例⑱）</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59</a:t>
            </a:fld>
            <a:endParaRPr lang="ja-JP" altLang="en-US" sz="1200" dirty="0">
              <a:solidFill>
                <a:prstClr val="black"/>
              </a:solidFill>
              <a:ea typeface="Meiryo UI" panose="020B0604030504040204" pitchFamily="50" charset="-128"/>
            </a:endParaRPr>
          </a:p>
        </p:txBody>
      </p:sp>
      <p:sp>
        <p:nvSpPr>
          <p:cNvPr id="11" name="テキスト ボックス 10">
            <a:extLst>
              <a:ext uri="{FF2B5EF4-FFF2-40B4-BE49-F238E27FC236}">
                <a16:creationId xmlns:a16="http://schemas.microsoft.com/office/drawing/2014/main" id="{E90B55DF-F6F3-4328-BD9E-9742A065894B}"/>
              </a:ext>
            </a:extLst>
          </p:cNvPr>
          <p:cNvSpPr txBox="1"/>
          <p:nvPr/>
        </p:nvSpPr>
        <p:spPr>
          <a:xfrm>
            <a:off x="150937" y="975631"/>
            <a:ext cx="8784976" cy="194421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108000" tIns="108000" rIns="108000" bIns="108000" rtlCol="0" anchor="ctr" anchorCtr="0">
            <a:noAutofit/>
          </a:bodyPr>
          <a:lstStyle/>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rPr>
              <a:t>効率的な人員や</a:t>
            </a:r>
            <a:r>
              <a:rPr lang="ja-JP" altLang="en-US" sz="1600" dirty="0">
                <a:latin typeface="Meiryo UI" panose="020B0604030504040204" pitchFamily="50" charset="-128"/>
                <a:ea typeface="Meiryo UI" panose="020B0604030504040204" pitchFamily="50" charset="-128"/>
              </a:rPr>
              <a:t>施設の配置等が可能となる広域連携が進むよう、市町村間のコーディネート機能を高めます。</a:t>
            </a:r>
            <a:endParaRPr lang="en-US" altLang="ja-JP" sz="1600" dirty="0">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endParaRPr lang="en-US" altLang="ja-JP" sz="1600" dirty="0">
              <a:solidFill>
                <a:prstClr val="black"/>
              </a:solidFill>
              <a:highlight>
                <a:srgbClr val="FFFF00"/>
              </a:highlight>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rPr>
              <a:t>市町村間の広域連携の実現に向けた議論が進むよう、検討・調整に必要となる情報の提供を行います。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defTabSz="457200">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これまで取り組んできた消防や水道等の広域連携のほか、市町村共通の事務についての共同処理などを促進します。　　</a:t>
            </a:r>
          </a:p>
        </p:txBody>
      </p:sp>
      <p:sp>
        <p:nvSpPr>
          <p:cNvPr id="10" name="角丸四角形 20">
            <a:extLst>
              <a:ext uri="{FF2B5EF4-FFF2-40B4-BE49-F238E27FC236}">
                <a16:creationId xmlns:a16="http://schemas.microsoft.com/office/drawing/2014/main" id="{E3C158F6-05E3-4A5B-9C16-29F9A670B104}"/>
              </a:ext>
            </a:extLst>
          </p:cNvPr>
          <p:cNvSpPr/>
          <p:nvPr/>
        </p:nvSpPr>
        <p:spPr>
          <a:xfrm>
            <a:off x="150936" y="3212976"/>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3673137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A9E1D4D7-FC75-4D23-875E-168BE7F8EFFC}"/>
              </a:ext>
            </a:extLst>
          </p:cNvPr>
          <p:cNvSpPr/>
          <p:nvPr/>
        </p:nvSpPr>
        <p:spPr bwMode="white">
          <a:xfrm>
            <a:off x="160879" y="1340768"/>
            <a:ext cx="8784975"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事業における大阪広域水道企業団への統合、消防広域化、下水道事業の広域化・共同化など、事業規模を拡大することで効率的な運用・管理が可能となる事務・施設・インフラ等について、府として積極的に広域連携に係る調整等を実施します。</a:t>
            </a:r>
            <a:r>
              <a:rPr lang="ja-JP" altLang="en-US" sz="1600" dirty="0">
                <a:solidFill>
                  <a:schemeClr val="tx1"/>
                </a:solidFill>
                <a:latin typeface="Meiryo UI" panose="020B0604030504040204" pitchFamily="50" charset="-128"/>
                <a:ea typeface="Meiryo UI" panose="020B0604030504040204" pitchFamily="50" charset="-128"/>
              </a:rPr>
              <a:t> （取組例⑲）</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rPr>
              <a:t>府と市町村が実施する</a:t>
            </a:r>
            <a:r>
              <a:rPr lang="ja-JP" altLang="en-US" sz="1600" dirty="0">
                <a:solidFill>
                  <a:schemeClr val="tx1"/>
                </a:solidFill>
                <a:latin typeface="Meiryo UI" panose="020B0604030504040204" pitchFamily="50" charset="-128"/>
                <a:ea typeface="Meiryo UI" panose="020B0604030504040204" pitchFamily="50" charset="-128"/>
              </a:rPr>
              <a:t>共通事務・類似事務について、府と市町村の双方に効果があり、スケールメリットを生かせる連携を進めるため、市町村のニーズを踏まえつつ、他の都道府県の事例を参考に、共同処理体制の構築に向けた検討を行います。（取組例⑳）</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rPr>
              <a:t>市町村共通の事務について、市町村の事務負担が大きい事務や、システム標準化の対象となっている基幹</a:t>
            </a:r>
            <a:r>
              <a:rPr lang="en-US" altLang="ja-JP" sz="1600" dirty="0">
                <a:solidFill>
                  <a:prstClr val="black"/>
                </a:solidFill>
                <a:latin typeface="Meiryo UI" panose="020B0604030504040204" pitchFamily="50" charset="-128"/>
                <a:ea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rPr>
              <a:t>業務などについて抜本的な共同処理体制の構築に向けた検討を行います。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60</a:t>
            </a:fld>
            <a:endParaRPr lang="ja-JP" altLang="en-US" sz="1200" dirty="0">
              <a:solidFill>
                <a:prstClr val="black"/>
              </a:solidFill>
              <a:ea typeface="Meiryo UI" panose="020B0604030504040204" pitchFamily="50" charset="-128"/>
            </a:endParaRPr>
          </a:p>
        </p:txBody>
      </p:sp>
      <p:sp>
        <p:nvSpPr>
          <p:cNvPr id="10" name="角丸四角形 20">
            <a:extLst>
              <a:ext uri="{FF2B5EF4-FFF2-40B4-BE49-F238E27FC236}">
                <a16:creationId xmlns:a16="http://schemas.microsoft.com/office/drawing/2014/main" id="{E3C158F6-05E3-4A5B-9C16-29F9A670B104}"/>
              </a:ext>
            </a:extLst>
          </p:cNvPr>
          <p:cNvSpPr/>
          <p:nvPr/>
        </p:nvSpPr>
        <p:spPr>
          <a:xfrm>
            <a:off x="150936" y="941291"/>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3069345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76B2C9ED-E4F9-4AAD-B53B-2EBFD6230584}"/>
              </a:ext>
            </a:extLst>
          </p:cNvPr>
          <p:cNvSpPr/>
          <p:nvPr/>
        </p:nvSpPr>
        <p:spPr>
          <a:xfrm>
            <a:off x="4655129" y="4392772"/>
            <a:ext cx="4232467" cy="2405760"/>
          </a:xfrm>
          <a:prstGeom prst="rect">
            <a:avLst/>
          </a:prstGeom>
          <a:solidFill>
            <a:schemeClr val="lt1">
              <a:alpha val="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61</a:t>
            </a:fld>
            <a:endParaRPr lang="ja-JP" altLang="en-US" sz="1200" dirty="0">
              <a:solidFill>
                <a:prstClr val="black"/>
              </a:solidFill>
              <a:ea typeface="Meiryo UI" panose="020B0604030504040204" pitchFamily="50" charset="-128"/>
            </a:endParaRPr>
          </a:p>
        </p:txBody>
      </p:sp>
      <p:graphicFrame>
        <p:nvGraphicFramePr>
          <p:cNvPr id="11" name="図表 10">
            <a:extLst>
              <a:ext uri="{FF2B5EF4-FFF2-40B4-BE49-F238E27FC236}">
                <a16:creationId xmlns:a16="http://schemas.microsoft.com/office/drawing/2014/main" id="{B73FB358-5840-4F4A-AEBD-4FBDEFEDBB84}"/>
              </a:ext>
            </a:extLst>
          </p:cNvPr>
          <p:cNvGraphicFramePr/>
          <p:nvPr>
            <p:extLst>
              <p:ext uri="{D42A27DB-BD31-4B8C-83A1-F6EECF244321}">
                <p14:modId xmlns:p14="http://schemas.microsoft.com/office/powerpoint/2010/main" val="1756289317"/>
              </p:ext>
            </p:extLst>
          </p:nvPr>
        </p:nvGraphicFramePr>
        <p:xfrm>
          <a:off x="543602" y="1363616"/>
          <a:ext cx="7992888" cy="172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角丸四角形 20">
            <a:extLst>
              <a:ext uri="{FF2B5EF4-FFF2-40B4-BE49-F238E27FC236}">
                <a16:creationId xmlns:a16="http://schemas.microsoft.com/office/drawing/2014/main" id="{506AC7A7-8425-4724-A589-A6C69D4B4090}"/>
              </a:ext>
            </a:extLst>
          </p:cNvPr>
          <p:cNvSpPr/>
          <p:nvPr/>
        </p:nvSpPr>
        <p:spPr>
          <a:xfrm>
            <a:off x="168204" y="951528"/>
            <a:ext cx="5328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rPr>
              <a:t>取組例⑰　ファシリテーションを通じた市町村間の広域連携支援</a:t>
            </a:r>
          </a:p>
        </p:txBody>
      </p:sp>
      <p:sp>
        <p:nvSpPr>
          <p:cNvPr id="9" name="正方形/長方形 8">
            <a:extLst>
              <a:ext uri="{FF2B5EF4-FFF2-40B4-BE49-F238E27FC236}">
                <a16:creationId xmlns:a16="http://schemas.microsoft.com/office/drawing/2014/main" id="{B19A497D-FD2F-445E-B86D-39EEFDE927E8}"/>
              </a:ext>
            </a:extLst>
          </p:cNvPr>
          <p:cNvSpPr/>
          <p:nvPr/>
        </p:nvSpPr>
        <p:spPr>
          <a:xfrm>
            <a:off x="323531" y="4849777"/>
            <a:ext cx="3971637" cy="1440160"/>
          </a:xfrm>
          <a:prstGeom prst="rect">
            <a:avLst/>
          </a:prstGeom>
          <a:solidFill>
            <a:schemeClr val="lt1">
              <a:alpha val="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10" name="角丸四角形 20">
            <a:extLst>
              <a:ext uri="{FF2B5EF4-FFF2-40B4-BE49-F238E27FC236}">
                <a16:creationId xmlns:a16="http://schemas.microsoft.com/office/drawing/2014/main" id="{6C20B213-9AA5-4E60-BF21-DE0519C535F6}"/>
              </a:ext>
            </a:extLst>
          </p:cNvPr>
          <p:cNvSpPr/>
          <p:nvPr/>
        </p:nvSpPr>
        <p:spPr>
          <a:xfrm>
            <a:off x="147485" y="3301228"/>
            <a:ext cx="3384000" cy="360000"/>
          </a:xfrm>
          <a:prstGeom prst="round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参考①　事務の委託（文化財業務）</a:t>
            </a:r>
            <a:endParaRPr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DC456D6-F705-4C9B-BE29-E0CF3A4A130B}"/>
              </a:ext>
            </a:extLst>
          </p:cNvPr>
          <p:cNvSpPr txBox="1"/>
          <p:nvPr/>
        </p:nvSpPr>
        <p:spPr>
          <a:xfrm>
            <a:off x="160875" y="3708325"/>
            <a:ext cx="8775038" cy="584775"/>
          </a:xfrm>
          <a:prstGeom prst="rect">
            <a:avLst/>
          </a:prstGeom>
          <a:noFill/>
          <a:ln w="19050">
            <a:noFill/>
          </a:ln>
        </p:spPr>
        <p:txBody>
          <a:bodyPr wrap="square" rtlCol="0">
            <a:spAutoFit/>
          </a:bodyPr>
          <a:lstStyle/>
          <a:p>
            <a:pPr marL="285750" indent="-285750">
              <a:buFont typeface="Arial" panose="020B0604020202020204" pitchFamily="34" charset="0"/>
              <a:buChar char="•"/>
            </a:pPr>
            <a:r>
              <a:rPr lang="ja-JP" altLang="ja-JP" sz="1600" dirty="0">
                <a:latin typeface="Meiryo UI" panose="020B0604030504040204" pitchFamily="50" charset="-128"/>
                <a:ea typeface="Meiryo UI" panose="020B0604030504040204" pitchFamily="50" charset="-128"/>
              </a:rPr>
              <a:t>文化財保護業務のうち埋蔵文化財業務について、専門職の退職等に伴う人材の確保と大規模開発による突発的な業務量の増加へ柔軟</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対応するため、広域連携によ</a:t>
            </a:r>
            <a:r>
              <a:rPr lang="ja-JP" altLang="en-US" sz="1600" dirty="0">
                <a:latin typeface="Meiryo UI" panose="020B0604030504040204" pitchFamily="50" charset="-128"/>
                <a:ea typeface="Meiryo UI" panose="020B0604030504040204" pitchFamily="50" charset="-128"/>
              </a:rPr>
              <a:t>り</a:t>
            </a:r>
            <a:r>
              <a:rPr lang="ja-JP" altLang="ja-JP" sz="1600" dirty="0">
                <a:latin typeface="Meiryo UI" panose="020B0604030504040204" pitchFamily="50" charset="-128"/>
                <a:ea typeface="Meiryo UI" panose="020B0604030504040204" pitchFamily="50" charset="-128"/>
              </a:rPr>
              <a:t>埋蔵文化財業務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集約</a:t>
            </a:r>
            <a:endParaRPr kumimoji="1" lang="en-US" altLang="ja-JP" sz="1600"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ECB3CDAF-4088-4DA0-B7ED-8D4C019E036C}"/>
              </a:ext>
            </a:extLst>
          </p:cNvPr>
          <p:cNvGrpSpPr/>
          <p:nvPr/>
        </p:nvGrpSpPr>
        <p:grpSpPr>
          <a:xfrm>
            <a:off x="539551" y="5369539"/>
            <a:ext cx="3624036" cy="651750"/>
            <a:chOff x="373486" y="2511379"/>
            <a:chExt cx="3947312" cy="811369"/>
          </a:xfrm>
        </p:grpSpPr>
        <p:sp>
          <p:nvSpPr>
            <p:cNvPr id="16" name="楕円 15">
              <a:extLst>
                <a:ext uri="{FF2B5EF4-FFF2-40B4-BE49-F238E27FC236}">
                  <a16:creationId xmlns:a16="http://schemas.microsoft.com/office/drawing/2014/main" id="{8BA90B21-DD3A-447D-9FE9-C43DD065CF8D}"/>
                </a:ext>
              </a:extLst>
            </p:cNvPr>
            <p:cNvSpPr/>
            <p:nvPr/>
          </p:nvSpPr>
          <p:spPr>
            <a:xfrm>
              <a:off x="373486" y="2511379"/>
              <a:ext cx="1293974" cy="811369"/>
            </a:xfrm>
            <a:prstGeom prst="ellipse">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高石市</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1D00AA9E-B7AF-4C96-AB24-B72C414FD61C}"/>
                </a:ext>
              </a:extLst>
            </p:cNvPr>
            <p:cNvSpPr/>
            <p:nvPr/>
          </p:nvSpPr>
          <p:spPr>
            <a:xfrm>
              <a:off x="3026824" y="2511379"/>
              <a:ext cx="1293974" cy="811369"/>
            </a:xfrm>
            <a:prstGeom prst="ellipse">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岸和田市</a:t>
              </a:r>
            </a:p>
          </p:txBody>
        </p:sp>
        <p:grpSp>
          <p:nvGrpSpPr>
            <p:cNvPr id="18" name="グループ化 17">
              <a:extLst>
                <a:ext uri="{FF2B5EF4-FFF2-40B4-BE49-F238E27FC236}">
                  <a16:creationId xmlns:a16="http://schemas.microsoft.com/office/drawing/2014/main" id="{74613E89-4A49-4B5C-8930-AD69D972FAF9}"/>
                </a:ext>
              </a:extLst>
            </p:cNvPr>
            <p:cNvGrpSpPr/>
            <p:nvPr/>
          </p:nvGrpSpPr>
          <p:grpSpPr>
            <a:xfrm>
              <a:off x="1756996" y="2578508"/>
              <a:ext cx="1195134" cy="508012"/>
              <a:chOff x="1802859" y="3848264"/>
              <a:chExt cx="1195134" cy="508012"/>
            </a:xfrm>
          </p:grpSpPr>
          <p:sp>
            <p:nvSpPr>
              <p:cNvPr id="19" name="右矢印 4">
                <a:extLst>
                  <a:ext uri="{FF2B5EF4-FFF2-40B4-BE49-F238E27FC236}">
                    <a16:creationId xmlns:a16="http://schemas.microsoft.com/office/drawing/2014/main" id="{ECBD2F7F-CFD3-407F-876E-A0E060AEA802}"/>
                  </a:ext>
                </a:extLst>
              </p:cNvPr>
              <p:cNvSpPr/>
              <p:nvPr/>
            </p:nvSpPr>
            <p:spPr>
              <a:xfrm>
                <a:off x="1802859" y="4130897"/>
                <a:ext cx="1133706" cy="22537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BC14F26-07B3-4BC8-8C96-602386155548}"/>
                  </a:ext>
                </a:extLst>
              </p:cNvPr>
              <p:cNvSpPr txBox="1"/>
              <p:nvPr/>
            </p:nvSpPr>
            <p:spPr>
              <a:xfrm>
                <a:off x="1854725" y="3848264"/>
                <a:ext cx="1143268" cy="32568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事務の委託</a:t>
                </a:r>
              </a:p>
            </p:txBody>
          </p:sp>
        </p:grpSp>
      </p:grpSp>
      <p:sp>
        <p:nvSpPr>
          <p:cNvPr id="22" name="テキスト ボックス 21">
            <a:extLst>
              <a:ext uri="{FF2B5EF4-FFF2-40B4-BE49-F238E27FC236}">
                <a16:creationId xmlns:a16="http://schemas.microsoft.com/office/drawing/2014/main" id="{7622137C-5E17-4879-ABA9-188F4D4F4D38}"/>
              </a:ext>
            </a:extLst>
          </p:cNvPr>
          <p:cNvSpPr txBox="1"/>
          <p:nvPr/>
        </p:nvSpPr>
        <p:spPr>
          <a:xfrm>
            <a:off x="199291" y="4921427"/>
            <a:ext cx="230425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の連携）</a:t>
            </a:r>
          </a:p>
        </p:txBody>
      </p:sp>
      <p:sp>
        <p:nvSpPr>
          <p:cNvPr id="25" name="楕円 24">
            <a:extLst>
              <a:ext uri="{FF2B5EF4-FFF2-40B4-BE49-F238E27FC236}">
                <a16:creationId xmlns:a16="http://schemas.microsoft.com/office/drawing/2014/main" id="{1620BC48-745B-4A88-80C7-6BB589564652}"/>
              </a:ext>
            </a:extLst>
          </p:cNvPr>
          <p:cNvSpPr/>
          <p:nvPr/>
        </p:nvSpPr>
        <p:spPr>
          <a:xfrm>
            <a:off x="5102086" y="4766162"/>
            <a:ext cx="1188000" cy="535708"/>
          </a:xfrm>
          <a:prstGeom prst="ellipse">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泉南市</a:t>
            </a:r>
          </a:p>
        </p:txBody>
      </p:sp>
      <p:sp>
        <p:nvSpPr>
          <p:cNvPr id="26" name="楕円 25">
            <a:extLst>
              <a:ext uri="{FF2B5EF4-FFF2-40B4-BE49-F238E27FC236}">
                <a16:creationId xmlns:a16="http://schemas.microsoft.com/office/drawing/2014/main" id="{8FF49DC4-D1C2-4E51-95B9-E10FCA686CEC}"/>
              </a:ext>
            </a:extLst>
          </p:cNvPr>
          <p:cNvSpPr/>
          <p:nvPr/>
        </p:nvSpPr>
        <p:spPr>
          <a:xfrm>
            <a:off x="5102086" y="5458030"/>
            <a:ext cx="1188000" cy="535708"/>
          </a:xfrm>
          <a:prstGeom prst="ellipse">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阪南市</a:t>
            </a:r>
          </a:p>
        </p:txBody>
      </p:sp>
      <p:sp>
        <p:nvSpPr>
          <p:cNvPr id="27" name="楕円 26">
            <a:extLst>
              <a:ext uri="{FF2B5EF4-FFF2-40B4-BE49-F238E27FC236}">
                <a16:creationId xmlns:a16="http://schemas.microsoft.com/office/drawing/2014/main" id="{E03C9ADF-CEDA-42F3-8B8F-BB9DE256FC5E}"/>
              </a:ext>
            </a:extLst>
          </p:cNvPr>
          <p:cNvSpPr/>
          <p:nvPr/>
        </p:nvSpPr>
        <p:spPr>
          <a:xfrm>
            <a:off x="5102085" y="6120403"/>
            <a:ext cx="1188000" cy="535708"/>
          </a:xfrm>
          <a:prstGeom prst="ellipse">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田尻町</a:t>
            </a:r>
          </a:p>
        </p:txBody>
      </p:sp>
      <p:sp>
        <p:nvSpPr>
          <p:cNvPr id="28" name="楕円 27">
            <a:extLst>
              <a:ext uri="{FF2B5EF4-FFF2-40B4-BE49-F238E27FC236}">
                <a16:creationId xmlns:a16="http://schemas.microsoft.com/office/drawing/2014/main" id="{D6C443E0-46BA-4B5E-96E2-12D69D82FE31}"/>
              </a:ext>
            </a:extLst>
          </p:cNvPr>
          <p:cNvSpPr/>
          <p:nvPr/>
        </p:nvSpPr>
        <p:spPr>
          <a:xfrm>
            <a:off x="7244449" y="5429686"/>
            <a:ext cx="1188000" cy="535708"/>
          </a:xfrm>
          <a:prstGeom prst="ellipse">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泉佐野市</a:t>
            </a:r>
          </a:p>
        </p:txBody>
      </p:sp>
      <p:sp>
        <p:nvSpPr>
          <p:cNvPr id="29" name="右矢印 18">
            <a:extLst>
              <a:ext uri="{FF2B5EF4-FFF2-40B4-BE49-F238E27FC236}">
                <a16:creationId xmlns:a16="http://schemas.microsoft.com/office/drawing/2014/main" id="{50273F9D-C09B-43CE-8956-6468FA65B342}"/>
              </a:ext>
            </a:extLst>
          </p:cNvPr>
          <p:cNvSpPr/>
          <p:nvPr/>
        </p:nvSpPr>
        <p:spPr>
          <a:xfrm>
            <a:off x="6300192" y="5651484"/>
            <a:ext cx="915380" cy="14880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右矢印 19">
            <a:extLst>
              <a:ext uri="{FF2B5EF4-FFF2-40B4-BE49-F238E27FC236}">
                <a16:creationId xmlns:a16="http://schemas.microsoft.com/office/drawing/2014/main" id="{56B80701-CCB3-4A6E-9A4A-D2DD097E92D9}"/>
              </a:ext>
            </a:extLst>
          </p:cNvPr>
          <p:cNvSpPr/>
          <p:nvPr/>
        </p:nvSpPr>
        <p:spPr>
          <a:xfrm rot="1331053">
            <a:off x="6366414" y="5173418"/>
            <a:ext cx="915380" cy="14880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右矢印 20">
            <a:extLst>
              <a:ext uri="{FF2B5EF4-FFF2-40B4-BE49-F238E27FC236}">
                <a16:creationId xmlns:a16="http://schemas.microsoft.com/office/drawing/2014/main" id="{66F4D7ED-ABA7-4587-8E58-1970D79CF285}"/>
              </a:ext>
            </a:extLst>
          </p:cNvPr>
          <p:cNvSpPr/>
          <p:nvPr/>
        </p:nvSpPr>
        <p:spPr>
          <a:xfrm rot="20129830">
            <a:off x="6309420" y="6113920"/>
            <a:ext cx="915380" cy="14880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8C6B6B81-F6CF-4E85-BE0A-AA465B816F11}"/>
              </a:ext>
            </a:extLst>
          </p:cNvPr>
          <p:cNvSpPr txBox="1"/>
          <p:nvPr/>
        </p:nvSpPr>
        <p:spPr>
          <a:xfrm>
            <a:off x="6588224" y="4869160"/>
            <a:ext cx="887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事務の委託</a:t>
            </a:r>
          </a:p>
        </p:txBody>
      </p:sp>
      <p:sp>
        <p:nvSpPr>
          <p:cNvPr id="33" name="テキスト ボックス 32">
            <a:extLst>
              <a:ext uri="{FF2B5EF4-FFF2-40B4-BE49-F238E27FC236}">
                <a16:creationId xmlns:a16="http://schemas.microsoft.com/office/drawing/2014/main" id="{0184453C-8D34-47A1-995B-CDE10390C723}"/>
              </a:ext>
            </a:extLst>
          </p:cNvPr>
          <p:cNvSpPr txBox="1"/>
          <p:nvPr/>
        </p:nvSpPr>
        <p:spPr>
          <a:xfrm>
            <a:off x="6256675" y="5464847"/>
            <a:ext cx="1020868"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事務の委託</a:t>
            </a:r>
          </a:p>
        </p:txBody>
      </p:sp>
      <p:sp>
        <p:nvSpPr>
          <p:cNvPr id="34" name="テキスト ボックス 33">
            <a:extLst>
              <a:ext uri="{FF2B5EF4-FFF2-40B4-BE49-F238E27FC236}">
                <a16:creationId xmlns:a16="http://schemas.microsoft.com/office/drawing/2014/main" id="{DAC2F57D-F39D-44B0-9E28-778FF07814FC}"/>
              </a:ext>
            </a:extLst>
          </p:cNvPr>
          <p:cNvSpPr txBox="1"/>
          <p:nvPr/>
        </p:nvSpPr>
        <p:spPr>
          <a:xfrm>
            <a:off x="6650050" y="6299471"/>
            <a:ext cx="989183"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事務の委託</a:t>
            </a:r>
          </a:p>
        </p:txBody>
      </p:sp>
      <p:sp>
        <p:nvSpPr>
          <p:cNvPr id="35" name="テキスト ボックス 34">
            <a:extLst>
              <a:ext uri="{FF2B5EF4-FFF2-40B4-BE49-F238E27FC236}">
                <a16:creationId xmlns:a16="http://schemas.microsoft.com/office/drawing/2014/main" id="{F3C782AE-9F51-40D5-AB86-962AE1F9C820}"/>
              </a:ext>
            </a:extLst>
          </p:cNvPr>
          <p:cNvSpPr txBox="1"/>
          <p:nvPr/>
        </p:nvSpPr>
        <p:spPr>
          <a:xfrm>
            <a:off x="4572004" y="4417552"/>
            <a:ext cx="183945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対複数の連携）</a:t>
            </a:r>
          </a:p>
        </p:txBody>
      </p:sp>
    </p:spTree>
    <p:extLst>
      <p:ext uri="{BB962C8B-B14F-4D97-AF65-F5344CB8AC3E}">
        <p14:creationId xmlns:p14="http://schemas.microsoft.com/office/powerpoint/2010/main" val="3530604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62</a:t>
            </a:fld>
            <a:endParaRPr lang="ja-JP" altLang="en-US" sz="1200" dirty="0">
              <a:solidFill>
                <a:prstClr val="black"/>
              </a:solidFill>
              <a:ea typeface="Meiryo UI" panose="020B0604030504040204" pitchFamily="50" charset="-128"/>
            </a:endParaRPr>
          </a:p>
        </p:txBody>
      </p:sp>
      <p:sp>
        <p:nvSpPr>
          <p:cNvPr id="10" name="角丸四角形 20">
            <a:extLst>
              <a:ext uri="{FF2B5EF4-FFF2-40B4-BE49-F238E27FC236}">
                <a16:creationId xmlns:a16="http://schemas.microsoft.com/office/drawing/2014/main" id="{2112B238-45B4-4C23-8AFC-5BFEC24608D0}"/>
              </a:ext>
            </a:extLst>
          </p:cNvPr>
          <p:cNvSpPr/>
          <p:nvPr/>
        </p:nvSpPr>
        <p:spPr>
          <a:xfrm>
            <a:off x="168206" y="1000688"/>
            <a:ext cx="3240000" cy="360000"/>
          </a:xfrm>
          <a:prstGeom prst="round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rPr>
              <a:t>参考②　地方自治法上の広域連携</a:t>
            </a:r>
          </a:p>
        </p:txBody>
      </p:sp>
      <p:grpSp>
        <p:nvGrpSpPr>
          <p:cNvPr id="3" name="Group 4">
            <a:extLst>
              <a:ext uri="{FF2B5EF4-FFF2-40B4-BE49-F238E27FC236}">
                <a16:creationId xmlns:a16="http://schemas.microsoft.com/office/drawing/2014/main" id="{E513E716-93E1-42FA-985A-2B5C66F6D5E5}"/>
              </a:ext>
            </a:extLst>
          </p:cNvPr>
          <p:cNvGrpSpPr>
            <a:grpSpLocks noChangeAspect="1"/>
          </p:cNvGrpSpPr>
          <p:nvPr/>
        </p:nvGrpSpPr>
        <p:grpSpPr bwMode="auto">
          <a:xfrm>
            <a:off x="176213" y="1628779"/>
            <a:ext cx="8766176" cy="4676775"/>
            <a:chOff x="111" y="1026"/>
            <a:chExt cx="5522" cy="2946"/>
          </a:xfrm>
        </p:grpSpPr>
        <p:sp>
          <p:nvSpPr>
            <p:cNvPr id="4" name="AutoShape 3">
              <a:extLst>
                <a:ext uri="{FF2B5EF4-FFF2-40B4-BE49-F238E27FC236}">
                  <a16:creationId xmlns:a16="http://schemas.microsoft.com/office/drawing/2014/main" id="{E661D8B7-DC93-4B91-A414-45842790AF9C}"/>
                </a:ext>
              </a:extLst>
            </p:cNvPr>
            <p:cNvSpPr>
              <a:spLocks noChangeAspect="1" noChangeArrowheads="1" noTextEdit="1"/>
            </p:cNvSpPr>
            <p:nvPr/>
          </p:nvSpPr>
          <p:spPr bwMode="auto">
            <a:xfrm>
              <a:off x="111" y="1026"/>
              <a:ext cx="5522" cy="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 name="Group 205">
              <a:extLst>
                <a:ext uri="{FF2B5EF4-FFF2-40B4-BE49-F238E27FC236}">
                  <a16:creationId xmlns:a16="http://schemas.microsoft.com/office/drawing/2014/main" id="{68CB0010-C5BF-462F-ABCC-B9E551B08C14}"/>
                </a:ext>
              </a:extLst>
            </p:cNvPr>
            <p:cNvGrpSpPr>
              <a:grpSpLocks/>
            </p:cNvGrpSpPr>
            <p:nvPr/>
          </p:nvGrpSpPr>
          <p:grpSpPr bwMode="auto">
            <a:xfrm>
              <a:off x="112" y="1028"/>
              <a:ext cx="5515" cy="2940"/>
              <a:chOff x="112" y="1028"/>
              <a:chExt cx="5515" cy="2940"/>
            </a:xfrm>
          </p:grpSpPr>
          <p:sp>
            <p:nvSpPr>
              <p:cNvPr id="9" name="Rectangle 5">
                <a:extLst>
                  <a:ext uri="{FF2B5EF4-FFF2-40B4-BE49-F238E27FC236}">
                    <a16:creationId xmlns:a16="http://schemas.microsoft.com/office/drawing/2014/main" id="{5981D328-39C1-4738-833A-30A508820610}"/>
                  </a:ext>
                </a:extLst>
              </p:cNvPr>
              <p:cNvSpPr>
                <a:spLocks noChangeArrowheads="1"/>
              </p:cNvSpPr>
              <p:nvPr/>
            </p:nvSpPr>
            <p:spPr bwMode="auto">
              <a:xfrm>
                <a:off x="116" y="1032"/>
                <a:ext cx="681"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6">
                <a:extLst>
                  <a:ext uri="{FF2B5EF4-FFF2-40B4-BE49-F238E27FC236}">
                    <a16:creationId xmlns:a16="http://schemas.microsoft.com/office/drawing/2014/main" id="{89409779-30C1-4E6F-9DE0-D79D47907D54}"/>
                  </a:ext>
                </a:extLst>
              </p:cNvPr>
              <p:cNvSpPr>
                <a:spLocks noChangeArrowheads="1"/>
              </p:cNvSpPr>
              <p:nvPr/>
            </p:nvSpPr>
            <p:spPr bwMode="auto">
              <a:xfrm>
                <a:off x="797" y="1032"/>
                <a:ext cx="570"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7">
                <a:extLst>
                  <a:ext uri="{FF2B5EF4-FFF2-40B4-BE49-F238E27FC236}">
                    <a16:creationId xmlns:a16="http://schemas.microsoft.com/office/drawing/2014/main" id="{EA66446D-B129-43C4-B7F1-1002EC120809}"/>
                  </a:ext>
                </a:extLst>
              </p:cNvPr>
              <p:cNvSpPr>
                <a:spLocks noChangeArrowheads="1"/>
              </p:cNvSpPr>
              <p:nvPr/>
            </p:nvSpPr>
            <p:spPr bwMode="auto">
              <a:xfrm>
                <a:off x="1367" y="1032"/>
                <a:ext cx="710"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8">
                <a:extLst>
                  <a:ext uri="{FF2B5EF4-FFF2-40B4-BE49-F238E27FC236}">
                    <a16:creationId xmlns:a16="http://schemas.microsoft.com/office/drawing/2014/main" id="{54AE5A52-3302-4166-B9FC-450EAA3FC3CC}"/>
                  </a:ext>
                </a:extLst>
              </p:cNvPr>
              <p:cNvSpPr>
                <a:spLocks noChangeArrowheads="1"/>
              </p:cNvSpPr>
              <p:nvPr/>
            </p:nvSpPr>
            <p:spPr bwMode="auto">
              <a:xfrm>
                <a:off x="2077" y="1032"/>
                <a:ext cx="709"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9">
                <a:extLst>
                  <a:ext uri="{FF2B5EF4-FFF2-40B4-BE49-F238E27FC236}">
                    <a16:creationId xmlns:a16="http://schemas.microsoft.com/office/drawing/2014/main" id="{C7125809-5153-47F7-AA6C-ED409B4DD2C3}"/>
                  </a:ext>
                </a:extLst>
              </p:cNvPr>
              <p:cNvSpPr>
                <a:spLocks noChangeArrowheads="1"/>
              </p:cNvSpPr>
              <p:nvPr/>
            </p:nvSpPr>
            <p:spPr bwMode="auto">
              <a:xfrm>
                <a:off x="2786" y="1032"/>
                <a:ext cx="710"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0">
                <a:extLst>
                  <a:ext uri="{FF2B5EF4-FFF2-40B4-BE49-F238E27FC236}">
                    <a16:creationId xmlns:a16="http://schemas.microsoft.com/office/drawing/2014/main" id="{BD7F11ED-6C59-463C-B969-101140227F56}"/>
                  </a:ext>
                </a:extLst>
              </p:cNvPr>
              <p:cNvSpPr>
                <a:spLocks noChangeArrowheads="1"/>
              </p:cNvSpPr>
              <p:nvPr/>
            </p:nvSpPr>
            <p:spPr bwMode="auto">
              <a:xfrm>
                <a:off x="3496" y="1032"/>
                <a:ext cx="709"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1">
                <a:extLst>
                  <a:ext uri="{FF2B5EF4-FFF2-40B4-BE49-F238E27FC236}">
                    <a16:creationId xmlns:a16="http://schemas.microsoft.com/office/drawing/2014/main" id="{1BD331AD-F281-4EEF-91B9-3899E2995D39}"/>
                  </a:ext>
                </a:extLst>
              </p:cNvPr>
              <p:cNvSpPr>
                <a:spLocks noChangeArrowheads="1"/>
              </p:cNvSpPr>
              <p:nvPr/>
            </p:nvSpPr>
            <p:spPr bwMode="auto">
              <a:xfrm>
                <a:off x="4205" y="1032"/>
                <a:ext cx="709"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2">
                <a:extLst>
                  <a:ext uri="{FF2B5EF4-FFF2-40B4-BE49-F238E27FC236}">
                    <a16:creationId xmlns:a16="http://schemas.microsoft.com/office/drawing/2014/main" id="{668FD6C6-ABEE-473B-B45D-9BF49670926F}"/>
                  </a:ext>
                </a:extLst>
              </p:cNvPr>
              <p:cNvSpPr>
                <a:spLocks noChangeArrowheads="1"/>
              </p:cNvSpPr>
              <p:nvPr/>
            </p:nvSpPr>
            <p:spPr bwMode="auto">
              <a:xfrm>
                <a:off x="4914" y="1032"/>
                <a:ext cx="710" cy="260"/>
              </a:xfrm>
              <a:prstGeom prst="rect">
                <a:avLst/>
              </a:prstGeom>
              <a:solidFill>
                <a:srgbClr val="F8C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3">
                <a:extLst>
                  <a:ext uri="{FF2B5EF4-FFF2-40B4-BE49-F238E27FC236}">
                    <a16:creationId xmlns:a16="http://schemas.microsoft.com/office/drawing/2014/main" id="{07311946-1EBA-47AE-9F72-0D308904304D}"/>
                  </a:ext>
                </a:extLst>
              </p:cNvPr>
              <p:cNvSpPr>
                <a:spLocks noChangeArrowheads="1"/>
              </p:cNvSpPr>
              <p:nvPr/>
            </p:nvSpPr>
            <p:spPr bwMode="auto">
              <a:xfrm>
                <a:off x="116" y="1292"/>
                <a:ext cx="681" cy="189"/>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4">
                <a:extLst>
                  <a:ext uri="{FF2B5EF4-FFF2-40B4-BE49-F238E27FC236}">
                    <a16:creationId xmlns:a16="http://schemas.microsoft.com/office/drawing/2014/main" id="{A20B3DF0-98A6-48EA-A7B7-5C5960A0CDD7}"/>
                  </a:ext>
                </a:extLst>
              </p:cNvPr>
              <p:cNvSpPr>
                <a:spLocks noChangeArrowheads="1"/>
              </p:cNvSpPr>
              <p:nvPr/>
            </p:nvSpPr>
            <p:spPr bwMode="auto">
              <a:xfrm>
                <a:off x="797" y="1292"/>
                <a:ext cx="3408" cy="189"/>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15">
                <a:extLst>
                  <a:ext uri="{FF2B5EF4-FFF2-40B4-BE49-F238E27FC236}">
                    <a16:creationId xmlns:a16="http://schemas.microsoft.com/office/drawing/2014/main" id="{9CFAABFB-0C24-4697-B60A-888A7F63C20F}"/>
                  </a:ext>
                </a:extLst>
              </p:cNvPr>
              <p:cNvSpPr>
                <a:spLocks noChangeArrowheads="1"/>
              </p:cNvSpPr>
              <p:nvPr/>
            </p:nvSpPr>
            <p:spPr bwMode="auto">
              <a:xfrm>
                <a:off x="4205" y="1292"/>
                <a:ext cx="1419" cy="189"/>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6">
                <a:extLst>
                  <a:ext uri="{FF2B5EF4-FFF2-40B4-BE49-F238E27FC236}">
                    <a16:creationId xmlns:a16="http://schemas.microsoft.com/office/drawing/2014/main" id="{ECEE24DC-9469-453B-AB6A-DE16B2DBCD71}"/>
                  </a:ext>
                </a:extLst>
              </p:cNvPr>
              <p:cNvSpPr>
                <a:spLocks noChangeArrowheads="1"/>
              </p:cNvSpPr>
              <p:nvPr/>
            </p:nvSpPr>
            <p:spPr bwMode="auto">
              <a:xfrm>
                <a:off x="116" y="1481"/>
                <a:ext cx="681" cy="426"/>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7">
                <a:extLst>
                  <a:ext uri="{FF2B5EF4-FFF2-40B4-BE49-F238E27FC236}">
                    <a16:creationId xmlns:a16="http://schemas.microsoft.com/office/drawing/2014/main" id="{A23DDA85-D5D1-4AC9-9D30-988EDF13FA58}"/>
                  </a:ext>
                </a:extLst>
              </p:cNvPr>
              <p:cNvSpPr>
                <a:spLocks noChangeArrowheads="1"/>
              </p:cNvSpPr>
              <p:nvPr/>
            </p:nvSpPr>
            <p:spPr bwMode="auto">
              <a:xfrm>
                <a:off x="797" y="1481"/>
                <a:ext cx="570" cy="426"/>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8">
                <a:extLst>
                  <a:ext uri="{FF2B5EF4-FFF2-40B4-BE49-F238E27FC236}">
                    <a16:creationId xmlns:a16="http://schemas.microsoft.com/office/drawing/2014/main" id="{F09C83B9-FA32-4A3B-BEF9-4222742EC03D}"/>
                  </a:ext>
                </a:extLst>
              </p:cNvPr>
              <p:cNvSpPr>
                <a:spLocks noChangeArrowheads="1"/>
              </p:cNvSpPr>
              <p:nvPr/>
            </p:nvSpPr>
            <p:spPr bwMode="auto">
              <a:xfrm>
                <a:off x="1367" y="1481"/>
                <a:ext cx="710" cy="426"/>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19">
                <a:extLst>
                  <a:ext uri="{FF2B5EF4-FFF2-40B4-BE49-F238E27FC236}">
                    <a16:creationId xmlns:a16="http://schemas.microsoft.com/office/drawing/2014/main" id="{45C37F26-3DA6-4104-BFBF-FD184B24E3EA}"/>
                  </a:ext>
                </a:extLst>
              </p:cNvPr>
              <p:cNvSpPr>
                <a:spLocks noChangeArrowheads="1"/>
              </p:cNvSpPr>
              <p:nvPr/>
            </p:nvSpPr>
            <p:spPr bwMode="auto">
              <a:xfrm>
                <a:off x="2077" y="1481"/>
                <a:ext cx="709" cy="426"/>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0">
                <a:extLst>
                  <a:ext uri="{FF2B5EF4-FFF2-40B4-BE49-F238E27FC236}">
                    <a16:creationId xmlns:a16="http://schemas.microsoft.com/office/drawing/2014/main" id="{5CCFE187-F98F-4084-84F4-26934B007D53}"/>
                  </a:ext>
                </a:extLst>
              </p:cNvPr>
              <p:cNvSpPr>
                <a:spLocks noChangeArrowheads="1"/>
              </p:cNvSpPr>
              <p:nvPr/>
            </p:nvSpPr>
            <p:spPr bwMode="auto">
              <a:xfrm>
                <a:off x="2786" y="1481"/>
                <a:ext cx="710" cy="426"/>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1">
                <a:extLst>
                  <a:ext uri="{FF2B5EF4-FFF2-40B4-BE49-F238E27FC236}">
                    <a16:creationId xmlns:a16="http://schemas.microsoft.com/office/drawing/2014/main" id="{6C273B7E-16E5-47BE-9C32-500777B77D21}"/>
                  </a:ext>
                </a:extLst>
              </p:cNvPr>
              <p:cNvSpPr>
                <a:spLocks noChangeArrowheads="1"/>
              </p:cNvSpPr>
              <p:nvPr/>
            </p:nvSpPr>
            <p:spPr bwMode="auto">
              <a:xfrm>
                <a:off x="3496" y="1481"/>
                <a:ext cx="709" cy="426"/>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2">
                <a:extLst>
                  <a:ext uri="{FF2B5EF4-FFF2-40B4-BE49-F238E27FC236}">
                    <a16:creationId xmlns:a16="http://schemas.microsoft.com/office/drawing/2014/main" id="{E04CB6A2-5D0F-47DA-9EB8-0DC3960742C0}"/>
                  </a:ext>
                </a:extLst>
              </p:cNvPr>
              <p:cNvSpPr>
                <a:spLocks noChangeArrowheads="1"/>
              </p:cNvSpPr>
              <p:nvPr/>
            </p:nvSpPr>
            <p:spPr bwMode="auto">
              <a:xfrm>
                <a:off x="4205" y="1481"/>
                <a:ext cx="1419" cy="426"/>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3">
                <a:extLst>
                  <a:ext uri="{FF2B5EF4-FFF2-40B4-BE49-F238E27FC236}">
                    <a16:creationId xmlns:a16="http://schemas.microsoft.com/office/drawing/2014/main" id="{B6779F08-8EA8-401B-9923-4A5E656A929B}"/>
                  </a:ext>
                </a:extLst>
              </p:cNvPr>
              <p:cNvSpPr>
                <a:spLocks noChangeArrowheads="1"/>
              </p:cNvSpPr>
              <p:nvPr/>
            </p:nvSpPr>
            <p:spPr bwMode="auto">
              <a:xfrm>
                <a:off x="116" y="1907"/>
                <a:ext cx="681" cy="472"/>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4">
                <a:extLst>
                  <a:ext uri="{FF2B5EF4-FFF2-40B4-BE49-F238E27FC236}">
                    <a16:creationId xmlns:a16="http://schemas.microsoft.com/office/drawing/2014/main" id="{9AC186F0-38E3-4F42-BDEF-48B8A4E331A6}"/>
                  </a:ext>
                </a:extLst>
              </p:cNvPr>
              <p:cNvSpPr>
                <a:spLocks noChangeArrowheads="1"/>
              </p:cNvSpPr>
              <p:nvPr/>
            </p:nvSpPr>
            <p:spPr bwMode="auto">
              <a:xfrm>
                <a:off x="797" y="1907"/>
                <a:ext cx="3408" cy="189"/>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5">
                <a:extLst>
                  <a:ext uri="{FF2B5EF4-FFF2-40B4-BE49-F238E27FC236}">
                    <a16:creationId xmlns:a16="http://schemas.microsoft.com/office/drawing/2014/main" id="{D9E384B3-CF23-4E2B-BC10-53B032B9927D}"/>
                  </a:ext>
                </a:extLst>
              </p:cNvPr>
              <p:cNvSpPr>
                <a:spLocks noChangeArrowheads="1"/>
              </p:cNvSpPr>
              <p:nvPr/>
            </p:nvSpPr>
            <p:spPr bwMode="auto">
              <a:xfrm>
                <a:off x="4205" y="1907"/>
                <a:ext cx="1419" cy="472"/>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26">
                <a:extLst>
                  <a:ext uri="{FF2B5EF4-FFF2-40B4-BE49-F238E27FC236}">
                    <a16:creationId xmlns:a16="http://schemas.microsoft.com/office/drawing/2014/main" id="{2EA8944C-704B-4809-AEDC-9B942FA6D92C}"/>
                  </a:ext>
                </a:extLst>
              </p:cNvPr>
              <p:cNvSpPr>
                <a:spLocks noChangeArrowheads="1"/>
              </p:cNvSpPr>
              <p:nvPr/>
            </p:nvSpPr>
            <p:spPr bwMode="auto">
              <a:xfrm>
                <a:off x="797" y="2096"/>
                <a:ext cx="570" cy="283"/>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7">
                <a:extLst>
                  <a:ext uri="{FF2B5EF4-FFF2-40B4-BE49-F238E27FC236}">
                    <a16:creationId xmlns:a16="http://schemas.microsoft.com/office/drawing/2014/main" id="{357F2EE4-EC12-4BA5-8C93-EF596851E0F8}"/>
                  </a:ext>
                </a:extLst>
              </p:cNvPr>
              <p:cNvSpPr>
                <a:spLocks noChangeArrowheads="1"/>
              </p:cNvSpPr>
              <p:nvPr/>
            </p:nvSpPr>
            <p:spPr bwMode="auto">
              <a:xfrm>
                <a:off x="1367" y="2096"/>
                <a:ext cx="710" cy="283"/>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28">
                <a:extLst>
                  <a:ext uri="{FF2B5EF4-FFF2-40B4-BE49-F238E27FC236}">
                    <a16:creationId xmlns:a16="http://schemas.microsoft.com/office/drawing/2014/main" id="{31125440-714A-4F8B-BA2A-3B99E6B47552}"/>
                  </a:ext>
                </a:extLst>
              </p:cNvPr>
              <p:cNvSpPr>
                <a:spLocks noChangeArrowheads="1"/>
              </p:cNvSpPr>
              <p:nvPr/>
            </p:nvSpPr>
            <p:spPr bwMode="auto">
              <a:xfrm>
                <a:off x="2077" y="2096"/>
                <a:ext cx="709" cy="283"/>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9">
                <a:extLst>
                  <a:ext uri="{FF2B5EF4-FFF2-40B4-BE49-F238E27FC236}">
                    <a16:creationId xmlns:a16="http://schemas.microsoft.com/office/drawing/2014/main" id="{DD1235EB-F7AD-4BED-B28C-2A9DACC44F35}"/>
                  </a:ext>
                </a:extLst>
              </p:cNvPr>
              <p:cNvSpPr>
                <a:spLocks noChangeArrowheads="1"/>
              </p:cNvSpPr>
              <p:nvPr/>
            </p:nvSpPr>
            <p:spPr bwMode="auto">
              <a:xfrm>
                <a:off x="2786" y="2096"/>
                <a:ext cx="710" cy="283"/>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30">
                <a:extLst>
                  <a:ext uri="{FF2B5EF4-FFF2-40B4-BE49-F238E27FC236}">
                    <a16:creationId xmlns:a16="http://schemas.microsoft.com/office/drawing/2014/main" id="{9974D32F-F7C0-4D83-861E-DD6828A3E88A}"/>
                  </a:ext>
                </a:extLst>
              </p:cNvPr>
              <p:cNvSpPr>
                <a:spLocks noChangeArrowheads="1"/>
              </p:cNvSpPr>
              <p:nvPr/>
            </p:nvSpPr>
            <p:spPr bwMode="auto">
              <a:xfrm>
                <a:off x="3496" y="2096"/>
                <a:ext cx="709" cy="283"/>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31">
                <a:extLst>
                  <a:ext uri="{FF2B5EF4-FFF2-40B4-BE49-F238E27FC236}">
                    <a16:creationId xmlns:a16="http://schemas.microsoft.com/office/drawing/2014/main" id="{B0A81B13-E5DD-4C94-B8A7-2BAD0969D525}"/>
                  </a:ext>
                </a:extLst>
              </p:cNvPr>
              <p:cNvSpPr>
                <a:spLocks noChangeArrowheads="1"/>
              </p:cNvSpPr>
              <p:nvPr/>
            </p:nvSpPr>
            <p:spPr bwMode="auto">
              <a:xfrm>
                <a:off x="116" y="2379"/>
                <a:ext cx="681"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32">
                <a:extLst>
                  <a:ext uri="{FF2B5EF4-FFF2-40B4-BE49-F238E27FC236}">
                    <a16:creationId xmlns:a16="http://schemas.microsoft.com/office/drawing/2014/main" id="{B5444821-5A43-4114-B25B-4C97331D65C4}"/>
                  </a:ext>
                </a:extLst>
              </p:cNvPr>
              <p:cNvSpPr>
                <a:spLocks noChangeArrowheads="1"/>
              </p:cNvSpPr>
              <p:nvPr/>
            </p:nvSpPr>
            <p:spPr bwMode="auto">
              <a:xfrm>
                <a:off x="797" y="2379"/>
                <a:ext cx="570"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33">
                <a:extLst>
                  <a:ext uri="{FF2B5EF4-FFF2-40B4-BE49-F238E27FC236}">
                    <a16:creationId xmlns:a16="http://schemas.microsoft.com/office/drawing/2014/main" id="{63795AEB-21FD-4D8F-8D4E-2DE530367C6C}"/>
                  </a:ext>
                </a:extLst>
              </p:cNvPr>
              <p:cNvSpPr>
                <a:spLocks noChangeArrowheads="1"/>
              </p:cNvSpPr>
              <p:nvPr/>
            </p:nvSpPr>
            <p:spPr bwMode="auto">
              <a:xfrm>
                <a:off x="1367" y="2379"/>
                <a:ext cx="710"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34">
                <a:extLst>
                  <a:ext uri="{FF2B5EF4-FFF2-40B4-BE49-F238E27FC236}">
                    <a16:creationId xmlns:a16="http://schemas.microsoft.com/office/drawing/2014/main" id="{67FA91E1-DADB-45FD-8250-6A3328C7AA44}"/>
                  </a:ext>
                </a:extLst>
              </p:cNvPr>
              <p:cNvSpPr>
                <a:spLocks noChangeArrowheads="1"/>
              </p:cNvSpPr>
              <p:nvPr/>
            </p:nvSpPr>
            <p:spPr bwMode="auto">
              <a:xfrm>
                <a:off x="2077" y="2379"/>
                <a:ext cx="709"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35">
                <a:extLst>
                  <a:ext uri="{FF2B5EF4-FFF2-40B4-BE49-F238E27FC236}">
                    <a16:creationId xmlns:a16="http://schemas.microsoft.com/office/drawing/2014/main" id="{12B5AB10-7E74-4D62-A51A-BFDE74C77A2D}"/>
                  </a:ext>
                </a:extLst>
              </p:cNvPr>
              <p:cNvSpPr>
                <a:spLocks noChangeArrowheads="1"/>
              </p:cNvSpPr>
              <p:nvPr/>
            </p:nvSpPr>
            <p:spPr bwMode="auto">
              <a:xfrm>
                <a:off x="2786" y="2379"/>
                <a:ext cx="710"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6">
                <a:extLst>
                  <a:ext uri="{FF2B5EF4-FFF2-40B4-BE49-F238E27FC236}">
                    <a16:creationId xmlns:a16="http://schemas.microsoft.com/office/drawing/2014/main" id="{B1BDC183-1B3C-489B-99A0-E3B1154E39D1}"/>
                  </a:ext>
                </a:extLst>
              </p:cNvPr>
              <p:cNvSpPr>
                <a:spLocks noChangeArrowheads="1"/>
              </p:cNvSpPr>
              <p:nvPr/>
            </p:nvSpPr>
            <p:spPr bwMode="auto">
              <a:xfrm>
                <a:off x="3496" y="2379"/>
                <a:ext cx="709"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37">
                <a:extLst>
                  <a:ext uri="{FF2B5EF4-FFF2-40B4-BE49-F238E27FC236}">
                    <a16:creationId xmlns:a16="http://schemas.microsoft.com/office/drawing/2014/main" id="{325AE05A-98C6-47D2-ACF8-B7EC7176BD71}"/>
                  </a:ext>
                </a:extLst>
              </p:cNvPr>
              <p:cNvSpPr>
                <a:spLocks noChangeArrowheads="1"/>
              </p:cNvSpPr>
              <p:nvPr/>
            </p:nvSpPr>
            <p:spPr bwMode="auto">
              <a:xfrm>
                <a:off x="4205" y="2379"/>
                <a:ext cx="709"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38">
                <a:extLst>
                  <a:ext uri="{FF2B5EF4-FFF2-40B4-BE49-F238E27FC236}">
                    <a16:creationId xmlns:a16="http://schemas.microsoft.com/office/drawing/2014/main" id="{91C0E7C6-716C-4E60-AF43-DE088EBCED6A}"/>
                  </a:ext>
                </a:extLst>
              </p:cNvPr>
              <p:cNvSpPr>
                <a:spLocks noChangeArrowheads="1"/>
              </p:cNvSpPr>
              <p:nvPr/>
            </p:nvSpPr>
            <p:spPr bwMode="auto">
              <a:xfrm>
                <a:off x="4914" y="2379"/>
                <a:ext cx="710" cy="190"/>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39">
                <a:extLst>
                  <a:ext uri="{FF2B5EF4-FFF2-40B4-BE49-F238E27FC236}">
                    <a16:creationId xmlns:a16="http://schemas.microsoft.com/office/drawing/2014/main" id="{6A41C7BF-ECEC-4B1E-A7E9-0AF1847B3323}"/>
                  </a:ext>
                </a:extLst>
              </p:cNvPr>
              <p:cNvSpPr>
                <a:spLocks noChangeArrowheads="1"/>
              </p:cNvSpPr>
              <p:nvPr/>
            </p:nvSpPr>
            <p:spPr bwMode="auto">
              <a:xfrm>
                <a:off x="116" y="2569"/>
                <a:ext cx="681" cy="529"/>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40">
                <a:extLst>
                  <a:ext uri="{FF2B5EF4-FFF2-40B4-BE49-F238E27FC236}">
                    <a16:creationId xmlns:a16="http://schemas.microsoft.com/office/drawing/2014/main" id="{2BB78792-9CE0-40C9-AE8E-3544063A7A70}"/>
                  </a:ext>
                </a:extLst>
              </p:cNvPr>
              <p:cNvSpPr>
                <a:spLocks noChangeArrowheads="1"/>
              </p:cNvSpPr>
              <p:nvPr/>
            </p:nvSpPr>
            <p:spPr bwMode="auto">
              <a:xfrm>
                <a:off x="797" y="2569"/>
                <a:ext cx="3408" cy="529"/>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41">
                <a:extLst>
                  <a:ext uri="{FF2B5EF4-FFF2-40B4-BE49-F238E27FC236}">
                    <a16:creationId xmlns:a16="http://schemas.microsoft.com/office/drawing/2014/main" id="{0F61A50C-58EF-4005-914B-839E414B3136}"/>
                  </a:ext>
                </a:extLst>
              </p:cNvPr>
              <p:cNvSpPr>
                <a:spLocks noChangeArrowheads="1"/>
              </p:cNvSpPr>
              <p:nvPr/>
            </p:nvSpPr>
            <p:spPr bwMode="auto">
              <a:xfrm>
                <a:off x="4205" y="2569"/>
                <a:ext cx="1419" cy="529"/>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42">
                <a:extLst>
                  <a:ext uri="{FF2B5EF4-FFF2-40B4-BE49-F238E27FC236}">
                    <a16:creationId xmlns:a16="http://schemas.microsoft.com/office/drawing/2014/main" id="{3BD4C3B9-FB00-4542-8981-E8BEABB3F5FA}"/>
                  </a:ext>
                </a:extLst>
              </p:cNvPr>
              <p:cNvSpPr>
                <a:spLocks noChangeArrowheads="1"/>
              </p:cNvSpPr>
              <p:nvPr/>
            </p:nvSpPr>
            <p:spPr bwMode="auto">
              <a:xfrm>
                <a:off x="116" y="3098"/>
                <a:ext cx="681"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43">
                <a:extLst>
                  <a:ext uri="{FF2B5EF4-FFF2-40B4-BE49-F238E27FC236}">
                    <a16:creationId xmlns:a16="http://schemas.microsoft.com/office/drawing/2014/main" id="{F68F842B-708B-4317-9B21-B9A41B7A13C5}"/>
                  </a:ext>
                </a:extLst>
              </p:cNvPr>
              <p:cNvSpPr>
                <a:spLocks noChangeArrowheads="1"/>
              </p:cNvSpPr>
              <p:nvPr/>
            </p:nvSpPr>
            <p:spPr bwMode="auto">
              <a:xfrm>
                <a:off x="797" y="3098"/>
                <a:ext cx="570"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44">
                <a:extLst>
                  <a:ext uri="{FF2B5EF4-FFF2-40B4-BE49-F238E27FC236}">
                    <a16:creationId xmlns:a16="http://schemas.microsoft.com/office/drawing/2014/main" id="{23078C6C-3987-4E0C-8EDC-3EEE60A1736D}"/>
                  </a:ext>
                </a:extLst>
              </p:cNvPr>
              <p:cNvSpPr>
                <a:spLocks noChangeArrowheads="1"/>
              </p:cNvSpPr>
              <p:nvPr/>
            </p:nvSpPr>
            <p:spPr bwMode="auto">
              <a:xfrm>
                <a:off x="1367" y="3098"/>
                <a:ext cx="710"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5">
                <a:extLst>
                  <a:ext uri="{FF2B5EF4-FFF2-40B4-BE49-F238E27FC236}">
                    <a16:creationId xmlns:a16="http://schemas.microsoft.com/office/drawing/2014/main" id="{90440561-2AAC-4C36-9D67-00DF445D1E76}"/>
                  </a:ext>
                </a:extLst>
              </p:cNvPr>
              <p:cNvSpPr>
                <a:spLocks noChangeArrowheads="1"/>
              </p:cNvSpPr>
              <p:nvPr/>
            </p:nvSpPr>
            <p:spPr bwMode="auto">
              <a:xfrm>
                <a:off x="2077" y="3098"/>
                <a:ext cx="709"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46">
                <a:extLst>
                  <a:ext uri="{FF2B5EF4-FFF2-40B4-BE49-F238E27FC236}">
                    <a16:creationId xmlns:a16="http://schemas.microsoft.com/office/drawing/2014/main" id="{1FE8CB6A-6193-4D50-B7B0-A7304D4A81B6}"/>
                  </a:ext>
                </a:extLst>
              </p:cNvPr>
              <p:cNvSpPr>
                <a:spLocks noChangeArrowheads="1"/>
              </p:cNvSpPr>
              <p:nvPr/>
            </p:nvSpPr>
            <p:spPr bwMode="auto">
              <a:xfrm>
                <a:off x="2786" y="3098"/>
                <a:ext cx="710"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7">
                <a:extLst>
                  <a:ext uri="{FF2B5EF4-FFF2-40B4-BE49-F238E27FC236}">
                    <a16:creationId xmlns:a16="http://schemas.microsoft.com/office/drawing/2014/main" id="{DB026C21-33DB-42DC-9B59-1E410C6211A9}"/>
                  </a:ext>
                </a:extLst>
              </p:cNvPr>
              <p:cNvSpPr>
                <a:spLocks noChangeArrowheads="1"/>
              </p:cNvSpPr>
              <p:nvPr/>
            </p:nvSpPr>
            <p:spPr bwMode="auto">
              <a:xfrm>
                <a:off x="3496" y="3098"/>
                <a:ext cx="709"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48">
                <a:extLst>
                  <a:ext uri="{FF2B5EF4-FFF2-40B4-BE49-F238E27FC236}">
                    <a16:creationId xmlns:a16="http://schemas.microsoft.com/office/drawing/2014/main" id="{8A2165AD-0853-4B31-92AD-9D00D3DE33DC}"/>
                  </a:ext>
                </a:extLst>
              </p:cNvPr>
              <p:cNvSpPr>
                <a:spLocks noChangeArrowheads="1"/>
              </p:cNvSpPr>
              <p:nvPr/>
            </p:nvSpPr>
            <p:spPr bwMode="auto">
              <a:xfrm>
                <a:off x="4205" y="3098"/>
                <a:ext cx="709"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49">
                <a:extLst>
                  <a:ext uri="{FF2B5EF4-FFF2-40B4-BE49-F238E27FC236}">
                    <a16:creationId xmlns:a16="http://schemas.microsoft.com/office/drawing/2014/main" id="{8BB264FF-B878-407D-9CD2-2A9340710DDA}"/>
                  </a:ext>
                </a:extLst>
              </p:cNvPr>
              <p:cNvSpPr>
                <a:spLocks noChangeArrowheads="1"/>
              </p:cNvSpPr>
              <p:nvPr/>
            </p:nvSpPr>
            <p:spPr bwMode="auto">
              <a:xfrm>
                <a:off x="4914" y="3098"/>
                <a:ext cx="710" cy="33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50">
                <a:extLst>
                  <a:ext uri="{FF2B5EF4-FFF2-40B4-BE49-F238E27FC236}">
                    <a16:creationId xmlns:a16="http://schemas.microsoft.com/office/drawing/2014/main" id="{0EF6B7D3-35D9-4AFB-A316-01873D9B5255}"/>
                  </a:ext>
                </a:extLst>
              </p:cNvPr>
              <p:cNvSpPr>
                <a:spLocks noChangeArrowheads="1"/>
              </p:cNvSpPr>
              <p:nvPr/>
            </p:nvSpPr>
            <p:spPr bwMode="auto">
              <a:xfrm>
                <a:off x="116" y="3436"/>
                <a:ext cx="681"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51">
                <a:extLst>
                  <a:ext uri="{FF2B5EF4-FFF2-40B4-BE49-F238E27FC236}">
                    <a16:creationId xmlns:a16="http://schemas.microsoft.com/office/drawing/2014/main" id="{AE177319-859F-4532-984B-D36E6319E764}"/>
                  </a:ext>
                </a:extLst>
              </p:cNvPr>
              <p:cNvSpPr>
                <a:spLocks noChangeArrowheads="1"/>
              </p:cNvSpPr>
              <p:nvPr/>
            </p:nvSpPr>
            <p:spPr bwMode="auto">
              <a:xfrm>
                <a:off x="797" y="3436"/>
                <a:ext cx="570"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52">
                <a:extLst>
                  <a:ext uri="{FF2B5EF4-FFF2-40B4-BE49-F238E27FC236}">
                    <a16:creationId xmlns:a16="http://schemas.microsoft.com/office/drawing/2014/main" id="{B40429F9-3C6E-469F-9FE2-5C1FCB1EB3BC}"/>
                  </a:ext>
                </a:extLst>
              </p:cNvPr>
              <p:cNvSpPr>
                <a:spLocks noChangeArrowheads="1"/>
              </p:cNvSpPr>
              <p:nvPr/>
            </p:nvSpPr>
            <p:spPr bwMode="auto">
              <a:xfrm>
                <a:off x="1367" y="3436"/>
                <a:ext cx="710"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53">
                <a:extLst>
                  <a:ext uri="{FF2B5EF4-FFF2-40B4-BE49-F238E27FC236}">
                    <a16:creationId xmlns:a16="http://schemas.microsoft.com/office/drawing/2014/main" id="{7DCD90A1-30C4-4841-97D1-C7FD1177C22F}"/>
                  </a:ext>
                </a:extLst>
              </p:cNvPr>
              <p:cNvSpPr>
                <a:spLocks noChangeArrowheads="1"/>
              </p:cNvSpPr>
              <p:nvPr/>
            </p:nvSpPr>
            <p:spPr bwMode="auto">
              <a:xfrm>
                <a:off x="2077" y="3436"/>
                <a:ext cx="709"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54">
                <a:extLst>
                  <a:ext uri="{FF2B5EF4-FFF2-40B4-BE49-F238E27FC236}">
                    <a16:creationId xmlns:a16="http://schemas.microsoft.com/office/drawing/2014/main" id="{56AD69DE-8A2E-4D61-AEE1-790391DCF7B2}"/>
                  </a:ext>
                </a:extLst>
              </p:cNvPr>
              <p:cNvSpPr>
                <a:spLocks noChangeArrowheads="1"/>
              </p:cNvSpPr>
              <p:nvPr/>
            </p:nvSpPr>
            <p:spPr bwMode="auto">
              <a:xfrm>
                <a:off x="2786" y="3436"/>
                <a:ext cx="710"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55">
                <a:extLst>
                  <a:ext uri="{FF2B5EF4-FFF2-40B4-BE49-F238E27FC236}">
                    <a16:creationId xmlns:a16="http://schemas.microsoft.com/office/drawing/2014/main" id="{A719EA5B-7216-470E-9627-25BB2475B0FB}"/>
                  </a:ext>
                </a:extLst>
              </p:cNvPr>
              <p:cNvSpPr>
                <a:spLocks noChangeArrowheads="1"/>
              </p:cNvSpPr>
              <p:nvPr/>
            </p:nvSpPr>
            <p:spPr bwMode="auto">
              <a:xfrm>
                <a:off x="3496" y="3436"/>
                <a:ext cx="709"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56">
                <a:extLst>
                  <a:ext uri="{FF2B5EF4-FFF2-40B4-BE49-F238E27FC236}">
                    <a16:creationId xmlns:a16="http://schemas.microsoft.com/office/drawing/2014/main" id="{19DD8506-BAC2-4867-B2B2-9355D4661C32}"/>
                  </a:ext>
                </a:extLst>
              </p:cNvPr>
              <p:cNvSpPr>
                <a:spLocks noChangeArrowheads="1"/>
              </p:cNvSpPr>
              <p:nvPr/>
            </p:nvSpPr>
            <p:spPr bwMode="auto">
              <a:xfrm>
                <a:off x="4205" y="3436"/>
                <a:ext cx="709"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57">
                <a:extLst>
                  <a:ext uri="{FF2B5EF4-FFF2-40B4-BE49-F238E27FC236}">
                    <a16:creationId xmlns:a16="http://schemas.microsoft.com/office/drawing/2014/main" id="{54E8916F-2BCD-43E7-A398-4B55E29CD0DE}"/>
                  </a:ext>
                </a:extLst>
              </p:cNvPr>
              <p:cNvSpPr>
                <a:spLocks noChangeArrowheads="1"/>
              </p:cNvSpPr>
              <p:nvPr/>
            </p:nvSpPr>
            <p:spPr bwMode="auto">
              <a:xfrm>
                <a:off x="4914" y="3436"/>
                <a:ext cx="710" cy="528"/>
              </a:xfrm>
              <a:prstGeom prst="rect">
                <a:avLst/>
              </a:prstGeom>
              <a:solidFill>
                <a:srgbClr val="E2F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0" name="Line 58">
                <a:extLst>
                  <a:ext uri="{FF2B5EF4-FFF2-40B4-BE49-F238E27FC236}">
                    <a16:creationId xmlns:a16="http://schemas.microsoft.com/office/drawing/2014/main" id="{E816E964-8A98-4938-8C17-57E561062AAF}"/>
                  </a:ext>
                </a:extLst>
              </p:cNvPr>
              <p:cNvSpPr>
                <a:spLocks noChangeShapeType="1"/>
              </p:cNvSpPr>
              <p:nvPr/>
            </p:nvSpPr>
            <p:spPr bwMode="auto">
              <a:xfrm>
                <a:off x="797" y="1028"/>
                <a:ext cx="0" cy="294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1" name="Line 59">
                <a:extLst>
                  <a:ext uri="{FF2B5EF4-FFF2-40B4-BE49-F238E27FC236}">
                    <a16:creationId xmlns:a16="http://schemas.microsoft.com/office/drawing/2014/main" id="{1EFA2BAC-394E-4EE3-B0C1-98758E6F070F}"/>
                  </a:ext>
                </a:extLst>
              </p:cNvPr>
              <p:cNvSpPr>
                <a:spLocks noChangeShapeType="1"/>
              </p:cNvSpPr>
              <p:nvPr/>
            </p:nvSpPr>
            <p:spPr bwMode="auto">
              <a:xfrm>
                <a:off x="1367" y="1028"/>
                <a:ext cx="0" cy="268"/>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2" name="Line 60">
                <a:extLst>
                  <a:ext uri="{FF2B5EF4-FFF2-40B4-BE49-F238E27FC236}">
                    <a16:creationId xmlns:a16="http://schemas.microsoft.com/office/drawing/2014/main" id="{7CD9FB9B-EB70-4A8D-BF8D-7FF0C19709D2}"/>
                  </a:ext>
                </a:extLst>
              </p:cNvPr>
              <p:cNvSpPr>
                <a:spLocks noChangeShapeType="1"/>
              </p:cNvSpPr>
              <p:nvPr/>
            </p:nvSpPr>
            <p:spPr bwMode="auto">
              <a:xfrm>
                <a:off x="1367" y="1477"/>
                <a:ext cx="0" cy="433"/>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3" name="Line 61">
                <a:extLst>
                  <a:ext uri="{FF2B5EF4-FFF2-40B4-BE49-F238E27FC236}">
                    <a16:creationId xmlns:a16="http://schemas.microsoft.com/office/drawing/2014/main" id="{5E7ABAA9-D300-47BD-84ED-184E5C78B98D}"/>
                  </a:ext>
                </a:extLst>
              </p:cNvPr>
              <p:cNvSpPr>
                <a:spLocks noChangeShapeType="1"/>
              </p:cNvSpPr>
              <p:nvPr/>
            </p:nvSpPr>
            <p:spPr bwMode="auto">
              <a:xfrm>
                <a:off x="1367" y="2092"/>
                <a:ext cx="0" cy="48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4" name="Line 62">
                <a:extLst>
                  <a:ext uri="{FF2B5EF4-FFF2-40B4-BE49-F238E27FC236}">
                    <a16:creationId xmlns:a16="http://schemas.microsoft.com/office/drawing/2014/main" id="{DA8C8124-B7AB-43EC-BFDF-FCBDADE2B985}"/>
                  </a:ext>
                </a:extLst>
              </p:cNvPr>
              <p:cNvSpPr>
                <a:spLocks noChangeShapeType="1"/>
              </p:cNvSpPr>
              <p:nvPr/>
            </p:nvSpPr>
            <p:spPr bwMode="auto">
              <a:xfrm>
                <a:off x="1367" y="3094"/>
                <a:ext cx="0" cy="874"/>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5" name="Line 63">
                <a:extLst>
                  <a:ext uri="{FF2B5EF4-FFF2-40B4-BE49-F238E27FC236}">
                    <a16:creationId xmlns:a16="http://schemas.microsoft.com/office/drawing/2014/main" id="{D04B4CA6-582C-446A-B724-CCBCE0A8E984}"/>
                  </a:ext>
                </a:extLst>
              </p:cNvPr>
              <p:cNvSpPr>
                <a:spLocks noChangeShapeType="1"/>
              </p:cNvSpPr>
              <p:nvPr/>
            </p:nvSpPr>
            <p:spPr bwMode="auto">
              <a:xfrm>
                <a:off x="2077" y="1028"/>
                <a:ext cx="0" cy="268"/>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6" name="Line 64">
                <a:extLst>
                  <a:ext uri="{FF2B5EF4-FFF2-40B4-BE49-F238E27FC236}">
                    <a16:creationId xmlns:a16="http://schemas.microsoft.com/office/drawing/2014/main" id="{CBEF84F3-7F7B-462B-8B70-3BAF22472528}"/>
                  </a:ext>
                </a:extLst>
              </p:cNvPr>
              <p:cNvSpPr>
                <a:spLocks noChangeShapeType="1"/>
              </p:cNvSpPr>
              <p:nvPr/>
            </p:nvSpPr>
            <p:spPr bwMode="auto">
              <a:xfrm>
                <a:off x="2077" y="1477"/>
                <a:ext cx="0" cy="433"/>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7" name="Line 65">
                <a:extLst>
                  <a:ext uri="{FF2B5EF4-FFF2-40B4-BE49-F238E27FC236}">
                    <a16:creationId xmlns:a16="http://schemas.microsoft.com/office/drawing/2014/main" id="{50C0BB62-0E52-4290-9659-313D85012CA5}"/>
                  </a:ext>
                </a:extLst>
              </p:cNvPr>
              <p:cNvSpPr>
                <a:spLocks noChangeShapeType="1"/>
              </p:cNvSpPr>
              <p:nvPr/>
            </p:nvSpPr>
            <p:spPr bwMode="auto">
              <a:xfrm>
                <a:off x="2077" y="2092"/>
                <a:ext cx="0" cy="48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Line 66">
                <a:extLst>
                  <a:ext uri="{FF2B5EF4-FFF2-40B4-BE49-F238E27FC236}">
                    <a16:creationId xmlns:a16="http://schemas.microsoft.com/office/drawing/2014/main" id="{D4D4A550-E8BE-4A7C-946F-BB02D6B62CA5}"/>
                  </a:ext>
                </a:extLst>
              </p:cNvPr>
              <p:cNvSpPr>
                <a:spLocks noChangeShapeType="1"/>
              </p:cNvSpPr>
              <p:nvPr/>
            </p:nvSpPr>
            <p:spPr bwMode="auto">
              <a:xfrm>
                <a:off x="2077" y="3094"/>
                <a:ext cx="0" cy="874"/>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Line 67">
                <a:extLst>
                  <a:ext uri="{FF2B5EF4-FFF2-40B4-BE49-F238E27FC236}">
                    <a16:creationId xmlns:a16="http://schemas.microsoft.com/office/drawing/2014/main" id="{DB9D6BCB-0667-4539-8BEB-82E7598EE46E}"/>
                  </a:ext>
                </a:extLst>
              </p:cNvPr>
              <p:cNvSpPr>
                <a:spLocks noChangeShapeType="1"/>
              </p:cNvSpPr>
              <p:nvPr/>
            </p:nvSpPr>
            <p:spPr bwMode="auto">
              <a:xfrm>
                <a:off x="2786" y="1028"/>
                <a:ext cx="0" cy="268"/>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0" name="Line 68">
                <a:extLst>
                  <a:ext uri="{FF2B5EF4-FFF2-40B4-BE49-F238E27FC236}">
                    <a16:creationId xmlns:a16="http://schemas.microsoft.com/office/drawing/2014/main" id="{4D09BEB2-8544-4F40-9472-9FAF0B5E4291}"/>
                  </a:ext>
                </a:extLst>
              </p:cNvPr>
              <p:cNvSpPr>
                <a:spLocks noChangeShapeType="1"/>
              </p:cNvSpPr>
              <p:nvPr/>
            </p:nvSpPr>
            <p:spPr bwMode="auto">
              <a:xfrm>
                <a:off x="2786" y="1477"/>
                <a:ext cx="0" cy="433"/>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1" name="Line 69">
                <a:extLst>
                  <a:ext uri="{FF2B5EF4-FFF2-40B4-BE49-F238E27FC236}">
                    <a16:creationId xmlns:a16="http://schemas.microsoft.com/office/drawing/2014/main" id="{BA47D8D1-D75D-4027-94C9-F54C96B49ABC}"/>
                  </a:ext>
                </a:extLst>
              </p:cNvPr>
              <p:cNvSpPr>
                <a:spLocks noChangeShapeType="1"/>
              </p:cNvSpPr>
              <p:nvPr/>
            </p:nvSpPr>
            <p:spPr bwMode="auto">
              <a:xfrm>
                <a:off x="2786" y="2092"/>
                <a:ext cx="0" cy="48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2" name="Line 70">
                <a:extLst>
                  <a:ext uri="{FF2B5EF4-FFF2-40B4-BE49-F238E27FC236}">
                    <a16:creationId xmlns:a16="http://schemas.microsoft.com/office/drawing/2014/main" id="{89808452-CD0C-4955-BE52-C3802E4E3D20}"/>
                  </a:ext>
                </a:extLst>
              </p:cNvPr>
              <p:cNvSpPr>
                <a:spLocks noChangeShapeType="1"/>
              </p:cNvSpPr>
              <p:nvPr/>
            </p:nvSpPr>
            <p:spPr bwMode="auto">
              <a:xfrm>
                <a:off x="2786" y="3094"/>
                <a:ext cx="0" cy="874"/>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3" name="Line 71">
                <a:extLst>
                  <a:ext uri="{FF2B5EF4-FFF2-40B4-BE49-F238E27FC236}">
                    <a16:creationId xmlns:a16="http://schemas.microsoft.com/office/drawing/2014/main" id="{9ECA4028-FF40-4CE6-A1D0-17A6973D1FFB}"/>
                  </a:ext>
                </a:extLst>
              </p:cNvPr>
              <p:cNvSpPr>
                <a:spLocks noChangeShapeType="1"/>
              </p:cNvSpPr>
              <p:nvPr/>
            </p:nvSpPr>
            <p:spPr bwMode="auto">
              <a:xfrm>
                <a:off x="3496" y="1028"/>
                <a:ext cx="0" cy="268"/>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8" name="Line 72">
                <a:extLst>
                  <a:ext uri="{FF2B5EF4-FFF2-40B4-BE49-F238E27FC236}">
                    <a16:creationId xmlns:a16="http://schemas.microsoft.com/office/drawing/2014/main" id="{14B9DA10-A252-404F-9619-9E3C1778A112}"/>
                  </a:ext>
                </a:extLst>
              </p:cNvPr>
              <p:cNvSpPr>
                <a:spLocks noChangeShapeType="1"/>
              </p:cNvSpPr>
              <p:nvPr/>
            </p:nvSpPr>
            <p:spPr bwMode="auto">
              <a:xfrm>
                <a:off x="3496" y="1477"/>
                <a:ext cx="0" cy="433"/>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9" name="Line 73">
                <a:extLst>
                  <a:ext uri="{FF2B5EF4-FFF2-40B4-BE49-F238E27FC236}">
                    <a16:creationId xmlns:a16="http://schemas.microsoft.com/office/drawing/2014/main" id="{63CAC747-EFC7-4EB6-A5C3-3F42339B0868}"/>
                  </a:ext>
                </a:extLst>
              </p:cNvPr>
              <p:cNvSpPr>
                <a:spLocks noChangeShapeType="1"/>
              </p:cNvSpPr>
              <p:nvPr/>
            </p:nvSpPr>
            <p:spPr bwMode="auto">
              <a:xfrm>
                <a:off x="3496" y="2092"/>
                <a:ext cx="0" cy="48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0" name="Line 74">
                <a:extLst>
                  <a:ext uri="{FF2B5EF4-FFF2-40B4-BE49-F238E27FC236}">
                    <a16:creationId xmlns:a16="http://schemas.microsoft.com/office/drawing/2014/main" id="{FD0FF7B2-5046-46A0-B261-F4266FD03988}"/>
                  </a:ext>
                </a:extLst>
              </p:cNvPr>
              <p:cNvSpPr>
                <a:spLocks noChangeShapeType="1"/>
              </p:cNvSpPr>
              <p:nvPr/>
            </p:nvSpPr>
            <p:spPr bwMode="auto">
              <a:xfrm>
                <a:off x="3496" y="3094"/>
                <a:ext cx="0" cy="874"/>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1" name="Line 75">
                <a:extLst>
                  <a:ext uri="{FF2B5EF4-FFF2-40B4-BE49-F238E27FC236}">
                    <a16:creationId xmlns:a16="http://schemas.microsoft.com/office/drawing/2014/main" id="{F5908D6B-E3E1-400F-9681-0A2FC4BE87A1}"/>
                  </a:ext>
                </a:extLst>
              </p:cNvPr>
              <p:cNvSpPr>
                <a:spLocks noChangeShapeType="1"/>
              </p:cNvSpPr>
              <p:nvPr/>
            </p:nvSpPr>
            <p:spPr bwMode="auto">
              <a:xfrm>
                <a:off x="4205" y="1028"/>
                <a:ext cx="0" cy="294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2" name="Line 76">
                <a:extLst>
                  <a:ext uri="{FF2B5EF4-FFF2-40B4-BE49-F238E27FC236}">
                    <a16:creationId xmlns:a16="http://schemas.microsoft.com/office/drawing/2014/main" id="{91DBF6D4-BF08-4E30-BC32-CAC4F12F3B4F}"/>
                  </a:ext>
                </a:extLst>
              </p:cNvPr>
              <p:cNvSpPr>
                <a:spLocks noChangeShapeType="1"/>
              </p:cNvSpPr>
              <p:nvPr/>
            </p:nvSpPr>
            <p:spPr bwMode="auto">
              <a:xfrm>
                <a:off x="4914" y="1028"/>
                <a:ext cx="0" cy="268"/>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3" name="Line 77">
                <a:extLst>
                  <a:ext uri="{FF2B5EF4-FFF2-40B4-BE49-F238E27FC236}">
                    <a16:creationId xmlns:a16="http://schemas.microsoft.com/office/drawing/2014/main" id="{A84322DB-5FB9-4B5E-A818-DF9D20728C44}"/>
                  </a:ext>
                </a:extLst>
              </p:cNvPr>
              <p:cNvSpPr>
                <a:spLocks noChangeShapeType="1"/>
              </p:cNvSpPr>
              <p:nvPr/>
            </p:nvSpPr>
            <p:spPr bwMode="auto">
              <a:xfrm>
                <a:off x="4914" y="2376"/>
                <a:ext cx="0" cy="196"/>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4" name="Line 78">
                <a:extLst>
                  <a:ext uri="{FF2B5EF4-FFF2-40B4-BE49-F238E27FC236}">
                    <a16:creationId xmlns:a16="http://schemas.microsoft.com/office/drawing/2014/main" id="{2D73E52D-8329-4550-B777-A84C182A67C8}"/>
                  </a:ext>
                </a:extLst>
              </p:cNvPr>
              <p:cNvSpPr>
                <a:spLocks noChangeShapeType="1"/>
              </p:cNvSpPr>
              <p:nvPr/>
            </p:nvSpPr>
            <p:spPr bwMode="auto">
              <a:xfrm>
                <a:off x="4914" y="3094"/>
                <a:ext cx="0" cy="874"/>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5" name="Line 79">
                <a:extLst>
                  <a:ext uri="{FF2B5EF4-FFF2-40B4-BE49-F238E27FC236}">
                    <a16:creationId xmlns:a16="http://schemas.microsoft.com/office/drawing/2014/main" id="{34DF257C-1C63-4AC4-998D-F6CED3512F2E}"/>
                  </a:ext>
                </a:extLst>
              </p:cNvPr>
              <p:cNvSpPr>
                <a:spLocks noChangeShapeType="1"/>
              </p:cNvSpPr>
              <p:nvPr/>
            </p:nvSpPr>
            <p:spPr bwMode="auto">
              <a:xfrm>
                <a:off x="112" y="1292"/>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6" name="Line 80">
                <a:extLst>
                  <a:ext uri="{FF2B5EF4-FFF2-40B4-BE49-F238E27FC236}">
                    <a16:creationId xmlns:a16="http://schemas.microsoft.com/office/drawing/2014/main" id="{6E5B2C13-6EA3-425E-89B5-097EC4521B19}"/>
                  </a:ext>
                </a:extLst>
              </p:cNvPr>
              <p:cNvSpPr>
                <a:spLocks noChangeShapeType="1"/>
              </p:cNvSpPr>
              <p:nvPr/>
            </p:nvSpPr>
            <p:spPr bwMode="auto">
              <a:xfrm>
                <a:off x="112" y="1481"/>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7" name="Line 81">
                <a:extLst>
                  <a:ext uri="{FF2B5EF4-FFF2-40B4-BE49-F238E27FC236}">
                    <a16:creationId xmlns:a16="http://schemas.microsoft.com/office/drawing/2014/main" id="{5F2FBA5C-0585-4127-B6E3-A95F99C192E8}"/>
                  </a:ext>
                </a:extLst>
              </p:cNvPr>
              <p:cNvSpPr>
                <a:spLocks noChangeShapeType="1"/>
              </p:cNvSpPr>
              <p:nvPr/>
            </p:nvSpPr>
            <p:spPr bwMode="auto">
              <a:xfrm>
                <a:off x="112" y="1907"/>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8" name="Line 82">
                <a:extLst>
                  <a:ext uri="{FF2B5EF4-FFF2-40B4-BE49-F238E27FC236}">
                    <a16:creationId xmlns:a16="http://schemas.microsoft.com/office/drawing/2014/main" id="{98986074-A840-4083-957E-732B916E3771}"/>
                  </a:ext>
                </a:extLst>
              </p:cNvPr>
              <p:cNvSpPr>
                <a:spLocks noChangeShapeType="1"/>
              </p:cNvSpPr>
              <p:nvPr/>
            </p:nvSpPr>
            <p:spPr bwMode="auto">
              <a:xfrm>
                <a:off x="793" y="2096"/>
                <a:ext cx="3416"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9" name="Line 83">
                <a:extLst>
                  <a:ext uri="{FF2B5EF4-FFF2-40B4-BE49-F238E27FC236}">
                    <a16:creationId xmlns:a16="http://schemas.microsoft.com/office/drawing/2014/main" id="{F0A9C219-1156-487E-9026-F00145C9BA98}"/>
                  </a:ext>
                </a:extLst>
              </p:cNvPr>
              <p:cNvSpPr>
                <a:spLocks noChangeShapeType="1"/>
              </p:cNvSpPr>
              <p:nvPr/>
            </p:nvSpPr>
            <p:spPr bwMode="auto">
              <a:xfrm>
                <a:off x="112" y="2379"/>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0" name="Line 84">
                <a:extLst>
                  <a:ext uri="{FF2B5EF4-FFF2-40B4-BE49-F238E27FC236}">
                    <a16:creationId xmlns:a16="http://schemas.microsoft.com/office/drawing/2014/main" id="{5A7016DA-1E47-4C91-9508-FA36F6C491F0}"/>
                  </a:ext>
                </a:extLst>
              </p:cNvPr>
              <p:cNvSpPr>
                <a:spLocks noChangeShapeType="1"/>
              </p:cNvSpPr>
              <p:nvPr/>
            </p:nvSpPr>
            <p:spPr bwMode="auto">
              <a:xfrm>
                <a:off x="112" y="2569"/>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1" name="Line 85">
                <a:extLst>
                  <a:ext uri="{FF2B5EF4-FFF2-40B4-BE49-F238E27FC236}">
                    <a16:creationId xmlns:a16="http://schemas.microsoft.com/office/drawing/2014/main" id="{77A3F906-4946-47CB-8615-9046409D454F}"/>
                  </a:ext>
                </a:extLst>
              </p:cNvPr>
              <p:cNvSpPr>
                <a:spLocks noChangeShapeType="1"/>
              </p:cNvSpPr>
              <p:nvPr/>
            </p:nvSpPr>
            <p:spPr bwMode="auto">
              <a:xfrm>
                <a:off x="112" y="3098"/>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2" name="Line 86">
                <a:extLst>
                  <a:ext uri="{FF2B5EF4-FFF2-40B4-BE49-F238E27FC236}">
                    <a16:creationId xmlns:a16="http://schemas.microsoft.com/office/drawing/2014/main" id="{0B0A491D-440B-40B4-887D-76A9A0D310B2}"/>
                  </a:ext>
                </a:extLst>
              </p:cNvPr>
              <p:cNvSpPr>
                <a:spLocks noChangeShapeType="1"/>
              </p:cNvSpPr>
              <p:nvPr/>
            </p:nvSpPr>
            <p:spPr bwMode="auto">
              <a:xfrm>
                <a:off x="112" y="3436"/>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3" name="Line 87">
                <a:extLst>
                  <a:ext uri="{FF2B5EF4-FFF2-40B4-BE49-F238E27FC236}">
                    <a16:creationId xmlns:a16="http://schemas.microsoft.com/office/drawing/2014/main" id="{1364C5E7-8BE5-45F5-ADD2-CFF4E9EDCACF}"/>
                  </a:ext>
                </a:extLst>
              </p:cNvPr>
              <p:cNvSpPr>
                <a:spLocks noChangeShapeType="1"/>
              </p:cNvSpPr>
              <p:nvPr/>
            </p:nvSpPr>
            <p:spPr bwMode="auto">
              <a:xfrm>
                <a:off x="116" y="1028"/>
                <a:ext cx="0" cy="294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4" name="Line 88">
                <a:extLst>
                  <a:ext uri="{FF2B5EF4-FFF2-40B4-BE49-F238E27FC236}">
                    <a16:creationId xmlns:a16="http://schemas.microsoft.com/office/drawing/2014/main" id="{5CFFD75D-2922-4DF8-B034-D60B4AF21548}"/>
                  </a:ext>
                </a:extLst>
              </p:cNvPr>
              <p:cNvSpPr>
                <a:spLocks noChangeShapeType="1"/>
              </p:cNvSpPr>
              <p:nvPr/>
            </p:nvSpPr>
            <p:spPr bwMode="auto">
              <a:xfrm>
                <a:off x="5624" y="1028"/>
                <a:ext cx="0" cy="294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5" name="Line 89">
                <a:extLst>
                  <a:ext uri="{FF2B5EF4-FFF2-40B4-BE49-F238E27FC236}">
                    <a16:creationId xmlns:a16="http://schemas.microsoft.com/office/drawing/2014/main" id="{E828F38E-CAC2-4AC2-9621-AF9C48DC5EDA}"/>
                  </a:ext>
                </a:extLst>
              </p:cNvPr>
              <p:cNvSpPr>
                <a:spLocks noChangeShapeType="1"/>
              </p:cNvSpPr>
              <p:nvPr/>
            </p:nvSpPr>
            <p:spPr bwMode="auto">
              <a:xfrm>
                <a:off x="112" y="1032"/>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6" name="Line 90">
                <a:extLst>
                  <a:ext uri="{FF2B5EF4-FFF2-40B4-BE49-F238E27FC236}">
                    <a16:creationId xmlns:a16="http://schemas.microsoft.com/office/drawing/2014/main" id="{D266260D-3F80-4865-AC8E-63EC4AF0ED02}"/>
                  </a:ext>
                </a:extLst>
              </p:cNvPr>
              <p:cNvSpPr>
                <a:spLocks noChangeShapeType="1"/>
              </p:cNvSpPr>
              <p:nvPr/>
            </p:nvSpPr>
            <p:spPr bwMode="auto">
              <a:xfrm>
                <a:off x="112" y="3964"/>
                <a:ext cx="5515" cy="0"/>
              </a:xfrm>
              <a:prstGeom prst="line">
                <a:avLst/>
              </a:prstGeom>
              <a:noFill/>
              <a:ln w="11113" cap="flat">
                <a:solidFill>
                  <a:srgbClr val="222A3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7" name="Rectangle 91">
                <a:extLst>
                  <a:ext uri="{FF2B5EF4-FFF2-40B4-BE49-F238E27FC236}">
                    <a16:creationId xmlns:a16="http://schemas.microsoft.com/office/drawing/2014/main" id="{DA555AB9-53F7-474F-85D6-883CA0064164}"/>
                  </a:ext>
                </a:extLst>
              </p:cNvPr>
              <p:cNvSpPr>
                <a:spLocks noChangeArrowheads="1"/>
              </p:cNvSpPr>
              <p:nvPr/>
            </p:nvSpPr>
            <p:spPr bwMode="auto">
              <a:xfrm>
                <a:off x="909" y="1107"/>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連携協約</a:t>
                </a:r>
                <a:endParaRPr lang="ja-JP" altLang="ja-JP"/>
              </a:p>
            </p:txBody>
          </p:sp>
          <p:sp>
            <p:nvSpPr>
              <p:cNvPr id="2278" name="Rectangle 92">
                <a:extLst>
                  <a:ext uri="{FF2B5EF4-FFF2-40B4-BE49-F238E27FC236}">
                    <a16:creationId xmlns:a16="http://schemas.microsoft.com/office/drawing/2014/main" id="{09774A9E-CCD6-4CF2-B26F-AD04A4695391}"/>
                  </a:ext>
                </a:extLst>
              </p:cNvPr>
              <p:cNvSpPr>
                <a:spLocks noChangeArrowheads="1"/>
              </p:cNvSpPr>
              <p:nvPr/>
            </p:nvSpPr>
            <p:spPr bwMode="auto">
              <a:xfrm>
                <a:off x="1594" y="1055"/>
                <a:ext cx="2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協議会</a:t>
                </a:r>
                <a:endParaRPr lang="ja-JP" altLang="ja-JP"/>
              </a:p>
            </p:txBody>
          </p:sp>
          <p:sp>
            <p:nvSpPr>
              <p:cNvPr id="2279" name="Rectangle 93">
                <a:extLst>
                  <a:ext uri="{FF2B5EF4-FFF2-40B4-BE49-F238E27FC236}">
                    <a16:creationId xmlns:a16="http://schemas.microsoft.com/office/drawing/2014/main" id="{68B549C8-79EC-4765-A9CF-49804320BCC4}"/>
                  </a:ext>
                </a:extLst>
              </p:cNvPr>
              <p:cNvSpPr>
                <a:spLocks noChangeArrowheads="1"/>
              </p:cNvSpPr>
              <p:nvPr/>
            </p:nvSpPr>
            <p:spPr bwMode="auto">
              <a:xfrm>
                <a:off x="1464" y="1161"/>
                <a:ext cx="5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（管理執行）</a:t>
                </a:r>
                <a:endParaRPr lang="ja-JP" altLang="ja-JP"/>
              </a:p>
            </p:txBody>
          </p:sp>
          <p:sp>
            <p:nvSpPr>
              <p:cNvPr id="2280" name="Rectangle 94">
                <a:extLst>
                  <a:ext uri="{FF2B5EF4-FFF2-40B4-BE49-F238E27FC236}">
                    <a16:creationId xmlns:a16="http://schemas.microsoft.com/office/drawing/2014/main" id="{B5BC5508-2015-4687-9494-AF35965BF8D1}"/>
                  </a:ext>
                </a:extLst>
              </p:cNvPr>
              <p:cNvSpPr>
                <a:spLocks noChangeArrowheads="1"/>
              </p:cNvSpPr>
              <p:nvPr/>
            </p:nvSpPr>
            <p:spPr bwMode="auto">
              <a:xfrm>
                <a:off x="2264" y="1055"/>
                <a:ext cx="3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機関等の</a:t>
                </a:r>
                <a:endParaRPr lang="ja-JP" altLang="ja-JP"/>
              </a:p>
            </p:txBody>
          </p:sp>
          <p:sp>
            <p:nvSpPr>
              <p:cNvPr id="2281" name="Rectangle 95">
                <a:extLst>
                  <a:ext uri="{FF2B5EF4-FFF2-40B4-BE49-F238E27FC236}">
                    <a16:creationId xmlns:a16="http://schemas.microsoft.com/office/drawing/2014/main" id="{A5502283-DD0D-4F8C-A25E-DC0281F5F3EF}"/>
                  </a:ext>
                </a:extLst>
              </p:cNvPr>
              <p:cNvSpPr>
                <a:spLocks noChangeArrowheads="1"/>
              </p:cNvSpPr>
              <p:nvPr/>
            </p:nvSpPr>
            <p:spPr bwMode="auto">
              <a:xfrm>
                <a:off x="2260" y="1161"/>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共同設置</a:t>
                </a:r>
                <a:endParaRPr lang="ja-JP" altLang="ja-JP"/>
              </a:p>
            </p:txBody>
          </p:sp>
          <p:sp>
            <p:nvSpPr>
              <p:cNvPr id="2282" name="Rectangle 96">
                <a:extLst>
                  <a:ext uri="{FF2B5EF4-FFF2-40B4-BE49-F238E27FC236}">
                    <a16:creationId xmlns:a16="http://schemas.microsoft.com/office/drawing/2014/main" id="{08238061-2CBB-469F-B285-32406598CD18}"/>
                  </a:ext>
                </a:extLst>
              </p:cNvPr>
              <p:cNvSpPr>
                <a:spLocks noChangeArrowheads="1"/>
              </p:cNvSpPr>
              <p:nvPr/>
            </p:nvSpPr>
            <p:spPr bwMode="auto">
              <a:xfrm>
                <a:off x="2930" y="1107"/>
                <a:ext cx="4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事務の委託</a:t>
                </a:r>
                <a:endParaRPr lang="ja-JP" altLang="ja-JP"/>
              </a:p>
            </p:txBody>
          </p:sp>
          <p:sp>
            <p:nvSpPr>
              <p:cNvPr id="2283" name="Rectangle 97">
                <a:extLst>
                  <a:ext uri="{FF2B5EF4-FFF2-40B4-BE49-F238E27FC236}">
                    <a16:creationId xmlns:a16="http://schemas.microsoft.com/office/drawing/2014/main" id="{F3893DCF-46FA-4BF1-8E9D-7400B6DD530D}"/>
                  </a:ext>
                </a:extLst>
              </p:cNvPr>
              <p:cNvSpPr>
                <a:spLocks noChangeArrowheads="1"/>
              </p:cNvSpPr>
              <p:nvPr/>
            </p:nvSpPr>
            <p:spPr bwMode="auto">
              <a:xfrm>
                <a:off x="3726" y="1055"/>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事務の</a:t>
                </a:r>
                <a:endParaRPr lang="ja-JP" altLang="ja-JP"/>
              </a:p>
            </p:txBody>
          </p:sp>
          <p:sp>
            <p:nvSpPr>
              <p:cNvPr id="2284" name="Rectangle 98">
                <a:extLst>
                  <a:ext uri="{FF2B5EF4-FFF2-40B4-BE49-F238E27FC236}">
                    <a16:creationId xmlns:a16="http://schemas.microsoft.com/office/drawing/2014/main" id="{ECC3D548-4447-45A6-A6F2-CDDC08C94EAD}"/>
                  </a:ext>
                </a:extLst>
              </p:cNvPr>
              <p:cNvSpPr>
                <a:spLocks noChangeArrowheads="1"/>
              </p:cNvSpPr>
              <p:nvPr/>
            </p:nvSpPr>
            <p:spPr bwMode="auto">
              <a:xfrm>
                <a:off x="3679" y="1161"/>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代替執行</a:t>
                </a:r>
                <a:endParaRPr lang="ja-JP" altLang="ja-JP"/>
              </a:p>
            </p:txBody>
          </p:sp>
          <p:sp>
            <p:nvSpPr>
              <p:cNvPr id="2285" name="Rectangle 99">
                <a:extLst>
                  <a:ext uri="{FF2B5EF4-FFF2-40B4-BE49-F238E27FC236}">
                    <a16:creationId xmlns:a16="http://schemas.microsoft.com/office/drawing/2014/main" id="{FA0223EF-EAFE-4EF5-9B6A-D3FCFCAB09CE}"/>
                  </a:ext>
                </a:extLst>
              </p:cNvPr>
              <p:cNvSpPr>
                <a:spLocks noChangeArrowheads="1"/>
              </p:cNvSpPr>
              <p:nvPr/>
            </p:nvSpPr>
            <p:spPr bwMode="auto">
              <a:xfrm>
                <a:off x="4389" y="1055"/>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一部事務</a:t>
                </a:r>
                <a:endParaRPr lang="ja-JP" altLang="ja-JP"/>
              </a:p>
            </p:txBody>
          </p:sp>
          <p:sp>
            <p:nvSpPr>
              <p:cNvPr id="2286" name="Rectangle 100">
                <a:extLst>
                  <a:ext uri="{FF2B5EF4-FFF2-40B4-BE49-F238E27FC236}">
                    <a16:creationId xmlns:a16="http://schemas.microsoft.com/office/drawing/2014/main" id="{8790399E-92BA-4E8E-ACDA-0C0FBABF7ED3}"/>
                  </a:ext>
                </a:extLst>
              </p:cNvPr>
              <p:cNvSpPr>
                <a:spLocks noChangeArrowheads="1"/>
              </p:cNvSpPr>
              <p:nvPr/>
            </p:nvSpPr>
            <p:spPr bwMode="auto">
              <a:xfrm>
                <a:off x="4475" y="1161"/>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組合</a:t>
                </a:r>
                <a:endParaRPr lang="ja-JP" altLang="ja-JP"/>
              </a:p>
            </p:txBody>
          </p:sp>
          <p:sp>
            <p:nvSpPr>
              <p:cNvPr id="2287" name="Rectangle 101">
                <a:extLst>
                  <a:ext uri="{FF2B5EF4-FFF2-40B4-BE49-F238E27FC236}">
                    <a16:creationId xmlns:a16="http://schemas.microsoft.com/office/drawing/2014/main" id="{96A3AF3C-A211-4EA2-B6AE-55A049584CFF}"/>
                  </a:ext>
                </a:extLst>
              </p:cNvPr>
              <p:cNvSpPr>
                <a:spLocks noChangeArrowheads="1"/>
              </p:cNvSpPr>
              <p:nvPr/>
            </p:nvSpPr>
            <p:spPr bwMode="auto">
              <a:xfrm>
                <a:off x="5098" y="1107"/>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広域連合</a:t>
                </a:r>
                <a:endParaRPr lang="ja-JP" altLang="ja-JP"/>
              </a:p>
            </p:txBody>
          </p:sp>
          <p:sp>
            <p:nvSpPr>
              <p:cNvPr id="2288" name="Rectangle 102">
                <a:extLst>
                  <a:ext uri="{FF2B5EF4-FFF2-40B4-BE49-F238E27FC236}">
                    <a16:creationId xmlns:a16="http://schemas.microsoft.com/office/drawing/2014/main" id="{9D092CCE-6EE6-474C-8F41-8ADC17F0FDEE}"/>
                  </a:ext>
                </a:extLst>
              </p:cNvPr>
              <p:cNvSpPr>
                <a:spLocks noChangeArrowheads="1"/>
              </p:cNvSpPr>
              <p:nvPr/>
            </p:nvSpPr>
            <p:spPr bwMode="auto">
              <a:xfrm>
                <a:off x="300" y="1333"/>
                <a:ext cx="3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位置づけ</a:t>
                </a:r>
                <a:endParaRPr lang="ja-JP" altLang="ja-JP"/>
              </a:p>
            </p:txBody>
          </p:sp>
          <p:sp>
            <p:nvSpPr>
              <p:cNvPr id="2289" name="Rectangle 103">
                <a:extLst>
                  <a:ext uri="{FF2B5EF4-FFF2-40B4-BE49-F238E27FC236}">
                    <a16:creationId xmlns:a16="http://schemas.microsoft.com/office/drawing/2014/main" id="{CC8CC4D7-0769-46A2-B8D4-008059AF7E99}"/>
                  </a:ext>
                </a:extLst>
              </p:cNvPr>
              <p:cNvSpPr>
                <a:spLocks noChangeArrowheads="1"/>
              </p:cNvSpPr>
              <p:nvPr/>
            </p:nvSpPr>
            <p:spPr bwMode="auto">
              <a:xfrm>
                <a:off x="1988" y="1333"/>
                <a:ext cx="10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地方公共団体相互間の協力</a:t>
                </a:r>
                <a:endParaRPr lang="ja-JP" altLang="ja-JP"/>
              </a:p>
            </p:txBody>
          </p:sp>
          <p:sp>
            <p:nvSpPr>
              <p:cNvPr id="2290" name="Rectangle 104">
                <a:extLst>
                  <a:ext uri="{FF2B5EF4-FFF2-40B4-BE49-F238E27FC236}">
                    <a16:creationId xmlns:a16="http://schemas.microsoft.com/office/drawing/2014/main" id="{B8F4A0E7-7098-41D6-93BD-1C2755367551}"/>
                  </a:ext>
                </a:extLst>
              </p:cNvPr>
              <p:cNvSpPr>
                <a:spLocks noChangeArrowheads="1"/>
              </p:cNvSpPr>
              <p:nvPr/>
            </p:nvSpPr>
            <p:spPr bwMode="auto">
              <a:xfrm>
                <a:off x="4533" y="1333"/>
                <a:ext cx="78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地方公共団体の組合</a:t>
                </a:r>
                <a:endParaRPr lang="ja-JP" altLang="ja-JP"/>
              </a:p>
            </p:txBody>
          </p:sp>
          <p:sp>
            <p:nvSpPr>
              <p:cNvPr id="2291" name="Rectangle 105">
                <a:extLst>
                  <a:ext uri="{FF2B5EF4-FFF2-40B4-BE49-F238E27FC236}">
                    <a16:creationId xmlns:a16="http://schemas.microsoft.com/office/drawing/2014/main" id="{22C52E0C-9A47-418F-B30B-4FF01427BD2D}"/>
                  </a:ext>
                </a:extLst>
              </p:cNvPr>
              <p:cNvSpPr>
                <a:spLocks noChangeArrowheads="1"/>
              </p:cNvSpPr>
              <p:nvPr/>
            </p:nvSpPr>
            <p:spPr bwMode="auto">
              <a:xfrm>
                <a:off x="372" y="1588"/>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連携</a:t>
                </a:r>
                <a:endParaRPr lang="ja-JP" altLang="ja-JP"/>
              </a:p>
            </p:txBody>
          </p:sp>
          <p:sp>
            <p:nvSpPr>
              <p:cNvPr id="2292" name="Rectangle 106">
                <a:extLst>
                  <a:ext uri="{FF2B5EF4-FFF2-40B4-BE49-F238E27FC236}">
                    <a16:creationId xmlns:a16="http://schemas.microsoft.com/office/drawing/2014/main" id="{E43B6915-C68F-4D06-B9AD-797928201B64}"/>
                  </a:ext>
                </a:extLst>
              </p:cNvPr>
              <p:cNvSpPr>
                <a:spLocks noChangeArrowheads="1"/>
              </p:cNvSpPr>
              <p:nvPr/>
            </p:nvSpPr>
            <p:spPr bwMode="auto">
              <a:xfrm>
                <a:off x="325" y="1693"/>
                <a:ext cx="2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イメージ</a:t>
                </a:r>
                <a:endParaRPr lang="ja-JP" altLang="ja-JP"/>
              </a:p>
            </p:txBody>
          </p:sp>
          <p:sp>
            <p:nvSpPr>
              <p:cNvPr id="2293" name="Rectangle 107">
                <a:extLst>
                  <a:ext uri="{FF2B5EF4-FFF2-40B4-BE49-F238E27FC236}">
                    <a16:creationId xmlns:a16="http://schemas.microsoft.com/office/drawing/2014/main" id="{A85A0682-5A5C-492F-8E5E-07DC0F02A8F1}"/>
                  </a:ext>
                </a:extLst>
              </p:cNvPr>
              <p:cNvSpPr>
                <a:spLocks noChangeArrowheads="1"/>
              </p:cNvSpPr>
              <p:nvPr/>
            </p:nvSpPr>
            <p:spPr bwMode="auto">
              <a:xfrm>
                <a:off x="372" y="2088"/>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組織</a:t>
                </a:r>
                <a:endParaRPr lang="ja-JP" altLang="ja-JP"/>
              </a:p>
            </p:txBody>
          </p:sp>
          <p:sp>
            <p:nvSpPr>
              <p:cNvPr id="2294" name="Rectangle 108">
                <a:extLst>
                  <a:ext uri="{FF2B5EF4-FFF2-40B4-BE49-F238E27FC236}">
                    <a16:creationId xmlns:a16="http://schemas.microsoft.com/office/drawing/2014/main" id="{0EA3BB65-92BD-423D-AD57-774F58534365}"/>
                  </a:ext>
                </a:extLst>
              </p:cNvPr>
              <p:cNvSpPr>
                <a:spLocks noChangeArrowheads="1"/>
              </p:cNvSpPr>
              <p:nvPr/>
            </p:nvSpPr>
            <p:spPr bwMode="auto">
              <a:xfrm>
                <a:off x="2302" y="1948"/>
                <a:ext cx="40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dirty="0">
                    <a:solidFill>
                      <a:srgbClr val="000000"/>
                    </a:solidFill>
                    <a:latin typeface="Meiryo UI" panose="020B0604030504040204" pitchFamily="50" charset="-128"/>
                    <a:ea typeface="Meiryo UI" panose="020B0604030504040204" pitchFamily="50" charset="-128"/>
                  </a:rPr>
                  <a:t>法人格なし</a:t>
                </a:r>
                <a:endParaRPr lang="ja-JP" altLang="ja-JP" dirty="0"/>
              </a:p>
            </p:txBody>
          </p:sp>
          <p:sp>
            <p:nvSpPr>
              <p:cNvPr id="2295" name="Rectangle 109">
                <a:extLst>
                  <a:ext uri="{FF2B5EF4-FFF2-40B4-BE49-F238E27FC236}">
                    <a16:creationId xmlns:a16="http://schemas.microsoft.com/office/drawing/2014/main" id="{8266C294-2052-420B-9833-FC48CAD16002}"/>
                  </a:ext>
                </a:extLst>
              </p:cNvPr>
              <p:cNvSpPr>
                <a:spLocks noChangeArrowheads="1"/>
              </p:cNvSpPr>
              <p:nvPr/>
            </p:nvSpPr>
            <p:spPr bwMode="auto">
              <a:xfrm>
                <a:off x="4569" y="2088"/>
                <a:ext cx="70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独立した法人格あり</a:t>
                </a:r>
                <a:endParaRPr lang="ja-JP" altLang="ja-JP"/>
              </a:p>
            </p:txBody>
          </p:sp>
          <p:sp>
            <p:nvSpPr>
              <p:cNvPr id="2296" name="Rectangle 110">
                <a:extLst>
                  <a:ext uri="{FF2B5EF4-FFF2-40B4-BE49-F238E27FC236}">
                    <a16:creationId xmlns:a16="http://schemas.microsoft.com/office/drawing/2014/main" id="{B351C8BB-059D-42DB-A1FE-17FFD5EB2CB1}"/>
                  </a:ext>
                </a:extLst>
              </p:cNvPr>
              <p:cNvSpPr>
                <a:spLocks noChangeArrowheads="1"/>
              </p:cNvSpPr>
              <p:nvPr/>
            </p:nvSpPr>
            <p:spPr bwMode="auto">
              <a:xfrm>
                <a:off x="1046" y="2184"/>
                <a:ext cx="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ー</a:t>
                </a:r>
                <a:endParaRPr lang="ja-JP" altLang="ja-JP"/>
              </a:p>
            </p:txBody>
          </p:sp>
          <p:sp>
            <p:nvSpPr>
              <p:cNvPr id="2297" name="Rectangle 111">
                <a:extLst>
                  <a:ext uri="{FF2B5EF4-FFF2-40B4-BE49-F238E27FC236}">
                    <a16:creationId xmlns:a16="http://schemas.microsoft.com/office/drawing/2014/main" id="{5E0E8F88-AE9A-4B19-98A3-576FA7FDD506}"/>
                  </a:ext>
                </a:extLst>
              </p:cNvPr>
              <p:cNvSpPr>
                <a:spLocks noChangeArrowheads="1"/>
              </p:cNvSpPr>
              <p:nvPr/>
            </p:nvSpPr>
            <p:spPr bwMode="auto">
              <a:xfrm>
                <a:off x="1383" y="2140"/>
                <a:ext cx="67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50" dirty="0">
                    <a:solidFill>
                      <a:srgbClr val="000000"/>
                    </a:solidFill>
                    <a:latin typeface="Meiryo UI" panose="020B0604030504040204" pitchFamily="50" charset="-128"/>
                    <a:ea typeface="Meiryo UI" panose="020B0604030504040204" pitchFamily="50" charset="-128"/>
                  </a:rPr>
                  <a:t>構成団体職員が処理</a:t>
                </a:r>
                <a:endParaRPr lang="ja-JP" altLang="ja-JP" sz="950" dirty="0"/>
              </a:p>
            </p:txBody>
          </p:sp>
          <p:sp>
            <p:nvSpPr>
              <p:cNvPr id="2298" name="Rectangle 112">
                <a:extLst>
                  <a:ext uri="{FF2B5EF4-FFF2-40B4-BE49-F238E27FC236}">
                    <a16:creationId xmlns:a16="http://schemas.microsoft.com/office/drawing/2014/main" id="{3EBDD837-6D1C-4F26-A1E7-6E344B81143E}"/>
                  </a:ext>
                </a:extLst>
              </p:cNvPr>
              <p:cNvSpPr>
                <a:spLocks noChangeArrowheads="1"/>
              </p:cNvSpPr>
              <p:nvPr/>
            </p:nvSpPr>
            <p:spPr bwMode="auto">
              <a:xfrm>
                <a:off x="1565" y="2234"/>
                <a:ext cx="7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50" dirty="0">
                    <a:solidFill>
                      <a:srgbClr val="000000"/>
                    </a:solidFill>
                    <a:latin typeface="Meiryo UI" panose="020B0604030504040204" pitchFamily="50" charset="-128"/>
                    <a:ea typeface="Meiryo UI" panose="020B0604030504040204" pitchFamily="50" charset="-128"/>
                  </a:rPr>
                  <a:t>※</a:t>
                </a:r>
                <a:endParaRPr lang="ja-JP" altLang="ja-JP" sz="950" dirty="0"/>
              </a:p>
            </p:txBody>
          </p:sp>
          <p:sp>
            <p:nvSpPr>
              <p:cNvPr id="2299" name="Rectangle 113">
                <a:extLst>
                  <a:ext uri="{FF2B5EF4-FFF2-40B4-BE49-F238E27FC236}">
                    <a16:creationId xmlns:a16="http://schemas.microsoft.com/office/drawing/2014/main" id="{90444C0E-6E61-4537-86BD-EB792F1D6A3E}"/>
                  </a:ext>
                </a:extLst>
              </p:cNvPr>
              <p:cNvSpPr>
                <a:spLocks noChangeArrowheads="1"/>
              </p:cNvSpPr>
              <p:nvPr/>
            </p:nvSpPr>
            <p:spPr bwMode="auto">
              <a:xfrm>
                <a:off x="1634" y="2234"/>
                <a:ext cx="28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50" b="1" dirty="0">
                    <a:solidFill>
                      <a:srgbClr val="000000"/>
                    </a:solidFill>
                    <a:latin typeface="Meiryo UI" panose="020B0604030504040204" pitchFamily="50" charset="-128"/>
                    <a:ea typeface="Meiryo UI" panose="020B0604030504040204" pitchFamily="50" charset="-128"/>
                  </a:rPr>
                  <a:t>機関なし</a:t>
                </a:r>
                <a:endParaRPr lang="ja-JP" altLang="ja-JP" sz="950" dirty="0"/>
              </a:p>
            </p:txBody>
          </p:sp>
          <p:sp>
            <p:nvSpPr>
              <p:cNvPr id="2300" name="Freeform 114">
                <a:extLst>
                  <a:ext uri="{FF2B5EF4-FFF2-40B4-BE49-F238E27FC236}">
                    <a16:creationId xmlns:a16="http://schemas.microsoft.com/office/drawing/2014/main" id="{FE17A76E-1CCD-4AB8-922F-7B499EEBA1F5}"/>
                  </a:ext>
                </a:extLst>
              </p:cNvPr>
              <p:cNvSpPr>
                <a:spLocks/>
              </p:cNvSpPr>
              <p:nvPr/>
            </p:nvSpPr>
            <p:spPr bwMode="auto">
              <a:xfrm>
                <a:off x="1632" y="2323"/>
                <a:ext cx="246" cy="3"/>
              </a:xfrm>
              <a:custGeom>
                <a:avLst/>
                <a:gdLst>
                  <a:gd name="T0" fmla="*/ 0 w 246"/>
                  <a:gd name="T1" fmla="*/ 0 h 3"/>
                  <a:gd name="T2" fmla="*/ 123 w 246"/>
                  <a:gd name="T3" fmla="*/ 0 h 3"/>
                  <a:gd name="T4" fmla="*/ 246 w 246"/>
                  <a:gd name="T5" fmla="*/ 0 h 3"/>
                  <a:gd name="T6" fmla="*/ 246 w 246"/>
                  <a:gd name="T7" fmla="*/ 3 h 3"/>
                  <a:gd name="T8" fmla="*/ 123 w 246"/>
                  <a:gd name="T9" fmla="*/ 3 h 3"/>
                  <a:gd name="T10" fmla="*/ 0 w 246"/>
                  <a:gd name="T11" fmla="*/ 3 h 3"/>
                  <a:gd name="T12" fmla="*/ 0 w 24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6" h="3">
                    <a:moveTo>
                      <a:pt x="0" y="0"/>
                    </a:moveTo>
                    <a:lnTo>
                      <a:pt x="123" y="0"/>
                    </a:lnTo>
                    <a:lnTo>
                      <a:pt x="246" y="0"/>
                    </a:lnTo>
                    <a:lnTo>
                      <a:pt x="246" y="3"/>
                    </a:lnTo>
                    <a:lnTo>
                      <a:pt x="123"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1" name="Rectangle 115">
                <a:extLst>
                  <a:ext uri="{FF2B5EF4-FFF2-40B4-BE49-F238E27FC236}">
                    <a16:creationId xmlns:a16="http://schemas.microsoft.com/office/drawing/2014/main" id="{FF4C7ACF-B9B4-4154-85A0-BFE65933B7A6}"/>
                  </a:ext>
                </a:extLst>
              </p:cNvPr>
              <p:cNvSpPr>
                <a:spLocks noChangeArrowheads="1"/>
              </p:cNvSpPr>
              <p:nvPr/>
            </p:nvSpPr>
            <p:spPr bwMode="auto">
              <a:xfrm>
                <a:off x="2101" y="2144"/>
                <a:ext cx="67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50" dirty="0">
                    <a:solidFill>
                      <a:srgbClr val="000000"/>
                    </a:solidFill>
                    <a:latin typeface="Meiryo UI" panose="020B0604030504040204" pitchFamily="50" charset="-128"/>
                    <a:ea typeface="Meiryo UI" panose="020B0604030504040204" pitchFamily="50" charset="-128"/>
                  </a:rPr>
                  <a:t>構成団体職員が処理</a:t>
                </a:r>
                <a:endParaRPr lang="ja-JP" altLang="ja-JP" sz="950" dirty="0"/>
              </a:p>
            </p:txBody>
          </p:sp>
          <p:sp>
            <p:nvSpPr>
              <p:cNvPr id="2302" name="Rectangle 116">
                <a:extLst>
                  <a:ext uri="{FF2B5EF4-FFF2-40B4-BE49-F238E27FC236}">
                    <a16:creationId xmlns:a16="http://schemas.microsoft.com/office/drawing/2014/main" id="{7CB1BE06-2DCD-42F9-85B3-098F486996BC}"/>
                  </a:ext>
                </a:extLst>
              </p:cNvPr>
              <p:cNvSpPr>
                <a:spLocks noChangeArrowheads="1"/>
              </p:cNvSpPr>
              <p:nvPr/>
            </p:nvSpPr>
            <p:spPr bwMode="auto">
              <a:xfrm>
                <a:off x="2259" y="2225"/>
                <a:ext cx="77"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50" dirty="0">
                    <a:solidFill>
                      <a:srgbClr val="000000"/>
                    </a:solidFill>
                    <a:latin typeface="Meiryo UI" panose="020B0604030504040204" pitchFamily="50" charset="-128"/>
                    <a:ea typeface="Meiryo UI" panose="020B0604030504040204" pitchFamily="50" charset="-128"/>
                  </a:rPr>
                  <a:t>※</a:t>
                </a:r>
                <a:endParaRPr lang="ja-JP" altLang="ja-JP" sz="950" dirty="0"/>
              </a:p>
            </p:txBody>
          </p:sp>
          <p:sp>
            <p:nvSpPr>
              <p:cNvPr id="2303" name="Rectangle 117">
                <a:extLst>
                  <a:ext uri="{FF2B5EF4-FFF2-40B4-BE49-F238E27FC236}">
                    <a16:creationId xmlns:a16="http://schemas.microsoft.com/office/drawing/2014/main" id="{29F06634-5892-4895-B9FB-E4C196C8006F}"/>
                  </a:ext>
                </a:extLst>
              </p:cNvPr>
              <p:cNvSpPr>
                <a:spLocks noChangeArrowheads="1"/>
              </p:cNvSpPr>
              <p:nvPr/>
            </p:nvSpPr>
            <p:spPr bwMode="auto">
              <a:xfrm>
                <a:off x="2339" y="2235"/>
                <a:ext cx="27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50" b="1" dirty="0">
                    <a:solidFill>
                      <a:srgbClr val="000000"/>
                    </a:solidFill>
                    <a:latin typeface="Meiryo UI" panose="020B0604030504040204" pitchFamily="50" charset="-128"/>
                    <a:ea typeface="Meiryo UI" panose="020B0604030504040204" pitchFamily="50" charset="-128"/>
                  </a:rPr>
                  <a:t>機関あり</a:t>
                </a:r>
                <a:endParaRPr lang="ja-JP" altLang="ja-JP" sz="950" dirty="0"/>
              </a:p>
            </p:txBody>
          </p:sp>
          <p:sp>
            <p:nvSpPr>
              <p:cNvPr id="2304" name="Freeform 118">
                <a:extLst>
                  <a:ext uri="{FF2B5EF4-FFF2-40B4-BE49-F238E27FC236}">
                    <a16:creationId xmlns:a16="http://schemas.microsoft.com/office/drawing/2014/main" id="{01FA8D80-075B-4D9B-A904-BEF158BD120A}"/>
                  </a:ext>
                </a:extLst>
              </p:cNvPr>
              <p:cNvSpPr>
                <a:spLocks/>
              </p:cNvSpPr>
              <p:nvPr/>
            </p:nvSpPr>
            <p:spPr bwMode="auto">
              <a:xfrm>
                <a:off x="2345" y="2323"/>
                <a:ext cx="242" cy="3"/>
              </a:xfrm>
              <a:custGeom>
                <a:avLst/>
                <a:gdLst>
                  <a:gd name="T0" fmla="*/ 0 w 242"/>
                  <a:gd name="T1" fmla="*/ 0 h 3"/>
                  <a:gd name="T2" fmla="*/ 121 w 242"/>
                  <a:gd name="T3" fmla="*/ 0 h 3"/>
                  <a:gd name="T4" fmla="*/ 242 w 242"/>
                  <a:gd name="T5" fmla="*/ 0 h 3"/>
                  <a:gd name="T6" fmla="*/ 242 w 242"/>
                  <a:gd name="T7" fmla="*/ 3 h 3"/>
                  <a:gd name="T8" fmla="*/ 121 w 242"/>
                  <a:gd name="T9" fmla="*/ 3 h 3"/>
                  <a:gd name="T10" fmla="*/ 0 w 242"/>
                  <a:gd name="T11" fmla="*/ 3 h 3"/>
                  <a:gd name="T12" fmla="*/ 0 w 24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2" h="3">
                    <a:moveTo>
                      <a:pt x="0" y="0"/>
                    </a:moveTo>
                    <a:lnTo>
                      <a:pt x="121" y="0"/>
                    </a:lnTo>
                    <a:lnTo>
                      <a:pt x="242" y="0"/>
                    </a:lnTo>
                    <a:lnTo>
                      <a:pt x="242" y="3"/>
                    </a:lnTo>
                    <a:lnTo>
                      <a:pt x="121"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5" name="Rectangle 119">
                <a:extLst>
                  <a:ext uri="{FF2B5EF4-FFF2-40B4-BE49-F238E27FC236}">
                    <a16:creationId xmlns:a16="http://schemas.microsoft.com/office/drawing/2014/main" id="{BE58DB46-5EF0-4DB2-A508-E002CA0A5017}"/>
                  </a:ext>
                </a:extLst>
              </p:cNvPr>
              <p:cNvSpPr>
                <a:spLocks noChangeArrowheads="1"/>
              </p:cNvSpPr>
              <p:nvPr/>
            </p:nvSpPr>
            <p:spPr bwMode="auto">
              <a:xfrm>
                <a:off x="2844" y="2140"/>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dirty="0">
                    <a:solidFill>
                      <a:srgbClr val="000000"/>
                    </a:solidFill>
                    <a:latin typeface="Meiryo UI" panose="020B0604030504040204" pitchFamily="50" charset="-128"/>
                    <a:ea typeface="Meiryo UI" panose="020B0604030504040204" pitchFamily="50" charset="-128"/>
                  </a:rPr>
                  <a:t>受託団体（</a:t>
                </a:r>
                <a:endParaRPr lang="ja-JP" altLang="ja-JP" dirty="0"/>
              </a:p>
            </p:txBody>
          </p:sp>
          <p:sp>
            <p:nvSpPr>
              <p:cNvPr id="2306" name="Rectangle 120">
                <a:extLst>
                  <a:ext uri="{FF2B5EF4-FFF2-40B4-BE49-F238E27FC236}">
                    <a16:creationId xmlns:a16="http://schemas.microsoft.com/office/drawing/2014/main" id="{A936C1EF-39F2-4E3F-8748-6A50DF26C449}"/>
                  </a:ext>
                </a:extLst>
              </p:cNvPr>
              <p:cNvSpPr>
                <a:spLocks noChangeArrowheads="1"/>
              </p:cNvSpPr>
              <p:nvPr/>
            </p:nvSpPr>
            <p:spPr bwMode="auto">
              <a:xfrm>
                <a:off x="3241" y="2140"/>
                <a:ext cx="5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A</a:t>
                </a:r>
                <a:endParaRPr lang="ja-JP" altLang="ja-JP"/>
              </a:p>
            </p:txBody>
          </p:sp>
          <p:sp>
            <p:nvSpPr>
              <p:cNvPr id="2307" name="Rectangle 121">
                <a:extLst>
                  <a:ext uri="{FF2B5EF4-FFF2-40B4-BE49-F238E27FC236}">
                    <a16:creationId xmlns:a16="http://schemas.microsoft.com/office/drawing/2014/main" id="{F4386A96-F2AB-4EF2-B3DC-54AF2CFA6A65}"/>
                  </a:ext>
                </a:extLst>
              </p:cNvPr>
              <p:cNvSpPr>
                <a:spLocks noChangeArrowheads="1"/>
              </p:cNvSpPr>
              <p:nvPr/>
            </p:nvSpPr>
            <p:spPr bwMode="auto">
              <a:xfrm>
                <a:off x="3295" y="2140"/>
                <a:ext cx="1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）が</a:t>
                </a:r>
                <a:endParaRPr lang="ja-JP" altLang="ja-JP"/>
              </a:p>
            </p:txBody>
          </p:sp>
          <p:sp>
            <p:nvSpPr>
              <p:cNvPr id="2308" name="Rectangle 122">
                <a:extLst>
                  <a:ext uri="{FF2B5EF4-FFF2-40B4-BE49-F238E27FC236}">
                    <a16:creationId xmlns:a16="http://schemas.microsoft.com/office/drawing/2014/main" id="{63B7B130-244D-4845-9988-31B11A9844E8}"/>
                  </a:ext>
                </a:extLst>
              </p:cNvPr>
              <p:cNvSpPr>
                <a:spLocks noChangeArrowheads="1"/>
              </p:cNvSpPr>
              <p:nvPr/>
            </p:nvSpPr>
            <p:spPr bwMode="auto">
              <a:xfrm>
                <a:off x="2952" y="2234"/>
                <a:ext cx="3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dirty="0">
                    <a:solidFill>
                      <a:srgbClr val="000000"/>
                    </a:solidFill>
                    <a:latin typeface="Meiryo UI" panose="020B0604030504040204" pitchFamily="50" charset="-128"/>
                    <a:ea typeface="Meiryo UI" panose="020B0604030504040204" pitchFamily="50" charset="-128"/>
                  </a:rPr>
                  <a:t>事務を処理</a:t>
                </a:r>
                <a:endParaRPr lang="ja-JP" altLang="ja-JP" dirty="0"/>
              </a:p>
            </p:txBody>
          </p:sp>
          <p:sp>
            <p:nvSpPr>
              <p:cNvPr id="2309" name="Rectangle 123">
                <a:extLst>
                  <a:ext uri="{FF2B5EF4-FFF2-40B4-BE49-F238E27FC236}">
                    <a16:creationId xmlns:a16="http://schemas.microsoft.com/office/drawing/2014/main" id="{31256E82-4A4F-49C6-A9B5-E0099B6CE12C}"/>
                  </a:ext>
                </a:extLst>
              </p:cNvPr>
              <p:cNvSpPr>
                <a:spLocks noChangeArrowheads="1"/>
              </p:cNvSpPr>
              <p:nvPr/>
            </p:nvSpPr>
            <p:spPr bwMode="auto">
              <a:xfrm>
                <a:off x="3575" y="2140"/>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a:t>
                </a:r>
                <a:endParaRPr lang="ja-JP" altLang="ja-JP"/>
              </a:p>
            </p:txBody>
          </p:sp>
          <p:sp>
            <p:nvSpPr>
              <p:cNvPr id="2310" name="Rectangle 124">
                <a:extLst>
                  <a:ext uri="{FF2B5EF4-FFF2-40B4-BE49-F238E27FC236}">
                    <a16:creationId xmlns:a16="http://schemas.microsoft.com/office/drawing/2014/main" id="{BFD1D3AB-6A66-4270-B955-DC5489AE25DB}"/>
                  </a:ext>
                </a:extLst>
              </p:cNvPr>
              <p:cNvSpPr>
                <a:spLocks noChangeArrowheads="1"/>
              </p:cNvSpPr>
              <p:nvPr/>
            </p:nvSpPr>
            <p:spPr bwMode="auto">
              <a:xfrm>
                <a:off x="3654" y="2140"/>
                <a:ext cx="5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A</a:t>
                </a:r>
                <a:endParaRPr lang="ja-JP" altLang="ja-JP"/>
              </a:p>
            </p:txBody>
          </p:sp>
          <p:sp>
            <p:nvSpPr>
              <p:cNvPr id="2311" name="Rectangle 125">
                <a:extLst>
                  <a:ext uri="{FF2B5EF4-FFF2-40B4-BE49-F238E27FC236}">
                    <a16:creationId xmlns:a16="http://schemas.microsoft.com/office/drawing/2014/main" id="{D0D83006-59A3-4E41-A92C-793256B6CCC9}"/>
                  </a:ext>
                </a:extLst>
              </p:cNvPr>
              <p:cNvSpPr>
                <a:spLocks noChangeArrowheads="1"/>
              </p:cNvSpPr>
              <p:nvPr/>
            </p:nvSpPr>
            <p:spPr bwMode="auto">
              <a:xfrm>
                <a:off x="3708" y="2140"/>
                <a:ext cx="2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）が（</a:t>
                </a:r>
                <a:endParaRPr lang="ja-JP" altLang="ja-JP"/>
              </a:p>
            </p:txBody>
          </p:sp>
          <p:sp>
            <p:nvSpPr>
              <p:cNvPr id="2312" name="Rectangle 126">
                <a:extLst>
                  <a:ext uri="{FF2B5EF4-FFF2-40B4-BE49-F238E27FC236}">
                    <a16:creationId xmlns:a16="http://schemas.microsoft.com/office/drawing/2014/main" id="{C652EEF9-2E5C-4E53-A85F-8592FFD65CCF}"/>
                  </a:ext>
                </a:extLst>
              </p:cNvPr>
              <p:cNvSpPr>
                <a:spLocks noChangeArrowheads="1"/>
              </p:cNvSpPr>
              <p:nvPr/>
            </p:nvSpPr>
            <p:spPr bwMode="auto">
              <a:xfrm>
                <a:off x="3932" y="2140"/>
                <a:ext cx="5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B</a:t>
                </a:r>
                <a:endParaRPr lang="ja-JP" altLang="ja-JP"/>
              </a:p>
            </p:txBody>
          </p:sp>
          <p:sp>
            <p:nvSpPr>
              <p:cNvPr id="2313" name="Rectangle 127">
                <a:extLst>
                  <a:ext uri="{FF2B5EF4-FFF2-40B4-BE49-F238E27FC236}">
                    <a16:creationId xmlns:a16="http://schemas.microsoft.com/office/drawing/2014/main" id="{D3AE3A45-F11E-41CA-A4C3-3656D4DBBFB4}"/>
                  </a:ext>
                </a:extLst>
              </p:cNvPr>
              <p:cNvSpPr>
                <a:spLocks noChangeArrowheads="1"/>
              </p:cNvSpPr>
              <p:nvPr/>
            </p:nvSpPr>
            <p:spPr bwMode="auto">
              <a:xfrm>
                <a:off x="3986" y="2140"/>
                <a:ext cx="1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）の</a:t>
                </a:r>
                <a:endParaRPr lang="ja-JP" altLang="ja-JP"/>
              </a:p>
            </p:txBody>
          </p:sp>
          <p:sp>
            <p:nvSpPr>
              <p:cNvPr id="2314" name="Rectangle 128">
                <a:extLst>
                  <a:ext uri="{FF2B5EF4-FFF2-40B4-BE49-F238E27FC236}">
                    <a16:creationId xmlns:a16="http://schemas.microsoft.com/office/drawing/2014/main" id="{54B5A3A2-21CF-40A3-9626-346506A9A7B6}"/>
                  </a:ext>
                </a:extLst>
              </p:cNvPr>
              <p:cNvSpPr>
                <a:spLocks noChangeArrowheads="1"/>
              </p:cNvSpPr>
              <p:nvPr/>
            </p:nvSpPr>
            <p:spPr bwMode="auto">
              <a:xfrm>
                <a:off x="3661" y="2234"/>
                <a:ext cx="3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事務を処理</a:t>
                </a:r>
                <a:endParaRPr lang="ja-JP" altLang="ja-JP"/>
              </a:p>
            </p:txBody>
          </p:sp>
          <p:sp>
            <p:nvSpPr>
              <p:cNvPr id="2315" name="Rectangle 129">
                <a:extLst>
                  <a:ext uri="{FF2B5EF4-FFF2-40B4-BE49-F238E27FC236}">
                    <a16:creationId xmlns:a16="http://schemas.microsoft.com/office/drawing/2014/main" id="{A3D47409-C318-49AF-9653-88810583454D}"/>
                  </a:ext>
                </a:extLst>
              </p:cNvPr>
              <p:cNvSpPr>
                <a:spLocks noChangeArrowheads="1"/>
              </p:cNvSpPr>
              <p:nvPr/>
            </p:nvSpPr>
            <p:spPr bwMode="auto">
              <a:xfrm>
                <a:off x="170" y="2419"/>
                <a:ext cx="6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法律効果の帰属</a:t>
                </a:r>
                <a:endParaRPr lang="ja-JP" altLang="ja-JP"/>
              </a:p>
            </p:txBody>
          </p:sp>
          <p:sp>
            <p:nvSpPr>
              <p:cNvPr id="2316" name="Rectangle 130">
                <a:extLst>
                  <a:ext uri="{FF2B5EF4-FFF2-40B4-BE49-F238E27FC236}">
                    <a16:creationId xmlns:a16="http://schemas.microsoft.com/office/drawing/2014/main" id="{9C4C1D71-3D2E-4688-9A6D-A1905AA95013}"/>
                  </a:ext>
                </a:extLst>
              </p:cNvPr>
              <p:cNvSpPr>
                <a:spLocks noChangeArrowheads="1"/>
              </p:cNvSpPr>
              <p:nvPr/>
            </p:nvSpPr>
            <p:spPr bwMode="auto">
              <a:xfrm>
                <a:off x="1046" y="2419"/>
                <a:ext cx="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ー</a:t>
                </a:r>
                <a:endParaRPr lang="ja-JP" altLang="ja-JP"/>
              </a:p>
            </p:txBody>
          </p:sp>
          <p:sp>
            <p:nvSpPr>
              <p:cNvPr id="2317" name="Rectangle 131">
                <a:extLst>
                  <a:ext uri="{FF2B5EF4-FFF2-40B4-BE49-F238E27FC236}">
                    <a16:creationId xmlns:a16="http://schemas.microsoft.com/office/drawing/2014/main" id="{D20C8EF2-980B-44B4-9FD9-4D2B003F1522}"/>
                  </a:ext>
                </a:extLst>
              </p:cNvPr>
              <p:cNvSpPr>
                <a:spLocks noChangeArrowheads="1"/>
              </p:cNvSpPr>
              <p:nvPr/>
            </p:nvSpPr>
            <p:spPr bwMode="auto">
              <a:xfrm>
                <a:off x="1508" y="2419"/>
                <a:ext cx="4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dirty="0">
                    <a:solidFill>
                      <a:srgbClr val="000000"/>
                    </a:solidFill>
                    <a:latin typeface="Meiryo UI" panose="020B0604030504040204" pitchFamily="50" charset="-128"/>
                    <a:ea typeface="Meiryo UI" panose="020B0604030504040204" pitchFamily="50" charset="-128"/>
                  </a:rPr>
                  <a:t>各構成団体</a:t>
                </a:r>
                <a:endParaRPr lang="ja-JP" altLang="ja-JP" dirty="0"/>
              </a:p>
            </p:txBody>
          </p:sp>
          <p:sp>
            <p:nvSpPr>
              <p:cNvPr id="2318" name="Rectangle 132">
                <a:extLst>
                  <a:ext uri="{FF2B5EF4-FFF2-40B4-BE49-F238E27FC236}">
                    <a16:creationId xmlns:a16="http://schemas.microsoft.com/office/drawing/2014/main" id="{C191EBD1-447E-4AA7-B54C-7057B537C069}"/>
                  </a:ext>
                </a:extLst>
              </p:cNvPr>
              <p:cNvSpPr>
                <a:spLocks noChangeArrowheads="1"/>
              </p:cNvSpPr>
              <p:nvPr/>
            </p:nvSpPr>
            <p:spPr bwMode="auto">
              <a:xfrm>
                <a:off x="2217" y="2419"/>
                <a:ext cx="4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dirty="0">
                    <a:solidFill>
                      <a:srgbClr val="000000"/>
                    </a:solidFill>
                    <a:latin typeface="Meiryo UI" panose="020B0604030504040204" pitchFamily="50" charset="-128"/>
                    <a:ea typeface="Meiryo UI" panose="020B0604030504040204" pitchFamily="50" charset="-128"/>
                  </a:rPr>
                  <a:t>各構成団体</a:t>
                </a:r>
                <a:endParaRPr lang="ja-JP" altLang="ja-JP" dirty="0"/>
              </a:p>
            </p:txBody>
          </p:sp>
          <p:sp>
            <p:nvSpPr>
              <p:cNvPr id="2319" name="Rectangle 133">
                <a:extLst>
                  <a:ext uri="{FF2B5EF4-FFF2-40B4-BE49-F238E27FC236}">
                    <a16:creationId xmlns:a16="http://schemas.microsoft.com/office/drawing/2014/main" id="{7A3F1297-33C7-4AEB-AE5A-4239FFC04088}"/>
                  </a:ext>
                </a:extLst>
              </p:cNvPr>
              <p:cNvSpPr>
                <a:spLocks noChangeArrowheads="1"/>
              </p:cNvSpPr>
              <p:nvPr/>
            </p:nvSpPr>
            <p:spPr bwMode="auto">
              <a:xfrm>
                <a:off x="2854" y="2419"/>
                <a:ext cx="4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受託団体（</a:t>
                </a:r>
                <a:endParaRPr lang="ja-JP" altLang="ja-JP"/>
              </a:p>
            </p:txBody>
          </p:sp>
          <p:sp>
            <p:nvSpPr>
              <p:cNvPr id="2320" name="Rectangle 134">
                <a:extLst>
                  <a:ext uri="{FF2B5EF4-FFF2-40B4-BE49-F238E27FC236}">
                    <a16:creationId xmlns:a16="http://schemas.microsoft.com/office/drawing/2014/main" id="{991FC8E7-B1C3-4E8A-8982-9F9D9D752EF0}"/>
                  </a:ext>
                </a:extLst>
              </p:cNvPr>
              <p:cNvSpPr>
                <a:spLocks noChangeArrowheads="1"/>
              </p:cNvSpPr>
              <p:nvPr/>
            </p:nvSpPr>
            <p:spPr bwMode="auto">
              <a:xfrm>
                <a:off x="3287" y="2419"/>
                <a:ext cx="6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A</a:t>
                </a:r>
                <a:endParaRPr lang="ja-JP" altLang="ja-JP"/>
              </a:p>
            </p:txBody>
          </p:sp>
          <p:sp>
            <p:nvSpPr>
              <p:cNvPr id="2321" name="Rectangle 135">
                <a:extLst>
                  <a:ext uri="{FF2B5EF4-FFF2-40B4-BE49-F238E27FC236}">
                    <a16:creationId xmlns:a16="http://schemas.microsoft.com/office/drawing/2014/main" id="{10BFF2EA-C3C6-4858-9398-3A48BEC5EC7E}"/>
                  </a:ext>
                </a:extLst>
              </p:cNvPr>
              <p:cNvSpPr>
                <a:spLocks noChangeArrowheads="1"/>
              </p:cNvSpPr>
              <p:nvPr/>
            </p:nvSpPr>
            <p:spPr bwMode="auto">
              <a:xfrm>
                <a:off x="3345" y="2419"/>
                <a:ext cx="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a:t>
                </a:r>
                <a:endParaRPr lang="ja-JP" altLang="ja-JP"/>
              </a:p>
            </p:txBody>
          </p:sp>
          <p:sp>
            <p:nvSpPr>
              <p:cNvPr id="2322" name="Rectangle 136">
                <a:extLst>
                  <a:ext uri="{FF2B5EF4-FFF2-40B4-BE49-F238E27FC236}">
                    <a16:creationId xmlns:a16="http://schemas.microsoft.com/office/drawing/2014/main" id="{30B2EFBC-A9FF-43B2-A8AE-65692D58649C}"/>
                  </a:ext>
                </a:extLst>
              </p:cNvPr>
              <p:cNvSpPr>
                <a:spLocks noChangeArrowheads="1"/>
              </p:cNvSpPr>
              <p:nvPr/>
            </p:nvSpPr>
            <p:spPr bwMode="auto">
              <a:xfrm>
                <a:off x="3737" y="2419"/>
                <a:ext cx="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a:t>
                </a:r>
                <a:endParaRPr lang="ja-JP" altLang="ja-JP"/>
              </a:p>
            </p:txBody>
          </p:sp>
          <p:sp>
            <p:nvSpPr>
              <p:cNvPr id="2323" name="Rectangle 137">
                <a:extLst>
                  <a:ext uri="{FF2B5EF4-FFF2-40B4-BE49-F238E27FC236}">
                    <a16:creationId xmlns:a16="http://schemas.microsoft.com/office/drawing/2014/main" id="{CFCFE6F4-61AB-4DCC-ACBF-409F6D48C53E}"/>
                  </a:ext>
                </a:extLst>
              </p:cNvPr>
              <p:cNvSpPr>
                <a:spLocks noChangeArrowheads="1"/>
              </p:cNvSpPr>
              <p:nvPr/>
            </p:nvSpPr>
            <p:spPr bwMode="auto">
              <a:xfrm>
                <a:off x="3824" y="2419"/>
                <a:ext cx="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B</a:t>
                </a:r>
                <a:endParaRPr lang="ja-JP" altLang="ja-JP"/>
              </a:p>
            </p:txBody>
          </p:sp>
          <p:sp>
            <p:nvSpPr>
              <p:cNvPr id="2324" name="Rectangle 138">
                <a:extLst>
                  <a:ext uri="{FF2B5EF4-FFF2-40B4-BE49-F238E27FC236}">
                    <a16:creationId xmlns:a16="http://schemas.microsoft.com/office/drawing/2014/main" id="{4D4212D5-A0F7-461D-AF5B-6B84FC1C3B70}"/>
                  </a:ext>
                </a:extLst>
              </p:cNvPr>
              <p:cNvSpPr>
                <a:spLocks noChangeArrowheads="1"/>
              </p:cNvSpPr>
              <p:nvPr/>
            </p:nvSpPr>
            <p:spPr bwMode="auto">
              <a:xfrm>
                <a:off x="3881" y="2419"/>
                <a:ext cx="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a:t>
                </a:r>
                <a:endParaRPr lang="ja-JP" altLang="ja-JP"/>
              </a:p>
            </p:txBody>
          </p:sp>
          <p:sp>
            <p:nvSpPr>
              <p:cNvPr id="2325" name="Rectangle 139">
                <a:extLst>
                  <a:ext uri="{FF2B5EF4-FFF2-40B4-BE49-F238E27FC236}">
                    <a16:creationId xmlns:a16="http://schemas.microsoft.com/office/drawing/2014/main" id="{AA857093-5DCF-40A6-9D2D-1CD555C5E55B}"/>
                  </a:ext>
                </a:extLst>
              </p:cNvPr>
              <p:cNvSpPr>
                <a:spLocks noChangeArrowheads="1"/>
              </p:cNvSpPr>
              <p:nvPr/>
            </p:nvSpPr>
            <p:spPr bwMode="auto">
              <a:xfrm>
                <a:off x="4335" y="2419"/>
                <a:ext cx="5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一部事務組合</a:t>
                </a:r>
                <a:endParaRPr lang="ja-JP" altLang="ja-JP"/>
              </a:p>
            </p:txBody>
          </p:sp>
          <p:sp>
            <p:nvSpPr>
              <p:cNvPr id="2326" name="Rectangle 140">
                <a:extLst>
                  <a:ext uri="{FF2B5EF4-FFF2-40B4-BE49-F238E27FC236}">
                    <a16:creationId xmlns:a16="http://schemas.microsoft.com/office/drawing/2014/main" id="{685CD324-85C2-4F95-AE8A-AD4B02F62EF4}"/>
                  </a:ext>
                </a:extLst>
              </p:cNvPr>
              <p:cNvSpPr>
                <a:spLocks noChangeArrowheads="1"/>
              </p:cNvSpPr>
              <p:nvPr/>
            </p:nvSpPr>
            <p:spPr bwMode="auto">
              <a:xfrm>
                <a:off x="5098" y="2419"/>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広域連合</a:t>
                </a:r>
                <a:endParaRPr lang="ja-JP" altLang="ja-JP"/>
              </a:p>
            </p:txBody>
          </p:sp>
          <p:sp>
            <p:nvSpPr>
              <p:cNvPr id="2327" name="Rectangle 141">
                <a:extLst>
                  <a:ext uri="{FF2B5EF4-FFF2-40B4-BE49-F238E27FC236}">
                    <a16:creationId xmlns:a16="http://schemas.microsoft.com/office/drawing/2014/main" id="{09723BA4-6722-4BA8-8900-AC62B16C2C4E}"/>
                  </a:ext>
                </a:extLst>
              </p:cNvPr>
              <p:cNvSpPr>
                <a:spLocks noChangeArrowheads="1"/>
              </p:cNvSpPr>
              <p:nvPr/>
            </p:nvSpPr>
            <p:spPr bwMode="auto">
              <a:xfrm>
                <a:off x="372" y="2624"/>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手続</a:t>
                </a:r>
                <a:endParaRPr lang="ja-JP" altLang="ja-JP"/>
              </a:p>
            </p:txBody>
          </p:sp>
          <p:sp>
            <p:nvSpPr>
              <p:cNvPr id="2328" name="Rectangle 142">
                <a:extLst>
                  <a:ext uri="{FF2B5EF4-FFF2-40B4-BE49-F238E27FC236}">
                    <a16:creationId xmlns:a16="http://schemas.microsoft.com/office/drawing/2014/main" id="{A9B8D12B-906A-4535-8A5A-C82EF3E56272}"/>
                  </a:ext>
                </a:extLst>
              </p:cNvPr>
              <p:cNvSpPr>
                <a:spLocks noChangeArrowheads="1"/>
              </p:cNvSpPr>
              <p:nvPr/>
            </p:nvSpPr>
            <p:spPr bwMode="auto">
              <a:xfrm>
                <a:off x="289" y="2833"/>
                <a:ext cx="4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設置・解散</a:t>
                </a:r>
                <a:endParaRPr lang="ja-JP" altLang="ja-JP"/>
              </a:p>
            </p:txBody>
          </p:sp>
          <p:sp>
            <p:nvSpPr>
              <p:cNvPr id="2329" name="Rectangle 143">
                <a:extLst>
                  <a:ext uri="{FF2B5EF4-FFF2-40B4-BE49-F238E27FC236}">
                    <a16:creationId xmlns:a16="http://schemas.microsoft.com/office/drawing/2014/main" id="{FC26DDAA-1BA0-43C0-A6FD-9A601C5EB6FD}"/>
                  </a:ext>
                </a:extLst>
              </p:cNvPr>
              <p:cNvSpPr>
                <a:spLocks noChangeArrowheads="1"/>
              </p:cNvSpPr>
              <p:nvPr/>
            </p:nvSpPr>
            <p:spPr bwMode="auto">
              <a:xfrm>
                <a:off x="307" y="2934"/>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規約改正</a:t>
                </a:r>
                <a:endParaRPr lang="ja-JP" altLang="ja-JP"/>
              </a:p>
            </p:txBody>
          </p:sp>
          <p:sp>
            <p:nvSpPr>
              <p:cNvPr id="2330" name="Rectangle 144">
                <a:extLst>
                  <a:ext uri="{FF2B5EF4-FFF2-40B4-BE49-F238E27FC236}">
                    <a16:creationId xmlns:a16="http://schemas.microsoft.com/office/drawing/2014/main" id="{AA074EFA-283A-4CA8-9622-7BCEF83FFD50}"/>
                  </a:ext>
                </a:extLst>
              </p:cNvPr>
              <p:cNvSpPr>
                <a:spLocks noChangeArrowheads="1"/>
              </p:cNvSpPr>
              <p:nvPr/>
            </p:nvSpPr>
            <p:spPr bwMode="auto">
              <a:xfrm>
                <a:off x="851" y="2676"/>
                <a:ext cx="7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①関係団体の協議、</a:t>
                </a:r>
                <a:endParaRPr lang="ja-JP" altLang="ja-JP"/>
              </a:p>
            </p:txBody>
          </p:sp>
          <p:sp>
            <p:nvSpPr>
              <p:cNvPr id="2331" name="Rectangle 145">
                <a:extLst>
                  <a:ext uri="{FF2B5EF4-FFF2-40B4-BE49-F238E27FC236}">
                    <a16:creationId xmlns:a16="http://schemas.microsoft.com/office/drawing/2014/main" id="{C6E49B54-D09D-450A-9A44-2855C84A06E6}"/>
                  </a:ext>
                </a:extLst>
              </p:cNvPr>
              <p:cNvSpPr>
                <a:spLocks noChangeArrowheads="1"/>
              </p:cNvSpPr>
              <p:nvPr/>
            </p:nvSpPr>
            <p:spPr bwMode="auto">
              <a:xfrm>
                <a:off x="1587" y="2676"/>
                <a:ext cx="9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規約作成（設置時のみ）</a:t>
                </a:r>
                <a:endParaRPr lang="ja-JP" altLang="ja-JP"/>
              </a:p>
            </p:txBody>
          </p:sp>
          <p:sp>
            <p:nvSpPr>
              <p:cNvPr id="2332" name="Rectangle 146">
                <a:extLst>
                  <a:ext uri="{FF2B5EF4-FFF2-40B4-BE49-F238E27FC236}">
                    <a16:creationId xmlns:a16="http://schemas.microsoft.com/office/drawing/2014/main" id="{8991DF3E-708A-49BC-9130-476516BF6023}"/>
                  </a:ext>
                </a:extLst>
              </p:cNvPr>
              <p:cNvSpPr>
                <a:spLocks noChangeArrowheads="1"/>
              </p:cNvSpPr>
              <p:nvPr/>
            </p:nvSpPr>
            <p:spPr bwMode="auto">
              <a:xfrm>
                <a:off x="851" y="2780"/>
                <a:ext cx="7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②関係団体の議会の</a:t>
                </a:r>
                <a:endParaRPr lang="ja-JP" altLang="ja-JP"/>
              </a:p>
            </p:txBody>
          </p:sp>
          <p:sp>
            <p:nvSpPr>
              <p:cNvPr id="2333" name="Rectangle 147">
                <a:extLst>
                  <a:ext uri="{FF2B5EF4-FFF2-40B4-BE49-F238E27FC236}">
                    <a16:creationId xmlns:a16="http://schemas.microsoft.com/office/drawing/2014/main" id="{960CD7D5-0C48-4846-9C5D-F7721CFE3CE6}"/>
                  </a:ext>
                </a:extLst>
              </p:cNvPr>
              <p:cNvSpPr>
                <a:spLocks noChangeArrowheads="1"/>
              </p:cNvSpPr>
              <p:nvPr/>
            </p:nvSpPr>
            <p:spPr bwMode="auto">
              <a:xfrm>
                <a:off x="1602" y="2780"/>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議決</a:t>
                </a:r>
                <a:endParaRPr lang="ja-JP" altLang="ja-JP"/>
              </a:p>
            </p:txBody>
          </p:sp>
          <p:sp>
            <p:nvSpPr>
              <p:cNvPr id="2334" name="Rectangle 148">
                <a:extLst>
                  <a:ext uri="{FF2B5EF4-FFF2-40B4-BE49-F238E27FC236}">
                    <a16:creationId xmlns:a16="http://schemas.microsoft.com/office/drawing/2014/main" id="{CEAA62C1-E056-487B-8DEA-502C46656F2D}"/>
                  </a:ext>
                </a:extLst>
              </p:cNvPr>
              <p:cNvSpPr>
                <a:spLocks noChangeArrowheads="1"/>
              </p:cNvSpPr>
              <p:nvPr/>
            </p:nvSpPr>
            <p:spPr bwMode="auto">
              <a:xfrm>
                <a:off x="1600" y="2876"/>
                <a:ext cx="17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5" name="Rectangle 149">
                <a:extLst>
                  <a:ext uri="{FF2B5EF4-FFF2-40B4-BE49-F238E27FC236}">
                    <a16:creationId xmlns:a16="http://schemas.microsoft.com/office/drawing/2014/main" id="{88D96FB5-DF74-4CDA-A098-220ACA548C70}"/>
                  </a:ext>
                </a:extLst>
              </p:cNvPr>
              <p:cNvSpPr>
                <a:spLocks noChangeArrowheads="1"/>
              </p:cNvSpPr>
              <p:nvPr/>
            </p:nvSpPr>
            <p:spPr bwMode="auto">
              <a:xfrm>
                <a:off x="851" y="2885"/>
                <a:ext cx="41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③知事への</a:t>
                </a:r>
                <a:endParaRPr lang="ja-JP" altLang="ja-JP"/>
              </a:p>
            </p:txBody>
          </p:sp>
          <p:sp>
            <p:nvSpPr>
              <p:cNvPr id="2336" name="Rectangle 150">
                <a:extLst>
                  <a:ext uri="{FF2B5EF4-FFF2-40B4-BE49-F238E27FC236}">
                    <a16:creationId xmlns:a16="http://schemas.microsoft.com/office/drawing/2014/main" id="{C4FD7BE9-8E41-486B-94CA-2908403ABAC2}"/>
                  </a:ext>
                </a:extLst>
              </p:cNvPr>
              <p:cNvSpPr>
                <a:spLocks noChangeArrowheads="1"/>
              </p:cNvSpPr>
              <p:nvPr/>
            </p:nvSpPr>
            <p:spPr bwMode="auto">
              <a:xfrm>
                <a:off x="1255" y="2885"/>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届出</a:t>
                </a:r>
                <a:endParaRPr lang="ja-JP" altLang="ja-JP"/>
              </a:p>
            </p:txBody>
          </p:sp>
          <p:sp>
            <p:nvSpPr>
              <p:cNvPr id="2337" name="Rectangle 151">
                <a:extLst>
                  <a:ext uri="{FF2B5EF4-FFF2-40B4-BE49-F238E27FC236}">
                    <a16:creationId xmlns:a16="http://schemas.microsoft.com/office/drawing/2014/main" id="{B20E4E1A-2E67-4F6F-85DD-CDC4C21DA6D1}"/>
                  </a:ext>
                </a:extLst>
              </p:cNvPr>
              <p:cNvSpPr>
                <a:spLocks noChangeArrowheads="1"/>
              </p:cNvSpPr>
              <p:nvPr/>
            </p:nvSpPr>
            <p:spPr bwMode="auto">
              <a:xfrm>
                <a:off x="1253" y="2980"/>
                <a:ext cx="1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8" name="Rectangle 152">
                <a:extLst>
                  <a:ext uri="{FF2B5EF4-FFF2-40B4-BE49-F238E27FC236}">
                    <a16:creationId xmlns:a16="http://schemas.microsoft.com/office/drawing/2014/main" id="{18E2B72D-70C4-4EDD-BFA2-2EE717805851}"/>
                  </a:ext>
                </a:extLst>
              </p:cNvPr>
              <p:cNvSpPr>
                <a:spLocks noChangeArrowheads="1"/>
              </p:cNvSpPr>
              <p:nvPr/>
            </p:nvSpPr>
            <p:spPr bwMode="auto">
              <a:xfrm>
                <a:off x="4259" y="2624"/>
                <a:ext cx="7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①関係団体の協議、</a:t>
                </a:r>
                <a:endParaRPr lang="ja-JP" altLang="ja-JP"/>
              </a:p>
            </p:txBody>
          </p:sp>
          <p:sp>
            <p:nvSpPr>
              <p:cNvPr id="2339" name="Rectangle 153">
                <a:extLst>
                  <a:ext uri="{FF2B5EF4-FFF2-40B4-BE49-F238E27FC236}">
                    <a16:creationId xmlns:a16="http://schemas.microsoft.com/office/drawing/2014/main" id="{06377A8C-2534-4160-AC80-021AFDBAED03}"/>
                  </a:ext>
                </a:extLst>
              </p:cNvPr>
              <p:cNvSpPr>
                <a:spLocks noChangeArrowheads="1"/>
              </p:cNvSpPr>
              <p:nvPr/>
            </p:nvSpPr>
            <p:spPr bwMode="auto">
              <a:xfrm>
                <a:off x="4995" y="2624"/>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規約作成</a:t>
                </a:r>
                <a:endParaRPr lang="ja-JP" altLang="ja-JP"/>
              </a:p>
            </p:txBody>
          </p:sp>
          <p:sp>
            <p:nvSpPr>
              <p:cNvPr id="2340" name="Rectangle 154">
                <a:extLst>
                  <a:ext uri="{FF2B5EF4-FFF2-40B4-BE49-F238E27FC236}">
                    <a16:creationId xmlns:a16="http://schemas.microsoft.com/office/drawing/2014/main" id="{53E2DF2C-CFBD-4EA5-B747-2543FE58D9C4}"/>
                  </a:ext>
                </a:extLst>
              </p:cNvPr>
              <p:cNvSpPr>
                <a:spLocks noChangeArrowheads="1"/>
              </p:cNvSpPr>
              <p:nvPr/>
            </p:nvSpPr>
            <p:spPr bwMode="auto">
              <a:xfrm>
                <a:off x="4349" y="2728"/>
                <a:ext cx="59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（設置時のみ）</a:t>
                </a:r>
                <a:endParaRPr lang="ja-JP" altLang="ja-JP"/>
              </a:p>
            </p:txBody>
          </p:sp>
          <p:sp>
            <p:nvSpPr>
              <p:cNvPr id="2341" name="Rectangle 155">
                <a:extLst>
                  <a:ext uri="{FF2B5EF4-FFF2-40B4-BE49-F238E27FC236}">
                    <a16:creationId xmlns:a16="http://schemas.microsoft.com/office/drawing/2014/main" id="{C0C540D3-78B8-4328-82C0-5655C820EB34}"/>
                  </a:ext>
                </a:extLst>
              </p:cNvPr>
              <p:cNvSpPr>
                <a:spLocks noChangeArrowheads="1"/>
              </p:cNvSpPr>
              <p:nvPr/>
            </p:nvSpPr>
            <p:spPr bwMode="auto">
              <a:xfrm>
                <a:off x="4259" y="2833"/>
                <a:ext cx="7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②関係団体の議会の</a:t>
                </a:r>
                <a:endParaRPr lang="ja-JP" altLang="ja-JP"/>
              </a:p>
            </p:txBody>
          </p:sp>
          <p:sp>
            <p:nvSpPr>
              <p:cNvPr id="2342" name="Rectangle 156">
                <a:extLst>
                  <a:ext uri="{FF2B5EF4-FFF2-40B4-BE49-F238E27FC236}">
                    <a16:creationId xmlns:a16="http://schemas.microsoft.com/office/drawing/2014/main" id="{01F49EAB-7A39-4CB5-9DBD-0C8E27A3F90B}"/>
                  </a:ext>
                </a:extLst>
              </p:cNvPr>
              <p:cNvSpPr>
                <a:spLocks noChangeArrowheads="1"/>
              </p:cNvSpPr>
              <p:nvPr/>
            </p:nvSpPr>
            <p:spPr bwMode="auto">
              <a:xfrm>
                <a:off x="5009" y="2833"/>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議決</a:t>
                </a:r>
                <a:endParaRPr lang="ja-JP" altLang="ja-JP"/>
              </a:p>
            </p:txBody>
          </p:sp>
          <p:sp>
            <p:nvSpPr>
              <p:cNvPr id="2343" name="Rectangle 157">
                <a:extLst>
                  <a:ext uri="{FF2B5EF4-FFF2-40B4-BE49-F238E27FC236}">
                    <a16:creationId xmlns:a16="http://schemas.microsoft.com/office/drawing/2014/main" id="{CD02DB9D-ECFA-4379-91DE-23A27EFA912A}"/>
                  </a:ext>
                </a:extLst>
              </p:cNvPr>
              <p:cNvSpPr>
                <a:spLocks noChangeArrowheads="1"/>
              </p:cNvSpPr>
              <p:nvPr/>
            </p:nvSpPr>
            <p:spPr bwMode="auto">
              <a:xfrm>
                <a:off x="5008" y="2928"/>
                <a:ext cx="17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4" name="Rectangle 158">
                <a:extLst>
                  <a:ext uri="{FF2B5EF4-FFF2-40B4-BE49-F238E27FC236}">
                    <a16:creationId xmlns:a16="http://schemas.microsoft.com/office/drawing/2014/main" id="{A9489C9C-445D-4E1E-8975-11351EBE0393}"/>
                  </a:ext>
                </a:extLst>
              </p:cNvPr>
              <p:cNvSpPr>
                <a:spLocks noChangeArrowheads="1"/>
              </p:cNvSpPr>
              <p:nvPr/>
            </p:nvSpPr>
            <p:spPr bwMode="auto">
              <a:xfrm>
                <a:off x="4259" y="2934"/>
                <a:ext cx="3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③知事の</a:t>
                </a:r>
                <a:endParaRPr lang="ja-JP" altLang="ja-JP"/>
              </a:p>
            </p:txBody>
          </p:sp>
          <p:sp>
            <p:nvSpPr>
              <p:cNvPr id="2345" name="Rectangle 159">
                <a:extLst>
                  <a:ext uri="{FF2B5EF4-FFF2-40B4-BE49-F238E27FC236}">
                    <a16:creationId xmlns:a16="http://schemas.microsoft.com/office/drawing/2014/main" id="{1D225513-2EFD-4268-91DE-A1850F1BA8AF}"/>
                  </a:ext>
                </a:extLst>
              </p:cNvPr>
              <p:cNvSpPr>
                <a:spLocks noChangeArrowheads="1"/>
              </p:cNvSpPr>
              <p:nvPr/>
            </p:nvSpPr>
            <p:spPr bwMode="auto">
              <a:xfrm>
                <a:off x="4591" y="2934"/>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許可</a:t>
                </a:r>
                <a:endParaRPr lang="ja-JP" altLang="ja-JP"/>
              </a:p>
            </p:txBody>
          </p:sp>
          <p:sp>
            <p:nvSpPr>
              <p:cNvPr id="2346" name="Rectangle 160">
                <a:extLst>
                  <a:ext uri="{FF2B5EF4-FFF2-40B4-BE49-F238E27FC236}">
                    <a16:creationId xmlns:a16="http://schemas.microsoft.com/office/drawing/2014/main" id="{B6AF0FD0-2D00-4F7B-805D-5C1DB240124F}"/>
                  </a:ext>
                </a:extLst>
              </p:cNvPr>
              <p:cNvSpPr>
                <a:spLocks noChangeArrowheads="1"/>
              </p:cNvSpPr>
              <p:nvPr/>
            </p:nvSpPr>
            <p:spPr bwMode="auto">
              <a:xfrm>
                <a:off x="4764" y="2934"/>
                <a:ext cx="7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b="1">
                    <a:solidFill>
                      <a:srgbClr val="000000"/>
                    </a:solidFill>
                    <a:latin typeface="Meiryo UI" panose="020B0604030504040204" pitchFamily="50" charset="-128"/>
                    <a:ea typeface="Meiryo UI" panose="020B0604030504040204" pitchFamily="50" charset="-128"/>
                  </a:rPr>
                  <a:t>（解散は「届出」）</a:t>
                </a:r>
                <a:endParaRPr lang="ja-JP" altLang="ja-JP"/>
              </a:p>
            </p:txBody>
          </p:sp>
          <p:sp>
            <p:nvSpPr>
              <p:cNvPr id="2347" name="Freeform 161">
                <a:extLst>
                  <a:ext uri="{FF2B5EF4-FFF2-40B4-BE49-F238E27FC236}">
                    <a16:creationId xmlns:a16="http://schemas.microsoft.com/office/drawing/2014/main" id="{86D604BE-AB4E-458B-BC0B-CA7B46EC74A3}"/>
                  </a:ext>
                </a:extLst>
              </p:cNvPr>
              <p:cNvSpPr>
                <a:spLocks/>
              </p:cNvSpPr>
              <p:nvPr/>
            </p:nvSpPr>
            <p:spPr bwMode="auto">
              <a:xfrm>
                <a:off x="4589" y="3030"/>
                <a:ext cx="758" cy="3"/>
              </a:xfrm>
              <a:custGeom>
                <a:avLst/>
                <a:gdLst>
                  <a:gd name="T0" fmla="*/ 0 w 758"/>
                  <a:gd name="T1" fmla="*/ 0 h 3"/>
                  <a:gd name="T2" fmla="*/ 253 w 758"/>
                  <a:gd name="T3" fmla="*/ 0 h 3"/>
                  <a:gd name="T4" fmla="*/ 505 w 758"/>
                  <a:gd name="T5" fmla="*/ 0 h 3"/>
                  <a:gd name="T6" fmla="*/ 758 w 758"/>
                  <a:gd name="T7" fmla="*/ 0 h 3"/>
                  <a:gd name="T8" fmla="*/ 758 w 758"/>
                  <a:gd name="T9" fmla="*/ 3 h 3"/>
                  <a:gd name="T10" fmla="*/ 505 w 758"/>
                  <a:gd name="T11" fmla="*/ 3 h 3"/>
                  <a:gd name="T12" fmla="*/ 253 w 758"/>
                  <a:gd name="T13" fmla="*/ 3 h 3"/>
                  <a:gd name="T14" fmla="*/ 0 w 758"/>
                  <a:gd name="T15" fmla="*/ 3 h 3"/>
                  <a:gd name="T16" fmla="*/ 0 w 758"/>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
                    <a:moveTo>
                      <a:pt x="0" y="0"/>
                    </a:moveTo>
                    <a:lnTo>
                      <a:pt x="253" y="0"/>
                    </a:lnTo>
                    <a:lnTo>
                      <a:pt x="505" y="0"/>
                    </a:lnTo>
                    <a:lnTo>
                      <a:pt x="758" y="0"/>
                    </a:lnTo>
                    <a:lnTo>
                      <a:pt x="758" y="3"/>
                    </a:lnTo>
                    <a:lnTo>
                      <a:pt x="505" y="3"/>
                    </a:lnTo>
                    <a:lnTo>
                      <a:pt x="253" y="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8" name="Rectangle 162">
                <a:extLst>
                  <a:ext uri="{FF2B5EF4-FFF2-40B4-BE49-F238E27FC236}">
                    <a16:creationId xmlns:a16="http://schemas.microsoft.com/office/drawing/2014/main" id="{B0474073-E7FB-4F4F-AC2F-F303AD4A517E}"/>
                  </a:ext>
                </a:extLst>
              </p:cNvPr>
              <p:cNvSpPr>
                <a:spLocks noChangeArrowheads="1"/>
              </p:cNvSpPr>
              <p:nvPr/>
            </p:nvSpPr>
            <p:spPr bwMode="auto">
              <a:xfrm>
                <a:off x="372" y="3213"/>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課題</a:t>
                </a:r>
                <a:endParaRPr lang="ja-JP" altLang="ja-JP"/>
              </a:p>
            </p:txBody>
          </p:sp>
          <p:sp>
            <p:nvSpPr>
              <p:cNvPr id="2349" name="Rectangle 163">
                <a:extLst>
                  <a:ext uri="{FF2B5EF4-FFF2-40B4-BE49-F238E27FC236}">
                    <a16:creationId xmlns:a16="http://schemas.microsoft.com/office/drawing/2014/main" id="{234ED4A2-C5C2-41B5-86FE-133E139AF5FC}"/>
                  </a:ext>
                </a:extLst>
              </p:cNvPr>
              <p:cNvSpPr>
                <a:spLocks noChangeArrowheads="1"/>
              </p:cNvSpPr>
              <p:nvPr/>
            </p:nvSpPr>
            <p:spPr bwMode="auto">
              <a:xfrm>
                <a:off x="851" y="3122"/>
                <a:ext cx="4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別途、事務の</a:t>
                </a:r>
                <a:endParaRPr lang="ja-JP" altLang="ja-JP"/>
              </a:p>
            </p:txBody>
          </p:sp>
          <p:sp>
            <p:nvSpPr>
              <p:cNvPr id="2350" name="Rectangle 164">
                <a:extLst>
                  <a:ext uri="{FF2B5EF4-FFF2-40B4-BE49-F238E27FC236}">
                    <a16:creationId xmlns:a16="http://schemas.microsoft.com/office/drawing/2014/main" id="{51A86E3A-4AF2-486A-96EA-80C9979EFF7A}"/>
                  </a:ext>
                </a:extLst>
              </p:cNvPr>
              <p:cNvSpPr>
                <a:spLocks noChangeArrowheads="1"/>
              </p:cNvSpPr>
              <p:nvPr/>
            </p:nvSpPr>
            <p:spPr bwMode="auto">
              <a:xfrm>
                <a:off x="851" y="3216"/>
                <a:ext cx="47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委託等の手続</a:t>
                </a:r>
                <a:endParaRPr lang="ja-JP" altLang="ja-JP"/>
              </a:p>
            </p:txBody>
          </p:sp>
          <p:sp>
            <p:nvSpPr>
              <p:cNvPr id="2351" name="Rectangle 165">
                <a:extLst>
                  <a:ext uri="{FF2B5EF4-FFF2-40B4-BE49-F238E27FC236}">
                    <a16:creationId xmlns:a16="http://schemas.microsoft.com/office/drawing/2014/main" id="{BD082AF5-38A0-45FF-88AA-30C8086B0831}"/>
                  </a:ext>
                </a:extLst>
              </p:cNvPr>
              <p:cNvSpPr>
                <a:spLocks noChangeArrowheads="1"/>
              </p:cNvSpPr>
              <p:nvPr/>
            </p:nvSpPr>
            <p:spPr bwMode="auto">
              <a:xfrm>
                <a:off x="851" y="3313"/>
                <a:ext cx="2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が必要。</a:t>
                </a:r>
                <a:endParaRPr lang="ja-JP" altLang="ja-JP"/>
              </a:p>
            </p:txBody>
          </p:sp>
          <p:sp>
            <p:nvSpPr>
              <p:cNvPr id="2352" name="Rectangle 166">
                <a:extLst>
                  <a:ext uri="{FF2B5EF4-FFF2-40B4-BE49-F238E27FC236}">
                    <a16:creationId xmlns:a16="http://schemas.microsoft.com/office/drawing/2014/main" id="{D6278C56-51EF-4E8D-A923-681667F64C8B}"/>
                  </a:ext>
                </a:extLst>
              </p:cNvPr>
              <p:cNvSpPr>
                <a:spLocks noChangeArrowheads="1"/>
              </p:cNvSpPr>
              <p:nvPr/>
            </p:nvSpPr>
            <p:spPr bwMode="auto">
              <a:xfrm>
                <a:off x="1421" y="3122"/>
                <a:ext cx="6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責任の帰属が問わ</a:t>
                </a:r>
                <a:endParaRPr lang="ja-JP" altLang="ja-JP"/>
              </a:p>
            </p:txBody>
          </p:sp>
          <p:sp>
            <p:nvSpPr>
              <p:cNvPr id="2353" name="Rectangle 167">
                <a:extLst>
                  <a:ext uri="{FF2B5EF4-FFF2-40B4-BE49-F238E27FC236}">
                    <a16:creationId xmlns:a16="http://schemas.microsoft.com/office/drawing/2014/main" id="{D8547086-08FA-454C-945A-6A8DDBA32C87}"/>
                  </a:ext>
                </a:extLst>
              </p:cNvPr>
              <p:cNvSpPr>
                <a:spLocks noChangeArrowheads="1"/>
              </p:cNvSpPr>
              <p:nvPr/>
            </p:nvSpPr>
            <p:spPr bwMode="auto">
              <a:xfrm>
                <a:off x="1421" y="3216"/>
                <a:ext cx="5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れやすい事務には</a:t>
                </a:r>
                <a:endParaRPr lang="ja-JP" altLang="ja-JP"/>
              </a:p>
            </p:txBody>
          </p:sp>
          <p:sp>
            <p:nvSpPr>
              <p:cNvPr id="2354" name="Rectangle 168">
                <a:extLst>
                  <a:ext uri="{FF2B5EF4-FFF2-40B4-BE49-F238E27FC236}">
                    <a16:creationId xmlns:a16="http://schemas.microsoft.com/office/drawing/2014/main" id="{BF7ED552-9CC1-414E-8F45-AABE5E746CEB}"/>
                  </a:ext>
                </a:extLst>
              </p:cNvPr>
              <p:cNvSpPr>
                <a:spLocks noChangeArrowheads="1"/>
              </p:cNvSpPr>
              <p:nvPr/>
            </p:nvSpPr>
            <p:spPr bwMode="auto">
              <a:xfrm>
                <a:off x="1421" y="3313"/>
                <a:ext cx="21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不適。</a:t>
                </a:r>
                <a:endParaRPr lang="ja-JP" altLang="ja-JP"/>
              </a:p>
            </p:txBody>
          </p:sp>
          <p:sp>
            <p:nvSpPr>
              <p:cNvPr id="2355" name="Rectangle 169">
                <a:extLst>
                  <a:ext uri="{FF2B5EF4-FFF2-40B4-BE49-F238E27FC236}">
                    <a16:creationId xmlns:a16="http://schemas.microsoft.com/office/drawing/2014/main" id="{80A3DAE0-B59B-44C9-8A2D-241E2FE3E1FB}"/>
                  </a:ext>
                </a:extLst>
              </p:cNvPr>
              <p:cNvSpPr>
                <a:spLocks noChangeArrowheads="1"/>
              </p:cNvSpPr>
              <p:nvPr/>
            </p:nvSpPr>
            <p:spPr bwMode="auto">
              <a:xfrm>
                <a:off x="2131" y="3122"/>
                <a:ext cx="5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指揮命令系統が</a:t>
                </a:r>
                <a:endParaRPr lang="ja-JP" altLang="ja-JP"/>
              </a:p>
            </p:txBody>
          </p:sp>
          <p:sp>
            <p:nvSpPr>
              <p:cNvPr id="2356" name="Rectangle 170">
                <a:extLst>
                  <a:ext uri="{FF2B5EF4-FFF2-40B4-BE49-F238E27FC236}">
                    <a16:creationId xmlns:a16="http://schemas.microsoft.com/office/drawing/2014/main" id="{53A29001-E6F9-40C3-AF7F-5C539140A224}"/>
                  </a:ext>
                </a:extLst>
              </p:cNvPr>
              <p:cNvSpPr>
                <a:spLocks noChangeArrowheads="1"/>
              </p:cNvSpPr>
              <p:nvPr/>
            </p:nvSpPr>
            <p:spPr bwMode="auto">
              <a:xfrm>
                <a:off x="2131" y="3216"/>
                <a:ext cx="5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不明確になる可能</a:t>
                </a:r>
                <a:endParaRPr lang="ja-JP" altLang="ja-JP"/>
              </a:p>
            </p:txBody>
          </p:sp>
          <p:sp>
            <p:nvSpPr>
              <p:cNvPr id="2357" name="Rectangle 171">
                <a:extLst>
                  <a:ext uri="{FF2B5EF4-FFF2-40B4-BE49-F238E27FC236}">
                    <a16:creationId xmlns:a16="http://schemas.microsoft.com/office/drawing/2014/main" id="{81D6AE1F-A0FB-4465-8AE5-F3E021B3F109}"/>
                  </a:ext>
                </a:extLst>
              </p:cNvPr>
              <p:cNvSpPr>
                <a:spLocks noChangeArrowheads="1"/>
              </p:cNvSpPr>
              <p:nvPr/>
            </p:nvSpPr>
            <p:spPr bwMode="auto">
              <a:xfrm>
                <a:off x="2131" y="3313"/>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性。</a:t>
                </a:r>
                <a:endParaRPr lang="ja-JP" altLang="ja-JP"/>
              </a:p>
            </p:txBody>
          </p:sp>
          <p:sp>
            <p:nvSpPr>
              <p:cNvPr id="2358" name="Rectangle 172">
                <a:extLst>
                  <a:ext uri="{FF2B5EF4-FFF2-40B4-BE49-F238E27FC236}">
                    <a16:creationId xmlns:a16="http://schemas.microsoft.com/office/drawing/2014/main" id="{CA430D16-B11F-433E-AEA1-9A5D0C40A891}"/>
                  </a:ext>
                </a:extLst>
              </p:cNvPr>
              <p:cNvSpPr>
                <a:spLocks noChangeArrowheads="1"/>
              </p:cNvSpPr>
              <p:nvPr/>
            </p:nvSpPr>
            <p:spPr bwMode="auto">
              <a:xfrm>
                <a:off x="2800" y="3122"/>
                <a:ext cx="6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dirty="0">
                    <a:solidFill>
                      <a:srgbClr val="000000"/>
                    </a:solidFill>
                    <a:latin typeface="Meiryo UI" panose="020B0604030504040204" pitchFamily="50" charset="-128"/>
                    <a:ea typeface="Meiryo UI" panose="020B0604030504040204" pitchFamily="50" charset="-128"/>
                  </a:rPr>
                  <a:t>委託団体は、権限を</a:t>
                </a:r>
                <a:endParaRPr lang="ja-JP" altLang="ja-JP" dirty="0"/>
              </a:p>
            </p:txBody>
          </p:sp>
          <p:sp>
            <p:nvSpPr>
              <p:cNvPr id="2359" name="Rectangle 173">
                <a:extLst>
                  <a:ext uri="{FF2B5EF4-FFF2-40B4-BE49-F238E27FC236}">
                    <a16:creationId xmlns:a16="http://schemas.microsoft.com/office/drawing/2014/main" id="{334D3ADC-FFE2-4221-9825-F00C2FD38376}"/>
                  </a:ext>
                </a:extLst>
              </p:cNvPr>
              <p:cNvSpPr>
                <a:spLocks noChangeArrowheads="1"/>
              </p:cNvSpPr>
              <p:nvPr/>
            </p:nvSpPr>
            <p:spPr bwMode="auto">
              <a:xfrm>
                <a:off x="2800" y="3216"/>
                <a:ext cx="6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喪失。受託団体は全</a:t>
                </a:r>
                <a:endParaRPr lang="ja-JP" altLang="ja-JP"/>
              </a:p>
            </p:txBody>
          </p:sp>
          <p:sp>
            <p:nvSpPr>
              <p:cNvPr id="2360" name="Rectangle 174">
                <a:extLst>
                  <a:ext uri="{FF2B5EF4-FFF2-40B4-BE49-F238E27FC236}">
                    <a16:creationId xmlns:a16="http://schemas.microsoft.com/office/drawing/2014/main" id="{93412F21-FC94-44C3-A8C4-6C302F9685E2}"/>
                  </a:ext>
                </a:extLst>
              </p:cNvPr>
              <p:cNvSpPr>
                <a:spLocks noChangeArrowheads="1"/>
              </p:cNvSpPr>
              <p:nvPr/>
            </p:nvSpPr>
            <p:spPr bwMode="auto">
              <a:xfrm>
                <a:off x="2800" y="3313"/>
                <a:ext cx="4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責任を負う。</a:t>
                </a:r>
                <a:endParaRPr lang="ja-JP" altLang="ja-JP"/>
              </a:p>
            </p:txBody>
          </p:sp>
          <p:sp>
            <p:nvSpPr>
              <p:cNvPr id="2361" name="Rectangle 175">
                <a:extLst>
                  <a:ext uri="{FF2B5EF4-FFF2-40B4-BE49-F238E27FC236}">
                    <a16:creationId xmlns:a16="http://schemas.microsoft.com/office/drawing/2014/main" id="{8D315697-27BC-4813-BFB3-8AA50CF6B1BA}"/>
                  </a:ext>
                </a:extLst>
              </p:cNvPr>
              <p:cNvSpPr>
                <a:spLocks noChangeArrowheads="1"/>
              </p:cNvSpPr>
              <p:nvPr/>
            </p:nvSpPr>
            <p:spPr bwMode="auto">
              <a:xfrm>
                <a:off x="3507" y="3122"/>
                <a:ext cx="69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管理執行と事務処理</a:t>
                </a:r>
                <a:endParaRPr lang="ja-JP" altLang="ja-JP"/>
              </a:p>
            </p:txBody>
          </p:sp>
          <p:sp>
            <p:nvSpPr>
              <p:cNvPr id="2362" name="Rectangle 176">
                <a:extLst>
                  <a:ext uri="{FF2B5EF4-FFF2-40B4-BE49-F238E27FC236}">
                    <a16:creationId xmlns:a16="http://schemas.microsoft.com/office/drawing/2014/main" id="{3588387C-342C-4F45-8EC3-62F63E474BF5}"/>
                  </a:ext>
                </a:extLst>
              </p:cNvPr>
              <p:cNvSpPr>
                <a:spLocks noChangeArrowheads="1"/>
              </p:cNvSpPr>
              <p:nvPr/>
            </p:nvSpPr>
            <p:spPr bwMode="auto">
              <a:xfrm>
                <a:off x="3508" y="3212"/>
                <a:ext cx="6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dirty="0">
                    <a:solidFill>
                      <a:srgbClr val="000000"/>
                    </a:solidFill>
                    <a:latin typeface="Meiryo UI" panose="020B0604030504040204" pitchFamily="50" charset="-128"/>
                    <a:ea typeface="Meiryo UI" panose="020B0604030504040204" pitchFamily="50" charset="-128"/>
                  </a:rPr>
                  <a:t>の結果の責任所在が</a:t>
                </a:r>
                <a:endParaRPr lang="ja-JP" altLang="ja-JP" dirty="0"/>
              </a:p>
            </p:txBody>
          </p:sp>
          <p:sp>
            <p:nvSpPr>
              <p:cNvPr id="2363" name="Rectangle 177">
                <a:extLst>
                  <a:ext uri="{FF2B5EF4-FFF2-40B4-BE49-F238E27FC236}">
                    <a16:creationId xmlns:a16="http://schemas.microsoft.com/office/drawing/2014/main" id="{F256CEC8-AFF7-425E-86F6-B65CC9D00EE2}"/>
                  </a:ext>
                </a:extLst>
              </p:cNvPr>
              <p:cNvSpPr>
                <a:spLocks noChangeArrowheads="1"/>
              </p:cNvSpPr>
              <p:nvPr/>
            </p:nvSpPr>
            <p:spPr bwMode="auto">
              <a:xfrm>
                <a:off x="3507" y="3313"/>
                <a:ext cx="2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不一致。</a:t>
                </a:r>
                <a:endParaRPr lang="ja-JP" altLang="ja-JP"/>
              </a:p>
            </p:txBody>
          </p:sp>
          <p:sp>
            <p:nvSpPr>
              <p:cNvPr id="2364" name="Rectangle 178">
                <a:extLst>
                  <a:ext uri="{FF2B5EF4-FFF2-40B4-BE49-F238E27FC236}">
                    <a16:creationId xmlns:a16="http://schemas.microsoft.com/office/drawing/2014/main" id="{0A1363D3-3D17-4445-A13F-1148F883E8AB}"/>
                  </a:ext>
                </a:extLst>
              </p:cNvPr>
              <p:cNvSpPr>
                <a:spLocks noChangeArrowheads="1"/>
              </p:cNvSpPr>
              <p:nvPr/>
            </p:nvSpPr>
            <p:spPr bwMode="auto">
              <a:xfrm>
                <a:off x="4259" y="3122"/>
                <a:ext cx="55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構成団体は権限</a:t>
                </a:r>
                <a:endParaRPr lang="ja-JP" altLang="ja-JP"/>
              </a:p>
            </p:txBody>
          </p:sp>
          <p:sp>
            <p:nvSpPr>
              <p:cNvPr id="2365" name="Rectangle 179">
                <a:extLst>
                  <a:ext uri="{FF2B5EF4-FFF2-40B4-BE49-F238E27FC236}">
                    <a16:creationId xmlns:a16="http://schemas.microsoft.com/office/drawing/2014/main" id="{12F52D2B-7758-4612-98C3-4E208837AA1F}"/>
                  </a:ext>
                </a:extLst>
              </p:cNvPr>
              <p:cNvSpPr>
                <a:spLocks noChangeArrowheads="1"/>
              </p:cNvSpPr>
              <p:nvPr/>
            </p:nvSpPr>
            <p:spPr bwMode="auto">
              <a:xfrm>
                <a:off x="4259" y="3216"/>
                <a:ext cx="3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dirty="0">
                    <a:solidFill>
                      <a:srgbClr val="000000"/>
                    </a:solidFill>
                    <a:latin typeface="Meiryo UI" panose="020B0604030504040204" pitchFamily="50" charset="-128"/>
                    <a:ea typeface="Meiryo UI" panose="020B0604030504040204" pitchFamily="50" charset="-128"/>
                  </a:rPr>
                  <a:t>行使不可。</a:t>
                </a:r>
                <a:endParaRPr lang="ja-JP" altLang="ja-JP" dirty="0"/>
              </a:p>
            </p:txBody>
          </p:sp>
          <p:sp>
            <p:nvSpPr>
              <p:cNvPr id="2366" name="Rectangle 180">
                <a:extLst>
                  <a:ext uri="{FF2B5EF4-FFF2-40B4-BE49-F238E27FC236}">
                    <a16:creationId xmlns:a16="http://schemas.microsoft.com/office/drawing/2014/main" id="{2D0B878C-7D32-4EA1-AF33-69112051AC47}"/>
                  </a:ext>
                </a:extLst>
              </p:cNvPr>
              <p:cNvSpPr>
                <a:spLocks noChangeArrowheads="1"/>
              </p:cNvSpPr>
              <p:nvPr/>
            </p:nvSpPr>
            <p:spPr bwMode="auto">
              <a:xfrm>
                <a:off x="4259" y="3313"/>
                <a:ext cx="3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機動性に</a:t>
                </a:r>
                <a:endParaRPr lang="ja-JP" altLang="ja-JP"/>
              </a:p>
            </p:txBody>
          </p:sp>
          <p:sp>
            <p:nvSpPr>
              <p:cNvPr id="2367" name="Rectangle 181">
                <a:extLst>
                  <a:ext uri="{FF2B5EF4-FFF2-40B4-BE49-F238E27FC236}">
                    <a16:creationId xmlns:a16="http://schemas.microsoft.com/office/drawing/2014/main" id="{EF65B277-93BC-4348-854D-DFBC199EC8DC}"/>
                  </a:ext>
                </a:extLst>
              </p:cNvPr>
              <p:cNvSpPr>
                <a:spLocks noChangeArrowheads="1"/>
              </p:cNvSpPr>
              <p:nvPr/>
            </p:nvSpPr>
            <p:spPr bwMode="auto">
              <a:xfrm>
                <a:off x="4558" y="3313"/>
                <a:ext cx="2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Meiryo UI" panose="020B0604030504040204" pitchFamily="50" charset="-128"/>
                    <a:ea typeface="Meiryo UI" panose="020B0604030504040204" pitchFamily="50" charset="-128"/>
                  </a:rPr>
                  <a:t>乏しい。</a:t>
                </a:r>
                <a:endParaRPr lang="ja-JP" altLang="ja-JP"/>
              </a:p>
            </p:txBody>
          </p:sp>
          <p:sp>
            <p:nvSpPr>
              <p:cNvPr id="2368" name="Rectangle 182">
                <a:extLst>
                  <a:ext uri="{FF2B5EF4-FFF2-40B4-BE49-F238E27FC236}">
                    <a16:creationId xmlns:a16="http://schemas.microsoft.com/office/drawing/2014/main" id="{69C3E050-72E7-45EF-8C8A-6D67D2BAC65F}"/>
                  </a:ext>
                </a:extLst>
              </p:cNvPr>
              <p:cNvSpPr>
                <a:spLocks noChangeArrowheads="1"/>
              </p:cNvSpPr>
              <p:nvPr/>
            </p:nvSpPr>
            <p:spPr bwMode="auto">
              <a:xfrm>
                <a:off x="5003" y="3167"/>
                <a:ext cx="5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en-US" sz="1000" dirty="0">
                    <a:latin typeface="Meiryo UI" panose="020B0604030504040204" pitchFamily="50" charset="-128"/>
                    <a:ea typeface="Meiryo UI" panose="020B0604030504040204" pitchFamily="50" charset="-128"/>
                  </a:rPr>
                  <a:t>一部事務組合</a:t>
                </a:r>
                <a:r>
                  <a:rPr lang="ja-JP" altLang="ja-JP" sz="1000" dirty="0">
                    <a:solidFill>
                      <a:srgbClr val="000000"/>
                    </a:solidFill>
                    <a:latin typeface="Meiryo UI" panose="020B0604030504040204" pitchFamily="50" charset="-128"/>
                    <a:ea typeface="Meiryo UI" panose="020B0604030504040204" pitchFamily="50" charset="-128"/>
                  </a:rPr>
                  <a:t>と</a:t>
                </a:r>
                <a:endParaRPr lang="en-US" altLang="ja-JP" sz="1000" dirty="0">
                  <a:solidFill>
                    <a:srgbClr val="000000"/>
                  </a:solidFill>
                  <a:latin typeface="Meiryo UI" panose="020B0604030504040204" pitchFamily="50" charset="-128"/>
                  <a:ea typeface="Meiryo UI" panose="020B0604030504040204" pitchFamily="50" charset="-128"/>
                </a:endParaRPr>
              </a:p>
              <a:p>
                <a:pPr defTabSz="914400"/>
                <a:r>
                  <a:rPr lang="ja-JP" altLang="ja-JP" sz="1000" dirty="0">
                    <a:solidFill>
                      <a:srgbClr val="000000"/>
                    </a:solidFill>
                    <a:latin typeface="Meiryo UI" panose="020B0604030504040204" pitchFamily="50" charset="-128"/>
                    <a:ea typeface="Meiryo UI" panose="020B0604030504040204" pitchFamily="50" charset="-128"/>
                  </a:rPr>
                  <a:t>ほぼ同様。</a:t>
                </a:r>
                <a:endParaRPr lang="ja-JP" altLang="ja-JP" dirty="0"/>
              </a:p>
            </p:txBody>
          </p:sp>
          <p:sp>
            <p:nvSpPr>
              <p:cNvPr id="2369" name="Rectangle 183">
                <a:extLst>
                  <a:ext uri="{FF2B5EF4-FFF2-40B4-BE49-F238E27FC236}">
                    <a16:creationId xmlns:a16="http://schemas.microsoft.com/office/drawing/2014/main" id="{D9FDFD33-F866-4FA8-B728-61301E562807}"/>
                  </a:ext>
                </a:extLst>
              </p:cNvPr>
              <p:cNvSpPr>
                <a:spLocks noChangeArrowheads="1"/>
              </p:cNvSpPr>
              <p:nvPr/>
            </p:nvSpPr>
            <p:spPr bwMode="auto">
              <a:xfrm>
                <a:off x="286" y="3646"/>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活用事例</a:t>
                </a:r>
                <a:endParaRPr lang="ja-JP" altLang="ja-JP"/>
              </a:p>
            </p:txBody>
          </p:sp>
          <p:sp>
            <p:nvSpPr>
              <p:cNvPr id="2370" name="Rectangle 184">
                <a:extLst>
                  <a:ext uri="{FF2B5EF4-FFF2-40B4-BE49-F238E27FC236}">
                    <a16:creationId xmlns:a16="http://schemas.microsoft.com/office/drawing/2014/main" id="{6D972FA6-794C-4716-A0BD-C830E48730F6}"/>
                  </a:ext>
                </a:extLst>
              </p:cNvPr>
              <p:cNvSpPr>
                <a:spLocks noChangeArrowheads="1"/>
              </p:cNvSpPr>
              <p:nvPr/>
            </p:nvSpPr>
            <p:spPr bwMode="auto">
              <a:xfrm>
                <a:off x="851" y="3542"/>
                <a:ext cx="46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・廃棄物（し</a:t>
                </a:r>
                <a:endParaRPr lang="ja-JP" altLang="ja-JP"/>
              </a:p>
            </p:txBody>
          </p:sp>
          <p:sp>
            <p:nvSpPr>
              <p:cNvPr id="2371" name="Rectangle 185">
                <a:extLst>
                  <a:ext uri="{FF2B5EF4-FFF2-40B4-BE49-F238E27FC236}">
                    <a16:creationId xmlns:a16="http://schemas.microsoft.com/office/drawing/2014/main" id="{F978F9B1-C0BE-4776-B154-395F81820D2B}"/>
                  </a:ext>
                </a:extLst>
              </p:cNvPr>
              <p:cNvSpPr>
                <a:spLocks noChangeArrowheads="1"/>
              </p:cNvSpPr>
              <p:nvPr/>
            </p:nvSpPr>
            <p:spPr bwMode="auto">
              <a:xfrm>
                <a:off x="851" y="3647"/>
                <a:ext cx="4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尿以外）の</a:t>
                </a:r>
                <a:endParaRPr lang="ja-JP" altLang="ja-JP"/>
              </a:p>
            </p:txBody>
          </p:sp>
          <p:sp>
            <p:nvSpPr>
              <p:cNvPr id="2372" name="Rectangle 186">
                <a:extLst>
                  <a:ext uri="{FF2B5EF4-FFF2-40B4-BE49-F238E27FC236}">
                    <a16:creationId xmlns:a16="http://schemas.microsoft.com/office/drawing/2014/main" id="{C1BA6217-D2BA-483A-A5C0-2FDAF0B105DF}"/>
                  </a:ext>
                </a:extLst>
              </p:cNvPr>
              <p:cNvSpPr>
                <a:spLocks noChangeArrowheads="1"/>
              </p:cNvSpPr>
              <p:nvPr/>
            </p:nvSpPr>
            <p:spPr bwMode="auto">
              <a:xfrm>
                <a:off x="851" y="3752"/>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処理</a:t>
                </a:r>
                <a:endParaRPr lang="ja-JP" altLang="ja-JP"/>
              </a:p>
            </p:txBody>
          </p:sp>
          <p:sp>
            <p:nvSpPr>
              <p:cNvPr id="2373" name="Rectangle 187">
                <a:extLst>
                  <a:ext uri="{FF2B5EF4-FFF2-40B4-BE49-F238E27FC236}">
                    <a16:creationId xmlns:a16="http://schemas.microsoft.com/office/drawing/2014/main" id="{E2615734-B383-4A72-B56A-12EB977DC5C8}"/>
                  </a:ext>
                </a:extLst>
              </p:cNvPr>
              <p:cNvSpPr>
                <a:spLocks noChangeArrowheads="1"/>
              </p:cNvSpPr>
              <p:nvPr/>
            </p:nvSpPr>
            <p:spPr bwMode="auto">
              <a:xfrm>
                <a:off x="1421" y="3460"/>
                <a:ext cx="5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・豊能地区教職</a:t>
                </a:r>
                <a:endParaRPr lang="ja-JP" altLang="ja-JP"/>
              </a:p>
            </p:txBody>
          </p:sp>
          <p:sp>
            <p:nvSpPr>
              <p:cNvPr id="2374" name="Rectangle 188">
                <a:extLst>
                  <a:ext uri="{FF2B5EF4-FFF2-40B4-BE49-F238E27FC236}">
                    <a16:creationId xmlns:a16="http://schemas.microsoft.com/office/drawing/2014/main" id="{D19143EE-834E-4271-B83B-1AD58BF02129}"/>
                  </a:ext>
                </a:extLst>
              </p:cNvPr>
              <p:cNvSpPr>
                <a:spLocks noChangeArrowheads="1"/>
              </p:cNvSpPr>
              <p:nvPr/>
            </p:nvSpPr>
            <p:spPr bwMode="auto">
              <a:xfrm>
                <a:off x="1421" y="3565"/>
                <a:ext cx="2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員人事</a:t>
                </a:r>
                <a:endParaRPr lang="ja-JP" altLang="ja-JP"/>
              </a:p>
            </p:txBody>
          </p:sp>
          <p:sp>
            <p:nvSpPr>
              <p:cNvPr id="2375" name="Rectangle 189">
                <a:extLst>
                  <a:ext uri="{FF2B5EF4-FFF2-40B4-BE49-F238E27FC236}">
                    <a16:creationId xmlns:a16="http://schemas.microsoft.com/office/drawing/2014/main" id="{24FD4D64-3503-411B-BFF1-18A4DE451D5E}"/>
                  </a:ext>
                </a:extLst>
              </p:cNvPr>
              <p:cNvSpPr>
                <a:spLocks noChangeArrowheads="1"/>
              </p:cNvSpPr>
              <p:nvPr/>
            </p:nvSpPr>
            <p:spPr bwMode="auto">
              <a:xfrm>
                <a:off x="1421" y="3668"/>
                <a:ext cx="5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・泉州北部小児</a:t>
                </a:r>
                <a:endParaRPr lang="ja-JP" altLang="ja-JP"/>
              </a:p>
            </p:txBody>
          </p:sp>
          <p:sp>
            <p:nvSpPr>
              <p:cNvPr id="2376" name="Rectangle 190">
                <a:extLst>
                  <a:ext uri="{FF2B5EF4-FFF2-40B4-BE49-F238E27FC236}">
                    <a16:creationId xmlns:a16="http://schemas.microsoft.com/office/drawing/2014/main" id="{B368B090-52B3-4C71-84E8-ECB55BDB80FD}"/>
                  </a:ext>
                </a:extLst>
              </p:cNvPr>
              <p:cNvSpPr>
                <a:spLocks noChangeArrowheads="1"/>
              </p:cNvSpPr>
              <p:nvPr/>
            </p:nvSpPr>
            <p:spPr bwMode="auto">
              <a:xfrm>
                <a:off x="1421" y="3769"/>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救急医療</a:t>
                </a:r>
                <a:endParaRPr lang="ja-JP" altLang="ja-JP"/>
              </a:p>
            </p:txBody>
          </p:sp>
          <p:sp>
            <p:nvSpPr>
              <p:cNvPr id="2377" name="Rectangle 191">
                <a:extLst>
                  <a:ext uri="{FF2B5EF4-FFF2-40B4-BE49-F238E27FC236}">
                    <a16:creationId xmlns:a16="http://schemas.microsoft.com/office/drawing/2014/main" id="{16A03509-1A4C-480B-89DE-3F908ECD05EE}"/>
                  </a:ext>
                </a:extLst>
              </p:cNvPr>
              <p:cNvSpPr>
                <a:spLocks noChangeArrowheads="1"/>
              </p:cNvSpPr>
              <p:nvPr/>
            </p:nvSpPr>
            <p:spPr bwMode="auto">
              <a:xfrm>
                <a:off x="2131" y="3542"/>
                <a:ext cx="6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・広域まちづくり課</a:t>
                </a:r>
                <a:endParaRPr lang="ja-JP" altLang="ja-JP"/>
              </a:p>
            </p:txBody>
          </p:sp>
          <p:sp>
            <p:nvSpPr>
              <p:cNvPr id="2378" name="Rectangle 192">
                <a:extLst>
                  <a:ext uri="{FF2B5EF4-FFF2-40B4-BE49-F238E27FC236}">
                    <a16:creationId xmlns:a16="http://schemas.microsoft.com/office/drawing/2014/main" id="{8661E530-1914-430D-B6B6-BA0FB8828EDD}"/>
                  </a:ext>
                </a:extLst>
              </p:cNvPr>
              <p:cNvSpPr>
                <a:spLocks noChangeArrowheads="1"/>
              </p:cNvSpPr>
              <p:nvPr/>
            </p:nvSpPr>
            <p:spPr bwMode="auto">
              <a:xfrm>
                <a:off x="2131" y="3647"/>
                <a:ext cx="4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・広域福祉課</a:t>
                </a:r>
                <a:endParaRPr lang="ja-JP" altLang="ja-JP"/>
              </a:p>
            </p:txBody>
          </p:sp>
          <p:sp>
            <p:nvSpPr>
              <p:cNvPr id="2379" name="Rectangle 193">
                <a:extLst>
                  <a:ext uri="{FF2B5EF4-FFF2-40B4-BE49-F238E27FC236}">
                    <a16:creationId xmlns:a16="http://schemas.microsoft.com/office/drawing/2014/main" id="{C3C84447-4AD5-4A25-91E2-05B04D6DECBB}"/>
                  </a:ext>
                </a:extLst>
              </p:cNvPr>
              <p:cNvSpPr>
                <a:spLocks noChangeArrowheads="1"/>
              </p:cNvSpPr>
              <p:nvPr/>
            </p:nvSpPr>
            <p:spPr bwMode="auto">
              <a:xfrm>
                <a:off x="2131" y="3752"/>
                <a:ext cx="6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・介護認定審査会</a:t>
                </a:r>
                <a:endParaRPr lang="ja-JP" altLang="ja-JP"/>
              </a:p>
            </p:txBody>
          </p:sp>
          <p:sp>
            <p:nvSpPr>
              <p:cNvPr id="2380" name="Rectangle 194">
                <a:extLst>
                  <a:ext uri="{FF2B5EF4-FFF2-40B4-BE49-F238E27FC236}">
                    <a16:creationId xmlns:a16="http://schemas.microsoft.com/office/drawing/2014/main" id="{8C759D4C-C9A3-4A05-885A-673A19A66711}"/>
                  </a:ext>
                </a:extLst>
              </p:cNvPr>
              <p:cNvSpPr>
                <a:spLocks noChangeArrowheads="1"/>
              </p:cNvSpPr>
              <p:nvPr/>
            </p:nvSpPr>
            <p:spPr bwMode="auto">
              <a:xfrm>
                <a:off x="2840" y="3542"/>
                <a:ext cx="5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・埋蔵文化財に</a:t>
                </a:r>
                <a:endParaRPr lang="ja-JP" altLang="ja-JP"/>
              </a:p>
            </p:txBody>
          </p:sp>
          <p:sp>
            <p:nvSpPr>
              <p:cNvPr id="2381" name="Rectangle 195">
                <a:extLst>
                  <a:ext uri="{FF2B5EF4-FFF2-40B4-BE49-F238E27FC236}">
                    <a16:creationId xmlns:a16="http://schemas.microsoft.com/office/drawing/2014/main" id="{30B28B00-0B7A-4E89-828F-C6C7CB82B87F}"/>
                  </a:ext>
                </a:extLst>
              </p:cNvPr>
              <p:cNvSpPr>
                <a:spLocks noChangeArrowheads="1"/>
              </p:cNvSpPr>
              <p:nvPr/>
            </p:nvSpPr>
            <p:spPr bwMode="auto">
              <a:xfrm>
                <a:off x="2840" y="3647"/>
                <a:ext cx="33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係る事務</a:t>
                </a:r>
                <a:endParaRPr lang="ja-JP" altLang="ja-JP"/>
              </a:p>
            </p:txBody>
          </p:sp>
          <p:sp>
            <p:nvSpPr>
              <p:cNvPr id="2382" name="Rectangle 196">
                <a:extLst>
                  <a:ext uri="{FF2B5EF4-FFF2-40B4-BE49-F238E27FC236}">
                    <a16:creationId xmlns:a16="http://schemas.microsoft.com/office/drawing/2014/main" id="{64F3A385-3597-4FE6-B795-4F032D9ECED5}"/>
                  </a:ext>
                </a:extLst>
              </p:cNvPr>
              <p:cNvSpPr>
                <a:spLocks noChangeArrowheads="1"/>
              </p:cNvSpPr>
              <p:nvPr/>
            </p:nvSpPr>
            <p:spPr bwMode="auto">
              <a:xfrm>
                <a:off x="2840" y="3752"/>
                <a:ext cx="5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・し尿処理事務</a:t>
                </a:r>
                <a:endParaRPr lang="ja-JP" altLang="ja-JP"/>
              </a:p>
            </p:txBody>
          </p:sp>
          <p:sp>
            <p:nvSpPr>
              <p:cNvPr id="2383" name="Rectangle 197">
                <a:extLst>
                  <a:ext uri="{FF2B5EF4-FFF2-40B4-BE49-F238E27FC236}">
                    <a16:creationId xmlns:a16="http://schemas.microsoft.com/office/drawing/2014/main" id="{E9C41B1E-E456-4051-A0DE-AE1F121233E1}"/>
                  </a:ext>
                </a:extLst>
              </p:cNvPr>
              <p:cNvSpPr>
                <a:spLocks noChangeArrowheads="1"/>
              </p:cNvSpPr>
              <p:nvPr/>
            </p:nvSpPr>
            <p:spPr bwMode="auto">
              <a:xfrm>
                <a:off x="3549" y="3646"/>
                <a:ext cx="4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・簡易水道</a:t>
                </a:r>
                <a:endParaRPr lang="ja-JP" altLang="ja-JP"/>
              </a:p>
            </p:txBody>
          </p:sp>
          <p:sp>
            <p:nvSpPr>
              <p:cNvPr id="2384" name="Rectangle 198">
                <a:extLst>
                  <a:ext uri="{FF2B5EF4-FFF2-40B4-BE49-F238E27FC236}">
                    <a16:creationId xmlns:a16="http://schemas.microsoft.com/office/drawing/2014/main" id="{8A51824C-8E70-49DD-BFA1-A0F2648F86F7}"/>
                  </a:ext>
                </a:extLst>
              </p:cNvPr>
              <p:cNvSpPr>
                <a:spLocks noChangeArrowheads="1"/>
              </p:cNvSpPr>
              <p:nvPr/>
            </p:nvSpPr>
            <p:spPr bwMode="auto">
              <a:xfrm>
                <a:off x="4259" y="3542"/>
                <a:ext cx="48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・大阪南消防</a:t>
                </a:r>
                <a:endParaRPr lang="ja-JP" altLang="ja-JP"/>
              </a:p>
            </p:txBody>
          </p:sp>
          <p:sp>
            <p:nvSpPr>
              <p:cNvPr id="2385" name="Rectangle 199">
                <a:extLst>
                  <a:ext uri="{FF2B5EF4-FFF2-40B4-BE49-F238E27FC236}">
                    <a16:creationId xmlns:a16="http://schemas.microsoft.com/office/drawing/2014/main" id="{F71ED1B7-B9A2-4A39-BB0D-49DFB66E83E0}"/>
                  </a:ext>
                </a:extLst>
              </p:cNvPr>
              <p:cNvSpPr>
                <a:spLocks noChangeArrowheads="1"/>
              </p:cNvSpPr>
              <p:nvPr/>
            </p:nvSpPr>
            <p:spPr bwMode="auto">
              <a:xfrm>
                <a:off x="4259" y="3647"/>
                <a:ext cx="5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・泉北環境整備</a:t>
                </a:r>
                <a:endParaRPr lang="ja-JP" altLang="ja-JP"/>
              </a:p>
            </p:txBody>
          </p:sp>
          <p:sp>
            <p:nvSpPr>
              <p:cNvPr id="2386" name="Rectangle 200">
                <a:extLst>
                  <a:ext uri="{FF2B5EF4-FFF2-40B4-BE49-F238E27FC236}">
                    <a16:creationId xmlns:a16="http://schemas.microsoft.com/office/drawing/2014/main" id="{F7FE1DF0-9C00-4A55-8BA0-839D96CA3EFE}"/>
                  </a:ext>
                </a:extLst>
              </p:cNvPr>
              <p:cNvSpPr>
                <a:spLocks noChangeArrowheads="1"/>
              </p:cNvSpPr>
              <p:nvPr/>
            </p:nvSpPr>
            <p:spPr bwMode="auto">
              <a:xfrm>
                <a:off x="4259" y="3752"/>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施設組合</a:t>
                </a:r>
                <a:endParaRPr lang="ja-JP" altLang="ja-JP"/>
              </a:p>
            </p:txBody>
          </p:sp>
          <p:sp>
            <p:nvSpPr>
              <p:cNvPr id="2387" name="Rectangle 201">
                <a:extLst>
                  <a:ext uri="{FF2B5EF4-FFF2-40B4-BE49-F238E27FC236}">
                    <a16:creationId xmlns:a16="http://schemas.microsoft.com/office/drawing/2014/main" id="{B30564BC-B695-41A0-8A15-E834B4502780}"/>
                  </a:ext>
                </a:extLst>
              </p:cNvPr>
              <p:cNvSpPr>
                <a:spLocks noChangeArrowheads="1"/>
              </p:cNvSpPr>
              <p:nvPr/>
            </p:nvSpPr>
            <p:spPr bwMode="auto">
              <a:xfrm>
                <a:off x="4968" y="3594"/>
                <a:ext cx="5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・大阪府後期高</a:t>
                </a:r>
                <a:endParaRPr lang="ja-JP" altLang="ja-JP"/>
              </a:p>
            </p:txBody>
          </p:sp>
          <p:sp>
            <p:nvSpPr>
              <p:cNvPr id="2388" name="Rectangle 202">
                <a:extLst>
                  <a:ext uri="{FF2B5EF4-FFF2-40B4-BE49-F238E27FC236}">
                    <a16:creationId xmlns:a16="http://schemas.microsoft.com/office/drawing/2014/main" id="{A5E6EF11-5FA8-41EC-9C9D-211516B5A105}"/>
                  </a:ext>
                </a:extLst>
              </p:cNvPr>
              <p:cNvSpPr>
                <a:spLocks noChangeArrowheads="1"/>
              </p:cNvSpPr>
              <p:nvPr/>
            </p:nvSpPr>
            <p:spPr bwMode="auto">
              <a:xfrm>
                <a:off x="4968" y="3699"/>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100">
                    <a:solidFill>
                      <a:srgbClr val="000000"/>
                    </a:solidFill>
                    <a:latin typeface="Meiryo UI" panose="020B0604030504040204" pitchFamily="50" charset="-128"/>
                    <a:ea typeface="Meiryo UI" panose="020B0604030504040204" pitchFamily="50" charset="-128"/>
                  </a:rPr>
                  <a:t>齢者医療</a:t>
                </a:r>
                <a:endParaRPr lang="ja-JP" altLang="ja-JP"/>
              </a:p>
            </p:txBody>
          </p:sp>
          <p:pic>
            <p:nvPicPr>
              <p:cNvPr id="2389" name="Picture 203">
                <a:extLst>
                  <a:ext uri="{FF2B5EF4-FFF2-40B4-BE49-F238E27FC236}">
                    <a16:creationId xmlns:a16="http://schemas.microsoft.com/office/drawing/2014/main" id="{C6A3DFF4-E050-405B-826D-B4B859987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 y="1512"/>
                <a:ext cx="4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0" name="Picture 204">
                <a:extLst>
                  <a:ext uri="{FF2B5EF4-FFF2-40B4-BE49-F238E27FC236}">
                    <a16:creationId xmlns:a16="http://schemas.microsoft.com/office/drawing/2014/main" id="{39020AA4-3255-4CF1-9B19-E818DC9EE6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 y="1512"/>
                <a:ext cx="51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4" name="Picture 206">
              <a:extLst>
                <a:ext uri="{FF2B5EF4-FFF2-40B4-BE49-F238E27FC236}">
                  <a16:creationId xmlns:a16="http://schemas.microsoft.com/office/drawing/2014/main" id="{0B8DBCA2-1C3E-4EF9-959E-FFB8B69736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7" y="1490"/>
              <a:ext cx="4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 name="Picture 207">
              <a:extLst>
                <a:ext uri="{FF2B5EF4-FFF2-40B4-BE49-F238E27FC236}">
                  <a16:creationId xmlns:a16="http://schemas.microsoft.com/office/drawing/2014/main" id="{4669D898-10D5-4FDD-8E07-8FF634706F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1" y="1519"/>
              <a:ext cx="58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 name="Picture 208">
              <a:extLst>
                <a:ext uri="{FF2B5EF4-FFF2-40B4-BE49-F238E27FC236}">
                  <a16:creationId xmlns:a16="http://schemas.microsoft.com/office/drawing/2014/main" id="{8A4FE327-A9A8-4DD5-80B1-2C5CA633E7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 y="1501"/>
              <a:ext cx="56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 name="Picture 209">
              <a:extLst>
                <a:ext uri="{FF2B5EF4-FFF2-40B4-BE49-F238E27FC236}">
                  <a16:creationId xmlns:a16="http://schemas.microsoft.com/office/drawing/2014/main" id="{7335B2FF-3198-4791-808E-AB7C6175D2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 y="1519"/>
              <a:ext cx="58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3813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57CD348-4337-48D5-8582-E1C1A84A0E74}"/>
              </a:ext>
            </a:extLst>
          </p:cNvPr>
          <p:cNvSpPr txBox="1"/>
          <p:nvPr/>
        </p:nvSpPr>
        <p:spPr>
          <a:xfrm>
            <a:off x="222084" y="2142970"/>
            <a:ext cx="8635924" cy="427809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①府からの提案議題</a:t>
            </a:r>
          </a:p>
          <a:p>
            <a:r>
              <a:rPr kumimoji="1" lang="ja-JP" altLang="en-US" sz="1600" dirty="0">
                <a:latin typeface="Meiryo UI" panose="020B0604030504040204" pitchFamily="50" charset="-128"/>
                <a:ea typeface="Meiryo UI" panose="020B0604030504040204" pitchFamily="50" charset="-128"/>
              </a:rPr>
              <a:t>　市町村共通の課題について府から現在の課題を示し、広域連携等による対応方策の検討を提案する</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　とともに、府として先進事例や他地域の取組を紹介するなど、連携の実現に向けて支援</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（例）地域の未来予測、中長期財政シミュレーション、</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専門人材の確保</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公共施設の最適配置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kumimoji="1" lang="ja-JP" altLang="en-US" sz="1600" b="1" dirty="0">
                <a:latin typeface="Meiryo UI" panose="020B0604030504040204" pitchFamily="50" charset="-128"/>
                <a:ea typeface="Meiryo UI" panose="020B0604030504040204" pitchFamily="50" charset="-128"/>
              </a:rPr>
              <a:t>②先行事例の発表</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（例）文化財の保護に関する業務の委託、公共施設の住民相互利用、学校プール授業（官民連携）、</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　　　　 ＰＦＩ等官民連携手法の活用</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③市町村からの提案議題についての意見交換</a:t>
            </a:r>
            <a:br>
              <a:rPr kumimoji="1" lang="en-US" altLang="ja-JP" sz="1600" b="1" dirty="0">
                <a:latin typeface="Meiryo UI" panose="020B0604030504040204" pitchFamily="50" charset="-128"/>
                <a:ea typeface="Meiryo UI" panose="020B0604030504040204" pitchFamily="50" charset="-128"/>
              </a:rPr>
            </a:br>
            <a:r>
              <a:rPr kumimoji="1" lang="ja-JP" altLang="en-US" sz="1600" b="1"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市町村や地域における課題解決に向けたサポートのため、市町村から提案のあった議題について、</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　検討状況や実施状況などについて意見交換を実施</a:t>
            </a:r>
          </a:p>
          <a:p>
            <a:endParaRPr kumimoji="1" lang="ja-JP" altLang="en-US" sz="1600" dirty="0">
              <a:latin typeface="Meiryo UI" panose="020B0604030504040204" pitchFamily="50" charset="-128"/>
              <a:ea typeface="Meiryo UI" panose="020B0604030504040204" pitchFamily="50" charset="-128"/>
            </a:endParaRPr>
          </a:p>
          <a:p>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sz="1600" b="1"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3" name="角丸四角形 20">
            <a:extLst>
              <a:ext uri="{FF2B5EF4-FFF2-40B4-BE49-F238E27FC236}">
                <a16:creationId xmlns:a16="http://schemas.microsoft.com/office/drawing/2014/main" id="{E95FA792-B0A2-40F0-9B6B-C89E9B3240B4}"/>
              </a:ext>
            </a:extLst>
          </p:cNvPr>
          <p:cNvSpPr/>
          <p:nvPr/>
        </p:nvSpPr>
        <p:spPr>
          <a:xfrm>
            <a:off x="150936" y="923176"/>
            <a:ext cx="284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取組例⑱ー</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地域ブロック会議</a:t>
            </a:r>
            <a:endParaRPr lang="en-US" altLang="ja-JP" sz="16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EC0D7BB4-6135-4D8C-90DE-A4AC4E88B4B0}"/>
              </a:ext>
            </a:extLst>
          </p:cNvPr>
          <p:cNvSpPr/>
          <p:nvPr/>
        </p:nvSpPr>
        <p:spPr>
          <a:xfrm>
            <a:off x="184551" y="1317748"/>
            <a:ext cx="8774905" cy="9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ja-JP" altLang="en-US" sz="1600" dirty="0">
                <a:solidFill>
                  <a:prstClr val="black"/>
                </a:solidFill>
                <a:latin typeface="Meiryo UI" panose="020B0604030504040204" pitchFamily="50" charset="-128"/>
                <a:ea typeface="Meiryo UI" panose="020B0604030504040204" pitchFamily="50" charset="-128"/>
              </a:rPr>
              <a:t>市町村の基礎自治機能の充実・強化を図るため、地域ブロックごとに課題を共有し、その対応方策として新たな広域連携につなげる議論を行うなど、地域の実情を踏まえ、課題解決に向けたサポートを実施</a:t>
            </a:r>
          </a:p>
        </p:txBody>
      </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63</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816212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64</a:t>
            </a:fld>
            <a:endParaRPr lang="ja-JP" altLang="en-US" sz="1200" dirty="0">
              <a:solidFill>
                <a:prstClr val="black"/>
              </a:solidFill>
              <a:ea typeface="Meiryo UI" panose="020B0604030504040204" pitchFamily="50" charset="-128"/>
            </a:endParaRPr>
          </a:p>
        </p:txBody>
      </p:sp>
      <p:sp>
        <p:nvSpPr>
          <p:cNvPr id="9" name="テキスト ボックス 8">
            <a:extLst>
              <a:ext uri="{FF2B5EF4-FFF2-40B4-BE49-F238E27FC236}">
                <a16:creationId xmlns:a16="http://schemas.microsoft.com/office/drawing/2014/main" id="{E22C2B88-20AC-4310-BD92-7030AC0EDBBF}"/>
              </a:ext>
            </a:extLst>
          </p:cNvPr>
          <p:cNvSpPr txBox="1"/>
          <p:nvPr/>
        </p:nvSpPr>
        <p:spPr>
          <a:xfrm>
            <a:off x="136820" y="1254008"/>
            <a:ext cx="8635924"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府からの提案議題の例①</a:t>
            </a:r>
          </a:p>
        </p:txBody>
      </p:sp>
      <p:sp>
        <p:nvSpPr>
          <p:cNvPr id="10" name="角丸四角形 20">
            <a:extLst>
              <a:ext uri="{FF2B5EF4-FFF2-40B4-BE49-F238E27FC236}">
                <a16:creationId xmlns:a16="http://schemas.microsoft.com/office/drawing/2014/main" id="{F4D8A4DE-4C6B-4605-95E5-64822F0D8AA3}"/>
              </a:ext>
            </a:extLst>
          </p:cNvPr>
          <p:cNvSpPr/>
          <p:nvPr/>
        </p:nvSpPr>
        <p:spPr>
          <a:xfrm>
            <a:off x="150935" y="903512"/>
            <a:ext cx="284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取組例⑱ー</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地域ブロック会議</a:t>
            </a:r>
            <a:endParaRPr lang="en-US" altLang="ja-JP" sz="1600" dirty="0">
              <a:latin typeface="Meiryo UI" panose="020B0604030504040204" pitchFamily="50" charset="-128"/>
              <a:ea typeface="Meiryo UI" panose="020B0604030504040204" pitchFamily="50" charset="-128"/>
            </a:endParaRPr>
          </a:p>
        </p:txBody>
      </p:sp>
      <p:grpSp>
        <p:nvGrpSpPr>
          <p:cNvPr id="2" name="Group 4">
            <a:extLst>
              <a:ext uri="{FF2B5EF4-FFF2-40B4-BE49-F238E27FC236}">
                <a16:creationId xmlns:a16="http://schemas.microsoft.com/office/drawing/2014/main" id="{3E00649B-38B8-4CD2-B901-B49AEEA9CF3C}"/>
              </a:ext>
            </a:extLst>
          </p:cNvPr>
          <p:cNvGrpSpPr>
            <a:grpSpLocks noChangeAspect="1"/>
          </p:cNvGrpSpPr>
          <p:nvPr/>
        </p:nvGrpSpPr>
        <p:grpSpPr bwMode="auto">
          <a:xfrm>
            <a:off x="862017" y="1606554"/>
            <a:ext cx="7477125" cy="5180013"/>
            <a:chOff x="543" y="1012"/>
            <a:chExt cx="4710" cy="3263"/>
          </a:xfrm>
        </p:grpSpPr>
        <p:sp>
          <p:nvSpPr>
            <p:cNvPr id="3" name="AutoShape 3">
              <a:extLst>
                <a:ext uri="{FF2B5EF4-FFF2-40B4-BE49-F238E27FC236}">
                  <a16:creationId xmlns:a16="http://schemas.microsoft.com/office/drawing/2014/main" id="{1B77216E-C607-4DB2-90C0-A5F97460541E}"/>
                </a:ext>
              </a:extLst>
            </p:cNvPr>
            <p:cNvSpPr>
              <a:spLocks noChangeAspect="1" noChangeArrowheads="1" noTextEdit="1"/>
            </p:cNvSpPr>
            <p:nvPr/>
          </p:nvSpPr>
          <p:spPr bwMode="auto">
            <a:xfrm>
              <a:off x="557" y="1012"/>
              <a:ext cx="4682" cy="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a:extLst>
                <a:ext uri="{FF2B5EF4-FFF2-40B4-BE49-F238E27FC236}">
                  <a16:creationId xmlns:a16="http://schemas.microsoft.com/office/drawing/2014/main" id="{6E38D07F-DCD4-4ACB-95CA-C55E11691D4D}"/>
                </a:ext>
              </a:extLst>
            </p:cNvPr>
            <p:cNvSpPr>
              <a:spLocks noChangeArrowheads="1"/>
            </p:cNvSpPr>
            <p:nvPr/>
          </p:nvSpPr>
          <p:spPr bwMode="auto">
            <a:xfrm>
              <a:off x="557" y="1012"/>
              <a:ext cx="4682" cy="32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078" name="Picture 6">
              <a:extLst>
                <a:ext uri="{FF2B5EF4-FFF2-40B4-BE49-F238E27FC236}">
                  <a16:creationId xmlns:a16="http://schemas.microsoft.com/office/drawing/2014/main" id="{D093D65C-FC3C-4D8D-9178-6782FAED4A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 y="1287"/>
              <a:ext cx="2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399C53C1-AB1D-46D2-AC57-266740A202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 y="1287"/>
              <a:ext cx="2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extLst>
                <a:ext uri="{FF2B5EF4-FFF2-40B4-BE49-F238E27FC236}">
                  <a16:creationId xmlns:a16="http://schemas.microsoft.com/office/drawing/2014/main" id="{162DD362-F3F4-41F9-A8E9-0B5045EF0020}"/>
                </a:ext>
              </a:extLst>
            </p:cNvPr>
            <p:cNvSpPr>
              <a:spLocks noChangeArrowheads="1"/>
            </p:cNvSpPr>
            <p:nvPr/>
          </p:nvSpPr>
          <p:spPr bwMode="auto">
            <a:xfrm>
              <a:off x="601" y="1332"/>
              <a:ext cx="1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500" b="1">
                  <a:solidFill>
                    <a:srgbClr val="009DD9"/>
                  </a:solidFill>
                  <a:latin typeface="UD デジタル 教科書体 NK-R" panose="02020400000000000000" pitchFamily="18" charset="-128"/>
                  <a:ea typeface="UD デジタル 教科書体 NK-R" panose="02020400000000000000" pitchFamily="18" charset="-128"/>
                </a:rPr>
                <a:t>■</a:t>
              </a:r>
              <a:endParaRPr lang="ja-JP" altLang="ja-JP"/>
            </a:p>
          </p:txBody>
        </p:sp>
        <p:sp>
          <p:nvSpPr>
            <p:cNvPr id="11" name="Rectangle 9">
              <a:extLst>
                <a:ext uri="{FF2B5EF4-FFF2-40B4-BE49-F238E27FC236}">
                  <a16:creationId xmlns:a16="http://schemas.microsoft.com/office/drawing/2014/main" id="{49480E3D-575B-49EF-866E-78116286AD5A}"/>
                </a:ext>
              </a:extLst>
            </p:cNvPr>
            <p:cNvSpPr>
              <a:spLocks noChangeArrowheads="1"/>
            </p:cNvSpPr>
            <p:nvPr/>
          </p:nvSpPr>
          <p:spPr bwMode="auto">
            <a:xfrm>
              <a:off x="781" y="1332"/>
              <a:ext cx="3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500" b="1">
                  <a:solidFill>
                    <a:srgbClr val="0F6FC6"/>
                  </a:solidFill>
                  <a:latin typeface="UD デジタル 教科書体 NK-R" panose="02020400000000000000" pitchFamily="18" charset="-128"/>
                  <a:ea typeface="UD デジタル 教科書体 NK-R" panose="02020400000000000000" pitchFamily="18" charset="-128"/>
                </a:rPr>
                <a:t>採用試験の見直し（試験内容の見直し・採用試験の共同実施）</a:t>
              </a:r>
              <a:endParaRPr lang="ja-JP" altLang="ja-JP"/>
            </a:p>
          </p:txBody>
        </p:sp>
        <p:sp>
          <p:nvSpPr>
            <p:cNvPr id="12" name="Rectangle 10">
              <a:extLst>
                <a:ext uri="{FF2B5EF4-FFF2-40B4-BE49-F238E27FC236}">
                  <a16:creationId xmlns:a16="http://schemas.microsoft.com/office/drawing/2014/main" id="{F62B38E3-DC0F-41A7-829B-CC38C3EE16C3}"/>
                </a:ext>
              </a:extLst>
            </p:cNvPr>
            <p:cNvSpPr>
              <a:spLocks noChangeArrowheads="1"/>
            </p:cNvSpPr>
            <p:nvPr/>
          </p:nvSpPr>
          <p:spPr bwMode="auto">
            <a:xfrm>
              <a:off x="558" y="1952"/>
              <a:ext cx="4681" cy="2310"/>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1">
              <a:extLst>
                <a:ext uri="{FF2B5EF4-FFF2-40B4-BE49-F238E27FC236}">
                  <a16:creationId xmlns:a16="http://schemas.microsoft.com/office/drawing/2014/main" id="{C4A403BA-ED51-46E2-B075-6BF7026C21A1}"/>
                </a:ext>
              </a:extLst>
            </p:cNvPr>
            <p:cNvSpPr>
              <a:spLocks noEditPoints="1"/>
            </p:cNvSpPr>
            <p:nvPr/>
          </p:nvSpPr>
          <p:spPr bwMode="auto">
            <a:xfrm>
              <a:off x="545" y="1939"/>
              <a:ext cx="4708" cy="2336"/>
            </a:xfrm>
            <a:custGeom>
              <a:avLst/>
              <a:gdLst>
                <a:gd name="T0" fmla="*/ 0 w 26144"/>
                <a:gd name="T1" fmla="*/ 75 h 12978"/>
                <a:gd name="T2" fmla="*/ 75 w 26144"/>
                <a:gd name="T3" fmla="*/ 0 h 12978"/>
                <a:gd name="T4" fmla="*/ 26069 w 26144"/>
                <a:gd name="T5" fmla="*/ 0 h 12978"/>
                <a:gd name="T6" fmla="*/ 26144 w 26144"/>
                <a:gd name="T7" fmla="*/ 75 h 12978"/>
                <a:gd name="T8" fmla="*/ 26144 w 26144"/>
                <a:gd name="T9" fmla="*/ 12903 h 12978"/>
                <a:gd name="T10" fmla="*/ 26069 w 26144"/>
                <a:gd name="T11" fmla="*/ 12978 h 12978"/>
                <a:gd name="T12" fmla="*/ 75 w 26144"/>
                <a:gd name="T13" fmla="*/ 12978 h 12978"/>
                <a:gd name="T14" fmla="*/ 0 w 26144"/>
                <a:gd name="T15" fmla="*/ 12903 h 12978"/>
                <a:gd name="T16" fmla="*/ 0 w 26144"/>
                <a:gd name="T17" fmla="*/ 75 h 12978"/>
                <a:gd name="T18" fmla="*/ 90 w 26144"/>
                <a:gd name="T19" fmla="*/ 12888 h 12978"/>
                <a:gd name="T20" fmla="*/ 26054 w 26144"/>
                <a:gd name="T21" fmla="*/ 12888 h 12978"/>
                <a:gd name="T22" fmla="*/ 26054 w 26144"/>
                <a:gd name="T23" fmla="*/ 90 h 12978"/>
                <a:gd name="T24" fmla="*/ 90 w 26144"/>
                <a:gd name="T25" fmla="*/ 90 h 12978"/>
                <a:gd name="T26" fmla="*/ 90 w 26144"/>
                <a:gd name="T27" fmla="*/ 12888 h 12978"/>
                <a:gd name="T28" fmla="*/ 120 w 26144"/>
                <a:gd name="T29" fmla="*/ 120 h 12978"/>
                <a:gd name="T30" fmla="*/ 26024 w 26144"/>
                <a:gd name="T31" fmla="*/ 120 h 12978"/>
                <a:gd name="T32" fmla="*/ 26024 w 26144"/>
                <a:gd name="T33" fmla="*/ 12858 h 12978"/>
                <a:gd name="T34" fmla="*/ 120 w 26144"/>
                <a:gd name="T35" fmla="*/ 12858 h 12978"/>
                <a:gd name="T36" fmla="*/ 120 w 26144"/>
                <a:gd name="T37" fmla="*/ 120 h 12978"/>
                <a:gd name="T38" fmla="*/ 150 w 26144"/>
                <a:gd name="T39" fmla="*/ 12828 h 12978"/>
                <a:gd name="T40" fmla="*/ 25994 w 26144"/>
                <a:gd name="T41" fmla="*/ 12828 h 12978"/>
                <a:gd name="T42" fmla="*/ 25994 w 26144"/>
                <a:gd name="T43" fmla="*/ 150 h 12978"/>
                <a:gd name="T44" fmla="*/ 150 w 26144"/>
                <a:gd name="T45" fmla="*/ 150 h 12978"/>
                <a:gd name="T46" fmla="*/ 150 w 26144"/>
                <a:gd name="T47" fmla="*/ 12828 h 1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44" h="12978">
                  <a:moveTo>
                    <a:pt x="0" y="75"/>
                  </a:moveTo>
                  <a:cubicBezTo>
                    <a:pt x="0" y="34"/>
                    <a:pt x="34" y="0"/>
                    <a:pt x="75" y="0"/>
                  </a:cubicBezTo>
                  <a:lnTo>
                    <a:pt x="26069" y="0"/>
                  </a:lnTo>
                  <a:cubicBezTo>
                    <a:pt x="26111" y="0"/>
                    <a:pt x="26144" y="34"/>
                    <a:pt x="26144" y="75"/>
                  </a:cubicBezTo>
                  <a:lnTo>
                    <a:pt x="26144" y="12903"/>
                  </a:lnTo>
                  <a:cubicBezTo>
                    <a:pt x="26144" y="12944"/>
                    <a:pt x="26111" y="12978"/>
                    <a:pt x="26069" y="12978"/>
                  </a:cubicBezTo>
                  <a:lnTo>
                    <a:pt x="75" y="12978"/>
                  </a:lnTo>
                  <a:cubicBezTo>
                    <a:pt x="34" y="12978"/>
                    <a:pt x="0" y="12944"/>
                    <a:pt x="0" y="12903"/>
                  </a:cubicBezTo>
                  <a:lnTo>
                    <a:pt x="0" y="75"/>
                  </a:lnTo>
                  <a:close/>
                  <a:moveTo>
                    <a:pt x="90" y="12888"/>
                  </a:moveTo>
                  <a:lnTo>
                    <a:pt x="26054" y="12888"/>
                  </a:lnTo>
                  <a:lnTo>
                    <a:pt x="26054" y="90"/>
                  </a:lnTo>
                  <a:lnTo>
                    <a:pt x="90" y="90"/>
                  </a:lnTo>
                  <a:lnTo>
                    <a:pt x="90" y="12888"/>
                  </a:lnTo>
                  <a:close/>
                  <a:moveTo>
                    <a:pt x="120" y="120"/>
                  </a:moveTo>
                  <a:lnTo>
                    <a:pt x="26024" y="120"/>
                  </a:lnTo>
                  <a:lnTo>
                    <a:pt x="26024" y="12858"/>
                  </a:lnTo>
                  <a:lnTo>
                    <a:pt x="120" y="12858"/>
                  </a:lnTo>
                  <a:lnTo>
                    <a:pt x="120" y="120"/>
                  </a:lnTo>
                  <a:close/>
                  <a:moveTo>
                    <a:pt x="150" y="12828"/>
                  </a:moveTo>
                  <a:lnTo>
                    <a:pt x="25994" y="12828"/>
                  </a:lnTo>
                  <a:lnTo>
                    <a:pt x="25994" y="150"/>
                  </a:lnTo>
                  <a:lnTo>
                    <a:pt x="150" y="150"/>
                  </a:lnTo>
                  <a:lnTo>
                    <a:pt x="150" y="12828"/>
                  </a:lnTo>
                  <a:close/>
                </a:path>
              </a:pathLst>
            </a:custGeom>
            <a:solidFill>
              <a:srgbClr val="0B5395"/>
            </a:solidFill>
            <a:ln w="0" cap="flat">
              <a:solidFill>
                <a:srgbClr val="0B539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2">
              <a:extLst>
                <a:ext uri="{FF2B5EF4-FFF2-40B4-BE49-F238E27FC236}">
                  <a16:creationId xmlns:a16="http://schemas.microsoft.com/office/drawing/2014/main" id="{0C97BDF3-0FA5-43AB-94E5-AB2D97AD27D3}"/>
                </a:ext>
              </a:extLst>
            </p:cNvPr>
            <p:cNvSpPr>
              <a:spLocks noEditPoints="1"/>
            </p:cNvSpPr>
            <p:nvPr/>
          </p:nvSpPr>
          <p:spPr bwMode="auto">
            <a:xfrm>
              <a:off x="2614" y="3711"/>
              <a:ext cx="353" cy="54"/>
            </a:xfrm>
            <a:custGeom>
              <a:avLst/>
              <a:gdLst>
                <a:gd name="T0" fmla="*/ 0 w 353"/>
                <a:gd name="T1" fmla="*/ 36 h 54"/>
                <a:gd name="T2" fmla="*/ 308 w 353"/>
                <a:gd name="T3" fmla="*/ 36 h 54"/>
                <a:gd name="T4" fmla="*/ 308 w 353"/>
                <a:gd name="T5" fmla="*/ 18 h 54"/>
                <a:gd name="T6" fmla="*/ 0 w 353"/>
                <a:gd name="T7" fmla="*/ 18 h 54"/>
                <a:gd name="T8" fmla="*/ 0 w 353"/>
                <a:gd name="T9" fmla="*/ 36 h 54"/>
                <a:gd name="T10" fmla="*/ 299 w 353"/>
                <a:gd name="T11" fmla="*/ 54 h 54"/>
                <a:gd name="T12" fmla="*/ 353 w 353"/>
                <a:gd name="T13" fmla="*/ 27 h 54"/>
                <a:gd name="T14" fmla="*/ 299 w 353"/>
                <a:gd name="T15" fmla="*/ 0 h 54"/>
                <a:gd name="T16" fmla="*/ 299 w 353"/>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54">
                  <a:moveTo>
                    <a:pt x="0" y="36"/>
                  </a:moveTo>
                  <a:lnTo>
                    <a:pt x="308" y="36"/>
                  </a:lnTo>
                  <a:lnTo>
                    <a:pt x="308" y="18"/>
                  </a:lnTo>
                  <a:lnTo>
                    <a:pt x="0" y="18"/>
                  </a:lnTo>
                  <a:lnTo>
                    <a:pt x="0" y="36"/>
                  </a:lnTo>
                  <a:close/>
                  <a:moveTo>
                    <a:pt x="299" y="54"/>
                  </a:moveTo>
                  <a:lnTo>
                    <a:pt x="353" y="27"/>
                  </a:lnTo>
                  <a:lnTo>
                    <a:pt x="299" y="0"/>
                  </a:lnTo>
                  <a:lnTo>
                    <a:pt x="299" y="54"/>
                  </a:lnTo>
                  <a:close/>
                </a:path>
              </a:pathLst>
            </a:custGeom>
            <a:solidFill>
              <a:srgbClr val="3377D2"/>
            </a:solidFill>
            <a:ln w="0" cap="flat">
              <a:solidFill>
                <a:srgbClr val="3377D2"/>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3">
              <a:extLst>
                <a:ext uri="{FF2B5EF4-FFF2-40B4-BE49-F238E27FC236}">
                  <a16:creationId xmlns:a16="http://schemas.microsoft.com/office/drawing/2014/main" id="{B7CDA53B-5C7C-4188-A402-6C3760A1FE78}"/>
                </a:ext>
              </a:extLst>
            </p:cNvPr>
            <p:cNvSpPr>
              <a:spLocks/>
            </p:cNvSpPr>
            <p:nvPr/>
          </p:nvSpPr>
          <p:spPr bwMode="auto">
            <a:xfrm>
              <a:off x="557" y="1489"/>
              <a:ext cx="4681" cy="515"/>
            </a:xfrm>
            <a:custGeom>
              <a:avLst/>
              <a:gdLst>
                <a:gd name="T0" fmla="*/ 0 w 4681"/>
                <a:gd name="T1" fmla="*/ 0 h 515"/>
                <a:gd name="T2" fmla="*/ 4596 w 4681"/>
                <a:gd name="T3" fmla="*/ 0 h 515"/>
                <a:gd name="T4" fmla="*/ 4681 w 4681"/>
                <a:gd name="T5" fmla="*/ 86 h 515"/>
                <a:gd name="T6" fmla="*/ 4681 w 4681"/>
                <a:gd name="T7" fmla="*/ 515 h 515"/>
                <a:gd name="T8" fmla="*/ 0 w 4681"/>
                <a:gd name="T9" fmla="*/ 515 h 515"/>
                <a:gd name="T10" fmla="*/ 0 w 4681"/>
                <a:gd name="T11" fmla="*/ 0 h 515"/>
              </a:gdLst>
              <a:ahLst/>
              <a:cxnLst>
                <a:cxn ang="0">
                  <a:pos x="T0" y="T1"/>
                </a:cxn>
                <a:cxn ang="0">
                  <a:pos x="T2" y="T3"/>
                </a:cxn>
                <a:cxn ang="0">
                  <a:pos x="T4" y="T5"/>
                </a:cxn>
                <a:cxn ang="0">
                  <a:pos x="T6" y="T7"/>
                </a:cxn>
                <a:cxn ang="0">
                  <a:pos x="T8" y="T9"/>
                </a:cxn>
                <a:cxn ang="0">
                  <a:pos x="T10" y="T11"/>
                </a:cxn>
              </a:cxnLst>
              <a:rect l="0" t="0" r="r" b="b"/>
              <a:pathLst>
                <a:path w="4681" h="515">
                  <a:moveTo>
                    <a:pt x="0" y="0"/>
                  </a:moveTo>
                  <a:lnTo>
                    <a:pt x="4596" y="0"/>
                  </a:lnTo>
                  <a:lnTo>
                    <a:pt x="4681" y="86"/>
                  </a:lnTo>
                  <a:lnTo>
                    <a:pt x="4681" y="515"/>
                  </a:lnTo>
                  <a:lnTo>
                    <a:pt x="0" y="515"/>
                  </a:lnTo>
                  <a:lnTo>
                    <a:pt x="0" y="0"/>
                  </a:lnTo>
                  <a:close/>
                </a:path>
              </a:pathLst>
            </a:custGeom>
            <a:solidFill>
              <a:srgbClr val="0B53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a:extLst>
                <a:ext uri="{FF2B5EF4-FFF2-40B4-BE49-F238E27FC236}">
                  <a16:creationId xmlns:a16="http://schemas.microsoft.com/office/drawing/2014/main" id="{20139547-664C-47F5-BCDE-E23D9A158432}"/>
                </a:ext>
              </a:extLst>
            </p:cNvPr>
            <p:cNvSpPr>
              <a:spLocks noEditPoints="1"/>
            </p:cNvSpPr>
            <p:nvPr/>
          </p:nvSpPr>
          <p:spPr bwMode="auto">
            <a:xfrm>
              <a:off x="543" y="1476"/>
              <a:ext cx="4709" cy="541"/>
            </a:xfrm>
            <a:custGeom>
              <a:avLst/>
              <a:gdLst>
                <a:gd name="T0" fmla="*/ 0 w 26147"/>
                <a:gd name="T1" fmla="*/ 75 h 3007"/>
                <a:gd name="T2" fmla="*/ 75 w 26147"/>
                <a:gd name="T3" fmla="*/ 0 h 3007"/>
                <a:gd name="T4" fmla="*/ 25596 w 26147"/>
                <a:gd name="T5" fmla="*/ 0 h 3007"/>
                <a:gd name="T6" fmla="*/ 25649 w 26147"/>
                <a:gd name="T7" fmla="*/ 22 h 3007"/>
                <a:gd name="T8" fmla="*/ 26125 w 26147"/>
                <a:gd name="T9" fmla="*/ 498 h 3007"/>
                <a:gd name="T10" fmla="*/ 26147 w 26147"/>
                <a:gd name="T11" fmla="*/ 551 h 3007"/>
                <a:gd name="T12" fmla="*/ 26147 w 26147"/>
                <a:gd name="T13" fmla="*/ 2932 h 3007"/>
                <a:gd name="T14" fmla="*/ 26072 w 26147"/>
                <a:gd name="T15" fmla="*/ 3007 h 3007"/>
                <a:gd name="T16" fmla="*/ 75 w 26147"/>
                <a:gd name="T17" fmla="*/ 3007 h 3007"/>
                <a:gd name="T18" fmla="*/ 0 w 26147"/>
                <a:gd name="T19" fmla="*/ 2932 h 3007"/>
                <a:gd name="T20" fmla="*/ 0 w 26147"/>
                <a:gd name="T21" fmla="*/ 75 h 3007"/>
                <a:gd name="T22" fmla="*/ 90 w 26147"/>
                <a:gd name="T23" fmla="*/ 2917 h 3007"/>
                <a:gd name="T24" fmla="*/ 26057 w 26147"/>
                <a:gd name="T25" fmla="*/ 2917 h 3007"/>
                <a:gd name="T26" fmla="*/ 26057 w 26147"/>
                <a:gd name="T27" fmla="*/ 557 h 3007"/>
                <a:gd name="T28" fmla="*/ 25590 w 26147"/>
                <a:gd name="T29" fmla="*/ 90 h 3007"/>
                <a:gd name="T30" fmla="*/ 90 w 26147"/>
                <a:gd name="T31" fmla="*/ 90 h 3007"/>
                <a:gd name="T32" fmla="*/ 90 w 26147"/>
                <a:gd name="T33" fmla="*/ 2917 h 3007"/>
                <a:gd name="T34" fmla="*/ 120 w 26147"/>
                <a:gd name="T35" fmla="*/ 120 h 3007"/>
                <a:gd name="T36" fmla="*/ 25578 w 26147"/>
                <a:gd name="T37" fmla="*/ 120 h 3007"/>
                <a:gd name="T38" fmla="*/ 26027 w 26147"/>
                <a:gd name="T39" fmla="*/ 570 h 3007"/>
                <a:gd name="T40" fmla="*/ 26027 w 26147"/>
                <a:gd name="T41" fmla="*/ 2887 h 3007"/>
                <a:gd name="T42" fmla="*/ 120 w 26147"/>
                <a:gd name="T43" fmla="*/ 2887 h 3007"/>
                <a:gd name="T44" fmla="*/ 120 w 26147"/>
                <a:gd name="T45" fmla="*/ 120 h 3007"/>
                <a:gd name="T46" fmla="*/ 150 w 26147"/>
                <a:gd name="T47" fmla="*/ 2857 h 3007"/>
                <a:gd name="T48" fmla="*/ 25997 w 26147"/>
                <a:gd name="T49" fmla="*/ 2857 h 3007"/>
                <a:gd name="T50" fmla="*/ 25997 w 26147"/>
                <a:gd name="T51" fmla="*/ 582 h 3007"/>
                <a:gd name="T52" fmla="*/ 25565 w 26147"/>
                <a:gd name="T53" fmla="*/ 150 h 3007"/>
                <a:gd name="T54" fmla="*/ 150 w 26147"/>
                <a:gd name="T55" fmla="*/ 150 h 3007"/>
                <a:gd name="T56" fmla="*/ 150 w 26147"/>
                <a:gd name="T57" fmla="*/ 285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47" h="3007">
                  <a:moveTo>
                    <a:pt x="0" y="75"/>
                  </a:moveTo>
                  <a:cubicBezTo>
                    <a:pt x="0" y="33"/>
                    <a:pt x="34" y="0"/>
                    <a:pt x="75" y="0"/>
                  </a:cubicBezTo>
                  <a:lnTo>
                    <a:pt x="25596" y="0"/>
                  </a:lnTo>
                  <a:cubicBezTo>
                    <a:pt x="25616" y="0"/>
                    <a:pt x="25635" y="8"/>
                    <a:pt x="25649" y="22"/>
                  </a:cubicBezTo>
                  <a:lnTo>
                    <a:pt x="26125" y="498"/>
                  </a:lnTo>
                  <a:cubicBezTo>
                    <a:pt x="26140" y="512"/>
                    <a:pt x="26147" y="531"/>
                    <a:pt x="26147" y="551"/>
                  </a:cubicBezTo>
                  <a:lnTo>
                    <a:pt x="26147" y="2932"/>
                  </a:lnTo>
                  <a:cubicBezTo>
                    <a:pt x="26147" y="2973"/>
                    <a:pt x="26114" y="3007"/>
                    <a:pt x="26072" y="3007"/>
                  </a:cubicBezTo>
                  <a:lnTo>
                    <a:pt x="75" y="3007"/>
                  </a:lnTo>
                  <a:cubicBezTo>
                    <a:pt x="34" y="3007"/>
                    <a:pt x="0" y="2973"/>
                    <a:pt x="0" y="2932"/>
                  </a:cubicBezTo>
                  <a:lnTo>
                    <a:pt x="0" y="75"/>
                  </a:lnTo>
                  <a:close/>
                  <a:moveTo>
                    <a:pt x="90" y="2917"/>
                  </a:moveTo>
                  <a:lnTo>
                    <a:pt x="26057" y="2917"/>
                  </a:lnTo>
                  <a:lnTo>
                    <a:pt x="26057" y="557"/>
                  </a:lnTo>
                  <a:lnTo>
                    <a:pt x="25590" y="90"/>
                  </a:lnTo>
                  <a:lnTo>
                    <a:pt x="90" y="90"/>
                  </a:lnTo>
                  <a:lnTo>
                    <a:pt x="90" y="2917"/>
                  </a:lnTo>
                  <a:close/>
                  <a:moveTo>
                    <a:pt x="120" y="120"/>
                  </a:moveTo>
                  <a:lnTo>
                    <a:pt x="25578" y="120"/>
                  </a:lnTo>
                  <a:lnTo>
                    <a:pt x="26027" y="570"/>
                  </a:lnTo>
                  <a:lnTo>
                    <a:pt x="26027" y="2887"/>
                  </a:lnTo>
                  <a:lnTo>
                    <a:pt x="120" y="2887"/>
                  </a:lnTo>
                  <a:lnTo>
                    <a:pt x="120" y="120"/>
                  </a:lnTo>
                  <a:close/>
                  <a:moveTo>
                    <a:pt x="150" y="2857"/>
                  </a:moveTo>
                  <a:lnTo>
                    <a:pt x="25997" y="2857"/>
                  </a:lnTo>
                  <a:lnTo>
                    <a:pt x="25997" y="582"/>
                  </a:lnTo>
                  <a:lnTo>
                    <a:pt x="25565" y="150"/>
                  </a:lnTo>
                  <a:lnTo>
                    <a:pt x="150" y="150"/>
                  </a:lnTo>
                  <a:lnTo>
                    <a:pt x="150" y="2857"/>
                  </a:lnTo>
                  <a:close/>
                </a:path>
              </a:pathLst>
            </a:custGeom>
            <a:solidFill>
              <a:srgbClr val="0B5395"/>
            </a:solidFill>
            <a:ln w="0" cap="flat">
              <a:solidFill>
                <a:srgbClr val="0B539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3087" name="Picture 15">
              <a:extLst>
                <a:ext uri="{FF2B5EF4-FFF2-40B4-BE49-F238E27FC236}">
                  <a16:creationId xmlns:a16="http://schemas.microsoft.com/office/drawing/2014/main" id="{0C94336D-9895-45FC-A5D6-F79549FDD3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 y="1513"/>
              <a:ext cx="52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a:extLst>
                <a:ext uri="{FF2B5EF4-FFF2-40B4-BE49-F238E27FC236}">
                  <a16:creationId xmlns:a16="http://schemas.microsoft.com/office/drawing/2014/main" id="{6EF67FF9-CC68-4ADF-8B88-48966E5D72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 y="1513"/>
              <a:ext cx="52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7">
              <a:extLst>
                <a:ext uri="{FF2B5EF4-FFF2-40B4-BE49-F238E27FC236}">
                  <a16:creationId xmlns:a16="http://schemas.microsoft.com/office/drawing/2014/main" id="{B1A7C8C4-59B6-4930-9029-C7FF66ED4F54}"/>
                </a:ext>
              </a:extLst>
            </p:cNvPr>
            <p:cNvSpPr>
              <a:spLocks noChangeArrowheads="1"/>
            </p:cNvSpPr>
            <p:nvPr/>
          </p:nvSpPr>
          <p:spPr bwMode="auto">
            <a:xfrm>
              <a:off x="817" y="1559"/>
              <a:ext cx="3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500" b="1">
                  <a:solidFill>
                    <a:srgbClr val="FFFFFF"/>
                  </a:solidFill>
                  <a:latin typeface="UD デジタル 教科書体 NK-R" panose="02020400000000000000" pitchFamily="18" charset="-128"/>
                  <a:ea typeface="UD デジタル 教科書体 NK-R" panose="02020400000000000000" pitchFamily="18" charset="-128"/>
                </a:rPr>
                <a:t>検討案</a:t>
              </a:r>
              <a:endParaRPr lang="ja-JP" altLang="ja-JP"/>
            </a:p>
          </p:txBody>
        </p:sp>
        <p:sp>
          <p:nvSpPr>
            <p:cNvPr id="20" name="Rectangle 18">
              <a:extLst>
                <a:ext uri="{FF2B5EF4-FFF2-40B4-BE49-F238E27FC236}">
                  <a16:creationId xmlns:a16="http://schemas.microsoft.com/office/drawing/2014/main" id="{BE19C32C-0988-4CF6-8E2B-3E0682D96C37}"/>
                </a:ext>
              </a:extLst>
            </p:cNvPr>
            <p:cNvSpPr>
              <a:spLocks noChangeArrowheads="1"/>
            </p:cNvSpPr>
            <p:nvPr/>
          </p:nvSpPr>
          <p:spPr bwMode="auto">
            <a:xfrm>
              <a:off x="652" y="2137"/>
              <a:ext cx="1769" cy="766"/>
            </a:xfrm>
            <a:prstGeom prst="rect">
              <a:avLst/>
            </a:prstGeom>
            <a:solidFill>
              <a:srgbClr val="8AD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9">
              <a:extLst>
                <a:ext uri="{FF2B5EF4-FFF2-40B4-BE49-F238E27FC236}">
                  <a16:creationId xmlns:a16="http://schemas.microsoft.com/office/drawing/2014/main" id="{C177148E-B149-4BEB-B004-9A83663B1E58}"/>
                </a:ext>
              </a:extLst>
            </p:cNvPr>
            <p:cNvSpPr>
              <a:spLocks noEditPoints="1"/>
            </p:cNvSpPr>
            <p:nvPr/>
          </p:nvSpPr>
          <p:spPr bwMode="auto">
            <a:xfrm>
              <a:off x="639" y="2124"/>
              <a:ext cx="1795" cy="792"/>
            </a:xfrm>
            <a:custGeom>
              <a:avLst/>
              <a:gdLst>
                <a:gd name="T0" fmla="*/ 0 w 19941"/>
                <a:gd name="T1" fmla="*/ 144 h 8805"/>
                <a:gd name="T2" fmla="*/ 144 w 19941"/>
                <a:gd name="T3" fmla="*/ 0 h 8805"/>
                <a:gd name="T4" fmla="*/ 19797 w 19941"/>
                <a:gd name="T5" fmla="*/ 0 h 8805"/>
                <a:gd name="T6" fmla="*/ 19941 w 19941"/>
                <a:gd name="T7" fmla="*/ 144 h 8805"/>
                <a:gd name="T8" fmla="*/ 19941 w 19941"/>
                <a:gd name="T9" fmla="*/ 8660 h 8805"/>
                <a:gd name="T10" fmla="*/ 19797 w 19941"/>
                <a:gd name="T11" fmla="*/ 8805 h 8805"/>
                <a:gd name="T12" fmla="*/ 144 w 19941"/>
                <a:gd name="T13" fmla="*/ 8805 h 8805"/>
                <a:gd name="T14" fmla="*/ 0 w 19941"/>
                <a:gd name="T15" fmla="*/ 8660 h 8805"/>
                <a:gd name="T16" fmla="*/ 0 w 19941"/>
                <a:gd name="T17" fmla="*/ 144 h 8805"/>
                <a:gd name="T18" fmla="*/ 173 w 19941"/>
                <a:gd name="T19" fmla="*/ 8631 h 8805"/>
                <a:gd name="T20" fmla="*/ 19768 w 19941"/>
                <a:gd name="T21" fmla="*/ 8631 h 8805"/>
                <a:gd name="T22" fmla="*/ 19768 w 19941"/>
                <a:gd name="T23" fmla="*/ 173 h 8805"/>
                <a:gd name="T24" fmla="*/ 173 w 19941"/>
                <a:gd name="T25" fmla="*/ 173 h 8805"/>
                <a:gd name="T26" fmla="*/ 173 w 19941"/>
                <a:gd name="T27" fmla="*/ 8631 h 8805"/>
                <a:gd name="T28" fmla="*/ 231 w 19941"/>
                <a:gd name="T29" fmla="*/ 231 h 8805"/>
                <a:gd name="T30" fmla="*/ 19710 w 19941"/>
                <a:gd name="T31" fmla="*/ 231 h 8805"/>
                <a:gd name="T32" fmla="*/ 19710 w 19941"/>
                <a:gd name="T33" fmla="*/ 8574 h 8805"/>
                <a:gd name="T34" fmla="*/ 231 w 19941"/>
                <a:gd name="T35" fmla="*/ 8574 h 8805"/>
                <a:gd name="T36" fmla="*/ 231 w 19941"/>
                <a:gd name="T37" fmla="*/ 231 h 8805"/>
                <a:gd name="T38" fmla="*/ 289 w 19941"/>
                <a:gd name="T39" fmla="*/ 8516 h 8805"/>
                <a:gd name="T40" fmla="*/ 19653 w 19941"/>
                <a:gd name="T41" fmla="*/ 8516 h 8805"/>
                <a:gd name="T42" fmla="*/ 19653 w 19941"/>
                <a:gd name="T43" fmla="*/ 289 h 8805"/>
                <a:gd name="T44" fmla="*/ 289 w 19941"/>
                <a:gd name="T45" fmla="*/ 289 h 8805"/>
                <a:gd name="T46" fmla="*/ 289 w 19941"/>
                <a:gd name="T47" fmla="*/ 8516 h 8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41" h="8805">
                  <a:moveTo>
                    <a:pt x="0" y="144"/>
                  </a:moveTo>
                  <a:cubicBezTo>
                    <a:pt x="0" y="65"/>
                    <a:pt x="65" y="0"/>
                    <a:pt x="144" y="0"/>
                  </a:cubicBezTo>
                  <a:lnTo>
                    <a:pt x="19797" y="0"/>
                  </a:lnTo>
                  <a:cubicBezTo>
                    <a:pt x="19877" y="0"/>
                    <a:pt x="19941" y="65"/>
                    <a:pt x="19941" y="144"/>
                  </a:cubicBezTo>
                  <a:lnTo>
                    <a:pt x="19941" y="8660"/>
                  </a:lnTo>
                  <a:cubicBezTo>
                    <a:pt x="19941" y="8740"/>
                    <a:pt x="19877" y="8805"/>
                    <a:pt x="19797" y="8805"/>
                  </a:cubicBezTo>
                  <a:lnTo>
                    <a:pt x="144" y="8805"/>
                  </a:lnTo>
                  <a:cubicBezTo>
                    <a:pt x="65" y="8805"/>
                    <a:pt x="0" y="8740"/>
                    <a:pt x="0" y="8660"/>
                  </a:cubicBezTo>
                  <a:lnTo>
                    <a:pt x="0" y="144"/>
                  </a:lnTo>
                  <a:close/>
                  <a:moveTo>
                    <a:pt x="173" y="8631"/>
                  </a:moveTo>
                  <a:lnTo>
                    <a:pt x="19768" y="8631"/>
                  </a:lnTo>
                  <a:lnTo>
                    <a:pt x="19768" y="173"/>
                  </a:lnTo>
                  <a:lnTo>
                    <a:pt x="173" y="173"/>
                  </a:lnTo>
                  <a:lnTo>
                    <a:pt x="173" y="8631"/>
                  </a:lnTo>
                  <a:close/>
                  <a:moveTo>
                    <a:pt x="231" y="231"/>
                  </a:moveTo>
                  <a:lnTo>
                    <a:pt x="19710" y="231"/>
                  </a:lnTo>
                  <a:lnTo>
                    <a:pt x="19710" y="8574"/>
                  </a:lnTo>
                  <a:lnTo>
                    <a:pt x="231" y="8574"/>
                  </a:lnTo>
                  <a:lnTo>
                    <a:pt x="231" y="231"/>
                  </a:lnTo>
                  <a:close/>
                  <a:moveTo>
                    <a:pt x="289" y="8516"/>
                  </a:moveTo>
                  <a:lnTo>
                    <a:pt x="19653" y="8516"/>
                  </a:lnTo>
                  <a:lnTo>
                    <a:pt x="19653" y="289"/>
                  </a:lnTo>
                  <a:lnTo>
                    <a:pt x="289" y="289"/>
                  </a:lnTo>
                  <a:lnTo>
                    <a:pt x="289" y="8516"/>
                  </a:lnTo>
                  <a:close/>
                </a:path>
              </a:pathLst>
            </a:custGeom>
            <a:solidFill>
              <a:srgbClr val="8ADFFF"/>
            </a:solidFill>
            <a:ln w="0" cap="flat">
              <a:solidFill>
                <a:srgbClr val="8AD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20">
              <a:extLst>
                <a:ext uri="{FF2B5EF4-FFF2-40B4-BE49-F238E27FC236}">
                  <a16:creationId xmlns:a16="http://schemas.microsoft.com/office/drawing/2014/main" id="{36CE3E63-A998-402B-8F02-DEE47A9E0397}"/>
                </a:ext>
              </a:extLst>
            </p:cNvPr>
            <p:cNvSpPr>
              <a:spLocks noChangeArrowheads="1"/>
            </p:cNvSpPr>
            <p:nvPr/>
          </p:nvSpPr>
          <p:spPr bwMode="auto">
            <a:xfrm>
              <a:off x="1318" y="2171"/>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404040"/>
                  </a:solidFill>
                  <a:latin typeface="UD デジタル 教科書体 NK-R" panose="02020400000000000000" pitchFamily="18" charset="-128"/>
                  <a:ea typeface="UD デジタル 教科書体 NK-R" panose="02020400000000000000" pitchFamily="18" charset="-128"/>
                </a:rPr>
                <a:t>取組内容</a:t>
              </a:r>
              <a:endParaRPr lang="ja-JP" altLang="ja-JP"/>
            </a:p>
          </p:txBody>
        </p:sp>
        <p:sp>
          <p:nvSpPr>
            <p:cNvPr id="23" name="Rectangle 21">
              <a:extLst>
                <a:ext uri="{FF2B5EF4-FFF2-40B4-BE49-F238E27FC236}">
                  <a16:creationId xmlns:a16="http://schemas.microsoft.com/office/drawing/2014/main" id="{894F5DBB-C2A7-4169-8C7D-B0A5B102BA1E}"/>
                </a:ext>
              </a:extLst>
            </p:cNvPr>
            <p:cNvSpPr>
              <a:spLocks noChangeArrowheads="1"/>
            </p:cNvSpPr>
            <p:nvPr/>
          </p:nvSpPr>
          <p:spPr bwMode="auto">
            <a:xfrm>
              <a:off x="696" y="2300"/>
              <a:ext cx="9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○専門性の評価方法の</a:t>
              </a:r>
              <a:endParaRPr lang="ja-JP" altLang="ja-JP"/>
            </a:p>
          </p:txBody>
        </p:sp>
        <p:sp>
          <p:nvSpPr>
            <p:cNvPr id="24" name="Rectangle 22">
              <a:extLst>
                <a:ext uri="{FF2B5EF4-FFF2-40B4-BE49-F238E27FC236}">
                  <a16:creationId xmlns:a16="http://schemas.microsoft.com/office/drawing/2014/main" id="{57C6B517-F8C1-46A6-A969-02237CB8E0E6}"/>
                </a:ext>
              </a:extLst>
            </p:cNvPr>
            <p:cNvSpPr>
              <a:spLocks noChangeArrowheads="1"/>
            </p:cNvSpPr>
            <p:nvPr/>
          </p:nvSpPr>
          <p:spPr bwMode="auto">
            <a:xfrm>
              <a:off x="1651" y="2300"/>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a:solidFill>
                    <a:srgbClr val="404040"/>
                  </a:solidFill>
                  <a:latin typeface="UD デジタル 教科書体 NK-R" panose="02020400000000000000" pitchFamily="18" charset="-128"/>
                  <a:ea typeface="UD デジタル 教科書体 NK-R" panose="02020400000000000000" pitchFamily="18" charset="-128"/>
                </a:rPr>
                <a:t>柔軟化</a:t>
              </a:r>
              <a:endParaRPr lang="ja-JP" altLang="ja-JP"/>
            </a:p>
          </p:txBody>
        </p:sp>
        <p:sp>
          <p:nvSpPr>
            <p:cNvPr id="25" name="Rectangle 23">
              <a:extLst>
                <a:ext uri="{FF2B5EF4-FFF2-40B4-BE49-F238E27FC236}">
                  <a16:creationId xmlns:a16="http://schemas.microsoft.com/office/drawing/2014/main" id="{0E52C465-44BE-4B4F-AD80-D2BFA0ADFDA2}"/>
                </a:ext>
              </a:extLst>
            </p:cNvPr>
            <p:cNvSpPr>
              <a:spLocks noChangeArrowheads="1"/>
            </p:cNvSpPr>
            <p:nvPr/>
          </p:nvSpPr>
          <p:spPr bwMode="auto">
            <a:xfrm>
              <a:off x="696" y="2416"/>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○１次試験の</a:t>
              </a:r>
              <a:endParaRPr lang="ja-JP" altLang="ja-JP"/>
            </a:p>
          </p:txBody>
        </p:sp>
        <p:sp>
          <p:nvSpPr>
            <p:cNvPr id="26" name="Rectangle 24">
              <a:extLst>
                <a:ext uri="{FF2B5EF4-FFF2-40B4-BE49-F238E27FC236}">
                  <a16:creationId xmlns:a16="http://schemas.microsoft.com/office/drawing/2014/main" id="{66F91558-F4F6-4311-BA2F-32DD55089046}"/>
                </a:ext>
              </a:extLst>
            </p:cNvPr>
            <p:cNvSpPr>
              <a:spLocks noChangeArrowheads="1"/>
            </p:cNvSpPr>
            <p:nvPr/>
          </p:nvSpPr>
          <p:spPr bwMode="auto">
            <a:xfrm>
              <a:off x="1237" y="2416"/>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a:solidFill>
                    <a:srgbClr val="404040"/>
                  </a:solidFill>
                  <a:latin typeface="UD デジタル 教科書体 NK-R" panose="02020400000000000000" pitchFamily="18" charset="-128"/>
                  <a:ea typeface="UD デジタル 教科書体 NK-R" panose="02020400000000000000" pitchFamily="18" charset="-128"/>
                </a:rPr>
                <a:t>共同実施</a:t>
              </a:r>
              <a:endParaRPr lang="ja-JP" altLang="ja-JP"/>
            </a:p>
          </p:txBody>
        </p:sp>
        <p:sp>
          <p:nvSpPr>
            <p:cNvPr id="27" name="Rectangle 25">
              <a:extLst>
                <a:ext uri="{FF2B5EF4-FFF2-40B4-BE49-F238E27FC236}">
                  <a16:creationId xmlns:a16="http://schemas.microsoft.com/office/drawing/2014/main" id="{29317E78-3A8E-4D27-8A71-8BEC676E88EA}"/>
                </a:ext>
              </a:extLst>
            </p:cNvPr>
            <p:cNvSpPr>
              <a:spLocks noChangeArrowheads="1"/>
            </p:cNvSpPr>
            <p:nvPr/>
          </p:nvSpPr>
          <p:spPr bwMode="auto">
            <a:xfrm>
              <a:off x="696" y="2531"/>
              <a:ext cx="5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○年齢要件の</a:t>
              </a:r>
              <a:endParaRPr lang="ja-JP" altLang="ja-JP"/>
            </a:p>
          </p:txBody>
        </p:sp>
        <p:sp>
          <p:nvSpPr>
            <p:cNvPr id="28" name="Rectangle 26">
              <a:extLst>
                <a:ext uri="{FF2B5EF4-FFF2-40B4-BE49-F238E27FC236}">
                  <a16:creationId xmlns:a16="http://schemas.microsoft.com/office/drawing/2014/main" id="{A32F434D-2405-42CE-BDB6-06C9288F986B}"/>
                </a:ext>
              </a:extLst>
            </p:cNvPr>
            <p:cNvSpPr>
              <a:spLocks noChangeArrowheads="1"/>
            </p:cNvSpPr>
            <p:nvPr/>
          </p:nvSpPr>
          <p:spPr bwMode="auto">
            <a:xfrm>
              <a:off x="1270" y="2531"/>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a:solidFill>
                    <a:srgbClr val="404040"/>
                  </a:solidFill>
                  <a:latin typeface="UD デジタル 教科書体 NK-R" panose="02020400000000000000" pitchFamily="18" charset="-128"/>
                  <a:ea typeface="UD デジタル 教科書体 NK-R" panose="02020400000000000000" pitchFamily="18" charset="-128"/>
                </a:rPr>
                <a:t>緩和</a:t>
              </a:r>
              <a:endParaRPr lang="ja-JP" altLang="ja-JP"/>
            </a:p>
          </p:txBody>
        </p:sp>
        <p:sp>
          <p:nvSpPr>
            <p:cNvPr id="29" name="Rectangle 27">
              <a:extLst>
                <a:ext uri="{FF2B5EF4-FFF2-40B4-BE49-F238E27FC236}">
                  <a16:creationId xmlns:a16="http://schemas.microsoft.com/office/drawing/2014/main" id="{3B495B30-BF4D-420D-ADC6-39653F7CD168}"/>
                </a:ext>
              </a:extLst>
            </p:cNvPr>
            <p:cNvSpPr>
              <a:spLocks noChangeArrowheads="1"/>
            </p:cNvSpPr>
            <p:nvPr/>
          </p:nvSpPr>
          <p:spPr bwMode="auto">
            <a:xfrm>
              <a:off x="696" y="2646"/>
              <a:ext cx="57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○試験日程の</a:t>
              </a:r>
              <a:endParaRPr lang="ja-JP" altLang="ja-JP"/>
            </a:p>
          </p:txBody>
        </p:sp>
        <p:sp>
          <p:nvSpPr>
            <p:cNvPr id="30" name="Rectangle 28">
              <a:extLst>
                <a:ext uri="{FF2B5EF4-FFF2-40B4-BE49-F238E27FC236}">
                  <a16:creationId xmlns:a16="http://schemas.microsoft.com/office/drawing/2014/main" id="{1C4D645D-048E-40BA-A6E2-58148049157D}"/>
                </a:ext>
              </a:extLst>
            </p:cNvPr>
            <p:cNvSpPr>
              <a:spLocks noChangeArrowheads="1"/>
            </p:cNvSpPr>
            <p:nvPr/>
          </p:nvSpPr>
          <p:spPr bwMode="auto">
            <a:xfrm>
              <a:off x="1270" y="2646"/>
              <a:ext cx="2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a:solidFill>
                    <a:srgbClr val="404040"/>
                  </a:solidFill>
                  <a:latin typeface="UD デジタル 教科書体 NK-R" panose="02020400000000000000" pitchFamily="18" charset="-128"/>
                  <a:ea typeface="UD デジタル 教科書体 NK-R" panose="02020400000000000000" pitchFamily="18" charset="-128"/>
                </a:rPr>
                <a:t>前倒し</a:t>
              </a:r>
              <a:endParaRPr lang="ja-JP" altLang="ja-JP"/>
            </a:p>
          </p:txBody>
        </p:sp>
        <p:sp>
          <p:nvSpPr>
            <p:cNvPr id="31" name="Rectangle 29">
              <a:extLst>
                <a:ext uri="{FF2B5EF4-FFF2-40B4-BE49-F238E27FC236}">
                  <a16:creationId xmlns:a16="http://schemas.microsoft.com/office/drawing/2014/main" id="{6643B718-6F73-4985-BEC4-F22A4AE7AC8F}"/>
                </a:ext>
              </a:extLst>
            </p:cNvPr>
            <p:cNvSpPr>
              <a:spLocks noChangeArrowheads="1"/>
            </p:cNvSpPr>
            <p:nvPr/>
          </p:nvSpPr>
          <p:spPr bwMode="auto">
            <a:xfrm>
              <a:off x="1538" y="2646"/>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a:t>
              </a:r>
              <a:endParaRPr lang="ja-JP" altLang="ja-JP"/>
            </a:p>
          </p:txBody>
        </p:sp>
        <p:sp>
          <p:nvSpPr>
            <p:cNvPr id="32" name="Rectangle 30">
              <a:extLst>
                <a:ext uri="{FF2B5EF4-FFF2-40B4-BE49-F238E27FC236}">
                  <a16:creationId xmlns:a16="http://schemas.microsoft.com/office/drawing/2014/main" id="{B28030DC-9EE2-40BE-997E-B899A145F240}"/>
                </a:ext>
              </a:extLst>
            </p:cNvPr>
            <p:cNvSpPr>
              <a:spLocks noChangeArrowheads="1"/>
            </p:cNvSpPr>
            <p:nvPr/>
          </p:nvSpPr>
          <p:spPr bwMode="auto">
            <a:xfrm>
              <a:off x="1586" y="2646"/>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a:solidFill>
                    <a:srgbClr val="404040"/>
                  </a:solidFill>
                  <a:latin typeface="UD デジタル 教科書体 NK-R" panose="02020400000000000000" pitchFamily="18" charset="-128"/>
                  <a:ea typeface="UD デジタル 教科書体 NK-R" panose="02020400000000000000" pitchFamily="18" charset="-128"/>
                </a:rPr>
                <a:t>複数回</a:t>
              </a:r>
              <a:endParaRPr lang="ja-JP" altLang="ja-JP"/>
            </a:p>
          </p:txBody>
        </p:sp>
        <p:sp>
          <p:nvSpPr>
            <p:cNvPr id="33" name="Rectangle 31">
              <a:extLst>
                <a:ext uri="{FF2B5EF4-FFF2-40B4-BE49-F238E27FC236}">
                  <a16:creationId xmlns:a16="http://schemas.microsoft.com/office/drawing/2014/main" id="{199E8B37-ADF5-4596-B16E-9BE41F204BF7}"/>
                </a:ext>
              </a:extLst>
            </p:cNvPr>
            <p:cNvSpPr>
              <a:spLocks noChangeArrowheads="1"/>
            </p:cNvSpPr>
            <p:nvPr/>
          </p:nvSpPr>
          <p:spPr bwMode="auto">
            <a:xfrm>
              <a:off x="1875" y="2646"/>
              <a:ext cx="2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の実施</a:t>
              </a:r>
              <a:endParaRPr lang="ja-JP" altLang="ja-JP"/>
            </a:p>
          </p:txBody>
        </p:sp>
        <p:sp>
          <p:nvSpPr>
            <p:cNvPr id="34" name="Rectangle 32">
              <a:extLst>
                <a:ext uri="{FF2B5EF4-FFF2-40B4-BE49-F238E27FC236}">
                  <a16:creationId xmlns:a16="http://schemas.microsoft.com/office/drawing/2014/main" id="{D6F56729-16C0-4115-BE4B-08477413990F}"/>
                </a:ext>
              </a:extLst>
            </p:cNvPr>
            <p:cNvSpPr>
              <a:spLocks noChangeArrowheads="1"/>
            </p:cNvSpPr>
            <p:nvPr/>
          </p:nvSpPr>
          <p:spPr bwMode="auto">
            <a:xfrm>
              <a:off x="696" y="276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a:t>
              </a:r>
              <a:endParaRPr lang="ja-JP" altLang="ja-JP"/>
            </a:p>
          </p:txBody>
        </p:sp>
        <p:sp>
          <p:nvSpPr>
            <p:cNvPr id="35" name="Rectangle 33">
              <a:extLst>
                <a:ext uri="{FF2B5EF4-FFF2-40B4-BE49-F238E27FC236}">
                  <a16:creationId xmlns:a16="http://schemas.microsoft.com/office/drawing/2014/main" id="{B0357B0B-990A-41FC-B46F-006521300352}"/>
                </a:ext>
              </a:extLst>
            </p:cNvPr>
            <p:cNvSpPr>
              <a:spLocks noChangeArrowheads="1"/>
            </p:cNvSpPr>
            <p:nvPr/>
          </p:nvSpPr>
          <p:spPr bwMode="auto">
            <a:xfrm>
              <a:off x="792" y="2761"/>
              <a:ext cx="2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a:solidFill>
                    <a:srgbClr val="404040"/>
                  </a:solidFill>
                  <a:latin typeface="UD デジタル 教科書体 NK-R" panose="02020400000000000000" pitchFamily="18" charset="-128"/>
                  <a:ea typeface="UD デジタル 教科書体 NK-R" panose="02020400000000000000" pitchFamily="18" charset="-128"/>
                </a:rPr>
                <a:t>WEB</a:t>
              </a:r>
              <a:endParaRPr lang="ja-JP" altLang="ja-JP"/>
            </a:p>
          </p:txBody>
        </p:sp>
        <p:sp>
          <p:nvSpPr>
            <p:cNvPr id="36" name="Rectangle 34">
              <a:extLst>
                <a:ext uri="{FF2B5EF4-FFF2-40B4-BE49-F238E27FC236}">
                  <a16:creationId xmlns:a16="http://schemas.microsoft.com/office/drawing/2014/main" id="{6C185C6E-8104-4902-925E-59984F748962}"/>
                </a:ext>
              </a:extLst>
            </p:cNvPr>
            <p:cNvSpPr>
              <a:spLocks noChangeArrowheads="1"/>
            </p:cNvSpPr>
            <p:nvPr/>
          </p:nvSpPr>
          <p:spPr bwMode="auto">
            <a:xfrm>
              <a:off x="1015" y="276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b="1">
                  <a:solidFill>
                    <a:srgbClr val="404040"/>
                  </a:solidFill>
                  <a:latin typeface="UD デジタル 教科書体 NK-R" panose="02020400000000000000" pitchFamily="18" charset="-128"/>
                  <a:ea typeface="UD デジタル 教科書体 NK-R" panose="02020400000000000000" pitchFamily="18" charset="-128"/>
                </a:rPr>
                <a:t>等</a:t>
              </a:r>
              <a:endParaRPr lang="ja-JP" altLang="ja-JP"/>
            </a:p>
          </p:txBody>
        </p:sp>
        <p:sp>
          <p:nvSpPr>
            <p:cNvPr id="37" name="Rectangle 35">
              <a:extLst>
                <a:ext uri="{FF2B5EF4-FFF2-40B4-BE49-F238E27FC236}">
                  <a16:creationId xmlns:a16="http://schemas.microsoft.com/office/drawing/2014/main" id="{FE6758DC-D02B-4643-ADDF-CC5573F6A95D}"/>
                </a:ext>
              </a:extLst>
            </p:cNvPr>
            <p:cNvSpPr>
              <a:spLocks noChangeArrowheads="1"/>
            </p:cNvSpPr>
            <p:nvPr/>
          </p:nvSpPr>
          <p:spPr bwMode="auto">
            <a:xfrm>
              <a:off x="1112" y="2761"/>
              <a:ext cx="10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、遠方からの面接を可能に</a:t>
              </a:r>
              <a:endParaRPr lang="ja-JP" altLang="ja-JP"/>
            </a:p>
          </p:txBody>
        </p:sp>
        <p:sp>
          <p:nvSpPr>
            <p:cNvPr id="38" name="Freeform 36">
              <a:extLst>
                <a:ext uri="{FF2B5EF4-FFF2-40B4-BE49-F238E27FC236}">
                  <a16:creationId xmlns:a16="http://schemas.microsoft.com/office/drawing/2014/main" id="{952ACE53-2E2C-47A3-AD78-665ACEAC3B68}"/>
                </a:ext>
              </a:extLst>
            </p:cNvPr>
            <p:cNvSpPr>
              <a:spLocks/>
            </p:cNvSpPr>
            <p:nvPr/>
          </p:nvSpPr>
          <p:spPr bwMode="auto">
            <a:xfrm>
              <a:off x="2564" y="2350"/>
              <a:ext cx="146" cy="377"/>
            </a:xfrm>
            <a:custGeom>
              <a:avLst/>
              <a:gdLst>
                <a:gd name="T0" fmla="*/ 0 w 146"/>
                <a:gd name="T1" fmla="*/ 0 h 377"/>
                <a:gd name="T2" fmla="*/ 146 w 146"/>
                <a:gd name="T3" fmla="*/ 189 h 377"/>
                <a:gd name="T4" fmla="*/ 0 w 146"/>
                <a:gd name="T5" fmla="*/ 377 h 377"/>
                <a:gd name="T6" fmla="*/ 0 w 146"/>
                <a:gd name="T7" fmla="*/ 0 h 377"/>
              </a:gdLst>
              <a:ahLst/>
              <a:cxnLst>
                <a:cxn ang="0">
                  <a:pos x="T0" y="T1"/>
                </a:cxn>
                <a:cxn ang="0">
                  <a:pos x="T2" y="T3"/>
                </a:cxn>
                <a:cxn ang="0">
                  <a:pos x="T4" y="T5"/>
                </a:cxn>
                <a:cxn ang="0">
                  <a:pos x="T6" y="T7"/>
                </a:cxn>
              </a:cxnLst>
              <a:rect l="0" t="0" r="r" b="b"/>
              <a:pathLst>
                <a:path w="146" h="377">
                  <a:moveTo>
                    <a:pt x="0" y="0"/>
                  </a:moveTo>
                  <a:lnTo>
                    <a:pt x="146" y="189"/>
                  </a:lnTo>
                  <a:lnTo>
                    <a:pt x="0" y="377"/>
                  </a:lnTo>
                  <a:lnTo>
                    <a:pt x="0" y="0"/>
                  </a:lnTo>
                  <a:close/>
                </a:path>
              </a:pathLst>
            </a:custGeom>
            <a:solidFill>
              <a:srgbClr val="8AD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37">
              <a:extLst>
                <a:ext uri="{FF2B5EF4-FFF2-40B4-BE49-F238E27FC236}">
                  <a16:creationId xmlns:a16="http://schemas.microsoft.com/office/drawing/2014/main" id="{EC3184AD-7980-41D8-8A22-381E0A490502}"/>
                </a:ext>
              </a:extLst>
            </p:cNvPr>
            <p:cNvSpPr>
              <a:spLocks noEditPoints="1"/>
            </p:cNvSpPr>
            <p:nvPr/>
          </p:nvSpPr>
          <p:spPr bwMode="auto">
            <a:xfrm>
              <a:off x="2551" y="2336"/>
              <a:ext cx="173" cy="406"/>
            </a:xfrm>
            <a:custGeom>
              <a:avLst/>
              <a:gdLst>
                <a:gd name="T0" fmla="*/ 0 w 1921"/>
                <a:gd name="T1" fmla="*/ 157 h 4505"/>
                <a:gd name="T2" fmla="*/ 97 w 1921"/>
                <a:gd name="T3" fmla="*/ 20 h 4505"/>
                <a:gd name="T4" fmla="*/ 258 w 1921"/>
                <a:gd name="T5" fmla="*/ 68 h 4505"/>
                <a:gd name="T6" fmla="*/ 1881 w 1921"/>
                <a:gd name="T7" fmla="*/ 2164 h 4505"/>
                <a:gd name="T8" fmla="*/ 1881 w 1921"/>
                <a:gd name="T9" fmla="*/ 2341 h 4505"/>
                <a:gd name="T10" fmla="*/ 258 w 1921"/>
                <a:gd name="T11" fmla="*/ 4437 h 4505"/>
                <a:gd name="T12" fmla="*/ 97 w 1921"/>
                <a:gd name="T13" fmla="*/ 4485 h 4505"/>
                <a:gd name="T14" fmla="*/ 0 w 1921"/>
                <a:gd name="T15" fmla="*/ 4348 h 4505"/>
                <a:gd name="T16" fmla="*/ 0 w 1921"/>
                <a:gd name="T17" fmla="*/ 157 h 4505"/>
                <a:gd name="T18" fmla="*/ 173 w 1921"/>
                <a:gd name="T19" fmla="*/ 4348 h 4505"/>
                <a:gd name="T20" fmla="*/ 121 w 1921"/>
                <a:gd name="T21" fmla="*/ 4331 h 4505"/>
                <a:gd name="T22" fmla="*/ 1730 w 1921"/>
                <a:gd name="T23" fmla="*/ 2252 h 4505"/>
                <a:gd name="T24" fmla="*/ 121 w 1921"/>
                <a:gd name="T25" fmla="*/ 174 h 4505"/>
                <a:gd name="T26" fmla="*/ 173 w 1921"/>
                <a:gd name="T27" fmla="*/ 157 h 4505"/>
                <a:gd name="T28" fmla="*/ 173 w 1921"/>
                <a:gd name="T29" fmla="*/ 4348 h 4505"/>
                <a:gd name="T30" fmla="*/ 231 w 1921"/>
                <a:gd name="T31" fmla="*/ 157 h 4505"/>
                <a:gd name="T32" fmla="*/ 76 w 1921"/>
                <a:gd name="T33" fmla="*/ 210 h 4505"/>
                <a:gd name="T34" fmla="*/ 1657 w 1921"/>
                <a:gd name="T35" fmla="*/ 2252 h 4505"/>
                <a:gd name="T36" fmla="*/ 76 w 1921"/>
                <a:gd name="T37" fmla="*/ 4295 h 4505"/>
                <a:gd name="T38" fmla="*/ 231 w 1921"/>
                <a:gd name="T39" fmla="*/ 4348 h 4505"/>
                <a:gd name="T40" fmla="*/ 231 w 1921"/>
                <a:gd name="T41" fmla="*/ 157 h 4505"/>
                <a:gd name="T42" fmla="*/ 289 w 1921"/>
                <a:gd name="T43" fmla="*/ 4348 h 4505"/>
                <a:gd name="T44" fmla="*/ 30 w 1921"/>
                <a:gd name="T45" fmla="*/ 4260 h 4505"/>
                <a:gd name="T46" fmla="*/ 1584 w 1921"/>
                <a:gd name="T47" fmla="*/ 2252 h 4505"/>
                <a:gd name="T48" fmla="*/ 30 w 1921"/>
                <a:gd name="T49" fmla="*/ 245 h 4505"/>
                <a:gd name="T50" fmla="*/ 289 w 1921"/>
                <a:gd name="T51" fmla="*/ 157 h 4505"/>
                <a:gd name="T52" fmla="*/ 289 w 1921"/>
                <a:gd name="T53" fmla="*/ 4348 h 4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4505">
                  <a:moveTo>
                    <a:pt x="0" y="157"/>
                  </a:moveTo>
                  <a:cubicBezTo>
                    <a:pt x="0" y="95"/>
                    <a:pt x="39" y="40"/>
                    <a:pt x="97" y="20"/>
                  </a:cubicBezTo>
                  <a:cubicBezTo>
                    <a:pt x="156" y="0"/>
                    <a:pt x="221" y="19"/>
                    <a:pt x="258" y="68"/>
                  </a:cubicBezTo>
                  <a:lnTo>
                    <a:pt x="1881" y="2164"/>
                  </a:lnTo>
                  <a:cubicBezTo>
                    <a:pt x="1921" y="2216"/>
                    <a:pt x="1921" y="2289"/>
                    <a:pt x="1881" y="2341"/>
                  </a:cubicBezTo>
                  <a:lnTo>
                    <a:pt x="258" y="4437"/>
                  </a:lnTo>
                  <a:cubicBezTo>
                    <a:pt x="221" y="4485"/>
                    <a:pt x="156" y="4505"/>
                    <a:pt x="97" y="4485"/>
                  </a:cubicBezTo>
                  <a:cubicBezTo>
                    <a:pt x="39" y="4465"/>
                    <a:pt x="0" y="4410"/>
                    <a:pt x="0" y="4348"/>
                  </a:cubicBezTo>
                  <a:lnTo>
                    <a:pt x="0" y="157"/>
                  </a:lnTo>
                  <a:close/>
                  <a:moveTo>
                    <a:pt x="173" y="4348"/>
                  </a:moveTo>
                  <a:lnTo>
                    <a:pt x="121" y="4331"/>
                  </a:lnTo>
                  <a:lnTo>
                    <a:pt x="1730" y="2252"/>
                  </a:lnTo>
                  <a:lnTo>
                    <a:pt x="121" y="174"/>
                  </a:lnTo>
                  <a:lnTo>
                    <a:pt x="173" y="157"/>
                  </a:lnTo>
                  <a:lnTo>
                    <a:pt x="173" y="4348"/>
                  </a:lnTo>
                  <a:close/>
                  <a:moveTo>
                    <a:pt x="231" y="157"/>
                  </a:moveTo>
                  <a:lnTo>
                    <a:pt x="76" y="210"/>
                  </a:lnTo>
                  <a:lnTo>
                    <a:pt x="1657" y="2252"/>
                  </a:lnTo>
                  <a:lnTo>
                    <a:pt x="76" y="4295"/>
                  </a:lnTo>
                  <a:lnTo>
                    <a:pt x="231" y="4348"/>
                  </a:lnTo>
                  <a:lnTo>
                    <a:pt x="231" y="157"/>
                  </a:lnTo>
                  <a:close/>
                  <a:moveTo>
                    <a:pt x="289" y="4348"/>
                  </a:moveTo>
                  <a:lnTo>
                    <a:pt x="30" y="4260"/>
                  </a:lnTo>
                  <a:lnTo>
                    <a:pt x="1584" y="2252"/>
                  </a:lnTo>
                  <a:lnTo>
                    <a:pt x="30" y="245"/>
                  </a:lnTo>
                  <a:lnTo>
                    <a:pt x="289" y="157"/>
                  </a:lnTo>
                  <a:lnTo>
                    <a:pt x="289" y="4348"/>
                  </a:lnTo>
                  <a:close/>
                </a:path>
              </a:pathLst>
            </a:custGeom>
            <a:solidFill>
              <a:srgbClr val="8ADFFF"/>
            </a:solidFill>
            <a:ln w="0" cap="flat">
              <a:solidFill>
                <a:srgbClr val="8AD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Rectangle 38">
              <a:extLst>
                <a:ext uri="{FF2B5EF4-FFF2-40B4-BE49-F238E27FC236}">
                  <a16:creationId xmlns:a16="http://schemas.microsoft.com/office/drawing/2014/main" id="{A057376E-7449-4D19-9E50-A35DF0C6A5FD}"/>
                </a:ext>
              </a:extLst>
            </p:cNvPr>
            <p:cNvSpPr>
              <a:spLocks noChangeArrowheads="1"/>
            </p:cNvSpPr>
            <p:nvPr/>
          </p:nvSpPr>
          <p:spPr bwMode="auto">
            <a:xfrm>
              <a:off x="558" y="1722"/>
              <a:ext cx="4681" cy="265"/>
            </a:xfrm>
            <a:prstGeom prst="rect">
              <a:avLst/>
            </a:prstGeom>
            <a:solidFill>
              <a:srgbClr val="0F6F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39">
              <a:extLst>
                <a:ext uri="{FF2B5EF4-FFF2-40B4-BE49-F238E27FC236}">
                  <a16:creationId xmlns:a16="http://schemas.microsoft.com/office/drawing/2014/main" id="{F83EB32F-20A2-42AC-9F2D-8AF9E132E927}"/>
                </a:ext>
              </a:extLst>
            </p:cNvPr>
            <p:cNvSpPr>
              <a:spLocks noEditPoints="1"/>
            </p:cNvSpPr>
            <p:nvPr/>
          </p:nvSpPr>
          <p:spPr bwMode="auto">
            <a:xfrm>
              <a:off x="545" y="1709"/>
              <a:ext cx="4707" cy="291"/>
            </a:xfrm>
            <a:custGeom>
              <a:avLst/>
              <a:gdLst>
                <a:gd name="T0" fmla="*/ 0 w 26142"/>
                <a:gd name="T1" fmla="*/ 72 h 1615"/>
                <a:gd name="T2" fmla="*/ 72 w 26142"/>
                <a:gd name="T3" fmla="*/ 0 h 1615"/>
                <a:gd name="T4" fmla="*/ 26069 w 26142"/>
                <a:gd name="T5" fmla="*/ 0 h 1615"/>
                <a:gd name="T6" fmla="*/ 26142 w 26142"/>
                <a:gd name="T7" fmla="*/ 72 h 1615"/>
                <a:gd name="T8" fmla="*/ 26142 w 26142"/>
                <a:gd name="T9" fmla="*/ 1543 h 1615"/>
                <a:gd name="T10" fmla="*/ 26069 w 26142"/>
                <a:gd name="T11" fmla="*/ 1615 h 1615"/>
                <a:gd name="T12" fmla="*/ 72 w 26142"/>
                <a:gd name="T13" fmla="*/ 1615 h 1615"/>
                <a:gd name="T14" fmla="*/ 0 w 26142"/>
                <a:gd name="T15" fmla="*/ 1543 h 1615"/>
                <a:gd name="T16" fmla="*/ 0 w 26142"/>
                <a:gd name="T17" fmla="*/ 72 h 1615"/>
                <a:gd name="T18" fmla="*/ 87 w 26142"/>
                <a:gd name="T19" fmla="*/ 1528 h 1615"/>
                <a:gd name="T20" fmla="*/ 26055 w 26142"/>
                <a:gd name="T21" fmla="*/ 1528 h 1615"/>
                <a:gd name="T22" fmla="*/ 26055 w 26142"/>
                <a:gd name="T23" fmla="*/ 86 h 1615"/>
                <a:gd name="T24" fmla="*/ 87 w 26142"/>
                <a:gd name="T25" fmla="*/ 86 h 1615"/>
                <a:gd name="T26" fmla="*/ 87 w 26142"/>
                <a:gd name="T27" fmla="*/ 1528 h 1615"/>
                <a:gd name="T28" fmla="*/ 116 w 26142"/>
                <a:gd name="T29" fmla="*/ 115 h 1615"/>
                <a:gd name="T30" fmla="*/ 26026 w 26142"/>
                <a:gd name="T31" fmla="*/ 115 h 1615"/>
                <a:gd name="T32" fmla="*/ 26026 w 26142"/>
                <a:gd name="T33" fmla="*/ 1499 h 1615"/>
                <a:gd name="T34" fmla="*/ 116 w 26142"/>
                <a:gd name="T35" fmla="*/ 1499 h 1615"/>
                <a:gd name="T36" fmla="*/ 116 w 26142"/>
                <a:gd name="T37" fmla="*/ 115 h 1615"/>
                <a:gd name="T38" fmla="*/ 145 w 26142"/>
                <a:gd name="T39" fmla="*/ 1470 h 1615"/>
                <a:gd name="T40" fmla="*/ 25997 w 26142"/>
                <a:gd name="T41" fmla="*/ 1470 h 1615"/>
                <a:gd name="T42" fmla="*/ 25997 w 26142"/>
                <a:gd name="T43" fmla="*/ 144 h 1615"/>
                <a:gd name="T44" fmla="*/ 145 w 26142"/>
                <a:gd name="T45" fmla="*/ 144 h 1615"/>
                <a:gd name="T46" fmla="*/ 145 w 26142"/>
                <a:gd name="T47" fmla="*/ 147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42" h="1615">
                  <a:moveTo>
                    <a:pt x="0" y="72"/>
                  </a:moveTo>
                  <a:cubicBezTo>
                    <a:pt x="0" y="32"/>
                    <a:pt x="33" y="0"/>
                    <a:pt x="72" y="0"/>
                  </a:cubicBezTo>
                  <a:lnTo>
                    <a:pt x="26069" y="0"/>
                  </a:lnTo>
                  <a:cubicBezTo>
                    <a:pt x="26109" y="0"/>
                    <a:pt x="26142" y="32"/>
                    <a:pt x="26142" y="72"/>
                  </a:cubicBezTo>
                  <a:lnTo>
                    <a:pt x="26142" y="1543"/>
                  </a:lnTo>
                  <a:cubicBezTo>
                    <a:pt x="26142" y="1582"/>
                    <a:pt x="26109" y="1615"/>
                    <a:pt x="26069" y="1615"/>
                  </a:cubicBezTo>
                  <a:lnTo>
                    <a:pt x="72" y="1615"/>
                  </a:lnTo>
                  <a:cubicBezTo>
                    <a:pt x="33" y="1615"/>
                    <a:pt x="0" y="1582"/>
                    <a:pt x="0" y="1543"/>
                  </a:cubicBezTo>
                  <a:lnTo>
                    <a:pt x="0" y="72"/>
                  </a:lnTo>
                  <a:close/>
                  <a:moveTo>
                    <a:pt x="87" y="1528"/>
                  </a:moveTo>
                  <a:lnTo>
                    <a:pt x="26055" y="1528"/>
                  </a:lnTo>
                  <a:lnTo>
                    <a:pt x="26055" y="86"/>
                  </a:lnTo>
                  <a:lnTo>
                    <a:pt x="87" y="86"/>
                  </a:lnTo>
                  <a:lnTo>
                    <a:pt x="87" y="1528"/>
                  </a:lnTo>
                  <a:close/>
                  <a:moveTo>
                    <a:pt x="116" y="115"/>
                  </a:moveTo>
                  <a:lnTo>
                    <a:pt x="26026" y="115"/>
                  </a:lnTo>
                  <a:lnTo>
                    <a:pt x="26026" y="1499"/>
                  </a:lnTo>
                  <a:lnTo>
                    <a:pt x="116" y="1499"/>
                  </a:lnTo>
                  <a:lnTo>
                    <a:pt x="116" y="115"/>
                  </a:lnTo>
                  <a:close/>
                  <a:moveTo>
                    <a:pt x="145" y="1470"/>
                  </a:moveTo>
                  <a:lnTo>
                    <a:pt x="25997" y="1470"/>
                  </a:lnTo>
                  <a:lnTo>
                    <a:pt x="25997" y="144"/>
                  </a:lnTo>
                  <a:lnTo>
                    <a:pt x="145" y="144"/>
                  </a:lnTo>
                  <a:lnTo>
                    <a:pt x="145" y="1470"/>
                  </a:lnTo>
                  <a:close/>
                </a:path>
              </a:pathLst>
            </a:custGeom>
            <a:solidFill>
              <a:srgbClr val="4F70AB"/>
            </a:solidFill>
            <a:ln w="0" cap="flat">
              <a:solidFill>
                <a:srgbClr val="4F70A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Rectangle 40">
              <a:extLst>
                <a:ext uri="{FF2B5EF4-FFF2-40B4-BE49-F238E27FC236}">
                  <a16:creationId xmlns:a16="http://schemas.microsoft.com/office/drawing/2014/main" id="{07166264-9080-4639-A05C-0138826F6562}"/>
                </a:ext>
              </a:extLst>
            </p:cNvPr>
            <p:cNvSpPr>
              <a:spLocks noChangeArrowheads="1"/>
            </p:cNvSpPr>
            <p:nvPr/>
          </p:nvSpPr>
          <p:spPr bwMode="auto">
            <a:xfrm>
              <a:off x="1119" y="1793"/>
              <a:ext cx="5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a:solidFill>
                    <a:srgbClr val="FFFFFF"/>
                  </a:solidFill>
                  <a:latin typeface="UD デジタル 教科書体 NK-R" panose="02020400000000000000" pitchFamily="18" charset="-128"/>
                  <a:ea typeface="UD デジタル 教科書体 NK-R" panose="02020400000000000000" pitchFamily="18" charset="-128"/>
                </a:rPr>
                <a:t>試験内容・</a:t>
              </a:r>
              <a:endParaRPr lang="ja-JP" altLang="ja-JP"/>
            </a:p>
          </p:txBody>
        </p:sp>
        <p:sp>
          <p:nvSpPr>
            <p:cNvPr id="43" name="Rectangle 41">
              <a:extLst>
                <a:ext uri="{FF2B5EF4-FFF2-40B4-BE49-F238E27FC236}">
                  <a16:creationId xmlns:a16="http://schemas.microsoft.com/office/drawing/2014/main" id="{3CB4CDCC-8BEC-4575-B7F9-0E851FDB5219}"/>
                </a:ext>
              </a:extLst>
            </p:cNvPr>
            <p:cNvSpPr>
              <a:spLocks noChangeArrowheads="1"/>
            </p:cNvSpPr>
            <p:nvPr/>
          </p:nvSpPr>
          <p:spPr bwMode="auto">
            <a:xfrm>
              <a:off x="1606" y="1793"/>
              <a:ext cx="6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a:solidFill>
                    <a:srgbClr val="FFFFFF"/>
                  </a:solidFill>
                  <a:latin typeface="UD デジタル 教科書体 NK-R" panose="02020400000000000000" pitchFamily="18" charset="-128"/>
                  <a:ea typeface="UD デジタル 教科書体 NK-R" panose="02020400000000000000" pitchFamily="18" charset="-128"/>
                </a:rPr>
                <a:t>日程を見直す</a:t>
              </a:r>
              <a:endParaRPr lang="ja-JP" altLang="ja-JP"/>
            </a:p>
          </p:txBody>
        </p:sp>
        <p:sp>
          <p:nvSpPr>
            <p:cNvPr id="44" name="Rectangle 42">
              <a:extLst>
                <a:ext uri="{FF2B5EF4-FFF2-40B4-BE49-F238E27FC236}">
                  <a16:creationId xmlns:a16="http://schemas.microsoft.com/office/drawing/2014/main" id="{6CEAF0D3-D85D-45C0-B4A8-1FA8C9D77496}"/>
                </a:ext>
              </a:extLst>
            </p:cNvPr>
            <p:cNvSpPr>
              <a:spLocks noChangeArrowheads="1"/>
            </p:cNvSpPr>
            <p:nvPr/>
          </p:nvSpPr>
          <p:spPr bwMode="auto">
            <a:xfrm>
              <a:off x="2227" y="1793"/>
              <a:ext cx="25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a:solidFill>
                    <a:srgbClr val="FFFFFF"/>
                  </a:solidFill>
                  <a:latin typeface="UD デジタル 教科書体 NK-R" panose="02020400000000000000" pitchFamily="18" charset="-128"/>
                  <a:ea typeface="UD デジタル 教科書体 NK-R" panose="02020400000000000000" pitchFamily="18" charset="-128"/>
                </a:rPr>
                <a:t>とともに、まずは１次試験（筆記）から共同で試験を行う</a:t>
              </a:r>
              <a:endParaRPr lang="ja-JP" altLang="ja-JP"/>
            </a:p>
          </p:txBody>
        </p:sp>
        <p:sp>
          <p:nvSpPr>
            <p:cNvPr id="45" name="Rectangle 43">
              <a:extLst>
                <a:ext uri="{FF2B5EF4-FFF2-40B4-BE49-F238E27FC236}">
                  <a16:creationId xmlns:a16="http://schemas.microsoft.com/office/drawing/2014/main" id="{F6DE8BA8-E73D-47C6-B0F4-2A80C83D4587}"/>
                </a:ext>
              </a:extLst>
            </p:cNvPr>
            <p:cNvSpPr>
              <a:spLocks noChangeArrowheads="1"/>
            </p:cNvSpPr>
            <p:nvPr/>
          </p:nvSpPr>
          <p:spPr bwMode="auto">
            <a:xfrm>
              <a:off x="2807" y="2099"/>
              <a:ext cx="2345" cy="862"/>
            </a:xfrm>
            <a:prstGeom prst="rect">
              <a:avLst/>
            </a:prstGeom>
            <a:solidFill>
              <a:srgbClr val="8AD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44">
              <a:extLst>
                <a:ext uri="{FF2B5EF4-FFF2-40B4-BE49-F238E27FC236}">
                  <a16:creationId xmlns:a16="http://schemas.microsoft.com/office/drawing/2014/main" id="{31071DDA-2ADE-4E2E-9440-465361F2BEB2}"/>
                </a:ext>
              </a:extLst>
            </p:cNvPr>
            <p:cNvSpPr>
              <a:spLocks noEditPoints="1"/>
            </p:cNvSpPr>
            <p:nvPr/>
          </p:nvSpPr>
          <p:spPr bwMode="auto">
            <a:xfrm>
              <a:off x="2794" y="2086"/>
              <a:ext cx="2371" cy="888"/>
            </a:xfrm>
            <a:custGeom>
              <a:avLst/>
              <a:gdLst>
                <a:gd name="T0" fmla="*/ 0 w 13167"/>
                <a:gd name="T1" fmla="*/ 72 h 4930"/>
                <a:gd name="T2" fmla="*/ 72 w 13167"/>
                <a:gd name="T3" fmla="*/ 0 h 4930"/>
                <a:gd name="T4" fmla="*/ 13095 w 13167"/>
                <a:gd name="T5" fmla="*/ 0 h 4930"/>
                <a:gd name="T6" fmla="*/ 13167 w 13167"/>
                <a:gd name="T7" fmla="*/ 72 h 4930"/>
                <a:gd name="T8" fmla="*/ 13167 w 13167"/>
                <a:gd name="T9" fmla="*/ 4858 h 4930"/>
                <a:gd name="T10" fmla="*/ 13095 w 13167"/>
                <a:gd name="T11" fmla="*/ 4930 h 4930"/>
                <a:gd name="T12" fmla="*/ 72 w 13167"/>
                <a:gd name="T13" fmla="*/ 4930 h 4930"/>
                <a:gd name="T14" fmla="*/ 0 w 13167"/>
                <a:gd name="T15" fmla="*/ 4858 h 4930"/>
                <a:gd name="T16" fmla="*/ 0 w 13167"/>
                <a:gd name="T17" fmla="*/ 72 h 4930"/>
                <a:gd name="T18" fmla="*/ 87 w 13167"/>
                <a:gd name="T19" fmla="*/ 4843 h 4930"/>
                <a:gd name="T20" fmla="*/ 13081 w 13167"/>
                <a:gd name="T21" fmla="*/ 4843 h 4930"/>
                <a:gd name="T22" fmla="*/ 13081 w 13167"/>
                <a:gd name="T23" fmla="*/ 86 h 4930"/>
                <a:gd name="T24" fmla="*/ 87 w 13167"/>
                <a:gd name="T25" fmla="*/ 86 h 4930"/>
                <a:gd name="T26" fmla="*/ 87 w 13167"/>
                <a:gd name="T27" fmla="*/ 4843 h 4930"/>
                <a:gd name="T28" fmla="*/ 115 w 13167"/>
                <a:gd name="T29" fmla="*/ 115 h 4930"/>
                <a:gd name="T30" fmla="*/ 13052 w 13167"/>
                <a:gd name="T31" fmla="*/ 115 h 4930"/>
                <a:gd name="T32" fmla="*/ 13052 w 13167"/>
                <a:gd name="T33" fmla="*/ 4815 h 4930"/>
                <a:gd name="T34" fmla="*/ 115 w 13167"/>
                <a:gd name="T35" fmla="*/ 4815 h 4930"/>
                <a:gd name="T36" fmla="*/ 115 w 13167"/>
                <a:gd name="T37" fmla="*/ 115 h 4930"/>
                <a:gd name="T38" fmla="*/ 144 w 13167"/>
                <a:gd name="T39" fmla="*/ 4786 h 4930"/>
                <a:gd name="T40" fmla="*/ 13023 w 13167"/>
                <a:gd name="T41" fmla="*/ 4786 h 4930"/>
                <a:gd name="T42" fmla="*/ 13023 w 13167"/>
                <a:gd name="T43" fmla="*/ 144 h 4930"/>
                <a:gd name="T44" fmla="*/ 144 w 13167"/>
                <a:gd name="T45" fmla="*/ 144 h 4930"/>
                <a:gd name="T46" fmla="*/ 144 w 13167"/>
                <a:gd name="T47" fmla="*/ 4786 h 4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67" h="4930">
                  <a:moveTo>
                    <a:pt x="0" y="72"/>
                  </a:moveTo>
                  <a:cubicBezTo>
                    <a:pt x="0" y="32"/>
                    <a:pt x="32" y="0"/>
                    <a:pt x="72" y="0"/>
                  </a:cubicBezTo>
                  <a:lnTo>
                    <a:pt x="13095" y="0"/>
                  </a:lnTo>
                  <a:cubicBezTo>
                    <a:pt x="13135" y="0"/>
                    <a:pt x="13167" y="32"/>
                    <a:pt x="13167" y="72"/>
                  </a:cubicBezTo>
                  <a:lnTo>
                    <a:pt x="13167" y="4858"/>
                  </a:lnTo>
                  <a:cubicBezTo>
                    <a:pt x="13167" y="4898"/>
                    <a:pt x="13135" y="4930"/>
                    <a:pt x="13095" y="4930"/>
                  </a:cubicBezTo>
                  <a:lnTo>
                    <a:pt x="72" y="4930"/>
                  </a:lnTo>
                  <a:cubicBezTo>
                    <a:pt x="32" y="4930"/>
                    <a:pt x="0" y="4898"/>
                    <a:pt x="0" y="4858"/>
                  </a:cubicBezTo>
                  <a:lnTo>
                    <a:pt x="0" y="72"/>
                  </a:lnTo>
                  <a:close/>
                  <a:moveTo>
                    <a:pt x="87" y="4843"/>
                  </a:moveTo>
                  <a:lnTo>
                    <a:pt x="13081" y="4843"/>
                  </a:lnTo>
                  <a:lnTo>
                    <a:pt x="13081" y="86"/>
                  </a:lnTo>
                  <a:lnTo>
                    <a:pt x="87" y="86"/>
                  </a:lnTo>
                  <a:lnTo>
                    <a:pt x="87" y="4843"/>
                  </a:lnTo>
                  <a:close/>
                  <a:moveTo>
                    <a:pt x="115" y="115"/>
                  </a:moveTo>
                  <a:lnTo>
                    <a:pt x="13052" y="115"/>
                  </a:lnTo>
                  <a:lnTo>
                    <a:pt x="13052" y="4815"/>
                  </a:lnTo>
                  <a:lnTo>
                    <a:pt x="115" y="4815"/>
                  </a:lnTo>
                  <a:lnTo>
                    <a:pt x="115" y="115"/>
                  </a:lnTo>
                  <a:close/>
                  <a:moveTo>
                    <a:pt x="144" y="4786"/>
                  </a:moveTo>
                  <a:lnTo>
                    <a:pt x="13023" y="4786"/>
                  </a:lnTo>
                  <a:lnTo>
                    <a:pt x="13023" y="144"/>
                  </a:lnTo>
                  <a:lnTo>
                    <a:pt x="144" y="144"/>
                  </a:lnTo>
                  <a:lnTo>
                    <a:pt x="144" y="4786"/>
                  </a:lnTo>
                  <a:close/>
                </a:path>
              </a:pathLst>
            </a:custGeom>
            <a:solidFill>
              <a:srgbClr val="8ADFFF"/>
            </a:solidFill>
            <a:ln w="0" cap="flat">
              <a:solidFill>
                <a:srgbClr val="8AD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Rectangle 45">
              <a:extLst>
                <a:ext uri="{FF2B5EF4-FFF2-40B4-BE49-F238E27FC236}">
                  <a16:creationId xmlns:a16="http://schemas.microsoft.com/office/drawing/2014/main" id="{6C6DC3FD-0D23-4873-8B72-9360A125B974}"/>
                </a:ext>
              </a:extLst>
            </p:cNvPr>
            <p:cNvSpPr>
              <a:spLocks noChangeArrowheads="1"/>
            </p:cNvSpPr>
            <p:nvPr/>
          </p:nvSpPr>
          <p:spPr bwMode="auto">
            <a:xfrm>
              <a:off x="3621" y="2123"/>
              <a:ext cx="74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404040"/>
                  </a:solidFill>
                  <a:latin typeface="UD デジタル 教科書体 NK-R" panose="02020400000000000000" pitchFamily="18" charset="-128"/>
                  <a:ea typeface="UD デジタル 教科書体 NK-R" panose="02020400000000000000" pitchFamily="18" charset="-128"/>
                </a:rPr>
                <a:t>期待される効果</a:t>
              </a:r>
              <a:endParaRPr lang="ja-JP" altLang="ja-JP"/>
            </a:p>
          </p:txBody>
        </p:sp>
        <p:sp>
          <p:nvSpPr>
            <p:cNvPr id="48" name="Rectangle 46">
              <a:extLst>
                <a:ext uri="{FF2B5EF4-FFF2-40B4-BE49-F238E27FC236}">
                  <a16:creationId xmlns:a16="http://schemas.microsoft.com/office/drawing/2014/main" id="{95D7701C-A6D9-4E3B-A680-606D88E28A5B}"/>
                </a:ext>
              </a:extLst>
            </p:cNvPr>
            <p:cNvSpPr>
              <a:spLocks noChangeArrowheads="1"/>
            </p:cNvSpPr>
            <p:nvPr/>
          </p:nvSpPr>
          <p:spPr bwMode="auto">
            <a:xfrm>
              <a:off x="2851" y="2253"/>
              <a:ext cx="9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○多様な受験者の確保</a:t>
              </a:r>
              <a:endParaRPr lang="ja-JP" altLang="ja-JP"/>
            </a:p>
          </p:txBody>
        </p:sp>
        <p:sp>
          <p:nvSpPr>
            <p:cNvPr id="49" name="Rectangle 47">
              <a:extLst>
                <a:ext uri="{FF2B5EF4-FFF2-40B4-BE49-F238E27FC236}">
                  <a16:creationId xmlns:a16="http://schemas.microsoft.com/office/drawing/2014/main" id="{E166D2EB-2B2E-4CE7-8F5A-D0A4BD6B856C}"/>
                </a:ext>
              </a:extLst>
            </p:cNvPr>
            <p:cNvSpPr>
              <a:spLocks noChangeArrowheads="1"/>
            </p:cNvSpPr>
            <p:nvPr/>
          </p:nvSpPr>
          <p:spPr bwMode="auto">
            <a:xfrm>
              <a:off x="2851" y="2368"/>
              <a:ext cx="123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○更なる応募数の確保が可能</a:t>
              </a:r>
              <a:endParaRPr lang="ja-JP" altLang="ja-JP"/>
            </a:p>
          </p:txBody>
        </p:sp>
        <p:sp>
          <p:nvSpPr>
            <p:cNvPr id="50" name="Freeform 48">
              <a:extLst>
                <a:ext uri="{FF2B5EF4-FFF2-40B4-BE49-F238E27FC236}">
                  <a16:creationId xmlns:a16="http://schemas.microsoft.com/office/drawing/2014/main" id="{A190A43B-FAB5-44B5-A7E7-67162FA7DFF3}"/>
                </a:ext>
              </a:extLst>
            </p:cNvPr>
            <p:cNvSpPr>
              <a:spLocks/>
            </p:cNvSpPr>
            <p:nvPr/>
          </p:nvSpPr>
          <p:spPr bwMode="auto">
            <a:xfrm>
              <a:off x="1635" y="3243"/>
              <a:ext cx="944" cy="968"/>
            </a:xfrm>
            <a:custGeom>
              <a:avLst/>
              <a:gdLst>
                <a:gd name="T0" fmla="*/ 0 w 5239"/>
                <a:gd name="T1" fmla="*/ 873 h 5375"/>
                <a:gd name="T2" fmla="*/ 873 w 5239"/>
                <a:gd name="T3" fmla="*/ 0 h 5375"/>
                <a:gd name="T4" fmla="*/ 4366 w 5239"/>
                <a:gd name="T5" fmla="*/ 0 h 5375"/>
                <a:gd name="T6" fmla="*/ 5239 w 5239"/>
                <a:gd name="T7" fmla="*/ 873 h 5375"/>
                <a:gd name="T8" fmla="*/ 5239 w 5239"/>
                <a:gd name="T9" fmla="*/ 4502 h 5375"/>
                <a:gd name="T10" fmla="*/ 4366 w 5239"/>
                <a:gd name="T11" fmla="*/ 5375 h 5375"/>
                <a:gd name="T12" fmla="*/ 873 w 5239"/>
                <a:gd name="T13" fmla="*/ 5375 h 5375"/>
                <a:gd name="T14" fmla="*/ 0 w 5239"/>
                <a:gd name="T15" fmla="*/ 4502 h 5375"/>
                <a:gd name="T16" fmla="*/ 0 w 5239"/>
                <a:gd name="T17" fmla="*/ 873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9" h="5375">
                  <a:moveTo>
                    <a:pt x="0" y="873"/>
                  </a:moveTo>
                  <a:cubicBezTo>
                    <a:pt x="0" y="391"/>
                    <a:pt x="391" y="0"/>
                    <a:pt x="873" y="0"/>
                  </a:cubicBezTo>
                  <a:lnTo>
                    <a:pt x="4366" y="0"/>
                  </a:lnTo>
                  <a:cubicBezTo>
                    <a:pt x="4848" y="0"/>
                    <a:pt x="5239" y="391"/>
                    <a:pt x="5239" y="873"/>
                  </a:cubicBezTo>
                  <a:lnTo>
                    <a:pt x="5239" y="4502"/>
                  </a:lnTo>
                  <a:cubicBezTo>
                    <a:pt x="5239" y="4984"/>
                    <a:pt x="4848" y="5375"/>
                    <a:pt x="4366" y="5375"/>
                  </a:cubicBezTo>
                  <a:lnTo>
                    <a:pt x="873" y="5375"/>
                  </a:lnTo>
                  <a:cubicBezTo>
                    <a:pt x="391" y="5375"/>
                    <a:pt x="0" y="4984"/>
                    <a:pt x="0" y="4502"/>
                  </a:cubicBezTo>
                  <a:lnTo>
                    <a:pt x="0" y="873"/>
                  </a:lnTo>
                  <a:close/>
                </a:path>
              </a:pathLst>
            </a:custGeom>
            <a:solidFill>
              <a:srgbClr val="91C6F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49">
              <a:extLst>
                <a:ext uri="{FF2B5EF4-FFF2-40B4-BE49-F238E27FC236}">
                  <a16:creationId xmlns:a16="http://schemas.microsoft.com/office/drawing/2014/main" id="{9D37FD8B-E3B2-4CA2-BCDE-534DC1661205}"/>
                </a:ext>
              </a:extLst>
            </p:cNvPr>
            <p:cNvSpPr>
              <a:spLocks noEditPoints="1"/>
            </p:cNvSpPr>
            <p:nvPr/>
          </p:nvSpPr>
          <p:spPr bwMode="auto">
            <a:xfrm>
              <a:off x="1622" y="3230"/>
              <a:ext cx="970" cy="994"/>
            </a:xfrm>
            <a:custGeom>
              <a:avLst/>
              <a:gdLst>
                <a:gd name="T0" fmla="*/ 13 w 970"/>
                <a:gd name="T1" fmla="*/ 105 h 994"/>
                <a:gd name="T2" fmla="*/ 62 w 970"/>
                <a:gd name="T3" fmla="*/ 40 h 994"/>
                <a:gd name="T4" fmla="*/ 136 w 970"/>
                <a:gd name="T5" fmla="*/ 4 h 994"/>
                <a:gd name="T6" fmla="*/ 833 w 970"/>
                <a:gd name="T7" fmla="*/ 4 h 994"/>
                <a:gd name="T8" fmla="*/ 907 w 970"/>
                <a:gd name="T9" fmla="*/ 39 h 994"/>
                <a:gd name="T10" fmla="*/ 956 w 970"/>
                <a:gd name="T11" fmla="*/ 104 h 994"/>
                <a:gd name="T12" fmla="*/ 970 w 970"/>
                <a:gd name="T13" fmla="*/ 824 h 994"/>
                <a:gd name="T14" fmla="*/ 949 w 970"/>
                <a:gd name="T15" fmla="*/ 905 h 994"/>
                <a:gd name="T16" fmla="*/ 895 w 970"/>
                <a:gd name="T17" fmla="*/ 965 h 994"/>
                <a:gd name="T18" fmla="*/ 817 w 970"/>
                <a:gd name="T19" fmla="*/ 993 h 994"/>
                <a:gd name="T20" fmla="*/ 120 w 970"/>
                <a:gd name="T21" fmla="*/ 986 h 994"/>
                <a:gd name="T22" fmla="*/ 51 w 970"/>
                <a:gd name="T23" fmla="*/ 945 h 994"/>
                <a:gd name="T24" fmla="*/ 8 w 970"/>
                <a:gd name="T25" fmla="*/ 875 h 994"/>
                <a:gd name="T26" fmla="*/ 16 w 970"/>
                <a:gd name="T27" fmla="*/ 824 h 994"/>
                <a:gd name="T28" fmla="*/ 35 w 970"/>
                <a:gd name="T29" fmla="*/ 897 h 994"/>
                <a:gd name="T30" fmla="*/ 84 w 970"/>
                <a:gd name="T31" fmla="*/ 952 h 994"/>
                <a:gd name="T32" fmla="*/ 155 w 970"/>
                <a:gd name="T33" fmla="*/ 978 h 994"/>
                <a:gd name="T34" fmla="*/ 845 w 970"/>
                <a:gd name="T35" fmla="*/ 971 h 994"/>
                <a:gd name="T36" fmla="*/ 909 w 970"/>
                <a:gd name="T37" fmla="*/ 933 h 994"/>
                <a:gd name="T38" fmla="*/ 947 w 970"/>
                <a:gd name="T39" fmla="*/ 870 h 994"/>
                <a:gd name="T40" fmla="*/ 953 w 970"/>
                <a:gd name="T41" fmla="*/ 155 h 994"/>
                <a:gd name="T42" fmla="*/ 928 w 970"/>
                <a:gd name="T43" fmla="*/ 84 h 994"/>
                <a:gd name="T44" fmla="*/ 873 w 970"/>
                <a:gd name="T45" fmla="*/ 35 h 994"/>
                <a:gd name="T46" fmla="*/ 799 w 970"/>
                <a:gd name="T47" fmla="*/ 16 h 994"/>
                <a:gd name="T48" fmla="*/ 110 w 970"/>
                <a:gd name="T49" fmla="*/ 28 h 994"/>
                <a:gd name="T50" fmla="*/ 51 w 970"/>
                <a:gd name="T51" fmla="*/ 72 h 994"/>
                <a:gd name="T52" fmla="*/ 19 w 970"/>
                <a:gd name="T53" fmla="*/ 139 h 994"/>
                <a:gd name="T54" fmla="*/ 22 w 970"/>
                <a:gd name="T55" fmla="*/ 155 h 994"/>
                <a:gd name="T56" fmla="*/ 47 w 970"/>
                <a:gd name="T57" fmla="*/ 87 h 994"/>
                <a:gd name="T58" fmla="*/ 100 w 970"/>
                <a:gd name="T59" fmla="*/ 39 h 994"/>
                <a:gd name="T60" fmla="*/ 171 w 970"/>
                <a:gd name="T61" fmla="*/ 21 h 994"/>
                <a:gd name="T62" fmla="*/ 858 w 970"/>
                <a:gd name="T63" fmla="*/ 33 h 994"/>
                <a:gd name="T64" fmla="*/ 915 w 970"/>
                <a:gd name="T65" fmla="*/ 76 h 994"/>
                <a:gd name="T66" fmla="*/ 946 w 970"/>
                <a:gd name="T67" fmla="*/ 141 h 994"/>
                <a:gd name="T68" fmla="*/ 946 w 970"/>
                <a:gd name="T69" fmla="*/ 854 h 994"/>
                <a:gd name="T70" fmla="*/ 915 w 970"/>
                <a:gd name="T71" fmla="*/ 919 h 994"/>
                <a:gd name="T72" fmla="*/ 857 w 970"/>
                <a:gd name="T73" fmla="*/ 962 h 994"/>
                <a:gd name="T74" fmla="*/ 170 w 970"/>
                <a:gd name="T75" fmla="*/ 973 h 994"/>
                <a:gd name="T76" fmla="*/ 99 w 970"/>
                <a:gd name="T77" fmla="*/ 955 h 994"/>
                <a:gd name="T78" fmla="*/ 46 w 970"/>
                <a:gd name="T79" fmla="*/ 907 h 994"/>
                <a:gd name="T80" fmla="*/ 22 w 970"/>
                <a:gd name="T81" fmla="*/ 839 h 994"/>
                <a:gd name="T82" fmla="*/ 29 w 970"/>
                <a:gd name="T83" fmla="*/ 852 h 994"/>
                <a:gd name="T84" fmla="*/ 59 w 970"/>
                <a:gd name="T85" fmla="*/ 915 h 994"/>
                <a:gd name="T86" fmla="*/ 114 w 970"/>
                <a:gd name="T87" fmla="*/ 957 h 994"/>
                <a:gd name="T88" fmla="*/ 799 w 970"/>
                <a:gd name="T89" fmla="*/ 968 h 994"/>
                <a:gd name="T90" fmla="*/ 868 w 970"/>
                <a:gd name="T91" fmla="*/ 951 h 994"/>
                <a:gd name="T92" fmla="*/ 919 w 970"/>
                <a:gd name="T93" fmla="*/ 905 h 994"/>
                <a:gd name="T94" fmla="*/ 943 w 970"/>
                <a:gd name="T95" fmla="*/ 839 h 994"/>
                <a:gd name="T96" fmla="*/ 937 w 970"/>
                <a:gd name="T97" fmla="*/ 128 h 994"/>
                <a:gd name="T98" fmla="*/ 902 w 970"/>
                <a:gd name="T99" fmla="*/ 69 h 994"/>
                <a:gd name="T100" fmla="*/ 843 w 970"/>
                <a:gd name="T101" fmla="*/ 33 h 994"/>
                <a:gd name="T102" fmla="*/ 156 w 970"/>
                <a:gd name="T103" fmla="*/ 27 h 994"/>
                <a:gd name="T104" fmla="*/ 90 w 970"/>
                <a:gd name="T105" fmla="*/ 50 h 994"/>
                <a:gd name="T106" fmla="*/ 44 w 970"/>
                <a:gd name="T107" fmla="*/ 101 h 994"/>
                <a:gd name="T108" fmla="*/ 26 w 970"/>
                <a:gd name="T109" fmla="*/ 17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0" h="994">
                  <a:moveTo>
                    <a:pt x="0" y="170"/>
                  </a:moveTo>
                  <a:lnTo>
                    <a:pt x="1" y="154"/>
                  </a:lnTo>
                  <a:lnTo>
                    <a:pt x="4" y="137"/>
                  </a:lnTo>
                  <a:lnTo>
                    <a:pt x="8" y="121"/>
                  </a:lnTo>
                  <a:lnTo>
                    <a:pt x="13" y="105"/>
                  </a:lnTo>
                  <a:lnTo>
                    <a:pt x="20" y="90"/>
                  </a:lnTo>
                  <a:lnTo>
                    <a:pt x="29" y="76"/>
                  </a:lnTo>
                  <a:lnTo>
                    <a:pt x="39" y="63"/>
                  </a:lnTo>
                  <a:lnTo>
                    <a:pt x="50" y="51"/>
                  </a:lnTo>
                  <a:lnTo>
                    <a:pt x="62" y="40"/>
                  </a:lnTo>
                  <a:lnTo>
                    <a:pt x="75" y="30"/>
                  </a:lnTo>
                  <a:lnTo>
                    <a:pt x="89" y="21"/>
                  </a:lnTo>
                  <a:lnTo>
                    <a:pt x="104" y="14"/>
                  </a:lnTo>
                  <a:lnTo>
                    <a:pt x="119" y="8"/>
                  </a:lnTo>
                  <a:lnTo>
                    <a:pt x="136" y="4"/>
                  </a:lnTo>
                  <a:lnTo>
                    <a:pt x="152" y="1"/>
                  </a:lnTo>
                  <a:lnTo>
                    <a:pt x="170" y="0"/>
                  </a:lnTo>
                  <a:lnTo>
                    <a:pt x="799" y="0"/>
                  </a:lnTo>
                  <a:lnTo>
                    <a:pt x="816" y="1"/>
                  </a:lnTo>
                  <a:lnTo>
                    <a:pt x="833" y="4"/>
                  </a:lnTo>
                  <a:lnTo>
                    <a:pt x="850" y="8"/>
                  </a:lnTo>
                  <a:lnTo>
                    <a:pt x="865" y="13"/>
                  </a:lnTo>
                  <a:lnTo>
                    <a:pt x="880" y="21"/>
                  </a:lnTo>
                  <a:lnTo>
                    <a:pt x="894" y="29"/>
                  </a:lnTo>
                  <a:lnTo>
                    <a:pt x="907" y="39"/>
                  </a:lnTo>
                  <a:lnTo>
                    <a:pt x="919" y="50"/>
                  </a:lnTo>
                  <a:lnTo>
                    <a:pt x="930" y="62"/>
                  </a:lnTo>
                  <a:lnTo>
                    <a:pt x="940" y="75"/>
                  </a:lnTo>
                  <a:lnTo>
                    <a:pt x="949" y="89"/>
                  </a:lnTo>
                  <a:lnTo>
                    <a:pt x="956" y="104"/>
                  </a:lnTo>
                  <a:lnTo>
                    <a:pt x="962" y="119"/>
                  </a:lnTo>
                  <a:lnTo>
                    <a:pt x="966" y="135"/>
                  </a:lnTo>
                  <a:lnTo>
                    <a:pt x="969" y="153"/>
                  </a:lnTo>
                  <a:lnTo>
                    <a:pt x="970" y="170"/>
                  </a:lnTo>
                  <a:lnTo>
                    <a:pt x="970" y="824"/>
                  </a:lnTo>
                  <a:lnTo>
                    <a:pt x="969" y="841"/>
                  </a:lnTo>
                  <a:lnTo>
                    <a:pt x="966" y="858"/>
                  </a:lnTo>
                  <a:lnTo>
                    <a:pt x="962" y="874"/>
                  </a:lnTo>
                  <a:lnTo>
                    <a:pt x="957" y="889"/>
                  </a:lnTo>
                  <a:lnTo>
                    <a:pt x="949" y="905"/>
                  </a:lnTo>
                  <a:lnTo>
                    <a:pt x="941" y="918"/>
                  </a:lnTo>
                  <a:lnTo>
                    <a:pt x="931" y="932"/>
                  </a:lnTo>
                  <a:lnTo>
                    <a:pt x="920" y="944"/>
                  </a:lnTo>
                  <a:lnTo>
                    <a:pt x="908" y="955"/>
                  </a:lnTo>
                  <a:lnTo>
                    <a:pt x="895" y="965"/>
                  </a:lnTo>
                  <a:lnTo>
                    <a:pt x="881" y="973"/>
                  </a:lnTo>
                  <a:lnTo>
                    <a:pt x="866" y="980"/>
                  </a:lnTo>
                  <a:lnTo>
                    <a:pt x="851" y="986"/>
                  </a:lnTo>
                  <a:lnTo>
                    <a:pt x="834" y="990"/>
                  </a:lnTo>
                  <a:lnTo>
                    <a:pt x="817" y="993"/>
                  </a:lnTo>
                  <a:lnTo>
                    <a:pt x="800" y="994"/>
                  </a:lnTo>
                  <a:lnTo>
                    <a:pt x="170" y="994"/>
                  </a:lnTo>
                  <a:lnTo>
                    <a:pt x="154" y="993"/>
                  </a:lnTo>
                  <a:lnTo>
                    <a:pt x="137" y="991"/>
                  </a:lnTo>
                  <a:lnTo>
                    <a:pt x="120" y="986"/>
                  </a:lnTo>
                  <a:lnTo>
                    <a:pt x="105" y="981"/>
                  </a:lnTo>
                  <a:lnTo>
                    <a:pt x="90" y="974"/>
                  </a:lnTo>
                  <a:lnTo>
                    <a:pt x="76" y="965"/>
                  </a:lnTo>
                  <a:lnTo>
                    <a:pt x="63" y="955"/>
                  </a:lnTo>
                  <a:lnTo>
                    <a:pt x="51" y="945"/>
                  </a:lnTo>
                  <a:lnTo>
                    <a:pt x="40" y="932"/>
                  </a:lnTo>
                  <a:lnTo>
                    <a:pt x="30" y="919"/>
                  </a:lnTo>
                  <a:lnTo>
                    <a:pt x="21" y="905"/>
                  </a:lnTo>
                  <a:lnTo>
                    <a:pt x="14" y="891"/>
                  </a:lnTo>
                  <a:lnTo>
                    <a:pt x="8" y="875"/>
                  </a:lnTo>
                  <a:lnTo>
                    <a:pt x="4" y="859"/>
                  </a:lnTo>
                  <a:lnTo>
                    <a:pt x="1" y="842"/>
                  </a:lnTo>
                  <a:lnTo>
                    <a:pt x="0" y="825"/>
                  </a:lnTo>
                  <a:lnTo>
                    <a:pt x="0" y="170"/>
                  </a:lnTo>
                  <a:close/>
                  <a:moveTo>
                    <a:pt x="16" y="824"/>
                  </a:moveTo>
                  <a:lnTo>
                    <a:pt x="17" y="840"/>
                  </a:lnTo>
                  <a:lnTo>
                    <a:pt x="19" y="855"/>
                  </a:lnTo>
                  <a:lnTo>
                    <a:pt x="23" y="870"/>
                  </a:lnTo>
                  <a:lnTo>
                    <a:pt x="28" y="884"/>
                  </a:lnTo>
                  <a:lnTo>
                    <a:pt x="35" y="897"/>
                  </a:lnTo>
                  <a:lnTo>
                    <a:pt x="42" y="910"/>
                  </a:lnTo>
                  <a:lnTo>
                    <a:pt x="51" y="922"/>
                  </a:lnTo>
                  <a:lnTo>
                    <a:pt x="61" y="933"/>
                  </a:lnTo>
                  <a:lnTo>
                    <a:pt x="72" y="943"/>
                  </a:lnTo>
                  <a:lnTo>
                    <a:pt x="84" y="952"/>
                  </a:lnTo>
                  <a:lnTo>
                    <a:pt x="97" y="960"/>
                  </a:lnTo>
                  <a:lnTo>
                    <a:pt x="110" y="966"/>
                  </a:lnTo>
                  <a:lnTo>
                    <a:pt x="124" y="971"/>
                  </a:lnTo>
                  <a:lnTo>
                    <a:pt x="139" y="975"/>
                  </a:lnTo>
                  <a:lnTo>
                    <a:pt x="155" y="978"/>
                  </a:lnTo>
                  <a:lnTo>
                    <a:pt x="170" y="979"/>
                  </a:lnTo>
                  <a:lnTo>
                    <a:pt x="799" y="979"/>
                  </a:lnTo>
                  <a:lnTo>
                    <a:pt x="815" y="978"/>
                  </a:lnTo>
                  <a:lnTo>
                    <a:pt x="830" y="975"/>
                  </a:lnTo>
                  <a:lnTo>
                    <a:pt x="845" y="971"/>
                  </a:lnTo>
                  <a:lnTo>
                    <a:pt x="860" y="966"/>
                  </a:lnTo>
                  <a:lnTo>
                    <a:pt x="873" y="960"/>
                  </a:lnTo>
                  <a:lnTo>
                    <a:pt x="886" y="952"/>
                  </a:lnTo>
                  <a:lnTo>
                    <a:pt x="898" y="943"/>
                  </a:lnTo>
                  <a:lnTo>
                    <a:pt x="909" y="933"/>
                  </a:lnTo>
                  <a:lnTo>
                    <a:pt x="919" y="922"/>
                  </a:lnTo>
                  <a:lnTo>
                    <a:pt x="928" y="910"/>
                  </a:lnTo>
                  <a:lnTo>
                    <a:pt x="935" y="898"/>
                  </a:lnTo>
                  <a:lnTo>
                    <a:pt x="942" y="884"/>
                  </a:lnTo>
                  <a:lnTo>
                    <a:pt x="947" y="870"/>
                  </a:lnTo>
                  <a:lnTo>
                    <a:pt x="951" y="855"/>
                  </a:lnTo>
                  <a:lnTo>
                    <a:pt x="953" y="840"/>
                  </a:lnTo>
                  <a:lnTo>
                    <a:pt x="954" y="824"/>
                  </a:lnTo>
                  <a:lnTo>
                    <a:pt x="954" y="171"/>
                  </a:lnTo>
                  <a:lnTo>
                    <a:pt x="953" y="155"/>
                  </a:lnTo>
                  <a:lnTo>
                    <a:pt x="951" y="139"/>
                  </a:lnTo>
                  <a:lnTo>
                    <a:pt x="947" y="125"/>
                  </a:lnTo>
                  <a:lnTo>
                    <a:pt x="942" y="110"/>
                  </a:lnTo>
                  <a:lnTo>
                    <a:pt x="936" y="97"/>
                  </a:lnTo>
                  <a:lnTo>
                    <a:pt x="928" y="84"/>
                  </a:lnTo>
                  <a:lnTo>
                    <a:pt x="919" y="72"/>
                  </a:lnTo>
                  <a:lnTo>
                    <a:pt x="909" y="61"/>
                  </a:lnTo>
                  <a:lnTo>
                    <a:pt x="898" y="51"/>
                  </a:lnTo>
                  <a:lnTo>
                    <a:pt x="886" y="42"/>
                  </a:lnTo>
                  <a:lnTo>
                    <a:pt x="873" y="35"/>
                  </a:lnTo>
                  <a:lnTo>
                    <a:pt x="860" y="28"/>
                  </a:lnTo>
                  <a:lnTo>
                    <a:pt x="846" y="23"/>
                  </a:lnTo>
                  <a:lnTo>
                    <a:pt x="831" y="19"/>
                  </a:lnTo>
                  <a:lnTo>
                    <a:pt x="816" y="17"/>
                  </a:lnTo>
                  <a:lnTo>
                    <a:pt x="799" y="16"/>
                  </a:lnTo>
                  <a:lnTo>
                    <a:pt x="171" y="16"/>
                  </a:lnTo>
                  <a:lnTo>
                    <a:pt x="155" y="17"/>
                  </a:lnTo>
                  <a:lnTo>
                    <a:pt x="139" y="19"/>
                  </a:lnTo>
                  <a:lnTo>
                    <a:pt x="125" y="23"/>
                  </a:lnTo>
                  <a:lnTo>
                    <a:pt x="110" y="28"/>
                  </a:lnTo>
                  <a:lnTo>
                    <a:pt x="97" y="34"/>
                  </a:lnTo>
                  <a:lnTo>
                    <a:pt x="84" y="42"/>
                  </a:lnTo>
                  <a:lnTo>
                    <a:pt x="72" y="51"/>
                  </a:lnTo>
                  <a:lnTo>
                    <a:pt x="61" y="61"/>
                  </a:lnTo>
                  <a:lnTo>
                    <a:pt x="51" y="72"/>
                  </a:lnTo>
                  <a:lnTo>
                    <a:pt x="42" y="84"/>
                  </a:lnTo>
                  <a:lnTo>
                    <a:pt x="35" y="97"/>
                  </a:lnTo>
                  <a:lnTo>
                    <a:pt x="28" y="110"/>
                  </a:lnTo>
                  <a:lnTo>
                    <a:pt x="23" y="124"/>
                  </a:lnTo>
                  <a:lnTo>
                    <a:pt x="19" y="139"/>
                  </a:lnTo>
                  <a:lnTo>
                    <a:pt x="17" y="155"/>
                  </a:lnTo>
                  <a:lnTo>
                    <a:pt x="16" y="170"/>
                  </a:lnTo>
                  <a:lnTo>
                    <a:pt x="16" y="824"/>
                  </a:lnTo>
                  <a:close/>
                  <a:moveTo>
                    <a:pt x="21" y="170"/>
                  </a:moveTo>
                  <a:lnTo>
                    <a:pt x="22" y="155"/>
                  </a:lnTo>
                  <a:lnTo>
                    <a:pt x="24" y="140"/>
                  </a:lnTo>
                  <a:lnTo>
                    <a:pt x="28" y="126"/>
                  </a:lnTo>
                  <a:lnTo>
                    <a:pt x="33" y="112"/>
                  </a:lnTo>
                  <a:lnTo>
                    <a:pt x="39" y="99"/>
                  </a:lnTo>
                  <a:lnTo>
                    <a:pt x="47" y="87"/>
                  </a:lnTo>
                  <a:lnTo>
                    <a:pt x="55" y="75"/>
                  </a:lnTo>
                  <a:lnTo>
                    <a:pt x="65" y="65"/>
                  </a:lnTo>
                  <a:lnTo>
                    <a:pt x="76" y="55"/>
                  </a:lnTo>
                  <a:lnTo>
                    <a:pt x="87" y="46"/>
                  </a:lnTo>
                  <a:lnTo>
                    <a:pt x="100" y="39"/>
                  </a:lnTo>
                  <a:lnTo>
                    <a:pt x="113" y="33"/>
                  </a:lnTo>
                  <a:lnTo>
                    <a:pt x="126" y="28"/>
                  </a:lnTo>
                  <a:lnTo>
                    <a:pt x="141" y="24"/>
                  </a:lnTo>
                  <a:lnTo>
                    <a:pt x="156" y="22"/>
                  </a:lnTo>
                  <a:lnTo>
                    <a:pt x="171" y="21"/>
                  </a:lnTo>
                  <a:lnTo>
                    <a:pt x="799" y="21"/>
                  </a:lnTo>
                  <a:lnTo>
                    <a:pt x="815" y="22"/>
                  </a:lnTo>
                  <a:lnTo>
                    <a:pt x="830" y="24"/>
                  </a:lnTo>
                  <a:lnTo>
                    <a:pt x="844" y="28"/>
                  </a:lnTo>
                  <a:lnTo>
                    <a:pt x="858" y="33"/>
                  </a:lnTo>
                  <a:lnTo>
                    <a:pt x="871" y="39"/>
                  </a:lnTo>
                  <a:lnTo>
                    <a:pt x="883" y="47"/>
                  </a:lnTo>
                  <a:lnTo>
                    <a:pt x="895" y="56"/>
                  </a:lnTo>
                  <a:lnTo>
                    <a:pt x="905" y="65"/>
                  </a:lnTo>
                  <a:lnTo>
                    <a:pt x="915" y="76"/>
                  </a:lnTo>
                  <a:lnTo>
                    <a:pt x="924" y="87"/>
                  </a:lnTo>
                  <a:lnTo>
                    <a:pt x="931" y="100"/>
                  </a:lnTo>
                  <a:lnTo>
                    <a:pt x="937" y="113"/>
                  </a:lnTo>
                  <a:lnTo>
                    <a:pt x="942" y="126"/>
                  </a:lnTo>
                  <a:lnTo>
                    <a:pt x="946" y="141"/>
                  </a:lnTo>
                  <a:lnTo>
                    <a:pt x="948" y="156"/>
                  </a:lnTo>
                  <a:lnTo>
                    <a:pt x="949" y="171"/>
                  </a:lnTo>
                  <a:lnTo>
                    <a:pt x="949" y="824"/>
                  </a:lnTo>
                  <a:lnTo>
                    <a:pt x="948" y="840"/>
                  </a:lnTo>
                  <a:lnTo>
                    <a:pt x="946" y="854"/>
                  </a:lnTo>
                  <a:lnTo>
                    <a:pt x="942" y="868"/>
                  </a:lnTo>
                  <a:lnTo>
                    <a:pt x="937" y="882"/>
                  </a:lnTo>
                  <a:lnTo>
                    <a:pt x="931" y="895"/>
                  </a:lnTo>
                  <a:lnTo>
                    <a:pt x="923" y="908"/>
                  </a:lnTo>
                  <a:lnTo>
                    <a:pt x="915" y="919"/>
                  </a:lnTo>
                  <a:lnTo>
                    <a:pt x="905" y="930"/>
                  </a:lnTo>
                  <a:lnTo>
                    <a:pt x="894" y="939"/>
                  </a:lnTo>
                  <a:lnTo>
                    <a:pt x="883" y="948"/>
                  </a:lnTo>
                  <a:lnTo>
                    <a:pt x="870" y="955"/>
                  </a:lnTo>
                  <a:lnTo>
                    <a:pt x="857" y="962"/>
                  </a:lnTo>
                  <a:lnTo>
                    <a:pt x="844" y="967"/>
                  </a:lnTo>
                  <a:lnTo>
                    <a:pt x="829" y="970"/>
                  </a:lnTo>
                  <a:lnTo>
                    <a:pt x="814" y="973"/>
                  </a:lnTo>
                  <a:lnTo>
                    <a:pt x="799" y="973"/>
                  </a:lnTo>
                  <a:lnTo>
                    <a:pt x="170" y="973"/>
                  </a:lnTo>
                  <a:lnTo>
                    <a:pt x="155" y="972"/>
                  </a:lnTo>
                  <a:lnTo>
                    <a:pt x="140" y="970"/>
                  </a:lnTo>
                  <a:lnTo>
                    <a:pt x="126" y="966"/>
                  </a:lnTo>
                  <a:lnTo>
                    <a:pt x="112" y="961"/>
                  </a:lnTo>
                  <a:lnTo>
                    <a:pt x="99" y="955"/>
                  </a:lnTo>
                  <a:lnTo>
                    <a:pt x="87" y="948"/>
                  </a:lnTo>
                  <a:lnTo>
                    <a:pt x="75" y="939"/>
                  </a:lnTo>
                  <a:lnTo>
                    <a:pt x="65" y="929"/>
                  </a:lnTo>
                  <a:lnTo>
                    <a:pt x="55" y="919"/>
                  </a:lnTo>
                  <a:lnTo>
                    <a:pt x="46" y="907"/>
                  </a:lnTo>
                  <a:lnTo>
                    <a:pt x="39" y="895"/>
                  </a:lnTo>
                  <a:lnTo>
                    <a:pt x="33" y="882"/>
                  </a:lnTo>
                  <a:lnTo>
                    <a:pt x="28" y="868"/>
                  </a:lnTo>
                  <a:lnTo>
                    <a:pt x="24" y="854"/>
                  </a:lnTo>
                  <a:lnTo>
                    <a:pt x="22" y="839"/>
                  </a:lnTo>
                  <a:lnTo>
                    <a:pt x="21" y="823"/>
                  </a:lnTo>
                  <a:lnTo>
                    <a:pt x="21" y="170"/>
                  </a:lnTo>
                  <a:close/>
                  <a:moveTo>
                    <a:pt x="26" y="823"/>
                  </a:moveTo>
                  <a:lnTo>
                    <a:pt x="27" y="838"/>
                  </a:lnTo>
                  <a:lnTo>
                    <a:pt x="29" y="852"/>
                  </a:lnTo>
                  <a:lnTo>
                    <a:pt x="33" y="866"/>
                  </a:lnTo>
                  <a:lnTo>
                    <a:pt x="37" y="879"/>
                  </a:lnTo>
                  <a:lnTo>
                    <a:pt x="43" y="892"/>
                  </a:lnTo>
                  <a:lnTo>
                    <a:pt x="51" y="904"/>
                  </a:lnTo>
                  <a:lnTo>
                    <a:pt x="59" y="915"/>
                  </a:lnTo>
                  <a:lnTo>
                    <a:pt x="68" y="925"/>
                  </a:lnTo>
                  <a:lnTo>
                    <a:pt x="78" y="935"/>
                  </a:lnTo>
                  <a:lnTo>
                    <a:pt x="89" y="943"/>
                  </a:lnTo>
                  <a:lnTo>
                    <a:pt x="101" y="950"/>
                  </a:lnTo>
                  <a:lnTo>
                    <a:pt x="114" y="957"/>
                  </a:lnTo>
                  <a:lnTo>
                    <a:pt x="127" y="961"/>
                  </a:lnTo>
                  <a:lnTo>
                    <a:pt x="141" y="965"/>
                  </a:lnTo>
                  <a:lnTo>
                    <a:pt x="155" y="967"/>
                  </a:lnTo>
                  <a:lnTo>
                    <a:pt x="170" y="968"/>
                  </a:lnTo>
                  <a:lnTo>
                    <a:pt x="799" y="968"/>
                  </a:lnTo>
                  <a:lnTo>
                    <a:pt x="814" y="967"/>
                  </a:lnTo>
                  <a:lnTo>
                    <a:pt x="828" y="965"/>
                  </a:lnTo>
                  <a:lnTo>
                    <a:pt x="842" y="962"/>
                  </a:lnTo>
                  <a:lnTo>
                    <a:pt x="855" y="957"/>
                  </a:lnTo>
                  <a:lnTo>
                    <a:pt x="868" y="951"/>
                  </a:lnTo>
                  <a:lnTo>
                    <a:pt x="880" y="944"/>
                  </a:lnTo>
                  <a:lnTo>
                    <a:pt x="891" y="935"/>
                  </a:lnTo>
                  <a:lnTo>
                    <a:pt x="901" y="926"/>
                  </a:lnTo>
                  <a:lnTo>
                    <a:pt x="910" y="916"/>
                  </a:lnTo>
                  <a:lnTo>
                    <a:pt x="919" y="905"/>
                  </a:lnTo>
                  <a:lnTo>
                    <a:pt x="926" y="893"/>
                  </a:lnTo>
                  <a:lnTo>
                    <a:pt x="932" y="881"/>
                  </a:lnTo>
                  <a:lnTo>
                    <a:pt x="937" y="867"/>
                  </a:lnTo>
                  <a:lnTo>
                    <a:pt x="941" y="854"/>
                  </a:lnTo>
                  <a:lnTo>
                    <a:pt x="943" y="839"/>
                  </a:lnTo>
                  <a:lnTo>
                    <a:pt x="944" y="824"/>
                  </a:lnTo>
                  <a:lnTo>
                    <a:pt x="944" y="171"/>
                  </a:lnTo>
                  <a:lnTo>
                    <a:pt x="943" y="156"/>
                  </a:lnTo>
                  <a:lnTo>
                    <a:pt x="941" y="142"/>
                  </a:lnTo>
                  <a:lnTo>
                    <a:pt x="937" y="128"/>
                  </a:lnTo>
                  <a:lnTo>
                    <a:pt x="933" y="115"/>
                  </a:lnTo>
                  <a:lnTo>
                    <a:pt x="927" y="102"/>
                  </a:lnTo>
                  <a:lnTo>
                    <a:pt x="920" y="90"/>
                  </a:lnTo>
                  <a:lnTo>
                    <a:pt x="911" y="79"/>
                  </a:lnTo>
                  <a:lnTo>
                    <a:pt x="902" y="69"/>
                  </a:lnTo>
                  <a:lnTo>
                    <a:pt x="892" y="60"/>
                  </a:lnTo>
                  <a:lnTo>
                    <a:pt x="881" y="51"/>
                  </a:lnTo>
                  <a:lnTo>
                    <a:pt x="869" y="44"/>
                  </a:lnTo>
                  <a:lnTo>
                    <a:pt x="856" y="38"/>
                  </a:lnTo>
                  <a:lnTo>
                    <a:pt x="843" y="33"/>
                  </a:lnTo>
                  <a:lnTo>
                    <a:pt x="829" y="29"/>
                  </a:lnTo>
                  <a:lnTo>
                    <a:pt x="815" y="27"/>
                  </a:lnTo>
                  <a:lnTo>
                    <a:pt x="799" y="26"/>
                  </a:lnTo>
                  <a:lnTo>
                    <a:pt x="171" y="26"/>
                  </a:lnTo>
                  <a:lnTo>
                    <a:pt x="156" y="27"/>
                  </a:lnTo>
                  <a:lnTo>
                    <a:pt x="142" y="29"/>
                  </a:lnTo>
                  <a:lnTo>
                    <a:pt x="128" y="33"/>
                  </a:lnTo>
                  <a:lnTo>
                    <a:pt x="115" y="37"/>
                  </a:lnTo>
                  <a:lnTo>
                    <a:pt x="102" y="43"/>
                  </a:lnTo>
                  <a:lnTo>
                    <a:pt x="90" y="50"/>
                  </a:lnTo>
                  <a:lnTo>
                    <a:pt x="79" y="59"/>
                  </a:lnTo>
                  <a:lnTo>
                    <a:pt x="69" y="68"/>
                  </a:lnTo>
                  <a:lnTo>
                    <a:pt x="60" y="78"/>
                  </a:lnTo>
                  <a:lnTo>
                    <a:pt x="51" y="89"/>
                  </a:lnTo>
                  <a:lnTo>
                    <a:pt x="44" y="101"/>
                  </a:lnTo>
                  <a:lnTo>
                    <a:pt x="38" y="114"/>
                  </a:lnTo>
                  <a:lnTo>
                    <a:pt x="33" y="127"/>
                  </a:lnTo>
                  <a:lnTo>
                    <a:pt x="29" y="141"/>
                  </a:lnTo>
                  <a:lnTo>
                    <a:pt x="27" y="155"/>
                  </a:lnTo>
                  <a:lnTo>
                    <a:pt x="26" y="170"/>
                  </a:lnTo>
                  <a:lnTo>
                    <a:pt x="26" y="823"/>
                  </a:lnTo>
                  <a:close/>
                </a:path>
              </a:pathLst>
            </a:custGeom>
            <a:solidFill>
              <a:srgbClr val="91C6F7"/>
            </a:solidFill>
            <a:ln w="0" cap="flat">
              <a:solidFill>
                <a:srgbClr val="91C6F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2" name="Rectangle 50">
              <a:extLst>
                <a:ext uri="{FF2B5EF4-FFF2-40B4-BE49-F238E27FC236}">
                  <a16:creationId xmlns:a16="http://schemas.microsoft.com/office/drawing/2014/main" id="{8D9E96F6-EDF1-418D-B42C-26009E8A4287}"/>
                </a:ext>
              </a:extLst>
            </p:cNvPr>
            <p:cNvSpPr>
              <a:spLocks noChangeArrowheads="1"/>
            </p:cNvSpPr>
            <p:nvPr/>
          </p:nvSpPr>
          <p:spPr bwMode="auto">
            <a:xfrm>
              <a:off x="1796" y="3336"/>
              <a:ext cx="621" cy="2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1">
              <a:extLst>
                <a:ext uri="{FF2B5EF4-FFF2-40B4-BE49-F238E27FC236}">
                  <a16:creationId xmlns:a16="http://schemas.microsoft.com/office/drawing/2014/main" id="{E8300032-F697-4F8E-93C6-D9C1C629A555}"/>
                </a:ext>
              </a:extLst>
            </p:cNvPr>
            <p:cNvSpPr>
              <a:spLocks noEditPoints="1"/>
            </p:cNvSpPr>
            <p:nvPr/>
          </p:nvSpPr>
          <p:spPr bwMode="auto">
            <a:xfrm>
              <a:off x="1783" y="3323"/>
              <a:ext cx="647" cy="239"/>
            </a:xfrm>
            <a:custGeom>
              <a:avLst/>
              <a:gdLst>
                <a:gd name="T0" fmla="*/ 0 w 7184"/>
                <a:gd name="T1" fmla="*/ 144 h 2655"/>
                <a:gd name="T2" fmla="*/ 144 w 7184"/>
                <a:gd name="T3" fmla="*/ 0 h 2655"/>
                <a:gd name="T4" fmla="*/ 7040 w 7184"/>
                <a:gd name="T5" fmla="*/ 0 h 2655"/>
                <a:gd name="T6" fmla="*/ 7184 w 7184"/>
                <a:gd name="T7" fmla="*/ 144 h 2655"/>
                <a:gd name="T8" fmla="*/ 7184 w 7184"/>
                <a:gd name="T9" fmla="*/ 2510 h 2655"/>
                <a:gd name="T10" fmla="*/ 7040 w 7184"/>
                <a:gd name="T11" fmla="*/ 2655 h 2655"/>
                <a:gd name="T12" fmla="*/ 144 w 7184"/>
                <a:gd name="T13" fmla="*/ 2655 h 2655"/>
                <a:gd name="T14" fmla="*/ 0 w 7184"/>
                <a:gd name="T15" fmla="*/ 2510 h 2655"/>
                <a:gd name="T16" fmla="*/ 0 w 7184"/>
                <a:gd name="T17" fmla="*/ 144 h 2655"/>
                <a:gd name="T18" fmla="*/ 173 w 7184"/>
                <a:gd name="T19" fmla="*/ 2481 h 2655"/>
                <a:gd name="T20" fmla="*/ 7011 w 7184"/>
                <a:gd name="T21" fmla="*/ 2481 h 2655"/>
                <a:gd name="T22" fmla="*/ 7011 w 7184"/>
                <a:gd name="T23" fmla="*/ 173 h 2655"/>
                <a:gd name="T24" fmla="*/ 173 w 7184"/>
                <a:gd name="T25" fmla="*/ 173 h 2655"/>
                <a:gd name="T26" fmla="*/ 173 w 7184"/>
                <a:gd name="T27" fmla="*/ 2481 h 2655"/>
                <a:gd name="T28" fmla="*/ 231 w 7184"/>
                <a:gd name="T29" fmla="*/ 231 h 2655"/>
                <a:gd name="T30" fmla="*/ 6953 w 7184"/>
                <a:gd name="T31" fmla="*/ 231 h 2655"/>
                <a:gd name="T32" fmla="*/ 6953 w 7184"/>
                <a:gd name="T33" fmla="*/ 2424 h 2655"/>
                <a:gd name="T34" fmla="*/ 231 w 7184"/>
                <a:gd name="T35" fmla="*/ 2424 h 2655"/>
                <a:gd name="T36" fmla="*/ 231 w 7184"/>
                <a:gd name="T37" fmla="*/ 231 h 2655"/>
                <a:gd name="T38" fmla="*/ 289 w 7184"/>
                <a:gd name="T39" fmla="*/ 2366 h 2655"/>
                <a:gd name="T40" fmla="*/ 6896 w 7184"/>
                <a:gd name="T41" fmla="*/ 2366 h 2655"/>
                <a:gd name="T42" fmla="*/ 6896 w 7184"/>
                <a:gd name="T43" fmla="*/ 288 h 2655"/>
                <a:gd name="T44" fmla="*/ 289 w 7184"/>
                <a:gd name="T45" fmla="*/ 288 h 2655"/>
                <a:gd name="T46" fmla="*/ 289 w 7184"/>
                <a:gd name="T47" fmla="*/ 2366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84" h="2655">
                  <a:moveTo>
                    <a:pt x="0" y="144"/>
                  </a:moveTo>
                  <a:cubicBezTo>
                    <a:pt x="0" y="64"/>
                    <a:pt x="65" y="0"/>
                    <a:pt x="144" y="0"/>
                  </a:cubicBezTo>
                  <a:lnTo>
                    <a:pt x="7040" y="0"/>
                  </a:lnTo>
                  <a:cubicBezTo>
                    <a:pt x="7120" y="0"/>
                    <a:pt x="7184" y="64"/>
                    <a:pt x="7184" y="144"/>
                  </a:cubicBezTo>
                  <a:lnTo>
                    <a:pt x="7184" y="2510"/>
                  </a:lnTo>
                  <a:cubicBezTo>
                    <a:pt x="7184" y="2590"/>
                    <a:pt x="7120" y="2655"/>
                    <a:pt x="7040" y="2655"/>
                  </a:cubicBezTo>
                  <a:lnTo>
                    <a:pt x="144" y="2655"/>
                  </a:lnTo>
                  <a:cubicBezTo>
                    <a:pt x="65" y="2655"/>
                    <a:pt x="0" y="2590"/>
                    <a:pt x="0" y="2510"/>
                  </a:cubicBezTo>
                  <a:lnTo>
                    <a:pt x="0" y="144"/>
                  </a:lnTo>
                  <a:close/>
                  <a:moveTo>
                    <a:pt x="173" y="2481"/>
                  </a:moveTo>
                  <a:lnTo>
                    <a:pt x="7011" y="2481"/>
                  </a:lnTo>
                  <a:lnTo>
                    <a:pt x="7011" y="173"/>
                  </a:lnTo>
                  <a:lnTo>
                    <a:pt x="173" y="173"/>
                  </a:lnTo>
                  <a:lnTo>
                    <a:pt x="173" y="2481"/>
                  </a:lnTo>
                  <a:close/>
                  <a:moveTo>
                    <a:pt x="231" y="231"/>
                  </a:moveTo>
                  <a:lnTo>
                    <a:pt x="6953" y="231"/>
                  </a:lnTo>
                  <a:lnTo>
                    <a:pt x="6953" y="2424"/>
                  </a:lnTo>
                  <a:lnTo>
                    <a:pt x="231" y="2424"/>
                  </a:lnTo>
                  <a:lnTo>
                    <a:pt x="231" y="231"/>
                  </a:lnTo>
                  <a:close/>
                  <a:moveTo>
                    <a:pt x="289" y="2366"/>
                  </a:moveTo>
                  <a:lnTo>
                    <a:pt x="6896" y="2366"/>
                  </a:lnTo>
                  <a:lnTo>
                    <a:pt x="6896" y="288"/>
                  </a:lnTo>
                  <a:lnTo>
                    <a:pt x="289" y="288"/>
                  </a:lnTo>
                  <a:lnTo>
                    <a:pt x="289" y="2366"/>
                  </a:lnTo>
                  <a:close/>
                </a:path>
              </a:pathLst>
            </a:custGeom>
            <a:solidFill>
              <a:srgbClr val="C8E3FB"/>
            </a:solidFill>
            <a:ln w="0" cap="flat">
              <a:solidFill>
                <a:srgbClr val="C8E3F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Rectangle 52">
              <a:extLst>
                <a:ext uri="{FF2B5EF4-FFF2-40B4-BE49-F238E27FC236}">
                  <a16:creationId xmlns:a16="http://schemas.microsoft.com/office/drawing/2014/main" id="{03A8FB36-DA2F-46A5-BEAB-BC4A0A52CB39}"/>
                </a:ext>
              </a:extLst>
            </p:cNvPr>
            <p:cNvSpPr>
              <a:spLocks noChangeArrowheads="1"/>
            </p:cNvSpPr>
            <p:nvPr/>
          </p:nvSpPr>
          <p:spPr bwMode="auto">
            <a:xfrm>
              <a:off x="1959" y="3382"/>
              <a:ext cx="7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A</a:t>
              </a:r>
              <a:endParaRPr lang="ja-JP" altLang="ja-JP"/>
            </a:p>
          </p:txBody>
        </p:sp>
        <p:sp>
          <p:nvSpPr>
            <p:cNvPr id="55" name="Rectangle 53">
              <a:extLst>
                <a:ext uri="{FF2B5EF4-FFF2-40B4-BE49-F238E27FC236}">
                  <a16:creationId xmlns:a16="http://schemas.microsoft.com/office/drawing/2014/main" id="{859975B4-52AA-4A99-AC55-81381EA9D961}"/>
                </a:ext>
              </a:extLst>
            </p:cNvPr>
            <p:cNvSpPr>
              <a:spLocks noChangeArrowheads="1"/>
            </p:cNvSpPr>
            <p:nvPr/>
          </p:nvSpPr>
          <p:spPr bwMode="auto">
            <a:xfrm>
              <a:off x="2036" y="3382"/>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団体</a:t>
              </a:r>
              <a:endParaRPr lang="ja-JP" altLang="ja-JP"/>
            </a:p>
          </p:txBody>
        </p:sp>
        <p:sp>
          <p:nvSpPr>
            <p:cNvPr id="56" name="Rectangle 54">
              <a:extLst>
                <a:ext uri="{FF2B5EF4-FFF2-40B4-BE49-F238E27FC236}">
                  <a16:creationId xmlns:a16="http://schemas.microsoft.com/office/drawing/2014/main" id="{791A4F13-7E53-4AA4-BCEB-18D5503EEE99}"/>
                </a:ext>
              </a:extLst>
            </p:cNvPr>
            <p:cNvSpPr>
              <a:spLocks noChangeArrowheads="1"/>
            </p:cNvSpPr>
            <p:nvPr/>
          </p:nvSpPr>
          <p:spPr bwMode="auto">
            <a:xfrm>
              <a:off x="1796" y="3621"/>
              <a:ext cx="621" cy="2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5">
              <a:extLst>
                <a:ext uri="{FF2B5EF4-FFF2-40B4-BE49-F238E27FC236}">
                  <a16:creationId xmlns:a16="http://schemas.microsoft.com/office/drawing/2014/main" id="{5E7124A3-6973-4F0B-9C6F-8B2E1DACE1AF}"/>
                </a:ext>
              </a:extLst>
            </p:cNvPr>
            <p:cNvSpPr>
              <a:spLocks noEditPoints="1"/>
            </p:cNvSpPr>
            <p:nvPr/>
          </p:nvSpPr>
          <p:spPr bwMode="auto">
            <a:xfrm>
              <a:off x="1783" y="3608"/>
              <a:ext cx="647" cy="239"/>
            </a:xfrm>
            <a:custGeom>
              <a:avLst/>
              <a:gdLst>
                <a:gd name="T0" fmla="*/ 0 w 7184"/>
                <a:gd name="T1" fmla="*/ 144 h 2655"/>
                <a:gd name="T2" fmla="*/ 144 w 7184"/>
                <a:gd name="T3" fmla="*/ 0 h 2655"/>
                <a:gd name="T4" fmla="*/ 7040 w 7184"/>
                <a:gd name="T5" fmla="*/ 0 h 2655"/>
                <a:gd name="T6" fmla="*/ 7184 w 7184"/>
                <a:gd name="T7" fmla="*/ 144 h 2655"/>
                <a:gd name="T8" fmla="*/ 7184 w 7184"/>
                <a:gd name="T9" fmla="*/ 2510 h 2655"/>
                <a:gd name="T10" fmla="*/ 7040 w 7184"/>
                <a:gd name="T11" fmla="*/ 2655 h 2655"/>
                <a:gd name="T12" fmla="*/ 144 w 7184"/>
                <a:gd name="T13" fmla="*/ 2655 h 2655"/>
                <a:gd name="T14" fmla="*/ 0 w 7184"/>
                <a:gd name="T15" fmla="*/ 2510 h 2655"/>
                <a:gd name="T16" fmla="*/ 0 w 7184"/>
                <a:gd name="T17" fmla="*/ 144 h 2655"/>
                <a:gd name="T18" fmla="*/ 173 w 7184"/>
                <a:gd name="T19" fmla="*/ 2482 h 2655"/>
                <a:gd name="T20" fmla="*/ 7011 w 7184"/>
                <a:gd name="T21" fmla="*/ 2482 h 2655"/>
                <a:gd name="T22" fmla="*/ 7011 w 7184"/>
                <a:gd name="T23" fmla="*/ 173 h 2655"/>
                <a:gd name="T24" fmla="*/ 173 w 7184"/>
                <a:gd name="T25" fmla="*/ 173 h 2655"/>
                <a:gd name="T26" fmla="*/ 173 w 7184"/>
                <a:gd name="T27" fmla="*/ 2482 h 2655"/>
                <a:gd name="T28" fmla="*/ 231 w 7184"/>
                <a:gd name="T29" fmla="*/ 231 h 2655"/>
                <a:gd name="T30" fmla="*/ 6953 w 7184"/>
                <a:gd name="T31" fmla="*/ 231 h 2655"/>
                <a:gd name="T32" fmla="*/ 6953 w 7184"/>
                <a:gd name="T33" fmla="*/ 2424 h 2655"/>
                <a:gd name="T34" fmla="*/ 231 w 7184"/>
                <a:gd name="T35" fmla="*/ 2424 h 2655"/>
                <a:gd name="T36" fmla="*/ 231 w 7184"/>
                <a:gd name="T37" fmla="*/ 231 h 2655"/>
                <a:gd name="T38" fmla="*/ 289 w 7184"/>
                <a:gd name="T39" fmla="*/ 2366 h 2655"/>
                <a:gd name="T40" fmla="*/ 6896 w 7184"/>
                <a:gd name="T41" fmla="*/ 2366 h 2655"/>
                <a:gd name="T42" fmla="*/ 6896 w 7184"/>
                <a:gd name="T43" fmla="*/ 289 h 2655"/>
                <a:gd name="T44" fmla="*/ 289 w 7184"/>
                <a:gd name="T45" fmla="*/ 289 h 2655"/>
                <a:gd name="T46" fmla="*/ 289 w 7184"/>
                <a:gd name="T47" fmla="*/ 2366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84" h="2655">
                  <a:moveTo>
                    <a:pt x="0" y="144"/>
                  </a:moveTo>
                  <a:cubicBezTo>
                    <a:pt x="0" y="65"/>
                    <a:pt x="65" y="0"/>
                    <a:pt x="144" y="0"/>
                  </a:cubicBezTo>
                  <a:lnTo>
                    <a:pt x="7040" y="0"/>
                  </a:lnTo>
                  <a:cubicBezTo>
                    <a:pt x="7120" y="0"/>
                    <a:pt x="7184" y="65"/>
                    <a:pt x="7184" y="144"/>
                  </a:cubicBezTo>
                  <a:lnTo>
                    <a:pt x="7184" y="2510"/>
                  </a:lnTo>
                  <a:cubicBezTo>
                    <a:pt x="7184" y="2590"/>
                    <a:pt x="7120" y="2655"/>
                    <a:pt x="7040" y="2655"/>
                  </a:cubicBezTo>
                  <a:lnTo>
                    <a:pt x="144" y="2655"/>
                  </a:lnTo>
                  <a:cubicBezTo>
                    <a:pt x="65" y="2655"/>
                    <a:pt x="0" y="2590"/>
                    <a:pt x="0" y="2510"/>
                  </a:cubicBezTo>
                  <a:lnTo>
                    <a:pt x="0" y="144"/>
                  </a:lnTo>
                  <a:close/>
                  <a:moveTo>
                    <a:pt x="173" y="2482"/>
                  </a:moveTo>
                  <a:lnTo>
                    <a:pt x="7011" y="2482"/>
                  </a:lnTo>
                  <a:lnTo>
                    <a:pt x="7011" y="173"/>
                  </a:lnTo>
                  <a:lnTo>
                    <a:pt x="173" y="173"/>
                  </a:lnTo>
                  <a:lnTo>
                    <a:pt x="173" y="2482"/>
                  </a:lnTo>
                  <a:close/>
                  <a:moveTo>
                    <a:pt x="231" y="231"/>
                  </a:moveTo>
                  <a:lnTo>
                    <a:pt x="6953" y="231"/>
                  </a:lnTo>
                  <a:lnTo>
                    <a:pt x="6953" y="2424"/>
                  </a:lnTo>
                  <a:lnTo>
                    <a:pt x="231" y="2424"/>
                  </a:lnTo>
                  <a:lnTo>
                    <a:pt x="231" y="231"/>
                  </a:lnTo>
                  <a:close/>
                  <a:moveTo>
                    <a:pt x="289" y="2366"/>
                  </a:moveTo>
                  <a:lnTo>
                    <a:pt x="6896" y="2366"/>
                  </a:lnTo>
                  <a:lnTo>
                    <a:pt x="6896" y="289"/>
                  </a:lnTo>
                  <a:lnTo>
                    <a:pt x="289" y="289"/>
                  </a:lnTo>
                  <a:lnTo>
                    <a:pt x="289" y="2366"/>
                  </a:lnTo>
                  <a:close/>
                </a:path>
              </a:pathLst>
            </a:custGeom>
            <a:solidFill>
              <a:srgbClr val="C8E3FB"/>
            </a:solidFill>
            <a:ln w="0" cap="flat">
              <a:solidFill>
                <a:srgbClr val="C8E3F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Rectangle 56">
              <a:extLst>
                <a:ext uri="{FF2B5EF4-FFF2-40B4-BE49-F238E27FC236}">
                  <a16:creationId xmlns:a16="http://schemas.microsoft.com/office/drawing/2014/main" id="{99E65BE9-C2F9-427A-962C-D9ECD3EA436F}"/>
                </a:ext>
              </a:extLst>
            </p:cNvPr>
            <p:cNvSpPr>
              <a:spLocks noChangeArrowheads="1"/>
            </p:cNvSpPr>
            <p:nvPr/>
          </p:nvSpPr>
          <p:spPr bwMode="auto">
            <a:xfrm>
              <a:off x="1959" y="3666"/>
              <a:ext cx="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B</a:t>
              </a:r>
              <a:endParaRPr lang="ja-JP" altLang="ja-JP"/>
            </a:p>
          </p:txBody>
        </p:sp>
        <p:sp>
          <p:nvSpPr>
            <p:cNvPr id="59" name="Rectangle 57">
              <a:extLst>
                <a:ext uri="{FF2B5EF4-FFF2-40B4-BE49-F238E27FC236}">
                  <a16:creationId xmlns:a16="http://schemas.microsoft.com/office/drawing/2014/main" id="{E7AE2593-F24E-4F27-95E8-579B37FD6ECA}"/>
                </a:ext>
              </a:extLst>
            </p:cNvPr>
            <p:cNvSpPr>
              <a:spLocks noChangeArrowheads="1"/>
            </p:cNvSpPr>
            <p:nvPr/>
          </p:nvSpPr>
          <p:spPr bwMode="auto">
            <a:xfrm>
              <a:off x="2038" y="3666"/>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団体</a:t>
              </a:r>
              <a:endParaRPr lang="ja-JP" altLang="ja-JP"/>
            </a:p>
          </p:txBody>
        </p:sp>
        <p:sp>
          <p:nvSpPr>
            <p:cNvPr id="60" name="Rectangle 58">
              <a:extLst>
                <a:ext uri="{FF2B5EF4-FFF2-40B4-BE49-F238E27FC236}">
                  <a16:creationId xmlns:a16="http://schemas.microsoft.com/office/drawing/2014/main" id="{D84D3BB1-8A3C-4BB7-ACC3-C97680C163EB}"/>
                </a:ext>
              </a:extLst>
            </p:cNvPr>
            <p:cNvSpPr>
              <a:spLocks noChangeArrowheads="1"/>
            </p:cNvSpPr>
            <p:nvPr/>
          </p:nvSpPr>
          <p:spPr bwMode="auto">
            <a:xfrm>
              <a:off x="1767" y="3916"/>
              <a:ext cx="675" cy="2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9">
              <a:extLst>
                <a:ext uri="{FF2B5EF4-FFF2-40B4-BE49-F238E27FC236}">
                  <a16:creationId xmlns:a16="http://schemas.microsoft.com/office/drawing/2014/main" id="{3FD15E5F-DF44-4DCE-9C8B-20CA953A2E1A}"/>
                </a:ext>
              </a:extLst>
            </p:cNvPr>
            <p:cNvSpPr>
              <a:spLocks noEditPoints="1"/>
            </p:cNvSpPr>
            <p:nvPr/>
          </p:nvSpPr>
          <p:spPr bwMode="auto">
            <a:xfrm>
              <a:off x="1754" y="3903"/>
              <a:ext cx="702" cy="239"/>
            </a:xfrm>
            <a:custGeom>
              <a:avLst/>
              <a:gdLst>
                <a:gd name="T0" fmla="*/ 0 w 3893"/>
                <a:gd name="T1" fmla="*/ 72 h 1328"/>
                <a:gd name="T2" fmla="*/ 72 w 3893"/>
                <a:gd name="T3" fmla="*/ 0 h 1328"/>
                <a:gd name="T4" fmla="*/ 3820 w 3893"/>
                <a:gd name="T5" fmla="*/ 0 h 1328"/>
                <a:gd name="T6" fmla="*/ 3893 w 3893"/>
                <a:gd name="T7" fmla="*/ 72 h 1328"/>
                <a:gd name="T8" fmla="*/ 3893 w 3893"/>
                <a:gd name="T9" fmla="*/ 1255 h 1328"/>
                <a:gd name="T10" fmla="*/ 3820 w 3893"/>
                <a:gd name="T11" fmla="*/ 1328 h 1328"/>
                <a:gd name="T12" fmla="*/ 72 w 3893"/>
                <a:gd name="T13" fmla="*/ 1328 h 1328"/>
                <a:gd name="T14" fmla="*/ 0 w 3893"/>
                <a:gd name="T15" fmla="*/ 1255 h 1328"/>
                <a:gd name="T16" fmla="*/ 0 w 3893"/>
                <a:gd name="T17" fmla="*/ 72 h 1328"/>
                <a:gd name="T18" fmla="*/ 87 w 3893"/>
                <a:gd name="T19" fmla="*/ 1241 h 1328"/>
                <a:gd name="T20" fmla="*/ 3806 w 3893"/>
                <a:gd name="T21" fmla="*/ 1241 h 1328"/>
                <a:gd name="T22" fmla="*/ 3806 w 3893"/>
                <a:gd name="T23" fmla="*/ 87 h 1328"/>
                <a:gd name="T24" fmla="*/ 87 w 3893"/>
                <a:gd name="T25" fmla="*/ 87 h 1328"/>
                <a:gd name="T26" fmla="*/ 87 w 3893"/>
                <a:gd name="T27" fmla="*/ 1241 h 1328"/>
                <a:gd name="T28" fmla="*/ 115 w 3893"/>
                <a:gd name="T29" fmla="*/ 116 h 1328"/>
                <a:gd name="T30" fmla="*/ 3777 w 3893"/>
                <a:gd name="T31" fmla="*/ 116 h 1328"/>
                <a:gd name="T32" fmla="*/ 3777 w 3893"/>
                <a:gd name="T33" fmla="*/ 1212 h 1328"/>
                <a:gd name="T34" fmla="*/ 115 w 3893"/>
                <a:gd name="T35" fmla="*/ 1212 h 1328"/>
                <a:gd name="T36" fmla="*/ 115 w 3893"/>
                <a:gd name="T37" fmla="*/ 116 h 1328"/>
                <a:gd name="T38" fmla="*/ 144 w 3893"/>
                <a:gd name="T39" fmla="*/ 1183 h 1328"/>
                <a:gd name="T40" fmla="*/ 3748 w 3893"/>
                <a:gd name="T41" fmla="*/ 1183 h 1328"/>
                <a:gd name="T42" fmla="*/ 3748 w 3893"/>
                <a:gd name="T43" fmla="*/ 144 h 1328"/>
                <a:gd name="T44" fmla="*/ 144 w 3893"/>
                <a:gd name="T45" fmla="*/ 144 h 1328"/>
                <a:gd name="T46" fmla="*/ 144 w 3893"/>
                <a:gd name="T47" fmla="*/ 1183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93" h="1328">
                  <a:moveTo>
                    <a:pt x="0" y="72"/>
                  </a:moveTo>
                  <a:cubicBezTo>
                    <a:pt x="0" y="32"/>
                    <a:pt x="32" y="0"/>
                    <a:pt x="72" y="0"/>
                  </a:cubicBezTo>
                  <a:lnTo>
                    <a:pt x="3820" y="0"/>
                  </a:lnTo>
                  <a:cubicBezTo>
                    <a:pt x="3860" y="0"/>
                    <a:pt x="3893" y="32"/>
                    <a:pt x="3893" y="72"/>
                  </a:cubicBezTo>
                  <a:lnTo>
                    <a:pt x="3893" y="1255"/>
                  </a:lnTo>
                  <a:cubicBezTo>
                    <a:pt x="3893" y="1295"/>
                    <a:pt x="3860" y="1328"/>
                    <a:pt x="3820" y="1328"/>
                  </a:cubicBezTo>
                  <a:lnTo>
                    <a:pt x="72" y="1328"/>
                  </a:lnTo>
                  <a:cubicBezTo>
                    <a:pt x="32" y="1328"/>
                    <a:pt x="0" y="1295"/>
                    <a:pt x="0" y="1255"/>
                  </a:cubicBezTo>
                  <a:lnTo>
                    <a:pt x="0" y="72"/>
                  </a:lnTo>
                  <a:close/>
                  <a:moveTo>
                    <a:pt x="87" y="1241"/>
                  </a:moveTo>
                  <a:lnTo>
                    <a:pt x="3806" y="1241"/>
                  </a:lnTo>
                  <a:lnTo>
                    <a:pt x="3806" y="87"/>
                  </a:lnTo>
                  <a:lnTo>
                    <a:pt x="87" y="87"/>
                  </a:lnTo>
                  <a:lnTo>
                    <a:pt x="87" y="1241"/>
                  </a:lnTo>
                  <a:close/>
                  <a:moveTo>
                    <a:pt x="115" y="116"/>
                  </a:moveTo>
                  <a:lnTo>
                    <a:pt x="3777" y="116"/>
                  </a:lnTo>
                  <a:lnTo>
                    <a:pt x="3777" y="1212"/>
                  </a:lnTo>
                  <a:lnTo>
                    <a:pt x="115" y="1212"/>
                  </a:lnTo>
                  <a:lnTo>
                    <a:pt x="115" y="116"/>
                  </a:lnTo>
                  <a:close/>
                  <a:moveTo>
                    <a:pt x="144" y="1183"/>
                  </a:moveTo>
                  <a:lnTo>
                    <a:pt x="3748" y="1183"/>
                  </a:lnTo>
                  <a:lnTo>
                    <a:pt x="3748" y="144"/>
                  </a:lnTo>
                  <a:lnTo>
                    <a:pt x="144" y="144"/>
                  </a:lnTo>
                  <a:lnTo>
                    <a:pt x="144" y="1183"/>
                  </a:lnTo>
                  <a:close/>
                </a:path>
              </a:pathLst>
            </a:custGeom>
            <a:solidFill>
              <a:srgbClr val="C8E3FB"/>
            </a:solidFill>
            <a:ln w="0" cap="flat">
              <a:solidFill>
                <a:srgbClr val="C8E3F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Rectangle 60">
              <a:extLst>
                <a:ext uri="{FF2B5EF4-FFF2-40B4-BE49-F238E27FC236}">
                  <a16:creationId xmlns:a16="http://schemas.microsoft.com/office/drawing/2014/main" id="{75E695D9-EB05-4D5A-BFE7-2ED023A44F23}"/>
                </a:ext>
              </a:extLst>
            </p:cNvPr>
            <p:cNvSpPr>
              <a:spLocks noChangeArrowheads="1"/>
            </p:cNvSpPr>
            <p:nvPr/>
          </p:nvSpPr>
          <p:spPr bwMode="auto">
            <a:xfrm>
              <a:off x="1956" y="3961"/>
              <a:ext cx="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C</a:t>
              </a:r>
              <a:endParaRPr lang="ja-JP" altLang="ja-JP"/>
            </a:p>
          </p:txBody>
        </p:sp>
        <p:sp>
          <p:nvSpPr>
            <p:cNvPr id="63" name="Rectangle 61">
              <a:extLst>
                <a:ext uri="{FF2B5EF4-FFF2-40B4-BE49-F238E27FC236}">
                  <a16:creationId xmlns:a16="http://schemas.microsoft.com/office/drawing/2014/main" id="{920D793D-4481-447D-B980-CCE545FA9864}"/>
                </a:ext>
              </a:extLst>
            </p:cNvPr>
            <p:cNvSpPr>
              <a:spLocks noChangeArrowheads="1"/>
            </p:cNvSpPr>
            <p:nvPr/>
          </p:nvSpPr>
          <p:spPr bwMode="auto">
            <a:xfrm>
              <a:off x="2036" y="3961"/>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団体</a:t>
              </a:r>
              <a:endParaRPr lang="ja-JP" altLang="ja-JP"/>
            </a:p>
          </p:txBody>
        </p:sp>
        <p:sp>
          <p:nvSpPr>
            <p:cNvPr id="3072" name="Freeform 62">
              <a:extLst>
                <a:ext uri="{FF2B5EF4-FFF2-40B4-BE49-F238E27FC236}">
                  <a16:creationId xmlns:a16="http://schemas.microsoft.com/office/drawing/2014/main" id="{9A7F5BB3-7848-4A72-AA6F-9C6E76725873}"/>
                </a:ext>
              </a:extLst>
            </p:cNvPr>
            <p:cNvSpPr>
              <a:spLocks/>
            </p:cNvSpPr>
            <p:nvPr/>
          </p:nvSpPr>
          <p:spPr bwMode="auto">
            <a:xfrm>
              <a:off x="3019" y="3171"/>
              <a:ext cx="873" cy="306"/>
            </a:xfrm>
            <a:custGeom>
              <a:avLst/>
              <a:gdLst>
                <a:gd name="T0" fmla="*/ 0 w 4848"/>
                <a:gd name="T1" fmla="*/ 283 h 1700"/>
                <a:gd name="T2" fmla="*/ 283 w 4848"/>
                <a:gd name="T3" fmla="*/ 0 h 1700"/>
                <a:gd name="T4" fmla="*/ 4565 w 4848"/>
                <a:gd name="T5" fmla="*/ 0 h 1700"/>
                <a:gd name="T6" fmla="*/ 4848 w 4848"/>
                <a:gd name="T7" fmla="*/ 283 h 1700"/>
                <a:gd name="T8" fmla="*/ 4848 w 4848"/>
                <a:gd name="T9" fmla="*/ 1417 h 1700"/>
                <a:gd name="T10" fmla="*/ 4565 w 4848"/>
                <a:gd name="T11" fmla="*/ 1700 h 1700"/>
                <a:gd name="T12" fmla="*/ 283 w 4848"/>
                <a:gd name="T13" fmla="*/ 1700 h 1700"/>
                <a:gd name="T14" fmla="*/ 0 w 4848"/>
                <a:gd name="T15" fmla="*/ 1417 h 1700"/>
                <a:gd name="T16" fmla="*/ 0 w 4848"/>
                <a:gd name="T17" fmla="*/ 283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8" h="1700">
                  <a:moveTo>
                    <a:pt x="0" y="283"/>
                  </a:moveTo>
                  <a:cubicBezTo>
                    <a:pt x="0" y="126"/>
                    <a:pt x="127" y="0"/>
                    <a:pt x="283" y="0"/>
                  </a:cubicBezTo>
                  <a:lnTo>
                    <a:pt x="4565" y="0"/>
                  </a:lnTo>
                  <a:cubicBezTo>
                    <a:pt x="4721" y="0"/>
                    <a:pt x="4848" y="126"/>
                    <a:pt x="4848" y="283"/>
                  </a:cubicBezTo>
                  <a:lnTo>
                    <a:pt x="4848" y="1417"/>
                  </a:lnTo>
                  <a:cubicBezTo>
                    <a:pt x="4848" y="1573"/>
                    <a:pt x="4721" y="1700"/>
                    <a:pt x="4565" y="1700"/>
                  </a:cubicBezTo>
                  <a:lnTo>
                    <a:pt x="283" y="1700"/>
                  </a:lnTo>
                  <a:cubicBezTo>
                    <a:pt x="127" y="1700"/>
                    <a:pt x="0" y="1573"/>
                    <a:pt x="0" y="1417"/>
                  </a:cubicBezTo>
                  <a:lnTo>
                    <a:pt x="0" y="283"/>
                  </a:lnTo>
                  <a:close/>
                </a:path>
              </a:pathLst>
            </a:custGeom>
            <a:solidFill>
              <a:srgbClr val="91C6F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3" name="Freeform 63">
              <a:extLst>
                <a:ext uri="{FF2B5EF4-FFF2-40B4-BE49-F238E27FC236}">
                  <a16:creationId xmlns:a16="http://schemas.microsoft.com/office/drawing/2014/main" id="{CD69ACE9-3404-4C87-8B03-16654887993A}"/>
                </a:ext>
              </a:extLst>
            </p:cNvPr>
            <p:cNvSpPr>
              <a:spLocks noEditPoints="1"/>
            </p:cNvSpPr>
            <p:nvPr/>
          </p:nvSpPr>
          <p:spPr bwMode="auto">
            <a:xfrm>
              <a:off x="3006" y="3158"/>
              <a:ext cx="899" cy="332"/>
            </a:xfrm>
            <a:custGeom>
              <a:avLst/>
              <a:gdLst>
                <a:gd name="T0" fmla="*/ 9 w 4992"/>
                <a:gd name="T1" fmla="*/ 277 h 1845"/>
                <a:gd name="T2" fmla="*/ 57 w 4992"/>
                <a:gd name="T3" fmla="*/ 163 h 1845"/>
                <a:gd name="T4" fmla="*/ 109 w 4992"/>
                <a:gd name="T5" fmla="*/ 99 h 1845"/>
                <a:gd name="T6" fmla="*/ 210 w 4992"/>
                <a:gd name="T7" fmla="*/ 31 h 1845"/>
                <a:gd name="T8" fmla="*/ 292 w 4992"/>
                <a:gd name="T9" fmla="*/ 6 h 1845"/>
                <a:gd name="T10" fmla="*/ 4701 w 4992"/>
                <a:gd name="T11" fmla="*/ 6 h 1845"/>
                <a:gd name="T12" fmla="*/ 4782 w 4992"/>
                <a:gd name="T13" fmla="*/ 31 h 1845"/>
                <a:gd name="T14" fmla="*/ 4883 w 4992"/>
                <a:gd name="T15" fmla="*/ 99 h 1845"/>
                <a:gd name="T16" fmla="*/ 4935 w 4992"/>
                <a:gd name="T17" fmla="*/ 162 h 1845"/>
                <a:gd name="T18" fmla="*/ 4983 w 4992"/>
                <a:gd name="T19" fmla="*/ 277 h 1845"/>
                <a:gd name="T20" fmla="*/ 4992 w 4992"/>
                <a:gd name="T21" fmla="*/ 1489 h 1845"/>
                <a:gd name="T22" fmla="*/ 4967 w 4992"/>
                <a:gd name="T23" fmla="*/ 1621 h 1845"/>
                <a:gd name="T24" fmla="*/ 4927 w 4992"/>
                <a:gd name="T25" fmla="*/ 1693 h 1845"/>
                <a:gd name="T26" fmla="*/ 4842 w 4992"/>
                <a:gd name="T27" fmla="*/ 1779 h 1845"/>
                <a:gd name="T28" fmla="*/ 4768 w 4992"/>
                <a:gd name="T29" fmla="*/ 1819 h 1845"/>
                <a:gd name="T30" fmla="*/ 4645 w 4992"/>
                <a:gd name="T31" fmla="*/ 1844 h 1845"/>
                <a:gd name="T32" fmla="*/ 277 w 4992"/>
                <a:gd name="T33" fmla="*/ 1835 h 1845"/>
                <a:gd name="T34" fmla="*/ 163 w 4992"/>
                <a:gd name="T35" fmla="*/ 1787 h 1845"/>
                <a:gd name="T36" fmla="*/ 99 w 4992"/>
                <a:gd name="T37" fmla="*/ 1735 h 1845"/>
                <a:gd name="T38" fmla="*/ 31 w 4992"/>
                <a:gd name="T39" fmla="*/ 1634 h 1845"/>
                <a:gd name="T40" fmla="*/ 6 w 4992"/>
                <a:gd name="T41" fmla="*/ 1554 h 1845"/>
                <a:gd name="T42" fmla="*/ 86 w 4992"/>
                <a:gd name="T43" fmla="*/ 1487 h 1845"/>
                <a:gd name="T44" fmla="*/ 133 w 4992"/>
                <a:gd name="T45" fmla="*/ 1639 h 1845"/>
                <a:gd name="T46" fmla="*/ 251 w 4992"/>
                <a:gd name="T47" fmla="*/ 1737 h 1845"/>
                <a:gd name="T48" fmla="*/ 4635 w 4992"/>
                <a:gd name="T49" fmla="*/ 1758 h 1845"/>
                <a:gd name="T50" fmla="*/ 4787 w 4992"/>
                <a:gd name="T51" fmla="*/ 1712 h 1845"/>
                <a:gd name="T52" fmla="*/ 4885 w 4992"/>
                <a:gd name="T53" fmla="*/ 1594 h 1845"/>
                <a:gd name="T54" fmla="*/ 4906 w 4992"/>
                <a:gd name="T55" fmla="*/ 357 h 1845"/>
                <a:gd name="T56" fmla="*/ 4859 w 4992"/>
                <a:gd name="T57" fmla="*/ 205 h 1845"/>
                <a:gd name="T58" fmla="*/ 4741 w 4992"/>
                <a:gd name="T59" fmla="*/ 107 h 1845"/>
                <a:gd name="T60" fmla="*/ 357 w 4992"/>
                <a:gd name="T61" fmla="*/ 86 h 1845"/>
                <a:gd name="T62" fmla="*/ 205 w 4992"/>
                <a:gd name="T63" fmla="*/ 132 h 1845"/>
                <a:gd name="T64" fmla="*/ 108 w 4992"/>
                <a:gd name="T65" fmla="*/ 251 h 1845"/>
                <a:gd name="T66" fmla="*/ 86 w 4992"/>
                <a:gd name="T67" fmla="*/ 1487 h 1845"/>
                <a:gd name="T68" fmla="*/ 135 w 4992"/>
                <a:gd name="T69" fmla="*/ 262 h 1845"/>
                <a:gd name="T70" fmla="*/ 221 w 4992"/>
                <a:gd name="T71" fmla="*/ 156 h 1845"/>
                <a:gd name="T72" fmla="*/ 360 w 4992"/>
                <a:gd name="T73" fmla="*/ 115 h 1845"/>
                <a:gd name="T74" fmla="*/ 4730 w 4992"/>
                <a:gd name="T75" fmla="*/ 134 h 1845"/>
                <a:gd name="T76" fmla="*/ 4835 w 4992"/>
                <a:gd name="T77" fmla="*/ 221 h 1845"/>
                <a:gd name="T78" fmla="*/ 4877 w 4992"/>
                <a:gd name="T79" fmla="*/ 360 h 1845"/>
                <a:gd name="T80" fmla="*/ 4858 w 4992"/>
                <a:gd name="T81" fmla="*/ 1582 h 1845"/>
                <a:gd name="T82" fmla="*/ 4771 w 4992"/>
                <a:gd name="T83" fmla="*/ 1688 h 1845"/>
                <a:gd name="T84" fmla="*/ 4632 w 4992"/>
                <a:gd name="T85" fmla="*/ 1729 h 1845"/>
                <a:gd name="T86" fmla="*/ 262 w 4992"/>
                <a:gd name="T87" fmla="*/ 1710 h 1845"/>
                <a:gd name="T88" fmla="*/ 157 w 4992"/>
                <a:gd name="T89" fmla="*/ 1623 h 1845"/>
                <a:gd name="T90" fmla="*/ 115 w 4992"/>
                <a:gd name="T91" fmla="*/ 1484 h 1845"/>
                <a:gd name="T92" fmla="*/ 149 w 4992"/>
                <a:gd name="T93" fmla="*/ 1531 h 1845"/>
                <a:gd name="T94" fmla="*/ 206 w 4992"/>
                <a:gd name="T95" fmla="*/ 1638 h 1845"/>
                <a:gd name="T96" fmla="*/ 313 w 4992"/>
                <a:gd name="T97" fmla="*/ 1695 h 1845"/>
                <a:gd name="T98" fmla="*/ 4679 w 4992"/>
                <a:gd name="T99" fmla="*/ 1695 h 1845"/>
                <a:gd name="T100" fmla="*/ 4786 w 4992"/>
                <a:gd name="T101" fmla="*/ 1638 h 1845"/>
                <a:gd name="T102" fmla="*/ 4843 w 4992"/>
                <a:gd name="T103" fmla="*/ 1532 h 1845"/>
                <a:gd name="T104" fmla="*/ 4843 w 4992"/>
                <a:gd name="T105" fmla="*/ 312 h 1845"/>
                <a:gd name="T106" fmla="*/ 4786 w 4992"/>
                <a:gd name="T107" fmla="*/ 206 h 1845"/>
                <a:gd name="T108" fmla="*/ 4680 w 4992"/>
                <a:gd name="T109" fmla="*/ 149 h 1845"/>
                <a:gd name="T110" fmla="*/ 313 w 4992"/>
                <a:gd name="T111" fmla="*/ 149 h 1845"/>
                <a:gd name="T112" fmla="*/ 206 w 4992"/>
                <a:gd name="T113" fmla="*/ 206 h 1845"/>
                <a:gd name="T114" fmla="*/ 149 w 4992"/>
                <a:gd name="T115" fmla="*/ 313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2" h="1845">
                  <a:moveTo>
                    <a:pt x="0" y="355"/>
                  </a:moveTo>
                  <a:lnTo>
                    <a:pt x="6" y="290"/>
                  </a:lnTo>
                  <a:cubicBezTo>
                    <a:pt x="7" y="286"/>
                    <a:pt x="8" y="281"/>
                    <a:pt x="9" y="277"/>
                  </a:cubicBezTo>
                  <a:lnTo>
                    <a:pt x="26" y="224"/>
                  </a:lnTo>
                  <a:cubicBezTo>
                    <a:pt x="27" y="219"/>
                    <a:pt x="29" y="215"/>
                    <a:pt x="31" y="211"/>
                  </a:cubicBezTo>
                  <a:lnTo>
                    <a:pt x="57" y="163"/>
                  </a:lnTo>
                  <a:cubicBezTo>
                    <a:pt x="59" y="159"/>
                    <a:pt x="62" y="155"/>
                    <a:pt x="65" y="151"/>
                  </a:cubicBezTo>
                  <a:lnTo>
                    <a:pt x="99" y="109"/>
                  </a:lnTo>
                  <a:cubicBezTo>
                    <a:pt x="102" y="106"/>
                    <a:pt x="106" y="102"/>
                    <a:pt x="109" y="99"/>
                  </a:cubicBezTo>
                  <a:lnTo>
                    <a:pt x="151" y="65"/>
                  </a:lnTo>
                  <a:cubicBezTo>
                    <a:pt x="155" y="62"/>
                    <a:pt x="158" y="59"/>
                    <a:pt x="162" y="57"/>
                  </a:cubicBezTo>
                  <a:lnTo>
                    <a:pt x="210" y="31"/>
                  </a:lnTo>
                  <a:cubicBezTo>
                    <a:pt x="214" y="28"/>
                    <a:pt x="219" y="26"/>
                    <a:pt x="224" y="25"/>
                  </a:cubicBezTo>
                  <a:lnTo>
                    <a:pt x="277" y="8"/>
                  </a:lnTo>
                  <a:cubicBezTo>
                    <a:pt x="282" y="7"/>
                    <a:pt x="287" y="6"/>
                    <a:pt x="292" y="6"/>
                  </a:cubicBezTo>
                  <a:lnTo>
                    <a:pt x="349" y="0"/>
                  </a:lnTo>
                  <a:lnTo>
                    <a:pt x="4637" y="0"/>
                  </a:lnTo>
                  <a:lnTo>
                    <a:pt x="4701" y="6"/>
                  </a:lnTo>
                  <a:cubicBezTo>
                    <a:pt x="4706" y="6"/>
                    <a:pt x="4711" y="7"/>
                    <a:pt x="4715" y="9"/>
                  </a:cubicBezTo>
                  <a:lnTo>
                    <a:pt x="4768" y="25"/>
                  </a:lnTo>
                  <a:cubicBezTo>
                    <a:pt x="4773" y="26"/>
                    <a:pt x="4777" y="28"/>
                    <a:pt x="4782" y="31"/>
                  </a:cubicBezTo>
                  <a:lnTo>
                    <a:pt x="4830" y="57"/>
                  </a:lnTo>
                  <a:cubicBezTo>
                    <a:pt x="4834" y="59"/>
                    <a:pt x="4838" y="62"/>
                    <a:pt x="4842" y="65"/>
                  </a:cubicBezTo>
                  <a:lnTo>
                    <a:pt x="4883" y="99"/>
                  </a:lnTo>
                  <a:cubicBezTo>
                    <a:pt x="4887" y="102"/>
                    <a:pt x="4890" y="106"/>
                    <a:pt x="4893" y="109"/>
                  </a:cubicBezTo>
                  <a:lnTo>
                    <a:pt x="4927" y="151"/>
                  </a:lnTo>
                  <a:cubicBezTo>
                    <a:pt x="4930" y="155"/>
                    <a:pt x="4933" y="158"/>
                    <a:pt x="4935" y="162"/>
                  </a:cubicBezTo>
                  <a:lnTo>
                    <a:pt x="4961" y="210"/>
                  </a:lnTo>
                  <a:cubicBezTo>
                    <a:pt x="4964" y="214"/>
                    <a:pt x="4965" y="219"/>
                    <a:pt x="4967" y="224"/>
                  </a:cubicBezTo>
                  <a:lnTo>
                    <a:pt x="4983" y="277"/>
                  </a:lnTo>
                  <a:cubicBezTo>
                    <a:pt x="4985" y="281"/>
                    <a:pt x="4986" y="286"/>
                    <a:pt x="4986" y="291"/>
                  </a:cubicBezTo>
                  <a:lnTo>
                    <a:pt x="4992" y="349"/>
                  </a:lnTo>
                  <a:lnTo>
                    <a:pt x="4992" y="1489"/>
                  </a:lnTo>
                  <a:lnTo>
                    <a:pt x="4986" y="1553"/>
                  </a:lnTo>
                  <a:cubicBezTo>
                    <a:pt x="4986" y="1558"/>
                    <a:pt x="4985" y="1563"/>
                    <a:pt x="4983" y="1567"/>
                  </a:cubicBezTo>
                  <a:lnTo>
                    <a:pt x="4967" y="1621"/>
                  </a:lnTo>
                  <a:cubicBezTo>
                    <a:pt x="4965" y="1625"/>
                    <a:pt x="4964" y="1630"/>
                    <a:pt x="4961" y="1634"/>
                  </a:cubicBezTo>
                  <a:lnTo>
                    <a:pt x="4935" y="1682"/>
                  </a:lnTo>
                  <a:cubicBezTo>
                    <a:pt x="4933" y="1686"/>
                    <a:pt x="4930" y="1690"/>
                    <a:pt x="4927" y="1693"/>
                  </a:cubicBezTo>
                  <a:lnTo>
                    <a:pt x="4893" y="1735"/>
                  </a:lnTo>
                  <a:cubicBezTo>
                    <a:pt x="4890" y="1739"/>
                    <a:pt x="4887" y="1742"/>
                    <a:pt x="4883" y="1745"/>
                  </a:cubicBezTo>
                  <a:lnTo>
                    <a:pt x="4842" y="1779"/>
                  </a:lnTo>
                  <a:cubicBezTo>
                    <a:pt x="4838" y="1783"/>
                    <a:pt x="4834" y="1785"/>
                    <a:pt x="4830" y="1788"/>
                  </a:cubicBezTo>
                  <a:lnTo>
                    <a:pt x="4781" y="1814"/>
                  </a:lnTo>
                  <a:cubicBezTo>
                    <a:pt x="4777" y="1816"/>
                    <a:pt x="4773" y="1818"/>
                    <a:pt x="4768" y="1819"/>
                  </a:cubicBezTo>
                  <a:lnTo>
                    <a:pt x="4715" y="1835"/>
                  </a:lnTo>
                  <a:cubicBezTo>
                    <a:pt x="4711" y="1837"/>
                    <a:pt x="4706" y="1838"/>
                    <a:pt x="4702" y="1838"/>
                  </a:cubicBezTo>
                  <a:lnTo>
                    <a:pt x="4645" y="1844"/>
                  </a:lnTo>
                  <a:lnTo>
                    <a:pt x="355" y="1845"/>
                  </a:lnTo>
                  <a:lnTo>
                    <a:pt x="291" y="1838"/>
                  </a:lnTo>
                  <a:cubicBezTo>
                    <a:pt x="286" y="1838"/>
                    <a:pt x="282" y="1837"/>
                    <a:pt x="277" y="1835"/>
                  </a:cubicBezTo>
                  <a:lnTo>
                    <a:pt x="224" y="1819"/>
                  </a:lnTo>
                  <a:cubicBezTo>
                    <a:pt x="219" y="1818"/>
                    <a:pt x="215" y="1816"/>
                    <a:pt x="211" y="1813"/>
                  </a:cubicBezTo>
                  <a:lnTo>
                    <a:pt x="163" y="1787"/>
                  </a:lnTo>
                  <a:cubicBezTo>
                    <a:pt x="159" y="1785"/>
                    <a:pt x="155" y="1783"/>
                    <a:pt x="151" y="1780"/>
                  </a:cubicBezTo>
                  <a:lnTo>
                    <a:pt x="109" y="1745"/>
                  </a:lnTo>
                  <a:cubicBezTo>
                    <a:pt x="106" y="1742"/>
                    <a:pt x="102" y="1739"/>
                    <a:pt x="99" y="1735"/>
                  </a:cubicBezTo>
                  <a:lnTo>
                    <a:pt x="65" y="1693"/>
                  </a:lnTo>
                  <a:cubicBezTo>
                    <a:pt x="62" y="1690"/>
                    <a:pt x="59" y="1686"/>
                    <a:pt x="57" y="1682"/>
                  </a:cubicBezTo>
                  <a:lnTo>
                    <a:pt x="31" y="1634"/>
                  </a:lnTo>
                  <a:cubicBezTo>
                    <a:pt x="29" y="1630"/>
                    <a:pt x="27" y="1625"/>
                    <a:pt x="25" y="1621"/>
                  </a:cubicBezTo>
                  <a:lnTo>
                    <a:pt x="9" y="1567"/>
                  </a:lnTo>
                  <a:cubicBezTo>
                    <a:pt x="8" y="1563"/>
                    <a:pt x="7" y="1558"/>
                    <a:pt x="6" y="1554"/>
                  </a:cubicBezTo>
                  <a:lnTo>
                    <a:pt x="0" y="1497"/>
                  </a:lnTo>
                  <a:lnTo>
                    <a:pt x="0" y="355"/>
                  </a:lnTo>
                  <a:close/>
                  <a:moveTo>
                    <a:pt x="86" y="1487"/>
                  </a:moveTo>
                  <a:lnTo>
                    <a:pt x="92" y="1543"/>
                  </a:lnTo>
                  <a:lnTo>
                    <a:pt x="108" y="1594"/>
                  </a:lnTo>
                  <a:lnTo>
                    <a:pt x="133" y="1639"/>
                  </a:lnTo>
                  <a:lnTo>
                    <a:pt x="165" y="1679"/>
                  </a:lnTo>
                  <a:lnTo>
                    <a:pt x="205" y="1712"/>
                  </a:lnTo>
                  <a:lnTo>
                    <a:pt x="251" y="1737"/>
                  </a:lnTo>
                  <a:lnTo>
                    <a:pt x="301" y="1752"/>
                  </a:lnTo>
                  <a:lnTo>
                    <a:pt x="355" y="1758"/>
                  </a:lnTo>
                  <a:lnTo>
                    <a:pt x="4635" y="1758"/>
                  </a:lnTo>
                  <a:lnTo>
                    <a:pt x="4691" y="1752"/>
                  </a:lnTo>
                  <a:lnTo>
                    <a:pt x="4741" y="1737"/>
                  </a:lnTo>
                  <a:lnTo>
                    <a:pt x="4787" y="1712"/>
                  </a:lnTo>
                  <a:lnTo>
                    <a:pt x="4827" y="1679"/>
                  </a:lnTo>
                  <a:lnTo>
                    <a:pt x="4859" y="1639"/>
                  </a:lnTo>
                  <a:lnTo>
                    <a:pt x="4885" y="1594"/>
                  </a:lnTo>
                  <a:lnTo>
                    <a:pt x="4900" y="1543"/>
                  </a:lnTo>
                  <a:lnTo>
                    <a:pt x="4906" y="1489"/>
                  </a:lnTo>
                  <a:lnTo>
                    <a:pt x="4906" y="357"/>
                  </a:lnTo>
                  <a:lnTo>
                    <a:pt x="4900" y="301"/>
                  </a:lnTo>
                  <a:lnTo>
                    <a:pt x="4885" y="251"/>
                  </a:lnTo>
                  <a:lnTo>
                    <a:pt x="4859" y="205"/>
                  </a:lnTo>
                  <a:lnTo>
                    <a:pt x="4827" y="165"/>
                  </a:lnTo>
                  <a:lnTo>
                    <a:pt x="4787" y="132"/>
                  </a:lnTo>
                  <a:lnTo>
                    <a:pt x="4741" y="107"/>
                  </a:lnTo>
                  <a:lnTo>
                    <a:pt x="4691" y="92"/>
                  </a:lnTo>
                  <a:lnTo>
                    <a:pt x="4637" y="86"/>
                  </a:lnTo>
                  <a:lnTo>
                    <a:pt x="357" y="86"/>
                  </a:lnTo>
                  <a:lnTo>
                    <a:pt x="301" y="92"/>
                  </a:lnTo>
                  <a:lnTo>
                    <a:pt x="251" y="107"/>
                  </a:lnTo>
                  <a:lnTo>
                    <a:pt x="205" y="132"/>
                  </a:lnTo>
                  <a:lnTo>
                    <a:pt x="165" y="165"/>
                  </a:lnTo>
                  <a:lnTo>
                    <a:pt x="133" y="205"/>
                  </a:lnTo>
                  <a:lnTo>
                    <a:pt x="108" y="251"/>
                  </a:lnTo>
                  <a:lnTo>
                    <a:pt x="92" y="301"/>
                  </a:lnTo>
                  <a:lnTo>
                    <a:pt x="86" y="355"/>
                  </a:lnTo>
                  <a:lnTo>
                    <a:pt x="86" y="1487"/>
                  </a:lnTo>
                  <a:close/>
                  <a:moveTo>
                    <a:pt x="115" y="355"/>
                  </a:moveTo>
                  <a:lnTo>
                    <a:pt x="121" y="307"/>
                  </a:lnTo>
                  <a:lnTo>
                    <a:pt x="135" y="262"/>
                  </a:lnTo>
                  <a:lnTo>
                    <a:pt x="157" y="221"/>
                  </a:lnTo>
                  <a:lnTo>
                    <a:pt x="186" y="186"/>
                  </a:lnTo>
                  <a:lnTo>
                    <a:pt x="221" y="156"/>
                  </a:lnTo>
                  <a:lnTo>
                    <a:pt x="262" y="134"/>
                  </a:lnTo>
                  <a:lnTo>
                    <a:pt x="307" y="120"/>
                  </a:lnTo>
                  <a:lnTo>
                    <a:pt x="360" y="115"/>
                  </a:lnTo>
                  <a:lnTo>
                    <a:pt x="4637" y="115"/>
                  </a:lnTo>
                  <a:lnTo>
                    <a:pt x="4685" y="120"/>
                  </a:lnTo>
                  <a:lnTo>
                    <a:pt x="4730" y="134"/>
                  </a:lnTo>
                  <a:lnTo>
                    <a:pt x="4771" y="156"/>
                  </a:lnTo>
                  <a:lnTo>
                    <a:pt x="4806" y="186"/>
                  </a:lnTo>
                  <a:lnTo>
                    <a:pt x="4835" y="221"/>
                  </a:lnTo>
                  <a:lnTo>
                    <a:pt x="4858" y="262"/>
                  </a:lnTo>
                  <a:lnTo>
                    <a:pt x="4872" y="307"/>
                  </a:lnTo>
                  <a:lnTo>
                    <a:pt x="4877" y="360"/>
                  </a:lnTo>
                  <a:lnTo>
                    <a:pt x="4877" y="1489"/>
                  </a:lnTo>
                  <a:lnTo>
                    <a:pt x="4872" y="1537"/>
                  </a:lnTo>
                  <a:lnTo>
                    <a:pt x="4858" y="1582"/>
                  </a:lnTo>
                  <a:lnTo>
                    <a:pt x="4835" y="1623"/>
                  </a:lnTo>
                  <a:lnTo>
                    <a:pt x="4806" y="1659"/>
                  </a:lnTo>
                  <a:lnTo>
                    <a:pt x="4771" y="1688"/>
                  </a:lnTo>
                  <a:lnTo>
                    <a:pt x="4730" y="1710"/>
                  </a:lnTo>
                  <a:lnTo>
                    <a:pt x="4685" y="1724"/>
                  </a:lnTo>
                  <a:lnTo>
                    <a:pt x="4632" y="1729"/>
                  </a:lnTo>
                  <a:lnTo>
                    <a:pt x="355" y="1729"/>
                  </a:lnTo>
                  <a:lnTo>
                    <a:pt x="307" y="1724"/>
                  </a:lnTo>
                  <a:lnTo>
                    <a:pt x="262" y="1710"/>
                  </a:lnTo>
                  <a:lnTo>
                    <a:pt x="221" y="1688"/>
                  </a:lnTo>
                  <a:lnTo>
                    <a:pt x="186" y="1659"/>
                  </a:lnTo>
                  <a:lnTo>
                    <a:pt x="157" y="1623"/>
                  </a:lnTo>
                  <a:lnTo>
                    <a:pt x="135" y="1583"/>
                  </a:lnTo>
                  <a:lnTo>
                    <a:pt x="121" y="1537"/>
                  </a:lnTo>
                  <a:lnTo>
                    <a:pt x="115" y="1484"/>
                  </a:lnTo>
                  <a:lnTo>
                    <a:pt x="115" y="355"/>
                  </a:lnTo>
                  <a:close/>
                  <a:moveTo>
                    <a:pt x="144" y="1481"/>
                  </a:moveTo>
                  <a:lnTo>
                    <a:pt x="149" y="1531"/>
                  </a:lnTo>
                  <a:lnTo>
                    <a:pt x="161" y="1571"/>
                  </a:lnTo>
                  <a:lnTo>
                    <a:pt x="181" y="1607"/>
                  </a:lnTo>
                  <a:lnTo>
                    <a:pt x="206" y="1638"/>
                  </a:lnTo>
                  <a:lnTo>
                    <a:pt x="237" y="1664"/>
                  </a:lnTo>
                  <a:lnTo>
                    <a:pt x="273" y="1683"/>
                  </a:lnTo>
                  <a:lnTo>
                    <a:pt x="313" y="1695"/>
                  </a:lnTo>
                  <a:lnTo>
                    <a:pt x="355" y="1700"/>
                  </a:lnTo>
                  <a:lnTo>
                    <a:pt x="4629" y="1701"/>
                  </a:lnTo>
                  <a:lnTo>
                    <a:pt x="4679" y="1695"/>
                  </a:lnTo>
                  <a:lnTo>
                    <a:pt x="4719" y="1683"/>
                  </a:lnTo>
                  <a:lnTo>
                    <a:pt x="4755" y="1664"/>
                  </a:lnTo>
                  <a:lnTo>
                    <a:pt x="4786" y="1638"/>
                  </a:lnTo>
                  <a:lnTo>
                    <a:pt x="4811" y="1607"/>
                  </a:lnTo>
                  <a:lnTo>
                    <a:pt x="4831" y="1571"/>
                  </a:lnTo>
                  <a:lnTo>
                    <a:pt x="4843" y="1532"/>
                  </a:lnTo>
                  <a:lnTo>
                    <a:pt x="4848" y="1489"/>
                  </a:lnTo>
                  <a:lnTo>
                    <a:pt x="4848" y="362"/>
                  </a:lnTo>
                  <a:lnTo>
                    <a:pt x="4843" y="312"/>
                  </a:lnTo>
                  <a:lnTo>
                    <a:pt x="4831" y="273"/>
                  </a:lnTo>
                  <a:lnTo>
                    <a:pt x="4811" y="238"/>
                  </a:lnTo>
                  <a:lnTo>
                    <a:pt x="4786" y="206"/>
                  </a:lnTo>
                  <a:lnTo>
                    <a:pt x="4755" y="180"/>
                  </a:lnTo>
                  <a:lnTo>
                    <a:pt x="4719" y="161"/>
                  </a:lnTo>
                  <a:lnTo>
                    <a:pt x="4680" y="149"/>
                  </a:lnTo>
                  <a:lnTo>
                    <a:pt x="4637" y="144"/>
                  </a:lnTo>
                  <a:lnTo>
                    <a:pt x="362" y="144"/>
                  </a:lnTo>
                  <a:lnTo>
                    <a:pt x="313" y="149"/>
                  </a:lnTo>
                  <a:lnTo>
                    <a:pt x="273" y="161"/>
                  </a:lnTo>
                  <a:lnTo>
                    <a:pt x="238" y="180"/>
                  </a:lnTo>
                  <a:lnTo>
                    <a:pt x="206" y="206"/>
                  </a:lnTo>
                  <a:lnTo>
                    <a:pt x="181" y="237"/>
                  </a:lnTo>
                  <a:lnTo>
                    <a:pt x="161" y="273"/>
                  </a:lnTo>
                  <a:lnTo>
                    <a:pt x="149" y="313"/>
                  </a:lnTo>
                  <a:lnTo>
                    <a:pt x="144" y="355"/>
                  </a:lnTo>
                  <a:lnTo>
                    <a:pt x="144" y="1481"/>
                  </a:lnTo>
                  <a:close/>
                </a:path>
              </a:pathLst>
            </a:custGeom>
            <a:solidFill>
              <a:srgbClr val="91C6F7"/>
            </a:solidFill>
            <a:ln w="0" cap="flat">
              <a:solidFill>
                <a:srgbClr val="91C6F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4" name="Freeform 64">
              <a:extLst>
                <a:ext uri="{FF2B5EF4-FFF2-40B4-BE49-F238E27FC236}">
                  <a16:creationId xmlns:a16="http://schemas.microsoft.com/office/drawing/2014/main" id="{7B52D926-7CF7-478D-9C05-EC92EE0A0A8E}"/>
                </a:ext>
              </a:extLst>
            </p:cNvPr>
            <p:cNvSpPr>
              <a:spLocks/>
            </p:cNvSpPr>
            <p:nvPr/>
          </p:nvSpPr>
          <p:spPr bwMode="auto">
            <a:xfrm>
              <a:off x="3021" y="3549"/>
              <a:ext cx="871" cy="307"/>
            </a:xfrm>
            <a:custGeom>
              <a:avLst/>
              <a:gdLst>
                <a:gd name="T0" fmla="*/ 0 w 4837"/>
                <a:gd name="T1" fmla="*/ 283 h 1701"/>
                <a:gd name="T2" fmla="*/ 284 w 4837"/>
                <a:gd name="T3" fmla="*/ 0 h 1701"/>
                <a:gd name="T4" fmla="*/ 4554 w 4837"/>
                <a:gd name="T5" fmla="*/ 0 h 1701"/>
                <a:gd name="T6" fmla="*/ 4837 w 4837"/>
                <a:gd name="T7" fmla="*/ 283 h 1701"/>
                <a:gd name="T8" fmla="*/ 4837 w 4837"/>
                <a:gd name="T9" fmla="*/ 1417 h 1701"/>
                <a:gd name="T10" fmla="*/ 4554 w 4837"/>
                <a:gd name="T11" fmla="*/ 1701 h 1701"/>
                <a:gd name="T12" fmla="*/ 284 w 4837"/>
                <a:gd name="T13" fmla="*/ 1701 h 1701"/>
                <a:gd name="T14" fmla="*/ 0 w 4837"/>
                <a:gd name="T15" fmla="*/ 1417 h 1701"/>
                <a:gd name="T16" fmla="*/ 0 w 4837"/>
                <a:gd name="T17" fmla="*/ 283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7" h="1701">
                  <a:moveTo>
                    <a:pt x="0" y="283"/>
                  </a:moveTo>
                  <a:cubicBezTo>
                    <a:pt x="0" y="127"/>
                    <a:pt x="127" y="0"/>
                    <a:pt x="284" y="0"/>
                  </a:cubicBezTo>
                  <a:lnTo>
                    <a:pt x="4554" y="0"/>
                  </a:lnTo>
                  <a:cubicBezTo>
                    <a:pt x="4710" y="0"/>
                    <a:pt x="4837" y="127"/>
                    <a:pt x="4837" y="283"/>
                  </a:cubicBezTo>
                  <a:lnTo>
                    <a:pt x="4837" y="1417"/>
                  </a:lnTo>
                  <a:cubicBezTo>
                    <a:pt x="4837" y="1574"/>
                    <a:pt x="4710" y="1701"/>
                    <a:pt x="4554" y="1701"/>
                  </a:cubicBezTo>
                  <a:lnTo>
                    <a:pt x="284" y="1701"/>
                  </a:lnTo>
                  <a:cubicBezTo>
                    <a:pt x="127" y="1701"/>
                    <a:pt x="0" y="1574"/>
                    <a:pt x="0" y="1417"/>
                  </a:cubicBezTo>
                  <a:lnTo>
                    <a:pt x="0" y="283"/>
                  </a:lnTo>
                  <a:close/>
                </a:path>
              </a:pathLst>
            </a:custGeom>
            <a:solidFill>
              <a:srgbClr val="91C6F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5" name="Freeform 65">
              <a:extLst>
                <a:ext uri="{FF2B5EF4-FFF2-40B4-BE49-F238E27FC236}">
                  <a16:creationId xmlns:a16="http://schemas.microsoft.com/office/drawing/2014/main" id="{0EA6B415-738F-4C07-97DE-09AF052EEBE2}"/>
                </a:ext>
              </a:extLst>
            </p:cNvPr>
            <p:cNvSpPr>
              <a:spLocks noEditPoints="1"/>
            </p:cNvSpPr>
            <p:nvPr/>
          </p:nvSpPr>
          <p:spPr bwMode="auto">
            <a:xfrm>
              <a:off x="3008" y="3537"/>
              <a:ext cx="897" cy="332"/>
            </a:xfrm>
            <a:custGeom>
              <a:avLst/>
              <a:gdLst>
                <a:gd name="T0" fmla="*/ 9 w 4981"/>
                <a:gd name="T1" fmla="*/ 277 h 1845"/>
                <a:gd name="T2" fmla="*/ 57 w 4981"/>
                <a:gd name="T3" fmla="*/ 163 h 1845"/>
                <a:gd name="T4" fmla="*/ 110 w 4981"/>
                <a:gd name="T5" fmla="*/ 99 h 1845"/>
                <a:gd name="T6" fmla="*/ 211 w 4981"/>
                <a:gd name="T7" fmla="*/ 31 h 1845"/>
                <a:gd name="T8" fmla="*/ 291 w 4981"/>
                <a:gd name="T9" fmla="*/ 6 h 1845"/>
                <a:gd name="T10" fmla="*/ 4691 w 4981"/>
                <a:gd name="T11" fmla="*/ 6 h 1845"/>
                <a:gd name="T12" fmla="*/ 4770 w 4981"/>
                <a:gd name="T13" fmla="*/ 31 h 1845"/>
                <a:gd name="T14" fmla="*/ 4872 w 4981"/>
                <a:gd name="T15" fmla="*/ 99 h 1845"/>
                <a:gd name="T16" fmla="*/ 4924 w 4981"/>
                <a:gd name="T17" fmla="*/ 162 h 1845"/>
                <a:gd name="T18" fmla="*/ 4972 w 4981"/>
                <a:gd name="T19" fmla="*/ 277 h 1845"/>
                <a:gd name="T20" fmla="*/ 4981 w 4981"/>
                <a:gd name="T21" fmla="*/ 1489 h 1845"/>
                <a:gd name="T22" fmla="*/ 4956 w 4981"/>
                <a:gd name="T23" fmla="*/ 1621 h 1845"/>
                <a:gd name="T24" fmla="*/ 4916 w 4981"/>
                <a:gd name="T25" fmla="*/ 1694 h 1845"/>
                <a:gd name="T26" fmla="*/ 4831 w 4981"/>
                <a:gd name="T27" fmla="*/ 1780 h 1845"/>
                <a:gd name="T28" fmla="*/ 4757 w 4981"/>
                <a:gd name="T29" fmla="*/ 1819 h 1845"/>
                <a:gd name="T30" fmla="*/ 4634 w 4981"/>
                <a:gd name="T31" fmla="*/ 1845 h 1845"/>
                <a:gd name="T32" fmla="*/ 278 w 4981"/>
                <a:gd name="T33" fmla="*/ 1836 h 1845"/>
                <a:gd name="T34" fmla="*/ 163 w 4981"/>
                <a:gd name="T35" fmla="*/ 1788 h 1845"/>
                <a:gd name="T36" fmla="*/ 100 w 4981"/>
                <a:gd name="T37" fmla="*/ 1736 h 1845"/>
                <a:gd name="T38" fmla="*/ 31 w 4981"/>
                <a:gd name="T39" fmla="*/ 1634 h 1845"/>
                <a:gd name="T40" fmla="*/ 7 w 4981"/>
                <a:gd name="T41" fmla="*/ 1554 h 1845"/>
                <a:gd name="T42" fmla="*/ 87 w 4981"/>
                <a:gd name="T43" fmla="*/ 1488 h 1845"/>
                <a:gd name="T44" fmla="*/ 133 w 4981"/>
                <a:gd name="T45" fmla="*/ 1640 h 1845"/>
                <a:gd name="T46" fmla="*/ 251 w 4981"/>
                <a:gd name="T47" fmla="*/ 1737 h 1845"/>
                <a:gd name="T48" fmla="*/ 4624 w 4981"/>
                <a:gd name="T49" fmla="*/ 1759 h 1845"/>
                <a:gd name="T50" fmla="*/ 4776 w 4981"/>
                <a:gd name="T51" fmla="*/ 1712 h 1845"/>
                <a:gd name="T52" fmla="*/ 4874 w 4981"/>
                <a:gd name="T53" fmla="*/ 1594 h 1845"/>
                <a:gd name="T54" fmla="*/ 4895 w 4981"/>
                <a:gd name="T55" fmla="*/ 357 h 1845"/>
                <a:gd name="T56" fmla="*/ 4848 w 4981"/>
                <a:gd name="T57" fmla="*/ 205 h 1845"/>
                <a:gd name="T58" fmla="*/ 4730 w 4981"/>
                <a:gd name="T59" fmla="*/ 108 h 1845"/>
                <a:gd name="T60" fmla="*/ 357 w 4981"/>
                <a:gd name="T61" fmla="*/ 86 h 1845"/>
                <a:gd name="T62" fmla="*/ 206 w 4981"/>
                <a:gd name="T63" fmla="*/ 132 h 1845"/>
                <a:gd name="T64" fmla="*/ 108 w 4981"/>
                <a:gd name="T65" fmla="*/ 251 h 1845"/>
                <a:gd name="T66" fmla="*/ 87 w 4981"/>
                <a:gd name="T67" fmla="*/ 1488 h 1845"/>
                <a:gd name="T68" fmla="*/ 135 w 4981"/>
                <a:gd name="T69" fmla="*/ 262 h 1845"/>
                <a:gd name="T70" fmla="*/ 222 w 4981"/>
                <a:gd name="T71" fmla="*/ 157 h 1845"/>
                <a:gd name="T72" fmla="*/ 360 w 4981"/>
                <a:gd name="T73" fmla="*/ 115 h 1845"/>
                <a:gd name="T74" fmla="*/ 4719 w 4981"/>
                <a:gd name="T75" fmla="*/ 135 h 1845"/>
                <a:gd name="T76" fmla="*/ 4824 w 4981"/>
                <a:gd name="T77" fmla="*/ 221 h 1845"/>
                <a:gd name="T78" fmla="*/ 4866 w 4981"/>
                <a:gd name="T79" fmla="*/ 360 h 1845"/>
                <a:gd name="T80" fmla="*/ 4847 w 4981"/>
                <a:gd name="T81" fmla="*/ 1583 h 1845"/>
                <a:gd name="T82" fmla="*/ 4760 w 4981"/>
                <a:gd name="T83" fmla="*/ 1688 h 1845"/>
                <a:gd name="T84" fmla="*/ 4621 w 4981"/>
                <a:gd name="T85" fmla="*/ 1730 h 1845"/>
                <a:gd name="T86" fmla="*/ 262 w 4981"/>
                <a:gd name="T87" fmla="*/ 1710 h 1845"/>
                <a:gd name="T88" fmla="*/ 157 w 4981"/>
                <a:gd name="T89" fmla="*/ 1624 h 1845"/>
                <a:gd name="T90" fmla="*/ 116 w 4981"/>
                <a:gd name="T91" fmla="*/ 1485 h 1845"/>
                <a:gd name="T92" fmla="*/ 150 w 4981"/>
                <a:gd name="T93" fmla="*/ 1532 h 1845"/>
                <a:gd name="T94" fmla="*/ 207 w 4981"/>
                <a:gd name="T95" fmla="*/ 1639 h 1845"/>
                <a:gd name="T96" fmla="*/ 314 w 4981"/>
                <a:gd name="T97" fmla="*/ 1696 h 1845"/>
                <a:gd name="T98" fmla="*/ 4668 w 4981"/>
                <a:gd name="T99" fmla="*/ 1696 h 1845"/>
                <a:gd name="T100" fmla="*/ 4775 w 4981"/>
                <a:gd name="T101" fmla="*/ 1639 h 1845"/>
                <a:gd name="T102" fmla="*/ 4832 w 4981"/>
                <a:gd name="T103" fmla="*/ 1532 h 1845"/>
                <a:gd name="T104" fmla="*/ 4832 w 4981"/>
                <a:gd name="T105" fmla="*/ 313 h 1845"/>
                <a:gd name="T106" fmla="*/ 4775 w 4981"/>
                <a:gd name="T107" fmla="*/ 206 h 1845"/>
                <a:gd name="T108" fmla="*/ 4668 w 4981"/>
                <a:gd name="T109" fmla="*/ 149 h 1845"/>
                <a:gd name="T110" fmla="*/ 314 w 4981"/>
                <a:gd name="T111" fmla="*/ 149 h 1845"/>
                <a:gd name="T112" fmla="*/ 207 w 4981"/>
                <a:gd name="T113" fmla="*/ 206 h 1845"/>
                <a:gd name="T114" fmla="*/ 150 w 4981"/>
                <a:gd name="T115" fmla="*/ 313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1" h="1845">
                  <a:moveTo>
                    <a:pt x="0" y="355"/>
                  </a:moveTo>
                  <a:lnTo>
                    <a:pt x="7" y="291"/>
                  </a:lnTo>
                  <a:cubicBezTo>
                    <a:pt x="7" y="286"/>
                    <a:pt x="8" y="282"/>
                    <a:pt x="9" y="277"/>
                  </a:cubicBezTo>
                  <a:lnTo>
                    <a:pt x="26" y="224"/>
                  </a:lnTo>
                  <a:cubicBezTo>
                    <a:pt x="27" y="219"/>
                    <a:pt x="29" y="215"/>
                    <a:pt x="31" y="211"/>
                  </a:cubicBezTo>
                  <a:lnTo>
                    <a:pt x="57" y="163"/>
                  </a:lnTo>
                  <a:cubicBezTo>
                    <a:pt x="60" y="159"/>
                    <a:pt x="62" y="155"/>
                    <a:pt x="65" y="151"/>
                  </a:cubicBezTo>
                  <a:lnTo>
                    <a:pt x="100" y="109"/>
                  </a:lnTo>
                  <a:cubicBezTo>
                    <a:pt x="103" y="106"/>
                    <a:pt x="106" y="102"/>
                    <a:pt x="110" y="99"/>
                  </a:cubicBezTo>
                  <a:lnTo>
                    <a:pt x="152" y="65"/>
                  </a:lnTo>
                  <a:cubicBezTo>
                    <a:pt x="155" y="62"/>
                    <a:pt x="159" y="59"/>
                    <a:pt x="163" y="57"/>
                  </a:cubicBezTo>
                  <a:lnTo>
                    <a:pt x="211" y="31"/>
                  </a:lnTo>
                  <a:cubicBezTo>
                    <a:pt x="215" y="29"/>
                    <a:pt x="220" y="27"/>
                    <a:pt x="224" y="25"/>
                  </a:cubicBezTo>
                  <a:lnTo>
                    <a:pt x="278" y="9"/>
                  </a:lnTo>
                  <a:cubicBezTo>
                    <a:pt x="282" y="8"/>
                    <a:pt x="287" y="7"/>
                    <a:pt x="291" y="6"/>
                  </a:cubicBezTo>
                  <a:lnTo>
                    <a:pt x="348" y="0"/>
                  </a:lnTo>
                  <a:lnTo>
                    <a:pt x="4626" y="0"/>
                  </a:lnTo>
                  <a:lnTo>
                    <a:pt x="4691" y="6"/>
                  </a:lnTo>
                  <a:cubicBezTo>
                    <a:pt x="4695" y="7"/>
                    <a:pt x="4700" y="8"/>
                    <a:pt x="4704" y="9"/>
                  </a:cubicBezTo>
                  <a:lnTo>
                    <a:pt x="4757" y="26"/>
                  </a:lnTo>
                  <a:cubicBezTo>
                    <a:pt x="4762" y="27"/>
                    <a:pt x="4766" y="29"/>
                    <a:pt x="4770" y="31"/>
                  </a:cubicBezTo>
                  <a:lnTo>
                    <a:pt x="4819" y="57"/>
                  </a:lnTo>
                  <a:cubicBezTo>
                    <a:pt x="4823" y="59"/>
                    <a:pt x="4827" y="62"/>
                    <a:pt x="4831" y="65"/>
                  </a:cubicBezTo>
                  <a:lnTo>
                    <a:pt x="4872" y="99"/>
                  </a:lnTo>
                  <a:cubicBezTo>
                    <a:pt x="4876" y="102"/>
                    <a:pt x="4879" y="106"/>
                    <a:pt x="4882" y="109"/>
                  </a:cubicBezTo>
                  <a:lnTo>
                    <a:pt x="4916" y="151"/>
                  </a:lnTo>
                  <a:cubicBezTo>
                    <a:pt x="4919" y="155"/>
                    <a:pt x="4922" y="158"/>
                    <a:pt x="4924" y="162"/>
                  </a:cubicBezTo>
                  <a:lnTo>
                    <a:pt x="4950" y="210"/>
                  </a:lnTo>
                  <a:cubicBezTo>
                    <a:pt x="4953" y="214"/>
                    <a:pt x="4954" y="219"/>
                    <a:pt x="4956" y="224"/>
                  </a:cubicBezTo>
                  <a:lnTo>
                    <a:pt x="4972" y="277"/>
                  </a:lnTo>
                  <a:cubicBezTo>
                    <a:pt x="4974" y="282"/>
                    <a:pt x="4975" y="287"/>
                    <a:pt x="4975" y="292"/>
                  </a:cubicBezTo>
                  <a:lnTo>
                    <a:pt x="4981" y="349"/>
                  </a:lnTo>
                  <a:lnTo>
                    <a:pt x="4981" y="1489"/>
                  </a:lnTo>
                  <a:lnTo>
                    <a:pt x="4975" y="1553"/>
                  </a:lnTo>
                  <a:cubicBezTo>
                    <a:pt x="4975" y="1558"/>
                    <a:pt x="4974" y="1563"/>
                    <a:pt x="4972" y="1568"/>
                  </a:cubicBezTo>
                  <a:lnTo>
                    <a:pt x="4956" y="1621"/>
                  </a:lnTo>
                  <a:cubicBezTo>
                    <a:pt x="4954" y="1626"/>
                    <a:pt x="4953" y="1631"/>
                    <a:pt x="4950" y="1635"/>
                  </a:cubicBezTo>
                  <a:lnTo>
                    <a:pt x="4924" y="1683"/>
                  </a:lnTo>
                  <a:cubicBezTo>
                    <a:pt x="4922" y="1687"/>
                    <a:pt x="4919" y="1690"/>
                    <a:pt x="4916" y="1694"/>
                  </a:cubicBezTo>
                  <a:lnTo>
                    <a:pt x="4882" y="1736"/>
                  </a:lnTo>
                  <a:cubicBezTo>
                    <a:pt x="4879" y="1739"/>
                    <a:pt x="4876" y="1743"/>
                    <a:pt x="4872" y="1745"/>
                  </a:cubicBezTo>
                  <a:lnTo>
                    <a:pt x="4831" y="1780"/>
                  </a:lnTo>
                  <a:cubicBezTo>
                    <a:pt x="4827" y="1783"/>
                    <a:pt x="4823" y="1786"/>
                    <a:pt x="4819" y="1788"/>
                  </a:cubicBezTo>
                  <a:lnTo>
                    <a:pt x="4770" y="1814"/>
                  </a:lnTo>
                  <a:cubicBezTo>
                    <a:pt x="4766" y="1816"/>
                    <a:pt x="4762" y="1818"/>
                    <a:pt x="4757" y="1819"/>
                  </a:cubicBezTo>
                  <a:lnTo>
                    <a:pt x="4704" y="1836"/>
                  </a:lnTo>
                  <a:cubicBezTo>
                    <a:pt x="4700" y="1837"/>
                    <a:pt x="4695" y="1838"/>
                    <a:pt x="4691" y="1839"/>
                  </a:cubicBezTo>
                  <a:lnTo>
                    <a:pt x="4634" y="1845"/>
                  </a:lnTo>
                  <a:lnTo>
                    <a:pt x="356" y="1845"/>
                  </a:lnTo>
                  <a:lnTo>
                    <a:pt x="291" y="1839"/>
                  </a:lnTo>
                  <a:cubicBezTo>
                    <a:pt x="287" y="1838"/>
                    <a:pt x="282" y="1837"/>
                    <a:pt x="278" y="1836"/>
                  </a:cubicBezTo>
                  <a:lnTo>
                    <a:pt x="224" y="1819"/>
                  </a:lnTo>
                  <a:cubicBezTo>
                    <a:pt x="220" y="1818"/>
                    <a:pt x="215" y="1816"/>
                    <a:pt x="211" y="1814"/>
                  </a:cubicBezTo>
                  <a:lnTo>
                    <a:pt x="163" y="1788"/>
                  </a:lnTo>
                  <a:cubicBezTo>
                    <a:pt x="159" y="1786"/>
                    <a:pt x="155" y="1783"/>
                    <a:pt x="152" y="1780"/>
                  </a:cubicBezTo>
                  <a:lnTo>
                    <a:pt x="110" y="1746"/>
                  </a:lnTo>
                  <a:cubicBezTo>
                    <a:pt x="106" y="1743"/>
                    <a:pt x="103" y="1739"/>
                    <a:pt x="100" y="1736"/>
                  </a:cubicBezTo>
                  <a:lnTo>
                    <a:pt x="65" y="1694"/>
                  </a:lnTo>
                  <a:cubicBezTo>
                    <a:pt x="62" y="1690"/>
                    <a:pt x="60" y="1686"/>
                    <a:pt x="57" y="1682"/>
                  </a:cubicBezTo>
                  <a:lnTo>
                    <a:pt x="31" y="1634"/>
                  </a:lnTo>
                  <a:cubicBezTo>
                    <a:pt x="29" y="1630"/>
                    <a:pt x="27" y="1626"/>
                    <a:pt x="26" y="1621"/>
                  </a:cubicBezTo>
                  <a:lnTo>
                    <a:pt x="9" y="1568"/>
                  </a:lnTo>
                  <a:cubicBezTo>
                    <a:pt x="8" y="1563"/>
                    <a:pt x="7" y="1559"/>
                    <a:pt x="7" y="1554"/>
                  </a:cubicBezTo>
                  <a:lnTo>
                    <a:pt x="1" y="1497"/>
                  </a:lnTo>
                  <a:lnTo>
                    <a:pt x="0" y="355"/>
                  </a:lnTo>
                  <a:close/>
                  <a:moveTo>
                    <a:pt x="87" y="1488"/>
                  </a:moveTo>
                  <a:lnTo>
                    <a:pt x="93" y="1544"/>
                  </a:lnTo>
                  <a:lnTo>
                    <a:pt x="108" y="1594"/>
                  </a:lnTo>
                  <a:lnTo>
                    <a:pt x="133" y="1640"/>
                  </a:lnTo>
                  <a:lnTo>
                    <a:pt x="166" y="1680"/>
                  </a:lnTo>
                  <a:lnTo>
                    <a:pt x="206" y="1712"/>
                  </a:lnTo>
                  <a:lnTo>
                    <a:pt x="251" y="1737"/>
                  </a:lnTo>
                  <a:lnTo>
                    <a:pt x="302" y="1753"/>
                  </a:lnTo>
                  <a:lnTo>
                    <a:pt x="356" y="1759"/>
                  </a:lnTo>
                  <a:lnTo>
                    <a:pt x="4624" y="1759"/>
                  </a:lnTo>
                  <a:lnTo>
                    <a:pt x="4680" y="1753"/>
                  </a:lnTo>
                  <a:lnTo>
                    <a:pt x="4730" y="1737"/>
                  </a:lnTo>
                  <a:lnTo>
                    <a:pt x="4776" y="1712"/>
                  </a:lnTo>
                  <a:lnTo>
                    <a:pt x="4816" y="1680"/>
                  </a:lnTo>
                  <a:lnTo>
                    <a:pt x="4848" y="1640"/>
                  </a:lnTo>
                  <a:lnTo>
                    <a:pt x="4874" y="1594"/>
                  </a:lnTo>
                  <a:lnTo>
                    <a:pt x="4889" y="1544"/>
                  </a:lnTo>
                  <a:lnTo>
                    <a:pt x="4895" y="1489"/>
                  </a:lnTo>
                  <a:lnTo>
                    <a:pt x="4895" y="357"/>
                  </a:lnTo>
                  <a:lnTo>
                    <a:pt x="4889" y="301"/>
                  </a:lnTo>
                  <a:lnTo>
                    <a:pt x="4874" y="251"/>
                  </a:lnTo>
                  <a:lnTo>
                    <a:pt x="4848" y="205"/>
                  </a:lnTo>
                  <a:lnTo>
                    <a:pt x="4816" y="165"/>
                  </a:lnTo>
                  <a:lnTo>
                    <a:pt x="4776" y="132"/>
                  </a:lnTo>
                  <a:lnTo>
                    <a:pt x="4730" y="108"/>
                  </a:lnTo>
                  <a:lnTo>
                    <a:pt x="4680" y="92"/>
                  </a:lnTo>
                  <a:lnTo>
                    <a:pt x="4626" y="86"/>
                  </a:lnTo>
                  <a:lnTo>
                    <a:pt x="357" y="86"/>
                  </a:lnTo>
                  <a:lnTo>
                    <a:pt x="302" y="92"/>
                  </a:lnTo>
                  <a:lnTo>
                    <a:pt x="251" y="108"/>
                  </a:lnTo>
                  <a:lnTo>
                    <a:pt x="206" y="132"/>
                  </a:lnTo>
                  <a:lnTo>
                    <a:pt x="166" y="165"/>
                  </a:lnTo>
                  <a:lnTo>
                    <a:pt x="133" y="205"/>
                  </a:lnTo>
                  <a:lnTo>
                    <a:pt x="108" y="251"/>
                  </a:lnTo>
                  <a:lnTo>
                    <a:pt x="93" y="301"/>
                  </a:lnTo>
                  <a:lnTo>
                    <a:pt x="87" y="355"/>
                  </a:lnTo>
                  <a:lnTo>
                    <a:pt x="87" y="1488"/>
                  </a:lnTo>
                  <a:close/>
                  <a:moveTo>
                    <a:pt x="116" y="355"/>
                  </a:moveTo>
                  <a:lnTo>
                    <a:pt x="121" y="307"/>
                  </a:lnTo>
                  <a:lnTo>
                    <a:pt x="135" y="262"/>
                  </a:lnTo>
                  <a:lnTo>
                    <a:pt x="157" y="221"/>
                  </a:lnTo>
                  <a:lnTo>
                    <a:pt x="186" y="186"/>
                  </a:lnTo>
                  <a:lnTo>
                    <a:pt x="222" y="157"/>
                  </a:lnTo>
                  <a:lnTo>
                    <a:pt x="262" y="135"/>
                  </a:lnTo>
                  <a:lnTo>
                    <a:pt x="308" y="121"/>
                  </a:lnTo>
                  <a:lnTo>
                    <a:pt x="360" y="115"/>
                  </a:lnTo>
                  <a:lnTo>
                    <a:pt x="4626" y="115"/>
                  </a:lnTo>
                  <a:lnTo>
                    <a:pt x="4674" y="121"/>
                  </a:lnTo>
                  <a:lnTo>
                    <a:pt x="4719" y="135"/>
                  </a:lnTo>
                  <a:lnTo>
                    <a:pt x="4760" y="157"/>
                  </a:lnTo>
                  <a:lnTo>
                    <a:pt x="4795" y="186"/>
                  </a:lnTo>
                  <a:lnTo>
                    <a:pt x="4824" y="221"/>
                  </a:lnTo>
                  <a:lnTo>
                    <a:pt x="4847" y="262"/>
                  </a:lnTo>
                  <a:lnTo>
                    <a:pt x="4861" y="307"/>
                  </a:lnTo>
                  <a:lnTo>
                    <a:pt x="4866" y="360"/>
                  </a:lnTo>
                  <a:lnTo>
                    <a:pt x="4866" y="1489"/>
                  </a:lnTo>
                  <a:lnTo>
                    <a:pt x="4861" y="1538"/>
                  </a:lnTo>
                  <a:lnTo>
                    <a:pt x="4847" y="1583"/>
                  </a:lnTo>
                  <a:lnTo>
                    <a:pt x="4824" y="1624"/>
                  </a:lnTo>
                  <a:lnTo>
                    <a:pt x="4795" y="1659"/>
                  </a:lnTo>
                  <a:lnTo>
                    <a:pt x="4760" y="1688"/>
                  </a:lnTo>
                  <a:lnTo>
                    <a:pt x="4719" y="1710"/>
                  </a:lnTo>
                  <a:lnTo>
                    <a:pt x="4674" y="1724"/>
                  </a:lnTo>
                  <a:lnTo>
                    <a:pt x="4621" y="1730"/>
                  </a:lnTo>
                  <a:lnTo>
                    <a:pt x="356" y="1730"/>
                  </a:lnTo>
                  <a:lnTo>
                    <a:pt x="308" y="1724"/>
                  </a:lnTo>
                  <a:lnTo>
                    <a:pt x="262" y="1710"/>
                  </a:lnTo>
                  <a:lnTo>
                    <a:pt x="222" y="1688"/>
                  </a:lnTo>
                  <a:lnTo>
                    <a:pt x="186" y="1659"/>
                  </a:lnTo>
                  <a:lnTo>
                    <a:pt x="157" y="1624"/>
                  </a:lnTo>
                  <a:lnTo>
                    <a:pt x="135" y="1583"/>
                  </a:lnTo>
                  <a:lnTo>
                    <a:pt x="121" y="1538"/>
                  </a:lnTo>
                  <a:lnTo>
                    <a:pt x="116" y="1485"/>
                  </a:lnTo>
                  <a:lnTo>
                    <a:pt x="116" y="355"/>
                  </a:lnTo>
                  <a:close/>
                  <a:moveTo>
                    <a:pt x="144" y="1482"/>
                  </a:moveTo>
                  <a:lnTo>
                    <a:pt x="150" y="1532"/>
                  </a:lnTo>
                  <a:lnTo>
                    <a:pt x="162" y="1572"/>
                  </a:lnTo>
                  <a:lnTo>
                    <a:pt x="181" y="1608"/>
                  </a:lnTo>
                  <a:lnTo>
                    <a:pt x="207" y="1639"/>
                  </a:lnTo>
                  <a:lnTo>
                    <a:pt x="238" y="1664"/>
                  </a:lnTo>
                  <a:lnTo>
                    <a:pt x="274" y="1684"/>
                  </a:lnTo>
                  <a:lnTo>
                    <a:pt x="314" y="1696"/>
                  </a:lnTo>
                  <a:lnTo>
                    <a:pt x="356" y="1701"/>
                  </a:lnTo>
                  <a:lnTo>
                    <a:pt x="4618" y="1701"/>
                  </a:lnTo>
                  <a:lnTo>
                    <a:pt x="4668" y="1696"/>
                  </a:lnTo>
                  <a:lnTo>
                    <a:pt x="4708" y="1684"/>
                  </a:lnTo>
                  <a:lnTo>
                    <a:pt x="4744" y="1664"/>
                  </a:lnTo>
                  <a:lnTo>
                    <a:pt x="4775" y="1639"/>
                  </a:lnTo>
                  <a:lnTo>
                    <a:pt x="4800" y="1607"/>
                  </a:lnTo>
                  <a:lnTo>
                    <a:pt x="4820" y="1572"/>
                  </a:lnTo>
                  <a:lnTo>
                    <a:pt x="4832" y="1532"/>
                  </a:lnTo>
                  <a:lnTo>
                    <a:pt x="4837" y="1489"/>
                  </a:lnTo>
                  <a:lnTo>
                    <a:pt x="4837" y="362"/>
                  </a:lnTo>
                  <a:lnTo>
                    <a:pt x="4832" y="313"/>
                  </a:lnTo>
                  <a:lnTo>
                    <a:pt x="4820" y="273"/>
                  </a:lnTo>
                  <a:lnTo>
                    <a:pt x="4800" y="238"/>
                  </a:lnTo>
                  <a:lnTo>
                    <a:pt x="4775" y="206"/>
                  </a:lnTo>
                  <a:lnTo>
                    <a:pt x="4744" y="181"/>
                  </a:lnTo>
                  <a:lnTo>
                    <a:pt x="4708" y="161"/>
                  </a:lnTo>
                  <a:lnTo>
                    <a:pt x="4668" y="149"/>
                  </a:lnTo>
                  <a:lnTo>
                    <a:pt x="4626" y="144"/>
                  </a:lnTo>
                  <a:lnTo>
                    <a:pt x="364" y="144"/>
                  </a:lnTo>
                  <a:lnTo>
                    <a:pt x="314" y="149"/>
                  </a:lnTo>
                  <a:lnTo>
                    <a:pt x="274" y="161"/>
                  </a:lnTo>
                  <a:lnTo>
                    <a:pt x="238" y="181"/>
                  </a:lnTo>
                  <a:lnTo>
                    <a:pt x="207" y="206"/>
                  </a:lnTo>
                  <a:lnTo>
                    <a:pt x="181" y="237"/>
                  </a:lnTo>
                  <a:lnTo>
                    <a:pt x="162" y="273"/>
                  </a:lnTo>
                  <a:lnTo>
                    <a:pt x="150" y="313"/>
                  </a:lnTo>
                  <a:lnTo>
                    <a:pt x="145" y="355"/>
                  </a:lnTo>
                  <a:lnTo>
                    <a:pt x="144" y="1482"/>
                  </a:lnTo>
                  <a:close/>
                </a:path>
              </a:pathLst>
            </a:custGeom>
            <a:solidFill>
              <a:srgbClr val="91C6F7"/>
            </a:solidFill>
            <a:ln w="0" cap="flat">
              <a:solidFill>
                <a:srgbClr val="91C6F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6" name="Freeform 66">
              <a:extLst>
                <a:ext uri="{FF2B5EF4-FFF2-40B4-BE49-F238E27FC236}">
                  <a16:creationId xmlns:a16="http://schemas.microsoft.com/office/drawing/2014/main" id="{74334897-09C3-4153-8768-B37A5A74ED10}"/>
                </a:ext>
              </a:extLst>
            </p:cNvPr>
            <p:cNvSpPr>
              <a:spLocks/>
            </p:cNvSpPr>
            <p:nvPr/>
          </p:nvSpPr>
          <p:spPr bwMode="auto">
            <a:xfrm>
              <a:off x="3021" y="3915"/>
              <a:ext cx="871" cy="306"/>
            </a:xfrm>
            <a:custGeom>
              <a:avLst/>
              <a:gdLst>
                <a:gd name="T0" fmla="*/ 0 w 4837"/>
                <a:gd name="T1" fmla="*/ 283 h 1701"/>
                <a:gd name="T2" fmla="*/ 284 w 4837"/>
                <a:gd name="T3" fmla="*/ 0 h 1701"/>
                <a:gd name="T4" fmla="*/ 4554 w 4837"/>
                <a:gd name="T5" fmla="*/ 0 h 1701"/>
                <a:gd name="T6" fmla="*/ 4837 w 4837"/>
                <a:gd name="T7" fmla="*/ 283 h 1701"/>
                <a:gd name="T8" fmla="*/ 4837 w 4837"/>
                <a:gd name="T9" fmla="*/ 1417 h 1701"/>
                <a:gd name="T10" fmla="*/ 4554 w 4837"/>
                <a:gd name="T11" fmla="*/ 1701 h 1701"/>
                <a:gd name="T12" fmla="*/ 284 w 4837"/>
                <a:gd name="T13" fmla="*/ 1701 h 1701"/>
                <a:gd name="T14" fmla="*/ 0 w 4837"/>
                <a:gd name="T15" fmla="*/ 1417 h 1701"/>
                <a:gd name="T16" fmla="*/ 0 w 4837"/>
                <a:gd name="T17" fmla="*/ 283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37" h="1701">
                  <a:moveTo>
                    <a:pt x="0" y="283"/>
                  </a:moveTo>
                  <a:cubicBezTo>
                    <a:pt x="0" y="127"/>
                    <a:pt x="127" y="0"/>
                    <a:pt x="284" y="0"/>
                  </a:cubicBezTo>
                  <a:lnTo>
                    <a:pt x="4554" y="0"/>
                  </a:lnTo>
                  <a:cubicBezTo>
                    <a:pt x="4710" y="0"/>
                    <a:pt x="4837" y="127"/>
                    <a:pt x="4837" y="283"/>
                  </a:cubicBezTo>
                  <a:lnTo>
                    <a:pt x="4837" y="1417"/>
                  </a:lnTo>
                  <a:cubicBezTo>
                    <a:pt x="4837" y="1574"/>
                    <a:pt x="4710" y="1701"/>
                    <a:pt x="4554" y="1701"/>
                  </a:cubicBezTo>
                  <a:lnTo>
                    <a:pt x="284" y="1701"/>
                  </a:lnTo>
                  <a:cubicBezTo>
                    <a:pt x="127" y="1701"/>
                    <a:pt x="0" y="1574"/>
                    <a:pt x="0" y="1417"/>
                  </a:cubicBezTo>
                  <a:lnTo>
                    <a:pt x="0" y="283"/>
                  </a:lnTo>
                  <a:close/>
                </a:path>
              </a:pathLst>
            </a:custGeom>
            <a:solidFill>
              <a:srgbClr val="91C6F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77" name="Freeform 67">
              <a:extLst>
                <a:ext uri="{FF2B5EF4-FFF2-40B4-BE49-F238E27FC236}">
                  <a16:creationId xmlns:a16="http://schemas.microsoft.com/office/drawing/2014/main" id="{3A19E7EC-BB99-4E70-933E-D12E2356F695}"/>
                </a:ext>
              </a:extLst>
            </p:cNvPr>
            <p:cNvSpPr>
              <a:spLocks noEditPoints="1"/>
            </p:cNvSpPr>
            <p:nvPr/>
          </p:nvSpPr>
          <p:spPr bwMode="auto">
            <a:xfrm>
              <a:off x="3008" y="3902"/>
              <a:ext cx="897" cy="332"/>
            </a:xfrm>
            <a:custGeom>
              <a:avLst/>
              <a:gdLst>
                <a:gd name="T0" fmla="*/ 9 w 4981"/>
                <a:gd name="T1" fmla="*/ 277 h 1845"/>
                <a:gd name="T2" fmla="*/ 57 w 4981"/>
                <a:gd name="T3" fmla="*/ 163 h 1845"/>
                <a:gd name="T4" fmla="*/ 110 w 4981"/>
                <a:gd name="T5" fmla="*/ 99 h 1845"/>
                <a:gd name="T6" fmla="*/ 211 w 4981"/>
                <a:gd name="T7" fmla="*/ 31 h 1845"/>
                <a:gd name="T8" fmla="*/ 291 w 4981"/>
                <a:gd name="T9" fmla="*/ 6 h 1845"/>
                <a:gd name="T10" fmla="*/ 4691 w 4981"/>
                <a:gd name="T11" fmla="*/ 6 h 1845"/>
                <a:gd name="T12" fmla="*/ 4770 w 4981"/>
                <a:gd name="T13" fmla="*/ 31 h 1845"/>
                <a:gd name="T14" fmla="*/ 4872 w 4981"/>
                <a:gd name="T15" fmla="*/ 99 h 1845"/>
                <a:gd name="T16" fmla="*/ 4924 w 4981"/>
                <a:gd name="T17" fmla="*/ 162 h 1845"/>
                <a:gd name="T18" fmla="*/ 4972 w 4981"/>
                <a:gd name="T19" fmla="*/ 277 h 1845"/>
                <a:gd name="T20" fmla="*/ 4981 w 4981"/>
                <a:gd name="T21" fmla="*/ 1489 h 1845"/>
                <a:gd name="T22" fmla="*/ 4956 w 4981"/>
                <a:gd name="T23" fmla="*/ 1621 h 1845"/>
                <a:gd name="T24" fmla="*/ 4916 w 4981"/>
                <a:gd name="T25" fmla="*/ 1694 h 1845"/>
                <a:gd name="T26" fmla="*/ 4831 w 4981"/>
                <a:gd name="T27" fmla="*/ 1780 h 1845"/>
                <a:gd name="T28" fmla="*/ 4757 w 4981"/>
                <a:gd name="T29" fmla="*/ 1819 h 1845"/>
                <a:gd name="T30" fmla="*/ 4634 w 4981"/>
                <a:gd name="T31" fmla="*/ 1845 h 1845"/>
                <a:gd name="T32" fmla="*/ 278 w 4981"/>
                <a:gd name="T33" fmla="*/ 1836 h 1845"/>
                <a:gd name="T34" fmla="*/ 163 w 4981"/>
                <a:gd name="T35" fmla="*/ 1788 h 1845"/>
                <a:gd name="T36" fmla="*/ 100 w 4981"/>
                <a:gd name="T37" fmla="*/ 1736 h 1845"/>
                <a:gd name="T38" fmla="*/ 31 w 4981"/>
                <a:gd name="T39" fmla="*/ 1634 h 1845"/>
                <a:gd name="T40" fmla="*/ 7 w 4981"/>
                <a:gd name="T41" fmla="*/ 1554 h 1845"/>
                <a:gd name="T42" fmla="*/ 87 w 4981"/>
                <a:gd name="T43" fmla="*/ 1488 h 1845"/>
                <a:gd name="T44" fmla="*/ 133 w 4981"/>
                <a:gd name="T45" fmla="*/ 1640 h 1845"/>
                <a:gd name="T46" fmla="*/ 251 w 4981"/>
                <a:gd name="T47" fmla="*/ 1737 h 1845"/>
                <a:gd name="T48" fmla="*/ 4624 w 4981"/>
                <a:gd name="T49" fmla="*/ 1759 h 1845"/>
                <a:gd name="T50" fmla="*/ 4776 w 4981"/>
                <a:gd name="T51" fmla="*/ 1712 h 1845"/>
                <a:gd name="T52" fmla="*/ 4874 w 4981"/>
                <a:gd name="T53" fmla="*/ 1594 h 1845"/>
                <a:gd name="T54" fmla="*/ 4895 w 4981"/>
                <a:gd name="T55" fmla="*/ 357 h 1845"/>
                <a:gd name="T56" fmla="*/ 4848 w 4981"/>
                <a:gd name="T57" fmla="*/ 205 h 1845"/>
                <a:gd name="T58" fmla="*/ 4730 w 4981"/>
                <a:gd name="T59" fmla="*/ 108 h 1845"/>
                <a:gd name="T60" fmla="*/ 357 w 4981"/>
                <a:gd name="T61" fmla="*/ 86 h 1845"/>
                <a:gd name="T62" fmla="*/ 206 w 4981"/>
                <a:gd name="T63" fmla="*/ 132 h 1845"/>
                <a:gd name="T64" fmla="*/ 108 w 4981"/>
                <a:gd name="T65" fmla="*/ 251 h 1845"/>
                <a:gd name="T66" fmla="*/ 87 w 4981"/>
                <a:gd name="T67" fmla="*/ 1488 h 1845"/>
                <a:gd name="T68" fmla="*/ 135 w 4981"/>
                <a:gd name="T69" fmla="*/ 262 h 1845"/>
                <a:gd name="T70" fmla="*/ 222 w 4981"/>
                <a:gd name="T71" fmla="*/ 157 h 1845"/>
                <a:gd name="T72" fmla="*/ 360 w 4981"/>
                <a:gd name="T73" fmla="*/ 115 h 1845"/>
                <a:gd name="T74" fmla="*/ 4719 w 4981"/>
                <a:gd name="T75" fmla="*/ 135 h 1845"/>
                <a:gd name="T76" fmla="*/ 4824 w 4981"/>
                <a:gd name="T77" fmla="*/ 221 h 1845"/>
                <a:gd name="T78" fmla="*/ 4866 w 4981"/>
                <a:gd name="T79" fmla="*/ 360 h 1845"/>
                <a:gd name="T80" fmla="*/ 4847 w 4981"/>
                <a:gd name="T81" fmla="*/ 1583 h 1845"/>
                <a:gd name="T82" fmla="*/ 4760 w 4981"/>
                <a:gd name="T83" fmla="*/ 1688 h 1845"/>
                <a:gd name="T84" fmla="*/ 4621 w 4981"/>
                <a:gd name="T85" fmla="*/ 1730 h 1845"/>
                <a:gd name="T86" fmla="*/ 262 w 4981"/>
                <a:gd name="T87" fmla="*/ 1710 h 1845"/>
                <a:gd name="T88" fmla="*/ 157 w 4981"/>
                <a:gd name="T89" fmla="*/ 1624 h 1845"/>
                <a:gd name="T90" fmla="*/ 116 w 4981"/>
                <a:gd name="T91" fmla="*/ 1485 h 1845"/>
                <a:gd name="T92" fmla="*/ 150 w 4981"/>
                <a:gd name="T93" fmla="*/ 1532 h 1845"/>
                <a:gd name="T94" fmla="*/ 207 w 4981"/>
                <a:gd name="T95" fmla="*/ 1639 h 1845"/>
                <a:gd name="T96" fmla="*/ 314 w 4981"/>
                <a:gd name="T97" fmla="*/ 1696 h 1845"/>
                <a:gd name="T98" fmla="*/ 4668 w 4981"/>
                <a:gd name="T99" fmla="*/ 1696 h 1845"/>
                <a:gd name="T100" fmla="*/ 4775 w 4981"/>
                <a:gd name="T101" fmla="*/ 1639 h 1845"/>
                <a:gd name="T102" fmla="*/ 4832 w 4981"/>
                <a:gd name="T103" fmla="*/ 1532 h 1845"/>
                <a:gd name="T104" fmla="*/ 4832 w 4981"/>
                <a:gd name="T105" fmla="*/ 313 h 1845"/>
                <a:gd name="T106" fmla="*/ 4775 w 4981"/>
                <a:gd name="T107" fmla="*/ 206 h 1845"/>
                <a:gd name="T108" fmla="*/ 4668 w 4981"/>
                <a:gd name="T109" fmla="*/ 149 h 1845"/>
                <a:gd name="T110" fmla="*/ 314 w 4981"/>
                <a:gd name="T111" fmla="*/ 149 h 1845"/>
                <a:gd name="T112" fmla="*/ 207 w 4981"/>
                <a:gd name="T113" fmla="*/ 206 h 1845"/>
                <a:gd name="T114" fmla="*/ 150 w 4981"/>
                <a:gd name="T115" fmla="*/ 313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1" h="1845">
                  <a:moveTo>
                    <a:pt x="0" y="355"/>
                  </a:moveTo>
                  <a:lnTo>
                    <a:pt x="7" y="291"/>
                  </a:lnTo>
                  <a:cubicBezTo>
                    <a:pt x="7" y="286"/>
                    <a:pt x="8" y="282"/>
                    <a:pt x="9" y="277"/>
                  </a:cubicBezTo>
                  <a:lnTo>
                    <a:pt x="26" y="224"/>
                  </a:lnTo>
                  <a:cubicBezTo>
                    <a:pt x="27" y="219"/>
                    <a:pt x="29" y="215"/>
                    <a:pt x="31" y="211"/>
                  </a:cubicBezTo>
                  <a:lnTo>
                    <a:pt x="57" y="163"/>
                  </a:lnTo>
                  <a:cubicBezTo>
                    <a:pt x="60" y="159"/>
                    <a:pt x="62" y="155"/>
                    <a:pt x="65" y="151"/>
                  </a:cubicBezTo>
                  <a:lnTo>
                    <a:pt x="100" y="109"/>
                  </a:lnTo>
                  <a:cubicBezTo>
                    <a:pt x="103" y="106"/>
                    <a:pt x="106" y="102"/>
                    <a:pt x="110" y="99"/>
                  </a:cubicBezTo>
                  <a:lnTo>
                    <a:pt x="152" y="65"/>
                  </a:lnTo>
                  <a:cubicBezTo>
                    <a:pt x="155" y="62"/>
                    <a:pt x="159" y="59"/>
                    <a:pt x="163" y="57"/>
                  </a:cubicBezTo>
                  <a:lnTo>
                    <a:pt x="211" y="31"/>
                  </a:lnTo>
                  <a:cubicBezTo>
                    <a:pt x="215" y="29"/>
                    <a:pt x="220" y="27"/>
                    <a:pt x="224" y="25"/>
                  </a:cubicBezTo>
                  <a:lnTo>
                    <a:pt x="278" y="9"/>
                  </a:lnTo>
                  <a:cubicBezTo>
                    <a:pt x="282" y="8"/>
                    <a:pt x="287" y="7"/>
                    <a:pt x="291" y="6"/>
                  </a:cubicBezTo>
                  <a:lnTo>
                    <a:pt x="348" y="0"/>
                  </a:lnTo>
                  <a:lnTo>
                    <a:pt x="4626" y="0"/>
                  </a:lnTo>
                  <a:lnTo>
                    <a:pt x="4691" y="6"/>
                  </a:lnTo>
                  <a:cubicBezTo>
                    <a:pt x="4695" y="7"/>
                    <a:pt x="4700" y="8"/>
                    <a:pt x="4704" y="9"/>
                  </a:cubicBezTo>
                  <a:lnTo>
                    <a:pt x="4757" y="26"/>
                  </a:lnTo>
                  <a:cubicBezTo>
                    <a:pt x="4762" y="27"/>
                    <a:pt x="4766" y="29"/>
                    <a:pt x="4770" y="31"/>
                  </a:cubicBezTo>
                  <a:lnTo>
                    <a:pt x="4819" y="57"/>
                  </a:lnTo>
                  <a:cubicBezTo>
                    <a:pt x="4823" y="59"/>
                    <a:pt x="4827" y="62"/>
                    <a:pt x="4831" y="65"/>
                  </a:cubicBezTo>
                  <a:lnTo>
                    <a:pt x="4872" y="99"/>
                  </a:lnTo>
                  <a:cubicBezTo>
                    <a:pt x="4876" y="102"/>
                    <a:pt x="4879" y="106"/>
                    <a:pt x="4882" y="109"/>
                  </a:cubicBezTo>
                  <a:lnTo>
                    <a:pt x="4916" y="151"/>
                  </a:lnTo>
                  <a:cubicBezTo>
                    <a:pt x="4919" y="155"/>
                    <a:pt x="4922" y="158"/>
                    <a:pt x="4924" y="162"/>
                  </a:cubicBezTo>
                  <a:lnTo>
                    <a:pt x="4950" y="210"/>
                  </a:lnTo>
                  <a:cubicBezTo>
                    <a:pt x="4953" y="214"/>
                    <a:pt x="4954" y="219"/>
                    <a:pt x="4956" y="224"/>
                  </a:cubicBezTo>
                  <a:lnTo>
                    <a:pt x="4972" y="277"/>
                  </a:lnTo>
                  <a:cubicBezTo>
                    <a:pt x="4974" y="282"/>
                    <a:pt x="4975" y="287"/>
                    <a:pt x="4975" y="292"/>
                  </a:cubicBezTo>
                  <a:lnTo>
                    <a:pt x="4981" y="349"/>
                  </a:lnTo>
                  <a:lnTo>
                    <a:pt x="4981" y="1489"/>
                  </a:lnTo>
                  <a:lnTo>
                    <a:pt x="4975" y="1553"/>
                  </a:lnTo>
                  <a:cubicBezTo>
                    <a:pt x="4975" y="1558"/>
                    <a:pt x="4974" y="1563"/>
                    <a:pt x="4972" y="1568"/>
                  </a:cubicBezTo>
                  <a:lnTo>
                    <a:pt x="4956" y="1621"/>
                  </a:lnTo>
                  <a:cubicBezTo>
                    <a:pt x="4954" y="1626"/>
                    <a:pt x="4953" y="1631"/>
                    <a:pt x="4950" y="1635"/>
                  </a:cubicBezTo>
                  <a:lnTo>
                    <a:pt x="4924" y="1683"/>
                  </a:lnTo>
                  <a:cubicBezTo>
                    <a:pt x="4922" y="1687"/>
                    <a:pt x="4919" y="1690"/>
                    <a:pt x="4916" y="1694"/>
                  </a:cubicBezTo>
                  <a:lnTo>
                    <a:pt x="4882" y="1736"/>
                  </a:lnTo>
                  <a:cubicBezTo>
                    <a:pt x="4879" y="1739"/>
                    <a:pt x="4876" y="1743"/>
                    <a:pt x="4872" y="1745"/>
                  </a:cubicBezTo>
                  <a:lnTo>
                    <a:pt x="4831" y="1780"/>
                  </a:lnTo>
                  <a:cubicBezTo>
                    <a:pt x="4827" y="1783"/>
                    <a:pt x="4823" y="1786"/>
                    <a:pt x="4819" y="1788"/>
                  </a:cubicBezTo>
                  <a:lnTo>
                    <a:pt x="4770" y="1814"/>
                  </a:lnTo>
                  <a:cubicBezTo>
                    <a:pt x="4766" y="1816"/>
                    <a:pt x="4762" y="1818"/>
                    <a:pt x="4757" y="1819"/>
                  </a:cubicBezTo>
                  <a:lnTo>
                    <a:pt x="4704" y="1836"/>
                  </a:lnTo>
                  <a:cubicBezTo>
                    <a:pt x="4700" y="1837"/>
                    <a:pt x="4695" y="1838"/>
                    <a:pt x="4691" y="1839"/>
                  </a:cubicBezTo>
                  <a:lnTo>
                    <a:pt x="4634" y="1845"/>
                  </a:lnTo>
                  <a:lnTo>
                    <a:pt x="356" y="1845"/>
                  </a:lnTo>
                  <a:lnTo>
                    <a:pt x="291" y="1839"/>
                  </a:lnTo>
                  <a:cubicBezTo>
                    <a:pt x="287" y="1838"/>
                    <a:pt x="282" y="1837"/>
                    <a:pt x="278" y="1836"/>
                  </a:cubicBezTo>
                  <a:lnTo>
                    <a:pt x="224" y="1819"/>
                  </a:lnTo>
                  <a:cubicBezTo>
                    <a:pt x="220" y="1818"/>
                    <a:pt x="215" y="1816"/>
                    <a:pt x="211" y="1814"/>
                  </a:cubicBezTo>
                  <a:lnTo>
                    <a:pt x="163" y="1788"/>
                  </a:lnTo>
                  <a:cubicBezTo>
                    <a:pt x="159" y="1786"/>
                    <a:pt x="155" y="1783"/>
                    <a:pt x="152" y="1780"/>
                  </a:cubicBezTo>
                  <a:lnTo>
                    <a:pt x="110" y="1746"/>
                  </a:lnTo>
                  <a:cubicBezTo>
                    <a:pt x="106" y="1743"/>
                    <a:pt x="103" y="1739"/>
                    <a:pt x="100" y="1736"/>
                  </a:cubicBezTo>
                  <a:lnTo>
                    <a:pt x="65" y="1694"/>
                  </a:lnTo>
                  <a:cubicBezTo>
                    <a:pt x="62" y="1690"/>
                    <a:pt x="60" y="1686"/>
                    <a:pt x="57" y="1682"/>
                  </a:cubicBezTo>
                  <a:lnTo>
                    <a:pt x="31" y="1634"/>
                  </a:lnTo>
                  <a:cubicBezTo>
                    <a:pt x="29" y="1630"/>
                    <a:pt x="27" y="1626"/>
                    <a:pt x="26" y="1621"/>
                  </a:cubicBezTo>
                  <a:lnTo>
                    <a:pt x="9" y="1568"/>
                  </a:lnTo>
                  <a:cubicBezTo>
                    <a:pt x="8" y="1563"/>
                    <a:pt x="7" y="1559"/>
                    <a:pt x="7" y="1554"/>
                  </a:cubicBezTo>
                  <a:lnTo>
                    <a:pt x="1" y="1497"/>
                  </a:lnTo>
                  <a:lnTo>
                    <a:pt x="0" y="355"/>
                  </a:lnTo>
                  <a:close/>
                  <a:moveTo>
                    <a:pt x="87" y="1488"/>
                  </a:moveTo>
                  <a:lnTo>
                    <a:pt x="93" y="1544"/>
                  </a:lnTo>
                  <a:lnTo>
                    <a:pt x="108" y="1594"/>
                  </a:lnTo>
                  <a:lnTo>
                    <a:pt x="133" y="1640"/>
                  </a:lnTo>
                  <a:lnTo>
                    <a:pt x="166" y="1680"/>
                  </a:lnTo>
                  <a:lnTo>
                    <a:pt x="206" y="1712"/>
                  </a:lnTo>
                  <a:lnTo>
                    <a:pt x="251" y="1737"/>
                  </a:lnTo>
                  <a:lnTo>
                    <a:pt x="302" y="1753"/>
                  </a:lnTo>
                  <a:lnTo>
                    <a:pt x="356" y="1759"/>
                  </a:lnTo>
                  <a:lnTo>
                    <a:pt x="4624" y="1759"/>
                  </a:lnTo>
                  <a:lnTo>
                    <a:pt x="4680" y="1753"/>
                  </a:lnTo>
                  <a:lnTo>
                    <a:pt x="4730" y="1737"/>
                  </a:lnTo>
                  <a:lnTo>
                    <a:pt x="4776" y="1712"/>
                  </a:lnTo>
                  <a:lnTo>
                    <a:pt x="4816" y="1680"/>
                  </a:lnTo>
                  <a:lnTo>
                    <a:pt x="4848" y="1640"/>
                  </a:lnTo>
                  <a:lnTo>
                    <a:pt x="4874" y="1594"/>
                  </a:lnTo>
                  <a:lnTo>
                    <a:pt x="4889" y="1544"/>
                  </a:lnTo>
                  <a:lnTo>
                    <a:pt x="4895" y="1489"/>
                  </a:lnTo>
                  <a:lnTo>
                    <a:pt x="4895" y="357"/>
                  </a:lnTo>
                  <a:lnTo>
                    <a:pt x="4889" y="301"/>
                  </a:lnTo>
                  <a:lnTo>
                    <a:pt x="4874" y="251"/>
                  </a:lnTo>
                  <a:lnTo>
                    <a:pt x="4848" y="205"/>
                  </a:lnTo>
                  <a:lnTo>
                    <a:pt x="4816" y="165"/>
                  </a:lnTo>
                  <a:lnTo>
                    <a:pt x="4776" y="132"/>
                  </a:lnTo>
                  <a:lnTo>
                    <a:pt x="4730" y="108"/>
                  </a:lnTo>
                  <a:lnTo>
                    <a:pt x="4680" y="92"/>
                  </a:lnTo>
                  <a:lnTo>
                    <a:pt x="4626" y="86"/>
                  </a:lnTo>
                  <a:lnTo>
                    <a:pt x="357" y="86"/>
                  </a:lnTo>
                  <a:lnTo>
                    <a:pt x="302" y="92"/>
                  </a:lnTo>
                  <a:lnTo>
                    <a:pt x="251" y="108"/>
                  </a:lnTo>
                  <a:lnTo>
                    <a:pt x="206" y="132"/>
                  </a:lnTo>
                  <a:lnTo>
                    <a:pt x="166" y="165"/>
                  </a:lnTo>
                  <a:lnTo>
                    <a:pt x="133" y="205"/>
                  </a:lnTo>
                  <a:lnTo>
                    <a:pt x="108" y="251"/>
                  </a:lnTo>
                  <a:lnTo>
                    <a:pt x="93" y="301"/>
                  </a:lnTo>
                  <a:lnTo>
                    <a:pt x="87" y="355"/>
                  </a:lnTo>
                  <a:lnTo>
                    <a:pt x="87" y="1488"/>
                  </a:lnTo>
                  <a:close/>
                  <a:moveTo>
                    <a:pt x="116" y="355"/>
                  </a:moveTo>
                  <a:lnTo>
                    <a:pt x="121" y="307"/>
                  </a:lnTo>
                  <a:lnTo>
                    <a:pt x="135" y="262"/>
                  </a:lnTo>
                  <a:lnTo>
                    <a:pt x="157" y="221"/>
                  </a:lnTo>
                  <a:lnTo>
                    <a:pt x="186" y="186"/>
                  </a:lnTo>
                  <a:lnTo>
                    <a:pt x="222" y="157"/>
                  </a:lnTo>
                  <a:lnTo>
                    <a:pt x="262" y="135"/>
                  </a:lnTo>
                  <a:lnTo>
                    <a:pt x="308" y="121"/>
                  </a:lnTo>
                  <a:lnTo>
                    <a:pt x="360" y="115"/>
                  </a:lnTo>
                  <a:lnTo>
                    <a:pt x="4626" y="115"/>
                  </a:lnTo>
                  <a:lnTo>
                    <a:pt x="4674" y="121"/>
                  </a:lnTo>
                  <a:lnTo>
                    <a:pt x="4719" y="135"/>
                  </a:lnTo>
                  <a:lnTo>
                    <a:pt x="4760" y="157"/>
                  </a:lnTo>
                  <a:lnTo>
                    <a:pt x="4795" y="186"/>
                  </a:lnTo>
                  <a:lnTo>
                    <a:pt x="4824" y="221"/>
                  </a:lnTo>
                  <a:lnTo>
                    <a:pt x="4847" y="262"/>
                  </a:lnTo>
                  <a:lnTo>
                    <a:pt x="4861" y="307"/>
                  </a:lnTo>
                  <a:lnTo>
                    <a:pt x="4866" y="360"/>
                  </a:lnTo>
                  <a:lnTo>
                    <a:pt x="4866" y="1489"/>
                  </a:lnTo>
                  <a:lnTo>
                    <a:pt x="4861" y="1538"/>
                  </a:lnTo>
                  <a:lnTo>
                    <a:pt x="4847" y="1583"/>
                  </a:lnTo>
                  <a:lnTo>
                    <a:pt x="4824" y="1624"/>
                  </a:lnTo>
                  <a:lnTo>
                    <a:pt x="4795" y="1659"/>
                  </a:lnTo>
                  <a:lnTo>
                    <a:pt x="4760" y="1688"/>
                  </a:lnTo>
                  <a:lnTo>
                    <a:pt x="4719" y="1710"/>
                  </a:lnTo>
                  <a:lnTo>
                    <a:pt x="4674" y="1724"/>
                  </a:lnTo>
                  <a:lnTo>
                    <a:pt x="4621" y="1730"/>
                  </a:lnTo>
                  <a:lnTo>
                    <a:pt x="356" y="1730"/>
                  </a:lnTo>
                  <a:lnTo>
                    <a:pt x="308" y="1724"/>
                  </a:lnTo>
                  <a:lnTo>
                    <a:pt x="262" y="1710"/>
                  </a:lnTo>
                  <a:lnTo>
                    <a:pt x="222" y="1688"/>
                  </a:lnTo>
                  <a:lnTo>
                    <a:pt x="186" y="1659"/>
                  </a:lnTo>
                  <a:lnTo>
                    <a:pt x="157" y="1624"/>
                  </a:lnTo>
                  <a:lnTo>
                    <a:pt x="135" y="1583"/>
                  </a:lnTo>
                  <a:lnTo>
                    <a:pt x="121" y="1538"/>
                  </a:lnTo>
                  <a:lnTo>
                    <a:pt x="116" y="1485"/>
                  </a:lnTo>
                  <a:lnTo>
                    <a:pt x="116" y="355"/>
                  </a:lnTo>
                  <a:close/>
                  <a:moveTo>
                    <a:pt x="144" y="1482"/>
                  </a:moveTo>
                  <a:lnTo>
                    <a:pt x="150" y="1532"/>
                  </a:lnTo>
                  <a:lnTo>
                    <a:pt x="162" y="1572"/>
                  </a:lnTo>
                  <a:lnTo>
                    <a:pt x="181" y="1607"/>
                  </a:lnTo>
                  <a:lnTo>
                    <a:pt x="207" y="1639"/>
                  </a:lnTo>
                  <a:lnTo>
                    <a:pt x="238" y="1664"/>
                  </a:lnTo>
                  <a:lnTo>
                    <a:pt x="274" y="1684"/>
                  </a:lnTo>
                  <a:lnTo>
                    <a:pt x="314" y="1696"/>
                  </a:lnTo>
                  <a:lnTo>
                    <a:pt x="356" y="1701"/>
                  </a:lnTo>
                  <a:lnTo>
                    <a:pt x="4618" y="1701"/>
                  </a:lnTo>
                  <a:lnTo>
                    <a:pt x="4668" y="1696"/>
                  </a:lnTo>
                  <a:lnTo>
                    <a:pt x="4708" y="1684"/>
                  </a:lnTo>
                  <a:lnTo>
                    <a:pt x="4744" y="1664"/>
                  </a:lnTo>
                  <a:lnTo>
                    <a:pt x="4775" y="1639"/>
                  </a:lnTo>
                  <a:lnTo>
                    <a:pt x="4800" y="1607"/>
                  </a:lnTo>
                  <a:lnTo>
                    <a:pt x="4820" y="1572"/>
                  </a:lnTo>
                  <a:lnTo>
                    <a:pt x="4832" y="1532"/>
                  </a:lnTo>
                  <a:lnTo>
                    <a:pt x="4837" y="1489"/>
                  </a:lnTo>
                  <a:lnTo>
                    <a:pt x="4837" y="362"/>
                  </a:lnTo>
                  <a:lnTo>
                    <a:pt x="4832" y="313"/>
                  </a:lnTo>
                  <a:lnTo>
                    <a:pt x="4820" y="273"/>
                  </a:lnTo>
                  <a:lnTo>
                    <a:pt x="4800" y="238"/>
                  </a:lnTo>
                  <a:lnTo>
                    <a:pt x="4775" y="206"/>
                  </a:lnTo>
                  <a:lnTo>
                    <a:pt x="4744" y="181"/>
                  </a:lnTo>
                  <a:lnTo>
                    <a:pt x="4708" y="161"/>
                  </a:lnTo>
                  <a:lnTo>
                    <a:pt x="4668" y="149"/>
                  </a:lnTo>
                  <a:lnTo>
                    <a:pt x="4626" y="144"/>
                  </a:lnTo>
                  <a:lnTo>
                    <a:pt x="364" y="144"/>
                  </a:lnTo>
                  <a:lnTo>
                    <a:pt x="314" y="149"/>
                  </a:lnTo>
                  <a:lnTo>
                    <a:pt x="274" y="161"/>
                  </a:lnTo>
                  <a:lnTo>
                    <a:pt x="238" y="181"/>
                  </a:lnTo>
                  <a:lnTo>
                    <a:pt x="207" y="206"/>
                  </a:lnTo>
                  <a:lnTo>
                    <a:pt x="181" y="237"/>
                  </a:lnTo>
                  <a:lnTo>
                    <a:pt x="162" y="273"/>
                  </a:lnTo>
                  <a:lnTo>
                    <a:pt x="150" y="313"/>
                  </a:lnTo>
                  <a:lnTo>
                    <a:pt x="145" y="355"/>
                  </a:lnTo>
                  <a:lnTo>
                    <a:pt x="144" y="1482"/>
                  </a:lnTo>
                  <a:close/>
                </a:path>
              </a:pathLst>
            </a:custGeom>
            <a:solidFill>
              <a:srgbClr val="91C6F7"/>
            </a:solidFill>
            <a:ln w="0" cap="flat">
              <a:solidFill>
                <a:srgbClr val="91C6F7"/>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0" name="Rectangle 68">
              <a:extLst>
                <a:ext uri="{FF2B5EF4-FFF2-40B4-BE49-F238E27FC236}">
                  <a16:creationId xmlns:a16="http://schemas.microsoft.com/office/drawing/2014/main" id="{0DFDD444-A999-4F81-AD72-6FFE41219764}"/>
                </a:ext>
              </a:extLst>
            </p:cNvPr>
            <p:cNvSpPr>
              <a:spLocks noChangeArrowheads="1"/>
            </p:cNvSpPr>
            <p:nvPr/>
          </p:nvSpPr>
          <p:spPr bwMode="auto">
            <a:xfrm>
              <a:off x="3146" y="3222"/>
              <a:ext cx="620" cy="2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1" name="Freeform 69">
              <a:extLst>
                <a:ext uri="{FF2B5EF4-FFF2-40B4-BE49-F238E27FC236}">
                  <a16:creationId xmlns:a16="http://schemas.microsoft.com/office/drawing/2014/main" id="{33427347-C59E-4CA5-A880-6A32CFDDAB35}"/>
                </a:ext>
              </a:extLst>
            </p:cNvPr>
            <p:cNvSpPr>
              <a:spLocks noEditPoints="1"/>
            </p:cNvSpPr>
            <p:nvPr/>
          </p:nvSpPr>
          <p:spPr bwMode="auto">
            <a:xfrm>
              <a:off x="3132" y="3209"/>
              <a:ext cx="647" cy="239"/>
            </a:xfrm>
            <a:custGeom>
              <a:avLst/>
              <a:gdLst>
                <a:gd name="T0" fmla="*/ 0 w 3593"/>
                <a:gd name="T1" fmla="*/ 72 h 1327"/>
                <a:gd name="T2" fmla="*/ 73 w 3593"/>
                <a:gd name="T3" fmla="*/ 0 h 1327"/>
                <a:gd name="T4" fmla="*/ 3521 w 3593"/>
                <a:gd name="T5" fmla="*/ 0 h 1327"/>
                <a:gd name="T6" fmla="*/ 3593 w 3593"/>
                <a:gd name="T7" fmla="*/ 72 h 1327"/>
                <a:gd name="T8" fmla="*/ 3593 w 3593"/>
                <a:gd name="T9" fmla="*/ 1255 h 1327"/>
                <a:gd name="T10" fmla="*/ 3521 w 3593"/>
                <a:gd name="T11" fmla="*/ 1327 h 1327"/>
                <a:gd name="T12" fmla="*/ 73 w 3593"/>
                <a:gd name="T13" fmla="*/ 1327 h 1327"/>
                <a:gd name="T14" fmla="*/ 0 w 3593"/>
                <a:gd name="T15" fmla="*/ 1255 h 1327"/>
                <a:gd name="T16" fmla="*/ 0 w 3593"/>
                <a:gd name="T17" fmla="*/ 72 h 1327"/>
                <a:gd name="T18" fmla="*/ 87 w 3593"/>
                <a:gd name="T19" fmla="*/ 1241 h 1327"/>
                <a:gd name="T20" fmla="*/ 3506 w 3593"/>
                <a:gd name="T21" fmla="*/ 1241 h 1327"/>
                <a:gd name="T22" fmla="*/ 3506 w 3593"/>
                <a:gd name="T23" fmla="*/ 87 h 1327"/>
                <a:gd name="T24" fmla="*/ 87 w 3593"/>
                <a:gd name="T25" fmla="*/ 87 h 1327"/>
                <a:gd name="T26" fmla="*/ 87 w 3593"/>
                <a:gd name="T27" fmla="*/ 1241 h 1327"/>
                <a:gd name="T28" fmla="*/ 116 w 3593"/>
                <a:gd name="T29" fmla="*/ 116 h 1327"/>
                <a:gd name="T30" fmla="*/ 3477 w 3593"/>
                <a:gd name="T31" fmla="*/ 116 h 1327"/>
                <a:gd name="T32" fmla="*/ 3477 w 3593"/>
                <a:gd name="T33" fmla="*/ 1212 h 1327"/>
                <a:gd name="T34" fmla="*/ 116 w 3593"/>
                <a:gd name="T35" fmla="*/ 1212 h 1327"/>
                <a:gd name="T36" fmla="*/ 116 w 3593"/>
                <a:gd name="T37" fmla="*/ 116 h 1327"/>
                <a:gd name="T38" fmla="*/ 145 w 3593"/>
                <a:gd name="T39" fmla="*/ 1183 h 1327"/>
                <a:gd name="T40" fmla="*/ 3448 w 3593"/>
                <a:gd name="T41" fmla="*/ 1183 h 1327"/>
                <a:gd name="T42" fmla="*/ 3448 w 3593"/>
                <a:gd name="T43" fmla="*/ 144 h 1327"/>
                <a:gd name="T44" fmla="*/ 145 w 3593"/>
                <a:gd name="T45" fmla="*/ 144 h 1327"/>
                <a:gd name="T46" fmla="*/ 145 w 3593"/>
                <a:gd name="T47" fmla="*/ 1183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93" h="1327">
                  <a:moveTo>
                    <a:pt x="0" y="72"/>
                  </a:moveTo>
                  <a:cubicBezTo>
                    <a:pt x="0" y="32"/>
                    <a:pt x="33" y="0"/>
                    <a:pt x="73" y="0"/>
                  </a:cubicBezTo>
                  <a:lnTo>
                    <a:pt x="3521" y="0"/>
                  </a:lnTo>
                  <a:cubicBezTo>
                    <a:pt x="3560" y="0"/>
                    <a:pt x="3593" y="32"/>
                    <a:pt x="3593" y="72"/>
                  </a:cubicBezTo>
                  <a:lnTo>
                    <a:pt x="3593" y="1255"/>
                  </a:lnTo>
                  <a:cubicBezTo>
                    <a:pt x="3593" y="1295"/>
                    <a:pt x="3560" y="1327"/>
                    <a:pt x="3521" y="1327"/>
                  </a:cubicBezTo>
                  <a:lnTo>
                    <a:pt x="73" y="1327"/>
                  </a:lnTo>
                  <a:cubicBezTo>
                    <a:pt x="33" y="1327"/>
                    <a:pt x="0" y="1295"/>
                    <a:pt x="0" y="1255"/>
                  </a:cubicBezTo>
                  <a:lnTo>
                    <a:pt x="0" y="72"/>
                  </a:lnTo>
                  <a:close/>
                  <a:moveTo>
                    <a:pt x="87" y="1241"/>
                  </a:moveTo>
                  <a:lnTo>
                    <a:pt x="3506" y="1241"/>
                  </a:lnTo>
                  <a:lnTo>
                    <a:pt x="3506" y="87"/>
                  </a:lnTo>
                  <a:lnTo>
                    <a:pt x="87" y="87"/>
                  </a:lnTo>
                  <a:lnTo>
                    <a:pt x="87" y="1241"/>
                  </a:lnTo>
                  <a:close/>
                  <a:moveTo>
                    <a:pt x="116" y="116"/>
                  </a:moveTo>
                  <a:lnTo>
                    <a:pt x="3477" y="116"/>
                  </a:lnTo>
                  <a:lnTo>
                    <a:pt x="3477" y="1212"/>
                  </a:lnTo>
                  <a:lnTo>
                    <a:pt x="116" y="1212"/>
                  </a:lnTo>
                  <a:lnTo>
                    <a:pt x="116" y="116"/>
                  </a:lnTo>
                  <a:close/>
                  <a:moveTo>
                    <a:pt x="145" y="1183"/>
                  </a:moveTo>
                  <a:lnTo>
                    <a:pt x="3448" y="1183"/>
                  </a:lnTo>
                  <a:lnTo>
                    <a:pt x="3448" y="144"/>
                  </a:lnTo>
                  <a:lnTo>
                    <a:pt x="145" y="144"/>
                  </a:lnTo>
                  <a:lnTo>
                    <a:pt x="145" y="1183"/>
                  </a:lnTo>
                  <a:close/>
                </a:path>
              </a:pathLst>
            </a:custGeom>
            <a:solidFill>
              <a:srgbClr val="C8E3FB"/>
            </a:solidFill>
            <a:ln w="0" cap="flat">
              <a:solidFill>
                <a:srgbClr val="C8E3F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2" name="Rectangle 70">
              <a:extLst>
                <a:ext uri="{FF2B5EF4-FFF2-40B4-BE49-F238E27FC236}">
                  <a16:creationId xmlns:a16="http://schemas.microsoft.com/office/drawing/2014/main" id="{30F3A25F-7047-4E18-BDF4-246C17A3F8E0}"/>
                </a:ext>
              </a:extLst>
            </p:cNvPr>
            <p:cNvSpPr>
              <a:spLocks noChangeArrowheads="1"/>
            </p:cNvSpPr>
            <p:nvPr/>
          </p:nvSpPr>
          <p:spPr bwMode="auto">
            <a:xfrm>
              <a:off x="3308" y="3268"/>
              <a:ext cx="7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A</a:t>
              </a:r>
              <a:endParaRPr lang="ja-JP" altLang="ja-JP"/>
            </a:p>
          </p:txBody>
        </p:sp>
        <p:sp>
          <p:nvSpPr>
            <p:cNvPr id="3083" name="Rectangle 71">
              <a:extLst>
                <a:ext uri="{FF2B5EF4-FFF2-40B4-BE49-F238E27FC236}">
                  <a16:creationId xmlns:a16="http://schemas.microsoft.com/office/drawing/2014/main" id="{C5399443-89CD-426C-9452-397B7B2F0FFA}"/>
                </a:ext>
              </a:extLst>
            </p:cNvPr>
            <p:cNvSpPr>
              <a:spLocks noChangeArrowheads="1"/>
            </p:cNvSpPr>
            <p:nvPr/>
          </p:nvSpPr>
          <p:spPr bwMode="auto">
            <a:xfrm>
              <a:off x="3385" y="3268"/>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団体</a:t>
              </a:r>
              <a:endParaRPr lang="ja-JP" altLang="ja-JP"/>
            </a:p>
          </p:txBody>
        </p:sp>
        <p:sp>
          <p:nvSpPr>
            <p:cNvPr id="3084" name="Rectangle 72">
              <a:extLst>
                <a:ext uri="{FF2B5EF4-FFF2-40B4-BE49-F238E27FC236}">
                  <a16:creationId xmlns:a16="http://schemas.microsoft.com/office/drawing/2014/main" id="{93271F0C-B280-4395-8FC1-AEBDDA2936D4}"/>
                </a:ext>
              </a:extLst>
            </p:cNvPr>
            <p:cNvSpPr>
              <a:spLocks noChangeArrowheads="1"/>
            </p:cNvSpPr>
            <p:nvPr/>
          </p:nvSpPr>
          <p:spPr bwMode="auto">
            <a:xfrm>
              <a:off x="3146" y="3608"/>
              <a:ext cx="620" cy="2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5" name="Freeform 73">
              <a:extLst>
                <a:ext uri="{FF2B5EF4-FFF2-40B4-BE49-F238E27FC236}">
                  <a16:creationId xmlns:a16="http://schemas.microsoft.com/office/drawing/2014/main" id="{B96B0E94-907C-4302-A337-CE2954817E56}"/>
                </a:ext>
              </a:extLst>
            </p:cNvPr>
            <p:cNvSpPr>
              <a:spLocks noEditPoints="1"/>
            </p:cNvSpPr>
            <p:nvPr/>
          </p:nvSpPr>
          <p:spPr bwMode="auto">
            <a:xfrm>
              <a:off x="3132" y="3595"/>
              <a:ext cx="647" cy="239"/>
            </a:xfrm>
            <a:custGeom>
              <a:avLst/>
              <a:gdLst>
                <a:gd name="T0" fmla="*/ 0 w 3593"/>
                <a:gd name="T1" fmla="*/ 72 h 1327"/>
                <a:gd name="T2" fmla="*/ 73 w 3593"/>
                <a:gd name="T3" fmla="*/ 0 h 1327"/>
                <a:gd name="T4" fmla="*/ 3521 w 3593"/>
                <a:gd name="T5" fmla="*/ 0 h 1327"/>
                <a:gd name="T6" fmla="*/ 3593 w 3593"/>
                <a:gd name="T7" fmla="*/ 72 h 1327"/>
                <a:gd name="T8" fmla="*/ 3593 w 3593"/>
                <a:gd name="T9" fmla="*/ 1255 h 1327"/>
                <a:gd name="T10" fmla="*/ 3521 w 3593"/>
                <a:gd name="T11" fmla="*/ 1327 h 1327"/>
                <a:gd name="T12" fmla="*/ 73 w 3593"/>
                <a:gd name="T13" fmla="*/ 1327 h 1327"/>
                <a:gd name="T14" fmla="*/ 0 w 3593"/>
                <a:gd name="T15" fmla="*/ 1255 h 1327"/>
                <a:gd name="T16" fmla="*/ 0 w 3593"/>
                <a:gd name="T17" fmla="*/ 72 h 1327"/>
                <a:gd name="T18" fmla="*/ 87 w 3593"/>
                <a:gd name="T19" fmla="*/ 1241 h 1327"/>
                <a:gd name="T20" fmla="*/ 3506 w 3593"/>
                <a:gd name="T21" fmla="*/ 1241 h 1327"/>
                <a:gd name="T22" fmla="*/ 3506 w 3593"/>
                <a:gd name="T23" fmla="*/ 86 h 1327"/>
                <a:gd name="T24" fmla="*/ 87 w 3593"/>
                <a:gd name="T25" fmla="*/ 86 h 1327"/>
                <a:gd name="T26" fmla="*/ 87 w 3593"/>
                <a:gd name="T27" fmla="*/ 1241 h 1327"/>
                <a:gd name="T28" fmla="*/ 116 w 3593"/>
                <a:gd name="T29" fmla="*/ 115 h 1327"/>
                <a:gd name="T30" fmla="*/ 3477 w 3593"/>
                <a:gd name="T31" fmla="*/ 115 h 1327"/>
                <a:gd name="T32" fmla="*/ 3477 w 3593"/>
                <a:gd name="T33" fmla="*/ 1212 h 1327"/>
                <a:gd name="T34" fmla="*/ 116 w 3593"/>
                <a:gd name="T35" fmla="*/ 1212 h 1327"/>
                <a:gd name="T36" fmla="*/ 116 w 3593"/>
                <a:gd name="T37" fmla="*/ 115 h 1327"/>
                <a:gd name="T38" fmla="*/ 145 w 3593"/>
                <a:gd name="T39" fmla="*/ 1183 h 1327"/>
                <a:gd name="T40" fmla="*/ 3448 w 3593"/>
                <a:gd name="T41" fmla="*/ 1183 h 1327"/>
                <a:gd name="T42" fmla="*/ 3448 w 3593"/>
                <a:gd name="T43" fmla="*/ 144 h 1327"/>
                <a:gd name="T44" fmla="*/ 145 w 3593"/>
                <a:gd name="T45" fmla="*/ 144 h 1327"/>
                <a:gd name="T46" fmla="*/ 145 w 3593"/>
                <a:gd name="T47" fmla="*/ 1183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93" h="1327">
                  <a:moveTo>
                    <a:pt x="0" y="72"/>
                  </a:moveTo>
                  <a:cubicBezTo>
                    <a:pt x="0" y="32"/>
                    <a:pt x="33" y="0"/>
                    <a:pt x="73" y="0"/>
                  </a:cubicBezTo>
                  <a:lnTo>
                    <a:pt x="3521" y="0"/>
                  </a:lnTo>
                  <a:cubicBezTo>
                    <a:pt x="3560" y="0"/>
                    <a:pt x="3593" y="32"/>
                    <a:pt x="3593" y="72"/>
                  </a:cubicBezTo>
                  <a:lnTo>
                    <a:pt x="3593" y="1255"/>
                  </a:lnTo>
                  <a:cubicBezTo>
                    <a:pt x="3593" y="1295"/>
                    <a:pt x="3560" y="1327"/>
                    <a:pt x="3521" y="1327"/>
                  </a:cubicBezTo>
                  <a:lnTo>
                    <a:pt x="73" y="1327"/>
                  </a:lnTo>
                  <a:cubicBezTo>
                    <a:pt x="33" y="1327"/>
                    <a:pt x="0" y="1295"/>
                    <a:pt x="0" y="1255"/>
                  </a:cubicBezTo>
                  <a:lnTo>
                    <a:pt x="0" y="72"/>
                  </a:lnTo>
                  <a:close/>
                  <a:moveTo>
                    <a:pt x="87" y="1241"/>
                  </a:moveTo>
                  <a:lnTo>
                    <a:pt x="3506" y="1241"/>
                  </a:lnTo>
                  <a:lnTo>
                    <a:pt x="3506" y="86"/>
                  </a:lnTo>
                  <a:lnTo>
                    <a:pt x="87" y="86"/>
                  </a:lnTo>
                  <a:lnTo>
                    <a:pt x="87" y="1241"/>
                  </a:lnTo>
                  <a:close/>
                  <a:moveTo>
                    <a:pt x="116" y="115"/>
                  </a:moveTo>
                  <a:lnTo>
                    <a:pt x="3477" y="115"/>
                  </a:lnTo>
                  <a:lnTo>
                    <a:pt x="3477" y="1212"/>
                  </a:lnTo>
                  <a:lnTo>
                    <a:pt x="116" y="1212"/>
                  </a:lnTo>
                  <a:lnTo>
                    <a:pt x="116" y="115"/>
                  </a:lnTo>
                  <a:close/>
                  <a:moveTo>
                    <a:pt x="145" y="1183"/>
                  </a:moveTo>
                  <a:lnTo>
                    <a:pt x="3448" y="1183"/>
                  </a:lnTo>
                  <a:lnTo>
                    <a:pt x="3448" y="144"/>
                  </a:lnTo>
                  <a:lnTo>
                    <a:pt x="145" y="144"/>
                  </a:lnTo>
                  <a:lnTo>
                    <a:pt x="145" y="1183"/>
                  </a:lnTo>
                  <a:close/>
                </a:path>
              </a:pathLst>
            </a:custGeom>
            <a:solidFill>
              <a:srgbClr val="C8E3FB"/>
            </a:solidFill>
            <a:ln w="0" cap="flat">
              <a:solidFill>
                <a:srgbClr val="C8E3F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86" name="Rectangle 74">
              <a:extLst>
                <a:ext uri="{FF2B5EF4-FFF2-40B4-BE49-F238E27FC236}">
                  <a16:creationId xmlns:a16="http://schemas.microsoft.com/office/drawing/2014/main" id="{5C4EE1B8-D8EE-4CC9-BE0E-5F14E25A5792}"/>
                </a:ext>
              </a:extLst>
            </p:cNvPr>
            <p:cNvSpPr>
              <a:spLocks noChangeArrowheads="1"/>
            </p:cNvSpPr>
            <p:nvPr/>
          </p:nvSpPr>
          <p:spPr bwMode="auto">
            <a:xfrm>
              <a:off x="3308" y="3652"/>
              <a:ext cx="8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B</a:t>
              </a:r>
              <a:endParaRPr lang="ja-JP" altLang="ja-JP"/>
            </a:p>
          </p:txBody>
        </p:sp>
        <p:sp>
          <p:nvSpPr>
            <p:cNvPr id="3089" name="Rectangle 75">
              <a:extLst>
                <a:ext uri="{FF2B5EF4-FFF2-40B4-BE49-F238E27FC236}">
                  <a16:creationId xmlns:a16="http://schemas.microsoft.com/office/drawing/2014/main" id="{972B946F-916A-4E1E-BF7A-3F947B1DB12A}"/>
                </a:ext>
              </a:extLst>
            </p:cNvPr>
            <p:cNvSpPr>
              <a:spLocks noChangeArrowheads="1"/>
            </p:cNvSpPr>
            <p:nvPr/>
          </p:nvSpPr>
          <p:spPr bwMode="auto">
            <a:xfrm>
              <a:off x="3387" y="3652"/>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団体</a:t>
              </a:r>
              <a:endParaRPr lang="ja-JP" altLang="ja-JP"/>
            </a:p>
          </p:txBody>
        </p:sp>
        <p:sp>
          <p:nvSpPr>
            <p:cNvPr id="3090" name="Rectangle 76">
              <a:extLst>
                <a:ext uri="{FF2B5EF4-FFF2-40B4-BE49-F238E27FC236}">
                  <a16:creationId xmlns:a16="http://schemas.microsoft.com/office/drawing/2014/main" id="{1EA74779-2B0B-4C97-B98C-85589E78F8C6}"/>
                </a:ext>
              </a:extLst>
            </p:cNvPr>
            <p:cNvSpPr>
              <a:spLocks noChangeArrowheads="1"/>
            </p:cNvSpPr>
            <p:nvPr/>
          </p:nvSpPr>
          <p:spPr bwMode="auto">
            <a:xfrm>
              <a:off x="3118" y="3955"/>
              <a:ext cx="675" cy="213"/>
            </a:xfrm>
            <a:prstGeom prst="rect">
              <a:avLst/>
            </a:prstGeom>
            <a:solidFill>
              <a:srgbClr val="C8E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1" name="Freeform 77">
              <a:extLst>
                <a:ext uri="{FF2B5EF4-FFF2-40B4-BE49-F238E27FC236}">
                  <a16:creationId xmlns:a16="http://schemas.microsoft.com/office/drawing/2014/main" id="{B6D9A2AC-5691-4283-9D82-D779666CC222}"/>
                </a:ext>
              </a:extLst>
            </p:cNvPr>
            <p:cNvSpPr>
              <a:spLocks noEditPoints="1"/>
            </p:cNvSpPr>
            <p:nvPr/>
          </p:nvSpPr>
          <p:spPr bwMode="auto">
            <a:xfrm>
              <a:off x="3105" y="3942"/>
              <a:ext cx="701" cy="239"/>
            </a:xfrm>
            <a:custGeom>
              <a:avLst/>
              <a:gdLst>
                <a:gd name="T0" fmla="*/ 0 w 3892"/>
                <a:gd name="T1" fmla="*/ 72 h 1328"/>
                <a:gd name="T2" fmla="*/ 72 w 3892"/>
                <a:gd name="T3" fmla="*/ 0 h 1328"/>
                <a:gd name="T4" fmla="*/ 3820 w 3892"/>
                <a:gd name="T5" fmla="*/ 0 h 1328"/>
                <a:gd name="T6" fmla="*/ 3892 w 3892"/>
                <a:gd name="T7" fmla="*/ 72 h 1328"/>
                <a:gd name="T8" fmla="*/ 3892 w 3892"/>
                <a:gd name="T9" fmla="*/ 1255 h 1328"/>
                <a:gd name="T10" fmla="*/ 3820 w 3892"/>
                <a:gd name="T11" fmla="*/ 1328 h 1328"/>
                <a:gd name="T12" fmla="*/ 72 w 3892"/>
                <a:gd name="T13" fmla="*/ 1328 h 1328"/>
                <a:gd name="T14" fmla="*/ 0 w 3892"/>
                <a:gd name="T15" fmla="*/ 1255 h 1328"/>
                <a:gd name="T16" fmla="*/ 0 w 3892"/>
                <a:gd name="T17" fmla="*/ 72 h 1328"/>
                <a:gd name="T18" fmla="*/ 86 w 3892"/>
                <a:gd name="T19" fmla="*/ 1241 h 1328"/>
                <a:gd name="T20" fmla="*/ 3805 w 3892"/>
                <a:gd name="T21" fmla="*/ 1241 h 1328"/>
                <a:gd name="T22" fmla="*/ 3805 w 3892"/>
                <a:gd name="T23" fmla="*/ 87 h 1328"/>
                <a:gd name="T24" fmla="*/ 86 w 3892"/>
                <a:gd name="T25" fmla="*/ 87 h 1328"/>
                <a:gd name="T26" fmla="*/ 86 w 3892"/>
                <a:gd name="T27" fmla="*/ 1241 h 1328"/>
                <a:gd name="T28" fmla="*/ 115 w 3892"/>
                <a:gd name="T29" fmla="*/ 116 h 1328"/>
                <a:gd name="T30" fmla="*/ 3777 w 3892"/>
                <a:gd name="T31" fmla="*/ 116 h 1328"/>
                <a:gd name="T32" fmla="*/ 3777 w 3892"/>
                <a:gd name="T33" fmla="*/ 1212 h 1328"/>
                <a:gd name="T34" fmla="*/ 115 w 3892"/>
                <a:gd name="T35" fmla="*/ 1212 h 1328"/>
                <a:gd name="T36" fmla="*/ 115 w 3892"/>
                <a:gd name="T37" fmla="*/ 116 h 1328"/>
                <a:gd name="T38" fmla="*/ 144 w 3892"/>
                <a:gd name="T39" fmla="*/ 1183 h 1328"/>
                <a:gd name="T40" fmla="*/ 3748 w 3892"/>
                <a:gd name="T41" fmla="*/ 1183 h 1328"/>
                <a:gd name="T42" fmla="*/ 3748 w 3892"/>
                <a:gd name="T43" fmla="*/ 144 h 1328"/>
                <a:gd name="T44" fmla="*/ 144 w 3892"/>
                <a:gd name="T45" fmla="*/ 144 h 1328"/>
                <a:gd name="T46" fmla="*/ 144 w 3892"/>
                <a:gd name="T47" fmla="*/ 1183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92" h="1328">
                  <a:moveTo>
                    <a:pt x="0" y="72"/>
                  </a:moveTo>
                  <a:cubicBezTo>
                    <a:pt x="0" y="32"/>
                    <a:pt x="32" y="0"/>
                    <a:pt x="72" y="0"/>
                  </a:cubicBezTo>
                  <a:lnTo>
                    <a:pt x="3820" y="0"/>
                  </a:lnTo>
                  <a:cubicBezTo>
                    <a:pt x="3860" y="0"/>
                    <a:pt x="3892" y="32"/>
                    <a:pt x="3892" y="72"/>
                  </a:cubicBezTo>
                  <a:lnTo>
                    <a:pt x="3892" y="1255"/>
                  </a:lnTo>
                  <a:cubicBezTo>
                    <a:pt x="3892" y="1295"/>
                    <a:pt x="3860" y="1328"/>
                    <a:pt x="3820" y="1328"/>
                  </a:cubicBezTo>
                  <a:lnTo>
                    <a:pt x="72" y="1328"/>
                  </a:lnTo>
                  <a:cubicBezTo>
                    <a:pt x="32" y="1328"/>
                    <a:pt x="0" y="1295"/>
                    <a:pt x="0" y="1255"/>
                  </a:cubicBezTo>
                  <a:lnTo>
                    <a:pt x="0" y="72"/>
                  </a:lnTo>
                  <a:close/>
                  <a:moveTo>
                    <a:pt x="86" y="1241"/>
                  </a:moveTo>
                  <a:lnTo>
                    <a:pt x="3805" y="1241"/>
                  </a:lnTo>
                  <a:lnTo>
                    <a:pt x="3805" y="87"/>
                  </a:lnTo>
                  <a:lnTo>
                    <a:pt x="86" y="87"/>
                  </a:lnTo>
                  <a:lnTo>
                    <a:pt x="86" y="1241"/>
                  </a:lnTo>
                  <a:close/>
                  <a:moveTo>
                    <a:pt x="115" y="116"/>
                  </a:moveTo>
                  <a:lnTo>
                    <a:pt x="3777" y="116"/>
                  </a:lnTo>
                  <a:lnTo>
                    <a:pt x="3777" y="1212"/>
                  </a:lnTo>
                  <a:lnTo>
                    <a:pt x="115" y="1212"/>
                  </a:lnTo>
                  <a:lnTo>
                    <a:pt x="115" y="116"/>
                  </a:lnTo>
                  <a:close/>
                  <a:moveTo>
                    <a:pt x="144" y="1183"/>
                  </a:moveTo>
                  <a:lnTo>
                    <a:pt x="3748" y="1183"/>
                  </a:lnTo>
                  <a:lnTo>
                    <a:pt x="3748" y="144"/>
                  </a:lnTo>
                  <a:lnTo>
                    <a:pt x="144" y="144"/>
                  </a:lnTo>
                  <a:lnTo>
                    <a:pt x="144" y="1183"/>
                  </a:lnTo>
                  <a:close/>
                </a:path>
              </a:pathLst>
            </a:custGeom>
            <a:solidFill>
              <a:srgbClr val="C8E3FB"/>
            </a:solidFill>
            <a:ln w="0" cap="flat">
              <a:solidFill>
                <a:srgbClr val="C8E3F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92" name="Rectangle 78">
              <a:extLst>
                <a:ext uri="{FF2B5EF4-FFF2-40B4-BE49-F238E27FC236}">
                  <a16:creationId xmlns:a16="http://schemas.microsoft.com/office/drawing/2014/main" id="{90F28BD3-57B7-45C7-B574-BB3DA744333A}"/>
                </a:ext>
              </a:extLst>
            </p:cNvPr>
            <p:cNvSpPr>
              <a:spLocks noChangeArrowheads="1"/>
            </p:cNvSpPr>
            <p:nvPr/>
          </p:nvSpPr>
          <p:spPr bwMode="auto">
            <a:xfrm>
              <a:off x="3306" y="4000"/>
              <a:ext cx="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C</a:t>
              </a:r>
              <a:endParaRPr lang="ja-JP" altLang="ja-JP"/>
            </a:p>
          </p:txBody>
        </p:sp>
        <p:sp>
          <p:nvSpPr>
            <p:cNvPr id="3093" name="Rectangle 79">
              <a:extLst>
                <a:ext uri="{FF2B5EF4-FFF2-40B4-BE49-F238E27FC236}">
                  <a16:creationId xmlns:a16="http://schemas.microsoft.com/office/drawing/2014/main" id="{5219D103-7DDE-4CC7-9FCD-606337818129}"/>
                </a:ext>
              </a:extLst>
            </p:cNvPr>
            <p:cNvSpPr>
              <a:spLocks noChangeArrowheads="1"/>
            </p:cNvSpPr>
            <p:nvPr/>
          </p:nvSpPr>
          <p:spPr bwMode="auto">
            <a:xfrm>
              <a:off x="3387" y="4000"/>
              <a:ext cx="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000000"/>
                  </a:solidFill>
                  <a:latin typeface="UD デジタル 教科書体 NK-R" panose="02020400000000000000" pitchFamily="18" charset="-128"/>
                  <a:ea typeface="UD デジタル 教科書体 NK-R" panose="02020400000000000000" pitchFamily="18" charset="-128"/>
                </a:rPr>
                <a:t>団体</a:t>
              </a:r>
              <a:endParaRPr lang="ja-JP" altLang="ja-JP"/>
            </a:p>
          </p:txBody>
        </p:sp>
        <p:sp>
          <p:nvSpPr>
            <p:cNvPr id="3094" name="Rectangle 80">
              <a:extLst>
                <a:ext uri="{FF2B5EF4-FFF2-40B4-BE49-F238E27FC236}">
                  <a16:creationId xmlns:a16="http://schemas.microsoft.com/office/drawing/2014/main" id="{A45774BD-4EA6-4340-BE13-3648EE95AC0F}"/>
                </a:ext>
              </a:extLst>
            </p:cNvPr>
            <p:cNvSpPr>
              <a:spLocks noChangeArrowheads="1"/>
            </p:cNvSpPr>
            <p:nvPr/>
          </p:nvSpPr>
          <p:spPr bwMode="auto">
            <a:xfrm>
              <a:off x="1967" y="3027"/>
              <a:ext cx="26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１次試験</a:t>
              </a:r>
              <a:endParaRPr lang="ja-JP" altLang="ja-JP"/>
            </a:p>
          </p:txBody>
        </p:sp>
        <p:sp>
          <p:nvSpPr>
            <p:cNvPr id="3095" name="Rectangle 81">
              <a:extLst>
                <a:ext uri="{FF2B5EF4-FFF2-40B4-BE49-F238E27FC236}">
                  <a16:creationId xmlns:a16="http://schemas.microsoft.com/office/drawing/2014/main" id="{7DF73B54-A8AB-4787-84D1-D326AE685523}"/>
                </a:ext>
              </a:extLst>
            </p:cNvPr>
            <p:cNvSpPr>
              <a:spLocks noChangeArrowheads="1"/>
            </p:cNvSpPr>
            <p:nvPr/>
          </p:nvSpPr>
          <p:spPr bwMode="auto">
            <a:xfrm>
              <a:off x="1765" y="3112"/>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a:solidFill>
                    <a:srgbClr val="000000"/>
                  </a:solidFill>
                  <a:latin typeface="UD デジタル 教科書体 NK-R" panose="02020400000000000000" pitchFamily="18" charset="-128"/>
                  <a:ea typeface="UD デジタル 教科書体 NK-R" panose="02020400000000000000" pitchFamily="18" charset="-128"/>
                </a:rPr>
                <a:t>書類選考、</a:t>
              </a:r>
              <a:endParaRPr lang="ja-JP" altLang="ja-JP"/>
            </a:p>
          </p:txBody>
        </p:sp>
        <p:sp>
          <p:nvSpPr>
            <p:cNvPr id="3096" name="Rectangle 82">
              <a:extLst>
                <a:ext uri="{FF2B5EF4-FFF2-40B4-BE49-F238E27FC236}">
                  <a16:creationId xmlns:a16="http://schemas.microsoft.com/office/drawing/2014/main" id="{9D4E7A1B-F8D8-4ABA-95EB-FEEC0DBAEAC6}"/>
                </a:ext>
              </a:extLst>
            </p:cNvPr>
            <p:cNvSpPr>
              <a:spLocks noChangeArrowheads="1"/>
            </p:cNvSpPr>
            <p:nvPr/>
          </p:nvSpPr>
          <p:spPr bwMode="auto">
            <a:xfrm>
              <a:off x="2063" y="3112"/>
              <a:ext cx="11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a:solidFill>
                    <a:srgbClr val="000000"/>
                  </a:solidFill>
                  <a:latin typeface="UD デジタル 教科書体 NK-R" panose="02020400000000000000" pitchFamily="18" charset="-128"/>
                  <a:ea typeface="UD デジタル 教科書体 NK-R" panose="02020400000000000000" pitchFamily="18" charset="-128"/>
                </a:rPr>
                <a:t>SPI</a:t>
              </a:r>
              <a:endParaRPr lang="ja-JP" altLang="ja-JP"/>
            </a:p>
          </p:txBody>
        </p:sp>
        <p:sp>
          <p:nvSpPr>
            <p:cNvPr id="3097" name="Rectangle 83">
              <a:extLst>
                <a:ext uri="{FF2B5EF4-FFF2-40B4-BE49-F238E27FC236}">
                  <a16:creationId xmlns:a16="http://schemas.microsoft.com/office/drawing/2014/main" id="{D19D7685-EFE4-4776-9FAE-92AFA26AAF77}"/>
                </a:ext>
              </a:extLst>
            </p:cNvPr>
            <p:cNvSpPr>
              <a:spLocks noChangeArrowheads="1"/>
            </p:cNvSpPr>
            <p:nvPr/>
          </p:nvSpPr>
          <p:spPr bwMode="auto">
            <a:xfrm>
              <a:off x="2177" y="3112"/>
              <a:ext cx="2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a:solidFill>
                    <a:srgbClr val="000000"/>
                  </a:solidFill>
                  <a:latin typeface="UD デジタル 教科書体 NK-R" panose="02020400000000000000" pitchFamily="18" charset="-128"/>
                  <a:ea typeface="UD デジタル 教科書体 NK-R" panose="02020400000000000000" pitchFamily="18" charset="-128"/>
                </a:rPr>
                <a:t>等を共同</a:t>
              </a:r>
              <a:endParaRPr lang="ja-JP" altLang="ja-JP"/>
            </a:p>
          </p:txBody>
        </p:sp>
        <p:sp>
          <p:nvSpPr>
            <p:cNvPr id="3098" name="Rectangle 84">
              <a:extLst>
                <a:ext uri="{FF2B5EF4-FFF2-40B4-BE49-F238E27FC236}">
                  <a16:creationId xmlns:a16="http://schemas.microsoft.com/office/drawing/2014/main" id="{D9C3B360-9EF1-4928-AB3C-066A37CC88E4}"/>
                </a:ext>
              </a:extLst>
            </p:cNvPr>
            <p:cNvSpPr>
              <a:spLocks noChangeArrowheads="1"/>
            </p:cNvSpPr>
            <p:nvPr/>
          </p:nvSpPr>
          <p:spPr bwMode="auto">
            <a:xfrm>
              <a:off x="3219" y="2992"/>
              <a:ext cx="3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２～３次試験</a:t>
              </a:r>
              <a:endParaRPr lang="ja-JP" altLang="ja-JP"/>
            </a:p>
          </p:txBody>
        </p:sp>
        <p:sp>
          <p:nvSpPr>
            <p:cNvPr id="3099" name="Rectangle 85">
              <a:extLst>
                <a:ext uri="{FF2B5EF4-FFF2-40B4-BE49-F238E27FC236}">
                  <a16:creationId xmlns:a16="http://schemas.microsoft.com/office/drawing/2014/main" id="{65E3F5BE-7F9A-45F6-98D8-287060C81383}"/>
                </a:ext>
              </a:extLst>
            </p:cNvPr>
            <p:cNvSpPr>
              <a:spLocks noChangeArrowheads="1"/>
            </p:cNvSpPr>
            <p:nvPr/>
          </p:nvSpPr>
          <p:spPr bwMode="auto">
            <a:xfrm>
              <a:off x="3209" y="3079"/>
              <a:ext cx="3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a:solidFill>
                    <a:srgbClr val="000000"/>
                  </a:solidFill>
                  <a:latin typeface="UD デジタル 教科書体 NK-R" panose="02020400000000000000" pitchFamily="18" charset="-128"/>
                  <a:ea typeface="UD デジタル 教科書体 NK-R" panose="02020400000000000000" pitchFamily="18" charset="-128"/>
                </a:rPr>
                <a:t>面接等を個別</a:t>
              </a:r>
              <a:endParaRPr lang="ja-JP" altLang="ja-JP"/>
            </a:p>
          </p:txBody>
        </p:sp>
        <p:sp>
          <p:nvSpPr>
            <p:cNvPr id="3100" name="Freeform 86">
              <a:extLst>
                <a:ext uri="{FF2B5EF4-FFF2-40B4-BE49-F238E27FC236}">
                  <a16:creationId xmlns:a16="http://schemas.microsoft.com/office/drawing/2014/main" id="{3BD5CBCA-8FC2-4857-9551-5A2E92FD53FA}"/>
                </a:ext>
              </a:extLst>
            </p:cNvPr>
            <p:cNvSpPr>
              <a:spLocks noEditPoints="1"/>
            </p:cNvSpPr>
            <p:nvPr/>
          </p:nvSpPr>
          <p:spPr bwMode="auto">
            <a:xfrm>
              <a:off x="2612" y="3368"/>
              <a:ext cx="373" cy="90"/>
            </a:xfrm>
            <a:custGeom>
              <a:avLst/>
              <a:gdLst>
                <a:gd name="T0" fmla="*/ 3 w 373"/>
                <a:gd name="T1" fmla="*/ 90 h 90"/>
                <a:gd name="T2" fmla="*/ 330 w 373"/>
                <a:gd name="T3" fmla="*/ 34 h 90"/>
                <a:gd name="T4" fmla="*/ 327 w 373"/>
                <a:gd name="T5" fmla="*/ 16 h 90"/>
                <a:gd name="T6" fmla="*/ 0 w 373"/>
                <a:gd name="T7" fmla="*/ 72 h 90"/>
                <a:gd name="T8" fmla="*/ 3 w 373"/>
                <a:gd name="T9" fmla="*/ 90 h 90"/>
                <a:gd name="T10" fmla="*/ 324 w 373"/>
                <a:gd name="T11" fmla="*/ 53 h 90"/>
                <a:gd name="T12" fmla="*/ 373 w 373"/>
                <a:gd name="T13" fmla="*/ 18 h 90"/>
                <a:gd name="T14" fmla="*/ 315 w 373"/>
                <a:gd name="T15" fmla="*/ 0 h 90"/>
                <a:gd name="T16" fmla="*/ 324 w 373"/>
                <a:gd name="T17"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90">
                  <a:moveTo>
                    <a:pt x="3" y="90"/>
                  </a:moveTo>
                  <a:lnTo>
                    <a:pt x="330" y="34"/>
                  </a:lnTo>
                  <a:lnTo>
                    <a:pt x="327" y="16"/>
                  </a:lnTo>
                  <a:lnTo>
                    <a:pt x="0" y="72"/>
                  </a:lnTo>
                  <a:lnTo>
                    <a:pt x="3" y="90"/>
                  </a:lnTo>
                  <a:close/>
                  <a:moveTo>
                    <a:pt x="324" y="53"/>
                  </a:moveTo>
                  <a:lnTo>
                    <a:pt x="373" y="18"/>
                  </a:lnTo>
                  <a:lnTo>
                    <a:pt x="315" y="0"/>
                  </a:lnTo>
                  <a:lnTo>
                    <a:pt x="324" y="53"/>
                  </a:lnTo>
                  <a:close/>
                </a:path>
              </a:pathLst>
            </a:custGeom>
            <a:solidFill>
              <a:srgbClr val="3377D2"/>
            </a:solidFill>
            <a:ln w="0" cap="flat">
              <a:solidFill>
                <a:srgbClr val="3377D2"/>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1" name="Freeform 87">
              <a:extLst>
                <a:ext uri="{FF2B5EF4-FFF2-40B4-BE49-F238E27FC236}">
                  <a16:creationId xmlns:a16="http://schemas.microsoft.com/office/drawing/2014/main" id="{041C85E5-B577-43B5-A800-DFCFF834F04E}"/>
                </a:ext>
              </a:extLst>
            </p:cNvPr>
            <p:cNvSpPr>
              <a:spLocks noEditPoints="1"/>
            </p:cNvSpPr>
            <p:nvPr/>
          </p:nvSpPr>
          <p:spPr bwMode="auto">
            <a:xfrm>
              <a:off x="2611" y="3976"/>
              <a:ext cx="352" cy="63"/>
            </a:xfrm>
            <a:custGeom>
              <a:avLst/>
              <a:gdLst>
                <a:gd name="T0" fmla="*/ 1 w 352"/>
                <a:gd name="T1" fmla="*/ 0 h 63"/>
                <a:gd name="T2" fmla="*/ 308 w 352"/>
                <a:gd name="T3" fmla="*/ 28 h 63"/>
                <a:gd name="T4" fmla="*/ 306 w 352"/>
                <a:gd name="T5" fmla="*/ 46 h 63"/>
                <a:gd name="T6" fmla="*/ 0 w 352"/>
                <a:gd name="T7" fmla="*/ 18 h 63"/>
                <a:gd name="T8" fmla="*/ 1 w 352"/>
                <a:gd name="T9" fmla="*/ 0 h 63"/>
                <a:gd name="T10" fmla="*/ 301 w 352"/>
                <a:gd name="T11" fmla="*/ 9 h 63"/>
                <a:gd name="T12" fmla="*/ 352 w 352"/>
                <a:gd name="T13" fmla="*/ 41 h 63"/>
                <a:gd name="T14" fmla="*/ 296 w 352"/>
                <a:gd name="T15" fmla="*/ 63 h 63"/>
                <a:gd name="T16" fmla="*/ 301 w 352"/>
                <a:gd name="T17"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63">
                  <a:moveTo>
                    <a:pt x="1" y="0"/>
                  </a:moveTo>
                  <a:lnTo>
                    <a:pt x="308" y="28"/>
                  </a:lnTo>
                  <a:lnTo>
                    <a:pt x="306" y="46"/>
                  </a:lnTo>
                  <a:lnTo>
                    <a:pt x="0" y="18"/>
                  </a:lnTo>
                  <a:lnTo>
                    <a:pt x="1" y="0"/>
                  </a:lnTo>
                  <a:close/>
                  <a:moveTo>
                    <a:pt x="301" y="9"/>
                  </a:moveTo>
                  <a:lnTo>
                    <a:pt x="352" y="41"/>
                  </a:lnTo>
                  <a:lnTo>
                    <a:pt x="296" y="63"/>
                  </a:lnTo>
                  <a:lnTo>
                    <a:pt x="301" y="9"/>
                  </a:lnTo>
                  <a:close/>
                </a:path>
              </a:pathLst>
            </a:custGeom>
            <a:solidFill>
              <a:srgbClr val="3377D2"/>
            </a:solidFill>
            <a:ln w="0" cap="flat">
              <a:solidFill>
                <a:srgbClr val="3377D2"/>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3160" name="Picture 88">
              <a:extLst>
                <a:ext uri="{FF2B5EF4-FFF2-40B4-BE49-F238E27FC236}">
                  <a16:creationId xmlns:a16="http://schemas.microsoft.com/office/drawing/2014/main" id="{1958355E-247A-48A8-9937-F4019FFE7E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 y="3594"/>
              <a:ext cx="25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1" name="Picture 89">
              <a:extLst>
                <a:ext uri="{FF2B5EF4-FFF2-40B4-BE49-F238E27FC236}">
                  <a16:creationId xmlns:a16="http://schemas.microsoft.com/office/drawing/2014/main" id="{8A0EBC85-B157-4F10-B0AB-B41E85FF99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 y="3594"/>
              <a:ext cx="25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Freeform 90">
              <a:extLst>
                <a:ext uri="{FF2B5EF4-FFF2-40B4-BE49-F238E27FC236}">
                  <a16:creationId xmlns:a16="http://schemas.microsoft.com/office/drawing/2014/main" id="{0D6238E5-5069-4DF9-8C34-4599DDA5E5BC}"/>
                </a:ext>
              </a:extLst>
            </p:cNvPr>
            <p:cNvSpPr>
              <a:spLocks noEditPoints="1"/>
            </p:cNvSpPr>
            <p:nvPr/>
          </p:nvSpPr>
          <p:spPr bwMode="auto">
            <a:xfrm>
              <a:off x="1091" y="3837"/>
              <a:ext cx="434" cy="81"/>
            </a:xfrm>
            <a:custGeom>
              <a:avLst/>
              <a:gdLst>
                <a:gd name="T0" fmla="*/ 0 w 434"/>
                <a:gd name="T1" fmla="*/ 27 h 81"/>
                <a:gd name="T2" fmla="*/ 366 w 434"/>
                <a:gd name="T3" fmla="*/ 27 h 81"/>
                <a:gd name="T4" fmla="*/ 366 w 434"/>
                <a:gd name="T5" fmla="*/ 54 h 81"/>
                <a:gd name="T6" fmla="*/ 0 w 434"/>
                <a:gd name="T7" fmla="*/ 54 h 81"/>
                <a:gd name="T8" fmla="*/ 0 w 434"/>
                <a:gd name="T9" fmla="*/ 27 h 81"/>
                <a:gd name="T10" fmla="*/ 353 w 434"/>
                <a:gd name="T11" fmla="*/ 0 h 81"/>
                <a:gd name="T12" fmla="*/ 434 w 434"/>
                <a:gd name="T13" fmla="*/ 41 h 81"/>
                <a:gd name="T14" fmla="*/ 353 w 434"/>
                <a:gd name="T15" fmla="*/ 81 h 81"/>
                <a:gd name="T16" fmla="*/ 353 w 434"/>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81">
                  <a:moveTo>
                    <a:pt x="0" y="27"/>
                  </a:moveTo>
                  <a:lnTo>
                    <a:pt x="366" y="27"/>
                  </a:lnTo>
                  <a:lnTo>
                    <a:pt x="366" y="54"/>
                  </a:lnTo>
                  <a:lnTo>
                    <a:pt x="0" y="54"/>
                  </a:lnTo>
                  <a:lnTo>
                    <a:pt x="0" y="27"/>
                  </a:lnTo>
                  <a:close/>
                  <a:moveTo>
                    <a:pt x="353" y="0"/>
                  </a:moveTo>
                  <a:lnTo>
                    <a:pt x="434" y="41"/>
                  </a:lnTo>
                  <a:lnTo>
                    <a:pt x="353" y="81"/>
                  </a:lnTo>
                  <a:lnTo>
                    <a:pt x="353" y="0"/>
                  </a:lnTo>
                  <a:close/>
                </a:path>
              </a:pathLst>
            </a:custGeom>
            <a:solidFill>
              <a:srgbClr val="3377D2"/>
            </a:solidFill>
            <a:ln w="0" cap="flat">
              <a:solidFill>
                <a:srgbClr val="3377D2"/>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3" name="Rectangle 91">
              <a:extLst>
                <a:ext uri="{FF2B5EF4-FFF2-40B4-BE49-F238E27FC236}">
                  <a16:creationId xmlns:a16="http://schemas.microsoft.com/office/drawing/2014/main" id="{E5334AC4-463F-4C94-AEA5-8CB4FFFB6F1F}"/>
                </a:ext>
              </a:extLst>
            </p:cNvPr>
            <p:cNvSpPr>
              <a:spLocks noChangeArrowheads="1"/>
            </p:cNvSpPr>
            <p:nvPr/>
          </p:nvSpPr>
          <p:spPr bwMode="auto">
            <a:xfrm>
              <a:off x="1116" y="3513"/>
              <a:ext cx="3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UD デジタル 教科書体 NK-R" panose="02020400000000000000" pitchFamily="18" charset="-128"/>
                  <a:ea typeface="UD デジタル 教科書体 NK-R" panose="02020400000000000000" pitchFamily="18" charset="-128"/>
                </a:rPr>
                <a:t>志望順位を</a:t>
              </a:r>
              <a:endParaRPr lang="ja-JP" altLang="ja-JP"/>
            </a:p>
          </p:txBody>
        </p:sp>
        <p:sp>
          <p:nvSpPr>
            <p:cNvPr id="3104" name="Rectangle 92">
              <a:extLst>
                <a:ext uri="{FF2B5EF4-FFF2-40B4-BE49-F238E27FC236}">
                  <a16:creationId xmlns:a16="http://schemas.microsoft.com/office/drawing/2014/main" id="{712C2931-6C03-4229-A248-76E496642109}"/>
                </a:ext>
              </a:extLst>
            </p:cNvPr>
            <p:cNvSpPr>
              <a:spLocks noChangeArrowheads="1"/>
            </p:cNvSpPr>
            <p:nvPr/>
          </p:nvSpPr>
          <p:spPr bwMode="auto">
            <a:xfrm>
              <a:off x="1131" y="3614"/>
              <a:ext cx="3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UD デジタル 教科書体 NK-R" panose="02020400000000000000" pitchFamily="18" charset="-128"/>
                  <a:ea typeface="UD デジタル 教科書体 NK-R" panose="02020400000000000000" pitchFamily="18" charset="-128"/>
                </a:rPr>
                <a:t>記載のうえ</a:t>
              </a:r>
              <a:endParaRPr lang="ja-JP" altLang="ja-JP"/>
            </a:p>
          </p:txBody>
        </p:sp>
        <p:sp>
          <p:nvSpPr>
            <p:cNvPr id="3105" name="Rectangle 93">
              <a:extLst>
                <a:ext uri="{FF2B5EF4-FFF2-40B4-BE49-F238E27FC236}">
                  <a16:creationId xmlns:a16="http://schemas.microsoft.com/office/drawing/2014/main" id="{E890DB75-E55D-4A36-B1F5-6EA42E43003C}"/>
                </a:ext>
              </a:extLst>
            </p:cNvPr>
            <p:cNvSpPr>
              <a:spLocks noChangeArrowheads="1"/>
            </p:cNvSpPr>
            <p:nvPr/>
          </p:nvSpPr>
          <p:spPr bwMode="auto">
            <a:xfrm>
              <a:off x="1236" y="3715"/>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000">
                  <a:solidFill>
                    <a:srgbClr val="000000"/>
                  </a:solidFill>
                  <a:latin typeface="UD デジタル 教科書体 NK-R" panose="02020400000000000000" pitchFamily="18" charset="-128"/>
                  <a:ea typeface="UD デジタル 教科書体 NK-R" panose="02020400000000000000" pitchFamily="18" charset="-128"/>
                </a:rPr>
                <a:t>応募</a:t>
              </a:r>
              <a:endParaRPr lang="ja-JP" altLang="ja-JP"/>
            </a:p>
          </p:txBody>
        </p:sp>
        <p:pic>
          <p:nvPicPr>
            <p:cNvPr id="3166" name="Picture 94">
              <a:extLst>
                <a:ext uri="{FF2B5EF4-FFF2-40B4-BE49-F238E27FC236}">
                  <a16:creationId xmlns:a16="http://schemas.microsoft.com/office/drawing/2014/main" id="{705BA6F4-A6C1-48E0-9C24-FDB0772BBA9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 y="3708"/>
              <a:ext cx="251"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7" name="Picture 95">
              <a:extLst>
                <a:ext uri="{FF2B5EF4-FFF2-40B4-BE49-F238E27FC236}">
                  <a16:creationId xmlns:a16="http://schemas.microsoft.com/office/drawing/2014/main" id="{F43F5E6F-8315-4F0F-B2C8-1B647ADBFA2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 y="3708"/>
              <a:ext cx="251"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6" name="Oval 96">
              <a:extLst>
                <a:ext uri="{FF2B5EF4-FFF2-40B4-BE49-F238E27FC236}">
                  <a16:creationId xmlns:a16="http://schemas.microsoft.com/office/drawing/2014/main" id="{FDB9FB73-8ADD-4244-9945-81D76509F521}"/>
                </a:ext>
              </a:extLst>
            </p:cNvPr>
            <p:cNvSpPr>
              <a:spLocks noChangeArrowheads="1"/>
            </p:cNvSpPr>
            <p:nvPr/>
          </p:nvSpPr>
          <p:spPr bwMode="auto">
            <a:xfrm>
              <a:off x="648" y="2965"/>
              <a:ext cx="796" cy="487"/>
            </a:xfrm>
            <a:prstGeom prst="ellipse">
              <a:avLst/>
            </a:prstGeom>
            <a:solidFill>
              <a:srgbClr val="C8E3F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7" name="Freeform 97">
              <a:extLst>
                <a:ext uri="{FF2B5EF4-FFF2-40B4-BE49-F238E27FC236}">
                  <a16:creationId xmlns:a16="http://schemas.microsoft.com/office/drawing/2014/main" id="{27C8C819-18AC-4E77-9109-97F36B9BF27E}"/>
                </a:ext>
              </a:extLst>
            </p:cNvPr>
            <p:cNvSpPr>
              <a:spLocks noEditPoints="1"/>
            </p:cNvSpPr>
            <p:nvPr/>
          </p:nvSpPr>
          <p:spPr bwMode="auto">
            <a:xfrm>
              <a:off x="635" y="2952"/>
              <a:ext cx="822" cy="513"/>
            </a:xfrm>
            <a:custGeom>
              <a:avLst/>
              <a:gdLst>
                <a:gd name="T0" fmla="*/ 26 w 822"/>
                <a:gd name="T1" fmla="*/ 167 h 513"/>
                <a:gd name="T2" fmla="*/ 109 w 822"/>
                <a:gd name="T3" fmla="*/ 82 h 513"/>
                <a:gd name="T4" fmla="*/ 252 w 822"/>
                <a:gd name="T5" fmla="*/ 20 h 513"/>
                <a:gd name="T6" fmla="*/ 411 w 822"/>
                <a:gd name="T7" fmla="*/ 0 h 513"/>
                <a:gd name="T8" fmla="*/ 569 w 822"/>
                <a:gd name="T9" fmla="*/ 20 h 513"/>
                <a:gd name="T10" fmla="*/ 713 w 822"/>
                <a:gd name="T11" fmla="*/ 82 h 513"/>
                <a:gd name="T12" fmla="*/ 796 w 822"/>
                <a:gd name="T13" fmla="*/ 166 h 513"/>
                <a:gd name="T14" fmla="*/ 822 w 822"/>
                <a:gd name="T15" fmla="*/ 270 h 513"/>
                <a:gd name="T16" fmla="*/ 781 w 822"/>
                <a:gd name="T17" fmla="*/ 370 h 513"/>
                <a:gd name="T18" fmla="*/ 685 w 822"/>
                <a:gd name="T19" fmla="*/ 448 h 513"/>
                <a:gd name="T20" fmla="*/ 532 w 822"/>
                <a:gd name="T21" fmla="*/ 502 h 513"/>
                <a:gd name="T22" fmla="*/ 370 w 822"/>
                <a:gd name="T23" fmla="*/ 512 h 513"/>
                <a:gd name="T24" fmla="*/ 200 w 822"/>
                <a:gd name="T25" fmla="*/ 477 h 513"/>
                <a:gd name="T26" fmla="*/ 84 w 822"/>
                <a:gd name="T27" fmla="*/ 412 h 513"/>
                <a:gd name="T28" fmla="*/ 14 w 822"/>
                <a:gd name="T29" fmla="*/ 323 h 513"/>
                <a:gd name="T30" fmla="*/ 20 w 822"/>
                <a:gd name="T31" fmla="*/ 293 h 513"/>
                <a:gd name="T32" fmla="*/ 72 w 822"/>
                <a:gd name="T33" fmla="*/ 381 h 513"/>
                <a:gd name="T34" fmla="*/ 174 w 822"/>
                <a:gd name="T35" fmla="*/ 449 h 513"/>
                <a:gd name="T36" fmla="*/ 331 w 822"/>
                <a:gd name="T37" fmla="*/ 492 h 513"/>
                <a:gd name="T38" fmla="*/ 491 w 822"/>
                <a:gd name="T39" fmla="*/ 492 h 513"/>
                <a:gd name="T40" fmla="*/ 648 w 822"/>
                <a:gd name="T41" fmla="*/ 449 h 513"/>
                <a:gd name="T42" fmla="*/ 750 w 822"/>
                <a:gd name="T43" fmla="*/ 381 h 513"/>
                <a:gd name="T44" fmla="*/ 802 w 822"/>
                <a:gd name="T45" fmla="*/ 293 h 513"/>
                <a:gd name="T46" fmla="*/ 794 w 822"/>
                <a:gd name="T47" fmla="*/ 197 h 513"/>
                <a:gd name="T48" fmla="*/ 729 w 822"/>
                <a:gd name="T49" fmla="*/ 113 h 513"/>
                <a:gd name="T50" fmla="*/ 617 w 822"/>
                <a:gd name="T51" fmla="*/ 51 h 513"/>
                <a:gd name="T52" fmla="*/ 452 w 822"/>
                <a:gd name="T53" fmla="*/ 17 h 513"/>
                <a:gd name="T54" fmla="*/ 293 w 822"/>
                <a:gd name="T55" fmla="*/ 27 h 513"/>
                <a:gd name="T56" fmla="*/ 145 w 822"/>
                <a:gd name="T57" fmla="*/ 79 h 513"/>
                <a:gd name="T58" fmla="*/ 54 w 822"/>
                <a:gd name="T59" fmla="*/ 153 h 513"/>
                <a:gd name="T60" fmla="*/ 16 w 822"/>
                <a:gd name="T61" fmla="*/ 244 h 513"/>
                <a:gd name="T62" fmla="*/ 33 w 822"/>
                <a:gd name="T63" fmla="*/ 198 h 513"/>
                <a:gd name="T64" fmla="*/ 97 w 822"/>
                <a:gd name="T65" fmla="*/ 117 h 513"/>
                <a:gd name="T66" fmla="*/ 207 w 822"/>
                <a:gd name="T67" fmla="*/ 56 h 513"/>
                <a:gd name="T68" fmla="*/ 371 w 822"/>
                <a:gd name="T69" fmla="*/ 22 h 513"/>
                <a:gd name="T70" fmla="*/ 528 w 822"/>
                <a:gd name="T71" fmla="*/ 32 h 513"/>
                <a:gd name="T72" fmla="*/ 675 w 822"/>
                <a:gd name="T73" fmla="*/ 83 h 513"/>
                <a:gd name="T74" fmla="*/ 764 w 822"/>
                <a:gd name="T75" fmla="*/ 156 h 513"/>
                <a:gd name="T76" fmla="*/ 801 w 822"/>
                <a:gd name="T77" fmla="*/ 245 h 513"/>
                <a:gd name="T78" fmla="*/ 778 w 822"/>
                <a:gd name="T79" fmla="*/ 336 h 513"/>
                <a:gd name="T80" fmla="*/ 701 w 822"/>
                <a:gd name="T81" fmla="*/ 414 h 513"/>
                <a:gd name="T82" fmla="*/ 564 w 822"/>
                <a:gd name="T83" fmla="*/ 473 h 513"/>
                <a:gd name="T84" fmla="*/ 411 w 822"/>
                <a:gd name="T85" fmla="*/ 492 h 513"/>
                <a:gd name="T86" fmla="*/ 258 w 822"/>
                <a:gd name="T87" fmla="*/ 473 h 513"/>
                <a:gd name="T88" fmla="*/ 120 w 822"/>
                <a:gd name="T89" fmla="*/ 414 h 513"/>
                <a:gd name="T90" fmla="*/ 44 w 822"/>
                <a:gd name="T91" fmla="*/ 336 h 513"/>
                <a:gd name="T92" fmla="*/ 26 w 822"/>
                <a:gd name="T93" fmla="*/ 267 h 513"/>
                <a:gd name="T94" fmla="*/ 62 w 822"/>
                <a:gd name="T95" fmla="*/ 354 h 513"/>
                <a:gd name="T96" fmla="*/ 149 w 822"/>
                <a:gd name="T97" fmla="*/ 425 h 513"/>
                <a:gd name="T98" fmla="*/ 295 w 822"/>
                <a:gd name="T99" fmla="*/ 476 h 513"/>
                <a:gd name="T100" fmla="*/ 451 w 822"/>
                <a:gd name="T101" fmla="*/ 486 h 513"/>
                <a:gd name="T102" fmla="*/ 613 w 822"/>
                <a:gd name="T103" fmla="*/ 453 h 513"/>
                <a:gd name="T104" fmla="*/ 722 w 822"/>
                <a:gd name="T105" fmla="*/ 392 h 513"/>
                <a:gd name="T106" fmla="*/ 785 w 822"/>
                <a:gd name="T107" fmla="*/ 313 h 513"/>
                <a:gd name="T108" fmla="*/ 792 w 822"/>
                <a:gd name="T109" fmla="*/ 223 h 513"/>
                <a:gd name="T110" fmla="*/ 743 w 822"/>
                <a:gd name="T111" fmla="*/ 140 h 513"/>
                <a:gd name="T112" fmla="*/ 644 w 822"/>
                <a:gd name="T113" fmla="*/ 73 h 513"/>
                <a:gd name="T114" fmla="*/ 490 w 822"/>
                <a:gd name="T115" fmla="*/ 31 h 513"/>
                <a:gd name="T116" fmla="*/ 333 w 822"/>
                <a:gd name="T117" fmla="*/ 31 h 513"/>
                <a:gd name="T118" fmla="*/ 178 w 822"/>
                <a:gd name="T119" fmla="*/ 73 h 513"/>
                <a:gd name="T120" fmla="*/ 80 w 822"/>
                <a:gd name="T121" fmla="*/ 139 h 513"/>
                <a:gd name="T122" fmla="*/ 30 w 822"/>
                <a:gd name="T123" fmla="*/ 22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513">
                  <a:moveTo>
                    <a:pt x="0" y="257"/>
                  </a:moveTo>
                  <a:lnTo>
                    <a:pt x="0" y="243"/>
                  </a:lnTo>
                  <a:lnTo>
                    <a:pt x="2" y="230"/>
                  </a:lnTo>
                  <a:lnTo>
                    <a:pt x="5" y="217"/>
                  </a:lnTo>
                  <a:lnTo>
                    <a:pt x="8" y="204"/>
                  </a:lnTo>
                  <a:lnTo>
                    <a:pt x="13" y="191"/>
                  </a:lnTo>
                  <a:lnTo>
                    <a:pt x="19" y="179"/>
                  </a:lnTo>
                  <a:lnTo>
                    <a:pt x="26" y="167"/>
                  </a:lnTo>
                  <a:lnTo>
                    <a:pt x="33" y="155"/>
                  </a:lnTo>
                  <a:lnTo>
                    <a:pt x="42" y="143"/>
                  </a:lnTo>
                  <a:lnTo>
                    <a:pt x="51" y="132"/>
                  </a:lnTo>
                  <a:lnTo>
                    <a:pt x="61" y="121"/>
                  </a:lnTo>
                  <a:lnTo>
                    <a:pt x="72" y="111"/>
                  </a:lnTo>
                  <a:lnTo>
                    <a:pt x="84" y="101"/>
                  </a:lnTo>
                  <a:lnTo>
                    <a:pt x="96" y="92"/>
                  </a:lnTo>
                  <a:lnTo>
                    <a:pt x="109" y="82"/>
                  </a:lnTo>
                  <a:lnTo>
                    <a:pt x="122" y="74"/>
                  </a:lnTo>
                  <a:lnTo>
                    <a:pt x="137" y="65"/>
                  </a:lnTo>
                  <a:lnTo>
                    <a:pt x="152" y="57"/>
                  </a:lnTo>
                  <a:lnTo>
                    <a:pt x="167" y="50"/>
                  </a:lnTo>
                  <a:lnTo>
                    <a:pt x="183" y="43"/>
                  </a:lnTo>
                  <a:lnTo>
                    <a:pt x="200" y="36"/>
                  </a:lnTo>
                  <a:lnTo>
                    <a:pt x="217" y="30"/>
                  </a:lnTo>
                  <a:lnTo>
                    <a:pt x="252" y="20"/>
                  </a:lnTo>
                  <a:lnTo>
                    <a:pt x="271" y="15"/>
                  </a:lnTo>
                  <a:lnTo>
                    <a:pt x="290" y="11"/>
                  </a:lnTo>
                  <a:lnTo>
                    <a:pt x="309" y="8"/>
                  </a:lnTo>
                  <a:lnTo>
                    <a:pt x="329" y="5"/>
                  </a:lnTo>
                  <a:lnTo>
                    <a:pt x="349" y="3"/>
                  </a:lnTo>
                  <a:lnTo>
                    <a:pt x="369" y="2"/>
                  </a:lnTo>
                  <a:lnTo>
                    <a:pt x="390" y="0"/>
                  </a:lnTo>
                  <a:lnTo>
                    <a:pt x="411" y="0"/>
                  </a:lnTo>
                  <a:lnTo>
                    <a:pt x="432" y="1"/>
                  </a:lnTo>
                  <a:lnTo>
                    <a:pt x="452" y="1"/>
                  </a:lnTo>
                  <a:lnTo>
                    <a:pt x="473" y="3"/>
                  </a:lnTo>
                  <a:lnTo>
                    <a:pt x="493" y="5"/>
                  </a:lnTo>
                  <a:lnTo>
                    <a:pt x="512" y="8"/>
                  </a:lnTo>
                  <a:lnTo>
                    <a:pt x="532" y="11"/>
                  </a:lnTo>
                  <a:lnTo>
                    <a:pt x="551" y="15"/>
                  </a:lnTo>
                  <a:lnTo>
                    <a:pt x="569" y="20"/>
                  </a:lnTo>
                  <a:lnTo>
                    <a:pt x="605" y="30"/>
                  </a:lnTo>
                  <a:lnTo>
                    <a:pt x="622" y="36"/>
                  </a:lnTo>
                  <a:lnTo>
                    <a:pt x="638" y="43"/>
                  </a:lnTo>
                  <a:lnTo>
                    <a:pt x="655" y="50"/>
                  </a:lnTo>
                  <a:lnTo>
                    <a:pt x="670" y="57"/>
                  </a:lnTo>
                  <a:lnTo>
                    <a:pt x="685" y="65"/>
                  </a:lnTo>
                  <a:lnTo>
                    <a:pt x="699" y="73"/>
                  </a:lnTo>
                  <a:lnTo>
                    <a:pt x="713" y="82"/>
                  </a:lnTo>
                  <a:lnTo>
                    <a:pt x="726" y="91"/>
                  </a:lnTo>
                  <a:lnTo>
                    <a:pt x="738" y="101"/>
                  </a:lnTo>
                  <a:lnTo>
                    <a:pt x="750" y="111"/>
                  </a:lnTo>
                  <a:lnTo>
                    <a:pt x="761" y="121"/>
                  </a:lnTo>
                  <a:lnTo>
                    <a:pt x="771" y="132"/>
                  </a:lnTo>
                  <a:lnTo>
                    <a:pt x="780" y="143"/>
                  </a:lnTo>
                  <a:lnTo>
                    <a:pt x="788" y="154"/>
                  </a:lnTo>
                  <a:lnTo>
                    <a:pt x="796" y="166"/>
                  </a:lnTo>
                  <a:lnTo>
                    <a:pt x="803" y="178"/>
                  </a:lnTo>
                  <a:lnTo>
                    <a:pt x="809" y="190"/>
                  </a:lnTo>
                  <a:lnTo>
                    <a:pt x="813" y="203"/>
                  </a:lnTo>
                  <a:lnTo>
                    <a:pt x="817" y="216"/>
                  </a:lnTo>
                  <a:lnTo>
                    <a:pt x="820" y="229"/>
                  </a:lnTo>
                  <a:lnTo>
                    <a:pt x="822" y="242"/>
                  </a:lnTo>
                  <a:lnTo>
                    <a:pt x="822" y="256"/>
                  </a:lnTo>
                  <a:lnTo>
                    <a:pt x="822" y="270"/>
                  </a:lnTo>
                  <a:lnTo>
                    <a:pt x="820" y="283"/>
                  </a:lnTo>
                  <a:lnTo>
                    <a:pt x="817" y="296"/>
                  </a:lnTo>
                  <a:lnTo>
                    <a:pt x="814" y="309"/>
                  </a:lnTo>
                  <a:lnTo>
                    <a:pt x="809" y="322"/>
                  </a:lnTo>
                  <a:lnTo>
                    <a:pt x="803" y="334"/>
                  </a:lnTo>
                  <a:lnTo>
                    <a:pt x="797" y="346"/>
                  </a:lnTo>
                  <a:lnTo>
                    <a:pt x="789" y="358"/>
                  </a:lnTo>
                  <a:lnTo>
                    <a:pt x="781" y="370"/>
                  </a:lnTo>
                  <a:lnTo>
                    <a:pt x="771" y="381"/>
                  </a:lnTo>
                  <a:lnTo>
                    <a:pt x="761" y="392"/>
                  </a:lnTo>
                  <a:lnTo>
                    <a:pt x="750" y="402"/>
                  </a:lnTo>
                  <a:lnTo>
                    <a:pt x="739" y="412"/>
                  </a:lnTo>
                  <a:lnTo>
                    <a:pt x="726" y="421"/>
                  </a:lnTo>
                  <a:lnTo>
                    <a:pt x="713" y="431"/>
                  </a:lnTo>
                  <a:lnTo>
                    <a:pt x="700" y="439"/>
                  </a:lnTo>
                  <a:lnTo>
                    <a:pt x="685" y="448"/>
                  </a:lnTo>
                  <a:lnTo>
                    <a:pt x="670" y="456"/>
                  </a:lnTo>
                  <a:lnTo>
                    <a:pt x="655" y="463"/>
                  </a:lnTo>
                  <a:lnTo>
                    <a:pt x="639" y="470"/>
                  </a:lnTo>
                  <a:lnTo>
                    <a:pt x="622" y="477"/>
                  </a:lnTo>
                  <a:lnTo>
                    <a:pt x="605" y="483"/>
                  </a:lnTo>
                  <a:lnTo>
                    <a:pt x="570" y="493"/>
                  </a:lnTo>
                  <a:lnTo>
                    <a:pt x="551" y="498"/>
                  </a:lnTo>
                  <a:lnTo>
                    <a:pt x="532" y="502"/>
                  </a:lnTo>
                  <a:lnTo>
                    <a:pt x="513" y="505"/>
                  </a:lnTo>
                  <a:lnTo>
                    <a:pt x="493" y="508"/>
                  </a:lnTo>
                  <a:lnTo>
                    <a:pt x="473" y="510"/>
                  </a:lnTo>
                  <a:lnTo>
                    <a:pt x="453" y="512"/>
                  </a:lnTo>
                  <a:lnTo>
                    <a:pt x="432" y="513"/>
                  </a:lnTo>
                  <a:lnTo>
                    <a:pt x="411" y="513"/>
                  </a:lnTo>
                  <a:lnTo>
                    <a:pt x="390" y="513"/>
                  </a:lnTo>
                  <a:lnTo>
                    <a:pt x="370" y="512"/>
                  </a:lnTo>
                  <a:lnTo>
                    <a:pt x="349" y="510"/>
                  </a:lnTo>
                  <a:lnTo>
                    <a:pt x="329" y="508"/>
                  </a:lnTo>
                  <a:lnTo>
                    <a:pt x="310" y="505"/>
                  </a:lnTo>
                  <a:lnTo>
                    <a:pt x="290" y="502"/>
                  </a:lnTo>
                  <a:lnTo>
                    <a:pt x="272" y="498"/>
                  </a:lnTo>
                  <a:lnTo>
                    <a:pt x="253" y="493"/>
                  </a:lnTo>
                  <a:lnTo>
                    <a:pt x="218" y="483"/>
                  </a:lnTo>
                  <a:lnTo>
                    <a:pt x="200" y="477"/>
                  </a:lnTo>
                  <a:lnTo>
                    <a:pt x="184" y="470"/>
                  </a:lnTo>
                  <a:lnTo>
                    <a:pt x="168" y="463"/>
                  </a:lnTo>
                  <a:lnTo>
                    <a:pt x="152" y="456"/>
                  </a:lnTo>
                  <a:lnTo>
                    <a:pt x="137" y="448"/>
                  </a:lnTo>
                  <a:lnTo>
                    <a:pt x="123" y="440"/>
                  </a:lnTo>
                  <a:lnTo>
                    <a:pt x="109" y="431"/>
                  </a:lnTo>
                  <a:lnTo>
                    <a:pt x="96" y="422"/>
                  </a:lnTo>
                  <a:lnTo>
                    <a:pt x="84" y="412"/>
                  </a:lnTo>
                  <a:lnTo>
                    <a:pt x="72" y="402"/>
                  </a:lnTo>
                  <a:lnTo>
                    <a:pt x="62" y="392"/>
                  </a:lnTo>
                  <a:lnTo>
                    <a:pt x="51" y="381"/>
                  </a:lnTo>
                  <a:lnTo>
                    <a:pt x="42" y="370"/>
                  </a:lnTo>
                  <a:lnTo>
                    <a:pt x="34" y="359"/>
                  </a:lnTo>
                  <a:lnTo>
                    <a:pt x="26" y="347"/>
                  </a:lnTo>
                  <a:lnTo>
                    <a:pt x="19" y="335"/>
                  </a:lnTo>
                  <a:lnTo>
                    <a:pt x="14" y="323"/>
                  </a:lnTo>
                  <a:lnTo>
                    <a:pt x="9" y="310"/>
                  </a:lnTo>
                  <a:lnTo>
                    <a:pt x="5" y="297"/>
                  </a:lnTo>
                  <a:lnTo>
                    <a:pt x="2" y="284"/>
                  </a:lnTo>
                  <a:lnTo>
                    <a:pt x="0" y="271"/>
                  </a:lnTo>
                  <a:lnTo>
                    <a:pt x="0" y="257"/>
                  </a:lnTo>
                  <a:close/>
                  <a:moveTo>
                    <a:pt x="16" y="269"/>
                  </a:moveTo>
                  <a:lnTo>
                    <a:pt x="17" y="281"/>
                  </a:lnTo>
                  <a:lnTo>
                    <a:pt x="20" y="293"/>
                  </a:lnTo>
                  <a:lnTo>
                    <a:pt x="23" y="305"/>
                  </a:lnTo>
                  <a:lnTo>
                    <a:pt x="28" y="316"/>
                  </a:lnTo>
                  <a:lnTo>
                    <a:pt x="33" y="328"/>
                  </a:lnTo>
                  <a:lnTo>
                    <a:pt x="39" y="339"/>
                  </a:lnTo>
                  <a:lnTo>
                    <a:pt x="46" y="350"/>
                  </a:lnTo>
                  <a:lnTo>
                    <a:pt x="54" y="360"/>
                  </a:lnTo>
                  <a:lnTo>
                    <a:pt x="63" y="371"/>
                  </a:lnTo>
                  <a:lnTo>
                    <a:pt x="72" y="381"/>
                  </a:lnTo>
                  <a:lnTo>
                    <a:pt x="82" y="391"/>
                  </a:lnTo>
                  <a:lnTo>
                    <a:pt x="94" y="400"/>
                  </a:lnTo>
                  <a:lnTo>
                    <a:pt x="105" y="409"/>
                  </a:lnTo>
                  <a:lnTo>
                    <a:pt x="118" y="418"/>
                  </a:lnTo>
                  <a:lnTo>
                    <a:pt x="131" y="426"/>
                  </a:lnTo>
                  <a:lnTo>
                    <a:pt x="145" y="434"/>
                  </a:lnTo>
                  <a:lnTo>
                    <a:pt x="159" y="442"/>
                  </a:lnTo>
                  <a:lnTo>
                    <a:pt x="174" y="449"/>
                  </a:lnTo>
                  <a:lnTo>
                    <a:pt x="189" y="456"/>
                  </a:lnTo>
                  <a:lnTo>
                    <a:pt x="205" y="462"/>
                  </a:lnTo>
                  <a:lnTo>
                    <a:pt x="222" y="468"/>
                  </a:lnTo>
                  <a:lnTo>
                    <a:pt x="257" y="478"/>
                  </a:lnTo>
                  <a:lnTo>
                    <a:pt x="275" y="483"/>
                  </a:lnTo>
                  <a:lnTo>
                    <a:pt x="293" y="486"/>
                  </a:lnTo>
                  <a:lnTo>
                    <a:pt x="312" y="490"/>
                  </a:lnTo>
                  <a:lnTo>
                    <a:pt x="331" y="492"/>
                  </a:lnTo>
                  <a:lnTo>
                    <a:pt x="351" y="495"/>
                  </a:lnTo>
                  <a:lnTo>
                    <a:pt x="371" y="496"/>
                  </a:lnTo>
                  <a:lnTo>
                    <a:pt x="391" y="497"/>
                  </a:lnTo>
                  <a:lnTo>
                    <a:pt x="411" y="497"/>
                  </a:lnTo>
                  <a:lnTo>
                    <a:pt x="431" y="497"/>
                  </a:lnTo>
                  <a:lnTo>
                    <a:pt x="452" y="496"/>
                  </a:lnTo>
                  <a:lnTo>
                    <a:pt x="471" y="495"/>
                  </a:lnTo>
                  <a:lnTo>
                    <a:pt x="491" y="492"/>
                  </a:lnTo>
                  <a:lnTo>
                    <a:pt x="510" y="490"/>
                  </a:lnTo>
                  <a:lnTo>
                    <a:pt x="529" y="486"/>
                  </a:lnTo>
                  <a:lnTo>
                    <a:pt x="547" y="483"/>
                  </a:lnTo>
                  <a:lnTo>
                    <a:pt x="565" y="478"/>
                  </a:lnTo>
                  <a:lnTo>
                    <a:pt x="600" y="468"/>
                  </a:lnTo>
                  <a:lnTo>
                    <a:pt x="617" y="462"/>
                  </a:lnTo>
                  <a:lnTo>
                    <a:pt x="633" y="456"/>
                  </a:lnTo>
                  <a:lnTo>
                    <a:pt x="648" y="449"/>
                  </a:lnTo>
                  <a:lnTo>
                    <a:pt x="663" y="442"/>
                  </a:lnTo>
                  <a:lnTo>
                    <a:pt x="678" y="434"/>
                  </a:lnTo>
                  <a:lnTo>
                    <a:pt x="691" y="426"/>
                  </a:lnTo>
                  <a:lnTo>
                    <a:pt x="704" y="418"/>
                  </a:lnTo>
                  <a:lnTo>
                    <a:pt x="717" y="409"/>
                  </a:lnTo>
                  <a:lnTo>
                    <a:pt x="729" y="400"/>
                  </a:lnTo>
                  <a:lnTo>
                    <a:pt x="740" y="391"/>
                  </a:lnTo>
                  <a:lnTo>
                    <a:pt x="750" y="381"/>
                  </a:lnTo>
                  <a:lnTo>
                    <a:pt x="759" y="371"/>
                  </a:lnTo>
                  <a:lnTo>
                    <a:pt x="768" y="360"/>
                  </a:lnTo>
                  <a:lnTo>
                    <a:pt x="776" y="350"/>
                  </a:lnTo>
                  <a:lnTo>
                    <a:pt x="783" y="339"/>
                  </a:lnTo>
                  <a:lnTo>
                    <a:pt x="789" y="328"/>
                  </a:lnTo>
                  <a:lnTo>
                    <a:pt x="794" y="316"/>
                  </a:lnTo>
                  <a:lnTo>
                    <a:pt x="799" y="305"/>
                  </a:lnTo>
                  <a:lnTo>
                    <a:pt x="802" y="293"/>
                  </a:lnTo>
                  <a:lnTo>
                    <a:pt x="805" y="281"/>
                  </a:lnTo>
                  <a:lnTo>
                    <a:pt x="806" y="269"/>
                  </a:lnTo>
                  <a:lnTo>
                    <a:pt x="807" y="257"/>
                  </a:lnTo>
                  <a:lnTo>
                    <a:pt x="806" y="244"/>
                  </a:lnTo>
                  <a:lnTo>
                    <a:pt x="805" y="232"/>
                  </a:lnTo>
                  <a:lnTo>
                    <a:pt x="802" y="220"/>
                  </a:lnTo>
                  <a:lnTo>
                    <a:pt x="799" y="208"/>
                  </a:lnTo>
                  <a:lnTo>
                    <a:pt x="794" y="197"/>
                  </a:lnTo>
                  <a:lnTo>
                    <a:pt x="789" y="185"/>
                  </a:lnTo>
                  <a:lnTo>
                    <a:pt x="783" y="174"/>
                  </a:lnTo>
                  <a:lnTo>
                    <a:pt x="776" y="163"/>
                  </a:lnTo>
                  <a:lnTo>
                    <a:pt x="768" y="153"/>
                  </a:lnTo>
                  <a:lnTo>
                    <a:pt x="759" y="142"/>
                  </a:lnTo>
                  <a:lnTo>
                    <a:pt x="750" y="132"/>
                  </a:lnTo>
                  <a:lnTo>
                    <a:pt x="740" y="122"/>
                  </a:lnTo>
                  <a:lnTo>
                    <a:pt x="729" y="113"/>
                  </a:lnTo>
                  <a:lnTo>
                    <a:pt x="717" y="104"/>
                  </a:lnTo>
                  <a:lnTo>
                    <a:pt x="704" y="95"/>
                  </a:lnTo>
                  <a:lnTo>
                    <a:pt x="691" y="87"/>
                  </a:lnTo>
                  <a:lnTo>
                    <a:pt x="678" y="79"/>
                  </a:lnTo>
                  <a:lnTo>
                    <a:pt x="663" y="71"/>
                  </a:lnTo>
                  <a:lnTo>
                    <a:pt x="648" y="64"/>
                  </a:lnTo>
                  <a:lnTo>
                    <a:pt x="633" y="57"/>
                  </a:lnTo>
                  <a:lnTo>
                    <a:pt x="617" y="51"/>
                  </a:lnTo>
                  <a:lnTo>
                    <a:pt x="600" y="45"/>
                  </a:lnTo>
                  <a:lnTo>
                    <a:pt x="565" y="35"/>
                  </a:lnTo>
                  <a:lnTo>
                    <a:pt x="547" y="30"/>
                  </a:lnTo>
                  <a:lnTo>
                    <a:pt x="529" y="27"/>
                  </a:lnTo>
                  <a:lnTo>
                    <a:pt x="510" y="23"/>
                  </a:lnTo>
                  <a:lnTo>
                    <a:pt x="491" y="21"/>
                  </a:lnTo>
                  <a:lnTo>
                    <a:pt x="471" y="19"/>
                  </a:lnTo>
                  <a:lnTo>
                    <a:pt x="452" y="17"/>
                  </a:lnTo>
                  <a:lnTo>
                    <a:pt x="432" y="16"/>
                  </a:lnTo>
                  <a:lnTo>
                    <a:pt x="411" y="16"/>
                  </a:lnTo>
                  <a:lnTo>
                    <a:pt x="391" y="16"/>
                  </a:lnTo>
                  <a:lnTo>
                    <a:pt x="371" y="17"/>
                  </a:lnTo>
                  <a:lnTo>
                    <a:pt x="351" y="19"/>
                  </a:lnTo>
                  <a:lnTo>
                    <a:pt x="331" y="21"/>
                  </a:lnTo>
                  <a:lnTo>
                    <a:pt x="312" y="23"/>
                  </a:lnTo>
                  <a:lnTo>
                    <a:pt x="293" y="27"/>
                  </a:lnTo>
                  <a:lnTo>
                    <a:pt x="275" y="30"/>
                  </a:lnTo>
                  <a:lnTo>
                    <a:pt x="257" y="35"/>
                  </a:lnTo>
                  <a:lnTo>
                    <a:pt x="222" y="45"/>
                  </a:lnTo>
                  <a:lnTo>
                    <a:pt x="205" y="51"/>
                  </a:lnTo>
                  <a:lnTo>
                    <a:pt x="189" y="57"/>
                  </a:lnTo>
                  <a:lnTo>
                    <a:pt x="174" y="64"/>
                  </a:lnTo>
                  <a:lnTo>
                    <a:pt x="159" y="71"/>
                  </a:lnTo>
                  <a:lnTo>
                    <a:pt x="145" y="79"/>
                  </a:lnTo>
                  <a:lnTo>
                    <a:pt x="131" y="87"/>
                  </a:lnTo>
                  <a:lnTo>
                    <a:pt x="118" y="95"/>
                  </a:lnTo>
                  <a:lnTo>
                    <a:pt x="105" y="104"/>
                  </a:lnTo>
                  <a:lnTo>
                    <a:pt x="94" y="113"/>
                  </a:lnTo>
                  <a:lnTo>
                    <a:pt x="83" y="122"/>
                  </a:lnTo>
                  <a:lnTo>
                    <a:pt x="72" y="132"/>
                  </a:lnTo>
                  <a:lnTo>
                    <a:pt x="63" y="142"/>
                  </a:lnTo>
                  <a:lnTo>
                    <a:pt x="54" y="153"/>
                  </a:lnTo>
                  <a:lnTo>
                    <a:pt x="46" y="163"/>
                  </a:lnTo>
                  <a:lnTo>
                    <a:pt x="39" y="174"/>
                  </a:lnTo>
                  <a:lnTo>
                    <a:pt x="33" y="185"/>
                  </a:lnTo>
                  <a:lnTo>
                    <a:pt x="28" y="197"/>
                  </a:lnTo>
                  <a:lnTo>
                    <a:pt x="23" y="208"/>
                  </a:lnTo>
                  <a:lnTo>
                    <a:pt x="20" y="220"/>
                  </a:lnTo>
                  <a:lnTo>
                    <a:pt x="17" y="232"/>
                  </a:lnTo>
                  <a:lnTo>
                    <a:pt x="16" y="244"/>
                  </a:lnTo>
                  <a:lnTo>
                    <a:pt x="15" y="256"/>
                  </a:lnTo>
                  <a:lnTo>
                    <a:pt x="16" y="269"/>
                  </a:lnTo>
                  <a:close/>
                  <a:moveTo>
                    <a:pt x="21" y="256"/>
                  </a:moveTo>
                  <a:lnTo>
                    <a:pt x="21" y="244"/>
                  </a:lnTo>
                  <a:lnTo>
                    <a:pt x="23" y="233"/>
                  </a:lnTo>
                  <a:lnTo>
                    <a:pt x="25" y="221"/>
                  </a:lnTo>
                  <a:lnTo>
                    <a:pt x="28" y="210"/>
                  </a:lnTo>
                  <a:lnTo>
                    <a:pt x="33" y="198"/>
                  </a:lnTo>
                  <a:lnTo>
                    <a:pt x="38" y="187"/>
                  </a:lnTo>
                  <a:lnTo>
                    <a:pt x="44" y="177"/>
                  </a:lnTo>
                  <a:lnTo>
                    <a:pt x="51" y="166"/>
                  </a:lnTo>
                  <a:lnTo>
                    <a:pt x="58" y="156"/>
                  </a:lnTo>
                  <a:lnTo>
                    <a:pt x="67" y="146"/>
                  </a:lnTo>
                  <a:lnTo>
                    <a:pt x="76" y="136"/>
                  </a:lnTo>
                  <a:lnTo>
                    <a:pt x="86" y="126"/>
                  </a:lnTo>
                  <a:lnTo>
                    <a:pt x="97" y="117"/>
                  </a:lnTo>
                  <a:lnTo>
                    <a:pt x="109" y="108"/>
                  </a:lnTo>
                  <a:lnTo>
                    <a:pt x="121" y="99"/>
                  </a:lnTo>
                  <a:lnTo>
                    <a:pt x="134" y="91"/>
                  </a:lnTo>
                  <a:lnTo>
                    <a:pt x="147" y="83"/>
                  </a:lnTo>
                  <a:lnTo>
                    <a:pt x="161" y="76"/>
                  </a:lnTo>
                  <a:lnTo>
                    <a:pt x="176" y="69"/>
                  </a:lnTo>
                  <a:lnTo>
                    <a:pt x="192" y="62"/>
                  </a:lnTo>
                  <a:lnTo>
                    <a:pt x="207" y="56"/>
                  </a:lnTo>
                  <a:lnTo>
                    <a:pt x="224" y="50"/>
                  </a:lnTo>
                  <a:lnTo>
                    <a:pt x="258" y="40"/>
                  </a:lnTo>
                  <a:lnTo>
                    <a:pt x="276" y="36"/>
                  </a:lnTo>
                  <a:lnTo>
                    <a:pt x="294" y="32"/>
                  </a:lnTo>
                  <a:lnTo>
                    <a:pt x="313" y="29"/>
                  </a:lnTo>
                  <a:lnTo>
                    <a:pt x="332" y="26"/>
                  </a:lnTo>
                  <a:lnTo>
                    <a:pt x="351" y="24"/>
                  </a:lnTo>
                  <a:lnTo>
                    <a:pt x="371" y="22"/>
                  </a:lnTo>
                  <a:lnTo>
                    <a:pt x="391" y="21"/>
                  </a:lnTo>
                  <a:lnTo>
                    <a:pt x="411" y="21"/>
                  </a:lnTo>
                  <a:lnTo>
                    <a:pt x="431" y="21"/>
                  </a:lnTo>
                  <a:lnTo>
                    <a:pt x="451" y="22"/>
                  </a:lnTo>
                  <a:lnTo>
                    <a:pt x="471" y="24"/>
                  </a:lnTo>
                  <a:lnTo>
                    <a:pt x="490" y="26"/>
                  </a:lnTo>
                  <a:lnTo>
                    <a:pt x="509" y="29"/>
                  </a:lnTo>
                  <a:lnTo>
                    <a:pt x="528" y="32"/>
                  </a:lnTo>
                  <a:lnTo>
                    <a:pt x="546" y="36"/>
                  </a:lnTo>
                  <a:lnTo>
                    <a:pt x="564" y="40"/>
                  </a:lnTo>
                  <a:lnTo>
                    <a:pt x="599" y="50"/>
                  </a:lnTo>
                  <a:lnTo>
                    <a:pt x="615" y="56"/>
                  </a:lnTo>
                  <a:lnTo>
                    <a:pt x="631" y="62"/>
                  </a:lnTo>
                  <a:lnTo>
                    <a:pt x="646" y="69"/>
                  </a:lnTo>
                  <a:lnTo>
                    <a:pt x="661" y="76"/>
                  </a:lnTo>
                  <a:lnTo>
                    <a:pt x="675" y="83"/>
                  </a:lnTo>
                  <a:lnTo>
                    <a:pt x="689" y="91"/>
                  </a:lnTo>
                  <a:lnTo>
                    <a:pt x="702" y="99"/>
                  </a:lnTo>
                  <a:lnTo>
                    <a:pt x="714" y="108"/>
                  </a:lnTo>
                  <a:lnTo>
                    <a:pt x="725" y="117"/>
                  </a:lnTo>
                  <a:lnTo>
                    <a:pt x="736" y="126"/>
                  </a:lnTo>
                  <a:lnTo>
                    <a:pt x="746" y="136"/>
                  </a:lnTo>
                  <a:lnTo>
                    <a:pt x="756" y="146"/>
                  </a:lnTo>
                  <a:lnTo>
                    <a:pt x="764" y="156"/>
                  </a:lnTo>
                  <a:lnTo>
                    <a:pt x="772" y="166"/>
                  </a:lnTo>
                  <a:lnTo>
                    <a:pt x="779" y="177"/>
                  </a:lnTo>
                  <a:lnTo>
                    <a:pt x="785" y="188"/>
                  </a:lnTo>
                  <a:lnTo>
                    <a:pt x="790" y="199"/>
                  </a:lnTo>
                  <a:lnTo>
                    <a:pt x="794" y="210"/>
                  </a:lnTo>
                  <a:lnTo>
                    <a:pt x="797" y="222"/>
                  </a:lnTo>
                  <a:lnTo>
                    <a:pt x="800" y="233"/>
                  </a:lnTo>
                  <a:lnTo>
                    <a:pt x="801" y="245"/>
                  </a:lnTo>
                  <a:lnTo>
                    <a:pt x="802" y="257"/>
                  </a:lnTo>
                  <a:lnTo>
                    <a:pt x="801" y="269"/>
                  </a:lnTo>
                  <a:lnTo>
                    <a:pt x="800" y="280"/>
                  </a:lnTo>
                  <a:lnTo>
                    <a:pt x="797" y="292"/>
                  </a:lnTo>
                  <a:lnTo>
                    <a:pt x="794" y="303"/>
                  </a:lnTo>
                  <a:lnTo>
                    <a:pt x="789" y="315"/>
                  </a:lnTo>
                  <a:lnTo>
                    <a:pt x="784" y="326"/>
                  </a:lnTo>
                  <a:lnTo>
                    <a:pt x="778" y="336"/>
                  </a:lnTo>
                  <a:lnTo>
                    <a:pt x="771" y="347"/>
                  </a:lnTo>
                  <a:lnTo>
                    <a:pt x="764" y="357"/>
                  </a:lnTo>
                  <a:lnTo>
                    <a:pt x="755" y="367"/>
                  </a:lnTo>
                  <a:lnTo>
                    <a:pt x="746" y="377"/>
                  </a:lnTo>
                  <a:lnTo>
                    <a:pt x="736" y="387"/>
                  </a:lnTo>
                  <a:lnTo>
                    <a:pt x="725" y="396"/>
                  </a:lnTo>
                  <a:lnTo>
                    <a:pt x="714" y="405"/>
                  </a:lnTo>
                  <a:lnTo>
                    <a:pt x="701" y="414"/>
                  </a:lnTo>
                  <a:lnTo>
                    <a:pt x="688" y="422"/>
                  </a:lnTo>
                  <a:lnTo>
                    <a:pt x="675" y="430"/>
                  </a:lnTo>
                  <a:lnTo>
                    <a:pt x="661" y="437"/>
                  </a:lnTo>
                  <a:lnTo>
                    <a:pt x="646" y="444"/>
                  </a:lnTo>
                  <a:lnTo>
                    <a:pt x="631" y="451"/>
                  </a:lnTo>
                  <a:lnTo>
                    <a:pt x="615" y="457"/>
                  </a:lnTo>
                  <a:lnTo>
                    <a:pt x="598" y="463"/>
                  </a:lnTo>
                  <a:lnTo>
                    <a:pt x="564" y="473"/>
                  </a:lnTo>
                  <a:lnTo>
                    <a:pt x="546" y="477"/>
                  </a:lnTo>
                  <a:lnTo>
                    <a:pt x="528" y="481"/>
                  </a:lnTo>
                  <a:lnTo>
                    <a:pt x="509" y="485"/>
                  </a:lnTo>
                  <a:lnTo>
                    <a:pt x="490" y="487"/>
                  </a:lnTo>
                  <a:lnTo>
                    <a:pt x="471" y="489"/>
                  </a:lnTo>
                  <a:lnTo>
                    <a:pt x="451" y="491"/>
                  </a:lnTo>
                  <a:lnTo>
                    <a:pt x="431" y="492"/>
                  </a:lnTo>
                  <a:lnTo>
                    <a:pt x="411" y="492"/>
                  </a:lnTo>
                  <a:lnTo>
                    <a:pt x="391" y="492"/>
                  </a:lnTo>
                  <a:lnTo>
                    <a:pt x="371" y="491"/>
                  </a:lnTo>
                  <a:lnTo>
                    <a:pt x="351" y="489"/>
                  </a:lnTo>
                  <a:lnTo>
                    <a:pt x="332" y="487"/>
                  </a:lnTo>
                  <a:lnTo>
                    <a:pt x="313" y="485"/>
                  </a:lnTo>
                  <a:lnTo>
                    <a:pt x="294" y="481"/>
                  </a:lnTo>
                  <a:lnTo>
                    <a:pt x="276" y="477"/>
                  </a:lnTo>
                  <a:lnTo>
                    <a:pt x="258" y="473"/>
                  </a:lnTo>
                  <a:lnTo>
                    <a:pt x="223" y="463"/>
                  </a:lnTo>
                  <a:lnTo>
                    <a:pt x="207" y="457"/>
                  </a:lnTo>
                  <a:lnTo>
                    <a:pt x="191" y="451"/>
                  </a:lnTo>
                  <a:lnTo>
                    <a:pt x="176" y="444"/>
                  </a:lnTo>
                  <a:lnTo>
                    <a:pt x="161" y="437"/>
                  </a:lnTo>
                  <a:lnTo>
                    <a:pt x="147" y="430"/>
                  </a:lnTo>
                  <a:lnTo>
                    <a:pt x="133" y="422"/>
                  </a:lnTo>
                  <a:lnTo>
                    <a:pt x="120" y="414"/>
                  </a:lnTo>
                  <a:lnTo>
                    <a:pt x="108" y="405"/>
                  </a:lnTo>
                  <a:lnTo>
                    <a:pt x="97" y="396"/>
                  </a:lnTo>
                  <a:lnTo>
                    <a:pt x="86" y="387"/>
                  </a:lnTo>
                  <a:lnTo>
                    <a:pt x="76" y="377"/>
                  </a:lnTo>
                  <a:lnTo>
                    <a:pt x="67" y="367"/>
                  </a:lnTo>
                  <a:lnTo>
                    <a:pt x="58" y="357"/>
                  </a:lnTo>
                  <a:lnTo>
                    <a:pt x="50" y="347"/>
                  </a:lnTo>
                  <a:lnTo>
                    <a:pt x="44" y="336"/>
                  </a:lnTo>
                  <a:lnTo>
                    <a:pt x="38" y="325"/>
                  </a:lnTo>
                  <a:lnTo>
                    <a:pt x="32" y="314"/>
                  </a:lnTo>
                  <a:lnTo>
                    <a:pt x="28" y="303"/>
                  </a:lnTo>
                  <a:lnTo>
                    <a:pt x="25" y="291"/>
                  </a:lnTo>
                  <a:lnTo>
                    <a:pt x="23" y="280"/>
                  </a:lnTo>
                  <a:lnTo>
                    <a:pt x="21" y="268"/>
                  </a:lnTo>
                  <a:lnTo>
                    <a:pt x="21" y="256"/>
                  </a:lnTo>
                  <a:close/>
                  <a:moveTo>
                    <a:pt x="26" y="267"/>
                  </a:moveTo>
                  <a:lnTo>
                    <a:pt x="28" y="279"/>
                  </a:lnTo>
                  <a:lnTo>
                    <a:pt x="30" y="290"/>
                  </a:lnTo>
                  <a:lnTo>
                    <a:pt x="33" y="301"/>
                  </a:lnTo>
                  <a:lnTo>
                    <a:pt x="37" y="312"/>
                  </a:lnTo>
                  <a:lnTo>
                    <a:pt x="42" y="323"/>
                  </a:lnTo>
                  <a:lnTo>
                    <a:pt x="48" y="333"/>
                  </a:lnTo>
                  <a:lnTo>
                    <a:pt x="54" y="343"/>
                  </a:lnTo>
                  <a:lnTo>
                    <a:pt x="62" y="354"/>
                  </a:lnTo>
                  <a:lnTo>
                    <a:pt x="70" y="364"/>
                  </a:lnTo>
                  <a:lnTo>
                    <a:pt x="79" y="373"/>
                  </a:lnTo>
                  <a:lnTo>
                    <a:pt x="89" y="383"/>
                  </a:lnTo>
                  <a:lnTo>
                    <a:pt x="100" y="392"/>
                  </a:lnTo>
                  <a:lnTo>
                    <a:pt x="111" y="401"/>
                  </a:lnTo>
                  <a:lnTo>
                    <a:pt x="123" y="409"/>
                  </a:lnTo>
                  <a:lnTo>
                    <a:pt x="136" y="417"/>
                  </a:lnTo>
                  <a:lnTo>
                    <a:pt x="149" y="425"/>
                  </a:lnTo>
                  <a:lnTo>
                    <a:pt x="163" y="433"/>
                  </a:lnTo>
                  <a:lnTo>
                    <a:pt x="178" y="440"/>
                  </a:lnTo>
                  <a:lnTo>
                    <a:pt x="193" y="446"/>
                  </a:lnTo>
                  <a:lnTo>
                    <a:pt x="209" y="452"/>
                  </a:lnTo>
                  <a:lnTo>
                    <a:pt x="225" y="458"/>
                  </a:lnTo>
                  <a:lnTo>
                    <a:pt x="259" y="468"/>
                  </a:lnTo>
                  <a:lnTo>
                    <a:pt x="277" y="472"/>
                  </a:lnTo>
                  <a:lnTo>
                    <a:pt x="295" y="476"/>
                  </a:lnTo>
                  <a:lnTo>
                    <a:pt x="313" y="479"/>
                  </a:lnTo>
                  <a:lnTo>
                    <a:pt x="332" y="482"/>
                  </a:lnTo>
                  <a:lnTo>
                    <a:pt x="351" y="484"/>
                  </a:lnTo>
                  <a:lnTo>
                    <a:pt x="371" y="486"/>
                  </a:lnTo>
                  <a:lnTo>
                    <a:pt x="391" y="486"/>
                  </a:lnTo>
                  <a:lnTo>
                    <a:pt x="411" y="487"/>
                  </a:lnTo>
                  <a:lnTo>
                    <a:pt x="431" y="486"/>
                  </a:lnTo>
                  <a:lnTo>
                    <a:pt x="451" y="486"/>
                  </a:lnTo>
                  <a:lnTo>
                    <a:pt x="470" y="484"/>
                  </a:lnTo>
                  <a:lnTo>
                    <a:pt x="489" y="482"/>
                  </a:lnTo>
                  <a:lnTo>
                    <a:pt x="508" y="479"/>
                  </a:lnTo>
                  <a:lnTo>
                    <a:pt x="527" y="476"/>
                  </a:lnTo>
                  <a:lnTo>
                    <a:pt x="545" y="472"/>
                  </a:lnTo>
                  <a:lnTo>
                    <a:pt x="562" y="468"/>
                  </a:lnTo>
                  <a:lnTo>
                    <a:pt x="597" y="458"/>
                  </a:lnTo>
                  <a:lnTo>
                    <a:pt x="613" y="453"/>
                  </a:lnTo>
                  <a:lnTo>
                    <a:pt x="629" y="446"/>
                  </a:lnTo>
                  <a:lnTo>
                    <a:pt x="644" y="440"/>
                  </a:lnTo>
                  <a:lnTo>
                    <a:pt x="658" y="433"/>
                  </a:lnTo>
                  <a:lnTo>
                    <a:pt x="672" y="425"/>
                  </a:lnTo>
                  <a:lnTo>
                    <a:pt x="686" y="418"/>
                  </a:lnTo>
                  <a:lnTo>
                    <a:pt x="698" y="409"/>
                  </a:lnTo>
                  <a:lnTo>
                    <a:pt x="710" y="401"/>
                  </a:lnTo>
                  <a:lnTo>
                    <a:pt x="722" y="392"/>
                  </a:lnTo>
                  <a:lnTo>
                    <a:pt x="732" y="383"/>
                  </a:lnTo>
                  <a:lnTo>
                    <a:pt x="742" y="374"/>
                  </a:lnTo>
                  <a:lnTo>
                    <a:pt x="751" y="364"/>
                  </a:lnTo>
                  <a:lnTo>
                    <a:pt x="760" y="354"/>
                  </a:lnTo>
                  <a:lnTo>
                    <a:pt x="767" y="344"/>
                  </a:lnTo>
                  <a:lnTo>
                    <a:pt x="774" y="334"/>
                  </a:lnTo>
                  <a:lnTo>
                    <a:pt x="780" y="323"/>
                  </a:lnTo>
                  <a:lnTo>
                    <a:pt x="785" y="313"/>
                  </a:lnTo>
                  <a:lnTo>
                    <a:pt x="789" y="302"/>
                  </a:lnTo>
                  <a:lnTo>
                    <a:pt x="792" y="291"/>
                  </a:lnTo>
                  <a:lnTo>
                    <a:pt x="794" y="280"/>
                  </a:lnTo>
                  <a:lnTo>
                    <a:pt x="796" y="268"/>
                  </a:lnTo>
                  <a:lnTo>
                    <a:pt x="796" y="257"/>
                  </a:lnTo>
                  <a:lnTo>
                    <a:pt x="796" y="246"/>
                  </a:lnTo>
                  <a:lnTo>
                    <a:pt x="795" y="234"/>
                  </a:lnTo>
                  <a:lnTo>
                    <a:pt x="792" y="223"/>
                  </a:lnTo>
                  <a:lnTo>
                    <a:pt x="789" y="212"/>
                  </a:lnTo>
                  <a:lnTo>
                    <a:pt x="785" y="201"/>
                  </a:lnTo>
                  <a:lnTo>
                    <a:pt x="780" y="190"/>
                  </a:lnTo>
                  <a:lnTo>
                    <a:pt x="774" y="180"/>
                  </a:lnTo>
                  <a:lnTo>
                    <a:pt x="768" y="170"/>
                  </a:lnTo>
                  <a:lnTo>
                    <a:pt x="760" y="159"/>
                  </a:lnTo>
                  <a:lnTo>
                    <a:pt x="752" y="149"/>
                  </a:lnTo>
                  <a:lnTo>
                    <a:pt x="743" y="140"/>
                  </a:lnTo>
                  <a:lnTo>
                    <a:pt x="733" y="130"/>
                  </a:lnTo>
                  <a:lnTo>
                    <a:pt x="722" y="121"/>
                  </a:lnTo>
                  <a:lnTo>
                    <a:pt x="711" y="112"/>
                  </a:lnTo>
                  <a:lnTo>
                    <a:pt x="699" y="104"/>
                  </a:lnTo>
                  <a:lnTo>
                    <a:pt x="686" y="96"/>
                  </a:lnTo>
                  <a:lnTo>
                    <a:pt x="673" y="88"/>
                  </a:lnTo>
                  <a:lnTo>
                    <a:pt x="659" y="80"/>
                  </a:lnTo>
                  <a:lnTo>
                    <a:pt x="644" y="73"/>
                  </a:lnTo>
                  <a:lnTo>
                    <a:pt x="629" y="67"/>
                  </a:lnTo>
                  <a:lnTo>
                    <a:pt x="613" y="61"/>
                  </a:lnTo>
                  <a:lnTo>
                    <a:pt x="597" y="55"/>
                  </a:lnTo>
                  <a:lnTo>
                    <a:pt x="563" y="45"/>
                  </a:lnTo>
                  <a:lnTo>
                    <a:pt x="545" y="41"/>
                  </a:lnTo>
                  <a:lnTo>
                    <a:pt x="527" y="37"/>
                  </a:lnTo>
                  <a:lnTo>
                    <a:pt x="509" y="34"/>
                  </a:lnTo>
                  <a:lnTo>
                    <a:pt x="490" y="31"/>
                  </a:lnTo>
                  <a:lnTo>
                    <a:pt x="471" y="29"/>
                  </a:lnTo>
                  <a:lnTo>
                    <a:pt x="451" y="27"/>
                  </a:lnTo>
                  <a:lnTo>
                    <a:pt x="431" y="27"/>
                  </a:lnTo>
                  <a:lnTo>
                    <a:pt x="411" y="26"/>
                  </a:lnTo>
                  <a:lnTo>
                    <a:pt x="391" y="26"/>
                  </a:lnTo>
                  <a:lnTo>
                    <a:pt x="371" y="27"/>
                  </a:lnTo>
                  <a:lnTo>
                    <a:pt x="352" y="29"/>
                  </a:lnTo>
                  <a:lnTo>
                    <a:pt x="333" y="31"/>
                  </a:lnTo>
                  <a:lnTo>
                    <a:pt x="314" y="34"/>
                  </a:lnTo>
                  <a:lnTo>
                    <a:pt x="295" y="37"/>
                  </a:lnTo>
                  <a:lnTo>
                    <a:pt x="277" y="41"/>
                  </a:lnTo>
                  <a:lnTo>
                    <a:pt x="260" y="45"/>
                  </a:lnTo>
                  <a:lnTo>
                    <a:pt x="226" y="55"/>
                  </a:lnTo>
                  <a:lnTo>
                    <a:pt x="209" y="60"/>
                  </a:lnTo>
                  <a:lnTo>
                    <a:pt x="194" y="67"/>
                  </a:lnTo>
                  <a:lnTo>
                    <a:pt x="178" y="73"/>
                  </a:lnTo>
                  <a:lnTo>
                    <a:pt x="164" y="80"/>
                  </a:lnTo>
                  <a:lnTo>
                    <a:pt x="150" y="88"/>
                  </a:lnTo>
                  <a:lnTo>
                    <a:pt x="136" y="95"/>
                  </a:lnTo>
                  <a:lnTo>
                    <a:pt x="124" y="103"/>
                  </a:lnTo>
                  <a:lnTo>
                    <a:pt x="112" y="112"/>
                  </a:lnTo>
                  <a:lnTo>
                    <a:pt x="100" y="121"/>
                  </a:lnTo>
                  <a:lnTo>
                    <a:pt x="90" y="130"/>
                  </a:lnTo>
                  <a:lnTo>
                    <a:pt x="80" y="139"/>
                  </a:lnTo>
                  <a:lnTo>
                    <a:pt x="71" y="149"/>
                  </a:lnTo>
                  <a:lnTo>
                    <a:pt x="63" y="159"/>
                  </a:lnTo>
                  <a:lnTo>
                    <a:pt x="55" y="169"/>
                  </a:lnTo>
                  <a:lnTo>
                    <a:pt x="48" y="179"/>
                  </a:lnTo>
                  <a:lnTo>
                    <a:pt x="43" y="190"/>
                  </a:lnTo>
                  <a:lnTo>
                    <a:pt x="38" y="200"/>
                  </a:lnTo>
                  <a:lnTo>
                    <a:pt x="33" y="211"/>
                  </a:lnTo>
                  <a:lnTo>
                    <a:pt x="30" y="222"/>
                  </a:lnTo>
                  <a:lnTo>
                    <a:pt x="28" y="233"/>
                  </a:lnTo>
                  <a:lnTo>
                    <a:pt x="26" y="245"/>
                  </a:lnTo>
                  <a:lnTo>
                    <a:pt x="26" y="256"/>
                  </a:lnTo>
                  <a:lnTo>
                    <a:pt x="26" y="26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08" name="Rectangle 98">
              <a:extLst>
                <a:ext uri="{FF2B5EF4-FFF2-40B4-BE49-F238E27FC236}">
                  <a16:creationId xmlns:a16="http://schemas.microsoft.com/office/drawing/2014/main" id="{39B9B776-FBA6-4FF1-AF30-42D88FF9E5AA}"/>
                </a:ext>
              </a:extLst>
            </p:cNvPr>
            <p:cNvSpPr>
              <a:spLocks noChangeArrowheads="1"/>
            </p:cNvSpPr>
            <p:nvPr/>
          </p:nvSpPr>
          <p:spPr bwMode="auto">
            <a:xfrm>
              <a:off x="808" y="3053"/>
              <a:ext cx="2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b="1">
                  <a:solidFill>
                    <a:srgbClr val="404040"/>
                  </a:solidFill>
                  <a:latin typeface="UD デジタル 教科書体 NK-R" panose="02020400000000000000" pitchFamily="18" charset="-128"/>
                  <a:ea typeface="UD デジタル 教科書体 NK-R" panose="02020400000000000000" pitchFamily="18" charset="-128"/>
                </a:rPr>
                <a:t>試験日：</a:t>
              </a:r>
              <a:endParaRPr lang="ja-JP" altLang="ja-JP"/>
            </a:p>
          </p:txBody>
        </p:sp>
        <p:sp>
          <p:nvSpPr>
            <p:cNvPr id="3109" name="Rectangle 99">
              <a:extLst>
                <a:ext uri="{FF2B5EF4-FFF2-40B4-BE49-F238E27FC236}">
                  <a16:creationId xmlns:a16="http://schemas.microsoft.com/office/drawing/2014/main" id="{F1DF2844-CB8A-4C72-91AE-5CC71D3FBEAE}"/>
                </a:ext>
              </a:extLst>
            </p:cNvPr>
            <p:cNvSpPr>
              <a:spLocks noChangeArrowheads="1"/>
            </p:cNvSpPr>
            <p:nvPr/>
          </p:nvSpPr>
          <p:spPr bwMode="auto">
            <a:xfrm>
              <a:off x="842" y="3132"/>
              <a:ext cx="2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b="1">
                  <a:solidFill>
                    <a:srgbClr val="404040"/>
                  </a:solidFill>
                  <a:latin typeface="UD デジタル 教科書体 NK-R" panose="02020400000000000000" pitchFamily="18" charset="-128"/>
                  <a:ea typeface="UD デジタル 教科書体 NK-R" panose="02020400000000000000" pitchFamily="18" charset="-128"/>
                </a:rPr>
                <a:t>４月○日～</a:t>
              </a:r>
              <a:endParaRPr lang="ja-JP" altLang="ja-JP"/>
            </a:p>
          </p:txBody>
        </p:sp>
        <p:sp>
          <p:nvSpPr>
            <p:cNvPr id="3110" name="Rectangle 100">
              <a:extLst>
                <a:ext uri="{FF2B5EF4-FFF2-40B4-BE49-F238E27FC236}">
                  <a16:creationId xmlns:a16="http://schemas.microsoft.com/office/drawing/2014/main" id="{36BDDD6F-F1B8-4032-BCD6-2D09D2657F81}"/>
                </a:ext>
              </a:extLst>
            </p:cNvPr>
            <p:cNvSpPr>
              <a:spLocks noChangeArrowheads="1"/>
            </p:cNvSpPr>
            <p:nvPr/>
          </p:nvSpPr>
          <p:spPr bwMode="auto">
            <a:xfrm>
              <a:off x="808" y="3213"/>
              <a:ext cx="4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b="1">
                  <a:solidFill>
                    <a:srgbClr val="404040"/>
                  </a:solidFill>
                  <a:latin typeface="UD デジタル 教科書体 NK-R" panose="02020400000000000000" pitchFamily="18" charset="-128"/>
                  <a:ea typeface="UD デジタル 教科書体 NK-R" panose="02020400000000000000" pitchFamily="18" charset="-128"/>
                </a:rPr>
                <a:t>採用予定人数：</a:t>
              </a:r>
              <a:endParaRPr lang="ja-JP" altLang="ja-JP"/>
            </a:p>
          </p:txBody>
        </p:sp>
        <p:sp>
          <p:nvSpPr>
            <p:cNvPr id="3111" name="Rectangle 101">
              <a:extLst>
                <a:ext uri="{FF2B5EF4-FFF2-40B4-BE49-F238E27FC236}">
                  <a16:creationId xmlns:a16="http://schemas.microsoft.com/office/drawing/2014/main" id="{580B2BB1-B4EC-45D6-81E5-0A5F3020BF11}"/>
                </a:ext>
              </a:extLst>
            </p:cNvPr>
            <p:cNvSpPr>
              <a:spLocks noChangeArrowheads="1"/>
            </p:cNvSpPr>
            <p:nvPr/>
          </p:nvSpPr>
          <p:spPr bwMode="auto">
            <a:xfrm>
              <a:off x="842" y="3291"/>
              <a:ext cx="3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800" b="1">
                  <a:solidFill>
                    <a:srgbClr val="404040"/>
                  </a:solidFill>
                  <a:latin typeface="UD デジタル 教科書体 NK-R" panose="02020400000000000000" pitchFamily="18" charset="-128"/>
                  <a:ea typeface="UD デジタル 教科書体 NK-R" panose="02020400000000000000" pitchFamily="18" charset="-128"/>
                </a:rPr>
                <a:t>合計：○○名</a:t>
              </a:r>
              <a:endParaRPr lang="ja-JP" altLang="ja-JP"/>
            </a:p>
          </p:txBody>
        </p:sp>
        <p:sp>
          <p:nvSpPr>
            <p:cNvPr id="3112" name="Rectangle 102">
              <a:extLst>
                <a:ext uri="{FF2B5EF4-FFF2-40B4-BE49-F238E27FC236}">
                  <a16:creationId xmlns:a16="http://schemas.microsoft.com/office/drawing/2014/main" id="{C1617618-70FC-42DA-9AA6-2FA200FEA129}"/>
                </a:ext>
              </a:extLst>
            </p:cNvPr>
            <p:cNvSpPr>
              <a:spLocks noChangeArrowheads="1"/>
            </p:cNvSpPr>
            <p:nvPr/>
          </p:nvSpPr>
          <p:spPr bwMode="auto">
            <a:xfrm>
              <a:off x="3968" y="3198"/>
              <a:ext cx="1196" cy="92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3" name="Freeform 103">
              <a:extLst>
                <a:ext uri="{FF2B5EF4-FFF2-40B4-BE49-F238E27FC236}">
                  <a16:creationId xmlns:a16="http://schemas.microsoft.com/office/drawing/2014/main" id="{278F8AF5-29E6-40E2-83F4-0D7DB720A12B}"/>
                </a:ext>
              </a:extLst>
            </p:cNvPr>
            <p:cNvSpPr>
              <a:spLocks noEditPoints="1"/>
            </p:cNvSpPr>
            <p:nvPr/>
          </p:nvSpPr>
          <p:spPr bwMode="auto">
            <a:xfrm>
              <a:off x="3955" y="3185"/>
              <a:ext cx="1222" cy="954"/>
            </a:xfrm>
            <a:custGeom>
              <a:avLst/>
              <a:gdLst>
                <a:gd name="T0" fmla="*/ 0 w 6785"/>
                <a:gd name="T1" fmla="*/ 72 h 5298"/>
                <a:gd name="T2" fmla="*/ 72 w 6785"/>
                <a:gd name="T3" fmla="*/ 0 h 5298"/>
                <a:gd name="T4" fmla="*/ 6713 w 6785"/>
                <a:gd name="T5" fmla="*/ 0 h 5298"/>
                <a:gd name="T6" fmla="*/ 6785 w 6785"/>
                <a:gd name="T7" fmla="*/ 72 h 5298"/>
                <a:gd name="T8" fmla="*/ 6785 w 6785"/>
                <a:gd name="T9" fmla="*/ 5226 h 5298"/>
                <a:gd name="T10" fmla="*/ 6713 w 6785"/>
                <a:gd name="T11" fmla="*/ 5298 h 5298"/>
                <a:gd name="T12" fmla="*/ 72 w 6785"/>
                <a:gd name="T13" fmla="*/ 5298 h 5298"/>
                <a:gd name="T14" fmla="*/ 0 w 6785"/>
                <a:gd name="T15" fmla="*/ 5226 h 5298"/>
                <a:gd name="T16" fmla="*/ 0 w 6785"/>
                <a:gd name="T17" fmla="*/ 72 h 5298"/>
                <a:gd name="T18" fmla="*/ 86 w 6785"/>
                <a:gd name="T19" fmla="*/ 5212 h 5298"/>
                <a:gd name="T20" fmla="*/ 6698 w 6785"/>
                <a:gd name="T21" fmla="*/ 5212 h 5298"/>
                <a:gd name="T22" fmla="*/ 6698 w 6785"/>
                <a:gd name="T23" fmla="*/ 87 h 5298"/>
                <a:gd name="T24" fmla="*/ 86 w 6785"/>
                <a:gd name="T25" fmla="*/ 87 h 5298"/>
                <a:gd name="T26" fmla="*/ 86 w 6785"/>
                <a:gd name="T27" fmla="*/ 5212 h 5298"/>
                <a:gd name="T28" fmla="*/ 115 w 6785"/>
                <a:gd name="T29" fmla="*/ 116 h 5298"/>
                <a:gd name="T30" fmla="*/ 6669 w 6785"/>
                <a:gd name="T31" fmla="*/ 116 h 5298"/>
                <a:gd name="T32" fmla="*/ 6669 w 6785"/>
                <a:gd name="T33" fmla="*/ 5183 h 5298"/>
                <a:gd name="T34" fmla="*/ 115 w 6785"/>
                <a:gd name="T35" fmla="*/ 5183 h 5298"/>
                <a:gd name="T36" fmla="*/ 115 w 6785"/>
                <a:gd name="T37" fmla="*/ 116 h 5298"/>
                <a:gd name="T38" fmla="*/ 144 w 6785"/>
                <a:gd name="T39" fmla="*/ 5154 h 5298"/>
                <a:gd name="T40" fmla="*/ 6640 w 6785"/>
                <a:gd name="T41" fmla="*/ 5154 h 5298"/>
                <a:gd name="T42" fmla="*/ 6640 w 6785"/>
                <a:gd name="T43" fmla="*/ 144 h 5298"/>
                <a:gd name="T44" fmla="*/ 144 w 6785"/>
                <a:gd name="T45" fmla="*/ 144 h 5298"/>
                <a:gd name="T46" fmla="*/ 144 w 6785"/>
                <a:gd name="T47" fmla="*/ 5154 h 5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85" h="5298">
                  <a:moveTo>
                    <a:pt x="0" y="72"/>
                  </a:moveTo>
                  <a:cubicBezTo>
                    <a:pt x="0" y="32"/>
                    <a:pt x="32" y="0"/>
                    <a:pt x="72" y="0"/>
                  </a:cubicBezTo>
                  <a:lnTo>
                    <a:pt x="6713" y="0"/>
                  </a:lnTo>
                  <a:cubicBezTo>
                    <a:pt x="6753" y="0"/>
                    <a:pt x="6785" y="32"/>
                    <a:pt x="6785" y="72"/>
                  </a:cubicBezTo>
                  <a:lnTo>
                    <a:pt x="6785" y="5226"/>
                  </a:lnTo>
                  <a:cubicBezTo>
                    <a:pt x="6785" y="5266"/>
                    <a:pt x="6753" y="5298"/>
                    <a:pt x="6713" y="5298"/>
                  </a:cubicBezTo>
                  <a:lnTo>
                    <a:pt x="72" y="5298"/>
                  </a:lnTo>
                  <a:cubicBezTo>
                    <a:pt x="32" y="5298"/>
                    <a:pt x="0" y="5266"/>
                    <a:pt x="0" y="5226"/>
                  </a:cubicBezTo>
                  <a:lnTo>
                    <a:pt x="0" y="72"/>
                  </a:lnTo>
                  <a:close/>
                  <a:moveTo>
                    <a:pt x="86" y="5212"/>
                  </a:moveTo>
                  <a:lnTo>
                    <a:pt x="6698" y="5212"/>
                  </a:lnTo>
                  <a:lnTo>
                    <a:pt x="6698" y="87"/>
                  </a:lnTo>
                  <a:lnTo>
                    <a:pt x="86" y="87"/>
                  </a:lnTo>
                  <a:lnTo>
                    <a:pt x="86" y="5212"/>
                  </a:lnTo>
                  <a:close/>
                  <a:moveTo>
                    <a:pt x="115" y="116"/>
                  </a:moveTo>
                  <a:lnTo>
                    <a:pt x="6669" y="116"/>
                  </a:lnTo>
                  <a:lnTo>
                    <a:pt x="6669" y="5183"/>
                  </a:lnTo>
                  <a:lnTo>
                    <a:pt x="115" y="5183"/>
                  </a:lnTo>
                  <a:lnTo>
                    <a:pt x="115" y="116"/>
                  </a:lnTo>
                  <a:close/>
                  <a:moveTo>
                    <a:pt x="144" y="5154"/>
                  </a:moveTo>
                  <a:lnTo>
                    <a:pt x="6640" y="5154"/>
                  </a:lnTo>
                  <a:lnTo>
                    <a:pt x="6640" y="144"/>
                  </a:lnTo>
                  <a:lnTo>
                    <a:pt x="144" y="144"/>
                  </a:lnTo>
                  <a:lnTo>
                    <a:pt x="144" y="5154"/>
                  </a:lnTo>
                  <a:close/>
                </a:path>
              </a:pathLst>
            </a:custGeom>
            <a:solidFill>
              <a:srgbClr val="E6E6E6"/>
            </a:solidFill>
            <a:ln w="0" cap="flat">
              <a:solidFill>
                <a:srgbClr val="E6E6E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14" name="Rectangle 104">
              <a:extLst>
                <a:ext uri="{FF2B5EF4-FFF2-40B4-BE49-F238E27FC236}">
                  <a16:creationId xmlns:a16="http://schemas.microsoft.com/office/drawing/2014/main" id="{B25656F5-5997-4994-927E-B2AE1B058303}"/>
                </a:ext>
              </a:extLst>
            </p:cNvPr>
            <p:cNvSpPr>
              <a:spLocks noChangeArrowheads="1"/>
            </p:cNvSpPr>
            <p:nvPr/>
          </p:nvSpPr>
          <p:spPr bwMode="auto">
            <a:xfrm>
              <a:off x="4402" y="3403"/>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400" b="1">
                  <a:solidFill>
                    <a:srgbClr val="404040"/>
                  </a:solidFill>
                  <a:latin typeface="UD デジタル 教科書体 NK-R" panose="02020400000000000000" pitchFamily="18" charset="-128"/>
                  <a:ea typeface="UD デジタル 教科書体 NK-R" panose="02020400000000000000" pitchFamily="18" charset="-128"/>
                </a:rPr>
                <a:t>留意点</a:t>
              </a:r>
              <a:endParaRPr lang="ja-JP" altLang="ja-JP"/>
            </a:p>
          </p:txBody>
        </p:sp>
        <p:sp>
          <p:nvSpPr>
            <p:cNvPr id="3115" name="Rectangle 105">
              <a:extLst>
                <a:ext uri="{FF2B5EF4-FFF2-40B4-BE49-F238E27FC236}">
                  <a16:creationId xmlns:a16="http://schemas.microsoft.com/office/drawing/2014/main" id="{EEE3839E-FC79-4814-A980-000B16902CF7}"/>
                </a:ext>
              </a:extLst>
            </p:cNvPr>
            <p:cNvSpPr>
              <a:spLocks noChangeArrowheads="1"/>
            </p:cNvSpPr>
            <p:nvPr/>
          </p:nvSpPr>
          <p:spPr bwMode="auto">
            <a:xfrm>
              <a:off x="4012" y="3583"/>
              <a:ext cx="8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○試験内容の統一性</a:t>
              </a:r>
              <a:endParaRPr lang="ja-JP" altLang="ja-JP"/>
            </a:p>
          </p:txBody>
        </p:sp>
        <p:sp>
          <p:nvSpPr>
            <p:cNvPr id="3116" name="Rectangle 106">
              <a:extLst>
                <a:ext uri="{FF2B5EF4-FFF2-40B4-BE49-F238E27FC236}">
                  <a16:creationId xmlns:a16="http://schemas.microsoft.com/office/drawing/2014/main" id="{322192DF-B472-4559-A992-89B915F0CDD7}"/>
                </a:ext>
              </a:extLst>
            </p:cNvPr>
            <p:cNvSpPr>
              <a:spLocks noChangeArrowheads="1"/>
            </p:cNvSpPr>
            <p:nvPr/>
          </p:nvSpPr>
          <p:spPr bwMode="auto">
            <a:xfrm>
              <a:off x="4012" y="3698"/>
              <a:ext cx="10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○他自治体併願者も考慮</a:t>
              </a:r>
              <a:endParaRPr lang="ja-JP" altLang="ja-JP"/>
            </a:p>
          </p:txBody>
        </p:sp>
        <p:sp>
          <p:nvSpPr>
            <p:cNvPr id="3117" name="Rectangle 107">
              <a:extLst>
                <a:ext uri="{FF2B5EF4-FFF2-40B4-BE49-F238E27FC236}">
                  <a16:creationId xmlns:a16="http://schemas.microsoft.com/office/drawing/2014/main" id="{AD4BCF67-A14A-4E8B-A4C5-1861937EC247}"/>
                </a:ext>
              </a:extLst>
            </p:cNvPr>
            <p:cNvSpPr>
              <a:spLocks noChangeArrowheads="1"/>
            </p:cNvSpPr>
            <p:nvPr/>
          </p:nvSpPr>
          <p:spPr bwMode="auto">
            <a:xfrm>
              <a:off x="4012" y="3813"/>
              <a:ext cx="7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1200">
                  <a:solidFill>
                    <a:srgbClr val="404040"/>
                  </a:solidFill>
                  <a:latin typeface="UD デジタル 教科書体 NK-R" panose="02020400000000000000" pitchFamily="18" charset="-128"/>
                  <a:ea typeface="UD デジタル 教科書体 NK-R" panose="02020400000000000000" pitchFamily="18" charset="-128"/>
                </a:rPr>
                <a:t>した合格数の調整</a:t>
              </a:r>
              <a:endParaRPr lang="ja-JP" altLang="ja-JP"/>
            </a:p>
          </p:txBody>
        </p:sp>
        <p:sp>
          <p:nvSpPr>
            <p:cNvPr id="3118" name="Rectangle 108">
              <a:extLst>
                <a:ext uri="{FF2B5EF4-FFF2-40B4-BE49-F238E27FC236}">
                  <a16:creationId xmlns:a16="http://schemas.microsoft.com/office/drawing/2014/main" id="{548C699E-6C7E-4919-A36C-6C604F43D616}"/>
                </a:ext>
              </a:extLst>
            </p:cNvPr>
            <p:cNvSpPr>
              <a:spLocks noChangeArrowheads="1"/>
            </p:cNvSpPr>
            <p:nvPr/>
          </p:nvSpPr>
          <p:spPr bwMode="auto">
            <a:xfrm>
              <a:off x="2963" y="2557"/>
              <a:ext cx="2136" cy="380"/>
            </a:xfrm>
            <a:prstGeom prst="rect">
              <a:avLst/>
            </a:prstGeom>
            <a:solidFill>
              <a:srgbClr val="C4E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9" name="Freeform 109">
              <a:extLst>
                <a:ext uri="{FF2B5EF4-FFF2-40B4-BE49-F238E27FC236}">
                  <a16:creationId xmlns:a16="http://schemas.microsoft.com/office/drawing/2014/main" id="{5F538D36-3E8A-4A00-A165-7B4216B30236}"/>
                </a:ext>
              </a:extLst>
            </p:cNvPr>
            <p:cNvSpPr>
              <a:spLocks noEditPoints="1"/>
            </p:cNvSpPr>
            <p:nvPr/>
          </p:nvSpPr>
          <p:spPr bwMode="auto">
            <a:xfrm>
              <a:off x="2956" y="2550"/>
              <a:ext cx="2150" cy="393"/>
            </a:xfrm>
            <a:custGeom>
              <a:avLst/>
              <a:gdLst>
                <a:gd name="T0" fmla="*/ 60 w 11939"/>
                <a:gd name="T1" fmla="*/ 1847 h 2184"/>
                <a:gd name="T2" fmla="*/ 60 w 11939"/>
                <a:gd name="T3" fmla="*/ 1397 h 2184"/>
                <a:gd name="T4" fmla="*/ 60 w 11939"/>
                <a:gd name="T5" fmla="*/ 947 h 2184"/>
                <a:gd name="T6" fmla="*/ 60 w 11939"/>
                <a:gd name="T7" fmla="*/ 497 h 2184"/>
                <a:gd name="T8" fmla="*/ 60 w 11939"/>
                <a:gd name="T9" fmla="*/ 60 h 2184"/>
                <a:gd name="T10" fmla="*/ 479 w 11939"/>
                <a:gd name="T11" fmla="*/ 0 h 2184"/>
                <a:gd name="T12" fmla="*/ 929 w 11939"/>
                <a:gd name="T13" fmla="*/ 0 h 2184"/>
                <a:gd name="T14" fmla="*/ 1379 w 11939"/>
                <a:gd name="T15" fmla="*/ 0 h 2184"/>
                <a:gd name="T16" fmla="*/ 1829 w 11939"/>
                <a:gd name="T17" fmla="*/ 0 h 2184"/>
                <a:gd name="T18" fmla="*/ 2279 w 11939"/>
                <a:gd name="T19" fmla="*/ 0 h 2184"/>
                <a:gd name="T20" fmla="*/ 2729 w 11939"/>
                <a:gd name="T21" fmla="*/ 0 h 2184"/>
                <a:gd name="T22" fmla="*/ 3179 w 11939"/>
                <a:gd name="T23" fmla="*/ 0 h 2184"/>
                <a:gd name="T24" fmla="*/ 3629 w 11939"/>
                <a:gd name="T25" fmla="*/ 0 h 2184"/>
                <a:gd name="T26" fmla="*/ 4079 w 11939"/>
                <a:gd name="T27" fmla="*/ 0 h 2184"/>
                <a:gd name="T28" fmla="*/ 4529 w 11939"/>
                <a:gd name="T29" fmla="*/ 0 h 2184"/>
                <a:gd name="T30" fmla="*/ 4979 w 11939"/>
                <a:gd name="T31" fmla="*/ 0 h 2184"/>
                <a:gd name="T32" fmla="*/ 5429 w 11939"/>
                <a:gd name="T33" fmla="*/ 0 h 2184"/>
                <a:gd name="T34" fmla="*/ 5879 w 11939"/>
                <a:gd name="T35" fmla="*/ 0 h 2184"/>
                <a:gd name="T36" fmla="*/ 6329 w 11939"/>
                <a:gd name="T37" fmla="*/ 0 h 2184"/>
                <a:gd name="T38" fmla="*/ 6779 w 11939"/>
                <a:gd name="T39" fmla="*/ 0 h 2184"/>
                <a:gd name="T40" fmla="*/ 7229 w 11939"/>
                <a:gd name="T41" fmla="*/ 0 h 2184"/>
                <a:gd name="T42" fmla="*/ 7679 w 11939"/>
                <a:gd name="T43" fmla="*/ 0 h 2184"/>
                <a:gd name="T44" fmla="*/ 8129 w 11939"/>
                <a:gd name="T45" fmla="*/ 0 h 2184"/>
                <a:gd name="T46" fmla="*/ 8579 w 11939"/>
                <a:gd name="T47" fmla="*/ 0 h 2184"/>
                <a:gd name="T48" fmla="*/ 9029 w 11939"/>
                <a:gd name="T49" fmla="*/ 0 h 2184"/>
                <a:gd name="T50" fmla="*/ 9479 w 11939"/>
                <a:gd name="T51" fmla="*/ 0 h 2184"/>
                <a:gd name="T52" fmla="*/ 9929 w 11939"/>
                <a:gd name="T53" fmla="*/ 0 h 2184"/>
                <a:gd name="T54" fmla="*/ 10379 w 11939"/>
                <a:gd name="T55" fmla="*/ 0 h 2184"/>
                <a:gd name="T56" fmla="*/ 10829 w 11939"/>
                <a:gd name="T57" fmla="*/ 0 h 2184"/>
                <a:gd name="T58" fmla="*/ 11279 w 11939"/>
                <a:gd name="T59" fmla="*/ 0 h 2184"/>
                <a:gd name="T60" fmla="*/ 11729 w 11939"/>
                <a:gd name="T61" fmla="*/ 0 h 2184"/>
                <a:gd name="T62" fmla="*/ 11879 w 11939"/>
                <a:gd name="T63" fmla="*/ 165 h 2184"/>
                <a:gd name="T64" fmla="*/ 11879 w 11939"/>
                <a:gd name="T65" fmla="*/ 615 h 2184"/>
                <a:gd name="T66" fmla="*/ 11879 w 11939"/>
                <a:gd name="T67" fmla="*/ 1065 h 2184"/>
                <a:gd name="T68" fmla="*/ 11879 w 11939"/>
                <a:gd name="T69" fmla="*/ 1515 h 2184"/>
                <a:gd name="T70" fmla="*/ 11879 w 11939"/>
                <a:gd name="T71" fmla="*/ 1965 h 2184"/>
                <a:gd name="T72" fmla="*/ 11633 w 11939"/>
                <a:gd name="T73" fmla="*/ 2184 h 2184"/>
                <a:gd name="T74" fmla="*/ 11183 w 11939"/>
                <a:gd name="T75" fmla="*/ 2184 h 2184"/>
                <a:gd name="T76" fmla="*/ 10733 w 11939"/>
                <a:gd name="T77" fmla="*/ 2184 h 2184"/>
                <a:gd name="T78" fmla="*/ 10283 w 11939"/>
                <a:gd name="T79" fmla="*/ 2184 h 2184"/>
                <a:gd name="T80" fmla="*/ 9833 w 11939"/>
                <a:gd name="T81" fmla="*/ 2184 h 2184"/>
                <a:gd name="T82" fmla="*/ 9383 w 11939"/>
                <a:gd name="T83" fmla="*/ 2184 h 2184"/>
                <a:gd name="T84" fmla="*/ 8933 w 11939"/>
                <a:gd name="T85" fmla="*/ 2184 h 2184"/>
                <a:gd name="T86" fmla="*/ 8483 w 11939"/>
                <a:gd name="T87" fmla="*/ 2184 h 2184"/>
                <a:gd name="T88" fmla="*/ 8033 w 11939"/>
                <a:gd name="T89" fmla="*/ 2184 h 2184"/>
                <a:gd name="T90" fmla="*/ 7583 w 11939"/>
                <a:gd name="T91" fmla="*/ 2184 h 2184"/>
                <a:gd name="T92" fmla="*/ 7133 w 11939"/>
                <a:gd name="T93" fmla="*/ 2184 h 2184"/>
                <a:gd name="T94" fmla="*/ 6683 w 11939"/>
                <a:gd name="T95" fmla="*/ 2184 h 2184"/>
                <a:gd name="T96" fmla="*/ 6233 w 11939"/>
                <a:gd name="T97" fmla="*/ 2184 h 2184"/>
                <a:gd name="T98" fmla="*/ 5783 w 11939"/>
                <a:gd name="T99" fmla="*/ 2184 h 2184"/>
                <a:gd name="T100" fmla="*/ 5333 w 11939"/>
                <a:gd name="T101" fmla="*/ 2184 h 2184"/>
                <a:gd name="T102" fmla="*/ 4883 w 11939"/>
                <a:gd name="T103" fmla="*/ 2184 h 2184"/>
                <a:gd name="T104" fmla="*/ 4433 w 11939"/>
                <a:gd name="T105" fmla="*/ 2184 h 2184"/>
                <a:gd name="T106" fmla="*/ 3983 w 11939"/>
                <a:gd name="T107" fmla="*/ 2184 h 2184"/>
                <a:gd name="T108" fmla="*/ 3533 w 11939"/>
                <a:gd name="T109" fmla="*/ 2184 h 2184"/>
                <a:gd name="T110" fmla="*/ 3083 w 11939"/>
                <a:gd name="T111" fmla="*/ 2184 h 2184"/>
                <a:gd name="T112" fmla="*/ 2633 w 11939"/>
                <a:gd name="T113" fmla="*/ 2184 h 2184"/>
                <a:gd name="T114" fmla="*/ 2183 w 11939"/>
                <a:gd name="T115" fmla="*/ 2184 h 2184"/>
                <a:gd name="T116" fmla="*/ 1733 w 11939"/>
                <a:gd name="T117" fmla="*/ 2184 h 2184"/>
                <a:gd name="T118" fmla="*/ 1283 w 11939"/>
                <a:gd name="T119" fmla="*/ 2184 h 2184"/>
                <a:gd name="T120" fmla="*/ 833 w 11939"/>
                <a:gd name="T121" fmla="*/ 2184 h 2184"/>
                <a:gd name="T122" fmla="*/ 383 w 11939"/>
                <a:gd name="T123" fmla="*/ 218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9" h="2184">
                  <a:moveTo>
                    <a:pt x="0" y="2147"/>
                  </a:moveTo>
                  <a:lnTo>
                    <a:pt x="0" y="2072"/>
                  </a:lnTo>
                  <a:lnTo>
                    <a:pt x="45" y="2072"/>
                  </a:lnTo>
                  <a:lnTo>
                    <a:pt x="45" y="2147"/>
                  </a:lnTo>
                  <a:lnTo>
                    <a:pt x="0" y="2147"/>
                  </a:lnTo>
                  <a:close/>
                  <a:moveTo>
                    <a:pt x="60" y="2147"/>
                  </a:moveTo>
                  <a:lnTo>
                    <a:pt x="60" y="2072"/>
                  </a:lnTo>
                  <a:lnTo>
                    <a:pt x="75" y="2072"/>
                  </a:lnTo>
                  <a:lnTo>
                    <a:pt x="75" y="2147"/>
                  </a:lnTo>
                  <a:lnTo>
                    <a:pt x="60" y="2147"/>
                  </a:lnTo>
                  <a:close/>
                  <a:moveTo>
                    <a:pt x="0" y="1997"/>
                  </a:moveTo>
                  <a:lnTo>
                    <a:pt x="0" y="1922"/>
                  </a:lnTo>
                  <a:lnTo>
                    <a:pt x="45" y="1922"/>
                  </a:lnTo>
                  <a:lnTo>
                    <a:pt x="45" y="1997"/>
                  </a:lnTo>
                  <a:lnTo>
                    <a:pt x="0" y="1997"/>
                  </a:lnTo>
                  <a:close/>
                  <a:moveTo>
                    <a:pt x="60" y="1997"/>
                  </a:moveTo>
                  <a:lnTo>
                    <a:pt x="60" y="1922"/>
                  </a:lnTo>
                  <a:lnTo>
                    <a:pt x="75" y="1922"/>
                  </a:lnTo>
                  <a:lnTo>
                    <a:pt x="75" y="1997"/>
                  </a:lnTo>
                  <a:lnTo>
                    <a:pt x="60" y="1997"/>
                  </a:lnTo>
                  <a:close/>
                  <a:moveTo>
                    <a:pt x="0" y="1847"/>
                  </a:moveTo>
                  <a:lnTo>
                    <a:pt x="0" y="1772"/>
                  </a:lnTo>
                  <a:lnTo>
                    <a:pt x="45" y="1772"/>
                  </a:lnTo>
                  <a:lnTo>
                    <a:pt x="45" y="1847"/>
                  </a:lnTo>
                  <a:lnTo>
                    <a:pt x="0" y="1847"/>
                  </a:lnTo>
                  <a:close/>
                  <a:moveTo>
                    <a:pt x="60" y="1847"/>
                  </a:moveTo>
                  <a:lnTo>
                    <a:pt x="60" y="1772"/>
                  </a:lnTo>
                  <a:lnTo>
                    <a:pt x="75" y="1772"/>
                  </a:lnTo>
                  <a:lnTo>
                    <a:pt x="75" y="1847"/>
                  </a:lnTo>
                  <a:lnTo>
                    <a:pt x="60" y="1847"/>
                  </a:lnTo>
                  <a:close/>
                  <a:moveTo>
                    <a:pt x="0" y="1697"/>
                  </a:moveTo>
                  <a:lnTo>
                    <a:pt x="0" y="1622"/>
                  </a:lnTo>
                  <a:lnTo>
                    <a:pt x="45" y="1622"/>
                  </a:lnTo>
                  <a:lnTo>
                    <a:pt x="45" y="1697"/>
                  </a:lnTo>
                  <a:lnTo>
                    <a:pt x="0" y="1697"/>
                  </a:lnTo>
                  <a:close/>
                  <a:moveTo>
                    <a:pt x="60" y="1697"/>
                  </a:moveTo>
                  <a:lnTo>
                    <a:pt x="60" y="1622"/>
                  </a:lnTo>
                  <a:lnTo>
                    <a:pt x="75" y="1622"/>
                  </a:lnTo>
                  <a:lnTo>
                    <a:pt x="75" y="1697"/>
                  </a:lnTo>
                  <a:lnTo>
                    <a:pt x="60" y="1697"/>
                  </a:lnTo>
                  <a:close/>
                  <a:moveTo>
                    <a:pt x="0" y="1547"/>
                  </a:moveTo>
                  <a:lnTo>
                    <a:pt x="0" y="1472"/>
                  </a:lnTo>
                  <a:lnTo>
                    <a:pt x="45" y="1472"/>
                  </a:lnTo>
                  <a:lnTo>
                    <a:pt x="45" y="1547"/>
                  </a:lnTo>
                  <a:lnTo>
                    <a:pt x="0" y="1547"/>
                  </a:lnTo>
                  <a:close/>
                  <a:moveTo>
                    <a:pt x="60" y="1547"/>
                  </a:moveTo>
                  <a:lnTo>
                    <a:pt x="60" y="1472"/>
                  </a:lnTo>
                  <a:lnTo>
                    <a:pt x="75" y="1472"/>
                  </a:lnTo>
                  <a:lnTo>
                    <a:pt x="75" y="1547"/>
                  </a:lnTo>
                  <a:lnTo>
                    <a:pt x="60" y="1547"/>
                  </a:lnTo>
                  <a:close/>
                  <a:moveTo>
                    <a:pt x="0" y="1397"/>
                  </a:moveTo>
                  <a:lnTo>
                    <a:pt x="0" y="1322"/>
                  </a:lnTo>
                  <a:lnTo>
                    <a:pt x="45" y="1322"/>
                  </a:lnTo>
                  <a:lnTo>
                    <a:pt x="45" y="1397"/>
                  </a:lnTo>
                  <a:lnTo>
                    <a:pt x="0" y="1397"/>
                  </a:lnTo>
                  <a:close/>
                  <a:moveTo>
                    <a:pt x="60" y="1397"/>
                  </a:moveTo>
                  <a:lnTo>
                    <a:pt x="60" y="1322"/>
                  </a:lnTo>
                  <a:lnTo>
                    <a:pt x="75" y="1322"/>
                  </a:lnTo>
                  <a:lnTo>
                    <a:pt x="75" y="1397"/>
                  </a:lnTo>
                  <a:lnTo>
                    <a:pt x="60" y="1397"/>
                  </a:lnTo>
                  <a:close/>
                  <a:moveTo>
                    <a:pt x="0" y="1247"/>
                  </a:moveTo>
                  <a:lnTo>
                    <a:pt x="0" y="1172"/>
                  </a:lnTo>
                  <a:lnTo>
                    <a:pt x="45" y="1172"/>
                  </a:lnTo>
                  <a:lnTo>
                    <a:pt x="45" y="1247"/>
                  </a:lnTo>
                  <a:lnTo>
                    <a:pt x="0" y="1247"/>
                  </a:lnTo>
                  <a:close/>
                  <a:moveTo>
                    <a:pt x="60" y="1247"/>
                  </a:moveTo>
                  <a:lnTo>
                    <a:pt x="60" y="1172"/>
                  </a:lnTo>
                  <a:lnTo>
                    <a:pt x="75" y="1172"/>
                  </a:lnTo>
                  <a:lnTo>
                    <a:pt x="75" y="1247"/>
                  </a:lnTo>
                  <a:lnTo>
                    <a:pt x="60" y="1247"/>
                  </a:lnTo>
                  <a:close/>
                  <a:moveTo>
                    <a:pt x="0" y="1097"/>
                  </a:moveTo>
                  <a:lnTo>
                    <a:pt x="0" y="1022"/>
                  </a:lnTo>
                  <a:lnTo>
                    <a:pt x="45" y="1022"/>
                  </a:lnTo>
                  <a:lnTo>
                    <a:pt x="45" y="1097"/>
                  </a:lnTo>
                  <a:lnTo>
                    <a:pt x="0" y="1097"/>
                  </a:lnTo>
                  <a:close/>
                  <a:moveTo>
                    <a:pt x="60" y="1097"/>
                  </a:moveTo>
                  <a:lnTo>
                    <a:pt x="60" y="1022"/>
                  </a:lnTo>
                  <a:lnTo>
                    <a:pt x="75" y="1022"/>
                  </a:lnTo>
                  <a:lnTo>
                    <a:pt x="75" y="1097"/>
                  </a:lnTo>
                  <a:lnTo>
                    <a:pt x="60" y="1097"/>
                  </a:lnTo>
                  <a:close/>
                  <a:moveTo>
                    <a:pt x="0" y="947"/>
                  </a:moveTo>
                  <a:lnTo>
                    <a:pt x="0" y="872"/>
                  </a:lnTo>
                  <a:lnTo>
                    <a:pt x="45" y="872"/>
                  </a:lnTo>
                  <a:lnTo>
                    <a:pt x="45" y="947"/>
                  </a:lnTo>
                  <a:lnTo>
                    <a:pt x="0" y="947"/>
                  </a:lnTo>
                  <a:close/>
                  <a:moveTo>
                    <a:pt x="60" y="947"/>
                  </a:moveTo>
                  <a:lnTo>
                    <a:pt x="60" y="872"/>
                  </a:lnTo>
                  <a:lnTo>
                    <a:pt x="75" y="872"/>
                  </a:lnTo>
                  <a:lnTo>
                    <a:pt x="75" y="947"/>
                  </a:lnTo>
                  <a:lnTo>
                    <a:pt x="60" y="947"/>
                  </a:lnTo>
                  <a:close/>
                  <a:moveTo>
                    <a:pt x="0" y="797"/>
                  </a:moveTo>
                  <a:lnTo>
                    <a:pt x="0" y="722"/>
                  </a:lnTo>
                  <a:lnTo>
                    <a:pt x="45" y="722"/>
                  </a:lnTo>
                  <a:lnTo>
                    <a:pt x="45" y="797"/>
                  </a:lnTo>
                  <a:lnTo>
                    <a:pt x="0" y="797"/>
                  </a:lnTo>
                  <a:close/>
                  <a:moveTo>
                    <a:pt x="60" y="797"/>
                  </a:moveTo>
                  <a:lnTo>
                    <a:pt x="60" y="722"/>
                  </a:lnTo>
                  <a:lnTo>
                    <a:pt x="75" y="722"/>
                  </a:lnTo>
                  <a:lnTo>
                    <a:pt x="75" y="797"/>
                  </a:lnTo>
                  <a:lnTo>
                    <a:pt x="60" y="797"/>
                  </a:lnTo>
                  <a:close/>
                  <a:moveTo>
                    <a:pt x="0" y="647"/>
                  </a:moveTo>
                  <a:lnTo>
                    <a:pt x="0" y="572"/>
                  </a:lnTo>
                  <a:lnTo>
                    <a:pt x="45" y="572"/>
                  </a:lnTo>
                  <a:lnTo>
                    <a:pt x="45" y="647"/>
                  </a:lnTo>
                  <a:lnTo>
                    <a:pt x="0" y="647"/>
                  </a:lnTo>
                  <a:close/>
                  <a:moveTo>
                    <a:pt x="60" y="647"/>
                  </a:moveTo>
                  <a:lnTo>
                    <a:pt x="60" y="572"/>
                  </a:lnTo>
                  <a:lnTo>
                    <a:pt x="75" y="572"/>
                  </a:lnTo>
                  <a:lnTo>
                    <a:pt x="75" y="647"/>
                  </a:lnTo>
                  <a:lnTo>
                    <a:pt x="60" y="647"/>
                  </a:lnTo>
                  <a:close/>
                  <a:moveTo>
                    <a:pt x="0" y="497"/>
                  </a:moveTo>
                  <a:lnTo>
                    <a:pt x="0" y="422"/>
                  </a:lnTo>
                  <a:lnTo>
                    <a:pt x="45" y="422"/>
                  </a:lnTo>
                  <a:lnTo>
                    <a:pt x="45" y="497"/>
                  </a:lnTo>
                  <a:lnTo>
                    <a:pt x="0" y="497"/>
                  </a:lnTo>
                  <a:close/>
                  <a:moveTo>
                    <a:pt x="60" y="497"/>
                  </a:moveTo>
                  <a:lnTo>
                    <a:pt x="60" y="422"/>
                  </a:lnTo>
                  <a:lnTo>
                    <a:pt x="75" y="422"/>
                  </a:lnTo>
                  <a:lnTo>
                    <a:pt x="75" y="497"/>
                  </a:lnTo>
                  <a:lnTo>
                    <a:pt x="60" y="497"/>
                  </a:lnTo>
                  <a:close/>
                  <a:moveTo>
                    <a:pt x="0" y="347"/>
                  </a:moveTo>
                  <a:lnTo>
                    <a:pt x="0" y="272"/>
                  </a:lnTo>
                  <a:lnTo>
                    <a:pt x="45" y="272"/>
                  </a:lnTo>
                  <a:lnTo>
                    <a:pt x="45" y="347"/>
                  </a:lnTo>
                  <a:lnTo>
                    <a:pt x="0" y="347"/>
                  </a:lnTo>
                  <a:close/>
                  <a:moveTo>
                    <a:pt x="60" y="347"/>
                  </a:moveTo>
                  <a:lnTo>
                    <a:pt x="60" y="272"/>
                  </a:lnTo>
                  <a:lnTo>
                    <a:pt x="75" y="272"/>
                  </a:lnTo>
                  <a:lnTo>
                    <a:pt x="75" y="347"/>
                  </a:lnTo>
                  <a:lnTo>
                    <a:pt x="60" y="347"/>
                  </a:lnTo>
                  <a:close/>
                  <a:moveTo>
                    <a:pt x="0" y="197"/>
                  </a:moveTo>
                  <a:lnTo>
                    <a:pt x="0" y="122"/>
                  </a:lnTo>
                  <a:lnTo>
                    <a:pt x="45" y="122"/>
                  </a:lnTo>
                  <a:lnTo>
                    <a:pt x="45" y="197"/>
                  </a:lnTo>
                  <a:lnTo>
                    <a:pt x="0" y="197"/>
                  </a:lnTo>
                  <a:close/>
                  <a:moveTo>
                    <a:pt x="60" y="197"/>
                  </a:moveTo>
                  <a:lnTo>
                    <a:pt x="60" y="122"/>
                  </a:lnTo>
                  <a:lnTo>
                    <a:pt x="75" y="122"/>
                  </a:lnTo>
                  <a:lnTo>
                    <a:pt x="75" y="197"/>
                  </a:lnTo>
                  <a:lnTo>
                    <a:pt x="60" y="197"/>
                  </a:lnTo>
                  <a:close/>
                  <a:moveTo>
                    <a:pt x="0" y="47"/>
                  </a:moveTo>
                  <a:lnTo>
                    <a:pt x="0" y="38"/>
                  </a:lnTo>
                  <a:cubicBezTo>
                    <a:pt x="0" y="17"/>
                    <a:pt x="17" y="0"/>
                    <a:pt x="38" y="0"/>
                  </a:cubicBezTo>
                  <a:lnTo>
                    <a:pt x="104" y="0"/>
                  </a:lnTo>
                  <a:lnTo>
                    <a:pt x="104" y="45"/>
                  </a:lnTo>
                  <a:lnTo>
                    <a:pt x="45" y="45"/>
                  </a:lnTo>
                  <a:lnTo>
                    <a:pt x="45" y="47"/>
                  </a:lnTo>
                  <a:lnTo>
                    <a:pt x="0" y="47"/>
                  </a:lnTo>
                  <a:close/>
                  <a:moveTo>
                    <a:pt x="60" y="60"/>
                  </a:moveTo>
                  <a:lnTo>
                    <a:pt x="60" y="60"/>
                  </a:lnTo>
                  <a:lnTo>
                    <a:pt x="104" y="60"/>
                  </a:lnTo>
                  <a:lnTo>
                    <a:pt x="104" y="75"/>
                  </a:lnTo>
                  <a:lnTo>
                    <a:pt x="75" y="75"/>
                  </a:lnTo>
                  <a:lnTo>
                    <a:pt x="75" y="75"/>
                  </a:lnTo>
                  <a:lnTo>
                    <a:pt x="60" y="60"/>
                  </a:lnTo>
                  <a:close/>
                  <a:moveTo>
                    <a:pt x="179" y="0"/>
                  </a:moveTo>
                  <a:lnTo>
                    <a:pt x="254" y="0"/>
                  </a:lnTo>
                  <a:lnTo>
                    <a:pt x="254" y="45"/>
                  </a:lnTo>
                  <a:lnTo>
                    <a:pt x="179" y="45"/>
                  </a:lnTo>
                  <a:lnTo>
                    <a:pt x="179" y="0"/>
                  </a:lnTo>
                  <a:close/>
                  <a:moveTo>
                    <a:pt x="179" y="60"/>
                  </a:moveTo>
                  <a:lnTo>
                    <a:pt x="254" y="60"/>
                  </a:lnTo>
                  <a:lnTo>
                    <a:pt x="254" y="75"/>
                  </a:lnTo>
                  <a:lnTo>
                    <a:pt x="179" y="75"/>
                  </a:lnTo>
                  <a:lnTo>
                    <a:pt x="179" y="60"/>
                  </a:lnTo>
                  <a:close/>
                  <a:moveTo>
                    <a:pt x="329" y="0"/>
                  </a:moveTo>
                  <a:lnTo>
                    <a:pt x="404" y="0"/>
                  </a:lnTo>
                  <a:lnTo>
                    <a:pt x="404" y="45"/>
                  </a:lnTo>
                  <a:lnTo>
                    <a:pt x="329" y="45"/>
                  </a:lnTo>
                  <a:lnTo>
                    <a:pt x="329" y="0"/>
                  </a:lnTo>
                  <a:close/>
                  <a:moveTo>
                    <a:pt x="329" y="60"/>
                  </a:moveTo>
                  <a:lnTo>
                    <a:pt x="404" y="60"/>
                  </a:lnTo>
                  <a:lnTo>
                    <a:pt x="404" y="75"/>
                  </a:lnTo>
                  <a:lnTo>
                    <a:pt x="329" y="75"/>
                  </a:lnTo>
                  <a:lnTo>
                    <a:pt x="329" y="60"/>
                  </a:lnTo>
                  <a:close/>
                  <a:moveTo>
                    <a:pt x="479" y="0"/>
                  </a:moveTo>
                  <a:lnTo>
                    <a:pt x="554" y="0"/>
                  </a:lnTo>
                  <a:lnTo>
                    <a:pt x="554" y="45"/>
                  </a:lnTo>
                  <a:lnTo>
                    <a:pt x="479" y="45"/>
                  </a:lnTo>
                  <a:lnTo>
                    <a:pt x="479" y="0"/>
                  </a:lnTo>
                  <a:close/>
                  <a:moveTo>
                    <a:pt x="479" y="60"/>
                  </a:moveTo>
                  <a:lnTo>
                    <a:pt x="554" y="60"/>
                  </a:lnTo>
                  <a:lnTo>
                    <a:pt x="554" y="75"/>
                  </a:lnTo>
                  <a:lnTo>
                    <a:pt x="479" y="75"/>
                  </a:lnTo>
                  <a:lnTo>
                    <a:pt x="479" y="60"/>
                  </a:lnTo>
                  <a:close/>
                  <a:moveTo>
                    <a:pt x="629" y="0"/>
                  </a:moveTo>
                  <a:lnTo>
                    <a:pt x="704" y="0"/>
                  </a:lnTo>
                  <a:lnTo>
                    <a:pt x="704" y="45"/>
                  </a:lnTo>
                  <a:lnTo>
                    <a:pt x="629" y="45"/>
                  </a:lnTo>
                  <a:lnTo>
                    <a:pt x="629" y="0"/>
                  </a:lnTo>
                  <a:close/>
                  <a:moveTo>
                    <a:pt x="629" y="60"/>
                  </a:moveTo>
                  <a:lnTo>
                    <a:pt x="704" y="60"/>
                  </a:lnTo>
                  <a:lnTo>
                    <a:pt x="704" y="75"/>
                  </a:lnTo>
                  <a:lnTo>
                    <a:pt x="629" y="75"/>
                  </a:lnTo>
                  <a:lnTo>
                    <a:pt x="629" y="60"/>
                  </a:lnTo>
                  <a:close/>
                  <a:moveTo>
                    <a:pt x="779" y="0"/>
                  </a:moveTo>
                  <a:lnTo>
                    <a:pt x="854" y="0"/>
                  </a:lnTo>
                  <a:lnTo>
                    <a:pt x="854" y="45"/>
                  </a:lnTo>
                  <a:lnTo>
                    <a:pt x="779" y="45"/>
                  </a:lnTo>
                  <a:lnTo>
                    <a:pt x="779" y="0"/>
                  </a:lnTo>
                  <a:close/>
                  <a:moveTo>
                    <a:pt x="779" y="60"/>
                  </a:moveTo>
                  <a:lnTo>
                    <a:pt x="854" y="60"/>
                  </a:lnTo>
                  <a:lnTo>
                    <a:pt x="854" y="75"/>
                  </a:lnTo>
                  <a:lnTo>
                    <a:pt x="779" y="75"/>
                  </a:lnTo>
                  <a:lnTo>
                    <a:pt x="779" y="60"/>
                  </a:lnTo>
                  <a:close/>
                  <a:moveTo>
                    <a:pt x="929" y="0"/>
                  </a:moveTo>
                  <a:lnTo>
                    <a:pt x="1004" y="0"/>
                  </a:lnTo>
                  <a:lnTo>
                    <a:pt x="1004" y="45"/>
                  </a:lnTo>
                  <a:lnTo>
                    <a:pt x="929" y="45"/>
                  </a:lnTo>
                  <a:lnTo>
                    <a:pt x="929" y="0"/>
                  </a:lnTo>
                  <a:close/>
                  <a:moveTo>
                    <a:pt x="929" y="60"/>
                  </a:moveTo>
                  <a:lnTo>
                    <a:pt x="1004" y="60"/>
                  </a:lnTo>
                  <a:lnTo>
                    <a:pt x="1004" y="75"/>
                  </a:lnTo>
                  <a:lnTo>
                    <a:pt x="929" y="75"/>
                  </a:lnTo>
                  <a:lnTo>
                    <a:pt x="929" y="60"/>
                  </a:lnTo>
                  <a:close/>
                  <a:moveTo>
                    <a:pt x="1079" y="0"/>
                  </a:moveTo>
                  <a:lnTo>
                    <a:pt x="1154" y="0"/>
                  </a:lnTo>
                  <a:lnTo>
                    <a:pt x="1154" y="45"/>
                  </a:lnTo>
                  <a:lnTo>
                    <a:pt x="1079" y="45"/>
                  </a:lnTo>
                  <a:lnTo>
                    <a:pt x="1079" y="0"/>
                  </a:lnTo>
                  <a:close/>
                  <a:moveTo>
                    <a:pt x="1079" y="60"/>
                  </a:moveTo>
                  <a:lnTo>
                    <a:pt x="1154" y="60"/>
                  </a:lnTo>
                  <a:lnTo>
                    <a:pt x="1154" y="75"/>
                  </a:lnTo>
                  <a:lnTo>
                    <a:pt x="1079" y="75"/>
                  </a:lnTo>
                  <a:lnTo>
                    <a:pt x="1079" y="60"/>
                  </a:lnTo>
                  <a:close/>
                  <a:moveTo>
                    <a:pt x="1229" y="0"/>
                  </a:moveTo>
                  <a:lnTo>
                    <a:pt x="1304" y="0"/>
                  </a:lnTo>
                  <a:lnTo>
                    <a:pt x="1304" y="45"/>
                  </a:lnTo>
                  <a:lnTo>
                    <a:pt x="1229" y="45"/>
                  </a:lnTo>
                  <a:lnTo>
                    <a:pt x="1229" y="0"/>
                  </a:lnTo>
                  <a:close/>
                  <a:moveTo>
                    <a:pt x="1229" y="60"/>
                  </a:moveTo>
                  <a:lnTo>
                    <a:pt x="1304" y="60"/>
                  </a:lnTo>
                  <a:lnTo>
                    <a:pt x="1304" y="75"/>
                  </a:lnTo>
                  <a:lnTo>
                    <a:pt x="1229" y="75"/>
                  </a:lnTo>
                  <a:lnTo>
                    <a:pt x="1229" y="60"/>
                  </a:lnTo>
                  <a:close/>
                  <a:moveTo>
                    <a:pt x="1379" y="0"/>
                  </a:moveTo>
                  <a:lnTo>
                    <a:pt x="1454" y="0"/>
                  </a:lnTo>
                  <a:lnTo>
                    <a:pt x="1454" y="45"/>
                  </a:lnTo>
                  <a:lnTo>
                    <a:pt x="1379" y="45"/>
                  </a:lnTo>
                  <a:lnTo>
                    <a:pt x="1379" y="0"/>
                  </a:lnTo>
                  <a:close/>
                  <a:moveTo>
                    <a:pt x="1379" y="60"/>
                  </a:moveTo>
                  <a:lnTo>
                    <a:pt x="1454" y="60"/>
                  </a:lnTo>
                  <a:lnTo>
                    <a:pt x="1454" y="75"/>
                  </a:lnTo>
                  <a:lnTo>
                    <a:pt x="1379" y="75"/>
                  </a:lnTo>
                  <a:lnTo>
                    <a:pt x="1379" y="60"/>
                  </a:lnTo>
                  <a:close/>
                  <a:moveTo>
                    <a:pt x="1529" y="0"/>
                  </a:moveTo>
                  <a:lnTo>
                    <a:pt x="1604" y="0"/>
                  </a:lnTo>
                  <a:lnTo>
                    <a:pt x="1604" y="45"/>
                  </a:lnTo>
                  <a:lnTo>
                    <a:pt x="1529" y="45"/>
                  </a:lnTo>
                  <a:lnTo>
                    <a:pt x="1529" y="0"/>
                  </a:lnTo>
                  <a:close/>
                  <a:moveTo>
                    <a:pt x="1529" y="60"/>
                  </a:moveTo>
                  <a:lnTo>
                    <a:pt x="1604" y="60"/>
                  </a:lnTo>
                  <a:lnTo>
                    <a:pt x="1604" y="75"/>
                  </a:lnTo>
                  <a:lnTo>
                    <a:pt x="1529" y="75"/>
                  </a:lnTo>
                  <a:lnTo>
                    <a:pt x="1529" y="60"/>
                  </a:lnTo>
                  <a:close/>
                  <a:moveTo>
                    <a:pt x="1679" y="0"/>
                  </a:moveTo>
                  <a:lnTo>
                    <a:pt x="1754" y="0"/>
                  </a:lnTo>
                  <a:lnTo>
                    <a:pt x="1754" y="45"/>
                  </a:lnTo>
                  <a:lnTo>
                    <a:pt x="1679" y="45"/>
                  </a:lnTo>
                  <a:lnTo>
                    <a:pt x="1679" y="0"/>
                  </a:lnTo>
                  <a:close/>
                  <a:moveTo>
                    <a:pt x="1679" y="60"/>
                  </a:moveTo>
                  <a:lnTo>
                    <a:pt x="1754" y="60"/>
                  </a:lnTo>
                  <a:lnTo>
                    <a:pt x="1754" y="75"/>
                  </a:lnTo>
                  <a:lnTo>
                    <a:pt x="1679" y="75"/>
                  </a:lnTo>
                  <a:lnTo>
                    <a:pt x="1679" y="60"/>
                  </a:lnTo>
                  <a:close/>
                  <a:moveTo>
                    <a:pt x="1829" y="0"/>
                  </a:moveTo>
                  <a:lnTo>
                    <a:pt x="1904" y="0"/>
                  </a:lnTo>
                  <a:lnTo>
                    <a:pt x="1904" y="45"/>
                  </a:lnTo>
                  <a:lnTo>
                    <a:pt x="1829" y="45"/>
                  </a:lnTo>
                  <a:lnTo>
                    <a:pt x="1829" y="0"/>
                  </a:lnTo>
                  <a:close/>
                  <a:moveTo>
                    <a:pt x="1829" y="60"/>
                  </a:moveTo>
                  <a:lnTo>
                    <a:pt x="1904" y="60"/>
                  </a:lnTo>
                  <a:lnTo>
                    <a:pt x="1904" y="75"/>
                  </a:lnTo>
                  <a:lnTo>
                    <a:pt x="1829" y="75"/>
                  </a:lnTo>
                  <a:lnTo>
                    <a:pt x="1829" y="60"/>
                  </a:lnTo>
                  <a:close/>
                  <a:moveTo>
                    <a:pt x="1979" y="0"/>
                  </a:moveTo>
                  <a:lnTo>
                    <a:pt x="2054" y="0"/>
                  </a:lnTo>
                  <a:lnTo>
                    <a:pt x="2054" y="45"/>
                  </a:lnTo>
                  <a:lnTo>
                    <a:pt x="1979" y="45"/>
                  </a:lnTo>
                  <a:lnTo>
                    <a:pt x="1979" y="0"/>
                  </a:lnTo>
                  <a:close/>
                  <a:moveTo>
                    <a:pt x="1979" y="60"/>
                  </a:moveTo>
                  <a:lnTo>
                    <a:pt x="2054" y="60"/>
                  </a:lnTo>
                  <a:lnTo>
                    <a:pt x="2054" y="75"/>
                  </a:lnTo>
                  <a:lnTo>
                    <a:pt x="1979" y="75"/>
                  </a:lnTo>
                  <a:lnTo>
                    <a:pt x="1979" y="60"/>
                  </a:lnTo>
                  <a:close/>
                  <a:moveTo>
                    <a:pt x="2129" y="0"/>
                  </a:moveTo>
                  <a:lnTo>
                    <a:pt x="2204" y="0"/>
                  </a:lnTo>
                  <a:lnTo>
                    <a:pt x="2204" y="45"/>
                  </a:lnTo>
                  <a:lnTo>
                    <a:pt x="2129" y="45"/>
                  </a:lnTo>
                  <a:lnTo>
                    <a:pt x="2129" y="0"/>
                  </a:lnTo>
                  <a:close/>
                  <a:moveTo>
                    <a:pt x="2129" y="60"/>
                  </a:moveTo>
                  <a:lnTo>
                    <a:pt x="2204" y="60"/>
                  </a:lnTo>
                  <a:lnTo>
                    <a:pt x="2204" y="75"/>
                  </a:lnTo>
                  <a:lnTo>
                    <a:pt x="2129" y="75"/>
                  </a:lnTo>
                  <a:lnTo>
                    <a:pt x="2129" y="60"/>
                  </a:lnTo>
                  <a:close/>
                  <a:moveTo>
                    <a:pt x="2279" y="0"/>
                  </a:moveTo>
                  <a:lnTo>
                    <a:pt x="2354" y="0"/>
                  </a:lnTo>
                  <a:lnTo>
                    <a:pt x="2354" y="45"/>
                  </a:lnTo>
                  <a:lnTo>
                    <a:pt x="2279" y="45"/>
                  </a:lnTo>
                  <a:lnTo>
                    <a:pt x="2279" y="0"/>
                  </a:lnTo>
                  <a:close/>
                  <a:moveTo>
                    <a:pt x="2279" y="60"/>
                  </a:moveTo>
                  <a:lnTo>
                    <a:pt x="2354" y="60"/>
                  </a:lnTo>
                  <a:lnTo>
                    <a:pt x="2354" y="75"/>
                  </a:lnTo>
                  <a:lnTo>
                    <a:pt x="2279" y="75"/>
                  </a:lnTo>
                  <a:lnTo>
                    <a:pt x="2279" y="60"/>
                  </a:lnTo>
                  <a:close/>
                  <a:moveTo>
                    <a:pt x="2429" y="0"/>
                  </a:moveTo>
                  <a:lnTo>
                    <a:pt x="2504" y="0"/>
                  </a:lnTo>
                  <a:lnTo>
                    <a:pt x="2504" y="45"/>
                  </a:lnTo>
                  <a:lnTo>
                    <a:pt x="2429" y="45"/>
                  </a:lnTo>
                  <a:lnTo>
                    <a:pt x="2429" y="0"/>
                  </a:lnTo>
                  <a:close/>
                  <a:moveTo>
                    <a:pt x="2429" y="60"/>
                  </a:moveTo>
                  <a:lnTo>
                    <a:pt x="2504" y="60"/>
                  </a:lnTo>
                  <a:lnTo>
                    <a:pt x="2504" y="75"/>
                  </a:lnTo>
                  <a:lnTo>
                    <a:pt x="2429" y="75"/>
                  </a:lnTo>
                  <a:lnTo>
                    <a:pt x="2429" y="60"/>
                  </a:lnTo>
                  <a:close/>
                  <a:moveTo>
                    <a:pt x="2579" y="0"/>
                  </a:moveTo>
                  <a:lnTo>
                    <a:pt x="2654" y="0"/>
                  </a:lnTo>
                  <a:lnTo>
                    <a:pt x="2654" y="45"/>
                  </a:lnTo>
                  <a:lnTo>
                    <a:pt x="2579" y="45"/>
                  </a:lnTo>
                  <a:lnTo>
                    <a:pt x="2579" y="0"/>
                  </a:lnTo>
                  <a:close/>
                  <a:moveTo>
                    <a:pt x="2579" y="60"/>
                  </a:moveTo>
                  <a:lnTo>
                    <a:pt x="2654" y="60"/>
                  </a:lnTo>
                  <a:lnTo>
                    <a:pt x="2654" y="75"/>
                  </a:lnTo>
                  <a:lnTo>
                    <a:pt x="2579" y="75"/>
                  </a:lnTo>
                  <a:lnTo>
                    <a:pt x="2579" y="60"/>
                  </a:lnTo>
                  <a:close/>
                  <a:moveTo>
                    <a:pt x="2729" y="0"/>
                  </a:moveTo>
                  <a:lnTo>
                    <a:pt x="2804" y="0"/>
                  </a:lnTo>
                  <a:lnTo>
                    <a:pt x="2804" y="45"/>
                  </a:lnTo>
                  <a:lnTo>
                    <a:pt x="2729" y="45"/>
                  </a:lnTo>
                  <a:lnTo>
                    <a:pt x="2729" y="0"/>
                  </a:lnTo>
                  <a:close/>
                  <a:moveTo>
                    <a:pt x="2729" y="60"/>
                  </a:moveTo>
                  <a:lnTo>
                    <a:pt x="2804" y="60"/>
                  </a:lnTo>
                  <a:lnTo>
                    <a:pt x="2804" y="75"/>
                  </a:lnTo>
                  <a:lnTo>
                    <a:pt x="2729" y="75"/>
                  </a:lnTo>
                  <a:lnTo>
                    <a:pt x="2729" y="60"/>
                  </a:lnTo>
                  <a:close/>
                  <a:moveTo>
                    <a:pt x="2879" y="0"/>
                  </a:moveTo>
                  <a:lnTo>
                    <a:pt x="2954" y="0"/>
                  </a:lnTo>
                  <a:lnTo>
                    <a:pt x="2954" y="45"/>
                  </a:lnTo>
                  <a:lnTo>
                    <a:pt x="2879" y="45"/>
                  </a:lnTo>
                  <a:lnTo>
                    <a:pt x="2879" y="0"/>
                  </a:lnTo>
                  <a:close/>
                  <a:moveTo>
                    <a:pt x="2879" y="60"/>
                  </a:moveTo>
                  <a:lnTo>
                    <a:pt x="2954" y="60"/>
                  </a:lnTo>
                  <a:lnTo>
                    <a:pt x="2954" y="75"/>
                  </a:lnTo>
                  <a:lnTo>
                    <a:pt x="2879" y="75"/>
                  </a:lnTo>
                  <a:lnTo>
                    <a:pt x="2879" y="60"/>
                  </a:lnTo>
                  <a:close/>
                  <a:moveTo>
                    <a:pt x="3029" y="0"/>
                  </a:moveTo>
                  <a:lnTo>
                    <a:pt x="3104" y="0"/>
                  </a:lnTo>
                  <a:lnTo>
                    <a:pt x="3104" y="45"/>
                  </a:lnTo>
                  <a:lnTo>
                    <a:pt x="3029" y="45"/>
                  </a:lnTo>
                  <a:lnTo>
                    <a:pt x="3029" y="0"/>
                  </a:lnTo>
                  <a:close/>
                  <a:moveTo>
                    <a:pt x="3029" y="60"/>
                  </a:moveTo>
                  <a:lnTo>
                    <a:pt x="3104" y="60"/>
                  </a:lnTo>
                  <a:lnTo>
                    <a:pt x="3104" y="75"/>
                  </a:lnTo>
                  <a:lnTo>
                    <a:pt x="3029" y="75"/>
                  </a:lnTo>
                  <a:lnTo>
                    <a:pt x="3029" y="60"/>
                  </a:lnTo>
                  <a:close/>
                  <a:moveTo>
                    <a:pt x="3179" y="0"/>
                  </a:moveTo>
                  <a:lnTo>
                    <a:pt x="3254" y="0"/>
                  </a:lnTo>
                  <a:lnTo>
                    <a:pt x="3254" y="45"/>
                  </a:lnTo>
                  <a:lnTo>
                    <a:pt x="3179" y="45"/>
                  </a:lnTo>
                  <a:lnTo>
                    <a:pt x="3179" y="0"/>
                  </a:lnTo>
                  <a:close/>
                  <a:moveTo>
                    <a:pt x="3179" y="60"/>
                  </a:moveTo>
                  <a:lnTo>
                    <a:pt x="3254" y="60"/>
                  </a:lnTo>
                  <a:lnTo>
                    <a:pt x="3254" y="75"/>
                  </a:lnTo>
                  <a:lnTo>
                    <a:pt x="3179" y="75"/>
                  </a:lnTo>
                  <a:lnTo>
                    <a:pt x="3179" y="60"/>
                  </a:lnTo>
                  <a:close/>
                  <a:moveTo>
                    <a:pt x="3329" y="0"/>
                  </a:moveTo>
                  <a:lnTo>
                    <a:pt x="3404" y="0"/>
                  </a:lnTo>
                  <a:lnTo>
                    <a:pt x="3404" y="45"/>
                  </a:lnTo>
                  <a:lnTo>
                    <a:pt x="3329" y="45"/>
                  </a:lnTo>
                  <a:lnTo>
                    <a:pt x="3329" y="0"/>
                  </a:lnTo>
                  <a:close/>
                  <a:moveTo>
                    <a:pt x="3329" y="60"/>
                  </a:moveTo>
                  <a:lnTo>
                    <a:pt x="3404" y="60"/>
                  </a:lnTo>
                  <a:lnTo>
                    <a:pt x="3404" y="75"/>
                  </a:lnTo>
                  <a:lnTo>
                    <a:pt x="3329" y="75"/>
                  </a:lnTo>
                  <a:lnTo>
                    <a:pt x="3329" y="60"/>
                  </a:lnTo>
                  <a:close/>
                  <a:moveTo>
                    <a:pt x="3479" y="0"/>
                  </a:moveTo>
                  <a:lnTo>
                    <a:pt x="3554" y="0"/>
                  </a:lnTo>
                  <a:lnTo>
                    <a:pt x="3554" y="45"/>
                  </a:lnTo>
                  <a:lnTo>
                    <a:pt x="3479" y="45"/>
                  </a:lnTo>
                  <a:lnTo>
                    <a:pt x="3479" y="0"/>
                  </a:lnTo>
                  <a:close/>
                  <a:moveTo>
                    <a:pt x="3479" y="60"/>
                  </a:moveTo>
                  <a:lnTo>
                    <a:pt x="3554" y="60"/>
                  </a:lnTo>
                  <a:lnTo>
                    <a:pt x="3554" y="75"/>
                  </a:lnTo>
                  <a:lnTo>
                    <a:pt x="3479" y="75"/>
                  </a:lnTo>
                  <a:lnTo>
                    <a:pt x="3479" y="60"/>
                  </a:lnTo>
                  <a:close/>
                  <a:moveTo>
                    <a:pt x="3629" y="0"/>
                  </a:moveTo>
                  <a:lnTo>
                    <a:pt x="3704" y="0"/>
                  </a:lnTo>
                  <a:lnTo>
                    <a:pt x="3704" y="45"/>
                  </a:lnTo>
                  <a:lnTo>
                    <a:pt x="3629" y="45"/>
                  </a:lnTo>
                  <a:lnTo>
                    <a:pt x="3629" y="0"/>
                  </a:lnTo>
                  <a:close/>
                  <a:moveTo>
                    <a:pt x="3629" y="60"/>
                  </a:moveTo>
                  <a:lnTo>
                    <a:pt x="3704" y="60"/>
                  </a:lnTo>
                  <a:lnTo>
                    <a:pt x="3704" y="75"/>
                  </a:lnTo>
                  <a:lnTo>
                    <a:pt x="3629" y="75"/>
                  </a:lnTo>
                  <a:lnTo>
                    <a:pt x="3629" y="60"/>
                  </a:lnTo>
                  <a:close/>
                  <a:moveTo>
                    <a:pt x="3779" y="0"/>
                  </a:moveTo>
                  <a:lnTo>
                    <a:pt x="3854" y="0"/>
                  </a:lnTo>
                  <a:lnTo>
                    <a:pt x="3854" y="45"/>
                  </a:lnTo>
                  <a:lnTo>
                    <a:pt x="3779" y="45"/>
                  </a:lnTo>
                  <a:lnTo>
                    <a:pt x="3779" y="0"/>
                  </a:lnTo>
                  <a:close/>
                  <a:moveTo>
                    <a:pt x="3779" y="60"/>
                  </a:moveTo>
                  <a:lnTo>
                    <a:pt x="3854" y="60"/>
                  </a:lnTo>
                  <a:lnTo>
                    <a:pt x="3854" y="75"/>
                  </a:lnTo>
                  <a:lnTo>
                    <a:pt x="3779" y="75"/>
                  </a:lnTo>
                  <a:lnTo>
                    <a:pt x="3779" y="60"/>
                  </a:lnTo>
                  <a:close/>
                  <a:moveTo>
                    <a:pt x="3929" y="0"/>
                  </a:moveTo>
                  <a:lnTo>
                    <a:pt x="4004" y="0"/>
                  </a:lnTo>
                  <a:lnTo>
                    <a:pt x="4004" y="45"/>
                  </a:lnTo>
                  <a:lnTo>
                    <a:pt x="3929" y="45"/>
                  </a:lnTo>
                  <a:lnTo>
                    <a:pt x="3929" y="0"/>
                  </a:lnTo>
                  <a:close/>
                  <a:moveTo>
                    <a:pt x="3929" y="60"/>
                  </a:moveTo>
                  <a:lnTo>
                    <a:pt x="4004" y="60"/>
                  </a:lnTo>
                  <a:lnTo>
                    <a:pt x="4004" y="75"/>
                  </a:lnTo>
                  <a:lnTo>
                    <a:pt x="3929" y="75"/>
                  </a:lnTo>
                  <a:lnTo>
                    <a:pt x="3929" y="60"/>
                  </a:lnTo>
                  <a:close/>
                  <a:moveTo>
                    <a:pt x="4079" y="0"/>
                  </a:moveTo>
                  <a:lnTo>
                    <a:pt x="4154" y="0"/>
                  </a:lnTo>
                  <a:lnTo>
                    <a:pt x="4154" y="45"/>
                  </a:lnTo>
                  <a:lnTo>
                    <a:pt x="4079" y="45"/>
                  </a:lnTo>
                  <a:lnTo>
                    <a:pt x="4079" y="0"/>
                  </a:lnTo>
                  <a:close/>
                  <a:moveTo>
                    <a:pt x="4079" y="60"/>
                  </a:moveTo>
                  <a:lnTo>
                    <a:pt x="4154" y="60"/>
                  </a:lnTo>
                  <a:lnTo>
                    <a:pt x="4154" y="75"/>
                  </a:lnTo>
                  <a:lnTo>
                    <a:pt x="4079" y="75"/>
                  </a:lnTo>
                  <a:lnTo>
                    <a:pt x="4079" y="60"/>
                  </a:lnTo>
                  <a:close/>
                  <a:moveTo>
                    <a:pt x="4229" y="0"/>
                  </a:moveTo>
                  <a:lnTo>
                    <a:pt x="4304" y="0"/>
                  </a:lnTo>
                  <a:lnTo>
                    <a:pt x="4304" y="45"/>
                  </a:lnTo>
                  <a:lnTo>
                    <a:pt x="4229" y="45"/>
                  </a:lnTo>
                  <a:lnTo>
                    <a:pt x="4229" y="0"/>
                  </a:lnTo>
                  <a:close/>
                  <a:moveTo>
                    <a:pt x="4229" y="60"/>
                  </a:moveTo>
                  <a:lnTo>
                    <a:pt x="4304" y="60"/>
                  </a:lnTo>
                  <a:lnTo>
                    <a:pt x="4304" y="75"/>
                  </a:lnTo>
                  <a:lnTo>
                    <a:pt x="4229" y="75"/>
                  </a:lnTo>
                  <a:lnTo>
                    <a:pt x="4229" y="60"/>
                  </a:lnTo>
                  <a:close/>
                  <a:moveTo>
                    <a:pt x="4379" y="0"/>
                  </a:moveTo>
                  <a:lnTo>
                    <a:pt x="4454" y="0"/>
                  </a:lnTo>
                  <a:lnTo>
                    <a:pt x="4454" y="45"/>
                  </a:lnTo>
                  <a:lnTo>
                    <a:pt x="4379" y="45"/>
                  </a:lnTo>
                  <a:lnTo>
                    <a:pt x="4379" y="0"/>
                  </a:lnTo>
                  <a:close/>
                  <a:moveTo>
                    <a:pt x="4379" y="60"/>
                  </a:moveTo>
                  <a:lnTo>
                    <a:pt x="4454" y="60"/>
                  </a:lnTo>
                  <a:lnTo>
                    <a:pt x="4454" y="75"/>
                  </a:lnTo>
                  <a:lnTo>
                    <a:pt x="4379" y="75"/>
                  </a:lnTo>
                  <a:lnTo>
                    <a:pt x="4379" y="60"/>
                  </a:lnTo>
                  <a:close/>
                  <a:moveTo>
                    <a:pt x="4529" y="0"/>
                  </a:moveTo>
                  <a:lnTo>
                    <a:pt x="4604" y="0"/>
                  </a:lnTo>
                  <a:lnTo>
                    <a:pt x="4604" y="45"/>
                  </a:lnTo>
                  <a:lnTo>
                    <a:pt x="4529" y="45"/>
                  </a:lnTo>
                  <a:lnTo>
                    <a:pt x="4529" y="0"/>
                  </a:lnTo>
                  <a:close/>
                  <a:moveTo>
                    <a:pt x="4529" y="60"/>
                  </a:moveTo>
                  <a:lnTo>
                    <a:pt x="4604" y="60"/>
                  </a:lnTo>
                  <a:lnTo>
                    <a:pt x="4604" y="75"/>
                  </a:lnTo>
                  <a:lnTo>
                    <a:pt x="4529" y="75"/>
                  </a:lnTo>
                  <a:lnTo>
                    <a:pt x="4529" y="60"/>
                  </a:lnTo>
                  <a:close/>
                  <a:moveTo>
                    <a:pt x="4679" y="0"/>
                  </a:moveTo>
                  <a:lnTo>
                    <a:pt x="4754" y="0"/>
                  </a:lnTo>
                  <a:lnTo>
                    <a:pt x="4754" y="45"/>
                  </a:lnTo>
                  <a:lnTo>
                    <a:pt x="4679" y="45"/>
                  </a:lnTo>
                  <a:lnTo>
                    <a:pt x="4679" y="0"/>
                  </a:lnTo>
                  <a:close/>
                  <a:moveTo>
                    <a:pt x="4679" y="60"/>
                  </a:moveTo>
                  <a:lnTo>
                    <a:pt x="4754" y="60"/>
                  </a:lnTo>
                  <a:lnTo>
                    <a:pt x="4754" y="75"/>
                  </a:lnTo>
                  <a:lnTo>
                    <a:pt x="4679" y="75"/>
                  </a:lnTo>
                  <a:lnTo>
                    <a:pt x="4679" y="60"/>
                  </a:lnTo>
                  <a:close/>
                  <a:moveTo>
                    <a:pt x="4829" y="0"/>
                  </a:moveTo>
                  <a:lnTo>
                    <a:pt x="4904" y="0"/>
                  </a:lnTo>
                  <a:lnTo>
                    <a:pt x="4904" y="45"/>
                  </a:lnTo>
                  <a:lnTo>
                    <a:pt x="4829" y="45"/>
                  </a:lnTo>
                  <a:lnTo>
                    <a:pt x="4829" y="0"/>
                  </a:lnTo>
                  <a:close/>
                  <a:moveTo>
                    <a:pt x="4829" y="60"/>
                  </a:moveTo>
                  <a:lnTo>
                    <a:pt x="4904" y="60"/>
                  </a:lnTo>
                  <a:lnTo>
                    <a:pt x="4904" y="75"/>
                  </a:lnTo>
                  <a:lnTo>
                    <a:pt x="4829" y="75"/>
                  </a:lnTo>
                  <a:lnTo>
                    <a:pt x="4829" y="60"/>
                  </a:lnTo>
                  <a:close/>
                  <a:moveTo>
                    <a:pt x="4979" y="0"/>
                  </a:moveTo>
                  <a:lnTo>
                    <a:pt x="5054" y="0"/>
                  </a:lnTo>
                  <a:lnTo>
                    <a:pt x="5054" y="45"/>
                  </a:lnTo>
                  <a:lnTo>
                    <a:pt x="4979" y="45"/>
                  </a:lnTo>
                  <a:lnTo>
                    <a:pt x="4979" y="0"/>
                  </a:lnTo>
                  <a:close/>
                  <a:moveTo>
                    <a:pt x="4979" y="60"/>
                  </a:moveTo>
                  <a:lnTo>
                    <a:pt x="5054" y="60"/>
                  </a:lnTo>
                  <a:lnTo>
                    <a:pt x="5054" y="75"/>
                  </a:lnTo>
                  <a:lnTo>
                    <a:pt x="4979" y="75"/>
                  </a:lnTo>
                  <a:lnTo>
                    <a:pt x="4979" y="60"/>
                  </a:lnTo>
                  <a:close/>
                  <a:moveTo>
                    <a:pt x="5129" y="0"/>
                  </a:moveTo>
                  <a:lnTo>
                    <a:pt x="5204" y="0"/>
                  </a:lnTo>
                  <a:lnTo>
                    <a:pt x="5204" y="45"/>
                  </a:lnTo>
                  <a:lnTo>
                    <a:pt x="5129" y="45"/>
                  </a:lnTo>
                  <a:lnTo>
                    <a:pt x="5129" y="0"/>
                  </a:lnTo>
                  <a:close/>
                  <a:moveTo>
                    <a:pt x="5129" y="60"/>
                  </a:moveTo>
                  <a:lnTo>
                    <a:pt x="5204" y="60"/>
                  </a:lnTo>
                  <a:lnTo>
                    <a:pt x="5204" y="75"/>
                  </a:lnTo>
                  <a:lnTo>
                    <a:pt x="5129" y="75"/>
                  </a:lnTo>
                  <a:lnTo>
                    <a:pt x="5129" y="60"/>
                  </a:lnTo>
                  <a:close/>
                  <a:moveTo>
                    <a:pt x="5279" y="0"/>
                  </a:moveTo>
                  <a:lnTo>
                    <a:pt x="5354" y="0"/>
                  </a:lnTo>
                  <a:lnTo>
                    <a:pt x="5354" y="45"/>
                  </a:lnTo>
                  <a:lnTo>
                    <a:pt x="5279" y="45"/>
                  </a:lnTo>
                  <a:lnTo>
                    <a:pt x="5279" y="0"/>
                  </a:lnTo>
                  <a:close/>
                  <a:moveTo>
                    <a:pt x="5279" y="60"/>
                  </a:moveTo>
                  <a:lnTo>
                    <a:pt x="5354" y="60"/>
                  </a:lnTo>
                  <a:lnTo>
                    <a:pt x="5354" y="75"/>
                  </a:lnTo>
                  <a:lnTo>
                    <a:pt x="5279" y="75"/>
                  </a:lnTo>
                  <a:lnTo>
                    <a:pt x="5279" y="60"/>
                  </a:lnTo>
                  <a:close/>
                  <a:moveTo>
                    <a:pt x="5429" y="0"/>
                  </a:moveTo>
                  <a:lnTo>
                    <a:pt x="5504" y="0"/>
                  </a:lnTo>
                  <a:lnTo>
                    <a:pt x="5504" y="45"/>
                  </a:lnTo>
                  <a:lnTo>
                    <a:pt x="5429" y="45"/>
                  </a:lnTo>
                  <a:lnTo>
                    <a:pt x="5429" y="0"/>
                  </a:lnTo>
                  <a:close/>
                  <a:moveTo>
                    <a:pt x="5429" y="60"/>
                  </a:moveTo>
                  <a:lnTo>
                    <a:pt x="5504" y="60"/>
                  </a:lnTo>
                  <a:lnTo>
                    <a:pt x="5504" y="75"/>
                  </a:lnTo>
                  <a:lnTo>
                    <a:pt x="5429" y="75"/>
                  </a:lnTo>
                  <a:lnTo>
                    <a:pt x="5429" y="60"/>
                  </a:lnTo>
                  <a:close/>
                  <a:moveTo>
                    <a:pt x="5579" y="0"/>
                  </a:moveTo>
                  <a:lnTo>
                    <a:pt x="5654" y="0"/>
                  </a:lnTo>
                  <a:lnTo>
                    <a:pt x="5654" y="45"/>
                  </a:lnTo>
                  <a:lnTo>
                    <a:pt x="5579" y="45"/>
                  </a:lnTo>
                  <a:lnTo>
                    <a:pt x="5579" y="0"/>
                  </a:lnTo>
                  <a:close/>
                  <a:moveTo>
                    <a:pt x="5579" y="60"/>
                  </a:moveTo>
                  <a:lnTo>
                    <a:pt x="5654" y="60"/>
                  </a:lnTo>
                  <a:lnTo>
                    <a:pt x="5654" y="75"/>
                  </a:lnTo>
                  <a:lnTo>
                    <a:pt x="5579" y="75"/>
                  </a:lnTo>
                  <a:lnTo>
                    <a:pt x="5579" y="60"/>
                  </a:lnTo>
                  <a:close/>
                  <a:moveTo>
                    <a:pt x="5729" y="0"/>
                  </a:moveTo>
                  <a:lnTo>
                    <a:pt x="5804" y="0"/>
                  </a:lnTo>
                  <a:lnTo>
                    <a:pt x="5804" y="45"/>
                  </a:lnTo>
                  <a:lnTo>
                    <a:pt x="5729" y="45"/>
                  </a:lnTo>
                  <a:lnTo>
                    <a:pt x="5729" y="0"/>
                  </a:lnTo>
                  <a:close/>
                  <a:moveTo>
                    <a:pt x="5729" y="60"/>
                  </a:moveTo>
                  <a:lnTo>
                    <a:pt x="5804" y="60"/>
                  </a:lnTo>
                  <a:lnTo>
                    <a:pt x="5804" y="75"/>
                  </a:lnTo>
                  <a:lnTo>
                    <a:pt x="5729" y="75"/>
                  </a:lnTo>
                  <a:lnTo>
                    <a:pt x="5729" y="60"/>
                  </a:lnTo>
                  <a:close/>
                  <a:moveTo>
                    <a:pt x="5879" y="0"/>
                  </a:moveTo>
                  <a:lnTo>
                    <a:pt x="5954" y="0"/>
                  </a:lnTo>
                  <a:lnTo>
                    <a:pt x="5954" y="45"/>
                  </a:lnTo>
                  <a:lnTo>
                    <a:pt x="5879" y="45"/>
                  </a:lnTo>
                  <a:lnTo>
                    <a:pt x="5879" y="0"/>
                  </a:lnTo>
                  <a:close/>
                  <a:moveTo>
                    <a:pt x="5879" y="60"/>
                  </a:moveTo>
                  <a:lnTo>
                    <a:pt x="5954" y="60"/>
                  </a:lnTo>
                  <a:lnTo>
                    <a:pt x="5954" y="75"/>
                  </a:lnTo>
                  <a:lnTo>
                    <a:pt x="5879" y="75"/>
                  </a:lnTo>
                  <a:lnTo>
                    <a:pt x="5879" y="60"/>
                  </a:lnTo>
                  <a:close/>
                  <a:moveTo>
                    <a:pt x="6029" y="0"/>
                  </a:moveTo>
                  <a:lnTo>
                    <a:pt x="6104" y="0"/>
                  </a:lnTo>
                  <a:lnTo>
                    <a:pt x="6104" y="45"/>
                  </a:lnTo>
                  <a:lnTo>
                    <a:pt x="6029" y="45"/>
                  </a:lnTo>
                  <a:lnTo>
                    <a:pt x="6029" y="0"/>
                  </a:lnTo>
                  <a:close/>
                  <a:moveTo>
                    <a:pt x="6029" y="60"/>
                  </a:moveTo>
                  <a:lnTo>
                    <a:pt x="6104" y="60"/>
                  </a:lnTo>
                  <a:lnTo>
                    <a:pt x="6104" y="75"/>
                  </a:lnTo>
                  <a:lnTo>
                    <a:pt x="6029" y="75"/>
                  </a:lnTo>
                  <a:lnTo>
                    <a:pt x="6029" y="60"/>
                  </a:lnTo>
                  <a:close/>
                  <a:moveTo>
                    <a:pt x="6179" y="0"/>
                  </a:moveTo>
                  <a:lnTo>
                    <a:pt x="6254" y="0"/>
                  </a:lnTo>
                  <a:lnTo>
                    <a:pt x="6254" y="45"/>
                  </a:lnTo>
                  <a:lnTo>
                    <a:pt x="6179" y="45"/>
                  </a:lnTo>
                  <a:lnTo>
                    <a:pt x="6179" y="0"/>
                  </a:lnTo>
                  <a:close/>
                  <a:moveTo>
                    <a:pt x="6179" y="60"/>
                  </a:moveTo>
                  <a:lnTo>
                    <a:pt x="6254" y="60"/>
                  </a:lnTo>
                  <a:lnTo>
                    <a:pt x="6254" y="75"/>
                  </a:lnTo>
                  <a:lnTo>
                    <a:pt x="6179" y="75"/>
                  </a:lnTo>
                  <a:lnTo>
                    <a:pt x="6179" y="60"/>
                  </a:lnTo>
                  <a:close/>
                  <a:moveTo>
                    <a:pt x="6329" y="0"/>
                  </a:moveTo>
                  <a:lnTo>
                    <a:pt x="6404" y="0"/>
                  </a:lnTo>
                  <a:lnTo>
                    <a:pt x="6404" y="45"/>
                  </a:lnTo>
                  <a:lnTo>
                    <a:pt x="6329" y="45"/>
                  </a:lnTo>
                  <a:lnTo>
                    <a:pt x="6329" y="0"/>
                  </a:lnTo>
                  <a:close/>
                  <a:moveTo>
                    <a:pt x="6329" y="60"/>
                  </a:moveTo>
                  <a:lnTo>
                    <a:pt x="6404" y="60"/>
                  </a:lnTo>
                  <a:lnTo>
                    <a:pt x="6404" y="75"/>
                  </a:lnTo>
                  <a:lnTo>
                    <a:pt x="6329" y="75"/>
                  </a:lnTo>
                  <a:lnTo>
                    <a:pt x="6329" y="60"/>
                  </a:lnTo>
                  <a:close/>
                  <a:moveTo>
                    <a:pt x="6479" y="0"/>
                  </a:moveTo>
                  <a:lnTo>
                    <a:pt x="6554" y="0"/>
                  </a:lnTo>
                  <a:lnTo>
                    <a:pt x="6554" y="45"/>
                  </a:lnTo>
                  <a:lnTo>
                    <a:pt x="6479" y="45"/>
                  </a:lnTo>
                  <a:lnTo>
                    <a:pt x="6479" y="0"/>
                  </a:lnTo>
                  <a:close/>
                  <a:moveTo>
                    <a:pt x="6479" y="60"/>
                  </a:moveTo>
                  <a:lnTo>
                    <a:pt x="6554" y="60"/>
                  </a:lnTo>
                  <a:lnTo>
                    <a:pt x="6554" y="75"/>
                  </a:lnTo>
                  <a:lnTo>
                    <a:pt x="6479" y="75"/>
                  </a:lnTo>
                  <a:lnTo>
                    <a:pt x="6479" y="60"/>
                  </a:lnTo>
                  <a:close/>
                  <a:moveTo>
                    <a:pt x="6629" y="0"/>
                  </a:moveTo>
                  <a:lnTo>
                    <a:pt x="6704" y="0"/>
                  </a:lnTo>
                  <a:lnTo>
                    <a:pt x="6704" y="45"/>
                  </a:lnTo>
                  <a:lnTo>
                    <a:pt x="6629" y="45"/>
                  </a:lnTo>
                  <a:lnTo>
                    <a:pt x="6629" y="0"/>
                  </a:lnTo>
                  <a:close/>
                  <a:moveTo>
                    <a:pt x="6629" y="60"/>
                  </a:moveTo>
                  <a:lnTo>
                    <a:pt x="6704" y="60"/>
                  </a:lnTo>
                  <a:lnTo>
                    <a:pt x="6704" y="75"/>
                  </a:lnTo>
                  <a:lnTo>
                    <a:pt x="6629" y="75"/>
                  </a:lnTo>
                  <a:lnTo>
                    <a:pt x="6629" y="60"/>
                  </a:lnTo>
                  <a:close/>
                  <a:moveTo>
                    <a:pt x="6779" y="0"/>
                  </a:moveTo>
                  <a:lnTo>
                    <a:pt x="6854" y="0"/>
                  </a:lnTo>
                  <a:lnTo>
                    <a:pt x="6854" y="45"/>
                  </a:lnTo>
                  <a:lnTo>
                    <a:pt x="6779" y="45"/>
                  </a:lnTo>
                  <a:lnTo>
                    <a:pt x="6779" y="0"/>
                  </a:lnTo>
                  <a:close/>
                  <a:moveTo>
                    <a:pt x="6779" y="60"/>
                  </a:moveTo>
                  <a:lnTo>
                    <a:pt x="6854" y="60"/>
                  </a:lnTo>
                  <a:lnTo>
                    <a:pt x="6854" y="75"/>
                  </a:lnTo>
                  <a:lnTo>
                    <a:pt x="6779" y="75"/>
                  </a:lnTo>
                  <a:lnTo>
                    <a:pt x="6779" y="60"/>
                  </a:lnTo>
                  <a:close/>
                  <a:moveTo>
                    <a:pt x="6929" y="0"/>
                  </a:moveTo>
                  <a:lnTo>
                    <a:pt x="7004" y="0"/>
                  </a:lnTo>
                  <a:lnTo>
                    <a:pt x="7004" y="45"/>
                  </a:lnTo>
                  <a:lnTo>
                    <a:pt x="6929" y="45"/>
                  </a:lnTo>
                  <a:lnTo>
                    <a:pt x="6929" y="0"/>
                  </a:lnTo>
                  <a:close/>
                  <a:moveTo>
                    <a:pt x="6929" y="60"/>
                  </a:moveTo>
                  <a:lnTo>
                    <a:pt x="7004" y="60"/>
                  </a:lnTo>
                  <a:lnTo>
                    <a:pt x="7004" y="75"/>
                  </a:lnTo>
                  <a:lnTo>
                    <a:pt x="6929" y="75"/>
                  </a:lnTo>
                  <a:lnTo>
                    <a:pt x="6929" y="60"/>
                  </a:lnTo>
                  <a:close/>
                  <a:moveTo>
                    <a:pt x="7079" y="0"/>
                  </a:moveTo>
                  <a:lnTo>
                    <a:pt x="7154" y="0"/>
                  </a:lnTo>
                  <a:lnTo>
                    <a:pt x="7154" y="45"/>
                  </a:lnTo>
                  <a:lnTo>
                    <a:pt x="7079" y="45"/>
                  </a:lnTo>
                  <a:lnTo>
                    <a:pt x="7079" y="0"/>
                  </a:lnTo>
                  <a:close/>
                  <a:moveTo>
                    <a:pt x="7079" y="60"/>
                  </a:moveTo>
                  <a:lnTo>
                    <a:pt x="7154" y="60"/>
                  </a:lnTo>
                  <a:lnTo>
                    <a:pt x="7154" y="75"/>
                  </a:lnTo>
                  <a:lnTo>
                    <a:pt x="7079" y="75"/>
                  </a:lnTo>
                  <a:lnTo>
                    <a:pt x="7079" y="60"/>
                  </a:lnTo>
                  <a:close/>
                  <a:moveTo>
                    <a:pt x="7229" y="0"/>
                  </a:moveTo>
                  <a:lnTo>
                    <a:pt x="7304" y="0"/>
                  </a:lnTo>
                  <a:lnTo>
                    <a:pt x="7304" y="45"/>
                  </a:lnTo>
                  <a:lnTo>
                    <a:pt x="7229" y="45"/>
                  </a:lnTo>
                  <a:lnTo>
                    <a:pt x="7229" y="0"/>
                  </a:lnTo>
                  <a:close/>
                  <a:moveTo>
                    <a:pt x="7229" y="60"/>
                  </a:moveTo>
                  <a:lnTo>
                    <a:pt x="7304" y="60"/>
                  </a:lnTo>
                  <a:lnTo>
                    <a:pt x="7304" y="75"/>
                  </a:lnTo>
                  <a:lnTo>
                    <a:pt x="7229" y="75"/>
                  </a:lnTo>
                  <a:lnTo>
                    <a:pt x="7229" y="60"/>
                  </a:lnTo>
                  <a:close/>
                  <a:moveTo>
                    <a:pt x="7379" y="0"/>
                  </a:moveTo>
                  <a:lnTo>
                    <a:pt x="7454" y="0"/>
                  </a:lnTo>
                  <a:lnTo>
                    <a:pt x="7454" y="45"/>
                  </a:lnTo>
                  <a:lnTo>
                    <a:pt x="7379" y="45"/>
                  </a:lnTo>
                  <a:lnTo>
                    <a:pt x="7379" y="0"/>
                  </a:lnTo>
                  <a:close/>
                  <a:moveTo>
                    <a:pt x="7379" y="60"/>
                  </a:moveTo>
                  <a:lnTo>
                    <a:pt x="7454" y="60"/>
                  </a:lnTo>
                  <a:lnTo>
                    <a:pt x="7454" y="75"/>
                  </a:lnTo>
                  <a:lnTo>
                    <a:pt x="7379" y="75"/>
                  </a:lnTo>
                  <a:lnTo>
                    <a:pt x="7379" y="60"/>
                  </a:lnTo>
                  <a:close/>
                  <a:moveTo>
                    <a:pt x="7529" y="0"/>
                  </a:moveTo>
                  <a:lnTo>
                    <a:pt x="7604" y="0"/>
                  </a:lnTo>
                  <a:lnTo>
                    <a:pt x="7604" y="45"/>
                  </a:lnTo>
                  <a:lnTo>
                    <a:pt x="7529" y="45"/>
                  </a:lnTo>
                  <a:lnTo>
                    <a:pt x="7529" y="0"/>
                  </a:lnTo>
                  <a:close/>
                  <a:moveTo>
                    <a:pt x="7529" y="60"/>
                  </a:moveTo>
                  <a:lnTo>
                    <a:pt x="7604" y="60"/>
                  </a:lnTo>
                  <a:lnTo>
                    <a:pt x="7604" y="75"/>
                  </a:lnTo>
                  <a:lnTo>
                    <a:pt x="7529" y="75"/>
                  </a:lnTo>
                  <a:lnTo>
                    <a:pt x="7529" y="60"/>
                  </a:lnTo>
                  <a:close/>
                  <a:moveTo>
                    <a:pt x="7679" y="0"/>
                  </a:moveTo>
                  <a:lnTo>
                    <a:pt x="7754" y="0"/>
                  </a:lnTo>
                  <a:lnTo>
                    <a:pt x="7754" y="45"/>
                  </a:lnTo>
                  <a:lnTo>
                    <a:pt x="7679" y="45"/>
                  </a:lnTo>
                  <a:lnTo>
                    <a:pt x="7679" y="0"/>
                  </a:lnTo>
                  <a:close/>
                  <a:moveTo>
                    <a:pt x="7679" y="60"/>
                  </a:moveTo>
                  <a:lnTo>
                    <a:pt x="7754" y="60"/>
                  </a:lnTo>
                  <a:lnTo>
                    <a:pt x="7754" y="75"/>
                  </a:lnTo>
                  <a:lnTo>
                    <a:pt x="7679" y="75"/>
                  </a:lnTo>
                  <a:lnTo>
                    <a:pt x="7679" y="60"/>
                  </a:lnTo>
                  <a:close/>
                  <a:moveTo>
                    <a:pt x="7829" y="0"/>
                  </a:moveTo>
                  <a:lnTo>
                    <a:pt x="7904" y="0"/>
                  </a:lnTo>
                  <a:lnTo>
                    <a:pt x="7904" y="45"/>
                  </a:lnTo>
                  <a:lnTo>
                    <a:pt x="7829" y="45"/>
                  </a:lnTo>
                  <a:lnTo>
                    <a:pt x="7829" y="0"/>
                  </a:lnTo>
                  <a:close/>
                  <a:moveTo>
                    <a:pt x="7829" y="60"/>
                  </a:moveTo>
                  <a:lnTo>
                    <a:pt x="7904" y="60"/>
                  </a:lnTo>
                  <a:lnTo>
                    <a:pt x="7904" y="75"/>
                  </a:lnTo>
                  <a:lnTo>
                    <a:pt x="7829" y="75"/>
                  </a:lnTo>
                  <a:lnTo>
                    <a:pt x="7829" y="60"/>
                  </a:lnTo>
                  <a:close/>
                  <a:moveTo>
                    <a:pt x="7979" y="0"/>
                  </a:moveTo>
                  <a:lnTo>
                    <a:pt x="8054" y="0"/>
                  </a:lnTo>
                  <a:lnTo>
                    <a:pt x="8054" y="45"/>
                  </a:lnTo>
                  <a:lnTo>
                    <a:pt x="7979" y="45"/>
                  </a:lnTo>
                  <a:lnTo>
                    <a:pt x="7979" y="0"/>
                  </a:lnTo>
                  <a:close/>
                  <a:moveTo>
                    <a:pt x="7979" y="60"/>
                  </a:moveTo>
                  <a:lnTo>
                    <a:pt x="8054" y="60"/>
                  </a:lnTo>
                  <a:lnTo>
                    <a:pt x="8054" y="75"/>
                  </a:lnTo>
                  <a:lnTo>
                    <a:pt x="7979" y="75"/>
                  </a:lnTo>
                  <a:lnTo>
                    <a:pt x="7979" y="60"/>
                  </a:lnTo>
                  <a:close/>
                  <a:moveTo>
                    <a:pt x="8129" y="0"/>
                  </a:moveTo>
                  <a:lnTo>
                    <a:pt x="8204" y="0"/>
                  </a:lnTo>
                  <a:lnTo>
                    <a:pt x="8204" y="45"/>
                  </a:lnTo>
                  <a:lnTo>
                    <a:pt x="8129" y="45"/>
                  </a:lnTo>
                  <a:lnTo>
                    <a:pt x="8129" y="0"/>
                  </a:lnTo>
                  <a:close/>
                  <a:moveTo>
                    <a:pt x="8129" y="60"/>
                  </a:moveTo>
                  <a:lnTo>
                    <a:pt x="8204" y="60"/>
                  </a:lnTo>
                  <a:lnTo>
                    <a:pt x="8204" y="75"/>
                  </a:lnTo>
                  <a:lnTo>
                    <a:pt x="8129" y="75"/>
                  </a:lnTo>
                  <a:lnTo>
                    <a:pt x="8129" y="60"/>
                  </a:lnTo>
                  <a:close/>
                  <a:moveTo>
                    <a:pt x="8279" y="0"/>
                  </a:moveTo>
                  <a:lnTo>
                    <a:pt x="8354" y="0"/>
                  </a:lnTo>
                  <a:lnTo>
                    <a:pt x="8354" y="45"/>
                  </a:lnTo>
                  <a:lnTo>
                    <a:pt x="8279" y="45"/>
                  </a:lnTo>
                  <a:lnTo>
                    <a:pt x="8279" y="0"/>
                  </a:lnTo>
                  <a:close/>
                  <a:moveTo>
                    <a:pt x="8279" y="60"/>
                  </a:moveTo>
                  <a:lnTo>
                    <a:pt x="8354" y="60"/>
                  </a:lnTo>
                  <a:lnTo>
                    <a:pt x="8354" y="75"/>
                  </a:lnTo>
                  <a:lnTo>
                    <a:pt x="8279" y="75"/>
                  </a:lnTo>
                  <a:lnTo>
                    <a:pt x="8279" y="60"/>
                  </a:lnTo>
                  <a:close/>
                  <a:moveTo>
                    <a:pt x="8429" y="0"/>
                  </a:moveTo>
                  <a:lnTo>
                    <a:pt x="8504" y="0"/>
                  </a:lnTo>
                  <a:lnTo>
                    <a:pt x="8504" y="45"/>
                  </a:lnTo>
                  <a:lnTo>
                    <a:pt x="8429" y="45"/>
                  </a:lnTo>
                  <a:lnTo>
                    <a:pt x="8429" y="0"/>
                  </a:lnTo>
                  <a:close/>
                  <a:moveTo>
                    <a:pt x="8429" y="60"/>
                  </a:moveTo>
                  <a:lnTo>
                    <a:pt x="8504" y="60"/>
                  </a:lnTo>
                  <a:lnTo>
                    <a:pt x="8504" y="75"/>
                  </a:lnTo>
                  <a:lnTo>
                    <a:pt x="8429" y="75"/>
                  </a:lnTo>
                  <a:lnTo>
                    <a:pt x="8429" y="60"/>
                  </a:lnTo>
                  <a:close/>
                  <a:moveTo>
                    <a:pt x="8579" y="0"/>
                  </a:moveTo>
                  <a:lnTo>
                    <a:pt x="8654" y="0"/>
                  </a:lnTo>
                  <a:lnTo>
                    <a:pt x="8654" y="45"/>
                  </a:lnTo>
                  <a:lnTo>
                    <a:pt x="8579" y="45"/>
                  </a:lnTo>
                  <a:lnTo>
                    <a:pt x="8579" y="0"/>
                  </a:lnTo>
                  <a:close/>
                  <a:moveTo>
                    <a:pt x="8579" y="60"/>
                  </a:moveTo>
                  <a:lnTo>
                    <a:pt x="8654" y="60"/>
                  </a:lnTo>
                  <a:lnTo>
                    <a:pt x="8654" y="75"/>
                  </a:lnTo>
                  <a:lnTo>
                    <a:pt x="8579" y="75"/>
                  </a:lnTo>
                  <a:lnTo>
                    <a:pt x="8579" y="60"/>
                  </a:lnTo>
                  <a:close/>
                  <a:moveTo>
                    <a:pt x="8729" y="0"/>
                  </a:moveTo>
                  <a:lnTo>
                    <a:pt x="8804" y="0"/>
                  </a:lnTo>
                  <a:lnTo>
                    <a:pt x="8804" y="45"/>
                  </a:lnTo>
                  <a:lnTo>
                    <a:pt x="8729" y="45"/>
                  </a:lnTo>
                  <a:lnTo>
                    <a:pt x="8729" y="0"/>
                  </a:lnTo>
                  <a:close/>
                  <a:moveTo>
                    <a:pt x="8729" y="60"/>
                  </a:moveTo>
                  <a:lnTo>
                    <a:pt x="8804" y="60"/>
                  </a:lnTo>
                  <a:lnTo>
                    <a:pt x="8804" y="75"/>
                  </a:lnTo>
                  <a:lnTo>
                    <a:pt x="8729" y="75"/>
                  </a:lnTo>
                  <a:lnTo>
                    <a:pt x="8729" y="60"/>
                  </a:lnTo>
                  <a:close/>
                  <a:moveTo>
                    <a:pt x="8879" y="0"/>
                  </a:moveTo>
                  <a:lnTo>
                    <a:pt x="8954" y="0"/>
                  </a:lnTo>
                  <a:lnTo>
                    <a:pt x="8954" y="45"/>
                  </a:lnTo>
                  <a:lnTo>
                    <a:pt x="8879" y="45"/>
                  </a:lnTo>
                  <a:lnTo>
                    <a:pt x="8879" y="0"/>
                  </a:lnTo>
                  <a:close/>
                  <a:moveTo>
                    <a:pt x="8879" y="60"/>
                  </a:moveTo>
                  <a:lnTo>
                    <a:pt x="8954" y="60"/>
                  </a:lnTo>
                  <a:lnTo>
                    <a:pt x="8954" y="75"/>
                  </a:lnTo>
                  <a:lnTo>
                    <a:pt x="8879" y="75"/>
                  </a:lnTo>
                  <a:lnTo>
                    <a:pt x="8879" y="60"/>
                  </a:lnTo>
                  <a:close/>
                  <a:moveTo>
                    <a:pt x="9029" y="0"/>
                  </a:moveTo>
                  <a:lnTo>
                    <a:pt x="9104" y="0"/>
                  </a:lnTo>
                  <a:lnTo>
                    <a:pt x="9104" y="45"/>
                  </a:lnTo>
                  <a:lnTo>
                    <a:pt x="9029" y="45"/>
                  </a:lnTo>
                  <a:lnTo>
                    <a:pt x="9029" y="0"/>
                  </a:lnTo>
                  <a:close/>
                  <a:moveTo>
                    <a:pt x="9029" y="60"/>
                  </a:moveTo>
                  <a:lnTo>
                    <a:pt x="9104" y="60"/>
                  </a:lnTo>
                  <a:lnTo>
                    <a:pt x="9104" y="75"/>
                  </a:lnTo>
                  <a:lnTo>
                    <a:pt x="9029" y="75"/>
                  </a:lnTo>
                  <a:lnTo>
                    <a:pt x="9029" y="60"/>
                  </a:lnTo>
                  <a:close/>
                  <a:moveTo>
                    <a:pt x="9179" y="0"/>
                  </a:moveTo>
                  <a:lnTo>
                    <a:pt x="9254" y="0"/>
                  </a:lnTo>
                  <a:lnTo>
                    <a:pt x="9254" y="45"/>
                  </a:lnTo>
                  <a:lnTo>
                    <a:pt x="9179" y="45"/>
                  </a:lnTo>
                  <a:lnTo>
                    <a:pt x="9179" y="0"/>
                  </a:lnTo>
                  <a:close/>
                  <a:moveTo>
                    <a:pt x="9179" y="60"/>
                  </a:moveTo>
                  <a:lnTo>
                    <a:pt x="9254" y="60"/>
                  </a:lnTo>
                  <a:lnTo>
                    <a:pt x="9254" y="75"/>
                  </a:lnTo>
                  <a:lnTo>
                    <a:pt x="9179" y="75"/>
                  </a:lnTo>
                  <a:lnTo>
                    <a:pt x="9179" y="60"/>
                  </a:lnTo>
                  <a:close/>
                  <a:moveTo>
                    <a:pt x="9329" y="0"/>
                  </a:moveTo>
                  <a:lnTo>
                    <a:pt x="9404" y="0"/>
                  </a:lnTo>
                  <a:lnTo>
                    <a:pt x="9404" y="45"/>
                  </a:lnTo>
                  <a:lnTo>
                    <a:pt x="9329" y="45"/>
                  </a:lnTo>
                  <a:lnTo>
                    <a:pt x="9329" y="0"/>
                  </a:lnTo>
                  <a:close/>
                  <a:moveTo>
                    <a:pt x="9329" y="60"/>
                  </a:moveTo>
                  <a:lnTo>
                    <a:pt x="9404" y="60"/>
                  </a:lnTo>
                  <a:lnTo>
                    <a:pt x="9404" y="75"/>
                  </a:lnTo>
                  <a:lnTo>
                    <a:pt x="9329" y="75"/>
                  </a:lnTo>
                  <a:lnTo>
                    <a:pt x="9329" y="60"/>
                  </a:lnTo>
                  <a:close/>
                  <a:moveTo>
                    <a:pt x="9479" y="0"/>
                  </a:moveTo>
                  <a:lnTo>
                    <a:pt x="9554" y="0"/>
                  </a:lnTo>
                  <a:lnTo>
                    <a:pt x="9554" y="45"/>
                  </a:lnTo>
                  <a:lnTo>
                    <a:pt x="9479" y="45"/>
                  </a:lnTo>
                  <a:lnTo>
                    <a:pt x="9479" y="0"/>
                  </a:lnTo>
                  <a:close/>
                  <a:moveTo>
                    <a:pt x="9479" y="60"/>
                  </a:moveTo>
                  <a:lnTo>
                    <a:pt x="9554" y="60"/>
                  </a:lnTo>
                  <a:lnTo>
                    <a:pt x="9554" y="75"/>
                  </a:lnTo>
                  <a:lnTo>
                    <a:pt x="9479" y="75"/>
                  </a:lnTo>
                  <a:lnTo>
                    <a:pt x="9479" y="60"/>
                  </a:lnTo>
                  <a:close/>
                  <a:moveTo>
                    <a:pt x="9629" y="0"/>
                  </a:moveTo>
                  <a:lnTo>
                    <a:pt x="9704" y="0"/>
                  </a:lnTo>
                  <a:lnTo>
                    <a:pt x="9704" y="45"/>
                  </a:lnTo>
                  <a:lnTo>
                    <a:pt x="9629" y="45"/>
                  </a:lnTo>
                  <a:lnTo>
                    <a:pt x="9629" y="0"/>
                  </a:lnTo>
                  <a:close/>
                  <a:moveTo>
                    <a:pt x="9629" y="60"/>
                  </a:moveTo>
                  <a:lnTo>
                    <a:pt x="9704" y="60"/>
                  </a:lnTo>
                  <a:lnTo>
                    <a:pt x="9704" y="75"/>
                  </a:lnTo>
                  <a:lnTo>
                    <a:pt x="9629" y="75"/>
                  </a:lnTo>
                  <a:lnTo>
                    <a:pt x="9629" y="60"/>
                  </a:lnTo>
                  <a:close/>
                  <a:moveTo>
                    <a:pt x="9779" y="0"/>
                  </a:moveTo>
                  <a:lnTo>
                    <a:pt x="9854" y="0"/>
                  </a:lnTo>
                  <a:lnTo>
                    <a:pt x="9854" y="45"/>
                  </a:lnTo>
                  <a:lnTo>
                    <a:pt x="9779" y="45"/>
                  </a:lnTo>
                  <a:lnTo>
                    <a:pt x="9779" y="0"/>
                  </a:lnTo>
                  <a:close/>
                  <a:moveTo>
                    <a:pt x="9779" y="60"/>
                  </a:moveTo>
                  <a:lnTo>
                    <a:pt x="9854" y="60"/>
                  </a:lnTo>
                  <a:lnTo>
                    <a:pt x="9854" y="75"/>
                  </a:lnTo>
                  <a:lnTo>
                    <a:pt x="9779" y="75"/>
                  </a:lnTo>
                  <a:lnTo>
                    <a:pt x="9779" y="60"/>
                  </a:lnTo>
                  <a:close/>
                  <a:moveTo>
                    <a:pt x="9929" y="0"/>
                  </a:moveTo>
                  <a:lnTo>
                    <a:pt x="10004" y="0"/>
                  </a:lnTo>
                  <a:lnTo>
                    <a:pt x="10004" y="45"/>
                  </a:lnTo>
                  <a:lnTo>
                    <a:pt x="9929" y="45"/>
                  </a:lnTo>
                  <a:lnTo>
                    <a:pt x="9929" y="0"/>
                  </a:lnTo>
                  <a:close/>
                  <a:moveTo>
                    <a:pt x="9929" y="60"/>
                  </a:moveTo>
                  <a:lnTo>
                    <a:pt x="10004" y="60"/>
                  </a:lnTo>
                  <a:lnTo>
                    <a:pt x="10004" y="75"/>
                  </a:lnTo>
                  <a:lnTo>
                    <a:pt x="9929" y="75"/>
                  </a:lnTo>
                  <a:lnTo>
                    <a:pt x="9929" y="60"/>
                  </a:lnTo>
                  <a:close/>
                  <a:moveTo>
                    <a:pt x="10079" y="0"/>
                  </a:moveTo>
                  <a:lnTo>
                    <a:pt x="10154" y="0"/>
                  </a:lnTo>
                  <a:lnTo>
                    <a:pt x="10154" y="45"/>
                  </a:lnTo>
                  <a:lnTo>
                    <a:pt x="10079" y="45"/>
                  </a:lnTo>
                  <a:lnTo>
                    <a:pt x="10079" y="0"/>
                  </a:lnTo>
                  <a:close/>
                  <a:moveTo>
                    <a:pt x="10079" y="60"/>
                  </a:moveTo>
                  <a:lnTo>
                    <a:pt x="10154" y="60"/>
                  </a:lnTo>
                  <a:lnTo>
                    <a:pt x="10154" y="75"/>
                  </a:lnTo>
                  <a:lnTo>
                    <a:pt x="10079" y="75"/>
                  </a:lnTo>
                  <a:lnTo>
                    <a:pt x="10079" y="60"/>
                  </a:lnTo>
                  <a:close/>
                  <a:moveTo>
                    <a:pt x="10229" y="0"/>
                  </a:moveTo>
                  <a:lnTo>
                    <a:pt x="10304" y="0"/>
                  </a:lnTo>
                  <a:lnTo>
                    <a:pt x="10304" y="45"/>
                  </a:lnTo>
                  <a:lnTo>
                    <a:pt x="10229" y="45"/>
                  </a:lnTo>
                  <a:lnTo>
                    <a:pt x="10229" y="0"/>
                  </a:lnTo>
                  <a:close/>
                  <a:moveTo>
                    <a:pt x="10229" y="60"/>
                  </a:moveTo>
                  <a:lnTo>
                    <a:pt x="10304" y="60"/>
                  </a:lnTo>
                  <a:lnTo>
                    <a:pt x="10304" y="75"/>
                  </a:lnTo>
                  <a:lnTo>
                    <a:pt x="10229" y="75"/>
                  </a:lnTo>
                  <a:lnTo>
                    <a:pt x="10229" y="60"/>
                  </a:lnTo>
                  <a:close/>
                  <a:moveTo>
                    <a:pt x="10379" y="0"/>
                  </a:moveTo>
                  <a:lnTo>
                    <a:pt x="10454" y="0"/>
                  </a:lnTo>
                  <a:lnTo>
                    <a:pt x="10454" y="45"/>
                  </a:lnTo>
                  <a:lnTo>
                    <a:pt x="10379" y="45"/>
                  </a:lnTo>
                  <a:lnTo>
                    <a:pt x="10379" y="0"/>
                  </a:lnTo>
                  <a:close/>
                  <a:moveTo>
                    <a:pt x="10379" y="60"/>
                  </a:moveTo>
                  <a:lnTo>
                    <a:pt x="10454" y="60"/>
                  </a:lnTo>
                  <a:lnTo>
                    <a:pt x="10454" y="75"/>
                  </a:lnTo>
                  <a:lnTo>
                    <a:pt x="10379" y="75"/>
                  </a:lnTo>
                  <a:lnTo>
                    <a:pt x="10379" y="60"/>
                  </a:lnTo>
                  <a:close/>
                  <a:moveTo>
                    <a:pt x="10529" y="0"/>
                  </a:moveTo>
                  <a:lnTo>
                    <a:pt x="10604" y="0"/>
                  </a:lnTo>
                  <a:lnTo>
                    <a:pt x="10604" y="45"/>
                  </a:lnTo>
                  <a:lnTo>
                    <a:pt x="10529" y="45"/>
                  </a:lnTo>
                  <a:lnTo>
                    <a:pt x="10529" y="0"/>
                  </a:lnTo>
                  <a:close/>
                  <a:moveTo>
                    <a:pt x="10529" y="60"/>
                  </a:moveTo>
                  <a:lnTo>
                    <a:pt x="10604" y="60"/>
                  </a:lnTo>
                  <a:lnTo>
                    <a:pt x="10604" y="75"/>
                  </a:lnTo>
                  <a:lnTo>
                    <a:pt x="10529" y="75"/>
                  </a:lnTo>
                  <a:lnTo>
                    <a:pt x="10529" y="60"/>
                  </a:lnTo>
                  <a:close/>
                  <a:moveTo>
                    <a:pt x="10679" y="0"/>
                  </a:moveTo>
                  <a:lnTo>
                    <a:pt x="10754" y="0"/>
                  </a:lnTo>
                  <a:lnTo>
                    <a:pt x="10754" y="45"/>
                  </a:lnTo>
                  <a:lnTo>
                    <a:pt x="10679" y="45"/>
                  </a:lnTo>
                  <a:lnTo>
                    <a:pt x="10679" y="0"/>
                  </a:lnTo>
                  <a:close/>
                  <a:moveTo>
                    <a:pt x="10679" y="60"/>
                  </a:moveTo>
                  <a:lnTo>
                    <a:pt x="10754" y="60"/>
                  </a:lnTo>
                  <a:lnTo>
                    <a:pt x="10754" y="75"/>
                  </a:lnTo>
                  <a:lnTo>
                    <a:pt x="10679" y="75"/>
                  </a:lnTo>
                  <a:lnTo>
                    <a:pt x="10679" y="60"/>
                  </a:lnTo>
                  <a:close/>
                  <a:moveTo>
                    <a:pt x="10829" y="0"/>
                  </a:moveTo>
                  <a:lnTo>
                    <a:pt x="10904" y="0"/>
                  </a:lnTo>
                  <a:lnTo>
                    <a:pt x="10904" y="45"/>
                  </a:lnTo>
                  <a:lnTo>
                    <a:pt x="10829" y="45"/>
                  </a:lnTo>
                  <a:lnTo>
                    <a:pt x="10829" y="0"/>
                  </a:lnTo>
                  <a:close/>
                  <a:moveTo>
                    <a:pt x="10829" y="60"/>
                  </a:moveTo>
                  <a:lnTo>
                    <a:pt x="10904" y="60"/>
                  </a:lnTo>
                  <a:lnTo>
                    <a:pt x="10904" y="75"/>
                  </a:lnTo>
                  <a:lnTo>
                    <a:pt x="10829" y="75"/>
                  </a:lnTo>
                  <a:lnTo>
                    <a:pt x="10829" y="60"/>
                  </a:lnTo>
                  <a:close/>
                  <a:moveTo>
                    <a:pt x="10979" y="0"/>
                  </a:moveTo>
                  <a:lnTo>
                    <a:pt x="11054" y="0"/>
                  </a:lnTo>
                  <a:lnTo>
                    <a:pt x="11054" y="45"/>
                  </a:lnTo>
                  <a:lnTo>
                    <a:pt x="10979" y="45"/>
                  </a:lnTo>
                  <a:lnTo>
                    <a:pt x="10979" y="0"/>
                  </a:lnTo>
                  <a:close/>
                  <a:moveTo>
                    <a:pt x="10979" y="60"/>
                  </a:moveTo>
                  <a:lnTo>
                    <a:pt x="11054" y="60"/>
                  </a:lnTo>
                  <a:lnTo>
                    <a:pt x="11054" y="75"/>
                  </a:lnTo>
                  <a:lnTo>
                    <a:pt x="10979" y="75"/>
                  </a:lnTo>
                  <a:lnTo>
                    <a:pt x="10979" y="60"/>
                  </a:lnTo>
                  <a:close/>
                  <a:moveTo>
                    <a:pt x="11129" y="0"/>
                  </a:moveTo>
                  <a:lnTo>
                    <a:pt x="11204" y="0"/>
                  </a:lnTo>
                  <a:lnTo>
                    <a:pt x="11204" y="45"/>
                  </a:lnTo>
                  <a:lnTo>
                    <a:pt x="11129" y="45"/>
                  </a:lnTo>
                  <a:lnTo>
                    <a:pt x="11129" y="0"/>
                  </a:lnTo>
                  <a:close/>
                  <a:moveTo>
                    <a:pt x="11129" y="60"/>
                  </a:moveTo>
                  <a:lnTo>
                    <a:pt x="11204" y="60"/>
                  </a:lnTo>
                  <a:lnTo>
                    <a:pt x="11204" y="75"/>
                  </a:lnTo>
                  <a:lnTo>
                    <a:pt x="11129" y="75"/>
                  </a:lnTo>
                  <a:lnTo>
                    <a:pt x="11129" y="60"/>
                  </a:lnTo>
                  <a:close/>
                  <a:moveTo>
                    <a:pt x="11279" y="0"/>
                  </a:moveTo>
                  <a:lnTo>
                    <a:pt x="11354" y="0"/>
                  </a:lnTo>
                  <a:lnTo>
                    <a:pt x="11354" y="45"/>
                  </a:lnTo>
                  <a:lnTo>
                    <a:pt x="11279" y="45"/>
                  </a:lnTo>
                  <a:lnTo>
                    <a:pt x="11279" y="0"/>
                  </a:lnTo>
                  <a:close/>
                  <a:moveTo>
                    <a:pt x="11279" y="60"/>
                  </a:moveTo>
                  <a:lnTo>
                    <a:pt x="11354" y="60"/>
                  </a:lnTo>
                  <a:lnTo>
                    <a:pt x="11354" y="75"/>
                  </a:lnTo>
                  <a:lnTo>
                    <a:pt x="11279" y="75"/>
                  </a:lnTo>
                  <a:lnTo>
                    <a:pt x="11279" y="60"/>
                  </a:lnTo>
                  <a:close/>
                  <a:moveTo>
                    <a:pt x="11429" y="0"/>
                  </a:moveTo>
                  <a:lnTo>
                    <a:pt x="11504" y="0"/>
                  </a:lnTo>
                  <a:lnTo>
                    <a:pt x="11504" y="45"/>
                  </a:lnTo>
                  <a:lnTo>
                    <a:pt x="11429" y="45"/>
                  </a:lnTo>
                  <a:lnTo>
                    <a:pt x="11429" y="0"/>
                  </a:lnTo>
                  <a:close/>
                  <a:moveTo>
                    <a:pt x="11429" y="60"/>
                  </a:moveTo>
                  <a:lnTo>
                    <a:pt x="11504" y="60"/>
                  </a:lnTo>
                  <a:lnTo>
                    <a:pt x="11504" y="75"/>
                  </a:lnTo>
                  <a:lnTo>
                    <a:pt x="11429" y="75"/>
                  </a:lnTo>
                  <a:lnTo>
                    <a:pt x="11429" y="60"/>
                  </a:lnTo>
                  <a:close/>
                  <a:moveTo>
                    <a:pt x="11579" y="0"/>
                  </a:moveTo>
                  <a:lnTo>
                    <a:pt x="11654" y="0"/>
                  </a:lnTo>
                  <a:lnTo>
                    <a:pt x="11654" y="45"/>
                  </a:lnTo>
                  <a:lnTo>
                    <a:pt x="11579" y="45"/>
                  </a:lnTo>
                  <a:lnTo>
                    <a:pt x="11579" y="0"/>
                  </a:lnTo>
                  <a:close/>
                  <a:moveTo>
                    <a:pt x="11579" y="60"/>
                  </a:moveTo>
                  <a:lnTo>
                    <a:pt x="11654" y="60"/>
                  </a:lnTo>
                  <a:lnTo>
                    <a:pt x="11654" y="75"/>
                  </a:lnTo>
                  <a:lnTo>
                    <a:pt x="11579" y="75"/>
                  </a:lnTo>
                  <a:lnTo>
                    <a:pt x="11579" y="60"/>
                  </a:lnTo>
                  <a:close/>
                  <a:moveTo>
                    <a:pt x="11729" y="0"/>
                  </a:moveTo>
                  <a:lnTo>
                    <a:pt x="11804" y="0"/>
                  </a:lnTo>
                  <a:lnTo>
                    <a:pt x="11804" y="45"/>
                  </a:lnTo>
                  <a:lnTo>
                    <a:pt x="11729" y="45"/>
                  </a:lnTo>
                  <a:lnTo>
                    <a:pt x="11729" y="0"/>
                  </a:lnTo>
                  <a:close/>
                  <a:moveTo>
                    <a:pt x="11729" y="60"/>
                  </a:moveTo>
                  <a:lnTo>
                    <a:pt x="11804" y="60"/>
                  </a:lnTo>
                  <a:lnTo>
                    <a:pt x="11804" y="75"/>
                  </a:lnTo>
                  <a:lnTo>
                    <a:pt x="11729" y="75"/>
                  </a:lnTo>
                  <a:lnTo>
                    <a:pt x="11729" y="60"/>
                  </a:lnTo>
                  <a:close/>
                  <a:moveTo>
                    <a:pt x="11879" y="0"/>
                  </a:moveTo>
                  <a:lnTo>
                    <a:pt x="11901" y="0"/>
                  </a:lnTo>
                  <a:cubicBezTo>
                    <a:pt x="11922" y="0"/>
                    <a:pt x="11939" y="17"/>
                    <a:pt x="11939" y="38"/>
                  </a:cubicBezTo>
                  <a:lnTo>
                    <a:pt x="11939" y="90"/>
                  </a:lnTo>
                  <a:lnTo>
                    <a:pt x="11894" y="90"/>
                  </a:lnTo>
                  <a:lnTo>
                    <a:pt x="11894" y="45"/>
                  </a:lnTo>
                  <a:lnTo>
                    <a:pt x="11879" y="45"/>
                  </a:lnTo>
                  <a:lnTo>
                    <a:pt x="11879" y="0"/>
                  </a:lnTo>
                  <a:close/>
                  <a:moveTo>
                    <a:pt x="11879" y="60"/>
                  </a:moveTo>
                  <a:lnTo>
                    <a:pt x="11879" y="60"/>
                  </a:lnTo>
                  <a:lnTo>
                    <a:pt x="11879" y="90"/>
                  </a:lnTo>
                  <a:lnTo>
                    <a:pt x="11864" y="90"/>
                  </a:lnTo>
                  <a:lnTo>
                    <a:pt x="11864" y="75"/>
                  </a:lnTo>
                  <a:lnTo>
                    <a:pt x="11864" y="75"/>
                  </a:lnTo>
                  <a:lnTo>
                    <a:pt x="11879" y="60"/>
                  </a:lnTo>
                  <a:close/>
                  <a:moveTo>
                    <a:pt x="11939" y="165"/>
                  </a:moveTo>
                  <a:lnTo>
                    <a:pt x="11939" y="240"/>
                  </a:lnTo>
                  <a:lnTo>
                    <a:pt x="11894" y="240"/>
                  </a:lnTo>
                  <a:lnTo>
                    <a:pt x="11894" y="165"/>
                  </a:lnTo>
                  <a:lnTo>
                    <a:pt x="11939" y="165"/>
                  </a:lnTo>
                  <a:close/>
                  <a:moveTo>
                    <a:pt x="11879" y="165"/>
                  </a:moveTo>
                  <a:lnTo>
                    <a:pt x="11879" y="240"/>
                  </a:lnTo>
                  <a:lnTo>
                    <a:pt x="11864" y="240"/>
                  </a:lnTo>
                  <a:lnTo>
                    <a:pt x="11864" y="165"/>
                  </a:lnTo>
                  <a:lnTo>
                    <a:pt x="11879" y="165"/>
                  </a:lnTo>
                  <a:close/>
                  <a:moveTo>
                    <a:pt x="11939" y="315"/>
                  </a:moveTo>
                  <a:lnTo>
                    <a:pt x="11939" y="390"/>
                  </a:lnTo>
                  <a:lnTo>
                    <a:pt x="11894" y="390"/>
                  </a:lnTo>
                  <a:lnTo>
                    <a:pt x="11894" y="315"/>
                  </a:lnTo>
                  <a:lnTo>
                    <a:pt x="11939" y="315"/>
                  </a:lnTo>
                  <a:close/>
                  <a:moveTo>
                    <a:pt x="11879" y="315"/>
                  </a:moveTo>
                  <a:lnTo>
                    <a:pt x="11879" y="390"/>
                  </a:lnTo>
                  <a:lnTo>
                    <a:pt x="11864" y="390"/>
                  </a:lnTo>
                  <a:lnTo>
                    <a:pt x="11864" y="315"/>
                  </a:lnTo>
                  <a:lnTo>
                    <a:pt x="11879" y="315"/>
                  </a:lnTo>
                  <a:close/>
                  <a:moveTo>
                    <a:pt x="11939" y="465"/>
                  </a:moveTo>
                  <a:lnTo>
                    <a:pt x="11939" y="540"/>
                  </a:lnTo>
                  <a:lnTo>
                    <a:pt x="11894" y="540"/>
                  </a:lnTo>
                  <a:lnTo>
                    <a:pt x="11894" y="465"/>
                  </a:lnTo>
                  <a:lnTo>
                    <a:pt x="11939" y="465"/>
                  </a:lnTo>
                  <a:close/>
                  <a:moveTo>
                    <a:pt x="11879" y="465"/>
                  </a:moveTo>
                  <a:lnTo>
                    <a:pt x="11879" y="540"/>
                  </a:lnTo>
                  <a:lnTo>
                    <a:pt x="11864" y="540"/>
                  </a:lnTo>
                  <a:lnTo>
                    <a:pt x="11864" y="465"/>
                  </a:lnTo>
                  <a:lnTo>
                    <a:pt x="11879" y="465"/>
                  </a:lnTo>
                  <a:close/>
                  <a:moveTo>
                    <a:pt x="11939" y="615"/>
                  </a:moveTo>
                  <a:lnTo>
                    <a:pt x="11939" y="690"/>
                  </a:lnTo>
                  <a:lnTo>
                    <a:pt x="11894" y="690"/>
                  </a:lnTo>
                  <a:lnTo>
                    <a:pt x="11894" y="615"/>
                  </a:lnTo>
                  <a:lnTo>
                    <a:pt x="11939" y="615"/>
                  </a:lnTo>
                  <a:close/>
                  <a:moveTo>
                    <a:pt x="11879" y="615"/>
                  </a:moveTo>
                  <a:lnTo>
                    <a:pt x="11879" y="690"/>
                  </a:lnTo>
                  <a:lnTo>
                    <a:pt x="11864" y="690"/>
                  </a:lnTo>
                  <a:lnTo>
                    <a:pt x="11864" y="615"/>
                  </a:lnTo>
                  <a:lnTo>
                    <a:pt x="11879" y="615"/>
                  </a:lnTo>
                  <a:close/>
                  <a:moveTo>
                    <a:pt x="11939" y="765"/>
                  </a:moveTo>
                  <a:lnTo>
                    <a:pt x="11939" y="840"/>
                  </a:lnTo>
                  <a:lnTo>
                    <a:pt x="11894" y="840"/>
                  </a:lnTo>
                  <a:lnTo>
                    <a:pt x="11894" y="765"/>
                  </a:lnTo>
                  <a:lnTo>
                    <a:pt x="11939" y="765"/>
                  </a:lnTo>
                  <a:close/>
                  <a:moveTo>
                    <a:pt x="11879" y="765"/>
                  </a:moveTo>
                  <a:lnTo>
                    <a:pt x="11879" y="840"/>
                  </a:lnTo>
                  <a:lnTo>
                    <a:pt x="11864" y="840"/>
                  </a:lnTo>
                  <a:lnTo>
                    <a:pt x="11864" y="765"/>
                  </a:lnTo>
                  <a:lnTo>
                    <a:pt x="11879" y="765"/>
                  </a:lnTo>
                  <a:close/>
                  <a:moveTo>
                    <a:pt x="11939" y="915"/>
                  </a:moveTo>
                  <a:lnTo>
                    <a:pt x="11939" y="990"/>
                  </a:lnTo>
                  <a:lnTo>
                    <a:pt x="11894" y="990"/>
                  </a:lnTo>
                  <a:lnTo>
                    <a:pt x="11894" y="915"/>
                  </a:lnTo>
                  <a:lnTo>
                    <a:pt x="11939" y="915"/>
                  </a:lnTo>
                  <a:close/>
                  <a:moveTo>
                    <a:pt x="11879" y="915"/>
                  </a:moveTo>
                  <a:lnTo>
                    <a:pt x="11879" y="990"/>
                  </a:lnTo>
                  <a:lnTo>
                    <a:pt x="11864" y="990"/>
                  </a:lnTo>
                  <a:lnTo>
                    <a:pt x="11864" y="915"/>
                  </a:lnTo>
                  <a:lnTo>
                    <a:pt x="11879" y="915"/>
                  </a:lnTo>
                  <a:close/>
                  <a:moveTo>
                    <a:pt x="11939" y="1065"/>
                  </a:moveTo>
                  <a:lnTo>
                    <a:pt x="11939" y="1140"/>
                  </a:lnTo>
                  <a:lnTo>
                    <a:pt x="11894" y="1140"/>
                  </a:lnTo>
                  <a:lnTo>
                    <a:pt x="11894" y="1065"/>
                  </a:lnTo>
                  <a:lnTo>
                    <a:pt x="11939" y="1065"/>
                  </a:lnTo>
                  <a:close/>
                  <a:moveTo>
                    <a:pt x="11879" y="1065"/>
                  </a:moveTo>
                  <a:lnTo>
                    <a:pt x="11879" y="1140"/>
                  </a:lnTo>
                  <a:lnTo>
                    <a:pt x="11864" y="1140"/>
                  </a:lnTo>
                  <a:lnTo>
                    <a:pt x="11864" y="1065"/>
                  </a:lnTo>
                  <a:lnTo>
                    <a:pt x="11879" y="1065"/>
                  </a:lnTo>
                  <a:close/>
                  <a:moveTo>
                    <a:pt x="11939" y="1215"/>
                  </a:moveTo>
                  <a:lnTo>
                    <a:pt x="11939" y="1290"/>
                  </a:lnTo>
                  <a:lnTo>
                    <a:pt x="11894" y="1290"/>
                  </a:lnTo>
                  <a:lnTo>
                    <a:pt x="11894" y="1215"/>
                  </a:lnTo>
                  <a:lnTo>
                    <a:pt x="11939" y="1215"/>
                  </a:lnTo>
                  <a:close/>
                  <a:moveTo>
                    <a:pt x="11879" y="1215"/>
                  </a:moveTo>
                  <a:lnTo>
                    <a:pt x="11879" y="1290"/>
                  </a:lnTo>
                  <a:lnTo>
                    <a:pt x="11864" y="1290"/>
                  </a:lnTo>
                  <a:lnTo>
                    <a:pt x="11864" y="1215"/>
                  </a:lnTo>
                  <a:lnTo>
                    <a:pt x="11879" y="1215"/>
                  </a:lnTo>
                  <a:close/>
                  <a:moveTo>
                    <a:pt x="11939" y="1365"/>
                  </a:moveTo>
                  <a:lnTo>
                    <a:pt x="11939" y="1440"/>
                  </a:lnTo>
                  <a:lnTo>
                    <a:pt x="11894" y="1440"/>
                  </a:lnTo>
                  <a:lnTo>
                    <a:pt x="11894" y="1365"/>
                  </a:lnTo>
                  <a:lnTo>
                    <a:pt x="11939" y="1365"/>
                  </a:lnTo>
                  <a:close/>
                  <a:moveTo>
                    <a:pt x="11879" y="1365"/>
                  </a:moveTo>
                  <a:lnTo>
                    <a:pt x="11879" y="1440"/>
                  </a:lnTo>
                  <a:lnTo>
                    <a:pt x="11864" y="1440"/>
                  </a:lnTo>
                  <a:lnTo>
                    <a:pt x="11864" y="1365"/>
                  </a:lnTo>
                  <a:lnTo>
                    <a:pt x="11879" y="1365"/>
                  </a:lnTo>
                  <a:close/>
                  <a:moveTo>
                    <a:pt x="11939" y="1515"/>
                  </a:moveTo>
                  <a:lnTo>
                    <a:pt x="11939" y="1590"/>
                  </a:lnTo>
                  <a:lnTo>
                    <a:pt x="11894" y="1590"/>
                  </a:lnTo>
                  <a:lnTo>
                    <a:pt x="11894" y="1515"/>
                  </a:lnTo>
                  <a:lnTo>
                    <a:pt x="11939" y="1515"/>
                  </a:lnTo>
                  <a:close/>
                  <a:moveTo>
                    <a:pt x="11879" y="1515"/>
                  </a:moveTo>
                  <a:lnTo>
                    <a:pt x="11879" y="1590"/>
                  </a:lnTo>
                  <a:lnTo>
                    <a:pt x="11864" y="1590"/>
                  </a:lnTo>
                  <a:lnTo>
                    <a:pt x="11864" y="1515"/>
                  </a:lnTo>
                  <a:lnTo>
                    <a:pt x="11879" y="1515"/>
                  </a:lnTo>
                  <a:close/>
                  <a:moveTo>
                    <a:pt x="11939" y="1665"/>
                  </a:moveTo>
                  <a:lnTo>
                    <a:pt x="11939" y="1740"/>
                  </a:lnTo>
                  <a:lnTo>
                    <a:pt x="11894" y="1740"/>
                  </a:lnTo>
                  <a:lnTo>
                    <a:pt x="11894" y="1665"/>
                  </a:lnTo>
                  <a:lnTo>
                    <a:pt x="11939" y="1665"/>
                  </a:lnTo>
                  <a:close/>
                  <a:moveTo>
                    <a:pt x="11879" y="1665"/>
                  </a:moveTo>
                  <a:lnTo>
                    <a:pt x="11879" y="1740"/>
                  </a:lnTo>
                  <a:lnTo>
                    <a:pt x="11864" y="1740"/>
                  </a:lnTo>
                  <a:lnTo>
                    <a:pt x="11864" y="1665"/>
                  </a:lnTo>
                  <a:lnTo>
                    <a:pt x="11879" y="1665"/>
                  </a:lnTo>
                  <a:close/>
                  <a:moveTo>
                    <a:pt x="11939" y="1815"/>
                  </a:moveTo>
                  <a:lnTo>
                    <a:pt x="11939" y="1890"/>
                  </a:lnTo>
                  <a:lnTo>
                    <a:pt x="11894" y="1890"/>
                  </a:lnTo>
                  <a:lnTo>
                    <a:pt x="11894" y="1815"/>
                  </a:lnTo>
                  <a:lnTo>
                    <a:pt x="11939" y="1815"/>
                  </a:lnTo>
                  <a:close/>
                  <a:moveTo>
                    <a:pt x="11879" y="1815"/>
                  </a:moveTo>
                  <a:lnTo>
                    <a:pt x="11879" y="1890"/>
                  </a:lnTo>
                  <a:lnTo>
                    <a:pt x="11864" y="1890"/>
                  </a:lnTo>
                  <a:lnTo>
                    <a:pt x="11864" y="1815"/>
                  </a:lnTo>
                  <a:lnTo>
                    <a:pt x="11879" y="1815"/>
                  </a:lnTo>
                  <a:close/>
                  <a:moveTo>
                    <a:pt x="11939" y="1965"/>
                  </a:moveTo>
                  <a:lnTo>
                    <a:pt x="11939" y="2040"/>
                  </a:lnTo>
                  <a:lnTo>
                    <a:pt x="11894" y="2040"/>
                  </a:lnTo>
                  <a:lnTo>
                    <a:pt x="11894" y="1965"/>
                  </a:lnTo>
                  <a:lnTo>
                    <a:pt x="11939" y="1965"/>
                  </a:lnTo>
                  <a:close/>
                  <a:moveTo>
                    <a:pt x="11879" y="1965"/>
                  </a:moveTo>
                  <a:lnTo>
                    <a:pt x="11879" y="2040"/>
                  </a:lnTo>
                  <a:lnTo>
                    <a:pt x="11864" y="2040"/>
                  </a:lnTo>
                  <a:lnTo>
                    <a:pt x="11864" y="1965"/>
                  </a:lnTo>
                  <a:lnTo>
                    <a:pt x="11879" y="1965"/>
                  </a:lnTo>
                  <a:close/>
                  <a:moveTo>
                    <a:pt x="11939" y="2115"/>
                  </a:moveTo>
                  <a:lnTo>
                    <a:pt x="11939" y="2147"/>
                  </a:lnTo>
                  <a:cubicBezTo>
                    <a:pt x="11939" y="2167"/>
                    <a:pt x="11922" y="2184"/>
                    <a:pt x="11901" y="2184"/>
                  </a:cubicBezTo>
                  <a:lnTo>
                    <a:pt x="11858" y="2184"/>
                  </a:lnTo>
                  <a:lnTo>
                    <a:pt x="11858" y="2139"/>
                  </a:lnTo>
                  <a:lnTo>
                    <a:pt x="11894" y="2139"/>
                  </a:lnTo>
                  <a:lnTo>
                    <a:pt x="11894" y="2115"/>
                  </a:lnTo>
                  <a:lnTo>
                    <a:pt x="11939" y="2115"/>
                  </a:lnTo>
                  <a:close/>
                  <a:moveTo>
                    <a:pt x="11879" y="2115"/>
                  </a:moveTo>
                  <a:lnTo>
                    <a:pt x="11879" y="2124"/>
                  </a:lnTo>
                  <a:lnTo>
                    <a:pt x="11858" y="2124"/>
                  </a:lnTo>
                  <a:lnTo>
                    <a:pt x="11858" y="2109"/>
                  </a:lnTo>
                  <a:lnTo>
                    <a:pt x="11864" y="2109"/>
                  </a:lnTo>
                  <a:lnTo>
                    <a:pt x="11864" y="2109"/>
                  </a:lnTo>
                  <a:lnTo>
                    <a:pt x="11879" y="2115"/>
                  </a:lnTo>
                  <a:close/>
                  <a:moveTo>
                    <a:pt x="11783" y="2184"/>
                  </a:moveTo>
                  <a:lnTo>
                    <a:pt x="11708" y="2184"/>
                  </a:lnTo>
                  <a:lnTo>
                    <a:pt x="11708" y="2139"/>
                  </a:lnTo>
                  <a:lnTo>
                    <a:pt x="11783" y="2139"/>
                  </a:lnTo>
                  <a:lnTo>
                    <a:pt x="11783" y="2184"/>
                  </a:lnTo>
                  <a:close/>
                  <a:moveTo>
                    <a:pt x="11783" y="2124"/>
                  </a:moveTo>
                  <a:lnTo>
                    <a:pt x="11708" y="2124"/>
                  </a:lnTo>
                  <a:lnTo>
                    <a:pt x="11708" y="2109"/>
                  </a:lnTo>
                  <a:lnTo>
                    <a:pt x="11783" y="2109"/>
                  </a:lnTo>
                  <a:lnTo>
                    <a:pt x="11783" y="2124"/>
                  </a:lnTo>
                  <a:close/>
                  <a:moveTo>
                    <a:pt x="11633" y="2184"/>
                  </a:moveTo>
                  <a:lnTo>
                    <a:pt x="11558" y="2184"/>
                  </a:lnTo>
                  <a:lnTo>
                    <a:pt x="11558" y="2139"/>
                  </a:lnTo>
                  <a:lnTo>
                    <a:pt x="11633" y="2139"/>
                  </a:lnTo>
                  <a:lnTo>
                    <a:pt x="11633" y="2184"/>
                  </a:lnTo>
                  <a:close/>
                  <a:moveTo>
                    <a:pt x="11633" y="2124"/>
                  </a:moveTo>
                  <a:lnTo>
                    <a:pt x="11558" y="2124"/>
                  </a:lnTo>
                  <a:lnTo>
                    <a:pt x="11558" y="2109"/>
                  </a:lnTo>
                  <a:lnTo>
                    <a:pt x="11633" y="2109"/>
                  </a:lnTo>
                  <a:lnTo>
                    <a:pt x="11633" y="2124"/>
                  </a:lnTo>
                  <a:close/>
                  <a:moveTo>
                    <a:pt x="11483" y="2184"/>
                  </a:moveTo>
                  <a:lnTo>
                    <a:pt x="11408" y="2184"/>
                  </a:lnTo>
                  <a:lnTo>
                    <a:pt x="11408" y="2139"/>
                  </a:lnTo>
                  <a:lnTo>
                    <a:pt x="11483" y="2139"/>
                  </a:lnTo>
                  <a:lnTo>
                    <a:pt x="11483" y="2184"/>
                  </a:lnTo>
                  <a:close/>
                  <a:moveTo>
                    <a:pt x="11483" y="2124"/>
                  </a:moveTo>
                  <a:lnTo>
                    <a:pt x="11408" y="2124"/>
                  </a:lnTo>
                  <a:lnTo>
                    <a:pt x="11408" y="2109"/>
                  </a:lnTo>
                  <a:lnTo>
                    <a:pt x="11483" y="2109"/>
                  </a:lnTo>
                  <a:lnTo>
                    <a:pt x="11483" y="2124"/>
                  </a:lnTo>
                  <a:close/>
                  <a:moveTo>
                    <a:pt x="11333" y="2184"/>
                  </a:moveTo>
                  <a:lnTo>
                    <a:pt x="11258" y="2184"/>
                  </a:lnTo>
                  <a:lnTo>
                    <a:pt x="11258" y="2139"/>
                  </a:lnTo>
                  <a:lnTo>
                    <a:pt x="11333" y="2139"/>
                  </a:lnTo>
                  <a:lnTo>
                    <a:pt x="11333" y="2184"/>
                  </a:lnTo>
                  <a:close/>
                  <a:moveTo>
                    <a:pt x="11333" y="2124"/>
                  </a:moveTo>
                  <a:lnTo>
                    <a:pt x="11258" y="2124"/>
                  </a:lnTo>
                  <a:lnTo>
                    <a:pt x="11258" y="2109"/>
                  </a:lnTo>
                  <a:lnTo>
                    <a:pt x="11333" y="2109"/>
                  </a:lnTo>
                  <a:lnTo>
                    <a:pt x="11333" y="2124"/>
                  </a:lnTo>
                  <a:close/>
                  <a:moveTo>
                    <a:pt x="11183" y="2184"/>
                  </a:moveTo>
                  <a:lnTo>
                    <a:pt x="11108" y="2184"/>
                  </a:lnTo>
                  <a:lnTo>
                    <a:pt x="11108" y="2139"/>
                  </a:lnTo>
                  <a:lnTo>
                    <a:pt x="11183" y="2139"/>
                  </a:lnTo>
                  <a:lnTo>
                    <a:pt x="11183" y="2184"/>
                  </a:lnTo>
                  <a:close/>
                  <a:moveTo>
                    <a:pt x="11183" y="2124"/>
                  </a:moveTo>
                  <a:lnTo>
                    <a:pt x="11108" y="2124"/>
                  </a:lnTo>
                  <a:lnTo>
                    <a:pt x="11108" y="2109"/>
                  </a:lnTo>
                  <a:lnTo>
                    <a:pt x="11183" y="2109"/>
                  </a:lnTo>
                  <a:lnTo>
                    <a:pt x="11183" y="2124"/>
                  </a:lnTo>
                  <a:close/>
                  <a:moveTo>
                    <a:pt x="11033" y="2184"/>
                  </a:moveTo>
                  <a:lnTo>
                    <a:pt x="10958" y="2184"/>
                  </a:lnTo>
                  <a:lnTo>
                    <a:pt x="10958" y="2139"/>
                  </a:lnTo>
                  <a:lnTo>
                    <a:pt x="11033" y="2139"/>
                  </a:lnTo>
                  <a:lnTo>
                    <a:pt x="11033" y="2184"/>
                  </a:lnTo>
                  <a:close/>
                  <a:moveTo>
                    <a:pt x="11033" y="2124"/>
                  </a:moveTo>
                  <a:lnTo>
                    <a:pt x="10958" y="2124"/>
                  </a:lnTo>
                  <a:lnTo>
                    <a:pt x="10958" y="2109"/>
                  </a:lnTo>
                  <a:lnTo>
                    <a:pt x="11033" y="2109"/>
                  </a:lnTo>
                  <a:lnTo>
                    <a:pt x="11033" y="2124"/>
                  </a:lnTo>
                  <a:close/>
                  <a:moveTo>
                    <a:pt x="10883" y="2184"/>
                  </a:moveTo>
                  <a:lnTo>
                    <a:pt x="10808" y="2184"/>
                  </a:lnTo>
                  <a:lnTo>
                    <a:pt x="10808" y="2139"/>
                  </a:lnTo>
                  <a:lnTo>
                    <a:pt x="10883" y="2139"/>
                  </a:lnTo>
                  <a:lnTo>
                    <a:pt x="10883" y="2184"/>
                  </a:lnTo>
                  <a:close/>
                  <a:moveTo>
                    <a:pt x="10883" y="2124"/>
                  </a:moveTo>
                  <a:lnTo>
                    <a:pt x="10808" y="2124"/>
                  </a:lnTo>
                  <a:lnTo>
                    <a:pt x="10808" y="2109"/>
                  </a:lnTo>
                  <a:lnTo>
                    <a:pt x="10883" y="2109"/>
                  </a:lnTo>
                  <a:lnTo>
                    <a:pt x="10883" y="2124"/>
                  </a:lnTo>
                  <a:close/>
                  <a:moveTo>
                    <a:pt x="10733" y="2184"/>
                  </a:moveTo>
                  <a:lnTo>
                    <a:pt x="10658" y="2184"/>
                  </a:lnTo>
                  <a:lnTo>
                    <a:pt x="10658" y="2139"/>
                  </a:lnTo>
                  <a:lnTo>
                    <a:pt x="10733" y="2139"/>
                  </a:lnTo>
                  <a:lnTo>
                    <a:pt x="10733" y="2184"/>
                  </a:lnTo>
                  <a:close/>
                  <a:moveTo>
                    <a:pt x="10733" y="2124"/>
                  </a:moveTo>
                  <a:lnTo>
                    <a:pt x="10658" y="2124"/>
                  </a:lnTo>
                  <a:lnTo>
                    <a:pt x="10658" y="2109"/>
                  </a:lnTo>
                  <a:lnTo>
                    <a:pt x="10733" y="2109"/>
                  </a:lnTo>
                  <a:lnTo>
                    <a:pt x="10733" y="2124"/>
                  </a:lnTo>
                  <a:close/>
                  <a:moveTo>
                    <a:pt x="10583" y="2184"/>
                  </a:moveTo>
                  <a:lnTo>
                    <a:pt x="10508" y="2184"/>
                  </a:lnTo>
                  <a:lnTo>
                    <a:pt x="10508" y="2139"/>
                  </a:lnTo>
                  <a:lnTo>
                    <a:pt x="10583" y="2139"/>
                  </a:lnTo>
                  <a:lnTo>
                    <a:pt x="10583" y="2184"/>
                  </a:lnTo>
                  <a:close/>
                  <a:moveTo>
                    <a:pt x="10583" y="2124"/>
                  </a:moveTo>
                  <a:lnTo>
                    <a:pt x="10508" y="2124"/>
                  </a:lnTo>
                  <a:lnTo>
                    <a:pt x="10508" y="2109"/>
                  </a:lnTo>
                  <a:lnTo>
                    <a:pt x="10583" y="2109"/>
                  </a:lnTo>
                  <a:lnTo>
                    <a:pt x="10583" y="2124"/>
                  </a:lnTo>
                  <a:close/>
                  <a:moveTo>
                    <a:pt x="10433" y="2184"/>
                  </a:moveTo>
                  <a:lnTo>
                    <a:pt x="10358" y="2184"/>
                  </a:lnTo>
                  <a:lnTo>
                    <a:pt x="10358" y="2139"/>
                  </a:lnTo>
                  <a:lnTo>
                    <a:pt x="10433" y="2139"/>
                  </a:lnTo>
                  <a:lnTo>
                    <a:pt x="10433" y="2184"/>
                  </a:lnTo>
                  <a:close/>
                  <a:moveTo>
                    <a:pt x="10433" y="2124"/>
                  </a:moveTo>
                  <a:lnTo>
                    <a:pt x="10358" y="2124"/>
                  </a:lnTo>
                  <a:lnTo>
                    <a:pt x="10358" y="2109"/>
                  </a:lnTo>
                  <a:lnTo>
                    <a:pt x="10433" y="2109"/>
                  </a:lnTo>
                  <a:lnTo>
                    <a:pt x="10433" y="2124"/>
                  </a:lnTo>
                  <a:close/>
                  <a:moveTo>
                    <a:pt x="10283" y="2184"/>
                  </a:moveTo>
                  <a:lnTo>
                    <a:pt x="10208" y="2184"/>
                  </a:lnTo>
                  <a:lnTo>
                    <a:pt x="10208" y="2139"/>
                  </a:lnTo>
                  <a:lnTo>
                    <a:pt x="10283" y="2139"/>
                  </a:lnTo>
                  <a:lnTo>
                    <a:pt x="10283" y="2184"/>
                  </a:lnTo>
                  <a:close/>
                  <a:moveTo>
                    <a:pt x="10283" y="2124"/>
                  </a:moveTo>
                  <a:lnTo>
                    <a:pt x="10208" y="2124"/>
                  </a:lnTo>
                  <a:lnTo>
                    <a:pt x="10208" y="2109"/>
                  </a:lnTo>
                  <a:lnTo>
                    <a:pt x="10283" y="2109"/>
                  </a:lnTo>
                  <a:lnTo>
                    <a:pt x="10283" y="2124"/>
                  </a:lnTo>
                  <a:close/>
                  <a:moveTo>
                    <a:pt x="10133" y="2184"/>
                  </a:moveTo>
                  <a:lnTo>
                    <a:pt x="10058" y="2184"/>
                  </a:lnTo>
                  <a:lnTo>
                    <a:pt x="10058" y="2139"/>
                  </a:lnTo>
                  <a:lnTo>
                    <a:pt x="10133" y="2139"/>
                  </a:lnTo>
                  <a:lnTo>
                    <a:pt x="10133" y="2184"/>
                  </a:lnTo>
                  <a:close/>
                  <a:moveTo>
                    <a:pt x="10133" y="2124"/>
                  </a:moveTo>
                  <a:lnTo>
                    <a:pt x="10058" y="2124"/>
                  </a:lnTo>
                  <a:lnTo>
                    <a:pt x="10058" y="2109"/>
                  </a:lnTo>
                  <a:lnTo>
                    <a:pt x="10133" y="2109"/>
                  </a:lnTo>
                  <a:lnTo>
                    <a:pt x="10133" y="2124"/>
                  </a:lnTo>
                  <a:close/>
                  <a:moveTo>
                    <a:pt x="9983" y="2184"/>
                  </a:moveTo>
                  <a:lnTo>
                    <a:pt x="9908" y="2184"/>
                  </a:lnTo>
                  <a:lnTo>
                    <a:pt x="9908" y="2139"/>
                  </a:lnTo>
                  <a:lnTo>
                    <a:pt x="9983" y="2139"/>
                  </a:lnTo>
                  <a:lnTo>
                    <a:pt x="9983" y="2184"/>
                  </a:lnTo>
                  <a:close/>
                  <a:moveTo>
                    <a:pt x="9983" y="2124"/>
                  </a:moveTo>
                  <a:lnTo>
                    <a:pt x="9908" y="2124"/>
                  </a:lnTo>
                  <a:lnTo>
                    <a:pt x="9908" y="2109"/>
                  </a:lnTo>
                  <a:lnTo>
                    <a:pt x="9983" y="2109"/>
                  </a:lnTo>
                  <a:lnTo>
                    <a:pt x="9983" y="2124"/>
                  </a:lnTo>
                  <a:close/>
                  <a:moveTo>
                    <a:pt x="9833" y="2184"/>
                  </a:moveTo>
                  <a:lnTo>
                    <a:pt x="9758" y="2184"/>
                  </a:lnTo>
                  <a:lnTo>
                    <a:pt x="9758" y="2139"/>
                  </a:lnTo>
                  <a:lnTo>
                    <a:pt x="9833" y="2139"/>
                  </a:lnTo>
                  <a:lnTo>
                    <a:pt x="9833" y="2184"/>
                  </a:lnTo>
                  <a:close/>
                  <a:moveTo>
                    <a:pt x="9833" y="2124"/>
                  </a:moveTo>
                  <a:lnTo>
                    <a:pt x="9758" y="2124"/>
                  </a:lnTo>
                  <a:lnTo>
                    <a:pt x="9758" y="2109"/>
                  </a:lnTo>
                  <a:lnTo>
                    <a:pt x="9833" y="2109"/>
                  </a:lnTo>
                  <a:lnTo>
                    <a:pt x="9833" y="2124"/>
                  </a:lnTo>
                  <a:close/>
                  <a:moveTo>
                    <a:pt x="9683" y="2184"/>
                  </a:moveTo>
                  <a:lnTo>
                    <a:pt x="9608" y="2184"/>
                  </a:lnTo>
                  <a:lnTo>
                    <a:pt x="9608" y="2139"/>
                  </a:lnTo>
                  <a:lnTo>
                    <a:pt x="9683" y="2139"/>
                  </a:lnTo>
                  <a:lnTo>
                    <a:pt x="9683" y="2184"/>
                  </a:lnTo>
                  <a:close/>
                  <a:moveTo>
                    <a:pt x="9683" y="2124"/>
                  </a:moveTo>
                  <a:lnTo>
                    <a:pt x="9608" y="2124"/>
                  </a:lnTo>
                  <a:lnTo>
                    <a:pt x="9608" y="2109"/>
                  </a:lnTo>
                  <a:lnTo>
                    <a:pt x="9683" y="2109"/>
                  </a:lnTo>
                  <a:lnTo>
                    <a:pt x="9683" y="2124"/>
                  </a:lnTo>
                  <a:close/>
                  <a:moveTo>
                    <a:pt x="9533" y="2184"/>
                  </a:moveTo>
                  <a:lnTo>
                    <a:pt x="9458" y="2184"/>
                  </a:lnTo>
                  <a:lnTo>
                    <a:pt x="9458" y="2139"/>
                  </a:lnTo>
                  <a:lnTo>
                    <a:pt x="9533" y="2139"/>
                  </a:lnTo>
                  <a:lnTo>
                    <a:pt x="9533" y="2184"/>
                  </a:lnTo>
                  <a:close/>
                  <a:moveTo>
                    <a:pt x="9533" y="2124"/>
                  </a:moveTo>
                  <a:lnTo>
                    <a:pt x="9458" y="2124"/>
                  </a:lnTo>
                  <a:lnTo>
                    <a:pt x="9458" y="2109"/>
                  </a:lnTo>
                  <a:lnTo>
                    <a:pt x="9533" y="2109"/>
                  </a:lnTo>
                  <a:lnTo>
                    <a:pt x="9533" y="2124"/>
                  </a:lnTo>
                  <a:close/>
                  <a:moveTo>
                    <a:pt x="9383" y="2184"/>
                  </a:moveTo>
                  <a:lnTo>
                    <a:pt x="9308" y="2184"/>
                  </a:lnTo>
                  <a:lnTo>
                    <a:pt x="9308" y="2139"/>
                  </a:lnTo>
                  <a:lnTo>
                    <a:pt x="9383" y="2139"/>
                  </a:lnTo>
                  <a:lnTo>
                    <a:pt x="9383" y="2184"/>
                  </a:lnTo>
                  <a:close/>
                  <a:moveTo>
                    <a:pt x="9383" y="2124"/>
                  </a:moveTo>
                  <a:lnTo>
                    <a:pt x="9308" y="2124"/>
                  </a:lnTo>
                  <a:lnTo>
                    <a:pt x="9308" y="2109"/>
                  </a:lnTo>
                  <a:lnTo>
                    <a:pt x="9383" y="2109"/>
                  </a:lnTo>
                  <a:lnTo>
                    <a:pt x="9383" y="2124"/>
                  </a:lnTo>
                  <a:close/>
                  <a:moveTo>
                    <a:pt x="9233" y="2184"/>
                  </a:moveTo>
                  <a:lnTo>
                    <a:pt x="9158" y="2184"/>
                  </a:lnTo>
                  <a:lnTo>
                    <a:pt x="9158" y="2139"/>
                  </a:lnTo>
                  <a:lnTo>
                    <a:pt x="9233" y="2139"/>
                  </a:lnTo>
                  <a:lnTo>
                    <a:pt x="9233" y="2184"/>
                  </a:lnTo>
                  <a:close/>
                  <a:moveTo>
                    <a:pt x="9233" y="2124"/>
                  </a:moveTo>
                  <a:lnTo>
                    <a:pt x="9158" y="2124"/>
                  </a:lnTo>
                  <a:lnTo>
                    <a:pt x="9158" y="2109"/>
                  </a:lnTo>
                  <a:lnTo>
                    <a:pt x="9233" y="2109"/>
                  </a:lnTo>
                  <a:lnTo>
                    <a:pt x="9233" y="2124"/>
                  </a:lnTo>
                  <a:close/>
                  <a:moveTo>
                    <a:pt x="9083" y="2184"/>
                  </a:moveTo>
                  <a:lnTo>
                    <a:pt x="9008" y="2184"/>
                  </a:lnTo>
                  <a:lnTo>
                    <a:pt x="9008" y="2139"/>
                  </a:lnTo>
                  <a:lnTo>
                    <a:pt x="9083" y="2139"/>
                  </a:lnTo>
                  <a:lnTo>
                    <a:pt x="9083" y="2184"/>
                  </a:lnTo>
                  <a:close/>
                  <a:moveTo>
                    <a:pt x="9083" y="2124"/>
                  </a:moveTo>
                  <a:lnTo>
                    <a:pt x="9008" y="2124"/>
                  </a:lnTo>
                  <a:lnTo>
                    <a:pt x="9008" y="2109"/>
                  </a:lnTo>
                  <a:lnTo>
                    <a:pt x="9083" y="2109"/>
                  </a:lnTo>
                  <a:lnTo>
                    <a:pt x="9083" y="2124"/>
                  </a:lnTo>
                  <a:close/>
                  <a:moveTo>
                    <a:pt x="8933" y="2184"/>
                  </a:moveTo>
                  <a:lnTo>
                    <a:pt x="8858" y="2184"/>
                  </a:lnTo>
                  <a:lnTo>
                    <a:pt x="8858" y="2139"/>
                  </a:lnTo>
                  <a:lnTo>
                    <a:pt x="8933" y="2139"/>
                  </a:lnTo>
                  <a:lnTo>
                    <a:pt x="8933" y="2184"/>
                  </a:lnTo>
                  <a:close/>
                  <a:moveTo>
                    <a:pt x="8933" y="2124"/>
                  </a:moveTo>
                  <a:lnTo>
                    <a:pt x="8858" y="2124"/>
                  </a:lnTo>
                  <a:lnTo>
                    <a:pt x="8858" y="2109"/>
                  </a:lnTo>
                  <a:lnTo>
                    <a:pt x="8933" y="2109"/>
                  </a:lnTo>
                  <a:lnTo>
                    <a:pt x="8933" y="2124"/>
                  </a:lnTo>
                  <a:close/>
                  <a:moveTo>
                    <a:pt x="8783" y="2184"/>
                  </a:moveTo>
                  <a:lnTo>
                    <a:pt x="8708" y="2184"/>
                  </a:lnTo>
                  <a:lnTo>
                    <a:pt x="8708" y="2139"/>
                  </a:lnTo>
                  <a:lnTo>
                    <a:pt x="8783" y="2139"/>
                  </a:lnTo>
                  <a:lnTo>
                    <a:pt x="8783" y="2184"/>
                  </a:lnTo>
                  <a:close/>
                  <a:moveTo>
                    <a:pt x="8783" y="2124"/>
                  </a:moveTo>
                  <a:lnTo>
                    <a:pt x="8708" y="2124"/>
                  </a:lnTo>
                  <a:lnTo>
                    <a:pt x="8708" y="2109"/>
                  </a:lnTo>
                  <a:lnTo>
                    <a:pt x="8783" y="2109"/>
                  </a:lnTo>
                  <a:lnTo>
                    <a:pt x="8783" y="2124"/>
                  </a:lnTo>
                  <a:close/>
                  <a:moveTo>
                    <a:pt x="8633" y="2184"/>
                  </a:moveTo>
                  <a:lnTo>
                    <a:pt x="8558" y="2184"/>
                  </a:lnTo>
                  <a:lnTo>
                    <a:pt x="8558" y="2139"/>
                  </a:lnTo>
                  <a:lnTo>
                    <a:pt x="8633" y="2139"/>
                  </a:lnTo>
                  <a:lnTo>
                    <a:pt x="8633" y="2184"/>
                  </a:lnTo>
                  <a:close/>
                  <a:moveTo>
                    <a:pt x="8633" y="2124"/>
                  </a:moveTo>
                  <a:lnTo>
                    <a:pt x="8558" y="2124"/>
                  </a:lnTo>
                  <a:lnTo>
                    <a:pt x="8558" y="2109"/>
                  </a:lnTo>
                  <a:lnTo>
                    <a:pt x="8633" y="2109"/>
                  </a:lnTo>
                  <a:lnTo>
                    <a:pt x="8633" y="2124"/>
                  </a:lnTo>
                  <a:close/>
                  <a:moveTo>
                    <a:pt x="8483" y="2184"/>
                  </a:moveTo>
                  <a:lnTo>
                    <a:pt x="8408" y="2184"/>
                  </a:lnTo>
                  <a:lnTo>
                    <a:pt x="8408" y="2139"/>
                  </a:lnTo>
                  <a:lnTo>
                    <a:pt x="8483" y="2139"/>
                  </a:lnTo>
                  <a:lnTo>
                    <a:pt x="8483" y="2184"/>
                  </a:lnTo>
                  <a:close/>
                  <a:moveTo>
                    <a:pt x="8483" y="2124"/>
                  </a:moveTo>
                  <a:lnTo>
                    <a:pt x="8408" y="2124"/>
                  </a:lnTo>
                  <a:lnTo>
                    <a:pt x="8408" y="2109"/>
                  </a:lnTo>
                  <a:lnTo>
                    <a:pt x="8483" y="2109"/>
                  </a:lnTo>
                  <a:lnTo>
                    <a:pt x="8483" y="2124"/>
                  </a:lnTo>
                  <a:close/>
                  <a:moveTo>
                    <a:pt x="8333" y="2184"/>
                  </a:moveTo>
                  <a:lnTo>
                    <a:pt x="8258" y="2184"/>
                  </a:lnTo>
                  <a:lnTo>
                    <a:pt x="8258" y="2139"/>
                  </a:lnTo>
                  <a:lnTo>
                    <a:pt x="8333" y="2139"/>
                  </a:lnTo>
                  <a:lnTo>
                    <a:pt x="8333" y="2184"/>
                  </a:lnTo>
                  <a:close/>
                  <a:moveTo>
                    <a:pt x="8333" y="2124"/>
                  </a:moveTo>
                  <a:lnTo>
                    <a:pt x="8258" y="2124"/>
                  </a:lnTo>
                  <a:lnTo>
                    <a:pt x="8258" y="2109"/>
                  </a:lnTo>
                  <a:lnTo>
                    <a:pt x="8333" y="2109"/>
                  </a:lnTo>
                  <a:lnTo>
                    <a:pt x="8333" y="2124"/>
                  </a:lnTo>
                  <a:close/>
                  <a:moveTo>
                    <a:pt x="8183" y="2184"/>
                  </a:moveTo>
                  <a:lnTo>
                    <a:pt x="8108" y="2184"/>
                  </a:lnTo>
                  <a:lnTo>
                    <a:pt x="8108" y="2139"/>
                  </a:lnTo>
                  <a:lnTo>
                    <a:pt x="8183" y="2139"/>
                  </a:lnTo>
                  <a:lnTo>
                    <a:pt x="8183" y="2184"/>
                  </a:lnTo>
                  <a:close/>
                  <a:moveTo>
                    <a:pt x="8183" y="2124"/>
                  </a:moveTo>
                  <a:lnTo>
                    <a:pt x="8108" y="2124"/>
                  </a:lnTo>
                  <a:lnTo>
                    <a:pt x="8108" y="2109"/>
                  </a:lnTo>
                  <a:lnTo>
                    <a:pt x="8183" y="2109"/>
                  </a:lnTo>
                  <a:lnTo>
                    <a:pt x="8183" y="2124"/>
                  </a:lnTo>
                  <a:close/>
                  <a:moveTo>
                    <a:pt x="8033" y="2184"/>
                  </a:moveTo>
                  <a:lnTo>
                    <a:pt x="7958" y="2184"/>
                  </a:lnTo>
                  <a:lnTo>
                    <a:pt x="7958" y="2139"/>
                  </a:lnTo>
                  <a:lnTo>
                    <a:pt x="8033" y="2139"/>
                  </a:lnTo>
                  <a:lnTo>
                    <a:pt x="8033" y="2184"/>
                  </a:lnTo>
                  <a:close/>
                  <a:moveTo>
                    <a:pt x="8033" y="2124"/>
                  </a:moveTo>
                  <a:lnTo>
                    <a:pt x="7958" y="2124"/>
                  </a:lnTo>
                  <a:lnTo>
                    <a:pt x="7958" y="2109"/>
                  </a:lnTo>
                  <a:lnTo>
                    <a:pt x="8033" y="2109"/>
                  </a:lnTo>
                  <a:lnTo>
                    <a:pt x="8033" y="2124"/>
                  </a:lnTo>
                  <a:close/>
                  <a:moveTo>
                    <a:pt x="7883" y="2184"/>
                  </a:moveTo>
                  <a:lnTo>
                    <a:pt x="7808" y="2184"/>
                  </a:lnTo>
                  <a:lnTo>
                    <a:pt x="7808" y="2139"/>
                  </a:lnTo>
                  <a:lnTo>
                    <a:pt x="7883" y="2139"/>
                  </a:lnTo>
                  <a:lnTo>
                    <a:pt x="7883" y="2184"/>
                  </a:lnTo>
                  <a:close/>
                  <a:moveTo>
                    <a:pt x="7883" y="2124"/>
                  </a:moveTo>
                  <a:lnTo>
                    <a:pt x="7808" y="2124"/>
                  </a:lnTo>
                  <a:lnTo>
                    <a:pt x="7808" y="2109"/>
                  </a:lnTo>
                  <a:lnTo>
                    <a:pt x="7883" y="2109"/>
                  </a:lnTo>
                  <a:lnTo>
                    <a:pt x="7883" y="2124"/>
                  </a:lnTo>
                  <a:close/>
                  <a:moveTo>
                    <a:pt x="7733" y="2184"/>
                  </a:moveTo>
                  <a:lnTo>
                    <a:pt x="7658" y="2184"/>
                  </a:lnTo>
                  <a:lnTo>
                    <a:pt x="7658" y="2139"/>
                  </a:lnTo>
                  <a:lnTo>
                    <a:pt x="7733" y="2139"/>
                  </a:lnTo>
                  <a:lnTo>
                    <a:pt x="7733" y="2184"/>
                  </a:lnTo>
                  <a:close/>
                  <a:moveTo>
                    <a:pt x="7733" y="2124"/>
                  </a:moveTo>
                  <a:lnTo>
                    <a:pt x="7658" y="2124"/>
                  </a:lnTo>
                  <a:lnTo>
                    <a:pt x="7658" y="2109"/>
                  </a:lnTo>
                  <a:lnTo>
                    <a:pt x="7733" y="2109"/>
                  </a:lnTo>
                  <a:lnTo>
                    <a:pt x="7733" y="2124"/>
                  </a:lnTo>
                  <a:close/>
                  <a:moveTo>
                    <a:pt x="7583" y="2184"/>
                  </a:moveTo>
                  <a:lnTo>
                    <a:pt x="7508" y="2184"/>
                  </a:lnTo>
                  <a:lnTo>
                    <a:pt x="7508" y="2139"/>
                  </a:lnTo>
                  <a:lnTo>
                    <a:pt x="7583" y="2139"/>
                  </a:lnTo>
                  <a:lnTo>
                    <a:pt x="7583" y="2184"/>
                  </a:lnTo>
                  <a:close/>
                  <a:moveTo>
                    <a:pt x="7583" y="2124"/>
                  </a:moveTo>
                  <a:lnTo>
                    <a:pt x="7508" y="2124"/>
                  </a:lnTo>
                  <a:lnTo>
                    <a:pt x="7508" y="2109"/>
                  </a:lnTo>
                  <a:lnTo>
                    <a:pt x="7583" y="2109"/>
                  </a:lnTo>
                  <a:lnTo>
                    <a:pt x="7583" y="2124"/>
                  </a:lnTo>
                  <a:close/>
                  <a:moveTo>
                    <a:pt x="7433" y="2184"/>
                  </a:moveTo>
                  <a:lnTo>
                    <a:pt x="7358" y="2184"/>
                  </a:lnTo>
                  <a:lnTo>
                    <a:pt x="7358" y="2139"/>
                  </a:lnTo>
                  <a:lnTo>
                    <a:pt x="7433" y="2139"/>
                  </a:lnTo>
                  <a:lnTo>
                    <a:pt x="7433" y="2184"/>
                  </a:lnTo>
                  <a:close/>
                  <a:moveTo>
                    <a:pt x="7433" y="2124"/>
                  </a:moveTo>
                  <a:lnTo>
                    <a:pt x="7358" y="2124"/>
                  </a:lnTo>
                  <a:lnTo>
                    <a:pt x="7358" y="2109"/>
                  </a:lnTo>
                  <a:lnTo>
                    <a:pt x="7433" y="2109"/>
                  </a:lnTo>
                  <a:lnTo>
                    <a:pt x="7433" y="2124"/>
                  </a:lnTo>
                  <a:close/>
                  <a:moveTo>
                    <a:pt x="7283" y="2184"/>
                  </a:moveTo>
                  <a:lnTo>
                    <a:pt x="7208" y="2184"/>
                  </a:lnTo>
                  <a:lnTo>
                    <a:pt x="7208" y="2139"/>
                  </a:lnTo>
                  <a:lnTo>
                    <a:pt x="7283" y="2139"/>
                  </a:lnTo>
                  <a:lnTo>
                    <a:pt x="7283" y="2184"/>
                  </a:lnTo>
                  <a:close/>
                  <a:moveTo>
                    <a:pt x="7283" y="2124"/>
                  </a:moveTo>
                  <a:lnTo>
                    <a:pt x="7208" y="2124"/>
                  </a:lnTo>
                  <a:lnTo>
                    <a:pt x="7208" y="2109"/>
                  </a:lnTo>
                  <a:lnTo>
                    <a:pt x="7283" y="2109"/>
                  </a:lnTo>
                  <a:lnTo>
                    <a:pt x="7283" y="2124"/>
                  </a:lnTo>
                  <a:close/>
                  <a:moveTo>
                    <a:pt x="7133" y="2184"/>
                  </a:moveTo>
                  <a:lnTo>
                    <a:pt x="7058" y="2184"/>
                  </a:lnTo>
                  <a:lnTo>
                    <a:pt x="7058" y="2139"/>
                  </a:lnTo>
                  <a:lnTo>
                    <a:pt x="7133" y="2139"/>
                  </a:lnTo>
                  <a:lnTo>
                    <a:pt x="7133" y="2184"/>
                  </a:lnTo>
                  <a:close/>
                  <a:moveTo>
                    <a:pt x="7133" y="2124"/>
                  </a:moveTo>
                  <a:lnTo>
                    <a:pt x="7058" y="2124"/>
                  </a:lnTo>
                  <a:lnTo>
                    <a:pt x="7058" y="2109"/>
                  </a:lnTo>
                  <a:lnTo>
                    <a:pt x="7133" y="2109"/>
                  </a:lnTo>
                  <a:lnTo>
                    <a:pt x="7133" y="2124"/>
                  </a:lnTo>
                  <a:close/>
                  <a:moveTo>
                    <a:pt x="6983" y="2184"/>
                  </a:moveTo>
                  <a:lnTo>
                    <a:pt x="6908" y="2184"/>
                  </a:lnTo>
                  <a:lnTo>
                    <a:pt x="6908" y="2139"/>
                  </a:lnTo>
                  <a:lnTo>
                    <a:pt x="6983" y="2139"/>
                  </a:lnTo>
                  <a:lnTo>
                    <a:pt x="6983" y="2184"/>
                  </a:lnTo>
                  <a:close/>
                  <a:moveTo>
                    <a:pt x="6983" y="2124"/>
                  </a:moveTo>
                  <a:lnTo>
                    <a:pt x="6908" y="2124"/>
                  </a:lnTo>
                  <a:lnTo>
                    <a:pt x="6908" y="2109"/>
                  </a:lnTo>
                  <a:lnTo>
                    <a:pt x="6983" y="2109"/>
                  </a:lnTo>
                  <a:lnTo>
                    <a:pt x="6983" y="2124"/>
                  </a:lnTo>
                  <a:close/>
                  <a:moveTo>
                    <a:pt x="6833" y="2184"/>
                  </a:moveTo>
                  <a:lnTo>
                    <a:pt x="6758" y="2184"/>
                  </a:lnTo>
                  <a:lnTo>
                    <a:pt x="6758" y="2139"/>
                  </a:lnTo>
                  <a:lnTo>
                    <a:pt x="6833" y="2139"/>
                  </a:lnTo>
                  <a:lnTo>
                    <a:pt x="6833" y="2184"/>
                  </a:lnTo>
                  <a:close/>
                  <a:moveTo>
                    <a:pt x="6833" y="2124"/>
                  </a:moveTo>
                  <a:lnTo>
                    <a:pt x="6758" y="2124"/>
                  </a:lnTo>
                  <a:lnTo>
                    <a:pt x="6758" y="2109"/>
                  </a:lnTo>
                  <a:lnTo>
                    <a:pt x="6833" y="2109"/>
                  </a:lnTo>
                  <a:lnTo>
                    <a:pt x="6833" y="2124"/>
                  </a:lnTo>
                  <a:close/>
                  <a:moveTo>
                    <a:pt x="6683" y="2184"/>
                  </a:moveTo>
                  <a:lnTo>
                    <a:pt x="6608" y="2184"/>
                  </a:lnTo>
                  <a:lnTo>
                    <a:pt x="6608" y="2139"/>
                  </a:lnTo>
                  <a:lnTo>
                    <a:pt x="6683" y="2139"/>
                  </a:lnTo>
                  <a:lnTo>
                    <a:pt x="6683" y="2184"/>
                  </a:lnTo>
                  <a:close/>
                  <a:moveTo>
                    <a:pt x="6683" y="2124"/>
                  </a:moveTo>
                  <a:lnTo>
                    <a:pt x="6608" y="2124"/>
                  </a:lnTo>
                  <a:lnTo>
                    <a:pt x="6608" y="2109"/>
                  </a:lnTo>
                  <a:lnTo>
                    <a:pt x="6683" y="2109"/>
                  </a:lnTo>
                  <a:lnTo>
                    <a:pt x="6683" y="2124"/>
                  </a:lnTo>
                  <a:close/>
                  <a:moveTo>
                    <a:pt x="6533" y="2184"/>
                  </a:moveTo>
                  <a:lnTo>
                    <a:pt x="6458" y="2184"/>
                  </a:lnTo>
                  <a:lnTo>
                    <a:pt x="6458" y="2139"/>
                  </a:lnTo>
                  <a:lnTo>
                    <a:pt x="6533" y="2139"/>
                  </a:lnTo>
                  <a:lnTo>
                    <a:pt x="6533" y="2184"/>
                  </a:lnTo>
                  <a:close/>
                  <a:moveTo>
                    <a:pt x="6533" y="2124"/>
                  </a:moveTo>
                  <a:lnTo>
                    <a:pt x="6458" y="2124"/>
                  </a:lnTo>
                  <a:lnTo>
                    <a:pt x="6458" y="2109"/>
                  </a:lnTo>
                  <a:lnTo>
                    <a:pt x="6533" y="2109"/>
                  </a:lnTo>
                  <a:lnTo>
                    <a:pt x="6533" y="2124"/>
                  </a:lnTo>
                  <a:close/>
                  <a:moveTo>
                    <a:pt x="6383" y="2184"/>
                  </a:moveTo>
                  <a:lnTo>
                    <a:pt x="6308" y="2184"/>
                  </a:lnTo>
                  <a:lnTo>
                    <a:pt x="6308" y="2139"/>
                  </a:lnTo>
                  <a:lnTo>
                    <a:pt x="6383" y="2139"/>
                  </a:lnTo>
                  <a:lnTo>
                    <a:pt x="6383" y="2184"/>
                  </a:lnTo>
                  <a:close/>
                  <a:moveTo>
                    <a:pt x="6383" y="2124"/>
                  </a:moveTo>
                  <a:lnTo>
                    <a:pt x="6308" y="2124"/>
                  </a:lnTo>
                  <a:lnTo>
                    <a:pt x="6308" y="2109"/>
                  </a:lnTo>
                  <a:lnTo>
                    <a:pt x="6383" y="2109"/>
                  </a:lnTo>
                  <a:lnTo>
                    <a:pt x="6383" y="2124"/>
                  </a:lnTo>
                  <a:close/>
                  <a:moveTo>
                    <a:pt x="6233" y="2184"/>
                  </a:moveTo>
                  <a:lnTo>
                    <a:pt x="6158" y="2184"/>
                  </a:lnTo>
                  <a:lnTo>
                    <a:pt x="6158" y="2139"/>
                  </a:lnTo>
                  <a:lnTo>
                    <a:pt x="6233" y="2139"/>
                  </a:lnTo>
                  <a:lnTo>
                    <a:pt x="6233" y="2184"/>
                  </a:lnTo>
                  <a:close/>
                  <a:moveTo>
                    <a:pt x="6233" y="2124"/>
                  </a:moveTo>
                  <a:lnTo>
                    <a:pt x="6158" y="2124"/>
                  </a:lnTo>
                  <a:lnTo>
                    <a:pt x="6158" y="2109"/>
                  </a:lnTo>
                  <a:lnTo>
                    <a:pt x="6233" y="2109"/>
                  </a:lnTo>
                  <a:lnTo>
                    <a:pt x="6233" y="2124"/>
                  </a:lnTo>
                  <a:close/>
                  <a:moveTo>
                    <a:pt x="6083" y="2184"/>
                  </a:moveTo>
                  <a:lnTo>
                    <a:pt x="6008" y="2184"/>
                  </a:lnTo>
                  <a:lnTo>
                    <a:pt x="6008" y="2139"/>
                  </a:lnTo>
                  <a:lnTo>
                    <a:pt x="6083" y="2139"/>
                  </a:lnTo>
                  <a:lnTo>
                    <a:pt x="6083" y="2184"/>
                  </a:lnTo>
                  <a:close/>
                  <a:moveTo>
                    <a:pt x="6083" y="2124"/>
                  </a:moveTo>
                  <a:lnTo>
                    <a:pt x="6008" y="2124"/>
                  </a:lnTo>
                  <a:lnTo>
                    <a:pt x="6008" y="2109"/>
                  </a:lnTo>
                  <a:lnTo>
                    <a:pt x="6083" y="2109"/>
                  </a:lnTo>
                  <a:lnTo>
                    <a:pt x="6083" y="2124"/>
                  </a:lnTo>
                  <a:close/>
                  <a:moveTo>
                    <a:pt x="5933" y="2184"/>
                  </a:moveTo>
                  <a:lnTo>
                    <a:pt x="5858" y="2184"/>
                  </a:lnTo>
                  <a:lnTo>
                    <a:pt x="5858" y="2139"/>
                  </a:lnTo>
                  <a:lnTo>
                    <a:pt x="5933" y="2139"/>
                  </a:lnTo>
                  <a:lnTo>
                    <a:pt x="5933" y="2184"/>
                  </a:lnTo>
                  <a:close/>
                  <a:moveTo>
                    <a:pt x="5933" y="2124"/>
                  </a:moveTo>
                  <a:lnTo>
                    <a:pt x="5858" y="2124"/>
                  </a:lnTo>
                  <a:lnTo>
                    <a:pt x="5858" y="2109"/>
                  </a:lnTo>
                  <a:lnTo>
                    <a:pt x="5933" y="2109"/>
                  </a:lnTo>
                  <a:lnTo>
                    <a:pt x="5933" y="2124"/>
                  </a:lnTo>
                  <a:close/>
                  <a:moveTo>
                    <a:pt x="5783" y="2184"/>
                  </a:moveTo>
                  <a:lnTo>
                    <a:pt x="5708" y="2184"/>
                  </a:lnTo>
                  <a:lnTo>
                    <a:pt x="5708" y="2139"/>
                  </a:lnTo>
                  <a:lnTo>
                    <a:pt x="5783" y="2139"/>
                  </a:lnTo>
                  <a:lnTo>
                    <a:pt x="5783" y="2184"/>
                  </a:lnTo>
                  <a:close/>
                  <a:moveTo>
                    <a:pt x="5783" y="2124"/>
                  </a:moveTo>
                  <a:lnTo>
                    <a:pt x="5708" y="2124"/>
                  </a:lnTo>
                  <a:lnTo>
                    <a:pt x="5708" y="2109"/>
                  </a:lnTo>
                  <a:lnTo>
                    <a:pt x="5783" y="2109"/>
                  </a:lnTo>
                  <a:lnTo>
                    <a:pt x="5783" y="2124"/>
                  </a:lnTo>
                  <a:close/>
                  <a:moveTo>
                    <a:pt x="5633" y="2184"/>
                  </a:moveTo>
                  <a:lnTo>
                    <a:pt x="5558" y="2184"/>
                  </a:lnTo>
                  <a:lnTo>
                    <a:pt x="5558" y="2139"/>
                  </a:lnTo>
                  <a:lnTo>
                    <a:pt x="5633" y="2139"/>
                  </a:lnTo>
                  <a:lnTo>
                    <a:pt x="5633" y="2184"/>
                  </a:lnTo>
                  <a:close/>
                  <a:moveTo>
                    <a:pt x="5633" y="2124"/>
                  </a:moveTo>
                  <a:lnTo>
                    <a:pt x="5558" y="2124"/>
                  </a:lnTo>
                  <a:lnTo>
                    <a:pt x="5558" y="2109"/>
                  </a:lnTo>
                  <a:lnTo>
                    <a:pt x="5633" y="2109"/>
                  </a:lnTo>
                  <a:lnTo>
                    <a:pt x="5633" y="2124"/>
                  </a:lnTo>
                  <a:close/>
                  <a:moveTo>
                    <a:pt x="5483" y="2184"/>
                  </a:moveTo>
                  <a:lnTo>
                    <a:pt x="5408" y="2184"/>
                  </a:lnTo>
                  <a:lnTo>
                    <a:pt x="5408" y="2139"/>
                  </a:lnTo>
                  <a:lnTo>
                    <a:pt x="5483" y="2139"/>
                  </a:lnTo>
                  <a:lnTo>
                    <a:pt x="5483" y="2184"/>
                  </a:lnTo>
                  <a:close/>
                  <a:moveTo>
                    <a:pt x="5483" y="2124"/>
                  </a:moveTo>
                  <a:lnTo>
                    <a:pt x="5408" y="2124"/>
                  </a:lnTo>
                  <a:lnTo>
                    <a:pt x="5408" y="2109"/>
                  </a:lnTo>
                  <a:lnTo>
                    <a:pt x="5483" y="2109"/>
                  </a:lnTo>
                  <a:lnTo>
                    <a:pt x="5483" y="2124"/>
                  </a:lnTo>
                  <a:close/>
                  <a:moveTo>
                    <a:pt x="5333" y="2184"/>
                  </a:moveTo>
                  <a:lnTo>
                    <a:pt x="5258" y="2184"/>
                  </a:lnTo>
                  <a:lnTo>
                    <a:pt x="5258" y="2139"/>
                  </a:lnTo>
                  <a:lnTo>
                    <a:pt x="5333" y="2139"/>
                  </a:lnTo>
                  <a:lnTo>
                    <a:pt x="5333" y="2184"/>
                  </a:lnTo>
                  <a:close/>
                  <a:moveTo>
                    <a:pt x="5333" y="2124"/>
                  </a:moveTo>
                  <a:lnTo>
                    <a:pt x="5258" y="2124"/>
                  </a:lnTo>
                  <a:lnTo>
                    <a:pt x="5258" y="2109"/>
                  </a:lnTo>
                  <a:lnTo>
                    <a:pt x="5333" y="2109"/>
                  </a:lnTo>
                  <a:lnTo>
                    <a:pt x="5333" y="2124"/>
                  </a:lnTo>
                  <a:close/>
                  <a:moveTo>
                    <a:pt x="5183" y="2184"/>
                  </a:moveTo>
                  <a:lnTo>
                    <a:pt x="5108" y="2184"/>
                  </a:lnTo>
                  <a:lnTo>
                    <a:pt x="5108" y="2139"/>
                  </a:lnTo>
                  <a:lnTo>
                    <a:pt x="5183" y="2139"/>
                  </a:lnTo>
                  <a:lnTo>
                    <a:pt x="5183" y="2184"/>
                  </a:lnTo>
                  <a:close/>
                  <a:moveTo>
                    <a:pt x="5183" y="2124"/>
                  </a:moveTo>
                  <a:lnTo>
                    <a:pt x="5108" y="2124"/>
                  </a:lnTo>
                  <a:lnTo>
                    <a:pt x="5108" y="2109"/>
                  </a:lnTo>
                  <a:lnTo>
                    <a:pt x="5183" y="2109"/>
                  </a:lnTo>
                  <a:lnTo>
                    <a:pt x="5183" y="2124"/>
                  </a:lnTo>
                  <a:close/>
                  <a:moveTo>
                    <a:pt x="5033" y="2184"/>
                  </a:moveTo>
                  <a:lnTo>
                    <a:pt x="4958" y="2184"/>
                  </a:lnTo>
                  <a:lnTo>
                    <a:pt x="4958" y="2139"/>
                  </a:lnTo>
                  <a:lnTo>
                    <a:pt x="5033" y="2139"/>
                  </a:lnTo>
                  <a:lnTo>
                    <a:pt x="5033" y="2184"/>
                  </a:lnTo>
                  <a:close/>
                  <a:moveTo>
                    <a:pt x="5033" y="2124"/>
                  </a:moveTo>
                  <a:lnTo>
                    <a:pt x="4958" y="2124"/>
                  </a:lnTo>
                  <a:lnTo>
                    <a:pt x="4958" y="2109"/>
                  </a:lnTo>
                  <a:lnTo>
                    <a:pt x="5033" y="2109"/>
                  </a:lnTo>
                  <a:lnTo>
                    <a:pt x="5033" y="2124"/>
                  </a:lnTo>
                  <a:close/>
                  <a:moveTo>
                    <a:pt x="4883" y="2184"/>
                  </a:moveTo>
                  <a:lnTo>
                    <a:pt x="4808" y="2184"/>
                  </a:lnTo>
                  <a:lnTo>
                    <a:pt x="4808" y="2139"/>
                  </a:lnTo>
                  <a:lnTo>
                    <a:pt x="4883" y="2139"/>
                  </a:lnTo>
                  <a:lnTo>
                    <a:pt x="4883" y="2184"/>
                  </a:lnTo>
                  <a:close/>
                  <a:moveTo>
                    <a:pt x="4883" y="2124"/>
                  </a:moveTo>
                  <a:lnTo>
                    <a:pt x="4808" y="2124"/>
                  </a:lnTo>
                  <a:lnTo>
                    <a:pt x="4808" y="2109"/>
                  </a:lnTo>
                  <a:lnTo>
                    <a:pt x="4883" y="2109"/>
                  </a:lnTo>
                  <a:lnTo>
                    <a:pt x="4883" y="2124"/>
                  </a:lnTo>
                  <a:close/>
                  <a:moveTo>
                    <a:pt x="4733" y="2184"/>
                  </a:moveTo>
                  <a:lnTo>
                    <a:pt x="4658" y="2184"/>
                  </a:lnTo>
                  <a:lnTo>
                    <a:pt x="4658" y="2139"/>
                  </a:lnTo>
                  <a:lnTo>
                    <a:pt x="4733" y="2139"/>
                  </a:lnTo>
                  <a:lnTo>
                    <a:pt x="4733" y="2184"/>
                  </a:lnTo>
                  <a:close/>
                  <a:moveTo>
                    <a:pt x="4733" y="2124"/>
                  </a:moveTo>
                  <a:lnTo>
                    <a:pt x="4658" y="2124"/>
                  </a:lnTo>
                  <a:lnTo>
                    <a:pt x="4658" y="2109"/>
                  </a:lnTo>
                  <a:lnTo>
                    <a:pt x="4733" y="2109"/>
                  </a:lnTo>
                  <a:lnTo>
                    <a:pt x="4733" y="2124"/>
                  </a:lnTo>
                  <a:close/>
                  <a:moveTo>
                    <a:pt x="4583" y="2184"/>
                  </a:moveTo>
                  <a:lnTo>
                    <a:pt x="4508" y="2184"/>
                  </a:lnTo>
                  <a:lnTo>
                    <a:pt x="4508" y="2139"/>
                  </a:lnTo>
                  <a:lnTo>
                    <a:pt x="4583" y="2139"/>
                  </a:lnTo>
                  <a:lnTo>
                    <a:pt x="4583" y="2184"/>
                  </a:lnTo>
                  <a:close/>
                  <a:moveTo>
                    <a:pt x="4583" y="2124"/>
                  </a:moveTo>
                  <a:lnTo>
                    <a:pt x="4508" y="2124"/>
                  </a:lnTo>
                  <a:lnTo>
                    <a:pt x="4508" y="2109"/>
                  </a:lnTo>
                  <a:lnTo>
                    <a:pt x="4583" y="2109"/>
                  </a:lnTo>
                  <a:lnTo>
                    <a:pt x="4583" y="2124"/>
                  </a:lnTo>
                  <a:close/>
                  <a:moveTo>
                    <a:pt x="4433" y="2184"/>
                  </a:moveTo>
                  <a:lnTo>
                    <a:pt x="4358" y="2184"/>
                  </a:lnTo>
                  <a:lnTo>
                    <a:pt x="4358" y="2139"/>
                  </a:lnTo>
                  <a:lnTo>
                    <a:pt x="4433" y="2139"/>
                  </a:lnTo>
                  <a:lnTo>
                    <a:pt x="4433" y="2184"/>
                  </a:lnTo>
                  <a:close/>
                  <a:moveTo>
                    <a:pt x="4433" y="2124"/>
                  </a:moveTo>
                  <a:lnTo>
                    <a:pt x="4358" y="2124"/>
                  </a:lnTo>
                  <a:lnTo>
                    <a:pt x="4358" y="2109"/>
                  </a:lnTo>
                  <a:lnTo>
                    <a:pt x="4433" y="2109"/>
                  </a:lnTo>
                  <a:lnTo>
                    <a:pt x="4433" y="2124"/>
                  </a:lnTo>
                  <a:close/>
                  <a:moveTo>
                    <a:pt x="4283" y="2184"/>
                  </a:moveTo>
                  <a:lnTo>
                    <a:pt x="4208" y="2184"/>
                  </a:lnTo>
                  <a:lnTo>
                    <a:pt x="4208" y="2139"/>
                  </a:lnTo>
                  <a:lnTo>
                    <a:pt x="4283" y="2139"/>
                  </a:lnTo>
                  <a:lnTo>
                    <a:pt x="4283" y="2184"/>
                  </a:lnTo>
                  <a:close/>
                  <a:moveTo>
                    <a:pt x="4283" y="2124"/>
                  </a:moveTo>
                  <a:lnTo>
                    <a:pt x="4208" y="2124"/>
                  </a:lnTo>
                  <a:lnTo>
                    <a:pt x="4208" y="2109"/>
                  </a:lnTo>
                  <a:lnTo>
                    <a:pt x="4283" y="2109"/>
                  </a:lnTo>
                  <a:lnTo>
                    <a:pt x="4283" y="2124"/>
                  </a:lnTo>
                  <a:close/>
                  <a:moveTo>
                    <a:pt x="4133" y="2184"/>
                  </a:moveTo>
                  <a:lnTo>
                    <a:pt x="4058" y="2184"/>
                  </a:lnTo>
                  <a:lnTo>
                    <a:pt x="4058" y="2139"/>
                  </a:lnTo>
                  <a:lnTo>
                    <a:pt x="4133" y="2139"/>
                  </a:lnTo>
                  <a:lnTo>
                    <a:pt x="4133" y="2184"/>
                  </a:lnTo>
                  <a:close/>
                  <a:moveTo>
                    <a:pt x="4133" y="2124"/>
                  </a:moveTo>
                  <a:lnTo>
                    <a:pt x="4058" y="2124"/>
                  </a:lnTo>
                  <a:lnTo>
                    <a:pt x="4058" y="2109"/>
                  </a:lnTo>
                  <a:lnTo>
                    <a:pt x="4133" y="2109"/>
                  </a:lnTo>
                  <a:lnTo>
                    <a:pt x="4133" y="2124"/>
                  </a:lnTo>
                  <a:close/>
                  <a:moveTo>
                    <a:pt x="3983" y="2184"/>
                  </a:moveTo>
                  <a:lnTo>
                    <a:pt x="3908" y="2184"/>
                  </a:lnTo>
                  <a:lnTo>
                    <a:pt x="3908" y="2139"/>
                  </a:lnTo>
                  <a:lnTo>
                    <a:pt x="3983" y="2139"/>
                  </a:lnTo>
                  <a:lnTo>
                    <a:pt x="3983" y="2184"/>
                  </a:lnTo>
                  <a:close/>
                  <a:moveTo>
                    <a:pt x="3983" y="2124"/>
                  </a:moveTo>
                  <a:lnTo>
                    <a:pt x="3908" y="2124"/>
                  </a:lnTo>
                  <a:lnTo>
                    <a:pt x="3908" y="2109"/>
                  </a:lnTo>
                  <a:lnTo>
                    <a:pt x="3983" y="2109"/>
                  </a:lnTo>
                  <a:lnTo>
                    <a:pt x="3983" y="2124"/>
                  </a:lnTo>
                  <a:close/>
                  <a:moveTo>
                    <a:pt x="3833" y="2184"/>
                  </a:moveTo>
                  <a:lnTo>
                    <a:pt x="3758" y="2184"/>
                  </a:lnTo>
                  <a:lnTo>
                    <a:pt x="3758" y="2139"/>
                  </a:lnTo>
                  <a:lnTo>
                    <a:pt x="3833" y="2139"/>
                  </a:lnTo>
                  <a:lnTo>
                    <a:pt x="3833" y="2184"/>
                  </a:lnTo>
                  <a:close/>
                  <a:moveTo>
                    <a:pt x="3833" y="2124"/>
                  </a:moveTo>
                  <a:lnTo>
                    <a:pt x="3758" y="2124"/>
                  </a:lnTo>
                  <a:lnTo>
                    <a:pt x="3758" y="2109"/>
                  </a:lnTo>
                  <a:lnTo>
                    <a:pt x="3833" y="2109"/>
                  </a:lnTo>
                  <a:lnTo>
                    <a:pt x="3833" y="2124"/>
                  </a:lnTo>
                  <a:close/>
                  <a:moveTo>
                    <a:pt x="3683" y="2184"/>
                  </a:moveTo>
                  <a:lnTo>
                    <a:pt x="3608" y="2184"/>
                  </a:lnTo>
                  <a:lnTo>
                    <a:pt x="3608" y="2139"/>
                  </a:lnTo>
                  <a:lnTo>
                    <a:pt x="3683" y="2139"/>
                  </a:lnTo>
                  <a:lnTo>
                    <a:pt x="3683" y="2184"/>
                  </a:lnTo>
                  <a:close/>
                  <a:moveTo>
                    <a:pt x="3683" y="2124"/>
                  </a:moveTo>
                  <a:lnTo>
                    <a:pt x="3608" y="2124"/>
                  </a:lnTo>
                  <a:lnTo>
                    <a:pt x="3608" y="2109"/>
                  </a:lnTo>
                  <a:lnTo>
                    <a:pt x="3683" y="2109"/>
                  </a:lnTo>
                  <a:lnTo>
                    <a:pt x="3683" y="2124"/>
                  </a:lnTo>
                  <a:close/>
                  <a:moveTo>
                    <a:pt x="3533" y="2184"/>
                  </a:moveTo>
                  <a:lnTo>
                    <a:pt x="3458" y="2184"/>
                  </a:lnTo>
                  <a:lnTo>
                    <a:pt x="3458" y="2139"/>
                  </a:lnTo>
                  <a:lnTo>
                    <a:pt x="3533" y="2139"/>
                  </a:lnTo>
                  <a:lnTo>
                    <a:pt x="3533" y="2184"/>
                  </a:lnTo>
                  <a:close/>
                  <a:moveTo>
                    <a:pt x="3533" y="2124"/>
                  </a:moveTo>
                  <a:lnTo>
                    <a:pt x="3458" y="2124"/>
                  </a:lnTo>
                  <a:lnTo>
                    <a:pt x="3458" y="2109"/>
                  </a:lnTo>
                  <a:lnTo>
                    <a:pt x="3533" y="2109"/>
                  </a:lnTo>
                  <a:lnTo>
                    <a:pt x="3533" y="2124"/>
                  </a:lnTo>
                  <a:close/>
                  <a:moveTo>
                    <a:pt x="3383" y="2184"/>
                  </a:moveTo>
                  <a:lnTo>
                    <a:pt x="3308" y="2184"/>
                  </a:lnTo>
                  <a:lnTo>
                    <a:pt x="3308" y="2139"/>
                  </a:lnTo>
                  <a:lnTo>
                    <a:pt x="3383" y="2139"/>
                  </a:lnTo>
                  <a:lnTo>
                    <a:pt x="3383" y="2184"/>
                  </a:lnTo>
                  <a:close/>
                  <a:moveTo>
                    <a:pt x="3383" y="2124"/>
                  </a:moveTo>
                  <a:lnTo>
                    <a:pt x="3308" y="2124"/>
                  </a:lnTo>
                  <a:lnTo>
                    <a:pt x="3308" y="2109"/>
                  </a:lnTo>
                  <a:lnTo>
                    <a:pt x="3383" y="2109"/>
                  </a:lnTo>
                  <a:lnTo>
                    <a:pt x="3383" y="2124"/>
                  </a:lnTo>
                  <a:close/>
                  <a:moveTo>
                    <a:pt x="3233" y="2184"/>
                  </a:moveTo>
                  <a:lnTo>
                    <a:pt x="3158" y="2184"/>
                  </a:lnTo>
                  <a:lnTo>
                    <a:pt x="3158" y="2139"/>
                  </a:lnTo>
                  <a:lnTo>
                    <a:pt x="3233" y="2139"/>
                  </a:lnTo>
                  <a:lnTo>
                    <a:pt x="3233" y="2184"/>
                  </a:lnTo>
                  <a:close/>
                  <a:moveTo>
                    <a:pt x="3233" y="2124"/>
                  </a:moveTo>
                  <a:lnTo>
                    <a:pt x="3158" y="2124"/>
                  </a:lnTo>
                  <a:lnTo>
                    <a:pt x="3158" y="2109"/>
                  </a:lnTo>
                  <a:lnTo>
                    <a:pt x="3233" y="2109"/>
                  </a:lnTo>
                  <a:lnTo>
                    <a:pt x="3233" y="2124"/>
                  </a:lnTo>
                  <a:close/>
                  <a:moveTo>
                    <a:pt x="3083" y="2184"/>
                  </a:moveTo>
                  <a:lnTo>
                    <a:pt x="3008" y="2184"/>
                  </a:lnTo>
                  <a:lnTo>
                    <a:pt x="3008" y="2139"/>
                  </a:lnTo>
                  <a:lnTo>
                    <a:pt x="3083" y="2139"/>
                  </a:lnTo>
                  <a:lnTo>
                    <a:pt x="3083" y="2184"/>
                  </a:lnTo>
                  <a:close/>
                  <a:moveTo>
                    <a:pt x="3083" y="2124"/>
                  </a:moveTo>
                  <a:lnTo>
                    <a:pt x="3008" y="2124"/>
                  </a:lnTo>
                  <a:lnTo>
                    <a:pt x="3008" y="2109"/>
                  </a:lnTo>
                  <a:lnTo>
                    <a:pt x="3083" y="2109"/>
                  </a:lnTo>
                  <a:lnTo>
                    <a:pt x="3083" y="2124"/>
                  </a:lnTo>
                  <a:close/>
                  <a:moveTo>
                    <a:pt x="2933" y="2184"/>
                  </a:moveTo>
                  <a:lnTo>
                    <a:pt x="2858" y="2184"/>
                  </a:lnTo>
                  <a:lnTo>
                    <a:pt x="2858" y="2139"/>
                  </a:lnTo>
                  <a:lnTo>
                    <a:pt x="2933" y="2139"/>
                  </a:lnTo>
                  <a:lnTo>
                    <a:pt x="2933" y="2184"/>
                  </a:lnTo>
                  <a:close/>
                  <a:moveTo>
                    <a:pt x="2933" y="2124"/>
                  </a:moveTo>
                  <a:lnTo>
                    <a:pt x="2858" y="2124"/>
                  </a:lnTo>
                  <a:lnTo>
                    <a:pt x="2858" y="2109"/>
                  </a:lnTo>
                  <a:lnTo>
                    <a:pt x="2933" y="2109"/>
                  </a:lnTo>
                  <a:lnTo>
                    <a:pt x="2933" y="2124"/>
                  </a:lnTo>
                  <a:close/>
                  <a:moveTo>
                    <a:pt x="2783" y="2184"/>
                  </a:moveTo>
                  <a:lnTo>
                    <a:pt x="2708" y="2184"/>
                  </a:lnTo>
                  <a:lnTo>
                    <a:pt x="2708" y="2139"/>
                  </a:lnTo>
                  <a:lnTo>
                    <a:pt x="2783" y="2139"/>
                  </a:lnTo>
                  <a:lnTo>
                    <a:pt x="2783" y="2184"/>
                  </a:lnTo>
                  <a:close/>
                  <a:moveTo>
                    <a:pt x="2783" y="2124"/>
                  </a:moveTo>
                  <a:lnTo>
                    <a:pt x="2708" y="2124"/>
                  </a:lnTo>
                  <a:lnTo>
                    <a:pt x="2708" y="2109"/>
                  </a:lnTo>
                  <a:lnTo>
                    <a:pt x="2783" y="2109"/>
                  </a:lnTo>
                  <a:lnTo>
                    <a:pt x="2783" y="2124"/>
                  </a:lnTo>
                  <a:close/>
                  <a:moveTo>
                    <a:pt x="2633" y="2184"/>
                  </a:moveTo>
                  <a:lnTo>
                    <a:pt x="2558" y="2184"/>
                  </a:lnTo>
                  <a:lnTo>
                    <a:pt x="2558" y="2139"/>
                  </a:lnTo>
                  <a:lnTo>
                    <a:pt x="2633" y="2139"/>
                  </a:lnTo>
                  <a:lnTo>
                    <a:pt x="2633" y="2184"/>
                  </a:lnTo>
                  <a:close/>
                  <a:moveTo>
                    <a:pt x="2633" y="2124"/>
                  </a:moveTo>
                  <a:lnTo>
                    <a:pt x="2558" y="2124"/>
                  </a:lnTo>
                  <a:lnTo>
                    <a:pt x="2558" y="2109"/>
                  </a:lnTo>
                  <a:lnTo>
                    <a:pt x="2633" y="2109"/>
                  </a:lnTo>
                  <a:lnTo>
                    <a:pt x="2633" y="2124"/>
                  </a:lnTo>
                  <a:close/>
                  <a:moveTo>
                    <a:pt x="2483" y="2184"/>
                  </a:moveTo>
                  <a:lnTo>
                    <a:pt x="2408" y="2184"/>
                  </a:lnTo>
                  <a:lnTo>
                    <a:pt x="2408" y="2139"/>
                  </a:lnTo>
                  <a:lnTo>
                    <a:pt x="2483" y="2139"/>
                  </a:lnTo>
                  <a:lnTo>
                    <a:pt x="2483" y="2184"/>
                  </a:lnTo>
                  <a:close/>
                  <a:moveTo>
                    <a:pt x="2483" y="2124"/>
                  </a:moveTo>
                  <a:lnTo>
                    <a:pt x="2408" y="2124"/>
                  </a:lnTo>
                  <a:lnTo>
                    <a:pt x="2408" y="2109"/>
                  </a:lnTo>
                  <a:lnTo>
                    <a:pt x="2483" y="2109"/>
                  </a:lnTo>
                  <a:lnTo>
                    <a:pt x="2483" y="2124"/>
                  </a:lnTo>
                  <a:close/>
                  <a:moveTo>
                    <a:pt x="2333" y="2184"/>
                  </a:moveTo>
                  <a:lnTo>
                    <a:pt x="2258" y="2184"/>
                  </a:lnTo>
                  <a:lnTo>
                    <a:pt x="2258" y="2139"/>
                  </a:lnTo>
                  <a:lnTo>
                    <a:pt x="2333" y="2139"/>
                  </a:lnTo>
                  <a:lnTo>
                    <a:pt x="2333" y="2184"/>
                  </a:lnTo>
                  <a:close/>
                  <a:moveTo>
                    <a:pt x="2333" y="2124"/>
                  </a:moveTo>
                  <a:lnTo>
                    <a:pt x="2258" y="2124"/>
                  </a:lnTo>
                  <a:lnTo>
                    <a:pt x="2258" y="2109"/>
                  </a:lnTo>
                  <a:lnTo>
                    <a:pt x="2333" y="2109"/>
                  </a:lnTo>
                  <a:lnTo>
                    <a:pt x="2333" y="2124"/>
                  </a:lnTo>
                  <a:close/>
                  <a:moveTo>
                    <a:pt x="2183" y="2184"/>
                  </a:moveTo>
                  <a:lnTo>
                    <a:pt x="2108" y="2184"/>
                  </a:lnTo>
                  <a:lnTo>
                    <a:pt x="2108" y="2139"/>
                  </a:lnTo>
                  <a:lnTo>
                    <a:pt x="2183" y="2139"/>
                  </a:lnTo>
                  <a:lnTo>
                    <a:pt x="2183" y="2184"/>
                  </a:lnTo>
                  <a:close/>
                  <a:moveTo>
                    <a:pt x="2183" y="2124"/>
                  </a:moveTo>
                  <a:lnTo>
                    <a:pt x="2108" y="2124"/>
                  </a:lnTo>
                  <a:lnTo>
                    <a:pt x="2108" y="2109"/>
                  </a:lnTo>
                  <a:lnTo>
                    <a:pt x="2183" y="2109"/>
                  </a:lnTo>
                  <a:lnTo>
                    <a:pt x="2183" y="2124"/>
                  </a:lnTo>
                  <a:close/>
                  <a:moveTo>
                    <a:pt x="2033" y="2184"/>
                  </a:moveTo>
                  <a:lnTo>
                    <a:pt x="1958" y="2184"/>
                  </a:lnTo>
                  <a:lnTo>
                    <a:pt x="1958" y="2139"/>
                  </a:lnTo>
                  <a:lnTo>
                    <a:pt x="2033" y="2139"/>
                  </a:lnTo>
                  <a:lnTo>
                    <a:pt x="2033" y="2184"/>
                  </a:lnTo>
                  <a:close/>
                  <a:moveTo>
                    <a:pt x="2033" y="2124"/>
                  </a:moveTo>
                  <a:lnTo>
                    <a:pt x="1958" y="2124"/>
                  </a:lnTo>
                  <a:lnTo>
                    <a:pt x="1958" y="2109"/>
                  </a:lnTo>
                  <a:lnTo>
                    <a:pt x="2033" y="2109"/>
                  </a:lnTo>
                  <a:lnTo>
                    <a:pt x="2033" y="2124"/>
                  </a:lnTo>
                  <a:close/>
                  <a:moveTo>
                    <a:pt x="1883" y="2184"/>
                  </a:moveTo>
                  <a:lnTo>
                    <a:pt x="1808" y="2184"/>
                  </a:lnTo>
                  <a:lnTo>
                    <a:pt x="1808" y="2139"/>
                  </a:lnTo>
                  <a:lnTo>
                    <a:pt x="1883" y="2139"/>
                  </a:lnTo>
                  <a:lnTo>
                    <a:pt x="1883" y="2184"/>
                  </a:lnTo>
                  <a:close/>
                  <a:moveTo>
                    <a:pt x="1883" y="2124"/>
                  </a:moveTo>
                  <a:lnTo>
                    <a:pt x="1808" y="2124"/>
                  </a:lnTo>
                  <a:lnTo>
                    <a:pt x="1808" y="2109"/>
                  </a:lnTo>
                  <a:lnTo>
                    <a:pt x="1883" y="2109"/>
                  </a:lnTo>
                  <a:lnTo>
                    <a:pt x="1883" y="2124"/>
                  </a:lnTo>
                  <a:close/>
                  <a:moveTo>
                    <a:pt x="1733" y="2184"/>
                  </a:moveTo>
                  <a:lnTo>
                    <a:pt x="1658" y="2184"/>
                  </a:lnTo>
                  <a:lnTo>
                    <a:pt x="1658" y="2139"/>
                  </a:lnTo>
                  <a:lnTo>
                    <a:pt x="1733" y="2139"/>
                  </a:lnTo>
                  <a:lnTo>
                    <a:pt x="1733" y="2184"/>
                  </a:lnTo>
                  <a:close/>
                  <a:moveTo>
                    <a:pt x="1733" y="2124"/>
                  </a:moveTo>
                  <a:lnTo>
                    <a:pt x="1658" y="2124"/>
                  </a:lnTo>
                  <a:lnTo>
                    <a:pt x="1658" y="2109"/>
                  </a:lnTo>
                  <a:lnTo>
                    <a:pt x="1733" y="2109"/>
                  </a:lnTo>
                  <a:lnTo>
                    <a:pt x="1733" y="2124"/>
                  </a:lnTo>
                  <a:close/>
                  <a:moveTo>
                    <a:pt x="1583" y="2184"/>
                  </a:moveTo>
                  <a:lnTo>
                    <a:pt x="1508" y="2184"/>
                  </a:lnTo>
                  <a:lnTo>
                    <a:pt x="1508" y="2139"/>
                  </a:lnTo>
                  <a:lnTo>
                    <a:pt x="1583" y="2139"/>
                  </a:lnTo>
                  <a:lnTo>
                    <a:pt x="1583" y="2184"/>
                  </a:lnTo>
                  <a:close/>
                  <a:moveTo>
                    <a:pt x="1583" y="2124"/>
                  </a:moveTo>
                  <a:lnTo>
                    <a:pt x="1508" y="2124"/>
                  </a:lnTo>
                  <a:lnTo>
                    <a:pt x="1508" y="2109"/>
                  </a:lnTo>
                  <a:lnTo>
                    <a:pt x="1583" y="2109"/>
                  </a:lnTo>
                  <a:lnTo>
                    <a:pt x="1583" y="2124"/>
                  </a:lnTo>
                  <a:close/>
                  <a:moveTo>
                    <a:pt x="1433" y="2184"/>
                  </a:moveTo>
                  <a:lnTo>
                    <a:pt x="1358" y="2184"/>
                  </a:lnTo>
                  <a:lnTo>
                    <a:pt x="1358" y="2139"/>
                  </a:lnTo>
                  <a:lnTo>
                    <a:pt x="1433" y="2139"/>
                  </a:lnTo>
                  <a:lnTo>
                    <a:pt x="1433" y="2184"/>
                  </a:lnTo>
                  <a:close/>
                  <a:moveTo>
                    <a:pt x="1433" y="2124"/>
                  </a:moveTo>
                  <a:lnTo>
                    <a:pt x="1358" y="2124"/>
                  </a:lnTo>
                  <a:lnTo>
                    <a:pt x="1358" y="2109"/>
                  </a:lnTo>
                  <a:lnTo>
                    <a:pt x="1433" y="2109"/>
                  </a:lnTo>
                  <a:lnTo>
                    <a:pt x="1433" y="2124"/>
                  </a:lnTo>
                  <a:close/>
                  <a:moveTo>
                    <a:pt x="1283" y="2184"/>
                  </a:moveTo>
                  <a:lnTo>
                    <a:pt x="1208" y="2184"/>
                  </a:lnTo>
                  <a:lnTo>
                    <a:pt x="1208" y="2139"/>
                  </a:lnTo>
                  <a:lnTo>
                    <a:pt x="1283" y="2139"/>
                  </a:lnTo>
                  <a:lnTo>
                    <a:pt x="1283" y="2184"/>
                  </a:lnTo>
                  <a:close/>
                  <a:moveTo>
                    <a:pt x="1283" y="2124"/>
                  </a:moveTo>
                  <a:lnTo>
                    <a:pt x="1208" y="2124"/>
                  </a:lnTo>
                  <a:lnTo>
                    <a:pt x="1208" y="2109"/>
                  </a:lnTo>
                  <a:lnTo>
                    <a:pt x="1283" y="2109"/>
                  </a:lnTo>
                  <a:lnTo>
                    <a:pt x="1283" y="2124"/>
                  </a:lnTo>
                  <a:close/>
                  <a:moveTo>
                    <a:pt x="1133" y="2184"/>
                  </a:moveTo>
                  <a:lnTo>
                    <a:pt x="1058" y="2184"/>
                  </a:lnTo>
                  <a:lnTo>
                    <a:pt x="1058" y="2139"/>
                  </a:lnTo>
                  <a:lnTo>
                    <a:pt x="1133" y="2139"/>
                  </a:lnTo>
                  <a:lnTo>
                    <a:pt x="1133" y="2184"/>
                  </a:lnTo>
                  <a:close/>
                  <a:moveTo>
                    <a:pt x="1133" y="2124"/>
                  </a:moveTo>
                  <a:lnTo>
                    <a:pt x="1058" y="2124"/>
                  </a:lnTo>
                  <a:lnTo>
                    <a:pt x="1058" y="2109"/>
                  </a:lnTo>
                  <a:lnTo>
                    <a:pt x="1133" y="2109"/>
                  </a:lnTo>
                  <a:lnTo>
                    <a:pt x="1133" y="2124"/>
                  </a:lnTo>
                  <a:close/>
                  <a:moveTo>
                    <a:pt x="983" y="2184"/>
                  </a:moveTo>
                  <a:lnTo>
                    <a:pt x="908" y="2184"/>
                  </a:lnTo>
                  <a:lnTo>
                    <a:pt x="908" y="2139"/>
                  </a:lnTo>
                  <a:lnTo>
                    <a:pt x="983" y="2139"/>
                  </a:lnTo>
                  <a:lnTo>
                    <a:pt x="983" y="2184"/>
                  </a:lnTo>
                  <a:close/>
                  <a:moveTo>
                    <a:pt x="983" y="2124"/>
                  </a:moveTo>
                  <a:lnTo>
                    <a:pt x="908" y="2124"/>
                  </a:lnTo>
                  <a:lnTo>
                    <a:pt x="908" y="2109"/>
                  </a:lnTo>
                  <a:lnTo>
                    <a:pt x="983" y="2109"/>
                  </a:lnTo>
                  <a:lnTo>
                    <a:pt x="983" y="2124"/>
                  </a:lnTo>
                  <a:close/>
                  <a:moveTo>
                    <a:pt x="833" y="2184"/>
                  </a:moveTo>
                  <a:lnTo>
                    <a:pt x="758" y="2184"/>
                  </a:lnTo>
                  <a:lnTo>
                    <a:pt x="758" y="2139"/>
                  </a:lnTo>
                  <a:lnTo>
                    <a:pt x="833" y="2139"/>
                  </a:lnTo>
                  <a:lnTo>
                    <a:pt x="833" y="2184"/>
                  </a:lnTo>
                  <a:close/>
                  <a:moveTo>
                    <a:pt x="833" y="2124"/>
                  </a:moveTo>
                  <a:lnTo>
                    <a:pt x="758" y="2124"/>
                  </a:lnTo>
                  <a:lnTo>
                    <a:pt x="758" y="2109"/>
                  </a:lnTo>
                  <a:lnTo>
                    <a:pt x="833" y="2109"/>
                  </a:lnTo>
                  <a:lnTo>
                    <a:pt x="833" y="2124"/>
                  </a:lnTo>
                  <a:close/>
                  <a:moveTo>
                    <a:pt x="683" y="2184"/>
                  </a:moveTo>
                  <a:lnTo>
                    <a:pt x="608" y="2184"/>
                  </a:lnTo>
                  <a:lnTo>
                    <a:pt x="608" y="2139"/>
                  </a:lnTo>
                  <a:lnTo>
                    <a:pt x="683" y="2139"/>
                  </a:lnTo>
                  <a:lnTo>
                    <a:pt x="683" y="2184"/>
                  </a:lnTo>
                  <a:close/>
                  <a:moveTo>
                    <a:pt x="683" y="2124"/>
                  </a:moveTo>
                  <a:lnTo>
                    <a:pt x="608" y="2124"/>
                  </a:lnTo>
                  <a:lnTo>
                    <a:pt x="608" y="2109"/>
                  </a:lnTo>
                  <a:lnTo>
                    <a:pt x="683" y="2109"/>
                  </a:lnTo>
                  <a:lnTo>
                    <a:pt x="683" y="2124"/>
                  </a:lnTo>
                  <a:close/>
                  <a:moveTo>
                    <a:pt x="533" y="2184"/>
                  </a:moveTo>
                  <a:lnTo>
                    <a:pt x="458" y="2184"/>
                  </a:lnTo>
                  <a:lnTo>
                    <a:pt x="458" y="2139"/>
                  </a:lnTo>
                  <a:lnTo>
                    <a:pt x="533" y="2139"/>
                  </a:lnTo>
                  <a:lnTo>
                    <a:pt x="533" y="2184"/>
                  </a:lnTo>
                  <a:close/>
                  <a:moveTo>
                    <a:pt x="533" y="2124"/>
                  </a:moveTo>
                  <a:lnTo>
                    <a:pt x="458" y="2124"/>
                  </a:lnTo>
                  <a:lnTo>
                    <a:pt x="458" y="2109"/>
                  </a:lnTo>
                  <a:lnTo>
                    <a:pt x="533" y="2109"/>
                  </a:lnTo>
                  <a:lnTo>
                    <a:pt x="533" y="2124"/>
                  </a:lnTo>
                  <a:close/>
                  <a:moveTo>
                    <a:pt x="383" y="2184"/>
                  </a:moveTo>
                  <a:lnTo>
                    <a:pt x="308" y="2184"/>
                  </a:lnTo>
                  <a:lnTo>
                    <a:pt x="308" y="2139"/>
                  </a:lnTo>
                  <a:lnTo>
                    <a:pt x="383" y="2139"/>
                  </a:lnTo>
                  <a:lnTo>
                    <a:pt x="383" y="2184"/>
                  </a:lnTo>
                  <a:close/>
                  <a:moveTo>
                    <a:pt x="383" y="2124"/>
                  </a:moveTo>
                  <a:lnTo>
                    <a:pt x="308" y="2124"/>
                  </a:lnTo>
                  <a:lnTo>
                    <a:pt x="308" y="2109"/>
                  </a:lnTo>
                  <a:lnTo>
                    <a:pt x="383" y="2109"/>
                  </a:lnTo>
                  <a:lnTo>
                    <a:pt x="383" y="2124"/>
                  </a:lnTo>
                  <a:close/>
                  <a:moveTo>
                    <a:pt x="233" y="2184"/>
                  </a:moveTo>
                  <a:lnTo>
                    <a:pt x="158" y="2184"/>
                  </a:lnTo>
                  <a:lnTo>
                    <a:pt x="158" y="2139"/>
                  </a:lnTo>
                  <a:lnTo>
                    <a:pt x="233" y="2139"/>
                  </a:lnTo>
                  <a:lnTo>
                    <a:pt x="233" y="2184"/>
                  </a:lnTo>
                  <a:close/>
                  <a:moveTo>
                    <a:pt x="233" y="2124"/>
                  </a:moveTo>
                  <a:lnTo>
                    <a:pt x="158" y="2124"/>
                  </a:lnTo>
                  <a:lnTo>
                    <a:pt x="158" y="2109"/>
                  </a:lnTo>
                  <a:lnTo>
                    <a:pt x="233" y="2109"/>
                  </a:lnTo>
                  <a:lnTo>
                    <a:pt x="233" y="2124"/>
                  </a:lnTo>
                  <a:close/>
                  <a:moveTo>
                    <a:pt x="83" y="2184"/>
                  </a:moveTo>
                  <a:lnTo>
                    <a:pt x="38" y="2184"/>
                  </a:lnTo>
                  <a:lnTo>
                    <a:pt x="38" y="2139"/>
                  </a:lnTo>
                  <a:lnTo>
                    <a:pt x="83" y="2139"/>
                  </a:lnTo>
                  <a:lnTo>
                    <a:pt x="83" y="2184"/>
                  </a:lnTo>
                  <a:close/>
                  <a:moveTo>
                    <a:pt x="83" y="2124"/>
                  </a:moveTo>
                  <a:lnTo>
                    <a:pt x="38" y="2124"/>
                  </a:lnTo>
                  <a:lnTo>
                    <a:pt x="38" y="2109"/>
                  </a:lnTo>
                  <a:lnTo>
                    <a:pt x="83" y="2109"/>
                  </a:lnTo>
                  <a:lnTo>
                    <a:pt x="83" y="212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20" name="Rectangle 110">
              <a:extLst>
                <a:ext uri="{FF2B5EF4-FFF2-40B4-BE49-F238E27FC236}">
                  <a16:creationId xmlns:a16="http://schemas.microsoft.com/office/drawing/2014/main" id="{4DC79797-0572-4388-8170-F08E9F162B38}"/>
                </a:ext>
              </a:extLst>
            </p:cNvPr>
            <p:cNvSpPr>
              <a:spLocks noChangeArrowheads="1"/>
            </p:cNvSpPr>
            <p:nvPr/>
          </p:nvSpPr>
          <p:spPr bwMode="auto">
            <a:xfrm>
              <a:off x="3007" y="2603"/>
              <a:ext cx="80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①受験機会が増えるため、</a:t>
              </a:r>
              <a:endParaRPr lang="ja-JP" altLang="ja-JP"/>
            </a:p>
          </p:txBody>
        </p:sp>
        <p:sp>
          <p:nvSpPr>
            <p:cNvPr id="3121" name="Rectangle 111">
              <a:extLst>
                <a:ext uri="{FF2B5EF4-FFF2-40B4-BE49-F238E27FC236}">
                  <a16:creationId xmlns:a16="http://schemas.microsoft.com/office/drawing/2014/main" id="{02062BC8-833E-4921-BB2D-D3B812BECA90}"/>
                </a:ext>
              </a:extLst>
            </p:cNvPr>
            <p:cNvSpPr>
              <a:spLocks noChangeArrowheads="1"/>
            </p:cNvSpPr>
            <p:nvPr/>
          </p:nvSpPr>
          <p:spPr bwMode="auto">
            <a:xfrm>
              <a:off x="3805" y="2603"/>
              <a:ext cx="5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志願者の安心感</a:t>
              </a:r>
              <a:endParaRPr lang="ja-JP" altLang="ja-JP"/>
            </a:p>
          </p:txBody>
        </p:sp>
        <p:sp>
          <p:nvSpPr>
            <p:cNvPr id="3122" name="Rectangle 112">
              <a:extLst>
                <a:ext uri="{FF2B5EF4-FFF2-40B4-BE49-F238E27FC236}">
                  <a16:creationId xmlns:a16="http://schemas.microsoft.com/office/drawing/2014/main" id="{D138EACF-CF6D-4922-92F8-94DF84DAA91E}"/>
                </a:ext>
              </a:extLst>
            </p:cNvPr>
            <p:cNvSpPr>
              <a:spLocks noChangeArrowheads="1"/>
            </p:cNvSpPr>
            <p:nvPr/>
          </p:nvSpPr>
          <p:spPr bwMode="auto">
            <a:xfrm>
              <a:off x="4306" y="2603"/>
              <a:ext cx="3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dirty="0">
                  <a:solidFill>
                    <a:srgbClr val="000000"/>
                  </a:solidFill>
                  <a:latin typeface="UD デジタル 教科書体 NK-R" panose="02020400000000000000" pitchFamily="18" charset="-128"/>
                  <a:ea typeface="UD デジタル 教科書体 NK-R" panose="02020400000000000000" pitchFamily="18" charset="-128"/>
                </a:rPr>
                <a:t>につながる</a:t>
              </a:r>
              <a:endParaRPr lang="ja-JP" altLang="ja-JP" dirty="0"/>
            </a:p>
          </p:txBody>
        </p:sp>
        <p:sp>
          <p:nvSpPr>
            <p:cNvPr id="3123" name="Rectangle 113">
              <a:extLst>
                <a:ext uri="{FF2B5EF4-FFF2-40B4-BE49-F238E27FC236}">
                  <a16:creationId xmlns:a16="http://schemas.microsoft.com/office/drawing/2014/main" id="{66D54DD2-579D-4EC9-AAFD-5304A314217F}"/>
                </a:ext>
              </a:extLst>
            </p:cNvPr>
            <p:cNvSpPr>
              <a:spLocks noChangeArrowheads="1"/>
            </p:cNvSpPr>
            <p:nvPr/>
          </p:nvSpPr>
          <p:spPr bwMode="auto">
            <a:xfrm>
              <a:off x="3804" y="2672"/>
              <a:ext cx="5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4" name="Rectangle 114">
              <a:extLst>
                <a:ext uri="{FF2B5EF4-FFF2-40B4-BE49-F238E27FC236}">
                  <a16:creationId xmlns:a16="http://schemas.microsoft.com/office/drawing/2014/main" id="{AF061CD0-E086-4C35-8827-EA63861957A9}"/>
                </a:ext>
              </a:extLst>
            </p:cNvPr>
            <p:cNvSpPr>
              <a:spLocks noChangeArrowheads="1"/>
            </p:cNvSpPr>
            <p:nvPr/>
          </p:nvSpPr>
          <p:spPr bwMode="auto">
            <a:xfrm>
              <a:off x="3007" y="2707"/>
              <a:ext cx="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②</a:t>
              </a:r>
              <a:endParaRPr lang="ja-JP" altLang="ja-JP"/>
            </a:p>
          </p:txBody>
        </p:sp>
        <p:sp>
          <p:nvSpPr>
            <p:cNvPr id="3125" name="Rectangle 115">
              <a:extLst>
                <a:ext uri="{FF2B5EF4-FFF2-40B4-BE49-F238E27FC236}">
                  <a16:creationId xmlns:a16="http://schemas.microsoft.com/office/drawing/2014/main" id="{87F9F09A-FC05-46EA-8EC4-97B1E7DBBC11}"/>
                </a:ext>
              </a:extLst>
            </p:cNvPr>
            <p:cNvSpPr>
              <a:spLocks noChangeArrowheads="1"/>
            </p:cNvSpPr>
            <p:nvPr/>
          </p:nvSpPr>
          <p:spPr bwMode="auto">
            <a:xfrm>
              <a:off x="3079" y="2707"/>
              <a:ext cx="4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事務を効率化</a:t>
              </a:r>
              <a:endParaRPr lang="ja-JP" altLang="ja-JP"/>
            </a:p>
          </p:txBody>
        </p:sp>
        <p:sp>
          <p:nvSpPr>
            <p:cNvPr id="3126" name="Rectangle 116">
              <a:extLst>
                <a:ext uri="{FF2B5EF4-FFF2-40B4-BE49-F238E27FC236}">
                  <a16:creationId xmlns:a16="http://schemas.microsoft.com/office/drawing/2014/main" id="{13C05788-8779-4A87-BF52-2F0EDEEEBD79}"/>
                </a:ext>
              </a:extLst>
            </p:cNvPr>
            <p:cNvSpPr>
              <a:spLocks noChangeArrowheads="1"/>
            </p:cNvSpPr>
            <p:nvPr/>
          </p:nvSpPr>
          <p:spPr bwMode="auto">
            <a:xfrm>
              <a:off x="3503" y="2707"/>
              <a:ext cx="31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したうえで</a:t>
              </a:r>
              <a:endParaRPr lang="ja-JP" altLang="ja-JP"/>
            </a:p>
          </p:txBody>
        </p:sp>
        <p:sp>
          <p:nvSpPr>
            <p:cNvPr id="3127" name="Rectangle 117">
              <a:extLst>
                <a:ext uri="{FF2B5EF4-FFF2-40B4-BE49-F238E27FC236}">
                  <a16:creationId xmlns:a16="http://schemas.microsoft.com/office/drawing/2014/main" id="{4048B181-DF93-413C-A348-3EC7913C7F5F}"/>
                </a:ext>
              </a:extLst>
            </p:cNvPr>
            <p:cNvSpPr>
              <a:spLocks noChangeArrowheads="1"/>
            </p:cNvSpPr>
            <p:nvPr/>
          </p:nvSpPr>
          <p:spPr bwMode="auto">
            <a:xfrm>
              <a:off x="3809" y="2707"/>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PR</a:t>
              </a:r>
              <a:endParaRPr lang="ja-JP" altLang="ja-JP"/>
            </a:p>
          </p:txBody>
        </p:sp>
        <p:sp>
          <p:nvSpPr>
            <p:cNvPr id="3128" name="Rectangle 118">
              <a:extLst>
                <a:ext uri="{FF2B5EF4-FFF2-40B4-BE49-F238E27FC236}">
                  <a16:creationId xmlns:a16="http://schemas.microsoft.com/office/drawing/2014/main" id="{B9C89DE2-6073-4505-9B92-BAE9361E6933}"/>
                </a:ext>
              </a:extLst>
            </p:cNvPr>
            <p:cNvSpPr>
              <a:spLocks noChangeArrowheads="1"/>
            </p:cNvSpPr>
            <p:nvPr/>
          </p:nvSpPr>
          <p:spPr bwMode="auto">
            <a:xfrm>
              <a:off x="3906" y="2707"/>
              <a:ext cx="6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等に集中投資できる</a:t>
              </a:r>
              <a:endParaRPr lang="ja-JP" altLang="ja-JP"/>
            </a:p>
          </p:txBody>
        </p:sp>
        <p:sp>
          <p:nvSpPr>
            <p:cNvPr id="3129" name="Rectangle 119">
              <a:extLst>
                <a:ext uri="{FF2B5EF4-FFF2-40B4-BE49-F238E27FC236}">
                  <a16:creationId xmlns:a16="http://schemas.microsoft.com/office/drawing/2014/main" id="{1A57BA05-A3BD-4543-86BE-836FC7E080A8}"/>
                </a:ext>
              </a:extLst>
            </p:cNvPr>
            <p:cNvSpPr>
              <a:spLocks noChangeArrowheads="1"/>
            </p:cNvSpPr>
            <p:nvPr/>
          </p:nvSpPr>
          <p:spPr bwMode="auto">
            <a:xfrm>
              <a:off x="3078" y="2776"/>
              <a:ext cx="42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0" name="Rectangle 120">
              <a:extLst>
                <a:ext uri="{FF2B5EF4-FFF2-40B4-BE49-F238E27FC236}">
                  <a16:creationId xmlns:a16="http://schemas.microsoft.com/office/drawing/2014/main" id="{79BC07B4-5E8C-49A2-801C-B1FE15004495}"/>
                </a:ext>
              </a:extLst>
            </p:cNvPr>
            <p:cNvSpPr>
              <a:spLocks noChangeArrowheads="1"/>
            </p:cNvSpPr>
            <p:nvPr/>
          </p:nvSpPr>
          <p:spPr bwMode="auto">
            <a:xfrm>
              <a:off x="3007" y="2812"/>
              <a:ext cx="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③</a:t>
              </a:r>
              <a:endParaRPr lang="ja-JP" altLang="ja-JP"/>
            </a:p>
          </p:txBody>
        </p:sp>
        <p:sp>
          <p:nvSpPr>
            <p:cNvPr id="3131" name="Rectangle 121">
              <a:extLst>
                <a:ext uri="{FF2B5EF4-FFF2-40B4-BE49-F238E27FC236}">
                  <a16:creationId xmlns:a16="http://schemas.microsoft.com/office/drawing/2014/main" id="{D45B2980-C10A-4925-9BC9-865336BBC71C}"/>
                </a:ext>
              </a:extLst>
            </p:cNvPr>
            <p:cNvSpPr>
              <a:spLocks noChangeArrowheads="1"/>
            </p:cNvSpPr>
            <p:nvPr/>
          </p:nvSpPr>
          <p:spPr bwMode="auto">
            <a:xfrm>
              <a:off x="3079" y="2812"/>
              <a:ext cx="47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学生等にリーチ</a:t>
              </a:r>
              <a:endParaRPr lang="ja-JP" altLang="ja-JP"/>
            </a:p>
          </p:txBody>
        </p:sp>
        <p:sp>
          <p:nvSpPr>
            <p:cNvPr id="3132" name="Rectangle 122">
              <a:extLst>
                <a:ext uri="{FF2B5EF4-FFF2-40B4-BE49-F238E27FC236}">
                  <a16:creationId xmlns:a16="http://schemas.microsoft.com/office/drawing/2014/main" id="{5BA3AA19-C93F-46B3-A405-2CBE622E4585}"/>
                </a:ext>
              </a:extLst>
            </p:cNvPr>
            <p:cNvSpPr>
              <a:spLocks noChangeArrowheads="1"/>
            </p:cNvSpPr>
            <p:nvPr/>
          </p:nvSpPr>
          <p:spPr bwMode="auto">
            <a:xfrm>
              <a:off x="3546" y="2812"/>
              <a:ext cx="60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する可能性が高まる</a:t>
              </a:r>
              <a:endParaRPr lang="ja-JP" altLang="ja-JP"/>
            </a:p>
          </p:txBody>
        </p:sp>
        <p:sp>
          <p:nvSpPr>
            <p:cNvPr id="3133" name="Rectangle 123">
              <a:extLst>
                <a:ext uri="{FF2B5EF4-FFF2-40B4-BE49-F238E27FC236}">
                  <a16:creationId xmlns:a16="http://schemas.microsoft.com/office/drawing/2014/main" id="{29D47062-9B42-47D7-8AE0-F1B1C0922629}"/>
                </a:ext>
              </a:extLst>
            </p:cNvPr>
            <p:cNvSpPr>
              <a:spLocks noChangeArrowheads="1"/>
            </p:cNvSpPr>
            <p:nvPr/>
          </p:nvSpPr>
          <p:spPr bwMode="auto">
            <a:xfrm>
              <a:off x="3078" y="2881"/>
              <a:ext cx="46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4" name="Rectangle 124">
              <a:extLst>
                <a:ext uri="{FF2B5EF4-FFF2-40B4-BE49-F238E27FC236}">
                  <a16:creationId xmlns:a16="http://schemas.microsoft.com/office/drawing/2014/main" id="{0A18E24F-9FD3-4CE8-A8ED-1C2D3091D841}"/>
                </a:ext>
              </a:extLst>
            </p:cNvPr>
            <p:cNvSpPr>
              <a:spLocks noChangeArrowheads="1"/>
            </p:cNvSpPr>
            <p:nvPr/>
          </p:nvSpPr>
          <p:spPr bwMode="auto">
            <a:xfrm>
              <a:off x="4501" y="2414"/>
              <a:ext cx="598" cy="143"/>
            </a:xfrm>
            <a:prstGeom prst="rect">
              <a:avLst/>
            </a:prstGeom>
            <a:solidFill>
              <a:srgbClr val="C4E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5" name="Freeform 125">
              <a:extLst>
                <a:ext uri="{FF2B5EF4-FFF2-40B4-BE49-F238E27FC236}">
                  <a16:creationId xmlns:a16="http://schemas.microsoft.com/office/drawing/2014/main" id="{18786948-3785-4159-8D2E-03369EC45E1A}"/>
                </a:ext>
              </a:extLst>
            </p:cNvPr>
            <p:cNvSpPr>
              <a:spLocks noEditPoints="1"/>
            </p:cNvSpPr>
            <p:nvPr/>
          </p:nvSpPr>
          <p:spPr bwMode="auto">
            <a:xfrm>
              <a:off x="4494" y="2407"/>
              <a:ext cx="612" cy="157"/>
            </a:xfrm>
            <a:custGeom>
              <a:avLst/>
              <a:gdLst>
                <a:gd name="T0" fmla="*/ 75 w 3398"/>
                <a:gd name="T1" fmla="*/ 833 h 870"/>
                <a:gd name="T2" fmla="*/ 75 w 3398"/>
                <a:gd name="T3" fmla="*/ 608 h 870"/>
                <a:gd name="T4" fmla="*/ 60 w 3398"/>
                <a:gd name="T5" fmla="*/ 458 h 870"/>
                <a:gd name="T6" fmla="*/ 60 w 3398"/>
                <a:gd name="T7" fmla="*/ 383 h 870"/>
                <a:gd name="T8" fmla="*/ 0 w 3398"/>
                <a:gd name="T9" fmla="*/ 233 h 870"/>
                <a:gd name="T10" fmla="*/ 67 w 3398"/>
                <a:gd name="T11" fmla="*/ 0 h 870"/>
                <a:gd name="T12" fmla="*/ 75 w 3398"/>
                <a:gd name="T13" fmla="*/ 75 h 870"/>
                <a:gd name="T14" fmla="*/ 217 w 3398"/>
                <a:gd name="T15" fmla="*/ 60 h 870"/>
                <a:gd name="T16" fmla="*/ 292 w 3398"/>
                <a:gd name="T17" fmla="*/ 60 h 870"/>
                <a:gd name="T18" fmla="*/ 442 w 3398"/>
                <a:gd name="T19" fmla="*/ 0 h 870"/>
                <a:gd name="T20" fmla="*/ 592 w 3398"/>
                <a:gd name="T21" fmla="*/ 45 h 870"/>
                <a:gd name="T22" fmla="*/ 817 w 3398"/>
                <a:gd name="T23" fmla="*/ 45 h 870"/>
                <a:gd name="T24" fmla="*/ 967 w 3398"/>
                <a:gd name="T25" fmla="*/ 0 h 870"/>
                <a:gd name="T26" fmla="*/ 1042 w 3398"/>
                <a:gd name="T27" fmla="*/ 0 h 870"/>
                <a:gd name="T28" fmla="*/ 1042 w 3398"/>
                <a:gd name="T29" fmla="*/ 60 h 870"/>
                <a:gd name="T30" fmla="*/ 1192 w 3398"/>
                <a:gd name="T31" fmla="*/ 75 h 870"/>
                <a:gd name="T32" fmla="*/ 1417 w 3398"/>
                <a:gd name="T33" fmla="*/ 75 h 870"/>
                <a:gd name="T34" fmla="*/ 1567 w 3398"/>
                <a:gd name="T35" fmla="*/ 60 h 870"/>
                <a:gd name="T36" fmla="*/ 1642 w 3398"/>
                <a:gd name="T37" fmla="*/ 60 h 870"/>
                <a:gd name="T38" fmla="*/ 1792 w 3398"/>
                <a:gd name="T39" fmla="*/ 0 h 870"/>
                <a:gd name="T40" fmla="*/ 1942 w 3398"/>
                <a:gd name="T41" fmla="*/ 45 h 870"/>
                <a:gd name="T42" fmla="*/ 2167 w 3398"/>
                <a:gd name="T43" fmla="*/ 45 h 870"/>
                <a:gd name="T44" fmla="*/ 2317 w 3398"/>
                <a:gd name="T45" fmla="*/ 0 h 870"/>
                <a:gd name="T46" fmla="*/ 2392 w 3398"/>
                <a:gd name="T47" fmla="*/ 0 h 870"/>
                <a:gd name="T48" fmla="*/ 2392 w 3398"/>
                <a:gd name="T49" fmla="*/ 60 h 870"/>
                <a:gd name="T50" fmla="*/ 2542 w 3398"/>
                <a:gd name="T51" fmla="*/ 75 h 870"/>
                <a:gd name="T52" fmla="*/ 2767 w 3398"/>
                <a:gd name="T53" fmla="*/ 75 h 870"/>
                <a:gd name="T54" fmla="*/ 2917 w 3398"/>
                <a:gd name="T55" fmla="*/ 60 h 870"/>
                <a:gd name="T56" fmla="*/ 2992 w 3398"/>
                <a:gd name="T57" fmla="*/ 60 h 870"/>
                <a:gd name="T58" fmla="*/ 3142 w 3398"/>
                <a:gd name="T59" fmla="*/ 0 h 870"/>
                <a:gd name="T60" fmla="*/ 3398 w 3398"/>
                <a:gd name="T61" fmla="*/ 44 h 870"/>
                <a:gd name="T62" fmla="*/ 3323 w 3398"/>
                <a:gd name="T63" fmla="*/ 75 h 870"/>
                <a:gd name="T64" fmla="*/ 3338 w 3398"/>
                <a:gd name="T65" fmla="*/ 194 h 870"/>
                <a:gd name="T66" fmla="*/ 3338 w 3398"/>
                <a:gd name="T67" fmla="*/ 269 h 870"/>
                <a:gd name="T68" fmla="*/ 3398 w 3398"/>
                <a:gd name="T69" fmla="*/ 419 h 870"/>
                <a:gd name="T70" fmla="*/ 3353 w 3398"/>
                <a:gd name="T71" fmla="*/ 569 h 870"/>
                <a:gd name="T72" fmla="*/ 3353 w 3398"/>
                <a:gd name="T73" fmla="*/ 794 h 870"/>
                <a:gd name="T74" fmla="*/ 3249 w 3398"/>
                <a:gd name="T75" fmla="*/ 870 h 870"/>
                <a:gd name="T76" fmla="*/ 3174 w 3398"/>
                <a:gd name="T77" fmla="*/ 870 h 870"/>
                <a:gd name="T78" fmla="*/ 3174 w 3398"/>
                <a:gd name="T79" fmla="*/ 810 h 870"/>
                <a:gd name="T80" fmla="*/ 3024 w 3398"/>
                <a:gd name="T81" fmla="*/ 795 h 870"/>
                <a:gd name="T82" fmla="*/ 2799 w 3398"/>
                <a:gd name="T83" fmla="*/ 795 h 870"/>
                <a:gd name="T84" fmla="*/ 2649 w 3398"/>
                <a:gd name="T85" fmla="*/ 810 h 870"/>
                <a:gd name="T86" fmla="*/ 2574 w 3398"/>
                <a:gd name="T87" fmla="*/ 810 h 870"/>
                <a:gd name="T88" fmla="*/ 2424 w 3398"/>
                <a:gd name="T89" fmla="*/ 870 h 870"/>
                <a:gd name="T90" fmla="*/ 2274 w 3398"/>
                <a:gd name="T91" fmla="*/ 825 h 870"/>
                <a:gd name="T92" fmla="*/ 2049 w 3398"/>
                <a:gd name="T93" fmla="*/ 825 h 870"/>
                <a:gd name="T94" fmla="*/ 1899 w 3398"/>
                <a:gd name="T95" fmla="*/ 870 h 870"/>
                <a:gd name="T96" fmla="*/ 1824 w 3398"/>
                <a:gd name="T97" fmla="*/ 870 h 870"/>
                <a:gd name="T98" fmla="*/ 1824 w 3398"/>
                <a:gd name="T99" fmla="*/ 810 h 870"/>
                <a:gd name="T100" fmla="*/ 1674 w 3398"/>
                <a:gd name="T101" fmla="*/ 795 h 870"/>
                <a:gd name="T102" fmla="*/ 1449 w 3398"/>
                <a:gd name="T103" fmla="*/ 795 h 870"/>
                <a:gd name="T104" fmla="*/ 1299 w 3398"/>
                <a:gd name="T105" fmla="*/ 810 h 870"/>
                <a:gd name="T106" fmla="*/ 1224 w 3398"/>
                <a:gd name="T107" fmla="*/ 810 h 870"/>
                <a:gd name="T108" fmla="*/ 1074 w 3398"/>
                <a:gd name="T109" fmla="*/ 870 h 870"/>
                <a:gd name="T110" fmla="*/ 924 w 3398"/>
                <a:gd name="T111" fmla="*/ 825 h 870"/>
                <a:gd name="T112" fmla="*/ 699 w 3398"/>
                <a:gd name="T113" fmla="*/ 825 h 870"/>
                <a:gd name="T114" fmla="*/ 549 w 3398"/>
                <a:gd name="T115" fmla="*/ 870 h 870"/>
                <a:gd name="T116" fmla="*/ 474 w 3398"/>
                <a:gd name="T117" fmla="*/ 870 h 870"/>
                <a:gd name="T118" fmla="*/ 474 w 3398"/>
                <a:gd name="T119" fmla="*/ 810 h 870"/>
                <a:gd name="T120" fmla="*/ 324 w 3398"/>
                <a:gd name="T121" fmla="*/ 795 h 870"/>
                <a:gd name="T122" fmla="*/ 99 w 3398"/>
                <a:gd name="T123" fmla="*/ 79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98" h="870">
                  <a:moveTo>
                    <a:pt x="0" y="833"/>
                  </a:moveTo>
                  <a:lnTo>
                    <a:pt x="0" y="758"/>
                  </a:lnTo>
                  <a:lnTo>
                    <a:pt x="45" y="758"/>
                  </a:lnTo>
                  <a:lnTo>
                    <a:pt x="45" y="833"/>
                  </a:lnTo>
                  <a:lnTo>
                    <a:pt x="0" y="833"/>
                  </a:lnTo>
                  <a:close/>
                  <a:moveTo>
                    <a:pt x="60" y="833"/>
                  </a:moveTo>
                  <a:lnTo>
                    <a:pt x="60" y="758"/>
                  </a:lnTo>
                  <a:lnTo>
                    <a:pt x="75" y="758"/>
                  </a:lnTo>
                  <a:lnTo>
                    <a:pt x="75" y="833"/>
                  </a:lnTo>
                  <a:lnTo>
                    <a:pt x="60" y="833"/>
                  </a:lnTo>
                  <a:close/>
                  <a:moveTo>
                    <a:pt x="0" y="683"/>
                  </a:moveTo>
                  <a:lnTo>
                    <a:pt x="0" y="608"/>
                  </a:lnTo>
                  <a:lnTo>
                    <a:pt x="45" y="608"/>
                  </a:lnTo>
                  <a:lnTo>
                    <a:pt x="45" y="683"/>
                  </a:lnTo>
                  <a:lnTo>
                    <a:pt x="0" y="683"/>
                  </a:lnTo>
                  <a:close/>
                  <a:moveTo>
                    <a:pt x="60" y="683"/>
                  </a:moveTo>
                  <a:lnTo>
                    <a:pt x="60" y="608"/>
                  </a:lnTo>
                  <a:lnTo>
                    <a:pt x="75" y="608"/>
                  </a:lnTo>
                  <a:lnTo>
                    <a:pt x="75" y="683"/>
                  </a:lnTo>
                  <a:lnTo>
                    <a:pt x="60" y="683"/>
                  </a:lnTo>
                  <a:close/>
                  <a:moveTo>
                    <a:pt x="0" y="533"/>
                  </a:moveTo>
                  <a:lnTo>
                    <a:pt x="0" y="458"/>
                  </a:lnTo>
                  <a:lnTo>
                    <a:pt x="45" y="458"/>
                  </a:lnTo>
                  <a:lnTo>
                    <a:pt x="45" y="533"/>
                  </a:lnTo>
                  <a:lnTo>
                    <a:pt x="0" y="533"/>
                  </a:lnTo>
                  <a:close/>
                  <a:moveTo>
                    <a:pt x="60" y="533"/>
                  </a:moveTo>
                  <a:lnTo>
                    <a:pt x="60" y="458"/>
                  </a:lnTo>
                  <a:lnTo>
                    <a:pt x="75" y="458"/>
                  </a:lnTo>
                  <a:lnTo>
                    <a:pt x="75" y="533"/>
                  </a:lnTo>
                  <a:lnTo>
                    <a:pt x="60" y="533"/>
                  </a:lnTo>
                  <a:close/>
                  <a:moveTo>
                    <a:pt x="0" y="383"/>
                  </a:moveTo>
                  <a:lnTo>
                    <a:pt x="0" y="308"/>
                  </a:lnTo>
                  <a:lnTo>
                    <a:pt x="45" y="308"/>
                  </a:lnTo>
                  <a:lnTo>
                    <a:pt x="45" y="383"/>
                  </a:lnTo>
                  <a:lnTo>
                    <a:pt x="0" y="383"/>
                  </a:lnTo>
                  <a:close/>
                  <a:moveTo>
                    <a:pt x="60" y="383"/>
                  </a:moveTo>
                  <a:lnTo>
                    <a:pt x="60" y="308"/>
                  </a:lnTo>
                  <a:lnTo>
                    <a:pt x="75" y="308"/>
                  </a:lnTo>
                  <a:lnTo>
                    <a:pt x="75" y="383"/>
                  </a:lnTo>
                  <a:lnTo>
                    <a:pt x="60" y="383"/>
                  </a:lnTo>
                  <a:close/>
                  <a:moveTo>
                    <a:pt x="0" y="233"/>
                  </a:moveTo>
                  <a:lnTo>
                    <a:pt x="0" y="158"/>
                  </a:lnTo>
                  <a:lnTo>
                    <a:pt x="45" y="158"/>
                  </a:lnTo>
                  <a:lnTo>
                    <a:pt x="45" y="233"/>
                  </a:lnTo>
                  <a:lnTo>
                    <a:pt x="0" y="233"/>
                  </a:lnTo>
                  <a:close/>
                  <a:moveTo>
                    <a:pt x="60" y="233"/>
                  </a:moveTo>
                  <a:lnTo>
                    <a:pt x="60" y="158"/>
                  </a:lnTo>
                  <a:lnTo>
                    <a:pt x="75" y="158"/>
                  </a:lnTo>
                  <a:lnTo>
                    <a:pt x="75" y="233"/>
                  </a:lnTo>
                  <a:lnTo>
                    <a:pt x="60" y="233"/>
                  </a:lnTo>
                  <a:close/>
                  <a:moveTo>
                    <a:pt x="0" y="83"/>
                  </a:moveTo>
                  <a:lnTo>
                    <a:pt x="0" y="37"/>
                  </a:lnTo>
                  <a:cubicBezTo>
                    <a:pt x="0" y="17"/>
                    <a:pt x="17" y="0"/>
                    <a:pt x="37" y="0"/>
                  </a:cubicBezTo>
                  <a:lnTo>
                    <a:pt x="67" y="0"/>
                  </a:lnTo>
                  <a:lnTo>
                    <a:pt x="67" y="45"/>
                  </a:lnTo>
                  <a:lnTo>
                    <a:pt x="45" y="45"/>
                  </a:lnTo>
                  <a:lnTo>
                    <a:pt x="45" y="83"/>
                  </a:lnTo>
                  <a:lnTo>
                    <a:pt x="0" y="83"/>
                  </a:lnTo>
                  <a:close/>
                  <a:moveTo>
                    <a:pt x="60" y="83"/>
                  </a:moveTo>
                  <a:lnTo>
                    <a:pt x="60" y="60"/>
                  </a:lnTo>
                  <a:lnTo>
                    <a:pt x="67" y="60"/>
                  </a:lnTo>
                  <a:lnTo>
                    <a:pt x="75" y="75"/>
                  </a:lnTo>
                  <a:lnTo>
                    <a:pt x="75" y="75"/>
                  </a:lnTo>
                  <a:lnTo>
                    <a:pt x="75" y="83"/>
                  </a:lnTo>
                  <a:lnTo>
                    <a:pt x="60" y="83"/>
                  </a:lnTo>
                  <a:close/>
                  <a:moveTo>
                    <a:pt x="142" y="0"/>
                  </a:moveTo>
                  <a:lnTo>
                    <a:pt x="217" y="0"/>
                  </a:lnTo>
                  <a:lnTo>
                    <a:pt x="217" y="45"/>
                  </a:lnTo>
                  <a:lnTo>
                    <a:pt x="142" y="45"/>
                  </a:lnTo>
                  <a:lnTo>
                    <a:pt x="142" y="0"/>
                  </a:lnTo>
                  <a:close/>
                  <a:moveTo>
                    <a:pt x="142" y="60"/>
                  </a:moveTo>
                  <a:lnTo>
                    <a:pt x="217" y="60"/>
                  </a:lnTo>
                  <a:lnTo>
                    <a:pt x="217" y="75"/>
                  </a:lnTo>
                  <a:lnTo>
                    <a:pt x="142" y="75"/>
                  </a:lnTo>
                  <a:lnTo>
                    <a:pt x="142" y="60"/>
                  </a:lnTo>
                  <a:close/>
                  <a:moveTo>
                    <a:pt x="292" y="0"/>
                  </a:moveTo>
                  <a:lnTo>
                    <a:pt x="367" y="0"/>
                  </a:lnTo>
                  <a:lnTo>
                    <a:pt x="367" y="45"/>
                  </a:lnTo>
                  <a:lnTo>
                    <a:pt x="292" y="45"/>
                  </a:lnTo>
                  <a:lnTo>
                    <a:pt x="292" y="0"/>
                  </a:lnTo>
                  <a:close/>
                  <a:moveTo>
                    <a:pt x="292" y="60"/>
                  </a:moveTo>
                  <a:lnTo>
                    <a:pt x="367" y="60"/>
                  </a:lnTo>
                  <a:lnTo>
                    <a:pt x="367" y="75"/>
                  </a:lnTo>
                  <a:lnTo>
                    <a:pt x="292" y="75"/>
                  </a:lnTo>
                  <a:lnTo>
                    <a:pt x="292" y="60"/>
                  </a:lnTo>
                  <a:close/>
                  <a:moveTo>
                    <a:pt x="442" y="0"/>
                  </a:moveTo>
                  <a:lnTo>
                    <a:pt x="517" y="0"/>
                  </a:lnTo>
                  <a:lnTo>
                    <a:pt x="517" y="45"/>
                  </a:lnTo>
                  <a:lnTo>
                    <a:pt x="442" y="45"/>
                  </a:lnTo>
                  <a:lnTo>
                    <a:pt x="442" y="0"/>
                  </a:lnTo>
                  <a:close/>
                  <a:moveTo>
                    <a:pt x="442" y="60"/>
                  </a:moveTo>
                  <a:lnTo>
                    <a:pt x="517" y="60"/>
                  </a:lnTo>
                  <a:lnTo>
                    <a:pt x="517" y="75"/>
                  </a:lnTo>
                  <a:lnTo>
                    <a:pt x="442" y="75"/>
                  </a:lnTo>
                  <a:lnTo>
                    <a:pt x="442" y="60"/>
                  </a:lnTo>
                  <a:close/>
                  <a:moveTo>
                    <a:pt x="592" y="0"/>
                  </a:moveTo>
                  <a:lnTo>
                    <a:pt x="667" y="0"/>
                  </a:lnTo>
                  <a:lnTo>
                    <a:pt x="667" y="45"/>
                  </a:lnTo>
                  <a:lnTo>
                    <a:pt x="592" y="45"/>
                  </a:lnTo>
                  <a:lnTo>
                    <a:pt x="592" y="0"/>
                  </a:lnTo>
                  <a:close/>
                  <a:moveTo>
                    <a:pt x="592" y="60"/>
                  </a:moveTo>
                  <a:lnTo>
                    <a:pt x="667" y="60"/>
                  </a:lnTo>
                  <a:lnTo>
                    <a:pt x="667" y="75"/>
                  </a:lnTo>
                  <a:lnTo>
                    <a:pt x="592" y="75"/>
                  </a:lnTo>
                  <a:lnTo>
                    <a:pt x="592" y="60"/>
                  </a:lnTo>
                  <a:close/>
                  <a:moveTo>
                    <a:pt x="742" y="0"/>
                  </a:moveTo>
                  <a:lnTo>
                    <a:pt x="817" y="0"/>
                  </a:lnTo>
                  <a:lnTo>
                    <a:pt x="817" y="45"/>
                  </a:lnTo>
                  <a:lnTo>
                    <a:pt x="742" y="45"/>
                  </a:lnTo>
                  <a:lnTo>
                    <a:pt x="742" y="0"/>
                  </a:lnTo>
                  <a:close/>
                  <a:moveTo>
                    <a:pt x="742" y="60"/>
                  </a:moveTo>
                  <a:lnTo>
                    <a:pt x="817" y="60"/>
                  </a:lnTo>
                  <a:lnTo>
                    <a:pt x="817" y="75"/>
                  </a:lnTo>
                  <a:lnTo>
                    <a:pt x="742" y="75"/>
                  </a:lnTo>
                  <a:lnTo>
                    <a:pt x="742" y="60"/>
                  </a:lnTo>
                  <a:close/>
                  <a:moveTo>
                    <a:pt x="892" y="0"/>
                  </a:moveTo>
                  <a:lnTo>
                    <a:pt x="967" y="0"/>
                  </a:lnTo>
                  <a:lnTo>
                    <a:pt x="967" y="45"/>
                  </a:lnTo>
                  <a:lnTo>
                    <a:pt x="892" y="45"/>
                  </a:lnTo>
                  <a:lnTo>
                    <a:pt x="892" y="0"/>
                  </a:lnTo>
                  <a:close/>
                  <a:moveTo>
                    <a:pt x="892" y="60"/>
                  </a:moveTo>
                  <a:lnTo>
                    <a:pt x="967" y="60"/>
                  </a:lnTo>
                  <a:lnTo>
                    <a:pt x="967" y="75"/>
                  </a:lnTo>
                  <a:lnTo>
                    <a:pt x="892" y="75"/>
                  </a:lnTo>
                  <a:lnTo>
                    <a:pt x="892" y="60"/>
                  </a:lnTo>
                  <a:close/>
                  <a:moveTo>
                    <a:pt x="1042" y="0"/>
                  </a:moveTo>
                  <a:lnTo>
                    <a:pt x="1117" y="0"/>
                  </a:lnTo>
                  <a:lnTo>
                    <a:pt x="1117" y="45"/>
                  </a:lnTo>
                  <a:lnTo>
                    <a:pt x="1042" y="45"/>
                  </a:lnTo>
                  <a:lnTo>
                    <a:pt x="1042" y="0"/>
                  </a:lnTo>
                  <a:close/>
                  <a:moveTo>
                    <a:pt x="1042" y="60"/>
                  </a:moveTo>
                  <a:lnTo>
                    <a:pt x="1117" y="60"/>
                  </a:lnTo>
                  <a:lnTo>
                    <a:pt x="1117" y="75"/>
                  </a:lnTo>
                  <a:lnTo>
                    <a:pt x="1042" y="75"/>
                  </a:lnTo>
                  <a:lnTo>
                    <a:pt x="1042" y="60"/>
                  </a:lnTo>
                  <a:close/>
                  <a:moveTo>
                    <a:pt x="1192" y="0"/>
                  </a:moveTo>
                  <a:lnTo>
                    <a:pt x="1267" y="0"/>
                  </a:lnTo>
                  <a:lnTo>
                    <a:pt x="1267" y="45"/>
                  </a:lnTo>
                  <a:lnTo>
                    <a:pt x="1192" y="45"/>
                  </a:lnTo>
                  <a:lnTo>
                    <a:pt x="1192" y="0"/>
                  </a:lnTo>
                  <a:close/>
                  <a:moveTo>
                    <a:pt x="1192" y="60"/>
                  </a:moveTo>
                  <a:lnTo>
                    <a:pt x="1267" y="60"/>
                  </a:lnTo>
                  <a:lnTo>
                    <a:pt x="1267" y="75"/>
                  </a:lnTo>
                  <a:lnTo>
                    <a:pt x="1192" y="75"/>
                  </a:lnTo>
                  <a:lnTo>
                    <a:pt x="1192" y="60"/>
                  </a:lnTo>
                  <a:close/>
                  <a:moveTo>
                    <a:pt x="1342" y="0"/>
                  </a:moveTo>
                  <a:lnTo>
                    <a:pt x="1417" y="0"/>
                  </a:lnTo>
                  <a:lnTo>
                    <a:pt x="1417" y="45"/>
                  </a:lnTo>
                  <a:lnTo>
                    <a:pt x="1342" y="45"/>
                  </a:lnTo>
                  <a:lnTo>
                    <a:pt x="1342" y="0"/>
                  </a:lnTo>
                  <a:close/>
                  <a:moveTo>
                    <a:pt x="1342" y="60"/>
                  </a:moveTo>
                  <a:lnTo>
                    <a:pt x="1417" y="60"/>
                  </a:lnTo>
                  <a:lnTo>
                    <a:pt x="1417" y="75"/>
                  </a:lnTo>
                  <a:lnTo>
                    <a:pt x="1342" y="75"/>
                  </a:lnTo>
                  <a:lnTo>
                    <a:pt x="1342" y="60"/>
                  </a:lnTo>
                  <a:close/>
                  <a:moveTo>
                    <a:pt x="1492" y="0"/>
                  </a:moveTo>
                  <a:lnTo>
                    <a:pt x="1567" y="0"/>
                  </a:lnTo>
                  <a:lnTo>
                    <a:pt x="1567" y="45"/>
                  </a:lnTo>
                  <a:lnTo>
                    <a:pt x="1492" y="45"/>
                  </a:lnTo>
                  <a:lnTo>
                    <a:pt x="1492" y="0"/>
                  </a:lnTo>
                  <a:close/>
                  <a:moveTo>
                    <a:pt x="1492" y="60"/>
                  </a:moveTo>
                  <a:lnTo>
                    <a:pt x="1567" y="60"/>
                  </a:lnTo>
                  <a:lnTo>
                    <a:pt x="1567" y="75"/>
                  </a:lnTo>
                  <a:lnTo>
                    <a:pt x="1492" y="75"/>
                  </a:lnTo>
                  <a:lnTo>
                    <a:pt x="1492" y="60"/>
                  </a:lnTo>
                  <a:close/>
                  <a:moveTo>
                    <a:pt x="1642" y="0"/>
                  </a:moveTo>
                  <a:lnTo>
                    <a:pt x="1717" y="0"/>
                  </a:lnTo>
                  <a:lnTo>
                    <a:pt x="1717" y="45"/>
                  </a:lnTo>
                  <a:lnTo>
                    <a:pt x="1642" y="45"/>
                  </a:lnTo>
                  <a:lnTo>
                    <a:pt x="1642" y="0"/>
                  </a:lnTo>
                  <a:close/>
                  <a:moveTo>
                    <a:pt x="1642" y="60"/>
                  </a:moveTo>
                  <a:lnTo>
                    <a:pt x="1717" y="60"/>
                  </a:lnTo>
                  <a:lnTo>
                    <a:pt x="1717" y="75"/>
                  </a:lnTo>
                  <a:lnTo>
                    <a:pt x="1642" y="75"/>
                  </a:lnTo>
                  <a:lnTo>
                    <a:pt x="1642" y="60"/>
                  </a:lnTo>
                  <a:close/>
                  <a:moveTo>
                    <a:pt x="1792" y="0"/>
                  </a:moveTo>
                  <a:lnTo>
                    <a:pt x="1867" y="0"/>
                  </a:lnTo>
                  <a:lnTo>
                    <a:pt x="1867" y="45"/>
                  </a:lnTo>
                  <a:lnTo>
                    <a:pt x="1792" y="45"/>
                  </a:lnTo>
                  <a:lnTo>
                    <a:pt x="1792" y="0"/>
                  </a:lnTo>
                  <a:close/>
                  <a:moveTo>
                    <a:pt x="1792" y="60"/>
                  </a:moveTo>
                  <a:lnTo>
                    <a:pt x="1867" y="60"/>
                  </a:lnTo>
                  <a:lnTo>
                    <a:pt x="1867" y="75"/>
                  </a:lnTo>
                  <a:lnTo>
                    <a:pt x="1792" y="75"/>
                  </a:lnTo>
                  <a:lnTo>
                    <a:pt x="1792" y="60"/>
                  </a:lnTo>
                  <a:close/>
                  <a:moveTo>
                    <a:pt x="1942" y="0"/>
                  </a:moveTo>
                  <a:lnTo>
                    <a:pt x="2017" y="0"/>
                  </a:lnTo>
                  <a:lnTo>
                    <a:pt x="2017" y="45"/>
                  </a:lnTo>
                  <a:lnTo>
                    <a:pt x="1942" y="45"/>
                  </a:lnTo>
                  <a:lnTo>
                    <a:pt x="1942" y="0"/>
                  </a:lnTo>
                  <a:close/>
                  <a:moveTo>
                    <a:pt x="1942" y="60"/>
                  </a:moveTo>
                  <a:lnTo>
                    <a:pt x="2017" y="60"/>
                  </a:lnTo>
                  <a:lnTo>
                    <a:pt x="2017" y="75"/>
                  </a:lnTo>
                  <a:lnTo>
                    <a:pt x="1942" y="75"/>
                  </a:lnTo>
                  <a:lnTo>
                    <a:pt x="1942" y="60"/>
                  </a:lnTo>
                  <a:close/>
                  <a:moveTo>
                    <a:pt x="2092" y="0"/>
                  </a:moveTo>
                  <a:lnTo>
                    <a:pt x="2167" y="0"/>
                  </a:lnTo>
                  <a:lnTo>
                    <a:pt x="2167" y="45"/>
                  </a:lnTo>
                  <a:lnTo>
                    <a:pt x="2092" y="45"/>
                  </a:lnTo>
                  <a:lnTo>
                    <a:pt x="2092" y="0"/>
                  </a:lnTo>
                  <a:close/>
                  <a:moveTo>
                    <a:pt x="2092" y="60"/>
                  </a:moveTo>
                  <a:lnTo>
                    <a:pt x="2167" y="60"/>
                  </a:lnTo>
                  <a:lnTo>
                    <a:pt x="2167" y="75"/>
                  </a:lnTo>
                  <a:lnTo>
                    <a:pt x="2092" y="75"/>
                  </a:lnTo>
                  <a:lnTo>
                    <a:pt x="2092" y="60"/>
                  </a:lnTo>
                  <a:close/>
                  <a:moveTo>
                    <a:pt x="2242" y="0"/>
                  </a:moveTo>
                  <a:lnTo>
                    <a:pt x="2317" y="0"/>
                  </a:lnTo>
                  <a:lnTo>
                    <a:pt x="2317" y="45"/>
                  </a:lnTo>
                  <a:lnTo>
                    <a:pt x="2242" y="45"/>
                  </a:lnTo>
                  <a:lnTo>
                    <a:pt x="2242" y="0"/>
                  </a:lnTo>
                  <a:close/>
                  <a:moveTo>
                    <a:pt x="2242" y="60"/>
                  </a:moveTo>
                  <a:lnTo>
                    <a:pt x="2317" y="60"/>
                  </a:lnTo>
                  <a:lnTo>
                    <a:pt x="2317" y="75"/>
                  </a:lnTo>
                  <a:lnTo>
                    <a:pt x="2242" y="75"/>
                  </a:lnTo>
                  <a:lnTo>
                    <a:pt x="2242" y="60"/>
                  </a:lnTo>
                  <a:close/>
                  <a:moveTo>
                    <a:pt x="2392" y="0"/>
                  </a:moveTo>
                  <a:lnTo>
                    <a:pt x="2467" y="0"/>
                  </a:lnTo>
                  <a:lnTo>
                    <a:pt x="2467" y="45"/>
                  </a:lnTo>
                  <a:lnTo>
                    <a:pt x="2392" y="45"/>
                  </a:lnTo>
                  <a:lnTo>
                    <a:pt x="2392" y="0"/>
                  </a:lnTo>
                  <a:close/>
                  <a:moveTo>
                    <a:pt x="2392" y="60"/>
                  </a:moveTo>
                  <a:lnTo>
                    <a:pt x="2467" y="60"/>
                  </a:lnTo>
                  <a:lnTo>
                    <a:pt x="2467" y="75"/>
                  </a:lnTo>
                  <a:lnTo>
                    <a:pt x="2392" y="75"/>
                  </a:lnTo>
                  <a:lnTo>
                    <a:pt x="2392" y="60"/>
                  </a:lnTo>
                  <a:close/>
                  <a:moveTo>
                    <a:pt x="2542" y="0"/>
                  </a:moveTo>
                  <a:lnTo>
                    <a:pt x="2617" y="0"/>
                  </a:lnTo>
                  <a:lnTo>
                    <a:pt x="2617" y="45"/>
                  </a:lnTo>
                  <a:lnTo>
                    <a:pt x="2542" y="45"/>
                  </a:lnTo>
                  <a:lnTo>
                    <a:pt x="2542" y="0"/>
                  </a:lnTo>
                  <a:close/>
                  <a:moveTo>
                    <a:pt x="2542" y="60"/>
                  </a:moveTo>
                  <a:lnTo>
                    <a:pt x="2617" y="60"/>
                  </a:lnTo>
                  <a:lnTo>
                    <a:pt x="2617" y="75"/>
                  </a:lnTo>
                  <a:lnTo>
                    <a:pt x="2542" y="75"/>
                  </a:lnTo>
                  <a:lnTo>
                    <a:pt x="2542" y="60"/>
                  </a:lnTo>
                  <a:close/>
                  <a:moveTo>
                    <a:pt x="2692" y="0"/>
                  </a:moveTo>
                  <a:lnTo>
                    <a:pt x="2767" y="0"/>
                  </a:lnTo>
                  <a:lnTo>
                    <a:pt x="2767" y="45"/>
                  </a:lnTo>
                  <a:lnTo>
                    <a:pt x="2692" y="45"/>
                  </a:lnTo>
                  <a:lnTo>
                    <a:pt x="2692" y="0"/>
                  </a:lnTo>
                  <a:close/>
                  <a:moveTo>
                    <a:pt x="2692" y="60"/>
                  </a:moveTo>
                  <a:lnTo>
                    <a:pt x="2767" y="60"/>
                  </a:lnTo>
                  <a:lnTo>
                    <a:pt x="2767" y="75"/>
                  </a:lnTo>
                  <a:lnTo>
                    <a:pt x="2692" y="75"/>
                  </a:lnTo>
                  <a:lnTo>
                    <a:pt x="2692" y="60"/>
                  </a:lnTo>
                  <a:close/>
                  <a:moveTo>
                    <a:pt x="2842" y="0"/>
                  </a:moveTo>
                  <a:lnTo>
                    <a:pt x="2917" y="0"/>
                  </a:lnTo>
                  <a:lnTo>
                    <a:pt x="2917" y="45"/>
                  </a:lnTo>
                  <a:lnTo>
                    <a:pt x="2842" y="45"/>
                  </a:lnTo>
                  <a:lnTo>
                    <a:pt x="2842" y="0"/>
                  </a:lnTo>
                  <a:close/>
                  <a:moveTo>
                    <a:pt x="2842" y="60"/>
                  </a:moveTo>
                  <a:lnTo>
                    <a:pt x="2917" y="60"/>
                  </a:lnTo>
                  <a:lnTo>
                    <a:pt x="2917" y="75"/>
                  </a:lnTo>
                  <a:lnTo>
                    <a:pt x="2842" y="75"/>
                  </a:lnTo>
                  <a:lnTo>
                    <a:pt x="2842" y="60"/>
                  </a:lnTo>
                  <a:close/>
                  <a:moveTo>
                    <a:pt x="2992" y="0"/>
                  </a:moveTo>
                  <a:lnTo>
                    <a:pt x="3067" y="0"/>
                  </a:lnTo>
                  <a:lnTo>
                    <a:pt x="3067" y="45"/>
                  </a:lnTo>
                  <a:lnTo>
                    <a:pt x="2992" y="45"/>
                  </a:lnTo>
                  <a:lnTo>
                    <a:pt x="2992" y="0"/>
                  </a:lnTo>
                  <a:close/>
                  <a:moveTo>
                    <a:pt x="2992" y="60"/>
                  </a:moveTo>
                  <a:lnTo>
                    <a:pt x="3067" y="60"/>
                  </a:lnTo>
                  <a:lnTo>
                    <a:pt x="3067" y="75"/>
                  </a:lnTo>
                  <a:lnTo>
                    <a:pt x="2992" y="75"/>
                  </a:lnTo>
                  <a:lnTo>
                    <a:pt x="2992" y="60"/>
                  </a:lnTo>
                  <a:close/>
                  <a:moveTo>
                    <a:pt x="3142" y="0"/>
                  </a:moveTo>
                  <a:lnTo>
                    <a:pt x="3217" y="0"/>
                  </a:lnTo>
                  <a:lnTo>
                    <a:pt x="3217" y="45"/>
                  </a:lnTo>
                  <a:lnTo>
                    <a:pt x="3142" y="45"/>
                  </a:lnTo>
                  <a:lnTo>
                    <a:pt x="3142" y="0"/>
                  </a:lnTo>
                  <a:close/>
                  <a:moveTo>
                    <a:pt x="3142" y="60"/>
                  </a:moveTo>
                  <a:lnTo>
                    <a:pt x="3217" y="60"/>
                  </a:lnTo>
                  <a:lnTo>
                    <a:pt x="3217" y="75"/>
                  </a:lnTo>
                  <a:lnTo>
                    <a:pt x="3142" y="75"/>
                  </a:lnTo>
                  <a:lnTo>
                    <a:pt x="3142" y="60"/>
                  </a:lnTo>
                  <a:close/>
                  <a:moveTo>
                    <a:pt x="3292" y="0"/>
                  </a:moveTo>
                  <a:lnTo>
                    <a:pt x="3360" y="0"/>
                  </a:lnTo>
                  <a:cubicBezTo>
                    <a:pt x="3381" y="0"/>
                    <a:pt x="3398" y="17"/>
                    <a:pt x="3398" y="37"/>
                  </a:cubicBezTo>
                  <a:lnTo>
                    <a:pt x="3398" y="44"/>
                  </a:lnTo>
                  <a:lnTo>
                    <a:pt x="3353" y="45"/>
                  </a:lnTo>
                  <a:lnTo>
                    <a:pt x="3353" y="45"/>
                  </a:lnTo>
                  <a:lnTo>
                    <a:pt x="3292" y="45"/>
                  </a:lnTo>
                  <a:lnTo>
                    <a:pt x="3292" y="0"/>
                  </a:lnTo>
                  <a:close/>
                  <a:moveTo>
                    <a:pt x="3292" y="60"/>
                  </a:moveTo>
                  <a:lnTo>
                    <a:pt x="3338" y="60"/>
                  </a:lnTo>
                  <a:lnTo>
                    <a:pt x="3338" y="60"/>
                  </a:lnTo>
                  <a:lnTo>
                    <a:pt x="3323" y="75"/>
                  </a:lnTo>
                  <a:lnTo>
                    <a:pt x="3323" y="75"/>
                  </a:lnTo>
                  <a:lnTo>
                    <a:pt x="3292" y="75"/>
                  </a:lnTo>
                  <a:lnTo>
                    <a:pt x="3292" y="60"/>
                  </a:lnTo>
                  <a:close/>
                  <a:moveTo>
                    <a:pt x="3398" y="119"/>
                  </a:moveTo>
                  <a:lnTo>
                    <a:pt x="3398" y="194"/>
                  </a:lnTo>
                  <a:lnTo>
                    <a:pt x="3353" y="194"/>
                  </a:lnTo>
                  <a:lnTo>
                    <a:pt x="3353" y="119"/>
                  </a:lnTo>
                  <a:lnTo>
                    <a:pt x="3398" y="119"/>
                  </a:lnTo>
                  <a:close/>
                  <a:moveTo>
                    <a:pt x="3338" y="119"/>
                  </a:moveTo>
                  <a:lnTo>
                    <a:pt x="3338" y="194"/>
                  </a:lnTo>
                  <a:lnTo>
                    <a:pt x="3323" y="194"/>
                  </a:lnTo>
                  <a:lnTo>
                    <a:pt x="3323" y="119"/>
                  </a:lnTo>
                  <a:lnTo>
                    <a:pt x="3338" y="119"/>
                  </a:lnTo>
                  <a:close/>
                  <a:moveTo>
                    <a:pt x="3398" y="269"/>
                  </a:moveTo>
                  <a:lnTo>
                    <a:pt x="3398" y="344"/>
                  </a:lnTo>
                  <a:lnTo>
                    <a:pt x="3353" y="344"/>
                  </a:lnTo>
                  <a:lnTo>
                    <a:pt x="3353" y="269"/>
                  </a:lnTo>
                  <a:lnTo>
                    <a:pt x="3398" y="269"/>
                  </a:lnTo>
                  <a:close/>
                  <a:moveTo>
                    <a:pt x="3338" y="269"/>
                  </a:moveTo>
                  <a:lnTo>
                    <a:pt x="3338" y="344"/>
                  </a:lnTo>
                  <a:lnTo>
                    <a:pt x="3323" y="344"/>
                  </a:lnTo>
                  <a:lnTo>
                    <a:pt x="3323" y="269"/>
                  </a:lnTo>
                  <a:lnTo>
                    <a:pt x="3338" y="269"/>
                  </a:lnTo>
                  <a:close/>
                  <a:moveTo>
                    <a:pt x="3398" y="419"/>
                  </a:moveTo>
                  <a:lnTo>
                    <a:pt x="3398" y="494"/>
                  </a:lnTo>
                  <a:lnTo>
                    <a:pt x="3353" y="494"/>
                  </a:lnTo>
                  <a:lnTo>
                    <a:pt x="3353" y="419"/>
                  </a:lnTo>
                  <a:lnTo>
                    <a:pt x="3398" y="419"/>
                  </a:lnTo>
                  <a:close/>
                  <a:moveTo>
                    <a:pt x="3338" y="419"/>
                  </a:moveTo>
                  <a:lnTo>
                    <a:pt x="3338" y="494"/>
                  </a:lnTo>
                  <a:lnTo>
                    <a:pt x="3323" y="494"/>
                  </a:lnTo>
                  <a:lnTo>
                    <a:pt x="3323" y="419"/>
                  </a:lnTo>
                  <a:lnTo>
                    <a:pt x="3338" y="419"/>
                  </a:lnTo>
                  <a:close/>
                  <a:moveTo>
                    <a:pt x="3398" y="569"/>
                  </a:moveTo>
                  <a:lnTo>
                    <a:pt x="3398" y="644"/>
                  </a:lnTo>
                  <a:lnTo>
                    <a:pt x="3353" y="644"/>
                  </a:lnTo>
                  <a:lnTo>
                    <a:pt x="3353" y="569"/>
                  </a:lnTo>
                  <a:lnTo>
                    <a:pt x="3398" y="569"/>
                  </a:lnTo>
                  <a:close/>
                  <a:moveTo>
                    <a:pt x="3338" y="569"/>
                  </a:moveTo>
                  <a:lnTo>
                    <a:pt x="3338" y="644"/>
                  </a:lnTo>
                  <a:lnTo>
                    <a:pt x="3323" y="644"/>
                  </a:lnTo>
                  <a:lnTo>
                    <a:pt x="3323" y="569"/>
                  </a:lnTo>
                  <a:lnTo>
                    <a:pt x="3338" y="569"/>
                  </a:lnTo>
                  <a:close/>
                  <a:moveTo>
                    <a:pt x="3398" y="719"/>
                  </a:moveTo>
                  <a:lnTo>
                    <a:pt x="3398" y="794"/>
                  </a:lnTo>
                  <a:lnTo>
                    <a:pt x="3353" y="794"/>
                  </a:lnTo>
                  <a:lnTo>
                    <a:pt x="3353" y="719"/>
                  </a:lnTo>
                  <a:lnTo>
                    <a:pt x="3398" y="719"/>
                  </a:lnTo>
                  <a:close/>
                  <a:moveTo>
                    <a:pt x="3338" y="719"/>
                  </a:moveTo>
                  <a:lnTo>
                    <a:pt x="3338" y="794"/>
                  </a:lnTo>
                  <a:lnTo>
                    <a:pt x="3323" y="794"/>
                  </a:lnTo>
                  <a:lnTo>
                    <a:pt x="3323" y="719"/>
                  </a:lnTo>
                  <a:lnTo>
                    <a:pt x="3338" y="719"/>
                  </a:lnTo>
                  <a:close/>
                  <a:moveTo>
                    <a:pt x="3324" y="870"/>
                  </a:moveTo>
                  <a:lnTo>
                    <a:pt x="3249" y="870"/>
                  </a:lnTo>
                  <a:lnTo>
                    <a:pt x="3249" y="825"/>
                  </a:lnTo>
                  <a:lnTo>
                    <a:pt x="3324" y="825"/>
                  </a:lnTo>
                  <a:lnTo>
                    <a:pt x="3324" y="870"/>
                  </a:lnTo>
                  <a:close/>
                  <a:moveTo>
                    <a:pt x="3324" y="810"/>
                  </a:moveTo>
                  <a:lnTo>
                    <a:pt x="3249" y="810"/>
                  </a:lnTo>
                  <a:lnTo>
                    <a:pt x="3249" y="795"/>
                  </a:lnTo>
                  <a:lnTo>
                    <a:pt x="3324" y="795"/>
                  </a:lnTo>
                  <a:lnTo>
                    <a:pt x="3324" y="810"/>
                  </a:lnTo>
                  <a:close/>
                  <a:moveTo>
                    <a:pt x="3174" y="870"/>
                  </a:moveTo>
                  <a:lnTo>
                    <a:pt x="3099" y="870"/>
                  </a:lnTo>
                  <a:lnTo>
                    <a:pt x="3099" y="825"/>
                  </a:lnTo>
                  <a:lnTo>
                    <a:pt x="3174" y="825"/>
                  </a:lnTo>
                  <a:lnTo>
                    <a:pt x="3174" y="870"/>
                  </a:lnTo>
                  <a:close/>
                  <a:moveTo>
                    <a:pt x="3174" y="810"/>
                  </a:moveTo>
                  <a:lnTo>
                    <a:pt x="3099" y="810"/>
                  </a:lnTo>
                  <a:lnTo>
                    <a:pt x="3099" y="795"/>
                  </a:lnTo>
                  <a:lnTo>
                    <a:pt x="3174" y="795"/>
                  </a:lnTo>
                  <a:lnTo>
                    <a:pt x="3174" y="810"/>
                  </a:lnTo>
                  <a:close/>
                  <a:moveTo>
                    <a:pt x="3024" y="870"/>
                  </a:moveTo>
                  <a:lnTo>
                    <a:pt x="2949" y="870"/>
                  </a:lnTo>
                  <a:lnTo>
                    <a:pt x="2949" y="825"/>
                  </a:lnTo>
                  <a:lnTo>
                    <a:pt x="3024" y="825"/>
                  </a:lnTo>
                  <a:lnTo>
                    <a:pt x="3024" y="870"/>
                  </a:lnTo>
                  <a:close/>
                  <a:moveTo>
                    <a:pt x="3024" y="810"/>
                  </a:moveTo>
                  <a:lnTo>
                    <a:pt x="2949" y="810"/>
                  </a:lnTo>
                  <a:lnTo>
                    <a:pt x="2949" y="795"/>
                  </a:lnTo>
                  <a:lnTo>
                    <a:pt x="3024" y="795"/>
                  </a:lnTo>
                  <a:lnTo>
                    <a:pt x="3024" y="810"/>
                  </a:lnTo>
                  <a:close/>
                  <a:moveTo>
                    <a:pt x="2874" y="870"/>
                  </a:moveTo>
                  <a:lnTo>
                    <a:pt x="2799" y="870"/>
                  </a:lnTo>
                  <a:lnTo>
                    <a:pt x="2799" y="825"/>
                  </a:lnTo>
                  <a:lnTo>
                    <a:pt x="2874" y="825"/>
                  </a:lnTo>
                  <a:lnTo>
                    <a:pt x="2874" y="870"/>
                  </a:lnTo>
                  <a:close/>
                  <a:moveTo>
                    <a:pt x="2874" y="810"/>
                  </a:moveTo>
                  <a:lnTo>
                    <a:pt x="2799" y="810"/>
                  </a:lnTo>
                  <a:lnTo>
                    <a:pt x="2799" y="795"/>
                  </a:lnTo>
                  <a:lnTo>
                    <a:pt x="2874" y="795"/>
                  </a:lnTo>
                  <a:lnTo>
                    <a:pt x="2874" y="810"/>
                  </a:lnTo>
                  <a:close/>
                  <a:moveTo>
                    <a:pt x="2724" y="870"/>
                  </a:moveTo>
                  <a:lnTo>
                    <a:pt x="2649" y="870"/>
                  </a:lnTo>
                  <a:lnTo>
                    <a:pt x="2649" y="825"/>
                  </a:lnTo>
                  <a:lnTo>
                    <a:pt x="2724" y="825"/>
                  </a:lnTo>
                  <a:lnTo>
                    <a:pt x="2724" y="870"/>
                  </a:lnTo>
                  <a:close/>
                  <a:moveTo>
                    <a:pt x="2724" y="810"/>
                  </a:moveTo>
                  <a:lnTo>
                    <a:pt x="2649" y="810"/>
                  </a:lnTo>
                  <a:lnTo>
                    <a:pt x="2649" y="795"/>
                  </a:lnTo>
                  <a:lnTo>
                    <a:pt x="2724" y="795"/>
                  </a:lnTo>
                  <a:lnTo>
                    <a:pt x="2724" y="810"/>
                  </a:lnTo>
                  <a:close/>
                  <a:moveTo>
                    <a:pt x="2574" y="870"/>
                  </a:moveTo>
                  <a:lnTo>
                    <a:pt x="2499" y="870"/>
                  </a:lnTo>
                  <a:lnTo>
                    <a:pt x="2499" y="825"/>
                  </a:lnTo>
                  <a:lnTo>
                    <a:pt x="2574" y="825"/>
                  </a:lnTo>
                  <a:lnTo>
                    <a:pt x="2574" y="870"/>
                  </a:lnTo>
                  <a:close/>
                  <a:moveTo>
                    <a:pt x="2574" y="810"/>
                  </a:moveTo>
                  <a:lnTo>
                    <a:pt x="2499" y="810"/>
                  </a:lnTo>
                  <a:lnTo>
                    <a:pt x="2499" y="795"/>
                  </a:lnTo>
                  <a:lnTo>
                    <a:pt x="2574" y="795"/>
                  </a:lnTo>
                  <a:lnTo>
                    <a:pt x="2574" y="810"/>
                  </a:lnTo>
                  <a:close/>
                  <a:moveTo>
                    <a:pt x="2424" y="870"/>
                  </a:moveTo>
                  <a:lnTo>
                    <a:pt x="2349" y="870"/>
                  </a:lnTo>
                  <a:lnTo>
                    <a:pt x="2349" y="825"/>
                  </a:lnTo>
                  <a:lnTo>
                    <a:pt x="2424" y="825"/>
                  </a:lnTo>
                  <a:lnTo>
                    <a:pt x="2424" y="870"/>
                  </a:lnTo>
                  <a:close/>
                  <a:moveTo>
                    <a:pt x="2424" y="810"/>
                  </a:moveTo>
                  <a:lnTo>
                    <a:pt x="2349" y="810"/>
                  </a:lnTo>
                  <a:lnTo>
                    <a:pt x="2349" y="795"/>
                  </a:lnTo>
                  <a:lnTo>
                    <a:pt x="2424" y="795"/>
                  </a:lnTo>
                  <a:lnTo>
                    <a:pt x="2424" y="810"/>
                  </a:lnTo>
                  <a:close/>
                  <a:moveTo>
                    <a:pt x="2274" y="870"/>
                  </a:moveTo>
                  <a:lnTo>
                    <a:pt x="2199" y="870"/>
                  </a:lnTo>
                  <a:lnTo>
                    <a:pt x="2199" y="825"/>
                  </a:lnTo>
                  <a:lnTo>
                    <a:pt x="2274" y="825"/>
                  </a:lnTo>
                  <a:lnTo>
                    <a:pt x="2274" y="870"/>
                  </a:lnTo>
                  <a:close/>
                  <a:moveTo>
                    <a:pt x="2274" y="810"/>
                  </a:moveTo>
                  <a:lnTo>
                    <a:pt x="2199" y="810"/>
                  </a:lnTo>
                  <a:lnTo>
                    <a:pt x="2199" y="795"/>
                  </a:lnTo>
                  <a:lnTo>
                    <a:pt x="2274" y="795"/>
                  </a:lnTo>
                  <a:lnTo>
                    <a:pt x="2274" y="810"/>
                  </a:lnTo>
                  <a:close/>
                  <a:moveTo>
                    <a:pt x="2124" y="870"/>
                  </a:moveTo>
                  <a:lnTo>
                    <a:pt x="2049" y="870"/>
                  </a:lnTo>
                  <a:lnTo>
                    <a:pt x="2049" y="825"/>
                  </a:lnTo>
                  <a:lnTo>
                    <a:pt x="2124" y="825"/>
                  </a:lnTo>
                  <a:lnTo>
                    <a:pt x="2124" y="870"/>
                  </a:lnTo>
                  <a:close/>
                  <a:moveTo>
                    <a:pt x="2124" y="810"/>
                  </a:moveTo>
                  <a:lnTo>
                    <a:pt x="2049" y="810"/>
                  </a:lnTo>
                  <a:lnTo>
                    <a:pt x="2049" y="795"/>
                  </a:lnTo>
                  <a:lnTo>
                    <a:pt x="2124" y="795"/>
                  </a:lnTo>
                  <a:lnTo>
                    <a:pt x="2124" y="810"/>
                  </a:lnTo>
                  <a:close/>
                  <a:moveTo>
                    <a:pt x="1974" y="870"/>
                  </a:moveTo>
                  <a:lnTo>
                    <a:pt x="1899" y="870"/>
                  </a:lnTo>
                  <a:lnTo>
                    <a:pt x="1899" y="825"/>
                  </a:lnTo>
                  <a:lnTo>
                    <a:pt x="1974" y="825"/>
                  </a:lnTo>
                  <a:lnTo>
                    <a:pt x="1974" y="870"/>
                  </a:lnTo>
                  <a:close/>
                  <a:moveTo>
                    <a:pt x="1974" y="810"/>
                  </a:moveTo>
                  <a:lnTo>
                    <a:pt x="1899" y="810"/>
                  </a:lnTo>
                  <a:lnTo>
                    <a:pt x="1899" y="795"/>
                  </a:lnTo>
                  <a:lnTo>
                    <a:pt x="1974" y="795"/>
                  </a:lnTo>
                  <a:lnTo>
                    <a:pt x="1974" y="810"/>
                  </a:lnTo>
                  <a:close/>
                  <a:moveTo>
                    <a:pt x="1824" y="870"/>
                  </a:moveTo>
                  <a:lnTo>
                    <a:pt x="1749" y="870"/>
                  </a:lnTo>
                  <a:lnTo>
                    <a:pt x="1749" y="825"/>
                  </a:lnTo>
                  <a:lnTo>
                    <a:pt x="1824" y="825"/>
                  </a:lnTo>
                  <a:lnTo>
                    <a:pt x="1824" y="870"/>
                  </a:lnTo>
                  <a:close/>
                  <a:moveTo>
                    <a:pt x="1824" y="810"/>
                  </a:moveTo>
                  <a:lnTo>
                    <a:pt x="1749" y="810"/>
                  </a:lnTo>
                  <a:lnTo>
                    <a:pt x="1749" y="795"/>
                  </a:lnTo>
                  <a:lnTo>
                    <a:pt x="1824" y="795"/>
                  </a:lnTo>
                  <a:lnTo>
                    <a:pt x="1824" y="810"/>
                  </a:lnTo>
                  <a:close/>
                  <a:moveTo>
                    <a:pt x="1674" y="870"/>
                  </a:moveTo>
                  <a:lnTo>
                    <a:pt x="1599" y="870"/>
                  </a:lnTo>
                  <a:lnTo>
                    <a:pt x="1599" y="825"/>
                  </a:lnTo>
                  <a:lnTo>
                    <a:pt x="1674" y="825"/>
                  </a:lnTo>
                  <a:lnTo>
                    <a:pt x="1674" y="870"/>
                  </a:lnTo>
                  <a:close/>
                  <a:moveTo>
                    <a:pt x="1674" y="810"/>
                  </a:moveTo>
                  <a:lnTo>
                    <a:pt x="1599" y="810"/>
                  </a:lnTo>
                  <a:lnTo>
                    <a:pt x="1599" y="795"/>
                  </a:lnTo>
                  <a:lnTo>
                    <a:pt x="1674" y="795"/>
                  </a:lnTo>
                  <a:lnTo>
                    <a:pt x="1674" y="810"/>
                  </a:lnTo>
                  <a:close/>
                  <a:moveTo>
                    <a:pt x="1524" y="870"/>
                  </a:moveTo>
                  <a:lnTo>
                    <a:pt x="1449" y="870"/>
                  </a:lnTo>
                  <a:lnTo>
                    <a:pt x="1449" y="825"/>
                  </a:lnTo>
                  <a:lnTo>
                    <a:pt x="1524" y="825"/>
                  </a:lnTo>
                  <a:lnTo>
                    <a:pt x="1524" y="870"/>
                  </a:lnTo>
                  <a:close/>
                  <a:moveTo>
                    <a:pt x="1524" y="810"/>
                  </a:moveTo>
                  <a:lnTo>
                    <a:pt x="1449" y="810"/>
                  </a:lnTo>
                  <a:lnTo>
                    <a:pt x="1449" y="795"/>
                  </a:lnTo>
                  <a:lnTo>
                    <a:pt x="1524" y="795"/>
                  </a:lnTo>
                  <a:lnTo>
                    <a:pt x="1524" y="810"/>
                  </a:lnTo>
                  <a:close/>
                  <a:moveTo>
                    <a:pt x="1374" y="870"/>
                  </a:moveTo>
                  <a:lnTo>
                    <a:pt x="1299" y="870"/>
                  </a:lnTo>
                  <a:lnTo>
                    <a:pt x="1299" y="825"/>
                  </a:lnTo>
                  <a:lnTo>
                    <a:pt x="1374" y="825"/>
                  </a:lnTo>
                  <a:lnTo>
                    <a:pt x="1374" y="870"/>
                  </a:lnTo>
                  <a:close/>
                  <a:moveTo>
                    <a:pt x="1374" y="810"/>
                  </a:moveTo>
                  <a:lnTo>
                    <a:pt x="1299" y="810"/>
                  </a:lnTo>
                  <a:lnTo>
                    <a:pt x="1299" y="795"/>
                  </a:lnTo>
                  <a:lnTo>
                    <a:pt x="1374" y="795"/>
                  </a:lnTo>
                  <a:lnTo>
                    <a:pt x="1374" y="810"/>
                  </a:lnTo>
                  <a:close/>
                  <a:moveTo>
                    <a:pt x="1224" y="870"/>
                  </a:moveTo>
                  <a:lnTo>
                    <a:pt x="1149" y="870"/>
                  </a:lnTo>
                  <a:lnTo>
                    <a:pt x="1149" y="825"/>
                  </a:lnTo>
                  <a:lnTo>
                    <a:pt x="1224" y="825"/>
                  </a:lnTo>
                  <a:lnTo>
                    <a:pt x="1224" y="870"/>
                  </a:lnTo>
                  <a:close/>
                  <a:moveTo>
                    <a:pt x="1224" y="810"/>
                  </a:moveTo>
                  <a:lnTo>
                    <a:pt x="1149" y="810"/>
                  </a:lnTo>
                  <a:lnTo>
                    <a:pt x="1149" y="795"/>
                  </a:lnTo>
                  <a:lnTo>
                    <a:pt x="1224" y="795"/>
                  </a:lnTo>
                  <a:lnTo>
                    <a:pt x="1224" y="810"/>
                  </a:lnTo>
                  <a:close/>
                  <a:moveTo>
                    <a:pt x="1074" y="870"/>
                  </a:moveTo>
                  <a:lnTo>
                    <a:pt x="999" y="870"/>
                  </a:lnTo>
                  <a:lnTo>
                    <a:pt x="999" y="825"/>
                  </a:lnTo>
                  <a:lnTo>
                    <a:pt x="1074" y="825"/>
                  </a:lnTo>
                  <a:lnTo>
                    <a:pt x="1074" y="870"/>
                  </a:lnTo>
                  <a:close/>
                  <a:moveTo>
                    <a:pt x="1074" y="810"/>
                  </a:moveTo>
                  <a:lnTo>
                    <a:pt x="999" y="810"/>
                  </a:lnTo>
                  <a:lnTo>
                    <a:pt x="999" y="795"/>
                  </a:lnTo>
                  <a:lnTo>
                    <a:pt x="1074" y="795"/>
                  </a:lnTo>
                  <a:lnTo>
                    <a:pt x="1074" y="810"/>
                  </a:lnTo>
                  <a:close/>
                  <a:moveTo>
                    <a:pt x="924" y="870"/>
                  </a:moveTo>
                  <a:lnTo>
                    <a:pt x="849" y="870"/>
                  </a:lnTo>
                  <a:lnTo>
                    <a:pt x="849" y="825"/>
                  </a:lnTo>
                  <a:lnTo>
                    <a:pt x="924" y="825"/>
                  </a:lnTo>
                  <a:lnTo>
                    <a:pt x="924" y="870"/>
                  </a:lnTo>
                  <a:close/>
                  <a:moveTo>
                    <a:pt x="924" y="810"/>
                  </a:moveTo>
                  <a:lnTo>
                    <a:pt x="849" y="810"/>
                  </a:lnTo>
                  <a:lnTo>
                    <a:pt x="849" y="795"/>
                  </a:lnTo>
                  <a:lnTo>
                    <a:pt x="924" y="795"/>
                  </a:lnTo>
                  <a:lnTo>
                    <a:pt x="924" y="810"/>
                  </a:lnTo>
                  <a:close/>
                  <a:moveTo>
                    <a:pt x="774" y="870"/>
                  </a:moveTo>
                  <a:lnTo>
                    <a:pt x="699" y="870"/>
                  </a:lnTo>
                  <a:lnTo>
                    <a:pt x="699" y="825"/>
                  </a:lnTo>
                  <a:lnTo>
                    <a:pt x="774" y="825"/>
                  </a:lnTo>
                  <a:lnTo>
                    <a:pt x="774" y="870"/>
                  </a:lnTo>
                  <a:close/>
                  <a:moveTo>
                    <a:pt x="774" y="810"/>
                  </a:moveTo>
                  <a:lnTo>
                    <a:pt x="699" y="810"/>
                  </a:lnTo>
                  <a:lnTo>
                    <a:pt x="699" y="795"/>
                  </a:lnTo>
                  <a:lnTo>
                    <a:pt x="774" y="795"/>
                  </a:lnTo>
                  <a:lnTo>
                    <a:pt x="774" y="810"/>
                  </a:lnTo>
                  <a:close/>
                  <a:moveTo>
                    <a:pt x="624" y="870"/>
                  </a:moveTo>
                  <a:lnTo>
                    <a:pt x="549" y="870"/>
                  </a:lnTo>
                  <a:lnTo>
                    <a:pt x="549" y="825"/>
                  </a:lnTo>
                  <a:lnTo>
                    <a:pt x="624" y="825"/>
                  </a:lnTo>
                  <a:lnTo>
                    <a:pt x="624" y="870"/>
                  </a:lnTo>
                  <a:close/>
                  <a:moveTo>
                    <a:pt x="624" y="810"/>
                  </a:moveTo>
                  <a:lnTo>
                    <a:pt x="549" y="810"/>
                  </a:lnTo>
                  <a:lnTo>
                    <a:pt x="549" y="795"/>
                  </a:lnTo>
                  <a:lnTo>
                    <a:pt x="624" y="795"/>
                  </a:lnTo>
                  <a:lnTo>
                    <a:pt x="624" y="810"/>
                  </a:lnTo>
                  <a:close/>
                  <a:moveTo>
                    <a:pt x="474" y="870"/>
                  </a:moveTo>
                  <a:lnTo>
                    <a:pt x="399" y="870"/>
                  </a:lnTo>
                  <a:lnTo>
                    <a:pt x="399" y="825"/>
                  </a:lnTo>
                  <a:lnTo>
                    <a:pt x="474" y="825"/>
                  </a:lnTo>
                  <a:lnTo>
                    <a:pt x="474" y="870"/>
                  </a:lnTo>
                  <a:close/>
                  <a:moveTo>
                    <a:pt x="474" y="810"/>
                  </a:moveTo>
                  <a:lnTo>
                    <a:pt x="399" y="810"/>
                  </a:lnTo>
                  <a:lnTo>
                    <a:pt x="399" y="795"/>
                  </a:lnTo>
                  <a:lnTo>
                    <a:pt x="474" y="795"/>
                  </a:lnTo>
                  <a:lnTo>
                    <a:pt x="474" y="810"/>
                  </a:lnTo>
                  <a:close/>
                  <a:moveTo>
                    <a:pt x="324" y="870"/>
                  </a:moveTo>
                  <a:lnTo>
                    <a:pt x="249" y="870"/>
                  </a:lnTo>
                  <a:lnTo>
                    <a:pt x="249" y="825"/>
                  </a:lnTo>
                  <a:lnTo>
                    <a:pt x="324" y="825"/>
                  </a:lnTo>
                  <a:lnTo>
                    <a:pt x="324" y="870"/>
                  </a:lnTo>
                  <a:close/>
                  <a:moveTo>
                    <a:pt x="324" y="810"/>
                  </a:moveTo>
                  <a:lnTo>
                    <a:pt x="249" y="810"/>
                  </a:lnTo>
                  <a:lnTo>
                    <a:pt x="249" y="795"/>
                  </a:lnTo>
                  <a:lnTo>
                    <a:pt x="324" y="795"/>
                  </a:lnTo>
                  <a:lnTo>
                    <a:pt x="324" y="810"/>
                  </a:lnTo>
                  <a:close/>
                  <a:moveTo>
                    <a:pt x="174" y="870"/>
                  </a:moveTo>
                  <a:lnTo>
                    <a:pt x="99" y="870"/>
                  </a:lnTo>
                  <a:lnTo>
                    <a:pt x="99" y="825"/>
                  </a:lnTo>
                  <a:lnTo>
                    <a:pt x="174" y="825"/>
                  </a:lnTo>
                  <a:lnTo>
                    <a:pt x="174" y="870"/>
                  </a:lnTo>
                  <a:close/>
                  <a:moveTo>
                    <a:pt x="174" y="810"/>
                  </a:moveTo>
                  <a:lnTo>
                    <a:pt x="99" y="810"/>
                  </a:lnTo>
                  <a:lnTo>
                    <a:pt x="99" y="795"/>
                  </a:lnTo>
                  <a:lnTo>
                    <a:pt x="174" y="795"/>
                  </a:lnTo>
                  <a:lnTo>
                    <a:pt x="174" y="81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36" name="Rectangle 126">
              <a:extLst>
                <a:ext uri="{FF2B5EF4-FFF2-40B4-BE49-F238E27FC236}">
                  <a16:creationId xmlns:a16="http://schemas.microsoft.com/office/drawing/2014/main" id="{578FF7B6-487A-4A10-911A-D64933C1868F}"/>
                </a:ext>
              </a:extLst>
            </p:cNvPr>
            <p:cNvSpPr>
              <a:spLocks noChangeArrowheads="1"/>
            </p:cNvSpPr>
            <p:nvPr/>
          </p:nvSpPr>
          <p:spPr bwMode="auto">
            <a:xfrm>
              <a:off x="4545" y="2446"/>
              <a:ext cx="5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ja-JP" altLang="ja-JP" sz="900">
                  <a:solidFill>
                    <a:srgbClr val="000000"/>
                  </a:solidFill>
                  <a:latin typeface="UD デジタル 教科書体 NK-R" panose="02020400000000000000" pitchFamily="18" charset="-128"/>
                  <a:ea typeface="UD デジタル 教科書体 NK-R" panose="02020400000000000000" pitchFamily="18" charset="-128"/>
                </a:rPr>
                <a:t>試験の共同実施</a:t>
              </a:r>
              <a:endParaRPr lang="ja-JP" altLang="ja-JP"/>
            </a:p>
          </p:txBody>
        </p:sp>
        <p:pic>
          <p:nvPicPr>
            <p:cNvPr id="3200" name="Picture 128">
              <a:extLst>
                <a:ext uri="{FF2B5EF4-FFF2-40B4-BE49-F238E27FC236}">
                  <a16:creationId xmlns:a16="http://schemas.microsoft.com/office/drawing/2014/main" id="{0C00F5CE-0343-4A21-BB1A-066B05AD2C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 y="1013"/>
              <a:ext cx="468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1" name="Picture 129">
              <a:extLst>
                <a:ext uri="{FF2B5EF4-FFF2-40B4-BE49-F238E27FC236}">
                  <a16:creationId xmlns:a16="http://schemas.microsoft.com/office/drawing/2014/main" id="{2CF1C3DE-1932-4B76-B91A-51DAECF866E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2" y="1045"/>
              <a:ext cx="9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2" name="Picture 130">
              <a:extLst>
                <a:ext uri="{FF2B5EF4-FFF2-40B4-BE49-F238E27FC236}">
                  <a16:creationId xmlns:a16="http://schemas.microsoft.com/office/drawing/2014/main" id="{ADEA1B5E-1464-4AE4-B83B-CF3DE111914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 y="1045"/>
              <a:ext cx="9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8" name="Freeform 131">
              <a:extLst>
                <a:ext uri="{FF2B5EF4-FFF2-40B4-BE49-F238E27FC236}">
                  <a16:creationId xmlns:a16="http://schemas.microsoft.com/office/drawing/2014/main" id="{0C79906C-8C97-4168-8D35-0CBD38F59425}"/>
                </a:ext>
              </a:extLst>
            </p:cNvPr>
            <p:cNvSpPr>
              <a:spLocks noEditPoints="1"/>
            </p:cNvSpPr>
            <p:nvPr/>
          </p:nvSpPr>
          <p:spPr bwMode="auto">
            <a:xfrm>
              <a:off x="700" y="1054"/>
              <a:ext cx="940" cy="130"/>
            </a:xfrm>
            <a:custGeom>
              <a:avLst/>
              <a:gdLst>
                <a:gd name="T0" fmla="*/ 8267 w 10434"/>
                <a:gd name="T1" fmla="*/ 1020 h 1448"/>
                <a:gd name="T2" fmla="*/ 7849 w 10434"/>
                <a:gd name="T3" fmla="*/ 763 h 1448"/>
                <a:gd name="T4" fmla="*/ 633 w 10434"/>
                <a:gd name="T5" fmla="*/ 663 h 1448"/>
                <a:gd name="T6" fmla="*/ 1046 w 10434"/>
                <a:gd name="T7" fmla="*/ 726 h 1448"/>
                <a:gd name="T8" fmla="*/ 775 w 10434"/>
                <a:gd name="T9" fmla="*/ 464 h 1448"/>
                <a:gd name="T10" fmla="*/ 1755 w 10434"/>
                <a:gd name="T11" fmla="*/ 561 h 1448"/>
                <a:gd name="T12" fmla="*/ 6625 w 10434"/>
                <a:gd name="T13" fmla="*/ 390 h 1448"/>
                <a:gd name="T14" fmla="*/ 6625 w 10434"/>
                <a:gd name="T15" fmla="*/ 390 h 1448"/>
                <a:gd name="T16" fmla="*/ 6850 w 10434"/>
                <a:gd name="T17" fmla="*/ 1231 h 1448"/>
                <a:gd name="T18" fmla="*/ 6760 w 10434"/>
                <a:gd name="T19" fmla="*/ 372 h 1448"/>
                <a:gd name="T20" fmla="*/ 6804 w 10434"/>
                <a:gd name="T21" fmla="*/ 238 h 1448"/>
                <a:gd name="T22" fmla="*/ 10072 w 10434"/>
                <a:gd name="T23" fmla="*/ 221 h 1448"/>
                <a:gd name="T24" fmla="*/ 2685 w 10434"/>
                <a:gd name="T25" fmla="*/ 196 h 1448"/>
                <a:gd name="T26" fmla="*/ 3846 w 10434"/>
                <a:gd name="T27" fmla="*/ 115 h 1448"/>
                <a:gd name="T28" fmla="*/ 4320 w 10434"/>
                <a:gd name="T29" fmla="*/ 1325 h 1448"/>
                <a:gd name="T30" fmla="*/ 3108 w 10434"/>
                <a:gd name="T31" fmla="*/ 1217 h 1448"/>
                <a:gd name="T32" fmla="*/ 2153 w 10434"/>
                <a:gd name="T33" fmla="*/ 221 h 1448"/>
                <a:gd name="T34" fmla="*/ 1613 w 10434"/>
                <a:gd name="T35" fmla="*/ 167 h 1448"/>
                <a:gd name="T36" fmla="*/ 10145 w 10434"/>
                <a:gd name="T37" fmla="*/ 533 h 1448"/>
                <a:gd name="T38" fmla="*/ 10279 w 10434"/>
                <a:gd name="T39" fmla="*/ 826 h 1448"/>
                <a:gd name="T40" fmla="*/ 9925 w 10434"/>
                <a:gd name="T41" fmla="*/ 925 h 1448"/>
                <a:gd name="T42" fmla="*/ 9345 w 10434"/>
                <a:gd name="T43" fmla="*/ 1271 h 1448"/>
                <a:gd name="T44" fmla="*/ 9380 w 10434"/>
                <a:gd name="T45" fmla="*/ 819 h 1448"/>
                <a:gd name="T46" fmla="*/ 9514 w 10434"/>
                <a:gd name="T47" fmla="*/ 549 h 1448"/>
                <a:gd name="T48" fmla="*/ 2835 w 10434"/>
                <a:gd name="T49" fmla="*/ 128 h 1448"/>
                <a:gd name="T50" fmla="*/ 2537 w 10434"/>
                <a:gd name="T51" fmla="*/ 1245 h 1448"/>
                <a:gd name="T52" fmla="*/ 2266 w 10434"/>
                <a:gd name="T53" fmla="*/ 134 h 1448"/>
                <a:gd name="T54" fmla="*/ 4983 w 10434"/>
                <a:gd name="T55" fmla="*/ 131 h 1448"/>
                <a:gd name="T56" fmla="*/ 5181 w 10434"/>
                <a:gd name="T57" fmla="*/ 760 h 1448"/>
                <a:gd name="T58" fmla="*/ 4969 w 10434"/>
                <a:gd name="T59" fmla="*/ 1385 h 1448"/>
                <a:gd name="T60" fmla="*/ 4530 w 10434"/>
                <a:gd name="T61" fmla="*/ 1095 h 1448"/>
                <a:gd name="T62" fmla="*/ 4604 w 10434"/>
                <a:gd name="T63" fmla="*/ 444 h 1448"/>
                <a:gd name="T64" fmla="*/ 9396 w 10434"/>
                <a:gd name="T65" fmla="*/ 193 h 1448"/>
                <a:gd name="T66" fmla="*/ 9011 w 10434"/>
                <a:gd name="T67" fmla="*/ 814 h 1448"/>
                <a:gd name="T68" fmla="*/ 5704 w 10434"/>
                <a:gd name="T69" fmla="*/ 83 h 1448"/>
                <a:gd name="T70" fmla="*/ 5719 w 10434"/>
                <a:gd name="T71" fmla="*/ 529 h 1448"/>
                <a:gd name="T72" fmla="*/ 5415 w 10434"/>
                <a:gd name="T73" fmla="*/ 1352 h 1448"/>
                <a:gd name="T74" fmla="*/ 5208 w 10434"/>
                <a:gd name="T75" fmla="*/ 1064 h 1448"/>
                <a:gd name="T76" fmla="*/ 5248 w 10434"/>
                <a:gd name="T77" fmla="*/ 537 h 1448"/>
                <a:gd name="T78" fmla="*/ 8417 w 10434"/>
                <a:gd name="T79" fmla="*/ 2 h 1448"/>
                <a:gd name="T80" fmla="*/ 8691 w 10434"/>
                <a:gd name="T81" fmla="*/ 470 h 1448"/>
                <a:gd name="T82" fmla="*/ 8414 w 10434"/>
                <a:gd name="T83" fmla="*/ 590 h 1448"/>
                <a:gd name="T84" fmla="*/ 8759 w 10434"/>
                <a:gd name="T85" fmla="*/ 682 h 1448"/>
                <a:gd name="T86" fmla="*/ 8559 w 10434"/>
                <a:gd name="T87" fmla="*/ 908 h 1448"/>
                <a:gd name="T88" fmla="*/ 8813 w 10434"/>
                <a:gd name="T89" fmla="*/ 1223 h 1448"/>
                <a:gd name="T90" fmla="*/ 8127 w 10434"/>
                <a:gd name="T91" fmla="*/ 1376 h 1448"/>
                <a:gd name="T92" fmla="*/ 7945 w 10434"/>
                <a:gd name="T93" fmla="*/ 1175 h 1448"/>
                <a:gd name="T94" fmla="*/ 7431 w 10434"/>
                <a:gd name="T95" fmla="*/ 966 h 1448"/>
                <a:gd name="T96" fmla="*/ 7959 w 10434"/>
                <a:gd name="T97" fmla="*/ 168 h 1448"/>
                <a:gd name="T98" fmla="*/ 7892 w 10434"/>
                <a:gd name="T99" fmla="*/ 616 h 1448"/>
                <a:gd name="T100" fmla="*/ 8143 w 10434"/>
                <a:gd name="T101" fmla="*/ 483 h 1448"/>
                <a:gd name="T102" fmla="*/ 8301 w 10434"/>
                <a:gd name="T103" fmla="*/ 236 h 1448"/>
                <a:gd name="T104" fmla="*/ 1182 w 10434"/>
                <a:gd name="T105" fmla="*/ 143 h 1448"/>
                <a:gd name="T106" fmla="*/ 1215 w 10434"/>
                <a:gd name="T107" fmla="*/ 473 h 1448"/>
                <a:gd name="T108" fmla="*/ 1042 w 10434"/>
                <a:gd name="T109" fmla="*/ 923 h 1448"/>
                <a:gd name="T110" fmla="*/ 704 w 10434"/>
                <a:gd name="T111" fmla="*/ 1388 h 1448"/>
                <a:gd name="T112" fmla="*/ 410 w 10434"/>
                <a:gd name="T113" fmla="*/ 1083 h 1448"/>
                <a:gd name="T114" fmla="*/ 341 w 10434"/>
                <a:gd name="T115" fmla="*/ 1097 h 1448"/>
                <a:gd name="T116" fmla="*/ 897 w 10434"/>
                <a:gd name="T117" fmla="*/ 897 h 1448"/>
                <a:gd name="T118" fmla="*/ 294 w 10434"/>
                <a:gd name="T119" fmla="*/ 352 h 1448"/>
                <a:gd name="T120" fmla="*/ 633 w 10434"/>
                <a:gd name="T121" fmla="*/ 163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4" h="1448">
                  <a:moveTo>
                    <a:pt x="8423" y="1126"/>
                  </a:moveTo>
                  <a:lnTo>
                    <a:pt x="8266" y="1135"/>
                  </a:lnTo>
                  <a:lnTo>
                    <a:pt x="8264" y="1248"/>
                  </a:lnTo>
                  <a:lnTo>
                    <a:pt x="8423" y="1240"/>
                  </a:lnTo>
                  <a:lnTo>
                    <a:pt x="8423" y="1126"/>
                  </a:lnTo>
                  <a:close/>
                  <a:moveTo>
                    <a:pt x="8423" y="915"/>
                  </a:moveTo>
                  <a:lnTo>
                    <a:pt x="8268" y="925"/>
                  </a:lnTo>
                  <a:lnTo>
                    <a:pt x="8267" y="1020"/>
                  </a:lnTo>
                  <a:lnTo>
                    <a:pt x="8423" y="1010"/>
                  </a:lnTo>
                  <a:lnTo>
                    <a:pt x="8423" y="915"/>
                  </a:lnTo>
                  <a:close/>
                  <a:moveTo>
                    <a:pt x="7838" y="743"/>
                  </a:moveTo>
                  <a:cubicBezTo>
                    <a:pt x="7835" y="743"/>
                    <a:pt x="7832" y="743"/>
                    <a:pt x="7829" y="744"/>
                  </a:cubicBezTo>
                  <a:lnTo>
                    <a:pt x="7716" y="763"/>
                  </a:lnTo>
                  <a:lnTo>
                    <a:pt x="7725" y="1085"/>
                  </a:lnTo>
                  <a:lnTo>
                    <a:pt x="7832" y="1065"/>
                  </a:lnTo>
                  <a:lnTo>
                    <a:pt x="7849" y="763"/>
                  </a:lnTo>
                  <a:cubicBezTo>
                    <a:pt x="7849" y="761"/>
                    <a:pt x="7849" y="760"/>
                    <a:pt x="7849" y="758"/>
                  </a:cubicBezTo>
                  <a:cubicBezTo>
                    <a:pt x="7848" y="748"/>
                    <a:pt x="7845" y="743"/>
                    <a:pt x="7838" y="743"/>
                  </a:cubicBezTo>
                  <a:close/>
                  <a:moveTo>
                    <a:pt x="8423" y="705"/>
                  </a:moveTo>
                  <a:lnTo>
                    <a:pt x="8269" y="717"/>
                  </a:lnTo>
                  <a:lnTo>
                    <a:pt x="8268" y="810"/>
                  </a:lnTo>
                  <a:lnTo>
                    <a:pt x="8423" y="799"/>
                  </a:lnTo>
                  <a:lnTo>
                    <a:pt x="8423" y="705"/>
                  </a:lnTo>
                  <a:close/>
                  <a:moveTo>
                    <a:pt x="633" y="663"/>
                  </a:moveTo>
                  <a:lnTo>
                    <a:pt x="395" y="680"/>
                  </a:lnTo>
                  <a:lnTo>
                    <a:pt x="407" y="765"/>
                  </a:lnTo>
                  <a:lnTo>
                    <a:pt x="633" y="751"/>
                  </a:lnTo>
                  <a:lnTo>
                    <a:pt x="633" y="663"/>
                  </a:lnTo>
                  <a:close/>
                  <a:moveTo>
                    <a:pt x="1055" y="635"/>
                  </a:moveTo>
                  <a:lnTo>
                    <a:pt x="775" y="655"/>
                  </a:lnTo>
                  <a:lnTo>
                    <a:pt x="775" y="743"/>
                  </a:lnTo>
                  <a:lnTo>
                    <a:pt x="1046" y="726"/>
                  </a:lnTo>
                  <a:lnTo>
                    <a:pt x="1055" y="635"/>
                  </a:lnTo>
                  <a:close/>
                  <a:moveTo>
                    <a:pt x="633" y="473"/>
                  </a:moveTo>
                  <a:lnTo>
                    <a:pt x="373" y="493"/>
                  </a:lnTo>
                  <a:lnTo>
                    <a:pt x="383" y="563"/>
                  </a:lnTo>
                  <a:lnTo>
                    <a:pt x="633" y="546"/>
                  </a:lnTo>
                  <a:lnTo>
                    <a:pt x="633" y="473"/>
                  </a:lnTo>
                  <a:close/>
                  <a:moveTo>
                    <a:pt x="1055" y="442"/>
                  </a:moveTo>
                  <a:lnTo>
                    <a:pt x="775" y="464"/>
                  </a:lnTo>
                  <a:lnTo>
                    <a:pt x="775" y="537"/>
                  </a:lnTo>
                  <a:lnTo>
                    <a:pt x="1064" y="517"/>
                  </a:lnTo>
                  <a:lnTo>
                    <a:pt x="1069" y="463"/>
                  </a:lnTo>
                  <a:cubicBezTo>
                    <a:pt x="1070" y="458"/>
                    <a:pt x="1070" y="454"/>
                    <a:pt x="1070" y="451"/>
                  </a:cubicBezTo>
                  <a:cubicBezTo>
                    <a:pt x="1071" y="443"/>
                    <a:pt x="1066" y="440"/>
                    <a:pt x="1055" y="442"/>
                  </a:cubicBezTo>
                  <a:close/>
                  <a:moveTo>
                    <a:pt x="2010" y="438"/>
                  </a:moveTo>
                  <a:lnTo>
                    <a:pt x="1755" y="465"/>
                  </a:lnTo>
                  <a:lnTo>
                    <a:pt x="1755" y="561"/>
                  </a:lnTo>
                  <a:lnTo>
                    <a:pt x="2007" y="535"/>
                  </a:lnTo>
                  <a:lnTo>
                    <a:pt x="2010" y="438"/>
                  </a:lnTo>
                  <a:close/>
                  <a:moveTo>
                    <a:pt x="2703" y="411"/>
                  </a:moveTo>
                  <a:lnTo>
                    <a:pt x="2408" y="432"/>
                  </a:lnTo>
                  <a:lnTo>
                    <a:pt x="2408" y="531"/>
                  </a:lnTo>
                  <a:lnTo>
                    <a:pt x="2703" y="515"/>
                  </a:lnTo>
                  <a:lnTo>
                    <a:pt x="2703" y="411"/>
                  </a:lnTo>
                  <a:close/>
                  <a:moveTo>
                    <a:pt x="6625" y="390"/>
                  </a:moveTo>
                  <a:cubicBezTo>
                    <a:pt x="6490" y="431"/>
                    <a:pt x="6384" y="506"/>
                    <a:pt x="6307" y="614"/>
                  </a:cubicBezTo>
                  <a:cubicBezTo>
                    <a:pt x="6258" y="683"/>
                    <a:pt x="6234" y="753"/>
                    <a:pt x="6234" y="824"/>
                  </a:cubicBezTo>
                  <a:cubicBezTo>
                    <a:pt x="6234" y="903"/>
                    <a:pt x="6250" y="967"/>
                    <a:pt x="6283" y="1018"/>
                  </a:cubicBezTo>
                  <a:cubicBezTo>
                    <a:pt x="6302" y="1046"/>
                    <a:pt x="6319" y="1061"/>
                    <a:pt x="6333" y="1061"/>
                  </a:cubicBezTo>
                  <a:cubicBezTo>
                    <a:pt x="6365" y="1061"/>
                    <a:pt x="6406" y="1021"/>
                    <a:pt x="6458" y="943"/>
                  </a:cubicBezTo>
                  <a:cubicBezTo>
                    <a:pt x="6513" y="858"/>
                    <a:pt x="6557" y="767"/>
                    <a:pt x="6590" y="668"/>
                  </a:cubicBezTo>
                  <a:cubicBezTo>
                    <a:pt x="6616" y="591"/>
                    <a:pt x="6629" y="522"/>
                    <a:pt x="6629" y="461"/>
                  </a:cubicBezTo>
                  <a:cubicBezTo>
                    <a:pt x="6629" y="444"/>
                    <a:pt x="6627" y="421"/>
                    <a:pt x="6625" y="390"/>
                  </a:cubicBezTo>
                  <a:close/>
                  <a:moveTo>
                    <a:pt x="6804" y="238"/>
                  </a:moveTo>
                  <a:cubicBezTo>
                    <a:pt x="6953" y="238"/>
                    <a:pt x="7076" y="283"/>
                    <a:pt x="7174" y="373"/>
                  </a:cubicBezTo>
                  <a:cubicBezTo>
                    <a:pt x="7279" y="469"/>
                    <a:pt x="7332" y="592"/>
                    <a:pt x="7332" y="743"/>
                  </a:cubicBezTo>
                  <a:cubicBezTo>
                    <a:pt x="7332" y="880"/>
                    <a:pt x="7289" y="999"/>
                    <a:pt x="7203" y="1101"/>
                  </a:cubicBezTo>
                  <a:cubicBezTo>
                    <a:pt x="7139" y="1177"/>
                    <a:pt x="7057" y="1235"/>
                    <a:pt x="6958" y="1275"/>
                  </a:cubicBezTo>
                  <a:cubicBezTo>
                    <a:pt x="6940" y="1282"/>
                    <a:pt x="6924" y="1286"/>
                    <a:pt x="6909" y="1286"/>
                  </a:cubicBezTo>
                  <a:cubicBezTo>
                    <a:pt x="6888" y="1286"/>
                    <a:pt x="6871" y="1274"/>
                    <a:pt x="6858" y="1251"/>
                  </a:cubicBezTo>
                  <a:cubicBezTo>
                    <a:pt x="6853" y="1249"/>
                    <a:pt x="6850" y="1242"/>
                    <a:pt x="6850" y="1231"/>
                  </a:cubicBezTo>
                  <a:cubicBezTo>
                    <a:pt x="6850" y="1216"/>
                    <a:pt x="6856" y="1202"/>
                    <a:pt x="6868" y="1190"/>
                  </a:cubicBezTo>
                  <a:cubicBezTo>
                    <a:pt x="6875" y="1183"/>
                    <a:pt x="6898" y="1169"/>
                    <a:pt x="6934" y="1148"/>
                  </a:cubicBezTo>
                  <a:cubicBezTo>
                    <a:pt x="6989" y="1118"/>
                    <a:pt x="7044" y="1073"/>
                    <a:pt x="7100" y="1014"/>
                  </a:cubicBezTo>
                  <a:cubicBezTo>
                    <a:pt x="7150" y="936"/>
                    <a:pt x="7175" y="846"/>
                    <a:pt x="7175" y="746"/>
                  </a:cubicBezTo>
                  <a:cubicBezTo>
                    <a:pt x="7175" y="629"/>
                    <a:pt x="7131" y="524"/>
                    <a:pt x="7044" y="433"/>
                  </a:cubicBezTo>
                  <a:cubicBezTo>
                    <a:pt x="6978" y="391"/>
                    <a:pt x="6899" y="370"/>
                    <a:pt x="6807" y="370"/>
                  </a:cubicBezTo>
                  <a:lnTo>
                    <a:pt x="6749" y="372"/>
                  </a:lnTo>
                  <a:lnTo>
                    <a:pt x="6760" y="372"/>
                  </a:lnTo>
                  <a:cubicBezTo>
                    <a:pt x="6771" y="383"/>
                    <a:pt x="6777" y="413"/>
                    <a:pt x="6777" y="461"/>
                  </a:cubicBezTo>
                  <a:cubicBezTo>
                    <a:pt x="6777" y="616"/>
                    <a:pt x="6716" y="790"/>
                    <a:pt x="6595" y="983"/>
                  </a:cubicBezTo>
                  <a:cubicBezTo>
                    <a:pt x="6503" y="1129"/>
                    <a:pt x="6415" y="1202"/>
                    <a:pt x="6332" y="1202"/>
                  </a:cubicBezTo>
                  <a:cubicBezTo>
                    <a:pt x="6272" y="1202"/>
                    <a:pt x="6219" y="1172"/>
                    <a:pt x="6174" y="1112"/>
                  </a:cubicBezTo>
                  <a:cubicBezTo>
                    <a:pt x="6117" y="1039"/>
                    <a:pt x="6089" y="944"/>
                    <a:pt x="6089" y="827"/>
                  </a:cubicBezTo>
                  <a:cubicBezTo>
                    <a:pt x="6089" y="705"/>
                    <a:pt x="6136" y="591"/>
                    <a:pt x="6230" y="486"/>
                  </a:cubicBezTo>
                  <a:cubicBezTo>
                    <a:pt x="6303" y="404"/>
                    <a:pt x="6390" y="343"/>
                    <a:pt x="6491" y="305"/>
                  </a:cubicBezTo>
                  <a:cubicBezTo>
                    <a:pt x="6595" y="260"/>
                    <a:pt x="6700" y="238"/>
                    <a:pt x="6804" y="238"/>
                  </a:cubicBezTo>
                  <a:close/>
                  <a:moveTo>
                    <a:pt x="2000" y="227"/>
                  </a:moveTo>
                  <a:lnTo>
                    <a:pt x="1755" y="251"/>
                  </a:lnTo>
                  <a:lnTo>
                    <a:pt x="1755" y="345"/>
                  </a:lnTo>
                  <a:lnTo>
                    <a:pt x="2013" y="319"/>
                  </a:lnTo>
                  <a:lnTo>
                    <a:pt x="2015" y="243"/>
                  </a:lnTo>
                  <a:cubicBezTo>
                    <a:pt x="2015" y="232"/>
                    <a:pt x="2011" y="227"/>
                    <a:pt x="2001" y="227"/>
                  </a:cubicBezTo>
                  <a:cubicBezTo>
                    <a:pt x="2000" y="227"/>
                    <a:pt x="2000" y="227"/>
                    <a:pt x="2000" y="227"/>
                  </a:cubicBezTo>
                  <a:close/>
                  <a:moveTo>
                    <a:pt x="10072" y="221"/>
                  </a:moveTo>
                  <a:cubicBezTo>
                    <a:pt x="10071" y="220"/>
                    <a:pt x="10068" y="220"/>
                    <a:pt x="10064" y="221"/>
                  </a:cubicBezTo>
                  <a:lnTo>
                    <a:pt x="9623" y="260"/>
                  </a:lnTo>
                  <a:lnTo>
                    <a:pt x="9645" y="444"/>
                  </a:lnTo>
                  <a:lnTo>
                    <a:pt x="10045" y="415"/>
                  </a:lnTo>
                  <a:lnTo>
                    <a:pt x="10074" y="230"/>
                  </a:lnTo>
                  <a:cubicBezTo>
                    <a:pt x="10075" y="228"/>
                    <a:pt x="10075" y="226"/>
                    <a:pt x="10075" y="225"/>
                  </a:cubicBezTo>
                  <a:cubicBezTo>
                    <a:pt x="10075" y="223"/>
                    <a:pt x="10074" y="222"/>
                    <a:pt x="10072" y="221"/>
                  </a:cubicBezTo>
                  <a:close/>
                  <a:moveTo>
                    <a:pt x="2685" y="196"/>
                  </a:moveTo>
                  <a:lnTo>
                    <a:pt x="2408" y="218"/>
                  </a:lnTo>
                  <a:lnTo>
                    <a:pt x="2408" y="313"/>
                  </a:lnTo>
                  <a:lnTo>
                    <a:pt x="2703" y="292"/>
                  </a:lnTo>
                  <a:lnTo>
                    <a:pt x="2703" y="212"/>
                  </a:lnTo>
                  <a:cubicBezTo>
                    <a:pt x="2703" y="201"/>
                    <a:pt x="2698" y="196"/>
                    <a:pt x="2689" y="196"/>
                  </a:cubicBezTo>
                  <a:cubicBezTo>
                    <a:pt x="2687" y="196"/>
                    <a:pt x="2685" y="196"/>
                    <a:pt x="2685" y="196"/>
                  </a:cubicBezTo>
                  <a:close/>
                  <a:moveTo>
                    <a:pt x="3794" y="99"/>
                  </a:moveTo>
                  <a:cubicBezTo>
                    <a:pt x="3809" y="99"/>
                    <a:pt x="3826" y="104"/>
                    <a:pt x="3846" y="115"/>
                  </a:cubicBezTo>
                  <a:cubicBezTo>
                    <a:pt x="3867" y="126"/>
                    <a:pt x="3878" y="147"/>
                    <a:pt x="3878" y="177"/>
                  </a:cubicBezTo>
                  <a:cubicBezTo>
                    <a:pt x="3878" y="213"/>
                    <a:pt x="3860" y="293"/>
                    <a:pt x="3825" y="418"/>
                  </a:cubicBezTo>
                  <a:cubicBezTo>
                    <a:pt x="3814" y="455"/>
                    <a:pt x="3799" y="501"/>
                    <a:pt x="3779" y="554"/>
                  </a:cubicBezTo>
                  <a:cubicBezTo>
                    <a:pt x="3840" y="657"/>
                    <a:pt x="3918" y="760"/>
                    <a:pt x="4012" y="865"/>
                  </a:cubicBezTo>
                  <a:cubicBezTo>
                    <a:pt x="4134" y="1000"/>
                    <a:pt x="4264" y="1111"/>
                    <a:pt x="4400" y="1198"/>
                  </a:cubicBezTo>
                  <a:cubicBezTo>
                    <a:pt x="4453" y="1232"/>
                    <a:pt x="4480" y="1257"/>
                    <a:pt x="4480" y="1273"/>
                  </a:cubicBezTo>
                  <a:cubicBezTo>
                    <a:pt x="4480" y="1289"/>
                    <a:pt x="4466" y="1301"/>
                    <a:pt x="4437" y="1309"/>
                  </a:cubicBezTo>
                  <a:cubicBezTo>
                    <a:pt x="4398" y="1320"/>
                    <a:pt x="4359" y="1325"/>
                    <a:pt x="4320" y="1325"/>
                  </a:cubicBezTo>
                  <a:cubicBezTo>
                    <a:pt x="4279" y="1325"/>
                    <a:pt x="4249" y="1317"/>
                    <a:pt x="4229" y="1300"/>
                  </a:cubicBezTo>
                  <a:cubicBezTo>
                    <a:pt x="4144" y="1228"/>
                    <a:pt x="4045" y="1122"/>
                    <a:pt x="3931" y="982"/>
                  </a:cubicBezTo>
                  <a:cubicBezTo>
                    <a:pt x="3858" y="893"/>
                    <a:pt x="3788" y="791"/>
                    <a:pt x="3720" y="678"/>
                  </a:cubicBezTo>
                  <a:cubicBezTo>
                    <a:pt x="3611" y="923"/>
                    <a:pt x="3448" y="1124"/>
                    <a:pt x="3230" y="1281"/>
                  </a:cubicBezTo>
                  <a:cubicBezTo>
                    <a:pt x="3183" y="1314"/>
                    <a:pt x="3151" y="1331"/>
                    <a:pt x="3132" y="1331"/>
                  </a:cubicBezTo>
                  <a:cubicBezTo>
                    <a:pt x="3114" y="1331"/>
                    <a:pt x="3098" y="1324"/>
                    <a:pt x="3086" y="1309"/>
                  </a:cubicBezTo>
                  <a:cubicBezTo>
                    <a:pt x="3077" y="1298"/>
                    <a:pt x="3073" y="1286"/>
                    <a:pt x="3073" y="1273"/>
                  </a:cubicBezTo>
                  <a:cubicBezTo>
                    <a:pt x="3073" y="1254"/>
                    <a:pt x="3085" y="1235"/>
                    <a:pt x="3108" y="1217"/>
                  </a:cubicBezTo>
                  <a:cubicBezTo>
                    <a:pt x="3199" y="1149"/>
                    <a:pt x="3270" y="1085"/>
                    <a:pt x="3323" y="1028"/>
                  </a:cubicBezTo>
                  <a:cubicBezTo>
                    <a:pt x="3539" y="791"/>
                    <a:pt x="3670" y="509"/>
                    <a:pt x="3717" y="183"/>
                  </a:cubicBezTo>
                  <a:cubicBezTo>
                    <a:pt x="3725" y="127"/>
                    <a:pt x="3751" y="99"/>
                    <a:pt x="3794" y="99"/>
                  </a:cubicBezTo>
                  <a:close/>
                  <a:moveTo>
                    <a:pt x="1684" y="99"/>
                  </a:moveTo>
                  <a:cubicBezTo>
                    <a:pt x="1717" y="99"/>
                    <a:pt x="1737" y="110"/>
                    <a:pt x="1745" y="131"/>
                  </a:cubicBezTo>
                  <a:lnTo>
                    <a:pt x="2027" y="102"/>
                  </a:lnTo>
                  <a:cubicBezTo>
                    <a:pt x="2037" y="101"/>
                    <a:pt x="2045" y="101"/>
                    <a:pt x="2051" y="101"/>
                  </a:cubicBezTo>
                  <a:cubicBezTo>
                    <a:pt x="2121" y="101"/>
                    <a:pt x="2155" y="141"/>
                    <a:pt x="2153" y="221"/>
                  </a:cubicBezTo>
                  <a:lnTo>
                    <a:pt x="2141" y="644"/>
                  </a:lnTo>
                  <a:cubicBezTo>
                    <a:pt x="2137" y="684"/>
                    <a:pt x="2113" y="705"/>
                    <a:pt x="2071" y="705"/>
                  </a:cubicBezTo>
                  <a:cubicBezTo>
                    <a:pt x="2027" y="705"/>
                    <a:pt x="2005" y="688"/>
                    <a:pt x="2006" y="656"/>
                  </a:cubicBezTo>
                  <a:lnTo>
                    <a:pt x="1755" y="682"/>
                  </a:lnTo>
                  <a:lnTo>
                    <a:pt x="1755" y="1338"/>
                  </a:lnTo>
                  <a:cubicBezTo>
                    <a:pt x="1755" y="1382"/>
                    <a:pt x="1731" y="1404"/>
                    <a:pt x="1683" y="1404"/>
                  </a:cubicBezTo>
                  <a:cubicBezTo>
                    <a:pt x="1637" y="1404"/>
                    <a:pt x="1613" y="1382"/>
                    <a:pt x="1613" y="1338"/>
                  </a:cubicBezTo>
                  <a:lnTo>
                    <a:pt x="1613" y="167"/>
                  </a:lnTo>
                  <a:cubicBezTo>
                    <a:pt x="1613" y="145"/>
                    <a:pt x="1622" y="128"/>
                    <a:pt x="1638" y="114"/>
                  </a:cubicBezTo>
                  <a:cubicBezTo>
                    <a:pt x="1650" y="104"/>
                    <a:pt x="1666" y="99"/>
                    <a:pt x="1684" y="99"/>
                  </a:cubicBezTo>
                  <a:close/>
                  <a:moveTo>
                    <a:pt x="10118" y="89"/>
                  </a:moveTo>
                  <a:cubicBezTo>
                    <a:pt x="10191" y="89"/>
                    <a:pt x="10227" y="120"/>
                    <a:pt x="10227" y="181"/>
                  </a:cubicBezTo>
                  <a:cubicBezTo>
                    <a:pt x="10227" y="190"/>
                    <a:pt x="10226" y="202"/>
                    <a:pt x="10223" y="219"/>
                  </a:cubicBezTo>
                  <a:lnTo>
                    <a:pt x="10181" y="415"/>
                  </a:lnTo>
                  <a:cubicBezTo>
                    <a:pt x="10202" y="421"/>
                    <a:pt x="10213" y="440"/>
                    <a:pt x="10213" y="471"/>
                  </a:cubicBezTo>
                  <a:cubicBezTo>
                    <a:pt x="10213" y="510"/>
                    <a:pt x="10190" y="530"/>
                    <a:pt x="10145" y="533"/>
                  </a:cubicBezTo>
                  <a:lnTo>
                    <a:pt x="9892" y="551"/>
                  </a:lnTo>
                  <a:lnTo>
                    <a:pt x="9907" y="560"/>
                  </a:lnTo>
                  <a:cubicBezTo>
                    <a:pt x="9919" y="572"/>
                    <a:pt x="9925" y="590"/>
                    <a:pt x="9925" y="615"/>
                  </a:cubicBezTo>
                  <a:lnTo>
                    <a:pt x="9925" y="718"/>
                  </a:lnTo>
                  <a:lnTo>
                    <a:pt x="10273" y="692"/>
                  </a:lnTo>
                  <a:cubicBezTo>
                    <a:pt x="10274" y="692"/>
                    <a:pt x="10275" y="692"/>
                    <a:pt x="10278" y="692"/>
                  </a:cubicBezTo>
                  <a:cubicBezTo>
                    <a:pt x="10324" y="692"/>
                    <a:pt x="10347" y="713"/>
                    <a:pt x="10347" y="757"/>
                  </a:cubicBezTo>
                  <a:cubicBezTo>
                    <a:pt x="10347" y="801"/>
                    <a:pt x="10324" y="824"/>
                    <a:pt x="10279" y="826"/>
                  </a:cubicBezTo>
                  <a:lnTo>
                    <a:pt x="9965" y="847"/>
                  </a:lnTo>
                  <a:cubicBezTo>
                    <a:pt x="10079" y="978"/>
                    <a:pt x="10211" y="1088"/>
                    <a:pt x="10360" y="1177"/>
                  </a:cubicBezTo>
                  <a:cubicBezTo>
                    <a:pt x="10410" y="1206"/>
                    <a:pt x="10434" y="1230"/>
                    <a:pt x="10434" y="1248"/>
                  </a:cubicBezTo>
                  <a:cubicBezTo>
                    <a:pt x="10434" y="1266"/>
                    <a:pt x="10415" y="1280"/>
                    <a:pt x="10377" y="1291"/>
                  </a:cubicBezTo>
                  <a:cubicBezTo>
                    <a:pt x="10351" y="1304"/>
                    <a:pt x="10325" y="1310"/>
                    <a:pt x="10299" y="1310"/>
                  </a:cubicBezTo>
                  <a:cubicBezTo>
                    <a:pt x="10275" y="1310"/>
                    <a:pt x="10255" y="1304"/>
                    <a:pt x="10239" y="1291"/>
                  </a:cubicBezTo>
                  <a:cubicBezTo>
                    <a:pt x="10202" y="1262"/>
                    <a:pt x="10159" y="1222"/>
                    <a:pt x="10109" y="1171"/>
                  </a:cubicBezTo>
                  <a:cubicBezTo>
                    <a:pt x="10026" y="1086"/>
                    <a:pt x="9964" y="1004"/>
                    <a:pt x="9925" y="925"/>
                  </a:cubicBezTo>
                  <a:lnTo>
                    <a:pt x="9925" y="1371"/>
                  </a:lnTo>
                  <a:cubicBezTo>
                    <a:pt x="9925" y="1420"/>
                    <a:pt x="9901" y="1444"/>
                    <a:pt x="9852" y="1444"/>
                  </a:cubicBezTo>
                  <a:cubicBezTo>
                    <a:pt x="9804" y="1444"/>
                    <a:pt x="9780" y="1420"/>
                    <a:pt x="9780" y="1371"/>
                  </a:cubicBezTo>
                  <a:lnTo>
                    <a:pt x="9780" y="964"/>
                  </a:lnTo>
                  <a:cubicBezTo>
                    <a:pt x="9717" y="1086"/>
                    <a:pt x="9614" y="1195"/>
                    <a:pt x="9471" y="1290"/>
                  </a:cubicBezTo>
                  <a:cubicBezTo>
                    <a:pt x="9438" y="1314"/>
                    <a:pt x="9415" y="1327"/>
                    <a:pt x="9400" y="1327"/>
                  </a:cubicBezTo>
                  <a:cubicBezTo>
                    <a:pt x="9385" y="1327"/>
                    <a:pt x="9372" y="1320"/>
                    <a:pt x="9360" y="1308"/>
                  </a:cubicBezTo>
                  <a:cubicBezTo>
                    <a:pt x="9350" y="1297"/>
                    <a:pt x="9345" y="1284"/>
                    <a:pt x="9345" y="1271"/>
                  </a:cubicBezTo>
                  <a:cubicBezTo>
                    <a:pt x="9345" y="1255"/>
                    <a:pt x="9351" y="1242"/>
                    <a:pt x="9362" y="1232"/>
                  </a:cubicBezTo>
                  <a:cubicBezTo>
                    <a:pt x="9366" y="1228"/>
                    <a:pt x="9380" y="1217"/>
                    <a:pt x="9403" y="1200"/>
                  </a:cubicBezTo>
                  <a:cubicBezTo>
                    <a:pt x="9503" y="1125"/>
                    <a:pt x="9592" y="1031"/>
                    <a:pt x="9672" y="917"/>
                  </a:cubicBezTo>
                  <a:cubicBezTo>
                    <a:pt x="9691" y="889"/>
                    <a:pt x="9707" y="871"/>
                    <a:pt x="9719" y="864"/>
                  </a:cubicBezTo>
                  <a:lnTo>
                    <a:pt x="9457" y="883"/>
                  </a:lnTo>
                  <a:lnTo>
                    <a:pt x="9449" y="884"/>
                  </a:lnTo>
                  <a:cubicBezTo>
                    <a:pt x="9434" y="884"/>
                    <a:pt x="9419" y="880"/>
                    <a:pt x="9404" y="871"/>
                  </a:cubicBezTo>
                  <a:cubicBezTo>
                    <a:pt x="9388" y="861"/>
                    <a:pt x="9380" y="843"/>
                    <a:pt x="9380" y="819"/>
                  </a:cubicBezTo>
                  <a:cubicBezTo>
                    <a:pt x="9380" y="776"/>
                    <a:pt x="9402" y="753"/>
                    <a:pt x="9446" y="750"/>
                  </a:cubicBezTo>
                  <a:lnTo>
                    <a:pt x="9780" y="727"/>
                  </a:lnTo>
                  <a:lnTo>
                    <a:pt x="9780" y="615"/>
                  </a:lnTo>
                  <a:cubicBezTo>
                    <a:pt x="9780" y="590"/>
                    <a:pt x="9786" y="572"/>
                    <a:pt x="9798" y="560"/>
                  </a:cubicBezTo>
                  <a:lnTo>
                    <a:pt x="9802" y="557"/>
                  </a:lnTo>
                  <a:lnTo>
                    <a:pt x="9656" y="568"/>
                  </a:lnTo>
                  <a:cubicBezTo>
                    <a:pt x="9656" y="601"/>
                    <a:pt x="9632" y="618"/>
                    <a:pt x="9585" y="618"/>
                  </a:cubicBezTo>
                  <a:cubicBezTo>
                    <a:pt x="9544" y="618"/>
                    <a:pt x="9520" y="595"/>
                    <a:pt x="9514" y="549"/>
                  </a:cubicBezTo>
                  <a:lnTo>
                    <a:pt x="9471" y="183"/>
                  </a:lnTo>
                  <a:cubicBezTo>
                    <a:pt x="9470" y="179"/>
                    <a:pt x="9470" y="175"/>
                    <a:pt x="9470" y="170"/>
                  </a:cubicBezTo>
                  <a:cubicBezTo>
                    <a:pt x="9470" y="128"/>
                    <a:pt x="9494" y="106"/>
                    <a:pt x="9542" y="106"/>
                  </a:cubicBezTo>
                  <a:cubicBezTo>
                    <a:pt x="9572" y="106"/>
                    <a:pt x="9591" y="116"/>
                    <a:pt x="9601" y="134"/>
                  </a:cubicBezTo>
                  <a:lnTo>
                    <a:pt x="10100" y="90"/>
                  </a:lnTo>
                  <a:cubicBezTo>
                    <a:pt x="10106" y="89"/>
                    <a:pt x="10112" y="89"/>
                    <a:pt x="10118" y="89"/>
                  </a:cubicBezTo>
                  <a:close/>
                  <a:moveTo>
                    <a:pt x="2740" y="70"/>
                  </a:moveTo>
                  <a:cubicBezTo>
                    <a:pt x="2789" y="70"/>
                    <a:pt x="2821" y="89"/>
                    <a:pt x="2835" y="128"/>
                  </a:cubicBezTo>
                  <a:cubicBezTo>
                    <a:pt x="2841" y="145"/>
                    <a:pt x="2844" y="169"/>
                    <a:pt x="2844" y="199"/>
                  </a:cubicBezTo>
                  <a:lnTo>
                    <a:pt x="2844" y="1299"/>
                  </a:lnTo>
                  <a:cubicBezTo>
                    <a:pt x="2844" y="1379"/>
                    <a:pt x="2809" y="1418"/>
                    <a:pt x="2738" y="1418"/>
                  </a:cubicBezTo>
                  <a:cubicBezTo>
                    <a:pt x="2711" y="1418"/>
                    <a:pt x="2663" y="1408"/>
                    <a:pt x="2596" y="1388"/>
                  </a:cubicBezTo>
                  <a:cubicBezTo>
                    <a:pt x="2543" y="1372"/>
                    <a:pt x="2507" y="1358"/>
                    <a:pt x="2490" y="1346"/>
                  </a:cubicBezTo>
                  <a:cubicBezTo>
                    <a:pt x="2457" y="1333"/>
                    <a:pt x="2441" y="1315"/>
                    <a:pt x="2441" y="1293"/>
                  </a:cubicBezTo>
                  <a:cubicBezTo>
                    <a:pt x="2441" y="1257"/>
                    <a:pt x="2459" y="1239"/>
                    <a:pt x="2497" y="1239"/>
                  </a:cubicBezTo>
                  <a:cubicBezTo>
                    <a:pt x="2504" y="1239"/>
                    <a:pt x="2518" y="1241"/>
                    <a:pt x="2537" y="1245"/>
                  </a:cubicBezTo>
                  <a:cubicBezTo>
                    <a:pt x="2596" y="1260"/>
                    <a:pt x="2642" y="1268"/>
                    <a:pt x="2675" y="1268"/>
                  </a:cubicBezTo>
                  <a:cubicBezTo>
                    <a:pt x="2693" y="1268"/>
                    <a:pt x="2703" y="1258"/>
                    <a:pt x="2703" y="1240"/>
                  </a:cubicBezTo>
                  <a:lnTo>
                    <a:pt x="2703" y="636"/>
                  </a:lnTo>
                  <a:lnTo>
                    <a:pt x="2406" y="652"/>
                  </a:lnTo>
                  <a:cubicBezTo>
                    <a:pt x="2404" y="683"/>
                    <a:pt x="2381" y="698"/>
                    <a:pt x="2338" y="698"/>
                  </a:cubicBezTo>
                  <a:cubicBezTo>
                    <a:pt x="2311" y="698"/>
                    <a:pt x="2291" y="689"/>
                    <a:pt x="2275" y="669"/>
                  </a:cubicBezTo>
                  <a:cubicBezTo>
                    <a:pt x="2269" y="660"/>
                    <a:pt x="2266" y="649"/>
                    <a:pt x="2266" y="635"/>
                  </a:cubicBezTo>
                  <a:lnTo>
                    <a:pt x="2266" y="134"/>
                  </a:lnTo>
                  <a:cubicBezTo>
                    <a:pt x="2266" y="111"/>
                    <a:pt x="2275" y="95"/>
                    <a:pt x="2294" y="83"/>
                  </a:cubicBezTo>
                  <a:cubicBezTo>
                    <a:pt x="2307" y="75"/>
                    <a:pt x="2322" y="70"/>
                    <a:pt x="2338" y="70"/>
                  </a:cubicBezTo>
                  <a:cubicBezTo>
                    <a:pt x="2369" y="70"/>
                    <a:pt x="2389" y="80"/>
                    <a:pt x="2398" y="99"/>
                  </a:cubicBezTo>
                  <a:lnTo>
                    <a:pt x="2714" y="71"/>
                  </a:lnTo>
                  <a:cubicBezTo>
                    <a:pt x="2723" y="70"/>
                    <a:pt x="2732" y="70"/>
                    <a:pt x="2740" y="70"/>
                  </a:cubicBezTo>
                  <a:close/>
                  <a:moveTo>
                    <a:pt x="4910" y="64"/>
                  </a:moveTo>
                  <a:cubicBezTo>
                    <a:pt x="4934" y="64"/>
                    <a:pt x="4953" y="73"/>
                    <a:pt x="4968" y="90"/>
                  </a:cubicBezTo>
                  <a:cubicBezTo>
                    <a:pt x="4978" y="101"/>
                    <a:pt x="4983" y="115"/>
                    <a:pt x="4983" y="131"/>
                  </a:cubicBezTo>
                  <a:lnTo>
                    <a:pt x="4983" y="401"/>
                  </a:lnTo>
                  <a:lnTo>
                    <a:pt x="5094" y="386"/>
                  </a:lnTo>
                  <a:cubicBezTo>
                    <a:pt x="5099" y="386"/>
                    <a:pt x="5104" y="385"/>
                    <a:pt x="5107" y="385"/>
                  </a:cubicBezTo>
                  <a:cubicBezTo>
                    <a:pt x="5153" y="385"/>
                    <a:pt x="5176" y="407"/>
                    <a:pt x="5176" y="451"/>
                  </a:cubicBezTo>
                  <a:cubicBezTo>
                    <a:pt x="5176" y="492"/>
                    <a:pt x="5156" y="514"/>
                    <a:pt x="5114" y="519"/>
                  </a:cubicBezTo>
                  <a:lnTo>
                    <a:pt x="4983" y="535"/>
                  </a:lnTo>
                  <a:lnTo>
                    <a:pt x="4983" y="612"/>
                  </a:lnTo>
                  <a:cubicBezTo>
                    <a:pt x="5071" y="668"/>
                    <a:pt x="5137" y="718"/>
                    <a:pt x="5181" y="760"/>
                  </a:cubicBezTo>
                  <a:cubicBezTo>
                    <a:pt x="5205" y="782"/>
                    <a:pt x="5217" y="805"/>
                    <a:pt x="5217" y="828"/>
                  </a:cubicBezTo>
                  <a:cubicBezTo>
                    <a:pt x="5217" y="847"/>
                    <a:pt x="5210" y="863"/>
                    <a:pt x="5195" y="878"/>
                  </a:cubicBezTo>
                  <a:cubicBezTo>
                    <a:pt x="5181" y="890"/>
                    <a:pt x="5165" y="897"/>
                    <a:pt x="5146" y="897"/>
                  </a:cubicBezTo>
                  <a:cubicBezTo>
                    <a:pt x="5123" y="897"/>
                    <a:pt x="5101" y="885"/>
                    <a:pt x="5081" y="861"/>
                  </a:cubicBezTo>
                  <a:cubicBezTo>
                    <a:pt x="5064" y="841"/>
                    <a:pt x="5047" y="820"/>
                    <a:pt x="5028" y="798"/>
                  </a:cubicBezTo>
                  <a:lnTo>
                    <a:pt x="4983" y="743"/>
                  </a:lnTo>
                  <a:lnTo>
                    <a:pt x="4983" y="1345"/>
                  </a:lnTo>
                  <a:cubicBezTo>
                    <a:pt x="4983" y="1360"/>
                    <a:pt x="4978" y="1374"/>
                    <a:pt x="4969" y="1385"/>
                  </a:cubicBezTo>
                  <a:cubicBezTo>
                    <a:pt x="4955" y="1401"/>
                    <a:pt x="4935" y="1408"/>
                    <a:pt x="4910" y="1408"/>
                  </a:cubicBezTo>
                  <a:cubicBezTo>
                    <a:pt x="4883" y="1408"/>
                    <a:pt x="4863" y="1399"/>
                    <a:pt x="4849" y="1380"/>
                  </a:cubicBezTo>
                  <a:cubicBezTo>
                    <a:pt x="4842" y="1370"/>
                    <a:pt x="4839" y="1358"/>
                    <a:pt x="4839" y="1345"/>
                  </a:cubicBezTo>
                  <a:lnTo>
                    <a:pt x="4839" y="739"/>
                  </a:lnTo>
                  <a:cubicBezTo>
                    <a:pt x="4807" y="832"/>
                    <a:pt x="4740" y="938"/>
                    <a:pt x="4638" y="1057"/>
                  </a:cubicBezTo>
                  <a:cubicBezTo>
                    <a:pt x="4630" y="1074"/>
                    <a:pt x="4625" y="1083"/>
                    <a:pt x="4622" y="1086"/>
                  </a:cubicBezTo>
                  <a:cubicBezTo>
                    <a:pt x="4605" y="1104"/>
                    <a:pt x="4586" y="1114"/>
                    <a:pt x="4567" y="1114"/>
                  </a:cubicBezTo>
                  <a:cubicBezTo>
                    <a:pt x="4552" y="1114"/>
                    <a:pt x="4540" y="1107"/>
                    <a:pt x="4530" y="1095"/>
                  </a:cubicBezTo>
                  <a:cubicBezTo>
                    <a:pt x="4520" y="1084"/>
                    <a:pt x="4516" y="1072"/>
                    <a:pt x="4516" y="1059"/>
                  </a:cubicBezTo>
                  <a:cubicBezTo>
                    <a:pt x="4516" y="1043"/>
                    <a:pt x="4531" y="1017"/>
                    <a:pt x="4561" y="978"/>
                  </a:cubicBezTo>
                  <a:cubicBezTo>
                    <a:pt x="4627" y="894"/>
                    <a:pt x="4692" y="787"/>
                    <a:pt x="4756" y="658"/>
                  </a:cubicBezTo>
                  <a:cubicBezTo>
                    <a:pt x="4778" y="615"/>
                    <a:pt x="4797" y="579"/>
                    <a:pt x="4813" y="553"/>
                  </a:cubicBezTo>
                  <a:lnTo>
                    <a:pt x="4626" y="577"/>
                  </a:lnTo>
                  <a:cubicBezTo>
                    <a:pt x="4620" y="578"/>
                    <a:pt x="4615" y="578"/>
                    <a:pt x="4610" y="578"/>
                  </a:cubicBezTo>
                  <a:cubicBezTo>
                    <a:pt x="4565" y="578"/>
                    <a:pt x="4542" y="556"/>
                    <a:pt x="4542" y="512"/>
                  </a:cubicBezTo>
                  <a:cubicBezTo>
                    <a:pt x="4542" y="472"/>
                    <a:pt x="4563" y="449"/>
                    <a:pt x="4604" y="444"/>
                  </a:cubicBezTo>
                  <a:lnTo>
                    <a:pt x="4839" y="416"/>
                  </a:lnTo>
                  <a:lnTo>
                    <a:pt x="4839" y="131"/>
                  </a:lnTo>
                  <a:cubicBezTo>
                    <a:pt x="4839" y="110"/>
                    <a:pt x="4847" y="94"/>
                    <a:pt x="4863" y="80"/>
                  </a:cubicBezTo>
                  <a:cubicBezTo>
                    <a:pt x="4877" y="70"/>
                    <a:pt x="4892" y="64"/>
                    <a:pt x="4910" y="64"/>
                  </a:cubicBezTo>
                  <a:close/>
                  <a:moveTo>
                    <a:pt x="9342" y="59"/>
                  </a:moveTo>
                  <a:cubicBezTo>
                    <a:pt x="9353" y="59"/>
                    <a:pt x="9365" y="62"/>
                    <a:pt x="9376" y="67"/>
                  </a:cubicBezTo>
                  <a:cubicBezTo>
                    <a:pt x="9402" y="79"/>
                    <a:pt x="9415" y="99"/>
                    <a:pt x="9415" y="127"/>
                  </a:cubicBezTo>
                  <a:cubicBezTo>
                    <a:pt x="9415" y="144"/>
                    <a:pt x="9408" y="166"/>
                    <a:pt x="9396" y="193"/>
                  </a:cubicBezTo>
                  <a:cubicBezTo>
                    <a:pt x="9372" y="266"/>
                    <a:pt x="9342" y="336"/>
                    <a:pt x="9307" y="404"/>
                  </a:cubicBezTo>
                  <a:lnTo>
                    <a:pt x="9307" y="405"/>
                  </a:lnTo>
                  <a:lnTo>
                    <a:pt x="9307" y="1342"/>
                  </a:lnTo>
                  <a:cubicBezTo>
                    <a:pt x="9307" y="1385"/>
                    <a:pt x="9284" y="1407"/>
                    <a:pt x="9237" y="1407"/>
                  </a:cubicBezTo>
                  <a:cubicBezTo>
                    <a:pt x="9190" y="1407"/>
                    <a:pt x="9167" y="1385"/>
                    <a:pt x="9167" y="1342"/>
                  </a:cubicBezTo>
                  <a:lnTo>
                    <a:pt x="9167" y="604"/>
                  </a:lnTo>
                  <a:cubicBezTo>
                    <a:pt x="9135" y="679"/>
                    <a:pt x="9102" y="738"/>
                    <a:pt x="9068" y="782"/>
                  </a:cubicBezTo>
                  <a:cubicBezTo>
                    <a:pt x="9051" y="803"/>
                    <a:pt x="9032" y="814"/>
                    <a:pt x="9011" y="814"/>
                  </a:cubicBezTo>
                  <a:cubicBezTo>
                    <a:pt x="8996" y="814"/>
                    <a:pt x="8982" y="807"/>
                    <a:pt x="8967" y="794"/>
                  </a:cubicBezTo>
                  <a:cubicBezTo>
                    <a:pt x="8958" y="784"/>
                    <a:pt x="8953" y="772"/>
                    <a:pt x="8953" y="757"/>
                  </a:cubicBezTo>
                  <a:cubicBezTo>
                    <a:pt x="8953" y="743"/>
                    <a:pt x="8967" y="716"/>
                    <a:pt x="8996" y="677"/>
                  </a:cubicBezTo>
                  <a:cubicBezTo>
                    <a:pt x="9045" y="611"/>
                    <a:pt x="9097" y="521"/>
                    <a:pt x="9154" y="405"/>
                  </a:cubicBezTo>
                  <a:cubicBezTo>
                    <a:pt x="9199" y="310"/>
                    <a:pt x="9236" y="217"/>
                    <a:pt x="9267" y="126"/>
                  </a:cubicBezTo>
                  <a:cubicBezTo>
                    <a:pt x="9282" y="81"/>
                    <a:pt x="9307" y="59"/>
                    <a:pt x="9342" y="59"/>
                  </a:cubicBezTo>
                  <a:close/>
                  <a:moveTo>
                    <a:pt x="5637" y="46"/>
                  </a:moveTo>
                  <a:cubicBezTo>
                    <a:pt x="5668" y="46"/>
                    <a:pt x="5690" y="58"/>
                    <a:pt x="5704" y="83"/>
                  </a:cubicBezTo>
                  <a:cubicBezTo>
                    <a:pt x="5709" y="94"/>
                    <a:pt x="5712" y="108"/>
                    <a:pt x="5712" y="128"/>
                  </a:cubicBezTo>
                  <a:lnTo>
                    <a:pt x="5717" y="356"/>
                  </a:lnTo>
                  <a:lnTo>
                    <a:pt x="5895" y="334"/>
                  </a:lnTo>
                  <a:cubicBezTo>
                    <a:pt x="5896" y="334"/>
                    <a:pt x="5898" y="334"/>
                    <a:pt x="5902" y="334"/>
                  </a:cubicBezTo>
                  <a:cubicBezTo>
                    <a:pt x="5945" y="334"/>
                    <a:pt x="5966" y="355"/>
                    <a:pt x="5966" y="399"/>
                  </a:cubicBezTo>
                  <a:cubicBezTo>
                    <a:pt x="5966" y="437"/>
                    <a:pt x="5945" y="458"/>
                    <a:pt x="5904" y="462"/>
                  </a:cubicBezTo>
                  <a:lnTo>
                    <a:pt x="5719" y="484"/>
                  </a:lnTo>
                  <a:lnTo>
                    <a:pt x="5719" y="529"/>
                  </a:lnTo>
                  <a:cubicBezTo>
                    <a:pt x="5719" y="512"/>
                    <a:pt x="5729" y="504"/>
                    <a:pt x="5748" y="504"/>
                  </a:cubicBezTo>
                  <a:cubicBezTo>
                    <a:pt x="5768" y="504"/>
                    <a:pt x="5787" y="513"/>
                    <a:pt x="5803" y="530"/>
                  </a:cubicBezTo>
                  <a:cubicBezTo>
                    <a:pt x="5816" y="542"/>
                    <a:pt x="5822" y="557"/>
                    <a:pt x="5822" y="572"/>
                  </a:cubicBezTo>
                  <a:cubicBezTo>
                    <a:pt x="5822" y="590"/>
                    <a:pt x="5814" y="608"/>
                    <a:pt x="5798" y="627"/>
                  </a:cubicBezTo>
                  <a:cubicBezTo>
                    <a:pt x="5785" y="643"/>
                    <a:pt x="5760" y="669"/>
                    <a:pt x="5723" y="704"/>
                  </a:cubicBezTo>
                  <a:lnTo>
                    <a:pt x="5736" y="1291"/>
                  </a:lnTo>
                  <a:cubicBezTo>
                    <a:pt x="5735" y="1373"/>
                    <a:pt x="5697" y="1415"/>
                    <a:pt x="5623" y="1415"/>
                  </a:cubicBezTo>
                  <a:cubicBezTo>
                    <a:pt x="5575" y="1415"/>
                    <a:pt x="5506" y="1394"/>
                    <a:pt x="5415" y="1352"/>
                  </a:cubicBezTo>
                  <a:cubicBezTo>
                    <a:pt x="5367" y="1330"/>
                    <a:pt x="5343" y="1306"/>
                    <a:pt x="5343" y="1281"/>
                  </a:cubicBezTo>
                  <a:cubicBezTo>
                    <a:pt x="5343" y="1245"/>
                    <a:pt x="5362" y="1227"/>
                    <a:pt x="5399" y="1227"/>
                  </a:cubicBezTo>
                  <a:cubicBezTo>
                    <a:pt x="5410" y="1227"/>
                    <a:pt x="5428" y="1231"/>
                    <a:pt x="5453" y="1240"/>
                  </a:cubicBezTo>
                  <a:cubicBezTo>
                    <a:pt x="5495" y="1253"/>
                    <a:pt x="5535" y="1260"/>
                    <a:pt x="5574" y="1260"/>
                  </a:cubicBezTo>
                  <a:cubicBezTo>
                    <a:pt x="5587" y="1260"/>
                    <a:pt x="5593" y="1253"/>
                    <a:pt x="5591" y="1240"/>
                  </a:cubicBezTo>
                  <a:lnTo>
                    <a:pt x="5590" y="1232"/>
                  </a:lnTo>
                  <a:lnTo>
                    <a:pt x="5582" y="809"/>
                  </a:lnTo>
                  <a:cubicBezTo>
                    <a:pt x="5481" y="903"/>
                    <a:pt x="5356" y="988"/>
                    <a:pt x="5208" y="1064"/>
                  </a:cubicBezTo>
                  <a:cubicBezTo>
                    <a:pt x="5189" y="1074"/>
                    <a:pt x="5173" y="1079"/>
                    <a:pt x="5160" y="1079"/>
                  </a:cubicBezTo>
                  <a:cubicBezTo>
                    <a:pt x="5140" y="1079"/>
                    <a:pt x="5125" y="1071"/>
                    <a:pt x="5116" y="1054"/>
                  </a:cubicBezTo>
                  <a:cubicBezTo>
                    <a:pt x="5110" y="1044"/>
                    <a:pt x="5108" y="1035"/>
                    <a:pt x="5108" y="1026"/>
                  </a:cubicBezTo>
                  <a:cubicBezTo>
                    <a:pt x="5108" y="1008"/>
                    <a:pt x="5117" y="992"/>
                    <a:pt x="5136" y="977"/>
                  </a:cubicBezTo>
                  <a:cubicBezTo>
                    <a:pt x="5139" y="975"/>
                    <a:pt x="5156" y="964"/>
                    <a:pt x="5188" y="947"/>
                  </a:cubicBezTo>
                  <a:cubicBezTo>
                    <a:pt x="5327" y="867"/>
                    <a:pt x="5457" y="770"/>
                    <a:pt x="5579" y="654"/>
                  </a:cubicBezTo>
                  <a:lnTo>
                    <a:pt x="5575" y="498"/>
                  </a:lnTo>
                  <a:lnTo>
                    <a:pt x="5248" y="537"/>
                  </a:lnTo>
                  <a:cubicBezTo>
                    <a:pt x="5242" y="537"/>
                    <a:pt x="5238" y="538"/>
                    <a:pt x="5238" y="538"/>
                  </a:cubicBezTo>
                  <a:cubicBezTo>
                    <a:pt x="5217" y="539"/>
                    <a:pt x="5200" y="529"/>
                    <a:pt x="5185" y="510"/>
                  </a:cubicBezTo>
                  <a:cubicBezTo>
                    <a:pt x="5178" y="501"/>
                    <a:pt x="5175" y="488"/>
                    <a:pt x="5175" y="474"/>
                  </a:cubicBezTo>
                  <a:cubicBezTo>
                    <a:pt x="5175" y="435"/>
                    <a:pt x="5196" y="413"/>
                    <a:pt x="5237" y="408"/>
                  </a:cubicBezTo>
                  <a:lnTo>
                    <a:pt x="5573" y="370"/>
                  </a:lnTo>
                  <a:lnTo>
                    <a:pt x="5567" y="116"/>
                  </a:lnTo>
                  <a:cubicBezTo>
                    <a:pt x="5567" y="69"/>
                    <a:pt x="5590" y="46"/>
                    <a:pt x="5637" y="46"/>
                  </a:cubicBezTo>
                  <a:close/>
                  <a:moveTo>
                    <a:pt x="8417" y="2"/>
                  </a:moveTo>
                  <a:cubicBezTo>
                    <a:pt x="8467" y="2"/>
                    <a:pt x="8493" y="24"/>
                    <a:pt x="8493" y="68"/>
                  </a:cubicBezTo>
                  <a:cubicBezTo>
                    <a:pt x="8493" y="88"/>
                    <a:pt x="8477" y="140"/>
                    <a:pt x="8445" y="224"/>
                  </a:cubicBezTo>
                  <a:lnTo>
                    <a:pt x="8798" y="189"/>
                  </a:lnTo>
                  <a:cubicBezTo>
                    <a:pt x="8803" y="188"/>
                    <a:pt x="8809" y="188"/>
                    <a:pt x="8817" y="188"/>
                  </a:cubicBezTo>
                  <a:cubicBezTo>
                    <a:pt x="8871" y="188"/>
                    <a:pt x="8899" y="209"/>
                    <a:pt x="8899" y="251"/>
                  </a:cubicBezTo>
                  <a:cubicBezTo>
                    <a:pt x="8899" y="291"/>
                    <a:pt x="8865" y="349"/>
                    <a:pt x="8798" y="426"/>
                  </a:cubicBezTo>
                  <a:cubicBezTo>
                    <a:pt x="8767" y="462"/>
                    <a:pt x="8740" y="480"/>
                    <a:pt x="8719" y="480"/>
                  </a:cubicBezTo>
                  <a:cubicBezTo>
                    <a:pt x="8709" y="480"/>
                    <a:pt x="8699" y="477"/>
                    <a:pt x="8691" y="470"/>
                  </a:cubicBezTo>
                  <a:cubicBezTo>
                    <a:pt x="8678" y="460"/>
                    <a:pt x="8671" y="447"/>
                    <a:pt x="8671" y="430"/>
                  </a:cubicBezTo>
                  <a:cubicBezTo>
                    <a:pt x="8671" y="420"/>
                    <a:pt x="8675" y="409"/>
                    <a:pt x="8682" y="396"/>
                  </a:cubicBezTo>
                  <a:cubicBezTo>
                    <a:pt x="8698" y="364"/>
                    <a:pt x="8708" y="341"/>
                    <a:pt x="8712" y="327"/>
                  </a:cubicBezTo>
                  <a:lnTo>
                    <a:pt x="8713" y="322"/>
                  </a:lnTo>
                  <a:lnTo>
                    <a:pt x="8711" y="323"/>
                  </a:lnTo>
                  <a:lnTo>
                    <a:pt x="8405" y="352"/>
                  </a:lnTo>
                  <a:cubicBezTo>
                    <a:pt x="8366" y="446"/>
                    <a:pt x="8321" y="530"/>
                    <a:pt x="8271" y="604"/>
                  </a:cubicBezTo>
                  <a:lnTo>
                    <a:pt x="8414" y="590"/>
                  </a:lnTo>
                  <a:cubicBezTo>
                    <a:pt x="8436" y="531"/>
                    <a:pt x="8452" y="476"/>
                    <a:pt x="8461" y="426"/>
                  </a:cubicBezTo>
                  <a:cubicBezTo>
                    <a:pt x="8469" y="380"/>
                    <a:pt x="8493" y="357"/>
                    <a:pt x="8533" y="357"/>
                  </a:cubicBezTo>
                  <a:cubicBezTo>
                    <a:pt x="8582" y="357"/>
                    <a:pt x="8607" y="379"/>
                    <a:pt x="8607" y="422"/>
                  </a:cubicBezTo>
                  <a:cubicBezTo>
                    <a:pt x="8607" y="447"/>
                    <a:pt x="8585" y="500"/>
                    <a:pt x="8542" y="580"/>
                  </a:cubicBezTo>
                  <a:lnTo>
                    <a:pt x="8750" y="560"/>
                  </a:lnTo>
                  <a:cubicBezTo>
                    <a:pt x="8751" y="560"/>
                    <a:pt x="8753" y="560"/>
                    <a:pt x="8757" y="560"/>
                  </a:cubicBezTo>
                  <a:cubicBezTo>
                    <a:pt x="8799" y="560"/>
                    <a:pt x="8821" y="579"/>
                    <a:pt x="8821" y="618"/>
                  </a:cubicBezTo>
                  <a:cubicBezTo>
                    <a:pt x="8821" y="658"/>
                    <a:pt x="8800" y="680"/>
                    <a:pt x="8759" y="682"/>
                  </a:cubicBezTo>
                  <a:lnTo>
                    <a:pt x="8559" y="697"/>
                  </a:lnTo>
                  <a:lnTo>
                    <a:pt x="8559" y="791"/>
                  </a:lnTo>
                  <a:lnTo>
                    <a:pt x="8734" y="779"/>
                  </a:lnTo>
                  <a:lnTo>
                    <a:pt x="8743" y="778"/>
                  </a:lnTo>
                  <a:cubicBezTo>
                    <a:pt x="8766" y="776"/>
                    <a:pt x="8784" y="784"/>
                    <a:pt x="8796" y="800"/>
                  </a:cubicBezTo>
                  <a:cubicBezTo>
                    <a:pt x="8803" y="810"/>
                    <a:pt x="8807" y="822"/>
                    <a:pt x="8807" y="834"/>
                  </a:cubicBezTo>
                  <a:cubicBezTo>
                    <a:pt x="8807" y="874"/>
                    <a:pt x="8786" y="895"/>
                    <a:pt x="8745" y="897"/>
                  </a:cubicBezTo>
                  <a:lnTo>
                    <a:pt x="8559" y="908"/>
                  </a:lnTo>
                  <a:lnTo>
                    <a:pt x="8559" y="1003"/>
                  </a:lnTo>
                  <a:lnTo>
                    <a:pt x="8750" y="990"/>
                  </a:lnTo>
                  <a:lnTo>
                    <a:pt x="8753" y="990"/>
                  </a:lnTo>
                  <a:cubicBezTo>
                    <a:pt x="8795" y="987"/>
                    <a:pt x="8816" y="1006"/>
                    <a:pt x="8816" y="1047"/>
                  </a:cubicBezTo>
                  <a:cubicBezTo>
                    <a:pt x="8816" y="1086"/>
                    <a:pt x="8795" y="1107"/>
                    <a:pt x="8753" y="1109"/>
                  </a:cubicBezTo>
                  <a:lnTo>
                    <a:pt x="8559" y="1120"/>
                  </a:lnTo>
                  <a:lnTo>
                    <a:pt x="8559" y="1235"/>
                  </a:lnTo>
                  <a:lnTo>
                    <a:pt x="8813" y="1223"/>
                  </a:lnTo>
                  <a:lnTo>
                    <a:pt x="8817" y="1222"/>
                  </a:lnTo>
                  <a:cubicBezTo>
                    <a:pt x="8834" y="1221"/>
                    <a:pt x="8849" y="1224"/>
                    <a:pt x="8860" y="1232"/>
                  </a:cubicBezTo>
                  <a:cubicBezTo>
                    <a:pt x="8878" y="1245"/>
                    <a:pt x="8887" y="1262"/>
                    <a:pt x="8887" y="1283"/>
                  </a:cubicBezTo>
                  <a:cubicBezTo>
                    <a:pt x="8887" y="1324"/>
                    <a:pt x="8865" y="1346"/>
                    <a:pt x="8822" y="1347"/>
                  </a:cubicBezTo>
                  <a:lnTo>
                    <a:pt x="8264" y="1370"/>
                  </a:lnTo>
                  <a:lnTo>
                    <a:pt x="8264" y="1360"/>
                  </a:lnTo>
                  <a:cubicBezTo>
                    <a:pt x="8263" y="1416"/>
                    <a:pt x="8240" y="1444"/>
                    <a:pt x="8195" y="1444"/>
                  </a:cubicBezTo>
                  <a:cubicBezTo>
                    <a:pt x="8149" y="1444"/>
                    <a:pt x="8126" y="1422"/>
                    <a:pt x="8127" y="1376"/>
                  </a:cubicBezTo>
                  <a:lnTo>
                    <a:pt x="8131" y="795"/>
                  </a:lnTo>
                  <a:cubicBezTo>
                    <a:pt x="8109" y="846"/>
                    <a:pt x="8084" y="886"/>
                    <a:pt x="8057" y="913"/>
                  </a:cubicBezTo>
                  <a:cubicBezTo>
                    <a:pt x="8047" y="927"/>
                    <a:pt x="8033" y="934"/>
                    <a:pt x="8016" y="934"/>
                  </a:cubicBezTo>
                  <a:cubicBezTo>
                    <a:pt x="8005" y="934"/>
                    <a:pt x="7994" y="930"/>
                    <a:pt x="7985" y="923"/>
                  </a:cubicBezTo>
                  <a:lnTo>
                    <a:pt x="7968" y="893"/>
                  </a:lnTo>
                  <a:lnTo>
                    <a:pt x="7956" y="1050"/>
                  </a:lnTo>
                  <a:cubicBezTo>
                    <a:pt x="7983" y="1052"/>
                    <a:pt x="7997" y="1072"/>
                    <a:pt x="7997" y="1111"/>
                  </a:cubicBezTo>
                  <a:cubicBezTo>
                    <a:pt x="7997" y="1149"/>
                    <a:pt x="7980" y="1170"/>
                    <a:pt x="7945" y="1175"/>
                  </a:cubicBezTo>
                  <a:lnTo>
                    <a:pt x="7728" y="1210"/>
                  </a:lnTo>
                  <a:cubicBezTo>
                    <a:pt x="7727" y="1244"/>
                    <a:pt x="7706" y="1261"/>
                    <a:pt x="7664" y="1261"/>
                  </a:cubicBezTo>
                  <a:cubicBezTo>
                    <a:pt x="7623" y="1261"/>
                    <a:pt x="7602" y="1241"/>
                    <a:pt x="7601" y="1199"/>
                  </a:cubicBezTo>
                  <a:lnTo>
                    <a:pt x="7593" y="833"/>
                  </a:lnTo>
                  <a:cubicBezTo>
                    <a:pt x="7582" y="894"/>
                    <a:pt x="7564" y="946"/>
                    <a:pt x="7538" y="988"/>
                  </a:cubicBezTo>
                  <a:cubicBezTo>
                    <a:pt x="7527" y="1009"/>
                    <a:pt x="7510" y="1020"/>
                    <a:pt x="7488" y="1020"/>
                  </a:cubicBezTo>
                  <a:cubicBezTo>
                    <a:pt x="7476" y="1020"/>
                    <a:pt x="7465" y="1016"/>
                    <a:pt x="7454" y="1009"/>
                  </a:cubicBezTo>
                  <a:cubicBezTo>
                    <a:pt x="7438" y="998"/>
                    <a:pt x="7431" y="984"/>
                    <a:pt x="7431" y="966"/>
                  </a:cubicBezTo>
                  <a:cubicBezTo>
                    <a:pt x="7431" y="955"/>
                    <a:pt x="7443" y="926"/>
                    <a:pt x="7467" y="880"/>
                  </a:cubicBezTo>
                  <a:cubicBezTo>
                    <a:pt x="7535" y="737"/>
                    <a:pt x="7587" y="580"/>
                    <a:pt x="7623" y="411"/>
                  </a:cubicBezTo>
                  <a:cubicBezTo>
                    <a:pt x="7631" y="376"/>
                    <a:pt x="7637" y="348"/>
                    <a:pt x="7641" y="328"/>
                  </a:cubicBezTo>
                  <a:lnTo>
                    <a:pt x="7541" y="341"/>
                  </a:lnTo>
                  <a:cubicBezTo>
                    <a:pt x="7538" y="341"/>
                    <a:pt x="7536" y="341"/>
                    <a:pt x="7533" y="341"/>
                  </a:cubicBezTo>
                  <a:cubicBezTo>
                    <a:pt x="7493" y="341"/>
                    <a:pt x="7473" y="319"/>
                    <a:pt x="7473" y="275"/>
                  </a:cubicBezTo>
                  <a:cubicBezTo>
                    <a:pt x="7473" y="238"/>
                    <a:pt x="7490" y="217"/>
                    <a:pt x="7525" y="214"/>
                  </a:cubicBezTo>
                  <a:lnTo>
                    <a:pt x="7959" y="168"/>
                  </a:lnTo>
                  <a:cubicBezTo>
                    <a:pt x="7960" y="168"/>
                    <a:pt x="7962" y="168"/>
                    <a:pt x="7965" y="168"/>
                  </a:cubicBezTo>
                  <a:cubicBezTo>
                    <a:pt x="8007" y="168"/>
                    <a:pt x="8029" y="189"/>
                    <a:pt x="8029" y="231"/>
                  </a:cubicBezTo>
                  <a:cubicBezTo>
                    <a:pt x="8029" y="269"/>
                    <a:pt x="8009" y="291"/>
                    <a:pt x="7971" y="295"/>
                  </a:cubicBezTo>
                  <a:lnTo>
                    <a:pt x="7776" y="316"/>
                  </a:lnTo>
                  <a:cubicBezTo>
                    <a:pt x="7760" y="415"/>
                    <a:pt x="7731" y="523"/>
                    <a:pt x="7689" y="641"/>
                  </a:cubicBezTo>
                  <a:cubicBezTo>
                    <a:pt x="7692" y="642"/>
                    <a:pt x="7695" y="644"/>
                    <a:pt x="7698" y="648"/>
                  </a:cubicBezTo>
                  <a:lnTo>
                    <a:pt x="7862" y="618"/>
                  </a:lnTo>
                  <a:cubicBezTo>
                    <a:pt x="7872" y="617"/>
                    <a:pt x="7882" y="616"/>
                    <a:pt x="7892" y="616"/>
                  </a:cubicBezTo>
                  <a:cubicBezTo>
                    <a:pt x="7952" y="616"/>
                    <a:pt x="7982" y="649"/>
                    <a:pt x="7982" y="714"/>
                  </a:cubicBezTo>
                  <a:cubicBezTo>
                    <a:pt x="7982" y="718"/>
                    <a:pt x="7981" y="723"/>
                    <a:pt x="7981" y="730"/>
                  </a:cubicBezTo>
                  <a:lnTo>
                    <a:pt x="7972" y="843"/>
                  </a:lnTo>
                  <a:lnTo>
                    <a:pt x="7973" y="842"/>
                  </a:lnTo>
                  <a:cubicBezTo>
                    <a:pt x="7980" y="832"/>
                    <a:pt x="7995" y="811"/>
                    <a:pt x="8018" y="780"/>
                  </a:cubicBezTo>
                  <a:cubicBezTo>
                    <a:pt x="8113" y="652"/>
                    <a:pt x="8194" y="514"/>
                    <a:pt x="8261" y="364"/>
                  </a:cubicBezTo>
                  <a:lnTo>
                    <a:pt x="8154" y="377"/>
                  </a:lnTo>
                  <a:cubicBezTo>
                    <a:pt x="8153" y="412"/>
                    <a:pt x="8149" y="448"/>
                    <a:pt x="8143" y="483"/>
                  </a:cubicBezTo>
                  <a:cubicBezTo>
                    <a:pt x="8136" y="526"/>
                    <a:pt x="8113" y="548"/>
                    <a:pt x="8074" y="548"/>
                  </a:cubicBezTo>
                  <a:cubicBezTo>
                    <a:pt x="8064" y="548"/>
                    <a:pt x="8054" y="545"/>
                    <a:pt x="8044" y="541"/>
                  </a:cubicBezTo>
                  <a:cubicBezTo>
                    <a:pt x="8017" y="528"/>
                    <a:pt x="8003" y="507"/>
                    <a:pt x="8003" y="476"/>
                  </a:cubicBezTo>
                  <a:cubicBezTo>
                    <a:pt x="8003" y="465"/>
                    <a:pt x="8006" y="457"/>
                    <a:pt x="8010" y="450"/>
                  </a:cubicBezTo>
                  <a:cubicBezTo>
                    <a:pt x="8023" y="388"/>
                    <a:pt x="8031" y="329"/>
                    <a:pt x="8036" y="273"/>
                  </a:cubicBezTo>
                  <a:cubicBezTo>
                    <a:pt x="8040" y="226"/>
                    <a:pt x="8061" y="202"/>
                    <a:pt x="8099" y="202"/>
                  </a:cubicBezTo>
                  <a:cubicBezTo>
                    <a:pt x="8133" y="202"/>
                    <a:pt x="8151" y="219"/>
                    <a:pt x="8154" y="251"/>
                  </a:cubicBezTo>
                  <a:lnTo>
                    <a:pt x="8301" y="236"/>
                  </a:lnTo>
                  <a:cubicBezTo>
                    <a:pt x="8319" y="179"/>
                    <a:pt x="8334" y="125"/>
                    <a:pt x="8346" y="72"/>
                  </a:cubicBezTo>
                  <a:cubicBezTo>
                    <a:pt x="8357" y="26"/>
                    <a:pt x="8380" y="2"/>
                    <a:pt x="8417" y="2"/>
                  </a:cubicBezTo>
                  <a:close/>
                  <a:moveTo>
                    <a:pt x="703" y="0"/>
                  </a:moveTo>
                  <a:cubicBezTo>
                    <a:pt x="729" y="0"/>
                    <a:pt x="749" y="9"/>
                    <a:pt x="763" y="28"/>
                  </a:cubicBezTo>
                  <a:cubicBezTo>
                    <a:pt x="771" y="39"/>
                    <a:pt x="775" y="51"/>
                    <a:pt x="775" y="65"/>
                  </a:cubicBezTo>
                  <a:lnTo>
                    <a:pt x="775" y="153"/>
                  </a:lnTo>
                  <a:lnTo>
                    <a:pt x="1128" y="125"/>
                  </a:lnTo>
                  <a:cubicBezTo>
                    <a:pt x="1151" y="123"/>
                    <a:pt x="1169" y="129"/>
                    <a:pt x="1182" y="143"/>
                  </a:cubicBezTo>
                  <a:cubicBezTo>
                    <a:pt x="1194" y="155"/>
                    <a:pt x="1200" y="170"/>
                    <a:pt x="1200" y="186"/>
                  </a:cubicBezTo>
                  <a:cubicBezTo>
                    <a:pt x="1200" y="227"/>
                    <a:pt x="1180" y="249"/>
                    <a:pt x="1139" y="253"/>
                  </a:cubicBezTo>
                  <a:lnTo>
                    <a:pt x="775" y="281"/>
                  </a:lnTo>
                  <a:lnTo>
                    <a:pt x="775" y="345"/>
                  </a:lnTo>
                  <a:lnTo>
                    <a:pt x="1082" y="320"/>
                  </a:lnTo>
                  <a:cubicBezTo>
                    <a:pt x="1091" y="320"/>
                    <a:pt x="1099" y="319"/>
                    <a:pt x="1106" y="319"/>
                  </a:cubicBezTo>
                  <a:cubicBezTo>
                    <a:pt x="1181" y="319"/>
                    <a:pt x="1218" y="355"/>
                    <a:pt x="1218" y="426"/>
                  </a:cubicBezTo>
                  <a:cubicBezTo>
                    <a:pt x="1218" y="439"/>
                    <a:pt x="1217" y="455"/>
                    <a:pt x="1215" y="473"/>
                  </a:cubicBezTo>
                  <a:lnTo>
                    <a:pt x="1178" y="797"/>
                  </a:lnTo>
                  <a:cubicBezTo>
                    <a:pt x="1172" y="842"/>
                    <a:pt x="1150" y="864"/>
                    <a:pt x="1110" y="864"/>
                  </a:cubicBezTo>
                  <a:cubicBezTo>
                    <a:pt x="1083" y="864"/>
                    <a:pt x="1065" y="856"/>
                    <a:pt x="1055" y="842"/>
                  </a:cubicBezTo>
                  <a:lnTo>
                    <a:pt x="1013" y="844"/>
                  </a:lnTo>
                  <a:lnTo>
                    <a:pt x="1016" y="846"/>
                  </a:lnTo>
                  <a:cubicBezTo>
                    <a:pt x="1021" y="850"/>
                    <a:pt x="1025" y="854"/>
                    <a:pt x="1029" y="858"/>
                  </a:cubicBezTo>
                  <a:cubicBezTo>
                    <a:pt x="1037" y="869"/>
                    <a:pt x="1042" y="882"/>
                    <a:pt x="1042" y="897"/>
                  </a:cubicBezTo>
                  <a:lnTo>
                    <a:pt x="1042" y="923"/>
                  </a:lnTo>
                  <a:lnTo>
                    <a:pt x="1367" y="904"/>
                  </a:lnTo>
                  <a:cubicBezTo>
                    <a:pt x="1406" y="904"/>
                    <a:pt x="1426" y="924"/>
                    <a:pt x="1426" y="965"/>
                  </a:cubicBezTo>
                  <a:cubicBezTo>
                    <a:pt x="1426" y="988"/>
                    <a:pt x="1417" y="1007"/>
                    <a:pt x="1399" y="1021"/>
                  </a:cubicBezTo>
                  <a:cubicBezTo>
                    <a:pt x="1390" y="1029"/>
                    <a:pt x="1379" y="1033"/>
                    <a:pt x="1365" y="1034"/>
                  </a:cubicBezTo>
                  <a:lnTo>
                    <a:pt x="1042" y="1051"/>
                  </a:lnTo>
                  <a:lnTo>
                    <a:pt x="1042" y="1322"/>
                  </a:lnTo>
                  <a:cubicBezTo>
                    <a:pt x="1042" y="1406"/>
                    <a:pt x="1005" y="1448"/>
                    <a:pt x="932" y="1448"/>
                  </a:cubicBezTo>
                  <a:cubicBezTo>
                    <a:pt x="868" y="1448"/>
                    <a:pt x="792" y="1428"/>
                    <a:pt x="704" y="1388"/>
                  </a:cubicBezTo>
                  <a:cubicBezTo>
                    <a:pt x="672" y="1373"/>
                    <a:pt x="656" y="1354"/>
                    <a:pt x="656" y="1332"/>
                  </a:cubicBezTo>
                  <a:cubicBezTo>
                    <a:pt x="656" y="1297"/>
                    <a:pt x="674" y="1280"/>
                    <a:pt x="711" y="1280"/>
                  </a:cubicBezTo>
                  <a:cubicBezTo>
                    <a:pt x="720" y="1280"/>
                    <a:pt x="737" y="1284"/>
                    <a:pt x="761" y="1292"/>
                  </a:cubicBezTo>
                  <a:cubicBezTo>
                    <a:pt x="798" y="1301"/>
                    <a:pt x="835" y="1305"/>
                    <a:pt x="873" y="1305"/>
                  </a:cubicBezTo>
                  <a:cubicBezTo>
                    <a:pt x="889" y="1305"/>
                    <a:pt x="897" y="1297"/>
                    <a:pt x="897" y="1280"/>
                  </a:cubicBezTo>
                  <a:lnTo>
                    <a:pt x="897" y="1057"/>
                  </a:lnTo>
                  <a:lnTo>
                    <a:pt x="409" y="1083"/>
                  </a:lnTo>
                  <a:lnTo>
                    <a:pt x="410" y="1083"/>
                  </a:lnTo>
                  <a:cubicBezTo>
                    <a:pt x="444" y="1095"/>
                    <a:pt x="492" y="1126"/>
                    <a:pt x="557" y="1175"/>
                  </a:cubicBezTo>
                  <a:cubicBezTo>
                    <a:pt x="597" y="1202"/>
                    <a:pt x="617" y="1230"/>
                    <a:pt x="617" y="1257"/>
                  </a:cubicBezTo>
                  <a:cubicBezTo>
                    <a:pt x="617" y="1275"/>
                    <a:pt x="610" y="1290"/>
                    <a:pt x="596" y="1304"/>
                  </a:cubicBezTo>
                  <a:cubicBezTo>
                    <a:pt x="582" y="1318"/>
                    <a:pt x="564" y="1326"/>
                    <a:pt x="543" y="1326"/>
                  </a:cubicBezTo>
                  <a:cubicBezTo>
                    <a:pt x="521" y="1326"/>
                    <a:pt x="502" y="1315"/>
                    <a:pt x="485" y="1294"/>
                  </a:cubicBezTo>
                  <a:cubicBezTo>
                    <a:pt x="441" y="1250"/>
                    <a:pt x="395" y="1211"/>
                    <a:pt x="348" y="1176"/>
                  </a:cubicBezTo>
                  <a:cubicBezTo>
                    <a:pt x="335" y="1167"/>
                    <a:pt x="328" y="1152"/>
                    <a:pt x="328" y="1133"/>
                  </a:cubicBezTo>
                  <a:cubicBezTo>
                    <a:pt x="328" y="1120"/>
                    <a:pt x="332" y="1108"/>
                    <a:pt x="341" y="1097"/>
                  </a:cubicBezTo>
                  <a:lnTo>
                    <a:pt x="355" y="1086"/>
                  </a:lnTo>
                  <a:lnTo>
                    <a:pt x="61" y="1101"/>
                  </a:lnTo>
                  <a:cubicBezTo>
                    <a:pt x="59" y="1101"/>
                    <a:pt x="58" y="1101"/>
                    <a:pt x="57" y="1101"/>
                  </a:cubicBezTo>
                  <a:cubicBezTo>
                    <a:pt x="45" y="1101"/>
                    <a:pt x="34" y="1098"/>
                    <a:pt x="26" y="1093"/>
                  </a:cubicBezTo>
                  <a:cubicBezTo>
                    <a:pt x="9" y="1080"/>
                    <a:pt x="0" y="1062"/>
                    <a:pt x="0" y="1040"/>
                  </a:cubicBezTo>
                  <a:cubicBezTo>
                    <a:pt x="0" y="1000"/>
                    <a:pt x="19" y="980"/>
                    <a:pt x="57" y="978"/>
                  </a:cubicBezTo>
                  <a:lnTo>
                    <a:pt x="897" y="930"/>
                  </a:lnTo>
                  <a:lnTo>
                    <a:pt x="897" y="897"/>
                  </a:lnTo>
                  <a:cubicBezTo>
                    <a:pt x="897" y="887"/>
                    <a:pt x="899" y="877"/>
                    <a:pt x="903" y="869"/>
                  </a:cubicBezTo>
                  <a:lnTo>
                    <a:pt x="918" y="850"/>
                  </a:lnTo>
                  <a:lnTo>
                    <a:pt x="409" y="882"/>
                  </a:lnTo>
                  <a:cubicBezTo>
                    <a:pt x="402" y="904"/>
                    <a:pt x="379" y="914"/>
                    <a:pt x="342" y="914"/>
                  </a:cubicBezTo>
                  <a:cubicBezTo>
                    <a:pt x="302" y="914"/>
                    <a:pt x="279" y="893"/>
                    <a:pt x="273" y="851"/>
                  </a:cubicBezTo>
                  <a:lnTo>
                    <a:pt x="220" y="437"/>
                  </a:lnTo>
                  <a:cubicBezTo>
                    <a:pt x="219" y="430"/>
                    <a:pt x="219" y="424"/>
                    <a:pt x="219" y="421"/>
                  </a:cubicBezTo>
                  <a:cubicBezTo>
                    <a:pt x="219" y="375"/>
                    <a:pt x="244" y="352"/>
                    <a:pt x="294" y="352"/>
                  </a:cubicBezTo>
                  <a:cubicBezTo>
                    <a:pt x="318" y="352"/>
                    <a:pt x="335" y="359"/>
                    <a:pt x="347" y="375"/>
                  </a:cubicBezTo>
                  <a:lnTo>
                    <a:pt x="633" y="354"/>
                  </a:lnTo>
                  <a:lnTo>
                    <a:pt x="633" y="291"/>
                  </a:lnTo>
                  <a:lnTo>
                    <a:pt x="276" y="320"/>
                  </a:lnTo>
                  <a:cubicBezTo>
                    <a:pt x="260" y="321"/>
                    <a:pt x="246" y="317"/>
                    <a:pt x="234" y="308"/>
                  </a:cubicBezTo>
                  <a:cubicBezTo>
                    <a:pt x="217" y="296"/>
                    <a:pt x="209" y="278"/>
                    <a:pt x="209" y="254"/>
                  </a:cubicBezTo>
                  <a:cubicBezTo>
                    <a:pt x="209" y="215"/>
                    <a:pt x="228" y="194"/>
                    <a:pt x="266" y="192"/>
                  </a:cubicBezTo>
                  <a:lnTo>
                    <a:pt x="633" y="163"/>
                  </a:lnTo>
                  <a:lnTo>
                    <a:pt x="633" y="65"/>
                  </a:lnTo>
                  <a:cubicBezTo>
                    <a:pt x="633" y="52"/>
                    <a:pt x="636" y="41"/>
                    <a:pt x="642" y="31"/>
                  </a:cubicBezTo>
                  <a:cubicBezTo>
                    <a:pt x="655" y="10"/>
                    <a:pt x="676" y="0"/>
                    <a:pt x="703"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39" name="Freeform 132">
              <a:extLst>
                <a:ext uri="{FF2B5EF4-FFF2-40B4-BE49-F238E27FC236}">
                  <a16:creationId xmlns:a16="http://schemas.microsoft.com/office/drawing/2014/main" id="{EB2F1202-BCE8-466C-BE02-5E74D134A41C}"/>
                </a:ext>
              </a:extLst>
            </p:cNvPr>
            <p:cNvSpPr>
              <a:spLocks noEditPoints="1"/>
            </p:cNvSpPr>
            <p:nvPr/>
          </p:nvSpPr>
          <p:spPr bwMode="auto">
            <a:xfrm>
              <a:off x="700" y="1054"/>
              <a:ext cx="940" cy="130"/>
            </a:xfrm>
            <a:custGeom>
              <a:avLst/>
              <a:gdLst>
                <a:gd name="T0" fmla="*/ 8267 w 10434"/>
                <a:gd name="T1" fmla="*/ 1020 h 1448"/>
                <a:gd name="T2" fmla="*/ 7849 w 10434"/>
                <a:gd name="T3" fmla="*/ 763 h 1448"/>
                <a:gd name="T4" fmla="*/ 633 w 10434"/>
                <a:gd name="T5" fmla="*/ 663 h 1448"/>
                <a:gd name="T6" fmla="*/ 1046 w 10434"/>
                <a:gd name="T7" fmla="*/ 726 h 1448"/>
                <a:gd name="T8" fmla="*/ 775 w 10434"/>
                <a:gd name="T9" fmla="*/ 464 h 1448"/>
                <a:gd name="T10" fmla="*/ 1755 w 10434"/>
                <a:gd name="T11" fmla="*/ 561 h 1448"/>
                <a:gd name="T12" fmla="*/ 6625 w 10434"/>
                <a:gd name="T13" fmla="*/ 390 h 1448"/>
                <a:gd name="T14" fmla="*/ 6625 w 10434"/>
                <a:gd name="T15" fmla="*/ 390 h 1448"/>
                <a:gd name="T16" fmla="*/ 6850 w 10434"/>
                <a:gd name="T17" fmla="*/ 1231 h 1448"/>
                <a:gd name="T18" fmla="*/ 6760 w 10434"/>
                <a:gd name="T19" fmla="*/ 372 h 1448"/>
                <a:gd name="T20" fmla="*/ 6804 w 10434"/>
                <a:gd name="T21" fmla="*/ 238 h 1448"/>
                <a:gd name="T22" fmla="*/ 10072 w 10434"/>
                <a:gd name="T23" fmla="*/ 221 h 1448"/>
                <a:gd name="T24" fmla="*/ 2685 w 10434"/>
                <a:gd name="T25" fmla="*/ 196 h 1448"/>
                <a:gd name="T26" fmla="*/ 3846 w 10434"/>
                <a:gd name="T27" fmla="*/ 115 h 1448"/>
                <a:gd name="T28" fmla="*/ 4320 w 10434"/>
                <a:gd name="T29" fmla="*/ 1325 h 1448"/>
                <a:gd name="T30" fmla="*/ 3108 w 10434"/>
                <a:gd name="T31" fmla="*/ 1217 h 1448"/>
                <a:gd name="T32" fmla="*/ 2153 w 10434"/>
                <a:gd name="T33" fmla="*/ 221 h 1448"/>
                <a:gd name="T34" fmla="*/ 1613 w 10434"/>
                <a:gd name="T35" fmla="*/ 167 h 1448"/>
                <a:gd name="T36" fmla="*/ 10145 w 10434"/>
                <a:gd name="T37" fmla="*/ 533 h 1448"/>
                <a:gd name="T38" fmla="*/ 10279 w 10434"/>
                <a:gd name="T39" fmla="*/ 826 h 1448"/>
                <a:gd name="T40" fmla="*/ 9925 w 10434"/>
                <a:gd name="T41" fmla="*/ 925 h 1448"/>
                <a:gd name="T42" fmla="*/ 9345 w 10434"/>
                <a:gd name="T43" fmla="*/ 1271 h 1448"/>
                <a:gd name="T44" fmla="*/ 9380 w 10434"/>
                <a:gd name="T45" fmla="*/ 819 h 1448"/>
                <a:gd name="T46" fmla="*/ 9514 w 10434"/>
                <a:gd name="T47" fmla="*/ 549 h 1448"/>
                <a:gd name="T48" fmla="*/ 2835 w 10434"/>
                <a:gd name="T49" fmla="*/ 128 h 1448"/>
                <a:gd name="T50" fmla="*/ 2537 w 10434"/>
                <a:gd name="T51" fmla="*/ 1245 h 1448"/>
                <a:gd name="T52" fmla="*/ 2266 w 10434"/>
                <a:gd name="T53" fmla="*/ 134 h 1448"/>
                <a:gd name="T54" fmla="*/ 4983 w 10434"/>
                <a:gd name="T55" fmla="*/ 131 h 1448"/>
                <a:gd name="T56" fmla="*/ 5181 w 10434"/>
                <a:gd name="T57" fmla="*/ 760 h 1448"/>
                <a:gd name="T58" fmla="*/ 4969 w 10434"/>
                <a:gd name="T59" fmla="*/ 1385 h 1448"/>
                <a:gd name="T60" fmla="*/ 4530 w 10434"/>
                <a:gd name="T61" fmla="*/ 1095 h 1448"/>
                <a:gd name="T62" fmla="*/ 4604 w 10434"/>
                <a:gd name="T63" fmla="*/ 444 h 1448"/>
                <a:gd name="T64" fmla="*/ 9396 w 10434"/>
                <a:gd name="T65" fmla="*/ 193 h 1448"/>
                <a:gd name="T66" fmla="*/ 9011 w 10434"/>
                <a:gd name="T67" fmla="*/ 814 h 1448"/>
                <a:gd name="T68" fmla="*/ 5704 w 10434"/>
                <a:gd name="T69" fmla="*/ 83 h 1448"/>
                <a:gd name="T70" fmla="*/ 5719 w 10434"/>
                <a:gd name="T71" fmla="*/ 529 h 1448"/>
                <a:gd name="T72" fmla="*/ 5415 w 10434"/>
                <a:gd name="T73" fmla="*/ 1352 h 1448"/>
                <a:gd name="T74" fmla="*/ 5208 w 10434"/>
                <a:gd name="T75" fmla="*/ 1064 h 1448"/>
                <a:gd name="T76" fmla="*/ 5248 w 10434"/>
                <a:gd name="T77" fmla="*/ 537 h 1448"/>
                <a:gd name="T78" fmla="*/ 8417 w 10434"/>
                <a:gd name="T79" fmla="*/ 2 h 1448"/>
                <a:gd name="T80" fmla="*/ 8691 w 10434"/>
                <a:gd name="T81" fmla="*/ 470 h 1448"/>
                <a:gd name="T82" fmla="*/ 8414 w 10434"/>
                <a:gd name="T83" fmla="*/ 590 h 1448"/>
                <a:gd name="T84" fmla="*/ 8759 w 10434"/>
                <a:gd name="T85" fmla="*/ 682 h 1448"/>
                <a:gd name="T86" fmla="*/ 8559 w 10434"/>
                <a:gd name="T87" fmla="*/ 908 h 1448"/>
                <a:gd name="T88" fmla="*/ 8813 w 10434"/>
                <a:gd name="T89" fmla="*/ 1223 h 1448"/>
                <a:gd name="T90" fmla="*/ 8127 w 10434"/>
                <a:gd name="T91" fmla="*/ 1376 h 1448"/>
                <a:gd name="T92" fmla="*/ 7945 w 10434"/>
                <a:gd name="T93" fmla="*/ 1175 h 1448"/>
                <a:gd name="T94" fmla="*/ 7431 w 10434"/>
                <a:gd name="T95" fmla="*/ 966 h 1448"/>
                <a:gd name="T96" fmla="*/ 7959 w 10434"/>
                <a:gd name="T97" fmla="*/ 168 h 1448"/>
                <a:gd name="T98" fmla="*/ 7892 w 10434"/>
                <a:gd name="T99" fmla="*/ 616 h 1448"/>
                <a:gd name="T100" fmla="*/ 8143 w 10434"/>
                <a:gd name="T101" fmla="*/ 483 h 1448"/>
                <a:gd name="T102" fmla="*/ 8301 w 10434"/>
                <a:gd name="T103" fmla="*/ 236 h 1448"/>
                <a:gd name="T104" fmla="*/ 1182 w 10434"/>
                <a:gd name="T105" fmla="*/ 143 h 1448"/>
                <a:gd name="T106" fmla="*/ 1215 w 10434"/>
                <a:gd name="T107" fmla="*/ 473 h 1448"/>
                <a:gd name="T108" fmla="*/ 1042 w 10434"/>
                <a:gd name="T109" fmla="*/ 923 h 1448"/>
                <a:gd name="T110" fmla="*/ 704 w 10434"/>
                <a:gd name="T111" fmla="*/ 1388 h 1448"/>
                <a:gd name="T112" fmla="*/ 410 w 10434"/>
                <a:gd name="T113" fmla="*/ 1083 h 1448"/>
                <a:gd name="T114" fmla="*/ 341 w 10434"/>
                <a:gd name="T115" fmla="*/ 1097 h 1448"/>
                <a:gd name="T116" fmla="*/ 897 w 10434"/>
                <a:gd name="T117" fmla="*/ 897 h 1448"/>
                <a:gd name="T118" fmla="*/ 294 w 10434"/>
                <a:gd name="T119" fmla="*/ 352 h 1448"/>
                <a:gd name="T120" fmla="*/ 633 w 10434"/>
                <a:gd name="T121" fmla="*/ 163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4" h="1448">
                  <a:moveTo>
                    <a:pt x="8423" y="1126"/>
                  </a:moveTo>
                  <a:lnTo>
                    <a:pt x="8266" y="1135"/>
                  </a:lnTo>
                  <a:lnTo>
                    <a:pt x="8264" y="1248"/>
                  </a:lnTo>
                  <a:lnTo>
                    <a:pt x="8423" y="1240"/>
                  </a:lnTo>
                  <a:lnTo>
                    <a:pt x="8423" y="1126"/>
                  </a:lnTo>
                  <a:close/>
                  <a:moveTo>
                    <a:pt x="8423" y="915"/>
                  </a:moveTo>
                  <a:lnTo>
                    <a:pt x="8268" y="925"/>
                  </a:lnTo>
                  <a:lnTo>
                    <a:pt x="8267" y="1020"/>
                  </a:lnTo>
                  <a:lnTo>
                    <a:pt x="8423" y="1010"/>
                  </a:lnTo>
                  <a:lnTo>
                    <a:pt x="8423" y="915"/>
                  </a:lnTo>
                  <a:close/>
                  <a:moveTo>
                    <a:pt x="7838" y="743"/>
                  </a:moveTo>
                  <a:cubicBezTo>
                    <a:pt x="7835" y="743"/>
                    <a:pt x="7832" y="743"/>
                    <a:pt x="7829" y="744"/>
                  </a:cubicBezTo>
                  <a:lnTo>
                    <a:pt x="7716" y="763"/>
                  </a:lnTo>
                  <a:lnTo>
                    <a:pt x="7725" y="1085"/>
                  </a:lnTo>
                  <a:lnTo>
                    <a:pt x="7832" y="1065"/>
                  </a:lnTo>
                  <a:lnTo>
                    <a:pt x="7849" y="763"/>
                  </a:lnTo>
                  <a:cubicBezTo>
                    <a:pt x="7849" y="761"/>
                    <a:pt x="7849" y="760"/>
                    <a:pt x="7849" y="758"/>
                  </a:cubicBezTo>
                  <a:cubicBezTo>
                    <a:pt x="7848" y="748"/>
                    <a:pt x="7845" y="743"/>
                    <a:pt x="7838" y="743"/>
                  </a:cubicBezTo>
                  <a:close/>
                  <a:moveTo>
                    <a:pt x="8423" y="705"/>
                  </a:moveTo>
                  <a:lnTo>
                    <a:pt x="8269" y="717"/>
                  </a:lnTo>
                  <a:lnTo>
                    <a:pt x="8268" y="810"/>
                  </a:lnTo>
                  <a:lnTo>
                    <a:pt x="8423" y="799"/>
                  </a:lnTo>
                  <a:lnTo>
                    <a:pt x="8423" y="705"/>
                  </a:lnTo>
                  <a:close/>
                  <a:moveTo>
                    <a:pt x="633" y="663"/>
                  </a:moveTo>
                  <a:lnTo>
                    <a:pt x="395" y="680"/>
                  </a:lnTo>
                  <a:lnTo>
                    <a:pt x="407" y="765"/>
                  </a:lnTo>
                  <a:lnTo>
                    <a:pt x="633" y="751"/>
                  </a:lnTo>
                  <a:lnTo>
                    <a:pt x="633" y="663"/>
                  </a:lnTo>
                  <a:close/>
                  <a:moveTo>
                    <a:pt x="1055" y="635"/>
                  </a:moveTo>
                  <a:lnTo>
                    <a:pt x="775" y="655"/>
                  </a:lnTo>
                  <a:lnTo>
                    <a:pt x="775" y="743"/>
                  </a:lnTo>
                  <a:lnTo>
                    <a:pt x="1046" y="726"/>
                  </a:lnTo>
                  <a:lnTo>
                    <a:pt x="1055" y="635"/>
                  </a:lnTo>
                  <a:close/>
                  <a:moveTo>
                    <a:pt x="633" y="473"/>
                  </a:moveTo>
                  <a:lnTo>
                    <a:pt x="373" y="493"/>
                  </a:lnTo>
                  <a:lnTo>
                    <a:pt x="383" y="563"/>
                  </a:lnTo>
                  <a:lnTo>
                    <a:pt x="633" y="546"/>
                  </a:lnTo>
                  <a:lnTo>
                    <a:pt x="633" y="473"/>
                  </a:lnTo>
                  <a:close/>
                  <a:moveTo>
                    <a:pt x="1055" y="442"/>
                  </a:moveTo>
                  <a:lnTo>
                    <a:pt x="775" y="464"/>
                  </a:lnTo>
                  <a:lnTo>
                    <a:pt x="775" y="537"/>
                  </a:lnTo>
                  <a:lnTo>
                    <a:pt x="1064" y="517"/>
                  </a:lnTo>
                  <a:lnTo>
                    <a:pt x="1069" y="463"/>
                  </a:lnTo>
                  <a:cubicBezTo>
                    <a:pt x="1070" y="458"/>
                    <a:pt x="1070" y="454"/>
                    <a:pt x="1070" y="451"/>
                  </a:cubicBezTo>
                  <a:cubicBezTo>
                    <a:pt x="1071" y="443"/>
                    <a:pt x="1066" y="440"/>
                    <a:pt x="1055" y="442"/>
                  </a:cubicBezTo>
                  <a:close/>
                  <a:moveTo>
                    <a:pt x="2010" y="438"/>
                  </a:moveTo>
                  <a:lnTo>
                    <a:pt x="1755" y="465"/>
                  </a:lnTo>
                  <a:lnTo>
                    <a:pt x="1755" y="561"/>
                  </a:lnTo>
                  <a:lnTo>
                    <a:pt x="2007" y="535"/>
                  </a:lnTo>
                  <a:lnTo>
                    <a:pt x="2010" y="438"/>
                  </a:lnTo>
                  <a:close/>
                  <a:moveTo>
                    <a:pt x="2703" y="411"/>
                  </a:moveTo>
                  <a:lnTo>
                    <a:pt x="2408" y="432"/>
                  </a:lnTo>
                  <a:lnTo>
                    <a:pt x="2408" y="531"/>
                  </a:lnTo>
                  <a:lnTo>
                    <a:pt x="2703" y="515"/>
                  </a:lnTo>
                  <a:lnTo>
                    <a:pt x="2703" y="411"/>
                  </a:lnTo>
                  <a:close/>
                  <a:moveTo>
                    <a:pt x="6625" y="390"/>
                  </a:moveTo>
                  <a:cubicBezTo>
                    <a:pt x="6490" y="431"/>
                    <a:pt x="6384" y="506"/>
                    <a:pt x="6307" y="614"/>
                  </a:cubicBezTo>
                  <a:cubicBezTo>
                    <a:pt x="6258" y="683"/>
                    <a:pt x="6234" y="753"/>
                    <a:pt x="6234" y="824"/>
                  </a:cubicBezTo>
                  <a:cubicBezTo>
                    <a:pt x="6234" y="903"/>
                    <a:pt x="6250" y="967"/>
                    <a:pt x="6283" y="1018"/>
                  </a:cubicBezTo>
                  <a:cubicBezTo>
                    <a:pt x="6302" y="1046"/>
                    <a:pt x="6319" y="1061"/>
                    <a:pt x="6333" y="1061"/>
                  </a:cubicBezTo>
                  <a:cubicBezTo>
                    <a:pt x="6365" y="1061"/>
                    <a:pt x="6406" y="1021"/>
                    <a:pt x="6458" y="943"/>
                  </a:cubicBezTo>
                  <a:cubicBezTo>
                    <a:pt x="6513" y="858"/>
                    <a:pt x="6557" y="767"/>
                    <a:pt x="6590" y="668"/>
                  </a:cubicBezTo>
                  <a:cubicBezTo>
                    <a:pt x="6616" y="591"/>
                    <a:pt x="6629" y="522"/>
                    <a:pt x="6629" y="461"/>
                  </a:cubicBezTo>
                  <a:cubicBezTo>
                    <a:pt x="6629" y="444"/>
                    <a:pt x="6627" y="421"/>
                    <a:pt x="6625" y="390"/>
                  </a:cubicBezTo>
                  <a:close/>
                  <a:moveTo>
                    <a:pt x="6804" y="238"/>
                  </a:moveTo>
                  <a:cubicBezTo>
                    <a:pt x="6953" y="238"/>
                    <a:pt x="7076" y="283"/>
                    <a:pt x="7174" y="373"/>
                  </a:cubicBezTo>
                  <a:cubicBezTo>
                    <a:pt x="7279" y="469"/>
                    <a:pt x="7332" y="592"/>
                    <a:pt x="7332" y="743"/>
                  </a:cubicBezTo>
                  <a:cubicBezTo>
                    <a:pt x="7332" y="880"/>
                    <a:pt x="7289" y="999"/>
                    <a:pt x="7203" y="1101"/>
                  </a:cubicBezTo>
                  <a:cubicBezTo>
                    <a:pt x="7139" y="1177"/>
                    <a:pt x="7057" y="1235"/>
                    <a:pt x="6958" y="1275"/>
                  </a:cubicBezTo>
                  <a:cubicBezTo>
                    <a:pt x="6940" y="1282"/>
                    <a:pt x="6924" y="1286"/>
                    <a:pt x="6909" y="1286"/>
                  </a:cubicBezTo>
                  <a:cubicBezTo>
                    <a:pt x="6888" y="1286"/>
                    <a:pt x="6871" y="1274"/>
                    <a:pt x="6858" y="1251"/>
                  </a:cubicBezTo>
                  <a:cubicBezTo>
                    <a:pt x="6853" y="1249"/>
                    <a:pt x="6850" y="1242"/>
                    <a:pt x="6850" y="1231"/>
                  </a:cubicBezTo>
                  <a:cubicBezTo>
                    <a:pt x="6850" y="1216"/>
                    <a:pt x="6856" y="1202"/>
                    <a:pt x="6868" y="1190"/>
                  </a:cubicBezTo>
                  <a:cubicBezTo>
                    <a:pt x="6875" y="1183"/>
                    <a:pt x="6898" y="1169"/>
                    <a:pt x="6934" y="1148"/>
                  </a:cubicBezTo>
                  <a:cubicBezTo>
                    <a:pt x="6989" y="1118"/>
                    <a:pt x="7044" y="1073"/>
                    <a:pt x="7100" y="1014"/>
                  </a:cubicBezTo>
                  <a:cubicBezTo>
                    <a:pt x="7150" y="936"/>
                    <a:pt x="7175" y="846"/>
                    <a:pt x="7175" y="746"/>
                  </a:cubicBezTo>
                  <a:cubicBezTo>
                    <a:pt x="7175" y="629"/>
                    <a:pt x="7131" y="524"/>
                    <a:pt x="7044" y="433"/>
                  </a:cubicBezTo>
                  <a:cubicBezTo>
                    <a:pt x="6978" y="391"/>
                    <a:pt x="6899" y="370"/>
                    <a:pt x="6807" y="370"/>
                  </a:cubicBezTo>
                  <a:lnTo>
                    <a:pt x="6749" y="372"/>
                  </a:lnTo>
                  <a:lnTo>
                    <a:pt x="6760" y="372"/>
                  </a:lnTo>
                  <a:cubicBezTo>
                    <a:pt x="6771" y="383"/>
                    <a:pt x="6777" y="413"/>
                    <a:pt x="6777" y="461"/>
                  </a:cubicBezTo>
                  <a:cubicBezTo>
                    <a:pt x="6777" y="616"/>
                    <a:pt x="6716" y="790"/>
                    <a:pt x="6595" y="983"/>
                  </a:cubicBezTo>
                  <a:cubicBezTo>
                    <a:pt x="6503" y="1129"/>
                    <a:pt x="6415" y="1202"/>
                    <a:pt x="6332" y="1202"/>
                  </a:cubicBezTo>
                  <a:cubicBezTo>
                    <a:pt x="6272" y="1202"/>
                    <a:pt x="6219" y="1172"/>
                    <a:pt x="6174" y="1112"/>
                  </a:cubicBezTo>
                  <a:cubicBezTo>
                    <a:pt x="6117" y="1039"/>
                    <a:pt x="6089" y="944"/>
                    <a:pt x="6089" y="827"/>
                  </a:cubicBezTo>
                  <a:cubicBezTo>
                    <a:pt x="6089" y="705"/>
                    <a:pt x="6136" y="591"/>
                    <a:pt x="6230" y="486"/>
                  </a:cubicBezTo>
                  <a:cubicBezTo>
                    <a:pt x="6303" y="404"/>
                    <a:pt x="6390" y="343"/>
                    <a:pt x="6491" y="305"/>
                  </a:cubicBezTo>
                  <a:cubicBezTo>
                    <a:pt x="6595" y="260"/>
                    <a:pt x="6700" y="238"/>
                    <a:pt x="6804" y="238"/>
                  </a:cubicBezTo>
                  <a:close/>
                  <a:moveTo>
                    <a:pt x="2000" y="227"/>
                  </a:moveTo>
                  <a:lnTo>
                    <a:pt x="1755" y="251"/>
                  </a:lnTo>
                  <a:lnTo>
                    <a:pt x="1755" y="345"/>
                  </a:lnTo>
                  <a:lnTo>
                    <a:pt x="2013" y="319"/>
                  </a:lnTo>
                  <a:lnTo>
                    <a:pt x="2015" y="243"/>
                  </a:lnTo>
                  <a:cubicBezTo>
                    <a:pt x="2015" y="232"/>
                    <a:pt x="2011" y="227"/>
                    <a:pt x="2001" y="227"/>
                  </a:cubicBezTo>
                  <a:cubicBezTo>
                    <a:pt x="2000" y="227"/>
                    <a:pt x="2000" y="227"/>
                    <a:pt x="2000" y="227"/>
                  </a:cubicBezTo>
                  <a:close/>
                  <a:moveTo>
                    <a:pt x="10072" y="221"/>
                  </a:moveTo>
                  <a:cubicBezTo>
                    <a:pt x="10071" y="220"/>
                    <a:pt x="10068" y="220"/>
                    <a:pt x="10064" y="221"/>
                  </a:cubicBezTo>
                  <a:lnTo>
                    <a:pt x="9623" y="260"/>
                  </a:lnTo>
                  <a:lnTo>
                    <a:pt x="9645" y="444"/>
                  </a:lnTo>
                  <a:lnTo>
                    <a:pt x="10045" y="415"/>
                  </a:lnTo>
                  <a:lnTo>
                    <a:pt x="10074" y="230"/>
                  </a:lnTo>
                  <a:cubicBezTo>
                    <a:pt x="10075" y="228"/>
                    <a:pt x="10075" y="226"/>
                    <a:pt x="10075" y="225"/>
                  </a:cubicBezTo>
                  <a:cubicBezTo>
                    <a:pt x="10075" y="223"/>
                    <a:pt x="10074" y="222"/>
                    <a:pt x="10072" y="221"/>
                  </a:cubicBezTo>
                  <a:close/>
                  <a:moveTo>
                    <a:pt x="2685" y="196"/>
                  </a:moveTo>
                  <a:lnTo>
                    <a:pt x="2408" y="218"/>
                  </a:lnTo>
                  <a:lnTo>
                    <a:pt x="2408" y="313"/>
                  </a:lnTo>
                  <a:lnTo>
                    <a:pt x="2703" y="292"/>
                  </a:lnTo>
                  <a:lnTo>
                    <a:pt x="2703" y="212"/>
                  </a:lnTo>
                  <a:cubicBezTo>
                    <a:pt x="2703" y="201"/>
                    <a:pt x="2698" y="196"/>
                    <a:pt x="2689" y="196"/>
                  </a:cubicBezTo>
                  <a:cubicBezTo>
                    <a:pt x="2687" y="196"/>
                    <a:pt x="2685" y="196"/>
                    <a:pt x="2685" y="196"/>
                  </a:cubicBezTo>
                  <a:close/>
                  <a:moveTo>
                    <a:pt x="3794" y="99"/>
                  </a:moveTo>
                  <a:cubicBezTo>
                    <a:pt x="3809" y="99"/>
                    <a:pt x="3826" y="104"/>
                    <a:pt x="3846" y="115"/>
                  </a:cubicBezTo>
                  <a:cubicBezTo>
                    <a:pt x="3867" y="126"/>
                    <a:pt x="3878" y="147"/>
                    <a:pt x="3878" y="177"/>
                  </a:cubicBezTo>
                  <a:cubicBezTo>
                    <a:pt x="3878" y="213"/>
                    <a:pt x="3860" y="293"/>
                    <a:pt x="3825" y="418"/>
                  </a:cubicBezTo>
                  <a:cubicBezTo>
                    <a:pt x="3814" y="455"/>
                    <a:pt x="3799" y="501"/>
                    <a:pt x="3779" y="554"/>
                  </a:cubicBezTo>
                  <a:cubicBezTo>
                    <a:pt x="3840" y="657"/>
                    <a:pt x="3918" y="760"/>
                    <a:pt x="4012" y="865"/>
                  </a:cubicBezTo>
                  <a:cubicBezTo>
                    <a:pt x="4134" y="1000"/>
                    <a:pt x="4264" y="1111"/>
                    <a:pt x="4400" y="1198"/>
                  </a:cubicBezTo>
                  <a:cubicBezTo>
                    <a:pt x="4453" y="1232"/>
                    <a:pt x="4480" y="1257"/>
                    <a:pt x="4480" y="1273"/>
                  </a:cubicBezTo>
                  <a:cubicBezTo>
                    <a:pt x="4480" y="1289"/>
                    <a:pt x="4466" y="1301"/>
                    <a:pt x="4437" y="1309"/>
                  </a:cubicBezTo>
                  <a:cubicBezTo>
                    <a:pt x="4398" y="1320"/>
                    <a:pt x="4359" y="1325"/>
                    <a:pt x="4320" y="1325"/>
                  </a:cubicBezTo>
                  <a:cubicBezTo>
                    <a:pt x="4279" y="1325"/>
                    <a:pt x="4249" y="1317"/>
                    <a:pt x="4229" y="1300"/>
                  </a:cubicBezTo>
                  <a:cubicBezTo>
                    <a:pt x="4144" y="1228"/>
                    <a:pt x="4045" y="1122"/>
                    <a:pt x="3931" y="982"/>
                  </a:cubicBezTo>
                  <a:cubicBezTo>
                    <a:pt x="3858" y="893"/>
                    <a:pt x="3788" y="791"/>
                    <a:pt x="3720" y="678"/>
                  </a:cubicBezTo>
                  <a:cubicBezTo>
                    <a:pt x="3611" y="923"/>
                    <a:pt x="3448" y="1124"/>
                    <a:pt x="3230" y="1281"/>
                  </a:cubicBezTo>
                  <a:cubicBezTo>
                    <a:pt x="3183" y="1314"/>
                    <a:pt x="3151" y="1331"/>
                    <a:pt x="3132" y="1331"/>
                  </a:cubicBezTo>
                  <a:cubicBezTo>
                    <a:pt x="3114" y="1331"/>
                    <a:pt x="3098" y="1324"/>
                    <a:pt x="3086" y="1309"/>
                  </a:cubicBezTo>
                  <a:cubicBezTo>
                    <a:pt x="3077" y="1298"/>
                    <a:pt x="3073" y="1286"/>
                    <a:pt x="3073" y="1273"/>
                  </a:cubicBezTo>
                  <a:cubicBezTo>
                    <a:pt x="3073" y="1254"/>
                    <a:pt x="3085" y="1235"/>
                    <a:pt x="3108" y="1217"/>
                  </a:cubicBezTo>
                  <a:cubicBezTo>
                    <a:pt x="3199" y="1149"/>
                    <a:pt x="3270" y="1085"/>
                    <a:pt x="3323" y="1028"/>
                  </a:cubicBezTo>
                  <a:cubicBezTo>
                    <a:pt x="3539" y="791"/>
                    <a:pt x="3670" y="509"/>
                    <a:pt x="3717" y="183"/>
                  </a:cubicBezTo>
                  <a:cubicBezTo>
                    <a:pt x="3725" y="127"/>
                    <a:pt x="3751" y="99"/>
                    <a:pt x="3794" y="99"/>
                  </a:cubicBezTo>
                  <a:close/>
                  <a:moveTo>
                    <a:pt x="1684" y="99"/>
                  </a:moveTo>
                  <a:cubicBezTo>
                    <a:pt x="1717" y="99"/>
                    <a:pt x="1737" y="110"/>
                    <a:pt x="1745" y="131"/>
                  </a:cubicBezTo>
                  <a:lnTo>
                    <a:pt x="2027" y="102"/>
                  </a:lnTo>
                  <a:cubicBezTo>
                    <a:pt x="2037" y="101"/>
                    <a:pt x="2045" y="101"/>
                    <a:pt x="2051" y="101"/>
                  </a:cubicBezTo>
                  <a:cubicBezTo>
                    <a:pt x="2121" y="101"/>
                    <a:pt x="2155" y="141"/>
                    <a:pt x="2153" y="221"/>
                  </a:cubicBezTo>
                  <a:lnTo>
                    <a:pt x="2141" y="644"/>
                  </a:lnTo>
                  <a:cubicBezTo>
                    <a:pt x="2137" y="684"/>
                    <a:pt x="2113" y="705"/>
                    <a:pt x="2071" y="705"/>
                  </a:cubicBezTo>
                  <a:cubicBezTo>
                    <a:pt x="2027" y="705"/>
                    <a:pt x="2005" y="688"/>
                    <a:pt x="2006" y="656"/>
                  </a:cubicBezTo>
                  <a:lnTo>
                    <a:pt x="1755" y="682"/>
                  </a:lnTo>
                  <a:lnTo>
                    <a:pt x="1755" y="1338"/>
                  </a:lnTo>
                  <a:cubicBezTo>
                    <a:pt x="1755" y="1382"/>
                    <a:pt x="1731" y="1404"/>
                    <a:pt x="1683" y="1404"/>
                  </a:cubicBezTo>
                  <a:cubicBezTo>
                    <a:pt x="1637" y="1404"/>
                    <a:pt x="1613" y="1382"/>
                    <a:pt x="1613" y="1338"/>
                  </a:cubicBezTo>
                  <a:lnTo>
                    <a:pt x="1613" y="167"/>
                  </a:lnTo>
                  <a:cubicBezTo>
                    <a:pt x="1613" y="145"/>
                    <a:pt x="1622" y="128"/>
                    <a:pt x="1638" y="114"/>
                  </a:cubicBezTo>
                  <a:cubicBezTo>
                    <a:pt x="1650" y="104"/>
                    <a:pt x="1666" y="99"/>
                    <a:pt x="1684" y="99"/>
                  </a:cubicBezTo>
                  <a:close/>
                  <a:moveTo>
                    <a:pt x="10118" y="89"/>
                  </a:moveTo>
                  <a:cubicBezTo>
                    <a:pt x="10191" y="89"/>
                    <a:pt x="10227" y="120"/>
                    <a:pt x="10227" y="181"/>
                  </a:cubicBezTo>
                  <a:cubicBezTo>
                    <a:pt x="10227" y="190"/>
                    <a:pt x="10226" y="202"/>
                    <a:pt x="10223" y="219"/>
                  </a:cubicBezTo>
                  <a:lnTo>
                    <a:pt x="10181" y="415"/>
                  </a:lnTo>
                  <a:cubicBezTo>
                    <a:pt x="10202" y="421"/>
                    <a:pt x="10213" y="440"/>
                    <a:pt x="10213" y="471"/>
                  </a:cubicBezTo>
                  <a:cubicBezTo>
                    <a:pt x="10213" y="510"/>
                    <a:pt x="10190" y="530"/>
                    <a:pt x="10145" y="533"/>
                  </a:cubicBezTo>
                  <a:lnTo>
                    <a:pt x="9892" y="551"/>
                  </a:lnTo>
                  <a:lnTo>
                    <a:pt x="9907" y="560"/>
                  </a:lnTo>
                  <a:cubicBezTo>
                    <a:pt x="9919" y="572"/>
                    <a:pt x="9925" y="590"/>
                    <a:pt x="9925" y="615"/>
                  </a:cubicBezTo>
                  <a:lnTo>
                    <a:pt x="9925" y="718"/>
                  </a:lnTo>
                  <a:lnTo>
                    <a:pt x="10273" y="692"/>
                  </a:lnTo>
                  <a:cubicBezTo>
                    <a:pt x="10274" y="692"/>
                    <a:pt x="10275" y="692"/>
                    <a:pt x="10278" y="692"/>
                  </a:cubicBezTo>
                  <a:cubicBezTo>
                    <a:pt x="10324" y="692"/>
                    <a:pt x="10347" y="713"/>
                    <a:pt x="10347" y="757"/>
                  </a:cubicBezTo>
                  <a:cubicBezTo>
                    <a:pt x="10347" y="801"/>
                    <a:pt x="10324" y="824"/>
                    <a:pt x="10279" y="826"/>
                  </a:cubicBezTo>
                  <a:lnTo>
                    <a:pt x="9965" y="847"/>
                  </a:lnTo>
                  <a:cubicBezTo>
                    <a:pt x="10079" y="978"/>
                    <a:pt x="10211" y="1088"/>
                    <a:pt x="10360" y="1177"/>
                  </a:cubicBezTo>
                  <a:cubicBezTo>
                    <a:pt x="10410" y="1206"/>
                    <a:pt x="10434" y="1230"/>
                    <a:pt x="10434" y="1248"/>
                  </a:cubicBezTo>
                  <a:cubicBezTo>
                    <a:pt x="10434" y="1266"/>
                    <a:pt x="10415" y="1280"/>
                    <a:pt x="10377" y="1291"/>
                  </a:cubicBezTo>
                  <a:cubicBezTo>
                    <a:pt x="10351" y="1304"/>
                    <a:pt x="10325" y="1310"/>
                    <a:pt x="10299" y="1310"/>
                  </a:cubicBezTo>
                  <a:cubicBezTo>
                    <a:pt x="10275" y="1310"/>
                    <a:pt x="10255" y="1304"/>
                    <a:pt x="10239" y="1291"/>
                  </a:cubicBezTo>
                  <a:cubicBezTo>
                    <a:pt x="10202" y="1262"/>
                    <a:pt x="10159" y="1222"/>
                    <a:pt x="10109" y="1171"/>
                  </a:cubicBezTo>
                  <a:cubicBezTo>
                    <a:pt x="10026" y="1086"/>
                    <a:pt x="9964" y="1004"/>
                    <a:pt x="9925" y="925"/>
                  </a:cubicBezTo>
                  <a:lnTo>
                    <a:pt x="9925" y="1371"/>
                  </a:lnTo>
                  <a:cubicBezTo>
                    <a:pt x="9925" y="1420"/>
                    <a:pt x="9901" y="1444"/>
                    <a:pt x="9852" y="1444"/>
                  </a:cubicBezTo>
                  <a:cubicBezTo>
                    <a:pt x="9804" y="1444"/>
                    <a:pt x="9780" y="1420"/>
                    <a:pt x="9780" y="1371"/>
                  </a:cubicBezTo>
                  <a:lnTo>
                    <a:pt x="9780" y="964"/>
                  </a:lnTo>
                  <a:cubicBezTo>
                    <a:pt x="9717" y="1086"/>
                    <a:pt x="9614" y="1195"/>
                    <a:pt x="9471" y="1290"/>
                  </a:cubicBezTo>
                  <a:cubicBezTo>
                    <a:pt x="9438" y="1314"/>
                    <a:pt x="9415" y="1327"/>
                    <a:pt x="9400" y="1327"/>
                  </a:cubicBezTo>
                  <a:cubicBezTo>
                    <a:pt x="9385" y="1327"/>
                    <a:pt x="9372" y="1320"/>
                    <a:pt x="9360" y="1308"/>
                  </a:cubicBezTo>
                  <a:cubicBezTo>
                    <a:pt x="9350" y="1297"/>
                    <a:pt x="9345" y="1284"/>
                    <a:pt x="9345" y="1271"/>
                  </a:cubicBezTo>
                  <a:cubicBezTo>
                    <a:pt x="9345" y="1255"/>
                    <a:pt x="9351" y="1242"/>
                    <a:pt x="9362" y="1232"/>
                  </a:cubicBezTo>
                  <a:cubicBezTo>
                    <a:pt x="9366" y="1228"/>
                    <a:pt x="9380" y="1217"/>
                    <a:pt x="9403" y="1200"/>
                  </a:cubicBezTo>
                  <a:cubicBezTo>
                    <a:pt x="9503" y="1125"/>
                    <a:pt x="9592" y="1031"/>
                    <a:pt x="9672" y="917"/>
                  </a:cubicBezTo>
                  <a:cubicBezTo>
                    <a:pt x="9691" y="889"/>
                    <a:pt x="9707" y="871"/>
                    <a:pt x="9719" y="864"/>
                  </a:cubicBezTo>
                  <a:lnTo>
                    <a:pt x="9457" y="883"/>
                  </a:lnTo>
                  <a:lnTo>
                    <a:pt x="9449" y="884"/>
                  </a:lnTo>
                  <a:cubicBezTo>
                    <a:pt x="9434" y="884"/>
                    <a:pt x="9419" y="880"/>
                    <a:pt x="9404" y="871"/>
                  </a:cubicBezTo>
                  <a:cubicBezTo>
                    <a:pt x="9388" y="861"/>
                    <a:pt x="9380" y="843"/>
                    <a:pt x="9380" y="819"/>
                  </a:cubicBezTo>
                  <a:cubicBezTo>
                    <a:pt x="9380" y="776"/>
                    <a:pt x="9402" y="753"/>
                    <a:pt x="9446" y="750"/>
                  </a:cubicBezTo>
                  <a:lnTo>
                    <a:pt x="9780" y="727"/>
                  </a:lnTo>
                  <a:lnTo>
                    <a:pt x="9780" y="615"/>
                  </a:lnTo>
                  <a:cubicBezTo>
                    <a:pt x="9780" y="590"/>
                    <a:pt x="9786" y="572"/>
                    <a:pt x="9798" y="560"/>
                  </a:cubicBezTo>
                  <a:lnTo>
                    <a:pt x="9802" y="557"/>
                  </a:lnTo>
                  <a:lnTo>
                    <a:pt x="9656" y="568"/>
                  </a:lnTo>
                  <a:cubicBezTo>
                    <a:pt x="9656" y="601"/>
                    <a:pt x="9632" y="618"/>
                    <a:pt x="9585" y="618"/>
                  </a:cubicBezTo>
                  <a:cubicBezTo>
                    <a:pt x="9544" y="618"/>
                    <a:pt x="9520" y="595"/>
                    <a:pt x="9514" y="549"/>
                  </a:cubicBezTo>
                  <a:lnTo>
                    <a:pt x="9471" y="183"/>
                  </a:lnTo>
                  <a:cubicBezTo>
                    <a:pt x="9470" y="179"/>
                    <a:pt x="9470" y="175"/>
                    <a:pt x="9470" y="170"/>
                  </a:cubicBezTo>
                  <a:cubicBezTo>
                    <a:pt x="9470" y="128"/>
                    <a:pt x="9494" y="106"/>
                    <a:pt x="9542" y="106"/>
                  </a:cubicBezTo>
                  <a:cubicBezTo>
                    <a:pt x="9572" y="106"/>
                    <a:pt x="9591" y="116"/>
                    <a:pt x="9601" y="134"/>
                  </a:cubicBezTo>
                  <a:lnTo>
                    <a:pt x="10100" y="90"/>
                  </a:lnTo>
                  <a:cubicBezTo>
                    <a:pt x="10106" y="89"/>
                    <a:pt x="10112" y="89"/>
                    <a:pt x="10118" y="89"/>
                  </a:cubicBezTo>
                  <a:close/>
                  <a:moveTo>
                    <a:pt x="2740" y="70"/>
                  </a:moveTo>
                  <a:cubicBezTo>
                    <a:pt x="2789" y="70"/>
                    <a:pt x="2821" y="89"/>
                    <a:pt x="2835" y="128"/>
                  </a:cubicBezTo>
                  <a:cubicBezTo>
                    <a:pt x="2841" y="145"/>
                    <a:pt x="2844" y="169"/>
                    <a:pt x="2844" y="199"/>
                  </a:cubicBezTo>
                  <a:lnTo>
                    <a:pt x="2844" y="1299"/>
                  </a:lnTo>
                  <a:cubicBezTo>
                    <a:pt x="2844" y="1379"/>
                    <a:pt x="2809" y="1418"/>
                    <a:pt x="2738" y="1418"/>
                  </a:cubicBezTo>
                  <a:cubicBezTo>
                    <a:pt x="2711" y="1418"/>
                    <a:pt x="2663" y="1408"/>
                    <a:pt x="2596" y="1388"/>
                  </a:cubicBezTo>
                  <a:cubicBezTo>
                    <a:pt x="2543" y="1372"/>
                    <a:pt x="2507" y="1358"/>
                    <a:pt x="2490" y="1346"/>
                  </a:cubicBezTo>
                  <a:cubicBezTo>
                    <a:pt x="2457" y="1333"/>
                    <a:pt x="2441" y="1315"/>
                    <a:pt x="2441" y="1293"/>
                  </a:cubicBezTo>
                  <a:cubicBezTo>
                    <a:pt x="2441" y="1257"/>
                    <a:pt x="2459" y="1239"/>
                    <a:pt x="2497" y="1239"/>
                  </a:cubicBezTo>
                  <a:cubicBezTo>
                    <a:pt x="2504" y="1239"/>
                    <a:pt x="2518" y="1241"/>
                    <a:pt x="2537" y="1245"/>
                  </a:cubicBezTo>
                  <a:cubicBezTo>
                    <a:pt x="2596" y="1260"/>
                    <a:pt x="2642" y="1268"/>
                    <a:pt x="2675" y="1268"/>
                  </a:cubicBezTo>
                  <a:cubicBezTo>
                    <a:pt x="2693" y="1268"/>
                    <a:pt x="2703" y="1258"/>
                    <a:pt x="2703" y="1240"/>
                  </a:cubicBezTo>
                  <a:lnTo>
                    <a:pt x="2703" y="636"/>
                  </a:lnTo>
                  <a:lnTo>
                    <a:pt x="2406" y="652"/>
                  </a:lnTo>
                  <a:cubicBezTo>
                    <a:pt x="2404" y="683"/>
                    <a:pt x="2381" y="698"/>
                    <a:pt x="2338" y="698"/>
                  </a:cubicBezTo>
                  <a:cubicBezTo>
                    <a:pt x="2311" y="698"/>
                    <a:pt x="2291" y="689"/>
                    <a:pt x="2275" y="669"/>
                  </a:cubicBezTo>
                  <a:cubicBezTo>
                    <a:pt x="2269" y="660"/>
                    <a:pt x="2266" y="649"/>
                    <a:pt x="2266" y="635"/>
                  </a:cubicBezTo>
                  <a:lnTo>
                    <a:pt x="2266" y="134"/>
                  </a:lnTo>
                  <a:cubicBezTo>
                    <a:pt x="2266" y="111"/>
                    <a:pt x="2275" y="95"/>
                    <a:pt x="2294" y="83"/>
                  </a:cubicBezTo>
                  <a:cubicBezTo>
                    <a:pt x="2307" y="75"/>
                    <a:pt x="2322" y="70"/>
                    <a:pt x="2338" y="70"/>
                  </a:cubicBezTo>
                  <a:cubicBezTo>
                    <a:pt x="2369" y="70"/>
                    <a:pt x="2389" y="80"/>
                    <a:pt x="2398" y="99"/>
                  </a:cubicBezTo>
                  <a:lnTo>
                    <a:pt x="2714" y="71"/>
                  </a:lnTo>
                  <a:cubicBezTo>
                    <a:pt x="2723" y="70"/>
                    <a:pt x="2732" y="70"/>
                    <a:pt x="2740" y="70"/>
                  </a:cubicBezTo>
                  <a:close/>
                  <a:moveTo>
                    <a:pt x="4910" y="64"/>
                  </a:moveTo>
                  <a:cubicBezTo>
                    <a:pt x="4934" y="64"/>
                    <a:pt x="4953" y="73"/>
                    <a:pt x="4968" y="90"/>
                  </a:cubicBezTo>
                  <a:cubicBezTo>
                    <a:pt x="4978" y="101"/>
                    <a:pt x="4983" y="115"/>
                    <a:pt x="4983" y="131"/>
                  </a:cubicBezTo>
                  <a:lnTo>
                    <a:pt x="4983" y="401"/>
                  </a:lnTo>
                  <a:lnTo>
                    <a:pt x="5094" y="386"/>
                  </a:lnTo>
                  <a:cubicBezTo>
                    <a:pt x="5099" y="386"/>
                    <a:pt x="5104" y="385"/>
                    <a:pt x="5107" y="385"/>
                  </a:cubicBezTo>
                  <a:cubicBezTo>
                    <a:pt x="5153" y="385"/>
                    <a:pt x="5176" y="407"/>
                    <a:pt x="5176" y="451"/>
                  </a:cubicBezTo>
                  <a:cubicBezTo>
                    <a:pt x="5176" y="492"/>
                    <a:pt x="5156" y="514"/>
                    <a:pt x="5114" y="519"/>
                  </a:cubicBezTo>
                  <a:lnTo>
                    <a:pt x="4983" y="535"/>
                  </a:lnTo>
                  <a:lnTo>
                    <a:pt x="4983" y="612"/>
                  </a:lnTo>
                  <a:cubicBezTo>
                    <a:pt x="5071" y="668"/>
                    <a:pt x="5137" y="718"/>
                    <a:pt x="5181" y="760"/>
                  </a:cubicBezTo>
                  <a:cubicBezTo>
                    <a:pt x="5205" y="782"/>
                    <a:pt x="5217" y="805"/>
                    <a:pt x="5217" y="828"/>
                  </a:cubicBezTo>
                  <a:cubicBezTo>
                    <a:pt x="5217" y="847"/>
                    <a:pt x="5210" y="863"/>
                    <a:pt x="5195" y="878"/>
                  </a:cubicBezTo>
                  <a:cubicBezTo>
                    <a:pt x="5181" y="890"/>
                    <a:pt x="5165" y="897"/>
                    <a:pt x="5146" y="897"/>
                  </a:cubicBezTo>
                  <a:cubicBezTo>
                    <a:pt x="5123" y="897"/>
                    <a:pt x="5101" y="885"/>
                    <a:pt x="5081" y="861"/>
                  </a:cubicBezTo>
                  <a:cubicBezTo>
                    <a:pt x="5064" y="841"/>
                    <a:pt x="5047" y="820"/>
                    <a:pt x="5028" y="798"/>
                  </a:cubicBezTo>
                  <a:lnTo>
                    <a:pt x="4983" y="743"/>
                  </a:lnTo>
                  <a:lnTo>
                    <a:pt x="4983" y="1345"/>
                  </a:lnTo>
                  <a:cubicBezTo>
                    <a:pt x="4983" y="1360"/>
                    <a:pt x="4978" y="1374"/>
                    <a:pt x="4969" y="1385"/>
                  </a:cubicBezTo>
                  <a:cubicBezTo>
                    <a:pt x="4955" y="1401"/>
                    <a:pt x="4935" y="1408"/>
                    <a:pt x="4910" y="1408"/>
                  </a:cubicBezTo>
                  <a:cubicBezTo>
                    <a:pt x="4883" y="1408"/>
                    <a:pt x="4863" y="1399"/>
                    <a:pt x="4849" y="1380"/>
                  </a:cubicBezTo>
                  <a:cubicBezTo>
                    <a:pt x="4842" y="1370"/>
                    <a:pt x="4839" y="1358"/>
                    <a:pt x="4839" y="1345"/>
                  </a:cubicBezTo>
                  <a:lnTo>
                    <a:pt x="4839" y="739"/>
                  </a:lnTo>
                  <a:cubicBezTo>
                    <a:pt x="4807" y="832"/>
                    <a:pt x="4740" y="938"/>
                    <a:pt x="4638" y="1057"/>
                  </a:cubicBezTo>
                  <a:cubicBezTo>
                    <a:pt x="4630" y="1074"/>
                    <a:pt x="4625" y="1083"/>
                    <a:pt x="4622" y="1086"/>
                  </a:cubicBezTo>
                  <a:cubicBezTo>
                    <a:pt x="4605" y="1104"/>
                    <a:pt x="4586" y="1114"/>
                    <a:pt x="4567" y="1114"/>
                  </a:cubicBezTo>
                  <a:cubicBezTo>
                    <a:pt x="4552" y="1114"/>
                    <a:pt x="4540" y="1107"/>
                    <a:pt x="4530" y="1095"/>
                  </a:cubicBezTo>
                  <a:cubicBezTo>
                    <a:pt x="4520" y="1084"/>
                    <a:pt x="4516" y="1072"/>
                    <a:pt x="4516" y="1059"/>
                  </a:cubicBezTo>
                  <a:cubicBezTo>
                    <a:pt x="4516" y="1043"/>
                    <a:pt x="4531" y="1017"/>
                    <a:pt x="4561" y="978"/>
                  </a:cubicBezTo>
                  <a:cubicBezTo>
                    <a:pt x="4627" y="894"/>
                    <a:pt x="4692" y="787"/>
                    <a:pt x="4756" y="658"/>
                  </a:cubicBezTo>
                  <a:cubicBezTo>
                    <a:pt x="4778" y="615"/>
                    <a:pt x="4797" y="579"/>
                    <a:pt x="4813" y="553"/>
                  </a:cubicBezTo>
                  <a:lnTo>
                    <a:pt x="4626" y="577"/>
                  </a:lnTo>
                  <a:cubicBezTo>
                    <a:pt x="4620" y="578"/>
                    <a:pt x="4615" y="578"/>
                    <a:pt x="4610" y="578"/>
                  </a:cubicBezTo>
                  <a:cubicBezTo>
                    <a:pt x="4565" y="578"/>
                    <a:pt x="4542" y="556"/>
                    <a:pt x="4542" y="512"/>
                  </a:cubicBezTo>
                  <a:cubicBezTo>
                    <a:pt x="4542" y="472"/>
                    <a:pt x="4563" y="449"/>
                    <a:pt x="4604" y="444"/>
                  </a:cubicBezTo>
                  <a:lnTo>
                    <a:pt x="4839" y="416"/>
                  </a:lnTo>
                  <a:lnTo>
                    <a:pt x="4839" y="131"/>
                  </a:lnTo>
                  <a:cubicBezTo>
                    <a:pt x="4839" y="110"/>
                    <a:pt x="4847" y="94"/>
                    <a:pt x="4863" y="80"/>
                  </a:cubicBezTo>
                  <a:cubicBezTo>
                    <a:pt x="4877" y="70"/>
                    <a:pt x="4892" y="64"/>
                    <a:pt x="4910" y="64"/>
                  </a:cubicBezTo>
                  <a:close/>
                  <a:moveTo>
                    <a:pt x="9342" y="59"/>
                  </a:moveTo>
                  <a:cubicBezTo>
                    <a:pt x="9353" y="59"/>
                    <a:pt x="9365" y="62"/>
                    <a:pt x="9376" y="67"/>
                  </a:cubicBezTo>
                  <a:cubicBezTo>
                    <a:pt x="9402" y="79"/>
                    <a:pt x="9415" y="99"/>
                    <a:pt x="9415" y="127"/>
                  </a:cubicBezTo>
                  <a:cubicBezTo>
                    <a:pt x="9415" y="144"/>
                    <a:pt x="9408" y="166"/>
                    <a:pt x="9396" y="193"/>
                  </a:cubicBezTo>
                  <a:cubicBezTo>
                    <a:pt x="9372" y="266"/>
                    <a:pt x="9342" y="336"/>
                    <a:pt x="9307" y="404"/>
                  </a:cubicBezTo>
                  <a:lnTo>
                    <a:pt x="9307" y="405"/>
                  </a:lnTo>
                  <a:lnTo>
                    <a:pt x="9307" y="1342"/>
                  </a:lnTo>
                  <a:cubicBezTo>
                    <a:pt x="9307" y="1385"/>
                    <a:pt x="9284" y="1407"/>
                    <a:pt x="9237" y="1407"/>
                  </a:cubicBezTo>
                  <a:cubicBezTo>
                    <a:pt x="9190" y="1407"/>
                    <a:pt x="9167" y="1385"/>
                    <a:pt x="9167" y="1342"/>
                  </a:cubicBezTo>
                  <a:lnTo>
                    <a:pt x="9167" y="604"/>
                  </a:lnTo>
                  <a:cubicBezTo>
                    <a:pt x="9135" y="679"/>
                    <a:pt x="9102" y="738"/>
                    <a:pt x="9068" y="782"/>
                  </a:cubicBezTo>
                  <a:cubicBezTo>
                    <a:pt x="9051" y="803"/>
                    <a:pt x="9032" y="814"/>
                    <a:pt x="9011" y="814"/>
                  </a:cubicBezTo>
                  <a:cubicBezTo>
                    <a:pt x="8996" y="814"/>
                    <a:pt x="8982" y="807"/>
                    <a:pt x="8967" y="794"/>
                  </a:cubicBezTo>
                  <a:cubicBezTo>
                    <a:pt x="8958" y="784"/>
                    <a:pt x="8953" y="772"/>
                    <a:pt x="8953" y="757"/>
                  </a:cubicBezTo>
                  <a:cubicBezTo>
                    <a:pt x="8953" y="743"/>
                    <a:pt x="8967" y="716"/>
                    <a:pt x="8996" y="677"/>
                  </a:cubicBezTo>
                  <a:cubicBezTo>
                    <a:pt x="9045" y="611"/>
                    <a:pt x="9097" y="521"/>
                    <a:pt x="9154" y="405"/>
                  </a:cubicBezTo>
                  <a:cubicBezTo>
                    <a:pt x="9199" y="310"/>
                    <a:pt x="9236" y="217"/>
                    <a:pt x="9267" y="126"/>
                  </a:cubicBezTo>
                  <a:cubicBezTo>
                    <a:pt x="9282" y="81"/>
                    <a:pt x="9307" y="59"/>
                    <a:pt x="9342" y="59"/>
                  </a:cubicBezTo>
                  <a:close/>
                  <a:moveTo>
                    <a:pt x="5637" y="46"/>
                  </a:moveTo>
                  <a:cubicBezTo>
                    <a:pt x="5668" y="46"/>
                    <a:pt x="5690" y="58"/>
                    <a:pt x="5704" y="83"/>
                  </a:cubicBezTo>
                  <a:cubicBezTo>
                    <a:pt x="5709" y="94"/>
                    <a:pt x="5712" y="108"/>
                    <a:pt x="5712" y="128"/>
                  </a:cubicBezTo>
                  <a:lnTo>
                    <a:pt x="5717" y="356"/>
                  </a:lnTo>
                  <a:lnTo>
                    <a:pt x="5895" y="334"/>
                  </a:lnTo>
                  <a:cubicBezTo>
                    <a:pt x="5896" y="334"/>
                    <a:pt x="5898" y="334"/>
                    <a:pt x="5902" y="334"/>
                  </a:cubicBezTo>
                  <a:cubicBezTo>
                    <a:pt x="5945" y="334"/>
                    <a:pt x="5966" y="355"/>
                    <a:pt x="5966" y="399"/>
                  </a:cubicBezTo>
                  <a:cubicBezTo>
                    <a:pt x="5966" y="437"/>
                    <a:pt x="5945" y="458"/>
                    <a:pt x="5904" y="462"/>
                  </a:cubicBezTo>
                  <a:lnTo>
                    <a:pt x="5719" y="484"/>
                  </a:lnTo>
                  <a:lnTo>
                    <a:pt x="5719" y="529"/>
                  </a:lnTo>
                  <a:cubicBezTo>
                    <a:pt x="5719" y="512"/>
                    <a:pt x="5729" y="504"/>
                    <a:pt x="5748" y="504"/>
                  </a:cubicBezTo>
                  <a:cubicBezTo>
                    <a:pt x="5768" y="504"/>
                    <a:pt x="5787" y="513"/>
                    <a:pt x="5803" y="530"/>
                  </a:cubicBezTo>
                  <a:cubicBezTo>
                    <a:pt x="5816" y="542"/>
                    <a:pt x="5822" y="557"/>
                    <a:pt x="5822" y="572"/>
                  </a:cubicBezTo>
                  <a:cubicBezTo>
                    <a:pt x="5822" y="590"/>
                    <a:pt x="5814" y="608"/>
                    <a:pt x="5798" y="627"/>
                  </a:cubicBezTo>
                  <a:cubicBezTo>
                    <a:pt x="5785" y="643"/>
                    <a:pt x="5760" y="669"/>
                    <a:pt x="5723" y="704"/>
                  </a:cubicBezTo>
                  <a:lnTo>
                    <a:pt x="5736" y="1291"/>
                  </a:lnTo>
                  <a:cubicBezTo>
                    <a:pt x="5735" y="1373"/>
                    <a:pt x="5697" y="1415"/>
                    <a:pt x="5623" y="1415"/>
                  </a:cubicBezTo>
                  <a:cubicBezTo>
                    <a:pt x="5575" y="1415"/>
                    <a:pt x="5506" y="1394"/>
                    <a:pt x="5415" y="1352"/>
                  </a:cubicBezTo>
                  <a:cubicBezTo>
                    <a:pt x="5367" y="1330"/>
                    <a:pt x="5343" y="1306"/>
                    <a:pt x="5343" y="1281"/>
                  </a:cubicBezTo>
                  <a:cubicBezTo>
                    <a:pt x="5343" y="1245"/>
                    <a:pt x="5362" y="1227"/>
                    <a:pt x="5399" y="1227"/>
                  </a:cubicBezTo>
                  <a:cubicBezTo>
                    <a:pt x="5410" y="1227"/>
                    <a:pt x="5428" y="1231"/>
                    <a:pt x="5453" y="1240"/>
                  </a:cubicBezTo>
                  <a:cubicBezTo>
                    <a:pt x="5495" y="1253"/>
                    <a:pt x="5535" y="1260"/>
                    <a:pt x="5574" y="1260"/>
                  </a:cubicBezTo>
                  <a:cubicBezTo>
                    <a:pt x="5587" y="1260"/>
                    <a:pt x="5593" y="1253"/>
                    <a:pt x="5591" y="1240"/>
                  </a:cubicBezTo>
                  <a:lnTo>
                    <a:pt x="5590" y="1232"/>
                  </a:lnTo>
                  <a:lnTo>
                    <a:pt x="5582" y="809"/>
                  </a:lnTo>
                  <a:cubicBezTo>
                    <a:pt x="5481" y="903"/>
                    <a:pt x="5356" y="988"/>
                    <a:pt x="5208" y="1064"/>
                  </a:cubicBezTo>
                  <a:cubicBezTo>
                    <a:pt x="5189" y="1074"/>
                    <a:pt x="5173" y="1079"/>
                    <a:pt x="5160" y="1079"/>
                  </a:cubicBezTo>
                  <a:cubicBezTo>
                    <a:pt x="5140" y="1079"/>
                    <a:pt x="5125" y="1071"/>
                    <a:pt x="5116" y="1054"/>
                  </a:cubicBezTo>
                  <a:cubicBezTo>
                    <a:pt x="5110" y="1044"/>
                    <a:pt x="5108" y="1035"/>
                    <a:pt x="5108" y="1026"/>
                  </a:cubicBezTo>
                  <a:cubicBezTo>
                    <a:pt x="5108" y="1008"/>
                    <a:pt x="5117" y="992"/>
                    <a:pt x="5136" y="977"/>
                  </a:cubicBezTo>
                  <a:cubicBezTo>
                    <a:pt x="5139" y="975"/>
                    <a:pt x="5156" y="964"/>
                    <a:pt x="5188" y="947"/>
                  </a:cubicBezTo>
                  <a:cubicBezTo>
                    <a:pt x="5327" y="867"/>
                    <a:pt x="5457" y="770"/>
                    <a:pt x="5579" y="654"/>
                  </a:cubicBezTo>
                  <a:lnTo>
                    <a:pt x="5575" y="498"/>
                  </a:lnTo>
                  <a:lnTo>
                    <a:pt x="5248" y="537"/>
                  </a:lnTo>
                  <a:cubicBezTo>
                    <a:pt x="5242" y="537"/>
                    <a:pt x="5238" y="538"/>
                    <a:pt x="5238" y="538"/>
                  </a:cubicBezTo>
                  <a:cubicBezTo>
                    <a:pt x="5217" y="539"/>
                    <a:pt x="5200" y="529"/>
                    <a:pt x="5185" y="510"/>
                  </a:cubicBezTo>
                  <a:cubicBezTo>
                    <a:pt x="5178" y="501"/>
                    <a:pt x="5175" y="488"/>
                    <a:pt x="5175" y="474"/>
                  </a:cubicBezTo>
                  <a:cubicBezTo>
                    <a:pt x="5175" y="435"/>
                    <a:pt x="5196" y="413"/>
                    <a:pt x="5237" y="408"/>
                  </a:cubicBezTo>
                  <a:lnTo>
                    <a:pt x="5573" y="370"/>
                  </a:lnTo>
                  <a:lnTo>
                    <a:pt x="5567" y="116"/>
                  </a:lnTo>
                  <a:cubicBezTo>
                    <a:pt x="5567" y="69"/>
                    <a:pt x="5590" y="46"/>
                    <a:pt x="5637" y="46"/>
                  </a:cubicBezTo>
                  <a:close/>
                  <a:moveTo>
                    <a:pt x="8417" y="2"/>
                  </a:moveTo>
                  <a:cubicBezTo>
                    <a:pt x="8467" y="2"/>
                    <a:pt x="8493" y="24"/>
                    <a:pt x="8493" y="68"/>
                  </a:cubicBezTo>
                  <a:cubicBezTo>
                    <a:pt x="8493" y="88"/>
                    <a:pt x="8477" y="140"/>
                    <a:pt x="8445" y="224"/>
                  </a:cubicBezTo>
                  <a:lnTo>
                    <a:pt x="8798" y="189"/>
                  </a:lnTo>
                  <a:cubicBezTo>
                    <a:pt x="8803" y="188"/>
                    <a:pt x="8809" y="188"/>
                    <a:pt x="8817" y="188"/>
                  </a:cubicBezTo>
                  <a:cubicBezTo>
                    <a:pt x="8871" y="188"/>
                    <a:pt x="8899" y="209"/>
                    <a:pt x="8899" y="251"/>
                  </a:cubicBezTo>
                  <a:cubicBezTo>
                    <a:pt x="8899" y="291"/>
                    <a:pt x="8865" y="349"/>
                    <a:pt x="8798" y="426"/>
                  </a:cubicBezTo>
                  <a:cubicBezTo>
                    <a:pt x="8767" y="462"/>
                    <a:pt x="8740" y="480"/>
                    <a:pt x="8719" y="480"/>
                  </a:cubicBezTo>
                  <a:cubicBezTo>
                    <a:pt x="8709" y="480"/>
                    <a:pt x="8699" y="477"/>
                    <a:pt x="8691" y="470"/>
                  </a:cubicBezTo>
                  <a:cubicBezTo>
                    <a:pt x="8678" y="460"/>
                    <a:pt x="8671" y="447"/>
                    <a:pt x="8671" y="430"/>
                  </a:cubicBezTo>
                  <a:cubicBezTo>
                    <a:pt x="8671" y="420"/>
                    <a:pt x="8675" y="409"/>
                    <a:pt x="8682" y="396"/>
                  </a:cubicBezTo>
                  <a:cubicBezTo>
                    <a:pt x="8698" y="364"/>
                    <a:pt x="8708" y="341"/>
                    <a:pt x="8712" y="327"/>
                  </a:cubicBezTo>
                  <a:lnTo>
                    <a:pt x="8713" y="322"/>
                  </a:lnTo>
                  <a:lnTo>
                    <a:pt x="8711" y="323"/>
                  </a:lnTo>
                  <a:lnTo>
                    <a:pt x="8405" y="352"/>
                  </a:lnTo>
                  <a:cubicBezTo>
                    <a:pt x="8366" y="446"/>
                    <a:pt x="8321" y="530"/>
                    <a:pt x="8271" y="604"/>
                  </a:cubicBezTo>
                  <a:lnTo>
                    <a:pt x="8414" y="590"/>
                  </a:lnTo>
                  <a:cubicBezTo>
                    <a:pt x="8436" y="531"/>
                    <a:pt x="8452" y="476"/>
                    <a:pt x="8461" y="426"/>
                  </a:cubicBezTo>
                  <a:cubicBezTo>
                    <a:pt x="8469" y="380"/>
                    <a:pt x="8493" y="357"/>
                    <a:pt x="8533" y="357"/>
                  </a:cubicBezTo>
                  <a:cubicBezTo>
                    <a:pt x="8582" y="357"/>
                    <a:pt x="8607" y="379"/>
                    <a:pt x="8607" y="422"/>
                  </a:cubicBezTo>
                  <a:cubicBezTo>
                    <a:pt x="8607" y="447"/>
                    <a:pt x="8585" y="500"/>
                    <a:pt x="8542" y="580"/>
                  </a:cubicBezTo>
                  <a:lnTo>
                    <a:pt x="8750" y="560"/>
                  </a:lnTo>
                  <a:cubicBezTo>
                    <a:pt x="8751" y="560"/>
                    <a:pt x="8753" y="560"/>
                    <a:pt x="8757" y="560"/>
                  </a:cubicBezTo>
                  <a:cubicBezTo>
                    <a:pt x="8799" y="560"/>
                    <a:pt x="8821" y="579"/>
                    <a:pt x="8821" y="618"/>
                  </a:cubicBezTo>
                  <a:cubicBezTo>
                    <a:pt x="8821" y="658"/>
                    <a:pt x="8800" y="680"/>
                    <a:pt x="8759" y="682"/>
                  </a:cubicBezTo>
                  <a:lnTo>
                    <a:pt x="8559" y="697"/>
                  </a:lnTo>
                  <a:lnTo>
                    <a:pt x="8559" y="791"/>
                  </a:lnTo>
                  <a:lnTo>
                    <a:pt x="8734" y="779"/>
                  </a:lnTo>
                  <a:lnTo>
                    <a:pt x="8743" y="778"/>
                  </a:lnTo>
                  <a:cubicBezTo>
                    <a:pt x="8766" y="776"/>
                    <a:pt x="8784" y="784"/>
                    <a:pt x="8796" y="800"/>
                  </a:cubicBezTo>
                  <a:cubicBezTo>
                    <a:pt x="8803" y="810"/>
                    <a:pt x="8807" y="822"/>
                    <a:pt x="8807" y="834"/>
                  </a:cubicBezTo>
                  <a:cubicBezTo>
                    <a:pt x="8807" y="874"/>
                    <a:pt x="8786" y="895"/>
                    <a:pt x="8745" y="897"/>
                  </a:cubicBezTo>
                  <a:lnTo>
                    <a:pt x="8559" y="908"/>
                  </a:lnTo>
                  <a:lnTo>
                    <a:pt x="8559" y="1003"/>
                  </a:lnTo>
                  <a:lnTo>
                    <a:pt x="8750" y="990"/>
                  </a:lnTo>
                  <a:lnTo>
                    <a:pt x="8753" y="990"/>
                  </a:lnTo>
                  <a:cubicBezTo>
                    <a:pt x="8795" y="987"/>
                    <a:pt x="8816" y="1006"/>
                    <a:pt x="8816" y="1047"/>
                  </a:cubicBezTo>
                  <a:cubicBezTo>
                    <a:pt x="8816" y="1086"/>
                    <a:pt x="8795" y="1107"/>
                    <a:pt x="8753" y="1109"/>
                  </a:cubicBezTo>
                  <a:lnTo>
                    <a:pt x="8559" y="1120"/>
                  </a:lnTo>
                  <a:lnTo>
                    <a:pt x="8559" y="1235"/>
                  </a:lnTo>
                  <a:lnTo>
                    <a:pt x="8813" y="1223"/>
                  </a:lnTo>
                  <a:lnTo>
                    <a:pt x="8817" y="1222"/>
                  </a:lnTo>
                  <a:cubicBezTo>
                    <a:pt x="8834" y="1221"/>
                    <a:pt x="8849" y="1224"/>
                    <a:pt x="8860" y="1232"/>
                  </a:cubicBezTo>
                  <a:cubicBezTo>
                    <a:pt x="8878" y="1245"/>
                    <a:pt x="8887" y="1262"/>
                    <a:pt x="8887" y="1283"/>
                  </a:cubicBezTo>
                  <a:cubicBezTo>
                    <a:pt x="8887" y="1324"/>
                    <a:pt x="8865" y="1346"/>
                    <a:pt x="8822" y="1347"/>
                  </a:cubicBezTo>
                  <a:lnTo>
                    <a:pt x="8264" y="1370"/>
                  </a:lnTo>
                  <a:lnTo>
                    <a:pt x="8264" y="1360"/>
                  </a:lnTo>
                  <a:cubicBezTo>
                    <a:pt x="8263" y="1416"/>
                    <a:pt x="8240" y="1444"/>
                    <a:pt x="8195" y="1444"/>
                  </a:cubicBezTo>
                  <a:cubicBezTo>
                    <a:pt x="8149" y="1444"/>
                    <a:pt x="8126" y="1422"/>
                    <a:pt x="8127" y="1376"/>
                  </a:cubicBezTo>
                  <a:lnTo>
                    <a:pt x="8131" y="795"/>
                  </a:lnTo>
                  <a:cubicBezTo>
                    <a:pt x="8109" y="846"/>
                    <a:pt x="8084" y="886"/>
                    <a:pt x="8057" y="913"/>
                  </a:cubicBezTo>
                  <a:cubicBezTo>
                    <a:pt x="8047" y="927"/>
                    <a:pt x="8033" y="934"/>
                    <a:pt x="8016" y="934"/>
                  </a:cubicBezTo>
                  <a:cubicBezTo>
                    <a:pt x="8005" y="934"/>
                    <a:pt x="7994" y="930"/>
                    <a:pt x="7985" y="923"/>
                  </a:cubicBezTo>
                  <a:lnTo>
                    <a:pt x="7968" y="893"/>
                  </a:lnTo>
                  <a:lnTo>
                    <a:pt x="7956" y="1050"/>
                  </a:lnTo>
                  <a:cubicBezTo>
                    <a:pt x="7983" y="1052"/>
                    <a:pt x="7997" y="1072"/>
                    <a:pt x="7997" y="1111"/>
                  </a:cubicBezTo>
                  <a:cubicBezTo>
                    <a:pt x="7997" y="1149"/>
                    <a:pt x="7980" y="1170"/>
                    <a:pt x="7945" y="1175"/>
                  </a:cubicBezTo>
                  <a:lnTo>
                    <a:pt x="7728" y="1210"/>
                  </a:lnTo>
                  <a:cubicBezTo>
                    <a:pt x="7727" y="1244"/>
                    <a:pt x="7706" y="1261"/>
                    <a:pt x="7664" y="1261"/>
                  </a:cubicBezTo>
                  <a:cubicBezTo>
                    <a:pt x="7623" y="1261"/>
                    <a:pt x="7602" y="1241"/>
                    <a:pt x="7601" y="1199"/>
                  </a:cubicBezTo>
                  <a:lnTo>
                    <a:pt x="7593" y="833"/>
                  </a:lnTo>
                  <a:cubicBezTo>
                    <a:pt x="7582" y="894"/>
                    <a:pt x="7564" y="946"/>
                    <a:pt x="7538" y="988"/>
                  </a:cubicBezTo>
                  <a:cubicBezTo>
                    <a:pt x="7527" y="1009"/>
                    <a:pt x="7510" y="1020"/>
                    <a:pt x="7488" y="1020"/>
                  </a:cubicBezTo>
                  <a:cubicBezTo>
                    <a:pt x="7476" y="1020"/>
                    <a:pt x="7465" y="1016"/>
                    <a:pt x="7454" y="1009"/>
                  </a:cubicBezTo>
                  <a:cubicBezTo>
                    <a:pt x="7438" y="998"/>
                    <a:pt x="7431" y="984"/>
                    <a:pt x="7431" y="966"/>
                  </a:cubicBezTo>
                  <a:cubicBezTo>
                    <a:pt x="7431" y="955"/>
                    <a:pt x="7443" y="926"/>
                    <a:pt x="7467" y="880"/>
                  </a:cubicBezTo>
                  <a:cubicBezTo>
                    <a:pt x="7535" y="737"/>
                    <a:pt x="7587" y="580"/>
                    <a:pt x="7623" y="411"/>
                  </a:cubicBezTo>
                  <a:cubicBezTo>
                    <a:pt x="7631" y="376"/>
                    <a:pt x="7637" y="348"/>
                    <a:pt x="7641" y="328"/>
                  </a:cubicBezTo>
                  <a:lnTo>
                    <a:pt x="7541" y="341"/>
                  </a:lnTo>
                  <a:cubicBezTo>
                    <a:pt x="7538" y="341"/>
                    <a:pt x="7536" y="341"/>
                    <a:pt x="7533" y="341"/>
                  </a:cubicBezTo>
                  <a:cubicBezTo>
                    <a:pt x="7493" y="341"/>
                    <a:pt x="7473" y="319"/>
                    <a:pt x="7473" y="275"/>
                  </a:cubicBezTo>
                  <a:cubicBezTo>
                    <a:pt x="7473" y="238"/>
                    <a:pt x="7490" y="217"/>
                    <a:pt x="7525" y="214"/>
                  </a:cubicBezTo>
                  <a:lnTo>
                    <a:pt x="7959" y="168"/>
                  </a:lnTo>
                  <a:cubicBezTo>
                    <a:pt x="7960" y="168"/>
                    <a:pt x="7962" y="168"/>
                    <a:pt x="7965" y="168"/>
                  </a:cubicBezTo>
                  <a:cubicBezTo>
                    <a:pt x="8007" y="168"/>
                    <a:pt x="8029" y="189"/>
                    <a:pt x="8029" y="231"/>
                  </a:cubicBezTo>
                  <a:cubicBezTo>
                    <a:pt x="8029" y="269"/>
                    <a:pt x="8009" y="291"/>
                    <a:pt x="7971" y="295"/>
                  </a:cubicBezTo>
                  <a:lnTo>
                    <a:pt x="7776" y="316"/>
                  </a:lnTo>
                  <a:cubicBezTo>
                    <a:pt x="7760" y="415"/>
                    <a:pt x="7731" y="523"/>
                    <a:pt x="7689" y="641"/>
                  </a:cubicBezTo>
                  <a:cubicBezTo>
                    <a:pt x="7692" y="642"/>
                    <a:pt x="7695" y="644"/>
                    <a:pt x="7698" y="648"/>
                  </a:cubicBezTo>
                  <a:lnTo>
                    <a:pt x="7862" y="618"/>
                  </a:lnTo>
                  <a:cubicBezTo>
                    <a:pt x="7872" y="617"/>
                    <a:pt x="7882" y="616"/>
                    <a:pt x="7892" y="616"/>
                  </a:cubicBezTo>
                  <a:cubicBezTo>
                    <a:pt x="7952" y="616"/>
                    <a:pt x="7982" y="649"/>
                    <a:pt x="7982" y="714"/>
                  </a:cubicBezTo>
                  <a:cubicBezTo>
                    <a:pt x="7982" y="718"/>
                    <a:pt x="7981" y="723"/>
                    <a:pt x="7981" y="730"/>
                  </a:cubicBezTo>
                  <a:lnTo>
                    <a:pt x="7972" y="843"/>
                  </a:lnTo>
                  <a:lnTo>
                    <a:pt x="7973" y="842"/>
                  </a:lnTo>
                  <a:cubicBezTo>
                    <a:pt x="7980" y="832"/>
                    <a:pt x="7995" y="811"/>
                    <a:pt x="8018" y="780"/>
                  </a:cubicBezTo>
                  <a:cubicBezTo>
                    <a:pt x="8113" y="652"/>
                    <a:pt x="8194" y="514"/>
                    <a:pt x="8261" y="364"/>
                  </a:cubicBezTo>
                  <a:lnTo>
                    <a:pt x="8154" y="377"/>
                  </a:lnTo>
                  <a:cubicBezTo>
                    <a:pt x="8153" y="412"/>
                    <a:pt x="8149" y="448"/>
                    <a:pt x="8143" y="483"/>
                  </a:cubicBezTo>
                  <a:cubicBezTo>
                    <a:pt x="8136" y="526"/>
                    <a:pt x="8113" y="548"/>
                    <a:pt x="8074" y="548"/>
                  </a:cubicBezTo>
                  <a:cubicBezTo>
                    <a:pt x="8064" y="548"/>
                    <a:pt x="8054" y="545"/>
                    <a:pt x="8044" y="541"/>
                  </a:cubicBezTo>
                  <a:cubicBezTo>
                    <a:pt x="8017" y="528"/>
                    <a:pt x="8003" y="507"/>
                    <a:pt x="8003" y="476"/>
                  </a:cubicBezTo>
                  <a:cubicBezTo>
                    <a:pt x="8003" y="465"/>
                    <a:pt x="8006" y="457"/>
                    <a:pt x="8010" y="450"/>
                  </a:cubicBezTo>
                  <a:cubicBezTo>
                    <a:pt x="8023" y="388"/>
                    <a:pt x="8031" y="329"/>
                    <a:pt x="8036" y="273"/>
                  </a:cubicBezTo>
                  <a:cubicBezTo>
                    <a:pt x="8040" y="226"/>
                    <a:pt x="8061" y="202"/>
                    <a:pt x="8099" y="202"/>
                  </a:cubicBezTo>
                  <a:cubicBezTo>
                    <a:pt x="8133" y="202"/>
                    <a:pt x="8151" y="219"/>
                    <a:pt x="8154" y="251"/>
                  </a:cubicBezTo>
                  <a:lnTo>
                    <a:pt x="8301" y="236"/>
                  </a:lnTo>
                  <a:cubicBezTo>
                    <a:pt x="8319" y="179"/>
                    <a:pt x="8334" y="125"/>
                    <a:pt x="8346" y="72"/>
                  </a:cubicBezTo>
                  <a:cubicBezTo>
                    <a:pt x="8357" y="26"/>
                    <a:pt x="8380" y="2"/>
                    <a:pt x="8417" y="2"/>
                  </a:cubicBezTo>
                  <a:close/>
                  <a:moveTo>
                    <a:pt x="703" y="0"/>
                  </a:moveTo>
                  <a:cubicBezTo>
                    <a:pt x="729" y="0"/>
                    <a:pt x="749" y="9"/>
                    <a:pt x="763" y="28"/>
                  </a:cubicBezTo>
                  <a:cubicBezTo>
                    <a:pt x="771" y="39"/>
                    <a:pt x="775" y="51"/>
                    <a:pt x="775" y="65"/>
                  </a:cubicBezTo>
                  <a:lnTo>
                    <a:pt x="775" y="153"/>
                  </a:lnTo>
                  <a:lnTo>
                    <a:pt x="1128" y="125"/>
                  </a:lnTo>
                  <a:cubicBezTo>
                    <a:pt x="1151" y="123"/>
                    <a:pt x="1169" y="129"/>
                    <a:pt x="1182" y="143"/>
                  </a:cubicBezTo>
                  <a:cubicBezTo>
                    <a:pt x="1194" y="155"/>
                    <a:pt x="1200" y="170"/>
                    <a:pt x="1200" y="186"/>
                  </a:cubicBezTo>
                  <a:cubicBezTo>
                    <a:pt x="1200" y="227"/>
                    <a:pt x="1180" y="249"/>
                    <a:pt x="1139" y="253"/>
                  </a:cubicBezTo>
                  <a:lnTo>
                    <a:pt x="775" y="281"/>
                  </a:lnTo>
                  <a:lnTo>
                    <a:pt x="775" y="345"/>
                  </a:lnTo>
                  <a:lnTo>
                    <a:pt x="1082" y="320"/>
                  </a:lnTo>
                  <a:cubicBezTo>
                    <a:pt x="1091" y="320"/>
                    <a:pt x="1099" y="319"/>
                    <a:pt x="1106" y="319"/>
                  </a:cubicBezTo>
                  <a:cubicBezTo>
                    <a:pt x="1181" y="319"/>
                    <a:pt x="1218" y="355"/>
                    <a:pt x="1218" y="426"/>
                  </a:cubicBezTo>
                  <a:cubicBezTo>
                    <a:pt x="1218" y="439"/>
                    <a:pt x="1217" y="455"/>
                    <a:pt x="1215" y="473"/>
                  </a:cubicBezTo>
                  <a:lnTo>
                    <a:pt x="1178" y="797"/>
                  </a:lnTo>
                  <a:cubicBezTo>
                    <a:pt x="1172" y="842"/>
                    <a:pt x="1150" y="864"/>
                    <a:pt x="1110" y="864"/>
                  </a:cubicBezTo>
                  <a:cubicBezTo>
                    <a:pt x="1083" y="864"/>
                    <a:pt x="1065" y="856"/>
                    <a:pt x="1055" y="842"/>
                  </a:cubicBezTo>
                  <a:lnTo>
                    <a:pt x="1013" y="844"/>
                  </a:lnTo>
                  <a:lnTo>
                    <a:pt x="1016" y="846"/>
                  </a:lnTo>
                  <a:cubicBezTo>
                    <a:pt x="1021" y="850"/>
                    <a:pt x="1025" y="854"/>
                    <a:pt x="1029" y="858"/>
                  </a:cubicBezTo>
                  <a:cubicBezTo>
                    <a:pt x="1037" y="869"/>
                    <a:pt x="1042" y="882"/>
                    <a:pt x="1042" y="897"/>
                  </a:cubicBezTo>
                  <a:lnTo>
                    <a:pt x="1042" y="923"/>
                  </a:lnTo>
                  <a:lnTo>
                    <a:pt x="1367" y="904"/>
                  </a:lnTo>
                  <a:cubicBezTo>
                    <a:pt x="1406" y="904"/>
                    <a:pt x="1426" y="924"/>
                    <a:pt x="1426" y="965"/>
                  </a:cubicBezTo>
                  <a:cubicBezTo>
                    <a:pt x="1426" y="988"/>
                    <a:pt x="1417" y="1007"/>
                    <a:pt x="1399" y="1021"/>
                  </a:cubicBezTo>
                  <a:cubicBezTo>
                    <a:pt x="1390" y="1029"/>
                    <a:pt x="1379" y="1033"/>
                    <a:pt x="1365" y="1034"/>
                  </a:cubicBezTo>
                  <a:lnTo>
                    <a:pt x="1042" y="1051"/>
                  </a:lnTo>
                  <a:lnTo>
                    <a:pt x="1042" y="1322"/>
                  </a:lnTo>
                  <a:cubicBezTo>
                    <a:pt x="1042" y="1406"/>
                    <a:pt x="1005" y="1448"/>
                    <a:pt x="932" y="1448"/>
                  </a:cubicBezTo>
                  <a:cubicBezTo>
                    <a:pt x="868" y="1448"/>
                    <a:pt x="792" y="1428"/>
                    <a:pt x="704" y="1388"/>
                  </a:cubicBezTo>
                  <a:cubicBezTo>
                    <a:pt x="672" y="1373"/>
                    <a:pt x="656" y="1354"/>
                    <a:pt x="656" y="1332"/>
                  </a:cubicBezTo>
                  <a:cubicBezTo>
                    <a:pt x="656" y="1297"/>
                    <a:pt x="674" y="1280"/>
                    <a:pt x="711" y="1280"/>
                  </a:cubicBezTo>
                  <a:cubicBezTo>
                    <a:pt x="720" y="1280"/>
                    <a:pt x="737" y="1284"/>
                    <a:pt x="761" y="1292"/>
                  </a:cubicBezTo>
                  <a:cubicBezTo>
                    <a:pt x="798" y="1301"/>
                    <a:pt x="835" y="1305"/>
                    <a:pt x="873" y="1305"/>
                  </a:cubicBezTo>
                  <a:cubicBezTo>
                    <a:pt x="889" y="1305"/>
                    <a:pt x="897" y="1297"/>
                    <a:pt x="897" y="1280"/>
                  </a:cubicBezTo>
                  <a:lnTo>
                    <a:pt x="897" y="1057"/>
                  </a:lnTo>
                  <a:lnTo>
                    <a:pt x="409" y="1083"/>
                  </a:lnTo>
                  <a:lnTo>
                    <a:pt x="410" y="1083"/>
                  </a:lnTo>
                  <a:cubicBezTo>
                    <a:pt x="444" y="1095"/>
                    <a:pt x="492" y="1126"/>
                    <a:pt x="557" y="1175"/>
                  </a:cubicBezTo>
                  <a:cubicBezTo>
                    <a:pt x="597" y="1202"/>
                    <a:pt x="617" y="1230"/>
                    <a:pt x="617" y="1257"/>
                  </a:cubicBezTo>
                  <a:cubicBezTo>
                    <a:pt x="617" y="1275"/>
                    <a:pt x="610" y="1290"/>
                    <a:pt x="596" y="1304"/>
                  </a:cubicBezTo>
                  <a:cubicBezTo>
                    <a:pt x="582" y="1318"/>
                    <a:pt x="564" y="1326"/>
                    <a:pt x="543" y="1326"/>
                  </a:cubicBezTo>
                  <a:cubicBezTo>
                    <a:pt x="521" y="1326"/>
                    <a:pt x="502" y="1315"/>
                    <a:pt x="485" y="1294"/>
                  </a:cubicBezTo>
                  <a:cubicBezTo>
                    <a:pt x="441" y="1250"/>
                    <a:pt x="395" y="1211"/>
                    <a:pt x="348" y="1176"/>
                  </a:cubicBezTo>
                  <a:cubicBezTo>
                    <a:pt x="335" y="1167"/>
                    <a:pt x="328" y="1152"/>
                    <a:pt x="328" y="1133"/>
                  </a:cubicBezTo>
                  <a:cubicBezTo>
                    <a:pt x="328" y="1120"/>
                    <a:pt x="332" y="1108"/>
                    <a:pt x="341" y="1097"/>
                  </a:cubicBezTo>
                  <a:lnTo>
                    <a:pt x="355" y="1086"/>
                  </a:lnTo>
                  <a:lnTo>
                    <a:pt x="61" y="1101"/>
                  </a:lnTo>
                  <a:cubicBezTo>
                    <a:pt x="59" y="1101"/>
                    <a:pt x="58" y="1101"/>
                    <a:pt x="57" y="1101"/>
                  </a:cubicBezTo>
                  <a:cubicBezTo>
                    <a:pt x="45" y="1101"/>
                    <a:pt x="34" y="1098"/>
                    <a:pt x="26" y="1093"/>
                  </a:cubicBezTo>
                  <a:cubicBezTo>
                    <a:pt x="9" y="1080"/>
                    <a:pt x="0" y="1062"/>
                    <a:pt x="0" y="1040"/>
                  </a:cubicBezTo>
                  <a:cubicBezTo>
                    <a:pt x="0" y="1000"/>
                    <a:pt x="19" y="980"/>
                    <a:pt x="57" y="978"/>
                  </a:cubicBezTo>
                  <a:lnTo>
                    <a:pt x="897" y="930"/>
                  </a:lnTo>
                  <a:lnTo>
                    <a:pt x="897" y="897"/>
                  </a:lnTo>
                  <a:cubicBezTo>
                    <a:pt x="897" y="887"/>
                    <a:pt x="899" y="877"/>
                    <a:pt x="903" y="869"/>
                  </a:cubicBezTo>
                  <a:lnTo>
                    <a:pt x="918" y="850"/>
                  </a:lnTo>
                  <a:lnTo>
                    <a:pt x="409" y="882"/>
                  </a:lnTo>
                  <a:cubicBezTo>
                    <a:pt x="402" y="904"/>
                    <a:pt x="379" y="914"/>
                    <a:pt x="342" y="914"/>
                  </a:cubicBezTo>
                  <a:cubicBezTo>
                    <a:pt x="302" y="914"/>
                    <a:pt x="279" y="893"/>
                    <a:pt x="273" y="851"/>
                  </a:cubicBezTo>
                  <a:lnTo>
                    <a:pt x="220" y="437"/>
                  </a:lnTo>
                  <a:cubicBezTo>
                    <a:pt x="219" y="430"/>
                    <a:pt x="219" y="424"/>
                    <a:pt x="219" y="421"/>
                  </a:cubicBezTo>
                  <a:cubicBezTo>
                    <a:pt x="219" y="375"/>
                    <a:pt x="244" y="352"/>
                    <a:pt x="294" y="352"/>
                  </a:cubicBezTo>
                  <a:cubicBezTo>
                    <a:pt x="318" y="352"/>
                    <a:pt x="335" y="359"/>
                    <a:pt x="347" y="375"/>
                  </a:cubicBezTo>
                  <a:lnTo>
                    <a:pt x="633" y="354"/>
                  </a:lnTo>
                  <a:lnTo>
                    <a:pt x="633" y="291"/>
                  </a:lnTo>
                  <a:lnTo>
                    <a:pt x="276" y="320"/>
                  </a:lnTo>
                  <a:cubicBezTo>
                    <a:pt x="260" y="321"/>
                    <a:pt x="246" y="317"/>
                    <a:pt x="234" y="308"/>
                  </a:cubicBezTo>
                  <a:cubicBezTo>
                    <a:pt x="217" y="296"/>
                    <a:pt x="209" y="278"/>
                    <a:pt x="209" y="254"/>
                  </a:cubicBezTo>
                  <a:cubicBezTo>
                    <a:pt x="209" y="215"/>
                    <a:pt x="228" y="194"/>
                    <a:pt x="266" y="192"/>
                  </a:cubicBezTo>
                  <a:lnTo>
                    <a:pt x="633" y="163"/>
                  </a:lnTo>
                  <a:lnTo>
                    <a:pt x="633" y="65"/>
                  </a:lnTo>
                  <a:cubicBezTo>
                    <a:pt x="633" y="52"/>
                    <a:pt x="636" y="41"/>
                    <a:pt x="642" y="31"/>
                  </a:cubicBezTo>
                  <a:cubicBezTo>
                    <a:pt x="655" y="10"/>
                    <a:pt x="676" y="0"/>
                    <a:pt x="703" y="0"/>
                  </a:cubicBez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205" name="Picture 133">
              <a:extLst>
                <a:ext uri="{FF2B5EF4-FFF2-40B4-BE49-F238E27FC236}">
                  <a16:creationId xmlns:a16="http://schemas.microsoft.com/office/drawing/2014/main" id="{B9D81124-C7C9-494B-A2C7-2F102E378CE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29" y="1048"/>
              <a:ext cx="61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6" name="Picture 134">
              <a:extLst>
                <a:ext uri="{FF2B5EF4-FFF2-40B4-BE49-F238E27FC236}">
                  <a16:creationId xmlns:a16="http://schemas.microsoft.com/office/drawing/2014/main" id="{57A215A4-CE22-460F-8A4B-1CFEABA62FC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29" y="1048"/>
              <a:ext cx="61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0" name="Freeform 135">
              <a:extLst>
                <a:ext uri="{FF2B5EF4-FFF2-40B4-BE49-F238E27FC236}">
                  <a16:creationId xmlns:a16="http://schemas.microsoft.com/office/drawing/2014/main" id="{431AC7EE-1F1E-40E8-B259-64672184FCBD}"/>
                </a:ext>
              </a:extLst>
            </p:cNvPr>
            <p:cNvSpPr>
              <a:spLocks noEditPoints="1"/>
            </p:cNvSpPr>
            <p:nvPr/>
          </p:nvSpPr>
          <p:spPr bwMode="auto">
            <a:xfrm>
              <a:off x="1837" y="1057"/>
              <a:ext cx="588" cy="127"/>
            </a:xfrm>
            <a:custGeom>
              <a:avLst/>
              <a:gdLst>
                <a:gd name="T0" fmla="*/ 2681 w 6522"/>
                <a:gd name="T1" fmla="*/ 968 h 1412"/>
                <a:gd name="T2" fmla="*/ 2630 w 6522"/>
                <a:gd name="T3" fmla="*/ 1018 h 1412"/>
                <a:gd name="T4" fmla="*/ 3255 w 6522"/>
                <a:gd name="T5" fmla="*/ 980 h 1412"/>
                <a:gd name="T6" fmla="*/ 467 w 6522"/>
                <a:gd name="T7" fmla="*/ 677 h 1412"/>
                <a:gd name="T8" fmla="*/ 153 w 6522"/>
                <a:gd name="T9" fmla="*/ 710 h 1412"/>
                <a:gd name="T10" fmla="*/ 5910 w 6522"/>
                <a:gd name="T11" fmla="*/ 567 h 1412"/>
                <a:gd name="T12" fmla="*/ 5078 w 6522"/>
                <a:gd name="T13" fmla="*/ 697 h 1412"/>
                <a:gd name="T14" fmla="*/ 5110 w 6522"/>
                <a:gd name="T15" fmla="*/ 1284 h 1412"/>
                <a:gd name="T16" fmla="*/ 4327 w 6522"/>
                <a:gd name="T17" fmla="*/ 1259 h 1412"/>
                <a:gd name="T18" fmla="*/ 4295 w 6522"/>
                <a:gd name="T19" fmla="*/ 883 h 1412"/>
                <a:gd name="T20" fmla="*/ 6052 w 6522"/>
                <a:gd name="T21" fmla="*/ 749 h 1412"/>
                <a:gd name="T22" fmla="*/ 112 w 6522"/>
                <a:gd name="T23" fmla="*/ 611 h 1412"/>
                <a:gd name="T24" fmla="*/ 918 w 6522"/>
                <a:gd name="T25" fmla="*/ 527 h 1412"/>
                <a:gd name="T26" fmla="*/ 2447 w 6522"/>
                <a:gd name="T27" fmla="*/ 425 h 1412"/>
                <a:gd name="T28" fmla="*/ 1770 w 6522"/>
                <a:gd name="T29" fmla="*/ 364 h 1412"/>
                <a:gd name="T30" fmla="*/ 3381 w 6522"/>
                <a:gd name="T31" fmla="*/ 528 h 1412"/>
                <a:gd name="T32" fmla="*/ 544 w 6522"/>
                <a:gd name="T33" fmla="*/ 393 h 1412"/>
                <a:gd name="T34" fmla="*/ 5910 w 6522"/>
                <a:gd name="T35" fmla="*/ 246 h 1412"/>
                <a:gd name="T36" fmla="*/ 4769 w 6522"/>
                <a:gd name="T37" fmla="*/ 483 h 1412"/>
                <a:gd name="T38" fmla="*/ 755 w 6522"/>
                <a:gd name="T39" fmla="*/ 232 h 1412"/>
                <a:gd name="T40" fmla="*/ 6378 w 6522"/>
                <a:gd name="T41" fmla="*/ 222 h 1412"/>
                <a:gd name="T42" fmla="*/ 1219 w 6522"/>
                <a:gd name="T43" fmla="*/ 185 h 1412"/>
                <a:gd name="T44" fmla="*/ 4819 w 6522"/>
                <a:gd name="T45" fmla="*/ 527 h 1412"/>
                <a:gd name="T46" fmla="*/ 2068 w 6522"/>
                <a:gd name="T47" fmla="*/ 215 h 1412"/>
                <a:gd name="T48" fmla="*/ 6174 w 6522"/>
                <a:gd name="T49" fmla="*/ 1255 h 1412"/>
                <a:gd name="T50" fmla="*/ 5980 w 6522"/>
                <a:gd name="T51" fmla="*/ 1317 h 1412"/>
                <a:gd name="T52" fmla="*/ 5468 w 6522"/>
                <a:gd name="T53" fmla="*/ 835 h 1412"/>
                <a:gd name="T54" fmla="*/ 1249 w 6522"/>
                <a:gd name="T55" fmla="*/ 55 h 1412"/>
                <a:gd name="T56" fmla="*/ 1053 w 6522"/>
                <a:gd name="T57" fmla="*/ 749 h 1412"/>
                <a:gd name="T58" fmla="*/ 1450 w 6522"/>
                <a:gd name="T59" fmla="*/ 1260 h 1412"/>
                <a:gd name="T60" fmla="*/ 670 w 6522"/>
                <a:gd name="T61" fmla="*/ 1286 h 1412"/>
                <a:gd name="T62" fmla="*/ 179 w 6522"/>
                <a:gd name="T63" fmla="*/ 1380 h 1412"/>
                <a:gd name="T64" fmla="*/ 465 w 6522"/>
                <a:gd name="T65" fmla="*/ 896 h 1412"/>
                <a:gd name="T66" fmla="*/ 853 w 6522"/>
                <a:gd name="T67" fmla="*/ 887 h 1412"/>
                <a:gd name="T68" fmla="*/ 728 w 6522"/>
                <a:gd name="T69" fmla="*/ 694 h 1412"/>
                <a:gd name="T70" fmla="*/ 2853 w 6522"/>
                <a:gd name="T71" fmla="*/ 54 h 1412"/>
                <a:gd name="T72" fmla="*/ 2851 w 6522"/>
                <a:gd name="T73" fmla="*/ 317 h 1412"/>
                <a:gd name="T74" fmla="*/ 2540 w 6522"/>
                <a:gd name="T75" fmla="*/ 1041 h 1412"/>
                <a:gd name="T76" fmla="*/ 3010 w 6522"/>
                <a:gd name="T77" fmla="*/ 1303 h 1412"/>
                <a:gd name="T78" fmla="*/ 1723 w 6522"/>
                <a:gd name="T79" fmla="*/ 1115 h 1412"/>
                <a:gd name="T80" fmla="*/ 1761 w 6522"/>
                <a:gd name="T81" fmla="*/ 814 h 1412"/>
                <a:gd name="T82" fmla="*/ 1566 w 6522"/>
                <a:gd name="T83" fmla="*/ 642 h 1412"/>
                <a:gd name="T84" fmla="*/ 2244 w 6522"/>
                <a:gd name="T85" fmla="*/ 862 h 1412"/>
                <a:gd name="T86" fmla="*/ 2207 w 6522"/>
                <a:gd name="T87" fmla="*/ 1162 h 1412"/>
                <a:gd name="T88" fmla="*/ 2381 w 6522"/>
                <a:gd name="T89" fmla="*/ 288 h 1412"/>
                <a:gd name="T90" fmla="*/ 2847 w 6522"/>
                <a:gd name="T91" fmla="*/ 55 h 1412"/>
                <a:gd name="T92" fmla="*/ 2055 w 6522"/>
                <a:gd name="T93" fmla="*/ 517 h 1412"/>
                <a:gd name="T94" fmla="*/ 2089 w 6522"/>
                <a:gd name="T95" fmla="*/ 25 h 1412"/>
                <a:gd name="T96" fmla="*/ 205 w 6522"/>
                <a:gd name="T97" fmla="*/ 119 h 1412"/>
                <a:gd name="T98" fmla="*/ 4210 w 6522"/>
                <a:gd name="T99" fmla="*/ 300 h 1412"/>
                <a:gd name="T100" fmla="*/ 4478 w 6522"/>
                <a:gd name="T101" fmla="*/ 609 h 1412"/>
                <a:gd name="T102" fmla="*/ 4119 w 6522"/>
                <a:gd name="T103" fmla="*/ 635 h 1412"/>
                <a:gd name="T104" fmla="*/ 4020 w 6522"/>
                <a:gd name="T105" fmla="*/ 1396 h 1412"/>
                <a:gd name="T106" fmla="*/ 3814 w 6522"/>
                <a:gd name="T107" fmla="*/ 900 h 1412"/>
                <a:gd name="T108" fmla="*/ 3835 w 6522"/>
                <a:gd name="T109" fmla="*/ 478 h 1412"/>
                <a:gd name="T110" fmla="*/ 4048 w 6522"/>
                <a:gd name="T111" fmla="*/ 2 h 1412"/>
                <a:gd name="T112" fmla="*/ 4349 w 6522"/>
                <a:gd name="T113" fmla="*/ 15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22" h="1412">
                  <a:moveTo>
                    <a:pt x="405" y="1020"/>
                  </a:moveTo>
                  <a:lnTo>
                    <a:pt x="217" y="1041"/>
                  </a:lnTo>
                  <a:lnTo>
                    <a:pt x="235" y="1208"/>
                  </a:lnTo>
                  <a:lnTo>
                    <a:pt x="410" y="1189"/>
                  </a:lnTo>
                  <a:lnTo>
                    <a:pt x="425" y="1032"/>
                  </a:lnTo>
                  <a:cubicBezTo>
                    <a:pt x="425" y="1024"/>
                    <a:pt x="420" y="1020"/>
                    <a:pt x="411" y="1020"/>
                  </a:cubicBezTo>
                  <a:cubicBezTo>
                    <a:pt x="407" y="1020"/>
                    <a:pt x="405" y="1020"/>
                    <a:pt x="405" y="1020"/>
                  </a:cubicBezTo>
                  <a:close/>
                  <a:moveTo>
                    <a:pt x="2681" y="968"/>
                  </a:moveTo>
                  <a:cubicBezTo>
                    <a:pt x="2692" y="968"/>
                    <a:pt x="2711" y="973"/>
                    <a:pt x="2736" y="983"/>
                  </a:cubicBezTo>
                  <a:cubicBezTo>
                    <a:pt x="2805" y="1009"/>
                    <a:pt x="2861" y="1043"/>
                    <a:pt x="2902" y="1083"/>
                  </a:cubicBezTo>
                  <a:cubicBezTo>
                    <a:pt x="2928" y="1105"/>
                    <a:pt x="2941" y="1127"/>
                    <a:pt x="2941" y="1151"/>
                  </a:cubicBezTo>
                  <a:cubicBezTo>
                    <a:pt x="2941" y="1170"/>
                    <a:pt x="2935" y="1186"/>
                    <a:pt x="2922" y="1201"/>
                  </a:cubicBezTo>
                  <a:cubicBezTo>
                    <a:pt x="2906" y="1217"/>
                    <a:pt x="2888" y="1226"/>
                    <a:pt x="2865" y="1226"/>
                  </a:cubicBezTo>
                  <a:cubicBezTo>
                    <a:pt x="2844" y="1226"/>
                    <a:pt x="2821" y="1212"/>
                    <a:pt x="2797" y="1186"/>
                  </a:cubicBezTo>
                  <a:cubicBezTo>
                    <a:pt x="2762" y="1148"/>
                    <a:pt x="2715" y="1106"/>
                    <a:pt x="2654" y="1061"/>
                  </a:cubicBezTo>
                  <a:cubicBezTo>
                    <a:pt x="2638" y="1050"/>
                    <a:pt x="2630" y="1035"/>
                    <a:pt x="2630" y="1018"/>
                  </a:cubicBezTo>
                  <a:cubicBezTo>
                    <a:pt x="2630" y="985"/>
                    <a:pt x="2647" y="968"/>
                    <a:pt x="2681" y="968"/>
                  </a:cubicBezTo>
                  <a:close/>
                  <a:moveTo>
                    <a:pt x="3383" y="854"/>
                  </a:moveTo>
                  <a:cubicBezTo>
                    <a:pt x="3407" y="854"/>
                    <a:pt x="3429" y="861"/>
                    <a:pt x="3451" y="875"/>
                  </a:cubicBezTo>
                  <a:cubicBezTo>
                    <a:pt x="3490" y="901"/>
                    <a:pt x="3510" y="936"/>
                    <a:pt x="3510" y="982"/>
                  </a:cubicBezTo>
                  <a:cubicBezTo>
                    <a:pt x="3510" y="1015"/>
                    <a:pt x="3495" y="1045"/>
                    <a:pt x="3466" y="1074"/>
                  </a:cubicBezTo>
                  <a:cubicBezTo>
                    <a:pt x="3447" y="1097"/>
                    <a:pt x="3419" y="1108"/>
                    <a:pt x="3381" y="1108"/>
                  </a:cubicBezTo>
                  <a:cubicBezTo>
                    <a:pt x="3360" y="1108"/>
                    <a:pt x="3339" y="1103"/>
                    <a:pt x="3317" y="1091"/>
                  </a:cubicBezTo>
                  <a:cubicBezTo>
                    <a:pt x="3276" y="1069"/>
                    <a:pt x="3255" y="1032"/>
                    <a:pt x="3255" y="980"/>
                  </a:cubicBezTo>
                  <a:cubicBezTo>
                    <a:pt x="3255" y="941"/>
                    <a:pt x="3270" y="909"/>
                    <a:pt x="3301" y="884"/>
                  </a:cubicBezTo>
                  <a:cubicBezTo>
                    <a:pt x="3324" y="864"/>
                    <a:pt x="3352" y="854"/>
                    <a:pt x="3383" y="854"/>
                  </a:cubicBezTo>
                  <a:close/>
                  <a:moveTo>
                    <a:pt x="2749" y="764"/>
                  </a:moveTo>
                  <a:lnTo>
                    <a:pt x="2447" y="789"/>
                  </a:lnTo>
                  <a:lnTo>
                    <a:pt x="2447" y="864"/>
                  </a:lnTo>
                  <a:lnTo>
                    <a:pt x="2749" y="843"/>
                  </a:lnTo>
                  <a:lnTo>
                    <a:pt x="2749" y="764"/>
                  </a:lnTo>
                  <a:close/>
                  <a:moveTo>
                    <a:pt x="467" y="677"/>
                  </a:moveTo>
                  <a:cubicBezTo>
                    <a:pt x="493" y="675"/>
                    <a:pt x="512" y="684"/>
                    <a:pt x="524" y="705"/>
                  </a:cubicBezTo>
                  <a:cubicBezTo>
                    <a:pt x="530" y="716"/>
                    <a:pt x="534" y="727"/>
                    <a:pt x="534" y="739"/>
                  </a:cubicBezTo>
                  <a:cubicBezTo>
                    <a:pt x="534" y="777"/>
                    <a:pt x="515" y="799"/>
                    <a:pt x="477" y="803"/>
                  </a:cubicBezTo>
                  <a:lnTo>
                    <a:pt x="166" y="836"/>
                  </a:lnTo>
                  <a:cubicBezTo>
                    <a:pt x="164" y="836"/>
                    <a:pt x="162" y="836"/>
                    <a:pt x="159" y="836"/>
                  </a:cubicBezTo>
                  <a:cubicBezTo>
                    <a:pt x="137" y="836"/>
                    <a:pt x="119" y="825"/>
                    <a:pt x="106" y="802"/>
                  </a:cubicBezTo>
                  <a:cubicBezTo>
                    <a:pt x="101" y="794"/>
                    <a:pt x="99" y="783"/>
                    <a:pt x="99" y="771"/>
                  </a:cubicBezTo>
                  <a:cubicBezTo>
                    <a:pt x="99" y="734"/>
                    <a:pt x="117" y="714"/>
                    <a:pt x="153" y="710"/>
                  </a:cubicBezTo>
                  <a:lnTo>
                    <a:pt x="462" y="678"/>
                  </a:lnTo>
                  <a:lnTo>
                    <a:pt x="467" y="677"/>
                  </a:lnTo>
                  <a:close/>
                  <a:moveTo>
                    <a:pt x="2749" y="583"/>
                  </a:moveTo>
                  <a:lnTo>
                    <a:pt x="2447" y="611"/>
                  </a:lnTo>
                  <a:lnTo>
                    <a:pt x="2447" y="682"/>
                  </a:lnTo>
                  <a:lnTo>
                    <a:pt x="2749" y="656"/>
                  </a:lnTo>
                  <a:lnTo>
                    <a:pt x="2749" y="583"/>
                  </a:lnTo>
                  <a:close/>
                  <a:moveTo>
                    <a:pt x="5910" y="567"/>
                  </a:moveTo>
                  <a:lnTo>
                    <a:pt x="5624" y="596"/>
                  </a:lnTo>
                  <a:cubicBezTo>
                    <a:pt x="5622" y="681"/>
                    <a:pt x="5619" y="745"/>
                    <a:pt x="5615" y="787"/>
                  </a:cubicBezTo>
                  <a:lnTo>
                    <a:pt x="5910" y="760"/>
                  </a:lnTo>
                  <a:lnTo>
                    <a:pt x="5910" y="567"/>
                  </a:lnTo>
                  <a:close/>
                  <a:moveTo>
                    <a:pt x="4685" y="558"/>
                  </a:moveTo>
                  <a:cubicBezTo>
                    <a:pt x="4732" y="558"/>
                    <a:pt x="4756" y="582"/>
                    <a:pt x="4756" y="632"/>
                  </a:cubicBezTo>
                  <a:lnTo>
                    <a:pt x="4756" y="721"/>
                  </a:lnTo>
                  <a:lnTo>
                    <a:pt x="5078" y="697"/>
                  </a:lnTo>
                  <a:cubicBezTo>
                    <a:pt x="5079" y="697"/>
                    <a:pt x="5081" y="697"/>
                    <a:pt x="5082" y="697"/>
                  </a:cubicBezTo>
                  <a:cubicBezTo>
                    <a:pt x="5127" y="697"/>
                    <a:pt x="5150" y="719"/>
                    <a:pt x="5150" y="762"/>
                  </a:cubicBezTo>
                  <a:cubicBezTo>
                    <a:pt x="5150" y="805"/>
                    <a:pt x="5127" y="828"/>
                    <a:pt x="5081" y="831"/>
                  </a:cubicBezTo>
                  <a:lnTo>
                    <a:pt x="4803" y="848"/>
                  </a:lnTo>
                  <a:cubicBezTo>
                    <a:pt x="4904" y="964"/>
                    <a:pt x="5035" y="1071"/>
                    <a:pt x="5194" y="1168"/>
                  </a:cubicBezTo>
                  <a:cubicBezTo>
                    <a:pt x="5229" y="1189"/>
                    <a:pt x="5246" y="1207"/>
                    <a:pt x="5246" y="1222"/>
                  </a:cubicBezTo>
                  <a:cubicBezTo>
                    <a:pt x="5246" y="1238"/>
                    <a:pt x="5229" y="1252"/>
                    <a:pt x="5195" y="1264"/>
                  </a:cubicBezTo>
                  <a:cubicBezTo>
                    <a:pt x="5162" y="1277"/>
                    <a:pt x="5134" y="1284"/>
                    <a:pt x="5110" y="1284"/>
                  </a:cubicBezTo>
                  <a:cubicBezTo>
                    <a:pt x="5089" y="1284"/>
                    <a:pt x="5068" y="1272"/>
                    <a:pt x="5046" y="1247"/>
                  </a:cubicBezTo>
                  <a:cubicBezTo>
                    <a:pt x="4963" y="1185"/>
                    <a:pt x="4884" y="1109"/>
                    <a:pt x="4809" y="1018"/>
                  </a:cubicBezTo>
                  <a:lnTo>
                    <a:pt x="4756" y="951"/>
                  </a:lnTo>
                  <a:lnTo>
                    <a:pt x="4756" y="1341"/>
                  </a:lnTo>
                  <a:cubicBezTo>
                    <a:pt x="4756" y="1389"/>
                    <a:pt x="4732" y="1412"/>
                    <a:pt x="4684" y="1412"/>
                  </a:cubicBezTo>
                  <a:cubicBezTo>
                    <a:pt x="4637" y="1412"/>
                    <a:pt x="4613" y="1389"/>
                    <a:pt x="4613" y="1341"/>
                  </a:cubicBezTo>
                  <a:lnTo>
                    <a:pt x="4613" y="949"/>
                  </a:lnTo>
                  <a:cubicBezTo>
                    <a:pt x="4560" y="1060"/>
                    <a:pt x="4465" y="1163"/>
                    <a:pt x="4327" y="1259"/>
                  </a:cubicBezTo>
                  <a:cubicBezTo>
                    <a:pt x="4280" y="1292"/>
                    <a:pt x="4248" y="1308"/>
                    <a:pt x="4231" y="1308"/>
                  </a:cubicBezTo>
                  <a:cubicBezTo>
                    <a:pt x="4216" y="1308"/>
                    <a:pt x="4202" y="1301"/>
                    <a:pt x="4190" y="1288"/>
                  </a:cubicBezTo>
                  <a:cubicBezTo>
                    <a:pt x="4181" y="1277"/>
                    <a:pt x="4177" y="1265"/>
                    <a:pt x="4177" y="1253"/>
                  </a:cubicBezTo>
                  <a:cubicBezTo>
                    <a:pt x="4177" y="1237"/>
                    <a:pt x="4184" y="1223"/>
                    <a:pt x="4197" y="1211"/>
                  </a:cubicBezTo>
                  <a:cubicBezTo>
                    <a:pt x="4197" y="1211"/>
                    <a:pt x="4215" y="1199"/>
                    <a:pt x="4250" y="1177"/>
                  </a:cubicBezTo>
                  <a:cubicBezTo>
                    <a:pt x="4339" y="1106"/>
                    <a:pt x="4424" y="1013"/>
                    <a:pt x="4504" y="898"/>
                  </a:cubicBezTo>
                  <a:cubicBezTo>
                    <a:pt x="4521" y="874"/>
                    <a:pt x="4532" y="863"/>
                    <a:pt x="4539" y="866"/>
                  </a:cubicBezTo>
                  <a:lnTo>
                    <a:pt x="4295" y="883"/>
                  </a:lnTo>
                  <a:cubicBezTo>
                    <a:pt x="4249" y="881"/>
                    <a:pt x="4226" y="860"/>
                    <a:pt x="4226" y="821"/>
                  </a:cubicBezTo>
                  <a:cubicBezTo>
                    <a:pt x="4226" y="779"/>
                    <a:pt x="4248" y="756"/>
                    <a:pt x="4292" y="753"/>
                  </a:cubicBezTo>
                  <a:lnTo>
                    <a:pt x="4613" y="730"/>
                  </a:lnTo>
                  <a:lnTo>
                    <a:pt x="4613" y="632"/>
                  </a:lnTo>
                  <a:cubicBezTo>
                    <a:pt x="4613" y="582"/>
                    <a:pt x="4637" y="558"/>
                    <a:pt x="4685" y="558"/>
                  </a:cubicBezTo>
                  <a:close/>
                  <a:moveTo>
                    <a:pt x="6378" y="522"/>
                  </a:moveTo>
                  <a:lnTo>
                    <a:pt x="6052" y="555"/>
                  </a:lnTo>
                  <a:lnTo>
                    <a:pt x="6052" y="749"/>
                  </a:lnTo>
                  <a:lnTo>
                    <a:pt x="6378" y="720"/>
                  </a:lnTo>
                  <a:lnTo>
                    <a:pt x="6378" y="522"/>
                  </a:lnTo>
                  <a:close/>
                  <a:moveTo>
                    <a:pt x="472" y="477"/>
                  </a:moveTo>
                  <a:cubicBezTo>
                    <a:pt x="513" y="477"/>
                    <a:pt x="534" y="498"/>
                    <a:pt x="534" y="540"/>
                  </a:cubicBezTo>
                  <a:cubicBezTo>
                    <a:pt x="534" y="577"/>
                    <a:pt x="515" y="598"/>
                    <a:pt x="477" y="602"/>
                  </a:cubicBezTo>
                  <a:lnTo>
                    <a:pt x="166" y="633"/>
                  </a:lnTo>
                  <a:cubicBezTo>
                    <a:pt x="162" y="633"/>
                    <a:pt x="160" y="633"/>
                    <a:pt x="159" y="633"/>
                  </a:cubicBezTo>
                  <a:cubicBezTo>
                    <a:pt x="139" y="633"/>
                    <a:pt x="123" y="626"/>
                    <a:pt x="112" y="611"/>
                  </a:cubicBezTo>
                  <a:cubicBezTo>
                    <a:pt x="103" y="599"/>
                    <a:pt x="99" y="585"/>
                    <a:pt x="99" y="569"/>
                  </a:cubicBezTo>
                  <a:cubicBezTo>
                    <a:pt x="99" y="532"/>
                    <a:pt x="117" y="512"/>
                    <a:pt x="153" y="508"/>
                  </a:cubicBezTo>
                  <a:lnTo>
                    <a:pt x="462" y="479"/>
                  </a:lnTo>
                  <a:cubicBezTo>
                    <a:pt x="467" y="478"/>
                    <a:pt x="471" y="477"/>
                    <a:pt x="472" y="477"/>
                  </a:cubicBezTo>
                  <a:close/>
                  <a:moveTo>
                    <a:pt x="918" y="424"/>
                  </a:moveTo>
                  <a:lnTo>
                    <a:pt x="775" y="438"/>
                  </a:lnTo>
                  <a:lnTo>
                    <a:pt x="785" y="539"/>
                  </a:lnTo>
                  <a:lnTo>
                    <a:pt x="918" y="527"/>
                  </a:lnTo>
                  <a:lnTo>
                    <a:pt x="918" y="424"/>
                  </a:lnTo>
                  <a:close/>
                  <a:moveTo>
                    <a:pt x="1209" y="399"/>
                  </a:moveTo>
                  <a:lnTo>
                    <a:pt x="1053" y="414"/>
                  </a:lnTo>
                  <a:lnTo>
                    <a:pt x="1053" y="517"/>
                  </a:lnTo>
                  <a:lnTo>
                    <a:pt x="1203" y="504"/>
                  </a:lnTo>
                  <a:lnTo>
                    <a:pt x="1209" y="399"/>
                  </a:lnTo>
                  <a:close/>
                  <a:moveTo>
                    <a:pt x="2742" y="398"/>
                  </a:moveTo>
                  <a:lnTo>
                    <a:pt x="2447" y="425"/>
                  </a:lnTo>
                  <a:lnTo>
                    <a:pt x="2447" y="504"/>
                  </a:lnTo>
                  <a:lnTo>
                    <a:pt x="2749" y="474"/>
                  </a:lnTo>
                  <a:lnTo>
                    <a:pt x="2749" y="404"/>
                  </a:lnTo>
                  <a:cubicBezTo>
                    <a:pt x="2749" y="403"/>
                    <a:pt x="2749" y="402"/>
                    <a:pt x="2749" y="403"/>
                  </a:cubicBezTo>
                  <a:cubicBezTo>
                    <a:pt x="2746" y="399"/>
                    <a:pt x="2744" y="397"/>
                    <a:pt x="2743" y="398"/>
                  </a:cubicBezTo>
                  <a:lnTo>
                    <a:pt x="2742" y="398"/>
                  </a:lnTo>
                  <a:close/>
                  <a:moveTo>
                    <a:pt x="2064" y="332"/>
                  </a:moveTo>
                  <a:lnTo>
                    <a:pt x="1770" y="364"/>
                  </a:lnTo>
                  <a:lnTo>
                    <a:pt x="1773" y="430"/>
                  </a:lnTo>
                  <a:lnTo>
                    <a:pt x="2060" y="400"/>
                  </a:lnTo>
                  <a:lnTo>
                    <a:pt x="2064" y="332"/>
                  </a:lnTo>
                  <a:close/>
                  <a:moveTo>
                    <a:pt x="3383" y="274"/>
                  </a:moveTo>
                  <a:cubicBezTo>
                    <a:pt x="3407" y="274"/>
                    <a:pt x="3429" y="281"/>
                    <a:pt x="3451" y="295"/>
                  </a:cubicBezTo>
                  <a:cubicBezTo>
                    <a:pt x="3490" y="320"/>
                    <a:pt x="3510" y="355"/>
                    <a:pt x="3510" y="401"/>
                  </a:cubicBezTo>
                  <a:cubicBezTo>
                    <a:pt x="3510" y="435"/>
                    <a:pt x="3498" y="464"/>
                    <a:pt x="3475" y="489"/>
                  </a:cubicBezTo>
                  <a:cubicBezTo>
                    <a:pt x="3450" y="515"/>
                    <a:pt x="3419" y="528"/>
                    <a:pt x="3381" y="528"/>
                  </a:cubicBezTo>
                  <a:cubicBezTo>
                    <a:pt x="3360" y="528"/>
                    <a:pt x="3339" y="522"/>
                    <a:pt x="3317" y="510"/>
                  </a:cubicBezTo>
                  <a:cubicBezTo>
                    <a:pt x="3276" y="488"/>
                    <a:pt x="3255" y="451"/>
                    <a:pt x="3255" y="400"/>
                  </a:cubicBezTo>
                  <a:cubicBezTo>
                    <a:pt x="3255" y="360"/>
                    <a:pt x="3270" y="328"/>
                    <a:pt x="3301" y="303"/>
                  </a:cubicBezTo>
                  <a:cubicBezTo>
                    <a:pt x="3324" y="284"/>
                    <a:pt x="3352" y="274"/>
                    <a:pt x="3383" y="274"/>
                  </a:cubicBezTo>
                  <a:close/>
                  <a:moveTo>
                    <a:pt x="538" y="264"/>
                  </a:moveTo>
                  <a:cubicBezTo>
                    <a:pt x="557" y="264"/>
                    <a:pt x="573" y="271"/>
                    <a:pt x="585" y="285"/>
                  </a:cubicBezTo>
                  <a:cubicBezTo>
                    <a:pt x="597" y="298"/>
                    <a:pt x="603" y="313"/>
                    <a:pt x="603" y="329"/>
                  </a:cubicBezTo>
                  <a:cubicBezTo>
                    <a:pt x="603" y="368"/>
                    <a:pt x="583" y="390"/>
                    <a:pt x="544" y="393"/>
                  </a:cubicBezTo>
                  <a:lnTo>
                    <a:pt x="71" y="433"/>
                  </a:lnTo>
                  <a:cubicBezTo>
                    <a:pt x="66" y="434"/>
                    <a:pt x="63" y="434"/>
                    <a:pt x="59" y="434"/>
                  </a:cubicBezTo>
                  <a:cubicBezTo>
                    <a:pt x="39" y="434"/>
                    <a:pt x="23" y="426"/>
                    <a:pt x="11" y="409"/>
                  </a:cubicBezTo>
                  <a:cubicBezTo>
                    <a:pt x="4" y="398"/>
                    <a:pt x="0" y="385"/>
                    <a:pt x="0" y="370"/>
                  </a:cubicBezTo>
                  <a:cubicBezTo>
                    <a:pt x="0" y="330"/>
                    <a:pt x="19" y="309"/>
                    <a:pt x="56" y="305"/>
                  </a:cubicBezTo>
                  <a:lnTo>
                    <a:pt x="533" y="265"/>
                  </a:lnTo>
                  <a:cubicBezTo>
                    <a:pt x="534" y="264"/>
                    <a:pt x="535" y="264"/>
                    <a:pt x="538" y="264"/>
                  </a:cubicBezTo>
                  <a:close/>
                  <a:moveTo>
                    <a:pt x="5910" y="246"/>
                  </a:moveTo>
                  <a:lnTo>
                    <a:pt x="5620" y="277"/>
                  </a:lnTo>
                  <a:cubicBezTo>
                    <a:pt x="5621" y="304"/>
                    <a:pt x="5621" y="327"/>
                    <a:pt x="5622" y="345"/>
                  </a:cubicBezTo>
                  <a:cubicBezTo>
                    <a:pt x="5623" y="350"/>
                    <a:pt x="5623" y="391"/>
                    <a:pt x="5624" y="469"/>
                  </a:cubicBezTo>
                  <a:lnTo>
                    <a:pt x="5910" y="440"/>
                  </a:lnTo>
                  <a:lnTo>
                    <a:pt x="5910" y="246"/>
                  </a:lnTo>
                  <a:close/>
                  <a:moveTo>
                    <a:pt x="4588" y="235"/>
                  </a:moveTo>
                  <a:cubicBezTo>
                    <a:pt x="4621" y="235"/>
                    <a:pt x="4664" y="277"/>
                    <a:pt x="4718" y="362"/>
                  </a:cubicBezTo>
                  <a:cubicBezTo>
                    <a:pt x="4752" y="416"/>
                    <a:pt x="4769" y="456"/>
                    <a:pt x="4769" y="483"/>
                  </a:cubicBezTo>
                  <a:cubicBezTo>
                    <a:pt x="4769" y="510"/>
                    <a:pt x="4758" y="530"/>
                    <a:pt x="4734" y="545"/>
                  </a:cubicBezTo>
                  <a:cubicBezTo>
                    <a:pt x="4722" y="552"/>
                    <a:pt x="4709" y="555"/>
                    <a:pt x="4693" y="555"/>
                  </a:cubicBezTo>
                  <a:cubicBezTo>
                    <a:pt x="4661" y="555"/>
                    <a:pt x="4639" y="537"/>
                    <a:pt x="4629" y="499"/>
                  </a:cubicBezTo>
                  <a:cubicBezTo>
                    <a:pt x="4607" y="440"/>
                    <a:pt x="4582" y="386"/>
                    <a:pt x="4554" y="338"/>
                  </a:cubicBezTo>
                  <a:cubicBezTo>
                    <a:pt x="4540" y="318"/>
                    <a:pt x="4534" y="300"/>
                    <a:pt x="4534" y="286"/>
                  </a:cubicBezTo>
                  <a:cubicBezTo>
                    <a:pt x="4534" y="252"/>
                    <a:pt x="4552" y="235"/>
                    <a:pt x="4588" y="235"/>
                  </a:cubicBezTo>
                  <a:close/>
                  <a:moveTo>
                    <a:pt x="918" y="212"/>
                  </a:moveTo>
                  <a:lnTo>
                    <a:pt x="755" y="232"/>
                  </a:lnTo>
                  <a:lnTo>
                    <a:pt x="765" y="324"/>
                  </a:lnTo>
                  <a:lnTo>
                    <a:pt x="918" y="308"/>
                  </a:lnTo>
                  <a:lnTo>
                    <a:pt x="918" y="212"/>
                  </a:lnTo>
                  <a:close/>
                  <a:moveTo>
                    <a:pt x="6354" y="201"/>
                  </a:moveTo>
                  <a:lnTo>
                    <a:pt x="6052" y="233"/>
                  </a:lnTo>
                  <a:lnTo>
                    <a:pt x="6052" y="428"/>
                  </a:lnTo>
                  <a:lnTo>
                    <a:pt x="6378" y="394"/>
                  </a:lnTo>
                  <a:lnTo>
                    <a:pt x="6378" y="222"/>
                  </a:lnTo>
                  <a:cubicBezTo>
                    <a:pt x="6378" y="208"/>
                    <a:pt x="6372" y="201"/>
                    <a:pt x="6360" y="201"/>
                  </a:cubicBezTo>
                  <a:cubicBezTo>
                    <a:pt x="6356" y="201"/>
                    <a:pt x="6354" y="201"/>
                    <a:pt x="6354" y="201"/>
                  </a:cubicBezTo>
                  <a:close/>
                  <a:moveTo>
                    <a:pt x="1216" y="181"/>
                  </a:moveTo>
                  <a:cubicBezTo>
                    <a:pt x="1214" y="180"/>
                    <a:pt x="1212" y="181"/>
                    <a:pt x="1209" y="182"/>
                  </a:cubicBezTo>
                  <a:lnTo>
                    <a:pt x="1053" y="199"/>
                  </a:lnTo>
                  <a:lnTo>
                    <a:pt x="1053" y="297"/>
                  </a:lnTo>
                  <a:lnTo>
                    <a:pt x="1214" y="279"/>
                  </a:lnTo>
                  <a:lnTo>
                    <a:pt x="1219" y="185"/>
                  </a:lnTo>
                  <a:cubicBezTo>
                    <a:pt x="1218" y="183"/>
                    <a:pt x="1217" y="182"/>
                    <a:pt x="1216" y="181"/>
                  </a:cubicBezTo>
                  <a:close/>
                  <a:moveTo>
                    <a:pt x="5018" y="169"/>
                  </a:moveTo>
                  <a:cubicBezTo>
                    <a:pt x="5033" y="169"/>
                    <a:pt x="5045" y="172"/>
                    <a:pt x="5054" y="179"/>
                  </a:cubicBezTo>
                  <a:cubicBezTo>
                    <a:pt x="5083" y="195"/>
                    <a:pt x="5098" y="217"/>
                    <a:pt x="5098" y="244"/>
                  </a:cubicBezTo>
                  <a:cubicBezTo>
                    <a:pt x="5098" y="261"/>
                    <a:pt x="5085" y="294"/>
                    <a:pt x="5059" y="345"/>
                  </a:cubicBezTo>
                  <a:cubicBezTo>
                    <a:pt x="4979" y="504"/>
                    <a:pt x="4918" y="584"/>
                    <a:pt x="4878" y="584"/>
                  </a:cubicBezTo>
                  <a:cubicBezTo>
                    <a:pt x="4866" y="584"/>
                    <a:pt x="4853" y="578"/>
                    <a:pt x="4837" y="567"/>
                  </a:cubicBezTo>
                  <a:cubicBezTo>
                    <a:pt x="4825" y="560"/>
                    <a:pt x="4819" y="546"/>
                    <a:pt x="4819" y="527"/>
                  </a:cubicBezTo>
                  <a:cubicBezTo>
                    <a:pt x="4819" y="514"/>
                    <a:pt x="4826" y="495"/>
                    <a:pt x="4841" y="470"/>
                  </a:cubicBezTo>
                  <a:cubicBezTo>
                    <a:pt x="4883" y="393"/>
                    <a:pt x="4918" y="313"/>
                    <a:pt x="4946" y="230"/>
                  </a:cubicBezTo>
                  <a:cubicBezTo>
                    <a:pt x="4961" y="189"/>
                    <a:pt x="4985" y="169"/>
                    <a:pt x="5018" y="169"/>
                  </a:cubicBezTo>
                  <a:close/>
                  <a:moveTo>
                    <a:pt x="2062" y="154"/>
                  </a:moveTo>
                  <a:cubicBezTo>
                    <a:pt x="2060" y="154"/>
                    <a:pt x="2058" y="154"/>
                    <a:pt x="2056" y="154"/>
                  </a:cubicBezTo>
                  <a:lnTo>
                    <a:pt x="1763" y="187"/>
                  </a:lnTo>
                  <a:lnTo>
                    <a:pt x="1765" y="248"/>
                  </a:lnTo>
                  <a:lnTo>
                    <a:pt x="2068" y="215"/>
                  </a:lnTo>
                  <a:lnTo>
                    <a:pt x="2071" y="165"/>
                  </a:lnTo>
                  <a:cubicBezTo>
                    <a:pt x="2071" y="158"/>
                    <a:pt x="2068" y="154"/>
                    <a:pt x="2062" y="154"/>
                  </a:cubicBezTo>
                  <a:close/>
                  <a:moveTo>
                    <a:pt x="6395" y="68"/>
                  </a:moveTo>
                  <a:cubicBezTo>
                    <a:pt x="6480" y="68"/>
                    <a:pt x="6522" y="114"/>
                    <a:pt x="6522" y="207"/>
                  </a:cubicBezTo>
                  <a:lnTo>
                    <a:pt x="6522" y="1250"/>
                  </a:lnTo>
                  <a:cubicBezTo>
                    <a:pt x="6522" y="1338"/>
                    <a:pt x="6488" y="1383"/>
                    <a:pt x="6419" y="1383"/>
                  </a:cubicBezTo>
                  <a:cubicBezTo>
                    <a:pt x="6374" y="1383"/>
                    <a:pt x="6307" y="1359"/>
                    <a:pt x="6220" y="1313"/>
                  </a:cubicBezTo>
                  <a:cubicBezTo>
                    <a:pt x="6189" y="1296"/>
                    <a:pt x="6174" y="1277"/>
                    <a:pt x="6174" y="1255"/>
                  </a:cubicBezTo>
                  <a:cubicBezTo>
                    <a:pt x="6174" y="1218"/>
                    <a:pt x="6192" y="1200"/>
                    <a:pt x="6229" y="1200"/>
                  </a:cubicBezTo>
                  <a:cubicBezTo>
                    <a:pt x="6239" y="1200"/>
                    <a:pt x="6246" y="1203"/>
                    <a:pt x="6249" y="1208"/>
                  </a:cubicBezTo>
                  <a:cubicBezTo>
                    <a:pt x="6305" y="1224"/>
                    <a:pt x="6343" y="1233"/>
                    <a:pt x="6363" y="1233"/>
                  </a:cubicBezTo>
                  <a:cubicBezTo>
                    <a:pt x="6373" y="1233"/>
                    <a:pt x="6378" y="1224"/>
                    <a:pt x="6378" y="1206"/>
                  </a:cubicBezTo>
                  <a:lnTo>
                    <a:pt x="6378" y="847"/>
                  </a:lnTo>
                  <a:lnTo>
                    <a:pt x="6052" y="877"/>
                  </a:lnTo>
                  <a:lnTo>
                    <a:pt x="6052" y="1247"/>
                  </a:lnTo>
                  <a:cubicBezTo>
                    <a:pt x="6052" y="1293"/>
                    <a:pt x="6028" y="1317"/>
                    <a:pt x="5980" y="1317"/>
                  </a:cubicBezTo>
                  <a:cubicBezTo>
                    <a:pt x="5934" y="1317"/>
                    <a:pt x="5910" y="1293"/>
                    <a:pt x="5910" y="1247"/>
                  </a:cubicBezTo>
                  <a:lnTo>
                    <a:pt x="5910" y="887"/>
                  </a:lnTo>
                  <a:lnTo>
                    <a:pt x="5602" y="915"/>
                  </a:lnTo>
                  <a:cubicBezTo>
                    <a:pt x="5579" y="1067"/>
                    <a:pt x="5538" y="1195"/>
                    <a:pt x="5477" y="1300"/>
                  </a:cubicBezTo>
                  <a:cubicBezTo>
                    <a:pt x="5460" y="1331"/>
                    <a:pt x="5439" y="1347"/>
                    <a:pt x="5415" y="1347"/>
                  </a:cubicBezTo>
                  <a:cubicBezTo>
                    <a:pt x="5376" y="1347"/>
                    <a:pt x="5356" y="1328"/>
                    <a:pt x="5356" y="1290"/>
                  </a:cubicBezTo>
                  <a:cubicBezTo>
                    <a:pt x="5356" y="1280"/>
                    <a:pt x="5362" y="1265"/>
                    <a:pt x="5373" y="1248"/>
                  </a:cubicBezTo>
                  <a:cubicBezTo>
                    <a:pt x="5422" y="1121"/>
                    <a:pt x="5454" y="984"/>
                    <a:pt x="5468" y="835"/>
                  </a:cubicBezTo>
                  <a:cubicBezTo>
                    <a:pt x="5476" y="761"/>
                    <a:pt x="5479" y="667"/>
                    <a:pt x="5479" y="553"/>
                  </a:cubicBezTo>
                  <a:cubicBezTo>
                    <a:pt x="5479" y="444"/>
                    <a:pt x="5477" y="362"/>
                    <a:pt x="5474" y="308"/>
                  </a:cubicBezTo>
                  <a:cubicBezTo>
                    <a:pt x="5470" y="257"/>
                    <a:pt x="5468" y="223"/>
                    <a:pt x="5468" y="208"/>
                  </a:cubicBezTo>
                  <a:cubicBezTo>
                    <a:pt x="5468" y="148"/>
                    <a:pt x="5493" y="117"/>
                    <a:pt x="5543" y="117"/>
                  </a:cubicBezTo>
                  <a:cubicBezTo>
                    <a:pt x="5573" y="117"/>
                    <a:pt x="5593" y="128"/>
                    <a:pt x="5605" y="148"/>
                  </a:cubicBezTo>
                  <a:lnTo>
                    <a:pt x="6368" y="70"/>
                  </a:lnTo>
                  <a:cubicBezTo>
                    <a:pt x="6381" y="69"/>
                    <a:pt x="6390" y="68"/>
                    <a:pt x="6395" y="68"/>
                  </a:cubicBezTo>
                  <a:close/>
                  <a:moveTo>
                    <a:pt x="1249" y="55"/>
                  </a:moveTo>
                  <a:cubicBezTo>
                    <a:pt x="1277" y="55"/>
                    <a:pt x="1303" y="65"/>
                    <a:pt x="1325" y="84"/>
                  </a:cubicBezTo>
                  <a:cubicBezTo>
                    <a:pt x="1346" y="103"/>
                    <a:pt x="1355" y="129"/>
                    <a:pt x="1354" y="162"/>
                  </a:cubicBezTo>
                  <a:lnTo>
                    <a:pt x="1330" y="607"/>
                  </a:lnTo>
                  <a:cubicBezTo>
                    <a:pt x="1327" y="652"/>
                    <a:pt x="1305" y="674"/>
                    <a:pt x="1264" y="674"/>
                  </a:cubicBezTo>
                  <a:cubicBezTo>
                    <a:pt x="1220" y="674"/>
                    <a:pt x="1198" y="653"/>
                    <a:pt x="1198" y="611"/>
                  </a:cubicBezTo>
                  <a:cubicBezTo>
                    <a:pt x="1198" y="610"/>
                    <a:pt x="1198" y="614"/>
                    <a:pt x="1198" y="623"/>
                  </a:cubicBezTo>
                  <a:lnTo>
                    <a:pt x="1053" y="635"/>
                  </a:lnTo>
                  <a:lnTo>
                    <a:pt x="1053" y="749"/>
                  </a:lnTo>
                  <a:lnTo>
                    <a:pt x="1376" y="724"/>
                  </a:lnTo>
                  <a:cubicBezTo>
                    <a:pt x="1376" y="724"/>
                    <a:pt x="1378" y="724"/>
                    <a:pt x="1380" y="724"/>
                  </a:cubicBezTo>
                  <a:cubicBezTo>
                    <a:pt x="1424" y="724"/>
                    <a:pt x="1447" y="745"/>
                    <a:pt x="1447" y="786"/>
                  </a:cubicBezTo>
                  <a:cubicBezTo>
                    <a:pt x="1447" y="828"/>
                    <a:pt x="1425" y="850"/>
                    <a:pt x="1383" y="852"/>
                  </a:cubicBezTo>
                  <a:lnTo>
                    <a:pt x="1098" y="870"/>
                  </a:lnTo>
                  <a:cubicBezTo>
                    <a:pt x="1200" y="990"/>
                    <a:pt x="1315" y="1093"/>
                    <a:pt x="1444" y="1179"/>
                  </a:cubicBezTo>
                  <a:cubicBezTo>
                    <a:pt x="1471" y="1197"/>
                    <a:pt x="1485" y="1214"/>
                    <a:pt x="1485" y="1228"/>
                  </a:cubicBezTo>
                  <a:cubicBezTo>
                    <a:pt x="1485" y="1240"/>
                    <a:pt x="1473" y="1251"/>
                    <a:pt x="1450" y="1260"/>
                  </a:cubicBezTo>
                  <a:cubicBezTo>
                    <a:pt x="1422" y="1273"/>
                    <a:pt x="1394" y="1279"/>
                    <a:pt x="1364" y="1279"/>
                  </a:cubicBezTo>
                  <a:cubicBezTo>
                    <a:pt x="1340" y="1279"/>
                    <a:pt x="1317" y="1270"/>
                    <a:pt x="1297" y="1252"/>
                  </a:cubicBezTo>
                  <a:cubicBezTo>
                    <a:pt x="1200" y="1164"/>
                    <a:pt x="1119" y="1060"/>
                    <a:pt x="1053" y="940"/>
                  </a:cubicBezTo>
                  <a:lnTo>
                    <a:pt x="1053" y="1344"/>
                  </a:lnTo>
                  <a:cubicBezTo>
                    <a:pt x="1053" y="1390"/>
                    <a:pt x="1031" y="1412"/>
                    <a:pt x="986" y="1412"/>
                  </a:cubicBezTo>
                  <a:cubicBezTo>
                    <a:pt x="940" y="1412"/>
                    <a:pt x="918" y="1390"/>
                    <a:pt x="918" y="1344"/>
                  </a:cubicBezTo>
                  <a:lnTo>
                    <a:pt x="918" y="968"/>
                  </a:lnTo>
                  <a:cubicBezTo>
                    <a:pt x="859" y="1096"/>
                    <a:pt x="776" y="1202"/>
                    <a:pt x="670" y="1286"/>
                  </a:cubicBezTo>
                  <a:cubicBezTo>
                    <a:pt x="646" y="1304"/>
                    <a:pt x="626" y="1314"/>
                    <a:pt x="611" y="1314"/>
                  </a:cubicBezTo>
                  <a:cubicBezTo>
                    <a:pt x="599" y="1314"/>
                    <a:pt x="587" y="1309"/>
                    <a:pt x="575" y="1300"/>
                  </a:cubicBezTo>
                  <a:cubicBezTo>
                    <a:pt x="569" y="1294"/>
                    <a:pt x="565" y="1288"/>
                    <a:pt x="562" y="1282"/>
                  </a:cubicBezTo>
                  <a:lnTo>
                    <a:pt x="562" y="1280"/>
                  </a:lnTo>
                  <a:lnTo>
                    <a:pt x="560" y="1283"/>
                  </a:lnTo>
                  <a:cubicBezTo>
                    <a:pt x="551" y="1294"/>
                    <a:pt x="538" y="1299"/>
                    <a:pt x="520" y="1301"/>
                  </a:cubicBezTo>
                  <a:lnTo>
                    <a:pt x="245" y="1329"/>
                  </a:lnTo>
                  <a:cubicBezTo>
                    <a:pt x="245" y="1363"/>
                    <a:pt x="222" y="1380"/>
                    <a:pt x="179" y="1380"/>
                  </a:cubicBezTo>
                  <a:cubicBezTo>
                    <a:pt x="138" y="1380"/>
                    <a:pt x="116" y="1360"/>
                    <a:pt x="111" y="1321"/>
                  </a:cubicBezTo>
                  <a:lnTo>
                    <a:pt x="75" y="968"/>
                  </a:lnTo>
                  <a:cubicBezTo>
                    <a:pt x="75" y="966"/>
                    <a:pt x="75" y="964"/>
                    <a:pt x="75" y="961"/>
                  </a:cubicBezTo>
                  <a:cubicBezTo>
                    <a:pt x="75" y="948"/>
                    <a:pt x="78" y="938"/>
                    <a:pt x="83" y="930"/>
                  </a:cubicBezTo>
                  <a:cubicBezTo>
                    <a:pt x="97" y="909"/>
                    <a:pt x="116" y="899"/>
                    <a:pt x="142" y="899"/>
                  </a:cubicBezTo>
                  <a:cubicBezTo>
                    <a:pt x="172" y="899"/>
                    <a:pt x="191" y="908"/>
                    <a:pt x="200" y="927"/>
                  </a:cubicBezTo>
                  <a:lnTo>
                    <a:pt x="439" y="898"/>
                  </a:lnTo>
                  <a:cubicBezTo>
                    <a:pt x="448" y="896"/>
                    <a:pt x="457" y="896"/>
                    <a:pt x="465" y="896"/>
                  </a:cubicBezTo>
                  <a:cubicBezTo>
                    <a:pt x="533" y="896"/>
                    <a:pt x="567" y="928"/>
                    <a:pt x="567" y="993"/>
                  </a:cubicBezTo>
                  <a:cubicBezTo>
                    <a:pt x="567" y="1000"/>
                    <a:pt x="566" y="1009"/>
                    <a:pt x="564" y="1021"/>
                  </a:cubicBezTo>
                  <a:lnTo>
                    <a:pt x="537" y="1185"/>
                  </a:lnTo>
                  <a:cubicBezTo>
                    <a:pt x="555" y="1190"/>
                    <a:pt x="567" y="1202"/>
                    <a:pt x="571" y="1220"/>
                  </a:cubicBezTo>
                  <a:lnTo>
                    <a:pt x="571" y="1222"/>
                  </a:lnTo>
                  <a:lnTo>
                    <a:pt x="572" y="1222"/>
                  </a:lnTo>
                  <a:cubicBezTo>
                    <a:pt x="574" y="1219"/>
                    <a:pt x="585" y="1208"/>
                    <a:pt x="607" y="1191"/>
                  </a:cubicBezTo>
                  <a:cubicBezTo>
                    <a:pt x="695" y="1114"/>
                    <a:pt x="777" y="1013"/>
                    <a:pt x="853" y="887"/>
                  </a:cubicBezTo>
                  <a:lnTo>
                    <a:pt x="632" y="903"/>
                  </a:lnTo>
                  <a:cubicBezTo>
                    <a:pt x="629" y="903"/>
                    <a:pt x="625" y="903"/>
                    <a:pt x="621" y="903"/>
                  </a:cubicBezTo>
                  <a:cubicBezTo>
                    <a:pt x="579" y="903"/>
                    <a:pt x="558" y="883"/>
                    <a:pt x="558" y="843"/>
                  </a:cubicBezTo>
                  <a:cubicBezTo>
                    <a:pt x="558" y="802"/>
                    <a:pt x="579" y="781"/>
                    <a:pt x="621" y="778"/>
                  </a:cubicBezTo>
                  <a:lnTo>
                    <a:pt x="918" y="757"/>
                  </a:lnTo>
                  <a:lnTo>
                    <a:pt x="918" y="645"/>
                  </a:lnTo>
                  <a:lnTo>
                    <a:pt x="792" y="656"/>
                  </a:lnTo>
                  <a:cubicBezTo>
                    <a:pt x="788" y="681"/>
                    <a:pt x="767" y="694"/>
                    <a:pt x="728" y="694"/>
                  </a:cubicBezTo>
                  <a:cubicBezTo>
                    <a:pt x="688" y="694"/>
                    <a:pt x="666" y="672"/>
                    <a:pt x="662" y="629"/>
                  </a:cubicBezTo>
                  <a:lnTo>
                    <a:pt x="614" y="156"/>
                  </a:lnTo>
                  <a:cubicBezTo>
                    <a:pt x="613" y="151"/>
                    <a:pt x="613" y="147"/>
                    <a:pt x="613" y="142"/>
                  </a:cubicBezTo>
                  <a:cubicBezTo>
                    <a:pt x="613" y="103"/>
                    <a:pt x="635" y="83"/>
                    <a:pt x="680" y="83"/>
                  </a:cubicBezTo>
                  <a:cubicBezTo>
                    <a:pt x="711" y="83"/>
                    <a:pt x="731" y="94"/>
                    <a:pt x="739" y="115"/>
                  </a:cubicBezTo>
                  <a:lnTo>
                    <a:pt x="1232" y="56"/>
                  </a:lnTo>
                  <a:cubicBezTo>
                    <a:pt x="1236" y="56"/>
                    <a:pt x="1242" y="55"/>
                    <a:pt x="1249" y="55"/>
                  </a:cubicBezTo>
                  <a:close/>
                  <a:moveTo>
                    <a:pt x="2853" y="54"/>
                  </a:moveTo>
                  <a:cubicBezTo>
                    <a:pt x="2879" y="53"/>
                    <a:pt x="2899" y="62"/>
                    <a:pt x="2913" y="81"/>
                  </a:cubicBezTo>
                  <a:cubicBezTo>
                    <a:pt x="2920" y="91"/>
                    <a:pt x="2924" y="103"/>
                    <a:pt x="2924" y="118"/>
                  </a:cubicBezTo>
                  <a:cubicBezTo>
                    <a:pt x="2924" y="156"/>
                    <a:pt x="2902" y="177"/>
                    <a:pt x="2859" y="180"/>
                  </a:cubicBezTo>
                  <a:lnTo>
                    <a:pt x="2663" y="195"/>
                  </a:lnTo>
                  <a:cubicBezTo>
                    <a:pt x="2649" y="230"/>
                    <a:pt x="2627" y="264"/>
                    <a:pt x="2598" y="297"/>
                  </a:cubicBezTo>
                  <a:lnTo>
                    <a:pt x="2761" y="281"/>
                  </a:lnTo>
                  <a:cubicBezTo>
                    <a:pt x="2766" y="280"/>
                    <a:pt x="2770" y="280"/>
                    <a:pt x="2771" y="280"/>
                  </a:cubicBezTo>
                  <a:cubicBezTo>
                    <a:pt x="2805" y="280"/>
                    <a:pt x="2832" y="292"/>
                    <a:pt x="2851" y="317"/>
                  </a:cubicBezTo>
                  <a:cubicBezTo>
                    <a:pt x="2869" y="339"/>
                    <a:pt x="2878" y="360"/>
                    <a:pt x="2878" y="380"/>
                  </a:cubicBezTo>
                  <a:lnTo>
                    <a:pt x="2878" y="933"/>
                  </a:lnTo>
                  <a:cubicBezTo>
                    <a:pt x="2878" y="979"/>
                    <a:pt x="2855" y="1002"/>
                    <a:pt x="2809" y="1002"/>
                  </a:cubicBezTo>
                  <a:cubicBezTo>
                    <a:pt x="2769" y="1002"/>
                    <a:pt x="2749" y="987"/>
                    <a:pt x="2749" y="956"/>
                  </a:cubicBezTo>
                  <a:lnTo>
                    <a:pt x="2496" y="973"/>
                  </a:lnTo>
                  <a:lnTo>
                    <a:pt x="2497" y="973"/>
                  </a:lnTo>
                  <a:cubicBezTo>
                    <a:pt x="2506" y="977"/>
                    <a:pt x="2513" y="983"/>
                    <a:pt x="2521" y="992"/>
                  </a:cubicBezTo>
                  <a:cubicBezTo>
                    <a:pt x="2534" y="1006"/>
                    <a:pt x="2540" y="1022"/>
                    <a:pt x="2540" y="1041"/>
                  </a:cubicBezTo>
                  <a:cubicBezTo>
                    <a:pt x="2540" y="1071"/>
                    <a:pt x="2511" y="1103"/>
                    <a:pt x="2452" y="1136"/>
                  </a:cubicBezTo>
                  <a:cubicBezTo>
                    <a:pt x="2411" y="1159"/>
                    <a:pt x="2372" y="1178"/>
                    <a:pt x="2335" y="1192"/>
                  </a:cubicBezTo>
                  <a:lnTo>
                    <a:pt x="2316" y="1199"/>
                  </a:lnTo>
                  <a:lnTo>
                    <a:pt x="2471" y="1228"/>
                  </a:lnTo>
                  <a:cubicBezTo>
                    <a:pt x="2538" y="1238"/>
                    <a:pt x="2606" y="1247"/>
                    <a:pt x="2675" y="1254"/>
                  </a:cubicBezTo>
                  <a:cubicBezTo>
                    <a:pt x="2773" y="1264"/>
                    <a:pt x="2854" y="1269"/>
                    <a:pt x="2918" y="1269"/>
                  </a:cubicBezTo>
                  <a:lnTo>
                    <a:pt x="2936" y="1269"/>
                  </a:lnTo>
                  <a:cubicBezTo>
                    <a:pt x="2986" y="1269"/>
                    <a:pt x="3010" y="1280"/>
                    <a:pt x="3010" y="1303"/>
                  </a:cubicBezTo>
                  <a:cubicBezTo>
                    <a:pt x="3010" y="1315"/>
                    <a:pt x="3001" y="1329"/>
                    <a:pt x="2984" y="1343"/>
                  </a:cubicBezTo>
                  <a:cubicBezTo>
                    <a:pt x="2934" y="1385"/>
                    <a:pt x="2881" y="1406"/>
                    <a:pt x="2825" y="1406"/>
                  </a:cubicBezTo>
                  <a:cubicBezTo>
                    <a:pt x="2788" y="1406"/>
                    <a:pt x="2712" y="1397"/>
                    <a:pt x="2595" y="1381"/>
                  </a:cubicBezTo>
                  <a:cubicBezTo>
                    <a:pt x="2437" y="1359"/>
                    <a:pt x="2309" y="1333"/>
                    <a:pt x="2209" y="1306"/>
                  </a:cubicBezTo>
                  <a:cubicBezTo>
                    <a:pt x="2056" y="1263"/>
                    <a:pt x="1918" y="1211"/>
                    <a:pt x="1795" y="1151"/>
                  </a:cubicBezTo>
                  <a:cubicBezTo>
                    <a:pt x="1777" y="1141"/>
                    <a:pt x="1762" y="1133"/>
                    <a:pt x="1750" y="1125"/>
                  </a:cubicBezTo>
                  <a:lnTo>
                    <a:pt x="1727" y="1106"/>
                  </a:lnTo>
                  <a:lnTo>
                    <a:pt x="1723" y="1115"/>
                  </a:lnTo>
                  <a:cubicBezTo>
                    <a:pt x="1684" y="1197"/>
                    <a:pt x="1639" y="1267"/>
                    <a:pt x="1589" y="1325"/>
                  </a:cubicBezTo>
                  <a:cubicBezTo>
                    <a:pt x="1578" y="1341"/>
                    <a:pt x="1563" y="1349"/>
                    <a:pt x="1545" y="1349"/>
                  </a:cubicBezTo>
                  <a:cubicBezTo>
                    <a:pt x="1531" y="1349"/>
                    <a:pt x="1519" y="1344"/>
                    <a:pt x="1508" y="1334"/>
                  </a:cubicBezTo>
                  <a:cubicBezTo>
                    <a:pt x="1495" y="1322"/>
                    <a:pt x="1488" y="1308"/>
                    <a:pt x="1488" y="1293"/>
                  </a:cubicBezTo>
                  <a:cubicBezTo>
                    <a:pt x="1488" y="1280"/>
                    <a:pt x="1507" y="1256"/>
                    <a:pt x="1545" y="1220"/>
                  </a:cubicBezTo>
                  <a:cubicBezTo>
                    <a:pt x="1587" y="1128"/>
                    <a:pt x="1628" y="1009"/>
                    <a:pt x="1667" y="862"/>
                  </a:cubicBezTo>
                  <a:cubicBezTo>
                    <a:pt x="1677" y="827"/>
                    <a:pt x="1699" y="809"/>
                    <a:pt x="1734" y="809"/>
                  </a:cubicBezTo>
                  <a:cubicBezTo>
                    <a:pt x="1743" y="809"/>
                    <a:pt x="1752" y="811"/>
                    <a:pt x="1761" y="814"/>
                  </a:cubicBezTo>
                  <a:cubicBezTo>
                    <a:pt x="1791" y="825"/>
                    <a:pt x="1806" y="846"/>
                    <a:pt x="1806" y="878"/>
                  </a:cubicBezTo>
                  <a:cubicBezTo>
                    <a:pt x="1806" y="902"/>
                    <a:pt x="1794" y="944"/>
                    <a:pt x="1769" y="1002"/>
                  </a:cubicBezTo>
                  <a:cubicBezTo>
                    <a:pt x="1796" y="1018"/>
                    <a:pt x="1825" y="1035"/>
                    <a:pt x="1855" y="1055"/>
                  </a:cubicBezTo>
                  <a:lnTo>
                    <a:pt x="1855" y="745"/>
                  </a:lnTo>
                  <a:lnTo>
                    <a:pt x="1577" y="770"/>
                  </a:lnTo>
                  <a:cubicBezTo>
                    <a:pt x="1576" y="770"/>
                    <a:pt x="1572" y="770"/>
                    <a:pt x="1568" y="770"/>
                  </a:cubicBezTo>
                  <a:cubicBezTo>
                    <a:pt x="1529" y="770"/>
                    <a:pt x="1509" y="750"/>
                    <a:pt x="1509" y="709"/>
                  </a:cubicBezTo>
                  <a:cubicBezTo>
                    <a:pt x="1509" y="667"/>
                    <a:pt x="1528" y="645"/>
                    <a:pt x="1566" y="642"/>
                  </a:cubicBezTo>
                  <a:lnTo>
                    <a:pt x="2236" y="582"/>
                  </a:lnTo>
                  <a:cubicBezTo>
                    <a:pt x="2282" y="579"/>
                    <a:pt x="2306" y="600"/>
                    <a:pt x="2306" y="645"/>
                  </a:cubicBezTo>
                  <a:cubicBezTo>
                    <a:pt x="2306" y="687"/>
                    <a:pt x="2285" y="710"/>
                    <a:pt x="2245" y="713"/>
                  </a:cubicBezTo>
                  <a:lnTo>
                    <a:pt x="1993" y="734"/>
                  </a:lnTo>
                  <a:lnTo>
                    <a:pt x="1993" y="848"/>
                  </a:lnTo>
                  <a:lnTo>
                    <a:pt x="2188" y="829"/>
                  </a:lnTo>
                  <a:cubicBezTo>
                    <a:pt x="2190" y="829"/>
                    <a:pt x="2191" y="829"/>
                    <a:pt x="2192" y="829"/>
                  </a:cubicBezTo>
                  <a:cubicBezTo>
                    <a:pt x="2216" y="829"/>
                    <a:pt x="2233" y="840"/>
                    <a:pt x="2244" y="862"/>
                  </a:cubicBezTo>
                  <a:cubicBezTo>
                    <a:pt x="2249" y="872"/>
                    <a:pt x="2252" y="883"/>
                    <a:pt x="2252" y="894"/>
                  </a:cubicBezTo>
                  <a:cubicBezTo>
                    <a:pt x="2252" y="918"/>
                    <a:pt x="2243" y="936"/>
                    <a:pt x="2224" y="948"/>
                  </a:cubicBezTo>
                  <a:cubicBezTo>
                    <a:pt x="2216" y="954"/>
                    <a:pt x="2207" y="957"/>
                    <a:pt x="2199" y="957"/>
                  </a:cubicBezTo>
                  <a:lnTo>
                    <a:pt x="1993" y="974"/>
                  </a:lnTo>
                  <a:lnTo>
                    <a:pt x="1993" y="1106"/>
                  </a:lnTo>
                  <a:cubicBezTo>
                    <a:pt x="2034" y="1123"/>
                    <a:pt x="2078" y="1138"/>
                    <a:pt x="2125" y="1152"/>
                  </a:cubicBezTo>
                  <a:lnTo>
                    <a:pt x="2209" y="1174"/>
                  </a:lnTo>
                  <a:lnTo>
                    <a:pt x="2207" y="1162"/>
                  </a:lnTo>
                  <a:cubicBezTo>
                    <a:pt x="2207" y="1140"/>
                    <a:pt x="2225" y="1121"/>
                    <a:pt x="2261" y="1104"/>
                  </a:cubicBezTo>
                  <a:cubicBezTo>
                    <a:pt x="2306" y="1082"/>
                    <a:pt x="2347" y="1056"/>
                    <a:pt x="2382" y="1025"/>
                  </a:cubicBezTo>
                  <a:lnTo>
                    <a:pt x="2409" y="998"/>
                  </a:lnTo>
                  <a:lnTo>
                    <a:pt x="2397" y="1002"/>
                  </a:lnTo>
                  <a:cubicBezTo>
                    <a:pt x="2391" y="1003"/>
                    <a:pt x="2383" y="1003"/>
                    <a:pt x="2376" y="1003"/>
                  </a:cubicBezTo>
                  <a:cubicBezTo>
                    <a:pt x="2337" y="1003"/>
                    <a:pt x="2317" y="983"/>
                    <a:pt x="2317" y="942"/>
                  </a:cubicBezTo>
                  <a:lnTo>
                    <a:pt x="2317" y="354"/>
                  </a:lnTo>
                  <a:cubicBezTo>
                    <a:pt x="2317" y="310"/>
                    <a:pt x="2339" y="288"/>
                    <a:pt x="2381" y="288"/>
                  </a:cubicBezTo>
                  <a:cubicBezTo>
                    <a:pt x="2408" y="288"/>
                    <a:pt x="2426" y="296"/>
                    <a:pt x="2434" y="311"/>
                  </a:cubicBezTo>
                  <a:lnTo>
                    <a:pt x="2465" y="308"/>
                  </a:lnTo>
                  <a:cubicBezTo>
                    <a:pt x="2485" y="269"/>
                    <a:pt x="2503" y="235"/>
                    <a:pt x="2519" y="205"/>
                  </a:cubicBezTo>
                  <a:lnTo>
                    <a:pt x="2324" y="222"/>
                  </a:lnTo>
                  <a:cubicBezTo>
                    <a:pt x="2323" y="222"/>
                    <a:pt x="2320" y="222"/>
                    <a:pt x="2314" y="222"/>
                  </a:cubicBezTo>
                  <a:cubicBezTo>
                    <a:pt x="2272" y="222"/>
                    <a:pt x="2251" y="201"/>
                    <a:pt x="2251" y="159"/>
                  </a:cubicBezTo>
                  <a:cubicBezTo>
                    <a:pt x="2251" y="123"/>
                    <a:pt x="2271" y="103"/>
                    <a:pt x="2311" y="100"/>
                  </a:cubicBezTo>
                  <a:lnTo>
                    <a:pt x="2847" y="55"/>
                  </a:lnTo>
                  <a:lnTo>
                    <a:pt x="2853" y="54"/>
                  </a:lnTo>
                  <a:close/>
                  <a:moveTo>
                    <a:pt x="2110" y="23"/>
                  </a:moveTo>
                  <a:cubicBezTo>
                    <a:pt x="2175" y="23"/>
                    <a:pt x="2207" y="56"/>
                    <a:pt x="2207" y="121"/>
                  </a:cubicBezTo>
                  <a:cubicBezTo>
                    <a:pt x="2207" y="122"/>
                    <a:pt x="2206" y="127"/>
                    <a:pt x="2206" y="135"/>
                  </a:cubicBezTo>
                  <a:lnTo>
                    <a:pt x="2184" y="508"/>
                  </a:lnTo>
                  <a:cubicBezTo>
                    <a:pt x="2181" y="551"/>
                    <a:pt x="2159" y="572"/>
                    <a:pt x="2119" y="572"/>
                  </a:cubicBezTo>
                  <a:cubicBezTo>
                    <a:pt x="2075" y="572"/>
                    <a:pt x="2054" y="550"/>
                    <a:pt x="2055" y="505"/>
                  </a:cubicBezTo>
                  <a:lnTo>
                    <a:pt x="2055" y="517"/>
                  </a:lnTo>
                  <a:lnTo>
                    <a:pt x="1778" y="546"/>
                  </a:lnTo>
                  <a:lnTo>
                    <a:pt x="1778" y="534"/>
                  </a:lnTo>
                  <a:cubicBezTo>
                    <a:pt x="1778" y="578"/>
                    <a:pt x="1756" y="600"/>
                    <a:pt x="1712" y="600"/>
                  </a:cubicBezTo>
                  <a:cubicBezTo>
                    <a:pt x="1672" y="600"/>
                    <a:pt x="1651" y="578"/>
                    <a:pt x="1649" y="535"/>
                  </a:cubicBezTo>
                  <a:lnTo>
                    <a:pt x="1629" y="106"/>
                  </a:lnTo>
                  <a:cubicBezTo>
                    <a:pt x="1628" y="61"/>
                    <a:pt x="1649" y="38"/>
                    <a:pt x="1694" y="38"/>
                  </a:cubicBezTo>
                  <a:cubicBezTo>
                    <a:pt x="1725" y="38"/>
                    <a:pt x="1744" y="48"/>
                    <a:pt x="1750" y="68"/>
                  </a:cubicBezTo>
                  <a:lnTo>
                    <a:pt x="2089" y="25"/>
                  </a:lnTo>
                  <a:cubicBezTo>
                    <a:pt x="2098" y="24"/>
                    <a:pt x="2105" y="23"/>
                    <a:pt x="2110" y="23"/>
                  </a:cubicBezTo>
                  <a:close/>
                  <a:moveTo>
                    <a:pt x="216" y="10"/>
                  </a:moveTo>
                  <a:cubicBezTo>
                    <a:pt x="245" y="10"/>
                    <a:pt x="310" y="35"/>
                    <a:pt x="412" y="85"/>
                  </a:cubicBezTo>
                  <a:cubicBezTo>
                    <a:pt x="463" y="110"/>
                    <a:pt x="489" y="139"/>
                    <a:pt x="489" y="171"/>
                  </a:cubicBezTo>
                  <a:cubicBezTo>
                    <a:pt x="489" y="187"/>
                    <a:pt x="484" y="201"/>
                    <a:pt x="473" y="214"/>
                  </a:cubicBezTo>
                  <a:cubicBezTo>
                    <a:pt x="457" y="232"/>
                    <a:pt x="439" y="241"/>
                    <a:pt x="418" y="241"/>
                  </a:cubicBezTo>
                  <a:cubicBezTo>
                    <a:pt x="401" y="241"/>
                    <a:pt x="380" y="232"/>
                    <a:pt x="355" y="214"/>
                  </a:cubicBezTo>
                  <a:cubicBezTo>
                    <a:pt x="309" y="180"/>
                    <a:pt x="259" y="148"/>
                    <a:pt x="205" y="119"/>
                  </a:cubicBezTo>
                  <a:cubicBezTo>
                    <a:pt x="177" y="104"/>
                    <a:pt x="163" y="86"/>
                    <a:pt x="163" y="64"/>
                  </a:cubicBezTo>
                  <a:cubicBezTo>
                    <a:pt x="163" y="56"/>
                    <a:pt x="165" y="48"/>
                    <a:pt x="168" y="41"/>
                  </a:cubicBezTo>
                  <a:cubicBezTo>
                    <a:pt x="178" y="20"/>
                    <a:pt x="194" y="10"/>
                    <a:pt x="216" y="10"/>
                  </a:cubicBezTo>
                  <a:close/>
                  <a:moveTo>
                    <a:pt x="4048" y="2"/>
                  </a:moveTo>
                  <a:cubicBezTo>
                    <a:pt x="4072" y="2"/>
                    <a:pt x="4091" y="12"/>
                    <a:pt x="4106" y="30"/>
                  </a:cubicBezTo>
                  <a:cubicBezTo>
                    <a:pt x="4115" y="41"/>
                    <a:pt x="4119" y="55"/>
                    <a:pt x="4119" y="70"/>
                  </a:cubicBezTo>
                  <a:lnTo>
                    <a:pt x="4119" y="314"/>
                  </a:lnTo>
                  <a:lnTo>
                    <a:pt x="4210" y="300"/>
                  </a:lnTo>
                  <a:cubicBezTo>
                    <a:pt x="4214" y="300"/>
                    <a:pt x="4216" y="300"/>
                    <a:pt x="4216" y="300"/>
                  </a:cubicBezTo>
                  <a:cubicBezTo>
                    <a:pt x="4249" y="303"/>
                    <a:pt x="4270" y="315"/>
                    <a:pt x="4278" y="338"/>
                  </a:cubicBezTo>
                  <a:lnTo>
                    <a:pt x="4279" y="347"/>
                  </a:lnTo>
                  <a:lnTo>
                    <a:pt x="4282" y="330"/>
                  </a:lnTo>
                  <a:cubicBezTo>
                    <a:pt x="4288" y="310"/>
                    <a:pt x="4304" y="300"/>
                    <a:pt x="4329" y="300"/>
                  </a:cubicBezTo>
                  <a:cubicBezTo>
                    <a:pt x="4352" y="300"/>
                    <a:pt x="4372" y="313"/>
                    <a:pt x="4388" y="339"/>
                  </a:cubicBezTo>
                  <a:cubicBezTo>
                    <a:pt x="4478" y="429"/>
                    <a:pt x="4523" y="500"/>
                    <a:pt x="4523" y="551"/>
                  </a:cubicBezTo>
                  <a:cubicBezTo>
                    <a:pt x="4523" y="574"/>
                    <a:pt x="4508" y="593"/>
                    <a:pt x="4478" y="609"/>
                  </a:cubicBezTo>
                  <a:cubicBezTo>
                    <a:pt x="4473" y="618"/>
                    <a:pt x="4463" y="622"/>
                    <a:pt x="4446" y="622"/>
                  </a:cubicBezTo>
                  <a:cubicBezTo>
                    <a:pt x="4416" y="622"/>
                    <a:pt x="4393" y="601"/>
                    <a:pt x="4378" y="559"/>
                  </a:cubicBezTo>
                  <a:cubicBezTo>
                    <a:pt x="4357" y="504"/>
                    <a:pt x="4328" y="448"/>
                    <a:pt x="4290" y="391"/>
                  </a:cubicBezTo>
                  <a:lnTo>
                    <a:pt x="4282" y="365"/>
                  </a:lnTo>
                  <a:lnTo>
                    <a:pt x="4278" y="390"/>
                  </a:lnTo>
                  <a:cubicBezTo>
                    <a:pt x="4271" y="412"/>
                    <a:pt x="4252" y="425"/>
                    <a:pt x="4221" y="429"/>
                  </a:cubicBezTo>
                  <a:lnTo>
                    <a:pt x="4119" y="442"/>
                  </a:lnTo>
                  <a:lnTo>
                    <a:pt x="4119" y="635"/>
                  </a:lnTo>
                  <a:cubicBezTo>
                    <a:pt x="4134" y="621"/>
                    <a:pt x="4162" y="603"/>
                    <a:pt x="4203" y="580"/>
                  </a:cubicBezTo>
                  <a:cubicBezTo>
                    <a:pt x="4219" y="572"/>
                    <a:pt x="4234" y="568"/>
                    <a:pt x="4248" y="568"/>
                  </a:cubicBezTo>
                  <a:cubicBezTo>
                    <a:pt x="4264" y="568"/>
                    <a:pt x="4277" y="573"/>
                    <a:pt x="4287" y="583"/>
                  </a:cubicBezTo>
                  <a:cubicBezTo>
                    <a:pt x="4299" y="595"/>
                    <a:pt x="4304" y="609"/>
                    <a:pt x="4304" y="623"/>
                  </a:cubicBezTo>
                  <a:cubicBezTo>
                    <a:pt x="4304" y="645"/>
                    <a:pt x="4293" y="665"/>
                    <a:pt x="4269" y="681"/>
                  </a:cubicBezTo>
                  <a:cubicBezTo>
                    <a:pt x="4241" y="700"/>
                    <a:pt x="4191" y="729"/>
                    <a:pt x="4119" y="769"/>
                  </a:cubicBezTo>
                  <a:lnTo>
                    <a:pt x="4119" y="1284"/>
                  </a:lnTo>
                  <a:cubicBezTo>
                    <a:pt x="4119" y="1359"/>
                    <a:pt x="4086" y="1396"/>
                    <a:pt x="4020" y="1396"/>
                  </a:cubicBezTo>
                  <a:cubicBezTo>
                    <a:pt x="3973" y="1396"/>
                    <a:pt x="3916" y="1378"/>
                    <a:pt x="3849" y="1343"/>
                  </a:cubicBezTo>
                  <a:cubicBezTo>
                    <a:pt x="3804" y="1319"/>
                    <a:pt x="3782" y="1296"/>
                    <a:pt x="3782" y="1273"/>
                  </a:cubicBezTo>
                  <a:cubicBezTo>
                    <a:pt x="3782" y="1240"/>
                    <a:pt x="3800" y="1223"/>
                    <a:pt x="3835" y="1223"/>
                  </a:cubicBezTo>
                  <a:cubicBezTo>
                    <a:pt x="3845" y="1223"/>
                    <a:pt x="3858" y="1226"/>
                    <a:pt x="3876" y="1231"/>
                  </a:cubicBezTo>
                  <a:cubicBezTo>
                    <a:pt x="3914" y="1242"/>
                    <a:pt x="3942" y="1247"/>
                    <a:pt x="3959" y="1247"/>
                  </a:cubicBezTo>
                  <a:cubicBezTo>
                    <a:pt x="3971" y="1247"/>
                    <a:pt x="3977" y="1238"/>
                    <a:pt x="3977" y="1218"/>
                  </a:cubicBezTo>
                  <a:lnTo>
                    <a:pt x="3977" y="830"/>
                  </a:lnTo>
                  <a:cubicBezTo>
                    <a:pt x="3891" y="877"/>
                    <a:pt x="3836" y="900"/>
                    <a:pt x="3814" y="900"/>
                  </a:cubicBezTo>
                  <a:cubicBezTo>
                    <a:pt x="3788" y="900"/>
                    <a:pt x="3770" y="890"/>
                    <a:pt x="3758" y="870"/>
                  </a:cubicBezTo>
                  <a:cubicBezTo>
                    <a:pt x="3751" y="858"/>
                    <a:pt x="3748" y="845"/>
                    <a:pt x="3748" y="832"/>
                  </a:cubicBezTo>
                  <a:cubicBezTo>
                    <a:pt x="3748" y="807"/>
                    <a:pt x="3760" y="787"/>
                    <a:pt x="3785" y="772"/>
                  </a:cubicBezTo>
                  <a:cubicBezTo>
                    <a:pt x="3789" y="770"/>
                    <a:pt x="3803" y="764"/>
                    <a:pt x="3827" y="756"/>
                  </a:cubicBezTo>
                  <a:cubicBezTo>
                    <a:pt x="3868" y="740"/>
                    <a:pt x="3917" y="720"/>
                    <a:pt x="3971" y="695"/>
                  </a:cubicBezTo>
                  <a:lnTo>
                    <a:pt x="3977" y="693"/>
                  </a:lnTo>
                  <a:lnTo>
                    <a:pt x="3977" y="457"/>
                  </a:lnTo>
                  <a:lnTo>
                    <a:pt x="3835" y="478"/>
                  </a:lnTo>
                  <a:cubicBezTo>
                    <a:pt x="3831" y="478"/>
                    <a:pt x="3827" y="479"/>
                    <a:pt x="3825" y="479"/>
                  </a:cubicBezTo>
                  <a:cubicBezTo>
                    <a:pt x="3801" y="480"/>
                    <a:pt x="3783" y="471"/>
                    <a:pt x="3772" y="453"/>
                  </a:cubicBezTo>
                  <a:cubicBezTo>
                    <a:pt x="3764" y="442"/>
                    <a:pt x="3761" y="428"/>
                    <a:pt x="3761" y="413"/>
                  </a:cubicBezTo>
                  <a:cubicBezTo>
                    <a:pt x="3761" y="376"/>
                    <a:pt x="3781" y="355"/>
                    <a:pt x="3822" y="350"/>
                  </a:cubicBezTo>
                  <a:lnTo>
                    <a:pt x="3977" y="330"/>
                  </a:lnTo>
                  <a:lnTo>
                    <a:pt x="3977" y="70"/>
                  </a:lnTo>
                  <a:cubicBezTo>
                    <a:pt x="3977" y="49"/>
                    <a:pt x="3985" y="32"/>
                    <a:pt x="4001" y="19"/>
                  </a:cubicBezTo>
                  <a:cubicBezTo>
                    <a:pt x="4014" y="8"/>
                    <a:pt x="4030" y="2"/>
                    <a:pt x="4048" y="2"/>
                  </a:cubicBezTo>
                  <a:close/>
                  <a:moveTo>
                    <a:pt x="4885" y="0"/>
                  </a:moveTo>
                  <a:cubicBezTo>
                    <a:pt x="4915" y="0"/>
                    <a:pt x="4936" y="13"/>
                    <a:pt x="4949" y="38"/>
                  </a:cubicBezTo>
                  <a:cubicBezTo>
                    <a:pt x="4954" y="49"/>
                    <a:pt x="4957" y="59"/>
                    <a:pt x="4957" y="70"/>
                  </a:cubicBezTo>
                  <a:cubicBezTo>
                    <a:pt x="4957" y="101"/>
                    <a:pt x="4939" y="124"/>
                    <a:pt x="4904" y="138"/>
                  </a:cubicBezTo>
                  <a:cubicBezTo>
                    <a:pt x="4847" y="160"/>
                    <a:pt x="4740" y="189"/>
                    <a:pt x="4583" y="224"/>
                  </a:cubicBezTo>
                  <a:cubicBezTo>
                    <a:pt x="4461" y="252"/>
                    <a:pt x="4390" y="266"/>
                    <a:pt x="4370" y="266"/>
                  </a:cubicBezTo>
                  <a:cubicBezTo>
                    <a:pt x="4331" y="266"/>
                    <a:pt x="4312" y="245"/>
                    <a:pt x="4312" y="203"/>
                  </a:cubicBezTo>
                  <a:cubicBezTo>
                    <a:pt x="4312" y="180"/>
                    <a:pt x="4324" y="163"/>
                    <a:pt x="4349" y="153"/>
                  </a:cubicBezTo>
                  <a:cubicBezTo>
                    <a:pt x="4355" y="151"/>
                    <a:pt x="4371" y="147"/>
                    <a:pt x="4394" y="142"/>
                  </a:cubicBezTo>
                  <a:cubicBezTo>
                    <a:pt x="4530" y="116"/>
                    <a:pt x="4680" y="71"/>
                    <a:pt x="4845" y="8"/>
                  </a:cubicBezTo>
                  <a:cubicBezTo>
                    <a:pt x="4860" y="3"/>
                    <a:pt x="4873" y="0"/>
                    <a:pt x="4885"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41" name="Freeform 136">
              <a:extLst>
                <a:ext uri="{FF2B5EF4-FFF2-40B4-BE49-F238E27FC236}">
                  <a16:creationId xmlns:a16="http://schemas.microsoft.com/office/drawing/2014/main" id="{A09BB5CE-110E-49B1-B53D-0783437690DF}"/>
                </a:ext>
              </a:extLst>
            </p:cNvPr>
            <p:cNvSpPr>
              <a:spLocks noEditPoints="1"/>
            </p:cNvSpPr>
            <p:nvPr/>
          </p:nvSpPr>
          <p:spPr bwMode="auto">
            <a:xfrm>
              <a:off x="1837" y="1057"/>
              <a:ext cx="588" cy="127"/>
            </a:xfrm>
            <a:custGeom>
              <a:avLst/>
              <a:gdLst>
                <a:gd name="T0" fmla="*/ 2681 w 6522"/>
                <a:gd name="T1" fmla="*/ 968 h 1412"/>
                <a:gd name="T2" fmla="*/ 2630 w 6522"/>
                <a:gd name="T3" fmla="*/ 1018 h 1412"/>
                <a:gd name="T4" fmla="*/ 3255 w 6522"/>
                <a:gd name="T5" fmla="*/ 980 h 1412"/>
                <a:gd name="T6" fmla="*/ 467 w 6522"/>
                <a:gd name="T7" fmla="*/ 677 h 1412"/>
                <a:gd name="T8" fmla="*/ 153 w 6522"/>
                <a:gd name="T9" fmla="*/ 710 h 1412"/>
                <a:gd name="T10" fmla="*/ 5910 w 6522"/>
                <a:gd name="T11" fmla="*/ 567 h 1412"/>
                <a:gd name="T12" fmla="*/ 5078 w 6522"/>
                <a:gd name="T13" fmla="*/ 697 h 1412"/>
                <a:gd name="T14" fmla="*/ 5110 w 6522"/>
                <a:gd name="T15" fmla="*/ 1284 h 1412"/>
                <a:gd name="T16" fmla="*/ 4327 w 6522"/>
                <a:gd name="T17" fmla="*/ 1259 h 1412"/>
                <a:gd name="T18" fmla="*/ 4295 w 6522"/>
                <a:gd name="T19" fmla="*/ 883 h 1412"/>
                <a:gd name="T20" fmla="*/ 6052 w 6522"/>
                <a:gd name="T21" fmla="*/ 749 h 1412"/>
                <a:gd name="T22" fmla="*/ 112 w 6522"/>
                <a:gd name="T23" fmla="*/ 611 h 1412"/>
                <a:gd name="T24" fmla="*/ 918 w 6522"/>
                <a:gd name="T25" fmla="*/ 527 h 1412"/>
                <a:gd name="T26" fmla="*/ 2447 w 6522"/>
                <a:gd name="T27" fmla="*/ 425 h 1412"/>
                <a:gd name="T28" fmla="*/ 1770 w 6522"/>
                <a:gd name="T29" fmla="*/ 364 h 1412"/>
                <a:gd name="T30" fmla="*/ 3381 w 6522"/>
                <a:gd name="T31" fmla="*/ 528 h 1412"/>
                <a:gd name="T32" fmla="*/ 544 w 6522"/>
                <a:gd name="T33" fmla="*/ 393 h 1412"/>
                <a:gd name="T34" fmla="*/ 5910 w 6522"/>
                <a:gd name="T35" fmla="*/ 246 h 1412"/>
                <a:gd name="T36" fmla="*/ 4769 w 6522"/>
                <a:gd name="T37" fmla="*/ 483 h 1412"/>
                <a:gd name="T38" fmla="*/ 755 w 6522"/>
                <a:gd name="T39" fmla="*/ 232 h 1412"/>
                <a:gd name="T40" fmla="*/ 6378 w 6522"/>
                <a:gd name="T41" fmla="*/ 222 h 1412"/>
                <a:gd name="T42" fmla="*/ 1219 w 6522"/>
                <a:gd name="T43" fmla="*/ 185 h 1412"/>
                <a:gd name="T44" fmla="*/ 4819 w 6522"/>
                <a:gd name="T45" fmla="*/ 527 h 1412"/>
                <a:gd name="T46" fmla="*/ 2068 w 6522"/>
                <a:gd name="T47" fmla="*/ 215 h 1412"/>
                <a:gd name="T48" fmla="*/ 6174 w 6522"/>
                <a:gd name="T49" fmla="*/ 1255 h 1412"/>
                <a:gd name="T50" fmla="*/ 5980 w 6522"/>
                <a:gd name="T51" fmla="*/ 1317 h 1412"/>
                <a:gd name="T52" fmla="*/ 5468 w 6522"/>
                <a:gd name="T53" fmla="*/ 835 h 1412"/>
                <a:gd name="T54" fmla="*/ 1249 w 6522"/>
                <a:gd name="T55" fmla="*/ 55 h 1412"/>
                <a:gd name="T56" fmla="*/ 1053 w 6522"/>
                <a:gd name="T57" fmla="*/ 749 h 1412"/>
                <a:gd name="T58" fmla="*/ 1450 w 6522"/>
                <a:gd name="T59" fmla="*/ 1260 h 1412"/>
                <a:gd name="T60" fmla="*/ 670 w 6522"/>
                <a:gd name="T61" fmla="*/ 1286 h 1412"/>
                <a:gd name="T62" fmla="*/ 179 w 6522"/>
                <a:gd name="T63" fmla="*/ 1380 h 1412"/>
                <a:gd name="T64" fmla="*/ 465 w 6522"/>
                <a:gd name="T65" fmla="*/ 896 h 1412"/>
                <a:gd name="T66" fmla="*/ 853 w 6522"/>
                <a:gd name="T67" fmla="*/ 887 h 1412"/>
                <a:gd name="T68" fmla="*/ 728 w 6522"/>
                <a:gd name="T69" fmla="*/ 694 h 1412"/>
                <a:gd name="T70" fmla="*/ 2853 w 6522"/>
                <a:gd name="T71" fmla="*/ 54 h 1412"/>
                <a:gd name="T72" fmla="*/ 2851 w 6522"/>
                <a:gd name="T73" fmla="*/ 317 h 1412"/>
                <a:gd name="T74" fmla="*/ 2540 w 6522"/>
                <a:gd name="T75" fmla="*/ 1041 h 1412"/>
                <a:gd name="T76" fmla="*/ 3010 w 6522"/>
                <a:gd name="T77" fmla="*/ 1303 h 1412"/>
                <a:gd name="T78" fmla="*/ 1723 w 6522"/>
                <a:gd name="T79" fmla="*/ 1115 h 1412"/>
                <a:gd name="T80" fmla="*/ 1761 w 6522"/>
                <a:gd name="T81" fmla="*/ 814 h 1412"/>
                <a:gd name="T82" fmla="*/ 1566 w 6522"/>
                <a:gd name="T83" fmla="*/ 642 h 1412"/>
                <a:gd name="T84" fmla="*/ 2244 w 6522"/>
                <a:gd name="T85" fmla="*/ 862 h 1412"/>
                <a:gd name="T86" fmla="*/ 2207 w 6522"/>
                <a:gd name="T87" fmla="*/ 1162 h 1412"/>
                <a:gd name="T88" fmla="*/ 2381 w 6522"/>
                <a:gd name="T89" fmla="*/ 288 h 1412"/>
                <a:gd name="T90" fmla="*/ 2847 w 6522"/>
                <a:gd name="T91" fmla="*/ 55 h 1412"/>
                <a:gd name="T92" fmla="*/ 2055 w 6522"/>
                <a:gd name="T93" fmla="*/ 517 h 1412"/>
                <a:gd name="T94" fmla="*/ 2089 w 6522"/>
                <a:gd name="T95" fmla="*/ 25 h 1412"/>
                <a:gd name="T96" fmla="*/ 205 w 6522"/>
                <a:gd name="T97" fmla="*/ 119 h 1412"/>
                <a:gd name="T98" fmla="*/ 4210 w 6522"/>
                <a:gd name="T99" fmla="*/ 300 h 1412"/>
                <a:gd name="T100" fmla="*/ 4478 w 6522"/>
                <a:gd name="T101" fmla="*/ 609 h 1412"/>
                <a:gd name="T102" fmla="*/ 4119 w 6522"/>
                <a:gd name="T103" fmla="*/ 635 h 1412"/>
                <a:gd name="T104" fmla="*/ 4020 w 6522"/>
                <a:gd name="T105" fmla="*/ 1396 h 1412"/>
                <a:gd name="T106" fmla="*/ 3814 w 6522"/>
                <a:gd name="T107" fmla="*/ 900 h 1412"/>
                <a:gd name="T108" fmla="*/ 3835 w 6522"/>
                <a:gd name="T109" fmla="*/ 478 h 1412"/>
                <a:gd name="T110" fmla="*/ 4048 w 6522"/>
                <a:gd name="T111" fmla="*/ 2 h 1412"/>
                <a:gd name="T112" fmla="*/ 4349 w 6522"/>
                <a:gd name="T113" fmla="*/ 15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22" h="1412">
                  <a:moveTo>
                    <a:pt x="405" y="1020"/>
                  </a:moveTo>
                  <a:lnTo>
                    <a:pt x="217" y="1041"/>
                  </a:lnTo>
                  <a:lnTo>
                    <a:pt x="235" y="1208"/>
                  </a:lnTo>
                  <a:lnTo>
                    <a:pt x="410" y="1189"/>
                  </a:lnTo>
                  <a:lnTo>
                    <a:pt x="425" y="1032"/>
                  </a:lnTo>
                  <a:cubicBezTo>
                    <a:pt x="425" y="1024"/>
                    <a:pt x="420" y="1020"/>
                    <a:pt x="411" y="1020"/>
                  </a:cubicBezTo>
                  <a:cubicBezTo>
                    <a:pt x="407" y="1020"/>
                    <a:pt x="405" y="1020"/>
                    <a:pt x="405" y="1020"/>
                  </a:cubicBezTo>
                  <a:close/>
                  <a:moveTo>
                    <a:pt x="2681" y="968"/>
                  </a:moveTo>
                  <a:cubicBezTo>
                    <a:pt x="2692" y="968"/>
                    <a:pt x="2711" y="973"/>
                    <a:pt x="2736" y="983"/>
                  </a:cubicBezTo>
                  <a:cubicBezTo>
                    <a:pt x="2805" y="1009"/>
                    <a:pt x="2861" y="1043"/>
                    <a:pt x="2902" y="1083"/>
                  </a:cubicBezTo>
                  <a:cubicBezTo>
                    <a:pt x="2928" y="1105"/>
                    <a:pt x="2941" y="1127"/>
                    <a:pt x="2941" y="1151"/>
                  </a:cubicBezTo>
                  <a:cubicBezTo>
                    <a:pt x="2941" y="1170"/>
                    <a:pt x="2935" y="1186"/>
                    <a:pt x="2922" y="1201"/>
                  </a:cubicBezTo>
                  <a:cubicBezTo>
                    <a:pt x="2906" y="1217"/>
                    <a:pt x="2888" y="1226"/>
                    <a:pt x="2865" y="1226"/>
                  </a:cubicBezTo>
                  <a:cubicBezTo>
                    <a:pt x="2844" y="1226"/>
                    <a:pt x="2821" y="1212"/>
                    <a:pt x="2797" y="1186"/>
                  </a:cubicBezTo>
                  <a:cubicBezTo>
                    <a:pt x="2762" y="1148"/>
                    <a:pt x="2715" y="1106"/>
                    <a:pt x="2654" y="1061"/>
                  </a:cubicBezTo>
                  <a:cubicBezTo>
                    <a:pt x="2638" y="1050"/>
                    <a:pt x="2630" y="1035"/>
                    <a:pt x="2630" y="1018"/>
                  </a:cubicBezTo>
                  <a:cubicBezTo>
                    <a:pt x="2630" y="985"/>
                    <a:pt x="2647" y="968"/>
                    <a:pt x="2681" y="968"/>
                  </a:cubicBezTo>
                  <a:close/>
                  <a:moveTo>
                    <a:pt x="3383" y="854"/>
                  </a:moveTo>
                  <a:cubicBezTo>
                    <a:pt x="3407" y="854"/>
                    <a:pt x="3429" y="861"/>
                    <a:pt x="3451" y="875"/>
                  </a:cubicBezTo>
                  <a:cubicBezTo>
                    <a:pt x="3490" y="901"/>
                    <a:pt x="3510" y="936"/>
                    <a:pt x="3510" y="982"/>
                  </a:cubicBezTo>
                  <a:cubicBezTo>
                    <a:pt x="3510" y="1015"/>
                    <a:pt x="3495" y="1045"/>
                    <a:pt x="3466" y="1074"/>
                  </a:cubicBezTo>
                  <a:cubicBezTo>
                    <a:pt x="3447" y="1097"/>
                    <a:pt x="3419" y="1108"/>
                    <a:pt x="3381" y="1108"/>
                  </a:cubicBezTo>
                  <a:cubicBezTo>
                    <a:pt x="3360" y="1108"/>
                    <a:pt x="3339" y="1103"/>
                    <a:pt x="3317" y="1091"/>
                  </a:cubicBezTo>
                  <a:cubicBezTo>
                    <a:pt x="3276" y="1069"/>
                    <a:pt x="3255" y="1032"/>
                    <a:pt x="3255" y="980"/>
                  </a:cubicBezTo>
                  <a:cubicBezTo>
                    <a:pt x="3255" y="941"/>
                    <a:pt x="3270" y="909"/>
                    <a:pt x="3301" y="884"/>
                  </a:cubicBezTo>
                  <a:cubicBezTo>
                    <a:pt x="3324" y="864"/>
                    <a:pt x="3352" y="854"/>
                    <a:pt x="3383" y="854"/>
                  </a:cubicBezTo>
                  <a:close/>
                  <a:moveTo>
                    <a:pt x="2749" y="764"/>
                  </a:moveTo>
                  <a:lnTo>
                    <a:pt x="2447" y="789"/>
                  </a:lnTo>
                  <a:lnTo>
                    <a:pt x="2447" y="864"/>
                  </a:lnTo>
                  <a:lnTo>
                    <a:pt x="2749" y="843"/>
                  </a:lnTo>
                  <a:lnTo>
                    <a:pt x="2749" y="764"/>
                  </a:lnTo>
                  <a:close/>
                  <a:moveTo>
                    <a:pt x="467" y="677"/>
                  </a:moveTo>
                  <a:cubicBezTo>
                    <a:pt x="493" y="675"/>
                    <a:pt x="512" y="684"/>
                    <a:pt x="524" y="705"/>
                  </a:cubicBezTo>
                  <a:cubicBezTo>
                    <a:pt x="530" y="716"/>
                    <a:pt x="534" y="727"/>
                    <a:pt x="534" y="739"/>
                  </a:cubicBezTo>
                  <a:cubicBezTo>
                    <a:pt x="534" y="777"/>
                    <a:pt x="515" y="799"/>
                    <a:pt x="477" y="803"/>
                  </a:cubicBezTo>
                  <a:lnTo>
                    <a:pt x="166" y="836"/>
                  </a:lnTo>
                  <a:cubicBezTo>
                    <a:pt x="164" y="836"/>
                    <a:pt x="162" y="836"/>
                    <a:pt x="159" y="836"/>
                  </a:cubicBezTo>
                  <a:cubicBezTo>
                    <a:pt x="137" y="836"/>
                    <a:pt x="119" y="825"/>
                    <a:pt x="106" y="802"/>
                  </a:cubicBezTo>
                  <a:cubicBezTo>
                    <a:pt x="101" y="794"/>
                    <a:pt x="99" y="783"/>
                    <a:pt x="99" y="771"/>
                  </a:cubicBezTo>
                  <a:cubicBezTo>
                    <a:pt x="99" y="734"/>
                    <a:pt x="117" y="714"/>
                    <a:pt x="153" y="710"/>
                  </a:cubicBezTo>
                  <a:lnTo>
                    <a:pt x="462" y="678"/>
                  </a:lnTo>
                  <a:lnTo>
                    <a:pt x="467" y="677"/>
                  </a:lnTo>
                  <a:close/>
                  <a:moveTo>
                    <a:pt x="2749" y="583"/>
                  </a:moveTo>
                  <a:lnTo>
                    <a:pt x="2447" y="611"/>
                  </a:lnTo>
                  <a:lnTo>
                    <a:pt x="2447" y="682"/>
                  </a:lnTo>
                  <a:lnTo>
                    <a:pt x="2749" y="656"/>
                  </a:lnTo>
                  <a:lnTo>
                    <a:pt x="2749" y="583"/>
                  </a:lnTo>
                  <a:close/>
                  <a:moveTo>
                    <a:pt x="5910" y="567"/>
                  </a:moveTo>
                  <a:lnTo>
                    <a:pt x="5624" y="596"/>
                  </a:lnTo>
                  <a:cubicBezTo>
                    <a:pt x="5622" y="681"/>
                    <a:pt x="5619" y="745"/>
                    <a:pt x="5615" y="787"/>
                  </a:cubicBezTo>
                  <a:lnTo>
                    <a:pt x="5910" y="760"/>
                  </a:lnTo>
                  <a:lnTo>
                    <a:pt x="5910" y="567"/>
                  </a:lnTo>
                  <a:close/>
                  <a:moveTo>
                    <a:pt x="4685" y="558"/>
                  </a:moveTo>
                  <a:cubicBezTo>
                    <a:pt x="4732" y="558"/>
                    <a:pt x="4756" y="582"/>
                    <a:pt x="4756" y="632"/>
                  </a:cubicBezTo>
                  <a:lnTo>
                    <a:pt x="4756" y="721"/>
                  </a:lnTo>
                  <a:lnTo>
                    <a:pt x="5078" y="697"/>
                  </a:lnTo>
                  <a:cubicBezTo>
                    <a:pt x="5079" y="697"/>
                    <a:pt x="5081" y="697"/>
                    <a:pt x="5082" y="697"/>
                  </a:cubicBezTo>
                  <a:cubicBezTo>
                    <a:pt x="5127" y="697"/>
                    <a:pt x="5150" y="719"/>
                    <a:pt x="5150" y="762"/>
                  </a:cubicBezTo>
                  <a:cubicBezTo>
                    <a:pt x="5150" y="805"/>
                    <a:pt x="5127" y="828"/>
                    <a:pt x="5081" y="831"/>
                  </a:cubicBezTo>
                  <a:lnTo>
                    <a:pt x="4803" y="848"/>
                  </a:lnTo>
                  <a:cubicBezTo>
                    <a:pt x="4904" y="964"/>
                    <a:pt x="5035" y="1071"/>
                    <a:pt x="5194" y="1168"/>
                  </a:cubicBezTo>
                  <a:cubicBezTo>
                    <a:pt x="5229" y="1189"/>
                    <a:pt x="5246" y="1207"/>
                    <a:pt x="5246" y="1222"/>
                  </a:cubicBezTo>
                  <a:cubicBezTo>
                    <a:pt x="5246" y="1238"/>
                    <a:pt x="5229" y="1252"/>
                    <a:pt x="5195" y="1264"/>
                  </a:cubicBezTo>
                  <a:cubicBezTo>
                    <a:pt x="5162" y="1277"/>
                    <a:pt x="5134" y="1284"/>
                    <a:pt x="5110" y="1284"/>
                  </a:cubicBezTo>
                  <a:cubicBezTo>
                    <a:pt x="5089" y="1284"/>
                    <a:pt x="5068" y="1272"/>
                    <a:pt x="5046" y="1247"/>
                  </a:cubicBezTo>
                  <a:cubicBezTo>
                    <a:pt x="4963" y="1185"/>
                    <a:pt x="4884" y="1109"/>
                    <a:pt x="4809" y="1018"/>
                  </a:cubicBezTo>
                  <a:lnTo>
                    <a:pt x="4756" y="951"/>
                  </a:lnTo>
                  <a:lnTo>
                    <a:pt x="4756" y="1341"/>
                  </a:lnTo>
                  <a:cubicBezTo>
                    <a:pt x="4756" y="1389"/>
                    <a:pt x="4732" y="1412"/>
                    <a:pt x="4684" y="1412"/>
                  </a:cubicBezTo>
                  <a:cubicBezTo>
                    <a:pt x="4637" y="1412"/>
                    <a:pt x="4613" y="1389"/>
                    <a:pt x="4613" y="1341"/>
                  </a:cubicBezTo>
                  <a:lnTo>
                    <a:pt x="4613" y="949"/>
                  </a:lnTo>
                  <a:cubicBezTo>
                    <a:pt x="4560" y="1060"/>
                    <a:pt x="4465" y="1163"/>
                    <a:pt x="4327" y="1259"/>
                  </a:cubicBezTo>
                  <a:cubicBezTo>
                    <a:pt x="4280" y="1292"/>
                    <a:pt x="4248" y="1308"/>
                    <a:pt x="4231" y="1308"/>
                  </a:cubicBezTo>
                  <a:cubicBezTo>
                    <a:pt x="4216" y="1308"/>
                    <a:pt x="4202" y="1301"/>
                    <a:pt x="4190" y="1288"/>
                  </a:cubicBezTo>
                  <a:cubicBezTo>
                    <a:pt x="4181" y="1277"/>
                    <a:pt x="4177" y="1265"/>
                    <a:pt x="4177" y="1253"/>
                  </a:cubicBezTo>
                  <a:cubicBezTo>
                    <a:pt x="4177" y="1237"/>
                    <a:pt x="4184" y="1223"/>
                    <a:pt x="4197" y="1211"/>
                  </a:cubicBezTo>
                  <a:cubicBezTo>
                    <a:pt x="4197" y="1211"/>
                    <a:pt x="4215" y="1199"/>
                    <a:pt x="4250" y="1177"/>
                  </a:cubicBezTo>
                  <a:cubicBezTo>
                    <a:pt x="4339" y="1106"/>
                    <a:pt x="4424" y="1013"/>
                    <a:pt x="4504" y="898"/>
                  </a:cubicBezTo>
                  <a:cubicBezTo>
                    <a:pt x="4521" y="874"/>
                    <a:pt x="4532" y="863"/>
                    <a:pt x="4539" y="866"/>
                  </a:cubicBezTo>
                  <a:lnTo>
                    <a:pt x="4295" y="883"/>
                  </a:lnTo>
                  <a:cubicBezTo>
                    <a:pt x="4249" y="881"/>
                    <a:pt x="4226" y="860"/>
                    <a:pt x="4226" y="821"/>
                  </a:cubicBezTo>
                  <a:cubicBezTo>
                    <a:pt x="4226" y="779"/>
                    <a:pt x="4248" y="756"/>
                    <a:pt x="4292" y="753"/>
                  </a:cubicBezTo>
                  <a:lnTo>
                    <a:pt x="4613" y="730"/>
                  </a:lnTo>
                  <a:lnTo>
                    <a:pt x="4613" y="632"/>
                  </a:lnTo>
                  <a:cubicBezTo>
                    <a:pt x="4613" y="582"/>
                    <a:pt x="4637" y="558"/>
                    <a:pt x="4685" y="558"/>
                  </a:cubicBezTo>
                  <a:close/>
                  <a:moveTo>
                    <a:pt x="6378" y="522"/>
                  </a:moveTo>
                  <a:lnTo>
                    <a:pt x="6052" y="555"/>
                  </a:lnTo>
                  <a:lnTo>
                    <a:pt x="6052" y="749"/>
                  </a:lnTo>
                  <a:lnTo>
                    <a:pt x="6378" y="720"/>
                  </a:lnTo>
                  <a:lnTo>
                    <a:pt x="6378" y="522"/>
                  </a:lnTo>
                  <a:close/>
                  <a:moveTo>
                    <a:pt x="472" y="477"/>
                  </a:moveTo>
                  <a:cubicBezTo>
                    <a:pt x="513" y="477"/>
                    <a:pt x="534" y="498"/>
                    <a:pt x="534" y="540"/>
                  </a:cubicBezTo>
                  <a:cubicBezTo>
                    <a:pt x="534" y="577"/>
                    <a:pt x="515" y="598"/>
                    <a:pt x="477" y="602"/>
                  </a:cubicBezTo>
                  <a:lnTo>
                    <a:pt x="166" y="633"/>
                  </a:lnTo>
                  <a:cubicBezTo>
                    <a:pt x="162" y="633"/>
                    <a:pt x="160" y="633"/>
                    <a:pt x="159" y="633"/>
                  </a:cubicBezTo>
                  <a:cubicBezTo>
                    <a:pt x="139" y="633"/>
                    <a:pt x="123" y="626"/>
                    <a:pt x="112" y="611"/>
                  </a:cubicBezTo>
                  <a:cubicBezTo>
                    <a:pt x="103" y="599"/>
                    <a:pt x="99" y="585"/>
                    <a:pt x="99" y="569"/>
                  </a:cubicBezTo>
                  <a:cubicBezTo>
                    <a:pt x="99" y="532"/>
                    <a:pt x="117" y="512"/>
                    <a:pt x="153" y="508"/>
                  </a:cubicBezTo>
                  <a:lnTo>
                    <a:pt x="462" y="479"/>
                  </a:lnTo>
                  <a:cubicBezTo>
                    <a:pt x="467" y="478"/>
                    <a:pt x="471" y="477"/>
                    <a:pt x="472" y="477"/>
                  </a:cubicBezTo>
                  <a:close/>
                  <a:moveTo>
                    <a:pt x="918" y="424"/>
                  </a:moveTo>
                  <a:lnTo>
                    <a:pt x="775" y="438"/>
                  </a:lnTo>
                  <a:lnTo>
                    <a:pt x="785" y="539"/>
                  </a:lnTo>
                  <a:lnTo>
                    <a:pt x="918" y="527"/>
                  </a:lnTo>
                  <a:lnTo>
                    <a:pt x="918" y="424"/>
                  </a:lnTo>
                  <a:close/>
                  <a:moveTo>
                    <a:pt x="1209" y="399"/>
                  </a:moveTo>
                  <a:lnTo>
                    <a:pt x="1053" y="414"/>
                  </a:lnTo>
                  <a:lnTo>
                    <a:pt x="1053" y="517"/>
                  </a:lnTo>
                  <a:lnTo>
                    <a:pt x="1203" y="504"/>
                  </a:lnTo>
                  <a:lnTo>
                    <a:pt x="1209" y="399"/>
                  </a:lnTo>
                  <a:close/>
                  <a:moveTo>
                    <a:pt x="2742" y="398"/>
                  </a:moveTo>
                  <a:lnTo>
                    <a:pt x="2447" y="425"/>
                  </a:lnTo>
                  <a:lnTo>
                    <a:pt x="2447" y="504"/>
                  </a:lnTo>
                  <a:lnTo>
                    <a:pt x="2749" y="474"/>
                  </a:lnTo>
                  <a:lnTo>
                    <a:pt x="2749" y="404"/>
                  </a:lnTo>
                  <a:cubicBezTo>
                    <a:pt x="2749" y="403"/>
                    <a:pt x="2749" y="402"/>
                    <a:pt x="2749" y="403"/>
                  </a:cubicBezTo>
                  <a:cubicBezTo>
                    <a:pt x="2746" y="399"/>
                    <a:pt x="2744" y="397"/>
                    <a:pt x="2743" y="398"/>
                  </a:cubicBezTo>
                  <a:lnTo>
                    <a:pt x="2742" y="398"/>
                  </a:lnTo>
                  <a:close/>
                  <a:moveTo>
                    <a:pt x="2064" y="332"/>
                  </a:moveTo>
                  <a:lnTo>
                    <a:pt x="1770" y="364"/>
                  </a:lnTo>
                  <a:lnTo>
                    <a:pt x="1773" y="430"/>
                  </a:lnTo>
                  <a:lnTo>
                    <a:pt x="2060" y="400"/>
                  </a:lnTo>
                  <a:lnTo>
                    <a:pt x="2064" y="332"/>
                  </a:lnTo>
                  <a:close/>
                  <a:moveTo>
                    <a:pt x="3383" y="274"/>
                  </a:moveTo>
                  <a:cubicBezTo>
                    <a:pt x="3407" y="274"/>
                    <a:pt x="3429" y="281"/>
                    <a:pt x="3451" y="295"/>
                  </a:cubicBezTo>
                  <a:cubicBezTo>
                    <a:pt x="3490" y="320"/>
                    <a:pt x="3510" y="355"/>
                    <a:pt x="3510" y="401"/>
                  </a:cubicBezTo>
                  <a:cubicBezTo>
                    <a:pt x="3510" y="435"/>
                    <a:pt x="3498" y="464"/>
                    <a:pt x="3475" y="489"/>
                  </a:cubicBezTo>
                  <a:cubicBezTo>
                    <a:pt x="3450" y="515"/>
                    <a:pt x="3419" y="528"/>
                    <a:pt x="3381" y="528"/>
                  </a:cubicBezTo>
                  <a:cubicBezTo>
                    <a:pt x="3360" y="528"/>
                    <a:pt x="3339" y="522"/>
                    <a:pt x="3317" y="510"/>
                  </a:cubicBezTo>
                  <a:cubicBezTo>
                    <a:pt x="3276" y="488"/>
                    <a:pt x="3255" y="451"/>
                    <a:pt x="3255" y="400"/>
                  </a:cubicBezTo>
                  <a:cubicBezTo>
                    <a:pt x="3255" y="360"/>
                    <a:pt x="3270" y="328"/>
                    <a:pt x="3301" y="303"/>
                  </a:cubicBezTo>
                  <a:cubicBezTo>
                    <a:pt x="3324" y="284"/>
                    <a:pt x="3352" y="274"/>
                    <a:pt x="3383" y="274"/>
                  </a:cubicBezTo>
                  <a:close/>
                  <a:moveTo>
                    <a:pt x="538" y="264"/>
                  </a:moveTo>
                  <a:cubicBezTo>
                    <a:pt x="557" y="264"/>
                    <a:pt x="573" y="271"/>
                    <a:pt x="585" y="285"/>
                  </a:cubicBezTo>
                  <a:cubicBezTo>
                    <a:pt x="597" y="298"/>
                    <a:pt x="603" y="313"/>
                    <a:pt x="603" y="329"/>
                  </a:cubicBezTo>
                  <a:cubicBezTo>
                    <a:pt x="603" y="368"/>
                    <a:pt x="583" y="390"/>
                    <a:pt x="544" y="393"/>
                  </a:cubicBezTo>
                  <a:lnTo>
                    <a:pt x="71" y="433"/>
                  </a:lnTo>
                  <a:cubicBezTo>
                    <a:pt x="66" y="434"/>
                    <a:pt x="63" y="434"/>
                    <a:pt x="59" y="434"/>
                  </a:cubicBezTo>
                  <a:cubicBezTo>
                    <a:pt x="39" y="434"/>
                    <a:pt x="23" y="426"/>
                    <a:pt x="11" y="409"/>
                  </a:cubicBezTo>
                  <a:cubicBezTo>
                    <a:pt x="4" y="398"/>
                    <a:pt x="0" y="385"/>
                    <a:pt x="0" y="370"/>
                  </a:cubicBezTo>
                  <a:cubicBezTo>
                    <a:pt x="0" y="330"/>
                    <a:pt x="19" y="309"/>
                    <a:pt x="56" y="305"/>
                  </a:cubicBezTo>
                  <a:lnTo>
                    <a:pt x="533" y="265"/>
                  </a:lnTo>
                  <a:cubicBezTo>
                    <a:pt x="534" y="264"/>
                    <a:pt x="535" y="264"/>
                    <a:pt x="538" y="264"/>
                  </a:cubicBezTo>
                  <a:close/>
                  <a:moveTo>
                    <a:pt x="5910" y="246"/>
                  </a:moveTo>
                  <a:lnTo>
                    <a:pt x="5620" y="277"/>
                  </a:lnTo>
                  <a:cubicBezTo>
                    <a:pt x="5621" y="304"/>
                    <a:pt x="5621" y="327"/>
                    <a:pt x="5622" y="345"/>
                  </a:cubicBezTo>
                  <a:cubicBezTo>
                    <a:pt x="5623" y="350"/>
                    <a:pt x="5623" y="391"/>
                    <a:pt x="5624" y="469"/>
                  </a:cubicBezTo>
                  <a:lnTo>
                    <a:pt x="5910" y="440"/>
                  </a:lnTo>
                  <a:lnTo>
                    <a:pt x="5910" y="246"/>
                  </a:lnTo>
                  <a:close/>
                  <a:moveTo>
                    <a:pt x="4588" y="235"/>
                  </a:moveTo>
                  <a:cubicBezTo>
                    <a:pt x="4621" y="235"/>
                    <a:pt x="4664" y="277"/>
                    <a:pt x="4718" y="362"/>
                  </a:cubicBezTo>
                  <a:cubicBezTo>
                    <a:pt x="4752" y="416"/>
                    <a:pt x="4769" y="456"/>
                    <a:pt x="4769" y="483"/>
                  </a:cubicBezTo>
                  <a:cubicBezTo>
                    <a:pt x="4769" y="510"/>
                    <a:pt x="4758" y="530"/>
                    <a:pt x="4734" y="545"/>
                  </a:cubicBezTo>
                  <a:cubicBezTo>
                    <a:pt x="4722" y="552"/>
                    <a:pt x="4709" y="555"/>
                    <a:pt x="4693" y="555"/>
                  </a:cubicBezTo>
                  <a:cubicBezTo>
                    <a:pt x="4661" y="555"/>
                    <a:pt x="4639" y="537"/>
                    <a:pt x="4629" y="499"/>
                  </a:cubicBezTo>
                  <a:cubicBezTo>
                    <a:pt x="4607" y="440"/>
                    <a:pt x="4582" y="386"/>
                    <a:pt x="4554" y="338"/>
                  </a:cubicBezTo>
                  <a:cubicBezTo>
                    <a:pt x="4540" y="318"/>
                    <a:pt x="4534" y="300"/>
                    <a:pt x="4534" y="286"/>
                  </a:cubicBezTo>
                  <a:cubicBezTo>
                    <a:pt x="4534" y="252"/>
                    <a:pt x="4552" y="235"/>
                    <a:pt x="4588" y="235"/>
                  </a:cubicBezTo>
                  <a:close/>
                  <a:moveTo>
                    <a:pt x="918" y="212"/>
                  </a:moveTo>
                  <a:lnTo>
                    <a:pt x="755" y="232"/>
                  </a:lnTo>
                  <a:lnTo>
                    <a:pt x="765" y="324"/>
                  </a:lnTo>
                  <a:lnTo>
                    <a:pt x="918" y="308"/>
                  </a:lnTo>
                  <a:lnTo>
                    <a:pt x="918" y="212"/>
                  </a:lnTo>
                  <a:close/>
                  <a:moveTo>
                    <a:pt x="6354" y="201"/>
                  </a:moveTo>
                  <a:lnTo>
                    <a:pt x="6052" y="233"/>
                  </a:lnTo>
                  <a:lnTo>
                    <a:pt x="6052" y="428"/>
                  </a:lnTo>
                  <a:lnTo>
                    <a:pt x="6378" y="394"/>
                  </a:lnTo>
                  <a:lnTo>
                    <a:pt x="6378" y="222"/>
                  </a:lnTo>
                  <a:cubicBezTo>
                    <a:pt x="6378" y="208"/>
                    <a:pt x="6372" y="201"/>
                    <a:pt x="6360" y="201"/>
                  </a:cubicBezTo>
                  <a:cubicBezTo>
                    <a:pt x="6356" y="201"/>
                    <a:pt x="6354" y="201"/>
                    <a:pt x="6354" y="201"/>
                  </a:cubicBezTo>
                  <a:close/>
                  <a:moveTo>
                    <a:pt x="1216" y="181"/>
                  </a:moveTo>
                  <a:cubicBezTo>
                    <a:pt x="1214" y="180"/>
                    <a:pt x="1212" y="181"/>
                    <a:pt x="1209" y="182"/>
                  </a:cubicBezTo>
                  <a:lnTo>
                    <a:pt x="1053" y="199"/>
                  </a:lnTo>
                  <a:lnTo>
                    <a:pt x="1053" y="297"/>
                  </a:lnTo>
                  <a:lnTo>
                    <a:pt x="1214" y="279"/>
                  </a:lnTo>
                  <a:lnTo>
                    <a:pt x="1219" y="185"/>
                  </a:lnTo>
                  <a:cubicBezTo>
                    <a:pt x="1218" y="183"/>
                    <a:pt x="1217" y="182"/>
                    <a:pt x="1216" y="181"/>
                  </a:cubicBezTo>
                  <a:close/>
                  <a:moveTo>
                    <a:pt x="5018" y="169"/>
                  </a:moveTo>
                  <a:cubicBezTo>
                    <a:pt x="5033" y="169"/>
                    <a:pt x="5045" y="172"/>
                    <a:pt x="5054" y="179"/>
                  </a:cubicBezTo>
                  <a:cubicBezTo>
                    <a:pt x="5083" y="195"/>
                    <a:pt x="5098" y="217"/>
                    <a:pt x="5098" y="244"/>
                  </a:cubicBezTo>
                  <a:cubicBezTo>
                    <a:pt x="5098" y="261"/>
                    <a:pt x="5085" y="294"/>
                    <a:pt x="5059" y="345"/>
                  </a:cubicBezTo>
                  <a:cubicBezTo>
                    <a:pt x="4979" y="504"/>
                    <a:pt x="4918" y="584"/>
                    <a:pt x="4878" y="584"/>
                  </a:cubicBezTo>
                  <a:cubicBezTo>
                    <a:pt x="4866" y="584"/>
                    <a:pt x="4853" y="578"/>
                    <a:pt x="4837" y="567"/>
                  </a:cubicBezTo>
                  <a:cubicBezTo>
                    <a:pt x="4825" y="560"/>
                    <a:pt x="4819" y="546"/>
                    <a:pt x="4819" y="527"/>
                  </a:cubicBezTo>
                  <a:cubicBezTo>
                    <a:pt x="4819" y="514"/>
                    <a:pt x="4826" y="495"/>
                    <a:pt x="4841" y="470"/>
                  </a:cubicBezTo>
                  <a:cubicBezTo>
                    <a:pt x="4883" y="393"/>
                    <a:pt x="4918" y="313"/>
                    <a:pt x="4946" y="230"/>
                  </a:cubicBezTo>
                  <a:cubicBezTo>
                    <a:pt x="4961" y="189"/>
                    <a:pt x="4985" y="169"/>
                    <a:pt x="5018" y="169"/>
                  </a:cubicBezTo>
                  <a:close/>
                  <a:moveTo>
                    <a:pt x="2062" y="154"/>
                  </a:moveTo>
                  <a:cubicBezTo>
                    <a:pt x="2060" y="154"/>
                    <a:pt x="2058" y="154"/>
                    <a:pt x="2056" y="154"/>
                  </a:cubicBezTo>
                  <a:lnTo>
                    <a:pt x="1763" y="187"/>
                  </a:lnTo>
                  <a:lnTo>
                    <a:pt x="1765" y="248"/>
                  </a:lnTo>
                  <a:lnTo>
                    <a:pt x="2068" y="215"/>
                  </a:lnTo>
                  <a:lnTo>
                    <a:pt x="2071" y="165"/>
                  </a:lnTo>
                  <a:cubicBezTo>
                    <a:pt x="2071" y="158"/>
                    <a:pt x="2068" y="154"/>
                    <a:pt x="2062" y="154"/>
                  </a:cubicBezTo>
                  <a:close/>
                  <a:moveTo>
                    <a:pt x="6395" y="68"/>
                  </a:moveTo>
                  <a:cubicBezTo>
                    <a:pt x="6480" y="68"/>
                    <a:pt x="6522" y="114"/>
                    <a:pt x="6522" y="207"/>
                  </a:cubicBezTo>
                  <a:lnTo>
                    <a:pt x="6522" y="1250"/>
                  </a:lnTo>
                  <a:cubicBezTo>
                    <a:pt x="6522" y="1338"/>
                    <a:pt x="6488" y="1383"/>
                    <a:pt x="6419" y="1383"/>
                  </a:cubicBezTo>
                  <a:cubicBezTo>
                    <a:pt x="6374" y="1383"/>
                    <a:pt x="6307" y="1359"/>
                    <a:pt x="6220" y="1313"/>
                  </a:cubicBezTo>
                  <a:cubicBezTo>
                    <a:pt x="6189" y="1296"/>
                    <a:pt x="6174" y="1277"/>
                    <a:pt x="6174" y="1255"/>
                  </a:cubicBezTo>
                  <a:cubicBezTo>
                    <a:pt x="6174" y="1218"/>
                    <a:pt x="6192" y="1200"/>
                    <a:pt x="6229" y="1200"/>
                  </a:cubicBezTo>
                  <a:cubicBezTo>
                    <a:pt x="6239" y="1200"/>
                    <a:pt x="6246" y="1203"/>
                    <a:pt x="6249" y="1208"/>
                  </a:cubicBezTo>
                  <a:cubicBezTo>
                    <a:pt x="6305" y="1224"/>
                    <a:pt x="6343" y="1233"/>
                    <a:pt x="6363" y="1233"/>
                  </a:cubicBezTo>
                  <a:cubicBezTo>
                    <a:pt x="6373" y="1233"/>
                    <a:pt x="6378" y="1224"/>
                    <a:pt x="6378" y="1206"/>
                  </a:cubicBezTo>
                  <a:lnTo>
                    <a:pt x="6378" y="847"/>
                  </a:lnTo>
                  <a:lnTo>
                    <a:pt x="6052" y="877"/>
                  </a:lnTo>
                  <a:lnTo>
                    <a:pt x="6052" y="1247"/>
                  </a:lnTo>
                  <a:cubicBezTo>
                    <a:pt x="6052" y="1293"/>
                    <a:pt x="6028" y="1317"/>
                    <a:pt x="5980" y="1317"/>
                  </a:cubicBezTo>
                  <a:cubicBezTo>
                    <a:pt x="5934" y="1317"/>
                    <a:pt x="5910" y="1293"/>
                    <a:pt x="5910" y="1247"/>
                  </a:cubicBezTo>
                  <a:lnTo>
                    <a:pt x="5910" y="887"/>
                  </a:lnTo>
                  <a:lnTo>
                    <a:pt x="5602" y="915"/>
                  </a:lnTo>
                  <a:cubicBezTo>
                    <a:pt x="5579" y="1067"/>
                    <a:pt x="5538" y="1195"/>
                    <a:pt x="5477" y="1300"/>
                  </a:cubicBezTo>
                  <a:cubicBezTo>
                    <a:pt x="5460" y="1331"/>
                    <a:pt x="5439" y="1347"/>
                    <a:pt x="5415" y="1347"/>
                  </a:cubicBezTo>
                  <a:cubicBezTo>
                    <a:pt x="5376" y="1347"/>
                    <a:pt x="5356" y="1328"/>
                    <a:pt x="5356" y="1290"/>
                  </a:cubicBezTo>
                  <a:cubicBezTo>
                    <a:pt x="5356" y="1280"/>
                    <a:pt x="5362" y="1265"/>
                    <a:pt x="5373" y="1248"/>
                  </a:cubicBezTo>
                  <a:cubicBezTo>
                    <a:pt x="5422" y="1121"/>
                    <a:pt x="5454" y="984"/>
                    <a:pt x="5468" y="835"/>
                  </a:cubicBezTo>
                  <a:cubicBezTo>
                    <a:pt x="5476" y="761"/>
                    <a:pt x="5479" y="667"/>
                    <a:pt x="5479" y="553"/>
                  </a:cubicBezTo>
                  <a:cubicBezTo>
                    <a:pt x="5479" y="444"/>
                    <a:pt x="5477" y="362"/>
                    <a:pt x="5474" y="308"/>
                  </a:cubicBezTo>
                  <a:cubicBezTo>
                    <a:pt x="5470" y="257"/>
                    <a:pt x="5468" y="223"/>
                    <a:pt x="5468" y="208"/>
                  </a:cubicBezTo>
                  <a:cubicBezTo>
                    <a:pt x="5468" y="148"/>
                    <a:pt x="5493" y="117"/>
                    <a:pt x="5543" y="117"/>
                  </a:cubicBezTo>
                  <a:cubicBezTo>
                    <a:pt x="5573" y="117"/>
                    <a:pt x="5593" y="128"/>
                    <a:pt x="5605" y="148"/>
                  </a:cubicBezTo>
                  <a:lnTo>
                    <a:pt x="6368" y="70"/>
                  </a:lnTo>
                  <a:cubicBezTo>
                    <a:pt x="6381" y="69"/>
                    <a:pt x="6390" y="68"/>
                    <a:pt x="6395" y="68"/>
                  </a:cubicBezTo>
                  <a:close/>
                  <a:moveTo>
                    <a:pt x="1249" y="55"/>
                  </a:moveTo>
                  <a:cubicBezTo>
                    <a:pt x="1277" y="55"/>
                    <a:pt x="1303" y="65"/>
                    <a:pt x="1325" y="84"/>
                  </a:cubicBezTo>
                  <a:cubicBezTo>
                    <a:pt x="1346" y="103"/>
                    <a:pt x="1355" y="129"/>
                    <a:pt x="1354" y="162"/>
                  </a:cubicBezTo>
                  <a:lnTo>
                    <a:pt x="1330" y="607"/>
                  </a:lnTo>
                  <a:cubicBezTo>
                    <a:pt x="1327" y="652"/>
                    <a:pt x="1305" y="674"/>
                    <a:pt x="1264" y="674"/>
                  </a:cubicBezTo>
                  <a:cubicBezTo>
                    <a:pt x="1220" y="674"/>
                    <a:pt x="1198" y="653"/>
                    <a:pt x="1198" y="611"/>
                  </a:cubicBezTo>
                  <a:cubicBezTo>
                    <a:pt x="1198" y="610"/>
                    <a:pt x="1198" y="614"/>
                    <a:pt x="1198" y="623"/>
                  </a:cubicBezTo>
                  <a:lnTo>
                    <a:pt x="1053" y="635"/>
                  </a:lnTo>
                  <a:lnTo>
                    <a:pt x="1053" y="749"/>
                  </a:lnTo>
                  <a:lnTo>
                    <a:pt x="1376" y="724"/>
                  </a:lnTo>
                  <a:cubicBezTo>
                    <a:pt x="1376" y="724"/>
                    <a:pt x="1378" y="724"/>
                    <a:pt x="1380" y="724"/>
                  </a:cubicBezTo>
                  <a:cubicBezTo>
                    <a:pt x="1424" y="724"/>
                    <a:pt x="1447" y="745"/>
                    <a:pt x="1447" y="786"/>
                  </a:cubicBezTo>
                  <a:cubicBezTo>
                    <a:pt x="1447" y="828"/>
                    <a:pt x="1425" y="850"/>
                    <a:pt x="1383" y="852"/>
                  </a:cubicBezTo>
                  <a:lnTo>
                    <a:pt x="1098" y="870"/>
                  </a:lnTo>
                  <a:cubicBezTo>
                    <a:pt x="1200" y="990"/>
                    <a:pt x="1315" y="1093"/>
                    <a:pt x="1444" y="1179"/>
                  </a:cubicBezTo>
                  <a:cubicBezTo>
                    <a:pt x="1471" y="1197"/>
                    <a:pt x="1485" y="1214"/>
                    <a:pt x="1485" y="1228"/>
                  </a:cubicBezTo>
                  <a:cubicBezTo>
                    <a:pt x="1485" y="1240"/>
                    <a:pt x="1473" y="1251"/>
                    <a:pt x="1450" y="1260"/>
                  </a:cubicBezTo>
                  <a:cubicBezTo>
                    <a:pt x="1422" y="1273"/>
                    <a:pt x="1394" y="1279"/>
                    <a:pt x="1364" y="1279"/>
                  </a:cubicBezTo>
                  <a:cubicBezTo>
                    <a:pt x="1340" y="1279"/>
                    <a:pt x="1317" y="1270"/>
                    <a:pt x="1297" y="1252"/>
                  </a:cubicBezTo>
                  <a:cubicBezTo>
                    <a:pt x="1200" y="1164"/>
                    <a:pt x="1119" y="1060"/>
                    <a:pt x="1053" y="940"/>
                  </a:cubicBezTo>
                  <a:lnTo>
                    <a:pt x="1053" y="1344"/>
                  </a:lnTo>
                  <a:cubicBezTo>
                    <a:pt x="1053" y="1390"/>
                    <a:pt x="1031" y="1412"/>
                    <a:pt x="986" y="1412"/>
                  </a:cubicBezTo>
                  <a:cubicBezTo>
                    <a:pt x="940" y="1412"/>
                    <a:pt x="918" y="1390"/>
                    <a:pt x="918" y="1344"/>
                  </a:cubicBezTo>
                  <a:lnTo>
                    <a:pt x="918" y="968"/>
                  </a:lnTo>
                  <a:cubicBezTo>
                    <a:pt x="859" y="1096"/>
                    <a:pt x="776" y="1202"/>
                    <a:pt x="670" y="1286"/>
                  </a:cubicBezTo>
                  <a:cubicBezTo>
                    <a:pt x="646" y="1304"/>
                    <a:pt x="626" y="1314"/>
                    <a:pt x="611" y="1314"/>
                  </a:cubicBezTo>
                  <a:cubicBezTo>
                    <a:pt x="599" y="1314"/>
                    <a:pt x="587" y="1309"/>
                    <a:pt x="575" y="1300"/>
                  </a:cubicBezTo>
                  <a:cubicBezTo>
                    <a:pt x="569" y="1294"/>
                    <a:pt x="565" y="1288"/>
                    <a:pt x="562" y="1282"/>
                  </a:cubicBezTo>
                  <a:lnTo>
                    <a:pt x="562" y="1280"/>
                  </a:lnTo>
                  <a:lnTo>
                    <a:pt x="560" y="1283"/>
                  </a:lnTo>
                  <a:cubicBezTo>
                    <a:pt x="551" y="1294"/>
                    <a:pt x="538" y="1299"/>
                    <a:pt x="520" y="1301"/>
                  </a:cubicBezTo>
                  <a:lnTo>
                    <a:pt x="245" y="1329"/>
                  </a:lnTo>
                  <a:cubicBezTo>
                    <a:pt x="245" y="1363"/>
                    <a:pt x="222" y="1380"/>
                    <a:pt x="179" y="1380"/>
                  </a:cubicBezTo>
                  <a:cubicBezTo>
                    <a:pt x="138" y="1380"/>
                    <a:pt x="116" y="1360"/>
                    <a:pt x="111" y="1321"/>
                  </a:cubicBezTo>
                  <a:lnTo>
                    <a:pt x="75" y="968"/>
                  </a:lnTo>
                  <a:cubicBezTo>
                    <a:pt x="75" y="966"/>
                    <a:pt x="75" y="964"/>
                    <a:pt x="75" y="961"/>
                  </a:cubicBezTo>
                  <a:cubicBezTo>
                    <a:pt x="75" y="948"/>
                    <a:pt x="78" y="938"/>
                    <a:pt x="83" y="930"/>
                  </a:cubicBezTo>
                  <a:cubicBezTo>
                    <a:pt x="97" y="909"/>
                    <a:pt x="116" y="899"/>
                    <a:pt x="142" y="899"/>
                  </a:cubicBezTo>
                  <a:cubicBezTo>
                    <a:pt x="172" y="899"/>
                    <a:pt x="191" y="908"/>
                    <a:pt x="200" y="927"/>
                  </a:cubicBezTo>
                  <a:lnTo>
                    <a:pt x="439" y="898"/>
                  </a:lnTo>
                  <a:cubicBezTo>
                    <a:pt x="448" y="896"/>
                    <a:pt x="457" y="896"/>
                    <a:pt x="465" y="896"/>
                  </a:cubicBezTo>
                  <a:cubicBezTo>
                    <a:pt x="533" y="896"/>
                    <a:pt x="567" y="928"/>
                    <a:pt x="567" y="993"/>
                  </a:cubicBezTo>
                  <a:cubicBezTo>
                    <a:pt x="567" y="1000"/>
                    <a:pt x="566" y="1009"/>
                    <a:pt x="564" y="1021"/>
                  </a:cubicBezTo>
                  <a:lnTo>
                    <a:pt x="537" y="1185"/>
                  </a:lnTo>
                  <a:cubicBezTo>
                    <a:pt x="555" y="1190"/>
                    <a:pt x="567" y="1202"/>
                    <a:pt x="571" y="1220"/>
                  </a:cubicBezTo>
                  <a:lnTo>
                    <a:pt x="571" y="1222"/>
                  </a:lnTo>
                  <a:lnTo>
                    <a:pt x="572" y="1222"/>
                  </a:lnTo>
                  <a:cubicBezTo>
                    <a:pt x="574" y="1219"/>
                    <a:pt x="585" y="1208"/>
                    <a:pt x="607" y="1191"/>
                  </a:cubicBezTo>
                  <a:cubicBezTo>
                    <a:pt x="695" y="1114"/>
                    <a:pt x="777" y="1013"/>
                    <a:pt x="853" y="887"/>
                  </a:cubicBezTo>
                  <a:lnTo>
                    <a:pt x="632" y="903"/>
                  </a:lnTo>
                  <a:cubicBezTo>
                    <a:pt x="629" y="903"/>
                    <a:pt x="625" y="903"/>
                    <a:pt x="621" y="903"/>
                  </a:cubicBezTo>
                  <a:cubicBezTo>
                    <a:pt x="579" y="903"/>
                    <a:pt x="558" y="883"/>
                    <a:pt x="558" y="843"/>
                  </a:cubicBezTo>
                  <a:cubicBezTo>
                    <a:pt x="558" y="802"/>
                    <a:pt x="579" y="781"/>
                    <a:pt x="621" y="778"/>
                  </a:cubicBezTo>
                  <a:lnTo>
                    <a:pt x="918" y="757"/>
                  </a:lnTo>
                  <a:lnTo>
                    <a:pt x="918" y="645"/>
                  </a:lnTo>
                  <a:lnTo>
                    <a:pt x="792" y="656"/>
                  </a:lnTo>
                  <a:cubicBezTo>
                    <a:pt x="788" y="681"/>
                    <a:pt x="767" y="694"/>
                    <a:pt x="728" y="694"/>
                  </a:cubicBezTo>
                  <a:cubicBezTo>
                    <a:pt x="688" y="694"/>
                    <a:pt x="666" y="672"/>
                    <a:pt x="662" y="629"/>
                  </a:cubicBezTo>
                  <a:lnTo>
                    <a:pt x="614" y="156"/>
                  </a:lnTo>
                  <a:cubicBezTo>
                    <a:pt x="613" y="151"/>
                    <a:pt x="613" y="147"/>
                    <a:pt x="613" y="142"/>
                  </a:cubicBezTo>
                  <a:cubicBezTo>
                    <a:pt x="613" y="103"/>
                    <a:pt x="635" y="83"/>
                    <a:pt x="680" y="83"/>
                  </a:cubicBezTo>
                  <a:cubicBezTo>
                    <a:pt x="711" y="83"/>
                    <a:pt x="731" y="94"/>
                    <a:pt x="739" y="115"/>
                  </a:cubicBezTo>
                  <a:lnTo>
                    <a:pt x="1232" y="56"/>
                  </a:lnTo>
                  <a:cubicBezTo>
                    <a:pt x="1236" y="56"/>
                    <a:pt x="1242" y="55"/>
                    <a:pt x="1249" y="55"/>
                  </a:cubicBezTo>
                  <a:close/>
                  <a:moveTo>
                    <a:pt x="2853" y="54"/>
                  </a:moveTo>
                  <a:cubicBezTo>
                    <a:pt x="2879" y="53"/>
                    <a:pt x="2899" y="62"/>
                    <a:pt x="2913" y="81"/>
                  </a:cubicBezTo>
                  <a:cubicBezTo>
                    <a:pt x="2920" y="91"/>
                    <a:pt x="2924" y="103"/>
                    <a:pt x="2924" y="118"/>
                  </a:cubicBezTo>
                  <a:cubicBezTo>
                    <a:pt x="2924" y="156"/>
                    <a:pt x="2902" y="177"/>
                    <a:pt x="2859" y="180"/>
                  </a:cubicBezTo>
                  <a:lnTo>
                    <a:pt x="2663" y="195"/>
                  </a:lnTo>
                  <a:cubicBezTo>
                    <a:pt x="2649" y="230"/>
                    <a:pt x="2627" y="264"/>
                    <a:pt x="2598" y="297"/>
                  </a:cubicBezTo>
                  <a:lnTo>
                    <a:pt x="2761" y="281"/>
                  </a:lnTo>
                  <a:cubicBezTo>
                    <a:pt x="2766" y="280"/>
                    <a:pt x="2770" y="280"/>
                    <a:pt x="2771" y="280"/>
                  </a:cubicBezTo>
                  <a:cubicBezTo>
                    <a:pt x="2805" y="280"/>
                    <a:pt x="2832" y="292"/>
                    <a:pt x="2851" y="317"/>
                  </a:cubicBezTo>
                  <a:cubicBezTo>
                    <a:pt x="2869" y="339"/>
                    <a:pt x="2878" y="360"/>
                    <a:pt x="2878" y="380"/>
                  </a:cubicBezTo>
                  <a:lnTo>
                    <a:pt x="2878" y="933"/>
                  </a:lnTo>
                  <a:cubicBezTo>
                    <a:pt x="2878" y="979"/>
                    <a:pt x="2855" y="1002"/>
                    <a:pt x="2809" y="1002"/>
                  </a:cubicBezTo>
                  <a:cubicBezTo>
                    <a:pt x="2769" y="1002"/>
                    <a:pt x="2749" y="987"/>
                    <a:pt x="2749" y="956"/>
                  </a:cubicBezTo>
                  <a:lnTo>
                    <a:pt x="2496" y="973"/>
                  </a:lnTo>
                  <a:lnTo>
                    <a:pt x="2497" y="973"/>
                  </a:lnTo>
                  <a:cubicBezTo>
                    <a:pt x="2506" y="977"/>
                    <a:pt x="2513" y="983"/>
                    <a:pt x="2521" y="992"/>
                  </a:cubicBezTo>
                  <a:cubicBezTo>
                    <a:pt x="2534" y="1006"/>
                    <a:pt x="2540" y="1022"/>
                    <a:pt x="2540" y="1041"/>
                  </a:cubicBezTo>
                  <a:cubicBezTo>
                    <a:pt x="2540" y="1071"/>
                    <a:pt x="2511" y="1103"/>
                    <a:pt x="2452" y="1136"/>
                  </a:cubicBezTo>
                  <a:cubicBezTo>
                    <a:pt x="2411" y="1159"/>
                    <a:pt x="2372" y="1178"/>
                    <a:pt x="2335" y="1192"/>
                  </a:cubicBezTo>
                  <a:lnTo>
                    <a:pt x="2316" y="1199"/>
                  </a:lnTo>
                  <a:lnTo>
                    <a:pt x="2471" y="1228"/>
                  </a:lnTo>
                  <a:cubicBezTo>
                    <a:pt x="2538" y="1238"/>
                    <a:pt x="2606" y="1247"/>
                    <a:pt x="2675" y="1254"/>
                  </a:cubicBezTo>
                  <a:cubicBezTo>
                    <a:pt x="2773" y="1264"/>
                    <a:pt x="2854" y="1269"/>
                    <a:pt x="2918" y="1269"/>
                  </a:cubicBezTo>
                  <a:lnTo>
                    <a:pt x="2936" y="1269"/>
                  </a:lnTo>
                  <a:cubicBezTo>
                    <a:pt x="2986" y="1269"/>
                    <a:pt x="3010" y="1280"/>
                    <a:pt x="3010" y="1303"/>
                  </a:cubicBezTo>
                  <a:cubicBezTo>
                    <a:pt x="3010" y="1315"/>
                    <a:pt x="3001" y="1329"/>
                    <a:pt x="2984" y="1343"/>
                  </a:cubicBezTo>
                  <a:cubicBezTo>
                    <a:pt x="2934" y="1385"/>
                    <a:pt x="2881" y="1406"/>
                    <a:pt x="2825" y="1406"/>
                  </a:cubicBezTo>
                  <a:cubicBezTo>
                    <a:pt x="2788" y="1406"/>
                    <a:pt x="2712" y="1397"/>
                    <a:pt x="2595" y="1381"/>
                  </a:cubicBezTo>
                  <a:cubicBezTo>
                    <a:pt x="2437" y="1359"/>
                    <a:pt x="2309" y="1333"/>
                    <a:pt x="2209" y="1306"/>
                  </a:cubicBezTo>
                  <a:cubicBezTo>
                    <a:pt x="2056" y="1263"/>
                    <a:pt x="1918" y="1211"/>
                    <a:pt x="1795" y="1151"/>
                  </a:cubicBezTo>
                  <a:cubicBezTo>
                    <a:pt x="1777" y="1141"/>
                    <a:pt x="1762" y="1133"/>
                    <a:pt x="1750" y="1125"/>
                  </a:cubicBezTo>
                  <a:lnTo>
                    <a:pt x="1727" y="1106"/>
                  </a:lnTo>
                  <a:lnTo>
                    <a:pt x="1723" y="1115"/>
                  </a:lnTo>
                  <a:cubicBezTo>
                    <a:pt x="1684" y="1197"/>
                    <a:pt x="1639" y="1267"/>
                    <a:pt x="1589" y="1325"/>
                  </a:cubicBezTo>
                  <a:cubicBezTo>
                    <a:pt x="1578" y="1341"/>
                    <a:pt x="1563" y="1349"/>
                    <a:pt x="1545" y="1349"/>
                  </a:cubicBezTo>
                  <a:cubicBezTo>
                    <a:pt x="1531" y="1349"/>
                    <a:pt x="1519" y="1344"/>
                    <a:pt x="1508" y="1334"/>
                  </a:cubicBezTo>
                  <a:cubicBezTo>
                    <a:pt x="1495" y="1322"/>
                    <a:pt x="1488" y="1308"/>
                    <a:pt x="1488" y="1293"/>
                  </a:cubicBezTo>
                  <a:cubicBezTo>
                    <a:pt x="1488" y="1280"/>
                    <a:pt x="1507" y="1256"/>
                    <a:pt x="1545" y="1220"/>
                  </a:cubicBezTo>
                  <a:cubicBezTo>
                    <a:pt x="1587" y="1128"/>
                    <a:pt x="1628" y="1009"/>
                    <a:pt x="1667" y="862"/>
                  </a:cubicBezTo>
                  <a:cubicBezTo>
                    <a:pt x="1677" y="827"/>
                    <a:pt x="1699" y="809"/>
                    <a:pt x="1734" y="809"/>
                  </a:cubicBezTo>
                  <a:cubicBezTo>
                    <a:pt x="1743" y="809"/>
                    <a:pt x="1752" y="811"/>
                    <a:pt x="1761" y="814"/>
                  </a:cubicBezTo>
                  <a:cubicBezTo>
                    <a:pt x="1791" y="825"/>
                    <a:pt x="1806" y="846"/>
                    <a:pt x="1806" y="878"/>
                  </a:cubicBezTo>
                  <a:cubicBezTo>
                    <a:pt x="1806" y="902"/>
                    <a:pt x="1794" y="944"/>
                    <a:pt x="1769" y="1002"/>
                  </a:cubicBezTo>
                  <a:cubicBezTo>
                    <a:pt x="1796" y="1018"/>
                    <a:pt x="1825" y="1035"/>
                    <a:pt x="1855" y="1055"/>
                  </a:cubicBezTo>
                  <a:lnTo>
                    <a:pt x="1855" y="745"/>
                  </a:lnTo>
                  <a:lnTo>
                    <a:pt x="1577" y="770"/>
                  </a:lnTo>
                  <a:cubicBezTo>
                    <a:pt x="1576" y="770"/>
                    <a:pt x="1572" y="770"/>
                    <a:pt x="1568" y="770"/>
                  </a:cubicBezTo>
                  <a:cubicBezTo>
                    <a:pt x="1529" y="770"/>
                    <a:pt x="1509" y="750"/>
                    <a:pt x="1509" y="709"/>
                  </a:cubicBezTo>
                  <a:cubicBezTo>
                    <a:pt x="1509" y="667"/>
                    <a:pt x="1528" y="645"/>
                    <a:pt x="1566" y="642"/>
                  </a:cubicBezTo>
                  <a:lnTo>
                    <a:pt x="2236" y="582"/>
                  </a:lnTo>
                  <a:cubicBezTo>
                    <a:pt x="2282" y="579"/>
                    <a:pt x="2306" y="600"/>
                    <a:pt x="2306" y="645"/>
                  </a:cubicBezTo>
                  <a:cubicBezTo>
                    <a:pt x="2306" y="687"/>
                    <a:pt x="2285" y="710"/>
                    <a:pt x="2245" y="713"/>
                  </a:cubicBezTo>
                  <a:lnTo>
                    <a:pt x="1993" y="734"/>
                  </a:lnTo>
                  <a:lnTo>
                    <a:pt x="1993" y="848"/>
                  </a:lnTo>
                  <a:lnTo>
                    <a:pt x="2188" y="829"/>
                  </a:lnTo>
                  <a:cubicBezTo>
                    <a:pt x="2190" y="829"/>
                    <a:pt x="2191" y="829"/>
                    <a:pt x="2192" y="829"/>
                  </a:cubicBezTo>
                  <a:cubicBezTo>
                    <a:pt x="2216" y="829"/>
                    <a:pt x="2233" y="840"/>
                    <a:pt x="2244" y="862"/>
                  </a:cubicBezTo>
                  <a:cubicBezTo>
                    <a:pt x="2249" y="872"/>
                    <a:pt x="2252" y="883"/>
                    <a:pt x="2252" y="894"/>
                  </a:cubicBezTo>
                  <a:cubicBezTo>
                    <a:pt x="2252" y="918"/>
                    <a:pt x="2243" y="936"/>
                    <a:pt x="2224" y="948"/>
                  </a:cubicBezTo>
                  <a:cubicBezTo>
                    <a:pt x="2216" y="954"/>
                    <a:pt x="2207" y="957"/>
                    <a:pt x="2199" y="957"/>
                  </a:cubicBezTo>
                  <a:lnTo>
                    <a:pt x="1993" y="974"/>
                  </a:lnTo>
                  <a:lnTo>
                    <a:pt x="1993" y="1106"/>
                  </a:lnTo>
                  <a:cubicBezTo>
                    <a:pt x="2034" y="1123"/>
                    <a:pt x="2078" y="1138"/>
                    <a:pt x="2125" y="1152"/>
                  </a:cubicBezTo>
                  <a:lnTo>
                    <a:pt x="2209" y="1174"/>
                  </a:lnTo>
                  <a:lnTo>
                    <a:pt x="2207" y="1162"/>
                  </a:lnTo>
                  <a:cubicBezTo>
                    <a:pt x="2207" y="1140"/>
                    <a:pt x="2225" y="1121"/>
                    <a:pt x="2261" y="1104"/>
                  </a:cubicBezTo>
                  <a:cubicBezTo>
                    <a:pt x="2306" y="1082"/>
                    <a:pt x="2347" y="1056"/>
                    <a:pt x="2382" y="1025"/>
                  </a:cubicBezTo>
                  <a:lnTo>
                    <a:pt x="2409" y="998"/>
                  </a:lnTo>
                  <a:lnTo>
                    <a:pt x="2397" y="1002"/>
                  </a:lnTo>
                  <a:cubicBezTo>
                    <a:pt x="2391" y="1003"/>
                    <a:pt x="2383" y="1003"/>
                    <a:pt x="2376" y="1003"/>
                  </a:cubicBezTo>
                  <a:cubicBezTo>
                    <a:pt x="2337" y="1003"/>
                    <a:pt x="2317" y="983"/>
                    <a:pt x="2317" y="942"/>
                  </a:cubicBezTo>
                  <a:lnTo>
                    <a:pt x="2317" y="354"/>
                  </a:lnTo>
                  <a:cubicBezTo>
                    <a:pt x="2317" y="310"/>
                    <a:pt x="2339" y="288"/>
                    <a:pt x="2381" y="288"/>
                  </a:cubicBezTo>
                  <a:cubicBezTo>
                    <a:pt x="2408" y="288"/>
                    <a:pt x="2426" y="296"/>
                    <a:pt x="2434" y="311"/>
                  </a:cubicBezTo>
                  <a:lnTo>
                    <a:pt x="2465" y="308"/>
                  </a:lnTo>
                  <a:cubicBezTo>
                    <a:pt x="2485" y="269"/>
                    <a:pt x="2503" y="235"/>
                    <a:pt x="2519" y="205"/>
                  </a:cubicBezTo>
                  <a:lnTo>
                    <a:pt x="2324" y="222"/>
                  </a:lnTo>
                  <a:cubicBezTo>
                    <a:pt x="2323" y="222"/>
                    <a:pt x="2320" y="222"/>
                    <a:pt x="2314" y="222"/>
                  </a:cubicBezTo>
                  <a:cubicBezTo>
                    <a:pt x="2272" y="222"/>
                    <a:pt x="2251" y="201"/>
                    <a:pt x="2251" y="159"/>
                  </a:cubicBezTo>
                  <a:cubicBezTo>
                    <a:pt x="2251" y="123"/>
                    <a:pt x="2271" y="103"/>
                    <a:pt x="2311" y="100"/>
                  </a:cubicBezTo>
                  <a:lnTo>
                    <a:pt x="2847" y="55"/>
                  </a:lnTo>
                  <a:lnTo>
                    <a:pt x="2853" y="54"/>
                  </a:lnTo>
                  <a:close/>
                  <a:moveTo>
                    <a:pt x="2110" y="23"/>
                  </a:moveTo>
                  <a:cubicBezTo>
                    <a:pt x="2175" y="23"/>
                    <a:pt x="2207" y="56"/>
                    <a:pt x="2207" y="121"/>
                  </a:cubicBezTo>
                  <a:cubicBezTo>
                    <a:pt x="2207" y="122"/>
                    <a:pt x="2206" y="127"/>
                    <a:pt x="2206" y="135"/>
                  </a:cubicBezTo>
                  <a:lnTo>
                    <a:pt x="2184" y="508"/>
                  </a:lnTo>
                  <a:cubicBezTo>
                    <a:pt x="2181" y="551"/>
                    <a:pt x="2159" y="572"/>
                    <a:pt x="2119" y="572"/>
                  </a:cubicBezTo>
                  <a:cubicBezTo>
                    <a:pt x="2075" y="572"/>
                    <a:pt x="2054" y="550"/>
                    <a:pt x="2055" y="505"/>
                  </a:cubicBezTo>
                  <a:lnTo>
                    <a:pt x="2055" y="517"/>
                  </a:lnTo>
                  <a:lnTo>
                    <a:pt x="1778" y="546"/>
                  </a:lnTo>
                  <a:lnTo>
                    <a:pt x="1778" y="534"/>
                  </a:lnTo>
                  <a:cubicBezTo>
                    <a:pt x="1778" y="578"/>
                    <a:pt x="1756" y="600"/>
                    <a:pt x="1712" y="600"/>
                  </a:cubicBezTo>
                  <a:cubicBezTo>
                    <a:pt x="1672" y="600"/>
                    <a:pt x="1651" y="578"/>
                    <a:pt x="1649" y="535"/>
                  </a:cubicBezTo>
                  <a:lnTo>
                    <a:pt x="1629" y="106"/>
                  </a:lnTo>
                  <a:cubicBezTo>
                    <a:pt x="1628" y="61"/>
                    <a:pt x="1649" y="38"/>
                    <a:pt x="1694" y="38"/>
                  </a:cubicBezTo>
                  <a:cubicBezTo>
                    <a:pt x="1725" y="38"/>
                    <a:pt x="1744" y="48"/>
                    <a:pt x="1750" y="68"/>
                  </a:cubicBezTo>
                  <a:lnTo>
                    <a:pt x="2089" y="25"/>
                  </a:lnTo>
                  <a:cubicBezTo>
                    <a:pt x="2098" y="24"/>
                    <a:pt x="2105" y="23"/>
                    <a:pt x="2110" y="23"/>
                  </a:cubicBezTo>
                  <a:close/>
                  <a:moveTo>
                    <a:pt x="216" y="10"/>
                  </a:moveTo>
                  <a:cubicBezTo>
                    <a:pt x="245" y="10"/>
                    <a:pt x="310" y="35"/>
                    <a:pt x="412" y="85"/>
                  </a:cubicBezTo>
                  <a:cubicBezTo>
                    <a:pt x="463" y="110"/>
                    <a:pt x="489" y="139"/>
                    <a:pt x="489" y="171"/>
                  </a:cubicBezTo>
                  <a:cubicBezTo>
                    <a:pt x="489" y="187"/>
                    <a:pt x="484" y="201"/>
                    <a:pt x="473" y="214"/>
                  </a:cubicBezTo>
                  <a:cubicBezTo>
                    <a:pt x="457" y="232"/>
                    <a:pt x="439" y="241"/>
                    <a:pt x="418" y="241"/>
                  </a:cubicBezTo>
                  <a:cubicBezTo>
                    <a:pt x="401" y="241"/>
                    <a:pt x="380" y="232"/>
                    <a:pt x="355" y="214"/>
                  </a:cubicBezTo>
                  <a:cubicBezTo>
                    <a:pt x="309" y="180"/>
                    <a:pt x="259" y="148"/>
                    <a:pt x="205" y="119"/>
                  </a:cubicBezTo>
                  <a:cubicBezTo>
                    <a:pt x="177" y="104"/>
                    <a:pt x="163" y="86"/>
                    <a:pt x="163" y="64"/>
                  </a:cubicBezTo>
                  <a:cubicBezTo>
                    <a:pt x="163" y="56"/>
                    <a:pt x="165" y="48"/>
                    <a:pt x="168" y="41"/>
                  </a:cubicBezTo>
                  <a:cubicBezTo>
                    <a:pt x="178" y="20"/>
                    <a:pt x="194" y="10"/>
                    <a:pt x="216" y="10"/>
                  </a:cubicBezTo>
                  <a:close/>
                  <a:moveTo>
                    <a:pt x="4048" y="2"/>
                  </a:moveTo>
                  <a:cubicBezTo>
                    <a:pt x="4072" y="2"/>
                    <a:pt x="4091" y="12"/>
                    <a:pt x="4106" y="30"/>
                  </a:cubicBezTo>
                  <a:cubicBezTo>
                    <a:pt x="4115" y="41"/>
                    <a:pt x="4119" y="55"/>
                    <a:pt x="4119" y="70"/>
                  </a:cubicBezTo>
                  <a:lnTo>
                    <a:pt x="4119" y="314"/>
                  </a:lnTo>
                  <a:lnTo>
                    <a:pt x="4210" y="300"/>
                  </a:lnTo>
                  <a:cubicBezTo>
                    <a:pt x="4214" y="300"/>
                    <a:pt x="4216" y="300"/>
                    <a:pt x="4216" y="300"/>
                  </a:cubicBezTo>
                  <a:cubicBezTo>
                    <a:pt x="4249" y="303"/>
                    <a:pt x="4270" y="315"/>
                    <a:pt x="4278" y="338"/>
                  </a:cubicBezTo>
                  <a:lnTo>
                    <a:pt x="4279" y="347"/>
                  </a:lnTo>
                  <a:lnTo>
                    <a:pt x="4282" y="330"/>
                  </a:lnTo>
                  <a:cubicBezTo>
                    <a:pt x="4288" y="310"/>
                    <a:pt x="4304" y="300"/>
                    <a:pt x="4329" y="300"/>
                  </a:cubicBezTo>
                  <a:cubicBezTo>
                    <a:pt x="4352" y="300"/>
                    <a:pt x="4372" y="313"/>
                    <a:pt x="4388" y="339"/>
                  </a:cubicBezTo>
                  <a:cubicBezTo>
                    <a:pt x="4478" y="429"/>
                    <a:pt x="4523" y="500"/>
                    <a:pt x="4523" y="551"/>
                  </a:cubicBezTo>
                  <a:cubicBezTo>
                    <a:pt x="4523" y="574"/>
                    <a:pt x="4508" y="593"/>
                    <a:pt x="4478" y="609"/>
                  </a:cubicBezTo>
                  <a:cubicBezTo>
                    <a:pt x="4473" y="618"/>
                    <a:pt x="4463" y="622"/>
                    <a:pt x="4446" y="622"/>
                  </a:cubicBezTo>
                  <a:cubicBezTo>
                    <a:pt x="4416" y="622"/>
                    <a:pt x="4393" y="601"/>
                    <a:pt x="4378" y="559"/>
                  </a:cubicBezTo>
                  <a:cubicBezTo>
                    <a:pt x="4357" y="504"/>
                    <a:pt x="4328" y="448"/>
                    <a:pt x="4290" y="391"/>
                  </a:cubicBezTo>
                  <a:lnTo>
                    <a:pt x="4282" y="365"/>
                  </a:lnTo>
                  <a:lnTo>
                    <a:pt x="4278" y="390"/>
                  </a:lnTo>
                  <a:cubicBezTo>
                    <a:pt x="4271" y="412"/>
                    <a:pt x="4252" y="425"/>
                    <a:pt x="4221" y="429"/>
                  </a:cubicBezTo>
                  <a:lnTo>
                    <a:pt x="4119" y="442"/>
                  </a:lnTo>
                  <a:lnTo>
                    <a:pt x="4119" y="635"/>
                  </a:lnTo>
                  <a:cubicBezTo>
                    <a:pt x="4134" y="621"/>
                    <a:pt x="4162" y="603"/>
                    <a:pt x="4203" y="580"/>
                  </a:cubicBezTo>
                  <a:cubicBezTo>
                    <a:pt x="4219" y="572"/>
                    <a:pt x="4234" y="568"/>
                    <a:pt x="4248" y="568"/>
                  </a:cubicBezTo>
                  <a:cubicBezTo>
                    <a:pt x="4264" y="568"/>
                    <a:pt x="4277" y="573"/>
                    <a:pt x="4287" y="583"/>
                  </a:cubicBezTo>
                  <a:cubicBezTo>
                    <a:pt x="4299" y="595"/>
                    <a:pt x="4304" y="609"/>
                    <a:pt x="4304" y="623"/>
                  </a:cubicBezTo>
                  <a:cubicBezTo>
                    <a:pt x="4304" y="645"/>
                    <a:pt x="4293" y="665"/>
                    <a:pt x="4269" y="681"/>
                  </a:cubicBezTo>
                  <a:cubicBezTo>
                    <a:pt x="4241" y="700"/>
                    <a:pt x="4191" y="729"/>
                    <a:pt x="4119" y="769"/>
                  </a:cubicBezTo>
                  <a:lnTo>
                    <a:pt x="4119" y="1284"/>
                  </a:lnTo>
                  <a:cubicBezTo>
                    <a:pt x="4119" y="1359"/>
                    <a:pt x="4086" y="1396"/>
                    <a:pt x="4020" y="1396"/>
                  </a:cubicBezTo>
                  <a:cubicBezTo>
                    <a:pt x="3973" y="1396"/>
                    <a:pt x="3916" y="1378"/>
                    <a:pt x="3849" y="1343"/>
                  </a:cubicBezTo>
                  <a:cubicBezTo>
                    <a:pt x="3804" y="1319"/>
                    <a:pt x="3782" y="1296"/>
                    <a:pt x="3782" y="1273"/>
                  </a:cubicBezTo>
                  <a:cubicBezTo>
                    <a:pt x="3782" y="1240"/>
                    <a:pt x="3800" y="1223"/>
                    <a:pt x="3835" y="1223"/>
                  </a:cubicBezTo>
                  <a:cubicBezTo>
                    <a:pt x="3845" y="1223"/>
                    <a:pt x="3858" y="1226"/>
                    <a:pt x="3876" y="1231"/>
                  </a:cubicBezTo>
                  <a:cubicBezTo>
                    <a:pt x="3914" y="1242"/>
                    <a:pt x="3942" y="1247"/>
                    <a:pt x="3959" y="1247"/>
                  </a:cubicBezTo>
                  <a:cubicBezTo>
                    <a:pt x="3971" y="1247"/>
                    <a:pt x="3977" y="1238"/>
                    <a:pt x="3977" y="1218"/>
                  </a:cubicBezTo>
                  <a:lnTo>
                    <a:pt x="3977" y="830"/>
                  </a:lnTo>
                  <a:cubicBezTo>
                    <a:pt x="3891" y="877"/>
                    <a:pt x="3836" y="900"/>
                    <a:pt x="3814" y="900"/>
                  </a:cubicBezTo>
                  <a:cubicBezTo>
                    <a:pt x="3788" y="900"/>
                    <a:pt x="3770" y="890"/>
                    <a:pt x="3758" y="870"/>
                  </a:cubicBezTo>
                  <a:cubicBezTo>
                    <a:pt x="3751" y="858"/>
                    <a:pt x="3748" y="845"/>
                    <a:pt x="3748" y="832"/>
                  </a:cubicBezTo>
                  <a:cubicBezTo>
                    <a:pt x="3748" y="807"/>
                    <a:pt x="3760" y="787"/>
                    <a:pt x="3785" y="772"/>
                  </a:cubicBezTo>
                  <a:cubicBezTo>
                    <a:pt x="3789" y="770"/>
                    <a:pt x="3803" y="764"/>
                    <a:pt x="3827" y="756"/>
                  </a:cubicBezTo>
                  <a:cubicBezTo>
                    <a:pt x="3868" y="740"/>
                    <a:pt x="3917" y="720"/>
                    <a:pt x="3971" y="695"/>
                  </a:cubicBezTo>
                  <a:lnTo>
                    <a:pt x="3977" y="693"/>
                  </a:lnTo>
                  <a:lnTo>
                    <a:pt x="3977" y="457"/>
                  </a:lnTo>
                  <a:lnTo>
                    <a:pt x="3835" y="478"/>
                  </a:lnTo>
                  <a:cubicBezTo>
                    <a:pt x="3831" y="478"/>
                    <a:pt x="3827" y="479"/>
                    <a:pt x="3825" y="479"/>
                  </a:cubicBezTo>
                  <a:cubicBezTo>
                    <a:pt x="3801" y="480"/>
                    <a:pt x="3783" y="471"/>
                    <a:pt x="3772" y="453"/>
                  </a:cubicBezTo>
                  <a:cubicBezTo>
                    <a:pt x="3764" y="442"/>
                    <a:pt x="3761" y="428"/>
                    <a:pt x="3761" y="413"/>
                  </a:cubicBezTo>
                  <a:cubicBezTo>
                    <a:pt x="3761" y="376"/>
                    <a:pt x="3781" y="355"/>
                    <a:pt x="3822" y="350"/>
                  </a:cubicBezTo>
                  <a:lnTo>
                    <a:pt x="3977" y="330"/>
                  </a:lnTo>
                  <a:lnTo>
                    <a:pt x="3977" y="70"/>
                  </a:lnTo>
                  <a:cubicBezTo>
                    <a:pt x="3977" y="49"/>
                    <a:pt x="3985" y="32"/>
                    <a:pt x="4001" y="19"/>
                  </a:cubicBezTo>
                  <a:cubicBezTo>
                    <a:pt x="4014" y="8"/>
                    <a:pt x="4030" y="2"/>
                    <a:pt x="4048" y="2"/>
                  </a:cubicBezTo>
                  <a:close/>
                  <a:moveTo>
                    <a:pt x="4885" y="0"/>
                  </a:moveTo>
                  <a:cubicBezTo>
                    <a:pt x="4915" y="0"/>
                    <a:pt x="4936" y="13"/>
                    <a:pt x="4949" y="38"/>
                  </a:cubicBezTo>
                  <a:cubicBezTo>
                    <a:pt x="4954" y="49"/>
                    <a:pt x="4957" y="59"/>
                    <a:pt x="4957" y="70"/>
                  </a:cubicBezTo>
                  <a:cubicBezTo>
                    <a:pt x="4957" y="101"/>
                    <a:pt x="4939" y="124"/>
                    <a:pt x="4904" y="138"/>
                  </a:cubicBezTo>
                  <a:cubicBezTo>
                    <a:pt x="4847" y="160"/>
                    <a:pt x="4740" y="189"/>
                    <a:pt x="4583" y="224"/>
                  </a:cubicBezTo>
                  <a:cubicBezTo>
                    <a:pt x="4461" y="252"/>
                    <a:pt x="4390" y="266"/>
                    <a:pt x="4370" y="266"/>
                  </a:cubicBezTo>
                  <a:cubicBezTo>
                    <a:pt x="4331" y="266"/>
                    <a:pt x="4312" y="245"/>
                    <a:pt x="4312" y="203"/>
                  </a:cubicBezTo>
                  <a:cubicBezTo>
                    <a:pt x="4312" y="180"/>
                    <a:pt x="4324" y="163"/>
                    <a:pt x="4349" y="153"/>
                  </a:cubicBezTo>
                  <a:cubicBezTo>
                    <a:pt x="4355" y="151"/>
                    <a:pt x="4371" y="147"/>
                    <a:pt x="4394" y="142"/>
                  </a:cubicBezTo>
                  <a:cubicBezTo>
                    <a:pt x="4530" y="116"/>
                    <a:pt x="4680" y="71"/>
                    <a:pt x="4845" y="8"/>
                  </a:cubicBezTo>
                  <a:cubicBezTo>
                    <a:pt x="4860" y="3"/>
                    <a:pt x="4873" y="0"/>
                    <a:pt x="4885" y="0"/>
                  </a:cubicBezTo>
                  <a:close/>
                </a:path>
              </a:pathLst>
            </a:custGeom>
            <a:noFill/>
            <a:ln w="63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802691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18" name="図 17">
            <a:extLst>
              <a:ext uri="{FF2B5EF4-FFF2-40B4-BE49-F238E27FC236}">
                <a16:creationId xmlns:a16="http://schemas.microsoft.com/office/drawing/2014/main" id="{B7146E31-B06D-4575-A8EE-344A0F7648E4}"/>
              </a:ext>
            </a:extLst>
          </p:cNvPr>
          <p:cNvPicPr>
            <a:picLocks noChangeAspect="1"/>
          </p:cNvPicPr>
          <p:nvPr/>
        </p:nvPicPr>
        <p:blipFill rotWithShape="1">
          <a:blip r:embed="rId3"/>
          <a:srcRect b="7846"/>
          <a:stretch/>
        </p:blipFill>
        <p:spPr>
          <a:xfrm>
            <a:off x="883392" y="1686010"/>
            <a:ext cx="7358600" cy="4695318"/>
          </a:xfrm>
          <a:prstGeom prst="rect">
            <a:avLst/>
          </a:prstGeom>
        </p:spPr>
      </p:pic>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65</a:t>
            </a:fld>
            <a:endParaRPr lang="ja-JP" altLang="en-US" sz="1200" dirty="0">
              <a:solidFill>
                <a:prstClr val="black"/>
              </a:solidFill>
              <a:ea typeface="Meiryo UI" panose="020B0604030504040204" pitchFamily="50" charset="-128"/>
            </a:endParaRPr>
          </a:p>
        </p:txBody>
      </p:sp>
      <p:sp>
        <p:nvSpPr>
          <p:cNvPr id="9" name="テキスト ボックス 8">
            <a:extLst>
              <a:ext uri="{FF2B5EF4-FFF2-40B4-BE49-F238E27FC236}">
                <a16:creationId xmlns:a16="http://schemas.microsoft.com/office/drawing/2014/main" id="{E55B42EE-1293-4529-90C6-219B28D2A706}"/>
              </a:ext>
            </a:extLst>
          </p:cNvPr>
          <p:cNvSpPr txBox="1"/>
          <p:nvPr/>
        </p:nvSpPr>
        <p:spPr>
          <a:xfrm>
            <a:off x="136820" y="1308088"/>
            <a:ext cx="8635924"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府からの提案議題の例②</a:t>
            </a:r>
          </a:p>
        </p:txBody>
      </p:sp>
      <p:sp>
        <p:nvSpPr>
          <p:cNvPr id="11" name="角丸四角形 20">
            <a:extLst>
              <a:ext uri="{FF2B5EF4-FFF2-40B4-BE49-F238E27FC236}">
                <a16:creationId xmlns:a16="http://schemas.microsoft.com/office/drawing/2014/main" id="{DC24D0E2-56A7-4F11-92AD-812BA91E1F64}"/>
              </a:ext>
            </a:extLst>
          </p:cNvPr>
          <p:cNvSpPr/>
          <p:nvPr/>
        </p:nvSpPr>
        <p:spPr>
          <a:xfrm>
            <a:off x="150936" y="903513"/>
            <a:ext cx="284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取組例⑱ー</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　地域ブロック会議</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6931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66</a:t>
            </a:fld>
            <a:endParaRPr lang="ja-JP" altLang="en-US" sz="1200" dirty="0">
              <a:solidFill>
                <a:prstClr val="black"/>
              </a:solidFill>
              <a:ea typeface="Meiryo UI" panose="020B0604030504040204" pitchFamily="50" charset="-128"/>
            </a:endParaRPr>
          </a:p>
        </p:txBody>
      </p:sp>
      <p:pic>
        <p:nvPicPr>
          <p:cNvPr id="5" name="図 4">
            <a:extLst>
              <a:ext uri="{FF2B5EF4-FFF2-40B4-BE49-F238E27FC236}">
                <a16:creationId xmlns:a16="http://schemas.microsoft.com/office/drawing/2014/main" id="{29C095AA-BACD-4252-8C59-4EEEB51DCB6E}"/>
              </a:ext>
            </a:extLst>
          </p:cNvPr>
          <p:cNvPicPr>
            <a:picLocks noChangeAspect="1"/>
          </p:cNvPicPr>
          <p:nvPr/>
        </p:nvPicPr>
        <p:blipFill>
          <a:blip r:embed="rId3"/>
          <a:stretch>
            <a:fillRect/>
          </a:stretch>
        </p:blipFill>
        <p:spPr>
          <a:xfrm>
            <a:off x="1116004" y="1628804"/>
            <a:ext cx="6719999" cy="5040559"/>
          </a:xfrm>
          <a:prstGeom prst="rect">
            <a:avLst/>
          </a:prstGeom>
        </p:spPr>
      </p:pic>
      <p:sp>
        <p:nvSpPr>
          <p:cNvPr id="15" name="テキスト ボックス 14">
            <a:extLst>
              <a:ext uri="{FF2B5EF4-FFF2-40B4-BE49-F238E27FC236}">
                <a16:creationId xmlns:a16="http://schemas.microsoft.com/office/drawing/2014/main" id="{B5A42162-13B4-4AD4-A213-9B9156FEB0AF}"/>
              </a:ext>
            </a:extLst>
          </p:cNvPr>
          <p:cNvSpPr txBox="1"/>
          <p:nvPr/>
        </p:nvSpPr>
        <p:spPr>
          <a:xfrm>
            <a:off x="5895519" y="6623774"/>
            <a:ext cx="2888702"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出典：</a:t>
            </a:r>
            <a:r>
              <a:rPr kumimoji="1" lang="en-US" altLang="ja-JP" sz="1100" dirty="0">
                <a:latin typeface="Meiryo UI" panose="020B0604030504040204" pitchFamily="50" charset="-128"/>
                <a:ea typeface="Meiryo UI" panose="020B0604030504040204" pitchFamily="50" charset="-128"/>
              </a:rPr>
              <a:t>2023</a:t>
            </a:r>
            <a:r>
              <a:rPr kumimoji="1" lang="ja-JP" altLang="en-US" sz="1100" dirty="0">
                <a:latin typeface="Meiryo UI" panose="020B0604030504040204" pitchFamily="50" charset="-128"/>
                <a:ea typeface="Meiryo UI" panose="020B0604030504040204" pitchFamily="50" charset="-128"/>
              </a:rPr>
              <a:t>年第</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回会議資料（貝塚市）</a:t>
            </a:r>
          </a:p>
        </p:txBody>
      </p:sp>
      <p:sp>
        <p:nvSpPr>
          <p:cNvPr id="10" name="テキスト ボックス 9">
            <a:extLst>
              <a:ext uri="{FF2B5EF4-FFF2-40B4-BE49-F238E27FC236}">
                <a16:creationId xmlns:a16="http://schemas.microsoft.com/office/drawing/2014/main" id="{E046A1EC-98D6-4641-A228-2A0148B3E901}"/>
              </a:ext>
            </a:extLst>
          </p:cNvPr>
          <p:cNvSpPr txBox="1"/>
          <p:nvPr/>
        </p:nvSpPr>
        <p:spPr>
          <a:xfrm>
            <a:off x="155052" y="1300078"/>
            <a:ext cx="8635924"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先行事例の発表の例①</a:t>
            </a:r>
          </a:p>
        </p:txBody>
      </p:sp>
      <p:sp>
        <p:nvSpPr>
          <p:cNvPr id="11" name="角丸四角形 20">
            <a:extLst>
              <a:ext uri="{FF2B5EF4-FFF2-40B4-BE49-F238E27FC236}">
                <a16:creationId xmlns:a16="http://schemas.microsoft.com/office/drawing/2014/main" id="{BEFE4D73-4A6E-4A8B-87CC-BC43B33AF9A6}"/>
              </a:ext>
            </a:extLst>
          </p:cNvPr>
          <p:cNvSpPr/>
          <p:nvPr/>
        </p:nvSpPr>
        <p:spPr>
          <a:xfrm>
            <a:off x="150936" y="903512"/>
            <a:ext cx="284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取組例⑱ー</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　地域ブロック会議</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2076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67</a:t>
            </a:fld>
            <a:endParaRPr lang="ja-JP" altLang="en-US" sz="1200" dirty="0">
              <a:solidFill>
                <a:prstClr val="black"/>
              </a:solidFill>
              <a:ea typeface="Meiryo UI" panose="020B0604030504040204" pitchFamily="50" charset="-128"/>
            </a:endParaRPr>
          </a:p>
        </p:txBody>
      </p:sp>
      <p:pic>
        <p:nvPicPr>
          <p:cNvPr id="3" name="図 2">
            <a:extLst>
              <a:ext uri="{FF2B5EF4-FFF2-40B4-BE49-F238E27FC236}">
                <a16:creationId xmlns:a16="http://schemas.microsoft.com/office/drawing/2014/main" id="{9DC3F5C4-D123-41DF-808A-9491ED1993FC}"/>
              </a:ext>
            </a:extLst>
          </p:cNvPr>
          <p:cNvPicPr>
            <a:picLocks noChangeAspect="1"/>
          </p:cNvPicPr>
          <p:nvPr/>
        </p:nvPicPr>
        <p:blipFill>
          <a:blip r:embed="rId3"/>
          <a:stretch>
            <a:fillRect/>
          </a:stretch>
        </p:blipFill>
        <p:spPr>
          <a:xfrm>
            <a:off x="1167963" y="1550218"/>
            <a:ext cx="6480721" cy="5132158"/>
          </a:xfrm>
          <a:prstGeom prst="rect">
            <a:avLst/>
          </a:prstGeom>
        </p:spPr>
      </p:pic>
      <p:sp>
        <p:nvSpPr>
          <p:cNvPr id="10" name="テキスト ボックス 9">
            <a:extLst>
              <a:ext uri="{FF2B5EF4-FFF2-40B4-BE49-F238E27FC236}">
                <a16:creationId xmlns:a16="http://schemas.microsoft.com/office/drawing/2014/main" id="{C32D9218-CAD0-4B96-A2DD-87C25A8C4A2B}"/>
              </a:ext>
            </a:extLst>
          </p:cNvPr>
          <p:cNvSpPr txBox="1"/>
          <p:nvPr/>
        </p:nvSpPr>
        <p:spPr>
          <a:xfrm>
            <a:off x="5867862" y="6623774"/>
            <a:ext cx="2888702"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出典：</a:t>
            </a:r>
            <a:r>
              <a:rPr kumimoji="1" lang="en-US" altLang="ja-JP" sz="1100" dirty="0">
                <a:latin typeface="Meiryo UI" panose="020B0604030504040204" pitchFamily="50" charset="-128"/>
                <a:ea typeface="Meiryo UI" panose="020B0604030504040204" pitchFamily="50" charset="-128"/>
              </a:rPr>
              <a:t>2022</a:t>
            </a:r>
            <a:r>
              <a:rPr kumimoji="1" lang="ja-JP" altLang="en-US" sz="1100" dirty="0">
                <a:latin typeface="Meiryo UI" panose="020B0604030504040204" pitchFamily="50" charset="-128"/>
                <a:ea typeface="Meiryo UI" panose="020B0604030504040204" pitchFamily="50" charset="-128"/>
              </a:rPr>
              <a:t>年第</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回会議資料（岸和田市）</a:t>
            </a:r>
          </a:p>
        </p:txBody>
      </p:sp>
      <p:sp>
        <p:nvSpPr>
          <p:cNvPr id="9" name="テキスト ボックス 8">
            <a:extLst>
              <a:ext uri="{FF2B5EF4-FFF2-40B4-BE49-F238E27FC236}">
                <a16:creationId xmlns:a16="http://schemas.microsoft.com/office/drawing/2014/main" id="{5CD7D69E-9E11-4299-85FA-AE59851F94C6}"/>
              </a:ext>
            </a:extLst>
          </p:cNvPr>
          <p:cNvSpPr txBox="1"/>
          <p:nvPr/>
        </p:nvSpPr>
        <p:spPr>
          <a:xfrm>
            <a:off x="136820" y="1244550"/>
            <a:ext cx="8635924"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先行事例の発表の例②</a:t>
            </a:r>
          </a:p>
        </p:txBody>
      </p:sp>
      <p:sp>
        <p:nvSpPr>
          <p:cNvPr id="12" name="角丸四角形 20">
            <a:extLst>
              <a:ext uri="{FF2B5EF4-FFF2-40B4-BE49-F238E27FC236}">
                <a16:creationId xmlns:a16="http://schemas.microsoft.com/office/drawing/2014/main" id="{1BF2E4A9-9622-4F45-9C05-5374373CED1A}"/>
              </a:ext>
            </a:extLst>
          </p:cNvPr>
          <p:cNvSpPr/>
          <p:nvPr/>
        </p:nvSpPr>
        <p:spPr>
          <a:xfrm>
            <a:off x="150936" y="893681"/>
            <a:ext cx="284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取組例⑱ー</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　地域ブロック会議</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9580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68</a:t>
            </a:fld>
            <a:endParaRPr lang="ja-JP" altLang="en-US" sz="1200" dirty="0">
              <a:solidFill>
                <a:prstClr val="black"/>
              </a:solidFill>
              <a:ea typeface="Meiryo UI" panose="020B0604030504040204" pitchFamily="50" charset="-128"/>
            </a:endParaRPr>
          </a:p>
        </p:txBody>
      </p:sp>
      <p:sp>
        <p:nvSpPr>
          <p:cNvPr id="9" name="正方形/長方形 8">
            <a:extLst>
              <a:ext uri="{FF2B5EF4-FFF2-40B4-BE49-F238E27FC236}">
                <a16:creationId xmlns:a16="http://schemas.microsoft.com/office/drawing/2014/main" id="{EC0D7BB4-6135-4D8C-90DE-A4AC4E88B4B0}"/>
              </a:ext>
            </a:extLst>
          </p:cNvPr>
          <p:cNvSpPr/>
          <p:nvPr/>
        </p:nvSpPr>
        <p:spPr>
          <a:xfrm>
            <a:off x="184551" y="1973262"/>
            <a:ext cx="8774905" cy="90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57CD348-4337-48D5-8582-E1C1A84A0E74}"/>
              </a:ext>
            </a:extLst>
          </p:cNvPr>
          <p:cNvSpPr txBox="1"/>
          <p:nvPr/>
        </p:nvSpPr>
        <p:spPr>
          <a:xfrm>
            <a:off x="184548" y="1340768"/>
            <a:ext cx="8635924"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市町村からの提案議題についての意見交換の議題例</a:t>
            </a:r>
          </a:p>
        </p:txBody>
      </p:sp>
      <p:graphicFrame>
        <p:nvGraphicFramePr>
          <p:cNvPr id="11" name="表 10">
            <a:extLst>
              <a:ext uri="{FF2B5EF4-FFF2-40B4-BE49-F238E27FC236}">
                <a16:creationId xmlns:a16="http://schemas.microsoft.com/office/drawing/2014/main" id="{ECE20808-1058-42CC-9045-CA8BAF42EFED}"/>
              </a:ext>
            </a:extLst>
          </p:cNvPr>
          <p:cNvGraphicFramePr>
            <a:graphicFrameLocks noGrp="1"/>
          </p:cNvGraphicFramePr>
          <p:nvPr>
            <p:extLst>
              <p:ext uri="{D42A27DB-BD31-4B8C-83A1-F6EECF244321}">
                <p14:modId xmlns:p14="http://schemas.microsoft.com/office/powerpoint/2010/main" val="888423943"/>
              </p:ext>
            </p:extLst>
          </p:nvPr>
        </p:nvGraphicFramePr>
        <p:xfrm>
          <a:off x="1262150" y="1782647"/>
          <a:ext cx="6480720" cy="3847622"/>
        </p:xfrm>
        <a:graphic>
          <a:graphicData uri="http://schemas.openxmlformats.org/drawingml/2006/table">
            <a:tbl>
              <a:tblPr firstRow="1">
                <a:tableStyleId>{5C22544A-7EE6-4342-B048-85BDC9FD1C3A}</a:tableStyleId>
              </a:tblPr>
              <a:tblGrid>
                <a:gridCol w="6480720">
                  <a:extLst>
                    <a:ext uri="{9D8B030D-6E8A-4147-A177-3AD203B41FA5}">
                      <a16:colId xmlns:a16="http://schemas.microsoft.com/office/drawing/2014/main" val="1826420135"/>
                    </a:ext>
                  </a:extLst>
                </a:gridCol>
              </a:tblGrid>
              <a:tr h="324566">
                <a:tc>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議題</a:t>
                      </a:r>
                    </a:p>
                  </a:txBody>
                  <a:tcPr marL="3488" marR="3488" marT="3488" marB="0" anchor="ctr"/>
                </a:tc>
                <a:extLst>
                  <a:ext uri="{0D108BD9-81ED-4DB2-BD59-A6C34878D82A}">
                    <a16:rowId xmlns:a16="http://schemas.microsoft.com/office/drawing/2014/main" val="4154405"/>
                  </a:ext>
                </a:extLst>
              </a:tr>
              <a:tr h="293588">
                <a:tc>
                  <a:txBody>
                    <a:bodyPr/>
                    <a:lstStyle/>
                    <a:p>
                      <a:pPr marL="171450" indent="-171450" algn="l" fontAlgn="ctr">
                        <a:buFont typeface="Arial" panose="020B0604020202020204" pitchFamily="34" charset="0"/>
                        <a:buChar char="•"/>
                      </a:pPr>
                      <a:r>
                        <a:rPr lang="ja-JP" altLang="en-US" sz="1200" u="none" strike="noStrike" dirty="0">
                          <a:effectLst/>
                          <a:latin typeface="Meiryo UI" panose="020B0604030504040204" pitchFamily="50" charset="-128"/>
                          <a:ea typeface="Meiryo UI" panose="020B0604030504040204" pitchFamily="50" charset="-128"/>
                        </a:rPr>
                        <a:t>生成ＡＩの活用方針について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3488" marT="3488" marB="0" anchor="ctr"/>
                </a:tc>
                <a:extLst>
                  <a:ext uri="{0D108BD9-81ED-4DB2-BD59-A6C34878D82A}">
                    <a16:rowId xmlns:a16="http://schemas.microsoft.com/office/drawing/2014/main" val="882998324"/>
                  </a:ext>
                </a:extLst>
              </a:tr>
              <a:tr h="293588">
                <a:tc>
                  <a:txBody>
                    <a:bodyPr/>
                    <a:lstStyle/>
                    <a:p>
                      <a:pPr marL="171450" indent="-171450" algn="l" fontAlgn="ctr">
                        <a:buFont typeface="Arial" panose="020B0604020202020204" pitchFamily="34" charset="0"/>
                        <a:buChar char="•"/>
                      </a:pPr>
                      <a:r>
                        <a:rPr lang="ja-JP" altLang="en-US" sz="1200" u="none" strike="noStrike" dirty="0">
                          <a:effectLst/>
                          <a:latin typeface="Meiryo UI" panose="020B0604030504040204" pitchFamily="50" charset="-128"/>
                          <a:ea typeface="Meiryo UI" panose="020B0604030504040204" pitchFamily="50" charset="-128"/>
                        </a:rPr>
                        <a:t>総合計画と総合戦略の一体化について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3488" marT="3488" marB="0" anchor="ctr"/>
                </a:tc>
                <a:extLst>
                  <a:ext uri="{0D108BD9-81ED-4DB2-BD59-A6C34878D82A}">
                    <a16:rowId xmlns:a16="http://schemas.microsoft.com/office/drawing/2014/main" val="2465251734"/>
                  </a:ext>
                </a:extLst>
              </a:tr>
              <a:tr h="293588">
                <a:tc>
                  <a:txBody>
                    <a:bodyPr/>
                    <a:lstStyle/>
                    <a:p>
                      <a:pPr marL="171450" indent="-171450" algn="l" fontAlgn="ctr">
                        <a:buFont typeface="Arial" panose="020B0604020202020204" pitchFamily="34" charset="0"/>
                        <a:buChar char="•"/>
                      </a:pPr>
                      <a:r>
                        <a:rPr lang="ja-JP" altLang="en-US" sz="1200" u="none" strike="noStrike" dirty="0">
                          <a:effectLst/>
                          <a:latin typeface="Meiryo UI" panose="020B0604030504040204" pitchFamily="50" charset="-128"/>
                          <a:ea typeface="Meiryo UI" panose="020B0604030504040204" pitchFamily="50" charset="-128"/>
                        </a:rPr>
                        <a:t>内部統制制度の導入について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3488" marT="3488" marB="0" anchor="ctr"/>
                </a:tc>
                <a:extLst>
                  <a:ext uri="{0D108BD9-81ED-4DB2-BD59-A6C34878D82A}">
                    <a16:rowId xmlns:a16="http://schemas.microsoft.com/office/drawing/2014/main" val="2573950293"/>
                  </a:ext>
                </a:extLst>
              </a:tr>
              <a:tr h="293588">
                <a:tc>
                  <a:txBody>
                    <a:bodyPr/>
                    <a:lstStyle/>
                    <a:p>
                      <a:pPr marL="171450" indent="-171450" algn="l" fontAlgn="ctr">
                        <a:buFont typeface="Arial" panose="020B0604020202020204" pitchFamily="34" charset="0"/>
                        <a:buChar char="•"/>
                      </a:pPr>
                      <a:r>
                        <a:rPr lang="ja-JP" altLang="en-US" sz="1200" u="none" strike="noStrike" dirty="0">
                          <a:effectLst/>
                          <a:latin typeface="Meiryo UI" panose="020B0604030504040204" pitchFamily="50" charset="-128"/>
                          <a:ea typeface="Meiryo UI" panose="020B0604030504040204" pitchFamily="50" charset="-128"/>
                        </a:rPr>
                        <a:t>きょうだいでの別園への通園について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3488" marT="3488" marB="0" anchor="ctr"/>
                </a:tc>
                <a:extLst>
                  <a:ext uri="{0D108BD9-81ED-4DB2-BD59-A6C34878D82A}">
                    <a16:rowId xmlns:a16="http://schemas.microsoft.com/office/drawing/2014/main" val="2298201143"/>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避難所運営等に係るデジタル技術の活用について</a:t>
                      </a:r>
                    </a:p>
                  </a:txBody>
                  <a:tcPr marL="108000" marR="3488" marT="3488" marB="0" anchor="ctr"/>
                </a:tc>
                <a:extLst>
                  <a:ext uri="{0D108BD9-81ED-4DB2-BD59-A6C34878D82A}">
                    <a16:rowId xmlns:a16="http://schemas.microsoft.com/office/drawing/2014/main" val="501782143"/>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「行政手続のオンライン化推進」に係る課題について</a:t>
                      </a:r>
                    </a:p>
                  </a:txBody>
                  <a:tcPr marL="108000" marR="3488" marT="3488" marB="0" anchor="ctr"/>
                </a:tc>
                <a:extLst>
                  <a:ext uri="{0D108BD9-81ED-4DB2-BD59-A6C34878D82A}">
                    <a16:rowId xmlns:a16="http://schemas.microsoft.com/office/drawing/2014/main" val="1972245512"/>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公共施設の再編について</a:t>
                      </a:r>
                    </a:p>
                  </a:txBody>
                  <a:tcPr marL="108000" marR="3488" marT="3488" marB="0" anchor="ctr"/>
                </a:tc>
                <a:extLst>
                  <a:ext uri="{0D108BD9-81ED-4DB2-BD59-A6C34878D82A}">
                    <a16:rowId xmlns:a16="http://schemas.microsoft.com/office/drawing/2014/main" val="2204334174"/>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公共施設マネジメントについて</a:t>
                      </a:r>
                    </a:p>
                  </a:txBody>
                  <a:tcPr marL="108000" marR="3488" marT="3488" marB="0" anchor="ctr"/>
                </a:tc>
                <a:extLst>
                  <a:ext uri="{0D108BD9-81ED-4DB2-BD59-A6C34878D82A}">
                    <a16:rowId xmlns:a16="http://schemas.microsoft.com/office/drawing/2014/main" val="2169780022"/>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公共施設の修繕について</a:t>
                      </a:r>
                    </a:p>
                  </a:txBody>
                  <a:tcPr marL="108000" marR="3488" marT="3488" marB="0" anchor="ctr"/>
                </a:tc>
                <a:extLst>
                  <a:ext uri="{0D108BD9-81ED-4DB2-BD59-A6C34878D82A}">
                    <a16:rowId xmlns:a16="http://schemas.microsoft.com/office/drawing/2014/main" val="2986600444"/>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「こども家庭センター」の体制整備について</a:t>
                      </a:r>
                    </a:p>
                  </a:txBody>
                  <a:tcPr marL="108000" marR="3488" marT="3488" marB="0" anchor="ctr"/>
                </a:tc>
                <a:extLst>
                  <a:ext uri="{0D108BD9-81ED-4DB2-BD59-A6C34878D82A}">
                    <a16:rowId xmlns:a16="http://schemas.microsoft.com/office/drawing/2014/main" val="2987078799"/>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包括連携協定の考え方について</a:t>
                      </a:r>
                    </a:p>
                  </a:txBody>
                  <a:tcPr marL="108000" marR="3488" marT="3488" marB="0" anchor="ctr"/>
                </a:tc>
                <a:extLst>
                  <a:ext uri="{0D108BD9-81ED-4DB2-BD59-A6C34878D82A}">
                    <a16:rowId xmlns:a16="http://schemas.microsoft.com/office/drawing/2014/main" val="1638740530"/>
                  </a:ext>
                </a:extLst>
              </a:tr>
              <a:tr h="293588">
                <a:tc>
                  <a:txBody>
                    <a:bodyPr/>
                    <a:lstStyle/>
                    <a:p>
                      <a:pPr marL="171450" indent="-171450" algn="l" fontAlgn="ctr">
                        <a:buFont typeface="Arial" panose="020B0604020202020204" pitchFamily="34" charset="0"/>
                        <a:buChar cha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保育士確保策について</a:t>
                      </a:r>
                    </a:p>
                  </a:txBody>
                  <a:tcPr marL="108000" marR="3488" marT="3488" marB="0" anchor="ctr"/>
                </a:tc>
                <a:extLst>
                  <a:ext uri="{0D108BD9-81ED-4DB2-BD59-A6C34878D82A}">
                    <a16:rowId xmlns:a16="http://schemas.microsoft.com/office/drawing/2014/main" val="1435048944"/>
                  </a:ext>
                </a:extLst>
              </a:tr>
            </a:tbl>
          </a:graphicData>
        </a:graphic>
      </p:graphicFrame>
      <p:sp>
        <p:nvSpPr>
          <p:cNvPr id="12" name="角丸四角形 20">
            <a:extLst>
              <a:ext uri="{FF2B5EF4-FFF2-40B4-BE49-F238E27FC236}">
                <a16:creationId xmlns:a16="http://schemas.microsoft.com/office/drawing/2014/main" id="{B5AD9D15-F89B-42DC-97F8-272A5DC617AC}"/>
              </a:ext>
            </a:extLst>
          </p:cNvPr>
          <p:cNvSpPr/>
          <p:nvPr/>
        </p:nvSpPr>
        <p:spPr>
          <a:xfrm>
            <a:off x="150936" y="903513"/>
            <a:ext cx="284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取組例⑱ー</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　地域ブロック会議</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197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35772" y="620688"/>
            <a:ext cx="8020792" cy="523220"/>
          </a:xfrm>
          <a:prstGeom prst="rect">
            <a:avLst/>
          </a:prstGeom>
          <a:noFill/>
        </p:spPr>
        <p:txBody>
          <a:bodyPr wrap="square" rtlCol="0">
            <a:spAutoFit/>
          </a:bodyPr>
          <a:lstStyle/>
          <a:p>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　これまでの取組と課題認識</a:t>
            </a:r>
          </a:p>
        </p:txBody>
      </p:sp>
      <p:sp>
        <p:nvSpPr>
          <p:cNvPr id="5" name="正方形/長方形 4"/>
          <p:cNvSpPr/>
          <p:nvPr/>
        </p:nvSpPr>
        <p:spPr>
          <a:xfrm>
            <a:off x="891492" y="1231589"/>
            <a:ext cx="8217012" cy="5293757"/>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800"/>
              </a:lnSpc>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人口の現状・将来推計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区分別人口推計、人口ピラミッド、人口増減率別団体数、高齢化・後期高齢化率の推計）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800"/>
              </a:lnSpc>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地域の状況</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（消防団員充足率・自治会加入率の推移、空き家比率の推移）</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800"/>
              </a:lnSpc>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インフラ・公共施設</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（インフラの老朽化の状況）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800"/>
              </a:lnSpc>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自治体の組織・財政の状況</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（府内市町村の行財政状況の変化）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（２）これまでの取組・進捗状況</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行政運営体制の強化</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②　市町村間連携の促進</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③　市町村における将来のあり方検討の場づくり</a:t>
            </a:r>
            <a:endParaRPr lang="en-US" altLang="ja-JP" sz="1400" dirty="0">
              <a:solidFill>
                <a:prstClr val="black"/>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④　</a:t>
            </a:r>
            <a:r>
              <a:rPr lang="ja-JP" altLang="en-US" sz="1400" dirty="0">
                <a:latin typeface="Meiryo UI" panose="020B0604030504040204" pitchFamily="50" charset="-128"/>
                <a:ea typeface="Meiryo UI" panose="020B0604030504040204" pitchFamily="50" charset="-128"/>
              </a:rPr>
              <a:t>市町村の検討の場への参画・提案</a:t>
            </a:r>
            <a:endParaRPr lang="en-US" altLang="ja-JP" sz="1400" dirty="0">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latin typeface="Meiryo UI" panose="020B0604030504040204" pitchFamily="50" charset="-128"/>
                <a:ea typeface="Meiryo UI" panose="020B0604030504040204" pitchFamily="50" charset="-128"/>
              </a:rPr>
              <a:t>　　　　⑤　市町村の取組への人的・財政的な支援</a:t>
            </a:r>
            <a:endParaRPr lang="en-US" altLang="ja-JP" sz="1400" dirty="0">
              <a:solidFill>
                <a:srgbClr val="0070C0"/>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（３）基礎自治機能の維持・充実・強化に関する市町村の課題認識</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①　人材確保</a:t>
            </a:r>
            <a:endParaRPr lang="en-US" altLang="ja-JP" sz="1400" dirty="0">
              <a:solidFill>
                <a:prstClr val="black"/>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②　公共施設の最適配置</a:t>
            </a:r>
            <a:endParaRPr lang="en-US" altLang="ja-JP" sz="1400" dirty="0">
              <a:solidFill>
                <a:prstClr val="black"/>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③　地域活性化</a:t>
            </a:r>
            <a:endParaRPr lang="en-US" altLang="ja-JP" sz="1400" dirty="0">
              <a:solidFill>
                <a:prstClr val="black"/>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④　</a:t>
            </a:r>
            <a:r>
              <a:rPr lang="en-US" altLang="ja-JP" sz="1400" dirty="0">
                <a:solidFill>
                  <a:prstClr val="black"/>
                </a:solidFill>
                <a:latin typeface="Meiryo UI" panose="020B0604030504040204" pitchFamily="50" charset="-128"/>
                <a:ea typeface="Meiryo UI" panose="020B0604030504040204" pitchFamily="50" charset="-128"/>
              </a:rPr>
              <a:t>DX</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⑤　自主財源の確保</a:t>
            </a:r>
            <a:endParaRPr lang="en-US" altLang="ja-JP" sz="1400" dirty="0">
              <a:solidFill>
                <a:prstClr val="black"/>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rPr>
              <a:t>　　　　⑥　その他</a:t>
            </a:r>
            <a:endParaRPr lang="en-US" altLang="ja-JP" sz="1400" dirty="0">
              <a:solidFill>
                <a:prstClr val="black"/>
              </a:solidFill>
              <a:latin typeface="Meiryo UI" panose="020B0604030504040204" pitchFamily="50" charset="-128"/>
              <a:ea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（４）まとめ</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35817250-D0E0-41DD-A7CB-DE2B67A7442B}"/>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a:t>
            </a:fld>
            <a:endParaRPr lang="ja-JP" altLang="en-US" sz="1200" dirty="0">
              <a:solidFill>
                <a:prstClr val="black"/>
              </a:solidFill>
              <a:ea typeface="Meiryo UI" panose="020B0604030504040204" pitchFamily="50" charset="-128"/>
            </a:endParaRPr>
          </a:p>
        </p:txBody>
      </p:sp>
      <p:cxnSp>
        <p:nvCxnSpPr>
          <p:cNvPr id="7" name="直線コネクタ 6">
            <a:extLst>
              <a:ext uri="{FF2B5EF4-FFF2-40B4-BE49-F238E27FC236}">
                <a16:creationId xmlns:a16="http://schemas.microsoft.com/office/drawing/2014/main" id="{92EB0EE2-0B65-42E1-A154-54EA8929205A}"/>
              </a:ext>
            </a:extLst>
          </p:cNvPr>
          <p:cNvCxnSpPr>
            <a:cxnSpLocks/>
          </p:cNvCxnSpPr>
          <p:nvPr/>
        </p:nvCxnSpPr>
        <p:spPr>
          <a:xfrm>
            <a:off x="735772" y="1196752"/>
            <a:ext cx="794068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123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3959C6D-1273-47DA-8D00-93394263C0D4}"/>
              </a:ext>
            </a:extLst>
          </p:cNvPr>
          <p:cNvSpPr/>
          <p:nvPr/>
        </p:nvSpPr>
        <p:spPr>
          <a:xfrm>
            <a:off x="150936" y="948257"/>
            <a:ext cx="3672000" cy="36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取組例⑲　下水道事業の広域化・共同化</a:t>
            </a:r>
          </a:p>
        </p:txBody>
      </p:sp>
      <p:sp>
        <p:nvSpPr>
          <p:cNvPr id="5" name="テキスト ボックス 4">
            <a:extLst>
              <a:ext uri="{FF2B5EF4-FFF2-40B4-BE49-F238E27FC236}">
                <a16:creationId xmlns:a16="http://schemas.microsoft.com/office/drawing/2014/main" id="{C0EAC958-150B-41D8-91D5-546906301EAF}"/>
              </a:ext>
            </a:extLst>
          </p:cNvPr>
          <p:cNvSpPr txBox="1"/>
          <p:nvPr/>
        </p:nvSpPr>
        <p:spPr>
          <a:xfrm>
            <a:off x="150941" y="1363597"/>
            <a:ext cx="7847455"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・持続可能な下水道事業運営に向けて、市町村の広域化・共同化を推進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・府域を９つのブロックに分けた検討体制を構築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・市町村の取組状況に応じた助言や先進事例の提供など、技術的な支援を実施</a:t>
            </a:r>
            <a:endParaRPr lang="ja-JP" altLang="en-US"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8EFCC69-6F92-411D-AB93-2367933745A1}"/>
              </a:ext>
            </a:extLst>
          </p:cNvPr>
          <p:cNvSpPr txBox="1"/>
          <p:nvPr/>
        </p:nvSpPr>
        <p:spPr>
          <a:xfrm>
            <a:off x="6228184" y="4736181"/>
            <a:ext cx="2450988"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検討会議の状況</a:t>
            </a:r>
          </a:p>
        </p:txBody>
      </p:sp>
      <p:sp>
        <p:nvSpPr>
          <p:cNvPr id="7" name="テキスト ボックス 6">
            <a:extLst>
              <a:ext uri="{FF2B5EF4-FFF2-40B4-BE49-F238E27FC236}">
                <a16:creationId xmlns:a16="http://schemas.microsoft.com/office/drawing/2014/main" id="{6A75A492-0DD8-43DF-B54B-EBE0FBC8823E}"/>
              </a:ext>
            </a:extLst>
          </p:cNvPr>
          <p:cNvSpPr txBox="1"/>
          <p:nvPr/>
        </p:nvSpPr>
        <p:spPr>
          <a:xfrm>
            <a:off x="251524" y="2420892"/>
            <a:ext cx="4708667"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検討体制</a:t>
            </a:r>
          </a:p>
        </p:txBody>
      </p:sp>
      <p:pic>
        <p:nvPicPr>
          <p:cNvPr id="8" name="図 7">
            <a:extLst>
              <a:ext uri="{FF2B5EF4-FFF2-40B4-BE49-F238E27FC236}">
                <a16:creationId xmlns:a16="http://schemas.microsoft.com/office/drawing/2014/main" id="{30D85737-1110-49AE-93E7-CF37D4AED473}"/>
              </a:ext>
            </a:extLst>
          </p:cNvPr>
          <p:cNvPicPr>
            <a:picLocks noChangeAspect="1"/>
          </p:cNvPicPr>
          <p:nvPr/>
        </p:nvPicPr>
        <p:blipFill>
          <a:blip r:embed="rId2"/>
          <a:stretch>
            <a:fillRect/>
          </a:stretch>
        </p:blipFill>
        <p:spPr>
          <a:xfrm>
            <a:off x="6228184" y="2882221"/>
            <a:ext cx="2374770" cy="1787223"/>
          </a:xfrm>
          <a:prstGeom prst="rect">
            <a:avLst/>
          </a:prstGeom>
        </p:spPr>
      </p:pic>
      <p:grpSp>
        <p:nvGrpSpPr>
          <p:cNvPr id="9" name="グループ化 8">
            <a:extLst>
              <a:ext uri="{FF2B5EF4-FFF2-40B4-BE49-F238E27FC236}">
                <a16:creationId xmlns:a16="http://schemas.microsoft.com/office/drawing/2014/main" id="{B35C401A-8FD2-4894-9F55-C9A74737209B}"/>
              </a:ext>
            </a:extLst>
          </p:cNvPr>
          <p:cNvGrpSpPr/>
          <p:nvPr/>
        </p:nvGrpSpPr>
        <p:grpSpPr>
          <a:xfrm>
            <a:off x="150937" y="159146"/>
            <a:ext cx="8784976" cy="677568"/>
            <a:chOff x="150937" y="159144"/>
            <a:chExt cx="8784976" cy="677568"/>
          </a:xfrm>
        </p:grpSpPr>
        <p:sp>
          <p:nvSpPr>
            <p:cNvPr id="10" name="正方形/長方形 9">
              <a:extLst>
                <a:ext uri="{FF2B5EF4-FFF2-40B4-BE49-F238E27FC236}">
                  <a16:creationId xmlns:a16="http://schemas.microsoft.com/office/drawing/2014/main" id="{180B97EE-CE30-498D-B3B6-31666FA05AB2}"/>
                </a:ext>
              </a:extLst>
            </p:cNvPr>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11" name="直線コネクタ 10">
              <a:extLst>
                <a:ext uri="{FF2B5EF4-FFF2-40B4-BE49-F238E27FC236}">
                  <a16:creationId xmlns:a16="http://schemas.microsoft.com/office/drawing/2014/main" id="{51A4AE62-E55C-4C7A-9B68-950C95D09E82}"/>
                </a:ext>
              </a:extLst>
            </p:cNvPr>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2" name="正方形/長方形 11">
            <a:extLst>
              <a:ext uri="{FF2B5EF4-FFF2-40B4-BE49-F238E27FC236}">
                <a16:creationId xmlns:a16="http://schemas.microsoft.com/office/drawing/2014/main" id="{FED1D686-D2A4-4B85-88FE-A3319C3E600A}"/>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69</a:t>
            </a:fld>
            <a:endParaRPr lang="ja-JP" altLang="en-US" sz="1200" dirty="0">
              <a:solidFill>
                <a:prstClr val="black"/>
              </a:solidFill>
              <a:ea typeface="Meiryo UI" panose="020B0604030504040204" pitchFamily="50" charset="-128"/>
            </a:endParaRPr>
          </a:p>
        </p:txBody>
      </p:sp>
      <p:graphicFrame>
        <p:nvGraphicFramePr>
          <p:cNvPr id="2" name="表 12">
            <a:extLst>
              <a:ext uri="{FF2B5EF4-FFF2-40B4-BE49-F238E27FC236}">
                <a16:creationId xmlns:a16="http://schemas.microsoft.com/office/drawing/2014/main" id="{F7009017-5775-4E4C-AFB6-1FEF348BF1B9}"/>
              </a:ext>
            </a:extLst>
          </p:cNvPr>
          <p:cNvGraphicFramePr>
            <a:graphicFrameLocks noGrp="1"/>
          </p:cNvGraphicFramePr>
          <p:nvPr>
            <p:extLst>
              <p:ext uri="{D42A27DB-BD31-4B8C-83A1-F6EECF244321}">
                <p14:modId xmlns:p14="http://schemas.microsoft.com/office/powerpoint/2010/main" val="1005599615"/>
              </p:ext>
            </p:extLst>
          </p:nvPr>
        </p:nvGraphicFramePr>
        <p:xfrm>
          <a:off x="291139" y="2721470"/>
          <a:ext cx="5660057" cy="2743200"/>
        </p:xfrm>
        <a:graphic>
          <a:graphicData uri="http://schemas.openxmlformats.org/drawingml/2006/table">
            <a:tbl>
              <a:tblPr firstRow="1" firstCol="1" bandRow="1">
                <a:tableStyleId>{7DF18680-E054-41AD-8BC1-D1AEF772440D}</a:tableStyleId>
              </a:tblPr>
              <a:tblGrid>
                <a:gridCol w="900464">
                  <a:extLst>
                    <a:ext uri="{9D8B030D-6E8A-4147-A177-3AD203B41FA5}">
                      <a16:colId xmlns:a16="http://schemas.microsoft.com/office/drawing/2014/main" val="3107030008"/>
                    </a:ext>
                  </a:extLst>
                </a:gridCol>
                <a:gridCol w="4759593">
                  <a:extLst>
                    <a:ext uri="{9D8B030D-6E8A-4147-A177-3AD203B41FA5}">
                      <a16:colId xmlns:a16="http://schemas.microsoft.com/office/drawing/2014/main" val="2015154645"/>
                    </a:ext>
                  </a:extLst>
                </a:gridCol>
              </a:tblGrid>
              <a:tr h="0">
                <a:tc>
                  <a:txBody>
                    <a:bodyPr/>
                    <a:lstStyle/>
                    <a:p>
                      <a:pPr algn="ctr"/>
                      <a:r>
                        <a:rPr kumimoji="1" lang="ja-JP" altLang="en-US" sz="1200" dirty="0">
                          <a:latin typeface="Meiryo UI" panose="020B0604030504040204" pitchFamily="50" charset="-128"/>
                          <a:ea typeface="Meiryo UI" panose="020B0604030504040204" pitchFamily="50" charset="-128"/>
                        </a:rPr>
                        <a:t>ブロック名</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所属市町村</a:t>
                      </a:r>
                    </a:p>
                  </a:txBody>
                  <a:tcPr/>
                </a:tc>
                <a:extLst>
                  <a:ext uri="{0D108BD9-81ED-4DB2-BD59-A6C34878D82A}">
                    <a16:rowId xmlns:a16="http://schemas.microsoft.com/office/drawing/2014/main" val="3535734727"/>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北部①</a:t>
                      </a:r>
                    </a:p>
                  </a:txBody>
                  <a:tcPr/>
                </a:tc>
                <a:tc>
                  <a:txBody>
                    <a:bodyPr/>
                    <a:lstStyle/>
                    <a:p>
                      <a:r>
                        <a:rPr kumimoji="1" lang="ja-JP" altLang="en-US" sz="1200" dirty="0">
                          <a:latin typeface="Meiryo UI" panose="020B0604030504040204" pitchFamily="50" charset="-128"/>
                          <a:ea typeface="Meiryo UI" panose="020B0604030504040204" pitchFamily="50" charset="-128"/>
                        </a:rPr>
                        <a:t>豊中市、池田市、箕面市、豊能町、能勢町</a:t>
                      </a:r>
                    </a:p>
                  </a:txBody>
                  <a:tcPr/>
                </a:tc>
                <a:extLst>
                  <a:ext uri="{0D108BD9-81ED-4DB2-BD59-A6C34878D82A}">
                    <a16:rowId xmlns:a16="http://schemas.microsoft.com/office/drawing/2014/main" val="686401949"/>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北部②</a:t>
                      </a:r>
                    </a:p>
                  </a:txBody>
                  <a:tcPr/>
                </a:tc>
                <a:tc>
                  <a:txBody>
                    <a:bodyPr/>
                    <a:lstStyle/>
                    <a:p>
                      <a:r>
                        <a:rPr kumimoji="1" lang="ja-JP" altLang="en-US" sz="1200" dirty="0">
                          <a:latin typeface="Meiryo UI" panose="020B0604030504040204" pitchFamily="50" charset="-128"/>
                          <a:ea typeface="Meiryo UI" panose="020B0604030504040204" pitchFamily="50" charset="-128"/>
                        </a:rPr>
                        <a:t>吹田市、高槻市、茨木市、摂津市、島本町</a:t>
                      </a:r>
                    </a:p>
                  </a:txBody>
                  <a:tcPr/>
                </a:tc>
                <a:extLst>
                  <a:ext uri="{0D108BD9-81ED-4DB2-BD59-A6C34878D82A}">
                    <a16:rowId xmlns:a16="http://schemas.microsoft.com/office/drawing/2014/main" val="29197335"/>
                  </a:ext>
                </a:extLst>
              </a:tr>
              <a:tr h="217480">
                <a:tc>
                  <a:txBody>
                    <a:bodyPr/>
                    <a:lstStyle/>
                    <a:p>
                      <a:pPr algn="ctr"/>
                      <a:r>
                        <a:rPr kumimoji="1" lang="ja-JP" altLang="en-US" sz="1200" dirty="0">
                          <a:latin typeface="Meiryo UI" panose="020B0604030504040204" pitchFamily="50" charset="-128"/>
                          <a:ea typeface="Meiryo UI" panose="020B0604030504040204" pitchFamily="50" charset="-128"/>
                        </a:rPr>
                        <a:t>東部①</a:t>
                      </a:r>
                    </a:p>
                  </a:txBody>
                  <a:tcPr/>
                </a:tc>
                <a:tc>
                  <a:txBody>
                    <a:bodyPr/>
                    <a:lstStyle/>
                    <a:p>
                      <a:r>
                        <a:rPr kumimoji="1" lang="ja-JP" altLang="en-US" sz="1200" dirty="0">
                          <a:latin typeface="Meiryo UI" panose="020B0604030504040204" pitchFamily="50" charset="-128"/>
                          <a:ea typeface="Meiryo UI" panose="020B0604030504040204" pitchFamily="50" charset="-128"/>
                        </a:rPr>
                        <a:t>守口市、枚方市、寝屋川市、大東市、門真市、四條畷市、交野市</a:t>
                      </a:r>
                    </a:p>
                  </a:txBody>
                  <a:tcPr/>
                </a:tc>
                <a:extLst>
                  <a:ext uri="{0D108BD9-81ED-4DB2-BD59-A6C34878D82A}">
                    <a16:rowId xmlns:a16="http://schemas.microsoft.com/office/drawing/2014/main" val="2059403457"/>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東部②</a:t>
                      </a:r>
                    </a:p>
                  </a:txBody>
                  <a:tcPr/>
                </a:tc>
                <a:tc>
                  <a:txBody>
                    <a:bodyPr/>
                    <a:lstStyle/>
                    <a:p>
                      <a:r>
                        <a:rPr kumimoji="1" lang="ja-JP" altLang="en-US" sz="1200" dirty="0">
                          <a:latin typeface="Meiryo UI" panose="020B0604030504040204" pitchFamily="50" charset="-128"/>
                          <a:ea typeface="Meiryo UI" panose="020B0604030504040204" pitchFamily="50" charset="-128"/>
                        </a:rPr>
                        <a:t>大阪市、八尾市、東大阪市</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7655573"/>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南部①</a:t>
                      </a:r>
                    </a:p>
                  </a:txBody>
                  <a:tcPr/>
                </a:tc>
                <a:tc>
                  <a:txBody>
                    <a:bodyPr/>
                    <a:lstStyle/>
                    <a:p>
                      <a:r>
                        <a:rPr kumimoji="1" lang="ja-JP" altLang="en-US" sz="1200" dirty="0">
                          <a:latin typeface="Meiryo UI" panose="020B0604030504040204" pitchFamily="50" charset="-128"/>
                          <a:ea typeface="Meiryo UI" panose="020B0604030504040204" pitchFamily="50" charset="-128"/>
                        </a:rPr>
                        <a:t>堺市、大阪狭山市、河内長野市</a:t>
                      </a:r>
                    </a:p>
                  </a:txBody>
                  <a:tcPr/>
                </a:tc>
                <a:extLst>
                  <a:ext uri="{0D108BD9-81ED-4DB2-BD59-A6C34878D82A}">
                    <a16:rowId xmlns:a16="http://schemas.microsoft.com/office/drawing/2014/main" val="3437117963"/>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南部②</a:t>
                      </a:r>
                    </a:p>
                  </a:txBody>
                  <a:tcPr/>
                </a:tc>
                <a:tc>
                  <a:txBody>
                    <a:bodyPr/>
                    <a:lstStyle/>
                    <a:p>
                      <a:r>
                        <a:rPr kumimoji="1" lang="ja-JP" altLang="en-US" sz="1200" dirty="0">
                          <a:latin typeface="Meiryo UI" panose="020B0604030504040204" pitchFamily="50" charset="-128"/>
                          <a:ea typeface="Meiryo UI" panose="020B0604030504040204" pitchFamily="50" charset="-128"/>
                        </a:rPr>
                        <a:t>柏原市、松原市、羽曳野市、藤井寺市</a:t>
                      </a:r>
                    </a:p>
                  </a:txBody>
                  <a:tcPr/>
                </a:tc>
                <a:extLst>
                  <a:ext uri="{0D108BD9-81ED-4DB2-BD59-A6C34878D82A}">
                    <a16:rowId xmlns:a16="http://schemas.microsoft.com/office/drawing/2014/main" val="2027156243"/>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南部③</a:t>
                      </a:r>
                    </a:p>
                  </a:txBody>
                  <a:tcPr/>
                </a:tc>
                <a:tc>
                  <a:txBody>
                    <a:bodyPr/>
                    <a:lstStyle/>
                    <a:p>
                      <a:r>
                        <a:rPr kumimoji="1" lang="ja-JP" altLang="en-US" sz="1200" dirty="0">
                          <a:latin typeface="Meiryo UI" panose="020B0604030504040204" pitchFamily="50" charset="-128"/>
                          <a:ea typeface="Meiryo UI" panose="020B0604030504040204" pitchFamily="50" charset="-128"/>
                        </a:rPr>
                        <a:t>富田林市、太子町、河南町、千早赤阪村</a:t>
                      </a:r>
                    </a:p>
                  </a:txBody>
                  <a:tcPr/>
                </a:tc>
                <a:extLst>
                  <a:ext uri="{0D108BD9-81ED-4DB2-BD59-A6C34878D82A}">
                    <a16:rowId xmlns:a16="http://schemas.microsoft.com/office/drawing/2014/main" val="3638989629"/>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湾岸①</a:t>
                      </a:r>
                    </a:p>
                  </a:txBody>
                  <a:tcPr/>
                </a:tc>
                <a:tc>
                  <a:txBody>
                    <a:bodyPr/>
                    <a:lstStyle/>
                    <a:p>
                      <a:r>
                        <a:rPr kumimoji="1" lang="ja-JP" altLang="en-US" sz="1200" dirty="0">
                          <a:latin typeface="Meiryo UI" panose="020B0604030504040204" pitchFamily="50" charset="-128"/>
                          <a:ea typeface="Meiryo UI" panose="020B0604030504040204" pitchFamily="50" charset="-128"/>
                        </a:rPr>
                        <a:t>泉大津市、和泉市、高石市、忠岡町</a:t>
                      </a:r>
                    </a:p>
                  </a:txBody>
                  <a:tcPr/>
                </a:tc>
                <a:extLst>
                  <a:ext uri="{0D108BD9-81ED-4DB2-BD59-A6C34878D82A}">
                    <a16:rowId xmlns:a16="http://schemas.microsoft.com/office/drawing/2014/main" val="1364557280"/>
                  </a:ext>
                </a:extLst>
              </a:tr>
              <a:tr h="191905">
                <a:tc>
                  <a:txBody>
                    <a:bodyPr/>
                    <a:lstStyle/>
                    <a:p>
                      <a:pPr algn="ctr"/>
                      <a:r>
                        <a:rPr kumimoji="1" lang="ja-JP" altLang="en-US" sz="1200" dirty="0">
                          <a:latin typeface="Meiryo UI" panose="020B0604030504040204" pitchFamily="50" charset="-128"/>
                          <a:ea typeface="Meiryo UI" panose="020B0604030504040204" pitchFamily="50" charset="-128"/>
                        </a:rPr>
                        <a:t>湾岸②</a:t>
                      </a:r>
                    </a:p>
                  </a:txBody>
                  <a:tcPr/>
                </a:tc>
                <a:tc>
                  <a:txBody>
                    <a:bodyPr/>
                    <a:lstStyle/>
                    <a:p>
                      <a:r>
                        <a:rPr kumimoji="1" lang="ja-JP" altLang="en-US" sz="1200" dirty="0">
                          <a:latin typeface="Meiryo UI" panose="020B0604030504040204" pitchFamily="50" charset="-128"/>
                          <a:ea typeface="Meiryo UI" panose="020B0604030504040204" pitchFamily="50" charset="-128"/>
                        </a:rPr>
                        <a:t>岸和田市、貝塚市、泉佐野市、泉南市、阪南市、熊取町、田尻町、岬町</a:t>
                      </a:r>
                    </a:p>
                  </a:txBody>
                  <a:tcPr/>
                </a:tc>
                <a:extLst>
                  <a:ext uri="{0D108BD9-81ED-4DB2-BD59-A6C34878D82A}">
                    <a16:rowId xmlns:a16="http://schemas.microsoft.com/office/drawing/2014/main" val="246317309"/>
                  </a:ext>
                </a:extLst>
              </a:tr>
            </a:tbl>
          </a:graphicData>
        </a:graphic>
      </p:graphicFrame>
    </p:spTree>
    <p:extLst>
      <p:ext uri="{BB962C8B-B14F-4D97-AF65-F5344CB8AC3E}">
        <p14:creationId xmlns:p14="http://schemas.microsoft.com/office/powerpoint/2010/main" val="1004762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広域連携の促進</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70</a:t>
            </a:fld>
            <a:endParaRPr lang="ja-JP" altLang="en-US" sz="1200" dirty="0">
              <a:solidFill>
                <a:prstClr val="black"/>
              </a:solidFill>
              <a:ea typeface="Meiryo UI" panose="020B0604030504040204" pitchFamily="50" charset="-128"/>
            </a:endParaRPr>
          </a:p>
        </p:txBody>
      </p:sp>
      <p:sp>
        <p:nvSpPr>
          <p:cNvPr id="9" name="角丸四角形 20">
            <a:extLst>
              <a:ext uri="{FF2B5EF4-FFF2-40B4-BE49-F238E27FC236}">
                <a16:creationId xmlns:a16="http://schemas.microsoft.com/office/drawing/2014/main" id="{1D23910F-A3D5-4537-8289-C1BAB0226195}"/>
              </a:ext>
            </a:extLst>
          </p:cNvPr>
          <p:cNvSpPr/>
          <p:nvPr/>
        </p:nvSpPr>
        <p:spPr>
          <a:xfrm>
            <a:off x="151200" y="941400"/>
            <a:ext cx="342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取組例⑳　</a:t>
            </a:r>
            <a:r>
              <a:rPr lang="zh-TW" altLang="en-US" sz="1600" dirty="0">
                <a:latin typeface="Meiryo UI" panose="020B0604030504040204" pitchFamily="50" charset="-128"/>
                <a:ea typeface="Meiryo UI" panose="020B0604030504040204" pitchFamily="50" charset="-128"/>
              </a:rPr>
              <a:t>大阪府域地方税徴収機構</a:t>
            </a:r>
            <a:endParaRPr lang="en-US" altLang="ja-JP" sz="1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78131AE-D977-479C-BA5C-DCDC5EBFACAF}"/>
              </a:ext>
            </a:extLst>
          </p:cNvPr>
          <p:cNvSpPr txBox="1"/>
          <p:nvPr/>
        </p:nvSpPr>
        <p:spPr bwMode="white">
          <a:xfrm>
            <a:off x="179540" y="1383431"/>
            <a:ext cx="8784975" cy="830997"/>
          </a:xfrm>
          <a:prstGeom prst="rect">
            <a:avLst/>
          </a:prstGeom>
          <a:solidFill>
            <a:schemeClr val="bg1"/>
          </a:solid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個人住民税をはじめとした地方税の滞納整理の推進と、参加市町村税務職員の徴収技術の向上を図るため、</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2015</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年</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月から設置</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2024.4.1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現在　府及び</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市町村</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13" name="グループ化 12">
            <a:extLst>
              <a:ext uri="{FF2B5EF4-FFF2-40B4-BE49-F238E27FC236}">
                <a16:creationId xmlns:a16="http://schemas.microsoft.com/office/drawing/2014/main" id="{AD853211-AB05-41A2-8DFA-D357065FC52D}"/>
              </a:ext>
            </a:extLst>
          </p:cNvPr>
          <p:cNvGrpSpPr/>
          <p:nvPr/>
        </p:nvGrpSpPr>
        <p:grpSpPr>
          <a:xfrm>
            <a:off x="322410" y="2420888"/>
            <a:ext cx="6497587" cy="2862782"/>
            <a:chOff x="354484" y="2622640"/>
            <a:chExt cx="6497587" cy="2862782"/>
          </a:xfrm>
        </p:grpSpPr>
        <p:sp>
          <p:nvSpPr>
            <p:cNvPr id="15" name="角丸四角形 33">
              <a:extLst>
                <a:ext uri="{FF2B5EF4-FFF2-40B4-BE49-F238E27FC236}">
                  <a16:creationId xmlns:a16="http://schemas.microsoft.com/office/drawing/2014/main" id="{4CAB9CF5-7164-41C3-8587-21D8A3D0D701}"/>
                </a:ext>
              </a:extLst>
            </p:cNvPr>
            <p:cNvSpPr/>
            <p:nvPr/>
          </p:nvSpPr>
          <p:spPr>
            <a:xfrm>
              <a:off x="354484" y="2754321"/>
              <a:ext cx="1298694" cy="287436"/>
            </a:xfrm>
            <a:prstGeom prst="roundRect">
              <a:avLst>
                <a:gd name="adj" fmla="val 50000"/>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本部・中央支部</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291377B-36FC-43A8-9184-3266A718A9D1}"/>
                </a:ext>
              </a:extLst>
            </p:cNvPr>
            <p:cNvSpPr txBox="1"/>
            <p:nvPr/>
          </p:nvSpPr>
          <p:spPr>
            <a:xfrm>
              <a:off x="2410777" y="2622640"/>
              <a:ext cx="3715932" cy="769441"/>
            </a:xfrm>
            <a:prstGeom prst="rect">
              <a:avLst/>
            </a:prstGeom>
            <a:noFill/>
            <a:ln w="25400" cmpd="sng">
              <a:noFill/>
            </a:ln>
          </p:spPr>
          <p:txBody>
            <a:bodyPr wrap="square" rtlCol="0">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本部参加市町村</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９市町村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中央支部</a:t>
              </a:r>
              <a:r>
                <a:rPr lang="en-US" altLang="ja-JP" sz="1100" b="1"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吹田市、高槻市、守口市、富田林市、　　　　　大阪府</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豊能町、能勢町、田尻町、岬町、</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千早赤阪村</a:t>
              </a:r>
              <a:endParaRPr kumimoji="1" lang="ja-JP" altLang="en-US" sz="1100" dirty="0">
                <a:latin typeface="Meiryo UI" panose="020B0604030504040204" pitchFamily="50" charset="-128"/>
                <a:ea typeface="Meiryo UI" panose="020B0604030504040204" pitchFamily="50" charset="-128"/>
              </a:endParaRPr>
            </a:p>
          </p:txBody>
        </p:sp>
        <p:sp>
          <p:nvSpPr>
            <p:cNvPr id="17" name="角丸四角形 36">
              <a:extLst>
                <a:ext uri="{FF2B5EF4-FFF2-40B4-BE49-F238E27FC236}">
                  <a16:creationId xmlns:a16="http://schemas.microsoft.com/office/drawing/2014/main" id="{A050774B-1B9A-4806-86E8-06823BA39DF1}"/>
                </a:ext>
              </a:extLst>
            </p:cNvPr>
            <p:cNvSpPr/>
            <p:nvPr/>
          </p:nvSpPr>
          <p:spPr>
            <a:xfrm>
              <a:off x="354484" y="3690151"/>
              <a:ext cx="1298693" cy="308695"/>
            </a:xfrm>
            <a:prstGeom prst="roundRect">
              <a:avLst>
                <a:gd name="adj" fmla="val 50000"/>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北支部</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520026C-FA9C-4AE7-ACE7-534533ABCC3B}"/>
                </a:ext>
              </a:extLst>
            </p:cNvPr>
            <p:cNvSpPr txBox="1"/>
            <p:nvPr/>
          </p:nvSpPr>
          <p:spPr>
            <a:xfrm>
              <a:off x="2410777" y="3733130"/>
              <a:ext cx="3818628" cy="600164"/>
            </a:xfrm>
            <a:prstGeom prst="rect">
              <a:avLst/>
            </a:prstGeom>
            <a:noFill/>
            <a:ln w="25400" cmpd="sng">
              <a:noFill/>
            </a:ln>
          </p:spPr>
          <p:txBody>
            <a:bodyPr wrap="square" rtlCol="0">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参加市町</a:t>
              </a:r>
              <a:r>
                <a:rPr lang="en-US" altLang="ja-JP" sz="1100" b="1" dirty="0">
                  <a:latin typeface="Meiryo UI" panose="020B0604030504040204" pitchFamily="50" charset="-128"/>
                  <a:ea typeface="Meiryo UI" panose="020B0604030504040204" pitchFamily="50" charset="-128"/>
                </a:rPr>
                <a:t>】12</a:t>
              </a:r>
              <a:r>
                <a:rPr lang="ja-JP" altLang="en-US" sz="1100" b="1" dirty="0">
                  <a:latin typeface="Meiryo UI" panose="020B0604030504040204" pitchFamily="50" charset="-128"/>
                  <a:ea typeface="Meiryo UI" panose="020B0604030504040204" pitchFamily="50" charset="-128"/>
                </a:rPr>
                <a:t>市町</a:t>
              </a:r>
              <a:endParaRPr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大阪市、豊中市、池田市、</a:t>
              </a:r>
              <a:r>
                <a:rPr lang="ja-JP" altLang="en-US" sz="1100" dirty="0">
                  <a:latin typeface="Meiryo UI" panose="020B0604030504040204" pitchFamily="50" charset="-128"/>
                  <a:ea typeface="Meiryo UI" panose="020B0604030504040204" pitchFamily="50" charset="-128"/>
                </a:rPr>
                <a:t>八尾市、寝屋川市、大東市、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箕面市、柏原市、門真市、</a:t>
              </a:r>
              <a:r>
                <a:rPr kumimoji="1" lang="ja-JP" altLang="en-US" sz="1100" dirty="0">
                  <a:latin typeface="Meiryo UI" panose="020B0604030504040204" pitchFamily="50" charset="-128"/>
                  <a:ea typeface="Meiryo UI" panose="020B0604030504040204" pitchFamily="50" charset="-128"/>
                </a:rPr>
                <a:t>四條畷市、交野市、島本町</a:t>
              </a:r>
            </a:p>
          </p:txBody>
        </p:sp>
        <p:grpSp>
          <p:nvGrpSpPr>
            <p:cNvPr id="19" name="グループ化 18">
              <a:extLst>
                <a:ext uri="{FF2B5EF4-FFF2-40B4-BE49-F238E27FC236}">
                  <a16:creationId xmlns:a16="http://schemas.microsoft.com/office/drawing/2014/main" id="{A20E3AA0-384A-4DEF-B690-10DB0CE465F5}"/>
                </a:ext>
              </a:extLst>
            </p:cNvPr>
            <p:cNvGrpSpPr/>
            <p:nvPr/>
          </p:nvGrpSpPr>
          <p:grpSpPr>
            <a:xfrm>
              <a:off x="367654" y="4546703"/>
              <a:ext cx="6484417" cy="938719"/>
              <a:chOff x="116279" y="4178910"/>
              <a:chExt cx="6484417" cy="938719"/>
            </a:xfrm>
          </p:grpSpPr>
          <p:sp>
            <p:nvSpPr>
              <p:cNvPr id="23" name="テキスト ボックス 22">
                <a:extLst>
                  <a:ext uri="{FF2B5EF4-FFF2-40B4-BE49-F238E27FC236}">
                    <a16:creationId xmlns:a16="http://schemas.microsoft.com/office/drawing/2014/main" id="{6708E411-C7ED-4A46-8394-443BC1B19B39}"/>
                  </a:ext>
                </a:extLst>
              </p:cNvPr>
              <p:cNvSpPr txBox="1"/>
              <p:nvPr/>
            </p:nvSpPr>
            <p:spPr>
              <a:xfrm>
                <a:off x="2159402" y="4178910"/>
                <a:ext cx="4441294" cy="938719"/>
              </a:xfrm>
              <a:prstGeom prst="rect">
                <a:avLst/>
              </a:prstGeom>
              <a:noFill/>
              <a:ln w="25400" cmpd="sng">
                <a:noFill/>
              </a:ln>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参加市町</a:t>
                </a:r>
                <a:r>
                  <a:rPr kumimoji="1" lang="en-US" altLang="ja-JP" sz="1100" b="1" dirty="0">
                    <a:latin typeface="Meiryo UI" panose="020B0604030504040204" pitchFamily="50" charset="-128"/>
                    <a:ea typeface="Meiryo UI" panose="020B0604030504040204" pitchFamily="50" charset="-128"/>
                  </a:rPr>
                  <a:t>】18</a:t>
                </a:r>
                <a:r>
                  <a:rPr kumimoji="1" lang="ja-JP" altLang="en-US" sz="1100" b="1" dirty="0">
                    <a:latin typeface="Meiryo UI" panose="020B0604030504040204" pitchFamily="50" charset="-128"/>
                    <a:ea typeface="Meiryo UI" panose="020B0604030504040204" pitchFamily="50" charset="-128"/>
                  </a:rPr>
                  <a:t>市町</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堺市</a:t>
                </a:r>
                <a:r>
                  <a:rPr lang="ja-JP" altLang="en-US" sz="1100" dirty="0">
                    <a:latin typeface="Meiryo UI" panose="020B0604030504040204" pitchFamily="50" charset="-128"/>
                    <a:ea typeface="Meiryo UI" panose="020B0604030504040204" pitchFamily="50" charset="-128"/>
                  </a:rPr>
                  <a:t>、岸和田市、泉大津市</a:t>
                </a:r>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貝塚市、泉佐野市、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河内長野市、松原市</a:t>
                </a:r>
                <a:r>
                  <a:rPr kumimoji="1" lang="ja-JP" altLang="en-US" sz="1100" dirty="0">
                    <a:latin typeface="Meiryo UI" panose="020B0604030504040204" pitchFamily="50" charset="-128"/>
                    <a:ea typeface="Meiryo UI" panose="020B0604030504040204" pitchFamily="50" charset="-128"/>
                  </a:rPr>
                  <a:t>、和泉市</a:t>
                </a:r>
                <a:r>
                  <a:rPr lang="ja-JP" altLang="en-US" sz="1100" dirty="0">
                    <a:latin typeface="Meiryo UI" panose="020B0604030504040204" pitchFamily="50" charset="-128"/>
                    <a:ea typeface="Meiryo UI" panose="020B0604030504040204" pitchFamily="50" charset="-128"/>
                  </a:rPr>
                  <a:t>、羽曳野市、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高石市、藤井寺市、泉南市、大阪狭山市、阪南市、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忠岡町、熊取町、太子町、河南町</a:t>
                </a:r>
                <a:endParaRPr kumimoji="1" lang="ja-JP" altLang="en-US" sz="1100" dirty="0">
                  <a:latin typeface="Meiryo UI" panose="020B0604030504040204" pitchFamily="50" charset="-128"/>
                  <a:ea typeface="Meiryo UI" panose="020B0604030504040204" pitchFamily="50" charset="-128"/>
                </a:endParaRPr>
              </a:p>
            </p:txBody>
          </p:sp>
          <p:sp>
            <p:nvSpPr>
              <p:cNvPr id="24" name="角丸四角形 41">
                <a:extLst>
                  <a:ext uri="{FF2B5EF4-FFF2-40B4-BE49-F238E27FC236}">
                    <a16:creationId xmlns:a16="http://schemas.microsoft.com/office/drawing/2014/main" id="{DA7635B8-F5EE-4480-8852-1925B8364A27}"/>
                  </a:ext>
                </a:extLst>
              </p:cNvPr>
              <p:cNvSpPr/>
              <p:nvPr/>
            </p:nvSpPr>
            <p:spPr>
              <a:xfrm>
                <a:off x="116279" y="4178910"/>
                <a:ext cx="1272352" cy="308618"/>
              </a:xfrm>
              <a:prstGeom prst="roundRect">
                <a:avLst>
                  <a:gd name="adj" fmla="val 50000"/>
                </a:avLst>
              </a:prstGeom>
              <a:solidFill>
                <a:srgbClr val="0099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南支部</a:t>
                </a:r>
              </a:p>
            </p:txBody>
          </p:sp>
        </p:grpSp>
        <p:sp>
          <p:nvSpPr>
            <p:cNvPr id="20" name="大かっこ 19">
              <a:extLst>
                <a:ext uri="{FF2B5EF4-FFF2-40B4-BE49-F238E27FC236}">
                  <a16:creationId xmlns:a16="http://schemas.microsoft.com/office/drawing/2014/main" id="{FEC241E3-25AB-4D57-B473-8E0A9CE645F3}"/>
                </a:ext>
              </a:extLst>
            </p:cNvPr>
            <p:cNvSpPr/>
            <p:nvPr/>
          </p:nvSpPr>
          <p:spPr>
            <a:xfrm>
              <a:off x="386477" y="4089265"/>
              <a:ext cx="1942315" cy="212335"/>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大阪府なにわ北府税事務所庁舎内</a:t>
              </a:r>
              <a:r>
                <a:rPr lang="ja-JP" altLang="en-US" sz="1000" dirty="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sp>
          <p:nvSpPr>
            <p:cNvPr id="21" name="大かっこ 20">
              <a:extLst>
                <a:ext uri="{FF2B5EF4-FFF2-40B4-BE49-F238E27FC236}">
                  <a16:creationId xmlns:a16="http://schemas.microsoft.com/office/drawing/2014/main" id="{098AA8F7-E3FA-46B9-99DD-1913DB17F1DC}"/>
                </a:ext>
              </a:extLst>
            </p:cNvPr>
            <p:cNvSpPr/>
            <p:nvPr/>
          </p:nvSpPr>
          <p:spPr>
            <a:xfrm>
              <a:off x="380825" y="3068846"/>
              <a:ext cx="1947967" cy="251370"/>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大阪府新別館北館</a:t>
              </a:r>
              <a:r>
                <a:rPr lang="ja-JP" altLang="en-US" sz="1000" dirty="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sp>
          <p:nvSpPr>
            <p:cNvPr id="22" name="大かっこ 21">
              <a:extLst>
                <a:ext uri="{FF2B5EF4-FFF2-40B4-BE49-F238E27FC236}">
                  <a16:creationId xmlns:a16="http://schemas.microsoft.com/office/drawing/2014/main" id="{40AC1DDC-8643-4813-81B2-D982B0D7A20D}"/>
                </a:ext>
              </a:extLst>
            </p:cNvPr>
            <p:cNvSpPr/>
            <p:nvPr/>
          </p:nvSpPr>
          <p:spPr>
            <a:xfrm>
              <a:off x="380825" y="4897131"/>
              <a:ext cx="1947967" cy="417023"/>
            </a:xfrm>
            <a:prstGeom prst="bracketPair">
              <a:avLst>
                <a:gd name="adj" fmla="val 199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00" b="1" u="sng" dirty="0">
                  <a:latin typeface="Meiryo UI" panose="020B0604030504040204" pitchFamily="50" charset="-128"/>
                  <a:ea typeface="Meiryo UI" panose="020B0604030504040204" pitchFamily="50" charset="-128"/>
                </a:rPr>
                <a:t>大阪府泉北府税事務所庁舎内</a:t>
              </a:r>
              <a:r>
                <a:rPr lang="ja-JP" altLang="en-US" sz="1000" dirty="0">
                  <a:latin typeface="Meiryo UI" panose="020B0604030504040204" pitchFamily="50" charset="-128"/>
                  <a:ea typeface="Meiryo UI" panose="020B0604030504040204" pitchFamily="50" charset="-128"/>
                </a:rPr>
                <a:t>に設置</a:t>
              </a:r>
              <a:endParaRPr lang="en-US" altLang="ja-JP" sz="1000" dirty="0">
                <a:latin typeface="Meiryo UI" panose="020B0604030504040204" pitchFamily="50" charset="-128"/>
                <a:ea typeface="Meiryo UI" panose="020B0604030504040204" pitchFamily="50" charset="-128"/>
              </a:endParaRPr>
            </a:p>
          </p:txBody>
        </p:sp>
      </p:grpSp>
      <p:pic>
        <p:nvPicPr>
          <p:cNvPr id="25" name="図 24">
            <a:extLst>
              <a:ext uri="{FF2B5EF4-FFF2-40B4-BE49-F238E27FC236}">
                <a16:creationId xmlns:a16="http://schemas.microsoft.com/office/drawing/2014/main" id="{C9BBEE4A-2C93-455D-9FF0-D466BC08DF04}"/>
              </a:ext>
            </a:extLst>
          </p:cNvPr>
          <p:cNvPicPr>
            <a:picLocks noChangeAspect="1"/>
          </p:cNvPicPr>
          <p:nvPr/>
        </p:nvPicPr>
        <p:blipFill>
          <a:blip r:embed="rId3"/>
          <a:stretch>
            <a:fillRect/>
          </a:stretch>
        </p:blipFill>
        <p:spPr>
          <a:xfrm>
            <a:off x="6279316" y="2437089"/>
            <a:ext cx="2288793" cy="2782724"/>
          </a:xfrm>
          <a:prstGeom prst="rect">
            <a:avLst/>
          </a:prstGeom>
        </p:spPr>
      </p:pic>
    </p:spTree>
    <p:extLst>
      <p:ext uri="{BB962C8B-B14F-4D97-AF65-F5344CB8AC3E}">
        <p14:creationId xmlns:p14="http://schemas.microsoft.com/office/powerpoint/2010/main" val="75070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ja-JP" altLang="ja-JP" dirty="0">
              <a:solidFill>
                <a:prstClr val="black"/>
              </a:solidFill>
              <a:ea typeface="Meiryo UI" panose="020B0604030504040204" pitchFamily="50" charset="-128"/>
            </a:endParaRPr>
          </a:p>
        </p:txBody>
      </p:sp>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rPr>
                <a:t>自主的な合併の円滑化</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A9E1D4D7-FC75-4D23-875E-168BE7F8EFFC}"/>
              </a:ext>
            </a:extLst>
          </p:cNvPr>
          <p:cNvSpPr/>
          <p:nvPr/>
        </p:nvSpPr>
        <p:spPr bwMode="white">
          <a:xfrm>
            <a:off x="150937" y="2755185"/>
            <a:ext cx="878497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自主的な合併の検討を行う市町村での議論に資するため、合併した場合の行財政運営についての調査研究や府民に対する意識調査を実施します。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prstClr val="black"/>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平成の大合併時の振り返りを踏まえ、市町村の検討状況や協議段階に応じた人的・財政的支援の検討を行います。（参考③、④）</a:t>
            </a:r>
          </a:p>
          <a:p>
            <a:pPr marL="285750" indent="-285750">
              <a:buFont typeface="Wingdings" panose="05000000000000000000" pitchFamily="2" charset="2"/>
              <a:buChar char="Ø"/>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市町村からの求めに応じ、行財政運営の支援や、地域活性化・均衡ある発展に向けた魅力あるまちづくりの支援、地域の政策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課題の解決に向けた支援等を定めた「市町村合併円滑化等支援計画」の内容の検討を行います。（別冊　資料編参照）</a:t>
            </a:r>
          </a:p>
        </p:txBody>
      </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71</a:t>
            </a:fld>
            <a:endParaRPr lang="ja-JP" altLang="en-US" sz="1200" dirty="0">
              <a:solidFill>
                <a:prstClr val="black"/>
              </a:solidFill>
              <a:ea typeface="Meiryo UI" panose="020B0604030504040204" pitchFamily="50" charset="-128"/>
            </a:endParaRPr>
          </a:p>
        </p:txBody>
      </p:sp>
      <p:graphicFrame>
        <p:nvGraphicFramePr>
          <p:cNvPr id="3" name="図表 2">
            <a:extLst>
              <a:ext uri="{FF2B5EF4-FFF2-40B4-BE49-F238E27FC236}">
                <a16:creationId xmlns:a16="http://schemas.microsoft.com/office/drawing/2014/main" id="{CB93908F-2B1D-42D4-8EDA-45243E63DEF4}"/>
              </a:ext>
            </a:extLst>
          </p:cNvPr>
          <p:cNvGraphicFramePr/>
          <p:nvPr>
            <p:extLst>
              <p:ext uri="{D42A27DB-BD31-4B8C-83A1-F6EECF244321}">
                <p14:modId xmlns:p14="http://schemas.microsoft.com/office/powerpoint/2010/main" val="2481987352"/>
              </p:ext>
            </p:extLst>
          </p:nvPr>
        </p:nvGraphicFramePr>
        <p:xfrm>
          <a:off x="1125836" y="5251107"/>
          <a:ext cx="6892328" cy="162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角丸四角形 20">
            <a:extLst>
              <a:ext uri="{FF2B5EF4-FFF2-40B4-BE49-F238E27FC236}">
                <a16:creationId xmlns:a16="http://schemas.microsoft.com/office/drawing/2014/main" id="{86FB3727-DA3E-4F74-BF59-25CE31C51612}"/>
              </a:ext>
            </a:extLst>
          </p:cNvPr>
          <p:cNvSpPr/>
          <p:nvPr/>
        </p:nvSpPr>
        <p:spPr>
          <a:xfrm>
            <a:off x="-324544" y="5262267"/>
            <a:ext cx="4446248" cy="610527"/>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（参考）合併協議会設置までの主な流れ</a:t>
            </a:r>
          </a:p>
        </p:txBody>
      </p:sp>
      <p:sp>
        <p:nvSpPr>
          <p:cNvPr id="12" name="テキスト ボックス 11">
            <a:extLst>
              <a:ext uri="{FF2B5EF4-FFF2-40B4-BE49-F238E27FC236}">
                <a16:creationId xmlns:a16="http://schemas.microsoft.com/office/drawing/2014/main" id="{15D96D92-99C2-43AF-B947-D3B5DDE85B8D}"/>
              </a:ext>
            </a:extLst>
          </p:cNvPr>
          <p:cNvSpPr txBox="1"/>
          <p:nvPr/>
        </p:nvSpPr>
        <p:spPr>
          <a:xfrm>
            <a:off x="150937" y="980575"/>
            <a:ext cx="8784976" cy="121435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自主的な市町村の合併の検討を行う市町村に対し、検討状況に応じた支援に取り組みます。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行財政運営やまちづくりの支援等に関する「市町村合併円滑化等支援計画」を策定し、自主的な合併の円滑化や</a:t>
            </a:r>
            <a:r>
              <a:rPr lang="ja-JP" altLang="en-US" sz="1600" dirty="0">
                <a:solidFill>
                  <a:prstClr val="black"/>
                </a:solidFill>
                <a:latin typeface="Meiryo UI" panose="020B0604030504040204" pitchFamily="50" charset="-128"/>
                <a:ea typeface="Meiryo UI" panose="020B0604030504040204" pitchFamily="50" charset="-128"/>
              </a:rPr>
              <a:t>合併市町村の円滑な運営の確保、均衡ある発展に向けた取組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を支援します。　</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20">
            <a:extLst>
              <a:ext uri="{FF2B5EF4-FFF2-40B4-BE49-F238E27FC236}">
                <a16:creationId xmlns:a16="http://schemas.microsoft.com/office/drawing/2014/main" id="{0950ABFA-C681-4DE1-8210-CE635BE38F43}"/>
              </a:ext>
            </a:extLst>
          </p:cNvPr>
          <p:cNvSpPr/>
          <p:nvPr/>
        </p:nvSpPr>
        <p:spPr>
          <a:xfrm>
            <a:off x="150937" y="2332077"/>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2432524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rPr>
                <a:t>自主的な合併の円滑化</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72</a:t>
            </a:fld>
            <a:endParaRPr lang="ja-JP" altLang="en-US" sz="1200" dirty="0">
              <a:solidFill>
                <a:prstClr val="black"/>
              </a:solidFill>
              <a:ea typeface="Meiryo UI" panose="020B0604030504040204" pitchFamily="50" charset="-128"/>
            </a:endParaRPr>
          </a:p>
        </p:txBody>
      </p:sp>
      <p:graphicFrame>
        <p:nvGraphicFramePr>
          <p:cNvPr id="10" name="表 9">
            <a:extLst>
              <a:ext uri="{FF2B5EF4-FFF2-40B4-BE49-F238E27FC236}">
                <a16:creationId xmlns:a16="http://schemas.microsoft.com/office/drawing/2014/main" id="{F15F4BD6-B4A9-48A0-B080-AE139C277ADB}"/>
              </a:ext>
            </a:extLst>
          </p:cNvPr>
          <p:cNvGraphicFramePr>
            <a:graphicFrameLocks noGrp="1"/>
          </p:cNvGraphicFramePr>
          <p:nvPr>
            <p:extLst>
              <p:ext uri="{D42A27DB-BD31-4B8C-83A1-F6EECF244321}">
                <p14:modId xmlns:p14="http://schemas.microsoft.com/office/powerpoint/2010/main" val="3631461685"/>
              </p:ext>
            </p:extLst>
          </p:nvPr>
        </p:nvGraphicFramePr>
        <p:xfrm>
          <a:off x="193131" y="1484788"/>
          <a:ext cx="8699501" cy="3884405"/>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{5C22544A-7EE6-4342-B048-85BDC9FD1C3A}</a:tableStyleId>
              </a:tblPr>
              <a:tblGrid>
                <a:gridCol w="611685">
                  <a:extLst>
                    <a:ext uri="{9D8B030D-6E8A-4147-A177-3AD203B41FA5}">
                      <a16:colId xmlns:a16="http://schemas.microsoft.com/office/drawing/2014/main" val="1484970990"/>
                    </a:ext>
                  </a:extLst>
                </a:gridCol>
                <a:gridCol w="3024336">
                  <a:extLst>
                    <a:ext uri="{9D8B030D-6E8A-4147-A177-3AD203B41FA5}">
                      <a16:colId xmlns:a16="http://schemas.microsoft.com/office/drawing/2014/main" val="3230374104"/>
                    </a:ext>
                  </a:extLst>
                </a:gridCol>
                <a:gridCol w="5063480">
                  <a:extLst>
                    <a:ext uri="{9D8B030D-6E8A-4147-A177-3AD203B41FA5}">
                      <a16:colId xmlns:a16="http://schemas.microsoft.com/office/drawing/2014/main" val="1712034433"/>
                    </a:ext>
                  </a:extLst>
                </a:gridCol>
              </a:tblGrid>
              <a:tr h="457992">
                <a:tc>
                  <a:txBody>
                    <a:bodyPr/>
                    <a:lstStyle/>
                    <a:p>
                      <a:pPr algn="ctr">
                        <a:spcAft>
                          <a:spcPts val="0"/>
                        </a:spcAft>
                      </a:pPr>
                      <a:r>
                        <a:rPr lang="ja-JP" sz="1400" b="0" kern="100" spc="0" dirty="0">
                          <a:solidFill>
                            <a:schemeClr val="bg1"/>
                          </a:solidFill>
                          <a:effectLst/>
                          <a:latin typeface="Meiryo UI" panose="020B0604030504040204" pitchFamily="50" charset="-128"/>
                          <a:ea typeface="Meiryo UI" panose="020B0604030504040204" pitchFamily="50" charset="-128"/>
                        </a:rPr>
                        <a:t>成否</a:t>
                      </a:r>
                      <a:endParaRPr lang="ja-JP" sz="1400" b="0" kern="100" spc="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1">
                        <a:lumMod val="75000"/>
                      </a:schemeClr>
                    </a:solidFill>
                  </a:tcPr>
                </a:tc>
                <a:tc>
                  <a:txBody>
                    <a:bodyPr/>
                    <a:lstStyle/>
                    <a:p>
                      <a:pPr algn="ctr">
                        <a:spcAft>
                          <a:spcPts val="0"/>
                        </a:spcAft>
                      </a:pPr>
                      <a:r>
                        <a:rPr lang="ja-JP" sz="1400" b="0" kern="100" spc="0" dirty="0">
                          <a:solidFill>
                            <a:schemeClr val="bg1"/>
                          </a:solidFill>
                          <a:effectLst/>
                          <a:latin typeface="Meiryo UI" panose="020B0604030504040204" pitchFamily="50" charset="-128"/>
                          <a:ea typeface="Meiryo UI" panose="020B0604030504040204" pitchFamily="50" charset="-128"/>
                        </a:rPr>
                        <a:t>合併協議会</a:t>
                      </a:r>
                      <a:endParaRPr lang="ja-JP" sz="1400" b="0" kern="100" spc="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1">
                        <a:lumMod val="75000"/>
                      </a:schemeClr>
                    </a:solidFill>
                  </a:tcPr>
                </a:tc>
                <a:tc>
                  <a:txBody>
                    <a:bodyPr/>
                    <a:lstStyle/>
                    <a:p>
                      <a:pPr algn="ctr">
                        <a:spcAft>
                          <a:spcPts val="0"/>
                        </a:spcAft>
                      </a:pPr>
                      <a:r>
                        <a:rPr lang="ja-JP" sz="1400" b="0" kern="100" spc="0" dirty="0">
                          <a:solidFill>
                            <a:schemeClr val="bg1"/>
                          </a:solidFill>
                          <a:effectLst/>
                          <a:latin typeface="Meiryo UI" panose="020B0604030504040204" pitchFamily="50" charset="-128"/>
                          <a:ea typeface="Meiryo UI" panose="020B0604030504040204" pitchFamily="50" charset="-128"/>
                        </a:rPr>
                        <a:t>結果等</a:t>
                      </a:r>
                      <a:endParaRPr lang="ja-JP" sz="1400" b="0" kern="100" spc="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1">
                        <a:lumMod val="75000"/>
                      </a:schemeClr>
                    </a:solidFill>
                  </a:tcPr>
                </a:tc>
                <a:extLst>
                  <a:ext uri="{0D108BD9-81ED-4DB2-BD59-A6C34878D82A}">
                    <a16:rowId xmlns:a16="http://schemas.microsoft.com/office/drawing/2014/main" val="79298188"/>
                  </a:ext>
                </a:extLst>
              </a:tr>
              <a:tr h="457110">
                <a:tc>
                  <a:txBody>
                    <a:bodyPr/>
                    <a:lstStyle/>
                    <a:p>
                      <a:pPr algn="ctr">
                        <a:spcAft>
                          <a:spcPts val="0"/>
                        </a:spcAft>
                      </a:pPr>
                      <a:r>
                        <a:rPr lang="ja-JP" sz="1400" b="1" u="none" kern="100" spc="0" dirty="0">
                          <a:solidFill>
                            <a:schemeClr val="tx1"/>
                          </a:solidFill>
                          <a:effectLst/>
                          <a:latin typeface="Meiryo UI" panose="020B0604030504040204" pitchFamily="50" charset="-128"/>
                          <a:ea typeface="Meiryo UI" panose="020B0604030504040204" pitchFamily="50" charset="-128"/>
                        </a:rPr>
                        <a:t>○</a:t>
                      </a:r>
                      <a:endParaRPr lang="ja-JP" sz="1400" b="1" u="none"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just">
                        <a:spcAft>
                          <a:spcPts val="0"/>
                        </a:spcAft>
                      </a:pPr>
                      <a:r>
                        <a:rPr lang="ja-JP" sz="1400" b="1" u="none" kern="100" spc="0" dirty="0">
                          <a:solidFill>
                            <a:schemeClr val="tx1"/>
                          </a:solidFill>
                          <a:effectLst/>
                          <a:latin typeface="Meiryo UI" panose="020B0604030504040204" pitchFamily="50" charset="-128"/>
                          <a:ea typeface="Meiryo UI" panose="020B0604030504040204" pitchFamily="50" charset="-128"/>
                        </a:rPr>
                        <a:t>堺市・美原町</a:t>
                      </a:r>
                      <a:r>
                        <a:rPr lang="ja-JP" altLang="en-US" sz="1400" b="1" u="none" kern="100" spc="0" dirty="0">
                          <a:solidFill>
                            <a:schemeClr val="tx1"/>
                          </a:solidFill>
                          <a:effectLst/>
                          <a:latin typeface="Meiryo UI" panose="020B0604030504040204" pitchFamily="50" charset="-128"/>
                          <a:ea typeface="Meiryo UI" panose="020B0604030504040204" pitchFamily="50" charset="-128"/>
                        </a:rPr>
                        <a:t>（編入合併）</a:t>
                      </a:r>
                      <a:endParaRPr lang="ja-JP" sz="1400" b="1" u="none"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just">
                        <a:spcAft>
                          <a:spcPts val="0"/>
                        </a:spcAft>
                      </a:pPr>
                      <a:r>
                        <a:rPr lang="en-US" sz="1400" b="1" u="none" kern="100" spc="0" dirty="0">
                          <a:solidFill>
                            <a:schemeClr val="tx1"/>
                          </a:solidFill>
                          <a:effectLst/>
                          <a:latin typeface="Meiryo UI" panose="020B0604030504040204" pitchFamily="50" charset="-128"/>
                          <a:ea typeface="Meiryo UI" panose="020B0604030504040204" pitchFamily="50" charset="-128"/>
                        </a:rPr>
                        <a:t>H17.2.1</a:t>
                      </a:r>
                      <a:r>
                        <a:rPr lang="ja-JP" sz="1400" b="1" u="none" kern="100" spc="0" dirty="0">
                          <a:solidFill>
                            <a:schemeClr val="tx1"/>
                          </a:solidFill>
                          <a:effectLst/>
                          <a:latin typeface="Meiryo UI" panose="020B0604030504040204" pitchFamily="50" charset="-128"/>
                          <a:ea typeface="Meiryo UI" panose="020B0604030504040204" pitchFamily="50" charset="-128"/>
                        </a:rPr>
                        <a:t>に合併</a:t>
                      </a:r>
                      <a:r>
                        <a:rPr lang="ja-JP" altLang="en-US" sz="1400" b="1" u="none" kern="100" spc="0" dirty="0">
                          <a:solidFill>
                            <a:schemeClr val="tx1"/>
                          </a:solidFill>
                          <a:effectLst/>
                          <a:latin typeface="Meiryo UI" panose="020B0604030504040204" pitchFamily="50" charset="-128"/>
                          <a:ea typeface="Meiryo UI" panose="020B0604030504040204" pitchFamily="50" charset="-128"/>
                        </a:rPr>
                        <a:t>　→　</a:t>
                      </a:r>
                      <a:r>
                        <a:rPr lang="en-US" altLang="ja-JP" sz="1400" b="1" u="none" kern="100" spc="0" dirty="0">
                          <a:solidFill>
                            <a:schemeClr val="tx1"/>
                          </a:solidFill>
                          <a:effectLst/>
                          <a:latin typeface="Meiryo UI" panose="020B0604030504040204" pitchFamily="50" charset="-128"/>
                          <a:ea typeface="Meiryo UI" panose="020B0604030504040204" pitchFamily="50" charset="-128"/>
                        </a:rPr>
                        <a:t>H18.4</a:t>
                      </a:r>
                      <a:r>
                        <a:rPr lang="ja-JP" altLang="en-US" sz="1400" b="1" u="none" kern="100" spc="0" dirty="0">
                          <a:solidFill>
                            <a:schemeClr val="tx1"/>
                          </a:solidFill>
                          <a:effectLst/>
                          <a:latin typeface="Meiryo UI" panose="020B0604030504040204" pitchFamily="50" charset="-128"/>
                          <a:ea typeface="Meiryo UI" panose="020B0604030504040204" pitchFamily="50" charset="-128"/>
                        </a:rPr>
                        <a:t>政令指定都市移行</a:t>
                      </a:r>
                      <a:endParaRPr lang="ja-JP" sz="1400" b="1" u="none"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42487084"/>
                  </a:ext>
                </a:extLst>
              </a:tr>
              <a:tr h="457110">
                <a:tc>
                  <a:txBody>
                    <a:bodyPr/>
                    <a:lstStyle/>
                    <a:p>
                      <a:pPr algn="ctr">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bg1">
                        <a:lumMod val="95000"/>
                      </a:schemeClr>
                    </a:solidFill>
                  </a:tcPr>
                </a:tc>
                <a:tc>
                  <a:txBody>
                    <a:bodyPr/>
                    <a:lstStyle/>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池田市・豊能町（飛び地）</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bg1">
                        <a:lumMod val="95000"/>
                      </a:schemeClr>
                    </a:solidFill>
                  </a:tcPr>
                </a:tc>
                <a:tc>
                  <a:txBody>
                    <a:bodyPr/>
                    <a:lstStyle/>
                    <a:p>
                      <a:pPr algn="l"/>
                      <a:r>
                        <a:rPr lang="en-US" altLang="ja-JP" sz="1400" b="0" strike="noStrike" kern="100" spc="0" dirty="0">
                          <a:solidFill>
                            <a:schemeClr val="tx1"/>
                          </a:solidFill>
                          <a:effectLst/>
                          <a:latin typeface="Meiryo UI" panose="020B0604030504040204" pitchFamily="50" charset="-128"/>
                          <a:ea typeface="Meiryo UI" panose="020B0604030504040204" pitchFamily="50" charset="-128"/>
                        </a:rPr>
                        <a:t>H16.</a:t>
                      </a:r>
                      <a:r>
                        <a:rPr lang="ja-JP" altLang="en-US" sz="1400" b="0" strike="noStrike" kern="100" spc="0" dirty="0">
                          <a:solidFill>
                            <a:schemeClr val="tx1"/>
                          </a:solidFill>
                          <a:effectLst/>
                          <a:latin typeface="Meiryo UI" panose="020B0604030504040204" pitchFamily="50" charset="-128"/>
                          <a:ea typeface="Meiryo UI" panose="020B0604030504040204" pitchFamily="50" charset="-128"/>
                        </a:rPr>
                        <a:t>１</a:t>
                      </a:r>
                      <a:r>
                        <a:rPr lang="en-US" altLang="ja-JP" sz="1400" b="0" strike="noStrike" kern="100" spc="0" dirty="0">
                          <a:solidFill>
                            <a:schemeClr val="tx1"/>
                          </a:solidFill>
                          <a:effectLst/>
                          <a:latin typeface="Meiryo UI" panose="020B0604030504040204" pitchFamily="50" charset="-128"/>
                          <a:ea typeface="Meiryo UI" panose="020B0604030504040204" pitchFamily="50" charset="-128"/>
                        </a:rPr>
                        <a:t>2</a:t>
                      </a:r>
                      <a:r>
                        <a:rPr lang="ja-JP" altLang="en-US" sz="1400" b="0" strike="noStrike" kern="100" spc="0" dirty="0">
                          <a:solidFill>
                            <a:schemeClr val="tx1"/>
                          </a:solidFill>
                          <a:effectLst/>
                          <a:latin typeface="Meiryo UI" panose="020B0604030504040204" pitchFamily="50" charset="-128"/>
                          <a:ea typeface="Meiryo UI" panose="020B0604030504040204" pitchFamily="50" charset="-128"/>
                        </a:rPr>
                        <a:t>　合併協議会廃止</a:t>
                      </a:r>
                      <a:endParaRPr lang="ja-JP" sz="1400" b="0" strike="noStrike" kern="100" spc="0" dirty="0">
                        <a:solidFill>
                          <a:schemeClr val="tx1"/>
                        </a:solidFill>
                        <a:effectLst/>
                        <a:latin typeface="Meiryo UI" panose="020B0604030504040204" pitchFamily="50" charset="-128"/>
                        <a:ea typeface="Meiryo UI" panose="020B0604030504040204" pitchFamily="50" charset="-128"/>
                      </a:endParaRPr>
                    </a:p>
                  </a:txBody>
                  <a:tcPr marL="68580" marR="68580" marT="9525" marB="0" anchor="ctr">
                    <a:solidFill>
                      <a:schemeClr val="bg1">
                        <a:lumMod val="95000"/>
                      </a:schemeClr>
                    </a:solidFill>
                  </a:tcPr>
                </a:tc>
                <a:extLst>
                  <a:ext uri="{0D108BD9-81ED-4DB2-BD59-A6C34878D82A}">
                    <a16:rowId xmlns:a16="http://schemas.microsoft.com/office/drawing/2014/main" val="235247929"/>
                  </a:ext>
                </a:extLst>
              </a:tr>
              <a:tr h="457992">
                <a:tc>
                  <a:txBody>
                    <a:bodyPr/>
                    <a:lstStyle/>
                    <a:p>
                      <a:pPr algn="ctr">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守口市・門真市　</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just">
                        <a:spcAft>
                          <a:spcPts val="0"/>
                        </a:spcAft>
                      </a:pPr>
                      <a:r>
                        <a:rPr lang="en-US" altLang="ja-JP" sz="1400" b="0" kern="100" spc="0" dirty="0">
                          <a:solidFill>
                            <a:schemeClr val="tx1"/>
                          </a:solidFill>
                          <a:effectLst/>
                          <a:latin typeface="Meiryo UI" panose="020B0604030504040204" pitchFamily="50" charset="-128"/>
                          <a:ea typeface="Meiryo UI" panose="020B0604030504040204" pitchFamily="50" charset="-128"/>
                        </a:rPr>
                        <a:t>【</a:t>
                      </a:r>
                      <a:r>
                        <a:rPr lang="ja-JP" altLang="en-US" sz="1400" b="0" kern="100" spc="0" dirty="0">
                          <a:solidFill>
                            <a:schemeClr val="tx1"/>
                          </a:solidFill>
                          <a:effectLst/>
                          <a:latin typeface="Meiryo UI" panose="020B0604030504040204" pitchFamily="50" charset="-128"/>
                          <a:ea typeface="Meiryo UI" panose="020B0604030504040204" pitchFamily="50" charset="-128"/>
                        </a:rPr>
                        <a:t>住民投票</a:t>
                      </a:r>
                      <a:r>
                        <a:rPr lang="en-US" altLang="ja-JP" sz="1400" b="0" kern="100" spc="0" dirty="0">
                          <a:solidFill>
                            <a:schemeClr val="tx1"/>
                          </a:solidFill>
                          <a:effectLst/>
                          <a:latin typeface="Meiryo UI" panose="020B0604030504040204" pitchFamily="50" charset="-128"/>
                          <a:ea typeface="Meiryo UI" panose="020B0604030504040204" pitchFamily="50" charset="-128"/>
                        </a:rPr>
                        <a:t>】</a:t>
                      </a:r>
                      <a:r>
                        <a:rPr lang="ja-JP" sz="1400" b="0" kern="100" spc="0" dirty="0">
                          <a:solidFill>
                            <a:schemeClr val="tx1"/>
                          </a:solidFill>
                          <a:effectLst/>
                          <a:latin typeface="Meiryo UI" panose="020B0604030504040204" pitchFamily="50" charset="-128"/>
                          <a:ea typeface="Meiryo UI" panose="020B0604030504040204" pitchFamily="50" charset="-128"/>
                        </a:rPr>
                        <a:t>守口市：反対多数</a:t>
                      </a:r>
                      <a:r>
                        <a:rPr lang="ja-JP" altLang="en-US" sz="1400" b="0" kern="100" spc="0" dirty="0">
                          <a:solidFill>
                            <a:schemeClr val="tx1"/>
                          </a:solidFill>
                          <a:effectLst/>
                          <a:latin typeface="Meiryo UI" panose="020B0604030504040204" pitchFamily="50" charset="-128"/>
                          <a:ea typeface="Meiryo UI" panose="020B0604030504040204" pitchFamily="50" charset="-128"/>
                        </a:rPr>
                        <a:t>、</a:t>
                      </a:r>
                      <a:endParaRPr lang="en-US" altLang="ja-JP" sz="1400" b="0" kern="100" spc="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altLang="en-US" sz="1400" b="0" kern="100" spc="0" dirty="0">
                          <a:solidFill>
                            <a:schemeClr val="tx1"/>
                          </a:solidFill>
                          <a:effectLst/>
                          <a:latin typeface="Meiryo UI" panose="020B0604030504040204" pitchFamily="50" charset="-128"/>
                          <a:ea typeface="Meiryo UI" panose="020B0604030504040204" pitchFamily="50" charset="-128"/>
                        </a:rPr>
                        <a:t>　　　　　　　</a:t>
                      </a:r>
                      <a:r>
                        <a:rPr lang="ja-JP" sz="1400" b="0" kern="100" spc="0" dirty="0">
                          <a:solidFill>
                            <a:schemeClr val="tx1"/>
                          </a:solidFill>
                          <a:effectLst/>
                          <a:latin typeface="Meiryo UI" panose="020B0604030504040204" pitchFamily="50" charset="-128"/>
                          <a:ea typeface="Meiryo UI" panose="020B0604030504040204" pitchFamily="50" charset="-128"/>
                        </a:rPr>
                        <a:t>門真市：開票せず（投票率</a:t>
                      </a:r>
                      <a:r>
                        <a:rPr lang="en-US" sz="1400" b="0" kern="100" spc="0" dirty="0">
                          <a:solidFill>
                            <a:schemeClr val="tx1"/>
                          </a:solidFill>
                          <a:effectLst/>
                          <a:latin typeface="Meiryo UI" panose="020B0604030504040204" pitchFamily="50" charset="-128"/>
                          <a:ea typeface="Meiryo UI" panose="020B0604030504040204" pitchFamily="50" charset="-128"/>
                        </a:rPr>
                        <a:t>1/2</a:t>
                      </a:r>
                      <a:r>
                        <a:rPr lang="ja-JP" sz="1400" b="0" kern="100" spc="0" dirty="0">
                          <a:solidFill>
                            <a:schemeClr val="tx1"/>
                          </a:solidFill>
                          <a:effectLst/>
                          <a:latin typeface="Meiryo UI" panose="020B0604030504040204" pitchFamily="50" charset="-128"/>
                          <a:ea typeface="Meiryo UI" panose="020B0604030504040204" pitchFamily="50" charset="-128"/>
                        </a:rPr>
                        <a:t>未満）</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2720181767"/>
                  </a:ext>
                </a:extLst>
              </a:tr>
              <a:tr h="457992">
                <a:tc>
                  <a:txBody>
                    <a:bodyPr/>
                    <a:lstStyle/>
                    <a:p>
                      <a:pPr algn="ctr">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bg1">
                        <a:lumMod val="95000"/>
                      </a:schemeClr>
                    </a:solidFill>
                  </a:tcPr>
                </a:tc>
                <a:tc>
                  <a:txBody>
                    <a:bodyPr/>
                    <a:lstStyle/>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富田林市・太子町・</a:t>
                      </a:r>
                      <a:endParaRPr lang="en-US" altLang="ja-JP" sz="1400" b="0" kern="100" spc="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河南町・千早赤阪村</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solidFill>
                      <a:schemeClr val="bg1">
                        <a:lumMod val="95000"/>
                      </a:schemeClr>
                    </a:solidFill>
                  </a:tcPr>
                </a:tc>
                <a:tc>
                  <a:txBody>
                    <a:bodyPr/>
                    <a:lstStyle/>
                    <a:p>
                      <a:pPr algn="l"/>
                      <a:r>
                        <a:rPr lang="en-US" altLang="ja-JP" sz="1400" b="0" strike="noStrike" kern="100" spc="0" dirty="0">
                          <a:solidFill>
                            <a:schemeClr val="tx1"/>
                          </a:solidFill>
                          <a:effectLst/>
                          <a:latin typeface="Meiryo UI" panose="020B0604030504040204" pitchFamily="50" charset="-128"/>
                          <a:ea typeface="Meiryo UI" panose="020B0604030504040204" pitchFamily="50" charset="-128"/>
                        </a:rPr>
                        <a:t>H17.3</a:t>
                      </a:r>
                      <a:r>
                        <a:rPr lang="ja-JP" altLang="en-US" sz="1400" b="0" strike="noStrike" kern="100" spc="0" dirty="0">
                          <a:solidFill>
                            <a:schemeClr val="tx1"/>
                          </a:solidFill>
                          <a:effectLst/>
                          <a:latin typeface="Meiryo UI" panose="020B0604030504040204" pitchFamily="50" charset="-128"/>
                          <a:ea typeface="Meiryo UI" panose="020B0604030504040204" pitchFamily="50" charset="-128"/>
                        </a:rPr>
                        <a:t>　合併協議会廃止</a:t>
                      </a:r>
                      <a:endParaRPr lang="ja-JP" sz="1400" b="0" strike="noStrike" kern="100" spc="0" dirty="0">
                        <a:solidFill>
                          <a:schemeClr val="tx1"/>
                        </a:solidFill>
                        <a:effectLst/>
                        <a:latin typeface="Meiryo UI" panose="020B0604030504040204" pitchFamily="50" charset="-128"/>
                        <a:ea typeface="Meiryo UI" panose="020B0604030504040204" pitchFamily="50" charset="-128"/>
                      </a:endParaRPr>
                    </a:p>
                  </a:txBody>
                  <a:tcPr marL="68580" marR="68580" marT="9525" marB="0" anchor="ctr">
                    <a:solidFill>
                      <a:schemeClr val="bg1">
                        <a:lumMod val="95000"/>
                      </a:schemeClr>
                    </a:solidFill>
                  </a:tcPr>
                </a:tc>
                <a:extLst>
                  <a:ext uri="{0D108BD9-81ED-4DB2-BD59-A6C34878D82A}">
                    <a16:rowId xmlns:a16="http://schemas.microsoft.com/office/drawing/2014/main" val="1333307985"/>
                  </a:ext>
                </a:extLst>
              </a:tr>
              <a:tr h="457110">
                <a:tc>
                  <a:txBody>
                    <a:bodyPr/>
                    <a:lstStyle/>
                    <a:p>
                      <a:pPr algn="ctr">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岸和田市・忠岡町</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altLang="ja-JP" sz="1400" b="0" kern="100" spc="0" dirty="0">
                          <a:solidFill>
                            <a:schemeClr val="tx1"/>
                          </a:solidFill>
                          <a:effectLst/>
                          <a:latin typeface="Meiryo UI" panose="020B0604030504040204" pitchFamily="50" charset="-128"/>
                          <a:ea typeface="Meiryo UI" panose="020B0604030504040204" pitchFamily="50" charset="-128"/>
                        </a:rPr>
                        <a:t>【</a:t>
                      </a:r>
                      <a:r>
                        <a:rPr lang="ja-JP" altLang="en-US" sz="1400" b="0" kern="100" spc="0" dirty="0">
                          <a:solidFill>
                            <a:schemeClr val="tx1"/>
                          </a:solidFill>
                          <a:effectLst/>
                          <a:latin typeface="Meiryo UI" panose="020B0604030504040204" pitchFamily="50" charset="-128"/>
                          <a:ea typeface="Meiryo UI" panose="020B0604030504040204" pitchFamily="50" charset="-128"/>
                        </a:rPr>
                        <a:t>住民投票</a:t>
                      </a:r>
                      <a:r>
                        <a:rPr lang="en-US" altLang="ja-JP" sz="1400" b="0" kern="100" spc="0" dirty="0">
                          <a:solidFill>
                            <a:schemeClr val="tx1"/>
                          </a:solidFill>
                          <a:effectLst/>
                          <a:latin typeface="Meiryo UI" panose="020B0604030504040204" pitchFamily="50" charset="-128"/>
                          <a:ea typeface="Meiryo UI" panose="020B0604030504040204" pitchFamily="50" charset="-128"/>
                        </a:rPr>
                        <a:t>】</a:t>
                      </a:r>
                      <a:r>
                        <a:rPr lang="ja-JP" sz="1400" b="0" kern="100" spc="0" dirty="0">
                          <a:solidFill>
                            <a:schemeClr val="tx1"/>
                          </a:solidFill>
                          <a:effectLst/>
                          <a:latin typeface="Meiryo UI" panose="020B0604030504040204" pitchFamily="50" charset="-128"/>
                          <a:ea typeface="Meiryo UI" panose="020B0604030504040204" pitchFamily="50" charset="-128"/>
                        </a:rPr>
                        <a:t>忠岡町：反対多数</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58558531"/>
                  </a:ext>
                </a:extLst>
              </a:tr>
              <a:tr h="681989">
                <a:tc>
                  <a:txBody>
                    <a:bodyPr/>
                    <a:lstStyle/>
                    <a:p>
                      <a:pPr algn="ctr">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泉州南</a:t>
                      </a:r>
                      <a:endParaRPr lang="en-US" altLang="ja-JP" sz="1400" b="0" kern="100" spc="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（泉佐野市・泉南市・</a:t>
                      </a:r>
                      <a:endParaRPr lang="en-US" altLang="ja-JP" sz="1400" b="0" kern="100" spc="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阪南市・田尻町・岬町）</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just">
                        <a:spcAft>
                          <a:spcPts val="0"/>
                        </a:spcAft>
                      </a:pPr>
                      <a:r>
                        <a:rPr lang="en-US" altLang="ja-JP" sz="1400" b="0" kern="100" spc="0" dirty="0">
                          <a:solidFill>
                            <a:schemeClr val="tx1"/>
                          </a:solidFill>
                          <a:effectLst/>
                          <a:latin typeface="Meiryo UI" panose="020B0604030504040204" pitchFamily="50" charset="-128"/>
                          <a:ea typeface="Meiryo UI" panose="020B0604030504040204" pitchFamily="50" charset="-128"/>
                        </a:rPr>
                        <a:t>【</a:t>
                      </a:r>
                      <a:r>
                        <a:rPr lang="ja-JP" altLang="en-US" sz="1400" b="0" kern="100" spc="0" dirty="0">
                          <a:solidFill>
                            <a:schemeClr val="tx1"/>
                          </a:solidFill>
                          <a:effectLst/>
                          <a:latin typeface="Meiryo UI" panose="020B0604030504040204" pitchFamily="50" charset="-128"/>
                          <a:ea typeface="Meiryo UI" panose="020B0604030504040204" pitchFamily="50" charset="-128"/>
                        </a:rPr>
                        <a:t>住民投票</a:t>
                      </a:r>
                      <a:r>
                        <a:rPr lang="en-US" altLang="ja-JP" sz="1400" b="0" kern="100" spc="0" dirty="0">
                          <a:solidFill>
                            <a:schemeClr val="tx1"/>
                          </a:solidFill>
                          <a:effectLst/>
                          <a:latin typeface="Meiryo UI" panose="020B0604030504040204" pitchFamily="50" charset="-128"/>
                          <a:ea typeface="Meiryo UI" panose="020B0604030504040204" pitchFamily="50" charset="-128"/>
                        </a:rPr>
                        <a:t>】</a:t>
                      </a:r>
                      <a:r>
                        <a:rPr lang="ja-JP" sz="1400" b="0" kern="100" spc="0" dirty="0">
                          <a:solidFill>
                            <a:schemeClr val="tx1"/>
                          </a:solidFill>
                          <a:effectLst/>
                          <a:latin typeface="Meiryo UI" panose="020B0604030504040204" pitchFamily="50" charset="-128"/>
                          <a:ea typeface="Meiryo UI" panose="020B0604030504040204" pitchFamily="50" charset="-128"/>
                        </a:rPr>
                        <a:t>泉南市、阪南市、田尻町：反対多数</a:t>
                      </a:r>
                      <a:endParaRPr lang="en-US" altLang="ja-JP" sz="1400" b="0" kern="100" spc="0" dirty="0">
                        <a:solidFill>
                          <a:schemeClr val="tx1"/>
                        </a:solidFill>
                        <a:effectLst/>
                        <a:latin typeface="Meiryo UI" panose="020B0604030504040204" pitchFamily="50" charset="-128"/>
                        <a:ea typeface="Meiryo UI" panose="020B0604030504040204" pitchFamily="50" charset="-128"/>
                      </a:endParaRPr>
                    </a:p>
                    <a:p>
                      <a:pPr algn="just">
                        <a:spcAft>
                          <a:spcPts val="0"/>
                        </a:spcAft>
                      </a:pPr>
                      <a:r>
                        <a:rPr lang="ja-JP" sz="1400" b="0" kern="100" spc="0" dirty="0">
                          <a:solidFill>
                            <a:schemeClr val="tx1"/>
                          </a:solidFill>
                          <a:effectLst/>
                          <a:latin typeface="Meiryo UI" panose="020B0604030504040204" pitchFamily="50" charset="-128"/>
                          <a:ea typeface="Meiryo UI" panose="020B0604030504040204" pitchFamily="50" charset="-128"/>
                        </a:rPr>
                        <a:t>岬町：賛成多数</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4567062"/>
                  </a:ext>
                </a:extLst>
              </a:tr>
              <a:tr h="457110">
                <a:tc>
                  <a:txBody>
                    <a:bodyPr/>
                    <a:lstStyle/>
                    <a:p>
                      <a:pPr algn="ctr">
                        <a:spcAft>
                          <a:spcPts val="0"/>
                        </a:spcAft>
                      </a:pPr>
                      <a:r>
                        <a:rPr lang="en-US" alt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just">
                        <a:spcAft>
                          <a:spcPts val="0"/>
                        </a:spcAft>
                      </a:pPr>
                      <a:r>
                        <a:rPr lang="ja-JP" altLang="en-US"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河内長野市・千早赤阪村</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just">
                        <a:spcAft>
                          <a:spcPts val="0"/>
                        </a:spcAft>
                      </a:pPr>
                      <a:r>
                        <a:rPr lang="en-US" alt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H21.9</a:t>
                      </a:r>
                      <a:r>
                        <a:rPr lang="ja-JP" altLang="en-US"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合併協議会廃止</a:t>
                      </a:r>
                      <a:endParaRPr lang="ja-JP" sz="1400" b="0" kern="100" spc="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9525" marB="0"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445534148"/>
                  </a:ext>
                </a:extLst>
              </a:tr>
            </a:tbl>
          </a:graphicData>
        </a:graphic>
      </p:graphicFrame>
      <p:sp>
        <p:nvSpPr>
          <p:cNvPr id="11" name="テキスト ボックス 10">
            <a:extLst>
              <a:ext uri="{FF2B5EF4-FFF2-40B4-BE49-F238E27FC236}">
                <a16:creationId xmlns:a16="http://schemas.microsoft.com/office/drawing/2014/main" id="{773EEB3B-387D-4E1E-989A-D5DD595C14A5}"/>
              </a:ext>
            </a:extLst>
          </p:cNvPr>
          <p:cNvSpPr txBox="1"/>
          <p:nvPr/>
        </p:nvSpPr>
        <p:spPr>
          <a:xfrm>
            <a:off x="178730" y="5445843"/>
            <a:ext cx="8699501" cy="787442"/>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2300"/>
              </a:lnSpc>
              <a:spcAft>
                <a:spcPts val="400"/>
              </a:spcAft>
            </a:pPr>
            <a:r>
              <a:rPr kumimoji="1" lang="ja-JP" altLang="en-US" sz="1600" dirty="0">
                <a:latin typeface="Meiryo UI" panose="020B0604030504040204" pitchFamily="50" charset="-128"/>
                <a:ea typeface="Meiryo UI" panose="020B0604030504040204" pitchFamily="50" charset="-128"/>
              </a:rPr>
              <a:t>● 合併が進まなかった要因として、</a:t>
            </a:r>
            <a:r>
              <a:rPr kumimoji="1" lang="ja-JP" altLang="en-US" sz="1600" u="sng" dirty="0">
                <a:latin typeface="Meiryo UI" panose="020B0604030504040204" pitchFamily="50" charset="-128"/>
                <a:ea typeface="Meiryo UI" panose="020B0604030504040204" pitchFamily="50" charset="-128"/>
              </a:rPr>
              <a:t>合併の必要性やメリットが住民に十分に浸透しなかった</a:t>
            </a:r>
            <a:r>
              <a:rPr kumimoji="1" lang="ja-JP" altLang="en-US" sz="1600" dirty="0">
                <a:latin typeface="Meiryo UI" panose="020B0604030504040204" pitchFamily="50" charset="-128"/>
                <a:ea typeface="Meiryo UI" panose="020B0604030504040204" pitchFamily="50" charset="-128"/>
              </a:rPr>
              <a:t>こと、</a:t>
            </a:r>
            <a:endParaRPr kumimoji="1" lang="en-US" altLang="ja-JP" sz="1600" dirty="0">
              <a:latin typeface="Meiryo UI" panose="020B0604030504040204" pitchFamily="50" charset="-128"/>
              <a:ea typeface="Meiryo UI" panose="020B0604030504040204" pitchFamily="50" charset="-128"/>
            </a:endParaRPr>
          </a:p>
          <a:p>
            <a:pPr>
              <a:lnSpc>
                <a:spcPts val="2300"/>
              </a:lnSpc>
              <a:spcAft>
                <a:spcPts val="400"/>
              </a:spcAft>
            </a:pPr>
            <a:r>
              <a:rPr kumimoji="1" lang="ja-JP" altLang="en-US" sz="1600" dirty="0">
                <a:latin typeface="Meiryo UI" panose="020B0604030504040204" pitchFamily="50" charset="-128"/>
                <a:ea typeface="Meiryo UI" panose="020B0604030504040204" pitchFamily="50" charset="-128"/>
              </a:rPr>
              <a:t>　　</a:t>
            </a:r>
            <a:r>
              <a:rPr kumimoji="1" lang="ja-JP" altLang="en-US" sz="1600" u="sng" dirty="0">
                <a:latin typeface="Meiryo UI" panose="020B0604030504040204" pitchFamily="50" charset="-128"/>
                <a:ea typeface="Meiryo UI" panose="020B0604030504040204" pitchFamily="50" charset="-128"/>
              </a:rPr>
              <a:t>さらなる行財政改革をまずは推進すべきとの住民意識があった</a:t>
            </a:r>
            <a:r>
              <a:rPr kumimoji="1" lang="ja-JP" altLang="en-US" sz="1600" dirty="0">
                <a:latin typeface="Meiryo UI" panose="020B0604030504040204" pitchFamily="50" charset="-128"/>
                <a:ea typeface="Meiryo UI" panose="020B0604030504040204" pitchFamily="50" charset="-128"/>
              </a:rPr>
              <a:t>こと　などが考えられる。</a:t>
            </a:r>
            <a:endParaRPr kumimoji="1" lang="en-US" altLang="ja-JP" sz="1600" dirty="0">
              <a:latin typeface="Meiryo UI" panose="020B0604030504040204" pitchFamily="50" charset="-128"/>
              <a:ea typeface="Meiryo UI" panose="020B0604030504040204" pitchFamily="50" charset="-128"/>
            </a:endParaRPr>
          </a:p>
        </p:txBody>
      </p:sp>
      <p:sp>
        <p:nvSpPr>
          <p:cNvPr id="12" name="角丸四角形 20">
            <a:extLst>
              <a:ext uri="{FF2B5EF4-FFF2-40B4-BE49-F238E27FC236}">
                <a16:creationId xmlns:a16="http://schemas.microsoft.com/office/drawing/2014/main" id="{927D1DC2-8AE9-4908-8E95-A2AC34A97432}"/>
              </a:ext>
            </a:extLst>
          </p:cNvPr>
          <p:cNvSpPr/>
          <p:nvPr/>
        </p:nvSpPr>
        <p:spPr>
          <a:xfrm>
            <a:off x="150937" y="944765"/>
            <a:ext cx="4032000" cy="360000"/>
          </a:xfrm>
          <a:prstGeom prst="round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参考③　大阪における平成の大合併の振り返り</a:t>
            </a:r>
          </a:p>
        </p:txBody>
      </p:sp>
    </p:spTree>
    <p:extLst>
      <p:ext uri="{BB962C8B-B14F-4D97-AF65-F5344CB8AC3E}">
        <p14:creationId xmlns:p14="http://schemas.microsoft.com/office/powerpoint/2010/main" val="1685344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821452"/>
            <a:ext cx="8361028" cy="2308324"/>
          </a:xfrm>
          <a:prstGeom prst="rect">
            <a:avLst/>
          </a:prstGeom>
        </p:spPr>
        <p:txBody>
          <a:bodyPr wrap="square">
            <a:spAutoFit/>
          </a:bodyPr>
          <a:lstStyle/>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en-US" altLang="ja-JP" dirty="0">
              <a:solidFill>
                <a:prstClr val="black"/>
              </a:solidFill>
              <a:ea typeface="Meiryo UI" panose="020B0604030504040204" pitchFamily="50" charset="-128"/>
            </a:endParaRPr>
          </a:p>
          <a:p>
            <a:endParaRPr lang="ja-JP" altLang="ja-JP" dirty="0">
              <a:solidFill>
                <a:prstClr val="black"/>
              </a:solidFill>
              <a:ea typeface="Meiryo UI" panose="020B0604030504040204" pitchFamily="50" charset="-128"/>
            </a:endParaRPr>
          </a:p>
        </p:txBody>
      </p:sp>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第３章（２）市町村の取組への支援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rPr>
                <a:t>自主的な合併の円滑化</a:t>
              </a: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graphicFrame>
        <p:nvGraphicFramePr>
          <p:cNvPr id="3" name="表 3">
            <a:extLst>
              <a:ext uri="{FF2B5EF4-FFF2-40B4-BE49-F238E27FC236}">
                <a16:creationId xmlns:a16="http://schemas.microsoft.com/office/drawing/2014/main" id="{300BC239-7AB5-465B-91E0-CEC2AD15E43F}"/>
              </a:ext>
            </a:extLst>
          </p:cNvPr>
          <p:cNvGraphicFramePr>
            <a:graphicFrameLocks noGrp="1"/>
          </p:cNvGraphicFramePr>
          <p:nvPr>
            <p:extLst>
              <p:ext uri="{D42A27DB-BD31-4B8C-83A1-F6EECF244321}">
                <p14:modId xmlns:p14="http://schemas.microsoft.com/office/powerpoint/2010/main" val="3852993272"/>
              </p:ext>
            </p:extLst>
          </p:nvPr>
        </p:nvGraphicFramePr>
        <p:xfrm>
          <a:off x="242889" y="1422903"/>
          <a:ext cx="8567755" cy="5059933"/>
        </p:xfrm>
        <a:graphic>
          <a:graphicData uri="http://schemas.openxmlformats.org/drawingml/2006/table">
            <a:tbl>
              <a:tblPr firstRow="1" firstCol="1" bandRow="1">
                <a:tableStyleId>{5C22544A-7EE6-4342-B048-85BDC9FD1C3A}</a:tableStyleId>
              </a:tblPr>
              <a:tblGrid>
                <a:gridCol w="405514">
                  <a:extLst>
                    <a:ext uri="{9D8B030D-6E8A-4147-A177-3AD203B41FA5}">
                      <a16:colId xmlns:a16="http://schemas.microsoft.com/office/drawing/2014/main" val="2435826297"/>
                    </a:ext>
                  </a:extLst>
                </a:gridCol>
                <a:gridCol w="2720747">
                  <a:extLst>
                    <a:ext uri="{9D8B030D-6E8A-4147-A177-3AD203B41FA5}">
                      <a16:colId xmlns:a16="http://schemas.microsoft.com/office/drawing/2014/main" val="1841873534"/>
                    </a:ext>
                  </a:extLst>
                </a:gridCol>
                <a:gridCol w="2720747">
                  <a:extLst>
                    <a:ext uri="{9D8B030D-6E8A-4147-A177-3AD203B41FA5}">
                      <a16:colId xmlns:a16="http://schemas.microsoft.com/office/drawing/2014/main" val="358126303"/>
                    </a:ext>
                  </a:extLst>
                </a:gridCol>
                <a:gridCol w="2720747">
                  <a:extLst>
                    <a:ext uri="{9D8B030D-6E8A-4147-A177-3AD203B41FA5}">
                      <a16:colId xmlns:a16="http://schemas.microsoft.com/office/drawing/2014/main" val="3563230021"/>
                    </a:ext>
                  </a:extLst>
                </a:gridCol>
              </a:tblGrid>
              <a:tr h="317095">
                <a:tc rowSpan="2">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kumimoji="1" lang="ja-JP" altLang="en-US" sz="1000" dirty="0">
                          <a:latin typeface="Meiryo UI" panose="020B0604030504040204" pitchFamily="50" charset="-128"/>
                          <a:ea typeface="Meiryo UI" panose="020B0604030504040204" pitchFamily="50" charset="-128"/>
                        </a:rPr>
                        <a:t>国の制度（市町村への支援）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国の制度（都道府県への支援）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3110776"/>
                  </a:ext>
                </a:extLst>
              </a:tr>
              <a:tr h="312262">
                <a:tc vMerge="1">
                  <a:txBody>
                    <a:bodyPr/>
                    <a:lstStyle/>
                    <a:p>
                      <a:endParaRPr kumimoji="1" lang="ja-JP" altLang="en-US" sz="105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地方交付税</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地方債</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地方交付税</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15633647"/>
                  </a:ext>
                </a:extLst>
              </a:tr>
              <a:tr h="417905">
                <a:tc rowSpan="4">
                  <a:txBody>
                    <a:bodyPr/>
                    <a:lstStyle/>
                    <a:p>
                      <a:pPr algn="ctr"/>
                      <a:r>
                        <a:rPr kumimoji="1" lang="ja-JP" altLang="en-US" sz="1050" dirty="0">
                          <a:latin typeface="Meiryo UI" panose="020B0604030504040204" pitchFamily="50" charset="-128"/>
                          <a:ea typeface="Meiryo UI" panose="020B0604030504040204" pitchFamily="50" charset="-128"/>
                        </a:rPr>
                        <a:t>合併前の支援</a:t>
                      </a:r>
                    </a:p>
                  </a:txBody>
                  <a:tcPr marL="36000" marR="36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4">
                  <a:txBody>
                    <a:bodyPr/>
                    <a:lstStyle/>
                    <a:p>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r>
                        <a:rPr kumimoji="1" lang="ja-JP" altLang="en-US" sz="800" b="1" dirty="0">
                          <a:latin typeface="Meiryo UI" panose="020B0604030504040204" pitchFamily="50" charset="-128"/>
                          <a:ea typeface="Meiryo UI" panose="020B0604030504040204" pitchFamily="50" charset="-128"/>
                        </a:rPr>
                        <a:t>合併の円滑化を図る事業に対する財政措置</a:t>
                      </a:r>
                      <a:br>
                        <a:rPr kumimoji="1" lang="en-US" altLang="ja-JP" sz="800" b="1" dirty="0">
                          <a:latin typeface="Meiryo UI" panose="020B0604030504040204" pitchFamily="50" charset="-128"/>
                          <a:ea typeface="Meiryo UI" panose="020B0604030504040204" pitchFamily="50" charset="-128"/>
                        </a:rPr>
                      </a:br>
                      <a:r>
                        <a:rPr kumimoji="1" lang="ja-JP" altLang="en-US" sz="800" b="1" dirty="0">
                          <a:latin typeface="Meiryo UI" panose="020B0604030504040204" pitchFamily="50" charset="-128"/>
                          <a:ea typeface="Meiryo UI" panose="020B0604030504040204" pitchFamily="50" charset="-128"/>
                        </a:rPr>
                        <a:t>　</a:t>
                      </a:r>
                      <a:r>
                        <a:rPr kumimoji="1" lang="en-US" altLang="ja-JP" sz="800" b="1" dirty="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地域活性化事業債</a:t>
                      </a:r>
                      <a:r>
                        <a:rPr kumimoji="1" lang="en-US" altLang="ja-JP" sz="800" b="1" dirty="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都道府県の行う合併推進事業に対する財政措置</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普通交付税</a:t>
                      </a:r>
                      <a:r>
                        <a:rPr kumimoji="1" lang="en-US" altLang="ja-JP" sz="800" b="1" dirty="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72597655"/>
                  </a:ext>
                </a:extLst>
              </a:tr>
              <a:tr h="91172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kumimoji="1" lang="ja-JP" altLang="en-US" sz="800" dirty="0">
                          <a:latin typeface="Meiryo UI" panose="020B0604030504040204" pitchFamily="50" charset="-128"/>
                          <a:ea typeface="Meiryo UI" panose="020B0604030504040204" pitchFamily="50" charset="-128"/>
                        </a:rPr>
                        <a:t>＜対象事業＞</a:t>
                      </a:r>
                    </a:p>
                    <a:p>
                      <a:r>
                        <a:rPr kumimoji="1" lang="ja-JP" altLang="en-US" sz="800" dirty="0">
                          <a:latin typeface="Meiryo UI" panose="020B0604030504040204" pitchFamily="50" charset="-128"/>
                          <a:ea typeface="Meiryo UI" panose="020B0604030504040204" pitchFamily="50" charset="-128"/>
                        </a:rPr>
                        <a:t>　平成</a:t>
                      </a:r>
                      <a:r>
                        <a:rPr kumimoji="1" lang="en-US" altLang="ja-JP" sz="800" dirty="0">
                          <a:latin typeface="Meiryo UI" panose="020B0604030504040204" pitchFamily="50" charset="-128"/>
                          <a:ea typeface="Meiryo UI" panose="020B0604030504040204" pitchFamily="50" charset="-128"/>
                        </a:rPr>
                        <a:t>22</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日以降に合併を行う合併市町村が実施する事業又は合併関係市町村等が連絡調整して一体的に実施する事業</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存続）</a:t>
                      </a:r>
                    </a:p>
                    <a:p>
                      <a:r>
                        <a:rPr kumimoji="1" lang="ja-JP" altLang="en-US" sz="800" dirty="0">
                          <a:latin typeface="Meiryo UI" panose="020B0604030504040204" pitchFamily="50" charset="-128"/>
                          <a:ea typeface="Meiryo UI" panose="020B0604030504040204" pitchFamily="50" charset="-128"/>
                        </a:rPr>
                        <a:t>庁舎及び消防庁舎の統合・改修並びに合併市町村相互間の電算システム及び防災行政無線の統合整備）</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合併市町村基本計画に基づき実施する事業</a:t>
                      </a:r>
                    </a:p>
                    <a:p>
                      <a:r>
                        <a:rPr kumimoji="1" lang="ja-JP" altLang="en-US" sz="800" dirty="0">
                          <a:latin typeface="Meiryo UI" panose="020B0604030504040204" pitchFamily="50" charset="-128"/>
                          <a:ea typeface="Meiryo UI" panose="020B0604030504040204" pitchFamily="50" charset="-128"/>
                        </a:rPr>
                        <a:t>＜実施期間＞</a:t>
                      </a:r>
                    </a:p>
                    <a:p>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22</a:t>
                      </a:r>
                      <a:r>
                        <a:rPr kumimoji="1" lang="ja-JP" altLang="en-US" sz="800" dirty="0">
                          <a:latin typeface="Meiryo UI" panose="020B0604030504040204" pitchFamily="50" charset="-128"/>
                          <a:ea typeface="Meiryo UI" panose="020B0604030504040204" pitchFamily="50" charset="-128"/>
                        </a:rPr>
                        <a:t>年度以降に合併する合併市町村が実施する事業</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a:latin typeface="Meiryo UI" panose="020B0604030504040204" pitchFamily="50" charset="-128"/>
                          <a:ea typeface="Meiryo UI" panose="020B0604030504040204" pitchFamily="50" charset="-128"/>
                        </a:rPr>
                        <a:t>市町村の合併に関する助言、情報の提供等を行うために必要な経費について普通交付税を措置</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735622"/>
                  </a:ext>
                </a:extLst>
              </a:tr>
              <a:tr h="3792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b="1" dirty="0">
                          <a:latin typeface="Meiryo UI" panose="020B0604030504040204" pitchFamily="50" charset="-128"/>
                          <a:ea typeface="Meiryo UI" panose="020B0604030504040204" pitchFamily="50" charset="-128"/>
                        </a:rPr>
                        <a:t>合併促進経費に対する財政措置</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特別交付税</a:t>
                      </a:r>
                      <a:r>
                        <a:rPr kumimoji="1" lang="en-US" altLang="ja-JP" sz="800" b="1" dirty="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94106597"/>
                  </a:ext>
                </a:extLst>
              </a:tr>
              <a:tr h="114864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800" dirty="0">
                          <a:latin typeface="Meiryo UI" panose="020B0604030504040204" pitchFamily="50" charset="-128"/>
                          <a:ea typeface="Meiryo UI" panose="020B0604030504040204" pitchFamily="50" charset="-128"/>
                        </a:rPr>
                        <a:t>市町村が法定協議会を設置した場合に、市町村数に応じて特別交付税を措置（存続）</a:t>
                      </a:r>
                    </a:p>
                    <a:p>
                      <a:r>
                        <a:rPr kumimoji="1" lang="ja-JP" altLang="en-US" sz="800" dirty="0">
                          <a:latin typeface="Meiryo UI" panose="020B0604030504040204" pitchFamily="50" charset="-128"/>
                          <a:ea typeface="Meiryo UI" panose="020B0604030504040204" pitchFamily="50" charset="-128"/>
                        </a:rPr>
                        <a:t>＜措置率＞</a:t>
                      </a:r>
                    </a:p>
                    <a:p>
                      <a:r>
                        <a:rPr kumimoji="1" lang="ja-JP" altLang="en-US" sz="800" dirty="0">
                          <a:latin typeface="Meiryo UI" panose="020B0604030504040204" pitchFamily="50" charset="-128"/>
                          <a:ea typeface="Meiryo UI" panose="020B0604030504040204" pitchFamily="50" charset="-128"/>
                        </a:rPr>
                        <a:t>　法定協議会構成市町村数</a:t>
                      </a:r>
                      <a:r>
                        <a:rPr kumimoji="1" lang="en-US" altLang="ja-JP" sz="800" dirty="0">
                          <a:latin typeface="Meiryo UI" panose="020B0604030504040204" pitchFamily="50" charset="-128"/>
                          <a:ea typeface="Meiryo UI" panose="020B0604030504040204" pitchFamily="50" charset="-128"/>
                        </a:rPr>
                        <a:t>×3,000</a:t>
                      </a:r>
                      <a:r>
                        <a:rPr kumimoji="1" lang="ja-JP" altLang="en-US" sz="800" dirty="0">
                          <a:latin typeface="Meiryo UI" panose="020B0604030504040204" pitchFamily="50" charset="-128"/>
                          <a:ea typeface="Meiryo UI" panose="020B0604030504040204" pitchFamily="50" charset="-128"/>
                        </a:rPr>
                        <a:t>千円</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3860263"/>
                  </a:ext>
                </a:extLst>
              </a:tr>
              <a:tr h="431650">
                <a:tc rowSpan="2">
                  <a:txBody>
                    <a:bodyPr/>
                    <a:lstStyle/>
                    <a:p>
                      <a:pPr algn="ctr"/>
                      <a:r>
                        <a:rPr kumimoji="1" lang="ja-JP" altLang="en-US" sz="1050" dirty="0">
                          <a:latin typeface="Meiryo UI" panose="020B0604030504040204" pitchFamily="50" charset="-128"/>
                          <a:ea typeface="Meiryo UI" panose="020B0604030504040204" pitchFamily="50" charset="-128"/>
                        </a:rPr>
                        <a:t>合併後の支援</a:t>
                      </a:r>
                    </a:p>
                  </a:txBody>
                  <a:tcPr marL="36000" marR="36000" marT="36000" marB="36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普通交付税の算定の特例（合併算定替）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都道府県の行う合併支援経費に対する財政措置</a:t>
                      </a:r>
                      <a:endParaRPr kumimoji="1" lang="en-US" altLang="ja-JP" sz="800" b="1" dirty="0">
                        <a:latin typeface="Meiryo UI" panose="020B0604030504040204" pitchFamily="50" charset="-128"/>
                        <a:ea typeface="Meiryo UI" panose="020B0604030504040204" pitchFamily="50" charset="-128"/>
                      </a:endParaRPr>
                    </a:p>
                    <a:p>
                      <a:pPr algn="ctr"/>
                      <a:r>
                        <a:rPr kumimoji="1" lang="en-US" altLang="ja-JP" sz="800" b="1" dirty="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特別交付税</a:t>
                      </a:r>
                      <a:r>
                        <a:rPr kumimoji="1" lang="en-US" altLang="ja-JP" sz="800" b="1" dirty="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0176464"/>
                  </a:ext>
                </a:extLst>
              </a:tr>
              <a:tr h="1141452">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r>
                        <a:rPr kumimoji="1" lang="en-US" altLang="ja-JP" sz="800" dirty="0">
                          <a:latin typeface="Meiryo UI" panose="020B0604030504040204" pitchFamily="50" charset="-128"/>
                          <a:ea typeface="Meiryo UI" panose="020B0604030504040204" pitchFamily="50" charset="-128"/>
                        </a:rPr>
                        <a:t>【H22.4.1</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合併後５ヵ年度は、合併しなかった場合の普通交付税の額を全額保障し、その後５ヶ年度は激変緩和措置を講じる。</a:t>
                      </a:r>
                      <a:br>
                        <a:rPr kumimoji="1" lang="en-US" altLang="ja-JP" sz="800" dirty="0">
                          <a:latin typeface="Meiryo UI" panose="020B0604030504040204" pitchFamily="50" charset="-128"/>
                          <a:ea typeface="Meiryo UI" panose="020B0604030504040204" pitchFamily="50" charset="-128"/>
                        </a:rPr>
                      </a:b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激減緩和期間（</a:t>
                      </a:r>
                      <a:r>
                        <a:rPr kumimoji="1" lang="en-US" altLang="ja-JP" sz="800" dirty="0">
                          <a:latin typeface="Meiryo UI" panose="020B0604030504040204" pitchFamily="50" charset="-128"/>
                          <a:ea typeface="Meiryo UI" panose="020B0604030504040204" pitchFamily="50" charset="-128"/>
                        </a:rPr>
                        <a:t>H22</a:t>
                      </a:r>
                      <a:r>
                        <a:rPr kumimoji="1" lang="ja-JP" altLang="en-US" sz="800" dirty="0">
                          <a:latin typeface="Meiryo UI" panose="020B0604030504040204" pitchFamily="50" charset="-128"/>
                          <a:ea typeface="Meiryo UI" panose="020B0604030504040204" pitchFamily="50" charset="-128"/>
                        </a:rPr>
                        <a:t>以降合併の場合）</a:t>
                      </a:r>
                    </a:p>
                    <a:p>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年目　</a:t>
                      </a:r>
                      <a:r>
                        <a:rPr kumimoji="1" lang="en-US" altLang="ja-JP" sz="800" dirty="0">
                          <a:latin typeface="Meiryo UI" panose="020B0604030504040204" pitchFamily="50" charset="-128"/>
                          <a:ea typeface="Meiryo UI" panose="020B0604030504040204" pitchFamily="50" charset="-128"/>
                        </a:rPr>
                        <a:t>0.9</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7</a:t>
                      </a:r>
                      <a:r>
                        <a:rPr kumimoji="1" lang="ja-JP" altLang="en-US" sz="800" dirty="0">
                          <a:latin typeface="Meiryo UI" panose="020B0604030504040204" pitchFamily="50" charset="-128"/>
                          <a:ea typeface="Meiryo UI" panose="020B0604030504040204" pitchFamily="50" charset="-128"/>
                        </a:rPr>
                        <a:t>年目　　</a:t>
                      </a:r>
                      <a:r>
                        <a:rPr kumimoji="1" lang="en-US" altLang="ja-JP" sz="800" dirty="0">
                          <a:latin typeface="Meiryo UI" panose="020B0604030504040204" pitchFamily="50" charset="-128"/>
                          <a:ea typeface="Meiryo UI" panose="020B0604030504040204" pitchFamily="50" charset="-128"/>
                        </a:rPr>
                        <a:t>0.7</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8</a:t>
                      </a:r>
                      <a:r>
                        <a:rPr kumimoji="1" lang="ja-JP" altLang="en-US" sz="800" dirty="0">
                          <a:latin typeface="Meiryo UI" panose="020B0604030504040204" pitchFamily="50" charset="-128"/>
                          <a:ea typeface="Meiryo UI" panose="020B0604030504040204" pitchFamily="50" charset="-128"/>
                        </a:rPr>
                        <a:t>年目　</a:t>
                      </a:r>
                      <a:r>
                        <a:rPr kumimoji="1" lang="en-US" altLang="ja-JP" sz="800" dirty="0">
                          <a:latin typeface="Meiryo UI" panose="020B0604030504040204" pitchFamily="50" charset="-128"/>
                          <a:ea typeface="Meiryo UI" panose="020B0604030504040204" pitchFamily="50" charset="-128"/>
                        </a:rPr>
                        <a:t>0.5</a:t>
                      </a:r>
                    </a:p>
                    <a:p>
                      <a:r>
                        <a:rPr kumimoji="1" lang="en-US" altLang="ja-JP" sz="800" dirty="0">
                          <a:latin typeface="Meiryo UI" panose="020B0604030504040204" pitchFamily="50" charset="-128"/>
                          <a:ea typeface="Meiryo UI" panose="020B0604030504040204" pitchFamily="50" charset="-128"/>
                        </a:rPr>
                        <a:t>9</a:t>
                      </a:r>
                      <a:r>
                        <a:rPr kumimoji="1" lang="ja-JP" altLang="en-US" sz="800" dirty="0">
                          <a:latin typeface="Meiryo UI" panose="020B0604030504040204" pitchFamily="50" charset="-128"/>
                          <a:ea typeface="Meiryo UI" panose="020B0604030504040204" pitchFamily="50" charset="-128"/>
                        </a:rPr>
                        <a:t>年目　</a:t>
                      </a:r>
                      <a:r>
                        <a:rPr kumimoji="1" lang="en-US" altLang="ja-JP" sz="800" dirty="0">
                          <a:latin typeface="Meiryo UI" panose="020B0604030504040204" pitchFamily="50" charset="-128"/>
                          <a:ea typeface="Meiryo UI" panose="020B0604030504040204" pitchFamily="50" charset="-128"/>
                        </a:rPr>
                        <a:t>0.3</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年目　</a:t>
                      </a:r>
                      <a:r>
                        <a:rPr kumimoji="1" lang="en-US" altLang="ja-JP" sz="800" dirty="0">
                          <a:latin typeface="Meiryo UI" panose="020B0604030504040204" pitchFamily="50" charset="-128"/>
                          <a:ea typeface="Meiryo UI" panose="020B0604030504040204" pitchFamily="50" charset="-128"/>
                        </a:rPr>
                        <a:t>0.1</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800" dirty="0">
                          <a:latin typeface="Meiryo UI" panose="020B0604030504040204" pitchFamily="50" charset="-128"/>
                          <a:ea typeface="Meiryo UI" panose="020B0604030504040204" pitchFamily="50" charset="-128"/>
                        </a:rPr>
                        <a:t>合併市町村に対し交付する、合併後の一体的なまちづくりのための補助金、交付金等に要する経費について特別交付税を措置（</a:t>
                      </a:r>
                      <a:r>
                        <a:rPr kumimoji="1" lang="en-US" altLang="ja-JP" sz="800" dirty="0">
                          <a:latin typeface="Meiryo UI" panose="020B0604030504040204" pitchFamily="50" charset="-128"/>
                          <a:ea typeface="Meiryo UI" panose="020B0604030504040204" pitchFamily="50" charset="-128"/>
                        </a:rPr>
                        <a:t>H22</a:t>
                      </a:r>
                      <a:r>
                        <a:rPr kumimoji="1" lang="ja-JP" altLang="en-US" sz="800" dirty="0">
                          <a:latin typeface="Meiryo UI" panose="020B0604030504040204" pitchFamily="50" charset="-128"/>
                          <a:ea typeface="Meiryo UI" panose="020B0604030504040204" pitchFamily="50" charset="-128"/>
                        </a:rPr>
                        <a:t>年新法で廃止ののち復活）</a:t>
                      </a:r>
                    </a:p>
                    <a:p>
                      <a:r>
                        <a:rPr kumimoji="1" lang="ja-JP" altLang="en-US" sz="800" dirty="0">
                          <a:latin typeface="Meiryo UI" panose="020B0604030504040204" pitchFamily="50" charset="-128"/>
                          <a:ea typeface="Meiryo UI" panose="020B0604030504040204" pitchFamily="50" charset="-128"/>
                        </a:rPr>
                        <a:t>＜措置率＞</a:t>
                      </a:r>
                    </a:p>
                    <a:p>
                      <a:r>
                        <a:rPr kumimoji="1" lang="ja-JP" altLang="en-US" sz="800" dirty="0">
                          <a:latin typeface="Meiryo UI" panose="020B0604030504040204" pitchFamily="50" charset="-128"/>
                          <a:ea typeface="Meiryo UI" panose="020B0604030504040204" pitchFamily="50" charset="-128"/>
                        </a:rPr>
                        <a:t>　１／２</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627492"/>
                  </a:ext>
                </a:extLst>
              </a:tr>
            </a:tbl>
          </a:graphicData>
        </a:graphic>
      </p:graphicFrame>
      <p:grpSp>
        <p:nvGrpSpPr>
          <p:cNvPr id="54" name="グループ化 53">
            <a:extLst>
              <a:ext uri="{FF2B5EF4-FFF2-40B4-BE49-F238E27FC236}">
                <a16:creationId xmlns:a16="http://schemas.microsoft.com/office/drawing/2014/main" id="{97C6499A-5138-4CBF-BFEA-83664145938B}"/>
              </a:ext>
            </a:extLst>
          </p:cNvPr>
          <p:cNvGrpSpPr/>
          <p:nvPr/>
        </p:nvGrpSpPr>
        <p:grpSpPr>
          <a:xfrm>
            <a:off x="3987304" y="3746528"/>
            <a:ext cx="1900783" cy="1008112"/>
            <a:chOff x="1043608" y="2381441"/>
            <a:chExt cx="1900783" cy="1008112"/>
          </a:xfrm>
        </p:grpSpPr>
        <p:sp>
          <p:nvSpPr>
            <p:cNvPr id="4" name="吹き出し: 四角形 3">
              <a:extLst>
                <a:ext uri="{FF2B5EF4-FFF2-40B4-BE49-F238E27FC236}">
                  <a16:creationId xmlns:a16="http://schemas.microsoft.com/office/drawing/2014/main" id="{2D9DD6E0-C646-4757-8C7E-F73E1BEEEBF7}"/>
                </a:ext>
              </a:extLst>
            </p:cNvPr>
            <p:cNvSpPr/>
            <p:nvPr/>
          </p:nvSpPr>
          <p:spPr>
            <a:xfrm>
              <a:off x="1043608" y="2381441"/>
              <a:ext cx="1656184" cy="1008112"/>
            </a:xfrm>
            <a:prstGeom prst="wedgeRectCallout">
              <a:avLst>
                <a:gd name="adj1" fmla="val 46504"/>
                <a:gd name="adj2" fmla="val -1704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BA20E8BC-0D4A-4BA3-BC44-456F07569049}"/>
                </a:ext>
              </a:extLst>
            </p:cNvPr>
            <p:cNvGrpSpPr/>
            <p:nvPr/>
          </p:nvGrpSpPr>
          <p:grpSpPr>
            <a:xfrm>
              <a:off x="1144191" y="2547269"/>
              <a:ext cx="1800200" cy="710797"/>
              <a:chOff x="0" y="0"/>
              <a:chExt cx="2389949" cy="926821"/>
            </a:xfrm>
          </p:grpSpPr>
          <p:grpSp>
            <p:nvGrpSpPr>
              <p:cNvPr id="11" name="グループ化 10">
                <a:extLst>
                  <a:ext uri="{FF2B5EF4-FFF2-40B4-BE49-F238E27FC236}">
                    <a16:creationId xmlns:a16="http://schemas.microsoft.com/office/drawing/2014/main" id="{895C8891-2DB0-4262-9582-8B7D637A5647}"/>
                  </a:ext>
                </a:extLst>
              </p:cNvPr>
              <p:cNvGrpSpPr>
                <a:grpSpLocks/>
              </p:cNvGrpSpPr>
              <p:nvPr/>
            </p:nvGrpSpPr>
            <p:grpSpPr bwMode="auto">
              <a:xfrm>
                <a:off x="50800" y="0"/>
                <a:ext cx="1531619" cy="599186"/>
                <a:chOff x="50800" y="0"/>
                <a:chExt cx="1414261" cy="594784"/>
              </a:xfrm>
            </p:grpSpPr>
            <p:sp>
              <p:nvSpPr>
                <p:cNvPr id="13" name="Line 76">
                  <a:extLst>
                    <a:ext uri="{FF2B5EF4-FFF2-40B4-BE49-F238E27FC236}">
                      <a16:creationId xmlns:a16="http://schemas.microsoft.com/office/drawing/2014/main" id="{D5334C71-C2F6-43C5-9C72-E4E00F8CEF54}"/>
                    </a:ext>
                  </a:extLst>
                </p:cNvPr>
                <p:cNvSpPr>
                  <a:spLocks noChangeShapeType="1"/>
                </p:cNvSpPr>
                <p:nvPr/>
              </p:nvSpPr>
              <p:spPr bwMode="auto">
                <a:xfrm flipV="1">
                  <a:off x="260350" y="93134"/>
                  <a:ext cx="9017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77">
                  <a:extLst>
                    <a:ext uri="{FF2B5EF4-FFF2-40B4-BE49-F238E27FC236}">
                      <a16:creationId xmlns:a16="http://schemas.microsoft.com/office/drawing/2014/main" id="{5872EAFF-B2AC-4BBE-A7C4-0FF56CAB1D23}"/>
                    </a:ext>
                  </a:extLst>
                </p:cNvPr>
                <p:cNvSpPr>
                  <a:spLocks noChangeShapeType="1"/>
                </p:cNvSpPr>
                <p:nvPr/>
              </p:nvSpPr>
              <p:spPr bwMode="auto">
                <a:xfrm flipH="1">
                  <a:off x="914400" y="207434"/>
                  <a:ext cx="196850" cy="165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78">
                  <a:extLst>
                    <a:ext uri="{FF2B5EF4-FFF2-40B4-BE49-F238E27FC236}">
                      <a16:creationId xmlns:a16="http://schemas.microsoft.com/office/drawing/2014/main" id="{C848B750-6D57-4ECA-9FDC-E8DED3378E12}"/>
                    </a:ext>
                  </a:extLst>
                </p:cNvPr>
                <p:cNvSpPr>
                  <a:spLocks noChangeShapeType="1"/>
                </p:cNvSpPr>
                <p:nvPr/>
              </p:nvSpPr>
              <p:spPr bwMode="auto">
                <a:xfrm flipH="1">
                  <a:off x="590550" y="118534"/>
                  <a:ext cx="0" cy="17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79">
                  <a:extLst>
                    <a:ext uri="{FF2B5EF4-FFF2-40B4-BE49-F238E27FC236}">
                      <a16:creationId xmlns:a16="http://schemas.microsoft.com/office/drawing/2014/main" id="{48364920-73D7-40DE-914C-9CD13B758EB0}"/>
                    </a:ext>
                  </a:extLst>
                </p:cNvPr>
                <p:cNvSpPr>
                  <a:spLocks noChangeShapeType="1"/>
                </p:cNvSpPr>
                <p:nvPr/>
              </p:nvSpPr>
              <p:spPr bwMode="auto">
                <a:xfrm flipV="1">
                  <a:off x="304800" y="4234"/>
                  <a:ext cx="0" cy="222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Line 80">
                  <a:extLst>
                    <a:ext uri="{FF2B5EF4-FFF2-40B4-BE49-F238E27FC236}">
                      <a16:creationId xmlns:a16="http://schemas.microsoft.com/office/drawing/2014/main" id="{516E4FC3-C3D4-4AF4-B924-5EA850C0D126}"/>
                    </a:ext>
                  </a:extLst>
                </p:cNvPr>
                <p:cNvSpPr>
                  <a:spLocks noChangeShapeType="1"/>
                </p:cNvSpPr>
                <p:nvPr/>
              </p:nvSpPr>
              <p:spPr bwMode="auto">
                <a:xfrm flipH="1" flipV="1">
                  <a:off x="1333500" y="137584"/>
                  <a:ext cx="0" cy="2095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9" name="直線コネクタ 18">
                  <a:extLst>
                    <a:ext uri="{FF2B5EF4-FFF2-40B4-BE49-F238E27FC236}">
                      <a16:creationId xmlns:a16="http://schemas.microsoft.com/office/drawing/2014/main" id="{73A314BC-9BB5-4421-AE0A-29F9AF9F71DE}"/>
                    </a:ext>
                  </a:extLst>
                </p:cNvPr>
                <p:cNvSpPr>
                  <a:spLocks noChangeShapeType="1"/>
                </p:cNvSpPr>
                <p:nvPr/>
              </p:nvSpPr>
              <p:spPr bwMode="auto">
                <a:xfrm rot="5400000" flipH="1" flipV="1">
                  <a:off x="1155700" y="505884"/>
                  <a:ext cx="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Rectangle 81">
                  <a:extLst>
                    <a:ext uri="{FF2B5EF4-FFF2-40B4-BE49-F238E27FC236}">
                      <a16:creationId xmlns:a16="http://schemas.microsoft.com/office/drawing/2014/main" id="{36D77489-5A72-49E5-A25A-E9B03FED9D81}"/>
                    </a:ext>
                  </a:extLst>
                </p:cNvPr>
                <p:cNvSpPr>
                  <a:spLocks noChangeArrowheads="1"/>
                </p:cNvSpPr>
                <p:nvPr/>
              </p:nvSpPr>
              <p:spPr bwMode="auto">
                <a:xfrm>
                  <a:off x="50800" y="0"/>
                  <a:ext cx="1414261" cy="541406"/>
                </a:xfrm>
                <a:prstGeom prst="rect">
                  <a:avLst/>
                </a:prstGeom>
                <a:solidFill>
                  <a:srgbClr val="FFFFFF"/>
                </a:solidFill>
                <a:ln w="9525">
                  <a:solidFill>
                    <a:srgbClr val="000000"/>
                  </a:solid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dirty="0">
                      <a:solidFill>
                        <a:srgbClr val="000000"/>
                      </a:solidFill>
                      <a:latin typeface="Meiryo UI" panose="020B0604030504040204" pitchFamily="50" charset="-128"/>
                      <a:ea typeface="Meiryo UI" panose="020B0604030504040204" pitchFamily="50" charset="-128"/>
                    </a:rPr>
                    <a:t>地活債充当率</a:t>
                  </a:r>
                  <a:r>
                    <a:rPr lang="en-US" altLang="ja-JP" sz="800" dirty="0">
                      <a:solidFill>
                        <a:srgbClr val="000000"/>
                      </a:solidFill>
                      <a:latin typeface="Meiryo UI" panose="020B0604030504040204" pitchFamily="50" charset="-128"/>
                      <a:ea typeface="Meiryo UI" panose="020B0604030504040204" pitchFamily="50" charset="-128"/>
                    </a:rPr>
                    <a:t>90</a:t>
                  </a:r>
                  <a:r>
                    <a:rPr lang="ja-JP" altLang="en-US" sz="800" dirty="0">
                      <a:solidFill>
                        <a:srgbClr val="000000"/>
                      </a:solidFill>
                      <a:latin typeface="Meiryo UI" panose="020B0604030504040204" pitchFamily="50" charset="-128"/>
                      <a:ea typeface="Meiryo UI" panose="020B0604030504040204" pitchFamily="50" charset="-128"/>
                    </a:rPr>
                    <a:t>％</a:t>
                  </a:r>
                  <a:endParaRPr lang="ja-JP" altLang="en-US" sz="1000" dirty="0">
                    <a:solidFill>
                      <a:srgbClr val="000000"/>
                    </a:solidFill>
                    <a:latin typeface="Meiryo UI" panose="020B0604030504040204" pitchFamily="50" charset="-128"/>
                    <a:ea typeface="Meiryo UI" panose="020B0604030504040204" pitchFamily="50" charset="-128"/>
                  </a:endParaRPr>
                </a:p>
                <a:p>
                  <a:pPr>
                    <a:lnSpc>
                      <a:spcPts val="1500"/>
                    </a:lnSpc>
                    <a:defRPr sz="1000"/>
                  </a:pPr>
                  <a:endParaRPr lang="ja-JP" altLang="en-US" sz="1000" dirty="0">
                    <a:solidFill>
                      <a:srgbClr val="000000"/>
                    </a:solidFill>
                    <a:latin typeface="Meiryo UI" panose="020B0604030504040204" pitchFamily="50" charset="-128"/>
                    <a:ea typeface="Meiryo UI" panose="020B0604030504040204" pitchFamily="50" charset="-128"/>
                  </a:endParaRPr>
                </a:p>
              </p:txBody>
            </p:sp>
            <p:sp>
              <p:nvSpPr>
                <p:cNvPr id="21" name="Line 82">
                  <a:extLst>
                    <a:ext uri="{FF2B5EF4-FFF2-40B4-BE49-F238E27FC236}">
                      <a16:creationId xmlns:a16="http://schemas.microsoft.com/office/drawing/2014/main" id="{56C81FC0-D250-4A54-809B-43E6C28CBEEF}"/>
                    </a:ext>
                  </a:extLst>
                </p:cNvPr>
                <p:cNvSpPr>
                  <a:spLocks noChangeShapeType="1"/>
                </p:cNvSpPr>
                <p:nvPr/>
              </p:nvSpPr>
              <p:spPr bwMode="auto">
                <a:xfrm>
                  <a:off x="50800" y="226484"/>
                  <a:ext cx="1212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88">
                  <a:extLst>
                    <a:ext uri="{FF2B5EF4-FFF2-40B4-BE49-F238E27FC236}">
                      <a16:creationId xmlns:a16="http://schemas.microsoft.com/office/drawing/2014/main" id="{D896E6D8-97C9-43F0-BECF-E044AE30BD6A}"/>
                    </a:ext>
                  </a:extLst>
                </p:cNvPr>
                <p:cNvSpPr>
                  <a:spLocks noChangeShapeType="1"/>
                </p:cNvSpPr>
                <p:nvPr/>
              </p:nvSpPr>
              <p:spPr bwMode="auto">
                <a:xfrm flipH="1" flipV="1">
                  <a:off x="1358900" y="353484"/>
                  <a:ext cx="0"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23" name="直線コネクタ 22">
                  <a:extLst>
                    <a:ext uri="{FF2B5EF4-FFF2-40B4-BE49-F238E27FC236}">
                      <a16:creationId xmlns:a16="http://schemas.microsoft.com/office/drawing/2014/main" id="{072DA334-D5BB-4C42-9E80-801DE18D4175}"/>
                    </a:ext>
                  </a:extLst>
                </p:cNvPr>
                <p:cNvCxnSpPr>
                  <a:cxnSpLocks noChangeShapeType="1"/>
                </p:cNvCxnSpPr>
                <p:nvPr/>
              </p:nvCxnSpPr>
              <p:spPr bwMode="auto">
                <a:xfrm rot="5400000">
                  <a:off x="1006475" y="274109"/>
                  <a:ext cx="51435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cxnSp>
              <p:nvCxnSpPr>
                <p:cNvPr id="24" name="直線コネクタ 23">
                  <a:extLst>
                    <a:ext uri="{FF2B5EF4-FFF2-40B4-BE49-F238E27FC236}">
                      <a16:creationId xmlns:a16="http://schemas.microsoft.com/office/drawing/2014/main" id="{65D8D70E-2B04-4F06-B619-6969F99AF59C}"/>
                    </a:ext>
                  </a:extLst>
                </p:cNvPr>
                <p:cNvCxnSpPr>
                  <a:cxnSpLocks noChangeShapeType="1"/>
                </p:cNvCxnSpPr>
                <p:nvPr/>
              </p:nvCxnSpPr>
              <p:spPr bwMode="auto">
                <a:xfrm rot="5400000">
                  <a:off x="231775" y="394759"/>
                  <a:ext cx="336550"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5" name="正方形/長方形 24">
                  <a:extLst>
                    <a:ext uri="{FF2B5EF4-FFF2-40B4-BE49-F238E27FC236}">
                      <a16:creationId xmlns:a16="http://schemas.microsoft.com/office/drawing/2014/main" id="{C2B10DCC-6628-4A7E-AF53-0B553B0E25F5}"/>
                    </a:ext>
                  </a:extLst>
                </p:cNvPr>
                <p:cNvSpPr/>
                <p:nvPr/>
              </p:nvSpPr>
              <p:spPr bwMode="auto">
                <a:xfrm>
                  <a:off x="50800" y="228763"/>
                  <a:ext cx="351806" cy="320268"/>
                </a:xfrm>
                <a:prstGeom prst="rect">
                  <a:avLst/>
                </a:prstGeom>
                <a:solidFill>
                  <a:srgbClr val="FFFF00"/>
                </a:solidFill>
                <a:ln w="9525" cap="flat" cmpd="sng" algn="ctr">
                  <a:solidFill>
                    <a:srgbClr val="000000"/>
                  </a:solidFill>
                  <a:prstDash val="solid"/>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a:latin typeface="Meiryo UI" panose="020B0604030504040204" pitchFamily="50" charset="-128"/>
                    <a:ea typeface="Meiryo UI" panose="020B0604030504040204" pitchFamily="50" charset="-128"/>
                  </a:endParaRPr>
                </a:p>
              </p:txBody>
            </p:sp>
            <p:sp>
              <p:nvSpPr>
                <p:cNvPr id="26" name="Line 87">
                  <a:extLst>
                    <a:ext uri="{FF2B5EF4-FFF2-40B4-BE49-F238E27FC236}">
                      <a16:creationId xmlns:a16="http://schemas.microsoft.com/office/drawing/2014/main" id="{07D7D5C1-1CFA-4516-8914-3CFC91030120}"/>
                    </a:ext>
                  </a:extLst>
                </p:cNvPr>
                <p:cNvSpPr>
                  <a:spLocks noChangeShapeType="1"/>
                </p:cNvSpPr>
                <p:nvPr/>
              </p:nvSpPr>
              <p:spPr bwMode="auto">
                <a:xfrm flipV="1">
                  <a:off x="215900" y="372534"/>
                  <a:ext cx="0" cy="222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2" name="テキスト ボックス 53">
                <a:extLst>
                  <a:ext uri="{FF2B5EF4-FFF2-40B4-BE49-F238E27FC236}">
                    <a16:creationId xmlns:a16="http://schemas.microsoft.com/office/drawing/2014/main" id="{E181263F-B926-4C35-997B-6A6C78DC275C}"/>
                  </a:ext>
                </a:extLst>
              </p:cNvPr>
              <p:cNvSpPr txBox="1"/>
              <p:nvPr/>
            </p:nvSpPr>
            <p:spPr>
              <a:xfrm>
                <a:off x="0" y="620799"/>
                <a:ext cx="2389949" cy="3060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800"/>
                  </a:lnSpc>
                </a:pPr>
                <a:r>
                  <a:rPr kumimoji="1" lang="ja-JP" altLang="en-US" sz="800" dirty="0">
                    <a:latin typeface="Meiryo UI" panose="020B0604030504040204" pitchFamily="50" charset="-128"/>
                    <a:ea typeface="Meiryo UI" panose="020B0604030504040204" pitchFamily="50" charset="-128"/>
                  </a:rPr>
                  <a:t>元利償還金交付税措置　　一財</a:t>
                </a:r>
                <a:endParaRPr kumimoji="1" lang="en-US" altLang="ja-JP" sz="800" dirty="0">
                  <a:latin typeface="Meiryo UI" panose="020B0604030504040204" pitchFamily="50" charset="-128"/>
                  <a:ea typeface="Meiryo UI" panose="020B0604030504040204" pitchFamily="50" charset="-128"/>
                </a:endParaRPr>
              </a:p>
              <a:p>
                <a:pPr>
                  <a:lnSpc>
                    <a:spcPts val="800"/>
                  </a:lnSpc>
                </a:pP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10%</a:t>
                </a:r>
                <a:endParaRPr kumimoji="1" lang="ja-JP" altLang="en-US" dirty="0">
                  <a:latin typeface="Meiryo UI" panose="020B0604030504040204" pitchFamily="50" charset="-128"/>
                  <a:ea typeface="Meiryo UI" panose="020B0604030504040204" pitchFamily="50" charset="-128"/>
                </a:endParaRPr>
              </a:p>
            </p:txBody>
          </p:sp>
        </p:grpSp>
      </p:grpSp>
      <p:sp>
        <p:nvSpPr>
          <p:cNvPr id="14" name="正方形/長方形 13">
            <a:extLst>
              <a:ext uri="{FF2B5EF4-FFF2-40B4-BE49-F238E27FC236}">
                <a16:creationId xmlns:a16="http://schemas.microsoft.com/office/drawing/2014/main" id="{C6EAD0D6-ABB0-4A7D-BE07-38C45563F136}"/>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73</a:t>
            </a:fld>
            <a:endParaRPr lang="ja-JP" altLang="en-US" sz="1200" dirty="0">
              <a:solidFill>
                <a:prstClr val="black"/>
              </a:solidFill>
              <a:ea typeface="Meiryo UI" panose="020B0604030504040204" pitchFamily="50" charset="-128"/>
            </a:endParaRPr>
          </a:p>
        </p:txBody>
      </p:sp>
      <p:sp>
        <p:nvSpPr>
          <p:cNvPr id="27" name="角丸四角形 20">
            <a:extLst>
              <a:ext uri="{FF2B5EF4-FFF2-40B4-BE49-F238E27FC236}">
                <a16:creationId xmlns:a16="http://schemas.microsoft.com/office/drawing/2014/main" id="{D5B6B797-FAD3-4D56-B0AD-8B65E1CD5AFC}"/>
              </a:ext>
            </a:extLst>
          </p:cNvPr>
          <p:cNvSpPr/>
          <p:nvPr/>
        </p:nvSpPr>
        <p:spPr>
          <a:xfrm>
            <a:off x="138692" y="945913"/>
            <a:ext cx="3852000" cy="360000"/>
          </a:xfrm>
          <a:prstGeom prst="round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参考④　現行の国の財政措置（主なもの）</a:t>
            </a:r>
          </a:p>
        </p:txBody>
      </p:sp>
    </p:spTree>
    <p:extLst>
      <p:ext uri="{BB962C8B-B14F-4D97-AF65-F5344CB8AC3E}">
        <p14:creationId xmlns:p14="http://schemas.microsoft.com/office/powerpoint/2010/main" val="1797563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6228184" y="5373220"/>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107362" y="188642"/>
            <a:ext cx="8784976" cy="923330"/>
            <a:chOff x="49096" y="-698473"/>
            <a:chExt cx="8784976" cy="923330"/>
          </a:xfrm>
        </p:grpSpPr>
        <p:sp>
          <p:nvSpPr>
            <p:cNvPr id="23" name="正方形/長方形 22"/>
            <p:cNvSpPr/>
            <p:nvPr/>
          </p:nvSpPr>
          <p:spPr>
            <a:xfrm>
              <a:off x="337270" y="-698473"/>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人的支援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50401"/>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1" name="正方形/長方形 10">
            <a:extLst>
              <a:ext uri="{FF2B5EF4-FFF2-40B4-BE49-F238E27FC236}">
                <a16:creationId xmlns:a16="http://schemas.microsoft.com/office/drawing/2014/main" id="{D745736A-39F2-4368-9F27-F2B2EA1BF8CA}"/>
              </a:ext>
            </a:extLst>
          </p:cNvPr>
          <p:cNvSpPr/>
          <p:nvPr/>
        </p:nvSpPr>
        <p:spPr bwMode="white">
          <a:xfrm>
            <a:off x="107362" y="2924948"/>
            <a:ext cx="8713110" cy="2868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人材の確保や育成について、市町村のニーズを踏まえ、効果的な府職員の派遣や府職員であった者の活用、府への市町村職員の受け入れ、市町村間の人事交流の促進など、府と市町村のさらなる連携に向けた検討を行います。（取組例㉑）</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市町村の人材育成を支援するため、市町村のニーズを踏まえ、府や他の市町村と連携した効果的な研修体制（相互受入等）や研修内容を検討し、できるものから速やかに実施します。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市町村が行う事務処理について、市町村のニーズを踏まえ、分野ごとにトータルサポートを行う体制を強化します。（取組例㉒、㉓）</a:t>
            </a: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4201596-892D-4E80-95E9-B72BEF48466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74</a:t>
            </a:fld>
            <a:endParaRPr lang="ja-JP" altLang="en-US" sz="1200" dirty="0">
              <a:solidFill>
                <a:prstClr val="black"/>
              </a:solidFill>
              <a:ea typeface="Meiryo UI" panose="020B0604030504040204" pitchFamily="50" charset="-128"/>
            </a:endParaRPr>
          </a:p>
        </p:txBody>
      </p:sp>
      <p:sp>
        <p:nvSpPr>
          <p:cNvPr id="10" name="テキスト ボックス 9">
            <a:extLst>
              <a:ext uri="{FF2B5EF4-FFF2-40B4-BE49-F238E27FC236}">
                <a16:creationId xmlns:a16="http://schemas.microsoft.com/office/drawing/2014/main" id="{3193C4B8-6B0D-47E1-871E-4071A5C6FF20}"/>
              </a:ext>
            </a:extLst>
          </p:cNvPr>
          <p:cNvSpPr txBox="1"/>
          <p:nvPr/>
        </p:nvSpPr>
        <p:spPr>
          <a:xfrm>
            <a:off x="107362" y="975758"/>
            <a:ext cx="8736626" cy="1301117"/>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108000" tIns="108000" rIns="108000" bIns="108000" rtlCol="0" anchor="ctr" anchorCtr="0">
            <a:noAutofit/>
          </a:bodyPr>
          <a:lstStyle/>
          <a:p>
            <a:pPr marL="285750" indent="-285750">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持続可能な行財政運営をめざす上で必要な市町村職員の確保・育成について、府や市町村間で連携した取組を進めます。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市町村が行う業務のうち、特に人員が不足する部門・職種に対して、重点的にサポートします。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endParaRPr lang="en-US" altLang="ja-JP" sz="1600" dirty="0">
              <a:solidFill>
                <a:prstClr val="black"/>
              </a:solidFill>
              <a:highlight>
                <a:srgbClr val="FFFF00"/>
              </a:highlight>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2" name="角丸四角形 20">
            <a:extLst>
              <a:ext uri="{FF2B5EF4-FFF2-40B4-BE49-F238E27FC236}">
                <a16:creationId xmlns:a16="http://schemas.microsoft.com/office/drawing/2014/main" id="{62688D03-73F1-40F4-9414-6C0E525B638E}"/>
              </a:ext>
            </a:extLst>
          </p:cNvPr>
          <p:cNvSpPr/>
          <p:nvPr/>
        </p:nvSpPr>
        <p:spPr>
          <a:xfrm>
            <a:off x="117300" y="2537716"/>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1339039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6228184" y="5373220"/>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107362" y="188642"/>
            <a:ext cx="8784976" cy="923330"/>
            <a:chOff x="49096" y="-698473"/>
            <a:chExt cx="8784976" cy="923330"/>
          </a:xfrm>
        </p:grpSpPr>
        <p:sp>
          <p:nvSpPr>
            <p:cNvPr id="23" name="正方形/長方形 22"/>
            <p:cNvSpPr/>
            <p:nvPr/>
          </p:nvSpPr>
          <p:spPr>
            <a:xfrm>
              <a:off x="337270" y="-698473"/>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人的支援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50401"/>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24201596-892D-4E80-95E9-B72BEF48466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75</a:t>
            </a:fld>
            <a:endParaRPr lang="ja-JP" altLang="en-US" sz="1200" dirty="0">
              <a:solidFill>
                <a:prstClr val="black"/>
              </a:solidFill>
              <a:ea typeface="Meiryo UI" panose="020B0604030504040204" pitchFamily="50" charset="-128"/>
            </a:endParaRPr>
          </a:p>
        </p:txBody>
      </p:sp>
      <p:graphicFrame>
        <p:nvGraphicFramePr>
          <p:cNvPr id="15" name="表 2">
            <a:extLst>
              <a:ext uri="{FF2B5EF4-FFF2-40B4-BE49-F238E27FC236}">
                <a16:creationId xmlns:a16="http://schemas.microsoft.com/office/drawing/2014/main" id="{8673F434-B24D-4736-A1DA-474CFB04509A}"/>
              </a:ext>
            </a:extLst>
          </p:cNvPr>
          <p:cNvGraphicFramePr>
            <a:graphicFrameLocks noGrp="1"/>
          </p:cNvGraphicFramePr>
          <p:nvPr>
            <p:extLst>
              <p:ext uri="{D42A27DB-BD31-4B8C-83A1-F6EECF244321}">
                <p14:modId xmlns:p14="http://schemas.microsoft.com/office/powerpoint/2010/main" val="1862730247"/>
              </p:ext>
            </p:extLst>
          </p:nvPr>
        </p:nvGraphicFramePr>
        <p:xfrm>
          <a:off x="167137" y="1412776"/>
          <a:ext cx="8784976" cy="4917244"/>
        </p:xfrm>
        <a:graphic>
          <a:graphicData uri="http://schemas.openxmlformats.org/drawingml/2006/table">
            <a:tbl>
              <a:tblPr firstRow="1" bandRow="1">
                <a:tableStyleId>{5C22544A-7EE6-4342-B048-85BDC9FD1C3A}</a:tableStyleId>
              </a:tblPr>
              <a:tblGrid>
                <a:gridCol w="1884583">
                  <a:extLst>
                    <a:ext uri="{9D8B030D-6E8A-4147-A177-3AD203B41FA5}">
                      <a16:colId xmlns:a16="http://schemas.microsoft.com/office/drawing/2014/main" val="972524450"/>
                    </a:ext>
                  </a:extLst>
                </a:gridCol>
                <a:gridCol w="864096">
                  <a:extLst>
                    <a:ext uri="{9D8B030D-6E8A-4147-A177-3AD203B41FA5}">
                      <a16:colId xmlns:a16="http://schemas.microsoft.com/office/drawing/2014/main" val="592667550"/>
                    </a:ext>
                  </a:extLst>
                </a:gridCol>
                <a:gridCol w="792088">
                  <a:extLst>
                    <a:ext uri="{9D8B030D-6E8A-4147-A177-3AD203B41FA5}">
                      <a16:colId xmlns:a16="http://schemas.microsoft.com/office/drawing/2014/main" val="2389031883"/>
                    </a:ext>
                  </a:extLst>
                </a:gridCol>
                <a:gridCol w="5244209">
                  <a:extLst>
                    <a:ext uri="{9D8B030D-6E8A-4147-A177-3AD203B41FA5}">
                      <a16:colId xmlns:a16="http://schemas.microsoft.com/office/drawing/2014/main" val="352502921"/>
                    </a:ext>
                  </a:extLst>
                </a:gridCol>
              </a:tblGrid>
              <a:tr h="477281">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対象</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職種</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開始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時期</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取組概要</a:t>
                      </a:r>
                    </a:p>
                  </a:txBody>
                  <a:tcPr anchor="ctr"/>
                </a:tc>
                <a:extLst>
                  <a:ext uri="{0D108BD9-81ED-4DB2-BD59-A6C34878D82A}">
                    <a16:rowId xmlns:a16="http://schemas.microsoft.com/office/drawing/2014/main" val="2900032274"/>
                  </a:ext>
                </a:extLst>
              </a:tr>
              <a:tr h="1382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地方自治法</a:t>
                      </a:r>
                      <a:r>
                        <a:rPr kumimoji="1" lang="en-US" altLang="ja-JP" sz="1200" b="1" dirty="0">
                          <a:latin typeface="Meiryo UI" panose="020B0604030504040204" pitchFamily="50" charset="-128"/>
                          <a:ea typeface="Meiryo UI" panose="020B0604030504040204" pitchFamily="50" charset="-128"/>
                        </a:rPr>
                        <a:t>252</a:t>
                      </a:r>
                      <a:r>
                        <a:rPr kumimoji="1" lang="ja-JP" altLang="en-US" sz="1200" b="1" dirty="0">
                          <a:latin typeface="Meiryo UI" panose="020B0604030504040204" pitchFamily="50" charset="-128"/>
                          <a:ea typeface="Meiryo UI" panose="020B0604030504040204" pitchFamily="50" charset="-128"/>
                        </a:rPr>
                        <a:t>条の</a:t>
                      </a:r>
                      <a:r>
                        <a:rPr kumimoji="1" lang="en-US" altLang="ja-JP" sz="1200" b="1" dirty="0">
                          <a:latin typeface="Meiryo UI" panose="020B0604030504040204" pitchFamily="50" charset="-128"/>
                          <a:ea typeface="Meiryo UI" panose="020B0604030504040204" pitchFamily="50" charset="-128"/>
                        </a:rPr>
                        <a:t>17</a:t>
                      </a:r>
                      <a:r>
                        <a:rPr kumimoji="1" lang="ja-JP" altLang="en-US" sz="1200" b="1" dirty="0">
                          <a:latin typeface="Meiryo UI" panose="020B0604030504040204" pitchFamily="50" charset="-128"/>
                          <a:ea typeface="Meiryo UI" panose="020B0604030504040204" pitchFamily="50" charset="-128"/>
                        </a:rPr>
                        <a:t>に基づく派遣</a:t>
                      </a:r>
                      <a:endParaRPr kumimoji="1" lang="en-US" altLang="ja-JP"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行政</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土木</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建築</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農業工学</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医師</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その他</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1957</a:t>
                      </a:r>
                      <a:r>
                        <a:rPr kumimoji="1" lang="ja-JP" altLang="en-US" sz="1200" dirty="0">
                          <a:latin typeface="Meiryo UI" panose="020B0604030504040204" pitchFamily="50" charset="-128"/>
                          <a:ea typeface="Meiryo UI" panose="020B0604030504040204" pitchFamily="50" charset="-128"/>
                        </a:rPr>
                        <a:t>年～</a:t>
                      </a:r>
                    </a:p>
                  </a:txBody>
                  <a:tcPr anchor="ct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府・市町村間の緊密な協力関係を構築し、市町村行政の円滑な推進を図るため、市町村からの要請に基づき行う派遣</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endParaRPr kumimoji="1" lang="en-US" altLang="ja-JP" sz="1200" dirty="0">
                        <a:latin typeface="Meiryo UI" panose="020B0604030504040204" pitchFamily="50" charset="-128"/>
                        <a:ea typeface="Meiryo UI" panose="020B0604030504040204" pitchFamily="50" charset="-128"/>
                      </a:endParaRPr>
                    </a:p>
                    <a:p>
                      <a:pPr algn="l"/>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p>
                    <a:p>
                      <a:pPr algn="l"/>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年当初は行政</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名、土木</a:t>
                      </a:r>
                      <a:r>
                        <a:rPr kumimoji="1" lang="en-US" altLang="ja-JP" sz="1200" dirty="0">
                          <a:latin typeface="Meiryo UI" panose="020B0604030504040204" pitchFamily="50" charset="-128"/>
                          <a:ea typeface="Meiryo UI" panose="020B0604030504040204" pitchFamily="50" charset="-128"/>
                        </a:rPr>
                        <a:t>21</a:t>
                      </a:r>
                      <a:r>
                        <a:rPr kumimoji="1" lang="ja-JP" altLang="en-US" sz="1200" dirty="0">
                          <a:latin typeface="Meiryo UI" panose="020B0604030504040204" pitchFamily="50" charset="-128"/>
                          <a:ea typeface="Meiryo UI" panose="020B0604030504040204" pitchFamily="50" charset="-128"/>
                        </a:rPr>
                        <a:t>名、建築</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名、農業工学</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名、林学・環境・農学各</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名、獣医師</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名、医師・薬剤師・食品衛生・環境衛生各</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名　計</a:t>
                      </a:r>
                      <a:r>
                        <a:rPr kumimoji="1" lang="en-US" altLang="ja-JP" sz="1200" dirty="0">
                          <a:latin typeface="Meiryo UI" panose="020B0604030504040204" pitchFamily="50" charset="-128"/>
                          <a:ea typeface="Meiryo UI" panose="020B0604030504040204" pitchFamily="50" charset="-128"/>
                        </a:rPr>
                        <a:t>53</a:t>
                      </a:r>
                      <a:r>
                        <a:rPr kumimoji="1" lang="ja-JP" altLang="en-US" sz="1200" dirty="0">
                          <a:latin typeface="Meiryo UI" panose="020B0604030504040204" pitchFamily="50" charset="-128"/>
                          <a:ea typeface="Meiryo UI" panose="020B0604030504040204" pitchFamily="50" charset="-128"/>
                        </a:rPr>
                        <a:t>名派遣</a:t>
                      </a:r>
                    </a:p>
                  </a:txBody>
                  <a:tcPr anchor="ctr"/>
                </a:tc>
                <a:extLst>
                  <a:ext uri="{0D108BD9-81ED-4DB2-BD59-A6C34878D82A}">
                    <a16:rowId xmlns:a16="http://schemas.microsoft.com/office/drawing/2014/main" val="1580808552"/>
                  </a:ext>
                </a:extLst>
              </a:tr>
              <a:tr h="948667">
                <a:tc>
                  <a:txBody>
                    <a:bodyPr/>
                    <a:lstStyle/>
                    <a:p>
                      <a:pPr algn="l"/>
                      <a:r>
                        <a:rPr kumimoji="1" lang="ja-JP" altLang="en-US" sz="1200" b="1" dirty="0">
                          <a:latin typeface="Meiryo UI" panose="020B0604030504040204" pitchFamily="50" charset="-128"/>
                          <a:ea typeface="Meiryo UI" panose="020B0604030504040204" pitchFamily="50" charset="-128"/>
                        </a:rPr>
                        <a:t>復旧・復興支援技術職員派遣制度に基づく市町村支援業務</a:t>
                      </a:r>
                      <a:endParaRPr kumimoji="1" lang="en-US" altLang="ja-JP"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土木</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建築</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農業工学</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林学</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都道府県等が技術職員を確保し</a:t>
                      </a:r>
                      <a:r>
                        <a:rPr lang="ja-JP" altLang="en-US" sz="1200" dirty="0">
                          <a:solidFill>
                            <a:schemeClr val="tx1"/>
                          </a:solidFill>
                          <a:latin typeface="Meiryo UI" panose="020B0604030504040204" pitchFamily="50" charset="-128"/>
                          <a:ea typeface="Meiryo UI" panose="020B0604030504040204" pitchFamily="50" charset="-128"/>
                        </a:rPr>
                        <a:t>、大規模災害時の被災自治体への中長期派遣要員を確保（平時には技術職員不足の市町村を支援）</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a:t>
                      </a:r>
                      <a:r>
                        <a:rPr lang="ja-JP" altLang="en-US" sz="1200" dirty="0">
                          <a:solidFill>
                            <a:schemeClr val="tx1"/>
                          </a:solidFill>
                          <a:latin typeface="Meiryo UI" panose="020B0604030504040204" pitchFamily="50" charset="-128"/>
                          <a:ea typeface="Meiryo UI" panose="020B0604030504040204" pitchFamily="50" charset="-128"/>
                        </a:rPr>
                        <a:t>当初は</a:t>
                      </a:r>
                      <a:r>
                        <a:rPr kumimoji="1" lang="ja-JP" altLang="en-US" sz="1200" dirty="0">
                          <a:latin typeface="Meiryo UI" panose="020B0604030504040204" pitchFamily="50" charset="-128"/>
                          <a:ea typeface="Meiryo UI" panose="020B0604030504040204" pitchFamily="50" charset="-128"/>
                        </a:rPr>
                        <a:t>土木・建築各８名、農業工学</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名、林学</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名を配置</a:t>
                      </a:r>
                      <a:endParaRPr lang="en-US" altLang="ja-JP" sz="12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569465764"/>
                  </a:ext>
                </a:extLst>
              </a:tr>
              <a:tr h="1111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大阪府人材バンクによる</a:t>
                      </a:r>
                      <a:r>
                        <a:rPr kumimoji="1" lang="ja-JP" altLang="en-US" sz="1200" b="1" dirty="0">
                          <a:solidFill>
                            <a:schemeClr val="tx1"/>
                          </a:solidFill>
                          <a:latin typeface="Meiryo UI" panose="020B0604030504040204" pitchFamily="50" charset="-128"/>
                          <a:ea typeface="Meiryo UI" panose="020B0604030504040204" pitchFamily="50" charset="-128"/>
                        </a:rPr>
                        <a:t>市町村への再就職支援</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全職種</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2008</a:t>
                      </a:r>
                      <a:r>
                        <a:rPr kumimoji="1" lang="ja-JP" altLang="en-US" sz="1200" dirty="0">
                          <a:latin typeface="Meiryo UI" panose="020B0604030504040204" pitchFamily="50" charset="-128"/>
                          <a:ea typeface="Meiryo UI" panose="020B0604030504040204" pitchFamily="50" charset="-128"/>
                        </a:rPr>
                        <a:t>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市町村からの求人情報を、人材バンクに登録されている大阪府職員であった者（技術職員含む）等に提供することにより、市町村への再就職を支援</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dirty="0">
                          <a:solidFill>
                            <a:srgbClr val="FF0000"/>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実績</a:t>
                      </a:r>
                      <a:r>
                        <a:rPr kumimoji="1" lang="en-US" altLang="ja-JP" sz="120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年度人材バンク掲載求人（市町村）：</a:t>
                      </a:r>
                      <a:r>
                        <a:rPr kumimoji="1" lang="en-US" altLang="ja-JP" sz="1200" dirty="0">
                          <a:solidFill>
                            <a:schemeClr val="tx1"/>
                          </a:solidFill>
                          <a:latin typeface="Meiryo UI" panose="020B0604030504040204" pitchFamily="50" charset="-128"/>
                          <a:ea typeface="Meiryo UI" panose="020B0604030504040204" pitchFamily="50" charset="-128"/>
                        </a:rPr>
                        <a:t>19</a:t>
                      </a:r>
                      <a:r>
                        <a:rPr kumimoji="1" lang="ja-JP" altLang="en-US" sz="1200" dirty="0">
                          <a:solidFill>
                            <a:schemeClr val="tx1"/>
                          </a:solidFill>
                          <a:latin typeface="Meiryo UI" panose="020B0604030504040204" pitchFamily="50" charset="-128"/>
                          <a:ea typeface="Meiryo UI" panose="020B0604030504040204" pitchFamily="50" charset="-128"/>
                        </a:rPr>
                        <a:t>名　⇒　内定者数：</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名</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3004765064"/>
                  </a:ext>
                </a:extLst>
              </a:tr>
              <a:tr h="957021">
                <a:tc>
                  <a:txBody>
                    <a:bodyPr/>
                    <a:lstStyle/>
                    <a:p>
                      <a:pPr algn="l"/>
                      <a:r>
                        <a:rPr kumimoji="1" lang="ja-JP" altLang="en-US" sz="1200" b="1" dirty="0">
                          <a:solidFill>
                            <a:schemeClr val="tx1"/>
                          </a:solidFill>
                          <a:latin typeface="Meiryo UI" panose="020B0604030504040204" pitchFamily="50" charset="-128"/>
                          <a:ea typeface="Meiryo UI" panose="020B0604030504040204" pitchFamily="50" charset="-128"/>
                        </a:rPr>
                        <a:t>府市合同説明会</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技術系の競争試験</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職種</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大阪府と府内市町村が合同で技術系公務員の業務説明会を実施</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2024</a:t>
                      </a:r>
                      <a:r>
                        <a:rPr kumimoji="1" lang="ja-JP" altLang="en-US" sz="1200" dirty="0">
                          <a:solidFill>
                            <a:schemeClr val="tx1"/>
                          </a:solidFill>
                          <a:latin typeface="Meiryo UI" panose="020B0604030504040204" pitchFamily="50" charset="-128"/>
                          <a:ea typeface="Meiryo UI" panose="020B0604030504040204" pitchFamily="50" charset="-128"/>
                        </a:rPr>
                        <a:t>年度は大阪市、豊中市、富田林市、熊取町など</a:t>
                      </a:r>
                      <a:r>
                        <a:rPr kumimoji="1" lang="en-US" altLang="ja-JP" sz="1200" dirty="0">
                          <a:solidFill>
                            <a:schemeClr val="tx1"/>
                          </a:solidFill>
                          <a:latin typeface="Meiryo UI" panose="020B0604030504040204" pitchFamily="50" charset="-128"/>
                          <a:ea typeface="Meiryo UI" panose="020B0604030504040204" pitchFamily="50" charset="-128"/>
                        </a:rPr>
                        <a:t>26</a:t>
                      </a:r>
                      <a:r>
                        <a:rPr kumimoji="1" lang="ja-JP" altLang="en-US" sz="1200" dirty="0">
                          <a:solidFill>
                            <a:schemeClr val="tx1"/>
                          </a:solidFill>
                          <a:latin typeface="Meiryo UI" panose="020B0604030504040204" pitchFamily="50" charset="-128"/>
                          <a:ea typeface="Meiryo UI" panose="020B0604030504040204" pitchFamily="50" charset="-128"/>
                        </a:rPr>
                        <a:t>団体と合同開催</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90075163"/>
                  </a:ext>
                </a:extLst>
              </a:tr>
            </a:tbl>
          </a:graphicData>
        </a:graphic>
      </p:graphicFrame>
      <p:sp>
        <p:nvSpPr>
          <p:cNvPr id="8" name="角丸四角形 20">
            <a:extLst>
              <a:ext uri="{FF2B5EF4-FFF2-40B4-BE49-F238E27FC236}">
                <a16:creationId xmlns:a16="http://schemas.microsoft.com/office/drawing/2014/main" id="{E5875F58-832E-4A4C-BE41-B9B3D9C10C65}"/>
              </a:ext>
            </a:extLst>
          </p:cNvPr>
          <p:cNvSpPr/>
          <p:nvPr/>
        </p:nvSpPr>
        <p:spPr>
          <a:xfrm>
            <a:off x="116962" y="923415"/>
            <a:ext cx="417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取組例㉑ー</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　市町村への人的支援の主な取組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8407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6228184" y="5373220"/>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107362" y="188642"/>
            <a:ext cx="8784976" cy="923330"/>
            <a:chOff x="49096" y="-698473"/>
            <a:chExt cx="8784976" cy="923330"/>
          </a:xfrm>
        </p:grpSpPr>
        <p:sp>
          <p:nvSpPr>
            <p:cNvPr id="23" name="正方形/長方形 22"/>
            <p:cNvSpPr/>
            <p:nvPr/>
          </p:nvSpPr>
          <p:spPr>
            <a:xfrm>
              <a:off x="337270" y="-698473"/>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人的支援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50401"/>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24201596-892D-4E80-95E9-B72BEF48466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76</a:t>
            </a:fld>
            <a:endParaRPr lang="ja-JP" altLang="en-US" sz="1200" dirty="0">
              <a:solidFill>
                <a:prstClr val="black"/>
              </a:solidFill>
              <a:ea typeface="Meiryo UI" panose="020B0604030504040204" pitchFamily="50" charset="-128"/>
            </a:endParaRPr>
          </a:p>
        </p:txBody>
      </p:sp>
      <p:graphicFrame>
        <p:nvGraphicFramePr>
          <p:cNvPr id="15" name="表 2">
            <a:extLst>
              <a:ext uri="{FF2B5EF4-FFF2-40B4-BE49-F238E27FC236}">
                <a16:creationId xmlns:a16="http://schemas.microsoft.com/office/drawing/2014/main" id="{8673F434-B24D-4736-A1DA-474CFB04509A}"/>
              </a:ext>
            </a:extLst>
          </p:cNvPr>
          <p:cNvGraphicFramePr>
            <a:graphicFrameLocks noGrp="1"/>
          </p:cNvGraphicFramePr>
          <p:nvPr>
            <p:extLst>
              <p:ext uri="{D42A27DB-BD31-4B8C-83A1-F6EECF244321}">
                <p14:modId xmlns:p14="http://schemas.microsoft.com/office/powerpoint/2010/main" val="3282519469"/>
              </p:ext>
            </p:extLst>
          </p:nvPr>
        </p:nvGraphicFramePr>
        <p:xfrm>
          <a:off x="167141" y="1484784"/>
          <a:ext cx="8725201" cy="4135212"/>
        </p:xfrm>
        <a:graphic>
          <a:graphicData uri="http://schemas.openxmlformats.org/drawingml/2006/table">
            <a:tbl>
              <a:tblPr firstRow="1" bandRow="1">
                <a:tableStyleId>{5C22544A-7EE6-4342-B048-85BDC9FD1C3A}</a:tableStyleId>
              </a:tblPr>
              <a:tblGrid>
                <a:gridCol w="1812575">
                  <a:extLst>
                    <a:ext uri="{9D8B030D-6E8A-4147-A177-3AD203B41FA5}">
                      <a16:colId xmlns:a16="http://schemas.microsoft.com/office/drawing/2014/main" val="972524450"/>
                    </a:ext>
                  </a:extLst>
                </a:gridCol>
                <a:gridCol w="720080">
                  <a:extLst>
                    <a:ext uri="{9D8B030D-6E8A-4147-A177-3AD203B41FA5}">
                      <a16:colId xmlns:a16="http://schemas.microsoft.com/office/drawing/2014/main" val="592667550"/>
                    </a:ext>
                  </a:extLst>
                </a:gridCol>
                <a:gridCol w="864096">
                  <a:extLst>
                    <a:ext uri="{9D8B030D-6E8A-4147-A177-3AD203B41FA5}">
                      <a16:colId xmlns:a16="http://schemas.microsoft.com/office/drawing/2014/main" val="2389031883"/>
                    </a:ext>
                  </a:extLst>
                </a:gridCol>
                <a:gridCol w="5328450">
                  <a:extLst>
                    <a:ext uri="{9D8B030D-6E8A-4147-A177-3AD203B41FA5}">
                      <a16:colId xmlns:a16="http://schemas.microsoft.com/office/drawing/2014/main" val="352502921"/>
                    </a:ext>
                  </a:extLst>
                </a:gridCol>
              </a:tblGrid>
              <a:tr h="554728">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対象</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職種</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開始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時期</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取組概要</a:t>
                      </a:r>
                    </a:p>
                  </a:txBody>
                  <a:tcPr anchor="ctr"/>
                </a:tc>
                <a:extLst>
                  <a:ext uri="{0D108BD9-81ED-4DB2-BD59-A6C34878D82A}">
                    <a16:rowId xmlns:a16="http://schemas.microsoft.com/office/drawing/2014/main" val="2900032274"/>
                  </a:ext>
                </a:extLst>
              </a:tr>
              <a:tr h="1119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副市町村長の派遣</a:t>
                      </a:r>
                      <a:endParaRPr kumimoji="1" lang="en-US" altLang="ja-JP"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市町村の重要課題への対応や、幹部職員の指導・育成</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endParaRPr kumimoji="1" lang="en-US" altLang="ja-JP" sz="1200" dirty="0">
                        <a:solidFill>
                          <a:schemeClr val="tx1"/>
                        </a:solidFill>
                        <a:latin typeface="Meiryo UI" panose="020B0604030504040204" pitchFamily="50" charset="-128"/>
                        <a:ea typeface="Meiryo UI" panose="020B0604030504040204" pitchFamily="50" charset="-128"/>
                      </a:endParaRPr>
                    </a:p>
                    <a:p>
                      <a:pPr algn="l"/>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実績</a:t>
                      </a:r>
                      <a:r>
                        <a:rPr kumimoji="1" lang="en-US" altLang="ja-JP" sz="1200" dirty="0">
                          <a:solidFill>
                            <a:schemeClr val="tx1"/>
                          </a:solidFill>
                          <a:latin typeface="Meiryo UI" panose="020B0604030504040204" pitchFamily="50" charset="-128"/>
                          <a:ea typeface="Meiryo UI" panose="020B0604030504040204" pitchFamily="50" charset="-128"/>
                        </a:rPr>
                        <a:t>】</a:t>
                      </a:r>
                    </a:p>
                    <a:p>
                      <a:pPr algn="l"/>
                      <a:r>
                        <a:rPr kumimoji="1" lang="en-US" altLang="ja-JP" sz="1200" dirty="0">
                          <a:solidFill>
                            <a:schemeClr val="tx1"/>
                          </a:solidFill>
                          <a:latin typeface="Meiryo UI" panose="020B0604030504040204" pitchFamily="50" charset="-128"/>
                          <a:ea typeface="Meiryo UI" panose="020B0604030504040204" pitchFamily="50" charset="-128"/>
                        </a:rPr>
                        <a:t>2024</a:t>
                      </a:r>
                      <a:r>
                        <a:rPr kumimoji="1" lang="ja-JP" altLang="en-US" sz="1200" dirty="0">
                          <a:solidFill>
                            <a:schemeClr val="tx1"/>
                          </a:solidFill>
                          <a:latin typeface="Meiryo UI" panose="020B0604030504040204" pitchFamily="50" charset="-128"/>
                          <a:ea typeface="Meiryo UI" panose="020B0604030504040204" pitchFamily="50" charset="-128"/>
                        </a:rPr>
                        <a:t>年当初は</a:t>
                      </a:r>
                      <a:r>
                        <a:rPr kumimoji="1" lang="en-US" altLang="ja-JP" sz="1200" dirty="0">
                          <a:solidFill>
                            <a:schemeClr val="tx1"/>
                          </a:solidFill>
                          <a:latin typeface="Meiryo UI" panose="020B0604030504040204" pitchFamily="50" charset="-128"/>
                          <a:ea typeface="Meiryo UI" panose="020B0604030504040204" pitchFamily="50" charset="-128"/>
                        </a:rPr>
                        <a:t>17</a:t>
                      </a:r>
                      <a:r>
                        <a:rPr kumimoji="1" lang="ja-JP" altLang="en-US" sz="1200" dirty="0">
                          <a:solidFill>
                            <a:schemeClr val="tx1"/>
                          </a:solidFill>
                          <a:latin typeface="Meiryo UI" panose="020B0604030504040204" pitchFamily="50" charset="-128"/>
                          <a:ea typeface="Meiryo UI" panose="020B0604030504040204" pitchFamily="50" charset="-128"/>
                        </a:rPr>
                        <a:t>名を派遣</a:t>
                      </a:r>
                    </a:p>
                  </a:txBody>
                  <a:tcPr anchor="ctr"/>
                </a:tc>
                <a:extLst>
                  <a:ext uri="{0D108BD9-81ED-4DB2-BD59-A6C34878D82A}">
                    <a16:rowId xmlns:a16="http://schemas.microsoft.com/office/drawing/2014/main" val="1580808552"/>
                  </a:ext>
                </a:extLst>
              </a:tr>
              <a:tr h="1169056">
                <a:tc>
                  <a:txBody>
                    <a:bodyPr/>
                    <a:lstStyle/>
                    <a:p>
                      <a:pPr algn="l"/>
                      <a:r>
                        <a:rPr kumimoji="1" lang="ja-JP" altLang="en-US" sz="1200" b="1" dirty="0">
                          <a:latin typeface="Meiryo UI" panose="020B0604030504040204" pitchFamily="50" charset="-128"/>
                          <a:ea typeface="Meiryo UI" panose="020B0604030504040204" pitchFamily="50" charset="-128"/>
                        </a:rPr>
                        <a:t>人事交流</a:t>
                      </a:r>
                      <a:endParaRPr kumimoji="1" lang="en-US" altLang="ja-JP"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全職種</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2011</a:t>
                      </a:r>
                      <a:r>
                        <a:rPr kumimoji="1" lang="ja-JP" altLang="en-US" sz="1200" dirty="0">
                          <a:latin typeface="Meiryo UI" panose="020B0604030504040204" pitchFamily="50" charset="-128"/>
                          <a:ea typeface="Meiryo UI" panose="020B0604030504040204" pitchFamily="50" charset="-128"/>
                        </a:rPr>
                        <a:t>年～</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（大阪市　</a:t>
                      </a:r>
                      <a:r>
                        <a:rPr kumimoji="1" lang="en-US" altLang="ja-JP" sz="1200" dirty="0">
                          <a:latin typeface="Meiryo UI" panose="020B0604030504040204" pitchFamily="50" charset="-128"/>
                          <a:ea typeface="Meiryo UI" panose="020B0604030504040204" pitchFamily="50" charset="-128"/>
                        </a:rPr>
                        <a:t>1965</a:t>
                      </a:r>
                      <a:r>
                        <a:rPr kumimoji="1" lang="ja-JP" altLang="en-US" sz="1200" dirty="0">
                          <a:latin typeface="Meiryo UI" panose="020B0604030504040204" pitchFamily="50" charset="-128"/>
                          <a:ea typeface="Meiryo UI" panose="020B0604030504040204" pitchFamily="50" charset="-128"/>
                        </a:rPr>
                        <a:t>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市町村との相互理解及び職員の能力向上</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実績</a:t>
                      </a:r>
                      <a:r>
                        <a:rPr kumimoji="1" lang="en-US" altLang="ja-JP" sz="120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2024</a:t>
                      </a:r>
                      <a:r>
                        <a:rPr kumimoji="1" lang="ja-JP" altLang="en-US" sz="1200" dirty="0">
                          <a:solidFill>
                            <a:schemeClr val="tx1"/>
                          </a:solidFill>
                          <a:latin typeface="Meiryo UI" panose="020B0604030504040204" pitchFamily="50" charset="-128"/>
                          <a:ea typeface="Meiryo UI" panose="020B0604030504040204" pitchFamily="50" charset="-128"/>
                        </a:rPr>
                        <a:t>年</a:t>
                      </a:r>
                      <a:r>
                        <a:rPr lang="ja-JP" altLang="en-US" sz="1200" dirty="0">
                          <a:solidFill>
                            <a:schemeClr val="tx1"/>
                          </a:solidFill>
                          <a:latin typeface="Meiryo UI" panose="020B0604030504040204" pitchFamily="50" charset="-128"/>
                          <a:ea typeface="Meiryo UI" panose="020B0604030504040204" pitchFamily="50" charset="-128"/>
                        </a:rPr>
                        <a:t>当初は行政</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名、土木</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名、保健師</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名、</a:t>
                      </a:r>
                      <a:r>
                        <a:rPr kumimoji="1" lang="ja-JP" altLang="en-US" sz="1200" dirty="0">
                          <a:latin typeface="Meiryo UI" panose="020B0604030504040204" pitchFamily="50" charset="-128"/>
                          <a:ea typeface="Meiryo UI" panose="020B0604030504040204" pitchFamily="50" charset="-128"/>
                        </a:rPr>
                        <a:t>環境衛生</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名、薬剤師</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名、</a:t>
                      </a:r>
                      <a:br>
                        <a:rPr lang="en-US" altLang="ja-JP" sz="1200" dirty="0">
                          <a:solidFill>
                            <a:schemeClr val="tx1"/>
                          </a:solidFill>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食品衛生</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名、大阪市</a:t>
                      </a:r>
                      <a:r>
                        <a:rPr lang="en-US" altLang="ja-JP" sz="1200" dirty="0">
                          <a:solidFill>
                            <a:schemeClr val="tx1"/>
                          </a:solidFill>
                          <a:latin typeface="Meiryo UI" panose="020B0604030504040204" pitchFamily="50" charset="-128"/>
                          <a:ea typeface="Meiryo UI" panose="020B0604030504040204" pitchFamily="50" charset="-128"/>
                        </a:rPr>
                        <a:t>48</a:t>
                      </a:r>
                      <a:r>
                        <a:rPr lang="ja-JP" altLang="en-US" sz="1200" dirty="0">
                          <a:solidFill>
                            <a:schemeClr val="tx1"/>
                          </a:solidFill>
                          <a:latin typeface="Meiryo UI" panose="020B0604030504040204" pitchFamily="50" charset="-128"/>
                          <a:ea typeface="Meiryo UI" panose="020B0604030504040204" pitchFamily="50" charset="-128"/>
                        </a:rPr>
                        <a:t>名　計</a:t>
                      </a:r>
                      <a:r>
                        <a:rPr lang="en-US" altLang="ja-JP" sz="1200" dirty="0">
                          <a:solidFill>
                            <a:schemeClr val="tx1"/>
                          </a:solidFill>
                          <a:latin typeface="Meiryo UI" panose="020B0604030504040204" pitchFamily="50" charset="-128"/>
                          <a:ea typeface="Meiryo UI" panose="020B0604030504040204" pitchFamily="50" charset="-128"/>
                        </a:rPr>
                        <a:t>57</a:t>
                      </a:r>
                      <a:r>
                        <a:rPr lang="ja-JP" altLang="en-US" sz="1200" dirty="0">
                          <a:solidFill>
                            <a:schemeClr val="tx1"/>
                          </a:solidFill>
                          <a:latin typeface="Meiryo UI" panose="020B0604030504040204" pitchFamily="50" charset="-128"/>
                          <a:ea typeface="Meiryo UI" panose="020B0604030504040204" pitchFamily="50" charset="-128"/>
                        </a:rPr>
                        <a:t>名が交流</a:t>
                      </a:r>
                      <a:endParaRPr lang="en-US" altLang="ja-JP" sz="1200" dirty="0">
                        <a:solidFill>
                          <a:schemeClr val="tx1"/>
                        </a:solidFill>
                        <a:highlight>
                          <a:srgbClr val="FFFF00"/>
                        </a:highlight>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569465764"/>
                  </a:ext>
                </a:extLst>
              </a:tr>
              <a:tr h="1292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市町村職員研修制度</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全職種</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1964</a:t>
                      </a:r>
                      <a:r>
                        <a:rPr kumimoji="1" lang="ja-JP" altLang="en-US" sz="1200" dirty="0">
                          <a:latin typeface="Meiryo UI" panose="020B0604030504040204" pitchFamily="50" charset="-128"/>
                          <a:ea typeface="Meiryo UI" panose="020B0604030504040204" pitchFamily="50" charset="-128"/>
                        </a:rPr>
                        <a:t>年～</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市町村等職員の行財政運営や企画立案、建設事業等についての知識の習得を図るため、市町村職員の府への受け入れ</a:t>
                      </a:r>
                      <a:endParaRPr kumimoji="1" lang="en-US" altLang="ja-JP" sz="1200" dirty="0">
                        <a:solidFill>
                          <a:schemeClr val="tx1"/>
                        </a:solidFill>
                        <a:highlight>
                          <a:srgbClr val="FFFF00"/>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実績</a:t>
                      </a:r>
                      <a:r>
                        <a:rPr kumimoji="1" lang="en-US" altLang="ja-JP" sz="120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2024</a:t>
                      </a:r>
                      <a:r>
                        <a:rPr kumimoji="1" lang="ja-JP" altLang="en-US" sz="1200" dirty="0">
                          <a:solidFill>
                            <a:schemeClr val="tx1"/>
                          </a:solidFill>
                          <a:latin typeface="Meiryo UI" panose="020B0604030504040204" pitchFamily="50" charset="-128"/>
                          <a:ea typeface="Meiryo UI" panose="020B0604030504040204" pitchFamily="50" charset="-128"/>
                        </a:rPr>
                        <a:t>年度当初は行政</a:t>
                      </a:r>
                      <a:r>
                        <a:rPr kumimoji="1" lang="en-US" altLang="ja-JP" sz="1200" dirty="0">
                          <a:solidFill>
                            <a:schemeClr val="tx1"/>
                          </a:solidFill>
                          <a:latin typeface="Meiryo UI" panose="020B0604030504040204" pitchFamily="50" charset="-128"/>
                          <a:ea typeface="Meiryo UI" panose="020B0604030504040204" pitchFamily="50" charset="-128"/>
                        </a:rPr>
                        <a:t>36</a:t>
                      </a:r>
                      <a:r>
                        <a:rPr kumimoji="1" lang="ja-JP" altLang="en-US" sz="1200" dirty="0">
                          <a:solidFill>
                            <a:schemeClr val="tx1"/>
                          </a:solidFill>
                          <a:latin typeface="Meiryo UI" panose="020B0604030504040204" pitchFamily="50" charset="-128"/>
                          <a:ea typeface="Meiryo UI" panose="020B0604030504040204" pitchFamily="50" charset="-128"/>
                        </a:rPr>
                        <a:t>名、土木</a:t>
                      </a:r>
                      <a:r>
                        <a:rPr kumimoji="1" lang="en-US" altLang="ja-JP" sz="1200" strike="noStrike" dirty="0">
                          <a:solidFill>
                            <a:schemeClr val="tx1"/>
                          </a:solidFill>
                          <a:latin typeface="Meiryo UI" panose="020B0604030504040204" pitchFamily="50" charset="-128"/>
                          <a:ea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rPr>
                        <a:t>名、建築</a:t>
                      </a:r>
                      <a:r>
                        <a:rPr kumimoji="1"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名、消防</a:t>
                      </a:r>
                      <a:r>
                        <a:rPr kumimoji="1" lang="en-US" altLang="ja-JP" sz="1200" dirty="0">
                          <a:solidFill>
                            <a:schemeClr val="tx1"/>
                          </a:solidFill>
                          <a:latin typeface="Meiryo UI" panose="020B0604030504040204" pitchFamily="50" charset="-128"/>
                          <a:ea typeface="Meiryo UI" panose="020B0604030504040204" pitchFamily="50" charset="-128"/>
                        </a:rPr>
                        <a:t>7</a:t>
                      </a:r>
                      <a:r>
                        <a:rPr kumimoji="1" lang="ja-JP" altLang="en-US" sz="1200" strike="noStrike" dirty="0">
                          <a:solidFill>
                            <a:schemeClr val="tx1"/>
                          </a:solidFill>
                          <a:latin typeface="Meiryo UI" panose="020B0604030504040204" pitchFamily="50" charset="-128"/>
                          <a:ea typeface="Meiryo UI" panose="020B0604030504040204" pitchFamily="50" charset="-128"/>
                        </a:rPr>
                        <a:t>名　</a:t>
                      </a:r>
                      <a:r>
                        <a:rPr kumimoji="1" lang="ja-JP" altLang="en-US" sz="1200" dirty="0">
                          <a:solidFill>
                            <a:schemeClr val="tx1"/>
                          </a:solidFill>
                          <a:latin typeface="Meiryo UI" panose="020B0604030504040204" pitchFamily="50" charset="-128"/>
                          <a:ea typeface="Meiryo UI" panose="020B0604030504040204" pitchFamily="50" charset="-128"/>
                        </a:rPr>
                        <a:t>計</a:t>
                      </a:r>
                      <a:r>
                        <a:rPr kumimoji="1" lang="en-US" altLang="ja-JP" sz="1200" dirty="0">
                          <a:solidFill>
                            <a:schemeClr val="tx1"/>
                          </a:solidFill>
                          <a:latin typeface="Meiryo UI" panose="020B0604030504040204" pitchFamily="50" charset="-128"/>
                          <a:ea typeface="Meiryo UI" panose="020B0604030504040204" pitchFamily="50" charset="-128"/>
                        </a:rPr>
                        <a:t>57</a:t>
                      </a:r>
                      <a:r>
                        <a:rPr kumimoji="1" lang="ja-JP" altLang="en-US" sz="1200" dirty="0">
                          <a:solidFill>
                            <a:schemeClr val="tx1"/>
                          </a:solidFill>
                          <a:latin typeface="Meiryo UI" panose="020B0604030504040204" pitchFamily="50" charset="-128"/>
                          <a:ea typeface="Meiryo UI" panose="020B0604030504040204" pitchFamily="50" charset="-128"/>
                        </a:rPr>
                        <a:t>名を受入</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extLst>
                  <a:ext uri="{0D108BD9-81ED-4DB2-BD59-A6C34878D82A}">
                    <a16:rowId xmlns:a16="http://schemas.microsoft.com/office/drawing/2014/main" val="3004765064"/>
                  </a:ext>
                </a:extLst>
              </a:tr>
            </a:tbl>
          </a:graphicData>
        </a:graphic>
      </p:graphicFrame>
      <p:sp>
        <p:nvSpPr>
          <p:cNvPr id="9" name="角丸四角形 20">
            <a:extLst>
              <a:ext uri="{FF2B5EF4-FFF2-40B4-BE49-F238E27FC236}">
                <a16:creationId xmlns:a16="http://schemas.microsoft.com/office/drawing/2014/main" id="{82CCDD12-53E5-455D-A64B-A20EA4C51167}"/>
              </a:ext>
            </a:extLst>
          </p:cNvPr>
          <p:cNvSpPr/>
          <p:nvPr/>
        </p:nvSpPr>
        <p:spPr>
          <a:xfrm>
            <a:off x="116962" y="943079"/>
            <a:ext cx="417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取組例㉑ー</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市町村への人的支援の主な取組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6653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BFDE59C-09C1-4CF1-9BC0-6ABB6A8A3F2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77</a:t>
            </a:fld>
            <a:endParaRPr lang="ja-JP" altLang="en-US" sz="1200" dirty="0">
              <a:solidFill>
                <a:prstClr val="black"/>
              </a:solidFill>
              <a:ea typeface="Meiryo UI" panose="020B0604030504040204" pitchFamily="50" charset="-128"/>
            </a:endParaRPr>
          </a:p>
        </p:txBody>
      </p:sp>
      <p:sp>
        <p:nvSpPr>
          <p:cNvPr id="62" name="テキスト ボックス 61">
            <a:extLst>
              <a:ext uri="{FF2B5EF4-FFF2-40B4-BE49-F238E27FC236}">
                <a16:creationId xmlns:a16="http://schemas.microsoft.com/office/drawing/2014/main" id="{A957198C-9A8F-4A8D-8AF3-2D7C86417DFB}"/>
              </a:ext>
            </a:extLst>
          </p:cNvPr>
          <p:cNvSpPr txBox="1"/>
          <p:nvPr/>
        </p:nvSpPr>
        <p:spPr>
          <a:xfrm>
            <a:off x="180146" y="1372151"/>
            <a:ext cx="8784976" cy="1569660"/>
          </a:xfrm>
          <a:prstGeom prst="rect">
            <a:avLst/>
          </a:prstGeom>
          <a:noFill/>
        </p:spPr>
        <p:txBody>
          <a:bodyPr wrap="square">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地域の特性等が活かせる土木事務所単位で府、市町村、大学等と連携し、維持管理に関する情報及びノウハウの共有や研修等を通じて、技術連携や人材育成等に取り組むことで、それぞれの施設管理者が責任をもって、将来にわたり良好に都市基盤施設を維持管理し、府民の安全、安心を確保していくことを目的に設立</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また、市町村のニーズに応じて、市町村の橋梁、トンネルなどの点検業務の一括発注や技術研修等を実施するため、（公財）大阪府都市整備推進センターとの人的・技術的支援の協力体制</a:t>
            </a:r>
            <a:r>
              <a:rPr lang="ja-JP" altLang="en-US" sz="1600">
                <a:latin typeface="Meiryo UI" panose="020B0604030504040204" pitchFamily="50" charset="-128"/>
                <a:ea typeface="Meiryo UI" panose="020B0604030504040204" pitchFamily="50" charset="-128"/>
              </a:rPr>
              <a:t>を構築</a:t>
            </a:r>
            <a:endParaRPr lang="ja-JP" altLang="en-US"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E3C11DF5-FE3E-4137-A708-B521F4E072EE}"/>
              </a:ext>
            </a:extLst>
          </p:cNvPr>
          <p:cNvPicPr>
            <a:picLocks noChangeAspect="1"/>
          </p:cNvPicPr>
          <p:nvPr/>
        </p:nvPicPr>
        <p:blipFill>
          <a:blip r:embed="rId3"/>
          <a:stretch>
            <a:fillRect/>
          </a:stretch>
        </p:blipFill>
        <p:spPr>
          <a:xfrm>
            <a:off x="107505" y="3140972"/>
            <a:ext cx="5040560" cy="3374653"/>
          </a:xfrm>
          <a:prstGeom prst="rect">
            <a:avLst/>
          </a:prstGeom>
        </p:spPr>
      </p:pic>
      <p:sp>
        <p:nvSpPr>
          <p:cNvPr id="64" name="テキスト ボックス 32">
            <a:extLst>
              <a:ext uri="{FF2B5EF4-FFF2-40B4-BE49-F238E27FC236}">
                <a16:creationId xmlns:a16="http://schemas.microsoft.com/office/drawing/2014/main" id="{F6101CEA-0935-4BA1-A721-920F968F25EA}"/>
              </a:ext>
            </a:extLst>
          </p:cNvPr>
          <p:cNvSpPr txBox="1">
            <a:spLocks noChangeArrowheads="1"/>
          </p:cNvSpPr>
          <p:nvPr/>
        </p:nvSpPr>
        <p:spPr bwMode="auto">
          <a:xfrm>
            <a:off x="5577429" y="5725740"/>
            <a:ext cx="36675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endParaRPr kumimoji="1" lang="ja-JP" altLang="en-US" sz="1400" dirty="0">
              <a:solidFill>
                <a:srgbClr val="000000"/>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B0348BE4-B9FB-402E-A87B-77444C803250}"/>
              </a:ext>
            </a:extLst>
          </p:cNvPr>
          <p:cNvSpPr txBox="1"/>
          <p:nvPr/>
        </p:nvSpPr>
        <p:spPr>
          <a:xfrm>
            <a:off x="5427961" y="6028386"/>
            <a:ext cx="3289061" cy="261610"/>
          </a:xfrm>
          <a:prstGeom prst="rect">
            <a:avLst/>
          </a:prstGeom>
          <a:noFill/>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（公財）大阪府都市整備推進センターとの協力体制</a:t>
            </a:r>
            <a:endParaRPr lang="en-US" altLang="ja-JP" sz="1100" dirty="0">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9FD97662-2F68-4156-ABCA-37F17B7CAC44}"/>
              </a:ext>
            </a:extLst>
          </p:cNvPr>
          <p:cNvSpPr txBox="1"/>
          <p:nvPr/>
        </p:nvSpPr>
        <p:spPr>
          <a:xfrm>
            <a:off x="5326835" y="3669972"/>
            <a:ext cx="1946900" cy="246221"/>
          </a:xfrm>
          <a:prstGeom prst="rect">
            <a:avLst/>
          </a:prstGeom>
          <a:noFill/>
        </p:spPr>
        <p:txBody>
          <a:bodyPr wrap="square">
            <a:spAutoFit/>
          </a:bodyPr>
          <a:lstStyle/>
          <a:p>
            <a:pPr algn="ctr"/>
            <a:r>
              <a:rPr lang="ja-JP" altLang="en-US" sz="1000" dirty="0">
                <a:latin typeface="Meiryo UI" panose="020B0604030504040204" pitchFamily="50" charset="-128"/>
                <a:ea typeface="Meiryo UI" panose="020B0604030504040204" pitchFamily="50" charset="-128"/>
              </a:rPr>
              <a:t>地域維持管理連携プラットフォーム</a:t>
            </a:r>
            <a:endParaRPr lang="en-US" altLang="ja-JP" sz="10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7C6F7A17-42B3-4552-8C03-6E72DC48D38B}"/>
              </a:ext>
            </a:extLst>
          </p:cNvPr>
          <p:cNvPicPr>
            <a:picLocks noChangeAspect="1"/>
          </p:cNvPicPr>
          <p:nvPr/>
        </p:nvPicPr>
        <p:blipFill>
          <a:blip r:embed="rId4"/>
          <a:stretch>
            <a:fillRect/>
          </a:stretch>
        </p:blipFill>
        <p:spPr>
          <a:xfrm>
            <a:off x="5271612" y="3916189"/>
            <a:ext cx="3704447" cy="2014652"/>
          </a:xfrm>
          <a:prstGeom prst="rect">
            <a:avLst/>
          </a:prstGeom>
        </p:spPr>
      </p:pic>
      <p:sp>
        <p:nvSpPr>
          <p:cNvPr id="88" name="角丸四角形 20">
            <a:extLst>
              <a:ext uri="{FF2B5EF4-FFF2-40B4-BE49-F238E27FC236}">
                <a16:creationId xmlns:a16="http://schemas.microsoft.com/office/drawing/2014/main" id="{26C571F5-39B5-4E2A-896E-CB3837C969B3}"/>
              </a:ext>
            </a:extLst>
          </p:cNvPr>
          <p:cNvSpPr/>
          <p:nvPr/>
        </p:nvSpPr>
        <p:spPr>
          <a:xfrm>
            <a:off x="141368" y="921734"/>
            <a:ext cx="396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取組例㉒　地域維持管理連携プラットフォーム</a:t>
            </a:r>
            <a:endParaRPr lang="en-US" altLang="ja-JP" sz="1600" dirty="0">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1B1D1F16-6584-4956-8174-5A5416BBF252}"/>
              </a:ext>
            </a:extLst>
          </p:cNvPr>
          <p:cNvGrpSpPr/>
          <p:nvPr/>
        </p:nvGrpSpPr>
        <p:grpSpPr>
          <a:xfrm>
            <a:off x="107362" y="188642"/>
            <a:ext cx="8784976" cy="923330"/>
            <a:chOff x="49096" y="-698473"/>
            <a:chExt cx="8784976" cy="923330"/>
          </a:xfrm>
        </p:grpSpPr>
        <p:sp>
          <p:nvSpPr>
            <p:cNvPr id="15" name="正方形/長方形 14">
              <a:extLst>
                <a:ext uri="{FF2B5EF4-FFF2-40B4-BE49-F238E27FC236}">
                  <a16:creationId xmlns:a16="http://schemas.microsoft.com/office/drawing/2014/main" id="{8BE25887-078C-47AA-8649-A0B65D06D5D6}"/>
                </a:ext>
              </a:extLst>
            </p:cNvPr>
            <p:cNvSpPr/>
            <p:nvPr/>
          </p:nvSpPr>
          <p:spPr>
            <a:xfrm>
              <a:off x="337270" y="-698473"/>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人的支援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a:extLst>
                <a:ext uri="{FF2B5EF4-FFF2-40B4-BE49-F238E27FC236}">
                  <a16:creationId xmlns:a16="http://schemas.microsoft.com/office/drawing/2014/main" id="{26A258B5-122A-4DBF-92F7-13E3F189EAC1}"/>
                </a:ext>
              </a:extLst>
            </p:cNvPr>
            <p:cNvCxnSpPr/>
            <p:nvPr/>
          </p:nvCxnSpPr>
          <p:spPr>
            <a:xfrm>
              <a:off x="49096" y="-50401"/>
              <a:ext cx="8784976"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584989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107362" y="188642"/>
            <a:ext cx="8784976" cy="923330"/>
            <a:chOff x="49096" y="-698473"/>
            <a:chExt cx="8784976" cy="923330"/>
          </a:xfrm>
        </p:grpSpPr>
        <p:sp>
          <p:nvSpPr>
            <p:cNvPr id="23" name="正方形/長方形 22"/>
            <p:cNvSpPr/>
            <p:nvPr/>
          </p:nvSpPr>
          <p:spPr>
            <a:xfrm>
              <a:off x="337270" y="-698473"/>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人的支援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50401"/>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1" name="正方形/長方形 10">
            <a:extLst>
              <a:ext uri="{FF2B5EF4-FFF2-40B4-BE49-F238E27FC236}">
                <a16:creationId xmlns:a16="http://schemas.microsoft.com/office/drawing/2014/main" id="{D745736A-39F2-4368-9F27-F2B2EA1BF8CA}"/>
              </a:ext>
            </a:extLst>
          </p:cNvPr>
          <p:cNvSpPr/>
          <p:nvPr/>
        </p:nvSpPr>
        <p:spPr bwMode="white">
          <a:xfrm>
            <a:off x="107362" y="1309946"/>
            <a:ext cx="8928734" cy="161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公共建築物再編等の取組に関して、企画段階から関係法令に基づく手続き、営繕等の技術的支援、補助制度や財源確保に関する助言等、市町村からの建築に関する多様な相談に対するワンストップ相談窓口「建築行政サポートデスク」を、</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年度に建築指導室に設置</a:t>
            </a:r>
          </a:p>
          <a:p>
            <a:pPr marL="285750" indent="-285750">
              <a:buFont typeface="Arial" panose="020B0604020202020204" pitchFamily="34" charset="0"/>
              <a:buChar cha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年度より、土木事務所にも「建築行政サポートデスク」の相談窓口を設置し、地域での支援体制を構築</a:t>
            </a:r>
          </a:p>
        </p:txBody>
      </p:sp>
      <p:sp>
        <p:nvSpPr>
          <p:cNvPr id="14" name="正方形/長方形 13">
            <a:extLst>
              <a:ext uri="{FF2B5EF4-FFF2-40B4-BE49-F238E27FC236}">
                <a16:creationId xmlns:a16="http://schemas.microsoft.com/office/drawing/2014/main" id="{24201596-892D-4E80-95E9-B72BEF484660}"/>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78</a:t>
            </a:fld>
            <a:endParaRPr lang="ja-JP" altLang="en-US" sz="1200" dirty="0">
              <a:solidFill>
                <a:prstClr val="black"/>
              </a:solidFill>
              <a:ea typeface="Meiryo UI" panose="020B0604030504040204" pitchFamily="50" charset="-128"/>
            </a:endParaRPr>
          </a:p>
        </p:txBody>
      </p:sp>
      <p:sp>
        <p:nvSpPr>
          <p:cNvPr id="13" name="角丸四角形 20">
            <a:extLst>
              <a:ext uri="{FF2B5EF4-FFF2-40B4-BE49-F238E27FC236}">
                <a16:creationId xmlns:a16="http://schemas.microsoft.com/office/drawing/2014/main" id="{E1983C53-7201-4617-B552-219D626500B4}"/>
              </a:ext>
            </a:extLst>
          </p:cNvPr>
          <p:cNvSpPr/>
          <p:nvPr/>
        </p:nvSpPr>
        <p:spPr>
          <a:xfrm>
            <a:off x="121704" y="918637"/>
            <a:ext cx="309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取組例㉓　建築行政サポートデスク</a:t>
            </a:r>
            <a:endParaRPr lang="en-US" altLang="ja-JP" sz="16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89C35308-16B8-4DD1-9946-498C112F8DCB}"/>
              </a:ext>
            </a:extLst>
          </p:cNvPr>
          <p:cNvSpPr txBox="1"/>
          <p:nvPr/>
        </p:nvSpPr>
        <p:spPr>
          <a:xfrm>
            <a:off x="4299876" y="2702583"/>
            <a:ext cx="2738497" cy="283565"/>
          </a:xfrm>
          <a:prstGeom prst="rect">
            <a:avLst/>
          </a:prstGeom>
          <a:solidFill>
            <a:schemeClr val="accent1"/>
          </a:solidFill>
          <a:ln>
            <a:noFill/>
          </a:ln>
        </p:spPr>
        <p:txBody>
          <a:bodyPr wrap="square" lIns="0" rIns="0" rtlCol="0">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大阪府</a:t>
            </a:r>
          </a:p>
        </p:txBody>
      </p:sp>
      <p:sp>
        <p:nvSpPr>
          <p:cNvPr id="64" name="テキスト ボックス 63">
            <a:extLst>
              <a:ext uri="{FF2B5EF4-FFF2-40B4-BE49-F238E27FC236}">
                <a16:creationId xmlns:a16="http://schemas.microsoft.com/office/drawing/2014/main" id="{FFAD280A-1D00-448A-8CE5-01711B45135A}"/>
              </a:ext>
            </a:extLst>
          </p:cNvPr>
          <p:cNvSpPr txBox="1"/>
          <p:nvPr/>
        </p:nvSpPr>
        <p:spPr>
          <a:xfrm>
            <a:off x="1299013" y="2703633"/>
            <a:ext cx="1039860" cy="283565"/>
          </a:xfrm>
          <a:prstGeom prst="rect">
            <a:avLst/>
          </a:prstGeom>
          <a:solidFill>
            <a:schemeClr val="accent1"/>
          </a:solidFill>
          <a:ln>
            <a:noFill/>
          </a:ln>
        </p:spPr>
        <p:txBody>
          <a:bodyPr wrap="square" lIns="0" rIns="0" rtlCol="0">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市町村</a:t>
            </a:r>
          </a:p>
        </p:txBody>
      </p:sp>
      <p:sp>
        <p:nvSpPr>
          <p:cNvPr id="68" name="テキスト ボックス 67">
            <a:extLst>
              <a:ext uri="{FF2B5EF4-FFF2-40B4-BE49-F238E27FC236}">
                <a16:creationId xmlns:a16="http://schemas.microsoft.com/office/drawing/2014/main" id="{CCA7E1AA-A37E-421E-9609-A4CDD30943E6}"/>
              </a:ext>
            </a:extLst>
          </p:cNvPr>
          <p:cNvSpPr txBox="1"/>
          <p:nvPr/>
        </p:nvSpPr>
        <p:spPr>
          <a:xfrm>
            <a:off x="838828" y="4057808"/>
            <a:ext cx="1997740" cy="251991"/>
          </a:xfrm>
          <a:prstGeom prst="rect">
            <a:avLst/>
          </a:prstGeom>
          <a:ln w="12700" cmpd="sng">
            <a:noFill/>
            <a:prstDash val="dash"/>
          </a:ln>
        </p:spPr>
        <p:txBody>
          <a:bodyPr vert="horz" wrap="square" lIns="81914" tIns="40957" rIns="81914" bIns="40957" spcCol="144000" rtlCol="0">
            <a:spAutoFit/>
          </a:bodyPr>
          <a:lstStyle/>
          <a:p>
            <a:pPr algn="ctr"/>
            <a:r>
              <a:rPr lang="ja-JP" altLang="en-US" sz="1100" dirty="0">
                <a:latin typeface="Meiryo UI" panose="020B0604030504040204" pitchFamily="50" charset="-128"/>
                <a:ea typeface="Meiryo UI" panose="020B0604030504040204" pitchFamily="50" charset="-128"/>
              </a:rPr>
              <a:t>公共建築物再編等を検討</a:t>
            </a:r>
          </a:p>
        </p:txBody>
      </p:sp>
      <p:grpSp>
        <p:nvGrpSpPr>
          <p:cNvPr id="69" name="グループ化 68">
            <a:extLst>
              <a:ext uri="{FF2B5EF4-FFF2-40B4-BE49-F238E27FC236}">
                <a16:creationId xmlns:a16="http://schemas.microsoft.com/office/drawing/2014/main" id="{2EF432E5-133A-4784-B37B-F4D8A4C7878F}"/>
              </a:ext>
            </a:extLst>
          </p:cNvPr>
          <p:cNvGrpSpPr/>
          <p:nvPr/>
        </p:nvGrpSpPr>
        <p:grpSpPr>
          <a:xfrm>
            <a:off x="1137106" y="3037023"/>
            <a:ext cx="6924189" cy="3668574"/>
            <a:chOff x="3769210" y="3780631"/>
            <a:chExt cx="6924189" cy="3668574"/>
          </a:xfrm>
        </p:grpSpPr>
        <p:sp>
          <p:nvSpPr>
            <p:cNvPr id="70" name="角丸四角形 47">
              <a:extLst>
                <a:ext uri="{FF2B5EF4-FFF2-40B4-BE49-F238E27FC236}">
                  <a16:creationId xmlns:a16="http://schemas.microsoft.com/office/drawing/2014/main" id="{A55A6DC0-8D48-4D9B-B63B-5418CFC30BE0}"/>
                </a:ext>
              </a:extLst>
            </p:cNvPr>
            <p:cNvSpPr/>
            <p:nvPr/>
          </p:nvSpPr>
          <p:spPr>
            <a:xfrm>
              <a:off x="6168682" y="3780631"/>
              <a:ext cx="1913847" cy="243870"/>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en-US" altLang="ja-JP" sz="1200" b="1" kern="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00" b="1" kern="0" dirty="0">
                  <a:solidFill>
                    <a:prstClr val="black"/>
                  </a:solidFill>
                  <a:latin typeface="ＭＳ Ｐゴシック" panose="020B0600070205080204" pitchFamily="50" charset="-128"/>
                  <a:ea typeface="ＭＳ Ｐゴシック" panose="020B0600070205080204" pitchFamily="50" charset="-128"/>
                </a:rPr>
                <a:t>支援体制イメージ</a:t>
              </a:r>
              <a:r>
                <a:rPr kumimoji="1" lang="en-US" altLang="ja-JP" sz="1200" b="1" kern="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200" b="1" kern="0" dirty="0">
                  <a:solidFill>
                    <a:prstClr val="black"/>
                  </a:solidFill>
                  <a:latin typeface="ＭＳ Ｐゴシック" panose="020B0600070205080204" pitchFamily="50" charset="-128"/>
                  <a:ea typeface="ＭＳ Ｐゴシック" panose="020B0600070205080204" pitchFamily="50" charset="-128"/>
                </a:rPr>
                <a:t>　　</a:t>
              </a:r>
              <a:endParaRPr kumimoji="1" lang="en-US" altLang="ja-JP" sz="1200" b="1" kern="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71" name="グループ化 70">
              <a:extLst>
                <a:ext uri="{FF2B5EF4-FFF2-40B4-BE49-F238E27FC236}">
                  <a16:creationId xmlns:a16="http://schemas.microsoft.com/office/drawing/2014/main" id="{FA09C5E6-EF0C-48BC-A631-283B2D632EC5}"/>
                </a:ext>
              </a:extLst>
            </p:cNvPr>
            <p:cNvGrpSpPr/>
            <p:nvPr/>
          </p:nvGrpSpPr>
          <p:grpSpPr>
            <a:xfrm>
              <a:off x="3769210" y="3780631"/>
              <a:ext cx="6924189" cy="3137348"/>
              <a:chOff x="4829054" y="-370580"/>
              <a:chExt cx="5827368" cy="2594388"/>
            </a:xfrm>
          </p:grpSpPr>
          <p:cxnSp>
            <p:nvCxnSpPr>
              <p:cNvPr id="91" name="直線矢印コネクタ 90">
                <a:extLst>
                  <a:ext uri="{FF2B5EF4-FFF2-40B4-BE49-F238E27FC236}">
                    <a16:creationId xmlns:a16="http://schemas.microsoft.com/office/drawing/2014/main" id="{DA1B79BE-F5EC-4E47-88F9-52A450CF697B}"/>
                  </a:ext>
                </a:extLst>
              </p:cNvPr>
              <p:cNvCxnSpPr>
                <a:cxnSpLocks/>
              </p:cNvCxnSpPr>
              <p:nvPr/>
            </p:nvCxnSpPr>
            <p:spPr>
              <a:xfrm>
                <a:off x="5994763" y="1282572"/>
                <a:ext cx="862719" cy="0"/>
              </a:xfrm>
              <a:prstGeom prst="straightConnector1">
                <a:avLst/>
              </a:prstGeom>
              <a:noFill/>
              <a:ln w="9525" cap="flat" cmpd="sng" algn="ctr">
                <a:solidFill>
                  <a:srgbClr val="4F81BD">
                    <a:shade val="95000"/>
                    <a:satMod val="105000"/>
                  </a:srgbClr>
                </a:solidFill>
                <a:prstDash val="solid"/>
                <a:tailEnd type="triangle"/>
              </a:ln>
              <a:effectLst/>
            </p:spPr>
          </p:cxnSp>
          <p:cxnSp>
            <p:nvCxnSpPr>
              <p:cNvPr id="92" name="直線矢印コネクタ 91">
                <a:extLst>
                  <a:ext uri="{FF2B5EF4-FFF2-40B4-BE49-F238E27FC236}">
                    <a16:creationId xmlns:a16="http://schemas.microsoft.com/office/drawing/2014/main" id="{67EF3553-3E9E-41C6-B518-C2538CE127A4}"/>
                  </a:ext>
                </a:extLst>
              </p:cNvPr>
              <p:cNvCxnSpPr>
                <a:cxnSpLocks/>
              </p:cNvCxnSpPr>
              <p:nvPr/>
            </p:nvCxnSpPr>
            <p:spPr>
              <a:xfrm flipH="1">
                <a:off x="5994763" y="1407858"/>
                <a:ext cx="833879" cy="0"/>
              </a:xfrm>
              <a:prstGeom prst="straightConnector1">
                <a:avLst/>
              </a:prstGeom>
              <a:noFill/>
              <a:ln w="9525" cap="flat" cmpd="sng" algn="ctr">
                <a:solidFill>
                  <a:srgbClr val="4F81BD">
                    <a:shade val="95000"/>
                    <a:satMod val="105000"/>
                  </a:srgbClr>
                </a:solidFill>
                <a:prstDash val="solid"/>
                <a:tailEnd type="triangle"/>
              </a:ln>
              <a:effectLst/>
            </p:spPr>
          </p:cxnSp>
          <p:sp>
            <p:nvSpPr>
              <p:cNvPr id="93" name="角丸四角形 71">
                <a:extLst>
                  <a:ext uri="{FF2B5EF4-FFF2-40B4-BE49-F238E27FC236}">
                    <a16:creationId xmlns:a16="http://schemas.microsoft.com/office/drawing/2014/main" id="{BDBB2E85-3A1F-4420-B5B5-6A49F6ED5691}"/>
                  </a:ext>
                </a:extLst>
              </p:cNvPr>
              <p:cNvSpPr/>
              <p:nvPr/>
            </p:nvSpPr>
            <p:spPr>
              <a:xfrm>
                <a:off x="6882661" y="1407496"/>
                <a:ext cx="1985061" cy="259991"/>
              </a:xfrm>
              <a:prstGeom prst="roundRect">
                <a:avLst>
                  <a:gd name="adj" fmla="val 6815"/>
                </a:avLst>
              </a:prstGeom>
              <a:noFill/>
              <a:ln w="6350" cap="flat" cmpd="sng" algn="ctr">
                <a:noFill/>
                <a:prstDash val="dash"/>
              </a:ln>
              <a:effectLst/>
            </p:spPr>
            <p:txBody>
              <a:bodyPr rtlCol="0" anchor="t" anchorCtr="0"/>
              <a:lstStyle/>
              <a:p>
                <a:pPr algn="ctr" defTabSz="1043056">
                  <a:defRPr/>
                </a:pPr>
                <a:r>
                  <a:rPr kumimoji="1" lang="ja-JP" altLang="en-US" sz="1050" b="1" kern="0" dirty="0">
                    <a:solidFill>
                      <a:prstClr val="black"/>
                    </a:solidFill>
                    <a:latin typeface="ＭＳ Ｐゴシック" panose="020B0600070205080204" pitchFamily="50" charset="-128"/>
                    <a:ea typeface="ＭＳ Ｐゴシック" panose="020B0600070205080204" pitchFamily="50" charset="-128"/>
                  </a:rPr>
                  <a:t>建築行政サポートデスク</a:t>
                </a:r>
                <a:endParaRPr kumimoji="1" lang="en-US" altLang="ja-JP" sz="1050" b="1" kern="0" dirty="0">
                  <a:solidFill>
                    <a:prstClr val="black"/>
                  </a:solidFill>
                  <a:latin typeface="ＭＳ Ｐゴシック" panose="020B0600070205080204" pitchFamily="50" charset="-128"/>
                  <a:ea typeface="ＭＳ Ｐゴシック" panose="020B0600070205080204" pitchFamily="50" charset="-128"/>
                </a:endParaRPr>
              </a:p>
              <a:p>
                <a:pPr algn="ctr" defTabSz="1043056">
                  <a:defRPr/>
                </a:pPr>
                <a:endParaRPr kumimoji="1" lang="en-US" altLang="ja-JP" sz="500" kern="0" dirty="0">
                  <a:solidFill>
                    <a:prstClr val="black"/>
                  </a:solidFill>
                  <a:latin typeface="ＭＳ Ｐ明朝" panose="02020600040205080304" pitchFamily="18" charset="-128"/>
                  <a:ea typeface="ＭＳ Ｐ明朝" panose="02020600040205080304" pitchFamily="18" charset="-128"/>
                </a:endParaRPr>
              </a:p>
            </p:txBody>
          </p:sp>
          <p:sp>
            <p:nvSpPr>
              <p:cNvPr id="94" name="角丸四角形 72">
                <a:extLst>
                  <a:ext uri="{FF2B5EF4-FFF2-40B4-BE49-F238E27FC236}">
                    <a16:creationId xmlns:a16="http://schemas.microsoft.com/office/drawing/2014/main" id="{E3711CA7-B5C2-41F0-A902-D80EA197AB50}"/>
                  </a:ext>
                </a:extLst>
              </p:cNvPr>
              <p:cNvSpPr/>
              <p:nvPr/>
            </p:nvSpPr>
            <p:spPr>
              <a:xfrm>
                <a:off x="6191951" y="1011656"/>
                <a:ext cx="538441" cy="216179"/>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相談</a:t>
                </a:r>
                <a:endParaRPr kumimoji="1" lang="en-US" altLang="ja-JP" sz="105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95" name="角丸四角形 73">
                <a:extLst>
                  <a:ext uri="{FF2B5EF4-FFF2-40B4-BE49-F238E27FC236}">
                    <a16:creationId xmlns:a16="http://schemas.microsoft.com/office/drawing/2014/main" id="{3F3E13DB-09DA-4B4D-B3D3-83274CD118A2}"/>
                  </a:ext>
                </a:extLst>
              </p:cNvPr>
              <p:cNvSpPr/>
              <p:nvPr/>
            </p:nvSpPr>
            <p:spPr>
              <a:xfrm>
                <a:off x="6107267" y="1428087"/>
                <a:ext cx="756999" cy="535020"/>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ニーズに</a:t>
                </a:r>
                <a:br>
                  <a:rPr kumimoji="1" lang="en-US" altLang="ja-JP" sz="1050" kern="0" dirty="0">
                    <a:solidFill>
                      <a:prstClr val="black"/>
                    </a:solidFill>
                    <a:latin typeface="ＭＳ Ｐゴシック" panose="020B0600070205080204" pitchFamily="50" charset="-128"/>
                    <a:ea typeface="ＭＳ Ｐゴシック" panose="020B0600070205080204" pitchFamily="50" charset="-128"/>
                  </a:rPr>
                </a:b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合わせた</a:t>
                </a:r>
                <a:endParaRPr kumimoji="1" lang="en-US" altLang="ja-JP" sz="105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技術支援</a:t>
                </a:r>
                <a:endParaRPr kumimoji="1" lang="en-US" altLang="ja-JP" sz="105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96" name="角丸四角形 74">
                <a:extLst>
                  <a:ext uri="{FF2B5EF4-FFF2-40B4-BE49-F238E27FC236}">
                    <a16:creationId xmlns:a16="http://schemas.microsoft.com/office/drawing/2014/main" id="{3EB33CA2-A69E-48E0-B663-6EBACA86A1CA}"/>
                  </a:ext>
                </a:extLst>
              </p:cNvPr>
              <p:cNvSpPr/>
              <p:nvPr/>
            </p:nvSpPr>
            <p:spPr>
              <a:xfrm>
                <a:off x="8244089" y="-370580"/>
                <a:ext cx="2412333" cy="277872"/>
              </a:xfrm>
              <a:prstGeom prst="roundRect">
                <a:avLst>
                  <a:gd name="adj" fmla="val 6815"/>
                </a:avLst>
              </a:prstGeom>
              <a:noFill/>
              <a:ln w="6350" cap="flat" cmpd="sng" algn="ctr">
                <a:noFill/>
                <a:prstDash val="dash"/>
              </a:ln>
              <a:effectLst/>
            </p:spPr>
            <p:txBody>
              <a:bodyPr rtlCol="0" anchor="t" anchorCtr="0"/>
              <a:lstStyle/>
              <a:p>
                <a:pPr algn="ctr" defTabSz="1043056">
                  <a:defRPr/>
                </a:pPr>
                <a:r>
                  <a:rPr kumimoji="1" lang="ja-JP" altLang="en-US" sz="1200" b="1" kern="0" dirty="0">
                    <a:solidFill>
                      <a:prstClr val="black"/>
                    </a:solidFill>
                    <a:latin typeface="ＭＳ Ｐゴシック" panose="020B0600070205080204" pitchFamily="50" charset="-128"/>
                    <a:ea typeface="ＭＳ Ｐゴシック" panose="020B0600070205080204" pitchFamily="50" charset="-128"/>
                  </a:rPr>
                  <a:t>関係部局と連携した総合的な支援</a:t>
                </a:r>
                <a:endParaRPr kumimoji="1" lang="en-US" altLang="ja-JP" sz="1200" b="1" kern="0" dirty="0">
                  <a:solidFill>
                    <a:prstClr val="black"/>
                  </a:solidFill>
                  <a:latin typeface="ＭＳ Ｐゴシック" panose="020B0600070205080204" pitchFamily="50" charset="-128"/>
                  <a:ea typeface="ＭＳ Ｐゴシック" panose="020B0600070205080204" pitchFamily="50" charset="-128"/>
                </a:endParaRPr>
              </a:p>
            </p:txBody>
          </p:sp>
          <p:pic>
            <p:nvPicPr>
              <p:cNvPr id="97" name="図 96">
                <a:extLst>
                  <a:ext uri="{FF2B5EF4-FFF2-40B4-BE49-F238E27FC236}">
                    <a16:creationId xmlns:a16="http://schemas.microsoft.com/office/drawing/2014/main" id="{4794F010-2091-4B31-9DF3-B059E123D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054" y="794479"/>
                <a:ext cx="1045527" cy="921537"/>
              </a:xfrm>
              <a:prstGeom prst="rect">
                <a:avLst/>
              </a:prstGeom>
            </p:spPr>
          </p:pic>
          <p:sp>
            <p:nvSpPr>
              <p:cNvPr id="98" name="テキスト ボックス 97">
                <a:extLst>
                  <a:ext uri="{FF2B5EF4-FFF2-40B4-BE49-F238E27FC236}">
                    <a16:creationId xmlns:a16="http://schemas.microsoft.com/office/drawing/2014/main" id="{7B01D16F-6F9F-4A99-BC4B-243563851DE2}"/>
                  </a:ext>
                </a:extLst>
              </p:cNvPr>
              <p:cNvSpPr txBox="1"/>
              <p:nvPr/>
            </p:nvSpPr>
            <p:spPr>
              <a:xfrm>
                <a:off x="5394783" y="1716015"/>
                <a:ext cx="750157" cy="103978"/>
              </a:xfrm>
              <a:prstGeom prst="rect">
                <a:avLst/>
              </a:prstGeom>
              <a:ln w="12700" cmpd="sng">
                <a:noFill/>
                <a:prstDash val="dash"/>
              </a:ln>
            </p:spPr>
            <p:txBody>
              <a:bodyPr vert="horz" wrap="square" lIns="81914" tIns="40957" rIns="81914" bIns="40957" spcCol="144000" rtlCol="0">
                <a:spAutoFit/>
              </a:bodyPr>
              <a:lstStyle/>
              <a:p>
                <a:pPr algn="ctr" defTabSz="1043056">
                  <a:lnSpc>
                    <a:spcPts val="221"/>
                  </a:lnSpc>
                  <a:defRPr/>
                </a:pPr>
                <a:r>
                  <a:rPr kumimoji="1" lang="ja-JP" altLang="en-US" sz="1100" kern="0" dirty="0">
                    <a:solidFill>
                      <a:prstClr val="black"/>
                    </a:solidFill>
                    <a:latin typeface="ＭＳ Ｐゴシック" panose="020B0600070205080204" pitchFamily="50" charset="-128"/>
                    <a:ea typeface="ＭＳ Ｐゴシック" panose="020B0600070205080204" pitchFamily="50" charset="-128"/>
                  </a:rPr>
                  <a:t>市町村</a:t>
                </a:r>
              </a:p>
            </p:txBody>
          </p:sp>
          <p:pic>
            <p:nvPicPr>
              <p:cNvPr id="99" name="図 98">
                <a:extLst>
                  <a:ext uri="{FF2B5EF4-FFF2-40B4-BE49-F238E27FC236}">
                    <a16:creationId xmlns:a16="http://schemas.microsoft.com/office/drawing/2014/main" id="{745DBBFD-0B99-4C4C-AB78-C7699534E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1849" y="614469"/>
                <a:ext cx="521607" cy="540566"/>
              </a:xfrm>
              <a:prstGeom prst="rect">
                <a:avLst/>
              </a:prstGeom>
            </p:spPr>
          </p:pic>
          <p:sp>
            <p:nvSpPr>
              <p:cNvPr id="100" name="テキスト ボックス 99">
                <a:extLst>
                  <a:ext uri="{FF2B5EF4-FFF2-40B4-BE49-F238E27FC236}">
                    <a16:creationId xmlns:a16="http://schemas.microsoft.com/office/drawing/2014/main" id="{0756242A-8379-4608-8C1F-5A089643B1B1}"/>
                  </a:ext>
                </a:extLst>
              </p:cNvPr>
              <p:cNvSpPr txBox="1"/>
              <p:nvPr/>
            </p:nvSpPr>
            <p:spPr>
              <a:xfrm>
                <a:off x="6619563" y="1260792"/>
                <a:ext cx="1098304" cy="102175"/>
              </a:xfrm>
              <a:prstGeom prst="rect">
                <a:avLst/>
              </a:prstGeom>
              <a:ln w="12700" cmpd="sng">
                <a:noFill/>
                <a:prstDash val="dash"/>
              </a:ln>
            </p:spPr>
            <p:txBody>
              <a:bodyPr vert="horz" wrap="square" lIns="81914" tIns="40957" rIns="81914" bIns="40957" spcCol="144000" rtlCol="0">
                <a:spAutoFit/>
              </a:bodyPr>
              <a:lstStyle/>
              <a:p>
                <a:pPr algn="ctr" defTabSz="1043056">
                  <a:lnSpc>
                    <a:spcPts val="221"/>
                  </a:lnSpc>
                  <a:defRPr/>
                </a:pPr>
                <a:r>
                  <a:rPr kumimoji="1" lang="ja-JP" altLang="en-US" sz="1000" kern="0" dirty="0">
                    <a:solidFill>
                      <a:prstClr val="black"/>
                    </a:solidFill>
                    <a:latin typeface="ＭＳ Ｐゴシック" panose="020B0600070205080204" pitchFamily="50" charset="-128"/>
                    <a:ea typeface="ＭＳ Ｐゴシック" panose="020B0600070205080204" pitchFamily="50" charset="-128"/>
                  </a:rPr>
                  <a:t>大阪府</a:t>
                </a:r>
              </a:p>
            </p:txBody>
          </p:sp>
          <p:pic>
            <p:nvPicPr>
              <p:cNvPr id="101" name="図 100">
                <a:extLst>
                  <a:ext uri="{FF2B5EF4-FFF2-40B4-BE49-F238E27FC236}">
                    <a16:creationId xmlns:a16="http://schemas.microsoft.com/office/drawing/2014/main" id="{DEEE62DA-91EB-4E10-943D-125DE7AFEC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7371" y="793031"/>
                <a:ext cx="555640" cy="575837"/>
              </a:xfrm>
              <a:prstGeom prst="rect">
                <a:avLst/>
              </a:prstGeom>
            </p:spPr>
          </p:pic>
          <p:sp>
            <p:nvSpPr>
              <p:cNvPr id="102" name="角丸四角形 87">
                <a:extLst>
                  <a:ext uri="{FF2B5EF4-FFF2-40B4-BE49-F238E27FC236}">
                    <a16:creationId xmlns:a16="http://schemas.microsoft.com/office/drawing/2014/main" id="{45250997-1D23-4C12-9EDB-898721351452}"/>
                  </a:ext>
                </a:extLst>
              </p:cNvPr>
              <p:cNvSpPr/>
              <p:nvPr/>
            </p:nvSpPr>
            <p:spPr>
              <a:xfrm>
                <a:off x="7162346" y="409662"/>
                <a:ext cx="1463772" cy="297424"/>
              </a:xfrm>
              <a:prstGeom prst="roundRect">
                <a:avLst>
                  <a:gd name="adj" fmla="val 6815"/>
                </a:avLst>
              </a:prstGeom>
              <a:noFill/>
              <a:ln w="6350" cap="flat" cmpd="sng" algn="ctr">
                <a:noFill/>
                <a:prstDash val="dash"/>
              </a:ln>
              <a:effectLst/>
            </p:spPr>
            <p:txBody>
              <a:bodyPr rtlCol="0" anchor="t" anchorCtr="0"/>
              <a:lstStyle/>
              <a:p>
                <a:pPr algn="ctr" defTabSz="1043056">
                  <a:defRPr/>
                </a:pPr>
                <a:r>
                  <a:rPr kumimoji="1" lang="en-US" altLang="ja-JP" sz="1000" kern="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000" kern="0" dirty="0">
                    <a:solidFill>
                      <a:prstClr val="black"/>
                    </a:solidFill>
                    <a:latin typeface="ＭＳ Ｐゴシック" panose="020B0600070205080204" pitchFamily="50" charset="-128"/>
                    <a:ea typeface="ＭＳ Ｐゴシック" panose="020B0600070205080204" pitchFamily="50" charset="-128"/>
                  </a:rPr>
                  <a:t>窓口：建築指導室</a:t>
                </a:r>
                <a:endParaRPr kumimoji="1" lang="en-US" altLang="ja-JP" sz="1000" kern="0" dirty="0">
                  <a:solidFill>
                    <a:prstClr val="black"/>
                  </a:solidFill>
                  <a:latin typeface="ＭＳ Ｐゴシック" panose="020B0600070205080204" pitchFamily="50" charset="-128"/>
                  <a:ea typeface="ＭＳ Ｐゴシック" panose="020B0600070205080204" pitchFamily="50" charset="-128"/>
                </a:endParaRPr>
              </a:p>
              <a:p>
                <a:pPr algn="ctr" defTabSz="1043056">
                  <a:defRPr/>
                </a:pPr>
                <a:r>
                  <a:rPr kumimoji="1" lang="ja-JP" altLang="en-US" sz="1000" kern="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・土木事務所</a:t>
                </a:r>
                <a:r>
                  <a:rPr kumimoji="1" lang="en-US" altLang="ja-JP" sz="1000" kern="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　　　　　　　　　　　　　　　　　　　</a:t>
                </a:r>
                <a:endParaRPr kumimoji="1" lang="en-US" altLang="ja-JP" sz="400" kern="0" dirty="0">
                  <a:solidFill>
                    <a:prstClr val="black"/>
                  </a:solidFill>
                  <a:latin typeface="ＭＳ Ｐ明朝" panose="02020600040205080304" pitchFamily="18" charset="-128"/>
                  <a:ea typeface="ＭＳ Ｐ明朝" panose="02020600040205080304" pitchFamily="18" charset="-128"/>
                </a:endParaRPr>
              </a:p>
            </p:txBody>
          </p:sp>
          <p:sp>
            <p:nvSpPr>
              <p:cNvPr id="103" name="楕円 102">
                <a:extLst>
                  <a:ext uri="{FF2B5EF4-FFF2-40B4-BE49-F238E27FC236}">
                    <a16:creationId xmlns:a16="http://schemas.microsoft.com/office/drawing/2014/main" id="{4C1FD9C4-AFB7-4BBD-B2DE-D620FC9EA1EF}"/>
                  </a:ext>
                </a:extLst>
              </p:cNvPr>
              <p:cNvSpPr/>
              <p:nvPr/>
            </p:nvSpPr>
            <p:spPr>
              <a:xfrm>
                <a:off x="7313089" y="1697020"/>
                <a:ext cx="1179578" cy="526788"/>
              </a:xfrm>
              <a:prstGeom prst="ellipse">
                <a:avLst/>
              </a:prstGeom>
              <a:noFill/>
              <a:ln w="3175" cap="flat" cmpd="sng" algn="ctr">
                <a:solidFill>
                  <a:srgbClr val="0070C0"/>
                </a:solidFill>
                <a:prstDash val="solid"/>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sp>
            <p:nvSpPr>
              <p:cNvPr id="104" name="角丸四角形 102">
                <a:extLst>
                  <a:ext uri="{FF2B5EF4-FFF2-40B4-BE49-F238E27FC236}">
                    <a16:creationId xmlns:a16="http://schemas.microsoft.com/office/drawing/2014/main" id="{3C9AB930-8D62-4496-A56C-6A6620E080B3}"/>
                  </a:ext>
                </a:extLst>
              </p:cNvPr>
              <p:cNvSpPr/>
              <p:nvPr/>
            </p:nvSpPr>
            <p:spPr>
              <a:xfrm>
                <a:off x="7263767" y="1719941"/>
                <a:ext cx="1351043" cy="436036"/>
              </a:xfrm>
              <a:prstGeom prst="roundRect">
                <a:avLst>
                  <a:gd name="adj" fmla="val 6815"/>
                </a:avLst>
              </a:prstGeom>
              <a:noFill/>
              <a:ln w="6350" cap="flat" cmpd="sng" algn="ctr">
                <a:noFill/>
                <a:prstDash val="dash"/>
              </a:ln>
              <a:effectLst/>
            </p:spPr>
            <p:txBody>
              <a:bodyPr rtlCol="0" anchor="t" anchorCtr="0"/>
              <a:lstStyle/>
              <a:p>
                <a:pPr algn="ctr" defTabSz="1043056">
                  <a:defRPr/>
                </a:pPr>
                <a:r>
                  <a:rPr kumimoji="1" lang="ja-JP" altLang="en-US" sz="1050" kern="0" dirty="0">
                    <a:solidFill>
                      <a:prstClr val="black"/>
                    </a:solidFill>
                    <a:latin typeface="ＭＳ Ｐゴシック" panose="020B0600070205080204" pitchFamily="50" charset="-128"/>
                    <a:ea typeface="ＭＳ Ｐゴシック" panose="020B0600070205080204" pitchFamily="50" charset="-128"/>
                  </a:rPr>
                  <a:t>事業調整室</a:t>
                </a:r>
                <a:endParaRPr kumimoji="1" lang="en-US" altLang="ja-JP" sz="1050" kern="0" dirty="0">
                  <a:solidFill>
                    <a:prstClr val="black"/>
                  </a:solidFill>
                  <a:latin typeface="ＭＳ Ｐゴシック" panose="020B0600070205080204" pitchFamily="50" charset="-128"/>
                  <a:ea typeface="ＭＳ Ｐゴシック" panose="020B0600070205080204" pitchFamily="50" charset="-128"/>
                </a:endParaRPr>
              </a:p>
              <a:p>
                <a:pPr algn="ct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（地域維持管理連携</a:t>
                </a:r>
                <a:r>
                  <a:rPr kumimoji="1" lang="en-US" altLang="ja-JP" sz="800" kern="0" dirty="0">
                    <a:solidFill>
                      <a:prstClr val="black"/>
                    </a:solidFill>
                    <a:latin typeface="ＭＳ Ｐゴシック" panose="020B0600070205080204" pitchFamily="50" charset="-128"/>
                    <a:ea typeface="ＭＳ Ｐゴシック" panose="020B0600070205080204" pitchFamily="50" charset="-128"/>
                  </a:rPr>
                  <a:t>PF</a:t>
                </a: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など）</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・ｲﾝﾌﾗ支援</a:t>
                </a:r>
                <a:endParaRPr kumimoji="1" lang="en-US" altLang="ja-JP" sz="900" kern="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105" name="直線コネクタ 104">
                <a:extLst>
                  <a:ext uri="{FF2B5EF4-FFF2-40B4-BE49-F238E27FC236}">
                    <a16:creationId xmlns:a16="http://schemas.microsoft.com/office/drawing/2014/main" id="{648C5146-3E49-41EE-AD3A-84FA4C745BB3}"/>
                  </a:ext>
                </a:extLst>
              </p:cNvPr>
              <p:cNvCxnSpPr/>
              <p:nvPr/>
            </p:nvCxnSpPr>
            <p:spPr>
              <a:xfrm flipV="1">
                <a:off x="7884115" y="1614761"/>
                <a:ext cx="0" cy="120556"/>
              </a:xfrm>
              <a:prstGeom prst="line">
                <a:avLst/>
              </a:prstGeom>
              <a:noFill/>
              <a:ln w="57150" cap="flat" cmpd="dbl" algn="ctr">
                <a:solidFill>
                  <a:sysClr val="windowText" lastClr="000000">
                    <a:shade val="95000"/>
                    <a:satMod val="105000"/>
                  </a:sysClr>
                </a:solidFill>
                <a:prstDash val="solid"/>
              </a:ln>
              <a:effectLst/>
            </p:spPr>
          </p:cxnSp>
        </p:grpSp>
        <p:sp>
          <p:nvSpPr>
            <p:cNvPr id="72" name="正方形/長方形 71">
              <a:extLst>
                <a:ext uri="{FF2B5EF4-FFF2-40B4-BE49-F238E27FC236}">
                  <a16:creationId xmlns:a16="http://schemas.microsoft.com/office/drawing/2014/main" id="{5CCC8D37-D1C6-4AAB-A621-FFE58C49CC08}"/>
                </a:ext>
              </a:extLst>
            </p:cNvPr>
            <p:cNvSpPr/>
            <p:nvPr/>
          </p:nvSpPr>
          <p:spPr>
            <a:xfrm>
              <a:off x="6217972" y="3798400"/>
              <a:ext cx="4421033" cy="3650805"/>
            </a:xfrm>
            <a:prstGeom prst="rect">
              <a:avLst/>
            </a:prstGeom>
            <a:noFill/>
            <a:ln w="19050" cap="flat" cmpd="sng" algn="ctr">
              <a:solidFill>
                <a:srgbClr val="00B0F0"/>
              </a:solidFill>
              <a:prstDash val="sysDash"/>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sp>
          <p:nvSpPr>
            <p:cNvPr id="73" name="角丸四角形 42">
              <a:extLst>
                <a:ext uri="{FF2B5EF4-FFF2-40B4-BE49-F238E27FC236}">
                  <a16:creationId xmlns:a16="http://schemas.microsoft.com/office/drawing/2014/main" id="{BB455BF4-71BD-4CF6-9CBA-D1DACF4C0433}"/>
                </a:ext>
              </a:extLst>
            </p:cNvPr>
            <p:cNvSpPr/>
            <p:nvPr/>
          </p:nvSpPr>
          <p:spPr>
            <a:xfrm>
              <a:off x="8875092" y="4162606"/>
              <a:ext cx="1235244" cy="315403"/>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市町村局</a:t>
              </a:r>
              <a:endParaRPr kumimoji="1" lang="en-US" altLang="ja-JP" sz="9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・計画助言、地方債等</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74" name="楕円 73">
              <a:extLst>
                <a:ext uri="{FF2B5EF4-FFF2-40B4-BE49-F238E27FC236}">
                  <a16:creationId xmlns:a16="http://schemas.microsoft.com/office/drawing/2014/main" id="{FFC8578E-8A7A-4BCC-B3C1-A7F19881ADC2}"/>
                </a:ext>
              </a:extLst>
            </p:cNvPr>
            <p:cNvSpPr/>
            <p:nvPr/>
          </p:nvSpPr>
          <p:spPr>
            <a:xfrm>
              <a:off x="8761556" y="6878207"/>
              <a:ext cx="1368000" cy="504000"/>
            </a:xfrm>
            <a:prstGeom prst="ellipse">
              <a:avLst/>
            </a:prstGeom>
            <a:noFill/>
            <a:ln w="3175" cap="flat" cmpd="sng" algn="ctr">
              <a:solidFill>
                <a:srgbClr val="0070C0"/>
              </a:solidFill>
              <a:prstDash val="solid"/>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sp>
          <p:nvSpPr>
            <p:cNvPr id="75" name="楕円 74">
              <a:extLst>
                <a:ext uri="{FF2B5EF4-FFF2-40B4-BE49-F238E27FC236}">
                  <a16:creationId xmlns:a16="http://schemas.microsoft.com/office/drawing/2014/main" id="{C8F96DE0-E863-4ACE-AF79-BCF4DE80B111}"/>
                </a:ext>
              </a:extLst>
            </p:cNvPr>
            <p:cNvSpPr/>
            <p:nvPr/>
          </p:nvSpPr>
          <p:spPr>
            <a:xfrm>
              <a:off x="8761556" y="5342394"/>
              <a:ext cx="1368000" cy="432000"/>
            </a:xfrm>
            <a:prstGeom prst="ellipse">
              <a:avLst/>
            </a:prstGeom>
            <a:noFill/>
            <a:ln w="3175" cap="flat" cmpd="sng" algn="ctr">
              <a:solidFill>
                <a:srgbClr val="0070C0"/>
              </a:solidFill>
              <a:prstDash val="solid"/>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sp>
          <p:nvSpPr>
            <p:cNvPr id="76" name="角丸四角形 49">
              <a:extLst>
                <a:ext uri="{FF2B5EF4-FFF2-40B4-BE49-F238E27FC236}">
                  <a16:creationId xmlns:a16="http://schemas.microsoft.com/office/drawing/2014/main" id="{57A4BA42-003E-40F7-AAE1-16D225FD9B11}"/>
                </a:ext>
              </a:extLst>
            </p:cNvPr>
            <p:cNvSpPr/>
            <p:nvPr/>
          </p:nvSpPr>
          <p:spPr>
            <a:xfrm>
              <a:off x="8875092" y="6891563"/>
              <a:ext cx="1182340" cy="469148"/>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公共建築室</a:t>
              </a:r>
              <a:endParaRPr kumimoji="1" lang="en-US" altLang="ja-JP" sz="9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・発注方式、</a:t>
              </a:r>
              <a:r>
                <a:rPr kumimoji="1" lang="en-US" altLang="ja-JP" sz="800" kern="0" dirty="0">
                  <a:solidFill>
                    <a:prstClr val="black"/>
                  </a:solidFill>
                  <a:latin typeface="ＭＳ Ｐゴシック" panose="020B0600070205080204" pitchFamily="50" charset="-128"/>
                  <a:ea typeface="ＭＳ Ｐゴシック" panose="020B0600070205080204" pitchFamily="50" charset="-128"/>
                </a:rPr>
                <a:t>ESCO</a:t>
              </a: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・木材利用等</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77" name="直線矢印コネクタ 76">
              <a:extLst>
                <a:ext uri="{FF2B5EF4-FFF2-40B4-BE49-F238E27FC236}">
                  <a16:creationId xmlns:a16="http://schemas.microsoft.com/office/drawing/2014/main" id="{45BACF14-35CF-4C38-8455-B87AFFCA5AF2}"/>
                </a:ext>
              </a:extLst>
            </p:cNvPr>
            <p:cNvCxnSpPr/>
            <p:nvPr/>
          </p:nvCxnSpPr>
          <p:spPr>
            <a:xfrm flipV="1">
              <a:off x="8040265" y="4486549"/>
              <a:ext cx="632709" cy="771812"/>
            </a:xfrm>
            <a:prstGeom prst="straightConnector1">
              <a:avLst/>
            </a:prstGeom>
            <a:noFill/>
            <a:ln w="3175" cap="flat" cmpd="sng" algn="ctr">
              <a:solidFill>
                <a:srgbClr val="4F81BD">
                  <a:shade val="95000"/>
                  <a:satMod val="105000"/>
                </a:srgbClr>
              </a:solidFill>
              <a:prstDash val="solid"/>
              <a:headEnd type="triangle"/>
              <a:tailEnd type="triangle"/>
            </a:ln>
            <a:effectLst/>
          </p:spPr>
        </p:cxnSp>
        <p:cxnSp>
          <p:nvCxnSpPr>
            <p:cNvPr id="78" name="直線矢印コネクタ 77">
              <a:extLst>
                <a:ext uri="{FF2B5EF4-FFF2-40B4-BE49-F238E27FC236}">
                  <a16:creationId xmlns:a16="http://schemas.microsoft.com/office/drawing/2014/main" id="{B354432C-818C-4EC9-A157-F1C657C927C7}"/>
                </a:ext>
              </a:extLst>
            </p:cNvPr>
            <p:cNvCxnSpPr>
              <a:cxnSpLocks/>
            </p:cNvCxnSpPr>
            <p:nvPr/>
          </p:nvCxnSpPr>
          <p:spPr>
            <a:xfrm flipV="1">
              <a:off x="8158317" y="5575803"/>
              <a:ext cx="553430" cy="58356"/>
            </a:xfrm>
            <a:prstGeom prst="straightConnector1">
              <a:avLst/>
            </a:prstGeom>
            <a:noFill/>
            <a:ln w="3175" cap="flat" cmpd="sng" algn="ctr">
              <a:solidFill>
                <a:srgbClr val="4F81BD">
                  <a:shade val="95000"/>
                  <a:satMod val="105000"/>
                </a:srgbClr>
              </a:solidFill>
              <a:prstDash val="solid"/>
              <a:headEnd type="triangle"/>
              <a:tailEnd type="triangle"/>
            </a:ln>
            <a:effectLst/>
          </p:spPr>
        </p:cxnSp>
        <p:cxnSp>
          <p:nvCxnSpPr>
            <p:cNvPr id="79" name="直線矢印コネクタ 78">
              <a:extLst>
                <a:ext uri="{FF2B5EF4-FFF2-40B4-BE49-F238E27FC236}">
                  <a16:creationId xmlns:a16="http://schemas.microsoft.com/office/drawing/2014/main" id="{A2E09D4D-A2C9-4E7D-B6B6-CECF661271A4}"/>
                </a:ext>
              </a:extLst>
            </p:cNvPr>
            <p:cNvCxnSpPr>
              <a:cxnSpLocks/>
            </p:cNvCxnSpPr>
            <p:nvPr/>
          </p:nvCxnSpPr>
          <p:spPr>
            <a:xfrm>
              <a:off x="8172753" y="5805225"/>
              <a:ext cx="545619" cy="222478"/>
            </a:xfrm>
            <a:prstGeom prst="straightConnector1">
              <a:avLst/>
            </a:prstGeom>
            <a:noFill/>
            <a:ln w="3175" cap="flat" cmpd="sng" algn="ctr">
              <a:solidFill>
                <a:srgbClr val="4F81BD">
                  <a:shade val="95000"/>
                  <a:satMod val="105000"/>
                </a:srgbClr>
              </a:solidFill>
              <a:prstDash val="solid"/>
              <a:headEnd type="triangle"/>
              <a:tailEnd type="triangle"/>
            </a:ln>
            <a:effectLst/>
          </p:spPr>
        </p:cxnSp>
        <p:sp>
          <p:nvSpPr>
            <p:cNvPr id="80" name="角丸四角形 82">
              <a:extLst>
                <a:ext uri="{FF2B5EF4-FFF2-40B4-BE49-F238E27FC236}">
                  <a16:creationId xmlns:a16="http://schemas.microsoft.com/office/drawing/2014/main" id="{67B21C1E-33D7-4B00-946E-29BAEB6B05FC}"/>
                </a:ext>
              </a:extLst>
            </p:cNvPr>
            <p:cNvSpPr/>
            <p:nvPr/>
          </p:nvSpPr>
          <p:spPr>
            <a:xfrm>
              <a:off x="8875092" y="4644727"/>
              <a:ext cx="1235243" cy="620601"/>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大阪都市計画局</a:t>
              </a:r>
              <a:endParaRPr kumimoji="1" lang="en-US" altLang="ja-JP" sz="9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・用途地域</a:t>
              </a:r>
              <a:r>
                <a:rPr kumimoji="1" lang="en-US" altLang="ja-JP" sz="800" kern="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地区計画</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・関連事業等</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・交付金等</a:t>
              </a:r>
              <a:r>
                <a:rPr kumimoji="1" lang="ja-JP" altLang="en-US" sz="700" kern="0" dirty="0">
                  <a:solidFill>
                    <a:prstClr val="black"/>
                  </a:solidFill>
                  <a:latin typeface="ＭＳ Ｐゴシック" panose="020B0600070205080204" pitchFamily="50" charset="-128"/>
                  <a:ea typeface="ＭＳ Ｐゴシック" panose="020B0600070205080204" pitchFamily="50" charset="-128"/>
                </a:rPr>
                <a:t>（土木事務所）</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81" name="楕円 80">
              <a:extLst>
                <a:ext uri="{FF2B5EF4-FFF2-40B4-BE49-F238E27FC236}">
                  <a16:creationId xmlns:a16="http://schemas.microsoft.com/office/drawing/2014/main" id="{F9884184-BA45-42CF-B307-1C88EF3397B9}"/>
                </a:ext>
              </a:extLst>
            </p:cNvPr>
            <p:cNvSpPr/>
            <p:nvPr/>
          </p:nvSpPr>
          <p:spPr>
            <a:xfrm>
              <a:off x="8761556" y="4140671"/>
              <a:ext cx="1368000" cy="432000"/>
            </a:xfrm>
            <a:prstGeom prst="ellipse">
              <a:avLst/>
            </a:prstGeom>
            <a:noFill/>
            <a:ln w="3175" cap="flat" cmpd="sng" algn="ctr">
              <a:solidFill>
                <a:srgbClr val="0070C0"/>
              </a:solidFill>
              <a:prstDash val="solid"/>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cxnSp>
          <p:nvCxnSpPr>
            <p:cNvPr id="82" name="直線矢印コネクタ 81">
              <a:extLst>
                <a:ext uri="{FF2B5EF4-FFF2-40B4-BE49-F238E27FC236}">
                  <a16:creationId xmlns:a16="http://schemas.microsoft.com/office/drawing/2014/main" id="{15097E60-7C58-49C5-9F56-16CA860EA057}"/>
                </a:ext>
              </a:extLst>
            </p:cNvPr>
            <p:cNvCxnSpPr>
              <a:cxnSpLocks/>
            </p:cNvCxnSpPr>
            <p:nvPr/>
          </p:nvCxnSpPr>
          <p:spPr>
            <a:xfrm flipV="1">
              <a:off x="8094794" y="5046494"/>
              <a:ext cx="616953" cy="367293"/>
            </a:xfrm>
            <a:prstGeom prst="straightConnector1">
              <a:avLst/>
            </a:prstGeom>
            <a:noFill/>
            <a:ln w="3175" cap="flat" cmpd="sng" algn="ctr">
              <a:solidFill>
                <a:srgbClr val="4F81BD">
                  <a:shade val="95000"/>
                  <a:satMod val="105000"/>
                </a:srgbClr>
              </a:solidFill>
              <a:prstDash val="solid"/>
              <a:headEnd type="triangle"/>
              <a:tailEnd type="triangle"/>
            </a:ln>
            <a:effectLst/>
          </p:spPr>
        </p:cxnSp>
        <p:sp>
          <p:nvSpPr>
            <p:cNvPr id="83" name="楕円 82">
              <a:extLst>
                <a:ext uri="{FF2B5EF4-FFF2-40B4-BE49-F238E27FC236}">
                  <a16:creationId xmlns:a16="http://schemas.microsoft.com/office/drawing/2014/main" id="{3AE23269-DFF8-4639-BDD1-278C35A7B3FB}"/>
                </a:ext>
              </a:extLst>
            </p:cNvPr>
            <p:cNvSpPr/>
            <p:nvPr/>
          </p:nvSpPr>
          <p:spPr>
            <a:xfrm>
              <a:off x="8761556" y="4604608"/>
              <a:ext cx="1368000" cy="705849"/>
            </a:xfrm>
            <a:prstGeom prst="ellipse">
              <a:avLst/>
            </a:prstGeom>
            <a:noFill/>
            <a:ln w="3175" cap="flat" cmpd="sng" algn="ctr">
              <a:solidFill>
                <a:srgbClr val="0070C0"/>
              </a:solidFill>
              <a:prstDash val="solid"/>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sp>
          <p:nvSpPr>
            <p:cNvPr id="84" name="角丸四角形 92">
              <a:extLst>
                <a:ext uri="{FF2B5EF4-FFF2-40B4-BE49-F238E27FC236}">
                  <a16:creationId xmlns:a16="http://schemas.microsoft.com/office/drawing/2014/main" id="{A923DB51-A97C-404A-91B1-EF19E1693934}"/>
                </a:ext>
              </a:extLst>
            </p:cNvPr>
            <p:cNvSpPr/>
            <p:nvPr/>
          </p:nvSpPr>
          <p:spPr>
            <a:xfrm>
              <a:off x="8875092" y="5364807"/>
              <a:ext cx="1235244" cy="373582"/>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教育庁</a:t>
              </a:r>
              <a:endParaRPr kumimoji="1" lang="en-US" altLang="ja-JP" sz="9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・学校関係</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85" name="楕円 84">
              <a:extLst>
                <a:ext uri="{FF2B5EF4-FFF2-40B4-BE49-F238E27FC236}">
                  <a16:creationId xmlns:a16="http://schemas.microsoft.com/office/drawing/2014/main" id="{5978B322-D406-4865-AC93-1400895AC849}"/>
                </a:ext>
              </a:extLst>
            </p:cNvPr>
            <p:cNvSpPr/>
            <p:nvPr/>
          </p:nvSpPr>
          <p:spPr>
            <a:xfrm>
              <a:off x="8761556" y="5806331"/>
              <a:ext cx="1368000" cy="504000"/>
            </a:xfrm>
            <a:prstGeom prst="ellipse">
              <a:avLst/>
            </a:prstGeom>
            <a:noFill/>
            <a:ln w="3175" cap="flat" cmpd="sng" algn="ctr">
              <a:solidFill>
                <a:srgbClr val="0070C0"/>
              </a:solidFill>
              <a:prstDash val="solid"/>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sp>
          <p:nvSpPr>
            <p:cNvPr id="86" name="楕円 85">
              <a:extLst>
                <a:ext uri="{FF2B5EF4-FFF2-40B4-BE49-F238E27FC236}">
                  <a16:creationId xmlns:a16="http://schemas.microsoft.com/office/drawing/2014/main" id="{79B6D89E-4129-437A-90AC-75DF453CAFF2}"/>
                </a:ext>
              </a:extLst>
            </p:cNvPr>
            <p:cNvSpPr/>
            <p:nvPr/>
          </p:nvSpPr>
          <p:spPr>
            <a:xfrm>
              <a:off x="8761556" y="6342268"/>
              <a:ext cx="1368000" cy="504000"/>
            </a:xfrm>
            <a:prstGeom prst="ellipse">
              <a:avLst/>
            </a:prstGeom>
            <a:noFill/>
            <a:ln w="3175" cap="flat" cmpd="sng" algn="ctr">
              <a:solidFill>
                <a:srgbClr val="0070C0"/>
              </a:solidFill>
              <a:prstDash val="solid"/>
            </a:ln>
            <a:effectLst/>
          </p:spPr>
          <p:txBody>
            <a:bodyPr rtlCol="0" anchor="ctr"/>
            <a:lstStyle/>
            <a:p>
              <a:pPr algn="ctr" defTabSz="1043056">
                <a:defRPr/>
              </a:pPr>
              <a:endParaRPr kumimoji="1" lang="ja-JP" altLang="en-US" sz="2100" kern="0">
                <a:solidFill>
                  <a:prstClr val="black"/>
                </a:solidFill>
                <a:latin typeface="Calibri"/>
                <a:ea typeface="ＭＳ Ｐゴシック" panose="020B0600070205080204" pitchFamily="50" charset="-128"/>
              </a:endParaRPr>
            </a:p>
          </p:txBody>
        </p:sp>
        <p:sp>
          <p:nvSpPr>
            <p:cNvPr id="87" name="角丸四角形 48">
              <a:extLst>
                <a:ext uri="{FF2B5EF4-FFF2-40B4-BE49-F238E27FC236}">
                  <a16:creationId xmlns:a16="http://schemas.microsoft.com/office/drawing/2014/main" id="{7F637610-ACE1-4669-92DB-57581E37FA5B}"/>
                </a:ext>
              </a:extLst>
            </p:cNvPr>
            <p:cNvSpPr/>
            <p:nvPr/>
          </p:nvSpPr>
          <p:spPr>
            <a:xfrm>
              <a:off x="8875092" y="5821603"/>
              <a:ext cx="1182340" cy="469148"/>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居住企画課</a:t>
              </a:r>
              <a:endParaRPr kumimoji="1" lang="en-US" altLang="ja-JP" sz="9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・市町営住宅交付金</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・維持保全等</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88" name="角丸四角形 54">
              <a:extLst>
                <a:ext uri="{FF2B5EF4-FFF2-40B4-BE49-F238E27FC236}">
                  <a16:creationId xmlns:a16="http://schemas.microsoft.com/office/drawing/2014/main" id="{F8667ADD-6DB4-4D95-AD1C-7CE1665DCBD3}"/>
                </a:ext>
              </a:extLst>
            </p:cNvPr>
            <p:cNvSpPr/>
            <p:nvPr/>
          </p:nvSpPr>
          <p:spPr>
            <a:xfrm>
              <a:off x="8875092" y="6347997"/>
              <a:ext cx="1235244" cy="373582"/>
            </a:xfrm>
            <a:prstGeom prst="roundRect">
              <a:avLst>
                <a:gd name="adj" fmla="val 6815"/>
              </a:avLst>
            </a:prstGeom>
            <a:noFill/>
            <a:ln w="6350" cap="flat" cmpd="sng" algn="ctr">
              <a:noFill/>
              <a:prstDash val="dash"/>
            </a:ln>
            <a:effectLst/>
          </p:spPr>
          <p:txBody>
            <a:bodyPr rtlCol="0" anchor="t" anchorCtr="0"/>
            <a:lstStyle/>
            <a:p>
              <a:pPr defTabSz="1043056">
                <a:defRPr/>
              </a:pPr>
              <a:r>
                <a:rPr kumimoji="1" lang="ja-JP" altLang="en-US" sz="900" kern="0" dirty="0">
                  <a:solidFill>
                    <a:prstClr val="black"/>
                  </a:solidFill>
                  <a:latin typeface="ＭＳ Ｐゴシック" panose="020B0600070205080204" pitchFamily="50" charset="-128"/>
                  <a:ea typeface="ＭＳ Ｐゴシック" panose="020B0600070205080204" pitchFamily="50" charset="-128"/>
                </a:rPr>
                <a:t>建築環境課</a:t>
              </a:r>
              <a:endParaRPr kumimoji="1" lang="en-US" altLang="ja-JP" sz="9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・省エネ法</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a:p>
              <a:pPr defTabSz="1043056">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・バリアフリー法等</a:t>
              </a:r>
              <a:endParaRPr kumimoji="1" lang="en-US" altLang="ja-JP" sz="800" kern="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89" name="直線矢印コネクタ 88">
              <a:extLst>
                <a:ext uri="{FF2B5EF4-FFF2-40B4-BE49-F238E27FC236}">
                  <a16:creationId xmlns:a16="http://schemas.microsoft.com/office/drawing/2014/main" id="{B1D9CFDB-47FF-4C5E-ACFF-3EB922009135}"/>
                </a:ext>
              </a:extLst>
            </p:cNvPr>
            <p:cNvCxnSpPr/>
            <p:nvPr/>
          </p:nvCxnSpPr>
          <p:spPr>
            <a:xfrm>
              <a:off x="8158317" y="5995491"/>
              <a:ext cx="606715" cy="499476"/>
            </a:xfrm>
            <a:prstGeom prst="straightConnector1">
              <a:avLst/>
            </a:prstGeom>
            <a:noFill/>
            <a:ln w="3175" cap="flat" cmpd="sng" algn="ctr">
              <a:solidFill>
                <a:srgbClr val="4F81BD">
                  <a:shade val="95000"/>
                  <a:satMod val="105000"/>
                </a:srgbClr>
              </a:solidFill>
              <a:prstDash val="solid"/>
              <a:headEnd type="triangle"/>
              <a:tailEnd type="triangle"/>
            </a:ln>
            <a:effectLst/>
          </p:spPr>
        </p:cxnSp>
        <p:cxnSp>
          <p:nvCxnSpPr>
            <p:cNvPr id="90" name="直線矢印コネクタ 89">
              <a:extLst>
                <a:ext uri="{FF2B5EF4-FFF2-40B4-BE49-F238E27FC236}">
                  <a16:creationId xmlns:a16="http://schemas.microsoft.com/office/drawing/2014/main" id="{287E277C-39E3-4473-BC6D-3E8E1D522EE6}"/>
                </a:ext>
              </a:extLst>
            </p:cNvPr>
            <p:cNvCxnSpPr/>
            <p:nvPr/>
          </p:nvCxnSpPr>
          <p:spPr>
            <a:xfrm>
              <a:off x="8119634" y="6142956"/>
              <a:ext cx="619480" cy="843980"/>
            </a:xfrm>
            <a:prstGeom prst="straightConnector1">
              <a:avLst/>
            </a:prstGeom>
            <a:noFill/>
            <a:ln w="3175" cap="flat" cmpd="sng" algn="ctr">
              <a:solidFill>
                <a:srgbClr val="4F81BD">
                  <a:shade val="95000"/>
                  <a:satMod val="105000"/>
                </a:srgbClr>
              </a:solidFill>
              <a:prstDash val="solid"/>
              <a:headEnd type="triangle"/>
              <a:tailEnd type="triangle"/>
            </a:ln>
            <a:effectLst/>
          </p:spPr>
        </p:cxnSp>
      </p:grpSp>
    </p:spTree>
    <p:extLst>
      <p:ext uri="{BB962C8B-B14F-4D97-AF65-F5344CB8AC3E}">
        <p14:creationId xmlns:p14="http://schemas.microsoft.com/office/powerpoint/2010/main" val="404603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a:extLst>
              <a:ext uri="{FF2B5EF4-FFF2-40B4-BE49-F238E27FC236}">
                <a16:creationId xmlns:a16="http://schemas.microsoft.com/office/drawing/2014/main" id="{1071691D-7BDF-4DD5-84F0-9B802E891E1C}"/>
              </a:ext>
            </a:extLst>
          </p:cNvPr>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正方形/長方形 14">
            <a:extLst>
              <a:ext uri="{FF2B5EF4-FFF2-40B4-BE49-F238E27FC236}">
                <a16:creationId xmlns:a16="http://schemas.microsoft.com/office/drawing/2014/main" id="{60A703D7-8275-4808-A42D-4A30D24A8E09}"/>
              </a:ext>
            </a:extLst>
          </p:cNvPr>
          <p:cNvSpPr/>
          <p:nvPr/>
        </p:nvSpPr>
        <p:spPr>
          <a:xfrm>
            <a:off x="179512" y="1468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p>
        </p:txBody>
      </p:sp>
      <p:sp>
        <p:nvSpPr>
          <p:cNvPr id="5" name="正方形/長方形 4">
            <a:extLst>
              <a:ext uri="{FF2B5EF4-FFF2-40B4-BE49-F238E27FC236}">
                <a16:creationId xmlns:a16="http://schemas.microsoft.com/office/drawing/2014/main" id="{B7C41A33-30B0-4373-9B30-83D05AAD1049}"/>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a:t>
            </a:fld>
            <a:endParaRPr lang="ja-JP" altLang="en-US" sz="1200" dirty="0">
              <a:solidFill>
                <a:prstClr val="black"/>
              </a:solidFill>
              <a:ea typeface="Meiryo UI" panose="020B0604030504040204" pitchFamily="50" charset="-128"/>
            </a:endParaRPr>
          </a:p>
        </p:txBody>
      </p:sp>
      <p:sp>
        <p:nvSpPr>
          <p:cNvPr id="6" name="テキスト ボックス 5">
            <a:extLst>
              <a:ext uri="{FF2B5EF4-FFF2-40B4-BE49-F238E27FC236}">
                <a16:creationId xmlns:a16="http://schemas.microsoft.com/office/drawing/2014/main" id="{99EE78EF-4AA8-4618-8E23-D1B975253C79}"/>
              </a:ext>
            </a:extLst>
          </p:cNvPr>
          <p:cNvSpPr txBox="1"/>
          <p:nvPr/>
        </p:nvSpPr>
        <p:spPr>
          <a:xfrm>
            <a:off x="215934" y="548684"/>
            <a:ext cx="8784000" cy="6078587"/>
          </a:xfrm>
          <a:prstGeom prst="rect">
            <a:avLst/>
          </a:prstGeom>
          <a:noFill/>
        </p:spPr>
        <p:txBody>
          <a:bodyPr wrap="square" rtlCol="0">
            <a:spAutoFit/>
          </a:bodyPr>
          <a:lstStyle/>
          <a:p>
            <a:pPr>
              <a:spcAft>
                <a:spcPts val="600"/>
              </a:spcAft>
            </a:pPr>
            <a:r>
              <a:rPr lang="ja-JP" altLang="en-US" sz="1400" b="1" dirty="0">
                <a:solidFill>
                  <a:prstClr val="black"/>
                </a:solidFill>
                <a:latin typeface="Meiryo UI" panose="020B0604030504040204" pitchFamily="50" charset="-128"/>
                <a:ea typeface="Meiryo UI" panose="020B0604030504040204" pitchFamily="50" charset="-128"/>
              </a:rPr>
              <a:t>①　人口の現状・将来推計</a:t>
            </a:r>
            <a:endParaRPr lang="en-US" altLang="ja-JP" sz="1400" b="1" dirty="0">
              <a:solidFill>
                <a:prstClr val="black"/>
              </a:solidFill>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rPr>
              <a:t>年までの間に、総人口は約</a:t>
            </a:r>
            <a:r>
              <a:rPr lang="en-US" altLang="ja-JP" sz="1400" dirty="0">
                <a:latin typeface="Meiryo UI" panose="020B0604030504040204" pitchFamily="50" charset="-128"/>
                <a:ea typeface="Meiryo UI" panose="020B0604030504040204" pitchFamily="50" charset="-128"/>
              </a:rPr>
              <a:t>10.9</a:t>
            </a:r>
            <a:r>
              <a:rPr lang="ja-JP" altLang="en-US" sz="1400" dirty="0">
                <a:latin typeface="Meiryo UI" panose="020B0604030504040204" pitchFamily="50" charset="-128"/>
                <a:ea typeface="Meiryo UI" panose="020B0604030504040204" pitchFamily="50" charset="-128"/>
              </a:rPr>
              <a:t>％減少するが、年少人口（</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歳）及び生産年齢人口（</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64</a:t>
            </a:r>
            <a:r>
              <a:rPr lang="ja-JP" altLang="en-US" sz="1400" dirty="0">
                <a:latin typeface="Meiryo UI" panose="020B0604030504040204" pitchFamily="50" charset="-128"/>
                <a:ea typeface="Meiryo UI" panose="020B0604030504040204" pitchFamily="50" charset="-128"/>
              </a:rPr>
              <a:t>歳）が大きく減少する一方、高齢者人口（</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歳以上）は増加を続けることにより、人口構成が大きく変動する。</a:t>
            </a:r>
            <a:endParaRPr lang="en-US" altLang="ja-JP" sz="1400" dirty="0">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また、高齢者人口・後期高齢者人口（</a:t>
            </a:r>
            <a:r>
              <a:rPr lang="en-US" altLang="ja-JP" sz="1400" dirty="0">
                <a:latin typeface="Meiryo UI" panose="020B0604030504040204" pitchFamily="50" charset="-128"/>
                <a:ea typeface="Meiryo UI" panose="020B0604030504040204" pitchFamily="50" charset="-128"/>
              </a:rPr>
              <a:t>75</a:t>
            </a:r>
            <a:r>
              <a:rPr lang="ja-JP" altLang="en-US" sz="1400" dirty="0">
                <a:latin typeface="Meiryo UI" panose="020B0604030504040204" pitchFamily="50" charset="-128"/>
                <a:ea typeface="Meiryo UI" panose="020B0604030504040204" pitchFamily="50" charset="-128"/>
              </a:rPr>
              <a:t>歳以上）の増加に伴い、医療需要や介護需要等が増加することが見込まれる。</a:t>
            </a:r>
            <a:endParaRPr lang="ja-JP" altLang="en-US" sz="600" dirty="0">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高齢者人口・後期高齢者人口については、増加する団体から、既に減少局面に入っている団体まで状況は様々であるが、特に後期高齢者人口が大幅に増加する団体では、福祉ニーズや社会保障関係経費への影響がより大きくなる。</a:t>
            </a:r>
            <a:endParaRPr lang="en-US" altLang="ja-JP" sz="1400" dirty="0">
              <a:latin typeface="Meiryo UI" panose="020B0604030504040204" pitchFamily="50" charset="-128"/>
              <a:ea typeface="Meiryo UI" panose="020B0604030504040204" pitchFamily="50" charset="-128"/>
            </a:endParaRPr>
          </a:p>
          <a:p>
            <a:pPr marL="285750" indent="-285750">
              <a:spcAft>
                <a:spcPts val="18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生産年齢人口が５割以上減少する団体が３団体あり、将来の税収（個人住民税等）の減少が懸念される。</a:t>
            </a:r>
          </a:p>
          <a:p>
            <a:pPr>
              <a:spcAft>
                <a:spcPts val="600"/>
              </a:spcAft>
            </a:pPr>
            <a:r>
              <a:rPr lang="ja-JP" altLang="en-US" sz="1400" b="1" dirty="0">
                <a:latin typeface="Meiryo UI" panose="020B0604030504040204" pitchFamily="50" charset="-128"/>
                <a:ea typeface="Meiryo UI" panose="020B0604030504040204" pitchFamily="50" charset="-128"/>
              </a:rPr>
              <a:t>②　地域の状況</a:t>
            </a:r>
            <a:endParaRPr lang="en-US" altLang="ja-JP" sz="1400" b="1" dirty="0">
              <a:latin typeface="Meiryo UI" panose="020B0604030504040204" pitchFamily="50" charset="-128"/>
              <a:ea typeface="Meiryo UI" panose="020B0604030504040204" pitchFamily="50" charset="-128"/>
            </a:endParaRPr>
          </a:p>
          <a:p>
            <a:pPr marL="285750" indent="-285750">
              <a:spcAft>
                <a:spcPts val="18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地域の自治機能の低下や生活関連サービスの縮小（消防団員充足率や自治会加入率の低下等）により、これまで行政以外の主体が担っていたサービスを行政で代替することが求められるなど、新たな行政需要が生じること</a:t>
            </a:r>
            <a:r>
              <a:rPr lang="ja-JP" altLang="en-US" sz="1400" dirty="0">
                <a:solidFill>
                  <a:prstClr val="black"/>
                </a:solidFill>
                <a:latin typeface="Meiryo UI" panose="020B0604030504040204" pitchFamily="50" charset="-128"/>
                <a:ea typeface="Meiryo UI" panose="020B0604030504040204" pitchFamily="50" charset="-128"/>
              </a:rPr>
              <a:t>も想定される。</a:t>
            </a:r>
          </a:p>
          <a:p>
            <a:pPr>
              <a:spcAft>
                <a:spcPts val="600"/>
              </a:spcAft>
            </a:pPr>
            <a:r>
              <a:rPr lang="ja-JP" altLang="en-US" sz="1400" b="1" dirty="0">
                <a:solidFill>
                  <a:prstClr val="black"/>
                </a:solidFill>
                <a:latin typeface="Meiryo UI" panose="020B0604030504040204" pitchFamily="50" charset="-128"/>
                <a:ea typeface="Meiryo UI" panose="020B0604030504040204" pitchFamily="50" charset="-128"/>
              </a:rPr>
              <a:t>③　インフラ・公共施設</a:t>
            </a:r>
            <a:endParaRPr lang="en-US" altLang="ja-JP" sz="1400" b="1" dirty="0">
              <a:solidFill>
                <a:prstClr val="black"/>
              </a:solidFill>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rPr>
              <a:t>高度経済成長期に集中投資したインフラの老朽化が進行し、点検・診断・維持管理等の事務が増加している。</a:t>
            </a:r>
            <a:endParaRPr lang="en-US" altLang="ja-JP" sz="1400" dirty="0">
              <a:latin typeface="Meiryo UI" panose="020B0604030504040204" pitchFamily="50" charset="-128"/>
              <a:ea typeface="Meiryo UI" panose="020B0604030504040204" pitchFamily="50" charset="-128"/>
            </a:endParaRPr>
          </a:p>
          <a:p>
            <a:pPr marL="285750" indent="-285750">
              <a:spcAft>
                <a:spcPts val="1800"/>
              </a:spcAft>
              <a:buFont typeface="Meiryo UI" panose="020B0604030504040204" pitchFamily="50" charset="-128"/>
              <a:buChar char="○"/>
            </a:pPr>
            <a:r>
              <a:rPr lang="ja-JP" altLang="en-US" sz="1400" dirty="0">
                <a:solidFill>
                  <a:prstClr val="black"/>
                </a:solidFill>
                <a:latin typeface="Meiryo UI" panose="020B0604030504040204" pitchFamily="50" charset="-128"/>
                <a:ea typeface="Meiryo UI" panose="020B0604030504040204" pitchFamily="50" charset="-128"/>
              </a:rPr>
              <a:t>人口減少に伴う</a:t>
            </a:r>
            <a:r>
              <a:rPr lang="ja-JP" altLang="en-US" sz="1400" dirty="0">
                <a:latin typeface="Meiryo UI" panose="020B0604030504040204" pitchFamily="50" charset="-128"/>
                <a:ea typeface="Meiryo UI" panose="020B0604030504040204" pitchFamily="50" charset="-128"/>
              </a:rPr>
              <a:t>需要水量</a:t>
            </a:r>
            <a:r>
              <a:rPr lang="ja-JP" altLang="en-US" sz="1400" dirty="0">
                <a:solidFill>
                  <a:prstClr val="black"/>
                </a:solidFill>
                <a:latin typeface="Meiryo UI" panose="020B0604030504040204" pitchFamily="50" charset="-128"/>
                <a:ea typeface="Meiryo UI" panose="020B0604030504040204" pitchFamily="50" charset="-128"/>
              </a:rPr>
              <a:t>やごみ発生量の減少により、施設が相対的に過大となり、施設効率の低下も懸念される。</a:t>
            </a:r>
            <a:endParaRPr lang="en-US" altLang="ja-JP" sz="1400" dirty="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1400" b="1" dirty="0">
                <a:solidFill>
                  <a:prstClr val="black"/>
                </a:solidFill>
                <a:latin typeface="Meiryo UI" panose="020B0604030504040204" pitchFamily="50" charset="-128"/>
                <a:ea typeface="Meiryo UI" panose="020B0604030504040204" pitchFamily="50" charset="-128"/>
              </a:rPr>
              <a:t>④　自治体の組織・財政の状況</a:t>
            </a:r>
            <a:endParaRPr lang="en-US" altLang="ja-JP" sz="1400" b="1" dirty="0">
              <a:solidFill>
                <a:prstClr val="black"/>
              </a:solidFill>
              <a:latin typeface="Meiryo UI" panose="020B0604030504040204" pitchFamily="50" charset="-128"/>
              <a:ea typeface="Meiryo UI" panose="020B0604030504040204" pitchFamily="50" charset="-128"/>
            </a:endParaRPr>
          </a:p>
          <a:p>
            <a:pPr marL="285750" indent="-285750">
              <a:spcAft>
                <a:spcPts val="600"/>
              </a:spcAft>
              <a:buFont typeface="Meiryo UI" panose="020B0604030504040204" pitchFamily="50" charset="-128"/>
              <a:buChar char="○"/>
            </a:pPr>
            <a:r>
              <a:rPr lang="en-US" altLang="ja-JP" sz="1400" dirty="0">
                <a:solidFill>
                  <a:prstClr val="black"/>
                </a:solidFill>
                <a:latin typeface="Meiryo UI" panose="020B0604030504040204" pitchFamily="50" charset="-128"/>
                <a:ea typeface="Meiryo UI" panose="020B0604030504040204" pitchFamily="50" charset="-128"/>
              </a:rPr>
              <a:t>2012</a:t>
            </a:r>
            <a:r>
              <a:rPr lang="ja-JP" altLang="en-US" sz="1400" dirty="0">
                <a:solidFill>
                  <a:prstClr val="black"/>
                </a:solidFill>
                <a:latin typeface="Meiryo UI" panose="020B0604030504040204" pitchFamily="50" charset="-128"/>
                <a:ea typeface="Meiryo UI" panose="020B0604030504040204" pitchFamily="50" charset="-128"/>
              </a:rPr>
              <a:t>年度から</a:t>
            </a:r>
            <a:r>
              <a:rPr lang="en-US" altLang="ja-JP" sz="1400" dirty="0">
                <a:solidFill>
                  <a:prstClr val="black"/>
                </a:solidFill>
                <a:latin typeface="Meiryo UI" panose="020B0604030504040204" pitchFamily="50" charset="-128"/>
                <a:ea typeface="Meiryo UI" panose="020B0604030504040204" pitchFamily="50" charset="-128"/>
              </a:rPr>
              <a:t>2022</a:t>
            </a:r>
            <a:r>
              <a:rPr lang="ja-JP" altLang="en-US" sz="1400" dirty="0">
                <a:solidFill>
                  <a:prstClr val="black"/>
                </a:solidFill>
                <a:latin typeface="Meiryo UI" panose="020B0604030504040204" pitchFamily="50" charset="-128"/>
                <a:ea typeface="Meiryo UI" panose="020B0604030504040204" pitchFamily="50" charset="-128"/>
              </a:rPr>
              <a:t>年度までの間に、</a:t>
            </a:r>
            <a:r>
              <a:rPr lang="ja-JP" altLang="en-US" sz="1400" dirty="0">
                <a:latin typeface="Meiryo UI" panose="020B0604030504040204" pitchFamily="50" charset="-128"/>
                <a:ea typeface="Meiryo UI" panose="020B0604030504040204" pitchFamily="50" charset="-128"/>
              </a:rPr>
              <a:t>府民</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人当たりで見た場合、地方税収の増加により基準財政収入額も増加しているが、それ以上に基準財政需要額が増加している。</a:t>
            </a:r>
            <a:r>
              <a:rPr lang="ja-JP" altLang="en-US" sz="1400" dirty="0">
                <a:solidFill>
                  <a:prstClr val="black"/>
                </a:solidFill>
                <a:latin typeface="Meiryo UI" panose="020B0604030504040204" pitchFamily="50" charset="-128"/>
                <a:ea typeface="Meiryo UI" panose="020B0604030504040204" pitchFamily="50" charset="-128"/>
              </a:rPr>
              <a:t>その結果、府内市町村の財政力指数は悪化している。</a:t>
            </a:r>
          </a:p>
          <a:p>
            <a:pPr marL="285750" indent="-285750">
              <a:spcAft>
                <a:spcPts val="600"/>
              </a:spcAft>
              <a:buFont typeface="Meiryo UI" panose="020B0604030504040204" pitchFamily="50" charset="-128"/>
              <a:buChar char="○"/>
            </a:pPr>
            <a:r>
              <a:rPr lang="ja-JP" altLang="en-US" sz="1400" dirty="0">
                <a:solidFill>
                  <a:prstClr val="black"/>
                </a:solidFill>
                <a:latin typeface="Meiryo UI" panose="020B0604030504040204" pitchFamily="50" charset="-128"/>
                <a:ea typeface="Meiryo UI" panose="020B0604030504040204" pitchFamily="50" charset="-128"/>
              </a:rPr>
              <a:t>また、市町村が独自で活用することができる自主財源の比率が低下している。</a:t>
            </a:r>
          </a:p>
          <a:p>
            <a:pPr marL="285750" indent="-285750">
              <a:spcAft>
                <a:spcPts val="600"/>
              </a:spcAft>
              <a:buFont typeface="Meiryo UI" panose="020B0604030504040204" pitchFamily="50" charset="-128"/>
              <a:buChar char="○"/>
            </a:pPr>
            <a:r>
              <a:rPr lang="ja-JP" altLang="en-US" sz="1400" dirty="0">
                <a:solidFill>
                  <a:prstClr val="black"/>
                </a:solidFill>
                <a:latin typeface="Meiryo UI" panose="020B0604030504040204" pitchFamily="50" charset="-128"/>
                <a:ea typeface="Meiryo UI" panose="020B0604030504040204" pitchFamily="50" charset="-128"/>
              </a:rPr>
              <a:t>現状では財政調整基金の残高は増加しているが、今後、人口減少に伴う税収・自主財源の減少により、団体によっては、独自事業を実施するために財政調整基金の取り崩しが必要となり、残高減少となる懸念がある。</a:t>
            </a:r>
          </a:p>
        </p:txBody>
      </p:sp>
    </p:spTree>
    <p:extLst>
      <p:ext uri="{BB962C8B-B14F-4D97-AF65-F5344CB8AC3E}">
        <p14:creationId xmlns:p14="http://schemas.microsoft.com/office/powerpoint/2010/main" val="1089950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2659" y="159146"/>
            <a:ext cx="8784976" cy="923330"/>
            <a:chOff x="152659" y="159144"/>
            <a:chExt cx="8784976" cy="923330"/>
          </a:xfrm>
        </p:grpSpPr>
        <p:sp>
          <p:nvSpPr>
            <p:cNvPr id="7" name="正方形/長方形 6"/>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財政的支援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908720"/>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C1532C21-D0A3-46D4-A312-7864B5AA53BA}"/>
              </a:ext>
            </a:extLst>
          </p:cNvPr>
          <p:cNvSpPr/>
          <p:nvPr/>
        </p:nvSpPr>
        <p:spPr bwMode="white">
          <a:xfrm>
            <a:off x="137244" y="2132860"/>
            <a:ext cx="8768670" cy="1535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rPr>
              <a:t>基礎自治機能の充実・強化に取り組む市町村に対するインセンティブの強化に向け、財政的な支援の検討を行います。（取組例㉔、㉕）</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highlight>
                <a:srgbClr val="00FF00"/>
              </a:highligh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市町村施設整備資金貸付金を活用して市町村の財政負担の平準化や軽減を図るとともに、公共施設の最適配置に向けた取組についても支援します。 </a:t>
            </a:r>
            <a:r>
              <a:rPr lang="ja-JP" altLang="en-US" sz="1600" dirty="0">
                <a:solidFill>
                  <a:schemeClr val="tx1"/>
                </a:solidFill>
                <a:latin typeface="Meiryo UI" panose="020B0604030504040204" pitchFamily="50" charset="-128"/>
                <a:ea typeface="Meiryo UI" panose="020B0604030504040204" pitchFamily="50" charset="-128"/>
              </a:rPr>
              <a:t>（取組例㉖）</a:t>
            </a:r>
            <a:endParaRPr lang="en-US" altLang="ja-JP" sz="1600" dirty="0">
              <a:solidFill>
                <a:srgbClr val="FF0000"/>
              </a:solidFill>
              <a:highlight>
                <a:srgbClr val="00FF00"/>
              </a:highligh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7A6AB07-3DDC-4178-8FE3-31082936D7D5}"/>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79</a:t>
            </a:fld>
            <a:endParaRPr lang="ja-JP" altLang="en-US" sz="1200" dirty="0">
              <a:solidFill>
                <a:prstClr val="black"/>
              </a:solidFill>
              <a:ea typeface="Meiryo UI" panose="020B0604030504040204" pitchFamily="50" charset="-128"/>
            </a:endParaRPr>
          </a:p>
        </p:txBody>
      </p:sp>
      <p:sp>
        <p:nvSpPr>
          <p:cNvPr id="10" name="テキスト ボックス 9">
            <a:extLst>
              <a:ext uri="{FF2B5EF4-FFF2-40B4-BE49-F238E27FC236}">
                <a16:creationId xmlns:a16="http://schemas.microsoft.com/office/drawing/2014/main" id="{8CA03882-7E5B-4D90-942A-D27704B3E0F2}"/>
              </a:ext>
            </a:extLst>
          </p:cNvPr>
          <p:cNvSpPr txBox="1"/>
          <p:nvPr/>
        </p:nvSpPr>
        <p:spPr>
          <a:xfrm>
            <a:off x="152660" y="997159"/>
            <a:ext cx="8768670" cy="4936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基礎自治機能の充実及び強化に関する施策を推進するため、必要な財政措置を講じます。</a:t>
            </a:r>
          </a:p>
        </p:txBody>
      </p:sp>
      <p:sp>
        <p:nvSpPr>
          <p:cNvPr id="12" name="角丸四角形 20">
            <a:extLst>
              <a:ext uri="{FF2B5EF4-FFF2-40B4-BE49-F238E27FC236}">
                <a16:creationId xmlns:a16="http://schemas.microsoft.com/office/drawing/2014/main" id="{CF3CC302-D0B2-4498-B89A-270DD36FA799}"/>
              </a:ext>
            </a:extLst>
          </p:cNvPr>
          <p:cNvSpPr/>
          <p:nvPr/>
        </p:nvSpPr>
        <p:spPr>
          <a:xfrm>
            <a:off x="152659" y="1772816"/>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
        <p:nvSpPr>
          <p:cNvPr id="4" name="矢印: 左 3">
            <a:extLst>
              <a:ext uri="{FF2B5EF4-FFF2-40B4-BE49-F238E27FC236}">
                <a16:creationId xmlns:a16="http://schemas.microsoft.com/office/drawing/2014/main" id="{55BE764E-7906-4324-B4FE-782179A6B91D}"/>
              </a:ext>
            </a:extLst>
          </p:cNvPr>
          <p:cNvSpPr/>
          <p:nvPr/>
        </p:nvSpPr>
        <p:spPr>
          <a:xfrm>
            <a:off x="5962254" y="4892584"/>
            <a:ext cx="900000" cy="576000"/>
          </a:xfrm>
          <a:prstGeom prst="leftArrow">
            <a:avLst/>
          </a:prstGeom>
          <a:solidFill>
            <a:schemeClr val="accent1">
              <a:lumMod val="60000"/>
              <a:lumOff val="4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D5EF7B6E-0570-4CF1-A9E5-8916D7A8F7BC}"/>
              </a:ext>
            </a:extLst>
          </p:cNvPr>
          <p:cNvSpPr/>
          <p:nvPr/>
        </p:nvSpPr>
        <p:spPr>
          <a:xfrm>
            <a:off x="7100380" y="4674754"/>
            <a:ext cx="1656184" cy="973677"/>
          </a:xfrm>
          <a:prstGeom prst="ellipse">
            <a:avLst/>
          </a:prstGeom>
          <a:solidFill>
            <a:srgbClr val="0070C0"/>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財政的</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支援</a:t>
            </a:r>
            <a:endParaRPr kumimoji="1" lang="en-US" altLang="ja-JP" sz="16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5FCC843-7483-4775-B134-F60A0715E37E}"/>
              </a:ext>
            </a:extLst>
          </p:cNvPr>
          <p:cNvSpPr/>
          <p:nvPr/>
        </p:nvSpPr>
        <p:spPr>
          <a:xfrm>
            <a:off x="323528" y="4149080"/>
            <a:ext cx="2304256" cy="900000"/>
          </a:xfrm>
          <a:prstGeom prst="rect">
            <a:avLst/>
          </a:prstGeom>
          <a:solidFill>
            <a:srgbClr val="0070C0"/>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dirty="0">
                <a:latin typeface="Meiryo UI" panose="020B0604030504040204" pitchFamily="50" charset="-128"/>
                <a:ea typeface="Meiryo UI" panose="020B0604030504040204" pitchFamily="50" charset="-128"/>
              </a:rPr>
              <a:t>市町村における</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将来のあり方検討の場づくり</a:t>
            </a:r>
          </a:p>
        </p:txBody>
      </p:sp>
      <p:sp>
        <p:nvSpPr>
          <p:cNvPr id="17" name="正方形/長方形 16">
            <a:extLst>
              <a:ext uri="{FF2B5EF4-FFF2-40B4-BE49-F238E27FC236}">
                <a16:creationId xmlns:a16="http://schemas.microsoft.com/office/drawing/2014/main" id="{FA883051-ADFA-4844-A343-108B4246012E}"/>
              </a:ext>
            </a:extLst>
          </p:cNvPr>
          <p:cNvSpPr/>
          <p:nvPr/>
        </p:nvSpPr>
        <p:spPr>
          <a:xfrm>
            <a:off x="338132" y="5409320"/>
            <a:ext cx="2289652" cy="900000"/>
          </a:xfrm>
          <a:prstGeom prst="rect">
            <a:avLst/>
          </a:prstGeom>
          <a:solidFill>
            <a:srgbClr val="0070C0"/>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dirty="0">
                <a:latin typeface="Meiryo UI" panose="020B0604030504040204" pitchFamily="50" charset="-128"/>
                <a:ea typeface="Meiryo UI" panose="020B0604030504040204" pitchFamily="50" charset="-128"/>
              </a:rPr>
              <a:t>市町村の取組への</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支援</a:t>
            </a:r>
          </a:p>
        </p:txBody>
      </p:sp>
      <p:sp>
        <p:nvSpPr>
          <p:cNvPr id="13" name="正方形/長方形 12">
            <a:extLst>
              <a:ext uri="{FF2B5EF4-FFF2-40B4-BE49-F238E27FC236}">
                <a16:creationId xmlns:a16="http://schemas.microsoft.com/office/drawing/2014/main" id="{9188B479-9576-4D3D-9D4F-961A16D519C8}"/>
              </a:ext>
            </a:extLst>
          </p:cNvPr>
          <p:cNvSpPr/>
          <p:nvPr/>
        </p:nvSpPr>
        <p:spPr>
          <a:xfrm>
            <a:off x="2627784" y="5409320"/>
            <a:ext cx="3168352" cy="90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lstStyle/>
          <a:p>
            <a:r>
              <a:rPr lang="ja-JP" altLang="en-US" sz="1400" dirty="0">
                <a:solidFill>
                  <a:schemeClr val="tx1"/>
                </a:solidFill>
                <a:latin typeface="Meiryo UI" panose="020B0604030504040204" pitchFamily="50" charset="-128"/>
                <a:ea typeface="Meiryo UI" panose="020B0604030504040204" pitchFamily="50" charset="-128"/>
              </a:rPr>
              <a:t>① 組織及び運営の合理化に対する支援</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② 広域連携の促進</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③ 自主的な合併の円滑化</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2DE980FA-426D-4CFB-9B78-9112214D7264}"/>
              </a:ext>
            </a:extLst>
          </p:cNvPr>
          <p:cNvSpPr/>
          <p:nvPr/>
        </p:nvSpPr>
        <p:spPr>
          <a:xfrm>
            <a:off x="2627788" y="4150122"/>
            <a:ext cx="3168351" cy="90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lstStyle/>
          <a:p>
            <a:r>
              <a:rPr lang="ja-JP" altLang="en-US" sz="1400" dirty="0">
                <a:solidFill>
                  <a:schemeClr val="tx1"/>
                </a:solidFill>
                <a:latin typeface="Meiryo UI" panose="020B0604030504040204" pitchFamily="50" charset="-128"/>
                <a:ea typeface="Meiryo UI" panose="020B0604030504040204" pitchFamily="50" charset="-128"/>
              </a:rPr>
              <a:t>① 市町村の議論に資する情報の提供</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② あり方検討の場づくりの支援</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58597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2659" y="159146"/>
            <a:ext cx="8784976" cy="923330"/>
            <a:chOff x="152659" y="159144"/>
            <a:chExt cx="8784976" cy="923330"/>
          </a:xfrm>
        </p:grpSpPr>
        <p:sp>
          <p:nvSpPr>
            <p:cNvPr id="7" name="正方形/長方形 6"/>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財政的支援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908720"/>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47A6AB07-3DDC-4178-8FE3-31082936D7D5}"/>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80</a:t>
            </a:fld>
            <a:endParaRPr lang="ja-JP" altLang="en-US" sz="1200" dirty="0">
              <a:solidFill>
                <a:prstClr val="black"/>
              </a:solidFill>
              <a:ea typeface="Meiryo UI" panose="020B0604030504040204" pitchFamily="50" charset="-128"/>
            </a:endParaRPr>
          </a:p>
        </p:txBody>
      </p:sp>
      <p:sp>
        <p:nvSpPr>
          <p:cNvPr id="18" name="角丸四角形 20">
            <a:extLst>
              <a:ext uri="{FF2B5EF4-FFF2-40B4-BE49-F238E27FC236}">
                <a16:creationId xmlns:a16="http://schemas.microsoft.com/office/drawing/2014/main" id="{D86074EE-9C16-4CF7-8E2A-0983F3A32E6B}"/>
              </a:ext>
            </a:extLst>
          </p:cNvPr>
          <p:cNvSpPr/>
          <p:nvPr/>
        </p:nvSpPr>
        <p:spPr>
          <a:xfrm>
            <a:off x="151200" y="1052735"/>
            <a:ext cx="2808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取組例㉔　市町村振興補助金</a:t>
            </a:r>
            <a:endParaRPr lang="en-US" altLang="ja-JP" sz="1600" dirty="0">
              <a:latin typeface="Meiryo UI" panose="020B0604030504040204" pitchFamily="50" charset="-128"/>
              <a:ea typeface="Meiryo UI" panose="020B0604030504040204" pitchFamily="50" charset="-128"/>
            </a:endParaRPr>
          </a:p>
        </p:txBody>
      </p:sp>
      <p:sp>
        <p:nvSpPr>
          <p:cNvPr id="19" name="角丸四角形 20">
            <a:extLst>
              <a:ext uri="{FF2B5EF4-FFF2-40B4-BE49-F238E27FC236}">
                <a16:creationId xmlns:a16="http://schemas.microsoft.com/office/drawing/2014/main" id="{8D534A7F-5594-4F95-AB21-151E5454BF42}"/>
              </a:ext>
            </a:extLst>
          </p:cNvPr>
          <p:cNvSpPr/>
          <p:nvPr/>
        </p:nvSpPr>
        <p:spPr>
          <a:xfrm>
            <a:off x="151200" y="4437112"/>
            <a:ext cx="471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取組例㉕　市町村振興補助金（あり方議論推進分）</a:t>
            </a:r>
            <a:endParaRPr lang="en-US" altLang="ja-JP" sz="1600" dirty="0">
              <a:latin typeface="Meiryo UI" panose="020B0604030504040204" pitchFamily="50" charset="-128"/>
              <a:ea typeface="Meiryo UI" panose="020B0604030504040204" pitchFamily="50" charset="-128"/>
            </a:endParaRPr>
          </a:p>
        </p:txBody>
      </p:sp>
      <p:graphicFrame>
        <p:nvGraphicFramePr>
          <p:cNvPr id="20" name="表 25">
            <a:extLst>
              <a:ext uri="{FF2B5EF4-FFF2-40B4-BE49-F238E27FC236}">
                <a16:creationId xmlns:a16="http://schemas.microsoft.com/office/drawing/2014/main" id="{1D5299E5-5F12-4EFF-8306-5B068994CDE3}"/>
              </a:ext>
            </a:extLst>
          </p:cNvPr>
          <p:cNvGraphicFramePr>
            <a:graphicFrameLocks noGrp="1"/>
          </p:cNvGraphicFramePr>
          <p:nvPr>
            <p:extLst>
              <p:ext uri="{D42A27DB-BD31-4B8C-83A1-F6EECF244321}">
                <p14:modId xmlns:p14="http://schemas.microsoft.com/office/powerpoint/2010/main" val="3145036886"/>
              </p:ext>
            </p:extLst>
          </p:nvPr>
        </p:nvGraphicFramePr>
        <p:xfrm>
          <a:off x="174898" y="2188900"/>
          <a:ext cx="8756708" cy="1888172"/>
        </p:xfrm>
        <a:graphic>
          <a:graphicData uri="http://schemas.openxmlformats.org/drawingml/2006/table">
            <a:tbl>
              <a:tblPr firstRow="1" bandRow="1">
                <a:tableStyleId>{5C22544A-7EE6-4342-B048-85BDC9FD1C3A}</a:tableStyleId>
              </a:tblPr>
              <a:tblGrid>
                <a:gridCol w="2189177">
                  <a:extLst>
                    <a:ext uri="{9D8B030D-6E8A-4147-A177-3AD203B41FA5}">
                      <a16:colId xmlns:a16="http://schemas.microsoft.com/office/drawing/2014/main" val="1583762622"/>
                    </a:ext>
                  </a:extLst>
                </a:gridCol>
                <a:gridCol w="2189177">
                  <a:extLst>
                    <a:ext uri="{9D8B030D-6E8A-4147-A177-3AD203B41FA5}">
                      <a16:colId xmlns:a16="http://schemas.microsoft.com/office/drawing/2014/main" val="1656472262"/>
                    </a:ext>
                  </a:extLst>
                </a:gridCol>
                <a:gridCol w="2189177">
                  <a:extLst>
                    <a:ext uri="{9D8B030D-6E8A-4147-A177-3AD203B41FA5}">
                      <a16:colId xmlns:a16="http://schemas.microsoft.com/office/drawing/2014/main" val="3854029105"/>
                    </a:ext>
                  </a:extLst>
                </a:gridCol>
                <a:gridCol w="2189177">
                  <a:extLst>
                    <a:ext uri="{9D8B030D-6E8A-4147-A177-3AD203B41FA5}">
                      <a16:colId xmlns:a16="http://schemas.microsoft.com/office/drawing/2014/main" val="932512656"/>
                    </a:ext>
                  </a:extLst>
                </a:gridCol>
              </a:tblGrid>
              <a:tr h="476296">
                <a:tc>
                  <a:txBody>
                    <a:bodyPr/>
                    <a:lstStyle/>
                    <a:p>
                      <a:pPr algn="ctr"/>
                      <a:r>
                        <a:rPr kumimoji="1" lang="ja-JP" altLang="en-US" sz="1200" b="0" dirty="0">
                          <a:latin typeface="Meiryo UI" panose="020B0604030504040204" pitchFamily="50" charset="-128"/>
                          <a:ea typeface="Meiryo UI" panose="020B0604030504040204" pitchFamily="50" charset="-128"/>
                        </a:rPr>
                        <a:t>１　将来のあり方に関する</a:t>
                      </a: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議論に係る取組</a:t>
                      </a:r>
                    </a:p>
                  </a:txBody>
                  <a:tcPr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２　複数市町村での取組</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３　単独市町村による取組</a:t>
                      </a:r>
                    </a:p>
                  </a:txBody>
                  <a:tcPr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４　その他の取組</a:t>
                      </a:r>
                      <a:endPar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91083855"/>
                  </a:ext>
                </a:extLst>
              </a:tr>
              <a:tr h="1411876">
                <a:tc>
                  <a:txBody>
                    <a:bodyPr/>
                    <a:lstStyle/>
                    <a:p>
                      <a:r>
                        <a:rPr kumimoji="1" lang="ja-JP" altLang="en-US" sz="1200" b="0" dirty="0">
                          <a:latin typeface="Meiryo UI" panose="020B0604030504040204" pitchFamily="50" charset="-128"/>
                          <a:ea typeface="Meiryo UI" panose="020B0604030504040204" pitchFamily="50" charset="-128"/>
                        </a:rPr>
                        <a:t>○将来課題のあり方に関する議論に係る取組</a:t>
                      </a:r>
                    </a:p>
                    <a:p>
                      <a:r>
                        <a:rPr kumimoji="1" lang="ja-JP" altLang="en-US" sz="1200" b="0" dirty="0">
                          <a:latin typeface="Meiryo UI" panose="020B0604030504040204" pitchFamily="50" charset="-128"/>
                          <a:ea typeface="Meiryo UI" panose="020B0604030504040204" pitchFamily="50" charset="-128"/>
                        </a:rPr>
                        <a:t>（取組例）</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中長期財政シミュレーション、</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地域の未来予測、計画に基づく公共施設マネジメントの推進　等</a:t>
                      </a:r>
                    </a:p>
                  </a:txBody>
                  <a:tcPr anchor="ctr">
                    <a:lnT w="12700" cap="flat" cmpd="sng" algn="ctr">
                      <a:solidFill>
                        <a:schemeClr val="bg1"/>
                      </a:solidFill>
                      <a:prstDash val="solid"/>
                      <a:round/>
                      <a:headEnd type="none" w="med" len="med"/>
                      <a:tailEnd type="none" w="med" len="med"/>
                    </a:lnT>
                  </a:tcPr>
                </a:tc>
                <a:tc>
                  <a:txBody>
                    <a:bodyPr/>
                    <a:lstStyle/>
                    <a:p>
                      <a:pPr algn="just">
                        <a:lnSpc>
                          <a:spcPts val="1400"/>
                        </a:lnSpc>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○市町村間の広域連携体制の構築</a:t>
                      </a:r>
                    </a:p>
                    <a:p>
                      <a:pPr algn="just">
                        <a:lnSpc>
                          <a:spcPts val="1400"/>
                        </a:lnSpc>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・広域的な施設整備</a:t>
                      </a:r>
                    </a:p>
                    <a:p>
                      <a:pPr algn="just">
                        <a:lnSpc>
                          <a:spcPts val="1400"/>
                        </a:lnSpc>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・広域的な人材確保</a:t>
                      </a:r>
                    </a:p>
                    <a:p>
                      <a:pPr algn="just">
                        <a:lnSpc>
                          <a:spcPts val="1400"/>
                        </a:lnSpc>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・事務の共同処理　等</a:t>
                      </a:r>
                    </a:p>
                    <a:p>
                      <a:pPr algn="just">
                        <a:lnSpc>
                          <a:spcPts val="1400"/>
                        </a:lnSpc>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○自主的な合併に向けた取組</a:t>
                      </a:r>
                      <a:endParaRPr kumimoji="1" lang="ja-JP" altLang="en-US" sz="12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just"/>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○政策実現のための戦略的タイアップ</a:t>
                      </a:r>
                    </a:p>
                    <a:p>
                      <a:pPr algn="just"/>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（取組例）</a:t>
                      </a:r>
                      <a:endPar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DX</a:t>
                      </a: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の推進、公民連（</a:t>
                      </a:r>
                      <a:r>
                        <a:rPr lang="en-US" altLang="ja-JP" sz="1200" b="0" kern="100" dirty="0">
                          <a:effectLst/>
                          <a:latin typeface="Meiryo UI" panose="020B0604030504040204" pitchFamily="50" charset="-128"/>
                          <a:ea typeface="Meiryo UI" panose="020B0604030504040204" pitchFamily="50" charset="-128"/>
                          <a:cs typeface="Times New Roman" panose="02020603050405020304" pitchFamily="18" charset="0"/>
                        </a:rPr>
                        <a:t>PPP/PFI</a:t>
                      </a: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等含む）、人材育成</a:t>
                      </a:r>
                    </a:p>
                    <a:p>
                      <a:pPr algn="just"/>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○行財政改革の取組</a:t>
                      </a:r>
                    </a:p>
                    <a:p>
                      <a:pPr algn="just"/>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○中核市移行・権限移譲</a:t>
                      </a:r>
                    </a:p>
                  </a:txBody>
                  <a:tcPr anchor="ct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Times New Roman" panose="02020603050405020304" pitchFamily="18" charset="0"/>
                        </a:rPr>
                        <a:t>市町村と府が共に課題を解決する取組　等</a:t>
                      </a:r>
                      <a:endParaRPr lang="ja-JP" alt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04111916"/>
                  </a:ext>
                </a:extLst>
              </a:tr>
            </a:tbl>
          </a:graphicData>
        </a:graphic>
      </p:graphicFrame>
      <p:sp>
        <p:nvSpPr>
          <p:cNvPr id="21" name="テキスト ボックス 20">
            <a:extLst>
              <a:ext uri="{FF2B5EF4-FFF2-40B4-BE49-F238E27FC236}">
                <a16:creationId xmlns:a16="http://schemas.microsoft.com/office/drawing/2014/main" id="{51FE5F40-2FE0-4AF7-B1B5-D2C0EEDC2375}"/>
              </a:ext>
            </a:extLst>
          </p:cNvPr>
          <p:cNvSpPr txBox="1"/>
          <p:nvPr/>
        </p:nvSpPr>
        <p:spPr>
          <a:xfrm>
            <a:off x="166415" y="1478500"/>
            <a:ext cx="8768671" cy="338554"/>
          </a:xfrm>
          <a:prstGeom prst="rect">
            <a:avLst/>
          </a:prstGeom>
          <a:noFill/>
        </p:spPr>
        <p:txBody>
          <a:bodyPr wrap="square">
            <a:spAutoFit/>
          </a:bodyPr>
          <a:lstStyle/>
          <a:p>
            <a:r>
              <a:rPr lang="ja-JP" altLang="en-US" sz="1600" dirty="0">
                <a:solidFill>
                  <a:srgbClr val="000000"/>
                </a:solidFill>
                <a:latin typeface="Meiryo" panose="020B0604030504040204" pitchFamily="50" charset="-128"/>
                <a:ea typeface="Meiryo" panose="020B0604030504040204" pitchFamily="50" charset="-128"/>
              </a:rPr>
              <a:t>持続的、安定的な行政サービスの提供のための体制整備や行財政基盤の強化への取組を支援</a:t>
            </a:r>
            <a:endParaRPr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47CEC55-A44A-4258-A3F3-7508359EB5BA}"/>
              </a:ext>
            </a:extLst>
          </p:cNvPr>
          <p:cNvSpPr txBox="1"/>
          <p:nvPr/>
        </p:nvSpPr>
        <p:spPr>
          <a:xfrm>
            <a:off x="156389" y="4811668"/>
            <a:ext cx="8868142" cy="1569660"/>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将来のあり方議論に積極的に取り組む市町村を支援するため、従来の市町村振興補助金を拡充し、将来のあり方に関する研究会等を設置し、住民への情報発信や合意形成に向けて取り組む市町村を支援</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（着目点）</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・合併を選択肢に入れるなど、踏み込んだ将来のあり方に関する研究会等の設置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・丁寧な情報発信、議会や住民との課題共有等の取組　</a:t>
            </a:r>
          </a:p>
        </p:txBody>
      </p:sp>
      <p:sp>
        <p:nvSpPr>
          <p:cNvPr id="23" name="テキスト ボックス 22">
            <a:extLst>
              <a:ext uri="{FF2B5EF4-FFF2-40B4-BE49-F238E27FC236}">
                <a16:creationId xmlns:a16="http://schemas.microsoft.com/office/drawing/2014/main" id="{493DDE4A-EABF-4AB5-BAA4-489155481EF4}"/>
              </a:ext>
            </a:extLst>
          </p:cNvPr>
          <p:cNvSpPr txBox="1"/>
          <p:nvPr/>
        </p:nvSpPr>
        <p:spPr>
          <a:xfrm>
            <a:off x="94207" y="1865284"/>
            <a:ext cx="8936378" cy="339580"/>
          </a:xfrm>
          <a:prstGeom prst="rect">
            <a:avLst/>
          </a:prstGeom>
          <a:noFill/>
        </p:spPr>
        <p:txBody>
          <a:bodyPr wrap="square">
            <a:spAutoFit/>
          </a:bodyPr>
          <a:lstStyle/>
          <a:p>
            <a:pPr>
              <a:lnSpc>
                <a:spcPts val="2215"/>
              </a:lnSpc>
              <a:spcBef>
                <a:spcPts val="1662"/>
              </a:spcBef>
            </a:pP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年度の算定項目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1469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endParaRPr lang="en-US" altLang="ja-JP" dirty="0">
              <a:ea typeface="Meiryo UI" panose="020B0604030504040204" pitchFamily="50" charset="-128"/>
            </a:endParaRPr>
          </a:p>
          <a:p>
            <a:endParaRPr lang="en-US" altLang="ja-JP" dirty="0">
              <a:ea typeface="Meiryo UI" panose="020B0604030504040204" pitchFamily="50" charset="-128"/>
            </a:endParaRPr>
          </a:p>
          <a:p>
            <a:endParaRPr lang="en-US" altLang="ja-JP" dirty="0">
              <a:ea typeface="Meiryo UI" panose="020B0604030504040204" pitchFamily="50" charset="-128"/>
            </a:endParaRPr>
          </a:p>
          <a:p>
            <a:endParaRPr lang="en-US" altLang="ja-JP" dirty="0">
              <a:ea typeface="Meiryo UI" panose="020B0604030504040204" pitchFamily="50" charset="-128"/>
            </a:endParaRPr>
          </a:p>
          <a:p>
            <a:endParaRPr lang="en-US" altLang="ja-JP" dirty="0">
              <a:ea typeface="Meiryo UI" panose="020B0604030504040204" pitchFamily="50" charset="-128"/>
            </a:endParaRPr>
          </a:p>
          <a:p>
            <a:endParaRPr lang="en-US" altLang="ja-JP" dirty="0">
              <a:ea typeface="Meiryo UI" panose="020B0604030504040204" pitchFamily="50" charset="-128"/>
            </a:endParaRPr>
          </a:p>
          <a:p>
            <a:endParaRPr lang="en-US" altLang="ja-JP" dirty="0">
              <a:ea typeface="Meiryo UI" panose="020B0604030504040204" pitchFamily="50" charset="-128"/>
            </a:endParaRPr>
          </a:p>
          <a:p>
            <a:endParaRPr lang="ja-JP" altLang="ja-JP" dirty="0">
              <a:ea typeface="Meiryo UI" panose="020B0604030504040204" pitchFamily="50" charset="-128"/>
            </a:endParaRPr>
          </a:p>
        </p:txBody>
      </p:sp>
      <p:grpSp>
        <p:nvGrpSpPr>
          <p:cNvPr id="6" name="グループ化 5"/>
          <p:cNvGrpSpPr/>
          <p:nvPr/>
        </p:nvGrpSpPr>
        <p:grpSpPr>
          <a:xfrm>
            <a:off x="152659" y="159146"/>
            <a:ext cx="8784976" cy="923330"/>
            <a:chOff x="152659" y="159144"/>
            <a:chExt cx="8784976" cy="923330"/>
          </a:xfrm>
        </p:grpSpPr>
        <p:sp>
          <p:nvSpPr>
            <p:cNvPr id="7" name="正方形/長方形 6"/>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財政的支援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908720"/>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5" name="角丸四角形 20">
            <a:extLst>
              <a:ext uri="{FF2B5EF4-FFF2-40B4-BE49-F238E27FC236}">
                <a16:creationId xmlns:a16="http://schemas.microsoft.com/office/drawing/2014/main" id="{443EE8AA-7552-4FA6-824A-15848E51EBF4}"/>
              </a:ext>
            </a:extLst>
          </p:cNvPr>
          <p:cNvSpPr/>
          <p:nvPr/>
        </p:nvSpPr>
        <p:spPr>
          <a:xfrm>
            <a:off x="151200" y="1029407"/>
            <a:ext cx="363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取組例㉖　市町村施設整備資金貸付金</a:t>
            </a:r>
            <a:endParaRPr lang="en-US" altLang="ja-JP" sz="1600" dirty="0">
              <a:latin typeface="Meiryo UI" panose="020B0604030504040204" pitchFamily="50" charset="-128"/>
              <a:ea typeface="Meiryo UI" panose="020B0604030504040204" pitchFamily="50" charset="-128"/>
            </a:endParaRPr>
          </a:p>
        </p:txBody>
      </p:sp>
      <p:sp>
        <p:nvSpPr>
          <p:cNvPr id="16" name="角丸四角形 9">
            <a:extLst>
              <a:ext uri="{FF2B5EF4-FFF2-40B4-BE49-F238E27FC236}">
                <a16:creationId xmlns:a16="http://schemas.microsoft.com/office/drawing/2014/main" id="{E9856BC5-7488-4634-9F92-7DEC3A0FCDCD}"/>
              </a:ext>
            </a:extLst>
          </p:cNvPr>
          <p:cNvSpPr/>
          <p:nvPr/>
        </p:nvSpPr>
        <p:spPr>
          <a:xfrm>
            <a:off x="140072" y="2565056"/>
            <a:ext cx="8820000" cy="1368000"/>
          </a:xfrm>
          <a:prstGeom prst="roundRect">
            <a:avLst>
              <a:gd name="adj" fmla="val 12839"/>
            </a:avLst>
          </a:prstGeom>
          <a:solidFill>
            <a:srgbClr val="FFCCFF"/>
          </a:solidFill>
          <a:ln w="12700" cap="flat" cmpd="sng" algn="ctr">
            <a:no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游ゴシック" panose="020B0400000000000000" pitchFamily="50" charset="-128"/>
            </a:endParaRPr>
          </a:p>
        </p:txBody>
      </p:sp>
      <p:sp>
        <p:nvSpPr>
          <p:cNvPr id="17" name="正方形/長方形 16">
            <a:extLst>
              <a:ext uri="{FF2B5EF4-FFF2-40B4-BE49-F238E27FC236}">
                <a16:creationId xmlns:a16="http://schemas.microsoft.com/office/drawing/2014/main" id="{4D36E36B-A74C-430A-A813-8ECAAF30A8D0}"/>
              </a:ext>
            </a:extLst>
          </p:cNvPr>
          <p:cNvSpPr/>
          <p:nvPr/>
        </p:nvSpPr>
        <p:spPr>
          <a:xfrm>
            <a:off x="360132" y="2741354"/>
            <a:ext cx="8316000" cy="1116000"/>
          </a:xfrm>
          <a:prstGeom prst="rect">
            <a:avLst/>
          </a:prstGeom>
          <a:solidFill>
            <a:sysClr val="window" lastClr="FFFFFF"/>
          </a:solidFill>
          <a:ln w="12700" cap="flat" cmpd="sng" algn="ctr">
            <a:no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游ゴシック" panose="020B0400000000000000" pitchFamily="50" charset="-128"/>
            </a:endParaRPr>
          </a:p>
        </p:txBody>
      </p:sp>
      <p:graphicFrame>
        <p:nvGraphicFramePr>
          <p:cNvPr id="19" name="表 18">
            <a:extLst>
              <a:ext uri="{FF2B5EF4-FFF2-40B4-BE49-F238E27FC236}">
                <a16:creationId xmlns:a16="http://schemas.microsoft.com/office/drawing/2014/main" id="{77FC04E5-BBF3-4142-966A-93D2C5D0698D}"/>
              </a:ext>
            </a:extLst>
          </p:cNvPr>
          <p:cNvGraphicFramePr>
            <a:graphicFrameLocks noGrp="1"/>
          </p:cNvGraphicFramePr>
          <p:nvPr>
            <p:extLst>
              <p:ext uri="{D42A27DB-BD31-4B8C-83A1-F6EECF244321}">
                <p14:modId xmlns:p14="http://schemas.microsoft.com/office/powerpoint/2010/main" val="1273571704"/>
              </p:ext>
            </p:extLst>
          </p:nvPr>
        </p:nvGraphicFramePr>
        <p:xfrm>
          <a:off x="248980" y="4645224"/>
          <a:ext cx="5043100" cy="1304056"/>
        </p:xfrm>
        <a:graphic>
          <a:graphicData uri="http://schemas.openxmlformats.org/drawingml/2006/table">
            <a:tbl>
              <a:tblPr firstRow="1" bandRow="1"/>
              <a:tblGrid>
                <a:gridCol w="866636">
                  <a:extLst>
                    <a:ext uri="{9D8B030D-6E8A-4147-A177-3AD203B41FA5}">
                      <a16:colId xmlns:a16="http://schemas.microsoft.com/office/drawing/2014/main" val="633649943"/>
                    </a:ext>
                  </a:extLst>
                </a:gridCol>
                <a:gridCol w="4176464">
                  <a:extLst>
                    <a:ext uri="{9D8B030D-6E8A-4147-A177-3AD203B41FA5}">
                      <a16:colId xmlns:a16="http://schemas.microsoft.com/office/drawing/2014/main" val="3544705538"/>
                    </a:ext>
                  </a:extLst>
                </a:gridCol>
              </a:tblGrid>
              <a:tr h="288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r>
                        <a:rPr kumimoji="1" lang="ja-JP" altLang="en-US" sz="1200" dirty="0">
                          <a:latin typeface="Meiryo UI" panose="020B0604030504040204" pitchFamily="50" charset="-128"/>
                          <a:ea typeface="Meiryo UI" panose="020B0604030504040204" pitchFamily="50" charset="-128"/>
                        </a:rPr>
                        <a:t>予算額</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億円</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853525"/>
                  </a:ext>
                </a:extLst>
              </a:tr>
              <a:tr h="288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r>
                        <a:rPr kumimoji="1" lang="ja-JP" altLang="en-US" sz="1200" dirty="0">
                          <a:latin typeface="Meiryo UI" panose="020B0604030504040204" pitchFamily="50" charset="-128"/>
                          <a:ea typeface="Meiryo UI" panose="020B0604030504040204" pitchFamily="50" charset="-128"/>
                        </a:rPr>
                        <a:t>対象団体</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政令市を除く府内市町村（一部事務組合を含む）</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42578365"/>
                  </a:ext>
                </a:extLst>
              </a:tr>
              <a:tr h="288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r>
                        <a:rPr kumimoji="1" lang="ja-JP" altLang="en-US" sz="1200" dirty="0">
                          <a:latin typeface="Meiryo UI" panose="020B0604030504040204" pitchFamily="50" charset="-128"/>
                          <a:ea typeface="Meiryo UI" panose="020B0604030504040204" pitchFamily="50" charset="-128"/>
                        </a:rPr>
                        <a:t>貸付利率</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貸付日現在の財政融資資金と同率</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521269305"/>
                  </a:ext>
                </a:extLst>
              </a:tr>
              <a:tr h="28800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r>
                        <a:rPr kumimoji="1" lang="ja-JP" altLang="en-US" sz="1200" dirty="0">
                          <a:latin typeface="Meiryo UI" panose="020B0604030504040204" pitchFamily="50" charset="-128"/>
                          <a:ea typeface="Meiryo UI" panose="020B0604030504040204" pitchFamily="50" charset="-128"/>
                        </a:rPr>
                        <a:t>対象事業</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r>
                        <a:rPr kumimoji="1" lang="ja-JP" altLang="en-US" sz="1200" dirty="0">
                          <a:latin typeface="Meiryo UI" panose="020B0604030504040204" pitchFamily="50" charset="-128"/>
                          <a:ea typeface="Meiryo UI" panose="020B0604030504040204" pitchFamily="50" charset="-128"/>
                        </a:rPr>
                        <a:t>公共施設等の整備・除却、公的団体による施設整備への補助　等</a:t>
                      </a:r>
                    </a:p>
                  </a:txBody>
                  <a:tcPr marL="74295" marR="74295" marT="37148" marB="3714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16642058"/>
                  </a:ext>
                </a:extLst>
              </a:tr>
            </a:tbl>
          </a:graphicData>
        </a:graphic>
      </p:graphicFrame>
      <p:sp>
        <p:nvSpPr>
          <p:cNvPr id="32" name="テキスト ボックス 31">
            <a:extLst>
              <a:ext uri="{FF2B5EF4-FFF2-40B4-BE49-F238E27FC236}">
                <a16:creationId xmlns:a16="http://schemas.microsoft.com/office/drawing/2014/main" id="{2DCE1FC3-35DF-4C52-B11A-4A165CEE3AD2}"/>
              </a:ext>
            </a:extLst>
          </p:cNvPr>
          <p:cNvSpPr txBox="1"/>
          <p:nvPr/>
        </p:nvSpPr>
        <p:spPr>
          <a:xfrm flipH="1">
            <a:off x="2655731" y="3541763"/>
            <a:ext cx="1872000" cy="276999"/>
          </a:xfrm>
          <a:prstGeom prst="rect">
            <a:avLst/>
          </a:prstGeom>
          <a:noFill/>
          <a:ln>
            <a:solidFill>
              <a:sysClr val="windowText" lastClr="000000"/>
            </a:solidFill>
          </a:ln>
        </p:spPr>
        <p:txBody>
          <a:bodyPr wrap="square" rtlCol="0">
            <a:spAutoFit/>
          </a:bodyPr>
          <a:lstStyle/>
          <a:p>
            <a:pPr algn="ctr" defTabSz="914400">
              <a:defRPr/>
            </a:pPr>
            <a:r>
              <a:rPr lang="ja-JP" altLang="en-US" sz="1200" kern="0" dirty="0">
                <a:solidFill>
                  <a:prstClr val="black"/>
                </a:solidFill>
                <a:latin typeface="Meiryo UI" panose="020B0604030504040204" pitchFamily="50" charset="-128"/>
                <a:ea typeface="Meiryo UI" panose="020B0604030504040204" pitchFamily="50" charset="-128"/>
              </a:rPr>
              <a:t>将来の金利負担を軽減</a:t>
            </a:r>
          </a:p>
        </p:txBody>
      </p:sp>
      <p:grpSp>
        <p:nvGrpSpPr>
          <p:cNvPr id="33" name="グループ化 32">
            <a:extLst>
              <a:ext uri="{FF2B5EF4-FFF2-40B4-BE49-F238E27FC236}">
                <a16:creationId xmlns:a16="http://schemas.microsoft.com/office/drawing/2014/main" id="{875B58AC-79CF-4B81-81F3-CD33E13826AE}"/>
              </a:ext>
            </a:extLst>
          </p:cNvPr>
          <p:cNvGrpSpPr/>
          <p:nvPr/>
        </p:nvGrpSpPr>
        <p:grpSpPr>
          <a:xfrm>
            <a:off x="485502" y="2823897"/>
            <a:ext cx="7920000" cy="504000"/>
            <a:chOff x="1015637" y="2042059"/>
            <a:chExt cx="7920000" cy="504000"/>
          </a:xfrm>
        </p:grpSpPr>
        <p:grpSp>
          <p:nvGrpSpPr>
            <p:cNvPr id="34" name="グループ化 33">
              <a:extLst>
                <a:ext uri="{FF2B5EF4-FFF2-40B4-BE49-F238E27FC236}">
                  <a16:creationId xmlns:a16="http://schemas.microsoft.com/office/drawing/2014/main" id="{8A57A793-5CB6-463A-8149-364FAC725147}"/>
                </a:ext>
              </a:extLst>
            </p:cNvPr>
            <p:cNvGrpSpPr/>
            <p:nvPr/>
          </p:nvGrpSpPr>
          <p:grpSpPr>
            <a:xfrm>
              <a:off x="1015637" y="2042059"/>
              <a:ext cx="7920000" cy="504000"/>
              <a:chOff x="966150" y="4791722"/>
              <a:chExt cx="6336000" cy="589687"/>
            </a:xfrm>
          </p:grpSpPr>
          <p:sp>
            <p:nvSpPr>
              <p:cNvPr id="37" name="正方形/長方形 36">
                <a:extLst>
                  <a:ext uri="{FF2B5EF4-FFF2-40B4-BE49-F238E27FC236}">
                    <a16:creationId xmlns:a16="http://schemas.microsoft.com/office/drawing/2014/main" id="{A73C2891-1DCB-4435-85B2-49AD5F35060D}"/>
                  </a:ext>
                </a:extLst>
              </p:cNvPr>
              <p:cNvSpPr/>
              <p:nvPr/>
            </p:nvSpPr>
            <p:spPr>
              <a:xfrm>
                <a:off x="966150" y="4791722"/>
                <a:ext cx="6336000" cy="589687"/>
              </a:xfrm>
              <a:prstGeom prst="rect">
                <a:avLst/>
              </a:prstGeom>
              <a:solidFill>
                <a:srgbClr val="5B9BD5">
                  <a:lumMod val="50000"/>
                </a:srgbClr>
              </a:solidFill>
              <a:ln w="12700" cap="flat" cmpd="sng" algn="ctr">
                <a:noFill/>
                <a:prstDash val="solid"/>
                <a:miter lim="800000"/>
              </a:ln>
              <a:effectLst/>
            </p:spPr>
            <p:txBody>
              <a:bodyPr rtlCol="0" anchor="ctr"/>
              <a:lstStyle/>
              <a:p>
                <a:pPr algn="ctr" defTabSz="914400">
                  <a:defRPr/>
                </a:pPr>
                <a:endParaRPr lang="ja-JP" altLang="en-US" sz="1463" kern="0">
                  <a:solidFill>
                    <a:prstClr val="white"/>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B966515F-EF56-438C-8E00-5F375C925DD2}"/>
                  </a:ext>
                </a:extLst>
              </p:cNvPr>
              <p:cNvSpPr/>
              <p:nvPr/>
            </p:nvSpPr>
            <p:spPr>
              <a:xfrm>
                <a:off x="5718150" y="4791722"/>
                <a:ext cx="1584000" cy="589687"/>
              </a:xfrm>
              <a:prstGeom prst="rect">
                <a:avLst/>
              </a:prstGeom>
              <a:solidFill>
                <a:srgbClr val="C00000"/>
              </a:solidFill>
              <a:ln w="12700" cap="flat" cmpd="sng" algn="ctr">
                <a:noFill/>
                <a:prstDash val="solid"/>
                <a:miter lim="800000"/>
              </a:ln>
              <a:effectLst/>
            </p:spPr>
            <p:txBody>
              <a:bodyPr rtlCol="0" anchor="ctr"/>
              <a:lstStyle/>
              <a:p>
                <a:pPr algn="ctr" defTabSz="914400">
                  <a:defRPr/>
                </a:pPr>
                <a:endParaRPr lang="ja-JP" altLang="en-US" sz="1463" kern="0">
                  <a:solidFill>
                    <a:prstClr val="white"/>
                  </a:solidFill>
                  <a:latin typeface="Meiryo UI" panose="020B0604030504040204" pitchFamily="50" charset="-128"/>
                  <a:ea typeface="Meiryo UI" panose="020B0604030504040204" pitchFamily="50" charset="-128"/>
                </a:endParaRPr>
              </a:p>
            </p:txBody>
          </p:sp>
        </p:grpSp>
        <p:sp>
          <p:nvSpPr>
            <p:cNvPr id="35" name="テキスト ボックス 34">
              <a:extLst>
                <a:ext uri="{FF2B5EF4-FFF2-40B4-BE49-F238E27FC236}">
                  <a16:creationId xmlns:a16="http://schemas.microsoft.com/office/drawing/2014/main" id="{EB67B2D1-AE4F-4B25-A9B9-FA5C0AA219CE}"/>
                </a:ext>
              </a:extLst>
            </p:cNvPr>
            <p:cNvSpPr txBox="1"/>
            <p:nvPr/>
          </p:nvSpPr>
          <p:spPr>
            <a:xfrm>
              <a:off x="3491377" y="2079449"/>
              <a:ext cx="1296000" cy="461665"/>
            </a:xfrm>
            <a:prstGeom prst="rect">
              <a:avLst/>
            </a:prstGeom>
            <a:noFill/>
            <a:ln>
              <a:noFill/>
            </a:ln>
          </p:spPr>
          <p:txBody>
            <a:bodyPr wrap="square" rtlCol="0">
              <a:spAutoFit/>
            </a:bodyPr>
            <a:lstStyle/>
            <a:p>
              <a:pPr algn="ctr" defTabSz="914400">
                <a:defRPr/>
              </a:pPr>
              <a:r>
                <a:rPr lang="ja-JP" altLang="en-US" sz="1200" b="1" kern="0" dirty="0">
                  <a:solidFill>
                    <a:prstClr val="white"/>
                  </a:solidFill>
                  <a:latin typeface="Meiryo UI" panose="020B0604030504040204" pitchFamily="50" charset="-128"/>
                  <a:ea typeface="Meiryo UI" panose="020B0604030504040204" pitchFamily="50" charset="-128"/>
                </a:rPr>
                <a:t>地方債　</a:t>
              </a:r>
              <a:endParaRPr lang="en-US" altLang="ja-JP" sz="1200" b="1" kern="0" dirty="0">
                <a:solidFill>
                  <a:prstClr val="white"/>
                </a:solidFill>
                <a:latin typeface="Meiryo UI" panose="020B0604030504040204" pitchFamily="50" charset="-128"/>
                <a:ea typeface="Meiryo UI" panose="020B0604030504040204" pitchFamily="50" charset="-128"/>
              </a:endParaRPr>
            </a:p>
            <a:p>
              <a:pPr algn="ctr" defTabSz="914400">
                <a:defRPr/>
              </a:pPr>
              <a:r>
                <a:rPr lang="ja-JP" altLang="en-US" sz="1200" b="1" kern="0" dirty="0">
                  <a:solidFill>
                    <a:prstClr val="white"/>
                  </a:solidFill>
                  <a:latin typeface="Meiryo UI" panose="020B0604030504040204" pitchFamily="50" charset="-128"/>
                  <a:ea typeface="Meiryo UI" panose="020B0604030504040204" pitchFamily="50" charset="-128"/>
                </a:rPr>
                <a:t>（本債分）　</a:t>
              </a:r>
              <a:endParaRPr lang="en-US" altLang="ja-JP" sz="1200" b="1" kern="0" dirty="0">
                <a:solidFill>
                  <a:prstClr val="white"/>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691BF28C-A481-407B-A303-388404E3C55A}"/>
                </a:ext>
              </a:extLst>
            </p:cNvPr>
            <p:cNvSpPr txBox="1"/>
            <p:nvPr/>
          </p:nvSpPr>
          <p:spPr>
            <a:xfrm>
              <a:off x="7286876" y="2079449"/>
              <a:ext cx="1296000" cy="461665"/>
            </a:xfrm>
            <a:prstGeom prst="rect">
              <a:avLst/>
            </a:prstGeom>
            <a:noFill/>
            <a:ln>
              <a:noFill/>
            </a:ln>
          </p:spPr>
          <p:txBody>
            <a:bodyPr wrap="square" rtlCol="0">
              <a:spAutoFit/>
            </a:bodyPr>
            <a:lstStyle/>
            <a:p>
              <a:pPr algn="ctr" defTabSz="914400">
                <a:defRPr/>
              </a:pPr>
              <a:r>
                <a:rPr lang="ja-JP" altLang="en-US" sz="1200" b="1" kern="0" dirty="0">
                  <a:solidFill>
                    <a:prstClr val="white"/>
                  </a:solidFill>
                  <a:latin typeface="Meiryo UI" panose="020B0604030504040204" pitchFamily="50" charset="-128"/>
                  <a:ea typeface="Meiryo UI" panose="020B0604030504040204" pitchFamily="50" charset="-128"/>
                </a:rPr>
                <a:t>一般財源</a:t>
              </a:r>
              <a:endParaRPr lang="en-US" altLang="ja-JP" sz="1200" b="1" kern="0" dirty="0">
                <a:solidFill>
                  <a:prstClr val="white"/>
                </a:solidFill>
                <a:latin typeface="Meiryo UI" panose="020B0604030504040204" pitchFamily="50" charset="-128"/>
                <a:ea typeface="Meiryo UI" panose="020B0604030504040204" pitchFamily="50" charset="-128"/>
              </a:endParaRPr>
            </a:p>
            <a:p>
              <a:pPr algn="ctr" defTabSz="914400">
                <a:defRPr/>
              </a:pPr>
              <a:r>
                <a:rPr lang="ja-JP" altLang="en-US" sz="1200" b="1" kern="0" dirty="0">
                  <a:solidFill>
                    <a:prstClr val="white"/>
                  </a:solidFill>
                  <a:latin typeface="Meiryo UI" panose="020B0604030504040204" pitchFamily="50" charset="-128"/>
                  <a:ea typeface="Meiryo UI" panose="020B0604030504040204" pitchFamily="50" charset="-128"/>
                </a:rPr>
                <a:t>（充当残）</a:t>
              </a:r>
            </a:p>
          </p:txBody>
        </p:sp>
      </p:grpSp>
      <p:sp>
        <p:nvSpPr>
          <p:cNvPr id="39" name="テキスト ボックス 38">
            <a:extLst>
              <a:ext uri="{FF2B5EF4-FFF2-40B4-BE49-F238E27FC236}">
                <a16:creationId xmlns:a16="http://schemas.microsoft.com/office/drawing/2014/main" id="{79B03D10-7CA9-470B-B337-E25F9351486B}"/>
              </a:ext>
            </a:extLst>
          </p:cNvPr>
          <p:cNvSpPr txBox="1"/>
          <p:nvPr/>
        </p:nvSpPr>
        <p:spPr>
          <a:xfrm flipH="1">
            <a:off x="6474754" y="3541763"/>
            <a:ext cx="1872000" cy="276999"/>
          </a:xfrm>
          <a:prstGeom prst="rect">
            <a:avLst/>
          </a:prstGeom>
          <a:noFill/>
          <a:ln>
            <a:solidFill>
              <a:sysClr val="windowText" lastClr="000000"/>
            </a:solidFill>
          </a:ln>
        </p:spPr>
        <p:txBody>
          <a:bodyPr wrap="square" rtlCol="0">
            <a:spAutoFit/>
          </a:bodyPr>
          <a:lstStyle/>
          <a:p>
            <a:pPr algn="ctr" defTabSz="914400">
              <a:defRPr/>
            </a:pPr>
            <a:r>
              <a:rPr lang="ja-JP" altLang="en-US" sz="1200" kern="0" dirty="0">
                <a:solidFill>
                  <a:prstClr val="black"/>
                </a:solidFill>
                <a:latin typeface="Meiryo UI" panose="020B0604030504040204" pitchFamily="50" charset="-128"/>
                <a:ea typeface="Meiryo UI" panose="020B0604030504040204" pitchFamily="50" charset="-128"/>
              </a:rPr>
              <a:t>一般財源の負担を平準化</a:t>
            </a:r>
          </a:p>
        </p:txBody>
      </p:sp>
      <p:sp>
        <p:nvSpPr>
          <p:cNvPr id="41" name="二等辺三角形 40">
            <a:extLst>
              <a:ext uri="{FF2B5EF4-FFF2-40B4-BE49-F238E27FC236}">
                <a16:creationId xmlns:a16="http://schemas.microsoft.com/office/drawing/2014/main" id="{D9BD1806-02B2-4916-8676-402B099F3FAE}"/>
              </a:ext>
            </a:extLst>
          </p:cNvPr>
          <p:cNvSpPr/>
          <p:nvPr/>
        </p:nvSpPr>
        <p:spPr>
          <a:xfrm flipV="1">
            <a:off x="3169870" y="3382366"/>
            <a:ext cx="900000" cy="108000"/>
          </a:xfrm>
          <a:prstGeom prst="triangle">
            <a:avLst/>
          </a:prstGeom>
          <a:solidFill>
            <a:srgbClr val="5B9BD5">
              <a:lumMod val="60000"/>
              <a:lumOff val="40000"/>
            </a:srgbClr>
          </a:solidFill>
          <a:ln w="12700" cap="flat" cmpd="sng" algn="ctr">
            <a:no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游ゴシック" panose="020B0400000000000000" pitchFamily="50" charset="-128"/>
            </a:endParaRPr>
          </a:p>
        </p:txBody>
      </p:sp>
      <p:sp>
        <p:nvSpPr>
          <p:cNvPr id="42" name="二等辺三角形 41">
            <a:extLst>
              <a:ext uri="{FF2B5EF4-FFF2-40B4-BE49-F238E27FC236}">
                <a16:creationId xmlns:a16="http://schemas.microsoft.com/office/drawing/2014/main" id="{8F384E4A-6ADB-4A09-8143-EBE438160C94}"/>
              </a:ext>
            </a:extLst>
          </p:cNvPr>
          <p:cNvSpPr/>
          <p:nvPr/>
        </p:nvSpPr>
        <p:spPr>
          <a:xfrm flipV="1">
            <a:off x="6972829" y="3382366"/>
            <a:ext cx="900000" cy="108000"/>
          </a:xfrm>
          <a:prstGeom prst="triangle">
            <a:avLst/>
          </a:prstGeom>
          <a:solidFill>
            <a:srgbClr val="ED7D31">
              <a:lumMod val="60000"/>
              <a:lumOff val="40000"/>
            </a:srgbClr>
          </a:solidFill>
          <a:ln w="12700" cap="flat" cmpd="sng" algn="ctr">
            <a:noFill/>
            <a:prstDash val="solid"/>
            <a:miter lim="800000"/>
          </a:ln>
          <a:effectLst/>
        </p:spPr>
        <p:txBody>
          <a:bodyPr rtlCol="0" anchor="ctr"/>
          <a:lstStyle/>
          <a:p>
            <a:pPr algn="ctr" defTabSz="914400">
              <a:defRPr/>
            </a:pPr>
            <a:endParaRPr kumimoji="1" lang="ja-JP" altLang="en-US" kern="0">
              <a:solidFill>
                <a:prstClr val="white"/>
              </a:solidFill>
              <a:latin typeface="Calibri" panose="020F0502020204030204"/>
              <a:ea typeface="游ゴシック" panose="020B0400000000000000" pitchFamily="50" charset="-128"/>
            </a:endParaRPr>
          </a:p>
        </p:txBody>
      </p:sp>
      <p:grpSp>
        <p:nvGrpSpPr>
          <p:cNvPr id="46" name="グループ化 45">
            <a:extLst>
              <a:ext uri="{FF2B5EF4-FFF2-40B4-BE49-F238E27FC236}">
                <a16:creationId xmlns:a16="http://schemas.microsoft.com/office/drawing/2014/main" id="{A6B48750-D474-45FB-8B33-4AA135FA7E88}"/>
              </a:ext>
            </a:extLst>
          </p:cNvPr>
          <p:cNvGrpSpPr/>
          <p:nvPr/>
        </p:nvGrpSpPr>
        <p:grpSpPr>
          <a:xfrm>
            <a:off x="251520" y="4183567"/>
            <a:ext cx="1707650" cy="367046"/>
            <a:chOff x="177421" y="3408620"/>
            <a:chExt cx="1707650" cy="367046"/>
          </a:xfrm>
        </p:grpSpPr>
        <p:sp>
          <p:nvSpPr>
            <p:cNvPr id="47" name="正方形/長方形 46">
              <a:extLst>
                <a:ext uri="{FF2B5EF4-FFF2-40B4-BE49-F238E27FC236}">
                  <a16:creationId xmlns:a16="http://schemas.microsoft.com/office/drawing/2014/main" id="{63C14698-495D-4A0B-BA9B-39828ED05B83}"/>
                </a:ext>
              </a:extLst>
            </p:cNvPr>
            <p:cNvSpPr/>
            <p:nvPr/>
          </p:nvSpPr>
          <p:spPr>
            <a:xfrm>
              <a:off x="177421" y="3408620"/>
              <a:ext cx="108000" cy="360000"/>
            </a:xfrm>
            <a:prstGeom prst="rect">
              <a:avLst/>
            </a:prstGeom>
            <a:solidFill>
              <a:srgbClr val="0070C0"/>
            </a:solidFill>
            <a:ln w="12700" cap="flat" cmpd="sng" algn="ctr">
              <a:noFill/>
              <a:prstDash val="solid"/>
              <a:miter lim="800000"/>
            </a:ln>
            <a:effectLst/>
          </p:spPr>
          <p:txBody>
            <a:bodyPr rtlCol="0" anchor="ctr"/>
            <a:lstStyle/>
            <a:p>
              <a:pPr algn="ctr" defTabSz="914400">
                <a:defRPr/>
              </a:pPr>
              <a:endParaRPr lang="ja-JP" altLang="en-US" sz="1400" b="1" kern="0" dirty="0">
                <a:solidFill>
                  <a:prstClr val="white"/>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13815813-C6D5-49AF-94BD-DB46DA4809A6}"/>
                </a:ext>
              </a:extLst>
            </p:cNvPr>
            <p:cNvSpPr txBox="1"/>
            <p:nvPr/>
          </p:nvSpPr>
          <p:spPr>
            <a:xfrm flipH="1">
              <a:off x="277219" y="3437112"/>
              <a:ext cx="1607852" cy="338554"/>
            </a:xfrm>
            <a:prstGeom prst="rect">
              <a:avLst/>
            </a:prstGeom>
            <a:noFill/>
          </p:spPr>
          <p:txBody>
            <a:bodyPr wrap="square" rtlCol="0">
              <a:spAutoFit/>
            </a:bodyPr>
            <a:lstStyle/>
            <a:p>
              <a:pPr defTabSz="914400">
                <a:defRPr/>
              </a:pPr>
              <a:r>
                <a:rPr lang="ja-JP" altLang="en-US" sz="1600" kern="0" dirty="0">
                  <a:solidFill>
                    <a:prstClr val="black"/>
                  </a:solidFill>
                  <a:latin typeface="Meiryo UI" panose="020B0604030504040204" pitchFamily="50" charset="-128"/>
                  <a:ea typeface="Meiryo UI" panose="020B0604030504040204" pitchFamily="50" charset="-128"/>
                </a:rPr>
                <a:t>条件等</a:t>
              </a:r>
            </a:p>
          </p:txBody>
        </p:sp>
      </p:grpSp>
      <p:sp>
        <p:nvSpPr>
          <p:cNvPr id="53" name="テキスト ボックス 52">
            <a:extLst>
              <a:ext uri="{FF2B5EF4-FFF2-40B4-BE49-F238E27FC236}">
                <a16:creationId xmlns:a16="http://schemas.microsoft.com/office/drawing/2014/main" id="{B0EFC3C9-F2F4-41A8-9FF8-B1424B014B0C}"/>
              </a:ext>
            </a:extLst>
          </p:cNvPr>
          <p:cNvSpPr txBox="1"/>
          <p:nvPr/>
        </p:nvSpPr>
        <p:spPr>
          <a:xfrm>
            <a:off x="104965" y="1445879"/>
            <a:ext cx="8855108"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市町村等に対し府が独自に</a:t>
            </a:r>
            <a:r>
              <a:rPr lang="ja-JP" altLang="ja-JP" sz="1600" dirty="0">
                <a:latin typeface="Meiryo UI" panose="020B0604030504040204" pitchFamily="50" charset="-128"/>
                <a:ea typeface="Meiryo UI" panose="020B0604030504040204" pitchFamily="50" charset="-128"/>
              </a:rPr>
              <a:t>貸付けを行うことで</a:t>
            </a:r>
            <a:r>
              <a:rPr lang="ja-JP" altLang="en-US" sz="1600" dirty="0">
                <a:latin typeface="Meiryo UI" panose="020B0604030504040204" pitchFamily="50" charset="-128"/>
                <a:ea typeface="Meiryo UI" panose="020B0604030504040204" pitchFamily="50" charset="-128"/>
              </a:rPr>
              <a:t>、公共施設・インフラ等の整備促進を図る</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貸付けの対象となるのは整備費の全額（地方債部分、一般財源部分）</a:t>
            </a: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銀行等と比べ低利な貸付けにより、市町村等の財政負担の平準化や軽減を図る</a:t>
            </a:r>
            <a:endParaRPr lang="en-US" altLang="ja-JP" sz="1600" dirty="0">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CB28BBE9-5F2B-400E-89C7-012B6CAA7ABC}"/>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81</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13438809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cs typeface="Meiryo UI" panose="020B0604030504040204" pitchFamily="50" charset="-128"/>
                </a:rPr>
                <a:t>その他の支援（技術的助言等）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A9E1D4D7-FC75-4D23-875E-168BE7F8EFFC}"/>
              </a:ext>
            </a:extLst>
          </p:cNvPr>
          <p:cNvSpPr/>
          <p:nvPr/>
        </p:nvSpPr>
        <p:spPr bwMode="white">
          <a:xfrm>
            <a:off x="179515" y="4461853"/>
            <a:ext cx="8784977" cy="2351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Wingdings" panose="05000000000000000000" pitchFamily="2" charset="2"/>
              <a:buChar char="Ø"/>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市町村からの依頼や相談について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、既存の部局間のカウンターパートによる支援に加え、庁内各部局との調整や対応策の検討などを総合的に担うワンストップ窓口を設置するなど、市町村に対する支援体制の充実を図ります。</a:t>
            </a:r>
            <a:r>
              <a:rPr lang="ja-JP" altLang="en-US" sz="1600" dirty="0">
                <a:solidFill>
                  <a:schemeClr val="tx1"/>
                </a:solidFill>
                <a:latin typeface="Meiryo UI" panose="020B0604030504040204" pitchFamily="50" charset="-128"/>
                <a:ea typeface="Meiryo UI" panose="020B0604030504040204" pitchFamily="50" charset="-128"/>
              </a:rPr>
              <a:t> （取組例㉗）</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defRPr/>
            </a:pP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sz="1600" dirty="0">
                <a:solidFill>
                  <a:prstClr val="black"/>
                </a:solidFill>
                <a:latin typeface="Meiryo UI" panose="020B0604030504040204" pitchFamily="50" charset="-128"/>
                <a:ea typeface="Meiryo UI" panose="020B0604030504040204" pitchFamily="50" charset="-128"/>
              </a:rPr>
              <a:t>職員の統計分析力を向上させ、各種施策に活用できるよう、統計データの利活用に関する研修や地域の課題解決事例の紹介、相談等を実施します。</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公民連携に関する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情報共有及び相互啓発等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を通じて、府内市町村の公民連携の取組を推進します。</a:t>
            </a:r>
            <a:r>
              <a:rPr lang="ja-JP" altLang="en-US" sz="1600" dirty="0">
                <a:solidFill>
                  <a:schemeClr val="tx1"/>
                </a:solidFill>
                <a:latin typeface="Meiryo UI" panose="020B0604030504040204" pitchFamily="50" charset="-128"/>
                <a:ea typeface="Meiryo UI" panose="020B0604030504040204" pitchFamily="50" charset="-128"/>
              </a:rPr>
              <a:t>（取組例㉘）</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defRPr/>
            </a:pP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BDE4A10-4AF4-45B8-8FCC-B8A34037E36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82</a:t>
            </a:fld>
            <a:endParaRPr lang="ja-JP" altLang="en-US" sz="1200" dirty="0">
              <a:solidFill>
                <a:prstClr val="black"/>
              </a:solidFill>
              <a:ea typeface="Meiryo UI" panose="020B0604030504040204" pitchFamily="50" charset="-128"/>
            </a:endParaRPr>
          </a:p>
        </p:txBody>
      </p:sp>
      <p:sp>
        <p:nvSpPr>
          <p:cNvPr id="12" name="テキスト ボックス 11">
            <a:extLst>
              <a:ext uri="{FF2B5EF4-FFF2-40B4-BE49-F238E27FC236}">
                <a16:creationId xmlns:a16="http://schemas.microsoft.com/office/drawing/2014/main" id="{9978BCDB-57BA-4726-B39E-468A372B4690}"/>
              </a:ext>
            </a:extLst>
          </p:cNvPr>
          <p:cNvSpPr txBox="1"/>
          <p:nvPr/>
        </p:nvSpPr>
        <p:spPr>
          <a:xfrm>
            <a:off x="150941" y="908723"/>
            <a:ext cx="8784975" cy="3137105"/>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wrap="square" lIns="108000" tIns="108000" rIns="108000" bIns="108000" rtlCol="0" anchor="ctr" anchorCtr="0">
            <a:noAutofit/>
          </a:bodyPr>
          <a:lstStyle/>
          <a:p>
            <a:pPr marL="285750" indent="-285750" defTabSz="457200">
              <a:spcAft>
                <a:spcPts val="1200"/>
              </a:spcAft>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基礎自治機能の充実・強化に向けた市町村の取組が促進されるよう、市町村に対する支援体制の充実に取り組みます。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spcAft>
                <a:spcPts val="1200"/>
              </a:spcAft>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市町村が直面する個別・具体的な課題を解決できるよう、市町村とともに、広域的・専門的な視点から検討を行います。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spcAft>
                <a:spcPts val="1200"/>
              </a:spcAft>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地域が抱える様々な課題を解決するため、企業や大学等と連携し、課題の分析や対応方策の検討を行います。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過疎地域など、行財政基盤が比較的弱い市町村に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対する支援の充実を図ります。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u"/>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住民に身近な行政サービスは市町村が担うという考えに基づき、引き続き市町村への権限移譲を推進するとともに、市町村が移譲事務を円滑に処理できるようサポートします。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20">
            <a:extLst>
              <a:ext uri="{FF2B5EF4-FFF2-40B4-BE49-F238E27FC236}">
                <a16:creationId xmlns:a16="http://schemas.microsoft.com/office/drawing/2014/main" id="{477959BF-BC21-4723-A274-7081311EE033}"/>
              </a:ext>
            </a:extLst>
          </p:cNvPr>
          <p:cNvSpPr/>
          <p:nvPr/>
        </p:nvSpPr>
        <p:spPr>
          <a:xfrm>
            <a:off x="150934" y="4149080"/>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4785463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cs typeface="Meiryo UI" panose="020B0604030504040204" pitchFamily="50" charset="-128"/>
                </a:rPr>
                <a:t>その他の支援（技術的助言等）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a:extLst>
              <a:ext uri="{FF2B5EF4-FFF2-40B4-BE49-F238E27FC236}">
                <a16:creationId xmlns:a16="http://schemas.microsoft.com/office/drawing/2014/main" id="{A9E1D4D7-FC75-4D23-875E-168BE7F8EFFC}"/>
              </a:ext>
            </a:extLst>
          </p:cNvPr>
          <p:cNvSpPr/>
          <p:nvPr/>
        </p:nvSpPr>
        <p:spPr bwMode="white">
          <a:xfrm>
            <a:off x="150938" y="1301447"/>
            <a:ext cx="8784977" cy="5507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defTabSz="457200">
              <a:buFont typeface="Wingdings" panose="05000000000000000000" pitchFamily="2" charset="2"/>
              <a:buChar char="Ø"/>
              <a:defRPr/>
            </a:pPr>
            <a:r>
              <a:rPr lang="ja-JP" altLang="en-US" sz="1600" dirty="0">
                <a:solidFill>
                  <a:prstClr val="black"/>
                </a:solidFill>
                <a:latin typeface="Meiryo UI" panose="020B0604030504040204" pitchFamily="50" charset="-128"/>
                <a:ea typeface="Meiryo UI" panose="020B0604030504040204" pitchFamily="50" charset="-128"/>
              </a:rPr>
              <a:t>市町村の様々な行政課題について、民間の</a:t>
            </a:r>
            <a:r>
              <a:rPr lang="ja-JP" altLang="en-US" sz="1600" dirty="0">
                <a:solidFill>
                  <a:schemeClr val="tx1"/>
                </a:solidFill>
                <a:latin typeface="Meiryo UI" panose="020B0604030504040204" pitchFamily="50" charset="-128"/>
                <a:ea typeface="Meiryo UI" panose="020B0604030504040204" pitchFamily="50" charset="-128"/>
              </a:rPr>
              <a:t>知見を活用した効果的な対応策の実現に向けて、内閣府地方創生人材支援制度等を活用した民間企業との人材交流、複数市町村と民間企業が連携して行う課題の分析や対応方策の検討、検討の場の運営を支援します。（取組例㉙）</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defRPr/>
            </a:pPr>
            <a:r>
              <a:rPr lang="ja-JP" altLang="en-US" sz="1600" dirty="0">
                <a:solidFill>
                  <a:schemeClr val="tx1"/>
                </a:solidFill>
                <a:latin typeface="Meiryo UI" panose="020B0604030504040204" pitchFamily="50" charset="-128"/>
                <a:ea typeface="Meiryo UI" panose="020B0604030504040204" pitchFamily="50" charset="-128"/>
              </a:rPr>
              <a:t>安心安全な地域づくり、子どもの居場所づくりや高齢者福祉など様々な活動を行う団体や住民と市町村との連携・協働の枠組みづくりを支援するため、指定地域</a:t>
            </a:r>
            <a:r>
              <a:rPr lang="zh-TW" altLang="en-US" sz="1600" dirty="0">
                <a:solidFill>
                  <a:schemeClr val="tx1"/>
                </a:solidFill>
                <a:latin typeface="Meiryo UI" panose="020B0604030504040204" pitchFamily="50" charset="-128"/>
                <a:ea typeface="Meiryo UI" panose="020B0604030504040204" pitchFamily="50" charset="-128"/>
              </a:rPr>
              <a:t>共同活動団体</a:t>
            </a:r>
            <a:r>
              <a:rPr lang="ja-JP" altLang="en-US" sz="1600" dirty="0">
                <a:solidFill>
                  <a:schemeClr val="tx1"/>
                </a:solidFill>
                <a:latin typeface="Meiryo UI" panose="020B0604030504040204" pitchFamily="50" charset="-128"/>
                <a:ea typeface="Meiryo UI" panose="020B0604030504040204" pitchFamily="50" charset="-128"/>
              </a:rPr>
              <a:t>等の活用事例や、他地域の好事例についての情報提供等を行います。</a:t>
            </a:r>
            <a:endParaRPr lang="en-US" altLang="ja-JP" sz="1600" dirty="0">
              <a:solidFill>
                <a:schemeClr val="tx1"/>
              </a:solidFill>
              <a:latin typeface="Meiryo UI" panose="020B0604030504040204" pitchFamily="50" charset="-128"/>
              <a:ea typeface="Meiryo UI" panose="020B0604030504040204" pitchFamily="50" charset="-128"/>
            </a:endParaRPr>
          </a:p>
          <a:p>
            <a:pPr defTabSz="457200">
              <a:defRPr/>
            </a:pPr>
            <a:endParaRPr lang="en-US" altLang="ja-JP" sz="1600" dirty="0">
              <a:solidFill>
                <a:prstClr val="black"/>
              </a:solidFill>
              <a:highlight>
                <a:srgbClr val="00FF00"/>
              </a:highlight>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defRPr/>
            </a:pPr>
            <a:r>
              <a:rPr lang="ja-JP" altLang="en-US" sz="1600" dirty="0">
                <a:solidFill>
                  <a:prstClr val="black"/>
                </a:solidFill>
                <a:latin typeface="Meiryo UI" panose="020B0604030504040204" pitchFamily="50" charset="-128"/>
                <a:ea typeface="Meiryo UI" panose="020B0604030504040204" pitchFamily="50" charset="-128"/>
              </a:rPr>
              <a:t>過疎地域等の条件が厳しい地域の個別課題の解決に向け、府としての支援策の検討を行います。</a:t>
            </a:r>
            <a:br>
              <a:rPr lang="en-US" altLang="ja-JP" sz="1600" dirty="0">
                <a:solidFill>
                  <a:prstClr val="black"/>
                </a:solidFill>
                <a:latin typeface="Meiryo UI" panose="020B0604030504040204" pitchFamily="50" charset="-128"/>
                <a:ea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rPr>
              <a:t>また、過疎地域勉強会や町村との個別の勉強会などを通じて得た過疎地域や小規模団体のニーズを整理し、各種支援制度の活用に向けて支援します。</a:t>
            </a:r>
            <a:r>
              <a:rPr lang="ja-JP" altLang="en-US" sz="1600" dirty="0">
                <a:solidFill>
                  <a:schemeClr val="tx1"/>
                </a:solidFill>
                <a:latin typeface="Meiryo UI" panose="020B0604030504040204" pitchFamily="50" charset="-128"/>
                <a:ea typeface="Meiryo UI" panose="020B0604030504040204" pitchFamily="50" charset="-128"/>
              </a:rPr>
              <a:t>（取組例㉚）</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市町村への権限移譲について、市町村で処理するほうが効果的であり、特に未移譲団体が少ない事務について、市町村のニーズを踏まえ、権限移譲が進むよう重点的に支援します。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が権限移譲された事務を円滑に処理できるよう、地域ブロック会議等の場を活用し、関係部局と連携しながら、事務の進め方についての意見交換や、府からの情報提供を行うなど、きめ細やかなサポートを行います。</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共同処理や事務委託といった市町村間の広域連携など、受け皿となる市町村の体制整備についても、他の市町村での取組や好事例についての情報提供を行うとともに、設置に向けた調整などを支援します。（参考⑤）</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BDE4A10-4AF4-45B8-8FCC-B8A34037E36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83</a:t>
            </a:fld>
            <a:endParaRPr lang="ja-JP" altLang="en-US" sz="1200" dirty="0">
              <a:solidFill>
                <a:prstClr val="black"/>
              </a:solidFill>
              <a:ea typeface="Meiryo UI" panose="020B0604030504040204" pitchFamily="50" charset="-128"/>
            </a:endParaRPr>
          </a:p>
        </p:txBody>
      </p:sp>
      <p:sp>
        <p:nvSpPr>
          <p:cNvPr id="10" name="角丸四角形 20">
            <a:extLst>
              <a:ext uri="{FF2B5EF4-FFF2-40B4-BE49-F238E27FC236}">
                <a16:creationId xmlns:a16="http://schemas.microsoft.com/office/drawing/2014/main" id="{477959BF-BC21-4723-A274-7081311EE033}"/>
              </a:ext>
            </a:extLst>
          </p:cNvPr>
          <p:cNvSpPr/>
          <p:nvPr/>
        </p:nvSpPr>
        <p:spPr>
          <a:xfrm>
            <a:off x="150934" y="954419"/>
            <a:ext cx="1090408" cy="360000"/>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主な取組</a:t>
            </a:r>
          </a:p>
        </p:txBody>
      </p:sp>
    </p:spTree>
    <p:extLst>
      <p:ext uri="{BB962C8B-B14F-4D97-AF65-F5344CB8AC3E}">
        <p14:creationId xmlns:p14="http://schemas.microsoft.com/office/powerpoint/2010/main" val="2722506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a:extLst>
              <a:ext uri="{FF2B5EF4-FFF2-40B4-BE49-F238E27FC236}">
                <a16:creationId xmlns:a16="http://schemas.microsoft.com/office/drawing/2014/main" id="{E4300D02-A2FF-43AD-8137-365AD6FB3173}"/>
              </a:ext>
            </a:extLst>
          </p:cNvPr>
          <p:cNvSpPr/>
          <p:nvPr/>
        </p:nvSpPr>
        <p:spPr bwMode="white">
          <a:xfrm>
            <a:off x="217373" y="1894980"/>
            <a:ext cx="1141117" cy="296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主な役割</a:t>
            </a:r>
            <a:r>
              <a:rPr lang="en-US" altLang="ja-JP" sz="1200" dirty="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0B597D57-684D-4471-BAD3-9BD01733B14E}"/>
              </a:ext>
            </a:extLst>
          </p:cNvPr>
          <p:cNvSpPr/>
          <p:nvPr/>
        </p:nvSpPr>
        <p:spPr>
          <a:xfrm>
            <a:off x="3938128" y="3212976"/>
            <a:ext cx="4987431" cy="3312368"/>
          </a:xfrm>
          <a:prstGeom prst="rect">
            <a:avLst/>
          </a:prstGeom>
          <a:noFill/>
          <a:ln w="2222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107362" y="188642"/>
            <a:ext cx="8784976" cy="648072"/>
            <a:chOff x="49096" y="-698473"/>
            <a:chExt cx="8784976" cy="648072"/>
          </a:xfrm>
        </p:grpSpPr>
        <p:sp>
          <p:nvSpPr>
            <p:cNvPr id="23" name="正方形/長方形 22"/>
            <p:cNvSpPr/>
            <p:nvPr/>
          </p:nvSpPr>
          <p:spPr>
            <a:xfrm>
              <a:off x="337270" y="-698473"/>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cs typeface="Meiryo UI" panose="020B0604030504040204" pitchFamily="50" charset="-128"/>
                </a:rPr>
                <a:t>その他の支援（技術的助言等）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50401"/>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角丸四角形 20">
            <a:extLst>
              <a:ext uri="{FF2B5EF4-FFF2-40B4-BE49-F238E27FC236}">
                <a16:creationId xmlns:a16="http://schemas.microsoft.com/office/drawing/2014/main" id="{B7BC0FE8-DDA5-4E10-A1A4-841010DE3044}"/>
              </a:ext>
            </a:extLst>
          </p:cNvPr>
          <p:cNvSpPr/>
          <p:nvPr/>
        </p:nvSpPr>
        <p:spPr>
          <a:xfrm>
            <a:off x="121704" y="941397"/>
            <a:ext cx="5184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取組例㉗　</a:t>
            </a:r>
            <a:r>
              <a:rPr lang="zh-TW" altLang="en-US" sz="1600" dirty="0">
                <a:latin typeface="Meiryo UI" panose="020B0604030504040204" pitchFamily="50" charset="-128"/>
                <a:ea typeface="Meiryo UI" panose="020B0604030504040204" pitchFamily="50" charset="-128"/>
              </a:rPr>
              <a:t>基礎自治総合</a:t>
            </a:r>
            <a:r>
              <a:rPr lang="ja-JP" altLang="en-US" sz="1600" dirty="0">
                <a:solidFill>
                  <a:schemeClr val="bg1"/>
                </a:solidFill>
                <a:latin typeface="Meiryo UI" panose="020B0604030504040204" pitchFamily="50" charset="-128"/>
                <a:ea typeface="Meiryo UI" panose="020B0604030504040204" pitchFamily="50" charset="-128"/>
              </a:rPr>
              <a:t>支援</a:t>
            </a:r>
            <a:r>
              <a:rPr lang="zh-TW" altLang="en-US" sz="1600" dirty="0">
                <a:latin typeface="Meiryo UI" panose="020B0604030504040204" pitchFamily="50" charset="-128"/>
                <a:ea typeface="Meiryo UI" panose="020B0604030504040204" pitchFamily="50" charset="-128"/>
              </a:rPr>
              <a:t>窓口</a:t>
            </a:r>
            <a:r>
              <a:rPr lang="ja-JP" altLang="en-US" sz="1600" dirty="0">
                <a:latin typeface="Meiryo UI" panose="020B0604030504040204" pitchFamily="50" charset="-128"/>
                <a:ea typeface="Meiryo UI" panose="020B0604030504040204" pitchFamily="50" charset="-128"/>
              </a:rPr>
              <a:t>（仮称）の設置の検討</a:t>
            </a:r>
            <a:endParaRPr lang="en-US" altLang="ja-JP" sz="16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83A176D7-64AB-4970-8E1F-4B7B1FBAF403}"/>
              </a:ext>
            </a:extLst>
          </p:cNvPr>
          <p:cNvSpPr/>
          <p:nvPr/>
        </p:nvSpPr>
        <p:spPr>
          <a:xfrm>
            <a:off x="192397" y="2445600"/>
            <a:ext cx="8766846" cy="360001"/>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市町村（企画担当課、事業課など）</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5A681352-C5DD-4A48-A10A-7220C7907B59}"/>
              </a:ext>
            </a:extLst>
          </p:cNvPr>
          <p:cNvSpPr txBox="1"/>
          <p:nvPr/>
        </p:nvSpPr>
        <p:spPr>
          <a:xfrm>
            <a:off x="2921300" y="5272297"/>
            <a:ext cx="1249169" cy="307777"/>
          </a:xfrm>
          <a:prstGeom prst="rect">
            <a:avLst/>
          </a:prstGeom>
          <a:noFill/>
        </p:spPr>
        <p:txBody>
          <a:bodyPr wrap="square" rtlCol="0">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連携</a:t>
            </a:r>
          </a:p>
        </p:txBody>
      </p:sp>
      <p:sp>
        <p:nvSpPr>
          <p:cNvPr id="61" name="テキスト ボックス 60">
            <a:extLst>
              <a:ext uri="{FF2B5EF4-FFF2-40B4-BE49-F238E27FC236}">
                <a16:creationId xmlns:a16="http://schemas.microsoft.com/office/drawing/2014/main" id="{80089D45-507E-49D0-AEB7-01D2B97FBC36}"/>
              </a:ext>
            </a:extLst>
          </p:cNvPr>
          <p:cNvSpPr txBox="1"/>
          <p:nvPr/>
        </p:nvSpPr>
        <p:spPr>
          <a:xfrm>
            <a:off x="2230902" y="3478913"/>
            <a:ext cx="1110816" cy="307777"/>
          </a:xfrm>
          <a:prstGeom prst="rect">
            <a:avLst/>
          </a:prstGeom>
          <a:noFill/>
          <a:ln>
            <a:noFill/>
          </a:ln>
        </p:spPr>
        <p:txBody>
          <a:bodyPr wrap="square" rtlCol="0">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支援</a:t>
            </a:r>
          </a:p>
        </p:txBody>
      </p:sp>
      <p:sp>
        <p:nvSpPr>
          <p:cNvPr id="29" name="テキスト ボックス 28">
            <a:extLst>
              <a:ext uri="{FF2B5EF4-FFF2-40B4-BE49-F238E27FC236}">
                <a16:creationId xmlns:a16="http://schemas.microsoft.com/office/drawing/2014/main" id="{CA92321A-32D5-44A9-AFBC-E1D293E16E1E}"/>
              </a:ext>
            </a:extLst>
          </p:cNvPr>
          <p:cNvSpPr txBox="1"/>
          <p:nvPr/>
        </p:nvSpPr>
        <p:spPr>
          <a:xfrm>
            <a:off x="933286" y="3478914"/>
            <a:ext cx="724213" cy="307777"/>
          </a:xfrm>
          <a:prstGeom prst="rect">
            <a:avLst/>
          </a:prstGeom>
          <a:noFill/>
        </p:spPr>
        <p:txBody>
          <a:bodyPr wrap="square" rtlCol="0">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相談</a:t>
            </a:r>
          </a:p>
        </p:txBody>
      </p:sp>
      <p:sp>
        <p:nvSpPr>
          <p:cNvPr id="30" name="矢印: 上下 29">
            <a:extLst>
              <a:ext uri="{FF2B5EF4-FFF2-40B4-BE49-F238E27FC236}">
                <a16:creationId xmlns:a16="http://schemas.microsoft.com/office/drawing/2014/main" id="{193D18D8-0F95-4212-8DC2-1BFE762DCB74}"/>
              </a:ext>
            </a:extLst>
          </p:cNvPr>
          <p:cNvSpPr/>
          <p:nvPr/>
        </p:nvSpPr>
        <p:spPr>
          <a:xfrm rot="5400000">
            <a:off x="3237340" y="4674489"/>
            <a:ext cx="540000" cy="691878"/>
          </a:xfrm>
          <a:prstGeom prst="upDownArrow">
            <a:avLst>
              <a:gd name="adj1" fmla="val 50000"/>
              <a:gd name="adj2" fmla="val 386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45" name="テキスト ボックス 44">
            <a:extLst>
              <a:ext uri="{FF2B5EF4-FFF2-40B4-BE49-F238E27FC236}">
                <a16:creationId xmlns:a16="http://schemas.microsoft.com/office/drawing/2014/main" id="{9456D31E-32B5-42A6-9DA5-EABFBDCEAD4D}"/>
              </a:ext>
            </a:extLst>
          </p:cNvPr>
          <p:cNvSpPr txBox="1"/>
          <p:nvPr/>
        </p:nvSpPr>
        <p:spPr>
          <a:xfrm>
            <a:off x="4909470" y="3478196"/>
            <a:ext cx="1844116" cy="307777"/>
          </a:xfrm>
          <a:prstGeom prst="rect">
            <a:avLst/>
          </a:prstGeom>
          <a:noFill/>
        </p:spPr>
        <p:txBody>
          <a:bodyPr wrap="square" rtlCol="0">
            <a:spAutoFit/>
          </a:bodyPr>
          <a:lstStyle/>
          <a:p>
            <a:r>
              <a:rPr kumimoji="1" lang="ja-JP" altLang="en-US" sz="1400" b="1" dirty="0">
                <a:solidFill>
                  <a:srgbClr val="FF0000"/>
                </a:solidFill>
                <a:latin typeface="Meiryo UI" panose="020B0604030504040204" pitchFamily="50" charset="-128"/>
                <a:ea typeface="Meiryo UI" panose="020B0604030504040204" pitchFamily="50" charset="-128"/>
              </a:rPr>
              <a:t>①相談</a:t>
            </a:r>
          </a:p>
        </p:txBody>
      </p:sp>
      <p:sp>
        <p:nvSpPr>
          <p:cNvPr id="46" name="正方形/長方形 45">
            <a:extLst>
              <a:ext uri="{FF2B5EF4-FFF2-40B4-BE49-F238E27FC236}">
                <a16:creationId xmlns:a16="http://schemas.microsoft.com/office/drawing/2014/main" id="{E6B3EE9B-F6B8-4337-8B54-D6CCE2E7EA28}"/>
              </a:ext>
            </a:extLst>
          </p:cNvPr>
          <p:cNvSpPr/>
          <p:nvPr/>
        </p:nvSpPr>
        <p:spPr>
          <a:xfrm>
            <a:off x="4915998" y="5866252"/>
            <a:ext cx="1019159" cy="46749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部</a:t>
            </a:r>
          </a:p>
        </p:txBody>
      </p:sp>
      <p:sp>
        <p:nvSpPr>
          <p:cNvPr id="47" name="正方形/長方形 46">
            <a:extLst>
              <a:ext uri="{FF2B5EF4-FFF2-40B4-BE49-F238E27FC236}">
                <a16:creationId xmlns:a16="http://schemas.microsoft.com/office/drawing/2014/main" id="{A6D077D5-669D-4B36-B818-D241E12B17C2}"/>
              </a:ext>
            </a:extLst>
          </p:cNvPr>
          <p:cNvSpPr/>
          <p:nvPr/>
        </p:nvSpPr>
        <p:spPr>
          <a:xfrm>
            <a:off x="6092780" y="5866251"/>
            <a:ext cx="1019159" cy="46749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部</a:t>
            </a:r>
          </a:p>
        </p:txBody>
      </p:sp>
      <p:sp>
        <p:nvSpPr>
          <p:cNvPr id="62" name="正方形/長方形 61">
            <a:extLst>
              <a:ext uri="{FF2B5EF4-FFF2-40B4-BE49-F238E27FC236}">
                <a16:creationId xmlns:a16="http://schemas.microsoft.com/office/drawing/2014/main" id="{60C7A9BD-3FF6-4C53-B148-CE6340F79FD7}"/>
              </a:ext>
            </a:extLst>
          </p:cNvPr>
          <p:cNvSpPr/>
          <p:nvPr/>
        </p:nvSpPr>
        <p:spPr>
          <a:xfrm>
            <a:off x="7347546" y="5862901"/>
            <a:ext cx="1019159" cy="467491"/>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部</a:t>
            </a:r>
          </a:p>
        </p:txBody>
      </p:sp>
      <p:sp>
        <p:nvSpPr>
          <p:cNvPr id="63" name="テキスト ボックス 17">
            <a:extLst>
              <a:ext uri="{FF2B5EF4-FFF2-40B4-BE49-F238E27FC236}">
                <a16:creationId xmlns:a16="http://schemas.microsoft.com/office/drawing/2014/main" id="{3AC47AF2-E98F-4D5B-9628-09C88452E7E0}"/>
              </a:ext>
            </a:extLst>
          </p:cNvPr>
          <p:cNvSpPr txBox="1"/>
          <p:nvPr/>
        </p:nvSpPr>
        <p:spPr>
          <a:xfrm>
            <a:off x="8359363" y="5927365"/>
            <a:ext cx="55014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200"/>
              </a:spcBef>
              <a:spcAft>
                <a:spcPts val="600"/>
              </a:spcAft>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0757A5CD-3C74-4F53-B71F-0B43FF7D13D5}"/>
              </a:ext>
            </a:extLst>
          </p:cNvPr>
          <p:cNvGrpSpPr/>
          <p:nvPr/>
        </p:nvGrpSpPr>
        <p:grpSpPr>
          <a:xfrm>
            <a:off x="217369" y="4363862"/>
            <a:ext cx="3158500" cy="1722953"/>
            <a:chOff x="4958901" y="4552118"/>
            <a:chExt cx="4578859" cy="1401436"/>
          </a:xfrm>
        </p:grpSpPr>
        <p:sp>
          <p:nvSpPr>
            <p:cNvPr id="4" name="楕円 3">
              <a:extLst>
                <a:ext uri="{FF2B5EF4-FFF2-40B4-BE49-F238E27FC236}">
                  <a16:creationId xmlns:a16="http://schemas.microsoft.com/office/drawing/2014/main" id="{AE7C35FF-B90E-43D5-BEAD-0B8A9FF3F646}"/>
                </a:ext>
              </a:extLst>
            </p:cNvPr>
            <p:cNvSpPr/>
            <p:nvPr/>
          </p:nvSpPr>
          <p:spPr>
            <a:xfrm>
              <a:off x="4958901" y="4552118"/>
              <a:ext cx="4287752" cy="140143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6F31FC1-6070-4591-B6CC-B939A065BE8B}"/>
                </a:ext>
              </a:extLst>
            </p:cNvPr>
            <p:cNvSpPr txBox="1"/>
            <p:nvPr/>
          </p:nvSpPr>
          <p:spPr>
            <a:xfrm>
              <a:off x="5427944" y="4823987"/>
              <a:ext cx="3427244" cy="275377"/>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既存の市町村支援体制</a:t>
              </a:r>
              <a:endParaRPr kumimoji="1" lang="en-US" altLang="ja-JP" sz="16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2F34EE1A-D67B-416E-AA36-F119D8809C30}"/>
                </a:ext>
              </a:extLst>
            </p:cNvPr>
            <p:cNvSpPr txBox="1"/>
            <p:nvPr/>
          </p:nvSpPr>
          <p:spPr>
            <a:xfrm>
              <a:off x="4996393" y="5159286"/>
              <a:ext cx="4541367" cy="52572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（例）地域維持管理連携プラットフォーム</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建築行政サポートデスク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など</a:t>
              </a:r>
              <a:endParaRPr kumimoji="1" lang="en-US" altLang="ja-JP" sz="1200" dirty="0">
                <a:latin typeface="Meiryo UI" panose="020B0604030504040204" pitchFamily="50" charset="-128"/>
                <a:ea typeface="Meiryo UI" panose="020B0604030504040204" pitchFamily="50" charset="-128"/>
              </a:endParaRPr>
            </a:p>
          </p:txBody>
        </p:sp>
      </p:grpSp>
      <p:pic>
        <p:nvPicPr>
          <p:cNvPr id="6" name="図 5">
            <a:extLst>
              <a:ext uri="{FF2B5EF4-FFF2-40B4-BE49-F238E27FC236}">
                <a16:creationId xmlns:a16="http://schemas.microsoft.com/office/drawing/2014/main" id="{7A0C1DFA-0962-4284-A5F8-04FFBEDA4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129" y="3989820"/>
            <a:ext cx="904075" cy="1079492"/>
          </a:xfrm>
          <a:prstGeom prst="rect">
            <a:avLst/>
          </a:prstGeom>
        </p:spPr>
      </p:pic>
      <p:sp>
        <p:nvSpPr>
          <p:cNvPr id="49" name="楕円 48">
            <a:extLst>
              <a:ext uri="{FF2B5EF4-FFF2-40B4-BE49-F238E27FC236}">
                <a16:creationId xmlns:a16="http://schemas.microsoft.com/office/drawing/2014/main" id="{24C7FD70-CB59-4CB0-8701-C56E3C3E27C1}"/>
              </a:ext>
            </a:extLst>
          </p:cNvPr>
          <p:cNvSpPr/>
          <p:nvPr/>
        </p:nvSpPr>
        <p:spPr>
          <a:xfrm>
            <a:off x="4560495" y="5728105"/>
            <a:ext cx="4286701" cy="69634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2C0B3CAB-8454-4521-BC58-5C23A685CCA8}"/>
              </a:ext>
            </a:extLst>
          </p:cNvPr>
          <p:cNvSpPr/>
          <p:nvPr/>
        </p:nvSpPr>
        <p:spPr>
          <a:xfrm>
            <a:off x="4239336" y="5635470"/>
            <a:ext cx="1117719" cy="329119"/>
          </a:xfrm>
          <a:prstGeom prst="rect">
            <a:avLst/>
          </a:prstGeom>
          <a:solidFill>
            <a:srgbClr val="0070C0"/>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bg1"/>
                </a:solidFill>
                <a:latin typeface="Meiryo UI" panose="020B0604030504040204" pitchFamily="50" charset="-128"/>
                <a:ea typeface="Meiryo UI" panose="020B0604030504040204" pitchFamily="50" charset="-128"/>
              </a:rPr>
              <a:t>庁内部局</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12" name="矢印: 上向き折線 11">
            <a:extLst>
              <a:ext uri="{FF2B5EF4-FFF2-40B4-BE49-F238E27FC236}">
                <a16:creationId xmlns:a16="http://schemas.microsoft.com/office/drawing/2014/main" id="{49366095-1430-4A22-AFAE-22108F1D7315}"/>
              </a:ext>
            </a:extLst>
          </p:cNvPr>
          <p:cNvSpPr/>
          <p:nvPr/>
        </p:nvSpPr>
        <p:spPr>
          <a:xfrm rot="5400000" flipH="1">
            <a:off x="6951063" y="3213387"/>
            <a:ext cx="843955" cy="1166678"/>
          </a:xfrm>
          <a:prstGeom prst="bentUpArrow">
            <a:avLst>
              <a:gd name="adj1" fmla="val 28550"/>
              <a:gd name="adj2" fmla="val 27443"/>
              <a:gd name="adj3" fmla="val 3802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42" name="テキスト ボックス 41">
            <a:extLst>
              <a:ext uri="{FF2B5EF4-FFF2-40B4-BE49-F238E27FC236}">
                <a16:creationId xmlns:a16="http://schemas.microsoft.com/office/drawing/2014/main" id="{B75C94AF-4CF8-47ED-9957-0F307EB5749F}"/>
              </a:ext>
            </a:extLst>
          </p:cNvPr>
          <p:cNvSpPr txBox="1"/>
          <p:nvPr/>
        </p:nvSpPr>
        <p:spPr>
          <a:xfrm>
            <a:off x="5925671" y="5239010"/>
            <a:ext cx="2921525" cy="523220"/>
          </a:xfrm>
          <a:prstGeom prst="rect">
            <a:avLst/>
          </a:prstGeom>
          <a:noFill/>
        </p:spPr>
        <p:txBody>
          <a:bodyPr wrap="square" rtlCol="0">
            <a:spAutoFit/>
          </a:bodyPr>
          <a:lstStyle/>
          <a:p>
            <a:r>
              <a:rPr kumimoji="1" lang="ja-JP" altLang="en-US" sz="1400" b="1" dirty="0">
                <a:solidFill>
                  <a:srgbClr val="FF0000"/>
                </a:solidFill>
                <a:latin typeface="Meiryo UI" panose="020B0604030504040204" pitchFamily="50" charset="-128"/>
                <a:ea typeface="Meiryo UI" panose="020B0604030504040204" pitchFamily="50" charset="-128"/>
              </a:rPr>
              <a:t>②関係部局担当課と調整</a:t>
            </a:r>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　＜コーディネート機能＞</a:t>
            </a:r>
          </a:p>
        </p:txBody>
      </p:sp>
      <p:sp>
        <p:nvSpPr>
          <p:cNvPr id="43" name="テキスト ボックス 42">
            <a:extLst>
              <a:ext uri="{FF2B5EF4-FFF2-40B4-BE49-F238E27FC236}">
                <a16:creationId xmlns:a16="http://schemas.microsoft.com/office/drawing/2014/main" id="{DE5D7D6D-2909-4D07-B063-F7A0CAA3D39F}"/>
              </a:ext>
            </a:extLst>
          </p:cNvPr>
          <p:cNvSpPr txBox="1"/>
          <p:nvPr/>
        </p:nvSpPr>
        <p:spPr>
          <a:xfrm>
            <a:off x="6685499" y="3865205"/>
            <a:ext cx="1643394" cy="307777"/>
          </a:xfrm>
          <a:prstGeom prst="rect">
            <a:avLst/>
          </a:prstGeom>
          <a:noFill/>
          <a:ln>
            <a:noFill/>
          </a:ln>
        </p:spPr>
        <p:txBody>
          <a:bodyPr wrap="square" rtlCol="0">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④伴走支援</a:t>
            </a:r>
          </a:p>
        </p:txBody>
      </p:sp>
      <p:sp>
        <p:nvSpPr>
          <p:cNvPr id="52" name="テキスト ボックス 51">
            <a:extLst>
              <a:ext uri="{FF2B5EF4-FFF2-40B4-BE49-F238E27FC236}">
                <a16:creationId xmlns:a16="http://schemas.microsoft.com/office/drawing/2014/main" id="{FED96587-E93F-491B-9484-C1D80EAC96EE}"/>
              </a:ext>
            </a:extLst>
          </p:cNvPr>
          <p:cNvSpPr txBox="1"/>
          <p:nvPr/>
        </p:nvSpPr>
        <p:spPr>
          <a:xfrm>
            <a:off x="8012038" y="3469785"/>
            <a:ext cx="1110816" cy="307777"/>
          </a:xfrm>
          <a:prstGeom prst="rect">
            <a:avLst/>
          </a:prstGeom>
          <a:noFill/>
          <a:ln>
            <a:noFill/>
          </a:ln>
        </p:spPr>
        <p:txBody>
          <a:bodyPr wrap="square" rtlCol="0">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③支援</a:t>
            </a:r>
          </a:p>
        </p:txBody>
      </p:sp>
      <p:sp>
        <p:nvSpPr>
          <p:cNvPr id="38" name="正方形/長方形 37">
            <a:extLst>
              <a:ext uri="{FF2B5EF4-FFF2-40B4-BE49-F238E27FC236}">
                <a16:creationId xmlns:a16="http://schemas.microsoft.com/office/drawing/2014/main" id="{B180670C-2DCA-46E9-847C-68CCAD6F08AE}"/>
              </a:ext>
            </a:extLst>
          </p:cNvPr>
          <p:cNvSpPr/>
          <p:nvPr/>
        </p:nvSpPr>
        <p:spPr bwMode="white">
          <a:xfrm>
            <a:off x="1110007" y="1833947"/>
            <a:ext cx="8033997" cy="527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ja-JP" altLang="en-US" sz="1200" dirty="0">
                <a:solidFill>
                  <a:prstClr val="black"/>
                </a:solidFill>
                <a:latin typeface="Meiryo UI" panose="020B0604030504040204" pitchFamily="50" charset="-128"/>
                <a:ea typeface="Meiryo UI" panose="020B0604030504040204" pitchFamily="50" charset="-128"/>
              </a:rPr>
              <a:t>・既存の市町村支援体制では十分対応できない相談等の受付（①）　・庁内関係部局担当課との調整、対応策の検討（②）</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・課題解決に向けた対応策の検討への伴走支援（③④）　　　・府の支援の実施・検討のための</a:t>
            </a:r>
            <a:r>
              <a:rPr lang="ja-JP" altLang="en-US" sz="1200" dirty="0">
                <a:solidFill>
                  <a:schemeClr val="tx1"/>
                </a:solidFill>
                <a:latin typeface="Meiryo UI" panose="020B0604030504040204" pitchFamily="50" charset="-128"/>
                <a:ea typeface="Meiryo UI" panose="020B0604030504040204" pitchFamily="50" charset="-128"/>
              </a:rPr>
              <a:t>市町村ニーズの把握　　　</a:t>
            </a:r>
          </a:p>
        </p:txBody>
      </p:sp>
      <p:sp>
        <p:nvSpPr>
          <p:cNvPr id="27" name="テキスト ボックス 17">
            <a:extLst>
              <a:ext uri="{FF2B5EF4-FFF2-40B4-BE49-F238E27FC236}">
                <a16:creationId xmlns:a16="http://schemas.microsoft.com/office/drawing/2014/main" id="{E0DEFBD8-C2B7-4D83-81D0-7FB6E271B2CC}"/>
              </a:ext>
            </a:extLst>
          </p:cNvPr>
          <p:cNvSpPr txBox="1"/>
          <p:nvPr/>
        </p:nvSpPr>
        <p:spPr>
          <a:xfrm>
            <a:off x="264865" y="1328591"/>
            <a:ext cx="8694378"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600" dirty="0">
                <a:solidFill>
                  <a:prstClr val="black"/>
                </a:solidFill>
                <a:latin typeface="Meiryo UI" panose="020B0604030504040204" pitchFamily="50" charset="-128"/>
                <a:ea typeface="Meiryo UI" panose="020B0604030504040204" pitchFamily="50" charset="-128"/>
              </a:rPr>
              <a:t>基礎自治総合支援窓口（仮称）を市町村局振興課内に</a:t>
            </a:r>
            <a:r>
              <a:rPr lang="ja-JP" altLang="en-US" sz="1600" dirty="0">
                <a:latin typeface="Meiryo UI" panose="020B0604030504040204" pitchFamily="50" charset="-128"/>
                <a:ea typeface="Meiryo UI" panose="020B0604030504040204" pitchFamily="50" charset="-128"/>
              </a:rPr>
              <a:t>設置することで、市町村からのさまざまな相談を受け付け、市町村と各</a:t>
            </a:r>
            <a:r>
              <a:rPr lang="ja-JP" altLang="en-US" sz="1600" dirty="0">
                <a:solidFill>
                  <a:prstClr val="black"/>
                </a:solidFill>
                <a:latin typeface="Meiryo UI" panose="020B0604030504040204" pitchFamily="50" charset="-128"/>
                <a:ea typeface="Meiryo UI" panose="020B0604030504040204" pitchFamily="50" charset="-128"/>
              </a:rPr>
              <a:t>部局とのコーディネート機能を充実</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9337F0B6-172C-4008-B79B-55BA78F0F26A}"/>
              </a:ext>
            </a:extLst>
          </p:cNvPr>
          <p:cNvSpPr/>
          <p:nvPr/>
        </p:nvSpPr>
        <p:spPr>
          <a:xfrm>
            <a:off x="177915" y="3068826"/>
            <a:ext cx="8841654" cy="3550283"/>
          </a:xfrm>
          <a:prstGeom prst="roundRect">
            <a:avLst>
              <a:gd name="adj" fmla="val 4254"/>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EFE730F9-E420-4DB2-A4D9-1A9BFBA2A4BD}"/>
              </a:ext>
            </a:extLst>
          </p:cNvPr>
          <p:cNvSpPr/>
          <p:nvPr/>
        </p:nvSpPr>
        <p:spPr>
          <a:xfrm>
            <a:off x="181902" y="2962219"/>
            <a:ext cx="1137076" cy="440844"/>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大阪府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8" name="矢印: 下 27">
            <a:extLst>
              <a:ext uri="{FF2B5EF4-FFF2-40B4-BE49-F238E27FC236}">
                <a16:creationId xmlns:a16="http://schemas.microsoft.com/office/drawing/2014/main" id="{9E53E693-9F96-4662-9E73-EBFB53D768B4}"/>
              </a:ext>
            </a:extLst>
          </p:cNvPr>
          <p:cNvSpPr/>
          <p:nvPr/>
        </p:nvSpPr>
        <p:spPr>
          <a:xfrm>
            <a:off x="1471432" y="2884524"/>
            <a:ext cx="540000" cy="1433044"/>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58" name="矢印: 下 57">
            <a:extLst>
              <a:ext uri="{FF2B5EF4-FFF2-40B4-BE49-F238E27FC236}">
                <a16:creationId xmlns:a16="http://schemas.microsoft.com/office/drawing/2014/main" id="{63301AF5-535A-41D4-B7CA-1E3FEDDA2B8B}"/>
              </a:ext>
            </a:extLst>
          </p:cNvPr>
          <p:cNvSpPr/>
          <p:nvPr/>
        </p:nvSpPr>
        <p:spPr>
          <a:xfrm rot="10800000">
            <a:off x="2080738" y="2868262"/>
            <a:ext cx="540000" cy="1410775"/>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44" name="矢印: 下 43">
            <a:extLst>
              <a:ext uri="{FF2B5EF4-FFF2-40B4-BE49-F238E27FC236}">
                <a16:creationId xmlns:a16="http://schemas.microsoft.com/office/drawing/2014/main" id="{282A1E57-DAFE-455A-AF1C-454905C82F35}"/>
              </a:ext>
            </a:extLst>
          </p:cNvPr>
          <p:cNvSpPr/>
          <p:nvPr/>
        </p:nvSpPr>
        <p:spPr>
          <a:xfrm>
            <a:off x="5517220" y="2847130"/>
            <a:ext cx="540000" cy="13680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51" name="矢印: 下 50">
            <a:extLst>
              <a:ext uri="{FF2B5EF4-FFF2-40B4-BE49-F238E27FC236}">
                <a16:creationId xmlns:a16="http://schemas.microsoft.com/office/drawing/2014/main" id="{BFE3F0DA-80B0-4B3B-AFB8-7343F8262854}"/>
              </a:ext>
            </a:extLst>
          </p:cNvPr>
          <p:cNvSpPr/>
          <p:nvPr/>
        </p:nvSpPr>
        <p:spPr>
          <a:xfrm rot="10800000">
            <a:off x="7857122" y="2833053"/>
            <a:ext cx="540000" cy="306086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48" name="正方形/長方形 47">
            <a:extLst>
              <a:ext uri="{FF2B5EF4-FFF2-40B4-BE49-F238E27FC236}">
                <a16:creationId xmlns:a16="http://schemas.microsoft.com/office/drawing/2014/main" id="{6A74C932-E072-4CAF-9F03-522E41C58CAB}"/>
              </a:ext>
            </a:extLst>
          </p:cNvPr>
          <p:cNvSpPr/>
          <p:nvPr/>
        </p:nvSpPr>
        <p:spPr>
          <a:xfrm>
            <a:off x="4813393" y="4252211"/>
            <a:ext cx="4015183" cy="822360"/>
          </a:xfrm>
          <a:prstGeom prst="rect">
            <a:avLst/>
          </a:prstGeom>
          <a:solidFill>
            <a:srgbClr val="0070C0"/>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2400" dirty="0">
                <a:solidFill>
                  <a:schemeClr val="bg1"/>
                </a:solidFill>
                <a:latin typeface="Meiryo UI" panose="020B0604030504040204" pitchFamily="50" charset="-128"/>
                <a:ea typeface="Meiryo UI" panose="020B0604030504040204" pitchFamily="50" charset="-128"/>
              </a:rPr>
              <a:t>基礎自治</a:t>
            </a:r>
            <a:r>
              <a:rPr kumimoji="1" lang="ja-JP" altLang="en-US" sz="2400" dirty="0">
                <a:solidFill>
                  <a:schemeClr val="bg1"/>
                </a:solidFill>
                <a:latin typeface="Meiryo UI" panose="020B0604030504040204" pitchFamily="50" charset="-128"/>
                <a:ea typeface="Meiryo UI" panose="020B0604030504040204" pitchFamily="50" charset="-128"/>
              </a:rPr>
              <a:t>総合支援窓口</a:t>
            </a:r>
            <a:r>
              <a:rPr kumimoji="1" lang="ja-JP" altLang="en-US" sz="1400" dirty="0">
                <a:solidFill>
                  <a:schemeClr val="bg1"/>
                </a:solidFill>
                <a:latin typeface="Meiryo UI" panose="020B0604030504040204" pitchFamily="50" charset="-128"/>
                <a:ea typeface="Meiryo UI" panose="020B0604030504040204" pitchFamily="50" charset="-128"/>
              </a:rPr>
              <a:t>（仮称）</a:t>
            </a:r>
            <a:endParaRPr kumimoji="1" lang="en-US" altLang="ja-JP" sz="2400" dirty="0">
              <a:solidFill>
                <a:schemeClr val="bg1"/>
              </a:solidFill>
              <a:latin typeface="Meiryo UI" panose="020B0604030504040204" pitchFamily="50" charset="-128"/>
              <a:ea typeface="Meiryo UI" panose="020B0604030504040204" pitchFamily="50" charset="-128"/>
            </a:endParaRPr>
          </a:p>
          <a:p>
            <a:pPr algn="ctr"/>
            <a:r>
              <a:rPr lang="ja-JP" altLang="en-US" sz="2000" dirty="0">
                <a:solidFill>
                  <a:schemeClr val="bg1"/>
                </a:solidFill>
                <a:latin typeface="Meiryo UI" panose="020B0604030504040204" pitchFamily="50" charset="-128"/>
                <a:ea typeface="Meiryo UI" panose="020B0604030504040204" pitchFamily="50" charset="-128"/>
              </a:rPr>
              <a:t>（市町村局振興課内）</a:t>
            </a:r>
            <a:endParaRPr kumimoji="1" lang="ja-JP" altLang="en-US" sz="2000" dirty="0">
              <a:solidFill>
                <a:schemeClr val="bg1"/>
              </a:solidFill>
              <a:latin typeface="Meiryo UI" panose="020B0604030504040204" pitchFamily="50" charset="-128"/>
              <a:ea typeface="Meiryo UI" panose="020B0604030504040204" pitchFamily="50" charset="-128"/>
            </a:endParaRPr>
          </a:p>
        </p:txBody>
      </p:sp>
      <p:sp>
        <p:nvSpPr>
          <p:cNvPr id="40" name="矢印: 上下 39">
            <a:extLst>
              <a:ext uri="{FF2B5EF4-FFF2-40B4-BE49-F238E27FC236}">
                <a16:creationId xmlns:a16="http://schemas.microsoft.com/office/drawing/2014/main" id="{431881C3-B518-4070-BB54-7A86BC8A7B27}"/>
              </a:ext>
            </a:extLst>
          </p:cNvPr>
          <p:cNvSpPr/>
          <p:nvPr/>
        </p:nvSpPr>
        <p:spPr>
          <a:xfrm>
            <a:off x="5440537" y="5100409"/>
            <a:ext cx="540000" cy="749464"/>
          </a:xfrm>
          <a:prstGeom prst="up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solidFill>
                <a:prstClr val="black"/>
              </a:solidFill>
              <a:ea typeface="Meiryo UI" panose="020B0604030504040204" pitchFamily="50" charset="-128"/>
            </a:endParaRPr>
          </a:p>
        </p:txBody>
      </p:sp>
      <p:sp>
        <p:nvSpPr>
          <p:cNvPr id="54" name="正方形/長方形 53">
            <a:extLst>
              <a:ext uri="{FF2B5EF4-FFF2-40B4-BE49-F238E27FC236}">
                <a16:creationId xmlns:a16="http://schemas.microsoft.com/office/drawing/2014/main" id="{6C1BCDE6-CD7D-46D7-A760-F05470E5797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84</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42936849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D2FA6C63-12A5-4768-A5C7-9BA82A491CD0}"/>
              </a:ext>
            </a:extLst>
          </p:cNvPr>
          <p:cNvSpPr/>
          <p:nvPr/>
        </p:nvSpPr>
        <p:spPr bwMode="white">
          <a:xfrm>
            <a:off x="150937" y="2547647"/>
            <a:ext cx="8764966" cy="106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枚方市、交野市、寝屋川市、四條畷市、大東市、東大阪市、、西日本旅客鉄道（株）で構成する「</a:t>
            </a:r>
            <a:r>
              <a:rPr lang="en-US" altLang="ja-JP" sz="1600" dirty="0">
                <a:solidFill>
                  <a:prstClr val="black"/>
                </a:solidFill>
                <a:latin typeface="Meiryo UI" panose="020B0604030504040204" pitchFamily="50" charset="-128"/>
                <a:ea typeface="Meiryo UI" panose="020B0604030504040204" pitchFamily="50" charset="-128"/>
              </a:rPr>
              <a:t>JR</a:t>
            </a:r>
            <a:r>
              <a:rPr lang="ja-JP" altLang="en-US" sz="1600" dirty="0">
                <a:solidFill>
                  <a:prstClr val="black"/>
                </a:solidFill>
                <a:latin typeface="Meiryo UI" panose="020B0604030504040204" pitchFamily="50" charset="-128"/>
                <a:ea typeface="Meiryo UI" panose="020B0604030504040204" pitchFamily="50" charset="-128"/>
              </a:rPr>
              <a:t>学研都市線沿線まちづくり協議会」において、多様な主体の参画による持続的なまちづくりの実現や沿線地域のブランドイメージの向上を図るため、沿線まちづくりビジョンを策定し、各種施策・事業の検討・調整を実施</a:t>
            </a:r>
          </a:p>
        </p:txBody>
      </p:sp>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cs typeface="Meiryo UI" panose="020B0604030504040204" pitchFamily="50" charset="-128"/>
                </a:rPr>
                <a:t>その他の支援（技術的助言等）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3" name="角丸四角形 20">
            <a:extLst>
              <a:ext uri="{FF2B5EF4-FFF2-40B4-BE49-F238E27FC236}">
                <a16:creationId xmlns:a16="http://schemas.microsoft.com/office/drawing/2014/main" id="{532F1999-B3A4-41B5-BFE3-ADFCD003810A}"/>
              </a:ext>
            </a:extLst>
          </p:cNvPr>
          <p:cNvSpPr/>
          <p:nvPr/>
        </p:nvSpPr>
        <p:spPr>
          <a:xfrm>
            <a:off x="58011" y="2276910"/>
            <a:ext cx="414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取組例㉙　</a:t>
            </a:r>
            <a:r>
              <a:rPr lang="en-US" altLang="ja-JP" sz="1600" dirty="0">
                <a:latin typeface="Meiryo UI" panose="020B0604030504040204" pitchFamily="50" charset="-128"/>
                <a:ea typeface="Meiryo UI" panose="020B0604030504040204" pitchFamily="50" charset="-128"/>
              </a:rPr>
              <a:t>JR</a:t>
            </a:r>
            <a:r>
              <a:rPr lang="ja-JP" altLang="en-US" sz="1600" dirty="0">
                <a:latin typeface="Meiryo UI" panose="020B0604030504040204" pitchFamily="50" charset="-128"/>
                <a:ea typeface="Meiryo UI" panose="020B0604030504040204" pitchFamily="50" charset="-128"/>
              </a:rPr>
              <a:t>学研都市線沿線まちづくり協議会</a:t>
            </a:r>
            <a:endParaRPr lang="en-US" altLang="ja-JP" sz="1600" dirty="0">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89D778B5-318F-4BBF-8AB4-19816D4BF014}"/>
              </a:ext>
            </a:extLst>
          </p:cNvPr>
          <p:cNvSpPr/>
          <p:nvPr/>
        </p:nvSpPr>
        <p:spPr>
          <a:xfrm>
            <a:off x="228098" y="3703912"/>
            <a:ext cx="1895630" cy="32400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spcBef>
                <a:spcPts val="200"/>
              </a:spcBef>
            </a:pPr>
            <a:r>
              <a:rPr lang="ja-JP" altLang="en-US" sz="1400" dirty="0">
                <a:solidFill>
                  <a:schemeClr val="bg1"/>
                </a:solidFill>
                <a:latin typeface="Meiryo UI" panose="020B0604030504040204" pitchFamily="50" charset="-128"/>
                <a:ea typeface="Meiryo UI" panose="020B0604030504040204" pitchFamily="50" charset="-128"/>
              </a:rPr>
              <a:t>ワーキングにおける活動</a:t>
            </a:r>
          </a:p>
        </p:txBody>
      </p:sp>
      <p:sp>
        <p:nvSpPr>
          <p:cNvPr id="37" name="正方形/長方形 36">
            <a:extLst>
              <a:ext uri="{FF2B5EF4-FFF2-40B4-BE49-F238E27FC236}">
                <a16:creationId xmlns:a16="http://schemas.microsoft.com/office/drawing/2014/main" id="{8BB4873A-D5F2-465A-ABC5-906CCF0BDD98}"/>
              </a:ext>
            </a:extLst>
          </p:cNvPr>
          <p:cNvSpPr/>
          <p:nvPr/>
        </p:nvSpPr>
        <p:spPr>
          <a:xfrm>
            <a:off x="209181" y="4050276"/>
            <a:ext cx="6792174" cy="331462"/>
          </a:xfrm>
          <a:prstGeom prst="rect">
            <a:avLst/>
          </a:prstGeom>
          <a:noFill/>
          <a:ln w="12700">
            <a:noFill/>
            <a:prstDash val="dash"/>
          </a:ln>
        </p:spPr>
        <p:style>
          <a:lnRef idx="2">
            <a:schemeClr val="accent6"/>
          </a:lnRef>
          <a:fillRef idx="1">
            <a:schemeClr val="lt1"/>
          </a:fillRef>
          <a:effectRef idx="0">
            <a:schemeClr val="accent6"/>
          </a:effectRef>
          <a:fontRef idx="minor">
            <a:schemeClr val="dk1"/>
          </a:fontRef>
        </p:style>
        <p:txBody>
          <a:bodyPr lIns="180000" tIns="72000" rIns="72000" bIns="72000" spcCol="0" rtlCol="0" anchor="ctr"/>
          <a:lstStyle/>
          <a:p>
            <a:pPr algn="ju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協議会メンバーが集まり、「住む」「働く」「訪れる」の３つのテーマで、まちづくりの方向性を検討</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98A7C96-45A7-4194-BD3F-C8D499FE2F7D}"/>
              </a:ext>
            </a:extLst>
          </p:cNvPr>
          <p:cNvSpPr txBox="1"/>
          <p:nvPr/>
        </p:nvSpPr>
        <p:spPr>
          <a:xfrm>
            <a:off x="323532" y="4326981"/>
            <a:ext cx="8282215" cy="276999"/>
          </a:xfrm>
          <a:prstGeom prst="rect">
            <a:avLst/>
          </a:prstGeom>
          <a:noFill/>
        </p:spPr>
        <p:txBody>
          <a:bodyPr wrap="square">
            <a:spAutoFit/>
          </a:bodyPr>
          <a:lstStyle/>
          <a:p>
            <a:pPr algn="just">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（参考）ワーキングにおける意見交換テーマ　　　①各自の現状認識　　　②ありたい姿　　　③実現したい価値や提供したい価値</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A101D442-57E8-4846-AE9E-B3FB03B1F1B7}"/>
              </a:ext>
            </a:extLst>
          </p:cNvPr>
          <p:cNvSpPr/>
          <p:nvPr/>
        </p:nvSpPr>
        <p:spPr bwMode="white">
          <a:xfrm>
            <a:off x="199522" y="1224914"/>
            <a:ext cx="8764966" cy="907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府と府内市町村で構成する「大阪府・市町村公民連携推進協議会」において、府及び府内市町村が連携・協働し、公民連携の取組をより一層推進するため、各自治体の公民連携に関する情報共有及び相互啓発などを実施</a:t>
            </a:r>
          </a:p>
        </p:txBody>
      </p:sp>
      <p:graphicFrame>
        <p:nvGraphicFramePr>
          <p:cNvPr id="18" name="図表 17">
            <a:extLst>
              <a:ext uri="{FF2B5EF4-FFF2-40B4-BE49-F238E27FC236}">
                <a16:creationId xmlns:a16="http://schemas.microsoft.com/office/drawing/2014/main" id="{50FEAA5B-F708-450A-AFE9-5606256E3C0C}"/>
              </a:ext>
            </a:extLst>
          </p:cNvPr>
          <p:cNvGraphicFramePr/>
          <p:nvPr>
            <p:extLst>
              <p:ext uri="{D42A27DB-BD31-4B8C-83A1-F6EECF244321}">
                <p14:modId xmlns:p14="http://schemas.microsoft.com/office/powerpoint/2010/main" val="2827906942"/>
              </p:ext>
            </p:extLst>
          </p:nvPr>
        </p:nvGraphicFramePr>
        <p:xfrm>
          <a:off x="341784" y="5147272"/>
          <a:ext cx="8460432" cy="209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角丸四角形 20">
            <a:extLst>
              <a:ext uri="{FF2B5EF4-FFF2-40B4-BE49-F238E27FC236}">
                <a16:creationId xmlns:a16="http://schemas.microsoft.com/office/drawing/2014/main" id="{C38031FE-62D0-4E58-8B8C-310B3D79D09A}"/>
              </a:ext>
            </a:extLst>
          </p:cNvPr>
          <p:cNvSpPr/>
          <p:nvPr/>
        </p:nvSpPr>
        <p:spPr>
          <a:xfrm>
            <a:off x="35496" y="4748030"/>
            <a:ext cx="7236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取組例㉚　過疎地域をはじめとする小規模団体の国支援制度活用に係る総合的支援</a:t>
            </a:r>
            <a:endParaRPr lang="en-US" altLang="ja-JP" sz="1600" dirty="0">
              <a:latin typeface="Meiryo UI" panose="020B0604030504040204" pitchFamily="50" charset="-128"/>
              <a:ea typeface="Meiryo UI" panose="020B0604030504040204" pitchFamily="50" charset="-128"/>
            </a:endParaRPr>
          </a:p>
        </p:txBody>
      </p:sp>
      <p:sp>
        <p:nvSpPr>
          <p:cNvPr id="11" name="角丸四角形 20">
            <a:extLst>
              <a:ext uri="{FF2B5EF4-FFF2-40B4-BE49-F238E27FC236}">
                <a16:creationId xmlns:a16="http://schemas.microsoft.com/office/drawing/2014/main" id="{830F9B1B-17C4-4218-9913-6F676820E1D3}"/>
              </a:ext>
            </a:extLst>
          </p:cNvPr>
          <p:cNvSpPr/>
          <p:nvPr/>
        </p:nvSpPr>
        <p:spPr>
          <a:xfrm>
            <a:off x="69775" y="924128"/>
            <a:ext cx="4320000" cy="360000"/>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取組例㉘　大阪府・市町村公民連携推進協議会</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BDE4A10-4AF4-45B8-8FCC-B8A34037E36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85</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560215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50937" y="159146"/>
            <a:ext cx="8784976" cy="677568"/>
            <a:chOff x="150937" y="159144"/>
            <a:chExt cx="8784976" cy="677568"/>
          </a:xfrm>
        </p:grpSpPr>
        <p:sp>
          <p:nvSpPr>
            <p:cNvPr id="7" name="正方形/長方形 6"/>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第３章（３）人的・財政的支援等</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a:t>
              </a:r>
              <a:r>
                <a:rPr lang="ja-JP" altLang="en-US" dirty="0">
                  <a:latin typeface="Meiryo UI" panose="020B0604030504040204" pitchFamily="50" charset="-128"/>
                  <a:ea typeface="Meiryo UI" panose="020B0604030504040204" pitchFamily="50" charset="-128"/>
                  <a:cs typeface="Meiryo UI" panose="020B0604030504040204" pitchFamily="50" charset="-128"/>
                </a:rPr>
                <a:t>その他の支援（技術的助言等）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83671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 name="正方形/長方形 13">
            <a:extLst>
              <a:ext uri="{FF2B5EF4-FFF2-40B4-BE49-F238E27FC236}">
                <a16:creationId xmlns:a16="http://schemas.microsoft.com/office/drawing/2014/main" id="{4BDE4A10-4AF4-45B8-8FCC-B8A34037E36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86</a:t>
            </a:fld>
            <a:endParaRPr lang="ja-JP" altLang="en-US" sz="1200" dirty="0">
              <a:solidFill>
                <a:prstClr val="black"/>
              </a:solidFill>
              <a:ea typeface="Meiryo UI" panose="020B0604030504040204" pitchFamily="50" charset="-128"/>
            </a:endParaRPr>
          </a:p>
        </p:txBody>
      </p:sp>
      <p:sp>
        <p:nvSpPr>
          <p:cNvPr id="49" name="角丸四角形 20">
            <a:extLst>
              <a:ext uri="{FF2B5EF4-FFF2-40B4-BE49-F238E27FC236}">
                <a16:creationId xmlns:a16="http://schemas.microsoft.com/office/drawing/2014/main" id="{097DD05D-F5DA-4240-ACB1-F6D2F6605A6F}"/>
              </a:ext>
            </a:extLst>
          </p:cNvPr>
          <p:cNvSpPr/>
          <p:nvPr/>
        </p:nvSpPr>
        <p:spPr>
          <a:xfrm>
            <a:off x="152658" y="980726"/>
            <a:ext cx="5256000" cy="360000"/>
          </a:xfrm>
          <a:prstGeom prst="round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参考⑤　機関等の共同設置による権限移譲事務の</a:t>
            </a:r>
            <a:r>
              <a:rPr lang="ja-JP" altLang="en-US" sz="1600">
                <a:latin typeface="Meiryo UI" panose="020B0604030504040204" pitchFamily="50" charset="-128"/>
                <a:ea typeface="Meiryo UI" panose="020B0604030504040204" pitchFamily="50" charset="-128"/>
              </a:rPr>
              <a:t>共同処理</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A05E556-4198-4BF1-8434-73142BFAF306}"/>
              </a:ext>
            </a:extLst>
          </p:cNvPr>
          <p:cNvSpPr/>
          <p:nvPr/>
        </p:nvSpPr>
        <p:spPr bwMode="white">
          <a:xfrm>
            <a:off x="189517" y="1396672"/>
            <a:ext cx="8764966" cy="1240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池田市、箕面市、豊能町、能勢町は、</a:t>
            </a:r>
            <a:r>
              <a:rPr lang="en-US" altLang="ja-JP" sz="1600" dirty="0">
                <a:solidFill>
                  <a:prstClr val="black"/>
                </a:solidFill>
                <a:latin typeface="Meiryo UI" panose="020B0604030504040204" pitchFamily="50" charset="-128"/>
                <a:ea typeface="Meiryo UI" panose="020B0604030504040204" pitchFamily="50" charset="-128"/>
              </a:rPr>
              <a:t>2011</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月に共同処理センターを設置し、現在は</a:t>
            </a:r>
            <a:r>
              <a:rPr lang="en-US" altLang="ja-JP" sz="1600" dirty="0">
                <a:solidFill>
                  <a:prstClr val="black"/>
                </a:solidFill>
                <a:latin typeface="Meiryo UI" panose="020B0604030504040204" pitchFamily="50" charset="-128"/>
                <a:ea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rPr>
              <a:t>課で大阪府から権限移譲を受けた</a:t>
            </a:r>
            <a:r>
              <a:rPr lang="en-US" altLang="ja-JP" sz="1600" dirty="0">
                <a:solidFill>
                  <a:prstClr val="black"/>
                </a:solidFill>
                <a:latin typeface="Meiryo UI" panose="020B0604030504040204" pitchFamily="50" charset="-128"/>
                <a:ea typeface="Meiryo UI" panose="020B0604030504040204" pitchFamily="50" charset="-128"/>
              </a:rPr>
              <a:t>56</a:t>
            </a:r>
            <a:r>
              <a:rPr lang="ja-JP" altLang="en-US" sz="1600" dirty="0">
                <a:solidFill>
                  <a:prstClr val="black"/>
                </a:solidFill>
                <a:latin typeface="Meiryo UI" panose="020B0604030504040204" pitchFamily="50" charset="-128"/>
                <a:ea typeface="Meiryo UI" panose="020B0604030504040204" pitchFamily="50" charset="-128"/>
              </a:rPr>
              <a:t>事務について共同処理を実施</a:t>
            </a:r>
            <a:endParaRPr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solidFill>
                  <a:prstClr val="black"/>
                </a:solidFill>
                <a:latin typeface="Meiryo UI" panose="020B0604030504040204" pitchFamily="50" charset="-128"/>
                <a:ea typeface="Meiryo UI" panose="020B0604030504040204" pitchFamily="50" charset="-128"/>
              </a:rPr>
              <a:t>共同設置される課の職員については、２市２町の市町村の首長協議により候補者を選定し、幹事市長（池田市または箕面市）が選任</a:t>
            </a:r>
          </a:p>
        </p:txBody>
      </p:sp>
      <p:sp>
        <p:nvSpPr>
          <p:cNvPr id="9" name="角丸四角形 14344">
            <a:extLst>
              <a:ext uri="{FF2B5EF4-FFF2-40B4-BE49-F238E27FC236}">
                <a16:creationId xmlns:a16="http://schemas.microsoft.com/office/drawing/2014/main" id="{337DA735-8805-49D8-BEB2-D07CA0328C0A}"/>
              </a:ext>
            </a:extLst>
          </p:cNvPr>
          <p:cNvSpPr/>
          <p:nvPr/>
        </p:nvSpPr>
        <p:spPr>
          <a:xfrm>
            <a:off x="611560" y="4032726"/>
            <a:ext cx="229432" cy="2562555"/>
          </a:xfrm>
          <a:prstGeom prst="roundRect">
            <a:avLst>
              <a:gd name="adj" fmla="val 16667"/>
            </a:avLst>
          </a:prstGeom>
          <a:noFill/>
          <a:ln w="28587" cap="flat" cmpd="sng"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eaVert" wrap="none" lIns="91440" tIns="45720" rIns="91440" bIns="45720" anchor="ctr">
            <a:noAutofit/>
          </a:bodyPr>
          <a:lstStyle/>
          <a:p>
            <a:pPr indent="-90000" algn="ctr">
              <a:spcBef>
                <a:spcPct val="0"/>
              </a:spcBef>
              <a:spcAft>
                <a:spcPct val="0"/>
              </a:spcAft>
              <a:defRPr lang="ja-JP" altLang="en-US"/>
            </a:pPr>
            <a:r>
              <a:rPr lang="ja-JP" altLang="en-US" sz="1000">
                <a:solidFill>
                  <a:schemeClr val="tx1"/>
                </a:solidFill>
                <a:latin typeface="Meiryo UI" panose="020B0604030504040204" pitchFamily="50" charset="-128"/>
                <a:ea typeface="Meiryo UI" panose="020B0604030504040204" pitchFamily="50" charset="-128"/>
                <a:sym typeface="Wingdings"/>
              </a:rPr>
              <a:t>住　　　　　　　民　　　　　　　等</a:t>
            </a:r>
          </a:p>
        </p:txBody>
      </p:sp>
      <p:sp>
        <p:nvSpPr>
          <p:cNvPr id="10" name="角丸四角形 14346">
            <a:extLst>
              <a:ext uri="{FF2B5EF4-FFF2-40B4-BE49-F238E27FC236}">
                <a16:creationId xmlns:a16="http://schemas.microsoft.com/office/drawing/2014/main" id="{235FD75D-5956-442C-89B2-19B72A0F0666}"/>
              </a:ext>
            </a:extLst>
          </p:cNvPr>
          <p:cNvSpPr/>
          <p:nvPr/>
        </p:nvSpPr>
        <p:spPr>
          <a:xfrm>
            <a:off x="1875657" y="2780928"/>
            <a:ext cx="6078380" cy="225548"/>
          </a:xfrm>
          <a:prstGeom prst="roundRect">
            <a:avLst>
              <a:gd name="adj" fmla="val 16667"/>
            </a:avLst>
          </a:prstGeom>
          <a:noFill/>
          <a:ln w="57175" cap="flat" cmpd="thinThick"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tx1"/>
                </a:solidFill>
                <a:latin typeface="Meiryo UI" panose="020B0604030504040204" pitchFamily="50" charset="-128"/>
                <a:ea typeface="Meiryo UI" panose="020B0604030504040204" pitchFamily="50" charset="-128"/>
                <a:sym typeface="Wingdings"/>
              </a:rPr>
              <a:t>大　　阪　　府</a:t>
            </a:r>
          </a:p>
        </p:txBody>
      </p:sp>
      <p:sp>
        <p:nvSpPr>
          <p:cNvPr id="12" name="角丸四角形 14347">
            <a:extLst>
              <a:ext uri="{FF2B5EF4-FFF2-40B4-BE49-F238E27FC236}">
                <a16:creationId xmlns:a16="http://schemas.microsoft.com/office/drawing/2014/main" id="{09082647-654A-4C36-A89B-2937A0BCABC3}"/>
              </a:ext>
            </a:extLst>
          </p:cNvPr>
          <p:cNvSpPr/>
          <p:nvPr/>
        </p:nvSpPr>
        <p:spPr>
          <a:xfrm>
            <a:off x="1875661" y="3474126"/>
            <a:ext cx="1263161" cy="246537"/>
          </a:xfrm>
          <a:prstGeom prst="roundRect">
            <a:avLst>
              <a:gd name="adj" fmla="val 16667"/>
            </a:avLst>
          </a:prstGeom>
          <a:solidFill>
            <a:schemeClr val="tx1"/>
          </a:solidFill>
          <a:ln w="28587" cap="flat" cmpd="sng"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bg1"/>
                </a:solidFill>
                <a:latin typeface="Meiryo UI" panose="020B0604030504040204" pitchFamily="50" charset="-128"/>
                <a:ea typeface="Meiryo UI" panose="020B0604030504040204" pitchFamily="50" charset="-128"/>
                <a:sym typeface="Wingdings"/>
              </a:rPr>
              <a:t>池田市</a:t>
            </a:r>
          </a:p>
        </p:txBody>
      </p:sp>
      <p:sp>
        <p:nvSpPr>
          <p:cNvPr id="13" name="角丸四角形 14348">
            <a:extLst>
              <a:ext uri="{FF2B5EF4-FFF2-40B4-BE49-F238E27FC236}">
                <a16:creationId xmlns:a16="http://schemas.microsoft.com/office/drawing/2014/main" id="{A30F3CAE-CD9D-4E87-AA7C-23D76D6EF71F}"/>
              </a:ext>
            </a:extLst>
          </p:cNvPr>
          <p:cNvSpPr/>
          <p:nvPr/>
        </p:nvSpPr>
        <p:spPr>
          <a:xfrm>
            <a:off x="3480702" y="3474126"/>
            <a:ext cx="1263161" cy="246537"/>
          </a:xfrm>
          <a:prstGeom prst="roundRect">
            <a:avLst>
              <a:gd name="adj" fmla="val 16667"/>
            </a:avLst>
          </a:prstGeom>
          <a:solidFill>
            <a:schemeClr val="tx1"/>
          </a:solidFill>
          <a:ln w="28587" cap="flat" cmpd="sng"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bg1"/>
                </a:solidFill>
                <a:latin typeface="Meiryo UI" panose="020B0604030504040204" pitchFamily="50" charset="-128"/>
                <a:ea typeface="Meiryo UI" panose="020B0604030504040204" pitchFamily="50" charset="-128"/>
                <a:sym typeface="Wingdings"/>
              </a:rPr>
              <a:t>箕面市</a:t>
            </a:r>
          </a:p>
        </p:txBody>
      </p:sp>
      <p:sp>
        <p:nvSpPr>
          <p:cNvPr id="15" name="角丸四角形 14349">
            <a:extLst>
              <a:ext uri="{FF2B5EF4-FFF2-40B4-BE49-F238E27FC236}">
                <a16:creationId xmlns:a16="http://schemas.microsoft.com/office/drawing/2014/main" id="{49452B7A-8935-42C8-AF9D-0263FBDD8717}"/>
              </a:ext>
            </a:extLst>
          </p:cNvPr>
          <p:cNvSpPr/>
          <p:nvPr/>
        </p:nvSpPr>
        <p:spPr>
          <a:xfrm>
            <a:off x="5085740" y="3474126"/>
            <a:ext cx="1263208" cy="246537"/>
          </a:xfrm>
          <a:prstGeom prst="roundRect">
            <a:avLst>
              <a:gd name="adj" fmla="val 16667"/>
            </a:avLst>
          </a:prstGeom>
          <a:solidFill>
            <a:schemeClr val="tx1"/>
          </a:solidFill>
          <a:ln w="28587" cap="flat" cmpd="sng"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bg1"/>
                </a:solidFill>
                <a:latin typeface="Meiryo UI" panose="020B0604030504040204" pitchFamily="50" charset="-128"/>
                <a:ea typeface="Meiryo UI" panose="020B0604030504040204" pitchFamily="50" charset="-128"/>
                <a:sym typeface="Wingdings"/>
              </a:rPr>
              <a:t>豊能町</a:t>
            </a:r>
          </a:p>
        </p:txBody>
      </p:sp>
      <p:sp>
        <p:nvSpPr>
          <p:cNvPr id="16" name="角丸四角形 14350">
            <a:extLst>
              <a:ext uri="{FF2B5EF4-FFF2-40B4-BE49-F238E27FC236}">
                <a16:creationId xmlns:a16="http://schemas.microsoft.com/office/drawing/2014/main" id="{6272FB0A-2784-4D45-A948-D54AF3110B04}"/>
              </a:ext>
            </a:extLst>
          </p:cNvPr>
          <p:cNvSpPr/>
          <p:nvPr/>
        </p:nvSpPr>
        <p:spPr>
          <a:xfrm>
            <a:off x="6690829" y="3474126"/>
            <a:ext cx="1263208" cy="246537"/>
          </a:xfrm>
          <a:prstGeom prst="roundRect">
            <a:avLst>
              <a:gd name="adj" fmla="val 16667"/>
            </a:avLst>
          </a:prstGeom>
          <a:solidFill>
            <a:schemeClr val="tx1"/>
          </a:solidFill>
          <a:ln w="28587" cap="flat" cmpd="sng"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bg1"/>
                </a:solidFill>
                <a:latin typeface="Meiryo UI" panose="020B0604030504040204" pitchFamily="50" charset="-128"/>
                <a:ea typeface="Meiryo UI" panose="020B0604030504040204" pitchFamily="50" charset="-128"/>
                <a:sym typeface="Wingdings"/>
              </a:rPr>
              <a:t>能勢町</a:t>
            </a:r>
          </a:p>
        </p:txBody>
      </p:sp>
      <p:cxnSp>
        <p:nvCxnSpPr>
          <p:cNvPr id="17" name="直線コネクタ 16">
            <a:extLst>
              <a:ext uri="{FF2B5EF4-FFF2-40B4-BE49-F238E27FC236}">
                <a16:creationId xmlns:a16="http://schemas.microsoft.com/office/drawing/2014/main" id="{B646815C-6306-4E68-8483-831D011A0DCC}"/>
              </a:ext>
            </a:extLst>
          </p:cNvPr>
          <p:cNvCxnSpPr/>
          <p:nvPr/>
        </p:nvCxnSpPr>
        <p:spPr>
          <a:xfrm>
            <a:off x="4112279" y="3196616"/>
            <a:ext cx="0" cy="264260"/>
          </a:xfrm>
          <a:prstGeom prst="line">
            <a:avLst/>
          </a:prstGeom>
          <a:ln w="25404" cap="flat" cmpd="sng" algn="ctr">
            <a:solidFill>
              <a:schemeClr val="tx1"/>
            </a:solidFill>
            <a:prstDash val="solid"/>
            <a:round/>
            <a:tailEnd type="stealth" w="lg" len="lg"/>
          </a:ln>
        </p:spPr>
      </p:cxnSp>
      <p:cxnSp>
        <p:nvCxnSpPr>
          <p:cNvPr id="18" name="直線コネクタ 17">
            <a:extLst>
              <a:ext uri="{FF2B5EF4-FFF2-40B4-BE49-F238E27FC236}">
                <a16:creationId xmlns:a16="http://schemas.microsoft.com/office/drawing/2014/main" id="{D001463D-B64E-4439-AF12-EB8A764077CC}"/>
              </a:ext>
            </a:extLst>
          </p:cNvPr>
          <p:cNvCxnSpPr/>
          <p:nvPr/>
        </p:nvCxnSpPr>
        <p:spPr>
          <a:xfrm>
            <a:off x="2507237" y="3186665"/>
            <a:ext cx="0" cy="274210"/>
          </a:xfrm>
          <a:prstGeom prst="line">
            <a:avLst/>
          </a:prstGeom>
          <a:ln w="25404" cap="flat" cmpd="sng" algn="ctr">
            <a:solidFill>
              <a:schemeClr val="tx1"/>
            </a:solidFill>
            <a:prstDash val="solid"/>
            <a:round/>
            <a:tailEnd type="stealth" w="lg" len="lg"/>
          </a:ln>
        </p:spPr>
      </p:cxnSp>
      <p:cxnSp>
        <p:nvCxnSpPr>
          <p:cNvPr id="19" name="直線コネクタ 18">
            <a:extLst>
              <a:ext uri="{FF2B5EF4-FFF2-40B4-BE49-F238E27FC236}">
                <a16:creationId xmlns:a16="http://schemas.microsoft.com/office/drawing/2014/main" id="{4F052C03-95B9-46CA-A538-DD7FC79FC565}"/>
              </a:ext>
            </a:extLst>
          </p:cNvPr>
          <p:cNvCxnSpPr/>
          <p:nvPr/>
        </p:nvCxnSpPr>
        <p:spPr>
          <a:xfrm>
            <a:off x="5717344" y="3195528"/>
            <a:ext cx="0" cy="265348"/>
          </a:xfrm>
          <a:prstGeom prst="line">
            <a:avLst/>
          </a:prstGeom>
          <a:ln w="25404" cap="flat" cmpd="sng" algn="ctr">
            <a:solidFill>
              <a:schemeClr val="tx1"/>
            </a:solidFill>
            <a:prstDash val="solid"/>
            <a:round/>
            <a:tailEnd type="stealth" w="lg" len="lg"/>
          </a:ln>
        </p:spPr>
      </p:cxnSp>
      <p:cxnSp>
        <p:nvCxnSpPr>
          <p:cNvPr id="20" name="直線コネクタ 19">
            <a:extLst>
              <a:ext uri="{FF2B5EF4-FFF2-40B4-BE49-F238E27FC236}">
                <a16:creationId xmlns:a16="http://schemas.microsoft.com/office/drawing/2014/main" id="{52F96DB8-3C61-455F-8C57-A60CEC3ED33B}"/>
              </a:ext>
            </a:extLst>
          </p:cNvPr>
          <p:cNvCxnSpPr/>
          <p:nvPr/>
        </p:nvCxnSpPr>
        <p:spPr>
          <a:xfrm>
            <a:off x="7322433" y="3186665"/>
            <a:ext cx="0" cy="274210"/>
          </a:xfrm>
          <a:prstGeom prst="line">
            <a:avLst/>
          </a:prstGeom>
          <a:ln w="25404" cap="flat" cmpd="sng" algn="ctr">
            <a:solidFill>
              <a:schemeClr val="tx1"/>
            </a:solidFill>
            <a:prstDash val="solid"/>
            <a:round/>
            <a:tailEnd type="stealth" w="lg" len="lg"/>
          </a:ln>
        </p:spPr>
      </p:cxnSp>
      <p:grpSp>
        <p:nvGrpSpPr>
          <p:cNvPr id="21" name="グループ化 20">
            <a:extLst>
              <a:ext uri="{FF2B5EF4-FFF2-40B4-BE49-F238E27FC236}">
                <a16:creationId xmlns:a16="http://schemas.microsoft.com/office/drawing/2014/main" id="{4D6A14C5-A045-43C1-B553-7470ECBA5FBB}"/>
              </a:ext>
            </a:extLst>
          </p:cNvPr>
          <p:cNvGrpSpPr/>
          <p:nvPr/>
        </p:nvGrpSpPr>
        <p:grpSpPr>
          <a:xfrm>
            <a:off x="849052" y="4824187"/>
            <a:ext cx="1023021" cy="1003869"/>
            <a:chOff x="535187" y="2489211"/>
            <a:chExt cx="1224519" cy="1442108"/>
          </a:xfrm>
        </p:grpSpPr>
        <p:sp>
          <p:nvSpPr>
            <p:cNvPr id="22" name="右矢印 14351">
              <a:extLst>
                <a:ext uri="{FF2B5EF4-FFF2-40B4-BE49-F238E27FC236}">
                  <a16:creationId xmlns:a16="http://schemas.microsoft.com/office/drawing/2014/main" id="{CFD3F0B5-5CFF-4D2E-AE05-B8F07B95EA7E}"/>
                </a:ext>
              </a:extLst>
            </p:cNvPr>
            <p:cNvSpPr/>
            <p:nvPr/>
          </p:nvSpPr>
          <p:spPr>
            <a:xfrm rot="21600000">
              <a:off x="535187" y="2489211"/>
              <a:ext cx="1224519" cy="649585"/>
            </a:xfrm>
            <a:prstGeom prst="rightArrow">
              <a:avLst>
                <a:gd name="adj1" fmla="val 50000"/>
                <a:gd name="adj2" fmla="val 43750"/>
              </a:avLst>
            </a:prstGeom>
            <a:solidFill>
              <a:schemeClr val="bg1"/>
            </a:solidFill>
            <a:ln w="9491" cap="flat" cmpd="sng" algn="ctr">
              <a:solidFill>
                <a:schemeClr val="tx1"/>
              </a:solidFill>
              <a:prstDash val="solid"/>
              <a:round/>
            </a:ln>
            <a:effectLst>
              <a:outerShdw dist="71856" dir="2700000" algn="br">
                <a:schemeClr val="tx1">
                  <a:alpha val="50000"/>
                </a:schemeClr>
              </a:outerShdw>
            </a:effectLst>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tx1"/>
                  </a:solidFill>
                  <a:latin typeface="Meiryo UI" panose="020B0604030504040204" pitchFamily="50" charset="-128"/>
                  <a:ea typeface="Meiryo UI" panose="020B0604030504040204" pitchFamily="50" charset="-128"/>
                  <a:sym typeface="Wingdings"/>
                </a:rPr>
                <a:t>①申請・届出</a:t>
              </a:r>
            </a:p>
          </p:txBody>
        </p:sp>
        <p:sp>
          <p:nvSpPr>
            <p:cNvPr id="23" name="左矢印 14357">
              <a:extLst>
                <a:ext uri="{FF2B5EF4-FFF2-40B4-BE49-F238E27FC236}">
                  <a16:creationId xmlns:a16="http://schemas.microsoft.com/office/drawing/2014/main" id="{5A355DB6-8BDA-4804-9408-7F3B4153BCC6}"/>
                </a:ext>
              </a:extLst>
            </p:cNvPr>
            <p:cNvSpPr/>
            <p:nvPr/>
          </p:nvSpPr>
          <p:spPr>
            <a:xfrm rot="21600000">
              <a:off x="535187" y="3210265"/>
              <a:ext cx="1224519" cy="721054"/>
            </a:xfrm>
            <a:prstGeom prst="leftArrow">
              <a:avLst>
                <a:gd name="adj1" fmla="val 50000"/>
                <a:gd name="adj2" fmla="val 39062"/>
              </a:avLst>
            </a:prstGeom>
            <a:solidFill>
              <a:schemeClr val="bg1"/>
            </a:solidFill>
            <a:ln w="9491" cap="flat" cmpd="sng" algn="ctr">
              <a:solidFill>
                <a:schemeClr val="tx1"/>
              </a:solidFill>
              <a:prstDash val="solid"/>
              <a:round/>
            </a:ln>
            <a:effectLst>
              <a:outerShdw dist="71856" dir="2700000" algn="br">
                <a:schemeClr val="tx1">
                  <a:alpha val="50000"/>
                </a:schemeClr>
              </a:outerShdw>
            </a:effectLst>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tx1"/>
                  </a:solidFill>
                  <a:latin typeface="Meiryo UI" panose="020B0604030504040204" pitchFamily="50" charset="-128"/>
                  <a:ea typeface="Meiryo UI" panose="020B0604030504040204" pitchFamily="50" charset="-128"/>
                  <a:sym typeface="Wingdings"/>
                </a:rPr>
                <a:t>②許可・認可</a:t>
              </a:r>
            </a:p>
          </p:txBody>
        </p:sp>
      </p:grpSp>
      <p:sp>
        <p:nvSpPr>
          <p:cNvPr id="24" name="角丸四角形 14366">
            <a:extLst>
              <a:ext uri="{FF2B5EF4-FFF2-40B4-BE49-F238E27FC236}">
                <a16:creationId xmlns:a16="http://schemas.microsoft.com/office/drawing/2014/main" id="{2C527885-AC4E-4884-AA45-610FD691549C}"/>
              </a:ext>
            </a:extLst>
          </p:cNvPr>
          <p:cNvSpPr/>
          <p:nvPr/>
        </p:nvSpPr>
        <p:spPr>
          <a:xfrm>
            <a:off x="1875657" y="3051799"/>
            <a:ext cx="6078380" cy="150339"/>
          </a:xfrm>
          <a:prstGeom prst="roundRect">
            <a:avLst>
              <a:gd name="adj" fmla="val 16667"/>
            </a:avLst>
          </a:prstGeom>
          <a:solidFill>
            <a:schemeClr val="accent1">
              <a:lumMod val="40000"/>
              <a:lumOff val="60000"/>
            </a:schemeClr>
          </a:solidFill>
          <a:ln w="9491" cap="flat" cmpd="sng"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tx1"/>
                </a:solidFill>
                <a:latin typeface="Meiryo UI" panose="020B0604030504040204" pitchFamily="50" charset="-128"/>
                <a:ea typeface="Meiryo UI" panose="020B0604030504040204" pitchFamily="50" charset="-128"/>
                <a:sym typeface="Wingdings"/>
              </a:rPr>
              <a:t>特例条例による事務権限の移譲</a:t>
            </a:r>
          </a:p>
        </p:txBody>
      </p:sp>
      <p:cxnSp>
        <p:nvCxnSpPr>
          <p:cNvPr id="25" name="直線コネクタ 24">
            <a:extLst>
              <a:ext uri="{FF2B5EF4-FFF2-40B4-BE49-F238E27FC236}">
                <a16:creationId xmlns:a16="http://schemas.microsoft.com/office/drawing/2014/main" id="{FCF4070E-522A-463F-B410-4F1800E5C6E6}"/>
              </a:ext>
            </a:extLst>
          </p:cNvPr>
          <p:cNvCxnSpPr/>
          <p:nvPr/>
        </p:nvCxnSpPr>
        <p:spPr>
          <a:xfrm>
            <a:off x="2507237" y="3716239"/>
            <a:ext cx="0" cy="119401"/>
          </a:xfrm>
          <a:prstGeom prst="line">
            <a:avLst/>
          </a:prstGeom>
          <a:ln w="25404" cap="flat" cmpd="sng" algn="ctr">
            <a:solidFill>
              <a:schemeClr val="tx1"/>
            </a:solidFill>
            <a:prstDash val="solid"/>
            <a:round/>
          </a:ln>
        </p:spPr>
      </p:cxnSp>
      <p:cxnSp>
        <p:nvCxnSpPr>
          <p:cNvPr id="26" name="直線コネクタ 25">
            <a:extLst>
              <a:ext uri="{FF2B5EF4-FFF2-40B4-BE49-F238E27FC236}">
                <a16:creationId xmlns:a16="http://schemas.microsoft.com/office/drawing/2014/main" id="{35C5A9B5-C72E-45A5-ACDC-83FBF0979994}"/>
              </a:ext>
            </a:extLst>
          </p:cNvPr>
          <p:cNvCxnSpPr/>
          <p:nvPr/>
        </p:nvCxnSpPr>
        <p:spPr>
          <a:xfrm>
            <a:off x="4112279" y="3719582"/>
            <a:ext cx="0" cy="117185"/>
          </a:xfrm>
          <a:prstGeom prst="line">
            <a:avLst/>
          </a:prstGeom>
          <a:ln w="25404" cap="flat" cmpd="sng" algn="ctr">
            <a:solidFill>
              <a:schemeClr val="tx1"/>
            </a:solidFill>
            <a:prstDash val="solid"/>
            <a:round/>
          </a:ln>
        </p:spPr>
      </p:cxnSp>
      <p:cxnSp>
        <p:nvCxnSpPr>
          <p:cNvPr id="27" name="直線コネクタ 26">
            <a:extLst>
              <a:ext uri="{FF2B5EF4-FFF2-40B4-BE49-F238E27FC236}">
                <a16:creationId xmlns:a16="http://schemas.microsoft.com/office/drawing/2014/main" id="{B7C7FE9D-3F26-4A10-83DD-C43D127A6030}"/>
              </a:ext>
            </a:extLst>
          </p:cNvPr>
          <p:cNvCxnSpPr/>
          <p:nvPr/>
        </p:nvCxnSpPr>
        <p:spPr>
          <a:xfrm>
            <a:off x="2493093" y="3825702"/>
            <a:ext cx="4848069" cy="0"/>
          </a:xfrm>
          <a:prstGeom prst="line">
            <a:avLst/>
          </a:prstGeom>
          <a:ln w="25404" cap="flat" cmpd="sng" algn="ctr">
            <a:solidFill>
              <a:schemeClr val="tx1"/>
            </a:solidFill>
            <a:prstDash val="solid"/>
            <a:round/>
          </a:ln>
        </p:spPr>
      </p:cxnSp>
      <p:cxnSp>
        <p:nvCxnSpPr>
          <p:cNvPr id="28" name="直線コネクタ 27">
            <a:extLst>
              <a:ext uri="{FF2B5EF4-FFF2-40B4-BE49-F238E27FC236}">
                <a16:creationId xmlns:a16="http://schemas.microsoft.com/office/drawing/2014/main" id="{98B653C8-2D75-46AD-8E43-5BF75839E310}"/>
              </a:ext>
            </a:extLst>
          </p:cNvPr>
          <p:cNvCxnSpPr/>
          <p:nvPr/>
        </p:nvCxnSpPr>
        <p:spPr>
          <a:xfrm>
            <a:off x="5717344" y="3716239"/>
            <a:ext cx="0" cy="118313"/>
          </a:xfrm>
          <a:prstGeom prst="line">
            <a:avLst/>
          </a:prstGeom>
          <a:ln w="25404" cap="flat" cmpd="sng" algn="ctr">
            <a:solidFill>
              <a:schemeClr val="tx1"/>
            </a:solidFill>
            <a:prstDash val="solid"/>
            <a:round/>
          </a:ln>
        </p:spPr>
      </p:cxnSp>
      <p:cxnSp>
        <p:nvCxnSpPr>
          <p:cNvPr id="29" name="直線コネクタ 28">
            <a:extLst>
              <a:ext uri="{FF2B5EF4-FFF2-40B4-BE49-F238E27FC236}">
                <a16:creationId xmlns:a16="http://schemas.microsoft.com/office/drawing/2014/main" id="{89B65802-1382-4F35-8EBB-302C22F65F9B}"/>
              </a:ext>
            </a:extLst>
          </p:cNvPr>
          <p:cNvCxnSpPr/>
          <p:nvPr/>
        </p:nvCxnSpPr>
        <p:spPr>
          <a:xfrm>
            <a:off x="7322433" y="3716235"/>
            <a:ext cx="0" cy="109450"/>
          </a:xfrm>
          <a:prstGeom prst="line">
            <a:avLst/>
          </a:prstGeom>
          <a:ln w="25404" cap="flat" cmpd="sng" algn="ctr">
            <a:solidFill>
              <a:schemeClr val="tx1"/>
            </a:solidFill>
            <a:prstDash val="solid"/>
            <a:round/>
          </a:ln>
        </p:spPr>
      </p:cxnSp>
      <p:cxnSp>
        <p:nvCxnSpPr>
          <p:cNvPr id="30" name="直線コネクタ 29">
            <a:extLst>
              <a:ext uri="{FF2B5EF4-FFF2-40B4-BE49-F238E27FC236}">
                <a16:creationId xmlns:a16="http://schemas.microsoft.com/office/drawing/2014/main" id="{03518E8F-CAF3-4815-BED5-CCB115A542A2}"/>
              </a:ext>
            </a:extLst>
          </p:cNvPr>
          <p:cNvCxnSpPr/>
          <p:nvPr/>
        </p:nvCxnSpPr>
        <p:spPr>
          <a:xfrm>
            <a:off x="4819099" y="3832337"/>
            <a:ext cx="0" cy="199001"/>
          </a:xfrm>
          <a:prstGeom prst="line">
            <a:avLst/>
          </a:prstGeom>
          <a:ln w="25404" cap="flat" cmpd="sng" algn="ctr">
            <a:solidFill>
              <a:schemeClr val="tx1"/>
            </a:solidFill>
            <a:prstDash val="solid"/>
            <a:round/>
            <a:tailEnd type="stealth" w="med" len="med"/>
          </a:ln>
        </p:spPr>
      </p:cxnSp>
      <p:sp>
        <p:nvSpPr>
          <p:cNvPr id="31" name="角丸四角形 14345">
            <a:extLst>
              <a:ext uri="{FF2B5EF4-FFF2-40B4-BE49-F238E27FC236}">
                <a16:creationId xmlns:a16="http://schemas.microsoft.com/office/drawing/2014/main" id="{157788B7-BB50-496C-B792-4BDBF94878E5}"/>
              </a:ext>
            </a:extLst>
          </p:cNvPr>
          <p:cNvSpPr/>
          <p:nvPr/>
        </p:nvSpPr>
        <p:spPr>
          <a:xfrm>
            <a:off x="1875657" y="4035602"/>
            <a:ext cx="6078380" cy="200480"/>
          </a:xfrm>
          <a:prstGeom prst="roundRect">
            <a:avLst>
              <a:gd name="adj" fmla="val 16667"/>
            </a:avLst>
          </a:prstGeom>
          <a:gradFill flip="xy" rotWithShape="1">
            <a:gsLst>
              <a:gs pos="0">
                <a:schemeClr val="accent1">
                  <a:lumMod val="90000"/>
                  <a:alpha val="100000"/>
                </a:schemeClr>
              </a:gs>
              <a:gs pos="50000">
                <a:srgbClr val="FFFFFF">
                  <a:alpha val="100000"/>
                </a:srgbClr>
              </a:gs>
              <a:gs pos="100000">
                <a:schemeClr val="accent1">
                  <a:lumMod val="90000"/>
                  <a:alpha val="100000"/>
                </a:schemeClr>
              </a:gs>
            </a:gsLst>
            <a:lin ang="5400000" scaled="0"/>
            <a:tileRect/>
          </a:gradFill>
          <a:ln w="28587" cap="flat" cmpd="sng" algn="ctr">
            <a:solidFill>
              <a:schemeClr val="tx1"/>
            </a:solidFill>
            <a:prstDash val="solid"/>
            <a:round/>
          </a:ln>
        </p:spPr>
        <p:style>
          <a:lnRef idx="2">
            <a:schemeClr val="accent1">
              <a:shade val="20000"/>
            </a:schemeClr>
          </a:lnRef>
          <a:fillRef idx="1">
            <a:schemeClr val="accent1"/>
          </a:fillRef>
          <a:effectRef idx="0">
            <a:schemeClr val="accent1"/>
          </a:effectRef>
          <a:fontRef idx="minor">
            <a:schemeClr val="lt1"/>
          </a:fontRef>
        </p:style>
        <p:txBody>
          <a:bodyPr vert="horz" wrap="none" lIns="91440" tIns="45720" rIns="91440" bIns="45720" anchor="ctr">
            <a:noAutofit/>
          </a:bodyPr>
          <a:lstStyle/>
          <a:p>
            <a:pPr indent="-90000" algn="ctr">
              <a:spcBef>
                <a:spcPct val="0"/>
              </a:spcBef>
              <a:spcAft>
                <a:spcPct val="0"/>
              </a:spcAft>
              <a:defRPr lang="ja-JP" altLang="en-US"/>
            </a:pPr>
            <a:r>
              <a:rPr lang="ja-JP" altLang="en-US" sz="1000">
                <a:solidFill>
                  <a:schemeClr val="tx1"/>
                </a:solidFill>
                <a:latin typeface="Meiryo UI" panose="020B0604030504040204" pitchFamily="50" charset="-128"/>
                <a:ea typeface="Meiryo UI" panose="020B0604030504040204" pitchFamily="50" charset="-128"/>
                <a:sym typeface="Wingdings"/>
              </a:rPr>
              <a:t>共同処理センター（共同設置した課の総称）</a:t>
            </a:r>
          </a:p>
        </p:txBody>
      </p:sp>
      <p:grpSp>
        <p:nvGrpSpPr>
          <p:cNvPr id="32" name="Group 4">
            <a:extLst>
              <a:ext uri="{FF2B5EF4-FFF2-40B4-BE49-F238E27FC236}">
                <a16:creationId xmlns:a16="http://schemas.microsoft.com/office/drawing/2014/main" id="{02493342-5FBE-4829-936A-2131ADB3BC7A}"/>
              </a:ext>
            </a:extLst>
          </p:cNvPr>
          <p:cNvGrpSpPr>
            <a:grpSpLocks noChangeAspect="1"/>
          </p:cNvGrpSpPr>
          <p:nvPr/>
        </p:nvGrpSpPr>
        <p:grpSpPr bwMode="auto">
          <a:xfrm>
            <a:off x="1878070" y="4228382"/>
            <a:ext cx="6078306" cy="2367078"/>
            <a:chOff x="1113" y="1365"/>
            <a:chExt cx="4583" cy="2142"/>
          </a:xfrm>
        </p:grpSpPr>
        <p:sp>
          <p:nvSpPr>
            <p:cNvPr id="33" name="AutoShape 3">
              <a:extLst>
                <a:ext uri="{FF2B5EF4-FFF2-40B4-BE49-F238E27FC236}">
                  <a16:creationId xmlns:a16="http://schemas.microsoft.com/office/drawing/2014/main" id="{A5F4CB07-2BB2-47F5-B779-80DAD8359278}"/>
                </a:ext>
              </a:extLst>
            </p:cNvPr>
            <p:cNvSpPr>
              <a:spLocks noChangeAspect="1" noChangeArrowheads="1" noTextEdit="1"/>
            </p:cNvSpPr>
            <p:nvPr/>
          </p:nvSpPr>
          <p:spPr bwMode="auto">
            <a:xfrm>
              <a:off x="1113" y="1371"/>
              <a:ext cx="4583" cy="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4" name="Rectangle 5">
              <a:extLst>
                <a:ext uri="{FF2B5EF4-FFF2-40B4-BE49-F238E27FC236}">
                  <a16:creationId xmlns:a16="http://schemas.microsoft.com/office/drawing/2014/main" id="{9A00CA17-6FD0-4740-92BF-6EBC37067F91}"/>
                </a:ext>
              </a:extLst>
            </p:cNvPr>
            <p:cNvSpPr>
              <a:spLocks noChangeArrowheads="1"/>
            </p:cNvSpPr>
            <p:nvPr/>
          </p:nvSpPr>
          <p:spPr bwMode="auto">
            <a:xfrm>
              <a:off x="1113" y="1371"/>
              <a:ext cx="474" cy="63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5" name="Rectangle 6">
              <a:extLst>
                <a:ext uri="{FF2B5EF4-FFF2-40B4-BE49-F238E27FC236}">
                  <a16:creationId xmlns:a16="http://schemas.microsoft.com/office/drawing/2014/main" id="{7501BE98-946C-464E-906F-5BBD6D45D824}"/>
                </a:ext>
              </a:extLst>
            </p:cNvPr>
            <p:cNvSpPr>
              <a:spLocks noChangeArrowheads="1"/>
            </p:cNvSpPr>
            <p:nvPr/>
          </p:nvSpPr>
          <p:spPr bwMode="auto">
            <a:xfrm>
              <a:off x="1582" y="1371"/>
              <a:ext cx="803" cy="63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6" name="Rectangle 7">
              <a:extLst>
                <a:ext uri="{FF2B5EF4-FFF2-40B4-BE49-F238E27FC236}">
                  <a16:creationId xmlns:a16="http://schemas.microsoft.com/office/drawing/2014/main" id="{BE9D25EB-2847-49B1-A703-D283F2440E2A}"/>
                </a:ext>
              </a:extLst>
            </p:cNvPr>
            <p:cNvSpPr>
              <a:spLocks noChangeArrowheads="1"/>
            </p:cNvSpPr>
            <p:nvPr/>
          </p:nvSpPr>
          <p:spPr bwMode="auto">
            <a:xfrm>
              <a:off x="2380" y="1371"/>
              <a:ext cx="924" cy="63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7" name="Rectangle 8">
              <a:extLst>
                <a:ext uri="{FF2B5EF4-FFF2-40B4-BE49-F238E27FC236}">
                  <a16:creationId xmlns:a16="http://schemas.microsoft.com/office/drawing/2014/main" id="{EFFA343C-3140-4982-B718-9EB8D7696677}"/>
                </a:ext>
              </a:extLst>
            </p:cNvPr>
            <p:cNvSpPr>
              <a:spLocks noChangeArrowheads="1"/>
            </p:cNvSpPr>
            <p:nvPr/>
          </p:nvSpPr>
          <p:spPr bwMode="auto">
            <a:xfrm>
              <a:off x="3299" y="1371"/>
              <a:ext cx="802" cy="63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8" name="Rectangle 9">
              <a:extLst>
                <a:ext uri="{FF2B5EF4-FFF2-40B4-BE49-F238E27FC236}">
                  <a16:creationId xmlns:a16="http://schemas.microsoft.com/office/drawing/2014/main" id="{FFAD5948-653B-40A5-86D8-C4B6B76A3F53}"/>
                </a:ext>
              </a:extLst>
            </p:cNvPr>
            <p:cNvSpPr>
              <a:spLocks noChangeArrowheads="1"/>
            </p:cNvSpPr>
            <p:nvPr/>
          </p:nvSpPr>
          <p:spPr bwMode="auto">
            <a:xfrm>
              <a:off x="4096" y="1371"/>
              <a:ext cx="803" cy="63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9" name="Rectangle 10">
              <a:extLst>
                <a:ext uri="{FF2B5EF4-FFF2-40B4-BE49-F238E27FC236}">
                  <a16:creationId xmlns:a16="http://schemas.microsoft.com/office/drawing/2014/main" id="{EF1BA4E0-CA04-4D28-9079-2E384BB68BD4}"/>
                </a:ext>
              </a:extLst>
            </p:cNvPr>
            <p:cNvSpPr>
              <a:spLocks noChangeArrowheads="1"/>
            </p:cNvSpPr>
            <p:nvPr/>
          </p:nvSpPr>
          <p:spPr bwMode="auto">
            <a:xfrm>
              <a:off x="4894" y="1371"/>
              <a:ext cx="802" cy="63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0" name="Rectangle 11">
              <a:extLst>
                <a:ext uri="{FF2B5EF4-FFF2-40B4-BE49-F238E27FC236}">
                  <a16:creationId xmlns:a16="http://schemas.microsoft.com/office/drawing/2014/main" id="{CF0BB049-0693-4A8E-8216-CC90587302E8}"/>
                </a:ext>
              </a:extLst>
            </p:cNvPr>
            <p:cNvSpPr>
              <a:spLocks noChangeArrowheads="1"/>
            </p:cNvSpPr>
            <p:nvPr/>
          </p:nvSpPr>
          <p:spPr bwMode="auto">
            <a:xfrm>
              <a:off x="1113" y="1997"/>
              <a:ext cx="474" cy="40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1" name="Rectangle 12">
              <a:extLst>
                <a:ext uri="{FF2B5EF4-FFF2-40B4-BE49-F238E27FC236}">
                  <a16:creationId xmlns:a16="http://schemas.microsoft.com/office/drawing/2014/main" id="{A7B7E3DA-F678-4DCE-A868-1C87A7ECD27F}"/>
                </a:ext>
              </a:extLst>
            </p:cNvPr>
            <p:cNvSpPr>
              <a:spLocks noChangeArrowheads="1"/>
            </p:cNvSpPr>
            <p:nvPr/>
          </p:nvSpPr>
          <p:spPr bwMode="auto">
            <a:xfrm>
              <a:off x="1113" y="2394"/>
              <a:ext cx="474"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2" name="Rectangle 13">
              <a:extLst>
                <a:ext uri="{FF2B5EF4-FFF2-40B4-BE49-F238E27FC236}">
                  <a16:creationId xmlns:a16="http://schemas.microsoft.com/office/drawing/2014/main" id="{BBC84345-9140-4EC1-ADF4-69AE4C5CB948}"/>
                </a:ext>
              </a:extLst>
            </p:cNvPr>
            <p:cNvSpPr>
              <a:spLocks noChangeArrowheads="1"/>
            </p:cNvSpPr>
            <p:nvPr/>
          </p:nvSpPr>
          <p:spPr bwMode="auto">
            <a:xfrm>
              <a:off x="1113" y="2628"/>
              <a:ext cx="474" cy="4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3" name="Rectangle 14">
              <a:extLst>
                <a:ext uri="{FF2B5EF4-FFF2-40B4-BE49-F238E27FC236}">
                  <a16:creationId xmlns:a16="http://schemas.microsoft.com/office/drawing/2014/main" id="{FDBC7034-2DC2-414F-90EC-AB7A6DD5DD93}"/>
                </a:ext>
              </a:extLst>
            </p:cNvPr>
            <p:cNvSpPr>
              <a:spLocks noChangeArrowheads="1"/>
            </p:cNvSpPr>
            <p:nvPr/>
          </p:nvSpPr>
          <p:spPr bwMode="auto">
            <a:xfrm>
              <a:off x="1113" y="3026"/>
              <a:ext cx="474" cy="24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4" name="Rectangle 15">
              <a:extLst>
                <a:ext uri="{FF2B5EF4-FFF2-40B4-BE49-F238E27FC236}">
                  <a16:creationId xmlns:a16="http://schemas.microsoft.com/office/drawing/2014/main" id="{B931D710-77DD-4034-8341-9A9D43F15BB0}"/>
                </a:ext>
              </a:extLst>
            </p:cNvPr>
            <p:cNvSpPr>
              <a:spLocks noChangeArrowheads="1"/>
            </p:cNvSpPr>
            <p:nvPr/>
          </p:nvSpPr>
          <p:spPr bwMode="auto">
            <a:xfrm>
              <a:off x="1113" y="3260"/>
              <a:ext cx="474" cy="2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5" name="Line 16">
              <a:extLst>
                <a:ext uri="{FF2B5EF4-FFF2-40B4-BE49-F238E27FC236}">
                  <a16:creationId xmlns:a16="http://schemas.microsoft.com/office/drawing/2014/main" id="{1A6B3122-50C2-4D5E-B8CC-2DCACC585979}"/>
                </a:ext>
              </a:extLst>
            </p:cNvPr>
            <p:cNvSpPr>
              <a:spLocks noChangeShapeType="1"/>
            </p:cNvSpPr>
            <p:nvPr/>
          </p:nvSpPr>
          <p:spPr bwMode="auto">
            <a:xfrm>
              <a:off x="1123" y="1377"/>
              <a:ext cx="464"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6" name="Line 17">
              <a:extLst>
                <a:ext uri="{FF2B5EF4-FFF2-40B4-BE49-F238E27FC236}">
                  <a16:creationId xmlns:a16="http://schemas.microsoft.com/office/drawing/2014/main" id="{C06FD130-E795-4DF8-8A38-C54F976684C7}"/>
                </a:ext>
              </a:extLst>
            </p:cNvPr>
            <p:cNvSpPr>
              <a:spLocks noChangeShapeType="1"/>
            </p:cNvSpPr>
            <p:nvPr/>
          </p:nvSpPr>
          <p:spPr bwMode="auto">
            <a:xfrm>
              <a:off x="1118" y="1365"/>
              <a:ext cx="0" cy="638"/>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7" name="Line 18">
              <a:extLst>
                <a:ext uri="{FF2B5EF4-FFF2-40B4-BE49-F238E27FC236}">
                  <a16:creationId xmlns:a16="http://schemas.microsoft.com/office/drawing/2014/main" id="{3C11F74C-7432-4E53-9517-9058FE5B9132}"/>
                </a:ext>
              </a:extLst>
            </p:cNvPr>
            <p:cNvSpPr>
              <a:spLocks noChangeShapeType="1"/>
            </p:cNvSpPr>
            <p:nvPr/>
          </p:nvSpPr>
          <p:spPr bwMode="auto">
            <a:xfrm>
              <a:off x="1587" y="1377"/>
              <a:ext cx="798"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48" name="Line 19">
              <a:extLst>
                <a:ext uri="{FF2B5EF4-FFF2-40B4-BE49-F238E27FC236}">
                  <a16:creationId xmlns:a16="http://schemas.microsoft.com/office/drawing/2014/main" id="{51E7A54D-81E8-49E5-B574-2909172BA836}"/>
                </a:ext>
              </a:extLst>
            </p:cNvPr>
            <p:cNvSpPr>
              <a:spLocks noChangeShapeType="1"/>
            </p:cNvSpPr>
            <p:nvPr/>
          </p:nvSpPr>
          <p:spPr bwMode="auto">
            <a:xfrm>
              <a:off x="1587" y="1383"/>
              <a:ext cx="0" cy="62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0" name="Line 20">
              <a:extLst>
                <a:ext uri="{FF2B5EF4-FFF2-40B4-BE49-F238E27FC236}">
                  <a16:creationId xmlns:a16="http://schemas.microsoft.com/office/drawing/2014/main" id="{B662E28B-435D-4C9E-816C-6D7CB2F59DDF}"/>
                </a:ext>
              </a:extLst>
            </p:cNvPr>
            <p:cNvSpPr>
              <a:spLocks noChangeShapeType="1"/>
            </p:cNvSpPr>
            <p:nvPr/>
          </p:nvSpPr>
          <p:spPr bwMode="auto">
            <a:xfrm>
              <a:off x="2385" y="1377"/>
              <a:ext cx="919"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1" name="Line 21">
              <a:extLst>
                <a:ext uri="{FF2B5EF4-FFF2-40B4-BE49-F238E27FC236}">
                  <a16:creationId xmlns:a16="http://schemas.microsoft.com/office/drawing/2014/main" id="{FBB30E38-FDCB-4644-9A48-33156447E95A}"/>
                </a:ext>
              </a:extLst>
            </p:cNvPr>
            <p:cNvSpPr>
              <a:spLocks noChangeShapeType="1"/>
            </p:cNvSpPr>
            <p:nvPr/>
          </p:nvSpPr>
          <p:spPr bwMode="auto">
            <a:xfrm>
              <a:off x="2385" y="1383"/>
              <a:ext cx="0" cy="62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2" name="Line 22">
              <a:extLst>
                <a:ext uri="{FF2B5EF4-FFF2-40B4-BE49-F238E27FC236}">
                  <a16:creationId xmlns:a16="http://schemas.microsoft.com/office/drawing/2014/main" id="{4D4A62F8-9A1F-4E41-8F7D-99A938AEA323}"/>
                </a:ext>
              </a:extLst>
            </p:cNvPr>
            <p:cNvSpPr>
              <a:spLocks noChangeShapeType="1"/>
            </p:cNvSpPr>
            <p:nvPr/>
          </p:nvSpPr>
          <p:spPr bwMode="auto">
            <a:xfrm>
              <a:off x="3304" y="1377"/>
              <a:ext cx="79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3" name="Line 23">
              <a:extLst>
                <a:ext uri="{FF2B5EF4-FFF2-40B4-BE49-F238E27FC236}">
                  <a16:creationId xmlns:a16="http://schemas.microsoft.com/office/drawing/2014/main" id="{557619BF-E414-4DB6-A217-02FB79708847}"/>
                </a:ext>
              </a:extLst>
            </p:cNvPr>
            <p:cNvSpPr>
              <a:spLocks noChangeShapeType="1"/>
            </p:cNvSpPr>
            <p:nvPr/>
          </p:nvSpPr>
          <p:spPr bwMode="auto">
            <a:xfrm>
              <a:off x="3304" y="1383"/>
              <a:ext cx="0" cy="62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4" name="Line 24">
              <a:extLst>
                <a:ext uri="{FF2B5EF4-FFF2-40B4-BE49-F238E27FC236}">
                  <a16:creationId xmlns:a16="http://schemas.microsoft.com/office/drawing/2014/main" id="{A38DEE35-0CAE-42AC-AD6C-C80737CE2F40}"/>
                </a:ext>
              </a:extLst>
            </p:cNvPr>
            <p:cNvSpPr>
              <a:spLocks noChangeShapeType="1"/>
            </p:cNvSpPr>
            <p:nvPr/>
          </p:nvSpPr>
          <p:spPr bwMode="auto">
            <a:xfrm>
              <a:off x="4101" y="1377"/>
              <a:ext cx="798"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5" name="Line 25">
              <a:extLst>
                <a:ext uri="{FF2B5EF4-FFF2-40B4-BE49-F238E27FC236}">
                  <a16:creationId xmlns:a16="http://schemas.microsoft.com/office/drawing/2014/main" id="{EBF6A4FC-46F9-4A2E-859F-58DAFD63D595}"/>
                </a:ext>
              </a:extLst>
            </p:cNvPr>
            <p:cNvSpPr>
              <a:spLocks noChangeShapeType="1"/>
            </p:cNvSpPr>
            <p:nvPr/>
          </p:nvSpPr>
          <p:spPr bwMode="auto">
            <a:xfrm>
              <a:off x="4101" y="1383"/>
              <a:ext cx="0" cy="62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6" name="Line 26">
              <a:extLst>
                <a:ext uri="{FF2B5EF4-FFF2-40B4-BE49-F238E27FC236}">
                  <a16:creationId xmlns:a16="http://schemas.microsoft.com/office/drawing/2014/main" id="{31C6F83C-BF4C-4592-9E50-366293824870}"/>
                </a:ext>
              </a:extLst>
            </p:cNvPr>
            <p:cNvSpPr>
              <a:spLocks noChangeShapeType="1"/>
            </p:cNvSpPr>
            <p:nvPr/>
          </p:nvSpPr>
          <p:spPr bwMode="auto">
            <a:xfrm>
              <a:off x="4899" y="1377"/>
              <a:ext cx="78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7" name="Line 27">
              <a:extLst>
                <a:ext uri="{FF2B5EF4-FFF2-40B4-BE49-F238E27FC236}">
                  <a16:creationId xmlns:a16="http://schemas.microsoft.com/office/drawing/2014/main" id="{0F1F8A17-7CDA-48C0-A305-BA6C4D9124F4}"/>
                </a:ext>
              </a:extLst>
            </p:cNvPr>
            <p:cNvSpPr>
              <a:spLocks noChangeShapeType="1"/>
            </p:cNvSpPr>
            <p:nvPr/>
          </p:nvSpPr>
          <p:spPr bwMode="auto">
            <a:xfrm>
              <a:off x="4899" y="1383"/>
              <a:ext cx="0" cy="62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8" name="Line 28">
              <a:extLst>
                <a:ext uri="{FF2B5EF4-FFF2-40B4-BE49-F238E27FC236}">
                  <a16:creationId xmlns:a16="http://schemas.microsoft.com/office/drawing/2014/main" id="{8FE94794-B0F5-4662-877E-EBC68F985708}"/>
                </a:ext>
              </a:extLst>
            </p:cNvPr>
            <p:cNvSpPr>
              <a:spLocks noChangeShapeType="1"/>
            </p:cNvSpPr>
            <p:nvPr/>
          </p:nvSpPr>
          <p:spPr bwMode="auto">
            <a:xfrm>
              <a:off x="5696" y="1365"/>
              <a:ext cx="0" cy="638"/>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59" name="Line 29">
              <a:extLst>
                <a:ext uri="{FF2B5EF4-FFF2-40B4-BE49-F238E27FC236}">
                  <a16:creationId xmlns:a16="http://schemas.microsoft.com/office/drawing/2014/main" id="{FD5941A4-A508-4D17-83F3-D1F7B01F1A04}"/>
                </a:ext>
              </a:extLst>
            </p:cNvPr>
            <p:cNvSpPr>
              <a:spLocks noChangeShapeType="1"/>
            </p:cNvSpPr>
            <p:nvPr/>
          </p:nvSpPr>
          <p:spPr bwMode="auto">
            <a:xfrm>
              <a:off x="1123" y="2000"/>
              <a:ext cx="459"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0" name="Line 30">
              <a:extLst>
                <a:ext uri="{FF2B5EF4-FFF2-40B4-BE49-F238E27FC236}">
                  <a16:creationId xmlns:a16="http://schemas.microsoft.com/office/drawing/2014/main" id="{1EA5086B-1589-48E0-9F5B-108D738E7DF3}"/>
                </a:ext>
              </a:extLst>
            </p:cNvPr>
            <p:cNvSpPr>
              <a:spLocks noChangeShapeType="1"/>
            </p:cNvSpPr>
            <p:nvPr/>
          </p:nvSpPr>
          <p:spPr bwMode="auto">
            <a:xfrm>
              <a:off x="1118" y="2003"/>
              <a:ext cx="0" cy="397"/>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1" name="Line 31">
              <a:extLst>
                <a:ext uri="{FF2B5EF4-FFF2-40B4-BE49-F238E27FC236}">
                  <a16:creationId xmlns:a16="http://schemas.microsoft.com/office/drawing/2014/main" id="{2E2DB8DA-985E-4DAC-9D47-8F5B9CD38CF8}"/>
                </a:ext>
              </a:extLst>
            </p:cNvPr>
            <p:cNvSpPr>
              <a:spLocks noChangeShapeType="1"/>
            </p:cNvSpPr>
            <p:nvPr/>
          </p:nvSpPr>
          <p:spPr bwMode="auto">
            <a:xfrm>
              <a:off x="1587" y="2000"/>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2" name="Line 32">
              <a:extLst>
                <a:ext uri="{FF2B5EF4-FFF2-40B4-BE49-F238E27FC236}">
                  <a16:creationId xmlns:a16="http://schemas.microsoft.com/office/drawing/2014/main" id="{369498C7-C1E2-48EB-A4C1-9F08CE6125B8}"/>
                </a:ext>
              </a:extLst>
            </p:cNvPr>
            <p:cNvSpPr>
              <a:spLocks noChangeShapeType="1"/>
            </p:cNvSpPr>
            <p:nvPr/>
          </p:nvSpPr>
          <p:spPr bwMode="auto">
            <a:xfrm>
              <a:off x="1587" y="2003"/>
              <a:ext cx="0" cy="39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3" name="Line 33">
              <a:extLst>
                <a:ext uri="{FF2B5EF4-FFF2-40B4-BE49-F238E27FC236}">
                  <a16:creationId xmlns:a16="http://schemas.microsoft.com/office/drawing/2014/main" id="{27C6218B-4644-4762-9D42-AE3DE10E32C2}"/>
                </a:ext>
              </a:extLst>
            </p:cNvPr>
            <p:cNvSpPr>
              <a:spLocks noChangeShapeType="1"/>
            </p:cNvSpPr>
            <p:nvPr/>
          </p:nvSpPr>
          <p:spPr bwMode="auto">
            <a:xfrm>
              <a:off x="2385" y="2000"/>
              <a:ext cx="914"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4" name="Line 34">
              <a:extLst>
                <a:ext uri="{FF2B5EF4-FFF2-40B4-BE49-F238E27FC236}">
                  <a16:creationId xmlns:a16="http://schemas.microsoft.com/office/drawing/2014/main" id="{3A312CF9-7245-4874-9742-1D042308BE62}"/>
                </a:ext>
              </a:extLst>
            </p:cNvPr>
            <p:cNvSpPr>
              <a:spLocks noChangeShapeType="1"/>
            </p:cNvSpPr>
            <p:nvPr/>
          </p:nvSpPr>
          <p:spPr bwMode="auto">
            <a:xfrm>
              <a:off x="2385" y="2003"/>
              <a:ext cx="0" cy="39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5" name="Line 35">
              <a:extLst>
                <a:ext uri="{FF2B5EF4-FFF2-40B4-BE49-F238E27FC236}">
                  <a16:creationId xmlns:a16="http://schemas.microsoft.com/office/drawing/2014/main" id="{ECCD388D-8F9D-40A5-8404-C2E551CFB947}"/>
                </a:ext>
              </a:extLst>
            </p:cNvPr>
            <p:cNvSpPr>
              <a:spLocks noChangeShapeType="1"/>
            </p:cNvSpPr>
            <p:nvPr/>
          </p:nvSpPr>
          <p:spPr bwMode="auto">
            <a:xfrm>
              <a:off x="3304" y="2000"/>
              <a:ext cx="792"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6" name="Line 36">
              <a:extLst>
                <a:ext uri="{FF2B5EF4-FFF2-40B4-BE49-F238E27FC236}">
                  <a16:creationId xmlns:a16="http://schemas.microsoft.com/office/drawing/2014/main" id="{71335874-C47A-4188-83D7-BF6716664172}"/>
                </a:ext>
              </a:extLst>
            </p:cNvPr>
            <p:cNvSpPr>
              <a:spLocks noChangeShapeType="1"/>
            </p:cNvSpPr>
            <p:nvPr/>
          </p:nvSpPr>
          <p:spPr bwMode="auto">
            <a:xfrm>
              <a:off x="3304" y="2003"/>
              <a:ext cx="0" cy="39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7" name="Line 37">
              <a:extLst>
                <a:ext uri="{FF2B5EF4-FFF2-40B4-BE49-F238E27FC236}">
                  <a16:creationId xmlns:a16="http://schemas.microsoft.com/office/drawing/2014/main" id="{7694DF6B-976D-4412-A7BE-F469E224AD94}"/>
                </a:ext>
              </a:extLst>
            </p:cNvPr>
            <p:cNvSpPr>
              <a:spLocks noChangeShapeType="1"/>
            </p:cNvSpPr>
            <p:nvPr/>
          </p:nvSpPr>
          <p:spPr bwMode="auto">
            <a:xfrm>
              <a:off x="4101" y="2000"/>
              <a:ext cx="792"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8" name="Line 38">
              <a:extLst>
                <a:ext uri="{FF2B5EF4-FFF2-40B4-BE49-F238E27FC236}">
                  <a16:creationId xmlns:a16="http://schemas.microsoft.com/office/drawing/2014/main" id="{D5F275E8-B85D-4B87-AC0A-4384CC7323F2}"/>
                </a:ext>
              </a:extLst>
            </p:cNvPr>
            <p:cNvSpPr>
              <a:spLocks noChangeShapeType="1"/>
            </p:cNvSpPr>
            <p:nvPr/>
          </p:nvSpPr>
          <p:spPr bwMode="auto">
            <a:xfrm>
              <a:off x="4101" y="2003"/>
              <a:ext cx="0" cy="39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9" name="Line 39">
              <a:extLst>
                <a:ext uri="{FF2B5EF4-FFF2-40B4-BE49-F238E27FC236}">
                  <a16:creationId xmlns:a16="http://schemas.microsoft.com/office/drawing/2014/main" id="{3491CE8C-47A6-4D21-AD2A-A1E79EF34A1B}"/>
                </a:ext>
              </a:extLst>
            </p:cNvPr>
            <p:cNvSpPr>
              <a:spLocks noChangeShapeType="1"/>
            </p:cNvSpPr>
            <p:nvPr/>
          </p:nvSpPr>
          <p:spPr bwMode="auto">
            <a:xfrm>
              <a:off x="4899" y="2000"/>
              <a:ext cx="787"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0" name="Line 40">
              <a:extLst>
                <a:ext uri="{FF2B5EF4-FFF2-40B4-BE49-F238E27FC236}">
                  <a16:creationId xmlns:a16="http://schemas.microsoft.com/office/drawing/2014/main" id="{CA8AAA4B-84D8-4C75-9E5F-4FDDEBD8E0AC}"/>
                </a:ext>
              </a:extLst>
            </p:cNvPr>
            <p:cNvSpPr>
              <a:spLocks noChangeShapeType="1"/>
            </p:cNvSpPr>
            <p:nvPr/>
          </p:nvSpPr>
          <p:spPr bwMode="auto">
            <a:xfrm>
              <a:off x="4899" y="2003"/>
              <a:ext cx="0" cy="397"/>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1" name="Line 41">
              <a:extLst>
                <a:ext uri="{FF2B5EF4-FFF2-40B4-BE49-F238E27FC236}">
                  <a16:creationId xmlns:a16="http://schemas.microsoft.com/office/drawing/2014/main" id="{2F39C68C-4AC8-400D-80BF-0D1F61A6BB67}"/>
                </a:ext>
              </a:extLst>
            </p:cNvPr>
            <p:cNvSpPr>
              <a:spLocks noChangeShapeType="1"/>
            </p:cNvSpPr>
            <p:nvPr/>
          </p:nvSpPr>
          <p:spPr bwMode="auto">
            <a:xfrm>
              <a:off x="5696" y="2003"/>
              <a:ext cx="0" cy="397"/>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2" name="Line 42">
              <a:extLst>
                <a:ext uri="{FF2B5EF4-FFF2-40B4-BE49-F238E27FC236}">
                  <a16:creationId xmlns:a16="http://schemas.microsoft.com/office/drawing/2014/main" id="{E8454C72-05CB-487F-8219-6618C2955FE7}"/>
                </a:ext>
              </a:extLst>
            </p:cNvPr>
            <p:cNvSpPr>
              <a:spLocks noChangeShapeType="1"/>
            </p:cNvSpPr>
            <p:nvPr/>
          </p:nvSpPr>
          <p:spPr bwMode="auto">
            <a:xfrm>
              <a:off x="1123" y="2397"/>
              <a:ext cx="459"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3" name="Line 43">
              <a:extLst>
                <a:ext uri="{FF2B5EF4-FFF2-40B4-BE49-F238E27FC236}">
                  <a16:creationId xmlns:a16="http://schemas.microsoft.com/office/drawing/2014/main" id="{5878470F-E8B8-4CEE-81D7-D0F2B88C8A4F}"/>
                </a:ext>
              </a:extLst>
            </p:cNvPr>
            <p:cNvSpPr>
              <a:spLocks noChangeShapeType="1"/>
            </p:cNvSpPr>
            <p:nvPr/>
          </p:nvSpPr>
          <p:spPr bwMode="auto">
            <a:xfrm>
              <a:off x="1118" y="2400"/>
              <a:ext cx="0" cy="234"/>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4" name="Line 44">
              <a:extLst>
                <a:ext uri="{FF2B5EF4-FFF2-40B4-BE49-F238E27FC236}">
                  <a16:creationId xmlns:a16="http://schemas.microsoft.com/office/drawing/2014/main" id="{70A76FBB-832A-44F5-A274-5AF5E616F3F3}"/>
                </a:ext>
              </a:extLst>
            </p:cNvPr>
            <p:cNvSpPr>
              <a:spLocks noChangeShapeType="1"/>
            </p:cNvSpPr>
            <p:nvPr/>
          </p:nvSpPr>
          <p:spPr bwMode="auto">
            <a:xfrm>
              <a:off x="1587" y="2397"/>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5" name="Line 45">
              <a:extLst>
                <a:ext uri="{FF2B5EF4-FFF2-40B4-BE49-F238E27FC236}">
                  <a16:creationId xmlns:a16="http://schemas.microsoft.com/office/drawing/2014/main" id="{75263712-596B-4914-A722-F3EF138311E8}"/>
                </a:ext>
              </a:extLst>
            </p:cNvPr>
            <p:cNvSpPr>
              <a:spLocks noChangeShapeType="1"/>
            </p:cNvSpPr>
            <p:nvPr/>
          </p:nvSpPr>
          <p:spPr bwMode="auto">
            <a:xfrm>
              <a:off x="1587" y="2400"/>
              <a:ext cx="0" cy="234"/>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6" name="Line 46">
              <a:extLst>
                <a:ext uri="{FF2B5EF4-FFF2-40B4-BE49-F238E27FC236}">
                  <a16:creationId xmlns:a16="http://schemas.microsoft.com/office/drawing/2014/main" id="{776FAC7C-F73C-4A7B-BB01-0F8B4716D617}"/>
                </a:ext>
              </a:extLst>
            </p:cNvPr>
            <p:cNvSpPr>
              <a:spLocks noChangeShapeType="1"/>
            </p:cNvSpPr>
            <p:nvPr/>
          </p:nvSpPr>
          <p:spPr bwMode="auto">
            <a:xfrm>
              <a:off x="2385" y="2397"/>
              <a:ext cx="914"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7" name="Line 47">
              <a:extLst>
                <a:ext uri="{FF2B5EF4-FFF2-40B4-BE49-F238E27FC236}">
                  <a16:creationId xmlns:a16="http://schemas.microsoft.com/office/drawing/2014/main" id="{04FF8917-3AD3-444A-9D3D-4036A9B8557F}"/>
                </a:ext>
              </a:extLst>
            </p:cNvPr>
            <p:cNvSpPr>
              <a:spLocks noChangeShapeType="1"/>
            </p:cNvSpPr>
            <p:nvPr/>
          </p:nvSpPr>
          <p:spPr bwMode="auto">
            <a:xfrm>
              <a:off x="3304" y="2397"/>
              <a:ext cx="792"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8" name="Line 48">
              <a:extLst>
                <a:ext uri="{FF2B5EF4-FFF2-40B4-BE49-F238E27FC236}">
                  <a16:creationId xmlns:a16="http://schemas.microsoft.com/office/drawing/2014/main" id="{61D879A2-16C5-47E0-BDBB-F295CB881C78}"/>
                </a:ext>
              </a:extLst>
            </p:cNvPr>
            <p:cNvSpPr>
              <a:spLocks noChangeShapeType="1"/>
            </p:cNvSpPr>
            <p:nvPr/>
          </p:nvSpPr>
          <p:spPr bwMode="auto">
            <a:xfrm>
              <a:off x="4101" y="2397"/>
              <a:ext cx="792"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9" name="Line 49">
              <a:extLst>
                <a:ext uri="{FF2B5EF4-FFF2-40B4-BE49-F238E27FC236}">
                  <a16:creationId xmlns:a16="http://schemas.microsoft.com/office/drawing/2014/main" id="{7960AAD8-821E-46F7-A918-7C7149153F9F}"/>
                </a:ext>
              </a:extLst>
            </p:cNvPr>
            <p:cNvSpPr>
              <a:spLocks noChangeShapeType="1"/>
            </p:cNvSpPr>
            <p:nvPr/>
          </p:nvSpPr>
          <p:spPr bwMode="auto">
            <a:xfrm>
              <a:off x="4101" y="2400"/>
              <a:ext cx="0" cy="234"/>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0" name="Line 50">
              <a:extLst>
                <a:ext uri="{FF2B5EF4-FFF2-40B4-BE49-F238E27FC236}">
                  <a16:creationId xmlns:a16="http://schemas.microsoft.com/office/drawing/2014/main" id="{F0916D80-897E-46F4-9DFF-8776C8E56CA7}"/>
                </a:ext>
              </a:extLst>
            </p:cNvPr>
            <p:cNvSpPr>
              <a:spLocks noChangeShapeType="1"/>
            </p:cNvSpPr>
            <p:nvPr/>
          </p:nvSpPr>
          <p:spPr bwMode="auto">
            <a:xfrm>
              <a:off x="4899" y="2397"/>
              <a:ext cx="787"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1" name="Line 51">
              <a:extLst>
                <a:ext uri="{FF2B5EF4-FFF2-40B4-BE49-F238E27FC236}">
                  <a16:creationId xmlns:a16="http://schemas.microsoft.com/office/drawing/2014/main" id="{34B389C2-222A-4DBC-A11B-B7E80A451042}"/>
                </a:ext>
              </a:extLst>
            </p:cNvPr>
            <p:cNvSpPr>
              <a:spLocks noChangeShapeType="1"/>
            </p:cNvSpPr>
            <p:nvPr/>
          </p:nvSpPr>
          <p:spPr bwMode="auto">
            <a:xfrm>
              <a:off x="5696" y="2400"/>
              <a:ext cx="0" cy="234"/>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2" name="Line 52">
              <a:extLst>
                <a:ext uri="{FF2B5EF4-FFF2-40B4-BE49-F238E27FC236}">
                  <a16:creationId xmlns:a16="http://schemas.microsoft.com/office/drawing/2014/main" id="{39C6956B-10FC-4780-B57F-BD619B80A19A}"/>
                </a:ext>
              </a:extLst>
            </p:cNvPr>
            <p:cNvSpPr>
              <a:spLocks noChangeShapeType="1"/>
            </p:cNvSpPr>
            <p:nvPr/>
          </p:nvSpPr>
          <p:spPr bwMode="auto">
            <a:xfrm>
              <a:off x="1123" y="2631"/>
              <a:ext cx="459"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3" name="Line 53">
              <a:extLst>
                <a:ext uri="{FF2B5EF4-FFF2-40B4-BE49-F238E27FC236}">
                  <a16:creationId xmlns:a16="http://schemas.microsoft.com/office/drawing/2014/main" id="{7E93B7AE-4A23-4F89-B74F-6E87B44A6ED8}"/>
                </a:ext>
              </a:extLst>
            </p:cNvPr>
            <p:cNvSpPr>
              <a:spLocks noChangeShapeType="1"/>
            </p:cNvSpPr>
            <p:nvPr/>
          </p:nvSpPr>
          <p:spPr bwMode="auto">
            <a:xfrm>
              <a:off x="1118" y="2634"/>
              <a:ext cx="0" cy="398"/>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4" name="Line 54">
              <a:extLst>
                <a:ext uri="{FF2B5EF4-FFF2-40B4-BE49-F238E27FC236}">
                  <a16:creationId xmlns:a16="http://schemas.microsoft.com/office/drawing/2014/main" id="{136B44FA-C0C8-46F4-A94D-FDD131AED8AA}"/>
                </a:ext>
              </a:extLst>
            </p:cNvPr>
            <p:cNvSpPr>
              <a:spLocks noChangeShapeType="1"/>
            </p:cNvSpPr>
            <p:nvPr/>
          </p:nvSpPr>
          <p:spPr bwMode="auto">
            <a:xfrm>
              <a:off x="1587" y="2631"/>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5" name="Line 55">
              <a:extLst>
                <a:ext uri="{FF2B5EF4-FFF2-40B4-BE49-F238E27FC236}">
                  <a16:creationId xmlns:a16="http://schemas.microsoft.com/office/drawing/2014/main" id="{EBCD1CD4-B887-4FCE-90CD-A677118D4588}"/>
                </a:ext>
              </a:extLst>
            </p:cNvPr>
            <p:cNvSpPr>
              <a:spLocks noChangeShapeType="1"/>
            </p:cNvSpPr>
            <p:nvPr/>
          </p:nvSpPr>
          <p:spPr bwMode="auto">
            <a:xfrm>
              <a:off x="1587" y="2634"/>
              <a:ext cx="0" cy="398"/>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6" name="Line 56">
              <a:extLst>
                <a:ext uri="{FF2B5EF4-FFF2-40B4-BE49-F238E27FC236}">
                  <a16:creationId xmlns:a16="http://schemas.microsoft.com/office/drawing/2014/main" id="{ED9DDF61-86DE-417B-860D-D06B376698FD}"/>
                </a:ext>
              </a:extLst>
            </p:cNvPr>
            <p:cNvSpPr>
              <a:spLocks noChangeShapeType="1"/>
            </p:cNvSpPr>
            <p:nvPr/>
          </p:nvSpPr>
          <p:spPr bwMode="auto">
            <a:xfrm>
              <a:off x="2385" y="2631"/>
              <a:ext cx="914"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7" name="Line 57">
              <a:extLst>
                <a:ext uri="{FF2B5EF4-FFF2-40B4-BE49-F238E27FC236}">
                  <a16:creationId xmlns:a16="http://schemas.microsoft.com/office/drawing/2014/main" id="{85E6410A-D29E-4016-89F7-7070B2D8AB41}"/>
                </a:ext>
              </a:extLst>
            </p:cNvPr>
            <p:cNvSpPr>
              <a:spLocks noChangeShapeType="1"/>
            </p:cNvSpPr>
            <p:nvPr/>
          </p:nvSpPr>
          <p:spPr bwMode="auto">
            <a:xfrm>
              <a:off x="2385" y="2628"/>
              <a:ext cx="0" cy="404"/>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8" name="Line 58">
              <a:extLst>
                <a:ext uri="{FF2B5EF4-FFF2-40B4-BE49-F238E27FC236}">
                  <a16:creationId xmlns:a16="http://schemas.microsoft.com/office/drawing/2014/main" id="{5F94AF03-988C-412A-ABE9-6E8AC76B7AF2}"/>
                </a:ext>
              </a:extLst>
            </p:cNvPr>
            <p:cNvSpPr>
              <a:spLocks noChangeShapeType="1"/>
            </p:cNvSpPr>
            <p:nvPr/>
          </p:nvSpPr>
          <p:spPr bwMode="auto">
            <a:xfrm>
              <a:off x="3299" y="2631"/>
              <a:ext cx="797"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9" name="Line 59">
              <a:extLst>
                <a:ext uri="{FF2B5EF4-FFF2-40B4-BE49-F238E27FC236}">
                  <a16:creationId xmlns:a16="http://schemas.microsoft.com/office/drawing/2014/main" id="{6779527D-926F-485F-9EFA-0DCE262B958F}"/>
                </a:ext>
              </a:extLst>
            </p:cNvPr>
            <p:cNvSpPr>
              <a:spLocks noChangeShapeType="1"/>
            </p:cNvSpPr>
            <p:nvPr/>
          </p:nvSpPr>
          <p:spPr bwMode="auto">
            <a:xfrm>
              <a:off x="4101" y="2631"/>
              <a:ext cx="792"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0" name="Line 60">
              <a:extLst>
                <a:ext uri="{FF2B5EF4-FFF2-40B4-BE49-F238E27FC236}">
                  <a16:creationId xmlns:a16="http://schemas.microsoft.com/office/drawing/2014/main" id="{7EAE357B-874F-43D4-8126-2FB712203F2D}"/>
                </a:ext>
              </a:extLst>
            </p:cNvPr>
            <p:cNvSpPr>
              <a:spLocks noChangeShapeType="1"/>
            </p:cNvSpPr>
            <p:nvPr/>
          </p:nvSpPr>
          <p:spPr bwMode="auto">
            <a:xfrm>
              <a:off x="4101" y="2634"/>
              <a:ext cx="0" cy="398"/>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1" name="Line 61">
              <a:extLst>
                <a:ext uri="{FF2B5EF4-FFF2-40B4-BE49-F238E27FC236}">
                  <a16:creationId xmlns:a16="http://schemas.microsoft.com/office/drawing/2014/main" id="{F2A95C0E-8D6B-4553-964B-D6254E23FFCF}"/>
                </a:ext>
              </a:extLst>
            </p:cNvPr>
            <p:cNvSpPr>
              <a:spLocks noChangeShapeType="1"/>
            </p:cNvSpPr>
            <p:nvPr/>
          </p:nvSpPr>
          <p:spPr bwMode="auto">
            <a:xfrm>
              <a:off x="4893" y="2631"/>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2" name="Line 62">
              <a:extLst>
                <a:ext uri="{FF2B5EF4-FFF2-40B4-BE49-F238E27FC236}">
                  <a16:creationId xmlns:a16="http://schemas.microsoft.com/office/drawing/2014/main" id="{A6409FEF-FD20-46F3-8BA0-B8626768EDA3}"/>
                </a:ext>
              </a:extLst>
            </p:cNvPr>
            <p:cNvSpPr>
              <a:spLocks noChangeShapeType="1"/>
            </p:cNvSpPr>
            <p:nvPr/>
          </p:nvSpPr>
          <p:spPr bwMode="auto">
            <a:xfrm>
              <a:off x="5696" y="2634"/>
              <a:ext cx="0" cy="398"/>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3" name="Line 63">
              <a:extLst>
                <a:ext uri="{FF2B5EF4-FFF2-40B4-BE49-F238E27FC236}">
                  <a16:creationId xmlns:a16="http://schemas.microsoft.com/office/drawing/2014/main" id="{EC013494-48D8-44E2-88F6-41D442C97BE9}"/>
                </a:ext>
              </a:extLst>
            </p:cNvPr>
            <p:cNvSpPr>
              <a:spLocks noChangeShapeType="1"/>
            </p:cNvSpPr>
            <p:nvPr/>
          </p:nvSpPr>
          <p:spPr bwMode="auto">
            <a:xfrm>
              <a:off x="1123" y="3029"/>
              <a:ext cx="459"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4" name="Line 64">
              <a:extLst>
                <a:ext uri="{FF2B5EF4-FFF2-40B4-BE49-F238E27FC236}">
                  <a16:creationId xmlns:a16="http://schemas.microsoft.com/office/drawing/2014/main" id="{463BA981-C8C8-424B-8CB3-85D95DDDB965}"/>
                </a:ext>
              </a:extLst>
            </p:cNvPr>
            <p:cNvSpPr>
              <a:spLocks noChangeShapeType="1"/>
            </p:cNvSpPr>
            <p:nvPr/>
          </p:nvSpPr>
          <p:spPr bwMode="auto">
            <a:xfrm>
              <a:off x="1118" y="3032"/>
              <a:ext cx="0" cy="234"/>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5" name="Line 65">
              <a:extLst>
                <a:ext uri="{FF2B5EF4-FFF2-40B4-BE49-F238E27FC236}">
                  <a16:creationId xmlns:a16="http://schemas.microsoft.com/office/drawing/2014/main" id="{5BCC6D7E-C5C0-4886-8BF7-AD062260B70B}"/>
                </a:ext>
              </a:extLst>
            </p:cNvPr>
            <p:cNvSpPr>
              <a:spLocks noChangeShapeType="1"/>
            </p:cNvSpPr>
            <p:nvPr/>
          </p:nvSpPr>
          <p:spPr bwMode="auto">
            <a:xfrm>
              <a:off x="1587" y="3029"/>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6" name="Line 66">
              <a:extLst>
                <a:ext uri="{FF2B5EF4-FFF2-40B4-BE49-F238E27FC236}">
                  <a16:creationId xmlns:a16="http://schemas.microsoft.com/office/drawing/2014/main" id="{060DC4B5-127E-4872-AD8B-F63EA0A85DF5}"/>
                </a:ext>
              </a:extLst>
            </p:cNvPr>
            <p:cNvSpPr>
              <a:spLocks noChangeShapeType="1"/>
            </p:cNvSpPr>
            <p:nvPr/>
          </p:nvSpPr>
          <p:spPr bwMode="auto">
            <a:xfrm>
              <a:off x="1587" y="3032"/>
              <a:ext cx="0" cy="234"/>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7" name="Line 67">
              <a:extLst>
                <a:ext uri="{FF2B5EF4-FFF2-40B4-BE49-F238E27FC236}">
                  <a16:creationId xmlns:a16="http://schemas.microsoft.com/office/drawing/2014/main" id="{624E6060-39AA-4A35-9164-4E0901D07CF7}"/>
                </a:ext>
              </a:extLst>
            </p:cNvPr>
            <p:cNvSpPr>
              <a:spLocks noChangeShapeType="1"/>
            </p:cNvSpPr>
            <p:nvPr/>
          </p:nvSpPr>
          <p:spPr bwMode="auto">
            <a:xfrm>
              <a:off x="2385" y="3029"/>
              <a:ext cx="914"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8" name="Line 68">
              <a:extLst>
                <a:ext uri="{FF2B5EF4-FFF2-40B4-BE49-F238E27FC236}">
                  <a16:creationId xmlns:a16="http://schemas.microsoft.com/office/drawing/2014/main" id="{21ED69D9-D592-4184-9F71-1114A62FD8F4}"/>
                </a:ext>
              </a:extLst>
            </p:cNvPr>
            <p:cNvSpPr>
              <a:spLocks noChangeShapeType="1"/>
            </p:cNvSpPr>
            <p:nvPr/>
          </p:nvSpPr>
          <p:spPr bwMode="auto">
            <a:xfrm>
              <a:off x="2385" y="3032"/>
              <a:ext cx="0" cy="234"/>
            </a:xfrm>
            <a:prstGeom prst="line">
              <a:avLst/>
            </a:prstGeom>
            <a:noFill/>
            <a:ln w="5"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9" name="Line 69">
              <a:extLst>
                <a:ext uri="{FF2B5EF4-FFF2-40B4-BE49-F238E27FC236}">
                  <a16:creationId xmlns:a16="http://schemas.microsoft.com/office/drawing/2014/main" id="{663629C7-687D-40C2-85D2-21DA79744A2A}"/>
                </a:ext>
              </a:extLst>
            </p:cNvPr>
            <p:cNvSpPr>
              <a:spLocks noChangeShapeType="1"/>
            </p:cNvSpPr>
            <p:nvPr/>
          </p:nvSpPr>
          <p:spPr bwMode="auto">
            <a:xfrm>
              <a:off x="3299" y="3029"/>
              <a:ext cx="797"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0" name="Line 70">
              <a:extLst>
                <a:ext uri="{FF2B5EF4-FFF2-40B4-BE49-F238E27FC236}">
                  <a16:creationId xmlns:a16="http://schemas.microsoft.com/office/drawing/2014/main" id="{454D51A7-3239-4545-84E8-27484A42BC3E}"/>
                </a:ext>
              </a:extLst>
            </p:cNvPr>
            <p:cNvSpPr>
              <a:spLocks noChangeShapeType="1"/>
            </p:cNvSpPr>
            <p:nvPr/>
          </p:nvSpPr>
          <p:spPr bwMode="auto">
            <a:xfrm>
              <a:off x="4101" y="3029"/>
              <a:ext cx="792"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1" name="Line 71">
              <a:extLst>
                <a:ext uri="{FF2B5EF4-FFF2-40B4-BE49-F238E27FC236}">
                  <a16:creationId xmlns:a16="http://schemas.microsoft.com/office/drawing/2014/main" id="{189555BE-2116-4C51-8DF0-EAED8B2F3467}"/>
                </a:ext>
              </a:extLst>
            </p:cNvPr>
            <p:cNvSpPr>
              <a:spLocks noChangeShapeType="1"/>
            </p:cNvSpPr>
            <p:nvPr/>
          </p:nvSpPr>
          <p:spPr bwMode="auto">
            <a:xfrm>
              <a:off x="4101" y="3032"/>
              <a:ext cx="0" cy="234"/>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2" name="Line 72">
              <a:extLst>
                <a:ext uri="{FF2B5EF4-FFF2-40B4-BE49-F238E27FC236}">
                  <a16:creationId xmlns:a16="http://schemas.microsoft.com/office/drawing/2014/main" id="{2D7A7D78-7924-411C-9FDB-7643F9F6FBFD}"/>
                </a:ext>
              </a:extLst>
            </p:cNvPr>
            <p:cNvSpPr>
              <a:spLocks noChangeShapeType="1"/>
            </p:cNvSpPr>
            <p:nvPr/>
          </p:nvSpPr>
          <p:spPr bwMode="auto">
            <a:xfrm>
              <a:off x="4893" y="3029"/>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3" name="Line 73">
              <a:extLst>
                <a:ext uri="{FF2B5EF4-FFF2-40B4-BE49-F238E27FC236}">
                  <a16:creationId xmlns:a16="http://schemas.microsoft.com/office/drawing/2014/main" id="{B8CE86BB-2BFC-413B-B819-F387D5EE7D0C}"/>
                </a:ext>
              </a:extLst>
            </p:cNvPr>
            <p:cNvSpPr>
              <a:spLocks noChangeShapeType="1"/>
            </p:cNvSpPr>
            <p:nvPr/>
          </p:nvSpPr>
          <p:spPr bwMode="auto">
            <a:xfrm>
              <a:off x="5696" y="3032"/>
              <a:ext cx="0" cy="234"/>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4" name="Line 74">
              <a:extLst>
                <a:ext uri="{FF2B5EF4-FFF2-40B4-BE49-F238E27FC236}">
                  <a16:creationId xmlns:a16="http://schemas.microsoft.com/office/drawing/2014/main" id="{BFB2EFC5-8A72-4127-B46A-F5E9B49AF27F}"/>
                </a:ext>
              </a:extLst>
            </p:cNvPr>
            <p:cNvSpPr>
              <a:spLocks noChangeShapeType="1"/>
            </p:cNvSpPr>
            <p:nvPr/>
          </p:nvSpPr>
          <p:spPr bwMode="auto">
            <a:xfrm>
              <a:off x="1123" y="3263"/>
              <a:ext cx="459"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5" name="Line 75">
              <a:extLst>
                <a:ext uri="{FF2B5EF4-FFF2-40B4-BE49-F238E27FC236}">
                  <a16:creationId xmlns:a16="http://schemas.microsoft.com/office/drawing/2014/main" id="{93D3C2BD-0846-4A85-8004-2A045D7E0CD4}"/>
                </a:ext>
              </a:extLst>
            </p:cNvPr>
            <p:cNvSpPr>
              <a:spLocks noChangeShapeType="1"/>
            </p:cNvSpPr>
            <p:nvPr/>
          </p:nvSpPr>
          <p:spPr bwMode="auto">
            <a:xfrm>
              <a:off x="1118" y="3266"/>
              <a:ext cx="0" cy="241"/>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6" name="Line 76">
              <a:extLst>
                <a:ext uri="{FF2B5EF4-FFF2-40B4-BE49-F238E27FC236}">
                  <a16:creationId xmlns:a16="http://schemas.microsoft.com/office/drawing/2014/main" id="{4B554E75-7257-4D9D-8A1A-2A2534E83548}"/>
                </a:ext>
              </a:extLst>
            </p:cNvPr>
            <p:cNvSpPr>
              <a:spLocks noChangeShapeType="1"/>
            </p:cNvSpPr>
            <p:nvPr/>
          </p:nvSpPr>
          <p:spPr bwMode="auto">
            <a:xfrm>
              <a:off x="1587" y="3263"/>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7" name="Line 77">
              <a:extLst>
                <a:ext uri="{FF2B5EF4-FFF2-40B4-BE49-F238E27FC236}">
                  <a16:creationId xmlns:a16="http://schemas.microsoft.com/office/drawing/2014/main" id="{BA31FB99-D1CB-4CB4-B269-63B56EDFF5AF}"/>
                </a:ext>
              </a:extLst>
            </p:cNvPr>
            <p:cNvSpPr>
              <a:spLocks noChangeShapeType="1"/>
            </p:cNvSpPr>
            <p:nvPr/>
          </p:nvSpPr>
          <p:spPr bwMode="auto">
            <a:xfrm>
              <a:off x="1587" y="3266"/>
              <a:ext cx="0" cy="223"/>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8" name="Line 78">
              <a:extLst>
                <a:ext uri="{FF2B5EF4-FFF2-40B4-BE49-F238E27FC236}">
                  <a16:creationId xmlns:a16="http://schemas.microsoft.com/office/drawing/2014/main" id="{2ABED228-076C-4B59-B375-96877F303F40}"/>
                </a:ext>
              </a:extLst>
            </p:cNvPr>
            <p:cNvSpPr>
              <a:spLocks noChangeShapeType="1"/>
            </p:cNvSpPr>
            <p:nvPr/>
          </p:nvSpPr>
          <p:spPr bwMode="auto">
            <a:xfrm>
              <a:off x="2385" y="3263"/>
              <a:ext cx="914"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09" name="Line 79">
              <a:extLst>
                <a:ext uri="{FF2B5EF4-FFF2-40B4-BE49-F238E27FC236}">
                  <a16:creationId xmlns:a16="http://schemas.microsoft.com/office/drawing/2014/main" id="{D0B562E7-002C-40A3-BE2E-9F0B8DD2A65D}"/>
                </a:ext>
              </a:extLst>
            </p:cNvPr>
            <p:cNvSpPr>
              <a:spLocks noChangeShapeType="1"/>
            </p:cNvSpPr>
            <p:nvPr/>
          </p:nvSpPr>
          <p:spPr bwMode="auto">
            <a:xfrm>
              <a:off x="2385" y="3266"/>
              <a:ext cx="0" cy="223"/>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0" name="Line 80">
              <a:extLst>
                <a:ext uri="{FF2B5EF4-FFF2-40B4-BE49-F238E27FC236}">
                  <a16:creationId xmlns:a16="http://schemas.microsoft.com/office/drawing/2014/main" id="{4C45D0C1-D3B2-4F6C-8813-3EB48AA70B7E}"/>
                </a:ext>
              </a:extLst>
            </p:cNvPr>
            <p:cNvSpPr>
              <a:spLocks noChangeShapeType="1"/>
            </p:cNvSpPr>
            <p:nvPr/>
          </p:nvSpPr>
          <p:spPr bwMode="auto">
            <a:xfrm>
              <a:off x="3299" y="3263"/>
              <a:ext cx="797"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1" name="Line 81">
              <a:extLst>
                <a:ext uri="{FF2B5EF4-FFF2-40B4-BE49-F238E27FC236}">
                  <a16:creationId xmlns:a16="http://schemas.microsoft.com/office/drawing/2014/main" id="{9B592DDB-9B9F-4C25-8473-A8C559D264D0}"/>
                </a:ext>
              </a:extLst>
            </p:cNvPr>
            <p:cNvSpPr>
              <a:spLocks noChangeShapeType="1"/>
            </p:cNvSpPr>
            <p:nvPr/>
          </p:nvSpPr>
          <p:spPr bwMode="auto">
            <a:xfrm>
              <a:off x="4101" y="3263"/>
              <a:ext cx="792"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2" name="Line 82">
              <a:extLst>
                <a:ext uri="{FF2B5EF4-FFF2-40B4-BE49-F238E27FC236}">
                  <a16:creationId xmlns:a16="http://schemas.microsoft.com/office/drawing/2014/main" id="{CFBE1C63-5EBD-4832-B084-D108CF5A1D26}"/>
                </a:ext>
              </a:extLst>
            </p:cNvPr>
            <p:cNvSpPr>
              <a:spLocks noChangeShapeType="1"/>
            </p:cNvSpPr>
            <p:nvPr/>
          </p:nvSpPr>
          <p:spPr bwMode="auto">
            <a:xfrm>
              <a:off x="4893" y="3263"/>
              <a:ext cx="79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3" name="Line 83">
              <a:extLst>
                <a:ext uri="{FF2B5EF4-FFF2-40B4-BE49-F238E27FC236}">
                  <a16:creationId xmlns:a16="http://schemas.microsoft.com/office/drawing/2014/main" id="{0BA5F892-B89C-41AD-8E42-0425773350DD}"/>
                </a:ext>
              </a:extLst>
            </p:cNvPr>
            <p:cNvSpPr>
              <a:spLocks noChangeShapeType="1"/>
            </p:cNvSpPr>
            <p:nvPr/>
          </p:nvSpPr>
          <p:spPr bwMode="auto">
            <a:xfrm>
              <a:off x="5696" y="3266"/>
              <a:ext cx="0" cy="241"/>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4" name="Line 84">
              <a:extLst>
                <a:ext uri="{FF2B5EF4-FFF2-40B4-BE49-F238E27FC236}">
                  <a16:creationId xmlns:a16="http://schemas.microsoft.com/office/drawing/2014/main" id="{9F398C6A-3FAA-444E-9E33-12780CAA0F76}"/>
                </a:ext>
              </a:extLst>
            </p:cNvPr>
            <p:cNvSpPr>
              <a:spLocks noChangeShapeType="1"/>
            </p:cNvSpPr>
            <p:nvPr/>
          </p:nvSpPr>
          <p:spPr bwMode="auto">
            <a:xfrm>
              <a:off x="1123" y="3501"/>
              <a:ext cx="464"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5" name="Line 85">
              <a:extLst>
                <a:ext uri="{FF2B5EF4-FFF2-40B4-BE49-F238E27FC236}">
                  <a16:creationId xmlns:a16="http://schemas.microsoft.com/office/drawing/2014/main" id="{D6D99D95-251A-41F1-8B6D-37F3F2E00EB7}"/>
                </a:ext>
              </a:extLst>
            </p:cNvPr>
            <p:cNvSpPr>
              <a:spLocks noChangeShapeType="1"/>
            </p:cNvSpPr>
            <p:nvPr/>
          </p:nvSpPr>
          <p:spPr bwMode="auto">
            <a:xfrm>
              <a:off x="1587" y="3501"/>
              <a:ext cx="798"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6" name="Line 86">
              <a:extLst>
                <a:ext uri="{FF2B5EF4-FFF2-40B4-BE49-F238E27FC236}">
                  <a16:creationId xmlns:a16="http://schemas.microsoft.com/office/drawing/2014/main" id="{B9493AC8-34EC-48E4-A95A-56157C26DFA6}"/>
                </a:ext>
              </a:extLst>
            </p:cNvPr>
            <p:cNvSpPr>
              <a:spLocks noChangeShapeType="1"/>
            </p:cNvSpPr>
            <p:nvPr/>
          </p:nvSpPr>
          <p:spPr bwMode="auto">
            <a:xfrm>
              <a:off x="2385" y="3501"/>
              <a:ext cx="914"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7" name="Line 87">
              <a:extLst>
                <a:ext uri="{FF2B5EF4-FFF2-40B4-BE49-F238E27FC236}">
                  <a16:creationId xmlns:a16="http://schemas.microsoft.com/office/drawing/2014/main" id="{9BE16646-FBAF-41AC-B56F-D66959F6AEE7}"/>
                </a:ext>
              </a:extLst>
            </p:cNvPr>
            <p:cNvSpPr>
              <a:spLocks noChangeShapeType="1"/>
            </p:cNvSpPr>
            <p:nvPr/>
          </p:nvSpPr>
          <p:spPr bwMode="auto">
            <a:xfrm>
              <a:off x="3299" y="3501"/>
              <a:ext cx="79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8" name="Line 88">
              <a:extLst>
                <a:ext uri="{FF2B5EF4-FFF2-40B4-BE49-F238E27FC236}">
                  <a16:creationId xmlns:a16="http://schemas.microsoft.com/office/drawing/2014/main" id="{FB4AD9D4-6ED3-44E9-AC08-21BF318810AC}"/>
                </a:ext>
              </a:extLst>
            </p:cNvPr>
            <p:cNvSpPr>
              <a:spLocks noChangeShapeType="1"/>
            </p:cNvSpPr>
            <p:nvPr/>
          </p:nvSpPr>
          <p:spPr bwMode="auto">
            <a:xfrm>
              <a:off x="4096" y="3501"/>
              <a:ext cx="79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19" name="Line 89">
              <a:extLst>
                <a:ext uri="{FF2B5EF4-FFF2-40B4-BE49-F238E27FC236}">
                  <a16:creationId xmlns:a16="http://schemas.microsoft.com/office/drawing/2014/main" id="{ED55D400-2B3B-4B87-862B-CCB5EADC4350}"/>
                </a:ext>
              </a:extLst>
            </p:cNvPr>
            <p:cNvSpPr>
              <a:spLocks noChangeShapeType="1"/>
            </p:cNvSpPr>
            <p:nvPr/>
          </p:nvSpPr>
          <p:spPr bwMode="auto">
            <a:xfrm>
              <a:off x="4893" y="3501"/>
              <a:ext cx="793"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20" name="Rectangle 90">
              <a:extLst>
                <a:ext uri="{FF2B5EF4-FFF2-40B4-BE49-F238E27FC236}">
                  <a16:creationId xmlns:a16="http://schemas.microsoft.com/office/drawing/2014/main" id="{0AD0A8CA-53FE-43E1-950E-A3BD3344C3DD}"/>
                </a:ext>
              </a:extLst>
            </p:cNvPr>
            <p:cNvSpPr>
              <a:spLocks noChangeArrowheads="1"/>
            </p:cNvSpPr>
            <p:nvPr/>
          </p:nvSpPr>
          <p:spPr bwMode="auto">
            <a:xfrm>
              <a:off x="1269" y="1588"/>
              <a:ext cx="19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共同</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21" name="Rectangle 91">
              <a:extLst>
                <a:ext uri="{FF2B5EF4-FFF2-40B4-BE49-F238E27FC236}">
                  <a16:creationId xmlns:a16="http://schemas.microsoft.com/office/drawing/2014/main" id="{6B71A285-B229-4C0F-81EA-0D586E7749C4}"/>
                </a:ext>
              </a:extLst>
            </p:cNvPr>
            <p:cNvSpPr>
              <a:spLocks noChangeArrowheads="1"/>
            </p:cNvSpPr>
            <p:nvPr/>
          </p:nvSpPr>
          <p:spPr bwMode="auto">
            <a:xfrm>
              <a:off x="1229" y="1702"/>
              <a:ext cx="2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設置課</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22" name="Rectangle 92">
              <a:extLst>
                <a:ext uri="{FF2B5EF4-FFF2-40B4-BE49-F238E27FC236}">
                  <a16:creationId xmlns:a16="http://schemas.microsoft.com/office/drawing/2014/main" id="{58A0C861-D3CF-4529-A09D-AA6696DCC60D}"/>
                </a:ext>
              </a:extLst>
            </p:cNvPr>
            <p:cNvSpPr>
              <a:spLocks noChangeArrowheads="1"/>
            </p:cNvSpPr>
            <p:nvPr/>
          </p:nvSpPr>
          <p:spPr bwMode="auto">
            <a:xfrm>
              <a:off x="1603" y="1642"/>
              <a:ext cx="4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広域福祉課</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23" name="Rectangle 93">
              <a:extLst>
                <a:ext uri="{FF2B5EF4-FFF2-40B4-BE49-F238E27FC236}">
                  <a16:creationId xmlns:a16="http://schemas.microsoft.com/office/drawing/2014/main" id="{C84D693F-68B5-469A-B8A5-2DD07D2C914A}"/>
                </a:ext>
              </a:extLst>
            </p:cNvPr>
            <p:cNvSpPr>
              <a:spLocks noChangeArrowheads="1"/>
            </p:cNvSpPr>
            <p:nvPr/>
          </p:nvSpPr>
          <p:spPr bwMode="auto">
            <a:xfrm>
              <a:off x="2400" y="1473"/>
              <a:ext cx="75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広域子育て支援課</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24" name="Rectangle 94">
              <a:extLst>
                <a:ext uri="{FF2B5EF4-FFF2-40B4-BE49-F238E27FC236}">
                  <a16:creationId xmlns:a16="http://schemas.microsoft.com/office/drawing/2014/main" id="{5896DFD5-C21F-4399-A96E-173F79F5B4DA}"/>
                </a:ext>
              </a:extLst>
            </p:cNvPr>
            <p:cNvSpPr>
              <a:spLocks noChangeArrowheads="1"/>
            </p:cNvSpPr>
            <p:nvPr/>
          </p:nvSpPr>
          <p:spPr bwMode="auto">
            <a:xfrm>
              <a:off x="2400" y="1588"/>
              <a:ext cx="67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広域幼児育成課</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25" name="Rectangle 95">
              <a:extLst>
                <a:ext uri="{FF2B5EF4-FFF2-40B4-BE49-F238E27FC236}">
                  <a16:creationId xmlns:a16="http://schemas.microsoft.com/office/drawing/2014/main" id="{50232983-98A2-4F72-9D12-FCA697A4A20E}"/>
                </a:ext>
              </a:extLst>
            </p:cNvPr>
            <p:cNvSpPr>
              <a:spLocks noChangeArrowheads="1"/>
            </p:cNvSpPr>
            <p:nvPr/>
          </p:nvSpPr>
          <p:spPr bwMode="auto">
            <a:xfrm>
              <a:off x="2400" y="1702"/>
              <a:ext cx="87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広域学校生活支援課</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26" name="Rectangle 96">
              <a:extLst>
                <a:ext uri="{FF2B5EF4-FFF2-40B4-BE49-F238E27FC236}">
                  <a16:creationId xmlns:a16="http://schemas.microsoft.com/office/drawing/2014/main" id="{FACC7721-9C67-44DB-A11F-DA9C6AD0B284}"/>
                </a:ext>
              </a:extLst>
            </p:cNvPr>
            <p:cNvSpPr>
              <a:spLocks noChangeArrowheads="1"/>
            </p:cNvSpPr>
            <p:nvPr/>
          </p:nvSpPr>
          <p:spPr bwMode="auto">
            <a:xfrm>
              <a:off x="2400" y="1816"/>
              <a:ext cx="4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広域人権課</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27" name="Rectangle 97">
              <a:extLst>
                <a:ext uri="{FF2B5EF4-FFF2-40B4-BE49-F238E27FC236}">
                  <a16:creationId xmlns:a16="http://schemas.microsoft.com/office/drawing/2014/main" id="{699A267E-7135-47C3-ABA8-4541D4FA46B7}"/>
                </a:ext>
              </a:extLst>
            </p:cNvPr>
            <p:cNvSpPr>
              <a:spLocks noChangeArrowheads="1"/>
            </p:cNvSpPr>
            <p:nvPr/>
          </p:nvSpPr>
          <p:spPr bwMode="auto">
            <a:xfrm>
              <a:off x="3319" y="1588"/>
              <a:ext cx="4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広域商工課</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28" name="Rectangle 98">
              <a:extLst>
                <a:ext uri="{FF2B5EF4-FFF2-40B4-BE49-F238E27FC236}">
                  <a16:creationId xmlns:a16="http://schemas.microsoft.com/office/drawing/2014/main" id="{63B9CAF7-8BCB-4560-9C0A-92003F610FD2}"/>
                </a:ext>
              </a:extLst>
            </p:cNvPr>
            <p:cNvSpPr>
              <a:spLocks noChangeArrowheads="1"/>
            </p:cNvSpPr>
            <p:nvPr/>
          </p:nvSpPr>
          <p:spPr bwMode="auto">
            <a:xfrm>
              <a:off x="3319" y="1702"/>
              <a:ext cx="6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広域公園みどり課</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29" name="Rectangle 99">
              <a:extLst>
                <a:ext uri="{FF2B5EF4-FFF2-40B4-BE49-F238E27FC236}">
                  <a16:creationId xmlns:a16="http://schemas.microsoft.com/office/drawing/2014/main" id="{B2205A2F-12A8-421E-A97B-11CBD0065F58}"/>
                </a:ext>
              </a:extLst>
            </p:cNvPr>
            <p:cNvSpPr>
              <a:spLocks noChangeArrowheads="1"/>
            </p:cNvSpPr>
            <p:nvPr/>
          </p:nvSpPr>
          <p:spPr bwMode="auto">
            <a:xfrm>
              <a:off x="4116" y="1579"/>
              <a:ext cx="67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広域環境保全課</a:t>
              </a:r>
              <a:endParaRPr kumimoji="1" lang="en-US" altLang="ja-JP" sz="1000" dirty="0">
                <a:solidFill>
                  <a:srgbClr val="000000"/>
                </a:solidFill>
                <a:latin typeface="Meiryo UI" panose="020B0604030504040204" pitchFamily="50" charset="-128"/>
                <a:ea typeface="Meiryo UI" panose="020B0604030504040204" pitchFamily="50" charset="-128"/>
                <a:cs typeface="ＭＳ Ｐゴシック" pitchFamily="50" charset="-128"/>
              </a:endParaRPr>
            </a:p>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広域風致緑政課</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30" name="Rectangle 100">
              <a:extLst>
                <a:ext uri="{FF2B5EF4-FFF2-40B4-BE49-F238E27FC236}">
                  <a16:creationId xmlns:a16="http://schemas.microsoft.com/office/drawing/2014/main" id="{4FB5FF81-46E7-47A5-A0FE-2793CC40090F}"/>
                </a:ext>
              </a:extLst>
            </p:cNvPr>
            <p:cNvSpPr>
              <a:spLocks noChangeArrowheads="1"/>
            </p:cNvSpPr>
            <p:nvPr/>
          </p:nvSpPr>
          <p:spPr bwMode="auto">
            <a:xfrm>
              <a:off x="4914" y="1507"/>
              <a:ext cx="62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広域まちづくり課</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31" name="Rectangle 101">
              <a:extLst>
                <a:ext uri="{FF2B5EF4-FFF2-40B4-BE49-F238E27FC236}">
                  <a16:creationId xmlns:a16="http://schemas.microsoft.com/office/drawing/2014/main" id="{C2E8CC41-284A-47BA-B6A5-DF241EE16B33}"/>
                </a:ext>
              </a:extLst>
            </p:cNvPr>
            <p:cNvSpPr>
              <a:spLocks noChangeArrowheads="1"/>
            </p:cNvSpPr>
            <p:nvPr/>
          </p:nvSpPr>
          <p:spPr bwMode="auto">
            <a:xfrm>
              <a:off x="4914" y="1630"/>
              <a:ext cx="48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広域住宅課</a:t>
              </a:r>
              <a:endParaRPr kumimoji="1" lang="en-US" altLang="ja-JP" sz="1000" dirty="0">
                <a:solidFill>
                  <a:srgbClr val="000000"/>
                </a:solidFill>
                <a:latin typeface="Meiryo UI" panose="020B0604030504040204" pitchFamily="50" charset="-128"/>
                <a:ea typeface="Meiryo UI" panose="020B0604030504040204" pitchFamily="50" charset="-128"/>
                <a:cs typeface="ＭＳ Ｐゴシック" pitchFamily="50" charset="-128"/>
              </a:endParaRPr>
            </a:p>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広域指導課</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32" name="Rectangle 102">
              <a:extLst>
                <a:ext uri="{FF2B5EF4-FFF2-40B4-BE49-F238E27FC236}">
                  <a16:creationId xmlns:a16="http://schemas.microsoft.com/office/drawing/2014/main" id="{3257E958-AAB6-42A7-93AF-08AB54855F59}"/>
                </a:ext>
              </a:extLst>
            </p:cNvPr>
            <p:cNvSpPr>
              <a:spLocks noChangeArrowheads="1"/>
            </p:cNvSpPr>
            <p:nvPr/>
          </p:nvSpPr>
          <p:spPr bwMode="auto">
            <a:xfrm>
              <a:off x="1269" y="2153"/>
              <a:ext cx="19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分野</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33" name="Rectangle 103">
              <a:extLst>
                <a:ext uri="{FF2B5EF4-FFF2-40B4-BE49-F238E27FC236}">
                  <a16:creationId xmlns:a16="http://schemas.microsoft.com/office/drawing/2014/main" id="{0ACD4507-F569-42F7-A792-2DC764E28935}"/>
                </a:ext>
              </a:extLst>
            </p:cNvPr>
            <p:cNvSpPr>
              <a:spLocks noChangeArrowheads="1"/>
            </p:cNvSpPr>
            <p:nvPr/>
          </p:nvSpPr>
          <p:spPr bwMode="auto">
            <a:xfrm>
              <a:off x="1820" y="2099"/>
              <a:ext cx="9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福</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34" name="Rectangle 104">
              <a:extLst>
                <a:ext uri="{FF2B5EF4-FFF2-40B4-BE49-F238E27FC236}">
                  <a16:creationId xmlns:a16="http://schemas.microsoft.com/office/drawing/2014/main" id="{B1A3ADD0-45E1-4D05-896D-9B8CB2568E1D}"/>
                </a:ext>
              </a:extLst>
            </p:cNvPr>
            <p:cNvSpPr>
              <a:spLocks noChangeArrowheads="1"/>
            </p:cNvSpPr>
            <p:nvPr/>
          </p:nvSpPr>
          <p:spPr bwMode="auto">
            <a:xfrm>
              <a:off x="1900" y="2099"/>
              <a:ext cx="2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祉部門</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35" name="Rectangle 105">
              <a:extLst>
                <a:ext uri="{FF2B5EF4-FFF2-40B4-BE49-F238E27FC236}">
                  <a16:creationId xmlns:a16="http://schemas.microsoft.com/office/drawing/2014/main" id="{229EB277-EC0B-4EA1-A5B3-DE97DC0E0A27}"/>
                </a:ext>
              </a:extLst>
            </p:cNvPr>
            <p:cNvSpPr>
              <a:spLocks noChangeArrowheads="1"/>
            </p:cNvSpPr>
            <p:nvPr/>
          </p:nvSpPr>
          <p:spPr bwMode="auto">
            <a:xfrm>
              <a:off x="1618" y="2214"/>
              <a:ext cx="63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800" dirty="0">
                  <a:solidFill>
                    <a:srgbClr val="000000"/>
                  </a:solidFill>
                  <a:latin typeface="Meiryo UI" panose="020B0604030504040204" pitchFamily="50" charset="-128"/>
                  <a:ea typeface="Meiryo UI" panose="020B0604030504040204" pitchFamily="50" charset="-128"/>
                  <a:cs typeface="ＭＳ Ｐゴシック" pitchFamily="50" charset="-128"/>
                </a:rPr>
                <a:t>（児童福祉を除く）</a:t>
              </a:r>
              <a:endParaRPr kumimoji="1" lang="ja-JP" altLang="en-US" sz="800" dirty="0">
                <a:latin typeface="Meiryo UI" panose="020B0604030504040204" pitchFamily="50" charset="-128"/>
                <a:ea typeface="Meiryo UI" panose="020B0604030504040204" pitchFamily="50" charset="-128"/>
                <a:cs typeface="ＭＳ Ｐゴシック" pitchFamily="50" charset="-128"/>
              </a:endParaRPr>
            </a:p>
          </p:txBody>
        </p:sp>
        <p:sp>
          <p:nvSpPr>
            <p:cNvPr id="136" name="Rectangle 106">
              <a:extLst>
                <a:ext uri="{FF2B5EF4-FFF2-40B4-BE49-F238E27FC236}">
                  <a16:creationId xmlns:a16="http://schemas.microsoft.com/office/drawing/2014/main" id="{0E7D46AD-F6D8-4E85-8987-0AC3641D84B4}"/>
                </a:ext>
              </a:extLst>
            </p:cNvPr>
            <p:cNvSpPr>
              <a:spLocks noChangeArrowheads="1"/>
            </p:cNvSpPr>
            <p:nvPr/>
          </p:nvSpPr>
          <p:spPr bwMode="auto">
            <a:xfrm>
              <a:off x="2678" y="2099"/>
              <a:ext cx="3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福祉部門</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37" name="Rectangle 107">
              <a:extLst>
                <a:ext uri="{FF2B5EF4-FFF2-40B4-BE49-F238E27FC236}">
                  <a16:creationId xmlns:a16="http://schemas.microsoft.com/office/drawing/2014/main" id="{7D8B1AA5-596B-4B70-AED6-DA4A6C651150}"/>
                </a:ext>
              </a:extLst>
            </p:cNvPr>
            <p:cNvSpPr>
              <a:spLocks noChangeArrowheads="1"/>
            </p:cNvSpPr>
            <p:nvPr/>
          </p:nvSpPr>
          <p:spPr bwMode="auto">
            <a:xfrm>
              <a:off x="2622" y="2214"/>
              <a:ext cx="52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（児童福祉</a:t>
              </a:r>
              <a:r>
                <a:rPr kumimoji="1" lang="ja-JP" altLang="ja-JP" sz="1000">
                  <a:solidFill>
                    <a:srgbClr val="000000"/>
                  </a:solidFill>
                  <a:latin typeface="Meiryo UI" panose="020B0604030504040204" pitchFamily="50" charset="-128"/>
                  <a:ea typeface="Meiryo UI" panose="020B0604030504040204" pitchFamily="50" charset="-128"/>
                  <a:cs typeface="ＭＳ Ｐゴシック" pitchFamily="50" charset="-128"/>
                </a:rPr>
                <a:t>)</a:t>
              </a:r>
              <a:endParaRPr kumimoji="1" lang="ja-JP" altLang="ja-JP" sz="1200">
                <a:latin typeface="Meiryo UI" panose="020B0604030504040204" pitchFamily="50" charset="-128"/>
                <a:ea typeface="Meiryo UI" panose="020B0604030504040204" pitchFamily="50" charset="-128"/>
                <a:cs typeface="ＭＳ Ｐゴシック" pitchFamily="50" charset="-128"/>
              </a:endParaRPr>
            </a:p>
          </p:txBody>
        </p:sp>
        <p:sp>
          <p:nvSpPr>
            <p:cNvPr id="138" name="Rectangle 108">
              <a:extLst>
                <a:ext uri="{FF2B5EF4-FFF2-40B4-BE49-F238E27FC236}">
                  <a16:creationId xmlns:a16="http://schemas.microsoft.com/office/drawing/2014/main" id="{091DD1F9-FA55-4455-B623-EF65B082E044}"/>
                </a:ext>
              </a:extLst>
            </p:cNvPr>
            <p:cNvSpPr>
              <a:spLocks noChangeArrowheads="1"/>
            </p:cNvSpPr>
            <p:nvPr/>
          </p:nvSpPr>
          <p:spPr bwMode="auto">
            <a:xfrm>
              <a:off x="3455" y="2153"/>
              <a:ext cx="58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生活安全部門</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39" name="Rectangle 109">
              <a:extLst>
                <a:ext uri="{FF2B5EF4-FFF2-40B4-BE49-F238E27FC236}">
                  <a16:creationId xmlns:a16="http://schemas.microsoft.com/office/drawing/2014/main" id="{E9A8C95B-CF50-4978-A1DD-8350DF1A51C6}"/>
                </a:ext>
              </a:extLst>
            </p:cNvPr>
            <p:cNvSpPr>
              <a:spLocks noChangeArrowheads="1"/>
            </p:cNvSpPr>
            <p:nvPr/>
          </p:nvSpPr>
          <p:spPr bwMode="auto">
            <a:xfrm>
              <a:off x="4333" y="2153"/>
              <a:ext cx="3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公害規制</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0" name="Rectangle 110">
              <a:extLst>
                <a:ext uri="{FF2B5EF4-FFF2-40B4-BE49-F238E27FC236}">
                  <a16:creationId xmlns:a16="http://schemas.microsoft.com/office/drawing/2014/main" id="{43FA68DD-C208-4357-9847-3D127EF2A131}"/>
                </a:ext>
              </a:extLst>
            </p:cNvPr>
            <p:cNvSpPr>
              <a:spLocks noChangeArrowheads="1"/>
            </p:cNvSpPr>
            <p:nvPr/>
          </p:nvSpPr>
          <p:spPr bwMode="auto">
            <a:xfrm>
              <a:off x="5090" y="2153"/>
              <a:ext cx="33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まちづくり</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1" name="Rectangle 111">
              <a:extLst>
                <a:ext uri="{FF2B5EF4-FFF2-40B4-BE49-F238E27FC236}">
                  <a16:creationId xmlns:a16="http://schemas.microsoft.com/office/drawing/2014/main" id="{8F655861-EA4F-4A15-935A-D09B09D9B26F}"/>
                </a:ext>
              </a:extLst>
            </p:cNvPr>
            <p:cNvSpPr>
              <a:spLocks noChangeArrowheads="1"/>
            </p:cNvSpPr>
            <p:nvPr/>
          </p:nvSpPr>
          <p:spPr bwMode="auto">
            <a:xfrm>
              <a:off x="1229" y="2472"/>
              <a:ext cx="2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幹事市</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2" name="Rectangle 112">
              <a:extLst>
                <a:ext uri="{FF2B5EF4-FFF2-40B4-BE49-F238E27FC236}">
                  <a16:creationId xmlns:a16="http://schemas.microsoft.com/office/drawing/2014/main" id="{EE87631E-673C-496C-8925-9E53618F1D35}"/>
                </a:ext>
              </a:extLst>
            </p:cNvPr>
            <p:cNvSpPr>
              <a:spLocks noChangeArrowheads="1"/>
            </p:cNvSpPr>
            <p:nvPr/>
          </p:nvSpPr>
          <p:spPr bwMode="auto">
            <a:xfrm>
              <a:off x="1189" y="2785"/>
              <a:ext cx="3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執務場所</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3" name="Rectangle 113">
              <a:extLst>
                <a:ext uri="{FF2B5EF4-FFF2-40B4-BE49-F238E27FC236}">
                  <a16:creationId xmlns:a16="http://schemas.microsoft.com/office/drawing/2014/main" id="{B59FF955-3309-4FAF-9167-78E660D650A8}"/>
                </a:ext>
              </a:extLst>
            </p:cNvPr>
            <p:cNvSpPr>
              <a:spLocks noChangeArrowheads="1"/>
            </p:cNvSpPr>
            <p:nvPr/>
          </p:nvSpPr>
          <p:spPr bwMode="auto">
            <a:xfrm>
              <a:off x="1670" y="2747"/>
              <a:ext cx="61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defTabSz="914400" fontAlgn="base">
                <a:spcBef>
                  <a:spcPct val="0"/>
                </a:spcBef>
                <a:spcAft>
                  <a:spcPct val="0"/>
                </a:spcAft>
              </a:pPr>
              <a:r>
                <a:rPr kumimoji="1" lang="ja-JP" altLang="en-US" sz="800" dirty="0">
                  <a:solidFill>
                    <a:srgbClr val="000000"/>
                  </a:solidFill>
                  <a:latin typeface="Meiryo UI" panose="020B0604030504040204" pitchFamily="50" charset="-128"/>
                  <a:ea typeface="Meiryo UI" panose="020B0604030504040204" pitchFamily="50" charset="-128"/>
                  <a:cs typeface="ＭＳ Ｐゴシック" pitchFamily="50" charset="-128"/>
                </a:rPr>
                <a:t>箕面市立総合保健</a:t>
              </a:r>
              <a:endParaRPr kumimoji="1" lang="en-US" altLang="ja-JP" sz="800" dirty="0">
                <a:solidFill>
                  <a:srgbClr val="000000"/>
                </a:solidFill>
                <a:latin typeface="Meiryo UI" panose="020B0604030504040204" pitchFamily="50" charset="-128"/>
                <a:ea typeface="Meiryo UI" panose="020B0604030504040204" pitchFamily="50" charset="-128"/>
                <a:cs typeface="ＭＳ Ｐゴシック" pitchFamily="50" charset="-128"/>
              </a:endParaRPr>
            </a:p>
            <a:p>
              <a:pPr algn="ctr" defTabSz="914400" fontAlgn="base">
                <a:spcBef>
                  <a:spcPct val="0"/>
                </a:spcBef>
                <a:spcAft>
                  <a:spcPct val="0"/>
                </a:spcAft>
              </a:pPr>
              <a:r>
                <a:rPr kumimoji="1" lang="ja-JP" altLang="en-US" sz="800" dirty="0">
                  <a:solidFill>
                    <a:srgbClr val="000000"/>
                  </a:solidFill>
                  <a:latin typeface="Meiryo UI" panose="020B0604030504040204" pitchFamily="50" charset="-128"/>
                  <a:ea typeface="Meiryo UI" panose="020B0604030504040204" pitchFamily="50" charset="-128"/>
                  <a:cs typeface="ＭＳ Ｐゴシック" pitchFamily="50" charset="-128"/>
                </a:rPr>
                <a:t>福祉センター内</a:t>
              </a:r>
              <a:endParaRPr kumimoji="1" lang="ja-JP" altLang="en-US" sz="800" dirty="0">
                <a:latin typeface="Meiryo UI" panose="020B0604030504040204" pitchFamily="50" charset="-128"/>
                <a:ea typeface="Meiryo UI" panose="020B0604030504040204" pitchFamily="50" charset="-128"/>
                <a:cs typeface="ＭＳ Ｐゴシック" pitchFamily="50" charset="-128"/>
              </a:endParaRPr>
            </a:p>
          </p:txBody>
        </p:sp>
        <p:sp>
          <p:nvSpPr>
            <p:cNvPr id="144" name="Rectangle 115">
              <a:extLst>
                <a:ext uri="{FF2B5EF4-FFF2-40B4-BE49-F238E27FC236}">
                  <a16:creationId xmlns:a16="http://schemas.microsoft.com/office/drawing/2014/main" id="{69F9A76B-D6F3-48D0-8491-1CE7AAC605A0}"/>
                </a:ext>
              </a:extLst>
            </p:cNvPr>
            <p:cNvSpPr>
              <a:spLocks noChangeArrowheads="1"/>
            </p:cNvSpPr>
            <p:nvPr/>
          </p:nvSpPr>
          <p:spPr bwMode="auto">
            <a:xfrm>
              <a:off x="1229" y="3104"/>
              <a:ext cx="2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職員</a:t>
              </a:r>
              <a:r>
                <a:rPr kumimoji="1" lang="ja-JP" altLang="ja-JP" sz="1000">
                  <a:solidFill>
                    <a:srgbClr val="000000"/>
                  </a:solidFill>
                  <a:latin typeface="Meiryo UI" panose="020B0604030504040204" pitchFamily="50" charset="-128"/>
                  <a:ea typeface="Meiryo UI" panose="020B0604030504040204" pitchFamily="50" charset="-128"/>
                  <a:cs typeface="ＭＳ Ｐゴシック" pitchFamily="50" charset="-128"/>
                </a:rPr>
                <a:t>※</a:t>
              </a:r>
              <a:endParaRPr kumimoji="1" lang="ja-JP" altLang="ja-JP" sz="1200">
                <a:latin typeface="Meiryo UI" panose="020B0604030504040204" pitchFamily="50" charset="-128"/>
                <a:ea typeface="Meiryo UI" panose="020B0604030504040204" pitchFamily="50" charset="-128"/>
                <a:cs typeface="ＭＳ Ｐゴシック" pitchFamily="50" charset="-128"/>
              </a:endParaRPr>
            </a:p>
          </p:txBody>
        </p:sp>
        <p:sp>
          <p:nvSpPr>
            <p:cNvPr id="145" name="Rectangle 117">
              <a:extLst>
                <a:ext uri="{FF2B5EF4-FFF2-40B4-BE49-F238E27FC236}">
                  <a16:creationId xmlns:a16="http://schemas.microsoft.com/office/drawing/2014/main" id="{6649F6E0-BDC8-4BAA-B656-5088220B8DC5}"/>
                </a:ext>
              </a:extLst>
            </p:cNvPr>
            <p:cNvSpPr>
              <a:spLocks noChangeArrowheads="1"/>
            </p:cNvSpPr>
            <p:nvPr/>
          </p:nvSpPr>
          <p:spPr bwMode="auto">
            <a:xfrm>
              <a:off x="1189" y="3339"/>
              <a:ext cx="3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処理方法</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6" name="Rectangle 118">
              <a:extLst>
                <a:ext uri="{FF2B5EF4-FFF2-40B4-BE49-F238E27FC236}">
                  <a16:creationId xmlns:a16="http://schemas.microsoft.com/office/drawing/2014/main" id="{2B2EF8DF-CBBB-42C1-9F56-527520DA8190}"/>
                </a:ext>
              </a:extLst>
            </p:cNvPr>
            <p:cNvSpPr>
              <a:spLocks noChangeArrowheads="1"/>
            </p:cNvSpPr>
            <p:nvPr/>
          </p:nvSpPr>
          <p:spPr bwMode="auto">
            <a:xfrm>
              <a:off x="1820" y="3339"/>
              <a:ext cx="3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集中処理</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7" name="Rectangle 119">
              <a:extLst>
                <a:ext uri="{FF2B5EF4-FFF2-40B4-BE49-F238E27FC236}">
                  <a16:creationId xmlns:a16="http://schemas.microsoft.com/office/drawing/2014/main" id="{8FA01406-1D90-4566-A2AF-6C3B70F7E8E0}"/>
                </a:ext>
              </a:extLst>
            </p:cNvPr>
            <p:cNvSpPr>
              <a:spLocks noChangeArrowheads="1"/>
            </p:cNvSpPr>
            <p:nvPr/>
          </p:nvSpPr>
          <p:spPr bwMode="auto">
            <a:xfrm>
              <a:off x="2718" y="2472"/>
              <a:ext cx="2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箕面市</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8" name="Rectangle 120">
              <a:extLst>
                <a:ext uri="{FF2B5EF4-FFF2-40B4-BE49-F238E27FC236}">
                  <a16:creationId xmlns:a16="http://schemas.microsoft.com/office/drawing/2014/main" id="{C4138D28-E83B-47BF-B937-D8AB485FE272}"/>
                </a:ext>
              </a:extLst>
            </p:cNvPr>
            <p:cNvSpPr>
              <a:spLocks noChangeArrowheads="1"/>
            </p:cNvSpPr>
            <p:nvPr/>
          </p:nvSpPr>
          <p:spPr bwMode="auto">
            <a:xfrm>
              <a:off x="4772" y="2472"/>
              <a:ext cx="2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池田市</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49" name="Rectangle 121">
              <a:extLst>
                <a:ext uri="{FF2B5EF4-FFF2-40B4-BE49-F238E27FC236}">
                  <a16:creationId xmlns:a16="http://schemas.microsoft.com/office/drawing/2014/main" id="{B3E7938B-DE75-46E4-AAA6-29E3D198D394}"/>
                </a:ext>
              </a:extLst>
            </p:cNvPr>
            <p:cNvSpPr>
              <a:spLocks noChangeArrowheads="1"/>
            </p:cNvSpPr>
            <p:nvPr/>
          </p:nvSpPr>
          <p:spPr bwMode="auto">
            <a:xfrm>
              <a:off x="2996" y="2785"/>
              <a:ext cx="58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箕面市役所内</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50" name="Rectangle 122">
              <a:extLst>
                <a:ext uri="{FF2B5EF4-FFF2-40B4-BE49-F238E27FC236}">
                  <a16:creationId xmlns:a16="http://schemas.microsoft.com/office/drawing/2014/main" id="{E3388608-5044-46D7-8B98-A5757CC90367}"/>
                </a:ext>
              </a:extLst>
            </p:cNvPr>
            <p:cNvSpPr>
              <a:spLocks noChangeArrowheads="1"/>
            </p:cNvSpPr>
            <p:nvPr/>
          </p:nvSpPr>
          <p:spPr bwMode="auto">
            <a:xfrm>
              <a:off x="4692" y="2731"/>
              <a:ext cx="43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池田・府市</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51" name="Rectangle 123">
              <a:extLst>
                <a:ext uri="{FF2B5EF4-FFF2-40B4-BE49-F238E27FC236}">
                  <a16:creationId xmlns:a16="http://schemas.microsoft.com/office/drawing/2014/main" id="{067F825E-22B4-4326-A0EA-D245881D9E21}"/>
                </a:ext>
              </a:extLst>
            </p:cNvPr>
            <p:cNvSpPr>
              <a:spLocks noChangeArrowheads="1"/>
            </p:cNvSpPr>
            <p:nvPr/>
          </p:nvSpPr>
          <p:spPr bwMode="auto">
            <a:xfrm>
              <a:off x="4692" y="2845"/>
              <a:ext cx="4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合同庁舎内</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52" name="Rectangle 124">
              <a:extLst>
                <a:ext uri="{FF2B5EF4-FFF2-40B4-BE49-F238E27FC236}">
                  <a16:creationId xmlns:a16="http://schemas.microsoft.com/office/drawing/2014/main" id="{54C0CF38-F3B9-459E-8C70-8CA9B7B502F7}"/>
                </a:ext>
              </a:extLst>
            </p:cNvPr>
            <p:cNvSpPr>
              <a:spLocks noChangeArrowheads="1"/>
            </p:cNvSpPr>
            <p:nvPr/>
          </p:nvSpPr>
          <p:spPr bwMode="auto">
            <a:xfrm>
              <a:off x="2430" y="3104"/>
              <a:ext cx="4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箕面市職員</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53" name="Rectangle 125">
              <a:extLst>
                <a:ext uri="{FF2B5EF4-FFF2-40B4-BE49-F238E27FC236}">
                  <a16:creationId xmlns:a16="http://schemas.microsoft.com/office/drawing/2014/main" id="{D034C40F-1335-43AE-BECD-C927ADEEE1D5}"/>
                </a:ext>
              </a:extLst>
            </p:cNvPr>
            <p:cNvSpPr>
              <a:spLocks noChangeArrowheads="1"/>
            </p:cNvSpPr>
            <p:nvPr/>
          </p:nvSpPr>
          <p:spPr bwMode="auto">
            <a:xfrm>
              <a:off x="4692" y="3104"/>
              <a:ext cx="48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dirty="0">
                  <a:solidFill>
                    <a:srgbClr val="000000"/>
                  </a:solidFill>
                  <a:latin typeface="Meiryo UI" panose="020B0604030504040204" pitchFamily="50" charset="-128"/>
                  <a:ea typeface="Meiryo UI" panose="020B0604030504040204" pitchFamily="50" charset="-128"/>
                  <a:cs typeface="ＭＳ Ｐゴシック" pitchFamily="50" charset="-128"/>
                </a:rPr>
                <a:t>池田市職員</a:t>
              </a:r>
              <a:endParaRPr kumimoji="1" lang="ja-JP" altLang="en-US" sz="1200" dirty="0">
                <a:latin typeface="Meiryo UI" panose="020B0604030504040204" pitchFamily="50" charset="-128"/>
                <a:ea typeface="Meiryo UI" panose="020B0604030504040204" pitchFamily="50" charset="-128"/>
                <a:cs typeface="ＭＳ Ｐゴシック" pitchFamily="50" charset="-128"/>
              </a:endParaRPr>
            </a:p>
          </p:txBody>
        </p:sp>
        <p:sp>
          <p:nvSpPr>
            <p:cNvPr id="154" name="Rectangle 126">
              <a:extLst>
                <a:ext uri="{FF2B5EF4-FFF2-40B4-BE49-F238E27FC236}">
                  <a16:creationId xmlns:a16="http://schemas.microsoft.com/office/drawing/2014/main" id="{39EEE377-3CCA-4E6C-88FD-9DFC29CA897D}"/>
                </a:ext>
              </a:extLst>
            </p:cNvPr>
            <p:cNvSpPr>
              <a:spLocks noChangeArrowheads="1"/>
            </p:cNvSpPr>
            <p:nvPr/>
          </p:nvSpPr>
          <p:spPr bwMode="auto">
            <a:xfrm>
              <a:off x="3874" y="3339"/>
              <a:ext cx="38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fontAlgn="base">
                <a:spcBef>
                  <a:spcPct val="0"/>
                </a:spcBef>
                <a:spcAft>
                  <a:spcPct val="0"/>
                </a:spcAft>
              </a:pPr>
              <a:r>
                <a:rPr kumimoji="1" lang="ja-JP" altLang="en-US" sz="1000">
                  <a:solidFill>
                    <a:srgbClr val="000000"/>
                  </a:solidFill>
                  <a:latin typeface="Meiryo UI" panose="020B0604030504040204" pitchFamily="50" charset="-128"/>
                  <a:ea typeface="Meiryo UI" panose="020B0604030504040204" pitchFamily="50" charset="-128"/>
                  <a:cs typeface="ＭＳ Ｐゴシック" pitchFamily="50" charset="-128"/>
                </a:rPr>
                <a:t>分担処理</a:t>
              </a:r>
              <a:endParaRPr kumimoji="1" lang="ja-JP" altLang="en-US" sz="1200">
                <a:latin typeface="Meiryo UI" panose="020B0604030504040204" pitchFamily="50" charset="-128"/>
                <a:ea typeface="Meiryo UI" panose="020B0604030504040204" pitchFamily="50" charset="-128"/>
                <a:cs typeface="ＭＳ Ｐゴシック" pitchFamily="50" charset="-128"/>
              </a:endParaRPr>
            </a:p>
          </p:txBody>
        </p:sp>
        <p:sp>
          <p:nvSpPr>
            <p:cNvPr id="155" name="Line 127">
              <a:extLst>
                <a:ext uri="{FF2B5EF4-FFF2-40B4-BE49-F238E27FC236}">
                  <a16:creationId xmlns:a16="http://schemas.microsoft.com/office/drawing/2014/main" id="{00A94898-C53E-467B-AD30-4C36F0F415D3}"/>
                </a:ext>
              </a:extLst>
            </p:cNvPr>
            <p:cNvSpPr>
              <a:spLocks noChangeShapeType="1"/>
            </p:cNvSpPr>
            <p:nvPr/>
          </p:nvSpPr>
          <p:spPr bwMode="auto">
            <a:xfrm>
              <a:off x="1533" y="1371"/>
              <a:ext cx="3500"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8182900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99680" y="1556792"/>
            <a:ext cx="8020792" cy="523220"/>
          </a:xfrm>
          <a:prstGeom prst="rect">
            <a:avLst/>
          </a:prstGeom>
          <a:noFill/>
        </p:spPr>
        <p:txBody>
          <a:bodyPr wrap="square" rtlCol="0">
            <a:spAutoFit/>
          </a:bodyPr>
          <a:lstStyle/>
          <a:p>
            <a:r>
              <a:rPr lang="ja-JP" altLang="en-US" sz="2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a:t>
            </a:r>
          </a:p>
        </p:txBody>
      </p:sp>
      <p:sp>
        <p:nvSpPr>
          <p:cNvPr id="7" name="正方形/長方形 6">
            <a:extLst>
              <a:ext uri="{FF2B5EF4-FFF2-40B4-BE49-F238E27FC236}">
                <a16:creationId xmlns:a16="http://schemas.microsoft.com/office/drawing/2014/main" id="{8E0834E7-C019-4776-B814-9E06402C9B1D}"/>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87</a:t>
            </a:fld>
            <a:endParaRPr lang="ja-JP" altLang="en-US" sz="1200" dirty="0">
              <a:solidFill>
                <a:prstClr val="black"/>
              </a:solidFill>
              <a:ea typeface="Meiryo UI" panose="020B0604030504040204" pitchFamily="50" charset="-128"/>
            </a:endParaRPr>
          </a:p>
        </p:txBody>
      </p:sp>
      <p:cxnSp>
        <p:nvCxnSpPr>
          <p:cNvPr id="5" name="直線コネクタ 4">
            <a:extLst>
              <a:ext uri="{FF2B5EF4-FFF2-40B4-BE49-F238E27FC236}">
                <a16:creationId xmlns:a16="http://schemas.microsoft.com/office/drawing/2014/main" id="{7877158F-585B-4FC6-B4FF-A8B9B71F8595}"/>
              </a:ext>
            </a:extLst>
          </p:cNvPr>
          <p:cNvCxnSpPr>
            <a:cxnSpLocks/>
          </p:cNvCxnSpPr>
          <p:nvPr/>
        </p:nvCxnSpPr>
        <p:spPr>
          <a:xfrm>
            <a:off x="735772" y="2060848"/>
            <a:ext cx="7940684"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87885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362CD56-6F80-4620-BC12-72AE6C6694CC}"/>
              </a:ext>
            </a:extLst>
          </p:cNvPr>
          <p:cNvGrpSpPr/>
          <p:nvPr/>
        </p:nvGrpSpPr>
        <p:grpSpPr>
          <a:xfrm>
            <a:off x="150937" y="159146"/>
            <a:ext cx="8784976" cy="389536"/>
            <a:chOff x="150937" y="159144"/>
            <a:chExt cx="8784976" cy="389536"/>
          </a:xfrm>
        </p:grpSpPr>
        <p:sp>
          <p:nvSpPr>
            <p:cNvPr id="9" name="正方形/長方形 8">
              <a:extLst>
                <a:ext uri="{FF2B5EF4-FFF2-40B4-BE49-F238E27FC236}">
                  <a16:creationId xmlns:a16="http://schemas.microsoft.com/office/drawing/2014/main" id="{A50C41EC-8C81-42ED-8518-76BFBCE60CD2}"/>
                </a:ext>
              </a:extLst>
            </p:cNvPr>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a:t>
              </a:r>
            </a:p>
          </p:txBody>
        </p:sp>
        <p:cxnSp>
          <p:nvCxnSpPr>
            <p:cNvPr id="10" name="直線コネクタ 9">
              <a:extLst>
                <a:ext uri="{FF2B5EF4-FFF2-40B4-BE49-F238E27FC236}">
                  <a16:creationId xmlns:a16="http://schemas.microsoft.com/office/drawing/2014/main" id="{31FE41AD-DBB5-4782-BF4E-8CBC5CC3CD24}"/>
                </a:ext>
              </a:extLst>
            </p:cNvPr>
            <p:cNvCxnSpPr/>
            <p:nvPr/>
          </p:nvCxnSpPr>
          <p:spPr>
            <a:xfrm>
              <a:off x="150937" y="548680"/>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1" name="正方形/長方形 10">
            <a:extLst>
              <a:ext uri="{FF2B5EF4-FFF2-40B4-BE49-F238E27FC236}">
                <a16:creationId xmlns:a16="http://schemas.microsoft.com/office/drawing/2014/main" id="{FF7F562E-D76A-4F23-BC04-2FB2A413BF0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88</a:t>
            </a:fld>
            <a:endParaRPr lang="ja-JP" altLang="en-US" sz="1200" dirty="0">
              <a:solidFill>
                <a:prstClr val="black"/>
              </a:solidFill>
              <a:ea typeface="Meiryo UI" panose="020B0604030504040204" pitchFamily="50" charset="-128"/>
            </a:endParaRPr>
          </a:p>
        </p:txBody>
      </p:sp>
      <p:sp>
        <p:nvSpPr>
          <p:cNvPr id="7" name="テキスト ボックス 6">
            <a:extLst>
              <a:ext uri="{FF2B5EF4-FFF2-40B4-BE49-F238E27FC236}">
                <a16:creationId xmlns:a16="http://schemas.microsoft.com/office/drawing/2014/main" id="{6A5F9534-BBB3-4C67-B1A3-A4B2BA6525AA}"/>
              </a:ext>
            </a:extLst>
          </p:cNvPr>
          <p:cNvSpPr txBox="1"/>
          <p:nvPr/>
        </p:nvSpPr>
        <p:spPr>
          <a:xfrm>
            <a:off x="150937" y="692700"/>
            <a:ext cx="8784976" cy="201026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lIns="99692" tIns="72000" rIns="99692" rtlCol="0" anchor="ctr" anchorCtr="0">
            <a:no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（府の取組の進捗管理）</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r>
              <a:rPr kumimoji="1" lang="ja-JP" altLang="en-US" sz="1600" dirty="0">
                <a:solidFill>
                  <a:prstClr val="black"/>
                </a:solidFill>
                <a:latin typeface="Meiryo UI" panose="020B0604030504040204" pitchFamily="50" charset="-128"/>
                <a:ea typeface="Meiryo UI" panose="020B0604030504040204" pitchFamily="50" charset="-128"/>
              </a:rPr>
              <a:t>「基礎自治機能充実強化基本方針」に基づき、市町村の基礎自治機能の充実・強化に向けて、</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457200">
              <a:defRPr/>
            </a:pPr>
            <a:r>
              <a:rPr kumimoji="1" lang="ja-JP" altLang="en-US" sz="1600" dirty="0">
                <a:solidFill>
                  <a:prstClr val="black"/>
                </a:solidFill>
                <a:latin typeface="Meiryo UI" panose="020B0604030504040204" pitchFamily="50" charset="-128"/>
                <a:ea typeface="Meiryo UI" panose="020B0604030504040204" pitchFamily="50" charset="-128"/>
              </a:rPr>
              <a:t>　　全庁をあげて取り組みます。</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457200">
              <a:defRPr/>
            </a:pP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r>
              <a:rPr kumimoji="1" lang="ja-JP" altLang="en-US" sz="1600" dirty="0">
                <a:solidFill>
                  <a:prstClr val="black"/>
                </a:solidFill>
                <a:latin typeface="Meiryo UI" panose="020B0604030504040204" pitchFamily="50" charset="-128"/>
                <a:ea typeface="Meiryo UI" panose="020B0604030504040204" pitchFamily="50" charset="-128"/>
              </a:rPr>
              <a:t>各部局における施策について、取組状況を</a:t>
            </a:r>
            <a:r>
              <a:rPr kumimoji="1" lang="ja-JP" altLang="en-US" sz="1600">
                <a:solidFill>
                  <a:prstClr val="black"/>
                </a:solidFill>
                <a:latin typeface="Meiryo UI" panose="020B0604030504040204" pitchFamily="50" charset="-128"/>
                <a:ea typeface="Meiryo UI" panose="020B0604030504040204" pitchFamily="50" charset="-128"/>
              </a:rPr>
              <a:t>踏まえながら、進捗</a:t>
            </a:r>
            <a:r>
              <a:rPr kumimoji="1" lang="ja-JP" altLang="en-US" sz="1600" dirty="0">
                <a:solidFill>
                  <a:prstClr val="black"/>
                </a:solidFill>
                <a:latin typeface="Meiryo UI" panose="020B0604030504040204" pitchFamily="50" charset="-128"/>
                <a:ea typeface="Meiryo UI" panose="020B0604030504040204" pitchFamily="50" charset="-128"/>
              </a:rPr>
              <a:t>管理を行います。</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457200">
              <a:defRPr/>
            </a:pPr>
            <a:r>
              <a:rPr kumimoji="1" lang="ja-JP" altLang="en-US" sz="1600" dirty="0">
                <a:solidFill>
                  <a:prstClr val="black"/>
                </a:solidFill>
                <a:latin typeface="Meiryo UI" panose="020B0604030504040204" pitchFamily="50" charset="-128"/>
                <a:ea typeface="Meiryo UI" panose="020B0604030504040204" pitchFamily="50" charset="-128"/>
              </a:rPr>
              <a:t>　　（毎年度の取組について、取りまとめの上、公表するとともに、必要に応じて、基礎自治機能充実強化</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457200">
              <a:defRPr/>
            </a:pPr>
            <a:r>
              <a:rPr kumimoji="1" lang="ja-JP" altLang="en-US" sz="1600" dirty="0">
                <a:solidFill>
                  <a:prstClr val="black"/>
                </a:solidFill>
                <a:latin typeface="Meiryo UI" panose="020B0604030504040204" pitchFamily="50" charset="-128"/>
                <a:ea typeface="Meiryo UI" panose="020B0604030504040204" pitchFamily="50" charset="-128"/>
              </a:rPr>
              <a:t>　　　　推進本部や幹事会を開催し、議論の場を設けて進捗管理を実施。）</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FBEC8926-9135-4C46-BCB8-FA57371F8B0A}"/>
              </a:ext>
            </a:extLst>
          </p:cNvPr>
          <p:cNvGrpSpPr/>
          <p:nvPr/>
        </p:nvGrpSpPr>
        <p:grpSpPr>
          <a:xfrm>
            <a:off x="168087" y="3437114"/>
            <a:ext cx="8796405" cy="2944214"/>
            <a:chOff x="168083" y="3149082"/>
            <a:chExt cx="8796405" cy="2944214"/>
          </a:xfrm>
        </p:grpSpPr>
        <p:sp>
          <p:nvSpPr>
            <p:cNvPr id="53" name="円/楕円 5">
              <a:extLst>
                <a:ext uri="{FF2B5EF4-FFF2-40B4-BE49-F238E27FC236}">
                  <a16:creationId xmlns:a16="http://schemas.microsoft.com/office/drawing/2014/main" id="{FAE3635D-D30A-4CBB-BE85-9EF71485E1A2}"/>
                </a:ext>
              </a:extLst>
            </p:cNvPr>
            <p:cNvSpPr/>
            <p:nvPr/>
          </p:nvSpPr>
          <p:spPr>
            <a:xfrm>
              <a:off x="962377" y="3149082"/>
              <a:ext cx="7219245" cy="465802"/>
            </a:xfrm>
            <a:prstGeom prst="ellipse">
              <a:avLst/>
            </a:prstGeom>
            <a:solidFill>
              <a:schemeClr val="accent6">
                <a:lumMod val="40000"/>
                <a:lumOff val="6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182563" indent="-182563" algn="ctr" defTabSz="914400">
                <a:defRPr/>
              </a:pPr>
              <a:r>
                <a:rPr kumimoji="1" lang="ja-JP" altLang="en-US" sz="1400" b="1" kern="0" spc="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府の取組の進捗管理</a:t>
              </a:r>
            </a:p>
          </p:txBody>
        </p:sp>
        <p:sp>
          <p:nvSpPr>
            <p:cNvPr id="56" name="ホームベース 31">
              <a:extLst>
                <a:ext uri="{FF2B5EF4-FFF2-40B4-BE49-F238E27FC236}">
                  <a16:creationId xmlns:a16="http://schemas.microsoft.com/office/drawing/2014/main" id="{4184E2BE-AFF1-4F26-93AC-3FF57E40765D}"/>
                </a:ext>
              </a:extLst>
            </p:cNvPr>
            <p:cNvSpPr/>
            <p:nvPr/>
          </p:nvSpPr>
          <p:spPr>
            <a:xfrm>
              <a:off x="179512" y="3975015"/>
              <a:ext cx="2643575" cy="1849285"/>
            </a:xfrm>
            <a:prstGeom prst="homePlate">
              <a:avLst>
                <a:gd name="adj" fmla="val 27385"/>
              </a:avLst>
            </a:prstGeom>
            <a:solidFill>
              <a:schemeClr val="accent6">
                <a:lumMod val="20000"/>
                <a:lumOff val="8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177800" indent="-177800" defTabSz="914400">
                <a:defRPr/>
              </a:pP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◇大阪府の各部局において、基本方針に沿った施策を</a:t>
              </a:r>
              <a:br>
                <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r>
                <a:rPr kumimoji="1"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◇毎年度の取組について、取りまとめの上、公表</a:t>
              </a: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endParaRPr kumimoji="1" lang="ja-JP" altLang="en-US"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a:extLst>
                <a:ext uri="{FF2B5EF4-FFF2-40B4-BE49-F238E27FC236}">
                  <a16:creationId xmlns:a16="http://schemas.microsoft.com/office/drawing/2014/main" id="{2DEBFA7D-A192-46A5-915F-28C69D5E202B}"/>
                </a:ext>
              </a:extLst>
            </p:cNvPr>
            <p:cNvSpPr/>
            <p:nvPr/>
          </p:nvSpPr>
          <p:spPr>
            <a:xfrm>
              <a:off x="168083" y="3867003"/>
              <a:ext cx="1936314" cy="310535"/>
            </a:xfrm>
            <a:prstGeom prst="rect">
              <a:avLst/>
            </a:prstGeom>
            <a:solidFill>
              <a:schemeClr val="accent6">
                <a:lumMod val="40000"/>
                <a:lumOff val="6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kumimoji="1"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各部局による施策推進</a:t>
              </a:r>
            </a:p>
          </p:txBody>
        </p:sp>
        <p:sp>
          <p:nvSpPr>
            <p:cNvPr id="58" name="ホームベース 33">
              <a:extLst>
                <a:ext uri="{FF2B5EF4-FFF2-40B4-BE49-F238E27FC236}">
                  <a16:creationId xmlns:a16="http://schemas.microsoft.com/office/drawing/2014/main" id="{6C15B421-F1B1-4CCE-8A5F-C10BFB981FEA}"/>
                </a:ext>
              </a:extLst>
            </p:cNvPr>
            <p:cNvSpPr/>
            <p:nvPr/>
          </p:nvSpPr>
          <p:spPr>
            <a:xfrm>
              <a:off x="3308170" y="3975015"/>
              <a:ext cx="2631982" cy="1849285"/>
            </a:xfrm>
            <a:prstGeom prst="homePlate">
              <a:avLst>
                <a:gd name="adj" fmla="val 28677"/>
              </a:avLst>
            </a:prstGeom>
            <a:solidFill>
              <a:schemeClr val="accent6">
                <a:lumMod val="20000"/>
                <a:lumOff val="8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177800" indent="-177800" defTabSz="914400">
                <a:defRPr/>
              </a:pP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◇各部局において施策の充実（新たな取組、施策のブラッシュアップ、先駆的な優良事例の横展開など）の検討を進める</a:t>
              </a: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a:extLst>
                <a:ext uri="{FF2B5EF4-FFF2-40B4-BE49-F238E27FC236}">
                  <a16:creationId xmlns:a16="http://schemas.microsoft.com/office/drawing/2014/main" id="{F0AE0306-A525-4D00-A036-DA9845256428}"/>
                </a:ext>
              </a:extLst>
            </p:cNvPr>
            <p:cNvSpPr/>
            <p:nvPr/>
          </p:nvSpPr>
          <p:spPr>
            <a:xfrm>
              <a:off x="3310369" y="3867003"/>
              <a:ext cx="1904042" cy="310535"/>
            </a:xfrm>
            <a:prstGeom prst="rect">
              <a:avLst/>
            </a:prstGeom>
            <a:solidFill>
              <a:schemeClr val="accent6">
                <a:lumMod val="40000"/>
                <a:lumOff val="6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kumimoji="1"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施策検討</a:t>
              </a:r>
            </a:p>
          </p:txBody>
        </p:sp>
        <p:sp>
          <p:nvSpPr>
            <p:cNvPr id="60" name="ホームベース 35">
              <a:extLst>
                <a:ext uri="{FF2B5EF4-FFF2-40B4-BE49-F238E27FC236}">
                  <a16:creationId xmlns:a16="http://schemas.microsoft.com/office/drawing/2014/main" id="{FF592AD4-B405-4463-9621-433CE8FCE915}"/>
                </a:ext>
              </a:extLst>
            </p:cNvPr>
            <p:cNvSpPr/>
            <p:nvPr/>
          </p:nvSpPr>
          <p:spPr>
            <a:xfrm>
              <a:off x="6418653" y="3975015"/>
              <a:ext cx="2545835" cy="1849285"/>
            </a:xfrm>
            <a:prstGeom prst="homePlate">
              <a:avLst>
                <a:gd name="adj" fmla="val 28073"/>
              </a:avLst>
            </a:prstGeom>
            <a:solidFill>
              <a:schemeClr val="accent6">
                <a:lumMod val="20000"/>
                <a:lumOff val="8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177800" indent="-177800" defTabSz="914400">
                <a:defRPr/>
              </a:pP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◇各部局において、新たな取組などの具体化（予算化、事業化など）を進める</a:t>
              </a:r>
              <a:endParaRPr kumimoji="1"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914400">
                <a:defRPr/>
              </a:pPr>
              <a:endParaRPr kumimoji="1"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A1A6E2CE-76C5-430A-B690-2F0A960BD91B}"/>
                </a:ext>
              </a:extLst>
            </p:cNvPr>
            <p:cNvSpPr/>
            <p:nvPr/>
          </p:nvSpPr>
          <p:spPr>
            <a:xfrm>
              <a:off x="6418653" y="3867002"/>
              <a:ext cx="1810692" cy="310535"/>
            </a:xfrm>
            <a:prstGeom prst="rect">
              <a:avLst/>
            </a:prstGeom>
            <a:solidFill>
              <a:schemeClr val="accent6">
                <a:lumMod val="40000"/>
                <a:lumOff val="6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defRPr/>
              </a:pPr>
              <a:r>
                <a:rPr kumimoji="1" lang="ja-JP" altLang="en-US" sz="1400" b="1" kern="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施策の深化</a:t>
              </a:r>
            </a:p>
          </p:txBody>
        </p:sp>
        <p:sp>
          <p:nvSpPr>
            <p:cNvPr id="62" name="テキスト ボックス 61">
              <a:extLst>
                <a:ext uri="{FF2B5EF4-FFF2-40B4-BE49-F238E27FC236}">
                  <a16:creationId xmlns:a16="http://schemas.microsoft.com/office/drawing/2014/main" id="{C9EFAEAF-9419-4084-820A-8D14ADE6A2EA}"/>
                </a:ext>
              </a:extLst>
            </p:cNvPr>
            <p:cNvSpPr txBox="1"/>
            <p:nvPr/>
          </p:nvSpPr>
          <p:spPr>
            <a:xfrm>
              <a:off x="6002868" y="3774015"/>
              <a:ext cx="369332" cy="2319281"/>
            </a:xfrm>
            <a:prstGeom prst="rect">
              <a:avLst/>
            </a:prstGeom>
            <a:noFill/>
          </p:spPr>
          <p:txBody>
            <a:bodyPr vert="eaVert" wrap="square" rtlCol="0">
              <a:spAutoFit/>
            </a:bodyPr>
            <a:lstStyle/>
            <a:p>
              <a:pPr algn="ctr" defTabSz="914400"/>
              <a:r>
                <a:rPr kumimoji="1" lang="ja-JP" altLang="en-US" sz="1200" b="1" spc="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施策立案に活かす</a:t>
              </a:r>
            </a:p>
          </p:txBody>
        </p:sp>
        <p:sp>
          <p:nvSpPr>
            <p:cNvPr id="63" name="テキスト ボックス 62">
              <a:extLst>
                <a:ext uri="{FF2B5EF4-FFF2-40B4-BE49-F238E27FC236}">
                  <a16:creationId xmlns:a16="http://schemas.microsoft.com/office/drawing/2014/main" id="{7B18DCB1-A5FA-4246-88D9-192F7592233C}"/>
                </a:ext>
              </a:extLst>
            </p:cNvPr>
            <p:cNvSpPr txBox="1"/>
            <p:nvPr/>
          </p:nvSpPr>
          <p:spPr>
            <a:xfrm>
              <a:off x="2834516" y="3778983"/>
              <a:ext cx="369332" cy="2308394"/>
            </a:xfrm>
            <a:prstGeom prst="rect">
              <a:avLst/>
            </a:prstGeom>
            <a:noFill/>
            <a:ln>
              <a:noFill/>
            </a:ln>
          </p:spPr>
          <p:txBody>
            <a:bodyPr vert="eaVert" wrap="square" rtlCol="0">
              <a:spAutoFit/>
            </a:bodyPr>
            <a:lstStyle/>
            <a:p>
              <a:pPr algn="ctr" defTabSz="914400"/>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事業の実施結果やデータを活用</a:t>
              </a:r>
            </a:p>
          </p:txBody>
        </p:sp>
      </p:grpSp>
    </p:spTree>
    <p:extLst>
      <p:ext uri="{BB962C8B-B14F-4D97-AF65-F5344CB8AC3E}">
        <p14:creationId xmlns:p14="http://schemas.microsoft.com/office/powerpoint/2010/main" val="371533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48CDE16B-6A9D-43A8-9B2D-6FACC5880340}"/>
              </a:ext>
            </a:extLst>
          </p:cNvPr>
          <p:cNvGraphicFramePr>
            <a:graphicFrameLocks/>
          </p:cNvGraphicFramePr>
          <p:nvPr>
            <p:extLst>
              <p:ext uri="{D42A27DB-BD31-4B8C-83A1-F6EECF244321}">
                <p14:modId xmlns:p14="http://schemas.microsoft.com/office/powerpoint/2010/main" val="2371414906"/>
              </p:ext>
            </p:extLst>
          </p:nvPr>
        </p:nvGraphicFramePr>
        <p:xfrm>
          <a:off x="197813" y="1943759"/>
          <a:ext cx="8910695" cy="494162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a:extLst>
              <a:ext uri="{FF2B5EF4-FFF2-40B4-BE49-F238E27FC236}">
                <a16:creationId xmlns:a16="http://schemas.microsoft.com/office/drawing/2014/main" id="{1071691D-7BDF-4DD5-84F0-9B802E891E1C}"/>
              </a:ext>
            </a:extLst>
          </p:cNvPr>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正方形/長方形 14">
            <a:extLst>
              <a:ext uri="{FF2B5EF4-FFF2-40B4-BE49-F238E27FC236}">
                <a16:creationId xmlns:a16="http://schemas.microsoft.com/office/drawing/2014/main" id="{60A703D7-8275-4808-A42D-4A30D24A8E09}"/>
              </a:ext>
            </a:extLst>
          </p:cNvPr>
          <p:cNvSpPr/>
          <p:nvPr/>
        </p:nvSpPr>
        <p:spPr>
          <a:xfrm>
            <a:off x="179512" y="146842"/>
            <a:ext cx="8766678"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第２章</a:t>
            </a:r>
            <a:r>
              <a:rPr lang="ja-JP" altLang="en-US" dirty="0">
                <a:latin typeface="Meiryo UI" panose="020B0604030504040204" pitchFamily="50" charset="-128"/>
                <a:ea typeface="Meiryo UI" panose="020B0604030504040204" pitchFamily="50" charset="-128"/>
                <a:cs typeface="Meiryo UI" panose="020B0604030504040204" pitchFamily="50" charset="-128"/>
              </a:rPr>
              <a:t>（１）市町村の現状・将来推計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①ー１　人口の現状・将来推計　－年齢</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区分別人口推計（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 name="テキスト ボックス 1">
            <a:extLst>
              <a:ext uri="{FF2B5EF4-FFF2-40B4-BE49-F238E27FC236}">
                <a16:creationId xmlns:a16="http://schemas.microsoft.com/office/drawing/2014/main" id="{2B365B83-DDFE-4E1C-81FC-30398BC7F20F}"/>
              </a:ext>
            </a:extLst>
          </p:cNvPr>
          <p:cNvSpPr txBox="1"/>
          <p:nvPr/>
        </p:nvSpPr>
        <p:spPr>
          <a:xfrm>
            <a:off x="777628" y="6613325"/>
            <a:ext cx="748883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出典：総務省「国勢調査」</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国立社会保障・人口問題研究所「日本の地域別将来推計人口」を基に市町村局において作成</a:t>
            </a:r>
          </a:p>
        </p:txBody>
      </p:sp>
      <p:sp>
        <p:nvSpPr>
          <p:cNvPr id="11" name="テキスト ボックス 10">
            <a:extLst>
              <a:ext uri="{FF2B5EF4-FFF2-40B4-BE49-F238E27FC236}">
                <a16:creationId xmlns:a16="http://schemas.microsoft.com/office/drawing/2014/main" id="{98013376-9DAD-4F87-AB98-64586521B959}"/>
              </a:ext>
            </a:extLst>
          </p:cNvPr>
          <p:cNvSpPr txBox="1"/>
          <p:nvPr/>
        </p:nvSpPr>
        <p:spPr>
          <a:xfrm>
            <a:off x="197813" y="908724"/>
            <a:ext cx="8766679" cy="64807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99692" rIns="99692" rtlCol="0" anchor="ctr" anchorCtr="0">
            <a:noAutofit/>
          </a:bodyPr>
          <a:lstStyle/>
          <a:p>
            <a:pPr marL="285750" indent="-285750">
              <a:buFont typeface="Meiryo UI" panose="020B0604030504040204" pitchFamily="50" charset="-128"/>
              <a:buChar char="○"/>
            </a:pPr>
            <a:r>
              <a:rPr lang="en-US" altLang="ja-JP" sz="1400" dirty="0">
                <a:latin typeface="Meiryo UI" panose="020B0604030504040204" pitchFamily="50" charset="-128"/>
                <a:ea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rPr>
              <a:t>年までの年少人口（</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歳）及び生産年齢人口（</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64</a:t>
            </a:r>
            <a:r>
              <a:rPr lang="ja-JP" altLang="en-US" sz="1400" dirty="0">
                <a:latin typeface="Meiryo UI" panose="020B0604030504040204" pitchFamily="50" charset="-128"/>
                <a:ea typeface="Meiryo UI" panose="020B0604030504040204" pitchFamily="50" charset="-128"/>
              </a:rPr>
              <a:t>歳）の減少に伴い総人口は減少するが、</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高齢者人口（</a:t>
            </a:r>
            <a:r>
              <a:rPr lang="en-US" altLang="ja-JP" sz="1400" dirty="0">
                <a:latin typeface="Meiryo UI" panose="020B0604030504040204" pitchFamily="50" charset="-128"/>
                <a:ea typeface="Meiryo UI" panose="020B0604030504040204" pitchFamily="50" charset="-128"/>
              </a:rPr>
              <a:t>65</a:t>
            </a:r>
            <a:r>
              <a:rPr lang="ja-JP" altLang="en-US" sz="1400" dirty="0">
                <a:latin typeface="Meiryo UI" panose="020B0604030504040204" pitchFamily="50" charset="-128"/>
                <a:ea typeface="Meiryo UI" panose="020B0604030504040204" pitchFamily="50" charset="-128"/>
              </a:rPr>
              <a:t>歳以上）は増加するため、人口構成が大きく変化する。</a:t>
            </a:r>
            <a:endParaRPr lang="en-US" altLang="ja-JP" sz="1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59D354E-2504-4040-B509-13D330989565}"/>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a:t>
            </a:fld>
            <a:endParaRPr lang="ja-JP" altLang="en-US" sz="1200" dirty="0">
              <a:solidFill>
                <a:prstClr val="black"/>
              </a:solidFill>
              <a:ea typeface="Meiryo UI" panose="020B0604030504040204" pitchFamily="50" charset="-128"/>
            </a:endParaRPr>
          </a:p>
        </p:txBody>
      </p:sp>
      <p:sp>
        <p:nvSpPr>
          <p:cNvPr id="4" name="矢印: 右 3">
            <a:extLst>
              <a:ext uri="{FF2B5EF4-FFF2-40B4-BE49-F238E27FC236}">
                <a16:creationId xmlns:a16="http://schemas.microsoft.com/office/drawing/2014/main" id="{868CDF25-78BD-4A3F-898E-59E17013EC09}"/>
              </a:ext>
            </a:extLst>
          </p:cNvPr>
          <p:cNvSpPr/>
          <p:nvPr/>
        </p:nvSpPr>
        <p:spPr>
          <a:xfrm rot="279298">
            <a:off x="1236445" y="2173845"/>
            <a:ext cx="7416824" cy="733663"/>
          </a:xfrm>
          <a:prstGeom prst="rightArrow">
            <a:avLst/>
          </a:prstGeom>
          <a:solidFill>
            <a:srgbClr val="FF0000"/>
          </a:solidFill>
          <a:ln>
            <a:noFill/>
          </a:ln>
        </p:spPr>
        <p:txBody>
          <a:bodyPr wrap="square" rtlCol="0" anchor="ctr">
            <a:spAutoFit/>
          </a:bodyPr>
          <a:lstStyle/>
          <a:p>
            <a:pPr algn="l"/>
            <a:endParaRPr kumimoji="1" lang="ja-JP" altLang="en-US" dirty="0">
              <a:solidFill>
                <a:prstClr val="black"/>
              </a:solidFill>
              <a:ea typeface="Meiryo UI" panose="020B0604030504040204" pitchFamily="50" charset="-128"/>
            </a:endParaRPr>
          </a:p>
        </p:txBody>
      </p:sp>
      <p:sp>
        <p:nvSpPr>
          <p:cNvPr id="13" name="テキスト ボックス 12">
            <a:extLst>
              <a:ext uri="{FF2B5EF4-FFF2-40B4-BE49-F238E27FC236}">
                <a16:creationId xmlns:a16="http://schemas.microsoft.com/office/drawing/2014/main" id="{78A0FDF1-1047-4BA9-8099-0C1A9B1656E3}"/>
              </a:ext>
            </a:extLst>
          </p:cNvPr>
          <p:cNvSpPr txBox="1"/>
          <p:nvPr/>
        </p:nvSpPr>
        <p:spPr>
          <a:xfrm>
            <a:off x="8244408" y="3031259"/>
            <a:ext cx="864096"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10.9</a:t>
            </a:r>
            <a:r>
              <a:rPr kumimoji="1" lang="ja-JP" altLang="en-US" sz="900" dirty="0">
                <a:latin typeface="BIZ UDPゴシック" panose="020B0400000000000000" pitchFamily="50" charset="-128"/>
                <a:ea typeface="BIZ UDPゴシック" panose="020B0400000000000000" pitchFamily="50" charset="-128"/>
              </a:rPr>
              <a:t>％）</a:t>
            </a:r>
          </a:p>
        </p:txBody>
      </p:sp>
      <p:sp>
        <p:nvSpPr>
          <p:cNvPr id="16" name="テキスト ボックス 15">
            <a:extLst>
              <a:ext uri="{FF2B5EF4-FFF2-40B4-BE49-F238E27FC236}">
                <a16:creationId xmlns:a16="http://schemas.microsoft.com/office/drawing/2014/main" id="{84374285-4B74-4A83-A10A-4FDC1C291E3F}"/>
              </a:ext>
            </a:extLst>
          </p:cNvPr>
          <p:cNvSpPr txBox="1"/>
          <p:nvPr/>
        </p:nvSpPr>
        <p:spPr>
          <a:xfrm>
            <a:off x="8244408" y="3687780"/>
            <a:ext cx="864096"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10.3</a:t>
            </a:r>
            <a:r>
              <a:rPr kumimoji="1" lang="ja-JP" altLang="en-US" sz="900" dirty="0">
                <a:latin typeface="BIZ UDPゴシック" panose="020B0400000000000000" pitchFamily="50" charset="-128"/>
                <a:ea typeface="BIZ UDPゴシック" panose="020B0400000000000000" pitchFamily="50" charset="-128"/>
              </a:rPr>
              <a:t>％）</a:t>
            </a:r>
          </a:p>
        </p:txBody>
      </p:sp>
      <p:sp>
        <p:nvSpPr>
          <p:cNvPr id="17" name="テキスト ボックス 16">
            <a:extLst>
              <a:ext uri="{FF2B5EF4-FFF2-40B4-BE49-F238E27FC236}">
                <a16:creationId xmlns:a16="http://schemas.microsoft.com/office/drawing/2014/main" id="{BB70DEE9-57F6-490F-A471-630F13629007}"/>
              </a:ext>
            </a:extLst>
          </p:cNvPr>
          <p:cNvSpPr txBox="1"/>
          <p:nvPr/>
        </p:nvSpPr>
        <p:spPr>
          <a:xfrm>
            <a:off x="8244408" y="4986856"/>
            <a:ext cx="864096"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18.2</a:t>
            </a:r>
            <a:r>
              <a:rPr kumimoji="1" lang="ja-JP" altLang="en-US" sz="900" dirty="0">
                <a:latin typeface="BIZ UDPゴシック" panose="020B0400000000000000" pitchFamily="50" charset="-128"/>
                <a:ea typeface="BIZ UDPゴシック" panose="020B0400000000000000" pitchFamily="50" charset="-128"/>
              </a:rPr>
              <a:t>％）</a:t>
            </a:r>
          </a:p>
        </p:txBody>
      </p:sp>
      <p:sp>
        <p:nvSpPr>
          <p:cNvPr id="18" name="テキスト ボックス 17">
            <a:extLst>
              <a:ext uri="{FF2B5EF4-FFF2-40B4-BE49-F238E27FC236}">
                <a16:creationId xmlns:a16="http://schemas.microsoft.com/office/drawing/2014/main" id="{38CA7288-5AAB-4E5B-A02C-E57A6008D1B9}"/>
              </a:ext>
            </a:extLst>
          </p:cNvPr>
          <p:cNvSpPr txBox="1"/>
          <p:nvPr/>
        </p:nvSpPr>
        <p:spPr>
          <a:xfrm>
            <a:off x="8244408" y="5934472"/>
            <a:ext cx="864096"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23.0</a:t>
            </a:r>
            <a:r>
              <a:rPr kumimoji="1" lang="ja-JP" altLang="en-US" sz="900" dirty="0">
                <a:latin typeface="BIZ UDPゴシック" panose="020B0400000000000000" pitchFamily="50" charset="-128"/>
                <a:ea typeface="BIZ UDPゴシック" panose="020B0400000000000000" pitchFamily="50" charset="-128"/>
              </a:rPr>
              <a:t>％）</a:t>
            </a:r>
          </a:p>
        </p:txBody>
      </p:sp>
      <p:sp>
        <p:nvSpPr>
          <p:cNvPr id="22" name="テキスト ボックス 21">
            <a:extLst>
              <a:ext uri="{FF2B5EF4-FFF2-40B4-BE49-F238E27FC236}">
                <a16:creationId xmlns:a16="http://schemas.microsoft.com/office/drawing/2014/main" id="{A3C79779-FA62-4738-8E7E-8FABB2F1F2F5}"/>
              </a:ext>
            </a:extLst>
          </p:cNvPr>
          <p:cNvSpPr txBox="1"/>
          <p:nvPr/>
        </p:nvSpPr>
        <p:spPr>
          <a:xfrm>
            <a:off x="6300192" y="1571801"/>
            <a:ext cx="2645998"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地域別のデータについては、「別冊　資料編」参照</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6768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362CD56-6F80-4620-BC12-72AE6C6694CC}"/>
              </a:ext>
            </a:extLst>
          </p:cNvPr>
          <p:cNvGrpSpPr/>
          <p:nvPr/>
        </p:nvGrpSpPr>
        <p:grpSpPr>
          <a:xfrm>
            <a:off x="150937" y="159146"/>
            <a:ext cx="8784976" cy="389536"/>
            <a:chOff x="150937" y="159144"/>
            <a:chExt cx="8784976" cy="389536"/>
          </a:xfrm>
        </p:grpSpPr>
        <p:sp>
          <p:nvSpPr>
            <p:cNvPr id="9" name="正方形/長方形 8">
              <a:extLst>
                <a:ext uri="{FF2B5EF4-FFF2-40B4-BE49-F238E27FC236}">
                  <a16:creationId xmlns:a16="http://schemas.microsoft.com/office/drawing/2014/main" id="{A50C41EC-8C81-42ED-8518-76BFBCE60CD2}"/>
                </a:ext>
              </a:extLst>
            </p:cNvPr>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a:t>
              </a:r>
            </a:p>
          </p:txBody>
        </p:sp>
        <p:cxnSp>
          <p:nvCxnSpPr>
            <p:cNvPr id="10" name="直線コネクタ 9">
              <a:extLst>
                <a:ext uri="{FF2B5EF4-FFF2-40B4-BE49-F238E27FC236}">
                  <a16:creationId xmlns:a16="http://schemas.microsoft.com/office/drawing/2014/main" id="{31FE41AD-DBB5-4782-BF4E-8CBC5CC3CD24}"/>
                </a:ext>
              </a:extLst>
            </p:cNvPr>
            <p:cNvCxnSpPr/>
            <p:nvPr/>
          </p:nvCxnSpPr>
          <p:spPr>
            <a:xfrm>
              <a:off x="150937" y="548680"/>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1" name="正方形/長方形 10">
            <a:extLst>
              <a:ext uri="{FF2B5EF4-FFF2-40B4-BE49-F238E27FC236}">
                <a16:creationId xmlns:a16="http://schemas.microsoft.com/office/drawing/2014/main" id="{FF7F562E-D76A-4F23-BC04-2FB2A413BF0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89</a:t>
            </a:fld>
            <a:endParaRPr lang="ja-JP" altLang="en-US" sz="1200" dirty="0">
              <a:solidFill>
                <a:prstClr val="black"/>
              </a:solidFill>
              <a:ea typeface="Meiryo UI" panose="020B0604030504040204" pitchFamily="50" charset="-128"/>
            </a:endParaRPr>
          </a:p>
        </p:txBody>
      </p:sp>
      <p:sp>
        <p:nvSpPr>
          <p:cNvPr id="7" name="テキスト ボックス 6">
            <a:extLst>
              <a:ext uri="{FF2B5EF4-FFF2-40B4-BE49-F238E27FC236}">
                <a16:creationId xmlns:a16="http://schemas.microsoft.com/office/drawing/2014/main" id="{6A5F9534-BBB3-4C67-B1A3-A4B2BA6525AA}"/>
              </a:ext>
            </a:extLst>
          </p:cNvPr>
          <p:cNvSpPr txBox="1"/>
          <p:nvPr/>
        </p:nvSpPr>
        <p:spPr>
          <a:xfrm>
            <a:off x="150937" y="692696"/>
            <a:ext cx="8784976" cy="4968552"/>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lIns="108000" tIns="144000" rIns="108000" bIns="108000" rtlCol="0" anchor="t" anchorCtr="0">
            <a:no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（市町村との連携）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defRPr/>
            </a:pPr>
            <a:r>
              <a:rPr kumimoji="1" lang="ja-JP" altLang="en-US" sz="1600" dirty="0">
                <a:solidFill>
                  <a:prstClr val="black"/>
                </a:solidFill>
                <a:latin typeface="Meiryo UI" panose="020B0604030504040204" pitchFamily="50" charset="-128"/>
                <a:ea typeface="Meiryo UI" panose="020B0604030504040204" pitchFamily="50" charset="-128"/>
              </a:rPr>
              <a:t>人口減少・高齢化等に伴い、今後市町村を取り巻く環境は厳しさを増す中、市町村に求められる役割が大きくなる一方、特に小規模団体では行財政運営が厳しくなることが見込まれます。</a:t>
            </a:r>
            <a:br>
              <a:rPr kumimoji="1" lang="en-US" altLang="ja-JP" sz="1600" dirty="0">
                <a:solidFill>
                  <a:prstClr val="black"/>
                </a:solidFill>
                <a:latin typeface="Meiryo UI" panose="020B0604030504040204" pitchFamily="50" charset="-128"/>
                <a:ea typeface="Meiryo UI" panose="020B0604030504040204" pitchFamily="50" charset="-128"/>
              </a:rPr>
            </a:br>
            <a:r>
              <a:rPr kumimoji="1" lang="ja-JP" altLang="en-US" sz="1600" dirty="0">
                <a:solidFill>
                  <a:prstClr val="black"/>
                </a:solidFill>
                <a:latin typeface="Meiryo UI" panose="020B0604030504040204" pitchFamily="50" charset="-128"/>
                <a:ea typeface="Meiryo UI" panose="020B0604030504040204" pitchFamily="50" charset="-128"/>
              </a:rPr>
              <a:t>多くの市町村で高齢者人口が最大となる</a:t>
            </a:r>
            <a:r>
              <a:rPr kumimoji="1" lang="en-US" altLang="ja-JP" sz="1600" dirty="0">
                <a:solidFill>
                  <a:prstClr val="black"/>
                </a:solidFill>
                <a:latin typeface="Meiryo UI" panose="020B0604030504040204" pitchFamily="50" charset="-128"/>
                <a:ea typeface="Meiryo UI" panose="020B0604030504040204" pitchFamily="50" charset="-128"/>
              </a:rPr>
              <a:t>2040</a:t>
            </a:r>
            <a:r>
              <a:rPr kumimoji="1" lang="ja-JP" altLang="en-US" sz="1600" dirty="0">
                <a:solidFill>
                  <a:prstClr val="black"/>
                </a:solidFill>
                <a:latin typeface="Meiryo UI" panose="020B0604030504040204" pitchFamily="50" charset="-128"/>
                <a:ea typeface="Meiryo UI" panose="020B0604030504040204" pitchFamily="50" charset="-128"/>
              </a:rPr>
              <a:t>年頃を見据え、住民が地域で安心して暮らすことのできる社会を実現するため、市町村が自主的に取り組むだけでなく、</a:t>
            </a:r>
            <a:r>
              <a:rPr kumimoji="1" lang="ja-JP" altLang="en-US" sz="1600" b="1" u="sng" dirty="0">
                <a:latin typeface="Meiryo UI" panose="020B0604030504040204" pitchFamily="50" charset="-128"/>
                <a:ea typeface="Meiryo UI" panose="020B0604030504040204" pitchFamily="50" charset="-128"/>
              </a:rPr>
              <a:t>広域自治体である府がこれまで以上にきめ細やかな支援を行い、市町村とともに、さらに連携して取り組んでいきます</a:t>
            </a:r>
            <a:r>
              <a:rPr kumimoji="1" lang="ja-JP" altLang="en-US" sz="1600" dirty="0">
                <a:solidFill>
                  <a:prstClr val="black"/>
                </a:solidFill>
                <a:latin typeface="Meiryo UI" panose="020B0604030504040204" pitchFamily="50" charset="-128"/>
                <a:ea typeface="Meiryo UI" panose="020B0604030504040204"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（国への要望）</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u"/>
              <a:defRPr/>
            </a:pPr>
            <a:r>
              <a:rPr kumimoji="1" lang="ja-JP" altLang="en-US" sz="1600" dirty="0">
                <a:solidFill>
                  <a:prstClr val="black"/>
                </a:solidFill>
                <a:latin typeface="Meiryo UI" panose="020B0604030504040204" pitchFamily="50" charset="-128"/>
                <a:ea typeface="Meiryo UI" panose="020B0604030504040204" pitchFamily="50" charset="-128"/>
              </a:rPr>
              <a:t>基礎自治機能の充実・強化に向けて、市町村の取組を推進するため、国に対して、さらなる広域連携の推進や自主的な市町村の合併の円滑化のための財政措置など、必要な対策や支援の実施について要望します。</a:t>
            </a: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457200">
              <a:defRPr/>
            </a:pPr>
            <a:endParaRPr kumimoji="1" lang="en-US" altLang="ja-JP" sz="1600" dirty="0">
              <a:solidFill>
                <a:prstClr val="black"/>
              </a:solidFill>
              <a:latin typeface="Meiryo UI" panose="020B0604030504040204" pitchFamily="50" charset="-128"/>
              <a:ea typeface="Meiryo UI" panose="020B0604030504040204" pitchFamily="50" charset="-128"/>
            </a:endParaRPr>
          </a:p>
          <a:p>
            <a:pPr defTabSz="457200">
              <a:defRPr/>
            </a:pPr>
            <a:r>
              <a:rPr kumimoji="1" lang="ja-JP" altLang="en-US" sz="1600" dirty="0">
                <a:solidFill>
                  <a:prstClr val="black"/>
                </a:solidFill>
                <a:latin typeface="Meiryo UI" panose="020B0604030504040204" pitchFamily="50" charset="-128"/>
                <a:ea typeface="Meiryo UI" panose="020B0604030504040204" pitchFamily="50" charset="-128"/>
              </a:rPr>
              <a:t>（例）</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Arial" panose="020B0604020202020204" pitchFamily="34" charset="0"/>
              <a:buChar char="•"/>
              <a:defRPr/>
            </a:pPr>
            <a:r>
              <a:rPr kumimoji="1" lang="ja-JP" altLang="en-US" sz="1600" dirty="0">
                <a:solidFill>
                  <a:prstClr val="black"/>
                </a:solidFill>
                <a:latin typeface="Meiryo UI" panose="020B0604030504040204" pitchFamily="50" charset="-128"/>
                <a:ea typeface="Meiryo UI" panose="020B0604030504040204" pitchFamily="50" charset="-128"/>
              </a:rPr>
              <a:t>専門人材の確保に向けた取組に対する財政支援の充実</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Arial" panose="020B0604020202020204" pitchFamily="34" charset="0"/>
              <a:buChar char="•"/>
              <a:defRPr/>
            </a:pPr>
            <a:r>
              <a:rPr kumimoji="1" lang="ja-JP" altLang="en-US" sz="1600" dirty="0">
                <a:solidFill>
                  <a:prstClr val="black"/>
                </a:solidFill>
                <a:latin typeface="Meiryo UI" panose="020B0604030504040204" pitchFamily="50" charset="-128"/>
                <a:ea typeface="Meiryo UI" panose="020B0604030504040204" pitchFamily="50" charset="-128"/>
              </a:rPr>
              <a:t>公共施設の最適配置に向けた取組に対する財政支援の充実</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Arial" panose="020B0604020202020204" pitchFamily="34" charset="0"/>
              <a:buChar char="•"/>
              <a:defRPr/>
            </a:pPr>
            <a:r>
              <a:rPr kumimoji="1" lang="ja-JP" altLang="en-US" sz="1600" dirty="0">
                <a:solidFill>
                  <a:prstClr val="black"/>
                </a:solidFill>
                <a:latin typeface="Meiryo UI" panose="020B0604030504040204" pitchFamily="50" charset="-128"/>
                <a:ea typeface="Meiryo UI" panose="020B0604030504040204" pitchFamily="50" charset="-128"/>
              </a:rPr>
              <a:t>大阪府を含む三大都市圏内の市町村のさらなる広域連携の推進のための財政支援の充実</a:t>
            </a:r>
            <a:endParaRPr kumimoji="1" lang="en-US" altLang="ja-JP" sz="1600" dirty="0">
              <a:solidFill>
                <a:prstClr val="black"/>
              </a:solidFill>
              <a:latin typeface="Meiryo UI" panose="020B0604030504040204" pitchFamily="50" charset="-128"/>
              <a:ea typeface="Meiryo UI" panose="020B0604030504040204" pitchFamily="50" charset="-128"/>
            </a:endParaRPr>
          </a:p>
          <a:p>
            <a:pPr marL="285750" indent="-285750" defTabSz="457200">
              <a:buFont typeface="Arial" panose="020B0604020202020204" pitchFamily="34" charset="0"/>
              <a:buChar char="•"/>
              <a:defRPr/>
            </a:pPr>
            <a:r>
              <a:rPr kumimoji="1" lang="ja-JP" altLang="en-US" sz="1600" dirty="0">
                <a:solidFill>
                  <a:prstClr val="black"/>
                </a:solidFill>
                <a:latin typeface="Meiryo UI" panose="020B0604030504040204" pitchFamily="50" charset="-128"/>
                <a:ea typeface="Meiryo UI" panose="020B0604030504040204" pitchFamily="50" charset="-128"/>
              </a:rPr>
              <a:t>合併特例法の期限は</a:t>
            </a:r>
            <a:r>
              <a:rPr kumimoji="1" lang="en-US" altLang="ja-JP" sz="1600" dirty="0">
                <a:solidFill>
                  <a:prstClr val="black"/>
                </a:solidFill>
                <a:latin typeface="Meiryo UI" panose="020B0604030504040204" pitchFamily="50" charset="-128"/>
                <a:ea typeface="Meiryo UI" panose="020B0604030504040204" pitchFamily="50" charset="-128"/>
              </a:rPr>
              <a:t>2030</a:t>
            </a:r>
            <a:r>
              <a:rPr kumimoji="1" lang="ja-JP" altLang="en-US" sz="1600" dirty="0">
                <a:solidFill>
                  <a:prstClr val="black"/>
                </a:solidFill>
                <a:latin typeface="Meiryo UI" panose="020B0604030504040204" pitchFamily="50" charset="-128"/>
                <a:ea typeface="Meiryo UI" panose="020B0604030504040204" pitchFamily="50" charset="-128"/>
              </a:rPr>
              <a:t>年３月末まで延長されているものの、平成の大合併期に比べ、合併推進のための特例措置は縮小されているため、自主的な市町村の合併が進むための必要な財政支援の充実</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28033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0DA16A5E-ECBF-4114-8ABD-8FD1607CC280}"/>
              </a:ext>
            </a:extLst>
          </p:cNvPr>
          <p:cNvGraphicFramePr>
            <a:graphicFrameLocks noGrp="1"/>
          </p:cNvGraphicFramePr>
          <p:nvPr>
            <p:extLst>
              <p:ext uri="{D42A27DB-BD31-4B8C-83A1-F6EECF244321}">
                <p14:modId xmlns:p14="http://schemas.microsoft.com/office/powerpoint/2010/main" val="376878275"/>
              </p:ext>
            </p:extLst>
          </p:nvPr>
        </p:nvGraphicFramePr>
        <p:xfrm>
          <a:off x="179512" y="692700"/>
          <a:ext cx="8784976" cy="6006157"/>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747141268"/>
                    </a:ext>
                  </a:extLst>
                </a:gridCol>
                <a:gridCol w="7056784">
                  <a:extLst>
                    <a:ext uri="{9D8B030D-6E8A-4147-A177-3AD203B41FA5}">
                      <a16:colId xmlns:a16="http://schemas.microsoft.com/office/drawing/2014/main" val="839366948"/>
                    </a:ext>
                  </a:extLst>
                </a:gridCol>
              </a:tblGrid>
              <a:tr h="419168">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説明</a:t>
                      </a:r>
                    </a:p>
                  </a:txBody>
                  <a:tcPr anchor="ctr"/>
                </a:tc>
                <a:extLst>
                  <a:ext uri="{0D108BD9-81ED-4DB2-BD59-A6C34878D82A}">
                    <a16:rowId xmlns:a16="http://schemas.microsoft.com/office/drawing/2014/main" val="3437061794"/>
                  </a:ext>
                </a:extLst>
              </a:tr>
              <a:tr h="516782">
                <a:tc>
                  <a:txBody>
                    <a:bodyPr/>
                    <a:lstStyle/>
                    <a:p>
                      <a:r>
                        <a:rPr kumimoji="1" lang="ja-JP" altLang="en-US" sz="1200" dirty="0">
                          <a:latin typeface="Meiryo UI" panose="020B0604030504040204" pitchFamily="50" charset="-128"/>
                          <a:ea typeface="Meiryo UI" panose="020B0604030504040204" pitchFamily="50" charset="-128"/>
                        </a:rPr>
                        <a:t>財政力指数</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地方公共団体の財政力を示す指数で、基準財政収入額を基準財政需要額で除して得た数値の過去</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年間の平均値</a:t>
                      </a:r>
                    </a:p>
                  </a:txBody>
                  <a:tcPr anchor="ctr"/>
                </a:tc>
                <a:extLst>
                  <a:ext uri="{0D108BD9-81ED-4DB2-BD59-A6C34878D82A}">
                    <a16:rowId xmlns:a16="http://schemas.microsoft.com/office/drawing/2014/main" val="3826495720"/>
                  </a:ext>
                </a:extLst>
              </a:tr>
              <a:tr h="723495">
                <a:tc>
                  <a:txBody>
                    <a:bodyPr/>
                    <a:lstStyle/>
                    <a:p>
                      <a:r>
                        <a:rPr kumimoji="1" lang="ja-JP" altLang="en-US" sz="1200" dirty="0">
                          <a:latin typeface="Meiryo UI" panose="020B0604030504040204" pitchFamily="50" charset="-128"/>
                          <a:ea typeface="Meiryo UI" panose="020B0604030504040204" pitchFamily="50" charset="-128"/>
                        </a:rPr>
                        <a:t>自主財源比率</a:t>
                      </a:r>
                    </a:p>
                  </a:txBody>
                  <a:tcPr anchor="ctr"/>
                </a:tc>
                <a:tc>
                  <a:txBody>
                    <a:bodyPr/>
                    <a:lstStyle/>
                    <a:p>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歳入総額に対する自主財源の割合を示す指標</a:t>
                      </a:r>
                      <a:br>
                        <a:rPr kumimoji="1" lang="en-US" altLang="ja-JP" sz="1200" b="0" i="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（自主財源・・・地方税、分担金及び負担金、使用料及び手数料など、市町村が自主的に収入することのできるもの）</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51125478"/>
                  </a:ext>
                </a:extLst>
              </a:tr>
              <a:tr h="723495">
                <a:tc>
                  <a:txBody>
                    <a:bodyPr/>
                    <a:lstStyle/>
                    <a:p>
                      <a:r>
                        <a:rPr kumimoji="1" lang="ja-JP" altLang="en-US" sz="1200" dirty="0">
                          <a:latin typeface="Meiryo UI" panose="020B0604030504040204" pitchFamily="50" charset="-128"/>
                          <a:ea typeface="Meiryo UI" panose="020B0604030504040204" pitchFamily="50" charset="-128"/>
                        </a:rPr>
                        <a:t>義務的経費比率</a:t>
                      </a:r>
                    </a:p>
                  </a:txBody>
                  <a:tcPr anchor="ctr"/>
                </a:tc>
                <a:tc>
                  <a:txBody>
                    <a:bodyPr/>
                    <a:lstStyle/>
                    <a:p>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歳出総額に対する義務的経費の割合を示す指標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（義務的経費・・・地方公共団体の歳出のうち、任意に削減できない極めて硬直性が強い経費。職員の給与等の人件費、生活保護費等の扶助費及び地方債の元利償還金等の公債費）</a:t>
                      </a:r>
                    </a:p>
                  </a:txBody>
                  <a:tcPr anchor="ctr"/>
                </a:tc>
                <a:extLst>
                  <a:ext uri="{0D108BD9-81ED-4DB2-BD59-A6C34878D82A}">
                    <a16:rowId xmlns:a16="http://schemas.microsoft.com/office/drawing/2014/main" val="2226250674"/>
                  </a:ext>
                </a:extLst>
              </a:tr>
              <a:tr h="516782">
                <a:tc>
                  <a:txBody>
                    <a:bodyPr/>
                    <a:lstStyle/>
                    <a:p>
                      <a:r>
                        <a:rPr kumimoji="1" lang="ja-JP" altLang="en-US" sz="1200" dirty="0">
                          <a:latin typeface="Meiryo UI" panose="020B0604030504040204" pitchFamily="50" charset="-128"/>
                          <a:ea typeface="Meiryo UI" panose="020B0604030504040204" pitchFamily="50" charset="-128"/>
                        </a:rPr>
                        <a:t>基準財政需要額</a:t>
                      </a:r>
                    </a:p>
                  </a:txBody>
                  <a:tcPr anchor="ctr"/>
                </a:tc>
                <a:tc>
                  <a:txBody>
                    <a:bodyPr/>
                    <a:lstStyle/>
                    <a:p>
                      <a:r>
                        <a:rPr lang="ja-JP" altLang="en-US" sz="1200" dirty="0">
                          <a:latin typeface="Meiryo UI" panose="020B0604030504040204" pitchFamily="50" charset="-128"/>
                          <a:ea typeface="Meiryo UI" panose="020B0604030504040204" pitchFamily="50" charset="-128"/>
                        </a:rPr>
                        <a:t>普通交付税の算定基礎となるもので、各地方公共団体が、合理的かつ妥当な水準における行政を行い、又は施設を維持するための財政需要を算定するもの</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30493470"/>
                  </a:ext>
                </a:extLst>
              </a:tr>
              <a:tr h="516782">
                <a:tc>
                  <a:txBody>
                    <a:bodyPr/>
                    <a:lstStyle/>
                    <a:p>
                      <a:r>
                        <a:rPr kumimoji="1" lang="ja-JP" altLang="en-US" sz="1200" dirty="0">
                          <a:latin typeface="Meiryo UI" panose="020B0604030504040204" pitchFamily="50" charset="-128"/>
                          <a:ea typeface="Meiryo UI" panose="020B0604030504040204" pitchFamily="50" charset="-128"/>
                        </a:rPr>
                        <a:t>基準財政収入額</a:t>
                      </a:r>
                    </a:p>
                  </a:txBody>
                  <a:tcPr anchor="ctr"/>
                </a:tc>
                <a:tc>
                  <a:txBody>
                    <a:bodyPr/>
                    <a:lstStyle/>
                    <a:p>
                      <a:r>
                        <a:rPr lang="ja-JP" altLang="en-US" sz="1200" dirty="0">
                          <a:latin typeface="Meiryo UI" panose="020B0604030504040204" pitchFamily="50" charset="-128"/>
                          <a:ea typeface="Meiryo UI" panose="020B0604030504040204" pitchFamily="50" charset="-128"/>
                        </a:rPr>
                        <a:t>普通交付税の算定に用いるもので、各地方公共団体の財政力を合理的に測定するために、標準的な状態において徴収が見込まれる税収入を一定の方法によって算定するもの</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37143100"/>
                  </a:ext>
                </a:extLst>
              </a:tr>
              <a:tr h="930208">
                <a:tc>
                  <a:txBody>
                    <a:bodyPr/>
                    <a:lstStyle/>
                    <a:p>
                      <a:r>
                        <a:rPr kumimoji="1" lang="ja-JP" altLang="en-US" sz="1200" dirty="0">
                          <a:latin typeface="Meiryo UI" panose="020B0604030504040204" pitchFamily="50" charset="-128"/>
                          <a:ea typeface="Meiryo UI" panose="020B0604030504040204" pitchFamily="50" charset="-128"/>
                        </a:rPr>
                        <a:t>経常収支比率</a:t>
                      </a:r>
                    </a:p>
                  </a:txBody>
                  <a:tcPr anchor="ctr"/>
                </a:tc>
                <a:tc>
                  <a:txBody>
                    <a:bodyPr/>
                    <a:lstStyle/>
                    <a:p>
                      <a:r>
                        <a:rPr lang="ja-JP" altLang="en-US" sz="1200" dirty="0">
                          <a:latin typeface="Meiryo UI" panose="020B0604030504040204" pitchFamily="50" charset="-128"/>
                          <a:ea typeface="Meiryo UI" panose="020B0604030504040204" pitchFamily="50" charset="-128"/>
                        </a:rPr>
                        <a:t>地方公共団体の財政構造の弾力性を判断するための指標で、人件費、扶助費、公債費など、毎年度経常的に支出される経費（経常的経費）に充当された一般財源の額が、地方税、普通交付税を中心とする毎年度経常的に収入される一般財源（経常一般財源）、減収補塡債特例分、猶予特例債及び臨時財政対策債の合計額に占める割合</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48906350"/>
                  </a:ext>
                </a:extLst>
              </a:tr>
              <a:tr h="723495">
                <a:tc>
                  <a:txBody>
                    <a:bodyPr/>
                    <a:lstStyle/>
                    <a:p>
                      <a:r>
                        <a:rPr kumimoji="1" lang="ja-JP" altLang="en-US" sz="1200" dirty="0">
                          <a:latin typeface="Meiryo UI" panose="020B0604030504040204" pitchFamily="50" charset="-128"/>
                          <a:ea typeface="Meiryo UI" panose="020B0604030504040204" pitchFamily="50" charset="-128"/>
                        </a:rPr>
                        <a:t>実質公債費比率</a:t>
                      </a:r>
                    </a:p>
                  </a:txBody>
                  <a:tcPr anchor="ctr"/>
                </a:tc>
                <a:tc>
                  <a:txBody>
                    <a:bodyPr/>
                    <a:lstStyle/>
                    <a:p>
                      <a:r>
                        <a:rPr lang="ja-JP" altLang="en-US" sz="1200" dirty="0">
                          <a:latin typeface="Meiryo UI" panose="020B0604030504040204" pitchFamily="50" charset="-128"/>
                          <a:ea typeface="Meiryo UI" panose="020B0604030504040204" pitchFamily="50" charset="-128"/>
                        </a:rPr>
                        <a:t>当該地方公共団体の一般会計等が負担する元利償還金及び公営企業債の償還金に対する繰出金などの準元利償還金に係る実質的な公債費相当額の標準財政規模を基本とした額に対する比率の過去</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か年の平均値</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46243783"/>
                  </a:ext>
                </a:extLst>
              </a:tr>
              <a:tr h="516782">
                <a:tc>
                  <a:txBody>
                    <a:bodyPr/>
                    <a:lstStyle/>
                    <a:p>
                      <a:r>
                        <a:rPr kumimoji="1" lang="ja-JP" altLang="en-US" sz="1200" dirty="0">
                          <a:latin typeface="Meiryo UI" panose="020B0604030504040204" pitchFamily="50" charset="-128"/>
                          <a:ea typeface="Meiryo UI" panose="020B0604030504040204" pitchFamily="50" charset="-128"/>
                        </a:rPr>
                        <a:t>将来負担比率</a:t>
                      </a:r>
                    </a:p>
                  </a:txBody>
                  <a:tcPr anchor="ctr"/>
                </a:tc>
                <a:tc>
                  <a:txBody>
                    <a:bodyPr/>
                    <a:lstStyle/>
                    <a:p>
                      <a:r>
                        <a:rPr lang="ja-JP" altLang="en-US" sz="1200" dirty="0">
                          <a:latin typeface="Meiryo UI" panose="020B0604030504040204" pitchFamily="50" charset="-128"/>
                          <a:ea typeface="Meiryo UI" panose="020B0604030504040204" pitchFamily="50" charset="-128"/>
                        </a:rPr>
                        <a:t>公営企業や地方公社、損失補償を行っている出資法人等に係るものも含め、当該地方公共団体の一般会計等が将来負担すべき実質的な負債の標準財政規模を基本とした額に対する比率</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84528148"/>
                  </a:ext>
                </a:extLst>
              </a:tr>
              <a:tr h="419168">
                <a:tc>
                  <a:txBody>
                    <a:bodyPr/>
                    <a:lstStyle/>
                    <a:p>
                      <a:r>
                        <a:rPr kumimoji="1" lang="ja-JP" altLang="en-US" sz="1200" dirty="0">
                          <a:latin typeface="Meiryo UI" panose="020B0604030504040204" pitchFamily="50" charset="-128"/>
                          <a:ea typeface="Meiryo UI" panose="020B0604030504040204" pitchFamily="50" charset="-128"/>
                        </a:rPr>
                        <a:t>積立金現在高</a:t>
                      </a:r>
                    </a:p>
                  </a:txBody>
                  <a:tcPr anchor="ctr"/>
                </a:tc>
                <a:tc>
                  <a:txBody>
                    <a:bodyPr/>
                    <a:lstStyle/>
                    <a:p>
                      <a:r>
                        <a:rPr kumimoji="1" lang="ja-JP" altLang="en-US" sz="1200" b="0" i="0" kern="1200" dirty="0">
                          <a:solidFill>
                            <a:schemeClr val="dk1"/>
                          </a:solidFill>
                          <a:effectLst/>
                          <a:latin typeface="Meiryo UI" panose="020B0604030504040204" pitchFamily="50" charset="-128"/>
                          <a:ea typeface="Meiryo UI" panose="020B0604030504040204" pitchFamily="50" charset="-128"/>
                          <a:cs typeface="+mn-cs"/>
                        </a:rPr>
                        <a:t>財政調整基金、減債基金、その他特定目的基金の残高の合計</a:t>
                      </a:r>
                    </a:p>
                  </a:txBody>
                  <a:tcPr anchor="ctr"/>
                </a:tc>
                <a:extLst>
                  <a:ext uri="{0D108BD9-81ED-4DB2-BD59-A6C34878D82A}">
                    <a16:rowId xmlns:a16="http://schemas.microsoft.com/office/drawing/2014/main" val="4143410098"/>
                  </a:ext>
                </a:extLst>
              </a:tr>
            </a:tbl>
          </a:graphicData>
        </a:graphic>
      </p:graphicFrame>
      <p:grpSp>
        <p:nvGrpSpPr>
          <p:cNvPr id="8" name="グループ化 7">
            <a:extLst>
              <a:ext uri="{FF2B5EF4-FFF2-40B4-BE49-F238E27FC236}">
                <a16:creationId xmlns:a16="http://schemas.microsoft.com/office/drawing/2014/main" id="{9362CD56-6F80-4620-BC12-72AE6C6694CC}"/>
              </a:ext>
            </a:extLst>
          </p:cNvPr>
          <p:cNvGrpSpPr/>
          <p:nvPr/>
        </p:nvGrpSpPr>
        <p:grpSpPr>
          <a:xfrm>
            <a:off x="150937" y="159146"/>
            <a:ext cx="8784976" cy="389536"/>
            <a:chOff x="150937" y="159144"/>
            <a:chExt cx="8784976" cy="389536"/>
          </a:xfrm>
        </p:grpSpPr>
        <p:sp>
          <p:nvSpPr>
            <p:cNvPr id="9" name="正方形/長方形 8">
              <a:extLst>
                <a:ext uri="{FF2B5EF4-FFF2-40B4-BE49-F238E27FC236}">
                  <a16:creationId xmlns:a16="http://schemas.microsoft.com/office/drawing/2014/main" id="{A50C41EC-8C81-42ED-8518-76BFBCE60CD2}"/>
                </a:ext>
              </a:extLst>
            </p:cNvPr>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（参考）用語集</a:t>
              </a:r>
            </a:p>
          </p:txBody>
        </p:sp>
        <p:cxnSp>
          <p:nvCxnSpPr>
            <p:cNvPr id="10" name="直線コネクタ 9">
              <a:extLst>
                <a:ext uri="{FF2B5EF4-FFF2-40B4-BE49-F238E27FC236}">
                  <a16:creationId xmlns:a16="http://schemas.microsoft.com/office/drawing/2014/main" id="{31FE41AD-DBB5-4782-BF4E-8CBC5CC3CD24}"/>
                </a:ext>
              </a:extLst>
            </p:cNvPr>
            <p:cNvCxnSpPr/>
            <p:nvPr/>
          </p:nvCxnSpPr>
          <p:spPr>
            <a:xfrm>
              <a:off x="150937" y="548680"/>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1" name="正方形/長方形 10">
            <a:extLst>
              <a:ext uri="{FF2B5EF4-FFF2-40B4-BE49-F238E27FC236}">
                <a16:creationId xmlns:a16="http://schemas.microsoft.com/office/drawing/2014/main" id="{FF7F562E-D76A-4F23-BC04-2FB2A413BF0E}"/>
              </a:ext>
            </a:extLst>
          </p:cNvPr>
          <p:cNvSpPr/>
          <p:nvPr/>
        </p:nvSpPr>
        <p:spPr>
          <a:xfrm>
            <a:off x="8676456" y="6597352"/>
            <a:ext cx="404144" cy="2098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z="1200">
                <a:solidFill>
                  <a:prstClr val="black"/>
                </a:solidFill>
                <a:ea typeface="Meiryo UI" panose="020B0604030504040204" pitchFamily="50" charset="-128"/>
              </a:rPr>
              <a:pPr algn="ctr"/>
              <a:t>90</a:t>
            </a:fld>
            <a:endParaRPr lang="ja-JP" altLang="en-US" sz="1200" dirty="0">
              <a:solidFill>
                <a:prstClr val="black"/>
              </a:solidFill>
              <a:ea typeface="Meiryo UI" panose="020B0604030504040204" pitchFamily="50" charset="-128"/>
            </a:endParaRPr>
          </a:p>
        </p:txBody>
      </p:sp>
    </p:spTree>
    <p:extLst>
      <p:ext uri="{BB962C8B-B14F-4D97-AF65-F5344CB8AC3E}">
        <p14:creationId xmlns:p14="http://schemas.microsoft.com/office/powerpoint/2010/main" val="21160181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smtClean="0">
            <a:solidFill>
              <a:prstClr val="black"/>
            </a:solidFill>
            <a:ea typeface="Meiryo UI" panose="020B0604030504040204" pitchFamily="50" charset="-128"/>
          </a:defRPr>
        </a:defPPr>
      </a:lstStyle>
      <a:style>
        <a:lnRef idx="2">
          <a:schemeClr val="accent1"/>
        </a:lnRef>
        <a:fillRef idx="1">
          <a:schemeClr val="lt1"/>
        </a:fillRef>
        <a:effectRef idx="0">
          <a:schemeClr val="accent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0</TotalTime>
  <Words>24396</Words>
  <Application>Microsoft Office PowerPoint</Application>
  <PresentationFormat>画面に合わせる (4:3)</PresentationFormat>
  <Paragraphs>2430</Paragraphs>
  <Slides>91</Slides>
  <Notes>75</Notes>
  <HiddenSlides>0</HiddenSlides>
  <MMClips>0</MMClips>
  <ScaleCrop>false</ScaleCrop>
  <HeadingPairs>
    <vt:vector size="8" baseType="variant">
      <vt:variant>
        <vt:lpstr>使用されているフォント</vt:lpstr>
      </vt:variant>
      <vt:variant>
        <vt:i4>15</vt:i4>
      </vt:variant>
      <vt:variant>
        <vt:lpstr>テーマ</vt:lpstr>
      </vt:variant>
      <vt:variant>
        <vt:i4>2</vt:i4>
      </vt:variant>
      <vt:variant>
        <vt:lpstr>埋め込まれた OLE サーバー</vt:lpstr>
      </vt:variant>
      <vt:variant>
        <vt:i4>1</vt:i4>
      </vt:variant>
      <vt:variant>
        <vt:lpstr>スライド タイトル</vt:lpstr>
      </vt:variant>
      <vt:variant>
        <vt:i4>91</vt:i4>
      </vt:variant>
    </vt:vector>
  </HeadingPairs>
  <TitlesOfParts>
    <vt:vector size="109" baseType="lpstr">
      <vt:lpstr>BIZ UDPゴシック</vt:lpstr>
      <vt:lpstr>BIZ UDP明朝 Medium</vt:lpstr>
      <vt:lpstr>Meiryo UI</vt:lpstr>
      <vt:lpstr>ＭＳ Ｐゴシック</vt:lpstr>
      <vt:lpstr>ＭＳ Ｐ明朝</vt:lpstr>
      <vt:lpstr>UD デジタル 教科書体 NK-B</vt:lpstr>
      <vt:lpstr>UD デジタル 教科書体 NK-R</vt:lpstr>
      <vt:lpstr>Meiryo</vt:lpstr>
      <vt:lpstr>Meiryo</vt:lpstr>
      <vt:lpstr>Arial</vt:lpstr>
      <vt:lpstr>Calibri</vt:lpstr>
      <vt:lpstr>Calibri Light</vt:lpstr>
      <vt:lpstr>Trebuchet MS</vt:lpstr>
      <vt:lpstr>Wingdings</vt:lpstr>
      <vt:lpstr>Wingdings 3</vt:lpstr>
      <vt:lpstr>Office Theme</vt:lpstr>
      <vt:lpstr>ファセット</vt:lpstr>
      <vt:lpstr>Presentation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2025-03-21T01:41:05Z</dcterms:created>
  <dcterms:modified xsi:type="dcterms:W3CDTF">2025-03-21T01:41:08Z</dcterms:modified>
</cp:coreProperties>
</file>