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0"/>
  </p:notesMasterIdLst>
  <p:sldIdLst>
    <p:sldId id="298" r:id="rId2"/>
    <p:sldId id="320" r:id="rId3"/>
    <p:sldId id="326" r:id="rId4"/>
    <p:sldId id="333" r:id="rId5"/>
    <p:sldId id="334" r:id="rId6"/>
    <p:sldId id="329" r:id="rId7"/>
    <p:sldId id="330" r:id="rId8"/>
    <p:sldId id="307" r:id="rId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8001"/>
    <a:srgbClr val="FF993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4" autoAdjust="0"/>
    <p:restoredTop sz="94660"/>
  </p:normalViewPr>
  <p:slideViewPr>
    <p:cSldViewPr snapToGrid="0">
      <p:cViewPr varScale="1">
        <p:scale>
          <a:sx n="96" d="100"/>
          <a:sy n="96" d="100"/>
        </p:scale>
        <p:origin x="12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050E8346-B7D7-4CA6-88F0-3DA45B86A7C5}" type="datetimeFigureOut">
              <a:rPr kumimoji="1" lang="ja-JP" altLang="en-US" smtClean="0"/>
              <a:t>2025/3/24</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9A56A26D-1E05-49ED-A7F9-07570320B361}" type="slidenum">
              <a:rPr kumimoji="1" lang="ja-JP" altLang="en-US" smtClean="0"/>
              <a:t>‹#›</a:t>
            </a:fld>
            <a:endParaRPr kumimoji="1" lang="ja-JP" altLang="en-US"/>
          </a:p>
        </p:txBody>
      </p:sp>
    </p:spTree>
    <p:extLst>
      <p:ext uri="{BB962C8B-B14F-4D97-AF65-F5344CB8AC3E}">
        <p14:creationId xmlns:p14="http://schemas.microsoft.com/office/powerpoint/2010/main" val="35251057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AE258B-2043-40C2-A298-992AFA55604E}" type="datetime1">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3291657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281EB1-2029-4102-988D-71E5EBA63C71}" type="datetime1">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272673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91A3D2E-AF51-4EBD-9D36-B3F5978E5BEF}" type="datetime1">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95533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13435A-F6E8-482A-998F-8CDC6933A9D6}" type="datetime1">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527650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382D095-81EB-4F85-B040-7E8E120E645C}" type="datetime1">
              <a:rPr kumimoji="1" lang="ja-JP" altLang="en-US" smtClean="0"/>
              <a:t>2025/3/24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81364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210E89C-FF7A-461D-BACC-909F2E63F44C}" type="datetime1">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376044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06CE70D-DC5A-4C86-896F-63FA6D458D65}" type="datetime1">
              <a:rPr kumimoji="1" lang="ja-JP" altLang="en-US" smtClean="0"/>
              <a:t>2025/3/24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303254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B6D9B7B-E9A9-4EAF-8E5C-814828CB3AA7}" type="datetime1">
              <a:rPr kumimoji="1" lang="ja-JP" altLang="en-US" smtClean="0"/>
              <a:t>2025/3/24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3231088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81079-11C9-4E14-BF24-A11E6C5829B3}" type="datetime1">
              <a:rPr kumimoji="1" lang="ja-JP" altLang="en-US" smtClean="0"/>
              <a:t>2025/3/24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32856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3D3ADAA-9521-4580-9B7E-23CA037C2C87}" type="datetime1">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13345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A4D3502-217B-4A59-AFD0-CB15BF9A07A0}" type="datetime1">
              <a:rPr kumimoji="1" lang="ja-JP" altLang="en-US" smtClean="0"/>
              <a:t>2025/3/24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2497502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3DF7F-5DDA-47C5-97D8-B98B7440EBDC}" type="datetime1">
              <a:rPr kumimoji="1" lang="ja-JP" altLang="en-US" smtClean="0"/>
              <a:t>2025/3/24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C1A15-BC8E-458C-9756-EDB9825B205C}" type="slidenum">
              <a:rPr kumimoji="1" lang="ja-JP" altLang="en-US" smtClean="0"/>
              <a:t>‹#›</a:t>
            </a:fld>
            <a:endParaRPr kumimoji="1" lang="ja-JP" altLang="en-US"/>
          </a:p>
        </p:txBody>
      </p:sp>
    </p:spTree>
    <p:extLst>
      <p:ext uri="{BB962C8B-B14F-4D97-AF65-F5344CB8AC3E}">
        <p14:creationId xmlns:p14="http://schemas.microsoft.com/office/powerpoint/2010/main" val="4114528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jrtt.go.jp/project/20240829_turuhannrennrakukaigi07.pdf"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2EBFA79B-2BAE-4ECE-9DB1-83D3F3D9C6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25585" y="449294"/>
            <a:ext cx="2095839" cy="1308309"/>
          </a:xfrm>
          <a:prstGeom prst="rect">
            <a:avLst/>
          </a:prstGeom>
          <a:noFill/>
          <a:ln>
            <a:noFill/>
          </a:ln>
        </p:spPr>
      </p:pic>
      <p:sp>
        <p:nvSpPr>
          <p:cNvPr id="2" name="スライド番号プレースホルダー 1"/>
          <p:cNvSpPr>
            <a:spLocks noGrp="1"/>
          </p:cNvSpPr>
          <p:nvPr>
            <p:ph type="sldNum" sz="quarter" idx="12"/>
          </p:nvPr>
        </p:nvSpPr>
        <p:spPr>
          <a:xfrm>
            <a:off x="6995830" y="6477374"/>
            <a:ext cx="2057400" cy="365125"/>
          </a:xfrm>
        </p:spPr>
        <p:txBody>
          <a:bodyPr/>
          <a:lstStyle/>
          <a:p>
            <a:fld id="{422AAC54-A2B9-4AE8-9462-7DF1EE8FD238}" type="slidenum">
              <a:rPr kumimoji="1" lang="ja-JP" altLang="en-US" sz="1400" smtClean="0">
                <a:latin typeface="Meiryo UI" panose="020B0604030504040204" pitchFamily="50" charset="-128"/>
                <a:ea typeface="Meiryo UI" panose="020B0604030504040204" pitchFamily="50" charset="-128"/>
              </a:rPr>
              <a:t>1</a:t>
            </a:fld>
            <a:endParaRPr kumimoji="1" lang="ja-JP" altLang="en-US" sz="140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512762" y="3529558"/>
            <a:ext cx="7439212" cy="865237"/>
          </a:xfrm>
          <a:prstGeom prst="rect">
            <a:avLst/>
          </a:prstGeom>
          <a:noFill/>
        </p:spPr>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（１）</a:t>
            </a:r>
            <a:r>
              <a:rPr kumimoji="1" lang="ja-JP" altLang="en-US" sz="1800" b="1" dirty="0">
                <a:solidFill>
                  <a:prstClr val="black"/>
                </a:solidFill>
                <a:latin typeface="Meiryo UI"/>
                <a:ea typeface="Meiryo UI"/>
              </a:rPr>
              <a:t>まちづくり方針の更新（素案）について</a:t>
            </a:r>
            <a:endParaRPr kumimoji="1" lang="en-US" altLang="ja-JP" sz="1800" b="1" dirty="0">
              <a:solidFill>
                <a:prstClr val="black"/>
              </a:solidFill>
              <a:latin typeface="Meiryo UI"/>
              <a:ea typeface="Meiryo UI"/>
            </a:endParaRPr>
          </a:p>
          <a:p>
            <a:pPr>
              <a:lnSpc>
                <a:spcPct val="150000"/>
              </a:lnSpc>
            </a:pPr>
            <a:r>
              <a:rPr kumimoji="1" lang="ja-JP" altLang="en-US" b="1" dirty="0">
                <a:latin typeface="Meiryo UI" panose="020B0604030504040204" pitchFamily="50" charset="-128"/>
                <a:ea typeface="Meiryo UI" panose="020B0604030504040204" pitchFamily="50" charset="-128"/>
              </a:rPr>
              <a:t>（２）今後の予定</a:t>
            </a:r>
            <a:endParaRPr kumimoji="1" lang="ja-JP" altLang="en-US" sz="18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0" y="2681548"/>
            <a:ext cx="9144000" cy="461665"/>
          </a:xfrm>
          <a:prstGeom prst="rect">
            <a:avLst/>
          </a:prstGeom>
          <a:solidFill>
            <a:schemeClr val="accent5">
              <a:lumMod val="75000"/>
            </a:schemeClr>
          </a:solidFill>
          <a:ln>
            <a:noFill/>
          </a:ln>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　まちづくり方針の更新について</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AB092F35-6E15-474D-A89F-D265B26DB8E3}"/>
              </a:ext>
            </a:extLst>
          </p:cNvPr>
          <p:cNvSpPr txBox="1"/>
          <p:nvPr/>
        </p:nvSpPr>
        <p:spPr>
          <a:xfrm>
            <a:off x="8221206" y="139411"/>
            <a:ext cx="800219" cy="338554"/>
          </a:xfrm>
          <a:prstGeom prst="rect">
            <a:avLst/>
          </a:prstGeom>
          <a:noFill/>
          <a:ln w="12700">
            <a:solidFill>
              <a:schemeClr val="tx1"/>
            </a:solidFill>
          </a:ln>
        </p:spPr>
        <p:txBody>
          <a:bodyPr wrap="none" rtlCol="0">
            <a:spAutoFit/>
          </a:bodyPr>
          <a:lstStyle/>
          <a:p>
            <a:r>
              <a:rPr kumimoji="1" lang="ja-JP" altLang="en-US" sz="1600" b="0" dirty="0">
                <a:latin typeface="Meiryo UI" panose="020B0604030504040204" pitchFamily="50" charset="-128"/>
                <a:ea typeface="Meiryo UI" panose="020B0604030504040204" pitchFamily="50" charset="-128"/>
              </a:rPr>
              <a:t>資料３</a:t>
            </a:r>
          </a:p>
        </p:txBody>
      </p:sp>
    </p:spTree>
    <p:extLst>
      <p:ext uri="{BB962C8B-B14F-4D97-AF65-F5344CB8AC3E}">
        <p14:creationId xmlns:p14="http://schemas.microsoft.com/office/powerpoint/2010/main" val="330301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BE24B6B3-9B3A-4C4F-B790-3CF674D3FCD8}"/>
              </a:ext>
            </a:extLst>
          </p:cNvPr>
          <p:cNvSpPr/>
          <p:nvPr/>
        </p:nvSpPr>
        <p:spPr>
          <a:xfrm>
            <a:off x="172204" y="4203690"/>
            <a:ext cx="8653389" cy="25709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74D523EA-D2AE-4EC6-8BD6-496699C63D68}"/>
              </a:ext>
            </a:extLst>
          </p:cNvPr>
          <p:cNvSpPr/>
          <p:nvPr/>
        </p:nvSpPr>
        <p:spPr>
          <a:xfrm>
            <a:off x="4744206" y="945251"/>
            <a:ext cx="4081388" cy="30851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407EA54C-809A-4DD8-B722-C370859990BD}"/>
              </a:ext>
            </a:extLst>
          </p:cNvPr>
          <p:cNvSpPr/>
          <p:nvPr/>
        </p:nvSpPr>
        <p:spPr>
          <a:xfrm>
            <a:off x="172204" y="941291"/>
            <a:ext cx="4399795" cy="31067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86600" y="6530961"/>
            <a:ext cx="2057400" cy="365125"/>
          </a:xfrm>
        </p:spPr>
        <p:txBody>
          <a:bodyPr/>
          <a:lstStyle/>
          <a:p>
            <a:fld id="{4BC3B274-16AA-444F-BE5F-2BB53118253E}" type="slidenum">
              <a:rPr kumimoji="1" lang="ja-JP" altLang="en-US" sz="1400" smtClean="0">
                <a:latin typeface="Meiryo UI" panose="020B0604030504040204" pitchFamily="50" charset="-128"/>
                <a:ea typeface="Meiryo UI" panose="020B0604030504040204" pitchFamily="50" charset="-128"/>
              </a:rPr>
              <a:t>2</a:t>
            </a:fld>
            <a:endParaRPr kumimoji="1" lang="ja-JP" altLang="en-US"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9D8CDCE6-8E77-4BC9-8ABC-08984C7A2B35}"/>
              </a:ext>
            </a:extLst>
          </p:cNvPr>
          <p:cNvSpPr txBox="1"/>
          <p:nvPr/>
        </p:nvSpPr>
        <p:spPr>
          <a:xfrm>
            <a:off x="7800231" y="84846"/>
            <a:ext cx="1225816" cy="338554"/>
          </a:xfrm>
          <a:prstGeom prst="rect">
            <a:avLst/>
          </a:prstGeom>
          <a:no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600" dirty="0"/>
              <a:t>資料２－１</a:t>
            </a:r>
            <a:endParaRPr kumimoji="1" lang="en-US" altLang="ja-JP" sz="1600" dirty="0"/>
          </a:p>
        </p:txBody>
      </p:sp>
      <p:sp>
        <p:nvSpPr>
          <p:cNvPr id="69" name="テキスト ボックス 68">
            <a:extLst>
              <a:ext uri="{FF2B5EF4-FFF2-40B4-BE49-F238E27FC236}">
                <a16:creationId xmlns:a16="http://schemas.microsoft.com/office/drawing/2014/main" id="{16B582EC-0797-4FC7-AE63-D6A9871DE67D}"/>
              </a:ext>
            </a:extLst>
          </p:cNvPr>
          <p:cNvSpPr txBox="1"/>
          <p:nvPr/>
        </p:nvSpPr>
        <p:spPr>
          <a:xfrm>
            <a:off x="110612" y="465642"/>
            <a:ext cx="4075155" cy="338554"/>
          </a:xfrm>
          <a:prstGeom prst="rect">
            <a:avLst/>
          </a:prstGeom>
          <a:noFill/>
        </p:spPr>
        <p:txBody>
          <a:bodyPr wrap="none" rtlCol="0">
            <a:spAutoFit/>
          </a:bodyPr>
          <a:lstStyle/>
          <a:p>
            <a:pPr>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（１）まちづくり方針の</a:t>
            </a:r>
            <a:r>
              <a:rPr kumimoji="1" lang="ja-JP" altLang="en-US" sz="1600" b="1" dirty="0">
                <a:solidFill>
                  <a:prstClr val="black"/>
                </a:solidFill>
                <a:latin typeface="Meiryo UI"/>
                <a:ea typeface="Meiryo UI"/>
              </a:rPr>
              <a:t>更新（素案）について</a:t>
            </a:r>
            <a:endParaRPr kumimoji="1" lang="en-US" altLang="ja-JP" sz="1600" b="1" dirty="0">
              <a:solidFill>
                <a:prstClr val="black"/>
              </a:solidFill>
              <a:latin typeface="Meiryo UI"/>
              <a:ea typeface="Meiryo UI"/>
            </a:endParaRPr>
          </a:p>
        </p:txBody>
      </p:sp>
      <p:sp>
        <p:nvSpPr>
          <p:cNvPr id="70" name="正方形/長方形 69">
            <a:extLst>
              <a:ext uri="{FF2B5EF4-FFF2-40B4-BE49-F238E27FC236}">
                <a16:creationId xmlns:a16="http://schemas.microsoft.com/office/drawing/2014/main" id="{48AC18B0-D13C-4B10-9295-7FABEEC7BA90}"/>
              </a:ext>
            </a:extLst>
          </p:cNvPr>
          <p:cNvSpPr/>
          <p:nvPr/>
        </p:nvSpPr>
        <p:spPr>
          <a:xfrm>
            <a:off x="49018" y="485110"/>
            <a:ext cx="123187" cy="2996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8D4452C2-34B7-4C29-82CB-8F1AA82274CB}"/>
              </a:ext>
            </a:extLst>
          </p:cNvPr>
          <p:cNvSpPr txBox="1"/>
          <p:nvPr/>
        </p:nvSpPr>
        <p:spPr>
          <a:xfrm>
            <a:off x="110612" y="1272086"/>
            <a:ext cx="4649168" cy="2785378"/>
          </a:xfrm>
          <a:prstGeom prst="rect">
            <a:avLst/>
          </a:prstGeom>
          <a:noFill/>
        </p:spPr>
        <p:txBody>
          <a:bodyPr wrap="square" rtlCol="0">
            <a:spAutoFit/>
          </a:bodyPr>
          <a:lstStyle/>
          <a:p>
            <a:pPr algn="just">
              <a:lnSpc>
                <a:spcPct val="150000"/>
              </a:lnSpc>
            </a:pPr>
            <a:r>
              <a:rPr lang="ja-JP" altLang="en-US" sz="1400"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①都市再生</a:t>
            </a:r>
            <a:r>
              <a:rPr lang="ja-JP" altLang="ja-JP"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緊急整備地域の指定</a:t>
            </a:r>
          </a:p>
          <a:p>
            <a:pPr marL="133350" algn="just">
              <a:lnSpc>
                <a:spcPct val="150000"/>
              </a:lnSpc>
            </a:pPr>
            <a:r>
              <a:rPr lang="ja-JP" altLang="en-US" sz="1400"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u="sng" kern="100" dirty="0">
                <a:effectLst/>
                <a:latin typeface="Meiryo UI" panose="020B0604030504040204" pitchFamily="50" charset="-128"/>
                <a:ea typeface="Meiryo UI" panose="020B0604030504040204" pitchFamily="50" charset="-128"/>
                <a:cs typeface="Times New Roman" panose="02020603050405020304" pitchFamily="18" charset="0"/>
              </a:rPr>
              <a:t>都市再生緊急整備地域の指定（新大阪駅エリア）</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50000"/>
              </a:lnSpc>
            </a:pPr>
            <a:r>
              <a:rPr lang="ja-JP" altLang="en-US" sz="1400"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②</a:t>
            </a:r>
            <a:r>
              <a:rPr lang="ja-JP" altLang="ja-JP"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新大阪駅周辺地域のまちづくりに関わる新たな動き</a:t>
            </a:r>
          </a:p>
          <a:p>
            <a:pPr marL="133350" algn="just">
              <a:lnSpc>
                <a:spcPct val="150000"/>
              </a:lnSpc>
            </a:pPr>
            <a:r>
              <a:rPr lang="ja-JP" altLang="en-US" sz="1400"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u="sng" kern="100" dirty="0">
                <a:effectLst/>
                <a:latin typeface="Meiryo UI" panose="020B0604030504040204" pitchFamily="50" charset="-128"/>
                <a:ea typeface="Meiryo UI" panose="020B0604030504040204" pitchFamily="50" charset="-128"/>
                <a:cs typeface="Times New Roman" panose="02020603050405020304" pitchFamily="18" charset="0"/>
              </a:rPr>
              <a:t>北陸新幹線の駅位置</a:t>
            </a:r>
            <a:r>
              <a:rPr lang="ja-JP" altLang="en-US" sz="1400" b="1" u="sng" kern="100" dirty="0">
                <a:effectLst/>
                <a:latin typeface="Meiryo UI" panose="020B0604030504040204" pitchFamily="50" charset="-128"/>
                <a:ea typeface="Meiryo UI" panose="020B0604030504040204" pitchFamily="50" charset="-128"/>
                <a:cs typeface="Times New Roman" panose="02020603050405020304" pitchFamily="18" charset="0"/>
              </a:rPr>
              <a:t>案</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の公表</a:t>
            </a:r>
          </a:p>
          <a:p>
            <a:pPr marL="133350" algn="just">
              <a:lnSpc>
                <a:spcPct val="150000"/>
              </a:lnSpc>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・第</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３</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次国土形成計画の策定</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algn="just"/>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u="sng" kern="100" dirty="0">
                <a:effectLst/>
                <a:latin typeface="Meiryo UI" panose="020B0604030504040204" pitchFamily="50" charset="-128"/>
                <a:ea typeface="Meiryo UI" panose="020B0604030504040204" pitchFamily="50" charset="-128"/>
                <a:cs typeface="Times New Roman" panose="02020603050405020304" pitchFamily="18" charset="0"/>
              </a:rPr>
              <a:t>スーパー・メガリージョン</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u="sng" kern="100" dirty="0">
                <a:effectLst/>
                <a:latin typeface="Meiryo UI" panose="020B0604030504040204" pitchFamily="50" charset="-128"/>
                <a:ea typeface="Meiryo UI" panose="020B0604030504040204" pitchFamily="50" charset="-128"/>
                <a:cs typeface="Times New Roman" panose="02020603050405020304" pitchFamily="18" charset="0"/>
              </a:rPr>
              <a:t>日本中央回廊</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lnSpc>
                <a:spcPct val="150000"/>
              </a:lnSpc>
            </a:pPr>
            <a:r>
              <a:rPr lang="ja-JP" altLang="en-US" sz="1400"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③</a:t>
            </a:r>
            <a:r>
              <a:rPr lang="ja-JP" altLang="ja-JP"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社会状況の変化</a:t>
            </a:r>
          </a:p>
          <a:p>
            <a:pPr marL="133350" algn="just">
              <a:lnSpc>
                <a:spcPct val="150000"/>
              </a:lnSpc>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・踏まえるべき社会状況等を時点修正</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algn="just"/>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（新型コロナの記載</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の見直し</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など）</a:t>
            </a:r>
          </a:p>
        </p:txBody>
      </p:sp>
      <p:sp>
        <p:nvSpPr>
          <p:cNvPr id="11" name="テキスト ボックス 10">
            <a:extLst>
              <a:ext uri="{FF2B5EF4-FFF2-40B4-BE49-F238E27FC236}">
                <a16:creationId xmlns:a16="http://schemas.microsoft.com/office/drawing/2014/main" id="{76F64672-83D6-44D6-AAD0-7CE2ED87F71C}"/>
              </a:ext>
            </a:extLst>
          </p:cNvPr>
          <p:cNvSpPr txBox="1"/>
          <p:nvPr/>
        </p:nvSpPr>
        <p:spPr>
          <a:xfrm>
            <a:off x="4647130" y="1156524"/>
            <a:ext cx="4324666" cy="2901820"/>
          </a:xfrm>
          <a:prstGeom prst="rect">
            <a:avLst/>
          </a:prstGeom>
          <a:noFill/>
        </p:spPr>
        <p:txBody>
          <a:bodyPr wrap="square" rtlCol="0">
            <a:spAutoFit/>
          </a:bodyPr>
          <a:lstStyle/>
          <a:p>
            <a:pPr algn="just">
              <a:lnSpc>
                <a:spcPct val="150000"/>
              </a:lnSpc>
            </a:pPr>
            <a:r>
              <a:rPr lang="en-US" altLang="ja-JP" sz="1400"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400"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lnSpc>
                <a:spcPct val="150000"/>
              </a:lnSpc>
            </a:pPr>
            <a:r>
              <a:rPr lang="ja-JP" altLang="en-US" sz="1400"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①</a:t>
            </a:r>
            <a:r>
              <a:rPr lang="ja-JP" altLang="ja-JP"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プロモーション検討会、民間都市開発</a:t>
            </a:r>
            <a:r>
              <a:rPr lang="ja-JP" altLang="en-US"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の</a:t>
            </a:r>
            <a:r>
              <a:rPr lang="ja-JP" altLang="ja-JP"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誘導方策</a:t>
            </a:r>
            <a:endParaRPr lang="en-US" altLang="ja-JP"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r>
              <a:rPr lang="ja-JP" altLang="en-US" sz="1400" b="1"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検討会での検討内容</a:t>
            </a:r>
          </a:p>
          <a:p>
            <a:pPr marL="266700" indent="-133350" algn="just">
              <a:lnSpc>
                <a:spcPts val="2100"/>
              </a:lnSpc>
            </a:pPr>
            <a:r>
              <a:rPr lang="ja-JP" altLang="en-US" sz="1400"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u="sng" kern="100" dirty="0">
                <a:effectLst/>
                <a:latin typeface="Meiryo UI" panose="020B0604030504040204" pitchFamily="50" charset="-128"/>
                <a:ea typeface="Meiryo UI" panose="020B0604030504040204" pitchFamily="50" charset="-128"/>
                <a:cs typeface="Times New Roman" panose="02020603050405020304" pitchFamily="18" charset="0"/>
              </a:rPr>
              <a:t>新大阪駅エリアのコンセプト・キャッチフレーズ</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を追記</a:t>
            </a:r>
          </a:p>
          <a:p>
            <a:pPr marL="266700" indent="-133350" algn="just">
              <a:lnSpc>
                <a:spcPts val="2100"/>
              </a:lnSpc>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・説明図の修正</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　など</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just">
              <a:lnSpc>
                <a:spcPts val="2100"/>
              </a:lnSpc>
            </a:pP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lnSpc>
                <a:spcPct val="150000"/>
              </a:lnSpc>
            </a:pPr>
            <a:r>
              <a:rPr lang="ja-JP" altLang="en-US" sz="1400"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②</a:t>
            </a:r>
            <a:r>
              <a:rPr lang="ja-JP" altLang="ja-JP"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十三駅・淡路駅エリア計画策定</a:t>
            </a:r>
            <a:r>
              <a:rPr lang="ja-JP" altLang="en-US" sz="1400" b="1"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検討会での</a:t>
            </a:r>
            <a:endParaRPr lang="en-US" altLang="ja-JP" sz="1400" b="1"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r>
              <a:rPr lang="ja-JP" altLang="en-US" sz="1400" b="1"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　　　検討内容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（議題２の内容）</a:t>
            </a:r>
            <a:endParaRPr lang="ja-JP" altLang="ja-JP"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just">
              <a:lnSpc>
                <a:spcPct val="150000"/>
              </a:lnSpc>
            </a:pPr>
            <a:r>
              <a:rPr lang="ja-JP" altLang="en-US" sz="1400"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u="sng" kern="100" dirty="0">
                <a:effectLst/>
                <a:latin typeface="Meiryo UI" panose="020B0604030504040204" pitchFamily="50" charset="-128"/>
                <a:ea typeface="Meiryo UI" panose="020B0604030504040204" pitchFamily="50" charset="-128"/>
                <a:cs typeface="Times New Roman" panose="02020603050405020304" pitchFamily="18" charset="0"/>
              </a:rPr>
              <a:t>各エリア計画の追加</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just">
              <a:lnSpc>
                <a:spcPct val="150000"/>
              </a:lnSpc>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u="sng" kern="100" dirty="0">
                <a:effectLst/>
                <a:latin typeface="Meiryo UI" panose="020B0604030504040204" pitchFamily="50" charset="-128"/>
                <a:ea typeface="Meiryo UI" panose="020B0604030504040204" pitchFamily="50" charset="-128"/>
                <a:cs typeface="Times New Roman" panose="02020603050405020304" pitchFamily="18" charset="0"/>
              </a:rPr>
              <a:t>全体構想の修正（各エリアの役割など）</a:t>
            </a:r>
          </a:p>
        </p:txBody>
      </p:sp>
      <p:sp>
        <p:nvSpPr>
          <p:cNvPr id="12" name="テキスト ボックス 11">
            <a:extLst>
              <a:ext uri="{FF2B5EF4-FFF2-40B4-BE49-F238E27FC236}">
                <a16:creationId xmlns:a16="http://schemas.microsoft.com/office/drawing/2014/main" id="{F9F6DED4-A4C0-4D73-9EF7-A8549D815468}"/>
              </a:ext>
            </a:extLst>
          </p:cNvPr>
          <p:cNvSpPr txBox="1"/>
          <p:nvPr/>
        </p:nvSpPr>
        <p:spPr>
          <a:xfrm>
            <a:off x="200277" y="4221337"/>
            <a:ext cx="8562065" cy="2462213"/>
          </a:xfrm>
          <a:prstGeom prst="rect">
            <a:avLst/>
          </a:prstGeom>
          <a:noFill/>
        </p:spPr>
        <p:txBody>
          <a:bodyPr wrap="square" rtlCol="0">
            <a:spAutoFit/>
          </a:bodyPr>
          <a:lstStyle/>
          <a:p>
            <a:pPr algn="just">
              <a:lnSpc>
                <a:spcPct val="150000"/>
              </a:lnSpc>
            </a:pPr>
            <a:endParaRPr lang="ja-JP" altLang="ja-JP"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50000"/>
              </a:lnSpc>
            </a:pPr>
            <a:r>
              <a:rPr lang="ja-JP" altLang="en-US" sz="1400"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①</a:t>
            </a:r>
            <a:r>
              <a:rPr lang="ja-JP" altLang="ja-JP"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名称変更</a:t>
            </a:r>
            <a:r>
              <a:rPr lang="ja-JP" altLang="en-US"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緊急整備地域外も含めた方針であるため</a:t>
            </a:r>
            <a:r>
              <a:rPr lang="ja-JP" altLang="en-US" sz="1400"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400"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400" dirty="0">
                <a:latin typeface="Meiryo UI" panose="020B0604030504040204" pitchFamily="50" charset="-128"/>
                <a:ea typeface="Meiryo UI" panose="020B0604030504040204" pitchFamily="50" charset="-128"/>
              </a:rPr>
              <a:t> 「新大阪駅周辺地域都市再生緊急整備地域 まちづくり方針</a:t>
            </a:r>
            <a:r>
              <a:rPr kumimoji="1" lang="en-US" altLang="ja-JP" sz="1400" dirty="0">
                <a:latin typeface="Meiryo UI" panose="020B0604030504040204" pitchFamily="50" charset="-128"/>
                <a:ea typeface="Meiryo UI" panose="020B0604030504040204" pitchFamily="50" charset="-128"/>
              </a:rPr>
              <a:t>2022</a:t>
            </a:r>
            <a:r>
              <a:rPr kumimoji="1" lang="ja-JP" altLang="en-US" sz="1400" dirty="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新大阪駅周辺地域 まちづくり方針</a:t>
            </a:r>
            <a:r>
              <a:rPr kumimoji="1" lang="ja-JP" altLang="en-US" sz="14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p>
            <a:pPr marL="266700" indent="-133350" algn="just">
              <a:lnSpc>
                <a:spcPct val="150000"/>
              </a:lnSpc>
            </a:pPr>
            <a:r>
              <a:rPr lang="ja-JP" altLang="en-US" sz="1400" b="1"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②策定主体の変更　</a:t>
            </a:r>
            <a:r>
              <a:rPr lang="ja-JP" altLang="en-US" sz="1400"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（都市再生緊急整備協議会の設置）</a:t>
            </a:r>
            <a:endParaRPr lang="ja-JP" altLang="ja-JP" sz="1400"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just"/>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「新大阪駅周辺地域都市再生緊急整備地域検討協議会」⇒「</a:t>
            </a:r>
            <a:r>
              <a:rPr lang="ja-JP" altLang="en-US" sz="1400" b="1" u="sng" kern="100" dirty="0">
                <a:effectLst/>
                <a:latin typeface="Meiryo UI" panose="020B0604030504040204" pitchFamily="50" charset="-128"/>
                <a:ea typeface="Meiryo UI" panose="020B0604030504040204" pitchFamily="50" charset="-128"/>
                <a:cs typeface="Times New Roman" panose="02020603050405020304" pitchFamily="18" charset="0"/>
              </a:rPr>
              <a:t>新大阪駅周辺地域都市再生緊急整備協議会</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just">
              <a:lnSpc>
                <a:spcPct val="150000"/>
              </a:lnSpc>
            </a:pPr>
            <a:r>
              <a:rPr lang="ja-JP" altLang="en-US"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③</a:t>
            </a:r>
            <a:r>
              <a:rPr lang="ja-JP" altLang="ja-JP"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構成</a:t>
            </a:r>
            <a:r>
              <a:rPr lang="ja-JP" altLang="en-US"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及び表現の</a:t>
            </a:r>
            <a:r>
              <a:rPr lang="ja-JP" altLang="ja-JP"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見直し</a:t>
            </a:r>
            <a:r>
              <a:rPr lang="ja-JP" altLang="en-US"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等</a:t>
            </a:r>
            <a:endParaRPr lang="ja-JP" altLang="ja-JP"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just"/>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重複している</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記載</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内容の整理・統合、プロジェクトの状況に応じた表現の見直し、図デザイン見直し等</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just"/>
            <a:r>
              <a:rPr lang="ja-JP" altLang="en-US" sz="1400" b="1"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④</a:t>
            </a:r>
            <a:r>
              <a:rPr lang="ja-JP" altLang="ja-JP"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資料</a:t>
            </a:r>
            <a:r>
              <a:rPr lang="ja-JP" altLang="en-US" sz="1400" b="1"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編を</a:t>
            </a:r>
            <a:r>
              <a:rPr lang="ja-JP" altLang="en-US"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別冊に</a:t>
            </a:r>
            <a:r>
              <a:rPr lang="ja-JP" altLang="en-US" sz="1400" b="1"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して整理</a:t>
            </a:r>
            <a:endParaRPr lang="ja-JP" altLang="ja-JP"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33350" algn="just"/>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・コラム</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等の参考</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資料</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を簡略化し、詳細は資料編に移動</a:t>
            </a:r>
          </a:p>
        </p:txBody>
      </p:sp>
      <p:sp>
        <p:nvSpPr>
          <p:cNvPr id="15" name="正方形/長方形 14">
            <a:extLst>
              <a:ext uri="{FF2B5EF4-FFF2-40B4-BE49-F238E27FC236}">
                <a16:creationId xmlns:a16="http://schemas.microsoft.com/office/drawing/2014/main" id="{A99E12FB-E944-4F85-A64C-A543EDA9F53F}"/>
              </a:ext>
            </a:extLst>
          </p:cNvPr>
          <p:cNvSpPr/>
          <p:nvPr/>
        </p:nvSpPr>
        <p:spPr>
          <a:xfrm>
            <a:off x="169538" y="902551"/>
            <a:ext cx="4399795" cy="37811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just">
              <a:lnSpc>
                <a:spcPct val="150000"/>
              </a:lnSpc>
            </a:pPr>
            <a:r>
              <a:rPr lang="en-US" altLang="ja-JP" sz="14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１</a:t>
            </a:r>
            <a:r>
              <a:rPr lang="en-US" altLang="ja-JP" sz="14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方針策定時以降の状況変化</a:t>
            </a:r>
            <a:r>
              <a:rPr lang="ja-JP" altLang="en-US"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の反映</a:t>
            </a:r>
            <a:endParaRPr lang="ja-JP" altLang="ja-JP" sz="14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2F1693CD-8194-4039-BFAB-999FB0584EE4}"/>
              </a:ext>
            </a:extLst>
          </p:cNvPr>
          <p:cNvSpPr/>
          <p:nvPr/>
        </p:nvSpPr>
        <p:spPr>
          <a:xfrm>
            <a:off x="4744206" y="907532"/>
            <a:ext cx="4065814" cy="58813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just"/>
            <a:r>
              <a:rPr lang="ja-JP" altLang="en-US"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２</a:t>
            </a:r>
            <a:r>
              <a:rPr lang="en-US" altLang="ja-JP"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都市再生緊急整備協議会</a:t>
            </a:r>
            <a:r>
              <a:rPr lang="ja-JP" altLang="en-US" sz="12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（部会・検討会）</a:t>
            </a:r>
            <a:r>
              <a:rPr lang="ja-JP" altLang="en-US"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での</a:t>
            </a:r>
          </a:p>
          <a:p>
            <a:pPr algn="just"/>
            <a:r>
              <a:rPr lang="ja-JP" altLang="en-US"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　　　 検討内容の反映</a:t>
            </a:r>
          </a:p>
        </p:txBody>
      </p:sp>
      <p:sp>
        <p:nvSpPr>
          <p:cNvPr id="17" name="正方形/長方形 16">
            <a:extLst>
              <a:ext uri="{FF2B5EF4-FFF2-40B4-BE49-F238E27FC236}">
                <a16:creationId xmlns:a16="http://schemas.microsoft.com/office/drawing/2014/main" id="{D2B8D9D2-5798-4108-BFC5-8DE8DAE42B3D}"/>
              </a:ext>
            </a:extLst>
          </p:cNvPr>
          <p:cNvSpPr/>
          <p:nvPr/>
        </p:nvSpPr>
        <p:spPr>
          <a:xfrm>
            <a:off x="169538" y="4179782"/>
            <a:ext cx="8656056" cy="37811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just">
              <a:lnSpc>
                <a:spcPct val="150000"/>
              </a:lnSpc>
            </a:pPr>
            <a:r>
              <a:rPr lang="en-US" altLang="ja-JP" sz="14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３</a:t>
            </a:r>
            <a:r>
              <a:rPr lang="en-US" altLang="ja-JP" sz="14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その他　（</a:t>
            </a:r>
            <a:r>
              <a:rPr lang="ja-JP" altLang="en-US"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体裁</a:t>
            </a:r>
            <a:r>
              <a:rPr lang="ja-JP" altLang="en-US" sz="14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の見直し）</a:t>
            </a:r>
            <a:endParaRPr lang="ja-JP" altLang="ja-JP" sz="14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CBFE2A2C-CBB0-4B87-8663-EFDDA3D26AC0}"/>
              </a:ext>
            </a:extLst>
          </p:cNvPr>
          <p:cNvSpPr/>
          <p:nvPr/>
        </p:nvSpPr>
        <p:spPr>
          <a:xfrm>
            <a:off x="0" y="0"/>
            <a:ext cx="9144000" cy="381000"/>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b="1" dirty="0">
                <a:solidFill>
                  <a:schemeClr val="bg1"/>
                </a:solidFill>
                <a:latin typeface="Meiryo UI" panose="020B0604030504040204" pitchFamily="50" charset="-128"/>
                <a:ea typeface="Meiryo UI" panose="020B0604030504040204" pitchFamily="50" charset="-128"/>
              </a:rPr>
              <a:t>まちづくり方針の更新について</a:t>
            </a:r>
            <a:endParaRPr kumimoji="1" lang="ja-JP" altLang="en-US"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10D50B0B-926C-4089-BEE2-E914BA70EB00}"/>
              </a:ext>
            </a:extLst>
          </p:cNvPr>
          <p:cNvSpPr txBox="1"/>
          <p:nvPr/>
        </p:nvSpPr>
        <p:spPr>
          <a:xfrm>
            <a:off x="4734493" y="405443"/>
            <a:ext cx="4360489" cy="523220"/>
          </a:xfrm>
          <a:prstGeom prst="rect">
            <a:avLst/>
          </a:prstGeom>
          <a:noFill/>
        </p:spPr>
        <p:txBody>
          <a:bodyPr wrap="none" rtlCol="0">
            <a:spAutoFit/>
          </a:bodyPr>
          <a:lstStyle/>
          <a:p>
            <a:pPr>
              <a:defRPr/>
            </a:pPr>
            <a:r>
              <a:rPr kumimoji="1" lang="ja-JP" altLang="en-US" sz="1400" i="0" u="none" strike="noStrike" kern="1200" cap="none" spc="0" normalizeH="0" baseline="0" noProof="0" dirty="0">
                <a:ln>
                  <a:noFill/>
                </a:ln>
                <a:solidFill>
                  <a:prstClr val="black"/>
                </a:solidFill>
                <a:effectLst/>
                <a:uLnTx/>
                <a:uFillTx/>
                <a:latin typeface="Meiryo UI"/>
                <a:ea typeface="Meiryo UI"/>
                <a:cs typeface="+mn-cs"/>
              </a:rPr>
              <a:t>方針策定以降の時点修正として、主に以下の更新を行う。</a:t>
            </a:r>
            <a:endParaRPr kumimoji="1" lang="en-US" altLang="ja-JP" sz="1400" i="0" u="none" strike="noStrike" kern="1200" cap="none" spc="0" normalizeH="0" baseline="0" noProof="0" dirty="0">
              <a:ln>
                <a:noFill/>
              </a:ln>
              <a:solidFill>
                <a:prstClr val="black"/>
              </a:solidFill>
              <a:effectLst/>
              <a:uLnTx/>
              <a:uFillTx/>
              <a:latin typeface="Meiryo UI"/>
              <a:ea typeface="Meiryo UI"/>
              <a:cs typeface="+mn-cs"/>
            </a:endParaRPr>
          </a:p>
          <a:p>
            <a:pPr>
              <a:defRPr/>
            </a:pPr>
            <a:r>
              <a:rPr kumimoji="1" lang="ja-JP" altLang="en-US" sz="1400" dirty="0">
                <a:solidFill>
                  <a:prstClr val="black"/>
                </a:solidFill>
                <a:latin typeface="Meiryo UI"/>
                <a:ea typeface="Meiryo UI"/>
              </a:rPr>
              <a:t>（更新素案は、資料４・５のとおり）</a:t>
            </a:r>
            <a:endParaRPr kumimoji="1" lang="en-US" altLang="ja-JP" sz="1400" dirty="0">
              <a:solidFill>
                <a:prstClr val="black"/>
              </a:solidFill>
              <a:latin typeface="Meiryo UI"/>
              <a:ea typeface="Meiryo UI"/>
            </a:endParaRPr>
          </a:p>
        </p:txBody>
      </p:sp>
    </p:spTree>
    <p:extLst>
      <p:ext uri="{BB962C8B-B14F-4D97-AF65-F5344CB8AC3E}">
        <p14:creationId xmlns:p14="http://schemas.microsoft.com/office/powerpoint/2010/main" val="1303436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a:extLst>
              <a:ext uri="{FF2B5EF4-FFF2-40B4-BE49-F238E27FC236}">
                <a16:creationId xmlns:a16="http://schemas.microsoft.com/office/drawing/2014/main" id="{D53C7270-A8D0-4B14-89F3-0AF0A975821B}"/>
              </a:ext>
            </a:extLst>
          </p:cNvPr>
          <p:cNvSpPr/>
          <p:nvPr/>
        </p:nvSpPr>
        <p:spPr>
          <a:xfrm>
            <a:off x="201846" y="1314531"/>
            <a:ext cx="8591089" cy="7044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4" name="スライド番号プレースホルダー 3"/>
          <p:cNvSpPr>
            <a:spLocks noGrp="1"/>
          </p:cNvSpPr>
          <p:nvPr>
            <p:ph type="sldNum" sz="quarter" idx="12"/>
          </p:nvPr>
        </p:nvSpPr>
        <p:spPr>
          <a:xfrm>
            <a:off x="7086600" y="6530961"/>
            <a:ext cx="2057400" cy="365125"/>
          </a:xfrm>
        </p:spPr>
        <p:txBody>
          <a:bodyPr/>
          <a:lstStyle/>
          <a:p>
            <a:fld id="{4BC3B274-16AA-444F-BE5F-2BB53118253E}" type="slidenum">
              <a:rPr kumimoji="1" lang="ja-JP" altLang="en-US" sz="1400" smtClean="0">
                <a:latin typeface="Meiryo UI" panose="020B0604030504040204" pitchFamily="50" charset="-128"/>
                <a:ea typeface="Meiryo UI" panose="020B0604030504040204" pitchFamily="50" charset="-128"/>
              </a:rPr>
              <a:t>3</a:t>
            </a:fld>
            <a:endParaRPr kumimoji="1" lang="ja-JP" altLang="en-US"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9D8CDCE6-8E77-4BC9-8ABC-08984C7A2B35}"/>
              </a:ext>
            </a:extLst>
          </p:cNvPr>
          <p:cNvSpPr txBox="1"/>
          <p:nvPr/>
        </p:nvSpPr>
        <p:spPr>
          <a:xfrm>
            <a:off x="7800231" y="84846"/>
            <a:ext cx="1225816" cy="338554"/>
          </a:xfrm>
          <a:prstGeom prst="rect">
            <a:avLst/>
          </a:prstGeom>
          <a:no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600" dirty="0"/>
              <a:t>資料２－１</a:t>
            </a:r>
            <a:endParaRPr kumimoji="1" lang="en-US" altLang="ja-JP" sz="1600" dirty="0"/>
          </a:p>
        </p:txBody>
      </p:sp>
      <p:sp>
        <p:nvSpPr>
          <p:cNvPr id="70" name="正方形/長方形 69">
            <a:extLst>
              <a:ext uri="{FF2B5EF4-FFF2-40B4-BE49-F238E27FC236}">
                <a16:creationId xmlns:a16="http://schemas.microsoft.com/office/drawing/2014/main" id="{48AC18B0-D13C-4B10-9295-7FABEEC7BA90}"/>
              </a:ext>
            </a:extLst>
          </p:cNvPr>
          <p:cNvSpPr/>
          <p:nvPr/>
        </p:nvSpPr>
        <p:spPr>
          <a:xfrm>
            <a:off x="49018" y="485110"/>
            <a:ext cx="123187" cy="2996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A99E12FB-E944-4F85-A64C-A543EDA9F53F}"/>
              </a:ext>
            </a:extLst>
          </p:cNvPr>
          <p:cNvSpPr/>
          <p:nvPr/>
        </p:nvSpPr>
        <p:spPr>
          <a:xfrm>
            <a:off x="172204" y="855819"/>
            <a:ext cx="8620732" cy="33855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just">
              <a:lnSpc>
                <a:spcPct val="150000"/>
              </a:lnSpc>
            </a:pPr>
            <a:r>
              <a:rPr lang="en-US" altLang="ja-JP" sz="14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１</a:t>
            </a:r>
            <a:r>
              <a:rPr lang="en-US" altLang="ja-JP" sz="14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方針策定時以降の状況変化</a:t>
            </a:r>
            <a:r>
              <a:rPr lang="ja-JP" altLang="en-US"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の反映</a:t>
            </a:r>
            <a:endParaRPr lang="ja-JP" altLang="ja-JP" sz="14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9B47640A-755C-4A20-8532-3726A4701F8E}"/>
              </a:ext>
            </a:extLst>
          </p:cNvPr>
          <p:cNvSpPr txBox="1"/>
          <p:nvPr/>
        </p:nvSpPr>
        <p:spPr>
          <a:xfrm>
            <a:off x="88463" y="1324534"/>
            <a:ext cx="4649168" cy="576825"/>
          </a:xfrm>
          <a:prstGeom prst="rect">
            <a:avLst/>
          </a:prstGeom>
          <a:noFill/>
        </p:spPr>
        <p:txBody>
          <a:bodyPr wrap="square" rtlCol="0">
            <a:spAutoFit/>
          </a:bodyPr>
          <a:lstStyle/>
          <a:p>
            <a:pPr algn="just">
              <a:lnSpc>
                <a:spcPts val="2000"/>
              </a:lnSpc>
            </a:pPr>
            <a:r>
              <a:rPr lang="ja-JP" altLang="en-US" sz="1400"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①都市再生</a:t>
            </a:r>
            <a:r>
              <a:rPr lang="ja-JP" altLang="ja-JP"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緊急整備地域の指定</a:t>
            </a:r>
          </a:p>
          <a:p>
            <a:pPr marL="133350" algn="just">
              <a:lnSpc>
                <a:spcPts val="2000"/>
              </a:lnSpc>
            </a:pPr>
            <a:r>
              <a:rPr lang="ja-JP" altLang="en-US" sz="1400"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u="sng" kern="100" dirty="0">
                <a:effectLst/>
                <a:latin typeface="Meiryo UI" panose="020B0604030504040204" pitchFamily="50" charset="-128"/>
                <a:ea typeface="Meiryo UI" panose="020B0604030504040204" pitchFamily="50" charset="-128"/>
                <a:cs typeface="Times New Roman" panose="02020603050405020304" pitchFamily="18" charset="0"/>
              </a:rPr>
              <a:t>都市再生緊急整備地域の指定（新大阪駅エリア）</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ED6CB292-C3FB-4135-9A62-683A8FCB7A1B}"/>
              </a:ext>
            </a:extLst>
          </p:cNvPr>
          <p:cNvSpPr/>
          <p:nvPr/>
        </p:nvSpPr>
        <p:spPr>
          <a:xfrm>
            <a:off x="228646" y="2149188"/>
            <a:ext cx="8564290" cy="4584560"/>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3" name="テキスト ボックス 22">
            <a:extLst>
              <a:ext uri="{FF2B5EF4-FFF2-40B4-BE49-F238E27FC236}">
                <a16:creationId xmlns:a16="http://schemas.microsoft.com/office/drawing/2014/main" id="{43A885AF-2264-4F5E-9E6B-66CAA956EAEA}"/>
              </a:ext>
            </a:extLst>
          </p:cNvPr>
          <p:cNvSpPr txBox="1"/>
          <p:nvPr/>
        </p:nvSpPr>
        <p:spPr>
          <a:xfrm>
            <a:off x="292453" y="3040071"/>
            <a:ext cx="4325205" cy="2309350"/>
          </a:xfrm>
          <a:prstGeom prst="rect">
            <a:avLst/>
          </a:prstGeom>
          <a:noFill/>
        </p:spPr>
        <p:txBody>
          <a:bodyPr wrap="square">
            <a:spAutoFit/>
          </a:bodyPr>
          <a:lstStyle/>
          <a:p>
            <a:pPr>
              <a:lnSpc>
                <a:spcPct val="150000"/>
              </a:lnSpc>
            </a:pPr>
            <a:r>
              <a:rPr lang="ja-JP" altLang="en-US" sz="1400" dirty="0">
                <a:latin typeface="Meiryo UI" panose="020B0604030504040204" pitchFamily="50" charset="-128"/>
                <a:ea typeface="Meiryo UI" panose="020B0604030504040204" pitchFamily="50" charset="-128"/>
              </a:rPr>
              <a:t>（民間都市開発プロジェクト）</a:t>
            </a:r>
          </a:p>
          <a:p>
            <a:pPr>
              <a:lnSpc>
                <a:spcPct val="150000"/>
              </a:lnSpc>
            </a:pPr>
            <a:r>
              <a:rPr lang="ja-JP" altLang="en-US" sz="1400" dirty="0">
                <a:latin typeface="Meiryo UI" panose="020B0604030504040204" pitchFamily="50" charset="-128"/>
                <a:ea typeface="Meiryo UI" panose="020B0604030504040204" pitchFamily="50" charset="-128"/>
              </a:rPr>
              <a:t>　</a:t>
            </a:r>
            <a:r>
              <a:rPr lang="ja-JP" altLang="en-US" sz="1400" b="1" u="sng" dirty="0">
                <a:solidFill>
                  <a:schemeClr val="accent2"/>
                </a:solidFill>
                <a:latin typeface="Meiryo UI" panose="020B0604030504040204" pitchFamily="50" charset="-128"/>
                <a:ea typeface="Meiryo UI" panose="020B0604030504040204" pitchFamily="50" charset="-128"/>
              </a:rPr>
              <a:t>新大阪駅から概ね</a:t>
            </a:r>
            <a:r>
              <a:rPr lang="en-US" altLang="ja-JP" sz="1400" b="1" u="sng" dirty="0">
                <a:solidFill>
                  <a:schemeClr val="accent2"/>
                </a:solidFill>
                <a:latin typeface="Meiryo UI" panose="020B0604030504040204" pitchFamily="50" charset="-128"/>
                <a:ea typeface="Meiryo UI" panose="020B0604030504040204" pitchFamily="50" charset="-128"/>
              </a:rPr>
              <a:t>500m</a:t>
            </a:r>
            <a:r>
              <a:rPr lang="ja-JP" altLang="en-US" sz="1400" b="1" u="sng" dirty="0">
                <a:solidFill>
                  <a:schemeClr val="accent2"/>
                </a:solidFill>
                <a:latin typeface="Meiryo UI" panose="020B0604030504040204" pitchFamily="50" charset="-128"/>
                <a:ea typeface="Meiryo UI" panose="020B0604030504040204" pitchFamily="50" charset="-128"/>
              </a:rPr>
              <a:t>の範囲が都市再生緊急整備地域に指定されており、</a:t>
            </a:r>
            <a:r>
              <a:rPr lang="ja-JP" altLang="en-US" sz="1400" dirty="0">
                <a:latin typeface="Meiryo UI" panose="020B0604030504040204" pitchFamily="50" charset="-128"/>
                <a:ea typeface="Meiryo UI" panose="020B0604030504040204" pitchFamily="50" charset="-128"/>
              </a:rPr>
              <a:t>都市再生制度の活用も想定し、民間都市開発において、エリア価値を高める機能を導入できるように、都市機能の向上を図るゾーンの考え方やエリア価値の向上に向けた民間都市開発に期待する内容を示す。</a:t>
            </a:r>
          </a:p>
          <a:p>
            <a:pPr>
              <a:lnSpc>
                <a:spcPct val="150000"/>
              </a:lnSpc>
            </a:pPr>
            <a:endParaRPr lang="en-US" altLang="ja-JP" sz="1400" b="1" dirty="0">
              <a:solidFill>
                <a:srgbClr val="FF8001"/>
              </a:solidFill>
              <a:latin typeface="Meiryo UI" panose="020B0604030504040204" pitchFamily="50" charset="-128"/>
              <a:ea typeface="Meiryo UI" panose="020B0604030504040204" pitchFamily="50" charset="-128"/>
            </a:endParaRPr>
          </a:p>
        </p:txBody>
      </p:sp>
      <p:pic>
        <p:nvPicPr>
          <p:cNvPr id="24" name="図 23">
            <a:extLst>
              <a:ext uri="{FF2B5EF4-FFF2-40B4-BE49-F238E27FC236}">
                <a16:creationId xmlns:a16="http://schemas.microsoft.com/office/drawing/2014/main" id="{C8B204CF-8175-48EF-AE2D-DEC93D039582}"/>
              </a:ext>
            </a:extLst>
          </p:cNvPr>
          <p:cNvPicPr>
            <a:picLocks noChangeAspect="1"/>
          </p:cNvPicPr>
          <p:nvPr/>
        </p:nvPicPr>
        <p:blipFill>
          <a:blip r:embed="rId2"/>
          <a:stretch>
            <a:fillRect/>
          </a:stretch>
        </p:blipFill>
        <p:spPr>
          <a:xfrm>
            <a:off x="4968722" y="3167581"/>
            <a:ext cx="3618326" cy="3438657"/>
          </a:xfrm>
          <a:prstGeom prst="rect">
            <a:avLst/>
          </a:prstGeom>
        </p:spPr>
      </p:pic>
      <p:sp>
        <p:nvSpPr>
          <p:cNvPr id="25" name="正方形/長方形 24">
            <a:extLst>
              <a:ext uri="{FF2B5EF4-FFF2-40B4-BE49-F238E27FC236}">
                <a16:creationId xmlns:a16="http://schemas.microsoft.com/office/drawing/2014/main" id="{805F6C4D-2B78-4803-8B7C-0D07E8A2203B}"/>
              </a:ext>
            </a:extLst>
          </p:cNvPr>
          <p:cNvSpPr/>
          <p:nvPr/>
        </p:nvSpPr>
        <p:spPr>
          <a:xfrm>
            <a:off x="228646" y="2151221"/>
            <a:ext cx="4082097" cy="30777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eiryo UI" panose="020B0604030504040204" pitchFamily="50" charset="-128"/>
                <a:ea typeface="Meiryo UI" panose="020B0604030504040204" pitchFamily="50" charset="-128"/>
              </a:rPr>
              <a:t>新大阪駅エリア計画の文章・図への追加</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9B7C0D06-127A-4CDC-8B9B-9204EF08ABDD}"/>
              </a:ext>
            </a:extLst>
          </p:cNvPr>
          <p:cNvSpPr txBox="1"/>
          <p:nvPr/>
        </p:nvSpPr>
        <p:spPr>
          <a:xfrm>
            <a:off x="110612" y="465642"/>
            <a:ext cx="4075155" cy="338554"/>
          </a:xfrm>
          <a:prstGeom prst="rect">
            <a:avLst/>
          </a:prstGeom>
          <a:noFill/>
        </p:spPr>
        <p:txBody>
          <a:bodyPr wrap="none" rtlCol="0">
            <a:spAutoFit/>
          </a:bodyPr>
          <a:lstStyle/>
          <a:p>
            <a:pPr>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（１）まちづくり方針の</a:t>
            </a:r>
            <a:r>
              <a:rPr kumimoji="1" lang="ja-JP" altLang="en-US" sz="1600" b="1" dirty="0">
                <a:solidFill>
                  <a:prstClr val="black"/>
                </a:solidFill>
                <a:latin typeface="Meiryo UI"/>
                <a:ea typeface="Meiryo UI"/>
              </a:rPr>
              <a:t>更新（素案）について</a:t>
            </a:r>
            <a:endParaRPr kumimoji="1" lang="en-US" altLang="ja-JP" sz="1600" b="1" dirty="0">
              <a:solidFill>
                <a:prstClr val="black"/>
              </a:solidFill>
              <a:latin typeface="Meiryo UI"/>
              <a:ea typeface="Meiryo UI"/>
            </a:endParaRPr>
          </a:p>
        </p:txBody>
      </p:sp>
      <p:sp>
        <p:nvSpPr>
          <p:cNvPr id="16" name="テキスト ボックス 15">
            <a:extLst>
              <a:ext uri="{FF2B5EF4-FFF2-40B4-BE49-F238E27FC236}">
                <a16:creationId xmlns:a16="http://schemas.microsoft.com/office/drawing/2014/main" id="{42B78C19-9FDB-4986-876E-237488AC3BA4}"/>
              </a:ext>
            </a:extLst>
          </p:cNvPr>
          <p:cNvSpPr txBox="1"/>
          <p:nvPr/>
        </p:nvSpPr>
        <p:spPr>
          <a:xfrm>
            <a:off x="4858538" y="2738963"/>
            <a:ext cx="3618326" cy="301108"/>
          </a:xfrm>
          <a:prstGeom prst="rect">
            <a:avLst/>
          </a:prstGeom>
          <a:noFill/>
        </p:spPr>
        <p:txBody>
          <a:bodyPr wrap="square">
            <a:spAutoFit/>
          </a:bodyPr>
          <a:lstStyle/>
          <a:p>
            <a:pPr>
              <a:lnSpc>
                <a:spcPts val="1800"/>
              </a:lnSpc>
            </a:pPr>
            <a:r>
              <a:rPr lang="ja-JP" altLang="en-US" sz="1400" b="1" dirty="0">
                <a:latin typeface="Meiryo UI" panose="020B0604030504040204" pitchFamily="50" charset="-128"/>
                <a:ea typeface="Meiryo UI" panose="020B0604030504040204" pitchFamily="50" charset="-128"/>
              </a:rPr>
              <a:t>●都市機能の向上を図るゾーンの図への追加</a:t>
            </a:r>
            <a:endParaRPr lang="en-US" altLang="ja-JP" sz="1400" b="1" dirty="0">
              <a:solidFill>
                <a:srgbClr val="FF8001"/>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D4C96CDE-AA96-4F1A-990B-C49FDA1FC12F}"/>
              </a:ext>
            </a:extLst>
          </p:cNvPr>
          <p:cNvSpPr txBox="1"/>
          <p:nvPr/>
        </p:nvSpPr>
        <p:spPr>
          <a:xfrm>
            <a:off x="292453" y="2738963"/>
            <a:ext cx="3256762" cy="301108"/>
          </a:xfrm>
          <a:prstGeom prst="rect">
            <a:avLst/>
          </a:prstGeom>
          <a:noFill/>
        </p:spPr>
        <p:txBody>
          <a:bodyPr wrap="square">
            <a:spAutoFit/>
          </a:bodyPr>
          <a:lstStyle/>
          <a:p>
            <a:pPr>
              <a:lnSpc>
                <a:spcPts val="1800"/>
              </a:lnSpc>
            </a:pPr>
            <a:r>
              <a:rPr lang="ja-JP" altLang="en-US" sz="1400" b="1" dirty="0">
                <a:latin typeface="Meiryo UI" panose="020B0604030504040204" pitchFamily="50" charset="-128"/>
                <a:ea typeface="Meiryo UI" panose="020B0604030504040204" pitchFamily="50" charset="-128"/>
              </a:rPr>
              <a:t>●文章への追加</a:t>
            </a:r>
            <a:endParaRPr lang="en-US" altLang="ja-JP" sz="1400" b="1" dirty="0">
              <a:solidFill>
                <a:srgbClr val="FF800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0075733C-B094-4A8F-92A6-180F33C09128}"/>
              </a:ext>
            </a:extLst>
          </p:cNvPr>
          <p:cNvSpPr/>
          <p:nvPr/>
        </p:nvSpPr>
        <p:spPr>
          <a:xfrm>
            <a:off x="0" y="0"/>
            <a:ext cx="9144000" cy="381000"/>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b="1" dirty="0">
                <a:solidFill>
                  <a:schemeClr val="bg1"/>
                </a:solidFill>
                <a:latin typeface="Meiryo UI" panose="020B0604030504040204" pitchFamily="50" charset="-128"/>
                <a:ea typeface="Meiryo UI" panose="020B0604030504040204" pitchFamily="50" charset="-128"/>
              </a:rPr>
              <a:t>まちづくり方針の更新について</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114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407EA54C-809A-4DD8-B722-C370859990BD}"/>
              </a:ext>
            </a:extLst>
          </p:cNvPr>
          <p:cNvSpPr/>
          <p:nvPr/>
        </p:nvSpPr>
        <p:spPr>
          <a:xfrm>
            <a:off x="197435" y="1292625"/>
            <a:ext cx="8595501" cy="7133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4" name="スライド番号プレースホルダー 3"/>
          <p:cNvSpPr>
            <a:spLocks noGrp="1"/>
          </p:cNvSpPr>
          <p:nvPr>
            <p:ph type="sldNum" sz="quarter" idx="12"/>
          </p:nvPr>
        </p:nvSpPr>
        <p:spPr>
          <a:xfrm>
            <a:off x="7086600" y="6530961"/>
            <a:ext cx="2057400" cy="365125"/>
          </a:xfrm>
        </p:spPr>
        <p:txBody>
          <a:bodyPr/>
          <a:lstStyle/>
          <a:p>
            <a:fld id="{4BC3B274-16AA-444F-BE5F-2BB53118253E}" type="slidenum">
              <a:rPr kumimoji="1" lang="ja-JP" altLang="en-US" sz="1400" smtClean="0">
                <a:latin typeface="Meiryo UI" panose="020B0604030504040204" pitchFamily="50" charset="-128"/>
                <a:ea typeface="Meiryo UI" panose="020B0604030504040204" pitchFamily="50" charset="-128"/>
              </a:rPr>
              <a:t>4</a:t>
            </a:fld>
            <a:endParaRPr kumimoji="1" lang="ja-JP" altLang="en-US"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9D8CDCE6-8E77-4BC9-8ABC-08984C7A2B35}"/>
              </a:ext>
            </a:extLst>
          </p:cNvPr>
          <p:cNvSpPr txBox="1"/>
          <p:nvPr/>
        </p:nvSpPr>
        <p:spPr>
          <a:xfrm>
            <a:off x="7800231" y="84846"/>
            <a:ext cx="1225816" cy="338554"/>
          </a:xfrm>
          <a:prstGeom prst="rect">
            <a:avLst/>
          </a:prstGeom>
          <a:no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600" dirty="0"/>
              <a:t>資料２－１</a:t>
            </a:r>
            <a:endParaRPr kumimoji="1" lang="en-US" altLang="ja-JP" sz="1600" dirty="0"/>
          </a:p>
        </p:txBody>
      </p:sp>
      <p:sp>
        <p:nvSpPr>
          <p:cNvPr id="70" name="正方形/長方形 69">
            <a:extLst>
              <a:ext uri="{FF2B5EF4-FFF2-40B4-BE49-F238E27FC236}">
                <a16:creationId xmlns:a16="http://schemas.microsoft.com/office/drawing/2014/main" id="{48AC18B0-D13C-4B10-9295-7FABEEC7BA90}"/>
              </a:ext>
            </a:extLst>
          </p:cNvPr>
          <p:cNvSpPr/>
          <p:nvPr/>
        </p:nvSpPr>
        <p:spPr>
          <a:xfrm>
            <a:off x="49018" y="485110"/>
            <a:ext cx="123187" cy="2996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A99E12FB-E944-4F85-A64C-A543EDA9F53F}"/>
              </a:ext>
            </a:extLst>
          </p:cNvPr>
          <p:cNvSpPr/>
          <p:nvPr/>
        </p:nvSpPr>
        <p:spPr>
          <a:xfrm>
            <a:off x="172204" y="855819"/>
            <a:ext cx="8620732" cy="33855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just">
              <a:lnSpc>
                <a:spcPct val="150000"/>
              </a:lnSpc>
            </a:pPr>
            <a:r>
              <a:rPr lang="en-US" altLang="ja-JP" sz="14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１</a:t>
            </a:r>
            <a:r>
              <a:rPr lang="en-US" altLang="ja-JP" sz="14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方針策定時以降の状況変化</a:t>
            </a:r>
            <a:r>
              <a:rPr lang="ja-JP" altLang="en-US"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の反映</a:t>
            </a:r>
            <a:endParaRPr lang="ja-JP" altLang="ja-JP" sz="14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161397E8-DF25-4ABA-806F-E29326EAC8E6}"/>
              </a:ext>
            </a:extLst>
          </p:cNvPr>
          <p:cNvSpPr txBox="1"/>
          <p:nvPr/>
        </p:nvSpPr>
        <p:spPr>
          <a:xfrm>
            <a:off x="190017" y="1317463"/>
            <a:ext cx="4320315" cy="576825"/>
          </a:xfrm>
          <a:prstGeom prst="rect">
            <a:avLst/>
          </a:prstGeom>
          <a:noFill/>
        </p:spPr>
        <p:txBody>
          <a:bodyPr wrap="square" rtlCol="0">
            <a:spAutoFit/>
          </a:bodyPr>
          <a:lstStyle/>
          <a:p>
            <a:pPr algn="just">
              <a:lnSpc>
                <a:spcPts val="2000"/>
              </a:lnSpc>
            </a:pPr>
            <a:r>
              <a:rPr lang="ja-JP" altLang="en-US"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②新大阪駅周辺地域のまちづくりに関わる新たな動き</a:t>
            </a:r>
          </a:p>
          <a:p>
            <a:pPr algn="just">
              <a:lnSpc>
                <a:spcPts val="2000"/>
              </a:lnSpc>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u="sng" kern="100" dirty="0">
                <a:effectLst/>
                <a:latin typeface="Meiryo UI" panose="020B0604030504040204" pitchFamily="50" charset="-128"/>
                <a:ea typeface="Meiryo UI" panose="020B0604030504040204" pitchFamily="50" charset="-128"/>
                <a:cs typeface="Times New Roman" panose="02020603050405020304" pitchFamily="18" charset="0"/>
              </a:rPr>
              <a:t>北陸新幹線の駅位置</a:t>
            </a:r>
            <a:r>
              <a:rPr lang="ja-JP" altLang="en-US" sz="1400" b="1" u="sng" kern="100" dirty="0">
                <a:latin typeface="Meiryo UI" panose="020B0604030504040204" pitchFamily="50" charset="-128"/>
                <a:ea typeface="Meiryo UI" panose="020B0604030504040204" pitchFamily="50" charset="-128"/>
                <a:cs typeface="Times New Roman" panose="02020603050405020304" pitchFamily="18" charset="0"/>
              </a:rPr>
              <a:t>案</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の公表</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6F24230F-3446-4CE0-9146-8C8FCD9F49EF}"/>
              </a:ext>
            </a:extLst>
          </p:cNvPr>
          <p:cNvSpPr txBox="1"/>
          <p:nvPr/>
        </p:nvSpPr>
        <p:spPr>
          <a:xfrm>
            <a:off x="311731" y="3198513"/>
            <a:ext cx="3610678" cy="523220"/>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北陸新幹線とリニア中央新幹線は、駅位置が示されていない。</a:t>
            </a:r>
            <a:endParaRPr lang="en-US" altLang="ja-JP" sz="14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0606DED7-00BF-4770-BF92-A276019B2ED9}"/>
              </a:ext>
            </a:extLst>
          </p:cNvPr>
          <p:cNvSpPr txBox="1"/>
          <p:nvPr/>
        </p:nvSpPr>
        <p:spPr>
          <a:xfrm>
            <a:off x="299970" y="4187344"/>
            <a:ext cx="3711067" cy="523220"/>
          </a:xfrm>
          <a:prstGeom prst="rect">
            <a:avLst/>
          </a:prstGeom>
          <a:noFill/>
        </p:spPr>
        <p:txBody>
          <a:bodyPr wrap="square">
            <a:spAutoFit/>
          </a:bodyPr>
          <a:lstStyle/>
          <a:p>
            <a:r>
              <a:rPr lang="ja-JP" altLang="en-US" sz="1400" b="1" u="sng" dirty="0">
                <a:solidFill>
                  <a:srgbClr val="FF8001"/>
                </a:solidFill>
                <a:latin typeface="Meiryo UI" panose="020B0604030504040204" pitchFamily="50" charset="-128"/>
                <a:ea typeface="Meiryo UI" panose="020B0604030504040204" pitchFamily="50" charset="-128"/>
              </a:rPr>
              <a:t>北陸新幹線の新駅を駅南側広場付近の地下に設ける案が国及び鉄道・運輸機構より示された</a:t>
            </a:r>
            <a:endParaRPr lang="en-US" altLang="ja-JP" sz="1400" dirty="0">
              <a:latin typeface="Meiryo UI" panose="020B0604030504040204" pitchFamily="50" charset="-128"/>
              <a:ea typeface="Meiryo UI" panose="020B0604030504040204" pitchFamily="50" charset="-128"/>
            </a:endParaRPr>
          </a:p>
        </p:txBody>
      </p:sp>
      <p:sp>
        <p:nvSpPr>
          <p:cNvPr id="31" name="二等辺三角形 30">
            <a:extLst>
              <a:ext uri="{FF2B5EF4-FFF2-40B4-BE49-F238E27FC236}">
                <a16:creationId xmlns:a16="http://schemas.microsoft.com/office/drawing/2014/main" id="{ACFCA13C-C344-49FB-8753-4A724E1FB3BF}"/>
              </a:ext>
            </a:extLst>
          </p:cNvPr>
          <p:cNvSpPr/>
          <p:nvPr/>
        </p:nvSpPr>
        <p:spPr>
          <a:xfrm flipV="1">
            <a:off x="1585982" y="3918409"/>
            <a:ext cx="1062175" cy="17243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553B9C98-8D4A-4D6D-BB46-724837681AE8}"/>
              </a:ext>
            </a:extLst>
          </p:cNvPr>
          <p:cNvSpPr/>
          <p:nvPr/>
        </p:nvSpPr>
        <p:spPr>
          <a:xfrm>
            <a:off x="203650" y="2144290"/>
            <a:ext cx="3807387" cy="30777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eiryo UI" panose="020B0604030504040204" pitchFamily="50" charset="-128"/>
                <a:ea typeface="Meiryo UI" panose="020B0604030504040204" pitchFamily="50" charset="-128"/>
              </a:rPr>
              <a:t>北陸新幹線の駅位置にかかる見直し</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967F6168-7584-4A9A-B883-B94F10B785A6}"/>
              </a:ext>
            </a:extLst>
          </p:cNvPr>
          <p:cNvSpPr/>
          <p:nvPr/>
        </p:nvSpPr>
        <p:spPr>
          <a:xfrm>
            <a:off x="215056" y="2146794"/>
            <a:ext cx="8577879" cy="4499133"/>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4" name="テキスト ボックス 43">
            <a:extLst>
              <a:ext uri="{FF2B5EF4-FFF2-40B4-BE49-F238E27FC236}">
                <a16:creationId xmlns:a16="http://schemas.microsoft.com/office/drawing/2014/main" id="{9B7C0D06-127A-4CDC-8B9B-9204EF08ABDD}"/>
              </a:ext>
            </a:extLst>
          </p:cNvPr>
          <p:cNvSpPr txBox="1"/>
          <p:nvPr/>
        </p:nvSpPr>
        <p:spPr>
          <a:xfrm>
            <a:off x="110612" y="465642"/>
            <a:ext cx="4075155" cy="338554"/>
          </a:xfrm>
          <a:prstGeom prst="rect">
            <a:avLst/>
          </a:prstGeom>
          <a:noFill/>
        </p:spPr>
        <p:txBody>
          <a:bodyPr wrap="none" rtlCol="0">
            <a:spAutoFit/>
          </a:bodyPr>
          <a:lstStyle/>
          <a:p>
            <a:pPr>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（１）まちづくり方針の</a:t>
            </a:r>
            <a:r>
              <a:rPr kumimoji="1" lang="ja-JP" altLang="en-US" sz="1600" b="1" dirty="0">
                <a:solidFill>
                  <a:prstClr val="black"/>
                </a:solidFill>
                <a:latin typeface="Meiryo UI"/>
                <a:ea typeface="Meiryo UI"/>
              </a:rPr>
              <a:t>更新（素案）について</a:t>
            </a:r>
            <a:endParaRPr kumimoji="1" lang="en-US" altLang="ja-JP" sz="1600" b="1" dirty="0">
              <a:solidFill>
                <a:prstClr val="black"/>
              </a:solidFill>
              <a:latin typeface="Meiryo UI"/>
              <a:ea typeface="Meiryo UI"/>
            </a:endParaRPr>
          </a:p>
        </p:txBody>
      </p:sp>
      <p:pic>
        <p:nvPicPr>
          <p:cNvPr id="43" name="図 42">
            <a:extLst>
              <a:ext uri="{FF2B5EF4-FFF2-40B4-BE49-F238E27FC236}">
                <a16:creationId xmlns:a16="http://schemas.microsoft.com/office/drawing/2014/main" id="{17CC7FD4-E9FD-4295-BF28-399642609F6A}"/>
              </a:ext>
            </a:extLst>
          </p:cNvPr>
          <p:cNvPicPr>
            <a:picLocks noChangeAspect="1"/>
          </p:cNvPicPr>
          <p:nvPr/>
        </p:nvPicPr>
        <p:blipFill>
          <a:blip r:embed="rId2"/>
          <a:stretch>
            <a:fillRect/>
          </a:stretch>
        </p:blipFill>
        <p:spPr>
          <a:xfrm>
            <a:off x="4858415" y="2912268"/>
            <a:ext cx="3576556" cy="2828213"/>
          </a:xfrm>
          <a:prstGeom prst="rect">
            <a:avLst/>
          </a:prstGeom>
        </p:spPr>
      </p:pic>
      <p:sp>
        <p:nvSpPr>
          <p:cNvPr id="47" name="テキスト ボックス 46">
            <a:extLst>
              <a:ext uri="{FF2B5EF4-FFF2-40B4-BE49-F238E27FC236}">
                <a16:creationId xmlns:a16="http://schemas.microsoft.com/office/drawing/2014/main" id="{706820C0-ED89-4487-992D-949D87D5B958}"/>
              </a:ext>
            </a:extLst>
          </p:cNvPr>
          <p:cNvSpPr txBox="1"/>
          <p:nvPr/>
        </p:nvSpPr>
        <p:spPr>
          <a:xfrm>
            <a:off x="3585894" y="5918773"/>
            <a:ext cx="6284919" cy="461665"/>
          </a:xfrm>
          <a:prstGeom prst="rect">
            <a:avLst/>
          </a:prstGeom>
          <a:noFill/>
        </p:spPr>
        <p:txBody>
          <a:bodyPr wrap="square" rtlCol="0">
            <a:spAutoFit/>
          </a:bodyPr>
          <a:lstStyle/>
          <a:p>
            <a:pPr algn="ctr"/>
            <a:r>
              <a:rPr kumimoji="1" lang="ja-JP" altLang="en-US" sz="800" b="1" dirty="0">
                <a:latin typeface="+mn-ea"/>
                <a:ea typeface="+mn-ea"/>
              </a:rPr>
              <a:t>「第７回北陸新幹線事業推進調査に関する連絡会議資料」</a:t>
            </a:r>
            <a:r>
              <a:rPr lang="ja-JP" altLang="en-US" sz="800" b="1" dirty="0">
                <a:latin typeface="+mn-ea"/>
                <a:ea typeface="+mn-ea"/>
              </a:rPr>
              <a:t>（</a:t>
            </a:r>
            <a:r>
              <a:rPr lang="en-US" altLang="ja-JP" sz="800" b="1" dirty="0">
                <a:latin typeface="+mn-ea"/>
                <a:ea typeface="+mn-ea"/>
              </a:rPr>
              <a:t>JRTT</a:t>
            </a:r>
            <a:r>
              <a:rPr lang="ja-JP" altLang="en-US" sz="800" b="1" dirty="0">
                <a:latin typeface="+mn-ea"/>
                <a:ea typeface="+mn-ea"/>
              </a:rPr>
              <a:t>鉄道・運輸機構）</a:t>
            </a:r>
            <a:endParaRPr lang="en-US" altLang="ja-JP" sz="800" b="1" dirty="0">
              <a:latin typeface="+mn-ea"/>
              <a:ea typeface="+mn-ea"/>
            </a:endParaRPr>
          </a:p>
          <a:p>
            <a:pPr algn="ctr"/>
            <a:r>
              <a:rPr lang="en-US" altLang="ja-JP" sz="800" b="0" dirty="0">
                <a:latin typeface="+mn-ea"/>
                <a:ea typeface="+mn-ea"/>
              </a:rPr>
              <a:t>(</a:t>
            </a:r>
            <a:r>
              <a:rPr lang="en-US" altLang="ja-JP" sz="800" b="0" dirty="0">
                <a:latin typeface="+mn-ea"/>
                <a:ea typeface="+mn-ea"/>
                <a:hlinkClick r:id="rId3">
                  <a:extLst>
                    <a:ext uri="{A12FA001-AC4F-418D-AE19-62706E023703}">
                      <ahyp:hlinkClr xmlns:ahyp="http://schemas.microsoft.com/office/drawing/2018/hyperlinkcolor" val="tx"/>
                    </a:ext>
                  </a:extLst>
                </a:hlinkClick>
              </a:rPr>
              <a:t>https://www.jrtt.go.jp/project/20240829_turuhannrennrakukaigi07.pdf</a:t>
            </a:r>
            <a:r>
              <a:rPr lang="en-US" altLang="ja-JP" sz="800" b="0" dirty="0">
                <a:latin typeface="+mn-ea"/>
                <a:ea typeface="+mn-ea"/>
              </a:rPr>
              <a:t>)</a:t>
            </a:r>
          </a:p>
          <a:p>
            <a:pPr algn="ctr"/>
            <a:r>
              <a:rPr lang="ja-JP" altLang="en-US" sz="800" b="1" dirty="0">
                <a:latin typeface="+mn-ea"/>
              </a:rPr>
              <a:t>より抜粋</a:t>
            </a:r>
            <a:endParaRPr lang="en-US" altLang="ja-JP" sz="800" b="1" dirty="0">
              <a:latin typeface="+mn-ea"/>
              <a:ea typeface="+mn-ea"/>
            </a:endParaRPr>
          </a:p>
        </p:txBody>
      </p:sp>
      <p:sp>
        <p:nvSpPr>
          <p:cNvPr id="49" name="テキスト ボックス 48">
            <a:extLst>
              <a:ext uri="{FF2B5EF4-FFF2-40B4-BE49-F238E27FC236}">
                <a16:creationId xmlns:a16="http://schemas.microsoft.com/office/drawing/2014/main" id="{6CAEA4B7-3CD3-4A6D-A0DE-0C397886FB3A}"/>
              </a:ext>
            </a:extLst>
          </p:cNvPr>
          <p:cNvSpPr txBox="1"/>
          <p:nvPr/>
        </p:nvSpPr>
        <p:spPr>
          <a:xfrm>
            <a:off x="4540008" y="2527057"/>
            <a:ext cx="1166744"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●図の追加</a:t>
            </a:r>
            <a:endParaRPr lang="en-US" altLang="ja-JP" sz="1400" b="1" dirty="0">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DE205EF5-8435-4068-AA02-7FE0CCFEB82C}"/>
              </a:ext>
            </a:extLst>
          </p:cNvPr>
          <p:cNvSpPr txBox="1"/>
          <p:nvPr/>
        </p:nvSpPr>
        <p:spPr>
          <a:xfrm>
            <a:off x="215057" y="2527057"/>
            <a:ext cx="1397612"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●文章の見直し</a:t>
            </a:r>
            <a:endParaRPr lang="en-US" altLang="ja-JP" sz="1400" b="1"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4228FBC5-0B39-48D1-8AA9-D9C71C2A3DE2}"/>
              </a:ext>
            </a:extLst>
          </p:cNvPr>
          <p:cNvSpPr/>
          <p:nvPr/>
        </p:nvSpPr>
        <p:spPr>
          <a:xfrm>
            <a:off x="0" y="0"/>
            <a:ext cx="9144000" cy="381000"/>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b="1" dirty="0">
                <a:solidFill>
                  <a:schemeClr val="bg1"/>
                </a:solidFill>
                <a:latin typeface="Meiryo UI" panose="020B0604030504040204" pitchFamily="50" charset="-128"/>
                <a:ea typeface="Meiryo UI" panose="020B0604030504040204" pitchFamily="50" charset="-128"/>
              </a:rPr>
              <a:t>まちづくり方針の更新について</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13761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図 53">
            <a:extLst>
              <a:ext uri="{FF2B5EF4-FFF2-40B4-BE49-F238E27FC236}">
                <a16:creationId xmlns:a16="http://schemas.microsoft.com/office/drawing/2014/main" id="{6DFAA297-2022-40DD-BCCC-479F2C106DCF}"/>
              </a:ext>
            </a:extLst>
          </p:cNvPr>
          <p:cNvPicPr/>
          <p:nvPr/>
        </p:nvPicPr>
        <p:blipFill rotWithShape="1">
          <a:blip r:embed="rId2" cstate="hqprint">
            <a:extLst>
              <a:ext uri="{28A0092B-C50C-407E-A947-70E740481C1C}">
                <a14:useLocalDpi xmlns:a14="http://schemas.microsoft.com/office/drawing/2010/main" val="0"/>
              </a:ext>
            </a:extLst>
          </a:blip>
          <a:srcRect l="23871" t="18387" r="23632" b="18530"/>
          <a:stretch/>
        </p:blipFill>
        <p:spPr>
          <a:xfrm>
            <a:off x="2552712" y="4704039"/>
            <a:ext cx="2361939" cy="1965197"/>
          </a:xfrm>
          <a:prstGeom prst="rect">
            <a:avLst/>
          </a:prstGeom>
        </p:spPr>
      </p:pic>
      <p:pic>
        <p:nvPicPr>
          <p:cNvPr id="48" name="図 47">
            <a:extLst>
              <a:ext uri="{FF2B5EF4-FFF2-40B4-BE49-F238E27FC236}">
                <a16:creationId xmlns:a16="http://schemas.microsoft.com/office/drawing/2014/main" id="{3B4ED68A-0DE4-4D1F-B5C0-5EC1551C0416}"/>
              </a:ext>
            </a:extLst>
          </p:cNvPr>
          <p:cNvPicPr/>
          <p:nvPr/>
        </p:nvPicPr>
        <p:blipFill rotWithShape="1">
          <a:blip r:embed="rId3">
            <a:extLst>
              <a:ext uri="{28A0092B-C50C-407E-A947-70E740481C1C}">
                <a14:useLocalDpi xmlns:a14="http://schemas.microsoft.com/office/drawing/2010/main" val="0"/>
              </a:ext>
            </a:extLst>
          </a:blip>
          <a:srcRect l="29595" t="26455" r="23965" b="8093"/>
          <a:stretch/>
        </p:blipFill>
        <p:spPr>
          <a:xfrm>
            <a:off x="5819478" y="4154130"/>
            <a:ext cx="2646406" cy="2582298"/>
          </a:xfrm>
          <a:prstGeom prst="rect">
            <a:avLst/>
          </a:prstGeom>
        </p:spPr>
      </p:pic>
      <p:sp>
        <p:nvSpPr>
          <p:cNvPr id="6" name="正方形/長方形 5">
            <a:extLst>
              <a:ext uri="{FF2B5EF4-FFF2-40B4-BE49-F238E27FC236}">
                <a16:creationId xmlns:a16="http://schemas.microsoft.com/office/drawing/2014/main" id="{407EA54C-809A-4DD8-B722-C370859990BD}"/>
              </a:ext>
            </a:extLst>
          </p:cNvPr>
          <p:cNvSpPr/>
          <p:nvPr/>
        </p:nvSpPr>
        <p:spPr>
          <a:xfrm>
            <a:off x="197435" y="1292625"/>
            <a:ext cx="8595501" cy="6446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4" name="スライド番号プレースホルダー 3"/>
          <p:cNvSpPr>
            <a:spLocks noGrp="1"/>
          </p:cNvSpPr>
          <p:nvPr>
            <p:ph type="sldNum" sz="quarter" idx="12"/>
          </p:nvPr>
        </p:nvSpPr>
        <p:spPr>
          <a:xfrm>
            <a:off x="7086600" y="6530961"/>
            <a:ext cx="2057400" cy="365125"/>
          </a:xfrm>
        </p:spPr>
        <p:txBody>
          <a:bodyPr/>
          <a:lstStyle/>
          <a:p>
            <a:fld id="{4BC3B274-16AA-444F-BE5F-2BB53118253E}" type="slidenum">
              <a:rPr kumimoji="1" lang="ja-JP" altLang="en-US" sz="1400" smtClean="0">
                <a:latin typeface="Meiryo UI" panose="020B0604030504040204" pitchFamily="50" charset="-128"/>
                <a:ea typeface="Meiryo UI" panose="020B0604030504040204" pitchFamily="50" charset="-128"/>
              </a:rPr>
              <a:t>5</a:t>
            </a:fld>
            <a:endParaRPr kumimoji="1" lang="ja-JP" altLang="en-US"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9D8CDCE6-8E77-4BC9-8ABC-08984C7A2B35}"/>
              </a:ext>
            </a:extLst>
          </p:cNvPr>
          <p:cNvSpPr txBox="1"/>
          <p:nvPr/>
        </p:nvSpPr>
        <p:spPr>
          <a:xfrm>
            <a:off x="7800231" y="84846"/>
            <a:ext cx="1225816" cy="338554"/>
          </a:xfrm>
          <a:prstGeom prst="rect">
            <a:avLst/>
          </a:prstGeom>
          <a:no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600" dirty="0"/>
              <a:t>資料２－１</a:t>
            </a:r>
            <a:endParaRPr kumimoji="1" lang="en-US" altLang="ja-JP" sz="1600" dirty="0"/>
          </a:p>
        </p:txBody>
      </p:sp>
      <p:sp>
        <p:nvSpPr>
          <p:cNvPr id="70" name="正方形/長方形 69">
            <a:extLst>
              <a:ext uri="{FF2B5EF4-FFF2-40B4-BE49-F238E27FC236}">
                <a16:creationId xmlns:a16="http://schemas.microsoft.com/office/drawing/2014/main" id="{48AC18B0-D13C-4B10-9295-7FABEEC7BA90}"/>
              </a:ext>
            </a:extLst>
          </p:cNvPr>
          <p:cNvSpPr/>
          <p:nvPr/>
        </p:nvSpPr>
        <p:spPr>
          <a:xfrm>
            <a:off x="49018" y="485110"/>
            <a:ext cx="123187" cy="2996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A99E12FB-E944-4F85-A64C-A543EDA9F53F}"/>
              </a:ext>
            </a:extLst>
          </p:cNvPr>
          <p:cNvSpPr/>
          <p:nvPr/>
        </p:nvSpPr>
        <p:spPr>
          <a:xfrm>
            <a:off x="172204" y="855819"/>
            <a:ext cx="8620732" cy="33855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just">
              <a:lnSpc>
                <a:spcPct val="150000"/>
              </a:lnSpc>
            </a:pPr>
            <a:r>
              <a:rPr lang="en-US" altLang="ja-JP" sz="14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１</a:t>
            </a:r>
            <a:r>
              <a:rPr lang="en-US" altLang="ja-JP" sz="14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方針策定時以降の状況変化</a:t>
            </a:r>
            <a:r>
              <a:rPr lang="ja-JP" altLang="en-US"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の反映</a:t>
            </a:r>
            <a:endParaRPr lang="ja-JP" altLang="ja-JP" sz="14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161397E8-DF25-4ABA-806F-E29326EAC8E6}"/>
              </a:ext>
            </a:extLst>
          </p:cNvPr>
          <p:cNvSpPr txBox="1"/>
          <p:nvPr/>
        </p:nvSpPr>
        <p:spPr>
          <a:xfrm>
            <a:off x="190017" y="1317463"/>
            <a:ext cx="4320315" cy="320344"/>
          </a:xfrm>
          <a:prstGeom prst="rect">
            <a:avLst/>
          </a:prstGeom>
          <a:noFill/>
        </p:spPr>
        <p:txBody>
          <a:bodyPr wrap="square" rtlCol="0">
            <a:spAutoFit/>
          </a:bodyPr>
          <a:lstStyle/>
          <a:p>
            <a:pPr algn="just">
              <a:lnSpc>
                <a:spcPts val="2000"/>
              </a:lnSpc>
            </a:pPr>
            <a:r>
              <a:rPr lang="ja-JP" altLang="en-US"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②新大阪駅周辺地域のまちづくりに関わる新たな動き</a:t>
            </a:r>
          </a:p>
        </p:txBody>
      </p:sp>
      <p:sp>
        <p:nvSpPr>
          <p:cNvPr id="34" name="テキスト ボックス 33">
            <a:extLst>
              <a:ext uri="{FF2B5EF4-FFF2-40B4-BE49-F238E27FC236}">
                <a16:creationId xmlns:a16="http://schemas.microsoft.com/office/drawing/2014/main" id="{88368BE2-27E5-4E15-A6BB-4E7839AAC588}"/>
              </a:ext>
            </a:extLst>
          </p:cNvPr>
          <p:cNvSpPr txBox="1"/>
          <p:nvPr/>
        </p:nvSpPr>
        <p:spPr>
          <a:xfrm>
            <a:off x="-18011" y="2340810"/>
            <a:ext cx="3395188" cy="370358"/>
          </a:xfrm>
          <a:prstGeom prst="rect">
            <a:avLst/>
          </a:prstGeom>
          <a:noFill/>
        </p:spPr>
        <p:txBody>
          <a:bodyPr wrap="square" rtlCol="0">
            <a:spAutoFit/>
          </a:bodyPr>
          <a:lstStyle/>
          <a:p>
            <a:pPr>
              <a:lnSpc>
                <a:spcPct val="150000"/>
              </a:lnSpc>
            </a:pPr>
            <a:r>
              <a:rPr kumimoji="1" lang="ja-JP" altLang="en-US" sz="1400" b="1" dirty="0">
                <a:latin typeface="Meiryo UI" panose="020B0604030504040204" pitchFamily="50" charset="-128"/>
                <a:ea typeface="Meiryo UI" panose="020B0604030504040204" pitchFamily="50" charset="-128"/>
              </a:rPr>
              <a:t>　　「スーパー・メガリージョン」 の形成</a:t>
            </a:r>
            <a:endParaRPr kumimoji="1" lang="en-US" altLang="ja-JP" sz="1400" b="1"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09EA647D-9F21-4BA1-99B9-1D105AEC6B99}"/>
              </a:ext>
            </a:extLst>
          </p:cNvPr>
          <p:cNvSpPr txBox="1"/>
          <p:nvPr/>
        </p:nvSpPr>
        <p:spPr>
          <a:xfrm>
            <a:off x="287849" y="4745263"/>
            <a:ext cx="2824203" cy="370358"/>
          </a:xfrm>
          <a:prstGeom prst="rect">
            <a:avLst/>
          </a:prstGeom>
          <a:noFill/>
        </p:spPr>
        <p:txBody>
          <a:bodyPr wrap="square" rtlCol="0">
            <a:spAutoFit/>
          </a:bodyPr>
          <a:lstStyle/>
          <a:p>
            <a:pPr>
              <a:lnSpc>
                <a:spcPct val="150000"/>
              </a:lnSpc>
            </a:pPr>
            <a:r>
              <a:rPr kumimoji="1" lang="ja-JP" altLang="en-US" sz="1400" b="1" dirty="0">
                <a:latin typeface="Meiryo UI" panose="020B0604030504040204" pitchFamily="50" charset="-128"/>
                <a:ea typeface="Meiryo UI" panose="020B0604030504040204" pitchFamily="50" charset="-128"/>
              </a:rPr>
              <a:t>「</a:t>
            </a:r>
            <a:r>
              <a:rPr kumimoji="1" lang="ja-JP" altLang="en-US" sz="1400" b="1" u="sng" dirty="0">
                <a:solidFill>
                  <a:schemeClr val="accent2"/>
                </a:solidFill>
                <a:latin typeface="Meiryo UI" panose="020B0604030504040204" pitchFamily="50" charset="-128"/>
                <a:ea typeface="Meiryo UI" panose="020B0604030504040204" pitchFamily="50" charset="-128"/>
              </a:rPr>
              <a:t>日本中央回廊</a:t>
            </a:r>
            <a:r>
              <a:rPr kumimoji="1" lang="ja-JP" altLang="en-US" sz="1400" b="1" dirty="0">
                <a:latin typeface="Meiryo UI" panose="020B0604030504040204" pitchFamily="50" charset="-128"/>
                <a:ea typeface="Meiryo UI" panose="020B0604030504040204" pitchFamily="50" charset="-128"/>
              </a:rPr>
              <a:t>」 の形成</a:t>
            </a:r>
            <a:endParaRPr kumimoji="1" lang="en-US" altLang="ja-JP" sz="1400" b="1" dirty="0">
              <a:latin typeface="Meiryo UI" panose="020B0604030504040204" pitchFamily="50" charset="-128"/>
              <a:ea typeface="Meiryo UI" panose="020B0604030504040204" pitchFamily="50" charset="-128"/>
            </a:endParaRPr>
          </a:p>
        </p:txBody>
      </p:sp>
      <p:sp>
        <p:nvSpPr>
          <p:cNvPr id="40" name="二等辺三角形 39">
            <a:extLst>
              <a:ext uri="{FF2B5EF4-FFF2-40B4-BE49-F238E27FC236}">
                <a16:creationId xmlns:a16="http://schemas.microsoft.com/office/drawing/2014/main" id="{7D778009-3954-4625-9348-AAD4967CCE08}"/>
              </a:ext>
            </a:extLst>
          </p:cNvPr>
          <p:cNvSpPr/>
          <p:nvPr/>
        </p:nvSpPr>
        <p:spPr>
          <a:xfrm flipV="1">
            <a:off x="1940138" y="4535408"/>
            <a:ext cx="1062175" cy="17243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864B4D8E-6E25-41A0-ABAB-17DB008A1172}"/>
              </a:ext>
            </a:extLst>
          </p:cNvPr>
          <p:cNvSpPr/>
          <p:nvPr/>
        </p:nvSpPr>
        <p:spPr>
          <a:xfrm>
            <a:off x="197435" y="2103202"/>
            <a:ext cx="8595501" cy="4669952"/>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5" name="正方形/長方形 34">
            <a:extLst>
              <a:ext uri="{FF2B5EF4-FFF2-40B4-BE49-F238E27FC236}">
                <a16:creationId xmlns:a16="http://schemas.microsoft.com/office/drawing/2014/main" id="{985EE7D8-61CD-41DD-8271-2DA704D0DA75}"/>
              </a:ext>
            </a:extLst>
          </p:cNvPr>
          <p:cNvSpPr/>
          <p:nvPr/>
        </p:nvSpPr>
        <p:spPr>
          <a:xfrm>
            <a:off x="187814" y="2048317"/>
            <a:ext cx="8620732" cy="30777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eiryo UI" panose="020B0604030504040204" pitchFamily="50" charset="-128"/>
                <a:ea typeface="Meiryo UI" panose="020B0604030504040204" pitchFamily="50" charset="-128"/>
              </a:rPr>
              <a:t>文章内の言葉の変更</a:t>
            </a:r>
            <a:endParaRPr kumimoji="1" lang="ja-JP" altLang="en-US" sz="1400" dirty="0">
              <a:solidFill>
                <a:schemeClr val="tx1"/>
              </a:solidFill>
            </a:endParaRPr>
          </a:p>
        </p:txBody>
      </p:sp>
      <p:sp>
        <p:nvSpPr>
          <p:cNvPr id="44" name="テキスト ボックス 43">
            <a:extLst>
              <a:ext uri="{FF2B5EF4-FFF2-40B4-BE49-F238E27FC236}">
                <a16:creationId xmlns:a16="http://schemas.microsoft.com/office/drawing/2014/main" id="{9B7C0D06-127A-4CDC-8B9B-9204EF08ABDD}"/>
              </a:ext>
            </a:extLst>
          </p:cNvPr>
          <p:cNvSpPr txBox="1"/>
          <p:nvPr/>
        </p:nvSpPr>
        <p:spPr>
          <a:xfrm>
            <a:off x="110612" y="465642"/>
            <a:ext cx="4075155" cy="338554"/>
          </a:xfrm>
          <a:prstGeom prst="rect">
            <a:avLst/>
          </a:prstGeom>
          <a:noFill/>
        </p:spPr>
        <p:txBody>
          <a:bodyPr wrap="none" rtlCol="0">
            <a:spAutoFit/>
          </a:bodyPr>
          <a:lstStyle/>
          <a:p>
            <a:pPr>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（１）まちづくり方針の</a:t>
            </a:r>
            <a:r>
              <a:rPr kumimoji="1" lang="ja-JP" altLang="en-US" sz="1600" b="1" dirty="0">
                <a:solidFill>
                  <a:prstClr val="black"/>
                </a:solidFill>
                <a:latin typeface="Meiryo UI"/>
                <a:ea typeface="Meiryo UI"/>
              </a:rPr>
              <a:t>更新（素案）について</a:t>
            </a:r>
            <a:endParaRPr kumimoji="1" lang="en-US" altLang="ja-JP" sz="1600" b="1" dirty="0">
              <a:solidFill>
                <a:prstClr val="black"/>
              </a:solidFill>
              <a:latin typeface="Meiryo UI"/>
              <a:ea typeface="Meiryo UI"/>
            </a:endParaRPr>
          </a:p>
        </p:txBody>
      </p:sp>
      <p:sp>
        <p:nvSpPr>
          <p:cNvPr id="38" name="テキスト ボックス 37">
            <a:extLst>
              <a:ext uri="{FF2B5EF4-FFF2-40B4-BE49-F238E27FC236}">
                <a16:creationId xmlns:a16="http://schemas.microsoft.com/office/drawing/2014/main" id="{9FEE8AAC-39CB-48DB-B28D-9988FB60EA46}"/>
              </a:ext>
            </a:extLst>
          </p:cNvPr>
          <p:cNvSpPr txBox="1"/>
          <p:nvPr/>
        </p:nvSpPr>
        <p:spPr>
          <a:xfrm>
            <a:off x="5287142" y="2595858"/>
            <a:ext cx="3395188" cy="370358"/>
          </a:xfrm>
          <a:prstGeom prst="rect">
            <a:avLst/>
          </a:prstGeom>
          <a:noFill/>
        </p:spPr>
        <p:txBody>
          <a:bodyPr wrap="square" rtlCol="0">
            <a:spAutoFit/>
          </a:bodyPr>
          <a:lstStyle/>
          <a:p>
            <a:pPr>
              <a:lnSpc>
                <a:spcPct val="150000"/>
              </a:lnSpc>
            </a:pPr>
            <a:r>
              <a:rPr kumimoji="1" lang="ja-JP" altLang="en-US" sz="1400" b="1" dirty="0">
                <a:latin typeface="Meiryo UI" panose="020B0604030504040204" pitchFamily="50" charset="-128"/>
                <a:ea typeface="Meiryo UI" panose="020B0604030504040204" pitchFamily="50" charset="-128"/>
              </a:rPr>
              <a:t>　　「スーパー・メガリージョンの西の拠点」</a:t>
            </a:r>
            <a:endParaRPr kumimoji="1" lang="en-US" altLang="ja-JP" sz="1400" b="1"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E032FAD0-5DFD-4AAE-AD14-394D47A5F3D5}"/>
              </a:ext>
            </a:extLst>
          </p:cNvPr>
          <p:cNvSpPr txBox="1"/>
          <p:nvPr/>
        </p:nvSpPr>
        <p:spPr>
          <a:xfrm>
            <a:off x="5205411" y="2369804"/>
            <a:ext cx="3395188" cy="370358"/>
          </a:xfrm>
          <a:prstGeom prst="rect">
            <a:avLst/>
          </a:prstGeom>
          <a:noFill/>
        </p:spPr>
        <p:txBody>
          <a:bodyPr wrap="square" rtlCol="0">
            <a:sp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新大阪駅周辺地域が担うべき役割の一つ</a:t>
            </a:r>
            <a:endParaRPr kumimoji="1" lang="en-US" altLang="ja-JP" sz="1400" dirty="0">
              <a:latin typeface="Meiryo UI" panose="020B0604030504040204" pitchFamily="50" charset="-128"/>
              <a:ea typeface="Meiryo UI" panose="020B0604030504040204" pitchFamily="50" charset="-128"/>
            </a:endParaRPr>
          </a:p>
        </p:txBody>
      </p:sp>
      <p:cxnSp>
        <p:nvCxnSpPr>
          <p:cNvPr id="3" name="直線コネクタ 2">
            <a:extLst>
              <a:ext uri="{FF2B5EF4-FFF2-40B4-BE49-F238E27FC236}">
                <a16:creationId xmlns:a16="http://schemas.microsoft.com/office/drawing/2014/main" id="{A5A23CE4-0B93-4D6C-A36F-BD401D7C488D}"/>
              </a:ext>
            </a:extLst>
          </p:cNvPr>
          <p:cNvCxnSpPr>
            <a:cxnSpLocks/>
          </p:cNvCxnSpPr>
          <p:nvPr/>
        </p:nvCxnSpPr>
        <p:spPr>
          <a:xfrm>
            <a:off x="5209349" y="2322435"/>
            <a:ext cx="0" cy="4450719"/>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77A56AC4-A1B0-4B59-9724-77AA97BE9AAB}"/>
              </a:ext>
            </a:extLst>
          </p:cNvPr>
          <p:cNvSpPr txBox="1"/>
          <p:nvPr/>
        </p:nvSpPr>
        <p:spPr>
          <a:xfrm>
            <a:off x="5821924" y="3211062"/>
            <a:ext cx="3105563" cy="370358"/>
          </a:xfrm>
          <a:prstGeom prst="rect">
            <a:avLst/>
          </a:prstGeom>
          <a:noFill/>
        </p:spPr>
        <p:txBody>
          <a:bodyPr wrap="square" rtlCol="0">
            <a:spAutoFit/>
          </a:bodyPr>
          <a:lstStyle/>
          <a:p>
            <a:pPr>
              <a:lnSpc>
                <a:spcPct val="150000"/>
              </a:lnSpc>
            </a:pPr>
            <a:r>
              <a:rPr kumimoji="1" lang="ja-JP" altLang="en-US" sz="1400" b="1" dirty="0">
                <a:latin typeface="Meiryo UI" panose="020B0604030504040204" pitchFamily="50" charset="-128"/>
                <a:ea typeface="Meiryo UI" panose="020B0604030504040204" pitchFamily="50" charset="-128"/>
              </a:rPr>
              <a:t>「</a:t>
            </a:r>
            <a:r>
              <a:rPr kumimoji="1" lang="ja-JP" altLang="en-US" sz="1400" b="1" u="sng" dirty="0">
                <a:solidFill>
                  <a:schemeClr val="accent2"/>
                </a:solidFill>
                <a:latin typeface="Meiryo UI" panose="020B0604030504040204" pitchFamily="50" charset="-128"/>
                <a:ea typeface="Meiryo UI" panose="020B0604030504040204" pitchFamily="50" charset="-128"/>
              </a:rPr>
              <a:t>日本中央回廊の西の中心</a:t>
            </a:r>
            <a:r>
              <a:rPr kumimoji="1" lang="ja-JP" altLang="en-US" sz="1400" b="1" u="sng"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p:txBody>
      </p:sp>
      <p:sp>
        <p:nvSpPr>
          <p:cNvPr id="46" name="二等辺三角形 45">
            <a:extLst>
              <a:ext uri="{FF2B5EF4-FFF2-40B4-BE49-F238E27FC236}">
                <a16:creationId xmlns:a16="http://schemas.microsoft.com/office/drawing/2014/main" id="{571C867D-BDFA-495F-9D16-D4E007F5C531}"/>
              </a:ext>
            </a:extLst>
          </p:cNvPr>
          <p:cNvSpPr/>
          <p:nvPr/>
        </p:nvSpPr>
        <p:spPr>
          <a:xfrm flipV="1">
            <a:off x="6338271" y="3025770"/>
            <a:ext cx="1062175" cy="17243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E4A456D4-3F84-4EB2-B1CE-64DCE5FC7310}"/>
              </a:ext>
            </a:extLst>
          </p:cNvPr>
          <p:cNvSpPr txBox="1"/>
          <p:nvPr/>
        </p:nvSpPr>
        <p:spPr>
          <a:xfrm>
            <a:off x="628793" y="1587025"/>
            <a:ext cx="7029307" cy="320344"/>
          </a:xfrm>
          <a:prstGeom prst="rect">
            <a:avLst/>
          </a:prstGeom>
          <a:noFill/>
        </p:spPr>
        <p:txBody>
          <a:bodyPr wrap="square" rtlCol="0">
            <a:spAutoFit/>
          </a:bodyPr>
          <a:lstStyle/>
          <a:p>
            <a:pPr marL="133350" algn="just">
              <a:lnSpc>
                <a:spcPts val="2000"/>
              </a:lnSpc>
            </a:pP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・第</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３</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次国土形成計画の策定（</a:t>
            </a:r>
            <a:r>
              <a:rPr lang="ja-JP" altLang="ja-JP" sz="1400" b="1" u="sng" kern="100" dirty="0">
                <a:effectLst/>
                <a:latin typeface="Meiryo UI" panose="020B0604030504040204" pitchFamily="50" charset="-128"/>
                <a:ea typeface="Meiryo UI" panose="020B0604030504040204" pitchFamily="50" charset="-128"/>
                <a:cs typeface="Times New Roman" panose="02020603050405020304" pitchFamily="18" charset="0"/>
              </a:rPr>
              <a:t>スーパー・メガリージョン</a:t>
            </a:r>
            <a:r>
              <a:rPr lang="ja-JP" altLang="en-US" sz="1400" b="1"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b="1" u="sng" kern="100" dirty="0">
                <a:effectLst/>
                <a:latin typeface="Meiryo UI" panose="020B0604030504040204" pitchFamily="50" charset="-128"/>
                <a:ea typeface="Meiryo UI" panose="020B0604030504040204" pitchFamily="50" charset="-128"/>
                <a:cs typeface="Times New Roman" panose="02020603050405020304" pitchFamily="18" charset="0"/>
              </a:rPr>
              <a:t>日本中央回廊</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の公表</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2" name="テキスト ボックス 256">
            <a:extLst>
              <a:ext uri="{FF2B5EF4-FFF2-40B4-BE49-F238E27FC236}">
                <a16:creationId xmlns:a16="http://schemas.microsoft.com/office/drawing/2014/main" id="{3BDE3E34-E6E0-428E-B9D2-DAA96B7BD98F}"/>
              </a:ext>
            </a:extLst>
          </p:cNvPr>
          <p:cNvSpPr txBox="1"/>
          <p:nvPr/>
        </p:nvSpPr>
        <p:spPr>
          <a:xfrm>
            <a:off x="6111072" y="3653973"/>
            <a:ext cx="2646408" cy="5231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600"/>
              </a:lnSpc>
            </a:pP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国土形成計画において、</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近畿圏</a:t>
            </a:r>
            <a:r>
              <a:rPr kumimoji="1" lang="en-US" altLang="ja-JP" sz="1200" b="1"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を</a:t>
            </a:r>
            <a:endParaRPr kumimoji="1" lang="en-US" altLang="ja-JP" sz="1200" dirty="0">
              <a:latin typeface="Meiryo UI" panose="020B0604030504040204" pitchFamily="50" charset="-128"/>
              <a:ea typeface="Meiryo UI" panose="020B0604030504040204" pitchFamily="50" charset="-128"/>
            </a:endParaRPr>
          </a:p>
          <a:p>
            <a:pPr algn="just">
              <a:lnSpc>
                <a:spcPts val="1600"/>
              </a:lnSpc>
            </a:pPr>
            <a:r>
              <a:rPr kumimoji="1" lang="ja-JP" altLang="en-US" sz="1200" b="1" dirty="0">
                <a:latin typeface="Meiryo UI" panose="020B0604030504040204" pitchFamily="50" charset="-128"/>
                <a:ea typeface="Meiryo UI" panose="020B0604030504040204" pitchFamily="50" charset="-128"/>
              </a:rPr>
              <a:t>　　「日本中央回廊の西の拠点」</a:t>
            </a:r>
            <a:r>
              <a:rPr kumimoji="1" lang="ja-JP" altLang="en-US" sz="1200" dirty="0">
                <a:latin typeface="Meiryo UI" panose="020B0604030504040204" pitchFamily="50" charset="-128"/>
                <a:ea typeface="Meiryo UI" panose="020B0604030504040204" pitchFamily="50" charset="-128"/>
              </a:rPr>
              <a:t>と表現</a:t>
            </a:r>
            <a:endParaRPr kumimoji="1" lang="en-US" altLang="ja-JP" sz="1200" dirty="0">
              <a:latin typeface="Meiryo UI" panose="020B0604030504040204" pitchFamily="50" charset="-128"/>
              <a:ea typeface="Meiryo UI" panose="020B0604030504040204" pitchFamily="50" charset="-128"/>
            </a:endParaRPr>
          </a:p>
          <a:p>
            <a:pPr marL="89535" algn="just">
              <a:lnSpc>
                <a:spcPts val="1600"/>
              </a:lnSpc>
            </a:pP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1" name="テキスト ボックス 256">
            <a:extLst>
              <a:ext uri="{FF2B5EF4-FFF2-40B4-BE49-F238E27FC236}">
                <a16:creationId xmlns:a16="http://schemas.microsoft.com/office/drawing/2014/main" id="{6EED9D3C-9875-4A09-89ED-8EC09E60295C}"/>
              </a:ext>
            </a:extLst>
          </p:cNvPr>
          <p:cNvSpPr txBox="1"/>
          <p:nvPr/>
        </p:nvSpPr>
        <p:spPr>
          <a:xfrm>
            <a:off x="267402" y="5270068"/>
            <a:ext cx="2285310" cy="16101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600"/>
              </a:lnSpc>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リニア中央新幹線の</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開業や</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高規格道路</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の整備により、</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r>
              <a:rPr lang="ja-JP" altLang="en-US" sz="1200" u="sng" kern="100" dirty="0">
                <a:latin typeface="Meiryo UI" panose="020B0604030504040204" pitchFamily="50" charset="-128"/>
                <a:ea typeface="Meiryo UI" panose="020B0604030504040204" pitchFamily="50" charset="-128"/>
                <a:cs typeface="Times New Roman" panose="02020603050405020304" pitchFamily="18" charset="0"/>
              </a:rPr>
              <a:t>三大都市圏間の時間距離が</a:t>
            </a:r>
            <a:endParaRPr lang="en-US" altLang="ja-JP" sz="1200"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r>
              <a:rPr lang="ja-JP" altLang="en-US" sz="1200" u="sng" kern="100" dirty="0">
                <a:latin typeface="Meiryo UI" panose="020B0604030504040204" pitchFamily="50" charset="-128"/>
                <a:ea typeface="Meiryo UI" panose="020B0604030504040204" pitchFamily="50" charset="-128"/>
                <a:cs typeface="Times New Roman" panose="02020603050405020304" pitchFamily="18" charset="0"/>
              </a:rPr>
              <a:t>短縮</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され、いわば一つの都市圏と</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して形成される</a:t>
            </a:r>
            <a:r>
              <a:rPr lang="ja-JP" altLang="en-US" sz="1200" u="sng" kern="100" dirty="0">
                <a:latin typeface="Meiryo UI" panose="020B0604030504040204" pitchFamily="50" charset="-128"/>
                <a:ea typeface="Meiryo UI" panose="020B0604030504040204" pitchFamily="50" charset="-128"/>
                <a:cs typeface="Times New Roman" panose="02020603050405020304" pitchFamily="18" charset="0"/>
              </a:rPr>
              <a:t>世界に類を見ない</a:t>
            </a:r>
            <a:endParaRPr lang="en-US" altLang="ja-JP" sz="1200"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r>
              <a:rPr lang="ja-JP" altLang="en-US" sz="1200" u="sng" kern="100" dirty="0">
                <a:latin typeface="Meiryo UI" panose="020B0604030504040204" pitchFamily="50" charset="-128"/>
                <a:ea typeface="Meiryo UI" panose="020B0604030504040204" pitchFamily="50" charset="-128"/>
                <a:cs typeface="Times New Roman" panose="02020603050405020304" pitchFamily="18" charset="0"/>
              </a:rPr>
              <a:t>魅力的な経済集積圏域</a:t>
            </a:r>
            <a:endParaRPr lang="en-US" altLang="ja-JP" sz="1200" u="sng"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53" name="図 52" descr="0012189678">
            <a:extLst>
              <a:ext uri="{FF2B5EF4-FFF2-40B4-BE49-F238E27FC236}">
                <a16:creationId xmlns:a16="http://schemas.microsoft.com/office/drawing/2014/main" id="{93B9C514-04BB-4BAD-94D9-F59C097EFD3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5435" y="2689753"/>
            <a:ext cx="2950513" cy="1488761"/>
          </a:xfrm>
          <a:prstGeom prst="rect">
            <a:avLst/>
          </a:prstGeom>
          <a:noFill/>
          <a:ln>
            <a:noFill/>
          </a:ln>
        </p:spPr>
      </p:pic>
      <p:sp>
        <p:nvSpPr>
          <p:cNvPr id="8" name="テキスト ボックス 7">
            <a:extLst>
              <a:ext uri="{FF2B5EF4-FFF2-40B4-BE49-F238E27FC236}">
                <a16:creationId xmlns:a16="http://schemas.microsoft.com/office/drawing/2014/main" id="{0425279F-A67F-49E2-8D43-A6AB595A0C4D}"/>
              </a:ext>
            </a:extLst>
          </p:cNvPr>
          <p:cNvSpPr txBox="1"/>
          <p:nvPr/>
        </p:nvSpPr>
        <p:spPr>
          <a:xfrm>
            <a:off x="192348" y="2827023"/>
            <a:ext cx="2021860" cy="1097480"/>
          </a:xfrm>
          <a:prstGeom prst="rect">
            <a:avLst/>
          </a:prstGeom>
          <a:noFill/>
        </p:spPr>
        <p:txBody>
          <a:bodyPr wrap="square" rtlCol="0">
            <a:spAutoFit/>
          </a:bodyPr>
          <a:lstStyle/>
          <a:p>
            <a:pPr>
              <a:lnSpc>
                <a:spcPts val="1600"/>
              </a:lnSpc>
            </a:pP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リニア中央新幹線の全線開業によって、</a:t>
            </a:r>
            <a:r>
              <a:rPr lang="ja-JP" altLang="ja-JP" sz="1200" u="sng" dirty="0">
                <a:effectLst/>
                <a:latin typeface="Meiryo UI" panose="020B0604030504040204" pitchFamily="50" charset="-128"/>
                <a:ea typeface="Meiryo UI" panose="020B0604030504040204" pitchFamily="50" charset="-128"/>
                <a:cs typeface="Times New Roman" panose="02020603050405020304" pitchFamily="18" charset="0"/>
              </a:rPr>
              <a:t>三大都市圏が約</a:t>
            </a:r>
            <a:r>
              <a:rPr lang="en-US" altLang="ja-JP" sz="1200" u="sng"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200" u="sng" dirty="0">
                <a:effectLst/>
                <a:latin typeface="Meiryo UI" panose="020B0604030504040204" pitchFamily="50" charset="-128"/>
                <a:ea typeface="Meiryo UI" panose="020B0604030504040204" pitchFamily="50" charset="-128"/>
                <a:cs typeface="Times New Roman" panose="02020603050405020304" pitchFamily="18" charset="0"/>
              </a:rPr>
              <a:t>時間で結ばれる</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ことにより形成される、人口</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7,000</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万人規模の</a:t>
            </a:r>
            <a:r>
              <a:rPr lang="ja-JP" altLang="ja-JP" sz="1200" u="sng" dirty="0">
                <a:effectLst/>
                <a:latin typeface="Meiryo UI" panose="020B0604030504040204" pitchFamily="50" charset="-128"/>
                <a:ea typeface="Meiryo UI" panose="020B0604030504040204" pitchFamily="50" charset="-128"/>
                <a:cs typeface="Times New Roman" panose="02020603050405020304" pitchFamily="18" charset="0"/>
              </a:rPr>
              <a:t>世界最大の巨大都市圏</a:t>
            </a:r>
            <a:endParaRPr kumimoji="1" lang="ja-JP" altLang="en-US" sz="1200" u="sng" dirty="0">
              <a:latin typeface="Meiryo UI" panose="020B0604030504040204" pitchFamily="50" charset="-128"/>
              <a:ea typeface="Meiryo UI" panose="020B0604030504040204" pitchFamily="50" charset="-128"/>
            </a:endParaRPr>
          </a:p>
        </p:txBody>
      </p:sp>
      <p:sp>
        <p:nvSpPr>
          <p:cNvPr id="55" name="テキスト ボックス 45">
            <a:extLst>
              <a:ext uri="{FF2B5EF4-FFF2-40B4-BE49-F238E27FC236}">
                <a16:creationId xmlns:a16="http://schemas.microsoft.com/office/drawing/2014/main" id="{CE07A4DE-148D-4400-A8C0-0BDF974C9EFF}"/>
              </a:ext>
            </a:extLst>
          </p:cNvPr>
          <p:cNvSpPr txBox="1"/>
          <p:nvPr/>
        </p:nvSpPr>
        <p:spPr>
          <a:xfrm>
            <a:off x="433250" y="6566952"/>
            <a:ext cx="4709795" cy="2876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sz="800" kern="100">
                <a:effectLst/>
                <a:latin typeface="游明朝" panose="02020400000000000000" pitchFamily="18" charset="-128"/>
                <a:ea typeface="HGPｺﾞｼｯｸM" panose="020B0600000000000000" pitchFamily="50" charset="-128"/>
                <a:cs typeface="Times New Roman" panose="02020603050405020304" pitchFamily="18" charset="0"/>
              </a:rPr>
              <a:t>出典：国土形成計画（全国計画）参考資料　（国土交通省）を一部加工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r"/>
            <a:r>
              <a:rPr lang="en-US" sz="1050" kern="10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65AE5A4B-51D7-4B2C-BDBC-66AC8A06C82F}"/>
              </a:ext>
            </a:extLst>
          </p:cNvPr>
          <p:cNvSpPr txBox="1"/>
          <p:nvPr/>
        </p:nvSpPr>
        <p:spPr>
          <a:xfrm>
            <a:off x="2319946" y="4133222"/>
            <a:ext cx="2931534"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出典：人口減少にうちかつスーパー・メガリージョンの形成に向けて</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（スーパー・メガリージョン構想検討会）</a:t>
            </a:r>
            <a:endParaRPr kumimoji="1" lang="ja-JP" altLang="en-US" sz="800"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64BEB9E6-DF8E-4716-8238-E252049A7A8F}"/>
              </a:ext>
            </a:extLst>
          </p:cNvPr>
          <p:cNvSpPr/>
          <p:nvPr/>
        </p:nvSpPr>
        <p:spPr>
          <a:xfrm>
            <a:off x="0" y="0"/>
            <a:ext cx="9144000" cy="381000"/>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b="1" dirty="0">
                <a:solidFill>
                  <a:schemeClr val="bg1"/>
                </a:solidFill>
                <a:latin typeface="Meiryo UI" panose="020B0604030504040204" pitchFamily="50" charset="-128"/>
                <a:ea typeface="Meiryo UI" panose="020B0604030504040204" pitchFamily="50" charset="-128"/>
              </a:rPr>
              <a:t>まちづくり方針の更新について</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43202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74D523EA-D2AE-4EC6-8BD6-496699C63D68}"/>
              </a:ext>
            </a:extLst>
          </p:cNvPr>
          <p:cNvSpPr/>
          <p:nvPr/>
        </p:nvSpPr>
        <p:spPr>
          <a:xfrm>
            <a:off x="182907" y="1259434"/>
            <a:ext cx="8843140" cy="5919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86600" y="6530961"/>
            <a:ext cx="2057400" cy="365125"/>
          </a:xfrm>
        </p:spPr>
        <p:txBody>
          <a:bodyPr/>
          <a:lstStyle/>
          <a:p>
            <a:fld id="{4BC3B274-16AA-444F-BE5F-2BB53118253E}" type="slidenum">
              <a:rPr kumimoji="1" lang="ja-JP" altLang="en-US" sz="1400" smtClean="0">
                <a:latin typeface="Meiryo UI" panose="020B0604030504040204" pitchFamily="50" charset="-128"/>
                <a:ea typeface="Meiryo UI" panose="020B0604030504040204" pitchFamily="50" charset="-128"/>
              </a:rPr>
              <a:t>6</a:t>
            </a:fld>
            <a:endParaRPr kumimoji="1" lang="ja-JP" altLang="en-US"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9D8CDCE6-8E77-4BC9-8ABC-08984C7A2B35}"/>
              </a:ext>
            </a:extLst>
          </p:cNvPr>
          <p:cNvSpPr txBox="1"/>
          <p:nvPr/>
        </p:nvSpPr>
        <p:spPr>
          <a:xfrm>
            <a:off x="7800231" y="84846"/>
            <a:ext cx="1225816" cy="338554"/>
          </a:xfrm>
          <a:prstGeom prst="rect">
            <a:avLst/>
          </a:prstGeom>
          <a:no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600" dirty="0"/>
              <a:t>資料２－１</a:t>
            </a:r>
            <a:endParaRPr kumimoji="1" lang="en-US" altLang="ja-JP" sz="1600" dirty="0"/>
          </a:p>
        </p:txBody>
      </p:sp>
      <p:sp>
        <p:nvSpPr>
          <p:cNvPr id="70" name="正方形/長方形 69">
            <a:extLst>
              <a:ext uri="{FF2B5EF4-FFF2-40B4-BE49-F238E27FC236}">
                <a16:creationId xmlns:a16="http://schemas.microsoft.com/office/drawing/2014/main" id="{48AC18B0-D13C-4B10-9295-7FABEEC7BA90}"/>
              </a:ext>
            </a:extLst>
          </p:cNvPr>
          <p:cNvSpPr/>
          <p:nvPr/>
        </p:nvSpPr>
        <p:spPr>
          <a:xfrm>
            <a:off x="49018" y="485110"/>
            <a:ext cx="123187" cy="2996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2F1693CD-8194-4039-BFAB-999FB0584EE4}"/>
              </a:ext>
            </a:extLst>
          </p:cNvPr>
          <p:cNvSpPr/>
          <p:nvPr/>
        </p:nvSpPr>
        <p:spPr>
          <a:xfrm>
            <a:off x="182907" y="904859"/>
            <a:ext cx="8843140" cy="33855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just"/>
            <a:r>
              <a:rPr lang="ja-JP" altLang="en-US"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２</a:t>
            </a:r>
            <a:r>
              <a:rPr lang="en-US" altLang="ja-JP"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都市再生緊急整備協議会</a:t>
            </a:r>
            <a:r>
              <a:rPr lang="ja-JP" altLang="en-US" sz="12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（部会・検討会）</a:t>
            </a:r>
            <a:r>
              <a:rPr lang="ja-JP" altLang="en-US"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での検討内容の反映</a:t>
            </a:r>
          </a:p>
        </p:txBody>
      </p:sp>
      <p:sp>
        <p:nvSpPr>
          <p:cNvPr id="19" name="テキスト ボックス 18">
            <a:extLst>
              <a:ext uri="{FF2B5EF4-FFF2-40B4-BE49-F238E27FC236}">
                <a16:creationId xmlns:a16="http://schemas.microsoft.com/office/drawing/2014/main" id="{074B4CB2-B507-4195-AE5B-C987CCC74D8E}"/>
              </a:ext>
            </a:extLst>
          </p:cNvPr>
          <p:cNvSpPr txBox="1"/>
          <p:nvPr/>
        </p:nvSpPr>
        <p:spPr>
          <a:xfrm>
            <a:off x="182907" y="1198251"/>
            <a:ext cx="5510228" cy="653128"/>
          </a:xfrm>
          <a:prstGeom prst="rect">
            <a:avLst/>
          </a:prstGeom>
          <a:noFill/>
        </p:spPr>
        <p:txBody>
          <a:bodyPr wrap="square" rtlCol="0">
            <a:spAutoFit/>
          </a:bodyPr>
          <a:lstStyle/>
          <a:p>
            <a:pPr algn="just">
              <a:lnSpc>
                <a:spcPct val="150000"/>
              </a:lnSpc>
            </a:pPr>
            <a:r>
              <a:rPr lang="ja-JP" altLang="en-US" sz="1400" b="1"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①</a:t>
            </a:r>
            <a:r>
              <a:rPr lang="ja-JP" altLang="ja-JP"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プロモーション検討会、民間都市開発</a:t>
            </a:r>
            <a:r>
              <a:rPr lang="ja-JP" altLang="en-US"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の</a:t>
            </a:r>
            <a:r>
              <a:rPr lang="ja-JP" altLang="ja-JP"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誘導方策検討会での検討内容</a:t>
            </a:r>
          </a:p>
          <a:p>
            <a:pPr marL="266700" indent="-133350" algn="just">
              <a:lnSpc>
                <a:spcPts val="2100"/>
              </a:lnSpc>
            </a:pPr>
            <a:r>
              <a:rPr lang="ja-JP" altLang="en-US" sz="1400"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u="sng" kern="100" dirty="0">
                <a:effectLst/>
                <a:latin typeface="Meiryo UI" panose="020B0604030504040204" pitchFamily="50" charset="-128"/>
                <a:ea typeface="Meiryo UI" panose="020B0604030504040204" pitchFamily="50" charset="-128"/>
                <a:cs typeface="Times New Roman" panose="02020603050405020304" pitchFamily="18" charset="0"/>
              </a:rPr>
              <a:t>新大阪駅エリア</a:t>
            </a:r>
            <a:r>
              <a:rPr lang="ja-JP" altLang="en-US" sz="1400" b="1" u="sng" kern="100" dirty="0">
                <a:latin typeface="Meiryo UI" panose="020B0604030504040204" pitchFamily="50" charset="-128"/>
                <a:ea typeface="Meiryo UI" panose="020B0604030504040204" pitchFamily="50" charset="-128"/>
                <a:cs typeface="Times New Roman" panose="02020603050405020304" pitchFamily="18" charset="0"/>
              </a:rPr>
              <a:t>まちづくりの</a:t>
            </a:r>
            <a:r>
              <a:rPr lang="ja-JP" altLang="ja-JP" sz="1400" b="1" u="sng" kern="100" dirty="0">
                <a:effectLst/>
                <a:latin typeface="Meiryo UI" panose="020B0604030504040204" pitchFamily="50" charset="-128"/>
                <a:ea typeface="Meiryo UI" panose="020B0604030504040204" pitchFamily="50" charset="-128"/>
                <a:cs typeface="Times New Roman" panose="02020603050405020304" pitchFamily="18" charset="0"/>
              </a:rPr>
              <a:t>キャッチフレーズ</a:t>
            </a:r>
            <a:r>
              <a:rPr lang="ja-JP" altLang="en-US" sz="1400" b="1" u="sng" kern="100" dirty="0">
                <a:effectLst/>
                <a:latin typeface="Meiryo UI" panose="020B0604030504040204" pitchFamily="50" charset="-128"/>
                <a:ea typeface="Meiryo UI" panose="020B0604030504040204" pitchFamily="50" charset="-128"/>
                <a:cs typeface="Times New Roman" panose="02020603050405020304" pitchFamily="18" charset="0"/>
              </a:rPr>
              <a:t>・まちのコンセプト</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を追記</a:t>
            </a:r>
          </a:p>
        </p:txBody>
      </p:sp>
      <p:sp>
        <p:nvSpPr>
          <p:cNvPr id="23" name="テキスト ボックス 22">
            <a:extLst>
              <a:ext uri="{FF2B5EF4-FFF2-40B4-BE49-F238E27FC236}">
                <a16:creationId xmlns:a16="http://schemas.microsoft.com/office/drawing/2014/main" id="{BBBB490F-3183-4094-A276-BD7337D50F85}"/>
              </a:ext>
            </a:extLst>
          </p:cNvPr>
          <p:cNvSpPr txBox="1"/>
          <p:nvPr/>
        </p:nvSpPr>
        <p:spPr>
          <a:xfrm>
            <a:off x="110612" y="465642"/>
            <a:ext cx="4075155" cy="338554"/>
          </a:xfrm>
          <a:prstGeom prst="rect">
            <a:avLst/>
          </a:prstGeom>
          <a:noFill/>
        </p:spPr>
        <p:txBody>
          <a:bodyPr wrap="none" rtlCol="0">
            <a:spAutoFit/>
          </a:bodyPr>
          <a:lstStyle/>
          <a:p>
            <a:pPr>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（１）まちづくり方針の</a:t>
            </a:r>
            <a:r>
              <a:rPr kumimoji="1" lang="ja-JP" altLang="en-US" sz="1600" b="1" dirty="0">
                <a:solidFill>
                  <a:prstClr val="black"/>
                </a:solidFill>
                <a:latin typeface="Meiryo UI"/>
                <a:ea typeface="Meiryo UI"/>
              </a:rPr>
              <a:t>更新（素案）について</a:t>
            </a:r>
            <a:endParaRPr kumimoji="1" lang="en-US" altLang="ja-JP" sz="1600" b="1" dirty="0">
              <a:solidFill>
                <a:prstClr val="black"/>
              </a:solidFill>
              <a:latin typeface="Meiryo UI"/>
              <a:ea typeface="Meiryo UI"/>
            </a:endParaRPr>
          </a:p>
        </p:txBody>
      </p:sp>
      <p:sp>
        <p:nvSpPr>
          <p:cNvPr id="15" name="正方形/長方形 14">
            <a:extLst>
              <a:ext uri="{FF2B5EF4-FFF2-40B4-BE49-F238E27FC236}">
                <a16:creationId xmlns:a16="http://schemas.microsoft.com/office/drawing/2014/main" id="{05FBD9C3-D378-4A0E-9497-928025396575}"/>
              </a:ext>
            </a:extLst>
          </p:cNvPr>
          <p:cNvSpPr/>
          <p:nvPr/>
        </p:nvSpPr>
        <p:spPr>
          <a:xfrm>
            <a:off x="0" y="0"/>
            <a:ext cx="9144000" cy="381000"/>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b="1" dirty="0">
                <a:solidFill>
                  <a:schemeClr val="bg1"/>
                </a:solidFill>
                <a:latin typeface="Meiryo UI" panose="020B0604030504040204" pitchFamily="50" charset="-128"/>
                <a:ea typeface="Meiryo UI" panose="020B0604030504040204" pitchFamily="50" charset="-128"/>
              </a:rPr>
              <a:t>まちづくり方針の更新について</a:t>
            </a:r>
            <a:endParaRPr kumimoji="1" lang="ja-JP" altLang="en-US" b="1" dirty="0">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F3E4DE1D-8C4A-4E0F-8C47-BA13B9DFCD4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266597" y="2113678"/>
            <a:ext cx="5759450" cy="4472940"/>
          </a:xfrm>
          <a:prstGeom prst="rect">
            <a:avLst/>
          </a:prstGeom>
        </p:spPr>
      </p:pic>
      <p:pic>
        <p:nvPicPr>
          <p:cNvPr id="22" name="図 21">
            <a:extLst>
              <a:ext uri="{FF2B5EF4-FFF2-40B4-BE49-F238E27FC236}">
                <a16:creationId xmlns:a16="http://schemas.microsoft.com/office/drawing/2014/main" id="{063D6634-6889-4FB7-A361-BB7826FF519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0611" y="2075909"/>
            <a:ext cx="3202385" cy="1981242"/>
          </a:xfrm>
          <a:prstGeom prst="rect">
            <a:avLst/>
          </a:prstGeom>
          <a:noFill/>
          <a:ln>
            <a:noFill/>
          </a:ln>
        </p:spPr>
      </p:pic>
    </p:spTree>
    <p:extLst>
      <p:ext uri="{BB962C8B-B14F-4D97-AF65-F5344CB8AC3E}">
        <p14:creationId xmlns:p14="http://schemas.microsoft.com/office/powerpoint/2010/main" val="389785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82095D8-7B77-4E7E-B783-63682C59382C}"/>
              </a:ext>
            </a:extLst>
          </p:cNvPr>
          <p:cNvPicPr>
            <a:picLocks noChangeAspect="1"/>
          </p:cNvPicPr>
          <p:nvPr/>
        </p:nvPicPr>
        <p:blipFill>
          <a:blip r:embed="rId2"/>
          <a:stretch>
            <a:fillRect/>
          </a:stretch>
        </p:blipFill>
        <p:spPr>
          <a:xfrm>
            <a:off x="4180474" y="3047340"/>
            <a:ext cx="4627265" cy="3249450"/>
          </a:xfrm>
          <a:prstGeom prst="rect">
            <a:avLst/>
          </a:prstGeom>
        </p:spPr>
      </p:pic>
      <p:sp>
        <p:nvSpPr>
          <p:cNvPr id="13" name="正方形/長方形 12">
            <a:extLst>
              <a:ext uri="{FF2B5EF4-FFF2-40B4-BE49-F238E27FC236}">
                <a16:creationId xmlns:a16="http://schemas.microsoft.com/office/drawing/2014/main" id="{74D523EA-D2AE-4EC6-8BD6-496699C63D68}"/>
              </a:ext>
            </a:extLst>
          </p:cNvPr>
          <p:cNvSpPr/>
          <p:nvPr/>
        </p:nvSpPr>
        <p:spPr>
          <a:xfrm>
            <a:off x="413494" y="1205589"/>
            <a:ext cx="8480190" cy="8051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86600" y="6530961"/>
            <a:ext cx="2057400" cy="365125"/>
          </a:xfrm>
        </p:spPr>
        <p:txBody>
          <a:bodyPr/>
          <a:lstStyle/>
          <a:p>
            <a:fld id="{4BC3B274-16AA-444F-BE5F-2BB53118253E}" type="slidenum">
              <a:rPr kumimoji="1" lang="ja-JP" altLang="en-US" sz="1400" smtClean="0">
                <a:latin typeface="Meiryo UI" panose="020B0604030504040204" pitchFamily="50" charset="-128"/>
                <a:ea typeface="Meiryo UI" panose="020B0604030504040204" pitchFamily="50" charset="-128"/>
              </a:rPr>
              <a:t>7</a:t>
            </a:fld>
            <a:endParaRPr kumimoji="1" lang="ja-JP" altLang="en-US"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9D8CDCE6-8E77-4BC9-8ABC-08984C7A2B35}"/>
              </a:ext>
            </a:extLst>
          </p:cNvPr>
          <p:cNvSpPr txBox="1"/>
          <p:nvPr/>
        </p:nvSpPr>
        <p:spPr>
          <a:xfrm>
            <a:off x="7800231" y="84846"/>
            <a:ext cx="1225816" cy="338554"/>
          </a:xfrm>
          <a:prstGeom prst="rect">
            <a:avLst/>
          </a:prstGeom>
          <a:no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600" dirty="0"/>
              <a:t>資料２－１</a:t>
            </a:r>
            <a:endParaRPr kumimoji="1" lang="en-US" altLang="ja-JP" sz="1600" dirty="0"/>
          </a:p>
        </p:txBody>
      </p:sp>
      <p:sp>
        <p:nvSpPr>
          <p:cNvPr id="70" name="正方形/長方形 69">
            <a:extLst>
              <a:ext uri="{FF2B5EF4-FFF2-40B4-BE49-F238E27FC236}">
                <a16:creationId xmlns:a16="http://schemas.microsoft.com/office/drawing/2014/main" id="{48AC18B0-D13C-4B10-9295-7FABEEC7BA90}"/>
              </a:ext>
            </a:extLst>
          </p:cNvPr>
          <p:cNvSpPr/>
          <p:nvPr/>
        </p:nvSpPr>
        <p:spPr>
          <a:xfrm>
            <a:off x="49018" y="485110"/>
            <a:ext cx="123187" cy="2996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2F1693CD-8194-4039-BFAB-999FB0584EE4}"/>
              </a:ext>
            </a:extLst>
          </p:cNvPr>
          <p:cNvSpPr/>
          <p:nvPr/>
        </p:nvSpPr>
        <p:spPr>
          <a:xfrm>
            <a:off x="413494" y="904859"/>
            <a:ext cx="8480190" cy="33855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just"/>
            <a:r>
              <a:rPr lang="ja-JP" altLang="en-US"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２</a:t>
            </a:r>
            <a:r>
              <a:rPr lang="en-US" altLang="ja-JP"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都市再生緊急整備協議会</a:t>
            </a:r>
            <a:r>
              <a:rPr lang="ja-JP" altLang="en-US" sz="12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（部会・検討会）</a:t>
            </a:r>
            <a:r>
              <a:rPr lang="ja-JP" altLang="en-US" sz="140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での検討内容の反映</a:t>
            </a:r>
          </a:p>
        </p:txBody>
      </p:sp>
      <p:sp>
        <p:nvSpPr>
          <p:cNvPr id="19" name="テキスト ボックス 18">
            <a:extLst>
              <a:ext uri="{FF2B5EF4-FFF2-40B4-BE49-F238E27FC236}">
                <a16:creationId xmlns:a16="http://schemas.microsoft.com/office/drawing/2014/main" id="{074B4CB2-B507-4195-AE5B-C987CCC74D8E}"/>
              </a:ext>
            </a:extLst>
          </p:cNvPr>
          <p:cNvSpPr txBox="1"/>
          <p:nvPr/>
        </p:nvSpPr>
        <p:spPr>
          <a:xfrm>
            <a:off x="247334" y="1243413"/>
            <a:ext cx="4825598" cy="738664"/>
          </a:xfrm>
          <a:prstGeom prst="rect">
            <a:avLst/>
          </a:prstGeom>
          <a:noFill/>
        </p:spPr>
        <p:txBody>
          <a:bodyPr wrap="square" rtlCol="0">
            <a:spAutoFit/>
          </a:bodyPr>
          <a:lstStyle/>
          <a:p>
            <a:pPr algn="just"/>
            <a:r>
              <a:rPr lang="en-US" altLang="ja-JP" sz="1400"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②</a:t>
            </a:r>
            <a:r>
              <a:rPr lang="ja-JP" altLang="ja-JP"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十三駅・淡路駅エリア計画策定</a:t>
            </a:r>
            <a:r>
              <a:rPr lang="ja-JP" altLang="en-US" sz="1400" b="1" kern="10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rPr>
              <a:t>検討会での検討内容</a:t>
            </a:r>
            <a:endParaRPr lang="ja-JP" altLang="ja-JP" sz="1400" b="1"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just"/>
            <a:r>
              <a:rPr lang="ja-JP" altLang="en-US" sz="1400" kern="100" dirty="0">
                <a:solidFill>
                  <a:schemeClr val="accent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・各エリア計画の追加</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6700" indent="-133350" algn="just"/>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u="sng" kern="100" dirty="0">
                <a:effectLst/>
                <a:latin typeface="Meiryo UI" panose="020B0604030504040204" pitchFamily="50" charset="-128"/>
                <a:ea typeface="Meiryo UI" panose="020B0604030504040204" pitchFamily="50" charset="-128"/>
                <a:cs typeface="Times New Roman" panose="02020603050405020304" pitchFamily="18" charset="0"/>
              </a:rPr>
              <a:t>全体構想の修正（各エリアの役割）</a:t>
            </a:r>
          </a:p>
        </p:txBody>
      </p:sp>
      <p:sp>
        <p:nvSpPr>
          <p:cNvPr id="10" name="正方形/長方形 9">
            <a:extLst>
              <a:ext uri="{FF2B5EF4-FFF2-40B4-BE49-F238E27FC236}">
                <a16:creationId xmlns:a16="http://schemas.microsoft.com/office/drawing/2014/main" id="{56E08013-E2FA-4154-98AB-60BCC1E3DC7C}"/>
              </a:ext>
            </a:extLst>
          </p:cNvPr>
          <p:cNvSpPr/>
          <p:nvPr/>
        </p:nvSpPr>
        <p:spPr>
          <a:xfrm>
            <a:off x="413491" y="2390824"/>
            <a:ext cx="8480191" cy="4382330"/>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 name="テキスト ボックス 10">
            <a:extLst>
              <a:ext uri="{FF2B5EF4-FFF2-40B4-BE49-F238E27FC236}">
                <a16:creationId xmlns:a16="http://schemas.microsoft.com/office/drawing/2014/main" id="{3CD27781-DA22-48FC-8846-BB7B8E60B8DC}"/>
              </a:ext>
            </a:extLst>
          </p:cNvPr>
          <p:cNvSpPr txBox="1"/>
          <p:nvPr/>
        </p:nvSpPr>
        <p:spPr>
          <a:xfrm>
            <a:off x="358685" y="2543850"/>
            <a:ext cx="3434423" cy="1089786"/>
          </a:xfrm>
          <a:prstGeom prst="rect">
            <a:avLst/>
          </a:prstGeom>
          <a:noFill/>
        </p:spPr>
        <p:txBody>
          <a:bodyPr wrap="square" rtlCol="0">
            <a:spAutoFit/>
          </a:bodyPr>
          <a:lstStyle/>
          <a:p>
            <a:pPr>
              <a:lnSpc>
                <a:spcPts val="2000"/>
              </a:lnSpc>
            </a:pPr>
            <a:endParaRPr kumimoji="1" lang="en-US" altLang="ja-JP" sz="1400" b="1" dirty="0">
              <a:latin typeface="Meiryo UI" panose="020B0604030504040204" pitchFamily="50" charset="-128"/>
              <a:ea typeface="Meiryo UI" panose="020B0604030504040204" pitchFamily="50" charset="-128"/>
            </a:endParaRPr>
          </a:p>
          <a:p>
            <a:pPr>
              <a:lnSpc>
                <a:spcPts val="2000"/>
              </a:lnSpc>
            </a:pPr>
            <a:r>
              <a:rPr kumimoji="1" lang="ja-JP" altLang="en-US" sz="1400" b="1" dirty="0">
                <a:latin typeface="Meiryo UI" panose="020B0604030504040204" pitchFamily="50" charset="-128"/>
                <a:ea typeface="Meiryo UI" panose="020B0604030504040204" pitchFamily="50" charset="-128"/>
              </a:rPr>
              <a:t>（十三駅エリア・淡路駅エリアの役割）</a:t>
            </a:r>
            <a:endParaRPr kumimoji="1" lang="en-US" altLang="ja-JP" sz="1400" b="1" dirty="0">
              <a:latin typeface="Meiryo UI" panose="020B0604030504040204" pitchFamily="50" charset="-128"/>
              <a:ea typeface="Meiryo UI" panose="020B0604030504040204" pitchFamily="50" charset="-128"/>
            </a:endParaRPr>
          </a:p>
          <a:p>
            <a:pPr marL="269875" lvl="1">
              <a:lnSpc>
                <a:spcPts val="2000"/>
              </a:lnSpc>
            </a:pPr>
            <a:r>
              <a:rPr kumimoji="1" lang="ja-JP" altLang="en-US" sz="1400"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新大阪駅エリアの役割や広域的な機能を補完するサブ拠点としての役割を担う。</a:t>
            </a:r>
            <a:endParaRPr kumimoji="1" lang="en-US" altLang="ja-JP" sz="1400" dirty="0">
              <a:latin typeface="Meiryo UI" panose="020B0604030504040204" pitchFamily="50" charset="-128"/>
              <a:ea typeface="Meiryo UI" panose="020B0604030504040204" pitchFamily="50" charset="-128"/>
            </a:endParaRPr>
          </a:p>
        </p:txBody>
      </p:sp>
      <p:sp>
        <p:nvSpPr>
          <p:cNvPr id="12" name="二等辺三角形 11">
            <a:extLst>
              <a:ext uri="{FF2B5EF4-FFF2-40B4-BE49-F238E27FC236}">
                <a16:creationId xmlns:a16="http://schemas.microsoft.com/office/drawing/2014/main" id="{EC428732-D628-4147-BEEE-58614685B133}"/>
              </a:ext>
            </a:extLst>
          </p:cNvPr>
          <p:cNvSpPr/>
          <p:nvPr/>
        </p:nvSpPr>
        <p:spPr>
          <a:xfrm flipV="1">
            <a:off x="850619" y="4146621"/>
            <a:ext cx="1121959" cy="17746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96FC560F-F129-49EE-B0F9-175E7194A48E}"/>
              </a:ext>
            </a:extLst>
          </p:cNvPr>
          <p:cNvSpPr txBox="1"/>
          <p:nvPr/>
        </p:nvSpPr>
        <p:spPr>
          <a:xfrm>
            <a:off x="517461" y="4802007"/>
            <a:ext cx="3596810" cy="1346266"/>
          </a:xfrm>
          <a:prstGeom prst="rect">
            <a:avLst/>
          </a:prstGeom>
          <a:noFill/>
        </p:spPr>
        <p:txBody>
          <a:bodyPr wrap="square" rtlCol="0">
            <a:spAutoFit/>
          </a:bodyPr>
          <a:lstStyle/>
          <a:p>
            <a:pPr>
              <a:lnSpc>
                <a:spcPts val="2000"/>
              </a:lnSpc>
            </a:pPr>
            <a:r>
              <a:rPr kumimoji="1" lang="ja-JP" altLang="en-US" sz="1400" b="1" dirty="0">
                <a:solidFill>
                  <a:srgbClr val="FF8001"/>
                </a:solidFill>
                <a:latin typeface="Meiryo UI" panose="020B0604030504040204" pitchFamily="50" charset="-128"/>
                <a:ea typeface="Meiryo UI" panose="020B0604030504040204" pitchFamily="50" charset="-128"/>
              </a:rPr>
              <a:t>　</a:t>
            </a:r>
            <a:r>
              <a:rPr kumimoji="1" lang="ja-JP" altLang="en-US" sz="1400" u="sng" dirty="0">
                <a:solidFill>
                  <a:srgbClr val="FF8001"/>
                </a:solidFill>
                <a:latin typeface="Meiryo UI" panose="020B0604030504040204" pitchFamily="50" charset="-128"/>
                <a:ea typeface="Meiryo UI" panose="020B0604030504040204" pitchFamily="50" charset="-128"/>
              </a:rPr>
              <a:t>来訪者や地域住民にとっても魅力のあるまちにしていくことにより、</a:t>
            </a:r>
            <a:r>
              <a:rPr kumimoji="1" lang="ja-JP" altLang="en-US" sz="1400" b="1" u="sng" dirty="0">
                <a:solidFill>
                  <a:srgbClr val="FF8001"/>
                </a:solidFill>
                <a:latin typeface="Meiryo UI" panose="020B0604030504040204" pitchFamily="50" charset="-128"/>
                <a:ea typeface="Meiryo UI" panose="020B0604030504040204" pitchFamily="50" charset="-128"/>
              </a:rPr>
              <a:t>地域のまちづくりの中心的な拠点としての役割</a:t>
            </a:r>
            <a:r>
              <a:rPr kumimoji="1" lang="ja-JP" altLang="en-US" sz="1400" u="sng" dirty="0">
                <a:solidFill>
                  <a:srgbClr val="FF8001"/>
                </a:solidFill>
                <a:latin typeface="Meiryo UI" panose="020B0604030504040204" pitchFamily="50" charset="-128"/>
                <a:ea typeface="Meiryo UI" panose="020B0604030504040204" pitchFamily="50" charset="-128"/>
              </a:rPr>
              <a:t>を担い、エリアへの人の定着</a:t>
            </a:r>
            <a:r>
              <a:rPr kumimoji="1" lang="ja-JP" altLang="en-US" sz="1400" dirty="0">
                <a:latin typeface="Meiryo UI" panose="020B0604030504040204" pitchFamily="50" charset="-128"/>
                <a:ea typeface="Meiryo UI" panose="020B0604030504040204" pitchFamily="50" charset="-128"/>
              </a:rPr>
              <a:t>と、３エリアが一体となった魅力の高い拠点の形成を推し進める。 </a:t>
            </a:r>
            <a:endParaRPr kumimoji="1" lang="en-US" altLang="ja-JP" sz="14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75DFC083-9A93-4700-9EEC-4C25F5BA6C36}"/>
              </a:ext>
            </a:extLst>
          </p:cNvPr>
          <p:cNvSpPr/>
          <p:nvPr/>
        </p:nvSpPr>
        <p:spPr>
          <a:xfrm>
            <a:off x="397565" y="2117221"/>
            <a:ext cx="8504069" cy="30777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eiryo UI" panose="020B0604030504040204" pitchFamily="50" charset="-128"/>
                <a:ea typeface="Meiryo UI" panose="020B0604030504040204" pitchFamily="50" charset="-128"/>
              </a:rPr>
              <a:t>全体構想の文章・図への反映</a:t>
            </a:r>
            <a:endParaRPr kumimoji="1" lang="ja-JP" altLang="en-US" sz="1400" dirty="0">
              <a:solidFill>
                <a:schemeClr val="tx1"/>
              </a:solidFill>
            </a:endParaRPr>
          </a:p>
        </p:txBody>
      </p:sp>
      <p:sp>
        <p:nvSpPr>
          <p:cNvPr id="21" name="テキスト ボックス 20">
            <a:extLst>
              <a:ext uri="{FF2B5EF4-FFF2-40B4-BE49-F238E27FC236}">
                <a16:creationId xmlns:a16="http://schemas.microsoft.com/office/drawing/2014/main" id="{9D9311D7-D249-48F6-8418-1877B360FDFF}"/>
              </a:ext>
            </a:extLst>
          </p:cNvPr>
          <p:cNvSpPr txBox="1"/>
          <p:nvPr/>
        </p:nvSpPr>
        <p:spPr>
          <a:xfrm>
            <a:off x="110612" y="465642"/>
            <a:ext cx="4075155" cy="338554"/>
          </a:xfrm>
          <a:prstGeom prst="rect">
            <a:avLst/>
          </a:prstGeom>
          <a:noFill/>
        </p:spPr>
        <p:txBody>
          <a:bodyPr wrap="none" rtlCol="0">
            <a:spAutoFit/>
          </a:bodyPr>
          <a:lstStyle/>
          <a:p>
            <a:pPr>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（１）まちづくり方針の</a:t>
            </a:r>
            <a:r>
              <a:rPr kumimoji="1" lang="ja-JP" altLang="en-US" sz="1600" b="1" dirty="0">
                <a:solidFill>
                  <a:prstClr val="black"/>
                </a:solidFill>
                <a:latin typeface="Meiryo UI"/>
                <a:ea typeface="Meiryo UI"/>
              </a:rPr>
              <a:t>更新（素案）について</a:t>
            </a:r>
            <a:endParaRPr kumimoji="1" lang="en-US" altLang="ja-JP" sz="1600" b="1" dirty="0">
              <a:solidFill>
                <a:prstClr val="black"/>
              </a:solidFill>
              <a:latin typeface="Meiryo UI"/>
              <a:ea typeface="Meiryo UI"/>
            </a:endParaRPr>
          </a:p>
        </p:txBody>
      </p:sp>
      <p:sp>
        <p:nvSpPr>
          <p:cNvPr id="20" name="テキスト ボックス 19">
            <a:extLst>
              <a:ext uri="{FF2B5EF4-FFF2-40B4-BE49-F238E27FC236}">
                <a16:creationId xmlns:a16="http://schemas.microsoft.com/office/drawing/2014/main" id="{9C6EBF73-3406-4196-9E59-0CBD3A2C5F15}"/>
              </a:ext>
            </a:extLst>
          </p:cNvPr>
          <p:cNvSpPr txBox="1"/>
          <p:nvPr/>
        </p:nvSpPr>
        <p:spPr>
          <a:xfrm>
            <a:off x="1914987" y="4065054"/>
            <a:ext cx="1897872" cy="276999"/>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以下の下線部を追記</a:t>
            </a:r>
            <a:endParaRPr kumimoji="1" lang="en-US" altLang="ja-JP" sz="12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E9070A41-9BDF-436B-977F-E4959E10AEF6}"/>
              </a:ext>
            </a:extLst>
          </p:cNvPr>
          <p:cNvSpPr txBox="1"/>
          <p:nvPr/>
        </p:nvSpPr>
        <p:spPr>
          <a:xfrm>
            <a:off x="517375" y="2458862"/>
            <a:ext cx="1397612"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●文章への反映</a:t>
            </a:r>
            <a:endParaRPr lang="en-US" altLang="ja-JP" sz="1400" b="1"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C104C9C4-48C7-482B-92D7-CC1B135EBEEC}"/>
              </a:ext>
            </a:extLst>
          </p:cNvPr>
          <p:cNvSpPr txBox="1"/>
          <p:nvPr/>
        </p:nvSpPr>
        <p:spPr>
          <a:xfrm>
            <a:off x="4374126" y="2485938"/>
            <a:ext cx="1397612"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●図への反映</a:t>
            </a:r>
            <a:endParaRPr lang="en-US" altLang="ja-JP" sz="1400" b="1" dirty="0">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392314B0-B73D-4987-BC31-81D392B86C21}"/>
              </a:ext>
            </a:extLst>
          </p:cNvPr>
          <p:cNvSpPr/>
          <p:nvPr/>
        </p:nvSpPr>
        <p:spPr>
          <a:xfrm>
            <a:off x="4735533" y="5080109"/>
            <a:ext cx="780917" cy="255215"/>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396B576C-2A6A-4720-93D4-95ABC2E8DB8C}"/>
              </a:ext>
            </a:extLst>
          </p:cNvPr>
          <p:cNvSpPr/>
          <p:nvPr/>
        </p:nvSpPr>
        <p:spPr>
          <a:xfrm>
            <a:off x="7464586" y="5072158"/>
            <a:ext cx="780917" cy="25521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197734C5-792B-4DB4-A4CC-87F0B0011196}"/>
              </a:ext>
            </a:extLst>
          </p:cNvPr>
          <p:cNvSpPr/>
          <p:nvPr/>
        </p:nvSpPr>
        <p:spPr>
          <a:xfrm>
            <a:off x="0" y="0"/>
            <a:ext cx="9144000" cy="381000"/>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b="1" dirty="0">
                <a:solidFill>
                  <a:schemeClr val="bg1"/>
                </a:solidFill>
                <a:latin typeface="Meiryo UI" panose="020B0604030504040204" pitchFamily="50" charset="-128"/>
                <a:ea typeface="Meiryo UI" panose="020B0604030504040204" pitchFamily="50" charset="-128"/>
              </a:rPr>
              <a:t>まちづくり方針の更新について</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46986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正方形/長方形 75">
            <a:extLst>
              <a:ext uri="{FF2B5EF4-FFF2-40B4-BE49-F238E27FC236}">
                <a16:creationId xmlns:a16="http://schemas.microsoft.com/office/drawing/2014/main" id="{B3D3A036-FF6A-40E2-8220-5710C48503AF}"/>
              </a:ext>
            </a:extLst>
          </p:cNvPr>
          <p:cNvSpPr/>
          <p:nvPr/>
        </p:nvSpPr>
        <p:spPr>
          <a:xfrm>
            <a:off x="3689407" y="5924620"/>
            <a:ext cx="1900361"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27DBA177-DC74-4204-B66A-DF180348F02F}"/>
              </a:ext>
            </a:extLst>
          </p:cNvPr>
          <p:cNvSpPr/>
          <p:nvPr/>
        </p:nvSpPr>
        <p:spPr>
          <a:xfrm>
            <a:off x="2767056" y="2107097"/>
            <a:ext cx="4905954"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B4054E36-835B-4F6D-AB72-8D726FB2AE35}"/>
              </a:ext>
            </a:extLst>
          </p:cNvPr>
          <p:cNvSpPr/>
          <p:nvPr/>
        </p:nvSpPr>
        <p:spPr>
          <a:xfrm>
            <a:off x="2365049" y="3399492"/>
            <a:ext cx="4512830" cy="50651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86600" y="6530961"/>
            <a:ext cx="2057400" cy="365125"/>
          </a:xfrm>
        </p:spPr>
        <p:txBody>
          <a:bodyPr/>
          <a:lstStyle/>
          <a:p>
            <a:fld id="{4BC3B274-16AA-444F-BE5F-2BB53118253E}" type="slidenum">
              <a:rPr kumimoji="1" lang="ja-JP" altLang="en-US" sz="1400" smtClean="0">
                <a:latin typeface="Meiryo UI" panose="020B0604030504040204" pitchFamily="50" charset="-128"/>
                <a:ea typeface="Meiryo UI" panose="020B0604030504040204" pitchFamily="50" charset="-128"/>
              </a:rPr>
              <a:t>8</a:t>
            </a:fld>
            <a:endParaRPr kumimoji="1" lang="ja-JP" altLang="en-US"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9D8CDCE6-8E77-4BC9-8ABC-08984C7A2B35}"/>
              </a:ext>
            </a:extLst>
          </p:cNvPr>
          <p:cNvSpPr txBox="1"/>
          <p:nvPr/>
        </p:nvSpPr>
        <p:spPr>
          <a:xfrm>
            <a:off x="7800231" y="84846"/>
            <a:ext cx="1225816" cy="338554"/>
          </a:xfrm>
          <a:prstGeom prst="rect">
            <a:avLst/>
          </a:prstGeom>
          <a:no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kumimoji="1" lang="ja-JP" altLang="en-US" sz="1600" dirty="0"/>
              <a:t>資料２－１</a:t>
            </a:r>
            <a:endParaRPr kumimoji="1" lang="en-US" altLang="ja-JP" sz="1600" dirty="0"/>
          </a:p>
        </p:txBody>
      </p:sp>
      <p:sp>
        <p:nvSpPr>
          <p:cNvPr id="70" name="正方形/長方形 69">
            <a:extLst>
              <a:ext uri="{FF2B5EF4-FFF2-40B4-BE49-F238E27FC236}">
                <a16:creationId xmlns:a16="http://schemas.microsoft.com/office/drawing/2014/main" id="{48AC18B0-D13C-4B10-9295-7FABEEC7BA90}"/>
              </a:ext>
            </a:extLst>
          </p:cNvPr>
          <p:cNvSpPr/>
          <p:nvPr/>
        </p:nvSpPr>
        <p:spPr>
          <a:xfrm>
            <a:off x="49018" y="485110"/>
            <a:ext cx="123187" cy="2996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7E2084B5-54C4-4D19-A56C-CC94D889EEC1}"/>
              </a:ext>
            </a:extLst>
          </p:cNvPr>
          <p:cNvSpPr txBox="1"/>
          <p:nvPr/>
        </p:nvSpPr>
        <p:spPr>
          <a:xfrm>
            <a:off x="110612" y="465642"/>
            <a:ext cx="1808508" cy="338554"/>
          </a:xfrm>
          <a:prstGeom prst="rect">
            <a:avLst/>
          </a:prstGeom>
          <a:noFill/>
        </p:spPr>
        <p:txBody>
          <a:bodyPr wrap="none" rtlCol="0">
            <a:spAutoFit/>
          </a:bodyPr>
          <a:lstStyle/>
          <a:p>
            <a:pPr>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（２）今後の予定</a:t>
            </a:r>
            <a:endParaRPr kumimoji="1" lang="en-US" altLang="ja-JP" sz="1600" b="1" dirty="0">
              <a:solidFill>
                <a:prstClr val="black"/>
              </a:solidFill>
              <a:latin typeface="Meiryo UI"/>
              <a:ea typeface="Meiryo UI"/>
            </a:endParaRPr>
          </a:p>
        </p:txBody>
      </p:sp>
      <p:sp>
        <p:nvSpPr>
          <p:cNvPr id="2" name="テキスト ボックス 1">
            <a:extLst>
              <a:ext uri="{FF2B5EF4-FFF2-40B4-BE49-F238E27FC236}">
                <a16:creationId xmlns:a16="http://schemas.microsoft.com/office/drawing/2014/main" id="{66BDCF75-F37D-4871-9918-D9A01D176E1F}"/>
              </a:ext>
            </a:extLst>
          </p:cNvPr>
          <p:cNvSpPr txBox="1"/>
          <p:nvPr/>
        </p:nvSpPr>
        <p:spPr>
          <a:xfrm>
            <a:off x="556136" y="1360197"/>
            <a:ext cx="1140056" cy="369332"/>
          </a:xfrm>
          <a:prstGeom prst="rect">
            <a:avLst/>
          </a:prstGeom>
          <a:solidFill>
            <a:schemeClr val="accent5">
              <a:lumMod val="60000"/>
              <a:lumOff val="40000"/>
            </a:schemeClr>
          </a:solidFill>
          <a:ln>
            <a:solidFill>
              <a:schemeClr val="accent5">
                <a:lumMod val="75000"/>
              </a:schemeClr>
            </a:solidFill>
          </a:ln>
        </p:spPr>
        <p:txBody>
          <a:bodyPr wrap="none" rtlCol="0">
            <a:spAutoFit/>
          </a:bodyPr>
          <a:lstStyle/>
          <a:p>
            <a:r>
              <a:rPr kumimoji="1" lang="en-US" altLang="ja-JP" b="1" dirty="0">
                <a:latin typeface="Meiryo UI" panose="020B0604030504040204" pitchFamily="50" charset="-128"/>
                <a:ea typeface="Meiryo UI" panose="020B0604030504040204" pitchFamily="50" charset="-128"/>
              </a:rPr>
              <a:t>R7.3.25</a:t>
            </a:r>
            <a:endParaRPr kumimoji="1" lang="ja-JP" altLang="en-US" b="1" dirty="0">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08296E19-1E85-4016-9B96-42AC204EAABB}"/>
              </a:ext>
            </a:extLst>
          </p:cNvPr>
          <p:cNvSpPr txBox="1"/>
          <p:nvPr/>
        </p:nvSpPr>
        <p:spPr>
          <a:xfrm>
            <a:off x="2371336" y="1354051"/>
            <a:ext cx="4450257" cy="369332"/>
          </a:xfrm>
          <a:prstGeom prst="rect">
            <a:avLst/>
          </a:prstGeom>
          <a:noFill/>
        </p:spPr>
        <p:txBody>
          <a:bodyPr wrap="none" rtlCol="0">
            <a:spAutoFit/>
          </a:bodyPr>
          <a:lstStyle/>
          <a:p>
            <a:pPr>
              <a:defRPr/>
            </a:pPr>
            <a:r>
              <a:rPr kumimoji="1" lang="ja-JP" altLang="en-US" i="0" u="none" strike="noStrike" kern="1200" cap="none" spc="0" normalizeH="0" baseline="0" noProof="0" dirty="0">
                <a:ln>
                  <a:noFill/>
                </a:ln>
                <a:solidFill>
                  <a:prstClr val="black"/>
                </a:solidFill>
                <a:effectLst/>
                <a:uLnTx/>
                <a:uFillTx/>
                <a:latin typeface="Meiryo UI"/>
                <a:ea typeface="Meiryo UI"/>
                <a:cs typeface="+mn-cs"/>
              </a:rPr>
              <a:t>第６回新大阪駅周辺地域まちづくり検討部会</a:t>
            </a:r>
            <a:endParaRPr kumimoji="1" lang="en-US" altLang="ja-JP" dirty="0">
              <a:solidFill>
                <a:prstClr val="black"/>
              </a:solidFill>
              <a:latin typeface="Meiryo UI"/>
              <a:ea typeface="Meiryo UI"/>
            </a:endParaRPr>
          </a:p>
        </p:txBody>
      </p:sp>
      <p:sp>
        <p:nvSpPr>
          <p:cNvPr id="56" name="テキスト ボックス 55">
            <a:extLst>
              <a:ext uri="{FF2B5EF4-FFF2-40B4-BE49-F238E27FC236}">
                <a16:creationId xmlns:a16="http://schemas.microsoft.com/office/drawing/2014/main" id="{CA7BB948-9862-46E0-8C28-4E567C06FB35}"/>
              </a:ext>
            </a:extLst>
          </p:cNvPr>
          <p:cNvSpPr txBox="1"/>
          <p:nvPr/>
        </p:nvSpPr>
        <p:spPr>
          <a:xfrm>
            <a:off x="2665631" y="1841092"/>
            <a:ext cx="5109091" cy="369332"/>
          </a:xfrm>
          <a:prstGeom prst="rect">
            <a:avLst/>
          </a:prstGeom>
          <a:noFill/>
        </p:spPr>
        <p:txBody>
          <a:bodyPr wrap="none" rtlCol="0">
            <a:spAutoFit/>
          </a:bodyPr>
          <a:lstStyle/>
          <a:p>
            <a:pPr>
              <a:defRPr/>
            </a:pPr>
            <a:r>
              <a:rPr kumimoji="1" lang="ja-JP" altLang="en-US" b="1" i="0" u="none" strike="noStrike" kern="1200" cap="none" spc="0" normalizeH="0" baseline="0" noProof="0" dirty="0">
                <a:ln>
                  <a:noFill/>
                </a:ln>
                <a:solidFill>
                  <a:prstClr val="black"/>
                </a:solidFill>
                <a:effectLst/>
                <a:uLnTx/>
                <a:uFillTx/>
                <a:latin typeface="Meiryo UI"/>
                <a:ea typeface="Meiryo UI"/>
                <a:cs typeface="+mn-cs"/>
              </a:rPr>
              <a:t>まちづくり方針の更新素案を示す　→　案のとりまとめ</a:t>
            </a:r>
            <a:endParaRPr kumimoji="1" lang="en-US" altLang="ja-JP" b="1" dirty="0">
              <a:solidFill>
                <a:prstClr val="black"/>
              </a:solidFill>
              <a:latin typeface="Meiryo UI"/>
              <a:ea typeface="Meiryo UI"/>
            </a:endParaRPr>
          </a:p>
        </p:txBody>
      </p:sp>
      <p:sp>
        <p:nvSpPr>
          <p:cNvPr id="61" name="テキスト ボックス 60">
            <a:extLst>
              <a:ext uri="{FF2B5EF4-FFF2-40B4-BE49-F238E27FC236}">
                <a16:creationId xmlns:a16="http://schemas.microsoft.com/office/drawing/2014/main" id="{F77E1151-C391-49D4-99F5-F189C2AA3833}"/>
              </a:ext>
            </a:extLst>
          </p:cNvPr>
          <p:cNvSpPr txBox="1"/>
          <p:nvPr/>
        </p:nvSpPr>
        <p:spPr>
          <a:xfrm>
            <a:off x="3264591" y="3468083"/>
            <a:ext cx="2614818" cy="369332"/>
          </a:xfrm>
          <a:prstGeom prst="rect">
            <a:avLst/>
          </a:prstGeom>
          <a:noFill/>
        </p:spPr>
        <p:txBody>
          <a:bodyPr wrap="none" rtlCol="0">
            <a:spAutoFit/>
          </a:bodyPr>
          <a:lstStyle/>
          <a:p>
            <a:pPr>
              <a:defRPr/>
            </a:pPr>
            <a:r>
              <a:rPr kumimoji="1" lang="ja-JP" altLang="en-US" b="1" i="0" u="none" strike="noStrike" kern="1200" cap="none" spc="0" normalizeH="0" baseline="0" noProof="0" dirty="0">
                <a:ln>
                  <a:noFill/>
                </a:ln>
                <a:solidFill>
                  <a:prstClr val="black"/>
                </a:solidFill>
                <a:effectLst/>
                <a:uLnTx/>
                <a:uFillTx/>
                <a:latin typeface="Meiryo UI"/>
                <a:ea typeface="Meiryo UI"/>
                <a:cs typeface="+mn-cs"/>
              </a:rPr>
              <a:t>パブリック・コメントを実施</a:t>
            </a:r>
            <a:endParaRPr kumimoji="1" lang="en-US" altLang="ja-JP" b="1" dirty="0">
              <a:solidFill>
                <a:prstClr val="black"/>
              </a:solidFill>
              <a:latin typeface="Meiryo UI"/>
              <a:ea typeface="Meiryo UI"/>
            </a:endParaRPr>
          </a:p>
        </p:txBody>
      </p:sp>
      <p:sp>
        <p:nvSpPr>
          <p:cNvPr id="67" name="テキスト ボックス 66">
            <a:extLst>
              <a:ext uri="{FF2B5EF4-FFF2-40B4-BE49-F238E27FC236}">
                <a16:creationId xmlns:a16="http://schemas.microsoft.com/office/drawing/2014/main" id="{E5F482D1-AC57-456A-BC25-F06C6A3F5319}"/>
              </a:ext>
            </a:extLst>
          </p:cNvPr>
          <p:cNvSpPr txBox="1"/>
          <p:nvPr/>
        </p:nvSpPr>
        <p:spPr>
          <a:xfrm>
            <a:off x="556136" y="3376817"/>
            <a:ext cx="1140056" cy="2967015"/>
          </a:xfrm>
          <a:prstGeom prst="rect">
            <a:avLst/>
          </a:prstGeom>
          <a:solidFill>
            <a:schemeClr val="accent5">
              <a:lumMod val="60000"/>
              <a:lumOff val="40000"/>
            </a:schemeClr>
          </a:solidFill>
          <a:ln>
            <a:solidFill>
              <a:schemeClr val="accent5">
                <a:lumMod val="75000"/>
              </a:schemeClr>
            </a:solidFill>
          </a:ln>
        </p:spPr>
        <p:txBody>
          <a:bodyPr wrap="square" tIns="1332000" bIns="1332000" rtlCol="0" anchor="ctr" anchorCtr="0">
            <a:spAutoFit/>
          </a:bodyPr>
          <a:lstStyle/>
          <a:p>
            <a:pPr algn="ctr"/>
            <a:r>
              <a:rPr kumimoji="1" lang="en-US" altLang="ja-JP" b="1" dirty="0">
                <a:latin typeface="Meiryo UI" panose="020B0604030504040204" pitchFamily="50" charset="-128"/>
                <a:ea typeface="Meiryo UI" panose="020B0604030504040204" pitchFamily="50" charset="-128"/>
              </a:rPr>
              <a:t>R7</a:t>
            </a:r>
            <a:r>
              <a:rPr kumimoji="1" lang="ja-JP" altLang="en-US" b="1" dirty="0">
                <a:latin typeface="Meiryo UI" panose="020B0604030504040204" pitchFamily="50" charset="-128"/>
                <a:ea typeface="Meiryo UI" panose="020B0604030504040204" pitchFamily="50" charset="-128"/>
              </a:rPr>
              <a:t>年度</a:t>
            </a:r>
          </a:p>
        </p:txBody>
      </p:sp>
      <p:sp>
        <p:nvSpPr>
          <p:cNvPr id="68" name="テキスト ボックス 67">
            <a:extLst>
              <a:ext uri="{FF2B5EF4-FFF2-40B4-BE49-F238E27FC236}">
                <a16:creationId xmlns:a16="http://schemas.microsoft.com/office/drawing/2014/main" id="{7049ADC0-5F4C-4454-8B06-C1153C3B2EB9}"/>
              </a:ext>
            </a:extLst>
          </p:cNvPr>
          <p:cNvSpPr txBox="1"/>
          <p:nvPr/>
        </p:nvSpPr>
        <p:spPr>
          <a:xfrm>
            <a:off x="2365049" y="4994667"/>
            <a:ext cx="6647974" cy="369332"/>
          </a:xfrm>
          <a:prstGeom prst="rect">
            <a:avLst/>
          </a:prstGeom>
          <a:noFill/>
        </p:spPr>
        <p:txBody>
          <a:bodyPr wrap="none" rtlCol="0">
            <a:spAutoFit/>
          </a:bodyPr>
          <a:lstStyle/>
          <a:p>
            <a:pPr>
              <a:defRPr/>
            </a:pPr>
            <a:r>
              <a:rPr kumimoji="1" lang="zh-TW" altLang="en-US" i="0" u="none" strike="noStrike" kern="1200" cap="none" spc="0" normalizeH="0" baseline="0" noProof="0" dirty="0">
                <a:ln>
                  <a:noFill/>
                </a:ln>
                <a:solidFill>
                  <a:prstClr val="black"/>
                </a:solidFill>
                <a:effectLst/>
                <a:uLnTx/>
                <a:uFillTx/>
                <a:latin typeface="Meiryo UI"/>
                <a:ea typeface="Meiryo UI"/>
                <a:cs typeface="+mn-cs"/>
              </a:rPr>
              <a:t>第２回新大阪駅周辺地域都市再生緊急整備協議会会議</a:t>
            </a:r>
            <a:r>
              <a:rPr kumimoji="1" lang="ja-JP" altLang="en-US" i="0" u="none" strike="noStrike" kern="1200" cap="none" spc="0" normalizeH="0" baseline="0" noProof="0" dirty="0">
                <a:ln>
                  <a:noFill/>
                </a:ln>
                <a:solidFill>
                  <a:prstClr val="black"/>
                </a:solidFill>
                <a:effectLst/>
                <a:uLnTx/>
                <a:uFillTx/>
                <a:latin typeface="Meiryo UI"/>
                <a:ea typeface="Meiryo UI"/>
                <a:cs typeface="+mn-cs"/>
              </a:rPr>
              <a:t>（書面）</a:t>
            </a:r>
            <a:endParaRPr kumimoji="1" lang="en-US" altLang="ja-JP" dirty="0">
              <a:solidFill>
                <a:prstClr val="black"/>
              </a:solidFill>
              <a:latin typeface="Meiryo UI"/>
              <a:ea typeface="Meiryo UI"/>
            </a:endParaRPr>
          </a:p>
        </p:txBody>
      </p:sp>
      <p:sp>
        <p:nvSpPr>
          <p:cNvPr id="73" name="テキスト ボックス 72">
            <a:extLst>
              <a:ext uri="{FF2B5EF4-FFF2-40B4-BE49-F238E27FC236}">
                <a16:creationId xmlns:a16="http://schemas.microsoft.com/office/drawing/2014/main" id="{51AC68F3-BE3A-4813-BAB8-C0129999FE9F}"/>
              </a:ext>
            </a:extLst>
          </p:cNvPr>
          <p:cNvSpPr txBox="1"/>
          <p:nvPr/>
        </p:nvSpPr>
        <p:spPr>
          <a:xfrm>
            <a:off x="3556177" y="5657260"/>
            <a:ext cx="2182008" cy="369332"/>
          </a:xfrm>
          <a:prstGeom prst="rect">
            <a:avLst/>
          </a:prstGeom>
          <a:noFill/>
        </p:spPr>
        <p:txBody>
          <a:bodyPr wrap="none" rtlCol="0">
            <a:spAutoFit/>
          </a:bodyPr>
          <a:lstStyle/>
          <a:p>
            <a:pPr>
              <a:defRPr/>
            </a:pPr>
            <a:r>
              <a:rPr kumimoji="1" lang="ja-JP" altLang="en-US" b="1" i="0" u="none" strike="noStrike" kern="1200" cap="none" spc="0" normalizeH="0" baseline="0" noProof="0" dirty="0">
                <a:ln>
                  <a:noFill/>
                </a:ln>
                <a:solidFill>
                  <a:prstClr val="black"/>
                </a:solidFill>
                <a:effectLst/>
                <a:uLnTx/>
                <a:uFillTx/>
                <a:latin typeface="Meiryo UI"/>
                <a:ea typeface="Meiryo UI"/>
                <a:cs typeface="+mn-cs"/>
              </a:rPr>
              <a:t>まちづくり方針の更新</a:t>
            </a:r>
            <a:endParaRPr kumimoji="1" lang="en-US" altLang="ja-JP" b="1" dirty="0">
              <a:solidFill>
                <a:prstClr val="black"/>
              </a:solidFill>
              <a:latin typeface="Meiryo UI"/>
              <a:ea typeface="Meiryo UI"/>
            </a:endParaRPr>
          </a:p>
        </p:txBody>
      </p:sp>
      <p:sp>
        <p:nvSpPr>
          <p:cNvPr id="7" name="二等辺三角形 6">
            <a:extLst>
              <a:ext uri="{FF2B5EF4-FFF2-40B4-BE49-F238E27FC236}">
                <a16:creationId xmlns:a16="http://schemas.microsoft.com/office/drawing/2014/main" id="{F99950AF-BB31-4F38-9D5A-108D7FE705F8}"/>
              </a:ext>
            </a:extLst>
          </p:cNvPr>
          <p:cNvSpPr/>
          <p:nvPr/>
        </p:nvSpPr>
        <p:spPr>
          <a:xfrm flipV="1">
            <a:off x="3896139" y="2592124"/>
            <a:ext cx="1367625" cy="20901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二等辺三角形 74">
            <a:extLst>
              <a:ext uri="{FF2B5EF4-FFF2-40B4-BE49-F238E27FC236}">
                <a16:creationId xmlns:a16="http://schemas.microsoft.com/office/drawing/2014/main" id="{316D8FF8-1A28-4C34-9A72-936F727D8E0A}"/>
              </a:ext>
            </a:extLst>
          </p:cNvPr>
          <p:cNvSpPr/>
          <p:nvPr/>
        </p:nvSpPr>
        <p:spPr>
          <a:xfrm flipV="1">
            <a:off x="3896138" y="4399859"/>
            <a:ext cx="1367625" cy="20901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61FD04DB-83BD-4E05-9ED7-68D34A836DCE}"/>
              </a:ext>
            </a:extLst>
          </p:cNvPr>
          <p:cNvSpPr/>
          <p:nvPr/>
        </p:nvSpPr>
        <p:spPr>
          <a:xfrm>
            <a:off x="0" y="0"/>
            <a:ext cx="9144000" cy="381000"/>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b="1" dirty="0">
                <a:solidFill>
                  <a:schemeClr val="bg1"/>
                </a:solidFill>
                <a:latin typeface="Meiryo UI" panose="020B0604030504040204" pitchFamily="50" charset="-128"/>
                <a:ea typeface="Meiryo UI" panose="020B0604030504040204" pitchFamily="50" charset="-128"/>
              </a:rPr>
              <a:t>まちづくり方針の更新について</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071859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1306</Words>
  <Application>Microsoft Office PowerPoint</Application>
  <PresentationFormat>画面に合わせる (4:3)</PresentationFormat>
  <Paragraphs>130</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Meiryo UI</vt:lpstr>
      <vt:lpstr>游ゴシック</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2025-03-24T06:25:38Z</dcterms:created>
  <dcterms:modified xsi:type="dcterms:W3CDTF">2025-03-24T06:25:43Z</dcterms:modified>
</cp:coreProperties>
</file>