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4"/>
  </p:notesMasterIdLst>
  <p:sldIdLst>
    <p:sldId id="256" r:id="rId2"/>
    <p:sldId id="266" r:id="rId3"/>
    <p:sldId id="269" r:id="rId4"/>
    <p:sldId id="268" r:id="rId5"/>
    <p:sldId id="270" r:id="rId6"/>
    <p:sldId id="271" r:id="rId7"/>
    <p:sldId id="272" r:id="rId8"/>
    <p:sldId id="539" r:id="rId9"/>
    <p:sldId id="541" r:id="rId10"/>
    <p:sldId id="262" r:id="rId11"/>
    <p:sldId id="540" r:id="rId12"/>
    <p:sldId id="263"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9694"/>
    <a:srgbClr val="B3A2C7"/>
    <a:srgbClr val="FF9999"/>
    <a:srgbClr val="FF66CC"/>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3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E98827E-8D69-4312-A941-795250C1A277}" type="datetimeFigureOut">
              <a:rPr kumimoji="1" lang="ja-JP" altLang="en-US" smtClean="0"/>
              <a:t>2025/2/6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13D86B2-C28F-4298-BD7A-4D68D0886E7C}" type="slidenum">
              <a:rPr kumimoji="1" lang="ja-JP" altLang="en-US" smtClean="0"/>
              <a:t>‹#›</a:t>
            </a:fld>
            <a:endParaRPr kumimoji="1" lang="ja-JP" altLang="en-US"/>
          </a:p>
        </p:txBody>
      </p:sp>
    </p:spTree>
    <p:extLst>
      <p:ext uri="{BB962C8B-B14F-4D97-AF65-F5344CB8AC3E}">
        <p14:creationId xmlns:p14="http://schemas.microsoft.com/office/powerpoint/2010/main" val="11538489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EA87E-9662-4F01-B848-7CEF437C18B1}"/>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6939E0A-124B-498A-84D9-85CFF662E55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5C30461-CE5C-40CD-81BB-6A42ED2ED654}"/>
              </a:ext>
            </a:extLst>
          </p:cNvPr>
          <p:cNvSpPr>
            <a:spLocks noGrp="1"/>
          </p:cNvSpPr>
          <p:nvPr>
            <p:ph type="dt" sz="half" idx="10"/>
          </p:nvPr>
        </p:nvSpPr>
        <p:spPr/>
        <p:txBody>
          <a:bodyPr/>
          <a:lstStyle/>
          <a:p>
            <a:fld id="{D116BB60-2AB2-4ECB-9F28-37DC5E6A51B1}"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A1895F9F-02DF-484E-8BB4-514BE6939B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F34076-70D8-40FB-BFCA-D95B9B7FA5E4}"/>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39311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AED407-DEEA-446F-9011-0D1814EEE06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69CB0D7-6678-4FB1-8DA4-F0BACC113A5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C7404F-E346-45E6-99BA-173E57EFD5F8}"/>
              </a:ext>
            </a:extLst>
          </p:cNvPr>
          <p:cNvSpPr>
            <a:spLocks noGrp="1"/>
          </p:cNvSpPr>
          <p:nvPr>
            <p:ph type="dt" sz="half" idx="10"/>
          </p:nvPr>
        </p:nvSpPr>
        <p:spPr/>
        <p:txBody>
          <a:bodyPr/>
          <a:lstStyle/>
          <a:p>
            <a:fld id="{E277F9B3-0190-4758-8AE6-4FFFFE70CDF0}"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000DD79D-AFD0-4BED-A154-CE5E88F207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62D5B3-9E16-440C-94D1-F9BC2959BB88}"/>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69021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B5AD6BD-0E6B-44F9-8F8D-62C1F6EC9D1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C788A3-2D36-4E26-99E6-9E839E6EF49B}"/>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2E0D2A-C2CE-4D8B-ADA6-477AE381921D}"/>
              </a:ext>
            </a:extLst>
          </p:cNvPr>
          <p:cNvSpPr>
            <a:spLocks noGrp="1"/>
          </p:cNvSpPr>
          <p:nvPr>
            <p:ph type="dt" sz="half" idx="10"/>
          </p:nvPr>
        </p:nvSpPr>
        <p:spPr/>
        <p:txBody>
          <a:bodyPr/>
          <a:lstStyle/>
          <a:p>
            <a:fld id="{AD2844A9-DB2A-4E0E-A3D0-4AD6F4750EA5}"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7BF82C6E-CB7A-4C79-AD63-E8F5006842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77E570-9D28-4B1D-A8DD-46992629F286}"/>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76007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EE9DEE-6157-4369-9E59-DB01F130313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CA5FDA-4B79-449C-BC43-B4A8A5062DF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4A3D8B-B3D3-4472-A2F2-BA15E45D41A0}"/>
              </a:ext>
            </a:extLst>
          </p:cNvPr>
          <p:cNvSpPr>
            <a:spLocks noGrp="1"/>
          </p:cNvSpPr>
          <p:nvPr>
            <p:ph type="dt" sz="half" idx="10"/>
          </p:nvPr>
        </p:nvSpPr>
        <p:spPr/>
        <p:txBody>
          <a:bodyPr/>
          <a:lstStyle/>
          <a:p>
            <a:fld id="{0540CD16-D750-489D-82C2-B6C5F271C1E0}"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C647F9C4-B28C-47FC-8058-4F5BC2A697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0734ED-0EAF-4B66-99C2-BDAE6D5F4CFB}"/>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23745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C54C3-367C-47D0-AD01-64424DD47B16}"/>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E140E7F-2D12-4D00-B8B7-B6E37EA6245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0E3C817-F973-4901-A306-80906B0CBC68}"/>
              </a:ext>
            </a:extLst>
          </p:cNvPr>
          <p:cNvSpPr>
            <a:spLocks noGrp="1"/>
          </p:cNvSpPr>
          <p:nvPr>
            <p:ph type="dt" sz="half" idx="10"/>
          </p:nvPr>
        </p:nvSpPr>
        <p:spPr/>
        <p:txBody>
          <a:bodyPr/>
          <a:lstStyle/>
          <a:p>
            <a:fld id="{EB731F7D-353E-4B4B-92CF-6AAC2ABC3A24}"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C03C291E-3E9D-4D6E-B255-B4936612D5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34AB9B-AB2B-4552-A374-8AED3A5AEA27}"/>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70773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760CD3-EC41-4A6B-AA58-3F2E080A7E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6921B2-FB86-4D60-BB35-7C0A319D87D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A7C9A0E-D167-46B3-883E-1A39F79F3252}"/>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D5C328F-0C98-40D0-B2C9-66AA2F73A2F7}"/>
              </a:ext>
            </a:extLst>
          </p:cNvPr>
          <p:cNvSpPr>
            <a:spLocks noGrp="1"/>
          </p:cNvSpPr>
          <p:nvPr>
            <p:ph type="dt" sz="half" idx="10"/>
          </p:nvPr>
        </p:nvSpPr>
        <p:spPr/>
        <p:txBody>
          <a:bodyPr/>
          <a:lstStyle/>
          <a:p>
            <a:fld id="{9FEABC32-F130-4892-BF1B-1050C6C793D3}" type="datetime1">
              <a:rPr kumimoji="1" lang="ja-JP" altLang="en-US" smtClean="0"/>
              <a:t>2025/2/6</a:t>
            </a:fld>
            <a:endParaRPr kumimoji="1" lang="ja-JP" altLang="en-US"/>
          </a:p>
        </p:txBody>
      </p:sp>
      <p:sp>
        <p:nvSpPr>
          <p:cNvPr id="6" name="フッター プレースホルダー 5">
            <a:extLst>
              <a:ext uri="{FF2B5EF4-FFF2-40B4-BE49-F238E27FC236}">
                <a16:creationId xmlns:a16="http://schemas.microsoft.com/office/drawing/2014/main" id="{F648C442-9358-4971-94BC-3881DA4DDC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B8BC85-6615-4902-A827-1BCCC94D0AD8}"/>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05465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19DCA-9E18-475E-90AB-9552AB0AEDFD}"/>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996C33-82DA-4B18-BE92-5CAAD3C1A07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D1F16EE-5FD9-4E0D-9382-48F07960DC5B}"/>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FCC555-1EF5-422C-B467-81B7D31A54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4B59F5C-3275-4AC9-A39E-6F4BE13F96C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8958300-681C-4850-8B8D-793542BD893F}"/>
              </a:ext>
            </a:extLst>
          </p:cNvPr>
          <p:cNvSpPr>
            <a:spLocks noGrp="1"/>
          </p:cNvSpPr>
          <p:nvPr>
            <p:ph type="dt" sz="half" idx="10"/>
          </p:nvPr>
        </p:nvSpPr>
        <p:spPr/>
        <p:txBody>
          <a:bodyPr/>
          <a:lstStyle/>
          <a:p>
            <a:fld id="{145DEF71-69D7-42EC-A25B-9BF4809F48BE}" type="datetime1">
              <a:rPr kumimoji="1" lang="ja-JP" altLang="en-US" smtClean="0"/>
              <a:t>2025/2/6</a:t>
            </a:fld>
            <a:endParaRPr kumimoji="1" lang="ja-JP" altLang="en-US"/>
          </a:p>
        </p:txBody>
      </p:sp>
      <p:sp>
        <p:nvSpPr>
          <p:cNvPr id="8" name="フッター プレースホルダー 7">
            <a:extLst>
              <a:ext uri="{FF2B5EF4-FFF2-40B4-BE49-F238E27FC236}">
                <a16:creationId xmlns:a16="http://schemas.microsoft.com/office/drawing/2014/main" id="{FFE79582-91C8-4769-B001-149DE972A85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F95BFA5-57F2-4B4D-94A8-D39371493565}"/>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254988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A928E-20CA-421A-90EC-7C0379CBA2D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DED441E-6330-42B5-AC43-0712277FA329}"/>
              </a:ext>
            </a:extLst>
          </p:cNvPr>
          <p:cNvSpPr>
            <a:spLocks noGrp="1"/>
          </p:cNvSpPr>
          <p:nvPr>
            <p:ph type="dt" sz="half" idx="10"/>
          </p:nvPr>
        </p:nvSpPr>
        <p:spPr/>
        <p:txBody>
          <a:bodyPr/>
          <a:lstStyle/>
          <a:p>
            <a:fld id="{479FAC0A-E4EB-43BD-8090-D5F76E7AB24D}" type="datetime1">
              <a:rPr kumimoji="1" lang="ja-JP" altLang="en-US" smtClean="0"/>
              <a:t>2025/2/6</a:t>
            </a:fld>
            <a:endParaRPr kumimoji="1" lang="ja-JP" altLang="en-US"/>
          </a:p>
        </p:txBody>
      </p:sp>
      <p:sp>
        <p:nvSpPr>
          <p:cNvPr id="4" name="フッター プレースホルダー 3">
            <a:extLst>
              <a:ext uri="{FF2B5EF4-FFF2-40B4-BE49-F238E27FC236}">
                <a16:creationId xmlns:a16="http://schemas.microsoft.com/office/drawing/2014/main" id="{191B7CE4-CE33-42CC-B49B-D792A872743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D17E56-3612-4754-BFDC-E627A30A93E5}"/>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51863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D0C14FA-EBC9-47CF-B09E-03867AAC902F}"/>
              </a:ext>
            </a:extLst>
          </p:cNvPr>
          <p:cNvSpPr>
            <a:spLocks noGrp="1"/>
          </p:cNvSpPr>
          <p:nvPr>
            <p:ph type="dt" sz="half" idx="10"/>
          </p:nvPr>
        </p:nvSpPr>
        <p:spPr/>
        <p:txBody>
          <a:bodyPr/>
          <a:lstStyle/>
          <a:p>
            <a:fld id="{F9EE7E27-E159-445F-8949-0AC7BCB907AA}" type="datetime1">
              <a:rPr kumimoji="1" lang="ja-JP" altLang="en-US" smtClean="0"/>
              <a:t>2025/2/6</a:t>
            </a:fld>
            <a:endParaRPr kumimoji="1" lang="ja-JP" altLang="en-US"/>
          </a:p>
        </p:txBody>
      </p:sp>
      <p:sp>
        <p:nvSpPr>
          <p:cNvPr id="3" name="フッター プレースホルダー 2">
            <a:extLst>
              <a:ext uri="{FF2B5EF4-FFF2-40B4-BE49-F238E27FC236}">
                <a16:creationId xmlns:a16="http://schemas.microsoft.com/office/drawing/2014/main" id="{421A549D-BF7F-4E77-8DB5-483B44D390B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B2E955C-7D2D-44B1-9A05-80D14E8DAD06}"/>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42112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B75ED-1760-4700-A876-73C7DBBEE33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F18966-D29B-4756-BE12-DA38BE97990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ABE55A7-26FC-4EAF-9C69-862495767D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3C49DDE-B7E9-4FD7-981B-54013E7F87FE}"/>
              </a:ext>
            </a:extLst>
          </p:cNvPr>
          <p:cNvSpPr>
            <a:spLocks noGrp="1"/>
          </p:cNvSpPr>
          <p:nvPr>
            <p:ph type="dt" sz="half" idx="10"/>
          </p:nvPr>
        </p:nvSpPr>
        <p:spPr/>
        <p:txBody>
          <a:bodyPr/>
          <a:lstStyle/>
          <a:p>
            <a:fld id="{A9CF63E5-06EB-4E27-BADB-D03B5ED4257B}" type="datetime1">
              <a:rPr kumimoji="1" lang="ja-JP" altLang="en-US" smtClean="0"/>
              <a:t>2025/2/6</a:t>
            </a:fld>
            <a:endParaRPr kumimoji="1" lang="ja-JP" altLang="en-US"/>
          </a:p>
        </p:txBody>
      </p:sp>
      <p:sp>
        <p:nvSpPr>
          <p:cNvPr id="6" name="フッター プレースホルダー 5">
            <a:extLst>
              <a:ext uri="{FF2B5EF4-FFF2-40B4-BE49-F238E27FC236}">
                <a16:creationId xmlns:a16="http://schemas.microsoft.com/office/drawing/2014/main" id="{F1DB72F8-4CC5-473E-B95B-C34D0F46F9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8475676-ECE6-42FF-9924-44FF81EAB749}"/>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175020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924C62-40DE-44D1-B27B-77212DE20A9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94D88EA-E1B3-46FE-9AC8-D740744D64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A4D5861-8CB5-4BC4-9134-76F35120616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AF45F05-1260-4616-9B5E-C4B2FDF62FEB}"/>
              </a:ext>
            </a:extLst>
          </p:cNvPr>
          <p:cNvSpPr>
            <a:spLocks noGrp="1"/>
          </p:cNvSpPr>
          <p:nvPr>
            <p:ph type="dt" sz="half" idx="10"/>
          </p:nvPr>
        </p:nvSpPr>
        <p:spPr/>
        <p:txBody>
          <a:bodyPr/>
          <a:lstStyle/>
          <a:p>
            <a:fld id="{39CD6E4F-2C9B-49A2-AE2E-4692337337F4}" type="datetime1">
              <a:rPr kumimoji="1" lang="ja-JP" altLang="en-US" smtClean="0"/>
              <a:t>2025/2/6</a:t>
            </a:fld>
            <a:endParaRPr kumimoji="1" lang="ja-JP" altLang="en-US"/>
          </a:p>
        </p:txBody>
      </p:sp>
      <p:sp>
        <p:nvSpPr>
          <p:cNvPr id="6" name="フッター プレースホルダー 5">
            <a:extLst>
              <a:ext uri="{FF2B5EF4-FFF2-40B4-BE49-F238E27FC236}">
                <a16:creationId xmlns:a16="http://schemas.microsoft.com/office/drawing/2014/main" id="{6F47F95A-83DE-4486-8974-DC2E40E19D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435A5A7-9E99-48F5-81EC-1472666C93F5}"/>
              </a:ext>
            </a:extLst>
          </p:cNvPr>
          <p:cNvSpPr>
            <a:spLocks noGrp="1"/>
          </p:cNvSpPr>
          <p:nvPr>
            <p:ph type="sldNum" sz="quarter" idx="12"/>
          </p:nvPr>
        </p:nvSpPr>
        <p:spPr/>
        <p:txBody>
          <a:body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243211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0462B2E-DD63-4A49-AA3A-815EE7EA639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72A8662-02F2-4ED3-80A8-4A46CB29DF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AAC0CC-C3F2-4839-91C2-0759F391036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E5BDEF-A9FC-4CC5-B1C1-E0191E3FDCE4}"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555E6428-82FF-49A4-9700-4866345F60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B2966BE-F0CA-4832-928A-8AEED2D88A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2F093F-C21F-4548-B756-1C8E8D1E04A4}" type="slidenum">
              <a:rPr kumimoji="1" lang="ja-JP" altLang="en-US" smtClean="0"/>
              <a:t>‹#›</a:t>
            </a:fld>
            <a:endParaRPr kumimoji="1" lang="ja-JP" altLang="en-US"/>
          </a:p>
        </p:txBody>
      </p:sp>
    </p:spTree>
    <p:extLst>
      <p:ext uri="{BB962C8B-B14F-4D97-AF65-F5344CB8AC3E}">
        <p14:creationId xmlns:p14="http://schemas.microsoft.com/office/powerpoint/2010/main" val="233425094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7A12966-B3E8-4FA3-AB07-2BAF385CE460}"/>
              </a:ext>
            </a:extLst>
          </p:cNvPr>
          <p:cNvSpPr>
            <a:spLocks noGrp="1"/>
          </p:cNvSpPr>
          <p:nvPr>
            <p:ph type="subTitle" idx="1"/>
          </p:nvPr>
        </p:nvSpPr>
        <p:spPr>
          <a:xfrm>
            <a:off x="1236774" y="5771016"/>
            <a:ext cx="6669157" cy="795130"/>
          </a:xfrm>
        </p:spPr>
        <p:txBody>
          <a:bodyPr>
            <a:normAutofit lnSpcReduction="10000"/>
          </a:bodyPr>
          <a:lstStyle/>
          <a:p>
            <a:r>
              <a:rPr kumimoji="1" lang="ja-JP" altLang="en-US" sz="2400" b="1" dirty="0">
                <a:solidFill>
                  <a:srgbClr val="002060"/>
                </a:solidFill>
                <a:latin typeface="UD デジタル 教科書体 NP-B" panose="02020700000000000000" pitchFamily="18" charset="-128"/>
                <a:ea typeface="UD デジタル 教科書体 NP-B" panose="02020700000000000000" pitchFamily="18" charset="-128"/>
              </a:rPr>
              <a:t>大阪府</a:t>
            </a:r>
            <a:r>
              <a:rPr lang="ja-JP" altLang="en-US" sz="2400" b="1" dirty="0">
                <a:solidFill>
                  <a:srgbClr val="002060"/>
                </a:solidFill>
                <a:latin typeface="UD デジタル 教科書体 NP-B" panose="02020700000000000000" pitchFamily="18" charset="-128"/>
                <a:ea typeface="UD デジタル 教科書体 NP-B" panose="02020700000000000000" pitchFamily="18" charset="-128"/>
              </a:rPr>
              <a:t>福祉部</a:t>
            </a:r>
            <a:r>
              <a:rPr kumimoji="1" lang="ja-JP" altLang="en-US" sz="2400" b="1" dirty="0">
                <a:solidFill>
                  <a:srgbClr val="002060"/>
                </a:solidFill>
                <a:latin typeface="UD デジタル 教科書体 NP-B" panose="02020700000000000000" pitchFamily="18" charset="-128"/>
                <a:ea typeface="UD デジタル 教科書体 NP-B" panose="02020700000000000000" pitchFamily="18" charset="-128"/>
              </a:rPr>
              <a:t>子ども家庭局</a:t>
            </a:r>
            <a:endParaRPr kumimoji="1" lang="en-US" altLang="ja-JP" sz="2400" b="1" dirty="0">
              <a:solidFill>
                <a:srgbClr val="002060"/>
              </a:solidFill>
              <a:latin typeface="UD デジタル 教科書体 NP-B" panose="02020700000000000000" pitchFamily="18" charset="-128"/>
              <a:ea typeface="UD デジタル 教科書体 NP-B" panose="02020700000000000000" pitchFamily="18" charset="-128"/>
            </a:endParaRPr>
          </a:p>
          <a:p>
            <a:r>
              <a:rPr lang="ja-JP" altLang="en-US" sz="2400" b="1">
                <a:solidFill>
                  <a:srgbClr val="002060"/>
                </a:solidFill>
                <a:latin typeface="UD デジタル 教科書体 NP-B" panose="02020700000000000000" pitchFamily="18" charset="-128"/>
                <a:ea typeface="UD デジタル 教科書体 NP-B" panose="02020700000000000000" pitchFamily="18" charset="-128"/>
              </a:rPr>
              <a:t>令和７年３月</a:t>
            </a:r>
            <a:endParaRPr kumimoji="1" lang="ja-JP" altLang="en-US" sz="2400" b="1"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5" name="図 4">
            <a:extLst>
              <a:ext uri="{FF2B5EF4-FFF2-40B4-BE49-F238E27FC236}">
                <a16:creationId xmlns:a16="http://schemas.microsoft.com/office/drawing/2014/main" id="{BD1A5F03-B3D2-4AD4-B7FF-797D21BCE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721" y="4636602"/>
            <a:ext cx="1584000" cy="1880286"/>
          </a:xfrm>
          <a:prstGeom prst="rect">
            <a:avLst/>
          </a:prstGeom>
        </p:spPr>
      </p:pic>
      <p:sp>
        <p:nvSpPr>
          <p:cNvPr id="6" name="テキスト ボックス 5">
            <a:extLst>
              <a:ext uri="{FF2B5EF4-FFF2-40B4-BE49-F238E27FC236}">
                <a16:creationId xmlns:a16="http://schemas.microsoft.com/office/drawing/2014/main" id="{1CB10FFD-F9EE-466A-B0F7-4AE109D3CD3B}"/>
              </a:ext>
            </a:extLst>
          </p:cNvPr>
          <p:cNvSpPr txBox="1"/>
          <p:nvPr/>
        </p:nvSpPr>
        <p:spPr>
          <a:xfrm>
            <a:off x="7291721" y="6471905"/>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sp>
        <p:nvSpPr>
          <p:cNvPr id="4" name="四角形: 角を丸くする 3">
            <a:extLst>
              <a:ext uri="{FF2B5EF4-FFF2-40B4-BE49-F238E27FC236}">
                <a16:creationId xmlns:a16="http://schemas.microsoft.com/office/drawing/2014/main" id="{B216D535-9885-451F-A666-2EEEB35B6A6F}"/>
              </a:ext>
            </a:extLst>
          </p:cNvPr>
          <p:cNvSpPr/>
          <p:nvPr/>
        </p:nvSpPr>
        <p:spPr>
          <a:xfrm>
            <a:off x="1998000" y="3949280"/>
            <a:ext cx="5148000" cy="1116000"/>
          </a:xfrm>
          <a:prstGeom prst="roundRect">
            <a:avLst>
              <a:gd name="adj" fmla="val 49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n w="0"/>
                <a:solidFill>
                  <a:schemeClr val="bg1"/>
                </a:solidFill>
                <a:effectLst>
                  <a:outerShdw blurRad="38100" dist="25400" dir="5400000" algn="ctr" rotWithShape="0">
                    <a:srgbClr val="6E747A">
                      <a:alpha val="43000"/>
                    </a:srgbClr>
                  </a:outerShdw>
                </a:effectLst>
                <a:latin typeface="HGS創英角ｺﾞｼｯｸUB" panose="020B0900000000000000" pitchFamily="50" charset="-128"/>
                <a:ea typeface="HGS創英角ｺﾞｼｯｸUB" panose="020B0900000000000000" pitchFamily="50" charset="-128"/>
              </a:rPr>
              <a:t>～子ども・若者や子育てに関する取組で</a:t>
            </a:r>
            <a:br>
              <a:rPr kumimoji="1" lang="en-US" altLang="ja-JP" sz="2000" dirty="0">
                <a:ln w="0"/>
                <a:solidFill>
                  <a:schemeClr val="bg1"/>
                </a:solidFill>
                <a:effectLst>
                  <a:outerShdw blurRad="38100" dist="25400" dir="5400000" algn="ctr" rotWithShape="0">
                    <a:srgbClr val="6E747A">
                      <a:alpha val="43000"/>
                    </a:srgbClr>
                  </a:outerShdw>
                </a:effectLst>
                <a:latin typeface="HGS創英角ｺﾞｼｯｸUB" panose="020B0900000000000000" pitchFamily="50" charset="-128"/>
                <a:ea typeface="HGS創英角ｺﾞｼｯｸUB" panose="020B0900000000000000" pitchFamily="50" charset="-128"/>
              </a:rPr>
            </a:br>
            <a:r>
              <a:rPr kumimoji="1" lang="ja-JP" altLang="en-US" sz="2000" dirty="0">
                <a:ln w="0"/>
                <a:solidFill>
                  <a:schemeClr val="bg1"/>
                </a:solidFill>
                <a:effectLst>
                  <a:outerShdw blurRad="38100" dist="25400" dir="5400000" algn="ctr" rotWithShape="0">
                    <a:srgbClr val="6E747A">
                      <a:alpha val="43000"/>
                    </a:srgbClr>
                  </a:outerShdw>
                </a:effectLst>
                <a:latin typeface="HGS創英角ｺﾞｼｯｸUB" panose="020B0900000000000000" pitchFamily="50" charset="-128"/>
                <a:ea typeface="HGS創英角ｺﾞｼｯｸUB" panose="020B0900000000000000" pitchFamily="50" charset="-128"/>
              </a:rPr>
              <a:t>大阪府が大事にすること～</a:t>
            </a:r>
            <a:endParaRPr lang="ja-JP" altLang="en-US" sz="2000" dirty="0">
              <a:ln w="0"/>
              <a:solidFill>
                <a:schemeClr val="bg1"/>
              </a:solidFill>
              <a:effectLst>
                <a:outerShdw blurRad="38100" dist="25400" dir="5400000" algn="ctr" rotWithShape="0">
                  <a:srgbClr val="6E747A">
                    <a:alpha val="43000"/>
                  </a:srgbClr>
                </a:outerShdw>
              </a:effectLst>
            </a:endParaRPr>
          </a:p>
        </p:txBody>
      </p:sp>
      <p:sp>
        <p:nvSpPr>
          <p:cNvPr id="9" name="四角形: 角を丸くする 8">
            <a:extLst>
              <a:ext uri="{FF2B5EF4-FFF2-40B4-BE49-F238E27FC236}">
                <a16:creationId xmlns:a16="http://schemas.microsoft.com/office/drawing/2014/main" id="{D17A1CC8-8953-4578-A977-C820E4174BB3}"/>
              </a:ext>
            </a:extLst>
          </p:cNvPr>
          <p:cNvSpPr/>
          <p:nvPr/>
        </p:nvSpPr>
        <p:spPr>
          <a:xfrm>
            <a:off x="1525019" y="1524629"/>
            <a:ext cx="6092668" cy="21201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kumimoji="1" lang="ja-JP" altLang="en-US" sz="4800" b="1" dirty="0">
                <a:ln/>
                <a:solidFill>
                  <a:schemeClr val="accent6"/>
                </a:solidFill>
                <a:latin typeface="HGP創英角ｺﾞｼｯｸUB" panose="020B0900000000000000" pitchFamily="50" charset="-128"/>
                <a:ea typeface="HGP創英角ｺﾞｼｯｸUB" panose="020B0900000000000000" pitchFamily="50" charset="-128"/>
              </a:rPr>
              <a:t>「大阪府子ども計画</a:t>
            </a:r>
            <a:br>
              <a:rPr kumimoji="1" lang="en-US" altLang="ja-JP" sz="4800" b="1" dirty="0">
                <a:ln/>
                <a:solidFill>
                  <a:schemeClr val="accent6"/>
                </a:solidFill>
                <a:latin typeface="HGP創英角ｺﾞｼｯｸUB" panose="020B0900000000000000" pitchFamily="50" charset="-128"/>
                <a:ea typeface="HGP創英角ｺﾞｼｯｸUB" panose="020B0900000000000000" pitchFamily="50" charset="-128"/>
              </a:rPr>
            </a:br>
            <a:r>
              <a:rPr kumimoji="1" lang="ja-JP" altLang="en-US" sz="3200" b="1" dirty="0">
                <a:ln/>
                <a:solidFill>
                  <a:schemeClr val="accent6"/>
                </a:solidFill>
                <a:latin typeface="HGP創英角ｺﾞｼｯｸUB" panose="020B0900000000000000" pitchFamily="50" charset="-128"/>
                <a:ea typeface="HGP創英角ｺﾞｼｯｸUB" panose="020B0900000000000000" pitchFamily="50" charset="-128"/>
              </a:rPr>
              <a:t>（</a:t>
            </a:r>
            <a:r>
              <a:rPr lang="ja-JP" altLang="en-US" sz="3200" b="1" dirty="0">
                <a:ln/>
                <a:solidFill>
                  <a:schemeClr val="accent6"/>
                </a:solidFill>
                <a:latin typeface="HGP創英角ｺﾞｼｯｸUB" panose="020B0900000000000000" pitchFamily="50" charset="-128"/>
                <a:ea typeface="HGP創英角ｺﾞｼｯｸUB" panose="020B0900000000000000" pitchFamily="50" charset="-128"/>
              </a:rPr>
              <a:t>子育て当事者向け</a:t>
            </a:r>
            <a:r>
              <a:rPr kumimoji="1" lang="ja-JP" altLang="en-US" sz="3200" b="1" dirty="0">
                <a:ln/>
                <a:solidFill>
                  <a:schemeClr val="accent6"/>
                </a:solidFill>
                <a:latin typeface="HGP創英角ｺﾞｼｯｸUB" panose="020B0900000000000000" pitchFamily="50" charset="-128"/>
                <a:ea typeface="HGP創英角ｺﾞｼｯｸUB" panose="020B0900000000000000" pitchFamily="50" charset="-128"/>
              </a:rPr>
              <a:t>）</a:t>
            </a:r>
            <a:r>
              <a:rPr kumimoji="1" lang="ja-JP" altLang="en-US" sz="4800" b="1" dirty="0">
                <a:ln/>
                <a:solidFill>
                  <a:schemeClr val="accent6"/>
                </a:solidFill>
                <a:latin typeface="HGP創英角ｺﾞｼｯｸUB" panose="020B0900000000000000" pitchFamily="50" charset="-128"/>
                <a:ea typeface="HGP創英角ｺﾞｼｯｸUB" panose="020B0900000000000000" pitchFamily="50" charset="-128"/>
              </a:rPr>
              <a:t>」</a:t>
            </a:r>
            <a:r>
              <a:rPr lang="ja-JP" altLang="en-US" sz="4400" b="1" dirty="0">
                <a:ln/>
                <a:solidFill>
                  <a:schemeClr val="accent6"/>
                </a:solidFill>
                <a:latin typeface="HGP創英角ｺﾞｼｯｸUB" panose="020B0900000000000000" pitchFamily="50" charset="-128"/>
                <a:ea typeface="HGP創英角ｺﾞｼｯｸUB" panose="020B0900000000000000" pitchFamily="50" charset="-128"/>
              </a:rPr>
              <a:t>（案）</a:t>
            </a:r>
          </a:p>
        </p:txBody>
      </p:sp>
      <p:pic>
        <p:nvPicPr>
          <p:cNvPr id="11" name="図 10">
            <a:extLst>
              <a:ext uri="{FF2B5EF4-FFF2-40B4-BE49-F238E27FC236}">
                <a16:creationId xmlns:a16="http://schemas.microsoft.com/office/drawing/2014/main" id="{C1D929D7-3573-4118-AFBF-C6A13A610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60648"/>
            <a:ext cx="1498667" cy="432048"/>
          </a:xfrm>
          <a:prstGeom prst="rect">
            <a:avLst/>
          </a:prstGeom>
        </p:spPr>
      </p:pic>
      <p:pic>
        <p:nvPicPr>
          <p:cNvPr id="7" name="図 6">
            <a:extLst>
              <a:ext uri="{FF2B5EF4-FFF2-40B4-BE49-F238E27FC236}">
                <a16:creationId xmlns:a16="http://schemas.microsoft.com/office/drawing/2014/main" id="{5082914F-E47F-42E1-A9A3-E484948DF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831" y="5533376"/>
            <a:ext cx="1080000" cy="635205"/>
          </a:xfrm>
          <a:prstGeom prst="rect">
            <a:avLst/>
          </a:prstGeom>
        </p:spPr>
      </p:pic>
      <p:sp>
        <p:nvSpPr>
          <p:cNvPr id="12" name="テキスト ボックス 11">
            <a:extLst>
              <a:ext uri="{FF2B5EF4-FFF2-40B4-BE49-F238E27FC236}">
                <a16:creationId xmlns:a16="http://schemas.microsoft.com/office/drawing/2014/main" id="{5EBB4696-7746-4A65-8BBD-660A90102DB8}"/>
              </a:ext>
            </a:extLst>
          </p:cNvPr>
          <p:cNvSpPr txBox="1"/>
          <p:nvPr/>
        </p:nvSpPr>
        <p:spPr>
          <a:xfrm>
            <a:off x="246774" y="6262972"/>
            <a:ext cx="1980000" cy="253916"/>
          </a:xfrm>
          <a:prstGeom prst="rect">
            <a:avLst/>
          </a:prstGeom>
          <a:noFill/>
        </p:spPr>
        <p:txBody>
          <a:bodyPr wrap="square" rtlCol="0">
            <a:spAutoFit/>
          </a:bodyPr>
          <a:lstStyle/>
          <a:p>
            <a:pPr algn="ctr"/>
            <a:r>
              <a:rPr lang="ja-JP" altLang="en-US" sz="1050" dirty="0">
                <a:latin typeface="ＭＳ ゴシック" panose="020B0609070205080204" pitchFamily="49" charset="-128"/>
                <a:ea typeface="ＭＳ ゴシック" panose="020B0609070205080204" pitchFamily="49" charset="-128"/>
              </a:rPr>
              <a:t>（こども家庭庁ＨＰより）</a:t>
            </a:r>
            <a:endParaRPr kumimoji="1" lang="ja-JP" altLang="en-US" sz="1050" dirty="0">
              <a:latin typeface="ＭＳ ゴシック" panose="020B0609070205080204" pitchFamily="49" charset="-128"/>
              <a:ea typeface="ＭＳ ゴシック" panose="020B0609070205080204" pitchFamily="49" charset="-128"/>
            </a:endParaRPr>
          </a:p>
        </p:txBody>
      </p:sp>
      <p:sp>
        <p:nvSpPr>
          <p:cNvPr id="13" name="正方形/長方形 12">
            <a:extLst>
              <a:ext uri="{FF2B5EF4-FFF2-40B4-BE49-F238E27FC236}">
                <a16:creationId xmlns:a16="http://schemas.microsoft.com/office/drawing/2014/main" id="{8F6D7DBC-A927-4BAF-B432-5485928292F9}"/>
              </a:ext>
            </a:extLst>
          </p:cNvPr>
          <p:cNvSpPr/>
          <p:nvPr/>
        </p:nvSpPr>
        <p:spPr>
          <a:xfrm>
            <a:off x="7669721" y="201013"/>
            <a:ext cx="1332000" cy="360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rPr>
              <a:t>資料３－２</a:t>
            </a:r>
          </a:p>
        </p:txBody>
      </p:sp>
      <p:sp>
        <p:nvSpPr>
          <p:cNvPr id="2" name="スライド番号プレースホルダー 1">
            <a:extLst>
              <a:ext uri="{FF2B5EF4-FFF2-40B4-BE49-F238E27FC236}">
                <a16:creationId xmlns:a16="http://schemas.microsoft.com/office/drawing/2014/main" id="{E97CABB3-1A22-4F71-9896-7D82837A062E}"/>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5254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B46F32-F554-4DC2-A801-44F49D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591" y="206136"/>
            <a:ext cx="1188000" cy="1410206"/>
          </a:xfrm>
          <a:prstGeom prst="rect">
            <a:avLst/>
          </a:prstGeom>
        </p:spPr>
      </p:pic>
      <p:sp>
        <p:nvSpPr>
          <p:cNvPr id="4" name="四角形: 角を丸くする 3">
            <a:extLst>
              <a:ext uri="{FF2B5EF4-FFF2-40B4-BE49-F238E27FC236}">
                <a16:creationId xmlns:a16="http://schemas.microsoft.com/office/drawing/2014/main" id="{CAD41DCF-F014-4ABD-A0B0-A738909B7EF6}"/>
              </a:ext>
            </a:extLst>
          </p:cNvPr>
          <p:cNvSpPr/>
          <p:nvPr/>
        </p:nvSpPr>
        <p:spPr>
          <a:xfrm>
            <a:off x="1782000" y="575052"/>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「大阪府子ども計画」における</a:t>
            </a:r>
            <a:endParaRPr lang="en-US" altLang="ja-JP" sz="2000" b="1"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子ども・若者の意見反映</a:t>
            </a:r>
            <a:endParaRPr kumimoji="1" lang="en-US" altLang="ja-JP" sz="2000" b="1" dirty="0">
              <a:solidFill>
                <a:schemeClr val="bg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4F3FBBE-8631-46D3-83CB-BF5747855A5F}"/>
              </a:ext>
            </a:extLst>
          </p:cNvPr>
          <p:cNvSpPr txBox="1"/>
          <p:nvPr/>
        </p:nvSpPr>
        <p:spPr>
          <a:xfrm>
            <a:off x="7414591" y="1616342"/>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sp>
        <p:nvSpPr>
          <p:cNvPr id="10" name="四角形: 角を丸くする 9">
            <a:extLst>
              <a:ext uri="{FF2B5EF4-FFF2-40B4-BE49-F238E27FC236}">
                <a16:creationId xmlns:a16="http://schemas.microsoft.com/office/drawing/2014/main" id="{5FBC29E2-ACF1-4937-AC8E-2F67176D79C1}"/>
              </a:ext>
            </a:extLst>
          </p:cNvPr>
          <p:cNvSpPr/>
          <p:nvPr/>
        </p:nvSpPr>
        <p:spPr>
          <a:xfrm>
            <a:off x="972000" y="1835110"/>
            <a:ext cx="7200000" cy="108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「大阪府子ども家庭審議会」に、子ども・若者当事者委員の４名の大学生に</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t> </a:t>
            </a: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参加いただき、「大阪府子ども計画」などについての意見をきいています。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1" name="四角形: 角を丸くする 10">
            <a:extLst>
              <a:ext uri="{FF2B5EF4-FFF2-40B4-BE49-F238E27FC236}">
                <a16:creationId xmlns:a16="http://schemas.microsoft.com/office/drawing/2014/main" id="{86D4D8A7-0D48-4DF8-80A9-2544738F2CF6}"/>
              </a:ext>
            </a:extLst>
          </p:cNvPr>
          <p:cNvSpPr/>
          <p:nvPr/>
        </p:nvSpPr>
        <p:spPr>
          <a:xfrm>
            <a:off x="972000" y="3008012"/>
            <a:ext cx="7200000" cy="108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子ども・若者向けのアンケート調査を実施し、多くの子ども・若者の</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みなさんの意見をきいてます。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2" name="四角形: 角を丸くする 11">
            <a:extLst>
              <a:ext uri="{FF2B5EF4-FFF2-40B4-BE49-F238E27FC236}">
                <a16:creationId xmlns:a16="http://schemas.microsoft.com/office/drawing/2014/main" id="{39B7145D-104C-4746-A948-D9A7D0C6203A}"/>
              </a:ext>
            </a:extLst>
          </p:cNvPr>
          <p:cNvSpPr/>
          <p:nvPr/>
        </p:nvSpPr>
        <p:spPr>
          <a:xfrm>
            <a:off x="972000" y="4214276"/>
            <a:ext cx="7200000" cy="108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子どもたちにも理解しやすい「大阪府子ども計画（やさしい版）」を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作成するとともに、子ども・若者のみなさん向けの「パブリックコメント」を行います。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3" name="四角形: 角を丸くする 12">
            <a:extLst>
              <a:ext uri="{FF2B5EF4-FFF2-40B4-BE49-F238E27FC236}">
                <a16:creationId xmlns:a16="http://schemas.microsoft.com/office/drawing/2014/main" id="{0902470E-CBF2-4B5C-A5F3-87DE42BF3FCC}"/>
              </a:ext>
            </a:extLst>
          </p:cNvPr>
          <p:cNvSpPr/>
          <p:nvPr/>
        </p:nvSpPr>
        <p:spPr>
          <a:xfrm>
            <a:off x="972000" y="5446875"/>
            <a:ext cx="7200000" cy="108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アンケート調査や「大阪府子ども計画（やさしい版）」をつくるときには、「大阪府子ども家庭審議会」の子ども・若者当事者委員のみなさんの意見をきいています。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14" name="図 13">
            <a:extLst>
              <a:ext uri="{FF2B5EF4-FFF2-40B4-BE49-F238E27FC236}">
                <a16:creationId xmlns:a16="http://schemas.microsoft.com/office/drawing/2014/main" id="{00491D90-445C-478B-918C-249170FC4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67" y="538074"/>
            <a:ext cx="1080000" cy="635205"/>
          </a:xfrm>
          <a:prstGeom prst="rect">
            <a:avLst/>
          </a:prstGeom>
        </p:spPr>
      </p:pic>
      <p:sp>
        <p:nvSpPr>
          <p:cNvPr id="16" name="スライド番号プレースホルダー 1">
            <a:extLst>
              <a:ext uri="{FF2B5EF4-FFF2-40B4-BE49-F238E27FC236}">
                <a16:creationId xmlns:a16="http://schemas.microsoft.com/office/drawing/2014/main" id="{D987BE5D-F800-4483-B3B0-EEEE14F975C8}"/>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10</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86440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B46F32-F554-4DC2-A801-44F49D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591" y="206136"/>
            <a:ext cx="1188000" cy="1410206"/>
          </a:xfrm>
          <a:prstGeom prst="rect">
            <a:avLst/>
          </a:prstGeom>
        </p:spPr>
      </p:pic>
      <p:sp>
        <p:nvSpPr>
          <p:cNvPr id="4" name="四角形: 角を丸くする 3">
            <a:extLst>
              <a:ext uri="{FF2B5EF4-FFF2-40B4-BE49-F238E27FC236}">
                <a16:creationId xmlns:a16="http://schemas.microsoft.com/office/drawing/2014/main" id="{CAD41DCF-F014-4ABD-A0B0-A738909B7EF6}"/>
              </a:ext>
            </a:extLst>
          </p:cNvPr>
          <p:cNvSpPr/>
          <p:nvPr/>
        </p:nvSpPr>
        <p:spPr>
          <a:xfrm>
            <a:off x="1782000" y="575052"/>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「大阪府子ども計画」における</a:t>
            </a:r>
            <a:endParaRPr lang="en-US" altLang="ja-JP" sz="2000" b="1"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子育て当事者及びその他関係者の意見反映</a:t>
            </a:r>
            <a:endParaRPr kumimoji="1" lang="en-US" altLang="ja-JP" sz="2000" b="1" dirty="0">
              <a:solidFill>
                <a:schemeClr val="bg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4F3FBBE-8631-46D3-83CB-BF5747855A5F}"/>
              </a:ext>
            </a:extLst>
          </p:cNvPr>
          <p:cNvSpPr txBox="1"/>
          <p:nvPr/>
        </p:nvSpPr>
        <p:spPr>
          <a:xfrm>
            <a:off x="7414591" y="1616342"/>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sp>
        <p:nvSpPr>
          <p:cNvPr id="10" name="四角形: 角を丸くする 9">
            <a:extLst>
              <a:ext uri="{FF2B5EF4-FFF2-40B4-BE49-F238E27FC236}">
                <a16:creationId xmlns:a16="http://schemas.microsoft.com/office/drawing/2014/main" id="{5FBC29E2-ACF1-4937-AC8E-2F67176D79C1}"/>
              </a:ext>
            </a:extLst>
          </p:cNvPr>
          <p:cNvSpPr/>
          <p:nvPr/>
        </p:nvSpPr>
        <p:spPr>
          <a:xfrm>
            <a:off x="972000" y="1853857"/>
            <a:ext cx="7200000" cy="126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「大阪府子ども家庭審議会」に、子育て当事者及び子ども・若者を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支援をする団体の代表者や学識経験者に委員として参加いただき、</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「大阪府子ども計画」についての意見をきいています。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1" name="四角形: 角を丸くする 10">
            <a:extLst>
              <a:ext uri="{FF2B5EF4-FFF2-40B4-BE49-F238E27FC236}">
                <a16:creationId xmlns:a16="http://schemas.microsoft.com/office/drawing/2014/main" id="{86D4D8A7-0D48-4DF8-80A9-2544738F2CF6}"/>
              </a:ext>
            </a:extLst>
          </p:cNvPr>
          <p:cNvSpPr/>
          <p:nvPr/>
        </p:nvSpPr>
        <p:spPr>
          <a:xfrm>
            <a:off x="972000" y="3227672"/>
            <a:ext cx="7200000" cy="126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「大阪府子ども計画」作成のために、府内市町村と協力し、</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子育て当事者向けのアンケート調査を実施し、子育て当事者の意見を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きいています。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2" name="四角形: 角を丸くする 11">
            <a:extLst>
              <a:ext uri="{FF2B5EF4-FFF2-40B4-BE49-F238E27FC236}">
                <a16:creationId xmlns:a16="http://schemas.microsoft.com/office/drawing/2014/main" id="{39B7145D-104C-4746-A948-D9A7D0C6203A}"/>
              </a:ext>
            </a:extLst>
          </p:cNvPr>
          <p:cNvSpPr/>
          <p:nvPr/>
        </p:nvSpPr>
        <p:spPr>
          <a:xfrm>
            <a:off x="972000" y="4611426"/>
            <a:ext cx="7200000" cy="126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「大阪府子ども計画（子育て当事者向け）」を作成するとともに、</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子育て当事者をはじめ、広く府民のみなさんに意見をきくため、</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「パブリックコメント」を行っています。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14" name="図 13">
            <a:extLst>
              <a:ext uri="{FF2B5EF4-FFF2-40B4-BE49-F238E27FC236}">
                <a16:creationId xmlns:a16="http://schemas.microsoft.com/office/drawing/2014/main" id="{00491D90-445C-478B-918C-249170FC4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67" y="538074"/>
            <a:ext cx="1080000" cy="635205"/>
          </a:xfrm>
          <a:prstGeom prst="rect">
            <a:avLst/>
          </a:prstGeom>
        </p:spPr>
      </p:pic>
      <p:pic>
        <p:nvPicPr>
          <p:cNvPr id="17" name="図 16">
            <a:extLst>
              <a:ext uri="{FF2B5EF4-FFF2-40B4-BE49-F238E27FC236}">
                <a16:creationId xmlns:a16="http://schemas.microsoft.com/office/drawing/2014/main" id="{DD042E13-394A-4719-9242-436F915F7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1513" y="5135854"/>
            <a:ext cx="3240000" cy="2290815"/>
          </a:xfrm>
          <a:prstGeom prst="rect">
            <a:avLst/>
          </a:prstGeom>
        </p:spPr>
      </p:pic>
      <p:sp>
        <p:nvSpPr>
          <p:cNvPr id="15" name="スライド番号プレースホルダー 1">
            <a:extLst>
              <a:ext uri="{FF2B5EF4-FFF2-40B4-BE49-F238E27FC236}">
                <a16:creationId xmlns:a16="http://schemas.microsoft.com/office/drawing/2014/main" id="{6BDF65E1-12BF-41DC-9D61-4286DFC2E814}"/>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11</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4563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FBDF9CC-E581-4509-85B0-A39983AD4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000" y="1571805"/>
            <a:ext cx="5292000" cy="3235684"/>
          </a:xfrm>
          <a:prstGeom prst="rect">
            <a:avLst/>
          </a:prstGeom>
        </p:spPr>
      </p:pic>
      <p:sp>
        <p:nvSpPr>
          <p:cNvPr id="6" name="テキスト ボックス 5">
            <a:extLst>
              <a:ext uri="{FF2B5EF4-FFF2-40B4-BE49-F238E27FC236}">
                <a16:creationId xmlns:a16="http://schemas.microsoft.com/office/drawing/2014/main" id="{EC9FE1EC-CE4F-4EAD-818F-31FC504A935F}"/>
              </a:ext>
            </a:extLst>
          </p:cNvPr>
          <p:cNvSpPr txBox="1"/>
          <p:nvPr/>
        </p:nvSpPr>
        <p:spPr>
          <a:xfrm>
            <a:off x="5631269" y="4546671"/>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2" name="図 11">
            <a:extLst>
              <a:ext uri="{FF2B5EF4-FFF2-40B4-BE49-F238E27FC236}">
                <a16:creationId xmlns:a16="http://schemas.microsoft.com/office/drawing/2014/main" id="{5A9E7907-48A8-4B70-94F7-8A96D31EC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139" y="454033"/>
            <a:ext cx="1080000" cy="635205"/>
          </a:xfrm>
          <a:prstGeom prst="rect">
            <a:avLst/>
          </a:prstGeom>
        </p:spPr>
      </p:pic>
      <p:pic>
        <p:nvPicPr>
          <p:cNvPr id="13" name="図 12">
            <a:extLst>
              <a:ext uri="{FF2B5EF4-FFF2-40B4-BE49-F238E27FC236}">
                <a16:creationId xmlns:a16="http://schemas.microsoft.com/office/drawing/2014/main" id="{F4BBEC7C-59D6-44A2-BDB6-589B338FF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139" y="5801066"/>
            <a:ext cx="1080000" cy="592961"/>
          </a:xfrm>
          <a:prstGeom prst="rect">
            <a:avLst/>
          </a:prstGeom>
        </p:spPr>
      </p:pic>
      <p:pic>
        <p:nvPicPr>
          <p:cNvPr id="14" name="図 13">
            <a:extLst>
              <a:ext uri="{FF2B5EF4-FFF2-40B4-BE49-F238E27FC236}">
                <a16:creationId xmlns:a16="http://schemas.microsoft.com/office/drawing/2014/main" id="{B16F1E42-E2BD-44AA-9134-DDEFEC536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26" y="440708"/>
            <a:ext cx="1080000" cy="635205"/>
          </a:xfrm>
          <a:prstGeom prst="rect">
            <a:avLst/>
          </a:prstGeom>
        </p:spPr>
      </p:pic>
      <p:pic>
        <p:nvPicPr>
          <p:cNvPr id="15" name="図 14">
            <a:extLst>
              <a:ext uri="{FF2B5EF4-FFF2-40B4-BE49-F238E27FC236}">
                <a16:creationId xmlns:a16="http://schemas.microsoft.com/office/drawing/2014/main" id="{C98D957B-68DF-4520-8D9A-669ADD92A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26" y="5757923"/>
            <a:ext cx="1080000" cy="635205"/>
          </a:xfrm>
          <a:prstGeom prst="rect">
            <a:avLst/>
          </a:prstGeom>
        </p:spPr>
      </p:pic>
      <p:sp>
        <p:nvSpPr>
          <p:cNvPr id="11" name="四角形: 角を丸くする 10">
            <a:extLst>
              <a:ext uri="{FF2B5EF4-FFF2-40B4-BE49-F238E27FC236}">
                <a16:creationId xmlns:a16="http://schemas.microsoft.com/office/drawing/2014/main" id="{629900DE-B307-45A5-8F7F-6D479A183128}"/>
              </a:ext>
            </a:extLst>
          </p:cNvPr>
          <p:cNvSpPr/>
          <p:nvPr/>
        </p:nvSpPr>
        <p:spPr>
          <a:xfrm>
            <a:off x="1782000" y="4749233"/>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次代を担う子ども・若者が、個人として尊重され、</a:t>
            </a:r>
            <a:endParaRPr lang="en-US" altLang="ja-JP" sz="16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lnSpc>
                <a:spcPct val="150000"/>
              </a:lnSpc>
            </a:pPr>
            <a:r>
              <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rPr>
              <a:t>創造性に富み、豊かな夢をはぐくむことができる大阪</a:t>
            </a:r>
            <a:endParaRPr kumimoji="1" lang="en-US" altLang="ja-JP" sz="1600" b="1" dirty="0">
              <a:solidFill>
                <a:schemeClr val="bg1"/>
              </a:solidFill>
              <a:latin typeface="ＭＳ ゴシック" panose="020B0609070205080204" pitchFamily="49" charset="-128"/>
              <a:ea typeface="ＭＳ ゴシック" panose="020B0609070205080204" pitchFamily="49" charset="-128"/>
            </a:endParaRPr>
          </a:p>
        </p:txBody>
      </p:sp>
      <p:sp>
        <p:nvSpPr>
          <p:cNvPr id="16" name="スライド番号プレースホルダー 1">
            <a:extLst>
              <a:ext uri="{FF2B5EF4-FFF2-40B4-BE49-F238E27FC236}">
                <a16:creationId xmlns:a16="http://schemas.microsoft.com/office/drawing/2014/main" id="{241F24EF-F9A4-4273-9C49-ABCAB2D6E8AC}"/>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12</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6743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sp>
        <p:nvSpPr>
          <p:cNvPr id="4" name="四角形: 角を丸くする 3">
            <a:extLst>
              <a:ext uri="{FF2B5EF4-FFF2-40B4-BE49-F238E27FC236}">
                <a16:creationId xmlns:a16="http://schemas.microsoft.com/office/drawing/2014/main" id="{18517FA8-7B4F-4BDC-B4C2-7B2FD2BF3DAA}"/>
              </a:ext>
            </a:extLst>
          </p:cNvPr>
          <p:cNvSpPr/>
          <p:nvPr/>
        </p:nvSpPr>
        <p:spPr>
          <a:xfrm>
            <a:off x="1861794" y="410667"/>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ＭＳ ゴシック" panose="020B0609070205080204" pitchFamily="49" charset="-128"/>
                <a:ea typeface="ＭＳ ゴシック" panose="020B0609070205080204" pitchFamily="49" charset="-128"/>
              </a:rPr>
              <a:t>「</a:t>
            </a:r>
            <a:r>
              <a:rPr lang="ja-JP" altLang="en-US" sz="2000" b="1" dirty="0">
                <a:solidFill>
                  <a:schemeClr val="bg1"/>
                </a:solidFill>
                <a:latin typeface="ＭＳ ゴシック" panose="020B0609070205080204" pitchFamily="49" charset="-128"/>
                <a:ea typeface="ＭＳ ゴシック" panose="020B0609070205080204" pitchFamily="49" charset="-128"/>
              </a:rPr>
              <a:t>こども基本法」と「こども大綱」について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sp>
        <p:nvSpPr>
          <p:cNvPr id="5" name="四角形: 角を丸くする 4">
            <a:extLst>
              <a:ext uri="{FF2B5EF4-FFF2-40B4-BE49-F238E27FC236}">
                <a16:creationId xmlns:a16="http://schemas.microsoft.com/office/drawing/2014/main" id="{DF7C1F1B-9EEE-47D2-A418-A40C84E16F33}"/>
              </a:ext>
            </a:extLst>
          </p:cNvPr>
          <p:cNvSpPr/>
          <p:nvPr/>
        </p:nvSpPr>
        <p:spPr>
          <a:xfrm>
            <a:off x="903942" y="1622649"/>
            <a:ext cx="7495704" cy="277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l"/>
            </a:pPr>
            <a: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t>2023</a:t>
            </a: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（令和５）年４月に施行された「こども基本法」は、</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すべての子どもや若者が将来にわたって幸せな生活ができる社会を</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実現するために作られました。</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国の「こども大綱」は、「こども基本法」に基づく大綱で、幅広い</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子ども政策に関する基本的な方針を定めることを目的に作られました。</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国は、「こども大綱」を基に少子化や育児の問題やこども・若者の</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育成支援、子どもの貧困対策といった課題を一つに束ね、子どもや若者、結婚・子育ての当事者を真ん中にすえた取組を行っていきます。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3" name="テキスト ボックス 12">
            <a:extLst>
              <a:ext uri="{FF2B5EF4-FFF2-40B4-BE49-F238E27FC236}">
                <a16:creationId xmlns:a16="http://schemas.microsoft.com/office/drawing/2014/main" id="{9ECAEA0E-62A5-4725-BC58-B9BC35DDDD0A}"/>
              </a:ext>
            </a:extLst>
          </p:cNvPr>
          <p:cNvSpPr txBox="1"/>
          <p:nvPr/>
        </p:nvSpPr>
        <p:spPr>
          <a:xfrm>
            <a:off x="5887101" y="6431741"/>
            <a:ext cx="1980000" cy="253916"/>
          </a:xfrm>
          <a:prstGeom prst="rect">
            <a:avLst/>
          </a:prstGeom>
          <a:noFill/>
        </p:spPr>
        <p:txBody>
          <a:bodyPr wrap="square" rtlCol="0">
            <a:spAutoFit/>
          </a:bodyPr>
          <a:lstStyle/>
          <a:p>
            <a:pPr algn="ctr"/>
            <a:r>
              <a:rPr lang="ja-JP" altLang="en-US" sz="1050" dirty="0">
                <a:latin typeface="ＭＳ ゴシック" panose="020B0609070205080204" pitchFamily="49" charset="-128"/>
                <a:ea typeface="ＭＳ ゴシック" panose="020B0609070205080204" pitchFamily="49" charset="-128"/>
              </a:rPr>
              <a:t>（こども家庭庁ＨＰより）</a:t>
            </a:r>
            <a:endParaRPr kumimoji="1" lang="ja-JP" altLang="en-US" sz="1050" dirty="0">
              <a:latin typeface="ＭＳ ゴシック" panose="020B0609070205080204" pitchFamily="49" charset="-128"/>
              <a:ea typeface="ＭＳ ゴシック" panose="020B0609070205080204" pitchFamily="49" charset="-128"/>
            </a:endParaRPr>
          </a:p>
        </p:txBody>
      </p:sp>
      <p:pic>
        <p:nvPicPr>
          <p:cNvPr id="14" name="図 13">
            <a:extLst>
              <a:ext uri="{FF2B5EF4-FFF2-40B4-BE49-F238E27FC236}">
                <a16:creationId xmlns:a16="http://schemas.microsoft.com/office/drawing/2014/main" id="{1CD94A90-9D58-424F-861B-222A8E3BD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6000" y="4542058"/>
            <a:ext cx="2772000" cy="2085355"/>
          </a:xfrm>
          <a:prstGeom prst="rect">
            <a:avLst/>
          </a:prstGeom>
        </p:spPr>
      </p:pic>
      <p:sp>
        <p:nvSpPr>
          <p:cNvPr id="12" name="スライド番号プレースホルダー 1">
            <a:extLst>
              <a:ext uri="{FF2B5EF4-FFF2-40B4-BE49-F238E27FC236}">
                <a16:creationId xmlns:a16="http://schemas.microsoft.com/office/drawing/2014/main" id="{A74C05F4-102D-4FCC-861D-07BA964EBF22}"/>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3039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3" name="テキスト ボックス 12">
            <a:extLst>
              <a:ext uri="{FF2B5EF4-FFF2-40B4-BE49-F238E27FC236}">
                <a16:creationId xmlns:a16="http://schemas.microsoft.com/office/drawing/2014/main" id="{9ECAEA0E-62A5-4725-BC58-B9BC35DDDD0A}"/>
              </a:ext>
            </a:extLst>
          </p:cNvPr>
          <p:cNvSpPr txBox="1"/>
          <p:nvPr/>
        </p:nvSpPr>
        <p:spPr>
          <a:xfrm>
            <a:off x="5750199" y="6373497"/>
            <a:ext cx="1980000" cy="253916"/>
          </a:xfrm>
          <a:prstGeom prst="rect">
            <a:avLst/>
          </a:prstGeom>
          <a:noFill/>
        </p:spPr>
        <p:txBody>
          <a:bodyPr wrap="square" rtlCol="0">
            <a:spAutoFit/>
          </a:bodyPr>
          <a:lstStyle/>
          <a:p>
            <a:pPr algn="ctr"/>
            <a:r>
              <a:rPr lang="ja-JP" altLang="en-US" sz="1050" dirty="0">
                <a:latin typeface="ＭＳ ゴシック" panose="020B0609070205080204" pitchFamily="49" charset="-128"/>
                <a:ea typeface="ＭＳ ゴシック" panose="020B0609070205080204" pitchFamily="49" charset="-128"/>
              </a:rPr>
              <a:t>（こども家庭庁ＨＰより）</a:t>
            </a:r>
            <a:endParaRPr kumimoji="1" lang="ja-JP" altLang="en-US" sz="1050" dirty="0">
              <a:latin typeface="ＭＳ ゴシック" panose="020B0609070205080204" pitchFamily="49" charset="-128"/>
              <a:ea typeface="ＭＳ ゴシック" panose="020B0609070205080204" pitchFamily="49" charset="-128"/>
            </a:endParaRPr>
          </a:p>
        </p:txBody>
      </p:sp>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451983"/>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「こどもまんなか社会」について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12" name="四角形: 角を丸くする 11">
            <a:extLst>
              <a:ext uri="{FF2B5EF4-FFF2-40B4-BE49-F238E27FC236}">
                <a16:creationId xmlns:a16="http://schemas.microsoft.com/office/drawing/2014/main" id="{5FE375DA-5D29-4F32-80BF-43F5AE3BE255}"/>
              </a:ext>
            </a:extLst>
          </p:cNvPr>
          <p:cNvSpPr/>
          <p:nvPr/>
        </p:nvSpPr>
        <p:spPr>
          <a:xfrm>
            <a:off x="882922" y="1828464"/>
            <a:ext cx="7495704" cy="3204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「こども大綱」では、全ての子ども・若者が心身の状況や置かれた環境</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に関係なく健やかに成長し、将来にわたり幸せに生活ができる</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「こどもまんなか社会」の実現をめざします。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「こどもまんなか社会」が実現すれば、子どもや若者が自分の希望や</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能力を活かすことや、子どもを育てたいといった願いを叶えることが</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できます。その結果、少子化対策や未来を担う人材を社会で育てること</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にもつながり、多くの人を幸せにします。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国は、こうした「こどもまんなか社会」を実現するために、常に</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子どもや若者の最善の利益を第一に考え、国家の中心にすえた政策を</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行い、誰一人取り残さずに健やかな成長を後押しします。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15" name="図 14">
            <a:extLst>
              <a:ext uri="{FF2B5EF4-FFF2-40B4-BE49-F238E27FC236}">
                <a16:creationId xmlns:a16="http://schemas.microsoft.com/office/drawing/2014/main" id="{3DA6E7F8-C4E7-4D72-8C5A-4E420F043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000" y="4711983"/>
            <a:ext cx="3240000" cy="2290815"/>
          </a:xfrm>
          <a:prstGeom prst="rect">
            <a:avLst/>
          </a:prstGeom>
        </p:spPr>
      </p:pic>
      <p:sp>
        <p:nvSpPr>
          <p:cNvPr id="16" name="スライド番号プレースホルダー 1">
            <a:extLst>
              <a:ext uri="{FF2B5EF4-FFF2-40B4-BE49-F238E27FC236}">
                <a16:creationId xmlns:a16="http://schemas.microsoft.com/office/drawing/2014/main" id="{CB4C5AAD-266D-480D-B7F9-DD239E741001}"/>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5746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451983"/>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12" name="四角形: 角を丸くする 11">
            <a:extLst>
              <a:ext uri="{FF2B5EF4-FFF2-40B4-BE49-F238E27FC236}">
                <a16:creationId xmlns:a16="http://schemas.microsoft.com/office/drawing/2014/main" id="{5FE375DA-5D29-4F32-80BF-43F5AE3BE255}"/>
              </a:ext>
            </a:extLst>
          </p:cNvPr>
          <p:cNvSpPr/>
          <p:nvPr/>
        </p:nvSpPr>
        <p:spPr>
          <a:xfrm>
            <a:off x="911397" y="1499639"/>
            <a:ext cx="7495704" cy="2736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600">
                <a:solidFill>
                  <a:srgbClr val="002060"/>
                </a:solidFill>
                <a:latin typeface="UD デジタル 教科書体 NP-B" panose="02020700000000000000" pitchFamily="18" charset="-128"/>
                <a:ea typeface="UD デジタル 教科書体 NP-B" panose="02020700000000000000" pitchFamily="18" charset="-128"/>
              </a:rPr>
              <a:t>令和</a:t>
            </a: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７年</a:t>
            </a:r>
            <a:r>
              <a:rPr lang="ja-JP" altLang="en-US" sz="1600">
                <a:solidFill>
                  <a:srgbClr val="002060"/>
                </a:solidFill>
                <a:latin typeface="UD デジタル 教科書体 NP-B" panose="02020700000000000000" pitchFamily="18" charset="-128"/>
                <a:ea typeface="UD デジタル 教科書体 NP-B" panose="02020700000000000000" pitchFamily="18" charset="-128"/>
              </a:rPr>
              <a:t>３月、大阪府は、「</a:t>
            </a: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こども基本法」第</a:t>
            </a:r>
            <a: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t>10</a:t>
            </a: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条第１項に基づき、</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国の「こども大綱」を参考にして、「大阪府子ども計画」を作りました。</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buFont typeface="Wingdings" panose="05000000000000000000" pitchFamily="2" charset="2"/>
              <a:buChar char="l"/>
            </a:pP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buFont typeface="Wingdings" panose="05000000000000000000" pitchFamily="2" charset="2"/>
              <a:buChar char="l"/>
            </a:pP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「大阪府子ども計画」には、大阪府が、子ども・若者や子育てに関する</a:t>
            </a:r>
            <a:br>
              <a:rPr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取組をすすめるときに、大事にすることや必要なことを書いています。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buFont typeface="Wingdings" panose="05000000000000000000" pitchFamily="2" charset="2"/>
              <a:buChar char="l"/>
            </a:pPr>
            <a:endPar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buFont typeface="Wingdings" panose="05000000000000000000" pitchFamily="2" charset="2"/>
              <a:buChar char="l"/>
            </a:pPr>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これから大阪府が行う子ども・若者や子育てに関する取組は、</a:t>
            </a:r>
            <a:br>
              <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「大阪府子ども計画」に沿ってすすめていきます。</a:t>
            </a:r>
            <a:endParaRPr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14" name="図 13">
            <a:extLst>
              <a:ext uri="{FF2B5EF4-FFF2-40B4-BE49-F238E27FC236}">
                <a16:creationId xmlns:a16="http://schemas.microsoft.com/office/drawing/2014/main" id="{6CD47DD9-A5D1-4026-AD40-6B695DC91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329" y="4350047"/>
            <a:ext cx="3168000" cy="2383268"/>
          </a:xfrm>
          <a:prstGeom prst="rect">
            <a:avLst/>
          </a:prstGeom>
        </p:spPr>
      </p:pic>
      <p:sp>
        <p:nvSpPr>
          <p:cNvPr id="13" name="四角形: メモ 12">
            <a:extLst>
              <a:ext uri="{FF2B5EF4-FFF2-40B4-BE49-F238E27FC236}">
                <a16:creationId xmlns:a16="http://schemas.microsoft.com/office/drawing/2014/main" id="{81E3CABE-3EEB-4457-8848-1F2E7B0EC477}"/>
              </a:ext>
            </a:extLst>
          </p:cNvPr>
          <p:cNvSpPr/>
          <p:nvPr/>
        </p:nvSpPr>
        <p:spPr>
          <a:xfrm>
            <a:off x="5460656" y="4399503"/>
            <a:ext cx="1901344" cy="2307525"/>
          </a:xfrm>
          <a:prstGeom prst="foldedCorner">
            <a:avLst/>
          </a:prstGeom>
          <a:solidFill>
            <a:schemeClr val="accent4">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rgbClr val="0070C0"/>
              </a:solidFill>
              <a:latin typeface="ＭＳ ゴシック" panose="020B0609070205080204" pitchFamily="49" charset="-128"/>
              <a:ea typeface="ＭＳ ゴシック" panose="020B0609070205080204" pitchFamily="49" charset="-128"/>
            </a:endParaRPr>
          </a:p>
          <a:p>
            <a:pPr algn="ctr"/>
            <a:r>
              <a:rPr kumimoji="1" lang="ja-JP" altLang="en-US" sz="2000" b="1" dirty="0">
                <a:solidFill>
                  <a:srgbClr val="0070C0"/>
                </a:solidFill>
                <a:latin typeface="ＭＳ ゴシック" panose="020B0609070205080204" pitchFamily="49" charset="-128"/>
                <a:ea typeface="ＭＳ ゴシック" panose="020B0609070205080204" pitchFamily="49" charset="-128"/>
              </a:rPr>
              <a:t>大阪府</a:t>
            </a:r>
            <a:endParaRPr kumimoji="1" lang="en-US" altLang="ja-JP" sz="2000" b="1" dirty="0">
              <a:solidFill>
                <a:srgbClr val="0070C0"/>
              </a:solidFill>
              <a:latin typeface="ＭＳ ゴシック" panose="020B0609070205080204" pitchFamily="49" charset="-128"/>
              <a:ea typeface="ＭＳ ゴシック" panose="020B0609070205080204" pitchFamily="49" charset="-128"/>
            </a:endParaRPr>
          </a:p>
          <a:p>
            <a:pPr algn="ctr"/>
            <a:r>
              <a:rPr lang="ja-JP" altLang="en-US" sz="2000" b="1" dirty="0">
                <a:solidFill>
                  <a:srgbClr val="0070C0"/>
                </a:solidFill>
                <a:latin typeface="ＭＳ ゴシック" panose="020B0609070205080204" pitchFamily="49" charset="-128"/>
                <a:ea typeface="ＭＳ ゴシック" panose="020B0609070205080204" pitchFamily="49" charset="-128"/>
              </a:rPr>
              <a:t>子ども計画</a:t>
            </a:r>
            <a:endParaRPr kumimoji="1" lang="ja-JP" altLang="en-US" sz="2000" b="1" dirty="0">
              <a:solidFill>
                <a:srgbClr val="0070C0"/>
              </a:solidFill>
              <a:latin typeface="ＭＳ ゴシック" panose="020B0609070205080204" pitchFamily="49" charset="-128"/>
              <a:ea typeface="ＭＳ ゴシック" panose="020B0609070205080204" pitchFamily="49" charset="-128"/>
            </a:endParaRPr>
          </a:p>
        </p:txBody>
      </p:sp>
      <p:pic>
        <p:nvPicPr>
          <p:cNvPr id="17" name="図 16">
            <a:extLst>
              <a:ext uri="{FF2B5EF4-FFF2-40B4-BE49-F238E27FC236}">
                <a16:creationId xmlns:a16="http://schemas.microsoft.com/office/drawing/2014/main" id="{9536FBA7-A54F-4316-8750-D5AE59981B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328" y="4587588"/>
            <a:ext cx="720000" cy="203635"/>
          </a:xfrm>
          <a:prstGeom prst="rect">
            <a:avLst/>
          </a:prstGeom>
        </p:spPr>
      </p:pic>
      <p:sp>
        <p:nvSpPr>
          <p:cNvPr id="16" name="スライド番号プレースホルダー 1">
            <a:extLst>
              <a:ext uri="{FF2B5EF4-FFF2-40B4-BE49-F238E27FC236}">
                <a16:creationId xmlns:a16="http://schemas.microsoft.com/office/drawing/2014/main" id="{263D3926-87B2-4F8F-A1F1-571E8846517C}"/>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4385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451983"/>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大阪府子ども計画の「基本理念」について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12" name="四角形: 角を丸くする 11">
            <a:extLst>
              <a:ext uri="{FF2B5EF4-FFF2-40B4-BE49-F238E27FC236}">
                <a16:creationId xmlns:a16="http://schemas.microsoft.com/office/drawing/2014/main" id="{5FE375DA-5D29-4F32-80BF-43F5AE3BE255}"/>
              </a:ext>
            </a:extLst>
          </p:cNvPr>
          <p:cNvSpPr/>
          <p:nvPr/>
        </p:nvSpPr>
        <p:spPr>
          <a:xfrm>
            <a:off x="1035113" y="3319103"/>
            <a:ext cx="7200000" cy="3348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l"/>
            </a:pP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次代の社会を担うすべての子どもが、生涯にわたる人格形成の基礎を築き、</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自立した個人としてひとしく健やかに成長することができ、心身の状況、</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置かれている環境等にかかわらず、その権利の擁護が図られ、将来にわたって</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幸福な生活を送ることができる社会の実現をめざして、子どもの養育の基盤で</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ある家庭への十分な支援を行い、社会全体として子ども施策に取り組むことが</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重要です。</a:t>
            </a:r>
            <a:endParaRPr lang="en-US" altLang="ja-JP" sz="1400" dirty="0">
              <a:solidFill>
                <a:srgbClr val="002060"/>
              </a:solidFill>
              <a:latin typeface="UD デジタル 教科書体 NP-B" panose="02020700000000000000" pitchFamily="18" charset="-128"/>
              <a:ea typeface="UD デジタル 教科書体 NP-B" panose="02020700000000000000" pitchFamily="18" charset="-128"/>
            </a:endParaRPr>
          </a:p>
          <a:p>
            <a:pPr>
              <a:lnSpc>
                <a:spcPts val="1600"/>
              </a:lnSpc>
            </a:pPr>
            <a:endParaRPr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a:p>
            <a:pPr marL="285750" indent="-285750">
              <a:lnSpc>
                <a:spcPts val="1600"/>
              </a:lnSpc>
              <a:buFont typeface="Wingdings" panose="05000000000000000000" pitchFamily="2" charset="2"/>
              <a:buChar char="l"/>
            </a:pP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こうしたことを踏まえ、本計画においては、子どもが個人として尊重され、</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また、子どもや家庭が地域や企業・民間団体等も含めた社会全体から</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必要な支援を受けられることにより、「大阪の地で育った子どもたちが、</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ありのままの自分を尊重しながら、自らの希望に応じてその意欲と能力を</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生かすことができ、何度でもチャレンジしたり、周囲と支え合いながら成長し、やがて、社会の一員として次の世代を担っていく」という好循環をめざすことを基本理念とします。</a:t>
            </a:r>
            <a:endParaRPr lang="en-US" altLang="ja-JP"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2" name="六角形 1">
            <a:extLst>
              <a:ext uri="{FF2B5EF4-FFF2-40B4-BE49-F238E27FC236}">
                <a16:creationId xmlns:a16="http://schemas.microsoft.com/office/drawing/2014/main" id="{B7E0007E-9AF9-4528-B621-98B9D2EAAF5B}"/>
              </a:ext>
            </a:extLst>
          </p:cNvPr>
          <p:cNvSpPr/>
          <p:nvPr/>
        </p:nvSpPr>
        <p:spPr>
          <a:xfrm>
            <a:off x="639113" y="1541344"/>
            <a:ext cx="7992000" cy="16200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000" b="1" dirty="0">
                <a:solidFill>
                  <a:schemeClr val="bg1"/>
                </a:solidFill>
                <a:latin typeface="UD デジタル 教科書体 NP-B" panose="02020700000000000000" pitchFamily="18" charset="-128"/>
                <a:ea typeface="UD デジタル 教科書体 NP-B" panose="02020700000000000000" pitchFamily="18" charset="-128"/>
              </a:rPr>
              <a:t>次代を担う子ども・若者が、個人として尊重され、</a:t>
            </a:r>
            <a:endParaRPr lang="en-US" altLang="ja-JP" sz="2000" b="1" dirty="0">
              <a:solidFill>
                <a:schemeClr val="bg1"/>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2000" b="1" dirty="0">
                <a:solidFill>
                  <a:schemeClr val="bg1"/>
                </a:solidFill>
                <a:latin typeface="UD デジタル 教科書体 NP-B" panose="02020700000000000000" pitchFamily="18" charset="-128"/>
                <a:ea typeface="UD デジタル 教科書体 NP-B" panose="02020700000000000000" pitchFamily="18" charset="-128"/>
              </a:rPr>
              <a:t>創造性に富み、豊かな夢をはぐくむことができる大阪</a:t>
            </a:r>
            <a:endParaRPr kumimoji="1" lang="ja-JP" altLang="en-US" sz="20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14" name="スライド番号プレースホルダー 1">
            <a:extLst>
              <a:ext uri="{FF2B5EF4-FFF2-40B4-BE49-F238E27FC236}">
                <a16:creationId xmlns:a16="http://schemas.microsoft.com/office/drawing/2014/main" id="{F0FE80CB-175A-4B31-A7A2-84B9E50ADFC1}"/>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5</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07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451983"/>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大阪府子ども計画の「基本的視点」について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4A54EC3C-E006-49F6-BE40-4BA24B8FC101}"/>
              </a:ext>
            </a:extLst>
          </p:cNvPr>
          <p:cNvSpPr txBox="1"/>
          <p:nvPr/>
        </p:nvSpPr>
        <p:spPr>
          <a:xfrm>
            <a:off x="897677" y="2195583"/>
            <a:ext cx="531209" cy="461665"/>
          </a:xfrm>
          <a:prstGeom prst="rect">
            <a:avLst/>
          </a:prstGeom>
          <a:solidFill>
            <a:schemeClr val="accent4">
              <a:lumMod val="40000"/>
              <a:lumOff val="60000"/>
            </a:schemeClr>
          </a:solidFill>
        </p:spPr>
        <p:txBody>
          <a:bodyPr wrap="square" rtlCol="0">
            <a:spAutoFit/>
          </a:bodyPr>
          <a:lstStyle/>
          <a:p>
            <a:r>
              <a:rPr kumimoji="1" lang="ja-JP" altLang="en-US" sz="2400" b="1" dirty="0">
                <a:ln w="22225">
                  <a:solidFill>
                    <a:schemeClr val="accent2"/>
                  </a:solidFill>
                  <a:prstDash val="solid"/>
                </a:ln>
                <a:solidFill>
                  <a:schemeClr val="accent2">
                    <a:lumMod val="40000"/>
                    <a:lumOff val="60000"/>
                  </a:schemeClr>
                </a:solidFill>
                <a:latin typeface="ＭＳ ゴシック" panose="020B0609070205080204" pitchFamily="49" charset="-128"/>
                <a:ea typeface="ＭＳ ゴシック" panose="020B0609070205080204" pitchFamily="49" charset="-128"/>
              </a:rPr>
              <a:t>１</a:t>
            </a:r>
          </a:p>
        </p:txBody>
      </p:sp>
      <p:sp>
        <p:nvSpPr>
          <p:cNvPr id="18" name="テキスト ボックス 17">
            <a:extLst>
              <a:ext uri="{FF2B5EF4-FFF2-40B4-BE49-F238E27FC236}">
                <a16:creationId xmlns:a16="http://schemas.microsoft.com/office/drawing/2014/main" id="{A4879B93-84F9-49D0-8BDB-B308B9E95538}"/>
              </a:ext>
            </a:extLst>
          </p:cNvPr>
          <p:cNvSpPr txBox="1"/>
          <p:nvPr/>
        </p:nvSpPr>
        <p:spPr>
          <a:xfrm>
            <a:off x="897678" y="3873639"/>
            <a:ext cx="531209" cy="461665"/>
          </a:xfrm>
          <a:prstGeom prst="rect">
            <a:avLst/>
          </a:prstGeom>
          <a:solidFill>
            <a:schemeClr val="accent4">
              <a:lumMod val="40000"/>
              <a:lumOff val="60000"/>
            </a:schemeClr>
          </a:solidFill>
        </p:spPr>
        <p:txBody>
          <a:bodyPr wrap="square" rtlCol="0">
            <a:spAutoFit/>
          </a:bodyPr>
          <a:lstStyle/>
          <a:p>
            <a:r>
              <a:rPr lang="ja-JP" altLang="en-US" sz="2400" b="1" dirty="0">
                <a:ln w="22225">
                  <a:solidFill>
                    <a:schemeClr val="accent2"/>
                  </a:solidFill>
                  <a:prstDash val="solid"/>
                </a:ln>
                <a:solidFill>
                  <a:schemeClr val="accent2">
                    <a:lumMod val="40000"/>
                    <a:lumOff val="60000"/>
                  </a:schemeClr>
                </a:solidFill>
                <a:latin typeface="ＭＳ ゴシック" panose="020B0609070205080204" pitchFamily="49" charset="-128"/>
                <a:ea typeface="ＭＳ ゴシック" panose="020B0609070205080204" pitchFamily="49" charset="-128"/>
              </a:rPr>
              <a:t>２</a:t>
            </a:r>
            <a:endParaRPr kumimoji="1" lang="ja-JP" altLang="en-US" sz="2400" b="1" dirty="0">
              <a:ln w="22225">
                <a:solidFill>
                  <a:schemeClr val="accent2"/>
                </a:solidFill>
                <a:prstDash val="solid"/>
              </a:ln>
              <a:solidFill>
                <a:schemeClr val="accent2">
                  <a:lumMod val="40000"/>
                  <a:lumOff val="60000"/>
                </a:schemeClr>
              </a:solidFill>
              <a:latin typeface="ＭＳ ゴシック" panose="020B0609070205080204" pitchFamily="49" charset="-128"/>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097617AD-739D-4256-8C51-2621BEF5C01E}"/>
              </a:ext>
            </a:extLst>
          </p:cNvPr>
          <p:cNvSpPr txBox="1"/>
          <p:nvPr/>
        </p:nvSpPr>
        <p:spPr>
          <a:xfrm>
            <a:off x="897678" y="5640927"/>
            <a:ext cx="531209" cy="461665"/>
          </a:xfrm>
          <a:prstGeom prst="rect">
            <a:avLst/>
          </a:prstGeom>
          <a:solidFill>
            <a:schemeClr val="accent4">
              <a:lumMod val="40000"/>
              <a:lumOff val="60000"/>
            </a:schemeClr>
          </a:solidFill>
        </p:spPr>
        <p:txBody>
          <a:bodyPr wrap="square" rtlCol="0">
            <a:spAutoFit/>
          </a:bodyPr>
          <a:lstStyle/>
          <a:p>
            <a:r>
              <a:rPr kumimoji="1" lang="ja-JP" altLang="en-US" sz="2400" b="1" dirty="0">
                <a:ln w="22225">
                  <a:solidFill>
                    <a:schemeClr val="accent2"/>
                  </a:solidFill>
                  <a:prstDash val="solid"/>
                </a:ln>
                <a:solidFill>
                  <a:schemeClr val="accent2">
                    <a:lumMod val="40000"/>
                    <a:lumOff val="60000"/>
                  </a:schemeClr>
                </a:solidFill>
                <a:latin typeface="ＭＳ ゴシック" panose="020B0609070205080204" pitchFamily="49" charset="-128"/>
                <a:ea typeface="ＭＳ ゴシック" panose="020B0609070205080204" pitchFamily="49" charset="-128"/>
              </a:rPr>
              <a:t>３</a:t>
            </a:r>
          </a:p>
        </p:txBody>
      </p:sp>
      <p:sp>
        <p:nvSpPr>
          <p:cNvPr id="20" name="四角形: 角を丸くする 19">
            <a:extLst>
              <a:ext uri="{FF2B5EF4-FFF2-40B4-BE49-F238E27FC236}">
                <a16:creationId xmlns:a16="http://schemas.microsoft.com/office/drawing/2014/main" id="{965816A9-EE2F-47EF-8CB4-A9C88FFD2CEC}"/>
              </a:ext>
            </a:extLst>
          </p:cNvPr>
          <p:cNvSpPr/>
          <p:nvPr/>
        </p:nvSpPr>
        <p:spPr>
          <a:xfrm>
            <a:off x="1498459" y="1607814"/>
            <a:ext cx="2520000" cy="154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b="1" dirty="0">
                <a:solidFill>
                  <a:schemeClr val="bg1"/>
                </a:solidFill>
                <a:latin typeface="UD デジタル 教科書体 NP-B" panose="02020700000000000000" pitchFamily="18" charset="-128"/>
                <a:ea typeface="UD デジタル 教科書体 NP-B" panose="02020700000000000000" pitchFamily="18" charset="-128"/>
              </a:rPr>
              <a:t>子どもが主役</a:t>
            </a:r>
            <a:br>
              <a:rPr lang="en-US" altLang="ja-JP" b="1" dirty="0">
                <a:solidFill>
                  <a:schemeClr val="bg1"/>
                </a:solidFill>
                <a:latin typeface="UD デジタル 教科書体 NP-B" panose="02020700000000000000" pitchFamily="18" charset="-128"/>
                <a:ea typeface="UD デジタル 教科書体 NP-B" panose="02020700000000000000" pitchFamily="18" charset="-128"/>
              </a:rPr>
            </a:br>
            <a:r>
              <a:rPr lang="ja-JP" altLang="en-US" b="1" dirty="0">
                <a:solidFill>
                  <a:schemeClr val="bg1"/>
                </a:solidFill>
                <a:latin typeface="UD デジタル 教科書体 NP-B" panose="02020700000000000000" pitchFamily="18" charset="-128"/>
                <a:ea typeface="UD デジタル 教科書体 NP-B" panose="02020700000000000000" pitchFamily="18" charset="-128"/>
              </a:rPr>
              <a:t>（こどもまんなか）である視点</a:t>
            </a:r>
            <a:endParaRPr lang="en-US" altLang="ja-JP"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21" name="四角形: 角を丸くする 20">
            <a:extLst>
              <a:ext uri="{FF2B5EF4-FFF2-40B4-BE49-F238E27FC236}">
                <a16:creationId xmlns:a16="http://schemas.microsoft.com/office/drawing/2014/main" id="{99A638B8-DEE2-4B23-A6FC-E26881A1109D}"/>
              </a:ext>
            </a:extLst>
          </p:cNvPr>
          <p:cNvSpPr/>
          <p:nvPr/>
        </p:nvSpPr>
        <p:spPr>
          <a:xfrm>
            <a:off x="1498459" y="3351010"/>
            <a:ext cx="2520000" cy="154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800" b="1" dirty="0">
              <a:solidFill>
                <a:schemeClr val="bg1"/>
              </a:solidFill>
              <a:latin typeface="ＭＳ ゴシック" panose="020B0609070205080204" pitchFamily="49" charset="-128"/>
              <a:ea typeface="ＭＳ ゴシック" panose="020B0609070205080204" pitchFamily="49" charset="-128"/>
            </a:endParaRPr>
          </a:p>
          <a:p>
            <a:pPr algn="ctr">
              <a:lnSpc>
                <a:spcPct val="150000"/>
              </a:lnSpc>
            </a:pPr>
            <a:r>
              <a:rPr lang="ja-JP" altLang="en-US" sz="1800" b="1" dirty="0">
                <a:solidFill>
                  <a:schemeClr val="bg1"/>
                </a:solidFill>
                <a:latin typeface="UD デジタル 教科書体 NP-B" panose="02020700000000000000" pitchFamily="18" charset="-128"/>
                <a:ea typeface="UD デジタル 教科書体 NP-B" panose="02020700000000000000" pitchFamily="18" charset="-128"/>
              </a:rPr>
              <a:t>次代の担い手となる若い世代の視点</a:t>
            </a:r>
            <a:endParaRPr lang="en-US" altLang="ja-JP" sz="18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lnSpc>
                <a:spcPct val="150000"/>
              </a:lnSpc>
            </a:pPr>
            <a:endParaRPr lang="en-US" altLang="ja-JP" b="1" dirty="0">
              <a:solidFill>
                <a:schemeClr val="bg1"/>
              </a:solidFill>
              <a:latin typeface="ＭＳ ゴシック" panose="020B0609070205080204" pitchFamily="49" charset="-128"/>
              <a:ea typeface="ＭＳ ゴシック" panose="020B0609070205080204" pitchFamily="49" charset="-128"/>
            </a:endParaRPr>
          </a:p>
        </p:txBody>
      </p:sp>
      <p:sp>
        <p:nvSpPr>
          <p:cNvPr id="22" name="四角形: 角を丸くする 21">
            <a:extLst>
              <a:ext uri="{FF2B5EF4-FFF2-40B4-BE49-F238E27FC236}">
                <a16:creationId xmlns:a16="http://schemas.microsoft.com/office/drawing/2014/main" id="{CFF628B2-FA0B-4124-9394-001E06B07A0F}"/>
              </a:ext>
            </a:extLst>
          </p:cNvPr>
          <p:cNvSpPr/>
          <p:nvPr/>
        </p:nvSpPr>
        <p:spPr>
          <a:xfrm>
            <a:off x="1498459" y="5113995"/>
            <a:ext cx="2520000" cy="1548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ja-JP" sz="1800" b="1" dirty="0">
              <a:solidFill>
                <a:schemeClr val="bg1"/>
              </a:solidFill>
            </a:endParaRPr>
          </a:p>
          <a:p>
            <a:pPr algn="ctr">
              <a:lnSpc>
                <a:spcPct val="150000"/>
              </a:lnSpc>
            </a:pPr>
            <a:endParaRPr lang="en-US" altLang="ja-JP" b="1" dirty="0">
              <a:solidFill>
                <a:schemeClr val="bg1"/>
              </a:solidFill>
            </a:endParaRPr>
          </a:p>
          <a:p>
            <a:pPr algn="ctr">
              <a:lnSpc>
                <a:spcPct val="150000"/>
              </a:lnSpc>
            </a:pPr>
            <a:r>
              <a:rPr lang="ja-JP" altLang="en-US" sz="1800" b="1" dirty="0">
                <a:solidFill>
                  <a:schemeClr val="bg1"/>
                </a:solidFill>
                <a:latin typeface="UD デジタル 教科書体 NP-B" panose="02020700000000000000" pitchFamily="18" charset="-128"/>
                <a:ea typeface="UD デジタル 教科書体 NP-B" panose="02020700000000000000" pitchFamily="18" charset="-128"/>
              </a:rPr>
              <a:t>子育て当事者の</a:t>
            </a:r>
            <a:endParaRPr lang="en-US" altLang="ja-JP" sz="18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lnSpc>
                <a:spcPct val="150000"/>
              </a:lnSpc>
            </a:pPr>
            <a:r>
              <a:rPr lang="ja-JP" altLang="en-US" sz="1800" b="1" dirty="0">
                <a:solidFill>
                  <a:schemeClr val="bg1"/>
                </a:solidFill>
                <a:latin typeface="UD デジタル 教科書体 NP-B" panose="02020700000000000000" pitchFamily="18" charset="-128"/>
                <a:ea typeface="UD デジタル 教科書体 NP-B" panose="02020700000000000000" pitchFamily="18" charset="-128"/>
              </a:rPr>
              <a:t>視点</a:t>
            </a:r>
            <a:endParaRPr lang="en-US" altLang="ja-JP" sz="1800" b="1" dirty="0">
              <a:solidFill>
                <a:schemeClr val="bg1"/>
              </a:solidFill>
              <a:latin typeface="UD デジタル 教科書体 NP-B" panose="02020700000000000000" pitchFamily="18" charset="-128"/>
              <a:ea typeface="UD デジタル 教科書体 NP-B" panose="02020700000000000000" pitchFamily="18" charset="-128"/>
            </a:endParaRPr>
          </a:p>
          <a:p>
            <a:pPr algn="ctr">
              <a:lnSpc>
                <a:spcPct val="150000"/>
              </a:lnSpc>
            </a:pPr>
            <a:endParaRPr lang="en-US" altLang="ja-JP" sz="1800" b="1" dirty="0">
              <a:solidFill>
                <a:schemeClr val="bg1"/>
              </a:solidFill>
            </a:endParaRPr>
          </a:p>
          <a:p>
            <a:pPr algn="ctr">
              <a:lnSpc>
                <a:spcPct val="150000"/>
              </a:lnSpc>
            </a:pPr>
            <a:endParaRPr lang="en-US" altLang="ja-JP" b="1" dirty="0">
              <a:solidFill>
                <a:schemeClr val="bg1"/>
              </a:solidFill>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B00CAA1B-3293-47C7-A7D3-AE5478171BCD}"/>
              </a:ext>
            </a:extLst>
          </p:cNvPr>
          <p:cNvSpPr/>
          <p:nvPr/>
        </p:nvSpPr>
        <p:spPr>
          <a:xfrm>
            <a:off x="4247400" y="1760282"/>
            <a:ext cx="4500000" cy="133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子どもの最善の利益を図り、成長過程</a:t>
            </a:r>
            <a:br>
              <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（ライフステージ）や状況に応じた</a:t>
            </a:r>
            <a:br>
              <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切れ目のない支援をめざします。</a:t>
            </a:r>
          </a:p>
        </p:txBody>
      </p:sp>
      <p:sp>
        <p:nvSpPr>
          <p:cNvPr id="23" name="正方形/長方形 22">
            <a:extLst>
              <a:ext uri="{FF2B5EF4-FFF2-40B4-BE49-F238E27FC236}">
                <a16:creationId xmlns:a16="http://schemas.microsoft.com/office/drawing/2014/main" id="{5AB9A5FD-E7A0-4650-B6D6-298816BA2662}"/>
              </a:ext>
            </a:extLst>
          </p:cNvPr>
          <p:cNvSpPr/>
          <p:nvPr/>
        </p:nvSpPr>
        <p:spPr>
          <a:xfrm>
            <a:off x="4247400" y="3459010"/>
            <a:ext cx="4500000" cy="133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若い世代の将来にわたる生活の基盤を確保し、将来に希望をもって生きられる社会づくりを</a:t>
            </a:r>
            <a:br>
              <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めざします。</a:t>
            </a:r>
          </a:p>
        </p:txBody>
      </p:sp>
      <p:sp>
        <p:nvSpPr>
          <p:cNvPr id="24" name="正方形/長方形 23">
            <a:extLst>
              <a:ext uri="{FF2B5EF4-FFF2-40B4-BE49-F238E27FC236}">
                <a16:creationId xmlns:a16="http://schemas.microsoft.com/office/drawing/2014/main" id="{B400FE21-E9BB-4BB3-A44D-838D88C11242}"/>
              </a:ext>
            </a:extLst>
          </p:cNvPr>
          <p:cNvSpPr/>
          <p:nvPr/>
        </p:nvSpPr>
        <p:spPr>
          <a:xfrm>
            <a:off x="4247400" y="5205759"/>
            <a:ext cx="4500000" cy="133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子育て当事者に寄り添いつつ、状況に応じた</a:t>
            </a:r>
            <a:endParaRPr kumimoji="1" lang="en-US" altLang="ja-JP" sz="1600" dirty="0">
              <a:solidFill>
                <a:srgbClr val="002060"/>
              </a:solidFill>
              <a:latin typeface="UD デジタル 教科書体 NP-B" panose="02020700000000000000" pitchFamily="18" charset="-128"/>
              <a:ea typeface="UD デジタル 教科書体 NP-B" panose="02020700000000000000" pitchFamily="18" charset="-128"/>
            </a:endParaRPr>
          </a:p>
          <a:p>
            <a:r>
              <a:rPr kumimoji="1" lang="ja-JP" altLang="en-US" sz="1600" dirty="0">
                <a:solidFill>
                  <a:srgbClr val="002060"/>
                </a:solidFill>
                <a:latin typeface="UD デジタル 教科書体 NP-B" panose="02020700000000000000" pitchFamily="18" charset="-128"/>
                <a:ea typeface="UD デジタル 教科書体 NP-B" panose="02020700000000000000" pitchFamily="18" charset="-128"/>
              </a:rPr>
              <a:t>柔軟な支援をめざします。</a:t>
            </a:r>
          </a:p>
        </p:txBody>
      </p:sp>
      <p:sp>
        <p:nvSpPr>
          <p:cNvPr id="25" name="スライド番号プレースホルダー 1">
            <a:extLst>
              <a:ext uri="{FF2B5EF4-FFF2-40B4-BE49-F238E27FC236}">
                <a16:creationId xmlns:a16="http://schemas.microsoft.com/office/drawing/2014/main" id="{4BF0F81E-B2CA-4263-8D10-F310CDF0AC4C}"/>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6</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7345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D891E85B-7354-46AB-A909-4756DD2420B5}"/>
              </a:ext>
            </a:extLst>
          </p:cNvPr>
          <p:cNvSpPr/>
          <p:nvPr/>
        </p:nvSpPr>
        <p:spPr>
          <a:xfrm>
            <a:off x="4613174" y="5675800"/>
            <a:ext cx="4320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大阪の子育て当事者が、健康で自己肯定感と</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ゆとりを持って、子どもに向き合える</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社会づくり</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を推進します。</a:t>
            </a:r>
            <a:endPar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283020"/>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大阪府子ども計画の「基本方向」について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29" name="四角形: 角を丸くする 28">
            <a:extLst>
              <a:ext uri="{FF2B5EF4-FFF2-40B4-BE49-F238E27FC236}">
                <a16:creationId xmlns:a16="http://schemas.microsoft.com/office/drawing/2014/main" id="{75BA8330-D1FB-46EC-967A-5753C4F2AB15}"/>
              </a:ext>
            </a:extLst>
          </p:cNvPr>
          <p:cNvSpPr/>
          <p:nvPr/>
        </p:nvSpPr>
        <p:spPr>
          <a:xfrm>
            <a:off x="438066" y="1625326"/>
            <a:ext cx="3996000" cy="90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＜基本方向１＞</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子どもを生み育てることができる社会</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子どもの誕生前から幼児期まで</a:t>
            </a: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30" name="四角形: 角を丸くする 29">
            <a:extLst>
              <a:ext uri="{FF2B5EF4-FFF2-40B4-BE49-F238E27FC236}">
                <a16:creationId xmlns:a16="http://schemas.microsoft.com/office/drawing/2014/main" id="{510F729A-BE0A-4723-B316-99D9E55B20CA}"/>
              </a:ext>
            </a:extLst>
          </p:cNvPr>
          <p:cNvSpPr/>
          <p:nvPr/>
        </p:nvSpPr>
        <p:spPr>
          <a:xfrm>
            <a:off x="438066" y="2629067"/>
            <a:ext cx="3996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＜基本方向２＞</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子どもが成長できる社会</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学童期・思春期</a:t>
            </a: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31" name="四角形: 角を丸くする 30">
            <a:extLst>
              <a:ext uri="{FF2B5EF4-FFF2-40B4-BE49-F238E27FC236}">
                <a16:creationId xmlns:a16="http://schemas.microsoft.com/office/drawing/2014/main" id="{C700A8FF-51AE-4AEC-9719-314C7F1F728B}"/>
              </a:ext>
            </a:extLst>
          </p:cNvPr>
          <p:cNvSpPr/>
          <p:nvPr/>
        </p:nvSpPr>
        <p:spPr>
          <a:xfrm>
            <a:off x="457161" y="3648555"/>
            <a:ext cx="3996000" cy="900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＜基本方向３＞</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若者が自立</a:t>
            </a: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できる社会</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r>
              <a:rPr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青年</a:t>
            </a: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期</a:t>
            </a:r>
            <a:r>
              <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32" name="四角形: 角を丸くする 31">
            <a:extLst>
              <a:ext uri="{FF2B5EF4-FFF2-40B4-BE49-F238E27FC236}">
                <a16:creationId xmlns:a16="http://schemas.microsoft.com/office/drawing/2014/main" id="{9B7052AF-69F0-4E14-ABCE-EA57F015273D}"/>
              </a:ext>
            </a:extLst>
          </p:cNvPr>
          <p:cNvSpPr/>
          <p:nvPr/>
        </p:nvSpPr>
        <p:spPr>
          <a:xfrm>
            <a:off x="438066" y="4662064"/>
            <a:ext cx="3996000" cy="900000"/>
          </a:xfrm>
          <a:prstGeom prst="round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＜基本方向４＞</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子どものすべての成長過程</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（ライフステージ）にわたる支援</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33" name="四角形: 角を丸くする 32">
            <a:extLst>
              <a:ext uri="{FF2B5EF4-FFF2-40B4-BE49-F238E27FC236}">
                <a16:creationId xmlns:a16="http://schemas.microsoft.com/office/drawing/2014/main" id="{0B595F89-CC36-455E-AAF1-4040D844B8A1}"/>
              </a:ext>
            </a:extLst>
          </p:cNvPr>
          <p:cNvSpPr/>
          <p:nvPr/>
        </p:nvSpPr>
        <p:spPr>
          <a:xfrm>
            <a:off x="438066" y="5674980"/>
            <a:ext cx="3996000" cy="900000"/>
          </a:xfrm>
          <a:prstGeom prst="round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＜基本方向＞</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子育て当事者に対する</a:t>
            </a:r>
            <a:r>
              <a:rPr kumimoji="1" lang="ja-JP" altLang="en-US" sz="1400" b="1" dirty="0">
                <a:solidFill>
                  <a:schemeClr val="bg1"/>
                </a:solidFill>
                <a:latin typeface="UD デジタル 教科書体 NP-B" panose="02020700000000000000" pitchFamily="18" charset="-128"/>
                <a:ea typeface="UD デジタル 教科書体 NP-B" panose="02020700000000000000" pitchFamily="18" charset="-128"/>
              </a:rPr>
              <a:t>支援</a:t>
            </a:r>
            <a:endParaRPr kumimoji="1" lang="en-US" altLang="ja-JP" sz="14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34" name="正方形/長方形 33">
            <a:extLst>
              <a:ext uri="{FF2B5EF4-FFF2-40B4-BE49-F238E27FC236}">
                <a16:creationId xmlns:a16="http://schemas.microsoft.com/office/drawing/2014/main" id="{64CF7914-9552-4D9C-9AE5-1A1BE2FBE648}"/>
              </a:ext>
            </a:extLst>
          </p:cNvPr>
          <p:cNvSpPr/>
          <p:nvPr/>
        </p:nvSpPr>
        <p:spPr>
          <a:xfrm>
            <a:off x="4614183" y="1625326"/>
            <a:ext cx="4320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妊娠・出産、子育てを大阪全体で支える</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社会づくり</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を推進します。</a:t>
            </a:r>
            <a:endPar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5" name="正方形/長方形 34">
            <a:extLst>
              <a:ext uri="{FF2B5EF4-FFF2-40B4-BE49-F238E27FC236}">
                <a16:creationId xmlns:a16="http://schemas.microsoft.com/office/drawing/2014/main" id="{A64BF032-2C68-4E1A-848F-C1AE98B32D95}"/>
              </a:ext>
            </a:extLst>
          </p:cNvPr>
          <p:cNvSpPr/>
          <p:nvPr/>
        </p:nvSpPr>
        <p:spPr>
          <a:xfrm>
            <a:off x="4597284" y="2629067"/>
            <a:ext cx="4320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大阪の未来を担う子どもたちを育てる</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社会づくり</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を推進します。</a:t>
            </a:r>
            <a:endPar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6" name="正方形/長方形 35">
            <a:extLst>
              <a:ext uri="{FF2B5EF4-FFF2-40B4-BE49-F238E27FC236}">
                <a16:creationId xmlns:a16="http://schemas.microsoft.com/office/drawing/2014/main" id="{62F4A325-CB85-467F-AA93-F7D2A6EB919B}"/>
              </a:ext>
            </a:extLst>
          </p:cNvPr>
          <p:cNvSpPr/>
          <p:nvPr/>
        </p:nvSpPr>
        <p:spPr>
          <a:xfrm>
            <a:off x="4610546" y="3643438"/>
            <a:ext cx="4320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大阪の若者が自らの意思で将来を選択し、</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自立できる社会づくり</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を推進します。</a:t>
            </a:r>
            <a:endPar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7" name="正方形/長方形 36">
            <a:extLst>
              <a:ext uri="{FF2B5EF4-FFF2-40B4-BE49-F238E27FC236}">
                <a16:creationId xmlns:a16="http://schemas.microsoft.com/office/drawing/2014/main" id="{7285A62F-25FD-4B8E-BAE7-4F77E2831F9F}"/>
              </a:ext>
            </a:extLst>
          </p:cNvPr>
          <p:cNvSpPr/>
          <p:nvPr/>
        </p:nvSpPr>
        <p:spPr>
          <a:xfrm>
            <a:off x="4597284" y="4662064"/>
            <a:ext cx="4320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心身の状況、置かれた環境に関わらず、</a:t>
            </a:r>
            <a:endPar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endParaRPr>
          </a:p>
          <a:p>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大阪のすべての子どもが幸せな状態で成長できる</a:t>
            </a:r>
            <a:br>
              <a:rPr kumimoji="1"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社会づくり</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を推進します。</a:t>
            </a:r>
            <a:endParaRPr kumimoji="1" lang="ja-JP" altLang="en-US"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9" name="テキスト ボックス 38">
            <a:extLst>
              <a:ext uri="{FF2B5EF4-FFF2-40B4-BE49-F238E27FC236}">
                <a16:creationId xmlns:a16="http://schemas.microsoft.com/office/drawing/2014/main" id="{F75909B4-9F30-41ED-A30B-7366D9DD5AC5}"/>
              </a:ext>
            </a:extLst>
          </p:cNvPr>
          <p:cNvSpPr txBox="1"/>
          <p:nvPr/>
        </p:nvSpPr>
        <p:spPr>
          <a:xfrm>
            <a:off x="1234096" y="1183867"/>
            <a:ext cx="7380000" cy="307777"/>
          </a:xfrm>
          <a:prstGeom prst="rect">
            <a:avLst/>
          </a:prstGeom>
          <a:noFill/>
        </p:spPr>
        <p:txBody>
          <a:bodyPr wrap="square" rtlCol="0">
            <a:spAutoFit/>
          </a:bodyPr>
          <a:lstStyle/>
          <a:p>
            <a:r>
              <a:rPr lang="ja-JP" altLang="en-US" sz="1100" dirty="0">
                <a:solidFill>
                  <a:srgbClr val="002060"/>
                </a:solidFill>
                <a:latin typeface="UD デジタル 教科書体 NP-B" panose="02020700000000000000" pitchFamily="18" charset="-128"/>
                <a:ea typeface="UD デジタル 教科書体 NP-B" panose="02020700000000000000" pitchFamily="18" charset="-128"/>
              </a:rPr>
              <a:t>　</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基本理念を実現し、基本的視点を反映するために、次の５つの基本方向を設定します。</a:t>
            </a:r>
            <a:endParaRPr lang="en-US" altLang="ja-JP"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9" name="スライド番号プレースホルダー 1">
            <a:extLst>
              <a:ext uri="{FF2B5EF4-FFF2-40B4-BE49-F238E27FC236}">
                <a16:creationId xmlns:a16="http://schemas.microsoft.com/office/drawing/2014/main" id="{2C7BB387-8227-4BC8-9D87-8EE0CAA3B527}"/>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7</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3568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EAC29C90-252C-48D9-A238-58D4EF92BF3C}"/>
              </a:ext>
            </a:extLst>
          </p:cNvPr>
          <p:cNvSpPr/>
          <p:nvPr/>
        </p:nvSpPr>
        <p:spPr>
          <a:xfrm>
            <a:off x="4286544" y="5675800"/>
            <a:ext cx="4428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⑬子育てや教育・保育に関する経済的負担の軽減</a:t>
            </a:r>
          </a:p>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⑭子育て世帯の働きやすい労働・職場環境の整備</a:t>
            </a:r>
          </a:p>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⑮ひとり親家庭等への支援の充実</a:t>
            </a:r>
            <a:endPar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D715156-BB8A-41AE-99D5-0DC457242379}"/>
              </a:ext>
            </a:extLst>
          </p:cNvPr>
          <p:cNvSpPr txBox="1"/>
          <p:nvPr/>
        </p:nvSpPr>
        <p:spPr>
          <a:xfrm>
            <a:off x="-223904" y="1373646"/>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0" name="図 9">
            <a:extLst>
              <a:ext uri="{FF2B5EF4-FFF2-40B4-BE49-F238E27FC236}">
                <a16:creationId xmlns:a16="http://schemas.microsoft.com/office/drawing/2014/main" id="{0687ADE9-7387-41A0-B45A-A39460730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96" y="87268"/>
            <a:ext cx="1080000" cy="1282005"/>
          </a:xfrm>
          <a:prstGeom prst="rect">
            <a:avLst/>
          </a:prstGeom>
        </p:spPr>
      </p:pic>
      <p:pic>
        <p:nvPicPr>
          <p:cNvPr id="9" name="図 8">
            <a:extLst>
              <a:ext uri="{FF2B5EF4-FFF2-40B4-BE49-F238E27FC236}">
                <a16:creationId xmlns:a16="http://schemas.microsoft.com/office/drawing/2014/main" id="{9C98F5F1-4D99-42C5-A9D8-249D31D4D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101" y="410667"/>
            <a:ext cx="1080000" cy="635205"/>
          </a:xfrm>
          <a:prstGeom prst="rect">
            <a:avLst/>
          </a:prstGeom>
        </p:spPr>
      </p:pic>
      <p:sp>
        <p:nvSpPr>
          <p:cNvPr id="11" name="四角形: 角を丸くする 10">
            <a:extLst>
              <a:ext uri="{FF2B5EF4-FFF2-40B4-BE49-F238E27FC236}">
                <a16:creationId xmlns:a16="http://schemas.microsoft.com/office/drawing/2014/main" id="{2CD2118D-B491-4AEC-B457-E45FDA83BF4F}"/>
              </a:ext>
            </a:extLst>
          </p:cNvPr>
          <p:cNvSpPr/>
          <p:nvPr/>
        </p:nvSpPr>
        <p:spPr>
          <a:xfrm>
            <a:off x="1782000" y="283020"/>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大阪府子ども計画の「重点施策」について</a:t>
            </a:r>
            <a:endParaRPr kumimoji="1"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39" name="テキスト ボックス 38">
            <a:extLst>
              <a:ext uri="{FF2B5EF4-FFF2-40B4-BE49-F238E27FC236}">
                <a16:creationId xmlns:a16="http://schemas.microsoft.com/office/drawing/2014/main" id="{F75909B4-9F30-41ED-A30B-7366D9DD5AC5}"/>
              </a:ext>
            </a:extLst>
          </p:cNvPr>
          <p:cNvSpPr txBox="1"/>
          <p:nvPr/>
        </p:nvSpPr>
        <p:spPr>
          <a:xfrm>
            <a:off x="1403061" y="1107663"/>
            <a:ext cx="7380000" cy="523220"/>
          </a:xfrm>
          <a:prstGeom prst="rect">
            <a:avLst/>
          </a:prstGeom>
          <a:noFill/>
        </p:spPr>
        <p:txBody>
          <a:bodyPr wrap="square" rtlCol="0">
            <a:spAutoFit/>
          </a:bodyPr>
          <a:lstStyle/>
          <a:p>
            <a:r>
              <a:rPr lang="ja-JP" altLang="en-US" sz="1100" dirty="0">
                <a:solidFill>
                  <a:srgbClr val="002060"/>
                </a:solidFill>
                <a:latin typeface="UD デジタル 教科書体 NP-B" panose="02020700000000000000" pitchFamily="18" charset="-128"/>
                <a:ea typeface="UD デジタル 教科書体 NP-B" panose="02020700000000000000" pitchFamily="18" charset="-128"/>
              </a:rPr>
              <a:t>　 </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基本方向に沿って、特に重点的に取り組む</a:t>
            </a:r>
            <a: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t>15</a:t>
            </a: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項目を重点施策として設定し、</a:t>
            </a:r>
            <a:br>
              <a:rPr lang="en-US" altLang="ja-JP" sz="1400"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400" dirty="0">
                <a:solidFill>
                  <a:srgbClr val="002060"/>
                </a:solidFill>
                <a:latin typeface="UD デジタル 教科書体 NP-B" panose="02020700000000000000" pitchFamily="18" charset="-128"/>
                <a:ea typeface="UD デジタル 教科書体 NP-B" panose="02020700000000000000" pitchFamily="18" charset="-128"/>
              </a:rPr>
              <a:t>積極的に取組をすすめていきます。</a:t>
            </a:r>
            <a:endParaRPr lang="en-US" altLang="ja-JP" sz="14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23" name="四角形: 角を丸くする 22">
            <a:extLst>
              <a:ext uri="{FF2B5EF4-FFF2-40B4-BE49-F238E27FC236}">
                <a16:creationId xmlns:a16="http://schemas.microsoft.com/office/drawing/2014/main" id="{E313AA58-4518-4AAD-A4BB-C6A1E1AF4D51}"/>
              </a:ext>
            </a:extLst>
          </p:cNvPr>
          <p:cNvSpPr/>
          <p:nvPr/>
        </p:nvSpPr>
        <p:spPr>
          <a:xfrm>
            <a:off x="467100" y="1641547"/>
            <a:ext cx="3600000" cy="90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＜基本方向１＞</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子どもを生み育てることができる社会</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子どもの誕生前から幼児期まで</a:t>
            </a: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24" name="四角形: 角を丸くする 23">
            <a:extLst>
              <a:ext uri="{FF2B5EF4-FFF2-40B4-BE49-F238E27FC236}">
                <a16:creationId xmlns:a16="http://schemas.microsoft.com/office/drawing/2014/main" id="{41EF1339-6131-4975-9863-C570CBFAE05C}"/>
              </a:ext>
            </a:extLst>
          </p:cNvPr>
          <p:cNvSpPr/>
          <p:nvPr/>
        </p:nvSpPr>
        <p:spPr>
          <a:xfrm>
            <a:off x="457944" y="2629067"/>
            <a:ext cx="3600000" cy="900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＜基本方向２＞</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子どもが成長できる社会</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学童期・思春期</a:t>
            </a: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27" name="四角形: 角を丸くする 26">
            <a:extLst>
              <a:ext uri="{FF2B5EF4-FFF2-40B4-BE49-F238E27FC236}">
                <a16:creationId xmlns:a16="http://schemas.microsoft.com/office/drawing/2014/main" id="{28217524-EEBE-4DF9-B5EC-9119183354C9}"/>
              </a:ext>
            </a:extLst>
          </p:cNvPr>
          <p:cNvSpPr/>
          <p:nvPr/>
        </p:nvSpPr>
        <p:spPr>
          <a:xfrm>
            <a:off x="467100" y="3648555"/>
            <a:ext cx="3600000" cy="900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＜基本方向３＞</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若者が自立</a:t>
            </a: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できる社会</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r>
              <a:rPr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青年</a:t>
            </a: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期</a:t>
            </a:r>
            <a:r>
              <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rPr>
              <a:t>】</a:t>
            </a:r>
          </a:p>
        </p:txBody>
      </p:sp>
      <p:sp>
        <p:nvSpPr>
          <p:cNvPr id="28" name="四角形: 角を丸くする 27">
            <a:extLst>
              <a:ext uri="{FF2B5EF4-FFF2-40B4-BE49-F238E27FC236}">
                <a16:creationId xmlns:a16="http://schemas.microsoft.com/office/drawing/2014/main" id="{0BBDA87E-8694-4C46-BC77-3605F4C3A06B}"/>
              </a:ext>
            </a:extLst>
          </p:cNvPr>
          <p:cNvSpPr/>
          <p:nvPr/>
        </p:nvSpPr>
        <p:spPr>
          <a:xfrm>
            <a:off x="457944" y="4662064"/>
            <a:ext cx="3600000" cy="900000"/>
          </a:xfrm>
          <a:prstGeom prst="roundRect">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＜基本方向４＞</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子どものすべての成長過程</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（ライフステージ）にわたる支援</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40" name="四角形: 角を丸くする 39">
            <a:extLst>
              <a:ext uri="{FF2B5EF4-FFF2-40B4-BE49-F238E27FC236}">
                <a16:creationId xmlns:a16="http://schemas.microsoft.com/office/drawing/2014/main" id="{55833DD5-C4BC-48A9-A311-402A28AC9F5C}"/>
              </a:ext>
            </a:extLst>
          </p:cNvPr>
          <p:cNvSpPr/>
          <p:nvPr/>
        </p:nvSpPr>
        <p:spPr>
          <a:xfrm>
            <a:off x="457944" y="5675800"/>
            <a:ext cx="3600000" cy="900000"/>
          </a:xfrm>
          <a:prstGeom prst="round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＜基本方向＞</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子育て当事者に対する</a:t>
            </a:r>
            <a:r>
              <a:rPr kumimoji="1" lang="ja-JP" altLang="en-US" sz="1300" b="1" dirty="0">
                <a:solidFill>
                  <a:schemeClr val="bg1"/>
                </a:solidFill>
                <a:latin typeface="UD デジタル 教科書体 NP-B" panose="02020700000000000000" pitchFamily="18" charset="-128"/>
                <a:ea typeface="UD デジタル 教科書体 NP-B" panose="02020700000000000000" pitchFamily="18" charset="-128"/>
              </a:rPr>
              <a:t>支援</a:t>
            </a:r>
            <a:endParaRPr kumimoji="1" lang="en-US" altLang="ja-JP" sz="13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41" name="正方形/長方形 40">
            <a:extLst>
              <a:ext uri="{FF2B5EF4-FFF2-40B4-BE49-F238E27FC236}">
                <a16:creationId xmlns:a16="http://schemas.microsoft.com/office/drawing/2014/main" id="{F1269839-39E8-406E-B397-21060907258B}"/>
              </a:ext>
            </a:extLst>
          </p:cNvPr>
          <p:cNvSpPr/>
          <p:nvPr/>
        </p:nvSpPr>
        <p:spPr>
          <a:xfrm>
            <a:off x="4277388" y="1633856"/>
            <a:ext cx="4428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①安心して子どもを生み育てることができる環境の整備</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②幼児教育・保育内容の充実と教育・保育を支える</a:t>
            </a:r>
            <a:br>
              <a:rPr kumimoji="1" lang="en-US" altLang="ja-JP" sz="12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　人材の確保・資質の向上</a:t>
            </a:r>
          </a:p>
        </p:txBody>
      </p:sp>
      <p:sp>
        <p:nvSpPr>
          <p:cNvPr id="42" name="正方形/長方形 41">
            <a:extLst>
              <a:ext uri="{FF2B5EF4-FFF2-40B4-BE49-F238E27FC236}">
                <a16:creationId xmlns:a16="http://schemas.microsoft.com/office/drawing/2014/main" id="{15FC1ECD-3E57-4FF5-8052-0BD4465CB0F1}"/>
              </a:ext>
            </a:extLst>
          </p:cNvPr>
          <p:cNvSpPr/>
          <p:nvPr/>
        </p:nvSpPr>
        <p:spPr>
          <a:xfrm>
            <a:off x="4277388" y="2648031"/>
            <a:ext cx="4428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③すべての子どもへの学びの機会の確保</a:t>
            </a:r>
          </a:p>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④確かな学力の定着と学びの深化</a:t>
            </a:r>
          </a:p>
          <a:p>
            <a:r>
              <a:rPr kumimoji="1" lang="ja-JP" altLang="en-US" sz="1200">
                <a:solidFill>
                  <a:srgbClr val="002060"/>
                </a:solidFill>
                <a:latin typeface="UD デジタル 教科書体 NP-B" panose="02020700000000000000" pitchFamily="18" charset="-128"/>
                <a:ea typeface="UD デジタル 教科書体 NP-B" panose="02020700000000000000" pitchFamily="18" charset="-128"/>
              </a:rPr>
              <a:t>⑤子どもの居場所づくりの推進</a:t>
            </a:r>
            <a:endPar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43" name="正方形/長方形 42">
            <a:extLst>
              <a:ext uri="{FF2B5EF4-FFF2-40B4-BE49-F238E27FC236}">
                <a16:creationId xmlns:a16="http://schemas.microsoft.com/office/drawing/2014/main" id="{C797FD66-A467-4EB1-AC79-C2C7CB98AB7E}"/>
              </a:ext>
            </a:extLst>
          </p:cNvPr>
          <p:cNvSpPr/>
          <p:nvPr/>
        </p:nvSpPr>
        <p:spPr>
          <a:xfrm>
            <a:off x="4277388" y="3662206"/>
            <a:ext cx="4428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⑥将来を見通して安心して仕事におけるキャリアが</a:t>
            </a:r>
            <a:br>
              <a:rPr kumimoji="1" lang="en-US" altLang="ja-JP" sz="12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　形成できる環境づくりの推進</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⑦若者の就職支援の強化</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⑧子ども・若者が自らの意思で将来を選択し、</a:t>
            </a:r>
            <a:br>
              <a:rPr kumimoji="1" lang="en-US" altLang="ja-JP" sz="12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　再チャレンジできる取組の推進</a:t>
            </a:r>
          </a:p>
        </p:txBody>
      </p:sp>
      <p:sp>
        <p:nvSpPr>
          <p:cNvPr id="44" name="正方形/長方形 43">
            <a:extLst>
              <a:ext uri="{FF2B5EF4-FFF2-40B4-BE49-F238E27FC236}">
                <a16:creationId xmlns:a16="http://schemas.microsoft.com/office/drawing/2014/main" id="{4D0A0BDC-FF33-4E32-A316-D556FFB4A862}"/>
              </a:ext>
            </a:extLst>
          </p:cNvPr>
          <p:cNvSpPr/>
          <p:nvPr/>
        </p:nvSpPr>
        <p:spPr>
          <a:xfrm>
            <a:off x="4277388" y="4662064"/>
            <a:ext cx="4428000" cy="90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⑨子どもの貧困対策の推進</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⑩障がいのある子どもへの支援の充実</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⑪児童虐待防止の取組の推進と社会的養育体制の整備</a:t>
            </a:r>
          </a:p>
          <a:p>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⑫ヤングケアラーをはじめ、困難を抱える子ども・若者への</a:t>
            </a:r>
            <a:br>
              <a:rPr kumimoji="1" lang="en-US" altLang="ja-JP" sz="1200" dirty="0">
                <a:solidFill>
                  <a:srgbClr val="002060"/>
                </a:solidFill>
                <a:latin typeface="UD デジタル 教科書体 NP-B" panose="02020700000000000000" pitchFamily="18" charset="-128"/>
                <a:ea typeface="UD デジタル 教科書体 NP-B" panose="02020700000000000000" pitchFamily="18" charset="-128"/>
              </a:rPr>
            </a:br>
            <a:r>
              <a:rPr kumimoji="1" lang="ja-JP" altLang="en-US" sz="1200" dirty="0">
                <a:solidFill>
                  <a:srgbClr val="002060"/>
                </a:solidFill>
                <a:latin typeface="UD デジタル 教科書体 NP-B" panose="02020700000000000000" pitchFamily="18" charset="-128"/>
                <a:ea typeface="UD デジタル 教科書体 NP-B" panose="02020700000000000000" pitchFamily="18" charset="-128"/>
              </a:rPr>
              <a:t>　支援の充実</a:t>
            </a:r>
          </a:p>
        </p:txBody>
      </p:sp>
      <p:sp>
        <p:nvSpPr>
          <p:cNvPr id="19" name="スライド番号プレースホルダー 1">
            <a:extLst>
              <a:ext uri="{FF2B5EF4-FFF2-40B4-BE49-F238E27FC236}">
                <a16:creationId xmlns:a16="http://schemas.microsoft.com/office/drawing/2014/main" id="{66BB6F51-140E-45C0-B464-1A8C59EB8566}"/>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8</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1100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B46F32-F554-4DC2-A801-44F49D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591" y="206136"/>
            <a:ext cx="1188000" cy="1410206"/>
          </a:xfrm>
          <a:prstGeom prst="rect">
            <a:avLst/>
          </a:prstGeom>
        </p:spPr>
      </p:pic>
      <p:sp>
        <p:nvSpPr>
          <p:cNvPr id="4" name="四角形: 角を丸くする 3">
            <a:extLst>
              <a:ext uri="{FF2B5EF4-FFF2-40B4-BE49-F238E27FC236}">
                <a16:creationId xmlns:a16="http://schemas.microsoft.com/office/drawing/2014/main" id="{CAD41DCF-F014-4ABD-A0B0-A738909B7EF6}"/>
              </a:ext>
            </a:extLst>
          </p:cNvPr>
          <p:cNvSpPr/>
          <p:nvPr/>
        </p:nvSpPr>
        <p:spPr>
          <a:xfrm>
            <a:off x="1782000" y="575052"/>
            <a:ext cx="5580000"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こども基本法における</a:t>
            </a:r>
            <a:endParaRPr lang="en-US" altLang="ja-JP" sz="2000" b="1"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2000" b="1" dirty="0">
                <a:solidFill>
                  <a:schemeClr val="bg1"/>
                </a:solidFill>
                <a:latin typeface="ＭＳ ゴシック" panose="020B0609070205080204" pitchFamily="49" charset="-128"/>
                <a:ea typeface="ＭＳ ゴシック" panose="020B0609070205080204" pitchFamily="49" charset="-128"/>
              </a:rPr>
              <a:t>子ども・若者・子育て当事者</a:t>
            </a:r>
            <a:r>
              <a:rPr lang="ja-JP" altLang="en-US" sz="2000" b="1" dirty="0">
                <a:solidFill>
                  <a:schemeClr val="bg1"/>
                </a:solidFill>
                <a:effectLst/>
                <a:latin typeface="ＭＳ ゴシック" panose="020B0609070205080204" pitchFamily="49" charset="-128"/>
                <a:ea typeface="ＭＳ ゴシック" panose="020B0609070205080204" pitchFamily="49" charset="-128"/>
              </a:rPr>
              <a:t>等の意見反映</a:t>
            </a:r>
            <a:endParaRPr kumimoji="1" lang="en-US" altLang="ja-JP" sz="2000" b="1" dirty="0">
              <a:solidFill>
                <a:schemeClr val="bg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4F3FBBE-8631-46D3-83CB-BF5747855A5F}"/>
              </a:ext>
            </a:extLst>
          </p:cNvPr>
          <p:cNvSpPr txBox="1"/>
          <p:nvPr/>
        </p:nvSpPr>
        <p:spPr>
          <a:xfrm>
            <a:off x="7414591" y="1616342"/>
            <a:ext cx="1836000" cy="215444"/>
          </a:xfrm>
          <a:prstGeom prst="rect">
            <a:avLst/>
          </a:prstGeom>
          <a:noFill/>
        </p:spPr>
        <p:txBody>
          <a:bodyPr wrap="square" rtlCol="0">
            <a:spAutoFit/>
          </a:bodyPr>
          <a:lstStyle/>
          <a:p>
            <a:pPr algn="ctr"/>
            <a:r>
              <a:rPr lang="ja-JP" altLang="en-US" sz="800" b="0" i="0" dirty="0">
                <a:solidFill>
                  <a:srgbClr val="000000"/>
                </a:solidFill>
                <a:effectLst/>
                <a:latin typeface="Meiryo" panose="020B0604030504040204" pitchFamily="50" charset="-128"/>
                <a:ea typeface="Meiryo" panose="020B0604030504040204" pitchFamily="50" charset="-128"/>
              </a:rPr>
              <a:t>Ⓒ</a:t>
            </a:r>
            <a:r>
              <a:rPr lang="en-US" altLang="ja-JP" sz="800" b="0" i="0" dirty="0">
                <a:solidFill>
                  <a:srgbClr val="000000"/>
                </a:solidFill>
                <a:effectLst/>
                <a:latin typeface="Meiryo" panose="020B0604030504040204" pitchFamily="50" charset="-128"/>
                <a:ea typeface="Meiryo" panose="020B0604030504040204" pitchFamily="50" charset="-128"/>
              </a:rPr>
              <a:t>2014 </a:t>
            </a:r>
            <a:r>
              <a:rPr lang="ja-JP" altLang="en-US" sz="800" b="0" i="0" dirty="0">
                <a:solidFill>
                  <a:srgbClr val="000000"/>
                </a:solidFill>
                <a:effectLst/>
                <a:latin typeface="Meiryo" panose="020B0604030504040204" pitchFamily="50" charset="-128"/>
                <a:ea typeface="Meiryo" panose="020B0604030504040204" pitchFamily="50" charset="-128"/>
              </a:rPr>
              <a:t>大阪府もずやん</a:t>
            </a:r>
            <a:endParaRPr kumimoji="1" lang="ja-JP" altLang="en-US" sz="800" dirty="0"/>
          </a:p>
        </p:txBody>
      </p:sp>
      <p:pic>
        <p:nvPicPr>
          <p:cNvPr id="14" name="図 13">
            <a:extLst>
              <a:ext uri="{FF2B5EF4-FFF2-40B4-BE49-F238E27FC236}">
                <a16:creationId xmlns:a16="http://schemas.microsoft.com/office/drawing/2014/main" id="{00491D90-445C-478B-918C-249170FC4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67" y="538074"/>
            <a:ext cx="1080000" cy="635205"/>
          </a:xfrm>
          <a:prstGeom prst="rect">
            <a:avLst/>
          </a:prstGeom>
        </p:spPr>
      </p:pic>
      <p:sp>
        <p:nvSpPr>
          <p:cNvPr id="15" name="四角形: 角を丸くする 14">
            <a:extLst>
              <a:ext uri="{FF2B5EF4-FFF2-40B4-BE49-F238E27FC236}">
                <a16:creationId xmlns:a16="http://schemas.microsoft.com/office/drawing/2014/main" id="{AC63CEEB-58E8-4F93-B06E-22C44FBBDEA3}"/>
              </a:ext>
            </a:extLst>
          </p:cNvPr>
          <p:cNvSpPr/>
          <p:nvPr/>
        </p:nvSpPr>
        <p:spPr>
          <a:xfrm>
            <a:off x="946467" y="1768975"/>
            <a:ext cx="7092000" cy="2088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こども基本法第</a:t>
            </a:r>
            <a: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t>11</a:t>
            </a: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条において、</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「国及び地方公共団体は、こども施策を策定し、実施し、及び評価するに当たっては、当該こども施策の対象となるこども又はこどもを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養育する者その他の関係者の意見を反映させるために必要な措置を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講ずるものとする」とされています。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6" name="四角形: 角を丸くする 15">
            <a:extLst>
              <a:ext uri="{FF2B5EF4-FFF2-40B4-BE49-F238E27FC236}">
                <a16:creationId xmlns:a16="http://schemas.microsoft.com/office/drawing/2014/main" id="{6A75622C-BEE4-48C2-967E-DE83806D5B83}"/>
              </a:ext>
            </a:extLst>
          </p:cNvPr>
          <p:cNvSpPr/>
          <p:nvPr/>
        </p:nvSpPr>
        <p:spPr>
          <a:xfrm>
            <a:off x="946467" y="3992703"/>
            <a:ext cx="7092000" cy="1908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大阪府は、</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「大阪府子ども家庭審議会」において、子ども・若者、子育て当事者を</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はじめ、広く関係者の意見をきいて、「大阪府子ども計画」の策定や、</a:t>
            </a:r>
            <a:br>
              <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rPr>
            </a:br>
            <a:r>
              <a:rPr lang="ja-JP" altLang="en-US" sz="1600" b="1" dirty="0">
                <a:solidFill>
                  <a:srgbClr val="002060"/>
                </a:solidFill>
                <a:latin typeface="UD デジタル 教科書体 NP-B" panose="02020700000000000000" pitchFamily="18" charset="-128"/>
                <a:ea typeface="UD デジタル 教科書体 NP-B" panose="02020700000000000000" pitchFamily="18" charset="-128"/>
              </a:rPr>
              <a:t>見直しを行うとともに、次の取組を進めます。</a:t>
            </a:r>
            <a:endParaRPr lang="en-US" altLang="ja-JP" sz="1600" b="1" dirty="0">
              <a:solidFill>
                <a:srgbClr val="002060"/>
              </a:solidFill>
              <a:latin typeface="UD デジタル 教科書体 NP-B" panose="02020700000000000000" pitchFamily="18" charset="-128"/>
              <a:ea typeface="UD デジタル 教科書体 NP-B" panose="02020700000000000000" pitchFamily="18" charset="-128"/>
            </a:endParaRPr>
          </a:p>
        </p:txBody>
      </p:sp>
      <p:pic>
        <p:nvPicPr>
          <p:cNvPr id="17" name="図 16">
            <a:extLst>
              <a:ext uri="{FF2B5EF4-FFF2-40B4-BE49-F238E27FC236}">
                <a16:creationId xmlns:a16="http://schemas.microsoft.com/office/drawing/2014/main" id="{1F13D78F-BAD5-4FB6-A46F-9AC04B0AF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1513" y="5135854"/>
            <a:ext cx="3240000" cy="2290815"/>
          </a:xfrm>
          <a:prstGeom prst="rect">
            <a:avLst/>
          </a:prstGeom>
        </p:spPr>
      </p:pic>
      <p:sp>
        <p:nvSpPr>
          <p:cNvPr id="11" name="スライド番号プレースホルダー 1">
            <a:extLst>
              <a:ext uri="{FF2B5EF4-FFF2-40B4-BE49-F238E27FC236}">
                <a16:creationId xmlns:a16="http://schemas.microsoft.com/office/drawing/2014/main" id="{8F211BBB-C756-4772-8BFE-C9C42E9C4261}"/>
              </a:ext>
            </a:extLst>
          </p:cNvPr>
          <p:cNvSpPr>
            <a:spLocks noGrp="1"/>
          </p:cNvSpPr>
          <p:nvPr>
            <p:ph type="sldNum" sz="quarter" idx="12"/>
          </p:nvPr>
        </p:nvSpPr>
        <p:spPr>
          <a:xfrm>
            <a:off x="7056783" y="6464485"/>
            <a:ext cx="2057400" cy="365125"/>
          </a:xfrm>
        </p:spPr>
        <p:txBody>
          <a:bodyPr/>
          <a:lstStyle/>
          <a:p>
            <a:fld id="{CC2F093F-C21F-4548-B756-1C8E8D1E04A4}"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9</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6948498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1731</TotalTime>
  <Words>1882</Words>
  <Application>Microsoft Office PowerPoint</Application>
  <PresentationFormat>画面に合わせる (4:3)</PresentationFormat>
  <Paragraphs>146</Paragraphs>
  <Slides>12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HGP創英角ｺﾞｼｯｸUB</vt:lpstr>
      <vt:lpstr>HGS創英角ｺﾞｼｯｸUB</vt:lpstr>
      <vt:lpstr>ＭＳ ゴシック</vt:lpstr>
      <vt:lpstr>UD デジタル 教科書体 NP-B</vt:lpstr>
      <vt:lpstr>Meiryo</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2025-02-06T06:14:10Z</cp:lastPrinted>
  <dcterms:created xsi:type="dcterms:W3CDTF">2024-08-30T08:38:14Z</dcterms:created>
  <dcterms:modified xsi:type="dcterms:W3CDTF">2025-02-06T07:19:45Z</dcterms:modified>
</cp:coreProperties>
</file>