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8" r:id="rId3"/>
    <p:sldId id="259"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4" d="100"/>
          <a:sy n="94" d="100"/>
        </p:scale>
        <p:origin x="917" y="86"/>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A5AB359-8726-4CA4-872F-7C6F6E77D0BE}" type="datetimeFigureOut">
              <a:rPr kumimoji="1" lang="ja-JP" altLang="en-US" smtClean="0"/>
              <a:t>2025/2/19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A177625-8897-4AA4-8517-E8223CE85CEC}" type="slidenum">
              <a:rPr kumimoji="1" lang="ja-JP" altLang="en-US" smtClean="0"/>
              <a:t>‹#›</a:t>
            </a:fld>
            <a:endParaRPr kumimoji="1" lang="ja-JP" altLang="en-US"/>
          </a:p>
        </p:txBody>
      </p:sp>
    </p:spTree>
    <p:extLst>
      <p:ext uri="{BB962C8B-B14F-4D97-AF65-F5344CB8AC3E}">
        <p14:creationId xmlns:p14="http://schemas.microsoft.com/office/powerpoint/2010/main" val="9022444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A177625-8897-4AA4-8517-E8223CE85CEC}" type="slidenum">
              <a:rPr kumimoji="1" lang="ja-JP" altLang="en-US" smtClean="0"/>
              <a:t>1</a:t>
            </a:fld>
            <a:endParaRPr kumimoji="1" lang="ja-JP" altLang="en-US"/>
          </a:p>
        </p:txBody>
      </p:sp>
    </p:spTree>
    <p:extLst>
      <p:ext uri="{BB962C8B-B14F-4D97-AF65-F5344CB8AC3E}">
        <p14:creationId xmlns:p14="http://schemas.microsoft.com/office/powerpoint/2010/main" val="3520940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A177625-8897-4AA4-8517-E8223CE85CEC}" type="slidenum">
              <a:rPr kumimoji="1" lang="ja-JP" altLang="en-US" smtClean="0"/>
              <a:t>2</a:t>
            </a:fld>
            <a:endParaRPr kumimoji="1" lang="ja-JP" altLang="en-US"/>
          </a:p>
        </p:txBody>
      </p:sp>
    </p:spTree>
    <p:extLst>
      <p:ext uri="{BB962C8B-B14F-4D97-AF65-F5344CB8AC3E}">
        <p14:creationId xmlns:p14="http://schemas.microsoft.com/office/powerpoint/2010/main" val="4100690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A177625-8897-4AA4-8517-E8223CE85CEC}" type="slidenum">
              <a:rPr kumimoji="1" lang="ja-JP" altLang="en-US" smtClean="0"/>
              <a:t>3</a:t>
            </a:fld>
            <a:endParaRPr kumimoji="1" lang="ja-JP" altLang="en-US"/>
          </a:p>
        </p:txBody>
      </p:sp>
    </p:spTree>
    <p:extLst>
      <p:ext uri="{BB962C8B-B14F-4D97-AF65-F5344CB8AC3E}">
        <p14:creationId xmlns:p14="http://schemas.microsoft.com/office/powerpoint/2010/main" val="719783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2025/2/19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369AE6C7-6BBA-4623-842A-812E8A318057}"/>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cxnSp>
        <p:nvCxnSpPr>
          <p:cNvPr id="14" name="直線コネクタ 13">
            <a:extLst>
              <a:ext uri="{FF2B5EF4-FFF2-40B4-BE49-F238E27FC236}">
                <a16:creationId xmlns:a16="http://schemas.microsoft.com/office/drawing/2014/main" id="{4AB9E83B-4B08-464C-ADB2-6E648D8A8C35}"/>
              </a:ext>
            </a:extLst>
          </p:cNvPr>
          <p:cNvCxnSpPr>
            <a:cxnSpLocks/>
          </p:cNvCxnSpPr>
          <p:nvPr/>
        </p:nvCxnSpPr>
        <p:spPr>
          <a:xfrm>
            <a:off x="0" y="534868"/>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6C71E66D-B914-4C89-B619-8F2EC507A2F6}"/>
              </a:ext>
            </a:extLst>
          </p:cNvPr>
          <p:cNvSpPr/>
          <p:nvPr/>
        </p:nvSpPr>
        <p:spPr>
          <a:xfrm>
            <a:off x="8906933" y="1"/>
            <a:ext cx="999067" cy="53486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資料５</a:t>
            </a:r>
          </a:p>
        </p:txBody>
      </p:sp>
      <p:sp>
        <p:nvSpPr>
          <p:cNvPr id="12" name="テキスト ボックス 11">
            <a:extLst>
              <a:ext uri="{FF2B5EF4-FFF2-40B4-BE49-F238E27FC236}">
                <a16:creationId xmlns:a16="http://schemas.microsoft.com/office/drawing/2014/main" id="{71059720-AC5D-4CC8-B932-E39EE9B68AC9}"/>
              </a:ext>
            </a:extLst>
          </p:cNvPr>
          <p:cNvSpPr txBox="1"/>
          <p:nvPr/>
        </p:nvSpPr>
        <p:spPr>
          <a:xfrm>
            <a:off x="19878" y="-49695"/>
            <a:ext cx="9617765" cy="584775"/>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特定電気通信役務提供者の損害賠償責任の制限及び発信者情報の開示に関する法律</a:t>
            </a:r>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施行規則の</a:t>
            </a:r>
            <a:endParaRPr lang="en-US"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一部を改正する省令案等に関する意見書の提出について</a:t>
            </a:r>
            <a:endParaRPr lang="ja-JP" altLang="en-US" sz="1600" b="1"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92491FB6-4C92-4AFF-B627-BFB2F31288E3}"/>
              </a:ext>
            </a:extLst>
          </p:cNvPr>
          <p:cNvSpPr txBox="1"/>
          <p:nvPr/>
        </p:nvSpPr>
        <p:spPr>
          <a:xfrm>
            <a:off x="54665" y="1119772"/>
            <a:ext cx="9796669" cy="307777"/>
          </a:xfrm>
          <a:prstGeom prst="rect">
            <a:avLst/>
          </a:prstGeom>
          <a:noFill/>
        </p:spPr>
        <p:txBody>
          <a:bodyPr wrap="square">
            <a:spAutoFit/>
          </a:bodyPr>
          <a:lstStyle/>
          <a:p>
            <a:pPr algn="l"/>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（１）特定電気通信役務提供者の損害賠償責任の制限及び発信者情報の開示に関する法律 施行規則の一部を改正する省令案</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04B2370A-9B93-4ED1-A3F4-EE236B889D54}"/>
              </a:ext>
            </a:extLst>
          </p:cNvPr>
          <p:cNvSpPr txBox="1"/>
          <p:nvPr/>
        </p:nvSpPr>
        <p:spPr>
          <a:xfrm>
            <a:off x="0" y="601464"/>
            <a:ext cx="8329524" cy="338554"/>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標記について、本府より総務省に対し、</a:t>
            </a:r>
            <a:r>
              <a:rPr lang="ja-JP" altLang="ja-JP" sz="1600" dirty="0">
                <a:solidFill>
                  <a:srgbClr val="000000"/>
                </a:solidFill>
                <a:effectLst/>
                <a:ea typeface="BIZ UDPゴシック" panose="020B0400000000000000" pitchFamily="50" charset="-128"/>
                <a:cs typeface="Times New Roman" panose="02020603050405020304" pitchFamily="18" charset="0"/>
              </a:rPr>
              <a:t>令和７年１月２１日</a:t>
            </a:r>
            <a:r>
              <a:rPr lang="ja-JP" altLang="en-US" sz="1600" dirty="0">
                <a:solidFill>
                  <a:srgbClr val="000000"/>
                </a:solidFill>
                <a:effectLst/>
                <a:ea typeface="BIZ UDPゴシック" panose="020B0400000000000000" pitchFamily="50" charset="-128"/>
                <a:cs typeface="Times New Roman" panose="02020603050405020304" pitchFamily="18" charset="0"/>
              </a:rPr>
              <a:t>付けで下記の意見を提出しました。</a:t>
            </a:r>
            <a:endParaRPr kumimoji="1" lang="ja-JP" altLang="en-US" sz="1600" dirty="0">
              <a:latin typeface="BIZ UDPゴシック" panose="020B0400000000000000" pitchFamily="50" charset="-128"/>
              <a:ea typeface="BIZ UDPゴシック" panose="020B0400000000000000" pitchFamily="50" charset="-128"/>
            </a:endParaRPr>
          </a:p>
        </p:txBody>
      </p:sp>
      <p:graphicFrame>
        <p:nvGraphicFramePr>
          <p:cNvPr id="19" name="表 19">
            <a:extLst>
              <a:ext uri="{FF2B5EF4-FFF2-40B4-BE49-F238E27FC236}">
                <a16:creationId xmlns:a16="http://schemas.microsoft.com/office/drawing/2014/main" id="{DEABC8A5-58B9-434F-8FDF-67382DD01A8E}"/>
              </a:ext>
            </a:extLst>
          </p:cNvPr>
          <p:cNvGraphicFramePr>
            <a:graphicFrameLocks noGrp="1"/>
          </p:cNvGraphicFramePr>
          <p:nvPr>
            <p:extLst>
              <p:ext uri="{D42A27DB-BD31-4B8C-83A1-F6EECF244321}">
                <p14:modId xmlns:p14="http://schemas.microsoft.com/office/powerpoint/2010/main" val="1216292573"/>
              </p:ext>
            </p:extLst>
          </p:nvPr>
        </p:nvGraphicFramePr>
        <p:xfrm>
          <a:off x="99391" y="1419646"/>
          <a:ext cx="9722125" cy="1790698"/>
        </p:xfrm>
        <a:graphic>
          <a:graphicData uri="http://schemas.openxmlformats.org/drawingml/2006/table">
            <a:tbl>
              <a:tblPr firstRow="1" bandRow="1">
                <a:tableStyleId>{5C22544A-7EE6-4342-B048-85BDC9FD1C3A}</a:tableStyleId>
              </a:tblPr>
              <a:tblGrid>
                <a:gridCol w="2632087">
                  <a:extLst>
                    <a:ext uri="{9D8B030D-6E8A-4147-A177-3AD203B41FA5}">
                      <a16:colId xmlns:a16="http://schemas.microsoft.com/office/drawing/2014/main" val="661392206"/>
                    </a:ext>
                  </a:extLst>
                </a:gridCol>
                <a:gridCol w="7090038">
                  <a:extLst>
                    <a:ext uri="{9D8B030D-6E8A-4147-A177-3AD203B41FA5}">
                      <a16:colId xmlns:a16="http://schemas.microsoft.com/office/drawing/2014/main" val="4049568904"/>
                    </a:ext>
                  </a:extLst>
                </a:gridCol>
              </a:tblGrid>
              <a:tr h="344910">
                <a:tc>
                  <a:txBody>
                    <a:bodyPr/>
                    <a:lstStyle/>
                    <a:p>
                      <a:pPr algn="ctr"/>
                      <a:r>
                        <a:rPr kumimoji="1" lang="ja-JP" altLang="en-US" sz="1400" dirty="0">
                          <a:latin typeface="BIZ UDPゴシック" panose="020B0400000000000000" pitchFamily="50" charset="-128"/>
                          <a:ea typeface="BIZ UDPゴシック" panose="020B0400000000000000" pitchFamily="50" charset="-128"/>
                        </a:rPr>
                        <a:t>該当箇所</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意見</a:t>
                      </a:r>
                    </a:p>
                  </a:txBody>
                  <a:tcPr/>
                </a:tc>
                <a:extLst>
                  <a:ext uri="{0D108BD9-81ED-4DB2-BD59-A6C34878D82A}">
                    <a16:rowId xmlns:a16="http://schemas.microsoft.com/office/drawing/2014/main" val="1848199830"/>
                  </a:ext>
                </a:extLst>
              </a:tr>
              <a:tr h="1445788">
                <a:tc>
                  <a:txBody>
                    <a:bodyPr/>
                    <a:lstStyle/>
                    <a:p>
                      <a:pPr algn="l"/>
                      <a:r>
                        <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第１４条　侵害情報調査専門員の数</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algn="l"/>
                      <a:r>
                        <a:rPr kumimoji="1" lang="ja-JP" altLang="en-US" sz="1200" u="sng" dirty="0">
                          <a:latin typeface="BIZ UDPゴシック" panose="020B0400000000000000" pitchFamily="50" charset="-128"/>
                          <a:ea typeface="BIZ UDPゴシック" panose="020B0400000000000000" pitchFamily="50" charset="-128"/>
                        </a:rPr>
                        <a:t>■役務の規模等に応じた専門員の配置</a:t>
                      </a:r>
                    </a:p>
                    <a:p>
                      <a:pPr algn="l"/>
                      <a:r>
                        <a:rPr kumimoji="1" lang="ja-JP" altLang="en-US" sz="1200" dirty="0">
                          <a:latin typeface="BIZ UDPゴシック" panose="020B0400000000000000" pitchFamily="50" charset="-128"/>
                          <a:ea typeface="BIZ UDPゴシック" panose="020B0400000000000000" pitchFamily="50" charset="-128"/>
                        </a:rPr>
                        <a:t>　 侵害情報調査専門員について、役務の内容や規模等に応じて、複数名を配置することとしてください。</a:t>
                      </a:r>
                    </a:p>
                    <a:p>
                      <a:pPr algn="l"/>
                      <a:r>
                        <a:rPr kumimoji="1" lang="ja-JP" altLang="en-US" sz="1200" dirty="0">
                          <a:latin typeface="BIZ UDPゴシック" panose="020B0400000000000000" pitchFamily="50" charset="-128"/>
                          <a:ea typeface="BIZ UDPゴシック" panose="020B0400000000000000" pitchFamily="50" charset="-128"/>
                        </a:rPr>
                        <a:t>　 平均月間発信者数又は平均月間延べ発信者数にかかわらず、役務ごとに</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人という要件については、役務の内容や規模などによっては不十分である可能性があります。また、専門員の要件として、ガイドラインでは弁護士などの法律の専門家、あるいは日本の風俗や社会問題に詳しい者とされていますが、双方の要件を１人の専門員で満たすことは通常、困難です。したがって、専門員の数については、役務の内容や規模等に応じた人員数が必要であると考えます。</a:t>
                      </a:r>
                    </a:p>
                  </a:txBody>
                  <a:tcPr/>
                </a:tc>
                <a:extLst>
                  <a:ext uri="{0D108BD9-81ED-4DB2-BD59-A6C34878D82A}">
                    <a16:rowId xmlns:a16="http://schemas.microsoft.com/office/drawing/2014/main" val="161197030"/>
                  </a:ext>
                </a:extLst>
              </a:tr>
            </a:tbl>
          </a:graphicData>
        </a:graphic>
      </p:graphicFrame>
      <p:sp>
        <p:nvSpPr>
          <p:cNvPr id="9" name="テキスト ボックス 8">
            <a:extLst>
              <a:ext uri="{FF2B5EF4-FFF2-40B4-BE49-F238E27FC236}">
                <a16:creationId xmlns:a16="http://schemas.microsoft.com/office/drawing/2014/main" id="{33D8F492-822B-45E4-A8E0-990410D2DF52}"/>
              </a:ext>
            </a:extLst>
          </p:cNvPr>
          <p:cNvSpPr txBox="1"/>
          <p:nvPr/>
        </p:nvSpPr>
        <p:spPr>
          <a:xfrm>
            <a:off x="87797" y="3389205"/>
            <a:ext cx="9796669" cy="523220"/>
          </a:xfrm>
          <a:prstGeom prst="rect">
            <a:avLst/>
          </a:prstGeom>
          <a:noFill/>
        </p:spPr>
        <p:txBody>
          <a:bodyPr wrap="square">
            <a:spAutoFit/>
          </a:bodyPr>
          <a:lstStyle/>
          <a:p>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（２）特定電気通信による情報の流通によって発生する権利侵害等への対処に関する法律における大規模特定電気通信役務</a:t>
            </a:r>
            <a:endParaRPr lang="en-US"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endParaRPr>
          </a:p>
          <a:p>
            <a:r>
              <a:rPr lang="ja-JP" altLang="en-US" sz="14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提供者の義務に関するガイドライン案</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aphicFrame>
        <p:nvGraphicFramePr>
          <p:cNvPr id="10" name="表 19">
            <a:extLst>
              <a:ext uri="{FF2B5EF4-FFF2-40B4-BE49-F238E27FC236}">
                <a16:creationId xmlns:a16="http://schemas.microsoft.com/office/drawing/2014/main" id="{6E5ED16D-F73F-4342-8E9F-EA67D7045C3E}"/>
              </a:ext>
            </a:extLst>
          </p:cNvPr>
          <p:cNvGraphicFramePr>
            <a:graphicFrameLocks noGrp="1"/>
          </p:cNvGraphicFramePr>
          <p:nvPr>
            <p:extLst>
              <p:ext uri="{D42A27DB-BD31-4B8C-83A1-F6EECF244321}">
                <p14:modId xmlns:p14="http://schemas.microsoft.com/office/powerpoint/2010/main" val="3713063405"/>
              </p:ext>
            </p:extLst>
          </p:nvPr>
        </p:nvGraphicFramePr>
        <p:xfrm>
          <a:off x="125068" y="3924072"/>
          <a:ext cx="9722125" cy="2871572"/>
        </p:xfrm>
        <a:graphic>
          <a:graphicData uri="http://schemas.openxmlformats.org/drawingml/2006/table">
            <a:tbl>
              <a:tblPr firstRow="1" bandRow="1">
                <a:tableStyleId>{5C22544A-7EE6-4342-B048-85BDC9FD1C3A}</a:tableStyleId>
              </a:tblPr>
              <a:tblGrid>
                <a:gridCol w="2632087">
                  <a:extLst>
                    <a:ext uri="{9D8B030D-6E8A-4147-A177-3AD203B41FA5}">
                      <a16:colId xmlns:a16="http://schemas.microsoft.com/office/drawing/2014/main" val="661392206"/>
                    </a:ext>
                  </a:extLst>
                </a:gridCol>
                <a:gridCol w="7090038">
                  <a:extLst>
                    <a:ext uri="{9D8B030D-6E8A-4147-A177-3AD203B41FA5}">
                      <a16:colId xmlns:a16="http://schemas.microsoft.com/office/drawing/2014/main" val="4049568904"/>
                    </a:ext>
                  </a:extLst>
                </a:gridCol>
              </a:tblGrid>
              <a:tr h="285167">
                <a:tc>
                  <a:txBody>
                    <a:bodyPr/>
                    <a:lstStyle/>
                    <a:p>
                      <a:pPr algn="ctr"/>
                      <a:r>
                        <a:rPr kumimoji="1" lang="ja-JP" altLang="en-US" sz="1400" dirty="0">
                          <a:latin typeface="BIZ UDPゴシック" panose="020B0400000000000000" pitchFamily="50" charset="-128"/>
                          <a:ea typeface="BIZ UDPゴシック" panose="020B0400000000000000" pitchFamily="50" charset="-128"/>
                        </a:rPr>
                        <a:t>該当箇所</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意見</a:t>
                      </a:r>
                    </a:p>
                  </a:txBody>
                  <a:tcPr/>
                </a:tc>
                <a:extLst>
                  <a:ext uri="{0D108BD9-81ED-4DB2-BD59-A6C34878D82A}">
                    <a16:rowId xmlns:a16="http://schemas.microsoft.com/office/drawing/2014/main" val="1848199830"/>
                  </a:ext>
                </a:extLst>
              </a:tr>
              <a:tr h="1195172">
                <a:tc>
                  <a:txBody>
                    <a:bodyPr/>
                    <a:lstStyle/>
                    <a:p>
                      <a:pPr algn="l"/>
                      <a:r>
                        <a:rPr kumimoji="1" lang="en-US"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Ⅰ-</a:t>
                      </a:r>
                      <a:r>
                        <a:rPr kumimoji="1" lang="ja-JP" altLang="en-US" sz="1200" kern="1200" dirty="0">
                          <a:solidFill>
                            <a:schemeClr val="dk1"/>
                          </a:solidFill>
                          <a:effectLst/>
                          <a:latin typeface="BIZ UDPゴシック" panose="020B0400000000000000" pitchFamily="50" charset="-128"/>
                          <a:ea typeface="BIZ UDPゴシック" panose="020B0400000000000000" pitchFamily="50" charset="-128"/>
                          <a:cs typeface="+mn-cs"/>
                        </a:rPr>
                        <a:t>１　大規模特定電気通信役務の該</a:t>
                      </a:r>
                      <a:endParaRPr kumimoji="1" lang="en-US" altLang="ja-JP" sz="1200" kern="1200" dirty="0">
                        <a:solidFill>
                          <a:schemeClr val="dk1"/>
                        </a:solidFill>
                        <a:effectLst/>
                        <a:latin typeface="BIZ UDPゴシック" panose="020B0400000000000000" pitchFamily="50" charset="-128"/>
                        <a:ea typeface="BIZ UDPゴシック" panose="020B0400000000000000" pitchFamily="50" charset="-128"/>
                        <a:cs typeface="+mn-cs"/>
                      </a:endParaRPr>
                    </a:p>
                    <a:p>
                      <a:pPr algn="l"/>
                      <a:r>
                        <a:rPr kumimoji="1" lang="en-US"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        </a:t>
                      </a:r>
                      <a:r>
                        <a:rPr kumimoji="1" lang="ja-JP" altLang="en-US" sz="1200" kern="1200" dirty="0">
                          <a:solidFill>
                            <a:schemeClr val="dk1"/>
                          </a:solidFill>
                          <a:effectLst/>
                          <a:latin typeface="BIZ UDPゴシック" panose="020B0400000000000000" pitchFamily="50" charset="-128"/>
                          <a:ea typeface="BIZ UDPゴシック" panose="020B0400000000000000" pitchFamily="50" charset="-128"/>
                          <a:cs typeface="+mn-cs"/>
                        </a:rPr>
                        <a:t>当性</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algn="l"/>
                      <a:r>
                        <a:rPr kumimoji="1" lang="ja-JP" altLang="en-US" sz="1200" u="sng" dirty="0">
                          <a:latin typeface="BIZ UDPゴシック" panose="020B0400000000000000" pitchFamily="50" charset="-128"/>
                          <a:ea typeface="BIZ UDPゴシック" panose="020B0400000000000000" pitchFamily="50" charset="-128"/>
                        </a:rPr>
                        <a:t>■中小のプラットフォーム事業者への対応</a:t>
                      </a:r>
                    </a:p>
                    <a:p>
                      <a:pPr algn="l"/>
                      <a:r>
                        <a:rPr kumimoji="1" lang="ja-JP" altLang="en-US" sz="1200" dirty="0">
                          <a:latin typeface="BIZ UDPゴシック" panose="020B0400000000000000" pitchFamily="50" charset="-128"/>
                          <a:ea typeface="BIZ UDPゴシック" panose="020B0400000000000000" pitchFamily="50" charset="-128"/>
                        </a:rPr>
                        <a:t>　 インターネット上での誹謗中傷や不当な差別的言動などの権利侵害は、プラットフォームの規模に関わらず発生する問題であることから、中小のプラットフォーム事業者においても、権利侵害への適切な対処が行われるよう、明記してください。</a:t>
                      </a:r>
                    </a:p>
                    <a:p>
                      <a:pPr algn="l"/>
                      <a:r>
                        <a:rPr kumimoji="1" lang="ja-JP" altLang="en-US" sz="1200" dirty="0">
                          <a:latin typeface="BIZ UDPゴシック" panose="020B0400000000000000" pitchFamily="50" charset="-128"/>
                          <a:ea typeface="BIZ UDPゴシック" panose="020B0400000000000000" pitchFamily="50" charset="-128"/>
                        </a:rPr>
                        <a:t>　 本法案に関する衆議院及び参議院の附帯決議において、中小のプラットフォーム事業者等においても、投稿による権利侵害への対処が自主的・積極的に行われるよう、必要な施策を講じることとされています。</a:t>
                      </a:r>
                    </a:p>
                  </a:txBody>
                  <a:tcPr/>
                </a:tc>
                <a:extLst>
                  <a:ext uri="{0D108BD9-81ED-4DB2-BD59-A6C34878D82A}">
                    <a16:rowId xmlns:a16="http://schemas.microsoft.com/office/drawing/2014/main" val="161197030"/>
                  </a:ext>
                </a:extLst>
              </a:tr>
              <a:tr h="1195172">
                <a:tc>
                  <a:txBody>
                    <a:bodyPr/>
                    <a:lstStyle/>
                    <a:p>
                      <a:pPr algn="l"/>
                      <a:r>
                        <a:rPr kumimoji="1" lang="en-US" altLang="zh-TW" sz="1200" dirty="0">
                          <a:latin typeface="BIZ UDPゴシック" panose="020B0400000000000000" pitchFamily="50" charset="-128"/>
                          <a:ea typeface="BIZ UDPゴシック" panose="020B0400000000000000" pitchFamily="50" charset="-128"/>
                        </a:rPr>
                        <a:t>Ⅱ-</a:t>
                      </a:r>
                      <a:r>
                        <a:rPr kumimoji="1" lang="zh-TW" altLang="en-US" sz="1200" dirty="0">
                          <a:latin typeface="BIZ UDPゴシック" panose="020B0400000000000000" pitchFamily="50" charset="-128"/>
                          <a:ea typeface="BIZ UDPゴシック" panose="020B0400000000000000" pitchFamily="50" charset="-128"/>
                        </a:rPr>
                        <a:t>２　侵害情報調査専門員（第２４条）</a:t>
                      </a:r>
                      <a:endParaRPr kumimoji="1" lang="en-US" altLang="zh-TW" sz="1200" dirty="0">
                        <a:latin typeface="BIZ UDPゴシック" panose="020B0400000000000000" pitchFamily="50" charset="-128"/>
                        <a:ea typeface="BIZ UDPゴシック" panose="020B0400000000000000" pitchFamily="50" charset="-128"/>
                      </a:endParaRPr>
                    </a:p>
                    <a:p>
                      <a:pPr algn="l"/>
                      <a:r>
                        <a:rPr kumimoji="1" lang="en-US" altLang="zh-TW" sz="1200" dirty="0">
                          <a:latin typeface="BIZ UDPゴシック" panose="020B0400000000000000" pitchFamily="50" charset="-128"/>
                          <a:ea typeface="BIZ UDPゴシック" panose="020B0400000000000000" pitchFamily="50" charset="-128"/>
                        </a:rPr>
                        <a:t>         </a:t>
                      </a:r>
                      <a:r>
                        <a:rPr kumimoji="1" lang="zh-TW" altLang="en-US" sz="1200" dirty="0">
                          <a:latin typeface="BIZ UDPゴシック" panose="020B0400000000000000" pitchFamily="50" charset="-128"/>
                          <a:ea typeface="BIZ UDPゴシック" panose="020B0400000000000000" pitchFamily="50" charset="-128"/>
                        </a:rPr>
                        <a:t>関係</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r>
                        <a:rPr kumimoji="1" lang="ja-JP" altLang="ja-JP" sz="1200" u="sng" kern="1200" dirty="0">
                          <a:solidFill>
                            <a:schemeClr val="dk1"/>
                          </a:solidFill>
                          <a:effectLst/>
                          <a:latin typeface="BIZ UDPゴシック" panose="020B0400000000000000" pitchFamily="50" charset="-128"/>
                          <a:ea typeface="BIZ UDPゴシック" panose="020B0400000000000000" pitchFamily="50" charset="-128"/>
                          <a:cs typeface="+mn-cs"/>
                        </a:rPr>
                        <a:t>■専門員の要件（差別問題を明記）</a:t>
                      </a:r>
                      <a:endPar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effectLst/>
                          <a:latin typeface="BIZ UDPゴシック" panose="020B0400000000000000" pitchFamily="50" charset="-128"/>
                          <a:ea typeface="BIZ UDPゴシック" panose="020B0400000000000000" pitchFamily="50" charset="-128"/>
                          <a:cs typeface="+mn-cs"/>
                        </a:rPr>
                        <a:t>　 </a:t>
                      </a:r>
                      <a:r>
                        <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侵害情報調査専門員の要件として差別問題に係る見識を有することを明記してください。</a:t>
                      </a:r>
                    </a:p>
                    <a:p>
                      <a:r>
                        <a:rPr kumimoji="1" lang="ja-JP" altLang="en-US" sz="1200" kern="1200">
                          <a:solidFill>
                            <a:schemeClr val="dk1"/>
                          </a:solidFill>
                          <a:effectLst/>
                          <a:latin typeface="BIZ UDPゴシック" panose="020B0400000000000000" pitchFamily="50" charset="-128"/>
                          <a:ea typeface="BIZ UDPゴシック" panose="020B0400000000000000" pitchFamily="50" charset="-128"/>
                          <a:cs typeface="+mn-cs"/>
                        </a:rPr>
                        <a:t>　 </a:t>
                      </a:r>
                      <a:r>
                        <a:rPr kumimoji="1" lang="ja-JP" altLang="ja-JP" sz="1200" kern="1200">
                          <a:solidFill>
                            <a:schemeClr val="dk1"/>
                          </a:solidFill>
                          <a:effectLst/>
                          <a:latin typeface="BIZ UDPゴシック" panose="020B0400000000000000" pitchFamily="50" charset="-128"/>
                          <a:ea typeface="BIZ UDPゴシック" panose="020B0400000000000000" pitchFamily="50" charset="-128"/>
                          <a:cs typeface="+mn-cs"/>
                        </a:rPr>
                        <a:t>同ガイドライン</a:t>
                      </a:r>
                      <a:r>
                        <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の「Ⅲ</a:t>
                      </a:r>
                      <a:r>
                        <a:rPr kumimoji="1" lang="en-US"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a:t>
                      </a:r>
                      <a:r>
                        <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３　措置の実施状況等の公表（第２８条）関係」では、いわゆるコンテンツモデレーターへの訓練の公表について、「日本の風俗・社会に関する問題（差別問題等）」と、差別問題を明確に規定している一方、「Ⅱ</a:t>
                      </a:r>
                      <a:r>
                        <a:rPr kumimoji="1" lang="en-US"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a:t>
                      </a:r>
                      <a:r>
                        <a:rPr kumimoji="1" lang="ja-JP" altLang="ja-JP" sz="1200" kern="1200" dirty="0">
                          <a:solidFill>
                            <a:schemeClr val="dk1"/>
                          </a:solidFill>
                          <a:effectLst/>
                          <a:latin typeface="BIZ UDPゴシック" panose="020B0400000000000000" pitchFamily="50" charset="-128"/>
                          <a:ea typeface="BIZ UDPゴシック" panose="020B0400000000000000" pitchFamily="50" charset="-128"/>
                          <a:cs typeface="+mn-cs"/>
                        </a:rPr>
                        <a:t>２　侵害情報調査専門員（第２４条）関係」では、差別問題を明記していません。対象の問題は双方とも同様であることから、専門員の要件においても、差別問題に精通している旨を明記してください。</a:t>
                      </a:r>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35621797"/>
                  </a:ext>
                </a:extLst>
              </a:tr>
            </a:tbl>
          </a:graphicData>
        </a:graphic>
      </p:graphicFrame>
      <p:sp>
        <p:nvSpPr>
          <p:cNvPr id="11" name="テキスト ボックス 10">
            <a:extLst>
              <a:ext uri="{FF2B5EF4-FFF2-40B4-BE49-F238E27FC236}">
                <a16:creationId xmlns:a16="http://schemas.microsoft.com/office/drawing/2014/main" id="{882D7F73-DB6A-45FA-AA20-261F2D1C87C6}"/>
              </a:ext>
            </a:extLst>
          </p:cNvPr>
          <p:cNvSpPr txBox="1"/>
          <p:nvPr/>
        </p:nvSpPr>
        <p:spPr>
          <a:xfrm>
            <a:off x="9707479" y="6596587"/>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8264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369AE6C7-6BBA-4623-842A-812E8A318057}"/>
              </a:ext>
            </a:extLst>
          </p:cNvPr>
          <p:cNvSpPr txBox="1"/>
          <p:nvPr/>
        </p:nvSpPr>
        <p:spPr>
          <a:xfrm>
            <a:off x="9607520" y="6550223"/>
            <a:ext cx="320922" cy="307777"/>
          </a:xfrm>
          <a:prstGeom prst="rect">
            <a:avLst/>
          </a:prstGeom>
          <a:noFill/>
        </p:spPr>
        <p:txBody>
          <a:bodyPr wrap="none" rtlCol="0">
            <a:spAutoFit/>
          </a:bodyPr>
          <a:lstStyle/>
          <a:p>
            <a:pPr algn="l"/>
            <a:r>
              <a:rPr kumimoji="1" lang="en-US" altLang="ja-JP" sz="1400" b="1" dirty="0">
                <a:latin typeface="BIZ UDPゴシック" panose="020B0400000000000000" pitchFamily="50" charset="-128"/>
                <a:ea typeface="BIZ UDPゴシック" panose="020B0400000000000000" pitchFamily="50" charset="-128"/>
              </a:rPr>
              <a:t>2</a:t>
            </a:r>
          </a:p>
        </p:txBody>
      </p:sp>
      <p:cxnSp>
        <p:nvCxnSpPr>
          <p:cNvPr id="14" name="直線コネクタ 13">
            <a:extLst>
              <a:ext uri="{FF2B5EF4-FFF2-40B4-BE49-F238E27FC236}">
                <a16:creationId xmlns:a16="http://schemas.microsoft.com/office/drawing/2014/main" id="{4AB9E83B-4B08-464C-ADB2-6E648D8A8C35}"/>
              </a:ext>
            </a:extLst>
          </p:cNvPr>
          <p:cNvCxnSpPr>
            <a:cxnSpLocks/>
          </p:cNvCxnSpPr>
          <p:nvPr/>
        </p:nvCxnSpPr>
        <p:spPr>
          <a:xfrm>
            <a:off x="0" y="534868"/>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6C71E66D-B914-4C89-B619-8F2EC507A2F6}"/>
              </a:ext>
            </a:extLst>
          </p:cNvPr>
          <p:cNvSpPr/>
          <p:nvPr/>
        </p:nvSpPr>
        <p:spPr>
          <a:xfrm>
            <a:off x="8906933" y="1"/>
            <a:ext cx="999067" cy="53486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資料５</a:t>
            </a:r>
          </a:p>
        </p:txBody>
      </p:sp>
      <p:sp>
        <p:nvSpPr>
          <p:cNvPr id="12" name="テキスト ボックス 11">
            <a:extLst>
              <a:ext uri="{FF2B5EF4-FFF2-40B4-BE49-F238E27FC236}">
                <a16:creationId xmlns:a16="http://schemas.microsoft.com/office/drawing/2014/main" id="{71059720-AC5D-4CC8-B932-E39EE9B68AC9}"/>
              </a:ext>
            </a:extLst>
          </p:cNvPr>
          <p:cNvSpPr txBox="1"/>
          <p:nvPr/>
        </p:nvSpPr>
        <p:spPr>
          <a:xfrm>
            <a:off x="19878" y="-49695"/>
            <a:ext cx="9617765" cy="584775"/>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特定電気通信役務提供者の損害賠償責任の制限及び発信者情報の開示に関する法律</a:t>
            </a:r>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施行規則の</a:t>
            </a:r>
            <a:endParaRPr lang="en-US"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一部を改正する省令案等に関する意見書の提出について</a:t>
            </a:r>
            <a:endParaRPr lang="ja-JP" altLang="en-US" sz="1600" b="1" dirty="0">
              <a:latin typeface="BIZ UDPゴシック" panose="020B0400000000000000" pitchFamily="50" charset="-128"/>
              <a:ea typeface="BIZ UDPゴシック" panose="020B0400000000000000" pitchFamily="50" charset="-128"/>
            </a:endParaRPr>
          </a:p>
        </p:txBody>
      </p:sp>
      <p:graphicFrame>
        <p:nvGraphicFramePr>
          <p:cNvPr id="19" name="表 19">
            <a:extLst>
              <a:ext uri="{FF2B5EF4-FFF2-40B4-BE49-F238E27FC236}">
                <a16:creationId xmlns:a16="http://schemas.microsoft.com/office/drawing/2014/main" id="{DEABC8A5-58B9-434F-8FDF-67382DD01A8E}"/>
              </a:ext>
            </a:extLst>
          </p:cNvPr>
          <p:cNvGraphicFramePr>
            <a:graphicFrameLocks noGrp="1"/>
          </p:cNvGraphicFramePr>
          <p:nvPr>
            <p:extLst>
              <p:ext uri="{D42A27DB-BD31-4B8C-83A1-F6EECF244321}">
                <p14:modId xmlns:p14="http://schemas.microsoft.com/office/powerpoint/2010/main" val="70404951"/>
              </p:ext>
            </p:extLst>
          </p:nvPr>
        </p:nvGraphicFramePr>
        <p:xfrm>
          <a:off x="79512" y="1191043"/>
          <a:ext cx="9722125" cy="4180822"/>
        </p:xfrm>
        <a:graphic>
          <a:graphicData uri="http://schemas.openxmlformats.org/drawingml/2006/table">
            <a:tbl>
              <a:tblPr firstRow="1" bandRow="1">
                <a:tableStyleId>{5C22544A-7EE6-4342-B048-85BDC9FD1C3A}</a:tableStyleId>
              </a:tblPr>
              <a:tblGrid>
                <a:gridCol w="2632087">
                  <a:extLst>
                    <a:ext uri="{9D8B030D-6E8A-4147-A177-3AD203B41FA5}">
                      <a16:colId xmlns:a16="http://schemas.microsoft.com/office/drawing/2014/main" val="661392206"/>
                    </a:ext>
                  </a:extLst>
                </a:gridCol>
                <a:gridCol w="7090038">
                  <a:extLst>
                    <a:ext uri="{9D8B030D-6E8A-4147-A177-3AD203B41FA5}">
                      <a16:colId xmlns:a16="http://schemas.microsoft.com/office/drawing/2014/main" val="4049568904"/>
                    </a:ext>
                  </a:extLst>
                </a:gridCol>
              </a:tblGrid>
              <a:tr h="270248">
                <a:tc>
                  <a:txBody>
                    <a:bodyPr/>
                    <a:lstStyle/>
                    <a:p>
                      <a:pPr algn="ctr"/>
                      <a:r>
                        <a:rPr kumimoji="1" lang="ja-JP" altLang="en-US" sz="1400" dirty="0">
                          <a:latin typeface="BIZ UDPゴシック" panose="020B0400000000000000" pitchFamily="50" charset="-128"/>
                          <a:ea typeface="BIZ UDPゴシック" panose="020B0400000000000000" pitchFamily="50" charset="-128"/>
                        </a:rPr>
                        <a:t>該当箇所</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意見</a:t>
                      </a:r>
                    </a:p>
                  </a:txBody>
                  <a:tcPr/>
                </a:tc>
                <a:extLst>
                  <a:ext uri="{0D108BD9-81ED-4DB2-BD59-A6C34878D82A}">
                    <a16:rowId xmlns:a16="http://schemas.microsoft.com/office/drawing/2014/main" val="1848199830"/>
                  </a:ext>
                </a:extLst>
              </a:tr>
              <a:tr h="1132822">
                <a:tc>
                  <a:txBody>
                    <a:bodyPr/>
                    <a:lstStyle/>
                    <a:p>
                      <a:pPr algn="l"/>
                      <a:r>
                        <a:rPr kumimoji="1" lang="en-US" altLang="zh-TW" sz="1200" dirty="0">
                          <a:latin typeface="BIZ UDPゴシック" panose="020B0400000000000000" pitchFamily="50" charset="-128"/>
                          <a:ea typeface="BIZ UDPゴシック" panose="020B0400000000000000" pitchFamily="50" charset="-128"/>
                        </a:rPr>
                        <a:t>Ⅱ-</a:t>
                      </a:r>
                      <a:r>
                        <a:rPr kumimoji="1" lang="zh-TW" altLang="en-US" sz="1200" dirty="0">
                          <a:latin typeface="BIZ UDPゴシック" panose="020B0400000000000000" pitchFamily="50" charset="-128"/>
                          <a:ea typeface="BIZ UDPゴシック" panose="020B0400000000000000" pitchFamily="50" charset="-128"/>
                        </a:rPr>
                        <a:t>２　侵害情報調査専門員（第２４条）</a:t>
                      </a:r>
                      <a:endParaRPr kumimoji="1" lang="en-US" altLang="zh-TW" sz="1200" dirty="0">
                        <a:latin typeface="BIZ UDPゴシック" panose="020B0400000000000000" pitchFamily="50" charset="-128"/>
                        <a:ea typeface="BIZ UDPゴシック" panose="020B0400000000000000" pitchFamily="50" charset="-128"/>
                      </a:endParaRPr>
                    </a:p>
                    <a:p>
                      <a:pPr algn="l"/>
                      <a:r>
                        <a:rPr kumimoji="1" lang="en-US" altLang="zh-TW" sz="1200" dirty="0">
                          <a:latin typeface="BIZ UDPゴシック" panose="020B0400000000000000" pitchFamily="50" charset="-128"/>
                          <a:ea typeface="BIZ UDPゴシック" panose="020B0400000000000000" pitchFamily="50" charset="-128"/>
                        </a:rPr>
                        <a:t>         </a:t>
                      </a:r>
                      <a:r>
                        <a:rPr kumimoji="1" lang="zh-TW" altLang="en-US" sz="1200" dirty="0">
                          <a:latin typeface="BIZ UDPゴシック" panose="020B0400000000000000" pitchFamily="50" charset="-128"/>
                          <a:ea typeface="BIZ UDPゴシック" panose="020B0400000000000000" pitchFamily="50" charset="-128"/>
                        </a:rPr>
                        <a:t>関係</a:t>
                      </a:r>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algn="l"/>
                      <a:r>
                        <a:rPr kumimoji="1" lang="ja-JP" altLang="en-US" sz="1200" dirty="0">
                          <a:latin typeface="BIZ UDPゴシック" panose="020B0400000000000000" pitchFamily="50" charset="-128"/>
                          <a:ea typeface="BIZ UDPゴシック" panose="020B0400000000000000" pitchFamily="50" charset="-128"/>
                        </a:rPr>
                        <a:t>■専門員の要件（人権課題や誹謗中傷等に関する知識を有する者を明記）</a:t>
                      </a:r>
                    </a:p>
                    <a:p>
                      <a:pPr algn="l"/>
                      <a:r>
                        <a:rPr kumimoji="1" lang="ja-JP" altLang="en-US" sz="1200" dirty="0">
                          <a:latin typeface="BIZ UDPゴシック" panose="020B0400000000000000" pitchFamily="50" charset="-128"/>
                          <a:ea typeface="BIZ UDPゴシック" panose="020B0400000000000000" pitchFamily="50" charset="-128"/>
                        </a:rPr>
                        <a:t>　 専門員の要件として、ガイドラインでは日本の風俗や社会問題に詳しい者とされていますが、</a:t>
                      </a:r>
                      <a:r>
                        <a:rPr kumimoji="1" lang="en-US" altLang="ja-JP" sz="1200" dirty="0">
                          <a:latin typeface="BIZ UDPゴシック" panose="020B0400000000000000" pitchFamily="50" charset="-128"/>
                          <a:ea typeface="BIZ UDPゴシック" panose="020B0400000000000000" pitchFamily="50" charset="-128"/>
                        </a:rPr>
                        <a:t>SNS</a:t>
                      </a:r>
                      <a:r>
                        <a:rPr kumimoji="1" lang="ja-JP" altLang="en-US" sz="1200" dirty="0">
                          <a:latin typeface="BIZ UDPゴシック" panose="020B0400000000000000" pitchFamily="50" charset="-128"/>
                          <a:ea typeface="BIZ UDPゴシック" panose="020B0400000000000000" pitchFamily="50" charset="-128"/>
                        </a:rPr>
                        <a:t>上では現在も、いわゆる同和地区の識別情報の摘示など、日本固有の課題である同和問題をはじめとする不当な差別的言動や誹謗中傷が多発しています。このため、「同和問題、ヘイトスピーチ、障がい者、性的マイノリティといった種々の人権課題や誹謗中傷等に関する知識を有する者」という要件を明記してください。</a:t>
                      </a:r>
                    </a:p>
                  </a:txBody>
                  <a:tcPr/>
                </a:tc>
                <a:extLst>
                  <a:ext uri="{0D108BD9-81ED-4DB2-BD59-A6C34878D82A}">
                    <a16:rowId xmlns:a16="http://schemas.microsoft.com/office/drawing/2014/main" val="161197030"/>
                  </a:ext>
                </a:extLst>
              </a:tr>
              <a:tr h="1132822">
                <a:tc>
                  <a:txBody>
                    <a:bodyPr/>
                    <a:lstStyle/>
                    <a:p>
                      <a:pPr algn="l"/>
                      <a:r>
                        <a:rPr kumimoji="1" lang="en-US" altLang="ja-JP" sz="1200" dirty="0">
                          <a:latin typeface="BIZ UDPゴシック" panose="020B0400000000000000" pitchFamily="50" charset="-128"/>
                          <a:ea typeface="BIZ UDPゴシック" panose="020B0400000000000000" pitchFamily="50" charset="-128"/>
                        </a:rPr>
                        <a:t>Ⅱ-</a:t>
                      </a:r>
                      <a:r>
                        <a:rPr kumimoji="1" lang="ja-JP" altLang="en-US" sz="1200" dirty="0">
                          <a:latin typeface="BIZ UDPゴシック" panose="020B0400000000000000" pitchFamily="50" charset="-128"/>
                          <a:ea typeface="BIZ UDPゴシック" panose="020B0400000000000000" pitchFamily="50" charset="-128"/>
                        </a:rPr>
                        <a:t>４　被侵害者以外の者による削除</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申出について</a:t>
                      </a:r>
                    </a:p>
                  </a:txBody>
                  <a:tcPr/>
                </a:tc>
                <a:tc>
                  <a:txBody>
                    <a:bodyPr/>
                    <a:lstStyle/>
                    <a:p>
                      <a:pPr algn="l"/>
                      <a:r>
                        <a:rPr kumimoji="1" lang="ja-JP" altLang="en-US" sz="1200" dirty="0">
                          <a:latin typeface="BIZ UDPゴシック" panose="020B0400000000000000" pitchFamily="50" charset="-128"/>
                          <a:ea typeface="BIZ UDPゴシック" panose="020B0400000000000000" pitchFamily="50" charset="-128"/>
                        </a:rPr>
                        <a:t>■公的機関からの削除要請への対応</a:t>
                      </a:r>
                    </a:p>
                    <a:p>
                      <a:pPr algn="l"/>
                      <a:r>
                        <a:rPr kumimoji="1" lang="ja-JP" altLang="en-US" sz="1200" dirty="0">
                          <a:latin typeface="BIZ UDPゴシック" panose="020B0400000000000000" pitchFamily="50" charset="-128"/>
                          <a:ea typeface="BIZ UDPゴシック" panose="020B0400000000000000" pitchFamily="50" charset="-128"/>
                        </a:rPr>
                        <a:t>　 特に法務省や地方自治体などの公的機関が人権侵害の恐れがあると判断し、削除を申し出た事象については、被侵害者からの申出と同様、迅速に対応するよう、ガイドラインに明記してください。</a:t>
                      </a:r>
                    </a:p>
                    <a:p>
                      <a:pPr algn="l"/>
                      <a:r>
                        <a:rPr kumimoji="1" lang="ja-JP" altLang="en-US" sz="1200" dirty="0">
                          <a:latin typeface="BIZ UDPゴシック" panose="020B0400000000000000" pitchFamily="50" charset="-128"/>
                          <a:ea typeface="BIZ UDPゴシック" panose="020B0400000000000000" pitchFamily="50" charset="-128"/>
                        </a:rPr>
                        <a:t>　 ガイドラインでは、「被害者以外からの削除依頼も迅速に対応することが望ましい」とされていますが、同和問題やヘイトスピーチ等、人権問題にかかる不当な差別的言動については、被害者が声を上げにくい状況があり、規模の大きな集団に対する差別的言動では、その構成員が被侵害者に該当するか判断しにくいケースも想定されます。</a:t>
                      </a:r>
                      <a:endParaRPr kumimoji="1" lang="en-US" altLang="ja-JP" sz="1200" dirty="0">
                        <a:latin typeface="BIZ UDPゴシック" panose="020B0400000000000000" pitchFamily="50" charset="-128"/>
                        <a:ea typeface="BIZ UDPゴシック" panose="020B0400000000000000" pitchFamily="50" charset="-128"/>
                      </a:endParaRPr>
                    </a:p>
                    <a:p>
                      <a:pPr algn="l"/>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80211184"/>
                  </a:ext>
                </a:extLst>
              </a:tr>
              <a:tr h="1132822">
                <a:tc>
                  <a:txBody>
                    <a:bodyPr/>
                    <a:lstStyle/>
                    <a:p>
                      <a:pPr algn="l"/>
                      <a:r>
                        <a:rPr kumimoji="1" lang="en-US" altLang="ja-JP" sz="1200" dirty="0">
                          <a:latin typeface="BIZ UDPゴシック" panose="020B0400000000000000" pitchFamily="50" charset="-128"/>
                          <a:ea typeface="BIZ UDPゴシック" panose="020B0400000000000000" pitchFamily="50" charset="-128"/>
                        </a:rPr>
                        <a:t>Ⅱ-</a:t>
                      </a:r>
                      <a:r>
                        <a:rPr kumimoji="1" lang="ja-JP" altLang="en-US" sz="1200" dirty="0">
                          <a:latin typeface="BIZ UDPゴシック" panose="020B0400000000000000" pitchFamily="50" charset="-128"/>
                          <a:ea typeface="BIZ UDPゴシック" panose="020B0400000000000000" pitchFamily="50" charset="-128"/>
                        </a:rPr>
                        <a:t>４　被侵害者以外の者による削除</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申出について</a:t>
                      </a:r>
                    </a:p>
                  </a:txBody>
                  <a:tcPr/>
                </a:tc>
                <a:tc>
                  <a:txBody>
                    <a:bodyPr/>
                    <a:lstStyle/>
                    <a:p>
                      <a:pPr algn="l"/>
                      <a:r>
                        <a:rPr kumimoji="1" lang="ja-JP" altLang="en-US" sz="1200" dirty="0">
                          <a:latin typeface="BIZ UDPゴシック" panose="020B0400000000000000" pitchFamily="50" charset="-128"/>
                          <a:ea typeface="BIZ UDPゴシック" panose="020B0400000000000000" pitchFamily="50" charset="-128"/>
                        </a:rPr>
                        <a:t>■公的機関向けの申出フォームの設定</a:t>
                      </a:r>
                    </a:p>
                    <a:p>
                      <a:pPr algn="l"/>
                      <a:r>
                        <a:rPr kumimoji="1" lang="ja-JP" altLang="en-US" sz="1200" dirty="0">
                          <a:latin typeface="BIZ UDPゴシック" panose="020B0400000000000000" pitchFamily="50" charset="-128"/>
                          <a:ea typeface="BIZ UDPゴシック" panose="020B0400000000000000" pitchFamily="50" charset="-128"/>
                        </a:rPr>
                        <a:t>　 省令第</a:t>
                      </a:r>
                      <a:r>
                        <a:rPr kumimoji="1" lang="en-US" altLang="ja-JP" sz="1200" dirty="0">
                          <a:latin typeface="BIZ UDPゴシック" panose="020B0400000000000000" pitchFamily="50" charset="-128"/>
                          <a:ea typeface="BIZ UDPゴシック" panose="020B0400000000000000" pitchFamily="50" charset="-128"/>
                        </a:rPr>
                        <a:t>18</a:t>
                      </a:r>
                      <a:r>
                        <a:rPr kumimoji="1" lang="ja-JP" altLang="en-US" sz="1200" dirty="0">
                          <a:latin typeface="BIZ UDPゴシック" panose="020B0400000000000000" pitchFamily="50" charset="-128"/>
                          <a:ea typeface="BIZ UDPゴシック" panose="020B0400000000000000" pitchFamily="50" charset="-128"/>
                        </a:rPr>
                        <a:t>条第</a:t>
                      </a:r>
                      <a:r>
                        <a:rPr kumimoji="1" lang="en-US" altLang="ja-JP" sz="1200" dirty="0">
                          <a:latin typeface="BIZ UDPゴシック" panose="020B0400000000000000" pitchFamily="50" charset="-128"/>
                          <a:ea typeface="BIZ UDPゴシック" panose="020B0400000000000000" pitchFamily="50" charset="-128"/>
                        </a:rPr>
                        <a:t>5</a:t>
                      </a:r>
                      <a:r>
                        <a:rPr kumimoji="1" lang="ja-JP" altLang="en-US" sz="1200" dirty="0">
                          <a:latin typeface="BIZ UDPゴシック" panose="020B0400000000000000" pitchFamily="50" charset="-128"/>
                          <a:ea typeface="BIZ UDPゴシック" panose="020B0400000000000000" pitchFamily="50" charset="-128"/>
                        </a:rPr>
                        <a:t>項第</a:t>
                      </a:r>
                      <a:r>
                        <a:rPr kumimoji="1" lang="en-US" altLang="ja-JP" sz="1200" dirty="0">
                          <a:latin typeface="BIZ UDPゴシック" panose="020B0400000000000000" pitchFamily="50" charset="-128"/>
                          <a:ea typeface="BIZ UDPゴシック" panose="020B0400000000000000" pitchFamily="50" charset="-128"/>
                        </a:rPr>
                        <a:t>5</a:t>
                      </a:r>
                      <a:r>
                        <a:rPr kumimoji="1" lang="ja-JP" altLang="en-US" sz="1200" dirty="0">
                          <a:latin typeface="BIZ UDPゴシック" panose="020B0400000000000000" pitchFamily="50" charset="-128"/>
                          <a:ea typeface="BIZ UDPゴシック" panose="020B0400000000000000" pitchFamily="50" charset="-128"/>
                        </a:rPr>
                        <a:t>号及び第</a:t>
                      </a:r>
                      <a:r>
                        <a:rPr kumimoji="1" lang="en-US" altLang="ja-JP" sz="1200" dirty="0">
                          <a:latin typeface="BIZ UDPゴシック" panose="020B0400000000000000" pitchFamily="50" charset="-128"/>
                          <a:ea typeface="BIZ UDPゴシック" panose="020B0400000000000000" pitchFamily="50" charset="-128"/>
                        </a:rPr>
                        <a:t>6</a:t>
                      </a:r>
                      <a:r>
                        <a:rPr kumimoji="1" lang="ja-JP" altLang="en-US" sz="1200" dirty="0">
                          <a:latin typeface="BIZ UDPゴシック" panose="020B0400000000000000" pitchFamily="50" charset="-128"/>
                          <a:ea typeface="BIZ UDPゴシック" panose="020B0400000000000000" pitchFamily="50" charset="-128"/>
                        </a:rPr>
                        <a:t>号では、日本の公的機関からの削除要請に関する公表について規定されています。この点に関して、プラットフォーム事業者が公的機関からの削除要請に適切に対応できるようにするため、被侵害者からの申出を受け付けるフォームとは別に、公的機関専用のフォームを設けることが望ましい旨をガイドラインに明記してください。</a:t>
                      </a:r>
                    </a:p>
                    <a:p>
                      <a:pPr algn="l"/>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262852902"/>
                  </a:ext>
                </a:extLst>
              </a:tr>
            </a:tbl>
          </a:graphicData>
        </a:graphic>
      </p:graphicFrame>
      <p:sp>
        <p:nvSpPr>
          <p:cNvPr id="9" name="テキスト ボックス 8">
            <a:extLst>
              <a:ext uri="{FF2B5EF4-FFF2-40B4-BE49-F238E27FC236}">
                <a16:creationId xmlns:a16="http://schemas.microsoft.com/office/drawing/2014/main" id="{57CB1CE0-6CFC-4000-AF98-C786ABC30239}"/>
              </a:ext>
            </a:extLst>
          </p:cNvPr>
          <p:cNvSpPr txBox="1"/>
          <p:nvPr/>
        </p:nvSpPr>
        <p:spPr>
          <a:xfrm>
            <a:off x="-39909" y="626192"/>
            <a:ext cx="9796669" cy="523220"/>
          </a:xfrm>
          <a:prstGeom prst="rect">
            <a:avLst/>
          </a:prstGeom>
          <a:noFill/>
        </p:spPr>
        <p:txBody>
          <a:bodyPr wrap="square">
            <a:spAutoFit/>
          </a:bodyPr>
          <a:lstStyle/>
          <a:p>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（２）特定電気通信による情報の流通によって発生する権利侵害等への対処に関する法律における大規模特定電気通信役務</a:t>
            </a:r>
            <a:endParaRPr lang="en-US"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endParaRPr>
          </a:p>
          <a:p>
            <a:r>
              <a:rPr lang="en-US" altLang="ja-JP" sz="14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提供者の義務に関するガイドライン案</a:t>
            </a:r>
            <a:r>
              <a:rPr lang="ja-JP" altLang="en-US"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（続き）</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881498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線コネクタ 13">
            <a:extLst>
              <a:ext uri="{FF2B5EF4-FFF2-40B4-BE49-F238E27FC236}">
                <a16:creationId xmlns:a16="http://schemas.microsoft.com/office/drawing/2014/main" id="{4AB9E83B-4B08-464C-ADB2-6E648D8A8C35}"/>
              </a:ext>
            </a:extLst>
          </p:cNvPr>
          <p:cNvCxnSpPr>
            <a:cxnSpLocks/>
          </p:cNvCxnSpPr>
          <p:nvPr/>
        </p:nvCxnSpPr>
        <p:spPr>
          <a:xfrm>
            <a:off x="0" y="534868"/>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6C71E66D-B914-4C89-B619-8F2EC507A2F6}"/>
              </a:ext>
            </a:extLst>
          </p:cNvPr>
          <p:cNvSpPr/>
          <p:nvPr/>
        </p:nvSpPr>
        <p:spPr>
          <a:xfrm>
            <a:off x="8906933" y="1"/>
            <a:ext cx="999067" cy="53486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資料５</a:t>
            </a:r>
          </a:p>
        </p:txBody>
      </p:sp>
      <p:sp>
        <p:nvSpPr>
          <p:cNvPr id="12" name="テキスト ボックス 11">
            <a:extLst>
              <a:ext uri="{FF2B5EF4-FFF2-40B4-BE49-F238E27FC236}">
                <a16:creationId xmlns:a16="http://schemas.microsoft.com/office/drawing/2014/main" id="{71059720-AC5D-4CC8-B932-E39EE9B68AC9}"/>
              </a:ext>
            </a:extLst>
          </p:cNvPr>
          <p:cNvSpPr txBox="1"/>
          <p:nvPr/>
        </p:nvSpPr>
        <p:spPr>
          <a:xfrm>
            <a:off x="19878" y="-49695"/>
            <a:ext cx="9617765" cy="584775"/>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特定電気通信役務提供者の損害賠償責任の制限及び発信者情報の開示に関する法律</a:t>
            </a:r>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施行規則の</a:t>
            </a:r>
            <a:endParaRPr lang="en-US"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一部を改正する省令案等に関する意見書の提出について</a:t>
            </a:r>
            <a:endParaRPr lang="ja-JP" altLang="en-US" sz="1600" b="1" dirty="0">
              <a:latin typeface="BIZ UDPゴシック" panose="020B0400000000000000" pitchFamily="50" charset="-128"/>
              <a:ea typeface="BIZ UDPゴシック" panose="020B0400000000000000" pitchFamily="50" charset="-128"/>
            </a:endParaRPr>
          </a:p>
        </p:txBody>
      </p:sp>
      <p:graphicFrame>
        <p:nvGraphicFramePr>
          <p:cNvPr id="19" name="表 19">
            <a:extLst>
              <a:ext uri="{FF2B5EF4-FFF2-40B4-BE49-F238E27FC236}">
                <a16:creationId xmlns:a16="http://schemas.microsoft.com/office/drawing/2014/main" id="{DEABC8A5-58B9-434F-8FDF-67382DD01A8E}"/>
              </a:ext>
            </a:extLst>
          </p:cNvPr>
          <p:cNvGraphicFramePr>
            <a:graphicFrameLocks noGrp="1"/>
          </p:cNvGraphicFramePr>
          <p:nvPr>
            <p:extLst>
              <p:ext uri="{D42A27DB-BD31-4B8C-83A1-F6EECF244321}">
                <p14:modId xmlns:p14="http://schemas.microsoft.com/office/powerpoint/2010/main" val="4027036400"/>
              </p:ext>
            </p:extLst>
          </p:nvPr>
        </p:nvGraphicFramePr>
        <p:xfrm>
          <a:off x="79512" y="1191043"/>
          <a:ext cx="9722125" cy="3357862"/>
        </p:xfrm>
        <a:graphic>
          <a:graphicData uri="http://schemas.openxmlformats.org/drawingml/2006/table">
            <a:tbl>
              <a:tblPr firstRow="1" bandRow="1">
                <a:tableStyleId>{5C22544A-7EE6-4342-B048-85BDC9FD1C3A}</a:tableStyleId>
              </a:tblPr>
              <a:tblGrid>
                <a:gridCol w="2632087">
                  <a:extLst>
                    <a:ext uri="{9D8B030D-6E8A-4147-A177-3AD203B41FA5}">
                      <a16:colId xmlns:a16="http://schemas.microsoft.com/office/drawing/2014/main" val="661392206"/>
                    </a:ext>
                  </a:extLst>
                </a:gridCol>
                <a:gridCol w="7090038">
                  <a:extLst>
                    <a:ext uri="{9D8B030D-6E8A-4147-A177-3AD203B41FA5}">
                      <a16:colId xmlns:a16="http://schemas.microsoft.com/office/drawing/2014/main" val="4049568904"/>
                    </a:ext>
                  </a:extLst>
                </a:gridCol>
              </a:tblGrid>
              <a:tr h="270248">
                <a:tc>
                  <a:txBody>
                    <a:bodyPr/>
                    <a:lstStyle/>
                    <a:p>
                      <a:pPr algn="ctr"/>
                      <a:r>
                        <a:rPr kumimoji="1" lang="ja-JP" altLang="en-US" sz="1400" dirty="0">
                          <a:latin typeface="BIZ UDPゴシック" panose="020B0400000000000000" pitchFamily="50" charset="-128"/>
                          <a:ea typeface="BIZ UDPゴシック" panose="020B0400000000000000" pitchFamily="50" charset="-128"/>
                        </a:rPr>
                        <a:t>該当箇所</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意見</a:t>
                      </a:r>
                    </a:p>
                  </a:txBody>
                  <a:tcPr/>
                </a:tc>
                <a:extLst>
                  <a:ext uri="{0D108BD9-81ED-4DB2-BD59-A6C34878D82A}">
                    <a16:rowId xmlns:a16="http://schemas.microsoft.com/office/drawing/2014/main" val="1848199830"/>
                  </a:ext>
                </a:extLst>
              </a:tr>
              <a:tr h="1132822">
                <a:tc>
                  <a:txBody>
                    <a:bodyPr/>
                    <a:lstStyle/>
                    <a:p>
                      <a:pPr algn="l"/>
                      <a:r>
                        <a:rPr kumimoji="1" lang="ja-JP" altLang="en-US" sz="1200" dirty="0">
                          <a:latin typeface="BIZ UDPゴシック" panose="020B0400000000000000" pitchFamily="50" charset="-128"/>
                          <a:ea typeface="BIZ UDPゴシック" panose="020B0400000000000000" pitchFamily="50" charset="-128"/>
                        </a:rPr>
                        <a:t>全般</a:t>
                      </a:r>
                    </a:p>
                  </a:txBody>
                  <a:tcPr/>
                </a:tc>
                <a:tc>
                  <a:txBody>
                    <a:bodyPr/>
                    <a:lstStyle/>
                    <a:p>
                      <a:pPr algn="l"/>
                      <a:r>
                        <a:rPr kumimoji="1" lang="ja-JP" altLang="en-US" sz="1200" dirty="0">
                          <a:latin typeface="BIZ UDPゴシック" panose="020B0400000000000000" pitchFamily="50" charset="-128"/>
                          <a:ea typeface="BIZ UDPゴシック" panose="020B0400000000000000" pitchFamily="50" charset="-128"/>
                        </a:rPr>
                        <a:t>■偽・誤情報への対応</a:t>
                      </a:r>
                    </a:p>
                    <a:p>
                      <a:pPr algn="l"/>
                      <a:r>
                        <a:rPr kumimoji="1" lang="ja-JP" altLang="en-US" sz="1200" dirty="0">
                          <a:latin typeface="BIZ UDPゴシック" panose="020B0400000000000000" pitchFamily="50" charset="-128"/>
                          <a:ea typeface="BIZ UDPゴシック" panose="020B0400000000000000" pitchFamily="50" charset="-128"/>
                        </a:rPr>
                        <a:t>　 本法案に関する衆議院及び参議院の附帯決議において、偽・誤情報等、真偽の不確かな情報が社会に</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ja-JP" altLang="en-US" sz="1200" dirty="0">
                          <a:latin typeface="BIZ UDPゴシック" panose="020B0400000000000000" pitchFamily="50" charset="-128"/>
                          <a:ea typeface="BIZ UDPゴシック" panose="020B0400000000000000" pitchFamily="50" charset="-128"/>
                        </a:rPr>
                        <a:t>悪影響を与えていることに鑑み、必要な施策について早急に検討し、対策を講じることとされていることから、本ガイドラインにおいて、偽・誤情報への対応についても明記してください。</a:t>
                      </a:r>
                    </a:p>
                  </a:txBody>
                  <a:tcPr/>
                </a:tc>
                <a:extLst>
                  <a:ext uri="{0D108BD9-81ED-4DB2-BD59-A6C34878D82A}">
                    <a16:rowId xmlns:a16="http://schemas.microsoft.com/office/drawing/2014/main" val="161197030"/>
                  </a:ext>
                </a:extLst>
              </a:tr>
              <a:tr h="1132822">
                <a:tc>
                  <a:txBody>
                    <a:bodyPr/>
                    <a:lstStyle/>
                    <a:p>
                      <a:pPr algn="l"/>
                      <a:r>
                        <a:rPr kumimoji="1" lang="ja-JP" altLang="en-US" sz="1200" dirty="0">
                          <a:latin typeface="BIZ UDPゴシック" panose="020B0400000000000000" pitchFamily="50" charset="-128"/>
                          <a:ea typeface="BIZ UDPゴシック" panose="020B0400000000000000" pitchFamily="50" charset="-128"/>
                        </a:rPr>
                        <a:t>本文及び関連裁判例一覧</a:t>
                      </a:r>
                      <a:endParaRPr kumimoji="1" lang="en-US" altLang="ja-JP" sz="1200" dirty="0">
                        <a:latin typeface="BIZ UDPゴシック" panose="020B0400000000000000" pitchFamily="50" charset="-128"/>
                        <a:ea typeface="BIZ UDPゴシック" panose="020B0400000000000000" pitchFamily="50" charset="-128"/>
                      </a:endParaRPr>
                    </a:p>
                    <a:p>
                      <a:pPr algn="l"/>
                      <a:endParaRPr kumimoji="1" lang="ja-JP" altLang="en-US" sz="1200" dirty="0">
                        <a:latin typeface="BIZ UDPゴシック" panose="020B0400000000000000" pitchFamily="50" charset="-128"/>
                        <a:ea typeface="BIZ UDPゴシック" panose="020B0400000000000000" pitchFamily="50" charset="-128"/>
                      </a:endParaRPr>
                    </a:p>
                    <a:p>
                      <a:pPr algn="l"/>
                      <a:r>
                        <a:rPr kumimoji="1" lang="ja-JP" altLang="en-US" sz="1200" dirty="0">
                          <a:latin typeface="BIZ UDPゴシック" panose="020B0400000000000000" pitchFamily="50" charset="-128"/>
                          <a:ea typeface="BIZ UDPゴシック" panose="020B0400000000000000" pitchFamily="50" charset="-128"/>
                        </a:rPr>
                        <a:t>　１． 他人の権利を不当に侵害する情 </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報の送信を防止する義務がある</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場合 </a:t>
                      </a:r>
                    </a:p>
                    <a:p>
                      <a:pPr algn="l"/>
                      <a:endParaRPr kumimoji="1" lang="ja-JP" altLang="en-US" sz="1200" dirty="0">
                        <a:latin typeface="BIZ UDPゴシック" panose="020B0400000000000000" pitchFamily="50" charset="-128"/>
                        <a:ea typeface="BIZ UDPゴシック" panose="020B0400000000000000" pitchFamily="50" charset="-128"/>
                      </a:endParaRPr>
                    </a:p>
                  </a:txBody>
                  <a:tcPr/>
                </a:tc>
                <a:tc>
                  <a:txBody>
                    <a:bodyPr/>
                    <a:lstStyle/>
                    <a:p>
                      <a:pPr algn="l"/>
                      <a:r>
                        <a:rPr kumimoji="1" lang="ja-JP" altLang="en-US" sz="1200" dirty="0">
                          <a:latin typeface="BIZ UDPゴシック" panose="020B0400000000000000" pitchFamily="50" charset="-128"/>
                          <a:ea typeface="BIZ UDPゴシック" panose="020B0400000000000000" pitchFamily="50" charset="-128"/>
                        </a:rPr>
                        <a:t>■記載内容の具体化・明確化</a:t>
                      </a:r>
                    </a:p>
                    <a:p>
                      <a:pPr algn="l"/>
                      <a:r>
                        <a:rPr kumimoji="1" lang="ja-JP" altLang="en-US" sz="1200" dirty="0">
                          <a:latin typeface="BIZ UDPゴシック" panose="020B0400000000000000" pitchFamily="50" charset="-128"/>
                          <a:ea typeface="BIZ UDPゴシック" panose="020B0400000000000000" pitchFamily="50" charset="-128"/>
                        </a:rPr>
                        <a:t>   送信防止措置の対象となる表現をより明確に記載してください。</a:t>
                      </a:r>
                    </a:p>
                    <a:p>
                      <a:pPr algn="l"/>
                      <a:r>
                        <a:rPr kumimoji="1" lang="ja-JP" altLang="en-US" sz="1200" dirty="0">
                          <a:latin typeface="BIZ UDPゴシック" panose="020B0400000000000000" pitchFamily="50" charset="-128"/>
                          <a:ea typeface="BIZ UDPゴシック" panose="020B0400000000000000" pitchFamily="50" charset="-128"/>
                        </a:rPr>
                        <a:t>　 本項目は「２．その他送信防止措置を講ずる法令上の義務（努力義務を除く。）がある場合」と比べて</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ja-JP" altLang="en-US" sz="1200" dirty="0">
                          <a:latin typeface="BIZ UDPゴシック" panose="020B0400000000000000" pitchFamily="50" charset="-128"/>
                          <a:ea typeface="BIZ UDPゴシック" panose="020B0400000000000000" pitchFamily="50" charset="-128"/>
                        </a:rPr>
                        <a:t>具体性に欠けており、実効性を持たせるためには、送信防止措置の対象となる表現をより明確に記載</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ja-JP" altLang="en-US" sz="1200" dirty="0">
                          <a:latin typeface="BIZ UDPゴシック" panose="020B0400000000000000" pitchFamily="50" charset="-128"/>
                          <a:ea typeface="BIZ UDPゴシック" panose="020B0400000000000000" pitchFamily="50" charset="-128"/>
                        </a:rPr>
                        <a:t>する必要があると考えます。</a:t>
                      </a:r>
                    </a:p>
                    <a:p>
                      <a:pPr algn="l"/>
                      <a:r>
                        <a:rPr kumimoji="1" lang="ja-JP" altLang="en-US" sz="1200" dirty="0">
                          <a:latin typeface="BIZ UDPゴシック" panose="020B0400000000000000" pitchFamily="50" charset="-128"/>
                          <a:ea typeface="BIZ UDPゴシック" panose="020B0400000000000000" pitchFamily="50" charset="-128"/>
                        </a:rPr>
                        <a:t>   法務省において「人権侵犯事件調査処理規程」や「インターネット上の人権侵害情報による人権侵犯事件に関する処理要領」等により実施した削除要請等の事例や、公益社団法人商事法務研究会による「インターネット上の誹謗中傷をめぐる法的問題に関する有識者検討会とりまとめ」等を参考に、それぞれの</a:t>
                      </a:r>
                      <a:endParaRPr kumimoji="1" lang="en-US" altLang="ja-JP" sz="1200" dirty="0">
                        <a:latin typeface="BIZ UDPゴシック" panose="020B0400000000000000" pitchFamily="50" charset="-128"/>
                        <a:ea typeface="BIZ UDPゴシック" panose="020B0400000000000000" pitchFamily="50" charset="-128"/>
                      </a:endParaRPr>
                    </a:p>
                    <a:p>
                      <a:pPr algn="l"/>
                      <a:r>
                        <a:rPr kumimoji="1" lang="ja-JP" altLang="en-US" sz="1200" dirty="0">
                          <a:latin typeface="BIZ UDPゴシック" panose="020B0400000000000000" pitchFamily="50" charset="-128"/>
                          <a:ea typeface="BIZ UDPゴシック" panose="020B0400000000000000" pitchFamily="50" charset="-128"/>
                        </a:rPr>
                        <a:t>人権課題ごとに送信防止措置の対象となる具体例を掲載してください。</a:t>
                      </a:r>
                    </a:p>
                    <a:p>
                      <a:pPr algn="l"/>
                      <a:endParaRPr kumimoji="1" lang="ja-JP" altLang="en-US" sz="12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780211184"/>
                  </a:ext>
                </a:extLst>
              </a:tr>
            </a:tbl>
          </a:graphicData>
        </a:graphic>
      </p:graphicFrame>
      <p:sp>
        <p:nvSpPr>
          <p:cNvPr id="9" name="テキスト ボックス 8">
            <a:extLst>
              <a:ext uri="{FF2B5EF4-FFF2-40B4-BE49-F238E27FC236}">
                <a16:creationId xmlns:a16="http://schemas.microsoft.com/office/drawing/2014/main" id="{57CB1CE0-6CFC-4000-AF98-C786ABC30239}"/>
              </a:ext>
            </a:extLst>
          </p:cNvPr>
          <p:cNvSpPr txBox="1"/>
          <p:nvPr/>
        </p:nvSpPr>
        <p:spPr>
          <a:xfrm>
            <a:off x="-49848" y="765338"/>
            <a:ext cx="9796669" cy="307777"/>
          </a:xfrm>
          <a:prstGeom prst="rect">
            <a:avLst/>
          </a:prstGeom>
          <a:noFill/>
        </p:spPr>
        <p:txBody>
          <a:bodyPr wrap="square">
            <a:spAutoFit/>
          </a:bodyPr>
          <a:lstStyle/>
          <a:p>
            <a:r>
              <a:rPr lang="ja-JP" altLang="en-US" sz="1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a:t>
            </a:r>
            <a:r>
              <a:rPr lang="ja-JP" altLang="ja-JP" sz="14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特定電気通信による情報の流通によって発生する権利侵害等への対処に関する法律</a:t>
            </a:r>
            <a:r>
              <a:rPr lang="ja-JP" altLang="en-US" sz="1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第</a:t>
            </a:r>
            <a:r>
              <a:rPr lang="en-US" altLang="ja-JP" sz="1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26</a:t>
            </a:r>
            <a:r>
              <a:rPr lang="ja-JP" altLang="en-US" sz="14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条に関するガイドライン案</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33885946-6E37-464D-895C-A844559949FA}"/>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endParaRPr kumimoji="1" lang="en-US" altLang="ja-JP" sz="14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376523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402</TotalTime>
  <Words>1430</Words>
  <Application>Microsoft Office PowerPoint</Application>
  <PresentationFormat>A4 210 x 297 mm</PresentationFormat>
  <Paragraphs>74</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北川　裕一</cp:lastModifiedBy>
  <cp:revision>52</cp:revision>
  <cp:lastPrinted>2025-02-18T23:35:39Z</cp:lastPrinted>
  <dcterms:created xsi:type="dcterms:W3CDTF">2024-08-21T07:59:28Z</dcterms:created>
  <dcterms:modified xsi:type="dcterms:W3CDTF">2025-02-18T23:35:55Z</dcterms:modified>
</cp:coreProperties>
</file>