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8" r:id="rId4"/>
    <p:sldMasterId id="2147483732" r:id="rId5"/>
  </p:sldMasterIdLst>
  <p:notesMasterIdLst>
    <p:notesMasterId r:id="rId31"/>
  </p:notesMasterIdLst>
  <p:handoutMasterIdLst>
    <p:handoutMasterId r:id="rId32"/>
  </p:handoutMasterIdLst>
  <p:sldIdLst>
    <p:sldId id="256" r:id="rId6"/>
    <p:sldId id="963" r:id="rId7"/>
    <p:sldId id="962" r:id="rId8"/>
    <p:sldId id="820" r:id="rId9"/>
    <p:sldId id="449" r:id="rId10"/>
    <p:sldId id="904" r:id="rId11"/>
    <p:sldId id="983" r:id="rId12"/>
    <p:sldId id="745" r:id="rId13"/>
    <p:sldId id="965" r:id="rId14"/>
    <p:sldId id="972" r:id="rId15"/>
    <p:sldId id="974" r:id="rId16"/>
    <p:sldId id="976" r:id="rId17"/>
    <p:sldId id="971" r:id="rId18"/>
    <p:sldId id="975" r:id="rId19"/>
    <p:sldId id="978" r:id="rId20"/>
    <p:sldId id="890" r:id="rId21"/>
    <p:sldId id="967" r:id="rId22"/>
    <p:sldId id="979" r:id="rId23"/>
    <p:sldId id="982" r:id="rId24"/>
    <p:sldId id="980" r:id="rId25"/>
    <p:sldId id="987" r:id="rId26"/>
    <p:sldId id="981" r:id="rId27"/>
    <p:sldId id="969" r:id="rId28"/>
    <p:sldId id="911" r:id="rId29"/>
    <p:sldId id="447" r:id="rId30"/>
  </p:sldIdLst>
  <p:sldSz cx="9144000" cy="6858000" type="screen4x3"/>
  <p:notesSz cx="6807200" cy="9939338"/>
  <p:defaultTex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zuaki Shichi" initials="S" lastIdx="13" clrIdx="0"/>
  <p:cmAuthor id="1" name="Kazuaki Shichi" initials="K" lastIdx="2" clrIdx="1"/>
  <p:cmAuthor id="2" name="平西　恭子" initials="平西　恭子" lastIdx="1" clrIdx="2">
    <p:extLst>
      <p:ext uri="{19B8F6BF-5375-455C-9EA6-DF929625EA0E}">
        <p15:presenceInfo xmlns:p15="http://schemas.microsoft.com/office/powerpoint/2012/main" userId="S::HiranishiK@lan.pref.osaka.jp::0158dd8d-d0d8-4a62-9164-2993f215f8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000099"/>
    <a:srgbClr val="0000CC"/>
    <a:srgbClr val="000066"/>
    <a:srgbClr val="5D7430"/>
    <a:srgbClr val="9BBB59"/>
    <a:srgbClr val="9B395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1095" autoAdjust="0"/>
  </p:normalViewPr>
  <p:slideViewPr>
    <p:cSldViewPr showGuides="1">
      <p:cViewPr varScale="1">
        <p:scale>
          <a:sx n="121" d="100"/>
          <a:sy n="121" d="100"/>
        </p:scale>
        <p:origin x="1140" y="90"/>
      </p:cViewPr>
      <p:guideLst>
        <p:guide pos="2880"/>
        <p:guide orient="horz" pos="2160"/>
      </p:guideLst>
    </p:cSldViewPr>
  </p:slideViewPr>
  <p:notesTextViewPr>
    <p:cViewPr>
      <p:scale>
        <a:sx n="100" d="100"/>
        <a:sy n="100" d="100"/>
      </p:scale>
      <p:origin x="0" y="0"/>
    </p:cViewPr>
  </p:notesTextViewPr>
  <p:sorterViewPr>
    <p:cViewPr>
      <p:scale>
        <a:sx n="150" d="100"/>
        <a:sy n="150" d="100"/>
      </p:scale>
      <p:origin x="0" y="12894"/>
    </p:cViewPr>
  </p:sorterViewPr>
  <p:notesViewPr>
    <p:cSldViewPr>
      <p:cViewPr varScale="1">
        <p:scale>
          <a:sx n="60" d="100"/>
          <a:sy n="60"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1EE881E7-AE69-4146-94D2-2270EEF8DDA0}" type="datetimeFigureOut">
              <a:rPr kumimoji="1" lang="ja-JP" altLang="en-US" smtClean="0"/>
              <a:t>2023/11/15</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9BD94D33-C8B2-4ABC-9002-0DE385A9DFE6}" type="slidenum">
              <a:rPr kumimoji="1" lang="ja-JP" altLang="en-US" smtClean="0"/>
              <a:t>‹#›</a:t>
            </a:fld>
            <a:endParaRPr kumimoji="1" lang="ja-JP" altLang="en-US"/>
          </a:p>
        </p:txBody>
      </p:sp>
    </p:spTree>
    <p:extLst>
      <p:ext uri="{BB962C8B-B14F-4D97-AF65-F5344CB8AC3E}">
        <p14:creationId xmlns:p14="http://schemas.microsoft.com/office/powerpoint/2010/main" val="8607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4F310774-28F9-4F9B-9668-F263BD70C017}" type="datetimeFigureOut">
              <a:rPr kumimoji="1" lang="ja-JP" altLang="en-US" smtClean="0"/>
              <a:t>2023/11/15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67FAA14F-D4B8-4FAD-8C38-DB5B92F8CCA5}" type="slidenum">
              <a:rPr kumimoji="1" lang="ja-JP" altLang="en-US" smtClean="0"/>
              <a:t>‹#›</a:t>
            </a:fld>
            <a:endParaRPr kumimoji="1" lang="ja-JP" altLang="en-US"/>
          </a:p>
        </p:txBody>
      </p:sp>
    </p:spTree>
    <p:extLst>
      <p:ext uri="{BB962C8B-B14F-4D97-AF65-F5344CB8AC3E}">
        <p14:creationId xmlns:p14="http://schemas.microsoft.com/office/powerpoint/2010/main" val="824586528"/>
      </p:ext>
    </p:extLst>
  </p:cSld>
  <p:clrMap bg1="lt1" tx1="dk1" bg2="lt2" tx2="dk2" accent1="accent1" accent2="accent2" accent3="accent3" accent4="accent4" accent5="accent5" accent6="accent6" hlink="hlink" folHlink="folHlink"/>
  <p:hf hdr="0" ftr="0" dt="0"/>
  <p:notesStyle>
    <a:lvl1pPr marL="0" algn="l" defTabSz="914274" rtl="0" eaLnBrk="1" latinLnBrk="0" hangingPunct="1">
      <a:defRPr kumimoji="1" sz="1200" kern="1200">
        <a:solidFill>
          <a:schemeClr val="tx1"/>
        </a:solidFill>
        <a:latin typeface="+mn-lt"/>
        <a:ea typeface="+mn-ea"/>
        <a:cs typeface="+mn-cs"/>
      </a:defRPr>
    </a:lvl1pPr>
    <a:lvl2pPr marL="457137" algn="l" defTabSz="914274" rtl="0" eaLnBrk="1" latinLnBrk="0" hangingPunct="1">
      <a:defRPr kumimoji="1" sz="1200" kern="1200">
        <a:solidFill>
          <a:schemeClr val="tx1"/>
        </a:solidFill>
        <a:latin typeface="+mn-lt"/>
        <a:ea typeface="+mn-ea"/>
        <a:cs typeface="+mn-cs"/>
      </a:defRPr>
    </a:lvl2pPr>
    <a:lvl3pPr marL="914274" algn="l" defTabSz="914274" rtl="0" eaLnBrk="1" latinLnBrk="0" hangingPunct="1">
      <a:defRPr kumimoji="1" sz="1200" kern="1200">
        <a:solidFill>
          <a:schemeClr val="tx1"/>
        </a:solidFill>
        <a:latin typeface="+mn-lt"/>
        <a:ea typeface="+mn-ea"/>
        <a:cs typeface="+mn-cs"/>
      </a:defRPr>
    </a:lvl3pPr>
    <a:lvl4pPr marL="1371410" algn="l" defTabSz="914274" rtl="0" eaLnBrk="1" latinLnBrk="0" hangingPunct="1">
      <a:defRPr kumimoji="1" sz="1200" kern="1200">
        <a:solidFill>
          <a:schemeClr val="tx1"/>
        </a:solidFill>
        <a:latin typeface="+mn-lt"/>
        <a:ea typeface="+mn-ea"/>
        <a:cs typeface="+mn-cs"/>
      </a:defRPr>
    </a:lvl4pPr>
    <a:lvl5pPr marL="1828547" algn="l" defTabSz="914274" rtl="0" eaLnBrk="1" latinLnBrk="0" hangingPunct="1">
      <a:defRPr kumimoji="1" sz="1200" kern="1200">
        <a:solidFill>
          <a:schemeClr val="tx1"/>
        </a:solidFill>
        <a:latin typeface="+mn-lt"/>
        <a:ea typeface="+mn-ea"/>
        <a:cs typeface="+mn-cs"/>
      </a:defRPr>
    </a:lvl5pPr>
    <a:lvl6pPr marL="2285684" algn="l" defTabSz="914274" rtl="0" eaLnBrk="1" latinLnBrk="0" hangingPunct="1">
      <a:defRPr kumimoji="1" sz="1200" kern="1200">
        <a:solidFill>
          <a:schemeClr val="tx1"/>
        </a:solidFill>
        <a:latin typeface="+mn-lt"/>
        <a:ea typeface="+mn-ea"/>
        <a:cs typeface="+mn-cs"/>
      </a:defRPr>
    </a:lvl6pPr>
    <a:lvl7pPr marL="2742821" algn="l" defTabSz="914274" rtl="0" eaLnBrk="1" latinLnBrk="0" hangingPunct="1">
      <a:defRPr kumimoji="1" sz="1200" kern="1200">
        <a:solidFill>
          <a:schemeClr val="tx1"/>
        </a:solidFill>
        <a:latin typeface="+mn-lt"/>
        <a:ea typeface="+mn-ea"/>
        <a:cs typeface="+mn-cs"/>
      </a:defRPr>
    </a:lvl7pPr>
    <a:lvl8pPr marL="3199957" algn="l" defTabSz="914274" rtl="0" eaLnBrk="1" latinLnBrk="0" hangingPunct="1">
      <a:defRPr kumimoji="1" sz="1200" kern="1200">
        <a:solidFill>
          <a:schemeClr val="tx1"/>
        </a:solidFill>
        <a:latin typeface="+mn-lt"/>
        <a:ea typeface="+mn-ea"/>
        <a:cs typeface="+mn-cs"/>
      </a:defRPr>
    </a:lvl8pPr>
    <a:lvl9pPr marL="3657093" algn="l" defTabSz="91427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0</a:t>
            </a:fld>
            <a:endParaRPr kumimoji="1" lang="ja-JP" altLang="en-US"/>
          </a:p>
        </p:txBody>
      </p:sp>
    </p:spTree>
    <p:extLst>
      <p:ext uri="{BB962C8B-B14F-4D97-AF65-F5344CB8AC3E}">
        <p14:creationId xmlns:p14="http://schemas.microsoft.com/office/powerpoint/2010/main" val="157550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9</a:t>
            </a:fld>
            <a:endParaRPr kumimoji="1" lang="ja-JP" altLang="en-US"/>
          </a:p>
        </p:txBody>
      </p:sp>
    </p:spTree>
    <p:extLst>
      <p:ext uri="{BB962C8B-B14F-4D97-AF65-F5344CB8AC3E}">
        <p14:creationId xmlns:p14="http://schemas.microsoft.com/office/powerpoint/2010/main" val="367164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sz="1400" dirty="0"/>
          </a:p>
        </p:txBody>
      </p:sp>
    </p:spTree>
    <p:extLst>
      <p:ext uri="{BB962C8B-B14F-4D97-AF65-F5344CB8AC3E}">
        <p14:creationId xmlns:p14="http://schemas.microsoft.com/office/powerpoint/2010/main" val="189621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11</a:t>
            </a:fld>
            <a:endParaRPr kumimoji="1" lang="ja-JP" altLang="en-US"/>
          </a:p>
        </p:txBody>
      </p:sp>
    </p:spTree>
    <p:extLst>
      <p:ext uri="{BB962C8B-B14F-4D97-AF65-F5344CB8AC3E}">
        <p14:creationId xmlns:p14="http://schemas.microsoft.com/office/powerpoint/2010/main" val="244610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0075" y="577850"/>
            <a:ext cx="5699125" cy="4275138"/>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05325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4127927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14</a:t>
            </a:fld>
            <a:endParaRPr kumimoji="1" lang="ja-JP" altLang="en-US"/>
          </a:p>
        </p:txBody>
      </p:sp>
    </p:spTree>
    <p:extLst>
      <p:ext uri="{BB962C8B-B14F-4D97-AF65-F5344CB8AC3E}">
        <p14:creationId xmlns:p14="http://schemas.microsoft.com/office/powerpoint/2010/main" val="337517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15</a:t>
            </a:fld>
            <a:endParaRPr kumimoji="1" lang="ja-JP" altLang="en-US"/>
          </a:p>
        </p:txBody>
      </p:sp>
    </p:spTree>
    <p:extLst>
      <p:ext uri="{BB962C8B-B14F-4D97-AF65-F5344CB8AC3E}">
        <p14:creationId xmlns:p14="http://schemas.microsoft.com/office/powerpoint/2010/main" val="243380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16</a:t>
            </a:fld>
            <a:endParaRPr kumimoji="1" lang="ja-JP" altLang="en-US"/>
          </a:p>
        </p:txBody>
      </p:sp>
    </p:spTree>
    <p:extLst>
      <p:ext uri="{BB962C8B-B14F-4D97-AF65-F5344CB8AC3E}">
        <p14:creationId xmlns:p14="http://schemas.microsoft.com/office/powerpoint/2010/main" val="30260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17</a:t>
            </a:fld>
            <a:endParaRPr kumimoji="1" lang="ja-JP" altLang="en-US"/>
          </a:p>
        </p:txBody>
      </p:sp>
    </p:spTree>
    <p:extLst>
      <p:ext uri="{BB962C8B-B14F-4D97-AF65-F5344CB8AC3E}">
        <p14:creationId xmlns:p14="http://schemas.microsoft.com/office/powerpoint/2010/main" val="1391156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18</a:t>
            </a:fld>
            <a:endParaRPr kumimoji="1" lang="ja-JP" altLang="en-US"/>
          </a:p>
        </p:txBody>
      </p:sp>
    </p:spTree>
    <p:extLst>
      <p:ext uri="{BB962C8B-B14F-4D97-AF65-F5344CB8AC3E}">
        <p14:creationId xmlns:p14="http://schemas.microsoft.com/office/powerpoint/2010/main" val="268733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347067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19</a:t>
            </a:fld>
            <a:endParaRPr kumimoji="1" lang="ja-JP" altLang="en-US"/>
          </a:p>
        </p:txBody>
      </p:sp>
    </p:spTree>
    <p:extLst>
      <p:ext uri="{BB962C8B-B14F-4D97-AF65-F5344CB8AC3E}">
        <p14:creationId xmlns:p14="http://schemas.microsoft.com/office/powerpoint/2010/main" val="344547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a:ln/>
        </p:spPr>
      </p:sp>
      <p:sp>
        <p:nvSpPr>
          <p:cNvPr id="11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1126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FFFC256-8F88-40D1-A05F-B3F644D3ADB0}" type="slidenum">
              <a:rPr lang="ja-JP" altLang="en-US" smtClean="0"/>
              <a:pPr/>
              <a:t>20</a:t>
            </a:fld>
            <a:endParaRPr lang="ja-JP" altLang="en-US"/>
          </a:p>
        </p:txBody>
      </p:sp>
    </p:spTree>
    <p:extLst>
      <p:ext uri="{BB962C8B-B14F-4D97-AF65-F5344CB8AC3E}">
        <p14:creationId xmlns:p14="http://schemas.microsoft.com/office/powerpoint/2010/main" val="398780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21</a:t>
            </a:fld>
            <a:endParaRPr kumimoji="1" lang="ja-JP" altLang="en-US"/>
          </a:p>
        </p:txBody>
      </p:sp>
    </p:spTree>
    <p:extLst>
      <p:ext uri="{BB962C8B-B14F-4D97-AF65-F5344CB8AC3E}">
        <p14:creationId xmlns:p14="http://schemas.microsoft.com/office/powerpoint/2010/main" val="3710516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22</a:t>
            </a:fld>
            <a:endParaRPr kumimoji="1" lang="ja-JP" altLang="en-US"/>
          </a:p>
        </p:txBody>
      </p:sp>
    </p:spTree>
    <p:extLst>
      <p:ext uri="{BB962C8B-B14F-4D97-AF65-F5344CB8AC3E}">
        <p14:creationId xmlns:p14="http://schemas.microsoft.com/office/powerpoint/2010/main" val="52802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23</a:t>
            </a:fld>
            <a:endParaRPr kumimoji="1" lang="ja-JP" altLang="en-US"/>
          </a:p>
        </p:txBody>
      </p:sp>
    </p:spTree>
    <p:extLst>
      <p:ext uri="{BB962C8B-B14F-4D97-AF65-F5344CB8AC3E}">
        <p14:creationId xmlns:p14="http://schemas.microsoft.com/office/powerpoint/2010/main" val="2183661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24</a:t>
            </a:fld>
            <a:endParaRPr kumimoji="1" lang="ja-JP" altLang="en-US"/>
          </a:p>
        </p:txBody>
      </p:sp>
    </p:spTree>
    <p:extLst>
      <p:ext uri="{BB962C8B-B14F-4D97-AF65-F5344CB8AC3E}">
        <p14:creationId xmlns:p14="http://schemas.microsoft.com/office/powerpoint/2010/main" val="74131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a:t>
            </a:fld>
            <a:endParaRPr kumimoji="1" lang="ja-JP" altLang="en-US"/>
          </a:p>
        </p:txBody>
      </p:sp>
    </p:spTree>
    <p:extLst>
      <p:ext uri="{BB962C8B-B14F-4D97-AF65-F5344CB8AC3E}">
        <p14:creationId xmlns:p14="http://schemas.microsoft.com/office/powerpoint/2010/main" val="321590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a:t>
            </a:fld>
            <a:endParaRPr kumimoji="1" lang="ja-JP" altLang="en-US"/>
          </a:p>
        </p:txBody>
      </p:sp>
    </p:spTree>
    <p:extLst>
      <p:ext uri="{BB962C8B-B14F-4D97-AF65-F5344CB8AC3E}">
        <p14:creationId xmlns:p14="http://schemas.microsoft.com/office/powerpoint/2010/main" val="179594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4</a:t>
            </a:fld>
            <a:endParaRPr kumimoji="1" lang="ja-JP" altLang="en-US"/>
          </a:p>
        </p:txBody>
      </p:sp>
    </p:spTree>
    <p:extLst>
      <p:ext uri="{BB962C8B-B14F-4D97-AF65-F5344CB8AC3E}">
        <p14:creationId xmlns:p14="http://schemas.microsoft.com/office/powerpoint/2010/main" val="83569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a:t>
            </a:fld>
            <a:endParaRPr kumimoji="1" lang="ja-JP" altLang="en-US"/>
          </a:p>
        </p:txBody>
      </p:sp>
    </p:spTree>
    <p:extLst>
      <p:ext uri="{BB962C8B-B14F-4D97-AF65-F5344CB8AC3E}">
        <p14:creationId xmlns:p14="http://schemas.microsoft.com/office/powerpoint/2010/main" val="339814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6</a:t>
            </a:fld>
            <a:endParaRPr kumimoji="1" lang="ja-JP" altLang="en-US"/>
          </a:p>
        </p:txBody>
      </p:sp>
    </p:spTree>
    <p:extLst>
      <p:ext uri="{BB962C8B-B14F-4D97-AF65-F5344CB8AC3E}">
        <p14:creationId xmlns:p14="http://schemas.microsoft.com/office/powerpoint/2010/main" val="97533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a:t>
            </a:fld>
            <a:endParaRPr kumimoji="1" lang="ja-JP" altLang="en-US"/>
          </a:p>
        </p:txBody>
      </p:sp>
    </p:spTree>
    <p:extLst>
      <p:ext uri="{BB962C8B-B14F-4D97-AF65-F5344CB8AC3E}">
        <p14:creationId xmlns:p14="http://schemas.microsoft.com/office/powerpoint/2010/main" val="44122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8</a:t>
            </a:fld>
            <a:endParaRPr kumimoji="1" lang="ja-JP" altLang="en-US"/>
          </a:p>
        </p:txBody>
      </p:sp>
    </p:spTree>
    <p:extLst>
      <p:ext uri="{BB962C8B-B14F-4D97-AF65-F5344CB8AC3E}">
        <p14:creationId xmlns:p14="http://schemas.microsoft.com/office/powerpoint/2010/main" val="71323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37" indent="0" algn="ctr">
              <a:buNone/>
              <a:defRPr>
                <a:solidFill>
                  <a:schemeClr val="tx1">
                    <a:tint val="75000"/>
                  </a:schemeClr>
                </a:solidFill>
              </a:defRPr>
            </a:lvl2pPr>
            <a:lvl3pPr marL="914274" indent="0" algn="ctr">
              <a:buNone/>
              <a:defRPr>
                <a:solidFill>
                  <a:schemeClr val="tx1">
                    <a:tint val="75000"/>
                  </a:schemeClr>
                </a:solidFill>
              </a:defRPr>
            </a:lvl3pPr>
            <a:lvl4pPr marL="1371410" indent="0" algn="ctr">
              <a:buNone/>
              <a:defRPr>
                <a:solidFill>
                  <a:schemeClr val="tx1">
                    <a:tint val="75000"/>
                  </a:schemeClr>
                </a:solidFill>
              </a:defRPr>
            </a:lvl4pPr>
            <a:lvl5pPr marL="1828547" indent="0" algn="ctr">
              <a:buNone/>
              <a:defRPr>
                <a:solidFill>
                  <a:schemeClr val="tx1">
                    <a:tint val="75000"/>
                  </a:schemeClr>
                </a:solidFill>
              </a:defRPr>
            </a:lvl5pPr>
            <a:lvl6pPr marL="2285684" indent="0" algn="ctr">
              <a:buNone/>
              <a:defRPr>
                <a:solidFill>
                  <a:schemeClr val="tx1">
                    <a:tint val="75000"/>
                  </a:schemeClr>
                </a:solidFill>
              </a:defRPr>
            </a:lvl6pPr>
            <a:lvl7pPr marL="2742821" indent="0" algn="ctr">
              <a:buNone/>
              <a:defRPr>
                <a:solidFill>
                  <a:schemeClr val="tx1">
                    <a:tint val="75000"/>
                  </a:schemeClr>
                </a:solidFill>
              </a:defRPr>
            </a:lvl7pPr>
            <a:lvl8pPr marL="3199957" indent="0" algn="ctr">
              <a:buNone/>
              <a:defRPr>
                <a:solidFill>
                  <a:schemeClr val="tx1">
                    <a:tint val="75000"/>
                  </a:schemeClr>
                </a:solidFill>
              </a:defRPr>
            </a:lvl8pPr>
            <a:lvl9pPr marL="365709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5EDAC1-5955-4F47-A4A8-E28ADDFA5F60}" type="datetime1">
              <a:rPr kumimoji="1" lang="ja-JP" altLang="en-US" smtClean="0"/>
              <a:t>2023/11/15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dirty="0"/>
          </a:p>
        </p:txBody>
      </p:sp>
    </p:spTree>
    <p:extLst>
      <p:ext uri="{BB962C8B-B14F-4D97-AF65-F5344CB8AC3E}">
        <p14:creationId xmlns:p14="http://schemas.microsoft.com/office/powerpoint/2010/main" val="76540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0C01D3-C3F1-400E-BB45-78081197961F}" type="datetime1">
              <a:rPr kumimoji="1" lang="ja-JP" altLang="en-US" smtClean="0"/>
              <a:t>2023/11/15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43005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BF28EC-1262-40E0-A7EA-9463CD0A0B24}" type="datetime1">
              <a:rPr kumimoji="1" lang="ja-JP" altLang="en-US" smtClean="0"/>
              <a:t>2023/11/15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42882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98248-9989-4959-A78D-E27E2EC999A9}"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478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3F931-C299-42E4-ABF4-765EF126FDD3}"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22504" y="6327376"/>
            <a:ext cx="486000" cy="486000"/>
          </a:xfrm>
          <a:prstGeom prst="ellipse">
            <a:avLst/>
          </a:prstGeom>
          <a:solidFill>
            <a:schemeClr val="bg1"/>
          </a:solidFill>
          <a:ln>
            <a:solidFill>
              <a:srgbClr val="758085">
                <a:lumMod val="50000"/>
              </a:srgbClr>
            </a:solidFill>
          </a:ln>
        </p:spPr>
        <p:txBody>
          <a:bodyPr/>
          <a:lstStyle/>
          <a:p>
            <a:fld id="{930DF1FA-2879-4CB1-9630-E4043495BA91}" type="slidenum">
              <a:rPr kumimoji="1" lang="ja-JP" altLang="en-US" smtClean="0"/>
              <a:t>‹#›</a:t>
            </a:fld>
            <a:endParaRPr kumimoji="1" lang="ja-JP" altLang="en-US" dirty="0"/>
          </a:p>
        </p:txBody>
      </p:sp>
    </p:spTree>
    <p:extLst>
      <p:ext uri="{BB962C8B-B14F-4D97-AF65-F5344CB8AC3E}">
        <p14:creationId xmlns:p14="http://schemas.microsoft.com/office/powerpoint/2010/main" val="123773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846DF-20AF-4D26-B2EA-6E97D059A029}"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435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14B040-81ED-4A71-A35B-7CCCF4AB8CA2}" type="datetime1">
              <a:rPr kumimoji="1" lang="ja-JP" altLang="en-US" smtClean="0"/>
              <a:t>2023/11/15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917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4D987A-1026-4DFA-9BD6-94BF48192DD0}" type="datetime1">
              <a:rPr kumimoji="1" lang="ja-JP" altLang="en-US" smtClean="0"/>
              <a:t>2023/11/15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52403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BD47D9-61A8-4B22-B0C1-9A3DB5CE19DA}" type="datetime1">
              <a:rPr kumimoji="1" lang="ja-JP" altLang="en-US" smtClean="0"/>
              <a:t>2023/11/15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99894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C416B-355D-4CF0-8A61-FEE78AFCE2D5}" type="datetime1">
              <a:rPr kumimoji="1" lang="ja-JP" altLang="en-US" smtClean="0"/>
              <a:t>2023/11/15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5093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50E29C-9503-4949-BF3E-A222CA9DA38C}" type="datetime1">
              <a:rPr kumimoji="1" lang="ja-JP" altLang="en-US" smtClean="0"/>
              <a:t>2023/11/15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71207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BEF225-F3C1-4D17-9D31-2F55E0229A23}" type="datetime1">
              <a:rPr kumimoji="1" lang="ja-JP" altLang="en-US" smtClean="0"/>
              <a:t>2023/11/15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22504" y="6327376"/>
            <a:ext cx="486000" cy="486000"/>
          </a:xfrm>
          <a:effectLst>
            <a:outerShdw blurRad="76200" dist="38100" dir="5400000" algn="t" rotWithShape="0">
              <a:prstClr val="black">
                <a:alpha val="40000"/>
              </a:prstClr>
            </a:outerShdw>
          </a:effectLst>
        </p:spPr>
        <p:txBody>
          <a:bodyPr lIns="0" tIns="0" rIns="0" bIns="0" anchor="ctr" anchorCtr="1"/>
          <a:lstStyle>
            <a:lvl1pPr>
              <a:defRPr>
                <a:latin typeface="Meiryo UI" panose="020B0604030504040204" pitchFamily="50" charset="-128"/>
                <a:ea typeface="Meiryo UI" panose="020B0604030504040204" pitchFamily="50" charset="-128"/>
              </a:defRPr>
            </a:lvl1pPr>
          </a:lstStyle>
          <a:p>
            <a:fld id="{B0BFD7D3-87B8-472A-985F-570FE245FC23}" type="slidenum">
              <a:rPr lang="ja-JP" altLang="en-US" smtClean="0"/>
              <a:pPr/>
              <a:t>‹#›</a:t>
            </a:fld>
            <a:endParaRPr lang="ja-JP" altLang="en-US" dirty="0"/>
          </a:p>
        </p:txBody>
      </p:sp>
    </p:spTree>
    <p:extLst>
      <p:ext uri="{BB962C8B-B14F-4D97-AF65-F5344CB8AC3E}">
        <p14:creationId xmlns:p14="http://schemas.microsoft.com/office/powerpoint/2010/main" val="273758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293E5E-844E-49D1-9DF0-5E5BA440B29B}" type="datetime1">
              <a:rPr kumimoji="1" lang="ja-JP" altLang="en-US" smtClean="0"/>
              <a:t>2023/11/15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98026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94B4D2-E11A-4E46-8D66-78669D01B293}"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9744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E8EE09-DB79-4A0B-9E93-DA5B8806A46E}" type="datetime1">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875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7" indent="0">
              <a:buNone/>
              <a:defRPr sz="1800">
                <a:solidFill>
                  <a:schemeClr val="tx1">
                    <a:tint val="75000"/>
                  </a:schemeClr>
                </a:solidFill>
              </a:defRPr>
            </a:lvl2pPr>
            <a:lvl3pPr marL="914274" indent="0">
              <a:buNone/>
              <a:defRPr sz="1600">
                <a:solidFill>
                  <a:schemeClr val="tx1">
                    <a:tint val="75000"/>
                  </a:schemeClr>
                </a:solidFill>
              </a:defRPr>
            </a:lvl3pPr>
            <a:lvl4pPr marL="1371410" indent="0">
              <a:buNone/>
              <a:defRPr sz="1400">
                <a:solidFill>
                  <a:schemeClr val="tx1">
                    <a:tint val="75000"/>
                  </a:schemeClr>
                </a:solidFill>
              </a:defRPr>
            </a:lvl4pPr>
            <a:lvl5pPr marL="1828547" indent="0">
              <a:buNone/>
              <a:defRPr sz="1400">
                <a:solidFill>
                  <a:schemeClr val="tx1">
                    <a:tint val="75000"/>
                  </a:schemeClr>
                </a:solidFill>
              </a:defRPr>
            </a:lvl5pPr>
            <a:lvl6pPr marL="2285684" indent="0">
              <a:buNone/>
              <a:defRPr sz="1400">
                <a:solidFill>
                  <a:schemeClr val="tx1">
                    <a:tint val="75000"/>
                  </a:schemeClr>
                </a:solidFill>
              </a:defRPr>
            </a:lvl6pPr>
            <a:lvl7pPr marL="2742821" indent="0">
              <a:buNone/>
              <a:defRPr sz="1400">
                <a:solidFill>
                  <a:schemeClr val="tx1">
                    <a:tint val="75000"/>
                  </a:schemeClr>
                </a:solidFill>
              </a:defRPr>
            </a:lvl7pPr>
            <a:lvl8pPr marL="3199957" indent="0">
              <a:buNone/>
              <a:defRPr sz="1400">
                <a:solidFill>
                  <a:schemeClr val="tx1">
                    <a:tint val="75000"/>
                  </a:schemeClr>
                </a:solidFill>
              </a:defRPr>
            </a:lvl8pPr>
            <a:lvl9pPr marL="365709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A1AC9D-DC9A-4A5C-AB2C-FFF710C03A5D}" type="datetime1">
              <a:rPr kumimoji="1" lang="ja-JP" altLang="en-US" smtClean="0"/>
              <a:t>2023/11/15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647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348733-9412-4781-8BE4-3C4B47A2A746}" type="datetime1">
              <a:rPr kumimoji="1" lang="ja-JP" altLang="en-US" smtClean="0"/>
              <a:t>2023/11/15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365211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37" indent="0">
              <a:buNone/>
              <a:defRPr sz="2000" b="1"/>
            </a:lvl2pPr>
            <a:lvl3pPr marL="914274" indent="0">
              <a:buNone/>
              <a:defRPr sz="1800" b="1"/>
            </a:lvl3pPr>
            <a:lvl4pPr marL="1371410" indent="0">
              <a:buNone/>
              <a:defRPr sz="1600" b="1"/>
            </a:lvl4pPr>
            <a:lvl5pPr marL="1828547" indent="0">
              <a:buNone/>
              <a:defRPr sz="1600" b="1"/>
            </a:lvl5pPr>
            <a:lvl6pPr marL="2285684" indent="0">
              <a:buNone/>
              <a:defRPr sz="1600" b="1"/>
            </a:lvl6pPr>
            <a:lvl7pPr marL="2742821" indent="0">
              <a:buNone/>
              <a:defRPr sz="1600" b="1"/>
            </a:lvl7pPr>
            <a:lvl8pPr marL="3199957" indent="0">
              <a:buNone/>
              <a:defRPr sz="1600" b="1"/>
            </a:lvl8pPr>
            <a:lvl9pPr marL="365709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37" indent="0">
              <a:buNone/>
              <a:defRPr sz="2000" b="1"/>
            </a:lvl2pPr>
            <a:lvl3pPr marL="914274" indent="0">
              <a:buNone/>
              <a:defRPr sz="1800" b="1"/>
            </a:lvl3pPr>
            <a:lvl4pPr marL="1371410" indent="0">
              <a:buNone/>
              <a:defRPr sz="1600" b="1"/>
            </a:lvl4pPr>
            <a:lvl5pPr marL="1828547" indent="0">
              <a:buNone/>
              <a:defRPr sz="1600" b="1"/>
            </a:lvl5pPr>
            <a:lvl6pPr marL="2285684" indent="0">
              <a:buNone/>
              <a:defRPr sz="1600" b="1"/>
            </a:lvl6pPr>
            <a:lvl7pPr marL="2742821" indent="0">
              <a:buNone/>
              <a:defRPr sz="1600" b="1"/>
            </a:lvl7pPr>
            <a:lvl8pPr marL="3199957" indent="0">
              <a:buNone/>
              <a:defRPr sz="1600" b="1"/>
            </a:lvl8pPr>
            <a:lvl9pPr marL="365709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F6412E-E512-4CC0-94B6-82047FB1BCC8}" type="datetime1">
              <a:rPr kumimoji="1" lang="ja-JP" altLang="en-US" smtClean="0"/>
              <a:t>2023/11/15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258981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9BE1E71-EA3D-4488-86B4-DDCA3BE342A7}" type="datetime1">
              <a:rPr kumimoji="1" lang="ja-JP" altLang="en-US" smtClean="0"/>
              <a:t>2023/11/15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80893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47389A-D206-49C3-B20E-DCE6D0C68D5C}" type="datetime1">
              <a:rPr kumimoji="1" lang="ja-JP" altLang="en-US" smtClean="0"/>
              <a:t>2023/11/15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568496" y="6308725"/>
            <a:ext cx="486000" cy="486000"/>
          </a:xfrm>
        </p:spPr>
        <p:txBody>
          <a:bodyPr lIns="0" tIns="0" rIns="0" bIns="0"/>
          <a:lstStyle/>
          <a:p>
            <a:fld id="{B0BFD7D3-87B8-472A-985F-570FE245FC23}" type="slidenum">
              <a:rPr kumimoji="1" lang="ja-JP" altLang="en-US" smtClean="0"/>
              <a:t>‹#›</a:t>
            </a:fld>
            <a:endParaRPr kumimoji="1" lang="ja-JP" altLang="en-US" dirty="0"/>
          </a:p>
        </p:txBody>
      </p:sp>
    </p:spTree>
    <p:extLst>
      <p:ext uri="{BB962C8B-B14F-4D97-AF65-F5344CB8AC3E}">
        <p14:creationId xmlns:p14="http://schemas.microsoft.com/office/powerpoint/2010/main" val="113612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0"/>
            <a:ext cx="3008313" cy="4691063"/>
          </a:xfrm>
        </p:spPr>
        <p:txBody>
          <a:bodyPr/>
          <a:lstStyle>
            <a:lvl1pPr marL="0" indent="0">
              <a:buNone/>
              <a:defRPr sz="1400"/>
            </a:lvl1pPr>
            <a:lvl2pPr marL="457137" indent="0">
              <a:buNone/>
              <a:defRPr sz="1200"/>
            </a:lvl2pPr>
            <a:lvl3pPr marL="914274" indent="0">
              <a:buNone/>
              <a:defRPr sz="1000"/>
            </a:lvl3pPr>
            <a:lvl4pPr marL="1371410" indent="0">
              <a:buNone/>
              <a:defRPr sz="900"/>
            </a:lvl4pPr>
            <a:lvl5pPr marL="1828547" indent="0">
              <a:buNone/>
              <a:defRPr sz="900"/>
            </a:lvl5pPr>
            <a:lvl6pPr marL="2285684" indent="0">
              <a:buNone/>
              <a:defRPr sz="900"/>
            </a:lvl6pPr>
            <a:lvl7pPr marL="2742821" indent="0">
              <a:buNone/>
              <a:defRPr sz="900"/>
            </a:lvl7pPr>
            <a:lvl8pPr marL="3199957" indent="0">
              <a:buNone/>
              <a:defRPr sz="900"/>
            </a:lvl8pPr>
            <a:lvl9pPr marL="365709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C5178A-CF40-42CD-827D-3F37EF820806}" type="datetime1">
              <a:rPr kumimoji="1" lang="ja-JP" altLang="en-US" smtClean="0"/>
              <a:t>2023/11/15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6664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37" indent="0">
              <a:buNone/>
              <a:defRPr sz="2800"/>
            </a:lvl2pPr>
            <a:lvl3pPr marL="914274" indent="0">
              <a:buNone/>
              <a:defRPr sz="2400"/>
            </a:lvl3pPr>
            <a:lvl4pPr marL="1371410" indent="0">
              <a:buNone/>
              <a:defRPr sz="2000"/>
            </a:lvl4pPr>
            <a:lvl5pPr marL="1828547" indent="0">
              <a:buNone/>
              <a:defRPr sz="2000"/>
            </a:lvl5pPr>
            <a:lvl6pPr marL="2285684" indent="0">
              <a:buNone/>
              <a:defRPr sz="2000"/>
            </a:lvl6pPr>
            <a:lvl7pPr marL="2742821" indent="0">
              <a:buNone/>
              <a:defRPr sz="2000"/>
            </a:lvl7pPr>
            <a:lvl8pPr marL="3199957" indent="0">
              <a:buNone/>
              <a:defRPr sz="2000"/>
            </a:lvl8pPr>
            <a:lvl9pPr marL="365709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37" indent="0">
              <a:buNone/>
              <a:defRPr sz="1200"/>
            </a:lvl2pPr>
            <a:lvl3pPr marL="914274" indent="0">
              <a:buNone/>
              <a:defRPr sz="1000"/>
            </a:lvl3pPr>
            <a:lvl4pPr marL="1371410" indent="0">
              <a:buNone/>
              <a:defRPr sz="900"/>
            </a:lvl4pPr>
            <a:lvl5pPr marL="1828547" indent="0">
              <a:buNone/>
              <a:defRPr sz="900"/>
            </a:lvl5pPr>
            <a:lvl6pPr marL="2285684" indent="0">
              <a:buNone/>
              <a:defRPr sz="900"/>
            </a:lvl6pPr>
            <a:lvl7pPr marL="2742821" indent="0">
              <a:buNone/>
              <a:defRPr sz="900"/>
            </a:lvl7pPr>
            <a:lvl8pPr marL="3199957" indent="0">
              <a:buNone/>
              <a:defRPr sz="900"/>
            </a:lvl8pPr>
            <a:lvl9pPr marL="365709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7867D9-3AE6-4E03-B0DC-F725D1A7B98A}" type="datetime1">
              <a:rPr kumimoji="1" lang="ja-JP" altLang="en-US" smtClean="0"/>
              <a:t>2023/11/15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34878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7" tIns="45714" rIns="91427" bIns="4571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27" tIns="45714" rIns="91427" bIns="4571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1" y="6356350"/>
            <a:ext cx="2133600" cy="365125"/>
          </a:xfrm>
          <a:prstGeom prst="rect">
            <a:avLst/>
          </a:prstGeom>
        </p:spPr>
        <p:txBody>
          <a:bodyPr vert="horz" lIns="91427" tIns="45714" rIns="91427" bIns="45714" rtlCol="0" anchor="ctr"/>
          <a:lstStyle>
            <a:lvl1pPr algn="l">
              <a:defRPr sz="1200">
                <a:solidFill>
                  <a:schemeClr val="tx1">
                    <a:tint val="75000"/>
                  </a:schemeClr>
                </a:solidFill>
              </a:defRPr>
            </a:lvl1pPr>
          </a:lstStyle>
          <a:p>
            <a:fld id="{277D415D-34D9-4BA7-B1E1-FBE244EF37E2}" type="datetime1">
              <a:rPr kumimoji="1" lang="ja-JP" altLang="en-US" smtClean="0"/>
              <a:t>2023/11/15</a:t>
            </a:fld>
            <a:endParaRPr kumimoji="1" lang="ja-JP" altLang="en-US"/>
          </a:p>
        </p:txBody>
      </p:sp>
      <p:sp>
        <p:nvSpPr>
          <p:cNvPr id="5" name="フッター プレースホルダー 4"/>
          <p:cNvSpPr>
            <a:spLocks noGrp="1"/>
          </p:cNvSpPr>
          <p:nvPr>
            <p:ph type="ftr" sz="quarter" idx="3"/>
          </p:nvPr>
        </p:nvSpPr>
        <p:spPr>
          <a:xfrm>
            <a:off x="3124201" y="6356350"/>
            <a:ext cx="2895600" cy="365125"/>
          </a:xfrm>
          <a:prstGeom prst="rect">
            <a:avLst/>
          </a:prstGeom>
        </p:spPr>
        <p:txBody>
          <a:bodyPr vert="horz" lIns="91427" tIns="45714" rIns="91427" bIns="4571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04448" y="6345376"/>
            <a:ext cx="468000" cy="468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91427" tIns="45714" rIns="91427" bIns="45714"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B0BFD7D3-87B8-472A-985F-570FE245FC23}" type="slidenum">
              <a:rPr lang="ja-JP" altLang="en-US" smtClean="0"/>
              <a:pPr/>
              <a:t>‹#›</a:t>
            </a:fld>
            <a:endParaRPr lang="ja-JP" altLang="en-US" dirty="0"/>
          </a:p>
        </p:txBody>
      </p:sp>
    </p:spTree>
    <p:extLst>
      <p:ext uri="{BB962C8B-B14F-4D97-AF65-F5344CB8AC3E}">
        <p14:creationId xmlns:p14="http://schemas.microsoft.com/office/powerpoint/2010/main" val="20334666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274" rtl="0" eaLnBrk="1" latinLnBrk="0" hangingPunct="1">
        <a:spcBef>
          <a:spcPct val="0"/>
        </a:spcBef>
        <a:buNone/>
        <a:defRPr kumimoji="1" sz="4400" kern="1200">
          <a:solidFill>
            <a:schemeClr val="tx1"/>
          </a:solidFill>
          <a:latin typeface="+mj-lt"/>
          <a:ea typeface="+mj-ea"/>
          <a:cs typeface="+mj-cs"/>
        </a:defRPr>
      </a:lvl1pPr>
    </p:titleStyle>
    <p:bodyStyle>
      <a:lvl1pPr marL="342852" indent="-342852" algn="l" defTabSz="91427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48" indent="-285711" algn="l" defTabSz="91427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42" indent="-228568" algn="l" defTabSz="914274"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979"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16"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52"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388"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25"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662"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547E-DCFA-40C1-950C-61A19978382E}" type="datetime1">
              <a:rPr kumimoji="1" lang="ja-JP" altLang="en-US" smtClean="0"/>
              <a:t>2023/11/15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2504" y="6309320"/>
            <a:ext cx="486000" cy="486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0" tIns="0" rIns="0" bIns="0"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930DF1FA-2879-4CB1-9630-E4043495BA91}" type="slidenum">
              <a:rPr lang="ja-JP" altLang="en-US" smtClean="0"/>
              <a:pPr/>
              <a:t>‹#›</a:t>
            </a:fld>
            <a:endParaRPr lang="ja-JP" altLang="en-US" dirty="0"/>
          </a:p>
        </p:txBody>
      </p:sp>
    </p:spTree>
    <p:extLst>
      <p:ext uri="{BB962C8B-B14F-4D97-AF65-F5344CB8AC3E}">
        <p14:creationId xmlns:p14="http://schemas.microsoft.com/office/powerpoint/2010/main" val="4154886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1.gif"/><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2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ShichiK\My Documents\★仮置場\名刺\prefosakaLogo.g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483" t="15890" r="6690" b="16823"/>
          <a:stretch/>
        </p:blipFill>
        <p:spPr bwMode="auto">
          <a:xfrm>
            <a:off x="179512" y="254685"/>
            <a:ext cx="2159746" cy="719916"/>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bwMode="auto">
          <a:xfrm>
            <a:off x="0" y="1988840"/>
            <a:ext cx="9143999" cy="2520280"/>
          </a:xfrm>
          <a:prstGeom prst="rect">
            <a:avLst/>
          </a:prstGeom>
          <a:gradFill rotWithShape="1">
            <a:gsLst>
              <a:gs pos="0">
                <a:srgbClr val="000066"/>
              </a:gs>
              <a:gs pos="80000">
                <a:srgbClr val="000066"/>
              </a:gs>
              <a:gs pos="100000">
                <a:srgbClr val="000066"/>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200000"/>
              </a:lnSpc>
              <a:spcBef>
                <a:spcPct val="0"/>
              </a:spcBef>
              <a:spcAft>
                <a:spcPts val="0"/>
              </a:spcAft>
              <a:buClrTx/>
              <a:buSzTx/>
              <a:buFontTx/>
              <a:buNone/>
              <a:tabLst/>
              <a:defRPr/>
            </a:pPr>
            <a:r>
              <a:rPr lang="ja-JP" altLang="en-US" sz="3600" b="1" dirty="0">
                <a:solidFill>
                  <a:sysClr val="window" lastClr="FFFFFF"/>
                </a:solidFill>
                <a:latin typeface="Meiryo UI" panose="020B0604030504040204" pitchFamily="50" charset="-128"/>
                <a:ea typeface="Meiryo UI" panose="020B0604030504040204" pitchFamily="50" charset="-128"/>
              </a:rPr>
              <a:t>脱炭素社会に向けた</a:t>
            </a:r>
            <a:br>
              <a:rPr lang="en-US" altLang="ja-JP" sz="3600" b="1" dirty="0">
                <a:solidFill>
                  <a:sysClr val="window" lastClr="FFFFFF"/>
                </a:solidFill>
                <a:latin typeface="Meiryo UI" panose="020B0604030504040204" pitchFamily="50" charset="-128"/>
                <a:ea typeface="Meiryo UI" panose="020B0604030504040204" pitchFamily="50" charset="-128"/>
              </a:rPr>
            </a:br>
            <a:r>
              <a:rPr lang="ja-JP" altLang="en-US" sz="3600" b="1" dirty="0">
                <a:solidFill>
                  <a:sysClr val="window" lastClr="FFFFFF"/>
                </a:solidFill>
                <a:latin typeface="Meiryo UI" panose="020B0604030504040204" pitchFamily="50" charset="-128"/>
                <a:ea typeface="Meiryo UI" panose="020B0604030504040204" pitchFamily="50" charset="-128"/>
              </a:rPr>
              <a:t>大阪府の取組み</a:t>
            </a:r>
            <a:endParaRPr lang="en-US" altLang="ja-JP" sz="3600" b="1" dirty="0">
              <a:solidFill>
                <a:sysClr val="window" lastClr="FFFFFF"/>
              </a:solidFill>
              <a:latin typeface="Meiryo UI" panose="020B0604030504040204" pitchFamily="50" charset="-128"/>
              <a:ea typeface="Meiryo UI" panose="020B0604030504040204" pitchFamily="50" charset="-128"/>
            </a:endParaRPr>
          </a:p>
        </p:txBody>
      </p:sp>
      <p:sp>
        <p:nvSpPr>
          <p:cNvPr id="10" name="角丸四角形 5">
            <a:extLst>
              <a:ext uri="{FF2B5EF4-FFF2-40B4-BE49-F238E27FC236}">
                <a16:creationId xmlns:a16="http://schemas.microsoft.com/office/drawing/2014/main" id="{AAA29147-2574-4D47-9F72-940ED0FFC949}"/>
              </a:ext>
            </a:extLst>
          </p:cNvPr>
          <p:cNvSpPr/>
          <p:nvPr/>
        </p:nvSpPr>
        <p:spPr bwMode="auto">
          <a:xfrm>
            <a:off x="971600" y="4941168"/>
            <a:ext cx="7560840" cy="1531057"/>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noAutofit/>
          </a:bodyPr>
          <a:lstStyle/>
          <a:p>
            <a:pPr algn="ctr">
              <a:spcBef>
                <a:spcPts val="600"/>
              </a:spcBef>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大阪府　環境農林水産部　</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algn="ctr">
              <a:spcBef>
                <a:spcPts val="600"/>
              </a:spcBef>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脱炭素・エネルギー政策課</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74859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1539076"/>
            <a:ext cx="9144001" cy="1143000"/>
          </a:xfrm>
          <a:solidFill>
            <a:srgbClr val="000066"/>
          </a:solidFill>
        </p:spPr>
        <p:txBody>
          <a:bodyPr>
            <a:normAutofit/>
          </a:bodyPr>
          <a:lstStyle/>
          <a:p>
            <a:pPr algn="l"/>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２．大阪府温暖化の防止等に関する条例等の改正</a:t>
            </a:r>
          </a:p>
        </p:txBody>
      </p:sp>
      <p:sp>
        <p:nvSpPr>
          <p:cNvPr id="2" name="スライド番号プレースホルダー 1"/>
          <p:cNvSpPr>
            <a:spLocks noGrp="1"/>
          </p:cNvSpPr>
          <p:nvPr>
            <p:ph type="sldNum" sz="quarter" idx="12"/>
          </p:nvPr>
        </p:nvSpPr>
        <p:spPr/>
        <p:txBody>
          <a:bodyPr/>
          <a:lstStyle/>
          <a:p>
            <a:fld id="{930DF1FA-2879-4CB1-9630-E4043495BA91}" type="slidenum">
              <a:rPr kumimoji="1" lang="ja-JP" altLang="en-US" smtClean="0"/>
              <a:t>9</a:t>
            </a:fld>
            <a:endParaRPr kumimoji="1" lang="ja-JP" altLang="en-US" dirty="0"/>
          </a:p>
        </p:txBody>
      </p:sp>
      <p:sp>
        <p:nvSpPr>
          <p:cNvPr id="3" name="テキスト ボックス 2"/>
          <p:cNvSpPr txBox="1"/>
          <p:nvPr/>
        </p:nvSpPr>
        <p:spPr>
          <a:xfrm>
            <a:off x="5467790" y="3015026"/>
            <a:ext cx="3640714"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ja-JP" altLang="en-US" sz="2000" dirty="0">
                <a:latin typeface="Meiryo UI" panose="020B0604030504040204" pitchFamily="50" charset="-128"/>
                <a:ea typeface="Meiryo UI" panose="020B0604030504040204" pitchFamily="50" charset="-128"/>
              </a:rPr>
              <a:t>令和</a:t>
            </a:r>
            <a:r>
              <a:rPr kumimoji="1" lang="en-US" altLang="ja-JP" sz="2000" dirty="0">
                <a:latin typeface="Meiryo UI" panose="020B0604030504040204" pitchFamily="50" charset="-128"/>
                <a:ea typeface="Meiryo UI" panose="020B0604030504040204" pitchFamily="50" charset="-128"/>
              </a:rPr>
              <a:t>4</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29</a:t>
            </a:r>
            <a:r>
              <a:rPr kumimoji="1" lang="ja-JP" altLang="en-US" sz="2000" dirty="0">
                <a:latin typeface="Meiryo UI" panose="020B0604030504040204" pitchFamily="50" charset="-128"/>
                <a:ea typeface="Meiryo UI" panose="020B0604030504040204" pitchFamily="50" charset="-128"/>
              </a:rPr>
              <a:t>日改正条例公布</a:t>
            </a:r>
          </a:p>
        </p:txBody>
      </p:sp>
      <p:sp>
        <p:nvSpPr>
          <p:cNvPr id="5" name="正方形/長方形 4"/>
          <p:cNvSpPr/>
          <p:nvPr/>
        </p:nvSpPr>
        <p:spPr>
          <a:xfrm>
            <a:off x="170996" y="4271662"/>
            <a:ext cx="8154960" cy="461665"/>
          </a:xfrm>
          <a:prstGeom prst="rect">
            <a:avLst/>
          </a:prstGeom>
          <a:ln>
            <a:noFill/>
          </a:ln>
        </p:spPr>
        <p:txBody>
          <a:bodyPr wrap="square">
            <a:spAutoFit/>
          </a:bodyPr>
          <a:lstStyle/>
          <a:p>
            <a:pPr>
              <a:spcAft>
                <a:spcPts val="0"/>
              </a:spcAft>
            </a:pPr>
            <a:r>
              <a:rPr lang="ja-JP" altLang="en-US" sz="2400" kern="100" dirty="0">
                <a:latin typeface="Meiryo UI" panose="020B0604030504040204" pitchFamily="50" charset="-128"/>
                <a:ea typeface="Meiryo UI" panose="020B0604030504040204" pitchFamily="50" charset="-128"/>
                <a:cs typeface="ＭＳ 明朝" panose="02020609040205080304" pitchFamily="17" charset="-128"/>
              </a:rPr>
              <a:t>■　条例名称の変更、基本理念の追加</a:t>
            </a:r>
            <a:endParaRPr lang="ja-JP" altLang="ja-JP" sz="2400" kern="100" dirty="0">
              <a:latin typeface="Meiryo UI" panose="020B0604030504040204" pitchFamily="50" charset="-128"/>
              <a:ea typeface="Meiryo UI" panose="020B0604030504040204" pitchFamily="50" charset="-128"/>
              <a:cs typeface="Courier New" panose="02070309020205020404" pitchFamily="49" charset="0"/>
            </a:endParaRPr>
          </a:p>
        </p:txBody>
      </p:sp>
      <p:sp>
        <p:nvSpPr>
          <p:cNvPr id="6" name="四角形: 角を丸くする 6">
            <a:extLst>
              <a:ext uri="{FF2B5EF4-FFF2-40B4-BE49-F238E27FC236}">
                <a16:creationId xmlns:a16="http://schemas.microsoft.com/office/drawing/2014/main" id="{5B8CFA37-D97C-4940-8101-22BD78A24355}"/>
              </a:ext>
            </a:extLst>
          </p:cNvPr>
          <p:cNvSpPr/>
          <p:nvPr/>
        </p:nvSpPr>
        <p:spPr>
          <a:xfrm>
            <a:off x="378504" y="4732936"/>
            <a:ext cx="8244000" cy="13431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dirty="0">
                <a:solidFill>
                  <a:srgbClr val="FF0000"/>
                </a:solidFill>
                <a:latin typeface="Meiryo UI" panose="020B0604030504040204" pitchFamily="50" charset="-128"/>
                <a:ea typeface="Meiryo UI" panose="020B0604030504040204" pitchFamily="50" charset="-128"/>
              </a:rPr>
              <a:t>○条例名称を</a:t>
            </a:r>
            <a:r>
              <a:rPr lang="ja-JP" altLang="en-US" b="1" dirty="0">
                <a:solidFill>
                  <a:srgbClr val="FF0000"/>
                </a:solidFill>
                <a:latin typeface="Meiryo UI" panose="020B0604030504040204" pitchFamily="50" charset="-128"/>
                <a:ea typeface="Meiryo UI" panose="020B0604030504040204" pitchFamily="50" charset="-128"/>
              </a:rPr>
              <a:t>「気候変動対策の推進に関する条例」に変更</a:t>
            </a:r>
            <a:r>
              <a:rPr lang="ja-JP" altLang="en-US" dirty="0">
                <a:solidFill>
                  <a:schemeClr val="tx1"/>
                </a:solidFill>
                <a:latin typeface="Meiryo UI" panose="020B0604030504040204" pitchFamily="50" charset="-128"/>
                <a:ea typeface="Meiryo UI" panose="020B0604030504040204" pitchFamily="50" charset="-128"/>
              </a:rPr>
              <a:t>するとともに、</a:t>
            </a:r>
            <a:endParaRPr lang="en-US" altLang="ja-JP" dirty="0">
              <a:solidFill>
                <a:schemeClr val="tx1"/>
              </a:solidFill>
              <a:latin typeface="Meiryo UI" panose="020B0604030504040204" pitchFamily="50" charset="-128"/>
              <a:ea typeface="Meiryo UI" panose="020B0604030504040204" pitchFamily="50" charset="-128"/>
            </a:endParaRPr>
          </a:p>
          <a:p>
            <a:pPr marL="174625"/>
            <a:r>
              <a:rPr lang="en-US" altLang="ja-JP" dirty="0">
                <a:solidFill>
                  <a:schemeClr val="tx1"/>
                </a:solidFill>
                <a:latin typeface="Meiryo UI" panose="020B0604030504040204" pitchFamily="50" charset="-128"/>
                <a:ea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rPr>
              <a:t>年までに二酸化炭素排出量を実質ゼロとする</a:t>
            </a:r>
            <a:r>
              <a:rPr lang="ja-JP" altLang="en-US" b="1" dirty="0">
                <a:solidFill>
                  <a:schemeClr val="tx1"/>
                </a:solidFill>
                <a:latin typeface="Meiryo UI" panose="020B0604030504040204" pitchFamily="50" charset="-128"/>
                <a:ea typeface="Meiryo UI" panose="020B0604030504040204" pitchFamily="50" charset="-128"/>
              </a:rPr>
              <a:t>脱炭素社会の実現を旨とした基本理念を</a:t>
            </a:r>
            <a:r>
              <a:rPr lang="ja-JP" altLang="en-US" dirty="0">
                <a:solidFill>
                  <a:schemeClr val="tx1"/>
                </a:solidFill>
                <a:latin typeface="Meiryo UI" panose="020B0604030504040204" pitchFamily="50" charset="-128"/>
                <a:ea typeface="Meiryo UI" panose="020B0604030504040204" pitchFamily="50" charset="-128"/>
              </a:rPr>
              <a:t>新たに</a:t>
            </a:r>
            <a:r>
              <a:rPr lang="ja-JP" altLang="en-US" b="1" dirty="0">
                <a:solidFill>
                  <a:schemeClr val="tx1"/>
                </a:solidFill>
                <a:latin typeface="Meiryo UI" panose="020B0604030504040204" pitchFamily="50" charset="-128"/>
                <a:ea typeface="Meiryo UI" panose="020B0604030504040204" pitchFamily="50" charset="-128"/>
              </a:rPr>
              <a:t>追加</a:t>
            </a:r>
            <a:endParaRPr lang="en-US" altLang="ja-JP" b="1" dirty="0">
              <a:solidFill>
                <a:schemeClr val="tx1"/>
              </a:solidFill>
              <a:latin typeface="Meiryo UI" panose="020B0604030504040204" pitchFamily="50" charset="-128"/>
              <a:ea typeface="Meiryo UI" panose="020B0604030504040204" pitchFamily="50" charset="-128"/>
            </a:endParaRPr>
          </a:p>
          <a:p>
            <a:pPr marL="174625"/>
            <a:r>
              <a:rPr kumimoji="1" lang="ja-JP" altLang="en-US" b="1" dirty="0">
                <a:solidFill>
                  <a:srgbClr val="FF0000"/>
                </a:solidFill>
                <a:latin typeface="Meiryo UI" panose="020B0604030504040204" pitchFamily="50" charset="-128"/>
                <a:ea typeface="Meiryo UI" panose="020B0604030504040204" pitchFamily="50" charset="-128"/>
              </a:rPr>
              <a:t>→府としてのスタンスを明確に示し、施策の継続性及び予見性を高める。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7" name="角丸四角形 6"/>
          <p:cNvSpPr/>
          <p:nvPr/>
        </p:nvSpPr>
        <p:spPr>
          <a:xfrm>
            <a:off x="5229612" y="4318495"/>
            <a:ext cx="2016224" cy="326231"/>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2022</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Tree>
    <p:extLst>
      <p:ext uri="{BB962C8B-B14F-4D97-AF65-F5344CB8AC3E}">
        <p14:creationId xmlns:p14="http://schemas.microsoft.com/office/powerpoint/2010/main" val="138710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1048788" y="4802013"/>
            <a:ext cx="1457340" cy="725503"/>
            <a:chOff x="1859468" y="4330853"/>
            <a:chExt cx="1457340" cy="725503"/>
          </a:xfrm>
        </p:grpSpPr>
        <p:sp>
          <p:nvSpPr>
            <p:cNvPr id="10" name="テキスト ボックス 14"/>
            <p:cNvSpPr txBox="1">
              <a:spLocks noChangeArrowheads="1"/>
            </p:cNvSpPr>
            <p:nvPr/>
          </p:nvSpPr>
          <p:spPr bwMode="auto">
            <a:xfrm>
              <a:off x="1953957" y="4359738"/>
              <a:ext cx="128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対策の</a:t>
              </a:r>
              <a:endParaRPr lang="en-US" altLang="ja-JP" sz="1400" b="1"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実施</a:t>
              </a:r>
            </a:p>
          </p:txBody>
        </p:sp>
        <p:sp>
          <p:nvSpPr>
            <p:cNvPr id="11" name="右矢印 10"/>
            <p:cNvSpPr/>
            <p:nvPr/>
          </p:nvSpPr>
          <p:spPr>
            <a:xfrm rot="5400000">
              <a:off x="2225386" y="3964935"/>
              <a:ext cx="725503" cy="1457340"/>
            </a:xfrm>
            <a:prstGeom prst="rightArrow">
              <a:avLst>
                <a:gd name="adj1" fmla="val 64169"/>
                <a:gd name="adj2" fmla="val 4841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grpSp>
      <p:sp>
        <p:nvSpPr>
          <p:cNvPr id="12" name="正方形/長方形 11"/>
          <p:cNvSpPr/>
          <p:nvPr/>
        </p:nvSpPr>
        <p:spPr bwMode="auto">
          <a:xfrm rot="5400000">
            <a:off x="3911470" y="4755388"/>
            <a:ext cx="3422505" cy="5733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latin typeface="Meiryo UI" panose="020B0604030504040204" pitchFamily="50" charset="-128"/>
              <a:ea typeface="Meiryo UI" panose="020B0604030504040204" pitchFamily="50" charset="-128"/>
            </a:endParaRPr>
          </a:p>
        </p:txBody>
      </p:sp>
      <p:sp>
        <p:nvSpPr>
          <p:cNvPr id="13" name="テキスト ボックス 12"/>
          <p:cNvSpPr txBox="1"/>
          <p:nvPr/>
        </p:nvSpPr>
        <p:spPr bwMode="auto">
          <a:xfrm>
            <a:off x="5399482" y="4670829"/>
            <a:ext cx="492443" cy="861774"/>
          </a:xfrm>
          <a:prstGeom prst="rect">
            <a:avLst/>
          </a:prstGeom>
          <a:noFill/>
        </p:spPr>
        <p:txBody>
          <a:bodyPr vert="eaVert" wrap="none">
            <a:spAutoFit/>
          </a:bodyPr>
          <a:lstStyle/>
          <a:p>
            <a:pPr>
              <a:defRPr/>
            </a:pPr>
            <a:r>
              <a:rPr lang="ja-JP" altLang="en-US" sz="2000" b="1" dirty="0">
                <a:latin typeface="Meiryo UI" panose="020B0604030504040204" pitchFamily="50" charset="-128"/>
                <a:ea typeface="Meiryo UI" panose="020B0604030504040204" pitchFamily="50" charset="-128"/>
              </a:rPr>
              <a:t>大阪府</a:t>
            </a:r>
          </a:p>
        </p:txBody>
      </p:sp>
      <p:sp>
        <p:nvSpPr>
          <p:cNvPr id="14" name="下矢印 13"/>
          <p:cNvSpPr/>
          <p:nvPr/>
        </p:nvSpPr>
        <p:spPr>
          <a:xfrm rot="16200000">
            <a:off x="5148011" y="4249826"/>
            <a:ext cx="3530554" cy="1476377"/>
          </a:xfrm>
          <a:prstGeom prst="downArrow">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28"/>
          <p:cNvSpPr txBox="1">
            <a:spLocks noChangeArrowheads="1"/>
          </p:cNvSpPr>
          <p:nvPr/>
        </p:nvSpPr>
        <p:spPr bwMode="auto">
          <a:xfrm>
            <a:off x="6136198" y="4435387"/>
            <a:ext cx="1729492" cy="12208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spcAft>
                <a:spcPts val="400"/>
              </a:spcAft>
              <a:buNone/>
            </a:pPr>
            <a:r>
              <a:rPr lang="ja-JP" altLang="en-US" sz="1400"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公表</a:t>
            </a:r>
            <a:endParaRPr lang="en-US" altLang="ja-JP" sz="1800" b="1" dirty="0">
              <a:latin typeface="Meiryo UI" panose="020B0604030504040204" pitchFamily="50" charset="-128"/>
              <a:ea typeface="Meiryo UI" panose="020B0604030504040204" pitchFamily="50" charset="-128"/>
            </a:endParaRP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メイリオ" panose="020B0604030504040204" pitchFamily="50" charset="-128"/>
              </a:rPr>
              <a:t>・届出の概要</a:t>
            </a:r>
            <a:endParaRPr lang="en-US" altLang="ja-JP" sz="18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メイリオ" panose="020B0604030504040204" pitchFamily="50" charset="-128"/>
              </a:rPr>
              <a:t>・評価結果</a:t>
            </a:r>
            <a:endParaRPr lang="en-US" altLang="ja-JP" sz="18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Bef>
                <a:spcPct val="0"/>
              </a:spcBef>
              <a:buNone/>
            </a:pP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6" name="角丸四角形 15"/>
          <p:cNvSpPr/>
          <p:nvPr/>
        </p:nvSpPr>
        <p:spPr>
          <a:xfrm rot="5400000">
            <a:off x="6294772" y="4659643"/>
            <a:ext cx="3422505" cy="76479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latin typeface="Meiryo UI" panose="020B0604030504040204" pitchFamily="50" charset="-128"/>
              <a:ea typeface="Meiryo UI" panose="020B0604030504040204" pitchFamily="50" charset="-128"/>
            </a:endParaRPr>
          </a:p>
        </p:txBody>
      </p:sp>
      <p:sp>
        <p:nvSpPr>
          <p:cNvPr id="17" name="テキスト ボックス 23"/>
          <p:cNvSpPr txBox="1">
            <a:spLocks noChangeArrowheads="1"/>
          </p:cNvSpPr>
          <p:nvPr/>
        </p:nvSpPr>
        <p:spPr bwMode="auto">
          <a:xfrm>
            <a:off x="7837010" y="4646232"/>
            <a:ext cx="4411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rPr>
              <a:t>府</a:t>
            </a:r>
            <a:endParaRPr lang="en-US" altLang="ja-JP" sz="2000" b="1"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rPr>
              <a:t>民</a:t>
            </a:r>
          </a:p>
        </p:txBody>
      </p:sp>
      <p:grpSp>
        <p:nvGrpSpPr>
          <p:cNvPr id="46" name="グループ化 45"/>
          <p:cNvGrpSpPr/>
          <p:nvPr/>
        </p:nvGrpSpPr>
        <p:grpSpPr>
          <a:xfrm>
            <a:off x="3226102" y="3597332"/>
            <a:ext cx="1708843" cy="542526"/>
            <a:chOff x="3725120" y="2181760"/>
            <a:chExt cx="1709501" cy="739737"/>
          </a:xfrm>
          <a:solidFill>
            <a:schemeClr val="tx2">
              <a:lumMod val="60000"/>
              <a:lumOff val="40000"/>
            </a:schemeClr>
          </a:solidFill>
        </p:grpSpPr>
        <p:sp>
          <p:nvSpPr>
            <p:cNvPr id="33" name="下矢印 32"/>
            <p:cNvSpPr/>
            <p:nvPr/>
          </p:nvSpPr>
          <p:spPr>
            <a:xfrm rot="16200000">
              <a:off x="4210002" y="1696878"/>
              <a:ext cx="739737" cy="1709501"/>
            </a:xfrm>
            <a:prstGeom prst="downArrow">
              <a:avLst>
                <a:gd name="adj1" fmla="val 62477"/>
                <a:gd name="adj2" fmla="val 90697"/>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latin typeface="Meiryo UI" panose="020B0604030504040204" pitchFamily="50" charset="-128"/>
                <a:ea typeface="Meiryo UI" panose="020B0604030504040204" pitchFamily="50" charset="-128"/>
              </a:endParaRPr>
            </a:p>
          </p:txBody>
        </p:sp>
        <p:sp>
          <p:nvSpPr>
            <p:cNvPr id="32" name="テキスト ボックス 19"/>
            <p:cNvSpPr txBox="1">
              <a:spLocks noChangeArrowheads="1"/>
            </p:cNvSpPr>
            <p:nvPr/>
          </p:nvSpPr>
          <p:spPr bwMode="auto">
            <a:xfrm>
              <a:off x="3745273" y="2320624"/>
              <a:ext cx="1369573" cy="419656"/>
            </a:xfrm>
            <a:prstGeom prst="rect">
              <a:avLst/>
            </a:prstGeom>
            <a:noFill/>
            <a:ln w="9525">
              <a:noFill/>
              <a:miter lim="800000"/>
              <a:headEnd/>
              <a:tailEnd/>
            </a:ln>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solidFill>
                    <a:schemeClr val="bg1"/>
                  </a:solidFill>
                  <a:latin typeface="Meiryo UI" panose="020B0604030504040204" pitchFamily="50" charset="-128"/>
                  <a:ea typeface="Meiryo UI" panose="020B0604030504040204" pitchFamily="50" charset="-128"/>
                </a:rPr>
                <a:t>届出</a:t>
              </a:r>
            </a:p>
          </p:txBody>
        </p:sp>
      </p:grpSp>
      <p:grpSp>
        <p:nvGrpSpPr>
          <p:cNvPr id="48" name="グループ化 47"/>
          <p:cNvGrpSpPr/>
          <p:nvPr/>
        </p:nvGrpSpPr>
        <p:grpSpPr>
          <a:xfrm>
            <a:off x="3279525" y="4945646"/>
            <a:ext cx="1708844" cy="555751"/>
            <a:chOff x="3808345" y="5140813"/>
            <a:chExt cx="1709501" cy="739737"/>
          </a:xfrm>
          <a:solidFill>
            <a:schemeClr val="tx2">
              <a:lumMod val="60000"/>
              <a:lumOff val="40000"/>
            </a:schemeClr>
          </a:solidFill>
        </p:grpSpPr>
        <p:sp>
          <p:nvSpPr>
            <p:cNvPr id="43" name="下矢印 42"/>
            <p:cNvSpPr/>
            <p:nvPr/>
          </p:nvSpPr>
          <p:spPr>
            <a:xfrm rot="16200000">
              <a:off x="4293227" y="4655931"/>
              <a:ext cx="739737" cy="1709501"/>
            </a:xfrm>
            <a:prstGeom prst="downArrow">
              <a:avLst>
                <a:gd name="adj1" fmla="val 62477"/>
                <a:gd name="adj2" fmla="val 90697"/>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latin typeface="Meiryo UI" panose="020B0604030504040204" pitchFamily="50" charset="-128"/>
                <a:ea typeface="Meiryo UI" panose="020B0604030504040204" pitchFamily="50" charset="-128"/>
              </a:endParaRPr>
            </a:p>
          </p:txBody>
        </p:sp>
        <p:sp>
          <p:nvSpPr>
            <p:cNvPr id="29" name="テキスト ボックス 19"/>
            <p:cNvSpPr txBox="1">
              <a:spLocks noChangeArrowheads="1"/>
            </p:cNvSpPr>
            <p:nvPr/>
          </p:nvSpPr>
          <p:spPr bwMode="auto">
            <a:xfrm>
              <a:off x="3876304" y="5298900"/>
              <a:ext cx="1257004" cy="409669"/>
            </a:xfrm>
            <a:prstGeom prst="rect">
              <a:avLst/>
            </a:prstGeom>
            <a:noFill/>
            <a:ln w="9525">
              <a:noFill/>
              <a:miter lim="800000"/>
              <a:headEnd/>
              <a:tailEnd/>
            </a:ln>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solidFill>
                    <a:schemeClr val="bg1"/>
                  </a:solidFill>
                  <a:latin typeface="Meiryo UI" panose="020B0604030504040204" pitchFamily="50" charset="-128"/>
                  <a:ea typeface="Meiryo UI" panose="020B0604030504040204" pitchFamily="50" charset="-128"/>
                </a:rPr>
                <a:t>届出</a:t>
              </a:r>
            </a:p>
          </p:txBody>
        </p:sp>
      </p:grpSp>
      <p:sp>
        <p:nvSpPr>
          <p:cNvPr id="3" name="角丸四角形 2"/>
          <p:cNvSpPr/>
          <p:nvPr/>
        </p:nvSpPr>
        <p:spPr>
          <a:xfrm>
            <a:off x="611561" y="3330786"/>
            <a:ext cx="2433188" cy="342250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BA972A23-9A5D-8E99-5014-96E0B77EF0C3}"/>
              </a:ext>
            </a:extLst>
          </p:cNvPr>
          <p:cNvGrpSpPr/>
          <p:nvPr/>
        </p:nvGrpSpPr>
        <p:grpSpPr>
          <a:xfrm>
            <a:off x="3133853" y="6177208"/>
            <a:ext cx="2114958" cy="525082"/>
            <a:chOff x="3762712" y="5781438"/>
            <a:chExt cx="2114958" cy="525082"/>
          </a:xfrm>
        </p:grpSpPr>
        <p:sp>
          <p:nvSpPr>
            <p:cNvPr id="55" name="ホームベース 54"/>
            <p:cNvSpPr/>
            <p:nvPr/>
          </p:nvSpPr>
          <p:spPr>
            <a:xfrm rot="10800000">
              <a:off x="3762712" y="5781438"/>
              <a:ext cx="2037515" cy="515793"/>
            </a:xfrm>
            <a:prstGeom prst="homePlate">
              <a:avLst>
                <a:gd name="adj" fmla="val 81983"/>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022995" y="5814077"/>
              <a:ext cx="1854675" cy="492443"/>
            </a:xfrm>
            <a:prstGeom prst="rect">
              <a:avLst/>
            </a:prstGeom>
            <a:noFill/>
          </p:spPr>
          <p:txBody>
            <a:bodyPr wrap="square" rtlCol="0">
              <a:spAutoFit/>
            </a:bodyPr>
            <a:lstStyle/>
            <a:p>
              <a:r>
                <a:rPr kumimoji="1" lang="ja-JP" altLang="en-US" sz="1100" b="1" i="1" dirty="0">
                  <a:latin typeface="Meiryo UI" panose="020B0604030504040204" pitchFamily="50" charset="-128"/>
                  <a:ea typeface="Meiryo UI" panose="020B0604030504040204" pitchFamily="50" charset="-128"/>
                  <a:cs typeface="メイリオ" panose="020B0604030504040204" pitchFamily="50" charset="-128"/>
                </a:rPr>
                <a:t>必要に応じて</a:t>
              </a:r>
              <a:endParaRPr kumimoji="1" lang="en-US" altLang="ja-JP" sz="1100" b="1" i="1" dirty="0">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400" b="1" i="1" dirty="0">
                  <a:latin typeface="Meiryo UI" panose="020B0604030504040204" pitchFamily="50" charset="-128"/>
                  <a:ea typeface="Meiryo UI" panose="020B0604030504040204" pitchFamily="50" charset="-128"/>
                  <a:cs typeface="メイリオ" panose="020B0604030504040204" pitchFamily="50" charset="-128"/>
                </a:rPr>
                <a:t>指導・助言・立入調査</a:t>
              </a:r>
            </a:p>
          </p:txBody>
        </p:sp>
      </p:grpSp>
      <p:grpSp>
        <p:nvGrpSpPr>
          <p:cNvPr id="52" name="グループ化 51"/>
          <p:cNvGrpSpPr/>
          <p:nvPr/>
        </p:nvGrpSpPr>
        <p:grpSpPr>
          <a:xfrm>
            <a:off x="3244725" y="4255933"/>
            <a:ext cx="1743645" cy="637871"/>
            <a:chOff x="3747817" y="5880550"/>
            <a:chExt cx="1730238" cy="886114"/>
          </a:xfrm>
          <a:solidFill>
            <a:schemeClr val="accent5">
              <a:lumMod val="20000"/>
              <a:lumOff val="80000"/>
            </a:schemeClr>
          </a:solidFill>
        </p:grpSpPr>
        <p:sp>
          <p:nvSpPr>
            <p:cNvPr id="57" name="下矢印 56"/>
            <p:cNvSpPr/>
            <p:nvPr/>
          </p:nvSpPr>
          <p:spPr>
            <a:xfrm rot="5400000" flipH="1">
              <a:off x="4159511" y="5468856"/>
              <a:ext cx="886114" cy="1709501"/>
            </a:xfrm>
            <a:prstGeom prst="downArrow">
              <a:avLst>
                <a:gd name="adj1" fmla="val 62477"/>
                <a:gd name="adj2" fmla="val 90697"/>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b="1">
                <a:latin typeface="Meiryo UI" panose="020B0604030504040204" pitchFamily="50" charset="-128"/>
                <a:ea typeface="Meiryo UI" panose="020B0604030504040204" pitchFamily="50" charset="-128"/>
              </a:endParaRPr>
            </a:p>
          </p:txBody>
        </p:sp>
        <p:sp>
          <p:nvSpPr>
            <p:cNvPr id="58" name="テキスト ボックス 19"/>
            <p:cNvSpPr txBox="1">
              <a:spLocks noChangeArrowheads="1"/>
            </p:cNvSpPr>
            <p:nvPr/>
          </p:nvSpPr>
          <p:spPr bwMode="auto">
            <a:xfrm>
              <a:off x="3787495" y="6129843"/>
              <a:ext cx="1690560" cy="4275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評価結果の通知</a:t>
              </a:r>
              <a:endParaRPr lang="en-US" altLang="ja-JP" sz="1400" b="1" dirty="0">
                <a:latin typeface="Meiryo UI" panose="020B0604030504040204" pitchFamily="50" charset="-128"/>
                <a:ea typeface="Meiryo UI" panose="020B0604030504040204" pitchFamily="50" charset="-128"/>
              </a:endParaRPr>
            </a:p>
          </p:txBody>
        </p:sp>
      </p:grpSp>
      <p:sp>
        <p:nvSpPr>
          <p:cNvPr id="6" name="スライド番号プレースホルダー 5"/>
          <p:cNvSpPr>
            <a:spLocks noGrp="1"/>
          </p:cNvSpPr>
          <p:nvPr>
            <p:ph type="sldNum" sz="quarter" idx="12"/>
          </p:nvPr>
        </p:nvSpPr>
        <p:spPr>
          <a:xfrm>
            <a:off x="8304425" y="6306520"/>
            <a:ext cx="768023" cy="506856"/>
          </a:xfrm>
        </p:spPr>
        <p:txBody>
          <a:bodyPr/>
          <a:lstStyle/>
          <a:p>
            <a:fld id="{55A7BED7-9510-4C4B-91BA-7696EE92F05C}" type="slidenum">
              <a:rPr kumimoji="1" lang="ja-JP" altLang="en-US" smtClean="0"/>
              <a:t>10</a:t>
            </a:fld>
            <a:endParaRPr kumimoji="1" lang="ja-JP" altLang="en-US" dirty="0"/>
          </a:p>
        </p:txBody>
      </p:sp>
      <p:sp>
        <p:nvSpPr>
          <p:cNvPr id="2" name="正方形/長方形 1">
            <a:extLst>
              <a:ext uri="{FF2B5EF4-FFF2-40B4-BE49-F238E27FC236}">
                <a16:creationId xmlns:a16="http://schemas.microsoft.com/office/drawing/2014/main" id="{B732EF10-2F9A-82E9-8DFA-FE8BF325FE0E}"/>
              </a:ext>
            </a:extLst>
          </p:cNvPr>
          <p:cNvSpPr/>
          <p:nvPr/>
        </p:nvSpPr>
        <p:spPr>
          <a:xfrm>
            <a:off x="784261" y="3582292"/>
            <a:ext cx="2102196" cy="11645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対策計画書</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・削減目標</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・排出抑制対策等</a:t>
            </a:r>
          </a:p>
        </p:txBody>
      </p:sp>
      <p:sp>
        <p:nvSpPr>
          <p:cNvPr id="4" name="正方形/長方形 3">
            <a:extLst>
              <a:ext uri="{FF2B5EF4-FFF2-40B4-BE49-F238E27FC236}">
                <a16:creationId xmlns:a16="http://schemas.microsoft.com/office/drawing/2014/main" id="{BBB8AC2E-4BBC-2116-5637-F2C3CAB9BCB1}"/>
              </a:ext>
            </a:extLst>
          </p:cNvPr>
          <p:cNvSpPr/>
          <p:nvPr/>
        </p:nvSpPr>
        <p:spPr>
          <a:xfrm>
            <a:off x="775518" y="5522282"/>
            <a:ext cx="2078244" cy="11645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実績報告書</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・削減状況</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・対策実施状況等</a:t>
            </a:r>
            <a:endParaRPr kumimoji="1" lang="en-US" altLang="ja-JP"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52B14D7-7FAC-98D3-766E-BFB9E3E81C58}"/>
              </a:ext>
            </a:extLst>
          </p:cNvPr>
          <p:cNvSpPr/>
          <p:nvPr/>
        </p:nvSpPr>
        <p:spPr>
          <a:xfrm>
            <a:off x="1334047" y="2976013"/>
            <a:ext cx="1138504" cy="60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事業者</a:t>
            </a:r>
          </a:p>
        </p:txBody>
      </p:sp>
      <p:sp>
        <p:nvSpPr>
          <p:cNvPr id="9" name="テキスト ボックス 28">
            <a:extLst>
              <a:ext uri="{FF2B5EF4-FFF2-40B4-BE49-F238E27FC236}">
                <a16:creationId xmlns:a16="http://schemas.microsoft.com/office/drawing/2014/main" id="{93B834C9-01ED-F604-F0C2-D76AC4B24F87}"/>
              </a:ext>
            </a:extLst>
          </p:cNvPr>
          <p:cNvSpPr txBox="1">
            <a:spLocks noChangeArrowheads="1"/>
          </p:cNvSpPr>
          <p:nvPr/>
        </p:nvSpPr>
        <p:spPr bwMode="auto">
          <a:xfrm>
            <a:off x="5966238" y="6014628"/>
            <a:ext cx="165738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特定事業者以外の</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事業者においては、</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希望により公表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しないこともできる。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a:extLst>
              <a:ext uri="{FF2B5EF4-FFF2-40B4-BE49-F238E27FC236}">
                <a16:creationId xmlns:a16="http://schemas.microsoft.com/office/drawing/2014/main" id="{3C19B527-ED84-E564-96D7-00A887289965}"/>
              </a:ext>
            </a:extLst>
          </p:cNvPr>
          <p:cNvGrpSpPr/>
          <p:nvPr/>
        </p:nvGrpSpPr>
        <p:grpSpPr>
          <a:xfrm>
            <a:off x="3290988" y="5532604"/>
            <a:ext cx="1762506" cy="637871"/>
            <a:chOff x="3747817" y="5880550"/>
            <a:chExt cx="1787160" cy="886114"/>
          </a:xfrm>
          <a:solidFill>
            <a:schemeClr val="accent5">
              <a:lumMod val="20000"/>
              <a:lumOff val="80000"/>
            </a:schemeClr>
          </a:solidFill>
        </p:grpSpPr>
        <p:sp>
          <p:nvSpPr>
            <p:cNvPr id="22" name="下矢印 56">
              <a:extLst>
                <a:ext uri="{FF2B5EF4-FFF2-40B4-BE49-F238E27FC236}">
                  <a16:creationId xmlns:a16="http://schemas.microsoft.com/office/drawing/2014/main" id="{2563975F-A166-4400-8079-3C148D638648}"/>
                </a:ext>
              </a:extLst>
            </p:cNvPr>
            <p:cNvSpPr/>
            <p:nvPr/>
          </p:nvSpPr>
          <p:spPr>
            <a:xfrm rot="5400000" flipH="1">
              <a:off x="4159511" y="5468856"/>
              <a:ext cx="886114" cy="1709501"/>
            </a:xfrm>
            <a:prstGeom prst="downArrow">
              <a:avLst>
                <a:gd name="adj1" fmla="val 62477"/>
                <a:gd name="adj2" fmla="val 90697"/>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b="1">
                <a:latin typeface="Meiryo UI" panose="020B0604030504040204" pitchFamily="50" charset="-128"/>
                <a:ea typeface="Meiryo UI" panose="020B0604030504040204" pitchFamily="50" charset="-128"/>
              </a:endParaRPr>
            </a:p>
          </p:txBody>
        </p:sp>
        <p:sp>
          <p:nvSpPr>
            <p:cNvPr id="23" name="テキスト ボックス 19">
              <a:extLst>
                <a:ext uri="{FF2B5EF4-FFF2-40B4-BE49-F238E27FC236}">
                  <a16:creationId xmlns:a16="http://schemas.microsoft.com/office/drawing/2014/main" id="{6B796F71-39A3-289A-CAC8-45B14B52C4C3}"/>
                </a:ext>
              </a:extLst>
            </p:cNvPr>
            <p:cNvSpPr txBox="1">
              <a:spLocks noChangeArrowheads="1"/>
            </p:cNvSpPr>
            <p:nvPr/>
          </p:nvSpPr>
          <p:spPr bwMode="auto">
            <a:xfrm>
              <a:off x="3844417" y="6102101"/>
              <a:ext cx="1690560" cy="4275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評価結果の通知</a:t>
              </a:r>
              <a:endParaRPr lang="en-US" altLang="ja-JP" sz="1400" b="1" dirty="0">
                <a:latin typeface="Meiryo UI" panose="020B0604030504040204" pitchFamily="50" charset="-128"/>
                <a:ea typeface="Meiryo UI" panose="020B0604030504040204" pitchFamily="50" charset="-128"/>
              </a:endParaRPr>
            </a:p>
          </p:txBody>
        </p:sp>
      </p:grpSp>
      <p:sp>
        <p:nvSpPr>
          <p:cNvPr id="35" name="タイトル 1"/>
          <p:cNvSpPr txBox="1">
            <a:spLocks/>
          </p:cNvSpPr>
          <p:nvPr/>
        </p:nvSpPr>
        <p:spPr>
          <a:xfrm>
            <a:off x="0" y="-25643"/>
            <a:ext cx="9144000" cy="1037181"/>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エネルギー多量使用事業者等に対する対策計画書・実績報告書届出制度の強化</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36" name="四角形: 角を丸くする 6">
            <a:extLst>
              <a:ext uri="{FF2B5EF4-FFF2-40B4-BE49-F238E27FC236}">
                <a16:creationId xmlns:a16="http://schemas.microsoft.com/office/drawing/2014/main" id="{5B8CFA37-D97C-4940-8101-22BD78A24355}"/>
              </a:ext>
            </a:extLst>
          </p:cNvPr>
          <p:cNvSpPr/>
          <p:nvPr/>
        </p:nvSpPr>
        <p:spPr>
          <a:xfrm>
            <a:off x="444436" y="1049395"/>
            <a:ext cx="8244000" cy="2013532"/>
          </a:xfrm>
          <a:prstGeom prst="roundRect">
            <a:avLst>
              <a:gd name="adj" fmla="val 73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Bef>
                <a:spcPts val="600"/>
              </a:spcBef>
            </a:pPr>
            <a:r>
              <a:rPr lang="ja-JP" altLang="en-US" dirty="0">
                <a:solidFill>
                  <a:schemeClr val="tx1"/>
                </a:solidFill>
                <a:latin typeface="Meiryo UI" panose="020B0604030504040204" pitchFamily="50" charset="-128"/>
                <a:ea typeface="Meiryo UI" panose="020B0604030504040204" pitchFamily="50" charset="-128"/>
              </a:rPr>
              <a:t>○基準年度を</a:t>
            </a:r>
            <a:r>
              <a:rPr lang="en-US" altLang="ja-JP" dirty="0">
                <a:solidFill>
                  <a:schemeClr val="tx1"/>
                </a:solidFill>
                <a:latin typeface="Meiryo UI" panose="020B0604030504040204" pitchFamily="50" charset="-128"/>
                <a:ea typeface="Meiryo UI" panose="020B0604030504040204" pitchFamily="50" charset="-128"/>
              </a:rPr>
              <a:t>2013</a:t>
            </a:r>
            <a:r>
              <a:rPr lang="ja-JP" altLang="en-US" dirty="0">
                <a:solidFill>
                  <a:schemeClr val="tx1"/>
                </a:solidFill>
                <a:latin typeface="Meiryo UI" panose="020B0604030504040204" pitchFamily="50" charset="-128"/>
                <a:ea typeface="Meiryo UI" panose="020B0604030504040204" pitchFamily="50" charset="-128"/>
              </a:rPr>
              <a:t>年度とし、</a:t>
            </a:r>
            <a:r>
              <a:rPr lang="ja-JP" altLang="en-US" b="1" dirty="0">
                <a:solidFill>
                  <a:schemeClr val="tx1"/>
                </a:solidFill>
                <a:latin typeface="Meiryo UI" panose="020B0604030504040204" pitchFamily="50" charset="-128"/>
                <a:ea typeface="Meiryo UI" panose="020B0604030504040204" pitchFamily="50" charset="-128"/>
              </a:rPr>
              <a:t>目標年度を</a:t>
            </a:r>
            <a:r>
              <a:rPr lang="en-US" altLang="ja-JP" b="1" dirty="0">
                <a:solidFill>
                  <a:schemeClr val="tx1"/>
                </a:solidFill>
                <a:latin typeface="Meiryo UI" panose="020B0604030504040204" pitchFamily="50" charset="-128"/>
                <a:ea typeface="Meiryo UI" panose="020B0604030504040204" pitchFamily="50" charset="-128"/>
              </a:rPr>
              <a:t>2030</a:t>
            </a:r>
            <a:r>
              <a:rPr lang="ja-JP" altLang="en-US" b="1" dirty="0">
                <a:solidFill>
                  <a:schemeClr val="tx1"/>
                </a:solidFill>
                <a:latin typeface="Meiryo UI" panose="020B0604030504040204" pitchFamily="50" charset="-128"/>
                <a:ea typeface="Meiryo UI" panose="020B0604030504040204" pitchFamily="50" charset="-128"/>
              </a:rPr>
              <a:t>年度</a:t>
            </a:r>
            <a:r>
              <a:rPr lang="ja-JP" altLang="en-US" dirty="0">
                <a:solidFill>
                  <a:schemeClr val="tx1"/>
                </a:solidFill>
                <a:latin typeface="Meiryo UI" panose="020B0604030504040204" pitchFamily="50" charset="-128"/>
                <a:ea typeface="Meiryo UI" panose="020B0604030504040204" pitchFamily="50" charset="-128"/>
              </a:rPr>
              <a:t>とする（これまでは３年ごと）</a:t>
            </a:r>
            <a:endParaRPr lang="en-US" altLang="ja-JP" dirty="0">
              <a:solidFill>
                <a:schemeClr val="tx1"/>
              </a:solidFill>
              <a:latin typeface="Meiryo UI" panose="020B0604030504040204" pitchFamily="50" charset="-128"/>
              <a:ea typeface="Meiryo UI" panose="020B0604030504040204" pitchFamily="50" charset="-128"/>
            </a:endParaRPr>
          </a:p>
          <a:p>
            <a:pPr marL="174625" indent="-174625">
              <a:spcBef>
                <a:spcPts val="600"/>
              </a:spcBef>
            </a:pPr>
            <a:r>
              <a:rPr lang="ja-JP" altLang="en-US" dirty="0">
                <a:solidFill>
                  <a:schemeClr val="tx1"/>
                </a:solidFill>
                <a:latin typeface="Meiryo UI" panose="020B0604030504040204" pitchFamily="50" charset="-128"/>
                <a:ea typeface="Meiryo UI" panose="020B0604030504040204" pitchFamily="50" charset="-128"/>
              </a:rPr>
              <a:t>○算定に用いる</a:t>
            </a:r>
            <a:r>
              <a:rPr lang="ja-JP" altLang="en-US" b="1" dirty="0">
                <a:solidFill>
                  <a:schemeClr val="tx1"/>
                </a:solidFill>
                <a:latin typeface="Meiryo UI" panose="020B0604030504040204" pitchFamily="50" charset="-128"/>
                <a:ea typeface="Meiryo UI" panose="020B0604030504040204" pitchFamily="50" charset="-128"/>
              </a:rPr>
              <a:t>排出係数</a:t>
            </a:r>
            <a:r>
              <a:rPr lang="ja-JP" altLang="en-US" dirty="0">
                <a:solidFill>
                  <a:schemeClr val="tx1"/>
                </a:solidFill>
                <a:latin typeface="Meiryo UI" panose="020B0604030504040204" pitchFamily="50" charset="-128"/>
                <a:ea typeface="Meiryo UI" panose="020B0604030504040204" pitchFamily="50" charset="-128"/>
              </a:rPr>
              <a:t>を、現行の基準年度での固定から、</a:t>
            </a:r>
            <a:r>
              <a:rPr lang="ja-JP" altLang="en-US" b="1" dirty="0">
                <a:solidFill>
                  <a:schemeClr val="tx1"/>
                </a:solidFill>
                <a:latin typeface="Meiryo UI" panose="020B0604030504040204" pitchFamily="50" charset="-128"/>
                <a:ea typeface="Meiryo UI" panose="020B0604030504040204" pitchFamily="50" charset="-128"/>
              </a:rPr>
              <a:t>各年度の変動</a:t>
            </a:r>
            <a:r>
              <a:rPr lang="ja-JP" altLang="en-US" dirty="0">
                <a:solidFill>
                  <a:schemeClr val="tx1"/>
                </a:solidFill>
                <a:latin typeface="Meiryo UI" panose="020B0604030504040204" pitchFamily="50" charset="-128"/>
                <a:ea typeface="Meiryo UI" panose="020B0604030504040204" pitchFamily="50" charset="-128"/>
              </a:rPr>
              <a:t>に変更</a:t>
            </a:r>
            <a:endParaRPr lang="en-US" altLang="ja-JP" dirty="0">
              <a:solidFill>
                <a:schemeClr val="tx1"/>
              </a:solidFill>
              <a:latin typeface="Meiryo UI" panose="020B0604030504040204" pitchFamily="50" charset="-128"/>
              <a:ea typeface="Meiryo UI" panose="020B0604030504040204" pitchFamily="50" charset="-128"/>
            </a:endParaRPr>
          </a:p>
          <a:p>
            <a:pPr marL="174625" indent="-174625">
              <a:spcBef>
                <a:spcPts val="600"/>
              </a:spcBef>
              <a:spcAft>
                <a:spcPts val="600"/>
              </a:spcAft>
            </a:pPr>
            <a:r>
              <a:rPr lang="ja-JP" altLang="en-US" dirty="0">
                <a:solidFill>
                  <a:schemeClr val="tx1"/>
                </a:solidFill>
                <a:latin typeface="Meiryo UI" panose="020B0604030504040204" pitchFamily="50" charset="-128"/>
                <a:ea typeface="Meiryo UI" panose="020B0604030504040204" pitchFamily="50" charset="-128"/>
              </a:rPr>
              <a:t>○事業者がめざすべき</a:t>
            </a:r>
            <a:r>
              <a:rPr lang="ja-JP" altLang="en-US" b="1" dirty="0">
                <a:solidFill>
                  <a:schemeClr val="tx1"/>
                </a:solidFill>
                <a:latin typeface="Meiryo UI" panose="020B0604030504040204" pitchFamily="50" charset="-128"/>
                <a:ea typeface="Meiryo UI" panose="020B0604030504040204" pitchFamily="50" charset="-128"/>
              </a:rPr>
              <a:t>削減目安</a:t>
            </a:r>
            <a:r>
              <a:rPr lang="ja-JP" altLang="en-US" dirty="0">
                <a:solidFill>
                  <a:schemeClr val="tx1"/>
                </a:solidFill>
                <a:latin typeface="Meiryo UI" panose="020B0604030504040204" pitchFamily="50" charset="-128"/>
                <a:ea typeface="Meiryo UI" panose="020B0604030504040204" pitchFamily="50" charset="-128"/>
              </a:rPr>
              <a:t>を、現行の年あたり１％から</a:t>
            </a:r>
            <a:r>
              <a:rPr lang="en-US" altLang="ja-JP" b="1" dirty="0">
                <a:solidFill>
                  <a:schemeClr val="tx1"/>
                </a:solidFill>
                <a:latin typeface="Meiryo UI" panose="020B0604030504040204" pitchFamily="50" charset="-128"/>
                <a:ea typeface="Meiryo UI" panose="020B0604030504040204" pitchFamily="50" charset="-128"/>
              </a:rPr>
              <a:t>1.5</a:t>
            </a:r>
            <a:r>
              <a:rPr lang="ja-JP" altLang="en-US" b="1"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に引き上げ</a:t>
            </a:r>
            <a:endParaRPr lang="en-US" altLang="ja-JP" dirty="0">
              <a:solidFill>
                <a:schemeClr val="tx1"/>
              </a:solidFill>
              <a:latin typeface="Meiryo UI" panose="020B0604030504040204" pitchFamily="50" charset="-128"/>
              <a:ea typeface="Meiryo UI" panose="020B0604030504040204" pitchFamily="50" charset="-128"/>
            </a:endParaRPr>
          </a:p>
          <a:p>
            <a:pPr marL="268288" indent="-268288">
              <a:spcBef>
                <a:spcPts val="600"/>
              </a:spcBef>
            </a:pPr>
            <a:r>
              <a:rPr lang="ja-JP" altLang="en-US" dirty="0">
                <a:solidFill>
                  <a:schemeClr val="tx1"/>
                </a:solidFill>
                <a:latin typeface="Meiryo UI" panose="020B0604030504040204" pitchFamily="50" charset="-128"/>
                <a:ea typeface="Meiryo UI" panose="020B0604030504040204" pitchFamily="50" charset="-128"/>
              </a:rPr>
              <a:t>○報告内容に、再生可能エネルギーの利用率や気候変動への適応に関する取組みやサプライチェーン全体での削減取組を追加</a:t>
            </a:r>
          </a:p>
        </p:txBody>
      </p:sp>
      <p:sp>
        <p:nvSpPr>
          <p:cNvPr id="38" name="角丸四角形 37"/>
          <p:cNvSpPr/>
          <p:nvPr/>
        </p:nvSpPr>
        <p:spPr>
          <a:xfrm>
            <a:off x="7100630" y="662684"/>
            <a:ext cx="1944216" cy="35782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Tree>
    <p:extLst>
      <p:ext uri="{BB962C8B-B14F-4D97-AF65-F5344CB8AC3E}">
        <p14:creationId xmlns:p14="http://schemas.microsoft.com/office/powerpoint/2010/main" val="60513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11</a:t>
            </a:fld>
            <a:endParaRPr kumimoji="1" lang="ja-JP" altLang="en-US" dirty="0"/>
          </a:p>
        </p:txBody>
      </p:sp>
      <p:sp>
        <p:nvSpPr>
          <p:cNvPr id="5" name="テキスト ボックス 4">
            <a:extLst>
              <a:ext uri="{FF2B5EF4-FFF2-40B4-BE49-F238E27FC236}">
                <a16:creationId xmlns:a16="http://schemas.microsoft.com/office/drawing/2014/main" id="{D85538E7-BE6B-4352-89F6-B699CAA961EB}"/>
              </a:ext>
            </a:extLst>
          </p:cNvPr>
          <p:cNvSpPr txBox="1"/>
          <p:nvPr/>
        </p:nvSpPr>
        <p:spPr>
          <a:xfrm>
            <a:off x="598761" y="3061279"/>
            <a:ext cx="7853051" cy="2811026"/>
          </a:xfrm>
          <a:prstGeom prst="rect">
            <a:avLst/>
          </a:prstGeom>
          <a:noFill/>
        </p:spPr>
        <p:txBody>
          <a:bodyPr wrap="square" rtlCol="0">
            <a:spAutoFit/>
          </a:bodyPr>
          <a:lstStyle/>
          <a:p>
            <a:pPr marL="1440000" indent="-360000">
              <a:lnSpc>
                <a:spcPts val="3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（１）府内の全ての事業所におけるエネルギー使用量が原油換算で合計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1,500kL</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／年以上の事業者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（２）連鎖化事業者（フランチャイズチェーン等）のうち、府内の加盟店を含む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全ての事業所におけるエネルギー使用量が原油換算で合計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1,500kL/</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以上の事業者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（３）府内で自動車を</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台以上（タクシー事業者の場合は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台以上）使用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0" indent="-360000">
              <a:lnSpc>
                <a:spcPts val="20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する事業者</a:t>
            </a: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0" b="100000" l="2632" r="100000"/>
                    </a14:imgEffect>
                  </a14:imgLayer>
                </a14:imgProps>
              </a:ext>
              <a:ext uri="{28A0092B-C50C-407E-A947-70E740481C1C}">
                <a14:useLocalDpi xmlns:a14="http://schemas.microsoft.com/office/drawing/2010/main" val="0"/>
              </a:ext>
            </a:extLst>
          </a:blip>
          <a:stretch>
            <a:fillRect/>
          </a:stretch>
        </p:blipFill>
        <p:spPr>
          <a:xfrm>
            <a:off x="823663" y="4200064"/>
            <a:ext cx="724001" cy="781159"/>
          </a:xfrm>
          <a:prstGeom prst="rect">
            <a:avLst/>
          </a:prstGeom>
        </p:spPr>
      </p:pic>
      <p:pic>
        <p:nvPicPr>
          <p:cNvPr id="8" name="図 7"/>
          <p:cNvPicPr>
            <a:picLocks noChangeAspect="1"/>
          </p:cNvPicPr>
          <p:nvPr/>
        </p:nvPicPr>
        <p:blipFill>
          <a:blip r:embed="rId5">
            <a:extLst>
              <a:ext uri="{BEBA8EAE-BF5A-486C-A8C5-ECC9F3942E4B}">
                <a14:imgProps xmlns:a14="http://schemas.microsoft.com/office/drawing/2010/main">
                  <a14:imgLayer r:embed="rId6">
                    <a14:imgEffect>
                      <a14:backgroundRemoval t="0" b="91429" l="0" r="100000"/>
                    </a14:imgEffect>
                  </a14:imgLayer>
                </a14:imgProps>
              </a:ext>
              <a:ext uri="{28A0092B-C50C-407E-A947-70E740481C1C}">
                <a14:useLocalDpi xmlns:a14="http://schemas.microsoft.com/office/drawing/2010/main" val="0"/>
              </a:ext>
            </a:extLst>
          </a:blip>
          <a:stretch>
            <a:fillRect/>
          </a:stretch>
        </p:blipFill>
        <p:spPr>
          <a:xfrm>
            <a:off x="751655" y="5125239"/>
            <a:ext cx="868018" cy="747066"/>
          </a:xfrm>
          <a:prstGeom prst="rect">
            <a:avLst/>
          </a:prstGeom>
        </p:spPr>
      </p:pic>
      <p:grpSp>
        <p:nvGrpSpPr>
          <p:cNvPr id="11" name="グループ化 10"/>
          <p:cNvGrpSpPr/>
          <p:nvPr/>
        </p:nvGrpSpPr>
        <p:grpSpPr>
          <a:xfrm>
            <a:off x="704725" y="3362534"/>
            <a:ext cx="1012033" cy="898609"/>
            <a:chOff x="323528" y="3573016"/>
            <a:chExt cx="1338532" cy="1213849"/>
          </a:xfrm>
        </p:grpSpPr>
        <p:pic>
          <p:nvPicPr>
            <p:cNvPr id="9" name="図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7964" y="3573016"/>
              <a:ext cx="864096" cy="1030003"/>
            </a:xfrm>
            <a:prstGeom prst="rect">
              <a:avLst/>
            </a:prstGeom>
          </p:spPr>
        </p:pic>
        <p:pic>
          <p:nvPicPr>
            <p:cNvPr id="10" name="図 9"/>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22619" y1="20000" x2="22619" y2="20000"/>
                          <a14:foregroundMark x1="21429" y1="35556" x2="22619" y2="11111"/>
                        </a14:backgroundRemoval>
                      </a14:imgEffect>
                    </a14:imgLayer>
                  </a14:imgProps>
                </a:ext>
                <a:ext uri="{28A0092B-C50C-407E-A947-70E740481C1C}">
                  <a14:useLocalDpi xmlns:a14="http://schemas.microsoft.com/office/drawing/2010/main" val="0"/>
                </a:ext>
              </a:extLst>
            </a:blip>
            <a:stretch>
              <a:fillRect/>
            </a:stretch>
          </p:blipFill>
          <p:spPr>
            <a:xfrm>
              <a:off x="323528" y="3861048"/>
              <a:ext cx="864096" cy="925817"/>
            </a:xfrm>
            <a:prstGeom prst="rect">
              <a:avLst/>
            </a:prstGeom>
          </p:spPr>
        </p:pic>
      </p:grpSp>
      <p:sp>
        <p:nvSpPr>
          <p:cNvPr id="12" name="テキスト ボックス 11"/>
          <p:cNvSpPr txBox="1"/>
          <p:nvPr/>
        </p:nvSpPr>
        <p:spPr>
          <a:xfrm>
            <a:off x="1547664" y="6124059"/>
            <a:ext cx="6322565" cy="369332"/>
          </a:xfrm>
          <a:prstGeom prst="rect">
            <a:avLst/>
          </a:prstGeom>
          <a:solidFill>
            <a:schemeClr val="tx2">
              <a:lumMod val="20000"/>
              <a:lumOff val="80000"/>
            </a:schemeClr>
          </a:solidFill>
        </p:spPr>
        <p:txBody>
          <a:bodyPr wrap="non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府域に事業所をもつ、上記のいずれの要件にも</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該当しない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 角を丸くする 6">
            <a:extLst>
              <a:ext uri="{FF2B5EF4-FFF2-40B4-BE49-F238E27FC236}">
                <a16:creationId xmlns:a16="http://schemas.microsoft.com/office/drawing/2014/main" id="{5B8CFA37-D97C-4940-8101-22BD78A24355}"/>
              </a:ext>
            </a:extLst>
          </p:cNvPr>
          <p:cNvSpPr/>
          <p:nvPr/>
        </p:nvSpPr>
        <p:spPr>
          <a:xfrm>
            <a:off x="450000" y="1539726"/>
            <a:ext cx="8244000" cy="14401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dirty="0">
                <a:solidFill>
                  <a:schemeClr val="tx1"/>
                </a:solidFill>
                <a:latin typeface="Meiryo UI" panose="020B0604030504040204" pitchFamily="50" charset="-128"/>
                <a:ea typeface="Meiryo UI" panose="020B0604030504040204" pitchFamily="50" charset="-128"/>
              </a:rPr>
              <a:t>○義務対象外事業者が削減計画や実績報告を</a:t>
            </a:r>
            <a:r>
              <a:rPr lang="ja-JP" altLang="en-US" b="1" dirty="0">
                <a:solidFill>
                  <a:schemeClr val="tx1"/>
                </a:solidFill>
                <a:latin typeface="Meiryo UI" panose="020B0604030504040204" pitchFamily="50" charset="-128"/>
                <a:ea typeface="Meiryo UI" panose="020B0604030504040204" pitchFamily="50" charset="-128"/>
              </a:rPr>
              <a:t>任意で届出</a:t>
            </a:r>
            <a:r>
              <a:rPr lang="ja-JP" altLang="en-US" dirty="0">
                <a:solidFill>
                  <a:schemeClr val="tx1"/>
                </a:solidFill>
                <a:latin typeface="Meiryo UI" panose="020B0604030504040204" pitchFamily="50" charset="-128"/>
                <a:ea typeface="Meiryo UI" panose="020B0604030504040204" pitchFamily="50" charset="-128"/>
              </a:rPr>
              <a:t>し、優良な取組みは</a:t>
            </a:r>
            <a:r>
              <a:rPr lang="ja-JP" altLang="en-US" b="1" dirty="0">
                <a:solidFill>
                  <a:schemeClr val="tx1"/>
                </a:solidFill>
                <a:latin typeface="Meiryo UI" panose="020B0604030504040204" pitchFamily="50" charset="-128"/>
                <a:ea typeface="Meiryo UI" panose="020B0604030504040204" pitchFamily="50" charset="-128"/>
              </a:rPr>
              <a:t>府が評価</a:t>
            </a:r>
            <a:r>
              <a:rPr lang="ja-JP" altLang="en-US" dirty="0">
                <a:solidFill>
                  <a:schemeClr val="tx1"/>
                </a:solidFill>
                <a:latin typeface="Meiryo UI" panose="020B0604030504040204" pitchFamily="50" charset="-128"/>
                <a:ea typeface="Meiryo UI" panose="020B0604030504040204" pitchFamily="50" charset="-128"/>
              </a:rPr>
              <a:t>し、これを活用して金融機関による</a:t>
            </a:r>
            <a:r>
              <a:rPr lang="en-US" altLang="ja-JP" b="1" dirty="0">
                <a:solidFill>
                  <a:schemeClr val="tx1"/>
                </a:solidFill>
                <a:latin typeface="Meiryo UI" panose="020B0604030504040204" pitchFamily="50" charset="-128"/>
                <a:ea typeface="Meiryo UI" panose="020B0604030504040204" pitchFamily="50" charset="-128"/>
              </a:rPr>
              <a:t>ESG</a:t>
            </a:r>
            <a:r>
              <a:rPr lang="ja-JP" altLang="en-US" b="1" dirty="0">
                <a:solidFill>
                  <a:schemeClr val="tx1"/>
                </a:solidFill>
                <a:latin typeface="Meiryo UI" panose="020B0604030504040204" pitchFamily="50" charset="-128"/>
                <a:ea typeface="Meiryo UI" panose="020B0604030504040204" pitchFamily="50" charset="-128"/>
              </a:rPr>
              <a:t>投融資</a:t>
            </a:r>
            <a:r>
              <a:rPr lang="ja-JP" altLang="en-US" dirty="0">
                <a:solidFill>
                  <a:schemeClr val="tx1"/>
                </a:solidFill>
                <a:latin typeface="Meiryo UI" panose="020B0604030504040204" pitchFamily="50" charset="-128"/>
                <a:ea typeface="Meiryo UI" panose="020B0604030504040204" pitchFamily="50" charset="-128"/>
              </a:rPr>
              <a:t>を受けることができる制度の創設</a:t>
            </a:r>
          </a:p>
          <a:p>
            <a:pPr marL="174625"/>
            <a:r>
              <a:rPr lang="ja-JP" altLang="en-US" b="1" dirty="0">
                <a:solidFill>
                  <a:srgbClr val="FF0000"/>
                </a:solidFill>
                <a:latin typeface="Meiryo UI" panose="020B0604030504040204" pitchFamily="50" charset="-128"/>
                <a:ea typeface="Meiryo UI" panose="020B0604030504040204" pitchFamily="50" charset="-128"/>
              </a:rPr>
              <a:t>→あらゆる規模の事業者による、自社の取組みの把握及び計画的な対策を促進</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7" name="角丸四角形 16"/>
          <p:cNvSpPr/>
          <p:nvPr/>
        </p:nvSpPr>
        <p:spPr>
          <a:xfrm>
            <a:off x="6502784" y="771428"/>
            <a:ext cx="2144502" cy="40445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18" name="タイトル 1"/>
          <p:cNvSpPr txBox="1">
            <a:spLocks/>
          </p:cNvSpPr>
          <p:nvPr/>
        </p:nvSpPr>
        <p:spPr>
          <a:xfrm>
            <a:off x="0" y="-25642"/>
            <a:ext cx="9144000" cy="776818"/>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あらゆる事業者の脱炭素促進</a:t>
            </a:r>
          </a:p>
        </p:txBody>
      </p:sp>
    </p:spTree>
    <p:extLst>
      <p:ext uri="{BB962C8B-B14F-4D97-AF65-F5344CB8AC3E}">
        <p14:creationId xmlns:p14="http://schemas.microsoft.com/office/powerpoint/2010/main" val="415380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388424" y="6345376"/>
            <a:ext cx="684024" cy="468000"/>
          </a:xfrm>
        </p:spPr>
        <p:txBody>
          <a:bodyPr/>
          <a:lstStyle/>
          <a:p>
            <a:fld id="{55A7BED7-9510-4C4B-91BA-7696EE92F05C}" type="slidenum">
              <a:rPr kumimoji="1" lang="ja-JP" altLang="en-US" smtClean="0"/>
              <a:t>12</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716022" y="2466178"/>
            <a:ext cx="8008979" cy="2677656"/>
          </a:xfrm>
          <a:prstGeom prst="rect">
            <a:avLst/>
          </a:prstGeom>
          <a:noFill/>
        </p:spPr>
        <p:txBody>
          <a:bodyPr wrap="square" rtlCol="0">
            <a:spAutoFit/>
          </a:bodyPr>
          <a:lstStyle/>
          <a:p>
            <a:pPr marL="0" lvl="1"/>
            <a:r>
              <a:rPr lang="ja-JP" altLang="en-US" sz="2400" b="1"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届出の評価・公表及び顕彰</a:t>
            </a:r>
            <a:endParaRPr lang="en-US" altLang="ja-JP" sz="2400" b="1"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届出の内容をもとに府が評価を実施しその結果を府</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HP</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に公表。特に成績が優良な事業者を表彰</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・評価基準</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　①温室効果ガス排出量の削減率</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　②重点対策実施率</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　これらを評価軸とした評価制度に基づき評価</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297976" y="6345376"/>
            <a:ext cx="7920880" cy="461665"/>
          </a:xfrm>
          <a:prstGeom prst="rect">
            <a:avLst/>
          </a:prstGeom>
          <a:noFill/>
        </p:spPr>
        <p:txBody>
          <a:bodyPr wrap="square" rtlCol="0">
            <a:spAutoFit/>
          </a:bodyPr>
          <a:lstStyle/>
          <a:p>
            <a:pPr marL="0" lvl="1"/>
            <a:r>
              <a:rPr lang="ja-JP" altLang="en-US" sz="2400"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sz="2400"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sz="2400"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sz="2400"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sz="2400" b="1" u="sng" dirty="0">
                <a:latin typeface="Meiryo UI" panose="020B0604030504040204" pitchFamily="50" charset="-128"/>
                <a:ea typeface="Meiryo UI" panose="020B0604030504040204" pitchFamily="50" charset="-128"/>
                <a:cs typeface="メイリオ" panose="020B0604030504040204" pitchFamily="50" charset="-128"/>
              </a:rPr>
              <a:t>の上、</a:t>
            </a:r>
            <a:r>
              <a:rPr lang="ja-JP" altLang="en-US" sz="2400"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sz="2400"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sz="2400"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118929" y="5265114"/>
            <a:ext cx="9072447" cy="907941"/>
          </a:xfrm>
          <a:prstGeom prst="rect">
            <a:avLst/>
          </a:prstGeom>
          <a:noFill/>
        </p:spPr>
        <p:txBody>
          <a:bodyPr wrap="square" rtlCol="0">
            <a:spAutoFit/>
          </a:bodyPr>
          <a:lstStyle/>
          <a:p>
            <a:pPr marL="0" lvl="1">
              <a:spcAft>
                <a:spcPts val="600"/>
              </a:spcAft>
            </a:pP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府内に事業所を有する事業者またはその事業所のうち、特に優れた気候変動対策の取組みを行った事業者</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416153" y="2379919"/>
            <a:ext cx="8314283" cy="2712875"/>
          </a:xfrm>
          <a:prstGeom prst="round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 name="テキスト ボックス 2">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３．任意届出制度について</a:t>
            </a:r>
          </a:p>
        </p:txBody>
      </p:sp>
      <p:sp>
        <p:nvSpPr>
          <p:cNvPr id="12" name="テキスト ボックス 11"/>
          <p:cNvSpPr txBox="1"/>
          <p:nvPr/>
        </p:nvSpPr>
        <p:spPr>
          <a:xfrm>
            <a:off x="1704078" y="647666"/>
            <a:ext cx="7676754" cy="1692771"/>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おおさか気候変動対策賞</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顕彰制度</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29" y="608184"/>
            <a:ext cx="1585149" cy="1783293"/>
          </a:xfrm>
          <a:prstGeom prst="rect">
            <a:avLst/>
          </a:prstGeom>
        </p:spPr>
      </p:pic>
      <p:sp>
        <p:nvSpPr>
          <p:cNvPr id="11" name="タイトル 1"/>
          <p:cNvSpPr txBox="1">
            <a:spLocks/>
          </p:cNvSpPr>
          <p:nvPr/>
        </p:nvSpPr>
        <p:spPr>
          <a:xfrm>
            <a:off x="0" y="-25642"/>
            <a:ext cx="9144000" cy="469159"/>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評価・公表及び顕彰制度について</a:t>
            </a:r>
          </a:p>
        </p:txBody>
      </p:sp>
    </p:spTree>
    <p:extLst>
      <p:ext uri="{BB962C8B-B14F-4D97-AF65-F5344CB8AC3E}">
        <p14:creationId xmlns:p14="http://schemas.microsoft.com/office/powerpoint/2010/main" val="422204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0090870" y="6264425"/>
            <a:ext cx="486000" cy="486000"/>
          </a:xfrm>
        </p:spPr>
        <p:txBody>
          <a:bodyPr/>
          <a:lstStyle/>
          <a:p>
            <a:fld id="{F0DA1747-7AE3-4485-B1CC-5CDDF653E874}" type="slidenum">
              <a:rPr kumimoji="1" lang="ja-JP" altLang="en-US" smtClean="0"/>
              <a:t>13</a:t>
            </a:fld>
            <a:endParaRPr kumimoji="1" lang="ja-JP" altLang="en-US" dirty="0"/>
          </a:p>
        </p:txBody>
      </p:sp>
      <p:sp>
        <p:nvSpPr>
          <p:cNvPr id="6" name="正方形/長方形 5">
            <a:extLst>
              <a:ext uri="{FF2B5EF4-FFF2-40B4-BE49-F238E27FC236}">
                <a16:creationId xmlns:a16="http://schemas.microsoft.com/office/drawing/2014/main" id="{A015D2A7-E521-468D-AE6E-B85A6E3D7BB2}"/>
              </a:ext>
            </a:extLst>
          </p:cNvPr>
          <p:cNvSpPr/>
          <p:nvPr/>
        </p:nvSpPr>
        <p:spPr>
          <a:xfrm>
            <a:off x="-1433" y="4865"/>
            <a:ext cx="7813793" cy="400110"/>
          </a:xfrm>
          <a:prstGeom prst="rect">
            <a:avLst/>
          </a:prstGeom>
        </p:spPr>
        <p:txBody>
          <a:bodyPr wrap="square">
            <a:spAutoFit/>
          </a:bodyPr>
          <a:lstStyle/>
          <a:p>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事業者の支援策について</a:t>
            </a:r>
            <a:endPar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四角形: 角を丸くする 42">
            <a:extLst>
              <a:ext uri="{FF2B5EF4-FFF2-40B4-BE49-F238E27FC236}">
                <a16:creationId xmlns:a16="http://schemas.microsoft.com/office/drawing/2014/main" id="{D17482A4-7DF9-49CD-B173-84633479CFB5}"/>
              </a:ext>
            </a:extLst>
          </p:cNvPr>
          <p:cNvSpPr/>
          <p:nvPr/>
        </p:nvSpPr>
        <p:spPr>
          <a:xfrm>
            <a:off x="0" y="248552"/>
            <a:ext cx="9076614" cy="1368776"/>
          </a:xfrm>
          <a:prstGeom prst="roundRect">
            <a:avLst>
              <a:gd name="adj" fmla="val 4474"/>
            </a:avLst>
          </a:prstGeom>
          <a:solidFill>
            <a:srgbClr val="FFD96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216000" bIns="0" rtlCol="0" anchor="ctr"/>
          <a:lstStyle/>
          <a:p>
            <a:pPr marL="285750" indent="-285750" algn="just">
              <a:lnSpc>
                <a:spcPts val="2000"/>
              </a:lnSpc>
              <a:buFont typeface="Wingdings" panose="05000000000000000000" pitchFamily="2" charset="2"/>
              <a:buChar char="Ø"/>
            </a:pPr>
            <a:r>
              <a:rPr lang="ja-JP" altLang="en-US" kern="100" dirty="0">
                <a:solidFill>
                  <a:schemeClr val="tx1"/>
                </a:solidFill>
                <a:latin typeface="ＭＳ Ｐゴシック" panose="020B0600070205080204" pitchFamily="50" charset="-128"/>
                <a:cs typeface="Times New Roman" panose="02020603050405020304" pitchFamily="18" charset="0"/>
              </a:rPr>
              <a:t>事業者の脱炭素化を支援・促進するため、脱炭素化への第一歩となる「脱炭素経営宣言登録制度」を創設。</a:t>
            </a:r>
            <a:endParaRPr lang="en-US" altLang="ja-JP" kern="100" dirty="0">
              <a:solidFill>
                <a:schemeClr val="tx1"/>
              </a:solidFill>
              <a:latin typeface="ＭＳ Ｐゴシック" panose="020B0600070205080204" pitchFamily="50" charset="-128"/>
              <a:cs typeface="Times New Roman" panose="02020603050405020304" pitchFamily="18" charset="0"/>
            </a:endParaRPr>
          </a:p>
          <a:p>
            <a:pPr marL="285750" indent="-285750" algn="just">
              <a:lnSpc>
                <a:spcPts val="2000"/>
              </a:lnSpc>
              <a:buFont typeface="Wingdings" panose="05000000000000000000" pitchFamily="2" charset="2"/>
              <a:buChar char="Ø"/>
            </a:pPr>
            <a:r>
              <a:rPr lang="ja-JP" altLang="en-US" b="1" kern="100" dirty="0">
                <a:solidFill>
                  <a:schemeClr val="tx1"/>
                </a:solidFill>
                <a:latin typeface="ＭＳ Ｐゴシック" panose="020B0600070205080204" pitchFamily="50" charset="-128"/>
                <a:cs typeface="Times New Roman" panose="02020603050405020304" pitchFamily="18" charset="0"/>
              </a:rPr>
              <a:t>商工会議所や地域の金融機関と連携して脱炭素経営を宣言する事業者を増やすともに、</a:t>
            </a:r>
            <a:r>
              <a:rPr lang="ja-JP" altLang="en-US" kern="100" dirty="0">
                <a:solidFill>
                  <a:schemeClr val="tx1"/>
                </a:solidFill>
                <a:latin typeface="ＭＳ Ｐゴシック" panose="020B0600070205080204" pitchFamily="50" charset="-128"/>
                <a:cs typeface="Times New Roman" panose="02020603050405020304" pitchFamily="18" charset="0"/>
              </a:rPr>
              <a:t>脱炭素経営宣言した事業者に対して、それぞれの事業者に最適な各種支援を行う。</a:t>
            </a:r>
            <a:endParaRPr lang="en-US" altLang="ja-JP" kern="100" dirty="0">
              <a:solidFill>
                <a:schemeClr val="tx1"/>
              </a:solidFill>
              <a:latin typeface="ＭＳ Ｐゴシック" panose="020B0600070205080204" pitchFamily="50" charset="-128"/>
              <a:cs typeface="Times New Roman" panose="02020603050405020304" pitchFamily="18" charset="0"/>
            </a:endParaRPr>
          </a:p>
        </p:txBody>
      </p:sp>
      <p:sp>
        <p:nvSpPr>
          <p:cNvPr id="72" name="タイトル 1"/>
          <p:cNvSpPr txBox="1">
            <a:spLocks/>
          </p:cNvSpPr>
          <p:nvPr/>
        </p:nvSpPr>
        <p:spPr>
          <a:xfrm>
            <a:off x="0" y="-25642"/>
            <a:ext cx="9144000" cy="469159"/>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脱炭素経営宣言事業者支援スキーム</a:t>
            </a:r>
          </a:p>
        </p:txBody>
      </p:sp>
      <p:grpSp>
        <p:nvGrpSpPr>
          <p:cNvPr id="73" name="グループ化 72"/>
          <p:cNvGrpSpPr/>
          <p:nvPr/>
        </p:nvGrpSpPr>
        <p:grpSpPr>
          <a:xfrm>
            <a:off x="315587" y="1939801"/>
            <a:ext cx="8576893" cy="4369519"/>
            <a:chOff x="315587" y="2155825"/>
            <a:chExt cx="5038191" cy="3041015"/>
          </a:xfrm>
        </p:grpSpPr>
        <p:sp>
          <p:nvSpPr>
            <p:cNvPr id="74" name="正方形/長方形 73">
              <a:extLst>
                <a:ext uri="{FF2B5EF4-FFF2-40B4-BE49-F238E27FC236}">
                  <a16:creationId xmlns:a16="http://schemas.microsoft.com/office/drawing/2014/main" id="{288C840A-ED51-41D7-B041-65AA06FDD3A3}"/>
                </a:ext>
              </a:extLst>
            </p:cNvPr>
            <p:cNvSpPr/>
            <p:nvPr/>
          </p:nvSpPr>
          <p:spPr>
            <a:xfrm>
              <a:off x="800100" y="2678051"/>
              <a:ext cx="3988446" cy="2518789"/>
            </a:xfrm>
            <a:prstGeom prst="rect">
              <a:avLst/>
            </a:prstGeom>
            <a:noFill/>
            <a:ln>
              <a:solidFill>
                <a:srgbClr val="283F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75" name="正方形/長方形 74"/>
            <p:cNvSpPr/>
            <p:nvPr/>
          </p:nvSpPr>
          <p:spPr>
            <a:xfrm>
              <a:off x="894883" y="3013204"/>
              <a:ext cx="277476" cy="176519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脱炭素経営宣言</a:t>
              </a:r>
              <a:endParaRPr lang="en-US" altLang="ja-JP" dirty="0">
                <a:latin typeface="Meiryo UI" panose="020B0604030504040204" pitchFamily="50" charset="-128"/>
                <a:ea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endParaRPr>
            </a:p>
          </p:txBody>
        </p:sp>
        <p:sp>
          <p:nvSpPr>
            <p:cNvPr id="76" name="正方形/長方形 75"/>
            <p:cNvSpPr>
              <a:spLocks/>
            </p:cNvSpPr>
            <p:nvPr/>
          </p:nvSpPr>
          <p:spPr>
            <a:xfrm rot="16200000">
              <a:off x="2462939" y="201324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大阪府から登録証を発行</a:t>
              </a:r>
              <a:endParaRPr lang="en-US" altLang="ja-JP" sz="1600" dirty="0">
                <a:latin typeface="Meiryo UI" panose="020B0604030504040204" pitchFamily="50" charset="-128"/>
                <a:ea typeface="Meiryo UI" panose="020B0604030504040204" pitchFamily="50" charset="-128"/>
              </a:endParaRPr>
            </a:p>
          </p:txBody>
        </p:sp>
        <p:sp>
          <p:nvSpPr>
            <p:cNvPr id="77" name="正方形/長方形 76"/>
            <p:cNvSpPr>
              <a:spLocks/>
            </p:cNvSpPr>
            <p:nvPr/>
          </p:nvSpPr>
          <p:spPr>
            <a:xfrm rot="16200000">
              <a:off x="2462939" y="2680636"/>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省エネ診断（簡易版・詳細版）</a:t>
              </a:r>
              <a:endParaRPr lang="en-US" altLang="ja-JP" sz="1600" dirty="0">
                <a:latin typeface="Meiryo UI" panose="020B0604030504040204" pitchFamily="50" charset="-128"/>
                <a:ea typeface="Meiryo UI" panose="020B0604030504040204" pitchFamily="50" charset="-128"/>
              </a:endParaRPr>
            </a:p>
          </p:txBody>
        </p:sp>
        <p:sp>
          <p:nvSpPr>
            <p:cNvPr id="78" name="正方形/長方形 77"/>
            <p:cNvSpPr>
              <a:spLocks/>
            </p:cNvSpPr>
            <p:nvPr/>
          </p:nvSpPr>
          <p:spPr>
            <a:xfrm rot="16200000">
              <a:off x="2462939" y="3125566"/>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省エネ機器の紹介</a:t>
              </a:r>
              <a:endParaRPr lang="en-US" altLang="ja-JP" sz="1600" dirty="0">
                <a:latin typeface="Meiryo UI" panose="020B0604030504040204" pitchFamily="50" charset="-128"/>
                <a:ea typeface="Meiryo UI" panose="020B0604030504040204" pitchFamily="50" charset="-128"/>
              </a:endParaRPr>
            </a:p>
          </p:txBody>
        </p:sp>
        <p:sp>
          <p:nvSpPr>
            <p:cNvPr id="79" name="大かっこ 78"/>
            <p:cNvSpPr/>
            <p:nvPr/>
          </p:nvSpPr>
          <p:spPr>
            <a:xfrm>
              <a:off x="1369602" y="2994789"/>
              <a:ext cx="2356796" cy="1773125"/>
            </a:xfrm>
            <a:prstGeom prst="bracketPair">
              <a:avLst>
                <a:gd name="adj" fmla="val 6433"/>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800"/>
            </a:p>
          </p:txBody>
        </p:sp>
        <p:sp>
          <p:nvSpPr>
            <p:cNvPr id="80" name="テキスト ボックス 79"/>
            <p:cNvSpPr txBox="1"/>
            <p:nvPr/>
          </p:nvSpPr>
          <p:spPr>
            <a:xfrm>
              <a:off x="1472940" y="2155825"/>
              <a:ext cx="503955" cy="107100"/>
            </a:xfrm>
            <a:prstGeom prst="rect">
              <a:avLst/>
            </a:prstGeom>
            <a:noFill/>
          </p:spPr>
          <p:txBody>
            <a:bodyPr wrap="square" lIns="0" tIns="0" rIns="0" bIns="0" rtlCol="0">
              <a:spAutoFit/>
            </a:bodyPr>
            <a:lstStyle/>
            <a:p>
              <a:r>
                <a:rPr kumimoji="1" lang="ja-JP" altLang="en-US" sz="1000" dirty="0">
                  <a:latin typeface="Meiryo UI" panose="020B0604030504040204" pitchFamily="50" charset="-128"/>
                  <a:ea typeface="Meiryo UI" panose="020B0604030504040204" pitchFamily="50" charset="-128"/>
                </a:rPr>
                <a:t>（イメージ）</a:t>
              </a:r>
            </a:p>
          </p:txBody>
        </p:sp>
        <p:sp>
          <p:nvSpPr>
            <p:cNvPr id="81" name="正方形/長方形 80"/>
            <p:cNvSpPr>
              <a:spLocks/>
            </p:cNvSpPr>
            <p:nvPr/>
          </p:nvSpPr>
          <p:spPr>
            <a:xfrm rot="16200000">
              <a:off x="2462939" y="290310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再エネ電気メニューの紹介</a:t>
              </a:r>
              <a:endParaRPr lang="en-US" altLang="ja-JP" sz="1600" dirty="0">
                <a:latin typeface="Meiryo UI" panose="020B0604030504040204" pitchFamily="50" charset="-128"/>
                <a:ea typeface="Meiryo UI" panose="020B0604030504040204" pitchFamily="50" charset="-128"/>
              </a:endParaRPr>
            </a:p>
          </p:txBody>
        </p:sp>
        <p:sp>
          <p:nvSpPr>
            <p:cNvPr id="82" name="正方形/長方形 81"/>
            <p:cNvSpPr/>
            <p:nvPr/>
          </p:nvSpPr>
          <p:spPr>
            <a:xfrm>
              <a:off x="315587" y="3019437"/>
              <a:ext cx="287884" cy="174735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dirty="0">
                  <a:latin typeface="Meiryo UI" panose="020B0604030504040204" pitchFamily="50" charset="-128"/>
                  <a:ea typeface="Meiryo UI" panose="020B0604030504040204" pitchFamily="50" charset="-128"/>
                </a:rPr>
                <a:t>府・関係機関が周知</a:t>
              </a:r>
              <a:endParaRPr lang="en-US" altLang="ja-JP" dirty="0">
                <a:latin typeface="Meiryo UI" panose="020B0604030504040204" pitchFamily="50" charset="-128"/>
                <a:ea typeface="Meiryo UI" panose="020B0604030504040204" pitchFamily="50" charset="-128"/>
              </a:endParaRPr>
            </a:p>
          </p:txBody>
        </p:sp>
        <p:sp>
          <p:nvSpPr>
            <p:cNvPr id="83" name="楕円 82"/>
            <p:cNvSpPr/>
            <p:nvPr/>
          </p:nvSpPr>
          <p:spPr>
            <a:xfrm>
              <a:off x="1605195" y="4931098"/>
              <a:ext cx="2045590" cy="199918"/>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50" dirty="0">
                  <a:latin typeface="Meiryo UI" panose="020B0604030504040204" pitchFamily="50" charset="-128"/>
                  <a:ea typeface="Meiryo UI" panose="020B0604030504040204" pitchFamily="50" charset="-128"/>
                </a:rPr>
                <a:t>府・排出削減支援事業者が支援</a:t>
              </a:r>
            </a:p>
          </p:txBody>
        </p:sp>
        <p:sp>
          <p:nvSpPr>
            <p:cNvPr id="84" name="正方形/長方形 83"/>
            <p:cNvSpPr>
              <a:spLocks/>
            </p:cNvSpPr>
            <p:nvPr/>
          </p:nvSpPr>
          <p:spPr>
            <a:xfrm rot="16200000">
              <a:off x="2462939" y="245817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排出量の見える化ツールの提供・紹介</a:t>
              </a:r>
              <a:endParaRPr lang="en-US" altLang="ja-JP" sz="1600" dirty="0">
                <a:latin typeface="Meiryo UI" panose="020B0604030504040204" pitchFamily="50" charset="-128"/>
                <a:ea typeface="Meiryo UI" panose="020B0604030504040204" pitchFamily="50" charset="-128"/>
              </a:endParaRPr>
            </a:p>
          </p:txBody>
        </p:sp>
        <p:sp>
          <p:nvSpPr>
            <p:cNvPr id="85" name="正方形/長方形 84"/>
            <p:cNvSpPr>
              <a:spLocks/>
            </p:cNvSpPr>
            <p:nvPr/>
          </p:nvSpPr>
          <p:spPr>
            <a:xfrm rot="16200000">
              <a:off x="2462939" y="334803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補助金・</a:t>
              </a:r>
              <a:r>
                <a:rPr lang="en-US" altLang="ja-JP" sz="1600" dirty="0">
                  <a:latin typeface="Meiryo UI" panose="020B0604030504040204" pitchFamily="50" charset="-128"/>
                  <a:ea typeface="Meiryo UI" panose="020B0604030504040204" pitchFamily="50" charset="-128"/>
                </a:rPr>
                <a:t>ESG</a:t>
              </a:r>
              <a:r>
                <a:rPr lang="ja-JP" altLang="en-US" sz="1600" dirty="0">
                  <a:latin typeface="Meiryo UI" panose="020B0604030504040204" pitchFamily="50" charset="-128"/>
                  <a:ea typeface="Meiryo UI" panose="020B0604030504040204" pitchFamily="50" charset="-128"/>
                </a:rPr>
                <a:t>融資に関する情報提供</a:t>
              </a:r>
              <a:endParaRPr lang="en-US" altLang="ja-JP" sz="1600" dirty="0">
                <a:latin typeface="Meiryo UI" panose="020B0604030504040204" pitchFamily="50" charset="-128"/>
                <a:ea typeface="Meiryo UI" panose="020B0604030504040204" pitchFamily="50" charset="-128"/>
              </a:endParaRPr>
            </a:p>
          </p:txBody>
        </p:sp>
        <p:pic>
          <p:nvPicPr>
            <p:cNvPr id="86" name="Picture 2" descr="表彰状のフレーム（テンプレート・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004" y="2296468"/>
              <a:ext cx="538488" cy="700591"/>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1533036" y="2451211"/>
              <a:ext cx="451445" cy="171360"/>
            </a:xfrm>
            <a:prstGeom prst="rect">
              <a:avLst/>
            </a:prstGeom>
            <a:no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脱炭素経営宣言</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登録証</a:t>
              </a:r>
            </a:p>
          </p:txBody>
        </p:sp>
        <p:sp>
          <p:nvSpPr>
            <p:cNvPr id="88" name="テキスト ボックス 87"/>
            <p:cNvSpPr txBox="1"/>
            <p:nvPr/>
          </p:nvSpPr>
          <p:spPr>
            <a:xfrm>
              <a:off x="1448612" y="2640625"/>
              <a:ext cx="412149" cy="74970"/>
            </a:xfrm>
            <a:prstGeom prst="rect">
              <a:avLst/>
            </a:prstGeom>
            <a:noFill/>
          </p:spPr>
          <p:txBody>
            <a:bodyPr wrap="square" lIns="0" tIns="0" rIns="0" bIns="0" rtlCol="0">
              <a:spAutoFit/>
            </a:bodyPr>
            <a:lstStyle/>
            <a:p>
              <a:pPr algn="ctr"/>
              <a:r>
                <a:rPr kumimoji="1" lang="ja-JP" altLang="en-US" sz="700" dirty="0">
                  <a:latin typeface="Meiryo UI" panose="020B0604030504040204" pitchFamily="50" charset="-128"/>
                  <a:ea typeface="Meiryo UI" panose="020B0604030504040204" pitchFamily="50" charset="-128"/>
                </a:rPr>
                <a:t>〇〇</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株</a:t>
              </a:r>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殿</a:t>
              </a:r>
              <a:endParaRPr kumimoji="1" lang="en-US" altLang="ja-JP" sz="700" dirty="0">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1652667" y="2884854"/>
              <a:ext cx="322788" cy="74970"/>
            </a:xfrm>
            <a:prstGeom prst="rect">
              <a:avLst/>
            </a:prstGeom>
            <a:noFill/>
          </p:spPr>
          <p:txBody>
            <a:bodyPr wrap="square" lIns="0" tIns="0" rIns="0" bIns="0" rtlCol="0">
              <a:spAutoFit/>
            </a:bodyPr>
            <a:lstStyle/>
            <a:p>
              <a:pPr algn="ctr"/>
              <a:r>
                <a:rPr kumimoji="1" lang="ja-JP" altLang="en-US" sz="700" dirty="0">
                  <a:latin typeface="Meiryo UI" panose="020B0604030504040204" pitchFamily="50" charset="-128"/>
                  <a:ea typeface="Meiryo UI" panose="020B0604030504040204" pitchFamily="50" charset="-128"/>
                </a:rPr>
                <a:t>大阪府知事</a:t>
              </a:r>
              <a:endParaRPr kumimoji="1" lang="en-US" altLang="ja-JP" sz="700" dirty="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1530340" y="2735781"/>
              <a:ext cx="322788" cy="149941"/>
            </a:xfrm>
            <a:prstGeom prst="rect">
              <a:avLst/>
            </a:prstGeom>
            <a:noFill/>
          </p:spPr>
          <p:txBody>
            <a:bodyPr wrap="square" lIns="0" tIns="0" rIns="0" bIns="0" rtlCol="0">
              <a:spAutoFit/>
            </a:bodyPr>
            <a:lstStyle/>
            <a:p>
              <a:pPr algn="ctr"/>
              <a:r>
                <a:rPr kumimoji="1" lang="ja-JP" altLang="en-US" sz="700" dirty="0">
                  <a:latin typeface="Meiryo UI" panose="020B0604030504040204" pitchFamily="50" charset="-128"/>
                  <a:ea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endParaRPr>
            </a:p>
          </p:txBody>
        </p:sp>
        <p:sp>
          <p:nvSpPr>
            <p:cNvPr id="91" name="正方形/長方形 90"/>
            <p:cNvSpPr/>
            <p:nvPr/>
          </p:nvSpPr>
          <p:spPr>
            <a:xfrm>
              <a:off x="2049757" y="2762125"/>
              <a:ext cx="1156466" cy="19353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支援メニュー</a:t>
              </a:r>
            </a:p>
          </p:txBody>
        </p:sp>
        <p:sp>
          <p:nvSpPr>
            <p:cNvPr id="92" name="二等辺三角形 91"/>
            <p:cNvSpPr/>
            <p:nvPr/>
          </p:nvSpPr>
          <p:spPr>
            <a:xfrm rot="5400000">
              <a:off x="316442" y="3903143"/>
              <a:ext cx="781226" cy="106960"/>
            </a:xfrm>
            <a:prstGeom prst="triangle">
              <a:avLst/>
            </a:prstGeom>
            <a:solidFill>
              <a:schemeClr val="accent3">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93" name="正方形/長方形 92"/>
            <p:cNvSpPr/>
            <p:nvPr/>
          </p:nvSpPr>
          <p:spPr>
            <a:xfrm>
              <a:off x="4966901" y="2976978"/>
              <a:ext cx="386877" cy="182362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府が優れた取組みを実施</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した事業者を顕彰</a:t>
              </a:r>
              <a:endParaRPr lang="en-US" altLang="ja-JP" sz="1600" dirty="0">
                <a:latin typeface="Meiryo UI" panose="020B0604030504040204" pitchFamily="50" charset="-128"/>
                <a:ea typeface="Meiryo UI" panose="020B0604030504040204" pitchFamily="50" charset="-128"/>
              </a:endParaRPr>
            </a:p>
          </p:txBody>
        </p:sp>
        <p:sp>
          <p:nvSpPr>
            <p:cNvPr id="94" name="正方形/長方形 93"/>
            <p:cNvSpPr/>
            <p:nvPr/>
          </p:nvSpPr>
          <p:spPr>
            <a:xfrm>
              <a:off x="3909070" y="2992731"/>
              <a:ext cx="287884" cy="182362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600" dirty="0">
                  <a:latin typeface="Meiryo UI" panose="020B0604030504040204" pitchFamily="50" charset="-128"/>
                  <a:ea typeface="Meiryo UI" panose="020B0604030504040204" pitchFamily="50" charset="-128"/>
                </a:rPr>
                <a:t>気候変動対策推進条例届出</a:t>
              </a:r>
              <a:endParaRPr lang="en-US" altLang="ja-JP" sz="1600" dirty="0">
                <a:latin typeface="Meiryo UI" panose="020B0604030504040204" pitchFamily="50" charset="-128"/>
                <a:ea typeface="Meiryo UI" panose="020B0604030504040204" pitchFamily="50" charset="-128"/>
              </a:endParaRPr>
            </a:p>
          </p:txBody>
        </p:sp>
        <p:sp>
          <p:nvSpPr>
            <p:cNvPr id="95" name="二等辺三角形 94"/>
            <p:cNvSpPr/>
            <p:nvPr/>
          </p:nvSpPr>
          <p:spPr>
            <a:xfrm rot="5400000">
              <a:off x="887052" y="3903143"/>
              <a:ext cx="781226" cy="106960"/>
            </a:xfrm>
            <a:prstGeom prst="triangle">
              <a:avLst/>
            </a:prstGeom>
            <a:solidFill>
              <a:schemeClr val="tx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96" name="二等辺三角形 95"/>
            <p:cNvSpPr/>
            <p:nvPr/>
          </p:nvSpPr>
          <p:spPr>
            <a:xfrm rot="5400000">
              <a:off x="3433728" y="3843832"/>
              <a:ext cx="781226" cy="106960"/>
            </a:xfrm>
            <a:prstGeom prst="triangle">
              <a:avLst/>
            </a:prstGeom>
            <a:solidFill>
              <a:schemeClr val="tx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97" name="二等辺三角形 96"/>
            <p:cNvSpPr/>
            <p:nvPr/>
          </p:nvSpPr>
          <p:spPr>
            <a:xfrm rot="5400000">
              <a:off x="3946970" y="3872794"/>
              <a:ext cx="781226" cy="106960"/>
            </a:xfrm>
            <a:prstGeom prst="triangle">
              <a:avLst/>
            </a:prstGeom>
            <a:solidFill>
              <a:schemeClr val="tx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98" name="正方形/長方形 97"/>
            <p:cNvSpPr/>
            <p:nvPr/>
          </p:nvSpPr>
          <p:spPr>
            <a:xfrm>
              <a:off x="4445040" y="2992731"/>
              <a:ext cx="287884" cy="182362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dirty="0">
                  <a:latin typeface="Meiryo UI" panose="020B0604030504040204" pitchFamily="50" charset="-128"/>
                  <a:ea typeface="Meiryo UI" panose="020B0604030504040204" pitchFamily="50" charset="-128"/>
                </a:rPr>
                <a:t>脱炭素対策の実施</a:t>
              </a:r>
              <a:endParaRPr lang="en-US" altLang="ja-JP" dirty="0">
                <a:latin typeface="Meiryo UI" panose="020B0604030504040204" pitchFamily="50" charset="-128"/>
                <a:ea typeface="Meiryo UI" panose="020B0604030504040204" pitchFamily="50" charset="-128"/>
              </a:endParaRPr>
            </a:p>
          </p:txBody>
        </p:sp>
        <p:sp>
          <p:nvSpPr>
            <p:cNvPr id="99" name="正方形/長方形 98"/>
            <p:cNvSpPr>
              <a:spLocks/>
            </p:cNvSpPr>
            <p:nvPr/>
          </p:nvSpPr>
          <p:spPr>
            <a:xfrm rot="16200000">
              <a:off x="2462939" y="3570495"/>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条例届出書類作成支援</a:t>
              </a:r>
              <a:endParaRPr lang="en-US" altLang="ja-JP" sz="1600" dirty="0">
                <a:latin typeface="Meiryo UI" panose="020B0604030504040204" pitchFamily="50" charset="-128"/>
                <a:ea typeface="Meiryo UI" panose="020B0604030504040204" pitchFamily="50" charset="-128"/>
              </a:endParaRPr>
            </a:p>
          </p:txBody>
        </p:sp>
        <p:sp>
          <p:nvSpPr>
            <p:cNvPr id="100" name="正方形/長方形 99"/>
            <p:cNvSpPr>
              <a:spLocks/>
            </p:cNvSpPr>
            <p:nvPr/>
          </p:nvSpPr>
          <p:spPr>
            <a:xfrm rot="16200000">
              <a:off x="2462939" y="2235706"/>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大阪府</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で広く周知</a:t>
              </a:r>
              <a:endParaRPr lang="en-US" altLang="ja-JP" sz="1600" dirty="0">
                <a:latin typeface="Meiryo UI" panose="020B0604030504040204" pitchFamily="50" charset="-128"/>
                <a:ea typeface="Meiryo UI" panose="020B0604030504040204" pitchFamily="50" charset="-128"/>
              </a:endParaRPr>
            </a:p>
          </p:txBody>
        </p:sp>
        <p:sp>
          <p:nvSpPr>
            <p:cNvPr id="101" name="矢印: 上 36">
              <a:extLst>
                <a:ext uri="{FF2B5EF4-FFF2-40B4-BE49-F238E27FC236}">
                  <a16:creationId xmlns:a16="http://schemas.microsoft.com/office/drawing/2014/main" id="{133E948D-EB09-49B3-A766-B6AD688065EF}"/>
                </a:ext>
              </a:extLst>
            </p:cNvPr>
            <p:cNvSpPr/>
            <p:nvPr/>
          </p:nvSpPr>
          <p:spPr>
            <a:xfrm>
              <a:off x="2306833" y="4793270"/>
              <a:ext cx="627072" cy="126071"/>
            </a:xfrm>
            <a:prstGeom prst="upArrow">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102" name="二等辺三角形 101"/>
            <p:cNvSpPr/>
            <p:nvPr/>
          </p:nvSpPr>
          <p:spPr>
            <a:xfrm rot="5400000">
              <a:off x="4485124" y="3872794"/>
              <a:ext cx="781226" cy="106960"/>
            </a:xfrm>
            <a:prstGeom prst="triangle">
              <a:avLst/>
            </a:prstGeom>
            <a:solidFill>
              <a:schemeClr val="accent3">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grpSp>
    </p:spTree>
    <p:extLst>
      <p:ext uri="{BB962C8B-B14F-4D97-AF65-F5344CB8AC3E}">
        <p14:creationId xmlns:p14="http://schemas.microsoft.com/office/powerpoint/2010/main" val="107906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その他の改正内容</a:t>
            </a:r>
          </a:p>
        </p:txBody>
      </p:sp>
      <p:sp>
        <p:nvSpPr>
          <p:cNvPr id="3" name="正方形/長方形 2"/>
          <p:cNvSpPr/>
          <p:nvPr/>
        </p:nvSpPr>
        <p:spPr>
          <a:xfrm>
            <a:off x="-99014" y="787119"/>
            <a:ext cx="8964518" cy="297517"/>
          </a:xfrm>
          <a:prstGeom prst="rect">
            <a:avLst/>
          </a:prstGeom>
        </p:spPr>
        <p:txBody>
          <a:bodyPr wrap="square">
            <a:spAutoFit/>
          </a:bodyPr>
          <a:lstStyle/>
          <a:p>
            <a:pPr>
              <a:lnSpc>
                <a:spcPts val="16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排出量がより少ないエネルギーの供給拡大に関する制度の創設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id="{898E5C89-E896-4A40-8B36-61B295D1B3E2}"/>
              </a:ext>
            </a:extLst>
          </p:cNvPr>
          <p:cNvGraphicFramePr>
            <a:graphicFrameLocks noGrp="1"/>
          </p:cNvGraphicFramePr>
          <p:nvPr/>
        </p:nvGraphicFramePr>
        <p:xfrm>
          <a:off x="179482" y="1159777"/>
          <a:ext cx="8874775" cy="1861920"/>
        </p:xfrm>
        <a:graphic>
          <a:graphicData uri="http://schemas.openxmlformats.org/drawingml/2006/table">
            <a:tbl>
              <a:tblPr firstRow="1" firstCol="1" lastRow="1" lastCol="1" bandRow="1" bandCol="1">
                <a:tableStyleId>{5C22544A-7EE6-4342-B048-85BDC9FD1C3A}</a:tableStyleId>
              </a:tblPr>
              <a:tblGrid>
                <a:gridCol w="2738153">
                  <a:extLst>
                    <a:ext uri="{9D8B030D-6E8A-4147-A177-3AD203B41FA5}">
                      <a16:colId xmlns:a16="http://schemas.microsoft.com/office/drawing/2014/main" val="3812045334"/>
                    </a:ext>
                  </a:extLst>
                </a:gridCol>
                <a:gridCol w="6136622">
                  <a:extLst>
                    <a:ext uri="{9D8B030D-6E8A-4147-A177-3AD203B41FA5}">
                      <a16:colId xmlns:a16="http://schemas.microsoft.com/office/drawing/2014/main" val="2035530899"/>
                    </a:ext>
                  </a:extLst>
                </a:gridCol>
              </a:tblGrid>
              <a:tr h="0">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項目</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概要</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789988"/>
                  </a:ext>
                </a:extLst>
              </a:tr>
              <a:tr h="0">
                <a:tc>
                  <a:txBody>
                    <a:bodyPr/>
                    <a:lstStyle/>
                    <a:p>
                      <a:pPr marL="92075" indent="-92075" algn="just">
                        <a:lnSpc>
                          <a:spcPct val="100000"/>
                        </a:lnSpc>
                        <a:tabLst>
                          <a:tab pos="1876425" algn="l"/>
                        </a:tabLst>
                      </a:pPr>
                      <a:r>
                        <a:rPr lang="ja-JP" altLang="en-US" sz="1800" b="0" kern="100" dirty="0">
                          <a:solidFill>
                            <a:schemeClr val="tx1"/>
                          </a:solidFill>
                          <a:effectLst/>
                          <a:latin typeface="Meiryo UI" panose="020B0604030504040204" pitchFamily="50" charset="-128"/>
                          <a:ea typeface="Meiryo UI" panose="020B0604030504040204" pitchFamily="50" charset="-128"/>
                        </a:rPr>
                        <a:t>ア　</a:t>
                      </a:r>
                      <a:r>
                        <a:rPr lang="en-US" altLang="ja-JP" sz="1800" b="0" kern="100" spc="-110" baseline="0" dirty="0">
                          <a:solidFill>
                            <a:schemeClr val="tx1"/>
                          </a:solidFill>
                          <a:effectLst/>
                          <a:latin typeface="Meiryo UI" panose="020B0604030504040204" pitchFamily="50" charset="-128"/>
                          <a:ea typeface="Meiryo UI" panose="020B0604030504040204" pitchFamily="50" charset="-128"/>
                        </a:rPr>
                        <a:t>CO</a:t>
                      </a:r>
                      <a:r>
                        <a:rPr lang="en-US" altLang="ja-JP" sz="1800" b="0" kern="100" spc="-110" baseline="-25000" dirty="0">
                          <a:solidFill>
                            <a:schemeClr val="tx1"/>
                          </a:solidFill>
                          <a:effectLst/>
                          <a:latin typeface="Meiryo UI" panose="020B0604030504040204" pitchFamily="50" charset="-128"/>
                          <a:ea typeface="Meiryo UI" panose="020B0604030504040204" pitchFamily="50" charset="-128"/>
                        </a:rPr>
                        <a:t>2</a:t>
                      </a:r>
                      <a:r>
                        <a:rPr lang="ja-JP" sz="1800" b="0" kern="100" spc="-110" baseline="0" dirty="0">
                          <a:solidFill>
                            <a:schemeClr val="tx1"/>
                          </a:solidFill>
                          <a:effectLst/>
                          <a:latin typeface="Meiryo UI" panose="020B0604030504040204" pitchFamily="50" charset="-128"/>
                          <a:ea typeface="Meiryo UI" panose="020B0604030504040204" pitchFamily="50" charset="-128"/>
                        </a:rPr>
                        <a:t>の量がより少ないエネルギーの供給に関する対策計画書・実績報告書制度</a:t>
                      </a:r>
                      <a:endParaRPr lang="ja-JP" sz="1800" b="0" kern="100" spc="-11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府域に電気の供給を行う</a:t>
                      </a:r>
                      <a:r>
                        <a:rPr lang="ja-JP" sz="1800" b="1" kern="100" dirty="0">
                          <a:solidFill>
                            <a:schemeClr val="tx1"/>
                          </a:solidFill>
                          <a:effectLst/>
                          <a:latin typeface="Meiryo UI" panose="020B0604030504040204" pitchFamily="50" charset="-128"/>
                          <a:ea typeface="Meiryo UI" panose="020B0604030504040204" pitchFamily="50" charset="-128"/>
                        </a:rPr>
                        <a:t>小売電気事業者に対し</a:t>
                      </a:r>
                      <a:r>
                        <a:rPr lang="ja-JP" sz="1800" b="0" kern="100" dirty="0">
                          <a:solidFill>
                            <a:schemeClr val="tx1"/>
                          </a:solidFill>
                          <a:effectLst/>
                          <a:latin typeface="Meiryo UI" panose="020B0604030504040204" pitchFamily="50" charset="-128"/>
                          <a:ea typeface="Meiryo UI" panose="020B0604030504040204" pitchFamily="50" charset="-128"/>
                        </a:rPr>
                        <a:t>、</a:t>
                      </a:r>
                      <a:r>
                        <a:rPr lang="ja-JP" altLang="ja-JP" sz="1800" b="0" kern="100" dirty="0">
                          <a:solidFill>
                            <a:schemeClr val="tx1"/>
                          </a:solidFill>
                          <a:effectLst/>
                          <a:latin typeface="Meiryo UI" panose="020B0604030504040204" pitchFamily="50" charset="-128"/>
                          <a:ea typeface="Meiryo UI" panose="020B0604030504040204" pitchFamily="50" charset="-128"/>
                        </a:rPr>
                        <a:t>温室効果ガス排出係数の低減対策</a:t>
                      </a:r>
                      <a:r>
                        <a:rPr lang="ja-JP" altLang="en-US" sz="1800" b="0" kern="100" dirty="0">
                          <a:solidFill>
                            <a:schemeClr val="tx1"/>
                          </a:solidFill>
                          <a:effectLst/>
                          <a:latin typeface="Meiryo UI" panose="020B0604030504040204" pitchFamily="50" charset="-128"/>
                          <a:ea typeface="Meiryo UI" panose="020B0604030504040204" pitchFamily="50" charset="-128"/>
                        </a:rPr>
                        <a:t>及び</a:t>
                      </a:r>
                      <a:r>
                        <a:rPr lang="ja-JP" altLang="ja-JP" sz="1800" b="0" kern="100" dirty="0">
                          <a:solidFill>
                            <a:schemeClr val="tx1"/>
                          </a:solidFill>
                          <a:effectLst/>
                          <a:latin typeface="Meiryo UI" panose="020B0604030504040204" pitchFamily="50" charset="-128"/>
                          <a:ea typeface="Meiryo UI" panose="020B0604030504040204" pitchFamily="50" charset="-128"/>
                        </a:rPr>
                        <a:t>再生可能エネルギーの供給割合の拡大に関する</a:t>
                      </a:r>
                      <a:r>
                        <a:rPr lang="ja-JP" sz="1800" b="1" kern="100" dirty="0">
                          <a:solidFill>
                            <a:schemeClr val="tx1"/>
                          </a:solidFill>
                          <a:effectLst/>
                          <a:latin typeface="Meiryo UI" panose="020B0604030504040204" pitchFamily="50" charset="-128"/>
                          <a:ea typeface="Meiryo UI" panose="020B0604030504040204" pitchFamily="50" charset="-128"/>
                        </a:rPr>
                        <a:t>対策計画書</a:t>
                      </a:r>
                      <a:r>
                        <a:rPr lang="ja-JP" altLang="en-US" sz="1800" b="1" kern="100" dirty="0">
                          <a:solidFill>
                            <a:schemeClr val="tx1"/>
                          </a:solidFill>
                          <a:effectLst/>
                          <a:latin typeface="Meiryo UI" panose="020B0604030504040204" pitchFamily="50" charset="-128"/>
                          <a:ea typeface="Meiryo UI" panose="020B0604030504040204" pitchFamily="50" charset="-128"/>
                        </a:rPr>
                        <a:t>・</a:t>
                      </a:r>
                      <a:r>
                        <a:rPr lang="ja-JP" sz="1800" b="1" kern="100" dirty="0">
                          <a:solidFill>
                            <a:schemeClr val="tx1"/>
                          </a:solidFill>
                          <a:effectLst/>
                          <a:latin typeface="Meiryo UI" panose="020B0604030504040204" pitchFamily="50" charset="-128"/>
                          <a:ea typeface="Meiryo UI" panose="020B0604030504040204" pitchFamily="50" charset="-128"/>
                        </a:rPr>
                        <a:t>実績報告書の届出を規定</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6893164"/>
                  </a:ext>
                </a:extLst>
              </a:tr>
              <a:tr h="0">
                <a:tc>
                  <a:txBody>
                    <a:bodyPr/>
                    <a:lstStyle/>
                    <a:p>
                      <a:pPr marL="176213" indent="-176213" algn="just">
                        <a:lnSpc>
                          <a:spcPct val="100000"/>
                        </a:lnSpc>
                      </a:pPr>
                      <a:r>
                        <a:rPr lang="ja-JP" altLang="en-US" sz="1800" b="0" kern="100" dirty="0">
                          <a:solidFill>
                            <a:schemeClr val="tx1"/>
                          </a:solidFill>
                          <a:effectLst/>
                          <a:latin typeface="Meiryo UI" panose="020B0604030504040204" pitchFamily="50" charset="-128"/>
                          <a:ea typeface="Meiryo UI" panose="020B0604030504040204" pitchFamily="50" charset="-128"/>
                        </a:rPr>
                        <a:t>イ　</a:t>
                      </a:r>
                      <a:r>
                        <a:rPr lang="ja-JP" sz="1800" b="0" kern="100" spc="-50" baseline="0" dirty="0">
                          <a:solidFill>
                            <a:schemeClr val="tx1"/>
                          </a:solidFill>
                          <a:effectLst/>
                          <a:latin typeface="Meiryo UI" panose="020B0604030504040204" pitchFamily="50" charset="-128"/>
                          <a:ea typeface="Meiryo UI" panose="020B0604030504040204" pitchFamily="50" charset="-128"/>
                        </a:rPr>
                        <a:t>対策計画書等の内容</a:t>
                      </a:r>
                      <a:r>
                        <a:rPr lang="ja-JP" altLang="en-US" sz="1800" b="0" kern="100" spc="-50" baseline="0" dirty="0">
                          <a:solidFill>
                            <a:schemeClr val="tx1"/>
                          </a:solidFill>
                          <a:effectLst/>
                          <a:latin typeface="Meiryo UI" panose="020B0604030504040204" pitchFamily="50" charset="-128"/>
                          <a:ea typeface="Meiryo UI" panose="020B0604030504040204" pitchFamily="50" charset="-128"/>
                        </a:rPr>
                        <a:t>の</a:t>
                      </a:r>
                      <a:r>
                        <a:rPr lang="ja-JP" sz="1800" b="0" kern="100" spc="-50" baseline="0" dirty="0">
                          <a:solidFill>
                            <a:schemeClr val="tx1"/>
                          </a:solidFill>
                          <a:effectLst/>
                          <a:latin typeface="Meiryo UI" panose="020B0604030504040204" pitchFamily="50" charset="-128"/>
                          <a:ea typeface="Meiryo UI" panose="020B0604030504040204" pitchFamily="50" charset="-128"/>
                        </a:rPr>
                        <a:t>評価・公表</a:t>
                      </a:r>
                      <a:endParaRPr lang="ja-JP" sz="1800" b="0" kern="100" spc="-5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対策計画書及び実績報告書の内容について、</a:t>
                      </a:r>
                      <a:r>
                        <a:rPr lang="ja-JP" altLang="en-US" sz="1800" b="0" kern="100" dirty="0">
                          <a:solidFill>
                            <a:schemeClr val="tx1"/>
                          </a:solidFill>
                          <a:effectLst/>
                          <a:latin typeface="Meiryo UI" panose="020B0604030504040204" pitchFamily="50" charset="-128"/>
                          <a:ea typeface="Meiryo UI" panose="020B0604030504040204" pitchFamily="50" charset="-128"/>
                        </a:rPr>
                        <a:t>府が</a:t>
                      </a:r>
                      <a:r>
                        <a:rPr lang="ja-JP" sz="1800" b="1" kern="100" dirty="0">
                          <a:solidFill>
                            <a:schemeClr val="tx1"/>
                          </a:solidFill>
                          <a:effectLst/>
                          <a:latin typeface="Meiryo UI" panose="020B0604030504040204" pitchFamily="50" charset="-128"/>
                          <a:ea typeface="Meiryo UI" panose="020B0604030504040204" pitchFamily="50" charset="-128"/>
                        </a:rPr>
                        <a:t>評価・公表することを規定</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5975873"/>
                  </a:ext>
                </a:extLst>
              </a:tr>
            </a:tbl>
          </a:graphicData>
        </a:graphic>
      </p:graphicFrame>
      <p:sp>
        <p:nvSpPr>
          <p:cNvPr id="5" name="正方形/長方形 4"/>
          <p:cNvSpPr/>
          <p:nvPr/>
        </p:nvSpPr>
        <p:spPr>
          <a:xfrm>
            <a:off x="89740" y="3284984"/>
            <a:ext cx="8964518" cy="297517"/>
          </a:xfrm>
          <a:prstGeom prst="rect">
            <a:avLst/>
          </a:prstGeom>
        </p:spPr>
        <p:txBody>
          <a:bodyPr wrap="square">
            <a:spAutoFit/>
          </a:bodyPr>
          <a:lstStyle/>
          <a:p>
            <a:pPr>
              <a:lnSpc>
                <a:spcPts val="16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排出量がより少ない自動車の普及促進に関する制度等の創設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69677EE1-587C-49AC-BF60-30AEAC9C58D8}"/>
              </a:ext>
            </a:extLst>
          </p:cNvPr>
          <p:cNvGraphicFramePr>
            <a:graphicFrameLocks noGrp="1"/>
          </p:cNvGraphicFramePr>
          <p:nvPr/>
        </p:nvGraphicFramePr>
        <p:xfrm>
          <a:off x="89740" y="3614897"/>
          <a:ext cx="8964517" cy="2756880"/>
        </p:xfrm>
        <a:graphic>
          <a:graphicData uri="http://schemas.openxmlformats.org/drawingml/2006/table">
            <a:tbl>
              <a:tblPr firstRow="1" firstCol="1" lastRow="1" lastCol="1" bandRow="1" bandCol="1">
                <a:tableStyleId>{5C22544A-7EE6-4342-B048-85BDC9FD1C3A}</a:tableStyleId>
              </a:tblPr>
              <a:tblGrid>
                <a:gridCol w="2691091">
                  <a:extLst>
                    <a:ext uri="{9D8B030D-6E8A-4147-A177-3AD203B41FA5}">
                      <a16:colId xmlns:a16="http://schemas.microsoft.com/office/drawing/2014/main" val="491020679"/>
                    </a:ext>
                  </a:extLst>
                </a:gridCol>
                <a:gridCol w="6273426">
                  <a:extLst>
                    <a:ext uri="{9D8B030D-6E8A-4147-A177-3AD203B41FA5}">
                      <a16:colId xmlns:a16="http://schemas.microsoft.com/office/drawing/2014/main" val="1133492596"/>
                    </a:ext>
                  </a:extLst>
                </a:gridCol>
              </a:tblGrid>
              <a:tr h="0">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項目</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概要</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7245468"/>
                  </a:ext>
                </a:extLst>
              </a:tr>
              <a:tr h="0">
                <a:tc>
                  <a:txBody>
                    <a:bodyPr/>
                    <a:lstStyle/>
                    <a:p>
                      <a:pPr marL="176213" marR="0" lvl="0" indent="-176213" algn="just" defTabSz="128016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ア　</a:t>
                      </a:r>
                      <a:r>
                        <a:rPr lang="ja-JP" altLang="ja-JP" sz="1800" b="0" kern="100" dirty="0">
                          <a:solidFill>
                            <a:schemeClr val="tx1"/>
                          </a:solidFill>
                          <a:effectLst/>
                          <a:latin typeface="Meiryo UI" panose="020B0604030504040204" pitchFamily="50" charset="-128"/>
                          <a:ea typeface="Meiryo UI" panose="020B0604030504040204" pitchFamily="50" charset="-128"/>
                        </a:rPr>
                        <a:t>自動車販売・</a:t>
                      </a:r>
                      <a:r>
                        <a:rPr lang="ja-JP" altLang="en-US" sz="1800" b="0" kern="100" dirty="0">
                          <a:solidFill>
                            <a:schemeClr val="tx1"/>
                          </a:solidFill>
                          <a:effectLst/>
                          <a:latin typeface="Meiryo UI" panose="020B0604030504040204" pitchFamily="50" charset="-128"/>
                          <a:ea typeface="Meiryo UI" panose="020B0604030504040204" pitchFamily="50" charset="-128"/>
                        </a:rPr>
                        <a:t>貸付</a:t>
                      </a:r>
                      <a:r>
                        <a:rPr lang="ja-JP" altLang="ja-JP" sz="1800" b="0" kern="100" dirty="0">
                          <a:solidFill>
                            <a:schemeClr val="tx1"/>
                          </a:solidFill>
                          <a:effectLst/>
                          <a:latin typeface="Meiryo UI" panose="020B0604030504040204" pitchFamily="50" charset="-128"/>
                          <a:ea typeface="Meiryo UI" panose="020B0604030504040204" pitchFamily="50" charset="-128"/>
                        </a:rPr>
                        <a:t>事業者における環境情報の説明制度</a:t>
                      </a:r>
                      <a:endParaRPr lang="ja-JP" alt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altLang="ja-JP" sz="1800" b="0" kern="100" dirty="0">
                          <a:solidFill>
                            <a:schemeClr val="tx1"/>
                          </a:solidFill>
                          <a:effectLst/>
                          <a:latin typeface="Meiryo UI" panose="020B0604030504040204" pitchFamily="50" charset="-128"/>
                          <a:ea typeface="Meiryo UI" panose="020B0604030504040204" pitchFamily="50" charset="-128"/>
                        </a:rPr>
                        <a:t>事業者に対し、</a:t>
                      </a:r>
                      <a:r>
                        <a:rPr lang="ja-JP" altLang="ja-JP" sz="1800" b="1" kern="100" dirty="0">
                          <a:solidFill>
                            <a:schemeClr val="tx1"/>
                          </a:solidFill>
                          <a:effectLst/>
                          <a:latin typeface="Meiryo UI" panose="020B0604030504040204" pitchFamily="50" charset="-128"/>
                          <a:ea typeface="Meiryo UI" panose="020B0604030504040204" pitchFamily="50" charset="-128"/>
                        </a:rPr>
                        <a:t>新車販売時及び車両</a:t>
                      </a:r>
                      <a:r>
                        <a:rPr lang="ja-JP" altLang="en-US" sz="1800" b="1" kern="100" dirty="0">
                          <a:solidFill>
                            <a:schemeClr val="tx1"/>
                          </a:solidFill>
                          <a:effectLst/>
                          <a:latin typeface="Meiryo UI" panose="020B0604030504040204" pitchFamily="50" charset="-128"/>
                          <a:ea typeface="Meiryo UI" panose="020B0604030504040204" pitchFamily="50" charset="-128"/>
                        </a:rPr>
                        <a:t>貸付</a:t>
                      </a:r>
                      <a:r>
                        <a:rPr lang="ja-JP" altLang="ja-JP" sz="1800" b="1" kern="100" dirty="0">
                          <a:solidFill>
                            <a:schemeClr val="tx1"/>
                          </a:solidFill>
                          <a:effectLst/>
                          <a:latin typeface="Meiryo UI" panose="020B0604030504040204" pitchFamily="50" charset="-128"/>
                          <a:ea typeface="Meiryo UI" panose="020B0604030504040204" pitchFamily="50" charset="-128"/>
                        </a:rPr>
                        <a:t>時</a:t>
                      </a:r>
                      <a:r>
                        <a:rPr lang="ja-JP" altLang="ja-JP" sz="1800" b="0" kern="100" dirty="0">
                          <a:solidFill>
                            <a:schemeClr val="tx1"/>
                          </a:solidFill>
                          <a:effectLst/>
                          <a:latin typeface="Meiryo UI" panose="020B0604030504040204" pitchFamily="50" charset="-128"/>
                          <a:ea typeface="Meiryo UI" panose="020B0604030504040204" pitchFamily="50" charset="-128"/>
                        </a:rPr>
                        <a:t>におけるエネルギー消費性能等の</a:t>
                      </a:r>
                      <a:r>
                        <a:rPr lang="ja-JP" altLang="ja-JP" sz="1800" b="1" kern="100" dirty="0">
                          <a:solidFill>
                            <a:schemeClr val="tx1"/>
                          </a:solidFill>
                          <a:effectLst/>
                          <a:latin typeface="Meiryo UI" panose="020B0604030504040204" pitchFamily="50" charset="-128"/>
                          <a:ea typeface="Meiryo UI" panose="020B0604030504040204" pitchFamily="50" charset="-128"/>
                        </a:rPr>
                        <a:t>自動車環境情報の説明義務を規定</a:t>
                      </a:r>
                      <a:endParaRPr lang="ja-JP" sz="1800" b="1" kern="100" dirty="0">
                        <a:solidFill>
                          <a:schemeClr val="tx1"/>
                        </a:solidFill>
                        <a:effectLst/>
                        <a:latin typeface="Meiryo UI" panose="020B0604030504040204" pitchFamily="50" charset="-128"/>
                        <a:ea typeface="Meiryo UI" panose="020B0604030504040204" pitchFamily="50" charset="-128"/>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46145727"/>
                  </a:ext>
                </a:extLst>
              </a:tr>
              <a:tr h="0">
                <a:tc>
                  <a:txBody>
                    <a:bodyPr/>
                    <a:lstStyle/>
                    <a:p>
                      <a:pPr marL="176213" indent="-176213" algn="just">
                        <a:lnSpc>
                          <a:spcPct val="100000"/>
                        </a:lnSpc>
                      </a:pPr>
                      <a:r>
                        <a:rPr lang="ja-JP" altLang="en-US" sz="1800" b="0" kern="100" dirty="0">
                          <a:solidFill>
                            <a:schemeClr val="tx1"/>
                          </a:solidFill>
                          <a:effectLst/>
                          <a:latin typeface="Meiryo UI" panose="020B0604030504040204" pitchFamily="50" charset="-128"/>
                          <a:ea typeface="Meiryo UI" panose="020B0604030504040204" pitchFamily="50" charset="-128"/>
                        </a:rPr>
                        <a:t>イ　</a:t>
                      </a:r>
                      <a:r>
                        <a:rPr lang="ja-JP" altLang="ja-JP" sz="1800" b="0" kern="100" dirty="0">
                          <a:solidFill>
                            <a:schemeClr val="tx1"/>
                          </a:solidFill>
                          <a:effectLst/>
                          <a:latin typeface="Meiryo UI" panose="020B0604030504040204" pitchFamily="50" charset="-128"/>
                          <a:ea typeface="Meiryo UI" panose="020B0604030504040204" pitchFamily="50" charset="-128"/>
                        </a:rPr>
                        <a:t>自動車販売事業者における</a:t>
                      </a:r>
                      <a:r>
                        <a:rPr lang="ja-JP" altLang="en-US" sz="1800" b="0" kern="100" dirty="0">
                          <a:solidFill>
                            <a:schemeClr val="tx1"/>
                          </a:solidFill>
                          <a:effectLst/>
                          <a:latin typeface="Meiryo UI" panose="020B0604030504040204" pitchFamily="50" charset="-128"/>
                          <a:ea typeface="Meiryo UI" panose="020B0604030504040204" pitchFamily="50" charset="-128"/>
                        </a:rPr>
                        <a:t>電動車普及促進</a:t>
                      </a:r>
                      <a:r>
                        <a:rPr lang="ja-JP" altLang="ja-JP" sz="1800" b="0" kern="100" dirty="0">
                          <a:solidFill>
                            <a:schemeClr val="tx1"/>
                          </a:solidFill>
                          <a:effectLst/>
                          <a:latin typeface="Meiryo UI" panose="020B0604030504040204" pitchFamily="50" charset="-128"/>
                          <a:ea typeface="Meiryo UI" panose="020B0604030504040204" pitchFamily="50" charset="-128"/>
                        </a:rPr>
                        <a:t>計画書・実績報告書制度</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altLang="ja-JP" sz="1800" b="1" kern="100" dirty="0">
                          <a:solidFill>
                            <a:schemeClr val="tx1"/>
                          </a:solidFill>
                          <a:effectLst/>
                          <a:latin typeface="Meiryo UI" panose="020B0604030504040204" pitchFamily="50" charset="-128"/>
                          <a:ea typeface="Meiryo UI" panose="020B0604030504040204" pitchFamily="50" charset="-128"/>
                        </a:rPr>
                        <a:t>一定規模以上の新車販売実績のある事業者に対し</a:t>
                      </a:r>
                      <a:r>
                        <a:rPr lang="ja-JP" altLang="ja-JP" sz="1800" b="0" kern="100" dirty="0">
                          <a:solidFill>
                            <a:schemeClr val="tx1"/>
                          </a:solidFill>
                          <a:effectLst/>
                          <a:latin typeface="Meiryo UI" panose="020B0604030504040204" pitchFamily="50" charset="-128"/>
                          <a:ea typeface="Meiryo UI" panose="020B0604030504040204" pitchFamily="50" charset="-128"/>
                        </a:rPr>
                        <a:t>、電動車普及促進に係る取組等に関する</a:t>
                      </a:r>
                      <a:r>
                        <a:rPr lang="ja-JP" altLang="ja-JP" sz="1800" b="1" kern="100" dirty="0">
                          <a:solidFill>
                            <a:schemeClr val="tx1"/>
                          </a:solidFill>
                          <a:effectLst/>
                          <a:latin typeface="Meiryo UI" panose="020B0604030504040204" pitchFamily="50" charset="-128"/>
                          <a:ea typeface="Meiryo UI" panose="020B0604030504040204" pitchFamily="50" charset="-128"/>
                        </a:rPr>
                        <a:t>計画書・実績報告書の届出を規定</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0000315"/>
                  </a:ext>
                </a:extLst>
              </a:tr>
              <a:tr h="0">
                <a:tc>
                  <a:txBody>
                    <a:bodyPr/>
                    <a:lstStyle/>
                    <a:p>
                      <a:pPr marL="273050" marR="47625" lvl="0" indent="-273050" algn="just" defTabSz="1280160" rtl="0" eaLnBrk="1" fontAlgn="auto" latinLnBrk="0" hangingPunct="1">
                        <a:lnSpc>
                          <a:spcPct val="100000"/>
                        </a:lnSpc>
                        <a:spcBef>
                          <a:spcPts val="0"/>
                        </a:spcBef>
                        <a:spcAft>
                          <a:spcPts val="0"/>
                        </a:spcAft>
                        <a:buClrTx/>
                        <a:buSzTx/>
                        <a:buFontTx/>
                        <a:buNone/>
                        <a:tabLst/>
                        <a:defRPr/>
                      </a:pPr>
                      <a:r>
                        <a:rPr lang="ja-JP" altLang="en-US" sz="1800" b="0" kern="100" dirty="0">
                          <a:solidFill>
                            <a:schemeClr val="tx1"/>
                          </a:solidFill>
                          <a:effectLst/>
                          <a:latin typeface="Meiryo UI" panose="020B0604030504040204" pitchFamily="50" charset="-128"/>
                          <a:ea typeface="Meiryo UI" panose="020B0604030504040204" pitchFamily="50" charset="-128"/>
                        </a:rPr>
                        <a:t>ウ　</a:t>
                      </a:r>
                      <a:r>
                        <a:rPr lang="ja-JP" altLang="ja-JP" sz="1800" b="0" kern="100" dirty="0">
                          <a:solidFill>
                            <a:schemeClr val="tx1"/>
                          </a:solidFill>
                          <a:effectLst/>
                          <a:latin typeface="Meiryo UI" panose="020B0604030504040204" pitchFamily="50" charset="-128"/>
                          <a:ea typeface="Meiryo UI" panose="020B0604030504040204" pitchFamily="50" charset="-128"/>
                        </a:rPr>
                        <a:t>電動車の普及に係る責務</a:t>
                      </a:r>
                      <a:endParaRPr lang="ja-JP" alt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altLang="en-US" sz="1800" b="0" kern="100" dirty="0">
                          <a:solidFill>
                            <a:schemeClr val="tx1"/>
                          </a:solidFill>
                          <a:effectLst/>
                          <a:latin typeface="Meiryo UI" panose="020B0604030504040204" pitchFamily="50" charset="-128"/>
                          <a:ea typeface="Meiryo UI" panose="020B0604030504040204" pitchFamily="50" charset="-128"/>
                        </a:rPr>
                        <a:t>府、</a:t>
                      </a:r>
                      <a:r>
                        <a:rPr lang="ja-JP" altLang="ja-JP" sz="1800" b="0" kern="100" dirty="0">
                          <a:solidFill>
                            <a:schemeClr val="tx1"/>
                          </a:solidFill>
                          <a:effectLst/>
                          <a:latin typeface="Meiryo UI" panose="020B0604030504040204" pitchFamily="50" charset="-128"/>
                          <a:ea typeface="Meiryo UI" panose="020B0604030504040204" pitchFamily="50" charset="-128"/>
                        </a:rPr>
                        <a:t>自動車販売・</a:t>
                      </a:r>
                      <a:r>
                        <a:rPr lang="ja-JP" altLang="en-US" sz="1800" b="0" kern="100" dirty="0">
                          <a:solidFill>
                            <a:schemeClr val="tx1"/>
                          </a:solidFill>
                          <a:effectLst/>
                          <a:latin typeface="Meiryo UI" panose="020B0604030504040204" pitchFamily="50" charset="-128"/>
                          <a:ea typeface="Meiryo UI" panose="020B0604030504040204" pitchFamily="50" charset="-128"/>
                        </a:rPr>
                        <a:t>貸付</a:t>
                      </a:r>
                      <a:r>
                        <a:rPr lang="ja-JP" altLang="ja-JP" sz="1800" b="0" kern="100" dirty="0">
                          <a:solidFill>
                            <a:schemeClr val="tx1"/>
                          </a:solidFill>
                          <a:effectLst/>
                          <a:latin typeface="Meiryo UI" panose="020B0604030504040204" pitchFamily="50" charset="-128"/>
                          <a:ea typeface="Meiryo UI" panose="020B0604030504040204" pitchFamily="50" charset="-128"/>
                        </a:rPr>
                        <a:t>事業者</a:t>
                      </a:r>
                      <a:r>
                        <a:rPr lang="ja-JP" altLang="en-US" sz="1800" b="0" kern="100" dirty="0">
                          <a:solidFill>
                            <a:schemeClr val="tx1"/>
                          </a:solidFill>
                          <a:effectLst/>
                          <a:latin typeface="Meiryo UI" panose="020B0604030504040204" pitchFamily="50" charset="-128"/>
                          <a:ea typeface="Meiryo UI" panose="020B0604030504040204" pitchFamily="50" charset="-128"/>
                        </a:rPr>
                        <a:t>、</a:t>
                      </a:r>
                      <a:r>
                        <a:rPr lang="ja-JP" altLang="ja-JP" sz="1800" b="0" kern="100" dirty="0">
                          <a:solidFill>
                            <a:schemeClr val="tx1"/>
                          </a:solidFill>
                          <a:effectLst/>
                          <a:latin typeface="Meiryo UI" panose="020B0604030504040204" pitchFamily="50" charset="-128"/>
                          <a:ea typeface="Meiryo UI" panose="020B0604030504040204" pitchFamily="50" charset="-128"/>
                        </a:rPr>
                        <a:t>商業・宿泊施設等の駐車場設置者</a:t>
                      </a:r>
                      <a:r>
                        <a:rPr lang="ja-JP" altLang="en-US" sz="1800" b="0" kern="100" dirty="0">
                          <a:solidFill>
                            <a:schemeClr val="tx1"/>
                          </a:solidFill>
                          <a:effectLst/>
                          <a:latin typeface="Meiryo UI" panose="020B0604030504040204" pitchFamily="50" charset="-128"/>
                          <a:ea typeface="Meiryo UI" panose="020B0604030504040204" pitchFamily="50" charset="-128"/>
                        </a:rPr>
                        <a:t>に対し、</a:t>
                      </a:r>
                      <a:r>
                        <a:rPr lang="ja-JP" altLang="ja-JP" sz="1800" b="1" kern="100" dirty="0">
                          <a:solidFill>
                            <a:schemeClr val="tx1"/>
                          </a:solidFill>
                          <a:effectLst/>
                          <a:latin typeface="Meiryo UI" panose="020B0604030504040204" pitchFamily="50" charset="-128"/>
                          <a:ea typeface="Meiryo UI" panose="020B0604030504040204" pitchFamily="50" charset="-128"/>
                        </a:rPr>
                        <a:t>電動車の普及に係る責務（努力義務）を規定</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8951584"/>
                  </a:ext>
                </a:extLst>
              </a:tr>
            </a:tbl>
          </a:graphicData>
        </a:graphic>
      </p:graphicFrame>
      <p:sp>
        <p:nvSpPr>
          <p:cNvPr id="57" name="スライド番号プレースホルダー 56"/>
          <p:cNvSpPr>
            <a:spLocks noGrp="1"/>
          </p:cNvSpPr>
          <p:nvPr>
            <p:ph type="sldNum" sz="quarter" idx="12"/>
          </p:nvPr>
        </p:nvSpPr>
        <p:spPr>
          <a:xfrm>
            <a:off x="8622504" y="6309320"/>
            <a:ext cx="486000" cy="486000"/>
          </a:xfrm>
        </p:spPr>
        <p:txBody>
          <a:bodyPr/>
          <a:lstStyle/>
          <a:p>
            <a:fld id="{260D7C64-4B75-47CE-A9E9-B75BE436869C}" type="slidenum">
              <a:rPr kumimoji="1" lang="ja-JP" altLang="en-US" smtClean="0"/>
              <a:t>14</a:t>
            </a:fld>
            <a:endParaRPr kumimoji="1" lang="ja-JP" altLang="en-US"/>
          </a:p>
        </p:txBody>
      </p:sp>
      <p:sp>
        <p:nvSpPr>
          <p:cNvPr id="12" name="角丸四角形 11"/>
          <p:cNvSpPr/>
          <p:nvPr/>
        </p:nvSpPr>
        <p:spPr>
          <a:xfrm>
            <a:off x="7239863" y="809485"/>
            <a:ext cx="1847890" cy="28712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2" name="正方形/長方形 1"/>
          <p:cNvSpPr/>
          <p:nvPr/>
        </p:nvSpPr>
        <p:spPr>
          <a:xfrm>
            <a:off x="-4936" y="6408331"/>
            <a:ext cx="7273926" cy="276999"/>
          </a:xfrm>
          <a:prstGeom prst="rect">
            <a:avLst/>
          </a:prstGeom>
        </p:spPr>
        <p:txBody>
          <a:bodyPr wrap="square">
            <a:spAutoFit/>
          </a:bodyPr>
          <a:lstStyle/>
          <a:p>
            <a:r>
              <a:rPr lang="en-US" altLang="ja-JP" sz="1200" dirty="0"/>
              <a:t>※</a:t>
            </a:r>
            <a:r>
              <a:rPr lang="ja-JP" altLang="en-US" sz="1200" dirty="0"/>
              <a:t>電動車：電気自動車、プラグイン・ハイブリッド自動車、燃料電池自動車及びハイブリッド自動車</a:t>
            </a:r>
          </a:p>
        </p:txBody>
      </p:sp>
      <p:sp>
        <p:nvSpPr>
          <p:cNvPr id="13" name="角丸四角形 12"/>
          <p:cNvSpPr/>
          <p:nvPr/>
        </p:nvSpPr>
        <p:spPr>
          <a:xfrm>
            <a:off x="7153358" y="4581128"/>
            <a:ext cx="1955146" cy="262583"/>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14" name="角丸四角形 13"/>
          <p:cNvSpPr/>
          <p:nvPr/>
        </p:nvSpPr>
        <p:spPr>
          <a:xfrm>
            <a:off x="7105537" y="5517232"/>
            <a:ext cx="1948720" cy="254440"/>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2022</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15" name="角丸四角形 14"/>
          <p:cNvSpPr/>
          <p:nvPr/>
        </p:nvSpPr>
        <p:spPr>
          <a:xfrm>
            <a:off x="6678288" y="6371777"/>
            <a:ext cx="1944216" cy="376010"/>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2022</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Tree>
    <p:extLst>
      <p:ext uri="{BB962C8B-B14F-4D97-AF65-F5344CB8AC3E}">
        <p14:creationId xmlns:p14="http://schemas.microsoft.com/office/powerpoint/2010/main" val="3316195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2857500"/>
            <a:ext cx="9144001" cy="1143000"/>
          </a:xfrm>
          <a:solidFill>
            <a:srgbClr val="000066"/>
          </a:solidFill>
        </p:spPr>
        <p:txBody>
          <a:bodyPr>
            <a:normAutofit/>
          </a:body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年の大阪・関西万博を契機とした</a:t>
            </a:r>
            <a:b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脱炭素の取組み</a:t>
            </a:r>
          </a:p>
        </p:txBody>
      </p:sp>
      <p:sp>
        <p:nvSpPr>
          <p:cNvPr id="2" name="スライド番号プレースホルダー 1"/>
          <p:cNvSpPr>
            <a:spLocks noGrp="1"/>
          </p:cNvSpPr>
          <p:nvPr>
            <p:ph type="sldNum" sz="quarter" idx="12"/>
          </p:nvPr>
        </p:nvSpPr>
        <p:spPr/>
        <p:txBody>
          <a:bodyPr/>
          <a:lstStyle/>
          <a:p>
            <a:fld id="{B0BFD7D3-87B8-472A-985F-570FE245FC23}" type="slidenum">
              <a:rPr kumimoji="1" lang="ja-JP" altLang="en-US" smtClean="0"/>
              <a:t>15</a:t>
            </a:fld>
            <a:endParaRPr kumimoji="1" lang="ja-JP" altLang="en-US"/>
          </a:p>
        </p:txBody>
      </p:sp>
    </p:spTree>
    <p:extLst>
      <p:ext uri="{BB962C8B-B14F-4D97-AF65-F5344CB8AC3E}">
        <p14:creationId xmlns:p14="http://schemas.microsoft.com/office/powerpoint/2010/main" val="359459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ホームベース 4">
            <a:extLst>
              <a:ext uri="{FF2B5EF4-FFF2-40B4-BE49-F238E27FC236}">
                <a16:creationId xmlns:a16="http://schemas.microsoft.com/office/drawing/2014/main" id="{51F0FD7C-A3F3-4D3F-9E7A-E2D8BBD297CC}"/>
              </a:ext>
            </a:extLst>
          </p:cNvPr>
          <p:cNvSpPr/>
          <p:nvPr/>
        </p:nvSpPr>
        <p:spPr bwMode="gray">
          <a:xfrm>
            <a:off x="5764826" y="766514"/>
            <a:ext cx="2129422" cy="381120"/>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　　　　　　　　　　</a:t>
            </a:r>
            <a:r>
              <a:rPr kumimoji="1" lang="en-US" altLang="ja-JP" sz="1260" dirty="0">
                <a:solidFill>
                  <a:prstClr val="white"/>
                </a:solidFill>
                <a:latin typeface="BIZ UDPゴシック" panose="020B0400000000000000" pitchFamily="50" charset="-128"/>
                <a:ea typeface="BIZ UDPゴシック" panose="020B0400000000000000" pitchFamily="50" charset="-128"/>
              </a:rPr>
              <a:t>2030 </a:t>
            </a:r>
          </a:p>
        </p:txBody>
      </p:sp>
      <p:sp>
        <p:nvSpPr>
          <p:cNvPr id="44" name="二等辺三角形 43"/>
          <p:cNvSpPr/>
          <p:nvPr/>
        </p:nvSpPr>
        <p:spPr>
          <a:xfrm rot="5400000">
            <a:off x="5857250" y="3369707"/>
            <a:ext cx="5328241" cy="1245258"/>
          </a:xfrm>
          <a:prstGeom prst="triangl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14844"/>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万博を契機に脱炭素の取組みを加速</a:t>
            </a:r>
          </a:p>
        </p:txBody>
      </p:sp>
      <p:graphicFrame>
        <p:nvGraphicFramePr>
          <p:cNvPr id="8" name="表 7">
            <a:extLst>
              <a:ext uri="{FF2B5EF4-FFF2-40B4-BE49-F238E27FC236}">
                <a16:creationId xmlns:a16="http://schemas.microsoft.com/office/drawing/2014/main" id="{731D8736-1F24-4DDD-BAE5-3D26FC93D64E}"/>
              </a:ext>
            </a:extLst>
          </p:cNvPr>
          <p:cNvGraphicFramePr>
            <a:graphicFrameLocks noGrp="1"/>
          </p:cNvGraphicFramePr>
          <p:nvPr/>
        </p:nvGraphicFramePr>
        <p:xfrm>
          <a:off x="35869" y="1195034"/>
          <a:ext cx="7834827" cy="1809372"/>
        </p:xfrm>
        <a:graphic>
          <a:graphicData uri="http://schemas.openxmlformats.org/drawingml/2006/table">
            <a:tbl>
              <a:tblPr>
                <a:tableStyleId>{2D5ABB26-0587-4C30-8999-92F81FD0307C}</a:tableStyleId>
              </a:tblPr>
              <a:tblGrid>
                <a:gridCol w="791715">
                  <a:extLst>
                    <a:ext uri="{9D8B030D-6E8A-4147-A177-3AD203B41FA5}">
                      <a16:colId xmlns:a16="http://schemas.microsoft.com/office/drawing/2014/main" val="1888653662"/>
                    </a:ext>
                  </a:extLst>
                </a:gridCol>
                <a:gridCol w="2602973">
                  <a:extLst>
                    <a:ext uri="{9D8B030D-6E8A-4147-A177-3AD203B41FA5}">
                      <a16:colId xmlns:a16="http://schemas.microsoft.com/office/drawing/2014/main" val="901775203"/>
                    </a:ext>
                  </a:extLst>
                </a:gridCol>
                <a:gridCol w="2432575">
                  <a:extLst>
                    <a:ext uri="{9D8B030D-6E8A-4147-A177-3AD203B41FA5}">
                      <a16:colId xmlns:a16="http://schemas.microsoft.com/office/drawing/2014/main" val="2895380761"/>
                    </a:ext>
                  </a:extLst>
                </a:gridCol>
                <a:gridCol w="2007564">
                  <a:extLst>
                    <a:ext uri="{9D8B030D-6E8A-4147-A177-3AD203B41FA5}">
                      <a16:colId xmlns:a16="http://schemas.microsoft.com/office/drawing/2014/main" val="925580270"/>
                    </a:ext>
                  </a:extLst>
                </a:gridCol>
              </a:tblGrid>
              <a:tr h="1809372">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脱炭素ビジネス</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□次世代蓄電池の研究開発</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□水素技術実用化に向けた実証</a:t>
                      </a:r>
                    </a:p>
                    <a:p>
                      <a:pPr marL="84138" indent="-84138" defTabSz="443194">
                        <a:lnSpc>
                          <a:spcPct val="100000"/>
                        </a:lnSpc>
                        <a:spcBef>
                          <a:spcPts val="0"/>
                        </a:spcBef>
                        <a:spcAft>
                          <a:spcPts val="0"/>
                        </a:spcAft>
                        <a:defRPr/>
                      </a:pP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□事業者によるゼロカーボン宣言を支援</a:t>
                      </a:r>
                    </a:p>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□特定事業者によるさらなる排出削減</a:t>
                      </a: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38179187"/>
                  </a:ext>
                </a:extLst>
              </a:tr>
            </a:tbl>
          </a:graphicData>
        </a:graphic>
      </p:graphicFrame>
      <p:grpSp>
        <p:nvGrpSpPr>
          <p:cNvPr id="13" name="グループ化 12"/>
          <p:cNvGrpSpPr/>
          <p:nvPr/>
        </p:nvGrpSpPr>
        <p:grpSpPr>
          <a:xfrm>
            <a:off x="-953" y="770160"/>
            <a:ext cx="6013112" cy="381120"/>
            <a:chOff x="118699" y="1450467"/>
            <a:chExt cx="6050634" cy="393157"/>
          </a:xfrm>
        </p:grpSpPr>
        <p:sp>
          <p:nvSpPr>
            <p:cNvPr id="18" name="ホームベース 4">
              <a:extLst>
                <a:ext uri="{FF2B5EF4-FFF2-40B4-BE49-F238E27FC236}">
                  <a16:creationId xmlns:a16="http://schemas.microsoft.com/office/drawing/2014/main" id="{51F0FD7C-A3F3-4D3F-9E7A-E2D8BBD297CC}"/>
                </a:ext>
              </a:extLst>
            </p:cNvPr>
            <p:cNvSpPr/>
            <p:nvPr/>
          </p:nvSpPr>
          <p:spPr bwMode="gray">
            <a:xfrm>
              <a:off x="3503009" y="1450467"/>
              <a:ext cx="2666324" cy="393157"/>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lang="ja-JP" altLang="en-US" sz="1260" dirty="0">
                  <a:solidFill>
                    <a:prstClr val="white"/>
                  </a:solidFill>
                  <a:latin typeface="BIZ UDPゴシック" panose="020B0400000000000000" pitchFamily="50" charset="-128"/>
                  <a:ea typeface="BIZ UDPゴシック" panose="020B0400000000000000" pitchFamily="50" charset="-128"/>
                </a:rPr>
                <a:t>　　　　　　　　　　</a:t>
              </a:r>
              <a:r>
                <a:rPr kumimoji="1" lang="en-US" altLang="ja-JP" sz="1260" dirty="0">
                  <a:solidFill>
                    <a:prstClr val="white"/>
                  </a:solidFill>
                  <a:latin typeface="BIZ UDPゴシック" panose="020B0400000000000000" pitchFamily="50" charset="-128"/>
                  <a:ea typeface="BIZ UDPゴシック" panose="020B0400000000000000" pitchFamily="50" charset="-128"/>
                </a:rPr>
                <a:t>2025</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15" name="ホームベース 4">
              <a:extLst>
                <a:ext uri="{FF2B5EF4-FFF2-40B4-BE49-F238E27FC236}">
                  <a16:creationId xmlns:a16="http://schemas.microsoft.com/office/drawing/2014/main" id="{51F0FD7C-A3F3-4D3F-9E7A-E2D8BBD297CC}"/>
                </a:ext>
              </a:extLst>
            </p:cNvPr>
            <p:cNvSpPr/>
            <p:nvPr/>
          </p:nvSpPr>
          <p:spPr bwMode="gray">
            <a:xfrm>
              <a:off x="118699" y="1450467"/>
              <a:ext cx="954655"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3" name="テキスト ボックス 2"/>
          <p:cNvSpPr txBox="1"/>
          <p:nvPr/>
        </p:nvSpPr>
        <p:spPr>
          <a:xfrm>
            <a:off x="8681265" y="877758"/>
            <a:ext cx="443172" cy="5449618"/>
          </a:xfrm>
          <a:prstGeom prst="rect">
            <a:avLst/>
          </a:prstGeom>
          <a:solidFill>
            <a:schemeClr val="accent5">
              <a:lumMod val="20000"/>
              <a:lumOff val="80000"/>
            </a:schemeClr>
          </a:solidFill>
          <a:ln>
            <a:solidFill>
              <a:schemeClr val="tx1"/>
            </a:solidFill>
          </a:ln>
        </p:spPr>
        <p:txBody>
          <a:bodyPr vert="eaVert" wrap="square" lIns="91427" tIns="45714" rIns="91427" bIns="45714" rtlCol="0">
            <a:spAutoFit/>
          </a:bodyPr>
          <a:lstStyle/>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２０５０年　温室効果ガス排出量実質ゼロ</a:t>
            </a:r>
            <a:r>
              <a:rPr kumimoji="1" lang="ja-JP" altLang="en-US" sz="1400" b="1" dirty="0">
                <a:latin typeface="Meiryo UI" panose="020B0604030504040204" pitchFamily="50" charset="-128"/>
                <a:ea typeface="Meiryo UI" panose="020B0604030504040204" pitchFamily="50" charset="-128"/>
              </a:rPr>
              <a:t>　</a:t>
            </a:r>
          </a:p>
        </p:txBody>
      </p:sp>
      <p:sp>
        <p:nvSpPr>
          <p:cNvPr id="22" name="ホームベース 4">
            <a:extLst>
              <a:ext uri="{FF2B5EF4-FFF2-40B4-BE49-F238E27FC236}">
                <a16:creationId xmlns:a16="http://schemas.microsoft.com/office/drawing/2014/main" id="{51F0FD7C-A3F3-4D3F-9E7A-E2D8BBD297CC}"/>
              </a:ext>
            </a:extLst>
          </p:cNvPr>
          <p:cNvSpPr/>
          <p:nvPr/>
        </p:nvSpPr>
        <p:spPr bwMode="gray">
          <a:xfrm>
            <a:off x="827584" y="778282"/>
            <a:ext cx="2622045" cy="381120"/>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重点施策</a:t>
            </a:r>
            <a:r>
              <a:rPr lang="en-US" altLang="ja-JP" sz="1260" baseline="3000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baseline="30000"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7999462" y="877758"/>
            <a:ext cx="476258" cy="5778696"/>
          </a:xfrm>
          <a:prstGeom prst="rect">
            <a:avLst/>
          </a:prstGeom>
          <a:solidFill>
            <a:schemeClr val="accent5">
              <a:lumMod val="20000"/>
              <a:lumOff val="80000"/>
            </a:schemeClr>
          </a:solidFill>
          <a:ln>
            <a:solidFill>
              <a:schemeClr val="tx1"/>
            </a:solidFill>
          </a:ln>
        </p:spPr>
        <p:txBody>
          <a:bodyPr vert="eaVert" wrap="square" lIns="91427" tIns="45714" rIns="91427" bIns="45714" rtlCol="0">
            <a:spAutoFit/>
          </a:bodyPr>
          <a:lstStyle/>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２０３０年度の温室効果ガス排出量</a:t>
            </a:r>
            <a:r>
              <a:rPr lang="en-US" altLang="ja-JP" sz="1400" b="1" dirty="0">
                <a:latin typeface="Meiryo UI" panose="020B0604030504040204" pitchFamily="50" charset="-128"/>
                <a:ea typeface="Meiryo UI" panose="020B0604030504040204" pitchFamily="50" charset="-128"/>
              </a:rPr>
              <a:t>40</a:t>
            </a:r>
            <a:r>
              <a:rPr lang="ja-JP" altLang="en-US" sz="1400" b="1" dirty="0">
                <a:latin typeface="Meiryo UI" panose="020B0604030504040204" pitchFamily="50" charset="-128"/>
                <a:ea typeface="Meiryo UI" panose="020B0604030504040204" pitchFamily="50" charset="-128"/>
              </a:rPr>
              <a:t>％以上削減（２０１３年度比）</a:t>
            </a:r>
            <a:endParaRPr kumimoji="1" lang="ja-JP" altLang="en-US" sz="1400" b="1" dirty="0">
              <a:latin typeface="Meiryo UI" panose="020B0604030504040204" pitchFamily="50" charset="-128"/>
              <a:ea typeface="Meiryo UI" panose="020B0604030504040204" pitchFamily="50" charset="-128"/>
            </a:endParaRPr>
          </a:p>
        </p:txBody>
      </p:sp>
      <p:sp>
        <p:nvSpPr>
          <p:cNvPr id="27" name="ホームベース 26"/>
          <p:cNvSpPr/>
          <p:nvPr/>
        </p:nvSpPr>
        <p:spPr>
          <a:xfrm>
            <a:off x="3460148" y="1293543"/>
            <a:ext cx="4370833" cy="520762"/>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次世代蓄電池の実用化</a:t>
            </a:r>
            <a:endParaRPr lang="en-US" altLang="ja-JP" sz="1200" dirty="0">
              <a:solidFill>
                <a:schemeClr val="tx1"/>
              </a:solidFill>
            </a:endParaRPr>
          </a:p>
          <a:p>
            <a:pPr algn="r"/>
            <a:r>
              <a:rPr lang="ja-JP" altLang="en-US" sz="1200" dirty="0">
                <a:solidFill>
                  <a:schemeClr val="tx1"/>
                </a:solidFill>
              </a:rPr>
              <a:t>水素発電による電力供給等が開始</a:t>
            </a:r>
            <a:endParaRPr kumimoji="1" lang="ja-JP" altLang="en-US" sz="1200" dirty="0">
              <a:solidFill>
                <a:schemeClr val="tx1"/>
              </a:solidFill>
            </a:endParaRPr>
          </a:p>
        </p:txBody>
      </p:sp>
      <p:sp>
        <p:nvSpPr>
          <p:cNvPr id="28" name="ホームベース 27"/>
          <p:cNvSpPr/>
          <p:nvPr/>
        </p:nvSpPr>
        <p:spPr>
          <a:xfrm>
            <a:off x="5931410" y="2010560"/>
            <a:ext cx="1962837"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5000</a:t>
            </a:r>
            <a:r>
              <a:rPr kumimoji="1" lang="ja-JP" altLang="en-US" sz="1200" dirty="0">
                <a:solidFill>
                  <a:schemeClr val="tx1"/>
                </a:solidFill>
              </a:rPr>
              <a:t>者</a:t>
            </a:r>
          </a:p>
        </p:txBody>
      </p:sp>
      <p:sp>
        <p:nvSpPr>
          <p:cNvPr id="25" name="ホームベース 24"/>
          <p:cNvSpPr/>
          <p:nvPr/>
        </p:nvSpPr>
        <p:spPr>
          <a:xfrm>
            <a:off x="3467359" y="2010560"/>
            <a:ext cx="2471262"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a:solidFill>
                  <a:schemeClr val="tx1"/>
                </a:solidFill>
              </a:rPr>
              <a:t>宣言事業者数：</a:t>
            </a:r>
            <a:r>
              <a:rPr lang="en-US" altLang="ja-JP" sz="1200" dirty="0">
                <a:solidFill>
                  <a:schemeClr val="tx1"/>
                </a:solidFill>
              </a:rPr>
              <a:t>2025</a:t>
            </a:r>
            <a:r>
              <a:rPr kumimoji="1" lang="ja-JP" altLang="en-US" sz="1200" dirty="0">
                <a:solidFill>
                  <a:schemeClr val="tx1"/>
                </a:solidFill>
              </a:rPr>
              <a:t>者</a:t>
            </a:r>
          </a:p>
        </p:txBody>
      </p:sp>
      <p:sp>
        <p:nvSpPr>
          <p:cNvPr id="29" name="ホームベース 28"/>
          <p:cNvSpPr/>
          <p:nvPr/>
        </p:nvSpPr>
        <p:spPr>
          <a:xfrm>
            <a:off x="3460148" y="2503141"/>
            <a:ext cx="2471262"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a:t>
            </a:r>
            <a:r>
              <a:rPr lang="en-US" altLang="ja-JP" sz="1200" dirty="0">
                <a:solidFill>
                  <a:schemeClr val="tx1"/>
                </a:solidFill>
              </a:rPr>
              <a:t>4.5%(2023</a:t>
            </a:r>
            <a:r>
              <a:rPr lang="ja-JP" altLang="en-US" sz="1200" dirty="0">
                <a:solidFill>
                  <a:schemeClr val="tx1"/>
                </a:solidFill>
              </a:rPr>
              <a:t>から）</a:t>
            </a:r>
          </a:p>
        </p:txBody>
      </p:sp>
      <p:sp>
        <p:nvSpPr>
          <p:cNvPr id="30" name="ホームベース 29"/>
          <p:cNvSpPr/>
          <p:nvPr/>
        </p:nvSpPr>
        <p:spPr>
          <a:xfrm>
            <a:off x="5917962" y="2503140"/>
            <a:ext cx="1946903"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a:t>
            </a:r>
            <a:r>
              <a:rPr lang="en-US" altLang="ja-JP" sz="1200" dirty="0">
                <a:solidFill>
                  <a:schemeClr val="tx1"/>
                </a:solidFill>
              </a:rPr>
              <a:t>12%(2023</a:t>
            </a:r>
            <a:r>
              <a:rPr lang="ja-JP" altLang="en-US" sz="1200" dirty="0">
                <a:solidFill>
                  <a:schemeClr val="tx1"/>
                </a:solidFill>
              </a:rPr>
              <a:t>から）</a:t>
            </a:r>
          </a:p>
        </p:txBody>
      </p:sp>
      <p:graphicFrame>
        <p:nvGraphicFramePr>
          <p:cNvPr id="31" name="表 30">
            <a:extLst>
              <a:ext uri="{FF2B5EF4-FFF2-40B4-BE49-F238E27FC236}">
                <a16:creationId xmlns:a16="http://schemas.microsoft.com/office/drawing/2014/main" id="{731D8736-1F24-4DDD-BAE5-3D26FC93D64E}"/>
              </a:ext>
            </a:extLst>
          </p:cNvPr>
          <p:cNvGraphicFramePr>
            <a:graphicFrameLocks noGrp="1"/>
          </p:cNvGraphicFramePr>
          <p:nvPr/>
        </p:nvGraphicFramePr>
        <p:xfrm>
          <a:off x="35868" y="2996951"/>
          <a:ext cx="7848500" cy="2440507"/>
        </p:xfrm>
        <a:graphic>
          <a:graphicData uri="http://schemas.openxmlformats.org/drawingml/2006/table">
            <a:tbl>
              <a:tblPr>
                <a:tableStyleId>{2D5ABB26-0587-4C30-8999-92F81FD0307C}</a:tableStyleId>
              </a:tblPr>
              <a:tblGrid>
                <a:gridCol w="791716">
                  <a:extLst>
                    <a:ext uri="{9D8B030D-6E8A-4147-A177-3AD203B41FA5}">
                      <a16:colId xmlns:a16="http://schemas.microsoft.com/office/drawing/2014/main" val="1888653662"/>
                    </a:ext>
                  </a:extLst>
                </a:gridCol>
                <a:gridCol w="2608896">
                  <a:extLst>
                    <a:ext uri="{9D8B030D-6E8A-4147-A177-3AD203B41FA5}">
                      <a16:colId xmlns:a16="http://schemas.microsoft.com/office/drawing/2014/main" val="901775203"/>
                    </a:ext>
                  </a:extLst>
                </a:gridCol>
                <a:gridCol w="2436820">
                  <a:extLst>
                    <a:ext uri="{9D8B030D-6E8A-4147-A177-3AD203B41FA5}">
                      <a16:colId xmlns:a16="http://schemas.microsoft.com/office/drawing/2014/main" val="2895380761"/>
                    </a:ext>
                  </a:extLst>
                </a:gridCol>
                <a:gridCol w="2011068">
                  <a:extLst>
                    <a:ext uri="{9D8B030D-6E8A-4147-A177-3AD203B41FA5}">
                      <a16:colId xmlns:a16="http://schemas.microsoft.com/office/drawing/2014/main" val="925580270"/>
                    </a:ext>
                  </a:extLst>
                </a:gridCol>
              </a:tblGrid>
              <a:tr h="2440507">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再エネ促進</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□製品・サービスの</a:t>
                      </a:r>
                      <a:r>
                        <a:rPr lang="en-US" altLang="ja-JP" sz="1300" b="0" dirty="0">
                          <a:solidFill>
                            <a:prstClr val="black"/>
                          </a:solidFill>
                          <a:latin typeface="BIZ UDPゴシック" panose="020B0400000000000000" pitchFamily="50" charset="-128"/>
                          <a:ea typeface="BIZ UDPゴシック" panose="020B0400000000000000" pitchFamily="50" charset="-128"/>
                        </a:rPr>
                        <a:t>CO</a:t>
                      </a:r>
                      <a:r>
                        <a:rPr lang="en-US" altLang="ja-JP" sz="1300" b="0" baseline="-25000" dirty="0">
                          <a:solidFill>
                            <a:prstClr val="black"/>
                          </a:solidFill>
                          <a:latin typeface="BIZ UDPゴシック" panose="020B0400000000000000" pitchFamily="50" charset="-128"/>
                          <a:ea typeface="BIZ UDPゴシック" panose="020B0400000000000000" pitchFamily="50" charset="-128"/>
                        </a:rPr>
                        <a:t>2</a:t>
                      </a:r>
                      <a:r>
                        <a:rPr lang="ja-JP" altLang="en-US" sz="1300" b="0" dirty="0">
                          <a:solidFill>
                            <a:prstClr val="black"/>
                          </a:solidFill>
                          <a:latin typeface="BIZ UDPゴシック" panose="020B0400000000000000" pitchFamily="50" charset="-128"/>
                          <a:ea typeface="BIZ UDPゴシック" panose="020B0400000000000000" pitchFamily="50" charset="-128"/>
                        </a:rPr>
                        <a:t>排出の可視化</a:t>
                      </a: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□脱炭素ポイントの定着化及び利用拡大</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□ゼロエミッション車を中心とした電動車の普及促進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a:t>
                      </a:r>
                      <a:r>
                        <a:rPr lang="en-US" altLang="ja-JP" sz="1300" b="0" dirty="0">
                          <a:solidFill>
                            <a:prstClr val="black"/>
                          </a:solidFill>
                          <a:latin typeface="BIZ UDPゴシック" panose="020B0400000000000000" pitchFamily="50" charset="-128"/>
                          <a:ea typeface="BIZ UDPゴシック" panose="020B0400000000000000" pitchFamily="50" charset="-128"/>
                        </a:rPr>
                        <a:t>ZEH</a:t>
                      </a:r>
                      <a:r>
                        <a:rPr lang="ja-JP" altLang="en-US" sz="1300" b="0" dirty="0">
                          <a:solidFill>
                            <a:prstClr val="black"/>
                          </a:solidFill>
                          <a:latin typeface="BIZ UDPゴシック" panose="020B0400000000000000" pitchFamily="50" charset="-128"/>
                          <a:ea typeface="BIZ UDPゴシック" panose="020B0400000000000000" pitchFamily="50" charset="-128"/>
                        </a:rPr>
                        <a:t>の普及促進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□太陽光パネル及び蓄電池システムの共同購入支援事業</a:t>
                      </a: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indent="0">
                        <a:lnSpc>
                          <a:spcPct val="100000"/>
                        </a:lnSpc>
                        <a:spcBef>
                          <a:spcPts val="0"/>
                        </a:spcBef>
                        <a:spcAft>
                          <a:spcPts val="0"/>
                        </a:spcAft>
                      </a:pP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38179187"/>
                  </a:ext>
                </a:extLst>
              </a:tr>
            </a:tbl>
          </a:graphicData>
        </a:graphic>
      </p:graphicFrame>
      <p:graphicFrame>
        <p:nvGraphicFramePr>
          <p:cNvPr id="32" name="表 31">
            <a:extLst>
              <a:ext uri="{FF2B5EF4-FFF2-40B4-BE49-F238E27FC236}">
                <a16:creationId xmlns:a16="http://schemas.microsoft.com/office/drawing/2014/main" id="{731D8736-1F24-4DDD-BAE5-3D26FC93D64E}"/>
              </a:ext>
            </a:extLst>
          </p:cNvPr>
          <p:cNvGraphicFramePr>
            <a:graphicFrameLocks noGrp="1"/>
          </p:cNvGraphicFramePr>
          <p:nvPr/>
        </p:nvGraphicFramePr>
        <p:xfrm>
          <a:off x="35868" y="5445224"/>
          <a:ext cx="7852068" cy="1214414"/>
        </p:xfrm>
        <a:graphic>
          <a:graphicData uri="http://schemas.openxmlformats.org/drawingml/2006/table">
            <a:tbl>
              <a:tblPr>
                <a:tableStyleId>{2D5ABB26-0587-4C30-8999-92F81FD0307C}</a:tableStyleId>
              </a:tblPr>
              <a:tblGrid>
                <a:gridCol w="787693">
                  <a:extLst>
                    <a:ext uri="{9D8B030D-6E8A-4147-A177-3AD203B41FA5}">
                      <a16:colId xmlns:a16="http://schemas.microsoft.com/office/drawing/2014/main" val="1888653662"/>
                    </a:ext>
                  </a:extLst>
                </a:gridCol>
                <a:gridCol w="2614465">
                  <a:extLst>
                    <a:ext uri="{9D8B030D-6E8A-4147-A177-3AD203B41FA5}">
                      <a16:colId xmlns:a16="http://schemas.microsoft.com/office/drawing/2014/main" val="901775203"/>
                    </a:ext>
                  </a:extLst>
                </a:gridCol>
                <a:gridCol w="2437928">
                  <a:extLst>
                    <a:ext uri="{9D8B030D-6E8A-4147-A177-3AD203B41FA5}">
                      <a16:colId xmlns:a16="http://schemas.microsoft.com/office/drawing/2014/main" val="2895380761"/>
                    </a:ext>
                  </a:extLst>
                </a:gridCol>
                <a:gridCol w="2011982">
                  <a:extLst>
                    <a:ext uri="{9D8B030D-6E8A-4147-A177-3AD203B41FA5}">
                      <a16:colId xmlns:a16="http://schemas.microsoft.com/office/drawing/2014/main" val="925580270"/>
                    </a:ext>
                  </a:extLst>
                </a:gridCol>
              </a:tblGrid>
              <a:tr h="1211230">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率先取組</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□府有施設の新築・増改築における</a:t>
                      </a:r>
                      <a:r>
                        <a:rPr lang="en-US" altLang="ja-JP" sz="1300" b="0" dirty="0">
                          <a:solidFill>
                            <a:prstClr val="black"/>
                          </a:solidFill>
                          <a:latin typeface="BIZ UDPゴシック" panose="020B0400000000000000" pitchFamily="50" charset="-128"/>
                          <a:ea typeface="BIZ UDPゴシック" panose="020B0400000000000000" pitchFamily="50" charset="-128"/>
                        </a:rPr>
                        <a:t>ZEB</a:t>
                      </a:r>
                      <a:r>
                        <a:rPr lang="ja-JP" altLang="en-US" sz="1300" b="0" dirty="0">
                          <a:solidFill>
                            <a:prstClr val="black"/>
                          </a:solidFill>
                          <a:latin typeface="BIZ UDPゴシック" panose="020B0400000000000000" pitchFamily="50" charset="-128"/>
                          <a:ea typeface="BIZ UDPゴシック" panose="020B0400000000000000" pitchFamily="50" charset="-128"/>
                        </a:rPr>
                        <a:t>化の推進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□公用車へのゼロエミッション車を中心とした電動車の導入促進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indent="0">
                        <a:lnSpc>
                          <a:spcPct val="100000"/>
                        </a:lnSpc>
                        <a:spcBef>
                          <a:spcPts val="0"/>
                        </a:spcBef>
                        <a:spcAft>
                          <a:spcPts val="0"/>
                        </a:spcAft>
                      </a:pP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38179187"/>
                  </a:ext>
                </a:extLst>
              </a:tr>
            </a:tbl>
          </a:graphicData>
        </a:graphic>
      </p:graphicFrame>
      <p:sp>
        <p:nvSpPr>
          <p:cNvPr id="33" name="ホームベース 32"/>
          <p:cNvSpPr/>
          <p:nvPr/>
        </p:nvSpPr>
        <p:spPr>
          <a:xfrm>
            <a:off x="5906527" y="3068960"/>
            <a:ext cx="1962837"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200</a:t>
            </a:r>
            <a:r>
              <a:rPr kumimoji="1" lang="ja-JP" altLang="en-US" sz="1200" dirty="0">
                <a:solidFill>
                  <a:schemeClr val="tx1"/>
                </a:solidFill>
              </a:rPr>
              <a:t>品</a:t>
            </a:r>
          </a:p>
        </p:txBody>
      </p:sp>
      <p:sp>
        <p:nvSpPr>
          <p:cNvPr id="34" name="ホームベース 33"/>
          <p:cNvSpPr/>
          <p:nvPr/>
        </p:nvSpPr>
        <p:spPr>
          <a:xfrm>
            <a:off x="3444593" y="3068960"/>
            <a:ext cx="2435039" cy="40786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品数：</a:t>
            </a:r>
            <a:r>
              <a:rPr lang="en-US" altLang="ja-JP" sz="1200" dirty="0">
                <a:solidFill>
                  <a:schemeClr val="tx1"/>
                </a:solidFill>
              </a:rPr>
              <a:t>100</a:t>
            </a:r>
            <a:r>
              <a:rPr lang="ja-JP" altLang="en-US" sz="1200" dirty="0">
                <a:solidFill>
                  <a:schemeClr val="tx1"/>
                </a:solidFill>
              </a:rPr>
              <a:t>品</a:t>
            </a:r>
          </a:p>
        </p:txBody>
      </p:sp>
      <p:sp>
        <p:nvSpPr>
          <p:cNvPr id="37" name="ホームベース 36"/>
          <p:cNvSpPr/>
          <p:nvPr/>
        </p:nvSpPr>
        <p:spPr>
          <a:xfrm>
            <a:off x="3461958" y="3528166"/>
            <a:ext cx="2387902"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利用者：</a:t>
            </a:r>
            <a:r>
              <a:rPr lang="en-US" altLang="ja-JP" sz="1200" dirty="0">
                <a:solidFill>
                  <a:schemeClr val="tx1"/>
                </a:solidFill>
              </a:rPr>
              <a:t>50</a:t>
            </a:r>
            <a:r>
              <a:rPr lang="ja-JP" altLang="en-US" sz="1200" dirty="0">
                <a:solidFill>
                  <a:schemeClr val="tx1"/>
                </a:solidFill>
              </a:rPr>
              <a:t>万人</a:t>
            </a:r>
          </a:p>
        </p:txBody>
      </p:sp>
      <p:sp>
        <p:nvSpPr>
          <p:cNvPr id="38" name="ホームベース 37"/>
          <p:cNvSpPr/>
          <p:nvPr/>
        </p:nvSpPr>
        <p:spPr>
          <a:xfrm>
            <a:off x="5906527" y="3528166"/>
            <a:ext cx="1970938"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100</a:t>
            </a:r>
            <a:r>
              <a:rPr lang="ja-JP" altLang="en-US" sz="1200" dirty="0">
                <a:solidFill>
                  <a:schemeClr val="tx1"/>
                </a:solidFill>
              </a:rPr>
              <a:t>万人</a:t>
            </a:r>
          </a:p>
        </p:txBody>
      </p:sp>
      <p:sp>
        <p:nvSpPr>
          <p:cNvPr id="40" name="ホームベース 39"/>
          <p:cNvSpPr/>
          <p:nvPr/>
        </p:nvSpPr>
        <p:spPr>
          <a:xfrm>
            <a:off x="3449628" y="4005253"/>
            <a:ext cx="4367455" cy="389583"/>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200" dirty="0">
                <a:solidFill>
                  <a:schemeClr val="tx1"/>
                </a:solidFill>
                <a:latin typeface="游ゴシック 本文"/>
                <a:ea typeface="游ゴシック" panose="020B0400000000000000" pitchFamily="50" charset="-128"/>
              </a:rPr>
              <a:t>＜新車販売台数割合＞電動車：９割</a:t>
            </a:r>
          </a:p>
          <a:p>
            <a:pPr algn="r"/>
            <a:r>
              <a:rPr lang="en-US" altLang="zh-TW" sz="1200" dirty="0">
                <a:solidFill>
                  <a:schemeClr val="tx1"/>
                </a:solidFill>
                <a:latin typeface="游ゴシック" panose="020B0400000000000000" pitchFamily="50" charset="-128"/>
                <a:ea typeface="游ゴシック" panose="020B0400000000000000" pitchFamily="50" charset="-128"/>
              </a:rPr>
              <a:t>ZEV</a:t>
            </a:r>
            <a:r>
              <a:rPr lang="zh-TW" altLang="en-US" sz="1200" dirty="0">
                <a:solidFill>
                  <a:schemeClr val="tx1"/>
                </a:solidFill>
                <a:latin typeface="游ゴシック" panose="020B0400000000000000" pitchFamily="50" charset="-128"/>
                <a:ea typeface="游ゴシック" panose="020B0400000000000000" pitchFamily="50" charset="-128"/>
              </a:rPr>
              <a:t>：</a:t>
            </a:r>
            <a:r>
              <a:rPr lang="zh-TW" altLang="en-US" sz="1200" dirty="0">
                <a:solidFill>
                  <a:schemeClr val="tx1"/>
                </a:solidFill>
                <a:latin typeface="游ゴシック 本文"/>
                <a:ea typeface="游ゴシック" panose="020B0400000000000000" pitchFamily="50" charset="-128"/>
              </a:rPr>
              <a:t>４割</a:t>
            </a:r>
          </a:p>
        </p:txBody>
      </p:sp>
      <p:sp>
        <p:nvSpPr>
          <p:cNvPr id="41" name="ホームベース 40"/>
          <p:cNvSpPr/>
          <p:nvPr/>
        </p:nvSpPr>
        <p:spPr>
          <a:xfrm>
            <a:off x="3478782" y="5514389"/>
            <a:ext cx="4367455" cy="46655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指針に基づく府有施設の新築・増改築での</a:t>
            </a:r>
            <a:endParaRPr lang="en-US" altLang="ja-JP" sz="1200" dirty="0">
              <a:solidFill>
                <a:schemeClr val="tx1"/>
              </a:solidFill>
            </a:endParaRPr>
          </a:p>
          <a:p>
            <a:pPr algn="r"/>
            <a:r>
              <a:rPr lang="en-US" altLang="ja-JP" sz="1200" dirty="0">
                <a:solidFill>
                  <a:schemeClr val="tx1"/>
                </a:solidFill>
              </a:rPr>
              <a:t>ZEB</a:t>
            </a:r>
            <a:r>
              <a:rPr lang="ja-JP" altLang="en-US" sz="1200" dirty="0">
                <a:solidFill>
                  <a:schemeClr val="tx1"/>
                </a:solidFill>
              </a:rPr>
              <a:t>化の推進</a:t>
            </a:r>
            <a:endParaRPr lang="zh-TW" altLang="en-US" sz="1200" dirty="0">
              <a:solidFill>
                <a:schemeClr val="tx1"/>
              </a:solidFill>
            </a:endParaRPr>
          </a:p>
        </p:txBody>
      </p:sp>
      <p:sp>
        <p:nvSpPr>
          <p:cNvPr id="43" name="ホームベース 42"/>
          <p:cNvSpPr/>
          <p:nvPr/>
        </p:nvSpPr>
        <p:spPr>
          <a:xfrm>
            <a:off x="3453912" y="6073429"/>
            <a:ext cx="4399109" cy="440282"/>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200" dirty="0">
                <a:solidFill>
                  <a:schemeClr val="tx1"/>
                </a:solidFill>
                <a:latin typeface="游ゴシック" panose="020B0400000000000000" pitchFamily="50" charset="-128"/>
                <a:ea typeface="游ゴシック" panose="020B0400000000000000" pitchFamily="50" charset="-128"/>
              </a:rPr>
              <a:t>＜導入台数割合＞電動車：</a:t>
            </a:r>
            <a:r>
              <a:rPr lang="en-US" altLang="zh-TW" sz="1200" dirty="0">
                <a:solidFill>
                  <a:schemeClr val="tx1"/>
                </a:solidFill>
                <a:latin typeface="游ゴシック" panose="020B0400000000000000" pitchFamily="50" charset="-128"/>
                <a:ea typeface="游ゴシック" panose="020B0400000000000000" pitchFamily="50" charset="-128"/>
              </a:rPr>
              <a:t>10</a:t>
            </a:r>
            <a:r>
              <a:rPr lang="zh-TW" altLang="en-US" sz="1200" dirty="0">
                <a:solidFill>
                  <a:schemeClr val="tx1"/>
                </a:solidFill>
                <a:latin typeface="游ゴシック" panose="020B0400000000000000" pitchFamily="50" charset="-128"/>
                <a:ea typeface="游ゴシック" panose="020B0400000000000000" pitchFamily="50" charset="-128"/>
              </a:rPr>
              <a:t>割</a:t>
            </a:r>
          </a:p>
          <a:p>
            <a:pPr algn="r"/>
            <a:r>
              <a:rPr lang="en-US" altLang="zh-TW" sz="1200" dirty="0">
                <a:solidFill>
                  <a:schemeClr val="tx1"/>
                </a:solidFill>
                <a:latin typeface="游ゴシック" panose="020B0400000000000000" pitchFamily="50" charset="-128"/>
                <a:ea typeface="游ゴシック" panose="020B0400000000000000" pitchFamily="50" charset="-128"/>
              </a:rPr>
              <a:t>ZEV</a:t>
            </a:r>
            <a:r>
              <a:rPr lang="zh-TW" altLang="en-US" sz="1200" dirty="0">
                <a:solidFill>
                  <a:schemeClr val="tx1"/>
                </a:solidFill>
                <a:latin typeface="游ゴシック" panose="020B0400000000000000" pitchFamily="50" charset="-128"/>
                <a:ea typeface="游ゴシック" panose="020B0400000000000000" pitchFamily="50" charset="-128"/>
              </a:rPr>
              <a:t>：５割</a:t>
            </a:r>
          </a:p>
        </p:txBody>
      </p:sp>
      <p:sp>
        <p:nvSpPr>
          <p:cNvPr id="46" name="ホームベース 45"/>
          <p:cNvSpPr/>
          <p:nvPr/>
        </p:nvSpPr>
        <p:spPr>
          <a:xfrm>
            <a:off x="3449628" y="4869160"/>
            <a:ext cx="2387902"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latin typeface="Meiryo UI" panose="020B0604030504040204" pitchFamily="50" charset="-128"/>
                <a:ea typeface="Meiryo UI" panose="020B0604030504040204" pitchFamily="50" charset="-128"/>
              </a:rPr>
              <a:t>500</a:t>
            </a:r>
            <a:r>
              <a:rPr lang="ja-JP" altLang="en-US" sz="1200" dirty="0">
                <a:solidFill>
                  <a:schemeClr val="tx1"/>
                </a:solidFill>
                <a:latin typeface="Meiryo UI" panose="020B0604030504040204" pitchFamily="50" charset="-128"/>
                <a:ea typeface="Meiryo UI" panose="020B0604030504040204" pitchFamily="50" charset="-128"/>
              </a:rPr>
              <a:t>世帯</a:t>
            </a:r>
          </a:p>
        </p:txBody>
      </p:sp>
      <p:sp>
        <p:nvSpPr>
          <p:cNvPr id="47" name="ホームベース 46"/>
          <p:cNvSpPr/>
          <p:nvPr/>
        </p:nvSpPr>
        <p:spPr>
          <a:xfrm>
            <a:off x="5894197" y="4869160"/>
            <a:ext cx="1970938"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1000</a:t>
            </a:r>
            <a:r>
              <a:rPr lang="ja-JP" altLang="en-US" sz="1200" dirty="0">
                <a:solidFill>
                  <a:schemeClr val="tx1"/>
                </a:solidFill>
              </a:rPr>
              <a:t>世帯</a:t>
            </a:r>
          </a:p>
        </p:txBody>
      </p:sp>
      <p:sp>
        <p:nvSpPr>
          <p:cNvPr id="49" name="ホームベース 48"/>
          <p:cNvSpPr/>
          <p:nvPr/>
        </p:nvSpPr>
        <p:spPr>
          <a:xfrm>
            <a:off x="3477129" y="2008914"/>
            <a:ext cx="592201"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制度</a:t>
            </a:r>
            <a:endParaRPr lang="en-US" altLang="ja-JP" sz="1200" dirty="0">
              <a:solidFill>
                <a:schemeClr val="tx1"/>
              </a:solidFill>
            </a:endParaRPr>
          </a:p>
          <a:p>
            <a:pPr algn="r"/>
            <a:r>
              <a:rPr kumimoji="1" lang="ja-JP" altLang="en-US" sz="1200" dirty="0">
                <a:solidFill>
                  <a:schemeClr val="tx1"/>
                </a:solidFill>
              </a:rPr>
              <a:t>構築</a:t>
            </a:r>
          </a:p>
        </p:txBody>
      </p:sp>
      <p:sp>
        <p:nvSpPr>
          <p:cNvPr id="50" name="ホームベース 49"/>
          <p:cNvSpPr/>
          <p:nvPr/>
        </p:nvSpPr>
        <p:spPr>
          <a:xfrm>
            <a:off x="3450235" y="3070471"/>
            <a:ext cx="592201"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制度</a:t>
            </a:r>
            <a:endParaRPr lang="en-US" altLang="ja-JP" sz="1200" dirty="0">
              <a:solidFill>
                <a:schemeClr val="tx1"/>
              </a:solidFill>
            </a:endParaRPr>
          </a:p>
          <a:p>
            <a:pPr algn="r"/>
            <a:r>
              <a:rPr kumimoji="1" lang="ja-JP" altLang="en-US" sz="1200" dirty="0">
                <a:solidFill>
                  <a:schemeClr val="tx1"/>
                </a:solidFill>
              </a:rPr>
              <a:t>構築</a:t>
            </a:r>
          </a:p>
        </p:txBody>
      </p:sp>
      <p:sp>
        <p:nvSpPr>
          <p:cNvPr id="51" name="ホームベース 50"/>
          <p:cNvSpPr/>
          <p:nvPr/>
        </p:nvSpPr>
        <p:spPr>
          <a:xfrm>
            <a:off x="3449628" y="3535275"/>
            <a:ext cx="592201" cy="397781"/>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制度</a:t>
            </a:r>
            <a:endParaRPr lang="en-US" altLang="ja-JP" sz="1200" dirty="0">
              <a:solidFill>
                <a:schemeClr val="tx1"/>
              </a:solidFill>
            </a:endParaRPr>
          </a:p>
          <a:p>
            <a:pPr algn="r"/>
            <a:r>
              <a:rPr kumimoji="1" lang="ja-JP" altLang="en-US" sz="1200" dirty="0">
                <a:solidFill>
                  <a:schemeClr val="tx1"/>
                </a:solidFill>
              </a:rPr>
              <a:t>構築</a:t>
            </a:r>
          </a:p>
        </p:txBody>
      </p:sp>
      <p:sp>
        <p:nvSpPr>
          <p:cNvPr id="52" name="ホームベース 51"/>
          <p:cNvSpPr/>
          <p:nvPr/>
        </p:nvSpPr>
        <p:spPr>
          <a:xfrm>
            <a:off x="3459219" y="5514389"/>
            <a:ext cx="766188" cy="466558"/>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指針</a:t>
            </a:r>
            <a:endParaRPr lang="en-US" altLang="ja-JP" sz="1200" dirty="0">
              <a:solidFill>
                <a:schemeClr val="tx1"/>
              </a:solidFill>
            </a:endParaRPr>
          </a:p>
          <a:p>
            <a:pPr algn="r"/>
            <a:r>
              <a:rPr lang="ja-JP" altLang="en-US" sz="1200" dirty="0">
                <a:solidFill>
                  <a:schemeClr val="tx1"/>
                </a:solidFill>
              </a:rPr>
              <a:t>作成</a:t>
            </a:r>
            <a:endParaRPr kumimoji="1" lang="ja-JP" altLang="en-US" sz="1200" dirty="0">
              <a:solidFill>
                <a:schemeClr val="tx1"/>
              </a:solidFill>
            </a:endParaRPr>
          </a:p>
        </p:txBody>
      </p:sp>
      <p:sp>
        <p:nvSpPr>
          <p:cNvPr id="36" name="ホームベース 35"/>
          <p:cNvSpPr/>
          <p:nvPr/>
        </p:nvSpPr>
        <p:spPr>
          <a:xfrm>
            <a:off x="3451621" y="4479442"/>
            <a:ext cx="4407239" cy="291094"/>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新築住宅の</a:t>
            </a:r>
            <a:r>
              <a:rPr lang="en-US" altLang="ja-JP" sz="1200" dirty="0">
                <a:solidFill>
                  <a:schemeClr val="tx1"/>
                </a:solidFill>
              </a:rPr>
              <a:t>ZEH</a:t>
            </a:r>
            <a:r>
              <a:rPr lang="ja-JP" altLang="en-US" sz="1200" dirty="0">
                <a:solidFill>
                  <a:schemeClr val="tx1"/>
                </a:solidFill>
              </a:rPr>
              <a:t>化率　</a:t>
            </a:r>
            <a:r>
              <a:rPr lang="en-US" altLang="ja-JP" sz="1200" dirty="0">
                <a:solidFill>
                  <a:schemeClr val="tx1"/>
                </a:solidFill>
              </a:rPr>
              <a:t>100</a:t>
            </a:r>
            <a:r>
              <a:rPr lang="ja-JP" altLang="en-US" sz="1200" dirty="0">
                <a:solidFill>
                  <a:schemeClr val="tx1"/>
                </a:solidFill>
              </a:rPr>
              <a:t>％</a:t>
            </a:r>
          </a:p>
        </p:txBody>
      </p:sp>
      <p:sp>
        <p:nvSpPr>
          <p:cNvPr id="35" name="正方形/長方形 34"/>
          <p:cNvSpPr/>
          <p:nvPr/>
        </p:nvSpPr>
        <p:spPr>
          <a:xfrm>
            <a:off x="90856" y="6623774"/>
            <a:ext cx="8873632" cy="261610"/>
          </a:xfrm>
          <a:prstGeom prst="rect">
            <a:avLst/>
          </a:prstGeom>
        </p:spPr>
        <p:txBody>
          <a:bodyPr wrap="square">
            <a:spAutoFit/>
          </a:bodyPr>
          <a:lstStyle/>
          <a:p>
            <a:r>
              <a:rPr lang="en-US" altLang="ja-JP" sz="1100" kern="100" dirty="0">
                <a:ea typeface="ＭＳ 明朝" panose="02020609040205080304" pitchFamily="17" charset="-128"/>
                <a:cs typeface="Times New Roman" panose="02020603050405020304" pitchFamily="18" charset="0"/>
              </a:rPr>
              <a:t>※</a:t>
            </a:r>
            <a:r>
              <a:rPr lang="ja-JP" altLang="en-US" sz="1100" kern="100" dirty="0">
                <a:ea typeface="ＭＳ 明朝" panose="02020609040205080304" pitchFamily="17" charset="-128"/>
                <a:cs typeface="Times New Roman" panose="02020603050405020304" pitchFamily="18" charset="0"/>
              </a:rPr>
              <a:t>大阪府地球温暖化対策実行計画（区域施策編）及びふちょう温室効果ガス削減アクションプランにおける主要な取組み</a:t>
            </a:r>
            <a:endParaRPr lang="ja-JP" altLang="en-US" sz="1100" dirty="0"/>
          </a:p>
        </p:txBody>
      </p:sp>
      <p:sp>
        <p:nvSpPr>
          <p:cNvPr id="39" name="スライド番号プレースホルダー 1"/>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16</a:t>
            </a:fld>
            <a:endParaRPr lang="ja-JP" altLang="en-US"/>
          </a:p>
        </p:txBody>
      </p:sp>
    </p:spTree>
    <p:extLst>
      <p:ext uri="{BB962C8B-B14F-4D97-AF65-F5344CB8AC3E}">
        <p14:creationId xmlns:p14="http://schemas.microsoft.com/office/powerpoint/2010/main" val="56168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万博を契機とした環境・エネルギー先進技術普及事業 </a:t>
            </a: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17</a:t>
            </a:fld>
            <a:endParaRPr kumimoji="1" lang="ja-JP" altLang="en-US"/>
          </a:p>
        </p:txBody>
      </p:sp>
      <p:sp>
        <p:nvSpPr>
          <p:cNvPr id="3" name="正方形/長方形 2"/>
          <p:cNvSpPr/>
          <p:nvPr/>
        </p:nvSpPr>
        <p:spPr>
          <a:xfrm>
            <a:off x="328369" y="2868710"/>
            <a:ext cx="8460432" cy="1569660"/>
          </a:xfrm>
          <a:prstGeom prst="rect">
            <a:avLst/>
          </a:prstGeom>
        </p:spPr>
        <p:txBody>
          <a:bodyPr wrap="square">
            <a:spAutoFit/>
          </a:bodyPr>
          <a:lstStyle/>
          <a:p>
            <a:pPr fontAlgn="ctr">
              <a:defRPr/>
            </a:pPr>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対象技術　脱炭素技術、海洋プラスチック対策技術 </a:t>
            </a:r>
          </a:p>
          <a:p>
            <a:pPr fontAlgn="ctr">
              <a:defRPr/>
            </a:pPr>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補助額　　 脱炭素技術 上限</a:t>
            </a:r>
            <a:r>
              <a:rPr lang="en-US" altLang="ja-JP" sz="2400" dirty="0">
                <a:latin typeface="Meiryo UI" panose="020B0604030504040204" pitchFamily="50" charset="-128"/>
                <a:ea typeface="Meiryo UI" panose="020B0604030504040204" pitchFamily="50" charset="-128"/>
              </a:rPr>
              <a:t>1,000</a:t>
            </a:r>
            <a:r>
              <a:rPr lang="ja-JP" altLang="en-US" sz="2400" dirty="0">
                <a:latin typeface="Meiryo UI" panose="020B0604030504040204" pitchFamily="50" charset="-128"/>
                <a:ea typeface="Meiryo UI" panose="020B0604030504040204" pitchFamily="50" charset="-128"/>
              </a:rPr>
              <a:t>万円</a:t>
            </a:r>
          </a:p>
          <a:p>
            <a:pPr fontAlgn="ctr">
              <a:defRPr/>
            </a:pPr>
            <a:r>
              <a:rPr lang="ja-JP" altLang="en-US" sz="2400" dirty="0">
                <a:latin typeface="Meiryo UI" panose="020B0604030504040204" pitchFamily="50" charset="-128"/>
                <a:ea typeface="Meiryo UI" panose="020B0604030504040204" pitchFamily="50" charset="-128"/>
              </a:rPr>
              <a:t>　　　　　　　  海洋プラスチック対策技術 上限</a:t>
            </a:r>
            <a:r>
              <a:rPr lang="en-US" altLang="ja-JP" sz="2400" dirty="0">
                <a:latin typeface="Meiryo UI" panose="020B0604030504040204" pitchFamily="50" charset="-128"/>
                <a:ea typeface="Meiryo UI" panose="020B0604030504040204" pitchFamily="50" charset="-128"/>
              </a:rPr>
              <a:t>500</a:t>
            </a:r>
            <a:r>
              <a:rPr lang="ja-JP" altLang="en-US" sz="2400" dirty="0">
                <a:latin typeface="Meiryo UI" panose="020B0604030504040204" pitchFamily="50" charset="-128"/>
                <a:ea typeface="Meiryo UI" panose="020B0604030504040204" pitchFamily="50" charset="-128"/>
              </a:rPr>
              <a:t>万円</a:t>
            </a:r>
          </a:p>
          <a:p>
            <a:pPr fontAlgn="ctr">
              <a:defRPr/>
            </a:pPr>
            <a:r>
              <a:rPr lang="ja-JP" altLang="en-US" sz="2400" dirty="0">
                <a:latin typeface="Meiryo UI" panose="020B0604030504040204" pitchFamily="50" charset="-128"/>
                <a:ea typeface="Meiryo UI" panose="020B0604030504040204" pitchFamily="50" charset="-128"/>
              </a:rPr>
              <a:t>　　　　　　　   （それぞれ１件、導入費の</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補助）</a:t>
            </a:r>
          </a:p>
        </p:txBody>
      </p:sp>
      <p:pic>
        <p:nvPicPr>
          <p:cNvPr id="21" name="Picture 4" descr="有機薄膜太陽電池の写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1" y="4798561"/>
            <a:ext cx="2378530" cy="141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1"/>
          <p:cNvSpPr>
            <a:spLocks noChangeArrowheads="1"/>
          </p:cNvSpPr>
          <p:nvPr/>
        </p:nvSpPr>
        <p:spPr bwMode="auto">
          <a:xfrm>
            <a:off x="3454738" y="6165304"/>
            <a:ext cx="1321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400"/>
              </a:spcBef>
              <a:buFontTx/>
              <a:buNone/>
            </a:pPr>
            <a:r>
              <a:rPr lang="en-US" altLang="ja-JP" sz="1800" b="0" i="0" dirty="0">
                <a:latin typeface="ＭＳ Ｐゴシック" panose="020B0600070205080204" pitchFamily="50" charset="-128"/>
              </a:rPr>
              <a:t>CO</a:t>
            </a:r>
            <a:r>
              <a:rPr lang="en-US" altLang="ja-JP" sz="1800" b="0" i="0" baseline="-25000" dirty="0">
                <a:latin typeface="ＭＳ Ｐゴシック" panose="020B0600070205080204" pitchFamily="50" charset="-128"/>
              </a:rPr>
              <a:t>2</a:t>
            </a:r>
            <a:r>
              <a:rPr lang="ja-JP" altLang="en-US" sz="1800" b="0" i="0" dirty="0">
                <a:latin typeface="ＭＳ Ｐゴシック" panose="020B0600070205080204" pitchFamily="50" charset="-128"/>
              </a:rPr>
              <a:t>吸収コンクリート</a:t>
            </a:r>
          </a:p>
        </p:txBody>
      </p:sp>
      <p:pic>
        <p:nvPicPr>
          <p:cNvPr id="25" name="Picture 2" descr="写真1■ 島根県の国道の歩車道境界ブロックにスイコムを適用した（写真：鹿島）"/>
          <p:cNvPicPr>
            <a:picLocks noChangeAspect="1" noChangeArrowheads="1"/>
          </p:cNvPicPr>
          <p:nvPr/>
        </p:nvPicPr>
        <p:blipFill>
          <a:blip r:embed="rId4">
            <a:extLst>
              <a:ext uri="{28A0092B-C50C-407E-A947-70E740481C1C}">
                <a14:useLocalDpi xmlns:a14="http://schemas.microsoft.com/office/drawing/2010/main" val="0"/>
              </a:ext>
            </a:extLst>
          </a:blip>
          <a:srcRect t="9229" r="-32622" b="21577"/>
          <a:stretch>
            <a:fillRect/>
          </a:stretch>
        </p:blipFill>
        <p:spPr bwMode="auto">
          <a:xfrm>
            <a:off x="3201643" y="4814533"/>
            <a:ext cx="2852586" cy="139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3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809790"/>
            <a:ext cx="2081473" cy="139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1"/>
          <p:cNvSpPr>
            <a:spLocks noChangeArrowheads="1"/>
          </p:cNvSpPr>
          <p:nvPr/>
        </p:nvSpPr>
        <p:spPr bwMode="auto">
          <a:xfrm>
            <a:off x="5065314" y="6179707"/>
            <a:ext cx="3255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0" i="0" dirty="0">
                <a:latin typeface="ＭＳ Ｐゴシック" panose="020B0600070205080204" pitchFamily="50" charset="-128"/>
              </a:rPr>
              <a:t>ペットボトル分解菌を</a:t>
            </a:r>
            <a:endParaRPr lang="en-US" altLang="ja-JP" sz="1800" b="0" i="0" dirty="0">
              <a:latin typeface="ＭＳ Ｐゴシック" panose="020B0600070205080204" pitchFamily="50" charset="-128"/>
            </a:endParaRPr>
          </a:p>
          <a:p>
            <a:pPr algn="ctr" eaLnBrk="1" hangingPunct="1">
              <a:spcBef>
                <a:spcPct val="0"/>
              </a:spcBef>
              <a:buFontTx/>
              <a:buNone/>
            </a:pPr>
            <a:r>
              <a:rPr lang="ja-JP" altLang="en-US" sz="1800" b="0" i="0" dirty="0">
                <a:latin typeface="ＭＳ Ｐゴシック" panose="020B0600070205080204" pitchFamily="50" charset="-128"/>
              </a:rPr>
              <a:t>活用したリサイクル</a:t>
            </a:r>
            <a:endParaRPr lang="en-US" altLang="ja-JP" sz="1800" b="0" i="0" dirty="0">
              <a:latin typeface="ＭＳ Ｐゴシック" panose="020B0600070205080204" pitchFamily="50" charset="-128"/>
            </a:endParaRPr>
          </a:p>
        </p:txBody>
      </p:sp>
      <p:sp>
        <p:nvSpPr>
          <p:cNvPr id="28" name="正方形/長方形 1"/>
          <p:cNvSpPr>
            <a:spLocks noChangeArrowheads="1"/>
          </p:cNvSpPr>
          <p:nvPr/>
        </p:nvSpPr>
        <p:spPr bwMode="auto">
          <a:xfrm>
            <a:off x="1034767" y="6179706"/>
            <a:ext cx="1229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400"/>
              </a:spcBef>
              <a:buFontTx/>
              <a:buNone/>
            </a:pPr>
            <a:r>
              <a:rPr lang="ja-JP" altLang="en-US" sz="1800" b="0" i="0" dirty="0">
                <a:latin typeface="ＭＳ Ｐゴシック" panose="020B0600070205080204" pitchFamily="50" charset="-128"/>
              </a:rPr>
              <a:t>有機薄膜太陽電池</a:t>
            </a:r>
          </a:p>
        </p:txBody>
      </p:sp>
      <p:sp>
        <p:nvSpPr>
          <p:cNvPr id="2" name="正方形/長方形 1"/>
          <p:cNvSpPr/>
          <p:nvPr/>
        </p:nvSpPr>
        <p:spPr>
          <a:xfrm>
            <a:off x="323330" y="1100905"/>
            <a:ext cx="8434083" cy="1646605"/>
          </a:xfrm>
          <a:prstGeom prst="rect">
            <a:avLst/>
          </a:prstGeom>
          <a:ln>
            <a:solidFill>
              <a:schemeClr val="tx1"/>
            </a:solidFill>
          </a:ln>
        </p:spPr>
        <p:txBody>
          <a:bodyPr wrap="square">
            <a:spAutoFit/>
          </a:bodyPr>
          <a:lstStyle/>
          <a:p>
            <a:pPr marL="176213" lvl="0" indent="-176213" fontAlgn="ctr">
              <a:spcAft>
                <a:spcPts val="600"/>
              </a:spcAft>
              <a:defRPr/>
            </a:pPr>
            <a:r>
              <a:rPr lang="ja-JP" altLang="en-US" sz="2400" b="1" dirty="0">
                <a:solidFill>
                  <a:prstClr val="black"/>
                </a:solidFill>
                <a:latin typeface="Meiryo UI" panose="020B0604030504040204" pitchFamily="50" charset="-128"/>
                <a:ea typeface="Meiryo UI" panose="020B0604030504040204" pitchFamily="50" charset="-128"/>
              </a:rPr>
              <a:t>■環境・エネルギー先進技術の普及を促進するため、来阪来場者に</a:t>
            </a:r>
            <a:r>
              <a:rPr lang="en-US" altLang="ja-JP" sz="2400" b="1" dirty="0">
                <a:solidFill>
                  <a:prstClr val="black"/>
                </a:solidFill>
                <a:latin typeface="Meiryo UI" panose="020B0604030504040204" pitchFamily="50" charset="-128"/>
                <a:ea typeface="Meiryo UI" panose="020B0604030504040204" pitchFamily="50" charset="-128"/>
              </a:rPr>
              <a:t>PR</a:t>
            </a:r>
            <a:r>
              <a:rPr lang="ja-JP" altLang="en-US" sz="2400" b="1" dirty="0">
                <a:solidFill>
                  <a:prstClr val="black"/>
                </a:solidFill>
                <a:latin typeface="Meiryo UI" panose="020B0604030504040204" pitchFamily="50" charset="-128"/>
                <a:ea typeface="Meiryo UI" panose="020B0604030504040204" pitchFamily="50" charset="-128"/>
              </a:rPr>
              <a:t>しやすい民間施設等に先進技術を導入して </a:t>
            </a:r>
            <a:r>
              <a:rPr lang="en-US" altLang="ja-JP" sz="2400" b="1" dirty="0">
                <a:solidFill>
                  <a:prstClr val="black"/>
                </a:solidFill>
                <a:latin typeface="Meiryo UI" panose="020B0604030504040204" pitchFamily="50" charset="-128"/>
                <a:ea typeface="Meiryo UI" panose="020B0604030504040204" pitchFamily="50" charset="-128"/>
              </a:rPr>
              <a:t>CO</a:t>
            </a:r>
            <a:r>
              <a:rPr lang="en-US" altLang="ja-JP" sz="2400" b="1" baseline="-25000" dirty="0">
                <a:solidFill>
                  <a:prstClr val="black"/>
                </a:solidFill>
                <a:latin typeface="Meiryo UI" panose="020B0604030504040204" pitchFamily="50" charset="-128"/>
                <a:ea typeface="Meiryo UI" panose="020B0604030504040204" pitchFamily="50" charset="-128"/>
              </a:rPr>
              <a:t>2</a:t>
            </a:r>
            <a:r>
              <a:rPr lang="ja-JP" altLang="en-US" sz="2400" b="1" dirty="0">
                <a:solidFill>
                  <a:prstClr val="black"/>
                </a:solidFill>
                <a:latin typeface="Meiryo UI" panose="020B0604030504040204" pitchFamily="50" charset="-128"/>
                <a:ea typeface="Meiryo UI" panose="020B0604030504040204" pitchFamily="50" charset="-128"/>
              </a:rPr>
              <a:t>削減効果等を発信するモデル事業に補助する。</a:t>
            </a:r>
            <a:endParaRPr lang="en-US" altLang="ja-JP" sz="2400" b="1" dirty="0">
              <a:solidFill>
                <a:prstClr val="black"/>
              </a:solidFill>
              <a:latin typeface="Meiryo UI" panose="020B0604030504040204" pitchFamily="50" charset="-128"/>
              <a:ea typeface="Meiryo UI" panose="020B0604030504040204" pitchFamily="50" charset="-128"/>
            </a:endParaRPr>
          </a:p>
          <a:p>
            <a:pPr marL="176213" lvl="0" indent="-176213" fontAlgn="ctr">
              <a:defRPr/>
            </a:pPr>
            <a:r>
              <a:rPr lang="ja-JP" altLang="en-US" sz="2400" b="1" dirty="0">
                <a:solidFill>
                  <a:prstClr val="black"/>
                </a:solidFill>
                <a:latin typeface="Meiryo UI" panose="020B0604030504040204" pitchFamily="50" charset="-128"/>
                <a:ea typeface="Meiryo UI" panose="020B0604030504040204" pitchFamily="50" charset="-128"/>
              </a:rPr>
              <a:t>■先進技術が普及した未来社会の姿を見せる動画等を作成する。</a:t>
            </a:r>
          </a:p>
        </p:txBody>
      </p:sp>
      <p:sp>
        <p:nvSpPr>
          <p:cNvPr id="15" name="正方形/長方形 1"/>
          <p:cNvSpPr>
            <a:spLocks noChangeArrowheads="1"/>
          </p:cNvSpPr>
          <p:nvPr/>
        </p:nvSpPr>
        <p:spPr bwMode="auto">
          <a:xfrm>
            <a:off x="323330" y="4328925"/>
            <a:ext cx="331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400"/>
              </a:spcBef>
              <a:buFontTx/>
              <a:buNone/>
            </a:pPr>
            <a:r>
              <a:rPr lang="ja-JP" altLang="en-US" sz="2400" b="0" i="0" dirty="0">
                <a:latin typeface="ＭＳ Ｐゴシック" panose="020B0600070205080204" pitchFamily="50" charset="-128"/>
              </a:rPr>
              <a:t>＜対象技術イメージ＞</a:t>
            </a:r>
          </a:p>
        </p:txBody>
      </p:sp>
      <p:sp>
        <p:nvSpPr>
          <p:cNvPr id="13" name="正方形/長方形 12"/>
          <p:cNvSpPr/>
          <p:nvPr/>
        </p:nvSpPr>
        <p:spPr>
          <a:xfrm>
            <a:off x="6372200" y="737344"/>
            <a:ext cx="2970685" cy="369332"/>
          </a:xfrm>
          <a:prstGeom prst="rect">
            <a:avLst/>
          </a:prstGeom>
        </p:spPr>
        <p:txBody>
          <a:bodyPr wrap="none">
            <a:spAutoFit/>
          </a:bodyPr>
          <a:lstStyle/>
          <a:p>
            <a:pPr marL="177800" indent="-101600" defTabSz="914400"/>
            <a:r>
              <a:rPr kumimoji="0" lang="ja-JP" altLang="ja-JP"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R5</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予算：</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25,611</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572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事業者への支援事業</a:t>
            </a:r>
          </a:p>
        </p:txBody>
      </p:sp>
      <p:sp>
        <p:nvSpPr>
          <p:cNvPr id="5" name="角丸四角形 3">
            <a:extLst>
              <a:ext uri="{FF2B5EF4-FFF2-40B4-BE49-F238E27FC236}">
                <a16:creationId xmlns:a16="http://schemas.microsoft.com/office/drawing/2014/main" id="{37040B8F-F0C2-4336-AADB-2219FF24A8EC}"/>
              </a:ext>
            </a:extLst>
          </p:cNvPr>
          <p:cNvSpPr/>
          <p:nvPr/>
        </p:nvSpPr>
        <p:spPr bwMode="auto">
          <a:xfrm>
            <a:off x="14360" y="632699"/>
            <a:ext cx="8928992" cy="6306487"/>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177800" indent="-101600" defTabSz="914400">
              <a:spcAft>
                <a:spcPts val="600"/>
              </a:spcAft>
            </a:pPr>
            <a:r>
              <a:rPr kumimoji="0" lang="ja-JP"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脱炭素経営宣言促進事業</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ja-JP" sz="2000"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R5</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予算：</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4,971</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lvl="0" indent="-533400" defTabSz="914400">
              <a:spcAft>
                <a:spcPts val="1200"/>
              </a:spcAft>
            </a:pPr>
            <a:r>
              <a:rPr kumimoji="0" lang="ja-JP" altLang="en-US" sz="28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脱炭素経営宣言登録制度を新たに創設し、商工会議所や地域の金融機関等と連携して事業者へ働きかけを行い、脱炭素経営宣言を行った事業者には登録証を発行するほか、排出量の見える化や補助金案内など各種支援を実施</a:t>
            </a:r>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a:p>
            <a:pPr lvl="0" defTabSz="914400">
              <a:lnSpc>
                <a:spcPts val="600"/>
              </a:lnSpc>
            </a:pPr>
            <a:endParaRPr kumimoji="0" lang="en-US" altLang="ja-JP" sz="4000" dirty="0">
              <a:latin typeface="Meiryo UI" panose="020B0604030504040204" pitchFamily="50" charset="-128"/>
              <a:ea typeface="Meiryo UI" panose="020B0604030504040204" pitchFamily="50" charset="-128"/>
              <a:cs typeface="ＭＳ Ｐゴシック" panose="020B0600070205080204" pitchFamily="50" charset="-128"/>
            </a:endParaRPr>
          </a:p>
          <a:p>
            <a:pPr marL="177800" indent="-101600" defTabSz="914400"/>
            <a:r>
              <a:rPr kumimoji="0" lang="ja-JP"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中小事業者の対策計画書に基づく省エネ・再エネ設備の導入支援事業</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ja-JP" sz="2000"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 R5</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予算： </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60,000</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indent="-457200" defTabSz="914400">
              <a:spcAft>
                <a:spcPts val="1200"/>
              </a:spcAft>
              <a:tabLst>
                <a:tab pos="533400" algn="l"/>
              </a:tabLst>
            </a:pPr>
            <a:r>
              <a:rPr kumimoji="0" lang="ja-JP" altLang="en-US" sz="36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・中小事業者（特定事業者、みなし大企業は除く）が届け出た対策計画書に基づいて実施する省エネ設備の更新や再エネ設備の導入に対し助成</a:t>
            </a:r>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indent="-457200" defTabSz="914400">
              <a:tabLst>
                <a:tab pos="533400" algn="l"/>
              </a:tabLst>
            </a:pPr>
            <a:r>
              <a:rPr kumimoji="0" lang="ja-JP" altLang="en-US" sz="28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zh-TW" altLang="en-US" sz="28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中小事業者</a:t>
            </a:r>
            <a:r>
              <a:rPr kumimoji="0" lang="en-US" altLang="zh-TW" sz="28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LED</a:t>
            </a:r>
            <a:r>
              <a:rPr kumimoji="0" lang="zh-TW" altLang="en-US" sz="2800" b="1"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導入促進事業</a:t>
            </a:r>
            <a:r>
              <a:rPr kumimoji="0" lang="ja-JP" altLang="en-US" sz="20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 R5</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予算： </a:t>
            </a:r>
            <a:r>
              <a:rPr kumimoji="0" lang="en-US" altLang="ja-JP" sz="20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1,573,338</a:t>
            </a:r>
            <a:r>
              <a:rPr kumimoji="0" lang="ja-JP" altLang="en-US" sz="20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zh-TW" sz="20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marL="533400" indent="-457200" defTabSz="914400">
              <a:tabLst>
                <a:tab pos="533400" algn="l"/>
              </a:tabLst>
            </a:pPr>
            <a:r>
              <a:rPr kumimoji="0" lang="ja-JP" altLang="en-US" sz="24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・中小事業者の経営の脱炭素化と電気料金の削減による経営力強化を後押しするため、取組みが進んでいない</a:t>
            </a:r>
            <a:r>
              <a:rPr kumimoji="0" lang="en-US" altLang="ja-JP" sz="24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LED</a:t>
            </a:r>
            <a:r>
              <a:rPr kumimoji="0" lang="ja-JP" altLang="en-US" sz="24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照明の導入に対する支援を実施</a:t>
            </a:r>
            <a:endParaRPr kumimoji="0" lang="en-US" altLang="ja-JP" sz="24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 name="正方形/長方形 1"/>
          <p:cNvSpPr/>
          <p:nvPr/>
        </p:nvSpPr>
        <p:spPr>
          <a:xfrm>
            <a:off x="107504" y="730405"/>
            <a:ext cx="8928992" cy="20429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14684" y="2886757"/>
            <a:ext cx="8928992" cy="21963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114684" y="5193418"/>
            <a:ext cx="8928992" cy="16199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18</a:t>
            </a:fld>
            <a:endParaRPr kumimoji="1" lang="ja-JP" altLang="en-US" dirty="0"/>
          </a:p>
        </p:txBody>
      </p:sp>
    </p:spTree>
    <p:extLst>
      <p:ext uri="{BB962C8B-B14F-4D97-AF65-F5344CB8AC3E}">
        <p14:creationId xmlns:p14="http://schemas.microsoft.com/office/powerpoint/2010/main" val="283702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a:t>
            </a:fld>
            <a:endParaRPr lang="ja-JP" altLang="en-US" dirty="0"/>
          </a:p>
        </p:txBody>
      </p:sp>
      <p:sp>
        <p:nvSpPr>
          <p:cNvPr id="33" name="テキスト ボックス 32"/>
          <p:cNvSpPr txBox="1"/>
          <p:nvPr/>
        </p:nvSpPr>
        <p:spPr bwMode="white">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第１章　地球温暖化の現状と動向について　</a:t>
            </a:r>
          </a:p>
        </p:txBody>
      </p:sp>
      <p:sp>
        <p:nvSpPr>
          <p:cNvPr id="21" name="タイトル 1">
            <a:extLst>
              <a:ext uri="{FF2B5EF4-FFF2-40B4-BE49-F238E27FC236}">
                <a16:creationId xmlns:a16="http://schemas.microsoft.com/office/drawing/2014/main" id="{25B0CE1A-2868-4AD3-B1A5-282297617480}"/>
              </a:ext>
            </a:extLst>
          </p:cNvPr>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内容</a:t>
            </a:r>
          </a:p>
        </p:txBody>
      </p:sp>
      <p:sp>
        <p:nvSpPr>
          <p:cNvPr id="3" name="スライド番号プレースホルダー 2"/>
          <p:cNvSpPr>
            <a:spLocks noGrp="1"/>
          </p:cNvSpPr>
          <p:nvPr>
            <p:ph type="sldNum" sz="quarter" idx="12"/>
          </p:nvPr>
        </p:nvSpPr>
        <p:spPr>
          <a:xfrm>
            <a:off x="8622504" y="6327376"/>
            <a:ext cx="486000" cy="486000"/>
          </a:xfrm>
        </p:spPr>
        <p:txBody>
          <a:bodyPr/>
          <a:lstStyle/>
          <a:p>
            <a:fld id="{B0BFD7D3-87B8-472A-985F-570FE245FC23}" type="slidenum">
              <a:rPr kumimoji="1" lang="ja-JP" altLang="en-US" smtClean="0"/>
              <a:t>1</a:t>
            </a:fld>
            <a:endParaRPr kumimoji="1" lang="ja-JP" altLang="en-US"/>
          </a:p>
        </p:txBody>
      </p:sp>
      <p:sp>
        <p:nvSpPr>
          <p:cNvPr id="2" name="テキスト ボックス 1"/>
          <p:cNvSpPr txBox="1"/>
          <p:nvPr/>
        </p:nvSpPr>
        <p:spPr>
          <a:xfrm>
            <a:off x="224341" y="1772816"/>
            <a:ext cx="8884163" cy="3539430"/>
          </a:xfrm>
          <a:prstGeom prst="rect">
            <a:avLst/>
          </a:prstGeom>
          <a:noFill/>
        </p:spPr>
        <p:txBody>
          <a:bodyPr wrap="none" rtlCol="0">
            <a:spAutoFit/>
          </a:bodyPr>
          <a:lstStyle/>
          <a:p>
            <a:r>
              <a:rPr lang="ja-JP" altLang="en-US" sz="3200" b="1" dirty="0"/>
              <a:t>１．大阪府域における気候変動の現状と</a:t>
            </a:r>
            <a:endParaRPr lang="en-US" altLang="ja-JP" sz="3200" b="1" dirty="0"/>
          </a:p>
          <a:p>
            <a:r>
              <a:rPr lang="ja-JP" altLang="en-US" sz="3200" b="1" dirty="0"/>
              <a:t>　　大阪府地球温暖化対策実行計画の概要</a:t>
            </a:r>
            <a:endParaRPr kumimoji="1" lang="en-US" altLang="ja-JP" sz="3200" b="1" dirty="0"/>
          </a:p>
          <a:p>
            <a:endParaRPr lang="en-US" altLang="ja-JP" sz="3200" b="1" dirty="0"/>
          </a:p>
          <a:p>
            <a:r>
              <a:rPr lang="ja-JP" altLang="en-US" sz="3200" b="1" dirty="0"/>
              <a:t>２．大阪府温暖化の防止等に関する条例等の改正</a:t>
            </a:r>
            <a:endParaRPr lang="en-US" altLang="ja-JP" sz="3200" b="1" dirty="0"/>
          </a:p>
          <a:p>
            <a:endParaRPr lang="en-US" altLang="ja-JP" sz="3200" b="1" dirty="0"/>
          </a:p>
          <a:p>
            <a:r>
              <a:rPr lang="ja-JP" altLang="en-US" sz="3200" b="1" dirty="0"/>
              <a:t>３</a:t>
            </a:r>
            <a:r>
              <a:rPr kumimoji="1" lang="ja-JP" altLang="en-US" sz="3200" b="1" dirty="0"/>
              <a:t>．</a:t>
            </a:r>
            <a:r>
              <a:rPr lang="en-US" altLang="ja-JP" sz="3200" b="1" dirty="0"/>
              <a:t>2025</a:t>
            </a:r>
            <a:r>
              <a:rPr lang="ja-JP" altLang="en-US" sz="3200" b="1" dirty="0"/>
              <a:t>年の大阪・関西万博を契機とした</a:t>
            </a:r>
            <a:endParaRPr lang="en-US" altLang="ja-JP" sz="3200" b="1" dirty="0"/>
          </a:p>
          <a:p>
            <a:r>
              <a:rPr lang="ja-JP" altLang="en-US" sz="3200" b="1" dirty="0"/>
              <a:t>　　脱炭素の取組み</a:t>
            </a:r>
            <a:endParaRPr kumimoji="1" lang="en-US" altLang="ja-JP" sz="3200" b="1" dirty="0"/>
          </a:p>
        </p:txBody>
      </p:sp>
    </p:spTree>
    <p:extLst>
      <p:ext uri="{BB962C8B-B14F-4D97-AF65-F5344CB8AC3E}">
        <p14:creationId xmlns:p14="http://schemas.microsoft.com/office/powerpoint/2010/main" val="240693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クレジットを活用した事業者による脱炭素経営促進事業</a:t>
            </a:r>
          </a:p>
        </p:txBody>
      </p:sp>
      <p:sp>
        <p:nvSpPr>
          <p:cNvPr id="57" name="スライド番号プレースホルダー 56"/>
          <p:cNvSpPr>
            <a:spLocks noGrp="1"/>
          </p:cNvSpPr>
          <p:nvPr>
            <p:ph type="sldNum" sz="quarter" idx="12"/>
          </p:nvPr>
        </p:nvSpPr>
        <p:spPr>
          <a:xfrm>
            <a:off x="8604448" y="6309320"/>
            <a:ext cx="486000" cy="486000"/>
          </a:xfrm>
        </p:spPr>
        <p:txBody>
          <a:bodyPr/>
          <a:lstStyle/>
          <a:p>
            <a:fld id="{260D7C64-4B75-47CE-A9E9-B75BE436869C}" type="slidenum">
              <a:rPr kumimoji="1" lang="ja-JP" altLang="en-US" smtClean="0"/>
              <a:t>19</a:t>
            </a:fld>
            <a:endParaRPr kumimoji="1" lang="ja-JP" altLang="en-US" dirty="0"/>
          </a:p>
        </p:txBody>
      </p:sp>
      <p:sp>
        <p:nvSpPr>
          <p:cNvPr id="3" name="正方形/長方形 2"/>
          <p:cNvSpPr/>
          <p:nvPr/>
        </p:nvSpPr>
        <p:spPr>
          <a:xfrm>
            <a:off x="387016" y="905995"/>
            <a:ext cx="8460432" cy="1569660"/>
          </a:xfrm>
          <a:prstGeom prst="rect">
            <a:avLst/>
          </a:prstGeom>
          <a:ln>
            <a:solidFill>
              <a:schemeClr val="tx1"/>
            </a:solidFill>
          </a:ln>
        </p:spPr>
        <p:txBody>
          <a:bodyPr wrap="square">
            <a:spAutoFit/>
          </a:bodyPr>
          <a:lstStyle/>
          <a:p>
            <a:pPr fontAlgn="ctr">
              <a:defRPr/>
            </a:pPr>
            <a:r>
              <a:rPr lang="ja-JP" altLang="en-US" sz="2400" b="1" dirty="0">
                <a:latin typeface="Meiryo UI" panose="020B0604030504040204" pitchFamily="50" charset="-128"/>
                <a:ea typeface="Meiryo UI" panose="020B0604030504040204" pitchFamily="50" charset="-128"/>
              </a:rPr>
              <a:t>事業者による脱炭素経営の浸透を図ることをめざし、府内事業者による</a:t>
            </a:r>
            <a:r>
              <a:rPr lang="en-US" altLang="ja-JP" sz="2400" b="1" dirty="0">
                <a:latin typeface="Meiryo UI" panose="020B0604030504040204" pitchFamily="50" charset="-128"/>
                <a:ea typeface="Meiryo UI" panose="020B0604030504040204" pitchFamily="50" charset="-128"/>
              </a:rPr>
              <a:t>CO</a:t>
            </a:r>
            <a:r>
              <a:rPr lang="en-US" altLang="ja-JP" sz="2400" b="1" baseline="-25000"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削減分が効率的にクレジット認証を受けられるスキームをつくり、実践するとともに、万博におけるカーボンニュートラルの実現に貢献する寄附につなげます。</a:t>
            </a:r>
          </a:p>
        </p:txBody>
      </p:sp>
      <p:pic>
        <p:nvPicPr>
          <p:cNvPr id="1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105" y="4929086"/>
            <a:ext cx="5284837" cy="11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二等辺三角形 11"/>
          <p:cNvSpPr/>
          <p:nvPr/>
        </p:nvSpPr>
        <p:spPr>
          <a:xfrm rot="10800000">
            <a:off x="6243682" y="5334667"/>
            <a:ext cx="1055688" cy="1079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 12"/>
          <p:cNvSpPr/>
          <p:nvPr/>
        </p:nvSpPr>
        <p:spPr>
          <a:xfrm>
            <a:off x="5677843" y="4684648"/>
            <a:ext cx="3312368" cy="631137"/>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a:defRPr/>
            </a:pPr>
            <a:r>
              <a:rPr lang="ja-JP" altLang="en-US" dirty="0">
                <a:solidFill>
                  <a:schemeClr val="tx1"/>
                </a:solidFill>
                <a:latin typeface="Meiryo UI" panose="020B0604030504040204" pitchFamily="50" charset="-128"/>
                <a:ea typeface="Meiryo UI" panose="020B0604030504040204" pitchFamily="50" charset="-128"/>
              </a:rPr>
              <a:t>✔　事業者等への意向調査</a:t>
            </a:r>
            <a:endParaRPr lang="en-US" altLang="ja-JP" dirty="0">
              <a:solidFill>
                <a:schemeClr val="tx1"/>
              </a:solidFill>
              <a:latin typeface="Meiryo UI" panose="020B0604030504040204" pitchFamily="50" charset="-128"/>
              <a:ea typeface="Meiryo UI" panose="020B0604030504040204" pitchFamily="50" charset="-128"/>
            </a:endParaRPr>
          </a:p>
          <a:p>
            <a:pPr marL="179388" indent="-179388">
              <a:defRPr/>
            </a:pP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J</a:t>
            </a:r>
            <a:r>
              <a:rPr lang="ja-JP" altLang="en-US" dirty="0">
                <a:solidFill>
                  <a:schemeClr val="tx1"/>
                </a:solidFill>
                <a:latin typeface="Meiryo UI" panose="020B0604030504040204" pitchFamily="50" charset="-128"/>
                <a:ea typeface="Meiryo UI" panose="020B0604030504040204" pitchFamily="50" charset="-128"/>
              </a:rPr>
              <a:t>クレジット認証手続き</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690635" y="5462551"/>
            <a:ext cx="3312368" cy="862281"/>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dirty="0">
                <a:solidFill>
                  <a:schemeClr val="tx1"/>
                </a:solidFill>
                <a:latin typeface="Meiryo UI" panose="020B0604030504040204" pitchFamily="50" charset="-128"/>
                <a:ea typeface="Meiryo UI" panose="020B0604030504040204" pitchFamily="50" charset="-128"/>
              </a:rPr>
              <a:t>・　削減効果をモニタリング</a:t>
            </a:r>
            <a:endParaRPr lang="en-US" altLang="ja-JP" dirty="0">
              <a:solidFill>
                <a:schemeClr val="tx1"/>
              </a:solidFill>
              <a:latin typeface="Meiryo UI" panose="020B0604030504040204" pitchFamily="50" charset="-128"/>
              <a:ea typeface="Meiryo UI" panose="020B0604030504040204" pitchFamily="50" charset="-128"/>
            </a:endParaRPr>
          </a:p>
          <a:p>
            <a:pPr>
              <a:defRPr/>
            </a:pPr>
            <a:r>
              <a:rPr lang="ja-JP" altLang="en-US" dirty="0">
                <a:solidFill>
                  <a:schemeClr val="tx1"/>
                </a:solidFill>
                <a:latin typeface="Meiryo UI" panose="020B0604030504040204" pitchFamily="50" charset="-128"/>
                <a:ea typeface="Meiryo UI" panose="020B0604030504040204" pitchFamily="50" charset="-128"/>
              </a:rPr>
              <a:t>・　モニタリング結果を集約し、</a:t>
            </a:r>
            <a:endParaRPr lang="en-US" altLang="ja-JP" dirty="0">
              <a:solidFill>
                <a:schemeClr val="tx1"/>
              </a:solidFill>
              <a:latin typeface="Meiryo UI" panose="020B0604030504040204" pitchFamily="50" charset="-128"/>
              <a:ea typeface="Meiryo UI" panose="020B0604030504040204" pitchFamily="50" charset="-128"/>
            </a:endParaRPr>
          </a:p>
          <a:p>
            <a:pPr>
              <a:defRPr/>
            </a:pPr>
            <a:r>
              <a:rPr lang="ja-JP" altLang="en-US" dirty="0">
                <a:solidFill>
                  <a:schemeClr val="tx1"/>
                </a:solidFill>
                <a:latin typeface="Meiryo UI" panose="020B0604030504040204" pitchFamily="50" charset="-128"/>
                <a:ea typeface="Meiryo UI" panose="020B0604030504040204" pitchFamily="50" charset="-128"/>
              </a:rPr>
              <a:t>　　クレジット化</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
          <p:cNvSpPr txBox="1">
            <a:spLocks noChangeArrowheads="1"/>
          </p:cNvSpPr>
          <p:nvPr/>
        </p:nvSpPr>
        <p:spPr bwMode="auto">
          <a:xfrm>
            <a:off x="5292080" y="4849988"/>
            <a:ext cx="385763"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800" dirty="0">
                <a:solidFill>
                  <a:srgbClr val="FF0000"/>
                </a:solidFill>
                <a:latin typeface="Meiryo UI" panose="020B0604030504040204" pitchFamily="50" charset="-128"/>
                <a:ea typeface="Meiryo UI" panose="020B0604030504040204" pitchFamily="50" charset="-128"/>
              </a:rPr>
              <a:t>R5</a:t>
            </a:r>
          </a:p>
        </p:txBody>
      </p:sp>
      <p:sp>
        <p:nvSpPr>
          <p:cNvPr id="16" name="テキスト ボックス 1"/>
          <p:cNvSpPr txBox="1">
            <a:spLocks noChangeArrowheads="1"/>
          </p:cNvSpPr>
          <p:nvPr/>
        </p:nvSpPr>
        <p:spPr bwMode="auto">
          <a:xfrm>
            <a:off x="5319160" y="5602205"/>
            <a:ext cx="3714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800" dirty="0">
                <a:solidFill>
                  <a:srgbClr val="FF0000"/>
                </a:solidFill>
                <a:latin typeface="Meiryo UI" panose="020B0604030504040204" pitchFamily="50" charset="-128"/>
                <a:ea typeface="Meiryo UI" panose="020B0604030504040204" pitchFamily="50" charset="-128"/>
              </a:rPr>
              <a:t>R6</a:t>
            </a:r>
          </a:p>
          <a:p>
            <a:pPr>
              <a:lnSpc>
                <a:spcPts val="2000"/>
              </a:lnSpc>
              <a:spcBef>
                <a:spcPct val="0"/>
              </a:spcBef>
              <a:buFontTx/>
              <a:buNone/>
            </a:pPr>
            <a:r>
              <a:rPr lang="en-US" altLang="ja-JP" sz="1800" dirty="0">
                <a:solidFill>
                  <a:srgbClr val="FF0000"/>
                </a:solidFill>
                <a:latin typeface="Meiryo UI" panose="020B0604030504040204" pitchFamily="50" charset="-128"/>
                <a:ea typeface="Meiryo UI" panose="020B0604030504040204" pitchFamily="50" charset="-128"/>
              </a:rPr>
              <a:t>~7</a:t>
            </a:r>
          </a:p>
        </p:txBody>
      </p:sp>
      <p:sp>
        <p:nvSpPr>
          <p:cNvPr id="17" name="二等辺三角形 16"/>
          <p:cNvSpPr/>
          <p:nvPr/>
        </p:nvSpPr>
        <p:spPr>
          <a:xfrm rot="10800000">
            <a:off x="6243683" y="6368307"/>
            <a:ext cx="1057275" cy="1079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角丸四角形 17"/>
          <p:cNvSpPr/>
          <p:nvPr/>
        </p:nvSpPr>
        <p:spPr>
          <a:xfrm>
            <a:off x="5782719" y="6482495"/>
            <a:ext cx="2767684" cy="343772"/>
          </a:xfrm>
          <a:prstGeom prst="roundRect">
            <a:avLst>
              <a:gd name="adj" fmla="val 20818"/>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eiryo UI" panose="020B0604030504040204" pitchFamily="50" charset="-128"/>
                <a:ea typeface="Meiryo UI" panose="020B0604030504040204" pitchFamily="50" charset="-128"/>
              </a:rPr>
              <a:t>万博へのクレジット寄附</a:t>
            </a:r>
          </a:p>
        </p:txBody>
      </p:sp>
      <p:sp>
        <p:nvSpPr>
          <p:cNvPr id="19" name="テキスト ボックス 1"/>
          <p:cNvSpPr txBox="1">
            <a:spLocks noChangeArrowheads="1"/>
          </p:cNvSpPr>
          <p:nvPr/>
        </p:nvSpPr>
        <p:spPr bwMode="auto">
          <a:xfrm>
            <a:off x="5319160" y="6476258"/>
            <a:ext cx="507003"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800" dirty="0">
                <a:solidFill>
                  <a:srgbClr val="FF0000"/>
                </a:solidFill>
                <a:latin typeface="Meiryo UI" panose="020B0604030504040204" pitchFamily="50" charset="-128"/>
                <a:ea typeface="Meiryo UI" panose="020B0604030504040204" pitchFamily="50" charset="-128"/>
              </a:rPr>
              <a:t>R7</a:t>
            </a:r>
          </a:p>
        </p:txBody>
      </p:sp>
      <p:sp>
        <p:nvSpPr>
          <p:cNvPr id="20" name="正方形/長方形 19"/>
          <p:cNvSpPr/>
          <p:nvPr/>
        </p:nvSpPr>
        <p:spPr>
          <a:xfrm>
            <a:off x="379969" y="2776484"/>
            <a:ext cx="8460432" cy="1569660"/>
          </a:xfrm>
          <a:prstGeom prst="rect">
            <a:avLst/>
          </a:prstGeom>
          <a:ln>
            <a:solidFill>
              <a:schemeClr val="tx1"/>
            </a:solidFill>
          </a:ln>
        </p:spPr>
        <p:txBody>
          <a:bodyPr wrap="square">
            <a:spAutoFit/>
          </a:bodyPr>
          <a:lstStyle/>
          <a:p>
            <a:pPr marL="90488" indent="-90488" fontAlgn="ctr">
              <a:defRPr/>
            </a:pPr>
            <a:r>
              <a:rPr lang="ja-JP" altLang="en-US" sz="2400" dirty="0">
                <a:latin typeface="Meiryo UI" panose="020B0604030504040204" pitchFamily="50" charset="-128"/>
                <a:ea typeface="Meiryo UI" panose="020B0604030504040204" pitchFamily="50" charset="-128"/>
              </a:rPr>
              <a:t>・府内事業者による対策の実施状況・クレジット化及び万博への寄附に関する意向調査・情報収集</a:t>
            </a:r>
            <a:endParaRPr lang="en-US" altLang="ja-JP" sz="2400" dirty="0">
              <a:latin typeface="Meiryo UI" panose="020B0604030504040204" pitchFamily="50" charset="-128"/>
              <a:ea typeface="Meiryo UI" panose="020B0604030504040204" pitchFamily="50" charset="-128"/>
            </a:endParaRPr>
          </a:p>
          <a:p>
            <a:pPr marL="90488" indent="-90488" fontAlgn="ctr">
              <a:defRPr/>
            </a:pPr>
            <a:r>
              <a:rPr lang="ja-JP" altLang="en-US" sz="2400" dirty="0">
                <a:latin typeface="Meiryo UI" panose="020B0604030504040204" pitchFamily="50" charset="-128"/>
                <a:ea typeface="Meiryo UI" panose="020B0604030504040204" pitchFamily="50" charset="-128"/>
              </a:rPr>
              <a:t>・府のとりまとめによる</a:t>
            </a:r>
            <a:r>
              <a:rPr lang="en-US" altLang="ja-JP" sz="2400" dirty="0">
                <a:latin typeface="Meiryo UI" panose="020B0604030504040204" pitchFamily="50" charset="-128"/>
                <a:ea typeface="Meiryo UI" panose="020B0604030504040204" pitchFamily="50" charset="-128"/>
              </a:rPr>
              <a:t>J</a:t>
            </a:r>
            <a:r>
              <a:rPr lang="ja-JP" altLang="en-US" sz="2400" dirty="0">
                <a:latin typeface="Meiryo UI" panose="020B0604030504040204" pitchFamily="50" charset="-128"/>
                <a:ea typeface="Meiryo UI" panose="020B0604030504040204" pitchFamily="50" charset="-128"/>
              </a:rPr>
              <a:t>クレジット認証手続き（削減対策メニューの選定・プロジェクト申請・登録）</a:t>
            </a:r>
            <a:endParaRPr lang="en-US" altLang="ja-JP" sz="2400" dirty="0">
              <a:latin typeface="Meiryo UI" panose="020B0604030504040204" pitchFamily="50" charset="-128"/>
              <a:ea typeface="Meiryo UI" panose="020B0604030504040204" pitchFamily="50" charset="-128"/>
            </a:endParaRPr>
          </a:p>
        </p:txBody>
      </p:sp>
      <p:sp>
        <p:nvSpPr>
          <p:cNvPr id="21" name="AutoShape 187"/>
          <p:cNvSpPr>
            <a:spLocks noChangeArrowheads="1"/>
          </p:cNvSpPr>
          <p:nvPr/>
        </p:nvSpPr>
        <p:spPr bwMode="auto">
          <a:xfrm>
            <a:off x="303442" y="2405731"/>
            <a:ext cx="1717030" cy="469106"/>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b="1" dirty="0">
                <a:solidFill>
                  <a:schemeClr val="bg1"/>
                </a:solidFill>
                <a:latin typeface="Meiryo UI" panose="020B0604030504040204" pitchFamily="50" charset="-128"/>
                <a:ea typeface="Meiryo UI" panose="020B0604030504040204" pitchFamily="50" charset="-128"/>
              </a:rPr>
              <a:t>事業概要</a:t>
            </a:r>
          </a:p>
        </p:txBody>
      </p:sp>
      <p:sp>
        <p:nvSpPr>
          <p:cNvPr id="22" name="テキスト ボックス 7"/>
          <p:cNvSpPr txBox="1">
            <a:spLocks noChangeArrowheads="1"/>
          </p:cNvSpPr>
          <p:nvPr/>
        </p:nvSpPr>
        <p:spPr bwMode="auto">
          <a:xfrm>
            <a:off x="5417610" y="4365104"/>
            <a:ext cx="362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1800" b="0" i="0" dirty="0"/>
              <a:t>＜万博までの流れ＞</a:t>
            </a:r>
          </a:p>
        </p:txBody>
      </p:sp>
      <p:sp>
        <p:nvSpPr>
          <p:cNvPr id="23" name="テキスト ボックス 7"/>
          <p:cNvSpPr txBox="1">
            <a:spLocks noChangeArrowheads="1"/>
          </p:cNvSpPr>
          <p:nvPr/>
        </p:nvSpPr>
        <p:spPr bwMode="auto">
          <a:xfrm>
            <a:off x="206704" y="4389619"/>
            <a:ext cx="362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1800" b="0" i="0" dirty="0"/>
              <a:t>＜とりまとめイメージ＞</a:t>
            </a:r>
          </a:p>
        </p:txBody>
      </p:sp>
      <p:sp>
        <p:nvSpPr>
          <p:cNvPr id="24" name="正方形/長方形 23"/>
          <p:cNvSpPr/>
          <p:nvPr/>
        </p:nvSpPr>
        <p:spPr>
          <a:xfrm>
            <a:off x="6426158" y="644543"/>
            <a:ext cx="2820003" cy="338554"/>
          </a:xfrm>
          <a:prstGeom prst="rect">
            <a:avLst/>
          </a:prstGeom>
        </p:spPr>
        <p:txBody>
          <a:bodyPr wrap="none">
            <a:spAutoFit/>
          </a:bodyPr>
          <a:lstStyle/>
          <a:p>
            <a:pPr marL="177800" indent="-101600" defTabSz="914400"/>
            <a:r>
              <a:rPr kumimoji="0" lang="ja-JP" altLang="ja-JP" sz="1600"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 R5</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予算： </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39,565</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10294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3">
            <a:extLst>
              <a:ext uri="{FF2B5EF4-FFF2-40B4-BE49-F238E27FC236}">
                <a16:creationId xmlns:a16="http://schemas.microsoft.com/office/drawing/2014/main" id="{37040B8F-F0C2-4336-AADB-2219FF24A8EC}"/>
              </a:ext>
            </a:extLst>
          </p:cNvPr>
          <p:cNvSpPr/>
          <p:nvPr/>
        </p:nvSpPr>
        <p:spPr bwMode="auto">
          <a:xfrm>
            <a:off x="194653" y="2373610"/>
            <a:ext cx="8769835" cy="4417482"/>
          </a:xfrm>
          <a:prstGeom prst="roundRect">
            <a:avLst>
              <a:gd name="adj" fmla="val 0"/>
            </a:avLst>
          </a:prstGeom>
          <a:noFill/>
          <a:ln w="28575">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72000" tIns="72000" rIns="72000" bIns="0" anchor="t">
            <a:spAutoFit/>
          </a:bodyPr>
          <a:lstStyle/>
          <a:p>
            <a:pPr marL="177800" indent="-101600" algn="r" defTabSz="914400"/>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                                                                                </a:t>
            </a:r>
          </a:p>
          <a:p>
            <a:pPr marL="324000" lvl="0" indent="-533400" defTabSz="914400"/>
            <a:r>
              <a:rPr kumimoji="0" lang="ja-JP" altLang="en-US" u="sng" dirty="0">
                <a:latin typeface="Meiryo UI" panose="020B0604030504040204" pitchFamily="50" charset="-128"/>
                <a:ea typeface="Meiryo UI" panose="020B0604030504040204" pitchFamily="50" charset="-128"/>
                <a:cs typeface="ＭＳ Ｐゴシック" panose="020B0600070205080204" pitchFamily="50" charset="-128"/>
              </a:rPr>
              <a:t>■大阪産</a:t>
            </a:r>
            <a:r>
              <a:rPr kumimoji="0" lang="en-US" altLang="ja-JP" u="sng"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u="sng" dirty="0">
                <a:latin typeface="Meiryo UI" panose="020B0604030504040204" pitchFamily="50" charset="-128"/>
                <a:ea typeface="Meiryo UI" panose="020B0604030504040204" pitchFamily="50" charset="-128"/>
                <a:cs typeface="ＭＳ Ｐゴシック" panose="020B0600070205080204" pitchFamily="50" charset="-128"/>
              </a:rPr>
              <a:t>もん</a:t>
            </a:r>
            <a:r>
              <a:rPr kumimoji="0" lang="en-US" altLang="ja-JP" u="sng"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u="sng" dirty="0">
                <a:latin typeface="Meiryo UI" panose="020B0604030504040204" pitchFamily="50" charset="-128"/>
                <a:ea typeface="Meiryo UI" panose="020B0604030504040204" pitchFamily="50" charset="-128"/>
                <a:cs typeface="ＭＳ Ｐゴシック" panose="020B0600070205080204" pitchFamily="50" charset="-128"/>
              </a:rPr>
              <a:t>等の農水産物における大阪版</a:t>
            </a:r>
            <a:r>
              <a:rPr kumimoji="0" lang="en-US" altLang="ja-JP" u="sng" dirty="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u="sng" dirty="0">
                <a:latin typeface="Meiryo UI" panose="020B0604030504040204" pitchFamily="50" charset="-128"/>
                <a:ea typeface="Meiryo UI" panose="020B0604030504040204" pitchFamily="50" charset="-128"/>
                <a:cs typeface="ＭＳ Ｐゴシック" panose="020B0600070205080204" pitchFamily="50" charset="-128"/>
              </a:rPr>
              <a:t>ラベルを活用した普及啓発の拡大</a:t>
            </a:r>
            <a:endParaRPr kumimoji="0" lang="en-US" altLang="ja-JP" u="sng"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lvl="0" indent="-533400" defTabSz="914400"/>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　　・大阪版</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ラベルの</a:t>
            </a:r>
            <a:r>
              <a:rPr kumimoji="0"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算定対象品目の拡大</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農林水産省の取組みとの連携強化</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a:t>
            </a:r>
          </a:p>
          <a:p>
            <a:pPr marL="533400" lvl="0" indent="-533400" defTabSz="914400"/>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協力店舗の拡大</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sz="1600" b="1" dirty="0">
                <a:latin typeface="Meiryo UI" panose="020B0604030504040204" pitchFamily="50" charset="-128"/>
                <a:ea typeface="Meiryo UI" panose="020B0604030504040204" pitchFamily="50" charset="-128"/>
                <a:cs typeface="ＭＳ Ｐゴシック" panose="020B0600070205080204" pitchFamily="50" charset="-128"/>
              </a:rPr>
              <a:t>EC</a:t>
            </a:r>
            <a:r>
              <a:rPr kumimoji="0"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サイト</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での活用検討など大阪版</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ラベルの普及拡大</a:t>
            </a:r>
          </a:p>
          <a:p>
            <a:pPr marL="533400" lvl="0" indent="-533400" defTabSz="914400"/>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レストラン</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の料理や</a:t>
            </a:r>
            <a:r>
              <a:rPr kumimoji="0"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大阪産レシピ</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で使用される大阪産農水産物の</a:t>
            </a:r>
            <a:r>
              <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表示等への展開</a:t>
            </a:r>
          </a:p>
          <a:p>
            <a:pPr marL="533400" lvl="0" indent="-533400" defTabSz="914400"/>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　　・普及啓発効果の検証及び</a:t>
            </a:r>
            <a:r>
              <a:rPr kumimoji="0"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算定・ラベル表示</a:t>
            </a:r>
            <a:r>
              <a:rPr kumimoji="0" lang="ja-JP" altLang="en-US" sz="1600" dirty="0">
                <a:latin typeface="Meiryo UI" panose="020B0604030504040204" pitchFamily="50" charset="-128"/>
                <a:ea typeface="Meiryo UI" panose="020B0604030504040204" pitchFamily="50" charset="-128"/>
                <a:cs typeface="ＭＳ Ｐゴシック" panose="020B0600070205080204" pitchFamily="50" charset="-128"/>
              </a:rPr>
              <a:t>の仕組みの</a:t>
            </a:r>
            <a:r>
              <a:rPr kumimoji="0" lang="ja-JP" altLang="en-US" sz="1600" b="1" i="1" dirty="0">
                <a:latin typeface="Meiryo UI" panose="020B0604030504040204" pitchFamily="50" charset="-128"/>
                <a:ea typeface="Meiryo UI" panose="020B0604030504040204" pitchFamily="50" charset="-128"/>
                <a:cs typeface="ＭＳ Ｐゴシック" panose="020B0600070205080204" pitchFamily="50" charset="-128"/>
              </a:rPr>
              <a:t>改良</a:t>
            </a:r>
          </a:p>
          <a:p>
            <a:pPr marL="533400" lvl="0" indent="-533400" defTabSz="914400"/>
            <a:endParaRPr kumimoji="0" lang="en-US" altLang="ja-JP" sz="1600" dirty="0">
              <a:latin typeface="Meiryo UI" panose="020B0604030504040204" pitchFamily="50" charset="-128"/>
              <a:ea typeface="Meiryo UI" panose="020B0604030504040204" pitchFamily="50" charset="-128"/>
              <a:cs typeface="ＭＳ Ｐゴシック" panose="020B0600070205080204" pitchFamily="50" charset="-128"/>
            </a:endParaRPr>
          </a:p>
          <a:p>
            <a:pPr marL="324000" lvl="0" indent="-533400" defTabSz="914400">
              <a:lnSpc>
                <a:spcPts val="2000"/>
              </a:lnSpc>
              <a:spcAft>
                <a:spcPts val="600"/>
              </a:spcAft>
            </a:pPr>
            <a:r>
              <a:rPr kumimoji="0" lang="ja-JP" altLang="en-US" u="sng" dirty="0">
                <a:latin typeface="Meiryo UI" panose="020B0604030504040204" pitchFamily="50" charset="-128"/>
                <a:ea typeface="Meiryo UI" panose="020B0604030504040204" pitchFamily="50" charset="-128"/>
                <a:cs typeface="ＭＳ Ｐゴシック" panose="020B0600070205080204" pitchFamily="50" charset="-128"/>
              </a:rPr>
              <a:t>■大阪産農水産物の農産物加工品や容器包装の流通過程も考慮した大阪版</a:t>
            </a:r>
            <a:r>
              <a:rPr kumimoji="0" lang="en-US" altLang="ja-JP" u="sng" dirty="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u="sng" dirty="0">
                <a:latin typeface="Meiryo UI" panose="020B0604030504040204" pitchFamily="50" charset="-128"/>
                <a:ea typeface="Meiryo UI" panose="020B0604030504040204" pitchFamily="50" charset="-128"/>
                <a:cs typeface="ＭＳ Ｐゴシック" panose="020B0600070205080204" pitchFamily="50" charset="-128"/>
              </a:rPr>
              <a:t>算定</a:t>
            </a:r>
            <a:endParaRPr kumimoji="0" lang="en-US" altLang="ja-JP" u="sng" dirty="0">
              <a:latin typeface="Meiryo UI" panose="020B0604030504040204" pitchFamily="50" charset="-128"/>
              <a:ea typeface="Meiryo UI" panose="020B0604030504040204" pitchFamily="50" charset="-128"/>
              <a:cs typeface="ＭＳ Ｐゴシック" panose="020B0600070205080204" pitchFamily="50" charset="-128"/>
            </a:endParaRPr>
          </a:p>
          <a:p>
            <a:pPr marL="324000" lvl="0" indent="-533400" defTabSz="914400">
              <a:lnSpc>
                <a:spcPts val="2000"/>
              </a:lnSpc>
              <a:spcAft>
                <a:spcPts val="600"/>
              </a:spcAft>
            </a:pPr>
            <a:r>
              <a:rPr lang="ja-JP" altLang="en-US" dirty="0">
                <a:latin typeface="Meiryo UI" panose="020B0604030504040204" pitchFamily="50" charset="-128"/>
                <a:ea typeface="Meiryo UI" panose="020B0604030504040204" pitchFamily="50" charset="-128"/>
              </a:rPr>
              <a:t>  ①商品の容器包装も加味した</a:t>
            </a:r>
            <a:r>
              <a:rPr lang="en-US" altLang="ja-JP" dirty="0">
                <a:latin typeface="Meiryo UI" panose="020B0604030504040204" pitchFamily="50" charset="-128"/>
                <a:ea typeface="Meiryo UI" panose="020B0604030504040204" pitchFamily="50" charset="-128"/>
              </a:rPr>
              <a:t>CFP</a:t>
            </a:r>
            <a:r>
              <a:rPr lang="ja-JP" altLang="en-US" dirty="0">
                <a:latin typeface="Meiryo UI" panose="020B0604030504040204" pitchFamily="50" charset="-128"/>
                <a:ea typeface="Meiryo UI" panose="020B0604030504040204" pitchFamily="50" charset="-128"/>
              </a:rPr>
              <a:t>の見える化に向けた検討</a:t>
            </a:r>
            <a:endParaRPr lang="en-US" altLang="ja-JP" sz="1600" b="1" dirty="0">
              <a:latin typeface="Meiryo UI" panose="020B0604030504040204" pitchFamily="50" charset="-128"/>
              <a:ea typeface="Meiryo UI" panose="020B0604030504040204" pitchFamily="50" charset="-128"/>
            </a:endParaRPr>
          </a:p>
          <a:p>
            <a:pPr marL="324000" marR="0" lvl="0" indent="-53340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②大阪産農水産物の普及において必要な</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CFP</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算定の検討</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4000" marR="0" lvl="0" indent="-533400" algn="l" defTabSz="914400" rtl="0" eaLnBrk="1" fontAlgn="auto" latinLnBrk="0" hangingPunct="1">
              <a:lnSpc>
                <a:spcPts val="2000"/>
              </a:lnSpc>
              <a:spcBef>
                <a:spcPts val="0"/>
              </a:spcBef>
              <a:spcAft>
                <a:spcPts val="60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a:p>
            <a:pPr marL="324000" marR="0" lvl="0" indent="-533400" algn="l" defTabSz="914400" rtl="0" eaLnBrk="1" fontAlgn="auto" latinLnBrk="0" hangingPunct="1">
              <a:lnSpc>
                <a:spcPts val="2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4000" marR="0" lvl="0" indent="-533400" algn="l" defTabSz="914400" rtl="0" eaLnBrk="1" fontAlgn="auto" latinLnBrk="0" hangingPunct="1">
              <a:lnSpc>
                <a:spcPts val="2000"/>
              </a:lnSpc>
              <a:spcBef>
                <a:spcPts val="0"/>
              </a:spcBef>
              <a:spcAft>
                <a:spcPts val="60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a:p>
            <a:pPr marL="324000" marR="0" lvl="0" indent="-533400" algn="l" defTabSz="914400" rtl="0" eaLnBrk="1" fontAlgn="auto" latinLnBrk="0" hangingPunct="1">
              <a:lnSpc>
                <a:spcPts val="2000"/>
              </a:lnSpc>
              <a:spcBef>
                <a:spcPts val="0"/>
              </a:spcBef>
              <a:spcAft>
                <a:spcPts val="600"/>
              </a:spcAft>
              <a:buClrTx/>
              <a:buSzTx/>
              <a:buFontTx/>
              <a:buNone/>
              <a:tabLst/>
              <a:defRPr/>
            </a:pPr>
            <a:endParaRPr lang="en-US" altLang="ja-JP" dirty="0">
              <a:solidFill>
                <a:prstClr val="black"/>
              </a:solidFill>
              <a:latin typeface="Meiryo UI" panose="020B0604030504040204" pitchFamily="50" charset="-128"/>
              <a:ea typeface="Meiryo UI" panose="020B0604030504040204" pitchFamily="50" charset="-128"/>
            </a:endParaRPr>
          </a:p>
          <a:p>
            <a:pPr marL="324000" marR="0" lvl="0" indent="-533400" algn="l" defTabSz="914400" rtl="0" eaLnBrk="1" fontAlgn="auto" latinLnBrk="0" hangingPunct="1">
              <a:lnSpc>
                <a:spcPts val="2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fld id="{B0BFD7D3-87B8-472A-985F-570FE245FC23}" type="slidenum">
              <a:rPr lang="ja-JP" altLang="en-US" smtClean="0"/>
              <a:pPr/>
              <a:t>20</a:t>
            </a:fld>
            <a:endParaRPr lang="ja-JP" altLang="en-US" dirty="0"/>
          </a:p>
        </p:txBody>
      </p:sp>
      <p:sp>
        <p:nvSpPr>
          <p:cNvPr id="8" name="角丸四角形 7"/>
          <p:cNvSpPr/>
          <p:nvPr/>
        </p:nvSpPr>
        <p:spPr>
          <a:xfrm>
            <a:off x="302666" y="2293891"/>
            <a:ext cx="1353010" cy="362220"/>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事業概要</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94653" y="815841"/>
            <a:ext cx="8769835" cy="1395228"/>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08000" indent="-457200"/>
            <a:r>
              <a:rPr lang="ja-JP" altLang="en-US" sz="1600" dirty="0">
                <a:solidFill>
                  <a:sysClr val="windowText" lastClr="000000"/>
                </a:solidFill>
                <a:latin typeface="Meiryo UI" panose="020B0604030504040204" pitchFamily="50" charset="-128"/>
                <a:ea typeface="Meiryo UI" panose="020B0604030504040204" pitchFamily="50" charset="-128"/>
              </a:rPr>
              <a:t>・暮らしに身近な食の分野において、生産・流通等に伴い発生する</a:t>
            </a:r>
            <a:r>
              <a:rPr lang="en-US" altLang="ja-JP" sz="1600" dirty="0">
                <a:solidFill>
                  <a:sysClr val="windowText" lastClr="000000"/>
                </a:solidFill>
                <a:latin typeface="Meiryo UI" panose="020B0604030504040204" pitchFamily="50" charset="-128"/>
                <a:ea typeface="Meiryo UI" panose="020B0604030504040204" pitchFamily="50" charset="-128"/>
              </a:rPr>
              <a:t>CO</a:t>
            </a:r>
            <a:r>
              <a:rPr lang="en-US" altLang="ja-JP" sz="1600" baseline="-25000" dirty="0">
                <a:solidFill>
                  <a:sysClr val="windowText" lastClr="000000"/>
                </a:solidFill>
                <a:latin typeface="Meiryo UI" panose="020B0604030504040204" pitchFamily="50" charset="-128"/>
                <a:ea typeface="Meiryo UI" panose="020B0604030504040204" pitchFamily="50" charset="-128"/>
              </a:rPr>
              <a:t>2</a:t>
            </a:r>
            <a:r>
              <a:rPr lang="ja-JP" altLang="en-US" sz="1600" dirty="0">
                <a:solidFill>
                  <a:sysClr val="windowText" lastClr="000000"/>
                </a:solidFill>
                <a:latin typeface="Meiryo UI" panose="020B0604030504040204" pitchFamily="50" charset="-128"/>
                <a:ea typeface="Meiryo UI" panose="020B0604030504040204" pitchFamily="50" charset="-128"/>
              </a:rPr>
              <a:t>の見える化及びそれを活用した普及啓発を行うことで、</a:t>
            </a:r>
            <a:r>
              <a:rPr lang="en-US" altLang="ja-JP" sz="1600" b="1" dirty="0">
                <a:solidFill>
                  <a:srgbClr val="FF0000"/>
                </a:solidFill>
                <a:latin typeface="Meiryo UI" panose="020B0604030504040204" pitchFamily="50" charset="-128"/>
                <a:ea typeface="Meiryo UI" panose="020B0604030504040204" pitchFamily="50" charset="-128"/>
              </a:rPr>
              <a:t>CO</a:t>
            </a:r>
            <a:r>
              <a:rPr lang="en-US" altLang="ja-JP" sz="1600" b="1" baseline="-25000" dirty="0">
                <a:solidFill>
                  <a:srgbClr val="FF0000"/>
                </a:solidFill>
                <a:latin typeface="Meiryo UI" panose="020B0604030504040204" pitchFamily="50" charset="-128"/>
                <a:ea typeface="Meiryo UI" panose="020B0604030504040204" pitchFamily="50" charset="-128"/>
              </a:rPr>
              <a:t>2</a:t>
            </a:r>
            <a:r>
              <a:rPr lang="ja-JP" altLang="en-US" sz="1600" b="1" dirty="0">
                <a:solidFill>
                  <a:srgbClr val="FF0000"/>
                </a:solidFill>
                <a:latin typeface="Meiryo UI" panose="020B0604030504040204" pitchFamily="50" charset="-128"/>
                <a:ea typeface="Meiryo UI" panose="020B0604030504040204" pitchFamily="50" charset="-128"/>
              </a:rPr>
              <a:t>排出の少ない食品等の購入を促します</a:t>
            </a:r>
            <a:endParaRPr lang="en-US" altLang="ja-JP" sz="1600" b="1" dirty="0">
              <a:solidFill>
                <a:srgbClr val="FF0000"/>
              </a:solidFill>
              <a:latin typeface="Meiryo UI" panose="020B0604030504040204" pitchFamily="50" charset="-128"/>
              <a:ea typeface="Meiryo UI" panose="020B0604030504040204" pitchFamily="50" charset="-128"/>
            </a:endParaRPr>
          </a:p>
          <a:p>
            <a:pPr marL="108000" indent="-457200"/>
            <a:r>
              <a:rPr lang="ja-JP" altLang="en-US" sz="1600" dirty="0">
                <a:solidFill>
                  <a:sysClr val="windowText" lastClr="000000"/>
                </a:solidFill>
                <a:latin typeface="Meiryo UI" panose="020B0604030504040204" pitchFamily="50" charset="-128"/>
                <a:ea typeface="Meiryo UI" panose="020B0604030504040204" pitchFamily="50" charset="-128"/>
              </a:rPr>
              <a:t>・大阪産</a:t>
            </a:r>
            <a:r>
              <a:rPr lang="en-US" altLang="ja-JP" sz="1600" dirty="0">
                <a:solidFill>
                  <a:sysClr val="windowText" lastClr="000000"/>
                </a:solidFill>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もん</a:t>
            </a:r>
            <a:r>
              <a:rPr lang="en-US" altLang="ja-JP" sz="1600" dirty="0">
                <a:solidFill>
                  <a:sysClr val="windowText" lastClr="000000"/>
                </a:solidFill>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や大阪エコ農産物の推進による</a:t>
            </a:r>
            <a:r>
              <a:rPr lang="ja-JP" altLang="en-US" sz="1600" b="1" dirty="0">
                <a:solidFill>
                  <a:srgbClr val="FF0000"/>
                </a:solidFill>
                <a:latin typeface="Meiryo UI" panose="020B0604030504040204" pitchFamily="50" charset="-128"/>
                <a:ea typeface="Meiryo UI" panose="020B0604030504040204" pitchFamily="50" charset="-128"/>
              </a:rPr>
              <a:t>地産地消の取組み</a:t>
            </a:r>
            <a:r>
              <a:rPr lang="ja-JP" altLang="en-US" sz="1600" dirty="0">
                <a:solidFill>
                  <a:sysClr val="windowText" lastClr="000000"/>
                </a:solidFill>
                <a:latin typeface="Meiryo UI" panose="020B0604030504040204" pitchFamily="50" charset="-128"/>
                <a:ea typeface="Meiryo UI" panose="020B0604030504040204" pitchFamily="50" charset="-128"/>
              </a:rPr>
              <a:t>や、容器包装の簡素化による</a:t>
            </a:r>
            <a:r>
              <a:rPr lang="ja-JP" altLang="en-US" sz="1600" b="1" dirty="0">
                <a:solidFill>
                  <a:srgbClr val="FF0000"/>
                </a:solidFill>
                <a:latin typeface="Meiryo UI" panose="020B0604030504040204" pitchFamily="50" charset="-128"/>
                <a:ea typeface="Meiryo UI" panose="020B0604030504040204" pitchFamily="50" charset="-128"/>
              </a:rPr>
              <a:t>省資源化の取組み</a:t>
            </a:r>
            <a:r>
              <a:rPr lang="ja-JP" altLang="en-US" sz="1600" dirty="0">
                <a:solidFill>
                  <a:schemeClr val="tx1"/>
                </a:solidFill>
                <a:latin typeface="Meiryo UI" panose="020B0604030504040204" pitchFamily="50" charset="-128"/>
                <a:ea typeface="Meiryo UI" panose="020B0604030504040204" pitchFamily="50" charset="-128"/>
              </a:rPr>
              <a:t>と相まった</a:t>
            </a:r>
            <a:r>
              <a:rPr lang="ja-JP" altLang="en-US" sz="1600" b="1" dirty="0">
                <a:solidFill>
                  <a:srgbClr val="FF0000"/>
                </a:solidFill>
                <a:latin typeface="Meiryo UI" panose="020B0604030504040204" pitchFamily="50" charset="-128"/>
                <a:ea typeface="Meiryo UI" panose="020B0604030504040204" pitchFamily="50" charset="-128"/>
              </a:rPr>
              <a:t>普及啓発を進めます</a:t>
            </a:r>
          </a:p>
        </p:txBody>
      </p:sp>
      <p:sp>
        <p:nvSpPr>
          <p:cNvPr id="10" name="タイトル 1"/>
          <p:cNvSpPr txBox="1">
            <a:spLocks/>
          </p:cNvSpPr>
          <p:nvPr/>
        </p:nvSpPr>
        <p:spPr bwMode="auto">
          <a:xfrm>
            <a:off x="-1" y="-40938"/>
            <a:ext cx="9144001" cy="521121"/>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b="1" spc="-20" dirty="0">
                <a:solidFill>
                  <a:schemeClr val="bg1"/>
                </a:solidFill>
                <a:latin typeface="Meiryo UI" panose="020B0604030504040204" pitchFamily="50" charset="-128"/>
                <a:ea typeface="Meiryo UI" panose="020B0604030504040204" pitchFamily="50" charset="-128"/>
              </a:rPr>
              <a:t>脱炭素化に向けた消費行動促進事業（</a:t>
            </a:r>
            <a:r>
              <a:rPr lang="en-US" altLang="ja-JP" sz="2400" b="1" spc="-20" dirty="0">
                <a:solidFill>
                  <a:schemeClr val="bg1"/>
                </a:solidFill>
                <a:latin typeface="Meiryo UI" panose="020B0604030504040204" pitchFamily="50" charset="-128"/>
                <a:ea typeface="Meiryo UI" panose="020B0604030504040204" pitchFamily="50" charset="-128"/>
              </a:rPr>
              <a:t>R5</a:t>
            </a:r>
            <a:r>
              <a:rPr lang="ja-JP" altLang="en-US" sz="2400" b="1" spc="-20" dirty="0">
                <a:solidFill>
                  <a:schemeClr val="bg1"/>
                </a:solidFill>
                <a:latin typeface="Meiryo UI" panose="020B0604030504040204" pitchFamily="50" charset="-128"/>
                <a:ea typeface="Meiryo UI" panose="020B0604030504040204" pitchFamily="50" charset="-128"/>
              </a:rPr>
              <a:t>年度：継続）</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302666" y="570698"/>
            <a:ext cx="1136986" cy="362220"/>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目的</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9DE049E1-0A11-4427-9EB3-2A8EBC2B822F}"/>
              </a:ext>
            </a:extLst>
          </p:cNvPr>
          <p:cNvGrpSpPr/>
          <p:nvPr/>
        </p:nvGrpSpPr>
        <p:grpSpPr>
          <a:xfrm>
            <a:off x="1623942" y="5288503"/>
            <a:ext cx="2309744" cy="1290119"/>
            <a:chOff x="6716430" y="5463182"/>
            <a:chExt cx="2309744" cy="1290119"/>
          </a:xfrm>
        </p:grpSpPr>
        <p:pic>
          <p:nvPicPr>
            <p:cNvPr id="14" name="図 13">
              <a:extLst>
                <a:ext uri="{FF2B5EF4-FFF2-40B4-BE49-F238E27FC236}">
                  <a16:creationId xmlns:a16="http://schemas.microsoft.com/office/drawing/2014/main" id="{B65CC7FC-4759-423E-BE07-A0FE68164B21}"/>
                </a:ext>
              </a:extLst>
            </p:cNvPr>
            <p:cNvPicPr>
              <a:picLocks noChangeAspect="1"/>
            </p:cNvPicPr>
            <p:nvPr/>
          </p:nvPicPr>
          <p:blipFill>
            <a:blip r:embed="rId3"/>
            <a:stretch>
              <a:fillRect/>
            </a:stretch>
          </p:blipFill>
          <p:spPr>
            <a:xfrm>
              <a:off x="7356605" y="5463182"/>
              <a:ext cx="1017946" cy="1017946"/>
            </a:xfrm>
            <a:prstGeom prst="rect">
              <a:avLst/>
            </a:prstGeom>
          </p:spPr>
        </p:pic>
        <p:sp>
          <p:nvSpPr>
            <p:cNvPr id="15" name="テキスト ボックス 14">
              <a:extLst>
                <a:ext uri="{FF2B5EF4-FFF2-40B4-BE49-F238E27FC236}">
                  <a16:creationId xmlns:a16="http://schemas.microsoft.com/office/drawing/2014/main" id="{F60FD64B-67E1-473D-B8A3-C0818F9F6C68}"/>
                </a:ext>
              </a:extLst>
            </p:cNvPr>
            <p:cNvSpPr txBox="1"/>
            <p:nvPr/>
          </p:nvSpPr>
          <p:spPr>
            <a:xfrm>
              <a:off x="6716430" y="6491691"/>
              <a:ext cx="2309744"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大阪版</a:t>
              </a:r>
              <a:r>
                <a:rPr kumimoji="1" lang="en-US" altLang="ja-JP" sz="1100" dirty="0">
                  <a:latin typeface="Meiryo UI" panose="020B0604030504040204" pitchFamily="50" charset="-128"/>
                  <a:ea typeface="Meiryo UI" panose="020B0604030504040204" pitchFamily="50" charset="-128"/>
                </a:rPr>
                <a:t>CFP</a:t>
              </a:r>
              <a:r>
                <a:rPr kumimoji="1" lang="ja-JP" altLang="en-US" sz="1100" dirty="0">
                  <a:latin typeface="Meiryo UI" panose="020B0604030504040204" pitchFamily="50" charset="-128"/>
                  <a:ea typeface="Meiryo UI" panose="020B0604030504040204" pitchFamily="50" charset="-128"/>
                </a:rPr>
                <a:t>ラベル</a:t>
              </a:r>
              <a:r>
                <a:rPr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R5</a:t>
              </a:r>
              <a:r>
                <a:rPr kumimoji="1" lang="ja-JP" altLang="en-US" sz="1100" dirty="0">
                  <a:latin typeface="Meiryo UI" panose="020B0604030504040204" pitchFamily="50" charset="-128"/>
                  <a:ea typeface="Meiryo UI" panose="020B0604030504040204" pitchFamily="50" charset="-128"/>
                </a:rPr>
                <a:t>年度</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月版</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1BC36269-B5C5-404B-B572-AB8209A75327}"/>
              </a:ext>
            </a:extLst>
          </p:cNvPr>
          <p:cNvSpPr txBox="1"/>
          <p:nvPr/>
        </p:nvSpPr>
        <p:spPr>
          <a:xfrm>
            <a:off x="6315239" y="476627"/>
            <a:ext cx="4614530" cy="369332"/>
          </a:xfrm>
          <a:prstGeom prst="rect">
            <a:avLst/>
          </a:prstGeom>
          <a:noFill/>
        </p:spPr>
        <p:txBody>
          <a:bodyPr wrap="squar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a:t>
            </a:r>
            <a:r>
              <a:rPr lang="en-US" altLang="ja-JP" b="0" i="0" dirty="0">
                <a:solidFill>
                  <a:srgbClr val="000000"/>
                </a:solidFill>
                <a:effectLst/>
                <a:latin typeface="Meiryo" panose="020B0604030504040204" pitchFamily="50" charset="-128"/>
                <a:ea typeface="Meiryo" panose="020B0604030504040204" pitchFamily="50" charset="-128"/>
              </a:rPr>
              <a:t>R5</a:t>
            </a:r>
            <a:r>
              <a:rPr lang="ja-JP" altLang="en-US" b="0" i="0" dirty="0">
                <a:solidFill>
                  <a:srgbClr val="000000"/>
                </a:solidFill>
                <a:effectLst/>
                <a:latin typeface="Meiryo" panose="020B0604030504040204" pitchFamily="50" charset="-128"/>
                <a:ea typeface="Meiryo" panose="020B0604030504040204" pitchFamily="50" charset="-128"/>
              </a:rPr>
              <a:t>年度：</a:t>
            </a:r>
            <a:r>
              <a:rPr lang="en-US" altLang="ja-JP" b="0" i="0" dirty="0">
                <a:solidFill>
                  <a:srgbClr val="000000"/>
                </a:solidFill>
                <a:effectLst/>
                <a:latin typeface="Meiryo" panose="020B0604030504040204" pitchFamily="50" charset="-128"/>
                <a:ea typeface="Meiryo" panose="020B0604030504040204" pitchFamily="50" charset="-128"/>
              </a:rPr>
              <a:t>9,988</a:t>
            </a:r>
            <a:r>
              <a:rPr lang="ja-JP" altLang="en-US" b="0" i="0" dirty="0">
                <a:solidFill>
                  <a:srgbClr val="000000"/>
                </a:solidFill>
                <a:effectLst/>
                <a:latin typeface="Meiryo" panose="020B0604030504040204" pitchFamily="50" charset="-128"/>
                <a:ea typeface="Meiryo" panose="020B0604030504040204" pitchFamily="50" charset="-128"/>
              </a:rPr>
              <a:t>千円）</a:t>
            </a:r>
            <a:endParaRPr lang="ja-JP" altLang="en-US" dirty="0"/>
          </a:p>
        </p:txBody>
      </p:sp>
      <p:pic>
        <p:nvPicPr>
          <p:cNvPr id="12" name="図 11" descr="テーブルに置いている様々な種類の野菜&#10;&#10;中程度の精度で自動的に生成された説明">
            <a:extLst>
              <a:ext uri="{FF2B5EF4-FFF2-40B4-BE49-F238E27FC236}">
                <a16:creationId xmlns:a16="http://schemas.microsoft.com/office/drawing/2014/main" id="{B061B79D-700F-45E8-818E-788E496718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2" t="13398" r="5555" b="19287"/>
          <a:stretch/>
        </p:blipFill>
        <p:spPr>
          <a:xfrm>
            <a:off x="6156176" y="4763917"/>
            <a:ext cx="1814705" cy="1814705"/>
          </a:xfrm>
          <a:prstGeom prst="rect">
            <a:avLst/>
          </a:prstGeom>
        </p:spPr>
      </p:pic>
      <p:sp>
        <p:nvSpPr>
          <p:cNvPr id="17" name="テキスト ボックス 16">
            <a:extLst>
              <a:ext uri="{FF2B5EF4-FFF2-40B4-BE49-F238E27FC236}">
                <a16:creationId xmlns:a16="http://schemas.microsoft.com/office/drawing/2014/main" id="{DDF55AAE-0BEB-4A5F-AC50-B611EB1DA640}"/>
              </a:ext>
            </a:extLst>
          </p:cNvPr>
          <p:cNvSpPr txBox="1"/>
          <p:nvPr/>
        </p:nvSpPr>
        <p:spPr>
          <a:xfrm>
            <a:off x="6365187" y="6552591"/>
            <a:ext cx="2309744"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イベントでの表示の様子</a:t>
            </a:r>
          </a:p>
        </p:txBody>
      </p:sp>
    </p:spTree>
    <p:extLst>
      <p:ext uri="{BB962C8B-B14F-4D97-AF65-F5344CB8AC3E}">
        <p14:creationId xmlns:p14="http://schemas.microsoft.com/office/powerpoint/2010/main" val="216330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サプライチェーン全体の</a:t>
            </a:r>
            <a:r>
              <a:rPr lang="en-US" altLang="ja-JP" sz="2800" b="1" dirty="0">
                <a:solidFill>
                  <a:schemeClr val="bg1"/>
                </a:solidFill>
                <a:latin typeface="Meiryo UI" panose="020B0604030504040204" pitchFamily="50" charset="-128"/>
                <a:ea typeface="Meiryo UI" panose="020B0604030504040204" pitchFamily="50" charset="-128"/>
              </a:rPr>
              <a:t>CO</a:t>
            </a:r>
            <a:r>
              <a:rPr lang="en-US" altLang="ja-JP" sz="2800" b="1" baseline="-25000" dirty="0">
                <a:solidFill>
                  <a:schemeClr val="bg1"/>
                </a:solidFill>
                <a:latin typeface="Meiryo UI" panose="020B0604030504040204" pitchFamily="50" charset="-128"/>
                <a:ea typeface="Meiryo UI" panose="020B0604030504040204" pitchFamily="50" charset="-128"/>
              </a:rPr>
              <a:t>2</a:t>
            </a:r>
            <a:r>
              <a:rPr lang="ja-JP" altLang="en-US" sz="2800" b="1" dirty="0">
                <a:solidFill>
                  <a:schemeClr val="bg1"/>
                </a:solidFill>
                <a:latin typeface="Meiryo UI" panose="020B0604030504040204" pitchFamily="50" charset="-128"/>
                <a:ea typeface="Meiryo UI" panose="020B0604030504040204" pitchFamily="50" charset="-128"/>
              </a:rPr>
              <a:t>排出量見える化モデル事業</a:t>
            </a: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21</a:t>
            </a:fld>
            <a:endParaRPr kumimoji="1" lang="ja-JP" altLang="en-US"/>
          </a:p>
        </p:txBody>
      </p:sp>
      <p:sp>
        <p:nvSpPr>
          <p:cNvPr id="5" name="角丸四角形 3">
            <a:extLst>
              <a:ext uri="{FF2B5EF4-FFF2-40B4-BE49-F238E27FC236}">
                <a16:creationId xmlns:a16="http://schemas.microsoft.com/office/drawing/2014/main" id="{37040B8F-F0C2-4336-AADB-2219FF24A8EC}"/>
              </a:ext>
            </a:extLst>
          </p:cNvPr>
          <p:cNvSpPr/>
          <p:nvPr/>
        </p:nvSpPr>
        <p:spPr bwMode="auto">
          <a:xfrm>
            <a:off x="107504" y="1117789"/>
            <a:ext cx="8928992" cy="2767057"/>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263525" indent="-263525">
              <a:defRPr/>
            </a:pP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事業者による脱炭素経営を促進するため、万博会場などで利用が想定される食品やタオル、ユニフォーム等を取り扱う事業者を対象に、サプライチェーン全体での排出量の見える化や削減のための改善策の提案をモデル的に実施します。</a:t>
            </a:r>
            <a:endParaRPr lang="en-US" altLang="ja-JP"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defRPr/>
            </a:pPr>
            <a:endParaRPr lang="ja-JP" altLang="en-US" sz="2400" b="1" dirty="0">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＜対象事業者＞</a:t>
            </a:r>
          </a:p>
          <a:p>
            <a:pPr>
              <a:defRPr/>
            </a:pP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　食料品製造業、繊維工業、生活用品製造業等から３事業者程度</a:t>
            </a:r>
          </a:p>
        </p:txBody>
      </p:sp>
      <p:pic>
        <p:nvPicPr>
          <p:cNvPr id="1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859" y="4221839"/>
            <a:ext cx="8331406" cy="238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6156176" y="733464"/>
            <a:ext cx="3127779" cy="369332"/>
          </a:xfrm>
          <a:prstGeom prst="rect">
            <a:avLst/>
          </a:prstGeom>
        </p:spPr>
        <p:txBody>
          <a:bodyPr wrap="none">
            <a:spAutoFit/>
          </a:bodyPr>
          <a:lstStyle/>
          <a:p>
            <a:pPr marL="177800" indent="-101600" defTabSz="914400"/>
            <a:r>
              <a:rPr kumimoji="0" lang="ja-JP" altLang="ja-JP"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 R5</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予算： </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34,778</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98784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95132" y="1077986"/>
            <a:ext cx="8953736" cy="16894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Aft>
                <a:spcPts val="600"/>
              </a:spcAft>
              <a:buFont typeface="Wingdings" panose="05000000000000000000" pitchFamily="2" charset="2"/>
              <a:buChar char="n"/>
            </a:pPr>
            <a:r>
              <a:rPr lang="ja-JP" altLang="en-US" sz="2400" b="1" dirty="0">
                <a:solidFill>
                  <a:schemeClr val="tx1"/>
                </a:solidFill>
                <a:latin typeface="Meiryo UI" panose="020B0604030504040204" pitchFamily="50" charset="-128"/>
                <a:ea typeface="Meiryo UI" panose="020B0604030504040204" pitchFamily="50" charset="-128"/>
              </a:rPr>
              <a:t>環境負荷の低い消費行動をポイント付与によって誘導するため、幅広い業種・業態の事業者がポイント付与を行う際に役立つガイドライン（素案）を作成する。</a:t>
            </a:r>
            <a:endParaRPr lang="en-US" altLang="ja-JP" sz="24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2400" b="1" dirty="0">
                <a:solidFill>
                  <a:schemeClr val="tx1"/>
                </a:solidFill>
                <a:latin typeface="Meiryo UI" panose="020B0604030504040204" pitchFamily="50" charset="-128"/>
                <a:ea typeface="Meiryo UI" panose="020B0604030504040204" pitchFamily="50" charset="-128"/>
              </a:rPr>
              <a:t>ポイント付与事業を実施する事業者の拡大のため補助を実施する。</a:t>
            </a:r>
          </a:p>
        </p:txBody>
      </p:sp>
      <p:sp>
        <p:nvSpPr>
          <p:cNvPr id="74" name="正方形/長方形 73"/>
          <p:cNvSpPr/>
          <p:nvPr/>
        </p:nvSpPr>
        <p:spPr>
          <a:xfrm>
            <a:off x="146966" y="2964198"/>
            <a:ext cx="6893956" cy="41430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400" dirty="0">
                <a:solidFill>
                  <a:schemeClr val="tx1"/>
                </a:solidFill>
                <a:latin typeface="Meiryo UI" panose="020B0604030504040204" pitchFamily="50" charset="-128"/>
                <a:ea typeface="Meiryo UI" panose="020B0604030504040204" pitchFamily="50" charset="-128"/>
              </a:rPr>
              <a:t>＜補助内容＞</a:t>
            </a:r>
            <a:r>
              <a:rPr lang="ja-JP" altLang="en-US" sz="2400" b="1" dirty="0">
                <a:solidFill>
                  <a:schemeClr val="tx1"/>
                </a:solidFill>
                <a:latin typeface="Meiryo UI" panose="020B0604030504040204" pitchFamily="50" charset="-128"/>
                <a:ea typeface="Meiryo UI" panose="020B0604030504040204" pitchFamily="50" charset="-128"/>
              </a:rPr>
              <a:t>　</a:t>
            </a:r>
          </a:p>
          <a:p>
            <a:pPr marL="352425" indent="-352425"/>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事業者数：</a:t>
            </a:r>
            <a:r>
              <a:rPr lang="en-US" altLang="ja-JP" sz="2400" dirty="0">
                <a:solidFill>
                  <a:schemeClr val="tx1"/>
                </a:solidFill>
                <a:latin typeface="Meiryo UI" panose="020B0604030504040204" pitchFamily="50" charset="-128"/>
                <a:ea typeface="Meiryo UI" panose="020B0604030504040204" pitchFamily="50" charset="-128"/>
              </a:rPr>
              <a:t>12</a:t>
            </a:r>
            <a:r>
              <a:rPr lang="ja-JP" altLang="en-US" sz="2400" dirty="0">
                <a:solidFill>
                  <a:schemeClr val="tx1"/>
                </a:solidFill>
                <a:latin typeface="Meiryo UI" panose="020B0604030504040204" pitchFamily="50" charset="-128"/>
                <a:ea typeface="Meiryo UI" panose="020B0604030504040204" pitchFamily="50" charset="-128"/>
              </a:rPr>
              <a:t>社程度</a:t>
            </a:r>
            <a:endParaRPr lang="en-US" altLang="ja-JP" sz="2400" dirty="0">
              <a:solidFill>
                <a:schemeClr val="tx1"/>
              </a:solidFill>
              <a:latin typeface="Meiryo UI" panose="020B0604030504040204" pitchFamily="50" charset="-128"/>
              <a:ea typeface="Meiryo UI" panose="020B0604030504040204" pitchFamily="50" charset="-128"/>
            </a:endParaRPr>
          </a:p>
          <a:p>
            <a:pPr marL="352425" indent="-352425"/>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期間：５か月程度</a:t>
            </a:r>
            <a:endParaRPr lang="en-US" altLang="ja-JP" sz="2400" dirty="0">
              <a:solidFill>
                <a:schemeClr val="tx1"/>
              </a:solidFill>
              <a:latin typeface="Meiryo UI" panose="020B0604030504040204" pitchFamily="50" charset="-128"/>
              <a:ea typeface="Meiryo UI" panose="020B0604030504040204" pitchFamily="50" charset="-128"/>
            </a:endParaRPr>
          </a:p>
          <a:p>
            <a:pPr marL="352425" indent="-352425"/>
            <a:r>
              <a:rPr lang="ja-JP" altLang="en-US" sz="2400" spc="-1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補助額：上限</a:t>
            </a:r>
            <a:r>
              <a:rPr lang="en-US" altLang="ja-JP" sz="2400" dirty="0">
                <a:solidFill>
                  <a:schemeClr val="tx1"/>
                </a:solidFill>
                <a:latin typeface="Meiryo UI" panose="020B0604030504040204" pitchFamily="50" charset="-128"/>
                <a:ea typeface="Meiryo UI" panose="020B0604030504040204" pitchFamily="50" charset="-128"/>
              </a:rPr>
              <a:t>300</a:t>
            </a:r>
            <a:r>
              <a:rPr lang="ja-JP" altLang="en-US" sz="2400" dirty="0">
                <a:solidFill>
                  <a:schemeClr val="tx1"/>
                </a:solidFill>
                <a:latin typeface="Meiryo UI" panose="020B0604030504040204" pitchFamily="50" charset="-128"/>
                <a:ea typeface="Meiryo UI" panose="020B0604030504040204" pitchFamily="50" charset="-128"/>
              </a:rPr>
              <a:t>万円（補助率１／２）</a:t>
            </a:r>
          </a:p>
          <a:p>
            <a:r>
              <a:rPr lang="en-US" altLang="ja-JP" sz="2400" b="1" dirty="0">
                <a:solidFill>
                  <a:schemeClr val="tx1"/>
                </a:solidFill>
                <a:latin typeface="Meiryo UI" panose="020B0604030504040204" pitchFamily="50" charset="-128"/>
                <a:ea typeface="Meiryo UI" panose="020B0604030504040204" pitchFamily="50" charset="-128"/>
              </a:rPr>
              <a:t> </a:t>
            </a:r>
            <a:endParaRPr lang="ja-JP" altLang="ja-JP" sz="2400" dirty="0">
              <a:solidFill>
                <a:schemeClr val="tx1"/>
              </a:solidFill>
              <a:latin typeface="Meiryo UI" panose="020B0604030504040204" pitchFamily="50" charset="-128"/>
              <a:ea typeface="Meiryo UI" panose="020B0604030504040204" pitchFamily="50" charset="-128"/>
            </a:endParaRPr>
          </a:p>
          <a:p>
            <a:pPr marL="176213" indent="-176213"/>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参考</a:t>
            </a:r>
            <a:r>
              <a:rPr lang="en-US" altLang="ja-JP" sz="2000" dirty="0">
                <a:solidFill>
                  <a:schemeClr val="tx1"/>
                </a:solidFill>
                <a:latin typeface="Meiryo UI" panose="020B0604030504040204" pitchFamily="50" charset="-128"/>
                <a:ea typeface="Meiryo UI" panose="020B0604030504040204" pitchFamily="50" charset="-128"/>
              </a:rPr>
              <a:t>】R</a:t>
            </a:r>
            <a:r>
              <a:rPr lang="ja-JP" altLang="en-US" sz="2000" dirty="0">
                <a:solidFill>
                  <a:schemeClr val="tx1"/>
                </a:solidFill>
                <a:latin typeface="Meiryo UI" panose="020B0604030504040204" pitchFamily="50" charset="-128"/>
                <a:ea typeface="Meiryo UI" panose="020B0604030504040204" pitchFamily="50" charset="-128"/>
              </a:rPr>
              <a:t>４年度実績</a:t>
            </a:r>
          </a:p>
          <a:p>
            <a:pPr marL="176213" indent="-176213"/>
            <a:r>
              <a:rPr lang="ja-JP" altLang="en-US" sz="2000" dirty="0">
                <a:solidFill>
                  <a:schemeClr val="tx1"/>
                </a:solidFill>
                <a:latin typeface="Meiryo UI" panose="020B0604030504040204" pitchFamily="50" charset="-128"/>
                <a:ea typeface="Meiryo UI" panose="020B0604030504040204" pitchFamily="50" charset="-128"/>
              </a:rPr>
              <a:t>・スーパー、アパレルなど６事業者による脱炭素ポイント付与の実証事業を実施</a:t>
            </a:r>
          </a:p>
          <a:p>
            <a:pPr marL="176213" indent="-176213"/>
            <a:r>
              <a:rPr lang="ja-JP" altLang="en-US" sz="2000" dirty="0">
                <a:solidFill>
                  <a:schemeClr val="tx1"/>
                </a:solidFill>
                <a:latin typeface="Meiryo UI" panose="020B0604030504040204" pitchFamily="50" charset="-128"/>
                <a:ea typeface="Meiryo UI" panose="020B0604030504040204" pitchFamily="50" charset="-128"/>
              </a:rPr>
              <a:t>・効果的かつ持続的な脱炭素ポイント制度の内容を検討するためのプラットフォームを設立</a:t>
            </a:r>
          </a:p>
        </p:txBody>
      </p:sp>
      <p:sp>
        <p:nvSpPr>
          <p:cNvPr id="79" name="正方形/長方形 78"/>
          <p:cNvSpPr/>
          <p:nvPr/>
        </p:nvSpPr>
        <p:spPr>
          <a:xfrm>
            <a:off x="107951" y="3137652"/>
            <a:ext cx="8953736" cy="3627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78" name="AutoShape 187"/>
          <p:cNvSpPr>
            <a:spLocks noChangeArrowheads="1"/>
          </p:cNvSpPr>
          <p:nvPr/>
        </p:nvSpPr>
        <p:spPr bwMode="auto">
          <a:xfrm>
            <a:off x="284114" y="2873836"/>
            <a:ext cx="1440160" cy="432000"/>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1800" b="1" dirty="0">
                <a:solidFill>
                  <a:schemeClr val="bg1"/>
                </a:solidFill>
                <a:latin typeface="Meiryo UI" panose="020B0604030504040204" pitchFamily="50" charset="-128"/>
                <a:ea typeface="Meiryo UI" panose="020B0604030504040204" pitchFamily="50" charset="-128"/>
              </a:rPr>
              <a:t>事業概要</a:t>
            </a:r>
          </a:p>
        </p:txBody>
      </p:sp>
      <p:sp>
        <p:nvSpPr>
          <p:cNvPr id="9"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kern="0" dirty="0">
                <a:solidFill>
                  <a:srgbClr val="FFFFFF"/>
                </a:solidFill>
                <a:latin typeface="Meiryo UI" panose="020B0604030504040204" pitchFamily="50" charset="-128"/>
                <a:ea typeface="Meiryo UI" panose="020B0604030504040204" pitchFamily="50" charset="-128"/>
              </a:rPr>
              <a:t>脱炭素ポイント付与制度調査検討事業</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22</a:t>
            </a:fld>
            <a:endParaRPr kumimoji="1" lang="ja-JP" altLang="en-US"/>
          </a:p>
        </p:txBody>
      </p:sp>
      <p:sp>
        <p:nvSpPr>
          <p:cNvPr id="2" name="正方形/長方形 1"/>
          <p:cNvSpPr/>
          <p:nvPr/>
        </p:nvSpPr>
        <p:spPr>
          <a:xfrm>
            <a:off x="6016221" y="708765"/>
            <a:ext cx="3127779" cy="369332"/>
          </a:xfrm>
          <a:prstGeom prst="rect">
            <a:avLst/>
          </a:prstGeom>
        </p:spPr>
        <p:txBody>
          <a:bodyPr wrap="none">
            <a:spAutoFit/>
          </a:bodyPr>
          <a:lstStyle/>
          <a:p>
            <a:pPr marL="177800" indent="-101600" defTabSz="914400"/>
            <a:r>
              <a:rPr kumimoji="0" lang="ja-JP" altLang="ja-JP"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 R5</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予算： </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46,000</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6626778" y="3719982"/>
            <a:ext cx="2806985" cy="1978694"/>
          </a:xfrm>
          <a:prstGeom prst="rect">
            <a:avLst/>
          </a:prstGeom>
        </p:spPr>
      </p:pic>
    </p:spTree>
    <p:extLst>
      <p:ext uri="{BB962C8B-B14F-4D97-AF65-F5344CB8AC3E}">
        <p14:creationId xmlns:p14="http://schemas.microsoft.com/office/powerpoint/2010/main" val="19459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ゼロエミッション車の普及促進</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23</a:t>
            </a:fld>
            <a:endParaRPr kumimoji="1" lang="ja-JP" altLang="en-US"/>
          </a:p>
        </p:txBody>
      </p:sp>
      <p:sp>
        <p:nvSpPr>
          <p:cNvPr id="5" name="正方形/長方形 4"/>
          <p:cNvSpPr/>
          <p:nvPr/>
        </p:nvSpPr>
        <p:spPr>
          <a:xfrm>
            <a:off x="302610" y="1257524"/>
            <a:ext cx="8707133" cy="71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lnSpc>
                <a:spcPts val="2600"/>
              </a:lnSpc>
            </a:pPr>
            <a:r>
              <a:rPr lang="ja-JP" altLang="en-US" b="1" dirty="0">
                <a:solidFill>
                  <a:schemeClr val="tx1"/>
                </a:solidFill>
                <a:latin typeface="Meiryo UI" panose="020B0604030504040204" pitchFamily="50" charset="-128"/>
                <a:ea typeface="Meiryo UI" panose="020B0604030504040204" pitchFamily="50" charset="-128"/>
              </a:rPr>
              <a:t>万博を契機に、地域の公共交通を支えるバスのゼロエミッション化に集中的に取組むため、</a:t>
            </a:r>
            <a:endParaRPr lang="en-US" altLang="ja-JP" b="1" dirty="0">
              <a:solidFill>
                <a:schemeClr val="tx1"/>
              </a:solidFill>
              <a:latin typeface="Meiryo UI" panose="020B0604030504040204" pitchFamily="50" charset="-128"/>
              <a:ea typeface="Meiryo UI" panose="020B0604030504040204" pitchFamily="50" charset="-128"/>
            </a:endParaRPr>
          </a:p>
          <a:p>
            <a:pPr marL="182563" indent="-182563">
              <a:lnSpc>
                <a:spcPts val="2600"/>
              </a:lnSpc>
            </a:pPr>
            <a:r>
              <a:rPr lang="ja-JP" altLang="en-US" b="1" dirty="0">
                <a:solidFill>
                  <a:schemeClr val="tx1"/>
                </a:solidFill>
                <a:latin typeface="Meiryo UI" panose="020B0604030504040204" pitchFamily="50" charset="-128"/>
                <a:ea typeface="Meiryo UI" panose="020B0604030504040204" pitchFamily="50" charset="-128"/>
              </a:rPr>
              <a:t>府域のバス運行事業者等が、電気バス・燃料電池バスを導入するための経費を補助します</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62153" y="817980"/>
            <a:ext cx="4841896" cy="602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a:solidFill>
                  <a:schemeClr val="tx1"/>
                </a:solidFill>
                <a:latin typeface="Meiryo UI" panose="020B0604030504040204" pitchFamily="50" charset="-128"/>
                <a:ea typeface="Meiryo UI" panose="020B0604030504040204" pitchFamily="50" charset="-128"/>
              </a:rPr>
              <a:t>環境配慮型バス普及促進事業</a:t>
            </a:r>
            <a:endParaRPr lang="en-US" altLang="ja-JP" sz="2800" b="1" dirty="0">
              <a:solidFill>
                <a:schemeClr val="tx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44292" y="5559586"/>
            <a:ext cx="2488119" cy="1219178"/>
          </a:xfrm>
          <a:prstGeom prst="rect">
            <a:avLst/>
          </a:prstGeom>
        </p:spPr>
      </p:pic>
      <p:sp>
        <p:nvSpPr>
          <p:cNvPr id="8" name="テキスト ボックス 7"/>
          <p:cNvSpPr txBox="1"/>
          <p:nvPr/>
        </p:nvSpPr>
        <p:spPr>
          <a:xfrm>
            <a:off x="6675279" y="6333326"/>
            <a:ext cx="2076453" cy="415498"/>
          </a:xfrm>
          <a:prstGeom prst="rect">
            <a:avLst/>
          </a:prstGeom>
          <a:noFill/>
        </p:spPr>
        <p:txBody>
          <a:bodyPr wrap="square" rtlCol="0">
            <a:spAutoFit/>
          </a:bodyPr>
          <a:lstStyle/>
          <a:p>
            <a:pPr algn="ct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燃料電池バスの例</a:t>
            </a:r>
            <a:b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b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SORA</a:t>
            </a: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」（トヨタ自動車）</a:t>
            </a:r>
            <a:endParaRPr lang="en-US" altLang="ja-JP"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25784" y="6363266"/>
            <a:ext cx="1525875" cy="415498"/>
          </a:xfrm>
          <a:prstGeom prst="rect">
            <a:avLst/>
          </a:prstGeom>
          <a:noFill/>
        </p:spPr>
        <p:txBody>
          <a:bodyPr wrap="square" rtlCol="0">
            <a:spAutoFit/>
          </a:bodyPr>
          <a:lstStyle/>
          <a:p>
            <a:pPr algn="ct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電気バスの例</a:t>
            </a:r>
            <a:endParaRPr lang="en-US" altLang="ja-JP" sz="1050" dirty="0">
              <a:solidFill>
                <a:schemeClr val="tx1">
                  <a:lumMod val="50000"/>
                  <a:lumOff val="50000"/>
                </a:schemeClr>
              </a:solidFill>
              <a:latin typeface="Meiryo UI" panose="020B0604030504040204" pitchFamily="50" charset="-128"/>
              <a:ea typeface="Meiryo UI" panose="020B0604030504040204" pitchFamily="50" charset="-128"/>
            </a:endParaRPr>
          </a:p>
          <a:p>
            <a:pPr algn="ct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K8</a:t>
            </a: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BYD</a:t>
            </a: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社）</a:t>
            </a:r>
            <a:endParaRPr lang="en-US" altLang="ja-JP"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34012" y="2276872"/>
            <a:ext cx="8286784" cy="675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pc="-100" dirty="0">
                <a:solidFill>
                  <a:schemeClr val="accent1"/>
                </a:solidFill>
                <a:latin typeface="Meiryo UI" panose="020B0604030504040204" pitchFamily="50" charset="-128"/>
                <a:ea typeface="Meiryo UI" panose="020B0604030504040204" pitchFamily="50" charset="-128"/>
              </a:rPr>
              <a:t>●</a:t>
            </a:r>
            <a:r>
              <a:rPr lang="ja-JP" altLang="en-US" spc="-100" dirty="0">
                <a:solidFill>
                  <a:schemeClr val="tx1"/>
                </a:solidFill>
                <a:latin typeface="Meiryo UI" panose="020B0604030504040204" pitchFamily="50" charset="-128"/>
                <a:ea typeface="Meiryo UI" panose="020B0604030504040204" pitchFamily="50" charset="-128"/>
              </a:rPr>
              <a:t>補助対象</a:t>
            </a:r>
            <a:br>
              <a:rPr lang="en-US" altLang="ja-JP" spc="-100" dirty="0">
                <a:solidFill>
                  <a:schemeClr val="tx1"/>
                </a:solidFill>
                <a:latin typeface="Meiryo UI" panose="020B0604030504040204" pitchFamily="50" charset="-128"/>
                <a:ea typeface="Meiryo UI" panose="020B0604030504040204" pitchFamily="50" charset="-128"/>
              </a:rPr>
            </a:br>
            <a:r>
              <a:rPr lang="ja-JP" altLang="en-US" spc="-100" dirty="0">
                <a:solidFill>
                  <a:schemeClr val="tx1"/>
                </a:solidFill>
                <a:latin typeface="Meiryo UI" panose="020B0604030504040204" pitchFamily="50" charset="-128"/>
                <a:ea typeface="Meiryo UI" panose="020B0604030504040204" pitchFamily="50" charset="-128"/>
              </a:rPr>
              <a:t>　　</a:t>
            </a:r>
            <a:r>
              <a:rPr lang="ja-JP" altLang="en-US" sz="1600" spc="-100" dirty="0">
                <a:solidFill>
                  <a:schemeClr val="tx1"/>
                </a:solidFill>
                <a:latin typeface="Meiryo UI" panose="020B0604030504040204" pitchFamily="50" charset="-128"/>
                <a:ea typeface="Meiryo UI" panose="020B0604030504040204" pitchFamily="50" charset="-128"/>
              </a:rPr>
              <a:t>　府域内で営業所・事業所を有し、バス運行を実施している事業者、自動車リース事業者等</a:t>
            </a:r>
            <a:endParaRPr lang="en-US" altLang="ja-JP" sz="1600" spc="-100" dirty="0">
              <a:solidFill>
                <a:schemeClr val="tx1"/>
              </a:solidFill>
              <a:latin typeface="Meiryo UI" panose="020B0604030504040204" pitchFamily="50" charset="-128"/>
              <a:ea typeface="Meiryo UI" panose="020B0604030504040204" pitchFamily="50" charset="-128"/>
            </a:endParaRPr>
          </a:p>
        </p:txBody>
      </p:sp>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601778"/>
            <a:ext cx="2016224" cy="1218269"/>
          </a:xfrm>
          <a:prstGeom prst="rect">
            <a:avLst/>
          </a:prstGeom>
          <a:noFill/>
          <a:ln>
            <a:noFill/>
          </a:ln>
        </p:spPr>
      </p:pic>
      <p:sp>
        <p:nvSpPr>
          <p:cNvPr id="13" name="正方形/長方形 12"/>
          <p:cNvSpPr/>
          <p:nvPr/>
        </p:nvSpPr>
        <p:spPr>
          <a:xfrm>
            <a:off x="134012" y="2962493"/>
            <a:ext cx="1485660" cy="437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1"/>
                </a:solidFill>
                <a:latin typeface="Meiryo UI" panose="020B0604030504040204" pitchFamily="50" charset="-128"/>
                <a:ea typeface="Meiryo UI" panose="020B0604030504040204" pitchFamily="50" charset="-128"/>
              </a:rPr>
              <a:t>●</a:t>
            </a:r>
            <a:r>
              <a:rPr lang="ja-JP" altLang="en-US" spc="300" dirty="0">
                <a:solidFill>
                  <a:schemeClr val="tx1"/>
                </a:solidFill>
                <a:latin typeface="Meiryo UI" panose="020B0604030504040204" pitchFamily="50" charset="-128"/>
                <a:ea typeface="Meiryo UI" panose="020B0604030504040204" pitchFamily="50" charset="-128"/>
              </a:rPr>
              <a:t>補助額</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4" name="表 20">
            <a:extLst>
              <a:ext uri="{FF2B5EF4-FFF2-40B4-BE49-F238E27FC236}">
                <a16:creationId xmlns:a16="http://schemas.microsoft.com/office/drawing/2014/main" id="{19D86E08-6750-4057-B508-46BA43135B06}"/>
              </a:ext>
            </a:extLst>
          </p:cNvPr>
          <p:cNvGraphicFramePr>
            <a:graphicFrameLocks noGrp="1"/>
          </p:cNvGraphicFramePr>
          <p:nvPr/>
        </p:nvGraphicFramePr>
        <p:xfrm>
          <a:off x="1476016" y="3416677"/>
          <a:ext cx="3240000" cy="540000"/>
        </p:xfrm>
        <a:graphic>
          <a:graphicData uri="http://schemas.openxmlformats.org/drawingml/2006/table">
            <a:tbl>
              <a:tblPr firstRow="1" bandRow="1">
                <a:tableStyleId>{2D5ABB26-0587-4C30-8999-92F81FD0307C}</a:tableStyleId>
              </a:tblPr>
              <a:tblGrid>
                <a:gridCol w="1080000">
                  <a:extLst>
                    <a:ext uri="{9D8B030D-6E8A-4147-A177-3AD203B41FA5}">
                      <a16:colId xmlns:a16="http://schemas.microsoft.com/office/drawing/2014/main" val="161440011"/>
                    </a:ext>
                  </a:extLst>
                </a:gridCol>
                <a:gridCol w="1080000">
                  <a:extLst>
                    <a:ext uri="{9D8B030D-6E8A-4147-A177-3AD203B41FA5}">
                      <a16:colId xmlns:a16="http://schemas.microsoft.com/office/drawing/2014/main" val="3181305676"/>
                    </a:ext>
                  </a:extLst>
                </a:gridCol>
                <a:gridCol w="1080000">
                  <a:extLst>
                    <a:ext uri="{9D8B030D-6E8A-4147-A177-3AD203B41FA5}">
                      <a16:colId xmlns:a16="http://schemas.microsoft.com/office/drawing/2014/main" val="359745642"/>
                    </a:ext>
                  </a:extLst>
                </a:gridCol>
              </a:tblGrid>
              <a:tr h="540000">
                <a:tc>
                  <a:txBody>
                    <a:bodyPr/>
                    <a:lstStyle/>
                    <a:p>
                      <a:pPr algn="ctr">
                        <a:lnSpc>
                          <a:spcPct val="100000"/>
                        </a:lnSpc>
                      </a:pPr>
                      <a:r>
                        <a:rPr kumimoji="1" lang="ja-JP" altLang="en-US" sz="1100" b="1" dirty="0">
                          <a:solidFill>
                            <a:schemeClr val="tx1"/>
                          </a:solidFill>
                          <a:effectLst>
                            <a:glow rad="139700">
                              <a:schemeClr val="bg1"/>
                            </a:glow>
                          </a:effectLst>
                          <a:latin typeface="Meiryo UI" panose="020B0604030504040204" pitchFamily="50" charset="-128"/>
                          <a:ea typeface="Meiryo UI" panose="020B0604030504040204" pitchFamily="50" charset="-128"/>
                        </a:rPr>
                        <a:t>国の補助額</a:t>
                      </a:r>
                      <a:br>
                        <a:rPr kumimoji="1" lang="en-US" altLang="ja-JP" sz="1100" b="1" dirty="0">
                          <a:solidFill>
                            <a:schemeClr val="tx1"/>
                          </a:solidFill>
                          <a:effectLst>
                            <a:glow rad="139700">
                              <a:schemeClr val="bg1"/>
                            </a:glow>
                          </a:effectLst>
                          <a:latin typeface="Meiryo UI" panose="020B0604030504040204" pitchFamily="50" charset="-128"/>
                          <a:ea typeface="Meiryo UI" panose="020B0604030504040204" pitchFamily="50" charset="-128"/>
                        </a:rPr>
                      </a:br>
                      <a:r>
                        <a:rPr kumimoji="1" lang="en-US" altLang="ja-JP" sz="1100" b="0" dirty="0">
                          <a:solidFill>
                            <a:schemeClr val="tx1"/>
                          </a:solidFill>
                          <a:effectLst>
                            <a:glow rad="139700">
                              <a:schemeClr val="bg1"/>
                            </a:glow>
                          </a:effectLst>
                          <a:latin typeface="Meiryo UI" panose="020B0604030504040204" pitchFamily="50" charset="-128"/>
                          <a:ea typeface="Meiryo UI" panose="020B0604030504040204" pitchFamily="50" charset="-128"/>
                        </a:rPr>
                        <a:t>(1/3)</a:t>
                      </a:r>
                      <a:endParaRPr kumimoji="1" lang="ja-JP" altLang="en-US" sz="1100" b="0" dirty="0">
                        <a:solidFill>
                          <a:schemeClr val="tx1"/>
                        </a:solidFill>
                        <a:effectLst>
                          <a:glow rad="139700">
                            <a:schemeClr val="bg1"/>
                          </a:glow>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府・市補助額</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各</a:t>
                      </a:r>
                      <a:r>
                        <a:rPr kumimoji="1" lang="en-US" altLang="ja-JP" sz="1100" b="0" dirty="0">
                          <a:solidFill>
                            <a:schemeClr val="tx1"/>
                          </a:solidFill>
                          <a:latin typeface="Meiryo UI" panose="020B0604030504040204" pitchFamily="50" charset="-128"/>
                          <a:ea typeface="Meiryo UI" panose="020B0604030504040204" pitchFamily="50" charset="-128"/>
                        </a:rPr>
                        <a:t>1/6)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事業者負担</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en-US" altLang="ja-JP" sz="1100" b="0" dirty="0">
                          <a:solidFill>
                            <a:schemeClr val="tx1"/>
                          </a:solidFill>
                          <a:latin typeface="Meiryo UI" panose="020B0604030504040204" pitchFamily="50" charset="-128"/>
                          <a:ea typeface="Meiryo UI" panose="020B0604030504040204" pitchFamily="50" charset="-128"/>
                        </a:rPr>
                        <a:t>(1/3)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77772"/>
                  </a:ext>
                </a:extLst>
              </a:tr>
            </a:tbl>
          </a:graphicData>
        </a:graphic>
      </p:graphicFrame>
      <p:sp>
        <p:nvSpPr>
          <p:cNvPr id="2" name="正方形/長方形 1"/>
          <p:cNvSpPr/>
          <p:nvPr/>
        </p:nvSpPr>
        <p:spPr>
          <a:xfrm>
            <a:off x="7128924" y="2065783"/>
            <a:ext cx="1879041" cy="307777"/>
          </a:xfrm>
          <a:prstGeom prst="rect">
            <a:avLst/>
          </a:prstGeom>
        </p:spPr>
        <p:txBody>
          <a:bodyPr wrap="none">
            <a:spAutoFit/>
          </a:bodyPr>
          <a:lstStyle/>
          <a:p>
            <a:r>
              <a:rPr lang="en-US" altLang="ja-JP"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大阪市と協働で実施</a:t>
            </a:r>
          </a:p>
        </p:txBody>
      </p:sp>
      <p:sp>
        <p:nvSpPr>
          <p:cNvPr id="16" name="正方形/長方形 15"/>
          <p:cNvSpPr/>
          <p:nvPr/>
        </p:nvSpPr>
        <p:spPr>
          <a:xfrm>
            <a:off x="1594644" y="3068960"/>
            <a:ext cx="3002745"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電気バス　国の補助額と同額程度</a:t>
            </a:r>
          </a:p>
        </p:txBody>
      </p:sp>
      <p:sp>
        <p:nvSpPr>
          <p:cNvPr id="17" name="正方形/長方形 16"/>
          <p:cNvSpPr/>
          <p:nvPr/>
        </p:nvSpPr>
        <p:spPr>
          <a:xfrm>
            <a:off x="358809" y="3212623"/>
            <a:ext cx="1002197" cy="276999"/>
          </a:xfrm>
          <a:prstGeom prst="rect">
            <a:avLst/>
          </a:prstGeom>
        </p:spPr>
        <p:txBody>
          <a:bodyPr wrap="none">
            <a:spAutoFit/>
          </a:bodyPr>
          <a:lstStyle/>
          <a:p>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上限額あり</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p:txBody>
      </p:sp>
      <p:graphicFrame>
        <p:nvGraphicFramePr>
          <p:cNvPr id="18" name="表 20">
            <a:extLst>
              <a:ext uri="{FF2B5EF4-FFF2-40B4-BE49-F238E27FC236}">
                <a16:creationId xmlns:a16="http://schemas.microsoft.com/office/drawing/2014/main" id="{9FC3B32B-327C-4A15-95C1-72D64C7B7F82}"/>
              </a:ext>
            </a:extLst>
          </p:cNvPr>
          <p:cNvGraphicFramePr>
            <a:graphicFrameLocks noGrp="1"/>
          </p:cNvGraphicFramePr>
          <p:nvPr/>
        </p:nvGraphicFramePr>
        <p:xfrm>
          <a:off x="5008293" y="3416677"/>
          <a:ext cx="3240000" cy="540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161440011"/>
                    </a:ext>
                  </a:extLst>
                </a:gridCol>
                <a:gridCol w="1080000">
                  <a:extLst>
                    <a:ext uri="{9D8B030D-6E8A-4147-A177-3AD203B41FA5}">
                      <a16:colId xmlns:a16="http://schemas.microsoft.com/office/drawing/2014/main" val="3181305676"/>
                    </a:ext>
                  </a:extLst>
                </a:gridCol>
                <a:gridCol w="540000">
                  <a:extLst>
                    <a:ext uri="{9D8B030D-6E8A-4147-A177-3AD203B41FA5}">
                      <a16:colId xmlns:a16="http://schemas.microsoft.com/office/drawing/2014/main" val="359745642"/>
                    </a:ext>
                  </a:extLst>
                </a:gridCol>
              </a:tblGrid>
              <a:tr h="540000">
                <a:tc>
                  <a:txBody>
                    <a:bodyPr/>
                    <a:lstStyle/>
                    <a:p>
                      <a:pPr algn="ctr">
                        <a:lnSpc>
                          <a:spcPct val="100000"/>
                        </a:lnSpc>
                      </a:pPr>
                      <a:r>
                        <a:rPr kumimoji="1" lang="ja-JP" altLang="en-US" sz="1050" b="1" dirty="0">
                          <a:solidFill>
                            <a:schemeClr val="tx1"/>
                          </a:solidFill>
                          <a:effectLst>
                            <a:glow rad="139700">
                              <a:schemeClr val="bg1"/>
                            </a:glow>
                          </a:effectLst>
                          <a:latin typeface="Meiryo UI" panose="020B0604030504040204" pitchFamily="50" charset="-128"/>
                          <a:ea typeface="Meiryo UI" panose="020B0604030504040204" pitchFamily="50" charset="-128"/>
                        </a:rPr>
                        <a:t>国の補助額</a:t>
                      </a:r>
                      <a:br>
                        <a:rPr kumimoji="1" lang="en-US" altLang="ja-JP" sz="1050" b="1" dirty="0">
                          <a:solidFill>
                            <a:schemeClr val="tx1"/>
                          </a:solidFill>
                          <a:effectLst>
                            <a:glow rad="139700">
                              <a:schemeClr val="bg1"/>
                            </a:glow>
                          </a:effectLst>
                          <a:latin typeface="Meiryo UI" panose="020B0604030504040204" pitchFamily="50" charset="-128"/>
                          <a:ea typeface="Meiryo UI" panose="020B0604030504040204" pitchFamily="50" charset="-128"/>
                        </a:rPr>
                      </a:br>
                      <a:r>
                        <a:rPr kumimoji="1" lang="en-US" altLang="ja-JP" sz="1050" b="0" dirty="0">
                          <a:solidFill>
                            <a:schemeClr val="tx1"/>
                          </a:solidFill>
                          <a:effectLst>
                            <a:glow rad="139700">
                              <a:schemeClr val="bg1"/>
                            </a:glow>
                          </a:effectLst>
                          <a:latin typeface="Meiryo UI" panose="020B0604030504040204" pitchFamily="50" charset="-128"/>
                          <a:ea typeface="Meiryo UI" panose="020B0604030504040204" pitchFamily="50" charset="-128"/>
                        </a:rPr>
                        <a:t>(1/2)</a:t>
                      </a:r>
                      <a:endParaRPr kumimoji="1" lang="ja-JP" altLang="en-US" sz="1050" b="0" dirty="0">
                        <a:solidFill>
                          <a:schemeClr val="tx1"/>
                        </a:solidFill>
                        <a:effectLst>
                          <a:glow rad="139700">
                            <a:schemeClr val="bg1"/>
                          </a:glow>
                        </a:effectLst>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ja-JP" altLang="en-US" sz="1050" b="1" dirty="0">
                          <a:solidFill>
                            <a:schemeClr val="tx1"/>
                          </a:solidFill>
                          <a:latin typeface="Meiryo UI" panose="020B0604030504040204" pitchFamily="50" charset="-128"/>
                          <a:ea typeface="Meiryo UI" panose="020B0604030504040204" pitchFamily="50" charset="-128"/>
                        </a:rPr>
                        <a:t>府・市補助額</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各</a:t>
                      </a:r>
                      <a:r>
                        <a:rPr kumimoji="1" lang="en-US" altLang="ja-JP" sz="1050" b="0" dirty="0">
                          <a:solidFill>
                            <a:schemeClr val="tx1"/>
                          </a:solidFill>
                          <a:latin typeface="Meiryo UI" panose="020B0604030504040204" pitchFamily="50" charset="-128"/>
                          <a:ea typeface="Meiryo UI" panose="020B0604030504040204" pitchFamily="50" charset="-128"/>
                        </a:rPr>
                        <a:t>1/6)</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事業者</a:t>
                      </a:r>
                      <a:br>
                        <a:rPr kumimoji="1" lang="en-US" altLang="ja-JP" sz="1000" b="1" dirty="0">
                          <a:solidFill>
                            <a:schemeClr val="tx1"/>
                          </a:solidFill>
                          <a:latin typeface="Meiryo UI" panose="020B0604030504040204" pitchFamily="50" charset="-128"/>
                          <a:ea typeface="Meiryo UI" panose="020B0604030504040204" pitchFamily="50" charset="-128"/>
                        </a:rPr>
                      </a:br>
                      <a:r>
                        <a:rPr kumimoji="1" lang="ja-JP" altLang="en-US" sz="1000" b="1" dirty="0">
                          <a:solidFill>
                            <a:schemeClr val="tx1"/>
                          </a:solidFill>
                          <a:latin typeface="Meiryo UI" panose="020B0604030504040204" pitchFamily="50" charset="-128"/>
                          <a:ea typeface="Meiryo UI" panose="020B0604030504040204" pitchFamily="50" charset="-128"/>
                        </a:rPr>
                        <a:t>負担</a:t>
                      </a:r>
                      <a:br>
                        <a:rPr kumimoji="1" lang="en-US" altLang="ja-JP" sz="1050" b="1" dirty="0">
                          <a:solidFill>
                            <a:schemeClr val="tx1"/>
                          </a:solidFill>
                          <a:latin typeface="Meiryo UI" panose="020B0604030504040204" pitchFamily="50" charset="-128"/>
                          <a:ea typeface="Meiryo UI" panose="020B0604030504040204" pitchFamily="50" charset="-128"/>
                        </a:rPr>
                      </a:br>
                      <a:r>
                        <a:rPr kumimoji="1" lang="en-US" altLang="ja-JP" sz="1050" b="0" dirty="0">
                          <a:solidFill>
                            <a:schemeClr val="tx1"/>
                          </a:solidFill>
                          <a:latin typeface="Meiryo UI" panose="020B0604030504040204" pitchFamily="50" charset="-128"/>
                          <a:ea typeface="Meiryo UI" panose="020B0604030504040204" pitchFamily="50" charset="-128"/>
                        </a:rPr>
                        <a:t>(1/6)</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77772"/>
                  </a:ext>
                </a:extLst>
              </a:tr>
            </a:tbl>
          </a:graphicData>
        </a:graphic>
      </p:graphicFrame>
      <p:sp>
        <p:nvSpPr>
          <p:cNvPr id="19" name="正方形/長方形 18"/>
          <p:cNvSpPr/>
          <p:nvPr/>
        </p:nvSpPr>
        <p:spPr>
          <a:xfrm>
            <a:off x="4940171" y="3068960"/>
            <a:ext cx="3376245"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燃料電池バス　車両価格の１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３程度</a:t>
            </a:r>
          </a:p>
        </p:txBody>
      </p:sp>
      <p:sp>
        <p:nvSpPr>
          <p:cNvPr id="3" name="円形吹き出し 2"/>
          <p:cNvSpPr/>
          <p:nvPr/>
        </p:nvSpPr>
        <p:spPr>
          <a:xfrm>
            <a:off x="6383979" y="4173133"/>
            <a:ext cx="2551978" cy="911618"/>
          </a:xfrm>
          <a:prstGeom prst="wedgeEllipseCallout">
            <a:avLst>
              <a:gd name="adj1" fmla="val -52087"/>
              <a:gd name="adj2" fmla="val -44296"/>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effectLst>
                  <a:glow rad="190500">
                    <a:srgbClr val="B88C00"/>
                  </a:glow>
                </a:effectLst>
                <a:latin typeface="Meiryo UI" panose="020B0604030504040204" pitchFamily="50" charset="-128"/>
                <a:ea typeface="Meiryo UI" panose="020B0604030504040204" pitchFamily="50" charset="-128"/>
              </a:rPr>
              <a:t>ディーゼルバス並みに</a:t>
            </a:r>
            <a:br>
              <a:rPr lang="en-US" altLang="ja-JP" sz="1400" b="1" dirty="0">
                <a:effectLst>
                  <a:glow rad="190500">
                    <a:srgbClr val="B88C00"/>
                  </a:glow>
                </a:effectLst>
                <a:latin typeface="Meiryo UI" panose="020B0604030504040204" pitchFamily="50" charset="-128"/>
                <a:ea typeface="Meiryo UI" panose="020B0604030504040204" pitchFamily="50" charset="-128"/>
              </a:rPr>
            </a:br>
            <a:r>
              <a:rPr lang="ja-JP" altLang="en-US" sz="1400" b="1" dirty="0">
                <a:effectLst>
                  <a:glow rad="190500">
                    <a:srgbClr val="B88C00"/>
                  </a:glow>
                </a:effectLst>
                <a:latin typeface="Meiryo UI" panose="020B0604030504040204" pitchFamily="50" charset="-128"/>
                <a:ea typeface="Meiryo UI" panose="020B0604030504040204" pitchFamily="50" charset="-128"/>
              </a:rPr>
              <a:t>事業者負担が</a:t>
            </a:r>
            <a:br>
              <a:rPr lang="en-US" altLang="ja-JP" sz="1400" b="1" dirty="0">
                <a:effectLst>
                  <a:glow rad="190500">
                    <a:srgbClr val="B88C00"/>
                  </a:glow>
                </a:effectLst>
                <a:latin typeface="Meiryo UI" panose="020B0604030504040204" pitchFamily="50" charset="-128"/>
                <a:ea typeface="Meiryo UI" panose="020B0604030504040204" pitchFamily="50" charset="-128"/>
              </a:rPr>
            </a:br>
            <a:r>
              <a:rPr lang="ja-JP" altLang="en-US" sz="1400" b="1" dirty="0">
                <a:effectLst>
                  <a:glow rad="190500">
                    <a:srgbClr val="B88C00"/>
                  </a:glow>
                </a:effectLst>
                <a:latin typeface="Meiryo UI" panose="020B0604030504040204" pitchFamily="50" charset="-128"/>
                <a:ea typeface="Meiryo UI" panose="020B0604030504040204" pitchFamily="50" charset="-128"/>
              </a:rPr>
              <a:t>軽減されるよう支援！</a:t>
            </a:r>
            <a:endParaRPr kumimoji="1" lang="ja-JP" altLang="en-US" sz="1400" b="1" dirty="0">
              <a:effectLst>
                <a:glow rad="190500">
                  <a:srgbClr val="B88C00"/>
                </a:glow>
              </a:effectLst>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4759A87-95ED-4A76-AB4B-99E6DEF9FABE}"/>
              </a:ext>
            </a:extLst>
          </p:cNvPr>
          <p:cNvSpPr txBox="1"/>
          <p:nvPr/>
        </p:nvSpPr>
        <p:spPr>
          <a:xfrm>
            <a:off x="255365" y="4038570"/>
            <a:ext cx="4608512" cy="1107996"/>
          </a:xfrm>
          <a:prstGeom prst="rect">
            <a:avLst/>
          </a:prstGeom>
          <a:noFill/>
        </p:spPr>
        <p:txBody>
          <a:bodyPr wrap="square" lIns="0" tIns="0" rIns="0" bIns="0">
            <a:spAutoFit/>
          </a:bodyPr>
          <a:lstStyle/>
          <a:p>
            <a:pPr marL="439738" indent="-439738" fontAlgn="ctr">
              <a:defRPr/>
            </a:pPr>
            <a:r>
              <a:rPr lang="ja-JP" altLang="en-US" spc="-100" dirty="0">
                <a:solidFill>
                  <a:schemeClr val="accent1"/>
                </a:solidFill>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予算積算台数</a:t>
            </a:r>
            <a:r>
              <a:rPr lang="en-US" altLang="ja-JP" b="0" i="0" baseline="30000" dirty="0">
                <a:latin typeface="Meiryo UI" panose="020B0604030504040204" pitchFamily="50" charset="-128"/>
                <a:ea typeface="Meiryo UI" panose="020B0604030504040204" pitchFamily="50" charset="-128"/>
              </a:rPr>
              <a:t> </a:t>
            </a:r>
            <a:endParaRPr lang="en-US" altLang="ja-JP" b="0" i="0" dirty="0">
              <a:latin typeface="Meiryo UI" panose="020B0604030504040204" pitchFamily="50" charset="-128"/>
              <a:ea typeface="Meiryo UI" panose="020B0604030504040204" pitchFamily="50" charset="-128"/>
            </a:endParaRPr>
          </a:p>
          <a:p>
            <a:pPr marL="439738" indent="-439738" eaLnBrk="1" fontAlgn="t" hangingPunct="1">
              <a:defRPr/>
            </a:pPr>
            <a:r>
              <a:rPr lang="ja-JP" altLang="en-US" b="0" i="0" dirty="0">
                <a:latin typeface="Meiryo UI" panose="020B0604030504040204" pitchFamily="50" charset="-128"/>
                <a:ea typeface="Meiryo UI" panose="020B0604030504040204" pitchFamily="50" charset="-128"/>
              </a:rPr>
              <a:t>　</a:t>
            </a:r>
            <a:r>
              <a:rPr lang="ja-JP" altLang="ja-JP" b="0" i="0" dirty="0">
                <a:latin typeface="Meiryo UI" panose="020B0604030504040204" pitchFamily="50" charset="-128"/>
                <a:ea typeface="Meiryo UI" panose="020B0604030504040204" pitchFamily="50" charset="-128"/>
              </a:rPr>
              <a:t>合計</a:t>
            </a:r>
            <a:r>
              <a:rPr lang="en-US" altLang="ja-JP" b="0" i="0" dirty="0">
                <a:latin typeface="Meiryo UI" panose="020B0604030504040204" pitchFamily="50" charset="-128"/>
                <a:ea typeface="Meiryo UI" panose="020B0604030504040204" pitchFamily="50" charset="-128"/>
              </a:rPr>
              <a:t>49</a:t>
            </a:r>
            <a:r>
              <a:rPr lang="ja-JP" altLang="ja-JP" b="0" i="0" dirty="0">
                <a:latin typeface="Meiryo UI" panose="020B0604030504040204" pitchFamily="50" charset="-128"/>
                <a:ea typeface="Meiryo UI" panose="020B0604030504040204" pitchFamily="50" charset="-128"/>
              </a:rPr>
              <a:t>台</a:t>
            </a:r>
            <a:r>
              <a:rPr lang="en-US" altLang="ja-JP" b="0" i="0" baseline="30000" dirty="0">
                <a:latin typeface="Meiryo UI" panose="020B0604030504040204" pitchFamily="50" charset="-128"/>
                <a:ea typeface="Meiryo UI" panose="020B0604030504040204" pitchFamily="50" charset="-128"/>
              </a:rPr>
              <a:t>※ </a:t>
            </a:r>
            <a:r>
              <a:rPr lang="ja-JP" altLang="ja-JP" b="0" i="0" dirty="0">
                <a:latin typeface="Meiryo UI" panose="020B0604030504040204" pitchFamily="50" charset="-128"/>
                <a:ea typeface="Meiryo UI" panose="020B0604030504040204" pitchFamily="50" charset="-128"/>
              </a:rPr>
              <a:t>（</a:t>
            </a:r>
            <a:r>
              <a:rPr lang="en-US" altLang="ja-JP" b="0" i="0" dirty="0">
                <a:latin typeface="Meiryo UI" panose="020B0604030504040204" pitchFamily="50" charset="-128"/>
                <a:ea typeface="Meiryo UI" panose="020B0604030504040204" pitchFamily="50" charset="-128"/>
              </a:rPr>
              <a:t>EV</a:t>
            </a:r>
            <a:r>
              <a:rPr lang="ja-JP" altLang="ja-JP" b="0" i="0" dirty="0">
                <a:latin typeface="Meiryo UI" panose="020B0604030504040204" pitchFamily="50" charset="-128"/>
                <a:ea typeface="Meiryo UI" panose="020B0604030504040204" pitchFamily="50" charset="-128"/>
              </a:rPr>
              <a:t>バス</a:t>
            </a:r>
            <a:r>
              <a:rPr lang="en-US" altLang="ja-JP" b="0" i="0" dirty="0">
                <a:latin typeface="Meiryo UI" panose="020B0604030504040204" pitchFamily="50" charset="-128"/>
                <a:ea typeface="Meiryo UI" panose="020B0604030504040204" pitchFamily="50" charset="-128"/>
              </a:rPr>
              <a:t>47</a:t>
            </a:r>
            <a:r>
              <a:rPr lang="ja-JP" altLang="ja-JP" b="0" i="0" dirty="0">
                <a:latin typeface="Meiryo UI" panose="020B0604030504040204" pitchFamily="50" charset="-128"/>
                <a:ea typeface="Meiryo UI" panose="020B0604030504040204" pitchFamily="50" charset="-128"/>
              </a:rPr>
              <a:t>台、</a:t>
            </a:r>
            <a:r>
              <a:rPr lang="en-US" altLang="ja-JP" b="0" i="0" dirty="0">
                <a:latin typeface="Meiryo UI" panose="020B0604030504040204" pitchFamily="50" charset="-128"/>
                <a:ea typeface="Meiryo UI" panose="020B0604030504040204" pitchFamily="50" charset="-128"/>
              </a:rPr>
              <a:t>FC</a:t>
            </a:r>
            <a:r>
              <a:rPr lang="ja-JP" altLang="ja-JP" b="0" i="0" dirty="0">
                <a:latin typeface="Meiryo UI" panose="020B0604030504040204" pitchFamily="50" charset="-128"/>
                <a:ea typeface="Meiryo UI" panose="020B0604030504040204" pitchFamily="50" charset="-128"/>
              </a:rPr>
              <a:t>バス２台 ）</a:t>
            </a:r>
            <a:endParaRPr lang="en-US" altLang="ja-JP" b="0" i="0" dirty="0">
              <a:latin typeface="Meiryo UI" panose="020B0604030504040204" pitchFamily="50" charset="-128"/>
              <a:ea typeface="Meiryo UI" panose="020B0604030504040204" pitchFamily="50" charset="-128"/>
            </a:endParaRPr>
          </a:p>
          <a:p>
            <a:pPr marL="439738" indent="-439738" eaLnBrk="1" fontAlgn="t" hangingPunct="1">
              <a:defRPr/>
            </a:pPr>
            <a:r>
              <a:rPr lang="en-US" altLang="ja-JP" b="0" i="0" dirty="0">
                <a:latin typeface="Meiryo UI" panose="020B0604030504040204" pitchFamily="50" charset="-128"/>
                <a:ea typeface="Meiryo UI" panose="020B0604030504040204" pitchFamily="50" charset="-128"/>
              </a:rPr>
              <a:t>  ※</a:t>
            </a:r>
            <a:r>
              <a:rPr lang="ja-JP" altLang="ja-JP" b="0" i="0" dirty="0">
                <a:latin typeface="Meiryo UI" panose="020B0604030504040204" pitchFamily="50" charset="-128"/>
                <a:ea typeface="Meiryo UI" panose="020B0604030504040204" pitchFamily="50" charset="-128"/>
              </a:rPr>
              <a:t>バス事業者</a:t>
            </a:r>
            <a:r>
              <a:rPr lang="ja-JP" altLang="en-US" b="0" i="0" dirty="0">
                <a:latin typeface="Meiryo UI" panose="020B0604030504040204" pitchFamily="50" charset="-128"/>
                <a:ea typeface="Meiryo UI" panose="020B0604030504040204" pitchFamily="50" charset="-128"/>
              </a:rPr>
              <a:t>等</a:t>
            </a:r>
            <a:r>
              <a:rPr lang="ja-JP" altLang="ja-JP" b="0" i="0" dirty="0">
                <a:latin typeface="Meiryo UI" panose="020B0604030504040204" pitchFamily="50" charset="-128"/>
                <a:ea typeface="Meiryo UI" panose="020B0604030504040204" pitchFamily="50" charset="-128"/>
              </a:rPr>
              <a:t>へのヒアリング結果を踏まえて</a:t>
            </a:r>
            <a:r>
              <a:rPr lang="ja-JP" altLang="en-US" b="0" i="0" dirty="0">
                <a:latin typeface="Meiryo UI" panose="020B0604030504040204" pitchFamily="50" charset="-128"/>
                <a:ea typeface="Meiryo UI" panose="020B0604030504040204" pitchFamily="50" charset="-128"/>
              </a:rPr>
              <a:t>、現時点での導入意向に見合った台数を</a:t>
            </a:r>
            <a:r>
              <a:rPr lang="ja-JP" altLang="ja-JP" b="0" i="0" dirty="0">
                <a:latin typeface="Meiryo UI" panose="020B0604030504040204" pitchFamily="50" charset="-128"/>
                <a:ea typeface="Meiryo UI" panose="020B0604030504040204" pitchFamily="50" charset="-128"/>
              </a:rPr>
              <a:t>設定</a:t>
            </a:r>
            <a:endParaRPr lang="en-US" altLang="ja-JP" b="0" i="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4A5EE03-3DB9-40A2-ABF8-F15AFC9ABEDB}"/>
              </a:ext>
            </a:extLst>
          </p:cNvPr>
          <p:cNvSpPr txBox="1"/>
          <p:nvPr/>
        </p:nvSpPr>
        <p:spPr>
          <a:xfrm>
            <a:off x="255365" y="5260227"/>
            <a:ext cx="7741583" cy="276999"/>
          </a:xfrm>
          <a:prstGeom prst="rect">
            <a:avLst/>
          </a:prstGeom>
          <a:noFill/>
        </p:spPr>
        <p:txBody>
          <a:bodyPr wrap="square" lIns="0" tIns="0" rIns="0" bIns="0">
            <a:spAutoFit/>
          </a:bodyPr>
          <a:lstStyle/>
          <a:p>
            <a:pPr>
              <a:defRPr/>
            </a:pPr>
            <a:r>
              <a:rPr lang="en-US" altLang="ja-JP" b="0" i="0" dirty="0">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参考</a:t>
            </a:r>
            <a:r>
              <a:rPr lang="en-US" altLang="ja-JP" b="0" i="0" dirty="0">
                <a:latin typeface="Meiryo UI" panose="020B0604030504040204" pitchFamily="50" charset="-128"/>
                <a:ea typeface="Meiryo UI" panose="020B0604030504040204" pitchFamily="50" charset="-128"/>
              </a:rPr>
              <a:t>】R</a:t>
            </a:r>
            <a:r>
              <a:rPr lang="ja-JP" altLang="en-US" b="0" i="0" dirty="0">
                <a:latin typeface="Meiryo UI" panose="020B0604030504040204" pitchFamily="50" charset="-128"/>
                <a:ea typeface="Meiryo UI" panose="020B0604030504040204" pitchFamily="50" charset="-128"/>
              </a:rPr>
              <a:t>４年度実績（見込み）　</a:t>
            </a:r>
            <a:r>
              <a:rPr lang="en-US" altLang="ja-JP" b="0" i="0" dirty="0">
                <a:latin typeface="Meiryo UI" panose="020B0604030504040204" pitchFamily="50" charset="-128"/>
                <a:ea typeface="Meiryo UI" panose="020B0604030504040204" pitchFamily="50" charset="-128"/>
              </a:rPr>
              <a:t>EV</a:t>
            </a:r>
            <a:r>
              <a:rPr lang="ja-JP" altLang="en-US" b="0" i="0" dirty="0">
                <a:latin typeface="Meiryo UI" panose="020B0604030504040204" pitchFamily="50" charset="-128"/>
                <a:ea typeface="Meiryo UI" panose="020B0604030504040204" pitchFamily="50" charset="-128"/>
              </a:rPr>
              <a:t>バス</a:t>
            </a:r>
            <a:r>
              <a:rPr lang="en-US" altLang="ja-JP" b="0" i="0" dirty="0">
                <a:latin typeface="Meiryo UI" panose="020B0604030504040204" pitchFamily="50" charset="-128"/>
                <a:ea typeface="Meiryo UI" panose="020B0604030504040204" pitchFamily="50" charset="-128"/>
              </a:rPr>
              <a:t>18</a:t>
            </a:r>
            <a:r>
              <a:rPr lang="ja-JP" altLang="en-US" b="0" i="0" dirty="0">
                <a:latin typeface="Meiryo UI" panose="020B0604030504040204" pitchFamily="50" charset="-128"/>
                <a:ea typeface="Meiryo UI" panose="020B0604030504040204" pitchFamily="50" charset="-128"/>
              </a:rPr>
              <a:t>台導入</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74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2862370"/>
            <a:ext cx="9151159" cy="787524"/>
          </a:xfrm>
          <a:solidFill>
            <a:srgbClr val="000066"/>
          </a:solidFill>
        </p:spPr>
        <p:txBody>
          <a:bodyPr>
            <a:normAutofit/>
          </a:body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ご清聴ありがとうございました</a:t>
            </a:r>
          </a:p>
        </p:txBody>
      </p:sp>
      <p:pic>
        <p:nvPicPr>
          <p:cNvPr id="9" name="Picture 2" descr="D:\ShichiK\My Documents\★仮置場\名刺\prefosakaLogo.gif">
            <a:extLst>
              <a:ext uri="{FF2B5EF4-FFF2-40B4-BE49-F238E27FC236}">
                <a16:creationId xmlns:a16="http://schemas.microsoft.com/office/drawing/2014/main" id="{E9063316-1D27-4026-99B9-38E07694EDF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483" t="15890" r="6690" b="16823"/>
          <a:stretch/>
        </p:blipFill>
        <p:spPr bwMode="auto">
          <a:xfrm>
            <a:off x="10475" y="48207"/>
            <a:ext cx="2159746" cy="7199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204778" y="1223476"/>
            <a:ext cx="8744999" cy="890244"/>
            <a:chOff x="-666126" y="218819"/>
            <a:chExt cx="11062364" cy="1126152"/>
          </a:xfrm>
        </p:grpSpPr>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479" y="218819"/>
              <a:ext cx="1121338" cy="1121338"/>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5750" y="218819"/>
              <a:ext cx="1121338" cy="1121338"/>
            </a:xfrm>
            <a:prstGeom prst="rect">
              <a:avLst/>
            </a:prstGeom>
          </p:spPr>
        </p:pic>
        <p:pic>
          <p:nvPicPr>
            <p:cNvPr id="10" name="図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1036" y="223633"/>
              <a:ext cx="1121338" cy="1121338"/>
            </a:xfrm>
            <a:prstGeom prst="rect">
              <a:avLst/>
            </a:prstGeom>
          </p:spPr>
        </p:pic>
        <p:pic>
          <p:nvPicPr>
            <p:cNvPr id="11" name="図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03824" y="218819"/>
              <a:ext cx="1121338" cy="1121338"/>
            </a:xfrm>
            <a:prstGeom prst="rect">
              <a:avLst/>
            </a:prstGeom>
          </p:spPr>
        </p:pic>
        <p:pic>
          <p:nvPicPr>
            <p:cNvPr id="12" name="図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6593" y="218819"/>
              <a:ext cx="1121338" cy="1121338"/>
            </a:xfrm>
            <a:prstGeom prst="rect">
              <a:avLst/>
            </a:prstGeom>
          </p:spPr>
        </p:pic>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89362" y="218819"/>
              <a:ext cx="1121338" cy="1121338"/>
            </a:xfrm>
            <a:prstGeom prst="rect">
              <a:avLst/>
            </a:prstGeom>
          </p:spPr>
        </p:pic>
        <p:pic>
          <p:nvPicPr>
            <p:cNvPr id="14" name="図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32131" y="218819"/>
              <a:ext cx="1121338" cy="1121338"/>
            </a:xfrm>
            <a:prstGeom prst="rect">
              <a:avLst/>
            </a:prstGeom>
          </p:spPr>
        </p:pic>
        <p:pic>
          <p:nvPicPr>
            <p:cNvPr id="15" name="図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74900" y="218819"/>
              <a:ext cx="1121338" cy="1121338"/>
            </a:xfrm>
            <a:prstGeom prst="rect">
              <a:avLst/>
            </a:prstGeom>
          </p:spPr>
        </p:pic>
        <p:pic>
          <p:nvPicPr>
            <p:cNvPr id="16" name="図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6126" y="218819"/>
              <a:ext cx="1122672" cy="1122672"/>
            </a:xfrm>
            <a:prstGeom prst="rect">
              <a:avLst/>
            </a:prstGeom>
          </p:spPr>
        </p:pic>
      </p:grpSp>
      <p:grpSp>
        <p:nvGrpSpPr>
          <p:cNvPr id="17" name="グループ化 16"/>
          <p:cNvGrpSpPr/>
          <p:nvPr/>
        </p:nvGrpSpPr>
        <p:grpSpPr>
          <a:xfrm>
            <a:off x="206633" y="4391308"/>
            <a:ext cx="8744999" cy="886340"/>
            <a:chOff x="-667340" y="1432232"/>
            <a:chExt cx="11063578" cy="1121338"/>
          </a:xfrm>
        </p:grpSpPr>
        <p:pic>
          <p:nvPicPr>
            <p:cNvPr id="18" name="図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74900" y="1432232"/>
              <a:ext cx="1121338" cy="1121338"/>
            </a:xfrm>
            <a:prstGeom prst="rect">
              <a:avLst/>
            </a:prstGeom>
          </p:spPr>
        </p:pic>
        <p:pic>
          <p:nvPicPr>
            <p:cNvPr id="19" name="図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7340" y="1432232"/>
              <a:ext cx="1121338" cy="1121338"/>
            </a:xfrm>
            <a:prstGeom prst="rect">
              <a:avLst/>
            </a:prstGeom>
          </p:spPr>
        </p:pic>
        <p:pic>
          <p:nvPicPr>
            <p:cNvPr id="20" name="図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5479" y="1432232"/>
              <a:ext cx="1121338" cy="1121338"/>
            </a:xfrm>
            <a:prstGeom prst="rect">
              <a:avLst/>
            </a:prstGeom>
          </p:spPr>
        </p:pic>
        <p:pic>
          <p:nvPicPr>
            <p:cNvPr id="21" name="図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18298" y="1432232"/>
              <a:ext cx="1121338" cy="1121338"/>
            </a:xfrm>
            <a:prstGeom prst="rect">
              <a:avLst/>
            </a:prstGeom>
          </p:spPr>
        </p:pic>
        <p:pic>
          <p:nvPicPr>
            <p:cNvPr id="22" name="図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61036" y="1432232"/>
              <a:ext cx="1121338" cy="1121338"/>
            </a:xfrm>
            <a:prstGeom prst="rect">
              <a:avLst/>
            </a:prstGeom>
          </p:spPr>
        </p:pic>
        <p:pic>
          <p:nvPicPr>
            <p:cNvPr id="23" name="図 2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3774" y="1432232"/>
              <a:ext cx="1121338" cy="1121338"/>
            </a:xfrm>
            <a:prstGeom prst="rect">
              <a:avLst/>
            </a:prstGeom>
          </p:spPr>
        </p:pic>
        <p:pic>
          <p:nvPicPr>
            <p:cNvPr id="24" name="図 2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546593" y="1432232"/>
              <a:ext cx="1121338" cy="1121338"/>
            </a:xfrm>
            <a:prstGeom prst="rect">
              <a:avLst/>
            </a:prstGeom>
          </p:spPr>
        </p:pic>
        <p:pic>
          <p:nvPicPr>
            <p:cNvPr id="25" name="図 2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89362" y="1432232"/>
              <a:ext cx="1121338" cy="1121338"/>
            </a:xfrm>
            <a:prstGeom prst="rect">
              <a:avLst/>
            </a:prstGeom>
          </p:spPr>
        </p:pic>
        <p:pic>
          <p:nvPicPr>
            <p:cNvPr id="26" name="図 25"/>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032131" y="1432232"/>
              <a:ext cx="1121338" cy="1121338"/>
            </a:xfrm>
            <a:prstGeom prst="rect">
              <a:avLst/>
            </a:prstGeom>
          </p:spPr>
        </p:pic>
      </p:grpSp>
    </p:spTree>
    <p:extLst>
      <p:ext uri="{BB962C8B-B14F-4D97-AF65-F5344CB8AC3E}">
        <p14:creationId xmlns:p14="http://schemas.microsoft.com/office/powerpoint/2010/main" val="10478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2857500"/>
            <a:ext cx="9144001" cy="1143000"/>
          </a:xfrm>
          <a:solidFill>
            <a:srgbClr val="000066"/>
          </a:solidFill>
        </p:spPr>
        <p:txBody>
          <a:bodyPr>
            <a:normAutofit/>
          </a:bodyPr>
          <a:lstStyle/>
          <a:p>
            <a:pPr algn="l"/>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１．大阪府域における気候変動の現状と</a:t>
            </a:r>
            <a:b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大阪府地球温暖化対策実行計画の概要</a:t>
            </a:r>
          </a:p>
        </p:txBody>
      </p:sp>
      <p:sp>
        <p:nvSpPr>
          <p:cNvPr id="2" name="スライド番号プレースホルダー 1"/>
          <p:cNvSpPr>
            <a:spLocks noGrp="1"/>
          </p:cNvSpPr>
          <p:nvPr>
            <p:ph type="sldNum" sz="quarter" idx="12"/>
          </p:nvPr>
        </p:nvSpPr>
        <p:spPr/>
        <p:txBody>
          <a:bodyPr/>
          <a:lstStyle/>
          <a:p>
            <a:fld id="{930DF1FA-2879-4CB1-9630-E4043495BA91}" type="slidenum">
              <a:rPr kumimoji="1" lang="ja-JP" altLang="en-US" smtClean="0"/>
              <a:t>2</a:t>
            </a:fld>
            <a:endParaRPr kumimoji="1" lang="ja-JP" altLang="en-US" dirty="0"/>
          </a:p>
        </p:txBody>
      </p:sp>
    </p:spTree>
    <p:extLst>
      <p:ext uri="{BB962C8B-B14F-4D97-AF65-F5344CB8AC3E}">
        <p14:creationId xmlns:p14="http://schemas.microsoft.com/office/powerpoint/2010/main" val="2776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ata.jma.go.jp/osaka/kikou/ondanka/fig/annual_temp_Osa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40" y="3839497"/>
            <a:ext cx="5040560" cy="301344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descr="D:\haranot\Desktop\ph011.gif"/>
          <p:cNvPicPr/>
          <p:nvPr/>
        </p:nvPicPr>
        <p:blipFill>
          <a:blip r:embed="rId4">
            <a:extLst>
              <a:ext uri="{28A0092B-C50C-407E-A947-70E740481C1C}">
                <a14:useLocalDpi xmlns:a14="http://schemas.microsoft.com/office/drawing/2010/main" val="0"/>
              </a:ext>
            </a:extLst>
          </a:blip>
          <a:srcRect/>
          <a:stretch>
            <a:fillRect/>
          </a:stretch>
        </p:blipFill>
        <p:spPr bwMode="auto">
          <a:xfrm>
            <a:off x="5011576" y="3673711"/>
            <a:ext cx="1993582" cy="2653665"/>
          </a:xfrm>
          <a:prstGeom prst="rect">
            <a:avLst/>
          </a:prstGeom>
          <a:noFill/>
          <a:ln>
            <a:noFill/>
          </a:ln>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148" y="5045551"/>
            <a:ext cx="2331720" cy="1659731"/>
          </a:xfrm>
          <a:prstGeom prst="rect">
            <a:avLst/>
          </a:prstGeom>
        </p:spPr>
      </p:pic>
      <p:sp>
        <p:nvSpPr>
          <p:cNvPr id="24" name="角丸四角形 6">
            <a:extLst>
              <a:ext uri="{FF2B5EF4-FFF2-40B4-BE49-F238E27FC236}">
                <a16:creationId xmlns:a16="http://schemas.microsoft.com/office/drawing/2014/main" id="{41220BE7-BD7C-4DA4-88FC-EE7B859D2F14}"/>
              </a:ext>
            </a:extLst>
          </p:cNvPr>
          <p:cNvSpPr/>
          <p:nvPr/>
        </p:nvSpPr>
        <p:spPr bwMode="auto">
          <a:xfrm>
            <a:off x="107504" y="800707"/>
            <a:ext cx="8928992" cy="2490058"/>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地球温暖化の現状</a:t>
            </a:r>
          </a:p>
          <a:p>
            <a:pPr marL="914337" lvl="1" indent="-457200">
              <a:spcBef>
                <a:spcPts val="600"/>
              </a:spcBef>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cs typeface="メイリオ" panose="020B0604030504040204" pitchFamily="50" charset="-128"/>
              </a:rPr>
              <a:t>人間活動は約１℃の地球温暖化をもたらしたと推定され、</a:t>
            </a:r>
            <a:r>
              <a:rPr lang="en-US" altLang="ja-JP" dirty="0">
                <a:latin typeface="Meiryo UI" panose="020B0604030504040204" pitchFamily="50" charset="-128"/>
                <a:ea typeface="Meiryo UI" panose="020B0604030504040204" pitchFamily="50" charset="-128"/>
                <a:cs typeface="メイリオ" panose="020B0604030504040204" pitchFamily="50" charset="-128"/>
              </a:rPr>
              <a:t>21</a:t>
            </a:r>
            <a:r>
              <a:rPr lang="ja-JP" altLang="en-US" dirty="0">
                <a:latin typeface="Meiryo UI" panose="020B0604030504040204" pitchFamily="50" charset="-128"/>
                <a:ea typeface="Meiryo UI" panose="020B0604030504040204" pitchFamily="50" charset="-128"/>
                <a:cs typeface="メイリオ" panose="020B0604030504040204" pitchFamily="50" charset="-128"/>
              </a:rPr>
              <a:t>世紀末の世界の平均地上気温は最大</a:t>
            </a:r>
            <a:r>
              <a:rPr lang="en-US" altLang="ja-JP" dirty="0">
                <a:latin typeface="Meiryo UI" panose="020B0604030504040204" pitchFamily="50" charset="-128"/>
                <a:ea typeface="Meiryo UI" panose="020B0604030504040204" pitchFamily="50" charset="-128"/>
                <a:cs typeface="メイリオ" panose="020B0604030504040204" pitchFamily="50" charset="-128"/>
              </a:rPr>
              <a:t>4.8℃</a:t>
            </a:r>
            <a:r>
              <a:rPr lang="ja-JP" altLang="en-US" dirty="0">
                <a:latin typeface="Meiryo UI" panose="020B0604030504040204" pitchFamily="50" charset="-128"/>
                <a:ea typeface="Meiryo UI" panose="020B0604030504040204" pitchFamily="50" charset="-128"/>
                <a:cs typeface="メイリオ" panose="020B0604030504040204" pitchFamily="50" charset="-128"/>
              </a:rPr>
              <a:t>上昇すると予測</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a:p>
            <a:pPr marL="457200" lvl="0" indent="-457200">
              <a:spcBef>
                <a:spcPts val="1800"/>
              </a:spcBef>
              <a:buFont typeface="Wingdings" panose="05000000000000000000" pitchFamily="2" charset="2"/>
              <a:buChar char="n"/>
              <a:defRPr/>
            </a:pPr>
            <a:r>
              <a:rPr lang="ja-JP" altLang="en-US"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大阪府域における地球温暖化の現状</a:t>
            </a:r>
          </a:p>
          <a:p>
            <a:pPr marL="914337" lvl="1" indent="-4572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大阪の年平均気温は</a:t>
            </a:r>
            <a:r>
              <a:rPr lang="en-US" altLang="ja-JP"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a:t>
            </a: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世紀の</a:t>
            </a:r>
            <a:r>
              <a:rPr lang="en-US" altLang="ja-JP"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100</a:t>
            </a:r>
            <a:r>
              <a:rPr lang="ja-JP" altLang="en-US"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年間で約２℃上昇</a:t>
            </a:r>
          </a:p>
          <a:p>
            <a:pPr marL="914337" lvl="1" indent="-4572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猛暑日や熱帯夜日数の増加、局地的豪雨や大規模台風による被害が甚大化</a:t>
            </a:r>
          </a:p>
        </p:txBody>
      </p:sp>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3</a:t>
            </a:fld>
            <a:endParaRPr lang="ja-JP" altLang="en-US" dirty="0"/>
          </a:p>
        </p:txBody>
      </p:sp>
      <p:sp>
        <p:nvSpPr>
          <p:cNvPr id="33" name="テキスト ボックス 32"/>
          <p:cNvSpPr txBox="1"/>
          <p:nvPr/>
        </p:nvSpPr>
        <p:spPr bwMode="white">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第１章　地球温暖化の現状と動向について　</a:t>
            </a:r>
          </a:p>
        </p:txBody>
      </p:sp>
      <p:sp>
        <p:nvSpPr>
          <p:cNvPr id="2" name="雲形吹き出し 1"/>
          <p:cNvSpPr/>
          <p:nvPr/>
        </p:nvSpPr>
        <p:spPr>
          <a:xfrm>
            <a:off x="7090055" y="3410905"/>
            <a:ext cx="2010122" cy="1321796"/>
          </a:xfrm>
          <a:prstGeom prst="cloudCallout">
            <a:avLst>
              <a:gd name="adj1" fmla="val -48628"/>
              <a:gd name="adj2" fmla="val 453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344593" y="3588863"/>
            <a:ext cx="1730875" cy="838371"/>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大阪においても、</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すでに</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“気候危機”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認識すべき状況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a:extLst>
              <a:ext uri="{FF2B5EF4-FFF2-40B4-BE49-F238E27FC236}">
                <a16:creationId xmlns:a16="http://schemas.microsoft.com/office/drawing/2014/main" id="{25B0CE1A-2868-4AD3-B1A5-282297617480}"/>
              </a:ext>
            </a:extLst>
          </p:cNvPr>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地球温暖化の現状</a:t>
            </a:r>
          </a:p>
        </p:txBody>
      </p:sp>
      <p:sp>
        <p:nvSpPr>
          <p:cNvPr id="3" name="スライド番号プレースホルダー 2"/>
          <p:cNvSpPr>
            <a:spLocks noGrp="1"/>
          </p:cNvSpPr>
          <p:nvPr>
            <p:ph type="sldNum" sz="quarter" idx="12"/>
          </p:nvPr>
        </p:nvSpPr>
        <p:spPr>
          <a:xfrm>
            <a:off x="8622504" y="6327376"/>
            <a:ext cx="486000" cy="486000"/>
          </a:xfrm>
        </p:spPr>
        <p:txBody>
          <a:bodyPr/>
          <a:lstStyle/>
          <a:p>
            <a:fld id="{B0BFD7D3-87B8-472A-985F-570FE245FC23}" type="slidenum">
              <a:rPr kumimoji="1" lang="ja-JP" altLang="en-US" smtClean="0"/>
              <a:t>3</a:t>
            </a:fld>
            <a:endParaRPr kumimoji="1" lang="ja-JP" altLang="en-US"/>
          </a:p>
        </p:txBody>
      </p:sp>
      <p:sp>
        <p:nvSpPr>
          <p:cNvPr id="23" name="テキスト ボックス 1">
            <a:extLst>
              <a:ext uri="{FF2B5EF4-FFF2-40B4-BE49-F238E27FC236}">
                <a16:creationId xmlns:a16="http://schemas.microsoft.com/office/drawing/2014/main" id="{04719DC0-4888-4902-B331-C0D724ACB010}"/>
              </a:ext>
            </a:extLst>
          </p:cNvPr>
          <p:cNvSpPr txBox="1"/>
          <p:nvPr/>
        </p:nvSpPr>
        <p:spPr>
          <a:xfrm>
            <a:off x="4874103" y="6382489"/>
            <a:ext cx="1947224" cy="430887"/>
          </a:xfrm>
          <a:prstGeom prst="rect">
            <a:avLst/>
          </a:prstGeom>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月豪雨</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台風</a:t>
            </a:r>
            <a:r>
              <a:rPr lang="en-US" altLang="ja-JP" dirty="0">
                <a:latin typeface="Meiryo UI" panose="020B0604030504040204" pitchFamily="50" charset="-128"/>
                <a:ea typeface="Meiryo UI" panose="020B0604030504040204" pitchFamily="50" charset="-128"/>
              </a:rPr>
              <a:t>21</a:t>
            </a:r>
            <a:r>
              <a:rPr lang="ja-JP" altLang="en-US" dirty="0">
                <a:latin typeface="Meiryo UI" panose="020B0604030504040204" pitchFamily="50" charset="-128"/>
                <a:ea typeface="Meiryo UI" panose="020B0604030504040204" pitchFamily="50" charset="-128"/>
              </a:rPr>
              <a:t>号による被害</a:t>
            </a:r>
          </a:p>
        </p:txBody>
      </p:sp>
      <p:sp>
        <p:nvSpPr>
          <p:cNvPr id="40" name="テキスト ボックス 16"/>
          <p:cNvSpPr txBox="1"/>
          <p:nvPr/>
        </p:nvSpPr>
        <p:spPr>
          <a:xfrm>
            <a:off x="27423" y="3588094"/>
            <a:ext cx="4544577" cy="548513"/>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marL="142875" marR="142875" algn="just">
              <a:lnSpc>
                <a:spcPts val="1200"/>
              </a:lnSpc>
              <a:spcAft>
                <a:spcPts val="0"/>
              </a:spcAft>
            </a:pP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大阪の年平均気温</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経年変化</a:t>
            </a:r>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42875" marR="142875" algn="just">
              <a:lnSpc>
                <a:spcPts val="1200"/>
              </a:lnSpc>
              <a:spcAft>
                <a:spcPts val="0"/>
              </a:spcAft>
            </a:pPr>
            <a:r>
              <a:rPr lang="ja-JP" altLang="en-US"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出典：</a:t>
            </a:r>
            <a:r>
              <a:rPr lang="ja-JP"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気象庁</a:t>
            </a: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ホームページ</a:t>
            </a:r>
            <a:endParaRPr lang="ja-JP" sz="105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382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地球温暖化対策の動向</a:t>
            </a:r>
          </a:p>
        </p:txBody>
      </p:sp>
      <p:sp>
        <p:nvSpPr>
          <p:cNvPr id="7" name="角丸四角形 6"/>
          <p:cNvSpPr/>
          <p:nvPr/>
        </p:nvSpPr>
        <p:spPr bwMode="auto">
          <a:xfrm>
            <a:off x="107504" y="1133575"/>
            <a:ext cx="8928992" cy="5106159"/>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400" b="1"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パリ協定</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が採択</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(2015</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12</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月</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 、平均気温の上昇を２℃高い水準を十分下回るとともに、</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1.5℃</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に抑える努力を追求</a:t>
            </a:r>
          </a:p>
          <a:p>
            <a:pPr marL="457200" indent="-457200">
              <a:spcBef>
                <a:spcPts val="1800"/>
              </a:spcBef>
              <a:buFont typeface="Wingdings" panose="05000000000000000000" pitchFamily="2" charset="2"/>
              <a:buChar char="n"/>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首相による</a:t>
            </a:r>
            <a:r>
              <a:rPr lang="en-US" altLang="ja-JP" sz="2400" b="1"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2050</a:t>
            </a:r>
            <a:r>
              <a:rPr lang="ja-JP" altLang="en-US" sz="2400" b="1"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年カーボンニュートラル宣言</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2020</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10</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月）</a:t>
            </a:r>
          </a:p>
          <a:p>
            <a:pPr marL="914337" lvl="1" indent="-457200">
              <a:spcBef>
                <a:spcPts val="600"/>
              </a:spcBef>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cs typeface="メイリオ" panose="020B0604030504040204" pitchFamily="50" charset="-128"/>
              </a:rPr>
              <a:t>「もはや、温暖化への対応は経済成長の制約ではない」、「積極的に温暖化対策を行うことが、産業構造や経済社会の変革をもたらし、大きな成長につながるという発想の転換が必要」と表明。</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a:p>
            <a:pPr marL="457200" lvl="0" indent="-457200">
              <a:spcBef>
                <a:spcPts val="1800"/>
              </a:spcBef>
              <a:buFont typeface="Wingdings" panose="05000000000000000000" pitchFamily="2" charset="2"/>
              <a:buChar char="n"/>
              <a:defRPr/>
            </a:pPr>
            <a:r>
              <a:rPr lang="ja-JP" altLang="en-US"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大阪府における</a:t>
            </a:r>
            <a:r>
              <a:rPr lang="ja-JP" altLang="en-US" sz="2400" b="1"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ゼロカーボン宣言</a:t>
            </a:r>
          </a:p>
          <a:p>
            <a:pPr marL="914337" lvl="1" indent="-4572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大阪府は、「</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2050</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年府域における二酸化炭素排出量実質ゼロをめざす</a:t>
            </a: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」と表明。（</a:t>
            </a:r>
            <a:r>
              <a:rPr lang="en-US" altLang="ja-JP"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2019</a:t>
            </a: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9</a:t>
            </a: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月議会）</a:t>
            </a:r>
            <a:endParaRPr lang="en-US" altLang="ja-JP"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914337" lvl="1" indent="-4572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また、</a:t>
            </a:r>
            <a:r>
              <a:rPr lang="ja-JP" altLang="en-US"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府内において、</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2050</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年ゼロカーボン宣言を表明した市町村が増加</a:t>
            </a:r>
            <a:r>
              <a:rPr lang="ja-JP" altLang="en-US"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しつつある。</a:t>
            </a:r>
            <a:br>
              <a:rPr lang="en-US" altLang="ja-JP"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b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※2022</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月</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21</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日時点で</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25</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市町</a:t>
            </a:r>
            <a:b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枚方市、東大阪市、泉大津市、大阪市、阪南市、豊中市、吹田市、高石市、能勢町</a:t>
            </a:r>
            <a:b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河内長野市、堺市、八尾市、和泉市、熊取町、岸和田市、太子町、泉佐野市、摂津市</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1">
              <a:defRPr/>
            </a:pP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茨木市、岬町、河南町、池田市、交野市、門真市、松原市</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640504" y="6345376"/>
            <a:ext cx="468000" cy="468000"/>
          </a:xfrm>
          <a:ln w="19050">
            <a:solidFill>
              <a:srgbClr val="758085">
                <a:lumMod val="50000"/>
                <a:alpha val="91000"/>
              </a:srgbClr>
            </a:solidFill>
          </a:ln>
          <a:effectLst>
            <a:outerShdw blurRad="50800" dist="38100" dir="5400000" algn="t" rotWithShape="0">
              <a:prstClr val="black">
                <a:alpha val="40000"/>
              </a:prstClr>
            </a:outerShdw>
          </a:effectLst>
        </p:spPr>
        <p:txBody>
          <a:bodyPr anchor="ctr" anchorCtr="1"/>
          <a:lstStyle/>
          <a:p>
            <a:fld id="{930DF1FA-2879-4CB1-9630-E4043495BA91}" type="slidenum">
              <a:rPr kumimoji="1" lang="ja-JP" altLang="en-US" sz="1600" b="1" smtClean="0">
                <a:solidFill>
                  <a:schemeClr val="tx1"/>
                </a:solidFill>
                <a:latin typeface="Meiryo UI" panose="020B0604030504040204" pitchFamily="50" charset="-128"/>
                <a:ea typeface="Meiryo UI" panose="020B0604030504040204" pitchFamily="50" charset="-128"/>
              </a:rPr>
              <a:t>4</a:t>
            </a:fld>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654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a:t>
            </a:fld>
            <a:endParaRPr lang="ja-JP" altLang="en-US" dirty="0"/>
          </a:p>
        </p:txBody>
      </p:sp>
      <p:sp>
        <p:nvSpPr>
          <p:cNvPr id="9" name="タイトル 1">
            <a:extLst>
              <a:ext uri="{FF2B5EF4-FFF2-40B4-BE49-F238E27FC236}">
                <a16:creationId xmlns:a16="http://schemas.microsoft.com/office/drawing/2014/main" id="{7E41B34A-5358-4E03-BE6A-834C7D31476A}"/>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solidFill>
                  <a:schemeClr val="bg1"/>
                </a:solidFill>
                <a:latin typeface="Meiryo UI" panose="020B0604030504040204" pitchFamily="50" charset="-128"/>
                <a:ea typeface="Meiryo UI" panose="020B0604030504040204" pitchFamily="50" charset="-128"/>
              </a:rPr>
              <a:t>2030</a:t>
            </a:r>
            <a:r>
              <a:rPr lang="ja-JP" altLang="en-US" sz="2800" b="1" dirty="0">
                <a:solidFill>
                  <a:schemeClr val="bg1"/>
                </a:solidFill>
                <a:latin typeface="Meiryo UI" panose="020B0604030504040204" pitchFamily="50" charset="-128"/>
                <a:ea typeface="Meiryo UI" panose="020B0604030504040204" pitchFamily="50" charset="-128"/>
              </a:rPr>
              <a:t>年度目標</a:t>
            </a:r>
          </a:p>
        </p:txBody>
      </p:sp>
      <p:sp>
        <p:nvSpPr>
          <p:cNvPr id="11" name="角丸四角形 6">
            <a:extLst>
              <a:ext uri="{FF2B5EF4-FFF2-40B4-BE49-F238E27FC236}">
                <a16:creationId xmlns:a16="http://schemas.microsoft.com/office/drawing/2014/main" id="{BBB72384-A4E2-41FD-A115-4DB6D761879E}"/>
              </a:ext>
            </a:extLst>
          </p:cNvPr>
          <p:cNvSpPr/>
          <p:nvPr/>
        </p:nvSpPr>
        <p:spPr bwMode="auto">
          <a:xfrm>
            <a:off x="107504" y="843901"/>
            <a:ext cx="8928992" cy="920397"/>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2030</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年度の府域の温室効果ガス排出量を</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2013</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年度比で</a:t>
            </a:r>
            <a:br>
              <a:rPr lang="en-US" altLang="ja-JP" sz="2400" b="1" dirty="0">
                <a:latin typeface="Meiryo UI" panose="020B0604030504040204" pitchFamily="50" charset="-128"/>
                <a:ea typeface="Meiryo UI" panose="020B0604030504040204" pitchFamily="50" charset="-128"/>
                <a:cs typeface="メイリオ" panose="020B0604030504040204" pitchFamily="50" charset="-128"/>
              </a:rPr>
            </a:b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40%</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削減</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622504" y="6327376"/>
            <a:ext cx="486000" cy="486000"/>
          </a:xfrm>
        </p:spPr>
        <p:txBody>
          <a:bodyPr/>
          <a:lstStyle/>
          <a:p>
            <a:fld id="{B0BFD7D3-87B8-472A-985F-570FE245FC23}" type="slidenum">
              <a:rPr kumimoji="1" lang="ja-JP" altLang="en-US" smtClean="0"/>
              <a:t>5</a:t>
            </a:fld>
            <a:endParaRPr kumimoji="1" lang="ja-JP" altLang="en-US"/>
          </a:p>
        </p:txBody>
      </p:sp>
      <p:sp>
        <p:nvSpPr>
          <p:cNvPr id="6" name="タイトル 1">
            <a:extLst>
              <a:ext uri="{FF2B5EF4-FFF2-40B4-BE49-F238E27FC236}">
                <a16:creationId xmlns:a16="http://schemas.microsoft.com/office/drawing/2014/main" id="{C0CEA36A-E315-491F-8F8C-18F93292C195}"/>
              </a:ext>
            </a:extLst>
          </p:cNvPr>
          <p:cNvSpPr txBox="1">
            <a:spLocks/>
          </p:cNvSpPr>
          <p:nvPr/>
        </p:nvSpPr>
        <p:spPr bwMode="auto">
          <a:xfrm>
            <a:off x="84068" y="2571832"/>
            <a:ext cx="9000000" cy="36000"/>
          </a:xfrm>
          <a:prstGeom prst="rect">
            <a:avLst/>
          </a:prstGeom>
          <a:gradFill rotWithShape="1">
            <a:gsLst>
              <a:gs pos="0">
                <a:srgbClr val="002060"/>
              </a:gs>
              <a:gs pos="80000">
                <a:srgbClr val="002060"/>
              </a:gs>
              <a:gs pos="100000">
                <a:srgbClr val="00206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144DE135-FF60-4878-BB49-AC0EBE6E9869}"/>
              </a:ext>
            </a:extLst>
          </p:cNvPr>
          <p:cNvSpPr txBox="1">
            <a:spLocks/>
          </p:cNvSpPr>
          <p:nvPr/>
        </p:nvSpPr>
        <p:spPr bwMode="auto">
          <a:xfrm>
            <a:off x="-82507" y="211993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　二酸化炭素排出量実質ゼロ実現に向けたアプローチ</a:t>
            </a:r>
          </a:p>
        </p:txBody>
      </p:sp>
      <p:pic>
        <p:nvPicPr>
          <p:cNvPr id="15" name="図 14">
            <a:extLst>
              <a:ext uri="{FF2B5EF4-FFF2-40B4-BE49-F238E27FC236}">
                <a16:creationId xmlns:a16="http://schemas.microsoft.com/office/drawing/2014/main" id="{2BD44450-F2BE-4DA0-80D8-799C70D87DAB}"/>
              </a:ext>
            </a:extLst>
          </p:cNvPr>
          <p:cNvPicPr>
            <a:picLocks noChangeAspect="1"/>
          </p:cNvPicPr>
          <p:nvPr/>
        </p:nvPicPr>
        <p:blipFill>
          <a:blip r:embed="rId3"/>
          <a:stretch>
            <a:fillRect/>
          </a:stretch>
        </p:blipFill>
        <p:spPr>
          <a:xfrm>
            <a:off x="1547664" y="2676881"/>
            <a:ext cx="5819137" cy="4031330"/>
          </a:xfrm>
          <a:prstGeom prst="rect">
            <a:avLst/>
          </a:prstGeom>
        </p:spPr>
      </p:pic>
      <p:sp>
        <p:nvSpPr>
          <p:cNvPr id="10" name="角丸四角形吹き出し 9"/>
          <p:cNvSpPr/>
          <p:nvPr/>
        </p:nvSpPr>
        <p:spPr>
          <a:xfrm>
            <a:off x="2411760" y="1411094"/>
            <a:ext cx="5099057" cy="698555"/>
          </a:xfrm>
          <a:prstGeom prst="wedgeRoundRectCallout">
            <a:avLst>
              <a:gd name="adj1" fmla="val -56286"/>
              <a:gd name="adj2" fmla="val -40528"/>
              <a:gd name="adj3" fmla="val 16667"/>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marL="93663" indent="-93663"/>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国の温暖化計画で用いられている排出係数を用いて府の実行計画で積み上げた施策で再計算すると、府の目標値も</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46</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％以上となる。</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6335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府域における温室効果ガス排出量</a:t>
            </a:r>
            <a:r>
              <a:rPr lang="en-US" altLang="ja-JP" sz="2800" b="1" dirty="0">
                <a:solidFill>
                  <a:schemeClr val="bg1"/>
                </a:solidFill>
                <a:latin typeface="Meiryo UI" panose="020B0604030504040204" pitchFamily="50" charset="-128"/>
                <a:ea typeface="Meiryo UI" panose="020B0604030504040204" pitchFamily="50" charset="-128"/>
              </a:rPr>
              <a:t>(2020</a:t>
            </a:r>
            <a:r>
              <a:rPr lang="ja-JP" altLang="en-US" sz="2800" b="1" dirty="0">
                <a:solidFill>
                  <a:schemeClr val="bg1"/>
                </a:solidFill>
                <a:latin typeface="Meiryo UI" panose="020B0604030504040204" pitchFamily="50" charset="-128"/>
                <a:ea typeface="Meiryo UI" panose="020B0604030504040204" pitchFamily="50" charset="-128"/>
              </a:rPr>
              <a:t>年度</a:t>
            </a:r>
            <a:r>
              <a:rPr lang="en-US" altLang="ja-JP" sz="2800" b="1" dirty="0">
                <a:solidFill>
                  <a:schemeClr val="bg1"/>
                </a:solidFill>
                <a:latin typeface="Meiryo UI" panose="020B0604030504040204" pitchFamily="50" charset="-128"/>
                <a:ea typeface="Meiryo UI" panose="020B0604030504040204" pitchFamily="50" charset="-128"/>
              </a:rPr>
              <a:t>)</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4" name="角丸四角形 3"/>
          <p:cNvSpPr/>
          <p:nvPr/>
        </p:nvSpPr>
        <p:spPr bwMode="auto">
          <a:xfrm>
            <a:off x="107504" y="738314"/>
            <a:ext cx="8928992" cy="1151230"/>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府域における温室効果ガス排出量は</a:t>
            </a: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4,395</a:t>
            </a: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a:t>
            </a: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t-</a:t>
            </a:r>
            <a:r>
              <a:rPr lang="en-US" altLang="ja-JP" sz="2400" b="1" dirty="0">
                <a:solidFill>
                  <a:srgbClr val="FF0000"/>
                </a:solidFill>
                <a:latin typeface="Meiryo UI" panose="020B0604030504040204" pitchFamily="50" charset="-128"/>
                <a:ea typeface="Meiryo UI" panose="020B0604030504040204" pitchFamily="50" charset="-128"/>
              </a:rPr>
              <a:t> CO</a:t>
            </a:r>
            <a:r>
              <a:rPr lang="en-US" altLang="ja-JP" b="1" dirty="0">
                <a:solidFill>
                  <a:srgbClr val="FF0000"/>
                </a:solidFill>
                <a:latin typeface="Meiryo UI" panose="020B0604030504040204" pitchFamily="50" charset="-128"/>
                <a:ea typeface="Meiryo UI" panose="020B0604030504040204" pitchFamily="50" charset="-128"/>
              </a:rPr>
              <a:t>2</a:t>
            </a:r>
            <a:r>
              <a:rPr lang="en-US" altLang="ja-JP" sz="2400" b="1" baseline="-25000" dirty="0">
                <a:solidFill>
                  <a:srgbClr val="FF0000"/>
                </a:solidFill>
                <a:latin typeface="Meiryo UI" panose="020B0604030504040204" pitchFamily="50" charset="-128"/>
                <a:ea typeface="Meiryo UI" panose="020B0604030504040204" pitchFamily="50" charset="-128"/>
              </a:rPr>
              <a:t> </a:t>
            </a:r>
          </a:p>
          <a:p>
            <a:pPr marL="457200" indent="-457200">
              <a:spcBef>
                <a:spcPts val="1800"/>
              </a:spcBef>
              <a:buFont typeface="Wingdings" panose="05000000000000000000" pitchFamily="2" charset="2"/>
              <a:buChar char="n"/>
              <a:defRPr/>
            </a:pP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計画の基準年度である</a:t>
            </a:r>
            <a:r>
              <a:rPr lang="en-US" altLang="ja-JP"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年度比で</a:t>
            </a: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21.8</a:t>
            </a: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％削減</a:t>
            </a:r>
          </a:p>
        </p:txBody>
      </p:sp>
      <p:sp>
        <p:nvSpPr>
          <p:cNvPr id="11" name="テキスト ボックス 1"/>
          <p:cNvSpPr txBox="1"/>
          <p:nvPr/>
        </p:nvSpPr>
        <p:spPr>
          <a:xfrm>
            <a:off x="1475656" y="6519446"/>
            <a:ext cx="6192688" cy="338554"/>
          </a:xfrm>
          <a:prstGeom prst="rect">
            <a:avLst/>
          </a:prstGeom>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基準年度（</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2013</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年度）との温室効果ガス排出量の比較</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0BFD7D3-87B8-472A-985F-570FE245FC23}" type="slidenum">
              <a:rPr kumimoji="1" lang="ja-JP" altLang="en-US" smtClean="0"/>
              <a:t>6</a:t>
            </a:fld>
            <a:endParaRPr kumimoji="1" lang="ja-JP" altLang="en-US"/>
          </a:p>
        </p:txBody>
      </p:sp>
      <p:sp>
        <p:nvSpPr>
          <p:cNvPr id="9" name="テキスト ボックス 8"/>
          <p:cNvSpPr txBox="1"/>
          <p:nvPr/>
        </p:nvSpPr>
        <p:spPr>
          <a:xfrm>
            <a:off x="395536" y="6257836"/>
            <a:ext cx="6473119" cy="523220"/>
          </a:xfrm>
          <a:prstGeom prst="rect">
            <a:avLst/>
          </a:prstGeom>
          <a:noFill/>
        </p:spPr>
        <p:txBody>
          <a:bodyPr wrap="none" rtlCol="0">
            <a:spAutoFit/>
          </a:bodyPr>
          <a:lstStyle/>
          <a:p>
            <a:r>
              <a:rPr kumimoji="1" lang="ja-JP" altLang="en-US" sz="1400" dirty="0"/>
              <a:t>電気の排出係数</a:t>
            </a:r>
            <a:r>
              <a:rPr kumimoji="1" lang="ja-JP" altLang="en-US" sz="1200" dirty="0"/>
              <a:t>　　　　　　</a:t>
            </a:r>
            <a:r>
              <a:rPr lang="en-US" altLang="ja-JP" sz="1400" dirty="0"/>
              <a:t>0.513                0.368             </a:t>
            </a:r>
            <a:r>
              <a:rPr lang="ja-JP" altLang="en-US" sz="1400" dirty="0"/>
              <a:t>　</a:t>
            </a:r>
            <a:r>
              <a:rPr lang="en-US" altLang="ja-JP" sz="1400" dirty="0"/>
              <a:t>    0.342</a:t>
            </a:r>
            <a:r>
              <a:rPr lang="ja-JP" altLang="en-US" sz="1400" dirty="0"/>
              <a:t>　　　　　　　</a:t>
            </a:r>
            <a:r>
              <a:rPr lang="en-US" altLang="ja-JP" sz="1400" dirty="0"/>
              <a:t>0.379   </a:t>
            </a:r>
          </a:p>
          <a:p>
            <a:r>
              <a:rPr lang="en-US" altLang="ja-JP" sz="1400" dirty="0"/>
              <a:t>  </a:t>
            </a:r>
            <a:r>
              <a:rPr lang="ja-JP" altLang="en-US" sz="1400" dirty="0"/>
              <a:t>（</a:t>
            </a:r>
            <a:r>
              <a:rPr lang="en-US" altLang="ja-JP" sz="1400" dirty="0"/>
              <a:t>kg-CO</a:t>
            </a:r>
            <a:r>
              <a:rPr lang="en-US" altLang="ja-JP" sz="1400" baseline="-25000" dirty="0"/>
              <a:t>2</a:t>
            </a:r>
            <a:r>
              <a:rPr lang="en-US" altLang="ja-JP" sz="1400" dirty="0"/>
              <a:t>/kWh</a:t>
            </a:r>
            <a:r>
              <a:rPr lang="ja-JP" altLang="en-US" sz="1400" dirty="0"/>
              <a:t>） </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4546"/>
            <a:ext cx="7938936" cy="4412830"/>
          </a:xfrm>
          <a:prstGeom prst="rect">
            <a:avLst/>
          </a:prstGeom>
          <a:noFill/>
          <a:ln>
            <a:noFill/>
          </a:ln>
        </p:spPr>
      </p:pic>
    </p:spTree>
    <p:extLst>
      <p:ext uri="{BB962C8B-B14F-4D97-AF65-F5344CB8AC3E}">
        <p14:creationId xmlns:p14="http://schemas.microsoft.com/office/powerpoint/2010/main" val="299252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111417F3-481C-4A1A-8120-084E2AB56C47}"/>
              </a:ext>
            </a:extLst>
          </p:cNvPr>
          <p:cNvSpPr txBox="1">
            <a:spLocks/>
          </p:cNvSpPr>
          <p:nvPr/>
        </p:nvSpPr>
        <p:spPr>
          <a:xfrm>
            <a:off x="-4392"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b="1" dirty="0">
                <a:solidFill>
                  <a:schemeClr val="bg1"/>
                </a:solidFill>
                <a:latin typeface="Meiryo UI" panose="020B0604030504040204" pitchFamily="50" charset="-128"/>
                <a:ea typeface="Meiryo UI" panose="020B0604030504040204" pitchFamily="50" charset="-128"/>
              </a:rPr>
              <a:t>2030</a:t>
            </a:r>
            <a:r>
              <a:rPr lang="ja-JP" altLang="en-US" sz="2800" b="1" dirty="0">
                <a:solidFill>
                  <a:schemeClr val="bg1"/>
                </a:solidFill>
                <a:latin typeface="Meiryo UI" panose="020B0604030504040204" pitchFamily="50" charset="-128"/>
                <a:ea typeface="Meiryo UI" panose="020B0604030504040204" pitchFamily="50" charset="-128"/>
              </a:rPr>
              <a:t>年に向けて取り組む項目</a:t>
            </a:r>
          </a:p>
        </p:txBody>
      </p:sp>
      <p:sp>
        <p:nvSpPr>
          <p:cNvPr id="15" name="角丸四角形 6">
            <a:extLst>
              <a:ext uri="{FF2B5EF4-FFF2-40B4-BE49-F238E27FC236}">
                <a16:creationId xmlns:a16="http://schemas.microsoft.com/office/drawing/2014/main" id="{BBB72384-A4E2-41FD-A115-4DB6D761879E}"/>
              </a:ext>
            </a:extLst>
          </p:cNvPr>
          <p:cNvSpPr/>
          <p:nvPr/>
        </p:nvSpPr>
        <p:spPr bwMode="auto">
          <a:xfrm>
            <a:off x="103112" y="1556792"/>
            <a:ext cx="8928992" cy="4521383"/>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Clr>
                <a:schemeClr val="tx1"/>
              </a:buClr>
              <a:buFont typeface="Wingdings" panose="05000000000000000000" pitchFamily="2" charset="2"/>
              <a:buChar char="n"/>
              <a:defRPr/>
            </a:pP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あらゆる主体の</a:t>
            </a:r>
            <a:r>
              <a:rPr lang="ja-JP" altLang="en-US" sz="2400" b="1" kern="10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意識改革・行動喚起</a:t>
            </a:r>
            <a:endParaRPr lang="en-US" altLang="ja-JP" sz="2400" b="1" kern="10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endParaRPr>
          </a:p>
          <a:p>
            <a:pPr marL="457200" indent="-457200">
              <a:spcBef>
                <a:spcPts val="1800"/>
              </a:spcBef>
              <a:buFont typeface="Wingdings" panose="05000000000000000000" pitchFamily="2" charset="2"/>
              <a:buChar char="n"/>
              <a:defRPr/>
            </a:pP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事業者における</a:t>
            </a:r>
            <a:r>
              <a:rPr lang="ja-JP" altLang="en-US" sz="2400" b="1" kern="10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脱炭素化に向けた取組</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457200" indent="-457200">
              <a:spcBef>
                <a:spcPts val="1800"/>
              </a:spcBef>
              <a:buFont typeface="Wingdings" panose="05000000000000000000" pitchFamily="2" charset="2"/>
              <a:buChar char="n"/>
              <a:defRPr/>
            </a:pPr>
            <a:r>
              <a:rPr lang="en-US" altLang="ja-JP" sz="2400" b="1" kern="100" spc="-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400" b="1" kern="100" spc="-5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2400" b="1" kern="100" spc="-50" baseline="-1200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2400" b="1" kern="100" spc="-5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再生可能エネルギーを含む</a:t>
            </a:r>
            <a:r>
              <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br>
              <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br>
            <a:r>
              <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利用促進</a:t>
            </a:r>
            <a:endPar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457200" indent="-457200">
              <a:spcBef>
                <a:spcPts val="1800"/>
              </a:spcBef>
              <a:buFont typeface="Wingdings" panose="05000000000000000000" pitchFamily="2" charset="2"/>
              <a:buChar char="n"/>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輸送・移動における脱炭素化</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に向けた取組促進</a:t>
            </a:r>
            <a:endPar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457200" indent="-457200">
              <a:spcBef>
                <a:spcPts val="1800"/>
              </a:spcBef>
              <a:buFont typeface="Wingdings" panose="05000000000000000000" pitchFamily="2" charset="2"/>
              <a:buChar char="n"/>
              <a:defRPr/>
            </a:pPr>
            <a:r>
              <a:rPr lang="ja-JP" altLang="en-US" sz="24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資源循環</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の促進</a:t>
            </a:r>
            <a:endParaRPr lang="en-US" altLang="ja-JP" sz="24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457200" indent="-457200">
              <a:spcBef>
                <a:spcPts val="1800"/>
              </a:spcBef>
              <a:buFont typeface="Wingdings" panose="05000000000000000000" pitchFamily="2" charset="2"/>
              <a:buChar char="n"/>
              <a:defRPr/>
            </a:pPr>
            <a:r>
              <a:rPr lang="ja-JP" altLang="en-US" sz="24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dirty="0">
                <a:solidFill>
                  <a:srgbClr val="0000CC"/>
                </a:solidFill>
                <a:latin typeface="Meiryo UI" panose="020B0604030504040204" pitchFamily="50" charset="-128"/>
                <a:ea typeface="Meiryo UI" panose="020B0604030504040204" pitchFamily="50" charset="-128"/>
                <a:cs typeface="Times New Roman" panose="02020603050405020304" pitchFamily="18" charset="0"/>
              </a:rPr>
              <a:t>森林吸収・緑化</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等の推進</a:t>
            </a:r>
            <a:endPar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457200" indent="-457200">
              <a:spcBef>
                <a:spcPts val="1800"/>
              </a:spcBef>
              <a:buFont typeface="Wingdings" panose="05000000000000000000" pitchFamily="2" charset="2"/>
              <a:buChar char="n"/>
              <a:defRPr/>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気候変動</a:t>
            </a:r>
            <a:r>
              <a:rPr lang="ja-JP" altLang="en-US" sz="24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適応</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の推進等</a:t>
            </a:r>
          </a:p>
        </p:txBody>
      </p:sp>
      <p:sp>
        <p:nvSpPr>
          <p:cNvPr id="6" name="スライド番号プレースホルダー 5"/>
          <p:cNvSpPr>
            <a:spLocks noGrp="1"/>
          </p:cNvSpPr>
          <p:nvPr>
            <p:ph type="sldNum" sz="quarter" idx="12"/>
          </p:nvPr>
        </p:nvSpPr>
        <p:spPr bwMode="white">
          <a:xfrm>
            <a:off x="8532440" y="6372000"/>
            <a:ext cx="486000" cy="486000"/>
          </a:xfrm>
        </p:spPr>
        <p:txBody>
          <a:bodyPr/>
          <a:lstStyle/>
          <a:p>
            <a:fld id="{F0DA1747-7AE3-4485-B1CC-5CDDF653E874}" type="slidenum">
              <a:rPr kumimoji="1" lang="ja-JP" altLang="en-US" smtClean="0"/>
              <a:t>7</a:t>
            </a:fld>
            <a:endParaRPr kumimoji="1" lang="ja-JP" altLang="en-US" dirty="0"/>
          </a:p>
        </p:txBody>
      </p:sp>
    </p:spTree>
    <p:extLst>
      <p:ext uri="{BB962C8B-B14F-4D97-AF65-F5344CB8AC3E}">
        <p14:creationId xmlns:p14="http://schemas.microsoft.com/office/powerpoint/2010/main" val="40746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
            <a:extLst>
              <a:ext uri="{FF2B5EF4-FFF2-40B4-BE49-F238E27FC236}">
                <a16:creationId xmlns:a16="http://schemas.microsoft.com/office/drawing/2014/main" id="{D461C368-5FFC-48E2-B4FC-6F938CD7BB66}"/>
              </a:ext>
            </a:extLst>
          </p:cNvPr>
          <p:cNvSpPr/>
          <p:nvPr/>
        </p:nvSpPr>
        <p:spPr bwMode="auto">
          <a:xfrm>
            <a:off x="75671" y="764502"/>
            <a:ext cx="9040777" cy="2028393"/>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目的</a:t>
            </a:r>
            <a:br>
              <a:rPr lang="en-US" altLang="ja-JP" sz="2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　府域の</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2050</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年二酸化炭素排出量実質ゼロ（カーボンニュートラル）をめざし、長期的かつ世界的な視野のもと、持続可能な経済成長と地球温暖化対策の推進を図るため、取組方針等を全庁で協議し、強力に推進する。</a:t>
            </a:r>
          </a:p>
        </p:txBody>
      </p:sp>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おおさかカーボンニュートラル推進本部</a:t>
            </a:r>
          </a:p>
        </p:txBody>
      </p:sp>
      <p:sp>
        <p:nvSpPr>
          <p:cNvPr id="14" name="正方形/長方形 13"/>
          <p:cNvSpPr/>
          <p:nvPr/>
        </p:nvSpPr>
        <p:spPr>
          <a:xfrm>
            <a:off x="35496" y="2864701"/>
            <a:ext cx="9040777" cy="394867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Wingdings" panose="05000000000000000000" pitchFamily="2" charset="2"/>
              <a:buChar char="n"/>
            </a:pP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体制</a:t>
            </a:r>
            <a:endParaRPr kumimoji="1" lang="ja-JP" altLang="en-US" sz="2400" dirty="0">
              <a:solidFill>
                <a:schemeClr val="tx1"/>
              </a:solidFill>
            </a:endParaRPr>
          </a:p>
        </p:txBody>
      </p:sp>
      <p:sp>
        <p:nvSpPr>
          <p:cNvPr id="20" name="正方形/長方形 19"/>
          <p:cNvSpPr/>
          <p:nvPr/>
        </p:nvSpPr>
        <p:spPr>
          <a:xfrm>
            <a:off x="326619" y="3400554"/>
            <a:ext cx="8538885" cy="830997"/>
          </a:xfrm>
          <a:prstGeom prst="rect">
            <a:avLst/>
          </a:prstGeom>
          <a:solidFill>
            <a:srgbClr val="FFCC66"/>
          </a:solidFill>
        </p:spPr>
        <p:txBody>
          <a:bodyPr vert="horz" wrap="square">
            <a:spAutoFit/>
          </a:bodyPr>
          <a:lstStyle/>
          <a:p>
            <a:r>
              <a:rPr lang="ja-JP" altLang="en-US" sz="2400" b="1" dirty="0"/>
              <a:t>推進本部　本部長：知事、副本部長：３副知事</a:t>
            </a:r>
            <a:endParaRPr lang="en-US" altLang="ja-JP" sz="2400" b="1" dirty="0"/>
          </a:p>
          <a:p>
            <a:r>
              <a:rPr lang="ja-JP" altLang="en-US" sz="2400" b="1" dirty="0"/>
              <a:t>　　　　　　　本部員：各部局長、教育長、警察本部長</a:t>
            </a:r>
          </a:p>
        </p:txBody>
      </p:sp>
      <p:sp>
        <p:nvSpPr>
          <p:cNvPr id="13" name="正方形/長方形 12">
            <a:extLst>
              <a:ext uri="{FF2B5EF4-FFF2-40B4-BE49-F238E27FC236}">
                <a16:creationId xmlns:a16="http://schemas.microsoft.com/office/drawing/2014/main" id="{0D617C6D-9BA8-43F6-B624-A7704DD8B65D}"/>
              </a:ext>
            </a:extLst>
          </p:cNvPr>
          <p:cNvSpPr/>
          <p:nvPr/>
        </p:nvSpPr>
        <p:spPr>
          <a:xfrm>
            <a:off x="326619" y="4398802"/>
            <a:ext cx="8538885" cy="2308324"/>
          </a:xfrm>
          <a:prstGeom prst="rect">
            <a:avLst/>
          </a:prstGeom>
          <a:solidFill>
            <a:schemeClr val="accent1">
              <a:lumMod val="20000"/>
              <a:lumOff val="80000"/>
            </a:schemeClr>
          </a:solidFill>
        </p:spPr>
        <p:txBody>
          <a:bodyPr vert="horz" wrap="square">
            <a:spAutoFit/>
          </a:bodyPr>
          <a:lstStyle/>
          <a:p>
            <a:r>
              <a:rPr lang="ja-JP" altLang="en-US" sz="2400" b="1" dirty="0"/>
              <a:t>ワーキンググループ：庁内横断的な３つの柱となる施策を推進</a:t>
            </a:r>
            <a:endParaRPr lang="en-US" altLang="ja-JP" sz="2400" b="1" dirty="0"/>
          </a:p>
          <a:p>
            <a:r>
              <a:rPr lang="ja-JP" altLang="en-US" sz="2400" b="1" dirty="0"/>
              <a:t>　　　　　　　　　　　　するため、複数のワーキンググループを設置</a:t>
            </a:r>
            <a:endParaRPr lang="en-US" altLang="ja-JP" sz="2400" b="1" dirty="0"/>
          </a:p>
          <a:p>
            <a:endParaRPr lang="en-US" altLang="ja-JP" sz="2400" b="1" dirty="0"/>
          </a:p>
          <a:p>
            <a:r>
              <a:rPr lang="ja-JP" altLang="en-US" sz="2400" b="1" dirty="0"/>
              <a:t>　　　　　　　　　　 ①脱炭素ビジネス</a:t>
            </a:r>
            <a:endParaRPr lang="en-US" altLang="ja-JP" sz="2400" b="1" dirty="0"/>
          </a:p>
          <a:p>
            <a:r>
              <a:rPr lang="ja-JP" altLang="en-US" sz="2400" b="1" dirty="0"/>
              <a:t>　　　　　　　　　　 ②行動変容・再エネ促進</a:t>
            </a:r>
            <a:endParaRPr lang="en-US" altLang="ja-JP" sz="2400" b="1" dirty="0"/>
          </a:p>
          <a:p>
            <a:r>
              <a:rPr lang="ja-JP" altLang="en-US" sz="2400" b="1" dirty="0"/>
              <a:t>　　　　　　　　　　 ③率先取組 　</a:t>
            </a:r>
            <a:endParaRPr lang="en-US" altLang="ja-JP" sz="2400" b="1" dirty="0"/>
          </a:p>
        </p:txBody>
      </p:sp>
      <p:sp>
        <p:nvSpPr>
          <p:cNvPr id="12"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8</a:t>
            </a:fld>
            <a:endParaRPr kumimoji="1" lang="ja-JP" altLang="en-US"/>
          </a:p>
        </p:txBody>
      </p:sp>
    </p:spTree>
    <p:extLst>
      <p:ext uri="{BB962C8B-B14F-4D97-AF65-F5344CB8AC3E}">
        <p14:creationId xmlns:p14="http://schemas.microsoft.com/office/powerpoint/2010/main" val="3857593310"/>
      </p:ext>
    </p:extLst>
  </p:cSld>
  <p:clrMapOvr>
    <a:masterClrMapping/>
  </p:clrMapOvr>
</p:sld>
</file>

<file path=ppt/theme/theme1.xml><?xml version="1.0" encoding="utf-8"?>
<a:theme xmlns:a="http://schemas.openxmlformats.org/drawingml/2006/main" name="Office ​​テーマ">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27" tIns="45714" rIns="91427" bIns="45714" rtlCol="0">
        <a:spAutoFit/>
      </a:bodyPr>
      <a:lstStyle>
        <a:defPPr marL="0" indent="0" algn="l">
          <a:lnSpc>
            <a:spcPct val="120000"/>
          </a:lnSpc>
          <a:spcBef>
            <a:spcPts val="600"/>
          </a:spcBef>
          <a:buNone/>
          <a:defRPr sz="4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15D33-859A-4A9A-8D84-6E38B49A7B21}">
  <ds:schemaRefs>
    <ds:schemaRef ds:uri="http://schemas.microsoft.com/sharepoint/v3/contenttype/forms"/>
  </ds:schemaRefs>
</ds:datastoreItem>
</file>

<file path=customXml/itemProps2.xml><?xml version="1.0" encoding="utf-8"?>
<ds:datastoreItem xmlns:ds="http://schemas.openxmlformats.org/officeDocument/2006/customXml" ds:itemID="{EC4E99F9-3DBE-403A-BD36-6662A3C4C84E}">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70d7d652-1edb-4486-adb7-569848e2bdac"/>
    <ds:schemaRef ds:uri="http://schemas.openxmlformats.org/package/2006/metadata/core-properties"/>
    <ds:schemaRef ds:uri="http://schemas.microsoft.com/office/infopath/2007/PartnerControls"/>
    <ds:schemaRef ds:uri="a9b0d389-098a-4f82-adda-c0435a7f6245"/>
    <ds:schemaRef ds:uri="http://purl.org/dc/dcmitype/"/>
  </ds:schemaRefs>
</ds:datastoreItem>
</file>

<file path=customXml/itemProps3.xml><?xml version="1.0" encoding="utf-8"?>
<ds:datastoreItem xmlns:ds="http://schemas.openxmlformats.org/officeDocument/2006/customXml" ds:itemID="{29DD2AD2-BBF1-40FE-A837-6B868F2C5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11334</TotalTime>
  <Words>3645</Words>
  <Application>Microsoft Office PowerPoint</Application>
  <PresentationFormat>画面に合わせる (4:3)</PresentationFormat>
  <Paragraphs>408</Paragraphs>
  <Slides>25</Slides>
  <Notes>25</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25</vt:i4>
      </vt:variant>
    </vt:vector>
  </HeadingPairs>
  <TitlesOfParts>
    <vt:vector size="40" baseType="lpstr">
      <vt:lpstr>BIZ UDPゴシック</vt:lpstr>
      <vt:lpstr>Meiryo UI</vt:lpstr>
      <vt:lpstr>ＭＳ Ｐゴシック</vt:lpstr>
      <vt:lpstr>メイリオ</vt:lpstr>
      <vt:lpstr>メイリオ</vt:lpstr>
      <vt:lpstr>游ゴシック</vt:lpstr>
      <vt:lpstr>游ゴシック 本文</vt:lpstr>
      <vt:lpstr>Arial</vt:lpstr>
      <vt:lpstr>Calibri</vt:lpstr>
      <vt:lpstr>Calibri Light</vt:lpstr>
      <vt:lpstr>Franklin Gothic Book</vt:lpstr>
      <vt:lpstr>Franklin Gothic Medium</vt:lpstr>
      <vt:lpstr>Wingdings</vt:lpstr>
      <vt:lpstr>Office ​​テーマ</vt:lpstr>
      <vt:lpstr>1_Office テーマ</vt:lpstr>
      <vt:lpstr>PowerPoint プレゼンテーション</vt:lpstr>
      <vt:lpstr>PowerPoint プレゼンテーション</vt:lpstr>
      <vt:lpstr>　１．大阪府域における気候変動の現状と 　　　　大阪府地球温暖化対策実行計画の概要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２．大阪府温暖化の防止等に関する条例等の改正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３．2025年の大阪・関西万博を契機とした 　　　　脱炭素の取組み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岩井田　武志</dc:creator>
  <cp:lastModifiedBy>岩井田　武志</cp:lastModifiedBy>
  <cp:revision>593</cp:revision>
  <cp:lastPrinted>2022-06-20T04:30:30Z</cp:lastPrinted>
  <dcterms:created xsi:type="dcterms:W3CDTF">2017-04-27T03:40:35Z</dcterms:created>
  <dcterms:modified xsi:type="dcterms:W3CDTF">2023-11-15T01:22:49Z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