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3665" r:id="rId2"/>
  </p:sldMasterIdLst>
  <p:notesMasterIdLst>
    <p:notesMasterId r:id="rId15"/>
  </p:notesMasterIdLst>
  <p:handoutMasterIdLst>
    <p:handoutMasterId r:id="rId16"/>
  </p:handoutMasterIdLst>
  <p:sldIdLst>
    <p:sldId id="764" r:id="rId3"/>
    <p:sldId id="774" r:id="rId4"/>
    <p:sldId id="775" r:id="rId5"/>
    <p:sldId id="784" r:id="rId6"/>
    <p:sldId id="776" r:id="rId7"/>
    <p:sldId id="1250" r:id="rId8"/>
    <p:sldId id="1284" r:id="rId9"/>
    <p:sldId id="1252" r:id="rId10"/>
    <p:sldId id="783" r:id="rId11"/>
    <p:sldId id="779" r:id="rId12"/>
    <p:sldId id="780" r:id="rId13"/>
    <p:sldId id="78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野 和樹" initials="上野" lastIdx="1" clrIdx="0">
    <p:extLst>
      <p:ext uri="{19B8F6BF-5375-455C-9EA6-DF929625EA0E}">
        <p15:presenceInfo xmlns:p15="http://schemas.microsoft.com/office/powerpoint/2012/main" userId="267154a67edb8230" providerId="Windows Live"/>
      </p:ext>
    </p:extLst>
  </p:cmAuthor>
  <p:cmAuthor id="2" name="渡邉　育弥" initials="渡邉　育弥" lastIdx="20" clrIdx="1">
    <p:extLst>
      <p:ext uri="{19B8F6BF-5375-455C-9EA6-DF929625EA0E}">
        <p15:presenceInfo xmlns:p15="http://schemas.microsoft.com/office/powerpoint/2012/main" userId="S-1-5-21-161959346-1900351369-444732941-237026" providerId="AD"/>
      </p:ext>
    </p:extLst>
  </p:cmAuthor>
  <p:cmAuthor id="3" name="田中　絵梨" initials="田中　絵梨" lastIdx="7" clrIdx="2">
    <p:extLst>
      <p:ext uri="{19B8F6BF-5375-455C-9EA6-DF929625EA0E}">
        <p15:presenceInfo xmlns:p15="http://schemas.microsoft.com/office/powerpoint/2012/main" userId="S-1-5-21-161959346-1900351369-444732941-139766" providerId="AD"/>
      </p:ext>
    </p:extLst>
  </p:cmAuthor>
  <p:cmAuthor id="4" name="和田　峻輔" initials="和田　峻輔" lastIdx="11" clrIdx="3">
    <p:extLst>
      <p:ext uri="{19B8F6BF-5375-455C-9EA6-DF929625EA0E}">
        <p15:presenceInfo xmlns:p15="http://schemas.microsoft.com/office/powerpoint/2012/main" userId="S-1-5-21-161959346-1900351369-444732941-70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3F58"/>
    <a:srgbClr val="0059FA"/>
    <a:srgbClr val="8C3FC5"/>
    <a:srgbClr val="FFFFFF"/>
    <a:srgbClr val="71C56A"/>
    <a:srgbClr val="CC0099"/>
    <a:srgbClr val="003693"/>
    <a:srgbClr val="A3C4FF"/>
    <a:srgbClr val="2AD463"/>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94434" autoAdjust="0"/>
  </p:normalViewPr>
  <p:slideViewPr>
    <p:cSldViewPr snapToGrid="0">
      <p:cViewPr varScale="1">
        <p:scale>
          <a:sx n="33" d="100"/>
          <a:sy n="33" d="100"/>
        </p:scale>
        <p:origin x="1296" y="40"/>
      </p:cViewPr>
      <p:guideLst>
        <p:guide orient="horz" pos="2160"/>
        <p:guide pos="2880"/>
      </p:guideLst>
    </p:cSldViewPr>
  </p:slideViewPr>
  <p:outlineViewPr>
    <p:cViewPr>
      <p:scale>
        <a:sx n="33" d="100"/>
        <a:sy n="33" d="100"/>
      </p:scale>
      <p:origin x="0" y="-9672"/>
    </p:cViewPr>
  </p:outlineViewPr>
  <p:notesTextViewPr>
    <p:cViewPr>
      <p:scale>
        <a:sx n="50" d="100"/>
        <a:sy n="5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2025/3/18</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Meiryo UI" panose="020B0604030504040204" pitchFamily="50" charset="-128"/>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a:t>
            </a:fld>
            <a:endParaRPr kumimoji="1" lang="ja-JP" altLang="en-US" dirty="0"/>
          </a:p>
        </p:txBody>
      </p:sp>
    </p:spTree>
    <p:extLst>
      <p:ext uri="{BB962C8B-B14F-4D97-AF65-F5344CB8AC3E}">
        <p14:creationId xmlns:p14="http://schemas.microsoft.com/office/powerpoint/2010/main" val="1522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286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011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272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9</a:t>
            </a:fld>
            <a:endParaRPr kumimoji="1" lang="ja-JP" altLang="en-US" dirty="0"/>
          </a:p>
        </p:txBody>
      </p:sp>
    </p:spTree>
    <p:extLst>
      <p:ext uri="{BB962C8B-B14F-4D97-AF65-F5344CB8AC3E}">
        <p14:creationId xmlns:p14="http://schemas.microsoft.com/office/powerpoint/2010/main" val="97424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1343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2025/3/18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2025/3/18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2025/3/18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2025/3/18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2025/3/18</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2025/3/18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2000" y="3893555"/>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4109" y="2308818"/>
            <a:ext cx="7682303" cy="1569660"/>
          </a:xfrm>
          <a:prstGeom prst="rect">
            <a:avLst/>
          </a:prstGeom>
          <a:noFill/>
        </p:spPr>
        <p:txBody>
          <a:bodyPr wrap="square" rtlCol="0">
            <a:spAutoFit/>
          </a:bodyPr>
          <a:lstStyle/>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令和５年度における</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協議会構成機関の自動車環境対策の</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進捗状況について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資料３</a:t>
            </a:r>
            <a:r>
              <a:rPr lang="ja-JP" altLang="en-US" sz="2000" dirty="0">
                <a:solidFill>
                  <a:schemeClr val="tx1"/>
                </a:solidFill>
                <a:latin typeface="Meiryo UI" panose="020B0604030504040204" pitchFamily="50" charset="-128"/>
                <a:ea typeface="Meiryo UI" panose="020B0604030504040204" pitchFamily="50" charset="-128"/>
              </a:rPr>
              <a:t>－３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＜取組状況＞５</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交通需要の調整・低減</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620202" y="6553067"/>
            <a:ext cx="2710467"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（出典）貨物地域流動調査（国土交通省）</a:t>
            </a:r>
            <a:endParaRPr lang="ja-JP" altLang="ja-JP"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620202" y="6245290"/>
            <a:ext cx="32150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輸送機関別の貨物流動量（府域）</a:t>
            </a:r>
            <a:endParaRPr lang="en-US" altLang="ja-JP" sz="1400" dirty="0">
              <a:latin typeface="Meiryo UI" panose="020B0604030504040204" pitchFamily="50" charset="-128"/>
              <a:ea typeface="Meiryo UI" panose="020B0604030504040204" pitchFamily="50" charset="-128"/>
            </a:endParaRPr>
          </a:p>
        </p:txBody>
      </p:sp>
      <p:sp>
        <p:nvSpPr>
          <p:cNvPr id="40" name="楕円 39"/>
          <p:cNvSpPr/>
          <p:nvPr/>
        </p:nvSpPr>
        <p:spPr>
          <a:xfrm>
            <a:off x="215580" y="188534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75794" y="1797774"/>
            <a:ext cx="6837806" cy="1354217"/>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公共交通機関の利便性の向上</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鉄道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おおさか東線（新大阪～久宝寺）　</a:t>
            </a:r>
            <a:r>
              <a:rPr lang="en-US" altLang="ja-JP" sz="1600" dirty="0">
                <a:latin typeface="Meiryo UI" panose="020B0604030504040204" pitchFamily="50" charset="-128"/>
                <a:ea typeface="Meiryo UI" panose="020B0604030504040204" pitchFamily="50" charset="-128"/>
              </a:rPr>
              <a:t>H31.3</a:t>
            </a:r>
            <a:r>
              <a:rPr lang="ja-JP" altLang="en-US" sz="1600" dirty="0">
                <a:latin typeface="Meiryo UI" panose="020B0604030504040204" pitchFamily="50" charset="-128"/>
                <a:ea typeface="Meiryo UI" panose="020B0604030504040204" pitchFamily="50" charset="-128"/>
              </a:rPr>
              <a:t>全線開業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北大阪急行線南北線延伸（千里中央～箕面萱野）</a:t>
            </a:r>
            <a:r>
              <a:rPr lang="en-US" altLang="ja-JP" sz="1600" dirty="0">
                <a:latin typeface="Meiryo UI" panose="020B0604030504040204" pitchFamily="50" charset="-128"/>
                <a:ea typeface="Meiryo UI" panose="020B0604030504040204" pitchFamily="50" charset="-128"/>
              </a:rPr>
              <a:t>R6.3</a:t>
            </a:r>
            <a:r>
              <a:rPr lang="ja-JP" altLang="en-US" sz="1600" dirty="0">
                <a:latin typeface="Meiryo UI" panose="020B0604030504040204" pitchFamily="50" charset="-128"/>
                <a:ea typeface="Meiryo UI" panose="020B0604030504040204" pitchFamily="50" charset="-128"/>
              </a:rPr>
              <a:t>開業</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バス</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公共車両優先システム（</a:t>
            </a:r>
            <a:r>
              <a:rPr lang="en-US" altLang="ja-JP" sz="1600" dirty="0">
                <a:latin typeface="Meiryo UI" panose="020B0604030504040204" pitchFamily="50" charset="-128"/>
                <a:ea typeface="Meiryo UI" panose="020B0604030504040204" pitchFamily="50" charset="-128"/>
              </a:rPr>
              <a:t>PTPS</a:t>
            </a:r>
            <a:r>
              <a:rPr lang="ja-JP" altLang="en-US" sz="1600" dirty="0">
                <a:latin typeface="Meiryo UI" panose="020B0604030504040204" pitchFamily="50" charset="-128"/>
                <a:ea typeface="Meiryo UI" panose="020B0604030504040204" pitchFamily="50" charset="-128"/>
              </a:rPr>
              <a:t>）の整備（府警）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その他</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駅前広場・バスターミナルの整備</a:t>
            </a:r>
          </a:p>
        </p:txBody>
      </p:sp>
      <p:sp>
        <p:nvSpPr>
          <p:cNvPr id="5" name="テキスト ボックス 4"/>
          <p:cNvSpPr txBox="1"/>
          <p:nvPr/>
        </p:nvSpPr>
        <p:spPr>
          <a:xfrm>
            <a:off x="415936" y="3259974"/>
            <a:ext cx="443262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レンタサイクル・シェアサイクルの実施　　　　　等</a:t>
            </a:r>
            <a:endParaRPr lang="ja-JP" altLang="en-US" sz="1600" dirty="0">
              <a:latin typeface="Meiryo UI" panose="020B0604030504040204" pitchFamily="50" charset="-128"/>
              <a:ea typeface="Meiryo UI" panose="020B0604030504040204" pitchFamily="50" charset="-128"/>
            </a:endParaRPr>
          </a:p>
        </p:txBody>
      </p:sp>
      <p:sp>
        <p:nvSpPr>
          <p:cNvPr id="42" name="楕円 41"/>
          <p:cNvSpPr/>
          <p:nvPr/>
        </p:nvSpPr>
        <p:spPr>
          <a:xfrm>
            <a:off x="227250" y="337603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5795" y="644104"/>
            <a:ext cx="8392410"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物流総合効率化法の推進（近畿運輸局）</a:t>
            </a:r>
          </a:p>
          <a:p>
            <a:pPr marL="88900" indent="-88900"/>
            <a:r>
              <a:rPr lang="ja-JP" altLang="en-US" sz="1600" dirty="0">
                <a:latin typeface="Meiryo UI" panose="020B0604030504040204" pitchFamily="50" charset="-128"/>
                <a:ea typeface="Meiryo UI" panose="020B0604030504040204" pitchFamily="50" charset="-128"/>
              </a:rPr>
              <a:t>・「総合物流施策大綱（</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年度）」の推進に向けて、</a:t>
            </a:r>
            <a:r>
              <a:rPr lang="en-US" altLang="ja-JP" sz="1600" dirty="0">
                <a:latin typeface="Meiryo UI" panose="020B0604030504040204" pitchFamily="50" charset="-128"/>
                <a:ea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rPr>
              <a:t>年カーボンニュートラルに向けたセミナー実施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・モーダルシフト等の推進（「モーダルシフト等推進事業」（補助事業）等）</a:t>
            </a:r>
            <a:endParaRPr lang="en-US" altLang="ja-JP" sz="1600" dirty="0">
              <a:latin typeface="Meiryo UI" panose="020B0604030504040204" pitchFamily="50" charset="-128"/>
              <a:ea typeface="Meiryo UI" panose="020B0604030504040204" pitchFamily="50" charset="-128"/>
            </a:endParaRPr>
          </a:p>
        </p:txBody>
      </p:sp>
      <p:sp>
        <p:nvSpPr>
          <p:cNvPr id="43" name="楕円 42"/>
          <p:cNvSpPr/>
          <p:nvPr/>
        </p:nvSpPr>
        <p:spPr>
          <a:xfrm>
            <a:off x="187108" y="76366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AB17D16-FBE0-4B87-8B39-B8B7F7FC86AA}"/>
              </a:ext>
            </a:extLst>
          </p:cNvPr>
          <p:cNvPicPr>
            <a:picLocks noChangeAspect="1"/>
          </p:cNvPicPr>
          <p:nvPr/>
        </p:nvPicPr>
        <p:blipFill>
          <a:blip r:embed="rId3"/>
          <a:stretch>
            <a:fillRect/>
          </a:stretch>
        </p:blipFill>
        <p:spPr>
          <a:xfrm>
            <a:off x="187108" y="3821307"/>
            <a:ext cx="5169220" cy="2492984"/>
          </a:xfrm>
          <a:prstGeom prst="rect">
            <a:avLst/>
          </a:prstGeom>
        </p:spPr>
      </p:pic>
      <p:pic>
        <p:nvPicPr>
          <p:cNvPr id="17" name="図 16" descr="バス優先レーン">
            <a:extLst>
              <a:ext uri="{FF2B5EF4-FFF2-40B4-BE49-F238E27FC236}">
                <a16:creationId xmlns:a16="http://schemas.microsoft.com/office/drawing/2014/main" id="{4366B666-E96D-4241-9444-EE15D6B871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632" y="4072021"/>
            <a:ext cx="2273935" cy="1555115"/>
          </a:xfrm>
          <a:prstGeom prst="rect">
            <a:avLst/>
          </a:prstGeom>
          <a:noFill/>
          <a:ln>
            <a:noFill/>
          </a:ln>
        </p:spPr>
      </p:pic>
      <p:sp>
        <p:nvSpPr>
          <p:cNvPr id="21" name="テキスト ボックス 20">
            <a:extLst>
              <a:ext uri="{FF2B5EF4-FFF2-40B4-BE49-F238E27FC236}">
                <a16:creationId xmlns:a16="http://schemas.microsoft.com/office/drawing/2014/main" id="{E51984B0-10BE-4E20-B74B-9E0CB59EB1E1}"/>
              </a:ext>
            </a:extLst>
          </p:cNvPr>
          <p:cNvSpPr txBox="1"/>
          <p:nvPr/>
        </p:nvSpPr>
        <p:spPr>
          <a:xfrm>
            <a:off x="6051548" y="5683450"/>
            <a:ext cx="2514599" cy="523220"/>
          </a:xfrm>
          <a:prstGeom prst="rect">
            <a:avLst/>
          </a:prstGeom>
          <a:noFill/>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バス優先レーンの設置</a:t>
            </a:r>
          </a:p>
          <a:p>
            <a:pPr algn="ctr"/>
            <a:r>
              <a:rPr lang="ja-JP" altLang="en-US" sz="1400" dirty="0">
                <a:latin typeface="Meiryo UI" panose="020B0604030504040204" pitchFamily="50" charset="-128"/>
                <a:ea typeface="Meiryo UI" panose="020B0604030504040204" pitchFamily="50" charset="-128"/>
              </a:rPr>
              <a:t>（出典）大阪府警察本部</a:t>
            </a:r>
            <a:r>
              <a:rPr lang="en-US" altLang="ja-JP" sz="1400" dirty="0">
                <a:latin typeface="Meiryo UI" panose="020B0604030504040204" pitchFamily="50" charset="-128"/>
                <a:ea typeface="Meiryo UI" panose="020B0604030504040204" pitchFamily="50" charset="-128"/>
              </a:rPr>
              <a:t>HP</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481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＜取組状況＞６</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交通流対策</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204" y="634695"/>
            <a:ext cx="6983002" cy="129266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高速道路の整備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・新名神高速道路　（高槻～神戸）は</a:t>
            </a:r>
            <a:r>
              <a:rPr lang="en-US" altLang="ja-JP" sz="1500" dirty="0">
                <a:latin typeface="Meiryo UI" panose="020B0604030504040204" pitchFamily="50" charset="-128"/>
                <a:ea typeface="Meiryo UI" panose="020B0604030504040204" pitchFamily="50" charset="-128"/>
              </a:rPr>
              <a:t>H30.3</a:t>
            </a:r>
            <a:r>
              <a:rPr lang="ja-JP" altLang="en-US" sz="1500" dirty="0">
                <a:latin typeface="Meiryo UI" panose="020B0604030504040204" pitchFamily="50" charset="-128"/>
                <a:ea typeface="Meiryo UI" panose="020B0604030504040204" pitchFamily="50" charset="-128"/>
              </a:rPr>
              <a:t>開通済、（八幡～高槻）</a:t>
            </a:r>
            <a:r>
              <a:rPr lang="en-US" altLang="ja-JP" sz="1500" dirty="0">
                <a:latin typeface="Meiryo UI" panose="020B0604030504040204" pitchFamily="50" charset="-128"/>
                <a:ea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rPr>
              <a:t>９完成予定</a:t>
            </a:r>
          </a:p>
          <a:p>
            <a:r>
              <a:rPr lang="ja-JP" altLang="en-US" sz="1500" dirty="0">
                <a:latin typeface="Meiryo UI" panose="020B0604030504040204" pitchFamily="50" charset="-128"/>
                <a:ea typeface="Meiryo UI" panose="020B0604030504040204" pitchFamily="50" charset="-128"/>
              </a:rPr>
              <a:t>・阪神高速淀川左岸線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期（此花区高見～北区豊崎）</a:t>
            </a:r>
            <a:r>
              <a:rPr lang="en-US" altLang="ja-JP" sz="1500" dirty="0">
                <a:latin typeface="Meiryo UI" panose="020B0604030504040204" pitchFamily="50" charset="-128"/>
                <a:ea typeface="Meiryo UI" panose="020B0604030504040204" pitchFamily="50" charset="-128"/>
              </a:rPr>
              <a:t>R14</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淀川左岸線延伸部</a:t>
            </a:r>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門真市～大阪市</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p>
          <a:p>
            <a:r>
              <a:rPr lang="ja-JP" altLang="en-US" sz="1500" dirty="0">
                <a:latin typeface="Meiryo UI" panose="020B0604030504040204" pitchFamily="50" charset="-128"/>
                <a:ea typeface="Meiryo UI" panose="020B0604030504040204" pitchFamily="50" charset="-128"/>
              </a:rPr>
              <a:t>・阪神高速大和川線  </a:t>
            </a:r>
            <a:r>
              <a:rPr lang="en-US" altLang="ja-JP" sz="1500" dirty="0">
                <a:latin typeface="Meiryo UI" panose="020B0604030504040204" pitchFamily="50" charset="-128"/>
                <a:ea typeface="Meiryo UI" panose="020B0604030504040204" pitchFamily="50" charset="-128"/>
              </a:rPr>
              <a:t>R2.3</a:t>
            </a:r>
            <a:r>
              <a:rPr lang="ja-JP" altLang="en-US" sz="1500" dirty="0">
                <a:latin typeface="Meiryo UI" panose="020B0604030504040204" pitchFamily="50" charset="-128"/>
                <a:ea typeface="Meiryo UI" panose="020B0604030504040204" pitchFamily="50" charset="-128"/>
              </a:rPr>
              <a:t>全線開通</a:t>
            </a:r>
          </a:p>
        </p:txBody>
      </p:sp>
      <p:sp>
        <p:nvSpPr>
          <p:cNvPr id="27" name="楕円 26"/>
          <p:cNvSpPr/>
          <p:nvPr/>
        </p:nvSpPr>
        <p:spPr>
          <a:xfrm>
            <a:off x="249318" y="71542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7204" y="1992182"/>
            <a:ext cx="6724796"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バイパスの整備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・一般国道</a:t>
            </a:r>
            <a:r>
              <a:rPr lang="en-US" altLang="ja-JP" sz="1500" dirty="0">
                <a:latin typeface="Meiryo UI" panose="020B0604030504040204" pitchFamily="50" charset="-128"/>
                <a:ea typeface="Meiryo UI" panose="020B0604030504040204" pitchFamily="50" charset="-128"/>
              </a:rPr>
              <a:t>371</a:t>
            </a:r>
            <a:r>
              <a:rPr lang="ja-JP" altLang="en-US" sz="1500" dirty="0">
                <a:latin typeface="Meiryo UI" panose="020B0604030504040204" pitchFamily="50" charset="-128"/>
                <a:ea typeface="Meiryo UI" panose="020B0604030504040204" pitchFamily="50" charset="-128"/>
              </a:rPr>
              <a:t>号石仏バイパス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（河内長野市石仏から同市天見（和歌山県界）　</a:t>
            </a:r>
            <a:r>
              <a:rPr lang="en-US" altLang="ja-JP" sz="1500" dirty="0">
                <a:latin typeface="Meiryo UI" panose="020B0604030504040204" pitchFamily="50" charset="-128"/>
                <a:ea typeface="Meiryo UI" panose="020B0604030504040204" pitchFamily="50" charset="-128"/>
              </a:rPr>
              <a:t>R6.6</a:t>
            </a:r>
            <a:r>
              <a:rPr lang="ja-JP" altLang="en-US" sz="1500" dirty="0">
                <a:latin typeface="Meiryo UI" panose="020B0604030504040204" pitchFamily="50" charset="-128"/>
                <a:ea typeface="Meiryo UI" panose="020B0604030504040204" pitchFamily="50" charset="-128"/>
              </a:rPr>
              <a:t>完成　等</a:t>
            </a:r>
          </a:p>
          <a:p>
            <a:endParaRPr lang="ja-JP" altLang="en-US" dirty="0">
              <a:latin typeface="Meiryo UI" panose="020B0604030504040204" pitchFamily="50" charset="-128"/>
              <a:ea typeface="Meiryo UI" panose="020B0604030504040204" pitchFamily="50" charset="-128"/>
            </a:endParaRPr>
          </a:p>
        </p:txBody>
      </p:sp>
      <p:sp>
        <p:nvSpPr>
          <p:cNvPr id="29" name="楕円 28"/>
          <p:cNvSpPr/>
          <p:nvPr/>
        </p:nvSpPr>
        <p:spPr>
          <a:xfrm>
            <a:off x="249318" y="208721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7204" y="3013855"/>
            <a:ext cx="3611886" cy="10618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連続立体交差事業</a:t>
            </a:r>
          </a:p>
          <a:p>
            <a:r>
              <a:rPr lang="ja-JP" altLang="en-US" sz="1500" dirty="0">
                <a:latin typeface="Meiryo UI" panose="020B0604030504040204" pitchFamily="50" charset="-128"/>
                <a:ea typeface="Meiryo UI" panose="020B0604030504040204" pitchFamily="50" charset="-128"/>
              </a:rPr>
              <a:t>・阪急京都線・千里線（</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a:t>
            </a:r>
            <a:r>
              <a:rPr lang="en-US" altLang="ja-JP" sz="1500" dirty="0">
                <a:latin typeface="Meiryo UI" panose="020B0604030504040204" pitchFamily="50" charset="-128"/>
                <a:ea typeface="Meiryo UI" panose="020B0604030504040204" pitchFamily="50" charset="-128"/>
              </a:rPr>
              <a:t>R9</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南海本線・高師浜線（</a:t>
            </a:r>
            <a:r>
              <a:rPr lang="en-US" altLang="ja-JP" sz="1500" dirty="0">
                <a:latin typeface="Meiryo UI" panose="020B0604030504040204" pitchFamily="50" charset="-128"/>
                <a:ea typeface="Meiryo UI" panose="020B0604030504040204" pitchFamily="50" charset="-128"/>
              </a:rPr>
              <a:t>R7</a:t>
            </a:r>
            <a:r>
              <a:rPr lang="ja-JP" altLang="en-US" sz="1500" dirty="0">
                <a:latin typeface="Meiryo UI" panose="020B0604030504040204" pitchFamily="50" charset="-128"/>
                <a:ea typeface="Meiryo UI" panose="020B0604030504040204" pitchFamily="50" charset="-128"/>
              </a:rPr>
              <a:t>完成予定） 等</a:t>
            </a:r>
          </a:p>
        </p:txBody>
      </p:sp>
      <p:sp>
        <p:nvSpPr>
          <p:cNvPr id="31" name="楕円 30"/>
          <p:cNvSpPr/>
          <p:nvPr/>
        </p:nvSpPr>
        <p:spPr>
          <a:xfrm>
            <a:off x="249318" y="310694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7204" y="4226914"/>
            <a:ext cx="5896639" cy="87716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右左折レーン整備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旧</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大阪中央環状線 桜塚交差点における右折レーン設置（</a:t>
            </a:r>
            <a:r>
              <a:rPr lang="en-US" altLang="ja-JP" sz="1500" dirty="0">
                <a:latin typeface="Meiryo UI" panose="020B0604030504040204" pitchFamily="50" charset="-128"/>
                <a:ea typeface="Meiryo UI" panose="020B0604030504040204" pitchFamily="50" charset="-128"/>
              </a:rPr>
              <a:t>R5</a:t>
            </a:r>
            <a:r>
              <a:rPr lang="ja-JP" altLang="en-US" sz="1500" dirty="0">
                <a:latin typeface="Meiryo UI" panose="020B0604030504040204" pitchFamily="50" charset="-128"/>
                <a:ea typeface="Meiryo UI" panose="020B0604030504040204" pitchFamily="50" charset="-128"/>
              </a:rPr>
              <a:t>完成）</a:t>
            </a:r>
          </a:p>
          <a:p>
            <a:endParaRPr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87204" y="5071781"/>
            <a:ext cx="8033782"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環境ロードプライシング（</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号湾岸線）（阪神高速道路㈱）</a:t>
            </a:r>
          </a:p>
          <a:p>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号湾岸線「六甲アイランド北」</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「天保山」の区間。対象車両で原則３割引　＊</a:t>
            </a:r>
            <a:r>
              <a:rPr lang="en-US" altLang="ja-JP" sz="1500" dirty="0">
                <a:latin typeface="Meiryo UI" panose="020B0604030504040204" pitchFamily="50" charset="-128"/>
                <a:ea typeface="Meiryo UI" panose="020B0604030504040204" pitchFamily="50" charset="-128"/>
              </a:rPr>
              <a:t>2001.11</a:t>
            </a:r>
            <a:r>
              <a:rPr lang="ja-JP" altLang="en-US" sz="1500" dirty="0">
                <a:latin typeface="Meiryo UI" panose="020B0604030504040204" pitchFamily="50" charset="-128"/>
                <a:ea typeface="Meiryo UI" panose="020B0604030504040204" pitchFamily="50" charset="-128"/>
              </a:rPr>
              <a:t>開始</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2001</a:t>
            </a:r>
            <a:r>
              <a:rPr lang="ja-JP" altLang="en-US" sz="1500" dirty="0">
                <a:latin typeface="Meiryo UI" panose="020B0604030504040204" pitchFamily="50" charset="-128"/>
                <a:ea typeface="Meiryo UI" panose="020B0604030504040204" pitchFamily="50" charset="-128"/>
              </a:rPr>
              <a:t>年に「環境ロードプライシング割引」を導入した後、交通転換が進んだことにより、</a:t>
            </a:r>
            <a:r>
              <a:rPr lang="en-US" altLang="ja-JP" sz="1500" dirty="0">
                <a:latin typeface="Meiryo UI" panose="020B0604030504040204" pitchFamily="50" charset="-128"/>
                <a:ea typeface="Meiryo UI" panose="020B0604030504040204" pitchFamily="50" charset="-128"/>
              </a:rPr>
              <a:t>2023</a:t>
            </a:r>
            <a:r>
              <a:rPr lang="ja-JP" altLang="en-US" sz="1500" dirty="0">
                <a:latin typeface="Meiryo UI" panose="020B0604030504040204" pitchFamily="50" charset="-128"/>
                <a:ea typeface="Meiryo UI" panose="020B0604030504040204" pitchFamily="50" charset="-128"/>
              </a:rPr>
              <a:t>年の</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号湾岸線の分担率は、実施前に比べて約</a:t>
            </a:r>
            <a:r>
              <a:rPr lang="en-US" altLang="ja-JP" sz="1500" dirty="0">
                <a:latin typeface="Meiryo UI" panose="020B0604030504040204" pitchFamily="50" charset="-128"/>
                <a:ea typeface="Meiryo UI" panose="020B0604030504040204" pitchFamily="50" charset="-128"/>
              </a:rPr>
              <a:t>20</a:t>
            </a:r>
            <a:r>
              <a:rPr lang="ja-JP" altLang="en-US" sz="1500" dirty="0">
                <a:latin typeface="Meiryo UI" panose="020B0604030504040204" pitchFamily="50" charset="-128"/>
                <a:ea typeface="Meiryo UI" panose="020B0604030504040204" pitchFamily="50" charset="-128"/>
              </a:rPr>
              <a:t>ポイント増加して約</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割。＊センサス大型車道路別分担率</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【2001.2.8】 </a:t>
            </a:r>
            <a:r>
              <a:rPr lang="ja-JP" altLang="en-US" sz="1500" dirty="0">
                <a:latin typeface="Meiryo UI" panose="020B0604030504040204" pitchFamily="50" charset="-128"/>
                <a:ea typeface="Meiryo UI" panose="020B0604030504040204" pitchFamily="50" charset="-128"/>
              </a:rPr>
              <a:t>　　　５号湾岸線　</a:t>
            </a:r>
            <a:r>
              <a:rPr lang="en-US" altLang="ja-JP" sz="1500" dirty="0">
                <a:latin typeface="Meiryo UI" panose="020B0604030504040204" pitchFamily="50" charset="-128"/>
                <a:ea typeface="Meiryo UI" panose="020B0604030504040204" pitchFamily="50" charset="-128"/>
              </a:rPr>
              <a:t>31.8%</a:t>
            </a:r>
            <a:r>
              <a:rPr lang="ja-JP" altLang="en-US" sz="1500" dirty="0">
                <a:latin typeface="Meiryo UI" panose="020B0604030504040204" pitchFamily="50" charset="-128"/>
                <a:ea typeface="Meiryo UI" panose="020B0604030504040204" pitchFamily="50" charset="-128"/>
              </a:rPr>
              <a:t>　３号神戸線　</a:t>
            </a:r>
            <a:r>
              <a:rPr lang="en-US" altLang="ja-JP" sz="1500" dirty="0">
                <a:latin typeface="Meiryo UI" panose="020B0604030504040204" pitchFamily="50" charset="-128"/>
                <a:ea typeface="Meiryo UI" panose="020B0604030504040204" pitchFamily="50" charset="-128"/>
              </a:rPr>
              <a:t>29.2</a:t>
            </a:r>
            <a:r>
              <a:rPr lang="ja-JP" altLang="en-US" sz="1500" dirty="0">
                <a:latin typeface="Meiryo UI" panose="020B0604030504040204" pitchFamily="50" charset="-128"/>
                <a:ea typeface="Meiryo UI" panose="020B0604030504040204" pitchFamily="50" charset="-128"/>
              </a:rPr>
              <a:t>％ 国道</a:t>
            </a:r>
            <a:r>
              <a:rPr lang="en-US" altLang="ja-JP" sz="1500" dirty="0">
                <a:latin typeface="Meiryo UI" panose="020B0604030504040204" pitchFamily="50" charset="-128"/>
                <a:ea typeface="Meiryo UI" panose="020B0604030504040204" pitchFamily="50" charset="-128"/>
              </a:rPr>
              <a:t>43</a:t>
            </a:r>
            <a:r>
              <a:rPr lang="ja-JP" altLang="en-US" sz="1500" dirty="0">
                <a:latin typeface="Meiryo UI" panose="020B0604030504040204" pitchFamily="50" charset="-128"/>
                <a:ea typeface="Meiryo UI" panose="020B0604030504040204" pitchFamily="50" charset="-128"/>
              </a:rPr>
              <a:t>号　</a:t>
            </a:r>
            <a:r>
              <a:rPr lang="en-US" altLang="ja-JP" sz="1500" dirty="0">
                <a:latin typeface="Meiryo UI" panose="020B0604030504040204" pitchFamily="50" charset="-128"/>
                <a:ea typeface="Meiryo UI" panose="020B0604030504040204" pitchFamily="50" charset="-128"/>
              </a:rPr>
              <a:t>39.1%</a:t>
            </a:r>
          </a:p>
          <a:p>
            <a:r>
              <a:rPr lang="en-US" altLang="ja-JP" sz="1500" dirty="0">
                <a:latin typeface="Meiryo UI" panose="020B0604030504040204" pitchFamily="50" charset="-128"/>
                <a:ea typeface="Meiryo UI" panose="020B0604030504040204" pitchFamily="50" charset="-128"/>
              </a:rPr>
              <a:t>【2023.11.14】</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52.9%</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20.3</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26.8%</a:t>
            </a:r>
          </a:p>
          <a:p>
            <a:r>
              <a:rPr lang="ja-JP" altLang="en-US" sz="1500" dirty="0">
                <a:latin typeface="Meiryo UI" panose="020B0604030504040204" pitchFamily="50" charset="-128"/>
                <a:ea typeface="Meiryo UI" panose="020B0604030504040204" pitchFamily="50" charset="-128"/>
              </a:rPr>
              <a:t>（出典）環境ロードプライシング割引ご利用ガイド（事業者の皆様へ） </a:t>
            </a:r>
            <a:endParaRPr lang="en-US" altLang="ja-JP" sz="1500" dirty="0">
              <a:latin typeface="Meiryo UI" panose="020B0604030504040204" pitchFamily="50" charset="-128"/>
              <a:ea typeface="Meiryo UI" panose="020B0604030504040204" pitchFamily="50" charset="-128"/>
            </a:endParaRPr>
          </a:p>
        </p:txBody>
      </p:sp>
      <p:sp>
        <p:nvSpPr>
          <p:cNvPr id="34" name="楕円 33"/>
          <p:cNvSpPr/>
          <p:nvPr/>
        </p:nvSpPr>
        <p:spPr>
          <a:xfrm>
            <a:off x="249319" y="4291723"/>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49318" y="518317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7F2FAD9E-4372-4A1E-9165-65ECA0BCF75E}"/>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6564596" y="1255858"/>
            <a:ext cx="2033304" cy="1386749"/>
          </a:xfrm>
          <a:prstGeom prst="rect">
            <a:avLst/>
          </a:prstGeom>
          <a:ln>
            <a:noFill/>
          </a:ln>
          <a:extLst>
            <a:ext uri="{53640926-AAD7-44D8-BBD7-CCE9431645EC}">
              <a14:shadowObscured xmlns:a14="http://schemas.microsoft.com/office/drawing/2010/main"/>
            </a:ext>
          </a:extLst>
        </p:spPr>
      </p:pic>
      <p:pic>
        <p:nvPicPr>
          <p:cNvPr id="20" name="図 19">
            <a:extLst>
              <a:ext uri="{FF2B5EF4-FFF2-40B4-BE49-F238E27FC236}">
                <a16:creationId xmlns:a16="http://schemas.microsoft.com/office/drawing/2014/main" id="{96ED68BB-5D3E-4E78-BC06-7F4EAFD7109F}"/>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599284" y="2773369"/>
            <a:ext cx="1998616" cy="1313435"/>
          </a:xfrm>
          <a:prstGeom prst="rect">
            <a:avLst/>
          </a:prstGeom>
          <a:ln>
            <a:noFill/>
          </a:ln>
          <a:extLst>
            <a:ext uri="{53640926-AAD7-44D8-BBD7-CCE9431645EC}">
              <a14:shadowObscured xmlns:a14="http://schemas.microsoft.com/office/drawing/2010/main"/>
            </a:ext>
          </a:extLst>
        </p:spPr>
      </p:pic>
      <p:sp>
        <p:nvSpPr>
          <p:cNvPr id="25" name="テキスト ボックス 24">
            <a:extLst>
              <a:ext uri="{FF2B5EF4-FFF2-40B4-BE49-F238E27FC236}">
                <a16:creationId xmlns:a16="http://schemas.microsoft.com/office/drawing/2014/main" id="{43C555BD-7E06-40F1-ADAB-02026232077F}"/>
              </a:ext>
            </a:extLst>
          </p:cNvPr>
          <p:cNvSpPr txBox="1"/>
          <p:nvPr/>
        </p:nvSpPr>
        <p:spPr>
          <a:xfrm>
            <a:off x="6736292" y="4133928"/>
            <a:ext cx="1861608" cy="415498"/>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旧</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大阪中央環状線 桜塚交差点における右折レーン設置</a:t>
            </a:r>
          </a:p>
        </p:txBody>
      </p:sp>
    </p:spTree>
    <p:extLst>
      <p:ext uri="{BB962C8B-B14F-4D97-AF65-F5344CB8AC3E}">
        <p14:creationId xmlns:p14="http://schemas.microsoft.com/office/powerpoint/2010/main" val="6347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zh-TW" altLang="en-US" sz="2400" b="1" spc="675" dirty="0">
                <a:solidFill>
                  <a:schemeClr val="bg1"/>
                </a:solidFill>
                <a:latin typeface="Meiryo UI" panose="020B0604030504040204" pitchFamily="50" charset="-128"/>
                <a:ea typeface="Meiryo UI" panose="020B0604030504040204" pitchFamily="50" charset="-128"/>
              </a:rPr>
              <a:t>７</a:t>
            </a:r>
            <a:r>
              <a:rPr lang="en-US" altLang="zh-TW" sz="2400" b="1" spc="675" dirty="0">
                <a:solidFill>
                  <a:schemeClr val="bg1"/>
                </a:solidFill>
                <a:latin typeface="Meiryo UI" panose="020B0604030504040204" pitchFamily="50" charset="-128"/>
                <a:ea typeface="Meiryo UI" panose="020B0604030504040204" pitchFamily="50" charset="-128"/>
              </a:rPr>
              <a:t>.</a:t>
            </a:r>
            <a:r>
              <a:rPr lang="zh-TW" altLang="en-US" sz="2400" b="1" spc="675" dirty="0">
                <a:solidFill>
                  <a:schemeClr val="bg1"/>
                </a:solidFill>
                <a:latin typeface="Meiryo UI" panose="020B0604030504040204" pitchFamily="50" charset="-128"/>
                <a:ea typeface="Meiryo UI" panose="020B0604030504040204" pitchFamily="50" charset="-128"/>
              </a:rPr>
              <a:t>普及啓発活動</a:t>
            </a:r>
          </a:p>
        </p:txBody>
      </p:sp>
      <p:sp>
        <p:nvSpPr>
          <p:cNvPr id="14" name="テキスト ボックス 13"/>
          <p:cNvSpPr txBox="1"/>
          <p:nvPr/>
        </p:nvSpPr>
        <p:spPr>
          <a:xfrm>
            <a:off x="6123285" y="2683488"/>
            <a:ext cx="2622992"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おおさか自動車環境ニュース</a:t>
            </a:r>
          </a:p>
        </p:txBody>
      </p:sp>
      <p:sp>
        <p:nvSpPr>
          <p:cNvPr id="3" name="テキスト ボックス 2"/>
          <p:cNvSpPr txBox="1"/>
          <p:nvPr/>
        </p:nvSpPr>
        <p:spPr>
          <a:xfrm>
            <a:off x="336404" y="617898"/>
            <a:ext cx="7959230" cy="1107996"/>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号・阪神高速神戸線における環境改善に向けた交通需要軽減キャンペーン」</a:t>
            </a:r>
          </a:p>
          <a:p>
            <a:r>
              <a:rPr lang="ja-JP" altLang="en-US" sz="1600" dirty="0">
                <a:latin typeface="Meiryo UI" panose="020B0604030504040204" pitchFamily="50" charset="-128"/>
                <a:ea typeface="Meiryo UI" panose="020B0604030504040204" pitchFamily="50" charset="-128"/>
              </a:rPr>
              <a:t>阪神高速５号湾岸線への迂回や環境改善に向けたエコドライブの促進について啓発する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回交通需要軽減キャンペ－ン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月に実施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（近畿地方整備局、近畿運輸局、阪神高速道路㈱　等）</a:t>
            </a:r>
          </a:p>
        </p:txBody>
      </p:sp>
      <p:sp>
        <p:nvSpPr>
          <p:cNvPr id="17" name="楕円 16"/>
          <p:cNvSpPr/>
          <p:nvPr/>
        </p:nvSpPr>
        <p:spPr>
          <a:xfrm>
            <a:off x="180026" y="707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6404" y="2915591"/>
            <a:ext cx="5213287" cy="923330"/>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安全運転管理者講習において事業者向け環境対策を</a:t>
            </a:r>
          </a:p>
          <a:p>
            <a:r>
              <a:rPr lang="ja-JP" altLang="en-US" dirty="0">
                <a:latin typeface="Meiryo UI" panose="020B0604030504040204" pitchFamily="50" charset="-128"/>
                <a:ea typeface="Meiryo UI" panose="020B0604030504040204" pitchFamily="50" charset="-128"/>
              </a:rPr>
              <a:t>促すための取組事例集のリーフレットの配布</a:t>
            </a:r>
          </a:p>
          <a:p>
            <a:r>
              <a:rPr lang="en-US" altLang="ja-JP" sz="1600" dirty="0">
                <a:latin typeface="Meiryo UI" panose="020B0604030504040204" pitchFamily="50" charset="-128"/>
                <a:ea typeface="Meiryo UI" panose="020B0604030504040204" pitchFamily="50" charset="-128"/>
              </a:rPr>
              <a:t>【R5:18</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22,392</a:t>
            </a:r>
            <a:r>
              <a:rPr lang="ja-JP" altLang="en-US" sz="1600" dirty="0">
                <a:latin typeface="Meiryo UI" panose="020B0604030504040204" pitchFamily="50" charset="-128"/>
                <a:ea typeface="Meiryo UI" panose="020B0604030504040204" pitchFamily="50" charset="-128"/>
              </a:rPr>
              <a:t>部配布</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1" name="楕円 20"/>
          <p:cNvSpPr/>
          <p:nvPr/>
        </p:nvSpPr>
        <p:spPr>
          <a:xfrm>
            <a:off x="180026" y="30306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6404" y="1805596"/>
            <a:ext cx="7157100" cy="89255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メールマガジン「おおさか自動車環境ニュース」の配信、</a:t>
            </a:r>
          </a:p>
          <a:p>
            <a:r>
              <a:rPr lang="ja-JP" altLang="en-US" dirty="0">
                <a:latin typeface="Meiryo UI" panose="020B0604030504040204" pitchFamily="50" charset="-128"/>
                <a:ea typeface="Meiryo UI" panose="020B0604030504040204" pitchFamily="50" charset="-128"/>
              </a:rPr>
              <a:t>ホームページを通じた自動車環境情報の発信（府等）</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メルマガ配信数等　</a:t>
            </a:r>
            <a:r>
              <a:rPr lang="en-US" altLang="ja-JP" sz="1600" dirty="0">
                <a:latin typeface="Meiryo UI" panose="020B0604030504040204" pitchFamily="50" charset="-128"/>
                <a:ea typeface="Meiryo UI" panose="020B0604030504040204" pitchFamily="50" charset="-128"/>
              </a:rPr>
              <a:t>R5:7</a:t>
            </a:r>
            <a:r>
              <a:rPr lang="ja-JP" altLang="en-US" sz="1600" dirty="0">
                <a:latin typeface="Meiryo UI" panose="020B0604030504040204" pitchFamily="50" charset="-128"/>
                <a:ea typeface="Meiryo UI" panose="020B0604030504040204" pitchFamily="50" charset="-128"/>
              </a:rPr>
              <a:t>回 登録者数</a:t>
            </a:r>
            <a:r>
              <a:rPr lang="en-US" altLang="ja-JP" sz="1600" dirty="0">
                <a:latin typeface="Meiryo UI" panose="020B0604030504040204" pitchFamily="50" charset="-128"/>
                <a:ea typeface="Meiryo UI" panose="020B0604030504040204" pitchFamily="50" charset="-128"/>
              </a:rPr>
              <a:t>1,880</a:t>
            </a:r>
            <a:r>
              <a:rPr lang="ja-JP" altLang="en-US" sz="1600" dirty="0">
                <a:latin typeface="Meiryo UI" panose="020B0604030504040204" pitchFamily="50" charset="-128"/>
                <a:ea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p:txBody>
      </p:sp>
      <p:sp>
        <p:nvSpPr>
          <p:cNvPr id="22" name="楕円 21"/>
          <p:cNvSpPr/>
          <p:nvPr/>
        </p:nvSpPr>
        <p:spPr>
          <a:xfrm>
            <a:off x="180026" y="19173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0874" y="4251189"/>
            <a:ext cx="4086517" cy="116955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「おおさか交通エコチャレンジ宣言事業者」</a:t>
            </a:r>
            <a:endParaRPr lang="en-US" altLang="ja-JP"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登録者数　</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者（</a:t>
            </a:r>
            <a:r>
              <a:rPr lang="en-US" altLang="ja-JP" sz="1600" dirty="0">
                <a:latin typeface="Meiryo UI" panose="020B0604030504040204" pitchFamily="50" charset="-128"/>
                <a:ea typeface="Meiryo UI" panose="020B0604030504040204" pitchFamily="50" charset="-128"/>
              </a:rPr>
              <a:t>R</a:t>
            </a:r>
            <a:r>
              <a:rPr lang="zh-TW" altLang="en-US" sz="1600" dirty="0">
                <a:latin typeface="Meiryo UI" panose="020B0604030504040204" pitchFamily="50" charset="-128"/>
                <a:ea typeface="Meiryo UI" panose="020B0604030504040204" pitchFamily="50" charset="-128"/>
              </a:rPr>
              <a:t>６</a:t>
            </a:r>
            <a:r>
              <a:rPr lang="en-US" altLang="zh-TW"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自ら率先して環境に配慮した自動車の利用を実践することを宣言する制度</a:t>
            </a:r>
            <a:endParaRPr lang="en-US" altLang="ja-JP" dirty="0">
              <a:latin typeface="Meiryo UI" panose="020B0604030504040204" pitchFamily="50" charset="-128"/>
              <a:ea typeface="Meiryo UI" panose="020B0604030504040204" pitchFamily="50" charset="-128"/>
            </a:endParaRPr>
          </a:p>
        </p:txBody>
      </p:sp>
      <p:sp>
        <p:nvSpPr>
          <p:cNvPr id="23" name="楕円 22"/>
          <p:cNvSpPr/>
          <p:nvPr/>
        </p:nvSpPr>
        <p:spPr>
          <a:xfrm>
            <a:off x="163562" y="434199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3087015-B38C-43EB-AA9B-68C503B7B1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47391" y="4279967"/>
            <a:ext cx="1427866" cy="1950720"/>
          </a:xfrm>
          <a:prstGeom prst="rect">
            <a:avLst/>
          </a:prstGeom>
        </p:spPr>
      </p:pic>
      <p:sp>
        <p:nvSpPr>
          <p:cNvPr id="19" name="テキスト ボックス 18">
            <a:extLst>
              <a:ext uri="{FF2B5EF4-FFF2-40B4-BE49-F238E27FC236}">
                <a16:creationId xmlns:a16="http://schemas.microsoft.com/office/drawing/2014/main" id="{1E1985E5-9161-4B7F-9E27-0B0820B94FCD}"/>
              </a:ext>
            </a:extLst>
          </p:cNvPr>
          <p:cNvSpPr txBox="1"/>
          <p:nvPr/>
        </p:nvSpPr>
        <p:spPr>
          <a:xfrm>
            <a:off x="4225205" y="6230687"/>
            <a:ext cx="2072238" cy="523220"/>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おおさか交通エコチャレンジ宣言登録証</a:t>
            </a:r>
          </a:p>
        </p:txBody>
      </p:sp>
      <p:pic>
        <p:nvPicPr>
          <p:cNvPr id="5" name="図 4">
            <a:extLst>
              <a:ext uri="{FF2B5EF4-FFF2-40B4-BE49-F238E27FC236}">
                <a16:creationId xmlns:a16="http://schemas.microsoft.com/office/drawing/2014/main" id="{F439E04D-2D9A-43C5-B89C-2E8363126007}"/>
              </a:ext>
            </a:extLst>
          </p:cNvPr>
          <p:cNvPicPr>
            <a:picLocks noChangeAspect="1"/>
          </p:cNvPicPr>
          <p:nvPr/>
        </p:nvPicPr>
        <p:blipFill>
          <a:blip r:embed="rId4"/>
          <a:stretch>
            <a:fillRect/>
          </a:stretch>
        </p:blipFill>
        <p:spPr>
          <a:xfrm>
            <a:off x="5892105" y="1461680"/>
            <a:ext cx="2951347" cy="1148284"/>
          </a:xfrm>
          <a:prstGeom prst="rect">
            <a:avLst/>
          </a:prstGeom>
          <a:ln w="3175">
            <a:solidFill>
              <a:schemeClr val="tx1"/>
            </a:solidFill>
          </a:ln>
        </p:spPr>
      </p:pic>
      <p:pic>
        <p:nvPicPr>
          <p:cNvPr id="20" name="図 19">
            <a:extLst>
              <a:ext uri="{FF2B5EF4-FFF2-40B4-BE49-F238E27FC236}">
                <a16:creationId xmlns:a16="http://schemas.microsoft.com/office/drawing/2014/main" id="{22460E44-0FD6-4DE6-A52A-74BDB7F36174}"/>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2314" y="3305799"/>
            <a:ext cx="2723515" cy="2042795"/>
          </a:xfrm>
          <a:prstGeom prst="rect">
            <a:avLst/>
          </a:prstGeom>
          <a:noFill/>
          <a:ln>
            <a:noFill/>
          </a:ln>
        </p:spPr>
      </p:pic>
      <p:sp>
        <p:nvSpPr>
          <p:cNvPr id="26" name="テキスト ボックス 25">
            <a:extLst>
              <a:ext uri="{FF2B5EF4-FFF2-40B4-BE49-F238E27FC236}">
                <a16:creationId xmlns:a16="http://schemas.microsoft.com/office/drawing/2014/main" id="{626EAEBB-38A6-4045-941A-2B5080CD8EFA}"/>
              </a:ext>
            </a:extLst>
          </p:cNvPr>
          <p:cNvSpPr txBox="1"/>
          <p:nvPr/>
        </p:nvSpPr>
        <p:spPr>
          <a:xfrm>
            <a:off x="6485868" y="5348594"/>
            <a:ext cx="2469961"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安全運転管理者講習での周知</a:t>
            </a:r>
          </a:p>
        </p:txBody>
      </p:sp>
      <p:graphicFrame>
        <p:nvGraphicFramePr>
          <p:cNvPr id="8" name="表 7">
            <a:extLst>
              <a:ext uri="{FF2B5EF4-FFF2-40B4-BE49-F238E27FC236}">
                <a16:creationId xmlns:a16="http://schemas.microsoft.com/office/drawing/2014/main" id="{6FDC4276-B56B-4B2C-85C0-1226584B558E}"/>
              </a:ext>
            </a:extLst>
          </p:cNvPr>
          <p:cNvGraphicFramePr>
            <a:graphicFrameLocks noGrp="1"/>
          </p:cNvGraphicFramePr>
          <p:nvPr>
            <p:extLst>
              <p:ext uri="{D42A27DB-BD31-4B8C-83A1-F6EECF244321}">
                <p14:modId xmlns:p14="http://schemas.microsoft.com/office/powerpoint/2010/main" val="4007250551"/>
              </p:ext>
            </p:extLst>
          </p:nvPr>
        </p:nvGraphicFramePr>
        <p:xfrm>
          <a:off x="460874" y="5476632"/>
          <a:ext cx="3738833" cy="712751"/>
        </p:xfrm>
        <a:graphic>
          <a:graphicData uri="http://schemas.openxmlformats.org/drawingml/2006/table">
            <a:tbl>
              <a:tblPr firstRow="1" lastRow="1">
                <a:tableStyleId>{69012ECD-51FC-41F1-AA8D-1B2483CD663E}</a:tableStyleId>
              </a:tblPr>
              <a:tblGrid>
                <a:gridCol w="931588">
                  <a:extLst>
                    <a:ext uri="{9D8B030D-6E8A-4147-A177-3AD203B41FA5}">
                      <a16:colId xmlns:a16="http://schemas.microsoft.com/office/drawing/2014/main" val="3409694573"/>
                    </a:ext>
                  </a:extLst>
                </a:gridCol>
                <a:gridCol w="561056">
                  <a:extLst>
                    <a:ext uri="{9D8B030D-6E8A-4147-A177-3AD203B41FA5}">
                      <a16:colId xmlns:a16="http://schemas.microsoft.com/office/drawing/2014/main" val="3567222506"/>
                    </a:ext>
                  </a:extLst>
                </a:gridCol>
                <a:gridCol w="561056">
                  <a:extLst>
                    <a:ext uri="{9D8B030D-6E8A-4147-A177-3AD203B41FA5}">
                      <a16:colId xmlns:a16="http://schemas.microsoft.com/office/drawing/2014/main" val="3099348218"/>
                    </a:ext>
                  </a:extLst>
                </a:gridCol>
                <a:gridCol w="561711">
                  <a:extLst>
                    <a:ext uri="{9D8B030D-6E8A-4147-A177-3AD203B41FA5}">
                      <a16:colId xmlns:a16="http://schemas.microsoft.com/office/drawing/2014/main" val="3201834254"/>
                    </a:ext>
                  </a:extLst>
                </a:gridCol>
                <a:gridCol w="561711">
                  <a:extLst>
                    <a:ext uri="{9D8B030D-6E8A-4147-A177-3AD203B41FA5}">
                      <a16:colId xmlns:a16="http://schemas.microsoft.com/office/drawing/2014/main" val="4279681513"/>
                    </a:ext>
                  </a:extLst>
                </a:gridCol>
                <a:gridCol w="561711">
                  <a:extLst>
                    <a:ext uri="{9D8B030D-6E8A-4147-A177-3AD203B41FA5}">
                      <a16:colId xmlns:a16="http://schemas.microsoft.com/office/drawing/2014/main" val="3615933146"/>
                    </a:ext>
                  </a:extLst>
                </a:gridCol>
              </a:tblGrid>
              <a:tr h="242448">
                <a:tc>
                  <a:txBody>
                    <a:bodyPr/>
                    <a:lstStyle/>
                    <a:p>
                      <a:pPr algn="ctr"/>
                      <a:r>
                        <a:rPr lang="ja-JP" sz="1000" kern="100" dirty="0">
                          <a:effectLst/>
                          <a:latin typeface="BIZ UDゴシック" panose="020B0400000000000000" pitchFamily="49" charset="-128"/>
                          <a:ea typeface="BIZ UDゴシック" panose="020B0400000000000000" pitchFamily="49" charset="-128"/>
                        </a:rPr>
                        <a:t>区分</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R1</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R2</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R3</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a:effectLst/>
                          <a:latin typeface="BIZ UDゴシック" panose="020B0400000000000000" pitchFamily="49" charset="-128"/>
                          <a:ea typeface="BIZ UDゴシック" panose="020B0400000000000000" pitchFamily="49" charset="-128"/>
                        </a:rPr>
                        <a:t>R4</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a:effectLst/>
                          <a:latin typeface="BIZ UDゴシック" panose="020B0400000000000000" pitchFamily="49" charset="-128"/>
                          <a:ea typeface="BIZ UDゴシック" panose="020B0400000000000000" pitchFamily="49" charset="-128"/>
                        </a:rPr>
                        <a:t>R5</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620704"/>
                  </a:ext>
                </a:extLst>
              </a:tr>
              <a:tr h="470303">
                <a:tc>
                  <a:txBody>
                    <a:bodyPr/>
                    <a:lstStyle/>
                    <a:p>
                      <a:pPr algn="ctr"/>
                      <a:r>
                        <a:rPr lang="ja-JP" sz="1000" kern="100" dirty="0">
                          <a:effectLst/>
                          <a:latin typeface="BIZ UDゴシック" panose="020B0400000000000000" pitchFamily="49" charset="-128"/>
                          <a:ea typeface="BIZ UDゴシック" panose="020B0400000000000000" pitchFamily="49" charset="-128"/>
                        </a:rPr>
                        <a:t>宣言事業者</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76</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88</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101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113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53270062"/>
                  </a:ext>
                </a:extLst>
              </a:tr>
            </a:tbl>
          </a:graphicData>
        </a:graphic>
      </p:graphicFrame>
    </p:spTree>
    <p:extLst>
      <p:ext uri="{BB962C8B-B14F-4D97-AF65-F5344CB8AC3E}">
        <p14:creationId xmlns:p14="http://schemas.microsoft.com/office/powerpoint/2010/main" val="38496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主な自動車環境対策</a:t>
            </a:r>
          </a:p>
        </p:txBody>
      </p:sp>
      <p:sp>
        <p:nvSpPr>
          <p:cNvPr id="14" name="テキスト ボックス 13"/>
          <p:cNvSpPr txBox="1"/>
          <p:nvPr/>
        </p:nvSpPr>
        <p:spPr>
          <a:xfrm>
            <a:off x="396977" y="979376"/>
            <a:ext cx="8171936" cy="3316596"/>
          </a:xfrm>
          <a:prstGeom prst="roundRect">
            <a:avLst>
              <a:gd name="adj" fmla="val 6964"/>
            </a:avLst>
          </a:prstGeom>
          <a:noFill/>
          <a:ln w="19050">
            <a:noFill/>
          </a:ln>
        </p:spPr>
        <p:txBody>
          <a:bodyPr wrap="square" rtlCol="0" anchor="t" anchorCtr="0">
            <a:noAutofit/>
          </a:bodyPr>
          <a:lstStyle/>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１</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自動車の適切な点検・整備等による</a:t>
            </a:r>
            <a:r>
              <a:rPr lang="ja-JP" altLang="ja-JP" sz="2000" b="1" u="sng" dirty="0">
                <a:latin typeface="Meiryo UI" panose="020B0604030504040204" pitchFamily="50" charset="-128"/>
                <a:ea typeface="Meiryo UI" panose="020B0604030504040204" pitchFamily="50" charset="-128"/>
              </a:rPr>
              <a:t>自動車単体規制</a:t>
            </a:r>
            <a:r>
              <a:rPr lang="ja-JP" altLang="ja-JP" sz="2000" dirty="0">
                <a:latin typeface="Meiryo UI" panose="020B0604030504040204" pitchFamily="50" charset="-128"/>
                <a:ea typeface="Meiryo UI" panose="020B0604030504040204" pitchFamily="50" charset="-128"/>
              </a:rPr>
              <a:t>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２</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車種規制</a:t>
            </a:r>
            <a:r>
              <a:rPr lang="ja-JP" altLang="ja-JP" sz="2000" dirty="0">
                <a:latin typeface="Meiryo UI" panose="020B0604030504040204" pitchFamily="50" charset="-128"/>
                <a:ea typeface="Meiryo UI" panose="020B0604030504040204" pitchFamily="50" charset="-128"/>
              </a:rPr>
              <a:t>の適正かつ確実な実施</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３</a:t>
            </a:r>
            <a:r>
              <a:rPr lang="ja-JP" altLang="en-US" sz="2000" b="1" dirty="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官民協働による電動車等の普及促進</a:t>
            </a:r>
            <a:endParaRPr lang="ja-JP" altLang="ja-JP" sz="2000" b="1" u="sng" dirty="0">
              <a:latin typeface="Meiryo UI" panose="020B0604030504040204" pitchFamily="50" charset="-128"/>
              <a:ea typeface="Meiryo UI" panose="020B0604030504040204" pitchFamily="50" charset="-128"/>
            </a:endParaRP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４</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エコドライブの推進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５</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輸送効率の向上等の取組促進による</a:t>
            </a:r>
            <a:r>
              <a:rPr lang="ja-JP" altLang="ja-JP" sz="2000" b="1" u="sng" dirty="0">
                <a:latin typeface="Meiryo UI" panose="020B0604030504040204" pitchFamily="50" charset="-128"/>
                <a:ea typeface="Meiryo UI" panose="020B0604030504040204" pitchFamily="50" charset="-128"/>
              </a:rPr>
              <a:t>交通需要の調整・低減</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６</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バイパスの整備、交差点改良等の</a:t>
            </a:r>
            <a:r>
              <a:rPr lang="ja-JP" altLang="ja-JP" sz="2000" b="1" u="sng" dirty="0">
                <a:latin typeface="Meiryo UI" panose="020B0604030504040204" pitchFamily="50" charset="-128"/>
                <a:ea typeface="Meiryo UI" panose="020B0604030504040204" pitchFamily="50" charset="-128"/>
              </a:rPr>
              <a:t>交通流対策</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７</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環境に配慮した自動車利用についての</a:t>
            </a:r>
            <a:r>
              <a:rPr lang="ja-JP" altLang="ja-JP" sz="2000" b="1" u="sng" dirty="0">
                <a:latin typeface="Meiryo UI" panose="020B0604030504040204" pitchFamily="50" charset="-128"/>
                <a:ea typeface="Meiryo UI" panose="020B0604030504040204" pitchFamily="50" charset="-128"/>
              </a:rPr>
              <a:t>普及啓発・環境教育</a:t>
            </a:r>
          </a:p>
        </p:txBody>
      </p:sp>
    </p:spTree>
    <p:extLst>
      <p:ext uri="{BB962C8B-B14F-4D97-AF65-F5344CB8AC3E}">
        <p14:creationId xmlns:p14="http://schemas.microsoft.com/office/powerpoint/2010/main" val="2619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DA26F58-0019-4D1C-BB6D-3B66AC62F1F0}"/>
              </a:ext>
            </a:extLst>
          </p:cNvPr>
          <p:cNvPicPr>
            <a:picLocks noChangeAspect="1"/>
          </p:cNvPicPr>
          <p:nvPr/>
        </p:nvPicPr>
        <p:blipFill>
          <a:blip r:embed="rId2"/>
          <a:stretch>
            <a:fillRect/>
          </a:stretch>
        </p:blipFill>
        <p:spPr>
          <a:xfrm>
            <a:off x="4747231" y="1175429"/>
            <a:ext cx="4235985" cy="2163270"/>
          </a:xfrm>
          <a:prstGeom prst="rect">
            <a:avLst/>
          </a:prstGeom>
        </p:spPr>
      </p:pic>
      <p:sp>
        <p:nvSpPr>
          <p:cNvPr id="7" name="四角形: 角を丸くする 6">
            <a:extLst>
              <a:ext uri="{FF2B5EF4-FFF2-40B4-BE49-F238E27FC236}">
                <a16:creationId xmlns:a16="http://schemas.microsoft.com/office/drawing/2014/main" id="{8A9000D0-E243-476A-B1EB-728320556450}"/>
              </a:ext>
            </a:extLst>
          </p:cNvPr>
          <p:cNvSpPr/>
          <p:nvPr/>
        </p:nvSpPr>
        <p:spPr>
          <a:xfrm>
            <a:off x="470109" y="4054477"/>
            <a:ext cx="8326758" cy="2778137"/>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1.</a:t>
            </a:r>
            <a:r>
              <a:rPr lang="ja-JP" altLang="en-US" sz="2400" b="1" spc="675" dirty="0">
                <a:solidFill>
                  <a:schemeClr val="bg1"/>
                </a:solidFill>
                <a:latin typeface="Meiryo UI" panose="020B0604030504040204" pitchFamily="50" charset="-128"/>
                <a:ea typeface="Meiryo UI" panose="020B0604030504040204" pitchFamily="50" charset="-128"/>
              </a:rPr>
              <a:t>自動車単体規制の推進</a:t>
            </a:r>
          </a:p>
        </p:txBody>
      </p:sp>
      <p:sp>
        <p:nvSpPr>
          <p:cNvPr id="17" name="テキスト ボックス 30"/>
          <p:cNvSpPr txBox="1">
            <a:spLocks noChangeArrowheads="1"/>
          </p:cNvSpPr>
          <p:nvPr/>
        </p:nvSpPr>
        <p:spPr bwMode="auto">
          <a:xfrm>
            <a:off x="5037543" y="919662"/>
            <a:ext cx="3835191" cy="115363"/>
          </a:xfrm>
          <a:prstGeom prst="rect">
            <a:avLst/>
          </a:prstGeom>
          <a:solidFill>
            <a:schemeClr val="bg1"/>
          </a:solidFill>
          <a:ln>
            <a:noFill/>
          </a:ln>
        </p:spPr>
        <p:txBody>
          <a:bodyPr rot="0" vert="horz" wrap="square" lIns="74295" tIns="8890" rIns="74295" bIns="8890" anchor="t" anchorCtr="0" upright="1">
            <a:noAutofit/>
          </a:bodyPr>
          <a:lstStyle/>
          <a:p>
            <a:pPr algn="just">
              <a:lnSpc>
                <a:spcPts val="1300"/>
              </a:lnSpc>
              <a:spcAft>
                <a:spcPts val="0"/>
              </a:spcAft>
            </a:pP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最新規制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(H28</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適合車</a:t>
            </a:r>
            <a:r>
              <a:rPr 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が</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着実に増加</a:t>
            </a:r>
            <a:endParaRPr lang="ja-JP" sz="1600" b="1" kern="100" spc="1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楕円 22"/>
          <p:cNvSpPr/>
          <p:nvPr/>
        </p:nvSpPr>
        <p:spPr>
          <a:xfrm>
            <a:off x="168751" y="120043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1634" y="1101302"/>
            <a:ext cx="3525324" cy="369332"/>
          </a:xfrm>
          <a:prstGeom prst="rect">
            <a:avLst/>
          </a:prstGeom>
          <a:noFill/>
        </p:spPr>
        <p:txBody>
          <a:bodyPr wrap="none" rtlCol="0">
            <a:spAutoFit/>
          </a:bodyPr>
          <a:lstStyle/>
          <a:p>
            <a:r>
              <a:rPr lang="ja-JP" altLang="en-US" kern="100" spc="-150" dirty="0">
                <a:solidFill>
                  <a:srgbClr val="000000"/>
                </a:solidFill>
                <a:latin typeface="Meiryo UI" panose="020B0604030504040204" pitchFamily="50" charset="-128"/>
                <a:ea typeface="Meiryo UI" panose="020B0604030504040204" pitchFamily="50" charset="-128"/>
                <a:cs typeface="Times New Roman"/>
              </a:rPr>
              <a:t>適正点検整備研修会</a:t>
            </a: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（近畿運輸局）</a:t>
            </a:r>
            <a:endParaRPr lang="en-US" altLang="ja-JP" sz="1600" kern="100" spc="-150" dirty="0">
              <a:solidFill>
                <a:srgbClr val="000000"/>
              </a:solidFill>
              <a:latin typeface="Meiryo UI" panose="020B0604030504040204" pitchFamily="50" charset="-128"/>
              <a:ea typeface="Meiryo UI" panose="020B0604030504040204" pitchFamily="50" charset="-128"/>
              <a:cs typeface="Times New Roman"/>
            </a:endParaRPr>
          </a:p>
        </p:txBody>
      </p:sp>
      <p:sp>
        <p:nvSpPr>
          <p:cNvPr id="25" name="楕円 24"/>
          <p:cNvSpPr/>
          <p:nvPr/>
        </p:nvSpPr>
        <p:spPr>
          <a:xfrm>
            <a:off x="160784" y="177551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43667" y="1699862"/>
            <a:ext cx="3698837"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街頭検査の実施</a:t>
            </a:r>
            <a:r>
              <a:rPr lang="ja-JP" altLang="en-US" sz="1600" dirty="0">
                <a:latin typeface="Meiryo UI" panose="020B0604030504040204" pitchFamily="50" charset="-128"/>
                <a:ea typeface="Meiryo UI" panose="020B0604030504040204" pitchFamily="50" charset="-128"/>
              </a:rPr>
              <a:t>（近畿運輸局）</a:t>
            </a:r>
          </a:p>
        </p:txBody>
      </p:sp>
      <p:sp>
        <p:nvSpPr>
          <p:cNvPr id="28" name="楕円 27"/>
          <p:cNvSpPr/>
          <p:nvPr/>
        </p:nvSpPr>
        <p:spPr>
          <a:xfrm>
            <a:off x="163256" y="246595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667" y="2376957"/>
            <a:ext cx="333296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最新規制適合車等への転換促進</a:t>
            </a:r>
          </a:p>
        </p:txBody>
      </p:sp>
      <p:sp>
        <p:nvSpPr>
          <p:cNvPr id="30" name="テキスト ボックス 29"/>
          <p:cNvSpPr txBox="1"/>
          <p:nvPr/>
        </p:nvSpPr>
        <p:spPr>
          <a:xfrm>
            <a:off x="250640" y="2803541"/>
            <a:ext cx="5268036"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・ＨＶ、ＣＮＧトラック等導入補助（近畿運輸局</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・低炭素型ディーゼルトラック導入補助（環境省）等</a:t>
            </a:r>
          </a:p>
        </p:txBody>
      </p:sp>
      <p:sp>
        <p:nvSpPr>
          <p:cNvPr id="3" name="正方形/長方形 2"/>
          <p:cNvSpPr/>
          <p:nvPr/>
        </p:nvSpPr>
        <p:spPr>
          <a:xfrm>
            <a:off x="7393809" y="2785824"/>
            <a:ext cx="1394675" cy="34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15839899-8E91-459C-8895-2D0EC6D2A230}"/>
              </a:ext>
            </a:extLst>
          </p:cNvPr>
          <p:cNvPicPr>
            <a:picLocks noChangeAspect="1"/>
          </p:cNvPicPr>
          <p:nvPr/>
        </p:nvPicPr>
        <p:blipFill rotWithShape="1">
          <a:blip r:embed="rId3"/>
          <a:srcRect l="15232" t="19041" r="40121" b="19214"/>
          <a:stretch/>
        </p:blipFill>
        <p:spPr>
          <a:xfrm>
            <a:off x="5255273" y="4150534"/>
            <a:ext cx="3418618" cy="2659399"/>
          </a:xfrm>
          <a:prstGeom prst="rect">
            <a:avLst/>
          </a:prstGeom>
          <a:ln w="3175">
            <a:solidFill>
              <a:schemeClr val="tx1"/>
            </a:solidFill>
          </a:ln>
        </p:spPr>
      </p:pic>
      <p:sp>
        <p:nvSpPr>
          <p:cNvPr id="19" name="テキスト ボックス 18">
            <a:extLst>
              <a:ext uri="{FF2B5EF4-FFF2-40B4-BE49-F238E27FC236}">
                <a16:creationId xmlns:a16="http://schemas.microsoft.com/office/drawing/2014/main" id="{A17CEAE5-D2D2-4225-992D-DEB45FF77490}"/>
              </a:ext>
            </a:extLst>
          </p:cNvPr>
          <p:cNvSpPr txBox="1"/>
          <p:nvPr/>
        </p:nvSpPr>
        <p:spPr>
          <a:xfrm>
            <a:off x="574685" y="4108100"/>
            <a:ext cx="4740274" cy="584775"/>
          </a:xfrm>
          <a:prstGeom prst="rect">
            <a:avLst/>
          </a:prstGeom>
          <a:noFill/>
        </p:spPr>
        <p:txBody>
          <a:bodyPr wrap="square">
            <a:spAutoFit/>
          </a:bodyP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大阪府・メールマガジン</a:t>
            </a:r>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i="0" dirty="0">
                <a:solidFill>
                  <a:srgbClr val="000000"/>
                </a:solidFill>
                <a:effectLst/>
                <a:latin typeface="Meiryo UI" panose="020B0604030504040204" pitchFamily="50" charset="-128"/>
                <a:ea typeface="Meiryo UI" panose="020B0604030504040204" pitchFamily="50" charset="-128"/>
              </a:rPr>
              <a:t>おおさか自動車環境ニュース</a:t>
            </a:r>
            <a:r>
              <a:rPr lang="ja-JP" altLang="en-US" sz="1600" b="1" dirty="0">
                <a:solidFill>
                  <a:srgbClr val="000000"/>
                </a:solidFill>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pPr algn="l"/>
            <a:r>
              <a:rPr lang="ja-JP" altLang="en-US" sz="1600" b="1" i="0" dirty="0">
                <a:solidFill>
                  <a:srgbClr val="000000"/>
                </a:solidFill>
                <a:effectLst/>
                <a:latin typeface="Meiryo UI" panose="020B0604030504040204" pitchFamily="50" charset="-128"/>
                <a:ea typeface="Meiryo UI" panose="020B0604030504040204" pitchFamily="50" charset="-128"/>
              </a:rPr>
              <a:t>での情報発信</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A94FC96-3D30-4A9D-834B-7F6058F40923}"/>
              </a:ext>
            </a:extLst>
          </p:cNvPr>
          <p:cNvSpPr txBox="1"/>
          <p:nvPr/>
        </p:nvSpPr>
        <p:spPr>
          <a:xfrm>
            <a:off x="599581" y="4886233"/>
            <a:ext cx="4556411"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・配信登録者、「大阪自動車環境対策推進会議」及び「おおさか電動車協働普及サポートネット」の各構成機関に、最新の規制適合車への転換が対象となる「</a:t>
            </a:r>
            <a:r>
              <a:rPr lang="ja-JP" altLang="en-US" sz="1600" b="1" i="0" dirty="0">
                <a:solidFill>
                  <a:srgbClr val="000000"/>
                </a:solidFill>
                <a:effectLst/>
                <a:latin typeface="Noto Sans JP"/>
              </a:rPr>
              <a:t>低炭素型ディーゼルトラック普及加速化事業」等</a:t>
            </a:r>
            <a:r>
              <a:rPr lang="ja-JP" altLang="en-US" sz="1600" i="0" dirty="0">
                <a:solidFill>
                  <a:srgbClr val="000000"/>
                </a:solidFill>
                <a:effectLst/>
                <a:latin typeface="Noto Sans JP"/>
              </a:rPr>
              <a:t>の補助金情報提供を実施</a:t>
            </a:r>
          </a:p>
          <a:p>
            <a:endParaRPr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C8BE387-6E0B-4DCE-821C-25CFA417C390}"/>
              </a:ext>
            </a:extLst>
          </p:cNvPr>
          <p:cNvSpPr txBox="1"/>
          <p:nvPr/>
        </p:nvSpPr>
        <p:spPr>
          <a:xfrm>
            <a:off x="5408807" y="3350306"/>
            <a:ext cx="3111549"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ディーゼル普通貨物車の規制適合車別構成割合の推移</a:t>
            </a:r>
            <a:endParaRPr lang="ja-JP" altLang="ja-JP" sz="1400" dirty="0">
              <a:latin typeface="Meiryo UI" panose="020B0604030504040204" pitchFamily="50" charset="-128"/>
              <a:ea typeface="Meiryo UI" panose="020B0604030504040204" pitchFamily="50" charset="-128"/>
            </a:endParaRPr>
          </a:p>
        </p:txBody>
      </p:sp>
      <p:sp>
        <p:nvSpPr>
          <p:cNvPr id="20" name="テキスト ボックス 33">
            <a:extLst>
              <a:ext uri="{FF2B5EF4-FFF2-40B4-BE49-F238E27FC236}">
                <a16:creationId xmlns:a16="http://schemas.microsoft.com/office/drawing/2014/main" id="{FB958CB5-D3AA-43BD-B5A7-56FDEA45D1D4}"/>
              </a:ext>
            </a:extLst>
          </p:cNvPr>
          <p:cNvSpPr txBox="1">
            <a:spLocks/>
          </p:cNvSpPr>
          <p:nvPr/>
        </p:nvSpPr>
        <p:spPr>
          <a:xfrm>
            <a:off x="5314959" y="3754838"/>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Tree>
    <p:extLst>
      <p:ext uri="{BB962C8B-B14F-4D97-AF65-F5344CB8AC3E}">
        <p14:creationId xmlns:p14="http://schemas.microsoft.com/office/powerpoint/2010/main" val="24241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2.</a:t>
            </a:r>
            <a:r>
              <a:rPr lang="ja-JP" altLang="en-US" sz="2400" b="1" spc="675" dirty="0">
                <a:solidFill>
                  <a:schemeClr val="bg1"/>
                </a:solidFill>
                <a:latin typeface="Meiryo UI" panose="020B0604030504040204" pitchFamily="50" charset="-128"/>
                <a:ea typeface="Meiryo UI" panose="020B0604030504040204" pitchFamily="50" charset="-128"/>
              </a:rPr>
              <a:t>車種規制の実施等</a:t>
            </a:r>
          </a:p>
        </p:txBody>
      </p:sp>
      <p:sp>
        <p:nvSpPr>
          <p:cNvPr id="14" name="テキスト ボックス 13"/>
          <p:cNvSpPr txBox="1"/>
          <p:nvPr/>
        </p:nvSpPr>
        <p:spPr>
          <a:xfrm>
            <a:off x="829922" y="5669453"/>
            <a:ext cx="322496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流入車の非適合車率の推移</a:t>
            </a:r>
            <a:endParaRPr lang="ja-JP" altLang="ja-JP" sz="1400" dirty="0">
              <a:latin typeface="Meiryo UI" panose="020B0604030504040204" pitchFamily="50" charset="-128"/>
              <a:ea typeface="Meiryo UI" panose="020B0604030504040204" pitchFamily="50" charset="-128"/>
            </a:endParaRPr>
          </a:p>
        </p:txBody>
      </p:sp>
      <p:sp>
        <p:nvSpPr>
          <p:cNvPr id="15" name="テキスト ボックス 33"/>
          <p:cNvSpPr txBox="1">
            <a:spLocks/>
          </p:cNvSpPr>
          <p:nvPr/>
        </p:nvSpPr>
        <p:spPr>
          <a:xfrm>
            <a:off x="714210" y="5949147"/>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
        <p:nvSpPr>
          <p:cNvPr id="32" name="楕円 31"/>
          <p:cNvSpPr/>
          <p:nvPr/>
        </p:nvSpPr>
        <p:spPr>
          <a:xfrm>
            <a:off x="82732" y="1234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56730" y="1148449"/>
            <a:ext cx="8925841" cy="615553"/>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法に基づく車種規制の実施</a:t>
            </a:r>
            <a:r>
              <a:rPr lang="ja-JP" altLang="en-US" sz="1600" dirty="0">
                <a:latin typeface="Meiryo UI" panose="020B0604030504040204" pitchFamily="50" charset="-128"/>
                <a:ea typeface="Meiryo UI" panose="020B0604030504040204" pitchFamily="50" charset="-128"/>
              </a:rPr>
              <a:t>（環境省、国土交通省）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車種規制：自動車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法の対策地域において規制値を満足していない車の新規の登録が出来ない</a:t>
            </a:r>
          </a:p>
        </p:txBody>
      </p:sp>
      <p:sp>
        <p:nvSpPr>
          <p:cNvPr id="35" name="楕円 34"/>
          <p:cNvSpPr/>
          <p:nvPr/>
        </p:nvSpPr>
        <p:spPr>
          <a:xfrm>
            <a:off x="82732" y="216910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1418" y="2079783"/>
            <a:ext cx="5731056"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府条例に基づく流入車規制の推進</a:t>
            </a:r>
            <a:r>
              <a:rPr lang="ja-JP" altLang="en-US" sz="1600" dirty="0">
                <a:latin typeface="Meiryo UI" panose="020B0604030504040204" pitchFamily="50" charset="-128"/>
                <a:ea typeface="Meiryo UI" panose="020B0604030504040204" pitchFamily="50" charset="-128"/>
              </a:rPr>
              <a:t>（府・</a:t>
            </a:r>
            <a:r>
              <a:rPr lang="en-US" altLang="ja-JP" sz="1600" dirty="0">
                <a:latin typeface="Meiryo UI" panose="020B0604030504040204" pitchFamily="50" charset="-128"/>
                <a:ea typeface="Meiryo UI" panose="020B0604030504040204" pitchFamily="50" charset="-128"/>
              </a:rPr>
              <a:t>R4.4.1</a:t>
            </a:r>
            <a:r>
              <a:rPr lang="ja-JP" altLang="en-US" sz="1600" dirty="0">
                <a:latin typeface="Meiryo UI" panose="020B0604030504040204" pitchFamily="50" charset="-128"/>
                <a:ea typeface="Meiryo UI" panose="020B0604030504040204" pitchFamily="50" charset="-128"/>
              </a:rPr>
              <a:t>廃止）　　等</a:t>
            </a:r>
          </a:p>
        </p:txBody>
      </p:sp>
      <p:pic>
        <p:nvPicPr>
          <p:cNvPr id="12" name="図 11">
            <a:extLst>
              <a:ext uri="{FF2B5EF4-FFF2-40B4-BE49-F238E27FC236}">
                <a16:creationId xmlns:a16="http://schemas.microsoft.com/office/drawing/2014/main" id="{084E73FF-988E-4705-B779-743F27BC60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32" y="2704007"/>
            <a:ext cx="4587232" cy="2889081"/>
          </a:xfrm>
          <a:prstGeom prst="rect">
            <a:avLst/>
          </a:prstGeom>
          <a:noFill/>
          <a:ln>
            <a:noFill/>
          </a:ln>
        </p:spPr>
      </p:pic>
      <p:graphicFrame>
        <p:nvGraphicFramePr>
          <p:cNvPr id="3" name="表 2">
            <a:extLst>
              <a:ext uri="{FF2B5EF4-FFF2-40B4-BE49-F238E27FC236}">
                <a16:creationId xmlns:a16="http://schemas.microsoft.com/office/drawing/2014/main" id="{E5EAAB83-B86C-4216-8190-369C638E69C8}"/>
              </a:ext>
            </a:extLst>
          </p:cNvPr>
          <p:cNvGraphicFramePr>
            <a:graphicFrameLocks noGrp="1"/>
          </p:cNvGraphicFramePr>
          <p:nvPr>
            <p:extLst>
              <p:ext uri="{D42A27DB-BD31-4B8C-83A1-F6EECF244321}">
                <p14:modId xmlns:p14="http://schemas.microsoft.com/office/powerpoint/2010/main" val="1518799826"/>
              </p:ext>
            </p:extLst>
          </p:nvPr>
        </p:nvGraphicFramePr>
        <p:xfrm>
          <a:off x="4764574" y="2875692"/>
          <a:ext cx="4069288" cy="2382735"/>
        </p:xfrm>
        <a:graphic>
          <a:graphicData uri="http://schemas.openxmlformats.org/drawingml/2006/table">
            <a:tbl>
              <a:tblPr firstRow="1" firstCol="1" bandRow="1">
                <a:tableStyleId>{5C22544A-7EE6-4342-B048-85BDC9FD1C3A}</a:tableStyleId>
              </a:tblPr>
              <a:tblGrid>
                <a:gridCol w="870620">
                  <a:extLst>
                    <a:ext uri="{9D8B030D-6E8A-4147-A177-3AD203B41FA5}">
                      <a16:colId xmlns:a16="http://schemas.microsoft.com/office/drawing/2014/main" val="460015777"/>
                    </a:ext>
                  </a:extLst>
                </a:gridCol>
                <a:gridCol w="1422370">
                  <a:extLst>
                    <a:ext uri="{9D8B030D-6E8A-4147-A177-3AD203B41FA5}">
                      <a16:colId xmlns:a16="http://schemas.microsoft.com/office/drawing/2014/main" val="2168913699"/>
                    </a:ext>
                  </a:extLst>
                </a:gridCol>
                <a:gridCol w="933045">
                  <a:extLst>
                    <a:ext uri="{9D8B030D-6E8A-4147-A177-3AD203B41FA5}">
                      <a16:colId xmlns:a16="http://schemas.microsoft.com/office/drawing/2014/main" val="1820483348"/>
                    </a:ext>
                  </a:extLst>
                </a:gridCol>
                <a:gridCol w="843253">
                  <a:extLst>
                    <a:ext uri="{9D8B030D-6E8A-4147-A177-3AD203B41FA5}">
                      <a16:colId xmlns:a16="http://schemas.microsoft.com/office/drawing/2014/main" val="841583079"/>
                    </a:ext>
                  </a:extLst>
                </a:gridCol>
              </a:tblGrid>
              <a:tr h="431159">
                <a:tc rowSpan="2">
                  <a:txBody>
                    <a:bodyPr/>
                    <a:lstStyle/>
                    <a:p>
                      <a:endParaRPr lang="ja-JP" sz="1100" kern="100" dirty="0">
                        <a:effectLst/>
                        <a:latin typeface="BIZ UDゴシック" panose="020B0400000000000000" pitchFamily="49" charset="-128"/>
                        <a:ea typeface="BIZ UDゴシック" panose="020B0400000000000000" pitchFamily="49" charset="-128"/>
                      </a:endParaRPr>
                    </a:p>
                  </a:txBody>
                  <a:tcPr marL="62865" marR="62865" marT="0" marB="0" anchor="ctr"/>
                </a:tc>
                <a:tc gridSpan="2">
                  <a:txBody>
                    <a:bodyPr/>
                    <a:lstStyle/>
                    <a:p>
                      <a:pPr algn="ctr"/>
                      <a:r>
                        <a:rPr lang="ja-JP" sz="1000" kern="0" dirty="0">
                          <a:effectLst/>
                          <a:latin typeface="BIZ UDゴシック" panose="020B0400000000000000" pitchFamily="49" charset="-128"/>
                          <a:ea typeface="BIZ UDゴシック" panose="020B0400000000000000" pitchFamily="49" charset="-128"/>
                        </a:rPr>
                        <a:t>初度登録年が平成</a:t>
                      </a:r>
                      <a:r>
                        <a:rPr lang="en-US" sz="1000" kern="0">
                          <a:effectLst/>
                          <a:latin typeface="BIZ UDゴシック" panose="020B0400000000000000" pitchFamily="49" charset="-128"/>
                          <a:ea typeface="BIZ UDゴシック" panose="020B0400000000000000" pitchFamily="49" charset="-128"/>
                        </a:rPr>
                        <a:t>2</a:t>
                      </a:r>
                      <a:r>
                        <a:rPr lang="en-US" altLang="ja-JP" sz="1000" kern="0">
                          <a:effectLst/>
                          <a:latin typeface="BIZ UDゴシック" panose="020B0400000000000000" pitchFamily="49" charset="-128"/>
                          <a:ea typeface="BIZ UDゴシック" panose="020B0400000000000000" pitchFamily="49" charset="-128"/>
                        </a:rPr>
                        <a:t>5</a:t>
                      </a:r>
                      <a:r>
                        <a:rPr lang="ja-JP" sz="1000" kern="0">
                          <a:effectLst/>
                          <a:latin typeface="BIZ UDゴシック" panose="020B0400000000000000" pitchFamily="49" charset="-128"/>
                          <a:ea typeface="BIZ UDゴシック" panose="020B0400000000000000" pitchFamily="49" charset="-128"/>
                        </a:rPr>
                        <a:t>年</a:t>
                      </a:r>
                      <a:r>
                        <a:rPr lang="ja-JP" sz="1000" kern="0" dirty="0">
                          <a:effectLst/>
                          <a:latin typeface="BIZ UDゴシック" panose="020B0400000000000000" pitchFamily="49" charset="-128"/>
                          <a:ea typeface="BIZ UDゴシック" panose="020B0400000000000000" pitchFamily="49" charset="-128"/>
                        </a:rPr>
                        <a:t>以降の貨物車</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hMerge="1">
                  <a:txBody>
                    <a:bodyPr/>
                    <a:lstStyle/>
                    <a:p>
                      <a:endParaRPr kumimoji="1" lang="ja-JP" altLang="en-US"/>
                    </a:p>
                  </a:txBody>
                  <a:tcPr/>
                </a:tc>
                <a:tc rowSpan="2">
                  <a:txBody>
                    <a:bodyPr/>
                    <a:lstStyle/>
                    <a:p>
                      <a:pPr algn="ctr"/>
                      <a:r>
                        <a:rPr lang="ja-JP" sz="1000" kern="0">
                          <a:effectLst/>
                          <a:latin typeface="BIZ UDゴシック" panose="020B0400000000000000" pitchFamily="49" charset="-128"/>
                          <a:ea typeface="BIZ UDゴシック" panose="020B0400000000000000" pitchFamily="49" charset="-128"/>
                        </a:rPr>
                        <a:t>貨物車</a:t>
                      </a:r>
                      <a:endParaRPr lang="ja-JP" sz="1100" kern="100">
                        <a:effectLst/>
                        <a:latin typeface="BIZ UDゴシック" panose="020B0400000000000000" pitchFamily="49" charset="-128"/>
                        <a:ea typeface="BIZ UDゴシック" panose="020B0400000000000000" pitchFamily="49" charset="-128"/>
                      </a:endParaRPr>
                    </a:p>
                    <a:p>
                      <a:pPr algn="ctr"/>
                      <a:r>
                        <a:rPr lang="ja-JP" sz="1000" kern="0">
                          <a:effectLst/>
                          <a:latin typeface="BIZ UDゴシック" panose="020B0400000000000000" pitchFamily="49" charset="-128"/>
                          <a:ea typeface="BIZ UDゴシック" panose="020B0400000000000000" pitchFamily="49" charset="-128"/>
                        </a:rPr>
                        <a:t>登録台数</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66398455"/>
                  </a:ext>
                </a:extLst>
              </a:tr>
              <a:tr h="328853">
                <a:tc vMerge="1">
                  <a:txBody>
                    <a:bodyPr/>
                    <a:lstStyle/>
                    <a:p>
                      <a:endParaRPr kumimoji="1" lang="ja-JP" altLang="en-US"/>
                    </a:p>
                  </a:txBody>
                  <a:tcPr/>
                </a:tc>
                <a:tc>
                  <a:txBody>
                    <a:bodyPr/>
                    <a:lstStyle/>
                    <a:p>
                      <a:pPr algn="ctr"/>
                      <a:r>
                        <a:rPr lang="ja-JP" sz="1000" kern="0" dirty="0">
                          <a:effectLst/>
                          <a:latin typeface="BIZ UDゴシック" panose="020B0400000000000000" pitchFamily="49" charset="-128"/>
                          <a:ea typeface="BIZ UDゴシック" panose="020B0400000000000000" pitchFamily="49" charset="-128"/>
                        </a:rPr>
                        <a:t>台数</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ctr"/>
                      <a:r>
                        <a:rPr lang="ja-JP" sz="1000" kern="0" dirty="0">
                          <a:effectLst/>
                          <a:latin typeface="BIZ UDゴシック" panose="020B0400000000000000" pitchFamily="49" charset="-128"/>
                          <a:ea typeface="BIZ UDゴシック" panose="020B0400000000000000" pitchFamily="49" charset="-128"/>
                        </a:rPr>
                        <a:t>割合</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vMerge="1">
                  <a:txBody>
                    <a:bodyPr/>
                    <a:lstStyle/>
                    <a:p>
                      <a:endParaRPr kumimoji="1" lang="ja-JP" altLang="en-US"/>
                    </a:p>
                  </a:txBody>
                  <a:tcPr/>
                </a:tc>
                <a:extLst>
                  <a:ext uri="{0D108BD9-81ED-4DB2-BD59-A6C34878D82A}">
                    <a16:rowId xmlns:a16="http://schemas.microsoft.com/office/drawing/2014/main" val="2577276799"/>
                  </a:ext>
                </a:extLst>
              </a:tr>
              <a:tr h="526280">
                <a:tc>
                  <a:txBody>
                    <a:bodyPr/>
                    <a:lstStyle/>
                    <a:p>
                      <a:pPr algn="l"/>
                      <a:r>
                        <a:rPr lang="ja-JP" sz="1200" kern="0" dirty="0">
                          <a:effectLst/>
                          <a:latin typeface="BIZ UDゴシック" panose="020B0400000000000000" pitchFamily="49" charset="-128"/>
                          <a:ea typeface="BIZ UDゴシック" panose="020B0400000000000000" pitchFamily="49" charset="-128"/>
                        </a:rPr>
                        <a:t>大阪府</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224,189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69%</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325,452</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794225753"/>
                  </a:ext>
                </a:extLst>
              </a:tr>
              <a:tr h="499534">
                <a:tc>
                  <a:txBody>
                    <a:bodyPr/>
                    <a:lstStyle/>
                    <a:p>
                      <a:pPr algn="l"/>
                      <a:r>
                        <a:rPr lang="ja-JP" sz="1200" kern="0">
                          <a:effectLst/>
                          <a:latin typeface="BIZ UDゴシック" panose="020B0400000000000000" pitchFamily="49" charset="-128"/>
                          <a:ea typeface="BIZ UDゴシック" panose="020B0400000000000000" pitchFamily="49" charset="-128"/>
                        </a:rPr>
                        <a:t>近畿</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484,018</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63%</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a:effectLst/>
                          <a:latin typeface="BIZ UDゴシック" panose="020B0400000000000000" pitchFamily="49" charset="-128"/>
                          <a:ea typeface="BIZ UDゴシック" panose="020B0400000000000000" pitchFamily="49" charset="-128"/>
                        </a:rPr>
                        <a:t>762,668</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20797282"/>
                  </a:ext>
                </a:extLst>
              </a:tr>
              <a:tr h="596909">
                <a:tc>
                  <a:txBody>
                    <a:bodyPr/>
                    <a:lstStyle/>
                    <a:p>
                      <a:pPr algn="l"/>
                      <a:r>
                        <a:rPr lang="ja-JP" sz="1200" kern="0">
                          <a:effectLst/>
                          <a:latin typeface="BIZ UDゴシック" panose="020B0400000000000000" pitchFamily="49" charset="-128"/>
                          <a:ea typeface="BIZ UDゴシック" panose="020B0400000000000000" pitchFamily="49" charset="-128"/>
                        </a:rPr>
                        <a:t>全国</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3,423,549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57%</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effectLst/>
                          <a:latin typeface="BIZ UDゴシック" panose="020B0400000000000000" pitchFamily="49" charset="-128"/>
                          <a:ea typeface="BIZ UDゴシック" panose="020B0400000000000000" pitchFamily="49" charset="-128"/>
                        </a:rPr>
                        <a:t>5,954,009</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70031602"/>
                  </a:ext>
                </a:extLst>
              </a:tr>
            </a:tbl>
          </a:graphicData>
        </a:graphic>
      </p:graphicFrame>
      <p:sp>
        <p:nvSpPr>
          <p:cNvPr id="13" name="テキスト ボックス 12">
            <a:extLst>
              <a:ext uri="{FF2B5EF4-FFF2-40B4-BE49-F238E27FC236}">
                <a16:creationId xmlns:a16="http://schemas.microsoft.com/office/drawing/2014/main" id="{7E0F89C6-FB3E-4A72-9226-981377548C25}"/>
              </a:ext>
            </a:extLst>
          </p:cNvPr>
          <p:cNvSpPr txBox="1"/>
          <p:nvPr/>
        </p:nvSpPr>
        <p:spPr>
          <a:xfrm>
            <a:off x="5238098" y="5669452"/>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大阪府の車両代替の状況（貨物車）</a:t>
            </a:r>
            <a:endParaRPr lang="ja-JP" altLang="ja-JP" sz="1400" dirty="0">
              <a:latin typeface="Meiryo UI" panose="020B0604030504040204" pitchFamily="50" charset="-128"/>
              <a:ea typeface="Meiryo UI" panose="020B0604030504040204" pitchFamily="50" charset="-128"/>
            </a:endParaRPr>
          </a:p>
        </p:txBody>
      </p:sp>
      <p:sp>
        <p:nvSpPr>
          <p:cNvPr id="17" name="テキスト ボックス 33">
            <a:extLst>
              <a:ext uri="{FF2B5EF4-FFF2-40B4-BE49-F238E27FC236}">
                <a16:creationId xmlns:a16="http://schemas.microsoft.com/office/drawing/2014/main" id="{ACAABA6D-8AC9-4C04-B9C9-A378189E34C6}"/>
              </a:ext>
            </a:extLst>
          </p:cNvPr>
          <p:cNvSpPr txBox="1">
            <a:spLocks/>
          </p:cNvSpPr>
          <p:nvPr/>
        </p:nvSpPr>
        <p:spPr>
          <a:xfrm>
            <a:off x="5071026" y="5964055"/>
            <a:ext cx="3762836"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zh-TW" altLang="en-US" sz="1050" kern="100" dirty="0">
                <a:effectLst/>
                <a:latin typeface="Meiryo UI" panose="020B0604030504040204" pitchFamily="50" charset="-128"/>
                <a:ea typeface="Meiryo UI" panose="020B0604030504040204" pitchFamily="50" charset="-128"/>
                <a:cs typeface="Times New Roman"/>
              </a:rPr>
              <a:t>一般財団法人 自動車検査登録情報協会</a:t>
            </a:r>
            <a:endParaRPr lang="en-US" altLang="zh-TW"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a:t>
            </a:r>
            <a:r>
              <a:rPr lang="zh-TW" altLang="en-US" sz="1050" kern="100" dirty="0">
                <a:effectLst/>
                <a:latin typeface="Meiryo UI" panose="020B0604030504040204" pitchFamily="50" charset="-128"/>
                <a:ea typeface="Meiryo UI" panose="020B0604030504040204" pitchFamily="50" charset="-128"/>
                <a:cs typeface="Times New Roman"/>
              </a:rPr>
              <a:t>初度登録年別 自動車保有車両数</a:t>
            </a:r>
            <a:r>
              <a:rPr lang="ja-JP" altLang="en-US" sz="1050" kern="100" dirty="0">
                <a:effectLst/>
                <a:latin typeface="Meiryo UI" panose="020B0604030504040204" pitchFamily="50" charset="-128"/>
                <a:ea typeface="Meiryo UI" panose="020B0604030504040204" pitchFamily="50" charset="-128"/>
                <a:cs typeface="Times New Roman"/>
              </a:rPr>
              <a:t>」から大阪府作成</a:t>
            </a:r>
            <a:endParaRPr lang="ja-JP" sz="105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4803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電動車等の普及促進</a:t>
            </a:r>
          </a:p>
        </p:txBody>
      </p:sp>
      <p:sp>
        <p:nvSpPr>
          <p:cNvPr id="20" name="楕円 19"/>
          <p:cNvSpPr/>
          <p:nvPr/>
        </p:nvSpPr>
        <p:spPr>
          <a:xfrm>
            <a:off x="176706" y="158745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63952" y="1493902"/>
            <a:ext cx="2563522"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官民協働による導入促進</a:t>
            </a:r>
          </a:p>
        </p:txBody>
      </p:sp>
      <p:sp>
        <p:nvSpPr>
          <p:cNvPr id="4" name="テキスト ボックス 3"/>
          <p:cNvSpPr txBox="1"/>
          <p:nvPr/>
        </p:nvSpPr>
        <p:spPr>
          <a:xfrm>
            <a:off x="363952" y="1788619"/>
            <a:ext cx="5052986"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おおさか電動車協働普及サポートネット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107</a:t>
            </a:r>
            <a:r>
              <a:rPr lang="ja-JP" altLang="en-US" sz="1600" dirty="0">
                <a:latin typeface="Meiryo UI" panose="020B0604030504040204" pitchFamily="50" charset="-128"/>
                <a:ea typeface="Meiryo UI" panose="020B0604030504040204" pitchFamily="50" charset="-128"/>
              </a:rPr>
              <a:t>団体（</a:t>
            </a:r>
            <a:r>
              <a:rPr lang="en-US" altLang="ja-JP" sz="1600" dirty="0">
                <a:latin typeface="Meiryo UI" panose="020B0604030504040204" pitchFamily="50" charset="-128"/>
                <a:ea typeface="Meiryo UI" panose="020B0604030504040204" pitchFamily="50" charset="-128"/>
              </a:rPr>
              <a:t>R6.11</a:t>
            </a:r>
            <a:r>
              <a:rPr lang="ja-JP" altLang="en-US" sz="1600" dirty="0">
                <a:latin typeface="Meiryo UI" panose="020B0604030504040204" pitchFamily="50" charset="-128"/>
                <a:ea typeface="Meiryo UI" panose="020B0604030504040204" pitchFamily="50" charset="-128"/>
              </a:rPr>
              <a:t>時点）を通じた展示・試乗会の開催</a:t>
            </a:r>
            <a:endParaRPr lang="en-US" altLang="ja-JP" sz="1600" dirty="0">
              <a:latin typeface="Meiryo UI" panose="020B0604030504040204" pitchFamily="50" charset="-128"/>
              <a:ea typeface="Meiryo UI" panose="020B0604030504040204" pitchFamily="50" charset="-128"/>
            </a:endParaRPr>
          </a:p>
        </p:txBody>
      </p:sp>
      <p:sp>
        <p:nvSpPr>
          <p:cNvPr id="21" name="楕円 20"/>
          <p:cNvSpPr/>
          <p:nvPr/>
        </p:nvSpPr>
        <p:spPr>
          <a:xfrm>
            <a:off x="175266" y="253253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63952" y="2427729"/>
            <a:ext cx="5017720" cy="861774"/>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普及啓発（リーフレット等の作成）　</a:t>
            </a:r>
          </a:p>
          <a:p>
            <a:r>
              <a:rPr lang="ja-JP" altLang="en-US" sz="1600" dirty="0">
                <a:latin typeface="Meiryo UI" panose="020B0604030504040204" pitchFamily="50" charset="-128"/>
                <a:ea typeface="Meiryo UI" panose="020B0604030504040204" pitchFamily="50" charset="-128"/>
              </a:rPr>
              <a:t>大阪自動車環境対策推進会議において作成した啓発用の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ポスター・リーフレットによる啓発</a:t>
            </a:r>
          </a:p>
        </p:txBody>
      </p:sp>
      <p:sp>
        <p:nvSpPr>
          <p:cNvPr id="23" name="テキスト ボックス 22"/>
          <p:cNvSpPr txBox="1"/>
          <p:nvPr/>
        </p:nvSpPr>
        <p:spPr>
          <a:xfrm>
            <a:off x="363952" y="3343838"/>
            <a:ext cx="5178021" cy="861774"/>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充電設備や燃料供給施設の整備促進（</a:t>
            </a:r>
            <a:r>
              <a:rPr lang="en-US" altLang="ja-JP" dirty="0">
                <a:latin typeface="Meiryo UI" panose="020B0604030504040204" pitchFamily="50" charset="-128"/>
                <a:ea typeface="Meiryo UI" panose="020B0604030504040204" pitchFamily="50" charset="-128"/>
              </a:rPr>
              <a:t>R5</a:t>
            </a:r>
            <a:r>
              <a:rPr lang="ja-JP" altLang="en-US" dirty="0">
                <a:latin typeface="Meiryo UI" panose="020B0604030504040204" pitchFamily="50" charset="-128"/>
                <a:ea typeface="Meiryo UI" panose="020B0604030504040204" pitchFamily="50" charset="-128"/>
              </a:rPr>
              <a:t>時点）　</a:t>
            </a:r>
          </a:p>
          <a:p>
            <a:r>
              <a:rPr lang="ja-JP" altLang="en-US" sz="1600" dirty="0">
                <a:latin typeface="Meiryo UI" panose="020B0604030504040204" pitchFamily="50" charset="-128"/>
                <a:ea typeface="Meiryo UI" panose="020B0604030504040204" pitchFamily="50" charset="-128"/>
              </a:rPr>
              <a:t>充電設備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急速 </a:t>
            </a:r>
            <a:r>
              <a:rPr lang="en-US" altLang="ja-JP" sz="1600" dirty="0">
                <a:latin typeface="Meiryo UI" panose="020B0604030504040204" pitchFamily="50" charset="-128"/>
                <a:ea typeface="Meiryo UI" panose="020B0604030504040204" pitchFamily="50" charset="-128"/>
              </a:rPr>
              <a:t>369</a:t>
            </a:r>
            <a:r>
              <a:rPr lang="ja-JP" altLang="en-US" sz="1600" dirty="0">
                <a:latin typeface="Meiryo UI" panose="020B0604030504040204" pitchFamily="50" charset="-128"/>
                <a:ea typeface="Meiryo UI" panose="020B0604030504040204" pitchFamily="50" charset="-128"/>
              </a:rPr>
              <a:t>口 ／ 普通</a:t>
            </a:r>
            <a:r>
              <a:rPr lang="en-US" altLang="ja-JP" sz="1600" dirty="0">
                <a:latin typeface="Meiryo UI" panose="020B0604030504040204" pitchFamily="50" charset="-128"/>
                <a:ea typeface="Meiryo UI" panose="020B0604030504040204" pitchFamily="50" charset="-128"/>
              </a:rPr>
              <a:t> 1,259</a:t>
            </a:r>
            <a:r>
              <a:rPr lang="ja-JP" altLang="en-US" sz="1600" dirty="0">
                <a:latin typeface="Meiryo UI" panose="020B0604030504040204" pitchFamily="50" charset="-128"/>
                <a:ea typeface="Meiryo UI" panose="020B0604030504040204" pitchFamily="50" charset="-128"/>
              </a:rPr>
              <a:t>口</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水素ステーション</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か所</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24" name="楕円 23"/>
          <p:cNvSpPr/>
          <p:nvPr/>
        </p:nvSpPr>
        <p:spPr>
          <a:xfrm>
            <a:off x="175266" y="34086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FF2A4AAC-9FD1-4931-9079-9332F2941E14}"/>
              </a:ext>
            </a:extLst>
          </p:cNvPr>
          <p:cNvPicPr preferRelativeResize="0"/>
          <p:nvPr/>
        </p:nvPicPr>
        <p:blipFill>
          <a:blip r:embed="rId2">
            <a:extLst>
              <a:ext uri="{28A0092B-C50C-407E-A947-70E740481C1C}">
                <a14:useLocalDpi xmlns:a14="http://schemas.microsoft.com/office/drawing/2010/main" val="0"/>
              </a:ext>
            </a:extLst>
          </a:blip>
          <a:srcRect/>
          <a:stretch>
            <a:fillRect/>
          </a:stretch>
        </p:blipFill>
        <p:spPr bwMode="auto">
          <a:xfrm>
            <a:off x="6070869" y="4783913"/>
            <a:ext cx="2417349" cy="1621413"/>
          </a:xfrm>
          <a:prstGeom prst="rect">
            <a:avLst/>
          </a:prstGeom>
          <a:noFill/>
          <a:ln>
            <a:noFill/>
          </a:ln>
        </p:spPr>
      </p:pic>
      <p:pic>
        <p:nvPicPr>
          <p:cNvPr id="2" name="Picture 2" descr="オートメッセの様子">
            <a:extLst>
              <a:ext uri="{FF2B5EF4-FFF2-40B4-BE49-F238E27FC236}">
                <a16:creationId xmlns:a16="http://schemas.microsoft.com/office/drawing/2014/main" id="{4813D00A-E1AA-400F-A028-120D0FAC8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77" y="875618"/>
            <a:ext cx="3775639" cy="177677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D6093D3E-13CB-4F71-AC3A-14A52CB891B5}"/>
              </a:ext>
            </a:extLst>
          </p:cNvPr>
          <p:cNvSpPr txBox="1"/>
          <p:nvPr/>
        </p:nvSpPr>
        <p:spPr>
          <a:xfrm>
            <a:off x="5463245" y="2498679"/>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大阪オートメッセ</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への出展</a:t>
            </a:r>
            <a:endParaRPr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58B9C5F-2489-463F-9CF0-7C5684B2AE69}"/>
              </a:ext>
            </a:extLst>
          </p:cNvPr>
          <p:cNvSpPr txBox="1"/>
          <p:nvPr/>
        </p:nvSpPr>
        <p:spPr>
          <a:xfrm>
            <a:off x="5565198" y="6550223"/>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電動車早わかりガイド</a:t>
            </a:r>
            <a:endParaRPr lang="en-US" altLang="ja-JP" sz="1400" dirty="0">
              <a:latin typeface="Meiryo UI" panose="020B0604030504040204" pitchFamily="50" charset="-128"/>
              <a:ea typeface="Meiryo UI" panose="020B0604030504040204" pitchFamily="50" charset="-128"/>
            </a:endParaRPr>
          </a:p>
        </p:txBody>
      </p:sp>
      <p:pic>
        <p:nvPicPr>
          <p:cNvPr id="17" name="図 16" descr="電動車早わかりガイド外面">
            <a:extLst>
              <a:ext uri="{FF2B5EF4-FFF2-40B4-BE49-F238E27FC236}">
                <a16:creationId xmlns:a16="http://schemas.microsoft.com/office/drawing/2014/main" id="{F501312E-57B1-493A-A816-A3A843BB0DC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70869" y="3017605"/>
            <a:ext cx="2365214" cy="1621412"/>
          </a:xfrm>
          <a:prstGeom prst="rect">
            <a:avLst/>
          </a:prstGeom>
          <a:noFill/>
          <a:ln>
            <a:noFill/>
          </a:ln>
        </p:spPr>
      </p:pic>
      <p:sp>
        <p:nvSpPr>
          <p:cNvPr id="25" name="楕円 24">
            <a:extLst>
              <a:ext uri="{FF2B5EF4-FFF2-40B4-BE49-F238E27FC236}">
                <a16:creationId xmlns:a16="http://schemas.microsoft.com/office/drawing/2014/main" id="{5298634F-0539-47F8-B1BA-256B72A8930A}"/>
              </a:ext>
            </a:extLst>
          </p:cNvPr>
          <p:cNvSpPr/>
          <p:nvPr/>
        </p:nvSpPr>
        <p:spPr>
          <a:xfrm>
            <a:off x="173307" y="11199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E982FBB-18F6-4C69-A506-979A8AF3A20F}"/>
              </a:ext>
            </a:extLst>
          </p:cNvPr>
          <p:cNvSpPr txBox="1"/>
          <p:nvPr/>
        </p:nvSpPr>
        <p:spPr>
          <a:xfrm>
            <a:off x="361993" y="1013783"/>
            <a:ext cx="4365298"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おおさか電動車普及戦略</a:t>
            </a:r>
            <a:r>
              <a:rPr lang="en-US" altLang="ja-JP" dirty="0">
                <a:latin typeface="Meiryo UI" panose="020B0604030504040204" pitchFamily="50" charset="-128"/>
                <a:ea typeface="Meiryo UI" panose="020B0604030504040204" pitchFamily="50" charset="-128"/>
              </a:rPr>
              <a:t>(R3.6</a:t>
            </a:r>
            <a:r>
              <a:rPr lang="ja-JP" altLang="en-US" dirty="0">
                <a:latin typeface="Meiryo UI" panose="020B0604030504040204" pitchFamily="50" charset="-128"/>
                <a:ea typeface="Meiryo UI" panose="020B0604030504040204" pitchFamily="50" charset="-128"/>
              </a:rPr>
              <a:t>策定</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の推進</a:t>
            </a:r>
          </a:p>
        </p:txBody>
      </p:sp>
      <p:pic>
        <p:nvPicPr>
          <p:cNvPr id="5" name="図 4">
            <a:extLst>
              <a:ext uri="{FF2B5EF4-FFF2-40B4-BE49-F238E27FC236}">
                <a16:creationId xmlns:a16="http://schemas.microsoft.com/office/drawing/2014/main" id="{3C15924D-926F-4F30-84FF-07D0FE118843}"/>
              </a:ext>
            </a:extLst>
          </p:cNvPr>
          <p:cNvPicPr>
            <a:picLocks noChangeAspect="1"/>
          </p:cNvPicPr>
          <p:nvPr/>
        </p:nvPicPr>
        <p:blipFill>
          <a:blip r:embed="rId5"/>
          <a:stretch>
            <a:fillRect/>
          </a:stretch>
        </p:blipFill>
        <p:spPr>
          <a:xfrm>
            <a:off x="-44369" y="4317386"/>
            <a:ext cx="5586342" cy="2410268"/>
          </a:xfrm>
          <a:prstGeom prst="rect">
            <a:avLst/>
          </a:prstGeom>
        </p:spPr>
      </p:pic>
      <p:sp>
        <p:nvSpPr>
          <p:cNvPr id="33" name="テキスト ボックス 32">
            <a:extLst>
              <a:ext uri="{FF2B5EF4-FFF2-40B4-BE49-F238E27FC236}">
                <a16:creationId xmlns:a16="http://schemas.microsoft.com/office/drawing/2014/main" id="{5443AC92-5A25-46A4-B44C-A0F851D98138}"/>
              </a:ext>
            </a:extLst>
          </p:cNvPr>
          <p:cNvSpPr txBox="1"/>
          <p:nvPr/>
        </p:nvSpPr>
        <p:spPr>
          <a:xfrm>
            <a:off x="1143308" y="6573344"/>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府域における充電インフラ整備状況</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5055A9B-CF59-4D3D-A52F-72B911E7395F}"/>
              </a:ext>
            </a:extLst>
          </p:cNvPr>
          <p:cNvSpPr txBox="1"/>
          <p:nvPr/>
        </p:nvSpPr>
        <p:spPr>
          <a:xfrm>
            <a:off x="1806928" y="4317386"/>
            <a:ext cx="1323474" cy="415498"/>
          </a:xfrm>
          <a:prstGeom prst="rect">
            <a:avLst/>
          </a:prstGeom>
          <a:noFill/>
        </p:spPr>
        <p:txBody>
          <a:bodyPr wrap="square">
            <a:spAutoFit/>
          </a:bodyPr>
          <a:lstStyle/>
          <a:p>
            <a:pPr algn="ctr"/>
            <a:r>
              <a:rPr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年度末は</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口数で集計</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282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＜参考＞おおさか電動車普及戦略（</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R3.6</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32AC8A9E-6FDB-438D-B28B-632B92FFFD6B}"/>
              </a:ext>
            </a:extLst>
          </p:cNvPr>
          <p:cNvSpPr txBox="1"/>
          <p:nvPr/>
        </p:nvSpPr>
        <p:spPr>
          <a:xfrm>
            <a:off x="35496" y="3459525"/>
            <a:ext cx="5994811" cy="400110"/>
          </a:xfrm>
          <a:prstGeom prst="rect">
            <a:avLst/>
          </a:prstGeom>
          <a:noFill/>
        </p:spPr>
        <p:txBody>
          <a:bodyPr wrap="square">
            <a:spAutoFit/>
          </a:bodyPr>
          <a:lstStyle/>
          <a:p>
            <a:r>
              <a:rPr lang="ja-JP" altLang="en-US" sz="2000" dirty="0">
                <a:solidFill>
                  <a:schemeClr val="accent6"/>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府域の新車販売台数の割合（</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a:t>
            </a:r>
          </a:p>
        </p:txBody>
      </p:sp>
      <p:sp>
        <p:nvSpPr>
          <p:cNvPr id="21" name="正方形/長方形 20">
            <a:extLst>
              <a:ext uri="{FF2B5EF4-FFF2-40B4-BE49-F238E27FC236}">
                <a16:creationId xmlns:a16="http://schemas.microsoft.com/office/drawing/2014/main" id="{A34A5483-6EAC-48E1-9B10-5D7A91DBA5BA}"/>
              </a:ext>
            </a:extLst>
          </p:cNvPr>
          <p:cNvSpPr/>
          <p:nvPr/>
        </p:nvSpPr>
        <p:spPr>
          <a:xfrm>
            <a:off x="2915816" y="5022007"/>
            <a:ext cx="4594212" cy="246221"/>
          </a:xfrm>
          <a:prstGeom prst="rect">
            <a:avLst/>
          </a:prstGeom>
        </p:spPr>
        <p:txBody>
          <a:bodyPr wrap="square" lIns="72000" tIns="0" rIns="0" bIns="0">
            <a:spAutoFit/>
          </a:bodyPr>
          <a:lstStyle/>
          <a:p>
            <a:pPr marL="72000" indent="-180000" algn="r">
              <a:spcAft>
                <a:spcPts val="3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「大阪府地球温暖化対策実行計画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区域施策編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F6C3EA9-8FD3-4AA6-964F-3F68246163E0}"/>
              </a:ext>
            </a:extLst>
          </p:cNvPr>
          <p:cNvSpPr/>
          <p:nvPr/>
        </p:nvSpPr>
        <p:spPr>
          <a:xfrm>
            <a:off x="398130" y="3923304"/>
            <a:ext cx="6838165" cy="1072977"/>
          </a:xfrm>
          <a:prstGeom prst="rect">
            <a:avLst/>
          </a:prstGeom>
          <a:ln w="12700">
            <a:solidFill>
              <a:schemeClr val="tx1"/>
            </a:solidFill>
          </a:ln>
        </p:spPr>
        <p:txBody>
          <a:bodyPr wrap="square" lIns="36000" tIns="36000" rIns="36000" bIns="36000">
            <a:spAutoFit/>
          </a:bodyPr>
          <a:lstStyle/>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軽乗用車を除く乗用車の新車販売に占める電動車：</a:t>
            </a:r>
            <a:r>
              <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すべての乗用車の新車販売に占める電動車　　　　 ：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spcAft>
                <a:spcPts val="3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ZEV</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32AC8A9E-6FDB-438D-B28B-632B92FFFD6B}"/>
              </a:ext>
            </a:extLst>
          </p:cNvPr>
          <p:cNvSpPr txBox="1"/>
          <p:nvPr/>
        </p:nvSpPr>
        <p:spPr>
          <a:xfrm>
            <a:off x="165516" y="692696"/>
            <a:ext cx="1517736" cy="461665"/>
          </a:xfrm>
          <a:prstGeom prst="rect">
            <a:avLst/>
          </a:prstGeom>
          <a:solidFill>
            <a:schemeClr val="accent6">
              <a:lumMod val="40000"/>
              <a:lumOff val="60000"/>
            </a:schemeClr>
          </a:solidFill>
        </p:spPr>
        <p:txBody>
          <a:bodyPr wrap="square">
            <a:spAutoFit/>
          </a:bodyPr>
          <a:lstStyle/>
          <a:p>
            <a:r>
              <a:rPr lang="ja-JP" altLang="en-US" sz="2400" dirty="0">
                <a:latin typeface="Meiryo UI" panose="020B0604030504040204" pitchFamily="50" charset="-128"/>
                <a:ea typeface="Meiryo UI" panose="020B0604030504040204" pitchFamily="50" charset="-128"/>
              </a:rPr>
              <a:t>国の目標</a:t>
            </a:r>
          </a:p>
        </p:txBody>
      </p:sp>
      <p:sp>
        <p:nvSpPr>
          <p:cNvPr id="27" name="正方形/長方形 26">
            <a:extLst>
              <a:ext uri="{FF2B5EF4-FFF2-40B4-BE49-F238E27FC236}">
                <a16:creationId xmlns:a16="http://schemas.microsoft.com/office/drawing/2014/main" id="{CF6C3EA9-8FD3-4AA6-964F-3F68246163E0}"/>
              </a:ext>
            </a:extLst>
          </p:cNvPr>
          <p:cNvSpPr/>
          <p:nvPr/>
        </p:nvSpPr>
        <p:spPr>
          <a:xfrm>
            <a:off x="170477" y="1136256"/>
            <a:ext cx="8938027" cy="1650058"/>
          </a:xfrm>
          <a:prstGeom prst="rect">
            <a:avLst/>
          </a:prstGeom>
          <a:ln w="12700">
            <a:noFill/>
          </a:ln>
        </p:spPr>
        <p:txBody>
          <a:bodyPr wrap="square" lIns="36000" tIns="36000" rIns="36000" bIns="36000">
            <a:spAutoFit/>
          </a:bodyPr>
          <a:lstStyle/>
          <a:p>
            <a:pPr>
              <a:spcAft>
                <a:spcPts val="300"/>
              </a:spcAft>
            </a:pPr>
            <a:r>
              <a:rPr lang="ja-JP" altLang="en-US" sz="2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乗用車は、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年までに、新車販売で電動車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を実現</a:t>
            </a:r>
          </a:p>
          <a:p>
            <a:pPr marL="177800" indent="-177800">
              <a:spcAft>
                <a:spcPts val="300"/>
              </a:spcAft>
            </a:pPr>
            <a:r>
              <a:rPr lang="ja-JP" altLang="en-US" sz="2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商用車は、小型の車については、新車販売で、</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年までに電動車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年までに電動車・脱炭素燃料車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を目指す。大型の車については、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年代に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台の先行導入を目指すとともに、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年の電動車の普及目標を設定</a:t>
            </a: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32AC8A9E-6FDB-438D-B28B-632B92FFFD6B}"/>
              </a:ext>
            </a:extLst>
          </p:cNvPr>
          <p:cNvSpPr txBox="1"/>
          <p:nvPr/>
        </p:nvSpPr>
        <p:spPr>
          <a:xfrm>
            <a:off x="162597" y="2898594"/>
            <a:ext cx="1786361" cy="461665"/>
          </a:xfrm>
          <a:prstGeom prst="rect">
            <a:avLst/>
          </a:prstGeom>
          <a:solidFill>
            <a:schemeClr val="accent6">
              <a:lumMod val="40000"/>
              <a:lumOff val="60000"/>
            </a:schemeClr>
          </a:solidFill>
        </p:spPr>
        <p:txBody>
          <a:bodyPr wrap="square">
            <a:spAutoFit/>
          </a:bodyPr>
          <a:lstStyle/>
          <a:p>
            <a:r>
              <a:rPr lang="ja-JP" altLang="en-US" sz="2400" dirty="0">
                <a:latin typeface="Meiryo UI" panose="020B0604030504040204" pitchFamily="50" charset="-128"/>
                <a:ea typeface="Meiryo UI" panose="020B0604030504040204" pitchFamily="50" charset="-128"/>
              </a:rPr>
              <a:t>府の目標</a:t>
            </a:r>
          </a:p>
        </p:txBody>
      </p:sp>
      <p:sp>
        <p:nvSpPr>
          <p:cNvPr id="17" name="テキスト ボックス 16">
            <a:extLst>
              <a:ext uri="{FF2B5EF4-FFF2-40B4-BE49-F238E27FC236}">
                <a16:creationId xmlns:a16="http://schemas.microsoft.com/office/drawing/2014/main" id="{32AC8A9E-6FDB-438D-B28B-632B92FFFD6B}"/>
              </a:ext>
            </a:extLst>
          </p:cNvPr>
          <p:cNvSpPr txBox="1"/>
          <p:nvPr/>
        </p:nvSpPr>
        <p:spPr>
          <a:xfrm>
            <a:off x="35496" y="5301208"/>
            <a:ext cx="4952461" cy="400110"/>
          </a:xfrm>
          <a:prstGeom prst="rect">
            <a:avLst/>
          </a:prstGeom>
          <a:noFill/>
        </p:spPr>
        <p:txBody>
          <a:bodyPr wrap="square" anchor="ctr">
            <a:spAutoFit/>
          </a:bodyPr>
          <a:lstStyle/>
          <a:p>
            <a:r>
              <a:rPr lang="ja-JP" altLang="en-US" sz="2000" dirty="0">
                <a:solidFill>
                  <a:schemeClr val="accent6"/>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府域の保有台数の割合（</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年度）</a:t>
            </a:r>
          </a:p>
        </p:txBody>
      </p:sp>
      <p:sp>
        <p:nvSpPr>
          <p:cNvPr id="18" name="吹き出し: 四角形 154">
            <a:extLst>
              <a:ext uri="{FF2B5EF4-FFF2-40B4-BE49-F238E27FC236}">
                <a16:creationId xmlns:a16="http://schemas.microsoft.com/office/drawing/2014/main" id="{8A6F572F-B6BA-404D-85B0-13B1286BF8C7}"/>
              </a:ext>
            </a:extLst>
          </p:cNvPr>
          <p:cNvSpPr/>
          <p:nvPr/>
        </p:nvSpPr>
        <p:spPr>
          <a:xfrm>
            <a:off x="430309" y="5773716"/>
            <a:ext cx="6838165" cy="701106"/>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府域の自動車</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商用車を含む</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に占める電動車 ：</a:t>
            </a:r>
            <a:r>
              <a:rPr kumimoji="1" lang="ja-JP" altLang="en-US" sz="2000" dirty="0">
                <a:solidFill>
                  <a:srgbClr val="FF0000"/>
                </a:solidFill>
                <a:latin typeface="Meiryo UI" panose="020B0604030504040204" pitchFamily="50" charset="-128"/>
                <a:ea typeface="Meiryo UI" panose="020B0604030504040204" pitchFamily="50" charset="-128"/>
              </a:rPr>
              <a:t>４</a:t>
            </a:r>
            <a:r>
              <a:rPr kumimoji="1" lang="ja-JP" altLang="en-US" sz="2000" dirty="0">
                <a:solidFill>
                  <a:schemeClr val="tx1"/>
                </a:solidFill>
                <a:latin typeface="Meiryo UI" panose="020B0604030504040204" pitchFamily="50" charset="-128"/>
                <a:ea typeface="Meiryo UI" panose="020B0604030504040204" pitchFamily="50" charset="-128"/>
              </a:rPr>
              <a:t>割</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府域の自動車</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商用車を含む</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に占める</a:t>
            </a:r>
            <a:r>
              <a:rPr kumimoji="1" lang="en-US" altLang="ja-JP" sz="2000" dirty="0">
                <a:solidFill>
                  <a:schemeClr val="tx1"/>
                </a:solidFill>
                <a:latin typeface="Meiryo UI" panose="020B0604030504040204" pitchFamily="50" charset="-128"/>
                <a:ea typeface="Meiryo UI" panose="020B0604030504040204" pitchFamily="50" charset="-128"/>
              </a:rPr>
              <a:t>ZEV</a:t>
            </a: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a:solidFill>
                  <a:srgbClr val="FF0000"/>
                </a:solidFill>
                <a:latin typeface="Meiryo UI" panose="020B0604030504040204" pitchFamily="50" charset="-128"/>
                <a:ea typeface="Meiryo UI" panose="020B0604030504040204" pitchFamily="50" charset="-128"/>
              </a:rPr>
              <a:t>１</a:t>
            </a:r>
            <a:r>
              <a:rPr kumimoji="1" lang="ja-JP" altLang="en-US" sz="2000" dirty="0">
                <a:solidFill>
                  <a:schemeClr val="tx1"/>
                </a:solidFill>
                <a:latin typeface="Meiryo UI" panose="020B0604030504040204" pitchFamily="50" charset="-128"/>
                <a:ea typeface="Meiryo UI" panose="020B0604030504040204" pitchFamily="50" charset="-128"/>
              </a:rPr>
              <a:t>割</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122582" y="6474822"/>
            <a:ext cx="2473754" cy="338554"/>
          </a:xfrm>
          <a:prstGeom prst="rect">
            <a:avLst/>
          </a:prstGeom>
        </p:spPr>
        <p:txBody>
          <a:bodyPr wrap="none">
            <a:spAutoFit/>
          </a:bodyPr>
          <a:lstStyle/>
          <a:p>
            <a:pPr algn="r"/>
            <a:r>
              <a:rPr kumimoji="1" lang="ja-JP" altLang="en-US" sz="1600" dirty="0">
                <a:latin typeface="Meiryo UI" panose="020B0604030504040204" pitchFamily="50" charset="-128"/>
                <a:ea typeface="Meiryo UI" panose="020B0604030504040204" pitchFamily="50" charset="-128"/>
              </a:rPr>
              <a:t>「おおさか電動車普及戦略」</a:t>
            </a:r>
            <a:endParaRPr lang="ja-JP" altLang="en-US"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1283F998-7BD6-42B5-AAAF-93F88B7599BC}"/>
              </a:ext>
            </a:extLst>
          </p:cNvPr>
          <p:cNvPicPr>
            <a:picLocks noChangeAspect="1"/>
          </p:cNvPicPr>
          <p:nvPr/>
        </p:nvPicPr>
        <p:blipFill>
          <a:blip r:embed="rId3"/>
          <a:stretch>
            <a:fillRect/>
          </a:stretch>
        </p:blipFill>
        <p:spPr>
          <a:xfrm>
            <a:off x="7668344" y="3861048"/>
            <a:ext cx="936104" cy="13221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1AEF2F00-A0D7-4A32-A527-084E02B998EE}"/>
              </a:ext>
            </a:extLst>
          </p:cNvPr>
          <p:cNvPicPr>
            <a:picLocks noChangeAspect="1"/>
          </p:cNvPicPr>
          <p:nvPr/>
        </p:nvPicPr>
        <p:blipFill>
          <a:blip r:embed="rId4"/>
          <a:stretch>
            <a:fillRect/>
          </a:stretch>
        </p:blipFill>
        <p:spPr>
          <a:xfrm>
            <a:off x="7668344" y="5392613"/>
            <a:ext cx="936104" cy="134875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23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＜参考＞大阪府域の実績（乗用車の新車販売に占める割合）</a:t>
            </a:r>
          </a:p>
        </p:txBody>
      </p:sp>
      <p:pic>
        <p:nvPicPr>
          <p:cNvPr id="2" name="図 1">
            <a:extLst>
              <a:ext uri="{FF2B5EF4-FFF2-40B4-BE49-F238E27FC236}">
                <a16:creationId xmlns:a16="http://schemas.microsoft.com/office/drawing/2014/main" id="{71C404CB-ABC0-4059-B930-31BC8781EB8A}"/>
              </a:ext>
            </a:extLst>
          </p:cNvPr>
          <p:cNvPicPr>
            <a:picLocks noChangeAspect="1"/>
          </p:cNvPicPr>
          <p:nvPr/>
        </p:nvPicPr>
        <p:blipFill>
          <a:blip r:embed="rId3"/>
          <a:stretch>
            <a:fillRect/>
          </a:stretch>
        </p:blipFill>
        <p:spPr>
          <a:xfrm>
            <a:off x="1198673" y="830004"/>
            <a:ext cx="7023100" cy="5772150"/>
          </a:xfrm>
          <a:prstGeom prst="rect">
            <a:avLst/>
          </a:prstGeom>
        </p:spPr>
      </p:pic>
    </p:spTree>
    <p:extLst>
      <p:ext uri="{BB962C8B-B14F-4D97-AF65-F5344CB8AC3E}">
        <p14:creationId xmlns:p14="http://schemas.microsoft.com/office/powerpoint/2010/main" val="11953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＜参考＞大阪府域の実績（保有台数に占める割合）</a:t>
            </a:r>
          </a:p>
        </p:txBody>
      </p:sp>
      <p:pic>
        <p:nvPicPr>
          <p:cNvPr id="2" name="図 1">
            <a:extLst>
              <a:ext uri="{FF2B5EF4-FFF2-40B4-BE49-F238E27FC236}">
                <a16:creationId xmlns:a16="http://schemas.microsoft.com/office/drawing/2014/main" id="{AE499DA6-E70B-4355-B7E6-C718D71C5050}"/>
              </a:ext>
            </a:extLst>
          </p:cNvPr>
          <p:cNvPicPr>
            <a:picLocks noChangeAspect="1"/>
          </p:cNvPicPr>
          <p:nvPr/>
        </p:nvPicPr>
        <p:blipFill>
          <a:blip r:embed="rId3"/>
          <a:stretch>
            <a:fillRect/>
          </a:stretch>
        </p:blipFill>
        <p:spPr>
          <a:xfrm>
            <a:off x="596236" y="953977"/>
            <a:ext cx="8121650" cy="5588000"/>
          </a:xfrm>
          <a:prstGeom prst="rect">
            <a:avLst/>
          </a:prstGeom>
        </p:spPr>
      </p:pic>
    </p:spTree>
    <p:extLst>
      <p:ext uri="{BB962C8B-B14F-4D97-AF65-F5344CB8AC3E}">
        <p14:creationId xmlns:p14="http://schemas.microsoft.com/office/powerpoint/2010/main" val="19224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CA25F17-3F17-45AC-AB5F-738F1003CA7B}"/>
              </a:ext>
            </a:extLst>
          </p:cNvPr>
          <p:cNvSpPr/>
          <p:nvPr/>
        </p:nvSpPr>
        <p:spPr>
          <a:xfrm>
            <a:off x="306280" y="4104469"/>
            <a:ext cx="8606713" cy="2692653"/>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238133" y="2445755"/>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えーこといっぱいエコドライブ（事業者の取組事例集）</a:t>
            </a:r>
          </a:p>
        </p:txBody>
      </p:sp>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エコドライブの推進</a:t>
            </a:r>
          </a:p>
        </p:txBody>
      </p:sp>
      <p:sp>
        <p:nvSpPr>
          <p:cNvPr id="26" name="テキスト ボックス 25"/>
          <p:cNvSpPr txBox="1"/>
          <p:nvPr/>
        </p:nvSpPr>
        <p:spPr>
          <a:xfrm>
            <a:off x="384014" y="1050868"/>
            <a:ext cx="5321413" cy="8617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エコドライブ講習等の開催</a:t>
            </a:r>
          </a:p>
          <a:p>
            <a:r>
              <a:rPr lang="ja-JP" altLang="en-US" sz="1600" dirty="0">
                <a:latin typeface="Meiryo UI" panose="020B0604030504040204" pitchFamily="50" charset="-128"/>
                <a:ea typeface="Meiryo UI" panose="020B0604030504040204" pitchFamily="50" charset="-128"/>
              </a:rPr>
              <a:t>・市町村職員等向け実車講習会（自動車学校等と連携）</a:t>
            </a:r>
          </a:p>
          <a:p>
            <a:r>
              <a:rPr lang="ja-JP" altLang="en-US" sz="1600" dirty="0">
                <a:latin typeface="Meiryo UI" panose="020B0604030504040204" pitchFamily="50" charset="-128"/>
                <a:ea typeface="Meiryo UI" panose="020B0604030504040204" pitchFamily="50" charset="-128"/>
              </a:rPr>
              <a:t>・事業者向け講習会</a:t>
            </a:r>
          </a:p>
        </p:txBody>
      </p:sp>
      <p:sp>
        <p:nvSpPr>
          <p:cNvPr id="27" name="楕円 26"/>
          <p:cNvSpPr/>
          <p:nvPr/>
        </p:nvSpPr>
        <p:spPr>
          <a:xfrm>
            <a:off x="195328" y="1159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94748" y="216336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4014" y="2073337"/>
            <a:ext cx="439575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啓発用の取組事例紹介リーフレットによる啓発</a:t>
            </a:r>
            <a:endParaRPr lang="ja-JP" altLang="en-US" sz="1600" dirty="0">
              <a:latin typeface="Meiryo UI" panose="020B0604030504040204" pitchFamily="50" charset="-128"/>
              <a:ea typeface="Meiryo UI" panose="020B0604030504040204" pitchFamily="50" charset="-128"/>
            </a:endParaRPr>
          </a:p>
        </p:txBody>
      </p:sp>
      <p:pic>
        <p:nvPicPr>
          <p:cNvPr id="13" name="図 12" descr="部屋に備え付けている様々な家具&#10;&#10;中程度の精度で自動的に生成された説明">
            <a:extLst>
              <a:ext uri="{FF2B5EF4-FFF2-40B4-BE49-F238E27FC236}">
                <a16:creationId xmlns:a16="http://schemas.microsoft.com/office/drawing/2014/main" id="{E3D53D60-FCDA-4DDF-8248-45C1FC4BA2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8779" y="4970425"/>
            <a:ext cx="2362851" cy="1779291"/>
          </a:xfrm>
          <a:prstGeom prst="rect">
            <a:avLst/>
          </a:prstGeom>
        </p:spPr>
      </p:pic>
      <p:pic>
        <p:nvPicPr>
          <p:cNvPr id="17" name="図 16" descr="部屋に備え付けている様々な家具&#10;&#10;中程度の精度で自動的に生成された説明">
            <a:extLst>
              <a:ext uri="{FF2B5EF4-FFF2-40B4-BE49-F238E27FC236}">
                <a16:creationId xmlns:a16="http://schemas.microsoft.com/office/drawing/2014/main" id="{FAAF5B00-BFEB-4FB2-8051-3B9E9330CC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44123" y="4998951"/>
            <a:ext cx="2477544" cy="1750765"/>
          </a:xfrm>
          <a:prstGeom prst="rect">
            <a:avLst/>
          </a:prstGeom>
        </p:spPr>
      </p:pic>
      <p:pic>
        <p:nvPicPr>
          <p:cNvPr id="19" name="図 18" descr="駅のホームに停まっているバス&#10;&#10;自動的に生成された説明">
            <a:extLst>
              <a:ext uri="{FF2B5EF4-FFF2-40B4-BE49-F238E27FC236}">
                <a16:creationId xmlns:a16="http://schemas.microsoft.com/office/drawing/2014/main" id="{C53EF1EF-3AB2-4509-9F1A-775CAF36D9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75820" y="5017831"/>
            <a:ext cx="2191750" cy="1779290"/>
          </a:xfrm>
          <a:prstGeom prst="rect">
            <a:avLst/>
          </a:prstGeom>
        </p:spPr>
      </p:pic>
      <p:sp>
        <p:nvSpPr>
          <p:cNvPr id="20" name="テキスト ボックス 19">
            <a:extLst>
              <a:ext uri="{FF2B5EF4-FFF2-40B4-BE49-F238E27FC236}">
                <a16:creationId xmlns:a16="http://schemas.microsoft.com/office/drawing/2014/main" id="{BF86F595-4E7E-42BF-90CD-323B70941407}"/>
              </a:ext>
            </a:extLst>
          </p:cNvPr>
          <p:cNvSpPr txBox="1"/>
          <p:nvPr/>
        </p:nvSpPr>
        <p:spPr>
          <a:xfrm>
            <a:off x="449854" y="4086578"/>
            <a:ext cx="8244291" cy="338554"/>
          </a:xfrm>
          <a:prstGeom prst="rect">
            <a:avLst/>
          </a:prstGeom>
          <a:noFill/>
        </p:spPr>
        <p:txBody>
          <a:bodyPr wrap="square">
            <a:spAutoFit/>
          </a:bodyPr>
          <a:lstStyle/>
          <a:p>
            <a:pPr algn="l"/>
            <a:r>
              <a:rPr lang="zh-TW" altLang="en-US" sz="1600" b="1" i="0" dirty="0">
                <a:solidFill>
                  <a:srgbClr val="000000"/>
                </a:solidFill>
                <a:effectLst/>
                <a:latin typeface="Meiryo UI" panose="020B0604030504040204" pitchFamily="50" charset="-128"/>
                <a:ea typeface="Meiryo UI" panose="020B0604030504040204" pitchFamily="50" charset="-128"/>
              </a:rPr>
              <a:t>大阪自動車環境対策推進会議</a:t>
            </a:r>
            <a:r>
              <a:rPr lang="ja-JP" altLang="en-US" sz="1600" b="1" i="0" dirty="0">
                <a:solidFill>
                  <a:srgbClr val="000000"/>
                </a:solidFill>
                <a:effectLst/>
                <a:latin typeface="Meiryo UI" panose="020B0604030504040204" pitchFamily="50" charset="-128"/>
                <a:ea typeface="Meiryo UI" panose="020B0604030504040204" pitchFamily="50" charset="-128"/>
              </a:rPr>
              <a:t>主催「事業者向けエコドライブ・セーフティドライブ講習会」</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1A65EA-A396-4A9D-BE25-8EAE93C9FAA0}"/>
              </a:ext>
            </a:extLst>
          </p:cNvPr>
          <p:cNvSpPr txBox="1"/>
          <p:nvPr/>
        </p:nvSpPr>
        <p:spPr>
          <a:xfrm>
            <a:off x="466571" y="4324094"/>
            <a:ext cx="7447549"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日時：令和６年１月</a:t>
            </a:r>
            <a:r>
              <a:rPr lang="en-US" altLang="ja-JP" sz="1200" dirty="0">
                <a:latin typeface="BIZ UDゴシック" panose="020B0400000000000000" pitchFamily="49" charset="-128"/>
                <a:ea typeface="BIZ UDゴシック" panose="020B0400000000000000" pitchFamily="49" charset="-128"/>
              </a:rPr>
              <a:t>22</a:t>
            </a:r>
            <a:r>
              <a:rPr lang="ja-JP" altLang="en-US" sz="1200" dirty="0">
                <a:latin typeface="BIZ UDゴシック" panose="020B0400000000000000" pitchFamily="49" charset="-128"/>
                <a:ea typeface="BIZ UDゴシック" panose="020B0400000000000000" pitchFamily="49" charset="-128"/>
              </a:rPr>
              <a:t>日　</a:t>
            </a:r>
            <a:r>
              <a:rPr lang="en-US" altLang="ja-JP" sz="1200" dirty="0">
                <a:latin typeface="BIZ UDゴシック" panose="020B0400000000000000" pitchFamily="49" charset="-128"/>
                <a:ea typeface="BIZ UDゴシック" panose="020B0400000000000000" pitchFamily="49" charset="-128"/>
              </a:rPr>
              <a:t>14</a:t>
            </a:r>
            <a:r>
              <a:rPr lang="ja-JP" altLang="en-US" sz="1200" dirty="0">
                <a:latin typeface="BIZ UDゴシック" panose="020B0400000000000000" pitchFamily="49" charset="-128"/>
                <a:ea typeface="BIZ UDゴシック" panose="020B0400000000000000" pitchFamily="49" charset="-128"/>
              </a:rPr>
              <a:t>時から</a:t>
            </a:r>
            <a:r>
              <a:rPr lang="en-US" altLang="ja-JP" sz="1200" dirty="0">
                <a:latin typeface="BIZ UDゴシック" panose="020B0400000000000000" pitchFamily="49" charset="-128"/>
                <a:ea typeface="BIZ UDゴシック" panose="020B0400000000000000" pitchFamily="49" charset="-128"/>
              </a:rPr>
              <a:t>16</a:t>
            </a:r>
            <a:r>
              <a:rPr lang="ja-JP" altLang="en-US" sz="1200" dirty="0">
                <a:latin typeface="BIZ UDゴシック" panose="020B0400000000000000" pitchFamily="49" charset="-128"/>
                <a:ea typeface="BIZ UDゴシック" panose="020B0400000000000000" pitchFamily="49" charset="-128"/>
              </a:rPr>
              <a:t>時まで</a:t>
            </a:r>
          </a:p>
          <a:p>
            <a:r>
              <a:rPr lang="ja-JP" altLang="en-US" sz="1200" dirty="0">
                <a:latin typeface="BIZ UDゴシック" panose="020B0400000000000000" pitchFamily="49" charset="-128"/>
                <a:ea typeface="BIZ UDゴシック" panose="020B0400000000000000" pitchFamily="49" charset="-128"/>
              </a:rPr>
              <a:t>場所：大阪市港区役所　５階会議室（大阪市港区市岡１－</a:t>
            </a:r>
            <a:r>
              <a:rPr lang="en-US" altLang="ja-JP" sz="1200" dirty="0">
                <a:latin typeface="BIZ UDゴシック" panose="020B0400000000000000" pitchFamily="49" charset="-128"/>
                <a:ea typeface="BIZ UDゴシック" panose="020B0400000000000000" pitchFamily="49" charset="-128"/>
              </a:rPr>
              <a:t>15</a:t>
            </a:r>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25</a:t>
            </a:r>
            <a:r>
              <a:rPr lang="ja-JP" altLang="en-US"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講師：一般社団法人日本自動車連盟（</a:t>
            </a:r>
            <a:r>
              <a:rPr lang="en-US" altLang="ja-JP" sz="1200" dirty="0">
                <a:latin typeface="BIZ UDゴシック" panose="020B0400000000000000" pitchFamily="49" charset="-128"/>
                <a:ea typeface="BIZ UDゴシック" panose="020B0400000000000000" pitchFamily="49" charset="-128"/>
              </a:rPr>
              <a:t>JAF</a:t>
            </a:r>
            <a:r>
              <a:rPr lang="ja-JP" altLang="en-US" sz="1200" dirty="0">
                <a:latin typeface="BIZ UDゴシック" panose="020B0400000000000000" pitchFamily="49" charset="-128"/>
                <a:ea typeface="BIZ UDゴシック" panose="020B0400000000000000" pitchFamily="49" charset="-128"/>
              </a:rPr>
              <a:t>）大阪支部</a:t>
            </a:r>
          </a:p>
        </p:txBody>
      </p:sp>
      <p:sp>
        <p:nvSpPr>
          <p:cNvPr id="23" name="テキスト ボックス 22">
            <a:extLst>
              <a:ext uri="{FF2B5EF4-FFF2-40B4-BE49-F238E27FC236}">
                <a16:creationId xmlns:a16="http://schemas.microsoft.com/office/drawing/2014/main" id="{5648B830-1C68-40E7-AC7E-92D7B7618C8A}"/>
              </a:ext>
            </a:extLst>
          </p:cNvPr>
          <p:cNvSpPr txBox="1"/>
          <p:nvPr/>
        </p:nvSpPr>
        <p:spPr>
          <a:xfrm>
            <a:off x="1772856" y="6465717"/>
            <a:ext cx="1271865" cy="276999"/>
          </a:xfrm>
          <a:prstGeom prst="rect">
            <a:avLst/>
          </a:prstGeom>
          <a:noFill/>
        </p:spPr>
        <p:txBody>
          <a:bodyPr wrap="square">
            <a:spAutoFit/>
          </a:bodyPr>
          <a:lstStyle/>
          <a:p>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座学講習</a:t>
            </a:r>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E9940A5A-CBF2-433C-B022-D2842D7F12D5}"/>
              </a:ext>
            </a:extLst>
          </p:cNvPr>
          <p:cNvSpPr txBox="1"/>
          <p:nvPr/>
        </p:nvSpPr>
        <p:spPr>
          <a:xfrm>
            <a:off x="3644123" y="6441939"/>
            <a:ext cx="3364106" cy="276999"/>
          </a:xfrm>
          <a:prstGeom prst="rect">
            <a:avLst/>
          </a:prstGeom>
          <a:noFill/>
        </p:spPr>
        <p:txBody>
          <a:bodyPr wrap="square">
            <a:spAutoFit/>
          </a:bodyPr>
          <a:lstStyle/>
          <a:p>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spc="-70" dirty="0">
                <a:solidFill>
                  <a:schemeClr val="bg1"/>
                </a:solidFill>
                <a:latin typeface="BIZ UDゴシック" panose="020B0400000000000000" pitchFamily="49" charset="-128"/>
                <a:ea typeface="BIZ UDゴシック" panose="020B0400000000000000" pitchFamily="49" charset="-128"/>
              </a:rPr>
              <a:t>エコドライブシミュレーター体験</a:t>
            </a:r>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　　</a:t>
            </a:r>
          </a:p>
        </p:txBody>
      </p:sp>
      <p:sp>
        <p:nvSpPr>
          <p:cNvPr id="31" name="テキスト ボックス 30">
            <a:extLst>
              <a:ext uri="{FF2B5EF4-FFF2-40B4-BE49-F238E27FC236}">
                <a16:creationId xmlns:a16="http://schemas.microsoft.com/office/drawing/2014/main" id="{33CD7D51-B729-4C7F-BA49-2588095E90A5}"/>
              </a:ext>
            </a:extLst>
          </p:cNvPr>
          <p:cNvSpPr txBox="1"/>
          <p:nvPr/>
        </p:nvSpPr>
        <p:spPr>
          <a:xfrm>
            <a:off x="6773848" y="6446971"/>
            <a:ext cx="1370155" cy="307777"/>
          </a:xfrm>
          <a:prstGeom prst="rect">
            <a:avLst/>
          </a:prstGeom>
          <a:noFill/>
        </p:spPr>
        <p:txBody>
          <a:bodyPr wrap="square">
            <a:spAutoFit/>
          </a:bodyPr>
          <a:lstStyle/>
          <a:p>
            <a:r>
              <a:rPr lang="ja-JP" altLang="en-US" sz="1400" dirty="0">
                <a:solidFill>
                  <a:schemeClr val="bg1"/>
                </a:solidFill>
                <a:latin typeface="BIZ UDゴシック" panose="020B0400000000000000" pitchFamily="49" charset="-128"/>
                <a:ea typeface="BIZ UDゴシック" panose="020B0400000000000000" pitchFamily="49" charset="-128"/>
              </a:rPr>
              <a:t>［</a:t>
            </a:r>
            <a:r>
              <a:rPr lang="zh-TW" altLang="en-US" sz="1400" dirty="0">
                <a:solidFill>
                  <a:schemeClr val="bg1"/>
                </a:solidFill>
                <a:latin typeface="BIZ UDゴシック" panose="020B0400000000000000" pitchFamily="49" charset="-128"/>
                <a:ea typeface="BIZ UDゴシック" panose="020B0400000000000000" pitchFamily="49" charset="-128"/>
              </a:rPr>
              <a:t>実車講習</a:t>
            </a:r>
            <a:r>
              <a:rPr lang="ja-JP" altLang="en-US" sz="1400" dirty="0">
                <a:solidFill>
                  <a:schemeClr val="bg1"/>
                </a:solidFill>
                <a:latin typeface="BIZ UDゴシック" panose="020B0400000000000000" pitchFamily="49" charset="-128"/>
                <a:ea typeface="BIZ UDゴシック" panose="020B0400000000000000" pitchFamily="49" charset="-128"/>
              </a:rPr>
              <a:t>］</a:t>
            </a:r>
          </a:p>
        </p:txBody>
      </p:sp>
      <p:pic>
        <p:nvPicPr>
          <p:cNvPr id="33" name="図 32">
            <a:extLst>
              <a:ext uri="{FF2B5EF4-FFF2-40B4-BE49-F238E27FC236}">
                <a16:creationId xmlns:a16="http://schemas.microsoft.com/office/drawing/2014/main" id="{C6FA60BD-51F1-4EFD-9D53-8B17D099A84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34597" y="885255"/>
            <a:ext cx="3278396" cy="1546264"/>
          </a:xfrm>
          <a:prstGeom prst="rect">
            <a:avLst/>
          </a:prstGeom>
          <a:noFill/>
          <a:ln>
            <a:noFill/>
          </a:ln>
        </p:spPr>
      </p:pic>
      <p:sp>
        <p:nvSpPr>
          <p:cNvPr id="34" name="楕円 33">
            <a:extLst>
              <a:ext uri="{FF2B5EF4-FFF2-40B4-BE49-F238E27FC236}">
                <a16:creationId xmlns:a16="http://schemas.microsoft.com/office/drawing/2014/main" id="{7A6E9908-79CC-4B88-88B4-9261DB9CCC0D}"/>
              </a:ext>
            </a:extLst>
          </p:cNvPr>
          <p:cNvSpPr/>
          <p:nvPr/>
        </p:nvSpPr>
        <p:spPr>
          <a:xfrm>
            <a:off x="194168" y="2831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DC3ACF6-4746-4273-A05C-F97C2FA97C0F}"/>
              </a:ext>
            </a:extLst>
          </p:cNvPr>
          <p:cNvSpPr txBox="1"/>
          <p:nvPr/>
        </p:nvSpPr>
        <p:spPr>
          <a:xfrm>
            <a:off x="383434" y="2741366"/>
            <a:ext cx="338105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アイドリングストップの推進　　　　等</a:t>
            </a:r>
            <a:endParaRPr lang="ja-JP" altLang="en-US" sz="16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13D3448D-E18C-4B0E-9EA3-920F8FEB02C9}"/>
              </a:ext>
            </a:extLst>
          </p:cNvPr>
          <p:cNvPicPr>
            <a:picLocks noChangeAspect="1"/>
          </p:cNvPicPr>
          <p:nvPr/>
        </p:nvPicPr>
        <p:blipFill>
          <a:blip r:embed="rId6"/>
          <a:stretch>
            <a:fillRect/>
          </a:stretch>
        </p:blipFill>
        <p:spPr>
          <a:xfrm>
            <a:off x="6300221" y="2740114"/>
            <a:ext cx="1843782" cy="1142012"/>
          </a:xfrm>
          <a:prstGeom prst="rect">
            <a:avLst/>
          </a:prstGeom>
        </p:spPr>
      </p:pic>
      <p:sp>
        <p:nvSpPr>
          <p:cNvPr id="36" name="テキスト ボックス 35">
            <a:extLst>
              <a:ext uri="{FF2B5EF4-FFF2-40B4-BE49-F238E27FC236}">
                <a16:creationId xmlns:a16="http://schemas.microsoft.com/office/drawing/2014/main" id="{EAFC2439-3E83-4B2A-8095-ADBC79FDAF49}"/>
              </a:ext>
            </a:extLst>
          </p:cNvPr>
          <p:cNvSpPr txBox="1"/>
          <p:nvPr/>
        </p:nvSpPr>
        <p:spPr>
          <a:xfrm>
            <a:off x="5169027" y="3848166"/>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大阪府のアイドリングストップ看板</a:t>
            </a:r>
          </a:p>
        </p:txBody>
      </p:sp>
    </p:spTree>
    <p:extLst>
      <p:ext uri="{BB962C8B-B14F-4D97-AF65-F5344CB8AC3E}">
        <p14:creationId xmlns:p14="http://schemas.microsoft.com/office/powerpoint/2010/main" val="41509462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29561</TotalTime>
  <Words>1585</Words>
  <Application>Microsoft Office PowerPoint</Application>
  <PresentationFormat>画面に合わせる (4:3)</PresentationFormat>
  <Paragraphs>169</Paragraphs>
  <Slides>12</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12</vt:i4>
      </vt:variant>
    </vt:vector>
  </HeadingPairs>
  <TitlesOfParts>
    <vt:vector size="23" baseType="lpstr">
      <vt:lpstr>BIZ UDPゴシック</vt:lpstr>
      <vt:lpstr>BIZ UDゴシック</vt:lpstr>
      <vt:lpstr>Meiryo UI</vt:lpstr>
      <vt:lpstr>Noto Sans JP</vt:lpstr>
      <vt:lpstr>游ゴシック</vt:lpstr>
      <vt:lpstr>游ゴシック Light</vt:lpstr>
      <vt:lpstr>Arial</vt:lpstr>
      <vt:lpstr>Calibri</vt:lpstr>
      <vt:lpstr>Calibri Light</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吉見　翔太郎</cp:lastModifiedBy>
  <cp:revision>1790</cp:revision>
  <cp:lastPrinted>2022-02-17T00:44:41Z</cp:lastPrinted>
  <dcterms:created xsi:type="dcterms:W3CDTF">2020-09-25T05:50:03Z</dcterms:created>
  <dcterms:modified xsi:type="dcterms:W3CDTF">2025-03-18T00:47:32Z</dcterms:modified>
</cp:coreProperties>
</file>