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notesSlides/notesSlide6.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1" r:id="rId1"/>
    <p:sldMasterId id="2147483911" r:id="rId2"/>
  </p:sldMasterIdLst>
  <p:notesMasterIdLst>
    <p:notesMasterId r:id="rId12"/>
  </p:notesMasterIdLst>
  <p:handoutMasterIdLst>
    <p:handoutMasterId r:id="rId13"/>
  </p:handoutMasterIdLst>
  <p:sldIdLst>
    <p:sldId id="307" r:id="rId3"/>
    <p:sldId id="341" r:id="rId4"/>
    <p:sldId id="328" r:id="rId5"/>
    <p:sldId id="329" r:id="rId6"/>
    <p:sldId id="335" r:id="rId7"/>
    <p:sldId id="336" r:id="rId8"/>
    <p:sldId id="339" r:id="rId9"/>
    <p:sldId id="338" r:id="rId10"/>
    <p:sldId id="342" r:id="rId11"/>
  </p:sldIdLst>
  <p:sldSz cx="9906000" cy="6858000" type="A4"/>
  <p:notesSz cx="7099300" cy="10234613"/>
  <p:defaultTextStyle>
    <a:defPPr>
      <a:defRPr lang="ja-JP"/>
    </a:defPPr>
    <a:lvl1pPr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1pPr>
    <a:lvl2pPr marL="4572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2pPr>
    <a:lvl3pPr marL="9144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3pPr>
    <a:lvl4pPr marL="13716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4pPr>
    <a:lvl5pPr marL="1828800" algn="ctr" rtl="0" fontAlgn="base">
      <a:spcBef>
        <a:spcPct val="20000"/>
      </a:spcBef>
      <a:spcAft>
        <a:spcPct val="0"/>
      </a:spcAft>
      <a:buClr>
        <a:schemeClr val="bg2"/>
      </a:buClr>
      <a:buSzPct val="75000"/>
      <a:buFont typeface="Wingdings" pitchFamily="2" charset="2"/>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B3B"/>
    <a:srgbClr val="FF0000"/>
    <a:srgbClr val="4F81BD"/>
    <a:srgbClr val="000099"/>
    <a:srgbClr val="FF3300"/>
    <a:srgbClr val="FF5050"/>
    <a:srgbClr val="33CC33"/>
    <a:srgbClr val="00CC00"/>
    <a:srgbClr val="FF9900"/>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35" autoAdjust="0"/>
    <p:restoredTop sz="94434" autoAdjust="0"/>
  </p:normalViewPr>
  <p:slideViewPr>
    <p:cSldViewPr snapToGrid="0">
      <p:cViewPr varScale="1">
        <p:scale>
          <a:sx n="64" d="100"/>
          <a:sy n="64" d="100"/>
        </p:scale>
        <p:origin x="1468" y="36"/>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3" d="100"/>
          <a:sy n="53" d="100"/>
        </p:scale>
        <p:origin x="-1842" y="-90"/>
      </p:cViewPr>
      <p:guideLst>
        <p:guide orient="horz" pos="3224"/>
        <p:guide pos="2237"/>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G0000sv0ns101\d11484$\doc\&#26032;_&#36001;&#25919;&#20225;&#30011;&#65319;\400_&#20013;&#38263;&#26399;&#35430;&#31639;&#38306;&#36899;\R7.2&#24403;&#21021;\99_&#20491;&#21029;&#35519;&#25972;\04_&#12464;&#12521;&#12501;&#22793;&#26356;&#26696;\&#12304;&#24120;&#12395;&#26368;&#26032;&#12305;&#21454;&#25903;&#25913;&#21892;_&#12464;&#12521;&#12501;%20.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G0000sv0ns101\d11484$\doc\&#26032;_&#36001;&#25919;&#20225;&#30011;&#65319;\&#9733;&#31895;&#12356;&#35430;&#31639;&#65288;&#20013;&#36001;&#23637;&#65289;\R6.2&#24403;&#21021;\&#9733;&#20844;&#34920;&#36039;&#26009;&#9733;\&#36028;&#12426;&#20184;&#12369;&#12493;&#12479;&#65288;&#21069;&#25552;&#26465;&#20214;&#12394;&#12393;&#65289;\&#12304;&#24120;&#12395;&#26368;&#26032;&#12305;&#21454;&#25903;&#25913;&#21892;_&#12464;&#12521;&#12501;%20.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G0000sv0ns101\d11484$\doc\&#26032;_&#36001;&#25919;&#20225;&#30011;&#65319;\400_&#20013;&#38263;&#26399;&#35430;&#31639;&#38306;&#36899;\R7.2&#24403;&#21021;\99_&#20491;&#21029;&#35519;&#25972;\04_&#12464;&#12521;&#12501;&#22793;&#26356;&#26696;\&#12304;&#24120;&#12395;&#26368;&#26032;&#12305;&#21454;&#25903;&#25913;&#21892;_&#12464;&#12521;&#12501;%20.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3214930214031975E-2"/>
          <c:y val="5.1843551326075057E-2"/>
          <c:w val="0.8998977582822244"/>
          <c:h val="0.77566255780290405"/>
        </c:manualLayout>
      </c:layout>
      <c:barChart>
        <c:barDir val="col"/>
        <c:grouping val="clustered"/>
        <c:varyColors val="0"/>
        <c:ser>
          <c:idx val="0"/>
          <c:order val="0"/>
          <c:spPr>
            <a:solidFill>
              <a:srgbClr val="000099"/>
            </a:solidFill>
            <a:ln w="15875" cmpd="sng">
              <a:solidFill>
                <a:srgbClr val="000099"/>
              </a:solidFill>
              <a:prstDash val="solid"/>
            </a:ln>
          </c:spPr>
          <c:invertIfNegative val="0"/>
          <c:dPt>
            <c:idx val="0"/>
            <c:invertIfNegative val="0"/>
            <c:bubble3D val="0"/>
            <c:extLst>
              <c:ext xmlns:c16="http://schemas.microsoft.com/office/drawing/2014/chart" uri="{C3380CC4-5D6E-409C-BE32-E72D297353CC}">
                <c16:uniqueId val="{00000005-6BB5-49F4-BFEA-464E116EB7AF}"/>
              </c:ext>
            </c:extLst>
          </c:dPt>
          <c:dPt>
            <c:idx val="1"/>
            <c:invertIfNegative val="0"/>
            <c:bubble3D val="0"/>
            <c:extLst>
              <c:ext xmlns:c16="http://schemas.microsoft.com/office/drawing/2014/chart" uri="{C3380CC4-5D6E-409C-BE32-E72D297353CC}">
                <c16:uniqueId val="{00000007-6BB5-49F4-BFEA-464E116EB7AF}"/>
              </c:ext>
            </c:extLst>
          </c:dPt>
          <c:dPt>
            <c:idx val="2"/>
            <c:invertIfNegative val="0"/>
            <c:bubble3D val="0"/>
            <c:extLst>
              <c:ext xmlns:c16="http://schemas.microsoft.com/office/drawing/2014/chart" uri="{C3380CC4-5D6E-409C-BE32-E72D297353CC}">
                <c16:uniqueId val="{00000009-6BB5-49F4-BFEA-464E116EB7AF}"/>
              </c:ext>
            </c:extLst>
          </c:dPt>
          <c:dPt>
            <c:idx val="3"/>
            <c:invertIfNegative val="0"/>
            <c:bubble3D val="0"/>
            <c:extLst>
              <c:ext xmlns:c16="http://schemas.microsoft.com/office/drawing/2014/chart" uri="{C3380CC4-5D6E-409C-BE32-E72D297353CC}">
                <c16:uniqueId val="{0000000B-6BB5-49F4-BFEA-464E116EB7AF}"/>
              </c:ext>
            </c:extLst>
          </c:dPt>
          <c:dPt>
            <c:idx val="4"/>
            <c:invertIfNegative val="0"/>
            <c:bubble3D val="0"/>
            <c:extLst>
              <c:ext xmlns:c16="http://schemas.microsoft.com/office/drawing/2014/chart" uri="{C3380CC4-5D6E-409C-BE32-E72D297353CC}">
                <c16:uniqueId val="{0000000D-6BB5-49F4-BFEA-464E116EB7AF}"/>
              </c:ext>
            </c:extLst>
          </c:dPt>
          <c:dPt>
            <c:idx val="5"/>
            <c:invertIfNegative val="0"/>
            <c:bubble3D val="0"/>
            <c:extLst>
              <c:ext xmlns:c16="http://schemas.microsoft.com/office/drawing/2014/chart" uri="{C3380CC4-5D6E-409C-BE32-E72D297353CC}">
                <c16:uniqueId val="{0000000F-6BB5-49F4-BFEA-464E116EB7AF}"/>
              </c:ext>
            </c:extLst>
          </c:dPt>
          <c:dPt>
            <c:idx val="6"/>
            <c:invertIfNegative val="0"/>
            <c:bubble3D val="0"/>
            <c:extLst>
              <c:ext xmlns:c16="http://schemas.microsoft.com/office/drawing/2014/chart" uri="{C3380CC4-5D6E-409C-BE32-E72D297353CC}">
                <c16:uniqueId val="{00000011-6BB5-49F4-BFEA-464E116EB7AF}"/>
              </c:ext>
            </c:extLst>
          </c:dPt>
          <c:dPt>
            <c:idx val="7"/>
            <c:invertIfNegative val="0"/>
            <c:bubble3D val="0"/>
            <c:spPr>
              <a:solidFill>
                <a:srgbClr val="000099"/>
              </a:solidFill>
              <a:ln w="6350" cmpd="sng">
                <a:solidFill>
                  <a:srgbClr val="000099"/>
                </a:solidFill>
                <a:prstDash val="solid"/>
              </a:ln>
            </c:spPr>
            <c:extLst>
              <c:ext xmlns:c16="http://schemas.microsoft.com/office/drawing/2014/chart" uri="{C3380CC4-5D6E-409C-BE32-E72D297353CC}">
                <c16:uniqueId val="{00000013-6BB5-49F4-BFEA-464E116EB7AF}"/>
              </c:ext>
            </c:extLst>
          </c:dPt>
          <c:dPt>
            <c:idx val="8"/>
            <c:invertIfNegative val="0"/>
            <c:bubble3D val="0"/>
            <c:spPr>
              <a:solidFill>
                <a:srgbClr val="000099"/>
              </a:solidFill>
              <a:ln w="6350" cmpd="sng">
                <a:solidFill>
                  <a:srgbClr val="000099"/>
                </a:solidFill>
                <a:prstDash val="solid"/>
              </a:ln>
            </c:spPr>
            <c:extLst>
              <c:ext xmlns:c16="http://schemas.microsoft.com/office/drawing/2014/chart" uri="{C3380CC4-5D6E-409C-BE32-E72D297353CC}">
                <c16:uniqueId val="{00000015-6BB5-49F4-BFEA-464E116EB7AF}"/>
              </c:ext>
            </c:extLst>
          </c:dPt>
          <c:dPt>
            <c:idx val="9"/>
            <c:invertIfNegative val="0"/>
            <c:bubble3D val="0"/>
            <c:spPr>
              <a:solidFill>
                <a:srgbClr val="000099"/>
              </a:solidFill>
              <a:ln w="6350" cmpd="sng">
                <a:solidFill>
                  <a:srgbClr val="000099"/>
                </a:solidFill>
                <a:prstDash val="solid"/>
              </a:ln>
            </c:spPr>
            <c:extLst>
              <c:ext xmlns:c16="http://schemas.microsoft.com/office/drawing/2014/chart" uri="{C3380CC4-5D6E-409C-BE32-E72D297353CC}">
                <c16:uniqueId val="{00000017-6BB5-49F4-BFEA-464E116EB7AF}"/>
              </c:ext>
            </c:extLst>
          </c:dPt>
          <c:dPt>
            <c:idx val="10"/>
            <c:invertIfNegative val="0"/>
            <c:bubble3D val="0"/>
            <c:spPr>
              <a:solidFill>
                <a:srgbClr val="000099"/>
              </a:solidFill>
              <a:ln w="6350" cmpd="sng">
                <a:solidFill>
                  <a:srgbClr val="000099"/>
                </a:solidFill>
                <a:prstDash val="solid"/>
              </a:ln>
            </c:spPr>
            <c:extLst>
              <c:ext xmlns:c16="http://schemas.microsoft.com/office/drawing/2014/chart" uri="{C3380CC4-5D6E-409C-BE32-E72D297353CC}">
                <c16:uniqueId val="{00000019-6BB5-49F4-BFEA-464E116EB7AF}"/>
              </c:ext>
            </c:extLst>
          </c:dPt>
          <c:dPt>
            <c:idx val="11"/>
            <c:invertIfNegative val="0"/>
            <c:bubble3D val="0"/>
            <c:spPr>
              <a:solidFill>
                <a:srgbClr val="000099"/>
              </a:solidFill>
              <a:ln w="6350" cmpd="sng">
                <a:solidFill>
                  <a:srgbClr val="000099"/>
                </a:solidFill>
                <a:prstDash val="solid"/>
              </a:ln>
            </c:spPr>
            <c:extLst>
              <c:ext xmlns:c16="http://schemas.microsoft.com/office/drawing/2014/chart" uri="{C3380CC4-5D6E-409C-BE32-E72D297353CC}">
                <c16:uniqueId val="{0000001B-6BB5-49F4-BFEA-464E116EB7AF}"/>
              </c:ext>
            </c:extLst>
          </c:dPt>
          <c:dPt>
            <c:idx val="12"/>
            <c:invertIfNegative val="0"/>
            <c:bubble3D val="0"/>
            <c:spPr>
              <a:solidFill>
                <a:srgbClr val="000099"/>
              </a:solidFill>
              <a:ln w="6350" cmpd="sng">
                <a:solidFill>
                  <a:srgbClr val="000099"/>
                </a:solidFill>
                <a:prstDash val="solid"/>
              </a:ln>
            </c:spPr>
            <c:extLst>
              <c:ext xmlns:c16="http://schemas.microsoft.com/office/drawing/2014/chart" uri="{C3380CC4-5D6E-409C-BE32-E72D297353CC}">
                <c16:uniqueId val="{0000001D-6BB5-49F4-BFEA-464E116EB7AF}"/>
              </c:ext>
            </c:extLst>
          </c:dPt>
          <c:dPt>
            <c:idx val="13"/>
            <c:invertIfNegative val="0"/>
            <c:bubble3D val="0"/>
            <c:spPr>
              <a:solidFill>
                <a:srgbClr val="000099"/>
              </a:solidFill>
              <a:ln w="6350" cmpd="sng">
                <a:solidFill>
                  <a:srgbClr val="000099"/>
                </a:solidFill>
                <a:prstDash val="dash"/>
              </a:ln>
            </c:spPr>
            <c:extLst>
              <c:ext xmlns:c16="http://schemas.microsoft.com/office/drawing/2014/chart" uri="{C3380CC4-5D6E-409C-BE32-E72D297353CC}">
                <c16:uniqueId val="{0000001F-6BB5-49F4-BFEA-464E116EB7AF}"/>
              </c:ext>
            </c:extLst>
          </c:dPt>
          <c:dPt>
            <c:idx val="14"/>
            <c:invertIfNegative val="0"/>
            <c:bubble3D val="0"/>
            <c:spPr>
              <a:solidFill>
                <a:srgbClr val="000099"/>
              </a:solidFill>
              <a:ln w="6350" cmpd="sng">
                <a:solidFill>
                  <a:srgbClr val="000099"/>
                </a:solidFill>
                <a:prstDash val="dash"/>
              </a:ln>
            </c:spPr>
            <c:extLst>
              <c:ext xmlns:c16="http://schemas.microsoft.com/office/drawing/2014/chart" uri="{C3380CC4-5D6E-409C-BE32-E72D297353CC}">
                <c16:uniqueId val="{00000021-6BB5-49F4-BFEA-464E116EB7AF}"/>
              </c:ext>
            </c:extLst>
          </c:dPt>
          <c:dPt>
            <c:idx val="15"/>
            <c:invertIfNegative val="0"/>
            <c:bubble3D val="0"/>
            <c:spPr>
              <a:solidFill>
                <a:srgbClr val="000099"/>
              </a:solidFill>
              <a:ln w="6350" cmpd="sng">
                <a:solidFill>
                  <a:srgbClr val="000099"/>
                </a:solidFill>
                <a:prstDash val="dash"/>
              </a:ln>
            </c:spPr>
            <c:extLst>
              <c:ext xmlns:c16="http://schemas.microsoft.com/office/drawing/2014/chart" uri="{C3380CC4-5D6E-409C-BE32-E72D297353CC}">
                <c16:uniqueId val="{00000023-6BB5-49F4-BFEA-464E116EB7AF}"/>
              </c:ext>
            </c:extLst>
          </c:dPt>
          <c:dPt>
            <c:idx val="16"/>
            <c:invertIfNegative val="0"/>
            <c:bubble3D val="0"/>
            <c:spPr>
              <a:solidFill>
                <a:srgbClr val="000099"/>
              </a:solidFill>
              <a:ln w="6350" cmpd="sng">
                <a:solidFill>
                  <a:srgbClr val="000099"/>
                </a:solidFill>
                <a:prstDash val="dash"/>
              </a:ln>
            </c:spPr>
            <c:extLst>
              <c:ext xmlns:c16="http://schemas.microsoft.com/office/drawing/2014/chart" uri="{C3380CC4-5D6E-409C-BE32-E72D297353CC}">
                <c16:uniqueId val="{00000025-6BB5-49F4-BFEA-464E116EB7AF}"/>
              </c:ext>
            </c:extLst>
          </c:dPt>
          <c:dLbls>
            <c:dLbl>
              <c:idx val="0"/>
              <c:layout>
                <c:manualLayout>
                  <c:x val="2.2489824025678797E-3"/>
                  <c:y val="-7.8966282259664462E-3"/>
                </c:manualLayout>
              </c:layout>
              <c:tx>
                <c:rich>
                  <a:bodyPr wrap="square" lIns="38100" tIns="19050" rIns="38100" bIns="19050" anchor="ctr">
                    <a:noAutofit/>
                  </a:bodyPr>
                  <a:lstStyle/>
                  <a:p>
                    <a:pPr>
                      <a:defRPr sz="1200" b="1">
                        <a:latin typeface="HGPｺﾞｼｯｸM" panose="020B0600000000000000" pitchFamily="50" charset="-128"/>
                        <a:ea typeface="HGPｺﾞｼｯｸM" panose="020B0600000000000000" pitchFamily="50" charset="-128"/>
                      </a:defRPr>
                    </a:pPr>
                    <a:fld id="{64E6350C-7596-4C18-BFA7-4CDA7B9CA22A}" type="VALUE">
                      <a:rPr lang="en-US" altLang="ja-JP" b="1"/>
                      <a:pPr>
                        <a:defRPr sz="1200" b="1">
                          <a:latin typeface="HGPｺﾞｼｯｸM" panose="020B0600000000000000" pitchFamily="50" charset="-128"/>
                          <a:ea typeface="HGPｺﾞｼｯｸM" panose="020B0600000000000000" pitchFamily="50" charset="-128"/>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6.3273158231196433E-2"/>
                      <c:h val="2.861434736983752E-2"/>
                    </c:manualLayout>
                  </c15:layout>
                  <c15:dlblFieldTable/>
                  <c15:showDataLabelsRange val="0"/>
                </c:ext>
                <c:ext xmlns:c16="http://schemas.microsoft.com/office/drawing/2014/chart" uri="{C3380CC4-5D6E-409C-BE32-E72D297353CC}">
                  <c16:uniqueId val="{00000005-6BB5-49F4-BFEA-464E116EB7AF}"/>
                </c:ext>
              </c:extLst>
            </c:dLbl>
            <c:dLbl>
              <c:idx val="1"/>
              <c:layout>
                <c:manualLayout>
                  <c:x val="5.9482155353393464E-3"/>
                  <c:y val="-7.819141900254551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BB5-49F4-BFEA-464E116EB7AF}"/>
                </c:ext>
              </c:extLst>
            </c:dLbl>
            <c:dLbl>
              <c:idx val="2"/>
              <c:layout>
                <c:manualLayout>
                  <c:x val="-4.0367970056364616E-17"/>
                  <c:y val="-2.970688765331753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BB5-49F4-BFEA-464E116EB7AF}"/>
                </c:ext>
              </c:extLst>
            </c:dLbl>
            <c:dLbl>
              <c:idx val="3"/>
              <c:layout>
                <c:manualLayout>
                  <c:x val="0"/>
                  <c:y val="1.916956889151631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BB5-49F4-BFEA-464E116EB7AF}"/>
                </c:ext>
              </c:extLst>
            </c:dLbl>
            <c:dLbl>
              <c:idx val="4"/>
              <c:layout>
                <c:manualLayout>
                  <c:x val="-2.7350554791491516E-4"/>
                  <c:y val="-3.847668786477176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6BB5-49F4-BFEA-464E116EB7AF}"/>
                </c:ext>
              </c:extLst>
            </c:dLbl>
            <c:dLbl>
              <c:idx val="5"/>
              <c:layout>
                <c:manualLayout>
                  <c:x val="1.1536646059114475E-3"/>
                  <c:y val="-8.010327260136883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6BB5-49F4-BFEA-464E116EB7AF}"/>
                </c:ext>
              </c:extLst>
            </c:dLbl>
            <c:dLbl>
              <c:idx val="6"/>
              <c:layout>
                <c:manualLayout>
                  <c:x val="-2.6335896319938101E-3"/>
                  <c:y val="1.12142966084267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6BB5-49F4-BFEA-464E116EB7AF}"/>
                </c:ext>
              </c:extLst>
            </c:dLbl>
            <c:dLbl>
              <c:idx val="7"/>
              <c:layout>
                <c:manualLayout>
                  <c:x val="-8.4201565353305449E-4"/>
                  <c:y val="-6.016145825094656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6BB5-49F4-BFEA-464E116EB7AF}"/>
                </c:ext>
              </c:extLst>
            </c:dLbl>
            <c:dLbl>
              <c:idx val="8"/>
              <c:layout>
                <c:manualLayout>
                  <c:x val="2.1275350735105759E-3"/>
                  <c:y val="-5.049070500410144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6BB5-49F4-BFEA-464E116EB7AF}"/>
                </c:ext>
              </c:extLst>
            </c:dLbl>
            <c:dLbl>
              <c:idx val="9"/>
              <c:layout>
                <c:manualLayout>
                  <c:x val="1.3529274550967004E-3"/>
                  <c:y val="4.840983042897169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6BB5-49F4-BFEA-464E116EB7AF}"/>
                </c:ext>
              </c:extLst>
            </c:dLbl>
            <c:dLbl>
              <c:idx val="10"/>
              <c:layout>
                <c:manualLayout>
                  <c:x val="3.3838811673883246E-3"/>
                  <c:y val="8.619831304595870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6BB5-49F4-BFEA-464E116EB7AF}"/>
                </c:ext>
              </c:extLst>
            </c:dLbl>
            <c:dLbl>
              <c:idx val="11"/>
              <c:layout>
                <c:manualLayout>
                  <c:x val="-1.5639662725614987E-3"/>
                  <c:y val="-4.388731858003906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6BB5-49F4-BFEA-464E116EB7AF}"/>
                </c:ext>
              </c:extLst>
            </c:dLbl>
            <c:dLbl>
              <c:idx val="12"/>
              <c:layout>
                <c:manualLayout>
                  <c:x val="0"/>
                  <c:y val="-1.355064805247260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6BB5-49F4-BFEA-464E116EB7AF}"/>
                </c:ext>
              </c:extLst>
            </c:dLbl>
            <c:dLbl>
              <c:idx val="13"/>
              <c:layout>
                <c:manualLayout>
                  <c:x val="-2.3073748514854543E-3"/>
                  <c:y val="-9.90176919406268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6BB5-49F4-BFEA-464E116EB7AF}"/>
                </c:ext>
              </c:extLst>
            </c:dLbl>
            <c:dLbl>
              <c:idx val="14"/>
              <c:layout>
                <c:manualLayout>
                  <c:x val="2.3073748514852851E-3"/>
                  <c:y val="-4.03403967782432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6BB5-49F4-BFEA-464E116EB7AF}"/>
                </c:ext>
              </c:extLst>
            </c:dLbl>
            <c:spPr>
              <a:noFill/>
              <a:ln>
                <a:noFill/>
              </a:ln>
              <a:effectLst/>
            </c:spPr>
            <c:txPr>
              <a:bodyPr wrap="square" lIns="38100" tIns="19050" rIns="38100" bIns="19050" anchor="ctr">
                <a:spAutoFit/>
              </a:bodyPr>
              <a:lstStyle/>
              <a:p>
                <a:pPr>
                  <a:defRPr sz="1200" b="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'R7.2月版（案）'!$B$3:$P$3</c:f>
              <c:strCache>
                <c:ptCount val="13"/>
                <c:pt idx="0">
                  <c:v>R7
(2025)</c:v>
                </c:pt>
                <c:pt idx="1">
                  <c:v>R8
(2026)</c:v>
                </c:pt>
                <c:pt idx="2">
                  <c:v>R9
(2027)</c:v>
                </c:pt>
                <c:pt idx="3">
                  <c:v>R10
(2028)</c:v>
                </c:pt>
                <c:pt idx="4">
                  <c:v>R11
(2029)</c:v>
                </c:pt>
                <c:pt idx="5">
                  <c:v>R12
(2030)</c:v>
                </c:pt>
                <c:pt idx="6">
                  <c:v>R13
(2031)</c:v>
                </c:pt>
                <c:pt idx="7">
                  <c:v>R14
(2032)</c:v>
                </c:pt>
                <c:pt idx="8">
                  <c:v>R15
(2033)</c:v>
                </c:pt>
                <c:pt idx="9">
                  <c:v>R16
(2034)</c:v>
                </c:pt>
                <c:pt idx="10">
                  <c:v>R17
(2035)</c:v>
                </c:pt>
                <c:pt idx="11">
                  <c:v>R18
(2036)</c:v>
                </c:pt>
                <c:pt idx="12">
                  <c:v>R19
(2037)</c:v>
                </c:pt>
              </c:strCache>
            </c:strRef>
          </c:cat>
          <c:val>
            <c:numRef>
              <c:f>'R7.2月版（案）'!$B$4:$P$4</c:f>
              <c:numCache>
                <c:formatCode>#,##0;"▲ "#,##0</c:formatCode>
                <c:ptCount val="13"/>
                <c:pt idx="0">
                  <c:v>-520</c:v>
                </c:pt>
                <c:pt idx="1">
                  <c:v>-570</c:v>
                </c:pt>
                <c:pt idx="2">
                  <c:v>-290</c:v>
                </c:pt>
                <c:pt idx="3">
                  <c:v>-630</c:v>
                </c:pt>
                <c:pt idx="4">
                  <c:v>-520</c:v>
                </c:pt>
                <c:pt idx="5">
                  <c:v>-590</c:v>
                </c:pt>
                <c:pt idx="6">
                  <c:v>-910</c:v>
                </c:pt>
                <c:pt idx="7">
                  <c:v>-390</c:v>
                </c:pt>
                <c:pt idx="8">
                  <c:v>-380</c:v>
                </c:pt>
                <c:pt idx="9">
                  <c:v>-350</c:v>
                </c:pt>
                <c:pt idx="10">
                  <c:v>-230</c:v>
                </c:pt>
                <c:pt idx="11">
                  <c:v>-280</c:v>
                </c:pt>
                <c:pt idx="12">
                  <c:v>-170</c:v>
                </c:pt>
              </c:numCache>
            </c:numRef>
          </c:val>
          <c:extLst>
            <c:ext xmlns:c16="http://schemas.microsoft.com/office/drawing/2014/chart" uri="{C3380CC4-5D6E-409C-BE32-E72D297353CC}">
              <c16:uniqueId val="{00000026-6BB5-49F4-BFEA-464E116EB7AF}"/>
            </c:ext>
          </c:extLst>
        </c:ser>
        <c:ser>
          <c:idx val="1"/>
          <c:order val="1"/>
          <c:spPr>
            <a:solidFill>
              <a:sysClr val="window" lastClr="FFFFFF"/>
            </a:solidFill>
            <a:ln w="15875">
              <a:solidFill>
                <a:sysClr val="windowText" lastClr="000000">
                  <a:lumMod val="50000"/>
                  <a:lumOff val="50000"/>
                </a:sysClr>
              </a:solidFill>
              <a:prstDash val="dash"/>
            </a:ln>
          </c:spPr>
          <c:invertIfNegative val="0"/>
          <c:dPt>
            <c:idx val="0"/>
            <c:invertIfNegative val="0"/>
            <c:bubble3D val="0"/>
            <c:extLst>
              <c:ext xmlns:c16="http://schemas.microsoft.com/office/drawing/2014/chart" uri="{C3380CC4-5D6E-409C-BE32-E72D297353CC}">
                <c16:uniqueId val="{0000002B-6BB5-49F4-BFEA-464E116EB7AF}"/>
              </c:ext>
            </c:extLst>
          </c:dPt>
          <c:dPt>
            <c:idx val="1"/>
            <c:invertIfNegative val="0"/>
            <c:bubble3D val="0"/>
            <c:extLst>
              <c:ext xmlns:c16="http://schemas.microsoft.com/office/drawing/2014/chart" uri="{C3380CC4-5D6E-409C-BE32-E72D297353CC}">
                <c16:uniqueId val="{0000002C-6BB5-49F4-BFEA-464E116EB7AF}"/>
              </c:ext>
            </c:extLst>
          </c:dPt>
          <c:dPt>
            <c:idx val="2"/>
            <c:invertIfNegative val="0"/>
            <c:bubble3D val="0"/>
            <c:extLst>
              <c:ext xmlns:c16="http://schemas.microsoft.com/office/drawing/2014/chart" uri="{C3380CC4-5D6E-409C-BE32-E72D297353CC}">
                <c16:uniqueId val="{0000002D-6BB5-49F4-BFEA-464E116EB7AF}"/>
              </c:ext>
            </c:extLst>
          </c:dPt>
          <c:dPt>
            <c:idx val="3"/>
            <c:invertIfNegative val="0"/>
            <c:bubble3D val="0"/>
            <c:extLst>
              <c:ext xmlns:c16="http://schemas.microsoft.com/office/drawing/2014/chart" uri="{C3380CC4-5D6E-409C-BE32-E72D297353CC}">
                <c16:uniqueId val="{0000002E-6BB5-49F4-BFEA-464E116EB7AF}"/>
              </c:ext>
            </c:extLst>
          </c:dPt>
          <c:dPt>
            <c:idx val="4"/>
            <c:invertIfNegative val="0"/>
            <c:bubble3D val="0"/>
            <c:extLst>
              <c:ext xmlns:c16="http://schemas.microsoft.com/office/drawing/2014/chart" uri="{C3380CC4-5D6E-409C-BE32-E72D297353CC}">
                <c16:uniqueId val="{0000002F-6BB5-49F4-BFEA-464E116EB7AF}"/>
              </c:ext>
            </c:extLst>
          </c:dPt>
          <c:dLbls>
            <c:spPr>
              <a:noFill/>
              <a:ln>
                <a:noFill/>
              </a:ln>
              <a:effectLst/>
            </c:spPr>
            <c:txPr>
              <a:bodyPr wrap="square" lIns="38100" tIns="19050" rIns="38100" bIns="19050" anchor="ctr">
                <a:spAutoFit/>
              </a:bodyPr>
              <a:lstStyle/>
              <a:p>
                <a:pPr>
                  <a:defRPr sz="1200" b="0" i="0">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'R7.2月版（案）'!$B$3:$P$3</c:f>
              <c:strCache>
                <c:ptCount val="13"/>
                <c:pt idx="0">
                  <c:v>R7
(2025)</c:v>
                </c:pt>
                <c:pt idx="1">
                  <c:v>R8
(2026)</c:v>
                </c:pt>
                <c:pt idx="2">
                  <c:v>R9
(2027)</c:v>
                </c:pt>
                <c:pt idx="3">
                  <c:v>R10
(2028)</c:v>
                </c:pt>
                <c:pt idx="4">
                  <c:v>R11
(2029)</c:v>
                </c:pt>
                <c:pt idx="5">
                  <c:v>R12
(2030)</c:v>
                </c:pt>
                <c:pt idx="6">
                  <c:v>R13
(2031)</c:v>
                </c:pt>
                <c:pt idx="7">
                  <c:v>R14
(2032)</c:v>
                </c:pt>
                <c:pt idx="8">
                  <c:v>R15
(2033)</c:v>
                </c:pt>
                <c:pt idx="9">
                  <c:v>R16
(2034)</c:v>
                </c:pt>
                <c:pt idx="10">
                  <c:v>R17
(2035)</c:v>
                </c:pt>
                <c:pt idx="11">
                  <c:v>R18
(2036)</c:v>
                </c:pt>
                <c:pt idx="12">
                  <c:v>R19
(2037)</c:v>
                </c:pt>
              </c:strCache>
            </c:strRef>
          </c:cat>
          <c:val>
            <c:numRef>
              <c:f>'R7.2月版（案）'!$B$5:$P$5</c:f>
              <c:numCache>
                <c:formatCode>General</c:formatCode>
                <c:ptCount val="13"/>
              </c:numCache>
            </c:numRef>
          </c:val>
          <c:extLst>
            <c:ext xmlns:c16="http://schemas.microsoft.com/office/drawing/2014/chart" uri="{C3380CC4-5D6E-409C-BE32-E72D297353CC}">
              <c16:uniqueId val="{00000030-6BB5-49F4-BFEA-464E116EB7AF}"/>
            </c:ext>
          </c:extLst>
        </c:ser>
        <c:ser>
          <c:idx val="2"/>
          <c:order val="2"/>
          <c:spPr>
            <a:solidFill>
              <a:srgbClr val="0066FF"/>
            </a:solidFill>
            <a:ln w="15875">
              <a:solidFill>
                <a:sysClr val="windowText" lastClr="000000">
                  <a:lumMod val="50000"/>
                  <a:lumOff val="50000"/>
                </a:sysClr>
              </a:solidFill>
              <a:prstDash val="dash"/>
            </a:ln>
          </c:spPr>
          <c:invertIfNegative val="0"/>
          <c:dLbls>
            <c:spPr>
              <a:noFill/>
              <a:ln>
                <a:noFill/>
              </a:ln>
              <a:effectLst/>
            </c:spPr>
            <c:txPr>
              <a:bodyPr wrap="square" lIns="38100" tIns="19050" rIns="38100" bIns="19050" anchor="ctr">
                <a:spAutoFit/>
              </a:bodyPr>
              <a:lstStyle/>
              <a:p>
                <a:pPr>
                  <a:defRPr sz="900">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'R7.2月版（案）'!$B$3:$P$3</c:f>
              <c:strCache>
                <c:ptCount val="13"/>
                <c:pt idx="0">
                  <c:v>R7
(2025)</c:v>
                </c:pt>
                <c:pt idx="1">
                  <c:v>R8
(2026)</c:v>
                </c:pt>
                <c:pt idx="2">
                  <c:v>R9
(2027)</c:v>
                </c:pt>
                <c:pt idx="3">
                  <c:v>R10
(2028)</c:v>
                </c:pt>
                <c:pt idx="4">
                  <c:v>R11
(2029)</c:v>
                </c:pt>
                <c:pt idx="5">
                  <c:v>R12
(2030)</c:v>
                </c:pt>
                <c:pt idx="6">
                  <c:v>R13
(2031)</c:v>
                </c:pt>
                <c:pt idx="7">
                  <c:v>R14
(2032)</c:v>
                </c:pt>
                <c:pt idx="8">
                  <c:v>R15
(2033)</c:v>
                </c:pt>
                <c:pt idx="9">
                  <c:v>R16
(2034)</c:v>
                </c:pt>
                <c:pt idx="10">
                  <c:v>R17
(2035)</c:v>
                </c:pt>
                <c:pt idx="11">
                  <c:v>R18
(2036)</c:v>
                </c:pt>
                <c:pt idx="12">
                  <c:v>R19
(2037)</c:v>
                </c:pt>
              </c:strCache>
            </c:strRef>
          </c:cat>
          <c:val>
            <c:numRef>
              <c:f>'R7.2月版（案）'!$B$6:$P$6</c:f>
              <c:numCache>
                <c:formatCode>General</c:formatCode>
                <c:ptCount val="13"/>
              </c:numCache>
            </c:numRef>
          </c:val>
          <c:extLst>
            <c:ext xmlns:c16="http://schemas.microsoft.com/office/drawing/2014/chart" uri="{C3380CC4-5D6E-409C-BE32-E72D297353CC}">
              <c16:uniqueId val="{00000032-6BB5-49F4-BFEA-464E116EB7AF}"/>
            </c:ext>
          </c:extLst>
        </c:ser>
        <c:ser>
          <c:idx val="3"/>
          <c:order val="3"/>
          <c:spPr>
            <a:solidFill>
              <a:srgbClr val="000099"/>
            </a:solidFill>
            <a:ln w="15875">
              <a:solidFill>
                <a:srgbClr val="000099"/>
              </a:solidFill>
            </a:ln>
          </c:spPr>
          <c:invertIfNegative val="0"/>
          <c:dLbls>
            <c:spPr>
              <a:noFill/>
              <a:ln>
                <a:noFill/>
              </a:ln>
              <a:effectLst/>
            </c:spPr>
            <c:txPr>
              <a:bodyPr wrap="square" lIns="38100" tIns="19050" rIns="38100" bIns="19050" anchor="ctr">
                <a:spAutoFit/>
              </a:bodyPr>
              <a:lstStyle/>
              <a:p>
                <a:pPr>
                  <a:defRPr sz="1200" b="1" i="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'R7.2月版（案）'!$B$3:$P$3</c:f>
              <c:strCache>
                <c:ptCount val="13"/>
                <c:pt idx="0">
                  <c:v>R7
(2025)</c:v>
                </c:pt>
                <c:pt idx="1">
                  <c:v>R8
(2026)</c:v>
                </c:pt>
                <c:pt idx="2">
                  <c:v>R9
(2027)</c:v>
                </c:pt>
                <c:pt idx="3">
                  <c:v>R10
(2028)</c:v>
                </c:pt>
                <c:pt idx="4">
                  <c:v>R11
(2029)</c:v>
                </c:pt>
                <c:pt idx="5">
                  <c:v>R12
(2030)</c:v>
                </c:pt>
                <c:pt idx="6">
                  <c:v>R13
(2031)</c:v>
                </c:pt>
                <c:pt idx="7">
                  <c:v>R14
(2032)</c:v>
                </c:pt>
                <c:pt idx="8">
                  <c:v>R15
(2033)</c:v>
                </c:pt>
                <c:pt idx="9">
                  <c:v>R16
(2034)</c:v>
                </c:pt>
                <c:pt idx="10">
                  <c:v>R17
(2035)</c:v>
                </c:pt>
                <c:pt idx="11">
                  <c:v>R18
(2036)</c:v>
                </c:pt>
                <c:pt idx="12">
                  <c:v>R19
(2037)</c:v>
                </c:pt>
              </c:strCache>
            </c:strRef>
          </c:cat>
          <c:val>
            <c:numRef>
              <c:f>'R7.2月版（案）'!$B$7:$P$7</c:f>
              <c:numCache>
                <c:formatCode>General</c:formatCode>
                <c:ptCount val="13"/>
              </c:numCache>
            </c:numRef>
          </c:val>
          <c:extLst>
            <c:ext xmlns:c16="http://schemas.microsoft.com/office/drawing/2014/chart" uri="{C3380CC4-5D6E-409C-BE32-E72D297353CC}">
              <c16:uniqueId val="{00000035-6BB5-49F4-BFEA-464E116EB7AF}"/>
            </c:ext>
          </c:extLst>
        </c:ser>
        <c:dLbls>
          <c:showLegendKey val="0"/>
          <c:showVal val="0"/>
          <c:showCatName val="0"/>
          <c:showSerName val="0"/>
          <c:showPercent val="0"/>
          <c:showBubbleSize val="0"/>
        </c:dLbls>
        <c:gapWidth val="40"/>
        <c:overlap val="100"/>
        <c:axId val="91541888"/>
        <c:axId val="91543808"/>
      </c:barChart>
      <c:catAx>
        <c:axId val="91541888"/>
        <c:scaling>
          <c:orientation val="minMax"/>
        </c:scaling>
        <c:delete val="0"/>
        <c:axPos val="b"/>
        <c:numFmt formatCode="General" sourceLinked="1"/>
        <c:majorTickMark val="out"/>
        <c:minorTickMark val="none"/>
        <c:tickLblPos val="high"/>
        <c:spPr>
          <a:ln w="12700">
            <a:solidFill>
              <a:srgbClr val="000000"/>
            </a:solidFill>
            <a:prstDash val="solid"/>
          </a:ln>
        </c:spPr>
        <c:txPr>
          <a:bodyPr rot="0" vert="horz"/>
          <a:lstStyle/>
          <a:p>
            <a:pPr>
              <a:defRPr sz="1100" b="1"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1543808"/>
        <c:crossesAt val="0"/>
        <c:auto val="1"/>
        <c:lblAlgn val="ctr"/>
        <c:lblOffset val="0"/>
        <c:noMultiLvlLbl val="0"/>
      </c:catAx>
      <c:valAx>
        <c:axId val="91543808"/>
        <c:scaling>
          <c:orientation val="minMax"/>
          <c:max val="0"/>
          <c:min val="-1400"/>
        </c:scaling>
        <c:delete val="0"/>
        <c:axPos val="l"/>
        <c:majorGridlines>
          <c:spPr>
            <a:ln w="3175">
              <a:solidFill>
                <a:schemeClr val="tx1">
                  <a:lumMod val="75000"/>
                  <a:lumOff val="25000"/>
                </a:schemeClr>
              </a:solidFill>
              <a:prstDash val="solid"/>
            </a:ln>
          </c:spPr>
        </c:majorGridlines>
        <c:numFmt formatCode="#,##0;&quot;▲&quot;#,##0" sourceLinked="0"/>
        <c:majorTickMark val="none"/>
        <c:minorTickMark val="none"/>
        <c:tickLblPos val="nextTo"/>
        <c:spPr>
          <a:noFill/>
          <a:ln w="3175">
            <a:solidFill>
              <a:srgbClr val="1F497D">
                <a:lumMod val="60000"/>
                <a:lumOff val="40000"/>
              </a:srgbClr>
            </a:solidFill>
            <a:prstDash val="dash"/>
          </a:ln>
        </c:spPr>
        <c:txPr>
          <a:bodyPr rot="0" vert="horz"/>
          <a:lstStyle/>
          <a:p>
            <a:pPr>
              <a:defRPr sz="1100" b="0"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1541888"/>
        <c:crosses val="autoZero"/>
        <c:crossBetween val="between"/>
        <c:majorUnit val="200"/>
        <c:minorUnit val="100"/>
      </c:valAx>
      <c:spPr>
        <a:noFill/>
        <a:ln w="25400">
          <a:solidFill>
            <a:schemeClr val="tx1">
              <a:lumMod val="50000"/>
              <a:lumOff val="50000"/>
            </a:schemeClr>
          </a:solidFill>
        </a:ln>
      </c:spPr>
    </c:plotArea>
    <c:plotVisOnly val="1"/>
    <c:dispBlanksAs val="gap"/>
    <c:showDLblsOverMax val="0"/>
  </c:chart>
  <c:spPr>
    <a:solidFill>
      <a:sysClr val="window" lastClr="FFFFFF"/>
    </a:solidFill>
    <a:ln w="9525">
      <a:noFill/>
    </a:ln>
  </c:spPr>
  <c:txPr>
    <a:bodyPr/>
    <a:lstStyle/>
    <a:p>
      <a:pPr>
        <a:defRPr sz="2275" b="0" i="0" u="none" strike="noStrike" baseline="0">
          <a:solidFill>
            <a:srgbClr val="000000"/>
          </a:solidFill>
          <a:latin typeface="ＭＳ Ｐゴシック"/>
          <a:ea typeface="ＭＳ Ｐゴシック"/>
          <a:cs typeface="ＭＳ Ｐゴシック"/>
        </a:defRPr>
      </a:pPr>
      <a:endParaRPr lang="ja-JP"/>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5405847186921245E-2"/>
          <c:y val="9.0697735579174377E-2"/>
          <c:w val="0.86809390084980631"/>
          <c:h val="0.71688887780622579"/>
        </c:manualLayout>
      </c:layout>
      <c:barChart>
        <c:barDir val="col"/>
        <c:grouping val="stacked"/>
        <c:varyColors val="0"/>
        <c:ser>
          <c:idx val="0"/>
          <c:order val="0"/>
          <c:spPr>
            <a:solidFill>
              <a:schemeClr val="bg1">
                <a:lumMod val="75000"/>
              </a:schemeClr>
            </a:solidFill>
            <a:ln w="15875" cmpd="sng">
              <a:solidFill>
                <a:schemeClr val="tx1"/>
              </a:solidFill>
              <a:prstDash val="solid"/>
            </a:ln>
          </c:spPr>
          <c:invertIfNegative val="0"/>
          <c:dPt>
            <c:idx val="0"/>
            <c:invertIfNegative val="0"/>
            <c:bubble3D val="0"/>
            <c:spPr>
              <a:solidFill>
                <a:srgbClr val="FF0000"/>
              </a:solidFill>
              <a:ln w="15875" cmpd="sng">
                <a:solidFill>
                  <a:srgbClr val="FF0000"/>
                </a:solidFill>
                <a:prstDash val="solid"/>
              </a:ln>
            </c:spPr>
            <c:extLst>
              <c:ext xmlns:c16="http://schemas.microsoft.com/office/drawing/2014/chart" uri="{C3380CC4-5D6E-409C-BE32-E72D297353CC}">
                <c16:uniqueId val="{00000001-5983-4C62-8E1B-167C4125904D}"/>
              </c:ext>
            </c:extLst>
          </c:dPt>
          <c:dPt>
            <c:idx val="1"/>
            <c:invertIfNegative val="0"/>
            <c:bubble3D val="0"/>
            <c:spPr>
              <a:solidFill>
                <a:srgbClr val="FF0000"/>
              </a:solidFill>
              <a:ln w="15875" cmpd="sng">
                <a:solidFill>
                  <a:srgbClr val="FF0000"/>
                </a:solidFill>
                <a:prstDash val="solid"/>
              </a:ln>
            </c:spPr>
            <c:extLst>
              <c:ext xmlns:c16="http://schemas.microsoft.com/office/drawing/2014/chart" uri="{C3380CC4-5D6E-409C-BE32-E72D297353CC}">
                <c16:uniqueId val="{00000003-5983-4C62-8E1B-167C4125904D}"/>
              </c:ext>
            </c:extLst>
          </c:dPt>
          <c:dPt>
            <c:idx val="2"/>
            <c:invertIfNegative val="0"/>
            <c:bubble3D val="0"/>
            <c:spPr>
              <a:solidFill>
                <a:srgbClr val="FF0000"/>
              </a:solidFill>
              <a:ln w="15875" cmpd="sng">
                <a:solidFill>
                  <a:srgbClr val="FF0000"/>
                </a:solidFill>
                <a:prstDash val="solid"/>
              </a:ln>
            </c:spPr>
            <c:extLst>
              <c:ext xmlns:c16="http://schemas.microsoft.com/office/drawing/2014/chart" uri="{C3380CC4-5D6E-409C-BE32-E72D297353CC}">
                <c16:uniqueId val="{00000005-5983-4C62-8E1B-167C4125904D}"/>
              </c:ext>
            </c:extLst>
          </c:dPt>
          <c:dPt>
            <c:idx val="3"/>
            <c:invertIfNegative val="0"/>
            <c:bubble3D val="0"/>
            <c:spPr>
              <a:solidFill>
                <a:srgbClr val="FF0000"/>
              </a:solidFill>
              <a:ln w="15875" cmpd="sng">
                <a:solidFill>
                  <a:srgbClr val="FF0000"/>
                </a:solidFill>
                <a:prstDash val="solid"/>
              </a:ln>
            </c:spPr>
            <c:extLst>
              <c:ext xmlns:c16="http://schemas.microsoft.com/office/drawing/2014/chart" uri="{C3380CC4-5D6E-409C-BE32-E72D297353CC}">
                <c16:uniqueId val="{00000007-5983-4C62-8E1B-167C4125904D}"/>
              </c:ext>
            </c:extLst>
          </c:dPt>
          <c:dPt>
            <c:idx val="4"/>
            <c:invertIfNegative val="0"/>
            <c:bubble3D val="0"/>
            <c:spPr>
              <a:solidFill>
                <a:srgbClr val="FF0000"/>
              </a:solidFill>
              <a:ln w="15875" cmpd="sng">
                <a:solidFill>
                  <a:srgbClr val="FF0000"/>
                </a:solidFill>
                <a:prstDash val="solid"/>
              </a:ln>
            </c:spPr>
            <c:extLst>
              <c:ext xmlns:c16="http://schemas.microsoft.com/office/drawing/2014/chart" uri="{C3380CC4-5D6E-409C-BE32-E72D297353CC}">
                <c16:uniqueId val="{00000009-5983-4C62-8E1B-167C4125904D}"/>
              </c:ext>
            </c:extLst>
          </c:dPt>
          <c:dPt>
            <c:idx val="5"/>
            <c:invertIfNegative val="0"/>
            <c:bubble3D val="0"/>
            <c:spPr>
              <a:gradFill>
                <a:gsLst>
                  <a:gs pos="100000">
                    <a:srgbClr val="FF0000"/>
                  </a:gs>
                  <a:gs pos="74000">
                    <a:srgbClr val="FF0000"/>
                  </a:gs>
                  <a:gs pos="40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0B-5983-4C62-8E1B-167C4125904D}"/>
              </c:ext>
            </c:extLst>
          </c:dPt>
          <c:dPt>
            <c:idx val="6"/>
            <c:invertIfNegative val="0"/>
            <c:bubble3D val="0"/>
            <c:spPr>
              <a:gradFill>
                <a:gsLst>
                  <a:gs pos="100000">
                    <a:srgbClr val="FF0000"/>
                  </a:gs>
                  <a:gs pos="73000">
                    <a:srgbClr val="FF0000"/>
                  </a:gs>
                  <a:gs pos="34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0D-5983-4C62-8E1B-167C4125904D}"/>
              </c:ext>
            </c:extLst>
          </c:dPt>
          <c:dPt>
            <c:idx val="7"/>
            <c:invertIfNegative val="0"/>
            <c:bubble3D val="0"/>
            <c:spPr>
              <a:gradFill>
                <a:gsLst>
                  <a:gs pos="100000">
                    <a:srgbClr val="FF0000"/>
                  </a:gs>
                  <a:gs pos="73000">
                    <a:srgbClr val="FF0000"/>
                  </a:gs>
                  <a:gs pos="34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0F-5983-4C62-8E1B-167C4125904D}"/>
              </c:ext>
            </c:extLst>
          </c:dPt>
          <c:dPt>
            <c:idx val="8"/>
            <c:invertIfNegative val="0"/>
            <c:bubble3D val="0"/>
            <c:spPr>
              <a:gradFill>
                <a:gsLst>
                  <a:gs pos="100000">
                    <a:srgbClr val="FF0000"/>
                  </a:gs>
                  <a:gs pos="91000">
                    <a:srgbClr val="FF0000"/>
                  </a:gs>
                  <a:gs pos="60000">
                    <a:schemeClr val="bg1"/>
                  </a:gs>
                </a:gsLst>
                <a:lin ang="5400000" scaled="0"/>
              </a:gradFill>
              <a:ln w="15875" cmpd="sng">
                <a:solidFill>
                  <a:srgbClr val="FF0000"/>
                </a:solidFill>
                <a:prstDash val="solid"/>
              </a:ln>
            </c:spPr>
            <c:extLst>
              <c:ext xmlns:c16="http://schemas.microsoft.com/office/drawing/2014/chart" uri="{C3380CC4-5D6E-409C-BE32-E72D297353CC}">
                <c16:uniqueId val="{00000011-5983-4C62-8E1B-167C4125904D}"/>
              </c:ext>
            </c:extLst>
          </c:dPt>
          <c:dPt>
            <c:idx val="9"/>
            <c:invertIfNegative val="0"/>
            <c:bubble3D val="0"/>
            <c:spPr>
              <a:gradFill>
                <a:gsLst>
                  <a:gs pos="100000">
                    <a:srgbClr val="FF0000"/>
                  </a:gs>
                  <a:gs pos="91000">
                    <a:srgbClr val="FF0000"/>
                  </a:gs>
                  <a:gs pos="60000">
                    <a:sysClr val="window" lastClr="FFFFFF"/>
                  </a:gs>
                </a:gsLst>
                <a:lin ang="5400000" scaled="0"/>
              </a:gradFill>
              <a:ln w="6350" cmpd="sng">
                <a:solidFill>
                  <a:srgbClr val="FF0000"/>
                </a:solidFill>
                <a:prstDash val="solid"/>
              </a:ln>
            </c:spPr>
            <c:extLst>
              <c:ext xmlns:c16="http://schemas.microsoft.com/office/drawing/2014/chart" uri="{C3380CC4-5D6E-409C-BE32-E72D297353CC}">
                <c16:uniqueId val="{00000013-5983-4C62-8E1B-167C4125904D}"/>
              </c:ext>
            </c:extLst>
          </c:dPt>
          <c:dPt>
            <c:idx val="10"/>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5-5983-4C62-8E1B-167C4125904D}"/>
              </c:ext>
            </c:extLst>
          </c:dPt>
          <c:dPt>
            <c:idx val="11"/>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7-5983-4C62-8E1B-167C4125904D}"/>
              </c:ext>
            </c:extLst>
          </c:dPt>
          <c:dPt>
            <c:idx val="12"/>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9-5983-4C62-8E1B-167C4125904D}"/>
              </c:ext>
            </c:extLst>
          </c:dPt>
          <c:dPt>
            <c:idx val="13"/>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B-5983-4C62-8E1B-167C4125904D}"/>
              </c:ext>
            </c:extLst>
          </c:dPt>
          <c:dPt>
            <c:idx val="14"/>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D-5983-4C62-8E1B-167C4125904D}"/>
              </c:ext>
            </c:extLst>
          </c:dPt>
          <c:dPt>
            <c:idx val="15"/>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1F-5983-4C62-8E1B-167C4125904D}"/>
              </c:ext>
            </c:extLst>
          </c:dPt>
          <c:dPt>
            <c:idx val="16"/>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1-5983-4C62-8E1B-167C4125904D}"/>
              </c:ext>
            </c:extLst>
          </c:dPt>
          <c:dPt>
            <c:idx val="17"/>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3-5983-4C62-8E1B-167C4125904D}"/>
              </c:ext>
            </c:extLst>
          </c:dPt>
          <c:dPt>
            <c:idx val="18"/>
            <c:invertIfNegative val="0"/>
            <c:bubble3D val="0"/>
            <c:spPr>
              <a:solidFill>
                <a:schemeClr val="bg1"/>
              </a:solidFill>
              <a:ln w="6350" cmpd="sng">
                <a:solidFill>
                  <a:srgbClr val="FF0000"/>
                </a:solidFill>
                <a:prstDash val="dash"/>
              </a:ln>
            </c:spPr>
            <c:extLst>
              <c:ext xmlns:c16="http://schemas.microsoft.com/office/drawing/2014/chart" uri="{C3380CC4-5D6E-409C-BE32-E72D297353CC}">
                <c16:uniqueId val="{00000025-5983-4C62-8E1B-167C4125904D}"/>
              </c:ext>
            </c:extLst>
          </c:dPt>
          <c:dLbls>
            <c:dLbl>
              <c:idx val="0"/>
              <c:layout>
                <c:manualLayout>
                  <c:x val="0"/>
                  <c:y val="-0.23443048028713903"/>
                </c:manualLayout>
              </c:layout>
              <c:tx>
                <c:rich>
                  <a:bodyPr/>
                  <a:lstStyle/>
                  <a:p>
                    <a:fld id="{92A193A3-AAB2-45E3-BD32-212A51D16A97}" type="VALUE">
                      <a:rPr lang="en-US" altLang="ja-JP" b="0"/>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983-4C62-8E1B-167C4125904D}"/>
                </c:ext>
              </c:extLst>
            </c:dLbl>
            <c:dLbl>
              <c:idx val="1"/>
              <c:layout>
                <c:manualLayout>
                  <c:x val="-2.3657996290600399E-17"/>
                  <c:y val="-0.17270907493837959"/>
                </c:manualLayout>
              </c:layout>
              <c:spPr>
                <a:noFill/>
                <a:ln>
                  <a:noFill/>
                </a:ln>
                <a:effectLst/>
              </c:spPr>
              <c:txPr>
                <a:bodyPr wrap="square" lIns="38100" tIns="19050" rIns="38100" bIns="19050" anchor="ctr">
                  <a:spAutoFit/>
                </a:bodyPr>
                <a:lstStyle/>
                <a:p>
                  <a:pPr>
                    <a:defRPr sz="1200" b="0">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983-4C62-8E1B-167C4125904D}"/>
                </c:ext>
              </c:extLst>
            </c:dLbl>
            <c:dLbl>
              <c:idx val="2"/>
              <c:layout>
                <c:manualLayout>
                  <c:x val="-7.5079991692694704E-4"/>
                  <c:y val="-0.20868073032447898"/>
                </c:manualLayout>
              </c:layout>
              <c:tx>
                <c:rich>
                  <a:bodyPr wrap="square" lIns="38100" tIns="19050" rIns="38100" bIns="19050" anchor="ctr">
                    <a:noAutofit/>
                  </a:bodyPr>
                  <a:lstStyle/>
                  <a:p>
                    <a:pPr>
                      <a:defRPr sz="1200" b="1">
                        <a:latin typeface="HGPｺﾞｼｯｸM" panose="020B0600000000000000" pitchFamily="50" charset="-128"/>
                        <a:ea typeface="HGPｺﾞｼｯｸM" panose="020B0600000000000000" pitchFamily="50" charset="-128"/>
                      </a:defRPr>
                    </a:pPr>
                    <a:fld id="{64E6350C-7596-4C18-BFA7-4CDA7B9CA22A}" type="VALUE">
                      <a:rPr lang="en-US" altLang="ja-JP" b="0"/>
                      <a:pPr>
                        <a:defRPr sz="1200" b="1">
                          <a:latin typeface="HGPｺﾞｼｯｸM" panose="020B0600000000000000" pitchFamily="50" charset="-128"/>
                          <a:ea typeface="HGPｺﾞｼｯｸM" panose="020B0600000000000000" pitchFamily="50" charset="-128"/>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6.3273158231196433E-2"/>
                      <c:h val="2.861434736983752E-2"/>
                    </c:manualLayout>
                  </c15:layout>
                  <c15:dlblFieldTable/>
                  <c15:showDataLabelsRange val="0"/>
                </c:ext>
                <c:ext xmlns:c16="http://schemas.microsoft.com/office/drawing/2014/chart" uri="{C3380CC4-5D6E-409C-BE32-E72D297353CC}">
                  <c16:uniqueId val="{00000005-5983-4C62-8E1B-167C4125904D}"/>
                </c:ext>
              </c:extLst>
            </c:dLbl>
            <c:dLbl>
              <c:idx val="3"/>
              <c:layout>
                <c:manualLayout>
                  <c:x val="-1.2904257854939299E-3"/>
                  <c:y val="-9.86709120143534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983-4C62-8E1B-167C4125904D}"/>
                </c:ext>
              </c:extLst>
            </c:dLbl>
            <c:dLbl>
              <c:idx val="4"/>
              <c:layout>
                <c:manualLayout>
                  <c:x val="-4.7315992581200798E-17"/>
                  <c:y val="-0.2026149151053130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983-4C62-8E1B-167C4125904D}"/>
                </c:ext>
              </c:extLst>
            </c:dLbl>
            <c:dLbl>
              <c:idx val="5"/>
              <c:layout>
                <c:manualLayout>
                  <c:x val="-1.3436424920695998E-3"/>
                  <c:y val="-0.1820492946376977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5983-4C62-8E1B-167C4125904D}"/>
                </c:ext>
              </c:extLst>
            </c:dLbl>
            <c:dLbl>
              <c:idx val="6"/>
              <c:layout>
                <c:manualLayout>
                  <c:x val="-2.7353498240118712E-4"/>
                  <c:y val="-0.2009963163561538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5983-4C62-8E1B-167C4125904D}"/>
                </c:ext>
              </c:extLst>
            </c:dLbl>
            <c:dLbl>
              <c:idx val="7"/>
              <c:layout>
                <c:manualLayout>
                  <c:x val="1.1536835773335826E-3"/>
                  <c:y val="-0.3012377612917567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5983-4C62-8E1B-167C4125904D}"/>
                </c:ext>
              </c:extLst>
            </c:dLbl>
            <c:dLbl>
              <c:idx val="8"/>
              <c:layout>
                <c:manualLayout>
                  <c:x val="-1.0473005534644268E-3"/>
                  <c:y val="-0.1519177117493175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5983-4C62-8E1B-167C4125904D}"/>
                </c:ext>
              </c:extLst>
            </c:dLbl>
            <c:dLbl>
              <c:idx val="9"/>
              <c:layout>
                <c:manualLayout>
                  <c:x val="-4.1448881880035739E-3"/>
                  <c:y val="-0.1258026738787221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5983-4C62-8E1B-167C4125904D}"/>
                </c:ext>
              </c:extLst>
            </c:dLbl>
            <c:dLbl>
              <c:idx val="10"/>
              <c:layout>
                <c:manualLayout>
                  <c:x val="-7.437875450143183E-5"/>
                  <c:y val="-0.127331218624486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5983-4C62-8E1B-167C4125904D}"/>
                </c:ext>
              </c:extLst>
            </c:dLbl>
            <c:dLbl>
              <c:idx val="11"/>
              <c:layout>
                <c:manualLayout>
                  <c:x val="1.3528398052333379E-3"/>
                  <c:y val="-9.1772149395240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5983-4C62-8E1B-167C4125904D}"/>
                </c:ext>
              </c:extLst>
            </c:dLbl>
            <c:dLbl>
              <c:idx val="12"/>
              <c:layout>
                <c:manualLayout>
                  <c:x val="1.0169160861330363E-3"/>
                  <c:y val="-0.1117005861289410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5983-4C62-8E1B-167C4125904D}"/>
                </c:ext>
              </c:extLst>
            </c:dLbl>
            <c:dLbl>
              <c:idx val="13"/>
              <c:layout>
                <c:manualLayout>
                  <c:x val="-1.5639860509352214E-3"/>
                  <c:y val="-8.29986743734258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5983-4C62-8E1B-167C4125904D}"/>
                </c:ext>
              </c:extLst>
            </c:dLbl>
            <c:dLbl>
              <c:idx val="14"/>
              <c:layout>
                <c:manualLayout>
                  <c:x val="-8.4602767216080348E-17"/>
                  <c:y val="-5.50095400903980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5983-4C62-8E1B-167C4125904D}"/>
                </c:ext>
              </c:extLst>
            </c:dLbl>
            <c:dLbl>
              <c:idx val="15"/>
              <c:layout>
                <c:manualLayout>
                  <c:x val="-2.3073748514854543E-3"/>
                  <c:y val="-9.90176919406268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5983-4C62-8E1B-167C4125904D}"/>
                </c:ext>
              </c:extLst>
            </c:dLbl>
            <c:dLbl>
              <c:idx val="16"/>
              <c:layout>
                <c:manualLayout>
                  <c:x val="2.3073748514852851E-3"/>
                  <c:y val="-4.03403967782432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5983-4C62-8E1B-167C4125904D}"/>
                </c:ext>
              </c:extLst>
            </c:dLbl>
            <c:spPr>
              <a:noFill/>
              <a:ln>
                <a:noFill/>
              </a:ln>
              <a:effectLst/>
            </c:spPr>
            <c:txPr>
              <a:bodyPr wrap="square" lIns="38100" tIns="19050" rIns="38100" bIns="19050" anchor="ctr">
                <a:spAutoFit/>
              </a:bodyPr>
              <a:lstStyle/>
              <a:p>
                <a:pPr>
                  <a:defRPr sz="1200" b="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'R6.2月版'!$B$3:$O$3</c:f>
              <c:strCache>
                <c:ptCount val="14"/>
                <c:pt idx="0">
                  <c:v>R6
(2024)</c:v>
                </c:pt>
                <c:pt idx="1">
                  <c:v>R7
(2025)</c:v>
                </c:pt>
                <c:pt idx="2">
                  <c:v>R8
(2026)</c:v>
                </c:pt>
                <c:pt idx="3">
                  <c:v>R9
(2027)</c:v>
                </c:pt>
                <c:pt idx="4">
                  <c:v>R10
(2028)</c:v>
                </c:pt>
                <c:pt idx="5">
                  <c:v>R11
(2029)</c:v>
                </c:pt>
                <c:pt idx="6">
                  <c:v>R12
(2030)</c:v>
                </c:pt>
                <c:pt idx="7">
                  <c:v>R13
(2031)</c:v>
                </c:pt>
                <c:pt idx="8">
                  <c:v>R14
(2032)</c:v>
                </c:pt>
                <c:pt idx="9">
                  <c:v>R15
(2033)</c:v>
                </c:pt>
                <c:pt idx="10">
                  <c:v>R16
(2034)</c:v>
                </c:pt>
                <c:pt idx="11">
                  <c:v>R17
(2035)</c:v>
                </c:pt>
                <c:pt idx="12">
                  <c:v>R18
(2036)</c:v>
                </c:pt>
                <c:pt idx="13">
                  <c:v>R19
(2037)</c:v>
                </c:pt>
              </c:strCache>
            </c:strRef>
          </c:cat>
          <c:val>
            <c:numRef>
              <c:f>'R6.2月版'!$B$4:$O$4</c:f>
              <c:numCache>
                <c:formatCode>#,##0;"▲ "#,##0</c:formatCode>
                <c:ptCount val="14"/>
                <c:pt idx="0">
                  <c:v>-680</c:v>
                </c:pt>
                <c:pt idx="1">
                  <c:v>-500</c:v>
                </c:pt>
                <c:pt idx="2">
                  <c:v>-570</c:v>
                </c:pt>
                <c:pt idx="3">
                  <c:v>-230</c:v>
                </c:pt>
                <c:pt idx="4">
                  <c:v>-590</c:v>
                </c:pt>
                <c:pt idx="5">
                  <c:v>-530</c:v>
                </c:pt>
                <c:pt idx="6">
                  <c:v>-580</c:v>
                </c:pt>
                <c:pt idx="7">
                  <c:v>-940</c:v>
                </c:pt>
                <c:pt idx="8">
                  <c:v>-370</c:v>
                </c:pt>
                <c:pt idx="9">
                  <c:v>-340</c:v>
                </c:pt>
                <c:pt idx="10">
                  <c:v>-350</c:v>
                </c:pt>
                <c:pt idx="11">
                  <c:v>-240</c:v>
                </c:pt>
                <c:pt idx="12">
                  <c:v>-310</c:v>
                </c:pt>
                <c:pt idx="13">
                  <c:v>-200</c:v>
                </c:pt>
              </c:numCache>
            </c:numRef>
          </c:val>
          <c:extLst>
            <c:ext xmlns:c16="http://schemas.microsoft.com/office/drawing/2014/chart" uri="{C3380CC4-5D6E-409C-BE32-E72D297353CC}">
              <c16:uniqueId val="{00000026-5983-4C62-8E1B-167C4125904D}"/>
            </c:ext>
          </c:extLst>
        </c:ser>
        <c:ser>
          <c:idx val="1"/>
          <c:order val="1"/>
          <c:spPr>
            <a:solidFill>
              <a:schemeClr val="bg1"/>
            </a:solidFill>
            <a:ln w="15875">
              <a:solidFill>
                <a:schemeClr val="tx1"/>
              </a:solidFill>
              <a:prstDash val="solid"/>
            </a:ln>
          </c:spPr>
          <c:invertIfNegative val="0"/>
          <c:dPt>
            <c:idx val="0"/>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8-5983-4C62-8E1B-167C4125904D}"/>
              </c:ext>
            </c:extLst>
          </c:dPt>
          <c:dPt>
            <c:idx val="1"/>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A-5983-4C62-8E1B-167C4125904D}"/>
              </c:ext>
            </c:extLst>
          </c:dPt>
          <c:dPt>
            <c:idx val="2"/>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C-5983-4C62-8E1B-167C4125904D}"/>
              </c:ext>
            </c:extLst>
          </c:dPt>
          <c:dPt>
            <c:idx val="3"/>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2E-5983-4C62-8E1B-167C4125904D}"/>
              </c:ext>
            </c:extLst>
          </c:dPt>
          <c:dPt>
            <c:idx val="4"/>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0-5983-4C62-8E1B-167C4125904D}"/>
              </c:ext>
            </c:extLst>
          </c:dPt>
          <c:dPt>
            <c:idx val="5"/>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2-5983-4C62-8E1B-167C4125904D}"/>
              </c:ext>
            </c:extLst>
          </c:dPt>
          <c:dPt>
            <c:idx val="6"/>
            <c:invertIfNegative val="0"/>
            <c:bubble3D val="0"/>
            <c:spPr>
              <a:solidFill>
                <a:schemeClr val="bg1">
                  <a:lumMod val="75000"/>
                </a:schemeClr>
              </a:solidFill>
              <a:ln w="15875">
                <a:solidFill>
                  <a:schemeClr val="tx1"/>
                </a:solidFill>
                <a:prstDash val="solid"/>
              </a:ln>
            </c:spPr>
            <c:extLst>
              <c:ext xmlns:c16="http://schemas.microsoft.com/office/drawing/2014/chart" uri="{C3380CC4-5D6E-409C-BE32-E72D297353CC}">
                <c16:uniqueId val="{00000034-5983-4C62-8E1B-167C4125904D}"/>
              </c:ext>
            </c:extLst>
          </c:dPt>
          <c:dLbls>
            <c:spPr>
              <a:noFill/>
              <a:ln>
                <a:noFill/>
              </a:ln>
              <a:effectLst/>
            </c:spPr>
            <c:txPr>
              <a:bodyPr wrap="square" lIns="38100" tIns="19050" rIns="38100" bIns="19050" anchor="ctr">
                <a:spAutoFit/>
              </a:bodyPr>
              <a:lstStyle/>
              <a:p>
                <a:pPr>
                  <a:defRPr sz="1200">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'R6.2月版'!$B$3:$O$3</c:f>
              <c:strCache>
                <c:ptCount val="14"/>
                <c:pt idx="0">
                  <c:v>R6
(2024)</c:v>
                </c:pt>
                <c:pt idx="1">
                  <c:v>R7
(2025)</c:v>
                </c:pt>
                <c:pt idx="2">
                  <c:v>R8
(2026)</c:v>
                </c:pt>
                <c:pt idx="3">
                  <c:v>R9
(2027)</c:v>
                </c:pt>
                <c:pt idx="4">
                  <c:v>R10
(2028)</c:v>
                </c:pt>
                <c:pt idx="5">
                  <c:v>R11
(2029)</c:v>
                </c:pt>
                <c:pt idx="6">
                  <c:v>R12
(2030)</c:v>
                </c:pt>
                <c:pt idx="7">
                  <c:v>R13
(2031)</c:v>
                </c:pt>
                <c:pt idx="8">
                  <c:v>R14
(2032)</c:v>
                </c:pt>
                <c:pt idx="9">
                  <c:v>R15
(2033)</c:v>
                </c:pt>
                <c:pt idx="10">
                  <c:v>R16
(2034)</c:v>
                </c:pt>
                <c:pt idx="11">
                  <c:v>R17
(2035)</c:v>
                </c:pt>
                <c:pt idx="12">
                  <c:v>R18
(2036)</c:v>
                </c:pt>
                <c:pt idx="13">
                  <c:v>R19
(2037)</c:v>
                </c:pt>
              </c:strCache>
            </c:strRef>
          </c:cat>
          <c:val>
            <c:numRef>
              <c:f>'R6.2月版'!$B$11:$O$11</c:f>
              <c:numCache>
                <c:formatCode>General</c:formatCode>
                <c:ptCount val="14"/>
              </c:numCache>
            </c:numRef>
          </c:val>
          <c:extLst>
            <c:ext xmlns:c16="http://schemas.microsoft.com/office/drawing/2014/chart" uri="{C3380CC4-5D6E-409C-BE32-E72D297353CC}">
              <c16:uniqueId val="{00000035-5983-4C62-8E1B-167C4125904D}"/>
            </c:ext>
          </c:extLst>
        </c:ser>
        <c:dLbls>
          <c:showLegendKey val="0"/>
          <c:showVal val="0"/>
          <c:showCatName val="0"/>
          <c:showSerName val="0"/>
          <c:showPercent val="0"/>
          <c:showBubbleSize val="0"/>
        </c:dLbls>
        <c:gapWidth val="39"/>
        <c:overlap val="100"/>
        <c:axId val="91541888"/>
        <c:axId val="91543808"/>
      </c:barChart>
      <c:catAx>
        <c:axId val="91541888"/>
        <c:scaling>
          <c:orientation val="minMax"/>
        </c:scaling>
        <c:delete val="0"/>
        <c:axPos val="b"/>
        <c:numFmt formatCode="General" sourceLinked="1"/>
        <c:majorTickMark val="out"/>
        <c:minorTickMark val="none"/>
        <c:tickLblPos val="high"/>
        <c:spPr>
          <a:ln w="12700">
            <a:solidFill>
              <a:srgbClr val="000000"/>
            </a:solidFill>
            <a:prstDash val="solid"/>
          </a:ln>
        </c:spPr>
        <c:txPr>
          <a:bodyPr rot="0" vert="horz"/>
          <a:lstStyle/>
          <a:p>
            <a:pPr>
              <a:defRPr sz="1100" b="1"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1543808"/>
        <c:crossesAt val="0"/>
        <c:auto val="1"/>
        <c:lblAlgn val="ctr"/>
        <c:lblOffset val="0"/>
        <c:noMultiLvlLbl val="0"/>
      </c:catAx>
      <c:valAx>
        <c:axId val="91543808"/>
        <c:scaling>
          <c:orientation val="minMax"/>
          <c:max val="0"/>
          <c:min val="-1200"/>
        </c:scaling>
        <c:delete val="0"/>
        <c:axPos val="l"/>
        <c:majorGridlines>
          <c:spPr>
            <a:ln w="3175">
              <a:solidFill>
                <a:schemeClr val="tx1">
                  <a:lumMod val="75000"/>
                  <a:lumOff val="25000"/>
                </a:schemeClr>
              </a:solidFill>
              <a:prstDash val="solid"/>
            </a:ln>
          </c:spPr>
        </c:majorGridlines>
        <c:numFmt formatCode="#,##0;&quot;▲&quot;#,##0" sourceLinked="0"/>
        <c:majorTickMark val="none"/>
        <c:minorTickMark val="none"/>
        <c:tickLblPos val="nextTo"/>
        <c:spPr>
          <a:noFill/>
          <a:ln w="3175">
            <a:solidFill>
              <a:schemeClr val="tx2">
                <a:lumMod val="60000"/>
                <a:lumOff val="40000"/>
              </a:schemeClr>
            </a:solidFill>
            <a:prstDash val="dash"/>
          </a:ln>
        </c:spPr>
        <c:txPr>
          <a:bodyPr rot="0" vert="horz"/>
          <a:lstStyle/>
          <a:p>
            <a:pPr>
              <a:defRPr sz="1100" b="0"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1541888"/>
        <c:crosses val="autoZero"/>
        <c:crossBetween val="between"/>
        <c:majorUnit val="200"/>
        <c:minorUnit val="100"/>
      </c:valAx>
      <c:spPr>
        <a:noFill/>
        <a:ln w="25400">
          <a:solidFill>
            <a:schemeClr val="tx1">
              <a:lumMod val="50000"/>
              <a:lumOff val="50000"/>
            </a:schemeClr>
          </a:solidFill>
        </a:ln>
      </c:spPr>
    </c:plotArea>
    <c:plotVisOnly val="1"/>
    <c:dispBlanksAs val="gap"/>
    <c:showDLblsOverMax val="0"/>
  </c:chart>
  <c:spPr>
    <a:noFill/>
    <a:ln w="9525">
      <a:noFill/>
    </a:ln>
  </c:spPr>
  <c:txPr>
    <a:bodyPr/>
    <a:lstStyle/>
    <a:p>
      <a:pPr>
        <a:defRPr sz="2275" b="0" i="0" u="none" strike="noStrike" baseline="0">
          <a:solidFill>
            <a:srgbClr val="000000"/>
          </a:solidFill>
          <a:latin typeface="ＭＳ Ｐゴシック"/>
          <a:ea typeface="ＭＳ Ｐゴシック"/>
          <a:cs typeface="ＭＳ Ｐゴシック"/>
        </a:defRPr>
      </a:pPr>
      <a:endParaRPr lang="ja-JP"/>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3214930214031975E-2"/>
          <c:y val="5.1843551326075057E-2"/>
          <c:w val="0.8998977582822244"/>
          <c:h val="0.89814202311464086"/>
        </c:manualLayout>
      </c:layout>
      <c:barChart>
        <c:barDir val="col"/>
        <c:grouping val="clustered"/>
        <c:varyColors val="0"/>
        <c:ser>
          <c:idx val="0"/>
          <c:order val="0"/>
          <c:tx>
            <c:strRef>
              <c:f>'R7.2月版（決算）'!$B$4:$C$4</c:f>
              <c:strCache>
                <c:ptCount val="2"/>
              </c:strCache>
            </c:strRef>
          </c:tx>
          <c:spPr>
            <a:solidFill>
              <a:srgbClr val="000099"/>
            </a:solidFill>
            <a:ln w="15875" cmpd="sng">
              <a:solidFill>
                <a:srgbClr val="000099"/>
              </a:solidFill>
              <a:prstDash val="solid"/>
            </a:ln>
          </c:spPr>
          <c:invertIfNegative val="0"/>
          <c:dPt>
            <c:idx val="0"/>
            <c:invertIfNegative val="0"/>
            <c:bubble3D val="0"/>
            <c:extLst>
              <c:ext xmlns:c16="http://schemas.microsoft.com/office/drawing/2014/chart" uri="{C3380CC4-5D6E-409C-BE32-E72D297353CC}">
                <c16:uniqueId val="{00000001-6BB5-49F4-BFEA-464E116EB7AF}"/>
              </c:ext>
            </c:extLst>
          </c:dPt>
          <c:dPt>
            <c:idx val="1"/>
            <c:invertIfNegative val="0"/>
            <c:bubble3D val="0"/>
            <c:extLst>
              <c:ext xmlns:c16="http://schemas.microsoft.com/office/drawing/2014/chart" uri="{C3380CC4-5D6E-409C-BE32-E72D297353CC}">
                <c16:uniqueId val="{00000003-6BB5-49F4-BFEA-464E116EB7AF}"/>
              </c:ext>
            </c:extLst>
          </c:dPt>
          <c:dPt>
            <c:idx val="2"/>
            <c:invertIfNegative val="0"/>
            <c:bubble3D val="0"/>
            <c:extLst>
              <c:ext xmlns:c16="http://schemas.microsoft.com/office/drawing/2014/chart" uri="{C3380CC4-5D6E-409C-BE32-E72D297353CC}">
                <c16:uniqueId val="{00000005-6BB5-49F4-BFEA-464E116EB7AF}"/>
              </c:ext>
            </c:extLst>
          </c:dPt>
          <c:dPt>
            <c:idx val="3"/>
            <c:invertIfNegative val="0"/>
            <c:bubble3D val="0"/>
            <c:extLst>
              <c:ext xmlns:c16="http://schemas.microsoft.com/office/drawing/2014/chart" uri="{C3380CC4-5D6E-409C-BE32-E72D297353CC}">
                <c16:uniqueId val="{00000007-6BB5-49F4-BFEA-464E116EB7AF}"/>
              </c:ext>
            </c:extLst>
          </c:dPt>
          <c:dPt>
            <c:idx val="4"/>
            <c:invertIfNegative val="0"/>
            <c:bubble3D val="0"/>
            <c:extLst>
              <c:ext xmlns:c16="http://schemas.microsoft.com/office/drawing/2014/chart" uri="{C3380CC4-5D6E-409C-BE32-E72D297353CC}">
                <c16:uniqueId val="{00000009-6BB5-49F4-BFEA-464E116EB7AF}"/>
              </c:ext>
            </c:extLst>
          </c:dPt>
          <c:dPt>
            <c:idx val="5"/>
            <c:invertIfNegative val="0"/>
            <c:bubble3D val="0"/>
            <c:extLst>
              <c:ext xmlns:c16="http://schemas.microsoft.com/office/drawing/2014/chart" uri="{C3380CC4-5D6E-409C-BE32-E72D297353CC}">
                <c16:uniqueId val="{0000000B-6BB5-49F4-BFEA-464E116EB7AF}"/>
              </c:ext>
            </c:extLst>
          </c:dPt>
          <c:dPt>
            <c:idx val="6"/>
            <c:invertIfNegative val="0"/>
            <c:bubble3D val="0"/>
            <c:extLst>
              <c:ext xmlns:c16="http://schemas.microsoft.com/office/drawing/2014/chart" uri="{C3380CC4-5D6E-409C-BE32-E72D297353CC}">
                <c16:uniqueId val="{0000000D-6BB5-49F4-BFEA-464E116EB7AF}"/>
              </c:ext>
            </c:extLst>
          </c:dPt>
          <c:dPt>
            <c:idx val="7"/>
            <c:invertIfNegative val="0"/>
            <c:bubble3D val="0"/>
            <c:extLst>
              <c:ext xmlns:c16="http://schemas.microsoft.com/office/drawing/2014/chart" uri="{C3380CC4-5D6E-409C-BE32-E72D297353CC}">
                <c16:uniqueId val="{0000000F-6BB5-49F4-BFEA-464E116EB7AF}"/>
              </c:ext>
            </c:extLst>
          </c:dPt>
          <c:dPt>
            <c:idx val="8"/>
            <c:invertIfNegative val="0"/>
            <c:bubble3D val="0"/>
            <c:extLst>
              <c:ext xmlns:c16="http://schemas.microsoft.com/office/drawing/2014/chart" uri="{C3380CC4-5D6E-409C-BE32-E72D297353CC}">
                <c16:uniqueId val="{00000011-6BB5-49F4-BFEA-464E116EB7AF}"/>
              </c:ext>
            </c:extLst>
          </c:dPt>
          <c:dPt>
            <c:idx val="9"/>
            <c:invertIfNegative val="0"/>
            <c:bubble3D val="0"/>
            <c:spPr>
              <a:solidFill>
                <a:srgbClr val="000099"/>
              </a:solidFill>
              <a:ln w="6350" cmpd="sng">
                <a:solidFill>
                  <a:srgbClr val="000099"/>
                </a:solidFill>
                <a:prstDash val="solid"/>
              </a:ln>
            </c:spPr>
            <c:extLst>
              <c:ext xmlns:c16="http://schemas.microsoft.com/office/drawing/2014/chart" uri="{C3380CC4-5D6E-409C-BE32-E72D297353CC}">
                <c16:uniqueId val="{00000013-6BB5-49F4-BFEA-464E116EB7AF}"/>
              </c:ext>
            </c:extLst>
          </c:dPt>
          <c:dPt>
            <c:idx val="10"/>
            <c:invertIfNegative val="0"/>
            <c:bubble3D val="0"/>
            <c:spPr>
              <a:solidFill>
                <a:srgbClr val="000099"/>
              </a:solidFill>
              <a:ln w="6350" cmpd="sng">
                <a:solidFill>
                  <a:srgbClr val="000099"/>
                </a:solidFill>
                <a:prstDash val="solid"/>
              </a:ln>
            </c:spPr>
            <c:extLst>
              <c:ext xmlns:c16="http://schemas.microsoft.com/office/drawing/2014/chart" uri="{C3380CC4-5D6E-409C-BE32-E72D297353CC}">
                <c16:uniqueId val="{00000015-6BB5-49F4-BFEA-464E116EB7AF}"/>
              </c:ext>
            </c:extLst>
          </c:dPt>
          <c:dPt>
            <c:idx val="11"/>
            <c:invertIfNegative val="0"/>
            <c:bubble3D val="0"/>
            <c:spPr>
              <a:solidFill>
                <a:srgbClr val="000099"/>
              </a:solidFill>
              <a:ln w="6350" cmpd="sng">
                <a:solidFill>
                  <a:srgbClr val="000099"/>
                </a:solidFill>
                <a:prstDash val="solid"/>
              </a:ln>
            </c:spPr>
            <c:extLst>
              <c:ext xmlns:c16="http://schemas.microsoft.com/office/drawing/2014/chart" uri="{C3380CC4-5D6E-409C-BE32-E72D297353CC}">
                <c16:uniqueId val="{00000017-6BB5-49F4-BFEA-464E116EB7AF}"/>
              </c:ext>
            </c:extLst>
          </c:dPt>
          <c:dPt>
            <c:idx val="12"/>
            <c:invertIfNegative val="0"/>
            <c:bubble3D val="0"/>
            <c:spPr>
              <a:solidFill>
                <a:srgbClr val="000099"/>
              </a:solidFill>
              <a:ln w="6350" cmpd="sng">
                <a:solidFill>
                  <a:srgbClr val="000099"/>
                </a:solidFill>
                <a:prstDash val="solid"/>
              </a:ln>
            </c:spPr>
            <c:extLst>
              <c:ext xmlns:c16="http://schemas.microsoft.com/office/drawing/2014/chart" uri="{C3380CC4-5D6E-409C-BE32-E72D297353CC}">
                <c16:uniqueId val="{00000019-6BB5-49F4-BFEA-464E116EB7AF}"/>
              </c:ext>
            </c:extLst>
          </c:dPt>
          <c:dPt>
            <c:idx val="13"/>
            <c:invertIfNegative val="0"/>
            <c:bubble3D val="0"/>
            <c:spPr>
              <a:solidFill>
                <a:srgbClr val="000099"/>
              </a:solidFill>
              <a:ln w="6350" cmpd="sng">
                <a:solidFill>
                  <a:srgbClr val="000099"/>
                </a:solidFill>
                <a:prstDash val="solid"/>
              </a:ln>
            </c:spPr>
            <c:extLst>
              <c:ext xmlns:c16="http://schemas.microsoft.com/office/drawing/2014/chart" uri="{C3380CC4-5D6E-409C-BE32-E72D297353CC}">
                <c16:uniqueId val="{0000001B-6BB5-49F4-BFEA-464E116EB7AF}"/>
              </c:ext>
            </c:extLst>
          </c:dPt>
          <c:dPt>
            <c:idx val="14"/>
            <c:invertIfNegative val="0"/>
            <c:bubble3D val="0"/>
            <c:spPr>
              <a:solidFill>
                <a:srgbClr val="000099"/>
              </a:solidFill>
              <a:ln w="6350" cmpd="sng">
                <a:solidFill>
                  <a:srgbClr val="000099"/>
                </a:solidFill>
                <a:prstDash val="solid"/>
              </a:ln>
            </c:spPr>
            <c:extLst>
              <c:ext xmlns:c16="http://schemas.microsoft.com/office/drawing/2014/chart" uri="{C3380CC4-5D6E-409C-BE32-E72D297353CC}">
                <c16:uniqueId val="{0000001D-6BB5-49F4-BFEA-464E116EB7AF}"/>
              </c:ext>
            </c:extLst>
          </c:dPt>
          <c:dPt>
            <c:idx val="15"/>
            <c:invertIfNegative val="0"/>
            <c:bubble3D val="0"/>
            <c:spPr>
              <a:solidFill>
                <a:srgbClr val="000099"/>
              </a:solidFill>
              <a:ln w="6350" cmpd="sng">
                <a:solidFill>
                  <a:srgbClr val="000099"/>
                </a:solidFill>
                <a:prstDash val="dash"/>
              </a:ln>
            </c:spPr>
            <c:extLst>
              <c:ext xmlns:c16="http://schemas.microsoft.com/office/drawing/2014/chart" uri="{C3380CC4-5D6E-409C-BE32-E72D297353CC}">
                <c16:uniqueId val="{0000001F-6BB5-49F4-BFEA-464E116EB7AF}"/>
              </c:ext>
            </c:extLst>
          </c:dPt>
          <c:dPt>
            <c:idx val="16"/>
            <c:invertIfNegative val="0"/>
            <c:bubble3D val="0"/>
            <c:spPr>
              <a:solidFill>
                <a:srgbClr val="000099"/>
              </a:solidFill>
              <a:ln w="6350" cmpd="sng">
                <a:solidFill>
                  <a:srgbClr val="000099"/>
                </a:solidFill>
                <a:prstDash val="dash"/>
              </a:ln>
            </c:spPr>
            <c:extLst>
              <c:ext xmlns:c16="http://schemas.microsoft.com/office/drawing/2014/chart" uri="{C3380CC4-5D6E-409C-BE32-E72D297353CC}">
                <c16:uniqueId val="{00000021-6BB5-49F4-BFEA-464E116EB7AF}"/>
              </c:ext>
            </c:extLst>
          </c:dPt>
          <c:dPt>
            <c:idx val="17"/>
            <c:invertIfNegative val="0"/>
            <c:bubble3D val="0"/>
            <c:spPr>
              <a:solidFill>
                <a:srgbClr val="000099"/>
              </a:solidFill>
              <a:ln w="6350" cmpd="sng">
                <a:solidFill>
                  <a:srgbClr val="000099"/>
                </a:solidFill>
                <a:prstDash val="dash"/>
              </a:ln>
            </c:spPr>
            <c:extLst>
              <c:ext xmlns:c16="http://schemas.microsoft.com/office/drawing/2014/chart" uri="{C3380CC4-5D6E-409C-BE32-E72D297353CC}">
                <c16:uniqueId val="{00000023-6BB5-49F4-BFEA-464E116EB7AF}"/>
              </c:ext>
            </c:extLst>
          </c:dPt>
          <c:dPt>
            <c:idx val="18"/>
            <c:invertIfNegative val="0"/>
            <c:bubble3D val="0"/>
            <c:spPr>
              <a:solidFill>
                <a:srgbClr val="000099"/>
              </a:solidFill>
              <a:ln w="6350" cmpd="sng">
                <a:solidFill>
                  <a:srgbClr val="000099"/>
                </a:solidFill>
                <a:prstDash val="dash"/>
              </a:ln>
            </c:spPr>
            <c:extLst>
              <c:ext xmlns:c16="http://schemas.microsoft.com/office/drawing/2014/chart" uri="{C3380CC4-5D6E-409C-BE32-E72D297353CC}">
                <c16:uniqueId val="{00000025-6BB5-49F4-BFEA-464E116EB7AF}"/>
              </c:ext>
            </c:extLst>
          </c:dPt>
          <c:dLbls>
            <c:dLbl>
              <c:idx val="0"/>
              <c:layout>
                <c:manualLayout>
                  <c:x val="0"/>
                  <c:y val="-0.23443048028713903"/>
                </c:manualLayout>
              </c:layout>
              <c:tx>
                <c:rich>
                  <a:bodyPr/>
                  <a:lstStyle/>
                  <a:p>
                    <a:fld id="{92A193A3-AAB2-45E3-BD32-212A51D16A97}" type="VALUE">
                      <a:rPr lang="en-US" altLang="ja-JP" b="0"/>
                      <a:pPr/>
                      <a:t>[値]</a:t>
                    </a:fld>
                    <a:endParaRPr lang="ja-JP" alt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6BB5-49F4-BFEA-464E116EB7AF}"/>
                </c:ext>
              </c:extLst>
            </c:dLbl>
            <c:dLbl>
              <c:idx val="1"/>
              <c:layout>
                <c:manualLayout>
                  <c:x val="-2.3657996290600399E-17"/>
                  <c:y val="-0.1727090749383795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BB5-49F4-BFEA-464E116EB7AF}"/>
                </c:ext>
              </c:extLst>
            </c:dLbl>
            <c:dLbl>
              <c:idx val="2"/>
              <c:layout>
                <c:manualLayout>
                  <c:x val="2.2489824025678797E-3"/>
                  <c:y val="-7.8966282259664462E-3"/>
                </c:manualLayout>
              </c:layout>
              <c:tx>
                <c:rich>
                  <a:bodyPr wrap="square" lIns="38100" tIns="19050" rIns="38100" bIns="19050" anchor="ctr">
                    <a:noAutofit/>
                  </a:bodyPr>
                  <a:lstStyle/>
                  <a:p>
                    <a:pPr>
                      <a:defRPr sz="1200" b="1">
                        <a:latin typeface="HGPｺﾞｼｯｸM" panose="020B0600000000000000" pitchFamily="50" charset="-128"/>
                        <a:ea typeface="HGPｺﾞｼｯｸM" panose="020B0600000000000000" pitchFamily="50" charset="-128"/>
                      </a:defRPr>
                    </a:pPr>
                    <a:fld id="{64E6350C-7596-4C18-BFA7-4CDA7B9CA22A}" type="VALUE">
                      <a:rPr lang="en-US" altLang="ja-JP" b="1"/>
                      <a:pPr>
                        <a:defRPr sz="1200" b="1">
                          <a:latin typeface="HGPｺﾞｼｯｸM" panose="020B0600000000000000" pitchFamily="50" charset="-128"/>
                          <a:ea typeface="HGPｺﾞｼｯｸM" panose="020B0600000000000000" pitchFamily="50" charset="-128"/>
                        </a:defRPr>
                      </a:pPr>
                      <a:t>[値]</a:t>
                    </a:fld>
                    <a:endParaRPr lang="ja-JP" altLang="en-US"/>
                  </a:p>
                </c:rich>
              </c:tx>
              <c:spPr>
                <a:noFill/>
                <a:ln>
                  <a:noFill/>
                </a:ln>
                <a:effectLst/>
              </c:spPr>
              <c:showLegendKey val="0"/>
              <c:showVal val="1"/>
              <c:showCatName val="0"/>
              <c:showSerName val="0"/>
              <c:showPercent val="0"/>
              <c:showBubbleSize val="0"/>
              <c:extLst>
                <c:ext xmlns:c15="http://schemas.microsoft.com/office/drawing/2012/chart" uri="{CE6537A1-D6FC-4f65-9D91-7224C49458BB}">
                  <c15:layout>
                    <c:manualLayout>
                      <c:w val="6.3273158231196433E-2"/>
                      <c:h val="2.861434736983752E-2"/>
                    </c:manualLayout>
                  </c15:layout>
                  <c15:dlblFieldTable/>
                  <c15:showDataLabelsRange val="0"/>
                </c:ext>
                <c:ext xmlns:c16="http://schemas.microsoft.com/office/drawing/2014/chart" uri="{C3380CC4-5D6E-409C-BE32-E72D297353CC}">
                  <c16:uniqueId val="{00000005-6BB5-49F4-BFEA-464E116EB7AF}"/>
                </c:ext>
              </c:extLst>
            </c:dLbl>
            <c:dLbl>
              <c:idx val="3"/>
              <c:layout>
                <c:manualLayout>
                  <c:x val="5.9482155353393464E-3"/>
                  <c:y val="-7.819141900254551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BB5-49F4-BFEA-464E116EB7AF}"/>
                </c:ext>
              </c:extLst>
            </c:dLbl>
            <c:dLbl>
              <c:idx val="4"/>
              <c:layout>
                <c:manualLayout>
                  <c:x val="-4.0367970056364616E-17"/>
                  <c:y val="-2.970688765331753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BB5-49F4-BFEA-464E116EB7AF}"/>
                </c:ext>
              </c:extLst>
            </c:dLbl>
            <c:dLbl>
              <c:idx val="5"/>
              <c:layout>
                <c:manualLayout>
                  <c:x val="0"/>
                  <c:y val="1.916956889151631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BB5-49F4-BFEA-464E116EB7AF}"/>
                </c:ext>
              </c:extLst>
            </c:dLbl>
            <c:dLbl>
              <c:idx val="6"/>
              <c:layout>
                <c:manualLayout>
                  <c:x val="-2.7350554791491516E-4"/>
                  <c:y val="-3.847668786477176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6BB5-49F4-BFEA-464E116EB7AF}"/>
                </c:ext>
              </c:extLst>
            </c:dLbl>
            <c:dLbl>
              <c:idx val="7"/>
              <c:layout>
                <c:manualLayout>
                  <c:x val="1.1536646059114475E-3"/>
                  <c:y val="-8.010327260136883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6BB5-49F4-BFEA-464E116EB7AF}"/>
                </c:ext>
              </c:extLst>
            </c:dLbl>
            <c:dLbl>
              <c:idx val="8"/>
              <c:layout>
                <c:manualLayout>
                  <c:x val="-2.6335896319938101E-3"/>
                  <c:y val="1.12142966084267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6BB5-49F4-BFEA-464E116EB7AF}"/>
                </c:ext>
              </c:extLst>
            </c:dLbl>
            <c:dLbl>
              <c:idx val="9"/>
              <c:layout>
                <c:manualLayout>
                  <c:x val="-8.4201565353305449E-4"/>
                  <c:y val="-6.016145825094656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6BB5-49F4-BFEA-464E116EB7AF}"/>
                </c:ext>
              </c:extLst>
            </c:dLbl>
            <c:dLbl>
              <c:idx val="10"/>
              <c:layout>
                <c:manualLayout>
                  <c:x val="2.1275350735105759E-3"/>
                  <c:y val="-5.049070500410144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6BB5-49F4-BFEA-464E116EB7AF}"/>
                </c:ext>
              </c:extLst>
            </c:dLbl>
            <c:dLbl>
              <c:idx val="11"/>
              <c:layout>
                <c:manualLayout>
                  <c:x val="1.3529274550967004E-3"/>
                  <c:y val="4.840983042897169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6BB5-49F4-BFEA-464E116EB7AF}"/>
                </c:ext>
              </c:extLst>
            </c:dLbl>
            <c:dLbl>
              <c:idx val="12"/>
              <c:layout>
                <c:manualLayout>
                  <c:x val="3.3838811673883246E-3"/>
                  <c:y val="8.619831304595870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6BB5-49F4-BFEA-464E116EB7AF}"/>
                </c:ext>
              </c:extLst>
            </c:dLbl>
            <c:dLbl>
              <c:idx val="13"/>
              <c:layout>
                <c:manualLayout>
                  <c:x val="-1.5639662725614987E-3"/>
                  <c:y val="-4.388731858003906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6BB5-49F4-BFEA-464E116EB7AF}"/>
                </c:ext>
              </c:extLst>
            </c:dLbl>
            <c:dLbl>
              <c:idx val="14"/>
              <c:layout>
                <c:manualLayout>
                  <c:x val="0"/>
                  <c:y val="-1.355064805247260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6BB5-49F4-BFEA-464E116EB7AF}"/>
                </c:ext>
              </c:extLst>
            </c:dLbl>
            <c:dLbl>
              <c:idx val="15"/>
              <c:layout>
                <c:manualLayout>
                  <c:x val="-2.3073748514854543E-3"/>
                  <c:y val="-9.90176919406268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6BB5-49F4-BFEA-464E116EB7AF}"/>
                </c:ext>
              </c:extLst>
            </c:dLbl>
            <c:dLbl>
              <c:idx val="16"/>
              <c:layout>
                <c:manualLayout>
                  <c:x val="2.3073748514852851E-3"/>
                  <c:y val="-4.03403967782432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1-6BB5-49F4-BFEA-464E116EB7AF}"/>
                </c:ext>
              </c:extLst>
            </c:dLbl>
            <c:spPr>
              <a:noFill/>
              <a:ln>
                <a:noFill/>
              </a:ln>
              <a:effectLst/>
            </c:spPr>
            <c:txPr>
              <a:bodyPr wrap="square" lIns="38100" tIns="19050" rIns="38100" bIns="19050" anchor="ctr">
                <a:spAutoFit/>
              </a:bodyPr>
              <a:lstStyle/>
              <a:p>
                <a:pPr>
                  <a:defRPr sz="1200" b="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'R7.2月版（決算）'!$D$3:$P$3</c:f>
              <c:strCache>
                <c:ptCount val="13"/>
                <c:pt idx="0">
                  <c:v>H23
(2011)</c:v>
                </c:pt>
                <c:pt idx="1">
                  <c:v>H24
(2012)</c:v>
                </c:pt>
                <c:pt idx="2">
                  <c:v>H25
(2013)</c:v>
                </c:pt>
                <c:pt idx="3">
                  <c:v>H26
(2014)</c:v>
                </c:pt>
                <c:pt idx="4">
                  <c:v>H27
(2015)</c:v>
                </c:pt>
                <c:pt idx="5">
                  <c:v>H28
(2016)</c:v>
                </c:pt>
                <c:pt idx="6">
                  <c:v>H29
(2017)</c:v>
                </c:pt>
                <c:pt idx="7">
                  <c:v>H30
(2018)</c:v>
                </c:pt>
                <c:pt idx="8">
                  <c:v>R1
(2019)</c:v>
                </c:pt>
                <c:pt idx="9">
                  <c:v>R2
(2020)</c:v>
                </c:pt>
                <c:pt idx="10">
                  <c:v>R3
(2021)</c:v>
                </c:pt>
                <c:pt idx="11">
                  <c:v>R4
(2022)</c:v>
                </c:pt>
                <c:pt idx="12">
                  <c:v>R5
(2023)</c:v>
                </c:pt>
              </c:strCache>
            </c:strRef>
          </c:cat>
          <c:val>
            <c:numRef>
              <c:f>'R7.2月版（決算）'!$D$4:$P$4</c:f>
              <c:numCache>
                <c:formatCode>General</c:formatCode>
                <c:ptCount val="13"/>
              </c:numCache>
            </c:numRef>
          </c:val>
          <c:extLst>
            <c:ext xmlns:c16="http://schemas.microsoft.com/office/drawing/2014/chart" uri="{C3380CC4-5D6E-409C-BE32-E72D297353CC}">
              <c16:uniqueId val="{00000026-6BB5-49F4-BFEA-464E116EB7AF}"/>
            </c:ext>
          </c:extLst>
        </c:ser>
        <c:ser>
          <c:idx val="1"/>
          <c:order val="1"/>
          <c:tx>
            <c:strRef>
              <c:f>'R7.2月版（決算）'!$B$5:$C$5</c:f>
              <c:strCache>
                <c:ptCount val="2"/>
              </c:strCache>
            </c:strRef>
          </c:tx>
          <c:spPr>
            <a:solidFill>
              <a:sysClr val="window" lastClr="FFFFFF"/>
            </a:solidFill>
            <a:ln w="15875">
              <a:solidFill>
                <a:sysClr val="windowText" lastClr="000000">
                  <a:lumMod val="50000"/>
                  <a:lumOff val="50000"/>
                </a:sysClr>
              </a:solidFill>
              <a:prstDash val="dash"/>
            </a:ln>
          </c:spPr>
          <c:invertIfNegative val="0"/>
          <c:dPt>
            <c:idx val="0"/>
            <c:invertIfNegative val="0"/>
            <c:bubble3D val="0"/>
            <c:extLst>
              <c:ext xmlns:c16="http://schemas.microsoft.com/office/drawing/2014/chart" uri="{C3380CC4-5D6E-409C-BE32-E72D297353CC}">
                <c16:uniqueId val="{00000028-6BB5-49F4-BFEA-464E116EB7AF}"/>
              </c:ext>
            </c:extLst>
          </c:dPt>
          <c:dPt>
            <c:idx val="1"/>
            <c:invertIfNegative val="0"/>
            <c:bubble3D val="0"/>
            <c:extLst>
              <c:ext xmlns:c16="http://schemas.microsoft.com/office/drawing/2014/chart" uri="{C3380CC4-5D6E-409C-BE32-E72D297353CC}">
                <c16:uniqueId val="{0000002A-6BB5-49F4-BFEA-464E116EB7AF}"/>
              </c:ext>
            </c:extLst>
          </c:dPt>
          <c:dPt>
            <c:idx val="2"/>
            <c:invertIfNegative val="0"/>
            <c:bubble3D val="0"/>
            <c:extLst>
              <c:ext xmlns:c16="http://schemas.microsoft.com/office/drawing/2014/chart" uri="{C3380CC4-5D6E-409C-BE32-E72D297353CC}">
                <c16:uniqueId val="{0000002B-6BB5-49F4-BFEA-464E116EB7AF}"/>
              </c:ext>
            </c:extLst>
          </c:dPt>
          <c:dPt>
            <c:idx val="3"/>
            <c:invertIfNegative val="0"/>
            <c:bubble3D val="0"/>
            <c:extLst>
              <c:ext xmlns:c16="http://schemas.microsoft.com/office/drawing/2014/chart" uri="{C3380CC4-5D6E-409C-BE32-E72D297353CC}">
                <c16:uniqueId val="{0000002C-6BB5-49F4-BFEA-464E116EB7AF}"/>
              </c:ext>
            </c:extLst>
          </c:dPt>
          <c:dPt>
            <c:idx val="4"/>
            <c:invertIfNegative val="0"/>
            <c:bubble3D val="0"/>
            <c:extLst>
              <c:ext xmlns:c16="http://schemas.microsoft.com/office/drawing/2014/chart" uri="{C3380CC4-5D6E-409C-BE32-E72D297353CC}">
                <c16:uniqueId val="{0000002D-6BB5-49F4-BFEA-464E116EB7AF}"/>
              </c:ext>
            </c:extLst>
          </c:dPt>
          <c:dPt>
            <c:idx val="5"/>
            <c:invertIfNegative val="0"/>
            <c:bubble3D val="0"/>
            <c:extLst>
              <c:ext xmlns:c16="http://schemas.microsoft.com/office/drawing/2014/chart" uri="{C3380CC4-5D6E-409C-BE32-E72D297353CC}">
                <c16:uniqueId val="{0000002E-6BB5-49F4-BFEA-464E116EB7AF}"/>
              </c:ext>
            </c:extLst>
          </c:dPt>
          <c:dPt>
            <c:idx val="6"/>
            <c:invertIfNegative val="0"/>
            <c:bubble3D val="0"/>
            <c:extLst>
              <c:ext xmlns:c16="http://schemas.microsoft.com/office/drawing/2014/chart" uri="{C3380CC4-5D6E-409C-BE32-E72D297353CC}">
                <c16:uniqueId val="{0000002F-6BB5-49F4-BFEA-464E116EB7AF}"/>
              </c:ext>
            </c:extLst>
          </c:dPt>
          <c:dLbls>
            <c:dLbl>
              <c:idx val="0"/>
              <c:layout>
                <c:manualLayout>
                  <c:x val="-1.4391365362091417E-3"/>
                  <c:y val="-8.186662260105847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8-6BB5-49F4-BFEA-464E116EB7AF}"/>
                </c:ext>
              </c:extLst>
            </c:dLbl>
            <c:dLbl>
              <c:idx val="1"/>
              <c:layout>
                <c:manualLayout>
                  <c:x val="1.3382590670422505E-3"/>
                  <c:y val="9.887323949206218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A-6BB5-49F4-BFEA-464E116EB7AF}"/>
                </c:ext>
              </c:extLst>
            </c:dLbl>
            <c:dLbl>
              <c:idx val="6"/>
              <c:layout>
                <c:manualLayout>
                  <c:x val="0"/>
                  <c:y val="2.499779072355820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F-6BB5-49F4-BFEA-464E116EB7AF}"/>
                </c:ext>
              </c:extLst>
            </c:dLbl>
            <c:dLbl>
              <c:idx val="8"/>
              <c:layout>
                <c:manualLayout>
                  <c:x val="-1.0732376473093059E-16"/>
                  <c:y val="9.998329019421754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A-4B71-44E3-9D81-23253722FFAF}"/>
                </c:ext>
              </c:extLst>
            </c:dLbl>
            <c:dLbl>
              <c:idx val="10"/>
              <c:layout>
                <c:manualLayout>
                  <c:x val="-1.4635227892393508E-3"/>
                  <c:y val="1.49974935291328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B-4B71-44E3-9D81-23253722FFAF}"/>
                </c:ext>
              </c:extLst>
            </c:dLbl>
            <c:spPr>
              <a:noFill/>
              <a:ln>
                <a:noFill/>
              </a:ln>
              <a:effectLst/>
            </c:spPr>
            <c:txPr>
              <a:bodyPr wrap="square" lIns="38100" tIns="19050" rIns="38100" bIns="19050" anchor="ctr">
                <a:spAutoFit/>
              </a:bodyPr>
              <a:lstStyle/>
              <a:p>
                <a:pPr>
                  <a:defRPr sz="1200" b="0" i="0">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'R7.2月版（決算）'!$D$3:$P$3</c:f>
              <c:strCache>
                <c:ptCount val="13"/>
                <c:pt idx="0">
                  <c:v>H23
(2011)</c:v>
                </c:pt>
                <c:pt idx="1">
                  <c:v>H24
(2012)</c:v>
                </c:pt>
                <c:pt idx="2">
                  <c:v>H25
(2013)</c:v>
                </c:pt>
                <c:pt idx="3">
                  <c:v>H26
(2014)</c:v>
                </c:pt>
                <c:pt idx="4">
                  <c:v>H27
(2015)</c:v>
                </c:pt>
                <c:pt idx="5">
                  <c:v>H28
(2016)</c:v>
                </c:pt>
                <c:pt idx="6">
                  <c:v>H29
(2017)</c:v>
                </c:pt>
                <c:pt idx="7">
                  <c:v>H30
(2018)</c:v>
                </c:pt>
                <c:pt idx="8">
                  <c:v>R1
(2019)</c:v>
                </c:pt>
                <c:pt idx="9">
                  <c:v>R2
(2020)</c:v>
                </c:pt>
                <c:pt idx="10">
                  <c:v>R3
(2021)</c:v>
                </c:pt>
                <c:pt idx="11">
                  <c:v>R4
(2022)</c:v>
                </c:pt>
                <c:pt idx="12">
                  <c:v>R5
(2023)</c:v>
                </c:pt>
              </c:strCache>
            </c:strRef>
          </c:cat>
          <c:val>
            <c:numRef>
              <c:f>'R7.2月版（決算）'!$D$5:$P$5</c:f>
              <c:numCache>
                <c:formatCode>#,##0;"▲ "#,##0</c:formatCode>
                <c:ptCount val="13"/>
                <c:pt idx="0">
                  <c:v>-472</c:v>
                </c:pt>
                <c:pt idx="1">
                  <c:v>-525</c:v>
                </c:pt>
                <c:pt idx="2">
                  <c:v>-401</c:v>
                </c:pt>
                <c:pt idx="3">
                  <c:v>-461</c:v>
                </c:pt>
                <c:pt idx="4">
                  <c:v>-599</c:v>
                </c:pt>
                <c:pt idx="5">
                  <c:v>-710</c:v>
                </c:pt>
                <c:pt idx="6">
                  <c:v>-532</c:v>
                </c:pt>
                <c:pt idx="7">
                  <c:v>-312</c:v>
                </c:pt>
                <c:pt idx="8">
                  <c:v>-335</c:v>
                </c:pt>
                <c:pt idx="9">
                  <c:v>-521</c:v>
                </c:pt>
                <c:pt idx="10">
                  <c:v>-935</c:v>
                </c:pt>
                <c:pt idx="11">
                  <c:v>-794</c:v>
                </c:pt>
                <c:pt idx="12">
                  <c:v>-552</c:v>
                </c:pt>
              </c:numCache>
            </c:numRef>
          </c:val>
          <c:extLst>
            <c:ext xmlns:c16="http://schemas.microsoft.com/office/drawing/2014/chart" uri="{C3380CC4-5D6E-409C-BE32-E72D297353CC}">
              <c16:uniqueId val="{00000030-6BB5-49F4-BFEA-464E116EB7AF}"/>
            </c:ext>
          </c:extLst>
        </c:ser>
        <c:ser>
          <c:idx val="2"/>
          <c:order val="2"/>
          <c:tx>
            <c:strRef>
              <c:f>'R7.2月版（決算）'!$B$6:$C$6</c:f>
              <c:strCache>
                <c:ptCount val="2"/>
              </c:strCache>
            </c:strRef>
          </c:tx>
          <c:spPr>
            <a:solidFill>
              <a:srgbClr val="0066FF"/>
            </a:solidFill>
            <a:ln w="15875">
              <a:solidFill>
                <a:sysClr val="windowText" lastClr="000000">
                  <a:lumMod val="50000"/>
                  <a:lumOff val="50000"/>
                </a:sysClr>
              </a:solidFill>
              <a:prstDash val="dash"/>
            </a:ln>
          </c:spPr>
          <c:invertIfNegative val="0"/>
          <c:dPt>
            <c:idx val="0"/>
            <c:invertIfNegative val="0"/>
            <c:bubble3D val="0"/>
            <c:spPr>
              <a:solidFill>
                <a:sysClr val="window" lastClr="FFFFFF"/>
              </a:solidFill>
              <a:ln w="15875">
                <a:solidFill>
                  <a:sysClr val="windowText" lastClr="000000">
                    <a:lumMod val="50000"/>
                    <a:lumOff val="50000"/>
                  </a:sysClr>
                </a:solidFill>
                <a:prstDash val="dash"/>
              </a:ln>
            </c:spPr>
            <c:extLst>
              <c:ext xmlns:c16="http://schemas.microsoft.com/office/drawing/2014/chart" uri="{C3380CC4-5D6E-409C-BE32-E72D297353CC}">
                <c16:uniqueId val="{00000031-6BB5-49F4-BFEA-464E116EB7AF}"/>
              </c:ext>
            </c:extLst>
          </c:dPt>
          <c:dLbls>
            <c:dLbl>
              <c:idx val="0"/>
              <c:layout>
                <c:manualLayout>
                  <c:x val="-2.6384959425956341E-4"/>
                  <c:y val="0.10668531758950778"/>
                </c:manualLayout>
              </c:layout>
              <c:spPr>
                <a:noFill/>
                <a:ln>
                  <a:noFill/>
                </a:ln>
                <a:effectLst/>
              </c:spPr>
              <c:txPr>
                <a:bodyPr wrap="square" lIns="38100" tIns="19050" rIns="38100" bIns="19050" anchor="ctr">
                  <a:spAutoFit/>
                </a:bodyPr>
                <a:lstStyle/>
                <a:p>
                  <a:pPr>
                    <a:defRPr sz="900" i="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1-6BB5-49F4-BFEA-464E116EB7AF}"/>
                </c:ext>
              </c:extLst>
            </c:dLbl>
            <c:spPr>
              <a:noFill/>
              <a:ln>
                <a:noFill/>
              </a:ln>
              <a:effectLst/>
            </c:spPr>
            <c:txPr>
              <a:bodyPr wrap="square" lIns="38100" tIns="19050" rIns="38100" bIns="19050" anchor="ctr">
                <a:spAutoFit/>
              </a:bodyPr>
              <a:lstStyle/>
              <a:p>
                <a:pPr>
                  <a:defRPr sz="900">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'R7.2月版（決算）'!$D$3:$P$3</c:f>
              <c:strCache>
                <c:ptCount val="13"/>
                <c:pt idx="0">
                  <c:v>H23
(2011)</c:v>
                </c:pt>
                <c:pt idx="1">
                  <c:v>H24
(2012)</c:v>
                </c:pt>
                <c:pt idx="2">
                  <c:v>H25
(2013)</c:v>
                </c:pt>
                <c:pt idx="3">
                  <c:v>H26
(2014)</c:v>
                </c:pt>
                <c:pt idx="4">
                  <c:v>H27
(2015)</c:v>
                </c:pt>
                <c:pt idx="5">
                  <c:v>H28
(2016)</c:v>
                </c:pt>
                <c:pt idx="6">
                  <c:v>H29
(2017)</c:v>
                </c:pt>
                <c:pt idx="7">
                  <c:v>H30
(2018)</c:v>
                </c:pt>
                <c:pt idx="8">
                  <c:v>R1
(2019)</c:v>
                </c:pt>
                <c:pt idx="9">
                  <c:v>R2
(2020)</c:v>
                </c:pt>
                <c:pt idx="10">
                  <c:v>R3
(2021)</c:v>
                </c:pt>
                <c:pt idx="11">
                  <c:v>R4
(2022)</c:v>
                </c:pt>
                <c:pt idx="12">
                  <c:v>R5
(2023)</c:v>
                </c:pt>
              </c:strCache>
            </c:strRef>
          </c:cat>
          <c:val>
            <c:numRef>
              <c:f>'R7.2月版（決算）'!$D$6:$P$6</c:f>
              <c:numCache>
                <c:formatCode>General</c:formatCode>
                <c:ptCount val="13"/>
              </c:numCache>
            </c:numRef>
          </c:val>
          <c:extLst>
            <c:ext xmlns:c16="http://schemas.microsoft.com/office/drawing/2014/chart" uri="{C3380CC4-5D6E-409C-BE32-E72D297353CC}">
              <c16:uniqueId val="{00000032-6BB5-49F4-BFEA-464E116EB7AF}"/>
            </c:ext>
          </c:extLst>
        </c:ser>
        <c:ser>
          <c:idx val="3"/>
          <c:order val="3"/>
          <c:tx>
            <c:strRef>
              <c:f>'R7.2月版（決算）'!$B$7:$C$7</c:f>
              <c:strCache>
                <c:ptCount val="2"/>
              </c:strCache>
            </c:strRef>
          </c:tx>
          <c:spPr>
            <a:solidFill>
              <a:srgbClr val="000099"/>
            </a:solidFill>
            <a:ln w="15875">
              <a:solidFill>
                <a:srgbClr val="000099"/>
              </a:solidFill>
            </a:ln>
          </c:spPr>
          <c:invertIfNegative val="0"/>
          <c:dPt>
            <c:idx val="0"/>
            <c:invertIfNegative val="0"/>
            <c:bubble3D val="0"/>
            <c:extLst>
              <c:ext xmlns:c16="http://schemas.microsoft.com/office/drawing/2014/chart" uri="{C3380CC4-5D6E-409C-BE32-E72D297353CC}">
                <c16:uniqueId val="{00000037-6BB5-49F4-BFEA-464E116EB7AF}"/>
              </c:ext>
            </c:extLst>
          </c:dPt>
          <c:dPt>
            <c:idx val="1"/>
            <c:invertIfNegative val="0"/>
            <c:bubble3D val="0"/>
            <c:extLst>
              <c:ext xmlns:c16="http://schemas.microsoft.com/office/drawing/2014/chart" uri="{C3380CC4-5D6E-409C-BE32-E72D297353CC}">
                <c16:uniqueId val="{00000034-6BB5-49F4-BFEA-464E116EB7AF}"/>
              </c:ext>
            </c:extLst>
          </c:dPt>
          <c:dLbls>
            <c:dLbl>
              <c:idx val="0"/>
              <c:layout>
                <c:manualLayout>
                  <c:x val="1.3647769341951846E-3"/>
                  <c:y val="1.27769016154430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7-6BB5-49F4-BFEA-464E116EB7AF}"/>
                </c:ext>
              </c:extLst>
            </c:dLbl>
            <c:dLbl>
              <c:idx val="1"/>
              <c:layout>
                <c:manualLayout>
                  <c:x val="1.9751795753986199E-4"/>
                  <c:y val="7.036028821167486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34-6BB5-49F4-BFEA-464E116EB7AF}"/>
                </c:ext>
              </c:extLst>
            </c:dLbl>
            <c:dLbl>
              <c:idx val="9"/>
              <c:layout>
                <c:manualLayout>
                  <c:x val="0"/>
                  <c:y val="1.49974935291326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8-4B71-44E3-9D81-23253722FFAF}"/>
                </c:ext>
              </c:extLst>
            </c:dLbl>
            <c:dLbl>
              <c:idx val="12"/>
              <c:layout>
                <c:manualLayout>
                  <c:x val="1.4635227892393508E-3"/>
                  <c:y val="1.24979112742771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9-4B71-44E3-9D81-23253722FFAF}"/>
                </c:ext>
              </c:extLst>
            </c:dLbl>
            <c:spPr>
              <a:noFill/>
              <a:ln>
                <a:noFill/>
              </a:ln>
              <a:effectLst/>
            </c:spPr>
            <c:txPr>
              <a:bodyPr wrap="square" lIns="38100" tIns="19050" rIns="38100" bIns="19050" anchor="ctr">
                <a:spAutoFit/>
              </a:bodyPr>
              <a:lstStyle/>
              <a:p>
                <a:pPr>
                  <a:defRPr sz="1200" b="1" i="1">
                    <a:latin typeface="HGPｺﾞｼｯｸM" panose="020B0600000000000000" pitchFamily="50" charset="-128"/>
                    <a:ea typeface="HGPｺﾞｼｯｸM" panose="020B0600000000000000" pitchFamily="50" charset="-128"/>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'R7.2月版（決算）'!$D$3:$P$3</c:f>
              <c:strCache>
                <c:ptCount val="13"/>
                <c:pt idx="0">
                  <c:v>H23
(2011)</c:v>
                </c:pt>
                <c:pt idx="1">
                  <c:v>H24
(2012)</c:v>
                </c:pt>
                <c:pt idx="2">
                  <c:v>H25
(2013)</c:v>
                </c:pt>
                <c:pt idx="3">
                  <c:v>H26
(2014)</c:v>
                </c:pt>
                <c:pt idx="4">
                  <c:v>H27
(2015)</c:v>
                </c:pt>
                <c:pt idx="5">
                  <c:v>H28
(2016)</c:v>
                </c:pt>
                <c:pt idx="6">
                  <c:v>H29
(2017)</c:v>
                </c:pt>
                <c:pt idx="7">
                  <c:v>H30
(2018)</c:v>
                </c:pt>
                <c:pt idx="8">
                  <c:v>R1
(2019)</c:v>
                </c:pt>
                <c:pt idx="9">
                  <c:v>R2
(2020)</c:v>
                </c:pt>
                <c:pt idx="10">
                  <c:v>R3
(2021)</c:v>
                </c:pt>
                <c:pt idx="11">
                  <c:v>R4
(2022)</c:v>
                </c:pt>
                <c:pt idx="12">
                  <c:v>R5
(2023)</c:v>
                </c:pt>
              </c:strCache>
            </c:strRef>
          </c:cat>
          <c:val>
            <c:numRef>
              <c:f>'R7.2月版（決算）'!$D$7:$P$7</c:f>
              <c:numCache>
                <c:formatCode>#,##0;"▲ "#,##0</c:formatCode>
                <c:ptCount val="13"/>
                <c:pt idx="0">
                  <c:v>105</c:v>
                </c:pt>
                <c:pt idx="1">
                  <c:v>123</c:v>
                </c:pt>
                <c:pt idx="2">
                  <c:v>224</c:v>
                </c:pt>
                <c:pt idx="3">
                  <c:v>39</c:v>
                </c:pt>
                <c:pt idx="4">
                  <c:v>54</c:v>
                </c:pt>
                <c:pt idx="5">
                  <c:v>21</c:v>
                </c:pt>
                <c:pt idx="6">
                  <c:v>28</c:v>
                </c:pt>
                <c:pt idx="7">
                  <c:v>49</c:v>
                </c:pt>
                <c:pt idx="8">
                  <c:v>288</c:v>
                </c:pt>
                <c:pt idx="9">
                  <c:v>331</c:v>
                </c:pt>
                <c:pt idx="10">
                  <c:v>268</c:v>
                </c:pt>
                <c:pt idx="11">
                  <c:v>182</c:v>
                </c:pt>
                <c:pt idx="12">
                  <c:v>133</c:v>
                </c:pt>
              </c:numCache>
            </c:numRef>
          </c:val>
          <c:extLst>
            <c:ext xmlns:c16="http://schemas.microsoft.com/office/drawing/2014/chart" uri="{C3380CC4-5D6E-409C-BE32-E72D297353CC}">
              <c16:uniqueId val="{00000035-6BB5-49F4-BFEA-464E116EB7AF}"/>
            </c:ext>
          </c:extLst>
        </c:ser>
        <c:dLbls>
          <c:showLegendKey val="0"/>
          <c:showVal val="0"/>
          <c:showCatName val="0"/>
          <c:showSerName val="0"/>
          <c:showPercent val="0"/>
          <c:showBubbleSize val="0"/>
        </c:dLbls>
        <c:gapWidth val="40"/>
        <c:overlap val="100"/>
        <c:axId val="91541888"/>
        <c:axId val="91543808"/>
      </c:barChart>
      <c:catAx>
        <c:axId val="91541888"/>
        <c:scaling>
          <c:orientation val="minMax"/>
        </c:scaling>
        <c:delete val="0"/>
        <c:axPos val="b"/>
        <c:numFmt formatCode="General" sourceLinked="1"/>
        <c:majorTickMark val="out"/>
        <c:minorTickMark val="none"/>
        <c:tickLblPos val="high"/>
        <c:spPr>
          <a:ln w="12700">
            <a:solidFill>
              <a:srgbClr val="000000"/>
            </a:solidFill>
            <a:prstDash val="solid"/>
          </a:ln>
        </c:spPr>
        <c:txPr>
          <a:bodyPr rot="0" vert="horz"/>
          <a:lstStyle/>
          <a:p>
            <a:pPr>
              <a:defRPr sz="1100" b="1"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1543808"/>
        <c:crossesAt val="0"/>
        <c:auto val="1"/>
        <c:lblAlgn val="ctr"/>
        <c:lblOffset val="0"/>
        <c:noMultiLvlLbl val="0"/>
      </c:catAx>
      <c:valAx>
        <c:axId val="91543808"/>
        <c:scaling>
          <c:orientation val="minMax"/>
          <c:max val="600"/>
          <c:min val="-1200"/>
        </c:scaling>
        <c:delete val="0"/>
        <c:axPos val="l"/>
        <c:majorGridlines>
          <c:spPr>
            <a:ln w="3175">
              <a:solidFill>
                <a:schemeClr val="tx1">
                  <a:lumMod val="75000"/>
                  <a:lumOff val="25000"/>
                </a:schemeClr>
              </a:solidFill>
              <a:prstDash val="solid"/>
            </a:ln>
          </c:spPr>
        </c:majorGridlines>
        <c:numFmt formatCode="#,##0;&quot;▲&quot;#,##0" sourceLinked="0"/>
        <c:majorTickMark val="none"/>
        <c:minorTickMark val="none"/>
        <c:tickLblPos val="nextTo"/>
        <c:spPr>
          <a:noFill/>
          <a:ln w="3175">
            <a:solidFill>
              <a:srgbClr val="1F497D">
                <a:lumMod val="60000"/>
                <a:lumOff val="40000"/>
              </a:srgbClr>
            </a:solidFill>
            <a:prstDash val="dash"/>
          </a:ln>
        </c:spPr>
        <c:txPr>
          <a:bodyPr rot="0" vert="horz"/>
          <a:lstStyle/>
          <a:p>
            <a:pPr>
              <a:defRPr sz="1100" b="0" i="0" u="none" strike="noStrike" baseline="0">
                <a:solidFill>
                  <a:srgbClr val="000000"/>
                </a:solidFill>
                <a:latin typeface="HGPｺﾞｼｯｸM" panose="020B0600000000000000" pitchFamily="50" charset="-128"/>
                <a:ea typeface="HGPｺﾞｼｯｸM" panose="020B0600000000000000" pitchFamily="50" charset="-128"/>
                <a:cs typeface="ＭＳ Ｐゴシック"/>
              </a:defRPr>
            </a:pPr>
            <a:endParaRPr lang="ja-JP"/>
          </a:p>
        </c:txPr>
        <c:crossAx val="91541888"/>
        <c:crosses val="autoZero"/>
        <c:crossBetween val="between"/>
        <c:majorUnit val="200"/>
        <c:minorUnit val="100"/>
      </c:valAx>
      <c:spPr>
        <a:noFill/>
        <a:ln w="25400">
          <a:solidFill>
            <a:schemeClr val="tx1">
              <a:lumMod val="50000"/>
              <a:lumOff val="50000"/>
            </a:schemeClr>
          </a:solidFill>
        </a:ln>
      </c:spPr>
    </c:plotArea>
    <c:plotVisOnly val="1"/>
    <c:dispBlanksAs val="gap"/>
    <c:showDLblsOverMax val="0"/>
  </c:chart>
  <c:spPr>
    <a:solidFill>
      <a:sysClr val="window" lastClr="FFFFFF"/>
    </a:solidFill>
    <a:ln w="9525">
      <a:noFill/>
    </a:ln>
  </c:spPr>
  <c:txPr>
    <a:bodyPr/>
    <a:lstStyle/>
    <a:p>
      <a:pPr>
        <a:defRPr sz="2275" b="0" i="0" u="none" strike="noStrike" baseline="0">
          <a:solidFill>
            <a:srgbClr val="000000"/>
          </a:solidFill>
          <a:latin typeface="ＭＳ Ｐゴシック"/>
          <a:ea typeface="ＭＳ Ｐゴシック"/>
          <a:cs typeface="ＭＳ Ｐゴシック"/>
        </a:defRPr>
      </a:pPr>
      <a:endParaRPr lang="ja-JP"/>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0.12747</cdr:x>
      <cdr:y>0.54789</cdr:y>
    </cdr:from>
    <cdr:to>
      <cdr:x>0.18522</cdr:x>
      <cdr:y>0.60725</cdr:y>
    </cdr:to>
    <cdr:cxnSp macro="">
      <cdr:nvCxnSpPr>
        <cdr:cNvPr id="9" name="直線矢印コネクタ 8">
          <a:extLst xmlns:a="http://schemas.openxmlformats.org/drawingml/2006/main">
            <a:ext uri="{FF2B5EF4-FFF2-40B4-BE49-F238E27FC236}">
              <a16:creationId xmlns:a16="http://schemas.microsoft.com/office/drawing/2014/main" id="{607BED19-D721-4AFD-AA4A-F4ED62E7D8AA}"/>
            </a:ext>
          </a:extLst>
        </cdr:cNvPr>
        <cdr:cNvCxnSpPr/>
      </cdr:nvCxnSpPr>
      <cdr:spPr>
        <a:xfrm xmlns:a="http://schemas.openxmlformats.org/drawingml/2006/main" flipH="1" flipV="1">
          <a:off x="1204854" y="2999939"/>
          <a:ext cx="545830" cy="325050"/>
        </a:xfrm>
        <a:prstGeom xmlns:a="http://schemas.openxmlformats.org/drawingml/2006/main" prst="straightConnector1">
          <a:avLst/>
        </a:prstGeom>
        <a:ln xmlns:a="http://schemas.openxmlformats.org/drawingml/2006/main" w="19050">
          <a:tailEnd type="arrow"/>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0.16266</cdr:x>
      <cdr:y>0.60731</cdr:y>
    </cdr:from>
    <cdr:to>
      <cdr:x>0.33566</cdr:x>
      <cdr:y>0.67722</cdr:y>
    </cdr:to>
    <cdr:sp macro="" textlink="">
      <cdr:nvSpPr>
        <cdr:cNvPr id="15" name="角丸四角形 14"/>
        <cdr:cNvSpPr/>
      </cdr:nvSpPr>
      <cdr:spPr>
        <a:xfrm xmlns:a="http://schemas.openxmlformats.org/drawingml/2006/main">
          <a:off x="1565527" y="3127324"/>
          <a:ext cx="1665058" cy="360000"/>
        </a:xfrm>
        <a:prstGeom xmlns:a="http://schemas.openxmlformats.org/drawingml/2006/main" prst="roundRect">
          <a:avLst/>
        </a:prstGeom>
        <a:solidFill xmlns:a="http://schemas.openxmlformats.org/drawingml/2006/main">
          <a:schemeClr val="bg1"/>
        </a:solidFill>
        <a:ln xmlns:a="http://schemas.openxmlformats.org/drawingml/2006/main"/>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kumimoji="1" lang="ja-JP" altLang="en-US" sz="1400" b="1">
              <a:solidFill>
                <a:sysClr val="windowText" lastClr="000000"/>
              </a:solidFill>
              <a:latin typeface="HGSｺﾞｼｯｸM" panose="020B0600000000000000" pitchFamily="50" charset="-128"/>
              <a:ea typeface="HGSｺﾞｼｯｸM" panose="020B0600000000000000" pitchFamily="50" charset="-128"/>
              <a:cs typeface="Meiryo UI" panose="020B0604030504040204" pitchFamily="50" charset="-128"/>
            </a:rPr>
            <a:t>収支不足額</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22" y="15"/>
            <a:ext cx="3079453" cy="511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50" tIns="47129" rIns="94250" bIns="47129" numCol="1" anchor="t" anchorCtr="0" compatLnSpc="1">
            <a:prstTxWarp prst="textNoShape">
              <a:avLst/>
            </a:prstTxWarp>
          </a:bodyPr>
          <a:lstStyle>
            <a:lvl1pPr algn="l">
              <a:spcBef>
                <a:spcPct val="0"/>
              </a:spcBef>
              <a:buClrTx/>
              <a:buSzTx/>
              <a:buFontTx/>
              <a:buNone/>
              <a:defRPr sz="1300"/>
            </a:lvl1pPr>
          </a:lstStyle>
          <a:p>
            <a:pPr>
              <a:defRPr/>
            </a:pPr>
            <a:endParaRPr lang="en-US" altLang="ja-JP"/>
          </a:p>
        </p:txBody>
      </p:sp>
      <p:sp>
        <p:nvSpPr>
          <p:cNvPr id="17411" name="Rectangle 3"/>
          <p:cNvSpPr>
            <a:spLocks noGrp="1" noChangeArrowheads="1"/>
          </p:cNvSpPr>
          <p:nvPr>
            <p:ph type="dt" sz="quarter" idx="1"/>
          </p:nvPr>
        </p:nvSpPr>
        <p:spPr bwMode="auto">
          <a:xfrm>
            <a:off x="4019866" y="15"/>
            <a:ext cx="3077800" cy="511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50" tIns="47129" rIns="94250" bIns="47129" numCol="1" anchor="t" anchorCtr="0" compatLnSpc="1">
            <a:prstTxWarp prst="textNoShape">
              <a:avLst/>
            </a:prstTxWarp>
          </a:bodyPr>
          <a:lstStyle>
            <a:lvl1pPr algn="r">
              <a:spcBef>
                <a:spcPct val="0"/>
              </a:spcBef>
              <a:buClrTx/>
              <a:buSzTx/>
              <a:buFontTx/>
              <a:buNone/>
              <a:defRPr sz="1300"/>
            </a:lvl1pPr>
          </a:lstStyle>
          <a:p>
            <a:pPr>
              <a:defRPr/>
            </a:pPr>
            <a:fld id="{9728C3D9-C130-4AB8-B6F1-26A40C0FD8C4}" type="datetime8">
              <a:rPr lang="ja-JP" altLang="en-US"/>
              <a:pPr>
                <a:defRPr/>
              </a:pPr>
              <a:t>25/2/12 15時51分</a:t>
            </a:fld>
            <a:endParaRPr lang="en-US" altLang="ja-JP"/>
          </a:p>
        </p:txBody>
      </p:sp>
      <p:sp>
        <p:nvSpPr>
          <p:cNvPr id="17412" name="Rectangle 4"/>
          <p:cNvSpPr>
            <a:spLocks noGrp="1" noChangeArrowheads="1"/>
          </p:cNvSpPr>
          <p:nvPr>
            <p:ph type="ftr" sz="quarter" idx="2"/>
          </p:nvPr>
        </p:nvSpPr>
        <p:spPr bwMode="auto">
          <a:xfrm>
            <a:off x="22" y="9721340"/>
            <a:ext cx="3079453" cy="511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50" tIns="47129" rIns="94250" bIns="47129" numCol="1" anchor="b" anchorCtr="0" compatLnSpc="1">
            <a:prstTxWarp prst="textNoShape">
              <a:avLst/>
            </a:prstTxWarp>
          </a:bodyPr>
          <a:lstStyle>
            <a:lvl1pPr algn="l">
              <a:spcBef>
                <a:spcPct val="0"/>
              </a:spcBef>
              <a:buClrTx/>
              <a:buSzTx/>
              <a:buFontTx/>
              <a:buNone/>
              <a:defRPr sz="1300"/>
            </a:lvl1pPr>
          </a:lstStyle>
          <a:p>
            <a:pPr>
              <a:defRPr/>
            </a:pPr>
            <a:endParaRPr lang="en-US" altLang="ja-JP"/>
          </a:p>
        </p:txBody>
      </p:sp>
      <p:sp>
        <p:nvSpPr>
          <p:cNvPr id="17413" name="Rectangle 5"/>
          <p:cNvSpPr>
            <a:spLocks noGrp="1" noChangeArrowheads="1"/>
          </p:cNvSpPr>
          <p:nvPr>
            <p:ph type="sldNum" sz="quarter" idx="3"/>
          </p:nvPr>
        </p:nvSpPr>
        <p:spPr bwMode="auto">
          <a:xfrm>
            <a:off x="4019866" y="9721340"/>
            <a:ext cx="3077800" cy="511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50" tIns="47129" rIns="94250" bIns="47129" numCol="1" anchor="b" anchorCtr="0" compatLnSpc="1">
            <a:prstTxWarp prst="textNoShape">
              <a:avLst/>
            </a:prstTxWarp>
          </a:bodyPr>
          <a:lstStyle>
            <a:lvl1pPr algn="r">
              <a:spcBef>
                <a:spcPct val="0"/>
              </a:spcBef>
              <a:buClrTx/>
              <a:buSzTx/>
              <a:buFontTx/>
              <a:buNone/>
              <a:defRPr sz="1300"/>
            </a:lvl1pPr>
          </a:lstStyle>
          <a:p>
            <a:pPr>
              <a:defRPr/>
            </a:pPr>
            <a:fld id="{6A625DE7-4704-4017-958D-D379CA32C6F3}" type="slidenum">
              <a:rPr lang="en-US" altLang="ja-JP"/>
              <a:pPr>
                <a:defRPr/>
              </a:pPr>
              <a:t>‹#›</a:t>
            </a:fld>
            <a:endParaRPr lang="en-US" altLang="ja-JP"/>
          </a:p>
        </p:txBody>
      </p:sp>
    </p:spTree>
    <p:extLst>
      <p:ext uri="{BB962C8B-B14F-4D97-AF65-F5344CB8AC3E}">
        <p14:creationId xmlns:p14="http://schemas.microsoft.com/office/powerpoint/2010/main" val="1402143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22" y="15"/>
            <a:ext cx="3079453" cy="511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50" tIns="47129" rIns="94250" bIns="47129" numCol="1" anchor="t" anchorCtr="0" compatLnSpc="1">
            <a:prstTxWarp prst="textNoShape">
              <a:avLst/>
            </a:prstTxWarp>
          </a:bodyPr>
          <a:lstStyle>
            <a:lvl1pPr algn="l">
              <a:spcBef>
                <a:spcPct val="0"/>
              </a:spcBef>
              <a:buClrTx/>
              <a:buSzTx/>
              <a:buFontTx/>
              <a:buNone/>
              <a:defRPr sz="1300"/>
            </a:lvl1pPr>
          </a:lstStyle>
          <a:p>
            <a:pPr>
              <a:defRPr/>
            </a:pPr>
            <a:endParaRPr lang="en-US" altLang="ja-JP"/>
          </a:p>
        </p:txBody>
      </p:sp>
      <p:sp>
        <p:nvSpPr>
          <p:cNvPr id="21507" name="Rectangle 3"/>
          <p:cNvSpPr>
            <a:spLocks noGrp="1" noChangeArrowheads="1"/>
          </p:cNvSpPr>
          <p:nvPr>
            <p:ph type="dt" idx="1"/>
          </p:nvPr>
        </p:nvSpPr>
        <p:spPr bwMode="auto">
          <a:xfrm>
            <a:off x="4019866" y="15"/>
            <a:ext cx="3077800" cy="511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50" tIns="47129" rIns="94250" bIns="47129" numCol="1" anchor="t" anchorCtr="0" compatLnSpc="1">
            <a:prstTxWarp prst="textNoShape">
              <a:avLst/>
            </a:prstTxWarp>
          </a:bodyPr>
          <a:lstStyle>
            <a:lvl1pPr algn="r">
              <a:spcBef>
                <a:spcPct val="0"/>
              </a:spcBef>
              <a:buClrTx/>
              <a:buSzTx/>
              <a:buFontTx/>
              <a:buNone/>
              <a:defRPr sz="1300"/>
            </a:lvl1pPr>
          </a:lstStyle>
          <a:p>
            <a:pPr>
              <a:defRPr/>
            </a:pPr>
            <a:fld id="{95989334-0B56-40B1-83A8-B1CE541C6AAC}" type="datetime8">
              <a:rPr lang="ja-JP" altLang="en-US"/>
              <a:pPr>
                <a:defRPr/>
              </a:pPr>
              <a:t>25/2/12 15時51分</a:t>
            </a:fld>
            <a:endParaRPr lang="en-US" altLang="ja-JP"/>
          </a:p>
        </p:txBody>
      </p:sp>
      <p:sp>
        <p:nvSpPr>
          <p:cNvPr id="15364" name="Rectangle 4"/>
          <p:cNvSpPr>
            <a:spLocks noGrp="1" noRot="1" noChangeAspect="1" noChangeArrowheads="1" noTextEdit="1"/>
          </p:cNvSpPr>
          <p:nvPr>
            <p:ph type="sldImg" idx="2"/>
          </p:nvPr>
        </p:nvSpPr>
        <p:spPr bwMode="auto">
          <a:xfrm>
            <a:off x="782638" y="769938"/>
            <a:ext cx="5541962" cy="38369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708625" y="4863131"/>
            <a:ext cx="5682089" cy="4603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50" tIns="47129" rIns="94250" bIns="47129"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1510" name="Rectangle 6"/>
          <p:cNvSpPr>
            <a:spLocks noGrp="1" noChangeArrowheads="1"/>
          </p:cNvSpPr>
          <p:nvPr>
            <p:ph type="ftr" sz="quarter" idx="4"/>
          </p:nvPr>
        </p:nvSpPr>
        <p:spPr bwMode="auto">
          <a:xfrm>
            <a:off x="22" y="9721340"/>
            <a:ext cx="3079453" cy="511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50" tIns="47129" rIns="94250" bIns="47129" numCol="1" anchor="b" anchorCtr="0" compatLnSpc="1">
            <a:prstTxWarp prst="textNoShape">
              <a:avLst/>
            </a:prstTxWarp>
          </a:bodyPr>
          <a:lstStyle>
            <a:lvl1pPr algn="l">
              <a:spcBef>
                <a:spcPct val="0"/>
              </a:spcBef>
              <a:buClrTx/>
              <a:buSzTx/>
              <a:buFontTx/>
              <a:buNone/>
              <a:defRPr sz="1300"/>
            </a:lvl1pPr>
          </a:lstStyle>
          <a:p>
            <a:pPr>
              <a:defRPr/>
            </a:pPr>
            <a:endParaRPr lang="en-US" altLang="ja-JP"/>
          </a:p>
        </p:txBody>
      </p:sp>
      <p:sp>
        <p:nvSpPr>
          <p:cNvPr id="21511" name="Rectangle 7"/>
          <p:cNvSpPr>
            <a:spLocks noGrp="1" noChangeArrowheads="1"/>
          </p:cNvSpPr>
          <p:nvPr>
            <p:ph type="sldNum" sz="quarter" idx="5"/>
          </p:nvPr>
        </p:nvSpPr>
        <p:spPr bwMode="auto">
          <a:xfrm>
            <a:off x="4019866" y="9721340"/>
            <a:ext cx="3077800" cy="511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50" tIns="47129" rIns="94250" bIns="47129" numCol="1" anchor="b" anchorCtr="0" compatLnSpc="1">
            <a:prstTxWarp prst="textNoShape">
              <a:avLst/>
            </a:prstTxWarp>
          </a:bodyPr>
          <a:lstStyle>
            <a:lvl1pPr algn="r">
              <a:spcBef>
                <a:spcPct val="0"/>
              </a:spcBef>
              <a:buClrTx/>
              <a:buSzTx/>
              <a:buFontTx/>
              <a:buNone/>
              <a:defRPr sz="1300"/>
            </a:lvl1pPr>
          </a:lstStyle>
          <a:p>
            <a:pPr>
              <a:defRPr/>
            </a:pPr>
            <a:fld id="{E6597596-FBBC-489F-991C-4B46FCCBB720}" type="slidenum">
              <a:rPr lang="en-US" altLang="ja-JP"/>
              <a:pPr>
                <a:defRPr/>
              </a:pPr>
              <a:t>‹#›</a:t>
            </a:fld>
            <a:endParaRPr lang="en-US" altLang="ja-JP"/>
          </a:p>
        </p:txBody>
      </p:sp>
    </p:spTree>
    <p:extLst>
      <p:ext uri="{BB962C8B-B14F-4D97-AF65-F5344CB8AC3E}">
        <p14:creationId xmlns:p14="http://schemas.microsoft.com/office/powerpoint/2010/main" val="21874636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pPr eaLnBrk="1" hangingPunct="1"/>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2175" y="808038"/>
            <a:ext cx="5776913" cy="3998912"/>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6597596-FBBC-489F-991C-4B46FCCBB720}" type="slidenum">
              <a:rPr lang="en-US" altLang="ja-JP" smtClean="0"/>
              <a:pPr>
                <a:defRPr/>
              </a:pPr>
              <a:t>2</a:t>
            </a:fld>
            <a:endParaRPr lang="en-US" altLang="ja-JP"/>
          </a:p>
        </p:txBody>
      </p:sp>
    </p:spTree>
    <p:extLst>
      <p:ext uri="{BB962C8B-B14F-4D97-AF65-F5344CB8AC3E}">
        <p14:creationId xmlns:p14="http://schemas.microsoft.com/office/powerpoint/2010/main" val="4004297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874713" y="796925"/>
            <a:ext cx="5741987" cy="3975100"/>
          </a:xfrm>
          <a:ln/>
        </p:spPr>
      </p:sp>
      <p:sp>
        <p:nvSpPr>
          <p:cNvPr id="18435"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1371681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018528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71538" y="796925"/>
            <a:ext cx="5741987" cy="3975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6597596-FBBC-489F-991C-4B46FCCBB720}" type="slidenum">
              <a:rPr lang="en-US" altLang="ja-JP" smtClean="0"/>
              <a:pPr>
                <a:defRPr/>
              </a:pPr>
              <a:t>8</a:t>
            </a:fld>
            <a:endParaRPr lang="en-US" altLang="ja-JP"/>
          </a:p>
        </p:txBody>
      </p:sp>
    </p:spTree>
    <p:extLst>
      <p:ext uri="{BB962C8B-B14F-4D97-AF65-F5344CB8AC3E}">
        <p14:creationId xmlns:p14="http://schemas.microsoft.com/office/powerpoint/2010/main" val="4261477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92175" y="808038"/>
            <a:ext cx="5776913" cy="3998912"/>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6597596-FBBC-489F-991C-4B46FCCBB720}" type="slidenum">
              <a:rPr lang="en-US" altLang="ja-JP" smtClean="0"/>
              <a:pPr>
                <a:defRPr/>
              </a:pPr>
              <a:t>9</a:t>
            </a:fld>
            <a:endParaRPr lang="en-US" altLang="ja-JP"/>
          </a:p>
        </p:txBody>
      </p:sp>
    </p:spTree>
    <p:extLst>
      <p:ext uri="{BB962C8B-B14F-4D97-AF65-F5344CB8AC3E}">
        <p14:creationId xmlns:p14="http://schemas.microsoft.com/office/powerpoint/2010/main" val="2902197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6"/>
          <p:cNvSpPr>
            <a:spLocks noChangeArrowheads="1"/>
          </p:cNvSpPr>
          <p:nvPr/>
        </p:nvSpPr>
        <p:spPr bwMode="gray">
          <a:xfrm>
            <a:off x="271468" y="3357566"/>
            <a:ext cx="9361487" cy="142875"/>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144386" name="Rectangle 2"/>
          <p:cNvSpPr>
            <a:spLocks noGrp="1" noChangeArrowheads="1"/>
          </p:cNvSpPr>
          <p:nvPr>
            <p:ph type="ctrTitle"/>
          </p:nvPr>
        </p:nvSpPr>
        <p:spPr>
          <a:xfrm>
            <a:off x="742950" y="2349510"/>
            <a:ext cx="8420100" cy="1008063"/>
          </a:xfrm>
        </p:spPr>
        <p:txBody>
          <a:bodyPr/>
          <a:lstStyle>
            <a:lvl1pPr algn="ctr">
              <a:defRPr sz="3200"/>
            </a:lvl1pPr>
          </a:lstStyle>
          <a:p>
            <a:pPr lvl="0"/>
            <a:r>
              <a:rPr lang="ja-JP" altLang="en-US" noProof="0"/>
              <a:t>マスタ タイトルの書式設定</a:t>
            </a:r>
          </a:p>
        </p:txBody>
      </p:sp>
      <p:sp>
        <p:nvSpPr>
          <p:cNvPr id="144387" name="Rectangle 3"/>
          <p:cNvSpPr>
            <a:spLocks noGrp="1" noChangeArrowheads="1"/>
          </p:cNvSpPr>
          <p:nvPr>
            <p:ph type="subTitle" idx="1"/>
          </p:nvPr>
        </p:nvSpPr>
        <p:spPr>
          <a:xfrm>
            <a:off x="1485900" y="3716338"/>
            <a:ext cx="6934200" cy="766762"/>
          </a:xfrm>
        </p:spPr>
        <p:txBody>
          <a:bodyPr/>
          <a:lstStyle>
            <a:lvl1pPr marL="0" indent="0" algn="ctr">
              <a:buFontTx/>
              <a:buNone/>
              <a:defRPr sz="14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3797300" y="5059373"/>
            <a:ext cx="2311400" cy="287337"/>
          </a:xfrm>
        </p:spPr>
        <p:txBody>
          <a:bodyPr/>
          <a:lstStyle>
            <a:lvl1pPr algn="ctr">
              <a:defRPr sz="1200"/>
            </a:lvl1pPr>
          </a:lstStyle>
          <a:p>
            <a:pPr>
              <a:defRPr/>
            </a:pPr>
            <a:fld id="{9A7C6769-DCA7-4B67-8C35-646205219841}" type="datetime8">
              <a:rPr lang="ja-JP" altLang="en-US"/>
              <a:pPr>
                <a:defRPr/>
              </a:pPr>
              <a:t>25/2/12 15時51分</a:t>
            </a:fld>
            <a:endParaRPr lang="en-US" altLang="ja-JP"/>
          </a:p>
        </p:txBody>
      </p:sp>
      <p:sp>
        <p:nvSpPr>
          <p:cNvPr id="6" name="Rectangle 5"/>
          <p:cNvSpPr>
            <a:spLocks noGrp="1" noChangeArrowheads="1"/>
          </p:cNvSpPr>
          <p:nvPr>
            <p:ph type="ftr" sz="quarter" idx="11"/>
          </p:nvPr>
        </p:nvSpPr>
        <p:spPr>
          <a:xfrm>
            <a:off x="3384550" y="4627563"/>
            <a:ext cx="3136900" cy="279400"/>
          </a:xfrm>
        </p:spPr>
        <p:txBody>
          <a:bodyPr/>
          <a:lstStyle>
            <a:lvl1pPr>
              <a:defRPr sz="1200"/>
            </a:lvl1pPr>
          </a:lstStyle>
          <a:p>
            <a:pPr>
              <a:defRPr/>
            </a:pPr>
            <a:endParaRPr lang="en-US" altLang="ja-JP"/>
          </a:p>
        </p:txBody>
      </p:sp>
    </p:spTree>
    <p:extLst>
      <p:ext uri="{BB962C8B-B14F-4D97-AF65-F5344CB8AC3E}">
        <p14:creationId xmlns:p14="http://schemas.microsoft.com/office/powerpoint/2010/main" val="2346757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66B444F4-C1DE-4B72-BEAA-40281524D64E}" type="datetime8">
              <a:rPr lang="ja-JP" altLang="en-US"/>
              <a:pPr>
                <a:defRPr/>
              </a:pPr>
              <a:t>25/2/12 15時51分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3209B98-B03A-444B-86BC-61F7CFE02FB9}" type="slidenum">
              <a:rPr lang="en-US" altLang="ja-JP"/>
              <a:pPr>
                <a:defRPr/>
              </a:pPr>
              <a:t>‹#›</a:t>
            </a:fld>
            <a:endParaRPr lang="en-US" altLang="ja-JP"/>
          </a:p>
        </p:txBody>
      </p:sp>
    </p:spTree>
    <p:extLst>
      <p:ext uri="{BB962C8B-B14F-4D97-AF65-F5344CB8AC3E}">
        <p14:creationId xmlns:p14="http://schemas.microsoft.com/office/powerpoint/2010/main" val="3285991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94568" y="115897"/>
            <a:ext cx="2339975" cy="60102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273050" y="115897"/>
            <a:ext cx="6869113" cy="60102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292DE038-6A49-42C6-8B03-C1FC7CD470F3}" type="datetime8">
              <a:rPr lang="ja-JP" altLang="en-US"/>
              <a:pPr>
                <a:defRPr/>
              </a:pPr>
              <a:t>25/2/12 15時51分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8378452-97DB-44C4-83D8-80B06336607D}" type="slidenum">
              <a:rPr lang="en-US" altLang="ja-JP"/>
              <a:pPr>
                <a:defRPr/>
              </a:pPr>
              <a:t>‹#›</a:t>
            </a:fld>
            <a:endParaRPr lang="en-US" altLang="ja-JP"/>
          </a:p>
        </p:txBody>
      </p:sp>
    </p:spTree>
    <p:extLst>
      <p:ext uri="{BB962C8B-B14F-4D97-AF65-F5344CB8AC3E}">
        <p14:creationId xmlns:p14="http://schemas.microsoft.com/office/powerpoint/2010/main" val="2142432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タイトル スライド">
    <p:spTree>
      <p:nvGrpSpPr>
        <p:cNvPr id="1" name=""/>
        <p:cNvGrpSpPr/>
        <p:nvPr/>
      </p:nvGrpSpPr>
      <p:grpSpPr>
        <a:xfrm>
          <a:off x="0" y="0"/>
          <a:ext cx="0" cy="0"/>
          <a:chOff x="0" y="0"/>
          <a:chExt cx="0" cy="0"/>
        </a:xfrm>
      </p:grpSpPr>
      <p:sp>
        <p:nvSpPr>
          <p:cNvPr id="180243" name="Rectangle 19"/>
          <p:cNvSpPr>
            <a:spLocks noGrp="1" noChangeArrowheads="1"/>
          </p:cNvSpPr>
          <p:nvPr>
            <p:ph type="ctrTitle"/>
          </p:nvPr>
        </p:nvSpPr>
        <p:spPr>
          <a:xfrm>
            <a:off x="3219450" y="1828800"/>
            <a:ext cx="6521450" cy="2209800"/>
          </a:xfrm>
        </p:spPr>
        <p:txBody>
          <a:bodyPr/>
          <a:lstStyle>
            <a:lvl1pPr>
              <a:defRPr sz="4200">
                <a:solidFill>
                  <a:srgbClr val="FFFFFF"/>
                </a:solidFill>
              </a:defRPr>
            </a:lvl1pPr>
          </a:lstStyle>
          <a:p>
            <a:pPr lvl="0"/>
            <a:r>
              <a:rPr lang="ja-JP" altLang="en-US" noProof="0"/>
              <a:t>マスタ タイトルの書式設定</a:t>
            </a:r>
          </a:p>
        </p:txBody>
      </p:sp>
    </p:spTree>
    <p:extLst>
      <p:ext uri="{BB962C8B-B14F-4D97-AF65-F5344CB8AC3E}">
        <p14:creationId xmlns:p14="http://schemas.microsoft.com/office/powerpoint/2010/main" val="22511015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593726"/>
            <a:ext cx="8915400" cy="633413"/>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95303" y="1341438"/>
            <a:ext cx="4381501" cy="3886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199" y="1341438"/>
            <a:ext cx="4381501" cy="3886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08C5F54A-9A19-4544-A49A-D8C8DDFC12F2}"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fld id="{1166F969-7CB9-4A7A-A641-88DC5DD2BA7D}" type="datetime8">
              <a:rPr lang="ja-JP" altLang="en-US"/>
              <a:pPr>
                <a:defRPr/>
              </a:pPr>
              <a:t>25/2/12 15時51分</a:t>
            </a:fld>
            <a:endParaRPr lang="en-US" altLang="ja-JP"/>
          </a:p>
        </p:txBody>
      </p:sp>
    </p:spTree>
    <p:extLst>
      <p:ext uri="{BB962C8B-B14F-4D97-AF65-F5344CB8AC3E}">
        <p14:creationId xmlns:p14="http://schemas.microsoft.com/office/powerpoint/2010/main" val="1702921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fld id="{9A7C6769-DCA7-4B67-8C35-646205219841}" type="datetime8">
              <a:rPr lang="ja-JP" altLang="en-US" smtClean="0"/>
              <a:pPr>
                <a:defRPr/>
              </a:pPr>
              <a:t>25/2/12 15時51分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fld id="{E1E3B82A-ACB5-46E6-B7FF-C8FF24151CB3}" type="slidenum">
              <a:rPr kumimoji="1" lang="ja-JP" altLang="en-US" smtClean="0"/>
              <a:t>‹#›</a:t>
            </a:fld>
            <a:endParaRPr kumimoji="1" lang="ja-JP" altLang="en-US"/>
          </a:p>
        </p:txBody>
      </p:sp>
    </p:spTree>
    <p:extLst>
      <p:ext uri="{BB962C8B-B14F-4D97-AF65-F5344CB8AC3E}">
        <p14:creationId xmlns:p14="http://schemas.microsoft.com/office/powerpoint/2010/main" val="1263019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D18026D0-2298-4992-9689-74AFC23AE9B7}" type="datetime8">
              <a:rPr lang="ja-JP" altLang="en-US" smtClean="0"/>
              <a:pPr>
                <a:defRPr/>
              </a:pPr>
              <a:t>25/2/12 15時51分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4960813-D6A6-47AF-B8CA-181915FDF3DD}" type="slidenum">
              <a:rPr lang="en-US" altLang="ja-JP" smtClean="0"/>
              <a:pPr>
                <a:defRPr/>
              </a:pPr>
              <a:t>‹#›</a:t>
            </a:fld>
            <a:endParaRPr lang="en-US" altLang="ja-JP"/>
          </a:p>
        </p:txBody>
      </p:sp>
    </p:spTree>
    <p:extLst>
      <p:ext uri="{BB962C8B-B14F-4D97-AF65-F5344CB8AC3E}">
        <p14:creationId xmlns:p14="http://schemas.microsoft.com/office/powerpoint/2010/main" val="183310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1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fld id="{384A1CDC-B3BF-46B4-8E5E-EA1003D1AA2C}" type="datetime8">
              <a:rPr lang="ja-JP" altLang="en-US" smtClean="0"/>
              <a:pPr>
                <a:defRPr/>
              </a:pPr>
              <a:t>25/2/12 15時51分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E36032B6-51FC-46D0-AE8E-8E4062363AAB}" type="slidenum">
              <a:rPr lang="en-US" altLang="ja-JP" smtClean="0"/>
              <a:pPr>
                <a:defRPr/>
              </a:pPr>
              <a:t>‹#›</a:t>
            </a:fld>
            <a:endParaRPr lang="en-US" altLang="ja-JP"/>
          </a:p>
        </p:txBody>
      </p:sp>
    </p:spTree>
    <p:extLst>
      <p:ext uri="{BB962C8B-B14F-4D97-AF65-F5344CB8AC3E}">
        <p14:creationId xmlns:p14="http://schemas.microsoft.com/office/powerpoint/2010/main" val="2848145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75"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0" y="1600206"/>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fld id="{4E2DFC5B-1B52-405C-AB2C-0BF2BB0DDB31}" type="datetime8">
              <a:rPr lang="ja-JP" altLang="en-US" smtClean="0"/>
              <a:pPr>
                <a:defRPr/>
              </a:pPr>
              <a:t>25/2/12 15時51分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7EB9505B-6F77-4C09-B6C7-E70B3B4B6B0A}" type="slidenum">
              <a:rPr lang="en-US" altLang="ja-JP" smtClean="0"/>
              <a:pPr>
                <a:defRPr/>
              </a:pPr>
              <a:t>‹#›</a:t>
            </a:fld>
            <a:endParaRPr lang="en-US" altLang="ja-JP"/>
          </a:p>
        </p:txBody>
      </p:sp>
    </p:spTree>
    <p:extLst>
      <p:ext uri="{BB962C8B-B14F-4D97-AF65-F5344CB8AC3E}">
        <p14:creationId xmlns:p14="http://schemas.microsoft.com/office/powerpoint/2010/main" val="27039907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fld id="{CA576A1E-08D2-4996-8EB3-07AE1395FF6E}" type="datetime8">
              <a:rPr lang="ja-JP" altLang="en-US" smtClean="0"/>
              <a:pPr>
                <a:defRPr/>
              </a:pPr>
              <a:t>25/2/12 15時51分</a:t>
            </a:fld>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FB8EA636-911E-4ECA-A4BE-EC2AAE6EEFE3}" type="slidenum">
              <a:rPr lang="en-US" altLang="ja-JP" smtClean="0"/>
              <a:pPr>
                <a:defRPr/>
              </a:pPr>
              <a:t>‹#›</a:t>
            </a:fld>
            <a:endParaRPr lang="en-US" altLang="ja-JP"/>
          </a:p>
        </p:txBody>
      </p:sp>
    </p:spTree>
    <p:extLst>
      <p:ext uri="{BB962C8B-B14F-4D97-AF65-F5344CB8AC3E}">
        <p14:creationId xmlns:p14="http://schemas.microsoft.com/office/powerpoint/2010/main" val="28637185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fld id="{5AFC2A9E-3697-4066-B3EB-AEEA92FEF08E}" type="datetime8">
              <a:rPr lang="ja-JP" altLang="en-US" smtClean="0"/>
              <a:pPr>
                <a:defRPr/>
              </a:pPr>
              <a:t>25/2/12 15時51分</a:t>
            </a:fld>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9303B85A-85E8-4151-AC12-DA0E875F60ED}" type="slidenum">
              <a:rPr lang="en-US" altLang="ja-JP" smtClean="0"/>
              <a:pPr>
                <a:defRPr/>
              </a:pPr>
              <a:t>‹#›</a:t>
            </a:fld>
            <a:endParaRPr lang="en-US" altLang="ja-JP"/>
          </a:p>
        </p:txBody>
      </p:sp>
    </p:spTree>
    <p:extLst>
      <p:ext uri="{BB962C8B-B14F-4D97-AF65-F5344CB8AC3E}">
        <p14:creationId xmlns:p14="http://schemas.microsoft.com/office/powerpoint/2010/main" val="2233464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D18026D0-2298-4992-9689-74AFC23AE9B7}" type="datetime8">
              <a:rPr lang="ja-JP" altLang="en-US"/>
              <a:pPr>
                <a:defRPr/>
              </a:pPr>
              <a:t>25/2/12 15時51分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4960813-D6A6-47AF-B8CA-181915FDF3DD}" type="slidenum">
              <a:rPr lang="en-US" altLang="ja-JP"/>
              <a:pPr>
                <a:defRPr/>
              </a:pPr>
              <a:t>‹#›</a:t>
            </a:fld>
            <a:endParaRPr lang="en-US" altLang="ja-JP"/>
          </a:p>
        </p:txBody>
      </p:sp>
    </p:spTree>
    <p:extLst>
      <p:ext uri="{BB962C8B-B14F-4D97-AF65-F5344CB8AC3E}">
        <p14:creationId xmlns:p14="http://schemas.microsoft.com/office/powerpoint/2010/main" val="34858861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9BD55C04-0E4D-4057-B3EE-604A6B3D64D6}" type="datetime8">
              <a:rPr lang="ja-JP" altLang="en-US" smtClean="0"/>
              <a:pPr>
                <a:defRPr/>
              </a:pPr>
              <a:t>25/2/12 15時51分</a:t>
            </a:fld>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CE336110-AF16-4DFD-84B5-49F5F62D5771}" type="slidenum">
              <a:rPr lang="en-US" altLang="ja-JP" smtClean="0"/>
              <a:pPr>
                <a:defRPr/>
              </a:pPr>
              <a:t>‹#›</a:t>
            </a:fld>
            <a:endParaRPr lang="en-US" altLang="ja-JP"/>
          </a:p>
        </p:txBody>
      </p:sp>
    </p:spTree>
    <p:extLst>
      <p:ext uri="{BB962C8B-B14F-4D97-AF65-F5344CB8AC3E}">
        <p14:creationId xmlns:p14="http://schemas.microsoft.com/office/powerpoint/2010/main" val="11307723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6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8987BD14-5576-4E87-91E0-2847D6C424AD}" type="datetime8">
              <a:rPr lang="ja-JP" altLang="en-US" smtClean="0"/>
              <a:pPr>
                <a:defRPr/>
              </a:pPr>
              <a:t>25/2/12 15時51分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0D3006B4-28CF-474E-A3B3-AC72CBEAA0A8}" type="slidenum">
              <a:rPr lang="en-US" altLang="ja-JP" smtClean="0"/>
              <a:pPr>
                <a:defRPr/>
              </a:pPr>
              <a:t>‹#›</a:t>
            </a:fld>
            <a:endParaRPr lang="en-US" altLang="ja-JP"/>
          </a:p>
        </p:txBody>
      </p:sp>
    </p:spTree>
    <p:extLst>
      <p:ext uri="{BB962C8B-B14F-4D97-AF65-F5344CB8AC3E}">
        <p14:creationId xmlns:p14="http://schemas.microsoft.com/office/powerpoint/2010/main" val="33601334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fld id="{55D99D18-C6E9-4984-B238-E404DA78650F}" type="datetime8">
              <a:rPr lang="ja-JP" altLang="en-US" smtClean="0"/>
              <a:pPr>
                <a:defRPr/>
              </a:pPr>
              <a:t>25/2/12 15時51分</a:t>
            </a:fld>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A3F5E68E-8A7F-484C-B059-8EF9329CAB06}" type="slidenum">
              <a:rPr lang="en-US" altLang="ja-JP" smtClean="0"/>
              <a:pPr>
                <a:defRPr/>
              </a:pPr>
              <a:t>‹#›</a:t>
            </a:fld>
            <a:endParaRPr lang="en-US" altLang="ja-JP"/>
          </a:p>
        </p:txBody>
      </p:sp>
    </p:spTree>
    <p:extLst>
      <p:ext uri="{BB962C8B-B14F-4D97-AF65-F5344CB8AC3E}">
        <p14:creationId xmlns:p14="http://schemas.microsoft.com/office/powerpoint/2010/main" val="9056979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66B444F4-C1DE-4B72-BEAA-40281524D64E}" type="datetime8">
              <a:rPr lang="ja-JP" altLang="en-US" smtClean="0"/>
              <a:pPr>
                <a:defRPr/>
              </a:pPr>
              <a:t>25/2/12 15時51分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D3209B98-B03A-444B-86BC-61F7CFE02FB9}" type="slidenum">
              <a:rPr lang="en-US" altLang="ja-JP" smtClean="0"/>
              <a:pPr>
                <a:defRPr/>
              </a:pPr>
              <a:t>‹#›</a:t>
            </a:fld>
            <a:endParaRPr lang="en-US" altLang="ja-JP"/>
          </a:p>
        </p:txBody>
      </p:sp>
    </p:spTree>
    <p:extLst>
      <p:ext uri="{BB962C8B-B14F-4D97-AF65-F5344CB8AC3E}">
        <p14:creationId xmlns:p14="http://schemas.microsoft.com/office/powerpoint/2010/main" val="40991658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49"/>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78" y="274649"/>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fld id="{292DE038-6A49-42C6-8B03-C1FC7CD470F3}" type="datetime8">
              <a:rPr lang="ja-JP" altLang="en-US" smtClean="0"/>
              <a:pPr>
                <a:defRPr/>
              </a:pPr>
              <a:t>25/2/12 15時51分</a:t>
            </a:fld>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8378452-97DB-44C4-83D8-80B06336607D}" type="slidenum">
              <a:rPr lang="en-US" altLang="ja-JP" smtClean="0"/>
              <a:pPr>
                <a:defRPr/>
              </a:pPr>
              <a:t>‹#›</a:t>
            </a:fld>
            <a:endParaRPr lang="en-US" altLang="ja-JP"/>
          </a:p>
        </p:txBody>
      </p:sp>
    </p:spTree>
    <p:extLst>
      <p:ext uri="{BB962C8B-B14F-4D97-AF65-F5344CB8AC3E}">
        <p14:creationId xmlns:p14="http://schemas.microsoft.com/office/powerpoint/2010/main" val="19321013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593726"/>
            <a:ext cx="8915400" cy="633413"/>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95303" y="1341438"/>
            <a:ext cx="4381501" cy="3886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199" y="1341438"/>
            <a:ext cx="4381501" cy="3886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08C5F54A-9A19-4544-A49A-D8C8DDFC12F2}" type="slidenum">
              <a:rPr lang="en-US" altLang="ja-JP"/>
              <a:pPr>
                <a:defRPr/>
              </a:pPr>
              <a:t>‹#›</a:t>
            </a:fld>
            <a:endParaRPr lang="en-US" altLang="ja-JP"/>
          </a:p>
        </p:txBody>
      </p:sp>
      <p:sp>
        <p:nvSpPr>
          <p:cNvPr id="7" name="Rectangle 16"/>
          <p:cNvSpPr>
            <a:spLocks noGrp="1" noChangeArrowheads="1"/>
          </p:cNvSpPr>
          <p:nvPr>
            <p:ph type="dt" sz="half" idx="12"/>
          </p:nvPr>
        </p:nvSpPr>
        <p:spPr>
          <a:ln/>
        </p:spPr>
        <p:txBody>
          <a:bodyPr/>
          <a:lstStyle>
            <a:lvl1pPr>
              <a:defRPr/>
            </a:lvl1pPr>
          </a:lstStyle>
          <a:p>
            <a:pPr>
              <a:defRPr/>
            </a:pPr>
            <a:fld id="{1166F969-7CB9-4A7A-A641-88DC5DD2BA7D}" type="datetime8">
              <a:rPr lang="ja-JP" altLang="en-US"/>
              <a:pPr>
                <a:defRPr/>
              </a:pPr>
              <a:t>25/2/12 15時51分</a:t>
            </a:fld>
            <a:endParaRPr lang="en-US" altLang="ja-JP"/>
          </a:p>
        </p:txBody>
      </p:sp>
    </p:spTree>
    <p:extLst>
      <p:ext uri="{BB962C8B-B14F-4D97-AF65-F5344CB8AC3E}">
        <p14:creationId xmlns:p14="http://schemas.microsoft.com/office/powerpoint/2010/main" val="17029211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cSld name="1_タイトル スライド">
    <p:spTree>
      <p:nvGrpSpPr>
        <p:cNvPr id="1" name=""/>
        <p:cNvGrpSpPr/>
        <p:nvPr/>
      </p:nvGrpSpPr>
      <p:grpSpPr>
        <a:xfrm>
          <a:off x="0" y="0"/>
          <a:ext cx="0" cy="0"/>
          <a:chOff x="0" y="0"/>
          <a:chExt cx="0" cy="0"/>
        </a:xfrm>
      </p:grpSpPr>
      <p:sp>
        <p:nvSpPr>
          <p:cNvPr id="180243" name="Rectangle 19"/>
          <p:cNvSpPr>
            <a:spLocks noGrp="1" noChangeArrowheads="1"/>
          </p:cNvSpPr>
          <p:nvPr>
            <p:ph type="ctrTitle"/>
          </p:nvPr>
        </p:nvSpPr>
        <p:spPr>
          <a:xfrm>
            <a:off x="3219450" y="1828800"/>
            <a:ext cx="6521450" cy="2209800"/>
          </a:xfrm>
        </p:spPr>
        <p:txBody>
          <a:bodyPr/>
          <a:lstStyle>
            <a:lvl1pPr>
              <a:defRPr sz="4200">
                <a:solidFill>
                  <a:srgbClr val="FFFFFF"/>
                </a:solidFill>
              </a:defRPr>
            </a:lvl1pPr>
          </a:lstStyle>
          <a:p>
            <a:pPr lvl="0"/>
            <a:r>
              <a:rPr lang="ja-JP" altLang="en-US" noProof="0"/>
              <a:t>マスタ タイトルの書式設定</a:t>
            </a:r>
          </a:p>
        </p:txBody>
      </p:sp>
    </p:spTree>
    <p:extLst>
      <p:ext uri="{BB962C8B-B14F-4D97-AF65-F5344CB8AC3E}">
        <p14:creationId xmlns:p14="http://schemas.microsoft.com/office/powerpoint/2010/main" val="969855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10"/>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384A1CDC-B3BF-46B4-8E5E-EA1003D1AA2C}" type="datetime8">
              <a:rPr lang="ja-JP" altLang="en-US"/>
              <a:pPr>
                <a:defRPr/>
              </a:pPr>
              <a:t>25/2/12 15時51分</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36032B6-51FC-46D0-AE8E-8E4062363AAB}" type="slidenum">
              <a:rPr lang="en-US" altLang="ja-JP"/>
              <a:pPr>
                <a:defRPr/>
              </a:pPr>
              <a:t>‹#›</a:t>
            </a:fld>
            <a:endParaRPr lang="en-US" altLang="ja-JP"/>
          </a:p>
        </p:txBody>
      </p:sp>
    </p:spTree>
    <p:extLst>
      <p:ext uri="{BB962C8B-B14F-4D97-AF65-F5344CB8AC3E}">
        <p14:creationId xmlns:p14="http://schemas.microsoft.com/office/powerpoint/2010/main" val="1693384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3" y="1341446"/>
            <a:ext cx="4381501"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29199" y="1341446"/>
            <a:ext cx="4381501"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4E2DFC5B-1B52-405C-AB2C-0BF2BB0DDB31}" type="datetime8">
              <a:rPr lang="ja-JP" altLang="en-US"/>
              <a:pPr>
                <a:defRPr/>
              </a:pPr>
              <a:t>25/2/12 15時51分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EB9505B-6F77-4C09-B6C7-E70B3B4B6B0A}" type="slidenum">
              <a:rPr lang="en-US" altLang="ja-JP"/>
              <a:pPr>
                <a:defRPr/>
              </a:pPr>
              <a:t>‹#›</a:t>
            </a:fld>
            <a:endParaRPr lang="en-US" altLang="ja-JP"/>
          </a:p>
        </p:txBody>
      </p:sp>
    </p:spTree>
    <p:extLst>
      <p:ext uri="{BB962C8B-B14F-4D97-AF65-F5344CB8AC3E}">
        <p14:creationId xmlns:p14="http://schemas.microsoft.com/office/powerpoint/2010/main" val="1244558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381"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381"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fld id="{CA576A1E-08D2-4996-8EB3-07AE1395FF6E}" type="datetime8">
              <a:rPr lang="ja-JP" altLang="en-US"/>
              <a:pPr>
                <a:defRPr/>
              </a:pPr>
              <a:t>25/2/12 15時51分</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B8EA636-911E-4ECA-A4BE-EC2AAE6EEFE3}" type="slidenum">
              <a:rPr lang="en-US" altLang="ja-JP"/>
              <a:pPr>
                <a:defRPr/>
              </a:pPr>
              <a:t>‹#›</a:t>
            </a:fld>
            <a:endParaRPr lang="en-US" altLang="ja-JP"/>
          </a:p>
        </p:txBody>
      </p:sp>
    </p:spTree>
    <p:extLst>
      <p:ext uri="{BB962C8B-B14F-4D97-AF65-F5344CB8AC3E}">
        <p14:creationId xmlns:p14="http://schemas.microsoft.com/office/powerpoint/2010/main" val="671645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5AFC2A9E-3697-4066-B3EB-AEEA92FEF08E}" type="datetime8">
              <a:rPr lang="ja-JP" altLang="en-US"/>
              <a:pPr>
                <a:defRPr/>
              </a:pPr>
              <a:t>25/2/12 15時51分</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303B85A-85E8-4151-AC12-DA0E875F60ED}" type="slidenum">
              <a:rPr lang="en-US" altLang="ja-JP"/>
              <a:pPr>
                <a:defRPr/>
              </a:pPr>
              <a:t>‹#›</a:t>
            </a:fld>
            <a:endParaRPr lang="en-US" altLang="ja-JP"/>
          </a:p>
        </p:txBody>
      </p:sp>
    </p:spTree>
    <p:extLst>
      <p:ext uri="{BB962C8B-B14F-4D97-AF65-F5344CB8AC3E}">
        <p14:creationId xmlns:p14="http://schemas.microsoft.com/office/powerpoint/2010/main" val="1854191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BD55C04-0E4D-4057-B3EE-604A6B3D64D6}" type="datetime8">
              <a:rPr lang="ja-JP" altLang="en-US"/>
              <a:pPr>
                <a:defRPr/>
              </a:pPr>
              <a:t>25/2/12 15時51分</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CE336110-AF16-4DFD-84B5-49F5F62D5771}" type="slidenum">
              <a:rPr lang="en-US" altLang="ja-JP"/>
              <a:pPr>
                <a:defRPr/>
              </a:pPr>
              <a:t>‹#›</a:t>
            </a:fld>
            <a:endParaRPr lang="en-US" altLang="ja-JP"/>
          </a:p>
        </p:txBody>
      </p:sp>
    </p:spTree>
    <p:extLst>
      <p:ext uri="{BB962C8B-B14F-4D97-AF65-F5344CB8AC3E}">
        <p14:creationId xmlns:p14="http://schemas.microsoft.com/office/powerpoint/2010/main" val="2475384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4" y="273050"/>
            <a:ext cx="3259138"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3499" y="273060"/>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4"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8987BD14-5576-4E87-91E0-2847D6C424AD}" type="datetime8">
              <a:rPr lang="ja-JP" altLang="en-US"/>
              <a:pPr>
                <a:defRPr/>
              </a:pPr>
              <a:t>25/2/12 15時51分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D3006B4-28CF-474E-A3B3-AC72CBEAA0A8}" type="slidenum">
              <a:rPr lang="en-US" altLang="ja-JP"/>
              <a:pPr>
                <a:defRPr/>
              </a:pPr>
              <a:t>‹#›</a:t>
            </a:fld>
            <a:endParaRPr lang="en-US" altLang="ja-JP"/>
          </a:p>
        </p:txBody>
      </p:sp>
    </p:spTree>
    <p:extLst>
      <p:ext uri="{BB962C8B-B14F-4D97-AF65-F5344CB8AC3E}">
        <p14:creationId xmlns:p14="http://schemas.microsoft.com/office/powerpoint/2010/main" val="283405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55D99D18-C6E9-4984-B238-E404DA78650F}" type="datetime8">
              <a:rPr lang="ja-JP" altLang="en-US"/>
              <a:pPr>
                <a:defRPr/>
              </a:pPr>
              <a:t>25/2/12 15時51分</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3F5E68E-8A7F-484C-B059-8EF9329CAB06}" type="slidenum">
              <a:rPr lang="en-US" altLang="ja-JP"/>
              <a:pPr>
                <a:defRPr/>
              </a:pPr>
              <a:t>‹#›</a:t>
            </a:fld>
            <a:endParaRPr lang="en-US" altLang="ja-JP"/>
          </a:p>
        </p:txBody>
      </p:sp>
    </p:spTree>
    <p:extLst>
      <p:ext uri="{BB962C8B-B14F-4D97-AF65-F5344CB8AC3E}">
        <p14:creationId xmlns:p14="http://schemas.microsoft.com/office/powerpoint/2010/main" val="1129931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gray">
          <a:xfrm>
            <a:off x="273054" y="115896"/>
            <a:ext cx="9361489" cy="433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gray">
          <a:xfrm>
            <a:off x="495300" y="1341446"/>
            <a:ext cx="8915400" cy="478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3364" name="Rectangle 4"/>
          <p:cNvSpPr>
            <a:spLocks noGrp="1" noChangeArrowheads="1"/>
          </p:cNvSpPr>
          <p:nvPr>
            <p:ph type="dt" sz="half" idx="2"/>
          </p:nvPr>
        </p:nvSpPr>
        <p:spPr bwMode="gray">
          <a:xfrm>
            <a:off x="273050" y="6597650"/>
            <a:ext cx="2311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buClrTx/>
              <a:buSzTx/>
              <a:buFontTx/>
              <a:buNone/>
              <a:defRPr sz="1000"/>
            </a:lvl1pPr>
          </a:lstStyle>
          <a:p>
            <a:pPr>
              <a:defRPr/>
            </a:pPr>
            <a:fld id="{762D76FB-362E-452F-A462-7EF4769B5C70}" type="datetime8">
              <a:rPr lang="ja-JP" altLang="en-US"/>
              <a:pPr>
                <a:defRPr/>
              </a:pPr>
              <a:t>25/2/12 15時51分</a:t>
            </a:fld>
            <a:endParaRPr lang="en-US" altLang="ja-JP"/>
          </a:p>
        </p:txBody>
      </p:sp>
      <p:sp>
        <p:nvSpPr>
          <p:cNvPr id="143365" name="Rectangle 5"/>
          <p:cNvSpPr>
            <a:spLocks noGrp="1" noChangeArrowheads="1"/>
          </p:cNvSpPr>
          <p:nvPr>
            <p:ph type="ftr" sz="quarter" idx="3"/>
          </p:nvPr>
        </p:nvSpPr>
        <p:spPr bwMode="gray">
          <a:xfrm>
            <a:off x="3463925" y="6597650"/>
            <a:ext cx="31369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000"/>
            </a:lvl1pPr>
          </a:lstStyle>
          <a:p>
            <a:pPr>
              <a:defRPr/>
            </a:pPr>
            <a:endParaRPr lang="en-US" altLang="ja-JP"/>
          </a:p>
        </p:txBody>
      </p:sp>
      <p:sp>
        <p:nvSpPr>
          <p:cNvPr id="143366" name="Rectangle 6"/>
          <p:cNvSpPr>
            <a:spLocks noGrp="1" noChangeArrowheads="1"/>
          </p:cNvSpPr>
          <p:nvPr>
            <p:ph type="sldNum" sz="quarter" idx="4"/>
          </p:nvPr>
        </p:nvSpPr>
        <p:spPr bwMode="gray">
          <a:xfrm>
            <a:off x="7323138" y="6597650"/>
            <a:ext cx="2311400"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000"/>
            </a:lvl1pPr>
          </a:lstStyle>
          <a:p>
            <a:pPr>
              <a:defRPr/>
            </a:pPr>
            <a:fld id="{510989B0-3D10-4F31-8EFD-BA8E73401EE1}" type="slidenum">
              <a:rPr lang="en-US" altLang="ja-JP"/>
              <a:pPr>
                <a:defRPr/>
              </a:pPr>
              <a:t>‹#›</a:t>
            </a:fld>
            <a:endParaRPr lang="en-US" altLang="ja-JP"/>
          </a:p>
        </p:txBody>
      </p:sp>
      <p:sp>
        <p:nvSpPr>
          <p:cNvPr id="1031" name="Rectangle 7"/>
          <p:cNvSpPr>
            <a:spLocks noChangeArrowheads="1"/>
          </p:cNvSpPr>
          <p:nvPr/>
        </p:nvSpPr>
        <p:spPr bwMode="gray">
          <a:xfrm>
            <a:off x="271468" y="549285"/>
            <a:ext cx="9361487" cy="142875"/>
          </a:xfrm>
          <a:prstGeom prst="rect">
            <a:avLst/>
          </a:prstGeom>
          <a:solidFill>
            <a:schemeClr val="accent2"/>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1032" name="Rectangle 8"/>
          <p:cNvSpPr>
            <a:spLocks noChangeArrowheads="1"/>
          </p:cNvSpPr>
          <p:nvPr/>
        </p:nvSpPr>
        <p:spPr bwMode="gray">
          <a:xfrm>
            <a:off x="271468" y="6524625"/>
            <a:ext cx="9361487" cy="71438"/>
          </a:xfrm>
          <a:prstGeom prst="rect">
            <a:avLst/>
          </a:prstGeom>
          <a:solidFill>
            <a:srgbClr val="4D4D4D"/>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909" r:id="rId12"/>
    <p:sldLayoutId id="2147483910" r:id="rId13"/>
  </p:sldLayoutIdLst>
  <p:txStyles>
    <p:titleStyle>
      <a:lvl1pPr algn="l" rtl="0" eaLnBrk="0" fontAlgn="base" hangingPunct="0">
        <a:spcBef>
          <a:spcPct val="0"/>
        </a:spcBef>
        <a:spcAft>
          <a:spcPct val="0"/>
        </a:spcAft>
        <a:defRPr kumimoji="1" sz="2000">
          <a:solidFill>
            <a:schemeClr val="tx2"/>
          </a:solidFill>
          <a:latin typeface="+mj-lt"/>
          <a:ea typeface="+mj-ea"/>
          <a:cs typeface="+mj-cs"/>
        </a:defRPr>
      </a:lvl1pPr>
      <a:lvl2pPr algn="l" rtl="0" eaLnBrk="0" fontAlgn="base" hangingPunct="0">
        <a:spcBef>
          <a:spcPct val="0"/>
        </a:spcBef>
        <a:spcAft>
          <a:spcPct val="0"/>
        </a:spcAft>
        <a:defRPr kumimoji="1" sz="2000">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2000">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2000">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2000">
          <a:solidFill>
            <a:schemeClr val="tx2"/>
          </a:solidFill>
          <a:latin typeface="Arial" charset="0"/>
          <a:ea typeface="ＭＳ Ｐゴシック" pitchFamily="50" charset="-128"/>
        </a:defRPr>
      </a:lvl5pPr>
      <a:lvl6pPr marL="457200" algn="l" rtl="0" fontAlgn="base">
        <a:spcBef>
          <a:spcPct val="0"/>
        </a:spcBef>
        <a:spcAft>
          <a:spcPct val="0"/>
        </a:spcAft>
        <a:defRPr kumimoji="1" sz="2000">
          <a:solidFill>
            <a:schemeClr val="tx2"/>
          </a:solidFill>
          <a:latin typeface="Arial" charset="0"/>
          <a:ea typeface="ＭＳ Ｐゴシック" pitchFamily="50" charset="-128"/>
        </a:defRPr>
      </a:lvl6pPr>
      <a:lvl7pPr marL="914400" algn="l" rtl="0" fontAlgn="base">
        <a:spcBef>
          <a:spcPct val="0"/>
        </a:spcBef>
        <a:spcAft>
          <a:spcPct val="0"/>
        </a:spcAft>
        <a:defRPr kumimoji="1" sz="2000">
          <a:solidFill>
            <a:schemeClr val="tx2"/>
          </a:solidFill>
          <a:latin typeface="Arial" charset="0"/>
          <a:ea typeface="ＭＳ Ｐゴシック" pitchFamily="50" charset="-128"/>
        </a:defRPr>
      </a:lvl7pPr>
      <a:lvl8pPr marL="1371600" algn="l" rtl="0" fontAlgn="base">
        <a:spcBef>
          <a:spcPct val="0"/>
        </a:spcBef>
        <a:spcAft>
          <a:spcPct val="0"/>
        </a:spcAft>
        <a:defRPr kumimoji="1" sz="2000">
          <a:solidFill>
            <a:schemeClr val="tx2"/>
          </a:solidFill>
          <a:latin typeface="Arial" charset="0"/>
          <a:ea typeface="ＭＳ Ｐゴシック" pitchFamily="50" charset="-128"/>
        </a:defRPr>
      </a:lvl8pPr>
      <a:lvl9pPr marL="1828800" algn="l" rtl="0" fontAlgn="base">
        <a:spcBef>
          <a:spcPct val="0"/>
        </a:spcBef>
        <a:spcAft>
          <a:spcPct val="0"/>
        </a:spcAft>
        <a:defRPr kumimoji="1" sz="20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a:solidFill>
            <a:schemeClr val="tx1"/>
          </a:solidFill>
          <a:latin typeface="+mn-lt"/>
          <a:ea typeface="+mn-ea"/>
        </a:defRPr>
      </a:lvl2pPr>
      <a:lvl3pPr marL="1143000" indent="-228600" algn="l" rtl="0" eaLnBrk="0" fontAlgn="base" hangingPunct="0">
        <a:spcBef>
          <a:spcPct val="20000"/>
        </a:spcBef>
        <a:spcAft>
          <a:spcPct val="0"/>
        </a:spcAft>
        <a:buChar char="•"/>
        <a:defRPr kumimoji="1" sz="1600">
          <a:solidFill>
            <a:schemeClr val="tx1"/>
          </a:solidFill>
          <a:latin typeface="+mn-lt"/>
          <a:ea typeface="+mn-ea"/>
        </a:defRPr>
      </a:lvl3pPr>
      <a:lvl4pPr marL="1600200" indent="-228600" algn="l" rtl="0" eaLnBrk="0" fontAlgn="base" hangingPunct="0">
        <a:spcBef>
          <a:spcPct val="20000"/>
        </a:spcBef>
        <a:spcAft>
          <a:spcPct val="0"/>
        </a:spcAft>
        <a:buChar char="–"/>
        <a:defRPr kumimoji="1" sz="1400">
          <a:solidFill>
            <a:schemeClr val="tx1"/>
          </a:solidFill>
          <a:latin typeface="+mn-lt"/>
          <a:ea typeface="+mn-ea"/>
        </a:defRPr>
      </a:lvl4pPr>
      <a:lvl5pPr marL="2057400" indent="-228600" algn="l" rtl="0" eaLnBrk="0" fontAlgn="base" hangingPunct="0">
        <a:spcBef>
          <a:spcPct val="20000"/>
        </a:spcBef>
        <a:spcAft>
          <a:spcPct val="0"/>
        </a:spcAft>
        <a:buChar char="»"/>
        <a:defRPr kumimoji="1" sz="1400">
          <a:solidFill>
            <a:schemeClr val="tx1"/>
          </a:solidFill>
          <a:latin typeface="+mn-lt"/>
          <a:ea typeface="+mn-ea"/>
        </a:defRPr>
      </a:lvl5pPr>
      <a:lvl6pPr marL="2514600" indent="-228600" algn="l" rtl="0" fontAlgn="base">
        <a:spcBef>
          <a:spcPct val="20000"/>
        </a:spcBef>
        <a:spcAft>
          <a:spcPct val="0"/>
        </a:spcAft>
        <a:buChar char="»"/>
        <a:defRPr kumimoji="1" sz="1400">
          <a:solidFill>
            <a:schemeClr val="tx1"/>
          </a:solidFill>
          <a:latin typeface="+mn-lt"/>
          <a:ea typeface="+mn-ea"/>
        </a:defRPr>
      </a:lvl6pPr>
      <a:lvl7pPr marL="2971800" indent="-228600" algn="l" rtl="0" fontAlgn="base">
        <a:spcBef>
          <a:spcPct val="20000"/>
        </a:spcBef>
        <a:spcAft>
          <a:spcPct val="0"/>
        </a:spcAft>
        <a:buChar char="»"/>
        <a:defRPr kumimoji="1" sz="1400">
          <a:solidFill>
            <a:schemeClr val="tx1"/>
          </a:solidFill>
          <a:latin typeface="+mn-lt"/>
          <a:ea typeface="+mn-ea"/>
        </a:defRPr>
      </a:lvl7pPr>
      <a:lvl8pPr marL="3429000" indent="-228600" algn="l" rtl="0" fontAlgn="base">
        <a:spcBef>
          <a:spcPct val="20000"/>
        </a:spcBef>
        <a:spcAft>
          <a:spcPct val="0"/>
        </a:spcAft>
        <a:buChar char="»"/>
        <a:defRPr kumimoji="1" sz="1400">
          <a:solidFill>
            <a:schemeClr val="tx1"/>
          </a:solidFill>
          <a:latin typeface="+mn-lt"/>
          <a:ea typeface="+mn-ea"/>
        </a:defRPr>
      </a:lvl8pPr>
      <a:lvl9pPr marL="3886200" indent="-228600" algn="l" rtl="0" fontAlgn="base">
        <a:spcBef>
          <a:spcPct val="20000"/>
        </a:spcBef>
        <a:spcAft>
          <a:spcPct val="0"/>
        </a:spcAft>
        <a:buChar char="»"/>
        <a:defRPr kumimoji="1" sz="14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6"/>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6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62D76FB-362E-452F-A462-7EF4769B5C70}" type="datetime8">
              <a:rPr lang="ja-JP" altLang="en-US" smtClean="0"/>
              <a:pPr>
                <a:defRPr/>
              </a:pPr>
              <a:t>25/2/12 15時51分</a:t>
            </a:fld>
            <a:endParaRPr lang="en-US" altLang="ja-JP"/>
          </a:p>
        </p:txBody>
      </p:sp>
      <p:sp>
        <p:nvSpPr>
          <p:cNvPr id="5" name="フッター プレースホルダー 4"/>
          <p:cNvSpPr>
            <a:spLocks noGrp="1"/>
          </p:cNvSpPr>
          <p:nvPr>
            <p:ph type="ftr" sz="quarter" idx="3"/>
          </p:nvPr>
        </p:nvSpPr>
        <p:spPr>
          <a:xfrm>
            <a:off x="3384550" y="635636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7099300" y="635636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10989B0-3D10-4F31-8EFD-BA8E73401EE1}" type="slidenum">
              <a:rPr lang="en-US" altLang="ja-JP" smtClean="0"/>
              <a:pPr>
                <a:defRPr/>
              </a:pPr>
              <a:t>‹#›</a:t>
            </a:fld>
            <a:endParaRPr lang="en-US" altLang="ja-JP"/>
          </a:p>
        </p:txBody>
      </p:sp>
    </p:spTree>
    <p:extLst>
      <p:ext uri="{BB962C8B-B14F-4D97-AF65-F5344CB8AC3E}">
        <p14:creationId xmlns:p14="http://schemas.microsoft.com/office/powerpoint/2010/main" val="3078804966"/>
      </p:ext>
    </p:extLst>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 id="2147483924" r:id="rId12"/>
    <p:sldLayoutId id="2147483925" r:id="rId13"/>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 Box 21"/>
          <p:cNvSpPr txBox="1">
            <a:spLocks noChangeArrowheads="1"/>
          </p:cNvSpPr>
          <p:nvPr/>
        </p:nvSpPr>
        <p:spPr bwMode="auto">
          <a:xfrm>
            <a:off x="5439684" y="5972593"/>
            <a:ext cx="41338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r" eaLnBrk="1" hangingPunct="1">
              <a:spcBef>
                <a:spcPct val="0"/>
              </a:spcBef>
              <a:buClrTx/>
              <a:buSzTx/>
              <a:buFontTx/>
              <a:buNone/>
            </a:pPr>
            <a:r>
              <a:rPr lang="ja-JP" altLang="en-US" sz="2800" dirty="0">
                <a:latin typeface="ＭＳ Ｐゴシック" pitchFamily="50" charset="-128"/>
              </a:rPr>
              <a:t>大阪府</a:t>
            </a:r>
          </a:p>
        </p:txBody>
      </p:sp>
      <p:sp>
        <p:nvSpPr>
          <p:cNvPr id="2" name="AutoShape 38"/>
          <p:cNvSpPr>
            <a:spLocks noChangeArrowheads="1"/>
          </p:cNvSpPr>
          <p:nvPr/>
        </p:nvSpPr>
        <p:spPr bwMode="auto">
          <a:xfrm>
            <a:off x="595423" y="3681760"/>
            <a:ext cx="9124613" cy="131763"/>
          </a:xfrm>
          <a:prstGeom prst="parallelogram">
            <a:avLst>
              <a:gd name="adj" fmla="val 23443"/>
            </a:avLst>
          </a:prstGeom>
          <a:gradFill rotWithShape="1">
            <a:gsLst>
              <a:gs pos="0">
                <a:schemeClr val="bg2"/>
              </a:gs>
              <a:gs pos="100000">
                <a:srgbClr val="99CCFF"/>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154800" rIns="90000" bIns="154800" anchor="ctr"/>
          <a:lstStyle/>
          <a:p>
            <a:endParaRPr lang="ja-JP" altLang="en-US"/>
          </a:p>
        </p:txBody>
      </p:sp>
      <p:sp>
        <p:nvSpPr>
          <p:cNvPr id="6" name="Rectangle 3"/>
          <p:cNvSpPr txBox="1">
            <a:spLocks noChangeArrowheads="1"/>
          </p:cNvSpPr>
          <p:nvPr/>
        </p:nvSpPr>
        <p:spPr>
          <a:xfrm>
            <a:off x="991673" y="3837905"/>
            <a:ext cx="8006010" cy="2214340"/>
          </a:xfrm>
          <a:prstGeom prst="rect">
            <a:avLst/>
          </a:prstGeom>
          <a:noFill/>
        </p:spPr>
        <p:txBody>
          <a:bodyPr anchor="ctr" anchorCtr="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265113" indent="-265113" fontAlgn="auto">
              <a:lnSpc>
                <a:spcPct val="120000"/>
              </a:lnSpc>
              <a:spcBef>
                <a:spcPts val="600"/>
              </a:spcBef>
              <a:spcAft>
                <a:spcPts val="0"/>
              </a:spcAft>
              <a:buClrTx/>
              <a:buSzTx/>
              <a:buFont typeface="Arial" pitchFamily="34" charset="0"/>
              <a:buNone/>
            </a:pPr>
            <a:r>
              <a:rPr lang="ja-JP" altLang="en-US" sz="1400" dirty="0">
                <a:latin typeface="ＭＳ Ｐゴシック" pitchFamily="50" charset="-128"/>
              </a:rPr>
              <a:t>◆ 「財政運営基本条例」に基づき、財政状況に関する中長期試算を作成。</a:t>
            </a:r>
            <a:br>
              <a:rPr lang="en-US" altLang="ja-JP" sz="1400" dirty="0">
                <a:latin typeface="ＭＳ Ｐゴシック" pitchFamily="50" charset="-128"/>
              </a:rPr>
            </a:br>
            <a:r>
              <a:rPr lang="ja-JP" altLang="en-US" sz="1400" dirty="0">
                <a:latin typeface="ＭＳ Ｐゴシック" pitchFamily="50" charset="-128"/>
              </a:rPr>
              <a:t>（発射台となる毎年度の当初予算毎に作成）</a:t>
            </a:r>
            <a:endParaRPr lang="en-US" altLang="ja-JP" sz="1400" dirty="0">
              <a:latin typeface="ＭＳ Ｐゴシック" pitchFamily="50" charset="-128"/>
            </a:endParaRPr>
          </a:p>
          <a:p>
            <a:pPr marL="265113" indent="-265113" fontAlgn="auto">
              <a:lnSpc>
                <a:spcPct val="120000"/>
              </a:lnSpc>
              <a:spcBef>
                <a:spcPts val="1200"/>
              </a:spcBef>
              <a:spcAft>
                <a:spcPts val="0"/>
              </a:spcAft>
              <a:buClrTx/>
              <a:buSzTx/>
              <a:buFont typeface="Arial" pitchFamily="34" charset="0"/>
              <a:buNone/>
            </a:pPr>
            <a:r>
              <a:rPr lang="ja-JP" altLang="en-US" sz="1400" dirty="0">
                <a:latin typeface="ＭＳ Ｐゴシック" pitchFamily="50" charset="-128"/>
              </a:rPr>
              <a:t>◆ 試算にあたっては、「中長期の経済財政に関する試算」（内閣府）で示された経済成長率・長期金利や</a:t>
            </a:r>
            <a:endParaRPr lang="en-US" altLang="ja-JP" sz="1400" dirty="0">
              <a:latin typeface="ＭＳ Ｐゴシック" pitchFamily="50" charset="-128"/>
            </a:endParaRPr>
          </a:p>
          <a:p>
            <a:pPr marL="265113" indent="-265113" fontAlgn="auto">
              <a:lnSpc>
                <a:spcPct val="120000"/>
              </a:lnSpc>
              <a:spcBef>
                <a:spcPts val="0"/>
              </a:spcBef>
              <a:spcAft>
                <a:spcPts val="0"/>
              </a:spcAft>
              <a:buClrTx/>
              <a:buSzTx/>
              <a:buFont typeface="Arial" pitchFamily="34" charset="0"/>
              <a:buNone/>
            </a:pPr>
            <a:r>
              <a:rPr lang="ja-JP" altLang="en-US" sz="1400" dirty="0">
                <a:latin typeface="ＭＳ Ｐゴシック" pitchFamily="50" charset="-128"/>
              </a:rPr>
              <a:t>　　歳入・歳出の状況など、現時点で見込むことができる条件を前提に推計。</a:t>
            </a:r>
            <a:endParaRPr lang="en-US" altLang="ja-JP" sz="1400" dirty="0">
              <a:latin typeface="ＭＳ Ｐゴシック" pitchFamily="50" charset="-128"/>
            </a:endParaRPr>
          </a:p>
          <a:p>
            <a:pPr marL="265113" indent="-265113" fontAlgn="auto">
              <a:lnSpc>
                <a:spcPct val="120000"/>
              </a:lnSpc>
              <a:spcBef>
                <a:spcPts val="0"/>
              </a:spcBef>
              <a:spcAft>
                <a:spcPts val="0"/>
              </a:spcAft>
              <a:buClrTx/>
              <a:buSzTx/>
              <a:buFont typeface="Arial" pitchFamily="34" charset="0"/>
              <a:buNone/>
            </a:pPr>
            <a:r>
              <a:rPr lang="ja-JP" altLang="en-US" sz="1400" dirty="0">
                <a:latin typeface="ＭＳ Ｐゴシック" pitchFamily="50" charset="-128"/>
              </a:rPr>
              <a:t>　　なお、この試算は不確定要素を多く含んでおり、将来に向かって相当の幅をもってみる必要。</a:t>
            </a:r>
            <a:endParaRPr lang="en-US" altLang="ja-JP" sz="1400" dirty="0">
              <a:latin typeface="ＭＳ Ｐゴシック" pitchFamily="50" charset="-128"/>
            </a:endParaRPr>
          </a:p>
          <a:p>
            <a:pPr marL="265113" indent="-265113" fontAlgn="auto">
              <a:lnSpc>
                <a:spcPct val="120000"/>
              </a:lnSpc>
              <a:spcBef>
                <a:spcPts val="1200"/>
              </a:spcBef>
              <a:spcAft>
                <a:spcPts val="0"/>
              </a:spcAft>
              <a:buClrTx/>
              <a:buSzTx/>
              <a:buFont typeface="Arial" pitchFamily="34" charset="0"/>
              <a:buNone/>
            </a:pPr>
            <a:r>
              <a:rPr lang="en-US" altLang="ja-JP" sz="1050" dirty="0">
                <a:latin typeface="ＭＳ Ｐゴシック" pitchFamily="50" charset="-128"/>
              </a:rPr>
              <a:t>※</a:t>
            </a:r>
            <a:r>
              <a:rPr lang="ja-JP" altLang="en-US" sz="1050" dirty="0">
                <a:latin typeface="ＭＳ Ｐゴシック" pitchFamily="50" charset="-128"/>
              </a:rPr>
              <a:t>（　 ）内に西暦を併記している。</a:t>
            </a:r>
            <a:endParaRPr lang="en-US" altLang="ja-JP" sz="1200" dirty="0">
              <a:latin typeface="ＭＳ Ｐゴシック" pitchFamily="50" charset="-128"/>
            </a:endParaRPr>
          </a:p>
        </p:txBody>
      </p:sp>
      <p:sp>
        <p:nvSpPr>
          <p:cNvPr id="3" name="正方形/長方形 2"/>
          <p:cNvSpPr/>
          <p:nvPr/>
        </p:nvSpPr>
        <p:spPr>
          <a:xfrm>
            <a:off x="760567" y="2210035"/>
            <a:ext cx="8468221" cy="830997"/>
          </a:xfrm>
          <a:prstGeom prst="rect">
            <a:avLst/>
          </a:prstGeom>
          <a:noFill/>
        </p:spPr>
        <p:txBody>
          <a:bodyPr wrap="square" lIns="91440" tIns="45720" rIns="91440" bIns="45720">
            <a:spAutoFit/>
          </a:bodyPr>
          <a:lstStyle/>
          <a:p>
            <a:pPr algn="ctr"/>
            <a:r>
              <a:rPr lang="ja-JP" altLang="en-US" sz="4800" b="1" dirty="0"/>
              <a:t>財政状況に関する中長期試算</a:t>
            </a:r>
          </a:p>
        </p:txBody>
      </p:sp>
      <p:sp>
        <p:nvSpPr>
          <p:cNvPr id="8" name="正方形/長方形 7"/>
          <p:cNvSpPr/>
          <p:nvPr/>
        </p:nvSpPr>
        <p:spPr>
          <a:xfrm>
            <a:off x="760567" y="3021163"/>
            <a:ext cx="8468221" cy="646331"/>
          </a:xfrm>
          <a:prstGeom prst="rect">
            <a:avLst/>
          </a:prstGeom>
          <a:noFill/>
        </p:spPr>
        <p:txBody>
          <a:bodyPr wrap="square" lIns="91440" tIns="45720" rIns="91440" bIns="45720">
            <a:spAutoFit/>
          </a:bodyPr>
          <a:lstStyle/>
          <a:p>
            <a:pPr algn="r"/>
            <a:r>
              <a:rPr lang="ja-JP" altLang="en-US" sz="3600" b="1" dirty="0"/>
              <a:t>令和</a:t>
            </a:r>
            <a:r>
              <a:rPr lang="en-US" altLang="ja-JP" sz="3600" b="1" dirty="0"/>
              <a:t>7</a:t>
            </a:r>
            <a:r>
              <a:rPr lang="ja-JP" altLang="en-US" sz="3600" b="1" dirty="0"/>
              <a:t>年</a:t>
            </a:r>
            <a:r>
              <a:rPr lang="en-US" altLang="ja-JP" sz="3600" b="1" dirty="0"/>
              <a:t>2</a:t>
            </a:r>
            <a:r>
              <a:rPr lang="ja-JP" altLang="en-US" sz="3600" b="1" dirty="0"/>
              <a:t>月版</a:t>
            </a:r>
            <a:endParaRPr lang="ja-JP" altLang="en-US" sz="4800" b="1" dirty="0"/>
          </a:p>
        </p:txBody>
      </p:sp>
      <p:sp>
        <p:nvSpPr>
          <p:cNvPr id="7" name="正方形/長方形 6">
            <a:extLst>
              <a:ext uri="{FF2B5EF4-FFF2-40B4-BE49-F238E27FC236}">
                <a16:creationId xmlns:a16="http://schemas.microsoft.com/office/drawing/2014/main" id="{E62F7890-E925-44C1-8512-76FADB5FA899}"/>
              </a:ext>
            </a:extLst>
          </p:cNvPr>
          <p:cNvSpPr/>
          <p:nvPr/>
        </p:nvSpPr>
        <p:spPr>
          <a:xfrm>
            <a:off x="8330706" y="666985"/>
            <a:ext cx="1242828" cy="463515"/>
          </a:xfrm>
          <a:prstGeom prst="rect">
            <a:avLst/>
          </a:prstGeom>
          <a:noFill/>
          <a:ln w="9525"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8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資料</a:t>
            </a:r>
            <a:r>
              <a:rPr lang="ja-JP" altLang="en-US" sz="18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４</a:t>
            </a:r>
            <a:endParaRPr lang="ja-JP" sz="12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29316719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12"/>
          <p:cNvSpPr txBox="1"/>
          <p:nvPr/>
        </p:nvSpPr>
        <p:spPr>
          <a:xfrm>
            <a:off x="168985" y="2295021"/>
            <a:ext cx="430887" cy="3030294"/>
          </a:xfrm>
          <a:prstGeom prst="rect">
            <a:avLst/>
          </a:prstGeom>
          <a:noFill/>
        </p:spPr>
        <p:txBody>
          <a:bodyPr vert="eaVert"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600" b="1" dirty="0">
                <a:latin typeface="HGSｺﾞｼｯｸM" panose="020B0600000000000000" pitchFamily="50" charset="-128"/>
                <a:ea typeface="HGSｺﾞｼｯｸM" panose="020B0600000000000000" pitchFamily="50" charset="-128"/>
              </a:rPr>
              <a:t>収　支　不　足　額</a:t>
            </a:r>
          </a:p>
        </p:txBody>
      </p:sp>
      <p:graphicFrame>
        <p:nvGraphicFramePr>
          <p:cNvPr id="12" name="グラフ 11">
            <a:extLst>
              <a:ext uri="{FF2B5EF4-FFF2-40B4-BE49-F238E27FC236}">
                <a16:creationId xmlns:a16="http://schemas.microsoft.com/office/drawing/2014/main" id="{C524B3DF-77DE-4560-BC88-C9340BAE5A55}"/>
              </a:ext>
            </a:extLst>
          </p:cNvPr>
          <p:cNvGraphicFramePr>
            <a:graphicFrameLocks/>
          </p:cNvGraphicFramePr>
          <p:nvPr>
            <p:extLst>
              <p:ext uri="{D42A27DB-BD31-4B8C-83A1-F6EECF244321}">
                <p14:modId xmlns:p14="http://schemas.microsoft.com/office/powerpoint/2010/main" val="3533424050"/>
              </p:ext>
            </p:extLst>
          </p:nvPr>
        </p:nvGraphicFramePr>
        <p:xfrm>
          <a:off x="609811" y="1795461"/>
          <a:ext cx="8677692" cy="4491575"/>
        </p:xfrm>
        <a:graphic>
          <a:graphicData uri="http://schemas.openxmlformats.org/drawingml/2006/chart">
            <c:chart xmlns:c="http://schemas.openxmlformats.org/drawingml/2006/chart" xmlns:r="http://schemas.openxmlformats.org/officeDocument/2006/relationships" r:id="rId3"/>
          </a:graphicData>
        </a:graphic>
      </p:graphicFrame>
      <p:sp>
        <p:nvSpPr>
          <p:cNvPr id="4" name="メモ 3"/>
          <p:cNvSpPr/>
          <p:nvPr/>
        </p:nvSpPr>
        <p:spPr>
          <a:xfrm>
            <a:off x="635001" y="1068866"/>
            <a:ext cx="8642563" cy="561315"/>
          </a:xfrm>
          <a:prstGeom prst="foldedCorner">
            <a:avLst>
              <a:gd name="adj" fmla="val 19534"/>
            </a:avLst>
          </a:prstGeom>
          <a:solidFill>
            <a:schemeClr val="bg1"/>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endParaRPr lang="en-US" altLang="ja-JP" sz="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財政調整基金の残高見込額：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1,746</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末見込</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積立目標額：</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1,400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(2033)</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tx1"/>
              </a:solidFill>
              <a:latin typeface="Arial Unicode MS" panose="020B0604020202020204" pitchFamily="50" charset="-128"/>
              <a:cs typeface="Meiryo UI" panose="020B0604030504040204" pitchFamily="50" charset="-128"/>
            </a:endParaRPr>
          </a:p>
        </p:txBody>
      </p:sp>
      <p:sp>
        <p:nvSpPr>
          <p:cNvPr id="8195" name="Rectangle 2"/>
          <p:cNvSpPr>
            <a:spLocks noGrp="1" noChangeArrowheads="1"/>
          </p:cNvSpPr>
          <p:nvPr>
            <p:ph type="title"/>
          </p:nvPr>
        </p:nvSpPr>
        <p:spPr>
          <a:xfrm>
            <a:off x="507406" y="378572"/>
            <a:ext cx="8917201" cy="637200"/>
          </a:xfrm>
          <a:solidFill>
            <a:srgbClr val="000099"/>
          </a:solidFill>
        </p:spPr>
        <p:txBody>
          <a:bodyPr/>
          <a:lstStyle/>
          <a:p>
            <a:pPr eaLnBrk="1" hangingPunct="1"/>
            <a:r>
              <a:rPr lang="ja-JP" altLang="en-US" sz="3200" b="1" dirty="0">
                <a:solidFill>
                  <a:schemeClr val="bg1"/>
                </a:solidFill>
                <a:latin typeface="HGSｺﾞｼｯｸM" panose="020B0600000000000000" pitchFamily="50" charset="-128"/>
                <a:ea typeface="HGSｺﾞｼｯｸM" panose="020B0600000000000000" pitchFamily="50" charset="-128"/>
              </a:rPr>
              <a:t>　財政収支の見通し </a:t>
            </a:r>
            <a:r>
              <a:rPr lang="en-US" altLang="ja-JP" sz="3200" b="1" dirty="0">
                <a:solidFill>
                  <a:schemeClr val="bg1"/>
                </a:solidFill>
                <a:latin typeface="HGSｺﾞｼｯｸM" panose="020B0600000000000000" pitchFamily="50" charset="-128"/>
                <a:ea typeface="HGSｺﾞｼｯｸM" panose="020B0600000000000000" pitchFamily="50" charset="-128"/>
              </a:rPr>
              <a:t>【</a:t>
            </a:r>
            <a:r>
              <a:rPr lang="ja-JP" altLang="en-US" sz="3200" b="1" dirty="0">
                <a:solidFill>
                  <a:schemeClr val="bg1"/>
                </a:solidFill>
                <a:latin typeface="HGSｺﾞｼｯｸM" panose="020B0600000000000000" pitchFamily="50" charset="-128"/>
                <a:ea typeface="HGSｺﾞｼｯｸM" panose="020B0600000000000000" pitchFamily="50" charset="-128"/>
              </a:rPr>
              <a:t>令和</a:t>
            </a:r>
            <a:r>
              <a:rPr lang="en-US" altLang="ja-JP" sz="3200" b="1" dirty="0">
                <a:solidFill>
                  <a:schemeClr val="bg1"/>
                </a:solidFill>
                <a:latin typeface="HGSｺﾞｼｯｸM" panose="020B0600000000000000" pitchFamily="50" charset="-128"/>
                <a:ea typeface="HGSｺﾞｼｯｸM" panose="020B0600000000000000" pitchFamily="50" charset="-128"/>
              </a:rPr>
              <a:t>7</a:t>
            </a:r>
            <a:r>
              <a:rPr lang="ja-JP" altLang="en-US" sz="3200" b="1" dirty="0">
                <a:solidFill>
                  <a:schemeClr val="bg1"/>
                </a:solidFill>
                <a:latin typeface="HGSｺﾞｼｯｸM" panose="020B0600000000000000" pitchFamily="50" charset="-128"/>
                <a:ea typeface="HGSｺﾞｼｯｸM" panose="020B0600000000000000" pitchFamily="50" charset="-128"/>
              </a:rPr>
              <a:t>年</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ja-JP" altLang="en-US" sz="3200" b="1" dirty="0">
                <a:solidFill>
                  <a:schemeClr val="bg1"/>
                </a:solidFill>
                <a:latin typeface="HGSｺﾞｼｯｸM" panose="020B0600000000000000" pitchFamily="50" charset="-128"/>
                <a:ea typeface="HGSｺﾞｼｯｸM" panose="020B0600000000000000" pitchFamily="50" charset="-128"/>
              </a:rPr>
              <a:t>月版</a:t>
            </a:r>
            <a:r>
              <a:rPr lang="en-US" altLang="ja-JP" sz="3200" b="1" dirty="0">
                <a:solidFill>
                  <a:schemeClr val="bg1"/>
                </a:solidFill>
                <a:latin typeface="HGSｺﾞｼｯｸM" panose="020B0600000000000000" pitchFamily="50" charset="-128"/>
                <a:ea typeface="HGSｺﾞｼｯｸM" panose="020B0600000000000000" pitchFamily="50" charset="-128"/>
              </a:rPr>
              <a:t>】</a:t>
            </a:r>
          </a:p>
        </p:txBody>
      </p:sp>
      <p:sp>
        <p:nvSpPr>
          <p:cNvPr id="5" name="大かっこ 4"/>
          <p:cNvSpPr/>
          <p:nvPr/>
        </p:nvSpPr>
        <p:spPr>
          <a:xfrm>
            <a:off x="1100489" y="5766734"/>
            <a:ext cx="8374046" cy="712694"/>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l"/>
            <a:r>
              <a:rPr lang="ja-JP" altLang="en-US" sz="1300" dirty="0">
                <a:latin typeface="ＭＳ Ｐゴシック" pitchFamily="50" charset="-128"/>
              </a:rPr>
              <a:t>      内閣府試算の経済成長率・長期金利や歳入・歳出の状況など、現時点で見込むことができる条件を前提に推計</a:t>
            </a:r>
            <a:endParaRPr lang="en-US" altLang="ja-JP" sz="1300" dirty="0">
              <a:latin typeface="ＭＳ Ｐゴシック" pitchFamily="50" charset="-128"/>
            </a:endParaRPr>
          </a:p>
          <a:p>
            <a:pPr algn="l"/>
            <a:r>
              <a:rPr lang="ja-JP" altLang="en-US" sz="1300" dirty="0">
                <a:latin typeface="ＭＳ Ｐゴシック" pitchFamily="50" charset="-128"/>
              </a:rPr>
              <a:t>　　 令和</a:t>
            </a:r>
            <a:r>
              <a:rPr lang="en-US" altLang="ja-JP" sz="1300" dirty="0">
                <a:latin typeface="ＭＳ Ｐゴシック" pitchFamily="50" charset="-128"/>
              </a:rPr>
              <a:t>12</a:t>
            </a:r>
            <a:r>
              <a:rPr lang="ja-JP" altLang="en-US" sz="1300" dirty="0">
                <a:latin typeface="ＭＳ Ｐゴシック" pitchFamily="50" charset="-128"/>
              </a:rPr>
              <a:t>年度（</a:t>
            </a:r>
            <a:r>
              <a:rPr lang="en-US" altLang="ja-JP" sz="1300" dirty="0">
                <a:latin typeface="ＭＳ Ｐゴシック" pitchFamily="50" charset="-128"/>
              </a:rPr>
              <a:t>2030</a:t>
            </a:r>
            <a:r>
              <a:rPr lang="ja-JP" altLang="en-US" sz="1300" dirty="0">
                <a:latin typeface="ＭＳ Ｐゴシック" pitchFamily="50" charset="-128"/>
              </a:rPr>
              <a:t>）以降について、投資的経費及び一般施策経費は令和</a:t>
            </a:r>
            <a:r>
              <a:rPr lang="en-US" altLang="ja-JP" sz="1300" dirty="0">
                <a:latin typeface="ＭＳ Ｐゴシック" pitchFamily="50" charset="-128"/>
              </a:rPr>
              <a:t>11</a:t>
            </a:r>
            <a:r>
              <a:rPr lang="ja-JP" altLang="en-US" sz="1300" dirty="0">
                <a:latin typeface="ＭＳ Ｐゴシック" pitchFamily="50" charset="-128"/>
              </a:rPr>
              <a:t>年度（</a:t>
            </a:r>
            <a:r>
              <a:rPr lang="en-US" altLang="ja-JP" sz="1300" dirty="0">
                <a:latin typeface="ＭＳ Ｐゴシック" pitchFamily="50" charset="-128"/>
              </a:rPr>
              <a:t>2029</a:t>
            </a:r>
            <a:r>
              <a:rPr lang="ja-JP" altLang="en-US" sz="1300" dirty="0">
                <a:latin typeface="ＭＳ Ｐゴシック" pitchFamily="50" charset="-128"/>
              </a:rPr>
              <a:t>）と同額と見込む</a:t>
            </a:r>
            <a:endParaRPr lang="en-US" altLang="ja-JP" sz="1300" dirty="0">
              <a:latin typeface="ＭＳ Ｐゴシック" pitchFamily="50" charset="-128"/>
            </a:endParaRPr>
          </a:p>
          <a:p>
            <a:pPr algn="l"/>
            <a:r>
              <a:rPr lang="ja-JP" altLang="en-US" sz="1300" dirty="0">
                <a:latin typeface="ＭＳ Ｐゴシック" pitchFamily="50" charset="-128"/>
              </a:rPr>
              <a:t>      この試算は不確定要素を多く含んでおり、将来に向かって相当の幅をもってみる必要</a:t>
            </a:r>
            <a:endParaRPr kumimoji="1" lang="ja-JP" altLang="en-US" sz="1300" dirty="0"/>
          </a:p>
        </p:txBody>
      </p:sp>
      <p:sp>
        <p:nvSpPr>
          <p:cNvPr id="38" name="ホームベース 37"/>
          <p:cNvSpPr/>
          <p:nvPr/>
        </p:nvSpPr>
        <p:spPr bwMode="auto">
          <a:xfrm rot="5400000">
            <a:off x="-1385996" y="3774095"/>
            <a:ext cx="3492000" cy="267853"/>
          </a:xfrm>
          <a:prstGeom prst="homePlate">
            <a:avLst/>
          </a:prstGeom>
          <a:noFill/>
          <a:ln w="19050" cap="flat" cmpd="sng" algn="ctr">
            <a:solidFill>
              <a:schemeClr val="tx1"/>
            </a:solidFill>
            <a:prstDash val="solid"/>
            <a:round/>
            <a:headEnd type="none" w="med" len="med"/>
            <a:tailEnd type="none" w="med" len="med"/>
          </a:ln>
          <a:effectLst/>
        </p:spPr>
        <p:txBody>
          <a:bodyPr vert="horz" wrap="square" lIns="90000" tIns="154800" rIns="90000" bIns="154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21" name="テキスト ボックス 1"/>
          <p:cNvSpPr txBox="1"/>
          <p:nvPr/>
        </p:nvSpPr>
        <p:spPr>
          <a:xfrm>
            <a:off x="1491566" y="1778634"/>
            <a:ext cx="513019" cy="29667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600" dirty="0">
                <a:latin typeface="HGSｺﾞｼｯｸE" panose="020B0900000000000000" pitchFamily="50" charset="-128"/>
                <a:ea typeface="HGSｺﾞｼｯｸE" panose="020B0900000000000000" pitchFamily="50" charset="-128"/>
              </a:rPr>
              <a:t>(</a:t>
            </a:r>
            <a:r>
              <a:rPr lang="ja-JP" altLang="en-US" sz="600" dirty="0">
                <a:latin typeface="HGSｺﾞｼｯｸE" panose="020B0900000000000000" pitchFamily="50" charset="-128"/>
                <a:ea typeface="HGSｺﾞｼｯｸE" panose="020B0900000000000000" pitchFamily="50" charset="-128"/>
              </a:rPr>
              <a:t>当初</a:t>
            </a:r>
            <a:r>
              <a:rPr lang="en-US" altLang="ja-JP" sz="600" dirty="0">
                <a:latin typeface="HGSｺﾞｼｯｸE" panose="020B0900000000000000" pitchFamily="50" charset="-128"/>
                <a:ea typeface="HGSｺﾞｼｯｸE" panose="020B0900000000000000" pitchFamily="50" charset="-128"/>
              </a:rPr>
              <a:t>)</a:t>
            </a:r>
            <a:endParaRPr lang="ja-JP" altLang="en-US" sz="600" dirty="0">
              <a:latin typeface="HGSｺﾞｼｯｸE" panose="020B0900000000000000" pitchFamily="50" charset="-128"/>
              <a:ea typeface="HGSｺﾞｼｯｸE" panose="020B0900000000000000" pitchFamily="50" charset="-128"/>
            </a:endParaRPr>
          </a:p>
        </p:txBody>
      </p:sp>
      <p:sp>
        <p:nvSpPr>
          <p:cNvPr id="22" name="テキスト ボックス 11"/>
          <p:cNvSpPr txBox="1"/>
          <p:nvPr/>
        </p:nvSpPr>
        <p:spPr>
          <a:xfrm>
            <a:off x="586944" y="1778634"/>
            <a:ext cx="788742" cy="37841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en-US" altLang="ja-JP" sz="1200" dirty="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ja-JP" altLang="en-US" sz="1200" dirty="0">
                <a:latin typeface="HGSｺﾞｼｯｸM" panose="020B0600000000000000" pitchFamily="50" charset="-128"/>
                <a:ea typeface="HGSｺﾞｼｯｸM" panose="020B0600000000000000" pitchFamily="50" charset="-128"/>
                <a:cs typeface="Meiryo UI" panose="020B0604030504040204" pitchFamily="50" charset="-128"/>
              </a:rPr>
              <a:t>億円</a:t>
            </a:r>
            <a:r>
              <a:rPr kumimoji="1" lang="en-US" altLang="ja-JP" sz="1200" dirty="0">
                <a:latin typeface="HGSｺﾞｼｯｸM" panose="020B0600000000000000" pitchFamily="50" charset="-128"/>
                <a:ea typeface="HGSｺﾞｼｯｸM" panose="020B0600000000000000" pitchFamily="50" charset="-128"/>
                <a:cs typeface="Meiryo UI" panose="020B0604030504040204" pitchFamily="50" charset="-128"/>
              </a:rPr>
              <a:t>)</a:t>
            </a:r>
            <a:endParaRPr kumimoji="1" lang="ja-JP" altLang="en-US" sz="12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1" name="テキスト ボックス 1">
            <a:extLst>
              <a:ext uri="{FF2B5EF4-FFF2-40B4-BE49-F238E27FC236}">
                <a16:creationId xmlns:a16="http://schemas.microsoft.com/office/drawing/2014/main" id="{8F42A337-455D-4DCC-B75F-15A473F5EBC7}"/>
              </a:ext>
            </a:extLst>
          </p:cNvPr>
          <p:cNvSpPr txBox="1"/>
          <p:nvPr/>
        </p:nvSpPr>
        <p:spPr>
          <a:xfrm>
            <a:off x="8949019" y="1740859"/>
            <a:ext cx="594246" cy="29368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000" dirty="0">
                <a:latin typeface="HGSｺﾞｼｯｸM" panose="020B0600000000000000" pitchFamily="50" charset="-128"/>
                <a:ea typeface="HGSｺﾞｼｯｸM" panose="020B0600000000000000" pitchFamily="50" charset="-128"/>
              </a:rPr>
              <a:t>(</a:t>
            </a:r>
            <a:r>
              <a:rPr lang="ja-JP" altLang="en-US" sz="1000" dirty="0">
                <a:latin typeface="HGSｺﾞｼｯｸM" panose="020B0600000000000000" pitchFamily="50" charset="-128"/>
                <a:ea typeface="HGSｺﾞｼｯｸM" panose="020B0600000000000000" pitchFamily="50" charset="-128"/>
              </a:rPr>
              <a:t>年度</a:t>
            </a:r>
            <a:r>
              <a:rPr lang="en-US" altLang="ja-JP" sz="1000" dirty="0">
                <a:latin typeface="HGSｺﾞｼｯｸM" panose="020B0600000000000000" pitchFamily="50" charset="-128"/>
                <a:ea typeface="HGSｺﾞｼｯｸM" panose="020B0600000000000000" pitchFamily="50" charset="-128"/>
              </a:rPr>
              <a:t>)</a:t>
            </a:r>
            <a:endParaRPr lang="ja-JP" altLang="en-US" sz="1000" dirty="0">
              <a:latin typeface="HGSｺﾞｼｯｸM" panose="020B0600000000000000" pitchFamily="50" charset="-128"/>
              <a:ea typeface="HGSｺﾞｼｯｸM" panose="020B0600000000000000" pitchFamily="50" charset="-128"/>
            </a:endParaRPr>
          </a:p>
        </p:txBody>
      </p:sp>
      <p:sp>
        <p:nvSpPr>
          <p:cNvPr id="19" name="Text Box 110">
            <a:extLst>
              <a:ext uri="{FF2B5EF4-FFF2-40B4-BE49-F238E27FC236}">
                <a16:creationId xmlns:a16="http://schemas.microsoft.com/office/drawing/2014/main" id="{50DACA6C-AE30-421A-A689-47B586D2406B}"/>
              </a:ext>
            </a:extLst>
          </p:cNvPr>
          <p:cNvSpPr txBox="1">
            <a:spLocks noChangeArrowheads="1"/>
          </p:cNvSpPr>
          <p:nvPr/>
        </p:nvSpPr>
        <p:spPr bwMode="auto">
          <a:xfrm>
            <a:off x="9485736" y="76796"/>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ja-JP" altLang="en-US" sz="1000" b="1" i="1" dirty="0">
                <a:latin typeface="Verdana" pitchFamily="34" charset="0"/>
              </a:rPr>
              <a:t>１</a:t>
            </a:r>
            <a:endParaRPr lang="en-US" altLang="ja-JP" sz="1000" b="1" i="1" dirty="0">
              <a:latin typeface="Verdana" pitchFamily="34" charset="0"/>
            </a:endParaRPr>
          </a:p>
        </p:txBody>
      </p:sp>
    </p:spTree>
    <p:extLst>
      <p:ext uri="{BB962C8B-B14F-4D97-AF65-F5344CB8AC3E}">
        <p14:creationId xmlns:p14="http://schemas.microsoft.com/office/powerpoint/2010/main" val="2588323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95300" y="374673"/>
            <a:ext cx="8915400" cy="637200"/>
          </a:xfrm>
          <a:solidFill>
            <a:srgbClr val="000099"/>
          </a:solidFill>
        </p:spPr>
        <p:txBody>
          <a:bodyPr>
            <a:normAutofit/>
          </a:bodyPr>
          <a:lstStyle/>
          <a:p>
            <a:pPr eaLnBrk="1" hangingPunct="1"/>
            <a:r>
              <a:rPr lang="ja-JP" altLang="en-US" sz="3200" b="1" dirty="0">
                <a:solidFill>
                  <a:schemeClr val="bg1"/>
                </a:solidFill>
                <a:latin typeface="HGSｺﾞｼｯｸM" panose="020B0600000000000000" pitchFamily="50" charset="-128"/>
                <a:ea typeface="HGSｺﾞｼｯｸM" panose="020B0600000000000000" pitchFamily="50" charset="-128"/>
              </a:rPr>
              <a:t>　試算の前提条件 </a:t>
            </a:r>
            <a:r>
              <a:rPr lang="en-US" altLang="ja-JP" sz="3200" b="1" dirty="0">
                <a:solidFill>
                  <a:schemeClr val="bg1"/>
                </a:solidFill>
                <a:latin typeface="HGSｺﾞｼｯｸM" panose="020B0600000000000000" pitchFamily="50" charset="-128"/>
                <a:ea typeface="HGSｺﾞｼｯｸM" panose="020B0600000000000000" pitchFamily="50" charset="-128"/>
              </a:rPr>
              <a:t>【</a:t>
            </a:r>
            <a:r>
              <a:rPr lang="ja-JP" altLang="en-US" sz="3200" b="1" dirty="0">
                <a:solidFill>
                  <a:schemeClr val="bg1"/>
                </a:solidFill>
                <a:latin typeface="HGSｺﾞｼｯｸM" panose="020B0600000000000000" pitchFamily="50" charset="-128"/>
                <a:ea typeface="HGSｺﾞｼｯｸM" panose="020B0600000000000000" pitchFamily="50" charset="-128"/>
              </a:rPr>
              <a:t>令和</a:t>
            </a:r>
            <a:r>
              <a:rPr lang="en-US" altLang="ja-JP" sz="3200" b="1" dirty="0">
                <a:solidFill>
                  <a:schemeClr val="bg1"/>
                </a:solidFill>
                <a:latin typeface="HGSｺﾞｼｯｸM" panose="020B0600000000000000" pitchFamily="50" charset="-128"/>
                <a:ea typeface="HGSｺﾞｼｯｸM" panose="020B0600000000000000" pitchFamily="50" charset="-128"/>
              </a:rPr>
              <a:t>7</a:t>
            </a:r>
            <a:r>
              <a:rPr lang="ja-JP" altLang="en-US" sz="3200" b="1" dirty="0">
                <a:solidFill>
                  <a:schemeClr val="bg1"/>
                </a:solidFill>
                <a:latin typeface="HGSｺﾞｼｯｸM" panose="020B0600000000000000" pitchFamily="50" charset="-128"/>
                <a:ea typeface="HGSｺﾞｼｯｸM" panose="020B0600000000000000" pitchFamily="50" charset="-128"/>
              </a:rPr>
              <a:t>年</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ja-JP" altLang="en-US" sz="3200" b="1" dirty="0">
                <a:solidFill>
                  <a:schemeClr val="bg1"/>
                </a:solidFill>
                <a:latin typeface="HGSｺﾞｼｯｸM" panose="020B0600000000000000" pitchFamily="50" charset="-128"/>
                <a:ea typeface="HGSｺﾞｼｯｸM" panose="020B0600000000000000" pitchFamily="50" charset="-128"/>
              </a:rPr>
              <a:t>月版</a:t>
            </a:r>
            <a:r>
              <a:rPr lang="en-US" altLang="ja-JP" sz="3200" b="1" dirty="0">
                <a:solidFill>
                  <a:schemeClr val="bg1"/>
                </a:solidFill>
                <a:latin typeface="HGSｺﾞｼｯｸM" panose="020B0600000000000000" pitchFamily="50" charset="-128"/>
                <a:ea typeface="HGSｺﾞｼｯｸM" panose="020B0600000000000000" pitchFamily="50" charset="-128"/>
              </a:rPr>
              <a:t>】</a:t>
            </a:r>
          </a:p>
        </p:txBody>
      </p:sp>
      <p:sp>
        <p:nvSpPr>
          <p:cNvPr id="4" name="Text Box 110"/>
          <p:cNvSpPr txBox="1">
            <a:spLocks noChangeArrowheads="1"/>
          </p:cNvSpPr>
          <p:nvPr/>
        </p:nvSpPr>
        <p:spPr bwMode="auto">
          <a:xfrm>
            <a:off x="9501880" y="6636622"/>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2</a:t>
            </a:r>
          </a:p>
        </p:txBody>
      </p:sp>
      <p:pic>
        <p:nvPicPr>
          <p:cNvPr id="5" name="図 4">
            <a:extLst>
              <a:ext uri="{FF2B5EF4-FFF2-40B4-BE49-F238E27FC236}">
                <a16:creationId xmlns:a16="http://schemas.microsoft.com/office/drawing/2014/main" id="{884E80B9-8578-40A1-A809-4F06ABB33196}"/>
              </a:ext>
            </a:extLst>
          </p:cNvPr>
          <p:cNvPicPr>
            <a:picLocks noChangeAspect="1"/>
          </p:cNvPicPr>
          <p:nvPr/>
        </p:nvPicPr>
        <p:blipFill>
          <a:blip r:embed="rId2"/>
          <a:stretch>
            <a:fillRect/>
          </a:stretch>
        </p:blipFill>
        <p:spPr>
          <a:xfrm>
            <a:off x="495300" y="1011873"/>
            <a:ext cx="8915399" cy="5624749"/>
          </a:xfrm>
          <a:prstGeom prst="rect">
            <a:avLst/>
          </a:prstGeom>
        </p:spPr>
      </p:pic>
    </p:spTree>
    <p:extLst>
      <p:ext uri="{BB962C8B-B14F-4D97-AF65-F5344CB8AC3E}">
        <p14:creationId xmlns:p14="http://schemas.microsoft.com/office/powerpoint/2010/main" val="546314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
          <p:cNvSpPr>
            <a:spLocks noGrp="1" noChangeArrowheads="1"/>
          </p:cNvSpPr>
          <p:nvPr>
            <p:ph type="title"/>
          </p:nvPr>
        </p:nvSpPr>
        <p:spPr>
          <a:xfrm>
            <a:off x="495300" y="367763"/>
            <a:ext cx="8915400" cy="638628"/>
          </a:xfrm>
          <a:solidFill>
            <a:srgbClr val="000099"/>
          </a:solidFill>
        </p:spPr>
        <p:txBody>
          <a:bodyPr>
            <a:normAutofit/>
          </a:bodyPr>
          <a:lstStyle/>
          <a:p>
            <a:pPr eaLnBrk="1" hangingPunct="1"/>
            <a:r>
              <a:rPr lang="ja-JP" altLang="en-US" sz="3200" b="1" dirty="0">
                <a:solidFill>
                  <a:schemeClr val="bg1"/>
                </a:solidFill>
                <a:latin typeface="HGSｺﾞｼｯｸM" panose="020B0600000000000000" pitchFamily="50" charset="-128"/>
                <a:ea typeface="HGSｺﾞｼｯｸM" panose="020B0600000000000000" pitchFamily="50" charset="-128"/>
              </a:rPr>
              <a:t>　結果のポイント</a:t>
            </a:r>
            <a:r>
              <a:rPr lang="en-US" altLang="ja-JP" sz="3200" b="1" dirty="0">
                <a:solidFill>
                  <a:schemeClr val="bg1"/>
                </a:solidFill>
                <a:latin typeface="HGSｺﾞｼｯｸM" panose="020B0600000000000000" pitchFamily="50" charset="-128"/>
                <a:ea typeface="HGSｺﾞｼｯｸM" panose="020B0600000000000000" pitchFamily="50" charset="-128"/>
              </a:rPr>
              <a:t>【</a:t>
            </a:r>
            <a:r>
              <a:rPr lang="ja-JP" altLang="en-US" sz="3200" b="1" dirty="0">
                <a:solidFill>
                  <a:schemeClr val="bg1"/>
                </a:solidFill>
                <a:latin typeface="HGSｺﾞｼｯｸM" panose="020B0600000000000000" pitchFamily="50" charset="-128"/>
                <a:ea typeface="HGSｺﾞｼｯｸM" panose="020B0600000000000000" pitchFamily="50" charset="-128"/>
              </a:rPr>
              <a:t>令和</a:t>
            </a:r>
            <a:r>
              <a:rPr lang="en-US" altLang="ja-JP" sz="3200" b="1" dirty="0">
                <a:solidFill>
                  <a:schemeClr val="bg1"/>
                </a:solidFill>
                <a:latin typeface="HGSｺﾞｼｯｸM" panose="020B0600000000000000" pitchFamily="50" charset="-128"/>
                <a:ea typeface="HGSｺﾞｼｯｸM" panose="020B0600000000000000" pitchFamily="50" charset="-128"/>
              </a:rPr>
              <a:t>7</a:t>
            </a:r>
            <a:r>
              <a:rPr lang="ja-JP" altLang="en-US" sz="3200" b="1" dirty="0">
                <a:solidFill>
                  <a:schemeClr val="bg1"/>
                </a:solidFill>
                <a:latin typeface="HGSｺﾞｼｯｸM" panose="020B0600000000000000" pitchFamily="50" charset="-128"/>
                <a:ea typeface="HGSｺﾞｼｯｸM" panose="020B0600000000000000" pitchFamily="50" charset="-128"/>
              </a:rPr>
              <a:t>年</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ja-JP" altLang="en-US" sz="3200" b="1" dirty="0">
                <a:solidFill>
                  <a:schemeClr val="bg1"/>
                </a:solidFill>
                <a:latin typeface="HGSｺﾞｼｯｸM" panose="020B0600000000000000" pitchFamily="50" charset="-128"/>
                <a:ea typeface="HGSｺﾞｼｯｸM" panose="020B0600000000000000" pitchFamily="50" charset="-128"/>
              </a:rPr>
              <a:t>月版</a:t>
            </a:r>
            <a:r>
              <a:rPr lang="en-US" altLang="ja-JP" sz="3200" b="1" dirty="0">
                <a:solidFill>
                  <a:schemeClr val="bg1"/>
                </a:solidFill>
                <a:latin typeface="HGSｺﾞｼｯｸM" panose="020B0600000000000000" pitchFamily="50" charset="-128"/>
                <a:ea typeface="HGSｺﾞｼｯｸM" panose="020B0600000000000000" pitchFamily="50" charset="-128"/>
              </a:rPr>
              <a:t>】</a:t>
            </a:r>
          </a:p>
        </p:txBody>
      </p:sp>
      <p:sp>
        <p:nvSpPr>
          <p:cNvPr id="10" name="テキスト ボックス 9"/>
          <p:cNvSpPr txBox="1"/>
          <p:nvPr/>
        </p:nvSpPr>
        <p:spPr>
          <a:xfrm>
            <a:off x="495299" y="1368531"/>
            <a:ext cx="8915400" cy="3083921"/>
          </a:xfrm>
          <a:prstGeom prst="rect">
            <a:avLst/>
          </a:prstGeom>
          <a:noFill/>
        </p:spPr>
        <p:txBody>
          <a:bodyPr wrap="square" rtlCol="0">
            <a:spAutoFit/>
          </a:bodyPr>
          <a:lstStyle/>
          <a:p>
            <a:pPr marL="216000" indent="-457200" algn="l"/>
            <a:r>
              <a:rPr lang="ja-JP" altLang="en-US" dirty="0">
                <a:latin typeface="HGSｺﾞｼｯｸM" panose="020B0600000000000000" pitchFamily="50" charset="-128"/>
                <a:ea typeface="HGSｺﾞｼｯｸM" panose="020B0600000000000000" pitchFamily="50" charset="-128"/>
              </a:rPr>
              <a:t>〇内閣府試算における経済成長率の上昇により税収見込みは増加する一方、地方交付税の減少、税関連歳出の増加や賃金上昇率を反映した人件費の増等により、財政収支のトレンドとしては前回試算（令和</a:t>
            </a:r>
            <a:r>
              <a:rPr lang="en-US" altLang="ja-JP" dirty="0">
                <a:latin typeface="HGSｺﾞｼｯｸM" panose="020B0600000000000000" pitchFamily="50" charset="-128"/>
                <a:ea typeface="HGSｺﾞｼｯｸM" panose="020B0600000000000000" pitchFamily="50" charset="-128"/>
              </a:rPr>
              <a:t>6</a:t>
            </a:r>
            <a:r>
              <a:rPr lang="ja-JP" altLang="en-US" dirty="0">
                <a:latin typeface="HGSｺﾞｼｯｸM" panose="020B0600000000000000" pitchFamily="50" charset="-128"/>
                <a:ea typeface="HGSｺﾞｼｯｸM" panose="020B0600000000000000" pitchFamily="50" charset="-128"/>
              </a:rPr>
              <a:t>年</a:t>
            </a:r>
            <a:r>
              <a:rPr lang="en-US" altLang="ja-JP" dirty="0">
                <a:latin typeface="HGSｺﾞｼｯｸM" panose="020B0600000000000000" pitchFamily="50" charset="-128"/>
                <a:ea typeface="HGSｺﾞｼｯｸM" panose="020B0600000000000000" pitchFamily="50" charset="-128"/>
              </a:rPr>
              <a:t>2</a:t>
            </a:r>
            <a:r>
              <a:rPr lang="ja-JP" altLang="en-US" dirty="0">
                <a:latin typeface="HGSｺﾞｼｯｸM" panose="020B0600000000000000" pitchFamily="50" charset="-128"/>
                <a:ea typeface="HGSｺﾞｼｯｸM" panose="020B0600000000000000" pitchFamily="50" charset="-128"/>
              </a:rPr>
              <a:t>月版）と同様の傾向。</a:t>
            </a:r>
            <a:endParaRPr lang="en-US" altLang="ja-JP" dirty="0">
              <a:latin typeface="HGSｺﾞｼｯｸM" panose="020B0600000000000000" pitchFamily="50" charset="-128"/>
              <a:ea typeface="HGSｺﾞｼｯｸM" panose="020B0600000000000000" pitchFamily="50" charset="-128"/>
            </a:endParaRPr>
          </a:p>
          <a:p>
            <a:pPr marL="216000" indent="-457200" algn="l"/>
            <a:endParaRPr lang="en-US" altLang="ja-JP" dirty="0">
              <a:latin typeface="HGSｺﾞｼｯｸM" panose="020B0600000000000000" pitchFamily="50" charset="-128"/>
              <a:ea typeface="HGSｺﾞｼｯｸM" panose="020B0600000000000000" pitchFamily="50" charset="-128"/>
            </a:endParaRPr>
          </a:p>
          <a:p>
            <a:pPr marL="216000" indent="-457200" algn="l"/>
            <a:r>
              <a:rPr lang="ja-JP" altLang="en-US" dirty="0">
                <a:latin typeface="HGSｺﾞｼｯｸM" panose="020B0600000000000000" pitchFamily="50" charset="-128"/>
                <a:ea typeface="HGSｺﾞｼｯｸM" panose="020B0600000000000000" pitchFamily="50" charset="-128"/>
              </a:rPr>
              <a:t>○バブル後に大量発行した府債の最終償還の到来などにより、推計期間中の収支不足額は最大で</a:t>
            </a:r>
            <a:r>
              <a:rPr lang="en-US" altLang="ja-JP" dirty="0">
                <a:latin typeface="HGSｺﾞｼｯｸM" panose="020B0600000000000000" pitchFamily="50" charset="-128"/>
                <a:ea typeface="HGSｺﾞｼｯｸM" panose="020B0600000000000000" pitchFamily="50" charset="-128"/>
              </a:rPr>
              <a:t>910</a:t>
            </a:r>
            <a:r>
              <a:rPr lang="ja-JP" altLang="en-US" dirty="0">
                <a:latin typeface="HGSｺﾞｼｯｸM" panose="020B0600000000000000" pitchFamily="50" charset="-128"/>
                <a:ea typeface="HGSｺﾞｼｯｸM" panose="020B0600000000000000" pitchFamily="50" charset="-128"/>
              </a:rPr>
              <a:t>億円（令和</a:t>
            </a:r>
            <a:r>
              <a:rPr lang="en-US" altLang="ja-JP" dirty="0">
                <a:latin typeface="HGSｺﾞｼｯｸM" panose="020B0600000000000000" pitchFamily="50" charset="-128"/>
                <a:ea typeface="HGSｺﾞｼｯｸM" panose="020B0600000000000000" pitchFamily="50" charset="-128"/>
              </a:rPr>
              <a:t>13</a:t>
            </a:r>
            <a:r>
              <a:rPr lang="ja-JP" altLang="en-US" dirty="0">
                <a:latin typeface="HGSｺﾞｼｯｸM" panose="020B0600000000000000" pitchFamily="50" charset="-128"/>
                <a:ea typeface="HGSｺﾞｼｯｸM" panose="020B0600000000000000" pitchFamily="50" charset="-128"/>
              </a:rPr>
              <a:t>年度）を見込んでいるが、それ以降は公債費の減少により収支不足額は減少。</a:t>
            </a:r>
            <a:endParaRPr lang="en-US" altLang="ja-JP" dirty="0">
              <a:latin typeface="HGSｺﾞｼｯｸM" panose="020B0600000000000000" pitchFamily="50" charset="-128"/>
              <a:ea typeface="HGSｺﾞｼｯｸM" panose="020B0600000000000000" pitchFamily="50" charset="-128"/>
            </a:endParaRPr>
          </a:p>
          <a:p>
            <a:pPr marL="216000" indent="-457200" algn="l"/>
            <a:endParaRPr lang="en-US" altLang="ja-JP" dirty="0">
              <a:latin typeface="HGSｺﾞｼｯｸM" panose="020B0600000000000000" pitchFamily="50" charset="-128"/>
              <a:ea typeface="HGSｺﾞｼｯｸM" panose="020B0600000000000000" pitchFamily="50" charset="-128"/>
            </a:endParaRPr>
          </a:p>
          <a:p>
            <a:pPr marL="216000" indent="-457200" algn="l"/>
            <a:r>
              <a:rPr lang="ja-JP" altLang="en-US" dirty="0">
                <a:latin typeface="HGSｺﾞｼｯｸM" panose="020B0600000000000000" pitchFamily="50" charset="-128"/>
                <a:ea typeface="HGSｺﾞｼｯｸM" panose="020B0600000000000000" pitchFamily="50" charset="-128"/>
              </a:rPr>
              <a:t>〇主たる税収である法人二税の景気による変動に加え、人件費や社会保障関係経費の増加、金利上昇の傾向があるため、引き続き財政規律を堅持する必要がある。</a:t>
            </a:r>
            <a:endParaRPr lang="en-US" altLang="ja-JP" dirty="0">
              <a:latin typeface="HGSｺﾞｼｯｸM" panose="020B0600000000000000" pitchFamily="50" charset="-128"/>
              <a:ea typeface="HGSｺﾞｼｯｸM" panose="020B0600000000000000" pitchFamily="50" charset="-128"/>
            </a:endParaRPr>
          </a:p>
        </p:txBody>
      </p:sp>
      <p:sp>
        <p:nvSpPr>
          <p:cNvPr id="4" name="Text Box 4"/>
          <p:cNvSpPr txBox="1">
            <a:spLocks noChangeArrowheads="1"/>
          </p:cNvSpPr>
          <p:nvPr/>
        </p:nvSpPr>
        <p:spPr bwMode="auto">
          <a:xfrm>
            <a:off x="9497236" y="71988"/>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3</a:t>
            </a:r>
          </a:p>
        </p:txBody>
      </p:sp>
      <p:sp>
        <p:nvSpPr>
          <p:cNvPr id="7" name="テキスト ボックス 6">
            <a:extLst>
              <a:ext uri="{FF2B5EF4-FFF2-40B4-BE49-F238E27FC236}">
                <a16:creationId xmlns:a16="http://schemas.microsoft.com/office/drawing/2014/main" id="{DE36B9D5-AD0E-4F89-8D7F-DFACD3D1F8C6}"/>
              </a:ext>
            </a:extLst>
          </p:cNvPr>
          <p:cNvSpPr txBox="1"/>
          <p:nvPr/>
        </p:nvSpPr>
        <p:spPr>
          <a:xfrm>
            <a:off x="495299" y="4922985"/>
            <a:ext cx="8915401" cy="978729"/>
          </a:xfrm>
          <a:prstGeom prst="rect">
            <a:avLst/>
          </a:prstGeom>
          <a:noFill/>
          <a:ln w="19050">
            <a:solidFill>
              <a:schemeClr val="tx1"/>
            </a:solidFill>
          </a:ln>
        </p:spPr>
        <p:txBody>
          <a:bodyPr wrap="square" rtlCol="0">
            <a:spAutoFit/>
          </a:bodyPr>
          <a:lstStyle/>
          <a:p>
            <a:pPr marL="216000" indent="-457200" algn="l"/>
            <a:r>
              <a:rPr lang="ja-JP" altLang="en-US" b="1" u="sng" dirty="0">
                <a:latin typeface="HGSｺﾞｼｯｸM" panose="020B0600000000000000" pitchFamily="50" charset="-128"/>
                <a:ea typeface="HGSｺﾞｼｯｸM" panose="020B0600000000000000" pitchFamily="50" charset="-128"/>
              </a:rPr>
              <a:t>■今後見込まれる収支不足への対応</a:t>
            </a:r>
            <a:endParaRPr lang="en-US" altLang="ja-JP" b="1" u="sng" dirty="0">
              <a:latin typeface="HGSｺﾞｼｯｸM" panose="020B0600000000000000" pitchFamily="50" charset="-128"/>
              <a:ea typeface="HGSｺﾞｼｯｸM" panose="020B0600000000000000" pitchFamily="50" charset="-128"/>
            </a:endParaRPr>
          </a:p>
          <a:p>
            <a:pPr marL="216000" indent="-457200" algn="l"/>
            <a:r>
              <a:rPr lang="ja-JP" altLang="en-US" dirty="0">
                <a:latin typeface="HGSｺﾞｼｯｸM" panose="020B0600000000000000" pitchFamily="50" charset="-128"/>
                <a:ea typeface="HGSｺﾞｼｯｸM" panose="020B0600000000000000" pitchFamily="50" charset="-128"/>
              </a:rPr>
              <a:t>　毎年度の予算編成において、「行政経営の取組み」に掲げる歳入確保や歳出の見直しについて具体化を進めるとともに、財政調整基金を活用。</a:t>
            </a:r>
            <a:endParaRPr lang="en-US" altLang="ja-JP" dirty="0">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819487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4"/>
          <p:cNvSpPr txBox="1">
            <a:spLocks noChangeArrowheads="1"/>
          </p:cNvSpPr>
          <p:nvPr/>
        </p:nvSpPr>
        <p:spPr bwMode="auto">
          <a:xfrm>
            <a:off x="9501879" y="6560373"/>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4</a:t>
            </a:r>
          </a:p>
        </p:txBody>
      </p:sp>
      <p:pic>
        <p:nvPicPr>
          <p:cNvPr id="2" name="図 1">
            <a:extLst>
              <a:ext uri="{FF2B5EF4-FFF2-40B4-BE49-F238E27FC236}">
                <a16:creationId xmlns:a16="http://schemas.microsoft.com/office/drawing/2014/main" id="{D420D1C9-27DE-4C7B-BA61-C3D5F8F0718C}"/>
              </a:ext>
            </a:extLst>
          </p:cNvPr>
          <p:cNvPicPr>
            <a:picLocks noChangeAspect="1"/>
          </p:cNvPicPr>
          <p:nvPr/>
        </p:nvPicPr>
        <p:blipFill>
          <a:blip r:embed="rId2"/>
          <a:stretch>
            <a:fillRect/>
          </a:stretch>
        </p:blipFill>
        <p:spPr>
          <a:xfrm>
            <a:off x="780893" y="466200"/>
            <a:ext cx="8344213" cy="5925600"/>
          </a:xfrm>
          <a:prstGeom prst="rect">
            <a:avLst/>
          </a:prstGeom>
        </p:spPr>
      </p:pic>
    </p:spTree>
    <p:extLst>
      <p:ext uri="{BB962C8B-B14F-4D97-AF65-F5344CB8AC3E}">
        <p14:creationId xmlns:p14="http://schemas.microsoft.com/office/powerpoint/2010/main" val="576893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9512334" y="98931"/>
            <a:ext cx="339725" cy="1698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nchorCtr="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algn="l" eaLnBrk="1" hangingPunct="1">
              <a:spcBef>
                <a:spcPct val="50000"/>
              </a:spcBef>
              <a:buClrTx/>
              <a:buSzTx/>
              <a:buFontTx/>
              <a:buNone/>
            </a:pPr>
            <a:r>
              <a:rPr lang="en-US" altLang="ja-JP" sz="1000" b="1" i="1" dirty="0">
                <a:latin typeface="Verdana" pitchFamily="34" charset="0"/>
              </a:rPr>
              <a:t>5</a:t>
            </a:r>
          </a:p>
        </p:txBody>
      </p:sp>
      <p:pic>
        <p:nvPicPr>
          <p:cNvPr id="2" name="図 1">
            <a:extLst>
              <a:ext uri="{FF2B5EF4-FFF2-40B4-BE49-F238E27FC236}">
                <a16:creationId xmlns:a16="http://schemas.microsoft.com/office/drawing/2014/main" id="{C9A291F0-94A1-4D42-AD36-58D2591D6D7A}"/>
              </a:ext>
            </a:extLst>
          </p:cNvPr>
          <p:cNvPicPr>
            <a:picLocks noChangeAspect="1"/>
          </p:cNvPicPr>
          <p:nvPr/>
        </p:nvPicPr>
        <p:blipFill>
          <a:blip r:embed="rId2"/>
          <a:stretch>
            <a:fillRect/>
          </a:stretch>
        </p:blipFill>
        <p:spPr>
          <a:xfrm>
            <a:off x="1293765" y="466200"/>
            <a:ext cx="7318470" cy="5925600"/>
          </a:xfrm>
          <a:prstGeom prst="rect">
            <a:avLst/>
          </a:prstGeom>
        </p:spPr>
      </p:pic>
    </p:spTree>
    <p:extLst>
      <p:ext uri="{BB962C8B-B14F-4D97-AF65-F5344CB8AC3E}">
        <p14:creationId xmlns:p14="http://schemas.microsoft.com/office/powerpoint/2010/main" val="2221396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3184327262"/>
              </p:ext>
            </p:extLst>
          </p:nvPr>
        </p:nvGraphicFramePr>
        <p:xfrm>
          <a:off x="1287321" y="1775114"/>
          <a:ext cx="7407966" cy="3671999"/>
        </p:xfrm>
        <a:graphic>
          <a:graphicData uri="http://schemas.openxmlformats.org/drawingml/2006/table">
            <a:tbl>
              <a:tblPr>
                <a:tableStyleId>{5C22544A-7EE6-4342-B048-85BDC9FD1C3A}</a:tableStyleId>
              </a:tblPr>
              <a:tblGrid>
                <a:gridCol w="1245705">
                  <a:extLst>
                    <a:ext uri="{9D8B030D-6E8A-4147-A177-3AD203B41FA5}">
                      <a16:colId xmlns:a16="http://schemas.microsoft.com/office/drawing/2014/main" val="20000"/>
                    </a:ext>
                  </a:extLst>
                </a:gridCol>
                <a:gridCol w="1139687">
                  <a:extLst>
                    <a:ext uri="{9D8B030D-6E8A-4147-A177-3AD203B41FA5}">
                      <a16:colId xmlns:a16="http://schemas.microsoft.com/office/drawing/2014/main" val="20001"/>
                    </a:ext>
                  </a:extLst>
                </a:gridCol>
                <a:gridCol w="954157">
                  <a:extLst>
                    <a:ext uri="{9D8B030D-6E8A-4147-A177-3AD203B41FA5}">
                      <a16:colId xmlns:a16="http://schemas.microsoft.com/office/drawing/2014/main" val="20002"/>
                    </a:ext>
                  </a:extLst>
                </a:gridCol>
                <a:gridCol w="954156">
                  <a:extLst>
                    <a:ext uri="{9D8B030D-6E8A-4147-A177-3AD203B41FA5}">
                      <a16:colId xmlns:a16="http://schemas.microsoft.com/office/drawing/2014/main" val="20003"/>
                    </a:ext>
                  </a:extLst>
                </a:gridCol>
                <a:gridCol w="1179444">
                  <a:extLst>
                    <a:ext uri="{9D8B030D-6E8A-4147-A177-3AD203B41FA5}">
                      <a16:colId xmlns:a16="http://schemas.microsoft.com/office/drawing/2014/main" val="20004"/>
                    </a:ext>
                  </a:extLst>
                </a:gridCol>
                <a:gridCol w="424069">
                  <a:extLst>
                    <a:ext uri="{9D8B030D-6E8A-4147-A177-3AD203B41FA5}">
                      <a16:colId xmlns:a16="http://schemas.microsoft.com/office/drawing/2014/main" val="20005"/>
                    </a:ext>
                  </a:extLst>
                </a:gridCol>
                <a:gridCol w="1510748">
                  <a:extLst>
                    <a:ext uri="{9D8B030D-6E8A-4147-A177-3AD203B41FA5}">
                      <a16:colId xmlns:a16="http://schemas.microsoft.com/office/drawing/2014/main" val="20006"/>
                    </a:ext>
                  </a:extLst>
                </a:gridCol>
              </a:tblGrid>
              <a:tr h="338225">
                <a:tc rowSpan="2" gridSpan="2">
                  <a:txBody>
                    <a:bodyPr/>
                    <a:lstStyle/>
                    <a:p>
                      <a:pPr algn="ctr" fontAlgn="b"/>
                      <a:r>
                        <a:rPr lang="ja-JP" altLang="en-US" sz="900" b="0" i="0" u="none" strike="noStrike" dirty="0">
                          <a:solidFill>
                            <a:srgbClr val="000000"/>
                          </a:solidFill>
                          <a:effectLst/>
                          <a:latin typeface="ＭＳ Ｐゴシック"/>
                        </a:rPr>
                        <a:t>区　　　　　　分</a:t>
                      </a:r>
                    </a:p>
                    <a:p>
                      <a:pPr algn="ctr" fontAlgn="b"/>
                      <a:r>
                        <a:rPr lang="ja-JP" altLang="en-US" sz="900" b="0" i="0" u="none" strike="noStrike" dirty="0">
                          <a:solidFill>
                            <a:srgbClr val="000000"/>
                          </a:solidFill>
                          <a:effectLst/>
                          <a:latin typeface="ＭＳ Ｐゴシック"/>
                        </a:rPr>
                        <a:t>（算出の考え方）</a:t>
                      </a: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a:txBody>
                    <a:bodyPr/>
                    <a:lstStyle/>
                    <a:p>
                      <a:pPr algn="ctr" fontAlgn="b"/>
                      <a:r>
                        <a:rPr lang="ja-JP" altLang="en-US" sz="1000" b="0" i="0" u="none" strike="noStrike" dirty="0">
                          <a:solidFill>
                            <a:srgbClr val="000000"/>
                          </a:solidFill>
                          <a:effectLst/>
                          <a:latin typeface="ＭＳ Ｐゴシック"/>
                        </a:rPr>
                        <a:t>名称</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r>
                        <a:rPr lang="ja-JP" altLang="en-US" sz="1000" b="0" i="0" u="none" strike="noStrike" dirty="0">
                          <a:solidFill>
                            <a:srgbClr val="000000"/>
                          </a:solidFill>
                          <a:effectLst/>
                          <a:latin typeface="ＭＳ Ｐゴシック"/>
                        </a:rPr>
                        <a:t>発生</a:t>
                      </a:r>
                      <a:endParaRPr lang="en-US" altLang="ja-JP" sz="1000" b="0" i="0" u="none" strike="noStrike" dirty="0">
                        <a:solidFill>
                          <a:srgbClr val="000000"/>
                        </a:solidFill>
                        <a:effectLst/>
                        <a:latin typeface="ＭＳ Ｐゴシック"/>
                      </a:endParaRPr>
                    </a:p>
                    <a:p>
                      <a:pPr algn="ctr" fontAlgn="b"/>
                      <a:r>
                        <a:rPr lang="ja-JP" altLang="en-US" sz="1000" b="0" i="0" u="none" strike="noStrike" dirty="0">
                          <a:solidFill>
                            <a:srgbClr val="000000"/>
                          </a:solidFill>
                          <a:effectLst/>
                          <a:latin typeface="ＭＳ Ｐゴシック"/>
                        </a:rPr>
                        <a:t>時期</a:t>
                      </a:r>
                      <a:endParaRPr lang="en-US" altLang="ja-JP"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fontAlgn="b"/>
                      <a:r>
                        <a:rPr lang="ja-JP" altLang="en-US" sz="1000" b="0" i="0" u="none" strike="noStrike" dirty="0">
                          <a:solidFill>
                            <a:srgbClr val="000000"/>
                          </a:solidFill>
                          <a:effectLst/>
                          <a:latin typeface="+mn-ea"/>
                          <a:ea typeface="+mn-ea"/>
                        </a:rPr>
                        <a:t>令和</a:t>
                      </a:r>
                      <a:r>
                        <a:rPr lang="en-US" altLang="ja-JP" sz="1000" b="0" i="0" u="none" strike="noStrike" dirty="0">
                          <a:solidFill>
                            <a:srgbClr val="000000"/>
                          </a:solidFill>
                          <a:effectLst/>
                          <a:latin typeface="+mn-ea"/>
                          <a:ea typeface="+mn-ea"/>
                        </a:rPr>
                        <a:t>5</a:t>
                      </a:r>
                      <a:r>
                        <a:rPr lang="ja-JP" altLang="en-US" sz="1000" b="0" i="0" u="none" strike="noStrike" dirty="0">
                          <a:solidFill>
                            <a:srgbClr val="000000"/>
                          </a:solidFill>
                          <a:effectLst/>
                          <a:latin typeface="+mn-ea"/>
                          <a:ea typeface="+mn-ea"/>
                        </a:rPr>
                        <a:t>年度末試算</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hMerge="1">
                  <a:txBody>
                    <a:bodyPr/>
                    <a:lstStyle/>
                    <a:p>
                      <a:pPr algn="ctr" fontAlgn="b"/>
                      <a:endParaRPr lang="ja-JP" altLang="en-US" sz="1200" b="0" i="0" u="none" strike="noStrike" dirty="0">
                        <a:solidFill>
                          <a:srgbClr val="000000"/>
                        </a:solidFill>
                        <a:effectLst/>
                        <a:latin typeface="ＭＳ Ｐ明朝" pitchFamily="18" charset="-128"/>
                        <a:ea typeface="ＭＳ Ｐ明朝" pitchFamily="18" charset="-128"/>
                      </a:endParaRPr>
                    </a:p>
                  </a:txBody>
                  <a:tcPr marL="7642" marR="7642" marT="7054" marB="0" anchor="b">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0000"/>
                  </a:ext>
                </a:extLst>
              </a:tr>
              <a:tr h="363678">
                <a:tc gridSpan="2" vMerge="1">
                  <a:txBody>
                    <a:bodyPr/>
                    <a:lstStyle/>
                    <a:p>
                      <a:pPr algn="ctr" fontAlgn="b"/>
                      <a:endParaRPr lang="ja-JP" altLang="en-US" sz="1400" b="0" i="0" u="none" strike="noStrike" dirty="0">
                        <a:solidFill>
                          <a:srgbClr val="000000"/>
                        </a:solidFill>
                        <a:effectLst/>
                        <a:latin typeface="ＭＳ Ｐゴシック"/>
                      </a:endParaRPr>
                    </a:p>
                  </a:txBody>
                  <a:tcPr marL="7642" marR="7642" marT="7054" marB="0" anchor="b">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vMerge="1">
                  <a:txBody>
                    <a:bodyPr/>
                    <a:lstStyle/>
                    <a:p>
                      <a:endParaRPr kumimoji="1" lang="ja-JP" altLang="en-US"/>
                    </a:p>
                  </a:txBody>
                  <a:tcPr/>
                </a:tc>
                <a:tc vMerge="1">
                  <a:txBody>
                    <a:bodyPr/>
                    <a:lstStyle/>
                    <a:p>
                      <a:pPr algn="ctr" fontAlgn="b"/>
                      <a:endParaRPr lang="ja-JP" altLang="en-US" sz="1400" b="0" i="0" u="none" strike="noStrike" dirty="0">
                        <a:solidFill>
                          <a:srgbClr val="000000"/>
                        </a:solidFill>
                        <a:effectLst/>
                        <a:latin typeface="ＭＳ Ｐゴシック"/>
                      </a:endParaRPr>
                    </a:p>
                  </a:txBody>
                  <a:tcPr marL="7642" marR="7642" marT="705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vMerge="1">
                  <a:txBody>
                    <a:bodyPr/>
                    <a:lstStyle/>
                    <a:p>
                      <a:endParaRPr kumimoji="1" lang="ja-JP" altLang="en-US"/>
                    </a:p>
                  </a:txBody>
                  <a:tcPr/>
                </a:tc>
                <a:tc gridSpan="2">
                  <a:txBody>
                    <a:bodyPr/>
                    <a:lstStyle/>
                    <a:p>
                      <a:pPr algn="ctr" fontAlgn="b"/>
                      <a:r>
                        <a:rPr lang="ja-JP" altLang="en-US" sz="1000" b="0" i="0" u="none" strike="noStrike" dirty="0">
                          <a:solidFill>
                            <a:srgbClr val="000000"/>
                          </a:solidFill>
                          <a:effectLst/>
                          <a:latin typeface="+mn-ea"/>
                          <a:ea typeface="+mn-ea"/>
                        </a:rPr>
                        <a:t>想定されるリスク</a:t>
                      </a:r>
                    </a:p>
                  </a:txBody>
                  <a:tcPr marL="7642" marR="7642" marT="7054"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algn="ctr" fontAlgn="b"/>
                      <a:r>
                        <a:rPr lang="ja-JP" altLang="en-US" sz="1000" b="0" i="0" u="none" strike="noStrike" dirty="0">
                          <a:solidFill>
                            <a:srgbClr val="000000"/>
                          </a:solidFill>
                          <a:effectLst/>
                          <a:latin typeface="+mn-ea"/>
                          <a:ea typeface="+mn-ea"/>
                        </a:rPr>
                        <a:t>積立目標額</a:t>
                      </a:r>
                      <a:endParaRPr lang="en-US" altLang="ja-JP" sz="1000" b="0" i="0" u="none" strike="noStrike" dirty="0">
                        <a:solidFill>
                          <a:srgbClr val="000000"/>
                        </a:solidFill>
                        <a:effectLst/>
                        <a:latin typeface="+mn-ea"/>
                        <a:ea typeface="+mn-ea"/>
                      </a:endParaRPr>
                    </a:p>
                    <a:p>
                      <a:pPr algn="ctr" fontAlgn="b"/>
                      <a:r>
                        <a:rPr lang="ja-JP" altLang="en-US" sz="1000" b="0" i="0" u="none" strike="noStrike" dirty="0">
                          <a:solidFill>
                            <a:srgbClr val="000000"/>
                          </a:solidFill>
                          <a:effectLst/>
                          <a:latin typeface="+mn-ea"/>
                          <a:ea typeface="+mn-ea"/>
                        </a:rPr>
                        <a:t>に積算する額</a:t>
                      </a:r>
                    </a:p>
                  </a:txBody>
                  <a:tcPr marL="7642" marR="7642" marT="7054" marB="0" anchor="ctr" anchorCtr="1">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1"/>
                  </a:ext>
                </a:extLst>
              </a:tr>
              <a:tr h="418509">
                <a:tc>
                  <a:txBody>
                    <a:bodyPr/>
                    <a:lstStyle/>
                    <a:p>
                      <a:pPr algn="l" fontAlgn="b"/>
                      <a:r>
                        <a:rPr lang="ja-JP" altLang="en-US" sz="1000" b="1" i="0" u="none" strike="noStrike" dirty="0">
                          <a:solidFill>
                            <a:srgbClr val="000000"/>
                          </a:solidFill>
                          <a:effectLst/>
                          <a:latin typeface="ＭＳ Ｐゴシック"/>
                        </a:rPr>
                        <a:t>　</a:t>
                      </a:r>
                      <a:r>
                        <a:rPr lang="ja-JP" altLang="en-US" sz="1000" b="0" i="0" u="none" strike="noStrike" dirty="0">
                          <a:solidFill>
                            <a:srgbClr val="000000"/>
                          </a:solidFill>
                          <a:effectLst/>
                          <a:latin typeface="ＭＳ Ｐゴシック"/>
                        </a:rPr>
                        <a:t>１</a:t>
                      </a:r>
                      <a:r>
                        <a:rPr lang="ja-JP" altLang="en-US" sz="1000" b="1" i="0" u="none" strike="noStrike" dirty="0">
                          <a:solidFill>
                            <a:srgbClr val="000000"/>
                          </a:solidFill>
                          <a:effectLst/>
                          <a:latin typeface="ＭＳ Ｐゴシック"/>
                        </a:rPr>
                        <a:t>　</a:t>
                      </a:r>
                      <a:r>
                        <a:rPr lang="ja-JP" altLang="en-US" sz="1000" b="0" i="0" u="none" strike="noStrike" dirty="0">
                          <a:solidFill>
                            <a:srgbClr val="000000"/>
                          </a:solidFill>
                          <a:effectLst/>
                          <a:latin typeface="ＭＳ Ｐゴシック"/>
                        </a:rPr>
                        <a:t>税収の急減、</a:t>
                      </a:r>
                      <a:endParaRPr lang="en-US" altLang="ja-JP" sz="1000" b="0" i="0" u="none" strike="noStrike" dirty="0">
                        <a:solidFill>
                          <a:srgbClr val="000000"/>
                        </a:solidFill>
                        <a:effectLst/>
                        <a:latin typeface="ＭＳ Ｐゴシック"/>
                      </a:endParaRPr>
                    </a:p>
                    <a:p>
                      <a:pPr algn="l" fontAlgn="b"/>
                      <a:r>
                        <a:rPr lang="ja-JP" altLang="en-US" sz="1000" b="0" i="0" u="none" strike="noStrike" dirty="0">
                          <a:solidFill>
                            <a:srgbClr val="000000"/>
                          </a:solidFill>
                          <a:effectLst/>
                          <a:latin typeface="ＭＳ Ｐゴシック"/>
                        </a:rPr>
                        <a:t>　　　災害等の発生</a:t>
                      </a:r>
                      <a:endParaRPr lang="en-US" altLang="ja-JP" sz="900" b="0"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ja-JP" altLang="en-US" sz="900" b="0" i="0" u="none" strike="noStrike" baseline="0" dirty="0">
                          <a:solidFill>
                            <a:srgbClr val="000000"/>
                          </a:solidFill>
                          <a:effectLst/>
                          <a:latin typeface="ＭＳ Ｐゴシック"/>
                        </a:rPr>
                        <a:t> </a:t>
                      </a:r>
                      <a:r>
                        <a:rPr lang="ja-JP" altLang="en-US" sz="900" b="0" i="0" u="none" strike="noStrike" dirty="0">
                          <a:solidFill>
                            <a:srgbClr val="000000"/>
                          </a:solidFill>
                          <a:effectLst/>
                          <a:latin typeface="ＭＳ Ｐゴシック"/>
                        </a:rPr>
                        <a:t>過去の発生</a:t>
                      </a:r>
                      <a:endParaRPr lang="en-US" altLang="ja-JP" sz="900" b="0" i="0" u="none" strike="noStrike" dirty="0">
                        <a:solidFill>
                          <a:srgbClr val="000000"/>
                        </a:solidFill>
                        <a:effectLst/>
                        <a:latin typeface="ＭＳ Ｐゴシック"/>
                      </a:endParaRPr>
                    </a:p>
                    <a:p>
                      <a:pPr algn="ctr" fontAlgn="b"/>
                      <a:r>
                        <a:rPr lang="ja-JP" altLang="en-US" sz="900" b="0" i="0" u="none" strike="noStrike" dirty="0">
                          <a:solidFill>
                            <a:srgbClr val="000000"/>
                          </a:solidFill>
                          <a:effectLst/>
                          <a:latin typeface="ＭＳ Ｐゴシック"/>
                        </a:rPr>
                        <a:t>状況から算出</a:t>
                      </a:r>
                      <a:endParaRPr lang="en-US" altLang="ja-JP" sz="9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r" fontAlgn="b"/>
                      <a:endParaRPr lang="en-US" altLang="ja-JP" sz="14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1400" b="1" dirty="0">
                          <a:solidFill>
                            <a:schemeClr val="tx1"/>
                          </a:solidFill>
                          <a:latin typeface="+mn-ea"/>
                          <a:ea typeface="+mn-ea"/>
                        </a:rPr>
                        <a:t>870</a:t>
                      </a:r>
                      <a:endParaRPr lang="ja-JP" altLang="en-US" sz="1400" b="1" dirty="0">
                        <a:solidFill>
                          <a:schemeClr val="tx1"/>
                        </a:solidFill>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1" i="0" u="none" strike="noStrike" dirty="0">
                          <a:solidFill>
                            <a:schemeClr val="tx1"/>
                          </a:solidFill>
                          <a:effectLst/>
                          <a:latin typeface="+mn-ea"/>
                          <a:ea typeface="+mn-ea"/>
                        </a:rPr>
                        <a:t>870</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2"/>
                  </a:ext>
                </a:extLst>
              </a:tr>
              <a:tr h="482057">
                <a:tc>
                  <a:txBody>
                    <a:bodyPr/>
                    <a:lstStyle/>
                    <a:p>
                      <a:pPr marL="0" indent="0" algn="l" fontAlgn="b">
                        <a:buNone/>
                      </a:pPr>
                      <a:r>
                        <a:rPr lang="ja-JP" altLang="en-US" sz="1000" b="0" i="0" u="none" strike="noStrike" dirty="0">
                          <a:solidFill>
                            <a:srgbClr val="000000"/>
                          </a:solidFill>
                          <a:effectLst/>
                          <a:latin typeface="ＭＳ Ｐゴシック"/>
                        </a:rPr>
                        <a:t>　２　出資法人債務に</a:t>
                      </a:r>
                      <a:endParaRPr lang="en-US" altLang="ja-JP" sz="1000" b="0" i="0" u="none" strike="noStrike" dirty="0">
                        <a:solidFill>
                          <a:srgbClr val="000000"/>
                        </a:solidFill>
                        <a:effectLst/>
                        <a:latin typeface="ＭＳ Ｐゴシック"/>
                      </a:endParaRPr>
                    </a:p>
                    <a:p>
                      <a:pPr marL="0" indent="0" algn="l" fontAlgn="b">
                        <a:buNone/>
                      </a:pPr>
                      <a:r>
                        <a:rPr lang="ja-JP" altLang="en-US" sz="1000" b="0" i="0" u="none" strike="noStrike" dirty="0">
                          <a:solidFill>
                            <a:srgbClr val="000000"/>
                          </a:solidFill>
                          <a:effectLst/>
                          <a:latin typeface="ＭＳ Ｐゴシック"/>
                        </a:rPr>
                        <a:t>　　　係る損失補償等　　　　</a:t>
                      </a:r>
                      <a:endParaRPr lang="en-US" altLang="ja-JP" sz="1000" b="0"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ja-JP" altLang="en-US" sz="900" b="0" i="0" u="none" strike="noStrike" dirty="0">
                          <a:solidFill>
                            <a:srgbClr val="000000"/>
                          </a:solidFill>
                          <a:effectLst/>
                          <a:latin typeface="ＭＳ Ｐゴシック"/>
                        </a:rPr>
                        <a:t>財政健全化法</a:t>
                      </a:r>
                      <a:endParaRPr lang="en-US" altLang="ja-JP" sz="900" b="0" i="0" u="none" strike="noStrike" dirty="0">
                        <a:solidFill>
                          <a:srgbClr val="000000"/>
                        </a:solidFill>
                        <a:effectLst/>
                        <a:latin typeface="ＭＳ Ｐゴシック"/>
                      </a:endParaRPr>
                    </a:p>
                    <a:p>
                      <a:pPr algn="ctr" fontAlgn="b"/>
                      <a:r>
                        <a:rPr lang="ja-JP" altLang="en-US" sz="900" b="0" i="0" u="none" strike="noStrike" dirty="0">
                          <a:solidFill>
                            <a:srgbClr val="000000"/>
                          </a:solidFill>
                          <a:effectLst/>
                          <a:latin typeface="ＭＳ Ｐゴシック"/>
                        </a:rPr>
                        <a:t>将来負担比率の</a:t>
                      </a:r>
                      <a:endParaRPr lang="en-US" altLang="ja-JP" sz="900" b="0" i="0" u="none" strike="noStrike" dirty="0">
                        <a:solidFill>
                          <a:srgbClr val="000000"/>
                        </a:solidFill>
                        <a:effectLst/>
                        <a:latin typeface="ＭＳ Ｐゴシック"/>
                      </a:endParaRPr>
                    </a:p>
                    <a:p>
                      <a:pPr algn="ctr" fontAlgn="b"/>
                      <a:r>
                        <a:rPr lang="ja-JP" altLang="en-US" sz="900" b="0" i="0" u="none" strike="noStrike" dirty="0">
                          <a:solidFill>
                            <a:srgbClr val="000000"/>
                          </a:solidFill>
                          <a:effectLst/>
                          <a:latin typeface="ＭＳ Ｐゴシック"/>
                        </a:rPr>
                        <a:t>考え方を準用</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fontAlgn="b"/>
                      <a:r>
                        <a:rPr lang="ja-JP" altLang="en-US" sz="1000" b="0" i="0" u="none" strike="noStrike" dirty="0">
                          <a:solidFill>
                            <a:schemeClr val="tx1"/>
                          </a:solidFill>
                          <a:effectLst/>
                          <a:latin typeface="+mn-ea"/>
                          <a:ea typeface="+mn-ea"/>
                        </a:rPr>
                        <a:t>育英会・住宅供給公社</a:t>
                      </a:r>
                      <a:endParaRPr lang="zh-TW" altLang="en-US" sz="1000" b="0" i="0" u="none" strike="noStrike" dirty="0">
                        <a:solidFill>
                          <a:schemeClr val="tx1"/>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r>
                        <a:rPr lang="en-US" altLang="ja-JP" sz="1400" b="1" u="none" dirty="0">
                          <a:solidFill>
                            <a:schemeClr val="tx1"/>
                          </a:solidFill>
                          <a:latin typeface="+mn-ea"/>
                          <a:ea typeface="+mn-ea"/>
                        </a:rPr>
                        <a:t>35</a:t>
                      </a:r>
                      <a:endParaRPr lang="ja-JP" altLang="en-US" sz="1400" b="1" u="none" dirty="0">
                        <a:solidFill>
                          <a:schemeClr val="tx1"/>
                        </a:solidFill>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lvl="0" algn="ctr" fontAlgn="b"/>
                      <a:r>
                        <a:rPr lang="en-US" altLang="ja-JP" sz="1400" b="1" i="0" u="none" strike="noStrike" dirty="0">
                          <a:solidFill>
                            <a:schemeClr val="tx1"/>
                          </a:solidFill>
                          <a:effectLst/>
                          <a:latin typeface="+mn-ea"/>
                          <a:ea typeface="+mn-ea"/>
                        </a:rPr>
                        <a:t>35</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3"/>
                  </a:ext>
                </a:extLst>
              </a:tr>
              <a:tr h="565801">
                <a:tc rowSpan="3">
                  <a:txBody>
                    <a:bodyPr/>
                    <a:lstStyle/>
                    <a:p>
                      <a:pPr marL="0" indent="0" algn="l" fontAlgn="b">
                        <a:buNone/>
                      </a:pPr>
                      <a:r>
                        <a:rPr lang="ja-JP" altLang="en-US" sz="1000" b="0" i="0" u="none" strike="noStrike" dirty="0">
                          <a:solidFill>
                            <a:srgbClr val="000000"/>
                          </a:solidFill>
                          <a:effectLst/>
                          <a:latin typeface="ＭＳ Ｐゴシック"/>
                        </a:rPr>
                        <a:t>　３　その他</a:t>
                      </a:r>
                      <a:endParaRPr lang="en-US" altLang="ja-JP" sz="1000" b="0"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marL="0" indent="0" algn="ctr" fontAlgn="b">
                        <a:buNone/>
                      </a:pPr>
                      <a:r>
                        <a:rPr lang="ja-JP" altLang="en-US" sz="900" b="0" i="0" u="none" strike="noStrike" dirty="0">
                          <a:solidFill>
                            <a:srgbClr val="000000"/>
                          </a:solidFill>
                          <a:effectLst/>
                          <a:latin typeface="ＭＳ Ｐゴシック"/>
                        </a:rPr>
                        <a:t>事業進捗により</a:t>
                      </a:r>
                      <a:endParaRPr lang="en-US" altLang="ja-JP" sz="900" b="0" i="0" u="none" strike="noStrike" dirty="0">
                        <a:solidFill>
                          <a:srgbClr val="000000"/>
                        </a:solidFill>
                        <a:effectLst/>
                        <a:latin typeface="ＭＳ Ｐゴシック"/>
                      </a:endParaRPr>
                    </a:p>
                    <a:p>
                      <a:pPr marL="0" indent="0" algn="ctr" fontAlgn="b">
                        <a:buNone/>
                      </a:pPr>
                      <a:r>
                        <a:rPr lang="ja-JP" altLang="en-US" sz="900" b="0" i="0" u="none" strike="noStrike" dirty="0">
                          <a:solidFill>
                            <a:srgbClr val="000000"/>
                          </a:solidFill>
                          <a:effectLst/>
                          <a:latin typeface="ＭＳ Ｐゴシック"/>
                        </a:rPr>
                        <a:t>発生する可能性が</a:t>
                      </a:r>
                      <a:endParaRPr lang="en-US" altLang="ja-JP" sz="900" b="0" i="0" u="none" strike="noStrike" dirty="0">
                        <a:solidFill>
                          <a:srgbClr val="000000"/>
                        </a:solidFill>
                        <a:effectLst/>
                        <a:latin typeface="ＭＳ Ｐゴシック"/>
                      </a:endParaRPr>
                    </a:p>
                    <a:p>
                      <a:pPr marL="0" indent="0" algn="ctr" fontAlgn="b">
                        <a:buNone/>
                      </a:pPr>
                      <a:r>
                        <a:rPr lang="ja-JP" altLang="en-US" sz="900" b="0" i="0" u="none" strike="noStrike" dirty="0">
                          <a:solidFill>
                            <a:srgbClr val="000000"/>
                          </a:solidFill>
                          <a:effectLst/>
                          <a:latin typeface="ＭＳ Ｐゴシック"/>
                        </a:rPr>
                        <a:t>あるリスクのうち、</a:t>
                      </a:r>
                      <a:endParaRPr lang="en-US" altLang="ja-JP" sz="900" b="0" i="0" u="none" strike="noStrike" dirty="0">
                        <a:solidFill>
                          <a:srgbClr val="000000"/>
                        </a:solidFill>
                        <a:effectLst/>
                        <a:latin typeface="ＭＳ Ｐゴシック"/>
                      </a:endParaRPr>
                    </a:p>
                    <a:p>
                      <a:pPr marL="0" indent="0" algn="ctr" fontAlgn="b">
                        <a:buNone/>
                      </a:pPr>
                      <a:r>
                        <a:rPr lang="ja-JP" altLang="en-US" sz="900" b="0" i="0" u="none" strike="noStrike" dirty="0">
                          <a:solidFill>
                            <a:srgbClr val="000000"/>
                          </a:solidFill>
                          <a:effectLst/>
                          <a:latin typeface="ＭＳ Ｐゴシック"/>
                        </a:rPr>
                        <a:t>特に影響が大きい</a:t>
                      </a:r>
                      <a:endParaRPr lang="en-US" altLang="ja-JP" sz="900" b="0" i="0" u="none" strike="noStrike" dirty="0">
                        <a:solidFill>
                          <a:srgbClr val="000000"/>
                        </a:solidFill>
                        <a:effectLst/>
                        <a:latin typeface="ＭＳ Ｐゴシック"/>
                      </a:endParaRPr>
                    </a:p>
                    <a:p>
                      <a:pPr marL="0" indent="0" algn="ctr" fontAlgn="b">
                        <a:buNone/>
                      </a:pPr>
                      <a:r>
                        <a:rPr lang="ja-JP" altLang="en-US" sz="900" b="0" i="0" u="none" strike="noStrike" dirty="0">
                          <a:solidFill>
                            <a:srgbClr val="000000"/>
                          </a:solidFill>
                          <a:effectLst/>
                          <a:latin typeface="ＭＳ Ｐゴシック"/>
                        </a:rPr>
                        <a:t>ものを計上</a:t>
                      </a:r>
                      <a:endParaRPr lang="en-US" altLang="ja-JP" sz="900" b="0" i="0" u="none" strike="noStrike" dirty="0">
                        <a:solidFill>
                          <a:srgbClr val="000000"/>
                        </a:solidFill>
                        <a:effectLst/>
                        <a:latin typeface="ＭＳ Ｐゴシック"/>
                      </a:endParaRPr>
                    </a:p>
                    <a:p>
                      <a:pPr marL="0" indent="0" algn="ctr" fontAlgn="b">
                        <a:buNone/>
                      </a:pPr>
                      <a:endParaRPr lang="en-US" altLang="ja-JP" sz="9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ja-JP" altLang="en-US" sz="1000" b="0" i="0" u="none" strike="noStrike" dirty="0">
                          <a:solidFill>
                            <a:srgbClr val="000000"/>
                          </a:solidFill>
                          <a:effectLst/>
                          <a:latin typeface="ＭＳ Ｐゴシック"/>
                        </a:rPr>
                        <a:t>道路公社</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altLang="ja-JP" sz="1000" b="0" i="0" u="none" strike="noStrike" dirty="0">
                          <a:solidFill>
                            <a:srgbClr val="000000"/>
                          </a:solidFill>
                          <a:effectLst/>
                          <a:latin typeface="ＭＳ Ｐゴシック"/>
                        </a:rPr>
                        <a:t>S62</a:t>
                      </a:r>
                      <a:r>
                        <a:rPr lang="ja-JP" altLang="en-US" sz="1000" b="0" i="0" u="none" strike="noStrike" dirty="0">
                          <a:solidFill>
                            <a:srgbClr val="000000"/>
                          </a:solidFill>
                          <a:effectLst/>
                          <a:latin typeface="ＭＳ Ｐゴシック"/>
                        </a:rPr>
                        <a:t>～</a:t>
                      </a:r>
                      <a:r>
                        <a:rPr lang="en-US" altLang="ja-JP" sz="1000" b="0" i="0" u="none" strike="noStrike" dirty="0">
                          <a:solidFill>
                            <a:srgbClr val="000000"/>
                          </a:solidFill>
                          <a:effectLst/>
                          <a:latin typeface="ＭＳ Ｐゴシック"/>
                        </a:rPr>
                        <a:t>R29</a:t>
                      </a:r>
                      <a:endParaRPr lang="ja-JP" altLang="en-US" sz="1000" b="0"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現時点では更なる</a:t>
                      </a:r>
                      <a:endParaRPr lang="en-US" altLang="ja-JP" sz="800" b="0" i="0" u="none" strike="noStrike" dirty="0">
                        <a:solidFill>
                          <a:schemeClr val="tx1"/>
                        </a:solidFill>
                        <a:effectLst/>
                        <a:latin typeface="+mn-ea"/>
                        <a:ea typeface="+mn-ea"/>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mn-ea"/>
                          <a:ea typeface="+mn-ea"/>
                        </a:rPr>
                        <a:t>負担は見込まれない</a:t>
                      </a:r>
                      <a:endParaRPr lang="en-US" altLang="ja-JP" sz="700" b="0" i="0" u="none" strike="noStrike" dirty="0">
                        <a:solidFill>
                          <a:schemeClr val="tx1"/>
                        </a:solidFill>
                        <a:effectLst/>
                        <a:latin typeface="+mn-ea"/>
                        <a:ea typeface="+mn-ea"/>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row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ＭＳ Ｐゴシック"/>
                        </a:rPr>
                        <a:t>+</a:t>
                      </a:r>
                      <a:r>
                        <a:rPr lang="el-GR" altLang="ja-JP" sz="1200" b="0" i="0" u="none" strike="noStrike" dirty="0">
                          <a:solidFill>
                            <a:schemeClr val="tx1"/>
                          </a:solidFill>
                          <a:effectLst/>
                          <a:latin typeface="ＭＳ Ｐゴシック"/>
                        </a:rPr>
                        <a:t>α</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400" b="0" i="0" u="none" strike="noStrike" dirty="0">
                          <a:solidFill>
                            <a:schemeClr val="tx1"/>
                          </a:solidFill>
                          <a:effectLst/>
                          <a:latin typeface="+mn-ea"/>
                          <a:ea typeface="+mn-ea"/>
                        </a:rPr>
                        <a:t>―</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5"/>
                  </a:ext>
                </a:extLst>
              </a:tr>
              <a:tr h="568054">
                <a:tc vMerge="1">
                  <a:txBody>
                    <a:bodyPr/>
                    <a:lstStyle/>
                    <a:p>
                      <a:endParaRPr kumimoji="1" lang="ja-JP" altLang="en-US"/>
                    </a:p>
                  </a:txBody>
                  <a:tcPr/>
                </a:tc>
                <a:tc vMerge="1">
                  <a:txBody>
                    <a:bodyPr/>
                    <a:lstStyle/>
                    <a:p>
                      <a:endParaRPr kumimoji="1" lang="ja-JP" altLang="en-US"/>
                    </a:p>
                  </a:txBody>
                  <a:tcPr/>
                </a:tc>
                <a:tc>
                  <a:txBody>
                    <a:bodyPr/>
                    <a:lstStyle/>
                    <a:p>
                      <a:pPr algn="ctr" fontAlgn="b"/>
                      <a:r>
                        <a:rPr lang="ja-JP" altLang="en-US" sz="1000" b="0" i="0" u="none" strike="noStrike" dirty="0">
                          <a:solidFill>
                            <a:srgbClr val="000000"/>
                          </a:solidFill>
                          <a:effectLst/>
                          <a:latin typeface="ＭＳ Ｐゴシック"/>
                        </a:rPr>
                        <a:t>港湾</a:t>
                      </a:r>
                      <a:endParaRPr lang="en-US" altLang="ja-JP" sz="1000" b="0" i="0" u="none" strike="noStrike" dirty="0">
                        <a:solidFill>
                          <a:srgbClr val="000000"/>
                        </a:solidFill>
                        <a:effectLst/>
                        <a:latin typeface="ＭＳ Ｐゴシック"/>
                      </a:endParaRPr>
                    </a:p>
                    <a:p>
                      <a:pPr algn="ctr" fontAlgn="b"/>
                      <a:r>
                        <a:rPr lang="ja-JP" altLang="en-US" sz="1000" b="0" i="0" u="none" strike="noStrike" dirty="0">
                          <a:solidFill>
                            <a:srgbClr val="000000"/>
                          </a:solidFill>
                          <a:effectLst/>
                          <a:latin typeface="ＭＳ Ｐゴシック"/>
                        </a:rPr>
                        <a:t>特別会計</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effectLst/>
                          <a:latin typeface="+mn-ea"/>
                          <a:ea typeface="+mn-ea"/>
                        </a:rPr>
                        <a:t>H1</a:t>
                      </a:r>
                      <a:r>
                        <a:rPr lang="ja-JP" altLang="en-US" sz="1000" b="0" i="0" u="none" strike="noStrike" dirty="0">
                          <a:solidFill>
                            <a:srgbClr val="000000"/>
                          </a:solidFill>
                          <a:effectLst/>
                          <a:latin typeface="+mn-ea"/>
                          <a:ea typeface="+mn-ea"/>
                        </a:rPr>
                        <a:t>～</a:t>
                      </a:r>
                      <a:r>
                        <a:rPr lang="en-US" altLang="ja-JP" sz="1000" b="0" i="0" u="none" strike="noStrike" dirty="0">
                          <a:solidFill>
                            <a:srgbClr val="000000"/>
                          </a:solidFill>
                          <a:effectLst/>
                          <a:latin typeface="+mn-ea"/>
                          <a:ea typeface="+mn-ea"/>
                        </a:rPr>
                        <a:t>R10</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800" dirty="0">
                          <a:solidFill>
                            <a:schemeClr val="tx1"/>
                          </a:solidFill>
                        </a:rPr>
                        <a:t>　　　現時点では事業の</a:t>
                      </a:r>
                      <a:br>
                        <a:rPr kumimoji="1" lang="en-US" altLang="ja-JP" sz="800" dirty="0">
                          <a:solidFill>
                            <a:schemeClr val="tx1"/>
                          </a:solidFill>
                        </a:rPr>
                      </a:br>
                      <a:r>
                        <a:rPr kumimoji="1" lang="ja-JP" altLang="en-US" sz="800" dirty="0">
                          <a:solidFill>
                            <a:schemeClr val="tx1"/>
                          </a:solidFill>
                        </a:rPr>
                        <a:t>　　 採算性が確保されて</a:t>
                      </a:r>
                      <a:br>
                        <a:rPr kumimoji="1" lang="en-US" altLang="ja-JP" sz="800" dirty="0">
                          <a:solidFill>
                            <a:schemeClr val="tx1"/>
                          </a:solidFill>
                        </a:rPr>
                      </a:br>
                      <a:r>
                        <a:rPr kumimoji="1" lang="ja-JP" altLang="en-US" sz="800" dirty="0">
                          <a:solidFill>
                            <a:schemeClr val="tx1"/>
                          </a:solidFill>
                        </a:rPr>
                        <a:t>　　 いる</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vMerge="1">
                  <a:txBody>
                    <a:bodyPr/>
                    <a:lstStyle/>
                    <a:p>
                      <a:endParaRPr kumimoji="1" lang="ja-JP" altLang="en-US"/>
                    </a:p>
                  </a:txBody>
                  <a:tcPr/>
                </a:tc>
                <a:tc>
                  <a:txBody>
                    <a:bodyPr/>
                    <a:lstStyle/>
                    <a:p>
                      <a:pPr lvl="0" algn="ctr" fontAlgn="b"/>
                      <a:r>
                        <a:rPr lang="en-US" altLang="ja-JP" sz="1400" b="0" i="0" u="none" strike="noStrike" dirty="0">
                          <a:solidFill>
                            <a:schemeClr val="tx1"/>
                          </a:solidFill>
                          <a:effectLst/>
                          <a:latin typeface="+mn-ea"/>
                          <a:ea typeface="+mn-ea"/>
                        </a:rPr>
                        <a:t>―</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6"/>
                  </a:ext>
                </a:extLst>
              </a:tr>
              <a:tr h="568054">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vMerge="1">
                  <a:txBody>
                    <a:bodyPr/>
                    <a:lstStyle/>
                    <a:p>
                      <a:endParaRPr kumimoji="1" lang="ja-JP" altLang="en-US"/>
                    </a:p>
                  </a:txBody>
                  <a:tcPr>
                    <a:lnT w="12700" cap="flat" cmpd="sng" algn="ctr">
                      <a:solidFill>
                        <a:schemeClr val="tx1"/>
                      </a:solidFill>
                      <a:prstDash val="solid"/>
                      <a:round/>
                      <a:headEnd type="none" w="med" len="med"/>
                      <a:tailEnd type="none" w="med" len="med"/>
                    </a:lnT>
                  </a:tcPr>
                </a:tc>
                <a:tc>
                  <a:txBody>
                    <a:bodyPr/>
                    <a:lstStyle/>
                    <a:p>
                      <a:pPr algn="ctr" fontAlgn="b"/>
                      <a:r>
                        <a:rPr lang="ja-JP" altLang="en-US" sz="1000" b="0" i="0" u="none" strike="noStrike" dirty="0">
                          <a:solidFill>
                            <a:srgbClr val="000000"/>
                          </a:solidFill>
                          <a:effectLst/>
                          <a:latin typeface="ＭＳ Ｐゴシック"/>
                        </a:rPr>
                        <a:t>まちづくり</a:t>
                      </a:r>
                      <a:endParaRPr lang="en-US" altLang="ja-JP" sz="1000" b="0" i="0" u="none" strike="noStrike" dirty="0">
                        <a:solidFill>
                          <a:srgbClr val="000000"/>
                        </a:solidFill>
                        <a:effectLst/>
                        <a:latin typeface="ＭＳ Ｐゴシック"/>
                      </a:endParaRPr>
                    </a:p>
                    <a:p>
                      <a:pPr algn="ctr" fontAlgn="b"/>
                      <a:r>
                        <a:rPr lang="ja-JP" altLang="en-US" sz="1000" b="0" i="0" u="none" strike="noStrike" dirty="0">
                          <a:solidFill>
                            <a:srgbClr val="000000"/>
                          </a:solidFill>
                          <a:effectLst/>
                          <a:latin typeface="ＭＳ Ｐゴシック"/>
                        </a:rPr>
                        <a:t>会計</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altLang="ja-JP" sz="1000" b="0" i="0" u="none" strike="noStrike" dirty="0">
                          <a:solidFill>
                            <a:srgbClr val="000000"/>
                          </a:solidFill>
                          <a:effectLst/>
                          <a:latin typeface="ＭＳ Ｐゴシック"/>
                        </a:rPr>
                        <a:t>R5</a:t>
                      </a:r>
                      <a:r>
                        <a:rPr lang="ja-JP" altLang="en-US" sz="1000" b="0" i="0" u="none" strike="noStrike" dirty="0">
                          <a:solidFill>
                            <a:srgbClr val="000000"/>
                          </a:solidFill>
                          <a:effectLst/>
                          <a:latin typeface="ＭＳ Ｐゴシック"/>
                        </a:rPr>
                        <a:t>～</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dirty="0">
                          <a:solidFill>
                            <a:schemeClr val="tx1"/>
                          </a:solidFill>
                          <a:effectLst/>
                          <a:latin typeface="+mn-ea"/>
                          <a:ea typeface="+mn-ea"/>
                          <a:cs typeface="+mn-cs"/>
                        </a:rPr>
                        <a:t>760</a:t>
                      </a:r>
                      <a:endParaRPr kumimoji="1" lang="ja-JP" altLang="en-US" sz="1400" b="1" i="0" u="none" strike="noStrike" kern="1200" dirty="0">
                        <a:solidFill>
                          <a:schemeClr val="tx1"/>
                        </a:solidFill>
                        <a:effectLst/>
                        <a:latin typeface="+mn-ea"/>
                        <a:ea typeface="+mn-ea"/>
                        <a:cs typeface="+mn-cs"/>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ja-JP" sz="1200" b="0" i="0" u="none" strike="noStrike" dirty="0">
                          <a:solidFill>
                            <a:schemeClr val="tx1"/>
                          </a:solidFill>
                          <a:effectLst/>
                          <a:latin typeface="ＭＳ Ｐゴシック"/>
                        </a:rPr>
                        <a:t>-</a:t>
                      </a:r>
                      <a:r>
                        <a:rPr lang="el-GR" altLang="ja-JP" sz="1200" b="0" i="0" u="none" strike="noStrike" dirty="0">
                          <a:solidFill>
                            <a:schemeClr val="tx1"/>
                          </a:solidFill>
                          <a:effectLst/>
                          <a:latin typeface="ＭＳ Ｐゴシック"/>
                        </a:rPr>
                        <a:t>α</a:t>
                      </a: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lvl="0" algn="ctr" fontAlgn="b"/>
                      <a:r>
                        <a:rPr lang="en-US" altLang="ja-JP" sz="1400" b="1" i="0" u="none" strike="noStrike" dirty="0">
                          <a:solidFill>
                            <a:schemeClr val="tx1"/>
                          </a:solidFill>
                          <a:effectLst/>
                          <a:latin typeface="+mn-ea"/>
                          <a:ea typeface="+mn-ea"/>
                        </a:rPr>
                        <a:t>430</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8"/>
                  </a:ext>
                </a:extLst>
              </a:tr>
              <a:tr h="367621">
                <a:tc gridSpan="4">
                  <a:txBody>
                    <a:bodyPr/>
                    <a:lstStyle/>
                    <a:p>
                      <a:pPr algn="ctr" fontAlgn="b"/>
                      <a:r>
                        <a:rPr lang="ja-JP" altLang="en-US" sz="1000" b="1" i="0" u="none" strike="noStrike" dirty="0">
                          <a:solidFill>
                            <a:srgbClr val="000000"/>
                          </a:solidFill>
                          <a:effectLst/>
                          <a:latin typeface="ＭＳ Ｐゴシック"/>
                        </a:rPr>
                        <a:t>　</a:t>
                      </a:r>
                      <a:endParaRPr lang="en-US" altLang="ja-JP" sz="1000" b="1" i="0" u="none" strike="noStrike" dirty="0">
                        <a:solidFill>
                          <a:srgbClr val="000000"/>
                        </a:solidFill>
                        <a:effectLst/>
                        <a:latin typeface="ＭＳ Ｐゴシック"/>
                      </a:endParaRPr>
                    </a:p>
                  </a:txBody>
                  <a:tcPr marL="7642" marR="7642" marT="7054"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pPr algn="ctr" fontAlgn="b"/>
                      <a:endParaRPr lang="en-US" altLang="ja-JP" sz="1400" b="1" i="0" u="none" strike="noStrike" dirty="0">
                        <a:solidFill>
                          <a:srgbClr val="000000"/>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fontAlgn="b"/>
                      <a:r>
                        <a:rPr lang="ja-JP" altLang="en-US" sz="1400" b="1" i="0" u="none" strike="noStrike" dirty="0">
                          <a:solidFill>
                            <a:schemeClr val="tx1"/>
                          </a:solidFill>
                          <a:effectLst/>
                          <a:latin typeface="ＭＳ Ｐゴシック"/>
                        </a:rPr>
                        <a:t>合　　計</a:t>
                      </a:r>
                      <a:endParaRPr lang="en-US" altLang="ja-JP" sz="1400" b="1" i="0" u="none" strike="noStrike" dirty="0">
                        <a:solidFill>
                          <a:schemeClr val="tx1"/>
                        </a:solidFill>
                        <a:effectLst/>
                        <a:latin typeface="ＭＳ Ｐゴシック"/>
                      </a:endParaRPr>
                    </a:p>
                  </a:txBody>
                  <a:tcPr marL="7642" marR="7642" marT="705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40000"/>
                        <a:lumOff val="60000"/>
                      </a:schemeClr>
                    </a:solidFill>
                  </a:tcPr>
                </a:tc>
                <a:tc hMerge="1">
                  <a:txBody>
                    <a:bodyPr/>
                    <a:lstStyle/>
                    <a:p>
                      <a:endParaRPr kumimoji="1" lang="ja-JP" altLang="en-US"/>
                    </a:p>
                  </a:txBody>
                  <a:tcPr/>
                </a:tc>
                <a:tc>
                  <a:txBody>
                    <a:bodyPr/>
                    <a:lstStyle/>
                    <a:p>
                      <a:pPr lvl="0" algn="ctr" fontAlgn="b"/>
                      <a:r>
                        <a:rPr lang="en-US" altLang="ja-JP" sz="1400" b="1" i="0" u="none" strike="noStrike" dirty="0">
                          <a:solidFill>
                            <a:schemeClr val="tx1"/>
                          </a:solidFill>
                          <a:effectLst/>
                          <a:latin typeface="+mn-ea"/>
                          <a:ea typeface="+mn-ea"/>
                        </a:rPr>
                        <a:t>1,335</a:t>
                      </a:r>
                    </a:p>
                  </a:txBody>
                  <a:tcPr marL="7642" marR="7642" marT="7054"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9"/>
                  </a:ext>
                </a:extLst>
              </a:tr>
            </a:tbl>
          </a:graphicData>
        </a:graphic>
      </p:graphicFrame>
      <p:sp>
        <p:nvSpPr>
          <p:cNvPr id="15" name="テキスト ボックス 14"/>
          <p:cNvSpPr txBox="1"/>
          <p:nvPr/>
        </p:nvSpPr>
        <p:spPr>
          <a:xfrm>
            <a:off x="4184715" y="6001360"/>
            <a:ext cx="3575993" cy="692497"/>
          </a:xfrm>
          <a:prstGeom prst="rect">
            <a:avLst/>
          </a:prstGeom>
          <a:noFill/>
        </p:spPr>
        <p:txBody>
          <a:bodyPr wrap="square" rtlCol="0">
            <a:spAutoFit/>
          </a:bodyPr>
          <a:lstStyle/>
          <a:p>
            <a:pPr algn="l"/>
            <a:r>
              <a:rPr lang="ja-JP" altLang="en-US" sz="900" b="1" dirty="0">
                <a:latin typeface="+mn-ea"/>
                <a:ea typeface="+mn-ea"/>
              </a:rPr>
              <a:t>（＊</a:t>
            </a:r>
            <a:r>
              <a:rPr lang="en-US" altLang="ja-JP" sz="900" b="1" dirty="0">
                <a:latin typeface="+mn-ea"/>
                <a:ea typeface="+mn-ea"/>
              </a:rPr>
              <a:t>2</a:t>
            </a:r>
            <a:r>
              <a:rPr lang="ja-JP" altLang="en-US" sz="900" b="1" dirty="0">
                <a:latin typeface="+mn-ea"/>
                <a:ea typeface="+mn-ea"/>
              </a:rPr>
              <a:t>）まちづくり会計（</a:t>
            </a:r>
            <a:r>
              <a:rPr lang="en-US" altLang="ja-JP" sz="900" b="1" dirty="0">
                <a:latin typeface="+mn-ea"/>
                <a:ea typeface="+mn-ea"/>
              </a:rPr>
              <a:t>430</a:t>
            </a:r>
            <a:r>
              <a:rPr lang="ja-JP" altLang="en-US" sz="900" b="1" dirty="0">
                <a:latin typeface="+mn-ea"/>
                <a:ea typeface="+mn-ea"/>
              </a:rPr>
              <a:t>億円）</a:t>
            </a:r>
            <a:endParaRPr lang="en-US" altLang="ja-JP" sz="900" b="1" dirty="0">
              <a:latin typeface="+mn-ea"/>
              <a:ea typeface="+mn-ea"/>
            </a:endParaRPr>
          </a:p>
          <a:p>
            <a:pPr algn="l"/>
            <a:r>
              <a:rPr lang="ja-JP" altLang="en-US" sz="900" dirty="0">
                <a:latin typeface="+mn-ea"/>
                <a:ea typeface="+mn-ea"/>
              </a:rPr>
              <a:t>　 </a:t>
            </a:r>
            <a:r>
              <a:rPr lang="ja-JP" altLang="en-US" sz="800" dirty="0">
                <a:latin typeface="ＭＳ Ｐ明朝" panose="02020600040205080304" pitchFamily="18" charset="-128"/>
                <a:ea typeface="ＭＳ Ｐ明朝" panose="02020600040205080304" pitchFamily="18" charset="-128"/>
              </a:rPr>
              <a:t>○保有地に係る起債償還額の財政負担分</a:t>
            </a:r>
            <a:r>
              <a:rPr lang="en-US" altLang="ja-JP" sz="800" dirty="0">
                <a:latin typeface="ＭＳ Ｐ明朝" panose="02020600040205080304" pitchFamily="18" charset="-128"/>
                <a:ea typeface="ＭＳ Ｐ明朝" panose="02020600040205080304" pitchFamily="18" charset="-128"/>
              </a:rPr>
              <a:t>(760</a:t>
            </a:r>
            <a:r>
              <a:rPr lang="ja-JP" altLang="en-US" sz="800" dirty="0">
                <a:latin typeface="ＭＳ Ｐ明朝" panose="02020600040205080304" pitchFamily="18" charset="-128"/>
                <a:ea typeface="ＭＳ Ｐ明朝" panose="02020600040205080304" pitchFamily="18" charset="-128"/>
              </a:rPr>
              <a:t>億円</a:t>
            </a:r>
            <a:r>
              <a:rPr lang="en-US" altLang="ja-JP" sz="800" dirty="0">
                <a:latin typeface="ＭＳ Ｐ明朝" panose="02020600040205080304" pitchFamily="18" charset="-128"/>
                <a:ea typeface="ＭＳ Ｐ明朝" panose="02020600040205080304" pitchFamily="18" charset="-128"/>
              </a:rPr>
              <a:t>)</a:t>
            </a:r>
            <a:r>
              <a:rPr lang="ja-JP" altLang="en-US" sz="800" dirty="0">
                <a:latin typeface="ＭＳ Ｐ明朝" panose="02020600040205080304" pitchFamily="18" charset="-128"/>
                <a:ea typeface="ＭＳ Ｐ明朝" panose="02020600040205080304" pitchFamily="18" charset="-128"/>
              </a:rPr>
              <a:t>を想定されるリスクに</a:t>
            </a:r>
            <a:endParaRPr lang="en-US" altLang="ja-JP" sz="800" dirty="0">
              <a:latin typeface="ＭＳ Ｐ明朝" panose="02020600040205080304" pitchFamily="18" charset="-128"/>
              <a:ea typeface="ＭＳ Ｐ明朝" panose="02020600040205080304" pitchFamily="18" charset="-128"/>
            </a:endParaRPr>
          </a:p>
          <a:p>
            <a:pPr algn="l"/>
            <a:r>
              <a:rPr lang="ja-JP" altLang="en-US" sz="800" dirty="0">
                <a:latin typeface="ＭＳ Ｐ明朝" panose="02020600040205080304" pitchFamily="18" charset="-128"/>
                <a:ea typeface="ＭＳ Ｐ明朝" panose="02020600040205080304" pitchFamily="18" charset="-128"/>
              </a:rPr>
              <a:t>　　　 算入。そのうち、土地売却に関わらず、現時点で、財政負担が見込まれ</a:t>
            </a:r>
            <a:endParaRPr lang="en-US" altLang="ja-JP" sz="800" dirty="0">
              <a:latin typeface="ＭＳ Ｐ明朝" panose="02020600040205080304" pitchFamily="18" charset="-128"/>
              <a:ea typeface="ＭＳ Ｐ明朝" panose="02020600040205080304" pitchFamily="18" charset="-128"/>
            </a:endParaRPr>
          </a:p>
          <a:p>
            <a:pPr algn="l"/>
            <a:r>
              <a:rPr lang="ja-JP" altLang="en-US" sz="800" dirty="0">
                <a:latin typeface="ＭＳ Ｐ明朝" panose="02020600040205080304" pitchFamily="18" charset="-128"/>
                <a:ea typeface="ＭＳ Ｐ明朝" panose="02020600040205080304" pitchFamily="18" charset="-128"/>
              </a:rPr>
              <a:t>　　　 る取得価格と評価額の差（</a:t>
            </a:r>
            <a:r>
              <a:rPr lang="en-US" altLang="ja-JP" sz="800" dirty="0">
                <a:latin typeface="ＭＳ Ｐ明朝" panose="02020600040205080304" pitchFamily="18" charset="-128"/>
                <a:ea typeface="ＭＳ Ｐ明朝" panose="02020600040205080304" pitchFamily="18" charset="-128"/>
              </a:rPr>
              <a:t>330</a:t>
            </a:r>
            <a:r>
              <a:rPr lang="ja-JP" altLang="en-US" sz="800" dirty="0">
                <a:latin typeface="ＭＳ Ｐ明朝" panose="02020600040205080304" pitchFamily="18" charset="-128"/>
                <a:ea typeface="ＭＳ Ｐ明朝" panose="02020600040205080304" pitchFamily="18" charset="-128"/>
              </a:rPr>
              <a:t>億円）は、中長期試算に織り込み済み。</a:t>
            </a:r>
            <a:endParaRPr lang="en-US" altLang="ja-JP" sz="800" dirty="0">
              <a:latin typeface="ＭＳ Ｐ明朝" panose="02020600040205080304" pitchFamily="18" charset="-128"/>
              <a:ea typeface="ＭＳ Ｐ明朝" panose="02020600040205080304" pitchFamily="18" charset="-128"/>
            </a:endParaRPr>
          </a:p>
        </p:txBody>
      </p:sp>
      <p:sp>
        <p:nvSpPr>
          <p:cNvPr id="16" name="Rectangle 2"/>
          <p:cNvSpPr>
            <a:spLocks noGrp="1" noChangeArrowheads="1"/>
          </p:cNvSpPr>
          <p:nvPr>
            <p:ph type="title"/>
          </p:nvPr>
        </p:nvSpPr>
        <p:spPr>
          <a:xfrm>
            <a:off x="215929" y="325083"/>
            <a:ext cx="7189423" cy="414270"/>
          </a:xfrm>
          <a:solidFill>
            <a:srgbClr val="000099"/>
          </a:solidFill>
        </p:spPr>
        <p:txBody>
          <a:bodyPr>
            <a:normAutofit/>
          </a:bodyPr>
          <a:lstStyle/>
          <a:p>
            <a:r>
              <a:rPr lang="ja-JP" altLang="en-US" sz="2000" b="1" i="1" dirty="0">
                <a:solidFill>
                  <a:schemeClr val="bg1"/>
                </a:solidFill>
                <a:latin typeface="ＭＳ Ｐゴシック" pitchFamily="50" charset="-128"/>
              </a:rPr>
              <a:t>財政調整基金への積立目標額　</a:t>
            </a:r>
            <a:r>
              <a:rPr lang="en-US" altLang="ja-JP" sz="2000" b="1" i="1" dirty="0">
                <a:solidFill>
                  <a:schemeClr val="bg1"/>
                </a:solidFill>
                <a:latin typeface="ＭＳ Ｐゴシック" pitchFamily="50" charset="-128"/>
              </a:rPr>
              <a:t>《1,400</a:t>
            </a:r>
            <a:r>
              <a:rPr lang="ja-JP" altLang="en-US" sz="2000" b="1" i="1" dirty="0">
                <a:solidFill>
                  <a:schemeClr val="bg1"/>
                </a:solidFill>
                <a:latin typeface="ＭＳ Ｐゴシック" pitchFamily="50" charset="-128"/>
              </a:rPr>
              <a:t>億円</a:t>
            </a:r>
            <a:r>
              <a:rPr lang="ja-JP" altLang="en-US" sz="1800" b="1" i="1" dirty="0">
                <a:solidFill>
                  <a:schemeClr val="bg1"/>
                </a:solidFill>
                <a:latin typeface="ＭＳ Ｐゴシック" pitchFamily="50" charset="-128"/>
              </a:rPr>
              <a:t>（</a:t>
            </a:r>
            <a:r>
              <a:rPr lang="en-US" altLang="ja-JP" sz="1800" b="1" i="1" dirty="0">
                <a:solidFill>
                  <a:schemeClr val="bg1"/>
                </a:solidFill>
                <a:latin typeface="ＭＳ Ｐゴシック" pitchFamily="50" charset="-128"/>
              </a:rPr>
              <a:t> </a:t>
            </a:r>
            <a:r>
              <a:rPr lang="ja-JP" altLang="en-US" sz="1800" b="1" i="1" dirty="0">
                <a:solidFill>
                  <a:schemeClr val="bg1"/>
                </a:solidFill>
                <a:latin typeface="ＭＳ Ｐゴシック" pitchFamily="50" charset="-128"/>
              </a:rPr>
              <a:t>令和</a:t>
            </a:r>
            <a:r>
              <a:rPr lang="en-US" altLang="ja-JP" sz="1800" b="1" i="1" dirty="0">
                <a:solidFill>
                  <a:schemeClr val="bg1"/>
                </a:solidFill>
                <a:latin typeface="ＭＳ Ｐゴシック" pitchFamily="50" charset="-128"/>
              </a:rPr>
              <a:t>15</a:t>
            </a:r>
            <a:r>
              <a:rPr lang="ja-JP" altLang="en-US" sz="1800" b="1" i="1" dirty="0">
                <a:solidFill>
                  <a:schemeClr val="bg1"/>
                </a:solidFill>
                <a:latin typeface="ＭＳ Ｐゴシック" pitchFamily="50" charset="-128"/>
              </a:rPr>
              <a:t>年度末）</a:t>
            </a:r>
            <a:r>
              <a:rPr lang="en-US" altLang="ja-JP" sz="2000" b="1" i="1" dirty="0">
                <a:solidFill>
                  <a:schemeClr val="bg1"/>
                </a:solidFill>
                <a:latin typeface="ＭＳ Ｐゴシック" pitchFamily="50" charset="-128"/>
              </a:rPr>
              <a:t>》</a:t>
            </a:r>
            <a:endParaRPr lang="ja-JP" altLang="en-US" sz="2000" b="1" i="1" dirty="0">
              <a:solidFill>
                <a:schemeClr val="bg1"/>
              </a:solidFill>
              <a:latin typeface="ＭＳ Ｐゴシック" pitchFamily="50" charset="-128"/>
            </a:endParaRPr>
          </a:p>
        </p:txBody>
      </p:sp>
      <p:sp>
        <p:nvSpPr>
          <p:cNvPr id="4" name="テキスト ボックス 3"/>
          <p:cNvSpPr txBox="1"/>
          <p:nvPr/>
        </p:nvSpPr>
        <p:spPr>
          <a:xfrm>
            <a:off x="7806749" y="1528893"/>
            <a:ext cx="889988" cy="246221"/>
          </a:xfrm>
          <a:prstGeom prst="rect">
            <a:avLst/>
          </a:prstGeom>
          <a:noFill/>
        </p:spPr>
        <p:txBody>
          <a:bodyPr wrap="none" rtlCol="0">
            <a:spAutoFit/>
          </a:bodyPr>
          <a:lstStyle/>
          <a:p>
            <a:r>
              <a:rPr lang="ja-JP" altLang="en-US" sz="1000" dirty="0"/>
              <a:t>（</a:t>
            </a:r>
            <a:r>
              <a:rPr kumimoji="1" lang="ja-JP" altLang="en-US" sz="1000" dirty="0"/>
              <a:t>単位：億円</a:t>
            </a:r>
            <a:r>
              <a:rPr lang="ja-JP" altLang="en-US" sz="1000" dirty="0"/>
              <a:t>）</a:t>
            </a:r>
            <a:endParaRPr kumimoji="1" lang="ja-JP" altLang="en-US" sz="1000" dirty="0"/>
          </a:p>
        </p:txBody>
      </p:sp>
      <p:graphicFrame>
        <p:nvGraphicFramePr>
          <p:cNvPr id="14" name="表 13"/>
          <p:cNvGraphicFramePr>
            <a:graphicFrameLocks noGrp="1"/>
          </p:cNvGraphicFramePr>
          <p:nvPr>
            <p:extLst>
              <p:ext uri="{D42A27DB-BD31-4B8C-83A1-F6EECF244321}">
                <p14:modId xmlns:p14="http://schemas.microsoft.com/office/powerpoint/2010/main" val="1600891128"/>
              </p:ext>
            </p:extLst>
          </p:nvPr>
        </p:nvGraphicFramePr>
        <p:xfrm>
          <a:off x="5618938" y="5544869"/>
          <a:ext cx="3076349" cy="358734"/>
        </p:xfrm>
        <a:graphic>
          <a:graphicData uri="http://schemas.openxmlformats.org/drawingml/2006/table">
            <a:tbl>
              <a:tblPr firstRow="1" bandRow="1">
                <a:tableStyleId>{5C22544A-7EE6-4342-B048-85BDC9FD1C3A}</a:tableStyleId>
              </a:tblPr>
              <a:tblGrid>
                <a:gridCol w="1592106">
                  <a:extLst>
                    <a:ext uri="{9D8B030D-6E8A-4147-A177-3AD203B41FA5}">
                      <a16:colId xmlns:a16="http://schemas.microsoft.com/office/drawing/2014/main" val="20000"/>
                    </a:ext>
                  </a:extLst>
                </a:gridCol>
                <a:gridCol w="1484243">
                  <a:extLst>
                    <a:ext uri="{9D8B030D-6E8A-4147-A177-3AD203B41FA5}">
                      <a16:colId xmlns:a16="http://schemas.microsoft.com/office/drawing/2014/main" val="20001"/>
                    </a:ext>
                  </a:extLst>
                </a:gridCol>
              </a:tblGrid>
              <a:tr h="358734">
                <a:tc>
                  <a:txBody>
                    <a:bodyPr/>
                    <a:lstStyle/>
                    <a:p>
                      <a:pPr algn="ctr"/>
                      <a:r>
                        <a:rPr kumimoji="1" lang="ja-JP" altLang="en-US" sz="1400" dirty="0">
                          <a:latin typeface="+mn-ea"/>
                          <a:ea typeface="+mn-ea"/>
                        </a:rPr>
                        <a:t>積立目標額</a:t>
                      </a:r>
                    </a:p>
                  </a:txBody>
                  <a:tcPr anchor="ctr" anchorCtr="1"/>
                </a:tc>
                <a:tc>
                  <a:txBody>
                    <a:bodyPr/>
                    <a:lstStyle/>
                    <a:p>
                      <a:pPr algn="ctr"/>
                      <a:r>
                        <a:rPr kumimoji="1" lang="en-US" altLang="ja-JP" sz="1600" dirty="0"/>
                        <a:t>1,400</a:t>
                      </a:r>
                      <a:endParaRPr kumimoji="1" lang="ja-JP" altLang="en-US" sz="1600" dirty="0"/>
                    </a:p>
                  </a:txBody>
                  <a:tcPr anchor="ctr" anchorCtr="1"/>
                </a:tc>
                <a:extLst>
                  <a:ext uri="{0D108BD9-81ED-4DB2-BD59-A6C34878D82A}">
                    <a16:rowId xmlns:a16="http://schemas.microsoft.com/office/drawing/2014/main" val="10000"/>
                  </a:ext>
                </a:extLst>
              </a:tr>
            </a:tbl>
          </a:graphicData>
        </a:graphic>
      </p:graphicFrame>
      <p:sp>
        <p:nvSpPr>
          <p:cNvPr id="23" name="テキスト ボックス 22"/>
          <p:cNvSpPr txBox="1"/>
          <p:nvPr/>
        </p:nvSpPr>
        <p:spPr>
          <a:xfrm>
            <a:off x="191023" y="5595897"/>
            <a:ext cx="4057508" cy="1264962"/>
          </a:xfrm>
          <a:prstGeom prst="rect">
            <a:avLst/>
          </a:prstGeom>
          <a:noFill/>
        </p:spPr>
        <p:txBody>
          <a:bodyPr wrap="square" rtlCol="0">
            <a:spAutoFit/>
          </a:bodyPr>
          <a:lstStyle/>
          <a:p>
            <a:pPr algn="l"/>
            <a:r>
              <a:rPr lang="ja-JP" altLang="en-US" sz="900" b="1" dirty="0">
                <a:latin typeface="+mn-ea"/>
                <a:ea typeface="+mn-ea"/>
              </a:rPr>
              <a:t>（＊</a:t>
            </a:r>
            <a:r>
              <a:rPr lang="en-US" altLang="ja-JP" sz="900" b="1" dirty="0">
                <a:latin typeface="+mn-ea"/>
                <a:ea typeface="+mn-ea"/>
              </a:rPr>
              <a:t>1</a:t>
            </a:r>
            <a:r>
              <a:rPr lang="ja-JP" altLang="en-US" sz="900" b="1" dirty="0">
                <a:latin typeface="+mn-ea"/>
                <a:ea typeface="+mn-ea"/>
              </a:rPr>
              <a:t>）税収の急減・災害等の発生（</a:t>
            </a:r>
            <a:r>
              <a:rPr lang="en-US" altLang="ja-JP" sz="900" b="1" dirty="0">
                <a:latin typeface="+mn-ea"/>
                <a:ea typeface="+mn-ea"/>
              </a:rPr>
              <a:t>870</a:t>
            </a:r>
            <a:r>
              <a:rPr lang="ja-JP" altLang="en-US" sz="900" b="1" dirty="0">
                <a:latin typeface="+mn-ea"/>
                <a:ea typeface="+mn-ea"/>
              </a:rPr>
              <a:t>億円）</a:t>
            </a:r>
            <a:r>
              <a:rPr lang="ja-JP" altLang="en-US" sz="900" dirty="0">
                <a:latin typeface="ＭＳ Ｐ明朝" pitchFamily="18" charset="-128"/>
                <a:ea typeface="ＭＳ Ｐ明朝" pitchFamily="18" charset="-128"/>
              </a:rPr>
              <a:t>　　　</a:t>
            </a:r>
            <a:endParaRPr lang="en-US" altLang="ja-JP" sz="9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○税収の急減（</a:t>
            </a:r>
            <a:r>
              <a:rPr lang="en-US" altLang="ja-JP" sz="800" dirty="0">
                <a:latin typeface="ＭＳ Ｐ明朝" pitchFamily="18" charset="-128"/>
                <a:ea typeface="ＭＳ Ｐ明朝" pitchFamily="18" charset="-128"/>
              </a:rPr>
              <a:t>540</a:t>
            </a:r>
            <a:r>
              <a:rPr lang="ja-JP" altLang="en-US" sz="800" dirty="0">
                <a:latin typeface="ＭＳ Ｐ明朝" pitchFamily="18" charset="-128"/>
                <a:ea typeface="ＭＳ Ｐ明朝" pitchFamily="18" charset="-128"/>
              </a:rPr>
              <a:t>億円）</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過去</a:t>
            </a:r>
            <a:r>
              <a:rPr lang="en-US" altLang="ja-JP" sz="800" dirty="0">
                <a:latin typeface="ＭＳ Ｐ明朝" pitchFamily="18" charset="-128"/>
                <a:ea typeface="ＭＳ Ｐ明朝" pitchFamily="18" charset="-128"/>
              </a:rPr>
              <a:t>20</a:t>
            </a:r>
            <a:r>
              <a:rPr lang="ja-JP" altLang="en-US" sz="800" dirty="0">
                <a:latin typeface="ＭＳ Ｐ明朝" pitchFamily="18" charset="-128"/>
                <a:ea typeface="ＭＳ Ｐ明朝" pitchFamily="18" charset="-128"/>
              </a:rPr>
              <a:t>年間の最大の税収の減収幅（</a:t>
            </a:r>
            <a:r>
              <a:rPr lang="en-US" altLang="ja-JP" sz="800" dirty="0">
                <a:latin typeface="ＭＳ Ｐ明朝" pitchFamily="18" charset="-128"/>
                <a:ea typeface="ＭＳ Ｐ明朝" pitchFamily="18" charset="-128"/>
              </a:rPr>
              <a:t>2,171</a:t>
            </a:r>
            <a:r>
              <a:rPr lang="ja-JP" altLang="en-US" sz="800" dirty="0">
                <a:latin typeface="ＭＳ Ｐ明朝" pitchFamily="18" charset="-128"/>
                <a:ea typeface="ＭＳ Ｐ明朝" pitchFamily="18" charset="-128"/>
              </a:rPr>
              <a:t>億円）のうち、</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交付税措置で補完できない</a:t>
            </a:r>
            <a:r>
              <a:rPr lang="en-US" altLang="ja-JP" sz="800" dirty="0">
                <a:latin typeface="ＭＳ Ｐ明朝" pitchFamily="18" charset="-128"/>
                <a:ea typeface="ＭＳ Ｐ明朝" pitchFamily="18" charset="-128"/>
              </a:rPr>
              <a:t>25%</a:t>
            </a:r>
            <a:r>
              <a:rPr lang="ja-JP" altLang="en-US" sz="800" dirty="0">
                <a:latin typeface="ＭＳ Ｐ明朝" pitchFamily="18" charset="-128"/>
                <a:ea typeface="ＭＳ Ｐ明朝" pitchFamily="18" charset="-128"/>
              </a:rPr>
              <a:t>相当分を算入。</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○災害等の発生（</a:t>
            </a:r>
            <a:r>
              <a:rPr lang="en-US" altLang="ja-JP" sz="800" dirty="0">
                <a:latin typeface="ＭＳ Ｐ明朝" pitchFamily="18" charset="-128"/>
                <a:ea typeface="ＭＳ Ｐ明朝" pitchFamily="18" charset="-128"/>
              </a:rPr>
              <a:t>330</a:t>
            </a:r>
            <a:r>
              <a:rPr lang="ja-JP" altLang="en-US" sz="800" dirty="0">
                <a:latin typeface="ＭＳ Ｐ明朝" pitchFamily="18" charset="-128"/>
                <a:ea typeface="ＭＳ Ｐ明朝" pitchFamily="18" charset="-128"/>
              </a:rPr>
              <a:t>億円）</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国の制度が示されるまでの間に、新型コロナウイルス感染症</a:t>
            </a:r>
          </a:p>
          <a:p>
            <a:pPr algn="l"/>
            <a:r>
              <a:rPr lang="ja-JP" altLang="en-US" sz="800" dirty="0">
                <a:latin typeface="ＭＳ Ｐ明朝" pitchFamily="18" charset="-128"/>
                <a:ea typeface="ＭＳ Ｐ明朝" pitchFamily="18" charset="-128"/>
              </a:rPr>
              <a:t>　　　対策として予算計上した額を参考に算入。</a:t>
            </a:r>
            <a:endParaRPr lang="en-US" altLang="ja-JP" sz="800" dirty="0">
              <a:latin typeface="ＭＳ Ｐ明朝" pitchFamily="18" charset="-128"/>
              <a:ea typeface="ＭＳ Ｐ明朝" pitchFamily="18" charset="-128"/>
            </a:endParaRPr>
          </a:p>
          <a:p>
            <a:pPr algn="l"/>
            <a:r>
              <a:rPr lang="ja-JP" altLang="en-US" sz="800" dirty="0">
                <a:latin typeface="ＭＳ Ｐ明朝" pitchFamily="18" charset="-128"/>
                <a:ea typeface="ＭＳ Ｐ明朝" pitchFamily="18" charset="-128"/>
              </a:rPr>
              <a:t>　　  </a:t>
            </a:r>
            <a:r>
              <a:rPr lang="en-US" altLang="ja-JP" sz="800" dirty="0">
                <a:latin typeface="ＭＳ Ｐ明朝" pitchFamily="18" charset="-128"/>
                <a:ea typeface="ＭＳ Ｐ明朝" pitchFamily="18" charset="-128"/>
              </a:rPr>
              <a:t>※</a:t>
            </a:r>
            <a:r>
              <a:rPr lang="ja-JP" altLang="en-US" sz="800" dirty="0">
                <a:latin typeface="ＭＳ Ｐ明朝" pitchFamily="18" charset="-128"/>
                <a:ea typeface="ＭＳ Ｐ明朝" pitchFamily="18" charset="-128"/>
              </a:rPr>
              <a:t>内閣府試算で想定されている過去投影ケースにおける消費者物価上昇率を反映</a:t>
            </a:r>
          </a:p>
        </p:txBody>
      </p:sp>
      <p:sp>
        <p:nvSpPr>
          <p:cNvPr id="5" name="正方形/長方形 4"/>
          <p:cNvSpPr/>
          <p:nvPr/>
        </p:nvSpPr>
        <p:spPr>
          <a:xfrm>
            <a:off x="7893426" y="2413992"/>
            <a:ext cx="628650" cy="323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900" dirty="0">
                <a:solidFill>
                  <a:schemeClr val="tx1"/>
                </a:solidFill>
                <a:latin typeface="ＭＳ Ｐゴシック" panose="020B0600070205080204" pitchFamily="50" charset="-128"/>
                <a:ea typeface="ＭＳ Ｐゴシック" panose="020B0600070205080204" pitchFamily="50" charset="-128"/>
              </a:rPr>
              <a:t>1</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p>
        </p:txBody>
      </p:sp>
      <p:sp>
        <p:nvSpPr>
          <p:cNvPr id="20" name="正方形/長方形 19"/>
          <p:cNvSpPr/>
          <p:nvPr/>
        </p:nvSpPr>
        <p:spPr>
          <a:xfrm>
            <a:off x="7937418" y="4510432"/>
            <a:ext cx="628650" cy="3238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900" dirty="0">
                <a:solidFill>
                  <a:schemeClr val="tx1"/>
                </a:solidFill>
                <a:latin typeface="ＭＳ Ｐゴシック" panose="020B0600070205080204" pitchFamily="50" charset="-128"/>
                <a:ea typeface="ＭＳ Ｐゴシック" panose="020B0600070205080204" pitchFamily="50" charset="-128"/>
              </a:rPr>
              <a:t>2</a:t>
            </a:r>
            <a:r>
              <a:rPr kumimoji="1" lang="ja-JP" altLang="en-US" sz="900" dirty="0">
                <a:solidFill>
                  <a:schemeClr val="tx1"/>
                </a:solidFill>
                <a:latin typeface="ＭＳ Ｐゴシック" panose="020B0600070205080204" pitchFamily="50" charset="-128"/>
                <a:ea typeface="ＭＳ Ｐゴシック" panose="020B0600070205080204" pitchFamily="50" charset="-128"/>
              </a:rPr>
              <a:t>）</a:t>
            </a:r>
          </a:p>
        </p:txBody>
      </p:sp>
      <p:sp>
        <p:nvSpPr>
          <p:cNvPr id="21" name="角丸四角形 20"/>
          <p:cNvSpPr/>
          <p:nvPr/>
        </p:nvSpPr>
        <p:spPr>
          <a:xfrm>
            <a:off x="598116" y="852546"/>
            <a:ext cx="8786377" cy="60402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l"/>
            <a:r>
              <a:rPr lang="ja-JP" altLang="en-US" sz="1200" dirty="0"/>
              <a:t>　</a:t>
            </a:r>
            <a:r>
              <a:rPr lang="ja-JP" altLang="en-US" sz="900" dirty="0">
                <a:latin typeface="ＭＳ Ｐゴシック" panose="020B0600070205080204" pitchFamily="50" charset="-128"/>
                <a:ea typeface="ＭＳ Ｐゴシック" panose="020B0600070205080204" pitchFamily="50" charset="-128"/>
              </a:rPr>
              <a:t>〇　財政運営基本条例第</a:t>
            </a:r>
            <a:r>
              <a:rPr lang="en-US" altLang="ja-JP" sz="900" dirty="0">
                <a:latin typeface="ＭＳ Ｐゴシック" panose="020B0600070205080204" pitchFamily="50" charset="-128"/>
                <a:ea typeface="ＭＳ Ｐゴシック" panose="020B0600070205080204" pitchFamily="50" charset="-128"/>
              </a:rPr>
              <a:t>19</a:t>
            </a:r>
            <a:r>
              <a:rPr lang="ja-JP" altLang="en-US" sz="900" dirty="0">
                <a:latin typeface="ＭＳ Ｐゴシック" panose="020B0600070205080204" pitchFamily="50" charset="-128"/>
                <a:ea typeface="ＭＳ Ｐゴシック" panose="020B0600070205080204" pitchFamily="50" charset="-128"/>
              </a:rPr>
              <a:t>条の規定に基づき、府税収入の急激な減少、災害に伴う歳出の増加その他臨時的な歳入の減少又は歳出の増加を伴う事象に対応するために、</a:t>
            </a:r>
            <a:endParaRPr lang="en-US" altLang="ja-JP" sz="900" dirty="0">
              <a:latin typeface="ＭＳ Ｐゴシック" panose="020B0600070205080204" pitchFamily="50" charset="-128"/>
              <a:ea typeface="ＭＳ Ｐゴシック" panose="020B0600070205080204" pitchFamily="50" charset="-128"/>
            </a:endParaRPr>
          </a:p>
          <a:p>
            <a:pPr algn="l"/>
            <a:r>
              <a:rPr lang="ja-JP" altLang="en-US" sz="900" dirty="0">
                <a:latin typeface="ＭＳ Ｐゴシック" panose="020B0600070205080204" pitchFamily="50" charset="-128"/>
                <a:ea typeface="ＭＳ Ｐゴシック" panose="020B0600070205080204" pitchFamily="50" charset="-128"/>
              </a:rPr>
              <a:t>　　　 </a:t>
            </a:r>
            <a:r>
              <a:rPr lang="en-US" altLang="ja-JP" sz="900" dirty="0">
                <a:latin typeface="ＭＳ Ｐゴシック" panose="020B0600070205080204" pitchFamily="50" charset="-128"/>
                <a:ea typeface="ＭＳ Ｐゴシック" panose="020B0600070205080204" pitchFamily="50" charset="-128"/>
              </a:rPr>
              <a:t>10</a:t>
            </a:r>
            <a:r>
              <a:rPr lang="ja-JP" altLang="en-US" sz="900" dirty="0">
                <a:latin typeface="ＭＳ Ｐゴシック" panose="020B0600070205080204" pitchFamily="50" charset="-128"/>
                <a:ea typeface="ＭＳ Ｐゴシック" panose="020B0600070205080204" pitchFamily="50" charset="-128"/>
              </a:rPr>
              <a:t>年以内に達成すべき財政調整基金の積立目標額を積算。</a:t>
            </a:r>
            <a:endParaRPr lang="en-US" altLang="ja-JP" sz="900" dirty="0">
              <a:solidFill>
                <a:schemeClr val="tx1"/>
              </a:solidFill>
              <a:latin typeface="ＭＳ Ｐゴシック" panose="020B0600070205080204" pitchFamily="50" charset="-128"/>
              <a:ea typeface="ＭＳ Ｐゴシック" panose="020B0600070205080204" pitchFamily="50" charset="-128"/>
            </a:endParaRPr>
          </a:p>
        </p:txBody>
      </p:sp>
      <p:sp>
        <p:nvSpPr>
          <p:cNvPr id="13" name="Text Box 13">
            <a:extLst>
              <a:ext uri="{FF2B5EF4-FFF2-40B4-BE49-F238E27FC236}">
                <a16:creationId xmlns:a16="http://schemas.microsoft.com/office/drawing/2014/main" id="{58FC071F-1C22-40F3-8329-B07B13BD7285}"/>
              </a:ext>
            </a:extLst>
          </p:cNvPr>
          <p:cNvSpPr txBox="1">
            <a:spLocks noChangeArrowheads="1"/>
          </p:cNvSpPr>
          <p:nvPr/>
        </p:nvSpPr>
        <p:spPr bwMode="auto">
          <a:xfrm>
            <a:off x="7525622" y="203995"/>
            <a:ext cx="1999588" cy="2746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eaLnBrk="1" hangingPunct="1">
              <a:spcBef>
                <a:spcPct val="50000"/>
              </a:spcBef>
              <a:buClrTx/>
              <a:buSzTx/>
              <a:buFontTx/>
              <a:buNone/>
            </a:pPr>
            <a:r>
              <a:rPr lang="en-US" altLang="ja-JP" sz="1200" b="1" i="1" dirty="0">
                <a:solidFill>
                  <a:schemeClr val="bg1"/>
                </a:solidFill>
              </a:rPr>
              <a:t>【</a:t>
            </a:r>
            <a:r>
              <a:rPr lang="ja-JP" altLang="en-US" sz="1200" b="1" i="1" dirty="0">
                <a:solidFill>
                  <a:schemeClr val="bg1"/>
                </a:solidFill>
              </a:rPr>
              <a:t>　参　考　資　料　</a:t>
            </a:r>
            <a:r>
              <a:rPr lang="en-US" altLang="ja-JP" sz="1200" b="1" i="1" dirty="0">
                <a:solidFill>
                  <a:schemeClr val="bg1"/>
                </a:solidFill>
              </a:rPr>
              <a:t>】</a:t>
            </a:r>
            <a:r>
              <a:rPr lang="ja-JP" altLang="en-US" sz="1200" b="1" i="1" dirty="0">
                <a:solidFill>
                  <a:schemeClr val="bg1"/>
                </a:solidFill>
              </a:rPr>
              <a:t>　①</a:t>
            </a:r>
          </a:p>
        </p:txBody>
      </p:sp>
    </p:spTree>
    <p:extLst>
      <p:ext uri="{BB962C8B-B14F-4D97-AF65-F5344CB8AC3E}">
        <p14:creationId xmlns:p14="http://schemas.microsoft.com/office/powerpoint/2010/main" val="1745162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507406" y="378572"/>
            <a:ext cx="8917201" cy="637200"/>
          </a:xfrm>
          <a:solidFill>
            <a:srgbClr val="000099"/>
          </a:solidFill>
        </p:spPr>
        <p:txBody>
          <a:bodyPr/>
          <a:lstStyle/>
          <a:p>
            <a:pPr eaLnBrk="1" hangingPunct="1"/>
            <a:r>
              <a:rPr lang="ja-JP" altLang="en-US" sz="3200" b="1" dirty="0">
                <a:solidFill>
                  <a:schemeClr val="bg1"/>
                </a:solidFill>
                <a:latin typeface="HGSｺﾞｼｯｸM" panose="020B0600000000000000" pitchFamily="50" charset="-128"/>
                <a:ea typeface="HGSｺﾞｼｯｸM" panose="020B0600000000000000" pitchFamily="50" charset="-128"/>
              </a:rPr>
              <a:t>　財政収支の見通し </a:t>
            </a:r>
            <a:r>
              <a:rPr lang="en-US" altLang="ja-JP" sz="3200" b="1" dirty="0">
                <a:solidFill>
                  <a:schemeClr val="bg1"/>
                </a:solidFill>
                <a:latin typeface="HGSｺﾞｼｯｸM" panose="020B0600000000000000" pitchFamily="50" charset="-128"/>
                <a:ea typeface="HGSｺﾞｼｯｸM" panose="020B0600000000000000" pitchFamily="50" charset="-128"/>
              </a:rPr>
              <a:t>【</a:t>
            </a:r>
            <a:r>
              <a:rPr lang="ja-JP" altLang="en-US" sz="3200" b="1" dirty="0">
                <a:solidFill>
                  <a:schemeClr val="bg1"/>
                </a:solidFill>
                <a:latin typeface="HGSｺﾞｼｯｸM" panose="020B0600000000000000" pitchFamily="50" charset="-128"/>
                <a:ea typeface="HGSｺﾞｼｯｸM" panose="020B0600000000000000" pitchFamily="50" charset="-128"/>
              </a:rPr>
              <a:t>令和</a:t>
            </a:r>
            <a:r>
              <a:rPr lang="en-US" altLang="ja-JP" sz="3200" b="1" dirty="0">
                <a:solidFill>
                  <a:schemeClr val="bg1"/>
                </a:solidFill>
                <a:latin typeface="HGSｺﾞｼｯｸM" panose="020B0600000000000000" pitchFamily="50" charset="-128"/>
                <a:ea typeface="HGSｺﾞｼｯｸM" panose="020B0600000000000000" pitchFamily="50" charset="-128"/>
              </a:rPr>
              <a:t>6</a:t>
            </a:r>
            <a:r>
              <a:rPr lang="ja-JP" altLang="en-US" sz="3200" b="1" dirty="0">
                <a:solidFill>
                  <a:schemeClr val="bg1"/>
                </a:solidFill>
                <a:latin typeface="HGSｺﾞｼｯｸM" panose="020B0600000000000000" pitchFamily="50" charset="-128"/>
                <a:ea typeface="HGSｺﾞｼｯｸM" panose="020B0600000000000000" pitchFamily="50" charset="-128"/>
              </a:rPr>
              <a:t>年</a:t>
            </a:r>
            <a:r>
              <a:rPr lang="en-US" altLang="ja-JP" sz="3200" b="1" dirty="0">
                <a:solidFill>
                  <a:schemeClr val="bg1"/>
                </a:solidFill>
                <a:latin typeface="HGSｺﾞｼｯｸM" panose="020B0600000000000000" pitchFamily="50" charset="-128"/>
                <a:ea typeface="HGSｺﾞｼｯｸM" panose="020B0600000000000000" pitchFamily="50" charset="-128"/>
              </a:rPr>
              <a:t>2</a:t>
            </a:r>
            <a:r>
              <a:rPr lang="ja-JP" altLang="en-US" sz="3200" b="1" dirty="0">
                <a:solidFill>
                  <a:schemeClr val="bg1"/>
                </a:solidFill>
                <a:latin typeface="HGSｺﾞｼｯｸM" panose="020B0600000000000000" pitchFamily="50" charset="-128"/>
                <a:ea typeface="HGSｺﾞｼｯｸM" panose="020B0600000000000000" pitchFamily="50" charset="-128"/>
              </a:rPr>
              <a:t>月版</a:t>
            </a:r>
            <a:r>
              <a:rPr lang="en-US" altLang="ja-JP" sz="3200" b="1" dirty="0">
                <a:solidFill>
                  <a:schemeClr val="bg1"/>
                </a:solidFill>
                <a:latin typeface="HGSｺﾞｼｯｸM" panose="020B0600000000000000" pitchFamily="50" charset="-128"/>
                <a:ea typeface="HGSｺﾞｼｯｸM" panose="020B0600000000000000" pitchFamily="50" charset="-128"/>
              </a:rPr>
              <a:t>】</a:t>
            </a:r>
          </a:p>
        </p:txBody>
      </p:sp>
      <p:sp>
        <p:nvSpPr>
          <p:cNvPr id="20" name="Rectangle 2">
            <a:extLst>
              <a:ext uri="{FF2B5EF4-FFF2-40B4-BE49-F238E27FC236}">
                <a16:creationId xmlns:a16="http://schemas.microsoft.com/office/drawing/2014/main" id="{19A4E644-8180-4FCB-B1F4-30DE8F7F4C93}"/>
              </a:ext>
            </a:extLst>
          </p:cNvPr>
          <p:cNvSpPr txBox="1">
            <a:spLocks noChangeArrowheads="1"/>
          </p:cNvSpPr>
          <p:nvPr/>
        </p:nvSpPr>
        <p:spPr>
          <a:xfrm>
            <a:off x="495300" y="359696"/>
            <a:ext cx="8915400" cy="656076"/>
          </a:xfrm>
          <a:prstGeom prst="rect">
            <a:avLst/>
          </a:prstGeom>
          <a:solidFill>
            <a:schemeClr val="bg1"/>
          </a:solidFill>
          <a:ln>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buClrTx/>
              <a:buSzTx/>
              <a:buFontTx/>
            </a:pPr>
            <a:r>
              <a:rPr lang="ja-JP" altLang="en-US" sz="3200" b="1" dirty="0">
                <a:latin typeface="HGSｺﾞｼｯｸM" panose="020B0600000000000000" pitchFamily="50" charset="-128"/>
                <a:ea typeface="HGSｺﾞｼｯｸM" panose="020B0600000000000000" pitchFamily="50" charset="-128"/>
              </a:rPr>
              <a:t>　（参考）前回試算</a:t>
            </a:r>
            <a:r>
              <a:rPr lang="en-US" altLang="ja-JP" sz="3200" b="1" dirty="0">
                <a:latin typeface="HGSｺﾞｼｯｸM" panose="020B0600000000000000" pitchFamily="50" charset="-128"/>
                <a:ea typeface="HGSｺﾞｼｯｸM" panose="020B0600000000000000" pitchFamily="50" charset="-128"/>
              </a:rPr>
              <a:t>【</a:t>
            </a:r>
            <a:r>
              <a:rPr lang="ja-JP" altLang="en-US" sz="3200" b="1" dirty="0">
                <a:latin typeface="HGSｺﾞｼｯｸM" panose="020B0600000000000000" pitchFamily="50" charset="-128"/>
                <a:ea typeface="HGSｺﾞｼｯｸM" panose="020B0600000000000000" pitchFamily="50" charset="-128"/>
              </a:rPr>
              <a:t>令和</a:t>
            </a:r>
            <a:r>
              <a:rPr lang="en-US" altLang="ja-JP" sz="3200" b="1" dirty="0">
                <a:latin typeface="HGSｺﾞｼｯｸM" panose="020B0600000000000000" pitchFamily="50" charset="-128"/>
                <a:ea typeface="HGSｺﾞｼｯｸM" panose="020B0600000000000000" pitchFamily="50" charset="-128"/>
              </a:rPr>
              <a:t>6</a:t>
            </a:r>
            <a:r>
              <a:rPr lang="ja-JP" altLang="en-US" sz="3200" b="1" dirty="0">
                <a:latin typeface="HGSｺﾞｼｯｸM" panose="020B0600000000000000" pitchFamily="50" charset="-128"/>
                <a:ea typeface="HGSｺﾞｼｯｸM" panose="020B0600000000000000" pitchFamily="50" charset="-128"/>
              </a:rPr>
              <a:t>年</a:t>
            </a:r>
            <a:r>
              <a:rPr lang="en-US" altLang="ja-JP" sz="3200" b="1" dirty="0">
                <a:latin typeface="HGSｺﾞｼｯｸM" panose="020B0600000000000000" pitchFamily="50" charset="-128"/>
                <a:ea typeface="HGSｺﾞｼｯｸM" panose="020B0600000000000000" pitchFamily="50" charset="-128"/>
              </a:rPr>
              <a:t>2</a:t>
            </a:r>
            <a:r>
              <a:rPr lang="ja-JP" altLang="en-US" sz="3200" b="1" dirty="0">
                <a:latin typeface="HGSｺﾞｼｯｸM" panose="020B0600000000000000" pitchFamily="50" charset="-128"/>
                <a:ea typeface="HGSｺﾞｼｯｸM" panose="020B0600000000000000" pitchFamily="50" charset="-128"/>
              </a:rPr>
              <a:t>月版</a:t>
            </a:r>
            <a:r>
              <a:rPr lang="en-US" altLang="ja-JP" sz="3200" b="1" dirty="0">
                <a:latin typeface="HGSｺﾞｼｯｸM" panose="020B0600000000000000" pitchFamily="50" charset="-128"/>
                <a:ea typeface="HGSｺﾞｼｯｸM" panose="020B0600000000000000" pitchFamily="50" charset="-128"/>
              </a:rPr>
              <a:t>】</a:t>
            </a:r>
          </a:p>
        </p:txBody>
      </p:sp>
      <p:sp>
        <p:nvSpPr>
          <p:cNvPr id="25" name="Text Box 13">
            <a:extLst>
              <a:ext uri="{FF2B5EF4-FFF2-40B4-BE49-F238E27FC236}">
                <a16:creationId xmlns:a16="http://schemas.microsoft.com/office/drawing/2014/main" id="{13228E2F-2426-4E10-8426-ECD6D523BC82}"/>
              </a:ext>
            </a:extLst>
          </p:cNvPr>
          <p:cNvSpPr txBox="1">
            <a:spLocks noChangeArrowheads="1"/>
          </p:cNvSpPr>
          <p:nvPr/>
        </p:nvSpPr>
        <p:spPr bwMode="auto">
          <a:xfrm>
            <a:off x="7525622" y="169281"/>
            <a:ext cx="1999588" cy="2746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eaLnBrk="1" hangingPunct="1">
              <a:spcBef>
                <a:spcPct val="50000"/>
              </a:spcBef>
              <a:buClrTx/>
              <a:buSzTx/>
              <a:buFontTx/>
              <a:buNone/>
            </a:pPr>
            <a:r>
              <a:rPr lang="en-US" altLang="ja-JP" sz="1200" b="1" i="1" dirty="0">
                <a:solidFill>
                  <a:schemeClr val="bg1"/>
                </a:solidFill>
              </a:rPr>
              <a:t>【</a:t>
            </a:r>
            <a:r>
              <a:rPr lang="ja-JP" altLang="en-US" sz="1200" b="1" i="1" dirty="0">
                <a:solidFill>
                  <a:schemeClr val="bg1"/>
                </a:solidFill>
              </a:rPr>
              <a:t>　参　考　資　料　</a:t>
            </a:r>
            <a:r>
              <a:rPr lang="en-US" altLang="ja-JP" sz="1200" b="1" i="1" dirty="0">
                <a:solidFill>
                  <a:schemeClr val="bg1"/>
                </a:solidFill>
              </a:rPr>
              <a:t>】</a:t>
            </a:r>
            <a:r>
              <a:rPr lang="ja-JP" altLang="en-US" sz="1200" b="1" i="1" dirty="0">
                <a:solidFill>
                  <a:schemeClr val="bg1"/>
                </a:solidFill>
              </a:rPr>
              <a:t>　②</a:t>
            </a:r>
          </a:p>
        </p:txBody>
      </p:sp>
      <p:sp>
        <p:nvSpPr>
          <p:cNvPr id="26" name="メモ 3">
            <a:extLst>
              <a:ext uri="{FF2B5EF4-FFF2-40B4-BE49-F238E27FC236}">
                <a16:creationId xmlns:a16="http://schemas.microsoft.com/office/drawing/2014/main" id="{EC0F3CF2-AD39-4819-A006-C42991767127}"/>
              </a:ext>
            </a:extLst>
          </p:cNvPr>
          <p:cNvSpPr/>
          <p:nvPr/>
        </p:nvSpPr>
        <p:spPr>
          <a:xfrm>
            <a:off x="635001" y="1068866"/>
            <a:ext cx="8642563" cy="561315"/>
          </a:xfrm>
          <a:prstGeom prst="foldedCorner">
            <a:avLst>
              <a:gd name="adj" fmla="val 19534"/>
            </a:avLst>
          </a:prstGeom>
          <a:solidFill>
            <a:schemeClr val="bg1"/>
          </a:solidFill>
          <a:ln w="95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endParaRPr lang="en-US" altLang="ja-JP" sz="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財政調整基金の残高見込額：</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1,583</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億円（令和</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年度末見込）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積立目標額：</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1,400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億円（令和</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2033</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endParaRPr kumimoji="1" lang="ja-JP" altLang="en-US" sz="1200" dirty="0">
              <a:solidFill>
                <a:schemeClr val="tx1"/>
              </a:solidFill>
              <a:latin typeface="Arial Unicode MS" panose="020B0604020202020204" pitchFamily="50" charset="-128"/>
              <a:cs typeface="Meiryo UI" panose="020B0604030504040204" pitchFamily="50" charset="-128"/>
            </a:endParaRPr>
          </a:p>
        </p:txBody>
      </p:sp>
      <p:sp>
        <p:nvSpPr>
          <p:cNvPr id="27" name="テキスト ボックス 12">
            <a:extLst>
              <a:ext uri="{FF2B5EF4-FFF2-40B4-BE49-F238E27FC236}">
                <a16:creationId xmlns:a16="http://schemas.microsoft.com/office/drawing/2014/main" id="{30557F91-8EB0-4AE0-BA1C-971860630C6A}"/>
              </a:ext>
            </a:extLst>
          </p:cNvPr>
          <p:cNvSpPr txBox="1"/>
          <p:nvPr/>
        </p:nvSpPr>
        <p:spPr>
          <a:xfrm>
            <a:off x="168985" y="2078998"/>
            <a:ext cx="430887" cy="3880763"/>
          </a:xfrm>
          <a:prstGeom prst="rect">
            <a:avLst/>
          </a:prstGeom>
          <a:noFill/>
        </p:spPr>
        <p:txBody>
          <a:bodyPr vert="eaVert"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600" b="1" dirty="0">
                <a:latin typeface="HGSｺﾞｼｯｸM" panose="020B0600000000000000" pitchFamily="50" charset="-128"/>
                <a:ea typeface="HGSｺﾞｼｯｸM" panose="020B0600000000000000" pitchFamily="50" charset="-128"/>
              </a:rPr>
              <a:t>収　支　不　足　額</a:t>
            </a:r>
          </a:p>
        </p:txBody>
      </p:sp>
      <p:sp>
        <p:nvSpPr>
          <p:cNvPr id="28" name="大かっこ 27">
            <a:extLst>
              <a:ext uri="{FF2B5EF4-FFF2-40B4-BE49-F238E27FC236}">
                <a16:creationId xmlns:a16="http://schemas.microsoft.com/office/drawing/2014/main" id="{438ADCBC-E251-472D-922D-0F9579F5863F}"/>
              </a:ext>
            </a:extLst>
          </p:cNvPr>
          <p:cNvSpPr/>
          <p:nvPr/>
        </p:nvSpPr>
        <p:spPr>
          <a:xfrm>
            <a:off x="1100489" y="6275444"/>
            <a:ext cx="8374046" cy="416187"/>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l"/>
            <a:r>
              <a:rPr lang="ja-JP" altLang="en-US" sz="1050" dirty="0">
                <a:latin typeface="ＭＳ Ｐゴシック" pitchFamily="50" charset="-128"/>
              </a:rPr>
              <a:t>      内閣府試算の経済成長率・長期金利や歳入・歳出の状況など、現時点で見込むことができる条件を前提に推計</a:t>
            </a:r>
            <a:endParaRPr lang="en-US" altLang="ja-JP" sz="1050" dirty="0">
              <a:latin typeface="ＭＳ Ｐゴシック" pitchFamily="50" charset="-128"/>
            </a:endParaRPr>
          </a:p>
          <a:p>
            <a:pPr algn="l"/>
            <a:r>
              <a:rPr lang="ja-JP" altLang="en-US" sz="1050" dirty="0">
                <a:latin typeface="ＭＳ Ｐゴシック" pitchFamily="50" charset="-128"/>
              </a:rPr>
              <a:t>      この試算は不確定要素を多く含んでおり、将来に向かって相当の幅をもってみる必要</a:t>
            </a:r>
            <a:endParaRPr kumimoji="1" lang="ja-JP" altLang="en-US" sz="1050" dirty="0"/>
          </a:p>
        </p:txBody>
      </p:sp>
      <p:sp>
        <p:nvSpPr>
          <p:cNvPr id="29" name="ホームベース 37">
            <a:extLst>
              <a:ext uri="{FF2B5EF4-FFF2-40B4-BE49-F238E27FC236}">
                <a16:creationId xmlns:a16="http://schemas.microsoft.com/office/drawing/2014/main" id="{27822B4E-288E-4EF4-B847-A0175903F8DC}"/>
              </a:ext>
            </a:extLst>
          </p:cNvPr>
          <p:cNvSpPr/>
          <p:nvPr/>
        </p:nvSpPr>
        <p:spPr bwMode="auto">
          <a:xfrm rot="5400000">
            <a:off x="-1580087" y="3865193"/>
            <a:ext cx="3880186" cy="267853"/>
          </a:xfrm>
          <a:prstGeom prst="homePlate">
            <a:avLst/>
          </a:prstGeom>
          <a:noFill/>
          <a:ln w="19050" cap="flat" cmpd="sng" algn="ctr">
            <a:solidFill>
              <a:schemeClr val="tx1"/>
            </a:solidFill>
            <a:prstDash val="solid"/>
            <a:round/>
            <a:headEnd type="none" w="med" len="med"/>
            <a:tailEnd type="none" w="med" len="med"/>
          </a:ln>
          <a:effectLst/>
        </p:spPr>
        <p:txBody>
          <a:bodyPr vert="horz" wrap="square" lIns="90000" tIns="154800" rIns="90000" bIns="154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30" name="テキスト ボックス 1">
            <a:extLst>
              <a:ext uri="{FF2B5EF4-FFF2-40B4-BE49-F238E27FC236}">
                <a16:creationId xmlns:a16="http://schemas.microsoft.com/office/drawing/2014/main" id="{034DE751-8E6B-426E-81E0-84EED595B0A5}"/>
              </a:ext>
            </a:extLst>
          </p:cNvPr>
          <p:cNvSpPr txBox="1"/>
          <p:nvPr/>
        </p:nvSpPr>
        <p:spPr>
          <a:xfrm>
            <a:off x="1347256" y="1805176"/>
            <a:ext cx="513019" cy="296676"/>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600" dirty="0">
                <a:latin typeface="HGSｺﾞｼｯｸE" panose="020B0900000000000000" pitchFamily="50" charset="-128"/>
                <a:ea typeface="HGSｺﾞｼｯｸE" panose="020B0900000000000000" pitchFamily="50" charset="-128"/>
              </a:rPr>
              <a:t>(</a:t>
            </a:r>
            <a:r>
              <a:rPr lang="ja-JP" altLang="en-US" sz="600" dirty="0">
                <a:latin typeface="HGSｺﾞｼｯｸE" panose="020B0900000000000000" pitchFamily="50" charset="-128"/>
                <a:ea typeface="HGSｺﾞｼｯｸE" panose="020B0900000000000000" pitchFamily="50" charset="-128"/>
              </a:rPr>
              <a:t>当初</a:t>
            </a:r>
            <a:r>
              <a:rPr lang="en-US" altLang="ja-JP" sz="600" dirty="0">
                <a:latin typeface="HGSｺﾞｼｯｸE" panose="020B0900000000000000" pitchFamily="50" charset="-128"/>
                <a:ea typeface="HGSｺﾞｼｯｸE" panose="020B0900000000000000" pitchFamily="50" charset="-128"/>
              </a:rPr>
              <a:t>)</a:t>
            </a:r>
            <a:endParaRPr lang="ja-JP" altLang="en-US" sz="600" dirty="0">
              <a:latin typeface="HGSｺﾞｼｯｸE" panose="020B0900000000000000" pitchFamily="50" charset="-128"/>
              <a:ea typeface="HGSｺﾞｼｯｸE" panose="020B0900000000000000" pitchFamily="50" charset="-128"/>
            </a:endParaRPr>
          </a:p>
        </p:txBody>
      </p:sp>
      <p:sp>
        <p:nvSpPr>
          <p:cNvPr id="31" name="テキスト ボックス 11">
            <a:extLst>
              <a:ext uri="{FF2B5EF4-FFF2-40B4-BE49-F238E27FC236}">
                <a16:creationId xmlns:a16="http://schemas.microsoft.com/office/drawing/2014/main" id="{685FC058-E9A1-4E7E-B185-32C0D1519205}"/>
              </a:ext>
            </a:extLst>
          </p:cNvPr>
          <p:cNvSpPr txBox="1"/>
          <p:nvPr/>
        </p:nvSpPr>
        <p:spPr>
          <a:xfrm>
            <a:off x="447469" y="1679637"/>
            <a:ext cx="788742" cy="37841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en-US" altLang="ja-JP" sz="1200" dirty="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ja-JP" altLang="en-US" sz="1200" dirty="0">
                <a:latin typeface="HGSｺﾞｼｯｸM" panose="020B0600000000000000" pitchFamily="50" charset="-128"/>
                <a:ea typeface="HGSｺﾞｼｯｸM" panose="020B0600000000000000" pitchFamily="50" charset="-128"/>
                <a:cs typeface="Meiryo UI" panose="020B0604030504040204" pitchFamily="50" charset="-128"/>
              </a:rPr>
              <a:t>億円</a:t>
            </a:r>
            <a:r>
              <a:rPr kumimoji="1" lang="en-US" altLang="ja-JP" sz="1200" dirty="0">
                <a:latin typeface="HGSｺﾞｼｯｸM" panose="020B0600000000000000" pitchFamily="50" charset="-128"/>
                <a:ea typeface="HGSｺﾞｼｯｸM" panose="020B0600000000000000" pitchFamily="50" charset="-128"/>
                <a:cs typeface="Meiryo UI" panose="020B0604030504040204" pitchFamily="50" charset="-128"/>
              </a:rPr>
              <a:t>)</a:t>
            </a:r>
            <a:endParaRPr kumimoji="1" lang="ja-JP" altLang="en-US" sz="12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graphicFrame>
        <p:nvGraphicFramePr>
          <p:cNvPr id="32" name="グラフ 31">
            <a:extLst>
              <a:ext uri="{FF2B5EF4-FFF2-40B4-BE49-F238E27FC236}">
                <a16:creationId xmlns:a16="http://schemas.microsoft.com/office/drawing/2014/main" id="{D35E4550-E0DA-4B98-9EE3-807849DD112D}"/>
              </a:ext>
            </a:extLst>
          </p:cNvPr>
          <p:cNvGraphicFramePr>
            <a:graphicFrameLocks/>
          </p:cNvGraphicFramePr>
          <p:nvPr>
            <p:extLst>
              <p:ext uri="{D42A27DB-BD31-4B8C-83A1-F6EECF244321}">
                <p14:modId xmlns:p14="http://schemas.microsoft.com/office/powerpoint/2010/main" val="1598240624"/>
              </p:ext>
            </p:extLst>
          </p:nvPr>
        </p:nvGraphicFramePr>
        <p:xfrm>
          <a:off x="460600" y="1689262"/>
          <a:ext cx="9451919" cy="5475484"/>
        </p:xfrm>
        <a:graphic>
          <a:graphicData uri="http://schemas.openxmlformats.org/drawingml/2006/chart">
            <c:chart xmlns:c="http://schemas.openxmlformats.org/drawingml/2006/chart" xmlns:r="http://schemas.openxmlformats.org/officeDocument/2006/relationships" r:id="rId3"/>
          </a:graphicData>
        </a:graphic>
      </p:graphicFrame>
      <p:sp>
        <p:nvSpPr>
          <p:cNvPr id="33" name="テキスト ボックス 1">
            <a:extLst>
              <a:ext uri="{FF2B5EF4-FFF2-40B4-BE49-F238E27FC236}">
                <a16:creationId xmlns:a16="http://schemas.microsoft.com/office/drawing/2014/main" id="{CE962397-5587-4D5E-A08D-18E795CB374B}"/>
              </a:ext>
            </a:extLst>
          </p:cNvPr>
          <p:cNvSpPr txBox="1"/>
          <p:nvPr/>
        </p:nvSpPr>
        <p:spPr>
          <a:xfrm>
            <a:off x="9072852" y="1741252"/>
            <a:ext cx="594246" cy="29368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000" dirty="0">
                <a:latin typeface="HGSｺﾞｼｯｸM" panose="020B0600000000000000" pitchFamily="50" charset="-128"/>
                <a:ea typeface="HGSｺﾞｼｯｸM" panose="020B0600000000000000" pitchFamily="50" charset="-128"/>
              </a:rPr>
              <a:t>(</a:t>
            </a:r>
            <a:r>
              <a:rPr lang="ja-JP" altLang="en-US" sz="1000" dirty="0">
                <a:latin typeface="HGSｺﾞｼｯｸM" panose="020B0600000000000000" pitchFamily="50" charset="-128"/>
                <a:ea typeface="HGSｺﾞｼｯｸM" panose="020B0600000000000000" pitchFamily="50" charset="-128"/>
              </a:rPr>
              <a:t>年度</a:t>
            </a:r>
            <a:r>
              <a:rPr lang="en-US" altLang="ja-JP" sz="1000" dirty="0">
                <a:latin typeface="HGSｺﾞｼｯｸM" panose="020B0600000000000000" pitchFamily="50" charset="-128"/>
                <a:ea typeface="HGSｺﾞｼｯｸM" panose="020B0600000000000000" pitchFamily="50" charset="-128"/>
              </a:rPr>
              <a:t>)</a:t>
            </a:r>
            <a:endParaRPr lang="ja-JP" altLang="en-US" sz="1000" dirty="0">
              <a:latin typeface="HGSｺﾞｼｯｸM" panose="020B0600000000000000" pitchFamily="50" charset="-128"/>
              <a:ea typeface="HGSｺﾞｼｯｸM" panose="020B0600000000000000" pitchFamily="50" charset="-128"/>
            </a:endParaRPr>
          </a:p>
        </p:txBody>
      </p:sp>
      <p:sp>
        <p:nvSpPr>
          <p:cNvPr id="2" name="テキスト ボックス 1">
            <a:extLst>
              <a:ext uri="{FF2B5EF4-FFF2-40B4-BE49-F238E27FC236}">
                <a16:creationId xmlns:a16="http://schemas.microsoft.com/office/drawing/2014/main" id="{6BE79CF5-A0B1-42CF-BE24-FE52CA6F84A2}"/>
              </a:ext>
            </a:extLst>
          </p:cNvPr>
          <p:cNvSpPr txBox="1"/>
          <p:nvPr/>
        </p:nvSpPr>
        <p:spPr>
          <a:xfrm>
            <a:off x="6192852" y="5609435"/>
            <a:ext cx="2880000" cy="307777"/>
          </a:xfrm>
          <a:prstGeom prst="rect">
            <a:avLst/>
          </a:prstGeom>
          <a:noFill/>
          <a:ln>
            <a:solidFill>
              <a:schemeClr val="tx1"/>
            </a:solidFill>
          </a:ln>
        </p:spPr>
        <p:txBody>
          <a:bodyPr wrap="square" rtlCol="0">
            <a:spAutoFit/>
          </a:bodyPr>
          <a:lstStyle/>
          <a:p>
            <a:r>
              <a:rPr kumimoji="1" lang="ja-JP" altLang="en-US" sz="1400" dirty="0"/>
              <a:t>注）今回試算でレイアウトを変更</a:t>
            </a:r>
          </a:p>
        </p:txBody>
      </p:sp>
    </p:spTree>
    <p:extLst>
      <p:ext uri="{BB962C8B-B14F-4D97-AF65-F5344CB8AC3E}">
        <p14:creationId xmlns:p14="http://schemas.microsoft.com/office/powerpoint/2010/main" val="2357705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ホームベース 37">
            <a:extLst>
              <a:ext uri="{FF2B5EF4-FFF2-40B4-BE49-F238E27FC236}">
                <a16:creationId xmlns:a16="http://schemas.microsoft.com/office/drawing/2014/main" id="{4DFD04BE-CEB3-444B-866B-CFC66DE343C9}"/>
              </a:ext>
            </a:extLst>
          </p:cNvPr>
          <p:cNvSpPr/>
          <p:nvPr/>
        </p:nvSpPr>
        <p:spPr bwMode="auto">
          <a:xfrm rot="16200000">
            <a:off x="-384225" y="2102371"/>
            <a:ext cx="1476000" cy="267853"/>
          </a:xfrm>
          <a:prstGeom prst="homePlate">
            <a:avLst/>
          </a:prstGeom>
          <a:solidFill>
            <a:schemeClr val="tx1"/>
          </a:solidFill>
          <a:ln w="19050" cap="flat" cmpd="sng" algn="ctr">
            <a:solidFill>
              <a:schemeClr val="tx1"/>
            </a:solidFill>
            <a:prstDash val="solid"/>
            <a:round/>
            <a:headEnd type="none" w="med" len="med"/>
            <a:tailEnd type="none" w="med" len="med"/>
          </a:ln>
          <a:effectLst/>
        </p:spPr>
        <p:txBody>
          <a:bodyPr vert="horz" wrap="square" lIns="90000" tIns="154800" rIns="90000" bIns="154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18" name="テキスト ボックス 12">
            <a:extLst>
              <a:ext uri="{FF2B5EF4-FFF2-40B4-BE49-F238E27FC236}">
                <a16:creationId xmlns:a16="http://schemas.microsoft.com/office/drawing/2014/main" id="{37D47750-FFB2-4B12-8201-9D73A0063BB6}"/>
              </a:ext>
            </a:extLst>
          </p:cNvPr>
          <p:cNvSpPr txBox="1"/>
          <p:nvPr/>
        </p:nvSpPr>
        <p:spPr>
          <a:xfrm>
            <a:off x="160518" y="1662661"/>
            <a:ext cx="430887" cy="1202635"/>
          </a:xfrm>
          <a:prstGeom prst="rect">
            <a:avLst/>
          </a:prstGeom>
          <a:noFill/>
        </p:spPr>
        <p:txBody>
          <a:bodyPr vert="eaVert"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600" b="1" dirty="0">
                <a:solidFill>
                  <a:schemeClr val="bg1"/>
                </a:solidFill>
                <a:latin typeface="HGSｺﾞｼｯｸM" panose="020B0600000000000000" pitchFamily="50" charset="-128"/>
                <a:ea typeface="HGSｺﾞｼｯｸM" panose="020B0600000000000000" pitchFamily="50" charset="-128"/>
              </a:rPr>
              <a:t>黒　　字</a:t>
            </a:r>
          </a:p>
        </p:txBody>
      </p:sp>
      <p:graphicFrame>
        <p:nvGraphicFramePr>
          <p:cNvPr id="12" name="グラフ 11">
            <a:extLst>
              <a:ext uri="{FF2B5EF4-FFF2-40B4-BE49-F238E27FC236}">
                <a16:creationId xmlns:a16="http://schemas.microsoft.com/office/drawing/2014/main" id="{C524B3DF-77DE-4560-BC88-C9340BAE5A55}"/>
              </a:ext>
            </a:extLst>
          </p:cNvPr>
          <p:cNvGraphicFramePr>
            <a:graphicFrameLocks/>
          </p:cNvGraphicFramePr>
          <p:nvPr>
            <p:extLst>
              <p:ext uri="{D42A27DB-BD31-4B8C-83A1-F6EECF244321}">
                <p14:modId xmlns:p14="http://schemas.microsoft.com/office/powerpoint/2010/main" val="1768822379"/>
              </p:ext>
            </p:extLst>
          </p:nvPr>
        </p:nvGraphicFramePr>
        <p:xfrm>
          <a:off x="609811" y="1119563"/>
          <a:ext cx="8677692" cy="4907902"/>
        </p:xfrm>
        <a:graphic>
          <a:graphicData uri="http://schemas.openxmlformats.org/drawingml/2006/chart">
            <c:chart xmlns:c="http://schemas.openxmlformats.org/drawingml/2006/chart" xmlns:r="http://schemas.openxmlformats.org/officeDocument/2006/relationships" r:id="rId3"/>
          </a:graphicData>
        </a:graphic>
      </p:graphicFrame>
      <p:sp>
        <p:nvSpPr>
          <p:cNvPr id="39" name="テキスト ボックス 12"/>
          <p:cNvSpPr txBox="1"/>
          <p:nvPr/>
        </p:nvSpPr>
        <p:spPr>
          <a:xfrm>
            <a:off x="168985" y="3372187"/>
            <a:ext cx="430887" cy="2292224"/>
          </a:xfrm>
          <a:prstGeom prst="rect">
            <a:avLst/>
          </a:prstGeom>
          <a:noFill/>
        </p:spPr>
        <p:txBody>
          <a:bodyPr vert="eaVert"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600" b="1" dirty="0">
                <a:latin typeface="HGSｺﾞｼｯｸM" panose="020B0600000000000000" pitchFamily="50" charset="-128"/>
                <a:ea typeface="HGSｺﾞｼｯｸM" panose="020B0600000000000000" pitchFamily="50" charset="-128"/>
              </a:rPr>
              <a:t>収　支　不　足　額</a:t>
            </a:r>
          </a:p>
        </p:txBody>
      </p:sp>
      <p:sp>
        <p:nvSpPr>
          <p:cNvPr id="5" name="大かっこ 4"/>
          <p:cNvSpPr/>
          <p:nvPr/>
        </p:nvSpPr>
        <p:spPr>
          <a:xfrm>
            <a:off x="1269823" y="6147891"/>
            <a:ext cx="7704000" cy="46800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l"/>
            <a:r>
              <a:rPr lang="ja-JP" altLang="en-US" sz="1300" dirty="0">
                <a:latin typeface="ＭＳ Ｐゴシック" pitchFamily="50" charset="-128"/>
              </a:rPr>
              <a:t>     　　  は各年度当初予算編成時の収支不足額（減債基金復元額含む）</a:t>
            </a:r>
            <a:endParaRPr lang="en-US" altLang="ja-JP" sz="1300" dirty="0">
              <a:latin typeface="ＭＳ Ｐゴシック" pitchFamily="50" charset="-128"/>
            </a:endParaRPr>
          </a:p>
          <a:p>
            <a:pPr algn="l"/>
            <a:r>
              <a:rPr kumimoji="1" lang="ja-JP" altLang="en-US" sz="1300" dirty="0">
                <a:latin typeface="ＭＳ Ｐゴシック" pitchFamily="50" charset="-128"/>
              </a:rPr>
              <a:t>　実質収支とは、歳入歳出差引額（形式収支）から翌年度へ繰り越すべき財源を控除した決算額</a:t>
            </a:r>
            <a:endParaRPr kumimoji="1" lang="ja-JP" altLang="en-US" sz="1300" dirty="0"/>
          </a:p>
        </p:txBody>
      </p:sp>
      <p:sp>
        <p:nvSpPr>
          <p:cNvPr id="38" name="ホームベース 37"/>
          <p:cNvSpPr/>
          <p:nvPr/>
        </p:nvSpPr>
        <p:spPr bwMode="auto">
          <a:xfrm rot="5400000">
            <a:off x="-1097996" y="4343688"/>
            <a:ext cx="2916000" cy="267853"/>
          </a:xfrm>
          <a:prstGeom prst="homePlate">
            <a:avLst/>
          </a:prstGeom>
          <a:noFill/>
          <a:ln w="19050" cap="flat" cmpd="sng" algn="ctr">
            <a:solidFill>
              <a:schemeClr val="tx1"/>
            </a:solidFill>
            <a:prstDash val="solid"/>
            <a:round/>
            <a:headEnd type="none" w="med" len="med"/>
            <a:tailEnd type="none" w="med" len="med"/>
          </a:ln>
          <a:effectLst/>
        </p:spPr>
        <p:txBody>
          <a:bodyPr vert="horz" wrap="square" lIns="90000" tIns="154800" rIns="90000" bIns="154800" numCol="1" rtlCol="0" anchor="ctr"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22" name="テキスト ボックス 11"/>
          <p:cNvSpPr txBox="1"/>
          <p:nvPr/>
        </p:nvSpPr>
        <p:spPr>
          <a:xfrm>
            <a:off x="586944" y="1115540"/>
            <a:ext cx="788742" cy="37841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en-US" altLang="ja-JP" sz="1200" dirty="0">
                <a:latin typeface="HGSｺﾞｼｯｸM" panose="020B0600000000000000" pitchFamily="50" charset="-128"/>
                <a:ea typeface="HGSｺﾞｼｯｸM" panose="020B0600000000000000" pitchFamily="50" charset="-128"/>
                <a:cs typeface="Meiryo UI" panose="020B0604030504040204" pitchFamily="50" charset="-128"/>
              </a:rPr>
              <a:t>(</a:t>
            </a:r>
            <a:r>
              <a:rPr kumimoji="1" lang="ja-JP" altLang="en-US" sz="1200" dirty="0">
                <a:latin typeface="HGSｺﾞｼｯｸM" panose="020B0600000000000000" pitchFamily="50" charset="-128"/>
                <a:ea typeface="HGSｺﾞｼｯｸM" panose="020B0600000000000000" pitchFamily="50" charset="-128"/>
                <a:cs typeface="Meiryo UI" panose="020B0604030504040204" pitchFamily="50" charset="-128"/>
              </a:rPr>
              <a:t>億円</a:t>
            </a:r>
            <a:r>
              <a:rPr kumimoji="1" lang="en-US" altLang="ja-JP" sz="1200" dirty="0">
                <a:latin typeface="HGSｺﾞｼｯｸM" panose="020B0600000000000000" pitchFamily="50" charset="-128"/>
                <a:ea typeface="HGSｺﾞｼｯｸM" panose="020B0600000000000000" pitchFamily="50" charset="-128"/>
                <a:cs typeface="Meiryo UI" panose="020B0604030504040204" pitchFamily="50" charset="-128"/>
              </a:rPr>
              <a:t>)</a:t>
            </a:r>
            <a:endParaRPr kumimoji="1" lang="ja-JP" altLang="en-US" sz="12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1" name="テキスト ボックス 1">
            <a:extLst>
              <a:ext uri="{FF2B5EF4-FFF2-40B4-BE49-F238E27FC236}">
                <a16:creationId xmlns:a16="http://schemas.microsoft.com/office/drawing/2014/main" id="{8F42A337-455D-4DCC-B75F-15A473F5EBC7}"/>
              </a:ext>
            </a:extLst>
          </p:cNvPr>
          <p:cNvSpPr txBox="1"/>
          <p:nvPr/>
        </p:nvSpPr>
        <p:spPr>
          <a:xfrm>
            <a:off x="8880289" y="1093515"/>
            <a:ext cx="594246" cy="293685"/>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000" dirty="0">
                <a:latin typeface="HGSｺﾞｼｯｸM" panose="020B0600000000000000" pitchFamily="50" charset="-128"/>
                <a:ea typeface="HGSｺﾞｼｯｸM" panose="020B0600000000000000" pitchFamily="50" charset="-128"/>
              </a:rPr>
              <a:t>(</a:t>
            </a:r>
            <a:r>
              <a:rPr lang="ja-JP" altLang="en-US" sz="1000" dirty="0">
                <a:latin typeface="HGSｺﾞｼｯｸM" panose="020B0600000000000000" pitchFamily="50" charset="-128"/>
                <a:ea typeface="HGSｺﾞｼｯｸM" panose="020B0600000000000000" pitchFamily="50" charset="-128"/>
              </a:rPr>
              <a:t>年度</a:t>
            </a:r>
            <a:r>
              <a:rPr lang="en-US" altLang="ja-JP" sz="1000" dirty="0">
                <a:latin typeface="HGSｺﾞｼｯｸM" panose="020B0600000000000000" pitchFamily="50" charset="-128"/>
                <a:ea typeface="HGSｺﾞｼｯｸM" panose="020B0600000000000000" pitchFamily="50" charset="-128"/>
              </a:rPr>
              <a:t>)</a:t>
            </a:r>
            <a:endParaRPr lang="ja-JP" altLang="en-US" sz="1000" dirty="0">
              <a:latin typeface="HGSｺﾞｼｯｸM" panose="020B0600000000000000" pitchFamily="50" charset="-128"/>
              <a:ea typeface="HGSｺﾞｼｯｸM" panose="020B0600000000000000" pitchFamily="50" charset="-128"/>
            </a:endParaRPr>
          </a:p>
        </p:txBody>
      </p:sp>
      <p:cxnSp>
        <p:nvCxnSpPr>
          <p:cNvPr id="10" name="直線コネクタ 9">
            <a:extLst>
              <a:ext uri="{FF2B5EF4-FFF2-40B4-BE49-F238E27FC236}">
                <a16:creationId xmlns:a16="http://schemas.microsoft.com/office/drawing/2014/main" id="{2D672A9F-F14D-410C-B3AD-4F39A6A5A829}"/>
              </a:ext>
            </a:extLst>
          </p:cNvPr>
          <p:cNvCxnSpPr/>
          <p:nvPr/>
        </p:nvCxnSpPr>
        <p:spPr>
          <a:xfrm>
            <a:off x="1507500" y="6286509"/>
            <a:ext cx="360000"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4" name="Rectangle 2">
            <a:extLst>
              <a:ext uri="{FF2B5EF4-FFF2-40B4-BE49-F238E27FC236}">
                <a16:creationId xmlns:a16="http://schemas.microsoft.com/office/drawing/2014/main" id="{7691CE0A-8963-4D73-A0B2-DB484B735867}"/>
              </a:ext>
            </a:extLst>
          </p:cNvPr>
          <p:cNvSpPr txBox="1">
            <a:spLocks noChangeArrowheads="1"/>
          </p:cNvSpPr>
          <p:nvPr/>
        </p:nvSpPr>
        <p:spPr>
          <a:xfrm>
            <a:off x="495300" y="359696"/>
            <a:ext cx="8915400" cy="656076"/>
          </a:xfrm>
          <a:prstGeom prst="rect">
            <a:avLst/>
          </a:prstGeom>
          <a:solidFill>
            <a:schemeClr val="bg1"/>
          </a:solidFill>
          <a:ln>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buClrTx/>
              <a:buSzTx/>
              <a:buFontTx/>
            </a:pPr>
            <a:r>
              <a:rPr lang="ja-JP" altLang="en-US" sz="3200" b="1" dirty="0">
                <a:latin typeface="HGSｺﾞｼｯｸM" panose="020B0600000000000000" pitchFamily="50" charset="-128"/>
                <a:ea typeface="HGSｺﾞｼｯｸM" panose="020B0600000000000000" pitchFamily="50" charset="-128"/>
              </a:rPr>
              <a:t>（参考）実質収支の推移</a:t>
            </a:r>
            <a:endParaRPr lang="en-US" altLang="ja-JP" sz="3200" b="1" dirty="0">
              <a:latin typeface="HGSｺﾞｼｯｸM" panose="020B0600000000000000" pitchFamily="50" charset="-128"/>
              <a:ea typeface="HGSｺﾞｼｯｸM" panose="020B0600000000000000" pitchFamily="50" charset="-128"/>
            </a:endParaRPr>
          </a:p>
        </p:txBody>
      </p:sp>
      <p:sp>
        <p:nvSpPr>
          <p:cNvPr id="25" name="Text Box 13">
            <a:extLst>
              <a:ext uri="{FF2B5EF4-FFF2-40B4-BE49-F238E27FC236}">
                <a16:creationId xmlns:a16="http://schemas.microsoft.com/office/drawing/2014/main" id="{6C2E4868-FA52-4C87-BEC6-AF8AFEA3DACB}"/>
              </a:ext>
            </a:extLst>
          </p:cNvPr>
          <p:cNvSpPr txBox="1">
            <a:spLocks noChangeArrowheads="1"/>
          </p:cNvSpPr>
          <p:nvPr/>
        </p:nvSpPr>
        <p:spPr bwMode="auto">
          <a:xfrm>
            <a:off x="7525622" y="169281"/>
            <a:ext cx="1999588" cy="2746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6pPr>
            <a:lvl7pPr marL="29718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7pPr>
            <a:lvl8pPr marL="34290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8pPr>
            <a:lvl9pPr marL="3886200" indent="-228600" algn="ctr" eaLnBrk="0" fontAlgn="base" hangingPunct="0">
              <a:spcBef>
                <a:spcPct val="20000"/>
              </a:spcBef>
              <a:spcAft>
                <a:spcPct val="0"/>
              </a:spcAft>
              <a:buClr>
                <a:schemeClr val="bg2"/>
              </a:buClr>
              <a:buSzPct val="75000"/>
              <a:buFont typeface="Wingdings" pitchFamily="2" charset="2"/>
              <a:defRPr kumimoji="1">
                <a:solidFill>
                  <a:schemeClr val="tx1"/>
                </a:solidFill>
                <a:latin typeface="Arial" charset="0"/>
                <a:ea typeface="ＭＳ Ｐゴシック" pitchFamily="50" charset="-128"/>
              </a:defRPr>
            </a:lvl9pPr>
          </a:lstStyle>
          <a:p>
            <a:pPr eaLnBrk="1" hangingPunct="1">
              <a:spcBef>
                <a:spcPct val="50000"/>
              </a:spcBef>
              <a:buClrTx/>
              <a:buSzTx/>
              <a:buFontTx/>
              <a:buNone/>
            </a:pPr>
            <a:r>
              <a:rPr lang="en-US" altLang="ja-JP" sz="1200" b="1" i="1" dirty="0">
                <a:solidFill>
                  <a:schemeClr val="bg1"/>
                </a:solidFill>
              </a:rPr>
              <a:t>【</a:t>
            </a:r>
            <a:r>
              <a:rPr lang="ja-JP" altLang="en-US" sz="1200" b="1" i="1" dirty="0">
                <a:solidFill>
                  <a:schemeClr val="bg1"/>
                </a:solidFill>
              </a:rPr>
              <a:t>　参　考　資　料　</a:t>
            </a:r>
            <a:r>
              <a:rPr lang="en-US" altLang="ja-JP" sz="1200" b="1" i="1" dirty="0">
                <a:solidFill>
                  <a:schemeClr val="bg1"/>
                </a:solidFill>
              </a:rPr>
              <a:t>】</a:t>
            </a:r>
            <a:r>
              <a:rPr lang="ja-JP" altLang="en-US" sz="1200" b="1" i="1" dirty="0">
                <a:solidFill>
                  <a:schemeClr val="bg1"/>
                </a:solidFill>
              </a:rPr>
              <a:t>　③</a:t>
            </a:r>
          </a:p>
        </p:txBody>
      </p:sp>
      <p:sp>
        <p:nvSpPr>
          <p:cNvPr id="13" name="テキスト ボックス 1">
            <a:extLst>
              <a:ext uri="{FF2B5EF4-FFF2-40B4-BE49-F238E27FC236}">
                <a16:creationId xmlns:a16="http://schemas.microsoft.com/office/drawing/2014/main" id="{C77F729D-E260-4EB9-98E0-F1147B340C07}"/>
              </a:ext>
            </a:extLst>
          </p:cNvPr>
          <p:cNvSpPr txBox="1"/>
          <p:nvPr/>
        </p:nvSpPr>
        <p:spPr>
          <a:xfrm>
            <a:off x="1269823" y="5936025"/>
            <a:ext cx="6915461" cy="251822"/>
          </a:xfrm>
          <a:prstGeom prst="rect">
            <a:avLst/>
          </a:prstGeom>
          <a:solidFill>
            <a:schemeClr val="bg1"/>
          </a:solid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a:r>
              <a:rPr kumimoji="1" lang="en-US" altLang="ja-JP" sz="1050" dirty="0"/>
              <a:t>※H27</a:t>
            </a:r>
            <a:r>
              <a:rPr kumimoji="1" lang="ja-JP" altLang="en-US" sz="1050" dirty="0"/>
              <a:t>～</a:t>
            </a:r>
            <a:r>
              <a:rPr kumimoji="1" lang="en-US" altLang="ja-JP" sz="1050" dirty="0"/>
              <a:t>29</a:t>
            </a:r>
            <a:r>
              <a:rPr kumimoji="1" lang="ja-JP" altLang="en-US" sz="1050" dirty="0"/>
              <a:t>は財政調整基金の取崩しを含む（</a:t>
            </a:r>
            <a:r>
              <a:rPr kumimoji="1" lang="en-US" altLang="ja-JP" sz="1050" dirty="0"/>
              <a:t>H27</a:t>
            </a:r>
            <a:r>
              <a:rPr kumimoji="1" lang="ja-JP" altLang="en-US" sz="1050" dirty="0"/>
              <a:t>：</a:t>
            </a:r>
            <a:r>
              <a:rPr kumimoji="1" lang="en-US" altLang="ja-JP" sz="1050" dirty="0"/>
              <a:t>30</a:t>
            </a:r>
            <a:r>
              <a:rPr kumimoji="1" lang="ja-JP" altLang="en-US" sz="1050" dirty="0"/>
              <a:t>億円、</a:t>
            </a:r>
            <a:r>
              <a:rPr kumimoji="1" lang="en-US" altLang="ja-JP" sz="1050" dirty="0"/>
              <a:t>H28</a:t>
            </a:r>
            <a:r>
              <a:rPr kumimoji="1" lang="ja-JP" altLang="en-US" sz="1050" dirty="0"/>
              <a:t>：</a:t>
            </a:r>
            <a:r>
              <a:rPr kumimoji="1" lang="en-US" altLang="ja-JP" sz="1050" dirty="0"/>
              <a:t>150</a:t>
            </a:r>
            <a:r>
              <a:rPr kumimoji="1" lang="ja-JP" altLang="en-US" sz="1050" dirty="0"/>
              <a:t>億円、</a:t>
            </a:r>
            <a:r>
              <a:rPr kumimoji="1" lang="en-US" altLang="ja-JP" sz="1050" dirty="0"/>
              <a:t>H29</a:t>
            </a:r>
            <a:r>
              <a:rPr kumimoji="1" lang="ja-JP" altLang="en-US" sz="1050" dirty="0"/>
              <a:t>：</a:t>
            </a:r>
            <a:r>
              <a:rPr kumimoji="1" lang="en-US" altLang="ja-JP" sz="1050" dirty="0"/>
              <a:t>15</a:t>
            </a:r>
            <a:r>
              <a:rPr kumimoji="1" lang="ja-JP" altLang="en-US" sz="1050" dirty="0"/>
              <a:t>億円）</a:t>
            </a:r>
          </a:p>
        </p:txBody>
      </p:sp>
    </p:spTree>
    <p:extLst>
      <p:ext uri="{BB962C8B-B14F-4D97-AF65-F5344CB8AC3E}">
        <p14:creationId xmlns:p14="http://schemas.microsoft.com/office/powerpoint/2010/main" val="2452373956"/>
      </p:ext>
    </p:extLst>
  </p:cSld>
  <p:clrMapOvr>
    <a:masterClrMapping/>
  </p:clrMapOvr>
</p:sld>
</file>

<file path=ppt/theme/theme1.xml><?xml version="1.0" encoding="utf-8"?>
<a:theme xmlns:a="http://schemas.openxmlformats.org/drawingml/2006/main" name="s-cool14">
  <a:themeElements>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ool14">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154800" rIns="90000" bIns="154800" numCol="1" anchor="ctr"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s-cool1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ool1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ool1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ool1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ool1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ool1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ool1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ool1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ool1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ool1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ool1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ool1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22668</TotalTime>
  <Words>1224</Words>
  <Application>Microsoft Office PowerPoint</Application>
  <PresentationFormat>A4 210 x 297 mm</PresentationFormat>
  <Paragraphs>133</Paragraphs>
  <Slides>9</Slides>
  <Notes>6</Notes>
  <HiddenSlides>0</HiddenSlides>
  <MMClips>0</MMClips>
  <ScaleCrop>false</ScaleCrop>
  <HeadingPairs>
    <vt:vector size="6" baseType="variant">
      <vt:variant>
        <vt:lpstr>使用されているフォント</vt:lpstr>
      </vt:variant>
      <vt:variant>
        <vt:i4>11</vt:i4>
      </vt:variant>
      <vt:variant>
        <vt:lpstr>テーマ</vt:lpstr>
      </vt:variant>
      <vt:variant>
        <vt:i4>2</vt:i4>
      </vt:variant>
      <vt:variant>
        <vt:lpstr>スライド タイトル</vt:lpstr>
      </vt:variant>
      <vt:variant>
        <vt:i4>9</vt:i4>
      </vt:variant>
    </vt:vector>
  </HeadingPairs>
  <TitlesOfParts>
    <vt:vector size="22" baseType="lpstr">
      <vt:lpstr>Arial Unicode MS</vt:lpstr>
      <vt:lpstr>HGPｺﾞｼｯｸM</vt:lpstr>
      <vt:lpstr>HGSｺﾞｼｯｸE</vt:lpstr>
      <vt:lpstr>HGSｺﾞｼｯｸM</vt:lpstr>
      <vt:lpstr>Meiryo UI</vt:lpstr>
      <vt:lpstr>ＭＳ Ｐゴシック</vt:lpstr>
      <vt:lpstr>ＭＳ Ｐ明朝</vt:lpstr>
      <vt:lpstr>Arial</vt:lpstr>
      <vt:lpstr>Calibri</vt:lpstr>
      <vt:lpstr>Verdana</vt:lpstr>
      <vt:lpstr>Wingdings</vt:lpstr>
      <vt:lpstr>s-cool14</vt:lpstr>
      <vt:lpstr>Office ​​テーマ</vt:lpstr>
      <vt:lpstr>PowerPoint プレゼンテーション</vt:lpstr>
      <vt:lpstr>　財政収支の見通し 【令和7年2月版】</vt:lpstr>
      <vt:lpstr>　試算の前提条件 【令和7年2月版】</vt:lpstr>
      <vt:lpstr>　結果のポイント【令和7年2月版】</vt:lpstr>
      <vt:lpstr>PowerPoint プレゼンテーション</vt:lpstr>
      <vt:lpstr>PowerPoint プレゼンテーション</vt:lpstr>
      <vt:lpstr>財政調整基金への積立目標額　《1,400億円（ 令和15年度末）》</vt:lpstr>
      <vt:lpstr>　財政収支の見通し 【令和6年2月版】</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大阪府職員端末機１７年度１２月調達</dc:creator>
  <cp:lastModifiedBy>岩﨑　直人</cp:lastModifiedBy>
  <cp:revision>1585</cp:revision>
  <cp:lastPrinted>2025-02-12T06:52:41Z</cp:lastPrinted>
  <dcterms:created xsi:type="dcterms:W3CDTF">2009-12-29T09:06:20Z</dcterms:created>
  <dcterms:modified xsi:type="dcterms:W3CDTF">2025-02-12T07:44:41Z</dcterms:modified>
</cp:coreProperties>
</file>