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app.xml" Type="http://schemas.openxmlformats.org/officeDocument/2006/relationships/extended-properties" Id="rId4"></Relationship><Relationship Target="docProps/core.xml" Type="http://schemas.openxmlformats.org/package/2006/relationships/metadata/core-properties" Id="rId5"></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95" r:id="rId1"/>
    <p:sldMasterId id="2147483732" r:id="rId2"/>
    <p:sldMasterId id="2147483748" r:id="rId3"/>
    <p:sldMasterId id="2147483761" r:id="rId4"/>
  </p:sldMasterIdLst>
  <p:notesMasterIdLst>
    <p:notesMasterId r:id="rId31"/>
  </p:notesMasterIdLst>
  <p:sldIdLst>
    <p:sldId id="141169754" r:id="rId5"/>
    <p:sldId id="141169584" r:id="rId6"/>
    <p:sldId id="141169828" r:id="rId7"/>
    <p:sldId id="141169789" r:id="rId8"/>
    <p:sldId id="141169829" r:id="rId9"/>
    <p:sldId id="256" r:id="rId10"/>
    <p:sldId id="141169823" r:id="rId11"/>
    <p:sldId id="141169824" r:id="rId12"/>
    <p:sldId id="141169768" r:id="rId13"/>
    <p:sldId id="141169769" r:id="rId14"/>
    <p:sldId id="141169801" r:id="rId15"/>
    <p:sldId id="141169805" r:id="rId16"/>
    <p:sldId id="141169832" r:id="rId17"/>
    <p:sldId id="141169802" r:id="rId18"/>
    <p:sldId id="141169718" r:id="rId19"/>
    <p:sldId id="141169717" r:id="rId20"/>
    <p:sldId id="141169325" r:id="rId21"/>
    <p:sldId id="141169322" r:id="rId22"/>
    <p:sldId id="141169826" r:id="rId23"/>
    <p:sldId id="141169831" r:id="rId24"/>
    <p:sldId id="141169815" r:id="rId25"/>
    <p:sldId id="141169816" r:id="rId26"/>
    <p:sldId id="141169827" r:id="rId27"/>
    <p:sldId id="141169818" r:id="rId28"/>
    <p:sldId id="141169813" r:id="rId29"/>
    <p:sldId id="141169814" r:id="rId3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367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作成者"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0000"/>
    <a:srgbClr val="FF5050"/>
    <a:srgbClr val="ED7D31"/>
    <a:srgbClr val="293E1A"/>
    <a:srgbClr val="FF6600"/>
    <a:srgbClr val="D5ABFF"/>
    <a:srgbClr val="CC99FF"/>
    <a:srgbClr val="0066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41" autoAdjust="0"/>
    <p:restoredTop sz="94151" autoAdjust="0"/>
  </p:normalViewPr>
  <p:slideViewPr>
    <p:cSldViewPr snapToGrid="0" showGuides="1">
      <p:cViewPr varScale="1">
        <p:scale>
          <a:sx n="80" d="100"/>
          <a:sy n="80" d="100"/>
        </p:scale>
        <p:origin x="384" y="90"/>
      </p:cViewPr>
      <p:guideLst>
        <p:guide orient="horz" pos="2273"/>
        <p:guide pos="367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4.xml" Type="http://schemas.openxmlformats.org/officeDocument/2006/relationships/slide" Id="rId8"></Relationship><Relationship Target="slides/slide9.xml" Type="http://schemas.openxmlformats.org/officeDocument/2006/relationships/slide" Id="rId13"></Relationship><Relationship Target="slides/slide14.xml" Type="http://schemas.openxmlformats.org/officeDocument/2006/relationships/slide" Id="rId18"></Relationship><Relationship Target="slides/slide22.xml" Type="http://schemas.openxmlformats.org/officeDocument/2006/relationships/slide" Id="rId26"></Relationship><Relationship Target="slideMasters/slideMaster3.xml" Type="http://schemas.openxmlformats.org/officeDocument/2006/relationships/slideMaster" Id="rId3"></Relationship><Relationship Target="slides/slide17.xml" Type="http://schemas.openxmlformats.org/officeDocument/2006/relationships/slide" Id="rId21"></Relationship><Relationship Target="viewProps.xml" Type="http://schemas.openxmlformats.org/officeDocument/2006/relationships/viewProps" Id="rId34"></Relationship><Relationship Target="slides/slide3.xml" Type="http://schemas.openxmlformats.org/officeDocument/2006/relationships/slide" Id="rId7"></Relationship><Relationship Target="slides/slide8.xml" Type="http://schemas.openxmlformats.org/officeDocument/2006/relationships/slide" Id="rId12"></Relationship><Relationship Target="slides/slide13.xml" Type="http://schemas.openxmlformats.org/officeDocument/2006/relationships/slide" Id="rId17"></Relationship><Relationship Target="slides/slide21.xml" Type="http://schemas.openxmlformats.org/officeDocument/2006/relationships/slide" Id="rId25"></Relationship><Relationship Target="presProps.xml" Type="http://schemas.openxmlformats.org/officeDocument/2006/relationships/presProps" Id="rId33"></Relationship><Relationship Target="slideMasters/slideMaster2.xml" Type="http://schemas.openxmlformats.org/officeDocument/2006/relationships/slideMaster" Id="rId2"></Relationship><Relationship Target="slides/slide12.xml" Type="http://schemas.openxmlformats.org/officeDocument/2006/relationships/slide" Id="rId16"></Relationship><Relationship Target="slides/slide16.xml" Type="http://schemas.openxmlformats.org/officeDocument/2006/relationships/slide" Id="rId20"></Relationship><Relationship Target="slides/slide25.xml" Type="http://schemas.openxmlformats.org/officeDocument/2006/relationships/slide" Id="rId29"></Relationship><Relationship Target="slideMasters/slideMaster1.xml" Type="http://schemas.openxmlformats.org/officeDocument/2006/relationships/slideMaster" Id="rId1"></Relationship><Relationship Target="slides/slide2.xml" Type="http://schemas.openxmlformats.org/officeDocument/2006/relationships/slide" Id="rId6"></Relationship><Relationship Target="slides/slide7.xml" Type="http://schemas.openxmlformats.org/officeDocument/2006/relationships/slide" Id="rId11"></Relationship><Relationship Target="slides/slide20.xml" Type="http://schemas.openxmlformats.org/officeDocument/2006/relationships/slide" Id="rId24"></Relationship><Relationship Target="commentAuthors.xml" Type="http://schemas.openxmlformats.org/officeDocument/2006/relationships/commentAuthors" Id="rId32"></Relationship><Relationship Target="slides/slide1.xml" Type="http://schemas.openxmlformats.org/officeDocument/2006/relationships/slide" Id="rId5"></Relationship><Relationship Target="slides/slide11.xml" Type="http://schemas.openxmlformats.org/officeDocument/2006/relationships/slide" Id="rId15"></Relationship><Relationship Target="slides/slide19.xml" Type="http://schemas.openxmlformats.org/officeDocument/2006/relationships/slide" Id="rId23"></Relationship><Relationship Target="slides/slide24.xml" Type="http://schemas.openxmlformats.org/officeDocument/2006/relationships/slide" Id="rId28"></Relationship><Relationship Target="tableStyles.xml" Type="http://schemas.openxmlformats.org/officeDocument/2006/relationships/tableStyles" Id="rId36"></Relationship><Relationship Target="slides/slide6.xml" Type="http://schemas.openxmlformats.org/officeDocument/2006/relationships/slide" Id="rId10"></Relationship><Relationship Target="slides/slide15.xml" Type="http://schemas.openxmlformats.org/officeDocument/2006/relationships/slide" Id="rId19"></Relationship><Relationship Target="notesMasters/notesMaster1.xml" Type="http://schemas.openxmlformats.org/officeDocument/2006/relationships/notesMaster" Id="rId31"></Relationship><Relationship Target="slideMasters/slideMaster4.xml" Type="http://schemas.openxmlformats.org/officeDocument/2006/relationships/slideMaster" Id="rId4"></Relationship><Relationship Target="slides/slide5.xml" Type="http://schemas.openxmlformats.org/officeDocument/2006/relationships/slide" Id="rId9"></Relationship><Relationship Target="slides/slide10.xml" Type="http://schemas.openxmlformats.org/officeDocument/2006/relationships/slide" Id="rId14"></Relationship><Relationship Target="slides/slide18.xml" Type="http://schemas.openxmlformats.org/officeDocument/2006/relationships/slide" Id="rId22"></Relationship><Relationship Target="slides/slide23.xml" Type="http://schemas.openxmlformats.org/officeDocument/2006/relationships/slide" Id="rId27"></Relationship><Relationship Target="slides/slide26.xml" Type="http://schemas.openxmlformats.org/officeDocument/2006/relationships/slide" Id="rId30"></Relationship><Relationship Target="theme/theme1.xml" Type="http://schemas.openxmlformats.org/officeDocument/2006/relationships/theme" Id="rId35"></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_rels/chart3.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s>
</file>

<file path=ppt/charts/_rels/chart4.xml.rels><?xml version="1.0" encoding="UTF-8" ?><Relationships xmlns="http://schemas.openxmlformats.org/package/2006/relationships"><Relationship Target="colors4.xml" Type="http://schemas.microsoft.com/office/2011/relationships/chartColorStyle" Id="rId2"></Relationship><Relationship Target="style4.xml" Type="http://schemas.microsoft.com/office/2011/relationships/chartStyle" Id="rId1"></Relationship></Relationships>
</file>

<file path=ppt/charts/_rels/chart5.xml.rels><?xml version="1.0" encoding="UTF-8" ?><Relationships xmlns="http://schemas.openxmlformats.org/package/2006/relationships"><Relationship Target="colors5.xml" Type="http://schemas.microsoft.com/office/2011/relationships/chartColorStyle" Id="rId2"></Relationship><Relationship Target="style5.xml" Type="http://schemas.microsoft.com/office/2011/relationships/chartStyle" Id="rId1"></Relationship></Relationships>
</file>

<file path=ppt/charts/_rels/chart6.xml.rels><?xml version="1.0" encoding="UTF-8" ?><Relationships xmlns="http://schemas.openxmlformats.org/package/2006/relationships"><Relationship Target="colors6.xml" Type="http://schemas.microsoft.com/office/2011/relationships/chartColorStyle" Id="rId2"></Relationship><Relationship Target="style6.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6.1248283861442508E-2"/>
          <c:y val="0.14330198308544764"/>
          <c:w val="0.9247816057746856"/>
          <c:h val="0.80577209098862645"/>
        </c:manualLayout>
      </c:layout>
      <c:barChart>
        <c:barDir val="col"/>
        <c:grouping val="stacked"/>
        <c:varyColors val="0"/>
        <c:ser>
          <c:idx val="0"/>
          <c:order val="0"/>
          <c:spPr>
            <a:solidFill>
              <a:schemeClr val="accent3">
                <a:shade val="50000"/>
              </a:schemeClr>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'人口の推移 '!$B$66:$E$66</c:f>
              <c:numCache>
                <c:formatCode>0.00%</c:formatCode>
                <c:ptCount val="4"/>
                <c:pt idx="0">
                  <c:v>2.6665755520509592E-3</c:v>
                </c:pt>
                <c:pt idx="1">
                  <c:v>2.1791381916062827E-3</c:v>
                </c:pt>
                <c:pt idx="2">
                  <c:v>1.4332763495416457E-3</c:v>
                </c:pt>
                <c:pt idx="3">
                  <c:v>9.3679921249552962E-4</c:v>
                </c:pt>
              </c:numCache>
            </c:numRef>
          </c:val>
          <c:extLst>
            <c:ext xmlns:c15="http://schemas.microsoft.com/office/drawing/2012/chart" uri="{02D57815-91ED-43cb-92C2-25804820EDAC}">
              <c15:filteredSeriesTitle>
                <c15:tx>
                  <c:strRef>
                    <c:extLst>
                      <c:ext uri="{02D57815-91ED-43cb-92C2-25804820EDAC}">
                        <c15:formulaRef>
                          <c15:sqref>'人口の推移 '!$A$66</c15:sqref>
                        </c15:formulaRef>
                      </c:ext>
                    </c:extLst>
                    <c:strCache>
                      <c:ptCount val="1"/>
                      <c:pt idx="0">
                        <c:v>首都圏</c:v>
                      </c:pt>
                    </c:strCache>
                  </c:strRef>
                </c15:tx>
              </c15:filteredSeriesTitle>
            </c:ext>
            <c:ext xmlns:c15="http://schemas.microsoft.com/office/drawing/2012/chart" uri="{02D57815-91ED-43cb-92C2-25804820EDAC}">
              <c15:filteredCategoryTitle>
                <c15:cat>
                  <c:strRef>
                    <c:extLst>
                      <c:ext uri="{02D57815-91ED-43cb-92C2-25804820EDAC}">
                        <c15:formulaRef>
                          <c15:sqref>'人口の推移 '!$B$65:$E$65</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0-782C-4C45-ACD6-21067CC34CED}"/>
            </c:ext>
          </c:extLst>
        </c:ser>
        <c:ser>
          <c:idx val="1"/>
          <c:order val="1"/>
          <c:spPr>
            <a:solidFill>
              <a:schemeClr val="accent3">
                <a:shade val="70000"/>
              </a:schemeClr>
            </a:solidFill>
            <a:ln>
              <a:solidFill>
                <a:sysClr val="windowText" lastClr="000000"/>
              </a:solidFill>
            </a:ln>
            <a:effectLst/>
          </c:spPr>
          <c:invertIfNegative val="0"/>
          <c:val>
            <c:numRef>
              <c:f>'人口の推移 '!$B$67:$E$67</c:f>
              <c:numCache>
                <c:formatCode>0.00%</c:formatCode>
                <c:ptCount val="4"/>
                <c:pt idx="0">
                  <c:v>6.5880844596961409E-4</c:v>
                </c:pt>
                <c:pt idx="1">
                  <c:v>2.5712859074222735E-4</c:v>
                </c:pt>
                <c:pt idx="2">
                  <c:v>1.2920701124854371E-4</c:v>
                </c:pt>
                <c:pt idx="3">
                  <c:v>-1.8525815964630059E-4</c:v>
                </c:pt>
              </c:numCache>
            </c:numRef>
          </c:val>
          <c:extLst>
            <c:ext xmlns:c15="http://schemas.microsoft.com/office/drawing/2012/chart" uri="{02D57815-91ED-43cb-92C2-25804820EDAC}">
              <c15:filteredSeriesTitle>
                <c15:tx>
                  <c:strRef>
                    <c:extLst>
                      <c:ext uri="{02D57815-91ED-43cb-92C2-25804820EDAC}">
                        <c15:formulaRef>
                          <c15:sqref>'人口の推移 '!$A$67</c15:sqref>
                        </c15:formulaRef>
                      </c:ext>
                    </c:extLst>
                    <c:strCache>
                      <c:ptCount val="1"/>
                      <c:pt idx="0">
                        <c:v>近畿圏</c:v>
                      </c:pt>
                    </c:strCache>
                  </c:strRef>
                </c15:tx>
              </c15:filteredSeriesTitle>
            </c:ext>
            <c:ext xmlns:c15="http://schemas.microsoft.com/office/drawing/2012/chart" uri="{02D57815-91ED-43cb-92C2-25804820EDAC}">
              <c15:filteredCategoryTitle>
                <c15:cat>
                  <c:strRef>
                    <c:extLst>
                      <c:ext uri="{02D57815-91ED-43cb-92C2-25804820EDAC}">
                        <c15:formulaRef>
                          <c15:sqref>'人口の推移 '!$B$65:$E$65</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1-782C-4C45-ACD6-21067CC34CED}"/>
            </c:ext>
          </c:extLst>
        </c:ser>
        <c:ser>
          <c:idx val="2"/>
          <c:order val="2"/>
          <c:spPr>
            <a:solidFill>
              <a:schemeClr val="accent3">
                <a:shade val="90000"/>
              </a:schemeClr>
            </a:solidFill>
            <a:ln>
              <a:solidFill>
                <a:sysClr val="windowText" lastClr="000000"/>
              </a:solidFill>
            </a:ln>
            <a:effectLst/>
          </c:spPr>
          <c:invertIfNegative val="0"/>
          <c:val>
            <c:numRef>
              <c:f>'人口の推移 '!$B$68:$E$68</c:f>
              <c:numCache>
                <c:formatCode>0.00%</c:formatCode>
                <c:ptCount val="4"/>
                <c:pt idx="0">
                  <c:v>6.5113644142567517E-4</c:v>
                </c:pt>
                <c:pt idx="1">
                  <c:v>4.6650243293129535E-4</c:v>
                </c:pt>
                <c:pt idx="2">
                  <c:v>3.4018123839825605E-4</c:v>
                </c:pt>
                <c:pt idx="3">
                  <c:v>-8.7353428630195697E-5</c:v>
                </c:pt>
              </c:numCache>
            </c:numRef>
          </c:val>
          <c:extLst>
            <c:ext xmlns:c15="http://schemas.microsoft.com/office/drawing/2012/chart" uri="{02D57815-91ED-43cb-92C2-25804820EDAC}">
              <c15:filteredSeriesTitle>
                <c15:tx>
                  <c:strRef>
                    <c:extLst>
                      <c:ext uri="{02D57815-91ED-43cb-92C2-25804820EDAC}">
                        <c15:formulaRef>
                          <c15:sqref>'人口の推移 '!$A$68</c15:sqref>
                        </c15:formulaRef>
                      </c:ext>
                    </c:extLst>
                    <c:strCache>
                      <c:ptCount val="1"/>
                      <c:pt idx="0">
                        <c:v>中部圏</c:v>
                      </c:pt>
                    </c:strCache>
                  </c:strRef>
                </c15:tx>
              </c15:filteredSeriesTitle>
            </c:ext>
            <c:ext xmlns:c15="http://schemas.microsoft.com/office/drawing/2012/chart" uri="{02D57815-91ED-43cb-92C2-25804820EDAC}">
              <c15:filteredCategoryTitle>
                <c15:cat>
                  <c:strRef>
                    <c:extLst>
                      <c:ext uri="{02D57815-91ED-43cb-92C2-25804820EDAC}">
                        <c15:formulaRef>
                          <c15:sqref>'人口の推移 '!$B$65:$E$65</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2-782C-4C45-ACD6-21067CC34CED}"/>
            </c:ext>
          </c:extLst>
        </c:ser>
        <c:ser>
          <c:idx val="3"/>
          <c:order val="3"/>
          <c:spPr>
            <a:solidFill>
              <a:schemeClr val="accent3">
                <a:tint val="90000"/>
              </a:schemeClr>
            </a:solidFill>
            <a:ln>
              <a:solidFill>
                <a:sysClr val="windowText" lastClr="000000"/>
              </a:solidFill>
            </a:ln>
            <a:effectLst/>
          </c:spPr>
          <c:invertIfNegative val="0"/>
          <c:val>
            <c:numRef>
              <c:f>'人口の推移 '!$B$69:$E$69</c:f>
              <c:numCache>
                <c:formatCode>0.00%</c:formatCode>
                <c:ptCount val="4"/>
                <c:pt idx="0">
                  <c:v>8.3514698720248788E-4</c:v>
                </c:pt>
                <c:pt idx="1">
                  <c:v>3.1205141441505992E-4</c:v>
                </c:pt>
                <c:pt idx="2">
                  <c:v>7.9344025612181068E-5</c:v>
                </c:pt>
                <c:pt idx="3">
                  <c:v>-2.7897642088080791E-4</c:v>
                </c:pt>
              </c:numCache>
            </c:numRef>
          </c:val>
          <c:extLst>
            <c:ext xmlns:c15="http://schemas.microsoft.com/office/drawing/2012/chart" uri="{02D57815-91ED-43cb-92C2-25804820EDAC}">
              <c15:filteredSeriesTitle>
                <c15:tx>
                  <c:strRef>
                    <c:extLst>
                      <c:ext uri="{02D57815-91ED-43cb-92C2-25804820EDAC}">
                        <c15:formulaRef>
                          <c15:sqref>'人口の推移 '!$A$69</c15:sqref>
                        </c15:formulaRef>
                      </c:ext>
                    </c:extLst>
                    <c:strCache>
                      <c:ptCount val="1"/>
                      <c:pt idx="0">
                        <c:v>北海道、宮城県、広島県、福岡県計</c:v>
                      </c:pt>
                    </c:strCache>
                  </c:strRef>
                </c15:tx>
              </c15:filteredSeriesTitle>
            </c:ext>
            <c:ext xmlns:c15="http://schemas.microsoft.com/office/drawing/2012/chart" uri="{02D57815-91ED-43cb-92C2-25804820EDAC}">
              <c15:filteredCategoryTitle>
                <c15:cat>
                  <c:strRef>
                    <c:extLst>
                      <c:ext uri="{02D57815-91ED-43cb-92C2-25804820EDAC}">
                        <c15:formulaRef>
                          <c15:sqref>'人口の推移 '!$B$65:$E$65</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3-782C-4C45-ACD6-21067CC34CED}"/>
            </c:ext>
          </c:extLst>
        </c:ser>
        <c:ser>
          <c:idx val="4"/>
          <c:order val="4"/>
          <c:spPr>
            <a:solidFill>
              <a:schemeClr val="accent3">
                <a:tint val="70000"/>
              </a:schemeClr>
            </a:solidFill>
            <a:ln>
              <a:solidFill>
                <a:sysClr val="windowText" lastClr="000000"/>
              </a:solidFill>
            </a:ln>
            <a:effectLst/>
          </c:spPr>
          <c:invertIfNegative val="0"/>
          <c:val>
            <c:numRef>
              <c:f>'人口の推移 '!$B$70:$E$70</c:f>
              <c:numCache>
                <c:formatCode>0.00%</c:formatCode>
                <c:ptCount val="4"/>
                <c:pt idx="0">
                  <c:v>2.2596116192851417E-3</c:v>
                </c:pt>
                <c:pt idx="1">
                  <c:v>5.2433872609657084E-4</c:v>
                </c:pt>
                <c:pt idx="2">
                  <c:v>-2.9189658185432442E-4</c:v>
                </c:pt>
                <c:pt idx="3">
                  <c:v>-2.1185266044357479E-3</c:v>
                </c:pt>
              </c:numCache>
            </c:numRef>
          </c:val>
          <c:extLst>
            <c:ext xmlns:c15="http://schemas.microsoft.com/office/drawing/2012/chart" uri="{02D57815-91ED-43cb-92C2-25804820EDAC}">
              <c15:filteredSeriesTitle>
                <c15:tx>
                  <c:strRef>
                    <c:extLst>
                      <c:ext uri="{02D57815-91ED-43cb-92C2-25804820EDAC}">
                        <c15:formulaRef>
                          <c15:sqref>'人口の推移 '!$A$70</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'人口の推移 '!$B$65:$E$65</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4-782C-4C45-ACD6-21067CC34CED}"/>
            </c:ext>
          </c:extLst>
        </c:ser>
        <c:dLbls>
          <c:showLegendKey val="0"/>
          <c:showVal val="0"/>
          <c:showCatName val="0"/>
          <c:showSerName val="0"/>
          <c:showPercent val="0"/>
          <c:showBubbleSize val="0"/>
        </c:dLbls>
        <c:gapWidth val="70"/>
        <c:overlap val="100"/>
        <c:axId val="714996696"/>
        <c:axId val="714997056"/>
      </c:barChart>
      <c:lineChart>
        <c:grouping val="standard"/>
        <c:varyColors val="0"/>
        <c:ser>
          <c:idx val="5"/>
          <c:order val="5"/>
          <c:spPr>
            <a:ln w="28575" cap="rnd">
              <a:solidFill>
                <a:schemeClr val="tx1"/>
              </a:solidFill>
              <a:prstDash val="dash"/>
              <a:round/>
            </a:ln>
            <a:effectLst/>
          </c:spPr>
          <c:marker>
            <c:symbol val="circle"/>
            <c:size val="8"/>
            <c:spPr>
              <a:solidFill>
                <a:schemeClr val="tx1"/>
              </a:solidFill>
              <a:ln w="9525">
                <a:solidFill>
                  <a:schemeClr val="tx1"/>
                </a:solidFill>
                <a:prstDash val="dash"/>
              </a:ln>
              <a:effectLst/>
            </c:spPr>
          </c:marker>
          <c:dLbls>
            <c:dLbl>
              <c:idx val="3"/>
              <c:layout>
                <c:manualLayout>
                  <c:x val="-3.3585665389282093E-2"/>
                  <c:y val="0.109802314814814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2C-4C45-ACD6-21067CC34CED}"/>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'人口の推移 '!$B$71:$E$71</c:f>
              <c:numCache>
                <c:formatCode>0.00%</c:formatCode>
                <c:ptCount val="4"/>
                <c:pt idx="0">
                  <c:v>7.071279045933878E-3</c:v>
                </c:pt>
                <c:pt idx="1">
                  <c:v>3.7391593557914364E-3</c:v>
                </c:pt>
                <c:pt idx="2">
                  <c:v>1.690112042946302E-3</c:v>
                </c:pt>
                <c:pt idx="3">
                  <c:v>-1.7333154010975224E-3</c:v>
                </c:pt>
              </c:numCache>
            </c:numRef>
          </c:val>
          <c:smooth val="0"/>
          <c:extLst>
            <c:ext xmlns:c15="http://schemas.microsoft.com/office/drawing/2012/chart" uri="{02D57815-91ED-43cb-92C2-25804820EDAC}">
              <c15:filteredSeriesTitle>
                <c15:tx>
                  <c:strRef>
                    <c:extLst>
                      <c:ext uri="{02D57815-91ED-43cb-92C2-25804820EDAC}">
                        <c15:formulaRef>
                          <c15:sqref>'人口の推移 '!$A$71</c15:sqref>
                        </c15:formulaRef>
                      </c:ext>
                    </c:extLst>
                    <c:strCache>
                      <c:ptCount val="1"/>
                      <c:pt idx="0">
                        <c:v>全国</c:v>
                      </c:pt>
                    </c:strCache>
                  </c:strRef>
                </c15:tx>
              </c15:filteredSeriesTitle>
            </c:ext>
            <c:ext xmlns:c15="http://schemas.microsoft.com/office/drawing/2012/chart" uri="{02D57815-91ED-43cb-92C2-25804820EDAC}">
              <c15:filteredCategoryTitle>
                <c15:cat>
                  <c:strRef>
                    <c:extLst>
                      <c:ext uri="{02D57815-91ED-43cb-92C2-25804820EDAC}">
                        <c15:formulaRef>
                          <c15:sqref>'人口の推移 '!$B$65:$E$65</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5-782C-4C45-ACD6-21067CC34CED}"/>
            </c:ext>
          </c:extLst>
        </c:ser>
        <c:dLbls>
          <c:showLegendKey val="0"/>
          <c:showVal val="0"/>
          <c:showCatName val="0"/>
          <c:showSerName val="0"/>
          <c:showPercent val="0"/>
          <c:showBubbleSize val="0"/>
        </c:dLbls>
        <c:marker val="1"/>
        <c:smooth val="0"/>
        <c:axId val="714996696"/>
        <c:axId val="714997056"/>
      </c:lineChart>
      <c:catAx>
        <c:axId val="7149966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714997056"/>
        <c:crosses val="autoZero"/>
        <c:auto val="1"/>
        <c:lblAlgn val="ctr"/>
        <c:lblOffset val="100"/>
        <c:noMultiLvlLbl val="0"/>
      </c:catAx>
      <c:valAx>
        <c:axId val="71499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714996696"/>
        <c:crosses val="autoZero"/>
        <c:crossBetween val="between"/>
      </c:valAx>
      <c:spPr>
        <a:noFill/>
        <a:ln>
          <a:noFill/>
        </a:ln>
        <a:effectLst/>
      </c:spPr>
    </c:plotArea>
    <c:legend>
      <c:legendPos val="t"/>
      <c:layout>
        <c:manualLayout>
          <c:xMode val="edge"/>
          <c:yMode val="edge"/>
          <c:x val="0.72095694058960957"/>
          <c:y val="1.1759259259259259E-2"/>
          <c:w val="0.25696319447541655"/>
          <c:h val="0.51356805555555551"/>
        </c:manualLayout>
      </c:layout>
      <c:overlay val="1"/>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BIZ UDゴシック" panose="020B0400000000000000" pitchFamily="49" charset="-128"/>
          <a:ea typeface="BIZ UDゴシック" panose="020B0400000000000000" pitchFamily="49" charset="-128"/>
        </a:defRPr>
      </a:pPr>
      <a:endParaRPr lang="ja-JP"/>
    </a:p>
  </c:txPr>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5440069170523"/>
          <c:y val="3.0388141620486264E-2"/>
          <c:w val="0.7886851914407319"/>
          <c:h val="0.9055252906776925"/>
        </c:manualLayout>
      </c:layout>
      <c:scatterChart>
        <c:scatterStyle val="lineMarker"/>
        <c:varyColors val="0"/>
        <c:ser>
          <c:idx val="1"/>
          <c:order val="0"/>
          <c:spPr>
            <a:ln>
              <a:noFill/>
            </a:ln>
          </c:spPr>
          <c:marker>
            <c:symbol val="square"/>
            <c:size val="9"/>
            <c:spPr>
              <a:solidFill>
                <a:schemeClr val="tx1">
                  <a:lumMod val="75000"/>
                  <a:lumOff val="25000"/>
                </a:schemeClr>
              </a:solidFill>
              <a:ln>
                <a:solidFill>
                  <a:schemeClr val="bg2">
                    <a:lumMod val="25000"/>
                  </a:schemeClr>
                </a:solidFill>
              </a:ln>
            </c:spPr>
          </c:marker>
          <c:dPt>
            <c:idx val="0"/>
            <c:marker>
              <c:symbol val="triangle"/>
              <c:size val="9"/>
            </c:marker>
            <c:bubble3D val="0"/>
            <c:extLst>
              <c:ext xmlns:c16="http://schemas.microsoft.com/office/drawing/2014/chart" uri="{C3380CC4-5D6E-409C-BE32-E72D297353CC}">
                <c16:uniqueId val="{00000004-AF9A-4B95-A217-11F5AF06067D}"/>
              </c:ext>
            </c:extLst>
          </c:dPt>
          <c:dPt>
            <c:idx val="1"/>
            <c:marker>
              <c:symbol val="circle"/>
              <c:size val="9"/>
            </c:marker>
            <c:bubble3D val="0"/>
            <c:extLst>
              <c:ext xmlns:c16="http://schemas.microsoft.com/office/drawing/2014/chart" uri="{C3380CC4-5D6E-409C-BE32-E72D297353CC}">
                <c16:uniqueId val="{00000008-AF9A-4B95-A217-11F5AF06067D}"/>
              </c:ext>
            </c:extLst>
          </c:dPt>
          <c:dPt>
            <c:idx val="2"/>
            <c:marker>
              <c:symbol val="dot"/>
              <c:size val="9"/>
              <c:spPr>
                <a:noFill/>
                <a:ln w="38100">
                  <a:solidFill>
                    <a:schemeClr val="bg2">
                      <a:lumMod val="25000"/>
                    </a:schemeClr>
                  </a:solidFill>
                </a:ln>
              </c:spPr>
            </c:marker>
            <c:bubble3D val="0"/>
            <c:extLst>
              <c:ext xmlns:c16="http://schemas.microsoft.com/office/drawing/2014/chart" uri="{C3380CC4-5D6E-409C-BE32-E72D297353CC}">
                <c16:uniqueId val="{0000000D-AF9A-4B95-A217-11F5AF06067D}"/>
              </c:ext>
            </c:extLst>
          </c:dPt>
          <c:dPt>
            <c:idx val="3"/>
            <c:marker>
              <c:symbol val="x"/>
              <c:size val="9"/>
              <c:spPr>
                <a:noFill/>
                <a:ln w="38100">
                  <a:solidFill>
                    <a:schemeClr val="bg2">
                      <a:lumMod val="25000"/>
                    </a:schemeClr>
                  </a:solidFill>
                </a:ln>
              </c:spPr>
            </c:marker>
            <c:bubble3D val="0"/>
            <c:extLst>
              <c:ext xmlns:c16="http://schemas.microsoft.com/office/drawing/2014/chart" uri="{C3380CC4-5D6E-409C-BE32-E72D297353CC}">
                <c16:uniqueId val="{0000000C-AF9A-4B95-A217-11F5AF06067D}"/>
              </c:ext>
            </c:extLst>
          </c:dPt>
          <c:dPt>
            <c:idx val="5"/>
            <c:marker>
              <c:symbol val="plus"/>
              <c:size val="9"/>
              <c:spPr>
                <a:noFill/>
                <a:ln w="38100">
                  <a:solidFill>
                    <a:schemeClr val="bg2">
                      <a:lumMod val="25000"/>
                    </a:schemeClr>
                  </a:solidFill>
                </a:ln>
              </c:spPr>
            </c:marker>
            <c:bubble3D val="0"/>
            <c:extLst>
              <c:ext xmlns:c16="http://schemas.microsoft.com/office/drawing/2014/chart" uri="{C3380CC4-5D6E-409C-BE32-E72D297353CC}">
                <c16:uniqueId val="{00000002-AF9A-4B95-A217-11F5AF06067D}"/>
              </c:ext>
            </c:extLst>
          </c:dPt>
          <c:dPt>
            <c:idx val="6"/>
            <c:marker>
              <c:symbol val="diamond"/>
              <c:size val="9"/>
            </c:marker>
            <c:bubble3D val="0"/>
            <c:extLst>
              <c:ext xmlns:c16="http://schemas.microsoft.com/office/drawing/2014/chart" uri="{C3380CC4-5D6E-409C-BE32-E72D297353CC}">
                <c16:uniqueId val="{00000009-AF9A-4B95-A217-11F5AF06067D}"/>
              </c:ext>
            </c:extLst>
          </c:dPt>
          <c:xVal>
            <c:numRef>
              <c:f>'2021(グラフのみ統合)'!$B$18:$B$25</c:f>
              <c:numCache>
                <c:formatCode>0.00%</c:formatCode>
                <c:ptCount val="8"/>
                <c:pt idx="0">
                  <c:v>0.36304062909567497</c:v>
                </c:pt>
                <c:pt idx="1">
                  <c:v>0.22739848083980541</c:v>
                </c:pt>
                <c:pt idx="2">
                  <c:v>4.6406944691445851E-2</c:v>
                </c:pt>
                <c:pt idx="3">
                  <c:v>0.10661715057393653</c:v>
                </c:pt>
                <c:pt idx="4">
                  <c:v>0.30931294848268759</c:v>
                </c:pt>
                <c:pt idx="5">
                  <c:v>0.50348584035067478</c:v>
                </c:pt>
                <c:pt idx="6">
                  <c:v>0.1673397349606629</c:v>
                </c:pt>
              </c:numCache>
            </c:numRef>
          </c:xVal>
          <c:yVal>
            <c:numRef>
              <c:f>'2021(グラフのみ統合)'!$C$18:$C$25</c:f>
              <c:numCache>
                <c:formatCode>0.00%</c:formatCode>
                <c:ptCount val="8"/>
                <c:pt idx="0">
                  <c:v>0.61842105263157898</c:v>
                </c:pt>
                <c:pt idx="1">
                  <c:v>0.37348868954758191</c:v>
                </c:pt>
                <c:pt idx="2">
                  <c:v>3.9787626962142199E-2</c:v>
                </c:pt>
                <c:pt idx="3">
                  <c:v>0.12588652482269502</c:v>
                </c:pt>
                <c:pt idx="4">
                  <c:v>0.4019297760073951</c:v>
                </c:pt>
                <c:pt idx="5">
                  <c:v>0.59532828282828287</c:v>
                </c:pt>
                <c:pt idx="6">
                  <c:v>0.3695553539019964</c:v>
                </c:pt>
              </c:numCache>
            </c:numRef>
          </c:yVal>
          <c:smooth val="0"/>
          <c:extLst>
            <c:ext xmlns:c15="http://schemas.microsoft.com/office/drawing/2012/chart" uri="{02D57815-91ED-43cb-92C2-25804820EDAC}">
              <c15:filteredSeriesTitle>
                <c15:tx>
                  <c:strRef>
                    <c:extLst>
                      <c:ext uri="{02D57815-91ED-43cb-92C2-25804820EDAC}">
                        <c15:formulaRef>
                          <c15:sqref>'2021(グラフのみ統合)'!$C$17</c15:sqref>
                        </c15:formulaRef>
                      </c:ext>
                    </c:extLst>
                    <c:strCache>
                      <c:ptCount val="1"/>
                      <c:pt idx="0">
                        <c:v>（就業者数）金融・保険業の首位都市への集中度</c:v>
                      </c:pt>
                    </c:strCache>
                  </c:strRef>
                </c15:tx>
              </c15:filteredSeriesTitle>
            </c:ext>
            <c:ext xmlns:c16="http://schemas.microsoft.com/office/drawing/2014/chart" uri="{C3380CC4-5D6E-409C-BE32-E72D297353CC}">
              <c16:uniqueId val="{00000000-AF9A-4B95-A217-11F5AF06067D}"/>
            </c:ext>
          </c:extLst>
        </c:ser>
        <c:ser>
          <c:idx val="0"/>
          <c:order val="1"/>
          <c:spPr>
            <a:ln w="19050" cap="rnd">
              <a:noFill/>
              <a:round/>
            </a:ln>
            <a:effectLst/>
          </c:spPr>
          <c:marker>
            <c:symbol val="diamond"/>
            <c:size val="9"/>
            <c:spPr>
              <a:noFill/>
              <a:ln w="9525">
                <a:solidFill>
                  <a:schemeClr val="tx1">
                    <a:lumMod val="75000"/>
                    <a:lumOff val="25000"/>
                  </a:schemeClr>
                </a:solidFill>
              </a:ln>
              <a:effectLst/>
            </c:spPr>
          </c:marker>
          <c:dPt>
            <c:idx val="0"/>
            <c:marker>
              <c:symbol val="triangle"/>
              <c:size val="9"/>
            </c:marker>
            <c:bubble3D val="0"/>
            <c:extLst>
              <c:ext xmlns:c16="http://schemas.microsoft.com/office/drawing/2014/chart" uri="{C3380CC4-5D6E-409C-BE32-E72D297353CC}">
                <c16:uniqueId val="{00000005-AF9A-4B95-A217-11F5AF06067D}"/>
              </c:ext>
            </c:extLst>
          </c:dPt>
          <c:dPt>
            <c:idx val="1"/>
            <c:marker>
              <c:symbol val="circle"/>
              <c:size val="9"/>
            </c:marker>
            <c:bubble3D val="0"/>
            <c:extLst>
              <c:ext xmlns:c16="http://schemas.microsoft.com/office/drawing/2014/chart" uri="{C3380CC4-5D6E-409C-BE32-E72D297353CC}">
                <c16:uniqueId val="{00000007-AF9A-4B95-A217-11F5AF06067D}"/>
              </c:ext>
            </c:extLst>
          </c:dPt>
          <c:dPt>
            <c:idx val="2"/>
            <c:marker>
              <c:symbol val="dot"/>
              <c:size val="9"/>
            </c:marker>
            <c:bubble3D val="0"/>
            <c:extLst>
              <c:ext xmlns:c16="http://schemas.microsoft.com/office/drawing/2014/chart" uri="{C3380CC4-5D6E-409C-BE32-E72D297353CC}">
                <c16:uniqueId val="{0000000E-AF9A-4B95-A217-11F5AF06067D}"/>
              </c:ext>
            </c:extLst>
          </c:dPt>
          <c:dPt>
            <c:idx val="3"/>
            <c:marker>
              <c:symbol val="x"/>
              <c:size val="9"/>
            </c:marker>
            <c:bubble3D val="0"/>
            <c:extLst>
              <c:ext xmlns:c16="http://schemas.microsoft.com/office/drawing/2014/chart" uri="{C3380CC4-5D6E-409C-BE32-E72D297353CC}">
                <c16:uniqueId val="{0000000B-AF9A-4B95-A217-11F5AF06067D}"/>
              </c:ext>
            </c:extLst>
          </c:dPt>
          <c:dPt>
            <c:idx val="4"/>
            <c:marker>
              <c:symbol val="square"/>
              <c:size val="9"/>
            </c:marker>
            <c:bubble3D val="0"/>
            <c:extLst>
              <c:ext xmlns:c16="http://schemas.microsoft.com/office/drawing/2014/chart" uri="{C3380CC4-5D6E-409C-BE32-E72D297353CC}">
                <c16:uniqueId val="{00000006-AF9A-4B95-A217-11F5AF06067D}"/>
              </c:ext>
            </c:extLst>
          </c:dPt>
          <c:dPt>
            <c:idx val="5"/>
            <c:marker>
              <c:symbol val="plus"/>
              <c:size val="9"/>
            </c:marker>
            <c:bubble3D val="0"/>
            <c:extLst>
              <c:ext xmlns:c16="http://schemas.microsoft.com/office/drawing/2014/chart" uri="{C3380CC4-5D6E-409C-BE32-E72D297353CC}">
                <c16:uniqueId val="{00000003-AF9A-4B95-A217-11F5AF06067D}"/>
              </c:ext>
            </c:extLst>
          </c:dPt>
          <c:dPt>
            <c:idx val="7"/>
            <c:marker>
              <c:symbol val="dash"/>
              <c:size val="9"/>
            </c:marker>
            <c:bubble3D val="0"/>
            <c:extLst>
              <c:ext xmlns:c16="http://schemas.microsoft.com/office/drawing/2014/chart" uri="{C3380CC4-5D6E-409C-BE32-E72D297353CC}">
                <c16:uniqueId val="{0000000A-AF9A-4B95-A217-11F5AF06067D}"/>
              </c:ext>
            </c:extLst>
          </c:dPt>
          <c:xVal>
            <c:numRef>
              <c:f>'2021 (付加価値)   '!$B$18:$B$25</c:f>
              <c:numCache>
                <c:formatCode>0.00%</c:formatCode>
                <c:ptCount val="8"/>
                <c:pt idx="0">
                  <c:v>0.42811597974465149</c:v>
                </c:pt>
                <c:pt idx="1">
                  <c:v>0.30244970414115807</c:v>
                </c:pt>
                <c:pt idx="2">
                  <c:v>4.5898658792928898E-2</c:v>
                </c:pt>
                <c:pt idx="3">
                  <c:v>0.10893212096226229</c:v>
                </c:pt>
                <c:pt idx="4">
                  <c:v>0.3352</c:v>
                </c:pt>
                <c:pt idx="5">
                  <c:v>0.52833870715697662</c:v>
                </c:pt>
                <c:pt idx="6">
                  <c:v>0.22944676044005871</c:v>
                </c:pt>
                <c:pt idx="7">
                  <c:v>8.0619193321394417E-2</c:v>
                </c:pt>
              </c:numCache>
            </c:numRef>
          </c:xVal>
          <c:yVal>
            <c:numRef>
              <c:f>'2021 (付加価値)   '!$C$18:$C$25</c:f>
              <c:numCache>
                <c:formatCode>0.00%</c:formatCode>
                <c:ptCount val="8"/>
                <c:pt idx="0">
                  <c:v>0.65883309065050288</c:v>
                </c:pt>
                <c:pt idx="1">
                  <c:v>0.5024439453726508</c:v>
                </c:pt>
                <c:pt idx="2">
                  <c:v>3.7249749334564423E-2</c:v>
                </c:pt>
                <c:pt idx="3">
                  <c:v>0.11658000159180749</c:v>
                </c:pt>
                <c:pt idx="4">
                  <c:v>0.46949999999999997</c:v>
                </c:pt>
                <c:pt idx="5">
                  <c:v>0.68469174497985474</c:v>
                </c:pt>
                <c:pt idx="6">
                  <c:v>0.50927014463367015</c:v>
                </c:pt>
                <c:pt idx="7">
                  <c:v>0.20623152752460067</c:v>
                </c:pt>
              </c:numCache>
            </c:numRef>
          </c:yVal>
          <c:smooth val="0"/>
          <c:extLst>
            <c:ext xmlns:c15="http://schemas.microsoft.com/office/drawing/2012/chart" uri="{02D57815-91ED-43cb-92C2-25804820EDAC}">
              <c15:filteredSeriesTitle>
                <c15:tx>
                  <c:strRef>
                    <c:extLst>
                      <c:ext uri="{02D57815-91ED-43cb-92C2-25804820EDAC}">
                        <c15:formulaRef>
                          <c15:sqref>'2021 (付加価値)   '!$C$17</c15:sqref>
                        </c15:formulaRef>
                      </c:ext>
                    </c:extLst>
                    <c:strCache>
                      <c:ptCount val="1"/>
                      <c:pt idx="0">
                        <c:v>（付加価値）金融・保険業の首位都市への集中度</c:v>
                      </c:pt>
                    </c:strCache>
                  </c:strRef>
                </c15:tx>
              </c15:filteredSeriesTitle>
            </c:ext>
            <c:ext xmlns:c16="http://schemas.microsoft.com/office/drawing/2014/chart" uri="{C3380CC4-5D6E-409C-BE32-E72D297353CC}">
              <c16:uniqueId val="{00000001-AF9A-4B95-A217-11F5AF06067D}"/>
            </c:ext>
          </c:extLst>
        </c:ser>
        <c:dLbls>
          <c:showLegendKey val="0"/>
          <c:showVal val="0"/>
          <c:showCatName val="0"/>
          <c:showSerName val="0"/>
          <c:showPercent val="0"/>
          <c:showBubbleSize val="0"/>
        </c:dLbls>
        <c:axId val="609352920"/>
        <c:axId val="609351840"/>
      </c:scatterChart>
      <c:valAx>
        <c:axId val="609352920"/>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609351840"/>
        <c:crosses val="autoZero"/>
        <c:crossBetween val="midCat"/>
      </c:valAx>
      <c:valAx>
        <c:axId val="609351840"/>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609352920"/>
        <c:crosses val="autoZero"/>
        <c:crossBetween val="midCat"/>
      </c:valAx>
    </c:plotArea>
    <c:plotVisOnly val="1"/>
    <c:dispBlanksAs val="gap"/>
    <c:showDLblsOverMax val="0"/>
  </c:chart>
  <c:txPr>
    <a:bodyPr/>
    <a:lstStyle/>
    <a:p>
      <a:pPr>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82424764345655E-2"/>
          <c:y val="2.9291049665836719E-2"/>
          <c:w val="0.82391077388975908"/>
          <c:h val="0.90893607652994368"/>
        </c:manualLayout>
      </c:layout>
      <c:scatterChart>
        <c:scatterStyle val="lineMarker"/>
        <c:varyColors val="0"/>
        <c:ser>
          <c:idx val="1"/>
          <c:order val="0"/>
          <c:spPr>
            <a:ln>
              <a:noFill/>
            </a:ln>
          </c:spPr>
          <c:marker>
            <c:symbol val="square"/>
            <c:size val="9"/>
            <c:spPr>
              <a:solidFill>
                <a:schemeClr val="tx1">
                  <a:lumMod val="75000"/>
                  <a:lumOff val="25000"/>
                </a:schemeClr>
              </a:solidFill>
              <a:ln>
                <a:solidFill>
                  <a:schemeClr val="tx1">
                    <a:lumMod val="75000"/>
                    <a:lumOff val="25000"/>
                  </a:schemeClr>
                </a:solidFill>
              </a:ln>
            </c:spPr>
          </c:marker>
          <c:dPt>
            <c:idx val="0"/>
            <c:marker>
              <c:symbol val="triangle"/>
              <c:size val="9"/>
            </c:marker>
            <c:bubble3D val="0"/>
            <c:extLst>
              <c:ext xmlns:c16="http://schemas.microsoft.com/office/drawing/2014/chart" uri="{C3380CC4-5D6E-409C-BE32-E72D297353CC}">
                <c16:uniqueId val="{00000004-D856-4BCA-9B4D-00F024B8320C}"/>
              </c:ext>
            </c:extLst>
          </c:dPt>
          <c:dPt>
            <c:idx val="1"/>
            <c:marker>
              <c:symbol val="circle"/>
              <c:size val="9"/>
            </c:marker>
            <c:bubble3D val="0"/>
            <c:extLst>
              <c:ext xmlns:c16="http://schemas.microsoft.com/office/drawing/2014/chart" uri="{C3380CC4-5D6E-409C-BE32-E72D297353CC}">
                <c16:uniqueId val="{00000007-D856-4BCA-9B4D-00F024B8320C}"/>
              </c:ext>
            </c:extLst>
          </c:dPt>
          <c:dPt>
            <c:idx val="2"/>
            <c:marker>
              <c:symbol val="dot"/>
              <c:size val="9"/>
            </c:marker>
            <c:bubble3D val="0"/>
            <c:extLst>
              <c:ext xmlns:c16="http://schemas.microsoft.com/office/drawing/2014/chart" uri="{C3380CC4-5D6E-409C-BE32-E72D297353CC}">
                <c16:uniqueId val="{0000000D-D856-4BCA-9B4D-00F024B8320C}"/>
              </c:ext>
            </c:extLst>
          </c:dPt>
          <c:dPt>
            <c:idx val="3"/>
            <c:marker>
              <c:symbol val="x"/>
              <c:size val="9"/>
              <c:spPr>
                <a:noFill/>
                <a:ln w="28575">
                  <a:solidFill>
                    <a:schemeClr val="tx1">
                      <a:lumMod val="75000"/>
                      <a:lumOff val="25000"/>
                    </a:schemeClr>
                  </a:solidFill>
                </a:ln>
              </c:spPr>
            </c:marker>
            <c:bubble3D val="0"/>
            <c:extLst>
              <c:ext xmlns:c16="http://schemas.microsoft.com/office/drawing/2014/chart" uri="{C3380CC4-5D6E-409C-BE32-E72D297353CC}">
                <c16:uniqueId val="{0000000B-D856-4BCA-9B4D-00F024B8320C}"/>
              </c:ext>
            </c:extLst>
          </c:dPt>
          <c:dPt>
            <c:idx val="5"/>
            <c:marker>
              <c:symbol val="plus"/>
              <c:size val="9"/>
              <c:spPr>
                <a:noFill/>
                <a:ln w="38100">
                  <a:solidFill>
                    <a:schemeClr val="tx1">
                      <a:lumMod val="75000"/>
                      <a:lumOff val="25000"/>
                    </a:schemeClr>
                  </a:solidFill>
                </a:ln>
              </c:spPr>
            </c:marker>
            <c:bubble3D val="0"/>
            <c:extLst>
              <c:ext xmlns:c16="http://schemas.microsoft.com/office/drawing/2014/chart" uri="{C3380CC4-5D6E-409C-BE32-E72D297353CC}">
                <c16:uniqueId val="{00000002-D856-4BCA-9B4D-00F024B8320C}"/>
              </c:ext>
            </c:extLst>
          </c:dPt>
          <c:dPt>
            <c:idx val="6"/>
            <c:marker>
              <c:symbol val="diamond"/>
              <c:size val="9"/>
            </c:marker>
            <c:bubble3D val="0"/>
            <c:extLst>
              <c:ext xmlns:c16="http://schemas.microsoft.com/office/drawing/2014/chart" uri="{C3380CC4-5D6E-409C-BE32-E72D297353CC}">
                <c16:uniqueId val="{00000009-D856-4BCA-9B4D-00F024B8320C}"/>
              </c:ext>
            </c:extLst>
          </c:dPt>
          <c:xVal>
            <c:numRef>
              <c:f>'2021(グラフのみ統合)'!$B$29:$B$36</c:f>
              <c:numCache>
                <c:formatCode>0.00%</c:formatCode>
                <c:ptCount val="8"/>
                <c:pt idx="0">
                  <c:v>0.36304062909567497</c:v>
                </c:pt>
                <c:pt idx="1">
                  <c:v>0.22739848083980541</c:v>
                </c:pt>
                <c:pt idx="2">
                  <c:v>4.6406944691445851E-2</c:v>
                </c:pt>
                <c:pt idx="3">
                  <c:v>0.10661715057393653</c:v>
                </c:pt>
                <c:pt idx="4">
                  <c:v>0.30931294848268759</c:v>
                </c:pt>
                <c:pt idx="5">
                  <c:v>0.50348584035067478</c:v>
                </c:pt>
                <c:pt idx="6">
                  <c:v>0.1673397349606629</c:v>
                </c:pt>
              </c:numCache>
            </c:numRef>
          </c:xVal>
          <c:yVal>
            <c:numRef>
              <c:f>'2021(グラフのみ統合)'!$C$29:$C$36</c:f>
              <c:numCache>
                <c:formatCode>0.00%</c:formatCode>
                <c:ptCount val="8"/>
                <c:pt idx="0">
                  <c:v>0.46587537091988129</c:v>
                </c:pt>
                <c:pt idx="1">
                  <c:v>0.29943647872556167</c:v>
                </c:pt>
                <c:pt idx="2">
                  <c:v>6.6850162866449514E-2</c:v>
                </c:pt>
                <c:pt idx="3">
                  <c:v>0.1300342033094013</c:v>
                </c:pt>
                <c:pt idx="4">
                  <c:v>0.43600089760238214</c:v>
                </c:pt>
                <c:pt idx="5">
                  <c:v>0.6572234762979684</c:v>
                </c:pt>
                <c:pt idx="6">
                  <c:v>0.21777954953159259</c:v>
                </c:pt>
              </c:numCache>
            </c:numRef>
          </c:yVal>
          <c:smooth val="0"/>
          <c:extLst>
            <c:ext xmlns:c15="http://schemas.microsoft.com/office/drawing/2012/chart" uri="{02D57815-91ED-43cb-92C2-25804820EDAC}">
              <c15:filteredSeriesTitle>
                <c15:tx>
                  <c:strRef>
                    <c:extLst>
                      <c:ext uri="{02D57815-91ED-43cb-92C2-25804820EDAC}">
                        <c15:formulaRef>
                          <c15:sqref>'2021(グラフのみ統合)'!$C$28</c15:sqref>
                        </c15:formulaRef>
                      </c:ext>
                    </c:extLst>
                    <c:strCache>
                      <c:ptCount val="1"/>
                      <c:pt idx="0">
                        <c:v>（就業者数）学術研究・専門技術サービス業の首位都市への集中度</c:v>
                      </c:pt>
                    </c:strCache>
                  </c:strRef>
                </c15:tx>
              </c15:filteredSeriesTitle>
            </c:ext>
            <c:ext xmlns:c16="http://schemas.microsoft.com/office/drawing/2014/chart" uri="{C3380CC4-5D6E-409C-BE32-E72D297353CC}">
              <c16:uniqueId val="{00000000-D856-4BCA-9B4D-00F024B8320C}"/>
            </c:ext>
          </c:extLst>
        </c:ser>
        <c:ser>
          <c:idx val="0"/>
          <c:order val="1"/>
          <c:spPr>
            <a:ln w="19050" cap="rnd">
              <a:noFill/>
              <a:round/>
            </a:ln>
            <a:effectLst/>
          </c:spPr>
          <c:marker>
            <c:symbol val="triangle"/>
            <c:size val="9"/>
            <c:spPr>
              <a:noFill/>
              <a:ln w="9525">
                <a:solidFill>
                  <a:schemeClr val="tx1">
                    <a:lumMod val="75000"/>
                    <a:lumOff val="25000"/>
                  </a:schemeClr>
                </a:solidFill>
              </a:ln>
              <a:effectLst/>
            </c:spPr>
          </c:marker>
          <c:dPt>
            <c:idx val="1"/>
            <c:marker>
              <c:symbol val="circle"/>
              <c:size val="9"/>
            </c:marker>
            <c:bubble3D val="0"/>
            <c:extLst>
              <c:ext xmlns:c16="http://schemas.microsoft.com/office/drawing/2014/chart" uri="{C3380CC4-5D6E-409C-BE32-E72D297353CC}">
                <c16:uniqueId val="{00000006-D856-4BCA-9B4D-00F024B8320C}"/>
              </c:ext>
            </c:extLst>
          </c:dPt>
          <c:dPt>
            <c:idx val="2"/>
            <c:marker>
              <c:symbol val="dot"/>
              <c:size val="9"/>
            </c:marker>
            <c:bubble3D val="0"/>
            <c:extLst>
              <c:ext xmlns:c16="http://schemas.microsoft.com/office/drawing/2014/chart" uri="{C3380CC4-5D6E-409C-BE32-E72D297353CC}">
                <c16:uniqueId val="{0000000C-D856-4BCA-9B4D-00F024B8320C}"/>
              </c:ext>
            </c:extLst>
          </c:dPt>
          <c:dPt>
            <c:idx val="3"/>
            <c:marker>
              <c:symbol val="x"/>
              <c:size val="9"/>
            </c:marker>
            <c:bubble3D val="0"/>
            <c:extLst>
              <c:ext xmlns:c16="http://schemas.microsoft.com/office/drawing/2014/chart" uri="{C3380CC4-5D6E-409C-BE32-E72D297353CC}">
                <c16:uniqueId val="{0000000A-D856-4BCA-9B4D-00F024B8320C}"/>
              </c:ext>
            </c:extLst>
          </c:dPt>
          <c:dPt>
            <c:idx val="4"/>
            <c:marker>
              <c:symbol val="square"/>
              <c:size val="9"/>
            </c:marker>
            <c:bubble3D val="0"/>
            <c:extLst>
              <c:ext xmlns:c16="http://schemas.microsoft.com/office/drawing/2014/chart" uri="{C3380CC4-5D6E-409C-BE32-E72D297353CC}">
                <c16:uniqueId val="{00000005-D856-4BCA-9B4D-00F024B8320C}"/>
              </c:ext>
            </c:extLst>
          </c:dPt>
          <c:dPt>
            <c:idx val="5"/>
            <c:marker>
              <c:symbol val="plus"/>
              <c:size val="9"/>
            </c:marker>
            <c:bubble3D val="0"/>
            <c:extLst>
              <c:ext xmlns:c16="http://schemas.microsoft.com/office/drawing/2014/chart" uri="{C3380CC4-5D6E-409C-BE32-E72D297353CC}">
                <c16:uniqueId val="{00000003-D856-4BCA-9B4D-00F024B8320C}"/>
              </c:ext>
            </c:extLst>
          </c:dPt>
          <c:dPt>
            <c:idx val="6"/>
            <c:marker>
              <c:symbol val="diamond"/>
              <c:size val="9"/>
            </c:marker>
            <c:bubble3D val="0"/>
            <c:extLst>
              <c:ext xmlns:c16="http://schemas.microsoft.com/office/drawing/2014/chart" uri="{C3380CC4-5D6E-409C-BE32-E72D297353CC}">
                <c16:uniqueId val="{00000008-D856-4BCA-9B4D-00F024B8320C}"/>
              </c:ext>
            </c:extLst>
          </c:dPt>
          <c:dPt>
            <c:idx val="7"/>
            <c:marker>
              <c:symbol val="dash"/>
              <c:size val="9"/>
            </c:marker>
            <c:bubble3D val="0"/>
            <c:extLst>
              <c:ext xmlns:c16="http://schemas.microsoft.com/office/drawing/2014/chart" uri="{C3380CC4-5D6E-409C-BE32-E72D297353CC}">
                <c16:uniqueId val="{0000000E-D856-4BCA-9B4D-00F024B8320C}"/>
              </c:ext>
            </c:extLst>
          </c:dPt>
          <c:xVal>
            <c:numRef>
              <c:f>'2021 (付加価値)   '!$B$29:$B$36</c:f>
              <c:numCache>
                <c:formatCode>0.00%</c:formatCode>
                <c:ptCount val="8"/>
                <c:pt idx="0">
                  <c:v>0.42811597974465149</c:v>
                </c:pt>
                <c:pt idx="1">
                  <c:v>0.30244970414115807</c:v>
                </c:pt>
                <c:pt idx="2">
                  <c:v>4.5898658792928898E-2</c:v>
                </c:pt>
                <c:pt idx="3">
                  <c:v>0.10893212096226229</c:v>
                </c:pt>
                <c:pt idx="4">
                  <c:v>0.3352</c:v>
                </c:pt>
                <c:pt idx="5">
                  <c:v>0.52833870715697662</c:v>
                </c:pt>
                <c:pt idx="6">
                  <c:v>0.22944676044005871</c:v>
                </c:pt>
                <c:pt idx="7">
                  <c:v>8.0619193321394417E-2</c:v>
                </c:pt>
              </c:numCache>
            </c:numRef>
          </c:xVal>
          <c:yVal>
            <c:numRef>
              <c:f>'2021 (付加価値)   '!$C$29:$C$36</c:f>
              <c:numCache>
                <c:formatCode>0.00%</c:formatCode>
                <c:ptCount val="8"/>
                <c:pt idx="0">
                  <c:v>0.53063613773189389</c:v>
                </c:pt>
                <c:pt idx="1">
                  <c:v>0.43959184886930391</c:v>
                </c:pt>
                <c:pt idx="2">
                  <c:v>6.2861860532114108E-2</c:v>
                </c:pt>
                <c:pt idx="3">
                  <c:v>0.13735107610395828</c:v>
                </c:pt>
                <c:pt idx="4">
                  <c:v>0.4269</c:v>
                </c:pt>
                <c:pt idx="5">
                  <c:v>0.68942701256211136</c:v>
                </c:pt>
                <c:pt idx="6">
                  <c:v>0.32569834300448886</c:v>
                </c:pt>
                <c:pt idx="7">
                  <c:v>8.0303817744296069E-2</c:v>
                </c:pt>
              </c:numCache>
            </c:numRef>
          </c:yVal>
          <c:smooth val="0"/>
          <c:extLst>
            <c:ext xmlns:c15="http://schemas.microsoft.com/office/drawing/2012/chart" uri="{02D57815-91ED-43cb-92C2-25804820EDAC}">
              <c15:filteredSeriesTitle>
                <c15:tx>
                  <c:strRef>
                    <c:extLst>
                      <c:ext uri="{02D57815-91ED-43cb-92C2-25804820EDAC}">
                        <c15:formulaRef>
                          <c15:sqref>'2021 (付加価値)   '!$C$28</c15:sqref>
                        </c15:formulaRef>
                      </c:ext>
                    </c:extLst>
                    <c:strCache>
                      <c:ptCount val="1"/>
                      <c:pt idx="0">
                        <c:v>（付加価値）学術研究・専門技術サービス業の首位都市への集中度</c:v>
                      </c:pt>
                    </c:strCache>
                  </c:strRef>
                </c15:tx>
              </c15:filteredSeriesTitle>
            </c:ext>
            <c:ext xmlns:c16="http://schemas.microsoft.com/office/drawing/2014/chart" uri="{C3380CC4-5D6E-409C-BE32-E72D297353CC}">
              <c16:uniqueId val="{00000001-D856-4BCA-9B4D-00F024B8320C}"/>
            </c:ext>
          </c:extLst>
        </c:ser>
        <c:dLbls>
          <c:showLegendKey val="0"/>
          <c:showVal val="0"/>
          <c:showCatName val="0"/>
          <c:showSerName val="0"/>
          <c:showPercent val="0"/>
          <c:showBubbleSize val="0"/>
        </c:dLbls>
        <c:axId val="418508224"/>
        <c:axId val="418506784"/>
      </c:scatterChart>
      <c:valAx>
        <c:axId val="418508224"/>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18506784"/>
        <c:crosses val="autoZero"/>
        <c:crossBetween val="midCat"/>
      </c:valAx>
      <c:valAx>
        <c:axId val="418506784"/>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18508224"/>
        <c:crosses val="autoZero"/>
        <c:crossBetween val="midCat"/>
      </c:valAx>
    </c:plotArea>
    <c:plotVisOnly val="1"/>
    <c:dispBlanksAs val="gap"/>
    <c:showDLblsOverMax val="0"/>
  </c:chart>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spPr>
            <a:solidFill>
              <a:schemeClr val="accent3">
                <a:shade val="50000"/>
              </a:schemeClr>
            </a:solidFill>
            <a:ln>
              <a:solidFill>
                <a:schemeClr val="tx1"/>
              </a:solidFill>
            </a:ln>
            <a:effectLst/>
          </c:spPr>
          <c:invertIfNegative val="0"/>
          <c:dLbls>
            <c:dLbl>
              <c:idx val="2"/>
              <c:layout>
                <c:manualLayout>
                  <c:x val="-6.6989881284904601E-2"/>
                  <c:y val="9.6930039916858959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E9F-476F-8A36-B2E5AF067897}"/>
                </c:ext>
              </c:extLst>
            </c:dLbl>
            <c:dLbl>
              <c:idx val="3"/>
              <c:layout>
                <c:manualLayout>
                  <c:x val="-6.6989881284904601E-2"/>
                  <c:y val="9.0468037255734907E-2"/>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9F-476F-8A36-B2E5AF06789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'寄与度寄与率（各期間　圏域） (年平均)'!$C$43:$F$43</c:f>
              <c:numCache>
                <c:formatCode>0.00%</c:formatCode>
                <c:ptCount val="4"/>
                <c:pt idx="0">
                  <c:v>1.490796662516506E-2</c:v>
                </c:pt>
                <c:pt idx="1">
                  <c:v>1.745916417510383E-2</c:v>
                </c:pt>
                <c:pt idx="2">
                  <c:v>3.401690960455108E-3</c:v>
                </c:pt>
                <c:pt idx="3">
                  <c:v>2.9361545493502231E-3</c:v>
                </c:pt>
              </c:numCache>
            </c:numRef>
          </c:val>
          <c:extLst>
            <c:ext xmlns:c15="http://schemas.microsoft.com/office/drawing/2012/chart" uri="{02D57815-91ED-43cb-92C2-25804820EDAC}">
              <c15:filteredSeriesTitle>
                <c15:tx>
                  <c:strRef>
                    <c:extLst>
                      <c:ext uri="{02D57815-91ED-43cb-92C2-25804820EDAC}">
                        <c15:formulaRef>
                          <c15:sqref>'寄与度寄与率（各期間　圏域） (年平均)'!$B$43</c15:sqref>
                        </c15:formulaRef>
                      </c:ext>
                    </c:extLst>
                    <c:strCache>
                      <c:ptCount val="1"/>
                      <c:pt idx="0">
                        <c:v>首都圏</c:v>
                      </c:pt>
                    </c:strCache>
                  </c:strRef>
                </c15:tx>
              </c15:filteredSeriesTitle>
            </c:ext>
            <c:ext xmlns:c15="http://schemas.microsoft.com/office/drawing/2012/chart" uri="{02D57815-91ED-43cb-92C2-25804820EDAC}">
              <c15:filteredCategoryTitle>
                <c15:cat>
                  <c:strRef>
                    <c:extLst>
                      <c:ext uri="{02D57815-91ED-43cb-92C2-25804820EDAC}">
                        <c15:formulaRef>
                          <c15:sqref>'寄与度寄与率（各期間　圏域） (年平均)'!$C$42:$F$42</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0-DE9F-476F-8A36-B2E5AF067897}"/>
            </c:ext>
          </c:extLst>
        </c:ser>
        <c:ser>
          <c:idx val="1"/>
          <c:order val="1"/>
          <c:spPr>
            <a:solidFill>
              <a:schemeClr val="accent3">
                <a:shade val="70000"/>
              </a:schemeClr>
            </a:solidFill>
            <a:ln>
              <a:solidFill>
                <a:schemeClr val="tx1"/>
              </a:solidFill>
            </a:ln>
            <a:effectLst/>
          </c:spPr>
          <c:invertIfNegative val="0"/>
          <c:val>
            <c:numRef>
              <c:f>'寄与度寄与率（各期間　圏域） (年平均)'!$C$44:$F$44</c:f>
              <c:numCache>
                <c:formatCode>0.00%</c:formatCode>
                <c:ptCount val="4"/>
                <c:pt idx="0">
                  <c:v>4.956376076798945E-3</c:v>
                </c:pt>
                <c:pt idx="1">
                  <c:v>7.7304459303047029E-3</c:v>
                </c:pt>
                <c:pt idx="2">
                  <c:v>1.032712452671278E-4</c:v>
                </c:pt>
                <c:pt idx="3">
                  <c:v>1.0254485865397553E-3</c:v>
                </c:pt>
              </c:numCache>
            </c:numRef>
          </c:val>
          <c:extLst>
            <c:ext xmlns:c15="http://schemas.microsoft.com/office/drawing/2012/chart" uri="{02D57815-91ED-43cb-92C2-25804820EDAC}">
              <c15:filteredSeriesTitle>
                <c15:tx>
                  <c:strRef>
                    <c:extLst>
                      <c:ext uri="{02D57815-91ED-43cb-92C2-25804820EDAC}">
                        <c15:formulaRef>
                          <c15:sqref>'寄与度寄与率（各期間　圏域） (年平均)'!$B$44</c15:sqref>
                        </c15:formulaRef>
                      </c:ext>
                    </c:extLst>
                    <c:strCache>
                      <c:ptCount val="1"/>
                      <c:pt idx="0">
                        <c:v>近畿圏</c:v>
                      </c:pt>
                    </c:strCache>
                  </c:strRef>
                </c15:tx>
              </c15:filteredSeriesTitle>
            </c:ext>
            <c:ext xmlns:c15="http://schemas.microsoft.com/office/drawing/2012/chart" uri="{02D57815-91ED-43cb-92C2-25804820EDAC}">
              <c15:filteredCategoryTitle>
                <c15:cat>
                  <c:strRef>
                    <c:extLst>
                      <c:ext uri="{02D57815-91ED-43cb-92C2-25804820EDAC}">
                        <c15:formulaRef>
                          <c15:sqref>'寄与度寄与率（各期間　圏域） (年平均)'!$C$42:$F$42</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1-DE9F-476F-8A36-B2E5AF067897}"/>
            </c:ext>
          </c:extLst>
        </c:ser>
        <c:ser>
          <c:idx val="2"/>
          <c:order val="2"/>
          <c:spPr>
            <a:solidFill>
              <a:schemeClr val="accent3">
                <a:shade val="90000"/>
              </a:schemeClr>
            </a:solidFill>
            <a:ln>
              <a:solidFill>
                <a:schemeClr val="tx1"/>
              </a:solidFill>
            </a:ln>
            <a:effectLst/>
          </c:spPr>
          <c:invertIfNegative val="0"/>
          <c:val>
            <c:numRef>
              <c:f>'寄与度寄与率（各期間　圏域） (年平均)'!$C$45:$F$45</c:f>
              <c:numCache>
                <c:formatCode>0.00%</c:formatCode>
                <c:ptCount val="4"/>
                <c:pt idx="0">
                  <c:v>4.2027448045125673E-3</c:v>
                </c:pt>
                <c:pt idx="1">
                  <c:v>5.53317350695784E-3</c:v>
                </c:pt>
                <c:pt idx="2">
                  <c:v>1.3292803762990587E-3</c:v>
                </c:pt>
                <c:pt idx="3">
                  <c:v>9.7044732267858908E-4</c:v>
                </c:pt>
              </c:numCache>
            </c:numRef>
          </c:val>
          <c:extLst>
            <c:ext xmlns:c15="http://schemas.microsoft.com/office/drawing/2012/chart" uri="{02D57815-91ED-43cb-92C2-25804820EDAC}">
              <c15:filteredSeriesTitle>
                <c15:tx>
                  <c:strRef>
                    <c:extLst>
                      <c:ext uri="{02D57815-91ED-43cb-92C2-25804820EDAC}">
                        <c15:formulaRef>
                          <c15:sqref>'寄与度寄与率（各期間　圏域） (年平均)'!$B$45</c15:sqref>
                        </c15:formulaRef>
                      </c:ext>
                    </c:extLst>
                    <c:strCache>
                      <c:ptCount val="1"/>
                      <c:pt idx="0">
                        <c:v>中部圏</c:v>
                      </c:pt>
                    </c:strCache>
                  </c:strRef>
                </c15:tx>
              </c15:filteredSeriesTitle>
            </c:ext>
            <c:ext xmlns:c15="http://schemas.microsoft.com/office/drawing/2012/chart" uri="{02D57815-91ED-43cb-92C2-25804820EDAC}">
              <c15:filteredCategoryTitle>
                <c15:cat>
                  <c:strRef>
                    <c:extLst>
                      <c:ext uri="{02D57815-91ED-43cb-92C2-25804820EDAC}">
                        <c15:formulaRef>
                          <c15:sqref>'寄与度寄与率（各期間　圏域） (年平均)'!$C$42:$F$42</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2-DE9F-476F-8A36-B2E5AF067897}"/>
            </c:ext>
          </c:extLst>
        </c:ser>
        <c:ser>
          <c:idx val="3"/>
          <c:order val="3"/>
          <c:spPr>
            <a:solidFill>
              <a:schemeClr val="accent3">
                <a:tint val="90000"/>
              </a:schemeClr>
            </a:solidFill>
            <a:ln>
              <a:solidFill>
                <a:schemeClr val="tx1"/>
              </a:solidFill>
            </a:ln>
            <a:effectLst/>
          </c:spPr>
          <c:invertIfNegative val="0"/>
          <c:val>
            <c:numRef>
              <c:f>'寄与度寄与率（各期間　圏域） (年平均)'!$C$46:$F$46</c:f>
              <c:numCache>
                <c:formatCode>0.00%</c:formatCode>
                <c:ptCount val="4"/>
                <c:pt idx="0">
                  <c:v>4.0706329667698276E-3</c:v>
                </c:pt>
                <c:pt idx="1">
                  <c:v>5.0479208742697981E-3</c:v>
                </c:pt>
                <c:pt idx="2">
                  <c:v>5.9023011654673533E-4</c:v>
                </c:pt>
                <c:pt idx="3">
                  <c:v>6.3391308116074051E-4</c:v>
                </c:pt>
              </c:numCache>
            </c:numRef>
          </c:val>
          <c:extLst>
            <c:ext xmlns:c15="http://schemas.microsoft.com/office/drawing/2012/chart" uri="{02D57815-91ED-43cb-92C2-25804820EDAC}">
              <c15:filteredSeriesTitle>
                <c15:tx>
                  <c:strRef>
                    <c:extLst>
                      <c:ext uri="{02D57815-91ED-43cb-92C2-25804820EDAC}">
                        <c15:formulaRef>
                          <c15:sqref>'寄与度寄与率（各期間　圏域） (年平均)'!$B$46</c15:sqref>
                        </c15:formulaRef>
                      </c:ext>
                    </c:extLst>
                    <c:strCache>
                      <c:ptCount val="1"/>
                      <c:pt idx="0">
                        <c:v>北海道、宮城県、広島県、福岡県計</c:v>
                      </c:pt>
                    </c:strCache>
                  </c:strRef>
                </c15:tx>
              </c15:filteredSeriesTitle>
            </c:ext>
            <c:ext xmlns:c15="http://schemas.microsoft.com/office/drawing/2012/chart" uri="{02D57815-91ED-43cb-92C2-25804820EDAC}">
              <c15:filteredCategoryTitle>
                <c15:cat>
                  <c:strRef>
                    <c:extLst>
                      <c:ext uri="{02D57815-91ED-43cb-92C2-25804820EDAC}">
                        <c15:formulaRef>
                          <c15:sqref>'寄与度寄与率（各期間　圏域） (年平均)'!$C$42:$F$42</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3-DE9F-476F-8A36-B2E5AF067897}"/>
            </c:ext>
          </c:extLst>
        </c:ser>
        <c:ser>
          <c:idx val="4"/>
          <c:order val="4"/>
          <c:spPr>
            <a:solidFill>
              <a:schemeClr val="accent3">
                <a:tint val="70000"/>
              </a:schemeClr>
            </a:solidFill>
            <a:ln>
              <a:solidFill>
                <a:schemeClr val="tx1"/>
              </a:solidFill>
            </a:ln>
            <a:effectLst/>
          </c:spPr>
          <c:invertIfNegative val="0"/>
          <c:val>
            <c:numRef>
              <c:f>'寄与度寄与率（各期間　圏域） (年平均)'!$C$47:$F$47</c:f>
              <c:numCache>
                <c:formatCode>0.00%</c:formatCode>
                <c:ptCount val="4"/>
                <c:pt idx="0">
                  <c:v>1.2329783869341736E-2</c:v>
                </c:pt>
                <c:pt idx="1">
                  <c:v>1.2854383823891303E-2</c:v>
                </c:pt>
                <c:pt idx="2">
                  <c:v>3.0242411478879389E-3</c:v>
                </c:pt>
                <c:pt idx="3">
                  <c:v>2.1216803884407534E-3</c:v>
                </c:pt>
              </c:numCache>
            </c:numRef>
          </c:val>
          <c:extLst>
            <c:ext xmlns:c15="http://schemas.microsoft.com/office/drawing/2012/chart" uri="{02D57815-91ED-43cb-92C2-25804820EDAC}">
              <c15:filteredSeriesTitle>
                <c15:tx>
                  <c:strRef>
                    <c:extLst>
                      <c:ext uri="{02D57815-91ED-43cb-92C2-25804820EDAC}">
                        <c15:formulaRef>
                          <c15:sqref>'寄与度寄与率（各期間　圏域） (年平均)'!$B$47</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'寄与度寄与率（各期間　圏域） (年平均)'!$C$42:$F$42</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4-DE9F-476F-8A36-B2E5AF067897}"/>
            </c:ext>
          </c:extLst>
        </c:ser>
        <c:dLbls>
          <c:showLegendKey val="0"/>
          <c:showVal val="0"/>
          <c:showCatName val="0"/>
          <c:showSerName val="0"/>
          <c:showPercent val="0"/>
          <c:showBubbleSize val="0"/>
        </c:dLbls>
        <c:gapWidth val="70"/>
        <c:overlap val="100"/>
        <c:axId val="809085120"/>
        <c:axId val="809085480"/>
      </c:barChart>
      <c:lineChart>
        <c:grouping val="standard"/>
        <c:varyColors val="0"/>
        <c:ser>
          <c:idx val="5"/>
          <c:order val="5"/>
          <c:spPr>
            <a:ln w="28575" cap="rnd">
              <a:solidFill>
                <a:schemeClr val="tx1"/>
              </a:solidFill>
              <a:prstDash val="dash"/>
              <a:round/>
            </a:ln>
            <a:effectLst/>
          </c:spPr>
          <c:marker>
            <c:symbol val="circle"/>
            <c:size val="8"/>
            <c:spPr>
              <a:solidFill>
                <a:schemeClr val="tx1"/>
              </a:solidFill>
              <a:ln w="9525">
                <a:solidFill>
                  <a:schemeClr val="tx1"/>
                </a:solidFill>
                <a:prstDash val="dash"/>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'寄与度寄与率（各期間　圏域） (年平均)'!$C$48:$F$48</c:f>
              <c:numCache>
                <c:formatCode>0.00%</c:formatCode>
                <c:ptCount val="4"/>
                <c:pt idx="0">
                  <c:v>4.0467504342588133E-2</c:v>
                </c:pt>
                <c:pt idx="1">
                  <c:v>4.8625088310527476E-2</c:v>
                </c:pt>
                <c:pt idx="2">
                  <c:v>8.4487138464559696E-3</c:v>
                </c:pt>
                <c:pt idx="3">
                  <c:v>7.6876439281700609E-3</c:v>
                </c:pt>
              </c:numCache>
            </c:numRef>
          </c:val>
          <c:smooth val="0"/>
          <c:extLst>
            <c:ext xmlns:c15="http://schemas.microsoft.com/office/drawing/2012/chart" uri="{02D57815-91ED-43cb-92C2-25804820EDAC}">
              <c15:filteredSeriesTitle>
                <c15:tx>
                  <c:strRef>
                    <c:extLst>
                      <c:ext uri="{02D57815-91ED-43cb-92C2-25804820EDAC}">
                        <c15:formulaRef>
                          <c15:sqref>'寄与度寄与率（各期間　圏域） (年平均)'!$B$48</c15:sqref>
                        </c15:formulaRef>
                      </c:ext>
                    </c:extLst>
                    <c:strCache>
                      <c:ptCount val="1"/>
                      <c:pt idx="0">
                        <c:v>全国</c:v>
                      </c:pt>
                    </c:strCache>
                  </c:strRef>
                </c15:tx>
              </c15:filteredSeriesTitle>
            </c:ext>
            <c:ext xmlns:c15="http://schemas.microsoft.com/office/drawing/2012/chart" uri="{02D57815-91ED-43cb-92C2-25804820EDAC}">
              <c15:filteredCategoryTitle>
                <c15:cat>
                  <c:strRef>
                    <c:extLst>
                      <c:ext uri="{02D57815-91ED-43cb-92C2-25804820EDAC}">
                        <c15:formulaRef>
                          <c15:sqref>'寄与度寄与率（各期間　圏域） (年平均)'!$C$42:$F$42</c15:sqref>
                        </c15:formulaRef>
                      </c:ext>
                    </c:extLst>
                    <c:strCache>
                      <c:ptCount val="4"/>
                      <c:pt idx="0">
                        <c:v>1977-1986</c:v>
                      </c:pt>
                      <c:pt idx="1">
                        <c:v>1987-1991</c:v>
                      </c:pt>
                      <c:pt idx="2">
                        <c:v>1992-2008</c:v>
                      </c:pt>
                      <c:pt idx="3">
                        <c:v>2009-2021</c:v>
                      </c:pt>
                    </c:strCache>
                  </c:strRef>
                </c15:cat>
              </c15:filteredCategoryTitle>
            </c:ext>
            <c:ext xmlns:c16="http://schemas.microsoft.com/office/drawing/2014/chart" uri="{C3380CC4-5D6E-409C-BE32-E72D297353CC}">
              <c16:uniqueId val="{00000005-DE9F-476F-8A36-B2E5AF067897}"/>
            </c:ext>
          </c:extLst>
        </c:ser>
        <c:dLbls>
          <c:showLegendKey val="0"/>
          <c:showVal val="0"/>
          <c:showCatName val="0"/>
          <c:showSerName val="0"/>
          <c:showPercent val="0"/>
          <c:showBubbleSize val="0"/>
        </c:dLbls>
        <c:marker val="1"/>
        <c:smooth val="0"/>
        <c:axId val="809085120"/>
        <c:axId val="809085480"/>
      </c:lineChart>
      <c:catAx>
        <c:axId val="8090851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809085480"/>
        <c:crosses val="autoZero"/>
        <c:auto val="1"/>
        <c:lblAlgn val="ctr"/>
        <c:lblOffset val="100"/>
        <c:noMultiLvlLbl val="0"/>
      </c:catAx>
      <c:valAx>
        <c:axId val="8090854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809085120"/>
        <c:crosses val="autoZero"/>
        <c:crossBetween val="between"/>
      </c:valAx>
      <c:spPr>
        <a:noFill/>
        <a:ln>
          <a:noFill/>
        </a:ln>
        <a:effectLst/>
      </c:spPr>
    </c:plotArea>
    <c:legend>
      <c:legendPos val="t"/>
      <c:layout>
        <c:manualLayout>
          <c:xMode val="edge"/>
          <c:yMode val="edge"/>
          <c:x val="0.72528444081373666"/>
          <c:y val="3.2310013305619653E-2"/>
          <c:w val="0.26771141446819285"/>
          <c:h val="0.55508602859054568"/>
        </c:manualLayout>
      </c:layout>
      <c:overlay val="1"/>
      <c:spPr>
        <a:solidFill>
          <a:schemeClr val="bg1"/>
        </a:solidFill>
        <a:ln>
          <a:solidFill>
            <a:schemeClr val="tx1"/>
          </a:solidFill>
        </a:ln>
        <a:effectLst/>
      </c:spPr>
      <c:txPr>
        <a:bodyPr rot="0" spcFirstLastPara="1" vertOverflow="ellipsis" vert="horz" wrap="square" anchor="ctr" anchorCtr="1"/>
        <a:lstStyle/>
        <a:p>
          <a:pPr>
            <a:defRPr sz="10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BIZ UDゴシック" panose="020B0400000000000000" pitchFamily="49" charset="-128"/>
          <a:ea typeface="BIZ UDゴシック" panose="020B0400000000000000" pitchFamily="49"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chemeClr val="tx1"/>
                </a:solidFill>
                <a:latin typeface="BIZ UDゴシック" panose="020B0400000000000000" pitchFamily="49" charset="-128"/>
                <a:ea typeface="BIZ UDゴシック" panose="020B0400000000000000" pitchFamily="49" charset="-128"/>
                <a:cs typeface="+mn-cs"/>
              </a:defRPr>
            </a:pPr>
            <a:r>
              <a:rPr lang="ja-JP" altLang="ja-JP" sz="1050" b="0" i="0" baseline="0">
                <a:solidFill>
                  <a:schemeClr val="tx1"/>
                </a:solidFill>
                <a:effectLst/>
              </a:rPr>
              <a:t>就業者１人あたりの</a:t>
            </a:r>
            <a:r>
              <a:rPr lang="en-US" altLang="ja-JP" sz="1050" b="0" i="0" baseline="0">
                <a:solidFill>
                  <a:schemeClr val="tx1"/>
                </a:solidFill>
                <a:effectLst/>
              </a:rPr>
              <a:t>GDP</a:t>
            </a:r>
            <a:r>
              <a:rPr lang="ja-JP" altLang="ja-JP" sz="1050" b="0" i="0" baseline="0">
                <a:solidFill>
                  <a:schemeClr val="tx1"/>
                </a:solidFill>
                <a:effectLst/>
              </a:rPr>
              <a:t>伸び率</a:t>
            </a:r>
            <a:r>
              <a:rPr lang="en-US" altLang="ja-JP" sz="1050" b="0" i="0" baseline="0">
                <a:solidFill>
                  <a:schemeClr val="tx1"/>
                </a:solidFill>
                <a:effectLst/>
              </a:rPr>
              <a:t>(1992-2008</a:t>
            </a:r>
            <a:r>
              <a:rPr lang="ja-JP" altLang="ja-JP" sz="1050" b="0" i="0" baseline="0">
                <a:solidFill>
                  <a:schemeClr val="tx1"/>
                </a:solidFill>
                <a:effectLst/>
              </a:rPr>
              <a:t>の成長率</a:t>
            </a:r>
            <a:r>
              <a:rPr lang="en-US" altLang="ja-JP" sz="1050" b="0" i="0" baseline="0">
                <a:solidFill>
                  <a:schemeClr val="tx1"/>
                </a:solidFill>
                <a:effectLst/>
              </a:rPr>
              <a:t>)</a:t>
            </a:r>
            <a:endParaRPr lang="ja-JP" altLang="ja-JP" sz="1050">
              <a:solidFill>
                <a:schemeClr val="tx1"/>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barChart>
        <c:barDir val="col"/>
        <c:grouping val="clustered"/>
        <c:varyColors val="0"/>
        <c:ser>
          <c:idx val="0"/>
          <c:order val="0"/>
          <c:spPr>
            <a:noFill/>
            <a:ln>
              <a:solidFill>
                <a:schemeClr val="tx1"/>
              </a:solidFill>
            </a:ln>
            <a:effectLst/>
          </c:spPr>
          <c:invertIfNegative val="0"/>
          <c:dPt>
            <c:idx val="0"/>
            <c:invertIfNegative val="0"/>
            <c:bubble3D val="0"/>
            <c:spPr>
              <a:solidFill>
                <a:srgbClr val="FF0000"/>
              </a:solidFill>
              <a:ln>
                <a:solidFill>
                  <a:schemeClr val="tx1"/>
                </a:solidFill>
              </a:ln>
              <a:effectLst/>
            </c:spPr>
            <c:extLst>
              <c:ext xmlns:c16="http://schemas.microsoft.com/office/drawing/2014/chart" uri="{C3380CC4-5D6E-409C-BE32-E72D297353CC}">
                <c16:uniqueId val="{0000000E-07A4-48A3-B721-C646297ABA8F}"/>
              </c:ext>
            </c:extLst>
          </c:dPt>
          <c:dPt>
            <c:idx val="18"/>
            <c:invertIfNegative val="0"/>
            <c:bubble3D val="0"/>
            <c:spPr>
              <a:solidFill>
                <a:srgbClr val="FF0000"/>
              </a:solidFill>
              <a:ln>
                <a:solidFill>
                  <a:schemeClr val="tx1"/>
                </a:solidFill>
              </a:ln>
              <a:effectLst/>
            </c:spPr>
            <c:extLst>
              <c:ext xmlns:c16="http://schemas.microsoft.com/office/drawing/2014/chart" uri="{C3380CC4-5D6E-409C-BE32-E72D297353CC}">
                <c16:uniqueId val="{0000000D-07A4-48A3-B721-C646297ABA8F}"/>
              </c:ext>
            </c:extLst>
          </c:dPt>
          <c:dPt>
            <c:idx val="19"/>
            <c:invertIfNegative val="0"/>
            <c:bubble3D val="0"/>
            <c:spPr>
              <a:solidFill>
                <a:srgbClr val="FF0000"/>
              </a:solidFill>
              <a:ln>
                <a:solidFill>
                  <a:schemeClr val="tx1"/>
                </a:solidFill>
              </a:ln>
              <a:effectLst/>
            </c:spPr>
            <c:extLst>
              <c:ext xmlns:c16="http://schemas.microsoft.com/office/drawing/2014/chart" uri="{C3380CC4-5D6E-409C-BE32-E72D297353CC}">
                <c16:uniqueId val="{0000000C-07A4-48A3-B721-C646297ABA8F}"/>
              </c:ext>
            </c:extLst>
          </c:dPt>
          <c:dPt>
            <c:idx val="22"/>
            <c:invertIfNegative val="0"/>
            <c:bubble3D val="0"/>
            <c:spPr>
              <a:solidFill>
                <a:srgbClr val="FF0000"/>
              </a:solidFill>
              <a:ln>
                <a:solidFill>
                  <a:schemeClr val="tx1"/>
                </a:solidFill>
              </a:ln>
              <a:effectLst/>
            </c:spPr>
            <c:extLst>
              <c:ext xmlns:c16="http://schemas.microsoft.com/office/drawing/2014/chart" uri="{C3380CC4-5D6E-409C-BE32-E72D297353CC}">
                <c16:uniqueId val="{0000000B-07A4-48A3-B721-C646297ABA8F}"/>
              </c:ext>
            </c:extLst>
          </c:dPt>
          <c:dPt>
            <c:idx val="29"/>
            <c:invertIfNegative val="0"/>
            <c:bubble3D val="0"/>
            <c:spPr>
              <a:solidFill>
                <a:srgbClr val="FF0000"/>
              </a:solidFill>
              <a:ln>
                <a:solidFill>
                  <a:schemeClr val="tx1"/>
                </a:solidFill>
              </a:ln>
              <a:effectLst/>
            </c:spPr>
            <c:extLst>
              <c:ext xmlns:c16="http://schemas.microsoft.com/office/drawing/2014/chart" uri="{C3380CC4-5D6E-409C-BE32-E72D297353CC}">
                <c16:uniqueId val="{0000000A-07A4-48A3-B721-C646297ABA8F}"/>
              </c:ext>
            </c:extLst>
          </c:dPt>
          <c:dPt>
            <c:idx val="34"/>
            <c:invertIfNegative val="0"/>
            <c:bubble3D val="0"/>
            <c:spPr>
              <a:solidFill>
                <a:srgbClr val="FF0000"/>
              </a:solidFill>
              <a:ln>
                <a:solidFill>
                  <a:schemeClr val="tx1"/>
                </a:solidFill>
              </a:ln>
              <a:effectLst/>
            </c:spPr>
            <c:extLst>
              <c:ext xmlns:c16="http://schemas.microsoft.com/office/drawing/2014/chart" uri="{C3380CC4-5D6E-409C-BE32-E72D297353CC}">
                <c16:uniqueId val="{00000009-07A4-48A3-B721-C646297ABA8F}"/>
              </c:ext>
            </c:extLst>
          </c:dPt>
          <c:dPt>
            <c:idx val="36"/>
            <c:invertIfNegative val="0"/>
            <c:bubble3D val="0"/>
            <c:spPr>
              <a:solidFill>
                <a:srgbClr val="FF0000"/>
              </a:solidFill>
              <a:ln>
                <a:solidFill>
                  <a:schemeClr val="tx1"/>
                </a:solidFill>
              </a:ln>
              <a:effectLst/>
            </c:spPr>
            <c:extLst>
              <c:ext xmlns:c16="http://schemas.microsoft.com/office/drawing/2014/chart" uri="{C3380CC4-5D6E-409C-BE32-E72D297353CC}">
                <c16:uniqueId val="{00000008-07A4-48A3-B721-C646297ABA8F}"/>
              </c:ext>
            </c:extLst>
          </c:dPt>
          <c:dPt>
            <c:idx val="39"/>
            <c:invertIfNegative val="0"/>
            <c:bubble3D val="0"/>
            <c:spPr>
              <a:solidFill>
                <a:srgbClr val="FF0000"/>
              </a:solidFill>
              <a:ln>
                <a:solidFill>
                  <a:schemeClr val="tx1"/>
                </a:solidFill>
              </a:ln>
              <a:effectLst/>
            </c:spPr>
            <c:extLst>
              <c:ext xmlns:c16="http://schemas.microsoft.com/office/drawing/2014/chart" uri="{C3380CC4-5D6E-409C-BE32-E72D297353CC}">
                <c16:uniqueId val="{00000007-07A4-48A3-B721-C646297ABA8F}"/>
              </c:ext>
            </c:extLst>
          </c:dPt>
          <c:dPt>
            <c:idx val="40"/>
            <c:invertIfNegative val="0"/>
            <c:bubble3D val="0"/>
            <c:spPr>
              <a:solidFill>
                <a:srgbClr val="FF0000"/>
              </a:solidFill>
              <a:ln>
                <a:solidFill>
                  <a:schemeClr val="tx1"/>
                </a:solidFill>
              </a:ln>
              <a:effectLst/>
            </c:spPr>
            <c:extLst>
              <c:ext xmlns:c16="http://schemas.microsoft.com/office/drawing/2014/chart" uri="{C3380CC4-5D6E-409C-BE32-E72D297353CC}">
                <c16:uniqueId val="{00000006-07A4-48A3-B721-C646297ABA8F}"/>
              </c:ext>
            </c:extLst>
          </c:dPt>
          <c:dPt>
            <c:idx val="41"/>
            <c:invertIfNegative val="0"/>
            <c:bubble3D val="0"/>
            <c:spPr>
              <a:solidFill>
                <a:srgbClr val="FF0000"/>
              </a:solidFill>
              <a:ln>
                <a:solidFill>
                  <a:schemeClr val="tx1"/>
                </a:solidFill>
              </a:ln>
              <a:effectLst/>
            </c:spPr>
            <c:extLst>
              <c:ext xmlns:c16="http://schemas.microsoft.com/office/drawing/2014/chart" uri="{C3380CC4-5D6E-409C-BE32-E72D297353CC}">
                <c16:uniqueId val="{00000004-07A4-48A3-B721-C646297ABA8F}"/>
              </c:ext>
            </c:extLst>
          </c:dPt>
          <c:dPt>
            <c:idx val="42"/>
            <c:invertIfNegative val="0"/>
            <c:bubble3D val="0"/>
            <c:spPr>
              <a:solidFill>
                <a:srgbClr val="FF0000"/>
              </a:solidFill>
              <a:ln>
                <a:solidFill>
                  <a:schemeClr val="tx1"/>
                </a:solidFill>
              </a:ln>
              <a:effectLst/>
            </c:spPr>
            <c:extLst>
              <c:ext xmlns:c16="http://schemas.microsoft.com/office/drawing/2014/chart" uri="{C3380CC4-5D6E-409C-BE32-E72D297353CC}">
                <c16:uniqueId val="{00000005-07A4-48A3-B721-C646297ABA8F}"/>
              </c:ext>
            </c:extLst>
          </c:dPt>
          <c:dPt>
            <c:idx val="44"/>
            <c:invertIfNegative val="0"/>
            <c:bubble3D val="0"/>
            <c:spPr>
              <a:solidFill>
                <a:srgbClr val="FF0000"/>
              </a:solidFill>
              <a:ln>
                <a:solidFill>
                  <a:schemeClr val="tx1"/>
                </a:solidFill>
              </a:ln>
              <a:effectLst/>
            </c:spPr>
            <c:extLst>
              <c:ext xmlns:c16="http://schemas.microsoft.com/office/drawing/2014/chart" uri="{C3380CC4-5D6E-409C-BE32-E72D297353CC}">
                <c16:uniqueId val="{00000003-07A4-48A3-B721-C646297ABA8F}"/>
              </c:ext>
            </c:extLst>
          </c:dPt>
          <c:dPt>
            <c:idx val="45"/>
            <c:invertIfNegative val="0"/>
            <c:bubble3D val="0"/>
            <c:spPr>
              <a:solidFill>
                <a:srgbClr val="FF0000"/>
              </a:solidFill>
              <a:ln>
                <a:solidFill>
                  <a:schemeClr val="tx1"/>
                </a:solidFill>
              </a:ln>
              <a:effectLst/>
            </c:spPr>
            <c:extLst>
              <c:ext xmlns:c16="http://schemas.microsoft.com/office/drawing/2014/chart" uri="{C3380CC4-5D6E-409C-BE32-E72D297353CC}">
                <c16:uniqueId val="{00000002-07A4-48A3-B721-C646297ABA8F}"/>
              </c:ext>
            </c:extLst>
          </c:dPt>
          <c:dPt>
            <c:idx val="46"/>
            <c:invertIfNegative val="0"/>
            <c:bubble3D val="0"/>
            <c:spPr>
              <a:solidFill>
                <a:srgbClr val="FF0000"/>
              </a:solidFill>
              <a:ln>
                <a:solidFill>
                  <a:schemeClr val="tx1"/>
                </a:solidFill>
              </a:ln>
              <a:effectLst/>
            </c:spPr>
            <c:extLst>
              <c:ext xmlns:c16="http://schemas.microsoft.com/office/drawing/2014/chart" uri="{C3380CC4-5D6E-409C-BE32-E72D297353CC}">
                <c16:uniqueId val="{00000001-07A4-48A3-B721-C646297ABA8F}"/>
              </c:ext>
            </c:extLst>
          </c:dPt>
          <c:val>
            <c:numRef>
              <c:f>'★成果物グラフ（就業者あたり92-08）★'!$Q$4:$Q$50</c:f>
              <c:numCache>
                <c:formatCode>0.00%</c:formatCode>
                <c:ptCount val="47"/>
                <c:pt idx="0">
                  <c:v>2.7811562200107387E-2</c:v>
                </c:pt>
                <c:pt idx="1">
                  <c:v>2.6577722623410072E-2</c:v>
                </c:pt>
                <c:pt idx="2">
                  <c:v>2.5394206999528768E-2</c:v>
                </c:pt>
                <c:pt idx="3">
                  <c:v>2.5169748283798699E-2</c:v>
                </c:pt>
                <c:pt idx="4">
                  <c:v>2.4472664370735142E-2</c:v>
                </c:pt>
                <c:pt idx="5">
                  <c:v>2.3130956221227406E-2</c:v>
                </c:pt>
                <c:pt idx="6">
                  <c:v>2.2737010667193802E-2</c:v>
                </c:pt>
                <c:pt idx="7">
                  <c:v>2.2535616283913651E-2</c:v>
                </c:pt>
                <c:pt idx="8">
                  <c:v>2.1558093089516284E-2</c:v>
                </c:pt>
                <c:pt idx="9">
                  <c:v>2.137205534882769E-2</c:v>
                </c:pt>
                <c:pt idx="10">
                  <c:v>2.1348603638079666E-2</c:v>
                </c:pt>
                <c:pt idx="11">
                  <c:v>2.1042813856347431E-2</c:v>
                </c:pt>
                <c:pt idx="12">
                  <c:v>1.9581214459307938E-2</c:v>
                </c:pt>
                <c:pt idx="13">
                  <c:v>1.9025604578534416E-2</c:v>
                </c:pt>
                <c:pt idx="14">
                  <c:v>1.9006926933865742E-2</c:v>
                </c:pt>
                <c:pt idx="15">
                  <c:v>1.80868001669654E-2</c:v>
                </c:pt>
                <c:pt idx="16">
                  <c:v>1.7671306705342449E-2</c:v>
                </c:pt>
                <c:pt idx="17">
                  <c:v>1.75692490582946E-2</c:v>
                </c:pt>
                <c:pt idx="18">
                  <c:v>1.6733864843733404E-2</c:v>
                </c:pt>
                <c:pt idx="19">
                  <c:v>1.672292634992889E-2</c:v>
                </c:pt>
                <c:pt idx="20">
                  <c:v>1.6699305801670228E-2</c:v>
                </c:pt>
                <c:pt idx="21">
                  <c:v>1.6452582384038017E-2</c:v>
                </c:pt>
                <c:pt idx="22">
                  <c:v>1.626091440982691E-2</c:v>
                </c:pt>
                <c:pt idx="23">
                  <c:v>1.6046287025976769E-2</c:v>
                </c:pt>
                <c:pt idx="24">
                  <c:v>1.598490057618096E-2</c:v>
                </c:pt>
                <c:pt idx="25">
                  <c:v>1.5587678246635539E-2</c:v>
                </c:pt>
                <c:pt idx="26">
                  <c:v>1.5476582944260464E-2</c:v>
                </c:pt>
                <c:pt idx="27">
                  <c:v>1.4976943220785355E-2</c:v>
                </c:pt>
                <c:pt idx="28">
                  <c:v>1.4625419990979216E-2</c:v>
                </c:pt>
                <c:pt idx="29">
                  <c:v>1.4279010086455823E-2</c:v>
                </c:pt>
                <c:pt idx="30">
                  <c:v>1.3144756654225986E-2</c:v>
                </c:pt>
                <c:pt idx="31">
                  <c:v>1.2688472565492548E-2</c:v>
                </c:pt>
                <c:pt idx="32">
                  <c:v>1.2460407463539935E-2</c:v>
                </c:pt>
                <c:pt idx="33">
                  <c:v>1.2333548093484747E-2</c:v>
                </c:pt>
                <c:pt idx="34">
                  <c:v>1.2265417046191329E-2</c:v>
                </c:pt>
                <c:pt idx="35">
                  <c:v>1.21435000473058E-2</c:v>
                </c:pt>
                <c:pt idx="36">
                  <c:v>1.2097526888538379E-2</c:v>
                </c:pt>
                <c:pt idx="37">
                  <c:v>1.2090083364127091E-2</c:v>
                </c:pt>
                <c:pt idx="38">
                  <c:v>1.1409747281460714E-2</c:v>
                </c:pt>
                <c:pt idx="39">
                  <c:v>8.9768835961121507E-3</c:v>
                </c:pt>
                <c:pt idx="40">
                  <c:v>8.0192414286559544E-3</c:v>
                </c:pt>
                <c:pt idx="41">
                  <c:v>7.1909627074282501E-3</c:v>
                </c:pt>
                <c:pt idx="42">
                  <c:v>6.6397425666038234E-3</c:v>
                </c:pt>
                <c:pt idx="43">
                  <c:v>4.6469765309278266E-3</c:v>
                </c:pt>
                <c:pt idx="44">
                  <c:v>3.637764804662158E-3</c:v>
                </c:pt>
                <c:pt idx="45">
                  <c:v>2.7055583776383063E-3</c:v>
                </c:pt>
                <c:pt idx="46">
                  <c:v>2.0423846367689791E-5</c:v>
                </c:pt>
              </c:numCache>
            </c:numRef>
          </c:val>
          <c:extLst>
            <c:ext xmlns:c15="http://schemas.microsoft.com/office/drawing/2012/chart" uri="{02D57815-91ED-43cb-92C2-25804820EDAC}">
              <c15:filteredCategoryTitle>
                <c15:cat>
                  <c:strRef>
                    <c:extLst>
                      <c:ext uri="{02D57815-91ED-43cb-92C2-25804820EDAC}">
                        <c15:formulaRef>
                          <c15:sqref>'★成果物グラフ（就業者あたり92-08）★'!$P$4:$P$50</c15:sqref>
                        </c15:formulaRef>
                      </c:ext>
                    </c:extLst>
                    <c:strCache>
                      <c:ptCount val="47"/>
                      <c:pt idx="0">
                        <c:v>三重県</c:v>
                      </c:pt>
                      <c:pt idx="1">
                        <c:v>徳島県</c:v>
                      </c:pt>
                      <c:pt idx="2">
                        <c:v>長野県</c:v>
                      </c:pt>
                      <c:pt idx="3">
                        <c:v>大分県</c:v>
                      </c:pt>
                      <c:pt idx="4">
                        <c:v>山梨県</c:v>
                      </c:pt>
                      <c:pt idx="5">
                        <c:v>山形県</c:v>
                      </c:pt>
                      <c:pt idx="6">
                        <c:v>福井県</c:v>
                      </c:pt>
                      <c:pt idx="7">
                        <c:v>滋賀県</c:v>
                      </c:pt>
                      <c:pt idx="8">
                        <c:v>茨城県</c:v>
                      </c:pt>
                      <c:pt idx="9">
                        <c:v>福島県</c:v>
                      </c:pt>
                      <c:pt idx="10">
                        <c:v>岩手県</c:v>
                      </c:pt>
                      <c:pt idx="11">
                        <c:v>静岡県</c:v>
                      </c:pt>
                      <c:pt idx="12">
                        <c:v>栃木県</c:v>
                      </c:pt>
                      <c:pt idx="13">
                        <c:v>秋田県</c:v>
                      </c:pt>
                      <c:pt idx="14">
                        <c:v>鹿児島県</c:v>
                      </c:pt>
                      <c:pt idx="15">
                        <c:v>佐賀県</c:v>
                      </c:pt>
                      <c:pt idx="16">
                        <c:v>島根県</c:v>
                      </c:pt>
                      <c:pt idx="17">
                        <c:v>群馬県</c:v>
                      </c:pt>
                      <c:pt idx="18">
                        <c:v>京都府</c:v>
                      </c:pt>
                      <c:pt idx="19">
                        <c:v>東京都</c:v>
                      </c:pt>
                      <c:pt idx="20">
                        <c:v>山口県</c:v>
                      </c:pt>
                      <c:pt idx="21">
                        <c:v>新潟県</c:v>
                      </c:pt>
                      <c:pt idx="22">
                        <c:v>岐阜県</c:v>
                      </c:pt>
                      <c:pt idx="23">
                        <c:v>青森県</c:v>
                      </c:pt>
                      <c:pt idx="24">
                        <c:v>鳥取県</c:v>
                      </c:pt>
                      <c:pt idx="25">
                        <c:v>熊本県</c:v>
                      </c:pt>
                      <c:pt idx="26">
                        <c:v>宮崎県</c:v>
                      </c:pt>
                      <c:pt idx="27">
                        <c:v>石川県</c:v>
                      </c:pt>
                      <c:pt idx="28">
                        <c:v>愛媛県</c:v>
                      </c:pt>
                      <c:pt idx="29">
                        <c:v>愛知県</c:v>
                      </c:pt>
                      <c:pt idx="30">
                        <c:v>富山県</c:v>
                      </c:pt>
                      <c:pt idx="31">
                        <c:v>和歌山県</c:v>
                      </c:pt>
                      <c:pt idx="32">
                        <c:v>奈良県</c:v>
                      </c:pt>
                      <c:pt idx="33">
                        <c:v>長崎県</c:v>
                      </c:pt>
                      <c:pt idx="34">
                        <c:v>神奈川県</c:v>
                      </c:pt>
                      <c:pt idx="35">
                        <c:v>香川県</c:v>
                      </c:pt>
                      <c:pt idx="36">
                        <c:v>広島県</c:v>
                      </c:pt>
                      <c:pt idx="37">
                        <c:v>高知県</c:v>
                      </c:pt>
                      <c:pt idx="38">
                        <c:v>岡山県</c:v>
                      </c:pt>
                      <c:pt idx="39">
                        <c:v>福岡県</c:v>
                      </c:pt>
                      <c:pt idx="40">
                        <c:v>埼玉県</c:v>
                      </c:pt>
                      <c:pt idx="41">
                        <c:v>宮城県</c:v>
                      </c:pt>
                      <c:pt idx="42">
                        <c:v>北海道</c:v>
                      </c:pt>
                      <c:pt idx="43">
                        <c:v>沖縄県</c:v>
                      </c:pt>
                      <c:pt idx="44">
                        <c:v>大阪府</c:v>
                      </c:pt>
                      <c:pt idx="45">
                        <c:v>兵庫県</c:v>
                      </c:pt>
                      <c:pt idx="46">
                        <c:v>千葉県</c:v>
                      </c:pt>
                    </c:strCache>
                  </c:strRef>
                </c15:cat>
              </c15:filteredCategoryTitle>
            </c:ext>
            <c:ext xmlns:c16="http://schemas.microsoft.com/office/drawing/2014/chart" uri="{C3380CC4-5D6E-409C-BE32-E72D297353CC}">
              <c16:uniqueId val="{00000000-07A4-48A3-B721-C646297ABA8F}"/>
            </c:ext>
          </c:extLst>
        </c:ser>
        <c:dLbls>
          <c:showLegendKey val="0"/>
          <c:showVal val="0"/>
          <c:showCatName val="0"/>
          <c:showSerName val="0"/>
          <c:showPercent val="0"/>
          <c:showBubbleSize val="0"/>
        </c:dLbls>
        <c:gapWidth val="219"/>
        <c:overlap val="-27"/>
        <c:axId val="431442063"/>
        <c:axId val="431429583"/>
      </c:barChart>
      <c:catAx>
        <c:axId val="431442063"/>
        <c:scaling>
          <c:orientation val="minMax"/>
        </c:scaling>
        <c:delete val="0"/>
        <c:axPos val="b"/>
        <c:numFmt formatCode="General" sourceLinked="1"/>
        <c:majorTickMark val="none"/>
        <c:minorTickMark val="none"/>
        <c:tickLblPos val="low"/>
        <c:spPr>
          <a:noFill/>
          <a:ln w="9525" cap="flat" cmpd="sng" algn="ctr">
            <a:solidFill>
              <a:srgbClr val="000000"/>
            </a:solidFill>
            <a:round/>
          </a:ln>
          <a:effectLst/>
        </c:spPr>
        <c:txPr>
          <a:bodyPr rot="0" spcFirstLastPara="1" vertOverflow="ellipsis" vert="eaVert" wrap="square" anchor="ctr" anchorCtr="1"/>
          <a:lstStyle/>
          <a:p>
            <a:pPr>
              <a:defRPr sz="8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431429583"/>
        <c:crosses val="autoZero"/>
        <c:auto val="1"/>
        <c:lblAlgn val="ctr"/>
        <c:lblOffset val="100"/>
        <c:noMultiLvlLbl val="0"/>
      </c:catAx>
      <c:valAx>
        <c:axId val="431429583"/>
        <c:scaling>
          <c:orientation val="minMax"/>
          <c:max val="6.0000000000000012E-2"/>
          <c:min val="-1.0000000000000002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431442063"/>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BIZ UDゴシック" panose="020B0400000000000000" pitchFamily="49" charset="-128"/>
          <a:ea typeface="BIZ UDゴシック" panose="020B0400000000000000" pitchFamily="49"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solidFill>
                <a:latin typeface="BIZ UDゴシック" panose="020B0400000000000000" pitchFamily="49" charset="-128"/>
                <a:ea typeface="BIZ UDゴシック" panose="020B0400000000000000" pitchFamily="49" charset="-128"/>
                <a:cs typeface="+mn-cs"/>
              </a:defRPr>
            </a:pPr>
            <a:r>
              <a:rPr lang="ja-JP" altLang="en-US" sz="1050">
                <a:solidFill>
                  <a:schemeClr val="tx1"/>
                </a:solidFill>
              </a:rPr>
              <a:t>就業者</a:t>
            </a:r>
            <a:r>
              <a:rPr lang="en-US" altLang="ja-JP" sz="1050">
                <a:solidFill>
                  <a:schemeClr val="tx1"/>
                </a:solidFill>
              </a:rPr>
              <a:t>1</a:t>
            </a:r>
            <a:r>
              <a:rPr lang="ja-JP" altLang="en-US" sz="1050">
                <a:solidFill>
                  <a:schemeClr val="tx1"/>
                </a:solidFill>
              </a:rPr>
              <a:t>人あたり</a:t>
            </a:r>
            <a:r>
              <a:rPr lang="en-US" altLang="ja-JP" sz="1050">
                <a:solidFill>
                  <a:schemeClr val="tx1"/>
                </a:solidFill>
              </a:rPr>
              <a:t>GDP</a:t>
            </a:r>
            <a:r>
              <a:rPr lang="ja-JP" altLang="en-US" sz="1050">
                <a:solidFill>
                  <a:schemeClr val="tx1"/>
                </a:solidFill>
              </a:rPr>
              <a:t>伸び率</a:t>
            </a:r>
            <a:r>
              <a:rPr lang="en-US" altLang="ja-JP" sz="1050">
                <a:solidFill>
                  <a:schemeClr val="tx1"/>
                </a:solidFill>
              </a:rPr>
              <a:t>(2009-2021</a:t>
            </a:r>
            <a:r>
              <a:rPr lang="ja-JP" altLang="en-US" sz="1050">
                <a:solidFill>
                  <a:schemeClr val="tx1"/>
                </a:solidFill>
              </a:rPr>
              <a:t>の成長率</a:t>
            </a:r>
            <a:r>
              <a:rPr lang="en-US" altLang="ja-JP" sz="1050">
                <a:solidFill>
                  <a:schemeClr val="tx1"/>
                </a:solidFill>
              </a:rPr>
              <a:t>)</a:t>
            </a:r>
            <a:endParaRPr lang="ja-JP" sz="1050">
              <a:solidFill>
                <a:schemeClr val="tx1"/>
              </a:solidFill>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barChart>
        <c:barDir val="col"/>
        <c:grouping val="clustered"/>
        <c:varyColors val="0"/>
        <c:ser>
          <c:idx val="0"/>
          <c:order val="0"/>
          <c:spPr>
            <a:noFill/>
            <a:ln>
              <a:solidFill>
                <a:schemeClr val="tx1"/>
              </a:solidFill>
            </a:ln>
            <a:effectLst/>
          </c:spPr>
          <c:invertIfNegative val="0"/>
          <c:dPt>
            <c:idx val="6"/>
            <c:invertIfNegative val="0"/>
            <c:bubble3D val="0"/>
            <c:spPr>
              <a:solidFill>
                <a:srgbClr val="FF0000"/>
              </a:solidFill>
              <a:ln>
                <a:solidFill>
                  <a:schemeClr val="tx1"/>
                </a:solidFill>
              </a:ln>
              <a:effectLst/>
            </c:spPr>
            <c:extLst>
              <c:ext xmlns:c16="http://schemas.microsoft.com/office/drawing/2014/chart" uri="{C3380CC4-5D6E-409C-BE32-E72D297353CC}">
                <c16:uniqueId val="{00000001-1AB4-408E-894F-9C28CFD50622}"/>
              </c:ext>
            </c:extLst>
          </c:dPt>
          <c:dPt>
            <c:idx val="10"/>
            <c:invertIfNegative val="0"/>
            <c:bubble3D val="0"/>
            <c:spPr>
              <a:solidFill>
                <a:srgbClr val="FF0000"/>
              </a:solidFill>
              <a:ln>
                <a:solidFill>
                  <a:schemeClr val="tx1"/>
                </a:solidFill>
              </a:ln>
              <a:effectLst/>
            </c:spPr>
            <c:extLst>
              <c:ext xmlns:c16="http://schemas.microsoft.com/office/drawing/2014/chart" uri="{C3380CC4-5D6E-409C-BE32-E72D297353CC}">
                <c16:uniqueId val="{00000003-1AB4-408E-894F-9C28CFD50622}"/>
              </c:ext>
            </c:extLst>
          </c:dPt>
          <c:dPt>
            <c:idx val="21"/>
            <c:invertIfNegative val="0"/>
            <c:bubble3D val="0"/>
            <c:spPr>
              <a:solidFill>
                <a:srgbClr val="FF0000"/>
              </a:solidFill>
              <a:ln>
                <a:solidFill>
                  <a:schemeClr val="tx1"/>
                </a:solidFill>
              </a:ln>
              <a:effectLst/>
            </c:spPr>
            <c:extLst>
              <c:ext xmlns:c16="http://schemas.microsoft.com/office/drawing/2014/chart" uri="{C3380CC4-5D6E-409C-BE32-E72D297353CC}">
                <c16:uniqueId val="{00000005-1AB4-408E-894F-9C28CFD50622}"/>
              </c:ext>
            </c:extLst>
          </c:dPt>
          <c:dPt>
            <c:idx val="22"/>
            <c:invertIfNegative val="0"/>
            <c:bubble3D val="0"/>
            <c:spPr>
              <a:solidFill>
                <a:srgbClr val="FF0000"/>
              </a:solidFill>
              <a:ln>
                <a:solidFill>
                  <a:schemeClr val="tx1"/>
                </a:solidFill>
              </a:ln>
              <a:effectLst/>
            </c:spPr>
            <c:extLst>
              <c:ext xmlns:c16="http://schemas.microsoft.com/office/drawing/2014/chart" uri="{C3380CC4-5D6E-409C-BE32-E72D297353CC}">
                <c16:uniqueId val="{00000007-1AB4-408E-894F-9C28CFD50622}"/>
              </c:ext>
            </c:extLst>
          </c:dPt>
          <c:dPt>
            <c:idx val="23"/>
            <c:invertIfNegative val="0"/>
            <c:bubble3D val="0"/>
            <c:spPr>
              <a:solidFill>
                <a:srgbClr val="FF0000"/>
              </a:solidFill>
              <a:ln>
                <a:solidFill>
                  <a:schemeClr val="tx1"/>
                </a:solidFill>
              </a:ln>
              <a:effectLst/>
            </c:spPr>
            <c:extLst>
              <c:ext xmlns:c16="http://schemas.microsoft.com/office/drawing/2014/chart" uri="{C3380CC4-5D6E-409C-BE32-E72D297353CC}">
                <c16:uniqueId val="{00000009-1AB4-408E-894F-9C28CFD50622}"/>
              </c:ext>
            </c:extLst>
          </c:dPt>
          <c:dPt>
            <c:idx val="32"/>
            <c:invertIfNegative val="0"/>
            <c:bubble3D val="0"/>
            <c:spPr>
              <a:solidFill>
                <a:srgbClr val="FF0000"/>
              </a:solidFill>
              <a:ln>
                <a:solidFill>
                  <a:schemeClr val="tx1"/>
                </a:solidFill>
              </a:ln>
              <a:effectLst/>
            </c:spPr>
            <c:extLst>
              <c:ext xmlns:c16="http://schemas.microsoft.com/office/drawing/2014/chart" uri="{C3380CC4-5D6E-409C-BE32-E72D297353CC}">
                <c16:uniqueId val="{00000018-1AB4-408E-894F-9C28CFD50622}"/>
              </c:ext>
            </c:extLst>
          </c:dPt>
          <c:dPt>
            <c:idx val="34"/>
            <c:invertIfNegative val="0"/>
            <c:bubble3D val="0"/>
            <c:spPr>
              <a:solidFill>
                <a:srgbClr val="FF0000"/>
              </a:solidFill>
              <a:ln>
                <a:solidFill>
                  <a:schemeClr val="tx1"/>
                </a:solidFill>
              </a:ln>
              <a:effectLst/>
            </c:spPr>
            <c:extLst>
              <c:ext xmlns:c16="http://schemas.microsoft.com/office/drawing/2014/chart" uri="{C3380CC4-5D6E-409C-BE32-E72D297353CC}">
                <c16:uniqueId val="{0000000B-1AB4-408E-894F-9C28CFD50622}"/>
              </c:ext>
            </c:extLst>
          </c:dPt>
          <c:dPt>
            <c:idx val="36"/>
            <c:invertIfNegative val="0"/>
            <c:bubble3D val="0"/>
            <c:spPr>
              <a:solidFill>
                <a:srgbClr val="FF0000"/>
              </a:solidFill>
              <a:ln>
                <a:solidFill>
                  <a:schemeClr val="tx1"/>
                </a:solidFill>
              </a:ln>
              <a:effectLst/>
            </c:spPr>
            <c:extLst>
              <c:ext xmlns:c16="http://schemas.microsoft.com/office/drawing/2014/chart" uri="{C3380CC4-5D6E-409C-BE32-E72D297353CC}">
                <c16:uniqueId val="{0000000D-1AB4-408E-894F-9C28CFD50622}"/>
              </c:ext>
            </c:extLst>
          </c:dPt>
          <c:dPt>
            <c:idx val="39"/>
            <c:invertIfNegative val="0"/>
            <c:bubble3D val="0"/>
            <c:spPr>
              <a:solidFill>
                <a:srgbClr val="FF0000"/>
              </a:solidFill>
              <a:ln>
                <a:solidFill>
                  <a:schemeClr val="tx1"/>
                </a:solidFill>
              </a:ln>
              <a:effectLst/>
            </c:spPr>
            <c:extLst>
              <c:ext xmlns:c16="http://schemas.microsoft.com/office/drawing/2014/chart" uri="{C3380CC4-5D6E-409C-BE32-E72D297353CC}">
                <c16:uniqueId val="{00000017-1AB4-408E-894F-9C28CFD50622}"/>
              </c:ext>
            </c:extLst>
          </c:dPt>
          <c:dPt>
            <c:idx val="40"/>
            <c:invertIfNegative val="0"/>
            <c:bubble3D val="0"/>
            <c:spPr>
              <a:solidFill>
                <a:srgbClr val="FF0000"/>
              </a:solidFill>
              <a:ln>
                <a:solidFill>
                  <a:schemeClr val="tx1"/>
                </a:solidFill>
              </a:ln>
              <a:effectLst/>
            </c:spPr>
            <c:extLst>
              <c:ext xmlns:c16="http://schemas.microsoft.com/office/drawing/2014/chart" uri="{C3380CC4-5D6E-409C-BE32-E72D297353CC}">
                <c16:uniqueId val="{0000000F-1AB4-408E-894F-9C28CFD50622}"/>
              </c:ext>
            </c:extLst>
          </c:dPt>
          <c:dPt>
            <c:idx val="42"/>
            <c:invertIfNegative val="0"/>
            <c:bubble3D val="0"/>
            <c:spPr>
              <a:solidFill>
                <a:srgbClr val="FF0000"/>
              </a:solidFill>
              <a:ln>
                <a:solidFill>
                  <a:schemeClr val="tx1"/>
                </a:solidFill>
              </a:ln>
              <a:effectLst/>
            </c:spPr>
            <c:extLst>
              <c:ext xmlns:c16="http://schemas.microsoft.com/office/drawing/2014/chart" uri="{C3380CC4-5D6E-409C-BE32-E72D297353CC}">
                <c16:uniqueId val="{00000011-1AB4-408E-894F-9C28CFD50622}"/>
              </c:ext>
            </c:extLst>
          </c:dPt>
          <c:dPt>
            <c:idx val="43"/>
            <c:invertIfNegative val="0"/>
            <c:bubble3D val="0"/>
            <c:spPr>
              <a:solidFill>
                <a:srgbClr val="FF0000"/>
              </a:solidFill>
              <a:ln>
                <a:solidFill>
                  <a:schemeClr val="tx1"/>
                </a:solidFill>
              </a:ln>
              <a:effectLst/>
            </c:spPr>
            <c:extLst>
              <c:ext xmlns:c16="http://schemas.microsoft.com/office/drawing/2014/chart" uri="{C3380CC4-5D6E-409C-BE32-E72D297353CC}">
                <c16:uniqueId val="{00000013-1AB4-408E-894F-9C28CFD50622}"/>
              </c:ext>
            </c:extLst>
          </c:dPt>
          <c:dPt>
            <c:idx val="44"/>
            <c:invertIfNegative val="0"/>
            <c:bubble3D val="0"/>
            <c:spPr>
              <a:solidFill>
                <a:srgbClr val="FF0000"/>
              </a:solidFill>
              <a:ln>
                <a:solidFill>
                  <a:schemeClr val="tx1"/>
                </a:solidFill>
              </a:ln>
              <a:effectLst/>
            </c:spPr>
            <c:extLst>
              <c:ext xmlns:c16="http://schemas.microsoft.com/office/drawing/2014/chart" uri="{C3380CC4-5D6E-409C-BE32-E72D297353CC}">
                <c16:uniqueId val="{00000015-1AB4-408E-894F-9C28CFD50622}"/>
              </c:ext>
            </c:extLst>
          </c:dPt>
          <c:val>
            <c:numRef>
              <c:f>'★成果物グラフ（就業者あたり09-21）★'!$Q$4:$Q$50</c:f>
              <c:numCache>
                <c:formatCode>0.00%</c:formatCode>
                <c:ptCount val="47"/>
                <c:pt idx="0">
                  <c:v>1.4099064517385962E-2</c:v>
                </c:pt>
                <c:pt idx="1">
                  <c:v>1.3570901865382901E-2</c:v>
                </c:pt>
                <c:pt idx="2">
                  <c:v>1.3230505513168511E-2</c:v>
                </c:pt>
                <c:pt idx="3">
                  <c:v>1.312881694968282E-2</c:v>
                </c:pt>
                <c:pt idx="4">
                  <c:v>1.2732606009610015E-2</c:v>
                </c:pt>
                <c:pt idx="5">
                  <c:v>1.156661456211272E-2</c:v>
                </c:pt>
                <c:pt idx="6">
                  <c:v>1.1185948363394704E-2</c:v>
                </c:pt>
                <c:pt idx="7">
                  <c:v>1.0870229966561729E-2</c:v>
                </c:pt>
                <c:pt idx="8">
                  <c:v>1.0120582774186371E-2</c:v>
                </c:pt>
                <c:pt idx="9">
                  <c:v>9.5841044279538767E-3</c:v>
                </c:pt>
                <c:pt idx="10">
                  <c:v>8.931275964257912E-3</c:v>
                </c:pt>
                <c:pt idx="11">
                  <c:v>8.9293440804030233E-3</c:v>
                </c:pt>
                <c:pt idx="12">
                  <c:v>8.7970017216878471E-3</c:v>
                </c:pt>
                <c:pt idx="13">
                  <c:v>8.4832560298278015E-3</c:v>
                </c:pt>
                <c:pt idx="14">
                  <c:v>8.3860061407872166E-3</c:v>
                </c:pt>
                <c:pt idx="15">
                  <c:v>8.1101224302186914E-3</c:v>
                </c:pt>
                <c:pt idx="16">
                  <c:v>7.90169495687576E-3</c:v>
                </c:pt>
                <c:pt idx="17">
                  <c:v>7.8293041427781596E-3</c:v>
                </c:pt>
                <c:pt idx="18">
                  <c:v>7.4842214550971953E-3</c:v>
                </c:pt>
                <c:pt idx="19">
                  <c:v>7.4706514005067337E-3</c:v>
                </c:pt>
                <c:pt idx="20">
                  <c:v>7.3041278953573929E-3</c:v>
                </c:pt>
                <c:pt idx="21">
                  <c:v>6.6352430318521449E-3</c:v>
                </c:pt>
                <c:pt idx="22">
                  <c:v>6.4316777951451964E-3</c:v>
                </c:pt>
                <c:pt idx="23">
                  <c:v>6.3410423699123974E-3</c:v>
                </c:pt>
                <c:pt idx="24">
                  <c:v>6.2596331202924294E-3</c:v>
                </c:pt>
                <c:pt idx="25">
                  <c:v>5.8296320185164952E-3</c:v>
                </c:pt>
                <c:pt idx="26">
                  <c:v>5.6919480962080993E-3</c:v>
                </c:pt>
                <c:pt idx="27">
                  <c:v>5.5844401040499037E-3</c:v>
                </c:pt>
                <c:pt idx="28">
                  <c:v>4.9791777918655189E-3</c:v>
                </c:pt>
                <c:pt idx="29">
                  <c:v>4.8585706457680011E-3</c:v>
                </c:pt>
                <c:pt idx="30">
                  <c:v>4.8579329613742672E-3</c:v>
                </c:pt>
                <c:pt idx="31">
                  <c:v>4.6565707162626868E-3</c:v>
                </c:pt>
                <c:pt idx="32">
                  <c:v>4.6536312566474169E-3</c:v>
                </c:pt>
                <c:pt idx="33">
                  <c:v>4.5361786604722898E-3</c:v>
                </c:pt>
                <c:pt idx="34">
                  <c:v>4.482343807405309E-3</c:v>
                </c:pt>
                <c:pt idx="35">
                  <c:v>4.4540860409372218E-3</c:v>
                </c:pt>
                <c:pt idx="36">
                  <c:v>4.240095003577915E-3</c:v>
                </c:pt>
                <c:pt idx="37">
                  <c:v>3.5454730359310016E-3</c:v>
                </c:pt>
                <c:pt idx="38">
                  <c:v>3.3870421151045438E-3</c:v>
                </c:pt>
                <c:pt idx="39">
                  <c:v>2.8569158185958177E-3</c:v>
                </c:pt>
                <c:pt idx="40">
                  <c:v>2.7827287602459894E-3</c:v>
                </c:pt>
                <c:pt idx="41">
                  <c:v>2.2876326699545757E-3</c:v>
                </c:pt>
                <c:pt idx="42">
                  <c:v>2.2260442793919921E-4</c:v>
                </c:pt>
                <c:pt idx="43">
                  <c:v>-8.004790362042824E-4</c:v>
                </c:pt>
                <c:pt idx="44">
                  <c:v>-1.0233850809773237E-3</c:v>
                </c:pt>
                <c:pt idx="45">
                  <c:v>-1.4499191129392353E-3</c:v>
                </c:pt>
                <c:pt idx="46">
                  <c:v>-1.8443602629565348E-3</c:v>
                </c:pt>
              </c:numCache>
            </c:numRef>
          </c:val>
          <c:extLst>
            <c:ext xmlns:c15="http://schemas.microsoft.com/office/drawing/2012/chart" uri="{02D57815-91ED-43cb-92C2-25804820EDAC}">
              <c15:filteredCategoryTitle>
                <c15:cat>
                  <c:strRef>
                    <c:extLst>
                      <c:ext uri="{02D57815-91ED-43cb-92C2-25804820EDAC}">
                        <c15:formulaRef>
                          <c15:sqref>'★成果物グラフ（就業者あたり09-21）★'!$B$4:$B$50</c15:sqref>
                        </c15:formulaRef>
                      </c:ext>
                    </c:extLst>
                    <c:strCache>
                      <c:ptCount val="47"/>
                      <c:pt idx="0">
                        <c:v>長野県</c:v>
                      </c:pt>
                      <c:pt idx="1">
                        <c:v>山梨県</c:v>
                      </c:pt>
                      <c:pt idx="2">
                        <c:v>徳島県</c:v>
                      </c:pt>
                      <c:pt idx="3">
                        <c:v>岩手県</c:v>
                      </c:pt>
                      <c:pt idx="4">
                        <c:v>山形県</c:v>
                      </c:pt>
                      <c:pt idx="5">
                        <c:v>茨城県</c:v>
                      </c:pt>
                      <c:pt idx="6">
                        <c:v>三重県</c:v>
                      </c:pt>
                      <c:pt idx="7">
                        <c:v>富山県</c:v>
                      </c:pt>
                      <c:pt idx="8">
                        <c:v>秋田県</c:v>
                      </c:pt>
                      <c:pt idx="9">
                        <c:v>滋賀県</c:v>
                      </c:pt>
                      <c:pt idx="10">
                        <c:v>兵庫県</c:v>
                      </c:pt>
                      <c:pt idx="11">
                        <c:v>熊本県</c:v>
                      </c:pt>
                      <c:pt idx="12">
                        <c:v>鹿児島県</c:v>
                      </c:pt>
                      <c:pt idx="13">
                        <c:v>佐賀県</c:v>
                      </c:pt>
                      <c:pt idx="14">
                        <c:v>大分県</c:v>
                      </c:pt>
                      <c:pt idx="15">
                        <c:v>静岡県</c:v>
                      </c:pt>
                      <c:pt idx="16">
                        <c:v>島根県</c:v>
                      </c:pt>
                      <c:pt idx="17">
                        <c:v>福島県</c:v>
                      </c:pt>
                      <c:pt idx="18">
                        <c:v>群馬県</c:v>
                      </c:pt>
                      <c:pt idx="19">
                        <c:v>栃木県</c:v>
                      </c:pt>
                      <c:pt idx="20">
                        <c:v>山口県</c:v>
                      </c:pt>
                      <c:pt idx="21">
                        <c:v>岐阜県</c:v>
                      </c:pt>
                      <c:pt idx="22">
                        <c:v>埼玉県</c:v>
                      </c:pt>
                      <c:pt idx="23">
                        <c:v>東京都</c:v>
                      </c:pt>
                      <c:pt idx="24">
                        <c:v>宮崎県</c:v>
                      </c:pt>
                      <c:pt idx="25">
                        <c:v>鳥取県</c:v>
                      </c:pt>
                      <c:pt idx="26">
                        <c:v>愛媛県</c:v>
                      </c:pt>
                      <c:pt idx="27">
                        <c:v>福井県</c:v>
                      </c:pt>
                      <c:pt idx="28">
                        <c:v>宮城県</c:v>
                      </c:pt>
                      <c:pt idx="29">
                        <c:v>石川県</c:v>
                      </c:pt>
                      <c:pt idx="30">
                        <c:v>青森県</c:v>
                      </c:pt>
                      <c:pt idx="31">
                        <c:v>新潟県</c:v>
                      </c:pt>
                      <c:pt idx="32">
                        <c:v>広島県</c:v>
                      </c:pt>
                      <c:pt idx="33">
                        <c:v>和歌山県</c:v>
                      </c:pt>
                      <c:pt idx="34">
                        <c:v>愛知県</c:v>
                      </c:pt>
                      <c:pt idx="35">
                        <c:v>高知県</c:v>
                      </c:pt>
                      <c:pt idx="36">
                        <c:v>京都府</c:v>
                      </c:pt>
                      <c:pt idx="37">
                        <c:v>長崎県</c:v>
                      </c:pt>
                      <c:pt idx="38">
                        <c:v>岡山県</c:v>
                      </c:pt>
                      <c:pt idx="39">
                        <c:v>北海道</c:v>
                      </c:pt>
                      <c:pt idx="40">
                        <c:v>大阪府</c:v>
                      </c:pt>
                      <c:pt idx="41">
                        <c:v>香川県</c:v>
                      </c:pt>
                      <c:pt idx="42">
                        <c:v>福岡県</c:v>
                      </c:pt>
                      <c:pt idx="43">
                        <c:v>神奈川県</c:v>
                      </c:pt>
                      <c:pt idx="44">
                        <c:v>千葉県</c:v>
                      </c:pt>
                      <c:pt idx="45">
                        <c:v>沖縄県</c:v>
                      </c:pt>
                      <c:pt idx="46">
                        <c:v>奈良県</c:v>
                      </c:pt>
                    </c:strCache>
                  </c:strRef>
                </c15:cat>
              </c15:filteredCategoryTitle>
            </c:ext>
            <c:ext xmlns:c16="http://schemas.microsoft.com/office/drawing/2014/chart" uri="{C3380CC4-5D6E-409C-BE32-E72D297353CC}">
              <c16:uniqueId val="{00000016-1AB4-408E-894F-9C28CFD50622}"/>
            </c:ext>
          </c:extLst>
        </c:ser>
        <c:dLbls>
          <c:showLegendKey val="0"/>
          <c:showVal val="0"/>
          <c:showCatName val="0"/>
          <c:showSerName val="0"/>
          <c:showPercent val="0"/>
          <c:showBubbleSize val="0"/>
        </c:dLbls>
        <c:gapWidth val="219"/>
        <c:overlap val="-27"/>
        <c:axId val="440553071"/>
        <c:axId val="440553487"/>
      </c:barChart>
      <c:catAx>
        <c:axId val="440553071"/>
        <c:scaling>
          <c:orientation val="minMax"/>
        </c:scaling>
        <c:delete val="0"/>
        <c:axPos val="b"/>
        <c:numFmt formatCode="General" sourceLinked="1"/>
        <c:majorTickMark val="none"/>
        <c:minorTickMark val="none"/>
        <c:tickLblPos val="low"/>
        <c:spPr>
          <a:noFill/>
          <a:ln w="9525" cap="flat" cmpd="sng" algn="ctr">
            <a:solidFill>
              <a:srgbClr val="000000"/>
            </a:solidFill>
            <a:round/>
          </a:ln>
          <a:effectLst/>
        </c:spPr>
        <c:txPr>
          <a:bodyPr rot="0" spcFirstLastPara="1" vertOverflow="ellipsis" vert="eaVert" wrap="square" anchor="ctr" anchorCtr="1"/>
          <a:lstStyle/>
          <a:p>
            <a:pPr>
              <a:defRPr sz="8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440553487"/>
        <c:crosses val="autoZero"/>
        <c:auto val="1"/>
        <c:lblAlgn val="ctr"/>
        <c:lblOffset val="100"/>
        <c:noMultiLvlLbl val="0"/>
      </c:catAx>
      <c:valAx>
        <c:axId val="440553487"/>
        <c:scaling>
          <c:orientation val="minMax"/>
          <c:max val="6.0000000000000012E-2"/>
          <c:min val="-1.0000000000000002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440553071"/>
        <c:crosses val="autoZero"/>
        <c:crossBetween val="between"/>
      </c:valAx>
      <c:spPr>
        <a:noFill/>
        <a:ln>
          <a:noFill/>
        </a:ln>
        <a:effectLst/>
      </c:spPr>
    </c:plotArea>
    <c:plotVisOnly val="1"/>
    <c:dispBlanksAs val="gap"/>
    <c:showDLblsOverMax val="0"/>
  </c:chart>
  <c:spPr>
    <a:noFill/>
    <a:ln>
      <a:noFill/>
    </a:ln>
    <a:effectLst/>
  </c:spPr>
  <c:txPr>
    <a:bodyPr rot="0" vert="eaVert"/>
    <a:lstStyle/>
    <a:p>
      <a:pPr>
        <a:defRPr>
          <a:latin typeface="BIZ UDゴシック" panose="020B0400000000000000" pitchFamily="49" charset="-128"/>
          <a:ea typeface="BIZ UDゴシック" panose="020B0400000000000000" pitchFamily="49"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solidFill>
                <a:latin typeface="BIZ UDゴシック" panose="020B0400000000000000" pitchFamily="49" charset="-128"/>
                <a:ea typeface="BIZ UDゴシック" panose="020B0400000000000000" pitchFamily="49" charset="-128"/>
                <a:cs typeface="+mn-cs"/>
              </a:defRPr>
            </a:pPr>
            <a:r>
              <a:rPr lang="ja-JP" altLang="en-US" sz="1050">
                <a:solidFill>
                  <a:schemeClr val="tx1"/>
                </a:solidFill>
              </a:rPr>
              <a:t>就業者１人あたりの</a:t>
            </a:r>
            <a:r>
              <a:rPr lang="en-US" altLang="ja-JP" sz="1050">
                <a:solidFill>
                  <a:schemeClr val="tx1"/>
                </a:solidFill>
              </a:rPr>
              <a:t>GDP</a:t>
            </a:r>
            <a:r>
              <a:rPr lang="ja-JP" altLang="en-US" sz="1050">
                <a:solidFill>
                  <a:schemeClr val="tx1"/>
                </a:solidFill>
              </a:rPr>
              <a:t>伸び率</a:t>
            </a:r>
            <a:r>
              <a:rPr lang="en-US" altLang="ja-JP" sz="1050">
                <a:solidFill>
                  <a:schemeClr val="tx1"/>
                </a:solidFill>
              </a:rPr>
              <a:t>(1987-1991</a:t>
            </a:r>
            <a:r>
              <a:rPr lang="ja-JP" altLang="en-US" sz="1050">
                <a:solidFill>
                  <a:schemeClr val="tx1"/>
                </a:solidFill>
              </a:rPr>
              <a:t>の成長率</a:t>
            </a:r>
            <a:r>
              <a:rPr lang="en-US" altLang="ja-JP" sz="1050">
                <a:solidFill>
                  <a:schemeClr val="tx1"/>
                </a:solidFill>
              </a:rPr>
              <a:t>)</a:t>
            </a:r>
            <a:endParaRPr lang="ja-JP" sz="1050">
              <a:solidFill>
                <a:schemeClr val="tx1"/>
              </a:solidFill>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barChart>
        <c:barDir val="col"/>
        <c:grouping val="clustered"/>
        <c:varyColors val="0"/>
        <c:ser>
          <c:idx val="0"/>
          <c:order val="0"/>
          <c:spPr>
            <a:noFill/>
            <a:ln>
              <a:solidFill>
                <a:schemeClr val="tx1"/>
              </a:solidFill>
            </a:ln>
            <a:effectLst/>
          </c:spPr>
          <c:invertIfNegative val="0"/>
          <c:dPt>
            <c:idx val="7"/>
            <c:invertIfNegative val="0"/>
            <c:bubble3D val="0"/>
            <c:spPr>
              <a:solidFill>
                <a:srgbClr val="FF0000"/>
              </a:solidFill>
              <a:ln>
                <a:solidFill>
                  <a:schemeClr val="tx1"/>
                </a:solidFill>
              </a:ln>
              <a:effectLst/>
            </c:spPr>
            <c:extLst>
              <c:ext xmlns:c16="http://schemas.microsoft.com/office/drawing/2014/chart" uri="{C3380CC4-5D6E-409C-BE32-E72D297353CC}">
                <c16:uniqueId val="{00000001-EEAF-4DDD-A4AA-5BE73D1F2E3D}"/>
              </c:ext>
            </c:extLst>
          </c:dPt>
          <c:dPt>
            <c:idx val="12"/>
            <c:invertIfNegative val="0"/>
            <c:bubble3D val="0"/>
            <c:spPr>
              <a:solidFill>
                <a:srgbClr val="FF0000"/>
              </a:solidFill>
              <a:ln>
                <a:solidFill>
                  <a:schemeClr val="tx1"/>
                </a:solidFill>
              </a:ln>
              <a:effectLst/>
            </c:spPr>
            <c:extLst>
              <c:ext xmlns:c16="http://schemas.microsoft.com/office/drawing/2014/chart" uri="{C3380CC4-5D6E-409C-BE32-E72D297353CC}">
                <c16:uniqueId val="{00000002-EEAF-4DDD-A4AA-5BE73D1F2E3D}"/>
              </c:ext>
            </c:extLst>
          </c:dPt>
          <c:dPt>
            <c:idx val="13"/>
            <c:invertIfNegative val="0"/>
            <c:bubble3D val="0"/>
            <c:spPr>
              <a:solidFill>
                <a:srgbClr val="FF0000"/>
              </a:solidFill>
              <a:ln>
                <a:solidFill>
                  <a:schemeClr val="tx1"/>
                </a:solidFill>
              </a:ln>
              <a:effectLst/>
            </c:spPr>
            <c:extLst>
              <c:ext xmlns:c16="http://schemas.microsoft.com/office/drawing/2014/chart" uri="{C3380CC4-5D6E-409C-BE32-E72D297353CC}">
                <c16:uniqueId val="{00000003-EEAF-4DDD-A4AA-5BE73D1F2E3D}"/>
              </c:ext>
            </c:extLst>
          </c:dPt>
          <c:dPt>
            <c:idx val="17"/>
            <c:invertIfNegative val="0"/>
            <c:bubble3D val="0"/>
            <c:spPr>
              <a:solidFill>
                <a:srgbClr val="FF0000"/>
              </a:solidFill>
              <a:ln>
                <a:solidFill>
                  <a:schemeClr val="tx1"/>
                </a:solidFill>
              </a:ln>
              <a:effectLst/>
            </c:spPr>
            <c:extLst>
              <c:ext xmlns:c16="http://schemas.microsoft.com/office/drawing/2014/chart" uri="{C3380CC4-5D6E-409C-BE32-E72D297353CC}">
                <c16:uniqueId val="{0000000C-EEAF-4DDD-A4AA-5BE73D1F2E3D}"/>
              </c:ext>
            </c:extLst>
          </c:dPt>
          <c:dPt>
            <c:idx val="23"/>
            <c:invertIfNegative val="0"/>
            <c:bubble3D val="0"/>
            <c:spPr>
              <a:solidFill>
                <a:srgbClr val="FF0000"/>
              </a:solidFill>
              <a:ln>
                <a:solidFill>
                  <a:schemeClr val="tx1"/>
                </a:solidFill>
              </a:ln>
              <a:effectLst/>
            </c:spPr>
            <c:extLst>
              <c:ext xmlns:c16="http://schemas.microsoft.com/office/drawing/2014/chart" uri="{C3380CC4-5D6E-409C-BE32-E72D297353CC}">
                <c16:uniqueId val="{00000004-EEAF-4DDD-A4AA-5BE73D1F2E3D}"/>
              </c:ext>
            </c:extLst>
          </c:dPt>
          <c:dPt>
            <c:idx val="25"/>
            <c:invertIfNegative val="0"/>
            <c:bubble3D val="0"/>
            <c:spPr>
              <a:solidFill>
                <a:srgbClr val="FF0000"/>
              </a:solidFill>
              <a:ln>
                <a:solidFill>
                  <a:schemeClr val="tx1"/>
                </a:solidFill>
              </a:ln>
              <a:effectLst/>
            </c:spPr>
            <c:extLst>
              <c:ext xmlns:c16="http://schemas.microsoft.com/office/drawing/2014/chart" uri="{C3380CC4-5D6E-409C-BE32-E72D297353CC}">
                <c16:uniqueId val="{0000000B-EEAF-4DDD-A4AA-5BE73D1F2E3D}"/>
              </c:ext>
            </c:extLst>
          </c:dPt>
          <c:dPt>
            <c:idx val="29"/>
            <c:invertIfNegative val="0"/>
            <c:bubble3D val="0"/>
            <c:spPr>
              <a:solidFill>
                <a:srgbClr val="FF0000"/>
              </a:solidFill>
              <a:ln>
                <a:solidFill>
                  <a:schemeClr val="tx1"/>
                </a:solidFill>
              </a:ln>
              <a:effectLst/>
            </c:spPr>
            <c:extLst>
              <c:ext xmlns:c16="http://schemas.microsoft.com/office/drawing/2014/chart" uri="{C3380CC4-5D6E-409C-BE32-E72D297353CC}">
                <c16:uniqueId val="{00000005-EEAF-4DDD-A4AA-5BE73D1F2E3D}"/>
              </c:ext>
            </c:extLst>
          </c:dPt>
          <c:dPt>
            <c:idx val="36"/>
            <c:invertIfNegative val="0"/>
            <c:bubble3D val="0"/>
            <c:spPr>
              <a:solidFill>
                <a:srgbClr val="FF0000"/>
              </a:solidFill>
              <a:ln>
                <a:solidFill>
                  <a:schemeClr val="tx1"/>
                </a:solidFill>
              </a:ln>
              <a:effectLst/>
            </c:spPr>
            <c:extLst>
              <c:ext xmlns:c16="http://schemas.microsoft.com/office/drawing/2014/chart" uri="{C3380CC4-5D6E-409C-BE32-E72D297353CC}">
                <c16:uniqueId val="{0000000A-EEAF-4DDD-A4AA-5BE73D1F2E3D}"/>
              </c:ext>
            </c:extLst>
          </c:dPt>
          <c:dPt>
            <c:idx val="38"/>
            <c:invertIfNegative val="0"/>
            <c:bubble3D val="0"/>
            <c:spPr>
              <a:solidFill>
                <a:srgbClr val="FF0000"/>
              </a:solidFill>
              <a:ln>
                <a:solidFill>
                  <a:schemeClr val="tx1"/>
                </a:solidFill>
              </a:ln>
              <a:effectLst/>
            </c:spPr>
            <c:extLst>
              <c:ext xmlns:c16="http://schemas.microsoft.com/office/drawing/2014/chart" uri="{C3380CC4-5D6E-409C-BE32-E72D297353CC}">
                <c16:uniqueId val="{00000009-EEAF-4DDD-A4AA-5BE73D1F2E3D}"/>
              </c:ext>
            </c:extLst>
          </c:dPt>
          <c:dPt>
            <c:idx val="40"/>
            <c:invertIfNegative val="0"/>
            <c:bubble3D val="0"/>
            <c:spPr>
              <a:solidFill>
                <a:srgbClr val="FF0000"/>
              </a:solidFill>
              <a:ln>
                <a:solidFill>
                  <a:schemeClr val="tx1"/>
                </a:solidFill>
              </a:ln>
              <a:effectLst/>
            </c:spPr>
            <c:extLst>
              <c:ext xmlns:c16="http://schemas.microsoft.com/office/drawing/2014/chart" uri="{C3380CC4-5D6E-409C-BE32-E72D297353CC}">
                <c16:uniqueId val="{0000000D-EEAF-4DDD-A4AA-5BE73D1F2E3D}"/>
              </c:ext>
            </c:extLst>
          </c:dPt>
          <c:dPt>
            <c:idx val="42"/>
            <c:invertIfNegative val="0"/>
            <c:bubble3D val="0"/>
            <c:spPr>
              <a:solidFill>
                <a:srgbClr val="FF0000"/>
              </a:solidFill>
              <a:ln>
                <a:solidFill>
                  <a:schemeClr val="tx1"/>
                </a:solidFill>
              </a:ln>
              <a:effectLst/>
            </c:spPr>
            <c:extLst>
              <c:ext xmlns:c16="http://schemas.microsoft.com/office/drawing/2014/chart" uri="{C3380CC4-5D6E-409C-BE32-E72D297353CC}">
                <c16:uniqueId val="{00000008-EEAF-4DDD-A4AA-5BE73D1F2E3D}"/>
              </c:ext>
            </c:extLst>
          </c:dPt>
          <c:dPt>
            <c:idx val="43"/>
            <c:invertIfNegative val="0"/>
            <c:bubble3D val="0"/>
            <c:spPr>
              <a:solidFill>
                <a:srgbClr val="FF0000"/>
              </a:solidFill>
              <a:ln>
                <a:solidFill>
                  <a:schemeClr val="tx1"/>
                </a:solidFill>
              </a:ln>
              <a:effectLst/>
            </c:spPr>
            <c:extLst>
              <c:ext xmlns:c16="http://schemas.microsoft.com/office/drawing/2014/chart" uri="{C3380CC4-5D6E-409C-BE32-E72D297353CC}">
                <c16:uniqueId val="{00000007-EEAF-4DDD-A4AA-5BE73D1F2E3D}"/>
              </c:ext>
            </c:extLst>
          </c:dPt>
          <c:dPt>
            <c:idx val="44"/>
            <c:invertIfNegative val="0"/>
            <c:bubble3D val="0"/>
            <c:spPr>
              <a:solidFill>
                <a:srgbClr val="FF0000"/>
              </a:solidFill>
              <a:ln>
                <a:solidFill>
                  <a:schemeClr val="tx1"/>
                </a:solidFill>
              </a:ln>
              <a:effectLst/>
            </c:spPr>
            <c:extLst>
              <c:ext xmlns:c16="http://schemas.microsoft.com/office/drawing/2014/chart" uri="{C3380CC4-5D6E-409C-BE32-E72D297353CC}">
                <c16:uniqueId val="{00000006-EEAF-4DDD-A4AA-5BE73D1F2E3D}"/>
              </c:ext>
            </c:extLst>
          </c:dPt>
          <c:val>
            <c:numRef>
              <c:f>'★成果物グラフ（就業者あたり87-91）★'!$Q$4:$Q$50</c:f>
              <c:numCache>
                <c:formatCode>0.00%</c:formatCode>
                <c:ptCount val="47"/>
                <c:pt idx="0">
                  <c:v>5.4602237930128528E-2</c:v>
                </c:pt>
                <c:pt idx="1">
                  <c:v>5.1006836651642518E-2</c:v>
                </c:pt>
                <c:pt idx="2">
                  <c:v>4.553604396111699E-2</c:v>
                </c:pt>
                <c:pt idx="3">
                  <c:v>4.5037972672567594E-2</c:v>
                </c:pt>
                <c:pt idx="4">
                  <c:v>4.4340271277661936E-2</c:v>
                </c:pt>
                <c:pt idx="5">
                  <c:v>4.3186428003235688E-2</c:v>
                </c:pt>
                <c:pt idx="6">
                  <c:v>4.1079842529349042E-2</c:v>
                </c:pt>
                <c:pt idx="7">
                  <c:v>4.0729005230752735E-2</c:v>
                </c:pt>
                <c:pt idx="8">
                  <c:v>4.0333497534856155E-2</c:v>
                </c:pt>
                <c:pt idx="9">
                  <c:v>3.958115485836089E-2</c:v>
                </c:pt>
                <c:pt idx="10">
                  <c:v>3.9199926425824483E-2</c:v>
                </c:pt>
                <c:pt idx="11">
                  <c:v>3.8820905784942683E-2</c:v>
                </c:pt>
                <c:pt idx="12">
                  <c:v>3.7951088679441414E-2</c:v>
                </c:pt>
                <c:pt idx="13">
                  <c:v>3.7720150840993671E-2</c:v>
                </c:pt>
                <c:pt idx="14">
                  <c:v>3.7030918784153988E-2</c:v>
                </c:pt>
                <c:pt idx="15">
                  <c:v>3.6757522023035838E-2</c:v>
                </c:pt>
                <c:pt idx="16">
                  <c:v>3.5821801892996108E-2</c:v>
                </c:pt>
                <c:pt idx="17">
                  <c:v>3.5643922201512801E-2</c:v>
                </c:pt>
                <c:pt idx="18">
                  <c:v>3.4504347614576991E-2</c:v>
                </c:pt>
                <c:pt idx="19">
                  <c:v>3.4413654254080273E-2</c:v>
                </c:pt>
                <c:pt idx="20">
                  <c:v>3.4307663593827753E-2</c:v>
                </c:pt>
                <c:pt idx="21">
                  <c:v>3.2954892064386287E-2</c:v>
                </c:pt>
                <c:pt idx="22">
                  <c:v>3.2861144161270062E-2</c:v>
                </c:pt>
                <c:pt idx="23">
                  <c:v>3.0973170150222717E-2</c:v>
                </c:pt>
                <c:pt idx="24">
                  <c:v>3.0454433122983016E-2</c:v>
                </c:pt>
                <c:pt idx="25">
                  <c:v>3.0374688432002639E-2</c:v>
                </c:pt>
                <c:pt idx="26">
                  <c:v>3.0363627906761392E-2</c:v>
                </c:pt>
                <c:pt idx="27">
                  <c:v>3.0006645850754632E-2</c:v>
                </c:pt>
                <c:pt idx="28">
                  <c:v>2.9931780981751199E-2</c:v>
                </c:pt>
                <c:pt idx="29">
                  <c:v>2.8868683204822165E-2</c:v>
                </c:pt>
                <c:pt idx="30">
                  <c:v>2.8734198193445026E-2</c:v>
                </c:pt>
                <c:pt idx="31">
                  <c:v>2.8502558988110716E-2</c:v>
                </c:pt>
                <c:pt idx="32">
                  <c:v>2.6951735249850506E-2</c:v>
                </c:pt>
                <c:pt idx="33">
                  <c:v>2.5965450441618021E-2</c:v>
                </c:pt>
                <c:pt idx="34">
                  <c:v>2.5636159560068927E-2</c:v>
                </c:pt>
                <c:pt idx="35">
                  <c:v>2.5216501998133634E-2</c:v>
                </c:pt>
                <c:pt idx="36">
                  <c:v>2.5137419383641335E-2</c:v>
                </c:pt>
                <c:pt idx="37">
                  <c:v>2.4612921692760192E-2</c:v>
                </c:pt>
                <c:pt idx="38">
                  <c:v>2.4256835144340183E-2</c:v>
                </c:pt>
                <c:pt idx="39">
                  <c:v>2.4063887374165205E-2</c:v>
                </c:pt>
                <c:pt idx="40">
                  <c:v>2.3216902821646679E-2</c:v>
                </c:pt>
                <c:pt idx="41">
                  <c:v>2.2698169884746822E-2</c:v>
                </c:pt>
                <c:pt idx="42">
                  <c:v>2.2669471829867005E-2</c:v>
                </c:pt>
                <c:pt idx="43">
                  <c:v>2.2399588634492096E-2</c:v>
                </c:pt>
                <c:pt idx="44">
                  <c:v>2.213595030531823E-2</c:v>
                </c:pt>
                <c:pt idx="45">
                  <c:v>1.1608001911438626E-2</c:v>
                </c:pt>
                <c:pt idx="46">
                  <c:v>1.154601120216836E-2</c:v>
                </c:pt>
              </c:numCache>
            </c:numRef>
          </c:val>
          <c:extLst>
            <c:ext xmlns:c15="http://schemas.microsoft.com/office/drawing/2012/chart" uri="{02D57815-91ED-43cb-92C2-25804820EDAC}">
              <c15:filteredCategoryTitle>
                <c15:cat>
                  <c:strRef>
                    <c:extLst>
                      <c:ext uri="{02D57815-91ED-43cb-92C2-25804820EDAC}">
                        <c15:formulaRef>
                          <c15:sqref>'★成果物グラフ（就業者あたり87-91）★'!$B$4:$B$50</c15:sqref>
                        </c15:formulaRef>
                      </c:ext>
                    </c:extLst>
                    <c:strCache>
                      <c:ptCount val="47"/>
                      <c:pt idx="0">
                        <c:v>福島県</c:v>
                      </c:pt>
                      <c:pt idx="1">
                        <c:v>香川県</c:v>
                      </c:pt>
                      <c:pt idx="2">
                        <c:v>栃木県</c:v>
                      </c:pt>
                      <c:pt idx="3">
                        <c:v>長野県</c:v>
                      </c:pt>
                      <c:pt idx="4">
                        <c:v>富山県</c:v>
                      </c:pt>
                      <c:pt idx="5">
                        <c:v>大分県</c:v>
                      </c:pt>
                      <c:pt idx="6">
                        <c:v>滋賀県</c:v>
                      </c:pt>
                      <c:pt idx="7">
                        <c:v>広島県</c:v>
                      </c:pt>
                      <c:pt idx="8">
                        <c:v>茨城県</c:v>
                      </c:pt>
                      <c:pt idx="9">
                        <c:v>徳島県</c:v>
                      </c:pt>
                      <c:pt idx="10">
                        <c:v>新潟県</c:v>
                      </c:pt>
                      <c:pt idx="11">
                        <c:v>島根県</c:v>
                      </c:pt>
                      <c:pt idx="12">
                        <c:v>兵庫県</c:v>
                      </c:pt>
                      <c:pt idx="13">
                        <c:v>三重県</c:v>
                      </c:pt>
                      <c:pt idx="14">
                        <c:v>千葉県</c:v>
                      </c:pt>
                      <c:pt idx="15">
                        <c:v>石川県</c:v>
                      </c:pt>
                      <c:pt idx="16">
                        <c:v>山口県</c:v>
                      </c:pt>
                      <c:pt idx="17">
                        <c:v>宮城県</c:v>
                      </c:pt>
                      <c:pt idx="18">
                        <c:v>群馬県</c:v>
                      </c:pt>
                      <c:pt idx="19">
                        <c:v>熊本県</c:v>
                      </c:pt>
                      <c:pt idx="20">
                        <c:v>岡山県</c:v>
                      </c:pt>
                      <c:pt idx="21">
                        <c:v>山形県</c:v>
                      </c:pt>
                      <c:pt idx="22">
                        <c:v>長崎県</c:v>
                      </c:pt>
                      <c:pt idx="23">
                        <c:v>東京都</c:v>
                      </c:pt>
                      <c:pt idx="24">
                        <c:v>秋田県</c:v>
                      </c:pt>
                      <c:pt idx="25">
                        <c:v>愛知県</c:v>
                      </c:pt>
                      <c:pt idx="26">
                        <c:v>山梨県</c:v>
                      </c:pt>
                      <c:pt idx="27">
                        <c:v>青森県</c:v>
                      </c:pt>
                      <c:pt idx="28">
                        <c:v>鹿児島県</c:v>
                      </c:pt>
                      <c:pt idx="29">
                        <c:v>大阪府</c:v>
                      </c:pt>
                      <c:pt idx="30">
                        <c:v>愛媛県</c:v>
                      </c:pt>
                      <c:pt idx="31">
                        <c:v>岩手県</c:v>
                      </c:pt>
                      <c:pt idx="32">
                        <c:v>静岡県</c:v>
                      </c:pt>
                      <c:pt idx="33">
                        <c:v>鳥取県</c:v>
                      </c:pt>
                      <c:pt idx="34">
                        <c:v>奈良県</c:v>
                      </c:pt>
                      <c:pt idx="35">
                        <c:v>宮崎県</c:v>
                      </c:pt>
                      <c:pt idx="36">
                        <c:v>岐阜県</c:v>
                      </c:pt>
                      <c:pt idx="37">
                        <c:v>佐賀県</c:v>
                      </c:pt>
                      <c:pt idx="38">
                        <c:v>京都府</c:v>
                      </c:pt>
                      <c:pt idx="39">
                        <c:v>福井県</c:v>
                      </c:pt>
                      <c:pt idx="40">
                        <c:v>北海道</c:v>
                      </c:pt>
                      <c:pt idx="41">
                        <c:v>高知県</c:v>
                      </c:pt>
                      <c:pt idx="42">
                        <c:v>福岡県</c:v>
                      </c:pt>
                      <c:pt idx="43">
                        <c:v>神奈川県</c:v>
                      </c:pt>
                      <c:pt idx="44">
                        <c:v>埼玉県</c:v>
                      </c:pt>
                      <c:pt idx="45">
                        <c:v>沖縄県</c:v>
                      </c:pt>
                      <c:pt idx="46">
                        <c:v>和歌山県</c:v>
                      </c:pt>
                    </c:strCache>
                  </c:strRef>
                </c15:cat>
              </c15:filteredCategoryTitle>
            </c:ext>
            <c:ext xmlns:c16="http://schemas.microsoft.com/office/drawing/2014/chart" uri="{C3380CC4-5D6E-409C-BE32-E72D297353CC}">
              <c16:uniqueId val="{00000000-EEAF-4DDD-A4AA-5BE73D1F2E3D}"/>
            </c:ext>
          </c:extLst>
        </c:ser>
        <c:dLbls>
          <c:showLegendKey val="0"/>
          <c:showVal val="0"/>
          <c:showCatName val="0"/>
          <c:showSerName val="0"/>
          <c:showPercent val="0"/>
          <c:showBubbleSize val="0"/>
        </c:dLbls>
        <c:gapWidth val="219"/>
        <c:overlap val="-27"/>
        <c:axId val="431447887"/>
        <c:axId val="431447055"/>
      </c:barChart>
      <c:catAx>
        <c:axId val="431447887"/>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eaVert" wrap="square" anchor="ctr" anchorCtr="1"/>
          <a:lstStyle/>
          <a:p>
            <a:pPr>
              <a:defRPr sz="8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431447055"/>
        <c:crosses val="autoZero"/>
        <c:auto val="1"/>
        <c:lblAlgn val="ctr"/>
        <c:lblOffset val="100"/>
        <c:noMultiLvlLbl val="0"/>
      </c:catAx>
      <c:valAx>
        <c:axId val="431447055"/>
        <c:scaling>
          <c:orientation val="minMax"/>
          <c:min val="-1.0000000000000002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431447887"/>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latin typeface="BIZ UDゴシック" panose="020B0400000000000000" pitchFamily="49" charset="-128"/>
          <a:ea typeface="BIZ UDゴシック" panose="020B0400000000000000" pitchFamily="49"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050" b="0" i="0" u="none" strike="noStrike" kern="1200" spc="0" baseline="0">
                <a:solidFill>
                  <a:schemeClr val="tx1"/>
                </a:solidFill>
                <a:latin typeface="BIZ UDゴシック" panose="020B0400000000000000" pitchFamily="49" charset="-128"/>
                <a:ea typeface="BIZ UDゴシック" panose="020B0400000000000000" pitchFamily="49" charset="-128"/>
                <a:cs typeface="+mn-cs"/>
              </a:defRPr>
            </a:pPr>
            <a:r>
              <a:rPr lang="ja-JP" altLang="en-US" sz="1050">
                <a:solidFill>
                  <a:schemeClr val="tx1"/>
                </a:solidFill>
              </a:rPr>
              <a:t>就業者１人あたり</a:t>
            </a:r>
            <a:r>
              <a:rPr lang="en-US" altLang="ja-JP" sz="1050">
                <a:solidFill>
                  <a:schemeClr val="tx1"/>
                </a:solidFill>
              </a:rPr>
              <a:t>GDP</a:t>
            </a:r>
            <a:r>
              <a:rPr lang="ja-JP" altLang="en-US" sz="1050">
                <a:solidFill>
                  <a:schemeClr val="tx1"/>
                </a:solidFill>
              </a:rPr>
              <a:t>伸び率</a:t>
            </a:r>
            <a:r>
              <a:rPr lang="en-US" altLang="ja-JP" sz="1050">
                <a:solidFill>
                  <a:schemeClr val="tx1"/>
                </a:solidFill>
              </a:rPr>
              <a:t>(1975-1986</a:t>
            </a:r>
            <a:r>
              <a:rPr lang="ja-JP" altLang="en-US" sz="1050">
                <a:solidFill>
                  <a:schemeClr val="tx1"/>
                </a:solidFill>
              </a:rPr>
              <a:t>の成長率</a:t>
            </a:r>
            <a:r>
              <a:rPr lang="en-US" altLang="ja-JP" sz="1050">
                <a:solidFill>
                  <a:schemeClr val="tx1"/>
                </a:solidFill>
              </a:rPr>
              <a:t>)</a:t>
            </a:r>
            <a:endParaRPr lang="ja-JP" sz="1050">
              <a:solidFill>
                <a:schemeClr val="tx1"/>
              </a:solidFill>
            </a:endParaRPr>
          </a:p>
        </c:rich>
      </c:tx>
      <c:layout>
        <c:manualLayout>
          <c:xMode val="edge"/>
          <c:yMode val="edge"/>
          <c:x val="0.21819881582134859"/>
          <c:y val="2.0192136468860953E-2"/>
        </c:manualLayout>
      </c:layout>
      <c:overlay val="0"/>
      <c:spPr>
        <a:noFill/>
        <a:ln>
          <a:noFill/>
        </a:ln>
        <a:effectLst/>
      </c:spPr>
      <c:txPr>
        <a:bodyPr rot="0" spcFirstLastPara="1" vertOverflow="ellipsis" vert="horz" wrap="square" anchor="ctr" anchorCtr="1"/>
        <a:lstStyle/>
        <a:p>
          <a:pPr algn="l">
            <a:defRPr sz="1050" b="0" i="0" u="none" strike="noStrike" kern="1200" spc="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barChart>
        <c:barDir val="col"/>
        <c:grouping val="clustered"/>
        <c:varyColors val="0"/>
        <c:ser>
          <c:idx val="0"/>
          <c:order val="0"/>
          <c:spPr>
            <a:noFill/>
            <a:ln>
              <a:solidFill>
                <a:schemeClr val="tx1"/>
              </a:solidFill>
            </a:ln>
            <a:effectLst/>
          </c:spPr>
          <c:invertIfNegative val="0"/>
          <c:dPt>
            <c:idx val="6"/>
            <c:invertIfNegative val="0"/>
            <c:bubble3D val="0"/>
            <c:spPr>
              <a:solidFill>
                <a:srgbClr val="FF0000"/>
              </a:solidFill>
              <a:ln>
                <a:solidFill>
                  <a:schemeClr val="tx1"/>
                </a:solidFill>
              </a:ln>
              <a:effectLst/>
            </c:spPr>
            <c:extLst>
              <c:ext xmlns:c16="http://schemas.microsoft.com/office/drawing/2014/chart" uri="{C3380CC4-5D6E-409C-BE32-E72D297353CC}">
                <c16:uniqueId val="{00000002-39D7-4E18-BB03-6BE266955476}"/>
              </c:ext>
            </c:extLst>
          </c:dPt>
          <c:dPt>
            <c:idx val="8"/>
            <c:invertIfNegative val="0"/>
            <c:bubble3D val="0"/>
            <c:spPr>
              <a:solidFill>
                <a:srgbClr val="FF0000"/>
              </a:solidFill>
              <a:ln>
                <a:solidFill>
                  <a:schemeClr val="tx1"/>
                </a:solidFill>
              </a:ln>
              <a:effectLst/>
            </c:spPr>
            <c:extLst>
              <c:ext xmlns:c16="http://schemas.microsoft.com/office/drawing/2014/chart" uri="{C3380CC4-5D6E-409C-BE32-E72D297353CC}">
                <c16:uniqueId val="{00000003-39D7-4E18-BB03-6BE266955476}"/>
              </c:ext>
            </c:extLst>
          </c:dPt>
          <c:dPt>
            <c:idx val="11"/>
            <c:invertIfNegative val="0"/>
            <c:bubble3D val="0"/>
            <c:spPr>
              <a:solidFill>
                <a:srgbClr val="FF0000"/>
              </a:solidFill>
              <a:ln>
                <a:solidFill>
                  <a:schemeClr val="tx1"/>
                </a:solidFill>
              </a:ln>
              <a:effectLst/>
            </c:spPr>
            <c:extLst>
              <c:ext xmlns:c16="http://schemas.microsoft.com/office/drawing/2014/chart" uri="{C3380CC4-5D6E-409C-BE32-E72D297353CC}">
                <c16:uniqueId val="{00000004-39D7-4E18-BB03-6BE266955476}"/>
              </c:ext>
            </c:extLst>
          </c:dPt>
          <c:dPt>
            <c:idx val="19"/>
            <c:invertIfNegative val="0"/>
            <c:bubble3D val="0"/>
            <c:spPr>
              <a:solidFill>
                <a:srgbClr val="FF0000"/>
              </a:solidFill>
              <a:ln>
                <a:solidFill>
                  <a:schemeClr val="tx1"/>
                </a:solidFill>
              </a:ln>
              <a:effectLst/>
            </c:spPr>
            <c:extLst>
              <c:ext xmlns:c16="http://schemas.microsoft.com/office/drawing/2014/chart" uri="{C3380CC4-5D6E-409C-BE32-E72D297353CC}">
                <c16:uniqueId val="{00000005-39D7-4E18-BB03-6BE266955476}"/>
              </c:ext>
            </c:extLst>
          </c:dPt>
          <c:dPt>
            <c:idx val="20"/>
            <c:invertIfNegative val="0"/>
            <c:bubble3D val="0"/>
            <c:spPr>
              <a:solidFill>
                <a:srgbClr val="FF0000"/>
              </a:solidFill>
              <a:ln>
                <a:solidFill>
                  <a:schemeClr val="tx1"/>
                </a:solidFill>
              </a:ln>
              <a:effectLst/>
            </c:spPr>
            <c:extLst>
              <c:ext xmlns:c16="http://schemas.microsoft.com/office/drawing/2014/chart" uri="{C3380CC4-5D6E-409C-BE32-E72D297353CC}">
                <c16:uniqueId val="{00000006-39D7-4E18-BB03-6BE266955476}"/>
              </c:ext>
            </c:extLst>
          </c:dPt>
          <c:dPt>
            <c:idx val="21"/>
            <c:invertIfNegative val="0"/>
            <c:bubble3D val="0"/>
            <c:spPr>
              <a:solidFill>
                <a:srgbClr val="FF0000"/>
              </a:solidFill>
              <a:ln>
                <a:solidFill>
                  <a:schemeClr val="tx1"/>
                </a:solidFill>
              </a:ln>
              <a:effectLst/>
            </c:spPr>
            <c:extLst>
              <c:ext xmlns:c16="http://schemas.microsoft.com/office/drawing/2014/chart" uri="{C3380CC4-5D6E-409C-BE32-E72D297353CC}">
                <c16:uniqueId val="{0000000C-39D7-4E18-BB03-6BE266955476}"/>
              </c:ext>
            </c:extLst>
          </c:dPt>
          <c:dPt>
            <c:idx val="24"/>
            <c:invertIfNegative val="0"/>
            <c:bubble3D val="0"/>
            <c:spPr>
              <a:solidFill>
                <a:srgbClr val="FF0000"/>
              </a:solidFill>
              <a:ln>
                <a:solidFill>
                  <a:schemeClr val="tx1"/>
                </a:solidFill>
              </a:ln>
              <a:effectLst/>
            </c:spPr>
            <c:extLst>
              <c:ext xmlns:c16="http://schemas.microsoft.com/office/drawing/2014/chart" uri="{C3380CC4-5D6E-409C-BE32-E72D297353CC}">
                <c16:uniqueId val="{00000007-39D7-4E18-BB03-6BE266955476}"/>
              </c:ext>
            </c:extLst>
          </c:dPt>
          <c:dPt>
            <c:idx val="26"/>
            <c:invertIfNegative val="0"/>
            <c:bubble3D val="0"/>
            <c:spPr>
              <a:solidFill>
                <a:srgbClr val="FF0000"/>
              </a:solidFill>
              <a:ln>
                <a:solidFill>
                  <a:schemeClr val="tx1"/>
                </a:solidFill>
              </a:ln>
              <a:effectLst/>
            </c:spPr>
            <c:extLst>
              <c:ext xmlns:c16="http://schemas.microsoft.com/office/drawing/2014/chart" uri="{C3380CC4-5D6E-409C-BE32-E72D297353CC}">
                <c16:uniqueId val="{00000008-39D7-4E18-BB03-6BE266955476}"/>
              </c:ext>
            </c:extLst>
          </c:dPt>
          <c:dPt>
            <c:idx val="29"/>
            <c:invertIfNegative val="0"/>
            <c:bubble3D val="0"/>
            <c:spPr>
              <a:solidFill>
                <a:srgbClr val="FF0000"/>
              </a:solidFill>
              <a:ln>
                <a:solidFill>
                  <a:schemeClr val="tx1"/>
                </a:solidFill>
              </a:ln>
              <a:effectLst/>
            </c:spPr>
            <c:extLst>
              <c:ext xmlns:c16="http://schemas.microsoft.com/office/drawing/2014/chart" uri="{C3380CC4-5D6E-409C-BE32-E72D297353CC}">
                <c16:uniqueId val="{00000009-39D7-4E18-BB03-6BE266955476}"/>
              </c:ext>
            </c:extLst>
          </c:dPt>
          <c:dPt>
            <c:idx val="35"/>
            <c:invertIfNegative val="0"/>
            <c:bubble3D val="0"/>
            <c:spPr>
              <a:solidFill>
                <a:srgbClr val="FF0000"/>
              </a:solidFill>
              <a:ln>
                <a:solidFill>
                  <a:schemeClr val="tx1"/>
                </a:solidFill>
              </a:ln>
              <a:effectLst/>
            </c:spPr>
            <c:extLst>
              <c:ext xmlns:c16="http://schemas.microsoft.com/office/drawing/2014/chart" uri="{C3380CC4-5D6E-409C-BE32-E72D297353CC}">
                <c16:uniqueId val="{0000000D-39D7-4E18-BB03-6BE266955476}"/>
              </c:ext>
            </c:extLst>
          </c:dPt>
          <c:dPt>
            <c:idx val="36"/>
            <c:invertIfNegative val="0"/>
            <c:bubble3D val="0"/>
            <c:spPr>
              <a:solidFill>
                <a:srgbClr val="FF0000"/>
              </a:solidFill>
              <a:ln>
                <a:solidFill>
                  <a:schemeClr val="tx1"/>
                </a:solidFill>
              </a:ln>
              <a:effectLst/>
            </c:spPr>
            <c:extLst>
              <c:ext xmlns:c16="http://schemas.microsoft.com/office/drawing/2014/chart" uri="{C3380CC4-5D6E-409C-BE32-E72D297353CC}">
                <c16:uniqueId val="{0000000A-39D7-4E18-BB03-6BE266955476}"/>
              </c:ext>
            </c:extLst>
          </c:dPt>
          <c:dPt>
            <c:idx val="38"/>
            <c:invertIfNegative val="0"/>
            <c:bubble3D val="0"/>
            <c:spPr>
              <a:solidFill>
                <a:srgbClr val="FF0000"/>
              </a:solidFill>
              <a:ln>
                <a:solidFill>
                  <a:schemeClr val="tx1"/>
                </a:solidFill>
              </a:ln>
              <a:effectLst/>
            </c:spPr>
            <c:extLst>
              <c:ext xmlns:c16="http://schemas.microsoft.com/office/drawing/2014/chart" uri="{C3380CC4-5D6E-409C-BE32-E72D297353CC}">
                <c16:uniqueId val="{0000000B-39D7-4E18-BB03-6BE266955476}"/>
              </c:ext>
            </c:extLst>
          </c:dPt>
          <c:val>
            <c:numRef>
              <c:f>'★成果物グラフ（就業者あたり75-86）★'!$Q$12:$Q$54</c:f>
              <c:numCache>
                <c:formatCode>0.00%</c:formatCode>
                <c:ptCount val="43"/>
                <c:pt idx="0">
                  <c:v>4.6979441107167785E-2</c:v>
                </c:pt>
                <c:pt idx="1">
                  <c:v>3.937502816404348E-2</c:v>
                </c:pt>
                <c:pt idx="2">
                  <c:v>3.8222127474980994E-2</c:v>
                </c:pt>
                <c:pt idx="3">
                  <c:v>3.7896617581517189E-2</c:v>
                </c:pt>
                <c:pt idx="4">
                  <c:v>3.6987636753727848E-2</c:v>
                </c:pt>
                <c:pt idx="5">
                  <c:v>3.6330468797030058E-2</c:v>
                </c:pt>
                <c:pt idx="6">
                  <c:v>3.6209887517835382E-2</c:v>
                </c:pt>
                <c:pt idx="7">
                  <c:v>3.6079218540241653E-2</c:v>
                </c:pt>
                <c:pt idx="8">
                  <c:v>3.5634464014759448E-2</c:v>
                </c:pt>
                <c:pt idx="9">
                  <c:v>3.4696708919134567E-2</c:v>
                </c:pt>
                <c:pt idx="10">
                  <c:v>3.463329936569659E-2</c:v>
                </c:pt>
                <c:pt idx="11">
                  <c:v>3.2450520765152424E-2</c:v>
                </c:pt>
                <c:pt idx="12">
                  <c:v>3.2150071001101344E-2</c:v>
                </c:pt>
                <c:pt idx="13">
                  <c:v>3.1932051001325679E-2</c:v>
                </c:pt>
                <c:pt idx="14">
                  <c:v>3.1770677312765283E-2</c:v>
                </c:pt>
                <c:pt idx="15">
                  <c:v>3.101399809454275E-2</c:v>
                </c:pt>
                <c:pt idx="16">
                  <c:v>3.0734813077644141E-2</c:v>
                </c:pt>
                <c:pt idx="17">
                  <c:v>3.0518960203832712E-2</c:v>
                </c:pt>
                <c:pt idx="18">
                  <c:v>3.0252457067547311E-2</c:v>
                </c:pt>
                <c:pt idx="19">
                  <c:v>2.9454316847495443E-2</c:v>
                </c:pt>
                <c:pt idx="20">
                  <c:v>2.826591465978634E-2</c:v>
                </c:pt>
                <c:pt idx="21">
                  <c:v>2.8022820179692376E-2</c:v>
                </c:pt>
                <c:pt idx="22">
                  <c:v>2.7591029328698724E-2</c:v>
                </c:pt>
                <c:pt idx="23">
                  <c:v>2.7524209089461626E-2</c:v>
                </c:pt>
                <c:pt idx="24">
                  <c:v>2.7325791740225203E-2</c:v>
                </c:pt>
                <c:pt idx="25">
                  <c:v>2.7023253829472571E-2</c:v>
                </c:pt>
                <c:pt idx="26">
                  <c:v>2.6612078785558824E-2</c:v>
                </c:pt>
                <c:pt idx="27">
                  <c:v>2.6476731505441053E-2</c:v>
                </c:pt>
                <c:pt idx="28">
                  <c:v>2.5867091603395398E-2</c:v>
                </c:pt>
                <c:pt idx="29">
                  <c:v>2.5711613987077664E-2</c:v>
                </c:pt>
                <c:pt idx="30">
                  <c:v>2.5651082532545111E-2</c:v>
                </c:pt>
                <c:pt idx="31">
                  <c:v>2.5404189477608252E-2</c:v>
                </c:pt>
                <c:pt idx="32">
                  <c:v>2.5233470650398937E-2</c:v>
                </c:pt>
                <c:pt idx="33">
                  <c:v>2.4675559335964659E-2</c:v>
                </c:pt>
                <c:pt idx="34">
                  <c:v>2.4580340226468156E-2</c:v>
                </c:pt>
                <c:pt idx="35">
                  <c:v>2.4251062006646285E-2</c:v>
                </c:pt>
                <c:pt idx="36">
                  <c:v>2.1174814039227385E-2</c:v>
                </c:pt>
                <c:pt idx="37">
                  <c:v>2.1145136178736701E-2</c:v>
                </c:pt>
                <c:pt idx="38">
                  <c:v>2.0446899520695228E-2</c:v>
                </c:pt>
                <c:pt idx="39">
                  <c:v>1.9184533457726749E-2</c:v>
                </c:pt>
                <c:pt idx="40">
                  <c:v>1.8798533882331547E-2</c:v>
                </c:pt>
                <c:pt idx="41">
                  <c:v>1.7209216940821781E-2</c:v>
                </c:pt>
                <c:pt idx="42">
                  <c:v>9.4964999978930376E-3</c:v>
                </c:pt>
              </c:numCache>
            </c:numRef>
          </c:val>
          <c:extLst>
            <c:ext xmlns:c15="http://schemas.microsoft.com/office/drawing/2012/chart" uri="{02D57815-91ED-43cb-92C2-25804820EDAC}">
              <c15:filteredCategoryTitle>
                <c15:cat>
                  <c:strRef>
                    <c:extLst>
                      <c:ext uri="{02D57815-91ED-43cb-92C2-25804820EDAC}">
                        <c15:formulaRef>
                          <c15:sqref>'★成果物グラフ（就業者あたり75-86）★'!$P$12:$P$54</c15:sqref>
                        </c15:formulaRef>
                      </c:ext>
                    </c:extLst>
                    <c:strCache>
                      <c:ptCount val="43"/>
                      <c:pt idx="0">
                        <c:v>滋賀県</c:v>
                      </c:pt>
                      <c:pt idx="1">
                        <c:v>茨城県</c:v>
                      </c:pt>
                      <c:pt idx="2">
                        <c:v>長野県</c:v>
                      </c:pt>
                      <c:pt idx="3">
                        <c:v>群馬県</c:v>
                      </c:pt>
                      <c:pt idx="4">
                        <c:v>山梨県</c:v>
                      </c:pt>
                      <c:pt idx="5">
                        <c:v>鹿児島県</c:v>
                      </c:pt>
                      <c:pt idx="6">
                        <c:v>愛知県</c:v>
                      </c:pt>
                      <c:pt idx="7">
                        <c:v>福井県</c:v>
                      </c:pt>
                      <c:pt idx="8">
                        <c:v>京都府</c:v>
                      </c:pt>
                      <c:pt idx="9">
                        <c:v>熊本県</c:v>
                      </c:pt>
                      <c:pt idx="10">
                        <c:v>新潟県</c:v>
                      </c:pt>
                      <c:pt idx="11">
                        <c:v>東京都</c:v>
                      </c:pt>
                      <c:pt idx="12">
                        <c:v>鳥取県</c:v>
                      </c:pt>
                      <c:pt idx="13">
                        <c:v>静岡県</c:v>
                      </c:pt>
                      <c:pt idx="14">
                        <c:v>山口県</c:v>
                      </c:pt>
                      <c:pt idx="15">
                        <c:v>岐阜県</c:v>
                      </c:pt>
                      <c:pt idx="16">
                        <c:v>愛媛県</c:v>
                      </c:pt>
                      <c:pt idx="17">
                        <c:v>大分県</c:v>
                      </c:pt>
                      <c:pt idx="18">
                        <c:v>石川県</c:v>
                      </c:pt>
                      <c:pt idx="19">
                        <c:v>北海道</c:v>
                      </c:pt>
                      <c:pt idx="20">
                        <c:v>千葉県</c:v>
                      </c:pt>
                      <c:pt idx="21">
                        <c:v>広島県</c:v>
                      </c:pt>
                      <c:pt idx="22">
                        <c:v>香川県</c:v>
                      </c:pt>
                      <c:pt idx="23">
                        <c:v>島根県</c:v>
                      </c:pt>
                      <c:pt idx="24">
                        <c:v>三重県</c:v>
                      </c:pt>
                      <c:pt idx="25">
                        <c:v>栃木県</c:v>
                      </c:pt>
                      <c:pt idx="26">
                        <c:v>兵庫県</c:v>
                      </c:pt>
                      <c:pt idx="27">
                        <c:v>奈良県</c:v>
                      </c:pt>
                      <c:pt idx="28">
                        <c:v>富山県</c:v>
                      </c:pt>
                      <c:pt idx="29">
                        <c:v>神奈川県</c:v>
                      </c:pt>
                      <c:pt idx="30">
                        <c:v>宮崎県</c:v>
                      </c:pt>
                      <c:pt idx="31">
                        <c:v>長崎県</c:v>
                      </c:pt>
                      <c:pt idx="32">
                        <c:v>佐賀県</c:v>
                      </c:pt>
                      <c:pt idx="33">
                        <c:v>高知県</c:v>
                      </c:pt>
                      <c:pt idx="34">
                        <c:v>徳島県</c:v>
                      </c:pt>
                      <c:pt idx="35">
                        <c:v>宮城県</c:v>
                      </c:pt>
                      <c:pt idx="36">
                        <c:v>大阪府</c:v>
                      </c:pt>
                      <c:pt idx="37">
                        <c:v>山形県</c:v>
                      </c:pt>
                      <c:pt idx="38">
                        <c:v>福岡県</c:v>
                      </c:pt>
                      <c:pt idx="39">
                        <c:v>青森県</c:v>
                      </c:pt>
                      <c:pt idx="40">
                        <c:v>秋田県</c:v>
                      </c:pt>
                      <c:pt idx="41">
                        <c:v>岩手県</c:v>
                      </c:pt>
                      <c:pt idx="42">
                        <c:v>和歌山県</c:v>
                      </c:pt>
                    </c:strCache>
                  </c:strRef>
                </c15:cat>
              </c15:filteredCategoryTitle>
            </c:ext>
            <c:ext xmlns:c16="http://schemas.microsoft.com/office/drawing/2014/chart" uri="{C3380CC4-5D6E-409C-BE32-E72D297353CC}">
              <c16:uniqueId val="{00000000-39D7-4E18-BB03-6BE266955476}"/>
            </c:ext>
          </c:extLst>
        </c:ser>
        <c:dLbls>
          <c:showLegendKey val="0"/>
          <c:showVal val="0"/>
          <c:showCatName val="0"/>
          <c:showSerName val="0"/>
          <c:showPercent val="0"/>
          <c:showBubbleSize val="0"/>
        </c:dLbls>
        <c:gapWidth val="219"/>
        <c:overlap val="-27"/>
        <c:axId val="752893039"/>
        <c:axId val="752891791"/>
      </c:barChart>
      <c:catAx>
        <c:axId val="752893039"/>
        <c:scaling>
          <c:orientation val="minMax"/>
        </c:scaling>
        <c:delete val="0"/>
        <c:axPos val="b"/>
        <c:numFmt formatCode="General" sourceLinked="1"/>
        <c:majorTickMark val="none"/>
        <c:minorTickMark val="none"/>
        <c:tickLblPos val="low"/>
        <c:spPr>
          <a:noFill/>
          <a:ln w="9525" cap="flat" cmpd="sng" algn="ctr">
            <a:solidFill>
              <a:srgbClr val="000000"/>
            </a:solidFill>
            <a:round/>
          </a:ln>
          <a:effectLst/>
        </c:spPr>
        <c:txPr>
          <a:bodyPr rot="0" spcFirstLastPara="1" vertOverflow="ellipsis" vert="eaVert" wrap="square" anchor="ctr" anchorCtr="1"/>
          <a:lstStyle/>
          <a:p>
            <a:pPr>
              <a:defRPr sz="8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752891791"/>
        <c:crosses val="autoZero"/>
        <c:auto val="1"/>
        <c:lblAlgn val="ctr"/>
        <c:lblOffset val="100"/>
        <c:noMultiLvlLbl val="0"/>
      </c:catAx>
      <c:valAx>
        <c:axId val="752891791"/>
        <c:scaling>
          <c:orientation val="minMax"/>
          <c:max val="6.0000000000000012E-2"/>
          <c:min val="-1.0000000000000002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752893039"/>
        <c:crosses val="autoZero"/>
        <c:crossBetween val="between"/>
        <c:majorUnit val="1.0000000000000002E-2"/>
      </c:valAx>
      <c:spPr>
        <a:noFill/>
        <a:ln>
          <a:noFill/>
        </a:ln>
        <a:effectLst/>
      </c:spPr>
    </c:plotArea>
    <c:plotVisOnly val="1"/>
    <c:dispBlanksAs val="gap"/>
    <c:showDLblsOverMax val="0"/>
  </c:chart>
  <c:spPr>
    <a:noFill/>
    <a:ln>
      <a:noFill/>
    </a:ln>
    <a:effectLst/>
  </c:spPr>
  <c:txPr>
    <a:bodyPr/>
    <a:lstStyle/>
    <a:p>
      <a:pPr>
        <a:defRPr>
          <a:latin typeface="BIZ UDゴシック" panose="020B0400000000000000" pitchFamily="49" charset="-128"/>
          <a:ea typeface="BIZ UDゴシック" panose="020B0400000000000000" pitchFamily="49" charset="-128"/>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09492563429571"/>
          <c:y val="5.8117231638418074E-2"/>
          <c:w val="0.82525664464099213"/>
          <c:h val="0.85019282407407404"/>
        </c:manualLayout>
      </c:layout>
      <c:scatterChart>
        <c:scatterStyle val="lineMarker"/>
        <c:varyColors val="0"/>
        <c:ser>
          <c:idx val="1"/>
          <c:order val="0"/>
          <c:spPr>
            <a:ln>
              <a:noFill/>
            </a:ln>
          </c:spPr>
          <c:marker>
            <c:symbol val="square"/>
            <c:size val="8"/>
            <c:spPr>
              <a:solidFill>
                <a:schemeClr val="tx1"/>
              </a:solidFill>
              <a:ln>
                <a:solidFill>
                  <a:schemeClr val="tx1"/>
                </a:solidFill>
              </a:ln>
            </c:spPr>
          </c:marker>
          <c:xVal>
            <c:numRef>
              <c:f>'2021(グラフ主要国のみ)   '!$B$8:$B$22</c:f>
              <c:numCache>
                <c:formatCode>0.00%</c:formatCode>
                <c:ptCount val="15"/>
                <c:pt idx="0">
                  <c:v>0.30898967714383496</c:v>
                </c:pt>
                <c:pt idx="1">
                  <c:v>0.39030635139344216</c:v>
                </c:pt>
                <c:pt idx="2">
                  <c:v>0.18055542593916407</c:v>
                </c:pt>
                <c:pt idx="3">
                  <c:v>0.36304062909567497</c:v>
                </c:pt>
                <c:pt idx="4">
                  <c:v>0.35484729248641561</c:v>
                </c:pt>
                <c:pt idx="5">
                  <c:v>0.22739848083980541</c:v>
                </c:pt>
                <c:pt idx="6">
                  <c:v>4.6406944691445851E-2</c:v>
                </c:pt>
                <c:pt idx="7">
                  <c:v>0.10661715057393653</c:v>
                </c:pt>
                <c:pt idx="8">
                  <c:v>0.30931294848268759</c:v>
                </c:pt>
                <c:pt idx="9">
                  <c:v>0.50348584035067478</c:v>
                </c:pt>
                <c:pt idx="10">
                  <c:v>0.33150135541609416</c:v>
                </c:pt>
                <c:pt idx="11">
                  <c:v>0.375</c:v>
                </c:pt>
                <c:pt idx="12">
                  <c:v>0.29718700603245268</c:v>
                </c:pt>
                <c:pt idx="13">
                  <c:v>0.1673397349606629</c:v>
                </c:pt>
              </c:numCache>
            </c:numRef>
          </c:xVal>
          <c:yVal>
            <c:numRef>
              <c:f>'2021(グラフ主要国のみ)   '!$C$8:$C$22</c:f>
              <c:numCache>
                <c:formatCode>0.00%</c:formatCode>
                <c:ptCount val="15"/>
                <c:pt idx="0">
                  <c:v>0.38196299327933825</c:v>
                </c:pt>
                <c:pt idx="1">
                  <c:v>0.41639938641751501</c:v>
                </c:pt>
                <c:pt idx="2">
                  <c:v>0.48121502797761789</c:v>
                </c:pt>
                <c:pt idx="3">
                  <c:v>0.61206896551724133</c:v>
                </c:pt>
                <c:pt idx="4">
                  <c:v>0.61216442953020134</c:v>
                </c:pt>
                <c:pt idx="5">
                  <c:v>0.48899903536317552</c:v>
                </c:pt>
                <c:pt idx="6">
                  <c:v>0.10190443213296399</c:v>
                </c:pt>
                <c:pt idx="7">
                  <c:v>0.19981325863678806</c:v>
                </c:pt>
                <c:pt idx="8">
                  <c:v>0.64129035810396917</c:v>
                </c:pt>
                <c:pt idx="9">
                  <c:v>0.80983641842445109</c:v>
                </c:pt>
                <c:pt idx="10">
                  <c:v>0.51305334846765038</c:v>
                </c:pt>
                <c:pt idx="11">
                  <c:v>0.62857142857142856</c:v>
                </c:pt>
                <c:pt idx="12">
                  <c:v>0.59941454627336188</c:v>
                </c:pt>
                <c:pt idx="13">
                  <c:v>0.30760311412953456</c:v>
                </c:pt>
              </c:numCache>
            </c:numRef>
          </c:yVal>
          <c:smooth val="0"/>
          <c:extLst>
            <c:ext xmlns:c15="http://schemas.microsoft.com/office/drawing/2012/chart" uri="{02D57815-91ED-43cb-92C2-25804820EDAC}">
              <c15:filteredSeriesTitle>
                <c15:tx>
                  <c:strRef>
                    <c:extLst>
                      <c:ext uri="{02D57815-91ED-43cb-92C2-25804820EDAC}">
                        <c15:formulaRef>
                          <c15:sqref>'2021(グラフ主要国のみ)   '!$C$7</c15:sqref>
                        </c15:formulaRef>
                      </c:ext>
                    </c:extLst>
                    <c:strCache>
                      <c:ptCount val="1"/>
                      <c:pt idx="0">
                        <c:v>（就業者数）情報通信業の首位都市への集中度</c:v>
                      </c:pt>
                    </c:strCache>
                  </c:strRef>
                </c15:tx>
              </c15:filteredSeriesTitle>
            </c:ext>
            <c:ext xmlns:c16="http://schemas.microsoft.com/office/drawing/2014/chart" uri="{C3380CC4-5D6E-409C-BE32-E72D297353CC}">
              <c16:uniqueId val="{00000000-9AB9-4D62-9932-9BD5B1DCBFA7}"/>
            </c:ext>
          </c:extLst>
        </c:ser>
        <c:ser>
          <c:idx val="2"/>
          <c:order val="1"/>
          <c:spPr>
            <a:ln w="19050" cap="rnd">
              <a:noFill/>
              <a:round/>
            </a:ln>
            <a:effectLst/>
          </c:spPr>
          <c:marker>
            <c:symbol val="diamond"/>
            <c:size val="8"/>
            <c:spPr>
              <a:solidFill>
                <a:schemeClr val="accent5">
                  <a:lumMod val="60000"/>
                  <a:lumOff val="40000"/>
                </a:schemeClr>
              </a:solidFill>
              <a:ln>
                <a:solidFill>
                  <a:schemeClr val="accent5">
                    <a:lumMod val="60000"/>
                    <a:lumOff val="40000"/>
                  </a:schemeClr>
                </a:solidFill>
              </a:ln>
            </c:spPr>
          </c:marker>
          <c:xVal>
            <c:numRef>
              <c:f>'2021(グラフ主要国のみ)   '!$B$25:$B$39</c:f>
              <c:numCache>
                <c:formatCode>0.00%</c:formatCode>
                <c:ptCount val="15"/>
                <c:pt idx="0">
                  <c:v>0.30898967714383496</c:v>
                </c:pt>
                <c:pt idx="1">
                  <c:v>0.39030635139344216</c:v>
                </c:pt>
                <c:pt idx="2">
                  <c:v>0.18055542593916407</c:v>
                </c:pt>
                <c:pt idx="3">
                  <c:v>0.36304062909567497</c:v>
                </c:pt>
                <c:pt idx="4">
                  <c:v>0.35484729248641561</c:v>
                </c:pt>
                <c:pt idx="5">
                  <c:v>0.22739848083980541</c:v>
                </c:pt>
                <c:pt idx="6">
                  <c:v>4.6406944691445851E-2</c:v>
                </c:pt>
                <c:pt idx="7">
                  <c:v>0.10661715057393653</c:v>
                </c:pt>
                <c:pt idx="8">
                  <c:v>0.30931294848268759</c:v>
                </c:pt>
                <c:pt idx="9">
                  <c:v>0.50348584035067478</c:v>
                </c:pt>
                <c:pt idx="10">
                  <c:v>0.33150135541609416</c:v>
                </c:pt>
                <c:pt idx="11">
                  <c:v>0.375</c:v>
                </c:pt>
                <c:pt idx="12">
                  <c:v>0.29718700603245268</c:v>
                </c:pt>
                <c:pt idx="13">
                  <c:v>0.1673397349606629</c:v>
                </c:pt>
              </c:numCache>
            </c:numRef>
          </c:xVal>
          <c:yVal>
            <c:numRef>
              <c:f>'2021(グラフ主要国のみ)   '!$C$25:$C$39</c:f>
              <c:numCache>
                <c:formatCode>0.00%</c:formatCode>
                <c:ptCount val="15"/>
                <c:pt idx="0">
                  <c:v>0.43360831252099785</c:v>
                </c:pt>
                <c:pt idx="1">
                  <c:v>0.48742869216141982</c:v>
                </c:pt>
                <c:pt idx="2">
                  <c:v>0.52214396562015042</c:v>
                </c:pt>
                <c:pt idx="3">
                  <c:v>0.61842105263157898</c:v>
                </c:pt>
                <c:pt idx="4">
                  <c:v>0.58993135011441644</c:v>
                </c:pt>
                <c:pt idx="5">
                  <c:v>0.37348868954758191</c:v>
                </c:pt>
                <c:pt idx="6">
                  <c:v>3.9787626962142199E-2</c:v>
                </c:pt>
                <c:pt idx="7">
                  <c:v>0.12588652482269502</c:v>
                </c:pt>
                <c:pt idx="8">
                  <c:v>0.4019297760073951</c:v>
                </c:pt>
                <c:pt idx="9">
                  <c:v>0.59532828282828287</c:v>
                </c:pt>
                <c:pt idx="10">
                  <c:v>0.51030303030303026</c:v>
                </c:pt>
                <c:pt idx="11">
                  <c:v>0.58333333333333337</c:v>
                </c:pt>
                <c:pt idx="12">
                  <c:v>0.58220009713453136</c:v>
                </c:pt>
                <c:pt idx="13">
                  <c:v>0.3695553539019964</c:v>
                </c:pt>
              </c:numCache>
            </c:numRef>
          </c:yVal>
          <c:smooth val="0"/>
          <c:extLst>
            <c:ext xmlns:c15="http://schemas.microsoft.com/office/drawing/2012/chart" uri="{02D57815-91ED-43cb-92C2-25804820EDAC}">
              <c15:filteredSeriesTitle>
                <c15:tx>
                  <c:strRef>
                    <c:extLst>
                      <c:ext uri="{02D57815-91ED-43cb-92C2-25804820EDAC}">
                        <c15:formulaRef>
                          <c15:sqref>'2021(グラフ主要国のみ)   '!$C$24</c15:sqref>
                        </c15:formulaRef>
                      </c:ext>
                    </c:extLst>
                    <c:strCache>
                      <c:ptCount val="1"/>
                      <c:pt idx="0">
                        <c:v>（就業者数）金融・保険業の首位都市への集中度</c:v>
                      </c:pt>
                    </c:strCache>
                  </c:strRef>
                </c15:tx>
              </c15:filteredSeriesTitle>
            </c:ext>
            <c:ext xmlns:c16="http://schemas.microsoft.com/office/drawing/2014/chart" uri="{C3380CC4-5D6E-409C-BE32-E72D297353CC}">
              <c16:uniqueId val="{00000001-9AB9-4D62-9932-9BD5B1DCBFA7}"/>
            </c:ext>
          </c:extLst>
        </c:ser>
        <c:ser>
          <c:idx val="0"/>
          <c:order val="2"/>
          <c:spPr>
            <a:ln w="19050" cap="rnd">
              <a:noFill/>
              <a:round/>
            </a:ln>
            <a:effectLst/>
          </c:spPr>
          <c:marker>
            <c:symbol val="triangle"/>
            <c:size val="7"/>
            <c:spPr>
              <a:solidFill>
                <a:schemeClr val="accent4"/>
              </a:solidFill>
              <a:ln w="9525">
                <a:solidFill>
                  <a:schemeClr val="accent4"/>
                </a:solidFill>
              </a:ln>
              <a:effectLst/>
            </c:spPr>
          </c:marker>
          <c:xVal>
            <c:numRef>
              <c:f>'2021(グラフ主要国のみ)   '!$B$43:$B$57</c:f>
              <c:numCache>
                <c:formatCode>0.00%</c:formatCode>
                <c:ptCount val="15"/>
                <c:pt idx="0">
                  <c:v>0.30898967714383496</c:v>
                </c:pt>
                <c:pt idx="1">
                  <c:v>0.39030635139344216</c:v>
                </c:pt>
                <c:pt idx="2">
                  <c:v>0.18055542593916407</c:v>
                </c:pt>
                <c:pt idx="3">
                  <c:v>0.36304062909567497</c:v>
                </c:pt>
                <c:pt idx="4">
                  <c:v>0.35484729248641561</c:v>
                </c:pt>
                <c:pt idx="5">
                  <c:v>0.22739848083980541</c:v>
                </c:pt>
                <c:pt idx="6">
                  <c:v>4.6406944691445851E-2</c:v>
                </c:pt>
                <c:pt idx="7">
                  <c:v>0.10661715057393653</c:v>
                </c:pt>
                <c:pt idx="8">
                  <c:v>0.30931294848268759</c:v>
                </c:pt>
                <c:pt idx="9">
                  <c:v>0.50348584035067478</c:v>
                </c:pt>
                <c:pt idx="10">
                  <c:v>0.33150135541609416</c:v>
                </c:pt>
                <c:pt idx="11">
                  <c:v>0.375</c:v>
                </c:pt>
                <c:pt idx="12">
                  <c:v>0.29718700603245268</c:v>
                </c:pt>
                <c:pt idx="13">
                  <c:v>0.1673397349606629</c:v>
                </c:pt>
              </c:numCache>
            </c:numRef>
          </c:xVal>
          <c:yVal>
            <c:numRef>
              <c:f>'2021(グラフ主要国のみ)   '!$C$43:$C$57</c:f>
              <c:numCache>
                <c:formatCode>0.00%</c:formatCode>
                <c:ptCount val="15"/>
                <c:pt idx="0">
                  <c:v>0.34972118084616416</c:v>
                </c:pt>
                <c:pt idx="1">
                  <c:v>0.4327734638757596</c:v>
                </c:pt>
                <c:pt idx="2">
                  <c:v>0.36916643314435987</c:v>
                </c:pt>
                <c:pt idx="3">
                  <c:v>0.46587537091988129</c:v>
                </c:pt>
                <c:pt idx="4">
                  <c:v>0.49560165975103737</c:v>
                </c:pt>
                <c:pt idx="5">
                  <c:v>0.29943647872556167</c:v>
                </c:pt>
                <c:pt idx="6">
                  <c:v>6.6850162866449514E-2</c:v>
                </c:pt>
                <c:pt idx="7">
                  <c:v>0.1300342033094013</c:v>
                </c:pt>
                <c:pt idx="8">
                  <c:v>0.43600089760238214</c:v>
                </c:pt>
                <c:pt idx="9">
                  <c:v>0.6572234762979684</c:v>
                </c:pt>
                <c:pt idx="10">
                  <c:v>0.37676767676767675</c:v>
                </c:pt>
                <c:pt idx="11">
                  <c:v>0.48398576512455516</c:v>
                </c:pt>
                <c:pt idx="12">
                  <c:v>0.50233149639677832</c:v>
                </c:pt>
                <c:pt idx="13">
                  <c:v>0.21777954953159259</c:v>
                </c:pt>
              </c:numCache>
            </c:numRef>
          </c:yVal>
          <c:smooth val="0"/>
          <c:extLst>
            <c:ext xmlns:c15="http://schemas.microsoft.com/office/drawing/2012/chart" uri="{02D57815-91ED-43cb-92C2-25804820EDAC}">
              <c15:filteredSeriesTitle>
                <c15:tx>
                  <c:strRef>
                    <c:extLst>
                      <c:ext uri="{02D57815-91ED-43cb-92C2-25804820EDAC}">
                        <c15:formulaRef>
                          <c15:sqref>'2021(グラフ主要国のみ)   '!$C$42</c15:sqref>
                        </c15:formulaRef>
                      </c:ext>
                    </c:extLst>
                    <c:strCache>
                      <c:ptCount val="1"/>
                      <c:pt idx="0">
                        <c:v>（就業者数）学術研究・専門技術サービス業の首位都市への集中度</c:v>
                      </c:pt>
                    </c:strCache>
                  </c:strRef>
                </c15:tx>
              </c15:filteredSeriesTitle>
            </c:ext>
            <c:ext xmlns:c16="http://schemas.microsoft.com/office/drawing/2014/chart" uri="{C3380CC4-5D6E-409C-BE32-E72D297353CC}">
              <c16:uniqueId val="{00000002-9AB9-4D62-9932-9BD5B1DCBFA7}"/>
            </c:ext>
          </c:extLst>
        </c:ser>
        <c:dLbls>
          <c:showLegendKey val="0"/>
          <c:showVal val="0"/>
          <c:showCatName val="0"/>
          <c:showSerName val="0"/>
          <c:showPercent val="0"/>
          <c:showBubbleSize val="0"/>
        </c:dLbls>
        <c:axId val="418508224"/>
        <c:axId val="418506784"/>
      </c:scatterChart>
      <c:valAx>
        <c:axId val="418508224"/>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18506784"/>
        <c:crosses val="autoZero"/>
        <c:crossBetween val="midCat"/>
      </c:valAx>
      <c:valAx>
        <c:axId val="418506784"/>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18508224"/>
        <c:crosses val="autoZero"/>
        <c:crossBetween val="midCat"/>
      </c:valAx>
    </c:plotArea>
    <c:plotVisOnly val="1"/>
    <c:dispBlanksAs val="gap"/>
    <c:showDLblsOverMax val="0"/>
  </c:chart>
  <c:txPr>
    <a:bodyPr/>
    <a:lstStyle/>
    <a:p>
      <a:pPr>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9739057239057"/>
          <c:y val="3.2337962962962964E-2"/>
          <c:w val="0.82289835858585858"/>
          <c:h val="0.85536620370370386"/>
        </c:manualLayout>
      </c:layout>
      <c:scatterChart>
        <c:scatterStyle val="lineMarker"/>
        <c:varyColors val="0"/>
        <c:ser>
          <c:idx val="1"/>
          <c:order val="0"/>
          <c:spPr>
            <a:ln>
              <a:noFill/>
            </a:ln>
          </c:spPr>
          <c:marker>
            <c:symbol val="square"/>
            <c:size val="8"/>
            <c:spPr>
              <a:solidFill>
                <a:schemeClr val="tx1"/>
              </a:solidFill>
              <a:ln>
                <a:solidFill>
                  <a:schemeClr val="tx1"/>
                </a:solidFill>
              </a:ln>
            </c:spPr>
          </c:marker>
          <c:xVal>
            <c:numRef>
              <c:f>'2021 (グラフ主要国のみ)   '!$B$8:$B$22</c:f>
              <c:numCache>
                <c:formatCode>General</c:formatCode>
                <c:ptCount val="15"/>
                <c:pt idx="0" formatCode="0.00%">
                  <c:v>0.29899646072929326</c:v>
                </c:pt>
                <c:pt idx="2" formatCode="0.00%">
                  <c:v>0.28110948092976062</c:v>
                </c:pt>
                <c:pt idx="3" formatCode="0.00%">
                  <c:v>0.42811597974465149</c:v>
                </c:pt>
                <c:pt idx="4" formatCode="0.00%">
                  <c:v>0.39360838016057681</c:v>
                </c:pt>
                <c:pt idx="5" formatCode="0.00%">
                  <c:v>0.30244970414115807</c:v>
                </c:pt>
                <c:pt idx="6" formatCode="0.00%">
                  <c:v>4.5898658792928898E-2</c:v>
                </c:pt>
                <c:pt idx="7" formatCode="0.00%">
                  <c:v>0.10893212096226229</c:v>
                </c:pt>
                <c:pt idx="8" formatCode="0.00%">
                  <c:v>0.3352</c:v>
                </c:pt>
                <c:pt idx="9" formatCode="0.00%">
                  <c:v>0.52833870715697662</c:v>
                </c:pt>
                <c:pt idx="10" formatCode="0.00%">
                  <c:v>0.37725367099059826</c:v>
                </c:pt>
                <c:pt idx="11" formatCode="0.00%">
                  <c:v>0.31194562560341815</c:v>
                </c:pt>
                <c:pt idx="12" formatCode="0.00%">
                  <c:v>0.35446546508501359</c:v>
                </c:pt>
                <c:pt idx="13" formatCode="0.00%">
                  <c:v>0.22944676044005871</c:v>
                </c:pt>
                <c:pt idx="14" formatCode="0.00%">
                  <c:v>8.0619193321394417E-2</c:v>
                </c:pt>
              </c:numCache>
            </c:numRef>
          </c:xVal>
          <c:yVal>
            <c:numRef>
              <c:f>'2021 (グラフ主要国のみ)   '!$C$8:$C$22</c:f>
              <c:numCache>
                <c:formatCode>General</c:formatCode>
                <c:ptCount val="15"/>
                <c:pt idx="0" formatCode="0.00%">
                  <c:v>0.47124938271604938</c:v>
                </c:pt>
                <c:pt idx="2" formatCode="0.00%">
                  <c:v>0.64189836758930341</c:v>
                </c:pt>
                <c:pt idx="3" formatCode="0.00%">
                  <c:v>0.6552053220665629</c:v>
                </c:pt>
                <c:pt idx="4" formatCode="0.00%">
                  <c:v>0.66362679561939986</c:v>
                </c:pt>
                <c:pt idx="5" formatCode="0.00%">
                  <c:v>0.60178824917560569</c:v>
                </c:pt>
                <c:pt idx="6" formatCode="0.00%">
                  <c:v>9.4865050374826912E-2</c:v>
                </c:pt>
                <c:pt idx="7" formatCode="0.00%">
                  <c:v>0.23607365619872725</c:v>
                </c:pt>
                <c:pt idx="8" formatCode="0.00%">
                  <c:v>0.58209999999999995</c:v>
                </c:pt>
                <c:pt idx="9" formatCode="0.00%">
                  <c:v>0.84361992159902066</c:v>
                </c:pt>
                <c:pt idx="10" formatCode="0.00%">
                  <c:v>0.46522253278864761</c:v>
                </c:pt>
                <c:pt idx="11" formatCode="0.00%">
                  <c:v>0.66718332577246842</c:v>
                </c:pt>
                <c:pt idx="12" formatCode="0.00%">
                  <c:v>0.66046069683100417</c:v>
                </c:pt>
                <c:pt idx="13" formatCode="0.00%">
                  <c:v>0.40427752887751062</c:v>
                </c:pt>
                <c:pt idx="14" formatCode="0.00%">
                  <c:v>0.12944864206909446</c:v>
                </c:pt>
              </c:numCache>
            </c:numRef>
          </c:yVal>
          <c:smooth val="0"/>
          <c:extLst>
            <c:ext xmlns:c15="http://schemas.microsoft.com/office/drawing/2012/chart" uri="{02D57815-91ED-43cb-92C2-25804820EDAC}">
              <c15:filteredSeriesTitle>
                <c15:tx>
                  <c:strRef>
                    <c:extLst>
                      <c:ext uri="{02D57815-91ED-43cb-92C2-25804820EDAC}">
                        <c15:formulaRef>
                          <c15:sqref>'2021 (グラフ主要国のみ)   '!$C$7</c15:sqref>
                        </c15:formulaRef>
                      </c:ext>
                    </c:extLst>
                    <c:strCache>
                      <c:ptCount val="1"/>
                      <c:pt idx="0">
                        <c:v>（付加価値）情報通信業の首位都市への集中度</c:v>
                      </c:pt>
                    </c:strCache>
                  </c:strRef>
                </c15:tx>
              </c15:filteredSeriesTitle>
            </c:ext>
            <c:ext xmlns:c16="http://schemas.microsoft.com/office/drawing/2014/chart" uri="{C3380CC4-5D6E-409C-BE32-E72D297353CC}">
              <c16:uniqueId val="{00000000-E2DB-438E-BFAB-CE98BF7842A4}"/>
            </c:ext>
          </c:extLst>
        </c:ser>
        <c:ser>
          <c:idx val="2"/>
          <c:order val="1"/>
          <c:spPr>
            <a:ln w="19050" cap="rnd">
              <a:noFill/>
              <a:round/>
            </a:ln>
            <a:effectLst/>
          </c:spPr>
          <c:marker>
            <c:symbol val="diamond"/>
            <c:size val="8"/>
            <c:spPr>
              <a:solidFill>
                <a:schemeClr val="accent5">
                  <a:lumMod val="60000"/>
                  <a:lumOff val="40000"/>
                </a:schemeClr>
              </a:solidFill>
              <a:ln>
                <a:solidFill>
                  <a:schemeClr val="accent5">
                    <a:lumMod val="60000"/>
                    <a:lumOff val="40000"/>
                  </a:schemeClr>
                </a:solidFill>
              </a:ln>
            </c:spPr>
          </c:marker>
          <c:xVal>
            <c:numRef>
              <c:f>'2021 (グラフ主要国のみ)   '!$B$25:$B$39</c:f>
              <c:numCache>
                <c:formatCode>General</c:formatCode>
                <c:ptCount val="15"/>
                <c:pt idx="0" formatCode="0.00%">
                  <c:v>0.29899646072929326</c:v>
                </c:pt>
                <c:pt idx="2" formatCode="0.00%">
                  <c:v>0.28110948092976062</c:v>
                </c:pt>
                <c:pt idx="3" formatCode="0.00%">
                  <c:v>0.42811597974465149</c:v>
                </c:pt>
                <c:pt idx="4" formatCode="0.00%">
                  <c:v>0.39360838016057681</c:v>
                </c:pt>
                <c:pt idx="5" formatCode="0.00%">
                  <c:v>0.30244970414115807</c:v>
                </c:pt>
                <c:pt idx="6" formatCode="0.00%">
                  <c:v>4.5898658792928898E-2</c:v>
                </c:pt>
                <c:pt idx="7" formatCode="0.00%">
                  <c:v>0.10893212096226229</c:v>
                </c:pt>
                <c:pt idx="8" formatCode="0.00%">
                  <c:v>0.3352</c:v>
                </c:pt>
                <c:pt idx="9" formatCode="0.00%">
                  <c:v>0.52833870715697662</c:v>
                </c:pt>
                <c:pt idx="10" formatCode="0.00%">
                  <c:v>0.37725367099059826</c:v>
                </c:pt>
                <c:pt idx="11" formatCode="0.00%">
                  <c:v>0.31194562560341815</c:v>
                </c:pt>
                <c:pt idx="12" formatCode="0.00%">
                  <c:v>0.35446546508501359</c:v>
                </c:pt>
                <c:pt idx="13" formatCode="0.00%">
                  <c:v>0.22944676044005871</c:v>
                </c:pt>
                <c:pt idx="14" formatCode="0.00%">
                  <c:v>8.0619193321394417E-2</c:v>
                </c:pt>
              </c:numCache>
            </c:numRef>
          </c:xVal>
          <c:yVal>
            <c:numRef>
              <c:f>'2021 (グラフ主要国のみ)   '!$C$25:$C$39</c:f>
              <c:numCache>
                <c:formatCode>General</c:formatCode>
                <c:ptCount val="15"/>
                <c:pt idx="0" formatCode="0.00%">
                  <c:v>0.41828173999441115</c:v>
                </c:pt>
                <c:pt idx="2" formatCode="0.00%">
                  <c:v>0.67183384125560142</c:v>
                </c:pt>
                <c:pt idx="3" formatCode="0.00%">
                  <c:v>0.65883309065050288</c:v>
                </c:pt>
                <c:pt idx="4" formatCode="0.00%">
                  <c:v>0.63108242303872886</c:v>
                </c:pt>
                <c:pt idx="5" formatCode="0.00%">
                  <c:v>0.5024439453726508</c:v>
                </c:pt>
                <c:pt idx="6" formatCode="0.00%">
                  <c:v>3.7249749334564423E-2</c:v>
                </c:pt>
                <c:pt idx="7" formatCode="0.00%">
                  <c:v>0.11658000159180749</c:v>
                </c:pt>
                <c:pt idx="8" formatCode="0.00%">
                  <c:v>0.46949999999999997</c:v>
                </c:pt>
                <c:pt idx="9" formatCode="0.00%">
                  <c:v>0.68469174497985474</c:v>
                </c:pt>
                <c:pt idx="10" formatCode="0.00%">
                  <c:v>0.60789057870827568</c:v>
                </c:pt>
                <c:pt idx="11" formatCode="0.00%">
                  <c:v>0.62901652496637861</c:v>
                </c:pt>
                <c:pt idx="12" formatCode="0.00%">
                  <c:v>0.60703836972566605</c:v>
                </c:pt>
                <c:pt idx="13" formatCode="0.00%">
                  <c:v>0.50927014463367015</c:v>
                </c:pt>
                <c:pt idx="14" formatCode="0.00%">
                  <c:v>0.20623152752460067</c:v>
                </c:pt>
              </c:numCache>
            </c:numRef>
          </c:yVal>
          <c:smooth val="0"/>
          <c:extLst>
            <c:ext xmlns:c15="http://schemas.microsoft.com/office/drawing/2012/chart" uri="{02D57815-91ED-43cb-92C2-25804820EDAC}">
              <c15:filteredSeriesTitle>
                <c15:tx>
                  <c:strRef>
                    <c:extLst>
                      <c:ext uri="{02D57815-91ED-43cb-92C2-25804820EDAC}">
                        <c15:formulaRef>
                          <c15:sqref>'2021 (グラフ主要国のみ)   '!$C$24</c15:sqref>
                        </c15:formulaRef>
                      </c:ext>
                    </c:extLst>
                    <c:strCache>
                      <c:ptCount val="1"/>
                      <c:pt idx="0">
                        <c:v>（付加価値）金融・保険業の首位都市への集中度</c:v>
                      </c:pt>
                    </c:strCache>
                  </c:strRef>
                </c15:tx>
              </c15:filteredSeriesTitle>
            </c:ext>
            <c:ext xmlns:c16="http://schemas.microsoft.com/office/drawing/2014/chart" uri="{C3380CC4-5D6E-409C-BE32-E72D297353CC}">
              <c16:uniqueId val="{00000001-E2DB-438E-BFAB-CE98BF7842A4}"/>
            </c:ext>
          </c:extLst>
        </c:ser>
        <c:ser>
          <c:idx val="0"/>
          <c:order val="2"/>
          <c:spPr>
            <a:ln w="19050" cap="rnd">
              <a:noFill/>
              <a:round/>
            </a:ln>
            <a:effectLst/>
          </c:spPr>
          <c:marker>
            <c:symbol val="triangle"/>
            <c:size val="7"/>
            <c:spPr>
              <a:solidFill>
                <a:schemeClr val="accent4"/>
              </a:solidFill>
              <a:ln w="9525">
                <a:solidFill>
                  <a:schemeClr val="accent4"/>
                </a:solidFill>
              </a:ln>
              <a:effectLst/>
            </c:spPr>
          </c:marker>
          <c:xVal>
            <c:numRef>
              <c:f>'2021 (グラフ主要国のみ)   '!$B$43:$B$57</c:f>
              <c:numCache>
                <c:formatCode>General</c:formatCode>
                <c:ptCount val="15"/>
                <c:pt idx="0" formatCode="0.00%">
                  <c:v>0.29899646072929326</c:v>
                </c:pt>
                <c:pt idx="2" formatCode="0.00%">
                  <c:v>0.28110948092976062</c:v>
                </c:pt>
                <c:pt idx="3" formatCode="0.00%">
                  <c:v>0.42811597974465149</c:v>
                </c:pt>
                <c:pt idx="4" formatCode="0.00%">
                  <c:v>0.39360838016057681</c:v>
                </c:pt>
                <c:pt idx="5" formatCode="0.00%">
                  <c:v>0.30244970414115807</c:v>
                </c:pt>
                <c:pt idx="6" formatCode="0.00%">
                  <c:v>4.5898658792928898E-2</c:v>
                </c:pt>
                <c:pt idx="7" formatCode="0.00%">
                  <c:v>0.10893212096226229</c:v>
                </c:pt>
                <c:pt idx="8" formatCode="0.00%">
                  <c:v>0.3352</c:v>
                </c:pt>
                <c:pt idx="9" formatCode="0.00%">
                  <c:v>0.52833870715697662</c:v>
                </c:pt>
                <c:pt idx="10" formatCode="0.00%">
                  <c:v>0.37725367099059826</c:v>
                </c:pt>
                <c:pt idx="11" formatCode="0.00%">
                  <c:v>0.31194562560341815</c:v>
                </c:pt>
                <c:pt idx="12" formatCode="0.00%">
                  <c:v>0.35446546508501359</c:v>
                </c:pt>
                <c:pt idx="13" formatCode="0.00%">
                  <c:v>0.22944676044005871</c:v>
                </c:pt>
                <c:pt idx="14" formatCode="0.00%">
                  <c:v>8.0619193321394417E-2</c:v>
                </c:pt>
              </c:numCache>
            </c:numRef>
          </c:xVal>
          <c:yVal>
            <c:numRef>
              <c:f>'2021 (グラフ主要国のみ)   '!$C$43:$C$57</c:f>
              <c:numCache>
                <c:formatCode>General</c:formatCode>
                <c:ptCount val="15"/>
                <c:pt idx="0" formatCode="0.00%">
                  <c:v>0.37256333867206626</c:v>
                </c:pt>
                <c:pt idx="2" formatCode="0.00%">
                  <c:v>0.51281183932346719</c:v>
                </c:pt>
                <c:pt idx="3" formatCode="0.00%">
                  <c:v>0.53063613773189389</c:v>
                </c:pt>
                <c:pt idx="4" formatCode="0.00%">
                  <c:v>0.52249821665138074</c:v>
                </c:pt>
                <c:pt idx="5" formatCode="0.00%">
                  <c:v>0.43959184886930391</c:v>
                </c:pt>
                <c:pt idx="6" formatCode="0.00%">
                  <c:v>6.2861860532114108E-2</c:v>
                </c:pt>
                <c:pt idx="7" formatCode="0.00%">
                  <c:v>0.13735107610395828</c:v>
                </c:pt>
                <c:pt idx="8" formatCode="0.00%">
                  <c:v>0.4269</c:v>
                </c:pt>
                <c:pt idx="9" formatCode="0.00%">
                  <c:v>0.68942701256211136</c:v>
                </c:pt>
                <c:pt idx="10" formatCode="0.00%">
                  <c:v>0.46414358174014825</c:v>
                </c:pt>
                <c:pt idx="11" formatCode="0.00%">
                  <c:v>0.52838870987354081</c:v>
                </c:pt>
                <c:pt idx="12" formatCode="0.00%">
                  <c:v>0.53776325522836277</c:v>
                </c:pt>
                <c:pt idx="13" formatCode="0.00%">
                  <c:v>0.32569834300448886</c:v>
                </c:pt>
                <c:pt idx="14" formatCode="0.00%">
                  <c:v>8.0303817744296069E-2</c:v>
                </c:pt>
              </c:numCache>
            </c:numRef>
          </c:yVal>
          <c:smooth val="0"/>
          <c:extLst>
            <c:ext xmlns:c15="http://schemas.microsoft.com/office/drawing/2012/chart" uri="{02D57815-91ED-43cb-92C2-25804820EDAC}">
              <c15:filteredSeriesTitle>
                <c15:tx>
                  <c:strRef>
                    <c:extLst>
                      <c:ext uri="{02D57815-91ED-43cb-92C2-25804820EDAC}">
                        <c15:formulaRef>
                          <c15:sqref>'2021 (グラフ主要国のみ)   '!$C$42</c15:sqref>
                        </c15:formulaRef>
                      </c:ext>
                    </c:extLst>
                    <c:strCache>
                      <c:ptCount val="1"/>
                      <c:pt idx="0">
                        <c:v>（付加価値）学術研究・専門技術サービス業の首位都市への集中度</c:v>
                      </c:pt>
                    </c:strCache>
                  </c:strRef>
                </c15:tx>
              </c15:filteredSeriesTitle>
            </c:ext>
            <c:ext xmlns:c16="http://schemas.microsoft.com/office/drawing/2014/chart" uri="{C3380CC4-5D6E-409C-BE32-E72D297353CC}">
              <c16:uniqueId val="{00000002-E2DB-438E-BFAB-CE98BF7842A4}"/>
            </c:ext>
          </c:extLst>
        </c:ser>
        <c:dLbls>
          <c:showLegendKey val="0"/>
          <c:showVal val="0"/>
          <c:showCatName val="0"/>
          <c:showSerName val="0"/>
          <c:showPercent val="0"/>
          <c:showBubbleSize val="0"/>
        </c:dLbls>
        <c:axId val="418508224"/>
        <c:axId val="418506784"/>
      </c:scatterChart>
      <c:valAx>
        <c:axId val="418508224"/>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18506784"/>
        <c:crosses val="autoZero"/>
        <c:crossBetween val="midCat"/>
      </c:valAx>
      <c:valAx>
        <c:axId val="418506784"/>
        <c:scaling>
          <c:orientation val="minMax"/>
          <c:max val="0.9"/>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18508224"/>
        <c:crosses val="autoZero"/>
        <c:crossBetween val="midCat"/>
      </c:valAx>
    </c:plotArea>
    <c:plotVisOnly val="1"/>
    <c:dispBlanksAs val="gap"/>
    <c:showDLblsOverMax val="0"/>
  </c:chart>
  <c:txPr>
    <a:bodyPr/>
    <a:lstStyle/>
    <a:p>
      <a:pPr>
        <a:defRPr/>
      </a:pPr>
      <a:endParaRPr lang="ja-JP"/>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8054570931917"/>
          <c:y val="4.3078391793476986E-2"/>
          <c:w val="0.75415364964359743"/>
          <c:h val="0.88772680347957644"/>
        </c:manualLayout>
      </c:layout>
      <c:scatterChart>
        <c:scatterStyle val="lineMarker"/>
        <c:varyColors val="0"/>
        <c:ser>
          <c:idx val="1"/>
          <c:order val="0"/>
          <c:spPr>
            <a:ln>
              <a:noFill/>
            </a:ln>
          </c:spPr>
          <c:marker>
            <c:symbol val="square"/>
            <c:size val="9"/>
            <c:spPr>
              <a:solidFill>
                <a:schemeClr val="tx1">
                  <a:lumMod val="65000"/>
                  <a:lumOff val="35000"/>
                </a:schemeClr>
              </a:solidFill>
              <a:ln>
                <a:solidFill>
                  <a:schemeClr val="bg2">
                    <a:lumMod val="50000"/>
                  </a:schemeClr>
                </a:solidFill>
              </a:ln>
            </c:spPr>
          </c:marker>
          <c:dPt>
            <c:idx val="0"/>
            <c:marker>
              <c:symbol val="triangle"/>
              <c:size val="9"/>
            </c:marker>
            <c:bubble3D val="0"/>
            <c:extLst>
              <c:ext xmlns:c16="http://schemas.microsoft.com/office/drawing/2014/chart" uri="{C3380CC4-5D6E-409C-BE32-E72D297353CC}">
                <c16:uniqueId val="{00000008-8D7F-46D2-A942-9DA306F8B86A}"/>
              </c:ext>
            </c:extLst>
          </c:dPt>
          <c:dPt>
            <c:idx val="1"/>
            <c:marker>
              <c:symbol val="circle"/>
              <c:size val="9"/>
            </c:marker>
            <c:bubble3D val="0"/>
            <c:extLst>
              <c:ext xmlns:c16="http://schemas.microsoft.com/office/drawing/2014/chart" uri="{C3380CC4-5D6E-409C-BE32-E72D297353CC}">
                <c16:uniqueId val="{00000003-8D7F-46D2-A942-9DA306F8B86A}"/>
              </c:ext>
            </c:extLst>
          </c:dPt>
          <c:dPt>
            <c:idx val="2"/>
            <c:marker>
              <c:symbol val="dot"/>
              <c:size val="9"/>
              <c:spPr>
                <a:noFill/>
                <a:ln w="38100">
                  <a:solidFill>
                    <a:schemeClr val="bg2">
                      <a:lumMod val="50000"/>
                    </a:schemeClr>
                  </a:solidFill>
                </a:ln>
              </c:spPr>
            </c:marker>
            <c:bubble3D val="0"/>
            <c:extLst>
              <c:ext xmlns:c16="http://schemas.microsoft.com/office/drawing/2014/chart" uri="{C3380CC4-5D6E-409C-BE32-E72D297353CC}">
                <c16:uniqueId val="{0000000E-8D7F-46D2-A942-9DA306F8B86A}"/>
              </c:ext>
            </c:extLst>
          </c:dPt>
          <c:dPt>
            <c:idx val="3"/>
            <c:marker>
              <c:symbol val="x"/>
              <c:size val="9"/>
              <c:spPr>
                <a:noFill/>
                <a:ln w="38100">
                  <a:solidFill>
                    <a:schemeClr val="bg2">
                      <a:lumMod val="50000"/>
                    </a:schemeClr>
                  </a:solidFill>
                </a:ln>
              </c:spPr>
            </c:marker>
            <c:bubble3D val="0"/>
            <c:extLst>
              <c:ext xmlns:c16="http://schemas.microsoft.com/office/drawing/2014/chart" uri="{C3380CC4-5D6E-409C-BE32-E72D297353CC}">
                <c16:uniqueId val="{0000000B-8D7F-46D2-A942-9DA306F8B86A}"/>
              </c:ext>
            </c:extLst>
          </c:dPt>
          <c:dPt>
            <c:idx val="5"/>
            <c:marker>
              <c:symbol val="plus"/>
              <c:size val="9"/>
              <c:spPr>
                <a:noFill/>
                <a:ln w="41275">
                  <a:solidFill>
                    <a:schemeClr val="bg2">
                      <a:lumMod val="50000"/>
                    </a:schemeClr>
                  </a:solidFill>
                </a:ln>
              </c:spPr>
            </c:marker>
            <c:bubble3D val="0"/>
            <c:extLst>
              <c:ext xmlns:c16="http://schemas.microsoft.com/office/drawing/2014/chart" uri="{C3380CC4-5D6E-409C-BE32-E72D297353CC}">
                <c16:uniqueId val="{00000006-8D7F-46D2-A942-9DA306F8B86A}"/>
              </c:ext>
            </c:extLst>
          </c:dPt>
          <c:dPt>
            <c:idx val="6"/>
            <c:marker>
              <c:symbol val="diamond"/>
              <c:size val="9"/>
            </c:marker>
            <c:bubble3D val="0"/>
            <c:extLst>
              <c:ext xmlns:c16="http://schemas.microsoft.com/office/drawing/2014/chart" uri="{C3380CC4-5D6E-409C-BE32-E72D297353CC}">
                <c16:uniqueId val="{00000005-8D7F-46D2-A942-9DA306F8B86A}"/>
              </c:ext>
            </c:extLst>
          </c:dPt>
          <c:xVal>
            <c:numRef>
              <c:f>'2021(グラフのみ統合)'!$B$8:$B$15</c:f>
              <c:numCache>
                <c:formatCode>0.00%</c:formatCode>
                <c:ptCount val="8"/>
                <c:pt idx="0">
                  <c:v>0.36304062909567497</c:v>
                </c:pt>
                <c:pt idx="1">
                  <c:v>0.22739848083980541</c:v>
                </c:pt>
                <c:pt idx="2">
                  <c:v>4.6406944691445851E-2</c:v>
                </c:pt>
                <c:pt idx="3">
                  <c:v>0.10661715057393653</c:v>
                </c:pt>
                <c:pt idx="4">
                  <c:v>0.30931294848268759</c:v>
                </c:pt>
                <c:pt idx="5">
                  <c:v>0.50348584035067478</c:v>
                </c:pt>
                <c:pt idx="6">
                  <c:v>0.1673397349606629</c:v>
                </c:pt>
              </c:numCache>
            </c:numRef>
          </c:xVal>
          <c:yVal>
            <c:numRef>
              <c:f>'2021(グラフのみ統合)'!$C$8:$C$15</c:f>
              <c:numCache>
                <c:formatCode>0.00%</c:formatCode>
                <c:ptCount val="8"/>
                <c:pt idx="0">
                  <c:v>0.61206896551724133</c:v>
                </c:pt>
                <c:pt idx="1">
                  <c:v>0.48899903536317552</c:v>
                </c:pt>
                <c:pt idx="2">
                  <c:v>0.10190443213296399</c:v>
                </c:pt>
                <c:pt idx="3">
                  <c:v>0.19981325863678806</c:v>
                </c:pt>
                <c:pt idx="4">
                  <c:v>0.64129035810396917</c:v>
                </c:pt>
                <c:pt idx="5">
                  <c:v>0.80983641842445109</c:v>
                </c:pt>
                <c:pt idx="6">
                  <c:v>0.30760311412953456</c:v>
                </c:pt>
              </c:numCache>
            </c:numRef>
          </c:yVal>
          <c:smooth val="0"/>
          <c:extLst>
            <c:ext xmlns:c15="http://schemas.microsoft.com/office/drawing/2012/chart" uri="{02D57815-91ED-43cb-92C2-25804820EDAC}">
              <c15:filteredSeriesTitle>
                <c15:tx>
                  <c:strRef>
                    <c:extLst>
                      <c:ext uri="{02D57815-91ED-43cb-92C2-25804820EDAC}">
                        <c15:formulaRef>
                          <c15:sqref>'2021(グラフのみ統合)'!$C$7</c15:sqref>
                        </c15:formulaRef>
                      </c:ext>
                    </c:extLst>
                    <c:strCache>
                      <c:ptCount val="1"/>
                      <c:pt idx="0">
                        <c:v>（就業者数）情報通信業の首位都市への集中度</c:v>
                      </c:pt>
                    </c:strCache>
                  </c:strRef>
                </c15:tx>
              </c15:filteredSeriesTitle>
            </c:ext>
            <c:ext xmlns:c16="http://schemas.microsoft.com/office/drawing/2014/chart" uri="{C3380CC4-5D6E-409C-BE32-E72D297353CC}">
              <c16:uniqueId val="{00000000-8D7F-46D2-A942-9DA306F8B86A}"/>
            </c:ext>
          </c:extLst>
        </c:ser>
        <c:ser>
          <c:idx val="0"/>
          <c:order val="1"/>
          <c:spPr>
            <a:ln w="19050" cap="rnd">
              <a:noFill/>
              <a:round/>
            </a:ln>
            <a:effectLst/>
          </c:spPr>
          <c:marker>
            <c:symbol val="square"/>
            <c:size val="9"/>
            <c:spPr>
              <a:noFill/>
              <a:ln w="9525">
                <a:solidFill>
                  <a:schemeClr val="tx1">
                    <a:lumMod val="65000"/>
                    <a:lumOff val="35000"/>
                  </a:schemeClr>
                </a:solidFill>
              </a:ln>
              <a:effectLst/>
            </c:spPr>
          </c:marker>
          <c:dPt>
            <c:idx val="0"/>
            <c:marker>
              <c:symbol val="triangle"/>
              <c:size val="9"/>
            </c:marker>
            <c:bubble3D val="0"/>
            <c:extLst>
              <c:ext xmlns:c16="http://schemas.microsoft.com/office/drawing/2014/chart" uri="{C3380CC4-5D6E-409C-BE32-E72D297353CC}">
                <c16:uniqueId val="{00000009-8D7F-46D2-A942-9DA306F8B86A}"/>
              </c:ext>
            </c:extLst>
          </c:dPt>
          <c:dPt>
            <c:idx val="1"/>
            <c:marker>
              <c:symbol val="circle"/>
              <c:size val="9"/>
            </c:marker>
            <c:bubble3D val="0"/>
            <c:extLst>
              <c:ext xmlns:c16="http://schemas.microsoft.com/office/drawing/2014/chart" uri="{C3380CC4-5D6E-409C-BE32-E72D297353CC}">
                <c16:uniqueId val="{00000002-8D7F-46D2-A942-9DA306F8B86A}"/>
              </c:ext>
            </c:extLst>
          </c:dPt>
          <c:dPt>
            <c:idx val="2"/>
            <c:marker>
              <c:symbol val="dot"/>
              <c:size val="9"/>
            </c:marker>
            <c:bubble3D val="0"/>
            <c:extLst>
              <c:ext xmlns:c16="http://schemas.microsoft.com/office/drawing/2014/chart" uri="{C3380CC4-5D6E-409C-BE32-E72D297353CC}">
                <c16:uniqueId val="{0000000D-8D7F-46D2-A942-9DA306F8B86A}"/>
              </c:ext>
            </c:extLst>
          </c:dPt>
          <c:dPt>
            <c:idx val="3"/>
            <c:marker>
              <c:symbol val="x"/>
              <c:size val="9"/>
            </c:marker>
            <c:bubble3D val="0"/>
            <c:extLst>
              <c:ext xmlns:c16="http://schemas.microsoft.com/office/drawing/2014/chart" uri="{C3380CC4-5D6E-409C-BE32-E72D297353CC}">
                <c16:uniqueId val="{0000000A-8D7F-46D2-A942-9DA306F8B86A}"/>
              </c:ext>
            </c:extLst>
          </c:dPt>
          <c:dPt>
            <c:idx val="5"/>
            <c:marker>
              <c:symbol val="plus"/>
              <c:size val="9"/>
            </c:marker>
            <c:bubble3D val="0"/>
            <c:extLst>
              <c:ext xmlns:c16="http://schemas.microsoft.com/office/drawing/2014/chart" uri="{C3380CC4-5D6E-409C-BE32-E72D297353CC}">
                <c16:uniqueId val="{00000007-8D7F-46D2-A942-9DA306F8B86A}"/>
              </c:ext>
            </c:extLst>
          </c:dPt>
          <c:dPt>
            <c:idx val="6"/>
            <c:marker>
              <c:symbol val="diamond"/>
              <c:size val="9"/>
            </c:marker>
            <c:bubble3D val="0"/>
            <c:extLst>
              <c:ext xmlns:c16="http://schemas.microsoft.com/office/drawing/2014/chart" uri="{C3380CC4-5D6E-409C-BE32-E72D297353CC}">
                <c16:uniqueId val="{00000004-8D7F-46D2-A942-9DA306F8B86A}"/>
              </c:ext>
            </c:extLst>
          </c:dPt>
          <c:dPt>
            <c:idx val="7"/>
            <c:marker>
              <c:symbol val="dash"/>
              <c:size val="9"/>
            </c:marker>
            <c:bubble3D val="0"/>
            <c:extLst>
              <c:ext xmlns:c16="http://schemas.microsoft.com/office/drawing/2014/chart" uri="{C3380CC4-5D6E-409C-BE32-E72D297353CC}">
                <c16:uniqueId val="{0000000C-8D7F-46D2-A942-9DA306F8B86A}"/>
              </c:ext>
            </c:extLst>
          </c:dPt>
          <c:xVal>
            <c:numRef>
              <c:f>'2021 (付加価値)   '!$B$8:$B$15</c:f>
              <c:numCache>
                <c:formatCode>0.00%</c:formatCode>
                <c:ptCount val="8"/>
                <c:pt idx="0">
                  <c:v>0.42811597974465149</c:v>
                </c:pt>
                <c:pt idx="1">
                  <c:v>0.30244970414115807</c:v>
                </c:pt>
                <c:pt idx="2">
                  <c:v>4.5898658792928898E-2</c:v>
                </c:pt>
                <c:pt idx="3">
                  <c:v>0.10893212096226229</c:v>
                </c:pt>
                <c:pt idx="4">
                  <c:v>0.3352</c:v>
                </c:pt>
                <c:pt idx="5">
                  <c:v>0.52833870715697662</c:v>
                </c:pt>
                <c:pt idx="6">
                  <c:v>0.22944676044005871</c:v>
                </c:pt>
                <c:pt idx="7">
                  <c:v>8.0619193321394417E-2</c:v>
                </c:pt>
              </c:numCache>
            </c:numRef>
          </c:xVal>
          <c:yVal>
            <c:numRef>
              <c:f>'2021 (付加価値)   '!$C$8:$C$15</c:f>
              <c:numCache>
                <c:formatCode>0.00%</c:formatCode>
                <c:ptCount val="8"/>
                <c:pt idx="0">
                  <c:v>0.6552053220665629</c:v>
                </c:pt>
                <c:pt idx="1">
                  <c:v>0.60178824917560569</c:v>
                </c:pt>
                <c:pt idx="2">
                  <c:v>9.4865050374826912E-2</c:v>
                </c:pt>
                <c:pt idx="3">
                  <c:v>0.23607365619872725</c:v>
                </c:pt>
                <c:pt idx="4">
                  <c:v>0.58209999999999995</c:v>
                </c:pt>
                <c:pt idx="5">
                  <c:v>0.84361992159902066</c:v>
                </c:pt>
                <c:pt idx="6">
                  <c:v>0.40427752887751062</c:v>
                </c:pt>
                <c:pt idx="7">
                  <c:v>0.12944864206909446</c:v>
                </c:pt>
              </c:numCache>
            </c:numRef>
          </c:yVal>
          <c:smooth val="0"/>
          <c:extLst>
            <c:ext xmlns:c15="http://schemas.microsoft.com/office/drawing/2012/chart" uri="{02D57815-91ED-43cb-92C2-25804820EDAC}">
              <c15:filteredSeriesTitle>
                <c15:tx>
                  <c:strRef>
                    <c:extLst>
                      <c:ext uri="{02D57815-91ED-43cb-92C2-25804820EDAC}">
                        <c15:formulaRef>
                          <c15:sqref>'2021 (付加価値)   '!$C$7</c15:sqref>
                        </c15:formulaRef>
                      </c:ext>
                    </c:extLst>
                    <c:strCache>
                      <c:ptCount val="1"/>
                      <c:pt idx="0">
                        <c:v>（付加価値）情報通信業の首位都市への集中度</c:v>
                      </c:pt>
                    </c:strCache>
                  </c:strRef>
                </c15:tx>
              </c15:filteredSeriesTitle>
            </c:ext>
            <c:ext xmlns:c16="http://schemas.microsoft.com/office/drawing/2014/chart" uri="{C3380CC4-5D6E-409C-BE32-E72D297353CC}">
              <c16:uniqueId val="{00000001-8D7F-46D2-A942-9DA306F8B86A}"/>
            </c:ext>
          </c:extLst>
        </c:ser>
        <c:dLbls>
          <c:showLegendKey val="0"/>
          <c:showVal val="0"/>
          <c:showCatName val="0"/>
          <c:showSerName val="0"/>
          <c:showPercent val="0"/>
          <c:showBubbleSize val="0"/>
        </c:dLbls>
        <c:axId val="786194000"/>
        <c:axId val="786193280"/>
      </c:scatterChart>
      <c:valAx>
        <c:axId val="786194000"/>
        <c:scaling>
          <c:orientation val="minMax"/>
          <c:max val="0.8"/>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786193280"/>
        <c:crosses val="autoZero"/>
        <c:crossBetween val="midCat"/>
      </c:valAx>
      <c:valAx>
        <c:axId val="78619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786194000"/>
        <c:crosses val="autoZero"/>
        <c:crossBetween val="midCat"/>
      </c:valAx>
    </c:plotArea>
    <c:plotVisOnly val="1"/>
    <c:dispBlanksAs val="gap"/>
    <c:showDLblsOverMax val="0"/>
  </c:chart>
  <c:txPr>
    <a:bodyPr/>
    <a:lstStyle/>
    <a:p>
      <a:pPr>
        <a:defRPr/>
      </a:pPr>
      <a:endParaRPr lang="ja-JP"/>
    </a:p>
  </c:txPr>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Relationships xmlns="http://schemas.openxmlformats.org/package/2006/relationships"><Relationship Target="../theme/theme5.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575" cy="498475"/>
          </a:xfrm>
          <a:prstGeom prst="rect">
            <a:avLst/>
          </a:prstGeom>
        </p:spPr>
        <p:txBody>
          <a:bodyPr vert="horz" lIns="91411" tIns="45706" rIns="91411" bIns="4570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1"/>
            <a:ext cx="2949575" cy="498475"/>
          </a:xfrm>
          <a:prstGeom prst="rect">
            <a:avLst/>
          </a:prstGeom>
        </p:spPr>
        <p:txBody>
          <a:bodyPr vert="horz" lIns="91411" tIns="45706" rIns="91411" bIns="45706" rtlCol="0"/>
          <a:lstStyle>
            <a:lvl1pPr algn="r">
              <a:defRPr sz="1200"/>
            </a:lvl1pPr>
          </a:lstStyle>
          <a:p>
            <a:fld id="{ADC004DA-1050-4399-AC60-3F835403D04A}" type="datetimeFigureOut">
              <a:rPr kumimoji="1" lang="ja-JP" altLang="en-US" smtClean="0"/>
              <a:t>2025/2/6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11" tIns="45706" rIns="91411" bIns="45706" rtlCol="0" anchor="ctr"/>
          <a:lstStyle/>
          <a:p>
            <a:endParaRPr lang="ja-JP" altLang="en-US"/>
          </a:p>
        </p:txBody>
      </p:sp>
      <p:sp>
        <p:nvSpPr>
          <p:cNvPr id="5" name="ノート プレースホルダー 4"/>
          <p:cNvSpPr>
            <a:spLocks noGrp="1"/>
          </p:cNvSpPr>
          <p:nvPr>
            <p:ph type="body" sz="quarter" idx="3"/>
          </p:nvPr>
        </p:nvSpPr>
        <p:spPr>
          <a:xfrm>
            <a:off x="681040" y="4783139"/>
            <a:ext cx="5445125" cy="3913187"/>
          </a:xfrm>
          <a:prstGeom prst="rect">
            <a:avLst/>
          </a:prstGeom>
        </p:spPr>
        <p:txBody>
          <a:bodyPr vert="horz" lIns="91411" tIns="45706" rIns="91411" bIns="457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11" tIns="45706" rIns="91411" bIns="457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11" tIns="45706" rIns="91411" bIns="45706"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841F3B-5A04-41FB-8249-8E399CC488D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0975091"/>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4.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6.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8.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19.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0.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1.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2.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3.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4.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5.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6.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7.xml.rels><?xml version="1.0" encoding="UTF-8" ?><Relationships xmlns="http://schemas.openxmlformats.org/package/2006/relationships"><Relationship Target="../slideMasters/slideMaster2.xml" Type="http://schemas.openxmlformats.org/officeDocument/2006/relationships/slideMaster" Id="rId1"></Relationship></Relationships>
</file>

<file path=ppt/slideLayouts/_rels/slideLayout28.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29.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0.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1.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2.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3.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4.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5.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6.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7.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8.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39.xml.rels><?xml version="1.0" encoding="UTF-8" ?><Relationships xmlns="http://schemas.openxmlformats.org/package/2006/relationships"><Relationship Target="../slideMasters/slideMaster3.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0.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1.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2.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3.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4.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5.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6.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7.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8.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49.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0.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51.xml.rels><?xml version="1.0" encoding="UTF-8" ?><Relationships xmlns="http://schemas.openxmlformats.org/package/2006/relationships"><Relationship Target="../slideMasters/slideMaster4.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9F1008A-FB1F-4D43-8B20-C91B3BC1D2DA}" type="datetime1">
              <a:rPr lang="en-US" altLang="ja-JP" smtClean="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732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492B85-FF6E-4FDB-9216-340F023C4457}" type="datetime1">
              <a:rPr lang="en-US" altLang="ja-JP" smtClean="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425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48E9FE-DC0C-49D4-9C02-4299C008ED3C}" type="datetime1">
              <a:rPr lang="en-US" altLang="ja-JP" smtClean="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519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0945029" y="6492876"/>
            <a:ext cx="1239586" cy="365125"/>
          </a:xfrm>
          <a:prstGeom prst="rect">
            <a:avLst/>
          </a:prstGeom>
        </p:spPr>
        <p:txBody>
          <a:bodyPr/>
          <a:lstStyle>
            <a:lvl1pPr algn="r">
              <a:defRPr sz="1600">
                <a:latin typeface="BIZ UDPゴシック" panose="020B0400000000000000" pitchFamily="50" charset="-128"/>
                <a:ea typeface="BIZ UDPゴシック" panose="020B0400000000000000" pitchFamily="50" charset="-128"/>
              </a:defRPr>
            </a:lvl1pPr>
          </a:lstStyle>
          <a:p>
            <a:fld id="{E61EF540-5CB6-483A-A4DA-F9E60F8B4EFB}" type="slidenum">
              <a:rPr kumimoji="1" lang="ja-JP" altLang="en-US" smtClean="0"/>
              <a:pPr/>
              <a:t>‹#›</a:t>
            </a:fld>
            <a:endParaRPr kumimoji="1" lang="ja-JP" altLang="en-US" dirty="0"/>
          </a:p>
        </p:txBody>
      </p:sp>
    </p:spTree>
    <p:extLst>
      <p:ext uri="{BB962C8B-B14F-4D97-AF65-F5344CB8AC3E}">
        <p14:creationId xmlns:p14="http://schemas.microsoft.com/office/powerpoint/2010/main" val="4259298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D30BF82-A36F-64B1-C6A8-EFF6231575CD}"/>
              </a:ext>
            </a:extLst>
          </p:cNvPr>
          <p:cNvSpPr>
            <a:spLocks noGrp="1"/>
          </p:cNvSpPr>
          <p:nvPr>
            <p:ph type="sldNum" sz="quarter" idx="10"/>
          </p:nvPr>
        </p:nvSpPr>
        <p:spPr/>
        <p:txBody>
          <a:bodyPr/>
          <a:lstStyle/>
          <a:p>
            <a:fld id="{D687FDCD-7579-4A71-8560-AB57563AEE7A}" type="slidenum">
              <a:rPr kumimoji="1" lang="ja-JP" altLang="en-US" smtClean="0"/>
              <a:pPr/>
              <a:t>‹#›</a:t>
            </a:fld>
            <a:endParaRPr kumimoji="1" lang="ja-JP" altLang="en-US" dirty="0"/>
          </a:p>
        </p:txBody>
      </p:sp>
      <p:sp>
        <p:nvSpPr>
          <p:cNvPr id="4" name="ホームベース 7">
            <a:extLst>
              <a:ext uri="{FF2B5EF4-FFF2-40B4-BE49-F238E27FC236}">
                <a16:creationId xmlns:a16="http://schemas.microsoft.com/office/drawing/2014/main" id="{2F62945F-C699-9066-61F9-BFA4FFCE97F3}"/>
              </a:ext>
            </a:extLst>
          </p:cNvPr>
          <p:cNvSpPr/>
          <p:nvPr userDrawn="1"/>
        </p:nvSpPr>
        <p:spPr>
          <a:xfrm>
            <a:off x="0" y="21176"/>
            <a:ext cx="12192000" cy="365125"/>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algn="ctr">
              <a:defRPr/>
            </a:pPr>
            <a:endParaRPr kumimoji="1" lang="ja-JP" altLang="en-US" b="0" dirty="0">
              <a:solidFill>
                <a:schemeClr val="bg1"/>
              </a:solidFill>
              <a:latin typeface="BIZ UDゴシック" panose="020B0400000000000000" pitchFamily="49" charset="-128"/>
              <a:ea typeface="BIZ UDゴシック" panose="020B0400000000000000" pitchFamily="49" charset="-128"/>
            </a:endParaRPr>
          </a:p>
        </p:txBody>
      </p:sp>
      <p:sp>
        <p:nvSpPr>
          <p:cNvPr id="9" name="Title 1">
            <a:extLst>
              <a:ext uri="{FF2B5EF4-FFF2-40B4-BE49-F238E27FC236}">
                <a16:creationId xmlns:a16="http://schemas.microsoft.com/office/drawing/2014/main" id="{AC72914C-9B8F-D00D-9EBD-AC1162783800}"/>
              </a:ext>
            </a:extLst>
          </p:cNvPr>
          <p:cNvSpPr>
            <a:spLocks noGrp="1"/>
          </p:cNvSpPr>
          <p:nvPr>
            <p:ph type="title" hasCustomPrompt="1"/>
          </p:nvPr>
        </p:nvSpPr>
        <p:spPr>
          <a:xfrm>
            <a:off x="304800" y="22210"/>
            <a:ext cx="11582402" cy="349577"/>
          </a:xfrm>
          <a:prstGeom prst="rect">
            <a:avLst/>
          </a:prstGeom>
        </p:spPr>
        <p:txBody>
          <a:bodyPr anchor="ctr"/>
          <a:lstStyle>
            <a:lvl1pPr>
              <a:defRPr sz="1800" b="1">
                <a:solidFill>
                  <a:schemeClr val="bg1"/>
                </a:solidFill>
                <a:latin typeface="BIZ UDゴシック" panose="020B0400000000000000" pitchFamily="49" charset="-128"/>
                <a:ea typeface="BIZ UDゴシック" panose="020B0400000000000000" pitchFamily="49" charset="-128"/>
              </a:defRPr>
            </a:lvl1pPr>
          </a:lstStyle>
          <a:p>
            <a:r>
              <a:rPr lang="ja-JP" altLang="en-US" dirty="0"/>
              <a:t>表題</a:t>
            </a:r>
            <a:endParaRPr lang="en-US" dirty="0"/>
          </a:p>
        </p:txBody>
      </p:sp>
      <p:sp>
        <p:nvSpPr>
          <p:cNvPr id="10" name="Content Placeholder 2">
            <a:extLst>
              <a:ext uri="{FF2B5EF4-FFF2-40B4-BE49-F238E27FC236}">
                <a16:creationId xmlns:a16="http://schemas.microsoft.com/office/drawing/2014/main" id="{E8BDD5DB-B7E0-D03D-ADB1-1D5B50770A9D}"/>
              </a:ext>
            </a:extLst>
          </p:cNvPr>
          <p:cNvSpPr>
            <a:spLocks noGrp="1"/>
          </p:cNvSpPr>
          <p:nvPr>
            <p:ph idx="1"/>
          </p:nvPr>
        </p:nvSpPr>
        <p:spPr>
          <a:xfrm>
            <a:off x="507996" y="501764"/>
            <a:ext cx="11582403" cy="338554"/>
          </a:xfrm>
          <a:prstGeom prst="rect">
            <a:avLst/>
          </a:prstGeom>
        </p:spPr>
        <p:txBody>
          <a:bodyPr>
            <a:spAutoFit/>
          </a:bodyPr>
          <a:lstStyle>
            <a:lvl1pPr marL="228600" indent="-228600">
              <a:lnSpc>
                <a:spcPct val="100000"/>
              </a:lnSpc>
              <a:buFont typeface="Wingdings" panose="05000000000000000000" pitchFamily="2" charset="2"/>
              <a:buChar char="n"/>
              <a:defRPr sz="1600">
                <a:latin typeface="BIZ UDゴシック" panose="020B0400000000000000" pitchFamily="49" charset="-128"/>
                <a:ea typeface="BIZ UDゴシック" panose="020B0400000000000000" pitchFamily="49" charset="-128"/>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p:txBody>
      </p:sp>
    </p:spTree>
    <p:extLst>
      <p:ext uri="{BB962C8B-B14F-4D97-AF65-F5344CB8AC3E}">
        <p14:creationId xmlns:p14="http://schemas.microsoft.com/office/powerpoint/2010/main" val="7360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D30BF82-A36F-64B1-C6A8-EFF6231575CD}"/>
              </a:ext>
            </a:extLst>
          </p:cNvPr>
          <p:cNvSpPr>
            <a:spLocks noGrp="1"/>
          </p:cNvSpPr>
          <p:nvPr>
            <p:ph type="sldNum" sz="quarter" idx="10"/>
          </p:nvPr>
        </p:nvSpPr>
        <p:spPr/>
        <p:txBody>
          <a:bodyPr/>
          <a:lstStyle/>
          <a:p>
            <a:fld id="{D687FDCD-7579-4A71-8560-AB57563AEE7A}" type="slidenum">
              <a:rPr kumimoji="1" lang="ja-JP" altLang="en-US" smtClean="0"/>
              <a:pPr/>
              <a:t>‹#›</a:t>
            </a:fld>
            <a:endParaRPr kumimoji="1" lang="ja-JP" altLang="en-US" dirty="0"/>
          </a:p>
        </p:txBody>
      </p:sp>
      <p:sp>
        <p:nvSpPr>
          <p:cNvPr id="9" name="Title 1">
            <a:extLst>
              <a:ext uri="{FF2B5EF4-FFF2-40B4-BE49-F238E27FC236}">
                <a16:creationId xmlns:a16="http://schemas.microsoft.com/office/drawing/2014/main" id="{AC72914C-9B8F-D00D-9EBD-AC1162783800}"/>
              </a:ext>
            </a:extLst>
          </p:cNvPr>
          <p:cNvSpPr>
            <a:spLocks noGrp="1"/>
          </p:cNvSpPr>
          <p:nvPr>
            <p:ph type="title" hasCustomPrompt="1"/>
          </p:nvPr>
        </p:nvSpPr>
        <p:spPr>
          <a:xfrm>
            <a:off x="507996" y="22210"/>
            <a:ext cx="11379206" cy="349577"/>
          </a:xfrm>
          <a:prstGeom prst="rect">
            <a:avLst/>
          </a:prstGeom>
        </p:spPr>
        <p:txBody>
          <a:bodyPr anchor="ctr"/>
          <a:lstStyle>
            <a:lvl1pPr>
              <a:defRPr sz="1800" b="1">
                <a:solidFill>
                  <a:schemeClr val="tx1"/>
                </a:solidFill>
                <a:latin typeface="BIZ UDゴシック" panose="020B0400000000000000" pitchFamily="49" charset="-128"/>
                <a:ea typeface="BIZ UDゴシック" panose="020B0400000000000000" pitchFamily="49" charset="-128"/>
              </a:defRPr>
            </a:lvl1pPr>
          </a:lstStyle>
          <a:p>
            <a:r>
              <a:rPr lang="ja-JP" altLang="en-US" dirty="0"/>
              <a:t>表題</a:t>
            </a:r>
            <a:endParaRPr lang="en-US" dirty="0"/>
          </a:p>
        </p:txBody>
      </p:sp>
      <p:sp>
        <p:nvSpPr>
          <p:cNvPr id="10" name="Content Placeholder 2">
            <a:extLst>
              <a:ext uri="{FF2B5EF4-FFF2-40B4-BE49-F238E27FC236}">
                <a16:creationId xmlns:a16="http://schemas.microsoft.com/office/drawing/2014/main" id="{E8BDD5DB-B7E0-D03D-ADB1-1D5B50770A9D}"/>
              </a:ext>
            </a:extLst>
          </p:cNvPr>
          <p:cNvSpPr>
            <a:spLocks noGrp="1"/>
          </p:cNvSpPr>
          <p:nvPr>
            <p:ph idx="1"/>
          </p:nvPr>
        </p:nvSpPr>
        <p:spPr>
          <a:xfrm>
            <a:off x="507996" y="501764"/>
            <a:ext cx="11582403" cy="307777"/>
          </a:xfrm>
          <a:prstGeom prst="rect">
            <a:avLst/>
          </a:prstGeom>
        </p:spPr>
        <p:txBody>
          <a:bodyPr>
            <a:spAutoFit/>
          </a:bodyPr>
          <a:lstStyle>
            <a:lvl1pPr marL="285750" indent="-285750">
              <a:lnSpc>
                <a:spcPct val="100000"/>
              </a:lnSpc>
              <a:buFont typeface="Arial" panose="020B0604020202020204" pitchFamily="34" charset="0"/>
              <a:buChar char="•"/>
              <a:defRPr sz="1400">
                <a:latin typeface="BIZ UDゴシック" panose="020B0400000000000000" pitchFamily="49" charset="-128"/>
                <a:ea typeface="BIZ UDゴシック" panose="020B0400000000000000" pitchFamily="49" charset="-128"/>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p:txBody>
      </p:sp>
      <p:sp>
        <p:nvSpPr>
          <p:cNvPr id="2" name="正方形/長方形 1">
            <a:extLst>
              <a:ext uri="{FF2B5EF4-FFF2-40B4-BE49-F238E27FC236}">
                <a16:creationId xmlns:a16="http://schemas.microsoft.com/office/drawing/2014/main" id="{5C12F19E-96B7-3853-5F58-6992541E9A6D}"/>
              </a:ext>
            </a:extLst>
          </p:cNvPr>
          <p:cNvSpPr/>
          <p:nvPr userDrawn="1"/>
        </p:nvSpPr>
        <p:spPr>
          <a:xfrm>
            <a:off x="0" y="81888"/>
            <a:ext cx="423081" cy="191068"/>
          </a:xfrm>
          <a:prstGeom prst="rect">
            <a:avLst/>
          </a:prstGeom>
          <a:gradFill flip="none" rotWithShape="1">
            <a:gsLst>
              <a:gs pos="0">
                <a:schemeClr val="accent5">
                  <a:lumMod val="60000"/>
                  <a:lumOff val="40000"/>
                </a:schemeClr>
              </a:gs>
              <a:gs pos="16000">
                <a:schemeClr val="accent1">
                  <a:lumMod val="45000"/>
                  <a:lumOff val="55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41667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D7CE0-81E5-88BB-DA42-2E5A7DB2AD4D}"/>
              </a:ext>
            </a:extLst>
          </p:cNvPr>
          <p:cNvSpPr>
            <a:spLocks noGrp="1"/>
          </p:cNvSpPr>
          <p:nvPr>
            <p:ph type="title"/>
          </p:nvPr>
        </p:nvSpPr>
        <p:spPr>
          <a:xfrm>
            <a:off x="0" y="0"/>
            <a:ext cx="12192000" cy="580571"/>
          </a:xfrm>
          <a:prstGeom prst="rect">
            <a:avLst/>
          </a:prstGeom>
          <a:gradFill>
            <a:gsLst>
              <a:gs pos="0">
                <a:srgbClr val="44546A"/>
              </a:gs>
              <a:gs pos="100000">
                <a:srgbClr val="44546A">
                  <a:lumMod val="60000"/>
                  <a:lumOff val="40000"/>
                </a:srgbClr>
              </a:gs>
            </a:gsLst>
            <a:lin ang="0" scaled="1"/>
          </a:gradFill>
        </p:spPr>
        <p:txBody>
          <a:bodyPr anchor="ctr"/>
          <a:lstStyle>
            <a:lvl1pPr>
              <a:defRPr sz="1800" b="1">
                <a:solidFill>
                  <a:schemeClr val="bg1"/>
                </a:solidFill>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
        <p:nvSpPr>
          <p:cNvPr id="3" name="スライド番号プレースホルダー 2">
            <a:extLst>
              <a:ext uri="{FF2B5EF4-FFF2-40B4-BE49-F238E27FC236}">
                <a16:creationId xmlns:a16="http://schemas.microsoft.com/office/drawing/2014/main" id="{84704507-BE0C-3EAD-1983-D7529451DCFA}"/>
              </a:ext>
            </a:extLst>
          </p:cNvPr>
          <p:cNvSpPr>
            <a:spLocks noGrp="1"/>
          </p:cNvSpPr>
          <p:nvPr>
            <p:ph type="sldNum" sz="quarter" idx="10"/>
          </p:nvPr>
        </p:nvSpPr>
        <p:spPr/>
        <p:txBody>
          <a:bodyPr/>
          <a:lstStyle/>
          <a:p>
            <a:fld id="{D687FDCD-7579-4A71-8560-AB57563AEE7A}" type="slidenum">
              <a:rPr kumimoji="1" lang="ja-JP" altLang="en-US" smtClean="0"/>
              <a:pPr/>
              <a:t>‹#›</a:t>
            </a:fld>
            <a:endParaRPr kumimoji="1" lang="ja-JP" altLang="en-US"/>
          </a:p>
        </p:txBody>
      </p:sp>
      <p:sp>
        <p:nvSpPr>
          <p:cNvPr id="4" name="Content Placeholder 2">
            <a:extLst>
              <a:ext uri="{FF2B5EF4-FFF2-40B4-BE49-F238E27FC236}">
                <a16:creationId xmlns:a16="http://schemas.microsoft.com/office/drawing/2014/main" id="{FA804B1C-750B-547E-109C-F513E2785D26}"/>
              </a:ext>
            </a:extLst>
          </p:cNvPr>
          <p:cNvSpPr>
            <a:spLocks noGrp="1"/>
          </p:cNvSpPr>
          <p:nvPr>
            <p:ph idx="1"/>
          </p:nvPr>
        </p:nvSpPr>
        <p:spPr>
          <a:xfrm>
            <a:off x="507996" y="758981"/>
            <a:ext cx="11582403" cy="313932"/>
          </a:xfrm>
          <a:prstGeom prst="rect">
            <a:avLst/>
          </a:prstGeom>
        </p:spPr>
        <p:txBody>
          <a:bodyPr>
            <a:spAutoFit/>
          </a:bodyPr>
          <a:lstStyle>
            <a:lvl1pPr>
              <a:defRPr sz="1600">
                <a:latin typeface="BIZ UDゴシック" panose="020B0400000000000000" pitchFamily="49" charset="-128"/>
                <a:ea typeface="BIZ UDゴシック" panose="020B0400000000000000" pitchFamily="49" charset="-128"/>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p:txBody>
      </p:sp>
    </p:spTree>
    <p:extLst>
      <p:ext uri="{BB962C8B-B14F-4D97-AF65-F5344CB8AC3E}">
        <p14:creationId xmlns:p14="http://schemas.microsoft.com/office/powerpoint/2010/main" val="1037991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A033310E-37B5-444B-900A-88F2E90BD196}" type="datetime1">
              <a:rPr kumimoji="1" lang="en-US" altLang="ja-JP" smtClean="0"/>
              <a:t>2/6/2025</a:t>
            </a:fld>
            <a:endParaRPr kumimoji="1" lang="ja-JP" alt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811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978E3270-AF31-40F5-B09F-70559E282082}" type="datetime1">
              <a:rPr kumimoji="1" lang="en-US" altLang="ja-JP" smtClean="0"/>
              <a:t>2/6/2025</a:t>
            </a:fld>
            <a:endParaRPr kumimoji="1" lang="ja-JP" alt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9074727" y="6356353"/>
            <a:ext cx="2743200" cy="365125"/>
          </a:xfrm>
          <a:prstGeom prst="rect">
            <a:avLst/>
          </a:prstGeom>
        </p:spPr>
        <p:txBody>
          <a:bodyPr/>
          <a:lstStyle>
            <a:lvl1pPr>
              <a:defRPr sz="1800" b="1">
                <a:solidFill>
                  <a:schemeClr val="tx1"/>
                </a:solidFill>
                <a:latin typeface="BIZ UDPゴシック" panose="020B0400000000000000" pitchFamily="50" charset="-128"/>
                <a:ea typeface="BIZ UDPゴシック" panose="020B0400000000000000" pitchFamily="50"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4150898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E6F17937-236C-4743-B198-78AC98DFB78E}" type="datetime1">
              <a:rPr kumimoji="1" lang="en-US" altLang="ja-JP" smtClean="0"/>
              <a:t>2/6/2025</a:t>
            </a:fld>
            <a:endParaRPr kumimoji="1" lang="ja-JP" alt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59233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38200" y="6356353"/>
            <a:ext cx="2743200" cy="365125"/>
          </a:xfrm>
          <a:prstGeom prst="rect">
            <a:avLst/>
          </a:prstGeom>
        </p:spPr>
        <p:txBody>
          <a:bodyPr/>
          <a:lstStyle/>
          <a:p>
            <a:fld id="{4C58FDA9-D364-40AA-B1DE-E4CFC4E7BFF7}" type="datetime1">
              <a:rPr kumimoji="1" lang="en-US" altLang="ja-JP" smtClean="0"/>
              <a:t>2/6/2025</a:t>
            </a:fld>
            <a:endParaRPr kumimoji="1" lang="ja-JP" altLang="en-US"/>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81726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C3A101-7353-4B5B-BE29-6D5BBD37DA1A}" type="datetime1">
              <a:rPr lang="en-US" altLang="ja-JP" smtClean="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41995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838200" y="6356353"/>
            <a:ext cx="2743200" cy="365125"/>
          </a:xfrm>
          <a:prstGeom prst="rect">
            <a:avLst/>
          </a:prstGeom>
        </p:spPr>
        <p:txBody>
          <a:bodyPr/>
          <a:lstStyle/>
          <a:p>
            <a:fld id="{92FD339C-6A7C-43B5-8073-DF41BB559768}" type="datetime1">
              <a:rPr kumimoji="1" lang="en-US" altLang="ja-JP" smtClean="0"/>
              <a:t>2/6/2025</a:t>
            </a:fld>
            <a:endParaRPr kumimoji="1" lang="ja-JP" altLang="en-US"/>
          </a:p>
        </p:txBody>
      </p:sp>
      <p:sp>
        <p:nvSpPr>
          <p:cNvPr id="8" name="Footer Placeholder 7"/>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864474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838200" y="6356353"/>
            <a:ext cx="2743200" cy="365125"/>
          </a:xfrm>
          <a:prstGeom prst="rect">
            <a:avLst/>
          </a:prstGeom>
        </p:spPr>
        <p:txBody>
          <a:bodyPr/>
          <a:lstStyle/>
          <a:p>
            <a:fld id="{55ECE685-A335-4182-9517-49B99D0DAD89}" type="datetime1">
              <a:rPr kumimoji="1" lang="en-US" altLang="ja-JP" smtClean="0"/>
              <a:t>2/6/2025</a:t>
            </a:fld>
            <a:endParaRPr kumimoji="1" lang="ja-JP" altLang="en-US"/>
          </a:p>
        </p:txBody>
      </p:sp>
      <p:sp>
        <p:nvSpPr>
          <p:cNvPr id="4" name="Footer Placeholder 3"/>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882338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3"/>
            <a:ext cx="2743200" cy="365125"/>
          </a:xfrm>
          <a:prstGeom prst="rect">
            <a:avLst/>
          </a:prstGeom>
        </p:spPr>
        <p:txBody>
          <a:bodyPr/>
          <a:lstStyle/>
          <a:p>
            <a:fld id="{D4AC8726-A3CB-485E-BD2B-17E8974E7FEF}" type="datetime1">
              <a:rPr kumimoji="1" lang="en-US" altLang="ja-JP" smtClean="0"/>
              <a:t>2/6/2025</a:t>
            </a:fld>
            <a:endParaRPr kumimoji="1" lang="ja-JP" altLang="en-US"/>
          </a:p>
        </p:txBody>
      </p:sp>
      <p:sp>
        <p:nvSpPr>
          <p:cNvPr id="3" name="Footer Placeholder 2"/>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643584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8"/>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Text Placeholder 3"/>
          <p:cNvSpPr>
            <a:spLocks noGrp="1"/>
          </p:cNvSpPr>
          <p:nvPr>
            <p:ph type="body" sz="half" idx="2"/>
          </p:nvPr>
        </p:nvSpPr>
        <p:spPr>
          <a:xfrm>
            <a:off x="839791"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fld id="{E5F792DF-8916-490F-A1C3-A3AE536E760A}" type="datetime1">
              <a:rPr kumimoji="1" lang="en-US" altLang="ja-JP" smtClean="0"/>
              <a:t>2/6/2025</a:t>
            </a:fld>
            <a:endParaRPr kumimoji="1" lang="ja-JP" altLang="en-US"/>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22287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7" cy="1600200"/>
          </a:xfrm>
          <a:prstGeom prst="rect">
            <a:avLst/>
          </a:prstGeom>
        </p:spPr>
        <p:txBody>
          <a:bodyPr anchor="b"/>
          <a:lstStyle>
            <a:lvl1pPr>
              <a:defRPr sz="3200"/>
            </a:lvl1pPr>
          </a:lstStyle>
          <a:p>
            <a:r>
              <a:rPr lang="ja-JP" altLang="en-US" dirty="0"/>
              <a:t>マスター タイトルの書式設定</a:t>
            </a:r>
            <a:endParaRPr lang="en-US" dirty="0"/>
          </a:p>
        </p:txBody>
      </p:sp>
      <p:sp>
        <p:nvSpPr>
          <p:cNvPr id="3" name="Picture Placeholder 2"/>
          <p:cNvSpPr>
            <a:spLocks noGrp="1" noChangeAspect="1"/>
          </p:cNvSpPr>
          <p:nvPr>
            <p:ph type="pic" idx="1"/>
          </p:nvPr>
        </p:nvSpPr>
        <p:spPr>
          <a:xfrm>
            <a:off x="5183188" y="987428"/>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91"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fld id="{1C3627F9-DA90-4773-893A-E9A70118AB8A}" type="datetime1">
              <a:rPr kumimoji="1" lang="en-US" altLang="ja-JP" smtClean="0"/>
              <a:t>2/6/2025</a:t>
            </a:fld>
            <a:endParaRPr kumimoji="1" lang="ja-JP" altLang="en-US"/>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57460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50D550FC-F3E5-47A7-A71E-D788B4F0D3E1}" type="datetime1">
              <a:rPr kumimoji="1" lang="en-US" altLang="ja-JP" smtClean="0"/>
              <a:t>2/6/2025</a:t>
            </a:fld>
            <a:endParaRPr kumimoji="1" lang="ja-JP" alt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648469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a:lstStyle/>
          <a:p>
            <a:fld id="{D04A2F66-3C76-46DE-9827-7D6B261F0F24}" type="datetime1">
              <a:rPr kumimoji="1" lang="en-US" altLang="ja-JP" smtClean="0"/>
              <a:t>2/6/2025</a:t>
            </a:fld>
            <a:endParaRPr kumimoji="1" lang="ja-JP" altLang="en-US"/>
          </a:p>
        </p:txBody>
      </p:sp>
      <p:sp>
        <p:nvSpPr>
          <p:cNvPr id="5" name="Footer Placeholder 4"/>
          <p:cNvSpPr>
            <a:spLocks noGrp="1"/>
          </p:cNvSpPr>
          <p:nvPr>
            <p:ph type="ftr" sz="quarter" idx="11"/>
          </p:nvPr>
        </p:nvSpPr>
        <p:spPr>
          <a:xfrm>
            <a:off x="4038600" y="6356353"/>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6465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96400" y="6356355"/>
            <a:ext cx="2743200" cy="365125"/>
          </a:xfrm>
          <a:prstGeom prst="rect">
            <a:avLst/>
          </a:prstGeom>
        </p:spPr>
        <p:txBody>
          <a:bodyPr/>
          <a:lstStyle>
            <a:lvl1pPr algn="r">
              <a:defRPr sz="20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3952475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7EB7C-6951-4EF3-B3EA-7F502FCC69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DF74D02-5D0E-92F7-6563-689E7576A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3DC8D0E-FB31-BD7C-46D7-7424C91905CB}"/>
              </a:ext>
            </a:extLst>
          </p:cNvPr>
          <p:cNvSpPr>
            <a:spLocks noGrp="1"/>
          </p:cNvSpPr>
          <p:nvPr>
            <p:ph type="dt" sz="half" idx="10"/>
          </p:nvPr>
        </p:nvSpPr>
        <p:spPr/>
        <p:txBody>
          <a:bodyPr/>
          <a:lstStyle/>
          <a:p>
            <a:fld id="{473412DA-5321-491D-9AC0-A2B1E7C0AE22}" type="datetime1">
              <a:rPr kumimoji="1" lang="en-US" altLang="ja-JP" smtClean="0"/>
              <a:t>2/6/2025</a:t>
            </a:fld>
            <a:endParaRPr kumimoji="1" lang="ja-JP" altLang="en-US"/>
          </a:p>
        </p:txBody>
      </p:sp>
      <p:sp>
        <p:nvSpPr>
          <p:cNvPr id="5" name="フッター プレースホルダー 4">
            <a:extLst>
              <a:ext uri="{FF2B5EF4-FFF2-40B4-BE49-F238E27FC236}">
                <a16:creationId xmlns:a16="http://schemas.microsoft.com/office/drawing/2014/main" id="{C14688CF-7115-E6E7-3DD5-4A26B487E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5B086A-41D6-8844-FDBF-03FCB0EBC293}"/>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1467219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5150C-86C7-E619-9CAB-7FC929503AD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DB48F5-1593-3937-827D-66F70AD9A5D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AE6A56-2050-B445-066D-3536A923CD4D}"/>
              </a:ext>
            </a:extLst>
          </p:cNvPr>
          <p:cNvSpPr>
            <a:spLocks noGrp="1"/>
          </p:cNvSpPr>
          <p:nvPr>
            <p:ph type="dt" sz="half" idx="10"/>
          </p:nvPr>
        </p:nvSpPr>
        <p:spPr/>
        <p:txBody>
          <a:bodyPr/>
          <a:lstStyle/>
          <a:p>
            <a:fld id="{A45A1E1B-7FAC-445B-8DCC-9DB525BBD140}" type="datetime1">
              <a:rPr kumimoji="1" lang="en-US" altLang="ja-JP" smtClean="0"/>
              <a:t>2/6/2025</a:t>
            </a:fld>
            <a:endParaRPr kumimoji="1" lang="ja-JP" altLang="en-US"/>
          </a:p>
        </p:txBody>
      </p:sp>
      <p:sp>
        <p:nvSpPr>
          <p:cNvPr id="5" name="フッター プレースホルダー 4">
            <a:extLst>
              <a:ext uri="{FF2B5EF4-FFF2-40B4-BE49-F238E27FC236}">
                <a16:creationId xmlns:a16="http://schemas.microsoft.com/office/drawing/2014/main" id="{83344636-1A11-02DD-3B1D-9E15748C0D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AF7EE1-50F1-84AC-E47B-C1D1490F047E}"/>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22644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CA9A57A-4980-4F9D-8579-287C2F92628C}" type="datetime1">
              <a:rPr lang="en-US" altLang="ja-JP" smtClean="0"/>
              <a:t>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9994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AF966-BC81-5DFD-07F2-0FED52740B4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F51A3F4-C29C-2ABF-8CDA-43C3BAE91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464D631-F8AE-41C7-E542-354FDFBFBA0D}"/>
              </a:ext>
            </a:extLst>
          </p:cNvPr>
          <p:cNvSpPr>
            <a:spLocks noGrp="1"/>
          </p:cNvSpPr>
          <p:nvPr>
            <p:ph type="dt" sz="half" idx="10"/>
          </p:nvPr>
        </p:nvSpPr>
        <p:spPr/>
        <p:txBody>
          <a:bodyPr/>
          <a:lstStyle/>
          <a:p>
            <a:fld id="{85AE7AA5-9EAE-4A8F-95CE-B596A3B1CC49}" type="datetime1">
              <a:rPr kumimoji="1" lang="en-US" altLang="ja-JP" smtClean="0"/>
              <a:t>2/6/2025</a:t>
            </a:fld>
            <a:endParaRPr kumimoji="1" lang="ja-JP" altLang="en-US"/>
          </a:p>
        </p:txBody>
      </p:sp>
      <p:sp>
        <p:nvSpPr>
          <p:cNvPr id="5" name="フッター プレースホルダー 4">
            <a:extLst>
              <a:ext uri="{FF2B5EF4-FFF2-40B4-BE49-F238E27FC236}">
                <a16:creationId xmlns:a16="http://schemas.microsoft.com/office/drawing/2014/main" id="{5755D651-70F9-B8E3-282B-9FDBA2B7FE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356821-C840-BDE3-8798-6E9807AA48B5}"/>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547293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6AA78B-8F96-FFE6-112B-77275BB7AD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2BC576-9465-6DDB-B144-E1F204D790D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6C2E6C5-93B2-10D5-05F7-11761D0A7F4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D80F9A3-C509-5742-732C-9CA949D1C876}"/>
              </a:ext>
            </a:extLst>
          </p:cNvPr>
          <p:cNvSpPr>
            <a:spLocks noGrp="1"/>
          </p:cNvSpPr>
          <p:nvPr>
            <p:ph type="dt" sz="half" idx="10"/>
          </p:nvPr>
        </p:nvSpPr>
        <p:spPr/>
        <p:txBody>
          <a:bodyPr/>
          <a:lstStyle/>
          <a:p>
            <a:fld id="{CD0DCEEA-654A-4C64-BD90-970F265636DA}" type="datetime1">
              <a:rPr kumimoji="1" lang="en-US" altLang="ja-JP" smtClean="0"/>
              <a:t>2/6/2025</a:t>
            </a:fld>
            <a:endParaRPr kumimoji="1" lang="ja-JP" altLang="en-US"/>
          </a:p>
        </p:txBody>
      </p:sp>
      <p:sp>
        <p:nvSpPr>
          <p:cNvPr id="6" name="フッター プレースホルダー 5">
            <a:extLst>
              <a:ext uri="{FF2B5EF4-FFF2-40B4-BE49-F238E27FC236}">
                <a16:creationId xmlns:a16="http://schemas.microsoft.com/office/drawing/2014/main" id="{707744EC-2788-8858-5550-6F706993CF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14F2AD-FDFC-F5E6-A505-D4397828A5C8}"/>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871270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DBF0F-8A94-24EE-66EA-ECD108C7CD8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D45CA8-FA1C-8023-F470-C10C6317C4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C90D394-AA4F-7D3B-77C7-433B824EF5C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6ADCA05-BAB5-5808-4E3D-A3CFB28A3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A53D406-0EE8-7492-C59E-D950A8182B3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166A0F-E5A5-6A02-ECFE-1E6A76E1C872}"/>
              </a:ext>
            </a:extLst>
          </p:cNvPr>
          <p:cNvSpPr>
            <a:spLocks noGrp="1"/>
          </p:cNvSpPr>
          <p:nvPr>
            <p:ph type="dt" sz="half" idx="10"/>
          </p:nvPr>
        </p:nvSpPr>
        <p:spPr/>
        <p:txBody>
          <a:bodyPr/>
          <a:lstStyle/>
          <a:p>
            <a:fld id="{933E8134-7F0B-472A-90BE-19E95890F747}" type="datetime1">
              <a:rPr kumimoji="1" lang="en-US" altLang="ja-JP" smtClean="0"/>
              <a:t>2/6/2025</a:t>
            </a:fld>
            <a:endParaRPr kumimoji="1" lang="ja-JP" altLang="en-US"/>
          </a:p>
        </p:txBody>
      </p:sp>
      <p:sp>
        <p:nvSpPr>
          <p:cNvPr id="8" name="フッター プレースホルダー 7">
            <a:extLst>
              <a:ext uri="{FF2B5EF4-FFF2-40B4-BE49-F238E27FC236}">
                <a16:creationId xmlns:a16="http://schemas.microsoft.com/office/drawing/2014/main" id="{CA1F864B-5ED9-B078-3F6E-175D98D8A5C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A64ED39-3F15-3C67-4058-6B5E979EE80F}"/>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770753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8997DF-9476-0806-6E22-0185F29E5F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B5FDB93-2E78-6A84-1336-9FCE31E4277D}"/>
              </a:ext>
            </a:extLst>
          </p:cNvPr>
          <p:cNvSpPr>
            <a:spLocks noGrp="1"/>
          </p:cNvSpPr>
          <p:nvPr>
            <p:ph type="dt" sz="half" idx="10"/>
          </p:nvPr>
        </p:nvSpPr>
        <p:spPr/>
        <p:txBody>
          <a:bodyPr/>
          <a:lstStyle/>
          <a:p>
            <a:fld id="{086BA043-F828-4BD9-92C1-A9C5782A65AD}" type="datetime1">
              <a:rPr kumimoji="1" lang="en-US" altLang="ja-JP" smtClean="0"/>
              <a:t>2/6/2025</a:t>
            </a:fld>
            <a:endParaRPr kumimoji="1" lang="ja-JP" altLang="en-US"/>
          </a:p>
        </p:txBody>
      </p:sp>
      <p:sp>
        <p:nvSpPr>
          <p:cNvPr id="4" name="フッター プレースホルダー 3">
            <a:extLst>
              <a:ext uri="{FF2B5EF4-FFF2-40B4-BE49-F238E27FC236}">
                <a16:creationId xmlns:a16="http://schemas.microsoft.com/office/drawing/2014/main" id="{70657713-ED72-3FBE-2205-3504EAD850D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4F5378C-3743-ACBE-F4A9-F44F40F0DC1B}"/>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5557482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30CBB2C-9839-DC92-DEF1-2EEC79B59379}"/>
              </a:ext>
            </a:extLst>
          </p:cNvPr>
          <p:cNvSpPr>
            <a:spLocks noGrp="1"/>
          </p:cNvSpPr>
          <p:nvPr>
            <p:ph type="dt" sz="half" idx="10"/>
          </p:nvPr>
        </p:nvSpPr>
        <p:spPr/>
        <p:txBody>
          <a:bodyPr/>
          <a:lstStyle/>
          <a:p>
            <a:fld id="{4F64B56C-0300-4251-A2F9-8A52492A9BAF}" type="datetime1">
              <a:rPr kumimoji="1" lang="en-US" altLang="ja-JP" smtClean="0"/>
              <a:t>2/6/2025</a:t>
            </a:fld>
            <a:endParaRPr kumimoji="1" lang="ja-JP" altLang="en-US"/>
          </a:p>
        </p:txBody>
      </p:sp>
      <p:sp>
        <p:nvSpPr>
          <p:cNvPr id="3" name="フッター プレースホルダー 2">
            <a:extLst>
              <a:ext uri="{FF2B5EF4-FFF2-40B4-BE49-F238E27FC236}">
                <a16:creationId xmlns:a16="http://schemas.microsoft.com/office/drawing/2014/main" id="{5FE690D6-F8AF-4FD4-4DAC-AD0AA1D3FB6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E779CCB-A255-D1FB-DCA8-90DCEC810F8F}"/>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974281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18AAC-A9CD-505E-AF88-9F103CF1E71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09E3EA-D6D0-A5E5-6E39-89C39FC23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A67A0A4-9D3B-A72A-99CE-2ECC9BBC6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8C87CE1-E119-33FA-E904-B4568130F441}"/>
              </a:ext>
            </a:extLst>
          </p:cNvPr>
          <p:cNvSpPr>
            <a:spLocks noGrp="1"/>
          </p:cNvSpPr>
          <p:nvPr>
            <p:ph type="dt" sz="half" idx="10"/>
          </p:nvPr>
        </p:nvSpPr>
        <p:spPr/>
        <p:txBody>
          <a:bodyPr/>
          <a:lstStyle/>
          <a:p>
            <a:fld id="{23D390CA-F495-4347-9916-524D6B4204DF}" type="datetime1">
              <a:rPr kumimoji="1" lang="en-US" altLang="ja-JP" smtClean="0"/>
              <a:t>2/6/2025</a:t>
            </a:fld>
            <a:endParaRPr kumimoji="1" lang="ja-JP" altLang="en-US"/>
          </a:p>
        </p:txBody>
      </p:sp>
      <p:sp>
        <p:nvSpPr>
          <p:cNvPr id="6" name="フッター プレースホルダー 5">
            <a:extLst>
              <a:ext uri="{FF2B5EF4-FFF2-40B4-BE49-F238E27FC236}">
                <a16:creationId xmlns:a16="http://schemas.microsoft.com/office/drawing/2014/main" id="{7DC5E556-2B19-2BEE-EB92-C0453560A6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281A9E-FFBC-F8C1-D31D-BFD9659FE228}"/>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4156370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D42C2A-204C-593B-2A90-0BB2A25437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9C651F-2BDD-4BF8-5930-A74DD3BD0F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09B8D3D-DA38-FC25-E78E-A1903F0FF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B91CEF-5981-A2D1-18C3-2ADD865A4DCF}"/>
              </a:ext>
            </a:extLst>
          </p:cNvPr>
          <p:cNvSpPr>
            <a:spLocks noGrp="1"/>
          </p:cNvSpPr>
          <p:nvPr>
            <p:ph type="dt" sz="half" idx="10"/>
          </p:nvPr>
        </p:nvSpPr>
        <p:spPr/>
        <p:txBody>
          <a:bodyPr/>
          <a:lstStyle/>
          <a:p>
            <a:fld id="{6B888C83-0DC6-4E2A-9EB1-4F9AF4704107}" type="datetime1">
              <a:rPr kumimoji="1" lang="en-US" altLang="ja-JP" smtClean="0"/>
              <a:t>2/6/2025</a:t>
            </a:fld>
            <a:endParaRPr kumimoji="1" lang="ja-JP" altLang="en-US"/>
          </a:p>
        </p:txBody>
      </p:sp>
      <p:sp>
        <p:nvSpPr>
          <p:cNvPr id="6" name="フッター プレースホルダー 5">
            <a:extLst>
              <a:ext uri="{FF2B5EF4-FFF2-40B4-BE49-F238E27FC236}">
                <a16:creationId xmlns:a16="http://schemas.microsoft.com/office/drawing/2014/main" id="{4CB6F9D0-45CF-8829-FA5B-826DA91ED5D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81150E-2FA5-E59F-58BC-04FCEA6F55F0}"/>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743882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C3A404-FB22-73A8-DE19-69070BC0671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ADB205-C176-B544-1D0C-16B5F112CA8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B45DA9-6233-FA43-C10F-056140A6C782}"/>
              </a:ext>
            </a:extLst>
          </p:cNvPr>
          <p:cNvSpPr>
            <a:spLocks noGrp="1"/>
          </p:cNvSpPr>
          <p:nvPr>
            <p:ph type="dt" sz="half" idx="10"/>
          </p:nvPr>
        </p:nvSpPr>
        <p:spPr/>
        <p:txBody>
          <a:bodyPr/>
          <a:lstStyle/>
          <a:p>
            <a:fld id="{B58B7996-313D-45BA-B2B3-BF50A56DE384}" type="datetime1">
              <a:rPr kumimoji="1" lang="en-US" altLang="ja-JP" smtClean="0"/>
              <a:t>2/6/2025</a:t>
            </a:fld>
            <a:endParaRPr kumimoji="1" lang="ja-JP" altLang="en-US"/>
          </a:p>
        </p:txBody>
      </p:sp>
      <p:sp>
        <p:nvSpPr>
          <p:cNvPr id="5" name="フッター プレースホルダー 4">
            <a:extLst>
              <a:ext uri="{FF2B5EF4-FFF2-40B4-BE49-F238E27FC236}">
                <a16:creationId xmlns:a16="http://schemas.microsoft.com/office/drawing/2014/main" id="{026C5F59-BB17-431D-384E-75DFA3CA05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CA150F-B13A-9E3C-0571-5C51A7449C22}"/>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112458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66674F0-63A2-2744-FCEA-1C1EDAA9A13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0869FA0-B095-7A94-EB4C-6A2796590B7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C2E922-789B-987E-ABB2-1F133495834F}"/>
              </a:ext>
            </a:extLst>
          </p:cNvPr>
          <p:cNvSpPr>
            <a:spLocks noGrp="1"/>
          </p:cNvSpPr>
          <p:nvPr>
            <p:ph type="dt" sz="half" idx="10"/>
          </p:nvPr>
        </p:nvSpPr>
        <p:spPr/>
        <p:txBody>
          <a:bodyPr/>
          <a:lstStyle/>
          <a:p>
            <a:fld id="{6F79ADC0-92EA-41C3-ABA8-BA97A882B004}" type="datetime1">
              <a:rPr kumimoji="1" lang="en-US" altLang="ja-JP" smtClean="0"/>
              <a:t>2/6/2025</a:t>
            </a:fld>
            <a:endParaRPr kumimoji="1" lang="ja-JP" altLang="en-US"/>
          </a:p>
        </p:txBody>
      </p:sp>
      <p:sp>
        <p:nvSpPr>
          <p:cNvPr id="5" name="フッター プレースホルダー 4">
            <a:extLst>
              <a:ext uri="{FF2B5EF4-FFF2-40B4-BE49-F238E27FC236}">
                <a16:creationId xmlns:a16="http://schemas.microsoft.com/office/drawing/2014/main" id="{20FCD9C8-3735-28A2-4239-D658FE31F2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F5FBBD-F334-DBB1-515C-9698716A5BFE}"/>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631623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96400" y="6356351"/>
            <a:ext cx="2743200" cy="365125"/>
          </a:xfrm>
          <a:prstGeom prst="rect">
            <a:avLst/>
          </a:prstGeom>
        </p:spPr>
        <p:txBody>
          <a:bodyPr/>
          <a:lstStyle>
            <a:lvl1pPr algn="r">
              <a:defRPr sz="20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4249056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59B1DC-E3E0-4E19-8DC1-0D49071245F8}" type="datetime1">
              <a:rPr lang="en-US" altLang="ja-JP" smtClean="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33276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7EB7C-6951-4EF3-B3EA-7F502FCC69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DF74D02-5D0E-92F7-6563-689E7576A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3DC8D0E-FB31-BD7C-46D7-7424C91905CB}"/>
              </a:ext>
            </a:extLst>
          </p:cNvPr>
          <p:cNvSpPr>
            <a:spLocks noGrp="1"/>
          </p:cNvSpPr>
          <p:nvPr>
            <p:ph type="dt" sz="half" idx="10"/>
          </p:nvPr>
        </p:nvSpPr>
        <p:spPr/>
        <p:txBody>
          <a:bodyPr/>
          <a:lstStyle/>
          <a:p>
            <a:fld id="{7B637449-E341-43A0-8273-5C96CD1EE685}"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C14688CF-7115-E6E7-3DD5-4A26B487E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5B086A-41D6-8844-FDBF-03FCB0EBC293}"/>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863240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5150C-86C7-E619-9CAB-7FC929503AD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DB48F5-1593-3937-827D-66F70AD9A5D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AE6A56-2050-B445-066D-3536A923CD4D}"/>
              </a:ext>
            </a:extLst>
          </p:cNvPr>
          <p:cNvSpPr>
            <a:spLocks noGrp="1"/>
          </p:cNvSpPr>
          <p:nvPr>
            <p:ph type="dt" sz="half" idx="10"/>
          </p:nvPr>
        </p:nvSpPr>
        <p:spPr/>
        <p:txBody>
          <a:bodyPr/>
          <a:lstStyle/>
          <a:p>
            <a:fld id="{40E7EC1C-E327-4F15-B798-1F2F1B915900}"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83344636-1A11-02DD-3B1D-9E15748C0D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AF7EE1-50F1-84AC-E47B-C1D1490F047E}"/>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683183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AF966-BC81-5DFD-07F2-0FED52740B4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F51A3F4-C29C-2ABF-8CDA-43C3BAE91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464D631-F8AE-41C7-E542-354FDFBFBA0D}"/>
              </a:ext>
            </a:extLst>
          </p:cNvPr>
          <p:cNvSpPr>
            <a:spLocks noGrp="1"/>
          </p:cNvSpPr>
          <p:nvPr>
            <p:ph type="dt" sz="half" idx="10"/>
          </p:nvPr>
        </p:nvSpPr>
        <p:spPr/>
        <p:txBody>
          <a:bodyPr/>
          <a:lstStyle/>
          <a:p>
            <a:fld id="{C22F5ED3-3FD6-4E71-90F1-FADBEE79344F}"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5755D651-70F9-B8E3-282B-9FDBA2B7FE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356821-C840-BDE3-8798-6E9807AA48B5}"/>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10999565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6AA78B-8F96-FFE6-112B-77275BB7AD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2BC576-9465-6DDB-B144-E1F204D790D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6C2E6C5-93B2-10D5-05F7-11761D0A7F4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D80F9A3-C509-5742-732C-9CA949D1C876}"/>
              </a:ext>
            </a:extLst>
          </p:cNvPr>
          <p:cNvSpPr>
            <a:spLocks noGrp="1"/>
          </p:cNvSpPr>
          <p:nvPr>
            <p:ph type="dt" sz="half" idx="10"/>
          </p:nvPr>
        </p:nvSpPr>
        <p:spPr/>
        <p:txBody>
          <a:bodyPr/>
          <a:lstStyle/>
          <a:p>
            <a:fld id="{19F05093-349A-4353-83BB-C33D904B92D2}" type="datetime1">
              <a:rPr kumimoji="1" lang="ja-JP" altLang="en-US" smtClean="0"/>
              <a:t>2025/2/6</a:t>
            </a:fld>
            <a:endParaRPr kumimoji="1" lang="ja-JP" altLang="en-US"/>
          </a:p>
        </p:txBody>
      </p:sp>
      <p:sp>
        <p:nvSpPr>
          <p:cNvPr id="6" name="フッター プレースホルダー 5">
            <a:extLst>
              <a:ext uri="{FF2B5EF4-FFF2-40B4-BE49-F238E27FC236}">
                <a16:creationId xmlns:a16="http://schemas.microsoft.com/office/drawing/2014/main" id="{707744EC-2788-8858-5550-6F706993CF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14F2AD-FDFC-F5E6-A505-D4397828A5C8}"/>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790535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DBF0F-8A94-24EE-66EA-ECD108C7CD8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D45CA8-FA1C-8023-F470-C10C6317C4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C90D394-AA4F-7D3B-77C7-433B824EF5C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6ADCA05-BAB5-5808-4E3D-A3CFB28A3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A53D406-0EE8-7492-C59E-D950A8182B3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166A0F-E5A5-6A02-ECFE-1E6A76E1C872}"/>
              </a:ext>
            </a:extLst>
          </p:cNvPr>
          <p:cNvSpPr>
            <a:spLocks noGrp="1"/>
          </p:cNvSpPr>
          <p:nvPr>
            <p:ph type="dt" sz="half" idx="10"/>
          </p:nvPr>
        </p:nvSpPr>
        <p:spPr/>
        <p:txBody>
          <a:bodyPr/>
          <a:lstStyle/>
          <a:p>
            <a:fld id="{49EF6072-0EA1-40EA-847F-A9FE77FF0ED9}" type="datetime1">
              <a:rPr kumimoji="1" lang="ja-JP" altLang="en-US" smtClean="0"/>
              <a:t>2025/2/6</a:t>
            </a:fld>
            <a:endParaRPr kumimoji="1" lang="ja-JP" altLang="en-US"/>
          </a:p>
        </p:txBody>
      </p:sp>
      <p:sp>
        <p:nvSpPr>
          <p:cNvPr id="8" name="フッター プレースホルダー 7">
            <a:extLst>
              <a:ext uri="{FF2B5EF4-FFF2-40B4-BE49-F238E27FC236}">
                <a16:creationId xmlns:a16="http://schemas.microsoft.com/office/drawing/2014/main" id="{CA1F864B-5ED9-B078-3F6E-175D98D8A5C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A64ED39-3F15-3C67-4058-6B5E979EE80F}"/>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148895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8997DF-9476-0806-6E22-0185F29E5F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B5FDB93-2E78-6A84-1336-9FCE31E4277D}"/>
              </a:ext>
            </a:extLst>
          </p:cNvPr>
          <p:cNvSpPr>
            <a:spLocks noGrp="1"/>
          </p:cNvSpPr>
          <p:nvPr>
            <p:ph type="dt" sz="half" idx="10"/>
          </p:nvPr>
        </p:nvSpPr>
        <p:spPr/>
        <p:txBody>
          <a:bodyPr/>
          <a:lstStyle/>
          <a:p>
            <a:fld id="{A39473F0-C585-41F7-9BEC-6371427E1D31}" type="datetime1">
              <a:rPr kumimoji="1" lang="ja-JP" altLang="en-US" smtClean="0"/>
              <a:t>2025/2/6</a:t>
            </a:fld>
            <a:endParaRPr kumimoji="1" lang="ja-JP" altLang="en-US"/>
          </a:p>
        </p:txBody>
      </p:sp>
      <p:sp>
        <p:nvSpPr>
          <p:cNvPr id="4" name="フッター プレースホルダー 3">
            <a:extLst>
              <a:ext uri="{FF2B5EF4-FFF2-40B4-BE49-F238E27FC236}">
                <a16:creationId xmlns:a16="http://schemas.microsoft.com/office/drawing/2014/main" id="{70657713-ED72-3FBE-2205-3504EAD850D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4F5378C-3743-ACBE-F4A9-F44F40F0DC1B}"/>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6188546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30CBB2C-9839-DC92-DEF1-2EEC79B59379}"/>
              </a:ext>
            </a:extLst>
          </p:cNvPr>
          <p:cNvSpPr>
            <a:spLocks noGrp="1"/>
          </p:cNvSpPr>
          <p:nvPr>
            <p:ph type="dt" sz="half" idx="10"/>
          </p:nvPr>
        </p:nvSpPr>
        <p:spPr/>
        <p:txBody>
          <a:bodyPr/>
          <a:lstStyle/>
          <a:p>
            <a:fld id="{034336DB-A20E-4E30-8D60-8CF2284EFD80}" type="datetime1">
              <a:rPr kumimoji="1" lang="ja-JP" altLang="en-US" smtClean="0"/>
              <a:t>2025/2/6</a:t>
            </a:fld>
            <a:endParaRPr kumimoji="1" lang="ja-JP" altLang="en-US"/>
          </a:p>
        </p:txBody>
      </p:sp>
      <p:sp>
        <p:nvSpPr>
          <p:cNvPr id="3" name="フッター プレースホルダー 2">
            <a:extLst>
              <a:ext uri="{FF2B5EF4-FFF2-40B4-BE49-F238E27FC236}">
                <a16:creationId xmlns:a16="http://schemas.microsoft.com/office/drawing/2014/main" id="{5FE690D6-F8AF-4FD4-4DAC-AD0AA1D3FB6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E779CCB-A255-D1FB-DCA8-90DCEC810F8F}"/>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1814674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18AAC-A9CD-505E-AF88-9F103CF1E71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09E3EA-D6D0-A5E5-6E39-89C39FC23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A67A0A4-9D3B-A72A-99CE-2ECC9BBC6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8C87CE1-E119-33FA-E904-B4568130F441}"/>
              </a:ext>
            </a:extLst>
          </p:cNvPr>
          <p:cNvSpPr>
            <a:spLocks noGrp="1"/>
          </p:cNvSpPr>
          <p:nvPr>
            <p:ph type="dt" sz="half" idx="10"/>
          </p:nvPr>
        </p:nvSpPr>
        <p:spPr/>
        <p:txBody>
          <a:bodyPr/>
          <a:lstStyle/>
          <a:p>
            <a:fld id="{5AA7D96C-8CA9-4B97-A231-CADB05B86187}" type="datetime1">
              <a:rPr kumimoji="1" lang="ja-JP" altLang="en-US" smtClean="0"/>
              <a:t>2025/2/6</a:t>
            </a:fld>
            <a:endParaRPr kumimoji="1" lang="ja-JP" altLang="en-US"/>
          </a:p>
        </p:txBody>
      </p:sp>
      <p:sp>
        <p:nvSpPr>
          <p:cNvPr id="6" name="フッター プレースホルダー 5">
            <a:extLst>
              <a:ext uri="{FF2B5EF4-FFF2-40B4-BE49-F238E27FC236}">
                <a16:creationId xmlns:a16="http://schemas.microsoft.com/office/drawing/2014/main" id="{7DC5E556-2B19-2BEE-EB92-C0453560A6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281A9E-FFBC-F8C1-D31D-BFD9659FE228}"/>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517390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D42C2A-204C-593B-2A90-0BB2A25437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9C651F-2BDD-4BF8-5930-A74DD3BD0F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09B8D3D-DA38-FC25-E78E-A1903F0FF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B91CEF-5981-A2D1-18C3-2ADD865A4DCF}"/>
              </a:ext>
            </a:extLst>
          </p:cNvPr>
          <p:cNvSpPr>
            <a:spLocks noGrp="1"/>
          </p:cNvSpPr>
          <p:nvPr>
            <p:ph type="dt" sz="half" idx="10"/>
          </p:nvPr>
        </p:nvSpPr>
        <p:spPr/>
        <p:txBody>
          <a:bodyPr/>
          <a:lstStyle/>
          <a:p>
            <a:fld id="{6FB33444-6B32-4019-A2FB-FCD3473E31DF}" type="datetime1">
              <a:rPr kumimoji="1" lang="ja-JP" altLang="en-US" smtClean="0"/>
              <a:t>2025/2/6</a:t>
            </a:fld>
            <a:endParaRPr kumimoji="1" lang="ja-JP" altLang="en-US"/>
          </a:p>
        </p:txBody>
      </p:sp>
      <p:sp>
        <p:nvSpPr>
          <p:cNvPr id="6" name="フッター プレースホルダー 5">
            <a:extLst>
              <a:ext uri="{FF2B5EF4-FFF2-40B4-BE49-F238E27FC236}">
                <a16:creationId xmlns:a16="http://schemas.microsoft.com/office/drawing/2014/main" id="{4CB6F9D0-45CF-8829-FA5B-826DA91ED5D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81150E-2FA5-E59F-58BC-04FCEA6F55F0}"/>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063815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C3A404-FB22-73A8-DE19-69070BC0671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ADB205-C176-B544-1D0C-16B5F112CA8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B45DA9-6233-FA43-C10F-056140A6C782}"/>
              </a:ext>
            </a:extLst>
          </p:cNvPr>
          <p:cNvSpPr>
            <a:spLocks noGrp="1"/>
          </p:cNvSpPr>
          <p:nvPr>
            <p:ph type="dt" sz="half" idx="10"/>
          </p:nvPr>
        </p:nvSpPr>
        <p:spPr/>
        <p:txBody>
          <a:bodyPr/>
          <a:lstStyle/>
          <a:p>
            <a:fld id="{F8B2DAD9-52E3-49BE-8BC8-64491CA51440}"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026C5F59-BB17-431D-384E-75DFA3CA05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CA150F-B13A-9E3C-0571-5C51A7449C22}"/>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87042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86057A2-678C-4936-972A-6EE628157721}" type="datetime1">
              <a:rPr lang="en-US" altLang="ja-JP" smtClean="0"/>
              <a:t>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73507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66674F0-63A2-2744-FCEA-1C1EDAA9A13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0869FA0-B095-7A94-EB4C-6A2796590B7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C2E922-789B-987E-ABB2-1F133495834F}"/>
              </a:ext>
            </a:extLst>
          </p:cNvPr>
          <p:cNvSpPr>
            <a:spLocks noGrp="1"/>
          </p:cNvSpPr>
          <p:nvPr>
            <p:ph type="dt" sz="half" idx="10"/>
          </p:nvPr>
        </p:nvSpPr>
        <p:spPr/>
        <p:txBody>
          <a:bodyPr/>
          <a:lstStyle/>
          <a:p>
            <a:fld id="{A6540886-B5C4-4898-BA35-3058D5599CDB}"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20FCD9C8-3735-28A2-4239-D658FE31F2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F5FBBD-F334-DBB1-515C-9698716A5BFE}"/>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311583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96400" y="6356351"/>
            <a:ext cx="2743200" cy="365125"/>
          </a:xfrm>
          <a:prstGeom prst="rect">
            <a:avLst/>
          </a:prstGeom>
        </p:spPr>
        <p:txBody>
          <a:bodyPr/>
          <a:lstStyle>
            <a:lvl1pPr algn="r">
              <a:defRPr sz="20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359838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46C251-F894-4553-8864-10717E9368DE}" type="datetime1">
              <a:rPr lang="en-US" altLang="ja-JP" smtClean="0"/>
              <a:t>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343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9307A-86FF-4C86-8405-DBAE5AA594A6}" type="datetime1">
              <a:rPr lang="en-US" altLang="ja-JP" smtClean="0"/>
              <a:t>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1EF540-5CB6-483A-A4DA-F9E60F8B4EFB}" type="slidenum">
              <a:rPr kumimoji="1" lang="ja-JP" altLang="en-US" smtClean="0"/>
              <a:pPr/>
              <a:t>‹#›</a:t>
            </a:fld>
            <a:endParaRPr kumimoji="1" lang="ja-JP" altLang="en-US" dirty="0"/>
          </a:p>
        </p:txBody>
      </p:sp>
    </p:spTree>
    <p:extLst>
      <p:ext uri="{BB962C8B-B14F-4D97-AF65-F5344CB8AC3E}">
        <p14:creationId xmlns:p14="http://schemas.microsoft.com/office/powerpoint/2010/main" val="32018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B7EF7-A8EB-4908-B708-285C661B58BD}" type="datetime1">
              <a:rPr lang="en-US" altLang="ja-JP" smtClean="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79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BE34A9E-0644-443D-AB97-69B533B04AEC}" type="datetime1">
              <a:rPr lang="en-US" altLang="ja-JP" smtClean="0"/>
              <a:t>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4252520"/>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theme/theme1.xml" Type="http://schemas.openxmlformats.org/officeDocument/2006/relationships/theme"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_rels/slideMaster2.xml.rels><?xml version="1.0" encoding="UTF-8" ?><Relationships xmlns="http://schemas.openxmlformats.org/package/2006/relationships"><Relationship Target="../slideLayouts/slideLayout20.xml" Type="http://schemas.openxmlformats.org/officeDocument/2006/relationships/slideLayout" Id="rId8"></Relationship><Relationship Target="../slideLayouts/slideLayout25.xml" Type="http://schemas.openxmlformats.org/officeDocument/2006/relationships/slideLayout" Id="rId13"></Relationship><Relationship Target="../slideLayouts/slideLayout15.xml" Type="http://schemas.openxmlformats.org/officeDocument/2006/relationships/slideLayout" Id="rId3"></Relationship><Relationship Target="../slideLayouts/slideLayout19.xml" Type="http://schemas.openxmlformats.org/officeDocument/2006/relationships/slideLayout" Id="rId7"></Relationship><Relationship Target="../slideLayouts/slideLayout24.xml" Type="http://schemas.openxmlformats.org/officeDocument/2006/relationships/slideLayout" Id="rId12"></Relationship><Relationship Target="../slideLayouts/slideLayout14.xml" Type="http://schemas.openxmlformats.org/officeDocument/2006/relationships/slideLayout" Id="rId2"></Relationship><Relationship Target="../theme/theme2.xml" Type="http://schemas.openxmlformats.org/officeDocument/2006/relationships/theme" Id="rId16"></Relationship><Relationship Target="../slideLayouts/slideLayout13.xml" Type="http://schemas.openxmlformats.org/officeDocument/2006/relationships/slideLayout" Id="rId1"></Relationship><Relationship Target="../slideLayouts/slideLayout18.xml" Type="http://schemas.openxmlformats.org/officeDocument/2006/relationships/slideLayout" Id="rId6"></Relationship><Relationship Target="../slideLayouts/slideLayout23.xml" Type="http://schemas.openxmlformats.org/officeDocument/2006/relationships/slideLayout" Id="rId11"></Relationship><Relationship Target="../slideLayouts/slideLayout17.xml" Type="http://schemas.openxmlformats.org/officeDocument/2006/relationships/slideLayout" Id="rId5"></Relationship><Relationship Target="../slideLayouts/slideLayout27.xml" Type="http://schemas.openxmlformats.org/officeDocument/2006/relationships/slideLayout" Id="rId15"></Relationship><Relationship Target="../slideLayouts/slideLayout22.xml" Type="http://schemas.openxmlformats.org/officeDocument/2006/relationships/slideLayout" Id="rId10"></Relationship><Relationship Target="../slideLayouts/slideLayout16.xml" Type="http://schemas.openxmlformats.org/officeDocument/2006/relationships/slideLayout" Id="rId4"></Relationship><Relationship Target="../slideLayouts/slideLayout21.xml" Type="http://schemas.openxmlformats.org/officeDocument/2006/relationships/slideLayout" Id="rId9"></Relationship><Relationship Target="../slideLayouts/slideLayout26.xml" Type="http://schemas.openxmlformats.org/officeDocument/2006/relationships/slideLayout" Id="rId14"></Relationship></Relationships>
</file>

<file path=ppt/slideMasters/_rels/slideMaster3.xml.rels><?xml version="1.0" encoding="UTF-8" ?><Relationships xmlns="http://schemas.openxmlformats.org/package/2006/relationships"><Relationship Target="../slideLayouts/slideLayout35.xml" Type="http://schemas.openxmlformats.org/officeDocument/2006/relationships/slideLayout" Id="rId8"></Relationship><Relationship Target="../theme/theme3.xml" Type="http://schemas.openxmlformats.org/officeDocument/2006/relationships/theme" Id="rId13"></Relationship><Relationship Target="../slideLayouts/slideLayout30.xml" Type="http://schemas.openxmlformats.org/officeDocument/2006/relationships/slideLayout" Id="rId3"></Relationship><Relationship Target="../slideLayouts/slideLayout34.xml" Type="http://schemas.openxmlformats.org/officeDocument/2006/relationships/slideLayout" Id="rId7"></Relationship><Relationship Target="../slideLayouts/slideLayout39.xml" Type="http://schemas.openxmlformats.org/officeDocument/2006/relationships/slideLayout" Id="rId12"></Relationship><Relationship Target="../slideLayouts/slideLayout29.xml" Type="http://schemas.openxmlformats.org/officeDocument/2006/relationships/slideLayout" Id="rId2"></Relationship><Relationship Target="../slideLayouts/slideLayout28.xml" Type="http://schemas.openxmlformats.org/officeDocument/2006/relationships/slideLayout" Id="rId1"></Relationship><Relationship Target="../slideLayouts/slideLayout33.xml" Type="http://schemas.openxmlformats.org/officeDocument/2006/relationships/slideLayout" Id="rId6"></Relationship><Relationship Target="../slideLayouts/slideLayout38.xml" Type="http://schemas.openxmlformats.org/officeDocument/2006/relationships/slideLayout" Id="rId11"></Relationship><Relationship Target="../slideLayouts/slideLayout32.xml" Type="http://schemas.openxmlformats.org/officeDocument/2006/relationships/slideLayout" Id="rId5"></Relationship><Relationship Target="../slideLayouts/slideLayout37.xml" Type="http://schemas.openxmlformats.org/officeDocument/2006/relationships/slideLayout" Id="rId10"></Relationship><Relationship Target="../slideLayouts/slideLayout31.xml" Type="http://schemas.openxmlformats.org/officeDocument/2006/relationships/slideLayout" Id="rId4"></Relationship><Relationship Target="../slideLayouts/slideLayout36.xml" Type="http://schemas.openxmlformats.org/officeDocument/2006/relationships/slideLayout" Id="rId9"></Relationship></Relationships>
</file>

<file path=ppt/slideMasters/_rels/slideMaster4.xml.rels><?xml version="1.0" encoding="UTF-8" ?><Relationships xmlns="http://schemas.openxmlformats.org/package/2006/relationships"><Relationship Target="../slideLayouts/slideLayout47.xml" Type="http://schemas.openxmlformats.org/officeDocument/2006/relationships/slideLayout" Id="rId8"></Relationship><Relationship Target="../theme/theme4.xml" Type="http://schemas.openxmlformats.org/officeDocument/2006/relationships/theme" Id="rId13"></Relationship><Relationship Target="../slideLayouts/slideLayout42.xml" Type="http://schemas.openxmlformats.org/officeDocument/2006/relationships/slideLayout" Id="rId3"></Relationship><Relationship Target="../slideLayouts/slideLayout46.xml" Type="http://schemas.openxmlformats.org/officeDocument/2006/relationships/slideLayout" Id="rId7"></Relationship><Relationship Target="../slideLayouts/slideLayout51.xml" Type="http://schemas.openxmlformats.org/officeDocument/2006/relationships/slideLayout" Id="rId12"></Relationship><Relationship Target="../slideLayouts/slideLayout41.xml" Type="http://schemas.openxmlformats.org/officeDocument/2006/relationships/slideLayout" Id="rId2"></Relationship><Relationship Target="../slideLayouts/slideLayout40.xml" Type="http://schemas.openxmlformats.org/officeDocument/2006/relationships/slideLayout" Id="rId1"></Relationship><Relationship Target="../slideLayouts/slideLayout45.xml" Type="http://schemas.openxmlformats.org/officeDocument/2006/relationships/slideLayout" Id="rId6"></Relationship><Relationship Target="../slideLayouts/slideLayout50.xml" Type="http://schemas.openxmlformats.org/officeDocument/2006/relationships/slideLayout" Id="rId11"></Relationship><Relationship Target="../slideLayouts/slideLayout44.xml" Type="http://schemas.openxmlformats.org/officeDocument/2006/relationships/slideLayout" Id="rId5"></Relationship><Relationship Target="../slideLayouts/slideLayout49.xml" Type="http://schemas.openxmlformats.org/officeDocument/2006/relationships/slideLayout" Id="rId10"></Relationship><Relationship Target="../slideLayouts/slideLayout43.xml" Type="http://schemas.openxmlformats.org/officeDocument/2006/relationships/slideLayout" Id="rId4"></Relationship><Relationship Target="../slideLayouts/slideLayout48.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61ED9-23B7-4F38-AEDF-345CA6BEA921}" type="datetime1">
              <a:rPr lang="en-US" altLang="ja-JP" smtClean="0"/>
              <a:t>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1884353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694"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314F30FD-3EB4-C18F-B5FE-1D5D866EDC9D}"/>
              </a:ext>
            </a:extLst>
          </p:cNvPr>
          <p:cNvSpPr>
            <a:spLocks noGrp="1"/>
          </p:cNvSpPr>
          <p:nvPr>
            <p:ph type="sldNum" sz="quarter" idx="4"/>
          </p:nvPr>
        </p:nvSpPr>
        <p:spPr>
          <a:xfrm>
            <a:off x="9448800" y="6342499"/>
            <a:ext cx="2743200" cy="365125"/>
          </a:xfrm>
          <a:prstGeom prst="rect">
            <a:avLst/>
          </a:prstGeom>
        </p:spPr>
        <p:txBody>
          <a:bodyPr vert="horz" lIns="91440" tIns="45720" rIns="91440" bIns="45720" rtlCol="0" anchor="ctr"/>
          <a:lstStyle>
            <a:lvl1pPr algn="r">
              <a:defRPr sz="1800" b="1">
                <a:solidFill>
                  <a:schemeClr val="tx1"/>
                </a:solidFill>
                <a:latin typeface="BIZ UDPゴシック" panose="020B0400000000000000" pitchFamily="50" charset="-128"/>
                <a:ea typeface="BIZ UDPゴシック" panose="020B0400000000000000" pitchFamily="50" charset="-128"/>
              </a:defRPr>
            </a:lvl1pPr>
          </a:lstStyle>
          <a:p>
            <a:fld id="{D687FDCD-7579-4A71-8560-AB57563AEE7A}" type="slidenum">
              <a:rPr kumimoji="1" lang="ja-JP" altLang="en-US" smtClean="0"/>
              <a:pPr/>
              <a:t>‹#›</a:t>
            </a:fld>
            <a:endParaRPr kumimoji="1" lang="ja-JP" altLang="en-US"/>
          </a:p>
        </p:txBody>
      </p:sp>
    </p:spTree>
    <p:extLst>
      <p:ext uri="{BB962C8B-B14F-4D97-AF65-F5344CB8AC3E}">
        <p14:creationId xmlns:p14="http://schemas.microsoft.com/office/powerpoint/2010/main" val="3416068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8D5FAA-8263-3DA0-056C-86F363E8D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4DDE55-B663-3D4A-84D4-85602C604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7D86D0-A02C-6189-51B4-AFB1E4D4B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47988-6BAB-4FF6-9CBA-8101E006A6C9}" type="datetime1">
              <a:rPr kumimoji="1" lang="en-US" altLang="ja-JP" smtClean="0"/>
              <a:t>2/6/2025</a:t>
            </a:fld>
            <a:endParaRPr kumimoji="1" lang="ja-JP" altLang="en-US"/>
          </a:p>
        </p:txBody>
      </p:sp>
      <p:sp>
        <p:nvSpPr>
          <p:cNvPr id="5" name="フッター プレースホルダー 4">
            <a:extLst>
              <a:ext uri="{FF2B5EF4-FFF2-40B4-BE49-F238E27FC236}">
                <a16:creationId xmlns:a16="http://schemas.microsoft.com/office/drawing/2014/main" id="{EF70F6DA-A416-B078-B080-51DFDE4BC4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C9F2DCC-EEED-5FB8-C379-95D24F56B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01537386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8D5FAA-8263-3DA0-056C-86F363E8D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4DDE55-B663-3D4A-84D4-85602C604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7D86D0-A02C-6189-51B4-AFB1E4D4B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F25D2-5B98-491B-B2AB-B3830CE42FA0}" type="datetime1">
              <a:rPr kumimoji="1" lang="ja-JP" altLang="en-US" smtClean="0"/>
              <a:t>2025/2/6</a:t>
            </a:fld>
            <a:endParaRPr kumimoji="1" lang="ja-JP" altLang="en-US"/>
          </a:p>
        </p:txBody>
      </p:sp>
      <p:sp>
        <p:nvSpPr>
          <p:cNvPr id="5" name="フッター プレースホルダー 4">
            <a:extLst>
              <a:ext uri="{FF2B5EF4-FFF2-40B4-BE49-F238E27FC236}">
                <a16:creationId xmlns:a16="http://schemas.microsoft.com/office/drawing/2014/main" id="{EF70F6DA-A416-B078-B080-51DFDE4BC4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C9F2DCC-EEED-5FB8-C379-95D24F56B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53069818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6.xml" Type="http://schemas.openxmlformats.org/officeDocument/2006/relationships/slideLayout" Id="rId1"></Relationship></Relationships>
</file>

<file path=ppt/slides/_rels/slide10.xml.rels><?xml version="1.0" encoding="UTF-8" ?><Relationships xmlns="http://schemas.openxmlformats.org/package/2006/relationships"><Relationship Target="../slideLayouts/slideLayout29.xml" Type="http://schemas.openxmlformats.org/officeDocument/2006/relationships/slideLayout" Id="rId1"></Relationship></Relationships>
</file>

<file path=ppt/slides/_rels/slide11.xml.rels><?xml version="1.0" encoding="UTF-8" ?><Relationships xmlns="http://schemas.openxmlformats.org/package/2006/relationships"><Relationship Target="../slideLayouts/slideLayout29.xml" Type="http://schemas.openxmlformats.org/officeDocument/2006/relationships/slideLayout" Id="rId1"></Relationship></Relationships>
</file>

<file path=ppt/slides/_rels/slide12.xml.rels><?xml version="1.0" encoding="UTF-8" ?><Relationships xmlns="http://schemas.openxmlformats.org/package/2006/relationships"><Relationship Target="../slideLayouts/slideLayout29.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23.png" Type="http://schemas.openxmlformats.org/officeDocument/2006/relationships/image" Id="rId3"></Relationship><Relationship Target="../media/image22.png" Type="http://schemas.openxmlformats.org/officeDocument/2006/relationships/image" Id="rId2"></Relationship><Relationship Target="../slideLayouts/slideLayout29.xml" Type="http://schemas.openxmlformats.org/officeDocument/2006/relationships/slideLayout" Id="rId1"></Relationship><Relationship Target="../media/image24.png" Type="http://schemas.openxmlformats.org/officeDocument/2006/relationships/image" Id="rId4"></Relationship></Relationships>
</file>

<file path=ppt/slides/_rels/slide14.xml.rels><?xml version="1.0" encoding="UTF-8" ?><Relationships xmlns="http://schemas.openxmlformats.org/package/2006/relationships"><Relationship Target="../slideLayouts/slideLayout29.xml" Type="http://schemas.openxmlformats.org/officeDocument/2006/relationships/slideLayout" Id="rId1"></Relationship></Relationships>
</file>

<file path=ppt/slides/_rels/slide15.xml.rels><?xml version="1.0" encoding="UTF-8" ?><Relationships xmlns="http://schemas.openxmlformats.org/package/2006/relationships"><Relationship Target="../slideLayouts/slideLayout51.xml" Type="http://schemas.openxmlformats.org/officeDocument/2006/relationships/slideLayout" Id="rId1"></Relationship></Relationships>
</file>

<file path=ppt/slides/_rels/slide16.xml.rels><?xml version="1.0" encoding="UTF-8" ?><Relationships xmlns="http://schemas.openxmlformats.org/package/2006/relationships"><Relationship Target="../slideLayouts/slideLayout51.xml" Type="http://schemas.openxmlformats.org/officeDocument/2006/relationships/slideLayout" Id="rId1"></Relationship></Relationships>
</file>

<file path=ppt/slides/_rels/slide17.xml.rels><?xml version="1.0" encoding="UTF-8" ?><Relationships xmlns="http://schemas.openxmlformats.org/package/2006/relationships"><Relationship Target="../slideLayouts/slideLayout51.xml" Type="http://schemas.openxmlformats.org/officeDocument/2006/relationships/slideLayout" Id="rId1"></Relationship></Relationships>
</file>

<file path=ppt/slides/_rels/slide18.xml.rels><?xml version="1.0" encoding="UTF-8" ?><Relationships xmlns="http://schemas.openxmlformats.org/package/2006/relationships"><Relationship Target="../slideLayouts/slideLayout51.xml" Type="http://schemas.openxmlformats.org/officeDocument/2006/relationships/slideLayout" Id="rId1"></Relationship></Relationships>
</file>

<file path=ppt/slides/_rels/slide19.xml.rels><?xml version="1.0" encoding="UTF-8" ?><Relationships xmlns="http://schemas.openxmlformats.org/package/2006/relationships"><Relationship Target="../charts/chart2.xml" Type="http://schemas.openxmlformats.org/officeDocument/2006/relationships/chart" Id="rId3"></Relationship><Relationship Target="../charts/chart1.xml" Type="http://schemas.openxmlformats.org/officeDocument/2006/relationships/chart" Id="rId2"></Relationship><Relationship Target="../slideLayouts/slideLayout16.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17.xml" Type="http://schemas.openxmlformats.org/officeDocument/2006/relationships/slideLayout" Id="rId1"></Relationship></Relationships>
</file>

<file path=ppt/slides/_rels/slide20.xml.rels><?xml version="1.0" encoding="UTF-8" ?><Relationships xmlns="http://schemas.openxmlformats.org/package/2006/relationships"><Relationship Target="../charts/chart4.xml" Type="http://schemas.openxmlformats.org/officeDocument/2006/relationships/chart" Id="rId3"></Relationship><Relationship Target="../charts/chart3.xml" Type="http://schemas.openxmlformats.org/officeDocument/2006/relationships/chart" Id="rId2"></Relationship><Relationship Target="../slideLayouts/slideLayout29.xml" Type="http://schemas.openxmlformats.org/officeDocument/2006/relationships/slideLayout" Id="rId1"></Relationship><Relationship Target="../charts/chart6.xml" Type="http://schemas.openxmlformats.org/officeDocument/2006/relationships/chart" Id="rId5"></Relationship><Relationship Target="../charts/chart5.xml" Type="http://schemas.openxmlformats.org/officeDocument/2006/relationships/chart" Id="rId4"></Relationship></Relationships>
</file>

<file path=ppt/slides/_rels/slide21.xml.rels><?xml version="1.0" encoding="UTF-8" ?><Relationships xmlns="http://schemas.openxmlformats.org/package/2006/relationships"><Relationship Target="../charts/chart7.xml" Type="http://schemas.openxmlformats.org/officeDocument/2006/relationships/chart" Id="rId3"></Relationship><Relationship Target="../notesSlides/notesSlide1.xml" Type="http://schemas.openxmlformats.org/officeDocument/2006/relationships/notesSlide" Id="rId2"></Relationship><Relationship Target="../slideLayouts/slideLayout2.xml" Type="http://schemas.openxmlformats.org/officeDocument/2006/relationships/slideLayout" Id="rId1"></Relationship><Relationship Target="../charts/chart8.xml" Type="http://schemas.openxmlformats.org/officeDocument/2006/relationships/chart" Id="rId5"></Relationship><Relationship Target="../media/image25.png" Type="http://schemas.openxmlformats.org/officeDocument/2006/relationships/image" Id="rId4"></Relationship></Relationships>
</file>

<file path=ppt/slides/_rels/slide22.xml.rels><?xml version="1.0" encoding="UTF-8" ?><Relationships xmlns="http://schemas.openxmlformats.org/package/2006/relationships"><Relationship Target="../charts/chart9.xml" Type="http://schemas.openxmlformats.org/officeDocument/2006/relationships/chart" Id="rId2"></Relationship><Relationship Target="../slideLayouts/slideLayout2.xml" Type="http://schemas.openxmlformats.org/officeDocument/2006/relationships/slideLayout" Id="rId1"></Relationship></Relationships>
</file>

<file path=ppt/slides/_rels/slide23.xml.rels><?xml version="1.0" encoding="UTF-8" ?><Relationships xmlns="http://schemas.openxmlformats.org/package/2006/relationships"><Relationship Target="../charts/chart10.xml" Type="http://schemas.openxmlformats.org/officeDocument/2006/relationships/chart" Id="rId2"></Relationship><Relationship Target="../slideLayouts/slideLayout2.xml" Type="http://schemas.openxmlformats.org/officeDocument/2006/relationships/slideLayout" Id="rId1"></Relationship></Relationships>
</file>

<file path=ppt/slides/_rels/slide24.xml.rels><?xml version="1.0" encoding="UTF-8" ?><Relationships xmlns="http://schemas.openxmlformats.org/package/2006/relationships"><Relationship Target="../charts/chart11.xml" Type="http://schemas.openxmlformats.org/officeDocument/2006/relationships/chart" Id="rId2"></Relationship><Relationship Target="../slideLayouts/slideLayout2.xml" Type="http://schemas.openxmlformats.org/officeDocument/2006/relationships/slideLayout" Id="rId1"></Relationship></Relationships>
</file>

<file path=ppt/slides/_rels/slide25.xml.rels><?xml version="1.0" encoding="UTF-8" ?><Relationships xmlns="http://schemas.openxmlformats.org/package/2006/relationships"><Relationship Target="../media/image27.png" Type="http://schemas.openxmlformats.org/officeDocument/2006/relationships/image" Id="rId3"></Relationship><Relationship Target="../media/image26.png" Type="http://schemas.openxmlformats.org/officeDocument/2006/relationships/image" Id="rId2"></Relationship><Relationship Target="../slideLayouts/slideLayout2.xml" Type="http://schemas.openxmlformats.org/officeDocument/2006/relationships/slideLayout" Id="rId1"></Relationship><Relationship Target="../media/image30.png" Type="http://schemas.openxmlformats.org/officeDocument/2006/relationships/image" Id="rId6"></Relationship><Relationship Target="../media/image29.png" Type="http://schemas.openxmlformats.org/officeDocument/2006/relationships/image" Id="rId5"></Relationship><Relationship Target="../media/image28.png" Type="http://schemas.openxmlformats.org/officeDocument/2006/relationships/image" Id="rId4"></Relationship></Relationships>
</file>

<file path=ppt/slides/_rels/slide2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17.xml" Type="http://schemas.openxmlformats.org/officeDocument/2006/relationships/slideLayout" Id="rId1"></Relationship></Relationships>
</file>

<file path=ppt/slides/_rels/slide4.xml.rels><?xml version="1.0" encoding="UTF-8" ?><Relationships xmlns="http://schemas.openxmlformats.org/package/2006/relationships"><Relationship Target="../media/image7.emf" Type="http://schemas.openxmlformats.org/officeDocument/2006/relationships/image" Id="rId8"></Relationship><Relationship Target="../media/image2.png" Type="http://schemas.openxmlformats.org/officeDocument/2006/relationships/image" Id="rId3"></Relationship><Relationship Target="../media/image6.png" Type="http://schemas.openxmlformats.org/officeDocument/2006/relationships/image" Id="rId7"></Relationship><Relationship Target="../media/image1.png" Type="http://schemas.openxmlformats.org/officeDocument/2006/relationships/image" Id="rId2"></Relationship><Relationship Target="../slideLayouts/slideLayout2.xml" Type="http://schemas.openxmlformats.org/officeDocument/2006/relationships/slideLayout" Id="rId1"></Relationship><Relationship Target="../media/image5.png" Type="http://schemas.openxmlformats.org/officeDocument/2006/relationships/image" Id="rId6"></Relationship><Relationship Target="../media/image4.png" Type="http://schemas.openxmlformats.org/officeDocument/2006/relationships/image" Id="rId5"></Relationship><Relationship Target="../media/image3.png" Type="http://schemas.openxmlformats.org/officeDocument/2006/relationships/image" Id="rId4"></Relationship></Relationships>
</file>

<file path=ppt/slides/_rels/slide5.xml.rels><?xml version="1.0" encoding="UTF-8" ?><Relationships xmlns="http://schemas.openxmlformats.org/package/2006/relationships"><Relationship Target="../media/image9.emf" Type="http://schemas.openxmlformats.org/officeDocument/2006/relationships/image" Id="rId3"></Relationship><Relationship Target="../media/image8.png" Type="http://schemas.openxmlformats.org/officeDocument/2006/relationships/image" Id="rId2"></Relationship><Relationship Target="../slideLayouts/slideLayout2.xml" Type="http://schemas.openxmlformats.org/officeDocument/2006/relationships/slideLayout" Id="rId1"></Relationship><Relationship Target="../media/image10.png" Type="http://schemas.openxmlformats.org/officeDocument/2006/relationships/image" Id="rId4"></Relationship></Relationships>
</file>

<file path=ppt/slides/_rels/slide6.xml.rels><?xml version="1.0" encoding="UTF-8" ?><Relationships xmlns="http://schemas.openxmlformats.org/package/2006/relationships"><Relationship Target="../media/image12.emf" Type="http://schemas.openxmlformats.org/officeDocument/2006/relationships/image" Id="rId3"></Relationship><Relationship Target="../media/image11.emf" Type="http://schemas.openxmlformats.org/officeDocument/2006/relationships/image" Id="rId2"></Relationship><Relationship Target="../slideLayouts/slideLayout1.xml" Type="http://schemas.openxmlformats.org/officeDocument/2006/relationships/slideLayout" Id="rId1"></Relationship><Relationship Target="../media/image14.emf" Type="http://schemas.openxmlformats.org/officeDocument/2006/relationships/image" Id="rId5"></Relationship><Relationship Target="../media/image13.emf" Type="http://schemas.openxmlformats.org/officeDocument/2006/relationships/image" Id="rId4"></Relationship></Relationships>
</file>

<file path=ppt/slides/_rels/slide7.xml.rels><?xml version="1.0" encoding="UTF-8" ?><Relationships xmlns="http://schemas.openxmlformats.org/package/2006/relationships"><Relationship Target="../media/image16.png" Type="http://schemas.openxmlformats.org/officeDocument/2006/relationships/image" Id="rId3"></Relationship><Relationship Target="../media/image15.png" Type="http://schemas.openxmlformats.org/officeDocument/2006/relationships/image" Id="rId2"></Relationship><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media/image18.png" Type="http://schemas.openxmlformats.org/officeDocument/2006/relationships/image" Id="rId3"></Relationship><Relationship Target="../media/image17.png" Type="http://schemas.openxmlformats.org/officeDocument/2006/relationships/image" Id="rId2"></Relationship><Relationship Target="../slideLayouts/slideLayout2.xml" Type="http://schemas.openxmlformats.org/officeDocument/2006/relationships/slideLayout" Id="rId1"></Relationship><Relationship Target="../media/image19.png" Type="http://schemas.openxmlformats.org/officeDocument/2006/relationships/image" Id="rId4"></Relationship></Relationships>
</file>

<file path=ppt/slides/_rels/slide9.xml.rels><?xml version="1.0" encoding="UTF-8" ?><Relationships xmlns="http://schemas.openxmlformats.org/package/2006/relationships"><Relationship Target="../media/image21.png" Type="http://schemas.openxmlformats.org/officeDocument/2006/relationships/image" Id="rId3"></Relationship><Relationship Target="../media/image20.png" Type="http://schemas.openxmlformats.org/officeDocument/2006/relationships/image" Id="rId2"></Relationship><Relationship Target="../slideLayouts/slideLayout29.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4077" y="2583266"/>
            <a:ext cx="11383617" cy="1059759"/>
          </a:xfrm>
        </p:spPr>
        <p:txBody>
          <a:bodyPr>
            <a:normAutofit/>
          </a:bodyPr>
          <a:lstStyle/>
          <a:p>
            <a:pPr>
              <a:lnSpc>
                <a:spcPts val="3321"/>
              </a:lnSpc>
              <a:spcBef>
                <a:spcPts val="1139"/>
              </a:spcBef>
            </a:pPr>
            <a:r>
              <a:rPr lang="ja-JP" altLang="en-US" sz="28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多極分散・ネットワーク型の社会への転換に向けて</a:t>
            </a:r>
          </a:p>
        </p:txBody>
      </p:sp>
      <p:sp>
        <p:nvSpPr>
          <p:cNvPr id="5" name="サブタイトル 4"/>
          <p:cNvSpPr>
            <a:spLocks noGrp="1"/>
          </p:cNvSpPr>
          <p:nvPr>
            <p:ph type="subTitle" idx="1"/>
          </p:nvPr>
        </p:nvSpPr>
        <p:spPr>
          <a:xfrm>
            <a:off x="384312" y="5576656"/>
            <a:ext cx="11383618" cy="369458"/>
          </a:xfrm>
        </p:spPr>
        <p:txBody>
          <a:bodyPr>
            <a:noAutofit/>
          </a:bodyPr>
          <a:lstStyle/>
          <a:p>
            <a:r>
              <a:rPr lang="ja-JP" altLang="en-US"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副首都推進局</a:t>
            </a:r>
            <a:endParaRPr lang="ja-JP" altLang="en-US" b="1" dirty="0">
              <a:solidFill>
                <a:srgbClr val="002060"/>
              </a:solidFill>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384314" y="199245"/>
            <a:ext cx="11383618"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34" rtl="0" eaLnBrk="1" fontAlgn="auto" latinLnBrk="0" hangingPunct="1">
              <a:lnSpc>
                <a:spcPct val="100000"/>
              </a:lnSpc>
              <a:spcBef>
                <a:spcPts val="0"/>
              </a:spcBef>
              <a:spcAft>
                <a:spcPts val="0"/>
              </a:spcAft>
              <a:buClrTx/>
              <a:buSzTx/>
              <a:buFontTx/>
              <a:buNone/>
              <a:tabLst/>
              <a:defRPr/>
            </a:pPr>
            <a:endParaRPr kumimoji="1" lang="ja-JP" altLang="en-US" sz="170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6" name="直線コネクタ 5"/>
          <p:cNvCxnSpPr>
            <a:cxnSpLocks/>
          </p:cNvCxnSpPr>
          <p:nvPr/>
        </p:nvCxnSpPr>
        <p:spPr>
          <a:xfrm>
            <a:off x="384320" y="3700014"/>
            <a:ext cx="1138361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267200" y="568703"/>
            <a:ext cx="7500730" cy="502702"/>
          </a:xfrm>
          <a:prstGeom prst="rect">
            <a:avLst/>
          </a:prstGeom>
          <a:noFill/>
        </p:spPr>
        <p:txBody>
          <a:bodyPr wrap="square" rtlCol="0">
            <a:spAutoFit/>
          </a:bodyPr>
          <a:lstStyle/>
          <a:p>
            <a:pPr marL="0" marR="0" lvl="0" indent="0" algn="r" defTabSz="457134" rtl="0" eaLnBrk="1" fontAlgn="auto" latinLnBrk="0" hangingPunct="1">
              <a:lnSpc>
                <a:spcPts val="16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2025</a:t>
            </a:r>
            <a:r>
              <a:rPr kumimoji="1" lang="en-US" altLang="ja-JP" sz="14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２</a:t>
            </a:r>
            <a:r>
              <a:rPr kumimoji="1" lang="en-US" altLang="ja-JP" sz="14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６</a:t>
            </a:r>
            <a:endParaRPr kumimoji="1" lang="en-US" altLang="ja-JP" sz="14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r" defTabSz="457134" rtl="0" eaLnBrk="1" fontAlgn="auto" latinLnBrk="0" hangingPunct="1">
              <a:lnSpc>
                <a:spcPts val="16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第</a:t>
            </a:r>
            <a:r>
              <a:rPr kumimoji="0" lang="en-US" altLang="ja-JP" sz="14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10</a:t>
            </a:r>
            <a:r>
              <a:rPr kumimoji="0" lang="ja-JP" altLang="en-US" sz="14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回 国への働きかけに向けた副首都化を後押しする仕組みづくりに関する意見交換会</a:t>
            </a:r>
            <a:endParaRPr kumimoji="1" lang="ja-JP" altLang="en-US" sz="14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10079802" y="1122369"/>
            <a:ext cx="1688135" cy="618087"/>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0" marR="0" lvl="0" indent="0" algn="ctr" defTabSz="457134"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資料１</a:t>
            </a:r>
            <a:endParaRPr kumimoji="1" lang="en-US" altLang="ja-JP" sz="2400" b="0"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86823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08E3AC6-AEF8-60CC-9756-333E504F722F}"/>
              </a:ext>
            </a:extLst>
          </p:cNvPr>
          <p:cNvSpPr/>
          <p:nvPr/>
        </p:nvSpPr>
        <p:spPr>
          <a:xfrm>
            <a:off x="201957" y="280794"/>
            <a:ext cx="11788086" cy="323294"/>
          </a:xfrm>
          <a:prstGeom prst="rect">
            <a:avLst/>
          </a:prstGeom>
        </p:spPr>
        <p:txBody>
          <a:bodyPr wrap="square">
            <a:spAutoFit/>
          </a:bodyPr>
          <a:lstStyle/>
          <a:p>
            <a:pPr marL="176213" marR="0" lvl="0" indent="-17621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第９回のご意見を踏まえ、イギリスやフランスを中心に改めて行政機能の広域化の動きを分析。主なポイントは次のとおり。</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1" name="正方形/長方形 20">
            <a:extLst>
              <a:ext uri="{FF2B5EF4-FFF2-40B4-BE49-F238E27FC236}">
                <a16:creationId xmlns:a16="http://schemas.microsoft.com/office/drawing/2014/main" id="{492BF317-596D-4460-9C76-02E1CD09D7DC}"/>
              </a:ext>
            </a:extLst>
          </p:cNvPr>
          <p:cNvSpPr/>
          <p:nvPr/>
        </p:nvSpPr>
        <p:spPr>
          <a:xfrm>
            <a:off x="985772" y="793242"/>
            <a:ext cx="10440000" cy="716254"/>
          </a:xfrm>
          <a:prstGeom prst="rect">
            <a:avLst/>
          </a:prstGeom>
          <a:solidFill>
            <a:schemeClr val="bg1"/>
          </a:solidFill>
          <a:ln>
            <a:solidFill>
              <a:schemeClr val="tx1"/>
            </a:solidFill>
          </a:ln>
          <a:effectLst>
            <a:outerShdw blurRad="50800" dist="38100" dir="2700000" algn="tl" rotWithShape="0">
              <a:prstClr val="black"/>
            </a:outerShdw>
          </a:effectLst>
        </p:spPr>
        <p:txBody>
          <a:bodyPr wrap="square" lIns="252000" tIns="144000" rIns="252000" bIns="108000" anchor="ctr" anchorCtr="0">
            <a:spAutoFit/>
          </a:bodyPr>
          <a:lstStyle/>
          <a:p>
            <a:pPr marL="269875" marR="0" lvl="0" indent="-269875" algn="l" defTabSz="914400" rtl="0" eaLnBrk="1" fontAlgn="auto" latinLnBrk="0" hangingPunct="1">
              <a:lnSpc>
                <a:spcPts val="18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Ⅰ</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諸外国では、早い時期から、都市間の連携等により行政機能の広域化を進め、大都市圏の競争力強化や国全体の成長のけん引していく動きが進んでいる。</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 name="正方形/長方形 5">
            <a:extLst>
              <a:ext uri="{FF2B5EF4-FFF2-40B4-BE49-F238E27FC236}">
                <a16:creationId xmlns:a16="http://schemas.microsoft.com/office/drawing/2014/main" id="{1212436A-1135-4DBC-8F82-31C48FC9AEAB}"/>
              </a:ext>
            </a:extLst>
          </p:cNvPr>
          <p:cNvSpPr/>
          <p:nvPr/>
        </p:nvSpPr>
        <p:spPr>
          <a:xfrm>
            <a:off x="985772" y="3038554"/>
            <a:ext cx="10440000" cy="946958"/>
          </a:xfrm>
          <a:prstGeom prst="rect">
            <a:avLst/>
          </a:prstGeom>
          <a:solidFill>
            <a:schemeClr val="bg1"/>
          </a:solidFill>
          <a:ln>
            <a:solidFill>
              <a:schemeClr val="tx1"/>
            </a:solidFill>
          </a:ln>
          <a:effectLst>
            <a:outerShdw blurRad="50800" dist="38100" dir="2700000" algn="tl" rotWithShape="0">
              <a:prstClr val="black"/>
            </a:outerShdw>
          </a:effectLst>
        </p:spPr>
        <p:txBody>
          <a:bodyPr wrap="square" lIns="252000" tIns="144000" rIns="252000" bIns="108000" anchor="ctr" anchorCtr="0">
            <a:spAutoFit/>
          </a:bodyPr>
          <a:lstStyle/>
          <a:p>
            <a:pPr marL="269875" marR="0" lvl="0" indent="-269875" algn="l" defTabSz="914400" rtl="0" eaLnBrk="1" fontAlgn="auto" latinLnBrk="0" hangingPunct="1">
              <a:lnSpc>
                <a:spcPts val="18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Ⅲ</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イギリスでは、国と合同行政機構が締結する協定（</a:t>
            </a: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Devolution Deals</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）、またフランスでは、メトロポールをはじめとするコミューン間広域行政組織が策定する地域統合計画（</a:t>
            </a: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SCOT</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）など、組織づくりだけではなく、圏域で一体的・機動的に政策を推進する仕組みも構築されている。</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 name="正方形/長方形 6">
            <a:extLst>
              <a:ext uri="{FF2B5EF4-FFF2-40B4-BE49-F238E27FC236}">
                <a16:creationId xmlns:a16="http://schemas.microsoft.com/office/drawing/2014/main" id="{B283DB02-B239-411F-9414-8F39C4AC6433}"/>
              </a:ext>
            </a:extLst>
          </p:cNvPr>
          <p:cNvSpPr/>
          <p:nvPr/>
        </p:nvSpPr>
        <p:spPr>
          <a:xfrm>
            <a:off x="975498" y="1821013"/>
            <a:ext cx="10440000" cy="983438"/>
          </a:xfrm>
          <a:prstGeom prst="rect">
            <a:avLst/>
          </a:prstGeom>
          <a:solidFill>
            <a:schemeClr val="bg1"/>
          </a:solidFill>
          <a:ln>
            <a:solidFill>
              <a:schemeClr val="tx1"/>
            </a:solidFill>
          </a:ln>
          <a:effectLst>
            <a:outerShdw blurRad="50800" dist="38100" dir="2700000" algn="tl" rotWithShape="0">
              <a:prstClr val="black"/>
            </a:outerShdw>
          </a:effectLst>
        </p:spPr>
        <p:txBody>
          <a:bodyPr wrap="square" lIns="252000" tIns="144000" rIns="252000" bIns="108000" anchor="ctr" anchorCtr="0">
            <a:spAutoFit/>
          </a:bodyPr>
          <a:lstStyle/>
          <a:p>
            <a:pPr marL="269875" marR="0" lvl="0" indent="-269875" algn="l" defTabSz="914400" rtl="0" eaLnBrk="1" fontAlgn="auto" latinLnBrk="0" hangingPunct="1">
              <a:lnSpc>
                <a:spcPts val="18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Ⅱ</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イギリスの合同行政機構やフランスのメトロポールでは、構成団体や国機関等からの権限移譲が行われることにより、所掌事務の重複を防ぎ、役割分担が明確になっている。（関西広域連合では、構成団体からの権限移譲や事務の委託は行われていない）</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正方形/長方形 7">
            <a:extLst>
              <a:ext uri="{FF2B5EF4-FFF2-40B4-BE49-F238E27FC236}">
                <a16:creationId xmlns:a16="http://schemas.microsoft.com/office/drawing/2014/main" id="{2A699B49-8470-47FD-8A37-6C978D954DC4}"/>
              </a:ext>
            </a:extLst>
          </p:cNvPr>
          <p:cNvSpPr/>
          <p:nvPr/>
        </p:nvSpPr>
        <p:spPr>
          <a:xfrm>
            <a:off x="985772" y="4250440"/>
            <a:ext cx="10440000" cy="983438"/>
          </a:xfrm>
          <a:prstGeom prst="rect">
            <a:avLst/>
          </a:prstGeom>
          <a:solidFill>
            <a:schemeClr val="bg1"/>
          </a:solidFill>
          <a:ln>
            <a:solidFill>
              <a:schemeClr val="tx1"/>
            </a:solidFill>
          </a:ln>
          <a:effectLst>
            <a:outerShdw blurRad="50800" dist="38100" dir="2700000" algn="tl" rotWithShape="0">
              <a:prstClr val="black"/>
            </a:outerShdw>
          </a:effectLst>
        </p:spPr>
        <p:txBody>
          <a:bodyPr wrap="square" lIns="252000" tIns="144000" rIns="252000" bIns="108000" anchor="ctr" anchorCtr="0">
            <a:spAutoFit/>
          </a:bodyPr>
          <a:lstStyle/>
          <a:p>
            <a:pPr marL="269875" marR="0" lvl="0" indent="-269875" algn="l" defTabSz="914400" rtl="0" eaLnBrk="1" fontAlgn="auto" latinLnBrk="0" hangingPunct="1">
              <a:lnSpc>
                <a:spcPts val="18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Ⅳ</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諸外国の主な大都市圏の面積や人口をみると、大阪府域単体より規模が小さい大都市圏も多いが、今後、世界の都市間競争がさらに激化していくことを見据えると、将来的には、府域を越える大阪都市圏や、京阪神というエリアで行政機能の広域化を考えていくことが重要と考えられる。</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9" name="正方形/長方形 8">
            <a:extLst>
              <a:ext uri="{FF2B5EF4-FFF2-40B4-BE49-F238E27FC236}">
                <a16:creationId xmlns:a16="http://schemas.microsoft.com/office/drawing/2014/main" id="{38A029C7-BB27-43C2-AF0C-2BFE7AAE7E0B}"/>
              </a:ext>
            </a:extLst>
          </p:cNvPr>
          <p:cNvSpPr/>
          <p:nvPr/>
        </p:nvSpPr>
        <p:spPr>
          <a:xfrm>
            <a:off x="985772" y="5468510"/>
            <a:ext cx="10440000" cy="946958"/>
          </a:xfrm>
          <a:prstGeom prst="rect">
            <a:avLst/>
          </a:prstGeom>
          <a:solidFill>
            <a:schemeClr val="bg1"/>
          </a:solidFill>
          <a:ln>
            <a:solidFill>
              <a:schemeClr val="tx1"/>
            </a:solidFill>
          </a:ln>
          <a:effectLst>
            <a:outerShdw blurRad="50800" dist="38100" dir="2700000" algn="tl" rotWithShape="0">
              <a:prstClr val="black"/>
            </a:outerShdw>
          </a:effectLst>
        </p:spPr>
        <p:txBody>
          <a:bodyPr wrap="square" lIns="252000" tIns="144000" rIns="252000" bIns="108000" anchor="ctr" anchorCtr="0">
            <a:spAutoFit/>
          </a:bodyPr>
          <a:lstStyle/>
          <a:p>
            <a:pPr marL="269875" marR="0" lvl="0" indent="-269875" algn="l" defTabSz="914400" rtl="0" eaLnBrk="1" fontAlgn="auto" latinLnBrk="0" hangingPunct="1">
              <a:lnSpc>
                <a:spcPts val="18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Ⅴ</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都道府県境を越える広域連携事例として、近畿２府４県</a:t>
            </a: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169</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町村と４港湾管理者による「大阪湾広域臨海環境整備事業」があり、関係自治体それぞれに一定のメリットがあったことが連携成立の背景とされており、連携メリットをどのように確立できるかが重要と考えられる。</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スライド番号プレースホルダー 3">
            <a:extLst>
              <a:ext uri="{FF2B5EF4-FFF2-40B4-BE49-F238E27FC236}">
                <a16:creationId xmlns:a16="http://schemas.microsoft.com/office/drawing/2014/main" id="{EF2645F5-B8E2-C986-58F7-30FFF9E81E7B}"/>
              </a:ext>
            </a:extLst>
          </p:cNvPr>
          <p:cNvSpPr txBox="1">
            <a:spLocks/>
          </p:cNvSpPr>
          <p:nvPr/>
        </p:nvSpPr>
        <p:spPr>
          <a:xfrm>
            <a:off x="9074727" y="6356353"/>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9828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BD5F3D6-1914-7A75-28FD-51FA892EE42E}"/>
              </a:ext>
            </a:extLst>
          </p:cNvPr>
          <p:cNvGraphicFramePr>
            <a:graphicFrameLocks noGrp="1"/>
          </p:cNvGraphicFramePr>
          <p:nvPr>
            <p:extLst>
              <p:ext uri="{D42A27DB-BD31-4B8C-83A1-F6EECF244321}">
                <p14:modId xmlns:p14="http://schemas.microsoft.com/office/powerpoint/2010/main" val="1240982036"/>
              </p:ext>
            </p:extLst>
          </p:nvPr>
        </p:nvGraphicFramePr>
        <p:xfrm>
          <a:off x="6117714" y="1164858"/>
          <a:ext cx="5469777" cy="5387027"/>
        </p:xfrm>
        <a:graphic>
          <a:graphicData uri="http://schemas.openxmlformats.org/drawingml/2006/table">
            <a:tbl>
              <a:tblPr firstRow="1" bandRow="1">
                <a:tableStyleId>{5940675A-B579-460E-94D1-54222C63F5DA}</a:tableStyleId>
              </a:tblPr>
              <a:tblGrid>
                <a:gridCol w="951300">
                  <a:extLst>
                    <a:ext uri="{9D8B030D-6E8A-4147-A177-3AD203B41FA5}">
                      <a16:colId xmlns:a16="http://schemas.microsoft.com/office/drawing/2014/main" val="2490012310"/>
                    </a:ext>
                  </a:extLst>
                </a:gridCol>
                <a:gridCol w="4518477">
                  <a:extLst>
                    <a:ext uri="{9D8B030D-6E8A-4147-A177-3AD203B41FA5}">
                      <a16:colId xmlns:a16="http://schemas.microsoft.com/office/drawing/2014/main" val="1626427966"/>
                    </a:ext>
                  </a:extLst>
                </a:gridCol>
              </a:tblGrid>
              <a:tr h="558030">
                <a:tc>
                  <a:txBody>
                    <a:bodyPr/>
                    <a:lstStyle/>
                    <a:p>
                      <a:pPr algn="ctr"/>
                      <a:r>
                        <a:rPr kumimoji="1" lang="ja-JP" altLang="en-US" sz="1400" dirty="0">
                          <a:latin typeface="BIZ UDゴシック" panose="020B0400000000000000" pitchFamily="49" charset="-128"/>
                          <a:ea typeface="BIZ UDゴシック" panose="020B0400000000000000" pitchFamily="49" charset="-128"/>
                        </a:rPr>
                        <a:t>設置目的</a:t>
                      </a:r>
                    </a:p>
                  </a:txBody>
                  <a:tcPr anchor="ctr"/>
                </a:tc>
                <a:tc>
                  <a:txBody>
                    <a:bodyPr/>
                    <a:lstStyle/>
                    <a:p>
                      <a:pPr marL="100013" indent="-100013"/>
                      <a:r>
                        <a:rPr kumimoji="1" lang="ja-JP" altLang="en-US" sz="1400" dirty="0">
                          <a:solidFill>
                            <a:prstClr val="black"/>
                          </a:solidFill>
                          <a:latin typeface="BIZ UDゴシック" panose="020B0400000000000000" pitchFamily="49" charset="-128"/>
                          <a:ea typeface="BIZ UDゴシック" panose="020B0400000000000000" pitchFamily="49" charset="-128"/>
                        </a:rPr>
                        <a:t>・国全体の経済成長のけん引役を担い、諸外国との都市間競争に伍することができる大都市圏の形成</a:t>
                      </a:r>
                      <a:endParaRPr kumimoji="1" lang="ja-JP" altLang="en-US" sz="14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2664084951"/>
                  </a:ext>
                </a:extLst>
              </a:tr>
              <a:tr h="328253">
                <a:tc>
                  <a:txBody>
                    <a:bodyPr/>
                    <a:lstStyle/>
                    <a:p>
                      <a:pPr algn="ctr"/>
                      <a:r>
                        <a:rPr kumimoji="1" lang="ja-JP" altLang="en-US" sz="1400" dirty="0">
                          <a:latin typeface="BIZ UDゴシック" panose="020B0400000000000000" pitchFamily="49" charset="-128"/>
                          <a:ea typeface="BIZ UDゴシック" panose="020B0400000000000000" pitchFamily="49" charset="-128"/>
                        </a:rPr>
                        <a:t>区　域</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・府域を越える大阪都市圏</a:t>
                      </a:r>
                      <a:endParaRPr kumimoji="1" lang="ja-JP" altLang="en-US" sz="14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177968364"/>
                  </a:ext>
                </a:extLst>
              </a:tr>
              <a:tr h="3220559">
                <a:tc>
                  <a:txBody>
                    <a:bodyPr/>
                    <a:lstStyle/>
                    <a:p>
                      <a:pPr algn="ctr"/>
                      <a:r>
                        <a:rPr kumimoji="1" lang="ja-JP" altLang="en-US" sz="1400" dirty="0">
                          <a:latin typeface="BIZ UDゴシック" panose="020B0400000000000000" pitchFamily="49" charset="-128"/>
                          <a:ea typeface="BIZ UDゴシック" panose="020B0400000000000000" pitchFamily="49" charset="-128"/>
                        </a:rPr>
                        <a:t>事　務</a:t>
                      </a:r>
                    </a:p>
                  </a:txBody>
                  <a:tcPr anchor="ctr"/>
                </a:tc>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・主に次の政策分野に関する企画・調整、計画策定権を有し、直接的な行政サービスの提供は行わない</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marL="185738" lvl="0" indent="-185738">
                        <a:spcBef>
                          <a:spcPts val="1200"/>
                        </a:spcBef>
                        <a:defRPr/>
                      </a:pPr>
                      <a:r>
                        <a:rPr kumimoji="1" lang="en-US" altLang="ja-JP" sz="1400" noProof="0" dirty="0">
                          <a:solidFill>
                            <a:prstClr val="black"/>
                          </a:solidFill>
                          <a:latin typeface="BIZ UDゴシック" panose="020B0400000000000000" pitchFamily="49" charset="-128"/>
                          <a:ea typeface="BIZ UDゴシック" panose="020B0400000000000000" pitchFamily="49" charset="-128"/>
                        </a:rPr>
                        <a:t>  《</a:t>
                      </a:r>
                      <a:r>
                        <a:rPr kumimoji="1" lang="ja-JP" altLang="en-US" sz="1400" noProof="0" dirty="0">
                          <a:solidFill>
                            <a:prstClr val="black"/>
                          </a:solidFill>
                          <a:latin typeface="BIZ UDゴシック" panose="020B0400000000000000" pitchFamily="49" charset="-128"/>
                          <a:ea typeface="BIZ UDゴシック" panose="020B0400000000000000" pitchFamily="49" charset="-128"/>
                        </a:rPr>
                        <a:t>所管する政策分野</a:t>
                      </a:r>
                      <a:r>
                        <a:rPr kumimoji="1" lang="en-US" altLang="ja-JP" sz="1400" noProof="0" dirty="0">
                          <a:solidFill>
                            <a:prstClr val="black"/>
                          </a:solidFill>
                          <a:latin typeface="BIZ UDゴシック" panose="020B0400000000000000" pitchFamily="49" charset="-128"/>
                          <a:ea typeface="BIZ UDゴシック" panose="020B0400000000000000" pitchFamily="49" charset="-128"/>
                        </a:rPr>
                        <a:t>》</a:t>
                      </a:r>
                    </a:p>
                    <a:p>
                      <a:pPr marL="185738" lvl="0" indent="-185738">
                        <a:spcBef>
                          <a:spcPts val="300"/>
                        </a:spcBef>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　   </a:t>
                      </a:r>
                      <a:r>
                        <a:rPr kumimoji="1" lang="ja-JP" altLang="en-US" sz="1400" noProof="0" dirty="0">
                          <a:solidFill>
                            <a:prstClr val="black"/>
                          </a:solidFill>
                          <a:latin typeface="BIZ UDゴシック" panose="020B0400000000000000" pitchFamily="49" charset="-128"/>
                          <a:ea typeface="BIZ UDゴシック" panose="020B0400000000000000" pitchFamily="49" charset="-128"/>
                        </a:rPr>
                        <a:t>産業政策、</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まちづくり政策</a:t>
                      </a:r>
                      <a:r>
                        <a:rPr kumimoji="1" lang="ja-JP" altLang="en-US" sz="1400" dirty="0">
                          <a:solidFill>
                            <a:prstClr val="black"/>
                          </a:solidFill>
                          <a:latin typeface="BIZ UDゴシック" panose="020B0400000000000000" pitchFamily="49" charset="-128"/>
                          <a:ea typeface="BIZ UDゴシック" panose="020B0400000000000000" pitchFamily="49" charset="-128"/>
                        </a:rPr>
                        <a:t>、インフラ政策、</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marL="185738" lvl="0" indent="-185738">
                        <a:spcBef>
                          <a:spcPts val="0"/>
                        </a:spcBef>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　   交通政策</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marL="185738" lvl="0" indent="-185738">
                        <a:spcBef>
                          <a:spcPts val="0"/>
                        </a:spcBef>
                        <a:defRPr/>
                      </a:pP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marL="185738" lvl="0" indent="-185738">
                        <a:spcBef>
                          <a:spcPts val="0"/>
                        </a:spcBef>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・構成団体は、関連する事務権限を、広域行政機関に移譲</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marL="179388" marR="0" lvl="0" indent="-179388" algn="l" defTabSz="914400" rtl="0" eaLnBrk="1" fontAlgn="auto" latinLnBrk="0" hangingPunct="1">
                        <a:lnSpc>
                          <a:spcPct val="100000"/>
                        </a:lnSpc>
                        <a:spcBef>
                          <a:spcPts val="1200"/>
                        </a:spcBef>
                        <a:spcAft>
                          <a:spcPts val="0"/>
                        </a:spcAft>
                        <a:buClrTx/>
                        <a:buSzTx/>
                        <a:buFontTx/>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・国の地方支分部局は、関連する事務権限及び財源を、広域行政機関に移譲</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marL="179388" marR="0" lvl="0" indent="-179388" algn="l" defTabSz="914400" rtl="0" eaLnBrk="1" fontAlgn="auto" latinLnBrk="0" hangingPunct="1">
                        <a:lnSpc>
                          <a:spcPct val="100000"/>
                        </a:lnSpc>
                        <a:spcBef>
                          <a:spcPts val="120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 GLA</a:t>
                      </a:r>
                      <a:r>
                        <a:rPr kumimoji="1" lang="ja-JP" altLang="en-US" sz="12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は、実務機関（公安室、消防局、交通局など）が付属しているが、実務機関は外した設計</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txBody>
                  <a:tcPr anchor="ctr"/>
                </a:tc>
                <a:extLst>
                  <a:ext uri="{0D108BD9-81ED-4DB2-BD59-A6C34878D82A}">
                    <a16:rowId xmlns:a16="http://schemas.microsoft.com/office/drawing/2014/main" val="3669652154"/>
                  </a:ext>
                </a:extLst>
              </a:tr>
              <a:tr h="951932">
                <a:tc>
                  <a:txBody>
                    <a:bodyPr/>
                    <a:lstStyle/>
                    <a:p>
                      <a:pPr algn="ctr"/>
                      <a:r>
                        <a:rPr kumimoji="1" lang="ja-JP" altLang="en-US" sz="1400" dirty="0">
                          <a:latin typeface="BIZ UDゴシック" panose="020B0400000000000000" pitchFamily="49" charset="-128"/>
                          <a:ea typeface="BIZ UDゴシック" panose="020B0400000000000000" pitchFamily="49" charset="-128"/>
                        </a:rPr>
                        <a:t>機　関</a:t>
                      </a:r>
                    </a:p>
                  </a:txBody>
                  <a:tcPr anchor="ctr"/>
                </a:tc>
                <a:tc>
                  <a:txBody>
                    <a:bodyPr/>
                    <a:lstStyle/>
                    <a:p>
                      <a:pPr marL="185738" lvl="0" indent="-185738">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 首長（直接選挙）</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marL="185738" lvl="0" indent="-185738">
                        <a:spcBef>
                          <a:spcPts val="600"/>
                        </a:spcBef>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議会（直接選挙）</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5738" lvl="0" indent="-185738">
                        <a:spcBef>
                          <a:spcPts val="600"/>
                        </a:spcBef>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事務局（プロパー職員で構成）</a:t>
                      </a:r>
                      <a:endParaRPr kumimoji="1" lang="ja-JP" altLang="en-US" sz="1400" dirty="0">
                        <a:latin typeface="BIZ UDゴシック" panose="020B0400000000000000" pitchFamily="49" charset="-128"/>
                        <a:ea typeface="BIZ UDゴシック" panose="020B0400000000000000" pitchFamily="49" charset="-128"/>
                      </a:endParaRPr>
                    </a:p>
                  </a:txBody>
                  <a:tcPr anchor="ctr"/>
                </a:tc>
                <a:extLst>
                  <a:ext uri="{0D108BD9-81ED-4DB2-BD59-A6C34878D82A}">
                    <a16:rowId xmlns:a16="http://schemas.microsoft.com/office/drawing/2014/main" val="3200486935"/>
                  </a:ext>
                </a:extLst>
              </a:tr>
              <a:tr h="328253">
                <a:tc>
                  <a:txBody>
                    <a:bodyPr/>
                    <a:lstStyle/>
                    <a:p>
                      <a:pPr algn="ctr"/>
                      <a:r>
                        <a:rPr kumimoji="1" lang="ja-JP" altLang="en-US" sz="1400" dirty="0">
                          <a:latin typeface="BIZ UDゴシック" panose="020B0400000000000000" pitchFamily="49" charset="-128"/>
                          <a:ea typeface="BIZ UDゴシック" panose="020B0400000000000000" pitchFamily="49" charset="-128"/>
                        </a:rPr>
                        <a:t>財　政</a:t>
                      </a:r>
                    </a:p>
                  </a:txBody>
                  <a:tcPr anchor="ctr"/>
                </a:tc>
                <a:tc>
                  <a:txBody>
                    <a:bodyPr/>
                    <a:lstStyle/>
                    <a:p>
                      <a:r>
                        <a:rPr kumimoji="1" lang="ja-JP" altLang="en-US" sz="1400" dirty="0">
                          <a:latin typeface="BIZ UDゴシック" panose="020B0400000000000000" pitchFamily="49" charset="-128"/>
                          <a:ea typeface="BIZ UDゴシック" panose="020B0400000000000000" pitchFamily="49" charset="-128"/>
                        </a:rPr>
                        <a:t>・ 課税権などの独自財源</a:t>
                      </a:r>
                    </a:p>
                  </a:txBody>
                  <a:tcPr anchor="ctr"/>
                </a:tc>
                <a:extLst>
                  <a:ext uri="{0D108BD9-81ED-4DB2-BD59-A6C34878D82A}">
                    <a16:rowId xmlns:a16="http://schemas.microsoft.com/office/drawing/2014/main" val="2754824433"/>
                  </a:ext>
                </a:extLst>
              </a:tr>
            </a:tbl>
          </a:graphicData>
        </a:graphic>
      </p:graphicFrame>
      <p:sp>
        <p:nvSpPr>
          <p:cNvPr id="6" name="テキスト ボックス 5">
            <a:extLst>
              <a:ext uri="{FF2B5EF4-FFF2-40B4-BE49-F238E27FC236}">
                <a16:creationId xmlns:a16="http://schemas.microsoft.com/office/drawing/2014/main" id="{68A3F307-9B61-1BCD-271C-63F4F5C6F4BC}"/>
              </a:ext>
            </a:extLst>
          </p:cNvPr>
          <p:cNvSpPr txBox="1"/>
          <p:nvPr/>
        </p:nvSpPr>
        <p:spPr>
          <a:xfrm>
            <a:off x="-35262" y="570146"/>
            <a:ext cx="9380799" cy="369332"/>
          </a:xfrm>
          <a:prstGeom prst="rect">
            <a:avLst/>
          </a:prstGeom>
          <a:noFill/>
        </p:spPr>
        <p:txBody>
          <a:bodyPr wrap="square" rtlCol="0">
            <a:spAutoFit/>
          </a:bodyPr>
          <a:lstStyle/>
          <a:p>
            <a:pPr marL="0" marR="0" lvl="0" indent="182563"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（グレーター・ロンドン・オーソリティ）</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を参考にした制度案（たたき台）</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3" name="二等辺三角形 2">
            <a:extLst>
              <a:ext uri="{FF2B5EF4-FFF2-40B4-BE49-F238E27FC236}">
                <a16:creationId xmlns:a16="http://schemas.microsoft.com/office/drawing/2014/main" id="{76718316-CAD4-4B36-9DE2-89548D996AF8}"/>
              </a:ext>
            </a:extLst>
          </p:cNvPr>
          <p:cNvSpPr/>
          <p:nvPr/>
        </p:nvSpPr>
        <p:spPr>
          <a:xfrm rot="10800000">
            <a:off x="5602991" y="217072"/>
            <a:ext cx="1414466" cy="223595"/>
          </a:xfrm>
          <a:prstGeom prst="triangl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スライド番号プレースホルダー 3">
            <a:extLst>
              <a:ext uri="{FF2B5EF4-FFF2-40B4-BE49-F238E27FC236}">
                <a16:creationId xmlns:a16="http://schemas.microsoft.com/office/drawing/2014/main" id="{746D242A-EBD5-055C-CB70-13C158BF002E}"/>
              </a:ext>
            </a:extLst>
          </p:cNvPr>
          <p:cNvSpPr txBox="1">
            <a:spLocks/>
          </p:cNvSpPr>
          <p:nvPr/>
        </p:nvSpPr>
        <p:spPr>
          <a:xfrm>
            <a:off x="9110823" y="637064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F88186-B17D-4CE3-A887-D91699CF601C}" type="slidenum">
              <a:rPr kumimoji="1" lang="ja-JP" altLang="en-US" sz="1800" b="1" smtClean="0">
                <a:solidFill>
                  <a:schemeClr val="tx1"/>
                </a:solidFill>
                <a:latin typeface="BIZ UDPゴシック" panose="020B0400000000000000" pitchFamily="50" charset="-128"/>
                <a:ea typeface="BIZ UDPゴシック" panose="020B0400000000000000" pitchFamily="50" charset="-128"/>
              </a:rPr>
              <a:pPr/>
              <a:t>10</a:t>
            </a:fld>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B7C4966F-C950-829D-0FB8-15E0616943D0}"/>
              </a:ext>
            </a:extLst>
          </p:cNvPr>
          <p:cNvGrpSpPr/>
          <p:nvPr/>
        </p:nvGrpSpPr>
        <p:grpSpPr>
          <a:xfrm>
            <a:off x="686906" y="4722454"/>
            <a:ext cx="5131406" cy="1938923"/>
            <a:chOff x="686906" y="4691844"/>
            <a:chExt cx="5131406" cy="1969533"/>
          </a:xfrm>
        </p:grpSpPr>
        <p:sp>
          <p:nvSpPr>
            <p:cNvPr id="10" name="角丸四角形 91">
              <a:extLst>
                <a:ext uri="{FF2B5EF4-FFF2-40B4-BE49-F238E27FC236}">
                  <a16:creationId xmlns:a16="http://schemas.microsoft.com/office/drawing/2014/main" id="{15306C7D-A5DF-193A-5487-368A81ACD29A}"/>
                </a:ext>
              </a:extLst>
            </p:cNvPr>
            <p:cNvSpPr/>
            <p:nvPr/>
          </p:nvSpPr>
          <p:spPr>
            <a:xfrm>
              <a:off x="686906" y="4835313"/>
              <a:ext cx="5131406" cy="1260000"/>
            </a:xfrm>
            <a:prstGeom prst="roundRect">
              <a:avLst>
                <a:gd name="adj" fmla="val 8343"/>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角丸四角形 93">
              <a:extLst>
                <a:ext uri="{FF2B5EF4-FFF2-40B4-BE49-F238E27FC236}">
                  <a16:creationId xmlns:a16="http://schemas.microsoft.com/office/drawing/2014/main" id="{5D1D0AD5-64A3-D59E-2543-D701DA0D6888}"/>
                </a:ext>
              </a:extLst>
            </p:cNvPr>
            <p:cNvSpPr/>
            <p:nvPr/>
          </p:nvSpPr>
          <p:spPr>
            <a:xfrm>
              <a:off x="1558659" y="4691844"/>
              <a:ext cx="3459346" cy="271172"/>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広域行政機関</a:t>
              </a:r>
            </a:p>
          </p:txBody>
        </p:sp>
        <p:sp>
          <p:nvSpPr>
            <p:cNvPr id="13" name="正方形/長方形 12">
              <a:extLst>
                <a:ext uri="{FF2B5EF4-FFF2-40B4-BE49-F238E27FC236}">
                  <a16:creationId xmlns:a16="http://schemas.microsoft.com/office/drawing/2014/main" id="{303C1529-614F-20E3-A1E2-1B4ECCB692E5}"/>
                </a:ext>
              </a:extLst>
            </p:cNvPr>
            <p:cNvSpPr/>
            <p:nvPr/>
          </p:nvSpPr>
          <p:spPr>
            <a:xfrm>
              <a:off x="1094024" y="5284000"/>
              <a:ext cx="1404000" cy="288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Pゴシック" panose="020B0400000000000000" pitchFamily="50" charset="-128"/>
                  <a:ea typeface="BIZ UDPゴシック" panose="020B0400000000000000" pitchFamily="50" charset="-128"/>
                </a:rPr>
                <a:t>首長</a:t>
              </a:r>
              <a:endPar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3190565D-AA65-F2FB-1F0A-2D331FC976CB}"/>
                </a:ext>
              </a:extLst>
            </p:cNvPr>
            <p:cNvSpPr/>
            <p:nvPr/>
          </p:nvSpPr>
          <p:spPr>
            <a:xfrm>
              <a:off x="4118811" y="5283999"/>
              <a:ext cx="1404000" cy="288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議会</a:t>
              </a:r>
            </a:p>
          </p:txBody>
        </p:sp>
        <p:sp>
          <p:nvSpPr>
            <p:cNvPr id="15" name="正方形/長方形 14">
              <a:extLst>
                <a:ext uri="{FF2B5EF4-FFF2-40B4-BE49-F238E27FC236}">
                  <a16:creationId xmlns:a16="http://schemas.microsoft.com/office/drawing/2014/main" id="{5BF55BB9-02F8-43DC-9C8A-3C052D967EEB}"/>
                </a:ext>
              </a:extLst>
            </p:cNvPr>
            <p:cNvSpPr/>
            <p:nvPr/>
          </p:nvSpPr>
          <p:spPr>
            <a:xfrm>
              <a:off x="2249040" y="5786329"/>
              <a:ext cx="2237983" cy="21630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事務局</a:t>
              </a:r>
            </a:p>
          </p:txBody>
        </p:sp>
        <p:cxnSp>
          <p:nvCxnSpPr>
            <p:cNvPr id="16" name="コネクタ: カギ線 15">
              <a:extLst>
                <a:ext uri="{FF2B5EF4-FFF2-40B4-BE49-F238E27FC236}">
                  <a16:creationId xmlns:a16="http://schemas.microsoft.com/office/drawing/2014/main" id="{050CC6BB-B3FC-9353-B887-8B4955140105}"/>
                </a:ext>
              </a:extLst>
            </p:cNvPr>
            <p:cNvCxnSpPr>
              <a:cxnSpLocks/>
            </p:cNvCxnSpPr>
            <p:nvPr/>
          </p:nvCxnSpPr>
          <p:spPr>
            <a:xfrm rot="5400000" flipH="1" flipV="1">
              <a:off x="3751488" y="5401813"/>
              <a:ext cx="248736" cy="468000"/>
            </a:xfrm>
            <a:prstGeom prst="bentConnector3">
              <a:avLst>
                <a:gd name="adj1" fmla="val 99048"/>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コネクタ: カギ線 16">
              <a:extLst>
                <a:ext uri="{FF2B5EF4-FFF2-40B4-BE49-F238E27FC236}">
                  <a16:creationId xmlns:a16="http://schemas.microsoft.com/office/drawing/2014/main" id="{76710A16-DB9B-2EBE-FDA5-AAE03132C84B}"/>
                </a:ext>
              </a:extLst>
            </p:cNvPr>
            <p:cNvCxnSpPr>
              <a:cxnSpLocks/>
            </p:cNvCxnSpPr>
            <p:nvPr/>
          </p:nvCxnSpPr>
          <p:spPr>
            <a:xfrm rot="10800000">
              <a:off x="2481501" y="5517137"/>
              <a:ext cx="468000" cy="248736"/>
            </a:xfrm>
            <a:prstGeom prst="bentConnector3">
              <a:avLst>
                <a:gd name="adj1" fmla="val -1939"/>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5C949E60-7F81-42FF-064D-2EB42C43E116}"/>
                </a:ext>
              </a:extLst>
            </p:cNvPr>
            <p:cNvCxnSpPr>
              <a:cxnSpLocks/>
            </p:cNvCxnSpPr>
            <p:nvPr/>
          </p:nvCxnSpPr>
          <p:spPr>
            <a:xfrm flipV="1">
              <a:off x="2497280" y="5373821"/>
              <a:ext cx="1620000" cy="1"/>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角丸四角形 97">
              <a:extLst>
                <a:ext uri="{FF2B5EF4-FFF2-40B4-BE49-F238E27FC236}">
                  <a16:creationId xmlns:a16="http://schemas.microsoft.com/office/drawing/2014/main" id="{A1DE007D-CCA4-60A1-5F44-143CA9491787}"/>
                </a:ext>
              </a:extLst>
            </p:cNvPr>
            <p:cNvSpPr/>
            <p:nvPr/>
          </p:nvSpPr>
          <p:spPr>
            <a:xfrm>
              <a:off x="3570143" y="6365781"/>
              <a:ext cx="2169991" cy="295125"/>
            </a:xfrm>
            <a:prstGeom prst="round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圏域内の市町村</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3" name="直線コネクタ 32">
              <a:extLst>
                <a:ext uri="{FF2B5EF4-FFF2-40B4-BE49-F238E27FC236}">
                  <a16:creationId xmlns:a16="http://schemas.microsoft.com/office/drawing/2014/main" id="{0E0D68BA-A42F-103C-3A28-5074A8F62D3F}"/>
                </a:ext>
              </a:extLst>
            </p:cNvPr>
            <p:cNvCxnSpPr/>
            <p:nvPr/>
          </p:nvCxnSpPr>
          <p:spPr>
            <a:xfrm>
              <a:off x="1886478" y="6275331"/>
              <a:ext cx="0" cy="90449"/>
            </a:xfrm>
            <a:prstGeom prst="line">
              <a:avLst/>
            </a:prstGeom>
            <a:ln w="19050"/>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504704BC-356F-1B9B-AB06-4B5EB6983DDF}"/>
                </a:ext>
              </a:extLst>
            </p:cNvPr>
            <p:cNvCxnSpPr/>
            <p:nvPr/>
          </p:nvCxnSpPr>
          <p:spPr>
            <a:xfrm>
              <a:off x="3274887" y="6097852"/>
              <a:ext cx="0" cy="180899"/>
            </a:xfrm>
            <a:prstGeom prst="line">
              <a:avLst/>
            </a:prstGeom>
            <a:ln w="19050"/>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5C0687DD-7538-8B1C-AEE1-07CC2B6A4CD6}"/>
                </a:ext>
              </a:extLst>
            </p:cNvPr>
            <p:cNvCxnSpPr/>
            <p:nvPr/>
          </p:nvCxnSpPr>
          <p:spPr>
            <a:xfrm>
              <a:off x="4696100" y="6275331"/>
              <a:ext cx="0" cy="90449"/>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E8A0B9F5-8000-FEA5-A493-7726EE7167A1}"/>
                </a:ext>
              </a:extLst>
            </p:cNvPr>
            <p:cNvCxnSpPr/>
            <p:nvPr/>
          </p:nvCxnSpPr>
          <p:spPr>
            <a:xfrm>
              <a:off x="1884332" y="6275331"/>
              <a:ext cx="2808000" cy="0"/>
            </a:xfrm>
            <a:prstGeom prst="line">
              <a:avLst/>
            </a:prstGeom>
            <a:ln w="19050"/>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F62653DC-DA16-86D6-895B-A158252C4E3D}"/>
                </a:ext>
              </a:extLst>
            </p:cNvPr>
            <p:cNvSpPr/>
            <p:nvPr/>
          </p:nvSpPr>
          <p:spPr>
            <a:xfrm>
              <a:off x="923598" y="4973866"/>
              <a:ext cx="4658022" cy="327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企画・調整、</a:t>
              </a:r>
              <a:r>
                <a:rPr kumimoji="1" lang="ja-JP" altLang="en-US" sz="1400" dirty="0">
                  <a:solidFill>
                    <a:prstClr val="black"/>
                  </a:solidFill>
                  <a:latin typeface="Meiryo UI" panose="020B0604030504040204" pitchFamily="50" charset="-128"/>
                  <a:ea typeface="Meiryo UI" panose="020B0604030504040204" pitchFamily="50" charset="-128"/>
                </a:rPr>
                <a:t>計画</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策定機能（直接行政サービスは提供しない）</a:t>
              </a:r>
            </a:p>
          </p:txBody>
        </p:sp>
        <p:sp>
          <p:nvSpPr>
            <p:cNvPr id="54" name="角丸四角形 97">
              <a:extLst>
                <a:ext uri="{FF2B5EF4-FFF2-40B4-BE49-F238E27FC236}">
                  <a16:creationId xmlns:a16="http://schemas.microsoft.com/office/drawing/2014/main" id="{BE644B17-F852-EE78-EAF8-610274557FBE}"/>
                </a:ext>
              </a:extLst>
            </p:cNvPr>
            <p:cNvSpPr/>
            <p:nvPr/>
          </p:nvSpPr>
          <p:spPr>
            <a:xfrm>
              <a:off x="805640" y="6366252"/>
              <a:ext cx="2169991" cy="295125"/>
            </a:xfrm>
            <a:prstGeom prst="round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Meiryo UI" panose="020B0604030504040204" pitchFamily="50" charset="-128"/>
                  <a:ea typeface="Meiryo UI" panose="020B0604030504040204" pitchFamily="50" charset="-128"/>
                </a:rPr>
                <a:t>大阪府</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57" name="角丸四角形 2">
            <a:extLst>
              <a:ext uri="{FF2B5EF4-FFF2-40B4-BE49-F238E27FC236}">
                <a16:creationId xmlns:a16="http://schemas.microsoft.com/office/drawing/2014/main" id="{A834BB71-C4CC-9881-961B-9EAD6AFAE1EF}"/>
              </a:ext>
            </a:extLst>
          </p:cNvPr>
          <p:cNvSpPr/>
          <p:nvPr/>
        </p:nvSpPr>
        <p:spPr>
          <a:xfrm>
            <a:off x="411999" y="1004706"/>
            <a:ext cx="5602650" cy="3040965"/>
          </a:xfrm>
          <a:prstGeom prst="roundRect">
            <a:avLst>
              <a:gd name="adj" fmla="val 31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185738" marR="0" lvl="0" indent="-185738" algn="l" defTabSz="4572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第９回意見交換会でのご意見を踏まえ、イングランドの</a:t>
            </a:r>
            <a:r>
              <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を参考に、</a:t>
            </a:r>
            <a:r>
              <a:rPr kumimoji="1" lang="ja-JP" altLang="en-US" sz="1600" dirty="0">
                <a:solidFill>
                  <a:prstClr val="black"/>
                </a:solidFill>
                <a:latin typeface="BIZ UDゴシック" panose="020B0400000000000000" pitchFamily="49" charset="-128"/>
                <a:ea typeface="BIZ UDゴシック" panose="020B0400000000000000" pitchFamily="49" charset="-128"/>
              </a:rPr>
              <a:t>広域連携の仕組み（たたき台）を作成</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5738" marR="0" lvl="0" indent="-185738" algn="l" defTabSz="457200" rtl="0" eaLnBrk="1" fontAlgn="auto" latinLnBrk="0" hangingPunct="1">
              <a:spcBef>
                <a:spcPts val="1000"/>
              </a:spcBef>
              <a:spcAft>
                <a:spcPts val="0"/>
              </a:spcAft>
              <a:buClrTx/>
              <a:buSzTx/>
              <a:buFontTx/>
              <a:buNone/>
              <a:tabLst/>
              <a:defRPr/>
            </a:pPr>
            <a:r>
              <a:rPr kumimoji="1" lang="ja-JP" altLang="en-US" sz="1600" dirty="0">
                <a:solidFill>
                  <a:prstClr val="black"/>
                </a:solidFill>
                <a:latin typeface="BIZ UDゴシック" panose="020B0400000000000000" pitchFamily="49" charset="-128"/>
                <a:ea typeface="BIZ UDゴシック" panose="020B0400000000000000" pitchFamily="49" charset="-128"/>
              </a:rPr>
              <a:t>〇 </a:t>
            </a:r>
            <a:r>
              <a:rPr kumimoji="1" lang="en-US" altLang="ja-JP" sz="1600" dirty="0">
                <a:solidFill>
                  <a:prstClr val="black"/>
                </a:solidFill>
                <a:latin typeface="BIZ UDゴシック" panose="020B0400000000000000" pitchFamily="49" charset="-128"/>
                <a:ea typeface="BIZ UDゴシック" panose="020B0400000000000000" pitchFamily="49" charset="-128"/>
              </a:rPr>
              <a:t>GLA</a:t>
            </a:r>
            <a:r>
              <a:rPr kumimoji="1" lang="ja-JP" altLang="en-US" sz="1600" dirty="0">
                <a:solidFill>
                  <a:prstClr val="black"/>
                </a:solidFill>
                <a:latin typeface="BIZ UDゴシック" panose="020B0400000000000000" pitchFamily="49" charset="-128"/>
                <a:ea typeface="BIZ UDゴシック" panose="020B0400000000000000" pitchFamily="49" charset="-128"/>
              </a:rPr>
              <a:t>では、企画・調整、計画策定機能のみを有するが、行政サービスは、ロンドンの基礎自治体が行っている。</a:t>
            </a:r>
            <a:endParaRPr kumimoji="1" lang="en-US" altLang="ja-JP" sz="1600" dirty="0">
              <a:solidFill>
                <a:prstClr val="black"/>
              </a:solidFill>
              <a:latin typeface="BIZ UDゴシック" panose="020B0400000000000000" pitchFamily="49" charset="-128"/>
              <a:ea typeface="BIZ UDゴシック" panose="020B0400000000000000" pitchFamily="49" charset="-128"/>
            </a:endParaRPr>
          </a:p>
          <a:p>
            <a:pPr marL="185738" marR="0" lvl="0" indent="-185738" algn="l" defTabSz="457200" rtl="0" eaLnBrk="1" fontAlgn="auto" latinLnBrk="0" hangingPunct="1">
              <a:spcBef>
                <a:spcPts val="1000"/>
              </a:spcBef>
              <a:spcAft>
                <a:spcPts val="0"/>
              </a:spcAft>
              <a:buClrTx/>
              <a:buSzTx/>
              <a:buFontTx/>
              <a:buNone/>
              <a:tabLst/>
              <a:defRPr/>
            </a:pPr>
            <a:r>
              <a:rPr kumimoji="1" lang="ja-JP" altLang="en-US" sz="1600" dirty="0">
                <a:solidFill>
                  <a:prstClr val="black"/>
                </a:solidFill>
                <a:latin typeface="BIZ UDゴシック" panose="020B0400000000000000" pitchFamily="49" charset="-128"/>
                <a:ea typeface="BIZ UDゴシック" panose="020B0400000000000000" pitchFamily="49" charset="-128"/>
              </a:rPr>
              <a:t>〇 </a:t>
            </a:r>
            <a:r>
              <a:rPr kumimoji="1" lang="en-US" altLang="ja-JP" sz="1600" dirty="0">
                <a:solidFill>
                  <a:prstClr val="black"/>
                </a:solidFill>
                <a:latin typeface="BIZ UDゴシック" panose="020B0400000000000000" pitchFamily="49" charset="-128"/>
                <a:ea typeface="BIZ UDゴシック" panose="020B0400000000000000" pitchFamily="49" charset="-128"/>
              </a:rPr>
              <a:t>GLA</a:t>
            </a:r>
            <a:r>
              <a:rPr kumimoji="1" lang="ja-JP" altLang="en-US" sz="1600" dirty="0">
                <a:solidFill>
                  <a:prstClr val="black"/>
                </a:solidFill>
                <a:latin typeface="BIZ UDゴシック" panose="020B0400000000000000" pitchFamily="49" charset="-128"/>
                <a:ea typeface="BIZ UDゴシック" panose="020B0400000000000000" pitchFamily="49" charset="-128"/>
              </a:rPr>
              <a:t>は、地方政府として位置付けられており、市長には、重点的・総合的な計画の策定や、地方自治体による都市計画政策への介入など、多くの権限が移譲されている。また、市長と議会は、それぞれ直接選挙で選ばれている。財源は、政府からの補助金と、税が割当てられている。</a:t>
            </a:r>
            <a:endParaRPr kumimoji="1" lang="en-US" altLang="ja-JP" sz="1600" dirty="0">
              <a:solidFill>
                <a:prstClr val="black"/>
              </a:solidFill>
              <a:latin typeface="BIZ UDゴシック" panose="020B0400000000000000" pitchFamily="49" charset="-128"/>
              <a:ea typeface="BIZ UDゴシック" panose="020B0400000000000000" pitchFamily="49" charset="-128"/>
            </a:endParaRPr>
          </a:p>
        </p:txBody>
      </p:sp>
      <p:sp>
        <p:nvSpPr>
          <p:cNvPr id="58" name="角丸四角形 2">
            <a:extLst>
              <a:ext uri="{FF2B5EF4-FFF2-40B4-BE49-F238E27FC236}">
                <a16:creationId xmlns:a16="http://schemas.microsoft.com/office/drawing/2014/main" id="{E4266ADC-1F15-7A15-91C0-90CB9703C4A2}"/>
              </a:ext>
            </a:extLst>
          </p:cNvPr>
          <p:cNvSpPr/>
          <p:nvPr/>
        </p:nvSpPr>
        <p:spPr>
          <a:xfrm>
            <a:off x="432947" y="4329448"/>
            <a:ext cx="5033107" cy="573930"/>
          </a:xfrm>
          <a:prstGeom prst="roundRect">
            <a:avLst>
              <a:gd name="adj" fmla="val 31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defTabSz="457200" rtl="0" eaLnBrk="1" fontAlgn="auto" latinLnBrk="0" hangingPunct="1">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600" dirty="0">
                <a:solidFill>
                  <a:prstClr val="black"/>
                </a:solidFill>
                <a:latin typeface="BIZ UDゴシック" panose="020B0400000000000000" pitchFamily="49" charset="-128"/>
                <a:ea typeface="BIZ UDゴシック" panose="020B0400000000000000" pitchFamily="49" charset="-128"/>
              </a:rPr>
              <a:t>イメージ</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 name="正方形/長方形 6">
            <a:extLst>
              <a:ext uri="{FF2B5EF4-FFF2-40B4-BE49-F238E27FC236}">
                <a16:creationId xmlns:a16="http://schemas.microsoft.com/office/drawing/2014/main" id="{489DA078-91F1-D6DD-D29D-677F35C16770}"/>
              </a:ext>
            </a:extLst>
          </p:cNvPr>
          <p:cNvSpPr/>
          <p:nvPr/>
        </p:nvSpPr>
        <p:spPr>
          <a:xfrm>
            <a:off x="7285217" y="2685147"/>
            <a:ext cx="3976255" cy="852141"/>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632520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0858E155-3CDD-A6AE-FB9A-D080B1863DF9}"/>
              </a:ext>
            </a:extLst>
          </p:cNvPr>
          <p:cNvGraphicFramePr>
            <a:graphicFrameLocks noGrp="1"/>
          </p:cNvGraphicFramePr>
          <p:nvPr>
            <p:extLst>
              <p:ext uri="{D42A27DB-BD31-4B8C-83A1-F6EECF244321}">
                <p14:modId xmlns:p14="http://schemas.microsoft.com/office/powerpoint/2010/main" val="2552654663"/>
              </p:ext>
            </p:extLst>
          </p:nvPr>
        </p:nvGraphicFramePr>
        <p:xfrm>
          <a:off x="245348" y="710633"/>
          <a:ext cx="11408441" cy="5660008"/>
        </p:xfrm>
        <a:graphic>
          <a:graphicData uri="http://schemas.openxmlformats.org/drawingml/2006/table">
            <a:tbl>
              <a:tblPr firstRow="1" bandRow="1">
                <a:tableStyleId>{5940675A-B579-460E-94D1-54222C63F5DA}</a:tableStyleId>
              </a:tblPr>
              <a:tblGrid>
                <a:gridCol w="911939">
                  <a:extLst>
                    <a:ext uri="{9D8B030D-6E8A-4147-A177-3AD203B41FA5}">
                      <a16:colId xmlns:a16="http://schemas.microsoft.com/office/drawing/2014/main" val="2490012310"/>
                    </a:ext>
                  </a:extLst>
                </a:gridCol>
                <a:gridCol w="3359295">
                  <a:extLst>
                    <a:ext uri="{9D8B030D-6E8A-4147-A177-3AD203B41FA5}">
                      <a16:colId xmlns:a16="http://schemas.microsoft.com/office/drawing/2014/main" val="1626427966"/>
                    </a:ext>
                  </a:extLst>
                </a:gridCol>
                <a:gridCol w="3634956">
                  <a:extLst>
                    <a:ext uri="{9D8B030D-6E8A-4147-A177-3AD203B41FA5}">
                      <a16:colId xmlns:a16="http://schemas.microsoft.com/office/drawing/2014/main" val="1837468197"/>
                    </a:ext>
                  </a:extLst>
                </a:gridCol>
                <a:gridCol w="3502251">
                  <a:extLst>
                    <a:ext uri="{9D8B030D-6E8A-4147-A177-3AD203B41FA5}">
                      <a16:colId xmlns:a16="http://schemas.microsoft.com/office/drawing/2014/main" val="1869957257"/>
                    </a:ext>
                  </a:extLst>
                </a:gridCol>
              </a:tblGrid>
              <a:tr h="711081">
                <a:tc>
                  <a:txBody>
                    <a:bodyPr/>
                    <a:lstStyle/>
                    <a:p>
                      <a:pPr algn="ctr"/>
                      <a:endParaRPr kumimoji="1" lang="ja-JP" altLang="en-US" sz="1400" dirty="0">
                        <a:latin typeface="BIZ UDゴシック" panose="020B0400000000000000" pitchFamily="49" charset="-128"/>
                        <a:ea typeface="BIZ UDゴシック" panose="020B0400000000000000" pitchFamily="49" charset="-128"/>
                      </a:endParaRPr>
                    </a:p>
                  </a:txBody>
                  <a:tcPr anchor="ctr">
                    <a:lnR w="38100" cap="flat" cmpd="sng" algn="ctr">
                      <a:solidFill>
                        <a:schemeClr val="tx1"/>
                      </a:solidFill>
                      <a:prstDash val="solid"/>
                      <a:round/>
                      <a:headEnd type="none" w="med" len="med"/>
                      <a:tailEnd type="none" w="med" len="med"/>
                    </a:lnR>
                  </a:tcPr>
                </a:tc>
                <a:tc>
                  <a:txBody>
                    <a:bodyPr/>
                    <a:lstStyle/>
                    <a:p>
                      <a:pPr marL="100013" indent="-100013" algn="ctr"/>
                      <a:r>
                        <a:rPr kumimoji="1" lang="ja-JP" altLang="en-US" sz="1600" dirty="0">
                          <a:latin typeface="BIZ UDゴシック" panose="020B0400000000000000" pitchFamily="49" charset="-128"/>
                          <a:ea typeface="BIZ UDゴシック" panose="020B0400000000000000" pitchFamily="49" charset="-128"/>
                        </a:rPr>
                        <a:t>たたき台</a:t>
                      </a:r>
                    </a:p>
                  </a:txBody>
                  <a:tcPr marL="36000" marR="36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100013" indent="-100013" algn="ctr"/>
                      <a:r>
                        <a:rPr kumimoji="1" lang="ja-JP" altLang="en-US" sz="1600" dirty="0">
                          <a:latin typeface="BIZ UDゴシック" panose="020B0400000000000000" pitchFamily="49" charset="-128"/>
                          <a:ea typeface="BIZ UDゴシック" panose="020B0400000000000000" pitchFamily="49" charset="-128"/>
                        </a:rPr>
                        <a:t>関西広域連合</a:t>
                      </a:r>
                    </a:p>
                  </a:txBody>
                  <a:tcPr marL="36000" marR="36000" anchor="ctr">
                    <a:lnL w="38100" cap="flat" cmpd="sng" algn="ctr">
                      <a:solidFill>
                        <a:schemeClr val="tx1"/>
                      </a:solidFill>
                      <a:prstDash val="solid"/>
                      <a:round/>
                      <a:headEnd type="none" w="med" len="med"/>
                      <a:tailEnd type="none" w="med" len="med"/>
                    </a:lnL>
                  </a:tcPr>
                </a:tc>
                <a:tc>
                  <a:txBody>
                    <a:bodyPr/>
                    <a:lstStyle/>
                    <a:p>
                      <a:pPr marL="100013" indent="-100013" algn="ctr"/>
                      <a:r>
                        <a:rPr kumimoji="1" lang="ja-JP" altLang="en-US" sz="1600" dirty="0">
                          <a:latin typeface="BIZ UDゴシック" panose="020B0400000000000000" pitchFamily="49" charset="-128"/>
                          <a:ea typeface="BIZ UDゴシック" panose="020B0400000000000000" pitchFamily="49" charset="-128"/>
                        </a:rPr>
                        <a:t>大阪湾フェニックス事業</a:t>
                      </a:r>
                    </a:p>
                  </a:txBody>
                  <a:tcPr marL="36000" marR="36000" anchor="ctr"/>
                </a:tc>
                <a:extLst>
                  <a:ext uri="{0D108BD9-81ED-4DB2-BD59-A6C34878D82A}">
                    <a16:rowId xmlns:a16="http://schemas.microsoft.com/office/drawing/2014/main" val="2664084951"/>
                  </a:ext>
                </a:extLst>
              </a:tr>
              <a:tr h="508911">
                <a:tc>
                  <a:txBody>
                    <a:bodyPr/>
                    <a:lstStyle/>
                    <a:p>
                      <a:pPr algn="ctr"/>
                      <a:r>
                        <a:rPr kumimoji="1" lang="ja-JP" altLang="en-US" sz="1400" dirty="0">
                          <a:latin typeface="BIZ UDゴシック" panose="020B0400000000000000" pitchFamily="49" charset="-128"/>
                          <a:ea typeface="BIZ UDゴシック" panose="020B0400000000000000" pitchFamily="49" charset="-128"/>
                        </a:rPr>
                        <a:t>根拠法</a:t>
                      </a:r>
                    </a:p>
                  </a:txBody>
                  <a:tcPr anchor="ctr">
                    <a:lnR w="38100" cap="flat" cmpd="sng" algn="ctr">
                      <a:solidFill>
                        <a:schemeClr val="tx1"/>
                      </a:solidFill>
                      <a:prstDash val="solid"/>
                      <a:round/>
                      <a:headEnd type="none" w="med" len="med"/>
                      <a:tailEnd type="none" w="med" len="med"/>
                    </a:lnR>
                  </a:tcPr>
                </a:tc>
                <a:tc>
                  <a:txBody>
                    <a:bodyPr/>
                    <a:lstStyle/>
                    <a:p>
                      <a:pPr marL="185738" marR="0" lvl="0" indent="-185738"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a:t>
                      </a:r>
                    </a:p>
                  </a:txBody>
                  <a:tcPr marL="36000" marR="36000" marT="72000" marB="72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・地方自治法</a:t>
                      </a:r>
                    </a:p>
                  </a:txBody>
                  <a:tcPr marL="36000" marR="36000" marT="72000" marB="72000" anchor="ctr">
                    <a:lnL w="38100" cap="flat" cmpd="sng" algn="ctr">
                      <a:solidFill>
                        <a:schemeClr val="tx1"/>
                      </a:solidFill>
                      <a:prstDash val="solid"/>
                      <a:round/>
                      <a:headEnd type="none" w="med" len="med"/>
                      <a:tailEnd type="none" w="med" len="med"/>
                    </a:lnL>
                  </a:tcPr>
                </a:tc>
                <a:tc>
                  <a:txBody>
                    <a:bodyPr/>
                    <a:lstStyle/>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・広域臨海環境整備センター法</a:t>
                      </a:r>
                    </a:p>
                  </a:txBody>
                  <a:tcPr marL="36000" marR="36000" marT="72000" marB="72000" anchor="ctr"/>
                </a:tc>
                <a:extLst>
                  <a:ext uri="{0D108BD9-81ED-4DB2-BD59-A6C34878D82A}">
                    <a16:rowId xmlns:a16="http://schemas.microsoft.com/office/drawing/2014/main" val="3591403456"/>
                  </a:ext>
                </a:extLst>
              </a:tr>
              <a:tr h="1116953">
                <a:tc>
                  <a:txBody>
                    <a:bodyPr/>
                    <a:lstStyle/>
                    <a:p>
                      <a:pPr algn="ctr"/>
                      <a:r>
                        <a:rPr kumimoji="1" lang="ja-JP" altLang="en-US" sz="1400" dirty="0">
                          <a:latin typeface="BIZ UDゴシック" panose="020B0400000000000000" pitchFamily="49" charset="-128"/>
                          <a:ea typeface="BIZ UDゴシック" panose="020B0400000000000000" pitchFamily="49" charset="-128"/>
                        </a:rPr>
                        <a:t>区　域</a:t>
                      </a:r>
                    </a:p>
                  </a:txBody>
                  <a:tcPr anchor="ctr">
                    <a:lnR w="38100" cap="flat" cmpd="sng" algn="ctr">
                      <a:solidFill>
                        <a:schemeClr val="tx1"/>
                      </a:solidFill>
                      <a:prstDash val="solid"/>
                      <a:round/>
                      <a:headEnd type="none" w="med" len="med"/>
                      <a:tailEnd type="none" w="med" len="med"/>
                    </a:lnR>
                  </a:tcPr>
                </a:tc>
                <a:tc>
                  <a:txBody>
                    <a:bodyPr/>
                    <a:lstStyle/>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・大阪都市圏（大阪府域及び、京都府、兵庫県、奈良県の一部の市町）</a:t>
                      </a:r>
                      <a:endParaRPr kumimoji="1" lang="ja-JP" altLang="en-US" sz="1400" dirty="0">
                        <a:latin typeface="BIZ UDゴシック" panose="020B0400000000000000" pitchFamily="49" charset="-128"/>
                        <a:ea typeface="BIZ UDゴシック" panose="020B0400000000000000" pitchFamily="49" charset="-128"/>
                      </a:endParaRPr>
                    </a:p>
                  </a:txBody>
                  <a:tcPr marL="36000" marR="36000" marT="72000" marB="72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・滋賀県、京都府、大阪府、兵庫県、奈良県、和歌山県、鳥取県、徳島県</a:t>
                      </a:r>
                      <a:endParaRPr kumimoji="1" lang="ja-JP" altLang="en-US" sz="1400" dirty="0">
                        <a:latin typeface="BIZ UDゴシック" panose="020B0400000000000000" pitchFamily="49" charset="-128"/>
                        <a:ea typeface="BIZ UDゴシック" panose="020B0400000000000000" pitchFamily="49" charset="-128"/>
                      </a:endParaRPr>
                    </a:p>
                  </a:txBody>
                  <a:tcPr marL="36000" marR="36000" marT="72000" marB="72000" anchor="ctr">
                    <a:lnL w="38100" cap="flat" cmpd="sng" algn="ctr">
                      <a:solidFill>
                        <a:schemeClr val="tx1"/>
                      </a:solidFill>
                      <a:prstDash val="solid"/>
                      <a:round/>
                      <a:headEnd type="none" w="med" len="med"/>
                      <a:tailEnd type="none" w="med" len="med"/>
                    </a:lnL>
                  </a:tcPr>
                </a:tc>
                <a:tc>
                  <a:txBody>
                    <a:bodyPr/>
                    <a:lstStyle/>
                    <a:p>
                      <a:pPr marL="185738" marR="0" lvl="0" indent="-185738"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・大阪府、兵庫県、大阪市、神戸市の港湾管理区域（関係団体は、近畿２府４県</a:t>
                      </a:r>
                      <a:r>
                        <a:rPr kumimoji="1" lang="en-US" altLang="ja-JP" sz="1400" dirty="0">
                          <a:solidFill>
                            <a:prstClr val="black"/>
                          </a:solidFill>
                          <a:latin typeface="BIZ UDゴシック" panose="020B0400000000000000" pitchFamily="49" charset="-128"/>
                          <a:ea typeface="BIZ UDゴシック" panose="020B0400000000000000" pitchFamily="49" charset="-128"/>
                        </a:rPr>
                        <a:t>169</a:t>
                      </a:r>
                      <a:r>
                        <a:rPr kumimoji="1" lang="ja-JP" altLang="en-US" sz="1400" dirty="0">
                          <a:solidFill>
                            <a:prstClr val="black"/>
                          </a:solidFill>
                          <a:latin typeface="BIZ UDゴシック" panose="020B0400000000000000" pitchFamily="49" charset="-128"/>
                          <a:ea typeface="BIZ UDゴシック" panose="020B0400000000000000" pitchFamily="49" charset="-128"/>
                        </a:rPr>
                        <a:t>市町村）</a:t>
                      </a:r>
                      <a:endParaRPr kumimoji="1" lang="ja-JP" altLang="en-US" sz="1400" dirty="0">
                        <a:latin typeface="BIZ UDゴシック" panose="020B0400000000000000" pitchFamily="49" charset="-128"/>
                        <a:ea typeface="BIZ UDゴシック" panose="020B0400000000000000" pitchFamily="49" charset="-128"/>
                      </a:endParaRPr>
                    </a:p>
                  </a:txBody>
                  <a:tcPr marL="36000" marR="36000" marT="72000" marB="72000" anchor="ctr"/>
                </a:tc>
                <a:extLst>
                  <a:ext uri="{0D108BD9-81ED-4DB2-BD59-A6C34878D82A}">
                    <a16:rowId xmlns:a16="http://schemas.microsoft.com/office/drawing/2014/main" val="3177968364"/>
                  </a:ext>
                </a:extLst>
              </a:tr>
              <a:tr h="1765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ゴシック" panose="020B0400000000000000" pitchFamily="49" charset="-128"/>
                          <a:ea typeface="BIZ UDゴシック" panose="020B0400000000000000" pitchFamily="49" charset="-128"/>
                        </a:rPr>
                        <a:t>事　務</a:t>
                      </a:r>
                    </a:p>
                  </a:txBody>
                  <a:tcPr anchor="ctr">
                    <a:lnR w="38100" cap="flat" cmpd="sng" algn="ctr">
                      <a:solidFill>
                        <a:schemeClr val="tx1"/>
                      </a:solidFill>
                      <a:prstDash val="solid"/>
                      <a:round/>
                      <a:headEnd type="none" w="med" len="med"/>
                      <a:tailEnd type="none" w="med" len="med"/>
                    </a:lnR>
                  </a:tcPr>
                </a:tc>
                <a:tc>
                  <a:txBody>
                    <a:bodyPr/>
                    <a:lstStyle/>
                    <a:p>
                      <a:pPr marL="185738" lvl="0" indent="-185738">
                        <a:defRPr/>
                      </a:pPr>
                      <a:r>
                        <a:rPr kumimoji="1" lang="ja-JP" altLang="en-US" sz="1400" dirty="0">
                          <a:latin typeface="BIZ UDゴシック" panose="020B0400000000000000" pitchFamily="49" charset="-128"/>
                          <a:ea typeface="BIZ UDゴシック" panose="020B0400000000000000" pitchFamily="49" charset="-128"/>
                        </a:rPr>
                        <a:t>次の政策分野の</a:t>
                      </a:r>
                      <a:r>
                        <a:rPr kumimoji="1" lang="ja-JP" altLang="en-US" sz="1400" dirty="0">
                          <a:solidFill>
                            <a:prstClr val="black"/>
                          </a:solidFill>
                          <a:latin typeface="BIZ UDゴシック" panose="020B0400000000000000" pitchFamily="49" charset="-128"/>
                          <a:ea typeface="BIZ UDゴシック" panose="020B0400000000000000" pitchFamily="49" charset="-128"/>
                        </a:rPr>
                        <a:t>企画・調整、計画策定</a:t>
                      </a:r>
                      <a:endParaRPr kumimoji="1" lang="en-US" altLang="ja-JP" sz="1400" dirty="0">
                        <a:latin typeface="BIZ UDゴシック" panose="020B0400000000000000" pitchFamily="49" charset="-128"/>
                        <a:ea typeface="BIZ UDゴシック" panose="020B0400000000000000" pitchFamily="49" charset="-128"/>
                      </a:endParaRPr>
                    </a:p>
                    <a:p>
                      <a:pPr marL="185738" lvl="0" indent="-185738">
                        <a:spcBef>
                          <a:spcPts val="600"/>
                        </a:spcBef>
                        <a:defRPr/>
                      </a:pPr>
                      <a:r>
                        <a:rPr kumimoji="1" lang="ja-JP" altLang="en-US" sz="1400" dirty="0">
                          <a:latin typeface="BIZ UDゴシック" panose="020B0400000000000000" pitchFamily="49" charset="-128"/>
                          <a:ea typeface="BIZ UDゴシック" panose="020B0400000000000000" pitchFamily="49" charset="-128"/>
                        </a:rPr>
                        <a:t>　・産業政策</a:t>
                      </a:r>
                      <a:endParaRPr kumimoji="1" lang="en-US" altLang="ja-JP" sz="1400" dirty="0">
                        <a:latin typeface="BIZ UDゴシック" panose="020B0400000000000000" pitchFamily="49" charset="-128"/>
                        <a:ea typeface="BIZ UDゴシック" panose="020B0400000000000000" pitchFamily="49" charset="-128"/>
                      </a:endParaRPr>
                    </a:p>
                    <a:p>
                      <a:pPr marL="185738" lvl="0" indent="-185738">
                        <a:spcBef>
                          <a:spcPts val="600"/>
                        </a:spcBef>
                        <a:defRPr/>
                      </a:pPr>
                      <a:r>
                        <a:rPr kumimoji="1" lang="ja-JP" altLang="en-US" sz="1400" dirty="0">
                          <a:latin typeface="BIZ UDゴシック" panose="020B0400000000000000" pitchFamily="49" charset="-128"/>
                          <a:ea typeface="BIZ UDゴシック" panose="020B0400000000000000" pitchFamily="49" charset="-128"/>
                        </a:rPr>
                        <a:t>　・まちづくり政策</a:t>
                      </a:r>
                      <a:endParaRPr kumimoji="1" lang="en-US" altLang="ja-JP" sz="1400" dirty="0">
                        <a:latin typeface="BIZ UDゴシック" panose="020B0400000000000000" pitchFamily="49" charset="-128"/>
                        <a:ea typeface="BIZ UDゴシック" panose="020B0400000000000000" pitchFamily="49" charset="-128"/>
                      </a:endParaRPr>
                    </a:p>
                    <a:p>
                      <a:pPr marL="185738" lvl="0" indent="-185738">
                        <a:spcBef>
                          <a:spcPts val="600"/>
                        </a:spcBef>
                        <a:defRPr/>
                      </a:pPr>
                      <a:r>
                        <a:rPr kumimoji="1" lang="ja-JP" altLang="en-US" sz="1400" dirty="0">
                          <a:latin typeface="BIZ UDゴシック" panose="020B0400000000000000" pitchFamily="49" charset="-128"/>
                          <a:ea typeface="BIZ UDゴシック" panose="020B0400000000000000" pitchFamily="49" charset="-128"/>
                        </a:rPr>
                        <a:t>　・インフラ政策</a:t>
                      </a:r>
                      <a:endParaRPr kumimoji="1" lang="en-US" altLang="ja-JP" sz="1400" dirty="0">
                        <a:latin typeface="BIZ UDゴシック" panose="020B0400000000000000" pitchFamily="49" charset="-128"/>
                        <a:ea typeface="BIZ UDゴシック" panose="020B0400000000000000" pitchFamily="49" charset="-128"/>
                      </a:endParaRPr>
                    </a:p>
                    <a:p>
                      <a:pPr marL="185738" lvl="0" indent="-185738">
                        <a:spcBef>
                          <a:spcPts val="600"/>
                        </a:spcBef>
                        <a:defRPr/>
                      </a:pPr>
                      <a:r>
                        <a:rPr kumimoji="1" lang="ja-JP" altLang="en-US" sz="1400" dirty="0">
                          <a:latin typeface="BIZ UDゴシック" panose="020B0400000000000000" pitchFamily="49" charset="-128"/>
                          <a:ea typeface="BIZ UDゴシック" panose="020B0400000000000000" pitchFamily="49" charset="-128"/>
                        </a:rPr>
                        <a:t>　・交通政策</a:t>
                      </a:r>
                    </a:p>
                  </a:txBody>
                  <a:tcPr marL="36000" marR="36000" marT="72000" marB="72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185738" lvl="0" indent="-185738">
                        <a:defRPr/>
                      </a:pPr>
                      <a:r>
                        <a:rPr kumimoji="1" lang="ja-JP" altLang="en-US" sz="1400" dirty="0">
                          <a:latin typeface="BIZ UDゴシック" panose="020B0400000000000000" pitchFamily="49" charset="-128"/>
                          <a:ea typeface="BIZ UDゴシック" panose="020B0400000000000000" pitchFamily="49" charset="-128"/>
                        </a:rPr>
                        <a:t>・７つの広域事務の実施</a:t>
                      </a:r>
                      <a:endParaRPr kumimoji="1" lang="en-US" altLang="ja-JP" sz="1400" dirty="0">
                        <a:latin typeface="BIZ UDゴシック" panose="020B0400000000000000" pitchFamily="49" charset="-128"/>
                        <a:ea typeface="BIZ UDゴシック" panose="020B0400000000000000" pitchFamily="49" charset="-128"/>
                      </a:endParaRPr>
                    </a:p>
                    <a:p>
                      <a:pPr marL="185738" lvl="0" indent="-185738">
                        <a:spcBef>
                          <a:spcPts val="600"/>
                        </a:spcBef>
                        <a:defRPr/>
                      </a:pPr>
                      <a:r>
                        <a:rPr kumimoji="1" lang="en-US" altLang="ja-JP" sz="1400" dirty="0">
                          <a:latin typeface="BIZ UDゴシック" panose="020B0400000000000000" pitchFamily="49" charset="-128"/>
                          <a:ea typeface="BIZ UDゴシック" panose="020B0400000000000000" pitchFamily="49" charset="-128"/>
                        </a:rPr>
                        <a:t> </a:t>
                      </a:r>
                      <a:r>
                        <a:rPr kumimoji="1" lang="ja-JP" altLang="en-US" sz="1400" dirty="0">
                          <a:latin typeface="BIZ UDゴシック" panose="020B0400000000000000" pitchFamily="49" charset="-128"/>
                          <a:ea typeface="BIZ UDゴシック" panose="020B0400000000000000" pitchFamily="49" charset="-128"/>
                        </a:rPr>
                        <a:t>（広域防災、広域観光、文化・スポーツ振興、広域産業振興、広域医療、広域環境保全、資格試験・免許等、広域職員研修）</a:t>
                      </a:r>
                    </a:p>
                  </a:txBody>
                  <a:tcPr marL="36000" marR="36000" marT="72000" marB="72000" anchor="ctr">
                    <a:lnL w="38100" cap="flat" cmpd="sng" algn="ctr">
                      <a:solidFill>
                        <a:schemeClr val="tx1"/>
                      </a:solidFill>
                      <a:prstDash val="solid"/>
                      <a:round/>
                      <a:headEnd type="none" w="med" len="med"/>
                      <a:tailEnd type="none" w="med" len="med"/>
                    </a:lnL>
                  </a:tcPr>
                </a:tc>
                <a:tc>
                  <a:txBody>
                    <a:bodyPr/>
                    <a:lstStyle/>
                    <a:p>
                      <a:pPr marL="185738" lvl="0" indent="-185738">
                        <a:defRPr/>
                      </a:pPr>
                      <a:r>
                        <a:rPr kumimoji="1" lang="ja-JP" altLang="en-US" sz="1400" dirty="0">
                          <a:latin typeface="BIZ UDゴシック" panose="020B0400000000000000" pitchFamily="49" charset="-128"/>
                          <a:ea typeface="BIZ UDゴシック" panose="020B0400000000000000" pitchFamily="49" charset="-128"/>
                        </a:rPr>
                        <a:t>・港湾管理区域内における一般廃棄物等の最終処分場の建設及び改良、維持その他管理</a:t>
                      </a:r>
                      <a:endParaRPr kumimoji="1" lang="en-US" altLang="ja-JP" sz="1400" dirty="0">
                        <a:latin typeface="BIZ UDゴシック" panose="020B0400000000000000" pitchFamily="49" charset="-128"/>
                        <a:ea typeface="BIZ UDゴシック" panose="020B0400000000000000" pitchFamily="49" charset="-128"/>
                      </a:endParaRPr>
                    </a:p>
                    <a:p>
                      <a:pPr marL="185738" lvl="0" indent="-185738">
                        <a:spcBef>
                          <a:spcPts val="600"/>
                        </a:spcBef>
                        <a:defRPr/>
                      </a:pPr>
                      <a:r>
                        <a:rPr kumimoji="1" lang="ja-JP" altLang="en-US" sz="1400" dirty="0">
                          <a:latin typeface="BIZ UDゴシック" panose="020B0400000000000000" pitchFamily="49" charset="-128"/>
                          <a:ea typeface="BIZ UDゴシック" panose="020B0400000000000000" pitchFamily="49" charset="-128"/>
                        </a:rPr>
                        <a:t>・一般廃棄物等の海面埋立て</a:t>
                      </a:r>
                      <a:endParaRPr kumimoji="1" lang="en-US" altLang="ja-JP" sz="1400" dirty="0">
                        <a:latin typeface="BIZ UDゴシック" panose="020B0400000000000000" pitchFamily="49" charset="-128"/>
                        <a:ea typeface="BIZ UDゴシック" panose="020B0400000000000000" pitchFamily="49" charset="-128"/>
                      </a:endParaRPr>
                    </a:p>
                    <a:p>
                      <a:pPr marL="185738" lvl="0" indent="-185738">
                        <a:spcBef>
                          <a:spcPts val="600"/>
                        </a:spcBef>
                        <a:defRPr/>
                      </a:pPr>
                      <a:r>
                        <a:rPr kumimoji="1" lang="ja-JP" altLang="en-US" sz="1400" dirty="0">
                          <a:latin typeface="BIZ UDゴシック" panose="020B0400000000000000" pitchFamily="49" charset="-128"/>
                          <a:ea typeface="BIZ UDゴシック" panose="020B0400000000000000" pitchFamily="49" charset="-128"/>
                        </a:rPr>
                        <a:t>・廃棄物による海面埋立てにより行う土地の造成</a:t>
                      </a:r>
                    </a:p>
                  </a:txBody>
                  <a:tcPr marL="36000" marR="36000" marT="72000" marB="72000" anchor="ctr"/>
                </a:tc>
                <a:extLst>
                  <a:ext uri="{0D108BD9-81ED-4DB2-BD59-A6C34878D82A}">
                    <a16:rowId xmlns:a16="http://schemas.microsoft.com/office/drawing/2014/main" val="2555688456"/>
                  </a:ext>
                </a:extLst>
              </a:tr>
              <a:tr h="1048689">
                <a:tc>
                  <a:txBody>
                    <a:bodyPr/>
                    <a:lstStyle/>
                    <a:p>
                      <a:pPr algn="ctr"/>
                      <a:r>
                        <a:rPr kumimoji="1" lang="ja-JP" altLang="en-US" sz="1400" dirty="0">
                          <a:latin typeface="BIZ UDゴシック" panose="020B0400000000000000" pitchFamily="49" charset="-128"/>
                          <a:ea typeface="BIZ UDゴシック" panose="020B0400000000000000" pitchFamily="49" charset="-128"/>
                        </a:rPr>
                        <a:t>機　関</a:t>
                      </a:r>
                    </a:p>
                  </a:txBody>
                  <a:tcPr anchor="ctr">
                    <a:lnR w="38100" cap="flat" cmpd="sng" algn="ctr">
                      <a:solidFill>
                        <a:schemeClr val="tx1"/>
                      </a:solidFill>
                      <a:prstDash val="solid"/>
                      <a:round/>
                      <a:headEnd type="none" w="med" len="med"/>
                      <a:tailEnd type="none" w="med" len="med"/>
                    </a:lnR>
                  </a:tcPr>
                </a:tc>
                <a:tc>
                  <a:txBody>
                    <a:bodyPr/>
                    <a:lstStyle/>
                    <a:p>
                      <a:pPr marL="185738" lvl="0" indent="-185738">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 首長（直接選挙）</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marL="185738" lvl="0" indent="-185738">
                        <a:spcBef>
                          <a:spcPts val="600"/>
                        </a:spcBef>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議会（直接選挙）</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5738" lvl="0" indent="-185738">
                        <a:spcBef>
                          <a:spcPts val="600"/>
                        </a:spcBef>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事務局（プロパー職員で構成）</a:t>
                      </a:r>
                      <a:endParaRPr kumimoji="1" lang="ja-JP" altLang="en-US" sz="1400" dirty="0">
                        <a:latin typeface="BIZ UDゴシック" panose="020B0400000000000000" pitchFamily="49" charset="-128"/>
                        <a:ea typeface="BIZ UDゴシック" panose="020B0400000000000000" pitchFamily="49" charset="-128"/>
                      </a:endParaRPr>
                    </a:p>
                  </a:txBody>
                  <a:tcPr marL="36000" marR="36000" marT="72000" marB="72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185738" lvl="0" indent="-185738">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 連合長（構成団体の長による互選）</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pPr marL="185738" lvl="0" indent="-185738">
                        <a:spcBef>
                          <a:spcPts val="600"/>
                        </a:spcBef>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連合議会（構成団体の議員による選出）</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5738" lvl="0" indent="-185738">
                        <a:spcBef>
                          <a:spcPts val="600"/>
                        </a:spcBef>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事務局（構成団体からの出向）</a:t>
                      </a:r>
                      <a:endParaRPr kumimoji="1" lang="ja-JP" altLang="en-US" sz="1400" dirty="0">
                        <a:latin typeface="BIZ UDゴシック" panose="020B0400000000000000" pitchFamily="49" charset="-128"/>
                        <a:ea typeface="BIZ UDゴシック" panose="020B0400000000000000" pitchFamily="49" charset="-128"/>
                      </a:endParaRPr>
                    </a:p>
                  </a:txBody>
                  <a:tcPr marL="36000" marR="36000" marT="72000" marB="72000" anchor="ctr">
                    <a:lnL w="38100" cap="flat" cmpd="sng" algn="ctr">
                      <a:solidFill>
                        <a:schemeClr val="tx1"/>
                      </a:solidFill>
                      <a:prstDash val="solid"/>
                      <a:round/>
                      <a:headEnd type="none" w="med" len="med"/>
                      <a:tailEnd type="none" w="med" len="med"/>
                    </a:lnL>
                  </a:tcPr>
                </a:tc>
                <a:tc>
                  <a:txBody>
                    <a:bodyPr/>
                    <a:lstStyle/>
                    <a:p>
                      <a:pPr marL="185738" lvl="0" indent="-185738">
                        <a:defRPr/>
                      </a:pPr>
                      <a:r>
                        <a:rPr kumimoji="1" lang="ja-JP" altLang="en-US" sz="1400" dirty="0">
                          <a:solidFill>
                            <a:prstClr val="black"/>
                          </a:solidFill>
                          <a:latin typeface="BIZ UDゴシック" panose="020B0400000000000000" pitchFamily="49" charset="-128"/>
                          <a:ea typeface="BIZ UDゴシック" panose="020B0400000000000000" pitchFamily="49" charset="-128"/>
                        </a:rPr>
                        <a:t>・ 整備センター管理委員会（構成団体の長による互選と港湾管理者の長）</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85738" lvl="0" indent="-185738">
                        <a:spcBef>
                          <a:spcPts val="600"/>
                        </a:spcBef>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事務局（構成団体からの出向）</a:t>
                      </a:r>
                      <a:endParaRPr kumimoji="1" lang="ja-JP" altLang="en-US" sz="1400" dirty="0">
                        <a:latin typeface="BIZ UDゴシック" panose="020B0400000000000000" pitchFamily="49" charset="-128"/>
                        <a:ea typeface="BIZ UDゴシック" panose="020B0400000000000000" pitchFamily="49" charset="-128"/>
                      </a:endParaRPr>
                    </a:p>
                  </a:txBody>
                  <a:tcPr marL="36000" marR="36000" marT="72000" marB="72000" anchor="ctr"/>
                </a:tc>
                <a:extLst>
                  <a:ext uri="{0D108BD9-81ED-4DB2-BD59-A6C34878D82A}">
                    <a16:rowId xmlns:a16="http://schemas.microsoft.com/office/drawing/2014/main" val="3200486935"/>
                  </a:ext>
                </a:extLst>
              </a:tr>
              <a:tr h="508911">
                <a:tc>
                  <a:txBody>
                    <a:bodyPr/>
                    <a:lstStyle/>
                    <a:p>
                      <a:pPr algn="ctr"/>
                      <a:r>
                        <a:rPr kumimoji="1" lang="ja-JP" altLang="en-US" sz="1400" dirty="0">
                          <a:latin typeface="BIZ UDゴシック" panose="020B0400000000000000" pitchFamily="49" charset="-128"/>
                          <a:ea typeface="BIZ UDゴシック" panose="020B0400000000000000" pitchFamily="49" charset="-128"/>
                        </a:rPr>
                        <a:t>財　政</a:t>
                      </a:r>
                    </a:p>
                  </a:txBody>
                  <a:tcPr anchor="ctr">
                    <a:lnR w="38100" cap="flat" cmpd="sng" algn="ctr">
                      <a:solidFill>
                        <a:schemeClr val="tx1"/>
                      </a:solidFill>
                      <a:prstDash val="solid"/>
                      <a:round/>
                      <a:headEnd type="none" w="med" len="med"/>
                      <a:tailEnd type="none" w="med" len="med"/>
                    </a:lnR>
                  </a:tcPr>
                </a:tc>
                <a:tc>
                  <a:txBody>
                    <a:bodyPr/>
                    <a:lstStyle/>
                    <a:p>
                      <a:r>
                        <a:rPr kumimoji="1" lang="ja-JP" altLang="en-US" sz="1400" dirty="0">
                          <a:latin typeface="BIZ UDゴシック" panose="020B0400000000000000" pitchFamily="49" charset="-128"/>
                          <a:ea typeface="BIZ UDゴシック" panose="020B0400000000000000" pitchFamily="49" charset="-128"/>
                        </a:rPr>
                        <a:t>・ 課税権などの独自財源</a:t>
                      </a:r>
                    </a:p>
                  </a:txBody>
                  <a:tcPr marL="36000" marR="36000" marT="72000" marB="7200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kumimoji="1" lang="ja-JP" altLang="en-US" sz="1400" dirty="0">
                          <a:latin typeface="BIZ UDゴシック" panose="020B0400000000000000" pitchFamily="49" charset="-128"/>
                          <a:ea typeface="BIZ UDゴシック" panose="020B0400000000000000" pitchFamily="49" charset="-128"/>
                        </a:rPr>
                        <a:t>・ 構成団体の負担金</a:t>
                      </a:r>
                    </a:p>
                  </a:txBody>
                  <a:tcPr marL="36000" marR="36000" marT="72000" marB="72000" anchor="ctr">
                    <a:lnL w="38100" cap="flat" cmpd="sng" algn="ctr">
                      <a:solidFill>
                        <a:schemeClr val="tx1"/>
                      </a:solidFill>
                      <a:prstDash val="solid"/>
                      <a:round/>
                      <a:headEnd type="none" w="med" len="med"/>
                      <a:tailEnd type="none" w="med" len="med"/>
                    </a:lnL>
                  </a:tcPr>
                </a:tc>
                <a:tc>
                  <a:txBody>
                    <a:bodyPr/>
                    <a:lstStyle/>
                    <a:p>
                      <a:r>
                        <a:rPr kumimoji="1" lang="ja-JP" altLang="en-US" sz="1400" dirty="0">
                          <a:latin typeface="BIZ UDゴシック" panose="020B0400000000000000" pitchFamily="49" charset="-128"/>
                          <a:ea typeface="BIZ UDゴシック" panose="020B0400000000000000" pitchFamily="49" charset="-128"/>
                        </a:rPr>
                        <a:t>・ 廃棄物処理費用など</a:t>
                      </a:r>
                    </a:p>
                  </a:txBody>
                  <a:tcPr marL="36000" marR="36000" marT="72000" marB="72000" anchor="ctr"/>
                </a:tc>
                <a:extLst>
                  <a:ext uri="{0D108BD9-81ED-4DB2-BD59-A6C34878D82A}">
                    <a16:rowId xmlns:a16="http://schemas.microsoft.com/office/drawing/2014/main" val="2754824433"/>
                  </a:ext>
                </a:extLst>
              </a:tr>
            </a:tbl>
          </a:graphicData>
        </a:graphic>
      </p:graphicFrame>
      <p:sp>
        <p:nvSpPr>
          <p:cNvPr id="8" name="スライド番号プレースホルダー 3">
            <a:extLst>
              <a:ext uri="{FF2B5EF4-FFF2-40B4-BE49-F238E27FC236}">
                <a16:creationId xmlns:a16="http://schemas.microsoft.com/office/drawing/2014/main" id="{746D242A-EBD5-055C-CB70-13C158BF002E}"/>
              </a:ext>
            </a:extLst>
          </p:cNvPr>
          <p:cNvSpPr txBox="1">
            <a:spLocks/>
          </p:cNvSpPr>
          <p:nvPr/>
        </p:nvSpPr>
        <p:spPr>
          <a:xfrm>
            <a:off x="9100127" y="637064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a:extLst>
              <a:ext uri="{FF2B5EF4-FFF2-40B4-BE49-F238E27FC236}">
                <a16:creationId xmlns:a16="http://schemas.microsoft.com/office/drawing/2014/main" id="{97F986E0-F780-E1A9-3DF5-5182F8F8D693}"/>
              </a:ext>
            </a:extLst>
          </p:cNvPr>
          <p:cNvSpPr/>
          <p:nvPr/>
        </p:nvSpPr>
        <p:spPr>
          <a:xfrm>
            <a:off x="102493" y="206313"/>
            <a:ext cx="855831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関西の主な広域連携との比較</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28338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3">
            <a:extLst>
              <a:ext uri="{FF2B5EF4-FFF2-40B4-BE49-F238E27FC236}">
                <a16:creationId xmlns:a16="http://schemas.microsoft.com/office/drawing/2014/main" id="{746D242A-EBD5-055C-CB70-13C158BF002E}"/>
              </a:ext>
            </a:extLst>
          </p:cNvPr>
          <p:cNvSpPr txBox="1">
            <a:spLocks/>
          </p:cNvSpPr>
          <p:nvPr/>
        </p:nvSpPr>
        <p:spPr>
          <a:xfrm>
            <a:off x="9074727" y="637064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0F88186-B17D-4CE3-A887-D91699CF601C}" type="slidenum">
              <a:rPr kumimoji="1" lang="ja-JP" altLang="en-US" sz="1800" b="1" smtClean="0">
                <a:solidFill>
                  <a:schemeClr val="tx1"/>
                </a:solidFill>
                <a:latin typeface="BIZ UDPゴシック" panose="020B0400000000000000" pitchFamily="50" charset="-128"/>
                <a:ea typeface="BIZ UDPゴシック" panose="020B0400000000000000" pitchFamily="50" charset="-128"/>
              </a:rPr>
              <a:pPr/>
              <a:t>12</a:t>
            </a:fld>
            <a:endParaRPr kumimoji="1" lang="ja-JP" altLang="en-US" sz="18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97F986E0-F780-E1A9-3DF5-5182F8F8D693}"/>
              </a:ext>
            </a:extLst>
          </p:cNvPr>
          <p:cNvSpPr/>
          <p:nvPr/>
        </p:nvSpPr>
        <p:spPr>
          <a:xfrm>
            <a:off x="102493" y="206313"/>
            <a:ext cx="855831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大阪都市圏について　</a:t>
            </a:r>
            <a:r>
              <a:rPr kumimoji="1" lang="en-US" altLang="ja-JP" sz="12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第３回意見交換会資料再掲</a:t>
            </a:r>
            <a:endParaRPr kumimoji="1" lang="en-US" altLang="ja-JP" sz="20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 name="角丸四角形 2">
            <a:extLst>
              <a:ext uri="{FF2B5EF4-FFF2-40B4-BE49-F238E27FC236}">
                <a16:creationId xmlns:a16="http://schemas.microsoft.com/office/drawing/2014/main" id="{280492AA-6C4E-2059-CFE9-CD06FAD30A2E}"/>
              </a:ext>
            </a:extLst>
          </p:cNvPr>
          <p:cNvSpPr/>
          <p:nvPr/>
        </p:nvSpPr>
        <p:spPr>
          <a:xfrm>
            <a:off x="302002" y="726438"/>
            <a:ext cx="2584826" cy="509443"/>
          </a:xfrm>
          <a:prstGeom prst="roundRect">
            <a:avLst>
              <a:gd name="adj" fmla="val 31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185738" marR="0" lvl="0" indent="-185738" algn="l" defTabSz="457200" rtl="0" eaLnBrk="1" fontAlgn="auto" latinLnBrk="0" hangingPunct="1">
              <a:spcBef>
                <a:spcPts val="600"/>
              </a:spcBef>
              <a:spcAft>
                <a:spcPts val="0"/>
              </a:spcAft>
              <a:buClrTx/>
              <a:buSzTx/>
              <a:buFontTx/>
              <a:buNone/>
              <a:tabLst/>
              <a:defRPr/>
            </a:pPr>
            <a:r>
              <a:rPr kumimoji="1" lang="ja-JP" altLang="en-US" sz="1600" dirty="0">
                <a:solidFill>
                  <a:prstClr val="black"/>
                </a:solidFill>
                <a:latin typeface="BIZ UDゴシック" panose="020B0400000000000000" pitchFamily="49" charset="-128"/>
                <a:ea typeface="BIZ UDゴシック" panose="020B0400000000000000" pitchFamily="49" charset="-128"/>
              </a:rPr>
              <a:t>〇 </a:t>
            </a:r>
            <a:r>
              <a:rPr kumimoji="1" lang="ja-JP" altLang="en-US" sz="1600" b="1" dirty="0">
                <a:solidFill>
                  <a:prstClr val="black"/>
                </a:solidFill>
                <a:latin typeface="BIZ UDゴシック" panose="020B0400000000000000" pitchFamily="49" charset="-128"/>
                <a:ea typeface="BIZ UDゴシック" panose="020B0400000000000000" pitchFamily="49" charset="-128"/>
              </a:rPr>
              <a:t>大阪都市圏</a:t>
            </a:r>
            <a:endParaRPr kumimoji="1" lang="en-US" altLang="ja-JP" sz="1600" b="1" dirty="0">
              <a:solidFill>
                <a:prstClr val="black"/>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D597E50C-3A77-C467-38A0-4CF914FBCE8A}"/>
              </a:ext>
            </a:extLst>
          </p:cNvPr>
          <p:cNvSpPr txBox="1"/>
          <p:nvPr/>
        </p:nvSpPr>
        <p:spPr>
          <a:xfrm>
            <a:off x="651668" y="1119876"/>
            <a:ext cx="10342939" cy="661720"/>
          </a:xfrm>
          <a:prstGeom prst="rect">
            <a:avLst/>
          </a:prstGeom>
          <a:noFill/>
        </p:spPr>
        <p:txBody>
          <a:bodyPr wrap="square">
            <a:spAutoFit/>
          </a:bodyPr>
          <a:lstStyle/>
          <a:p>
            <a:pPr marR="0" lvl="0" indent="4763" algn="l" defTabSz="914400" rtl="0" eaLnBrk="1" fontAlgn="auto" latinLnBrk="0" hangingPunct="1">
              <a:spcBef>
                <a:spcPts val="600"/>
              </a:spcBef>
              <a:spcAft>
                <a:spcPts val="0"/>
              </a:spcAft>
              <a:buClrTx/>
              <a:buSzTx/>
              <a:buFontTx/>
              <a:buNone/>
              <a:tabLst/>
              <a:defRPr/>
            </a:pPr>
            <a:r>
              <a:rPr kumimoji="1" lang="ja-JP" altLang="en-US" sz="16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・大阪市を中心に、大阪府内のほぼ全域と、兵庫県、京都府及び奈良県の一部を含むエリアで形成</a:t>
            </a:r>
            <a:endParaRPr kumimoji="1" lang="en-US" altLang="ja-JP" sz="16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R="0" lvl="0" indent="4763" algn="l" defTabSz="914400" rtl="0" eaLnBrk="1" fontAlgn="auto" latinLnBrk="0" hangingPunct="1">
              <a:spcBef>
                <a:spcPts val="600"/>
              </a:spcBef>
              <a:spcAft>
                <a:spcPts val="0"/>
              </a:spcAft>
              <a:buClrTx/>
              <a:buSzTx/>
              <a:buFontTx/>
              <a:buNone/>
              <a:tabLst/>
              <a:defRPr/>
            </a:pPr>
            <a:r>
              <a:rPr kumimoji="1" lang="ja-JP" altLang="en-US" sz="1600" dirty="0">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600" kern="1200" noProof="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都市圏近郊の政令市である神戸市や京都市は別に都市圏を形成</a:t>
            </a:r>
          </a:p>
        </p:txBody>
      </p:sp>
      <p:pic>
        <p:nvPicPr>
          <p:cNvPr id="7" name="図 6">
            <a:extLst>
              <a:ext uri="{FF2B5EF4-FFF2-40B4-BE49-F238E27FC236}">
                <a16:creationId xmlns:a16="http://schemas.microsoft.com/office/drawing/2014/main" id="{0430E508-8025-4425-1F16-5BA7CF7A34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44049" y="1926786"/>
            <a:ext cx="4146327" cy="4279923"/>
          </a:xfrm>
          <a:prstGeom prst="rect">
            <a:avLst/>
          </a:prstGeom>
          <a:ln>
            <a:solidFill>
              <a:schemeClr val="tx1"/>
            </a:solidFill>
          </a:ln>
        </p:spPr>
      </p:pic>
      <p:sp>
        <p:nvSpPr>
          <p:cNvPr id="9" name="テキスト ボックス 8">
            <a:extLst>
              <a:ext uri="{FF2B5EF4-FFF2-40B4-BE49-F238E27FC236}">
                <a16:creationId xmlns:a16="http://schemas.microsoft.com/office/drawing/2014/main" id="{851852FF-8CCE-B6D1-F465-80170760D0B9}"/>
              </a:ext>
            </a:extLst>
          </p:cNvPr>
          <p:cNvSpPr txBox="1"/>
          <p:nvPr/>
        </p:nvSpPr>
        <p:spPr>
          <a:xfrm>
            <a:off x="2172858" y="3966719"/>
            <a:ext cx="743847" cy="200055"/>
          </a:xfrm>
          <a:prstGeom prst="rect">
            <a:avLst/>
          </a:prstGeom>
          <a:noFill/>
        </p:spPr>
        <p:txBody>
          <a:bodyPr wrap="square" rtlCol="0">
            <a:spAutoFit/>
          </a:bodyPr>
          <a:lstStyle/>
          <a:p>
            <a:r>
              <a:rPr kumimoji="1" lang="ja-JP" altLang="en-US" sz="700" dirty="0">
                <a:solidFill>
                  <a:schemeClr val="bg1"/>
                </a:solidFill>
                <a:latin typeface="BIZ UDゴシック" panose="020B0400000000000000" pitchFamily="49" charset="-128"/>
                <a:ea typeface="BIZ UDゴシック" panose="020B0400000000000000" pitchFamily="49" charset="-128"/>
              </a:rPr>
              <a:t>大阪市</a:t>
            </a:r>
          </a:p>
        </p:txBody>
      </p:sp>
      <p:graphicFrame>
        <p:nvGraphicFramePr>
          <p:cNvPr id="10" name="表 9">
            <a:extLst>
              <a:ext uri="{FF2B5EF4-FFF2-40B4-BE49-F238E27FC236}">
                <a16:creationId xmlns:a16="http://schemas.microsoft.com/office/drawing/2014/main" id="{DF366631-7E1C-BB66-12B6-9B74217C057A}"/>
              </a:ext>
            </a:extLst>
          </p:cNvPr>
          <p:cNvGraphicFramePr>
            <a:graphicFrameLocks noGrp="1"/>
          </p:cNvGraphicFramePr>
          <p:nvPr/>
        </p:nvGraphicFramePr>
        <p:xfrm>
          <a:off x="5015932" y="1915842"/>
          <a:ext cx="2765329" cy="4440919"/>
        </p:xfrm>
        <a:graphic>
          <a:graphicData uri="http://schemas.openxmlformats.org/drawingml/2006/table">
            <a:tbl>
              <a:tblPr>
                <a:tableStyleId>{5C22544A-7EE6-4342-B048-85BDC9FD1C3A}</a:tableStyleId>
              </a:tblPr>
              <a:tblGrid>
                <a:gridCol w="502712">
                  <a:extLst>
                    <a:ext uri="{9D8B030D-6E8A-4147-A177-3AD203B41FA5}">
                      <a16:colId xmlns:a16="http://schemas.microsoft.com/office/drawing/2014/main" val="2018405821"/>
                    </a:ext>
                  </a:extLst>
                </a:gridCol>
                <a:gridCol w="764781">
                  <a:extLst>
                    <a:ext uri="{9D8B030D-6E8A-4147-A177-3AD203B41FA5}">
                      <a16:colId xmlns:a16="http://schemas.microsoft.com/office/drawing/2014/main" val="4069450276"/>
                    </a:ext>
                  </a:extLst>
                </a:gridCol>
                <a:gridCol w="492317">
                  <a:extLst>
                    <a:ext uri="{9D8B030D-6E8A-4147-A177-3AD203B41FA5}">
                      <a16:colId xmlns:a16="http://schemas.microsoft.com/office/drawing/2014/main" val="2942476812"/>
                    </a:ext>
                  </a:extLst>
                </a:gridCol>
                <a:gridCol w="1005519">
                  <a:extLst>
                    <a:ext uri="{9D8B030D-6E8A-4147-A177-3AD203B41FA5}">
                      <a16:colId xmlns:a16="http://schemas.microsoft.com/office/drawing/2014/main" val="371466202"/>
                    </a:ext>
                  </a:extLst>
                </a:gridCol>
              </a:tblGrid>
              <a:tr h="208210">
                <a:tc gridSpan="4">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中心都市：大阪府大阪市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ctr"/>
                      <a:r>
                        <a:rPr lang="ja-JP" altLang="en-US" sz="800" u="none" strike="noStrike" dirty="0">
                          <a:effectLst/>
                        </a:rPr>
                        <a:t>大阪市</a:t>
                      </a:r>
                      <a:endParaRPr lang="ja-JP" altLang="en-US" sz="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05761454"/>
                  </a:ext>
                </a:extLst>
              </a:tr>
              <a:tr h="184101">
                <a:tc gridSpan="4">
                  <a:txBody>
                    <a:bodyPr/>
                    <a:lstStyle/>
                    <a:p>
                      <a:pPr algn="ctr" fontAlgn="ctr">
                        <a:lnSpc>
                          <a:spcPts val="900"/>
                        </a:lnSpc>
                      </a:pPr>
                      <a:r>
                        <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rPr>
                        <a:t>郊外市町村</a:t>
                      </a: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ctr"/>
                      <a:endParaRPr lang="ja-JP" altLang="en-US" sz="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ja-JP" altLang="en-US" sz="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l" fontAlgn="ctr"/>
                      <a:endParaRPr lang="ja-JP" altLang="en-US" sz="8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6504"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6509081"/>
                  </a:ext>
                </a:extLst>
              </a:tr>
              <a:tr h="121830">
                <a:tc>
                  <a:txBody>
                    <a:bodyPr/>
                    <a:lstStyle/>
                    <a:p>
                      <a:pPr algn="ctr" fontAlgn="ctr">
                        <a:lnSpc>
                          <a:spcPts val="900"/>
                        </a:lnSpc>
                      </a:pPr>
                      <a:r>
                        <a:rPr lang="ja-JP" altLang="en-US" sz="900" u="none" strike="noStrike" dirty="0">
                          <a:effectLst/>
                        </a:rPr>
                        <a:t>京都府</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精華町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大阪府</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阪南市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4818576"/>
                  </a:ext>
                </a:extLst>
              </a:tr>
              <a:tr h="121830">
                <a:tc>
                  <a:txBody>
                    <a:bodyPr/>
                    <a:lstStyle/>
                    <a:p>
                      <a:pPr algn="ctr" fontAlgn="ctr">
                        <a:lnSpc>
                          <a:spcPts val="900"/>
                        </a:lnSpc>
                      </a:pPr>
                      <a:r>
                        <a:rPr lang="ja-JP" altLang="en-US" sz="900" u="none" strike="noStrike" dirty="0">
                          <a:effectLst/>
                        </a:rPr>
                        <a:t>大阪府</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堺市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島本町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107347"/>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岸和田市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lang="ja-JP" altLang="en-US" sz="900" u="none" strike="noStrike" dirty="0">
                          <a:effectLst/>
                          <a:latin typeface="BIZ UDゴシック" panose="020B0400000000000000" pitchFamily="49" charset="-128"/>
                          <a:ea typeface="BIZ UDゴシック" panose="020B0400000000000000" pitchFamily="49" charset="-128"/>
                        </a:rPr>
                        <a:t>豊能町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5840265"/>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豊中市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忠岡町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0260448"/>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池田市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熊取町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7447197"/>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吹田市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田尻町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980191"/>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泉大津市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岬町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19066"/>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高槻市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太子町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7783335"/>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貝塚市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河南町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481515"/>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守口市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千早赤阪村</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844875"/>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枚方市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兵庫県</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尼崎市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0131447"/>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茨木市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西宮市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1532891"/>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八尾市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芦屋市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0115364"/>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泉佐野市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伊丹市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7429947"/>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富田林市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宝塚市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8488504"/>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寝屋川市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川西市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3491345"/>
                  </a:ext>
                </a:extLst>
              </a:tr>
              <a:tr h="121830">
                <a:tc>
                  <a:txBody>
                    <a:bodyPr/>
                    <a:lstStyle/>
                    <a:p>
                      <a:pPr algn="l" fontAlgn="ctr">
                        <a:lnSpc>
                          <a:spcPts val="900"/>
                        </a:lnSpc>
                      </a:pPr>
                      <a:r>
                        <a:rPr lang="ja-JP" altLang="en-US" sz="900" u="none" strike="noStrike">
                          <a:effectLst/>
                        </a:rPr>
                        <a:t>　</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河内長野市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猪名川町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0989482"/>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松原市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奈良県</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奈良市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324381"/>
                  </a:ext>
                </a:extLst>
              </a:tr>
              <a:tr h="121830">
                <a:tc>
                  <a:txBody>
                    <a:bodyPr/>
                    <a:lstStyle/>
                    <a:p>
                      <a:pPr algn="l" fontAlgn="ctr">
                        <a:lnSpc>
                          <a:spcPts val="900"/>
                        </a:lnSpc>
                      </a:pPr>
                      <a:r>
                        <a:rPr lang="ja-JP" altLang="en-US" sz="900" u="none" strike="noStrike">
                          <a:effectLst/>
                        </a:rPr>
                        <a:t>　</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大東市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大和高田市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5582024"/>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和泉市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大和郡山市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2919683"/>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箕面市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橿原市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0019652"/>
                  </a:ext>
                </a:extLst>
              </a:tr>
              <a:tr h="121830">
                <a:tc>
                  <a:txBody>
                    <a:bodyPr/>
                    <a:lstStyle/>
                    <a:p>
                      <a:pPr algn="l" fontAlgn="ctr">
                        <a:lnSpc>
                          <a:spcPts val="900"/>
                        </a:lnSpc>
                      </a:pPr>
                      <a:r>
                        <a:rPr lang="ja-JP" altLang="en-US" sz="900" u="none" strike="noStrike">
                          <a:effectLst/>
                        </a:rPr>
                        <a:t>　</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柏原市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生駒市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3923491"/>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羽曳野市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香芝市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6341846"/>
                  </a:ext>
                </a:extLst>
              </a:tr>
              <a:tr h="121830">
                <a:tc>
                  <a:txBody>
                    <a:bodyPr/>
                    <a:lstStyle/>
                    <a:p>
                      <a:pPr algn="l" fontAlgn="ctr">
                        <a:lnSpc>
                          <a:spcPts val="900"/>
                        </a:lnSpc>
                      </a:pPr>
                      <a:r>
                        <a:rPr lang="ja-JP" altLang="en-US" sz="900" u="none" strike="noStrike">
                          <a:effectLst/>
                        </a:rPr>
                        <a:t>　</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門真市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葛城市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345400"/>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摂津市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平群町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5166374"/>
                  </a:ext>
                </a:extLst>
              </a:tr>
              <a:tr h="121830">
                <a:tc>
                  <a:txBody>
                    <a:bodyPr/>
                    <a:lstStyle/>
                    <a:p>
                      <a:pPr algn="l" fontAlgn="ctr">
                        <a:lnSpc>
                          <a:spcPts val="900"/>
                        </a:lnSpc>
                      </a:pPr>
                      <a:r>
                        <a:rPr lang="ja-JP" altLang="en-US" sz="900" u="none" strike="noStrike">
                          <a:effectLst/>
                        </a:rPr>
                        <a:t>　</a:t>
                      </a:r>
                      <a:endParaRPr lang="ja-JP" altLang="en-US" sz="900" b="0" i="0" u="none" strike="noStrike">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高石市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三郷町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4045356"/>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藤井寺市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斑鳩町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9214702"/>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東大阪市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安堵町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8783195"/>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泉南市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上牧町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076618"/>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四條畷市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王寺町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033450"/>
                  </a:ext>
                </a:extLst>
              </a:tr>
              <a:tr h="121830">
                <a:tc>
                  <a:txBody>
                    <a:bodyPr/>
                    <a:lstStyle/>
                    <a:p>
                      <a:pPr algn="l" fontAlgn="ctr">
                        <a:lnSpc>
                          <a:spcPts val="900"/>
                        </a:lnSpc>
                      </a:pPr>
                      <a:r>
                        <a:rPr lang="ja-JP" altLang="en-US" sz="900" u="none" strike="noStrike" dirty="0">
                          <a:effectLst/>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交野市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広陵町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5062951"/>
                  </a:ext>
                </a:extLst>
              </a:tr>
              <a:tr h="121830">
                <a:tc>
                  <a:txBody>
                    <a:bodyPr/>
                    <a:lstStyle/>
                    <a:p>
                      <a:pPr algn="l" fontAlgn="ctr">
                        <a:lnSpc>
                          <a:spcPts val="900"/>
                        </a:lnSpc>
                      </a:pP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rPr>
                        <a:t>大阪狭山市</a:t>
                      </a: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900"/>
                        </a:lnSpc>
                      </a:pPr>
                      <a:r>
                        <a:rPr lang="ja-JP" altLang="en-US" sz="900" u="none" strike="noStrike" dirty="0">
                          <a:effectLst/>
                          <a:latin typeface="BIZ UDゴシック" panose="020B0400000000000000" pitchFamily="49" charset="-128"/>
                          <a:ea typeface="BIZ UDゴシック" panose="020B0400000000000000" pitchFamily="49" charset="-128"/>
                        </a:rPr>
                        <a:t>河合町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36000" marR="6504" marT="650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2247958"/>
                  </a:ext>
                </a:extLst>
              </a:tr>
            </a:tbl>
          </a:graphicData>
        </a:graphic>
      </p:graphicFrame>
      <p:sp>
        <p:nvSpPr>
          <p:cNvPr id="11" name="テキスト ボックス 10">
            <a:extLst>
              <a:ext uri="{FF2B5EF4-FFF2-40B4-BE49-F238E27FC236}">
                <a16:creationId xmlns:a16="http://schemas.microsoft.com/office/drawing/2014/main" id="{6EAA91DA-B178-7AFC-2ECF-71C57B60C1C2}"/>
              </a:ext>
            </a:extLst>
          </p:cNvPr>
          <p:cNvSpPr txBox="1"/>
          <p:nvPr/>
        </p:nvSpPr>
        <p:spPr>
          <a:xfrm>
            <a:off x="696189" y="6553203"/>
            <a:ext cx="10799621" cy="276999"/>
          </a:xfrm>
          <a:prstGeom prst="rect">
            <a:avLst/>
          </a:prstGeom>
          <a:noFill/>
          <a:ln w="19050">
            <a:noFill/>
            <a:prstDash val="sysDash"/>
          </a:ln>
        </p:spPr>
        <p:txBody>
          <a:bodyPr wrap="square" rIns="144000" rtlCol="0">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a:pPr>
            <a:r>
              <a:rPr lang="en-US" altLang="ja-JP" sz="1200" dirty="0">
                <a:solidFill>
                  <a:prstClr val="black"/>
                </a:solidFill>
                <a:latin typeface="BIZ UDゴシック" panose="020B0400000000000000" pitchFamily="49" charset="-128"/>
                <a:ea typeface="BIZ UDゴシック" panose="020B0400000000000000" pitchFamily="49" charset="-128"/>
              </a:rPr>
              <a:t>【</a:t>
            </a:r>
            <a:r>
              <a:rPr lang="ja-JP" altLang="en-US" sz="1200" dirty="0">
                <a:solidFill>
                  <a:prstClr val="black"/>
                </a:solidFill>
                <a:latin typeface="BIZ UDゴシック" panose="020B0400000000000000" pitchFamily="49" charset="-128"/>
                <a:ea typeface="BIZ UDゴシック" panose="020B0400000000000000" pitchFamily="49" charset="-128"/>
              </a:rPr>
              <a:t>都市圏</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の考え方</a:t>
            </a:r>
            <a:r>
              <a:rPr lang="en-US" altLang="ja-JP" sz="1200" dirty="0">
                <a:solidFill>
                  <a:prstClr val="black"/>
                </a:solidFill>
                <a:latin typeface="BIZ UDゴシック" panose="020B0400000000000000" pitchFamily="49" charset="-128"/>
                <a:ea typeface="BIZ UDゴシック" panose="020B0400000000000000" pitchFamily="49" charset="-128"/>
              </a:rPr>
              <a:t>】</a:t>
            </a:r>
            <a:r>
              <a:rPr lang="ja-JP" altLang="en-US" sz="1200" dirty="0">
                <a:solidFill>
                  <a:prstClr val="black"/>
                </a:solidFill>
                <a:latin typeface="BIZ UDゴシック" panose="020B0400000000000000" pitchFamily="49" charset="-128"/>
                <a:ea typeface="BIZ UDゴシック" panose="020B0400000000000000" pitchFamily="49" charset="-128"/>
              </a:rPr>
              <a:t>「日本の都市圏設定基準」を参考に、人口密度の高い中心都市に対し通勤率が</a:t>
            </a:r>
            <a:r>
              <a:rPr lang="en-US" altLang="ja-JP" sz="1200" dirty="0">
                <a:solidFill>
                  <a:prstClr val="black"/>
                </a:solidFill>
                <a:latin typeface="BIZ UDゴシック" panose="020B0400000000000000" pitchFamily="49" charset="-128"/>
                <a:ea typeface="BIZ UDゴシック" panose="020B0400000000000000" pitchFamily="49" charset="-128"/>
              </a:rPr>
              <a:t>10%</a:t>
            </a:r>
            <a:r>
              <a:rPr lang="ja-JP" altLang="en-US" sz="1200" dirty="0">
                <a:solidFill>
                  <a:prstClr val="black"/>
                </a:solidFill>
                <a:latin typeface="BIZ UDゴシック" panose="020B0400000000000000" pitchFamily="49" charset="-128"/>
                <a:ea typeface="BIZ UDゴシック" panose="020B0400000000000000" pitchFamily="49" charset="-128"/>
              </a:rPr>
              <a:t>以上となっている市町村を都市圏として設定</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21" name="図 20">
            <a:extLst>
              <a:ext uri="{FF2B5EF4-FFF2-40B4-BE49-F238E27FC236}">
                <a16:creationId xmlns:a16="http://schemas.microsoft.com/office/drawing/2014/main" id="{18F68304-EC9F-FE8C-C9D5-8554E0916CA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85522" y="2076043"/>
            <a:ext cx="1842317" cy="1800804"/>
          </a:xfrm>
          <a:prstGeom prst="rect">
            <a:avLst/>
          </a:prstGeom>
          <a:ln>
            <a:solidFill>
              <a:schemeClr val="tx1"/>
            </a:solidFill>
          </a:ln>
        </p:spPr>
      </p:pic>
      <p:graphicFrame>
        <p:nvGraphicFramePr>
          <p:cNvPr id="22" name="表 21">
            <a:extLst>
              <a:ext uri="{FF2B5EF4-FFF2-40B4-BE49-F238E27FC236}">
                <a16:creationId xmlns:a16="http://schemas.microsoft.com/office/drawing/2014/main" id="{19420869-C781-E3BE-396B-8F34767E05CF}"/>
              </a:ext>
            </a:extLst>
          </p:cNvPr>
          <p:cNvGraphicFramePr>
            <a:graphicFrameLocks noGrp="1"/>
          </p:cNvGraphicFramePr>
          <p:nvPr/>
        </p:nvGraphicFramePr>
        <p:xfrm>
          <a:off x="10252411" y="2096012"/>
          <a:ext cx="1333500" cy="1310897"/>
        </p:xfrm>
        <a:graphic>
          <a:graphicData uri="http://schemas.openxmlformats.org/drawingml/2006/table">
            <a:tbl>
              <a:tblPr>
                <a:tableStyleId>{5C22544A-7EE6-4342-B048-85BDC9FD1C3A}</a:tableStyleId>
              </a:tblPr>
              <a:tblGrid>
                <a:gridCol w="617084">
                  <a:extLst>
                    <a:ext uri="{9D8B030D-6E8A-4147-A177-3AD203B41FA5}">
                      <a16:colId xmlns:a16="http://schemas.microsoft.com/office/drawing/2014/main" val="354840800"/>
                    </a:ext>
                  </a:extLst>
                </a:gridCol>
                <a:gridCol w="716416">
                  <a:extLst>
                    <a:ext uri="{9D8B030D-6E8A-4147-A177-3AD203B41FA5}">
                      <a16:colId xmlns:a16="http://schemas.microsoft.com/office/drawing/2014/main" val="3133684454"/>
                    </a:ext>
                  </a:extLst>
                </a:gridCol>
              </a:tblGrid>
              <a:tr h="143761">
                <a:tc gridSpan="2">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中心都市：兵庫県神戸市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l" fontAlgn="ctr"/>
                      <a:r>
                        <a:rPr lang="ja-JP" altLang="en-US" sz="1000" u="none" strike="noStrike" dirty="0">
                          <a:effectLst/>
                        </a:rPr>
                        <a:t>神戸市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2059485"/>
                  </a:ext>
                </a:extLst>
              </a:tr>
              <a:tr h="168032">
                <a:tc gridSpan="2">
                  <a:txBody>
                    <a:bodyPr/>
                    <a:lstStyle/>
                    <a:p>
                      <a:pPr algn="ctr" fontAlgn="ctr"/>
                      <a:r>
                        <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rPr>
                        <a:t>郊外市町村</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ct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7432360"/>
                  </a:ext>
                </a:extLst>
              </a:tr>
              <a:tr h="168032">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兵庫県</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明石市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379023"/>
                  </a:ext>
                </a:extLst>
              </a:tr>
              <a:tr h="168032">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加古川市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874270"/>
                  </a:ext>
                </a:extLst>
              </a:tr>
              <a:tr h="143761">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三木市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550775"/>
                  </a:ext>
                </a:extLst>
              </a:tr>
              <a:tr h="168032">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三田市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628606"/>
                  </a:ext>
                </a:extLst>
              </a:tr>
              <a:tr h="168032">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稲美町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1643897"/>
                  </a:ext>
                </a:extLst>
              </a:tr>
              <a:tr h="177367">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播磨町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872794"/>
                  </a:ext>
                </a:extLst>
              </a:tr>
            </a:tbl>
          </a:graphicData>
        </a:graphic>
      </p:graphicFrame>
      <p:sp>
        <p:nvSpPr>
          <p:cNvPr id="23" name="テキスト ボックス 22">
            <a:extLst>
              <a:ext uri="{FF2B5EF4-FFF2-40B4-BE49-F238E27FC236}">
                <a16:creationId xmlns:a16="http://schemas.microsoft.com/office/drawing/2014/main" id="{E3075DE2-D810-BB70-A419-197A9F098A6F}"/>
              </a:ext>
            </a:extLst>
          </p:cNvPr>
          <p:cNvSpPr txBox="1"/>
          <p:nvPr/>
        </p:nvSpPr>
        <p:spPr>
          <a:xfrm>
            <a:off x="9029952" y="2897005"/>
            <a:ext cx="459029" cy="200055"/>
          </a:xfrm>
          <a:prstGeom prst="rect">
            <a:avLst/>
          </a:prstGeom>
          <a:noFill/>
        </p:spPr>
        <p:txBody>
          <a:bodyPr wrap="square" rtlCol="0">
            <a:spAutoFit/>
          </a:bodyPr>
          <a:lstStyle/>
          <a:p>
            <a:r>
              <a:rPr kumimoji="1" lang="ja-JP" altLang="en-US" sz="700" dirty="0">
                <a:solidFill>
                  <a:schemeClr val="bg1"/>
                </a:solidFill>
                <a:latin typeface="BIZ UDゴシック" panose="020B0400000000000000" pitchFamily="49" charset="-128"/>
                <a:ea typeface="BIZ UDゴシック" panose="020B0400000000000000" pitchFamily="49" charset="-128"/>
              </a:rPr>
              <a:t>神戸市</a:t>
            </a:r>
          </a:p>
        </p:txBody>
      </p:sp>
      <p:graphicFrame>
        <p:nvGraphicFramePr>
          <p:cNvPr id="24" name="表 23">
            <a:extLst>
              <a:ext uri="{FF2B5EF4-FFF2-40B4-BE49-F238E27FC236}">
                <a16:creationId xmlns:a16="http://schemas.microsoft.com/office/drawing/2014/main" id="{9EF85FDA-6B01-E502-0CD3-A5EE84E22B10}"/>
              </a:ext>
            </a:extLst>
          </p:cNvPr>
          <p:cNvGraphicFramePr>
            <a:graphicFrameLocks noGrp="1"/>
          </p:cNvGraphicFramePr>
          <p:nvPr/>
        </p:nvGraphicFramePr>
        <p:xfrm>
          <a:off x="10252411" y="4300192"/>
          <a:ext cx="1333500" cy="2053590"/>
        </p:xfrm>
        <a:graphic>
          <a:graphicData uri="http://schemas.openxmlformats.org/drawingml/2006/table">
            <a:tbl>
              <a:tblPr>
                <a:tableStyleId>{5C22544A-7EE6-4342-B048-85BDC9FD1C3A}</a:tableStyleId>
              </a:tblPr>
              <a:tblGrid>
                <a:gridCol w="639387">
                  <a:extLst>
                    <a:ext uri="{9D8B030D-6E8A-4147-A177-3AD203B41FA5}">
                      <a16:colId xmlns:a16="http://schemas.microsoft.com/office/drawing/2014/main" val="3970565662"/>
                    </a:ext>
                  </a:extLst>
                </a:gridCol>
                <a:gridCol w="694113">
                  <a:extLst>
                    <a:ext uri="{9D8B030D-6E8A-4147-A177-3AD203B41FA5}">
                      <a16:colId xmlns:a16="http://schemas.microsoft.com/office/drawing/2014/main" val="1273821585"/>
                    </a:ext>
                  </a:extLst>
                </a:gridCol>
              </a:tblGrid>
              <a:tr h="118781">
                <a:tc gridSpan="2">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中心都市：京都府京都市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l" fontAlgn="ctr"/>
                      <a:r>
                        <a:rPr lang="ja-JP" altLang="en-US" sz="1000" u="none" strike="noStrike" dirty="0">
                          <a:effectLst/>
                          <a:latin typeface="BIZ UDゴシック" panose="020B0400000000000000" pitchFamily="49" charset="-128"/>
                          <a:ea typeface="BIZ UDゴシック" panose="020B0400000000000000" pitchFamily="49" charset="-128"/>
                        </a:rPr>
                        <a:t>京都市</a:t>
                      </a: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7951826"/>
                  </a:ext>
                </a:extLst>
              </a:tr>
              <a:tr h="138834">
                <a:tc gridSpan="2">
                  <a:txBody>
                    <a:bodyPr/>
                    <a:lstStyle/>
                    <a:p>
                      <a:pPr algn="ctr" fontAlgn="ctr"/>
                      <a:r>
                        <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rPr>
                        <a:t>郊外市町村</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ja-JP" altLang="en-US" sz="10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2879934"/>
                  </a:ext>
                </a:extLst>
              </a:tr>
              <a:tr h="138834">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滋賀県</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大津市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2899042"/>
                  </a:ext>
                </a:extLst>
              </a:tr>
              <a:tr h="138834">
                <a:tc>
                  <a:txBody>
                    <a:bodyPr/>
                    <a:lstStyle/>
                    <a:p>
                      <a:pPr algn="ctr" fontAlgn="ctr"/>
                      <a:r>
                        <a:rPr lang="ja-JP" altLang="en-US" sz="900" u="none" strike="noStrike" dirty="0">
                          <a:effectLst/>
                          <a:latin typeface="BIZ UDゴシック" panose="020B0400000000000000" pitchFamily="49" charset="-128"/>
                          <a:ea typeface="BIZ UDゴシック" panose="020B0400000000000000" pitchFamily="49" charset="-128"/>
                        </a:rPr>
                        <a:t>京都府</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宇治市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8135436"/>
                  </a:ext>
                </a:extLst>
              </a:tr>
              <a:tr h="138834">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亀岡市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873985"/>
                  </a:ext>
                </a:extLst>
              </a:tr>
              <a:tr h="138834">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城陽市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3703519"/>
                  </a:ext>
                </a:extLst>
              </a:tr>
              <a:tr h="138834">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向日市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3126493"/>
                  </a:ext>
                </a:extLst>
              </a:tr>
              <a:tr h="118781">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　</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900" u="none" strike="noStrike" dirty="0">
                          <a:effectLst/>
                          <a:latin typeface="BIZ UDゴシック" panose="020B0400000000000000" pitchFamily="49" charset="-128"/>
                          <a:ea typeface="BIZ UDゴシック" panose="020B0400000000000000" pitchFamily="49" charset="-128"/>
                        </a:rPr>
                        <a:t>長岡京市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1517158"/>
                  </a:ext>
                </a:extLst>
              </a:tr>
              <a:tr h="118781">
                <a:tc>
                  <a:txBody>
                    <a:bodyPr/>
                    <a:lstStyle/>
                    <a:p>
                      <a:pPr algn="l" fontAlgn="ct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u="none" strike="noStrike" dirty="0">
                          <a:effectLst/>
                          <a:latin typeface="BIZ UDゴシック" panose="020B0400000000000000" pitchFamily="49" charset="-128"/>
                          <a:ea typeface="BIZ UDゴシック" panose="020B0400000000000000" pitchFamily="49" charset="-128"/>
                        </a:rPr>
                        <a:t>八幡市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9167882"/>
                  </a:ext>
                </a:extLst>
              </a:tr>
              <a:tr h="118781">
                <a:tc>
                  <a:txBody>
                    <a:bodyPr/>
                    <a:lstStyle/>
                    <a:p>
                      <a:pPr algn="l" fontAlgn="ct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u="none" strike="noStrike" dirty="0">
                          <a:effectLst/>
                          <a:latin typeface="BIZ UDゴシック" panose="020B0400000000000000" pitchFamily="49" charset="-128"/>
                          <a:ea typeface="BIZ UDゴシック" panose="020B0400000000000000" pitchFamily="49" charset="-128"/>
                        </a:rPr>
                        <a:t>京田辺市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611632"/>
                  </a:ext>
                </a:extLst>
              </a:tr>
              <a:tr h="118781">
                <a:tc>
                  <a:txBody>
                    <a:bodyPr/>
                    <a:lstStyle/>
                    <a:p>
                      <a:pPr algn="l" fontAlgn="ct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u="none" strike="noStrike" dirty="0">
                          <a:effectLst/>
                          <a:latin typeface="BIZ UDゴシック" panose="020B0400000000000000" pitchFamily="49" charset="-128"/>
                          <a:ea typeface="BIZ UDゴシック" panose="020B0400000000000000" pitchFamily="49" charset="-128"/>
                        </a:rPr>
                        <a:t>南丹市</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747970"/>
                  </a:ext>
                </a:extLst>
              </a:tr>
              <a:tr h="118781">
                <a:tc>
                  <a:txBody>
                    <a:bodyPr/>
                    <a:lstStyle/>
                    <a:p>
                      <a:pPr algn="l" fontAlgn="ct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u="none" strike="noStrike" dirty="0">
                          <a:effectLst/>
                          <a:latin typeface="BIZ UDゴシック" panose="020B0400000000000000" pitchFamily="49" charset="-128"/>
                          <a:ea typeface="BIZ UDゴシック" panose="020B0400000000000000" pitchFamily="49" charset="-128"/>
                        </a:rPr>
                        <a:t>大山崎町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718959"/>
                  </a:ext>
                </a:extLst>
              </a:tr>
              <a:tr h="118781">
                <a:tc>
                  <a:txBody>
                    <a:bodyPr/>
                    <a:lstStyle/>
                    <a:p>
                      <a:pPr algn="l" fontAlgn="ct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u="none" strike="noStrike" dirty="0">
                          <a:effectLst/>
                          <a:latin typeface="BIZ UDゴシック" panose="020B0400000000000000" pitchFamily="49" charset="-128"/>
                          <a:ea typeface="BIZ UDゴシック" panose="020B0400000000000000" pitchFamily="49" charset="-128"/>
                        </a:rPr>
                        <a:t>久御山町</a:t>
                      </a: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8680236"/>
                  </a:ext>
                </a:extLst>
              </a:tr>
              <a:tr h="118781">
                <a:tc>
                  <a:txBody>
                    <a:bodyPr/>
                    <a:lstStyle/>
                    <a:p>
                      <a:pPr algn="l" fontAlgn="ctr"/>
                      <a:endParaRPr lang="ja-JP" altLang="en-US" sz="9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u="none" strike="noStrike" dirty="0">
                          <a:effectLst/>
                          <a:latin typeface="BIZ UDゴシック" panose="020B0400000000000000" pitchFamily="49" charset="-128"/>
                          <a:ea typeface="BIZ UDゴシック" panose="020B0400000000000000" pitchFamily="49" charset="-128"/>
                        </a:rPr>
                        <a:t>井手町</a:t>
                      </a:r>
                      <a:endParaRPr lang="en-US" altLang="ja-JP" sz="900" u="none" strike="noStrike" dirty="0">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1356058"/>
                  </a:ext>
                </a:extLst>
              </a:tr>
            </a:tbl>
          </a:graphicData>
        </a:graphic>
      </p:graphicFrame>
      <p:pic>
        <p:nvPicPr>
          <p:cNvPr id="25" name="図 24">
            <a:extLst>
              <a:ext uri="{FF2B5EF4-FFF2-40B4-BE49-F238E27FC236}">
                <a16:creationId xmlns:a16="http://schemas.microsoft.com/office/drawing/2014/main" id="{8925C10A-7E85-E2D4-0EA1-9CD3E82499D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331728" y="4300192"/>
            <a:ext cx="1796112" cy="1709954"/>
          </a:xfrm>
          <a:prstGeom prst="rect">
            <a:avLst/>
          </a:prstGeom>
          <a:ln>
            <a:solidFill>
              <a:schemeClr val="tx1"/>
            </a:solidFill>
          </a:ln>
        </p:spPr>
      </p:pic>
      <p:sp>
        <p:nvSpPr>
          <p:cNvPr id="26" name="テキスト ボックス 25">
            <a:extLst>
              <a:ext uri="{FF2B5EF4-FFF2-40B4-BE49-F238E27FC236}">
                <a16:creationId xmlns:a16="http://schemas.microsoft.com/office/drawing/2014/main" id="{AE0BB50D-0B66-C8F1-FDDA-4D42A7297097}"/>
              </a:ext>
            </a:extLst>
          </p:cNvPr>
          <p:cNvSpPr txBox="1"/>
          <p:nvPr/>
        </p:nvSpPr>
        <p:spPr>
          <a:xfrm>
            <a:off x="8941262" y="4901510"/>
            <a:ext cx="459029" cy="200055"/>
          </a:xfrm>
          <a:prstGeom prst="rect">
            <a:avLst/>
          </a:prstGeom>
          <a:noFill/>
        </p:spPr>
        <p:txBody>
          <a:bodyPr wrap="square" rtlCol="0">
            <a:spAutoFit/>
          </a:bodyPr>
          <a:lstStyle/>
          <a:p>
            <a:r>
              <a:rPr kumimoji="1" lang="ja-JP" altLang="en-US" sz="700" dirty="0">
                <a:solidFill>
                  <a:schemeClr val="bg1"/>
                </a:solidFill>
                <a:latin typeface="BIZ UDゴシック" panose="020B0400000000000000" pitchFamily="49" charset="-128"/>
                <a:ea typeface="BIZ UDゴシック" panose="020B0400000000000000" pitchFamily="49" charset="-128"/>
              </a:rPr>
              <a:t>京都市</a:t>
            </a:r>
          </a:p>
        </p:txBody>
      </p:sp>
      <p:sp>
        <p:nvSpPr>
          <p:cNvPr id="27" name="角丸四角形 2">
            <a:extLst>
              <a:ext uri="{FF2B5EF4-FFF2-40B4-BE49-F238E27FC236}">
                <a16:creationId xmlns:a16="http://schemas.microsoft.com/office/drawing/2014/main" id="{31B407E6-BB50-4F9B-4518-62228F3E01B1}"/>
              </a:ext>
            </a:extLst>
          </p:cNvPr>
          <p:cNvSpPr/>
          <p:nvPr/>
        </p:nvSpPr>
        <p:spPr>
          <a:xfrm>
            <a:off x="8285522" y="1603147"/>
            <a:ext cx="3303823" cy="509443"/>
          </a:xfrm>
          <a:prstGeom prst="roundRect">
            <a:avLst>
              <a:gd name="adj" fmla="val 31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185738" marR="0" lvl="0" indent="-185738" algn="ctr" defTabSz="457200" rtl="0" eaLnBrk="1" fontAlgn="auto" latinLnBrk="0" hangingPunct="1">
              <a:spcBef>
                <a:spcPts val="600"/>
              </a:spcBef>
              <a:spcAft>
                <a:spcPts val="0"/>
              </a:spcAft>
              <a:buClrTx/>
              <a:buSzTx/>
              <a:buFontTx/>
              <a:buNone/>
              <a:tabLst/>
              <a:defRPr/>
            </a:pPr>
            <a:r>
              <a:rPr kumimoji="1" lang="ja-JP" altLang="en-US" sz="1600" dirty="0">
                <a:solidFill>
                  <a:prstClr val="black"/>
                </a:solidFill>
                <a:latin typeface="BIZ UDゴシック" panose="020B0400000000000000" pitchFamily="49" charset="-128"/>
                <a:ea typeface="BIZ UDゴシック" panose="020B0400000000000000" pitchFamily="49" charset="-128"/>
              </a:rPr>
              <a:t>（神戸都市圏）</a:t>
            </a:r>
            <a:endParaRPr kumimoji="1" lang="en-US" altLang="ja-JP" sz="1600" dirty="0">
              <a:solidFill>
                <a:prstClr val="black"/>
              </a:solidFill>
              <a:latin typeface="BIZ UDゴシック" panose="020B0400000000000000" pitchFamily="49" charset="-128"/>
              <a:ea typeface="BIZ UDゴシック" panose="020B0400000000000000" pitchFamily="49" charset="-128"/>
            </a:endParaRPr>
          </a:p>
        </p:txBody>
      </p:sp>
      <p:sp>
        <p:nvSpPr>
          <p:cNvPr id="28" name="角丸四角形 2">
            <a:extLst>
              <a:ext uri="{FF2B5EF4-FFF2-40B4-BE49-F238E27FC236}">
                <a16:creationId xmlns:a16="http://schemas.microsoft.com/office/drawing/2014/main" id="{D2290BF0-108F-6505-7B34-DB9148A43407}"/>
              </a:ext>
            </a:extLst>
          </p:cNvPr>
          <p:cNvSpPr/>
          <p:nvPr/>
        </p:nvSpPr>
        <p:spPr>
          <a:xfrm>
            <a:off x="8233182" y="3882306"/>
            <a:ext cx="3303823" cy="509443"/>
          </a:xfrm>
          <a:prstGeom prst="roundRect">
            <a:avLst>
              <a:gd name="adj" fmla="val 31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185738" marR="0" lvl="0" indent="-185738" algn="ctr" defTabSz="457200" rtl="0" eaLnBrk="1" fontAlgn="auto" latinLnBrk="0" hangingPunct="1">
              <a:spcBef>
                <a:spcPts val="600"/>
              </a:spcBef>
              <a:spcAft>
                <a:spcPts val="0"/>
              </a:spcAft>
              <a:buClrTx/>
              <a:buSzTx/>
              <a:buFontTx/>
              <a:buNone/>
              <a:tabLst/>
              <a:defRPr/>
            </a:pPr>
            <a:r>
              <a:rPr kumimoji="1" lang="ja-JP" altLang="en-US" sz="1600" dirty="0">
                <a:solidFill>
                  <a:prstClr val="black"/>
                </a:solidFill>
                <a:latin typeface="BIZ UDゴシック" panose="020B0400000000000000" pitchFamily="49" charset="-128"/>
                <a:ea typeface="BIZ UDゴシック" panose="020B0400000000000000" pitchFamily="49" charset="-128"/>
              </a:rPr>
              <a:t>（京都都市圏）</a:t>
            </a:r>
            <a:endParaRPr kumimoji="1" lang="en-US" altLang="ja-JP" sz="16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629020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A021850B-B336-4ADA-955C-7DEC935A39E3}"/>
              </a:ext>
            </a:extLst>
          </p:cNvPr>
          <p:cNvSpPr txBox="1"/>
          <p:nvPr/>
        </p:nvSpPr>
        <p:spPr>
          <a:xfrm>
            <a:off x="5935715" y="6542679"/>
            <a:ext cx="606184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出典：一般財団法人自治体国際化協会の資料、各都市公式</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HP</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等をもとに副首都推進局で作成</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1" name="正方形/長方形 30">
            <a:extLst>
              <a:ext uri="{FF2B5EF4-FFF2-40B4-BE49-F238E27FC236}">
                <a16:creationId xmlns:a16="http://schemas.microsoft.com/office/drawing/2014/main" id="{F8A9D3F7-FB25-4B7F-B56C-6480E19B1950}"/>
              </a:ext>
            </a:extLst>
          </p:cNvPr>
          <p:cNvSpPr/>
          <p:nvPr/>
        </p:nvSpPr>
        <p:spPr>
          <a:xfrm>
            <a:off x="216793" y="279380"/>
            <a:ext cx="855831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諸外国における行政機能の広域化の動き</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3" name="表 2">
            <a:extLst>
              <a:ext uri="{FF2B5EF4-FFF2-40B4-BE49-F238E27FC236}">
                <a16:creationId xmlns:a16="http://schemas.microsoft.com/office/drawing/2014/main" id="{C0725A8D-9ECF-2181-599D-693E34B9FA4E}"/>
              </a:ext>
            </a:extLst>
          </p:cNvPr>
          <p:cNvGraphicFramePr>
            <a:graphicFrameLocks noGrp="1"/>
          </p:cNvGraphicFramePr>
          <p:nvPr>
            <p:extLst>
              <p:ext uri="{D42A27DB-BD31-4B8C-83A1-F6EECF244321}">
                <p14:modId xmlns:p14="http://schemas.microsoft.com/office/powerpoint/2010/main" val="3364392566"/>
              </p:ext>
            </p:extLst>
          </p:nvPr>
        </p:nvGraphicFramePr>
        <p:xfrm>
          <a:off x="381367" y="745068"/>
          <a:ext cx="11580190" cy="5095990"/>
        </p:xfrm>
        <a:graphic>
          <a:graphicData uri="http://schemas.openxmlformats.org/drawingml/2006/table">
            <a:tbl>
              <a:tblPr firstRow="1" bandRow="1">
                <a:tableStyleId>{5940675A-B579-460E-94D1-54222C63F5DA}</a:tableStyleId>
              </a:tblPr>
              <a:tblGrid>
                <a:gridCol w="636190">
                  <a:extLst>
                    <a:ext uri="{9D8B030D-6E8A-4147-A177-3AD203B41FA5}">
                      <a16:colId xmlns:a16="http://schemas.microsoft.com/office/drawing/2014/main" val="3111246558"/>
                    </a:ext>
                  </a:extLst>
                </a:gridCol>
                <a:gridCol w="2736000">
                  <a:extLst>
                    <a:ext uri="{9D8B030D-6E8A-4147-A177-3AD203B41FA5}">
                      <a16:colId xmlns:a16="http://schemas.microsoft.com/office/drawing/2014/main" val="4179852370"/>
                    </a:ext>
                  </a:extLst>
                </a:gridCol>
                <a:gridCol w="2736000">
                  <a:extLst>
                    <a:ext uri="{9D8B030D-6E8A-4147-A177-3AD203B41FA5}">
                      <a16:colId xmlns:a16="http://schemas.microsoft.com/office/drawing/2014/main" val="2867749540"/>
                    </a:ext>
                  </a:extLst>
                </a:gridCol>
                <a:gridCol w="2736000">
                  <a:extLst>
                    <a:ext uri="{9D8B030D-6E8A-4147-A177-3AD203B41FA5}">
                      <a16:colId xmlns:a16="http://schemas.microsoft.com/office/drawing/2014/main" val="2290015628"/>
                    </a:ext>
                  </a:extLst>
                </a:gridCol>
                <a:gridCol w="2736000">
                  <a:extLst>
                    <a:ext uri="{9D8B030D-6E8A-4147-A177-3AD203B41FA5}">
                      <a16:colId xmlns:a16="http://schemas.microsoft.com/office/drawing/2014/main" val="2155222022"/>
                    </a:ext>
                  </a:extLst>
                </a:gridCol>
              </a:tblGrid>
              <a:tr h="332157">
                <a:tc>
                  <a:txBody>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国</a:t>
                      </a:r>
                    </a:p>
                  </a:txBody>
                  <a:tcPr anchor="ctr">
                    <a:solidFill>
                      <a:schemeClr val="accent1">
                        <a:lumMod val="75000"/>
                      </a:schemeClr>
                    </a:solidFill>
                  </a:tcP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ドイツ</a:t>
                      </a:r>
                    </a:p>
                  </a:txBody>
                  <a:tcPr anchor="ct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イギリス（イングランド）</a:t>
                      </a:r>
                    </a:p>
                  </a:txBody>
                  <a:tcPr anchor="ct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イギリス（イングランド）</a:t>
                      </a:r>
                    </a:p>
                  </a:txBody>
                  <a:tcPr anchor="ct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フランス</a:t>
                      </a:r>
                    </a:p>
                  </a:txBody>
                  <a:tcPr anchor="ctr"/>
                </a:tc>
                <a:extLst>
                  <a:ext uri="{0D108BD9-81ED-4DB2-BD59-A6C34878D82A}">
                    <a16:rowId xmlns:a16="http://schemas.microsoft.com/office/drawing/2014/main" val="381005501"/>
                  </a:ext>
                </a:extLst>
              </a:tr>
              <a:tr h="493113">
                <a:tc>
                  <a:txBody>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制度</a:t>
                      </a:r>
                    </a:p>
                  </a:txBody>
                  <a:tcPr anchor="ctr">
                    <a:solidFill>
                      <a:schemeClr val="accent1">
                        <a:lumMod val="75000"/>
                      </a:schemeClr>
                    </a:solidFill>
                  </a:tcP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メトロポール・レギオン</a:t>
                      </a:r>
                      <a:endParaRPr kumimoji="1" lang="en-US" altLang="ja-JP" sz="1200" b="1" dirty="0">
                        <a:latin typeface="BIZ UDゴシック" panose="020B0400000000000000" pitchFamily="49" charset="-128"/>
                        <a:ea typeface="BIZ UDゴシック" panose="020B0400000000000000" pitchFamily="49" charset="-128"/>
                      </a:endParaRPr>
                    </a:p>
                    <a:p>
                      <a:pPr algn="ctr"/>
                      <a:r>
                        <a:rPr kumimoji="1" lang="en-US" altLang="ja-JP" sz="1200" b="1" dirty="0">
                          <a:highlight>
                            <a:srgbClr val="C0C0C0"/>
                          </a:highlight>
                          <a:latin typeface="BIZ UDゴシック" panose="020B0400000000000000" pitchFamily="49" charset="-128"/>
                          <a:ea typeface="BIZ UDゴシック" panose="020B0400000000000000" pitchFamily="49" charset="-128"/>
                        </a:rPr>
                        <a:t>1995</a:t>
                      </a:r>
                      <a:r>
                        <a:rPr kumimoji="1" lang="ja-JP" altLang="en-US" sz="1200" b="1" dirty="0">
                          <a:highlight>
                            <a:srgbClr val="C0C0C0"/>
                          </a:highlight>
                          <a:latin typeface="BIZ UDゴシック" panose="020B0400000000000000" pitchFamily="49" charset="-128"/>
                          <a:ea typeface="BIZ UDゴシック" panose="020B0400000000000000" pitchFamily="49" charset="-128"/>
                        </a:rPr>
                        <a:t>年～</a:t>
                      </a:r>
                    </a:p>
                  </a:txBody>
                  <a:tcPr anchor="ctr"/>
                </a:tc>
                <a:tc>
                  <a:txBody>
                    <a:bodyPr/>
                    <a:lstStyle/>
                    <a:p>
                      <a:pPr algn="ctr"/>
                      <a:r>
                        <a:rPr kumimoji="1" lang="en-US" altLang="ja-JP" sz="1200" b="1" dirty="0">
                          <a:latin typeface="BIZ UDゴシック" panose="020B0400000000000000" pitchFamily="49" charset="-128"/>
                          <a:ea typeface="BIZ UDゴシック" panose="020B0400000000000000" pitchFamily="49" charset="-128"/>
                        </a:rPr>
                        <a:t>GLA</a:t>
                      </a:r>
                      <a:r>
                        <a:rPr kumimoji="1" lang="ja-JP" altLang="en-US" sz="600" b="1" dirty="0">
                          <a:latin typeface="BIZ UDゴシック" panose="020B0400000000000000" pitchFamily="49" charset="-128"/>
                          <a:ea typeface="BIZ UDゴシック" panose="020B0400000000000000" pitchFamily="49" charset="-128"/>
                        </a:rPr>
                        <a:t>（グレーター・ロンドン・オーソリティ）</a:t>
                      </a:r>
                      <a:endParaRPr kumimoji="1" lang="en-US" altLang="ja-JP" sz="1200" b="1" dirty="0">
                        <a:latin typeface="BIZ UDゴシック" panose="020B0400000000000000" pitchFamily="49" charset="-128"/>
                        <a:ea typeface="BIZ UDゴシック" panose="020B0400000000000000" pitchFamily="49" charset="-128"/>
                      </a:endParaRPr>
                    </a:p>
                    <a:p>
                      <a:pPr algn="ctr"/>
                      <a:r>
                        <a:rPr kumimoji="1" lang="en-US" altLang="ja-JP" sz="1200" b="1" dirty="0">
                          <a:highlight>
                            <a:srgbClr val="C0C0C0"/>
                          </a:highlight>
                          <a:latin typeface="BIZ UDゴシック" panose="020B0400000000000000" pitchFamily="49" charset="-128"/>
                          <a:ea typeface="BIZ UDゴシック" panose="020B0400000000000000" pitchFamily="49" charset="-128"/>
                        </a:rPr>
                        <a:t>2000</a:t>
                      </a:r>
                      <a:r>
                        <a:rPr kumimoji="1" lang="ja-JP" altLang="en-US" sz="1200" b="1" dirty="0">
                          <a:highlight>
                            <a:srgbClr val="C0C0C0"/>
                          </a:highlight>
                          <a:latin typeface="BIZ UDゴシック" panose="020B0400000000000000" pitchFamily="49" charset="-128"/>
                          <a:ea typeface="BIZ UDゴシック" panose="020B0400000000000000" pitchFamily="49" charset="-128"/>
                        </a:rPr>
                        <a:t>年７月～</a:t>
                      </a:r>
                    </a:p>
                  </a:txBody>
                  <a:tcPr anchor="ct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合同行政機構</a:t>
                      </a:r>
                      <a:endParaRPr kumimoji="1" lang="en-US" altLang="ja-JP" sz="1200" b="1" dirty="0">
                        <a:latin typeface="BIZ UDゴシック" panose="020B0400000000000000" pitchFamily="49" charset="-128"/>
                        <a:ea typeface="BIZ UDゴシック" panose="020B0400000000000000" pitchFamily="49" charset="-128"/>
                      </a:endParaRPr>
                    </a:p>
                    <a:p>
                      <a:pPr algn="ctr"/>
                      <a:r>
                        <a:rPr kumimoji="1" lang="en-US" altLang="ja-JP" sz="1200" b="1" dirty="0">
                          <a:highlight>
                            <a:srgbClr val="C0C0C0"/>
                          </a:highlight>
                          <a:latin typeface="BIZ UDゴシック" panose="020B0400000000000000" pitchFamily="49" charset="-128"/>
                          <a:ea typeface="BIZ UDゴシック" panose="020B0400000000000000" pitchFamily="49" charset="-128"/>
                        </a:rPr>
                        <a:t>2011</a:t>
                      </a:r>
                      <a:r>
                        <a:rPr kumimoji="1" lang="ja-JP" altLang="en-US" sz="1200" b="1" dirty="0">
                          <a:highlight>
                            <a:srgbClr val="C0C0C0"/>
                          </a:highlight>
                          <a:latin typeface="BIZ UDゴシック" panose="020B0400000000000000" pitchFamily="49" charset="-128"/>
                          <a:ea typeface="BIZ UDゴシック" panose="020B0400000000000000" pitchFamily="49" charset="-128"/>
                        </a:rPr>
                        <a:t>年４月～</a:t>
                      </a:r>
                    </a:p>
                  </a:txBody>
                  <a:tcPr anchor="ct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メトロポール</a:t>
                      </a:r>
                      <a:endParaRPr kumimoji="1" lang="en-US" altLang="ja-JP" sz="1200" b="1" dirty="0">
                        <a:latin typeface="BIZ UDゴシック" panose="020B0400000000000000" pitchFamily="49" charset="-128"/>
                        <a:ea typeface="BIZ UDゴシック" panose="020B0400000000000000" pitchFamily="49" charset="-128"/>
                      </a:endParaRPr>
                    </a:p>
                    <a:p>
                      <a:pPr algn="ctr"/>
                      <a:r>
                        <a:rPr kumimoji="1" lang="en-US" altLang="ja-JP" sz="1200" b="1" dirty="0">
                          <a:highlight>
                            <a:srgbClr val="C0C0C0"/>
                          </a:highlight>
                          <a:latin typeface="BIZ UDゴシック" panose="020B0400000000000000" pitchFamily="49" charset="-128"/>
                          <a:ea typeface="BIZ UDゴシック" panose="020B0400000000000000" pitchFamily="49" charset="-128"/>
                        </a:rPr>
                        <a:t>2012</a:t>
                      </a:r>
                      <a:r>
                        <a:rPr kumimoji="1" lang="ja-JP" altLang="en-US" sz="1200" b="1">
                          <a:highlight>
                            <a:srgbClr val="C0C0C0"/>
                          </a:highlight>
                          <a:latin typeface="BIZ UDゴシック" panose="020B0400000000000000" pitchFamily="49" charset="-128"/>
                          <a:ea typeface="BIZ UDゴシック" panose="020B0400000000000000" pitchFamily="49" charset="-128"/>
                        </a:rPr>
                        <a:t>年１月</a:t>
                      </a:r>
                      <a:r>
                        <a:rPr kumimoji="1" lang="ja-JP" altLang="en-US" sz="1200" b="1" dirty="0">
                          <a:highlight>
                            <a:srgbClr val="C0C0C0"/>
                          </a:highlight>
                          <a:latin typeface="BIZ UDゴシック" panose="020B0400000000000000" pitchFamily="49" charset="-128"/>
                          <a:ea typeface="BIZ UDゴシック" panose="020B0400000000000000" pitchFamily="49" charset="-128"/>
                        </a:rPr>
                        <a:t>～</a:t>
                      </a:r>
                    </a:p>
                  </a:txBody>
                  <a:tcPr anchor="ctr"/>
                </a:tc>
                <a:extLst>
                  <a:ext uri="{0D108BD9-81ED-4DB2-BD59-A6C34878D82A}">
                    <a16:rowId xmlns:a16="http://schemas.microsoft.com/office/drawing/2014/main" val="182737019"/>
                  </a:ext>
                </a:extLst>
              </a:tr>
              <a:tr h="2160000">
                <a:tc>
                  <a:txBody>
                    <a:bodyPr/>
                    <a:lstStyle/>
                    <a:p>
                      <a:pPr algn="ctr">
                        <a:lnSpc>
                          <a:spcPts val="12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概要</a:t>
                      </a:r>
                    </a:p>
                  </a:txBody>
                  <a:tcPr anchor="ctr">
                    <a:solidFill>
                      <a:schemeClr val="accent1">
                        <a:lumMod val="75000"/>
                      </a:schemeClr>
                    </a:solidFill>
                  </a:tcPr>
                </a:tc>
                <a:tc>
                  <a:txBody>
                    <a:bodyPr/>
                    <a:lstStyle/>
                    <a:p>
                      <a:pPr marL="185738" indent="-185738" algn="l">
                        <a:lnSpc>
                          <a:spcPts val="1200"/>
                        </a:lnSpc>
                      </a:pPr>
                      <a:r>
                        <a:rPr kumimoji="1" lang="ja-JP" altLang="en-US" sz="1100" b="0" dirty="0">
                          <a:latin typeface="BIZ UDゴシック" panose="020B0400000000000000" pitchFamily="49" charset="-128"/>
                          <a:ea typeface="BIZ UDゴシック" panose="020B0400000000000000" pitchFamily="49" charset="-128"/>
                        </a:rPr>
                        <a:t>〇 活力ある都市の成長が、地域や国家、欧州全体の競争力強化に直結するとの考え方のもと、経済的、社会的及び文化的発展のための重要な推進力として、空間整備・インフラ開発などの開発・整備計画や、都市と農村の協力強化、経済振興等を行う、州の枠組みを超えた広域連携の仕組み。</a:t>
                      </a:r>
                      <a:endParaRPr kumimoji="1" lang="en-US" altLang="ja-JP" sz="1100" b="0" dirty="0">
                        <a:latin typeface="BIZ UDゴシック" panose="020B0400000000000000" pitchFamily="49" charset="-128"/>
                        <a:ea typeface="BIZ UDゴシック" panose="020B0400000000000000" pitchFamily="49" charset="-128"/>
                      </a:endParaRPr>
                    </a:p>
                    <a:p>
                      <a:pPr marL="185738" indent="-185738" algn="l">
                        <a:lnSpc>
                          <a:spcPts val="1200"/>
                        </a:lnSpc>
                        <a:spcBef>
                          <a:spcPts val="600"/>
                        </a:spcBef>
                      </a:pPr>
                      <a:r>
                        <a:rPr kumimoji="1" lang="ja-JP" altLang="en-US" sz="1100" b="0" dirty="0">
                          <a:latin typeface="BIZ UDゴシック" panose="020B0400000000000000" pitchFamily="49" charset="-128"/>
                          <a:ea typeface="BIZ UDゴシック" panose="020B0400000000000000" pitchFamily="49" charset="-128"/>
                        </a:rPr>
                        <a:t>〇　他のヨーロッパの大都市圏リージョンの多くが「単一中心型」であるなか、「多極中心型」のリージョンが多いことがドイツの特徴。</a:t>
                      </a:r>
                    </a:p>
                  </a:txBody>
                  <a:tcPr marT="72000" marB="72000"/>
                </a:tc>
                <a:tc>
                  <a:txBody>
                    <a:bodyPr/>
                    <a:lstStyle/>
                    <a:p>
                      <a:pPr marL="185738" indent="-185738" algn="l">
                        <a:lnSpc>
                          <a:spcPts val="1200"/>
                        </a:lnSpc>
                      </a:pPr>
                      <a:r>
                        <a:rPr kumimoji="1" lang="ja-JP" altLang="en-US" sz="1100" b="0" dirty="0">
                          <a:latin typeface="BIZ UDゴシック" panose="020B0400000000000000" pitchFamily="49" charset="-128"/>
                          <a:ea typeface="BIZ UDゴシック" panose="020B0400000000000000" pitchFamily="49" charset="-128"/>
                        </a:rPr>
                        <a:t>〇 一層制となったロンドン特別区間の相互連携の限界などにより広域的対応の必要性が生じたことで創設された、 ロンドン全体の広域連略機関として企画・調整、戦略策定機能のみを担当する地方政府。</a:t>
                      </a:r>
                      <a:endParaRPr kumimoji="1" lang="en-US" altLang="ja-JP" sz="1100" b="0" dirty="0">
                        <a:latin typeface="BIZ UDゴシック" panose="020B0400000000000000" pitchFamily="49" charset="-128"/>
                        <a:ea typeface="BIZ UDゴシック" panose="020B0400000000000000" pitchFamily="49" charset="-128"/>
                      </a:endParaRPr>
                    </a:p>
                    <a:p>
                      <a:pPr marL="185738" indent="-185738" algn="l">
                        <a:lnSpc>
                          <a:spcPts val="1200"/>
                        </a:lnSpc>
                      </a:pPr>
                      <a:endParaRPr kumimoji="1" lang="en-US" altLang="ja-JP" sz="1100" b="0" dirty="0">
                        <a:latin typeface="BIZ UDゴシック" panose="020B0400000000000000" pitchFamily="49" charset="-128"/>
                        <a:ea typeface="BIZ UDゴシック" panose="020B0400000000000000" pitchFamily="49" charset="-128"/>
                      </a:endParaRPr>
                    </a:p>
                    <a:p>
                      <a:pPr marL="185738" indent="-185738" algn="l">
                        <a:lnSpc>
                          <a:spcPts val="1200"/>
                        </a:lnSpc>
                      </a:pPr>
                      <a:r>
                        <a:rPr kumimoji="1" lang="ja-JP" altLang="en-US" sz="1100" b="0" dirty="0">
                          <a:latin typeface="BIZ UDゴシック" panose="020B0400000000000000" pitchFamily="49" charset="-128"/>
                          <a:ea typeface="BIZ UDゴシック" panose="020B0400000000000000" pitchFamily="49" charset="-128"/>
                        </a:rPr>
                        <a:t>〇 住民サービスの提供は、基礎自治体であるシティ・オブ・ロンドンと、</a:t>
                      </a:r>
                      <a:r>
                        <a:rPr kumimoji="1" lang="en-US" altLang="ja-JP" sz="1100" b="0" dirty="0">
                          <a:latin typeface="BIZ UDゴシック" panose="020B0400000000000000" pitchFamily="49" charset="-128"/>
                          <a:ea typeface="BIZ UDゴシック" panose="020B0400000000000000" pitchFamily="49" charset="-128"/>
                        </a:rPr>
                        <a:t>32</a:t>
                      </a:r>
                      <a:r>
                        <a:rPr kumimoji="1" lang="ja-JP" altLang="en-US" sz="1100" b="0" dirty="0">
                          <a:latin typeface="BIZ UDゴシック" panose="020B0400000000000000" pitchFamily="49" charset="-128"/>
                          <a:ea typeface="BIZ UDゴシック" panose="020B0400000000000000" pitchFamily="49" charset="-128"/>
                        </a:rPr>
                        <a:t>のロンドン区が担い、</a:t>
                      </a:r>
                      <a:r>
                        <a:rPr kumimoji="1" lang="en-US" altLang="ja-JP" sz="1100" b="0" dirty="0">
                          <a:latin typeface="BIZ UDゴシック" panose="020B0400000000000000" pitchFamily="49" charset="-128"/>
                          <a:ea typeface="BIZ UDゴシック" panose="020B0400000000000000" pitchFamily="49" charset="-128"/>
                        </a:rPr>
                        <a:t>GLA</a:t>
                      </a:r>
                      <a:r>
                        <a:rPr kumimoji="1" lang="ja-JP" altLang="en-US" sz="1100" b="0" dirty="0">
                          <a:latin typeface="BIZ UDゴシック" panose="020B0400000000000000" pitchFamily="49" charset="-128"/>
                          <a:ea typeface="BIZ UDゴシック" panose="020B0400000000000000" pitchFamily="49" charset="-128"/>
                        </a:rPr>
                        <a:t>は広域的戦略機関としての機能のみを担当。このため、</a:t>
                      </a:r>
                      <a:r>
                        <a:rPr kumimoji="1" lang="en-US" altLang="ja-JP" sz="1100" b="0" dirty="0">
                          <a:latin typeface="BIZ UDゴシック" panose="020B0400000000000000" pitchFamily="49" charset="-128"/>
                          <a:ea typeface="BIZ UDゴシック" panose="020B0400000000000000" pitchFamily="49" charset="-128"/>
                        </a:rPr>
                        <a:t>GLA</a:t>
                      </a:r>
                      <a:r>
                        <a:rPr kumimoji="1" lang="ja-JP" altLang="en-US" sz="1100" b="0" dirty="0">
                          <a:latin typeface="BIZ UDゴシック" panose="020B0400000000000000" pitchFamily="49" charset="-128"/>
                          <a:ea typeface="BIZ UDゴシック" panose="020B0400000000000000" pitchFamily="49" charset="-128"/>
                        </a:rPr>
                        <a:t>職員数も、</a:t>
                      </a:r>
                      <a:r>
                        <a:rPr kumimoji="1" lang="en-US" altLang="ja-JP" sz="1100" b="0" dirty="0">
                          <a:latin typeface="BIZ UDゴシック" panose="020B0400000000000000" pitchFamily="49" charset="-128"/>
                          <a:ea typeface="BIZ UDゴシック" panose="020B0400000000000000" pitchFamily="49" charset="-128"/>
                        </a:rPr>
                        <a:t>1,000</a:t>
                      </a:r>
                      <a:r>
                        <a:rPr kumimoji="1" lang="ja-JP" altLang="en-US" sz="1100" b="0" dirty="0">
                          <a:latin typeface="BIZ UDゴシック" panose="020B0400000000000000" pitchFamily="49" charset="-128"/>
                          <a:ea typeface="BIZ UDゴシック" panose="020B0400000000000000" pitchFamily="49" charset="-128"/>
                        </a:rPr>
                        <a:t>名ほどの体制となっている。</a:t>
                      </a:r>
                    </a:p>
                  </a:txBody>
                  <a:tcPr marT="72000" marB="72000"/>
                </a:tc>
                <a:tc>
                  <a:txBody>
                    <a:bodyPr/>
                    <a:lstStyle/>
                    <a:p>
                      <a:pPr marL="185738" indent="-185738" algn="l">
                        <a:lnSpc>
                          <a:spcPts val="1200"/>
                        </a:lnSpc>
                      </a:pPr>
                      <a:r>
                        <a:rPr kumimoji="1" lang="ja-JP" altLang="en-US" sz="1100" b="0" dirty="0">
                          <a:latin typeface="BIZ UDゴシック" panose="020B0400000000000000" pitchFamily="49" charset="-128"/>
                          <a:ea typeface="BIZ UDゴシック" panose="020B0400000000000000" pitchFamily="49" charset="-128"/>
                        </a:rPr>
                        <a:t>〇 都市は地域の経済を支え地域を活性化させるとともに、国全体に経済成長をもたらすという政府の考えのもと、自治体間連携と国からの権限移譲を進める地域政策として、２つ以上の自治体で構成する法的地位を有する行政体。</a:t>
                      </a:r>
                      <a:endParaRPr kumimoji="1" lang="en-US" altLang="ja-JP" sz="1100" b="0" dirty="0">
                        <a:latin typeface="BIZ UDゴシック" panose="020B0400000000000000" pitchFamily="49" charset="-128"/>
                        <a:ea typeface="BIZ UDゴシック" panose="020B0400000000000000" pitchFamily="49" charset="-128"/>
                      </a:endParaRPr>
                    </a:p>
                    <a:p>
                      <a:pPr marL="185738" indent="-185738" algn="l">
                        <a:lnSpc>
                          <a:spcPts val="1200"/>
                        </a:lnSpc>
                        <a:spcBef>
                          <a:spcPts val="600"/>
                        </a:spcBef>
                      </a:pPr>
                      <a:r>
                        <a:rPr kumimoji="1" lang="ja-JP" altLang="en-US" sz="1100" b="0" dirty="0">
                          <a:latin typeface="BIZ UDゴシック" panose="020B0400000000000000" pitchFamily="49" charset="-128"/>
                          <a:ea typeface="BIZ UDゴシック" panose="020B0400000000000000" pitchFamily="49" charset="-128"/>
                        </a:rPr>
                        <a:t>〇</a:t>
                      </a:r>
                      <a:r>
                        <a:rPr kumimoji="1" lang="en-US" altLang="ja-JP" sz="1100" b="0" dirty="0">
                          <a:latin typeface="BIZ UDゴシック" panose="020B0400000000000000" pitchFamily="49" charset="-128"/>
                          <a:ea typeface="BIZ UDゴシック" panose="020B0400000000000000" pitchFamily="49" charset="-128"/>
                        </a:rPr>
                        <a:t> </a:t>
                      </a:r>
                      <a:r>
                        <a:rPr kumimoji="1" lang="ja-JP" altLang="en-US" sz="1100" b="0" dirty="0">
                          <a:latin typeface="BIZ UDゴシック" panose="020B0400000000000000" pitchFamily="49" charset="-128"/>
                          <a:ea typeface="BIZ UDゴシック" panose="020B0400000000000000" pitchFamily="49" charset="-128"/>
                        </a:rPr>
                        <a:t>個々の合同行政機構が政府と個別交渉し、協定（</a:t>
                      </a:r>
                      <a:r>
                        <a:rPr kumimoji="1" lang="en-US" altLang="ja-JP" sz="1100" b="0" dirty="0">
                          <a:latin typeface="BIZ UDゴシック" panose="020B0400000000000000" pitchFamily="49" charset="-128"/>
                          <a:ea typeface="BIZ UDゴシック" panose="020B0400000000000000" pitchFamily="49" charset="-128"/>
                        </a:rPr>
                        <a:t>Deals</a:t>
                      </a:r>
                      <a:r>
                        <a:rPr kumimoji="1" lang="ja-JP" altLang="en-US" sz="1100" b="0" dirty="0">
                          <a:latin typeface="BIZ UDゴシック" panose="020B0400000000000000" pitchFamily="49" charset="-128"/>
                          <a:ea typeface="BIZ UDゴシック" panose="020B0400000000000000" pitchFamily="49" charset="-128"/>
                        </a:rPr>
                        <a:t>）の締結により権限と財源が国から移譲されている。一例としてグレーター・マンチェスターでは、保健医療・福祉の政策領域全ての国権限と予算、事業を管理。</a:t>
                      </a:r>
                    </a:p>
                  </a:txBody>
                  <a:tcPr marT="72000" marB="72000"/>
                </a:tc>
                <a:tc>
                  <a:txBody>
                    <a:bodyPr/>
                    <a:lstStyle/>
                    <a:p>
                      <a:pPr marL="185738" indent="-185738" algn="l">
                        <a:lnSpc>
                          <a:spcPts val="1200"/>
                        </a:lnSpc>
                      </a:pPr>
                      <a:r>
                        <a:rPr kumimoji="1" lang="ja-JP" altLang="en-US" sz="1100" b="0" dirty="0">
                          <a:latin typeface="BIZ UDゴシック" panose="020B0400000000000000" pitchFamily="49" charset="-128"/>
                          <a:ea typeface="BIZ UDゴシック" panose="020B0400000000000000" pitchFamily="49" charset="-128"/>
                        </a:rPr>
                        <a:t>〇 都市間連携により競争力を引き上げ、国全体の経済の原動力としての役割を果たす国土政策として、また、国土の均衡ある発展や他の欧州諸国の大都市との競争に伍する観点から創設された、コミューン（基礎自治体）と県（広域自治体）の間に位置する広域行政組織。</a:t>
                      </a:r>
                      <a:endParaRPr kumimoji="1" lang="en-US" altLang="ja-JP" sz="1100" b="0" dirty="0">
                        <a:latin typeface="BIZ UDゴシック" panose="020B0400000000000000" pitchFamily="49" charset="-128"/>
                        <a:ea typeface="BIZ UDゴシック" panose="020B0400000000000000" pitchFamily="49" charset="-128"/>
                      </a:endParaRPr>
                    </a:p>
                    <a:p>
                      <a:pPr marL="185738" indent="-185738" algn="l">
                        <a:lnSpc>
                          <a:spcPts val="1200"/>
                        </a:lnSpc>
                        <a:spcBef>
                          <a:spcPts val="600"/>
                        </a:spcBef>
                      </a:pPr>
                      <a:r>
                        <a:rPr kumimoji="1" lang="ja-JP" altLang="en-US" sz="1100" b="0" dirty="0">
                          <a:latin typeface="BIZ UDゴシック" panose="020B0400000000000000" pitchFamily="49" charset="-128"/>
                          <a:ea typeface="BIZ UDゴシック" panose="020B0400000000000000" pitchFamily="49" charset="-128"/>
                        </a:rPr>
                        <a:t>〇</a:t>
                      </a:r>
                      <a:r>
                        <a:rPr kumimoji="1" lang="en-US" altLang="ja-JP" sz="1100" b="0" dirty="0">
                          <a:latin typeface="BIZ UDゴシック" panose="020B0400000000000000" pitchFamily="49" charset="-128"/>
                          <a:ea typeface="BIZ UDゴシック" panose="020B0400000000000000" pitchFamily="49" charset="-128"/>
                        </a:rPr>
                        <a:t> </a:t>
                      </a:r>
                      <a:r>
                        <a:rPr kumimoji="1" lang="ja-JP" altLang="en-US" sz="1100" b="0" dirty="0">
                          <a:latin typeface="BIZ UDゴシック" panose="020B0400000000000000" pitchFamily="49" charset="-128"/>
                          <a:ea typeface="BIZ UDゴシック" panose="020B0400000000000000" pitchFamily="49" charset="-128"/>
                        </a:rPr>
                        <a:t>コミューンの権限に加え、県や州の権限も移譲されていることが特徴であり、圏域内の空間・インフラ整備や住宅政策、まちづくり政策、経済・社会・文化政策等を行う。</a:t>
                      </a:r>
                      <a:endParaRPr kumimoji="1" lang="en-US" altLang="ja-JP" sz="1100" b="0" dirty="0">
                        <a:latin typeface="BIZ UDゴシック" panose="020B0400000000000000" pitchFamily="49" charset="-128"/>
                        <a:ea typeface="BIZ UDゴシック" panose="020B0400000000000000" pitchFamily="49" charset="-128"/>
                      </a:endParaRPr>
                    </a:p>
                  </a:txBody>
                  <a:tcPr marT="72000" marB="72000"/>
                </a:tc>
                <a:extLst>
                  <a:ext uri="{0D108BD9-81ED-4DB2-BD59-A6C34878D82A}">
                    <a16:rowId xmlns:a16="http://schemas.microsoft.com/office/drawing/2014/main" val="4218294245"/>
                  </a:ext>
                </a:extLst>
              </a:tr>
              <a:tr h="720000">
                <a:tc>
                  <a:txBody>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主な事務</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権限</a:t>
                      </a:r>
                    </a:p>
                  </a:txBody>
                  <a:tcPr anchor="ctr">
                    <a:solidFill>
                      <a:schemeClr val="accent1">
                        <a:lumMod val="75000"/>
                      </a:schemeClr>
                    </a:solidFill>
                  </a:tcPr>
                </a:tc>
                <a:tc>
                  <a:txBody>
                    <a:bodyPr/>
                    <a:lstStyle/>
                    <a:p>
                      <a:pPr algn="l">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経済振興</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algn="l">
                        <a:lnSpc>
                          <a:spcPts val="11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空間・インフラ整備</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algn="l">
                        <a:lnSpc>
                          <a:spcPts val="11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都市・農村連携     など</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T="72000" marB="72000"/>
                </a:tc>
                <a:tc>
                  <a:txBody>
                    <a:bodyPr/>
                    <a:lstStyle/>
                    <a:p>
                      <a:pPr marL="0" indent="0" algn="l" defTabSz="914400" rtl="0" eaLnBrk="1" latinLnBrk="0" hangingPunct="1">
                        <a:lnSpc>
                          <a:spcPts val="11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経済開発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11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都市計画</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11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公共交通　など</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T="72000" marB="72000"/>
                </a:tc>
                <a:tc>
                  <a:txBody>
                    <a:bodyPr/>
                    <a:lstStyle/>
                    <a:p>
                      <a:pPr marL="0" indent="0" algn="l" defTabSz="914400" rtl="0" eaLnBrk="1" latinLnBrk="0" hangingPunct="1">
                        <a:lnSpc>
                          <a:spcPts val="11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経済開発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11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地域再開発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11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交通施策　   など</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T="72000" marB="72000"/>
                </a:tc>
                <a:tc>
                  <a:txBody>
                    <a:bodyPr/>
                    <a:lstStyle/>
                    <a:p>
                      <a:pPr marL="0" indent="0" algn="l" defTabSz="914400" rtl="0" eaLnBrk="1" latinLnBrk="0" hangingPunct="1">
                        <a:lnSpc>
                          <a:spcPts val="11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経済・住宅政策</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11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空間・インフラ整備</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ts val="1100"/>
                        </a:lnSpc>
                        <a:spcBef>
                          <a:spcPts val="60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まちづくり           など</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T="72000" marB="72000"/>
                </a:tc>
                <a:extLst>
                  <a:ext uri="{0D108BD9-81ED-4DB2-BD59-A6C34878D82A}">
                    <a16:rowId xmlns:a16="http://schemas.microsoft.com/office/drawing/2014/main" val="3491551215"/>
                  </a:ext>
                </a:extLst>
              </a:tr>
              <a:tr h="961571">
                <a:tc>
                  <a:txBody>
                    <a:bodyPr/>
                    <a:lstStyle/>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主な</a:t>
                      </a:r>
                      <a:endParaRPr kumimoji="1" lang="en-US" altLang="ja-JP" sz="14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400" b="1" dirty="0">
                          <a:solidFill>
                            <a:schemeClr val="bg1"/>
                          </a:solidFill>
                          <a:latin typeface="BIZ UDゴシック" panose="020B0400000000000000" pitchFamily="49" charset="-128"/>
                          <a:ea typeface="BIZ UDゴシック" panose="020B0400000000000000" pitchFamily="49" charset="-128"/>
                        </a:rPr>
                        <a:t>大都市圏</a:t>
                      </a:r>
                    </a:p>
                  </a:txBody>
                  <a:tcPr anchor="ctr">
                    <a:solidFill>
                      <a:schemeClr val="accent1">
                        <a:lumMod val="75000"/>
                      </a:schemeClr>
                    </a:solidFill>
                  </a:tcPr>
                </a:tc>
                <a:tc>
                  <a:txBody>
                    <a:bodyPr/>
                    <a:lstStyle/>
                    <a:p>
                      <a:pPr algn="l">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ライン・ルール</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&gt;</a:t>
                      </a: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…7,110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1,170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広域１ 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120</a:t>
                      </a:r>
                    </a:p>
                    <a:p>
                      <a:pPr algn="l">
                        <a:lnSpc>
                          <a:spcPts val="11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フランクフルト・ライン・マイン</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…14,800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550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広域３ 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25</a:t>
                      </a:r>
                    </a:p>
                  </a:txBody>
                  <a:tcPr marT="72000" marB="72000"/>
                </a:tc>
                <a:tc>
                  <a:txBody>
                    <a:bodyPr/>
                    <a:lstStyle/>
                    <a:p>
                      <a:pPr marL="0" indent="0" algn="l" defTabSz="914400" rtl="0" eaLnBrk="1" latinLnBrk="0" hangingPunct="1">
                        <a:lnSpc>
                          <a:spcPts val="11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グレーター・ロンドンオーソリティ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&gt;</a:t>
                      </a: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…1,572</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900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広域１ 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33</a:t>
                      </a:r>
                    </a:p>
                  </a:txBody>
                  <a:tcPr marT="72000" marB="72000"/>
                </a:tc>
                <a:tc>
                  <a:txBody>
                    <a:bodyPr/>
                    <a:lstStyle/>
                    <a:p>
                      <a:pPr marL="0" indent="0" algn="l" defTabSz="914400" rtl="0" eaLnBrk="1" latinLnBrk="0" hangingPunct="1">
                        <a:lnSpc>
                          <a:spcPts val="11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グレーターマンチェスター</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11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…1,276</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282</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10</a:t>
                      </a:r>
                    </a:p>
                  </a:txBody>
                  <a:tcPr marT="72000" marB="72000"/>
                </a:tc>
                <a:tc>
                  <a:txBody>
                    <a:bodyPr/>
                    <a:lstStyle/>
                    <a:p>
                      <a:pPr marL="0" indent="0" algn="l" defTabSz="914400" rtl="0" eaLnBrk="1" latinLnBrk="0" hangingPunct="1">
                        <a:lnSpc>
                          <a:spcPts val="11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グラン・パリ・メトロポール</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…814</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720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広域４ 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131</a:t>
                      </a:r>
                    </a:p>
                    <a:p>
                      <a:pPr marL="0" indent="0" algn="l" defTabSz="914400" rtl="0" eaLnBrk="1" latinLnBrk="0" hangingPunct="1">
                        <a:lnSpc>
                          <a:spcPts val="11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リヨン・メトロポール</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&gt;</a:t>
                      </a: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…534</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138</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広域１ 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58</a:t>
                      </a:r>
                    </a:p>
                  </a:txBody>
                  <a:tcPr marT="72000" marB="72000"/>
                </a:tc>
                <a:extLst>
                  <a:ext uri="{0D108BD9-81ED-4DB2-BD59-A6C34878D82A}">
                    <a16:rowId xmlns:a16="http://schemas.microsoft.com/office/drawing/2014/main" val="1774251023"/>
                  </a:ext>
                </a:extLst>
              </a:tr>
            </a:tbl>
          </a:graphicData>
        </a:graphic>
      </p:graphicFrame>
      <p:sp>
        <p:nvSpPr>
          <p:cNvPr id="2" name="テキスト ボックス 1">
            <a:extLst>
              <a:ext uri="{FF2B5EF4-FFF2-40B4-BE49-F238E27FC236}">
                <a16:creationId xmlns:a16="http://schemas.microsoft.com/office/drawing/2014/main" id="{CBB49623-6828-446C-A281-8EC6BB7BE718}"/>
              </a:ext>
            </a:extLst>
          </p:cNvPr>
          <p:cNvSpPr txBox="1"/>
          <p:nvPr/>
        </p:nvSpPr>
        <p:spPr>
          <a:xfrm>
            <a:off x="374073" y="5929754"/>
            <a:ext cx="5266763" cy="769441"/>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＜東京都＞面積</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…2,120</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人口</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約</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1,409</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万人　構成自治体数</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広域１　基礎</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＜大阪府＞面積</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…1,905</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人口</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約</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876</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万人　　構成自治体数</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広域１　基礎</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43</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＜愛知県＞面積</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…5,173</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人口</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約</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748</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万人　　構成自治体数</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広域１　基礎</a:t>
            </a: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54</a:t>
            </a:r>
          </a:p>
        </p:txBody>
      </p:sp>
      <p:sp>
        <p:nvSpPr>
          <p:cNvPr id="5" name="スライド番号プレースホルダー 3">
            <a:extLst>
              <a:ext uri="{FF2B5EF4-FFF2-40B4-BE49-F238E27FC236}">
                <a16:creationId xmlns:a16="http://schemas.microsoft.com/office/drawing/2014/main" id="{DC8D0082-564E-64F2-C7CA-A2A1C7258B2B}"/>
              </a:ext>
            </a:extLst>
          </p:cNvPr>
          <p:cNvSpPr>
            <a:spLocks noGrp="1"/>
          </p:cNvSpPr>
          <p:nvPr>
            <p:ph type="sldNum" sz="quarter" idx="12"/>
          </p:nvPr>
        </p:nvSpPr>
        <p:spPr>
          <a:xfrm>
            <a:off x="9335077" y="643916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74882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645637" y="700862"/>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概要</a:t>
            </a:r>
          </a:p>
        </p:txBody>
      </p:sp>
      <p:sp>
        <p:nvSpPr>
          <p:cNvPr id="46" name="テキスト ボックス 45">
            <a:extLst>
              <a:ext uri="{FF2B5EF4-FFF2-40B4-BE49-F238E27FC236}">
                <a16:creationId xmlns:a16="http://schemas.microsoft.com/office/drawing/2014/main" id="{FB2106E2-4B5A-3D5E-12B5-D514CAAFEA77}"/>
              </a:ext>
            </a:extLst>
          </p:cNvPr>
          <p:cNvSpPr txBox="1"/>
          <p:nvPr/>
        </p:nvSpPr>
        <p:spPr>
          <a:xfrm>
            <a:off x="835011" y="934025"/>
            <a:ext cx="4787877" cy="1408078"/>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・ロンドンの地方制度は、他のイングランドの地方制度と異なり、地方政府であるグレーター・ロンドン・オーソリティ（</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）と、シティ・オフ・ロンドン及び</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32</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のロンドン区という２種類の地方自治体で構成されている。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60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・地方政府と地方自治体の役割分担として、住民サービスの提供は、シティ・オブ・ロンドンと</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32</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のロンドン区が行い、</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は広域的戦略機関として、企画・調整、戦略策定機能のみを担当している。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ボックス 1">
            <a:extLst>
              <a:ext uri="{FF2B5EF4-FFF2-40B4-BE49-F238E27FC236}">
                <a16:creationId xmlns:a16="http://schemas.microsoft.com/office/drawing/2014/main" id="{451F16BF-1C76-037D-60C6-BACFF778CE82}"/>
              </a:ext>
            </a:extLst>
          </p:cNvPr>
          <p:cNvSpPr txBox="1"/>
          <p:nvPr/>
        </p:nvSpPr>
        <p:spPr>
          <a:xfrm>
            <a:off x="6064629" y="6473620"/>
            <a:ext cx="5494745" cy="369332"/>
          </a:xfrm>
          <a:prstGeom prst="rect">
            <a:avLst/>
          </a:prstGeom>
          <a:noFill/>
        </p:spPr>
        <p:txBody>
          <a:bodyPr wrap="square"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出典：一般財団法人自治体国際化協会「英国の地方自治 令和５年度改訂版」、内貴滋「英国地方自治の素顔と日本」をもとに副首都推進局で作成</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8" name="テキスト ボックス 57">
            <a:extLst>
              <a:ext uri="{FF2B5EF4-FFF2-40B4-BE49-F238E27FC236}">
                <a16:creationId xmlns:a16="http://schemas.microsoft.com/office/drawing/2014/main" id="{262EB7F1-767A-4830-B311-32B465B27FC2}"/>
              </a:ext>
            </a:extLst>
          </p:cNvPr>
          <p:cNvSpPr txBox="1"/>
          <p:nvPr/>
        </p:nvSpPr>
        <p:spPr>
          <a:xfrm>
            <a:off x="645942" y="2509490"/>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主な特徴</a:t>
            </a:r>
          </a:p>
        </p:txBody>
      </p:sp>
      <p:sp>
        <p:nvSpPr>
          <p:cNvPr id="60" name="テキスト ボックス 59">
            <a:extLst>
              <a:ext uri="{FF2B5EF4-FFF2-40B4-BE49-F238E27FC236}">
                <a16:creationId xmlns:a16="http://schemas.microsoft.com/office/drawing/2014/main" id="{64E46DEA-AEC9-472A-9DA3-9E00FE6DEA11}"/>
              </a:ext>
            </a:extLst>
          </p:cNvPr>
          <p:cNvSpPr txBox="1"/>
          <p:nvPr/>
        </p:nvSpPr>
        <p:spPr>
          <a:xfrm>
            <a:off x="803677" y="2980055"/>
            <a:ext cx="4787877" cy="1585049"/>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は、地方政府として位置付けられており、ロンドン全体の広域行政に係る企画・調整、戦略策定機能を担っている。地方自治体ではなく、条例制定権も有していない。</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60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市長は直接公選で、ロンドンの代表として行動しており、他の大都市圏における大都市制度のモデルとしての意義もあり、多くの権限を有している。主な権限として、重点的・総合的な計画の策定、予算案の策定と提案、シティ・オブ・ロンドンやロンドン区による都市計画政策に介入する権限などがあ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1" name="テキスト ボックス 60">
            <a:extLst>
              <a:ext uri="{FF2B5EF4-FFF2-40B4-BE49-F238E27FC236}">
                <a16:creationId xmlns:a16="http://schemas.microsoft.com/office/drawing/2014/main" id="{4AF3ABD2-C9FA-46CA-90CC-6F332F6F9450}"/>
              </a:ext>
            </a:extLst>
          </p:cNvPr>
          <p:cNvSpPr txBox="1"/>
          <p:nvPr/>
        </p:nvSpPr>
        <p:spPr>
          <a:xfrm>
            <a:off x="682880" y="2771385"/>
            <a:ext cx="4787877" cy="269304"/>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 </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p>
        </p:txBody>
      </p:sp>
      <p:sp>
        <p:nvSpPr>
          <p:cNvPr id="45" name="テキスト ボックス 44">
            <a:extLst>
              <a:ext uri="{FF2B5EF4-FFF2-40B4-BE49-F238E27FC236}">
                <a16:creationId xmlns:a16="http://schemas.microsoft.com/office/drawing/2014/main" id="{DD70D4B5-0344-4120-8B4E-B303C3046755}"/>
              </a:ext>
            </a:extLst>
          </p:cNvPr>
          <p:cNvSpPr txBox="1"/>
          <p:nvPr/>
        </p:nvSpPr>
        <p:spPr>
          <a:xfrm>
            <a:off x="832029" y="5354890"/>
            <a:ext cx="4787877" cy="977191"/>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には、</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本体のほか「ロンドン市長公安室」、「ロンドン消防局」、「ロンドン交通局」、「ロンドン・オリンピック・レガシー開発公社」、「オールドオーク・パークロイヤル開発公社」という５つの実務機関があり、これらを合わせ</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グループと呼ばれている。なお、</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本体の職員数は、わずかに</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1,000</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名ほどとなっている。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正方形/長方形 2">
            <a:extLst>
              <a:ext uri="{FF2B5EF4-FFF2-40B4-BE49-F238E27FC236}">
                <a16:creationId xmlns:a16="http://schemas.microsoft.com/office/drawing/2014/main" id="{6B9DA80A-4212-4481-8A06-4756D937C328}"/>
              </a:ext>
            </a:extLst>
          </p:cNvPr>
          <p:cNvSpPr/>
          <p:nvPr/>
        </p:nvSpPr>
        <p:spPr>
          <a:xfrm>
            <a:off x="1060210" y="4537158"/>
            <a:ext cx="4574635" cy="7920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D1E36AA3-9BF2-4180-BDAD-3666E1C41527}"/>
              </a:ext>
            </a:extLst>
          </p:cNvPr>
          <p:cNvSpPr txBox="1"/>
          <p:nvPr/>
        </p:nvSpPr>
        <p:spPr>
          <a:xfrm>
            <a:off x="1035114" y="4529017"/>
            <a:ext cx="1722038" cy="269304"/>
          </a:xfrm>
          <a:prstGeom prst="rect">
            <a:avLst/>
          </a:prstGeom>
          <a:noFill/>
        </p:spPr>
        <p:txBody>
          <a:bodyPr wrap="square" rtlCol="0">
            <a:spAutoFit/>
          </a:bodyPr>
          <a:lstStyle/>
          <a:p>
            <a:pPr marL="1588" marR="0" lvl="0" indent="-1588"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の所掌事務）</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1" name="テキスト ボックス 50">
            <a:extLst>
              <a:ext uri="{FF2B5EF4-FFF2-40B4-BE49-F238E27FC236}">
                <a16:creationId xmlns:a16="http://schemas.microsoft.com/office/drawing/2014/main" id="{3AC80495-1F7D-4B1F-BD73-FA98400AE8DA}"/>
              </a:ext>
            </a:extLst>
          </p:cNvPr>
          <p:cNvSpPr txBox="1"/>
          <p:nvPr/>
        </p:nvSpPr>
        <p:spPr>
          <a:xfrm>
            <a:off x="1184443" y="4710370"/>
            <a:ext cx="4466697" cy="623248"/>
          </a:xfrm>
          <a:prstGeom prst="rect">
            <a:avLst/>
          </a:prstGeom>
          <a:noFill/>
        </p:spPr>
        <p:txBody>
          <a:bodyPr wrap="square" rtlCol="0">
            <a:spAutoFit/>
          </a:bodyPr>
          <a:lstStyle/>
          <a:p>
            <a:pPr marL="1588" marR="0" lvl="0" indent="-1588"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①公共交通、②地域計画及び住宅政策、③経済開発及び都市計画、</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588" marR="0" lvl="0" indent="-1588"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④環境保全、⑤警察、⑥消防及び危機管理計画、</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588" marR="0" lvl="0" indent="-1588"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⑦文化・観光・メディア・スポーツ、⑧保健衛生</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5" name="四角形: 角を丸くする 54">
            <a:extLst>
              <a:ext uri="{FF2B5EF4-FFF2-40B4-BE49-F238E27FC236}">
                <a16:creationId xmlns:a16="http://schemas.microsoft.com/office/drawing/2014/main" id="{B8259AA3-312D-435B-BCB1-62B2277BCF0A}"/>
              </a:ext>
            </a:extLst>
          </p:cNvPr>
          <p:cNvSpPr/>
          <p:nvPr/>
        </p:nvSpPr>
        <p:spPr>
          <a:xfrm>
            <a:off x="6022136" y="2924762"/>
            <a:ext cx="5494745" cy="3412237"/>
          </a:xfrm>
          <a:prstGeom prst="roundRect">
            <a:avLst>
              <a:gd name="adj" fmla="val 45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AEA480E7-6710-4BA3-97CC-6BE6AC1F5749}"/>
              </a:ext>
            </a:extLst>
          </p:cNvPr>
          <p:cNvSpPr txBox="1"/>
          <p:nvPr/>
        </p:nvSpPr>
        <p:spPr>
          <a:xfrm>
            <a:off x="5844404" y="2611432"/>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全体イメージ</a:t>
            </a:r>
          </a:p>
        </p:txBody>
      </p:sp>
      <p:sp>
        <p:nvSpPr>
          <p:cNvPr id="57" name="角丸四角形 91">
            <a:extLst>
              <a:ext uri="{FF2B5EF4-FFF2-40B4-BE49-F238E27FC236}">
                <a16:creationId xmlns:a16="http://schemas.microsoft.com/office/drawing/2014/main" id="{2358D277-172A-403B-B64E-653197CE7F29}"/>
              </a:ext>
            </a:extLst>
          </p:cNvPr>
          <p:cNvSpPr/>
          <p:nvPr/>
        </p:nvSpPr>
        <p:spPr>
          <a:xfrm>
            <a:off x="6181527" y="3185002"/>
            <a:ext cx="5131406" cy="2075624"/>
          </a:xfrm>
          <a:prstGeom prst="roundRect">
            <a:avLst>
              <a:gd name="adj" fmla="val 8343"/>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角丸四角形 93">
            <a:extLst>
              <a:ext uri="{FF2B5EF4-FFF2-40B4-BE49-F238E27FC236}">
                <a16:creationId xmlns:a16="http://schemas.microsoft.com/office/drawing/2014/main" id="{48FAC469-5102-4DC1-A744-3C6E7D0A3271}"/>
              </a:ext>
            </a:extLst>
          </p:cNvPr>
          <p:cNvSpPr/>
          <p:nvPr/>
        </p:nvSpPr>
        <p:spPr>
          <a:xfrm>
            <a:off x="7041919" y="3044296"/>
            <a:ext cx="3459346" cy="288000"/>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グレーター・ロンドン・オーソリティ（</a:t>
            </a:r>
            <a:r>
              <a:rPr kumimoji="1" lang="en-US" altLang="ja-JP" sz="1400" b="1" dirty="0">
                <a:solidFill>
                  <a:prstClr val="white"/>
                </a:solidFill>
                <a:latin typeface="Meiryo UI" panose="020B0604030504040204" pitchFamily="50" charset="-128"/>
                <a:ea typeface="Meiryo UI" panose="020B0604030504040204" pitchFamily="50" charset="-128"/>
              </a:rPr>
              <a:t>GLA</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96" name="角丸四角形 97">
            <a:extLst>
              <a:ext uri="{FF2B5EF4-FFF2-40B4-BE49-F238E27FC236}">
                <a16:creationId xmlns:a16="http://schemas.microsoft.com/office/drawing/2014/main" id="{C0C30CB1-AA78-4661-A322-5795ED246342}"/>
              </a:ext>
            </a:extLst>
          </p:cNvPr>
          <p:cNvSpPr/>
          <p:nvPr/>
        </p:nvSpPr>
        <p:spPr>
          <a:xfrm>
            <a:off x="6567056" y="3599537"/>
            <a:ext cx="4322618" cy="809323"/>
          </a:xfrm>
          <a:prstGeom prst="roundRect">
            <a:avLst>
              <a:gd name="adj" fmla="val 0"/>
            </a:avLst>
          </a:prstGeom>
          <a:solidFill>
            <a:schemeClr val="bg1"/>
          </a:solidFill>
          <a:ln>
            <a:solidFill>
              <a:srgbClr val="002060"/>
            </a:solidFill>
            <a:prstDash val="sysDash"/>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正方形/長方形 96">
            <a:extLst>
              <a:ext uri="{FF2B5EF4-FFF2-40B4-BE49-F238E27FC236}">
                <a16:creationId xmlns:a16="http://schemas.microsoft.com/office/drawing/2014/main" id="{FDC84397-CEBD-40E1-B881-1FC9B9E7744A}"/>
              </a:ext>
            </a:extLst>
          </p:cNvPr>
          <p:cNvSpPr/>
          <p:nvPr/>
        </p:nvSpPr>
        <p:spPr>
          <a:xfrm>
            <a:off x="6993511" y="3712182"/>
            <a:ext cx="1260000" cy="288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市長</a:t>
            </a:r>
          </a:p>
        </p:txBody>
      </p:sp>
      <p:sp>
        <p:nvSpPr>
          <p:cNvPr id="98" name="正方形/長方形 97">
            <a:extLst>
              <a:ext uri="{FF2B5EF4-FFF2-40B4-BE49-F238E27FC236}">
                <a16:creationId xmlns:a16="http://schemas.microsoft.com/office/drawing/2014/main" id="{FEFC6FCB-8917-4119-9A5C-EF6562FF7D87}"/>
              </a:ext>
            </a:extLst>
          </p:cNvPr>
          <p:cNvSpPr/>
          <p:nvPr/>
        </p:nvSpPr>
        <p:spPr>
          <a:xfrm>
            <a:off x="9207668" y="3712181"/>
            <a:ext cx="1260000" cy="288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ロンドン議会</a:t>
            </a:r>
          </a:p>
        </p:txBody>
      </p:sp>
      <p:sp>
        <p:nvSpPr>
          <p:cNvPr id="99" name="正方形/長方形 98">
            <a:extLst>
              <a:ext uri="{FF2B5EF4-FFF2-40B4-BE49-F238E27FC236}">
                <a16:creationId xmlns:a16="http://schemas.microsoft.com/office/drawing/2014/main" id="{2EDEC16D-7E81-4C46-BBC1-1A5DDE1B0BD9}"/>
              </a:ext>
            </a:extLst>
          </p:cNvPr>
          <p:cNvSpPr/>
          <p:nvPr/>
        </p:nvSpPr>
        <p:spPr>
          <a:xfrm>
            <a:off x="7885326" y="4165875"/>
            <a:ext cx="1728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事務部局</a:t>
            </a:r>
          </a:p>
        </p:txBody>
      </p:sp>
      <p:cxnSp>
        <p:nvCxnSpPr>
          <p:cNvPr id="100" name="コネクタ: カギ線 99">
            <a:extLst>
              <a:ext uri="{FF2B5EF4-FFF2-40B4-BE49-F238E27FC236}">
                <a16:creationId xmlns:a16="http://schemas.microsoft.com/office/drawing/2014/main" id="{37F43B7A-FA17-482D-A499-C568D84974BC}"/>
              </a:ext>
            </a:extLst>
          </p:cNvPr>
          <p:cNvCxnSpPr>
            <a:cxnSpLocks/>
          </p:cNvCxnSpPr>
          <p:nvPr/>
        </p:nvCxnSpPr>
        <p:spPr>
          <a:xfrm rot="5400000" flipH="1" flipV="1">
            <a:off x="8993856" y="3939759"/>
            <a:ext cx="218884" cy="213520"/>
          </a:xfrm>
          <a:prstGeom prst="bentConnector3">
            <a:avLst>
              <a:gd name="adj1" fmla="val 99048"/>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コネクタ: カギ線 100">
            <a:extLst>
              <a:ext uri="{FF2B5EF4-FFF2-40B4-BE49-F238E27FC236}">
                <a16:creationId xmlns:a16="http://schemas.microsoft.com/office/drawing/2014/main" id="{A3E9038F-B3C8-4E1C-9785-D7534835902F}"/>
              </a:ext>
            </a:extLst>
          </p:cNvPr>
          <p:cNvCxnSpPr>
            <a:cxnSpLocks/>
          </p:cNvCxnSpPr>
          <p:nvPr/>
        </p:nvCxnSpPr>
        <p:spPr>
          <a:xfrm rot="10800000">
            <a:off x="8249053" y="3937077"/>
            <a:ext cx="235213" cy="217692"/>
          </a:xfrm>
          <a:prstGeom prst="bentConnector3">
            <a:avLst>
              <a:gd name="adj1" fmla="val -1939"/>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直線矢印コネクタ 112">
            <a:extLst>
              <a:ext uri="{FF2B5EF4-FFF2-40B4-BE49-F238E27FC236}">
                <a16:creationId xmlns:a16="http://schemas.microsoft.com/office/drawing/2014/main" id="{2C0252E6-01F4-457B-923B-C8AF60F379D3}"/>
              </a:ext>
            </a:extLst>
          </p:cNvPr>
          <p:cNvCxnSpPr>
            <a:cxnSpLocks/>
          </p:cNvCxnSpPr>
          <p:nvPr/>
        </p:nvCxnSpPr>
        <p:spPr>
          <a:xfrm flipV="1">
            <a:off x="8253511" y="3803057"/>
            <a:ext cx="954157" cy="1"/>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正方形/長方形 114">
            <a:extLst>
              <a:ext uri="{FF2B5EF4-FFF2-40B4-BE49-F238E27FC236}">
                <a16:creationId xmlns:a16="http://schemas.microsoft.com/office/drawing/2014/main" id="{79CE1E1F-D5C3-4341-9E32-EB90775A49FE}"/>
              </a:ext>
            </a:extLst>
          </p:cNvPr>
          <p:cNvSpPr/>
          <p:nvPr/>
        </p:nvSpPr>
        <p:spPr>
          <a:xfrm>
            <a:off x="6991443" y="4165874"/>
            <a:ext cx="612000" cy="180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市長室</a:t>
            </a:r>
          </a:p>
        </p:txBody>
      </p:sp>
      <p:sp>
        <p:nvSpPr>
          <p:cNvPr id="117" name="矢印: 右 116">
            <a:extLst>
              <a:ext uri="{FF2B5EF4-FFF2-40B4-BE49-F238E27FC236}">
                <a16:creationId xmlns:a16="http://schemas.microsoft.com/office/drawing/2014/main" id="{66A09E96-6FA2-4B06-85EE-20AD20255DC0}"/>
              </a:ext>
            </a:extLst>
          </p:cNvPr>
          <p:cNvSpPr/>
          <p:nvPr/>
        </p:nvSpPr>
        <p:spPr>
          <a:xfrm rot="5400000">
            <a:off x="7254568" y="4014963"/>
            <a:ext cx="144000" cy="144000"/>
          </a:xfrm>
          <a:prstGeom prst="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8" name="矢印: 左右 117">
            <a:extLst>
              <a:ext uri="{FF2B5EF4-FFF2-40B4-BE49-F238E27FC236}">
                <a16:creationId xmlns:a16="http://schemas.microsoft.com/office/drawing/2014/main" id="{D94E2219-E9D6-4F7F-90EA-31A0F523E608}"/>
              </a:ext>
            </a:extLst>
          </p:cNvPr>
          <p:cNvSpPr/>
          <p:nvPr/>
        </p:nvSpPr>
        <p:spPr>
          <a:xfrm rot="5400000">
            <a:off x="6627714" y="4430440"/>
            <a:ext cx="180000" cy="126000"/>
          </a:xfrm>
          <a:prstGeom prst="leftRightArrow">
            <a:avLst>
              <a:gd name="adj1" fmla="val 50000"/>
              <a:gd name="adj2" fmla="val 4412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9" name="矢印: 左右 118">
            <a:extLst>
              <a:ext uri="{FF2B5EF4-FFF2-40B4-BE49-F238E27FC236}">
                <a16:creationId xmlns:a16="http://schemas.microsoft.com/office/drawing/2014/main" id="{E462B744-795F-4901-837F-D8395FDC4C54}"/>
              </a:ext>
            </a:extLst>
          </p:cNvPr>
          <p:cNvSpPr/>
          <p:nvPr/>
        </p:nvSpPr>
        <p:spPr>
          <a:xfrm rot="5400000">
            <a:off x="7547409" y="4428530"/>
            <a:ext cx="180000" cy="126000"/>
          </a:xfrm>
          <a:prstGeom prst="leftRightArrow">
            <a:avLst>
              <a:gd name="adj1" fmla="val 50000"/>
              <a:gd name="adj2" fmla="val 4412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0" name="矢印: 左右 119">
            <a:extLst>
              <a:ext uri="{FF2B5EF4-FFF2-40B4-BE49-F238E27FC236}">
                <a16:creationId xmlns:a16="http://schemas.microsoft.com/office/drawing/2014/main" id="{1A516250-8C11-46A1-84F3-FA1D3318B82B}"/>
              </a:ext>
            </a:extLst>
          </p:cNvPr>
          <p:cNvSpPr/>
          <p:nvPr/>
        </p:nvSpPr>
        <p:spPr>
          <a:xfrm rot="5400000">
            <a:off x="8452713" y="4424145"/>
            <a:ext cx="180000" cy="126000"/>
          </a:xfrm>
          <a:prstGeom prst="leftRightArrow">
            <a:avLst>
              <a:gd name="adj1" fmla="val 50000"/>
              <a:gd name="adj2" fmla="val 4412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1" name="矢印: 左右 120">
            <a:extLst>
              <a:ext uri="{FF2B5EF4-FFF2-40B4-BE49-F238E27FC236}">
                <a16:creationId xmlns:a16="http://schemas.microsoft.com/office/drawing/2014/main" id="{8A1D5A83-52E8-4389-9006-311FC8ED5FE3}"/>
              </a:ext>
            </a:extLst>
          </p:cNvPr>
          <p:cNvSpPr/>
          <p:nvPr/>
        </p:nvSpPr>
        <p:spPr>
          <a:xfrm rot="5400000">
            <a:off x="9472236" y="4432158"/>
            <a:ext cx="180000" cy="126000"/>
          </a:xfrm>
          <a:prstGeom prst="leftRightArrow">
            <a:avLst>
              <a:gd name="adj1" fmla="val 50000"/>
              <a:gd name="adj2" fmla="val 4412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2" name="矢印: 左右 121">
            <a:extLst>
              <a:ext uri="{FF2B5EF4-FFF2-40B4-BE49-F238E27FC236}">
                <a16:creationId xmlns:a16="http://schemas.microsoft.com/office/drawing/2014/main" id="{45A98A00-D411-4FBC-97FA-3E12630E0BF2}"/>
              </a:ext>
            </a:extLst>
          </p:cNvPr>
          <p:cNvSpPr/>
          <p:nvPr/>
        </p:nvSpPr>
        <p:spPr>
          <a:xfrm rot="5400000">
            <a:off x="10581760" y="4431238"/>
            <a:ext cx="180000" cy="126000"/>
          </a:xfrm>
          <a:prstGeom prst="leftRightArrow">
            <a:avLst>
              <a:gd name="adj1" fmla="val 50000"/>
              <a:gd name="adj2" fmla="val 44124"/>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5" name="正方形/長方形 124">
            <a:extLst>
              <a:ext uri="{FF2B5EF4-FFF2-40B4-BE49-F238E27FC236}">
                <a16:creationId xmlns:a16="http://schemas.microsoft.com/office/drawing/2014/main" id="{620AAFD7-012A-4D7D-8DF4-BE385A555260}"/>
              </a:ext>
            </a:extLst>
          </p:cNvPr>
          <p:cNvSpPr/>
          <p:nvPr/>
        </p:nvSpPr>
        <p:spPr>
          <a:xfrm>
            <a:off x="6290579" y="4586306"/>
            <a:ext cx="864000" cy="57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市長</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公安室</a:t>
            </a:r>
          </a:p>
        </p:txBody>
      </p:sp>
      <p:sp>
        <p:nvSpPr>
          <p:cNvPr id="126" name="正方形/長方形 125">
            <a:extLst>
              <a:ext uri="{FF2B5EF4-FFF2-40B4-BE49-F238E27FC236}">
                <a16:creationId xmlns:a16="http://schemas.microsoft.com/office/drawing/2014/main" id="{67632DF7-ADC9-4440-9CB7-0EB3CA5E0B25}"/>
              </a:ext>
            </a:extLst>
          </p:cNvPr>
          <p:cNvSpPr/>
          <p:nvPr/>
        </p:nvSpPr>
        <p:spPr>
          <a:xfrm>
            <a:off x="7205409" y="4586306"/>
            <a:ext cx="864000" cy="57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ロンドン</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消防局</a:t>
            </a:r>
          </a:p>
        </p:txBody>
      </p:sp>
      <p:sp>
        <p:nvSpPr>
          <p:cNvPr id="127" name="正方形/長方形 126">
            <a:extLst>
              <a:ext uri="{FF2B5EF4-FFF2-40B4-BE49-F238E27FC236}">
                <a16:creationId xmlns:a16="http://schemas.microsoft.com/office/drawing/2014/main" id="{72D37FB3-43F4-4C79-8D21-8DAFDD2F1317}"/>
              </a:ext>
            </a:extLst>
          </p:cNvPr>
          <p:cNvSpPr/>
          <p:nvPr/>
        </p:nvSpPr>
        <p:spPr>
          <a:xfrm>
            <a:off x="8110713" y="4579350"/>
            <a:ext cx="864000" cy="57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ロンドン</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交通局</a:t>
            </a:r>
          </a:p>
        </p:txBody>
      </p:sp>
      <p:sp>
        <p:nvSpPr>
          <p:cNvPr id="128" name="正方形/長方形 127">
            <a:extLst>
              <a:ext uri="{FF2B5EF4-FFF2-40B4-BE49-F238E27FC236}">
                <a16:creationId xmlns:a16="http://schemas.microsoft.com/office/drawing/2014/main" id="{54312EA4-843F-4E2A-BA20-9B0FD42FFFE7}"/>
              </a:ext>
            </a:extLst>
          </p:cNvPr>
          <p:cNvSpPr/>
          <p:nvPr/>
        </p:nvSpPr>
        <p:spPr>
          <a:xfrm>
            <a:off x="9024149" y="4586306"/>
            <a:ext cx="1080000" cy="57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ロンドン・</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オリンピック・</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レガシー開発公社</a:t>
            </a:r>
          </a:p>
        </p:txBody>
      </p:sp>
      <p:sp>
        <p:nvSpPr>
          <p:cNvPr id="129" name="正方形/長方形 128">
            <a:extLst>
              <a:ext uri="{FF2B5EF4-FFF2-40B4-BE49-F238E27FC236}">
                <a16:creationId xmlns:a16="http://schemas.microsoft.com/office/drawing/2014/main" id="{A3501972-B9B8-4812-94C0-B0F1684176E0}"/>
              </a:ext>
            </a:extLst>
          </p:cNvPr>
          <p:cNvSpPr/>
          <p:nvPr/>
        </p:nvSpPr>
        <p:spPr>
          <a:xfrm>
            <a:off x="10149760" y="4586805"/>
            <a:ext cx="1044000" cy="576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オールドオーク・</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パークロイヤル</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開発公社</a:t>
            </a:r>
          </a:p>
        </p:txBody>
      </p:sp>
      <p:sp>
        <p:nvSpPr>
          <p:cNvPr id="130" name="角丸四角形 97">
            <a:extLst>
              <a:ext uri="{FF2B5EF4-FFF2-40B4-BE49-F238E27FC236}">
                <a16:creationId xmlns:a16="http://schemas.microsoft.com/office/drawing/2014/main" id="{3898DD4C-531C-4A8A-9664-CC47C726B382}"/>
              </a:ext>
            </a:extLst>
          </p:cNvPr>
          <p:cNvSpPr/>
          <p:nvPr/>
        </p:nvSpPr>
        <p:spPr>
          <a:xfrm>
            <a:off x="6298098" y="5544301"/>
            <a:ext cx="2169991" cy="676670"/>
          </a:xfrm>
          <a:prstGeom prst="round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0" rIns="36000" bIns="108000" rtlCol="0" anchor="ct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City of London</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Corporation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シティ・オブ・ロンドン</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1" name="角丸四角形 97">
            <a:extLst>
              <a:ext uri="{FF2B5EF4-FFF2-40B4-BE49-F238E27FC236}">
                <a16:creationId xmlns:a16="http://schemas.microsoft.com/office/drawing/2014/main" id="{16BF2313-69D4-4E96-920C-3CDF70E97423}"/>
              </a:ext>
            </a:extLst>
          </p:cNvPr>
          <p:cNvSpPr/>
          <p:nvPr/>
        </p:nvSpPr>
        <p:spPr>
          <a:xfrm>
            <a:off x="9064764" y="5544301"/>
            <a:ext cx="2169991" cy="676670"/>
          </a:xfrm>
          <a:prstGeom prst="round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London Borough</a:t>
            </a: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Council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ロンドン区（</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33" name="直線コネクタ 132">
            <a:extLst>
              <a:ext uri="{FF2B5EF4-FFF2-40B4-BE49-F238E27FC236}">
                <a16:creationId xmlns:a16="http://schemas.microsoft.com/office/drawing/2014/main" id="{92DFB8FA-1B0A-4BB7-B155-7E3B5338C896}"/>
              </a:ext>
            </a:extLst>
          </p:cNvPr>
          <p:cNvCxnSpPr/>
          <p:nvPr/>
        </p:nvCxnSpPr>
        <p:spPr>
          <a:xfrm>
            <a:off x="7381099" y="5400301"/>
            <a:ext cx="0" cy="144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34" name="直線コネクタ 133">
            <a:extLst>
              <a:ext uri="{FF2B5EF4-FFF2-40B4-BE49-F238E27FC236}">
                <a16:creationId xmlns:a16="http://schemas.microsoft.com/office/drawing/2014/main" id="{0AE2C4A8-FF48-45F3-A4B2-62FA795388BF}"/>
              </a:ext>
            </a:extLst>
          </p:cNvPr>
          <p:cNvCxnSpPr/>
          <p:nvPr/>
        </p:nvCxnSpPr>
        <p:spPr>
          <a:xfrm>
            <a:off x="8769508" y="5260626"/>
            <a:ext cx="0" cy="144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35" name="直線コネクタ 134">
            <a:extLst>
              <a:ext uri="{FF2B5EF4-FFF2-40B4-BE49-F238E27FC236}">
                <a16:creationId xmlns:a16="http://schemas.microsoft.com/office/drawing/2014/main" id="{FE3072A0-8167-48C7-B995-1ABBC4CE8AE8}"/>
              </a:ext>
            </a:extLst>
          </p:cNvPr>
          <p:cNvCxnSpPr/>
          <p:nvPr/>
        </p:nvCxnSpPr>
        <p:spPr>
          <a:xfrm>
            <a:off x="10190721" y="5400301"/>
            <a:ext cx="0" cy="144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37" name="直線コネクタ 136">
            <a:extLst>
              <a:ext uri="{FF2B5EF4-FFF2-40B4-BE49-F238E27FC236}">
                <a16:creationId xmlns:a16="http://schemas.microsoft.com/office/drawing/2014/main" id="{8CED8BC6-4494-4B71-9A3E-43EF4B6B578A}"/>
              </a:ext>
            </a:extLst>
          </p:cNvPr>
          <p:cNvCxnSpPr/>
          <p:nvPr/>
        </p:nvCxnSpPr>
        <p:spPr>
          <a:xfrm>
            <a:off x="7378953" y="5400301"/>
            <a:ext cx="2808000" cy="0"/>
          </a:xfrm>
          <a:prstGeom prst="line">
            <a:avLst/>
          </a:prstGeom>
          <a:ln w="19050"/>
        </p:spPr>
        <p:style>
          <a:lnRef idx="1">
            <a:schemeClr val="dk1"/>
          </a:lnRef>
          <a:fillRef idx="0">
            <a:schemeClr val="dk1"/>
          </a:fillRef>
          <a:effectRef idx="0">
            <a:schemeClr val="dk1"/>
          </a:effectRef>
          <a:fontRef idx="minor">
            <a:schemeClr val="tx1"/>
          </a:fontRef>
        </p:style>
      </p:cxnSp>
      <p:sp>
        <p:nvSpPr>
          <p:cNvPr id="138" name="正方形/長方形 137">
            <a:extLst>
              <a:ext uri="{FF2B5EF4-FFF2-40B4-BE49-F238E27FC236}">
                <a16:creationId xmlns:a16="http://schemas.microsoft.com/office/drawing/2014/main" id="{E4D9FCB0-7356-4D3D-9F15-BE84F4F4F122}"/>
              </a:ext>
            </a:extLst>
          </p:cNvPr>
          <p:cNvSpPr/>
          <p:nvPr/>
        </p:nvSpPr>
        <p:spPr>
          <a:xfrm>
            <a:off x="6353174" y="3320148"/>
            <a:ext cx="4658022" cy="254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企画・調整、戦略策定機能（実務機関を除き、直接公共サービスは提供しない）</a:t>
            </a:r>
          </a:p>
        </p:txBody>
      </p:sp>
      <p:sp>
        <p:nvSpPr>
          <p:cNvPr id="139" name="正方形/長方形 138">
            <a:extLst>
              <a:ext uri="{FF2B5EF4-FFF2-40B4-BE49-F238E27FC236}">
                <a16:creationId xmlns:a16="http://schemas.microsoft.com/office/drawing/2014/main" id="{2D06F1F2-BF97-4331-8120-0463C7D8BFF9}"/>
              </a:ext>
            </a:extLst>
          </p:cNvPr>
          <p:cNvSpPr/>
          <p:nvPr/>
        </p:nvSpPr>
        <p:spPr>
          <a:xfrm>
            <a:off x="6664071" y="5985758"/>
            <a:ext cx="1468993" cy="232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（独自の警察機構など）</a:t>
            </a:r>
          </a:p>
        </p:txBody>
      </p:sp>
      <p:sp>
        <p:nvSpPr>
          <p:cNvPr id="140" name="テキスト ボックス 139">
            <a:extLst>
              <a:ext uri="{FF2B5EF4-FFF2-40B4-BE49-F238E27FC236}">
                <a16:creationId xmlns:a16="http://schemas.microsoft.com/office/drawing/2014/main" id="{388FF47C-EF1E-438A-805C-02D28E05D3D3}"/>
              </a:ext>
            </a:extLst>
          </p:cNvPr>
          <p:cNvSpPr txBox="1"/>
          <p:nvPr/>
        </p:nvSpPr>
        <p:spPr>
          <a:xfrm>
            <a:off x="6054863" y="743349"/>
            <a:ext cx="4787877" cy="269304"/>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 シティ・オブ・ロンドン</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141" name="テキスト ボックス 140">
            <a:extLst>
              <a:ext uri="{FF2B5EF4-FFF2-40B4-BE49-F238E27FC236}">
                <a16:creationId xmlns:a16="http://schemas.microsoft.com/office/drawing/2014/main" id="{CAF8613F-1413-4965-B235-242D474B84DE}"/>
              </a:ext>
            </a:extLst>
          </p:cNvPr>
          <p:cNvSpPr txBox="1"/>
          <p:nvPr/>
        </p:nvSpPr>
        <p:spPr>
          <a:xfrm>
            <a:off x="6240455" y="943948"/>
            <a:ext cx="5276426" cy="1559401"/>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・シティ・オブ・ロンドンは、ロンドンの起源となる英国で最も古い地方自治体であり、</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32</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のロンドン区と同様の行政サービスを提供することに加え、独立した警察組織を持つなど特別な地位を有している。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40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シティ・オブ・ロンドンの代表は「ロード・メイヤー」であり、参事会及び市会の議長や、ロンドン港の提督、国際金融センターを代表する役割などを担っている。ロード・メイヤーは、直接公選ではなく、参事会議員で、シェリフ（市長補佐）経験者の中から、参事会議員の投票により選出され、行政的及び法律的役割に加え、儀礼的な役割が重視されてい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7" name="正方形/長方形 46">
            <a:extLst>
              <a:ext uri="{FF2B5EF4-FFF2-40B4-BE49-F238E27FC236}">
                <a16:creationId xmlns:a16="http://schemas.microsoft.com/office/drawing/2014/main" id="{AC1C0B65-E406-47BA-ABDA-43A6EE0FAC9E}"/>
              </a:ext>
            </a:extLst>
          </p:cNvPr>
          <p:cNvSpPr/>
          <p:nvPr/>
        </p:nvSpPr>
        <p:spPr>
          <a:xfrm>
            <a:off x="292980" y="207411"/>
            <a:ext cx="855831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イギリス（イングランド）の</a:t>
            </a:r>
            <a:r>
              <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GLA</a:t>
            </a: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について</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a:extLst>
              <a:ext uri="{FF2B5EF4-FFF2-40B4-BE49-F238E27FC236}">
                <a16:creationId xmlns:a16="http://schemas.microsoft.com/office/drawing/2014/main" id="{B6D7BAC4-5540-52DF-DA5F-0BD7143F0CBE}"/>
              </a:ext>
            </a:extLst>
          </p:cNvPr>
          <p:cNvSpPr>
            <a:spLocks noGrp="1"/>
          </p:cNvSpPr>
          <p:nvPr>
            <p:ph type="sldNum" sz="quarter" idx="12"/>
          </p:nvPr>
        </p:nvSpPr>
        <p:spPr>
          <a:xfrm>
            <a:off x="9207668" y="6425374"/>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975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628493" y="686546"/>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概要</a:t>
            </a:r>
          </a:p>
        </p:txBody>
      </p:sp>
      <p:sp>
        <p:nvSpPr>
          <p:cNvPr id="46" name="テキスト ボックス 45">
            <a:extLst>
              <a:ext uri="{FF2B5EF4-FFF2-40B4-BE49-F238E27FC236}">
                <a16:creationId xmlns:a16="http://schemas.microsoft.com/office/drawing/2014/main" id="{FB2106E2-4B5A-3D5E-12B5-D514CAAFEA77}"/>
              </a:ext>
            </a:extLst>
          </p:cNvPr>
          <p:cNvSpPr txBox="1"/>
          <p:nvPr/>
        </p:nvSpPr>
        <p:spPr>
          <a:xfrm>
            <a:off x="775641" y="937586"/>
            <a:ext cx="4787877" cy="3080330"/>
          </a:xfrm>
          <a:prstGeom prst="rect">
            <a:avLst/>
          </a:prstGeom>
          <a:noFill/>
        </p:spPr>
        <p:txBody>
          <a:bodyPr wrap="square" rtlCol="0">
            <a:spAutoFit/>
          </a:bodyPr>
          <a:lstStyle/>
          <a:p>
            <a:pPr marL="176213" marR="0" lvl="0" indent="-176213" algn="l" defTabSz="914400" rtl="0" eaLnBrk="1" fontAlgn="auto" latinLnBrk="0" hangingPunct="1">
              <a:lnSpc>
                <a:spcPts val="13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イングランドの地方制度には、一層制の地域と二層制の地域がある。一層制の地域には、大都市圏の「大都市圏ディストリクト」と非大都市圏の「ユニタリー」という自治体が、二層制の地域には、広域自治体である「カウンティ」と基礎自治体である「ディストリクト」が存在す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300"/>
              </a:lnSpc>
              <a:spcBef>
                <a:spcPts val="60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イングランドでは、「都市は地域の経済を支え地域を活性化させるとともに、国全体に経済成長をもたらすもの」という考えのもと、都市の経済成長に力を入れている。そうした中、都市圏域の発展をめざし、自治体間の連携と、国から地方への権限移譲を進める地域政策として、２つ以上の自治体で構成する、法的地位を有する行政体である「合同行政機構」が存在す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300"/>
              </a:lnSpc>
              <a:spcBef>
                <a:spcPts val="60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合同行政機構は、公選の首長のもと地域政策の中心的推進主体となっており、政府からの権限移譲の受け皿となっている。また、権限や機能に応じた課税権も有している。一例として、グレーター・マンチェスター合同行政機構（</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GMCA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）では、保健医療・福祉という広範囲にわたる政策領域全ての権限が国から移譲されており、</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GMCA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が予算、事業の全てを管理している。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ボックス 1">
            <a:extLst>
              <a:ext uri="{FF2B5EF4-FFF2-40B4-BE49-F238E27FC236}">
                <a16:creationId xmlns:a16="http://schemas.microsoft.com/office/drawing/2014/main" id="{451F16BF-1C76-037D-60C6-BACFF778CE82}"/>
              </a:ext>
            </a:extLst>
          </p:cNvPr>
          <p:cNvSpPr txBox="1"/>
          <p:nvPr/>
        </p:nvSpPr>
        <p:spPr>
          <a:xfrm>
            <a:off x="5563518" y="6503364"/>
            <a:ext cx="6151887" cy="369332"/>
          </a:xfrm>
          <a:prstGeom prst="rect">
            <a:avLst/>
          </a:prstGeom>
          <a:noFill/>
        </p:spPr>
        <p:txBody>
          <a:bodyPr wrap="square"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出典：一般財団法人自治体国際化協会「英国の地方自治 令和５年度改訂版」、石見豊「イングランドにおける合同行政機構の設置と権限委譲の動き」、青木勝一「英国の地域政策の現状と課題」をもとに副首都推進局で作成</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 name="四角形: 角を丸くする 3">
            <a:extLst>
              <a:ext uri="{FF2B5EF4-FFF2-40B4-BE49-F238E27FC236}">
                <a16:creationId xmlns:a16="http://schemas.microsoft.com/office/drawing/2014/main" id="{5AB4B094-FAE7-4FF3-B64B-AF0E8AF3EA40}"/>
              </a:ext>
            </a:extLst>
          </p:cNvPr>
          <p:cNvSpPr/>
          <p:nvPr/>
        </p:nvSpPr>
        <p:spPr>
          <a:xfrm>
            <a:off x="5833746" y="2818442"/>
            <a:ext cx="5737844" cy="3503294"/>
          </a:xfrm>
          <a:prstGeom prst="roundRect">
            <a:avLst>
              <a:gd name="adj" fmla="val 45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9" name="テキスト ボックス 58">
            <a:extLst>
              <a:ext uri="{FF2B5EF4-FFF2-40B4-BE49-F238E27FC236}">
                <a16:creationId xmlns:a16="http://schemas.microsoft.com/office/drawing/2014/main" id="{9EFD4AE9-F0EB-4147-ABFA-5D076CA21E63}"/>
              </a:ext>
            </a:extLst>
          </p:cNvPr>
          <p:cNvSpPr txBox="1"/>
          <p:nvPr/>
        </p:nvSpPr>
        <p:spPr>
          <a:xfrm>
            <a:off x="5749162" y="2525871"/>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全体イメージ</a:t>
            </a:r>
          </a:p>
        </p:txBody>
      </p:sp>
      <p:sp>
        <p:nvSpPr>
          <p:cNvPr id="58" name="テキスト ボックス 57">
            <a:extLst>
              <a:ext uri="{FF2B5EF4-FFF2-40B4-BE49-F238E27FC236}">
                <a16:creationId xmlns:a16="http://schemas.microsoft.com/office/drawing/2014/main" id="{262EB7F1-767A-4830-B311-32B465B27FC2}"/>
              </a:ext>
            </a:extLst>
          </p:cNvPr>
          <p:cNvSpPr txBox="1"/>
          <p:nvPr/>
        </p:nvSpPr>
        <p:spPr>
          <a:xfrm>
            <a:off x="632105" y="4062787"/>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主な特徴</a:t>
            </a:r>
          </a:p>
        </p:txBody>
      </p:sp>
      <p:sp>
        <p:nvSpPr>
          <p:cNvPr id="60" name="テキスト ボックス 59">
            <a:extLst>
              <a:ext uri="{FF2B5EF4-FFF2-40B4-BE49-F238E27FC236}">
                <a16:creationId xmlns:a16="http://schemas.microsoft.com/office/drawing/2014/main" id="{64E46DEA-AEC9-472A-9DA3-9E00FE6DEA11}"/>
              </a:ext>
            </a:extLst>
          </p:cNvPr>
          <p:cNvSpPr txBox="1"/>
          <p:nvPr/>
        </p:nvSpPr>
        <p:spPr>
          <a:xfrm>
            <a:off x="826326" y="4569806"/>
            <a:ext cx="4787877" cy="1838965"/>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・国から地域への権限・財源移譲の進め方として、個々の地域が、それぞれの実情に応じて「政府と個別交渉し</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協定（</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Deals</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を締結する」という手法がとられている。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60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・協定の内容は、全国画一ではなく、オーダーメイド型となっている。協定には、都市が政府と締結する「</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City Deals</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」と、合同行政機構と国が締結する「</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Devolution Deals</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」がある。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60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・協定の交渉は、まず地域側が具体の実施案を作成し提案する形となっており、交渉の結果、地域は、権限や財源の移譲を受けることができるが、応分の負担や一定のリスクも負う場合がある。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1" name="テキスト ボックス 60">
            <a:extLst>
              <a:ext uri="{FF2B5EF4-FFF2-40B4-BE49-F238E27FC236}">
                <a16:creationId xmlns:a16="http://schemas.microsoft.com/office/drawing/2014/main" id="{4AF3ABD2-C9FA-46CA-90CC-6F332F6F9450}"/>
              </a:ext>
            </a:extLst>
          </p:cNvPr>
          <p:cNvSpPr txBox="1"/>
          <p:nvPr/>
        </p:nvSpPr>
        <p:spPr>
          <a:xfrm>
            <a:off x="725661" y="4329998"/>
            <a:ext cx="4787877" cy="269304"/>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①「協定（</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Deals)</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」による都市への権限・財源移譲</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65" name="テキスト ボックス 64">
            <a:extLst>
              <a:ext uri="{FF2B5EF4-FFF2-40B4-BE49-F238E27FC236}">
                <a16:creationId xmlns:a16="http://schemas.microsoft.com/office/drawing/2014/main" id="{F9E0F025-C9B7-4D22-B640-E62CE7242013}"/>
              </a:ext>
            </a:extLst>
          </p:cNvPr>
          <p:cNvSpPr txBox="1"/>
          <p:nvPr/>
        </p:nvSpPr>
        <p:spPr>
          <a:xfrm>
            <a:off x="5861408" y="745472"/>
            <a:ext cx="4787877" cy="269304"/>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②議会と執行機関の関係</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71" name="テキスト ボックス 70">
            <a:extLst>
              <a:ext uri="{FF2B5EF4-FFF2-40B4-BE49-F238E27FC236}">
                <a16:creationId xmlns:a16="http://schemas.microsoft.com/office/drawing/2014/main" id="{BFC91D6A-9DA6-419A-AF59-E877F91F97B5}"/>
              </a:ext>
            </a:extLst>
          </p:cNvPr>
          <p:cNvSpPr txBox="1"/>
          <p:nvPr/>
        </p:nvSpPr>
        <p:spPr>
          <a:xfrm>
            <a:off x="5984241" y="963521"/>
            <a:ext cx="5651827" cy="1508105"/>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・イギリスの議会と執行機関の関係は、</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「委員会」制、</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b</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「リーダーと内閣」制、</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「メイヤーと内閣」制の３つの類型に分けられる。</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「委員会」制は、議会が地方自治体の最高意思決定機関であると同時に行政の執行機関でもあり、行政分野別に委員会を設置して行政を執行し、執行に対する責任も負う仕組みとなっている。</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b</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「リーダーと内閣」制は、委員会制の委員会の機能を内閣に集中させたものであり、議会が選任したリーダーの指揮のもと内閣が政策に関する意思決定と執行機能を担う仕組みとなっている。</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「メイヤーと内閣制」は、「リーダーと内閣」制のリーダーが、直接公選によるメイヤーであるという点に違いがある。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角丸四角形 91">
            <a:extLst>
              <a:ext uri="{FF2B5EF4-FFF2-40B4-BE49-F238E27FC236}">
                <a16:creationId xmlns:a16="http://schemas.microsoft.com/office/drawing/2014/main" id="{16AE9042-3C29-437B-9CAF-9D336F770CD5}"/>
              </a:ext>
            </a:extLst>
          </p:cNvPr>
          <p:cNvSpPr/>
          <p:nvPr/>
        </p:nvSpPr>
        <p:spPr>
          <a:xfrm>
            <a:off x="8478595" y="3072201"/>
            <a:ext cx="3060686" cy="648000"/>
          </a:xfrm>
          <a:prstGeom prst="roundRect">
            <a:avLst>
              <a:gd name="adj" fmla="val 8343"/>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角丸四角形 92">
            <a:extLst>
              <a:ext uri="{FF2B5EF4-FFF2-40B4-BE49-F238E27FC236}">
                <a16:creationId xmlns:a16="http://schemas.microsoft.com/office/drawing/2014/main" id="{AA312461-9BAB-4431-92D7-B91D2CE08907}"/>
              </a:ext>
            </a:extLst>
          </p:cNvPr>
          <p:cNvSpPr/>
          <p:nvPr/>
        </p:nvSpPr>
        <p:spPr>
          <a:xfrm>
            <a:off x="8516378" y="4789684"/>
            <a:ext cx="2926690" cy="1044000"/>
          </a:xfrm>
          <a:prstGeom prst="roundRect">
            <a:avLst>
              <a:gd name="adj" fmla="val 8343"/>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角丸四角形 93">
            <a:extLst>
              <a:ext uri="{FF2B5EF4-FFF2-40B4-BE49-F238E27FC236}">
                <a16:creationId xmlns:a16="http://schemas.microsoft.com/office/drawing/2014/main" id="{62A69BEC-3BA1-4482-AC0E-5CC611B23314}"/>
              </a:ext>
            </a:extLst>
          </p:cNvPr>
          <p:cNvSpPr/>
          <p:nvPr/>
        </p:nvSpPr>
        <p:spPr>
          <a:xfrm>
            <a:off x="9001989" y="2943487"/>
            <a:ext cx="2043178" cy="274321"/>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中央政府</a:t>
            </a:r>
          </a:p>
        </p:txBody>
      </p:sp>
      <p:sp>
        <p:nvSpPr>
          <p:cNvPr id="17" name="角丸四角形 95">
            <a:extLst>
              <a:ext uri="{FF2B5EF4-FFF2-40B4-BE49-F238E27FC236}">
                <a16:creationId xmlns:a16="http://schemas.microsoft.com/office/drawing/2014/main" id="{FBB3D5A9-A954-49B4-BFB5-F9ADE472A22B}"/>
              </a:ext>
            </a:extLst>
          </p:cNvPr>
          <p:cNvSpPr/>
          <p:nvPr/>
        </p:nvSpPr>
        <p:spPr>
          <a:xfrm>
            <a:off x="8769834" y="4619383"/>
            <a:ext cx="2428937" cy="299057"/>
          </a:xfrm>
          <a:prstGeom prst="roundRect">
            <a:avLst>
              <a:gd name="adj" fmla="val 5000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合同行政機構</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1" lang="en-US" altLang="ja-JP" sz="9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角丸四角形 97">
            <a:extLst>
              <a:ext uri="{FF2B5EF4-FFF2-40B4-BE49-F238E27FC236}">
                <a16:creationId xmlns:a16="http://schemas.microsoft.com/office/drawing/2014/main" id="{B57204D1-5200-47AD-BF7C-2D1780927FF5}"/>
              </a:ext>
            </a:extLst>
          </p:cNvPr>
          <p:cNvSpPr/>
          <p:nvPr/>
        </p:nvSpPr>
        <p:spPr>
          <a:xfrm>
            <a:off x="8508814" y="5035774"/>
            <a:ext cx="2982850" cy="66098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（地域政策の中心的推進主体で課税権を有する）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100"/>
              </a:lnSpc>
              <a:spcBef>
                <a:spcPts val="4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メトロポリタン・ディストリクト・カウンシルは全ての自治体、また、カウンティ・カウンシル、ディストリクト・カウンシル、ユニタリーカウンシルのうち、２つ以上の自治体による、法的地位を有する行政体</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3" name="直線矢印コネクタ 22">
            <a:extLst>
              <a:ext uri="{FF2B5EF4-FFF2-40B4-BE49-F238E27FC236}">
                <a16:creationId xmlns:a16="http://schemas.microsoft.com/office/drawing/2014/main" id="{75B9F200-9DAB-476C-B350-851E5CAFE677}"/>
              </a:ext>
            </a:extLst>
          </p:cNvPr>
          <p:cNvCxnSpPr>
            <a:cxnSpLocks/>
          </p:cNvCxnSpPr>
          <p:nvPr/>
        </p:nvCxnSpPr>
        <p:spPr>
          <a:xfrm>
            <a:off x="10008938" y="3720201"/>
            <a:ext cx="0" cy="900000"/>
          </a:xfrm>
          <a:prstGeom prst="straightConnector1">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26" name="正方形/長方形 25">
            <a:extLst>
              <a:ext uri="{FF2B5EF4-FFF2-40B4-BE49-F238E27FC236}">
                <a16:creationId xmlns:a16="http://schemas.microsoft.com/office/drawing/2014/main" id="{1F5CAEE4-38F3-4D1E-B37B-FB9005FA5BE3}"/>
              </a:ext>
            </a:extLst>
          </p:cNvPr>
          <p:cNvSpPr/>
          <p:nvPr/>
        </p:nvSpPr>
        <p:spPr>
          <a:xfrm>
            <a:off x="10127228" y="3776602"/>
            <a:ext cx="1394353" cy="251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協定に基づく政府からの権限・財源の移譲</a:t>
            </a:r>
          </a:p>
        </p:txBody>
      </p:sp>
      <p:sp>
        <p:nvSpPr>
          <p:cNvPr id="29" name="正方形/長方形 28">
            <a:extLst>
              <a:ext uri="{FF2B5EF4-FFF2-40B4-BE49-F238E27FC236}">
                <a16:creationId xmlns:a16="http://schemas.microsoft.com/office/drawing/2014/main" id="{82FDC731-D5F7-4F3A-AC2D-4D3E72E22A4B}"/>
              </a:ext>
            </a:extLst>
          </p:cNvPr>
          <p:cNvSpPr/>
          <p:nvPr/>
        </p:nvSpPr>
        <p:spPr>
          <a:xfrm>
            <a:off x="8422146" y="3187865"/>
            <a:ext cx="3228448" cy="707886"/>
          </a:xfrm>
          <a:prstGeom prst="rect">
            <a:avLst/>
          </a:prstGeom>
        </p:spPr>
        <p:txBody>
          <a:bodyPr wrap="square">
            <a:spAutoFit/>
          </a:bodyPr>
          <a:lstStyle/>
          <a:p>
            <a:pPr marL="17145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都市を英国の経済成長の「主要なエンジン」に位置付け</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より規模の大きい「都市圏」を形成し、海外の都市と競える力をつけさせる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92">
            <a:extLst>
              <a:ext uri="{FF2B5EF4-FFF2-40B4-BE49-F238E27FC236}">
                <a16:creationId xmlns:a16="http://schemas.microsoft.com/office/drawing/2014/main" id="{2320EF28-1AFD-442A-8A83-06A5DDB687DD}"/>
              </a:ext>
            </a:extLst>
          </p:cNvPr>
          <p:cNvSpPr/>
          <p:nvPr/>
        </p:nvSpPr>
        <p:spPr>
          <a:xfrm>
            <a:off x="5929202" y="3850309"/>
            <a:ext cx="2474414" cy="2221721"/>
          </a:xfrm>
          <a:prstGeom prst="roundRect">
            <a:avLst>
              <a:gd name="adj" fmla="val 5021"/>
            </a:avLst>
          </a:prstGeom>
          <a:ln w="19050">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 name="直線コネクタ 6">
            <a:extLst>
              <a:ext uri="{FF2B5EF4-FFF2-40B4-BE49-F238E27FC236}">
                <a16:creationId xmlns:a16="http://schemas.microsoft.com/office/drawing/2014/main" id="{2A6D3124-E3CE-4D73-BAD2-5361052569F5}"/>
              </a:ext>
            </a:extLst>
          </p:cNvPr>
          <p:cNvCxnSpPr>
            <a:cxnSpLocks/>
          </p:cNvCxnSpPr>
          <p:nvPr/>
        </p:nvCxnSpPr>
        <p:spPr>
          <a:xfrm flipH="1">
            <a:off x="7028099" y="3827984"/>
            <a:ext cx="22082" cy="226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BF84D692-E619-4DEF-B0DB-FE30310878AB}"/>
              </a:ext>
            </a:extLst>
          </p:cNvPr>
          <p:cNvCxnSpPr>
            <a:cxnSpLocks/>
          </p:cNvCxnSpPr>
          <p:nvPr/>
        </p:nvCxnSpPr>
        <p:spPr>
          <a:xfrm>
            <a:off x="6469080" y="5118272"/>
            <a:ext cx="0" cy="792000"/>
          </a:xfrm>
          <a:prstGeom prst="straightConnector1">
            <a:avLst/>
          </a:prstGeom>
          <a:ln w="25400">
            <a:solidFill>
              <a:schemeClr val="tx1"/>
            </a:solidFill>
            <a:headEnd type="none"/>
            <a:tailEnd type="none"/>
          </a:ln>
        </p:spPr>
        <p:style>
          <a:lnRef idx="1">
            <a:schemeClr val="dk1"/>
          </a:lnRef>
          <a:fillRef idx="0">
            <a:schemeClr val="dk1"/>
          </a:fillRef>
          <a:effectRef idx="0">
            <a:schemeClr val="dk1"/>
          </a:effectRef>
          <a:fontRef idx="minor">
            <a:schemeClr val="tx1"/>
          </a:fontRef>
        </p:style>
      </p:cxnSp>
      <p:sp>
        <p:nvSpPr>
          <p:cNvPr id="37" name="角丸四角形 97">
            <a:extLst>
              <a:ext uri="{FF2B5EF4-FFF2-40B4-BE49-F238E27FC236}">
                <a16:creationId xmlns:a16="http://schemas.microsoft.com/office/drawing/2014/main" id="{F665552D-6235-4D80-9221-BCA52B75BC55}"/>
              </a:ext>
            </a:extLst>
          </p:cNvPr>
          <p:cNvSpPr/>
          <p:nvPr/>
        </p:nvSpPr>
        <p:spPr>
          <a:xfrm>
            <a:off x="5977560" y="4080884"/>
            <a:ext cx="1009347" cy="1538530"/>
          </a:xfrm>
          <a:prstGeom prst="roundRect">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Metropolitan District</a:t>
            </a: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Council</a:t>
            </a:r>
          </a:p>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メトロポリタン</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ディストリクト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カウンシル</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a:t>
            </a:r>
          </a:p>
        </p:txBody>
      </p:sp>
      <p:sp>
        <p:nvSpPr>
          <p:cNvPr id="41" name="角丸四角形 97">
            <a:extLst>
              <a:ext uri="{FF2B5EF4-FFF2-40B4-BE49-F238E27FC236}">
                <a16:creationId xmlns:a16="http://schemas.microsoft.com/office/drawing/2014/main" id="{900101C3-FDB3-4F24-AAA2-DCAA9FAB80D4}"/>
              </a:ext>
            </a:extLst>
          </p:cNvPr>
          <p:cNvSpPr/>
          <p:nvPr/>
        </p:nvSpPr>
        <p:spPr>
          <a:xfrm>
            <a:off x="5977560" y="5696759"/>
            <a:ext cx="1009347" cy="290858"/>
          </a:xfrm>
          <a:prstGeom prst="roundRect">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Parish</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パリッシュ</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より小さい自治体</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44" name="直線矢印コネクタ 43">
            <a:extLst>
              <a:ext uri="{FF2B5EF4-FFF2-40B4-BE49-F238E27FC236}">
                <a16:creationId xmlns:a16="http://schemas.microsoft.com/office/drawing/2014/main" id="{AEC23574-AA45-4DD7-94B0-86D7822E1841}"/>
              </a:ext>
            </a:extLst>
          </p:cNvPr>
          <p:cNvCxnSpPr>
            <a:cxnSpLocks/>
          </p:cNvCxnSpPr>
          <p:nvPr/>
        </p:nvCxnSpPr>
        <p:spPr>
          <a:xfrm>
            <a:off x="7413960" y="4581398"/>
            <a:ext cx="0" cy="1328874"/>
          </a:xfrm>
          <a:prstGeom prst="straightConnector1">
            <a:avLst/>
          </a:prstGeom>
          <a:ln w="25400">
            <a:solidFill>
              <a:schemeClr val="tx1"/>
            </a:solidFill>
            <a:headEnd type="none"/>
            <a:tailEnd type="none"/>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342D56D6-4DD8-4B10-AEFE-71A134D1BA56}"/>
              </a:ext>
            </a:extLst>
          </p:cNvPr>
          <p:cNvCxnSpPr>
            <a:cxnSpLocks/>
          </p:cNvCxnSpPr>
          <p:nvPr/>
        </p:nvCxnSpPr>
        <p:spPr>
          <a:xfrm>
            <a:off x="8017464" y="4581398"/>
            <a:ext cx="0" cy="1328874"/>
          </a:xfrm>
          <a:prstGeom prst="straightConnector1">
            <a:avLst/>
          </a:prstGeom>
          <a:ln w="25400">
            <a:solidFill>
              <a:schemeClr val="tx1"/>
            </a:solidFill>
            <a:headEnd type="none"/>
            <a:tailEnd type="none"/>
          </a:ln>
        </p:spPr>
        <p:style>
          <a:lnRef idx="1">
            <a:schemeClr val="dk1"/>
          </a:lnRef>
          <a:fillRef idx="0">
            <a:schemeClr val="dk1"/>
          </a:fillRef>
          <a:effectRef idx="0">
            <a:schemeClr val="dk1"/>
          </a:effectRef>
          <a:fontRef idx="minor">
            <a:schemeClr val="tx1"/>
          </a:fontRef>
        </p:style>
      </p:cxnSp>
      <p:sp>
        <p:nvSpPr>
          <p:cNvPr id="38" name="角丸四角形 97">
            <a:extLst>
              <a:ext uri="{FF2B5EF4-FFF2-40B4-BE49-F238E27FC236}">
                <a16:creationId xmlns:a16="http://schemas.microsoft.com/office/drawing/2014/main" id="{96052635-B207-4914-B213-9A45BCE87400}"/>
              </a:ext>
            </a:extLst>
          </p:cNvPr>
          <p:cNvSpPr/>
          <p:nvPr/>
        </p:nvSpPr>
        <p:spPr>
          <a:xfrm>
            <a:off x="7090582" y="4108718"/>
            <a:ext cx="624820" cy="697042"/>
          </a:xfrm>
          <a:prstGeom prst="roundRect">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County Council</a:t>
            </a:r>
          </a:p>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カウンティ</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カウンシル</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p>
        </p:txBody>
      </p:sp>
      <p:sp>
        <p:nvSpPr>
          <p:cNvPr id="39" name="角丸四角形 97">
            <a:extLst>
              <a:ext uri="{FF2B5EF4-FFF2-40B4-BE49-F238E27FC236}">
                <a16:creationId xmlns:a16="http://schemas.microsoft.com/office/drawing/2014/main" id="{624B40AE-1FBE-47E6-9506-FA3E57AE5113}"/>
              </a:ext>
            </a:extLst>
          </p:cNvPr>
          <p:cNvSpPr/>
          <p:nvPr/>
        </p:nvSpPr>
        <p:spPr>
          <a:xfrm>
            <a:off x="7100960" y="4886429"/>
            <a:ext cx="624820" cy="697042"/>
          </a:xfrm>
          <a:prstGeom prst="roundRect">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District Council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ディストリクト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カウンシル</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(164)</a:t>
            </a:r>
          </a:p>
        </p:txBody>
      </p:sp>
      <p:sp>
        <p:nvSpPr>
          <p:cNvPr id="40" name="角丸四角形 97">
            <a:extLst>
              <a:ext uri="{FF2B5EF4-FFF2-40B4-BE49-F238E27FC236}">
                <a16:creationId xmlns:a16="http://schemas.microsoft.com/office/drawing/2014/main" id="{C94DB4F7-6E4B-4C45-8386-4CDA37C31EF6}"/>
              </a:ext>
            </a:extLst>
          </p:cNvPr>
          <p:cNvSpPr/>
          <p:nvPr/>
        </p:nvSpPr>
        <p:spPr>
          <a:xfrm>
            <a:off x="7774973" y="4081759"/>
            <a:ext cx="550758" cy="1536780"/>
          </a:xfrm>
          <a:prstGeom prst="roundRect">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Unitary</a:t>
            </a: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Council</a:t>
            </a:r>
          </a:p>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ユニタリー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カウンシル</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(6f3)</a:t>
            </a:r>
          </a:p>
        </p:txBody>
      </p:sp>
      <p:sp>
        <p:nvSpPr>
          <p:cNvPr id="42" name="角丸四角形 97">
            <a:extLst>
              <a:ext uri="{FF2B5EF4-FFF2-40B4-BE49-F238E27FC236}">
                <a16:creationId xmlns:a16="http://schemas.microsoft.com/office/drawing/2014/main" id="{7A394758-9766-4A1C-98C5-1E4F3BA29EF5}"/>
              </a:ext>
            </a:extLst>
          </p:cNvPr>
          <p:cNvSpPr/>
          <p:nvPr/>
        </p:nvSpPr>
        <p:spPr>
          <a:xfrm>
            <a:off x="7158517" y="5696759"/>
            <a:ext cx="1076720" cy="290858"/>
          </a:xfrm>
          <a:prstGeom prst="roundRect">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Parish</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パリッシュ</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より小さい自治体</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9" name="正方形/長方形 48">
            <a:extLst>
              <a:ext uri="{FF2B5EF4-FFF2-40B4-BE49-F238E27FC236}">
                <a16:creationId xmlns:a16="http://schemas.microsoft.com/office/drawing/2014/main" id="{C920825A-EF39-4348-8CF2-1D86053552BB}"/>
              </a:ext>
            </a:extLst>
          </p:cNvPr>
          <p:cNvSpPr/>
          <p:nvPr/>
        </p:nvSpPr>
        <p:spPr>
          <a:xfrm>
            <a:off x="6124283" y="3866523"/>
            <a:ext cx="800987"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大都市圏</a:t>
            </a:r>
          </a:p>
        </p:txBody>
      </p:sp>
      <p:sp>
        <p:nvSpPr>
          <p:cNvPr id="50" name="正方形/長方形 49">
            <a:extLst>
              <a:ext uri="{FF2B5EF4-FFF2-40B4-BE49-F238E27FC236}">
                <a16:creationId xmlns:a16="http://schemas.microsoft.com/office/drawing/2014/main" id="{5792B34A-D203-4D33-9096-79B5C296DC58}"/>
              </a:ext>
            </a:extLst>
          </p:cNvPr>
          <p:cNvSpPr/>
          <p:nvPr/>
        </p:nvSpPr>
        <p:spPr>
          <a:xfrm>
            <a:off x="6999712" y="3864019"/>
            <a:ext cx="131478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非大都市圏域</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344A6DA6-EB5E-47A3-BCB0-0885C876C308}"/>
              </a:ext>
            </a:extLst>
          </p:cNvPr>
          <p:cNvSpPr/>
          <p:nvPr/>
        </p:nvSpPr>
        <p:spPr>
          <a:xfrm>
            <a:off x="8873514" y="4085057"/>
            <a:ext cx="2103343" cy="33227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Devolution</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Deal</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テキスト ボックス 51">
            <a:extLst>
              <a:ext uri="{FF2B5EF4-FFF2-40B4-BE49-F238E27FC236}">
                <a16:creationId xmlns:a16="http://schemas.microsoft.com/office/drawing/2014/main" id="{5BE1E273-CD7C-45F0-9E0E-F35F0CEA71DF}"/>
              </a:ext>
            </a:extLst>
          </p:cNvPr>
          <p:cNvSpPr txBox="1"/>
          <p:nvPr/>
        </p:nvSpPr>
        <p:spPr>
          <a:xfrm>
            <a:off x="6047987" y="6049263"/>
            <a:ext cx="23082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（イングランドの地方制度）</a:t>
            </a:r>
          </a:p>
        </p:txBody>
      </p:sp>
      <p:cxnSp>
        <p:nvCxnSpPr>
          <p:cNvPr id="12" name="コネクタ: カギ線 11">
            <a:extLst>
              <a:ext uri="{FF2B5EF4-FFF2-40B4-BE49-F238E27FC236}">
                <a16:creationId xmlns:a16="http://schemas.microsoft.com/office/drawing/2014/main" id="{1161BEEB-51D5-41F7-8382-3C4989595805}"/>
              </a:ext>
            </a:extLst>
          </p:cNvPr>
          <p:cNvCxnSpPr>
            <a:cxnSpLocks/>
            <a:endCxn id="14" idx="1"/>
          </p:cNvCxnSpPr>
          <p:nvPr/>
        </p:nvCxnSpPr>
        <p:spPr>
          <a:xfrm rot="5400000" flipH="1" flipV="1">
            <a:off x="7985384" y="3578600"/>
            <a:ext cx="675610" cy="310812"/>
          </a:xfrm>
          <a:prstGeom prst="bentConnector2">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コネクタ: カギ線 61">
            <a:extLst>
              <a:ext uri="{FF2B5EF4-FFF2-40B4-BE49-F238E27FC236}">
                <a16:creationId xmlns:a16="http://schemas.microsoft.com/office/drawing/2014/main" id="{7425C22A-EF37-4D49-9933-33D9D945A623}"/>
              </a:ext>
            </a:extLst>
          </p:cNvPr>
          <p:cNvCxnSpPr>
            <a:cxnSpLocks/>
          </p:cNvCxnSpPr>
          <p:nvPr/>
        </p:nvCxnSpPr>
        <p:spPr>
          <a:xfrm flipV="1">
            <a:off x="6862545" y="3230248"/>
            <a:ext cx="1562408" cy="883473"/>
          </a:xfrm>
          <a:prstGeom prst="bentConnector3">
            <a:avLst>
              <a:gd name="adj1" fmla="val 24"/>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B37E772A-DFCC-4861-B7E3-502813A0D9FC}"/>
              </a:ext>
            </a:extLst>
          </p:cNvPr>
          <p:cNvSpPr/>
          <p:nvPr/>
        </p:nvSpPr>
        <p:spPr>
          <a:xfrm>
            <a:off x="6362089" y="3350801"/>
            <a:ext cx="1877291" cy="30453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City Deal</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正方形/長方形 65">
            <a:extLst>
              <a:ext uri="{FF2B5EF4-FFF2-40B4-BE49-F238E27FC236}">
                <a16:creationId xmlns:a16="http://schemas.microsoft.com/office/drawing/2014/main" id="{A3BA9A33-B2E6-433D-8D59-F1FFF8B747FF}"/>
              </a:ext>
            </a:extLst>
          </p:cNvPr>
          <p:cNvSpPr/>
          <p:nvPr/>
        </p:nvSpPr>
        <p:spPr>
          <a:xfrm>
            <a:off x="5935172" y="2703968"/>
            <a:ext cx="2465232" cy="766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協定に基づく政府からの権限・財源の移譲</a:t>
            </a:r>
          </a:p>
        </p:txBody>
      </p:sp>
      <p:sp>
        <p:nvSpPr>
          <p:cNvPr id="64" name="楕円 63">
            <a:extLst>
              <a:ext uri="{FF2B5EF4-FFF2-40B4-BE49-F238E27FC236}">
                <a16:creationId xmlns:a16="http://schemas.microsoft.com/office/drawing/2014/main" id="{EB411746-E43E-44B2-B3B6-C954A4ED69D2}"/>
              </a:ext>
            </a:extLst>
          </p:cNvPr>
          <p:cNvSpPr/>
          <p:nvPr/>
        </p:nvSpPr>
        <p:spPr>
          <a:xfrm>
            <a:off x="5994074" y="4121065"/>
            <a:ext cx="2241164" cy="1459022"/>
          </a:xfrm>
          <a:prstGeom prst="ellipse">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7" name="矢印: 右 66">
            <a:extLst>
              <a:ext uri="{FF2B5EF4-FFF2-40B4-BE49-F238E27FC236}">
                <a16:creationId xmlns:a16="http://schemas.microsoft.com/office/drawing/2014/main" id="{68032E6D-634C-4010-BBA7-091DA827A10F}"/>
              </a:ext>
            </a:extLst>
          </p:cNvPr>
          <p:cNvSpPr/>
          <p:nvPr/>
        </p:nvSpPr>
        <p:spPr>
          <a:xfrm rot="1182296">
            <a:off x="8133916" y="5136816"/>
            <a:ext cx="425430" cy="245709"/>
          </a:xfrm>
          <a:prstGeom prst="rightArrow">
            <a:avLst>
              <a:gd name="adj1" fmla="val 50000"/>
              <a:gd name="adj2" fmla="val 67117"/>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5DE63350-0713-40D3-B8CA-CFD0E6CA2DC5}"/>
              </a:ext>
            </a:extLst>
          </p:cNvPr>
          <p:cNvSpPr/>
          <p:nvPr/>
        </p:nvSpPr>
        <p:spPr>
          <a:xfrm>
            <a:off x="8469394" y="5856988"/>
            <a:ext cx="3046340" cy="456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80975" marR="0" lvl="0" indent="-90488" algn="l" defTabSz="914400" rtl="0" eaLnBrk="1" fontAlgn="auto" latinLnBrk="0" hangingPunct="1">
              <a:lnSpc>
                <a:spcPts val="8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グレーター・マンチェスター、サウス・ヨークシャー、ノース・イースト、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0488" algn="l" defTabSz="914400" rtl="0" eaLnBrk="1" fontAlgn="auto" latinLnBrk="0" hangingPunct="1">
              <a:lnSpc>
                <a:spcPts val="8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リバプール・シティ・リージョン、ウェスト・ヨークシャー、ティーズ・バレー、</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0488" algn="l" defTabSz="914400" rtl="0" eaLnBrk="1" fontAlgn="auto" latinLnBrk="0" hangingPunct="1">
              <a:lnSpc>
                <a:spcPts val="8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ウェスト・ミッドランズ、ウェスト・オブ・イングランド、ケンブリッジシャー・</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90488" algn="l" defTabSz="914400" rtl="0" eaLnBrk="1" fontAlgn="auto" latinLnBrk="0" hangingPunct="1">
              <a:lnSpc>
                <a:spcPts val="8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アンド・ピーターパラ、ノース・オフ・タイン、ヨーク・アンド・ノースヨークシャー</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D297823D-8248-3020-B781-19F63F8D3BE4}"/>
              </a:ext>
            </a:extLst>
          </p:cNvPr>
          <p:cNvSpPr/>
          <p:nvPr/>
        </p:nvSpPr>
        <p:spPr>
          <a:xfrm>
            <a:off x="292980" y="207411"/>
            <a:ext cx="855831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イギリス（イングランド）の合同行政機構について</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 name="スライド番号プレースホルダー 3">
            <a:extLst>
              <a:ext uri="{FF2B5EF4-FFF2-40B4-BE49-F238E27FC236}">
                <a16:creationId xmlns:a16="http://schemas.microsoft.com/office/drawing/2014/main" id="{CDAB85C0-410F-F718-95EB-B3C8594082DD}"/>
              </a:ext>
            </a:extLst>
          </p:cNvPr>
          <p:cNvSpPr>
            <a:spLocks noGrp="1"/>
          </p:cNvSpPr>
          <p:nvPr>
            <p:ph type="sldNum" sz="quarter" idx="12"/>
          </p:nvPr>
        </p:nvSpPr>
        <p:spPr>
          <a:xfrm>
            <a:off x="9191392" y="643907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43367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628493" y="686546"/>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概要</a:t>
            </a:r>
          </a:p>
        </p:txBody>
      </p:sp>
      <p:sp>
        <p:nvSpPr>
          <p:cNvPr id="46" name="テキスト ボックス 45">
            <a:extLst>
              <a:ext uri="{FF2B5EF4-FFF2-40B4-BE49-F238E27FC236}">
                <a16:creationId xmlns:a16="http://schemas.microsoft.com/office/drawing/2014/main" id="{FB2106E2-4B5A-3D5E-12B5-D514CAAFEA77}"/>
              </a:ext>
            </a:extLst>
          </p:cNvPr>
          <p:cNvSpPr txBox="1"/>
          <p:nvPr/>
        </p:nvSpPr>
        <p:spPr>
          <a:xfrm>
            <a:off x="775641" y="917922"/>
            <a:ext cx="4787877" cy="1900520"/>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・フランスの地方制度は、基礎自治体のコミューン（</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commune</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）、広域自治体の県（</a:t>
            </a:r>
            <a:r>
              <a:rPr kumimoji="1" lang="en-US" altLang="ja-JP" sz="115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mn-cs"/>
              </a:rPr>
              <a:t>departement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）と州（</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region</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）という３層。コミューンの規模は</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5,000</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人未満が９割以上と小さく、数が多いことが特徴。</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30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・コミューンの零細さに起因した行政能力の問題から、合併を推進した時期もあったがほとんど進まず、コミューンと県の間に位置する公施設法人として、課税権を有する「コミューン間広域行政組織（</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EPCI</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）」が発達。</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EPCI</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は、規模の小さい順に、コミューン共同体（</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CC</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）、都市圏共同体（</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）、大都市圏共同体（</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CU</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）、メトロポールという種類があり、全てのコミューンがいずれかの</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EPCI</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に加入し、事務権限の一部を</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EPCI</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に移譲（集権）している。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テキスト ボックス 1">
            <a:extLst>
              <a:ext uri="{FF2B5EF4-FFF2-40B4-BE49-F238E27FC236}">
                <a16:creationId xmlns:a16="http://schemas.microsoft.com/office/drawing/2014/main" id="{451F16BF-1C76-037D-60C6-BACFF778CE82}"/>
              </a:ext>
            </a:extLst>
          </p:cNvPr>
          <p:cNvSpPr txBox="1"/>
          <p:nvPr/>
        </p:nvSpPr>
        <p:spPr>
          <a:xfrm>
            <a:off x="3117274" y="6465564"/>
            <a:ext cx="8640027" cy="369332"/>
          </a:xfrm>
          <a:prstGeom prst="rect">
            <a:avLst/>
          </a:prstGeom>
          <a:noFill/>
        </p:spPr>
        <p:txBody>
          <a:bodyPr wrap="square" rtlCol="0">
            <a:sp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出典：一般財団法人自治体国際化協会「フランスの地方自治 令和５年度改訂版」、岡井有佳・大西隆「フランスのメトロポール政策にみる国と地方の協働による国土整備の意義と課題」、河原田千鶴子・宮脇勝「フランスの広域統合計画</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SCOT</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の策定・承認プロセスに関する新制度の研究」をもとに副首都推進局で作成</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6" name="正方形/長方形 65">
            <a:extLst>
              <a:ext uri="{FF2B5EF4-FFF2-40B4-BE49-F238E27FC236}">
                <a16:creationId xmlns:a16="http://schemas.microsoft.com/office/drawing/2014/main" id="{12E7D654-CC13-BF80-B703-94E5F0809133}"/>
              </a:ext>
            </a:extLst>
          </p:cNvPr>
          <p:cNvSpPr/>
          <p:nvPr/>
        </p:nvSpPr>
        <p:spPr>
          <a:xfrm>
            <a:off x="7156877" y="2898962"/>
            <a:ext cx="2347898" cy="305714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93" name="コネクタ: カギ線 92">
            <a:extLst>
              <a:ext uri="{FF2B5EF4-FFF2-40B4-BE49-F238E27FC236}">
                <a16:creationId xmlns:a16="http://schemas.microsoft.com/office/drawing/2014/main" id="{B421E431-80EB-AF9D-9FA1-161FFF278AD2}"/>
              </a:ext>
            </a:extLst>
          </p:cNvPr>
          <p:cNvCxnSpPr>
            <a:cxnSpLocks/>
          </p:cNvCxnSpPr>
          <p:nvPr/>
        </p:nvCxnSpPr>
        <p:spPr>
          <a:xfrm rot="5400000" flipH="1" flipV="1">
            <a:off x="8177535" y="4964437"/>
            <a:ext cx="502150" cy="255852"/>
          </a:xfrm>
          <a:prstGeom prst="bentConnector3">
            <a:avLst>
              <a:gd name="adj1" fmla="val 100016"/>
            </a:avLst>
          </a:prstGeom>
          <a:ln w="476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コネクタ: カギ線 42">
            <a:extLst>
              <a:ext uri="{FF2B5EF4-FFF2-40B4-BE49-F238E27FC236}">
                <a16:creationId xmlns:a16="http://schemas.microsoft.com/office/drawing/2014/main" id="{527A6053-10D3-E69F-4429-326D8D6DAC9F}"/>
              </a:ext>
            </a:extLst>
          </p:cNvPr>
          <p:cNvCxnSpPr>
            <a:cxnSpLocks/>
          </p:cNvCxnSpPr>
          <p:nvPr/>
        </p:nvCxnSpPr>
        <p:spPr>
          <a:xfrm rot="16200000" flipH="1">
            <a:off x="8107555" y="4195451"/>
            <a:ext cx="592976" cy="382140"/>
          </a:xfrm>
          <a:prstGeom prst="bentConnector3">
            <a:avLst>
              <a:gd name="adj1" fmla="val 100297"/>
            </a:avLst>
          </a:prstGeom>
          <a:ln w="476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 name="四角形: 角を丸くする 3">
            <a:extLst>
              <a:ext uri="{FF2B5EF4-FFF2-40B4-BE49-F238E27FC236}">
                <a16:creationId xmlns:a16="http://schemas.microsoft.com/office/drawing/2014/main" id="{5AB4B094-FAE7-4FF3-B64B-AF0E8AF3EA40}"/>
              </a:ext>
            </a:extLst>
          </p:cNvPr>
          <p:cNvSpPr/>
          <p:nvPr/>
        </p:nvSpPr>
        <p:spPr>
          <a:xfrm>
            <a:off x="5833746" y="2818442"/>
            <a:ext cx="5737844" cy="3503294"/>
          </a:xfrm>
          <a:prstGeom prst="roundRect">
            <a:avLst>
              <a:gd name="adj" fmla="val 450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正方形/長方形 2">
            <a:extLst>
              <a:ext uri="{FF2B5EF4-FFF2-40B4-BE49-F238E27FC236}">
                <a16:creationId xmlns:a16="http://schemas.microsoft.com/office/drawing/2014/main" id="{A5705C2E-418D-117F-E50B-B05D1D351495}"/>
              </a:ext>
            </a:extLst>
          </p:cNvPr>
          <p:cNvSpPr/>
          <p:nvPr/>
        </p:nvSpPr>
        <p:spPr>
          <a:xfrm>
            <a:off x="6174699" y="2901637"/>
            <a:ext cx="846381" cy="23756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a:t>
            </a:r>
          </a:p>
        </p:txBody>
      </p:sp>
      <p:sp>
        <p:nvSpPr>
          <p:cNvPr id="6" name="正方形/長方形 5">
            <a:extLst>
              <a:ext uri="{FF2B5EF4-FFF2-40B4-BE49-F238E27FC236}">
                <a16:creationId xmlns:a16="http://schemas.microsoft.com/office/drawing/2014/main" id="{E6BDB218-B8EC-BD2E-BC3D-E478B4975A3C}"/>
              </a:ext>
            </a:extLst>
          </p:cNvPr>
          <p:cNvSpPr/>
          <p:nvPr/>
        </p:nvSpPr>
        <p:spPr>
          <a:xfrm>
            <a:off x="6312624" y="3221626"/>
            <a:ext cx="756000" cy="23756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地方長官</a:t>
            </a:r>
          </a:p>
        </p:txBody>
      </p:sp>
      <p:sp>
        <p:nvSpPr>
          <p:cNvPr id="7" name="正方形/長方形 6">
            <a:extLst>
              <a:ext uri="{FF2B5EF4-FFF2-40B4-BE49-F238E27FC236}">
                <a16:creationId xmlns:a16="http://schemas.microsoft.com/office/drawing/2014/main" id="{3F471598-55D8-FD4F-DBB7-D30418AA0368}"/>
              </a:ext>
            </a:extLst>
          </p:cNvPr>
          <p:cNvSpPr/>
          <p:nvPr/>
        </p:nvSpPr>
        <p:spPr>
          <a:xfrm>
            <a:off x="6312624" y="3905088"/>
            <a:ext cx="756000" cy="23756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地方長官</a:t>
            </a:r>
          </a:p>
        </p:txBody>
      </p:sp>
      <p:cxnSp>
        <p:nvCxnSpPr>
          <p:cNvPr id="8" name="直線コネクタ 7">
            <a:extLst>
              <a:ext uri="{FF2B5EF4-FFF2-40B4-BE49-F238E27FC236}">
                <a16:creationId xmlns:a16="http://schemas.microsoft.com/office/drawing/2014/main" id="{D7479F88-D407-5A83-80BA-64B202A100B3}"/>
              </a:ext>
            </a:extLst>
          </p:cNvPr>
          <p:cNvCxnSpPr>
            <a:cxnSpLocks/>
          </p:cNvCxnSpPr>
          <p:nvPr/>
        </p:nvCxnSpPr>
        <p:spPr>
          <a:xfrm>
            <a:off x="6179716" y="3127788"/>
            <a:ext cx="0" cy="9419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4F22A70E-624C-6C64-6576-489C835F5EE0}"/>
              </a:ext>
            </a:extLst>
          </p:cNvPr>
          <p:cNvCxnSpPr>
            <a:cxnSpLocks/>
          </p:cNvCxnSpPr>
          <p:nvPr/>
        </p:nvCxnSpPr>
        <p:spPr>
          <a:xfrm>
            <a:off x="6174699" y="3387350"/>
            <a:ext cx="1379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7C66CD5-7FC3-0552-FA3D-8A97E0FFAEAF}"/>
              </a:ext>
            </a:extLst>
          </p:cNvPr>
          <p:cNvCxnSpPr>
            <a:cxnSpLocks/>
            <a:stCxn id="7" idx="3"/>
          </p:cNvCxnSpPr>
          <p:nvPr/>
        </p:nvCxnSpPr>
        <p:spPr>
          <a:xfrm>
            <a:off x="7068624" y="4023871"/>
            <a:ext cx="261733"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C4CA0DED-F9C3-AF83-99AF-2CAB5A562311}"/>
              </a:ext>
            </a:extLst>
          </p:cNvPr>
          <p:cNvSpPr>
            <a:spLocks/>
          </p:cNvSpPr>
          <p:nvPr/>
        </p:nvSpPr>
        <p:spPr>
          <a:xfrm>
            <a:off x="7326460" y="3853331"/>
            <a:ext cx="1831016" cy="3449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p>
        </p:txBody>
      </p:sp>
      <p:sp>
        <p:nvSpPr>
          <p:cNvPr id="14" name="テキスト ボックス 13">
            <a:extLst>
              <a:ext uri="{FF2B5EF4-FFF2-40B4-BE49-F238E27FC236}">
                <a16:creationId xmlns:a16="http://schemas.microsoft.com/office/drawing/2014/main" id="{FB897540-3C7A-F735-D06B-AF24936840E9}"/>
              </a:ext>
            </a:extLst>
          </p:cNvPr>
          <p:cNvSpPr txBox="1"/>
          <p:nvPr/>
        </p:nvSpPr>
        <p:spPr>
          <a:xfrm>
            <a:off x="7331810" y="3817649"/>
            <a:ext cx="1152880" cy="34236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県</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(département)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101</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cxnSp>
        <p:nvCxnSpPr>
          <p:cNvPr id="15" name="直線コネクタ 14">
            <a:extLst>
              <a:ext uri="{FF2B5EF4-FFF2-40B4-BE49-F238E27FC236}">
                <a16:creationId xmlns:a16="http://schemas.microsoft.com/office/drawing/2014/main" id="{E216E4B5-C85B-77F8-0AEF-3D11D3D55510}"/>
              </a:ext>
            </a:extLst>
          </p:cNvPr>
          <p:cNvCxnSpPr>
            <a:cxnSpLocks/>
          </p:cNvCxnSpPr>
          <p:nvPr/>
        </p:nvCxnSpPr>
        <p:spPr>
          <a:xfrm flipH="1" flipV="1">
            <a:off x="8457107" y="3872248"/>
            <a:ext cx="0" cy="32599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DB052038-1499-8451-A958-3549C4AF2677}"/>
              </a:ext>
            </a:extLst>
          </p:cNvPr>
          <p:cNvSpPr txBox="1"/>
          <p:nvPr/>
        </p:nvSpPr>
        <p:spPr>
          <a:xfrm>
            <a:off x="8548295" y="3926912"/>
            <a:ext cx="588623" cy="2092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県議会</a:t>
            </a:r>
          </a:p>
        </p:txBody>
      </p:sp>
      <p:sp>
        <p:nvSpPr>
          <p:cNvPr id="18" name="正方形/長方形 17">
            <a:extLst>
              <a:ext uri="{FF2B5EF4-FFF2-40B4-BE49-F238E27FC236}">
                <a16:creationId xmlns:a16="http://schemas.microsoft.com/office/drawing/2014/main" id="{28EE3076-3B2E-1F0C-3169-0F31AB6660E5}"/>
              </a:ext>
            </a:extLst>
          </p:cNvPr>
          <p:cNvSpPr/>
          <p:nvPr/>
        </p:nvSpPr>
        <p:spPr>
          <a:xfrm>
            <a:off x="7431636" y="3729183"/>
            <a:ext cx="1657697" cy="141872"/>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県州知事＝県議会議長</a:t>
            </a:r>
          </a:p>
        </p:txBody>
      </p:sp>
      <p:sp>
        <p:nvSpPr>
          <p:cNvPr id="19" name="正方形/長方形 18">
            <a:extLst>
              <a:ext uri="{FF2B5EF4-FFF2-40B4-BE49-F238E27FC236}">
                <a16:creationId xmlns:a16="http://schemas.microsoft.com/office/drawing/2014/main" id="{11CE71D7-3E0C-853E-8FA5-29BF446A6005}"/>
              </a:ext>
            </a:extLst>
          </p:cNvPr>
          <p:cNvSpPr/>
          <p:nvPr/>
        </p:nvSpPr>
        <p:spPr>
          <a:xfrm>
            <a:off x="7326460" y="3168903"/>
            <a:ext cx="1831016" cy="3449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0" name="直線コネクタ 19">
            <a:extLst>
              <a:ext uri="{FF2B5EF4-FFF2-40B4-BE49-F238E27FC236}">
                <a16:creationId xmlns:a16="http://schemas.microsoft.com/office/drawing/2014/main" id="{0A383ADE-DA7F-451B-562D-3C85A49A4D64}"/>
              </a:ext>
            </a:extLst>
          </p:cNvPr>
          <p:cNvCxnSpPr/>
          <p:nvPr/>
        </p:nvCxnSpPr>
        <p:spPr>
          <a:xfrm flipV="1">
            <a:off x="8442736" y="3166599"/>
            <a:ext cx="0" cy="34491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D42D733-79D3-4E83-E96B-32E758EECB4F}"/>
              </a:ext>
            </a:extLst>
          </p:cNvPr>
          <p:cNvSpPr txBox="1"/>
          <p:nvPr/>
        </p:nvSpPr>
        <p:spPr>
          <a:xfrm>
            <a:off x="7532573" y="3126229"/>
            <a:ext cx="782586" cy="34236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州</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région</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23" name="テキスト ボックス 22">
            <a:extLst>
              <a:ext uri="{FF2B5EF4-FFF2-40B4-BE49-F238E27FC236}">
                <a16:creationId xmlns:a16="http://schemas.microsoft.com/office/drawing/2014/main" id="{E5F958D6-C311-B86E-4A31-F4D8238B71D0}"/>
              </a:ext>
            </a:extLst>
          </p:cNvPr>
          <p:cNvSpPr txBox="1"/>
          <p:nvPr/>
        </p:nvSpPr>
        <p:spPr>
          <a:xfrm>
            <a:off x="8493005" y="3245747"/>
            <a:ext cx="588623" cy="2092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州議会</a:t>
            </a:r>
          </a:p>
        </p:txBody>
      </p:sp>
      <p:sp>
        <p:nvSpPr>
          <p:cNvPr id="25" name="正方形/長方形 24">
            <a:extLst>
              <a:ext uri="{FF2B5EF4-FFF2-40B4-BE49-F238E27FC236}">
                <a16:creationId xmlns:a16="http://schemas.microsoft.com/office/drawing/2014/main" id="{BC3239B5-57CA-D65C-A006-43EF7FBB15B8}"/>
              </a:ext>
            </a:extLst>
          </p:cNvPr>
          <p:cNvSpPr/>
          <p:nvPr/>
        </p:nvSpPr>
        <p:spPr>
          <a:xfrm>
            <a:off x="7609977" y="3050733"/>
            <a:ext cx="1396536" cy="141872"/>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州知事＝州議会議長</a:t>
            </a:r>
          </a:p>
        </p:txBody>
      </p:sp>
      <p:sp>
        <p:nvSpPr>
          <p:cNvPr id="27" name="正方形/長方形 26">
            <a:extLst>
              <a:ext uri="{FF2B5EF4-FFF2-40B4-BE49-F238E27FC236}">
                <a16:creationId xmlns:a16="http://schemas.microsoft.com/office/drawing/2014/main" id="{5B4D509C-20CE-8DB8-28BF-5E4F89F18D06}"/>
              </a:ext>
            </a:extLst>
          </p:cNvPr>
          <p:cNvSpPr/>
          <p:nvPr/>
        </p:nvSpPr>
        <p:spPr>
          <a:xfrm>
            <a:off x="7265671" y="5509951"/>
            <a:ext cx="2184814" cy="34491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90CE9136-891F-465B-7B21-4E5D371CB6F0}"/>
              </a:ext>
            </a:extLst>
          </p:cNvPr>
          <p:cNvSpPr txBox="1"/>
          <p:nvPr/>
        </p:nvSpPr>
        <p:spPr>
          <a:xfrm>
            <a:off x="7278488" y="5470585"/>
            <a:ext cx="1431802" cy="34236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コミューン</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(commune)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34,945</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cxnSp>
        <p:nvCxnSpPr>
          <p:cNvPr id="29" name="直線コネクタ 28">
            <a:extLst>
              <a:ext uri="{FF2B5EF4-FFF2-40B4-BE49-F238E27FC236}">
                <a16:creationId xmlns:a16="http://schemas.microsoft.com/office/drawing/2014/main" id="{BBD39AEB-5109-4044-AF57-6ADC92390DFD}"/>
              </a:ext>
            </a:extLst>
          </p:cNvPr>
          <p:cNvCxnSpPr>
            <a:cxnSpLocks/>
          </p:cNvCxnSpPr>
          <p:nvPr/>
        </p:nvCxnSpPr>
        <p:spPr>
          <a:xfrm flipV="1">
            <a:off x="8692183" y="5506140"/>
            <a:ext cx="0" cy="344913"/>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B2AF922C-8706-B918-06B6-DAD512B9EC05}"/>
              </a:ext>
            </a:extLst>
          </p:cNvPr>
          <p:cNvSpPr txBox="1"/>
          <p:nvPr/>
        </p:nvSpPr>
        <p:spPr>
          <a:xfrm>
            <a:off x="8661486" y="5470479"/>
            <a:ext cx="788999" cy="34236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コミューン</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議会</a:t>
            </a:r>
          </a:p>
        </p:txBody>
      </p:sp>
      <p:sp>
        <p:nvSpPr>
          <p:cNvPr id="33" name="四角形: 角を丸くする 32">
            <a:extLst>
              <a:ext uri="{FF2B5EF4-FFF2-40B4-BE49-F238E27FC236}">
                <a16:creationId xmlns:a16="http://schemas.microsoft.com/office/drawing/2014/main" id="{998628E5-FC90-7FFA-DD45-7F87BFD89FB2}"/>
              </a:ext>
            </a:extLst>
          </p:cNvPr>
          <p:cNvSpPr/>
          <p:nvPr/>
        </p:nvSpPr>
        <p:spPr>
          <a:xfrm>
            <a:off x="8581334" y="4537960"/>
            <a:ext cx="2922005" cy="506116"/>
          </a:xfrm>
          <a:prstGeom prst="roundRect">
            <a:avLst>
              <a:gd name="adj" fmla="val 36199"/>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4520C603-449A-4299-FDAD-88ADD33E7D5F}"/>
              </a:ext>
            </a:extLst>
          </p:cNvPr>
          <p:cNvSpPr txBox="1"/>
          <p:nvPr/>
        </p:nvSpPr>
        <p:spPr>
          <a:xfrm>
            <a:off x="8581132" y="4527950"/>
            <a:ext cx="1755609" cy="44381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メトロポールをはじめとする</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広域行政組織（</a:t>
            </a:r>
            <a:r>
              <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EPCI</a:t>
            </a:r>
            <a:r>
              <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（課税権を有する公施設法人）</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35" name="直線コネクタ 34">
            <a:extLst>
              <a:ext uri="{FF2B5EF4-FFF2-40B4-BE49-F238E27FC236}">
                <a16:creationId xmlns:a16="http://schemas.microsoft.com/office/drawing/2014/main" id="{5A219F8E-D8D7-E67F-C3DA-4F6D4582716A}"/>
              </a:ext>
            </a:extLst>
          </p:cNvPr>
          <p:cNvCxnSpPr>
            <a:cxnSpLocks/>
          </p:cNvCxnSpPr>
          <p:nvPr/>
        </p:nvCxnSpPr>
        <p:spPr>
          <a:xfrm flipV="1">
            <a:off x="10442258" y="4546329"/>
            <a:ext cx="0" cy="48237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A79760F9-4825-5D88-C9E6-66E83899E097}"/>
              </a:ext>
            </a:extLst>
          </p:cNvPr>
          <p:cNvSpPr txBox="1"/>
          <p:nvPr/>
        </p:nvSpPr>
        <p:spPr>
          <a:xfrm>
            <a:off x="10467057" y="4604650"/>
            <a:ext cx="992579" cy="34236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広域行政組織</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EPCI</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）議会</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正方形/長方形 36">
            <a:extLst>
              <a:ext uri="{FF2B5EF4-FFF2-40B4-BE49-F238E27FC236}">
                <a16:creationId xmlns:a16="http://schemas.microsoft.com/office/drawing/2014/main" id="{CE181E35-7F3B-BBE4-7398-90BC3DF99091}"/>
              </a:ext>
            </a:extLst>
          </p:cNvPr>
          <p:cNvSpPr/>
          <p:nvPr/>
        </p:nvSpPr>
        <p:spPr>
          <a:xfrm>
            <a:off x="9961317" y="4396397"/>
            <a:ext cx="898700" cy="162888"/>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議会議長</a:t>
            </a:r>
          </a:p>
        </p:txBody>
      </p:sp>
      <p:sp>
        <p:nvSpPr>
          <p:cNvPr id="39" name="正方形/長方形 38">
            <a:extLst>
              <a:ext uri="{FF2B5EF4-FFF2-40B4-BE49-F238E27FC236}">
                <a16:creationId xmlns:a16="http://schemas.microsoft.com/office/drawing/2014/main" id="{E8910ECD-3530-93AA-5C5F-6D6B2F398F98}"/>
              </a:ext>
            </a:extLst>
          </p:cNvPr>
          <p:cNvSpPr/>
          <p:nvPr/>
        </p:nvSpPr>
        <p:spPr>
          <a:xfrm>
            <a:off x="7193036" y="5334460"/>
            <a:ext cx="2340000" cy="208956"/>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コミューン長（メール）</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国の代表者も兼ねる</a:t>
            </a:r>
            <a:r>
              <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51FF0B77-6511-772C-616E-1509BBC55F94}"/>
              </a:ext>
            </a:extLst>
          </p:cNvPr>
          <p:cNvSpPr txBox="1"/>
          <p:nvPr/>
        </p:nvSpPr>
        <p:spPr>
          <a:xfrm>
            <a:off x="5836363" y="4721250"/>
            <a:ext cx="2543439" cy="4818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コミューンから広域行政組織への</a:t>
            </a:r>
            <a:r>
              <a:rPr kumimoji="1" lang="ja-JP" altLang="en-US"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権限移譲</a:t>
            </a:r>
            <a:endParaRPr kumimoji="1" lang="en-US" altLang="ja-JP"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　</a:t>
            </a:r>
            <a:r>
              <a:rPr kumimoji="1" lang="ja-JP" altLang="ja-JP"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①空間・インフラ整備</a:t>
            </a:r>
            <a:r>
              <a:rPr kumimoji="1" lang="ja-JP" altLang="en-US"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　</a:t>
            </a:r>
            <a:r>
              <a:rPr kumimoji="1" lang="ja-JP" altLang="ja-JP"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②地域の住宅政策</a:t>
            </a:r>
            <a:br>
              <a:rPr kumimoji="1" lang="en-US" altLang="ja-JP"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br>
            <a:r>
              <a:rPr kumimoji="1" lang="ja-JP" altLang="en-US"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　</a:t>
            </a:r>
            <a:r>
              <a:rPr kumimoji="1" lang="ja-JP" altLang="ja-JP"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③まちづくり政策</a:t>
            </a:r>
            <a:r>
              <a:rPr kumimoji="1" lang="ja-JP" altLang="en-US"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　　　</a:t>
            </a:r>
            <a:r>
              <a:rPr kumimoji="1" lang="ja-JP" altLang="ja-JP"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④経済社会・文化政策</a:t>
            </a:r>
            <a:br>
              <a:rPr kumimoji="1" lang="en-US" altLang="ja-JP"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br>
            <a:r>
              <a:rPr kumimoji="1" lang="ja-JP" altLang="en-US"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　</a:t>
            </a:r>
            <a:r>
              <a:rPr kumimoji="1" lang="ja-JP" altLang="ja-JP"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⑤住環境政策</a:t>
            </a:r>
            <a:r>
              <a:rPr kumimoji="1" lang="ja-JP" altLang="en-US"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　　　　　</a:t>
            </a:r>
            <a:r>
              <a:rPr kumimoji="1" lang="ja-JP" altLang="ja-JP" sz="800" b="0" i="0" u="none" strike="noStrike" kern="100" cap="none" spc="0" normalizeH="0" baseline="0" noProof="0" dirty="0">
                <a:ln>
                  <a:noFill/>
                </a:ln>
                <a:solidFill>
                  <a:srgbClr val="000000"/>
                </a:solidFill>
                <a:effectLst/>
                <a:uLnTx/>
                <a:uFillTx/>
                <a:latin typeface="游明朝" panose="02020400000000000000" pitchFamily="18" charset="-128"/>
                <a:ea typeface="BIZ UDゴシック" panose="020B0400000000000000" pitchFamily="49" charset="-128"/>
                <a:cs typeface="Times New Roman" panose="02020603050405020304" pitchFamily="18" charset="0"/>
              </a:rPr>
              <a:t>⑥上下水道、消防救急等</a:t>
            </a: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34156486-01A6-D72A-7C38-1ADBB7CE2300}"/>
              </a:ext>
            </a:extLst>
          </p:cNvPr>
          <p:cNvSpPr txBox="1"/>
          <p:nvPr/>
        </p:nvSpPr>
        <p:spPr>
          <a:xfrm>
            <a:off x="5957262" y="4197012"/>
            <a:ext cx="23145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県からメトロポールへの</a:t>
            </a:r>
            <a:r>
              <a:rPr kumimoji="1" lang="ja-JP" altLang="en-US"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権限移譲</a:t>
            </a:r>
            <a:endParaRPr kumimoji="1" lang="en-US" altLang="ja-JP"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①県の社会支援サービス</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②観光・文化、スポーツ施設の建設・運営　など</a:t>
            </a:r>
          </a:p>
        </p:txBody>
      </p:sp>
      <p:sp>
        <p:nvSpPr>
          <p:cNvPr id="45" name="テキスト ボックス 44">
            <a:extLst>
              <a:ext uri="{FF2B5EF4-FFF2-40B4-BE49-F238E27FC236}">
                <a16:creationId xmlns:a16="http://schemas.microsoft.com/office/drawing/2014/main" id="{AE725030-4116-C923-2B0E-A3BCE7575D2E}"/>
              </a:ext>
            </a:extLst>
          </p:cNvPr>
          <p:cNvSpPr txBox="1"/>
          <p:nvPr/>
        </p:nvSpPr>
        <p:spPr>
          <a:xfrm>
            <a:off x="5947046" y="5956104"/>
            <a:ext cx="3419526" cy="304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すべてのコミューンが原則いずれかの</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EPCI</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に加入</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括弧［］内の数字は令和</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月時点での各自治体の数を示す。</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3820DA53-61E8-B654-0F16-08B5D18DAC16}"/>
              </a:ext>
            </a:extLst>
          </p:cNvPr>
          <p:cNvSpPr txBox="1"/>
          <p:nvPr/>
        </p:nvSpPr>
        <p:spPr>
          <a:xfrm>
            <a:off x="9570164" y="3802780"/>
            <a:ext cx="2314557" cy="2789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州からメトロポールへの</a:t>
            </a:r>
            <a:r>
              <a:rPr kumimoji="1" lang="ja-JP" altLang="en-US"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権限移譲</a:t>
            </a:r>
            <a:endParaRPr kumimoji="1" lang="en-US" altLang="ja-JP" sz="8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海外へのプロモーションに関すること</a:t>
            </a:r>
          </a:p>
        </p:txBody>
      </p:sp>
      <p:cxnSp>
        <p:nvCxnSpPr>
          <p:cNvPr id="48" name="コネクタ: カギ線 47">
            <a:extLst>
              <a:ext uri="{FF2B5EF4-FFF2-40B4-BE49-F238E27FC236}">
                <a16:creationId xmlns:a16="http://schemas.microsoft.com/office/drawing/2014/main" id="{1D8B6F93-593E-8B7A-D62F-4086781CF064}"/>
              </a:ext>
            </a:extLst>
          </p:cNvPr>
          <p:cNvCxnSpPr>
            <a:cxnSpLocks/>
          </p:cNvCxnSpPr>
          <p:nvPr/>
        </p:nvCxnSpPr>
        <p:spPr>
          <a:xfrm>
            <a:off x="8100618" y="3650167"/>
            <a:ext cx="1501347" cy="847905"/>
          </a:xfrm>
          <a:prstGeom prst="bentConnector3">
            <a:avLst>
              <a:gd name="adj1" fmla="val 100332"/>
            </a:avLst>
          </a:prstGeom>
          <a:ln w="476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C6DCD77B-7F18-6D08-9214-555FD8788738}"/>
              </a:ext>
            </a:extLst>
          </p:cNvPr>
          <p:cNvCxnSpPr>
            <a:cxnSpLocks/>
          </p:cNvCxnSpPr>
          <p:nvPr/>
        </p:nvCxnSpPr>
        <p:spPr>
          <a:xfrm>
            <a:off x="8049818" y="3523162"/>
            <a:ext cx="0" cy="126803"/>
          </a:xfrm>
          <a:prstGeom prst="line">
            <a:avLst/>
          </a:prstGeom>
          <a:ln w="47625">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679DFF44-48C9-3307-45E7-3DFEF0F590FD}"/>
              </a:ext>
            </a:extLst>
          </p:cNvPr>
          <p:cNvSpPr/>
          <p:nvPr/>
        </p:nvSpPr>
        <p:spPr>
          <a:xfrm>
            <a:off x="9797889" y="5468442"/>
            <a:ext cx="360000" cy="1354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8" name="テキスト ボックス 67">
            <a:extLst>
              <a:ext uri="{FF2B5EF4-FFF2-40B4-BE49-F238E27FC236}">
                <a16:creationId xmlns:a16="http://schemas.microsoft.com/office/drawing/2014/main" id="{1F5D28F5-AA4E-CD10-8181-E98534F56902}"/>
              </a:ext>
            </a:extLst>
          </p:cNvPr>
          <p:cNvSpPr txBox="1"/>
          <p:nvPr/>
        </p:nvSpPr>
        <p:spPr>
          <a:xfrm>
            <a:off x="10142379" y="5412888"/>
            <a:ext cx="761747" cy="1902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地方自治体</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テキスト ボックス 68">
            <a:extLst>
              <a:ext uri="{FF2B5EF4-FFF2-40B4-BE49-F238E27FC236}">
                <a16:creationId xmlns:a16="http://schemas.microsoft.com/office/drawing/2014/main" id="{BF02BB70-3C76-A510-3894-07801CF0A489}"/>
              </a:ext>
            </a:extLst>
          </p:cNvPr>
          <p:cNvSpPr txBox="1"/>
          <p:nvPr/>
        </p:nvSpPr>
        <p:spPr>
          <a:xfrm>
            <a:off x="10139753" y="5882567"/>
            <a:ext cx="1284326" cy="304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メトロポールのみへの</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権限移譲</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0" name="テキスト ボックス 69">
            <a:extLst>
              <a:ext uri="{FF2B5EF4-FFF2-40B4-BE49-F238E27FC236}">
                <a16:creationId xmlns:a16="http://schemas.microsoft.com/office/drawing/2014/main" id="{5207F131-9C71-B336-219A-63EDCA452BCB}"/>
              </a:ext>
            </a:extLst>
          </p:cNvPr>
          <p:cNvSpPr txBox="1"/>
          <p:nvPr/>
        </p:nvSpPr>
        <p:spPr>
          <a:xfrm>
            <a:off x="10142379" y="5591409"/>
            <a:ext cx="1329210" cy="30432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広域行政組織（</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EPCI</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すべて共通の権限移譲</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72" name="直線コネクタ 71">
            <a:extLst>
              <a:ext uri="{FF2B5EF4-FFF2-40B4-BE49-F238E27FC236}">
                <a16:creationId xmlns:a16="http://schemas.microsoft.com/office/drawing/2014/main" id="{E5246F72-ECA4-8924-BB9E-736CBE9EA6D0}"/>
              </a:ext>
            </a:extLst>
          </p:cNvPr>
          <p:cNvCxnSpPr>
            <a:cxnSpLocks/>
          </p:cNvCxnSpPr>
          <p:nvPr/>
        </p:nvCxnSpPr>
        <p:spPr>
          <a:xfrm>
            <a:off x="9791539" y="6012021"/>
            <a:ext cx="396000" cy="0"/>
          </a:xfrm>
          <a:prstGeom prst="line">
            <a:avLst/>
          </a:prstGeom>
          <a:ln w="4762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D9155D19-335C-203B-33A7-C0B34E48817C}"/>
              </a:ext>
            </a:extLst>
          </p:cNvPr>
          <p:cNvCxnSpPr>
            <a:cxnSpLocks/>
          </p:cNvCxnSpPr>
          <p:nvPr/>
        </p:nvCxnSpPr>
        <p:spPr>
          <a:xfrm>
            <a:off x="9791539" y="5740344"/>
            <a:ext cx="396000" cy="0"/>
          </a:xfrm>
          <a:prstGeom prst="line">
            <a:avLst/>
          </a:prstGeom>
          <a:ln w="47625">
            <a:solidFill>
              <a:schemeClr val="tx1">
                <a:lumMod val="65000"/>
                <a:lumOff val="3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BF059798-8E24-AE0C-B9FC-522E023044A3}"/>
              </a:ext>
            </a:extLst>
          </p:cNvPr>
          <p:cNvSpPr txBox="1"/>
          <p:nvPr/>
        </p:nvSpPr>
        <p:spPr>
          <a:xfrm>
            <a:off x="9691856" y="5733586"/>
            <a:ext cx="389850" cy="1775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実線</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7" name="テキスト ボックス 76">
            <a:extLst>
              <a:ext uri="{FF2B5EF4-FFF2-40B4-BE49-F238E27FC236}">
                <a16:creationId xmlns:a16="http://schemas.microsoft.com/office/drawing/2014/main" id="{EF139DE7-1E42-6ECC-E173-5A5013FA41F3}"/>
              </a:ext>
            </a:extLst>
          </p:cNvPr>
          <p:cNvSpPr txBox="1"/>
          <p:nvPr/>
        </p:nvSpPr>
        <p:spPr>
          <a:xfrm>
            <a:off x="9691856" y="6018454"/>
            <a:ext cx="389850" cy="1775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破線</a:t>
            </a: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8" name="正方形/長方形 77">
            <a:extLst>
              <a:ext uri="{FF2B5EF4-FFF2-40B4-BE49-F238E27FC236}">
                <a16:creationId xmlns:a16="http://schemas.microsoft.com/office/drawing/2014/main" id="{DB2B02F8-EBE4-62A5-F371-87419F214CDF}"/>
              </a:ext>
            </a:extLst>
          </p:cNvPr>
          <p:cNvSpPr/>
          <p:nvPr/>
        </p:nvSpPr>
        <p:spPr>
          <a:xfrm>
            <a:off x="9691856" y="5397304"/>
            <a:ext cx="1779733" cy="8241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5A6D6E91-AF25-4E6F-AD85-404CA0F0792E}"/>
              </a:ext>
            </a:extLst>
          </p:cNvPr>
          <p:cNvSpPr txBox="1"/>
          <p:nvPr/>
        </p:nvSpPr>
        <p:spPr>
          <a:xfrm>
            <a:off x="662082" y="2846435"/>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主な特徴</a:t>
            </a:r>
          </a:p>
        </p:txBody>
      </p:sp>
      <p:sp>
        <p:nvSpPr>
          <p:cNvPr id="64" name="テキスト ボックス 63">
            <a:extLst>
              <a:ext uri="{FF2B5EF4-FFF2-40B4-BE49-F238E27FC236}">
                <a16:creationId xmlns:a16="http://schemas.microsoft.com/office/drawing/2014/main" id="{E5FD308A-757C-4D3A-B48A-99FA7AD45FF2}"/>
              </a:ext>
            </a:extLst>
          </p:cNvPr>
          <p:cNvSpPr txBox="1"/>
          <p:nvPr/>
        </p:nvSpPr>
        <p:spPr>
          <a:xfrm>
            <a:off x="865960" y="3277042"/>
            <a:ext cx="4787877" cy="1154162"/>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・都市間連携により競争力を引き上げ、国全体の経済の原動力としての役割を果たす国土政策として、また、国土の均衡ある発展や他の欧州諸国の大都市との競争に伍する観点から、</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CC</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CA</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CU</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といった従来の</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EPCI</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に加え、</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2010</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年、新たな</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EPCI</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としてメトロポール制度を創設。他の</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EPCI</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の権限がコミューンの権限の範囲内であることに対し、メトロポールには県や州の権限も移譲されることが特徴。</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5" name="テキスト ボックス 64">
            <a:extLst>
              <a:ext uri="{FF2B5EF4-FFF2-40B4-BE49-F238E27FC236}">
                <a16:creationId xmlns:a16="http://schemas.microsoft.com/office/drawing/2014/main" id="{063110A4-F6AD-43DA-A6D1-38A5742761AC}"/>
              </a:ext>
            </a:extLst>
          </p:cNvPr>
          <p:cNvSpPr txBox="1"/>
          <p:nvPr/>
        </p:nvSpPr>
        <p:spPr>
          <a:xfrm>
            <a:off x="755638" y="3103814"/>
            <a:ext cx="4787877" cy="269304"/>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 メトロポール</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71" name="テキスト ボックス 70">
            <a:extLst>
              <a:ext uri="{FF2B5EF4-FFF2-40B4-BE49-F238E27FC236}">
                <a16:creationId xmlns:a16="http://schemas.microsoft.com/office/drawing/2014/main" id="{CC1F5A5A-5C20-43B5-84E6-D225F08FFA8A}"/>
              </a:ext>
            </a:extLst>
          </p:cNvPr>
          <p:cNvSpPr txBox="1"/>
          <p:nvPr/>
        </p:nvSpPr>
        <p:spPr>
          <a:xfrm>
            <a:off x="885963" y="4591713"/>
            <a:ext cx="4787877" cy="1762021"/>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・圏域の土地利用の一体性を確立する仕組みとして、複数の</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EPCI</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が主な策定主体となる「地域統合計画（</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SCOT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）」がある。</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SCOT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には、土地利用に加え、経済政策や環境政策、産業集積拠点や大規模商業施設整備拠点などの指定も盛り込まれる。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60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一方、</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SCOT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の下位計画として、コミューンが策定する「地域都市計画プラン（</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PUL</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）」があり、コミューンは、</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PUL</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がなければ地域の建築制限が排除されないなど、都市計画の推進に制約が生じるため</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SCOT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策定時、仮に産業集積拠点の指定個所に不服があるコミューンにも、</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SCOT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の取りまとめに向け一定の自粛作用が働くことになる。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3" name="テキスト ボックス 72">
            <a:extLst>
              <a:ext uri="{FF2B5EF4-FFF2-40B4-BE49-F238E27FC236}">
                <a16:creationId xmlns:a16="http://schemas.microsoft.com/office/drawing/2014/main" id="{F01DC6B1-6E1C-419F-8062-DF8D30B9F43B}"/>
              </a:ext>
            </a:extLst>
          </p:cNvPr>
          <p:cNvSpPr txBox="1"/>
          <p:nvPr/>
        </p:nvSpPr>
        <p:spPr>
          <a:xfrm>
            <a:off x="719934" y="4393640"/>
            <a:ext cx="4787877" cy="269304"/>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 地域統合計画（</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SCOT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59" name="テキスト ボックス 58">
            <a:extLst>
              <a:ext uri="{FF2B5EF4-FFF2-40B4-BE49-F238E27FC236}">
                <a16:creationId xmlns:a16="http://schemas.microsoft.com/office/drawing/2014/main" id="{9EFD4AE9-F0EB-4147-ABFA-5D076CA21E63}"/>
              </a:ext>
            </a:extLst>
          </p:cNvPr>
          <p:cNvSpPr txBox="1"/>
          <p:nvPr/>
        </p:nvSpPr>
        <p:spPr>
          <a:xfrm>
            <a:off x="5742340" y="2495726"/>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全体イメージ</a:t>
            </a:r>
          </a:p>
        </p:txBody>
      </p:sp>
      <p:sp>
        <p:nvSpPr>
          <p:cNvPr id="60" name="テキスト ボックス 59">
            <a:extLst>
              <a:ext uri="{FF2B5EF4-FFF2-40B4-BE49-F238E27FC236}">
                <a16:creationId xmlns:a16="http://schemas.microsoft.com/office/drawing/2014/main" id="{2C0C3C26-056A-4E82-91D7-B442ED707ED5}"/>
              </a:ext>
            </a:extLst>
          </p:cNvPr>
          <p:cNvSpPr txBox="1"/>
          <p:nvPr/>
        </p:nvSpPr>
        <p:spPr>
          <a:xfrm>
            <a:off x="5981161" y="881950"/>
            <a:ext cx="5602398" cy="1610697"/>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・圏域の地域開発の一体性を確立する仕組みとして、国と州の協議により公共政策を進める「国・州間計画契約（</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CPER</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）」がある。</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400"/>
              </a:spcBef>
              <a:spcAft>
                <a:spcPts val="0"/>
              </a:spcAft>
              <a:buClrTx/>
              <a:buSzTx/>
              <a:buFontTx/>
              <a:buNone/>
              <a:tabLst/>
              <a:defRPr/>
            </a:pP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CPER</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は、州や州内の自治体の共通の利益となる、インフラ整備や脱炭素化などのプロジェクトについて、国による一定割合の補助支援や、国と自治体の支出分担割合を定める契約であり、</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CPER</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により、例えば州の所掌事務である経済支援に国も資金提供できるようになり、逆に、国の所管である道路整備に州も資金を拠出するなどの例がみられる。なお、</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CPER</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では、英国の</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Deal</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のような権限や財源の移譲が行われることはない。</a:t>
            </a:r>
            <a:endPar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1" name="テキスト ボックス 60">
            <a:extLst>
              <a:ext uri="{FF2B5EF4-FFF2-40B4-BE49-F238E27FC236}">
                <a16:creationId xmlns:a16="http://schemas.microsoft.com/office/drawing/2014/main" id="{D2B6A3FC-74AE-4420-A991-C6BF835EF74A}"/>
              </a:ext>
            </a:extLst>
          </p:cNvPr>
          <p:cNvSpPr txBox="1"/>
          <p:nvPr/>
        </p:nvSpPr>
        <p:spPr>
          <a:xfrm>
            <a:off x="5906745" y="702303"/>
            <a:ext cx="4787877" cy="269304"/>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 国・州計画契約</a:t>
            </a:r>
            <a:r>
              <a:rPr kumimoji="1" lang="en-US" altLang="ja-JP" sz="11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cxnSp>
        <p:nvCxnSpPr>
          <p:cNvPr id="74" name="直線コネクタ 73">
            <a:extLst>
              <a:ext uri="{FF2B5EF4-FFF2-40B4-BE49-F238E27FC236}">
                <a16:creationId xmlns:a16="http://schemas.microsoft.com/office/drawing/2014/main" id="{6853C5D9-94E4-4918-9448-F5714CF3D70D}"/>
              </a:ext>
            </a:extLst>
          </p:cNvPr>
          <p:cNvCxnSpPr>
            <a:cxnSpLocks/>
          </p:cNvCxnSpPr>
          <p:nvPr/>
        </p:nvCxnSpPr>
        <p:spPr>
          <a:xfrm>
            <a:off x="6194473" y="4069731"/>
            <a:ext cx="13792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A8916479-0551-497B-BD8D-145B47E32E72}"/>
              </a:ext>
            </a:extLst>
          </p:cNvPr>
          <p:cNvCxnSpPr>
            <a:cxnSpLocks/>
          </p:cNvCxnSpPr>
          <p:nvPr/>
        </p:nvCxnSpPr>
        <p:spPr>
          <a:xfrm>
            <a:off x="7068624" y="3338513"/>
            <a:ext cx="261733"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2A6F8012-26F8-E578-50BF-5FE28D50A2FB}"/>
              </a:ext>
            </a:extLst>
          </p:cNvPr>
          <p:cNvSpPr/>
          <p:nvPr/>
        </p:nvSpPr>
        <p:spPr>
          <a:xfrm>
            <a:off x="292980" y="207411"/>
            <a:ext cx="855831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フランスのメトロポールについて</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スライド番号プレースホルダー 3">
            <a:extLst>
              <a:ext uri="{FF2B5EF4-FFF2-40B4-BE49-F238E27FC236}">
                <a16:creationId xmlns:a16="http://schemas.microsoft.com/office/drawing/2014/main" id="{C27E2E8C-D95B-5701-DB17-91F511ED3336}"/>
              </a:ext>
            </a:extLst>
          </p:cNvPr>
          <p:cNvSpPr>
            <a:spLocks noGrp="1"/>
          </p:cNvSpPr>
          <p:nvPr>
            <p:ph type="sldNum" sz="quarter" idx="12"/>
          </p:nvPr>
        </p:nvSpPr>
        <p:spPr>
          <a:xfrm>
            <a:off x="11571590" y="6423012"/>
            <a:ext cx="62041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150781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623050" y="814707"/>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概要</a:t>
            </a:r>
          </a:p>
        </p:txBody>
      </p:sp>
      <p:sp>
        <p:nvSpPr>
          <p:cNvPr id="17" name="テキスト ボックス 16">
            <a:extLst>
              <a:ext uri="{FF2B5EF4-FFF2-40B4-BE49-F238E27FC236}">
                <a16:creationId xmlns:a16="http://schemas.microsoft.com/office/drawing/2014/main" id="{0C16E0C3-8FF8-4F7B-B346-E8751F02FF5A}"/>
              </a:ext>
            </a:extLst>
          </p:cNvPr>
          <p:cNvSpPr txBox="1"/>
          <p:nvPr/>
        </p:nvSpPr>
        <p:spPr>
          <a:xfrm>
            <a:off x="893343" y="1062758"/>
            <a:ext cx="4831595" cy="1208023"/>
          </a:xfrm>
          <a:prstGeom prst="rect">
            <a:avLst/>
          </a:prstGeom>
          <a:noFill/>
        </p:spPr>
        <p:txBody>
          <a:bodyPr wrap="square" rtlCol="0">
            <a:spAutoFit/>
          </a:bodyPr>
          <a:lstStyle/>
          <a:p>
            <a:pPr marL="176213" marR="0" lvl="0" indent="-176213"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・日本の広域連携の仕組みとして、地方自治法に基づく事務の共同処理や地方公共団体の組合とは別に、特別法に基づくものがある。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400"/>
              </a:lnSpc>
              <a:spcBef>
                <a:spcPts val="3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・一例として、広域臨海環境整備センター法に基づき、近畿２府４県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169</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市町村と大阪湾の４港湾管理者（大阪府、大阪市、兵庫県、神戸市）による「大阪湾広域臨海環境整備事業（大阪湾フェニックス事業）」が挙げられる。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1" name="テキスト ボックス 20">
            <a:extLst>
              <a:ext uri="{FF2B5EF4-FFF2-40B4-BE49-F238E27FC236}">
                <a16:creationId xmlns:a16="http://schemas.microsoft.com/office/drawing/2014/main" id="{30CB1D9D-0DAA-43FA-94BC-7CEC01BD43FB}"/>
              </a:ext>
            </a:extLst>
          </p:cNvPr>
          <p:cNvSpPr txBox="1"/>
          <p:nvPr/>
        </p:nvSpPr>
        <p:spPr>
          <a:xfrm>
            <a:off x="569377" y="2347589"/>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「大阪湾フェニックス事業の仕組み」</a:t>
            </a:r>
          </a:p>
        </p:txBody>
      </p:sp>
      <p:sp>
        <p:nvSpPr>
          <p:cNvPr id="25" name="テキスト ボックス 24">
            <a:extLst>
              <a:ext uri="{FF2B5EF4-FFF2-40B4-BE49-F238E27FC236}">
                <a16:creationId xmlns:a16="http://schemas.microsoft.com/office/drawing/2014/main" id="{05F9A1A1-3034-41C6-8232-CC5819220434}"/>
              </a:ext>
            </a:extLst>
          </p:cNvPr>
          <p:cNvSpPr txBox="1"/>
          <p:nvPr/>
        </p:nvSpPr>
        <p:spPr>
          <a:xfrm>
            <a:off x="794688" y="2579850"/>
            <a:ext cx="5098581" cy="2580194"/>
          </a:xfrm>
          <a:prstGeom prst="rect">
            <a:avLst/>
          </a:prstGeom>
          <a:noFill/>
        </p:spPr>
        <p:txBody>
          <a:bodyPr wrap="square" rtlCol="0">
            <a:spAutoFit/>
          </a:bodyPr>
          <a:lstStyle/>
          <a:p>
            <a:pPr marL="176213" marR="0" lvl="0" indent="-176213"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・近畿２府４県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169</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町村と４港湾管理者が共同して廃棄物の海面埋立処分（廃棄物行政）と、これによる土地造成（港湾事業）を行う広域連携事業。開始当初の連携スキームとして、一般廃棄物排出者である市町村と産業廃棄物排出者である民間事業者にとっては、最終処分先が安定的・継続的に確保され、港湾管理者にとっては、護岸整備費だけで土地が入手できるというものになってい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3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・事業は、近畿２府４県</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169</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町村と４港湾管理者の出資により設立した「大阪湾広域臨海環境整備センター」が、廃棄物埋立処分場の護岸整備や廃棄物の埋立、埋立後の土地の造成、港湾管理者への土地の無償譲渡を行う仕組みとなっている。なお、センターのマネジメントとして、センターに出資した地方公共団体の長４人（互選）と港湾管理者の長４人で構成する「管理委員会」をトップに置き、業務に関しては、管理委員会のもと理事長以下の職員が実施している。</a:t>
            </a:r>
          </a:p>
          <a:p>
            <a:pPr marL="176213" marR="0" lvl="0" indent="-176213" algn="l" defTabSz="914400" rtl="0" eaLnBrk="1" fontAlgn="auto" latinLnBrk="0" hangingPunct="1">
              <a:lnSpc>
                <a:spcPts val="13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・関係する自治体等の主な立場や役割は次のとおり。</a:t>
            </a:r>
          </a:p>
        </p:txBody>
      </p:sp>
      <p:sp>
        <p:nvSpPr>
          <p:cNvPr id="26" name="テキスト ボックス 25">
            <a:extLst>
              <a:ext uri="{FF2B5EF4-FFF2-40B4-BE49-F238E27FC236}">
                <a16:creationId xmlns:a16="http://schemas.microsoft.com/office/drawing/2014/main" id="{86746D06-C4F6-4AFB-8BB2-D290ECA13907}"/>
              </a:ext>
            </a:extLst>
          </p:cNvPr>
          <p:cNvSpPr txBox="1"/>
          <p:nvPr/>
        </p:nvSpPr>
        <p:spPr>
          <a:xfrm>
            <a:off x="6013709" y="2228056"/>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全体イメージ</a:t>
            </a:r>
          </a:p>
        </p:txBody>
      </p:sp>
      <p:graphicFrame>
        <p:nvGraphicFramePr>
          <p:cNvPr id="2" name="表 4">
            <a:extLst>
              <a:ext uri="{FF2B5EF4-FFF2-40B4-BE49-F238E27FC236}">
                <a16:creationId xmlns:a16="http://schemas.microsoft.com/office/drawing/2014/main" id="{79DD384A-DEEF-4F06-BE38-809D8E2030B9}"/>
              </a:ext>
            </a:extLst>
          </p:cNvPr>
          <p:cNvGraphicFramePr>
            <a:graphicFrameLocks noGrp="1"/>
          </p:cNvGraphicFramePr>
          <p:nvPr/>
        </p:nvGraphicFramePr>
        <p:xfrm>
          <a:off x="1050288" y="5147788"/>
          <a:ext cx="4788000" cy="1354328"/>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2769100609"/>
                    </a:ext>
                  </a:extLst>
                </a:gridCol>
                <a:gridCol w="3852000">
                  <a:extLst>
                    <a:ext uri="{9D8B030D-6E8A-4147-A177-3AD203B41FA5}">
                      <a16:colId xmlns:a16="http://schemas.microsoft.com/office/drawing/2014/main" val="2602250138"/>
                    </a:ext>
                  </a:extLst>
                </a:gridCol>
              </a:tblGrid>
              <a:tr h="380380">
                <a:tc>
                  <a:txBody>
                    <a:bodyPr/>
                    <a:lstStyle/>
                    <a:p>
                      <a:pPr>
                        <a:lnSpc>
                          <a:spcPts val="1100"/>
                        </a:lnSpc>
                      </a:pPr>
                      <a:r>
                        <a:rPr kumimoji="1" lang="ja-JP" altLang="en-US" sz="1050" b="0" dirty="0"/>
                        <a:t>府県</a:t>
                      </a:r>
                    </a:p>
                  </a:txBody>
                  <a:tcPr marR="0" anchor="ctr"/>
                </a:tc>
                <a:tc>
                  <a:txBody>
                    <a:bodyPr/>
                    <a:lstStyle/>
                    <a:p>
                      <a:pPr>
                        <a:lnSpc>
                          <a:spcPts val="1100"/>
                        </a:lnSpc>
                      </a:pPr>
                      <a:r>
                        <a:rPr kumimoji="1" lang="ja-JP" altLang="en-US" sz="1050" b="0" dirty="0"/>
                        <a:t>・港湾管理者</a:t>
                      </a:r>
                      <a:endParaRPr kumimoji="1" lang="en-US" altLang="ja-JP" sz="1050" b="0" dirty="0"/>
                    </a:p>
                    <a:p>
                      <a:pPr>
                        <a:lnSpc>
                          <a:spcPts val="1100"/>
                        </a:lnSpc>
                      </a:pPr>
                      <a:r>
                        <a:rPr kumimoji="1" lang="ja-JP" altLang="en-US" sz="1050" b="0" dirty="0"/>
                        <a:t>・一般廃棄物処理に関する市町村の指導監督権限</a:t>
                      </a:r>
                      <a:endParaRPr kumimoji="1" lang="en-US" altLang="ja-JP" sz="1050" b="0" dirty="0"/>
                    </a:p>
                    <a:p>
                      <a:pPr>
                        <a:lnSpc>
                          <a:spcPts val="1100"/>
                        </a:lnSpc>
                      </a:pPr>
                      <a:r>
                        <a:rPr kumimoji="1" lang="ja-JP" altLang="en-US" sz="1050" b="0" dirty="0"/>
                        <a:t>・産業廃棄物処理に関する民間事業者の指導監督権限</a:t>
                      </a:r>
                    </a:p>
                  </a:txBody>
                  <a:tcPr marR="0" anchor="ctr"/>
                </a:tc>
                <a:extLst>
                  <a:ext uri="{0D108BD9-81ED-4DB2-BD59-A6C34878D82A}">
                    <a16:rowId xmlns:a16="http://schemas.microsoft.com/office/drawing/2014/main" val="1552654965"/>
                  </a:ext>
                </a:extLst>
              </a:tr>
              <a:tr h="273093">
                <a:tc>
                  <a:txBody>
                    <a:bodyPr/>
                    <a:lstStyle/>
                    <a:p>
                      <a:pPr>
                        <a:lnSpc>
                          <a:spcPts val="1100"/>
                        </a:lnSpc>
                      </a:pPr>
                      <a:r>
                        <a:rPr kumimoji="1" lang="ja-JP" altLang="en-US" sz="1050" b="0" dirty="0"/>
                        <a:t>政令市</a:t>
                      </a:r>
                    </a:p>
                  </a:txBody>
                  <a:tcPr marR="0" anchor="ctr"/>
                </a:tc>
                <a:tc>
                  <a:txBody>
                    <a:bodyPr/>
                    <a:lstStyle/>
                    <a:p>
                      <a:pPr>
                        <a:lnSpc>
                          <a:spcPts val="1100"/>
                        </a:lnSpc>
                      </a:pPr>
                      <a:r>
                        <a:rPr kumimoji="1" lang="ja-JP" altLang="en-US" sz="1050" b="0" dirty="0"/>
                        <a:t>・港湾管理者</a:t>
                      </a:r>
                      <a:endParaRPr kumimoji="1" lang="en-US" altLang="ja-JP" sz="1050" b="0" dirty="0"/>
                    </a:p>
                    <a:p>
                      <a:pPr>
                        <a:lnSpc>
                          <a:spcPts val="1100"/>
                        </a:lnSpc>
                      </a:pPr>
                      <a:r>
                        <a:rPr kumimoji="1" lang="ja-JP" altLang="en-US" sz="1050" b="0" dirty="0"/>
                        <a:t>・最終処分一般廃棄物の排出者</a:t>
                      </a:r>
                    </a:p>
                  </a:txBody>
                  <a:tcPr marR="0" anchor="ctr"/>
                </a:tc>
                <a:extLst>
                  <a:ext uri="{0D108BD9-81ED-4DB2-BD59-A6C34878D82A}">
                    <a16:rowId xmlns:a16="http://schemas.microsoft.com/office/drawing/2014/main" val="520616017"/>
                  </a:ext>
                </a:extLst>
              </a:tr>
              <a:tr h="165807">
                <a:tc>
                  <a:txBody>
                    <a:bodyPr/>
                    <a:lstStyle/>
                    <a:p>
                      <a:pPr>
                        <a:lnSpc>
                          <a:spcPts val="1100"/>
                        </a:lnSpc>
                      </a:pPr>
                      <a:r>
                        <a:rPr kumimoji="1" lang="ja-JP" altLang="en-US" sz="1050" b="0" dirty="0"/>
                        <a:t>他の市町村</a:t>
                      </a:r>
                    </a:p>
                  </a:txBody>
                  <a:tcPr marR="0" anchor="ctr"/>
                </a:tc>
                <a:tc>
                  <a:txBody>
                    <a:bodyPr/>
                    <a:lstStyle/>
                    <a:p>
                      <a:pPr>
                        <a:lnSpc>
                          <a:spcPts val="1100"/>
                        </a:lnSpc>
                      </a:pPr>
                      <a:r>
                        <a:rPr kumimoji="1" lang="ja-JP" altLang="en-US" sz="1050" b="0" dirty="0"/>
                        <a:t>・最終処分一般廃棄物の排出者</a:t>
                      </a:r>
                    </a:p>
                  </a:txBody>
                  <a:tcPr marR="0" anchor="ctr"/>
                </a:tc>
                <a:extLst>
                  <a:ext uri="{0D108BD9-81ED-4DB2-BD59-A6C34878D82A}">
                    <a16:rowId xmlns:a16="http://schemas.microsoft.com/office/drawing/2014/main" val="605501819"/>
                  </a:ext>
                </a:extLst>
              </a:tr>
              <a:tr h="165807">
                <a:tc>
                  <a:txBody>
                    <a:bodyPr/>
                    <a:lstStyle/>
                    <a:p>
                      <a:pPr>
                        <a:lnSpc>
                          <a:spcPts val="1100"/>
                        </a:lnSpc>
                      </a:pPr>
                      <a:r>
                        <a:rPr kumimoji="1" lang="ja-JP" altLang="en-US" sz="1050" b="0" dirty="0"/>
                        <a:t>民間事業者</a:t>
                      </a:r>
                    </a:p>
                  </a:txBody>
                  <a:tcPr marR="0" anchor="ctr"/>
                </a:tc>
                <a:tc>
                  <a:txBody>
                    <a:bodyPr/>
                    <a:lstStyle/>
                    <a:p>
                      <a:pPr>
                        <a:lnSpc>
                          <a:spcPts val="1100"/>
                        </a:lnSpc>
                      </a:pPr>
                      <a:r>
                        <a:rPr kumimoji="1" lang="ja-JP" altLang="en-US" sz="1050" b="0" dirty="0"/>
                        <a:t>・最終処分産業廃棄物の排出者</a:t>
                      </a:r>
                    </a:p>
                  </a:txBody>
                  <a:tcPr marR="0" anchor="ctr"/>
                </a:tc>
                <a:extLst>
                  <a:ext uri="{0D108BD9-81ED-4DB2-BD59-A6C34878D82A}">
                    <a16:rowId xmlns:a16="http://schemas.microsoft.com/office/drawing/2014/main" val="2166426372"/>
                  </a:ext>
                </a:extLst>
              </a:tr>
            </a:tbl>
          </a:graphicData>
        </a:graphic>
      </p:graphicFrame>
      <p:sp>
        <p:nvSpPr>
          <p:cNvPr id="66" name="フレーム 65">
            <a:extLst>
              <a:ext uri="{FF2B5EF4-FFF2-40B4-BE49-F238E27FC236}">
                <a16:creationId xmlns:a16="http://schemas.microsoft.com/office/drawing/2014/main" id="{74D35E6C-1AC4-4642-B8E4-2088D80B7D40}"/>
              </a:ext>
            </a:extLst>
          </p:cNvPr>
          <p:cNvSpPr/>
          <p:nvPr/>
        </p:nvSpPr>
        <p:spPr>
          <a:xfrm>
            <a:off x="10207860" y="3867030"/>
            <a:ext cx="858916" cy="1095389"/>
          </a:xfrm>
          <a:prstGeom prst="fram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4BE61690-165C-437B-B4B2-4E0CC2933381}"/>
              </a:ext>
            </a:extLst>
          </p:cNvPr>
          <p:cNvSpPr/>
          <p:nvPr/>
        </p:nvSpPr>
        <p:spPr>
          <a:xfrm>
            <a:off x="7147486" y="2712412"/>
            <a:ext cx="2178357" cy="500651"/>
          </a:xfrm>
          <a:prstGeom prst="rect">
            <a:avLst/>
          </a:prstGeom>
          <a:solidFill>
            <a:schemeClr val="accent3">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楕円 6">
            <a:extLst>
              <a:ext uri="{FF2B5EF4-FFF2-40B4-BE49-F238E27FC236}">
                <a16:creationId xmlns:a16="http://schemas.microsoft.com/office/drawing/2014/main" id="{8C4E7B4E-C4D5-49AA-88BB-9D7929B0E612}"/>
              </a:ext>
            </a:extLst>
          </p:cNvPr>
          <p:cNvSpPr/>
          <p:nvPr/>
        </p:nvSpPr>
        <p:spPr>
          <a:xfrm>
            <a:off x="7243621" y="2585600"/>
            <a:ext cx="978408" cy="27308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7" name="楕円 36">
            <a:extLst>
              <a:ext uri="{FF2B5EF4-FFF2-40B4-BE49-F238E27FC236}">
                <a16:creationId xmlns:a16="http://schemas.microsoft.com/office/drawing/2014/main" id="{D0713D3D-5625-45A2-BB61-5E5ABEFF9D54}"/>
              </a:ext>
            </a:extLst>
          </p:cNvPr>
          <p:cNvSpPr/>
          <p:nvPr/>
        </p:nvSpPr>
        <p:spPr>
          <a:xfrm>
            <a:off x="8257837" y="2585600"/>
            <a:ext cx="978408" cy="27308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7EB9B3C3-E892-4FF2-8E73-105F3ABF3FB8}"/>
              </a:ext>
            </a:extLst>
          </p:cNvPr>
          <p:cNvSpPr txBox="1"/>
          <p:nvPr/>
        </p:nvSpPr>
        <p:spPr>
          <a:xfrm>
            <a:off x="7360169" y="2571103"/>
            <a:ext cx="774868" cy="253916"/>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２府４県</a:t>
            </a:r>
          </a:p>
        </p:txBody>
      </p:sp>
      <p:sp>
        <p:nvSpPr>
          <p:cNvPr id="40" name="テキスト ボックス 39">
            <a:extLst>
              <a:ext uri="{FF2B5EF4-FFF2-40B4-BE49-F238E27FC236}">
                <a16:creationId xmlns:a16="http://schemas.microsoft.com/office/drawing/2014/main" id="{FAD183FE-BE10-4DBC-85F4-52A74C310DB3}"/>
              </a:ext>
            </a:extLst>
          </p:cNvPr>
          <p:cNvSpPr txBox="1"/>
          <p:nvPr/>
        </p:nvSpPr>
        <p:spPr>
          <a:xfrm>
            <a:off x="8353832" y="2585140"/>
            <a:ext cx="978361" cy="330746"/>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169</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市町村</a:t>
            </a:r>
          </a:p>
        </p:txBody>
      </p:sp>
      <p:sp>
        <p:nvSpPr>
          <p:cNvPr id="41" name="楕円 40">
            <a:extLst>
              <a:ext uri="{FF2B5EF4-FFF2-40B4-BE49-F238E27FC236}">
                <a16:creationId xmlns:a16="http://schemas.microsoft.com/office/drawing/2014/main" id="{3AC4E8E9-C918-4644-B119-4DDEE39D0FF0}"/>
              </a:ext>
            </a:extLst>
          </p:cNvPr>
          <p:cNvSpPr/>
          <p:nvPr/>
        </p:nvSpPr>
        <p:spPr>
          <a:xfrm>
            <a:off x="7747163" y="2867561"/>
            <a:ext cx="978408" cy="27308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ACA07C85-22B6-42A4-A129-E5F851A31735}"/>
              </a:ext>
            </a:extLst>
          </p:cNvPr>
          <p:cNvSpPr txBox="1"/>
          <p:nvPr/>
        </p:nvSpPr>
        <p:spPr>
          <a:xfrm>
            <a:off x="7744510" y="2874309"/>
            <a:ext cx="1107340" cy="253916"/>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４港湾管理者</a:t>
            </a:r>
          </a:p>
        </p:txBody>
      </p:sp>
      <p:sp>
        <p:nvSpPr>
          <p:cNvPr id="10" name="四角形: 角を丸くする 9">
            <a:extLst>
              <a:ext uri="{FF2B5EF4-FFF2-40B4-BE49-F238E27FC236}">
                <a16:creationId xmlns:a16="http://schemas.microsoft.com/office/drawing/2014/main" id="{4EFE4F7E-D206-4683-A711-B45CD598F62B}"/>
              </a:ext>
            </a:extLst>
          </p:cNvPr>
          <p:cNvSpPr/>
          <p:nvPr/>
        </p:nvSpPr>
        <p:spPr>
          <a:xfrm>
            <a:off x="6433556" y="3815834"/>
            <a:ext cx="2833565" cy="1372931"/>
          </a:xfrm>
          <a:prstGeom prst="roundRect">
            <a:avLst>
              <a:gd name="adj" fmla="val 7140"/>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E63F259A-C7B4-4C67-9632-AFD3D77874F7}"/>
              </a:ext>
            </a:extLst>
          </p:cNvPr>
          <p:cNvSpPr txBox="1"/>
          <p:nvPr/>
        </p:nvSpPr>
        <p:spPr>
          <a:xfrm>
            <a:off x="6385780" y="4919536"/>
            <a:ext cx="3389818" cy="261610"/>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認可法人大阪湾広域臨海環境整備センター</a:t>
            </a:r>
            <a:r>
              <a:rPr kumimoji="1" lang="en-US" altLang="ja-JP"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05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4" name="楕円 43">
            <a:extLst>
              <a:ext uri="{FF2B5EF4-FFF2-40B4-BE49-F238E27FC236}">
                <a16:creationId xmlns:a16="http://schemas.microsoft.com/office/drawing/2014/main" id="{049E01A8-AE6B-4705-9E0A-993D84E9C6E3}"/>
              </a:ext>
            </a:extLst>
          </p:cNvPr>
          <p:cNvSpPr/>
          <p:nvPr/>
        </p:nvSpPr>
        <p:spPr>
          <a:xfrm>
            <a:off x="6378160" y="2696102"/>
            <a:ext cx="619616" cy="47120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BA4F7476-470D-4ED1-B310-A41CCE903EA0}"/>
              </a:ext>
            </a:extLst>
          </p:cNvPr>
          <p:cNvSpPr txBox="1"/>
          <p:nvPr/>
        </p:nvSpPr>
        <p:spPr>
          <a:xfrm>
            <a:off x="6379522" y="2699154"/>
            <a:ext cx="619616" cy="525302"/>
          </a:xfrm>
          <a:prstGeom prst="rect">
            <a:avLst/>
          </a:prstGeom>
          <a:noFill/>
        </p:spPr>
        <p:txBody>
          <a:bodyPr wrap="square" rtlCol="0">
            <a:spAutoFit/>
          </a:bodyPr>
          <a:lstStyle/>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民間</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事業者</a:t>
            </a:r>
          </a:p>
        </p:txBody>
      </p:sp>
      <p:sp>
        <p:nvSpPr>
          <p:cNvPr id="13" name="矢印: 下 12">
            <a:extLst>
              <a:ext uri="{FF2B5EF4-FFF2-40B4-BE49-F238E27FC236}">
                <a16:creationId xmlns:a16="http://schemas.microsoft.com/office/drawing/2014/main" id="{20EF495C-2BD1-4ACF-8F44-C896C059A60A}"/>
              </a:ext>
            </a:extLst>
          </p:cNvPr>
          <p:cNvSpPr/>
          <p:nvPr/>
        </p:nvSpPr>
        <p:spPr>
          <a:xfrm>
            <a:off x="8162631" y="3142900"/>
            <a:ext cx="138230" cy="792000"/>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13950851-FE84-431D-9BF6-B7506AD53312}"/>
              </a:ext>
            </a:extLst>
          </p:cNvPr>
          <p:cNvSpPr txBox="1"/>
          <p:nvPr/>
        </p:nvSpPr>
        <p:spPr>
          <a:xfrm>
            <a:off x="7561794" y="3361095"/>
            <a:ext cx="451701" cy="272380"/>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出資</a:t>
            </a:r>
          </a:p>
        </p:txBody>
      </p:sp>
      <p:cxnSp>
        <p:nvCxnSpPr>
          <p:cNvPr id="49" name="直線矢印コネクタ 48">
            <a:extLst>
              <a:ext uri="{FF2B5EF4-FFF2-40B4-BE49-F238E27FC236}">
                <a16:creationId xmlns:a16="http://schemas.microsoft.com/office/drawing/2014/main" id="{E7FC89DF-D6D3-429F-825B-34F37078D5EC}"/>
              </a:ext>
            </a:extLst>
          </p:cNvPr>
          <p:cNvCxnSpPr>
            <a:cxnSpLocks/>
          </p:cNvCxnSpPr>
          <p:nvPr/>
        </p:nvCxnSpPr>
        <p:spPr>
          <a:xfrm flipH="1">
            <a:off x="7608998" y="3206790"/>
            <a:ext cx="5806" cy="612000"/>
          </a:xfrm>
          <a:prstGeom prst="straightConnector1">
            <a:avLst/>
          </a:prstGeom>
          <a:ln w="12700">
            <a:solidFill>
              <a:schemeClr val="tx1"/>
            </a:solidFill>
            <a:prstDash val="dash"/>
            <a:tailEnd type="arrow" w="sm" len="med"/>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8B13E0D4-F899-496A-B157-63FB76FA1C91}"/>
              </a:ext>
            </a:extLst>
          </p:cNvPr>
          <p:cNvSpPr txBox="1"/>
          <p:nvPr/>
        </p:nvSpPr>
        <p:spPr>
          <a:xfrm>
            <a:off x="8410706" y="3231599"/>
            <a:ext cx="323753" cy="558852"/>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護岸</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建設</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費用</a:t>
            </a:r>
          </a:p>
        </p:txBody>
      </p:sp>
      <p:cxnSp>
        <p:nvCxnSpPr>
          <p:cNvPr id="51" name="直線矢印コネクタ 50">
            <a:extLst>
              <a:ext uri="{FF2B5EF4-FFF2-40B4-BE49-F238E27FC236}">
                <a16:creationId xmlns:a16="http://schemas.microsoft.com/office/drawing/2014/main" id="{53DE1D0C-BEE9-4FC1-8D40-348A212FCF21}"/>
              </a:ext>
            </a:extLst>
          </p:cNvPr>
          <p:cNvCxnSpPr>
            <a:cxnSpLocks/>
          </p:cNvCxnSpPr>
          <p:nvPr/>
        </p:nvCxnSpPr>
        <p:spPr>
          <a:xfrm flipH="1">
            <a:off x="8963111" y="2857202"/>
            <a:ext cx="1" cy="972000"/>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8772BD34-CD7C-4680-9B33-8EEDFAD0E0F7}"/>
              </a:ext>
            </a:extLst>
          </p:cNvPr>
          <p:cNvSpPr txBox="1"/>
          <p:nvPr/>
        </p:nvSpPr>
        <p:spPr>
          <a:xfrm>
            <a:off x="8997758" y="3200750"/>
            <a:ext cx="543757" cy="714498"/>
          </a:xfrm>
          <a:prstGeom prst="rect">
            <a:avLst/>
          </a:prstGeom>
          <a:noFill/>
        </p:spPr>
        <p:txBody>
          <a:bodyPr wrap="square" lIns="36000" tIns="36000" rIns="36000" bIns="36000" rtlCol="0">
            <a:spAutoFit/>
          </a:bodyPr>
          <a:lstStyle/>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廃棄物</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処理</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費用</a:t>
            </a:r>
          </a:p>
        </p:txBody>
      </p:sp>
      <p:cxnSp>
        <p:nvCxnSpPr>
          <p:cNvPr id="53" name="直線矢印コネクタ 52">
            <a:extLst>
              <a:ext uri="{FF2B5EF4-FFF2-40B4-BE49-F238E27FC236}">
                <a16:creationId xmlns:a16="http://schemas.microsoft.com/office/drawing/2014/main" id="{6DFC309F-8F75-4996-BCEA-37BDB8DAB6FE}"/>
              </a:ext>
            </a:extLst>
          </p:cNvPr>
          <p:cNvCxnSpPr>
            <a:cxnSpLocks/>
          </p:cNvCxnSpPr>
          <p:nvPr/>
        </p:nvCxnSpPr>
        <p:spPr>
          <a:xfrm flipH="1">
            <a:off x="6569402" y="3158140"/>
            <a:ext cx="1" cy="648000"/>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38752C1C-58D2-4FED-8551-3CE1BE85756D}"/>
              </a:ext>
            </a:extLst>
          </p:cNvPr>
          <p:cNvSpPr txBox="1"/>
          <p:nvPr/>
        </p:nvSpPr>
        <p:spPr>
          <a:xfrm>
            <a:off x="6572740" y="3224808"/>
            <a:ext cx="473813" cy="714498"/>
          </a:xfrm>
          <a:prstGeom prst="rect">
            <a:avLst/>
          </a:prstGeom>
          <a:noFill/>
        </p:spPr>
        <p:txBody>
          <a:bodyPr wrap="square" lIns="36000" tIns="36000" rIns="36000" bIns="36000" rtlCol="0">
            <a:spAutoFit/>
          </a:bodyPr>
          <a:lstStyle/>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産業</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廃棄物</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処理</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費用</a:t>
            </a:r>
          </a:p>
        </p:txBody>
      </p:sp>
      <p:sp>
        <p:nvSpPr>
          <p:cNvPr id="60" name="テキスト ボックス 59">
            <a:extLst>
              <a:ext uri="{FF2B5EF4-FFF2-40B4-BE49-F238E27FC236}">
                <a16:creationId xmlns:a16="http://schemas.microsoft.com/office/drawing/2014/main" id="{D79895ED-E1FD-4B91-BED3-D629E0EAE4A7}"/>
              </a:ext>
            </a:extLst>
          </p:cNvPr>
          <p:cNvSpPr txBox="1"/>
          <p:nvPr/>
        </p:nvSpPr>
        <p:spPr>
          <a:xfrm>
            <a:off x="9433555" y="3889844"/>
            <a:ext cx="709048" cy="247562"/>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護岸建設</a:t>
            </a:r>
          </a:p>
        </p:txBody>
      </p:sp>
      <p:cxnSp>
        <p:nvCxnSpPr>
          <p:cNvPr id="61" name="直線矢印コネクタ 60">
            <a:extLst>
              <a:ext uri="{FF2B5EF4-FFF2-40B4-BE49-F238E27FC236}">
                <a16:creationId xmlns:a16="http://schemas.microsoft.com/office/drawing/2014/main" id="{C0C6E291-7974-4EBF-9661-82D00FBC0848}"/>
              </a:ext>
            </a:extLst>
          </p:cNvPr>
          <p:cNvCxnSpPr>
            <a:cxnSpLocks/>
          </p:cNvCxnSpPr>
          <p:nvPr/>
        </p:nvCxnSpPr>
        <p:spPr>
          <a:xfrm flipV="1">
            <a:off x="9267135" y="4418914"/>
            <a:ext cx="1188000" cy="11423"/>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4AD0E07E-18C4-4F48-82F5-8B5B02483142}"/>
              </a:ext>
            </a:extLst>
          </p:cNvPr>
          <p:cNvSpPr txBox="1"/>
          <p:nvPr/>
        </p:nvSpPr>
        <p:spPr>
          <a:xfrm>
            <a:off x="9421188" y="4247064"/>
            <a:ext cx="808503" cy="247562"/>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一般廃棄物埋立</a:t>
            </a:r>
          </a:p>
        </p:txBody>
      </p:sp>
      <p:sp>
        <p:nvSpPr>
          <p:cNvPr id="64" name="テキスト ボックス 63">
            <a:extLst>
              <a:ext uri="{FF2B5EF4-FFF2-40B4-BE49-F238E27FC236}">
                <a16:creationId xmlns:a16="http://schemas.microsoft.com/office/drawing/2014/main" id="{7AF0449E-3ED0-4757-937F-45E1A2503B85}"/>
              </a:ext>
            </a:extLst>
          </p:cNvPr>
          <p:cNvSpPr txBox="1"/>
          <p:nvPr/>
        </p:nvSpPr>
        <p:spPr>
          <a:xfrm>
            <a:off x="9422314" y="4542768"/>
            <a:ext cx="1017085" cy="247562"/>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産業廃棄物埋立</a:t>
            </a:r>
          </a:p>
        </p:txBody>
      </p:sp>
      <p:cxnSp>
        <p:nvCxnSpPr>
          <p:cNvPr id="65" name="直線矢印コネクタ 64">
            <a:extLst>
              <a:ext uri="{FF2B5EF4-FFF2-40B4-BE49-F238E27FC236}">
                <a16:creationId xmlns:a16="http://schemas.microsoft.com/office/drawing/2014/main" id="{89481581-CFB8-474F-8AEB-6AB87EF42087}"/>
              </a:ext>
            </a:extLst>
          </p:cNvPr>
          <p:cNvCxnSpPr>
            <a:cxnSpLocks/>
          </p:cNvCxnSpPr>
          <p:nvPr/>
        </p:nvCxnSpPr>
        <p:spPr>
          <a:xfrm flipV="1">
            <a:off x="9273755" y="4716644"/>
            <a:ext cx="1188000" cy="11423"/>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9AF17EFF-83A8-4CB2-8D44-A430319962F1}"/>
              </a:ext>
            </a:extLst>
          </p:cNvPr>
          <p:cNvSpPr txBox="1"/>
          <p:nvPr/>
        </p:nvSpPr>
        <p:spPr>
          <a:xfrm>
            <a:off x="10214511" y="4916416"/>
            <a:ext cx="1194270" cy="321019"/>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埋立処分場</a:t>
            </a:r>
          </a:p>
        </p:txBody>
      </p:sp>
      <p:sp>
        <p:nvSpPr>
          <p:cNvPr id="68" name="矢印: 下 67">
            <a:extLst>
              <a:ext uri="{FF2B5EF4-FFF2-40B4-BE49-F238E27FC236}">
                <a16:creationId xmlns:a16="http://schemas.microsoft.com/office/drawing/2014/main" id="{4AB045E8-7397-46DE-8C5F-D6152A376538}"/>
              </a:ext>
            </a:extLst>
          </p:cNvPr>
          <p:cNvSpPr/>
          <p:nvPr/>
        </p:nvSpPr>
        <p:spPr>
          <a:xfrm rot="16200000">
            <a:off x="9652847" y="3643750"/>
            <a:ext cx="182055" cy="930669"/>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9" name="矢印: 上向き折線 68">
            <a:extLst>
              <a:ext uri="{FF2B5EF4-FFF2-40B4-BE49-F238E27FC236}">
                <a16:creationId xmlns:a16="http://schemas.microsoft.com/office/drawing/2014/main" id="{5D30DA68-3774-4CC7-B287-D17FD840D59C}"/>
              </a:ext>
            </a:extLst>
          </p:cNvPr>
          <p:cNvSpPr/>
          <p:nvPr/>
        </p:nvSpPr>
        <p:spPr>
          <a:xfrm rot="16200000">
            <a:off x="9176115" y="2479277"/>
            <a:ext cx="1050837" cy="1923246"/>
          </a:xfrm>
          <a:prstGeom prst="bentUpArrow">
            <a:avLst>
              <a:gd name="adj1" fmla="val 9721"/>
              <a:gd name="adj2" fmla="val 9280"/>
              <a:gd name="adj3" fmla="val 117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0" name="テキスト ボックス 69">
            <a:extLst>
              <a:ext uri="{FF2B5EF4-FFF2-40B4-BE49-F238E27FC236}">
                <a16:creationId xmlns:a16="http://schemas.microsoft.com/office/drawing/2014/main" id="{6B2EA479-5BB0-4E42-A8BB-6E08CF51F1FF}"/>
              </a:ext>
            </a:extLst>
          </p:cNvPr>
          <p:cNvSpPr txBox="1"/>
          <p:nvPr/>
        </p:nvSpPr>
        <p:spPr>
          <a:xfrm>
            <a:off x="9482932" y="2673096"/>
            <a:ext cx="1637441" cy="364296"/>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造成後の土地の無償譲渡</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（瀬戸内法に基づく新規埋立凍結の例外）</a:t>
            </a:r>
          </a:p>
        </p:txBody>
      </p:sp>
      <p:sp>
        <p:nvSpPr>
          <p:cNvPr id="71" name="テキスト ボックス 70">
            <a:extLst>
              <a:ext uri="{FF2B5EF4-FFF2-40B4-BE49-F238E27FC236}">
                <a16:creationId xmlns:a16="http://schemas.microsoft.com/office/drawing/2014/main" id="{42F8B63D-5882-460A-8755-BF5D460FBA3C}"/>
              </a:ext>
            </a:extLst>
          </p:cNvPr>
          <p:cNvSpPr txBox="1"/>
          <p:nvPr/>
        </p:nvSpPr>
        <p:spPr>
          <a:xfrm>
            <a:off x="6679062" y="3952979"/>
            <a:ext cx="2407216" cy="648896"/>
          </a:xfrm>
          <a:prstGeom prst="rect">
            <a:avLst/>
          </a:prstGeom>
          <a:solidFill>
            <a:schemeClr val="bg1"/>
          </a:solidFill>
          <a:ln>
            <a:solidFill>
              <a:schemeClr val="tx1"/>
            </a:solidFill>
          </a:ln>
        </p:spPr>
        <p:txBody>
          <a:bodyPr wrap="square" tIns="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管理委員会</a:t>
            </a:r>
          </a:p>
          <a:p>
            <a:pPr marL="176213" marR="0" lvl="0" indent="-176213" algn="l" defTabSz="914400" rtl="0" eaLnBrk="1" fontAlgn="auto" latinLnBrk="0" hangingPunct="1">
              <a:lnSpc>
                <a:spcPct val="100000"/>
              </a:lnSpc>
              <a:spcBef>
                <a:spcPts val="20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・定款の変更</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・埋立処分場整備の基本計画の作成等</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・予算・資金計画の作成等</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cxnSp>
        <p:nvCxnSpPr>
          <p:cNvPr id="74" name="直線コネクタ 73">
            <a:extLst>
              <a:ext uri="{FF2B5EF4-FFF2-40B4-BE49-F238E27FC236}">
                <a16:creationId xmlns:a16="http://schemas.microsoft.com/office/drawing/2014/main" id="{83EB9894-2099-41AA-9CAD-43B101D5B82A}"/>
              </a:ext>
            </a:extLst>
          </p:cNvPr>
          <p:cNvCxnSpPr>
            <a:cxnSpLocks/>
          </p:cNvCxnSpPr>
          <p:nvPr/>
        </p:nvCxnSpPr>
        <p:spPr>
          <a:xfrm>
            <a:off x="7872699" y="4615523"/>
            <a:ext cx="0" cy="136541"/>
          </a:xfrm>
          <a:prstGeom prst="line">
            <a:avLst/>
          </a:prstGeom>
          <a:ln w="15875"/>
        </p:spPr>
        <p:style>
          <a:lnRef idx="1">
            <a:schemeClr val="dk1"/>
          </a:lnRef>
          <a:fillRef idx="0">
            <a:schemeClr val="dk1"/>
          </a:fillRef>
          <a:effectRef idx="0">
            <a:schemeClr val="dk1"/>
          </a:effectRef>
          <a:fontRef idx="minor">
            <a:schemeClr val="tx1"/>
          </a:fontRef>
        </p:style>
      </p:cxnSp>
      <p:sp>
        <p:nvSpPr>
          <p:cNvPr id="76" name="テキスト ボックス 75">
            <a:extLst>
              <a:ext uri="{FF2B5EF4-FFF2-40B4-BE49-F238E27FC236}">
                <a16:creationId xmlns:a16="http://schemas.microsoft.com/office/drawing/2014/main" id="{D75992B9-8086-43DB-B504-CFF4C1AB1982}"/>
              </a:ext>
            </a:extLst>
          </p:cNvPr>
          <p:cNvSpPr txBox="1"/>
          <p:nvPr/>
        </p:nvSpPr>
        <p:spPr>
          <a:xfrm>
            <a:off x="6947918" y="4703223"/>
            <a:ext cx="1857871" cy="216000"/>
          </a:xfrm>
          <a:prstGeom prst="rect">
            <a:avLst/>
          </a:prstGeom>
          <a:solidFill>
            <a:schemeClr val="bg1"/>
          </a:solidFill>
          <a:ln>
            <a:solidFill>
              <a:schemeClr val="tx1"/>
            </a:solidFill>
          </a:ln>
        </p:spPr>
        <p:txBody>
          <a:bodyPr wrap="square" tIns="36000" rtlCol="0" anchor="ctr" anchorCtr="0">
            <a:spAutoFit/>
          </a:bodyPr>
          <a:lstStyle/>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理事長ほか職員</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9" name="テキスト ボックス 78">
            <a:extLst>
              <a:ext uri="{FF2B5EF4-FFF2-40B4-BE49-F238E27FC236}">
                <a16:creationId xmlns:a16="http://schemas.microsoft.com/office/drawing/2014/main" id="{97824F84-D40E-4381-8B75-BE2E62257C46}"/>
              </a:ext>
            </a:extLst>
          </p:cNvPr>
          <p:cNvSpPr txBox="1"/>
          <p:nvPr/>
        </p:nvSpPr>
        <p:spPr>
          <a:xfrm>
            <a:off x="7360168" y="3969061"/>
            <a:ext cx="1791367" cy="165036"/>
          </a:xfrm>
          <a:prstGeom prst="rect">
            <a:avLst/>
          </a:prstGeom>
          <a:noFill/>
        </p:spPr>
        <p:txBody>
          <a:bodyPr wrap="square" lIns="36000" tIns="36000" rIns="36000" bIns="36000" rtlCol="0">
            <a:spAutoFit/>
          </a:bodyPr>
          <a:lstStyle/>
          <a:p>
            <a:pPr marL="176213" marR="0" lvl="0" indent="-176213"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（地方公共団体の長４人、港湾管理者の長４人）</a:t>
            </a:r>
          </a:p>
        </p:txBody>
      </p:sp>
      <p:sp>
        <p:nvSpPr>
          <p:cNvPr id="55" name="テキスト ボックス 54">
            <a:extLst>
              <a:ext uri="{FF2B5EF4-FFF2-40B4-BE49-F238E27FC236}">
                <a16:creationId xmlns:a16="http://schemas.microsoft.com/office/drawing/2014/main" id="{3B7A5283-9ABB-4EF0-9014-BB8F86487E97}"/>
              </a:ext>
            </a:extLst>
          </p:cNvPr>
          <p:cNvSpPr txBox="1"/>
          <p:nvPr/>
        </p:nvSpPr>
        <p:spPr>
          <a:xfrm>
            <a:off x="6675973" y="5174776"/>
            <a:ext cx="4198453" cy="977191"/>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 港湾管理者の費用負担で護岸を整備</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2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 護岸の中に、市町村の費用負担で一般廃棄物を埋立</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2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 また、護岸の中に、センターの自主事業として、民間事業者の費用負担で産業廃棄物を埋立</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ct val="100000"/>
              </a:lnSpc>
              <a:spcBef>
                <a:spcPts val="2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 埋立が完了した土地を港湾管理者が入手</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8" name="テキスト ボックス 57">
            <a:extLst>
              <a:ext uri="{FF2B5EF4-FFF2-40B4-BE49-F238E27FC236}">
                <a16:creationId xmlns:a16="http://schemas.microsoft.com/office/drawing/2014/main" id="{DACFA2BF-0A88-44BD-B3FF-3CB0ED047CA6}"/>
              </a:ext>
            </a:extLst>
          </p:cNvPr>
          <p:cNvSpPr txBox="1"/>
          <p:nvPr/>
        </p:nvSpPr>
        <p:spPr>
          <a:xfrm>
            <a:off x="6688147" y="6071250"/>
            <a:ext cx="4265966" cy="507831"/>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当初事業スキームからの一部変更により、２期処分場では、土地評価額の減少相応額としての護岸使用料を、また、３期処分場では、土地価格の減少や環境法制の厳格化による土地処分規制等に伴い護岸整備費を、排出者が負担。</a:t>
            </a:r>
          </a:p>
        </p:txBody>
      </p:sp>
      <p:sp>
        <p:nvSpPr>
          <p:cNvPr id="59" name="テキスト ボックス 58">
            <a:extLst>
              <a:ext uri="{FF2B5EF4-FFF2-40B4-BE49-F238E27FC236}">
                <a16:creationId xmlns:a16="http://schemas.microsoft.com/office/drawing/2014/main" id="{BB4BAD14-2657-438A-86E5-0475258A4383}"/>
              </a:ext>
            </a:extLst>
          </p:cNvPr>
          <p:cNvSpPr txBox="1"/>
          <p:nvPr/>
        </p:nvSpPr>
        <p:spPr>
          <a:xfrm>
            <a:off x="8272145" y="3222359"/>
            <a:ext cx="172453" cy="247562"/>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a:t>
            </a:r>
          </a:p>
        </p:txBody>
      </p:sp>
      <p:sp>
        <p:nvSpPr>
          <p:cNvPr id="62" name="テキスト ボックス 61">
            <a:extLst>
              <a:ext uri="{FF2B5EF4-FFF2-40B4-BE49-F238E27FC236}">
                <a16:creationId xmlns:a16="http://schemas.microsoft.com/office/drawing/2014/main" id="{6D2DDE7A-FD1E-4131-BDCB-67227CAAB2D8}"/>
              </a:ext>
            </a:extLst>
          </p:cNvPr>
          <p:cNvSpPr txBox="1"/>
          <p:nvPr/>
        </p:nvSpPr>
        <p:spPr>
          <a:xfrm>
            <a:off x="9349407" y="2676631"/>
            <a:ext cx="172453" cy="247562"/>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a:t>
            </a:r>
          </a:p>
        </p:txBody>
      </p:sp>
      <p:sp>
        <p:nvSpPr>
          <p:cNvPr id="72" name="テキスト ボックス 71">
            <a:extLst>
              <a:ext uri="{FF2B5EF4-FFF2-40B4-BE49-F238E27FC236}">
                <a16:creationId xmlns:a16="http://schemas.microsoft.com/office/drawing/2014/main" id="{DAE45340-1623-458C-A927-58436512EF64}"/>
              </a:ext>
            </a:extLst>
          </p:cNvPr>
          <p:cNvSpPr txBox="1"/>
          <p:nvPr/>
        </p:nvSpPr>
        <p:spPr>
          <a:xfrm>
            <a:off x="6572100" y="3205964"/>
            <a:ext cx="172453" cy="247562"/>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a:t>
            </a:r>
          </a:p>
        </p:txBody>
      </p:sp>
      <p:sp>
        <p:nvSpPr>
          <p:cNvPr id="73" name="テキスト ボックス 72">
            <a:extLst>
              <a:ext uri="{FF2B5EF4-FFF2-40B4-BE49-F238E27FC236}">
                <a16:creationId xmlns:a16="http://schemas.microsoft.com/office/drawing/2014/main" id="{277BD102-73CF-4DE5-80B4-08F056B8C407}"/>
              </a:ext>
            </a:extLst>
          </p:cNvPr>
          <p:cNvSpPr txBox="1"/>
          <p:nvPr/>
        </p:nvSpPr>
        <p:spPr>
          <a:xfrm>
            <a:off x="7022213" y="3268864"/>
            <a:ext cx="459470" cy="558852"/>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護岸使用</a:t>
            </a:r>
            <a:endPar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料・整備</a:t>
            </a:r>
            <a:endPar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費含む</a:t>
            </a:r>
          </a:p>
        </p:txBody>
      </p:sp>
      <p:sp>
        <p:nvSpPr>
          <p:cNvPr id="3" name="大かっこ 2">
            <a:extLst>
              <a:ext uri="{FF2B5EF4-FFF2-40B4-BE49-F238E27FC236}">
                <a16:creationId xmlns:a16="http://schemas.microsoft.com/office/drawing/2014/main" id="{BB900594-18F8-4320-8B46-B3731143270C}"/>
              </a:ext>
            </a:extLst>
          </p:cNvPr>
          <p:cNvSpPr/>
          <p:nvPr/>
        </p:nvSpPr>
        <p:spPr>
          <a:xfrm>
            <a:off x="6993092" y="3324509"/>
            <a:ext cx="429202" cy="379736"/>
          </a:xfrm>
          <a:prstGeom prst="bracketPair">
            <a:avLst>
              <a:gd name="adj" fmla="val 9945"/>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77" name="テキスト ボックス 76">
            <a:extLst>
              <a:ext uri="{FF2B5EF4-FFF2-40B4-BE49-F238E27FC236}">
                <a16:creationId xmlns:a16="http://schemas.microsoft.com/office/drawing/2014/main" id="{77E14D12-98A9-4699-AB10-3A5A7367B800}"/>
              </a:ext>
            </a:extLst>
          </p:cNvPr>
          <p:cNvSpPr txBox="1"/>
          <p:nvPr/>
        </p:nvSpPr>
        <p:spPr>
          <a:xfrm>
            <a:off x="9484319" y="3278933"/>
            <a:ext cx="459470" cy="558852"/>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護岸使用</a:t>
            </a:r>
            <a:endPar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料・整備</a:t>
            </a:r>
            <a:endParaRPr kumimoji="1" lang="en-US" altLang="ja-JP"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費含む</a:t>
            </a:r>
          </a:p>
        </p:txBody>
      </p:sp>
      <p:sp>
        <p:nvSpPr>
          <p:cNvPr id="78" name="大かっこ 77">
            <a:extLst>
              <a:ext uri="{FF2B5EF4-FFF2-40B4-BE49-F238E27FC236}">
                <a16:creationId xmlns:a16="http://schemas.microsoft.com/office/drawing/2014/main" id="{C5314C03-C99C-4740-9821-E8B29C3AC1FF}"/>
              </a:ext>
            </a:extLst>
          </p:cNvPr>
          <p:cNvSpPr/>
          <p:nvPr/>
        </p:nvSpPr>
        <p:spPr>
          <a:xfrm>
            <a:off x="9452207" y="3319557"/>
            <a:ext cx="429202" cy="388399"/>
          </a:xfrm>
          <a:prstGeom prst="bracketPair">
            <a:avLst>
              <a:gd name="adj" fmla="val 13031"/>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四角形: 角を丸くする 3">
            <a:extLst>
              <a:ext uri="{FF2B5EF4-FFF2-40B4-BE49-F238E27FC236}">
                <a16:creationId xmlns:a16="http://schemas.microsoft.com/office/drawing/2014/main" id="{5AB4B094-FAE7-4FF3-B64B-AF0E8AF3EA40}"/>
              </a:ext>
            </a:extLst>
          </p:cNvPr>
          <p:cNvSpPr/>
          <p:nvPr/>
        </p:nvSpPr>
        <p:spPr>
          <a:xfrm>
            <a:off x="6277201" y="2516082"/>
            <a:ext cx="4976663" cy="4062999"/>
          </a:xfrm>
          <a:prstGeom prst="roundRect">
            <a:avLst>
              <a:gd name="adj" fmla="val 45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7" name="テキスト ボックス 56">
            <a:extLst>
              <a:ext uri="{FF2B5EF4-FFF2-40B4-BE49-F238E27FC236}">
                <a16:creationId xmlns:a16="http://schemas.microsoft.com/office/drawing/2014/main" id="{06CB763E-FE72-4AF1-A13F-0E4D2316BB3D}"/>
              </a:ext>
            </a:extLst>
          </p:cNvPr>
          <p:cNvSpPr txBox="1"/>
          <p:nvPr/>
        </p:nvSpPr>
        <p:spPr>
          <a:xfrm>
            <a:off x="8985131" y="3198195"/>
            <a:ext cx="172453" cy="247562"/>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a:t>
            </a:r>
          </a:p>
        </p:txBody>
      </p:sp>
      <p:sp>
        <p:nvSpPr>
          <p:cNvPr id="75" name="テキスト ボックス 74">
            <a:extLst>
              <a:ext uri="{FF2B5EF4-FFF2-40B4-BE49-F238E27FC236}">
                <a16:creationId xmlns:a16="http://schemas.microsoft.com/office/drawing/2014/main" id="{D5A79518-482D-429F-AA44-3215F027E73A}"/>
              </a:ext>
            </a:extLst>
          </p:cNvPr>
          <p:cNvSpPr txBox="1"/>
          <p:nvPr/>
        </p:nvSpPr>
        <p:spPr>
          <a:xfrm>
            <a:off x="9276493" y="3883682"/>
            <a:ext cx="426938" cy="247562"/>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2" name="テキスト ボックス 81">
            <a:extLst>
              <a:ext uri="{FF2B5EF4-FFF2-40B4-BE49-F238E27FC236}">
                <a16:creationId xmlns:a16="http://schemas.microsoft.com/office/drawing/2014/main" id="{1F3E91AA-BDBA-4152-9B14-3AF9F9C73E67}"/>
              </a:ext>
            </a:extLst>
          </p:cNvPr>
          <p:cNvSpPr txBox="1"/>
          <p:nvPr/>
        </p:nvSpPr>
        <p:spPr>
          <a:xfrm>
            <a:off x="9273755" y="4244340"/>
            <a:ext cx="426938" cy="247562"/>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3" name="テキスト ボックス 82">
            <a:extLst>
              <a:ext uri="{FF2B5EF4-FFF2-40B4-BE49-F238E27FC236}">
                <a16:creationId xmlns:a16="http://schemas.microsoft.com/office/drawing/2014/main" id="{11189992-B2B8-465E-8E2E-C56BDEDA9908}"/>
              </a:ext>
            </a:extLst>
          </p:cNvPr>
          <p:cNvSpPr txBox="1"/>
          <p:nvPr/>
        </p:nvSpPr>
        <p:spPr>
          <a:xfrm>
            <a:off x="9273755" y="4529207"/>
            <a:ext cx="426938" cy="247562"/>
          </a:xfrm>
          <a:prstGeom prst="rect">
            <a:avLst/>
          </a:prstGeom>
          <a:noFill/>
        </p:spPr>
        <p:txBody>
          <a:bodyPr wrap="square" lIns="36000" tIns="36000" rIns="36000" bIns="36000"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a:t>
            </a:r>
            <a:r>
              <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5" name="テキスト ボックス 84">
            <a:extLst>
              <a:ext uri="{FF2B5EF4-FFF2-40B4-BE49-F238E27FC236}">
                <a16:creationId xmlns:a16="http://schemas.microsoft.com/office/drawing/2014/main" id="{572CD90C-868C-46CB-AC99-5F81EBFE8DDF}"/>
              </a:ext>
            </a:extLst>
          </p:cNvPr>
          <p:cNvSpPr txBox="1"/>
          <p:nvPr/>
        </p:nvSpPr>
        <p:spPr>
          <a:xfrm>
            <a:off x="7009156" y="6607379"/>
            <a:ext cx="4668375" cy="230832"/>
          </a:xfrm>
          <a:prstGeom prst="rect">
            <a:avLst/>
          </a:prstGeom>
          <a:noFill/>
        </p:spPr>
        <p:txBody>
          <a:bodyPr wrap="square" rtlCol="0">
            <a:spAutoFit/>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出典：樋口浩一「自治体間における広域連携の研究」をもとに副首都推進局で作成</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1" name="テキスト ボックス 80">
            <a:extLst>
              <a:ext uri="{FF2B5EF4-FFF2-40B4-BE49-F238E27FC236}">
                <a16:creationId xmlns:a16="http://schemas.microsoft.com/office/drawing/2014/main" id="{854266CF-8246-4DA9-A7A5-CD317C8B6010}"/>
              </a:ext>
            </a:extLst>
          </p:cNvPr>
          <p:cNvSpPr txBox="1"/>
          <p:nvPr/>
        </p:nvSpPr>
        <p:spPr>
          <a:xfrm>
            <a:off x="5989453" y="862772"/>
            <a:ext cx="365483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主な特徴</a:t>
            </a:r>
          </a:p>
        </p:txBody>
      </p:sp>
      <p:sp>
        <p:nvSpPr>
          <p:cNvPr id="86" name="テキスト ボックス 85">
            <a:extLst>
              <a:ext uri="{FF2B5EF4-FFF2-40B4-BE49-F238E27FC236}">
                <a16:creationId xmlns:a16="http://schemas.microsoft.com/office/drawing/2014/main" id="{35D4D52A-E3CE-4CCE-A551-B632D3806CC0}"/>
              </a:ext>
            </a:extLst>
          </p:cNvPr>
          <p:cNvSpPr txBox="1"/>
          <p:nvPr/>
        </p:nvSpPr>
        <p:spPr>
          <a:xfrm>
            <a:off x="6149092" y="1104568"/>
            <a:ext cx="5344076" cy="1092607"/>
          </a:xfrm>
          <a:prstGeom prst="rect">
            <a:avLst/>
          </a:prstGeom>
          <a:noFill/>
        </p:spPr>
        <p:txBody>
          <a:bodyPr wrap="square" rtlCol="0">
            <a:spAutoFit/>
          </a:bodyPr>
          <a:lstStyle/>
          <a:p>
            <a:pPr marL="176213" marR="0" lvl="0" indent="-176213" algn="l" defTabSz="914400" rtl="0" eaLnBrk="1" fontAlgn="auto" latinLnBrk="0" hangingPunct="1">
              <a:lnSpc>
                <a:spcPts val="13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広域連携が成立した背景として、国主導で検討が始まったことに加え、関係自治体相互の責任や信頼と、それぞれに一定のメリットがあったこと、また、市町村にとっては、最終的に廃棄物を搬入するかどうかは自由で、事実上参入退出の任意性があったということが考えられる。（首都圏においても同様の事業が国主導で検討されたが、東京都や千葉県が広域処理に消極的であったことなどにより実現していない。）</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0" name="正方形/長方形 79">
            <a:extLst>
              <a:ext uri="{FF2B5EF4-FFF2-40B4-BE49-F238E27FC236}">
                <a16:creationId xmlns:a16="http://schemas.microsoft.com/office/drawing/2014/main" id="{D0D68383-0E1F-4412-970E-6238A1B78C29}"/>
              </a:ext>
            </a:extLst>
          </p:cNvPr>
          <p:cNvSpPr/>
          <p:nvPr/>
        </p:nvSpPr>
        <p:spPr>
          <a:xfrm>
            <a:off x="292980" y="207411"/>
            <a:ext cx="855831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大阪湾広域臨海環境整備事業（大阪湾フェニックス事業）について</a:t>
            </a:r>
            <a:endParaRPr kumimoji="1"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 name="スライド番号プレースホルダー 3">
            <a:extLst>
              <a:ext uri="{FF2B5EF4-FFF2-40B4-BE49-F238E27FC236}">
                <a16:creationId xmlns:a16="http://schemas.microsoft.com/office/drawing/2014/main" id="{FD2B2FD5-ABE3-5A11-98CA-A02AFDF6B8F4}"/>
              </a:ext>
            </a:extLst>
          </p:cNvPr>
          <p:cNvSpPr>
            <a:spLocks noGrp="1"/>
          </p:cNvSpPr>
          <p:nvPr>
            <p:ph type="sldNum" sz="quarter" idx="12"/>
          </p:nvPr>
        </p:nvSpPr>
        <p:spPr>
          <a:xfrm>
            <a:off x="9074727" y="6356353"/>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22390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799BB65B-C91D-A6C5-6B32-38B3C83C6AB4}"/>
              </a:ext>
            </a:extLst>
          </p:cNvPr>
          <p:cNvGraphicFramePr>
            <a:graphicFrameLocks/>
          </p:cNvGraphicFramePr>
          <p:nvPr/>
        </p:nvGraphicFramePr>
        <p:xfrm>
          <a:off x="1536759" y="2110950"/>
          <a:ext cx="10493316" cy="216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a:extLst>
              <a:ext uri="{FF2B5EF4-FFF2-40B4-BE49-F238E27FC236}">
                <a16:creationId xmlns:a16="http://schemas.microsoft.com/office/drawing/2014/main" id="{90802334-E8E2-9E48-0E2A-982BEB61B776}"/>
              </a:ext>
            </a:extLst>
          </p:cNvPr>
          <p:cNvSpPr>
            <a:spLocks noGrp="1"/>
          </p:cNvSpPr>
          <p:nvPr>
            <p:ph type="sldNum" sz="quarter" idx="12"/>
          </p:nvPr>
        </p:nvSpPr>
        <p:spPr>
          <a:xfrm>
            <a:off x="9286875" y="6428119"/>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正方形/長方形 4">
            <a:extLst>
              <a:ext uri="{FF2B5EF4-FFF2-40B4-BE49-F238E27FC236}">
                <a16:creationId xmlns:a16="http://schemas.microsoft.com/office/drawing/2014/main" id="{A8039091-8FEA-9848-E9D4-2CFFD491174C}"/>
              </a:ext>
            </a:extLst>
          </p:cNvPr>
          <p:cNvSpPr/>
          <p:nvPr/>
        </p:nvSpPr>
        <p:spPr>
          <a:xfrm>
            <a:off x="36000" y="36000"/>
            <a:ext cx="1051626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３ー１．我が国の主要圏域の人口と</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GDP</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の増減への寄与度（期間ごと年平均）</a:t>
            </a:r>
          </a:p>
        </p:txBody>
      </p:sp>
      <p:sp>
        <p:nvSpPr>
          <p:cNvPr id="6" name="正方形/長方形 5">
            <a:extLst>
              <a:ext uri="{FF2B5EF4-FFF2-40B4-BE49-F238E27FC236}">
                <a16:creationId xmlns:a16="http://schemas.microsoft.com/office/drawing/2014/main" id="{556F1234-0A86-562C-F8BE-FA1A469DB401}"/>
              </a:ext>
            </a:extLst>
          </p:cNvPr>
          <p:cNvSpPr/>
          <p:nvPr/>
        </p:nvSpPr>
        <p:spPr>
          <a:xfrm>
            <a:off x="1020417" y="575393"/>
            <a:ext cx="10625367" cy="9648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人口増減については、我が国の人口増加率が低下するなかで、首都圏は低下するものの、国全体が人口減少となったリーマンショック後も、プラスを維持している。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GDP</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は、首都圏は我が国の成長率低下に合わせて低下し、全体に占める割合も大きく変化していない。</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BFAA6639-C626-FE7B-867C-7E2DFAB1C18D}"/>
              </a:ext>
            </a:extLst>
          </p:cNvPr>
          <p:cNvSpPr txBox="1"/>
          <p:nvPr/>
        </p:nvSpPr>
        <p:spPr>
          <a:xfrm>
            <a:off x="2425879" y="1598092"/>
            <a:ext cx="1772690" cy="430887"/>
          </a:xfrm>
          <a:prstGeom prst="rect">
            <a:avLst/>
          </a:prstGeom>
          <a:noFill/>
          <a:ln>
            <a:solidFill>
              <a:schemeClr val="bg1">
                <a:lumMod val="6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オイルショック後</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バブル前</a:t>
            </a:r>
          </a:p>
        </p:txBody>
      </p:sp>
      <p:sp>
        <p:nvSpPr>
          <p:cNvPr id="12" name="テキスト ボックス 11">
            <a:extLst>
              <a:ext uri="{FF2B5EF4-FFF2-40B4-BE49-F238E27FC236}">
                <a16:creationId xmlns:a16="http://schemas.microsoft.com/office/drawing/2014/main" id="{DE374303-2F2D-02F0-B818-595A02BADEAB}"/>
              </a:ext>
            </a:extLst>
          </p:cNvPr>
          <p:cNvSpPr txBox="1"/>
          <p:nvPr/>
        </p:nvSpPr>
        <p:spPr>
          <a:xfrm>
            <a:off x="4851379" y="1713195"/>
            <a:ext cx="1772690" cy="261610"/>
          </a:xfrm>
          <a:prstGeom prst="rect">
            <a:avLst/>
          </a:prstGeom>
          <a:noFill/>
          <a:ln>
            <a:solidFill>
              <a:schemeClr val="bg1">
                <a:lumMod val="6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バブル中</a:t>
            </a:r>
          </a:p>
        </p:txBody>
      </p:sp>
      <p:sp>
        <p:nvSpPr>
          <p:cNvPr id="13" name="テキスト ボックス 12">
            <a:extLst>
              <a:ext uri="{FF2B5EF4-FFF2-40B4-BE49-F238E27FC236}">
                <a16:creationId xmlns:a16="http://schemas.microsoft.com/office/drawing/2014/main" id="{5A33E8D6-0FEF-3376-C848-91FED1B3845B}"/>
              </a:ext>
            </a:extLst>
          </p:cNvPr>
          <p:cNvSpPr txBox="1"/>
          <p:nvPr/>
        </p:nvSpPr>
        <p:spPr>
          <a:xfrm>
            <a:off x="7158724" y="1622164"/>
            <a:ext cx="1772690" cy="430887"/>
          </a:xfrm>
          <a:prstGeom prst="rect">
            <a:avLst/>
          </a:prstGeom>
          <a:noFill/>
          <a:ln>
            <a:solidFill>
              <a:schemeClr val="bg1">
                <a:lumMod val="6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バブル崩壊後</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リーマンショック前</a:t>
            </a:r>
          </a:p>
        </p:txBody>
      </p:sp>
      <p:sp>
        <p:nvSpPr>
          <p:cNvPr id="14" name="テキスト ボックス 13">
            <a:extLst>
              <a:ext uri="{FF2B5EF4-FFF2-40B4-BE49-F238E27FC236}">
                <a16:creationId xmlns:a16="http://schemas.microsoft.com/office/drawing/2014/main" id="{2F8CF5FB-B36A-F1BD-E4F8-C27A3A8271CC}"/>
              </a:ext>
            </a:extLst>
          </p:cNvPr>
          <p:cNvSpPr txBox="1"/>
          <p:nvPr/>
        </p:nvSpPr>
        <p:spPr>
          <a:xfrm>
            <a:off x="9584224" y="1706802"/>
            <a:ext cx="1772690" cy="261610"/>
          </a:xfrm>
          <a:prstGeom prst="rect">
            <a:avLst/>
          </a:prstGeom>
          <a:noFill/>
          <a:ln>
            <a:solidFill>
              <a:schemeClr val="bg1">
                <a:lumMod val="6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リーマンショック後</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0" name="テキスト ボックス 29">
            <a:extLst>
              <a:ext uri="{FF2B5EF4-FFF2-40B4-BE49-F238E27FC236}">
                <a16:creationId xmlns:a16="http://schemas.microsoft.com/office/drawing/2014/main" id="{C06D0936-C38A-5F44-28AE-D1F16E424EED}"/>
              </a:ext>
            </a:extLst>
          </p:cNvPr>
          <p:cNvSpPr txBox="1"/>
          <p:nvPr/>
        </p:nvSpPr>
        <p:spPr>
          <a:xfrm>
            <a:off x="65335" y="4173853"/>
            <a:ext cx="1519552" cy="584775"/>
          </a:xfrm>
          <a:prstGeom prst="rect">
            <a:avLst/>
          </a:prstGeom>
          <a:solidFill>
            <a:schemeClr val="bg1">
              <a:lumMod val="5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国内総生産</a:t>
            </a:r>
            <a:endParaRPr kumimoji="1" lang="en-US" altLang="ja-JP"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増減の寄与度</a:t>
            </a:r>
          </a:p>
        </p:txBody>
      </p:sp>
      <p:sp>
        <p:nvSpPr>
          <p:cNvPr id="34" name="テキスト ボックス 33">
            <a:extLst>
              <a:ext uri="{FF2B5EF4-FFF2-40B4-BE49-F238E27FC236}">
                <a16:creationId xmlns:a16="http://schemas.microsoft.com/office/drawing/2014/main" id="{1C1C32CB-4371-0D7E-A4E4-5BFB4E40884E}"/>
              </a:ext>
            </a:extLst>
          </p:cNvPr>
          <p:cNvSpPr txBox="1"/>
          <p:nvPr/>
        </p:nvSpPr>
        <p:spPr>
          <a:xfrm>
            <a:off x="8078408" y="6237069"/>
            <a:ext cx="304845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なお、ここで、圏域については、以下の通りとした。</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首都圏：東京都、埼玉県、千葉県、神奈川県</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近畿圏：大阪府、京都府、兵庫県</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中部圏：愛知県、岐阜県、三重県</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0" name="テキスト ボックス 39">
            <a:extLst>
              <a:ext uri="{FF2B5EF4-FFF2-40B4-BE49-F238E27FC236}">
                <a16:creationId xmlns:a16="http://schemas.microsoft.com/office/drawing/2014/main" id="{BFC89F6A-4765-ACDF-5F39-1D7176831A72}"/>
              </a:ext>
            </a:extLst>
          </p:cNvPr>
          <p:cNvSpPr txBox="1"/>
          <p:nvPr/>
        </p:nvSpPr>
        <p:spPr>
          <a:xfrm>
            <a:off x="331086" y="1676024"/>
            <a:ext cx="1008000" cy="584775"/>
          </a:xfrm>
          <a:prstGeom prst="rect">
            <a:avLst/>
          </a:prstGeom>
          <a:solidFill>
            <a:schemeClr val="bg1">
              <a:lumMod val="5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人口増減</a:t>
            </a:r>
            <a:r>
              <a:rPr kumimoji="1" lang="ja-JP" altLang="en-US" sz="16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cs typeface="+mn-cs"/>
              </a:rPr>
              <a:t>の寄与度</a:t>
            </a:r>
            <a:endParaRPr kumimoji="1" lang="en-US" altLang="ja-JP"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3" name="グラフ 2">
            <a:extLst>
              <a:ext uri="{FF2B5EF4-FFF2-40B4-BE49-F238E27FC236}">
                <a16:creationId xmlns:a16="http://schemas.microsoft.com/office/drawing/2014/main" id="{DC4B8D42-E201-7B51-CAA1-BE991EEE92F9}"/>
              </a:ext>
            </a:extLst>
          </p:cNvPr>
          <p:cNvGraphicFramePr>
            <a:graphicFrameLocks/>
          </p:cNvGraphicFramePr>
          <p:nvPr/>
        </p:nvGraphicFramePr>
        <p:xfrm>
          <a:off x="1664120" y="4352921"/>
          <a:ext cx="10237367" cy="1965335"/>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F445D000-A3CE-435C-53D4-47B2D12C6F82}"/>
              </a:ext>
            </a:extLst>
          </p:cNvPr>
          <p:cNvSpPr txBox="1"/>
          <p:nvPr/>
        </p:nvSpPr>
        <p:spPr>
          <a:xfrm>
            <a:off x="36000" y="6238833"/>
            <a:ext cx="5264663" cy="600164"/>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寄与度の計算方法：</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各項目の期間中の増減率の幾何平均を取って、１年ごとの平均増減率を算出。</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その数値に、各項目の各期の期初のシェアを乗じた。</a:t>
            </a:r>
          </a:p>
        </p:txBody>
      </p:sp>
    </p:spTree>
    <p:extLst>
      <p:ext uri="{BB962C8B-B14F-4D97-AF65-F5344CB8AC3E}">
        <p14:creationId xmlns:p14="http://schemas.microsoft.com/office/powerpoint/2010/main" val="76467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008A8447-51E2-1012-4406-A6A88A82045E}"/>
              </a:ext>
            </a:extLst>
          </p:cNvPr>
          <p:cNvSpPr txBox="1"/>
          <p:nvPr/>
        </p:nvSpPr>
        <p:spPr>
          <a:xfrm>
            <a:off x="95035" y="1106388"/>
            <a:ext cx="11722892" cy="3539430"/>
          </a:xfrm>
          <a:prstGeom prst="rect">
            <a:avLst/>
          </a:prstGeom>
          <a:noFill/>
        </p:spPr>
        <p:txBody>
          <a:bodyPr wrap="square" rtlCol="0">
            <a:spAutoFit/>
          </a:bodyPr>
          <a:lstStyle/>
          <a:p>
            <a:r>
              <a:rPr kumimoji="1" lang="ja-JP" altLang="en-US" sz="1600" dirty="0">
                <a:latin typeface="BIZ UDゴシック" panose="020B0400000000000000" pitchFamily="49" charset="-128"/>
                <a:ea typeface="BIZ UDゴシック" panose="020B0400000000000000" pitchFamily="49" charset="-128"/>
              </a:rPr>
              <a:t>　これまでの意見交換会を踏まえ、今後、国に対して副首都化を働きかけるにあたり、多極分散・ネットワーク型の社会への転換が我が国の成長につながることや、副首都化を後押しする新たな行政体制の仕組みについて、更に検討を深める必要がある。</a:t>
            </a:r>
            <a:endParaRPr kumimoji="1" lang="en-US" altLang="ja-JP" sz="1600" dirty="0">
              <a:latin typeface="BIZ UDゴシック" panose="020B0400000000000000" pitchFamily="49" charset="-128"/>
              <a:ea typeface="BIZ UDゴシック" panose="020B0400000000000000" pitchFamily="49" charset="-128"/>
            </a:endParaRPr>
          </a:p>
          <a:p>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とりわけ、新たな行政体制の仕組みについては、</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府県域を越えて広がる経済圏（都市圏）域において、一体的・機動的な運営が可能となる仕組みの具体化を図り、国に働きかけるにふさわしいものとする必要がある。</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endParaRPr kumimoji="1" lang="en-US" altLang="ja-JP" sz="1600" dirty="0">
              <a:solidFill>
                <a:prstClr val="black"/>
              </a:solidFill>
              <a:latin typeface="BIZ UDゴシック" panose="020B0400000000000000" pitchFamily="49" charset="-128"/>
              <a:ea typeface="BIZ UDゴシック" panose="020B0400000000000000" pitchFamily="49" charset="-128"/>
            </a:endParaRPr>
          </a:p>
          <a:p>
            <a:r>
              <a:rPr kumimoji="1" lang="ja-JP" altLang="en-US" sz="1600" dirty="0">
                <a:solidFill>
                  <a:prstClr val="black"/>
                </a:solidFill>
                <a:latin typeface="BIZ UDゴシック" panose="020B0400000000000000" pitchFamily="49" charset="-128"/>
                <a:ea typeface="BIZ UDゴシック" panose="020B0400000000000000" pitchFamily="49" charset="-128"/>
              </a:rPr>
              <a:t>　今回の意見交換会では、これまでの検討してきた点について、下記の項目に沿って、</a:t>
            </a:r>
            <a:r>
              <a:rPr kumimoji="1" lang="ja-JP" altLang="en-US" sz="1600" dirty="0">
                <a:latin typeface="BIZ UDゴシック" panose="020B0400000000000000" pitchFamily="49" charset="-128"/>
                <a:ea typeface="BIZ UDゴシック" panose="020B0400000000000000" pitchFamily="49" charset="-128"/>
              </a:rPr>
              <a:t>資料の整理を行った。</a:t>
            </a:r>
            <a:endParaRPr kumimoji="1" lang="en-US" altLang="ja-JP" sz="1600" dirty="0">
              <a:latin typeface="BIZ UDゴシック" panose="020B0400000000000000" pitchFamily="49" charset="-128"/>
              <a:ea typeface="BIZ UDゴシック" panose="020B0400000000000000" pitchFamily="49" charset="-128"/>
            </a:endParaRPr>
          </a:p>
          <a:p>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１　国土構造における東西軸の重要性</a:t>
            </a:r>
            <a:endParaRPr kumimoji="1" lang="en-US" altLang="ja-JP" sz="1600" dirty="0">
              <a:latin typeface="BIZ UDゴシック" panose="020B0400000000000000" pitchFamily="49" charset="-128"/>
              <a:ea typeface="BIZ UDゴシック" panose="020B0400000000000000" pitchFamily="49" charset="-128"/>
            </a:endParaRPr>
          </a:p>
          <a:p>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２　大都市圏の競争力強化に向けた行政機能の広域化</a:t>
            </a:r>
            <a:endParaRPr kumimoji="1" lang="en-US" altLang="ja-JP" sz="1600" dirty="0">
              <a:latin typeface="BIZ UDゴシック" panose="020B0400000000000000" pitchFamily="49" charset="-128"/>
              <a:ea typeface="BIZ UDゴシック" panose="020B0400000000000000" pitchFamily="49" charset="-128"/>
            </a:endParaRPr>
          </a:p>
          <a:p>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　　３　経済成長における我が国の主要都市の重要性</a:t>
            </a:r>
          </a:p>
        </p:txBody>
      </p:sp>
      <p:sp>
        <p:nvSpPr>
          <p:cNvPr id="17" name="スライド番号プレースホルダー 16">
            <a:extLst>
              <a:ext uri="{FF2B5EF4-FFF2-40B4-BE49-F238E27FC236}">
                <a16:creationId xmlns:a16="http://schemas.microsoft.com/office/drawing/2014/main" id="{D51582F3-CEA0-2046-EC5B-B25B075DF172}"/>
              </a:ext>
            </a:extLst>
          </p:cNvPr>
          <p:cNvSpPr>
            <a:spLocks noGrp="1"/>
          </p:cNvSpPr>
          <p:nvPr>
            <p:ph type="sldNum" sz="quarter" idx="12"/>
          </p:nvPr>
        </p:nvSpPr>
        <p:spPr/>
        <p:txBody>
          <a:bodyPr/>
          <a:lstStyle/>
          <a:p>
            <a:fld id="{50F88186-B17D-4CE3-A887-D91699CF601C}" type="slidenum">
              <a:rPr kumimoji="1" lang="ja-JP" altLang="en-US" smtClean="0"/>
              <a:pPr/>
              <a:t>1</a:t>
            </a:fld>
            <a:endParaRPr kumimoji="1" lang="ja-JP" altLang="en-US"/>
          </a:p>
        </p:txBody>
      </p:sp>
    </p:spTree>
    <p:extLst>
      <p:ext uri="{BB962C8B-B14F-4D97-AF65-F5344CB8AC3E}">
        <p14:creationId xmlns:p14="http://schemas.microsoft.com/office/powerpoint/2010/main" val="1879282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064B463A-C7A1-4BC2-ABF4-050CB1108C84}"/>
              </a:ext>
            </a:extLst>
          </p:cNvPr>
          <p:cNvGraphicFramePr>
            <a:graphicFrameLocks/>
          </p:cNvGraphicFramePr>
          <p:nvPr/>
        </p:nvGraphicFramePr>
        <p:xfrm>
          <a:off x="612000" y="4140000"/>
          <a:ext cx="5436000" cy="248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6F4D7A30-C814-B989-F5F3-1FB4C4823E4C}"/>
              </a:ext>
            </a:extLst>
          </p:cNvPr>
          <p:cNvGraphicFramePr>
            <a:graphicFrameLocks/>
          </p:cNvGraphicFramePr>
          <p:nvPr/>
        </p:nvGraphicFramePr>
        <p:xfrm>
          <a:off x="6408000" y="4140000"/>
          <a:ext cx="5436000" cy="248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B1746CC5-7DEF-48F9-90BB-99D6FC3F012A}"/>
              </a:ext>
            </a:extLst>
          </p:cNvPr>
          <p:cNvGraphicFramePr>
            <a:graphicFrameLocks/>
          </p:cNvGraphicFramePr>
          <p:nvPr/>
        </p:nvGraphicFramePr>
        <p:xfrm>
          <a:off x="6408000" y="1656000"/>
          <a:ext cx="5436000" cy="24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a:extLst>
              <a:ext uri="{FF2B5EF4-FFF2-40B4-BE49-F238E27FC236}">
                <a16:creationId xmlns:a16="http://schemas.microsoft.com/office/drawing/2014/main" id="{D26ACC42-1F98-4DC7-A542-C0F29EA869DD}"/>
              </a:ext>
            </a:extLst>
          </p:cNvPr>
          <p:cNvGraphicFramePr>
            <a:graphicFrameLocks/>
          </p:cNvGraphicFramePr>
          <p:nvPr/>
        </p:nvGraphicFramePr>
        <p:xfrm>
          <a:off x="612000" y="1656000"/>
          <a:ext cx="5400000" cy="2484000"/>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直線コネクタ 4"/>
          <p:cNvCxnSpPr>
            <a:cxnSpLocks/>
          </p:cNvCxnSpPr>
          <p:nvPr/>
        </p:nvCxnSpPr>
        <p:spPr>
          <a:xfrm>
            <a:off x="1020417" y="449732"/>
            <a:ext cx="10084905"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6000" y="36000"/>
            <a:ext cx="1101600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３－１ ．就業者</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人あたり</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GDP</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の伸び率（年平均）の推移（各都道府県・期間ごとの比較）</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0" name="正方形/長方形 29"/>
          <p:cNvSpPr/>
          <p:nvPr/>
        </p:nvSpPr>
        <p:spPr>
          <a:xfrm>
            <a:off x="1020418" y="575394"/>
            <a:ext cx="8156396" cy="9633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都道府県別に、オイルショック後の</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1976</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年以降の就業者１人あたり</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GDP</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の伸び率の推移をみると、三大都市圏や主要都道府県は、バブル中まで上位であったが、バブル崩壊後は、中位から下位に低下している。</a:t>
            </a:r>
          </a:p>
        </p:txBody>
      </p:sp>
      <p:sp>
        <p:nvSpPr>
          <p:cNvPr id="3" name="テキスト ボックス 2">
            <a:extLst>
              <a:ext uri="{FF2B5EF4-FFF2-40B4-BE49-F238E27FC236}">
                <a16:creationId xmlns:a16="http://schemas.microsoft.com/office/drawing/2014/main" id="{92784822-5A14-3A69-A94E-4D19F7F9A2F7}"/>
              </a:ext>
            </a:extLst>
          </p:cNvPr>
          <p:cNvSpPr txBox="1"/>
          <p:nvPr/>
        </p:nvSpPr>
        <p:spPr>
          <a:xfrm>
            <a:off x="7123044" y="6616268"/>
            <a:ext cx="565867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出典：内閣府「県民経済計算」をもとに副首都推進局にて作成</a:t>
            </a:r>
          </a:p>
        </p:txBody>
      </p:sp>
      <p:sp>
        <p:nvSpPr>
          <p:cNvPr id="14" name="テキスト ボックス 13">
            <a:extLst>
              <a:ext uri="{FF2B5EF4-FFF2-40B4-BE49-F238E27FC236}">
                <a16:creationId xmlns:a16="http://schemas.microsoft.com/office/drawing/2014/main" id="{66486FF4-181E-71DC-C6C6-461BEA207759}"/>
              </a:ext>
            </a:extLst>
          </p:cNvPr>
          <p:cNvSpPr txBox="1"/>
          <p:nvPr/>
        </p:nvSpPr>
        <p:spPr>
          <a:xfrm>
            <a:off x="1902916" y="1878730"/>
            <a:ext cx="304137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zh-TW"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福島県</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zh-TW"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埼玉県</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zh-TW"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岡山県</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zh-TW"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沖縄県</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についてはデータ欠落のため削除</a:t>
            </a:r>
            <a:endParaRPr kumimoji="0" lang="zh-TW"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5" name="テキスト ボックス 14">
            <a:extLst>
              <a:ext uri="{FF2B5EF4-FFF2-40B4-BE49-F238E27FC236}">
                <a16:creationId xmlns:a16="http://schemas.microsoft.com/office/drawing/2014/main" id="{417E3586-B2A3-46A6-FF21-018A63BBF0D7}"/>
              </a:ext>
            </a:extLst>
          </p:cNvPr>
          <p:cNvSpPr txBox="1"/>
          <p:nvPr/>
        </p:nvSpPr>
        <p:spPr>
          <a:xfrm>
            <a:off x="2713617" y="5024588"/>
            <a:ext cx="65560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東京都</a:t>
            </a:r>
          </a:p>
        </p:txBody>
      </p:sp>
      <p:sp>
        <p:nvSpPr>
          <p:cNvPr id="16" name="矢印: 下 15">
            <a:extLst>
              <a:ext uri="{FF2B5EF4-FFF2-40B4-BE49-F238E27FC236}">
                <a16:creationId xmlns:a16="http://schemas.microsoft.com/office/drawing/2014/main" id="{4FA765E3-517A-FF2A-B623-8C92B16AB010}"/>
              </a:ext>
            </a:extLst>
          </p:cNvPr>
          <p:cNvSpPr/>
          <p:nvPr/>
        </p:nvSpPr>
        <p:spPr>
          <a:xfrm>
            <a:off x="9125247" y="5507236"/>
            <a:ext cx="121379" cy="133833"/>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19" name="矢印: 下 18">
            <a:extLst>
              <a:ext uri="{FF2B5EF4-FFF2-40B4-BE49-F238E27FC236}">
                <a16:creationId xmlns:a16="http://schemas.microsoft.com/office/drawing/2014/main" id="{999272C5-7B66-A796-351D-B3B6E76E8977}"/>
              </a:ext>
            </a:extLst>
          </p:cNvPr>
          <p:cNvSpPr/>
          <p:nvPr/>
        </p:nvSpPr>
        <p:spPr>
          <a:xfrm>
            <a:off x="2937868" y="5343968"/>
            <a:ext cx="121379" cy="133833"/>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0" name="矢印: 下 19">
            <a:extLst>
              <a:ext uri="{FF2B5EF4-FFF2-40B4-BE49-F238E27FC236}">
                <a16:creationId xmlns:a16="http://schemas.microsoft.com/office/drawing/2014/main" id="{328739D6-1664-6878-1329-5F77F839CCE9}"/>
              </a:ext>
            </a:extLst>
          </p:cNvPr>
          <p:cNvSpPr/>
          <p:nvPr/>
        </p:nvSpPr>
        <p:spPr>
          <a:xfrm>
            <a:off x="2220595" y="2302653"/>
            <a:ext cx="130724" cy="17497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1" name="矢印: 下 20">
            <a:extLst>
              <a:ext uri="{FF2B5EF4-FFF2-40B4-BE49-F238E27FC236}">
                <a16:creationId xmlns:a16="http://schemas.microsoft.com/office/drawing/2014/main" id="{909F49A1-03EE-CDDC-F9AB-4C9F3253F904}"/>
              </a:ext>
            </a:extLst>
          </p:cNvPr>
          <p:cNvSpPr/>
          <p:nvPr/>
        </p:nvSpPr>
        <p:spPr>
          <a:xfrm>
            <a:off x="9086304" y="2472185"/>
            <a:ext cx="121379" cy="133833"/>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AF159577-31D7-A1DC-2F15-CA52E01F0163}"/>
              </a:ext>
            </a:extLst>
          </p:cNvPr>
          <p:cNvSpPr txBox="1"/>
          <p:nvPr/>
        </p:nvSpPr>
        <p:spPr>
          <a:xfrm>
            <a:off x="8897208" y="5193251"/>
            <a:ext cx="65560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東京都</a:t>
            </a:r>
          </a:p>
        </p:txBody>
      </p:sp>
      <p:sp>
        <p:nvSpPr>
          <p:cNvPr id="26" name="テキスト ボックス 25">
            <a:extLst>
              <a:ext uri="{FF2B5EF4-FFF2-40B4-BE49-F238E27FC236}">
                <a16:creationId xmlns:a16="http://schemas.microsoft.com/office/drawing/2014/main" id="{96705C88-C19E-5A45-50ED-27406BEEE083}"/>
              </a:ext>
            </a:extLst>
          </p:cNvPr>
          <p:cNvSpPr txBox="1"/>
          <p:nvPr/>
        </p:nvSpPr>
        <p:spPr>
          <a:xfrm>
            <a:off x="8879880" y="2222036"/>
            <a:ext cx="65560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東京都</a:t>
            </a:r>
          </a:p>
        </p:txBody>
      </p:sp>
      <p:sp>
        <p:nvSpPr>
          <p:cNvPr id="27" name="テキスト ボックス 26">
            <a:extLst>
              <a:ext uri="{FF2B5EF4-FFF2-40B4-BE49-F238E27FC236}">
                <a16:creationId xmlns:a16="http://schemas.microsoft.com/office/drawing/2014/main" id="{59700EA7-4E35-318F-B9E3-B45F148D3FEB}"/>
              </a:ext>
            </a:extLst>
          </p:cNvPr>
          <p:cNvSpPr txBox="1"/>
          <p:nvPr/>
        </p:nvSpPr>
        <p:spPr>
          <a:xfrm>
            <a:off x="1988433" y="2069533"/>
            <a:ext cx="65560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東京都</a:t>
            </a:r>
          </a:p>
        </p:txBody>
      </p:sp>
      <p:sp>
        <p:nvSpPr>
          <p:cNvPr id="32" name="テキスト ボックス 31">
            <a:extLst>
              <a:ext uri="{FF2B5EF4-FFF2-40B4-BE49-F238E27FC236}">
                <a16:creationId xmlns:a16="http://schemas.microsoft.com/office/drawing/2014/main" id="{9BBF7490-9212-5737-5DB3-7C4C51EB37B6}"/>
              </a:ext>
            </a:extLst>
          </p:cNvPr>
          <p:cNvSpPr txBox="1"/>
          <p:nvPr/>
        </p:nvSpPr>
        <p:spPr>
          <a:xfrm>
            <a:off x="2637823" y="2136555"/>
            <a:ext cx="1772690" cy="430887"/>
          </a:xfrm>
          <a:prstGeom prst="rect">
            <a:avLst/>
          </a:prstGeom>
          <a:solidFill>
            <a:srgbClr val="FFFF00"/>
          </a:solidFill>
          <a:ln>
            <a:solidFill>
              <a:schemeClr val="bg1">
                <a:lumMod val="6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オイルショック後</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バブル前</a:t>
            </a:r>
          </a:p>
        </p:txBody>
      </p:sp>
      <p:sp>
        <p:nvSpPr>
          <p:cNvPr id="33" name="テキスト ボックス 32">
            <a:extLst>
              <a:ext uri="{FF2B5EF4-FFF2-40B4-BE49-F238E27FC236}">
                <a16:creationId xmlns:a16="http://schemas.microsoft.com/office/drawing/2014/main" id="{3F48EE5D-7A77-15C9-987A-E586F575B797}"/>
              </a:ext>
            </a:extLst>
          </p:cNvPr>
          <p:cNvSpPr txBox="1"/>
          <p:nvPr/>
        </p:nvSpPr>
        <p:spPr>
          <a:xfrm>
            <a:off x="8197682" y="1978372"/>
            <a:ext cx="1772690" cy="261610"/>
          </a:xfrm>
          <a:prstGeom prst="rect">
            <a:avLst/>
          </a:prstGeom>
          <a:solidFill>
            <a:srgbClr val="FFFF00"/>
          </a:solidFill>
          <a:ln>
            <a:solidFill>
              <a:schemeClr val="bg1">
                <a:lumMod val="6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バブル中</a:t>
            </a:r>
          </a:p>
        </p:txBody>
      </p:sp>
      <p:sp>
        <p:nvSpPr>
          <p:cNvPr id="34" name="テキスト ボックス 33">
            <a:extLst>
              <a:ext uri="{FF2B5EF4-FFF2-40B4-BE49-F238E27FC236}">
                <a16:creationId xmlns:a16="http://schemas.microsoft.com/office/drawing/2014/main" id="{9DC581D5-0CA3-C5E6-A067-D66C61FB76EC}"/>
              </a:ext>
            </a:extLst>
          </p:cNvPr>
          <p:cNvSpPr txBox="1"/>
          <p:nvPr/>
        </p:nvSpPr>
        <p:spPr>
          <a:xfrm>
            <a:off x="2836013" y="4578182"/>
            <a:ext cx="1772690" cy="430887"/>
          </a:xfrm>
          <a:prstGeom prst="rect">
            <a:avLst/>
          </a:prstGeom>
          <a:solidFill>
            <a:srgbClr val="FFFF00"/>
          </a:solidFill>
          <a:ln>
            <a:solidFill>
              <a:schemeClr val="bg1">
                <a:lumMod val="6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バブル崩壊後</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リーマンショック前</a:t>
            </a:r>
          </a:p>
        </p:txBody>
      </p:sp>
      <p:sp>
        <p:nvSpPr>
          <p:cNvPr id="35" name="テキスト ボックス 34">
            <a:extLst>
              <a:ext uri="{FF2B5EF4-FFF2-40B4-BE49-F238E27FC236}">
                <a16:creationId xmlns:a16="http://schemas.microsoft.com/office/drawing/2014/main" id="{0440D7EC-8FFC-B645-6540-612738C3EF86}"/>
              </a:ext>
            </a:extLst>
          </p:cNvPr>
          <p:cNvSpPr txBox="1"/>
          <p:nvPr/>
        </p:nvSpPr>
        <p:spPr>
          <a:xfrm>
            <a:off x="8274726" y="4628899"/>
            <a:ext cx="1772690" cy="261610"/>
          </a:xfrm>
          <a:prstGeom prst="rect">
            <a:avLst/>
          </a:prstGeom>
          <a:solidFill>
            <a:srgbClr val="FFFF00"/>
          </a:solidFill>
          <a:ln>
            <a:solidFill>
              <a:schemeClr val="bg1">
                <a:lumMod val="6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リーマンショック後</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6" name="テキスト ボックス 35">
            <a:extLst>
              <a:ext uri="{FF2B5EF4-FFF2-40B4-BE49-F238E27FC236}">
                <a16:creationId xmlns:a16="http://schemas.microsoft.com/office/drawing/2014/main" id="{AAC5EC02-33F0-7ADF-312D-CB809E227A30}"/>
              </a:ext>
            </a:extLst>
          </p:cNvPr>
          <p:cNvSpPr txBox="1"/>
          <p:nvPr/>
        </p:nvSpPr>
        <p:spPr>
          <a:xfrm>
            <a:off x="9176814" y="563708"/>
            <a:ext cx="3857015" cy="9387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（参考）</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1973.10</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1974.8   </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オイルショック</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228600" marR="0" lvl="0" indent="-228600" algn="l" defTabSz="457200" rtl="0" eaLnBrk="1" fontAlgn="auto" latinLnBrk="0" hangingPunct="1">
              <a:lnSpc>
                <a:spcPct val="100000"/>
              </a:lnSpc>
              <a:spcBef>
                <a:spcPts val="0"/>
              </a:spcBef>
              <a:spcAft>
                <a:spcPts val="0"/>
              </a:spcAft>
              <a:buClrTx/>
              <a:buSzTx/>
              <a:buFontTx/>
              <a:buAutoNum type="arabicPlain" startAt="1974"/>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戦後初のマイナス成長</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1986.12</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1991.2</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バブル期</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2008.9            </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リーマンショック</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テキスト ボックス 3">
            <a:extLst>
              <a:ext uri="{FF2B5EF4-FFF2-40B4-BE49-F238E27FC236}">
                <a16:creationId xmlns:a16="http://schemas.microsoft.com/office/drawing/2014/main" id="{C0B7BB6B-F412-049A-CEDF-8586E3FEC7EC}"/>
              </a:ext>
            </a:extLst>
          </p:cNvPr>
          <p:cNvSpPr txBox="1"/>
          <p:nvPr/>
        </p:nvSpPr>
        <p:spPr>
          <a:xfrm>
            <a:off x="4475125" y="2285350"/>
            <a:ext cx="1959950"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色付きは、</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三大都市圏と他の主要都道府県</a:t>
            </a:r>
          </a:p>
        </p:txBody>
      </p:sp>
      <p:sp>
        <p:nvSpPr>
          <p:cNvPr id="9" name="スライド番号プレースホルダー 3">
            <a:extLst>
              <a:ext uri="{FF2B5EF4-FFF2-40B4-BE49-F238E27FC236}">
                <a16:creationId xmlns:a16="http://schemas.microsoft.com/office/drawing/2014/main" id="{E51FCF75-BD8B-8EA3-8748-9F1367CDCFE3}"/>
              </a:ext>
            </a:extLst>
          </p:cNvPr>
          <p:cNvSpPr txBox="1">
            <a:spLocks/>
          </p:cNvSpPr>
          <p:nvPr/>
        </p:nvSpPr>
        <p:spPr>
          <a:xfrm>
            <a:off x="9286875" y="6428119"/>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0025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124DBB62-C518-4C33-B75E-D09808F2E030}"/>
              </a:ext>
            </a:extLst>
          </p:cNvPr>
          <p:cNvGraphicFramePr>
            <a:graphicFrameLocks/>
          </p:cNvGraphicFramePr>
          <p:nvPr/>
        </p:nvGraphicFramePr>
        <p:xfrm>
          <a:off x="1204836" y="2067623"/>
          <a:ext cx="4751122" cy="432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線コネクタ 4"/>
          <p:cNvCxnSpPr>
            <a:cxnSpLocks/>
          </p:cNvCxnSpPr>
          <p:nvPr/>
        </p:nvCxnSpPr>
        <p:spPr>
          <a:xfrm>
            <a:off x="1020417" y="449732"/>
            <a:ext cx="10084905"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6000" y="36000"/>
            <a:ext cx="1188720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３</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 ．知識集約型サービス業の首位都市への集中度（</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年：主要国のみ）</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0" name="正方形/長方形 29"/>
          <p:cNvSpPr/>
          <p:nvPr/>
        </p:nvSpPr>
        <p:spPr>
          <a:xfrm>
            <a:off x="1020418" y="575394"/>
            <a:ext cx="10084904" cy="9633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知識集約型サービス業の首位都市への集中度について、いずれの国において、就業者数・付加価値ともに、全産業の首位都市への集中度を上回っている。</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OECD</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加盟国間の比較では、付加価値・就業者数の集中度ともに、日本は中位となっているものの、経済力のある国々の中では高くなっている。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9828A4B5-EDC2-3DE7-085E-75CE21C59FC7}"/>
              </a:ext>
            </a:extLst>
          </p:cNvPr>
          <p:cNvSpPr txBox="1"/>
          <p:nvPr/>
        </p:nvSpPr>
        <p:spPr>
          <a:xfrm>
            <a:off x="1388243" y="1649241"/>
            <a:ext cx="402615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■知識集約型サービス業の首位都市への集中度</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年（就業者数）</a:t>
            </a:r>
            <a:endPar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10">
            <a:extLst>
              <a:ext uri="{FF2B5EF4-FFF2-40B4-BE49-F238E27FC236}">
                <a16:creationId xmlns:a16="http://schemas.microsoft.com/office/drawing/2014/main" id="{055CC3C5-A9AF-92C0-D993-C3FB21CBB24F}"/>
              </a:ext>
            </a:extLst>
          </p:cNvPr>
          <p:cNvSpPr txBox="1"/>
          <p:nvPr/>
        </p:nvSpPr>
        <p:spPr>
          <a:xfrm>
            <a:off x="8757440" y="6597430"/>
            <a:ext cx="394892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sym typeface="Wingdings" panose="05000000000000000000" pitchFamily="2" charset="2"/>
              </a:rPr>
              <a:t>：</a:t>
            </a:r>
            <a:r>
              <a:rPr kumimoji="0" lang="en-US" altLang="ja-JP" sz="11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mn-cs"/>
              </a:rPr>
              <a:t>OECDstat</a:t>
            </a:r>
            <a:r>
              <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をもとに副首都推進局で作成</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テキスト ボックス 8">
            <a:extLst>
              <a:ext uri="{FF2B5EF4-FFF2-40B4-BE49-F238E27FC236}">
                <a16:creationId xmlns:a16="http://schemas.microsoft.com/office/drawing/2014/main" id="{65FBE42E-8AC3-4DE5-5662-F54B6C61937E}"/>
              </a:ext>
            </a:extLst>
          </p:cNvPr>
          <p:cNvSpPr txBox="1"/>
          <p:nvPr/>
        </p:nvSpPr>
        <p:spPr>
          <a:xfrm>
            <a:off x="3080601" y="2956997"/>
            <a:ext cx="55659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a:t>
            </a:r>
          </a:p>
        </p:txBody>
      </p:sp>
      <p:sp>
        <p:nvSpPr>
          <p:cNvPr id="28" name="正方形/長方形 27">
            <a:extLst>
              <a:ext uri="{FF2B5EF4-FFF2-40B4-BE49-F238E27FC236}">
                <a16:creationId xmlns:a16="http://schemas.microsoft.com/office/drawing/2014/main" id="{C0421B62-398D-5705-844C-90B4A8B67B0E}"/>
              </a:ext>
            </a:extLst>
          </p:cNvPr>
          <p:cNvSpPr/>
          <p:nvPr/>
        </p:nvSpPr>
        <p:spPr>
          <a:xfrm>
            <a:off x="3198330" y="3299477"/>
            <a:ext cx="128515" cy="1010209"/>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F7490A37-B6EA-9A9F-8B96-F3D5A171F1F8}"/>
              </a:ext>
            </a:extLst>
          </p:cNvPr>
          <p:cNvSpPr txBox="1"/>
          <p:nvPr/>
        </p:nvSpPr>
        <p:spPr>
          <a:xfrm>
            <a:off x="4009380" y="2430643"/>
            <a:ext cx="55659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韓国</a:t>
            </a:r>
          </a:p>
        </p:txBody>
      </p:sp>
      <p:sp>
        <p:nvSpPr>
          <p:cNvPr id="42" name="テキスト ボックス 41">
            <a:extLst>
              <a:ext uri="{FF2B5EF4-FFF2-40B4-BE49-F238E27FC236}">
                <a16:creationId xmlns:a16="http://schemas.microsoft.com/office/drawing/2014/main" id="{AE1391B2-4E22-8A3A-F0C1-514639D77137}"/>
              </a:ext>
            </a:extLst>
          </p:cNvPr>
          <p:cNvSpPr txBox="1"/>
          <p:nvPr/>
        </p:nvSpPr>
        <p:spPr>
          <a:xfrm>
            <a:off x="2798955" y="3325640"/>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ﾎﾟﾙﾄｶﾞﾙ</a:t>
            </a:r>
          </a:p>
        </p:txBody>
      </p:sp>
      <p:sp>
        <p:nvSpPr>
          <p:cNvPr id="43" name="テキスト ボックス 42">
            <a:extLst>
              <a:ext uri="{FF2B5EF4-FFF2-40B4-BE49-F238E27FC236}">
                <a16:creationId xmlns:a16="http://schemas.microsoft.com/office/drawing/2014/main" id="{BA9BBDB5-DCF6-76C1-9B47-2398D6D1D684}"/>
              </a:ext>
            </a:extLst>
          </p:cNvPr>
          <p:cNvSpPr txBox="1"/>
          <p:nvPr/>
        </p:nvSpPr>
        <p:spPr>
          <a:xfrm>
            <a:off x="2695915" y="3686409"/>
            <a:ext cx="53351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ﾌﾗﾝｽ</a:t>
            </a:r>
          </a:p>
        </p:txBody>
      </p:sp>
      <p:sp>
        <p:nvSpPr>
          <p:cNvPr id="44" name="テキスト ボックス 43">
            <a:extLst>
              <a:ext uri="{FF2B5EF4-FFF2-40B4-BE49-F238E27FC236}">
                <a16:creationId xmlns:a16="http://schemas.microsoft.com/office/drawing/2014/main" id="{1F1D3F34-5A77-6FB5-DEC8-D10EDDA346FE}"/>
              </a:ext>
            </a:extLst>
          </p:cNvPr>
          <p:cNvSpPr txBox="1"/>
          <p:nvPr/>
        </p:nvSpPr>
        <p:spPr>
          <a:xfrm>
            <a:off x="2467228" y="3643522"/>
            <a:ext cx="53351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ﾁｪｺ</a:t>
            </a:r>
          </a:p>
        </p:txBody>
      </p:sp>
      <p:sp>
        <p:nvSpPr>
          <p:cNvPr id="45" name="テキスト ボックス 44">
            <a:extLst>
              <a:ext uri="{FF2B5EF4-FFF2-40B4-BE49-F238E27FC236}">
                <a16:creationId xmlns:a16="http://schemas.microsoft.com/office/drawing/2014/main" id="{1733F33F-D10A-11DC-2BFF-5098ABBD57F8}"/>
              </a:ext>
            </a:extLst>
          </p:cNvPr>
          <p:cNvSpPr txBox="1"/>
          <p:nvPr/>
        </p:nvSpPr>
        <p:spPr>
          <a:xfrm>
            <a:off x="2402428" y="4245532"/>
            <a:ext cx="53351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ｲｷﾞﾘｽ</a:t>
            </a:r>
          </a:p>
        </p:txBody>
      </p:sp>
      <p:sp>
        <p:nvSpPr>
          <p:cNvPr id="48" name="テキスト ボックス 47">
            <a:extLst>
              <a:ext uri="{FF2B5EF4-FFF2-40B4-BE49-F238E27FC236}">
                <a16:creationId xmlns:a16="http://schemas.microsoft.com/office/drawing/2014/main" id="{C35B1EBF-0B72-D78E-603E-1A56D911E591}"/>
              </a:ext>
            </a:extLst>
          </p:cNvPr>
          <p:cNvSpPr txBox="1"/>
          <p:nvPr/>
        </p:nvSpPr>
        <p:spPr>
          <a:xfrm>
            <a:off x="2084960" y="4922990"/>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ｲﾀﾘｱ</a:t>
            </a:r>
          </a:p>
        </p:txBody>
      </p:sp>
      <p:sp>
        <p:nvSpPr>
          <p:cNvPr id="50" name="テキスト ボックス 49">
            <a:extLst>
              <a:ext uri="{FF2B5EF4-FFF2-40B4-BE49-F238E27FC236}">
                <a16:creationId xmlns:a16="http://schemas.microsoft.com/office/drawing/2014/main" id="{B9F30CBA-B6AF-C6F9-CA70-76997D79489C}"/>
              </a:ext>
            </a:extLst>
          </p:cNvPr>
          <p:cNvSpPr txBox="1"/>
          <p:nvPr/>
        </p:nvSpPr>
        <p:spPr>
          <a:xfrm>
            <a:off x="1775460" y="5304750"/>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ﾄﾞｲﾂ</a:t>
            </a:r>
          </a:p>
        </p:txBody>
      </p:sp>
      <p:sp>
        <p:nvSpPr>
          <p:cNvPr id="51" name="テキスト ボックス 50">
            <a:extLst>
              <a:ext uri="{FF2B5EF4-FFF2-40B4-BE49-F238E27FC236}">
                <a16:creationId xmlns:a16="http://schemas.microsoft.com/office/drawing/2014/main" id="{5216E1BF-2810-711F-2653-F4309AE074F0}"/>
              </a:ext>
            </a:extLst>
          </p:cNvPr>
          <p:cNvSpPr txBox="1"/>
          <p:nvPr/>
        </p:nvSpPr>
        <p:spPr>
          <a:xfrm>
            <a:off x="3532163" y="4329116"/>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ｶﾅﾀﾞ</a:t>
            </a:r>
          </a:p>
        </p:txBody>
      </p:sp>
      <p:sp>
        <p:nvSpPr>
          <p:cNvPr id="52" name="テキスト ボックス 51">
            <a:extLst>
              <a:ext uri="{FF2B5EF4-FFF2-40B4-BE49-F238E27FC236}">
                <a16:creationId xmlns:a16="http://schemas.microsoft.com/office/drawing/2014/main" id="{CA892A95-1643-85D5-9530-387D7F680F7D}"/>
              </a:ext>
            </a:extLst>
          </p:cNvPr>
          <p:cNvSpPr txBox="1"/>
          <p:nvPr/>
        </p:nvSpPr>
        <p:spPr>
          <a:xfrm>
            <a:off x="3025755" y="4552546"/>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ｵｰｽﾄﾗﾘｱ</a:t>
            </a:r>
          </a:p>
        </p:txBody>
      </p:sp>
      <p:sp>
        <p:nvSpPr>
          <p:cNvPr id="53" name="テキスト ボックス 52">
            <a:extLst>
              <a:ext uri="{FF2B5EF4-FFF2-40B4-BE49-F238E27FC236}">
                <a16:creationId xmlns:a16="http://schemas.microsoft.com/office/drawing/2014/main" id="{18233AF0-7F44-A72B-C918-53385F75F3F5}"/>
              </a:ext>
            </a:extLst>
          </p:cNvPr>
          <p:cNvSpPr txBox="1"/>
          <p:nvPr/>
        </p:nvSpPr>
        <p:spPr>
          <a:xfrm>
            <a:off x="3257386" y="3670098"/>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ﾆｭｰｼﾞｰﾗﾝﾄﾞ</a:t>
            </a:r>
          </a:p>
        </p:txBody>
      </p:sp>
      <p:sp>
        <p:nvSpPr>
          <p:cNvPr id="54" name="テキスト ボックス 53">
            <a:extLst>
              <a:ext uri="{FF2B5EF4-FFF2-40B4-BE49-F238E27FC236}">
                <a16:creationId xmlns:a16="http://schemas.microsoft.com/office/drawing/2014/main" id="{0A5F1E40-2D1B-AEDB-4B1D-3CCB555D9C15}"/>
              </a:ext>
            </a:extLst>
          </p:cNvPr>
          <p:cNvSpPr txBox="1"/>
          <p:nvPr/>
        </p:nvSpPr>
        <p:spPr>
          <a:xfrm>
            <a:off x="3330145" y="3229403"/>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ﾃﾞﾝﾏｰｸ</a:t>
            </a:r>
          </a:p>
        </p:txBody>
      </p:sp>
      <p:sp>
        <p:nvSpPr>
          <p:cNvPr id="55" name="テキスト ボックス 54">
            <a:extLst>
              <a:ext uri="{FF2B5EF4-FFF2-40B4-BE49-F238E27FC236}">
                <a16:creationId xmlns:a16="http://schemas.microsoft.com/office/drawing/2014/main" id="{6A2F1FD5-6429-673F-889F-629BB59A10F4}"/>
              </a:ext>
            </a:extLst>
          </p:cNvPr>
          <p:cNvSpPr txBox="1"/>
          <p:nvPr/>
        </p:nvSpPr>
        <p:spPr>
          <a:xfrm>
            <a:off x="6647387" y="1610750"/>
            <a:ext cx="402615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■知識集約型サービス業の首位都市への集中度</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年（付加価値）</a:t>
            </a:r>
            <a:endPar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6" name="テキスト ボックス 55">
            <a:extLst>
              <a:ext uri="{FF2B5EF4-FFF2-40B4-BE49-F238E27FC236}">
                <a16:creationId xmlns:a16="http://schemas.microsoft.com/office/drawing/2014/main" id="{C8F0608E-956E-69D9-BA42-2B8843582AA9}"/>
              </a:ext>
            </a:extLst>
          </p:cNvPr>
          <p:cNvSpPr txBox="1"/>
          <p:nvPr/>
        </p:nvSpPr>
        <p:spPr>
          <a:xfrm>
            <a:off x="3625177" y="3392782"/>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ﾉﾙｳｪｰ</a:t>
            </a:r>
          </a:p>
        </p:txBody>
      </p:sp>
      <p:sp>
        <p:nvSpPr>
          <p:cNvPr id="57" name="テキスト ボックス 56">
            <a:extLst>
              <a:ext uri="{FF2B5EF4-FFF2-40B4-BE49-F238E27FC236}">
                <a16:creationId xmlns:a16="http://schemas.microsoft.com/office/drawing/2014/main" id="{4080EFF5-B375-6E26-CCE7-99591AB41714}"/>
              </a:ext>
            </a:extLst>
          </p:cNvPr>
          <p:cNvSpPr txBox="1"/>
          <p:nvPr/>
        </p:nvSpPr>
        <p:spPr>
          <a:xfrm>
            <a:off x="3393723" y="3134760"/>
            <a:ext cx="500042"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ﾌｨﾝﾗﾝﾄﾞ</a:t>
            </a:r>
          </a:p>
        </p:txBody>
      </p:sp>
      <p:sp>
        <p:nvSpPr>
          <p:cNvPr id="58" name="正方形/長方形 57">
            <a:extLst>
              <a:ext uri="{FF2B5EF4-FFF2-40B4-BE49-F238E27FC236}">
                <a16:creationId xmlns:a16="http://schemas.microsoft.com/office/drawing/2014/main" id="{5B4495F7-2181-DC29-964B-56FCC1A9F871}"/>
              </a:ext>
            </a:extLst>
          </p:cNvPr>
          <p:cNvSpPr/>
          <p:nvPr/>
        </p:nvSpPr>
        <p:spPr>
          <a:xfrm>
            <a:off x="2787707" y="3854615"/>
            <a:ext cx="144593" cy="1010208"/>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9" name="正方形/長方形 58">
            <a:extLst>
              <a:ext uri="{FF2B5EF4-FFF2-40B4-BE49-F238E27FC236}">
                <a16:creationId xmlns:a16="http://schemas.microsoft.com/office/drawing/2014/main" id="{6B6D2E43-4876-D4F6-8DEF-C8E09800D0D9}"/>
              </a:ext>
            </a:extLst>
          </p:cNvPr>
          <p:cNvSpPr/>
          <p:nvPr/>
        </p:nvSpPr>
        <p:spPr>
          <a:xfrm>
            <a:off x="2520689" y="4419549"/>
            <a:ext cx="126604" cy="756000"/>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7D2A1774-83FB-288A-78C8-087B678D01E7}"/>
              </a:ext>
            </a:extLst>
          </p:cNvPr>
          <p:cNvSpPr txBox="1"/>
          <p:nvPr/>
        </p:nvSpPr>
        <p:spPr>
          <a:xfrm>
            <a:off x="2670575" y="5556187"/>
            <a:ext cx="1885257"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アメリカはデータ欠落</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47" name="図 46">
            <a:extLst>
              <a:ext uri="{FF2B5EF4-FFF2-40B4-BE49-F238E27FC236}">
                <a16:creationId xmlns:a16="http://schemas.microsoft.com/office/drawing/2014/main" id="{63F7E458-0635-EEEA-FF29-871DBD68BB57}"/>
              </a:ext>
            </a:extLst>
          </p:cNvPr>
          <p:cNvPicPr>
            <a:picLocks noChangeAspect="1"/>
          </p:cNvPicPr>
          <p:nvPr/>
        </p:nvPicPr>
        <p:blipFill>
          <a:blip r:embed="rId4"/>
          <a:stretch>
            <a:fillRect/>
          </a:stretch>
        </p:blipFill>
        <p:spPr>
          <a:xfrm>
            <a:off x="4264815" y="4718343"/>
            <a:ext cx="962629" cy="837844"/>
          </a:xfrm>
          <a:prstGeom prst="rect">
            <a:avLst/>
          </a:prstGeom>
        </p:spPr>
      </p:pic>
      <p:graphicFrame>
        <p:nvGraphicFramePr>
          <p:cNvPr id="34" name="グラフ 33">
            <a:extLst>
              <a:ext uri="{FF2B5EF4-FFF2-40B4-BE49-F238E27FC236}">
                <a16:creationId xmlns:a16="http://schemas.microsoft.com/office/drawing/2014/main" id="{528A878F-FA41-4B4E-AC16-808F3EE0893E}"/>
              </a:ext>
            </a:extLst>
          </p:cNvPr>
          <p:cNvGraphicFramePr>
            <a:graphicFrameLocks/>
          </p:cNvGraphicFramePr>
          <p:nvPr/>
        </p:nvGraphicFramePr>
        <p:xfrm>
          <a:off x="6343069" y="2173383"/>
          <a:ext cx="4752000" cy="4320000"/>
        </p:xfrm>
        <a:graphic>
          <a:graphicData uri="http://schemas.openxmlformats.org/drawingml/2006/chart">
            <c:chart xmlns:c="http://schemas.openxmlformats.org/drawingml/2006/chart" xmlns:r="http://schemas.openxmlformats.org/officeDocument/2006/relationships" r:id="rId5"/>
          </a:graphicData>
        </a:graphic>
      </p:graphicFrame>
      <p:sp>
        <p:nvSpPr>
          <p:cNvPr id="7" name="テキスト ボックス 6">
            <a:extLst>
              <a:ext uri="{FF2B5EF4-FFF2-40B4-BE49-F238E27FC236}">
                <a16:creationId xmlns:a16="http://schemas.microsoft.com/office/drawing/2014/main" id="{6A9717EB-9B0B-3F23-7193-8D3B8160B516}"/>
              </a:ext>
            </a:extLst>
          </p:cNvPr>
          <p:cNvSpPr txBox="1"/>
          <p:nvPr/>
        </p:nvSpPr>
        <p:spPr>
          <a:xfrm>
            <a:off x="8488460" y="3531015"/>
            <a:ext cx="556592" cy="2285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a:t>
            </a:r>
          </a:p>
        </p:txBody>
      </p:sp>
      <p:sp>
        <p:nvSpPr>
          <p:cNvPr id="8" name="正方形/長方形 7">
            <a:extLst>
              <a:ext uri="{FF2B5EF4-FFF2-40B4-BE49-F238E27FC236}">
                <a16:creationId xmlns:a16="http://schemas.microsoft.com/office/drawing/2014/main" id="{907BA45D-682B-4A1F-8555-F19B847EC691}"/>
              </a:ext>
            </a:extLst>
          </p:cNvPr>
          <p:cNvSpPr/>
          <p:nvPr/>
        </p:nvSpPr>
        <p:spPr>
          <a:xfrm>
            <a:off x="8431105" y="3518604"/>
            <a:ext cx="147210" cy="810512"/>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36752ED9-5041-4ED6-33F3-AE9B2C4A7B00}"/>
              </a:ext>
            </a:extLst>
          </p:cNvPr>
          <p:cNvSpPr txBox="1"/>
          <p:nvPr/>
        </p:nvSpPr>
        <p:spPr>
          <a:xfrm>
            <a:off x="9228170" y="2312003"/>
            <a:ext cx="556592" cy="2285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韓国</a:t>
            </a:r>
          </a:p>
        </p:txBody>
      </p:sp>
      <p:sp>
        <p:nvSpPr>
          <p:cNvPr id="16" name="テキスト ボックス 15">
            <a:extLst>
              <a:ext uri="{FF2B5EF4-FFF2-40B4-BE49-F238E27FC236}">
                <a16:creationId xmlns:a16="http://schemas.microsoft.com/office/drawing/2014/main" id="{C079882A-7416-BF8E-4125-A1A0D797F00B}"/>
              </a:ext>
            </a:extLst>
          </p:cNvPr>
          <p:cNvSpPr txBox="1"/>
          <p:nvPr/>
        </p:nvSpPr>
        <p:spPr>
          <a:xfrm>
            <a:off x="8813272" y="3105403"/>
            <a:ext cx="940795"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ﾃﾞﾝﾏｰｸ</a:t>
            </a:r>
          </a:p>
        </p:txBody>
      </p:sp>
      <p:sp>
        <p:nvSpPr>
          <p:cNvPr id="17" name="テキスト ボックス 16">
            <a:extLst>
              <a:ext uri="{FF2B5EF4-FFF2-40B4-BE49-F238E27FC236}">
                <a16:creationId xmlns:a16="http://schemas.microsoft.com/office/drawing/2014/main" id="{C4741EC0-1932-4C7F-D2CB-F900E8DC4D03}"/>
              </a:ext>
            </a:extLst>
          </p:cNvPr>
          <p:cNvSpPr txBox="1"/>
          <p:nvPr/>
        </p:nvSpPr>
        <p:spPr>
          <a:xfrm>
            <a:off x="8621769" y="2997786"/>
            <a:ext cx="940795"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ﾌｨﾝﾗﾝﾄﾞ</a:t>
            </a:r>
          </a:p>
        </p:txBody>
      </p:sp>
      <p:sp>
        <p:nvSpPr>
          <p:cNvPr id="20" name="テキスト ボックス 19">
            <a:extLst>
              <a:ext uri="{FF2B5EF4-FFF2-40B4-BE49-F238E27FC236}">
                <a16:creationId xmlns:a16="http://schemas.microsoft.com/office/drawing/2014/main" id="{77BC11B7-2715-4267-6BBE-AC1E14444491}"/>
              </a:ext>
            </a:extLst>
          </p:cNvPr>
          <p:cNvSpPr txBox="1"/>
          <p:nvPr/>
        </p:nvSpPr>
        <p:spPr>
          <a:xfrm>
            <a:off x="8371891" y="3074010"/>
            <a:ext cx="940795"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ﾎﾟﾙﾄｶﾞﾙ</a:t>
            </a:r>
          </a:p>
        </p:txBody>
      </p:sp>
      <p:sp>
        <p:nvSpPr>
          <p:cNvPr id="21" name="テキスト ボックス 20">
            <a:extLst>
              <a:ext uri="{FF2B5EF4-FFF2-40B4-BE49-F238E27FC236}">
                <a16:creationId xmlns:a16="http://schemas.microsoft.com/office/drawing/2014/main" id="{1CAE5DAF-127A-0A1B-DC5A-49787D62D838}"/>
              </a:ext>
            </a:extLst>
          </p:cNvPr>
          <p:cNvSpPr txBox="1"/>
          <p:nvPr/>
        </p:nvSpPr>
        <p:spPr>
          <a:xfrm>
            <a:off x="8205443" y="2946893"/>
            <a:ext cx="566034"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ﾉﾙｳｪｰ</a:t>
            </a:r>
          </a:p>
        </p:txBody>
      </p:sp>
      <p:sp>
        <p:nvSpPr>
          <p:cNvPr id="22" name="テキスト ボックス 21">
            <a:extLst>
              <a:ext uri="{FF2B5EF4-FFF2-40B4-BE49-F238E27FC236}">
                <a16:creationId xmlns:a16="http://schemas.microsoft.com/office/drawing/2014/main" id="{43F356C7-5F93-22D6-5BAF-BA6A20EB9CF3}"/>
              </a:ext>
            </a:extLst>
          </p:cNvPr>
          <p:cNvSpPr txBox="1"/>
          <p:nvPr/>
        </p:nvSpPr>
        <p:spPr>
          <a:xfrm>
            <a:off x="7902944" y="3595985"/>
            <a:ext cx="409983"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ﾌﾗﾝｽ</a:t>
            </a:r>
          </a:p>
        </p:txBody>
      </p:sp>
      <p:sp>
        <p:nvSpPr>
          <p:cNvPr id="23" name="テキスト ボックス 22">
            <a:extLst>
              <a:ext uri="{FF2B5EF4-FFF2-40B4-BE49-F238E27FC236}">
                <a16:creationId xmlns:a16="http://schemas.microsoft.com/office/drawing/2014/main" id="{BC5A5697-A936-9B78-40FA-D41907B8D753}"/>
              </a:ext>
            </a:extLst>
          </p:cNvPr>
          <p:cNvSpPr txBox="1"/>
          <p:nvPr/>
        </p:nvSpPr>
        <p:spPr>
          <a:xfrm>
            <a:off x="8075313" y="3040327"/>
            <a:ext cx="470398"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ﾁｪｺ</a:t>
            </a:r>
          </a:p>
        </p:txBody>
      </p:sp>
      <p:sp>
        <p:nvSpPr>
          <p:cNvPr id="24" name="テキスト ボックス 23">
            <a:extLst>
              <a:ext uri="{FF2B5EF4-FFF2-40B4-BE49-F238E27FC236}">
                <a16:creationId xmlns:a16="http://schemas.microsoft.com/office/drawing/2014/main" id="{474E6A21-A516-89ED-0291-A4DFF5A38EA6}"/>
              </a:ext>
            </a:extLst>
          </p:cNvPr>
          <p:cNvSpPr txBox="1"/>
          <p:nvPr/>
        </p:nvSpPr>
        <p:spPr>
          <a:xfrm>
            <a:off x="7720805" y="3628818"/>
            <a:ext cx="470399"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ｲｷﾞﾘｽ</a:t>
            </a:r>
          </a:p>
        </p:txBody>
      </p:sp>
      <p:sp>
        <p:nvSpPr>
          <p:cNvPr id="26" name="テキスト ボックス 25">
            <a:extLst>
              <a:ext uri="{FF2B5EF4-FFF2-40B4-BE49-F238E27FC236}">
                <a16:creationId xmlns:a16="http://schemas.microsoft.com/office/drawing/2014/main" id="{051CB89D-A82D-C1DB-BBB5-FE71CC549FC1}"/>
              </a:ext>
            </a:extLst>
          </p:cNvPr>
          <p:cNvSpPr txBox="1"/>
          <p:nvPr/>
        </p:nvSpPr>
        <p:spPr>
          <a:xfrm>
            <a:off x="8539952" y="4130839"/>
            <a:ext cx="850947"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ﾆｭｰｼﾞｰﾗﾝﾄﾞ</a:t>
            </a:r>
          </a:p>
        </p:txBody>
      </p:sp>
      <p:sp>
        <p:nvSpPr>
          <p:cNvPr id="31" name="テキスト ボックス 30">
            <a:extLst>
              <a:ext uri="{FF2B5EF4-FFF2-40B4-BE49-F238E27FC236}">
                <a16:creationId xmlns:a16="http://schemas.microsoft.com/office/drawing/2014/main" id="{377BA190-A5B9-0E77-2F7B-63A1E51F0C2B}"/>
              </a:ext>
            </a:extLst>
          </p:cNvPr>
          <p:cNvSpPr txBox="1"/>
          <p:nvPr/>
        </p:nvSpPr>
        <p:spPr>
          <a:xfrm>
            <a:off x="7240720" y="4791497"/>
            <a:ext cx="940795"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ｲﾀﾘｱ</a:t>
            </a:r>
          </a:p>
        </p:txBody>
      </p:sp>
      <p:sp>
        <p:nvSpPr>
          <p:cNvPr id="33" name="テキスト ボックス 32">
            <a:extLst>
              <a:ext uri="{FF2B5EF4-FFF2-40B4-BE49-F238E27FC236}">
                <a16:creationId xmlns:a16="http://schemas.microsoft.com/office/drawing/2014/main" id="{2F77C1F7-1B5A-A7EB-C50D-7573E40842F7}"/>
              </a:ext>
            </a:extLst>
          </p:cNvPr>
          <p:cNvSpPr txBox="1"/>
          <p:nvPr/>
        </p:nvSpPr>
        <p:spPr>
          <a:xfrm>
            <a:off x="7057201" y="4963310"/>
            <a:ext cx="940795"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ｱﾒﾘｶ</a:t>
            </a:r>
          </a:p>
        </p:txBody>
      </p:sp>
      <p:sp>
        <p:nvSpPr>
          <p:cNvPr id="35" name="テキスト ボックス 34">
            <a:extLst>
              <a:ext uri="{FF2B5EF4-FFF2-40B4-BE49-F238E27FC236}">
                <a16:creationId xmlns:a16="http://schemas.microsoft.com/office/drawing/2014/main" id="{47918F52-7F02-F739-250D-318746215303}"/>
              </a:ext>
            </a:extLst>
          </p:cNvPr>
          <p:cNvSpPr txBox="1"/>
          <p:nvPr/>
        </p:nvSpPr>
        <p:spPr>
          <a:xfrm>
            <a:off x="6846725" y="5384070"/>
            <a:ext cx="940795"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ﾄﾞｲﾂ</a:t>
            </a:r>
          </a:p>
        </p:txBody>
      </p:sp>
      <p:sp>
        <p:nvSpPr>
          <p:cNvPr id="36" name="正方形/長方形 35">
            <a:extLst>
              <a:ext uri="{FF2B5EF4-FFF2-40B4-BE49-F238E27FC236}">
                <a16:creationId xmlns:a16="http://schemas.microsoft.com/office/drawing/2014/main" id="{899F9D1D-78DB-A0B7-8C76-F24C355E82A1}"/>
              </a:ext>
            </a:extLst>
          </p:cNvPr>
          <p:cNvSpPr/>
          <p:nvPr/>
        </p:nvSpPr>
        <p:spPr>
          <a:xfrm>
            <a:off x="8239782" y="3460476"/>
            <a:ext cx="180252" cy="810512"/>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正方形/長方形 36">
            <a:extLst>
              <a:ext uri="{FF2B5EF4-FFF2-40B4-BE49-F238E27FC236}">
                <a16:creationId xmlns:a16="http://schemas.microsoft.com/office/drawing/2014/main" id="{3D205D6A-C6F2-D983-87D3-7D4BAE4332EE}"/>
              </a:ext>
            </a:extLst>
          </p:cNvPr>
          <p:cNvSpPr/>
          <p:nvPr/>
        </p:nvSpPr>
        <p:spPr>
          <a:xfrm>
            <a:off x="7903507" y="3849778"/>
            <a:ext cx="154477" cy="900000"/>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B795E43F-271A-B95B-9DC5-1D8CB8D30889}"/>
              </a:ext>
            </a:extLst>
          </p:cNvPr>
          <p:cNvSpPr txBox="1"/>
          <p:nvPr/>
        </p:nvSpPr>
        <p:spPr>
          <a:xfrm>
            <a:off x="8107935" y="4503034"/>
            <a:ext cx="940795" cy="2122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ｵｰｽﾄﾗﾘｱ</a:t>
            </a:r>
          </a:p>
        </p:txBody>
      </p:sp>
      <p:sp>
        <p:nvSpPr>
          <p:cNvPr id="46" name="テキスト ボックス 45">
            <a:extLst>
              <a:ext uri="{FF2B5EF4-FFF2-40B4-BE49-F238E27FC236}">
                <a16:creationId xmlns:a16="http://schemas.microsoft.com/office/drawing/2014/main" id="{C997A804-3CB1-1A0D-901F-307E5C0D807A}"/>
              </a:ext>
            </a:extLst>
          </p:cNvPr>
          <p:cNvSpPr txBox="1"/>
          <p:nvPr/>
        </p:nvSpPr>
        <p:spPr>
          <a:xfrm>
            <a:off x="7590488" y="5587768"/>
            <a:ext cx="2780631" cy="35917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日本もデータ欠落のため、別途、内閣府の県民経済計算から、東京都、千葉県、埼玉県、神奈川県の数字を活用 </a:t>
            </a:r>
          </a:p>
        </p:txBody>
      </p:sp>
      <p:pic>
        <p:nvPicPr>
          <p:cNvPr id="60" name="図 59">
            <a:extLst>
              <a:ext uri="{FF2B5EF4-FFF2-40B4-BE49-F238E27FC236}">
                <a16:creationId xmlns:a16="http://schemas.microsoft.com/office/drawing/2014/main" id="{717B1ADA-2A2A-F499-43A3-74E1CF4DE2D9}"/>
              </a:ext>
            </a:extLst>
          </p:cNvPr>
          <p:cNvPicPr>
            <a:picLocks noChangeAspect="1"/>
          </p:cNvPicPr>
          <p:nvPr/>
        </p:nvPicPr>
        <p:blipFill>
          <a:blip r:embed="rId4"/>
          <a:stretch>
            <a:fillRect/>
          </a:stretch>
        </p:blipFill>
        <p:spPr>
          <a:xfrm>
            <a:off x="9353741" y="4616445"/>
            <a:ext cx="962629" cy="888872"/>
          </a:xfrm>
          <a:prstGeom prst="rect">
            <a:avLst/>
          </a:prstGeom>
        </p:spPr>
      </p:pic>
      <p:sp>
        <p:nvSpPr>
          <p:cNvPr id="18" name="テキスト ボックス 17">
            <a:extLst>
              <a:ext uri="{FF2B5EF4-FFF2-40B4-BE49-F238E27FC236}">
                <a16:creationId xmlns:a16="http://schemas.microsoft.com/office/drawing/2014/main" id="{5ED5CCA2-7C57-414E-49A2-4FC038A7DFD5}"/>
              </a:ext>
            </a:extLst>
          </p:cNvPr>
          <p:cNvSpPr txBox="1"/>
          <p:nvPr/>
        </p:nvSpPr>
        <p:spPr>
          <a:xfrm>
            <a:off x="7590488" y="5322894"/>
            <a:ext cx="1885257" cy="2285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カナダはデータ欠落</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9" name="テキスト ボックス 18">
            <a:extLst>
              <a:ext uri="{FF2B5EF4-FFF2-40B4-BE49-F238E27FC236}">
                <a16:creationId xmlns:a16="http://schemas.microsoft.com/office/drawing/2014/main" id="{B1F9387F-F6E8-6F03-FEBD-7C5FB8EFF24C}"/>
              </a:ext>
            </a:extLst>
          </p:cNvPr>
          <p:cNvSpPr txBox="1"/>
          <p:nvPr/>
        </p:nvSpPr>
        <p:spPr>
          <a:xfrm>
            <a:off x="2333828" y="6310675"/>
            <a:ext cx="2950666"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全産業の首位都市への集中度</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5" name="テキスト ボックス 24">
            <a:extLst>
              <a:ext uri="{FF2B5EF4-FFF2-40B4-BE49-F238E27FC236}">
                <a16:creationId xmlns:a16="http://schemas.microsoft.com/office/drawing/2014/main" id="{60AE62B9-4B9C-87CB-9BC2-C8232CEE8935}"/>
              </a:ext>
            </a:extLst>
          </p:cNvPr>
          <p:cNvSpPr txBox="1"/>
          <p:nvPr/>
        </p:nvSpPr>
        <p:spPr>
          <a:xfrm>
            <a:off x="956095" y="2863297"/>
            <a:ext cx="353943" cy="2979364"/>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知識集約型サービス業の首位都市への集中度</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テキスト ボックス 26">
            <a:extLst>
              <a:ext uri="{FF2B5EF4-FFF2-40B4-BE49-F238E27FC236}">
                <a16:creationId xmlns:a16="http://schemas.microsoft.com/office/drawing/2014/main" id="{884BBE28-1A69-98A9-AB86-FECDA33FB1E2}"/>
              </a:ext>
            </a:extLst>
          </p:cNvPr>
          <p:cNvSpPr txBox="1"/>
          <p:nvPr/>
        </p:nvSpPr>
        <p:spPr>
          <a:xfrm>
            <a:off x="7787520" y="6391729"/>
            <a:ext cx="394892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全産業の首位都市への集中度</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9" name="テキスト ボックス 28">
            <a:extLst>
              <a:ext uri="{FF2B5EF4-FFF2-40B4-BE49-F238E27FC236}">
                <a16:creationId xmlns:a16="http://schemas.microsoft.com/office/drawing/2014/main" id="{2FF8D1E4-4982-86C2-D588-58BDA1AF6130}"/>
              </a:ext>
            </a:extLst>
          </p:cNvPr>
          <p:cNvSpPr txBox="1"/>
          <p:nvPr/>
        </p:nvSpPr>
        <p:spPr>
          <a:xfrm>
            <a:off x="5959258" y="2785567"/>
            <a:ext cx="353943" cy="2979364"/>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知識集約型サービス業の首位都市への集中度</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cxnSp>
        <p:nvCxnSpPr>
          <p:cNvPr id="40" name="直線コネクタ 39">
            <a:extLst>
              <a:ext uri="{FF2B5EF4-FFF2-40B4-BE49-F238E27FC236}">
                <a16:creationId xmlns:a16="http://schemas.microsoft.com/office/drawing/2014/main" id="{EE255F20-F393-F2D3-5279-A0BE49A826EE}"/>
              </a:ext>
            </a:extLst>
          </p:cNvPr>
          <p:cNvCxnSpPr>
            <a:cxnSpLocks/>
          </p:cNvCxnSpPr>
          <p:nvPr/>
        </p:nvCxnSpPr>
        <p:spPr>
          <a:xfrm flipV="1">
            <a:off x="1735287" y="2766095"/>
            <a:ext cx="3907549" cy="325412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2" name="直線コネクタ 61">
            <a:extLst>
              <a:ext uri="{FF2B5EF4-FFF2-40B4-BE49-F238E27FC236}">
                <a16:creationId xmlns:a16="http://schemas.microsoft.com/office/drawing/2014/main" id="{8D5B1A2C-0B93-8322-8B38-7F14B4E3E4E0}"/>
              </a:ext>
            </a:extLst>
          </p:cNvPr>
          <p:cNvCxnSpPr>
            <a:cxnSpLocks/>
          </p:cNvCxnSpPr>
          <p:nvPr/>
        </p:nvCxnSpPr>
        <p:spPr>
          <a:xfrm flipV="1">
            <a:off x="6866957" y="2741959"/>
            <a:ext cx="3864946" cy="325066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スライド番号プレースホルダー 3">
            <a:extLst>
              <a:ext uri="{FF2B5EF4-FFF2-40B4-BE49-F238E27FC236}">
                <a16:creationId xmlns:a16="http://schemas.microsoft.com/office/drawing/2014/main" id="{87DC4256-DBF7-7E53-B1DC-89BE2DCFC286}"/>
              </a:ext>
            </a:extLst>
          </p:cNvPr>
          <p:cNvSpPr txBox="1">
            <a:spLocks/>
          </p:cNvSpPr>
          <p:nvPr/>
        </p:nvSpPr>
        <p:spPr>
          <a:xfrm>
            <a:off x="9430182" y="633090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51126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26D2AA9D-0CE7-4C2D-93E3-36B1C9D2C915}"/>
              </a:ext>
            </a:extLst>
          </p:cNvPr>
          <p:cNvGraphicFramePr>
            <a:graphicFrameLocks/>
          </p:cNvGraphicFramePr>
          <p:nvPr/>
        </p:nvGraphicFramePr>
        <p:xfrm>
          <a:off x="3580861" y="2066400"/>
          <a:ext cx="4752000" cy="432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a:cxnSpLocks/>
          </p:cNvCxnSpPr>
          <p:nvPr/>
        </p:nvCxnSpPr>
        <p:spPr>
          <a:xfrm>
            <a:off x="1020417" y="449732"/>
            <a:ext cx="10084905"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6000" y="36000"/>
            <a:ext cx="1188720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３</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 ．情報通信業の首位都市への集中度（</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年：主要国）</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0" name="正方形/長方形 29"/>
          <p:cNvSpPr/>
          <p:nvPr/>
        </p:nvSpPr>
        <p:spPr>
          <a:xfrm>
            <a:off x="1020418" y="575394"/>
            <a:ext cx="10084904" cy="9633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情報通信業の首位都市への就業者数と付加価値の集中度について、主要国は、全産業の首位都市への集中度より高い値を示している。</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情報通信業に</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ついては、主要国はおおむね、就業者数の集中度よりも付加価値の集中度のほうが高いのに対し、日本は就業者数の集中度より付加価値の集中度のほうが低く、就業者の集積に見合った付加価値が生み出せていない。</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9828A4B5-EDC2-3DE7-085E-75CE21C59FC7}"/>
              </a:ext>
            </a:extLst>
          </p:cNvPr>
          <p:cNvSpPr txBox="1"/>
          <p:nvPr/>
        </p:nvSpPr>
        <p:spPr>
          <a:xfrm>
            <a:off x="3257460" y="1682748"/>
            <a:ext cx="572789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■情報通信業の首位都市への集中度　</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endPar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10">
            <a:extLst>
              <a:ext uri="{FF2B5EF4-FFF2-40B4-BE49-F238E27FC236}">
                <a16:creationId xmlns:a16="http://schemas.microsoft.com/office/drawing/2014/main" id="{055CC3C5-A9AF-92C0-D993-C3FB21CBB24F}"/>
              </a:ext>
            </a:extLst>
          </p:cNvPr>
          <p:cNvSpPr txBox="1"/>
          <p:nvPr/>
        </p:nvSpPr>
        <p:spPr>
          <a:xfrm>
            <a:off x="8757440" y="6597430"/>
            <a:ext cx="394892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sym typeface="Wingdings" panose="05000000000000000000" pitchFamily="2" charset="2"/>
              </a:rPr>
              <a:t>：</a:t>
            </a:r>
            <a:r>
              <a:rPr kumimoji="0" lang="en-US" altLang="ja-JP" sz="11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mn-cs"/>
              </a:rPr>
              <a:t>OECDstat</a:t>
            </a:r>
            <a:r>
              <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をもとに副首都推進局で作成</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テキスト ボックス 8">
            <a:extLst>
              <a:ext uri="{FF2B5EF4-FFF2-40B4-BE49-F238E27FC236}">
                <a16:creationId xmlns:a16="http://schemas.microsoft.com/office/drawing/2014/main" id="{65FBE42E-8AC3-4DE5-5662-F54B6C61937E}"/>
              </a:ext>
            </a:extLst>
          </p:cNvPr>
          <p:cNvSpPr txBox="1"/>
          <p:nvPr/>
        </p:nvSpPr>
        <p:spPr>
          <a:xfrm>
            <a:off x="5440119" y="3059392"/>
            <a:ext cx="55659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a:t>
            </a:r>
          </a:p>
        </p:txBody>
      </p:sp>
      <p:sp>
        <p:nvSpPr>
          <p:cNvPr id="14" name="テキスト ボックス 13">
            <a:extLst>
              <a:ext uri="{FF2B5EF4-FFF2-40B4-BE49-F238E27FC236}">
                <a16:creationId xmlns:a16="http://schemas.microsoft.com/office/drawing/2014/main" id="{F7490A37-B6EA-9A9F-8B96-F3D5A171F1F8}"/>
              </a:ext>
            </a:extLst>
          </p:cNvPr>
          <p:cNvSpPr txBox="1"/>
          <p:nvPr/>
        </p:nvSpPr>
        <p:spPr>
          <a:xfrm>
            <a:off x="6606208" y="2249468"/>
            <a:ext cx="55659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韓国</a:t>
            </a:r>
          </a:p>
        </p:txBody>
      </p:sp>
      <p:sp>
        <p:nvSpPr>
          <p:cNvPr id="48" name="テキスト ボックス 47">
            <a:extLst>
              <a:ext uri="{FF2B5EF4-FFF2-40B4-BE49-F238E27FC236}">
                <a16:creationId xmlns:a16="http://schemas.microsoft.com/office/drawing/2014/main" id="{C35B1EBF-0B72-D78E-603E-1A56D911E591}"/>
              </a:ext>
            </a:extLst>
          </p:cNvPr>
          <p:cNvSpPr txBox="1"/>
          <p:nvPr/>
        </p:nvSpPr>
        <p:spPr>
          <a:xfrm>
            <a:off x="3944375" y="4854558"/>
            <a:ext cx="940795" cy="20005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ｲﾀﾘｱ</a:t>
            </a:r>
          </a:p>
        </p:txBody>
      </p:sp>
      <p:sp>
        <p:nvSpPr>
          <p:cNvPr id="50" name="テキスト ボックス 49">
            <a:extLst>
              <a:ext uri="{FF2B5EF4-FFF2-40B4-BE49-F238E27FC236}">
                <a16:creationId xmlns:a16="http://schemas.microsoft.com/office/drawing/2014/main" id="{B9F30CBA-B6AF-C6F9-CA70-76997D79489C}"/>
              </a:ext>
            </a:extLst>
          </p:cNvPr>
          <p:cNvSpPr txBox="1"/>
          <p:nvPr/>
        </p:nvSpPr>
        <p:spPr>
          <a:xfrm>
            <a:off x="4187899" y="5480081"/>
            <a:ext cx="437619"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ﾄﾞｲﾂ</a:t>
            </a:r>
          </a:p>
        </p:txBody>
      </p:sp>
      <p:sp>
        <p:nvSpPr>
          <p:cNvPr id="53" name="テキスト ボックス 52">
            <a:extLst>
              <a:ext uri="{FF2B5EF4-FFF2-40B4-BE49-F238E27FC236}">
                <a16:creationId xmlns:a16="http://schemas.microsoft.com/office/drawing/2014/main" id="{18233AF0-7F44-A72B-C918-53385F75F3F5}"/>
              </a:ext>
            </a:extLst>
          </p:cNvPr>
          <p:cNvSpPr txBox="1"/>
          <p:nvPr/>
        </p:nvSpPr>
        <p:spPr>
          <a:xfrm>
            <a:off x="4406709" y="5345970"/>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ｱﾒﾘｶ</a:t>
            </a:r>
          </a:p>
        </p:txBody>
      </p:sp>
      <p:sp>
        <p:nvSpPr>
          <p:cNvPr id="58" name="正方形/長方形 57">
            <a:extLst>
              <a:ext uri="{FF2B5EF4-FFF2-40B4-BE49-F238E27FC236}">
                <a16:creationId xmlns:a16="http://schemas.microsoft.com/office/drawing/2014/main" id="{5B4495F7-2181-DC29-964B-56FCC1A9F871}"/>
              </a:ext>
            </a:extLst>
          </p:cNvPr>
          <p:cNvSpPr/>
          <p:nvPr/>
        </p:nvSpPr>
        <p:spPr>
          <a:xfrm rot="19738672">
            <a:off x="5623962" y="3237315"/>
            <a:ext cx="169563" cy="537839"/>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7D2A1774-83FB-288A-78C8-087B678D01E7}"/>
              </a:ext>
            </a:extLst>
          </p:cNvPr>
          <p:cNvSpPr txBox="1"/>
          <p:nvPr/>
        </p:nvSpPr>
        <p:spPr>
          <a:xfrm>
            <a:off x="8332861" y="5573937"/>
            <a:ext cx="2448023"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アメリカの就業者数はデータ欠落</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9" name="テキスト ボックス 18">
            <a:extLst>
              <a:ext uri="{FF2B5EF4-FFF2-40B4-BE49-F238E27FC236}">
                <a16:creationId xmlns:a16="http://schemas.microsoft.com/office/drawing/2014/main" id="{B1F9387F-F6E8-6F03-FEBD-7C5FB8EFF24C}"/>
              </a:ext>
            </a:extLst>
          </p:cNvPr>
          <p:cNvSpPr txBox="1"/>
          <p:nvPr/>
        </p:nvSpPr>
        <p:spPr>
          <a:xfrm>
            <a:off x="4220826" y="6300000"/>
            <a:ext cx="394892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全産業の首位都市への集中度（就業者数、付加価値）</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5" name="テキスト ボックス 24">
            <a:extLst>
              <a:ext uri="{FF2B5EF4-FFF2-40B4-BE49-F238E27FC236}">
                <a16:creationId xmlns:a16="http://schemas.microsoft.com/office/drawing/2014/main" id="{60AE62B9-4B9C-87CB-9BC2-C8232CEE8935}"/>
              </a:ext>
            </a:extLst>
          </p:cNvPr>
          <p:cNvSpPr txBox="1"/>
          <p:nvPr/>
        </p:nvSpPr>
        <p:spPr>
          <a:xfrm>
            <a:off x="3460434" y="2162164"/>
            <a:ext cx="353943" cy="4311841"/>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情報通信業の首位都市への集中度（就業者数、付加価値）</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0" name="テキスト ボックス 39">
            <a:extLst>
              <a:ext uri="{FF2B5EF4-FFF2-40B4-BE49-F238E27FC236}">
                <a16:creationId xmlns:a16="http://schemas.microsoft.com/office/drawing/2014/main" id="{4BD26322-D3D6-13F8-F374-355FAE314A6D}"/>
              </a:ext>
            </a:extLst>
          </p:cNvPr>
          <p:cNvSpPr txBox="1"/>
          <p:nvPr/>
        </p:nvSpPr>
        <p:spPr>
          <a:xfrm>
            <a:off x="5031708" y="3542866"/>
            <a:ext cx="53351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ﾌﾗﾝｽ</a:t>
            </a:r>
          </a:p>
        </p:txBody>
      </p:sp>
      <p:sp>
        <p:nvSpPr>
          <p:cNvPr id="49" name="テキスト ボックス 48">
            <a:extLst>
              <a:ext uri="{FF2B5EF4-FFF2-40B4-BE49-F238E27FC236}">
                <a16:creationId xmlns:a16="http://schemas.microsoft.com/office/drawing/2014/main" id="{8A3EA987-8659-525E-2A6A-AC902B03EE0F}"/>
              </a:ext>
            </a:extLst>
          </p:cNvPr>
          <p:cNvSpPr txBox="1"/>
          <p:nvPr/>
        </p:nvSpPr>
        <p:spPr>
          <a:xfrm>
            <a:off x="4571157" y="4520392"/>
            <a:ext cx="53351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ｲｷﾞﾘｽ</a:t>
            </a:r>
          </a:p>
        </p:txBody>
      </p:sp>
      <p:sp>
        <p:nvSpPr>
          <p:cNvPr id="63" name="テキスト ボックス 62">
            <a:extLst>
              <a:ext uri="{FF2B5EF4-FFF2-40B4-BE49-F238E27FC236}">
                <a16:creationId xmlns:a16="http://schemas.microsoft.com/office/drawing/2014/main" id="{86EC628E-76C7-A2DE-42EB-729BFA89FF8C}"/>
              </a:ext>
            </a:extLst>
          </p:cNvPr>
          <p:cNvSpPr txBox="1"/>
          <p:nvPr/>
        </p:nvSpPr>
        <p:spPr>
          <a:xfrm>
            <a:off x="6195290" y="3059392"/>
            <a:ext cx="55659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ﾃﾞﾝﾏｰｸ</a:t>
            </a:r>
          </a:p>
        </p:txBody>
      </p:sp>
      <p:sp>
        <p:nvSpPr>
          <p:cNvPr id="64" name="正方形/長方形 63">
            <a:extLst>
              <a:ext uri="{FF2B5EF4-FFF2-40B4-BE49-F238E27FC236}">
                <a16:creationId xmlns:a16="http://schemas.microsoft.com/office/drawing/2014/main" id="{D60F4E8B-1C52-D159-1A83-AC5BC0921073}"/>
              </a:ext>
            </a:extLst>
          </p:cNvPr>
          <p:cNvSpPr/>
          <p:nvPr/>
        </p:nvSpPr>
        <p:spPr>
          <a:xfrm rot="13342321">
            <a:off x="5273258" y="3362986"/>
            <a:ext cx="206280" cy="884038"/>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7C2AFF61-F56C-14B7-DC6A-ECB4010DF106}"/>
              </a:ext>
            </a:extLst>
          </p:cNvPr>
          <p:cNvSpPr/>
          <p:nvPr/>
        </p:nvSpPr>
        <p:spPr>
          <a:xfrm rot="14009113">
            <a:off x="5917625" y="3120175"/>
            <a:ext cx="211008" cy="549111"/>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7B26153A-F633-6E86-8733-4C2D76C61785}"/>
              </a:ext>
            </a:extLst>
          </p:cNvPr>
          <p:cNvSpPr/>
          <p:nvPr/>
        </p:nvSpPr>
        <p:spPr>
          <a:xfrm rot="13040425">
            <a:off x="5052654" y="4101949"/>
            <a:ext cx="149770" cy="942219"/>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7" name="正方形/長方形 66">
            <a:extLst>
              <a:ext uri="{FF2B5EF4-FFF2-40B4-BE49-F238E27FC236}">
                <a16:creationId xmlns:a16="http://schemas.microsoft.com/office/drawing/2014/main" id="{5EAABED0-BFDE-D2DD-2F89-5FE91AAD9D2A}"/>
              </a:ext>
            </a:extLst>
          </p:cNvPr>
          <p:cNvSpPr/>
          <p:nvPr/>
        </p:nvSpPr>
        <p:spPr>
          <a:xfrm rot="13356722">
            <a:off x="6440765" y="2402572"/>
            <a:ext cx="194374" cy="420676"/>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916391F3-71C8-48B2-34DC-412F64C5AFFA}"/>
              </a:ext>
            </a:extLst>
          </p:cNvPr>
          <p:cNvSpPr/>
          <p:nvPr/>
        </p:nvSpPr>
        <p:spPr>
          <a:xfrm>
            <a:off x="6121410" y="5021341"/>
            <a:ext cx="2333939" cy="4616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塗りつぶし記号＝就業者数の集中度</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白抜き記号＝付加価値の集中度</a:t>
            </a:r>
          </a:p>
        </p:txBody>
      </p:sp>
      <p:cxnSp>
        <p:nvCxnSpPr>
          <p:cNvPr id="3" name="直線コネクタ 2">
            <a:extLst>
              <a:ext uri="{FF2B5EF4-FFF2-40B4-BE49-F238E27FC236}">
                <a16:creationId xmlns:a16="http://schemas.microsoft.com/office/drawing/2014/main" id="{AAAB04D0-EA6F-2C2D-D437-65DDE172C40C}"/>
              </a:ext>
            </a:extLst>
          </p:cNvPr>
          <p:cNvCxnSpPr>
            <a:cxnSpLocks/>
          </p:cNvCxnSpPr>
          <p:nvPr/>
        </p:nvCxnSpPr>
        <p:spPr>
          <a:xfrm flipV="1">
            <a:off x="4187899" y="2700670"/>
            <a:ext cx="3627031" cy="340241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8" name="テキスト ボックス 7">
            <a:extLst>
              <a:ext uri="{FF2B5EF4-FFF2-40B4-BE49-F238E27FC236}">
                <a16:creationId xmlns:a16="http://schemas.microsoft.com/office/drawing/2014/main" id="{2F9A9B5B-D4F1-9C49-742A-E65063E78546}"/>
              </a:ext>
            </a:extLst>
          </p:cNvPr>
          <p:cNvSpPr txBox="1"/>
          <p:nvPr/>
        </p:nvSpPr>
        <p:spPr>
          <a:xfrm>
            <a:off x="8324691" y="5794933"/>
            <a:ext cx="2780631" cy="461665"/>
          </a:xfrm>
          <a:prstGeom prst="rect">
            <a:avLst/>
          </a:prstGeom>
          <a:noFill/>
        </p:spPr>
        <p:txBody>
          <a:bodyPr wrap="square">
            <a:spAutoFit/>
          </a:bodyPr>
          <a:lstStyle/>
          <a:p>
            <a:pPr marL="179388" marR="0" lvl="0" indent="-179388"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日本は付加価値のデータ欠落のため、別途、内閣府の県民経済計算から、東京都、千葉県、埼玉県、神奈川県の数字を活用 </a:t>
            </a:r>
          </a:p>
        </p:txBody>
      </p:sp>
      <p:sp>
        <p:nvSpPr>
          <p:cNvPr id="13" name="スライド番号プレースホルダー 3">
            <a:extLst>
              <a:ext uri="{FF2B5EF4-FFF2-40B4-BE49-F238E27FC236}">
                <a16:creationId xmlns:a16="http://schemas.microsoft.com/office/drawing/2014/main" id="{3F339C69-F54C-71A2-8912-84338537A6D0}"/>
              </a:ext>
            </a:extLst>
          </p:cNvPr>
          <p:cNvSpPr txBox="1">
            <a:spLocks/>
          </p:cNvSpPr>
          <p:nvPr/>
        </p:nvSpPr>
        <p:spPr>
          <a:xfrm>
            <a:off x="9448800" y="626551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363290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8E301A7E-6253-4AB5-B9D9-D7284CE1BA74}"/>
              </a:ext>
            </a:extLst>
          </p:cNvPr>
          <p:cNvGraphicFramePr>
            <a:graphicFrameLocks/>
          </p:cNvGraphicFramePr>
          <p:nvPr/>
        </p:nvGraphicFramePr>
        <p:xfrm>
          <a:off x="3582000" y="2066400"/>
          <a:ext cx="4752000" cy="432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a:cxnSpLocks/>
          </p:cNvCxnSpPr>
          <p:nvPr/>
        </p:nvCxnSpPr>
        <p:spPr>
          <a:xfrm>
            <a:off x="1020417" y="449732"/>
            <a:ext cx="10084905"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6000" y="36000"/>
            <a:ext cx="1188720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３</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 ．金融・保険業の首位都市への集中度（</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年：主要国）</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0" name="正方形/長方形 29"/>
          <p:cNvSpPr/>
          <p:nvPr/>
        </p:nvSpPr>
        <p:spPr>
          <a:xfrm>
            <a:off x="1020418" y="494100"/>
            <a:ext cx="10084904" cy="115399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金融・保険業の首位都市への就業者数と付加価値の集中度をみると、主要国はおおむね、全産業の首位都市への集中度より高い値を示している。</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金融・保険業については、主要国では、就業者数の集中度よりも付加価値の集中度のほうが高い傾向にある。</a:t>
            </a:r>
          </a:p>
        </p:txBody>
      </p:sp>
      <p:sp>
        <p:nvSpPr>
          <p:cNvPr id="10" name="テキスト ボックス 9">
            <a:extLst>
              <a:ext uri="{FF2B5EF4-FFF2-40B4-BE49-F238E27FC236}">
                <a16:creationId xmlns:a16="http://schemas.microsoft.com/office/drawing/2014/main" id="{9828A4B5-EDC2-3DE7-085E-75CE21C59FC7}"/>
              </a:ext>
            </a:extLst>
          </p:cNvPr>
          <p:cNvSpPr txBox="1"/>
          <p:nvPr/>
        </p:nvSpPr>
        <p:spPr>
          <a:xfrm>
            <a:off x="3232049" y="1681200"/>
            <a:ext cx="572789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■金融・保険業の首位都市への集中度　</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endPar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10">
            <a:extLst>
              <a:ext uri="{FF2B5EF4-FFF2-40B4-BE49-F238E27FC236}">
                <a16:creationId xmlns:a16="http://schemas.microsoft.com/office/drawing/2014/main" id="{055CC3C5-A9AF-92C0-D993-C3FB21CBB24F}"/>
              </a:ext>
            </a:extLst>
          </p:cNvPr>
          <p:cNvSpPr txBox="1"/>
          <p:nvPr/>
        </p:nvSpPr>
        <p:spPr>
          <a:xfrm>
            <a:off x="8757440" y="6597430"/>
            <a:ext cx="394892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sym typeface="Wingdings" panose="05000000000000000000" pitchFamily="2" charset="2"/>
              </a:rPr>
              <a:t>：</a:t>
            </a:r>
            <a:r>
              <a:rPr kumimoji="0" lang="en-US" altLang="ja-JP" sz="11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mn-cs"/>
              </a:rPr>
              <a:t>OECDstat</a:t>
            </a:r>
            <a:r>
              <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をもとに副首都推進局で作成</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テキスト ボックス 13">
            <a:extLst>
              <a:ext uri="{FF2B5EF4-FFF2-40B4-BE49-F238E27FC236}">
                <a16:creationId xmlns:a16="http://schemas.microsoft.com/office/drawing/2014/main" id="{F7490A37-B6EA-9A9F-8B96-F3D5A171F1F8}"/>
              </a:ext>
            </a:extLst>
          </p:cNvPr>
          <p:cNvSpPr txBox="1"/>
          <p:nvPr/>
        </p:nvSpPr>
        <p:spPr>
          <a:xfrm>
            <a:off x="6521251" y="2714905"/>
            <a:ext cx="55659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韓国</a:t>
            </a:r>
          </a:p>
        </p:txBody>
      </p:sp>
      <p:sp>
        <p:nvSpPr>
          <p:cNvPr id="48" name="テキスト ボックス 47">
            <a:extLst>
              <a:ext uri="{FF2B5EF4-FFF2-40B4-BE49-F238E27FC236}">
                <a16:creationId xmlns:a16="http://schemas.microsoft.com/office/drawing/2014/main" id="{C35B1EBF-0B72-D78E-603E-1A56D911E591}"/>
              </a:ext>
            </a:extLst>
          </p:cNvPr>
          <p:cNvSpPr txBox="1"/>
          <p:nvPr/>
        </p:nvSpPr>
        <p:spPr>
          <a:xfrm>
            <a:off x="4431983" y="5302401"/>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ｲﾀﾘｱ</a:t>
            </a:r>
          </a:p>
        </p:txBody>
      </p:sp>
      <p:sp>
        <p:nvSpPr>
          <p:cNvPr id="53" name="テキスト ボックス 52">
            <a:extLst>
              <a:ext uri="{FF2B5EF4-FFF2-40B4-BE49-F238E27FC236}">
                <a16:creationId xmlns:a16="http://schemas.microsoft.com/office/drawing/2014/main" id="{18233AF0-7F44-A72B-C918-53385F75F3F5}"/>
              </a:ext>
            </a:extLst>
          </p:cNvPr>
          <p:cNvSpPr txBox="1"/>
          <p:nvPr/>
        </p:nvSpPr>
        <p:spPr>
          <a:xfrm>
            <a:off x="4335902" y="4975401"/>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ｱﾒﾘｶ</a:t>
            </a:r>
          </a:p>
        </p:txBody>
      </p:sp>
      <p:sp>
        <p:nvSpPr>
          <p:cNvPr id="40" name="テキスト ボックス 39">
            <a:extLst>
              <a:ext uri="{FF2B5EF4-FFF2-40B4-BE49-F238E27FC236}">
                <a16:creationId xmlns:a16="http://schemas.microsoft.com/office/drawing/2014/main" id="{4BD26322-D3D6-13F8-F374-355FAE314A6D}"/>
              </a:ext>
            </a:extLst>
          </p:cNvPr>
          <p:cNvSpPr txBox="1"/>
          <p:nvPr/>
        </p:nvSpPr>
        <p:spPr>
          <a:xfrm>
            <a:off x="5428701" y="3552265"/>
            <a:ext cx="53351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ﾌﾗﾝｽ</a:t>
            </a:r>
          </a:p>
        </p:txBody>
      </p:sp>
      <p:sp>
        <p:nvSpPr>
          <p:cNvPr id="49" name="テキスト ボックス 48">
            <a:extLst>
              <a:ext uri="{FF2B5EF4-FFF2-40B4-BE49-F238E27FC236}">
                <a16:creationId xmlns:a16="http://schemas.microsoft.com/office/drawing/2014/main" id="{8A3EA987-8659-525E-2A6A-AC902B03EE0F}"/>
              </a:ext>
            </a:extLst>
          </p:cNvPr>
          <p:cNvSpPr txBox="1"/>
          <p:nvPr/>
        </p:nvSpPr>
        <p:spPr>
          <a:xfrm>
            <a:off x="4941529" y="3461951"/>
            <a:ext cx="53351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ｲｷﾞﾘｽ</a:t>
            </a:r>
          </a:p>
        </p:txBody>
      </p:sp>
      <p:sp>
        <p:nvSpPr>
          <p:cNvPr id="62" name="テキスト ボックス 61">
            <a:extLst>
              <a:ext uri="{FF2B5EF4-FFF2-40B4-BE49-F238E27FC236}">
                <a16:creationId xmlns:a16="http://schemas.microsoft.com/office/drawing/2014/main" id="{D6255AB2-3DB7-FD50-44B4-406399EBA55E}"/>
              </a:ext>
            </a:extLst>
          </p:cNvPr>
          <p:cNvSpPr txBox="1"/>
          <p:nvPr/>
        </p:nvSpPr>
        <p:spPr>
          <a:xfrm>
            <a:off x="4121536" y="5667657"/>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ﾄﾞｲﾂ</a:t>
            </a:r>
          </a:p>
        </p:txBody>
      </p:sp>
      <p:sp>
        <p:nvSpPr>
          <p:cNvPr id="64" name="正方形/長方形 63">
            <a:extLst>
              <a:ext uri="{FF2B5EF4-FFF2-40B4-BE49-F238E27FC236}">
                <a16:creationId xmlns:a16="http://schemas.microsoft.com/office/drawing/2014/main" id="{D60F4E8B-1C52-D159-1A83-AC5BC0921073}"/>
              </a:ext>
            </a:extLst>
          </p:cNvPr>
          <p:cNvSpPr/>
          <p:nvPr/>
        </p:nvSpPr>
        <p:spPr>
          <a:xfrm rot="12704196">
            <a:off x="5258940" y="3694881"/>
            <a:ext cx="152211" cy="1124251"/>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7C2AFF61-F56C-14B7-DC6A-ECB4010DF106}"/>
              </a:ext>
            </a:extLst>
          </p:cNvPr>
          <p:cNvSpPr/>
          <p:nvPr/>
        </p:nvSpPr>
        <p:spPr>
          <a:xfrm rot="14558568">
            <a:off x="5932763" y="2913070"/>
            <a:ext cx="198173" cy="800306"/>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7B26153A-F633-6E86-8733-4C2D76C61785}"/>
              </a:ext>
            </a:extLst>
          </p:cNvPr>
          <p:cNvSpPr/>
          <p:nvPr/>
        </p:nvSpPr>
        <p:spPr>
          <a:xfrm rot="12168533">
            <a:off x="5561591" y="3931694"/>
            <a:ext cx="173359" cy="625013"/>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7" name="正方形/長方形 66">
            <a:extLst>
              <a:ext uri="{FF2B5EF4-FFF2-40B4-BE49-F238E27FC236}">
                <a16:creationId xmlns:a16="http://schemas.microsoft.com/office/drawing/2014/main" id="{5EAABED0-BFDE-D2DD-2F89-5FE91AAD9D2A}"/>
              </a:ext>
            </a:extLst>
          </p:cNvPr>
          <p:cNvSpPr/>
          <p:nvPr/>
        </p:nvSpPr>
        <p:spPr>
          <a:xfrm rot="11790772">
            <a:off x="6464385" y="2971963"/>
            <a:ext cx="160679" cy="693452"/>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2535476F-6B17-1C13-2489-3E69894E8415}"/>
              </a:ext>
            </a:extLst>
          </p:cNvPr>
          <p:cNvSpPr txBox="1"/>
          <p:nvPr/>
        </p:nvSpPr>
        <p:spPr>
          <a:xfrm>
            <a:off x="5936864" y="2853817"/>
            <a:ext cx="55659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ﾃﾞﾝﾏｰｸ</a:t>
            </a:r>
          </a:p>
        </p:txBody>
      </p:sp>
      <p:sp>
        <p:nvSpPr>
          <p:cNvPr id="20" name="テキスト ボックス 19">
            <a:extLst>
              <a:ext uri="{FF2B5EF4-FFF2-40B4-BE49-F238E27FC236}">
                <a16:creationId xmlns:a16="http://schemas.microsoft.com/office/drawing/2014/main" id="{78495E2B-880F-D370-D935-4522A2A4610B}"/>
              </a:ext>
            </a:extLst>
          </p:cNvPr>
          <p:cNvSpPr txBox="1"/>
          <p:nvPr/>
        </p:nvSpPr>
        <p:spPr>
          <a:xfrm>
            <a:off x="5633030" y="3741123"/>
            <a:ext cx="55659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a:t>
            </a:r>
          </a:p>
        </p:txBody>
      </p:sp>
      <p:sp>
        <p:nvSpPr>
          <p:cNvPr id="24" name="正方形/長方形 23">
            <a:extLst>
              <a:ext uri="{FF2B5EF4-FFF2-40B4-BE49-F238E27FC236}">
                <a16:creationId xmlns:a16="http://schemas.microsoft.com/office/drawing/2014/main" id="{A7BBA401-D769-02E5-CD03-9F67B7D2439A}"/>
              </a:ext>
            </a:extLst>
          </p:cNvPr>
          <p:cNvSpPr/>
          <p:nvPr/>
        </p:nvSpPr>
        <p:spPr>
          <a:xfrm rot="12479740">
            <a:off x="4973651" y="3622396"/>
            <a:ext cx="209436" cy="1108980"/>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C1949855-941F-AA46-B259-B1C16CCFB272}"/>
              </a:ext>
            </a:extLst>
          </p:cNvPr>
          <p:cNvSpPr txBox="1"/>
          <p:nvPr/>
        </p:nvSpPr>
        <p:spPr>
          <a:xfrm>
            <a:off x="4222800" y="6300000"/>
            <a:ext cx="394892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全産業の首位都市への集中度（就業者数、付加価値）</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テキスト ボックス 8">
            <a:extLst>
              <a:ext uri="{FF2B5EF4-FFF2-40B4-BE49-F238E27FC236}">
                <a16:creationId xmlns:a16="http://schemas.microsoft.com/office/drawing/2014/main" id="{B15EADE4-68D8-6B03-71CE-5506C0B7C880}"/>
              </a:ext>
            </a:extLst>
          </p:cNvPr>
          <p:cNvSpPr txBox="1"/>
          <p:nvPr/>
        </p:nvSpPr>
        <p:spPr>
          <a:xfrm>
            <a:off x="3329408" y="2156388"/>
            <a:ext cx="353943" cy="4311841"/>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金融・保険業の首位都市への集中度（就業者数、付加価値）</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2" name="正方形/長方形 11">
            <a:extLst>
              <a:ext uri="{FF2B5EF4-FFF2-40B4-BE49-F238E27FC236}">
                <a16:creationId xmlns:a16="http://schemas.microsoft.com/office/drawing/2014/main" id="{B220B000-8B86-06C4-FD79-D8B4176A5592}"/>
              </a:ext>
            </a:extLst>
          </p:cNvPr>
          <p:cNvSpPr/>
          <p:nvPr/>
        </p:nvSpPr>
        <p:spPr>
          <a:xfrm>
            <a:off x="6121410" y="5021341"/>
            <a:ext cx="2333939" cy="4616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塗りつぶし記号＝就業者数の集中度</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白抜き記号＝付加価値の集中度</a:t>
            </a:r>
          </a:p>
        </p:txBody>
      </p:sp>
      <p:cxnSp>
        <p:nvCxnSpPr>
          <p:cNvPr id="13" name="直線コネクタ 12">
            <a:extLst>
              <a:ext uri="{FF2B5EF4-FFF2-40B4-BE49-F238E27FC236}">
                <a16:creationId xmlns:a16="http://schemas.microsoft.com/office/drawing/2014/main" id="{3A1130FD-5F41-4F86-CAB0-5ACDD00BFCDF}"/>
              </a:ext>
            </a:extLst>
          </p:cNvPr>
          <p:cNvCxnSpPr>
            <a:cxnSpLocks/>
          </p:cNvCxnSpPr>
          <p:nvPr/>
        </p:nvCxnSpPr>
        <p:spPr>
          <a:xfrm flipV="1">
            <a:off x="4121536" y="2714905"/>
            <a:ext cx="3714659" cy="338818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9" name="テキスト ボックス 18">
            <a:extLst>
              <a:ext uri="{FF2B5EF4-FFF2-40B4-BE49-F238E27FC236}">
                <a16:creationId xmlns:a16="http://schemas.microsoft.com/office/drawing/2014/main" id="{B48B00F0-5F91-D240-374E-49F224BC5F81}"/>
              </a:ext>
            </a:extLst>
          </p:cNvPr>
          <p:cNvSpPr txBox="1"/>
          <p:nvPr/>
        </p:nvSpPr>
        <p:spPr>
          <a:xfrm>
            <a:off x="8332861" y="5573937"/>
            <a:ext cx="2448023"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アメリカの就業者数はデータ欠落</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1" name="テキスト ボックス 20">
            <a:extLst>
              <a:ext uri="{FF2B5EF4-FFF2-40B4-BE49-F238E27FC236}">
                <a16:creationId xmlns:a16="http://schemas.microsoft.com/office/drawing/2014/main" id="{49671E05-06F8-029B-B742-1B8D7125A5F6}"/>
              </a:ext>
            </a:extLst>
          </p:cNvPr>
          <p:cNvSpPr txBox="1"/>
          <p:nvPr/>
        </p:nvSpPr>
        <p:spPr>
          <a:xfrm>
            <a:off x="8332861" y="5719596"/>
            <a:ext cx="2780631" cy="461665"/>
          </a:xfrm>
          <a:prstGeom prst="rect">
            <a:avLst/>
          </a:prstGeom>
          <a:noFill/>
        </p:spPr>
        <p:txBody>
          <a:bodyPr wrap="square">
            <a:spAutoFit/>
          </a:bodyPr>
          <a:lstStyle/>
          <a:p>
            <a:pPr marL="179388" marR="0" lvl="0" indent="-179388"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日本は付加価値のデータ欠落のため、別途、内閣府の県民経済計算から、東京都、千葉県、埼玉県、神奈川県の数字を活用 </a:t>
            </a:r>
          </a:p>
        </p:txBody>
      </p:sp>
      <p:sp>
        <p:nvSpPr>
          <p:cNvPr id="4" name="スライド番号プレースホルダー 3">
            <a:extLst>
              <a:ext uri="{FF2B5EF4-FFF2-40B4-BE49-F238E27FC236}">
                <a16:creationId xmlns:a16="http://schemas.microsoft.com/office/drawing/2014/main" id="{1326F80C-06CC-444B-0FE4-F35AE2923193}"/>
              </a:ext>
            </a:extLst>
          </p:cNvPr>
          <p:cNvSpPr txBox="1">
            <a:spLocks/>
          </p:cNvSpPr>
          <p:nvPr/>
        </p:nvSpPr>
        <p:spPr>
          <a:xfrm>
            <a:off x="9448800" y="6248242"/>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560066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CD53F882-C640-469D-B4CC-3F62488FE6DF}"/>
              </a:ext>
            </a:extLst>
          </p:cNvPr>
          <p:cNvGraphicFramePr>
            <a:graphicFrameLocks/>
          </p:cNvGraphicFramePr>
          <p:nvPr/>
        </p:nvGraphicFramePr>
        <p:xfrm>
          <a:off x="3582000" y="2066400"/>
          <a:ext cx="4752000" cy="432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直線コネクタ 4"/>
          <p:cNvCxnSpPr>
            <a:cxnSpLocks/>
          </p:cNvCxnSpPr>
          <p:nvPr/>
        </p:nvCxnSpPr>
        <p:spPr>
          <a:xfrm>
            <a:off x="1020417" y="449732"/>
            <a:ext cx="10084905"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6000" y="36000"/>
            <a:ext cx="1188720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３</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２．学術研究・専門技術サービス業の首位都市への集中度（</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年：主要国）</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0" name="正方形/長方形 29"/>
          <p:cNvSpPr/>
          <p:nvPr/>
        </p:nvSpPr>
        <p:spPr>
          <a:xfrm>
            <a:off x="1020418" y="575394"/>
            <a:ext cx="10517866" cy="96330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学術研究・専門技術サービス業の首位都市への就業者数と付加価値の集中度について、主要国はおおむね、全産業の首位都市への集中度より高い値を示している。</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学術研究・専門技術サービス業については、主要国はおおむね、就業者数の集中度よりも付加価値の集中度のほうが高いのに対し、日本は就業者数の集中度より付加価値の集中度のほうが低く、就業者の集積に見合った付加価値が生み出せていない。</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9828A4B5-EDC2-3DE7-085E-75CE21C59FC7}"/>
              </a:ext>
            </a:extLst>
          </p:cNvPr>
          <p:cNvSpPr txBox="1"/>
          <p:nvPr/>
        </p:nvSpPr>
        <p:spPr>
          <a:xfrm>
            <a:off x="3257460" y="1682770"/>
            <a:ext cx="572789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■学術研究・専門技術サービス業の首位都市への集中度　</a:t>
            </a:r>
            <a:r>
              <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endPar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10">
            <a:extLst>
              <a:ext uri="{FF2B5EF4-FFF2-40B4-BE49-F238E27FC236}">
                <a16:creationId xmlns:a16="http://schemas.microsoft.com/office/drawing/2014/main" id="{055CC3C5-A9AF-92C0-D993-C3FB21CBB24F}"/>
              </a:ext>
            </a:extLst>
          </p:cNvPr>
          <p:cNvSpPr txBox="1"/>
          <p:nvPr/>
        </p:nvSpPr>
        <p:spPr>
          <a:xfrm>
            <a:off x="8757440" y="6597430"/>
            <a:ext cx="394892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sym typeface="Wingdings" panose="05000000000000000000" pitchFamily="2" charset="2"/>
              </a:rPr>
              <a:t>：</a:t>
            </a:r>
            <a:r>
              <a:rPr kumimoji="0" lang="en-US" altLang="ja-JP" sz="1100" b="0" i="0" u="none" strike="noStrike" kern="1200" cap="none" spc="0" normalizeH="0" baseline="0" noProof="0" dirty="0" err="1">
                <a:ln>
                  <a:noFill/>
                </a:ln>
                <a:solidFill>
                  <a:prstClr val="black"/>
                </a:solidFill>
                <a:effectLst/>
                <a:uLnTx/>
                <a:uFillTx/>
                <a:latin typeface="BIZ UDゴシック" panose="020B0400000000000000" pitchFamily="49" charset="-128"/>
                <a:ea typeface="BIZ UDゴシック" panose="020B0400000000000000" pitchFamily="49" charset="-128"/>
                <a:cs typeface="+mn-cs"/>
              </a:rPr>
              <a:t>OECDstat</a:t>
            </a:r>
            <a:r>
              <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をもとに副首都推進局で作成</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4" name="テキスト ボックス 13">
            <a:extLst>
              <a:ext uri="{FF2B5EF4-FFF2-40B4-BE49-F238E27FC236}">
                <a16:creationId xmlns:a16="http://schemas.microsoft.com/office/drawing/2014/main" id="{F7490A37-B6EA-9A9F-8B96-F3D5A171F1F8}"/>
              </a:ext>
            </a:extLst>
          </p:cNvPr>
          <p:cNvSpPr txBox="1"/>
          <p:nvPr/>
        </p:nvSpPr>
        <p:spPr>
          <a:xfrm>
            <a:off x="6596385" y="2682274"/>
            <a:ext cx="43815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韓国</a:t>
            </a:r>
          </a:p>
        </p:txBody>
      </p:sp>
      <p:sp>
        <p:nvSpPr>
          <p:cNvPr id="48" name="テキスト ボックス 47">
            <a:extLst>
              <a:ext uri="{FF2B5EF4-FFF2-40B4-BE49-F238E27FC236}">
                <a16:creationId xmlns:a16="http://schemas.microsoft.com/office/drawing/2014/main" id="{C35B1EBF-0B72-D78E-603E-1A56D911E591}"/>
              </a:ext>
            </a:extLst>
          </p:cNvPr>
          <p:cNvSpPr txBox="1"/>
          <p:nvPr/>
        </p:nvSpPr>
        <p:spPr>
          <a:xfrm>
            <a:off x="4437824" y="5267754"/>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ｲﾀﾘｱ</a:t>
            </a:r>
          </a:p>
        </p:txBody>
      </p:sp>
      <p:sp>
        <p:nvSpPr>
          <p:cNvPr id="53" name="テキスト ボックス 52">
            <a:extLst>
              <a:ext uri="{FF2B5EF4-FFF2-40B4-BE49-F238E27FC236}">
                <a16:creationId xmlns:a16="http://schemas.microsoft.com/office/drawing/2014/main" id="{18233AF0-7F44-A72B-C918-53385F75F3F5}"/>
              </a:ext>
            </a:extLst>
          </p:cNvPr>
          <p:cNvSpPr txBox="1"/>
          <p:nvPr/>
        </p:nvSpPr>
        <p:spPr>
          <a:xfrm>
            <a:off x="4149533" y="5563478"/>
            <a:ext cx="94079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ｱﾒﾘｶ</a:t>
            </a:r>
          </a:p>
        </p:txBody>
      </p:sp>
      <p:sp>
        <p:nvSpPr>
          <p:cNvPr id="62" name="テキスト ボックス 61">
            <a:extLst>
              <a:ext uri="{FF2B5EF4-FFF2-40B4-BE49-F238E27FC236}">
                <a16:creationId xmlns:a16="http://schemas.microsoft.com/office/drawing/2014/main" id="{D6255AB2-3DB7-FD50-44B4-406399EBA55E}"/>
              </a:ext>
            </a:extLst>
          </p:cNvPr>
          <p:cNvSpPr txBox="1"/>
          <p:nvPr/>
        </p:nvSpPr>
        <p:spPr>
          <a:xfrm>
            <a:off x="3994520" y="5699708"/>
            <a:ext cx="56229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ﾄﾞｲﾂ</a:t>
            </a:r>
          </a:p>
        </p:txBody>
      </p:sp>
      <p:sp>
        <p:nvSpPr>
          <p:cNvPr id="64" name="正方形/長方形 63">
            <a:extLst>
              <a:ext uri="{FF2B5EF4-FFF2-40B4-BE49-F238E27FC236}">
                <a16:creationId xmlns:a16="http://schemas.microsoft.com/office/drawing/2014/main" id="{D60F4E8B-1C52-D159-1A83-AC5BC0921073}"/>
              </a:ext>
            </a:extLst>
          </p:cNvPr>
          <p:cNvSpPr/>
          <p:nvPr/>
        </p:nvSpPr>
        <p:spPr>
          <a:xfrm rot="12951951">
            <a:off x="5292162" y="4005277"/>
            <a:ext cx="187563" cy="962064"/>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7C2AFF61-F56C-14B7-DC6A-ECB4010DF106}"/>
              </a:ext>
            </a:extLst>
          </p:cNvPr>
          <p:cNvSpPr/>
          <p:nvPr/>
        </p:nvSpPr>
        <p:spPr>
          <a:xfrm rot="14005022">
            <a:off x="6502051" y="2846278"/>
            <a:ext cx="188669" cy="629149"/>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7B26153A-F633-6E86-8733-4C2D76C61785}"/>
              </a:ext>
            </a:extLst>
          </p:cNvPr>
          <p:cNvSpPr/>
          <p:nvPr/>
        </p:nvSpPr>
        <p:spPr>
          <a:xfrm rot="12472988">
            <a:off x="4872874" y="4598078"/>
            <a:ext cx="214531" cy="701378"/>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7" name="正方形/長方形 66">
            <a:extLst>
              <a:ext uri="{FF2B5EF4-FFF2-40B4-BE49-F238E27FC236}">
                <a16:creationId xmlns:a16="http://schemas.microsoft.com/office/drawing/2014/main" id="{5EAABED0-BFDE-D2DD-2F89-5FE91AAD9D2A}"/>
              </a:ext>
            </a:extLst>
          </p:cNvPr>
          <p:cNvSpPr/>
          <p:nvPr/>
        </p:nvSpPr>
        <p:spPr>
          <a:xfrm rot="18159336">
            <a:off x="5570475" y="4064841"/>
            <a:ext cx="160265" cy="424810"/>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2535476F-6B17-1C13-2489-3E69894E8415}"/>
              </a:ext>
            </a:extLst>
          </p:cNvPr>
          <p:cNvSpPr txBox="1"/>
          <p:nvPr/>
        </p:nvSpPr>
        <p:spPr>
          <a:xfrm>
            <a:off x="5843112" y="3509634"/>
            <a:ext cx="55659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ﾃﾞﾝﾏｰｸ</a:t>
            </a:r>
          </a:p>
        </p:txBody>
      </p:sp>
      <p:sp>
        <p:nvSpPr>
          <p:cNvPr id="20" name="テキスト ボックス 19">
            <a:extLst>
              <a:ext uri="{FF2B5EF4-FFF2-40B4-BE49-F238E27FC236}">
                <a16:creationId xmlns:a16="http://schemas.microsoft.com/office/drawing/2014/main" id="{78495E2B-880F-D370-D935-4522A2A4610B}"/>
              </a:ext>
            </a:extLst>
          </p:cNvPr>
          <p:cNvSpPr txBox="1"/>
          <p:nvPr/>
        </p:nvSpPr>
        <p:spPr>
          <a:xfrm>
            <a:off x="5493974" y="3899788"/>
            <a:ext cx="55659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a:t>
            </a:r>
          </a:p>
        </p:txBody>
      </p:sp>
      <p:sp>
        <p:nvSpPr>
          <p:cNvPr id="24" name="正方形/長方形 23">
            <a:extLst>
              <a:ext uri="{FF2B5EF4-FFF2-40B4-BE49-F238E27FC236}">
                <a16:creationId xmlns:a16="http://schemas.microsoft.com/office/drawing/2014/main" id="{A7BBA401-D769-02E5-CD03-9F67B7D2439A}"/>
              </a:ext>
            </a:extLst>
          </p:cNvPr>
          <p:cNvSpPr/>
          <p:nvPr/>
        </p:nvSpPr>
        <p:spPr>
          <a:xfrm rot="13691117">
            <a:off x="5922239" y="3623240"/>
            <a:ext cx="170599" cy="708493"/>
          </a:xfrm>
          <a:prstGeom prst="rect">
            <a:avLst/>
          </a:prstGeom>
          <a:noFill/>
          <a:ln>
            <a:solidFill>
              <a:srgbClr val="293E1A"/>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C2C0DDC0-9CC4-167E-6185-91C258B077E1}"/>
              </a:ext>
            </a:extLst>
          </p:cNvPr>
          <p:cNvSpPr txBox="1"/>
          <p:nvPr/>
        </p:nvSpPr>
        <p:spPr>
          <a:xfrm>
            <a:off x="5081858" y="4163164"/>
            <a:ext cx="53351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ﾌﾗﾝｽ</a:t>
            </a:r>
          </a:p>
        </p:txBody>
      </p:sp>
      <p:sp>
        <p:nvSpPr>
          <p:cNvPr id="17" name="テキスト ボックス 16">
            <a:extLst>
              <a:ext uri="{FF2B5EF4-FFF2-40B4-BE49-F238E27FC236}">
                <a16:creationId xmlns:a16="http://schemas.microsoft.com/office/drawing/2014/main" id="{C5B67681-844A-8F85-8CA6-4A4CE5931CE9}"/>
              </a:ext>
            </a:extLst>
          </p:cNvPr>
          <p:cNvSpPr txBox="1"/>
          <p:nvPr/>
        </p:nvSpPr>
        <p:spPr>
          <a:xfrm>
            <a:off x="4556814" y="4632620"/>
            <a:ext cx="533514"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ｲｷﾞﾘｽ</a:t>
            </a:r>
          </a:p>
        </p:txBody>
      </p:sp>
      <p:sp>
        <p:nvSpPr>
          <p:cNvPr id="9" name="テキスト ボックス 8">
            <a:extLst>
              <a:ext uri="{FF2B5EF4-FFF2-40B4-BE49-F238E27FC236}">
                <a16:creationId xmlns:a16="http://schemas.microsoft.com/office/drawing/2014/main" id="{94F8C27C-60AF-FC7D-00A1-32DF1669676E}"/>
              </a:ext>
            </a:extLst>
          </p:cNvPr>
          <p:cNvSpPr txBox="1"/>
          <p:nvPr/>
        </p:nvSpPr>
        <p:spPr>
          <a:xfrm>
            <a:off x="4222800" y="6300000"/>
            <a:ext cx="394892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全産業の首位都市への集中度（就業者数、付加価値）</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2" name="テキスト ボックス 11">
            <a:extLst>
              <a:ext uri="{FF2B5EF4-FFF2-40B4-BE49-F238E27FC236}">
                <a16:creationId xmlns:a16="http://schemas.microsoft.com/office/drawing/2014/main" id="{40A14969-F6D8-3223-7886-9E495A6F4E4D}"/>
              </a:ext>
            </a:extLst>
          </p:cNvPr>
          <p:cNvSpPr txBox="1"/>
          <p:nvPr/>
        </p:nvSpPr>
        <p:spPr>
          <a:xfrm>
            <a:off x="3168000" y="2232000"/>
            <a:ext cx="523220" cy="4311841"/>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学術研究・専門技術サービス業の首位都市への集中度</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（就業者数、付加価値）</a:t>
            </a:r>
            <a:endParaRPr kumimoji="0"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 name="正方形/長方形 3">
            <a:extLst>
              <a:ext uri="{FF2B5EF4-FFF2-40B4-BE49-F238E27FC236}">
                <a16:creationId xmlns:a16="http://schemas.microsoft.com/office/drawing/2014/main" id="{11C7E5F6-C13B-3AF3-0C79-341B3DC340BC}"/>
              </a:ext>
            </a:extLst>
          </p:cNvPr>
          <p:cNvSpPr/>
          <p:nvPr/>
        </p:nvSpPr>
        <p:spPr>
          <a:xfrm>
            <a:off x="6121410" y="5021341"/>
            <a:ext cx="2333939" cy="4616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塗りつぶし記号＝就業者数の集中度</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白抜き記号＝付加価値の集中度</a:t>
            </a:r>
          </a:p>
        </p:txBody>
      </p:sp>
      <p:cxnSp>
        <p:nvCxnSpPr>
          <p:cNvPr id="13" name="直線コネクタ 12">
            <a:extLst>
              <a:ext uri="{FF2B5EF4-FFF2-40B4-BE49-F238E27FC236}">
                <a16:creationId xmlns:a16="http://schemas.microsoft.com/office/drawing/2014/main" id="{7A3164F7-6D11-7CD6-D04B-5D1EEBECB8F2}"/>
              </a:ext>
            </a:extLst>
          </p:cNvPr>
          <p:cNvCxnSpPr>
            <a:cxnSpLocks/>
          </p:cNvCxnSpPr>
          <p:nvPr/>
        </p:nvCxnSpPr>
        <p:spPr>
          <a:xfrm flipV="1">
            <a:off x="4096416" y="2610341"/>
            <a:ext cx="3824840" cy="3425654"/>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36BFDD23-57B9-33D9-413D-0EDAA16C7373}"/>
              </a:ext>
            </a:extLst>
          </p:cNvPr>
          <p:cNvSpPr txBox="1"/>
          <p:nvPr/>
        </p:nvSpPr>
        <p:spPr>
          <a:xfrm>
            <a:off x="8332861" y="5573937"/>
            <a:ext cx="2448023"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アメリカの就業者数はデータ欠落</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テキスト ボックス 2">
            <a:extLst>
              <a:ext uri="{FF2B5EF4-FFF2-40B4-BE49-F238E27FC236}">
                <a16:creationId xmlns:a16="http://schemas.microsoft.com/office/drawing/2014/main" id="{97628A4B-C6F5-D1E3-049E-B2723843A20A}"/>
              </a:ext>
            </a:extLst>
          </p:cNvPr>
          <p:cNvSpPr txBox="1"/>
          <p:nvPr/>
        </p:nvSpPr>
        <p:spPr>
          <a:xfrm>
            <a:off x="8332861" y="5719596"/>
            <a:ext cx="2780631" cy="461665"/>
          </a:xfrm>
          <a:prstGeom prst="rect">
            <a:avLst/>
          </a:prstGeom>
          <a:noFill/>
        </p:spPr>
        <p:txBody>
          <a:bodyPr wrap="square">
            <a:spAutoFit/>
          </a:bodyPr>
          <a:lstStyle/>
          <a:p>
            <a:pPr marL="179388" marR="0" lvl="0" indent="-179388" algn="l" defTabSz="457200" rtl="0" eaLnBrk="1" fontAlgn="auto" latinLnBrk="0" hangingPunct="1">
              <a:lnSpc>
                <a:spcPct val="100000"/>
              </a:lnSpc>
              <a:spcBef>
                <a:spcPts val="0"/>
              </a:spcBef>
              <a:spcAft>
                <a:spcPts val="0"/>
              </a:spcAft>
              <a:buClrTx/>
              <a:buSzTx/>
              <a:buFontTx/>
              <a:buNone/>
              <a:tabLst/>
              <a:defRPr/>
            </a:pP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日本は付加価値のデータ欠落のため、別途、内閣府の県民経済計算から、東京都、千葉県、埼玉県、神奈川県の数字を活用 </a:t>
            </a:r>
          </a:p>
        </p:txBody>
      </p:sp>
      <p:sp>
        <p:nvSpPr>
          <p:cNvPr id="15" name="スライド番号プレースホルダー 3">
            <a:extLst>
              <a:ext uri="{FF2B5EF4-FFF2-40B4-BE49-F238E27FC236}">
                <a16:creationId xmlns:a16="http://schemas.microsoft.com/office/drawing/2014/main" id="{6FB01FC1-2D52-FB2E-DF52-9550271D63E7}"/>
              </a:ext>
            </a:extLst>
          </p:cNvPr>
          <p:cNvSpPr txBox="1">
            <a:spLocks/>
          </p:cNvSpPr>
          <p:nvPr/>
        </p:nvSpPr>
        <p:spPr>
          <a:xfrm>
            <a:off x="9409284" y="632692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4718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a:cxnSpLocks/>
          </p:cNvCxnSpPr>
          <p:nvPr/>
        </p:nvCxnSpPr>
        <p:spPr>
          <a:xfrm>
            <a:off x="521804" y="449732"/>
            <a:ext cx="10583518"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6000" y="36000"/>
            <a:ext cx="1188720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（参考） 知識集約型サービス業に関する論文</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正方形/長方形 2">
            <a:extLst>
              <a:ext uri="{FF2B5EF4-FFF2-40B4-BE49-F238E27FC236}">
                <a16:creationId xmlns:a16="http://schemas.microsoft.com/office/drawing/2014/main" id="{48622818-7F00-0E3F-6C92-46D291DFEA16}"/>
              </a:ext>
            </a:extLst>
          </p:cNvPr>
          <p:cNvSpPr/>
          <p:nvPr/>
        </p:nvSpPr>
        <p:spPr>
          <a:xfrm>
            <a:off x="521804" y="683212"/>
            <a:ext cx="11148392" cy="6125164"/>
          </a:xfrm>
          <a:prstGeom prst="rect">
            <a:avLst/>
          </a:prstGeom>
          <a:ln>
            <a:solidFill>
              <a:schemeClr val="tx1"/>
            </a:solidFill>
            <a:prstDash val="lgDash"/>
          </a:ln>
        </p:spPr>
        <p:txBody>
          <a:bodyPr wrap="square">
            <a:no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森川正之氏（経済産業研究所）</a:t>
            </a:r>
            <a:b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知的・集約型サービス業の立地と生産性</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』2015</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抜粋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知的集約型事業サービス業（</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KIBS</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）は、先進国の経済成長や国際競争力にとっての重要性が高まっている産業である。・・・知的・情報関連の事業サービス業の生産性を、都市密度の経済効果に着目して分析する。推計結果によれば、これら</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知的・集約型サービス業務の事業所・企業が立地する市区町村の雇用密度が２倍だと労働生産性は平均的には数％高いという関係があり、製造業に比べて大きな都市密度の経済性が観察される。</a:t>
            </a:r>
            <a:endPar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海外のいくつかの研究は・・・知的・情報関連の事業サービス業において都市化の経済性が製造業に比べて大きい傾向があることを示している。・・・都市化の経済効果はサービス産業において製造業よりも大きいと結論している。</a:t>
            </a:r>
            <a:endPar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これら知的・集約型サービス業が立地する市区町村の雇用密度が高いほど、事業所・企業の生産性が高いという関係が観察され、製造業に比べて知的・情報関連サービス業における密度の経済性は強い。平均的には都市の雇用密度が２倍だとそこに立地するサービス事業所・企業の労働生産性は数％高いという関係がある。</a:t>
            </a:r>
            <a:endPar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11" name="図 10" descr="テキスト  中程度の精度で自動的に生成された説明">
            <a:extLst>
              <a:ext uri="{FF2B5EF4-FFF2-40B4-BE49-F238E27FC236}">
                <a16:creationId xmlns:a16="http://schemas.microsoft.com/office/drawing/2014/main" id="{455B0E33-6B14-D5B7-A429-E7845225AF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8280" y="3480251"/>
            <a:ext cx="3469625" cy="217806"/>
          </a:xfrm>
          <a:prstGeom prst="rect">
            <a:avLst/>
          </a:prstGeom>
        </p:spPr>
      </p:pic>
      <p:grpSp>
        <p:nvGrpSpPr>
          <p:cNvPr id="16" name="グループ化 15">
            <a:extLst>
              <a:ext uri="{FF2B5EF4-FFF2-40B4-BE49-F238E27FC236}">
                <a16:creationId xmlns:a16="http://schemas.microsoft.com/office/drawing/2014/main" id="{3C3D7FEA-790F-99FE-5DC4-543201340751}"/>
              </a:ext>
            </a:extLst>
          </p:cNvPr>
          <p:cNvGrpSpPr/>
          <p:nvPr/>
        </p:nvGrpSpPr>
        <p:grpSpPr>
          <a:xfrm>
            <a:off x="1486553" y="3840879"/>
            <a:ext cx="4184350" cy="2701839"/>
            <a:chOff x="521804" y="1499772"/>
            <a:chExt cx="10059804" cy="6495625"/>
          </a:xfrm>
        </p:grpSpPr>
        <p:pic>
          <p:nvPicPr>
            <p:cNvPr id="13" name="図 12" descr="グラフ, 棒グラフ  自動的に生成された説明">
              <a:extLst>
                <a:ext uri="{FF2B5EF4-FFF2-40B4-BE49-F238E27FC236}">
                  <a16:creationId xmlns:a16="http://schemas.microsoft.com/office/drawing/2014/main" id="{53DB956C-06E5-B240-33EC-2F4B41AD3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804" y="1499772"/>
              <a:ext cx="10059804" cy="4563112"/>
            </a:xfrm>
            <a:prstGeom prst="rect">
              <a:avLst/>
            </a:prstGeom>
          </p:spPr>
        </p:pic>
        <p:pic>
          <p:nvPicPr>
            <p:cNvPr id="15" name="図 14" descr="グラフ, 散布図  自動的に生成された説明">
              <a:extLst>
                <a:ext uri="{FF2B5EF4-FFF2-40B4-BE49-F238E27FC236}">
                  <a16:creationId xmlns:a16="http://schemas.microsoft.com/office/drawing/2014/main" id="{E1AD8821-1E21-68B6-B147-342296FB37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690" y="6032973"/>
              <a:ext cx="9697803" cy="1962424"/>
            </a:xfrm>
            <a:prstGeom prst="rect">
              <a:avLst/>
            </a:prstGeom>
          </p:spPr>
        </p:pic>
      </p:grpSp>
      <p:pic>
        <p:nvPicPr>
          <p:cNvPr id="18" name="図 17" descr="グラフ, 棒グラフ  自動的に生成された説明">
            <a:extLst>
              <a:ext uri="{FF2B5EF4-FFF2-40B4-BE49-F238E27FC236}">
                <a16:creationId xmlns:a16="http://schemas.microsoft.com/office/drawing/2014/main" id="{AC83F285-6FB2-6A55-46E6-02FC706EBB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627165"/>
            <a:ext cx="4233120" cy="1896502"/>
          </a:xfrm>
          <a:prstGeom prst="rect">
            <a:avLst/>
          </a:prstGeom>
        </p:spPr>
      </p:pic>
      <p:pic>
        <p:nvPicPr>
          <p:cNvPr id="20" name="図 19" descr="グラフ, 散布図  自動的に生成された説明">
            <a:extLst>
              <a:ext uri="{FF2B5EF4-FFF2-40B4-BE49-F238E27FC236}">
                <a16:creationId xmlns:a16="http://schemas.microsoft.com/office/drawing/2014/main" id="{7879FFF5-A711-6BC1-791B-5F3E6F3B0F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1279" y="5561323"/>
            <a:ext cx="4205112" cy="820217"/>
          </a:xfrm>
          <a:prstGeom prst="rect">
            <a:avLst/>
          </a:prstGeom>
        </p:spPr>
      </p:pic>
      <p:sp>
        <p:nvSpPr>
          <p:cNvPr id="21" name="テキスト ボックス 20">
            <a:extLst>
              <a:ext uri="{FF2B5EF4-FFF2-40B4-BE49-F238E27FC236}">
                <a16:creationId xmlns:a16="http://schemas.microsoft.com/office/drawing/2014/main" id="{F7052178-0663-77DC-6B41-E8EADD1447B0}"/>
              </a:ext>
            </a:extLst>
          </p:cNvPr>
          <p:cNvSpPr txBox="1"/>
          <p:nvPr/>
        </p:nvSpPr>
        <p:spPr>
          <a:xfrm>
            <a:off x="5547319" y="6408266"/>
            <a:ext cx="6223000" cy="400110"/>
          </a:xfrm>
          <a:prstGeom prst="rect">
            <a:avLst/>
          </a:prstGeom>
          <a:noFill/>
        </p:spPr>
        <p:txBody>
          <a:bodyPr wrap="square" rtlCol="0">
            <a:spAutoFit/>
          </a:bodyPr>
          <a:lstStyle/>
          <a:p>
            <a:pPr marL="533400" marR="0" lvl="0" indent="-53340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（注）「規模効果を含む」は説明変数に企業規模を含めない推計結果、「規模効果を含まない」は</a:t>
            </a:r>
            <a:b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説明変数に企業規模を含めた推計結果に基づく数字。</a:t>
            </a:r>
          </a:p>
        </p:txBody>
      </p:sp>
      <p:sp>
        <p:nvSpPr>
          <p:cNvPr id="22" name="テキスト ボックス 21">
            <a:extLst>
              <a:ext uri="{FF2B5EF4-FFF2-40B4-BE49-F238E27FC236}">
                <a16:creationId xmlns:a16="http://schemas.microsoft.com/office/drawing/2014/main" id="{1836088A-5FC0-03A0-0921-7216BC3D45B7}"/>
              </a:ext>
            </a:extLst>
          </p:cNvPr>
          <p:cNvSpPr txBox="1"/>
          <p:nvPr/>
        </p:nvSpPr>
        <p:spPr>
          <a:xfrm>
            <a:off x="5798763" y="3464607"/>
            <a:ext cx="6223000" cy="276999"/>
          </a:xfrm>
          <a:prstGeom prst="rect">
            <a:avLst/>
          </a:prstGeom>
          <a:noFill/>
        </p:spPr>
        <p:txBody>
          <a:bodyPr wrap="square" rtlCol="0">
            <a:spAutoFit/>
          </a:bodyPr>
          <a:lstStyle/>
          <a:p>
            <a:pPr marL="533400" marR="0" lvl="0" indent="-53340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B.2013</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a:t>
            </a:r>
          </a:p>
        </p:txBody>
      </p:sp>
      <p:sp>
        <p:nvSpPr>
          <p:cNvPr id="24" name="テキスト ボックス 23">
            <a:extLst>
              <a:ext uri="{FF2B5EF4-FFF2-40B4-BE49-F238E27FC236}">
                <a16:creationId xmlns:a16="http://schemas.microsoft.com/office/drawing/2014/main" id="{45B67DBB-C52B-252B-A2BE-3499B3C34BA1}"/>
              </a:ext>
            </a:extLst>
          </p:cNvPr>
          <p:cNvSpPr txBox="1"/>
          <p:nvPr/>
        </p:nvSpPr>
        <p:spPr>
          <a:xfrm>
            <a:off x="618280" y="3708132"/>
            <a:ext cx="6223000" cy="276999"/>
          </a:xfrm>
          <a:prstGeom prst="rect">
            <a:avLst/>
          </a:prstGeom>
          <a:noFill/>
        </p:spPr>
        <p:txBody>
          <a:bodyPr wrap="square" rtlCol="0">
            <a:spAutoFit/>
          </a:bodyPr>
          <a:lstStyle/>
          <a:p>
            <a:pPr marL="533400" marR="0" lvl="0" indent="-53340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A.2010</a:t>
            </a:r>
            <a:r>
              <a:rPr kumimoji="1" lang="ja-JP" altLang="en-US" sz="12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a:t>
            </a:r>
          </a:p>
        </p:txBody>
      </p:sp>
      <p:sp>
        <p:nvSpPr>
          <p:cNvPr id="4" name="スライド番号プレースホルダー 3">
            <a:extLst>
              <a:ext uri="{FF2B5EF4-FFF2-40B4-BE49-F238E27FC236}">
                <a16:creationId xmlns:a16="http://schemas.microsoft.com/office/drawing/2014/main" id="{56E8025A-F5AB-884F-9F95-A3EB9DDBB95E}"/>
              </a:ext>
            </a:extLst>
          </p:cNvPr>
          <p:cNvSpPr txBox="1">
            <a:spLocks/>
          </p:cNvSpPr>
          <p:nvPr/>
        </p:nvSpPr>
        <p:spPr>
          <a:xfrm>
            <a:off x="9448800" y="6432456"/>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8F63A3B-78C7-47BE-AE5E-E10140E04643}" type="slidenum">
              <a:rPr lang="en-US" sz="1800" b="1" smtClean="0">
                <a:solidFill>
                  <a:prstClr val="black"/>
                </a:solidFill>
                <a:latin typeface="BIZ UDPゴシック" panose="020B0400000000000000" pitchFamily="50" charset="-128"/>
                <a:ea typeface="BIZ UDPゴシック" panose="020B0400000000000000" pitchFamily="50" charset="-128"/>
              </a:rPr>
              <a:pPr>
                <a:defRPr/>
              </a:pPr>
              <a:t>24</a:t>
            </a:fld>
            <a:endParaRPr lang="en-US" sz="18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0702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a:cxnSpLocks/>
          </p:cNvCxnSpPr>
          <p:nvPr/>
        </p:nvCxnSpPr>
        <p:spPr>
          <a:xfrm>
            <a:off x="367747" y="449732"/>
            <a:ext cx="10737575"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6000" y="36000"/>
            <a:ext cx="11887200"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（参考）知識集約型サービス業に関する論文</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正方形/長方形 2">
            <a:extLst>
              <a:ext uri="{FF2B5EF4-FFF2-40B4-BE49-F238E27FC236}">
                <a16:creationId xmlns:a16="http://schemas.microsoft.com/office/drawing/2014/main" id="{48622818-7F00-0E3F-6C92-46D291DFEA16}"/>
              </a:ext>
            </a:extLst>
          </p:cNvPr>
          <p:cNvSpPr/>
          <p:nvPr/>
        </p:nvSpPr>
        <p:spPr>
          <a:xfrm>
            <a:off x="367747" y="3236964"/>
            <a:ext cx="11148392" cy="1461939"/>
          </a:xfrm>
          <a:prstGeom prst="rect">
            <a:avLst/>
          </a:prstGeom>
          <a:ln>
            <a:solidFill>
              <a:schemeClr val="tx1"/>
            </a:solidFill>
            <a:prstDash val="lgDash"/>
          </a:ln>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細谷祐二氏（財団法人日本立地センター　特別客員研究員／元経済産業省経済産業政策局地域経済産業グループ地域政策研究官）</a:t>
            </a:r>
            <a:b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集積とイノベーションの経済分析ー実証分析のサーベイとそのクラスター政策への含意ー</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抜粋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知識、特に「暗黙知」と呼ばれるような特定の知識は、一般的な「情報」と異なり、移転するためのコストに距離が影響するという</a:t>
            </a:r>
            <a:b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考え方である。イノベーションとの関係で特に注目されるのは、フォン・ヒッペルの「粘着性のある情報」という概念である。</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特定の</a:t>
            </a:r>
            <a:br>
              <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場所に粘着性のある情報がイノベーションを生み出す上で重要であり、そうした情報を移転するには近接性、例えば、フェイス・</a:t>
            </a:r>
            <a:br>
              <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トゥ・フェイスのコミュニケーションや頻度の高い繰り返しの接触が必要となる</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という捉え方と理解することができる。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正方形/長方形 7">
            <a:extLst>
              <a:ext uri="{FF2B5EF4-FFF2-40B4-BE49-F238E27FC236}">
                <a16:creationId xmlns:a16="http://schemas.microsoft.com/office/drawing/2014/main" id="{1D634789-73CE-F570-4E28-4BD2DA8CAFB3}"/>
              </a:ext>
            </a:extLst>
          </p:cNvPr>
          <p:cNvSpPr/>
          <p:nvPr/>
        </p:nvSpPr>
        <p:spPr>
          <a:xfrm>
            <a:off x="367747" y="590582"/>
            <a:ext cx="11148392" cy="2554545"/>
          </a:xfrm>
          <a:prstGeom prst="rect">
            <a:avLst/>
          </a:prstGeom>
          <a:ln>
            <a:solidFill>
              <a:schemeClr val="tx1"/>
            </a:solidFill>
            <a:prstDash val="lgDash"/>
          </a:ln>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内閣府　地域の経済</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2012』</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抜粋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札幌市の</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ＩＴ関連産業については、規模の経済と集積の経済による労働生産性の上昇が起きている可能性が示唆されている</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多様なアイデアや情報、技術をもつ人々の交流が密度の濃い大量な情報の伝達・収集に最善の手段であるフェイス・トゥ・フェイ</a:t>
            </a:r>
            <a:b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ス・コミュニケーションにより、活発に行われている。</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企業間の地理的な近接性は、こうしたフェイス・トゥ・フェイス・コミュニ</a:t>
            </a:r>
            <a:br>
              <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ケーションによるアイデアや情報、技術知識の交換を通じて、研究開発やイノベーションを容易にすることにより、都市全体の生産性</a:t>
            </a:r>
            <a:br>
              <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を高めると考えられる</a:t>
            </a: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0"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札幌市のＩＴ産業についても、規模の経済とともに・・・集積の経済が、労働生産性を押し上げている可能性が示唆されている。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都市における多種多様な経済活動を支えるソフトインフラともいうべき、オフィス向けサービスを供給する、</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学術・専門サービスと</a:t>
            </a:r>
            <a:br>
              <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その他サービスの人口密度弾性値が特に大きいことは、都市が企業や人材を集めて成長するためには、これらの２つの業種について、</a:t>
            </a:r>
            <a:br>
              <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それに見合ったより多くの集積を用意しておく必要があることを示唆している</a:t>
            </a: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0"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正方形/長方形 1">
            <a:extLst>
              <a:ext uri="{FF2B5EF4-FFF2-40B4-BE49-F238E27FC236}">
                <a16:creationId xmlns:a16="http://schemas.microsoft.com/office/drawing/2014/main" id="{49BAA5B2-5719-6B7A-BF4C-BBE9956FB323}"/>
              </a:ext>
            </a:extLst>
          </p:cNvPr>
          <p:cNvSpPr/>
          <p:nvPr/>
        </p:nvSpPr>
        <p:spPr>
          <a:xfrm>
            <a:off x="367747" y="4882577"/>
            <a:ext cx="11148392" cy="1677382"/>
          </a:xfrm>
          <a:prstGeom prst="rect">
            <a:avLst/>
          </a:prstGeom>
          <a:ln>
            <a:solidFill>
              <a:schemeClr val="tx1"/>
            </a:solidFill>
            <a:prstDash val="lgDash"/>
          </a:ln>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ジェイン・ジェイコブズ氏</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『The Economy of Cities』</a:t>
            </a:r>
            <a:b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邦訳は、上記細谷祐二氏の</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ジェイコブズの都市論ーイノベーションは都市から生み出されるー</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による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①</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都市の多様性がイノベーションを生み出す</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。異なる業種に属するさまざまな企業、</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とりわけ中小企業の存在が、都市の多様性の源</a:t>
            </a:r>
            <a:br>
              <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泉となる</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。②都市の発展はイノベーションが持続的に生み出されることによってもたらされ、それが行えなくなった時に都市は衰退す</a:t>
            </a:r>
            <a:b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る。③国の経済発展の源泉はイノベーションであり、</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それを生み出す都市の存在が国の盛衰を決定する</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。（・・・中略）⑥</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既存企業か</a:t>
            </a:r>
            <a:br>
              <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らのスピンアウト（</a:t>
            </a:r>
            <a:r>
              <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breakaway</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）により次々と中小企業が生まれ、都市経済のニッチを埋める形で増殖していくことが、イノベーション、</a:t>
            </a:r>
            <a:br>
              <a:rPr kumimoji="0" lang="en-US" altLang="ja-JP"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0" lang="ja-JP" altLang="en-US" sz="14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都市の発展に不可欠</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である。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9" name="スライド番号プレースホルダー 3">
            <a:extLst>
              <a:ext uri="{FF2B5EF4-FFF2-40B4-BE49-F238E27FC236}">
                <a16:creationId xmlns:a16="http://schemas.microsoft.com/office/drawing/2014/main" id="{F82F0FA2-9229-32DF-F6D6-FFE3446BEC43}"/>
              </a:ext>
            </a:extLst>
          </p:cNvPr>
          <p:cNvSpPr txBox="1">
            <a:spLocks/>
          </p:cNvSpPr>
          <p:nvPr/>
        </p:nvSpPr>
        <p:spPr>
          <a:xfrm>
            <a:off x="9300883" y="6408268"/>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8F63A3B-78C7-47BE-AE5E-E10140E04643}" type="slidenum">
              <a:rPr lang="en-US" sz="1800" b="1" smtClean="0">
                <a:solidFill>
                  <a:prstClr val="black"/>
                </a:solidFill>
                <a:latin typeface="BIZ UDPゴシック" panose="020B0400000000000000" pitchFamily="50" charset="-128"/>
                <a:ea typeface="BIZ UDPゴシック" panose="020B0400000000000000" pitchFamily="50" charset="-128"/>
              </a:rPr>
              <a:pPr>
                <a:defRPr/>
              </a:pPr>
              <a:t>25</a:t>
            </a:fld>
            <a:endParaRPr lang="en-US" sz="18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6430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45CDBB4-F0CC-30FB-4AB1-C77A91B15296}"/>
              </a:ext>
            </a:extLst>
          </p:cNvPr>
          <p:cNvSpPr>
            <a:spLocks noGrp="1"/>
          </p:cNvSpPr>
          <p:nvPr>
            <p:ph type="sldNum" sz="quarter" idx="12"/>
          </p:nvPr>
        </p:nvSpPr>
        <p:spPr/>
        <p:txBody>
          <a:bodyPr/>
          <a:lstStyle/>
          <a:p>
            <a:fld id="{50F88186-B17D-4CE3-A887-D91699CF601C}" type="slidenum">
              <a:rPr kumimoji="1" lang="ja-JP" altLang="en-US" smtClean="0"/>
              <a:pPr/>
              <a:t>2</a:t>
            </a:fld>
            <a:endParaRPr kumimoji="1" lang="ja-JP" altLang="en-US"/>
          </a:p>
        </p:txBody>
      </p:sp>
      <p:sp>
        <p:nvSpPr>
          <p:cNvPr id="5" name="四角形: 角を丸くする 4">
            <a:extLst>
              <a:ext uri="{FF2B5EF4-FFF2-40B4-BE49-F238E27FC236}">
                <a16:creationId xmlns:a16="http://schemas.microsoft.com/office/drawing/2014/main" id="{5DBDD3E5-D2C7-A02B-B497-E21AD51B3FCE}"/>
              </a:ext>
            </a:extLst>
          </p:cNvPr>
          <p:cNvSpPr/>
          <p:nvPr/>
        </p:nvSpPr>
        <p:spPr>
          <a:xfrm>
            <a:off x="127275" y="722506"/>
            <a:ext cx="11930063" cy="3649470"/>
          </a:xfrm>
          <a:prstGeom prst="roundRect">
            <a:avLst>
              <a:gd name="adj" fmla="val 26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kumimoji="1" lang="ja-JP" altLang="en-US" sz="1600" dirty="0">
                <a:solidFill>
                  <a:schemeClr val="tx1"/>
                </a:solidFill>
                <a:latin typeface="BIZ UDゴシック" panose="020B0400000000000000" pitchFamily="49" charset="-128"/>
                <a:ea typeface="BIZ UDゴシック" panose="020B0400000000000000" pitchFamily="49" charset="-128"/>
              </a:rPr>
              <a:t>１　国土構造における東西軸の重要性</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spcAft>
                <a:spcPts val="600"/>
              </a:spcAft>
            </a:pPr>
            <a:r>
              <a:rPr kumimoji="1" lang="ja-JP" altLang="en-US" sz="1600" dirty="0">
                <a:solidFill>
                  <a:schemeClr val="tx1"/>
                </a:solidFill>
                <a:latin typeface="BIZ UDゴシック" panose="020B0400000000000000" pitchFamily="49" charset="-128"/>
                <a:ea typeface="BIZ UDゴシック" panose="020B0400000000000000" pitchFamily="49" charset="-128"/>
              </a:rPr>
              <a:t>　今回行った交通ネットワークに関する分析から、国土構造の多極性やネットワーク構造について、幅広くご意見を賜りたい。</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spcAft>
                <a:spcPts val="600"/>
              </a:spcAft>
            </a:pP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spcAft>
                <a:spcPts val="600"/>
              </a:spcAft>
            </a:pPr>
            <a:r>
              <a:rPr kumimoji="1" lang="ja-JP" altLang="en-US" sz="1600" dirty="0">
                <a:solidFill>
                  <a:schemeClr val="tx1"/>
                </a:solidFill>
                <a:latin typeface="BIZ UDゴシック" panose="020B0400000000000000" pitchFamily="49" charset="-128"/>
                <a:ea typeface="BIZ UDゴシック" panose="020B0400000000000000" pitchFamily="49" charset="-128"/>
              </a:rPr>
              <a:t>２　大都市圏の競争力強化に向けた行政機能の広域化</a:t>
            </a:r>
          </a:p>
          <a:p>
            <a:pPr>
              <a:spcAft>
                <a:spcPts val="600"/>
              </a:spcAft>
            </a:pPr>
            <a:r>
              <a:rPr kumimoji="1" lang="ja-JP" altLang="en-US" sz="1600" dirty="0">
                <a:solidFill>
                  <a:schemeClr val="tx1"/>
                </a:solidFill>
                <a:latin typeface="BIZ UDゴシック" panose="020B0400000000000000" pitchFamily="49" charset="-128"/>
                <a:ea typeface="BIZ UDゴシック" panose="020B0400000000000000" pitchFamily="49" charset="-128"/>
              </a:rPr>
              <a:t>　イングランドのグレーター・ロンドン・オーソリティ（</a:t>
            </a:r>
            <a:r>
              <a:rPr kumimoji="1" lang="en-US" altLang="ja-JP" sz="1600" dirty="0">
                <a:solidFill>
                  <a:schemeClr val="tx1"/>
                </a:solidFill>
                <a:latin typeface="BIZ UDゴシック" panose="020B0400000000000000" pitchFamily="49" charset="-128"/>
                <a:ea typeface="BIZ UDゴシック" panose="020B0400000000000000" pitchFamily="49" charset="-128"/>
              </a:rPr>
              <a:t>GLA</a:t>
            </a:r>
            <a:r>
              <a:rPr kumimoji="1" lang="ja-JP" altLang="en-US" sz="1600" dirty="0">
                <a:solidFill>
                  <a:schemeClr val="tx1"/>
                </a:solidFill>
                <a:latin typeface="BIZ UDゴシック" panose="020B0400000000000000" pitchFamily="49" charset="-128"/>
                <a:ea typeface="BIZ UDゴシック" panose="020B0400000000000000" pitchFamily="49" charset="-128"/>
              </a:rPr>
              <a:t>）を参考として、新たな広域連携の仕組みを検討してみた。その圏域、関西広域連合や他府県との関係、検討にあたっての法的・制度的な課題などについて、幅広くご意見を賜りたい。</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spcAft>
                <a:spcPts val="600"/>
              </a:spcAft>
            </a:pP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spcAft>
                <a:spcPts val="600"/>
              </a:spcAft>
            </a:pPr>
            <a:r>
              <a:rPr kumimoji="1" lang="ja-JP" altLang="en-US" sz="1600" dirty="0">
                <a:solidFill>
                  <a:schemeClr val="tx1"/>
                </a:solidFill>
                <a:latin typeface="BIZ UDゴシック" panose="020B0400000000000000" pitchFamily="49" charset="-128"/>
                <a:ea typeface="BIZ UDゴシック" panose="020B0400000000000000" pitchFamily="49" charset="-128"/>
              </a:rPr>
              <a:t>３　経済成長における我が国の主要都市の重要性</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a:spcAft>
                <a:spcPts val="600"/>
              </a:spcAft>
            </a:pPr>
            <a:r>
              <a:rPr kumimoji="1" lang="ja-JP" altLang="en-US" sz="1600" dirty="0">
                <a:solidFill>
                  <a:schemeClr val="tx1"/>
                </a:solidFill>
                <a:latin typeface="BIZ UDゴシック" panose="020B0400000000000000" pitchFamily="49" charset="-128"/>
                <a:ea typeface="BIZ UDゴシック" panose="020B0400000000000000" pitchFamily="49" charset="-128"/>
              </a:rPr>
              <a:t>　オイルショック以降の圏域ごとの人口や経済成長の状況や、知識集約型サービス業における諸外国との比較を行った結果から、東京（首都圏）の成長をけん引する力について、幅広くご意見を賜りたい。</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0FFFBA2B-984A-606B-3B7C-E2D0165ECDBD}"/>
              </a:ext>
            </a:extLst>
          </p:cNvPr>
          <p:cNvSpPr txBox="1"/>
          <p:nvPr/>
        </p:nvSpPr>
        <p:spPr>
          <a:xfrm>
            <a:off x="0" y="136522"/>
            <a:ext cx="4050527" cy="369332"/>
          </a:xfrm>
          <a:prstGeom prst="rect">
            <a:avLst/>
          </a:prstGeom>
          <a:noFill/>
        </p:spPr>
        <p:txBody>
          <a:bodyPr wrap="square" rtlCol="0">
            <a:spAutoFit/>
          </a:bodyPr>
          <a:lstStyle/>
          <a:p>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ご議論いただきたい内容</a:t>
            </a:r>
            <a:r>
              <a:rPr kumimoji="1" lang="en-US" altLang="ja-JP" b="1" dirty="0">
                <a:latin typeface="BIZ UDゴシック" panose="020B0400000000000000" pitchFamily="49" charset="-128"/>
                <a:ea typeface="BIZ UDゴシック" panose="020B0400000000000000" pitchFamily="49" charset="-128"/>
              </a:rPr>
              <a:t>】</a:t>
            </a:r>
          </a:p>
        </p:txBody>
      </p:sp>
    </p:spTree>
    <p:extLst>
      <p:ext uri="{BB962C8B-B14F-4D97-AF65-F5344CB8AC3E}">
        <p14:creationId xmlns:p14="http://schemas.microsoft.com/office/powerpoint/2010/main" val="332758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15A2A-FB6F-551D-F805-15FAAF3D4A8D}"/>
            </a:ext>
          </a:extLst>
        </p:cNvPr>
        <p:cNvGrpSpPr/>
        <p:nvPr/>
      </p:nvGrpSpPr>
      <p:grpSpPr>
        <a:xfrm>
          <a:off x="0" y="0"/>
          <a:ext cx="0" cy="0"/>
          <a:chOff x="0" y="0"/>
          <a:chExt cx="0" cy="0"/>
        </a:xfrm>
      </p:grpSpPr>
      <p:pic>
        <p:nvPicPr>
          <p:cNvPr id="126" name="図 125" descr="飛ぶ が含まれている画像  自動的に生成された説明">
            <a:extLst>
              <a:ext uri="{FF2B5EF4-FFF2-40B4-BE49-F238E27FC236}">
                <a16:creationId xmlns:a16="http://schemas.microsoft.com/office/drawing/2014/main" id="{F8E0D36D-9BAC-0FC1-DB0F-FC1FFB55A97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31512" y="1412150"/>
            <a:ext cx="4560488" cy="3739921"/>
          </a:xfrm>
          <a:prstGeom prst="rect">
            <a:avLst/>
          </a:prstGeom>
        </p:spPr>
      </p:pic>
      <p:pic>
        <p:nvPicPr>
          <p:cNvPr id="141" name="図 140" descr="飛ぶ, 煙, 男 が含まれている画像  自動的に生成された説明">
            <a:extLst>
              <a:ext uri="{FF2B5EF4-FFF2-40B4-BE49-F238E27FC236}">
                <a16:creationId xmlns:a16="http://schemas.microsoft.com/office/drawing/2014/main" id="{81A756E7-100B-CC7E-A680-19CC0D98D0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41166" y="1414418"/>
            <a:ext cx="4450247" cy="3854752"/>
          </a:xfrm>
          <a:custGeom>
            <a:avLst/>
            <a:gdLst>
              <a:gd name="connsiteX0" fmla="*/ 0 w 5193773"/>
              <a:gd name="connsiteY0" fmla="*/ 0 h 4498786"/>
              <a:gd name="connsiteX1" fmla="*/ 5193773 w 5193773"/>
              <a:gd name="connsiteY1" fmla="*/ 0 h 4498786"/>
              <a:gd name="connsiteX2" fmla="*/ 5193773 w 5193773"/>
              <a:gd name="connsiteY2" fmla="*/ 1039438 h 4498786"/>
              <a:gd name="connsiteX3" fmla="*/ 5046377 w 5193773"/>
              <a:gd name="connsiteY3" fmla="*/ 1085182 h 4498786"/>
              <a:gd name="connsiteX4" fmla="*/ 3899748 w 5193773"/>
              <a:gd name="connsiteY4" fmla="*/ 1506096 h 4498786"/>
              <a:gd name="connsiteX5" fmla="*/ 3130491 w 5193773"/>
              <a:gd name="connsiteY5" fmla="*/ 3044611 h 4498786"/>
              <a:gd name="connsiteX6" fmla="*/ 3014377 w 5193773"/>
              <a:gd name="connsiteY6" fmla="*/ 3509068 h 4498786"/>
              <a:gd name="connsiteX7" fmla="*/ 1853234 w 5193773"/>
              <a:gd name="connsiteY7" fmla="*/ 3799353 h 4498786"/>
              <a:gd name="connsiteX8" fmla="*/ 779177 w 5193773"/>
              <a:gd name="connsiteY8" fmla="*/ 4147696 h 4498786"/>
              <a:gd name="connsiteX9" fmla="*/ 1878818 w 5193773"/>
              <a:gd name="connsiteY9" fmla="*/ 4498786 h 4498786"/>
              <a:gd name="connsiteX10" fmla="*/ 0 w 5193773"/>
              <a:gd name="connsiteY10" fmla="*/ 4498786 h 449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3773" h="4498786">
                <a:moveTo>
                  <a:pt x="0" y="0"/>
                </a:moveTo>
                <a:lnTo>
                  <a:pt x="5193773" y="0"/>
                </a:lnTo>
                <a:lnTo>
                  <a:pt x="5193773" y="1039438"/>
                </a:lnTo>
                <a:lnTo>
                  <a:pt x="5046377" y="1085182"/>
                </a:lnTo>
                <a:lnTo>
                  <a:pt x="3899748" y="1506096"/>
                </a:lnTo>
                <a:lnTo>
                  <a:pt x="3130491" y="3044611"/>
                </a:lnTo>
                <a:lnTo>
                  <a:pt x="3014377" y="3509068"/>
                </a:lnTo>
                <a:lnTo>
                  <a:pt x="1853234" y="3799353"/>
                </a:lnTo>
                <a:lnTo>
                  <a:pt x="779177" y="4147696"/>
                </a:lnTo>
                <a:lnTo>
                  <a:pt x="1878818" y="4498786"/>
                </a:lnTo>
                <a:lnTo>
                  <a:pt x="0" y="4498786"/>
                </a:lnTo>
                <a:close/>
              </a:path>
            </a:pathLst>
          </a:custGeom>
        </p:spPr>
      </p:pic>
      <p:pic>
        <p:nvPicPr>
          <p:cNvPr id="128" name="図 127" descr="飛ぶ, 煙, 男 が含まれている画像  自動的に生成された説明">
            <a:extLst>
              <a:ext uri="{FF2B5EF4-FFF2-40B4-BE49-F238E27FC236}">
                <a16:creationId xmlns:a16="http://schemas.microsoft.com/office/drawing/2014/main" id="{C5995A33-5861-3013-8695-A3A3BFCBB78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65462" y="1510035"/>
            <a:ext cx="1534894" cy="1373662"/>
          </a:xfrm>
          <a:prstGeom prst="rect">
            <a:avLst/>
          </a:prstGeom>
        </p:spPr>
      </p:pic>
      <p:pic>
        <p:nvPicPr>
          <p:cNvPr id="153" name="図 152" descr="マップ  自動的に生成された説明">
            <a:extLst>
              <a:ext uri="{FF2B5EF4-FFF2-40B4-BE49-F238E27FC236}">
                <a16:creationId xmlns:a16="http://schemas.microsoft.com/office/drawing/2014/main" id="{55A258E1-7C7F-13CE-5259-DAC66CF152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0290" y="1861276"/>
            <a:ext cx="4583267" cy="3793738"/>
          </a:xfrm>
          <a:custGeom>
            <a:avLst/>
            <a:gdLst>
              <a:gd name="connsiteX0" fmla="*/ 0 w 4583267"/>
              <a:gd name="connsiteY0" fmla="*/ 0 h 3793738"/>
              <a:gd name="connsiteX1" fmla="*/ 4583267 w 4583267"/>
              <a:gd name="connsiteY1" fmla="*/ 0 h 3793738"/>
              <a:gd name="connsiteX2" fmla="*/ 4583267 w 4583267"/>
              <a:gd name="connsiteY2" fmla="*/ 799825 h 3793738"/>
              <a:gd name="connsiteX3" fmla="*/ 3202715 w 4583267"/>
              <a:gd name="connsiteY3" fmla="*/ 1139653 h 3793738"/>
              <a:gd name="connsiteX4" fmla="*/ 3053478 w 4583267"/>
              <a:gd name="connsiteY4" fmla="*/ 2383300 h 3793738"/>
              <a:gd name="connsiteX5" fmla="*/ 2949111 w 4583267"/>
              <a:gd name="connsiteY5" fmla="*/ 2605950 h 3793738"/>
              <a:gd name="connsiteX6" fmla="*/ 2757209 w 4583267"/>
              <a:gd name="connsiteY6" fmla="*/ 2605950 h 3793738"/>
              <a:gd name="connsiteX7" fmla="*/ 2757209 w 4583267"/>
              <a:gd name="connsiteY7" fmla="*/ 3015340 h 3793738"/>
              <a:gd name="connsiteX8" fmla="*/ 2680384 w 4583267"/>
              <a:gd name="connsiteY8" fmla="*/ 3179233 h 3793738"/>
              <a:gd name="connsiteX9" fmla="*/ 1959069 w 4583267"/>
              <a:gd name="connsiteY9" fmla="*/ 3191670 h 3793738"/>
              <a:gd name="connsiteX10" fmla="*/ 1735213 w 4583267"/>
              <a:gd name="connsiteY10" fmla="*/ 3639382 h 3793738"/>
              <a:gd name="connsiteX11" fmla="*/ 2100522 w 4583267"/>
              <a:gd name="connsiteY11" fmla="*/ 3793738 h 3793738"/>
              <a:gd name="connsiteX12" fmla="*/ 0 w 4583267"/>
              <a:gd name="connsiteY12" fmla="*/ 3793738 h 379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3267" h="3793738">
                <a:moveTo>
                  <a:pt x="0" y="0"/>
                </a:moveTo>
                <a:lnTo>
                  <a:pt x="4583267" y="0"/>
                </a:lnTo>
                <a:lnTo>
                  <a:pt x="4583267" y="799825"/>
                </a:lnTo>
                <a:lnTo>
                  <a:pt x="3202715" y="1139653"/>
                </a:lnTo>
                <a:lnTo>
                  <a:pt x="3053478" y="2383300"/>
                </a:lnTo>
                <a:lnTo>
                  <a:pt x="2949111" y="2605950"/>
                </a:lnTo>
                <a:lnTo>
                  <a:pt x="2757209" y="2605950"/>
                </a:lnTo>
                <a:lnTo>
                  <a:pt x="2757209" y="3015340"/>
                </a:lnTo>
                <a:lnTo>
                  <a:pt x="2680384" y="3179233"/>
                </a:lnTo>
                <a:lnTo>
                  <a:pt x="1959069" y="3191670"/>
                </a:lnTo>
                <a:lnTo>
                  <a:pt x="1735213" y="3639382"/>
                </a:lnTo>
                <a:lnTo>
                  <a:pt x="2100522" y="3793738"/>
                </a:lnTo>
                <a:lnTo>
                  <a:pt x="0" y="3793738"/>
                </a:lnTo>
                <a:close/>
              </a:path>
            </a:pathLst>
          </a:custGeom>
        </p:spPr>
      </p:pic>
      <p:pic>
        <p:nvPicPr>
          <p:cNvPr id="124" name="図 123" descr="マップ  自動的に生成された説明">
            <a:extLst>
              <a:ext uri="{FF2B5EF4-FFF2-40B4-BE49-F238E27FC236}">
                <a16:creationId xmlns:a16="http://schemas.microsoft.com/office/drawing/2014/main" id="{78EBC3D6-F176-7E12-4B3C-9AE76C56401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36945" y="1940627"/>
            <a:ext cx="1538632" cy="1375203"/>
          </a:xfrm>
          <a:prstGeom prst="rect">
            <a:avLst/>
          </a:prstGeom>
        </p:spPr>
      </p:pic>
      <p:cxnSp>
        <p:nvCxnSpPr>
          <p:cNvPr id="30" name="直線コネクタ 29">
            <a:extLst>
              <a:ext uri="{FF2B5EF4-FFF2-40B4-BE49-F238E27FC236}">
                <a16:creationId xmlns:a16="http://schemas.microsoft.com/office/drawing/2014/main" id="{B6F65804-6A60-1D1C-2F2B-56D69896343C}"/>
              </a:ext>
            </a:extLst>
          </p:cNvPr>
          <p:cNvCxnSpPr>
            <a:cxnSpLocks/>
          </p:cNvCxnSpPr>
          <p:nvPr/>
        </p:nvCxnSpPr>
        <p:spPr>
          <a:xfrm>
            <a:off x="122385" y="1723180"/>
            <a:ext cx="2940247" cy="0"/>
          </a:xfrm>
          <a:prstGeom prst="line">
            <a:avLst/>
          </a:prstGeom>
          <a:ln w="381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5F08F795-B781-03E0-EE48-1C3173F23044}"/>
              </a:ext>
            </a:extLst>
          </p:cNvPr>
          <p:cNvSpPr txBox="1"/>
          <p:nvPr/>
        </p:nvSpPr>
        <p:spPr>
          <a:xfrm>
            <a:off x="122384" y="5878853"/>
            <a:ext cx="5655563" cy="430887"/>
          </a:xfrm>
          <a:prstGeom prst="rect">
            <a:avLst/>
          </a:prstGeom>
          <a:noFill/>
        </p:spPr>
        <p:txBody>
          <a:bodyPr wrap="square" rtlCol="0">
            <a:spAutoFit/>
          </a:bodyPr>
          <a:lstStyle/>
          <a:p>
            <a:pPr marL="177800" indent="-177800">
              <a:defRPr/>
            </a:pPr>
            <a:r>
              <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鉄道・飛行機を交通手段とし、各市町村（市役所、町村役場）から、東京都、大阪府、愛知県、広島県、福岡県、宮城県、北海道の</a:t>
            </a:r>
            <a:r>
              <a:rPr kumimoji="1" lang="ja-JP" altLang="en-US" sz="110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各都道府県庁舎への到達時間</a:t>
            </a:r>
            <a:r>
              <a:rPr kumimoji="1" lang="ja-JP" altLang="en-US" sz="11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を表示。</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0EA77A92-EF28-1AFC-6D54-F715A6C43103}"/>
              </a:ext>
            </a:extLst>
          </p:cNvPr>
          <p:cNvSpPr txBox="1"/>
          <p:nvPr/>
        </p:nvSpPr>
        <p:spPr>
          <a:xfrm>
            <a:off x="107977" y="1353848"/>
            <a:ext cx="295465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各都市への時間別到達圏域</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2BD0D125-7783-C471-77AB-E14E6AC94FF6}"/>
              </a:ext>
            </a:extLst>
          </p:cNvPr>
          <p:cNvSpPr txBox="1"/>
          <p:nvPr/>
        </p:nvSpPr>
        <p:spPr>
          <a:xfrm>
            <a:off x="4999999" y="4549632"/>
            <a:ext cx="25186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（愛知を目的地とした場合）</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 name="スライド番号プレースホルダー 3">
            <a:extLst>
              <a:ext uri="{FF2B5EF4-FFF2-40B4-BE49-F238E27FC236}">
                <a16:creationId xmlns:a16="http://schemas.microsoft.com/office/drawing/2014/main" id="{1A18A3FD-35FE-85C6-97E4-49AB833AFA03}"/>
              </a:ext>
            </a:extLst>
          </p:cNvPr>
          <p:cNvSpPr>
            <a:spLocks noGrp="1"/>
          </p:cNvSpPr>
          <p:nvPr>
            <p:ph type="sldNum" sz="quarter" idx="12"/>
          </p:nvPr>
        </p:nvSpPr>
        <p:spPr>
          <a:xfrm>
            <a:off x="9229962" y="621098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25AEB871-D746-B7A0-9C39-8F6AA480205E}"/>
              </a:ext>
            </a:extLst>
          </p:cNvPr>
          <p:cNvSpPr txBox="1"/>
          <p:nvPr/>
        </p:nvSpPr>
        <p:spPr>
          <a:xfrm>
            <a:off x="9229962" y="4505546"/>
            <a:ext cx="25186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（大阪を</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目的地</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と</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した</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場合）</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E386D49E-6B2C-502B-1691-2F91E797FF8C}"/>
              </a:ext>
            </a:extLst>
          </p:cNvPr>
          <p:cNvSpPr txBox="1"/>
          <p:nvPr/>
        </p:nvSpPr>
        <p:spPr>
          <a:xfrm>
            <a:off x="1132604" y="5061957"/>
            <a:ext cx="25186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（東京を目的地とした</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場合</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29" name="図 128" descr="飛ぶ が含まれている画像  自動的に生成された説明">
            <a:extLst>
              <a:ext uri="{FF2B5EF4-FFF2-40B4-BE49-F238E27FC236}">
                <a16:creationId xmlns:a16="http://schemas.microsoft.com/office/drawing/2014/main" id="{E3898F01-3447-6DE6-F54E-CD0B850435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558930" y="1542696"/>
            <a:ext cx="1507364" cy="1416178"/>
          </a:xfrm>
          <a:prstGeom prst="rect">
            <a:avLst/>
          </a:prstGeom>
        </p:spPr>
      </p:pic>
      <p:sp>
        <p:nvSpPr>
          <p:cNvPr id="135" name="フリーフォーム: 図形 134">
            <a:extLst>
              <a:ext uri="{FF2B5EF4-FFF2-40B4-BE49-F238E27FC236}">
                <a16:creationId xmlns:a16="http://schemas.microsoft.com/office/drawing/2014/main" id="{F065D44D-F9E0-D9F9-D102-D4FF59BD36ED}"/>
              </a:ext>
            </a:extLst>
          </p:cNvPr>
          <p:cNvSpPr/>
          <p:nvPr/>
        </p:nvSpPr>
        <p:spPr>
          <a:xfrm>
            <a:off x="8445180" y="2067271"/>
            <a:ext cx="1683657" cy="1001486"/>
          </a:xfrm>
          <a:custGeom>
            <a:avLst/>
            <a:gdLst>
              <a:gd name="connsiteX0" fmla="*/ 1683657 w 1683657"/>
              <a:gd name="connsiteY0" fmla="*/ 0 h 1001486"/>
              <a:gd name="connsiteX1" fmla="*/ 928914 w 1683657"/>
              <a:gd name="connsiteY1" fmla="*/ 1001486 h 1001486"/>
              <a:gd name="connsiteX2" fmla="*/ 0 w 1683657"/>
              <a:gd name="connsiteY2" fmla="*/ 1001486 h 1001486"/>
            </a:gdLst>
            <a:ahLst/>
            <a:cxnLst>
              <a:cxn ang="0">
                <a:pos x="connsiteX0" y="connsiteY0"/>
              </a:cxn>
              <a:cxn ang="0">
                <a:pos x="connsiteX1" y="connsiteY1"/>
              </a:cxn>
              <a:cxn ang="0">
                <a:pos x="connsiteX2" y="connsiteY2"/>
              </a:cxn>
            </a:cxnLst>
            <a:rect l="l" t="t" r="r" b="b"/>
            <a:pathLst>
              <a:path w="1683657" h="1001486">
                <a:moveTo>
                  <a:pt x="1683657" y="0"/>
                </a:moveTo>
                <a:lnTo>
                  <a:pt x="928914" y="1001486"/>
                </a:lnTo>
                <a:lnTo>
                  <a:pt x="0" y="1001486"/>
                </a:lnTo>
              </a:path>
            </a:pathLst>
          </a:cu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8" name="フリーフォーム: 図形 147">
            <a:extLst>
              <a:ext uri="{FF2B5EF4-FFF2-40B4-BE49-F238E27FC236}">
                <a16:creationId xmlns:a16="http://schemas.microsoft.com/office/drawing/2014/main" id="{A3F2DB14-4722-B306-5253-B848E7636866}"/>
              </a:ext>
            </a:extLst>
          </p:cNvPr>
          <p:cNvSpPr/>
          <p:nvPr/>
        </p:nvSpPr>
        <p:spPr>
          <a:xfrm>
            <a:off x="4840249" y="2067271"/>
            <a:ext cx="1683657" cy="1001486"/>
          </a:xfrm>
          <a:custGeom>
            <a:avLst/>
            <a:gdLst>
              <a:gd name="connsiteX0" fmla="*/ 1683657 w 1683657"/>
              <a:gd name="connsiteY0" fmla="*/ 0 h 1001486"/>
              <a:gd name="connsiteX1" fmla="*/ 928914 w 1683657"/>
              <a:gd name="connsiteY1" fmla="*/ 1001486 h 1001486"/>
              <a:gd name="connsiteX2" fmla="*/ 0 w 1683657"/>
              <a:gd name="connsiteY2" fmla="*/ 1001486 h 1001486"/>
            </a:gdLst>
            <a:ahLst/>
            <a:cxnLst>
              <a:cxn ang="0">
                <a:pos x="connsiteX0" y="connsiteY0"/>
              </a:cxn>
              <a:cxn ang="0">
                <a:pos x="connsiteX1" y="connsiteY1"/>
              </a:cxn>
              <a:cxn ang="0">
                <a:pos x="connsiteX2" y="connsiteY2"/>
              </a:cxn>
            </a:cxnLst>
            <a:rect l="l" t="t" r="r" b="b"/>
            <a:pathLst>
              <a:path w="1683657" h="1001486">
                <a:moveTo>
                  <a:pt x="1683657" y="0"/>
                </a:moveTo>
                <a:lnTo>
                  <a:pt x="928914" y="1001486"/>
                </a:lnTo>
                <a:lnTo>
                  <a:pt x="0" y="1001486"/>
                </a:lnTo>
              </a:path>
            </a:pathLst>
          </a:cu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0" name="フリーフォーム: 図形 149">
            <a:extLst>
              <a:ext uri="{FF2B5EF4-FFF2-40B4-BE49-F238E27FC236}">
                <a16:creationId xmlns:a16="http://schemas.microsoft.com/office/drawing/2014/main" id="{C5CDF502-7A4F-A822-E4D2-C2AC6F4D5414}"/>
              </a:ext>
            </a:extLst>
          </p:cNvPr>
          <p:cNvSpPr/>
          <p:nvPr/>
        </p:nvSpPr>
        <p:spPr>
          <a:xfrm>
            <a:off x="888364" y="2497863"/>
            <a:ext cx="1683657" cy="1001486"/>
          </a:xfrm>
          <a:custGeom>
            <a:avLst/>
            <a:gdLst>
              <a:gd name="connsiteX0" fmla="*/ 1683657 w 1683657"/>
              <a:gd name="connsiteY0" fmla="*/ 0 h 1001486"/>
              <a:gd name="connsiteX1" fmla="*/ 928914 w 1683657"/>
              <a:gd name="connsiteY1" fmla="*/ 1001486 h 1001486"/>
              <a:gd name="connsiteX2" fmla="*/ 0 w 1683657"/>
              <a:gd name="connsiteY2" fmla="*/ 1001486 h 1001486"/>
            </a:gdLst>
            <a:ahLst/>
            <a:cxnLst>
              <a:cxn ang="0">
                <a:pos x="connsiteX0" y="connsiteY0"/>
              </a:cxn>
              <a:cxn ang="0">
                <a:pos x="connsiteX1" y="connsiteY1"/>
              </a:cxn>
              <a:cxn ang="0">
                <a:pos x="connsiteX2" y="connsiteY2"/>
              </a:cxn>
            </a:cxnLst>
            <a:rect l="l" t="t" r="r" b="b"/>
            <a:pathLst>
              <a:path w="1683657" h="1001486">
                <a:moveTo>
                  <a:pt x="1683657" y="0"/>
                </a:moveTo>
                <a:lnTo>
                  <a:pt x="928914" y="1001486"/>
                </a:lnTo>
                <a:lnTo>
                  <a:pt x="0" y="1001486"/>
                </a:lnTo>
              </a:path>
            </a:pathLst>
          </a:cu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795A7CC2-918B-94A5-758A-0015BA681E4F}"/>
              </a:ext>
            </a:extLst>
          </p:cNvPr>
          <p:cNvSpPr txBox="1"/>
          <p:nvPr/>
        </p:nvSpPr>
        <p:spPr>
          <a:xfrm>
            <a:off x="6007101" y="6508515"/>
            <a:ext cx="50437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各県庁への到達時間別 自治体数（市町村数）割合</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60" name="テキスト ボックス 159">
            <a:extLst>
              <a:ext uri="{FF2B5EF4-FFF2-40B4-BE49-F238E27FC236}">
                <a16:creationId xmlns:a16="http://schemas.microsoft.com/office/drawing/2014/main" id="{52023A30-55BB-9F75-8299-99B571CE156C}"/>
              </a:ext>
            </a:extLst>
          </p:cNvPr>
          <p:cNvSpPr txBox="1"/>
          <p:nvPr/>
        </p:nvSpPr>
        <p:spPr>
          <a:xfrm>
            <a:off x="2924120" y="3734128"/>
            <a:ext cx="1454244" cy="261610"/>
          </a:xfrm>
          <a:prstGeom prst="rect">
            <a:avLst/>
          </a:prstGeom>
          <a:noFill/>
        </p:spPr>
        <p:txBody>
          <a:bodyPr wrap="none" rtlCol="0">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東京都（東京都庁）</a:t>
            </a:r>
            <a:endPar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161" name="直線コネクタ 160">
            <a:extLst>
              <a:ext uri="{FF2B5EF4-FFF2-40B4-BE49-F238E27FC236}">
                <a16:creationId xmlns:a16="http://schemas.microsoft.com/office/drawing/2014/main" id="{1A7788C6-710C-B60E-B731-8099EA272AE0}"/>
              </a:ext>
            </a:extLst>
          </p:cNvPr>
          <p:cNvCxnSpPr>
            <a:cxnSpLocks/>
          </p:cNvCxnSpPr>
          <p:nvPr/>
        </p:nvCxnSpPr>
        <p:spPr>
          <a:xfrm flipH="1">
            <a:off x="2620602" y="3941891"/>
            <a:ext cx="375011" cy="250024"/>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62" name="直線コネクタ 161">
            <a:extLst>
              <a:ext uri="{FF2B5EF4-FFF2-40B4-BE49-F238E27FC236}">
                <a16:creationId xmlns:a16="http://schemas.microsoft.com/office/drawing/2014/main" id="{A44FDD02-F537-7C0A-7B68-6ABB5257497E}"/>
              </a:ext>
            </a:extLst>
          </p:cNvPr>
          <p:cNvCxnSpPr>
            <a:cxnSpLocks/>
          </p:cNvCxnSpPr>
          <p:nvPr/>
        </p:nvCxnSpPr>
        <p:spPr>
          <a:xfrm>
            <a:off x="2995613" y="3941891"/>
            <a:ext cx="11953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テキスト ボックス 165">
            <a:extLst>
              <a:ext uri="{FF2B5EF4-FFF2-40B4-BE49-F238E27FC236}">
                <a16:creationId xmlns:a16="http://schemas.microsoft.com/office/drawing/2014/main" id="{FFFD560F-D62F-0C5A-2ECB-665C5718E60F}"/>
              </a:ext>
            </a:extLst>
          </p:cNvPr>
          <p:cNvSpPr txBox="1"/>
          <p:nvPr/>
        </p:nvSpPr>
        <p:spPr>
          <a:xfrm>
            <a:off x="6094088" y="4024227"/>
            <a:ext cx="1595309" cy="261610"/>
          </a:xfrm>
          <a:prstGeom prst="rect">
            <a:avLst/>
          </a:prstGeom>
          <a:noFill/>
        </p:spPr>
        <p:txBody>
          <a:bodyPr wrap="none" rtlCol="0">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名古屋市（</a:t>
            </a: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愛知</a:t>
            </a:r>
            <a:r>
              <a:rPr kumimoji="1" lang="ja-JP" altLang="en-US"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県庁）</a:t>
            </a:r>
            <a:endPar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67" name="直線コネクタ 166">
            <a:extLst>
              <a:ext uri="{FF2B5EF4-FFF2-40B4-BE49-F238E27FC236}">
                <a16:creationId xmlns:a16="http://schemas.microsoft.com/office/drawing/2014/main" id="{3D045074-4516-7CFD-1A49-02E344CC2061}"/>
              </a:ext>
            </a:extLst>
          </p:cNvPr>
          <p:cNvCxnSpPr>
            <a:cxnSpLocks/>
          </p:cNvCxnSpPr>
          <p:nvPr/>
        </p:nvCxnSpPr>
        <p:spPr>
          <a:xfrm>
            <a:off x="6180773" y="4265328"/>
            <a:ext cx="13378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4922E050-21DE-1E01-BCAC-A9FE7C7476AA}"/>
              </a:ext>
            </a:extLst>
          </p:cNvPr>
          <p:cNvCxnSpPr>
            <a:cxnSpLocks/>
          </p:cNvCxnSpPr>
          <p:nvPr/>
        </p:nvCxnSpPr>
        <p:spPr>
          <a:xfrm flipH="1" flipV="1">
            <a:off x="5972175" y="3864933"/>
            <a:ext cx="208598" cy="400395"/>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72" name="直線コネクタ 171">
            <a:extLst>
              <a:ext uri="{FF2B5EF4-FFF2-40B4-BE49-F238E27FC236}">
                <a16:creationId xmlns:a16="http://schemas.microsoft.com/office/drawing/2014/main" id="{4B617D27-1909-66DF-0841-BC7DAAD0F8EB}"/>
              </a:ext>
            </a:extLst>
          </p:cNvPr>
          <p:cNvCxnSpPr>
            <a:cxnSpLocks/>
          </p:cNvCxnSpPr>
          <p:nvPr/>
        </p:nvCxnSpPr>
        <p:spPr>
          <a:xfrm flipH="1" flipV="1">
            <a:off x="9261961" y="3982100"/>
            <a:ext cx="309437" cy="283228"/>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174" name="テキスト ボックス 173">
            <a:extLst>
              <a:ext uri="{FF2B5EF4-FFF2-40B4-BE49-F238E27FC236}">
                <a16:creationId xmlns:a16="http://schemas.microsoft.com/office/drawing/2014/main" id="{70D89D61-0C4D-1E1B-AD28-84250247E8AC}"/>
              </a:ext>
            </a:extLst>
          </p:cNvPr>
          <p:cNvSpPr txBox="1"/>
          <p:nvPr/>
        </p:nvSpPr>
        <p:spPr>
          <a:xfrm>
            <a:off x="9596022" y="4044819"/>
            <a:ext cx="1454244" cy="261610"/>
          </a:xfrm>
          <a:prstGeom prst="rect">
            <a:avLst/>
          </a:prstGeom>
          <a:noFill/>
        </p:spPr>
        <p:txBody>
          <a:bodyPr wrap="none" rtlCol="0">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大阪市（大阪府庁）</a:t>
            </a:r>
            <a:endParaRPr kumimoji="1" lang="en-US" altLang="ja-JP"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75" name="直線コネクタ 174">
            <a:extLst>
              <a:ext uri="{FF2B5EF4-FFF2-40B4-BE49-F238E27FC236}">
                <a16:creationId xmlns:a16="http://schemas.microsoft.com/office/drawing/2014/main" id="{5DEBFE74-56D8-0B65-6C38-91178DE2EB72}"/>
              </a:ext>
            </a:extLst>
          </p:cNvPr>
          <p:cNvCxnSpPr>
            <a:cxnSpLocks/>
          </p:cNvCxnSpPr>
          <p:nvPr/>
        </p:nvCxnSpPr>
        <p:spPr>
          <a:xfrm>
            <a:off x="9571398" y="4265328"/>
            <a:ext cx="13378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6383595F-3CDE-7C48-2E1F-E96E0418137F}"/>
              </a:ext>
            </a:extLst>
          </p:cNvPr>
          <p:cNvPicPr>
            <a:picLocks noChangeAspect="1"/>
          </p:cNvPicPr>
          <p:nvPr/>
        </p:nvPicPr>
        <p:blipFill>
          <a:blip r:embed="rId8"/>
          <a:stretch>
            <a:fillRect/>
          </a:stretch>
        </p:blipFill>
        <p:spPr>
          <a:xfrm>
            <a:off x="5931888" y="4877817"/>
            <a:ext cx="4783836" cy="1603248"/>
          </a:xfrm>
          <a:prstGeom prst="rect">
            <a:avLst/>
          </a:prstGeom>
        </p:spPr>
      </p:pic>
      <p:sp>
        <p:nvSpPr>
          <p:cNvPr id="7" name="正方形/長方形 6">
            <a:extLst>
              <a:ext uri="{FF2B5EF4-FFF2-40B4-BE49-F238E27FC236}">
                <a16:creationId xmlns:a16="http://schemas.microsoft.com/office/drawing/2014/main" id="{235F86D2-96C2-829D-906B-E877A245E831}"/>
              </a:ext>
            </a:extLst>
          </p:cNvPr>
          <p:cNvSpPr/>
          <p:nvPr/>
        </p:nvSpPr>
        <p:spPr>
          <a:xfrm>
            <a:off x="798862" y="504627"/>
            <a:ext cx="11252852" cy="80683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全国市町村の役所から、主な都道府県（東京都、大阪府、愛知県、広島県、福岡県、宮城県、北海道）の県庁までの所要時間を</a:t>
            </a:r>
            <a:r>
              <a:rPr lang="ja-JP" altLang="en-US" sz="14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見る</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と、２時間未満で到達できる市町村数が多いのは、東京（６％）、大阪（５％）、愛知（４％）の順で、４時間未満で到達できる市町村数が多いのは、東京（</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23</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％）、愛知（</a:t>
            </a:r>
            <a:r>
              <a:rPr lang="en-US" altLang="ja-JP" sz="1400"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20</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％）、大阪（</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17</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％）の順となっている。</a:t>
            </a:r>
          </a:p>
        </p:txBody>
      </p:sp>
      <p:sp>
        <p:nvSpPr>
          <p:cNvPr id="8" name="正方形/長方形 7">
            <a:extLst>
              <a:ext uri="{FF2B5EF4-FFF2-40B4-BE49-F238E27FC236}">
                <a16:creationId xmlns:a16="http://schemas.microsoft.com/office/drawing/2014/main" id="{5D1633F5-4B6C-6D7A-71F7-B9EAB6B3FB33}"/>
              </a:ext>
            </a:extLst>
          </p:cNvPr>
          <p:cNvSpPr/>
          <p:nvPr/>
        </p:nvSpPr>
        <p:spPr>
          <a:xfrm>
            <a:off x="36000" y="36000"/>
            <a:ext cx="977488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１．各大都市への到達圏域</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4" name="テキスト ボックス 3">
            <a:extLst>
              <a:ext uri="{FF2B5EF4-FFF2-40B4-BE49-F238E27FC236}">
                <a16:creationId xmlns:a16="http://schemas.microsoft.com/office/drawing/2014/main" id="{82E5580F-F930-49CF-D659-D4676F4055E8}"/>
              </a:ext>
            </a:extLst>
          </p:cNvPr>
          <p:cNvSpPr txBox="1"/>
          <p:nvPr/>
        </p:nvSpPr>
        <p:spPr>
          <a:xfrm>
            <a:off x="95563" y="6507977"/>
            <a:ext cx="5655563" cy="261610"/>
          </a:xfrm>
          <a:prstGeom prst="rect">
            <a:avLst/>
          </a:prstGeom>
          <a:noFill/>
        </p:spPr>
        <p:txBody>
          <a:bodyPr wrap="square" rtlCol="0">
            <a:spAutoFit/>
          </a:bodyPr>
          <a:lstStyle/>
          <a:p>
            <a:pPr marL="177800" indent="-177800" algn="r">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kumimoji="0" lang="en-US" altLang="ja-JP" sz="11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NITAS</a:t>
            </a:r>
            <a:r>
              <a:rPr kumimoji="0" lang="ja-JP" altLang="en-US" sz="11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を用いて副首都推進局で作成</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4182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D3315-CDCC-353E-62E1-34792BE0796D}"/>
            </a:ext>
          </a:extLst>
        </p:cNvPr>
        <p:cNvGrpSpPr/>
        <p:nvPr/>
      </p:nvGrpSpPr>
      <p:grpSpPr>
        <a:xfrm>
          <a:off x="0" y="0"/>
          <a:ext cx="0" cy="0"/>
          <a:chOff x="0" y="0"/>
          <a:chExt cx="0" cy="0"/>
        </a:xfrm>
      </p:grpSpPr>
      <p:pic>
        <p:nvPicPr>
          <p:cNvPr id="7" name="図 6" descr="マップ  自動的に生成された説明">
            <a:extLst>
              <a:ext uri="{FF2B5EF4-FFF2-40B4-BE49-F238E27FC236}">
                <a16:creationId xmlns:a16="http://schemas.microsoft.com/office/drawing/2014/main" id="{2191D322-69CB-AA44-1977-704FAF4867B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900000">
            <a:off x="1150627" y="802695"/>
            <a:ext cx="9039648" cy="7403200"/>
          </a:xfrm>
          <a:custGeom>
            <a:avLst/>
            <a:gdLst>
              <a:gd name="connsiteX0" fmla="*/ 0 w 9039648"/>
              <a:gd name="connsiteY0" fmla="*/ 0 h 7403200"/>
              <a:gd name="connsiteX1" fmla="*/ 9039648 w 9039648"/>
              <a:gd name="connsiteY1" fmla="*/ 0 h 7403200"/>
              <a:gd name="connsiteX2" fmla="*/ 9039648 w 9039648"/>
              <a:gd name="connsiteY2" fmla="*/ 5138960 h 7403200"/>
              <a:gd name="connsiteX3" fmla="*/ 693537 w 9039648"/>
              <a:gd name="connsiteY3" fmla="*/ 7375294 h 7403200"/>
              <a:gd name="connsiteX4" fmla="*/ 701014 w 9039648"/>
              <a:gd name="connsiteY4" fmla="*/ 7403200 h 7403200"/>
              <a:gd name="connsiteX5" fmla="*/ 0 w 9039648"/>
              <a:gd name="connsiteY5" fmla="*/ 7403200 h 74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9648" h="7403200">
                <a:moveTo>
                  <a:pt x="0" y="0"/>
                </a:moveTo>
                <a:lnTo>
                  <a:pt x="9039648" y="0"/>
                </a:lnTo>
                <a:lnTo>
                  <a:pt x="9039648" y="5138960"/>
                </a:lnTo>
                <a:lnTo>
                  <a:pt x="693537" y="7375294"/>
                </a:lnTo>
                <a:lnTo>
                  <a:pt x="701014" y="7403200"/>
                </a:lnTo>
                <a:lnTo>
                  <a:pt x="0" y="7403200"/>
                </a:lnTo>
                <a:close/>
              </a:path>
            </a:pathLst>
          </a:custGeom>
        </p:spPr>
      </p:pic>
      <p:pic>
        <p:nvPicPr>
          <p:cNvPr id="5" name="図 4">
            <a:extLst>
              <a:ext uri="{FF2B5EF4-FFF2-40B4-BE49-F238E27FC236}">
                <a16:creationId xmlns:a16="http://schemas.microsoft.com/office/drawing/2014/main" id="{74600FAD-98AE-6172-CA67-7A0F2C871DE0}"/>
              </a:ext>
            </a:extLst>
          </p:cNvPr>
          <p:cNvPicPr>
            <a:picLocks noChangeAspect="1"/>
          </p:cNvPicPr>
          <p:nvPr/>
        </p:nvPicPr>
        <p:blipFill rotWithShape="1">
          <a:blip r:embed="rId3"/>
          <a:srcRect b="22496"/>
          <a:stretch/>
        </p:blipFill>
        <p:spPr>
          <a:xfrm>
            <a:off x="6448747" y="4283991"/>
            <a:ext cx="5728716" cy="2069382"/>
          </a:xfrm>
          <a:custGeom>
            <a:avLst/>
            <a:gdLst>
              <a:gd name="connsiteX0" fmla="*/ 728330 w 5728716"/>
              <a:gd name="connsiteY0" fmla="*/ 0 h 2069382"/>
              <a:gd name="connsiteX1" fmla="*/ 5728716 w 5728716"/>
              <a:gd name="connsiteY1" fmla="*/ 0 h 2069382"/>
              <a:gd name="connsiteX2" fmla="*/ 5728716 w 5728716"/>
              <a:gd name="connsiteY2" fmla="*/ 2069382 h 2069382"/>
              <a:gd name="connsiteX3" fmla="*/ 0 w 5728716"/>
              <a:gd name="connsiteY3" fmla="*/ 2069382 h 2069382"/>
              <a:gd name="connsiteX4" fmla="*/ 0 w 5728716"/>
              <a:gd name="connsiteY4" fmla="*/ 1216317 h 206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8716" h="2069382">
                <a:moveTo>
                  <a:pt x="728330" y="0"/>
                </a:moveTo>
                <a:lnTo>
                  <a:pt x="5728716" y="0"/>
                </a:lnTo>
                <a:lnTo>
                  <a:pt x="5728716" y="2069382"/>
                </a:lnTo>
                <a:lnTo>
                  <a:pt x="0" y="2069382"/>
                </a:lnTo>
                <a:lnTo>
                  <a:pt x="0" y="1216317"/>
                </a:lnTo>
                <a:close/>
              </a:path>
            </a:pathLst>
          </a:custGeom>
        </p:spPr>
      </p:pic>
      <p:pic>
        <p:nvPicPr>
          <p:cNvPr id="55" name="図 54" descr="マップ  自動的に生成された説明">
            <a:extLst>
              <a:ext uri="{FF2B5EF4-FFF2-40B4-BE49-F238E27FC236}">
                <a16:creationId xmlns:a16="http://schemas.microsoft.com/office/drawing/2014/main" id="{2288B85F-DE0E-5B51-FC46-07BBDDFE5C9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900000">
            <a:off x="1294072" y="1321559"/>
            <a:ext cx="3672253" cy="3387419"/>
          </a:xfrm>
          <a:custGeom>
            <a:avLst/>
            <a:gdLst>
              <a:gd name="connsiteX0" fmla="*/ 0 w 3672253"/>
              <a:gd name="connsiteY0" fmla="*/ 0 h 3387419"/>
              <a:gd name="connsiteX1" fmla="*/ 3672253 w 3672253"/>
              <a:gd name="connsiteY1" fmla="*/ 0 h 3387419"/>
              <a:gd name="connsiteX2" fmla="*/ 3672253 w 3672253"/>
              <a:gd name="connsiteY2" fmla="*/ 1622939 h 3387419"/>
              <a:gd name="connsiteX3" fmla="*/ 976071 w 3672253"/>
              <a:gd name="connsiteY3" fmla="*/ 3387419 h 3387419"/>
              <a:gd name="connsiteX4" fmla="*/ 0 w 3672253"/>
              <a:gd name="connsiteY4" fmla="*/ 3387419 h 3387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253" h="3387419">
                <a:moveTo>
                  <a:pt x="0" y="0"/>
                </a:moveTo>
                <a:lnTo>
                  <a:pt x="3672253" y="0"/>
                </a:lnTo>
                <a:lnTo>
                  <a:pt x="3672253" y="1622939"/>
                </a:lnTo>
                <a:lnTo>
                  <a:pt x="976071" y="3387419"/>
                </a:lnTo>
                <a:lnTo>
                  <a:pt x="0" y="3387419"/>
                </a:lnTo>
                <a:close/>
              </a:path>
            </a:pathLst>
          </a:custGeom>
        </p:spPr>
      </p:pic>
      <p:sp>
        <p:nvSpPr>
          <p:cNvPr id="52" name="フリーフォーム: 図形 51">
            <a:extLst>
              <a:ext uri="{FF2B5EF4-FFF2-40B4-BE49-F238E27FC236}">
                <a16:creationId xmlns:a16="http://schemas.microsoft.com/office/drawing/2014/main" id="{7C0AE100-12BA-9BAC-AAE0-1C7EAED2A356}"/>
              </a:ext>
            </a:extLst>
          </p:cNvPr>
          <p:cNvSpPr/>
          <p:nvPr/>
        </p:nvSpPr>
        <p:spPr>
          <a:xfrm rot="828865">
            <a:off x="2261646" y="2677617"/>
            <a:ext cx="2833127" cy="1685223"/>
          </a:xfrm>
          <a:custGeom>
            <a:avLst/>
            <a:gdLst>
              <a:gd name="connsiteX0" fmla="*/ 1683657 w 1683657"/>
              <a:gd name="connsiteY0" fmla="*/ 0 h 1001486"/>
              <a:gd name="connsiteX1" fmla="*/ 928914 w 1683657"/>
              <a:gd name="connsiteY1" fmla="*/ 1001486 h 1001486"/>
              <a:gd name="connsiteX2" fmla="*/ 0 w 1683657"/>
              <a:gd name="connsiteY2" fmla="*/ 1001486 h 1001486"/>
            </a:gdLst>
            <a:ahLst/>
            <a:cxnLst>
              <a:cxn ang="0">
                <a:pos x="connsiteX0" y="connsiteY0"/>
              </a:cxn>
              <a:cxn ang="0">
                <a:pos x="connsiteX1" y="connsiteY1"/>
              </a:cxn>
              <a:cxn ang="0">
                <a:pos x="connsiteX2" y="connsiteY2"/>
              </a:cxn>
            </a:cxnLst>
            <a:rect l="l" t="t" r="r" b="b"/>
            <a:pathLst>
              <a:path w="1683657" h="1001486">
                <a:moveTo>
                  <a:pt x="1683657" y="0"/>
                </a:moveTo>
                <a:lnTo>
                  <a:pt x="928914" y="1001486"/>
                </a:lnTo>
                <a:lnTo>
                  <a:pt x="0" y="1001486"/>
                </a:lnTo>
              </a:path>
            </a:pathLst>
          </a:cu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129833D7-004A-4BAB-BDEB-B0FA2B1AF05D}"/>
              </a:ext>
            </a:extLst>
          </p:cNvPr>
          <p:cNvSpPr txBox="1"/>
          <p:nvPr/>
        </p:nvSpPr>
        <p:spPr>
          <a:xfrm>
            <a:off x="505665" y="1409293"/>
            <a:ext cx="548121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複数の都市を目的地とした場合の時間別到達圏域</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7" name="テキスト ボックス 56">
            <a:extLst>
              <a:ext uri="{FF2B5EF4-FFF2-40B4-BE49-F238E27FC236}">
                <a16:creationId xmlns:a16="http://schemas.microsoft.com/office/drawing/2014/main" id="{DACCACAD-7F6F-9C60-E069-9E182A1F1F85}"/>
              </a:ext>
            </a:extLst>
          </p:cNvPr>
          <p:cNvSpPr txBox="1"/>
          <p:nvPr/>
        </p:nvSpPr>
        <p:spPr>
          <a:xfrm>
            <a:off x="590897" y="2695333"/>
            <a:ext cx="5855155" cy="261610"/>
          </a:xfrm>
          <a:prstGeom prst="rect">
            <a:avLst/>
          </a:prstGeom>
          <a:solidFill>
            <a:schemeClr val="bg1"/>
          </a:solidFill>
        </p:spPr>
        <p:txBody>
          <a:bodyPr wrap="square" rtlCol="0">
            <a:spAutoFit/>
          </a:bodyPr>
          <a:lstStyle/>
          <a:p>
            <a:pPr marL="177800" indent="-177800" algn="r">
              <a:defRPr/>
            </a:pPr>
            <a:r>
              <a:rPr kumimoji="1" lang="ja-JP" altLang="en-US" sz="1100" dirty="0">
                <a:solidFill>
                  <a:prstClr val="black"/>
                </a:solidFill>
                <a:latin typeface="BIZ UDゴシック" panose="020B0400000000000000" pitchFamily="49" charset="-128"/>
                <a:ea typeface="BIZ UDゴシック" panose="020B0400000000000000" pitchFamily="49" charset="-128"/>
              </a:rPr>
              <a:t>出典：</a:t>
            </a:r>
            <a:r>
              <a:rPr kumimoji="0" lang="en-US" altLang="ja-JP" sz="11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NITAS</a:t>
            </a:r>
            <a:r>
              <a:rPr kumimoji="0" lang="ja-JP" altLang="en-US" sz="11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を用いて副首都推進局で作成</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4" name="正方形/長方形 13">
            <a:extLst>
              <a:ext uri="{FF2B5EF4-FFF2-40B4-BE49-F238E27FC236}">
                <a16:creationId xmlns:a16="http://schemas.microsoft.com/office/drawing/2014/main" id="{B1FF5284-CCE0-0C11-CC04-975C3F1F5C67}"/>
              </a:ext>
            </a:extLst>
          </p:cNvPr>
          <p:cNvSpPr/>
          <p:nvPr/>
        </p:nvSpPr>
        <p:spPr>
          <a:xfrm>
            <a:off x="36000" y="36000"/>
            <a:ext cx="9774885"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１．各大都市への到達圏域</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8" name="正方形/長方形 17">
            <a:extLst>
              <a:ext uri="{FF2B5EF4-FFF2-40B4-BE49-F238E27FC236}">
                <a16:creationId xmlns:a16="http://schemas.microsoft.com/office/drawing/2014/main" id="{BCB66589-8B3D-0CCD-175A-F861880B8F3D}"/>
              </a:ext>
            </a:extLst>
          </p:cNvPr>
          <p:cNvSpPr/>
          <p:nvPr/>
        </p:nvSpPr>
        <p:spPr>
          <a:xfrm>
            <a:off x="798862" y="504627"/>
            <a:ext cx="11252852" cy="80683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国市町村の役所から、主な都道府県（東京都、大阪府、愛知県、広島県、福岡県、宮城県、北海道）のうち、最も早い県庁までの所要時間を調査。全国から東京都に行く場合と比べて、７都道府県に行く場合は、２時間未満で到達できる市町村数は全体の</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19</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％で、東京都の約３倍、４時間未満で到達できる市町村数は全体の</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55</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％で、東京都の約</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2.4</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倍となる。</a:t>
            </a:r>
          </a:p>
        </p:txBody>
      </p:sp>
      <p:sp>
        <p:nvSpPr>
          <p:cNvPr id="3" name="スライド番号プレースホルダー 3">
            <a:extLst>
              <a:ext uri="{FF2B5EF4-FFF2-40B4-BE49-F238E27FC236}">
                <a16:creationId xmlns:a16="http://schemas.microsoft.com/office/drawing/2014/main" id="{D418CC2B-1195-939F-768F-38214AC2A350}"/>
              </a:ext>
            </a:extLst>
          </p:cNvPr>
          <p:cNvSpPr>
            <a:spLocks noGrp="1"/>
          </p:cNvSpPr>
          <p:nvPr>
            <p:ph type="sldNum" sz="quarter" idx="12"/>
          </p:nvPr>
        </p:nvSpPr>
        <p:spPr>
          <a:xfrm>
            <a:off x="9313105" y="639113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2" name="テキスト ボックス 61">
            <a:extLst>
              <a:ext uri="{FF2B5EF4-FFF2-40B4-BE49-F238E27FC236}">
                <a16:creationId xmlns:a16="http://schemas.microsoft.com/office/drawing/2014/main" id="{08351339-04A5-CD32-A746-CBFDC19AAD6F}"/>
              </a:ext>
            </a:extLst>
          </p:cNvPr>
          <p:cNvSpPr txBox="1"/>
          <p:nvPr/>
        </p:nvSpPr>
        <p:spPr>
          <a:xfrm>
            <a:off x="7808435" y="3168566"/>
            <a:ext cx="1454244" cy="261610"/>
          </a:xfrm>
          <a:prstGeom prst="rect">
            <a:avLst/>
          </a:prstGeom>
          <a:noFill/>
        </p:spPr>
        <p:txBody>
          <a:bodyPr wrap="none" rtlCol="0">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札幌市（北海道庁）</a:t>
            </a:r>
            <a:endPar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5" name="テキスト ボックス 64">
            <a:extLst>
              <a:ext uri="{FF2B5EF4-FFF2-40B4-BE49-F238E27FC236}">
                <a16:creationId xmlns:a16="http://schemas.microsoft.com/office/drawing/2014/main" id="{47614BAB-0F1E-0AB6-F1E6-B48E754208FC}"/>
              </a:ext>
            </a:extLst>
          </p:cNvPr>
          <p:cNvSpPr txBox="1"/>
          <p:nvPr/>
        </p:nvSpPr>
        <p:spPr>
          <a:xfrm>
            <a:off x="7231111" y="3726431"/>
            <a:ext cx="1454244" cy="261610"/>
          </a:xfrm>
          <a:prstGeom prst="rect">
            <a:avLst/>
          </a:prstGeom>
          <a:noFill/>
        </p:spPr>
        <p:txBody>
          <a:bodyPr wrap="none" rtlCol="0">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仙台市（宮城県庁）</a:t>
            </a:r>
            <a:endPar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66" name="フリーフォーム: 図形 65">
            <a:extLst>
              <a:ext uri="{FF2B5EF4-FFF2-40B4-BE49-F238E27FC236}">
                <a16:creationId xmlns:a16="http://schemas.microsoft.com/office/drawing/2014/main" id="{9AE190BF-98C7-5700-BF33-B084A39F1075}"/>
              </a:ext>
            </a:extLst>
          </p:cNvPr>
          <p:cNvSpPr/>
          <p:nvPr/>
        </p:nvSpPr>
        <p:spPr>
          <a:xfrm>
            <a:off x="6620063" y="3980420"/>
            <a:ext cx="1943100" cy="523875"/>
          </a:xfrm>
          <a:custGeom>
            <a:avLst/>
            <a:gdLst>
              <a:gd name="connsiteX0" fmla="*/ 1943100 w 1943100"/>
              <a:gd name="connsiteY0" fmla="*/ 0 h 523875"/>
              <a:gd name="connsiteX1" fmla="*/ 523875 w 1943100"/>
              <a:gd name="connsiteY1" fmla="*/ 0 h 523875"/>
              <a:gd name="connsiteX2" fmla="*/ 0 w 1943100"/>
              <a:gd name="connsiteY2" fmla="*/ 523875 h 523875"/>
            </a:gdLst>
            <a:ahLst/>
            <a:cxnLst>
              <a:cxn ang="0">
                <a:pos x="connsiteX0" y="connsiteY0"/>
              </a:cxn>
              <a:cxn ang="0">
                <a:pos x="connsiteX1" y="connsiteY1"/>
              </a:cxn>
              <a:cxn ang="0">
                <a:pos x="connsiteX2" y="connsiteY2"/>
              </a:cxn>
            </a:cxnLst>
            <a:rect l="l" t="t" r="r" b="b"/>
            <a:pathLst>
              <a:path w="1943100" h="523875">
                <a:moveTo>
                  <a:pt x="1943100" y="0"/>
                </a:moveTo>
                <a:lnTo>
                  <a:pt x="523875" y="0"/>
                </a:lnTo>
                <a:lnTo>
                  <a:pt x="0" y="523875"/>
                </a:lnTo>
              </a:path>
            </a:pathLst>
          </a:custGeom>
          <a:noFill/>
          <a:ln>
            <a:tailEnd type="oval" w="sm"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9" name="テキスト ボックス 68">
            <a:extLst>
              <a:ext uri="{FF2B5EF4-FFF2-40B4-BE49-F238E27FC236}">
                <a16:creationId xmlns:a16="http://schemas.microsoft.com/office/drawing/2014/main" id="{6154C552-33EA-09F4-F352-457151604D81}"/>
              </a:ext>
            </a:extLst>
          </p:cNvPr>
          <p:cNvSpPr txBox="1"/>
          <p:nvPr/>
        </p:nvSpPr>
        <p:spPr>
          <a:xfrm>
            <a:off x="4681449" y="5910479"/>
            <a:ext cx="1595309" cy="261610"/>
          </a:xfrm>
          <a:prstGeom prst="rect">
            <a:avLst/>
          </a:prstGeom>
          <a:noFill/>
        </p:spPr>
        <p:txBody>
          <a:bodyPr wrap="none" rtlCol="0">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名古屋市（愛知県庁）</a:t>
            </a:r>
            <a:endPar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1" name="テキスト ボックス 70">
            <a:extLst>
              <a:ext uri="{FF2B5EF4-FFF2-40B4-BE49-F238E27FC236}">
                <a16:creationId xmlns:a16="http://schemas.microsoft.com/office/drawing/2014/main" id="{8BB197FF-CF7D-D619-22B1-C307AC38AD42}"/>
              </a:ext>
            </a:extLst>
          </p:cNvPr>
          <p:cNvSpPr txBox="1"/>
          <p:nvPr/>
        </p:nvSpPr>
        <p:spPr>
          <a:xfrm>
            <a:off x="4448392" y="4037089"/>
            <a:ext cx="1454244" cy="261610"/>
          </a:xfrm>
          <a:prstGeom prst="rect">
            <a:avLst/>
          </a:prstGeom>
          <a:noFill/>
        </p:spPr>
        <p:txBody>
          <a:bodyPr wrap="none" rtlCol="0">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東京都（東京都庁）</a:t>
            </a:r>
            <a:endPar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3" name="テキスト ボックス 72">
            <a:extLst>
              <a:ext uri="{FF2B5EF4-FFF2-40B4-BE49-F238E27FC236}">
                <a16:creationId xmlns:a16="http://schemas.microsoft.com/office/drawing/2014/main" id="{9B411645-4DA3-961D-0237-12161693424D}"/>
              </a:ext>
            </a:extLst>
          </p:cNvPr>
          <p:cNvSpPr txBox="1"/>
          <p:nvPr/>
        </p:nvSpPr>
        <p:spPr>
          <a:xfrm>
            <a:off x="2563984" y="4494839"/>
            <a:ext cx="1454244" cy="261610"/>
          </a:xfrm>
          <a:prstGeom prst="rect">
            <a:avLst/>
          </a:prstGeom>
          <a:noFill/>
        </p:spPr>
        <p:txBody>
          <a:bodyPr wrap="none" rtlCol="0">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大阪市（大阪府庁）</a:t>
            </a:r>
            <a:endPar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75" name="テキスト ボックス 74">
            <a:extLst>
              <a:ext uri="{FF2B5EF4-FFF2-40B4-BE49-F238E27FC236}">
                <a16:creationId xmlns:a16="http://schemas.microsoft.com/office/drawing/2014/main" id="{BC316573-2063-3B64-26CA-9613E9E7F7E5}"/>
              </a:ext>
            </a:extLst>
          </p:cNvPr>
          <p:cNvSpPr txBox="1"/>
          <p:nvPr/>
        </p:nvSpPr>
        <p:spPr>
          <a:xfrm>
            <a:off x="296313" y="4373490"/>
            <a:ext cx="1454244" cy="261610"/>
          </a:xfrm>
          <a:prstGeom prst="rect">
            <a:avLst/>
          </a:prstGeom>
          <a:noFill/>
        </p:spPr>
        <p:txBody>
          <a:bodyPr wrap="none" rtlCol="0">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博多市（福岡県庁）</a:t>
            </a:r>
            <a:endPar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78" name="直線コネクタ 77">
            <a:extLst>
              <a:ext uri="{FF2B5EF4-FFF2-40B4-BE49-F238E27FC236}">
                <a16:creationId xmlns:a16="http://schemas.microsoft.com/office/drawing/2014/main" id="{AFAF6332-CECC-B6E3-8F95-F13B6FB4D93B}"/>
              </a:ext>
            </a:extLst>
          </p:cNvPr>
          <p:cNvCxnSpPr/>
          <p:nvPr/>
        </p:nvCxnSpPr>
        <p:spPr>
          <a:xfrm>
            <a:off x="4476651" y="4289314"/>
            <a:ext cx="1193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A0639F44-6474-56BF-357E-7CD7D408D61E}"/>
              </a:ext>
            </a:extLst>
          </p:cNvPr>
          <p:cNvCxnSpPr>
            <a:cxnSpLocks/>
          </p:cNvCxnSpPr>
          <p:nvPr/>
        </p:nvCxnSpPr>
        <p:spPr>
          <a:xfrm>
            <a:off x="5670451" y="4289314"/>
            <a:ext cx="122382" cy="1169897"/>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67C3C382-B725-178C-ED54-FD43DE30668A}"/>
              </a:ext>
            </a:extLst>
          </p:cNvPr>
          <p:cNvCxnSpPr>
            <a:cxnSpLocks/>
          </p:cNvCxnSpPr>
          <p:nvPr/>
        </p:nvCxnSpPr>
        <p:spPr>
          <a:xfrm flipH="1" flipV="1">
            <a:off x="4558954" y="5365131"/>
            <a:ext cx="206721" cy="772144"/>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040BA3F8-C348-D5A6-C1CA-85CF9240EA01}"/>
              </a:ext>
            </a:extLst>
          </p:cNvPr>
          <p:cNvCxnSpPr>
            <a:cxnSpLocks/>
          </p:cNvCxnSpPr>
          <p:nvPr/>
        </p:nvCxnSpPr>
        <p:spPr>
          <a:xfrm>
            <a:off x="4765675" y="6146689"/>
            <a:ext cx="1330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52067C52-DDE1-E6B8-D410-D0A80541111F}"/>
              </a:ext>
            </a:extLst>
          </p:cNvPr>
          <p:cNvCxnSpPr>
            <a:cxnSpLocks/>
          </p:cNvCxnSpPr>
          <p:nvPr/>
        </p:nvCxnSpPr>
        <p:spPr>
          <a:xfrm>
            <a:off x="3813662" y="4730750"/>
            <a:ext cx="100009" cy="669834"/>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CF13DB11-434B-839F-27BC-835AF0AE9463}"/>
              </a:ext>
            </a:extLst>
          </p:cNvPr>
          <p:cNvCxnSpPr/>
          <p:nvPr/>
        </p:nvCxnSpPr>
        <p:spPr>
          <a:xfrm>
            <a:off x="2619862" y="4730750"/>
            <a:ext cx="1193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05714271-99F8-A5FB-86CD-E6D47AC9F5A2}"/>
              </a:ext>
            </a:extLst>
          </p:cNvPr>
          <p:cNvSpPr txBox="1"/>
          <p:nvPr/>
        </p:nvSpPr>
        <p:spPr>
          <a:xfrm>
            <a:off x="2693426" y="5942817"/>
            <a:ext cx="1454244" cy="261610"/>
          </a:xfrm>
          <a:prstGeom prst="rect">
            <a:avLst/>
          </a:prstGeom>
          <a:noFill/>
        </p:spPr>
        <p:txBody>
          <a:bodyPr wrap="none" rtlCol="0">
            <a:spAutoFit/>
          </a:bodyPr>
          <a:lstStyle/>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広島市（広島県庁）</a:t>
            </a:r>
            <a:endPar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94" name="直線コネクタ 93">
            <a:extLst>
              <a:ext uri="{FF2B5EF4-FFF2-40B4-BE49-F238E27FC236}">
                <a16:creationId xmlns:a16="http://schemas.microsoft.com/office/drawing/2014/main" id="{49AB277A-23C2-C4AF-64F6-1AFB350737B0}"/>
              </a:ext>
            </a:extLst>
          </p:cNvPr>
          <p:cNvCxnSpPr/>
          <p:nvPr/>
        </p:nvCxnSpPr>
        <p:spPr>
          <a:xfrm>
            <a:off x="2763590" y="6178728"/>
            <a:ext cx="1193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ED112EF8-2D2E-7331-ECB4-5FB4E0F7EBAB}"/>
              </a:ext>
            </a:extLst>
          </p:cNvPr>
          <p:cNvCxnSpPr>
            <a:cxnSpLocks/>
          </p:cNvCxnSpPr>
          <p:nvPr/>
        </p:nvCxnSpPr>
        <p:spPr>
          <a:xfrm>
            <a:off x="1551561" y="4622796"/>
            <a:ext cx="100009" cy="669834"/>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CA59598F-D0AC-BB86-C287-670D7494D3D4}"/>
              </a:ext>
            </a:extLst>
          </p:cNvPr>
          <p:cNvCxnSpPr/>
          <p:nvPr/>
        </p:nvCxnSpPr>
        <p:spPr>
          <a:xfrm>
            <a:off x="357761" y="4622796"/>
            <a:ext cx="1193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2A7E0F84-B49A-5E4B-C3D0-BE9DC82AA239}"/>
              </a:ext>
            </a:extLst>
          </p:cNvPr>
          <p:cNvCxnSpPr>
            <a:cxnSpLocks/>
          </p:cNvCxnSpPr>
          <p:nvPr/>
        </p:nvCxnSpPr>
        <p:spPr>
          <a:xfrm flipH="1" flipV="1">
            <a:off x="2579964" y="5174129"/>
            <a:ext cx="187576" cy="1004599"/>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5087FD79-A0CF-D233-B5A4-0A365573A3B4}"/>
              </a:ext>
            </a:extLst>
          </p:cNvPr>
          <p:cNvCxnSpPr>
            <a:cxnSpLocks/>
          </p:cNvCxnSpPr>
          <p:nvPr/>
        </p:nvCxnSpPr>
        <p:spPr>
          <a:xfrm>
            <a:off x="712094" y="1778625"/>
            <a:ext cx="5080739" cy="0"/>
          </a:xfrm>
          <a:prstGeom prst="line">
            <a:avLst/>
          </a:prstGeom>
          <a:ln w="381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172792B0-8D02-E7B1-0867-2AC5794D4E21}"/>
              </a:ext>
            </a:extLst>
          </p:cNvPr>
          <p:cNvCxnSpPr>
            <a:cxnSpLocks/>
          </p:cNvCxnSpPr>
          <p:nvPr/>
        </p:nvCxnSpPr>
        <p:spPr>
          <a:xfrm>
            <a:off x="7824930" y="3428889"/>
            <a:ext cx="1330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7F7F4376-E933-71DC-CCD6-5B481976F46F}"/>
              </a:ext>
            </a:extLst>
          </p:cNvPr>
          <p:cNvCxnSpPr>
            <a:cxnSpLocks/>
          </p:cNvCxnSpPr>
          <p:nvPr/>
        </p:nvCxnSpPr>
        <p:spPr>
          <a:xfrm flipH="1" flipV="1">
            <a:off x="7275260" y="2521576"/>
            <a:ext cx="549670" cy="906542"/>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474E7D7C-F006-0D4B-0851-4DC26823162D}"/>
              </a:ext>
            </a:extLst>
          </p:cNvPr>
          <p:cNvSpPr txBox="1"/>
          <p:nvPr/>
        </p:nvSpPr>
        <p:spPr>
          <a:xfrm>
            <a:off x="5696986" y="6265916"/>
            <a:ext cx="614944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複数の目的地（近傍の都市）への到達時間別 自治体数（市町村数）割合</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C577E998-2090-5612-8BFF-E4A7D2DD0C78}"/>
              </a:ext>
            </a:extLst>
          </p:cNvPr>
          <p:cNvSpPr txBox="1"/>
          <p:nvPr/>
        </p:nvSpPr>
        <p:spPr>
          <a:xfrm>
            <a:off x="626888" y="1935555"/>
            <a:ext cx="5855155" cy="600164"/>
          </a:xfrm>
          <a:prstGeom prst="rect">
            <a:avLst/>
          </a:prstGeom>
          <a:solidFill>
            <a:schemeClr val="bg1"/>
          </a:solidFill>
        </p:spPr>
        <p:txBody>
          <a:bodyPr wrap="square" rtlCol="0">
            <a:spAutoFit/>
          </a:bodyPr>
          <a:lstStyle/>
          <a:p>
            <a:pPr marL="177800" indent="-177800">
              <a:defRPr/>
            </a:pPr>
            <a:r>
              <a:rPr kumimoji="1" lang="en-US" altLang="ja-JP" sz="11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鉄道・飛行機を交通手段とし、各市町村（市役所、町村役場）から</a:t>
            </a:r>
            <a:r>
              <a:rPr kumimoji="1" lang="zh-TW"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東京都、大阪府、愛知県、広島県、福岡県、宮城県、北海道</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の</a:t>
            </a:r>
            <a:r>
              <a:rPr kumimoji="1" lang="ja-JP" altLang="en-US" sz="1100"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都道府県庁舎いずれかの１番近い場所への到達時間</a:t>
            </a:r>
            <a:r>
              <a:rPr kumimoji="1" lang="ja-JP" altLang="en-US" sz="11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を表示。</a:t>
            </a:r>
            <a:endParaRPr kumimoji="1" lang="en-US" altLang="ja-JP"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1704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D523B5B-AE98-AAEE-C939-16AA97381AB6}"/>
              </a:ext>
            </a:extLst>
          </p:cNvPr>
          <p:cNvPicPr>
            <a:picLocks noChangeAspect="1"/>
          </p:cNvPicPr>
          <p:nvPr/>
        </p:nvPicPr>
        <p:blipFill rotWithShape="1">
          <a:blip r:embed="rId2"/>
          <a:srcRect l="2269" b="17954"/>
          <a:stretch/>
        </p:blipFill>
        <p:spPr>
          <a:xfrm>
            <a:off x="6189223" y="4480122"/>
            <a:ext cx="5870742" cy="2266869"/>
          </a:xfrm>
          <a:prstGeom prst="rect">
            <a:avLst/>
          </a:prstGeom>
        </p:spPr>
      </p:pic>
      <p:pic>
        <p:nvPicPr>
          <p:cNvPr id="6" name="図 5">
            <a:extLst>
              <a:ext uri="{FF2B5EF4-FFF2-40B4-BE49-F238E27FC236}">
                <a16:creationId xmlns:a16="http://schemas.microsoft.com/office/drawing/2014/main" id="{0DAAAAC2-E0F8-0931-06DA-35CDD8F29C34}"/>
              </a:ext>
            </a:extLst>
          </p:cNvPr>
          <p:cNvPicPr>
            <a:picLocks noChangeAspect="1"/>
          </p:cNvPicPr>
          <p:nvPr/>
        </p:nvPicPr>
        <p:blipFill>
          <a:blip r:embed="rId3"/>
          <a:stretch>
            <a:fillRect/>
          </a:stretch>
        </p:blipFill>
        <p:spPr>
          <a:xfrm>
            <a:off x="6040165" y="1531865"/>
            <a:ext cx="6019800" cy="2775204"/>
          </a:xfrm>
          <a:prstGeom prst="rect">
            <a:avLst/>
          </a:prstGeom>
        </p:spPr>
      </p:pic>
      <p:pic>
        <p:nvPicPr>
          <p:cNvPr id="10" name="図 9">
            <a:extLst>
              <a:ext uri="{FF2B5EF4-FFF2-40B4-BE49-F238E27FC236}">
                <a16:creationId xmlns:a16="http://schemas.microsoft.com/office/drawing/2014/main" id="{12D3D41F-BC28-9307-2912-BDCEBA691664}"/>
              </a:ext>
            </a:extLst>
          </p:cNvPr>
          <p:cNvPicPr>
            <a:picLocks noChangeAspect="1"/>
          </p:cNvPicPr>
          <p:nvPr/>
        </p:nvPicPr>
        <p:blipFill>
          <a:blip r:embed="rId4"/>
          <a:stretch>
            <a:fillRect/>
          </a:stretch>
        </p:blipFill>
        <p:spPr>
          <a:xfrm>
            <a:off x="196060" y="4446493"/>
            <a:ext cx="5870742" cy="2042407"/>
          </a:xfrm>
          <a:prstGeom prst="rect">
            <a:avLst/>
          </a:prstGeom>
        </p:spPr>
      </p:pic>
      <p:pic>
        <p:nvPicPr>
          <p:cNvPr id="12" name="図 11">
            <a:extLst>
              <a:ext uri="{FF2B5EF4-FFF2-40B4-BE49-F238E27FC236}">
                <a16:creationId xmlns:a16="http://schemas.microsoft.com/office/drawing/2014/main" id="{5E650437-EE22-B49D-F1A7-EF29211C4C5A}"/>
              </a:ext>
            </a:extLst>
          </p:cNvPr>
          <p:cNvPicPr>
            <a:picLocks noChangeAspect="1"/>
          </p:cNvPicPr>
          <p:nvPr/>
        </p:nvPicPr>
        <p:blipFill>
          <a:blip r:embed="rId5"/>
          <a:stretch>
            <a:fillRect/>
          </a:stretch>
        </p:blipFill>
        <p:spPr>
          <a:xfrm>
            <a:off x="88566" y="1570482"/>
            <a:ext cx="5978236" cy="2021662"/>
          </a:xfrm>
          <a:prstGeom prst="rect">
            <a:avLst/>
          </a:prstGeom>
        </p:spPr>
      </p:pic>
      <p:sp>
        <p:nvSpPr>
          <p:cNvPr id="3" name="正方形/長方形 2">
            <a:extLst>
              <a:ext uri="{FF2B5EF4-FFF2-40B4-BE49-F238E27FC236}">
                <a16:creationId xmlns:a16="http://schemas.microsoft.com/office/drawing/2014/main" id="{B018B0D9-D001-E0CE-3D1D-2AF60422A179}"/>
              </a:ext>
            </a:extLst>
          </p:cNvPr>
          <p:cNvSpPr/>
          <p:nvPr/>
        </p:nvSpPr>
        <p:spPr>
          <a:xfrm>
            <a:off x="64837" y="178273"/>
            <a:ext cx="5481211"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１．各大都市への到達圏域</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10">
            <a:extLst>
              <a:ext uri="{FF2B5EF4-FFF2-40B4-BE49-F238E27FC236}">
                <a16:creationId xmlns:a16="http://schemas.microsoft.com/office/drawing/2014/main" id="{0512DCFE-D3DF-8CFD-0761-B76B5A80166B}"/>
              </a:ext>
            </a:extLst>
          </p:cNvPr>
          <p:cNvSpPr txBox="1"/>
          <p:nvPr/>
        </p:nvSpPr>
        <p:spPr>
          <a:xfrm>
            <a:off x="7159836" y="1047262"/>
            <a:ext cx="3595856"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複数の目的地（近傍の都市）への到達時間</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自治体数（市町村数）割合</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5" name="スライド番号プレースホルダー 3">
            <a:extLst>
              <a:ext uri="{FF2B5EF4-FFF2-40B4-BE49-F238E27FC236}">
                <a16:creationId xmlns:a16="http://schemas.microsoft.com/office/drawing/2014/main" id="{8C3CC1F4-0BA3-5CB4-B631-8FEF4CFDFBB3}"/>
              </a:ext>
            </a:extLst>
          </p:cNvPr>
          <p:cNvSpPr>
            <a:spLocks noGrp="1"/>
          </p:cNvSpPr>
          <p:nvPr>
            <p:ph type="sldNum" sz="quarter" idx="12"/>
          </p:nvPr>
        </p:nvSpPr>
        <p:spPr>
          <a:xfrm>
            <a:off x="9074727" y="6356353"/>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E2CC222D-548B-DEDA-ACA7-0AF89906E5D0}"/>
              </a:ext>
            </a:extLst>
          </p:cNvPr>
          <p:cNvSpPr txBox="1"/>
          <p:nvPr/>
        </p:nvSpPr>
        <p:spPr>
          <a:xfrm>
            <a:off x="786033" y="1150572"/>
            <a:ext cx="50437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各県庁への到達時間別 自治体数（市町村数）割合</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40F6F049-8808-AB71-3A23-FB06408DAE37}"/>
              </a:ext>
            </a:extLst>
          </p:cNvPr>
          <p:cNvSpPr txBox="1"/>
          <p:nvPr/>
        </p:nvSpPr>
        <p:spPr>
          <a:xfrm>
            <a:off x="7097601" y="3992596"/>
            <a:ext cx="377539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複数の目的地（近傍の都市）への到達時間別</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自治体（人口）割合</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80ACEADE-26FA-5378-3751-B8D7F5B4D439}"/>
              </a:ext>
            </a:extLst>
          </p:cNvPr>
          <p:cNvSpPr txBox="1"/>
          <p:nvPr/>
        </p:nvSpPr>
        <p:spPr>
          <a:xfrm>
            <a:off x="786033" y="4095906"/>
            <a:ext cx="50437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各県庁への到達時間別 自治体（</a:t>
            </a:r>
            <a:r>
              <a:rPr kumimoji="1" lang="ja-JP" altLang="en-US" sz="1400" b="1" dirty="0">
                <a:solidFill>
                  <a:prstClr val="black"/>
                </a:solidFill>
                <a:latin typeface="BIZ UDゴシック" panose="020B0400000000000000" pitchFamily="49" charset="-128"/>
                <a:ea typeface="BIZ UDゴシック" panose="020B0400000000000000" pitchFamily="49" charset="-128"/>
              </a:rPr>
              <a:t>人口</a:t>
            </a: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）割合</a:t>
            </a:r>
            <a:endParaRPr kumimoji="1" lang="en-US" altLang="ja-JP"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1" name="四角形: 角を丸くする 20">
            <a:extLst>
              <a:ext uri="{FF2B5EF4-FFF2-40B4-BE49-F238E27FC236}">
                <a16:creationId xmlns:a16="http://schemas.microsoft.com/office/drawing/2014/main" id="{7971AA9C-F372-0380-9925-1BA84E20BE42}"/>
              </a:ext>
            </a:extLst>
          </p:cNvPr>
          <p:cNvSpPr/>
          <p:nvPr/>
        </p:nvSpPr>
        <p:spPr>
          <a:xfrm>
            <a:off x="6247279" y="833707"/>
            <a:ext cx="5601447" cy="5913284"/>
          </a:xfrm>
          <a:prstGeom prst="roundRect">
            <a:avLst>
              <a:gd name="adj" fmla="val 3957"/>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B2509CD-831E-E9A8-F1C4-4236CBB6BCCC}"/>
              </a:ext>
            </a:extLst>
          </p:cNvPr>
          <p:cNvSpPr txBox="1"/>
          <p:nvPr/>
        </p:nvSpPr>
        <p:spPr>
          <a:xfrm>
            <a:off x="6338487" y="616398"/>
            <a:ext cx="5481211" cy="369332"/>
          </a:xfrm>
          <a:prstGeom prst="rect">
            <a:avLst/>
          </a:prstGeom>
          <a:solidFill>
            <a:schemeClr val="bg1"/>
          </a:solidFill>
        </p:spPr>
        <p:txBody>
          <a:bodyPr wrap="square" lIns="0" r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複数の都市を目的地とした場合の時間別到達圏域</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2" name="四角形: 角を丸くする 21">
            <a:extLst>
              <a:ext uri="{FF2B5EF4-FFF2-40B4-BE49-F238E27FC236}">
                <a16:creationId xmlns:a16="http://schemas.microsoft.com/office/drawing/2014/main" id="{6EA2193A-D58C-A023-733C-25A5E1219A11}"/>
              </a:ext>
            </a:extLst>
          </p:cNvPr>
          <p:cNvSpPr/>
          <p:nvPr/>
        </p:nvSpPr>
        <p:spPr>
          <a:xfrm>
            <a:off x="88566" y="908064"/>
            <a:ext cx="5978233" cy="5913284"/>
          </a:xfrm>
          <a:prstGeom prst="roundRect">
            <a:avLst>
              <a:gd name="adj" fmla="val 3957"/>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04842AEA-C4F6-5B8B-ED2C-F4CB4B1D7A23}"/>
              </a:ext>
            </a:extLst>
          </p:cNvPr>
          <p:cNvSpPr txBox="1"/>
          <p:nvPr/>
        </p:nvSpPr>
        <p:spPr>
          <a:xfrm>
            <a:off x="1714312" y="714025"/>
            <a:ext cx="2954655"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各都市への時間別到達圏域</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1959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0628D-8A29-E6CF-42AF-71A88E23B24A}"/>
            </a:ext>
          </a:extLst>
        </p:cNvPr>
        <p:cNvGrpSpPr/>
        <p:nvPr/>
      </p:nvGrpSpPr>
      <p:grpSpPr>
        <a:xfrm>
          <a:off x="0" y="0"/>
          <a:ext cx="0" cy="0"/>
          <a:chOff x="0" y="0"/>
          <a:chExt cx="0" cy="0"/>
        </a:xfrm>
      </p:grpSpPr>
      <p:pic>
        <p:nvPicPr>
          <p:cNvPr id="51" name="図 50" descr="マップ が含まれている画像  自動的に生成された説明">
            <a:extLst>
              <a:ext uri="{FF2B5EF4-FFF2-40B4-BE49-F238E27FC236}">
                <a16:creationId xmlns:a16="http://schemas.microsoft.com/office/drawing/2014/main" id="{DA7DE80D-1A73-3997-A298-7792338DAC32}"/>
              </a:ext>
            </a:extLst>
          </p:cNvPr>
          <p:cNvPicPr>
            <a:picLocks noChangeAspect="1"/>
          </p:cNvPicPr>
          <p:nvPr/>
        </p:nvPicPr>
        <p:blipFill>
          <a:blip r:embed="rId2" cstate="print">
            <a:extLst>
              <a:ext uri="{28A0092B-C50C-407E-A947-70E740481C1C}">
                <a14:useLocalDpi xmlns:a14="http://schemas.microsoft.com/office/drawing/2010/main" val="0"/>
              </a:ext>
            </a:extLst>
          </a:blip>
          <a:srcRect l="14129" r="27614"/>
          <a:stretch/>
        </p:blipFill>
        <p:spPr>
          <a:xfrm>
            <a:off x="5656446" y="646364"/>
            <a:ext cx="5998644" cy="5912396"/>
          </a:xfrm>
          <a:prstGeom prst="rect">
            <a:avLst/>
          </a:prstGeom>
        </p:spPr>
      </p:pic>
      <p:sp>
        <p:nvSpPr>
          <p:cNvPr id="61" name="正方形/長方形 60">
            <a:extLst>
              <a:ext uri="{FF2B5EF4-FFF2-40B4-BE49-F238E27FC236}">
                <a16:creationId xmlns:a16="http://schemas.microsoft.com/office/drawing/2014/main" id="{32F82E22-7E9D-0D54-C78C-09B9EB165E28}"/>
              </a:ext>
            </a:extLst>
          </p:cNvPr>
          <p:cNvSpPr/>
          <p:nvPr/>
        </p:nvSpPr>
        <p:spPr>
          <a:xfrm rot="17486253">
            <a:off x="9302729" y="4220765"/>
            <a:ext cx="684000" cy="1368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4D8F88C1-C5DF-22C1-576A-58E52303C86C}"/>
              </a:ext>
            </a:extLst>
          </p:cNvPr>
          <p:cNvSpPr/>
          <p:nvPr/>
        </p:nvSpPr>
        <p:spPr>
          <a:xfrm rot="20848058">
            <a:off x="8801664" y="4626056"/>
            <a:ext cx="491105" cy="2880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6B70AAFA-6634-D235-ACD2-6AACCFEA5BFF}"/>
              </a:ext>
            </a:extLst>
          </p:cNvPr>
          <p:cNvSpPr/>
          <p:nvPr/>
        </p:nvSpPr>
        <p:spPr>
          <a:xfrm rot="20848058">
            <a:off x="8178881" y="4747672"/>
            <a:ext cx="491105" cy="3600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A5DE24B9-645E-BF2D-6B80-FDD04B18ABAB}"/>
              </a:ext>
            </a:extLst>
          </p:cNvPr>
          <p:cNvPicPr>
            <a:picLocks noChangeAspect="1"/>
          </p:cNvPicPr>
          <p:nvPr/>
        </p:nvPicPr>
        <p:blipFill>
          <a:blip r:embed="rId3"/>
          <a:srcRect l="22415" t="10171" r="12584" b="18761"/>
          <a:stretch/>
        </p:blipFill>
        <p:spPr>
          <a:xfrm>
            <a:off x="113890" y="1127125"/>
            <a:ext cx="5836540" cy="5188829"/>
          </a:xfrm>
          <a:prstGeom prst="rect">
            <a:avLst/>
          </a:prstGeom>
        </p:spPr>
      </p:pic>
      <p:sp>
        <p:nvSpPr>
          <p:cNvPr id="11" name="正方形/長方形 10">
            <a:extLst>
              <a:ext uri="{FF2B5EF4-FFF2-40B4-BE49-F238E27FC236}">
                <a16:creationId xmlns:a16="http://schemas.microsoft.com/office/drawing/2014/main" id="{0C6E2B9D-3609-46A7-C665-3047202A059F}"/>
              </a:ext>
            </a:extLst>
          </p:cNvPr>
          <p:cNvSpPr/>
          <p:nvPr/>
        </p:nvSpPr>
        <p:spPr>
          <a:xfrm>
            <a:off x="4165599" y="5654675"/>
            <a:ext cx="266701" cy="762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3955F1A6-8AB1-DA78-2D93-D6FB64180268}"/>
              </a:ext>
            </a:extLst>
          </p:cNvPr>
          <p:cNvSpPr txBox="1"/>
          <p:nvPr/>
        </p:nvSpPr>
        <p:spPr>
          <a:xfrm>
            <a:off x="4457455" y="5591604"/>
            <a:ext cx="119455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150,000</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（千人）</a:t>
            </a:r>
          </a:p>
        </p:txBody>
      </p:sp>
      <p:sp>
        <p:nvSpPr>
          <p:cNvPr id="13" name="正方形/長方形 12">
            <a:extLst>
              <a:ext uri="{FF2B5EF4-FFF2-40B4-BE49-F238E27FC236}">
                <a16:creationId xmlns:a16="http://schemas.microsoft.com/office/drawing/2014/main" id="{FF38F26B-1730-7761-5E88-F57F210D7D6C}"/>
              </a:ext>
            </a:extLst>
          </p:cNvPr>
          <p:cNvSpPr/>
          <p:nvPr/>
        </p:nvSpPr>
        <p:spPr>
          <a:xfrm rot="5400000">
            <a:off x="4299732" y="6052196"/>
            <a:ext cx="7200" cy="2664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2B916DD6-6F8C-77EC-520E-518A201F757B}"/>
              </a:ext>
            </a:extLst>
          </p:cNvPr>
          <p:cNvSpPr txBox="1"/>
          <p:nvPr/>
        </p:nvSpPr>
        <p:spPr>
          <a:xfrm>
            <a:off x="4476449" y="6062038"/>
            <a:ext cx="1135247"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10,000</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（千人）</a:t>
            </a:r>
          </a:p>
        </p:txBody>
      </p:sp>
      <p:sp>
        <p:nvSpPr>
          <p:cNvPr id="16" name="正方形/長方形 15">
            <a:extLst>
              <a:ext uri="{FF2B5EF4-FFF2-40B4-BE49-F238E27FC236}">
                <a16:creationId xmlns:a16="http://schemas.microsoft.com/office/drawing/2014/main" id="{0032A4EC-AB3E-4BA5-732A-F19BEBF3B7E2}"/>
              </a:ext>
            </a:extLst>
          </p:cNvPr>
          <p:cNvSpPr/>
          <p:nvPr/>
        </p:nvSpPr>
        <p:spPr>
          <a:xfrm rot="5400000" flipH="1">
            <a:off x="4280799" y="5798675"/>
            <a:ext cx="36000" cy="2664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B5DE7B3F-0B8F-D9A0-8CDE-E339BB7349EB}"/>
              </a:ext>
            </a:extLst>
          </p:cNvPr>
          <p:cNvSpPr txBox="1"/>
          <p:nvPr/>
        </p:nvSpPr>
        <p:spPr>
          <a:xfrm>
            <a:off x="4478601" y="5822021"/>
            <a:ext cx="1135247"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50,000</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（千人）</a:t>
            </a:r>
          </a:p>
        </p:txBody>
      </p:sp>
      <p:sp>
        <p:nvSpPr>
          <p:cNvPr id="25" name="テキスト ボックス 24">
            <a:extLst>
              <a:ext uri="{FF2B5EF4-FFF2-40B4-BE49-F238E27FC236}">
                <a16:creationId xmlns:a16="http://schemas.microsoft.com/office/drawing/2014/main" id="{8BFF0109-0C0D-52B3-59F7-41BA5B7AE25C}"/>
              </a:ext>
            </a:extLst>
          </p:cNvPr>
          <p:cNvSpPr txBox="1"/>
          <p:nvPr/>
        </p:nvSpPr>
        <p:spPr>
          <a:xfrm>
            <a:off x="3991290" y="5178490"/>
            <a:ext cx="1697901"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路線別幹線輸送</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2023</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（旅客数量</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30" name="楕円 29">
            <a:extLst>
              <a:ext uri="{FF2B5EF4-FFF2-40B4-BE49-F238E27FC236}">
                <a16:creationId xmlns:a16="http://schemas.microsoft.com/office/drawing/2014/main" id="{E569EB1E-3BA3-5AFF-94EE-D29EBF2EBA61}"/>
              </a:ext>
            </a:extLst>
          </p:cNvPr>
          <p:cNvSpPr/>
          <p:nvPr/>
        </p:nvSpPr>
        <p:spPr>
          <a:xfrm>
            <a:off x="6328693" y="5294311"/>
            <a:ext cx="461022" cy="460800"/>
          </a:xfrm>
          <a:prstGeom prst="ellipse">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01274C79-19AF-7009-78AD-E1CF14BD8614}"/>
              </a:ext>
            </a:extLst>
          </p:cNvPr>
          <p:cNvSpPr txBox="1"/>
          <p:nvPr/>
        </p:nvSpPr>
        <p:spPr>
          <a:xfrm>
            <a:off x="6351455" y="5336817"/>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九州</a:t>
            </a:r>
          </a:p>
        </p:txBody>
      </p:sp>
      <p:sp>
        <p:nvSpPr>
          <p:cNvPr id="32" name="テキスト ボックス 31">
            <a:extLst>
              <a:ext uri="{FF2B5EF4-FFF2-40B4-BE49-F238E27FC236}">
                <a16:creationId xmlns:a16="http://schemas.microsoft.com/office/drawing/2014/main" id="{DEA6748C-BC74-3FE9-87D1-94645DF75AC6}"/>
              </a:ext>
            </a:extLst>
          </p:cNvPr>
          <p:cNvSpPr txBox="1"/>
          <p:nvPr/>
        </p:nvSpPr>
        <p:spPr>
          <a:xfrm>
            <a:off x="6362836" y="5527454"/>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沖縄</a:t>
            </a:r>
          </a:p>
        </p:txBody>
      </p:sp>
      <p:sp>
        <p:nvSpPr>
          <p:cNvPr id="33" name="楕円 32">
            <a:extLst>
              <a:ext uri="{FF2B5EF4-FFF2-40B4-BE49-F238E27FC236}">
                <a16:creationId xmlns:a16="http://schemas.microsoft.com/office/drawing/2014/main" id="{546C1AB4-22C6-0472-E207-78897C0636CD}"/>
              </a:ext>
            </a:extLst>
          </p:cNvPr>
          <p:cNvSpPr/>
          <p:nvPr/>
        </p:nvSpPr>
        <p:spPr>
          <a:xfrm>
            <a:off x="7252350" y="5201494"/>
            <a:ext cx="461022" cy="460800"/>
          </a:xfrm>
          <a:prstGeom prst="ellipse">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ED6CBE05-FA03-8D7E-DFF0-F7F26E9B9CBD}"/>
              </a:ext>
            </a:extLst>
          </p:cNvPr>
          <p:cNvSpPr txBox="1"/>
          <p:nvPr/>
        </p:nvSpPr>
        <p:spPr>
          <a:xfrm>
            <a:off x="7285272" y="5330360"/>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四国</a:t>
            </a:r>
          </a:p>
        </p:txBody>
      </p:sp>
      <p:sp>
        <p:nvSpPr>
          <p:cNvPr id="38" name="楕円 37">
            <a:extLst>
              <a:ext uri="{FF2B5EF4-FFF2-40B4-BE49-F238E27FC236}">
                <a16:creationId xmlns:a16="http://schemas.microsoft.com/office/drawing/2014/main" id="{D3AA6F34-126F-2675-DAC6-3191B6E7448F}"/>
              </a:ext>
            </a:extLst>
          </p:cNvPr>
          <p:cNvSpPr/>
          <p:nvPr/>
        </p:nvSpPr>
        <p:spPr>
          <a:xfrm>
            <a:off x="7825790" y="4784007"/>
            <a:ext cx="461022" cy="460800"/>
          </a:xfrm>
          <a:prstGeom prst="ellipse">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63A44321-8D58-56E0-B19E-F75086BB336A}"/>
              </a:ext>
            </a:extLst>
          </p:cNvPr>
          <p:cNvSpPr txBox="1"/>
          <p:nvPr/>
        </p:nvSpPr>
        <p:spPr>
          <a:xfrm>
            <a:off x="7858712" y="4912873"/>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近畿</a:t>
            </a:r>
            <a:endPar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0" name="楕円 39">
            <a:extLst>
              <a:ext uri="{FF2B5EF4-FFF2-40B4-BE49-F238E27FC236}">
                <a16:creationId xmlns:a16="http://schemas.microsoft.com/office/drawing/2014/main" id="{F9CE9C5E-8533-B40D-DC8E-FE684B62C314}"/>
              </a:ext>
            </a:extLst>
          </p:cNvPr>
          <p:cNvSpPr/>
          <p:nvPr/>
        </p:nvSpPr>
        <p:spPr>
          <a:xfrm>
            <a:off x="8494257" y="4623891"/>
            <a:ext cx="461022" cy="460800"/>
          </a:xfrm>
          <a:prstGeom prst="ellipse">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94119613-8865-FA85-1D0D-B7BB68B1FA75}"/>
              </a:ext>
            </a:extLst>
          </p:cNvPr>
          <p:cNvSpPr txBox="1"/>
          <p:nvPr/>
        </p:nvSpPr>
        <p:spPr>
          <a:xfrm>
            <a:off x="8522099" y="4752757"/>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中部</a:t>
            </a:r>
            <a:endPar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2" name="楕円 41">
            <a:extLst>
              <a:ext uri="{FF2B5EF4-FFF2-40B4-BE49-F238E27FC236}">
                <a16:creationId xmlns:a16="http://schemas.microsoft.com/office/drawing/2014/main" id="{6D9074DD-0DC8-F209-22DE-CFCB8B09C0EC}"/>
              </a:ext>
            </a:extLst>
          </p:cNvPr>
          <p:cNvSpPr/>
          <p:nvPr/>
        </p:nvSpPr>
        <p:spPr>
          <a:xfrm>
            <a:off x="8713882" y="3891317"/>
            <a:ext cx="461022" cy="460800"/>
          </a:xfrm>
          <a:prstGeom prst="ellipse">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E982B387-C901-AA95-C4AE-DEAE1B89F994}"/>
              </a:ext>
            </a:extLst>
          </p:cNvPr>
          <p:cNvSpPr txBox="1"/>
          <p:nvPr/>
        </p:nvSpPr>
        <p:spPr>
          <a:xfrm>
            <a:off x="8746804" y="3949063"/>
            <a:ext cx="41549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北陸</a:t>
            </a:r>
            <a:endParaRPr kumimoji="0" lang="en-US" altLang="ja-JP"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信越</a:t>
            </a:r>
          </a:p>
        </p:txBody>
      </p:sp>
      <p:sp>
        <p:nvSpPr>
          <p:cNvPr id="44" name="楕円 43">
            <a:extLst>
              <a:ext uri="{FF2B5EF4-FFF2-40B4-BE49-F238E27FC236}">
                <a16:creationId xmlns:a16="http://schemas.microsoft.com/office/drawing/2014/main" id="{BAABF873-64CE-0A24-BC92-044DAC5EF650}"/>
              </a:ext>
            </a:extLst>
          </p:cNvPr>
          <p:cNvSpPr/>
          <p:nvPr/>
        </p:nvSpPr>
        <p:spPr>
          <a:xfrm>
            <a:off x="9215436" y="4452558"/>
            <a:ext cx="461022" cy="460800"/>
          </a:xfrm>
          <a:prstGeom prst="ellipse">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C96C9A52-8694-3244-80A7-BE9FB99427CC}"/>
              </a:ext>
            </a:extLst>
          </p:cNvPr>
          <p:cNvSpPr txBox="1"/>
          <p:nvPr/>
        </p:nvSpPr>
        <p:spPr>
          <a:xfrm>
            <a:off x="9243278" y="4581424"/>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関東</a:t>
            </a:r>
          </a:p>
        </p:txBody>
      </p:sp>
      <p:sp>
        <p:nvSpPr>
          <p:cNvPr id="46" name="楕円 45">
            <a:extLst>
              <a:ext uri="{FF2B5EF4-FFF2-40B4-BE49-F238E27FC236}">
                <a16:creationId xmlns:a16="http://schemas.microsoft.com/office/drawing/2014/main" id="{2BFC0B01-F15B-1FA6-7A54-AAEF79E40048}"/>
              </a:ext>
            </a:extLst>
          </p:cNvPr>
          <p:cNvSpPr/>
          <p:nvPr/>
        </p:nvSpPr>
        <p:spPr>
          <a:xfrm>
            <a:off x="9588477" y="3602562"/>
            <a:ext cx="461022" cy="460800"/>
          </a:xfrm>
          <a:prstGeom prst="ellipse">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0A6A7691-F119-239D-4358-88BEB7E8F044}"/>
              </a:ext>
            </a:extLst>
          </p:cNvPr>
          <p:cNvSpPr txBox="1"/>
          <p:nvPr/>
        </p:nvSpPr>
        <p:spPr>
          <a:xfrm>
            <a:off x="9626479" y="3726348"/>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東北</a:t>
            </a:r>
            <a:endPar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48" name="楕円 47">
            <a:extLst>
              <a:ext uri="{FF2B5EF4-FFF2-40B4-BE49-F238E27FC236}">
                <a16:creationId xmlns:a16="http://schemas.microsoft.com/office/drawing/2014/main" id="{601E83E1-6D45-A318-3180-95762263572D}"/>
              </a:ext>
            </a:extLst>
          </p:cNvPr>
          <p:cNvSpPr/>
          <p:nvPr/>
        </p:nvSpPr>
        <p:spPr>
          <a:xfrm>
            <a:off x="10239092" y="1717267"/>
            <a:ext cx="461022" cy="460800"/>
          </a:xfrm>
          <a:prstGeom prst="ellipse">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EC129427-A43E-6DBA-D436-5A2B202A399B}"/>
              </a:ext>
            </a:extLst>
          </p:cNvPr>
          <p:cNvSpPr txBox="1"/>
          <p:nvPr/>
        </p:nvSpPr>
        <p:spPr>
          <a:xfrm>
            <a:off x="10216134" y="1846133"/>
            <a:ext cx="53091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北海道</a:t>
            </a:r>
            <a:endPar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54" name="正方形/長方形 53">
            <a:extLst>
              <a:ext uri="{FF2B5EF4-FFF2-40B4-BE49-F238E27FC236}">
                <a16:creationId xmlns:a16="http://schemas.microsoft.com/office/drawing/2014/main" id="{F19AD213-5383-4267-8CD1-44EA6EECD8EB}"/>
              </a:ext>
            </a:extLst>
          </p:cNvPr>
          <p:cNvSpPr/>
          <p:nvPr/>
        </p:nvSpPr>
        <p:spPr>
          <a:xfrm rot="2910413">
            <a:off x="9049953" y="4315691"/>
            <a:ext cx="491105" cy="828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10428EBC-52F3-66E6-A584-DDB56EC143BB}"/>
              </a:ext>
            </a:extLst>
          </p:cNvPr>
          <p:cNvSpPr/>
          <p:nvPr/>
        </p:nvSpPr>
        <p:spPr>
          <a:xfrm rot="17020378">
            <a:off x="8522073" y="4456762"/>
            <a:ext cx="491105" cy="1008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3E75C9A0-623B-A421-83F6-1F5AF313BF2C}"/>
              </a:ext>
            </a:extLst>
          </p:cNvPr>
          <p:cNvSpPr/>
          <p:nvPr/>
        </p:nvSpPr>
        <p:spPr>
          <a:xfrm rot="1345758">
            <a:off x="7481339" y="4802719"/>
            <a:ext cx="491105" cy="1584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7" name="正方形/長方形 56">
            <a:extLst>
              <a:ext uri="{FF2B5EF4-FFF2-40B4-BE49-F238E27FC236}">
                <a16:creationId xmlns:a16="http://schemas.microsoft.com/office/drawing/2014/main" id="{C1D69800-8F87-B478-8329-5C587D333156}"/>
              </a:ext>
            </a:extLst>
          </p:cNvPr>
          <p:cNvSpPr/>
          <p:nvPr/>
        </p:nvSpPr>
        <p:spPr>
          <a:xfrm rot="19280841">
            <a:off x="7567635" y="5255923"/>
            <a:ext cx="491105" cy="288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正方形/長方形 57">
            <a:extLst>
              <a:ext uri="{FF2B5EF4-FFF2-40B4-BE49-F238E27FC236}">
                <a16:creationId xmlns:a16="http://schemas.microsoft.com/office/drawing/2014/main" id="{EED27A42-60FE-2ADD-CE9A-D7286D998BCA}"/>
              </a:ext>
            </a:extLst>
          </p:cNvPr>
          <p:cNvSpPr/>
          <p:nvPr/>
        </p:nvSpPr>
        <p:spPr>
          <a:xfrm rot="21174704">
            <a:off x="6801037" y="5511990"/>
            <a:ext cx="489600" cy="72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正方形/長方形 58">
            <a:extLst>
              <a:ext uri="{FF2B5EF4-FFF2-40B4-BE49-F238E27FC236}">
                <a16:creationId xmlns:a16="http://schemas.microsoft.com/office/drawing/2014/main" id="{89B49AA1-DC90-03A0-F503-09776F495A6C}"/>
              </a:ext>
            </a:extLst>
          </p:cNvPr>
          <p:cNvSpPr/>
          <p:nvPr/>
        </p:nvSpPr>
        <p:spPr>
          <a:xfrm rot="18998154">
            <a:off x="6595264" y="5128509"/>
            <a:ext cx="705600" cy="864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正方形/長方形 59">
            <a:extLst>
              <a:ext uri="{FF2B5EF4-FFF2-40B4-BE49-F238E27FC236}">
                <a16:creationId xmlns:a16="http://schemas.microsoft.com/office/drawing/2014/main" id="{9674BE2F-5238-0DF7-2D87-17EAF690F7F6}"/>
              </a:ext>
            </a:extLst>
          </p:cNvPr>
          <p:cNvSpPr/>
          <p:nvPr/>
        </p:nvSpPr>
        <p:spPr>
          <a:xfrm rot="20383775">
            <a:off x="9075920" y="3886770"/>
            <a:ext cx="540000" cy="180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正方形/長方形 61">
            <a:extLst>
              <a:ext uri="{FF2B5EF4-FFF2-40B4-BE49-F238E27FC236}">
                <a16:creationId xmlns:a16="http://schemas.microsoft.com/office/drawing/2014/main" id="{C29B62A3-EBE2-9857-7681-2712CF70E039}"/>
              </a:ext>
            </a:extLst>
          </p:cNvPr>
          <p:cNvSpPr/>
          <p:nvPr/>
        </p:nvSpPr>
        <p:spPr>
          <a:xfrm rot="17336521">
            <a:off x="9320536" y="2872869"/>
            <a:ext cx="1620000" cy="36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67" name="直線コネクタ 66">
            <a:extLst>
              <a:ext uri="{FF2B5EF4-FFF2-40B4-BE49-F238E27FC236}">
                <a16:creationId xmlns:a16="http://schemas.microsoft.com/office/drawing/2014/main" id="{B50BE839-CA4F-F405-85B4-B00C51BF0A31}"/>
              </a:ext>
            </a:extLst>
          </p:cNvPr>
          <p:cNvCxnSpPr>
            <a:cxnSpLocks/>
          </p:cNvCxnSpPr>
          <p:nvPr/>
        </p:nvCxnSpPr>
        <p:spPr>
          <a:xfrm flipV="1">
            <a:off x="3181953" y="4715021"/>
            <a:ext cx="51651" cy="71054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8F63FCAB-15AA-AA5B-D9F1-3AF0B3FA636A}"/>
              </a:ext>
            </a:extLst>
          </p:cNvPr>
          <p:cNvCxnSpPr>
            <a:cxnSpLocks/>
          </p:cNvCxnSpPr>
          <p:nvPr/>
        </p:nvCxnSpPr>
        <p:spPr>
          <a:xfrm flipH="1" flipV="1">
            <a:off x="1536779" y="3978647"/>
            <a:ext cx="260157" cy="80536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B8C9AA99-FB78-8E42-77C6-5CA099690D1D}"/>
              </a:ext>
            </a:extLst>
          </p:cNvPr>
          <p:cNvCxnSpPr>
            <a:cxnSpLocks/>
          </p:cNvCxnSpPr>
          <p:nvPr/>
        </p:nvCxnSpPr>
        <p:spPr>
          <a:xfrm flipH="1" flipV="1">
            <a:off x="2566548" y="3369714"/>
            <a:ext cx="583542" cy="63424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91DE053E-B98A-96B8-80F9-0269EF59517F}"/>
              </a:ext>
            </a:extLst>
          </p:cNvPr>
          <p:cNvSpPr/>
          <p:nvPr/>
        </p:nvSpPr>
        <p:spPr>
          <a:xfrm>
            <a:off x="2696704" y="5361204"/>
            <a:ext cx="1190041"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東海道線</a:t>
            </a:r>
            <a:endPar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160,705</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千人</a:t>
            </a:r>
            <a:r>
              <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a:t>
            </a: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年</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p:txBody>
      </p:sp>
      <p:sp>
        <p:nvSpPr>
          <p:cNvPr id="75" name="正方形/長方形 74">
            <a:extLst>
              <a:ext uri="{FF2B5EF4-FFF2-40B4-BE49-F238E27FC236}">
                <a16:creationId xmlns:a16="http://schemas.microsoft.com/office/drawing/2014/main" id="{B1FCBC8A-4891-E163-5895-F3C2C73B7AF8}"/>
              </a:ext>
            </a:extLst>
          </p:cNvPr>
          <p:cNvSpPr/>
          <p:nvPr/>
        </p:nvSpPr>
        <p:spPr>
          <a:xfrm>
            <a:off x="718977" y="3540397"/>
            <a:ext cx="1299421"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山陽線</a:t>
            </a:r>
            <a:endPar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7</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0,301</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千人</a:t>
            </a:r>
            <a:r>
              <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a:t>
            </a: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年</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p:txBody>
      </p:sp>
      <p:sp>
        <p:nvSpPr>
          <p:cNvPr id="78" name="正方形/長方形 77">
            <a:extLst>
              <a:ext uri="{FF2B5EF4-FFF2-40B4-BE49-F238E27FC236}">
                <a16:creationId xmlns:a16="http://schemas.microsoft.com/office/drawing/2014/main" id="{AC8AE504-1D0F-8ACC-A92D-22F8039FD2AD}"/>
              </a:ext>
            </a:extLst>
          </p:cNvPr>
          <p:cNvSpPr/>
          <p:nvPr/>
        </p:nvSpPr>
        <p:spPr>
          <a:xfrm>
            <a:off x="1363874" y="2969074"/>
            <a:ext cx="1299421"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北陸線</a:t>
            </a:r>
            <a:endPar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30,308</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千人</a:t>
            </a:r>
            <a:r>
              <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a:t>
            </a: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年</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p:txBody>
      </p:sp>
      <p:cxnSp>
        <p:nvCxnSpPr>
          <p:cNvPr id="80" name="直線コネクタ 79">
            <a:extLst>
              <a:ext uri="{FF2B5EF4-FFF2-40B4-BE49-F238E27FC236}">
                <a16:creationId xmlns:a16="http://schemas.microsoft.com/office/drawing/2014/main" id="{DD68A542-7E5E-DFD7-1117-921D3A21BD56}"/>
              </a:ext>
            </a:extLst>
          </p:cNvPr>
          <p:cNvCxnSpPr>
            <a:cxnSpLocks/>
            <a:stCxn id="81" idx="1"/>
          </p:cNvCxnSpPr>
          <p:nvPr/>
        </p:nvCxnSpPr>
        <p:spPr>
          <a:xfrm flipH="1" flipV="1">
            <a:off x="3991290" y="3914685"/>
            <a:ext cx="527129" cy="2304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1" name="正方形/長方形 80">
            <a:extLst>
              <a:ext uri="{FF2B5EF4-FFF2-40B4-BE49-F238E27FC236}">
                <a16:creationId xmlns:a16="http://schemas.microsoft.com/office/drawing/2014/main" id="{BBF7E332-DD79-1D3C-A48A-BB85CDE6D8C0}"/>
              </a:ext>
            </a:extLst>
          </p:cNvPr>
          <p:cNvSpPr/>
          <p:nvPr/>
        </p:nvSpPr>
        <p:spPr>
          <a:xfrm>
            <a:off x="4518419" y="3914685"/>
            <a:ext cx="1133873"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東北線</a:t>
            </a:r>
            <a:endPar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81</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,547</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千人</a:t>
            </a:r>
            <a:r>
              <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a:t>
            </a: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年</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p:txBody>
      </p:sp>
      <p:sp>
        <p:nvSpPr>
          <p:cNvPr id="36" name="楕円 35">
            <a:extLst>
              <a:ext uri="{FF2B5EF4-FFF2-40B4-BE49-F238E27FC236}">
                <a16:creationId xmlns:a16="http://schemas.microsoft.com/office/drawing/2014/main" id="{AD83019A-7725-2467-2D6B-45899709913C}"/>
              </a:ext>
            </a:extLst>
          </p:cNvPr>
          <p:cNvSpPr/>
          <p:nvPr/>
        </p:nvSpPr>
        <p:spPr>
          <a:xfrm>
            <a:off x="7158809" y="4567974"/>
            <a:ext cx="461022" cy="460800"/>
          </a:xfrm>
          <a:prstGeom prst="ellipse">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26C3E6F3-1FAC-8649-2E08-5C4F956E9A8B}"/>
              </a:ext>
            </a:extLst>
          </p:cNvPr>
          <p:cNvSpPr txBox="1"/>
          <p:nvPr/>
        </p:nvSpPr>
        <p:spPr>
          <a:xfrm>
            <a:off x="7181571" y="4696840"/>
            <a:ext cx="4154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中国</a:t>
            </a:r>
            <a:endParaRPr kumimoji="1"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89" name="正方形/長方形 88">
            <a:extLst>
              <a:ext uri="{FF2B5EF4-FFF2-40B4-BE49-F238E27FC236}">
                <a16:creationId xmlns:a16="http://schemas.microsoft.com/office/drawing/2014/main" id="{37205BE9-B2B4-A41C-8BD3-8871E17A7B8A}"/>
              </a:ext>
            </a:extLst>
          </p:cNvPr>
          <p:cNvSpPr/>
          <p:nvPr/>
        </p:nvSpPr>
        <p:spPr>
          <a:xfrm rot="15822286">
            <a:off x="7205748" y="5163463"/>
            <a:ext cx="491105" cy="18000"/>
          </a:xfrm>
          <a:prstGeom prst="rect">
            <a:avLst/>
          </a:prstGeom>
          <a:solidFill>
            <a:srgbClr val="FF88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1" name="テキスト ボックス 90">
            <a:extLst>
              <a:ext uri="{FF2B5EF4-FFF2-40B4-BE49-F238E27FC236}">
                <a16:creationId xmlns:a16="http://schemas.microsoft.com/office/drawing/2014/main" id="{BAD61B82-B79D-41AC-B426-911251072AA2}"/>
              </a:ext>
            </a:extLst>
          </p:cNvPr>
          <p:cNvSpPr txBox="1"/>
          <p:nvPr/>
        </p:nvSpPr>
        <p:spPr>
          <a:xfrm>
            <a:off x="6864796" y="6369086"/>
            <a:ext cx="4628190" cy="415498"/>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出典：国土交通省、貨物車の地域間交通流動</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「平成</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27</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年度全国道路・街路交通情勢調査」をもとに副首都推進局で作成</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92" name="テキスト ボックス 91">
            <a:extLst>
              <a:ext uri="{FF2B5EF4-FFF2-40B4-BE49-F238E27FC236}">
                <a16:creationId xmlns:a16="http://schemas.microsoft.com/office/drawing/2014/main" id="{9D263AF9-64D2-0712-0795-EE2E10A8787A}"/>
              </a:ext>
            </a:extLst>
          </p:cNvPr>
          <p:cNvSpPr txBox="1"/>
          <p:nvPr/>
        </p:nvSpPr>
        <p:spPr>
          <a:xfrm>
            <a:off x="6064486" y="1380744"/>
            <a:ext cx="272382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貨物車の地域間交通流動</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93" name="テキスト ボックス 92">
            <a:extLst>
              <a:ext uri="{FF2B5EF4-FFF2-40B4-BE49-F238E27FC236}">
                <a16:creationId xmlns:a16="http://schemas.microsoft.com/office/drawing/2014/main" id="{885F4203-6D59-A290-0B37-5A4BB260BFB2}"/>
              </a:ext>
            </a:extLst>
          </p:cNvPr>
          <p:cNvSpPr txBox="1"/>
          <p:nvPr/>
        </p:nvSpPr>
        <p:spPr>
          <a:xfrm>
            <a:off x="379066" y="1425259"/>
            <a:ext cx="226215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新幹線での旅客数量</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95" name="直線コネクタ 94">
            <a:extLst>
              <a:ext uri="{FF2B5EF4-FFF2-40B4-BE49-F238E27FC236}">
                <a16:creationId xmlns:a16="http://schemas.microsoft.com/office/drawing/2014/main" id="{45DDF86A-1C07-B493-2711-C36FACF1ECA3}"/>
              </a:ext>
            </a:extLst>
          </p:cNvPr>
          <p:cNvCxnSpPr>
            <a:cxnSpLocks/>
          </p:cNvCxnSpPr>
          <p:nvPr/>
        </p:nvCxnSpPr>
        <p:spPr>
          <a:xfrm>
            <a:off x="426378" y="1794591"/>
            <a:ext cx="2184024" cy="0"/>
          </a:xfrm>
          <a:prstGeom prst="line">
            <a:avLst/>
          </a:prstGeom>
          <a:ln w="381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21573FC0-9E1D-7848-389F-39650CD363B8}"/>
              </a:ext>
            </a:extLst>
          </p:cNvPr>
          <p:cNvCxnSpPr>
            <a:cxnSpLocks/>
          </p:cNvCxnSpPr>
          <p:nvPr/>
        </p:nvCxnSpPr>
        <p:spPr>
          <a:xfrm>
            <a:off x="6196925" y="1889834"/>
            <a:ext cx="2516017" cy="0"/>
          </a:xfrm>
          <a:prstGeom prst="line">
            <a:avLst/>
          </a:prstGeom>
          <a:ln w="38100"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8667D74C-7613-487F-A5C9-4924E5701BAE}"/>
              </a:ext>
            </a:extLst>
          </p:cNvPr>
          <p:cNvSpPr txBox="1"/>
          <p:nvPr/>
        </p:nvSpPr>
        <p:spPr>
          <a:xfrm>
            <a:off x="1303987" y="6348939"/>
            <a:ext cx="4493538" cy="415498"/>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出典：「鉄道輸送統計年報</a:t>
            </a:r>
            <a:r>
              <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2023</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年度</a:t>
            </a:r>
            <a:r>
              <a:rPr kumimoji="1" lang="ja-JP" altLang="en-US" sz="1050" dirty="0">
                <a:solidFill>
                  <a:prstClr val="black"/>
                </a:solidFill>
                <a:latin typeface="BIZ UDゴシック" panose="020B0400000000000000" pitchFamily="49" charset="-128"/>
                <a:ea typeface="BIZ UDゴシック" panose="020B0400000000000000" pitchFamily="49" charset="-128"/>
              </a:rPr>
              <a:t>」</a:t>
            </a: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をもとに副首都推進局で作成</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北海道線、東北線、上越線、東海道線、北陸線、山陽線、九州線を図化</a:t>
            </a:r>
          </a:p>
        </p:txBody>
      </p:sp>
      <p:cxnSp>
        <p:nvCxnSpPr>
          <p:cNvPr id="2" name="直線コネクタ 1">
            <a:extLst>
              <a:ext uri="{FF2B5EF4-FFF2-40B4-BE49-F238E27FC236}">
                <a16:creationId xmlns:a16="http://schemas.microsoft.com/office/drawing/2014/main" id="{29B88E18-807D-3D95-B173-4F83584E8CD0}"/>
              </a:ext>
            </a:extLst>
          </p:cNvPr>
          <p:cNvCxnSpPr>
            <a:cxnSpLocks/>
          </p:cNvCxnSpPr>
          <p:nvPr/>
        </p:nvCxnSpPr>
        <p:spPr>
          <a:xfrm>
            <a:off x="845036" y="406934"/>
            <a:ext cx="10084905" cy="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D7D3A531-1A50-8101-C424-81DC55EB7ADD}"/>
              </a:ext>
            </a:extLst>
          </p:cNvPr>
          <p:cNvSpPr/>
          <p:nvPr/>
        </p:nvSpPr>
        <p:spPr>
          <a:xfrm>
            <a:off x="36000" y="36000"/>
            <a:ext cx="774040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２．人・モノの流れの可視化</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5" name="正方形/長方形 4">
            <a:extLst>
              <a:ext uri="{FF2B5EF4-FFF2-40B4-BE49-F238E27FC236}">
                <a16:creationId xmlns:a16="http://schemas.microsoft.com/office/drawing/2014/main" id="{85F8C98D-3FE0-E305-1B24-DEC2706EEC17}"/>
              </a:ext>
            </a:extLst>
          </p:cNvPr>
          <p:cNvSpPr/>
          <p:nvPr/>
        </p:nvSpPr>
        <p:spPr>
          <a:xfrm>
            <a:off x="845037" y="532595"/>
            <a:ext cx="10084904" cy="80683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新幹線の旅客数量は東海道線が多く、東北線や山陽線の約２倍となっている。</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全国の普通貨物車（大型トラック等）の地域間流動が多いのは、中部～近畿間、中部～関東間となっている。</a:t>
            </a:r>
          </a:p>
        </p:txBody>
      </p:sp>
      <p:sp>
        <p:nvSpPr>
          <p:cNvPr id="7" name="スライド番号プレースホルダー 3">
            <a:extLst>
              <a:ext uri="{FF2B5EF4-FFF2-40B4-BE49-F238E27FC236}">
                <a16:creationId xmlns:a16="http://schemas.microsoft.com/office/drawing/2014/main" id="{DC828C30-FB68-6F56-50AE-7643451018B2}"/>
              </a:ext>
            </a:extLst>
          </p:cNvPr>
          <p:cNvSpPr>
            <a:spLocks noGrp="1"/>
          </p:cNvSpPr>
          <p:nvPr>
            <p:ph type="sldNum" sz="quarter" idx="12"/>
          </p:nvPr>
        </p:nvSpPr>
        <p:spPr>
          <a:xfrm>
            <a:off x="9074727" y="6356353"/>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8" name="表 7">
            <a:extLst>
              <a:ext uri="{FF2B5EF4-FFF2-40B4-BE49-F238E27FC236}">
                <a16:creationId xmlns:a16="http://schemas.microsoft.com/office/drawing/2014/main" id="{92D1B618-5415-1AE2-0621-A393DE3B46E7}"/>
              </a:ext>
            </a:extLst>
          </p:cNvPr>
          <p:cNvGraphicFramePr>
            <a:graphicFrameLocks noGrp="1"/>
          </p:cNvGraphicFramePr>
          <p:nvPr>
            <p:extLst>
              <p:ext uri="{D42A27DB-BD31-4B8C-83A1-F6EECF244321}">
                <p14:modId xmlns:p14="http://schemas.microsoft.com/office/powerpoint/2010/main" val="1807638782"/>
              </p:ext>
            </p:extLst>
          </p:nvPr>
        </p:nvGraphicFramePr>
        <p:xfrm>
          <a:off x="5890428" y="2027195"/>
          <a:ext cx="2765340" cy="1368002"/>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454163156"/>
                    </a:ext>
                  </a:extLst>
                </a:gridCol>
                <a:gridCol w="2261340">
                  <a:extLst>
                    <a:ext uri="{9D8B030D-6E8A-4147-A177-3AD203B41FA5}">
                      <a16:colId xmlns:a16="http://schemas.microsoft.com/office/drawing/2014/main" val="2882535804"/>
                    </a:ext>
                  </a:extLst>
                </a:gridCol>
              </a:tblGrid>
              <a:tr h="124364">
                <a:tc>
                  <a:txBody>
                    <a:bodyPr/>
                    <a:lstStyle/>
                    <a:p>
                      <a:pPr algn="ctr"/>
                      <a:r>
                        <a:rPr kumimoji="1" lang="ja-JP" altLang="en-US" sz="800" dirty="0">
                          <a:latin typeface="BIZ UDゴシック" panose="020B0400000000000000" pitchFamily="49" charset="-128"/>
                          <a:ea typeface="BIZ UDゴシック" panose="020B0400000000000000" pitchFamily="49" charset="-128"/>
                        </a:rPr>
                        <a:t>地域</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800" dirty="0">
                          <a:latin typeface="BIZ UDゴシック" panose="020B0400000000000000" pitchFamily="49" charset="-128"/>
                          <a:ea typeface="BIZ UDゴシック" panose="020B0400000000000000" pitchFamily="49" charset="-128"/>
                        </a:rPr>
                        <a:t>都道府県</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9836081"/>
                  </a:ext>
                </a:extLst>
              </a:tr>
              <a:tr h="124364">
                <a:tc>
                  <a:txBody>
                    <a:bodyPr/>
                    <a:lstStyle/>
                    <a:p>
                      <a:pPr algn="ctr"/>
                      <a:r>
                        <a:rPr kumimoji="1" lang="ja-JP" altLang="en-US" sz="800" dirty="0">
                          <a:latin typeface="BIZ UDゴシック" panose="020B0400000000000000" pitchFamily="49" charset="-128"/>
                          <a:ea typeface="BIZ UDゴシック" panose="020B0400000000000000" pitchFamily="49" charset="-128"/>
                        </a:rPr>
                        <a:t>東北</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zh-TW" altLang="en-US" sz="800" dirty="0">
                          <a:latin typeface="BIZ UDゴシック" panose="020B0400000000000000" pitchFamily="49" charset="-128"/>
                          <a:ea typeface="BIZ UDゴシック" panose="020B0400000000000000" pitchFamily="49" charset="-128"/>
                        </a:rPr>
                        <a:t>青森、岩手、宮城、福島、秋田、山形</a:t>
                      </a:r>
                      <a:endParaRPr kumimoji="1" lang="ja-JP" altLang="en-US" sz="800" dirty="0">
                        <a:latin typeface="BIZ UDゴシック" panose="020B0400000000000000" pitchFamily="49" charset="-128"/>
                        <a:ea typeface="BIZ UDゴシック" panose="020B0400000000000000" pitchFamily="49"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9357110"/>
                  </a:ext>
                </a:extLst>
              </a:tr>
              <a:tr h="248727">
                <a:tc>
                  <a:txBody>
                    <a:bodyPr/>
                    <a:lstStyle/>
                    <a:p>
                      <a:pPr algn="ctr"/>
                      <a:r>
                        <a:rPr kumimoji="1" lang="ja-JP" altLang="en-US" sz="800" dirty="0">
                          <a:latin typeface="BIZ UDゴシック" panose="020B0400000000000000" pitchFamily="49" charset="-128"/>
                          <a:ea typeface="BIZ UDゴシック" panose="020B0400000000000000" pitchFamily="49" charset="-128"/>
                        </a:rPr>
                        <a:t>関東</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zh-TW" altLang="en-US" sz="800" dirty="0">
                          <a:latin typeface="BIZ UDゴシック" panose="020B0400000000000000" pitchFamily="49" charset="-128"/>
                          <a:ea typeface="BIZ UDゴシック" panose="020B0400000000000000" pitchFamily="49" charset="-128"/>
                        </a:rPr>
                        <a:t>茨城、栃木、群馬、埼玉、千葉、東京、神奈川、山梨</a:t>
                      </a:r>
                      <a:endParaRPr kumimoji="1" lang="ja-JP" altLang="en-US" sz="800" dirty="0">
                        <a:latin typeface="BIZ UDゴシック" panose="020B0400000000000000" pitchFamily="49" charset="-128"/>
                        <a:ea typeface="BIZ UDゴシック" panose="020B0400000000000000" pitchFamily="49"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235074"/>
                  </a:ext>
                </a:extLst>
              </a:tr>
              <a:tr h="124364">
                <a:tc>
                  <a:txBody>
                    <a:bodyPr/>
                    <a:lstStyle/>
                    <a:p>
                      <a:pPr algn="ctr"/>
                      <a:r>
                        <a:rPr kumimoji="1" lang="ja-JP" altLang="en-US" sz="800" dirty="0">
                          <a:latin typeface="BIZ UDゴシック" panose="020B0400000000000000" pitchFamily="49" charset="-128"/>
                          <a:ea typeface="BIZ UDゴシック" panose="020B0400000000000000" pitchFamily="49" charset="-128"/>
                        </a:rPr>
                        <a:t>北陸信越</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zh-TW" altLang="en-US" sz="800" dirty="0">
                          <a:latin typeface="BIZ UDゴシック" panose="020B0400000000000000" pitchFamily="49" charset="-128"/>
                          <a:ea typeface="BIZ UDゴシック" panose="020B0400000000000000" pitchFamily="49" charset="-128"/>
                        </a:rPr>
                        <a:t>新潟、長野、富山、石川</a:t>
                      </a:r>
                      <a:endParaRPr kumimoji="1" lang="ja-JP" altLang="en-US" sz="800" dirty="0">
                        <a:latin typeface="BIZ UDゴシック" panose="020B0400000000000000" pitchFamily="49" charset="-128"/>
                        <a:ea typeface="BIZ UDゴシック" panose="020B0400000000000000" pitchFamily="49"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178391"/>
                  </a:ext>
                </a:extLst>
              </a:tr>
              <a:tr h="124364">
                <a:tc>
                  <a:txBody>
                    <a:bodyPr/>
                    <a:lstStyle/>
                    <a:p>
                      <a:pPr algn="ctr"/>
                      <a:r>
                        <a:rPr kumimoji="1" lang="ja-JP" altLang="en-US" sz="800" dirty="0">
                          <a:latin typeface="BIZ UDゴシック" panose="020B0400000000000000" pitchFamily="49" charset="-128"/>
                          <a:ea typeface="BIZ UDゴシック" panose="020B0400000000000000" pitchFamily="49" charset="-128"/>
                        </a:rPr>
                        <a:t>中部</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zh-TW" altLang="en-US" sz="800" dirty="0">
                          <a:latin typeface="BIZ UDゴシック" panose="020B0400000000000000" pitchFamily="49" charset="-128"/>
                          <a:ea typeface="BIZ UDゴシック" panose="020B0400000000000000" pitchFamily="49" charset="-128"/>
                        </a:rPr>
                        <a:t>静岡、愛知、岐阜、三重、福井</a:t>
                      </a:r>
                      <a:endParaRPr kumimoji="1" lang="ja-JP" altLang="en-US" sz="800" dirty="0">
                        <a:latin typeface="BIZ UDゴシック" panose="020B0400000000000000" pitchFamily="49" charset="-128"/>
                        <a:ea typeface="BIZ UDゴシック" panose="020B0400000000000000" pitchFamily="49"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7861837"/>
                  </a:ext>
                </a:extLst>
              </a:tr>
              <a:tr h="124364">
                <a:tc>
                  <a:txBody>
                    <a:bodyPr/>
                    <a:lstStyle/>
                    <a:p>
                      <a:pPr algn="ctr"/>
                      <a:r>
                        <a:rPr kumimoji="1" lang="ja-JP" altLang="en-US" sz="800" dirty="0">
                          <a:latin typeface="BIZ UDゴシック" panose="020B0400000000000000" pitchFamily="49" charset="-128"/>
                          <a:ea typeface="BIZ UDゴシック" panose="020B0400000000000000" pitchFamily="49" charset="-128"/>
                        </a:rPr>
                        <a:t>近畿</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zh-TW" altLang="en-US" sz="800" dirty="0">
                          <a:latin typeface="BIZ UDゴシック" panose="020B0400000000000000" pitchFamily="49" charset="-128"/>
                          <a:ea typeface="BIZ UDゴシック" panose="020B0400000000000000" pitchFamily="49" charset="-128"/>
                        </a:rPr>
                        <a:t>滋賀、京都、大阪、</a:t>
                      </a:r>
                      <a:r>
                        <a:rPr kumimoji="1" lang="ja-JP" altLang="en-US" sz="800" dirty="0">
                          <a:latin typeface="BIZ UDゴシック" panose="020B0400000000000000" pitchFamily="49" charset="-128"/>
                          <a:ea typeface="BIZ UDゴシック" panose="020B0400000000000000" pitchFamily="49" charset="-128"/>
                        </a:rPr>
                        <a:t>兵庫、</a:t>
                      </a:r>
                      <a:r>
                        <a:rPr kumimoji="1" lang="zh-TW" altLang="en-US" sz="800" dirty="0">
                          <a:latin typeface="BIZ UDゴシック" panose="020B0400000000000000" pitchFamily="49" charset="-128"/>
                          <a:ea typeface="BIZ UDゴシック" panose="020B0400000000000000" pitchFamily="49" charset="-128"/>
                        </a:rPr>
                        <a:t>奈良、和歌山</a:t>
                      </a:r>
                      <a:endParaRPr kumimoji="1" lang="ja-JP" altLang="en-US" sz="800" dirty="0">
                        <a:latin typeface="BIZ UDゴシック" panose="020B0400000000000000" pitchFamily="49" charset="-128"/>
                        <a:ea typeface="BIZ UDゴシック" panose="020B0400000000000000" pitchFamily="49"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8128960"/>
                  </a:ext>
                </a:extLst>
              </a:tr>
              <a:tr h="124364">
                <a:tc>
                  <a:txBody>
                    <a:bodyPr/>
                    <a:lstStyle/>
                    <a:p>
                      <a:pPr algn="ctr"/>
                      <a:r>
                        <a:rPr kumimoji="1" lang="ja-JP" altLang="en-US" sz="800" dirty="0">
                          <a:latin typeface="BIZ UDゴシック" panose="020B0400000000000000" pitchFamily="49" charset="-128"/>
                          <a:ea typeface="BIZ UDゴシック" panose="020B0400000000000000" pitchFamily="49" charset="-128"/>
                        </a:rPr>
                        <a:t>中国</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zh-TW" altLang="en-US" sz="800" dirty="0">
                          <a:latin typeface="BIZ UDゴシック" panose="020B0400000000000000" pitchFamily="49" charset="-128"/>
                          <a:ea typeface="BIZ UDゴシック" panose="020B0400000000000000" pitchFamily="49" charset="-128"/>
                        </a:rPr>
                        <a:t>鳥取、島根、岡山、広島、山口</a:t>
                      </a:r>
                      <a:endParaRPr kumimoji="1" lang="ja-JP" altLang="en-US" sz="800" dirty="0">
                        <a:latin typeface="BIZ UDゴシック" panose="020B0400000000000000" pitchFamily="49" charset="-128"/>
                        <a:ea typeface="BIZ UDゴシック" panose="020B0400000000000000" pitchFamily="49"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1213873"/>
                  </a:ext>
                </a:extLst>
              </a:tr>
              <a:tr h="124364">
                <a:tc>
                  <a:txBody>
                    <a:bodyPr/>
                    <a:lstStyle/>
                    <a:p>
                      <a:pPr algn="ctr"/>
                      <a:r>
                        <a:rPr kumimoji="1" lang="ja-JP" altLang="en-US" sz="800" dirty="0">
                          <a:latin typeface="BIZ UDゴシック" panose="020B0400000000000000" pitchFamily="49" charset="-128"/>
                          <a:ea typeface="BIZ UDゴシック" panose="020B0400000000000000" pitchFamily="49" charset="-128"/>
                        </a:rPr>
                        <a:t>四国</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zh-TW" altLang="en-US" sz="800" dirty="0">
                          <a:latin typeface="BIZ UDゴシック" panose="020B0400000000000000" pitchFamily="49" charset="-128"/>
                          <a:ea typeface="BIZ UDゴシック" panose="020B0400000000000000" pitchFamily="49" charset="-128"/>
                        </a:rPr>
                        <a:t>徳島、香川、愛媛、高知</a:t>
                      </a:r>
                      <a:endParaRPr kumimoji="1" lang="ja-JP" altLang="en-US" sz="800" dirty="0">
                        <a:latin typeface="BIZ UDゴシック" panose="020B0400000000000000" pitchFamily="49" charset="-128"/>
                        <a:ea typeface="BIZ UDゴシック" panose="020B0400000000000000" pitchFamily="49"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0799174"/>
                  </a:ext>
                </a:extLst>
              </a:tr>
              <a:tr h="248727">
                <a:tc>
                  <a:txBody>
                    <a:bodyPr/>
                    <a:lstStyle/>
                    <a:p>
                      <a:pPr algn="ctr"/>
                      <a:r>
                        <a:rPr kumimoji="1" lang="ja-JP" altLang="en-US" sz="800" dirty="0">
                          <a:latin typeface="BIZ UDゴシック" panose="020B0400000000000000" pitchFamily="49" charset="-128"/>
                          <a:ea typeface="BIZ UDゴシック" panose="020B0400000000000000" pitchFamily="49" charset="-128"/>
                        </a:rPr>
                        <a:t>九州沖縄</a:t>
                      </a: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zh-TW" altLang="en-US" sz="800" dirty="0">
                          <a:latin typeface="BIZ UDゴシック" panose="020B0400000000000000" pitchFamily="49" charset="-128"/>
                          <a:ea typeface="BIZ UDゴシック" panose="020B0400000000000000" pitchFamily="49" charset="-128"/>
                        </a:rPr>
                        <a:t>福岡、佐賀、長崎、熊本、大分、宮崎、鹿児島</a:t>
                      </a:r>
                      <a:r>
                        <a:rPr kumimoji="1" lang="ja-JP" altLang="en-US" sz="800" dirty="0">
                          <a:latin typeface="BIZ UDゴシック" panose="020B0400000000000000" pitchFamily="49" charset="-128"/>
                          <a:ea typeface="BIZ UDゴシック" panose="020B0400000000000000" pitchFamily="49" charset="-128"/>
                        </a:rPr>
                        <a:t>、沖縄</a:t>
                      </a:r>
                      <a:endParaRPr kumimoji="1" lang="en-US" altLang="ja-JP" sz="800" dirty="0">
                        <a:latin typeface="BIZ UDゴシック" panose="020B0400000000000000" pitchFamily="49" charset="-128"/>
                        <a:ea typeface="BIZ UDゴシック" panose="020B0400000000000000" pitchFamily="49" charset="-128"/>
                      </a:endParaRPr>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1185443"/>
                  </a:ext>
                </a:extLst>
              </a:tr>
            </a:tbl>
          </a:graphicData>
        </a:graphic>
      </p:graphicFrame>
      <p:sp>
        <p:nvSpPr>
          <p:cNvPr id="6" name="正方形/長方形 5">
            <a:extLst>
              <a:ext uri="{FF2B5EF4-FFF2-40B4-BE49-F238E27FC236}">
                <a16:creationId xmlns:a16="http://schemas.microsoft.com/office/drawing/2014/main" id="{274700BE-5A94-A75A-6108-0339989BFF56}"/>
              </a:ext>
            </a:extLst>
          </p:cNvPr>
          <p:cNvSpPr/>
          <p:nvPr/>
        </p:nvSpPr>
        <p:spPr>
          <a:xfrm>
            <a:off x="8213489" y="5393834"/>
            <a:ext cx="1058411"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近畿</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中部間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93,600</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台</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9" name="直線コネクタ 8">
            <a:extLst>
              <a:ext uri="{FF2B5EF4-FFF2-40B4-BE49-F238E27FC236}">
                <a16:creationId xmlns:a16="http://schemas.microsoft.com/office/drawing/2014/main" id="{17382461-4709-B9D2-5BE9-0FF70A24545C}"/>
              </a:ext>
            </a:extLst>
          </p:cNvPr>
          <p:cNvCxnSpPr>
            <a:cxnSpLocks/>
            <a:endCxn id="6" idx="0"/>
          </p:cNvCxnSpPr>
          <p:nvPr/>
        </p:nvCxnSpPr>
        <p:spPr>
          <a:xfrm>
            <a:off x="8373272" y="4868173"/>
            <a:ext cx="369423" cy="52566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C404F2EA-2419-8914-1CD2-DD940BDBE73B}"/>
              </a:ext>
            </a:extLst>
          </p:cNvPr>
          <p:cNvSpPr/>
          <p:nvPr/>
        </p:nvSpPr>
        <p:spPr>
          <a:xfrm>
            <a:off x="9445650" y="5431894"/>
            <a:ext cx="1058411"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中部</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関東間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76</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,404</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台</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5" name="直線コネクタ 14">
            <a:extLst>
              <a:ext uri="{FF2B5EF4-FFF2-40B4-BE49-F238E27FC236}">
                <a16:creationId xmlns:a16="http://schemas.microsoft.com/office/drawing/2014/main" id="{36B6CED8-068E-9D4F-F14C-074B4B082E30}"/>
              </a:ext>
            </a:extLst>
          </p:cNvPr>
          <p:cNvCxnSpPr>
            <a:cxnSpLocks/>
            <a:stCxn id="10" idx="1"/>
          </p:cNvCxnSpPr>
          <p:nvPr/>
        </p:nvCxnSpPr>
        <p:spPr>
          <a:xfrm flipH="1" flipV="1">
            <a:off x="9124843" y="4825232"/>
            <a:ext cx="320807" cy="83706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BE113BCE-2FB8-5A83-E965-DA3DB53C88C9}"/>
              </a:ext>
            </a:extLst>
          </p:cNvPr>
          <p:cNvSpPr/>
          <p:nvPr/>
        </p:nvSpPr>
        <p:spPr>
          <a:xfrm>
            <a:off x="5743283" y="4073743"/>
            <a:ext cx="1299421"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四国</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中国間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b="1" dirty="0">
                <a:solidFill>
                  <a:prstClr val="black">
                    <a:lumMod val="75000"/>
                    <a:lumOff val="25000"/>
                  </a:prstClr>
                </a:solidFill>
                <a:latin typeface="Calibri" panose="020F0502020204030204"/>
                <a:ea typeface="游ゴシック" panose="020B0400000000000000" pitchFamily="50" charset="-128"/>
              </a:rPr>
              <a:t>5,163</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lang="ja-JP" altLang="en-US" sz="1200" b="1" dirty="0">
                <a:solidFill>
                  <a:prstClr val="black">
                    <a:lumMod val="75000"/>
                    <a:lumOff val="25000"/>
                  </a:prstClr>
                </a:solidFill>
                <a:latin typeface="Calibri" panose="020F0502020204030204"/>
                <a:ea typeface="游ゴシック" panose="020B0400000000000000" pitchFamily="50" charset="-128"/>
              </a:rPr>
              <a:t>台</a:t>
            </a:r>
            <a:r>
              <a:rPr lang="en-US" altLang="ja-JP" sz="1200" b="1" dirty="0">
                <a:solidFill>
                  <a:prstClr val="black">
                    <a:lumMod val="75000"/>
                    <a:lumOff val="25000"/>
                  </a:prstClr>
                </a:solidFill>
                <a:latin typeface="Calibri" panose="020F0502020204030204"/>
                <a:ea typeface="游ゴシック" panose="020B0400000000000000" pitchFamily="50" charset="-128"/>
              </a:rPr>
              <a:t>/</a:t>
            </a:r>
            <a:r>
              <a:rPr lang="ja-JP" altLang="en-US" sz="1200" b="1" dirty="0">
                <a:solidFill>
                  <a:prstClr val="black">
                    <a:lumMod val="75000"/>
                    <a:lumOff val="25000"/>
                  </a:prstClr>
                </a:solidFill>
                <a:latin typeface="Calibri" panose="020F0502020204030204"/>
                <a:ea typeface="游ゴシック" panose="020B0400000000000000" pitchFamily="50" charset="-128"/>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49A461B8-0745-EEC8-3E92-0A357D33654E}"/>
              </a:ext>
            </a:extLst>
          </p:cNvPr>
          <p:cNvSpPr/>
          <p:nvPr/>
        </p:nvSpPr>
        <p:spPr>
          <a:xfrm>
            <a:off x="10311928" y="3726780"/>
            <a:ext cx="1058411"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東北</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関東間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36</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,245</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台</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9" name="直線コネクタ 18">
            <a:extLst>
              <a:ext uri="{FF2B5EF4-FFF2-40B4-BE49-F238E27FC236}">
                <a16:creationId xmlns:a16="http://schemas.microsoft.com/office/drawing/2014/main" id="{88D760D0-B215-05E1-B5BF-38E9A75584AD}"/>
              </a:ext>
            </a:extLst>
          </p:cNvPr>
          <p:cNvCxnSpPr>
            <a:cxnSpLocks/>
          </p:cNvCxnSpPr>
          <p:nvPr/>
        </p:nvCxnSpPr>
        <p:spPr>
          <a:xfrm flipH="1">
            <a:off x="9709906" y="4080966"/>
            <a:ext cx="602022" cy="8302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086CD31B-4A41-8905-5C01-61D0D69E7CA7}"/>
              </a:ext>
            </a:extLst>
          </p:cNvPr>
          <p:cNvSpPr/>
          <p:nvPr/>
        </p:nvSpPr>
        <p:spPr>
          <a:xfrm>
            <a:off x="6151522" y="3524278"/>
            <a:ext cx="1058411"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中国</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近畿間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41</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,438</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台</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21" name="直線コネクタ 20">
            <a:extLst>
              <a:ext uri="{FF2B5EF4-FFF2-40B4-BE49-F238E27FC236}">
                <a16:creationId xmlns:a16="http://schemas.microsoft.com/office/drawing/2014/main" id="{BB73F6C8-B64C-A06E-2171-9F336E31C58B}"/>
              </a:ext>
            </a:extLst>
          </p:cNvPr>
          <p:cNvCxnSpPr>
            <a:cxnSpLocks/>
          </p:cNvCxnSpPr>
          <p:nvPr/>
        </p:nvCxnSpPr>
        <p:spPr>
          <a:xfrm>
            <a:off x="7088639" y="3985078"/>
            <a:ext cx="596279" cy="82363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38C04742-8AE6-8C26-3334-5912827435B8}"/>
              </a:ext>
            </a:extLst>
          </p:cNvPr>
          <p:cNvSpPr/>
          <p:nvPr/>
        </p:nvSpPr>
        <p:spPr>
          <a:xfrm>
            <a:off x="7447518" y="6021189"/>
            <a:ext cx="1058411"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black">
                    <a:lumMod val="75000"/>
                    <a:lumOff val="25000"/>
                  </a:prstClr>
                </a:solidFill>
                <a:latin typeface="Calibri" panose="020F0502020204030204"/>
                <a:ea typeface="游ゴシック" panose="020B0400000000000000" pitchFamily="50" charset="-128"/>
              </a:rPr>
              <a:t>四国</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近畿間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b="1" dirty="0">
                <a:solidFill>
                  <a:prstClr val="black">
                    <a:lumMod val="75000"/>
                    <a:lumOff val="25000"/>
                  </a:prstClr>
                </a:solidFill>
                <a:latin typeface="Calibri" panose="020F0502020204030204"/>
                <a:ea typeface="游ゴシック" panose="020B0400000000000000" pitchFamily="50" charset="-128"/>
              </a:rPr>
              <a:t>8</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,054</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台</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24" name="直線コネクタ 23">
            <a:extLst>
              <a:ext uri="{FF2B5EF4-FFF2-40B4-BE49-F238E27FC236}">
                <a16:creationId xmlns:a16="http://schemas.microsoft.com/office/drawing/2014/main" id="{4F458661-8EBC-7E91-2F5E-BC374C2C8000}"/>
              </a:ext>
            </a:extLst>
          </p:cNvPr>
          <p:cNvCxnSpPr>
            <a:cxnSpLocks/>
          </p:cNvCxnSpPr>
          <p:nvPr/>
        </p:nvCxnSpPr>
        <p:spPr>
          <a:xfrm flipH="1" flipV="1">
            <a:off x="7804194" y="5259077"/>
            <a:ext cx="141267" cy="73763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4720161F-8FF3-B3D7-3543-82E9E35CEE6E}"/>
              </a:ext>
            </a:extLst>
          </p:cNvPr>
          <p:cNvSpPr/>
          <p:nvPr/>
        </p:nvSpPr>
        <p:spPr>
          <a:xfrm>
            <a:off x="6025278" y="6045669"/>
            <a:ext cx="1331192"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九州沖縄</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四国間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295</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台</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sp>
        <p:nvSpPr>
          <p:cNvPr id="27" name="正方形/長方形 26">
            <a:extLst>
              <a:ext uri="{FF2B5EF4-FFF2-40B4-BE49-F238E27FC236}">
                <a16:creationId xmlns:a16="http://schemas.microsoft.com/office/drawing/2014/main" id="{D3FC841D-ADFA-102A-CF6C-0906541C28FB}"/>
              </a:ext>
            </a:extLst>
          </p:cNvPr>
          <p:cNvSpPr/>
          <p:nvPr/>
        </p:nvSpPr>
        <p:spPr>
          <a:xfrm>
            <a:off x="5103839" y="4643677"/>
            <a:ext cx="1438447"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black">
                    <a:lumMod val="75000"/>
                    <a:lumOff val="25000"/>
                  </a:prstClr>
                </a:solidFill>
                <a:latin typeface="Calibri" panose="020F0502020204030204"/>
                <a:ea typeface="游ゴシック" panose="020B0400000000000000" pitchFamily="50" charset="-128"/>
              </a:rPr>
              <a:t>九州沖縄－</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中国間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b="1" dirty="0">
                <a:solidFill>
                  <a:prstClr val="black">
                    <a:lumMod val="75000"/>
                    <a:lumOff val="25000"/>
                  </a:prstClr>
                </a:solidFill>
                <a:latin typeface="Calibri" panose="020F0502020204030204"/>
                <a:ea typeface="游ゴシック" panose="020B0400000000000000" pitchFamily="50" charset="-128"/>
              </a:rPr>
              <a:t>22,556</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台</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28" name="直線コネクタ 27">
            <a:extLst>
              <a:ext uri="{FF2B5EF4-FFF2-40B4-BE49-F238E27FC236}">
                <a16:creationId xmlns:a16="http://schemas.microsoft.com/office/drawing/2014/main" id="{45289791-0560-671C-0C84-C5CC46C7BDD7}"/>
              </a:ext>
            </a:extLst>
          </p:cNvPr>
          <p:cNvCxnSpPr>
            <a:cxnSpLocks/>
            <a:stCxn id="26" idx="0"/>
          </p:cNvCxnSpPr>
          <p:nvPr/>
        </p:nvCxnSpPr>
        <p:spPr>
          <a:xfrm flipV="1">
            <a:off x="6690874" y="5533568"/>
            <a:ext cx="287051" cy="51210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円弧 28">
            <a:extLst>
              <a:ext uri="{FF2B5EF4-FFF2-40B4-BE49-F238E27FC236}">
                <a16:creationId xmlns:a16="http://schemas.microsoft.com/office/drawing/2014/main" id="{DD2F1B93-DFBF-BCC5-00EC-3FB89DF6F386}"/>
              </a:ext>
            </a:extLst>
          </p:cNvPr>
          <p:cNvSpPr/>
          <p:nvPr/>
        </p:nvSpPr>
        <p:spPr>
          <a:xfrm flipH="1" flipV="1">
            <a:off x="6696335" y="3549229"/>
            <a:ext cx="1909646" cy="1614576"/>
          </a:xfrm>
          <a:prstGeom prst="arc">
            <a:avLst>
              <a:gd name="adj1" fmla="val 17092908"/>
              <a:gd name="adj2" fmla="val 209620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045BA03D-F411-4502-24C9-E364A0091BBA}"/>
              </a:ext>
            </a:extLst>
          </p:cNvPr>
          <p:cNvCxnSpPr>
            <a:cxnSpLocks/>
          </p:cNvCxnSpPr>
          <p:nvPr/>
        </p:nvCxnSpPr>
        <p:spPr>
          <a:xfrm flipH="1" flipV="1">
            <a:off x="6542286" y="5055270"/>
            <a:ext cx="337085" cy="20380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869CB49D-FBA1-35FE-1CFE-366EEA224D9E}"/>
              </a:ext>
            </a:extLst>
          </p:cNvPr>
          <p:cNvSpPr/>
          <p:nvPr/>
        </p:nvSpPr>
        <p:spPr>
          <a:xfrm>
            <a:off x="7334516" y="3682085"/>
            <a:ext cx="1327645"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北陸信越</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中部間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26,888</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台</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64" name="直線コネクタ 63">
            <a:extLst>
              <a:ext uri="{FF2B5EF4-FFF2-40B4-BE49-F238E27FC236}">
                <a16:creationId xmlns:a16="http://schemas.microsoft.com/office/drawing/2014/main" id="{6249DB0E-5625-C23A-30FE-9488B7FDC74E}"/>
              </a:ext>
            </a:extLst>
          </p:cNvPr>
          <p:cNvCxnSpPr>
            <a:cxnSpLocks/>
          </p:cNvCxnSpPr>
          <p:nvPr/>
        </p:nvCxnSpPr>
        <p:spPr>
          <a:xfrm>
            <a:off x="8316418" y="4153162"/>
            <a:ext cx="433986" cy="31033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00DEAE0A-35A4-9DFA-2D9F-E02156DAAAC6}"/>
              </a:ext>
            </a:extLst>
          </p:cNvPr>
          <p:cNvSpPr/>
          <p:nvPr/>
        </p:nvSpPr>
        <p:spPr>
          <a:xfrm>
            <a:off x="8776267" y="2324184"/>
            <a:ext cx="1320840"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北陸信越</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東北間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5,024 </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台</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70" name="直線コネクタ 69">
            <a:extLst>
              <a:ext uri="{FF2B5EF4-FFF2-40B4-BE49-F238E27FC236}">
                <a16:creationId xmlns:a16="http://schemas.microsoft.com/office/drawing/2014/main" id="{6A8CCBD8-E0D4-6ACB-BCD7-B2C6E7D7A13D}"/>
              </a:ext>
            </a:extLst>
          </p:cNvPr>
          <p:cNvCxnSpPr>
            <a:cxnSpLocks/>
            <a:endCxn id="66" idx="2"/>
          </p:cNvCxnSpPr>
          <p:nvPr/>
        </p:nvCxnSpPr>
        <p:spPr>
          <a:xfrm flipV="1">
            <a:off x="9342802" y="2784984"/>
            <a:ext cx="93885" cy="110234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320A107-EBE5-9CDC-6FB5-38BB12A9060E}"/>
              </a:ext>
            </a:extLst>
          </p:cNvPr>
          <p:cNvCxnSpPr>
            <a:cxnSpLocks/>
            <a:stCxn id="74" idx="1"/>
          </p:cNvCxnSpPr>
          <p:nvPr/>
        </p:nvCxnSpPr>
        <p:spPr>
          <a:xfrm flipH="1" flipV="1">
            <a:off x="10065507" y="3030875"/>
            <a:ext cx="404096" cy="3208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D10FBC47-5577-D258-C7F6-A67C06EFF9E0}"/>
              </a:ext>
            </a:extLst>
          </p:cNvPr>
          <p:cNvSpPr/>
          <p:nvPr/>
        </p:nvSpPr>
        <p:spPr>
          <a:xfrm>
            <a:off x="10469603" y="2832555"/>
            <a:ext cx="1228085"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東北</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北海道間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676</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台</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sp>
        <p:nvSpPr>
          <p:cNvPr id="77" name="正方形/長方形 76">
            <a:extLst>
              <a:ext uri="{FF2B5EF4-FFF2-40B4-BE49-F238E27FC236}">
                <a16:creationId xmlns:a16="http://schemas.microsoft.com/office/drawing/2014/main" id="{CF391EE3-009E-3BA1-8916-0E3E05782D71}"/>
              </a:ext>
            </a:extLst>
          </p:cNvPr>
          <p:cNvSpPr/>
          <p:nvPr/>
        </p:nvSpPr>
        <p:spPr>
          <a:xfrm>
            <a:off x="10049499" y="4652485"/>
            <a:ext cx="1393340"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北陸信越</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関東間</a:t>
            </a:r>
            <a:endPar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22</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,004</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台</a:t>
            </a:r>
            <a:r>
              <a:rPr kumimoji="0" lang="en-US" altLang="ja-JP"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0"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日</a:t>
            </a:r>
            <a:endParaRPr kumimoji="1" lang="ja-JP"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sp>
        <p:nvSpPr>
          <p:cNvPr id="82" name="円弧 81">
            <a:extLst>
              <a:ext uri="{FF2B5EF4-FFF2-40B4-BE49-F238E27FC236}">
                <a16:creationId xmlns:a16="http://schemas.microsoft.com/office/drawing/2014/main" id="{ABE4E13D-0A11-72F8-26D8-C1296B478432}"/>
              </a:ext>
            </a:extLst>
          </p:cNvPr>
          <p:cNvSpPr/>
          <p:nvPr/>
        </p:nvSpPr>
        <p:spPr>
          <a:xfrm rot="20100037">
            <a:off x="8360699" y="4272880"/>
            <a:ext cx="2315356" cy="2529286"/>
          </a:xfrm>
          <a:prstGeom prst="arc">
            <a:avLst>
              <a:gd name="adj1" fmla="val 17092908"/>
              <a:gd name="adj2" fmla="val 2015434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0" name="正方形/長方形 89">
            <a:extLst>
              <a:ext uri="{FF2B5EF4-FFF2-40B4-BE49-F238E27FC236}">
                <a16:creationId xmlns:a16="http://schemas.microsoft.com/office/drawing/2014/main" id="{A2ABE767-1C1B-99B7-5600-C8EEC6C64FC3}"/>
              </a:ext>
            </a:extLst>
          </p:cNvPr>
          <p:cNvSpPr/>
          <p:nvPr/>
        </p:nvSpPr>
        <p:spPr>
          <a:xfrm>
            <a:off x="1258510" y="5622469"/>
            <a:ext cx="1097399"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九州線</a:t>
            </a:r>
            <a:endPar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16</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,089</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千人</a:t>
            </a:r>
            <a:r>
              <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a:t>
            </a: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年</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p:txBody>
      </p:sp>
      <p:cxnSp>
        <p:nvCxnSpPr>
          <p:cNvPr id="94" name="直線コネクタ 93">
            <a:extLst>
              <a:ext uri="{FF2B5EF4-FFF2-40B4-BE49-F238E27FC236}">
                <a16:creationId xmlns:a16="http://schemas.microsoft.com/office/drawing/2014/main" id="{C33D302B-76CB-22D5-1488-ECCD9411A302}"/>
              </a:ext>
            </a:extLst>
          </p:cNvPr>
          <p:cNvCxnSpPr>
            <a:cxnSpLocks/>
          </p:cNvCxnSpPr>
          <p:nvPr/>
        </p:nvCxnSpPr>
        <p:spPr>
          <a:xfrm flipH="1" flipV="1">
            <a:off x="886027" y="5393834"/>
            <a:ext cx="369077" cy="33704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BDC75C3F-9139-9BA8-2423-FBD6BFAA1486}"/>
              </a:ext>
            </a:extLst>
          </p:cNvPr>
          <p:cNvSpPr/>
          <p:nvPr/>
        </p:nvSpPr>
        <p:spPr>
          <a:xfrm>
            <a:off x="2479097" y="2396659"/>
            <a:ext cx="1299421"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b="1" dirty="0">
                <a:solidFill>
                  <a:prstClr val="black">
                    <a:lumMod val="75000"/>
                    <a:lumOff val="25000"/>
                  </a:prstClr>
                </a:solidFill>
                <a:latin typeface="BIZ UDゴシック" panose="020B0400000000000000" pitchFamily="49" charset="-128"/>
                <a:ea typeface="BIZ UDゴシック" panose="020B0400000000000000" pitchFamily="49" charset="-128"/>
              </a:rPr>
              <a:t>上越</a:t>
            </a: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線</a:t>
            </a:r>
            <a:endPar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39,776</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千人</a:t>
            </a:r>
            <a:r>
              <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a:t>
            </a: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年</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p:txBody>
      </p:sp>
      <p:cxnSp>
        <p:nvCxnSpPr>
          <p:cNvPr id="102" name="直線コネクタ 101">
            <a:extLst>
              <a:ext uri="{FF2B5EF4-FFF2-40B4-BE49-F238E27FC236}">
                <a16:creationId xmlns:a16="http://schemas.microsoft.com/office/drawing/2014/main" id="{C7C9D667-D724-379B-F188-2F7695A4C0B6}"/>
              </a:ext>
            </a:extLst>
          </p:cNvPr>
          <p:cNvCxnSpPr>
            <a:cxnSpLocks/>
          </p:cNvCxnSpPr>
          <p:nvPr/>
        </p:nvCxnSpPr>
        <p:spPr>
          <a:xfrm flipH="1" flipV="1">
            <a:off x="3128807" y="2874669"/>
            <a:ext cx="458486" cy="1020724"/>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B1D088BA-4DF6-7082-926A-1D55BD8A95E8}"/>
              </a:ext>
            </a:extLst>
          </p:cNvPr>
          <p:cNvSpPr/>
          <p:nvPr/>
        </p:nvSpPr>
        <p:spPr>
          <a:xfrm>
            <a:off x="4060666" y="1719764"/>
            <a:ext cx="1299421" cy="460800"/>
          </a:xfrm>
          <a:prstGeom prst="rect">
            <a:avLst/>
          </a:prstGeom>
          <a:solidFill>
            <a:schemeClr val="bg1"/>
          </a:solidFill>
          <a:ln w="28575">
            <a:solidFill>
              <a:srgbClr val="FF88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北海道線</a:t>
            </a:r>
            <a:endPar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dirty="0">
                <a:solidFill>
                  <a:prstClr val="black">
                    <a:lumMod val="75000"/>
                    <a:lumOff val="25000"/>
                  </a:prstClr>
                </a:solidFill>
                <a:latin typeface="BIZ UDゴシック" panose="020B0400000000000000" pitchFamily="49" charset="-128"/>
                <a:ea typeface="BIZ UDゴシック" panose="020B0400000000000000" pitchFamily="49" charset="-128"/>
              </a:rPr>
              <a:t>1,401</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千人</a:t>
            </a:r>
            <a:r>
              <a:rPr kumimoji="0" lang="en-US" altLang="ja-JP"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a:t>
            </a:r>
            <a:r>
              <a:rPr kumimoji="0"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rPr>
              <a:t>年</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endParaRPr>
          </a:p>
        </p:txBody>
      </p:sp>
      <p:cxnSp>
        <p:nvCxnSpPr>
          <p:cNvPr id="65" name="直線コネクタ 64">
            <a:extLst>
              <a:ext uri="{FF2B5EF4-FFF2-40B4-BE49-F238E27FC236}">
                <a16:creationId xmlns:a16="http://schemas.microsoft.com/office/drawing/2014/main" id="{635DF9B3-4D72-83B3-209C-30789122B20F}"/>
              </a:ext>
            </a:extLst>
          </p:cNvPr>
          <p:cNvCxnSpPr>
            <a:cxnSpLocks/>
          </p:cNvCxnSpPr>
          <p:nvPr/>
        </p:nvCxnSpPr>
        <p:spPr>
          <a:xfrm flipV="1">
            <a:off x="4060666" y="2197774"/>
            <a:ext cx="649710" cy="35417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914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E24A2E4E-0388-5443-9027-87448B33AB04}"/>
              </a:ext>
            </a:extLst>
          </p:cNvPr>
          <p:cNvSpPr txBox="1"/>
          <p:nvPr/>
        </p:nvSpPr>
        <p:spPr>
          <a:xfrm>
            <a:off x="5822715" y="5307278"/>
            <a:ext cx="6369286" cy="73866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出典：近畿圏</a:t>
            </a:r>
            <a:r>
              <a:rPr lang="ja-JP" altLang="en-US" sz="1050" dirty="0">
                <a:solidFill>
                  <a:prstClr val="black"/>
                </a:solidFill>
                <a:latin typeface="BIZ UDゴシック" panose="020B0400000000000000" pitchFamily="49" charset="-128"/>
                <a:ea typeface="BIZ UDゴシック" panose="020B0400000000000000" pitchFamily="49" charset="-128"/>
              </a:rPr>
              <a:t>　</a:t>
            </a: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京阪神都市圏交通計画協議会「近畿圏における人の動き　令和３年第６回</a:t>
            </a:r>
            <a:endPar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近畿圏パーソントリップ調査結果から」</a:t>
            </a:r>
            <a:endPar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首都圏　東京都市圏交通計画協議会「第６回パーソントリップ調査結果」を参考に</a:t>
            </a:r>
            <a:endParaRPr kumimoji="1"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副首都推進局で作成</a:t>
            </a:r>
            <a:endParaRPr kumimoji="0" lang="en-US" altLang="ja-JP"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6" name="図 5" descr="テキスト, 地図 が含まれている画像  自動的に生成された説明">
            <a:extLst>
              <a:ext uri="{FF2B5EF4-FFF2-40B4-BE49-F238E27FC236}">
                <a16:creationId xmlns:a16="http://schemas.microsoft.com/office/drawing/2014/main" id="{6A029A29-0BEC-164A-3A16-C8BAA2B36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11184" y="2046470"/>
            <a:ext cx="5350108" cy="4272952"/>
          </a:xfrm>
          <a:prstGeom prst="rect">
            <a:avLst/>
          </a:prstGeom>
        </p:spPr>
      </p:pic>
      <p:cxnSp>
        <p:nvCxnSpPr>
          <p:cNvPr id="11" name="直線コネクタ 10">
            <a:extLst>
              <a:ext uri="{FF2B5EF4-FFF2-40B4-BE49-F238E27FC236}">
                <a16:creationId xmlns:a16="http://schemas.microsoft.com/office/drawing/2014/main" id="{DCF486C4-AAFC-02B1-8AE2-7B0F451EEECE}"/>
              </a:ext>
            </a:extLst>
          </p:cNvPr>
          <p:cNvCxnSpPr>
            <a:cxnSpLocks/>
          </p:cNvCxnSpPr>
          <p:nvPr/>
        </p:nvCxnSpPr>
        <p:spPr>
          <a:xfrm>
            <a:off x="1020417" y="449732"/>
            <a:ext cx="10084905" cy="0"/>
          </a:xfrm>
          <a:prstGeom prst="line">
            <a:avLst/>
          </a:prstGeom>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5964D9EF-4548-C6F3-8870-D38083607655}"/>
              </a:ext>
            </a:extLst>
          </p:cNvPr>
          <p:cNvSpPr/>
          <p:nvPr/>
        </p:nvSpPr>
        <p:spPr>
          <a:xfrm>
            <a:off x="36000" y="36000"/>
            <a:ext cx="774040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１</a:t>
            </a:r>
            <a:r>
              <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ja-JP" altLang="en-US"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３．パーソントリップ調査（通勤トリップ）</a:t>
            </a:r>
            <a:endParaRPr kumimoji="0" lang="en-US" altLang="ja-JP" sz="2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3" name="正方形/長方形 12">
            <a:extLst>
              <a:ext uri="{FF2B5EF4-FFF2-40B4-BE49-F238E27FC236}">
                <a16:creationId xmlns:a16="http://schemas.microsoft.com/office/drawing/2014/main" id="{79F301F4-E556-5A91-F000-1D396783041E}"/>
              </a:ext>
            </a:extLst>
          </p:cNvPr>
          <p:cNvSpPr/>
          <p:nvPr/>
        </p:nvSpPr>
        <p:spPr>
          <a:xfrm>
            <a:off x="1020418" y="575393"/>
            <a:ext cx="10084904" cy="86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首都圏は東京</a:t>
            </a:r>
            <a:r>
              <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23</a:t>
            </a:r>
            <a:r>
              <a:rPr kumimoji="0"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区に出勤トリップが集中し、隣接県の県庁所在地（政令市）等は核となっていないのに対して、近畿圏では大阪市や京都市、神戸市等を核として、周辺地域から出勤トリップが集中している様子がうかがえる。</a:t>
            </a:r>
            <a:endParaRPr kumimoji="0"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grpSp>
        <p:nvGrpSpPr>
          <p:cNvPr id="20" name="グループ化 19">
            <a:extLst>
              <a:ext uri="{FF2B5EF4-FFF2-40B4-BE49-F238E27FC236}">
                <a16:creationId xmlns:a16="http://schemas.microsoft.com/office/drawing/2014/main" id="{B31DB9B3-07AA-77CB-9E9E-73D8FDD21D5A}"/>
              </a:ext>
            </a:extLst>
          </p:cNvPr>
          <p:cNvGrpSpPr/>
          <p:nvPr/>
        </p:nvGrpSpPr>
        <p:grpSpPr>
          <a:xfrm>
            <a:off x="6214024" y="2167403"/>
            <a:ext cx="4097616" cy="3110347"/>
            <a:chOff x="5884584" y="2754382"/>
            <a:chExt cx="4097616" cy="3110347"/>
          </a:xfrm>
        </p:grpSpPr>
        <p:pic>
          <p:nvPicPr>
            <p:cNvPr id="17" name="図 16" descr="ダイアグラム  低い精度で自動的に生成された説明">
              <a:extLst>
                <a:ext uri="{FF2B5EF4-FFF2-40B4-BE49-F238E27FC236}">
                  <a16:creationId xmlns:a16="http://schemas.microsoft.com/office/drawing/2014/main" id="{598AE5E2-9CCD-94A6-C923-580CB737F0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84584" y="2754382"/>
              <a:ext cx="4097616" cy="3110347"/>
            </a:xfrm>
            <a:prstGeom prst="rect">
              <a:avLst/>
            </a:prstGeom>
            <a:ln>
              <a:solidFill>
                <a:schemeClr val="tx1"/>
              </a:solidFill>
            </a:ln>
          </p:spPr>
        </p:pic>
        <p:pic>
          <p:nvPicPr>
            <p:cNvPr id="19" name="図 18" descr="ダイアグラム  低い精度で自動的に生成された説明">
              <a:extLst>
                <a:ext uri="{FF2B5EF4-FFF2-40B4-BE49-F238E27FC236}">
                  <a16:creationId xmlns:a16="http://schemas.microsoft.com/office/drawing/2014/main" id="{45CC7959-3068-EF3A-62B0-4AA11C3FC6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69086" y="5420586"/>
              <a:ext cx="1213114" cy="365126"/>
            </a:xfrm>
            <a:prstGeom prst="rect">
              <a:avLst/>
            </a:prstGeom>
          </p:spPr>
        </p:pic>
      </p:grpSp>
      <p:sp>
        <p:nvSpPr>
          <p:cNvPr id="21" name="テキスト ボックス 20">
            <a:extLst>
              <a:ext uri="{FF2B5EF4-FFF2-40B4-BE49-F238E27FC236}">
                <a16:creationId xmlns:a16="http://schemas.microsoft.com/office/drawing/2014/main" id="{9E1E7A27-F807-6C4F-91A2-4FA2967B507E}"/>
              </a:ext>
            </a:extLst>
          </p:cNvPr>
          <p:cNvSpPr txBox="1"/>
          <p:nvPr/>
        </p:nvSpPr>
        <p:spPr>
          <a:xfrm>
            <a:off x="372979" y="1556019"/>
            <a:ext cx="131145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近畿圏</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0"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2" name="テキスト ボックス 21">
            <a:extLst>
              <a:ext uri="{FF2B5EF4-FFF2-40B4-BE49-F238E27FC236}">
                <a16:creationId xmlns:a16="http://schemas.microsoft.com/office/drawing/2014/main" id="{46FB46F3-B9EF-C60B-FA15-CB1CD438EDCA}"/>
              </a:ext>
            </a:extLst>
          </p:cNvPr>
          <p:cNvSpPr txBox="1"/>
          <p:nvPr/>
        </p:nvSpPr>
        <p:spPr>
          <a:xfrm>
            <a:off x="5977403" y="1520748"/>
            <a:ext cx="125357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首都圏</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2018</a:t>
            </a:r>
            <a:r>
              <a:rPr kumimoji="0"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endPar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楕円 1">
            <a:extLst>
              <a:ext uri="{FF2B5EF4-FFF2-40B4-BE49-F238E27FC236}">
                <a16:creationId xmlns:a16="http://schemas.microsoft.com/office/drawing/2014/main" id="{6A2EBA72-5D68-A19B-152D-225928B0BBE3}"/>
              </a:ext>
            </a:extLst>
          </p:cNvPr>
          <p:cNvSpPr/>
          <p:nvPr/>
        </p:nvSpPr>
        <p:spPr>
          <a:xfrm>
            <a:off x="3486149" y="3324225"/>
            <a:ext cx="956641" cy="1581150"/>
          </a:xfrm>
          <a:prstGeom prst="ellipse">
            <a:avLst/>
          </a:prstGeom>
          <a:solidFill>
            <a:schemeClr val="accent5">
              <a:lumMod val="40000"/>
              <a:lumOff val="60000"/>
              <a:alpha val="50196"/>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楕円 2">
            <a:extLst>
              <a:ext uri="{FF2B5EF4-FFF2-40B4-BE49-F238E27FC236}">
                <a16:creationId xmlns:a16="http://schemas.microsoft.com/office/drawing/2014/main" id="{99B63D27-A847-9385-61FE-713BAEADE849}"/>
              </a:ext>
            </a:extLst>
          </p:cNvPr>
          <p:cNvSpPr/>
          <p:nvPr/>
        </p:nvSpPr>
        <p:spPr>
          <a:xfrm>
            <a:off x="4282556" y="2966188"/>
            <a:ext cx="358234" cy="925624"/>
          </a:xfrm>
          <a:prstGeom prst="ellipse">
            <a:avLst/>
          </a:prstGeom>
          <a:solidFill>
            <a:schemeClr val="accent5">
              <a:lumMod val="40000"/>
              <a:lumOff val="60000"/>
              <a:alpha val="5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楕円 4">
            <a:extLst>
              <a:ext uri="{FF2B5EF4-FFF2-40B4-BE49-F238E27FC236}">
                <a16:creationId xmlns:a16="http://schemas.microsoft.com/office/drawing/2014/main" id="{DACD9085-8C08-D996-25FC-3DBEB8CE19E1}"/>
              </a:ext>
            </a:extLst>
          </p:cNvPr>
          <p:cNvSpPr/>
          <p:nvPr/>
        </p:nvSpPr>
        <p:spPr>
          <a:xfrm>
            <a:off x="2724151" y="3429000"/>
            <a:ext cx="761998" cy="882292"/>
          </a:xfrm>
          <a:prstGeom prst="ellipse">
            <a:avLst/>
          </a:prstGeom>
          <a:solidFill>
            <a:schemeClr val="accent5">
              <a:lumMod val="40000"/>
              <a:lumOff val="60000"/>
              <a:alpha val="5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楕円 6">
            <a:extLst>
              <a:ext uri="{FF2B5EF4-FFF2-40B4-BE49-F238E27FC236}">
                <a16:creationId xmlns:a16="http://schemas.microsoft.com/office/drawing/2014/main" id="{ED266DF5-BE1A-3BAD-5893-B940FF831198}"/>
              </a:ext>
            </a:extLst>
          </p:cNvPr>
          <p:cNvSpPr/>
          <p:nvPr/>
        </p:nvSpPr>
        <p:spPr>
          <a:xfrm>
            <a:off x="1851155" y="3030247"/>
            <a:ext cx="872995" cy="925624"/>
          </a:xfrm>
          <a:prstGeom prst="ellipse">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楕円 7">
            <a:extLst>
              <a:ext uri="{FF2B5EF4-FFF2-40B4-BE49-F238E27FC236}">
                <a16:creationId xmlns:a16="http://schemas.microsoft.com/office/drawing/2014/main" id="{8A9D3C44-EE52-0CDF-3886-FCDDA86123A1}"/>
              </a:ext>
            </a:extLst>
          </p:cNvPr>
          <p:cNvSpPr/>
          <p:nvPr/>
        </p:nvSpPr>
        <p:spPr>
          <a:xfrm>
            <a:off x="2986297" y="4905375"/>
            <a:ext cx="699940" cy="419480"/>
          </a:xfrm>
          <a:prstGeom prst="ellipse">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楕円 8">
            <a:extLst>
              <a:ext uri="{FF2B5EF4-FFF2-40B4-BE49-F238E27FC236}">
                <a16:creationId xmlns:a16="http://schemas.microsoft.com/office/drawing/2014/main" id="{E5CE38DC-9C47-2E31-737E-D047777DF3CA}"/>
              </a:ext>
            </a:extLst>
          </p:cNvPr>
          <p:cNvSpPr/>
          <p:nvPr/>
        </p:nvSpPr>
        <p:spPr>
          <a:xfrm>
            <a:off x="7230979" y="2752725"/>
            <a:ext cx="1741571" cy="1686642"/>
          </a:xfrm>
          <a:prstGeom prst="ellipse">
            <a:avLst/>
          </a:prstGeom>
          <a:solidFill>
            <a:schemeClr val="accent5">
              <a:lumMod val="40000"/>
              <a:lumOff val="60000"/>
              <a:alpha val="50196"/>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楕円 9">
            <a:extLst>
              <a:ext uri="{FF2B5EF4-FFF2-40B4-BE49-F238E27FC236}">
                <a16:creationId xmlns:a16="http://schemas.microsoft.com/office/drawing/2014/main" id="{1DABEE84-0691-48B0-8EB6-A6E477501D98}"/>
              </a:ext>
            </a:extLst>
          </p:cNvPr>
          <p:cNvSpPr/>
          <p:nvPr/>
        </p:nvSpPr>
        <p:spPr>
          <a:xfrm>
            <a:off x="6584712" y="4010480"/>
            <a:ext cx="766691" cy="839897"/>
          </a:xfrm>
          <a:prstGeom prst="ellipse">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54FF4CF8-D68B-3FAC-5305-4E76C04AC7DC}"/>
              </a:ext>
            </a:extLst>
          </p:cNvPr>
          <p:cNvSpPr/>
          <p:nvPr/>
        </p:nvSpPr>
        <p:spPr>
          <a:xfrm>
            <a:off x="8130664" y="3686480"/>
            <a:ext cx="396000" cy="324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a:t>
            </a:r>
            <a:endPar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23</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区</a:t>
            </a:r>
          </a:p>
        </p:txBody>
      </p:sp>
      <p:sp>
        <p:nvSpPr>
          <p:cNvPr id="14" name="正方形/長方形 13">
            <a:extLst>
              <a:ext uri="{FF2B5EF4-FFF2-40B4-BE49-F238E27FC236}">
                <a16:creationId xmlns:a16="http://schemas.microsoft.com/office/drawing/2014/main" id="{180D7A52-2D98-2875-451C-C9AFC22C3BBA}"/>
              </a:ext>
            </a:extLst>
          </p:cNvPr>
          <p:cNvSpPr/>
          <p:nvPr/>
        </p:nvSpPr>
        <p:spPr>
          <a:xfrm>
            <a:off x="3488237" y="4122334"/>
            <a:ext cx="396000" cy="1440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大阪市</a:t>
            </a:r>
          </a:p>
        </p:txBody>
      </p:sp>
      <p:sp>
        <p:nvSpPr>
          <p:cNvPr id="15" name="楕円 14">
            <a:extLst>
              <a:ext uri="{FF2B5EF4-FFF2-40B4-BE49-F238E27FC236}">
                <a16:creationId xmlns:a16="http://schemas.microsoft.com/office/drawing/2014/main" id="{E002BE88-81F6-13A3-E7A4-2FEA0956AD9A}"/>
              </a:ext>
            </a:extLst>
          </p:cNvPr>
          <p:cNvSpPr/>
          <p:nvPr/>
        </p:nvSpPr>
        <p:spPr>
          <a:xfrm>
            <a:off x="8448675" y="2365043"/>
            <a:ext cx="723899" cy="637591"/>
          </a:xfrm>
          <a:prstGeom prst="ellipse">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EC980418-965D-EE2D-1673-7B4B74780DAB}"/>
              </a:ext>
            </a:extLst>
          </p:cNvPr>
          <p:cNvSpPr/>
          <p:nvPr/>
        </p:nvSpPr>
        <p:spPr>
          <a:xfrm>
            <a:off x="5152202" y="2600325"/>
            <a:ext cx="458023" cy="456935"/>
          </a:xfrm>
          <a:prstGeom prst="ellipse">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3BCA2CE1-0983-8C75-C870-3B590DC97BCB}"/>
              </a:ext>
            </a:extLst>
          </p:cNvPr>
          <p:cNvSpPr/>
          <p:nvPr/>
        </p:nvSpPr>
        <p:spPr>
          <a:xfrm>
            <a:off x="4519380" y="3686480"/>
            <a:ext cx="492098" cy="809320"/>
          </a:xfrm>
          <a:prstGeom prst="ellipse">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楕円 24">
            <a:extLst>
              <a:ext uri="{FF2B5EF4-FFF2-40B4-BE49-F238E27FC236}">
                <a16:creationId xmlns:a16="http://schemas.microsoft.com/office/drawing/2014/main" id="{431190E3-7440-5A89-049E-C8B35B46F01F}"/>
              </a:ext>
            </a:extLst>
          </p:cNvPr>
          <p:cNvSpPr/>
          <p:nvPr/>
        </p:nvSpPr>
        <p:spPr>
          <a:xfrm>
            <a:off x="8974435" y="3158923"/>
            <a:ext cx="409260" cy="462786"/>
          </a:xfrm>
          <a:prstGeom prst="ellipse">
            <a:avLst/>
          </a:prstGeom>
          <a:noFill/>
          <a:ln w="952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スライド番号プレースホルダー 3">
            <a:extLst>
              <a:ext uri="{FF2B5EF4-FFF2-40B4-BE49-F238E27FC236}">
                <a16:creationId xmlns:a16="http://schemas.microsoft.com/office/drawing/2014/main" id="{F714DCB7-290B-680E-059B-2050D861B6E7}"/>
              </a:ext>
            </a:extLst>
          </p:cNvPr>
          <p:cNvSpPr>
            <a:spLocks noGrp="1"/>
          </p:cNvSpPr>
          <p:nvPr>
            <p:ph type="sldNum" sz="quarter" idx="12"/>
          </p:nvPr>
        </p:nvSpPr>
        <p:spPr>
          <a:xfrm>
            <a:off x="9074727" y="6356353"/>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正方形/長方形 3">
            <a:extLst>
              <a:ext uri="{FF2B5EF4-FFF2-40B4-BE49-F238E27FC236}">
                <a16:creationId xmlns:a16="http://schemas.microsoft.com/office/drawing/2014/main" id="{49EF4D19-C17F-A16D-949E-49AB223206BA}"/>
              </a:ext>
            </a:extLst>
          </p:cNvPr>
          <p:cNvSpPr/>
          <p:nvPr/>
        </p:nvSpPr>
        <p:spPr>
          <a:xfrm>
            <a:off x="5822714" y="6014549"/>
            <a:ext cx="6439884" cy="7294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kumimoji="1" lang="ja-JP" altLang="en-US" sz="1050" dirty="0">
                <a:solidFill>
                  <a:prstClr val="black"/>
                </a:solidFill>
                <a:latin typeface="BIZ UDゴシック" panose="020B0400000000000000" pitchFamily="49" charset="-128"/>
                <a:ea typeface="BIZ UDゴシック" panose="020B0400000000000000" pitchFamily="49" charset="-128"/>
              </a:rPr>
              <a:t>注）各市町村の出勤トリップに占める行き先１位の市町村へのトリップ数が５％以上の流動を表示。</a:t>
            </a:r>
            <a:endParaRPr kumimoji="1" lang="en-US" altLang="ja-JP" sz="1050" dirty="0">
              <a:solidFill>
                <a:prstClr val="black"/>
              </a:solidFill>
              <a:latin typeface="BIZ UDゴシック" panose="020B0400000000000000" pitchFamily="49" charset="-128"/>
              <a:ea typeface="BIZ UDゴシック" panose="020B0400000000000000" pitchFamily="49" charset="-128"/>
            </a:endParaRPr>
          </a:p>
          <a:p>
            <a:pPr>
              <a:defRPr/>
            </a:pPr>
            <a:r>
              <a:rPr kumimoji="1" lang="ja-JP" altLang="en-US" sz="1050" dirty="0">
                <a:solidFill>
                  <a:prstClr val="black"/>
                </a:solidFill>
                <a:latin typeface="BIZ UDゴシック" panose="020B0400000000000000" pitchFamily="49" charset="-128"/>
                <a:ea typeface="BIZ UDゴシック" panose="020B0400000000000000" pitchFamily="49" charset="-128"/>
              </a:rPr>
              <a:t>　　なお、首都圏については、埼玉県と千葉県の一部において、行き先として複数市町村を１つに</a:t>
            </a:r>
            <a:endParaRPr kumimoji="1" lang="en-US" altLang="ja-JP" sz="1050" dirty="0">
              <a:solidFill>
                <a:prstClr val="black"/>
              </a:solidFill>
              <a:latin typeface="BIZ UDゴシック" panose="020B0400000000000000" pitchFamily="49" charset="-128"/>
              <a:ea typeface="BIZ UDゴシック" panose="020B0400000000000000" pitchFamily="49" charset="-128"/>
            </a:endParaRPr>
          </a:p>
          <a:p>
            <a:pPr>
              <a:defRPr/>
            </a:pPr>
            <a:r>
              <a:rPr kumimoji="1" lang="ja-JP" altLang="en-US" sz="1050" dirty="0">
                <a:solidFill>
                  <a:prstClr val="black"/>
                </a:solidFill>
                <a:latin typeface="BIZ UDゴシック" panose="020B0400000000000000" pitchFamily="49" charset="-128"/>
                <a:ea typeface="BIZ UDゴシック" panose="020B0400000000000000" pitchFamily="49" charset="-128"/>
              </a:rPr>
              <a:t>　　括っており、そこへの出勤が１位の場合は線を引いていない。</a:t>
            </a:r>
            <a:endParaRPr kumimoji="1" lang="en-US" altLang="ja-JP" sz="1050" dirty="0">
              <a:solidFill>
                <a:prstClr val="black"/>
              </a:solidFill>
              <a:latin typeface="BIZ UDゴシック" panose="020B0400000000000000" pitchFamily="49" charset="-128"/>
              <a:ea typeface="BIZ UDゴシック" panose="020B0400000000000000" pitchFamily="49" charset="-128"/>
            </a:endParaRPr>
          </a:p>
          <a:p>
            <a:pPr>
              <a:defRPr/>
            </a:pPr>
            <a:r>
              <a:rPr kumimoji="1" lang="en-US" altLang="ja-JP" sz="1050" dirty="0">
                <a:solidFill>
                  <a:prstClr val="black"/>
                </a:solidFill>
                <a:latin typeface="BIZ UDゴシック" panose="020B0400000000000000" pitchFamily="49" charset="-128"/>
                <a:ea typeface="BIZ UDゴシック" panose="020B0400000000000000" pitchFamily="49" charset="-128"/>
              </a:rPr>
              <a:t>※</a:t>
            </a:r>
            <a:r>
              <a:rPr kumimoji="1" lang="ja-JP" altLang="en-US" sz="1050" dirty="0">
                <a:solidFill>
                  <a:prstClr val="black"/>
                </a:solidFill>
                <a:latin typeface="BIZ UDゴシック" panose="020B0400000000000000" pitchFamily="49" charset="-128"/>
                <a:ea typeface="BIZ UDゴシック" panose="020B0400000000000000" pitchFamily="49" charset="-128"/>
              </a:rPr>
              <a:t>トリップ：人が、目的をもって、ある地点からある地点へ移動すること。</a:t>
            </a:r>
            <a:endParaRPr kumimoji="1" lang="ja-JP" altLang="en-US" dirty="0"/>
          </a:p>
        </p:txBody>
      </p:sp>
    </p:spTree>
    <p:extLst>
      <p:ext uri="{BB962C8B-B14F-4D97-AF65-F5344CB8AC3E}">
        <p14:creationId xmlns:p14="http://schemas.microsoft.com/office/powerpoint/2010/main" val="3155324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B6B49AA3-10EB-409C-A859-7E25647D9226}"/>
              </a:ext>
            </a:extLst>
          </p:cNvPr>
          <p:cNvSpPr/>
          <p:nvPr/>
        </p:nvSpPr>
        <p:spPr>
          <a:xfrm>
            <a:off x="473529" y="1579081"/>
            <a:ext cx="11348357" cy="5148000"/>
          </a:xfrm>
          <a:prstGeom prst="roundRect">
            <a:avLst>
              <a:gd name="adj" fmla="val 26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B39CDA85-C478-3F80-30AC-3A6A71A863EE}"/>
              </a:ext>
            </a:extLst>
          </p:cNvPr>
          <p:cNvSpPr/>
          <p:nvPr/>
        </p:nvSpPr>
        <p:spPr>
          <a:xfrm>
            <a:off x="36000" y="36000"/>
            <a:ext cx="1218461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２</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大都市圏の競争力強化に向けた行政機能の広域化</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a:extLst>
              <a:ext uri="{FF2B5EF4-FFF2-40B4-BE49-F238E27FC236}">
                <a16:creationId xmlns:a16="http://schemas.microsoft.com/office/drawing/2014/main" id="{B08E3AC6-AEF8-60CC-9756-333E504F722F}"/>
              </a:ext>
            </a:extLst>
          </p:cNvPr>
          <p:cNvSpPr/>
          <p:nvPr/>
        </p:nvSpPr>
        <p:spPr>
          <a:xfrm>
            <a:off x="296201" y="743976"/>
            <a:ext cx="11623656" cy="784958"/>
          </a:xfrm>
          <a:prstGeom prst="rect">
            <a:avLst/>
          </a:prstGeom>
        </p:spPr>
        <p:txBody>
          <a:bodyPr wrap="square">
            <a:spAutoFit/>
          </a:bodyPr>
          <a:lstStyle/>
          <a:p>
            <a:pPr marL="176213" marR="0" lvl="0" indent="-176213" algn="l" defTabSz="914400" rtl="0" eaLnBrk="1" fontAlgn="auto" latinLnBrk="0" hangingPunct="1">
              <a:lnSpc>
                <a:spcPts val="18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〇  第９回意見交換会では、府県域を越えて広がる経済圏（都市圏）域に対応して、一体的・機動的に広域的な政策を進めることができる新たな行政体制の仕組みとして、事務局から議論用のたたき台としてお示しした、①「イギリスの合同行政機構を参考にした仕組み」、②「連携中枢都市圏構想を参考にした仕組み」をもとに、主に次のようなご意見をいただいた。</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a:extLst>
              <a:ext uri="{FF2B5EF4-FFF2-40B4-BE49-F238E27FC236}">
                <a16:creationId xmlns:a16="http://schemas.microsoft.com/office/drawing/2014/main" id="{FA641BE8-2510-4257-83A6-A4968592825B}"/>
              </a:ext>
            </a:extLst>
          </p:cNvPr>
          <p:cNvPicPr>
            <a:picLocks noChangeAspect="1"/>
          </p:cNvPicPr>
          <p:nvPr/>
        </p:nvPicPr>
        <p:blipFill>
          <a:blip r:embed="rId2"/>
          <a:stretch>
            <a:fillRect/>
          </a:stretch>
        </p:blipFill>
        <p:spPr>
          <a:xfrm>
            <a:off x="8877428" y="1922795"/>
            <a:ext cx="2687086" cy="2247227"/>
          </a:xfrm>
          <a:prstGeom prst="rect">
            <a:avLst/>
          </a:prstGeom>
        </p:spPr>
      </p:pic>
      <p:pic>
        <p:nvPicPr>
          <p:cNvPr id="7" name="図 6">
            <a:extLst>
              <a:ext uri="{FF2B5EF4-FFF2-40B4-BE49-F238E27FC236}">
                <a16:creationId xmlns:a16="http://schemas.microsoft.com/office/drawing/2014/main" id="{47858ECA-9A47-4A71-9A81-4BF2FDC6BB9C}"/>
              </a:ext>
            </a:extLst>
          </p:cNvPr>
          <p:cNvPicPr>
            <a:picLocks noChangeAspect="1"/>
          </p:cNvPicPr>
          <p:nvPr/>
        </p:nvPicPr>
        <p:blipFill>
          <a:blip r:embed="rId3"/>
          <a:stretch>
            <a:fillRect/>
          </a:stretch>
        </p:blipFill>
        <p:spPr>
          <a:xfrm>
            <a:off x="8866586" y="4550254"/>
            <a:ext cx="2742475" cy="2035279"/>
          </a:xfrm>
          <a:prstGeom prst="rect">
            <a:avLst/>
          </a:prstGeom>
        </p:spPr>
      </p:pic>
      <p:sp>
        <p:nvSpPr>
          <p:cNvPr id="13" name="テキスト ボックス 12">
            <a:extLst>
              <a:ext uri="{FF2B5EF4-FFF2-40B4-BE49-F238E27FC236}">
                <a16:creationId xmlns:a16="http://schemas.microsoft.com/office/drawing/2014/main" id="{C1A0E7DE-351F-4B7E-84D2-566B5236CC09}"/>
              </a:ext>
            </a:extLst>
          </p:cNvPr>
          <p:cNvSpPr txBox="1"/>
          <p:nvPr/>
        </p:nvSpPr>
        <p:spPr>
          <a:xfrm>
            <a:off x="600202" y="1711974"/>
            <a:ext cx="57904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 「合同行政機構を参考にした仕組み」に関して</a:t>
            </a:r>
          </a:p>
        </p:txBody>
      </p:sp>
      <p:sp>
        <p:nvSpPr>
          <p:cNvPr id="14" name="テキスト ボックス 13">
            <a:extLst>
              <a:ext uri="{FF2B5EF4-FFF2-40B4-BE49-F238E27FC236}">
                <a16:creationId xmlns:a16="http://schemas.microsoft.com/office/drawing/2014/main" id="{8098E22B-6A31-4C19-85CD-F6545BF2D3A7}"/>
              </a:ext>
            </a:extLst>
          </p:cNvPr>
          <p:cNvSpPr txBox="1"/>
          <p:nvPr/>
        </p:nvSpPr>
        <p:spPr>
          <a:xfrm>
            <a:off x="619384" y="4787101"/>
            <a:ext cx="54153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 「連携中枢都市圏構想を参考にした仕組み」に関して</a:t>
            </a:r>
          </a:p>
        </p:txBody>
      </p:sp>
      <p:sp>
        <p:nvSpPr>
          <p:cNvPr id="17" name="正方形/長方形 16">
            <a:extLst>
              <a:ext uri="{FF2B5EF4-FFF2-40B4-BE49-F238E27FC236}">
                <a16:creationId xmlns:a16="http://schemas.microsoft.com/office/drawing/2014/main" id="{92FDA3CB-16C3-4937-A855-755B233B8B80}"/>
              </a:ext>
            </a:extLst>
          </p:cNvPr>
          <p:cNvSpPr/>
          <p:nvPr/>
        </p:nvSpPr>
        <p:spPr>
          <a:xfrm>
            <a:off x="800526" y="1982215"/>
            <a:ext cx="7973602" cy="2785378"/>
          </a:xfrm>
          <a:prstGeom prst="rect">
            <a:avLst/>
          </a:prstGeom>
        </p:spPr>
        <p:txBody>
          <a:bodyPr wrap="square">
            <a:spAutoFit/>
          </a:bodyPr>
          <a:lstStyle/>
          <a:p>
            <a:pPr marL="176213" marR="0" lvl="0" indent="-176213" algn="l"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国、府県、市町村の二重・三重行政をより効率なものとすることが可能な仕組みである一方、これら３つの層を壊す仕組みでもあるので、本当にそこまで必要なのかという議論にはなる。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6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機構を設置する政治的コストは高いが、応答性（政策対応能力）も高くなることが期待できる。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6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大阪都市圏の機構に域内の市町村が参画することを、隣接府県として認め難いという議論は生じる恐れがある。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6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国の補助金で運営すれば問題ないが、例えば、府税が府外の市町村のために使われるということについて、受益と負担の関係から異論が出る可能性がある。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6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機構を構成する市町村の自治が抑制されるという側面にも配慮が必要。</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6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機構が特別地方公共団体であることを想定するのであれば、民間や大学を正規の構成団体とすることは難しいのではないか。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6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広域連合の仕組みを検討する際に課税権は付与されなかったという先例もあり、少なくとも、直接公選の機構としなければ、課税権を持つことは難しいのではないか。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8" name="正方形/長方形 17">
            <a:extLst>
              <a:ext uri="{FF2B5EF4-FFF2-40B4-BE49-F238E27FC236}">
                <a16:creationId xmlns:a16="http://schemas.microsoft.com/office/drawing/2014/main" id="{019167D8-5D2E-43A9-9D8A-504CA191C015}"/>
              </a:ext>
            </a:extLst>
          </p:cNvPr>
          <p:cNvSpPr/>
          <p:nvPr/>
        </p:nvSpPr>
        <p:spPr>
          <a:xfrm>
            <a:off x="825766" y="5041296"/>
            <a:ext cx="8700845" cy="541174"/>
          </a:xfrm>
          <a:prstGeom prst="rect">
            <a:avLst/>
          </a:prstGeom>
        </p:spPr>
        <p:txBody>
          <a:bodyPr wrap="square">
            <a:spAutoFit/>
          </a:bodyPr>
          <a:lstStyle/>
          <a:p>
            <a:pPr marL="176213" marR="0" lvl="0" indent="-176213" algn="l"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当事者間で合意できるのであれば、妥当で実現可能な仕組み。</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6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他府県の市町村と連携協約を結びネットワークを構築するコストは非常に高いと考えられる。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9" name="テキスト ボックス 18">
            <a:extLst>
              <a:ext uri="{FF2B5EF4-FFF2-40B4-BE49-F238E27FC236}">
                <a16:creationId xmlns:a16="http://schemas.microsoft.com/office/drawing/2014/main" id="{E312C37E-FE01-4A73-977C-41A441405233}"/>
              </a:ext>
            </a:extLst>
          </p:cNvPr>
          <p:cNvSpPr txBox="1"/>
          <p:nvPr/>
        </p:nvSpPr>
        <p:spPr>
          <a:xfrm>
            <a:off x="629659" y="5602599"/>
            <a:ext cx="54153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　①・②共通したご意見</a:t>
            </a:r>
          </a:p>
        </p:txBody>
      </p:sp>
      <p:sp>
        <p:nvSpPr>
          <p:cNvPr id="20" name="正方形/長方形 19">
            <a:extLst>
              <a:ext uri="{FF2B5EF4-FFF2-40B4-BE49-F238E27FC236}">
                <a16:creationId xmlns:a16="http://schemas.microsoft.com/office/drawing/2014/main" id="{6FF74982-D14E-422B-B84E-B52F2A3340DB}"/>
              </a:ext>
            </a:extLst>
          </p:cNvPr>
          <p:cNvSpPr/>
          <p:nvPr/>
        </p:nvSpPr>
        <p:spPr>
          <a:xfrm>
            <a:off x="832868" y="5869280"/>
            <a:ext cx="7679120" cy="746358"/>
          </a:xfrm>
          <a:prstGeom prst="rect">
            <a:avLst/>
          </a:prstGeom>
        </p:spPr>
        <p:txBody>
          <a:bodyPr wrap="square">
            <a:spAutoFit/>
          </a:bodyPr>
          <a:lstStyle/>
          <a:p>
            <a:pPr marL="176213" marR="0" lvl="0" indent="-176213" algn="l" defTabSz="914400" rtl="0" eaLnBrk="1" fontAlgn="auto" latinLnBrk="0" hangingPunct="1">
              <a:lnSpc>
                <a:spcPts val="16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関西広域連合との役割分担の違いや業務範囲などの整理が必要。</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6213" marR="0" lvl="0" indent="-176213" algn="l" defTabSz="914400" rtl="0" eaLnBrk="1" fontAlgn="auto" latinLnBrk="0" hangingPunct="1">
              <a:lnSpc>
                <a:spcPts val="1600"/>
              </a:lnSpc>
              <a:spcBef>
                <a:spcPts val="3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そもそもの問題意識である経済圏と行政区域が合わないという課題への対応としては、都道府県間連携という大きな枠組みも必要という議論が必ず残ることになるのではないか。</a:t>
            </a:r>
            <a:endPar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3" name="テキスト ボックス 22">
            <a:extLst>
              <a:ext uri="{FF2B5EF4-FFF2-40B4-BE49-F238E27FC236}">
                <a16:creationId xmlns:a16="http://schemas.microsoft.com/office/drawing/2014/main" id="{B5A39B9D-44F3-40B6-9260-B2C90CA81ED0}"/>
              </a:ext>
            </a:extLst>
          </p:cNvPr>
          <p:cNvSpPr txBox="1"/>
          <p:nvPr/>
        </p:nvSpPr>
        <p:spPr>
          <a:xfrm>
            <a:off x="8711746" y="1671104"/>
            <a:ext cx="320811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第９回資料（①の仕組みのイメージ）</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4" name="テキスト ボックス 23">
            <a:extLst>
              <a:ext uri="{FF2B5EF4-FFF2-40B4-BE49-F238E27FC236}">
                <a16:creationId xmlns:a16="http://schemas.microsoft.com/office/drawing/2014/main" id="{CEAE8046-74C9-4344-97DC-4B4D96D5D107}"/>
              </a:ext>
            </a:extLst>
          </p:cNvPr>
          <p:cNvSpPr txBox="1"/>
          <p:nvPr/>
        </p:nvSpPr>
        <p:spPr>
          <a:xfrm>
            <a:off x="8711746" y="4309117"/>
            <a:ext cx="33104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第９回資料（②の仕組みのイメージ）</a:t>
            </a:r>
            <a:r>
              <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 name="スライド番号プレースホルダー 3">
            <a:extLst>
              <a:ext uri="{FF2B5EF4-FFF2-40B4-BE49-F238E27FC236}">
                <a16:creationId xmlns:a16="http://schemas.microsoft.com/office/drawing/2014/main" id="{E333FA34-6466-4B35-A5E6-EF4044F712E3}"/>
              </a:ext>
            </a:extLst>
          </p:cNvPr>
          <p:cNvSpPr txBox="1">
            <a:spLocks/>
          </p:cNvSpPr>
          <p:nvPr/>
        </p:nvSpPr>
        <p:spPr>
          <a:xfrm>
            <a:off x="9362035" y="640297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488486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9543</Words>
  <Application>Microsoft Office PowerPoint</Application>
  <PresentationFormat>ワイド画面</PresentationFormat>
  <Paragraphs>904</Paragraphs>
  <Slides>26</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26</vt:i4>
      </vt:variant>
    </vt:vector>
  </HeadingPairs>
  <TitlesOfParts>
    <vt:vector size="41" baseType="lpstr">
      <vt:lpstr>BIZ UDPゴシック</vt:lpstr>
      <vt:lpstr>BIZ UDゴシック</vt:lpstr>
      <vt:lpstr>Meiryo UI</vt:lpstr>
      <vt:lpstr>ＭＳ 明朝</vt:lpstr>
      <vt:lpstr>游ゴシック</vt:lpstr>
      <vt:lpstr>游ゴシック Light</vt:lpstr>
      <vt:lpstr>游明朝</vt:lpstr>
      <vt:lpstr>Arial</vt:lpstr>
      <vt:lpstr>Calibri</vt:lpstr>
      <vt:lpstr>Calibri Light</vt:lpstr>
      <vt:lpstr>Wingdings</vt:lpstr>
      <vt:lpstr>Office テーマ</vt:lpstr>
      <vt:lpstr>3_Office テーマ</vt:lpstr>
      <vt:lpstr>1_Office テーマ</vt:lpstr>
      <vt:lpstr>4_Office テーマ</vt:lpstr>
      <vt:lpstr>多極分散・ネットワーク型の社会への転換に向けて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2025-02-06T03:07:38Z</dcterms:modified>
</cp:coreProperties>
</file>