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B68A410C-2A12-469E-8DBB-DEC4A239DC10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22375"/>
            <a:ext cx="47672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550FD0B3-D338-431C-B92B-B25FDF94E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5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1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46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8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44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92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88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3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7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89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99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2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4027-256D-4D56-A534-C02D8D35753A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69CD-369D-4C1D-A45D-61C284393A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0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BF50FFC-FB09-4064-A398-BEA1E7C1765A}"/>
              </a:ext>
            </a:extLst>
          </p:cNvPr>
          <p:cNvSpPr/>
          <p:nvPr/>
        </p:nvSpPr>
        <p:spPr>
          <a:xfrm>
            <a:off x="4404279" y="620961"/>
            <a:ext cx="5408296" cy="611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26795D1-3462-4C5B-BC77-392A3835BD86}"/>
              </a:ext>
            </a:extLst>
          </p:cNvPr>
          <p:cNvSpPr/>
          <p:nvPr/>
        </p:nvSpPr>
        <p:spPr>
          <a:xfrm>
            <a:off x="3312098" y="616182"/>
            <a:ext cx="994411" cy="611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00DE0EB-6B7F-4DF0-B162-E21CD2D009D8}"/>
              </a:ext>
            </a:extLst>
          </p:cNvPr>
          <p:cNvSpPr/>
          <p:nvPr/>
        </p:nvSpPr>
        <p:spPr>
          <a:xfrm>
            <a:off x="2230074" y="616182"/>
            <a:ext cx="994411" cy="611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1CE6A55-188C-4E6A-9169-1EB35C71B3CB}"/>
              </a:ext>
            </a:extLst>
          </p:cNvPr>
          <p:cNvSpPr/>
          <p:nvPr/>
        </p:nvSpPr>
        <p:spPr>
          <a:xfrm>
            <a:off x="1154734" y="616182"/>
            <a:ext cx="994411" cy="611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CA9AD7C-CAA2-4487-8276-486FB8D22369}"/>
              </a:ext>
            </a:extLst>
          </p:cNvPr>
          <p:cNvSpPr/>
          <p:nvPr/>
        </p:nvSpPr>
        <p:spPr>
          <a:xfrm>
            <a:off x="93298" y="616182"/>
            <a:ext cx="994411" cy="611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DE573A0-AAB9-4D21-B835-C07B2E586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45230"/>
            <a:ext cx="8543925" cy="31494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ja-JP" altLang="en-US" sz="2275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大阪府センター的機能における地域ブロック等の連携体制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5BCFFFF6-FFD6-4D95-B1E2-1DF0C9C103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492770"/>
              </p:ext>
            </p:extLst>
          </p:nvPr>
        </p:nvGraphicFramePr>
        <p:xfrm>
          <a:off x="149872" y="885057"/>
          <a:ext cx="876316" cy="157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661258023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豊能ブロック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561534"/>
                  </a:ext>
                </a:extLst>
              </a:tr>
              <a:tr h="606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箕面支援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中津支援</a:t>
                      </a:r>
                      <a:endParaRPr lang="en-US" altLang="ja-JP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豊中</a:t>
                      </a: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endParaRPr lang="en-US" altLang="ja-JP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北視覚支援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ja-JP" altLang="en-US" sz="8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333519"/>
                  </a:ext>
                </a:extLst>
              </a:tr>
              <a:tr h="755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能勢町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豊能町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箕面市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池田市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豊中市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6741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1DC0121-716F-42B5-9FA6-AC7FC6081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631867"/>
              </p:ext>
            </p:extLst>
          </p:nvPr>
        </p:nvGraphicFramePr>
        <p:xfrm>
          <a:off x="149869" y="2510618"/>
          <a:ext cx="883472" cy="197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472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三島ブロック</a:t>
                      </a:r>
                      <a:endParaRPr kumimoji="1" lang="ja-JP" altLang="en-US" sz="9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0029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吹田支援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高槻支援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吹田支援</a:t>
                      </a:r>
                      <a:endParaRPr lang="en-US" altLang="ja-JP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摂津支援</a:t>
                      </a:r>
                      <a:endParaRPr lang="en-US" altLang="ja-JP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茨木支援</a:t>
                      </a:r>
                      <a:endParaRPr lang="en-US" altLang="ja-JP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高槻</a:t>
                      </a: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endParaRPr lang="en-US" altLang="ja-JP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生野聴覚支援</a:t>
                      </a:r>
                      <a:r>
                        <a:rPr lang="en-US" altLang="ja-JP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ja-JP" altLang="en-US" sz="7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  <a:tr h="755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茨木市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吹田市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摂津市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高槻市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n>
                            <a:noFill/>
                          </a:ln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島本町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747321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5C2BFE0-B041-445C-82A2-80BDD44AF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51412"/>
              </p:ext>
            </p:extLst>
          </p:nvPr>
        </p:nvGraphicFramePr>
        <p:xfrm>
          <a:off x="1218141" y="885057"/>
          <a:ext cx="882972" cy="224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972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北河内ブロック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0029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枚方支援</a:t>
                      </a:r>
                      <a:endParaRPr lang="en-US" altLang="ja-JP" sz="900" b="1" u="sng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寝屋川支援</a:t>
                      </a:r>
                      <a:endParaRPr lang="en-US" altLang="zh-TW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交野支援</a:t>
                      </a:r>
                      <a:endParaRPr lang="en-US" altLang="zh-TW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守口支援</a:t>
                      </a:r>
                      <a:endParaRPr lang="en-US" altLang="zh-TW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交野支援</a:t>
                      </a:r>
                      <a:endParaRPr lang="en-US" altLang="zh-TW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</a:t>
                      </a:r>
                      <a:r>
                        <a:rPr lang="zh-TW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四條畷校</a:t>
                      </a:r>
                      <a:endParaRPr lang="en-US" altLang="zh-TW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中央聴覚支援</a:t>
                      </a:r>
                      <a:r>
                        <a:rPr lang="en-US" altLang="ja-JP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ja-JP" altLang="en-US" sz="7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  <a:tr h="1027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枚方市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交野市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守口市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寝屋川市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四條畷市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門真市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大東市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747321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ED652E2-40BC-43B1-B6A1-F156C771E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1309"/>
              </p:ext>
            </p:extLst>
          </p:nvPr>
        </p:nvGraphicFramePr>
        <p:xfrm>
          <a:off x="2293066" y="1049135"/>
          <a:ext cx="882972" cy="134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972">
                  <a:extLst>
                    <a:ext uri="{9D8B030D-6E8A-4147-A177-3AD203B41FA5}">
                      <a16:colId xmlns:a16="http://schemas.microsoft.com/office/drawing/2014/main" val="3446326608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中河内ブロック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00579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東大阪支援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八尾</a:t>
                      </a:r>
                      <a:r>
                        <a:rPr lang="zh-TW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endParaRPr lang="en-US" altLang="zh-TW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だいせん聴覚高等支援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zh-TW" altLang="en-US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362261"/>
                  </a:ext>
                </a:extLst>
              </a:tr>
              <a:tr h="506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東大阪市</a:t>
                      </a:r>
                      <a:endParaRPr lang="en-US" altLang="ja-JP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八尾市</a:t>
                      </a:r>
                      <a:endParaRPr lang="en-US" altLang="ja-JP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柏原市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59391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A20852B-A235-46B3-B1D9-C12C4024D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71695"/>
              </p:ext>
            </p:extLst>
          </p:nvPr>
        </p:nvGraphicFramePr>
        <p:xfrm>
          <a:off x="2284262" y="2456862"/>
          <a:ext cx="891776" cy="212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776">
                  <a:extLst>
                    <a:ext uri="{9D8B030D-6E8A-4147-A177-3AD203B41FA5}">
                      <a16:colId xmlns:a16="http://schemas.microsoft.com/office/drawing/2014/main" val="2931157286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南河内ブロック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38353"/>
                  </a:ext>
                </a:extLst>
              </a:tr>
              <a:tr h="606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藤井寺支援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西浦支援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富田林</a:t>
                      </a:r>
                      <a:r>
                        <a:rPr lang="zh-TW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endParaRPr lang="en-US" altLang="zh-TW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羽曳野支援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zh-TW" altLang="en-US" sz="8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135406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松原市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藤井寺市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羽曳野市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富田林市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大阪狭山市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千早赤阪村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太子町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河内長野市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河南町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400480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F4A8581-AB0D-4349-B22E-E9348441B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687854"/>
              </p:ext>
            </p:extLst>
          </p:nvPr>
        </p:nvGraphicFramePr>
        <p:xfrm>
          <a:off x="3376795" y="879460"/>
          <a:ext cx="882972" cy="171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972">
                  <a:extLst>
                    <a:ext uri="{9D8B030D-6E8A-4147-A177-3AD203B41FA5}">
                      <a16:colId xmlns:a16="http://schemas.microsoft.com/office/drawing/2014/main" val="3959627465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泉北ブロック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921270"/>
                  </a:ext>
                </a:extLst>
              </a:tr>
              <a:tr h="8791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和泉支援</a:t>
                      </a:r>
                      <a:endParaRPr lang="en-US" altLang="zh-TW" sz="900" b="1" u="sng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泉北高等支援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堺支援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堺支援</a:t>
                      </a:r>
                      <a:endParaRPr lang="en-US" altLang="zh-TW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大手前分校</a:t>
                      </a:r>
                      <a:endParaRPr lang="en-US" altLang="zh-TW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堺聴覚支援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zh-TW" altLang="en-US" sz="8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816769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和泉市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高石市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泉大津市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忠岡町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82733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13729367-9A7F-4229-AB69-37DBB3528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64881"/>
              </p:ext>
            </p:extLst>
          </p:nvPr>
        </p:nvGraphicFramePr>
        <p:xfrm>
          <a:off x="3376795" y="2682389"/>
          <a:ext cx="882972" cy="188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972">
                  <a:extLst>
                    <a:ext uri="{9D8B030D-6E8A-4147-A177-3AD203B41FA5}">
                      <a16:colId xmlns:a16="http://schemas.microsoft.com/office/drawing/2014/main" val="2931157286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泉南ブロック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38353"/>
                  </a:ext>
                </a:extLst>
              </a:tr>
              <a:tr h="606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佐野支援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岸和田支援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TW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泉南</a:t>
                      </a:r>
                      <a:r>
                        <a:rPr lang="zh-TW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endParaRPr lang="en-US" altLang="zh-TW" sz="900" b="0" dirty="0" smtClean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南視覚支援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広</a:t>
                      </a:r>
                      <a:r>
                        <a:rPr lang="en-US" altLang="ja-JP" sz="8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zh-TW" altLang="en-US" sz="8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135406"/>
                  </a:ext>
                </a:extLst>
              </a:tr>
              <a:tr h="1064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岸和田市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貝塚市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熊取町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泉佐野市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田尻町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泉南市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阪南市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岬町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400480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B15DFB04-49F2-4F2D-B6BB-234C0CA06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92168"/>
              </p:ext>
            </p:extLst>
          </p:nvPr>
        </p:nvGraphicFramePr>
        <p:xfrm>
          <a:off x="4460523" y="879460"/>
          <a:ext cx="1169638" cy="276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638">
                  <a:extLst>
                    <a:ext uri="{9D8B030D-6E8A-4147-A177-3AD203B41FA5}">
                      <a16:colId xmlns:a16="http://schemas.microsoft.com/office/drawing/2014/main" val="2931157286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大阪市北東ブロック</a:t>
                      </a:r>
                      <a:endParaRPr lang="en-US" altLang="ja-JP" sz="9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（第１ブロック）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38353"/>
                  </a:ext>
                </a:extLst>
              </a:tr>
              <a:tr h="4829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東淀川</a:t>
                      </a:r>
                      <a:r>
                        <a:rPr lang="zh-CN" altLang="en-US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r>
                        <a:rPr lang="en-US" altLang="ja-JP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</a:t>
                      </a:r>
                      <a:r>
                        <a:rPr lang="en-US" altLang="ja-JP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en-US" altLang="zh-CN" sz="900" b="1" u="sng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思斉</a:t>
                      </a:r>
                      <a:r>
                        <a:rPr lang="zh-CN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</a:t>
                      </a: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光陽</a:t>
                      </a:r>
                      <a:r>
                        <a:rPr lang="zh-CN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135406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知的障がい校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北区、都島区、旭区、城東区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（寝屋川以北）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、鶴見区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（寝屋川以北）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、西淀川区、淀川区、東淀川区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00480"/>
                  </a:ext>
                </a:extLst>
              </a:tr>
              <a:tr h="1027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肢体不自由校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北区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（天神橋筋以東）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都島区、東成区、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（堺筋以東）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天王寺区</a:t>
                      </a:r>
                      <a:r>
                        <a:rPr lang="ja-JP" altLang="en-US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（千日前通り以北）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東淀川区、旭区、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城東区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、鶴見区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113490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1C86B0B8-0D14-4ABD-ADB1-C61ED9325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56211"/>
              </p:ext>
            </p:extLst>
          </p:nvPr>
        </p:nvGraphicFramePr>
        <p:xfrm>
          <a:off x="5830917" y="879459"/>
          <a:ext cx="1169638" cy="246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638">
                  <a:extLst>
                    <a:ext uri="{9D8B030D-6E8A-4147-A177-3AD203B41FA5}">
                      <a16:colId xmlns:a16="http://schemas.microsoft.com/office/drawing/2014/main" val="1102097754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大阪市北西ブロック</a:t>
                      </a:r>
                      <a:endParaRPr lang="en-US" altLang="ja-JP" sz="9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（第２ブロック）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680941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西淀川</a:t>
                      </a:r>
                      <a:r>
                        <a:rPr lang="zh-CN" altLang="en-US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 </a:t>
                      </a:r>
                      <a:r>
                        <a:rPr lang="en-US" altLang="ja-JP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</a:t>
                      </a:r>
                      <a:r>
                        <a:rPr lang="en-US" altLang="ja-JP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zh-TW" altLang="en-US" sz="900" b="1" u="sng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難波</a:t>
                      </a:r>
                      <a:r>
                        <a:rPr lang="zh-CN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4384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知的障がい校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福島区、此花区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西区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、港区、大正区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浪速区</a:t>
                      </a:r>
                      <a:endParaRPr lang="ja-JP" altLang="en-US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959828"/>
                  </a:ext>
                </a:extLst>
              </a:tr>
              <a:tr h="1027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zh-CN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zh-CN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肢体不自由校</a:t>
                      </a:r>
                      <a:r>
                        <a:rPr lang="en-US" altLang="zh-CN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北区</a:t>
                      </a:r>
                      <a:r>
                        <a:rPr lang="zh-CN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（天神橋筋以西）</a:t>
                      </a: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zh-CN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福島区</a:t>
                      </a:r>
                      <a:r>
                        <a:rPr lang="zh-CN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、此花区</a:t>
                      </a: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zh-CN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  <a:r>
                        <a:rPr lang="zh-CN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（堺筋以西）</a:t>
                      </a: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zh-CN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西区</a:t>
                      </a:r>
                      <a:r>
                        <a:rPr lang="zh-CN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、港区、大正区</a:t>
                      </a: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zh-CN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西淀川区</a:t>
                      </a:r>
                      <a:r>
                        <a:rPr lang="zh-CN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、淀川区</a:t>
                      </a: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zh-CN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住之江区</a:t>
                      </a:r>
                      <a:r>
                        <a:rPr lang="zh-CN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（南港大橋以北）</a:t>
                      </a:r>
                      <a:endParaRPr lang="ja-JP" altLang="en-US" sz="7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944462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D8C06E7-0742-4377-8086-00FC471CF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77298"/>
              </p:ext>
            </p:extLst>
          </p:nvPr>
        </p:nvGraphicFramePr>
        <p:xfrm>
          <a:off x="7201311" y="879460"/>
          <a:ext cx="1169638" cy="270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638">
                  <a:extLst>
                    <a:ext uri="{9D8B030D-6E8A-4147-A177-3AD203B41FA5}">
                      <a16:colId xmlns:a16="http://schemas.microsoft.com/office/drawing/2014/main" val="61720879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大阪市南東ブロック（第３ブロック）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953660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生野</a:t>
                      </a:r>
                      <a:r>
                        <a:rPr lang="zh-CN" altLang="en-US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 </a:t>
                      </a:r>
                      <a:r>
                        <a:rPr lang="en-US" altLang="ja-JP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</a:t>
                      </a:r>
                      <a:r>
                        <a:rPr lang="en-US" altLang="ja-JP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en-US" altLang="zh-CN" sz="900" b="1" u="sng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平野</a:t>
                      </a:r>
                      <a:r>
                        <a:rPr lang="zh-CN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 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94684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知的障がい校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中央区、天王寺区、東成区、生野区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城東区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寝屋川以南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lang="ja-JP" altLang="en-US" sz="900" dirty="0" err="1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鶴見区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寝屋川以南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lang="ja-JP" altLang="en-US" sz="900" dirty="0" err="1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平野区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国道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25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号線以北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ja-JP" altLang="en-US" sz="7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290854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肢体不自由校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天王寺区</a:t>
                      </a:r>
                      <a:r>
                        <a:rPr lang="ja-JP" altLang="en-US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（千日前通り以南）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生野区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、阿倍野区、東住吉区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（地下鉄玉出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―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平野を東西に結ぶ線　以北）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平野区</a:t>
                      </a:r>
                      <a:endParaRPr lang="ja-JP" altLang="en-US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3086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28AFEF3B-16A6-4E3D-891B-129DBBF3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575541"/>
              </p:ext>
            </p:extLst>
          </p:nvPr>
        </p:nvGraphicFramePr>
        <p:xfrm>
          <a:off x="8571706" y="885058"/>
          <a:ext cx="1169638" cy="243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638">
                  <a:extLst>
                    <a:ext uri="{9D8B030D-6E8A-4147-A177-3AD203B41FA5}">
                      <a16:colId xmlns:a16="http://schemas.microsoft.com/office/drawing/2014/main" val="938601375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大阪市南西ブロック（第４ブロック）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0060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住之江</a:t>
                      </a:r>
                      <a:r>
                        <a:rPr lang="zh-CN" altLang="en-US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 </a:t>
                      </a:r>
                      <a:r>
                        <a:rPr lang="en-US" altLang="ja-JP" sz="900" b="1" u="sng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</a:t>
                      </a:r>
                      <a:r>
                        <a:rPr lang="en-US" altLang="ja-JP" sz="9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en-US" altLang="zh-CN" sz="900" b="1" u="sng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東住吉</a:t>
                      </a:r>
                      <a:r>
                        <a:rPr lang="zh-CN" altLang="en-US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支援 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310898"/>
                  </a:ext>
                </a:extLst>
              </a:tr>
              <a:tr h="7553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知的障がい校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阿倍野区、住之江区、西成区、住吉区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東住吉区、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平野区</a:t>
                      </a:r>
                      <a:r>
                        <a:rPr lang="en-US" altLang="ja-JP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lang="ja-JP" altLang="en-US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国道</a:t>
                      </a:r>
                      <a:r>
                        <a:rPr lang="en-US" altLang="ja-JP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25</a:t>
                      </a:r>
                      <a:r>
                        <a:rPr lang="ja-JP" altLang="en-US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号線以南</a:t>
                      </a:r>
                      <a:r>
                        <a:rPr lang="en-US" altLang="ja-JP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lang="ja-JP" altLang="en-US" sz="5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114327"/>
                  </a:ext>
                </a:extLst>
              </a:tr>
              <a:tr h="8543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肢体不自由校</a:t>
                      </a:r>
                      <a:r>
                        <a:rPr lang="en-US" altLang="ja-JP" sz="9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住之江区</a:t>
                      </a:r>
                      <a:r>
                        <a:rPr lang="ja-JP" altLang="en-US" sz="5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（南港大橋以南）</a:t>
                      </a: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住吉区、浪速区、</a:t>
                      </a:r>
                      <a:endParaRPr lang="en-US" altLang="ja-JP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東住吉区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（地下鉄玉出</a:t>
                      </a:r>
                      <a:r>
                        <a:rPr lang="en-US" altLang="ja-JP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―</a:t>
                      </a:r>
                      <a:r>
                        <a:rPr lang="ja-JP" altLang="en-US" sz="7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平野を東西に結ぶ線　以南）</a:t>
                      </a:r>
                      <a:r>
                        <a:rPr lang="ja-JP" altLang="en-US" sz="7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endParaRPr lang="en-US" altLang="ja-JP" sz="7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9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西成区</a:t>
                      </a:r>
                      <a:endParaRPr lang="ja-JP" altLang="en-US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734989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1DDD11E-AC92-48E3-939F-44EC63012F6C}"/>
              </a:ext>
            </a:extLst>
          </p:cNvPr>
          <p:cNvSpPr txBox="1"/>
          <p:nvPr/>
        </p:nvSpPr>
        <p:spPr>
          <a:xfrm>
            <a:off x="48503" y="622787"/>
            <a:ext cx="1169638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豊能・三島地域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9BDE426-6A3B-4DF2-A99C-76A0EA56796C}"/>
              </a:ext>
            </a:extLst>
          </p:cNvPr>
          <p:cNvSpPr txBox="1"/>
          <p:nvPr/>
        </p:nvSpPr>
        <p:spPr>
          <a:xfrm>
            <a:off x="1074807" y="622786"/>
            <a:ext cx="1169638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北河内地域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C07D43-5F83-47DD-BCA3-CBCE31DA0095}"/>
              </a:ext>
            </a:extLst>
          </p:cNvPr>
          <p:cNvSpPr txBox="1"/>
          <p:nvPr/>
        </p:nvSpPr>
        <p:spPr>
          <a:xfrm>
            <a:off x="2142461" y="616181"/>
            <a:ext cx="1169638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中河内・</a:t>
            </a:r>
            <a:endParaRPr lang="en-US" altLang="ja-JP" sz="1138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南河内地域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7199EEA-B1F3-4807-A459-757EDC847371}"/>
              </a:ext>
            </a:extLst>
          </p:cNvPr>
          <p:cNvSpPr txBox="1"/>
          <p:nvPr/>
        </p:nvSpPr>
        <p:spPr>
          <a:xfrm>
            <a:off x="3224485" y="616761"/>
            <a:ext cx="1169638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泉北・泉南地域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F6EB6FE-0BF6-4569-A938-AD5DB95C586E}"/>
              </a:ext>
            </a:extLst>
          </p:cNvPr>
          <p:cNvSpPr txBox="1"/>
          <p:nvPr/>
        </p:nvSpPr>
        <p:spPr>
          <a:xfrm>
            <a:off x="6523608" y="622786"/>
            <a:ext cx="1169638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大阪市地域</a:t>
            </a: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C3D945A7-647A-4497-9438-66E0DC7D1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249528"/>
              </p:ext>
            </p:extLst>
          </p:nvPr>
        </p:nvGraphicFramePr>
        <p:xfrm>
          <a:off x="149870" y="4633034"/>
          <a:ext cx="876316" cy="49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職業学科</a:t>
                      </a:r>
                      <a:endParaRPr lang="en-US" altLang="ja-JP" sz="7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高等支援グループ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95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とりかい高等支援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143C4D96-E88E-490E-81E4-FA208E918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209114"/>
              </p:ext>
            </p:extLst>
          </p:nvPr>
        </p:nvGraphicFramePr>
        <p:xfrm>
          <a:off x="1210020" y="4633035"/>
          <a:ext cx="876316" cy="49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職業学科</a:t>
                      </a:r>
                      <a:endParaRPr lang="en-US" altLang="ja-JP" sz="7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高等支援グループ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95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1" u="sng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むらの高等支援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239407B8-6A28-4C19-B09F-5BD55F33EA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673508"/>
              </p:ext>
            </p:extLst>
          </p:nvPr>
        </p:nvGraphicFramePr>
        <p:xfrm>
          <a:off x="2281173" y="4633035"/>
          <a:ext cx="876316" cy="49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職業学科</a:t>
                      </a:r>
                      <a:endParaRPr lang="en-US" altLang="ja-JP" sz="7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高等支援グループ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95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たまがわ高等支援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</a:tbl>
          </a:graphicData>
        </a:graphic>
      </p:graphicFrame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123E4AC6-CBDA-41DC-83F2-73E9B70333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879286"/>
              </p:ext>
            </p:extLst>
          </p:nvPr>
        </p:nvGraphicFramePr>
        <p:xfrm>
          <a:off x="3376795" y="4633244"/>
          <a:ext cx="876316" cy="49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職業学科</a:t>
                      </a:r>
                      <a:endParaRPr lang="en-US" altLang="ja-JP" sz="7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高等支援グループ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95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すながわ高等支援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</a:tbl>
          </a:graphicData>
        </a:graphic>
      </p:graphicFrame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C13DC517-6F4D-40FC-B7BA-08BFF7121F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06332"/>
              </p:ext>
            </p:extLst>
          </p:nvPr>
        </p:nvGraphicFramePr>
        <p:xfrm>
          <a:off x="5647292" y="3929081"/>
          <a:ext cx="876316" cy="49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＊職業</a:t>
                      </a: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学科</a:t>
                      </a:r>
                      <a:endParaRPr lang="en-US" altLang="ja-JP" sz="7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高等支援グループ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95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なにわ高等支援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93298" y="6256346"/>
            <a:ext cx="9719276" cy="4435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高等学校支援教育力充実</a:t>
            </a:r>
            <a:r>
              <a:rPr lang="ja-JP" altLang="en-US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事業（支援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教育</a:t>
            </a:r>
            <a:r>
              <a:rPr lang="ja-JP" altLang="en-US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サポート校）</a:t>
            </a:r>
            <a:r>
              <a:rPr lang="en-US" altLang="ja-JP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en-US" altLang="ja-JP" sz="97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旧第</a:t>
            </a:r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学区：柴島</a:t>
            </a:r>
            <a:r>
              <a:rPr lang="ja-JP" altLang="en-US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高等学校　　　旧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学区：枚方なぎさ</a:t>
            </a:r>
            <a:r>
              <a:rPr lang="ja-JP" altLang="en-US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高等学校　　　旧第</a:t>
            </a:r>
            <a:r>
              <a:rPr lang="en-US" altLang="ja-JP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学区：松原高等学校　　　旧第４学区：堺東高等学校</a:t>
            </a: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C13DC517-6F4D-40FC-B7BA-08BFF7121F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802179"/>
              </p:ext>
            </p:extLst>
          </p:nvPr>
        </p:nvGraphicFramePr>
        <p:xfrm>
          <a:off x="4607184" y="3929081"/>
          <a:ext cx="876316" cy="483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6316">
                  <a:extLst>
                    <a:ext uri="{9D8B030D-6E8A-4147-A177-3AD203B41FA5}">
                      <a16:colId xmlns:a16="http://schemas.microsoft.com/office/drawing/2014/main" val="1574118367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＊広域支援</a:t>
                      </a:r>
                      <a:endParaRPr lang="en-US" altLang="ja-JP" sz="700" b="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グループ</a:t>
                      </a:r>
                      <a:endParaRPr lang="ja-JP" altLang="en-US" sz="7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40968"/>
                  </a:ext>
                </a:extLst>
              </a:tr>
              <a:tr h="195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ja-JP" altLang="en-US" sz="700" b="0" dirty="0" smtClean="0">
                          <a:solidFill>
                            <a:srgbClr val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光陽支援</a:t>
                      </a:r>
                      <a:endParaRPr lang="ja-JP" altLang="en-US" sz="700" b="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53085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6490870" y="4741792"/>
            <a:ext cx="3419475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下線付きの支援学校は、ブロック</a:t>
            </a:r>
            <a:r>
              <a:rPr lang="ja-JP" altLang="en-US" sz="1138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推進校</a:t>
            </a:r>
            <a:endParaRPr lang="en-US" altLang="ja-JP" sz="1138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各ブロック内の</a:t>
            </a:r>
            <a:r>
              <a:rPr lang="en-US" altLang="ja-JP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広</a:t>
            </a:r>
            <a:r>
              <a:rPr lang="en-US" altLang="ja-JP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13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は、広域支援学校の担当</a:t>
            </a:r>
            <a:r>
              <a:rPr lang="ja-JP" altLang="en-US" sz="1138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窓口</a:t>
            </a:r>
            <a:endParaRPr lang="ja-JP" altLang="en-US" sz="1138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93298" y="5730601"/>
            <a:ext cx="9719276" cy="4694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職業学科高等支援グループ</a:t>
            </a:r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97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975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むらの高等支援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とりかい高等支援　　たまがわ高等支援　　すながわ高等支援　　なにわ高等支援</a:t>
            </a:r>
            <a:endParaRPr lang="en-US" altLang="ja-JP" sz="97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93298" y="5209230"/>
            <a:ext cx="9719277" cy="465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広域支援グループ</a:t>
            </a:r>
            <a:r>
              <a:rPr lang="en-US" altLang="ja-JP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975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975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刀根山</a:t>
            </a:r>
            <a:r>
              <a:rPr lang="ja-JP" altLang="en-US" sz="975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支援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大阪南視覚支援　　大阪北視覚支援　　生野聴覚支援　　</a:t>
            </a:r>
            <a:r>
              <a:rPr lang="ja-JP" altLang="en-US" sz="975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だい</a:t>
            </a:r>
            <a:r>
              <a:rPr lang="ja-JP" altLang="en-US" sz="97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せん聴覚高等支援　　堺聴覚支援　　中央聴覚支援　　光陽支援　　羽曳野支援</a:t>
            </a:r>
            <a:endParaRPr lang="en-US" altLang="ja-JP" sz="97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507264" y="3791479"/>
            <a:ext cx="5234080" cy="74304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00555" y="3921698"/>
            <a:ext cx="2591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＊大阪市域の広域支援、職業学科高等支援</a:t>
            </a:r>
            <a:endParaRPr lang="en-US" altLang="ja-JP" sz="9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グループについては、各ブロック会議に年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</a:t>
            </a:r>
            <a:endParaRPr lang="en-US" altLang="ja-JP" sz="9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以上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参加</a:t>
            </a:r>
            <a:endParaRPr lang="en-US" altLang="ja-JP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94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726</Words>
  <Application>Microsoft Office PowerPoint</Application>
  <PresentationFormat>A4 210 x 297 mm</PresentationFormat>
  <Paragraphs>172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大阪府センター的機能における地域ブロック等の連携体制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植野 耕司</dc:creator>
  <cp:lastModifiedBy>植野　耕司</cp:lastModifiedBy>
  <cp:revision>65</cp:revision>
  <cp:lastPrinted>2022-04-22T12:01:33Z</cp:lastPrinted>
  <dcterms:created xsi:type="dcterms:W3CDTF">2022-04-10T02:31:25Z</dcterms:created>
  <dcterms:modified xsi:type="dcterms:W3CDTF">2022-05-10T12:08:37Z</dcterms:modified>
</cp:coreProperties>
</file>