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5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3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2D028-82F8-475F-A95F-E695625E9769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25D0D-DF5F-4325-90B2-012630564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75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25D0D-DF5F-4325-90B2-012630564F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61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1086" indent="0" algn="ctr">
              <a:buNone/>
              <a:defRPr sz="1886"/>
            </a:lvl2pPr>
            <a:lvl3pPr marL="862173" indent="0" algn="ctr">
              <a:buNone/>
              <a:defRPr sz="1697"/>
            </a:lvl3pPr>
            <a:lvl4pPr marL="1293258" indent="0" algn="ctr">
              <a:buNone/>
              <a:defRPr sz="1508"/>
            </a:lvl4pPr>
            <a:lvl5pPr marL="1724345" indent="0" algn="ctr">
              <a:buNone/>
              <a:defRPr sz="1508"/>
            </a:lvl5pPr>
            <a:lvl6pPr marL="2155431" indent="0" algn="ctr">
              <a:buNone/>
              <a:defRPr sz="1508"/>
            </a:lvl6pPr>
            <a:lvl7pPr marL="2586517" indent="0" algn="ctr">
              <a:buNone/>
              <a:defRPr sz="1508"/>
            </a:lvl7pPr>
            <a:lvl8pPr marL="3017604" indent="0" algn="ctr">
              <a:buNone/>
              <a:defRPr sz="1508"/>
            </a:lvl8pPr>
            <a:lvl9pPr marL="3448689" indent="0" algn="ctr">
              <a:buNone/>
              <a:defRPr sz="1508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9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89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65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1086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217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325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34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43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6517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7604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8689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1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86" indent="0">
              <a:buNone/>
              <a:defRPr sz="1886" b="1"/>
            </a:lvl2pPr>
            <a:lvl3pPr marL="862173" indent="0">
              <a:buNone/>
              <a:defRPr sz="1697" b="1"/>
            </a:lvl3pPr>
            <a:lvl4pPr marL="1293258" indent="0">
              <a:buNone/>
              <a:defRPr sz="1508" b="1"/>
            </a:lvl4pPr>
            <a:lvl5pPr marL="1724345" indent="0">
              <a:buNone/>
              <a:defRPr sz="1508" b="1"/>
            </a:lvl5pPr>
            <a:lvl6pPr marL="2155431" indent="0">
              <a:buNone/>
              <a:defRPr sz="1508" b="1"/>
            </a:lvl6pPr>
            <a:lvl7pPr marL="2586517" indent="0">
              <a:buNone/>
              <a:defRPr sz="1508" b="1"/>
            </a:lvl7pPr>
            <a:lvl8pPr marL="3017604" indent="0">
              <a:buNone/>
              <a:defRPr sz="1508" b="1"/>
            </a:lvl8pPr>
            <a:lvl9pPr marL="3448689" indent="0">
              <a:buNone/>
              <a:defRPr sz="15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1086" indent="0">
              <a:buNone/>
              <a:defRPr sz="1886" b="1"/>
            </a:lvl2pPr>
            <a:lvl3pPr marL="862173" indent="0">
              <a:buNone/>
              <a:defRPr sz="1697" b="1"/>
            </a:lvl3pPr>
            <a:lvl4pPr marL="1293258" indent="0">
              <a:buNone/>
              <a:defRPr sz="1508" b="1"/>
            </a:lvl4pPr>
            <a:lvl5pPr marL="1724345" indent="0">
              <a:buNone/>
              <a:defRPr sz="1508" b="1"/>
            </a:lvl5pPr>
            <a:lvl6pPr marL="2155431" indent="0">
              <a:buNone/>
              <a:defRPr sz="1508" b="1"/>
            </a:lvl6pPr>
            <a:lvl7pPr marL="2586517" indent="0">
              <a:buNone/>
              <a:defRPr sz="1508" b="1"/>
            </a:lvl7pPr>
            <a:lvl8pPr marL="3017604" indent="0">
              <a:buNone/>
              <a:defRPr sz="1508" b="1"/>
            </a:lvl8pPr>
            <a:lvl9pPr marL="3448689" indent="0">
              <a:buNone/>
              <a:defRPr sz="1508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21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8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7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7"/>
            </a:lvl1pPr>
            <a:lvl2pPr>
              <a:defRPr sz="2640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086" indent="0">
              <a:buNone/>
              <a:defRPr sz="1320"/>
            </a:lvl2pPr>
            <a:lvl3pPr marL="862173" indent="0">
              <a:buNone/>
              <a:defRPr sz="1132"/>
            </a:lvl3pPr>
            <a:lvl4pPr marL="1293258" indent="0">
              <a:buNone/>
              <a:defRPr sz="943"/>
            </a:lvl4pPr>
            <a:lvl5pPr marL="1724345" indent="0">
              <a:buNone/>
              <a:defRPr sz="943"/>
            </a:lvl5pPr>
            <a:lvl6pPr marL="2155431" indent="0">
              <a:buNone/>
              <a:defRPr sz="943"/>
            </a:lvl6pPr>
            <a:lvl7pPr marL="2586517" indent="0">
              <a:buNone/>
              <a:defRPr sz="943"/>
            </a:lvl7pPr>
            <a:lvl8pPr marL="3017604" indent="0">
              <a:buNone/>
              <a:defRPr sz="943"/>
            </a:lvl8pPr>
            <a:lvl9pPr marL="3448689" indent="0">
              <a:buNone/>
              <a:defRPr sz="9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98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7"/>
            </a:lvl1pPr>
            <a:lvl2pPr marL="431086" indent="0">
              <a:buNone/>
              <a:defRPr sz="2640"/>
            </a:lvl2pPr>
            <a:lvl3pPr marL="862173" indent="0">
              <a:buNone/>
              <a:defRPr sz="2263"/>
            </a:lvl3pPr>
            <a:lvl4pPr marL="1293258" indent="0">
              <a:buNone/>
              <a:defRPr sz="1886"/>
            </a:lvl4pPr>
            <a:lvl5pPr marL="1724345" indent="0">
              <a:buNone/>
              <a:defRPr sz="1886"/>
            </a:lvl5pPr>
            <a:lvl6pPr marL="2155431" indent="0">
              <a:buNone/>
              <a:defRPr sz="1886"/>
            </a:lvl6pPr>
            <a:lvl7pPr marL="2586517" indent="0">
              <a:buNone/>
              <a:defRPr sz="1886"/>
            </a:lvl7pPr>
            <a:lvl8pPr marL="3017604" indent="0">
              <a:buNone/>
              <a:defRPr sz="1886"/>
            </a:lvl8pPr>
            <a:lvl9pPr marL="3448689" indent="0">
              <a:buNone/>
              <a:defRPr sz="188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8"/>
            </a:lvl1pPr>
            <a:lvl2pPr marL="431086" indent="0">
              <a:buNone/>
              <a:defRPr sz="1320"/>
            </a:lvl2pPr>
            <a:lvl3pPr marL="862173" indent="0">
              <a:buNone/>
              <a:defRPr sz="1132"/>
            </a:lvl3pPr>
            <a:lvl4pPr marL="1293258" indent="0">
              <a:buNone/>
              <a:defRPr sz="943"/>
            </a:lvl4pPr>
            <a:lvl5pPr marL="1724345" indent="0">
              <a:buNone/>
              <a:defRPr sz="943"/>
            </a:lvl5pPr>
            <a:lvl6pPr marL="2155431" indent="0">
              <a:buNone/>
              <a:defRPr sz="943"/>
            </a:lvl6pPr>
            <a:lvl7pPr marL="2586517" indent="0">
              <a:buNone/>
              <a:defRPr sz="943"/>
            </a:lvl7pPr>
            <a:lvl8pPr marL="3017604" indent="0">
              <a:buNone/>
              <a:defRPr sz="943"/>
            </a:lvl8pPr>
            <a:lvl9pPr marL="3448689" indent="0">
              <a:buNone/>
              <a:defRPr sz="9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09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B7A5-C37A-4EA4-BA14-EBEFFBBA2823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422D-B0F4-4DE9-90CC-85B510E0F9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37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2173" rtl="0" eaLnBrk="1" latinLnBrk="0" hangingPunct="1">
        <a:lnSpc>
          <a:spcPct val="90000"/>
        </a:lnSpc>
        <a:spcBef>
          <a:spcPct val="0"/>
        </a:spcBef>
        <a:buNone/>
        <a:defRPr kumimoji="1" sz="41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543" indent="-215543" algn="l" defTabSz="862173" rtl="0" eaLnBrk="1" latinLnBrk="0" hangingPunct="1">
        <a:lnSpc>
          <a:spcPct val="90000"/>
        </a:lnSpc>
        <a:spcBef>
          <a:spcPts val="943"/>
        </a:spcBef>
        <a:buFont typeface="Arial" panose="020B0604020202020204" pitchFamily="34" charset="0"/>
        <a:buChar char="•"/>
        <a:defRPr kumimoji="1"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46629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715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802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888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974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2060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3146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4233" indent="-215543" algn="l" defTabSz="86217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86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173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258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345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431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517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604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689" algn="l" defTabSz="862173" rtl="0" eaLnBrk="1" latinLnBrk="0" hangingPunct="1">
        <a:defRPr kumimoji="1"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3">
            <a:extLst>
              <a:ext uri="{FF2B5EF4-FFF2-40B4-BE49-F238E27FC236}">
                <a16:creationId xmlns:a16="http://schemas.microsoft.com/office/drawing/2014/main" id="{C05FC86F-6702-FC78-70CA-980C81322CD2}"/>
              </a:ext>
            </a:extLst>
          </p:cNvPr>
          <p:cNvSpPr txBox="1"/>
          <p:nvPr/>
        </p:nvSpPr>
        <p:spPr>
          <a:xfrm>
            <a:off x="0" y="8232"/>
            <a:ext cx="9144000" cy="33466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rot="0" spcFirstLastPara="0" vert="horz" wrap="square" lIns="55302" tIns="27651" rIns="55302" bIns="276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6515">
              <a:defRPr/>
            </a:pPr>
            <a:r>
              <a:rPr lang="ja-JP" altLang="en-US" sz="1400" b="1" kern="0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G荳ｸ・ｺ・橸ｽｼ・ｯ・ｸM-PRO"/>
              </a:rPr>
              <a:t>日本庭園のさらなる魅力づくりについて</a:t>
            </a:r>
            <a:endParaRPr lang="ja-JP" altLang="ja-JP" sz="1400" b="1" kern="100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13">
            <a:extLst>
              <a:ext uri="{FF2B5EF4-FFF2-40B4-BE49-F238E27FC236}">
                <a16:creationId xmlns:a16="http://schemas.microsoft.com/office/drawing/2014/main" id="{EA33EB93-D03D-65EA-998F-11CB2E88ADC7}"/>
              </a:ext>
            </a:extLst>
          </p:cNvPr>
          <p:cNvSpPr txBox="1"/>
          <p:nvPr/>
        </p:nvSpPr>
        <p:spPr>
          <a:xfrm>
            <a:off x="3643554" y="371942"/>
            <a:ext cx="5465508" cy="2510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rot="0" spcFirstLastPara="0" vert="horz" wrap="square" lIns="55302" tIns="27651" rIns="55302" bIns="276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276515">
              <a:defRPr/>
            </a:pPr>
            <a:r>
              <a:rPr lang="ja-JP" altLang="en-US" sz="10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２．日本庭園内の改修等に際し必要な事項</a:t>
            </a:r>
            <a:endParaRPr lang="en-US" altLang="ja-JP" sz="10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○日本庭園内で現状変更を行う際、原則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30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日前までに文化庁に届出を行う。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○現状変更が必要とされる行為を行う際には、文化庁、大阪府教育庁文化財保護課などの関係機関と協議を行うと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　ともに、</a:t>
            </a:r>
            <a:r>
              <a:rPr lang="ja-JP" altLang="en-US" sz="800" u="sng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景観等の観点から審議が必要と判断されるものについては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、学識経験者で構成される大阪府日本万国博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　覧会記念公園運営審議会緑整備部会等に諮り、適宜専門家からの指導・助言を得る。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【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現状変更届出を必要とする主な行為の例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】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　　　　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【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改修等一覧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】</a:t>
            </a:r>
          </a:p>
          <a:p>
            <a:pPr algn="just" defTabSz="276515">
              <a:defRPr/>
            </a:pP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・土地の掘削を伴う地形の改変行為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・大規模な地割の変更</a:t>
            </a:r>
            <a:r>
              <a:rPr lang="ja-JP" altLang="en-US" sz="80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を伴う行為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・大規模な漏水対策のための行為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・石組の据え直し等を伴う行為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・建築物の耐震補強行為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・石組、建築物・工作物等（外観）の意匠の改変行為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・園路の改変行為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・橋の架け替え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・建築物・工作物等の新設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・樹木の伐採および植栽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sp>
        <p:nvSpPr>
          <p:cNvPr id="10" name="テキスト ボックス 2">
            <a:extLst>
              <a:ext uri="{FF2B5EF4-FFF2-40B4-BE49-F238E27FC236}">
                <a16:creationId xmlns:a16="http://schemas.microsoft.com/office/drawing/2014/main" id="{1F1472F3-04DF-7D5F-81A9-E6E0C2F1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097" y="6598838"/>
            <a:ext cx="364454" cy="1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55302" tIns="27651" rIns="55302" bIns="27651" anchor="t" anchorCtr="0">
            <a:spAutoFit/>
          </a:bodyPr>
          <a:lstStyle/>
          <a:p>
            <a:pPr algn="just" defTabSz="276515">
              <a:defRPr/>
            </a:pPr>
            <a:r>
              <a:rPr lang="en-US" altLang="ja-JP" sz="726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-</a:t>
            </a:r>
            <a:r>
              <a:rPr lang="ja-JP" altLang="en-US" sz="726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</a:t>
            </a:r>
            <a:r>
              <a:rPr lang="en-US" sz="726" b="1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-</a:t>
            </a:r>
            <a:endParaRPr lang="ja-JP" altLang="en-US" sz="635" b="1" kern="100" dirty="0">
              <a:solidFill>
                <a:prstClr val="black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13">
            <a:extLst>
              <a:ext uri="{FF2B5EF4-FFF2-40B4-BE49-F238E27FC236}">
                <a16:creationId xmlns:a16="http://schemas.microsoft.com/office/drawing/2014/main" id="{4E6491BC-E0FD-4B8E-A7AF-CE6618C250F4}"/>
              </a:ext>
            </a:extLst>
          </p:cNvPr>
          <p:cNvSpPr txBox="1"/>
          <p:nvPr/>
        </p:nvSpPr>
        <p:spPr>
          <a:xfrm>
            <a:off x="34939" y="381464"/>
            <a:ext cx="3573676" cy="2503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rot="0" spcFirstLastPara="0" vert="horz" wrap="square" lIns="55302" tIns="27651" rIns="55302" bIns="276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276515">
              <a:defRPr/>
            </a:pPr>
            <a:r>
              <a:rPr lang="ja-JP" altLang="en-US" sz="10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１．登録記念物（名勝地関係）への登録関係　</a:t>
            </a:r>
            <a:r>
              <a:rPr lang="ja-JP" altLang="en-US" sz="1089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　　　　　　　　　　　　　　　　　　　　　　</a:t>
            </a:r>
            <a:endParaRPr lang="en-US" altLang="ja-JP" sz="1089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○万博日本庭園は、令和６年１０月１１日付の官報告示により、登録記念物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（名勝地関係）に登録されました。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○今後、文化財として適切な保存と活用を図り、次世代への確実な継承を行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うため、「日本万国博覧会記念公園日本庭園保存活用計画」の策定を進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めており、今後は保存活用計画に基づき改修等を行います。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【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経過と今後の予定</a:t>
            </a:r>
            <a:r>
              <a:rPr lang="en-US" altLang="ja-JP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】</a:t>
            </a: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　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109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109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109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endParaRPr lang="en-US" altLang="ja-JP" sz="9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9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en-US" altLang="ja-JP" sz="9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9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ja-JP" altLang="en-US" sz="1089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268873" y="32048"/>
            <a:ext cx="828294" cy="2287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6515">
              <a:defRPr/>
            </a:pPr>
            <a:r>
              <a:rPr kumimoji="1" lang="ja-JP" altLang="en-US" sz="847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資料４　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017D79AE-FCAA-03A0-B9EC-DF0E8BFAC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0644"/>
            <a:ext cx="111749" cy="2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302" tIns="27651" rIns="55302" bIns="27651" numCol="1" anchor="ctr" anchorCtr="0" compatLnSpc="1">
            <a:prstTxWarp prst="textNoShape">
              <a:avLst/>
            </a:prstTxWarp>
            <a:spAutoFit/>
          </a:bodyPr>
          <a:lstStyle/>
          <a:p>
            <a:pPr defTabSz="276515">
              <a:defRPr/>
            </a:pPr>
            <a:endParaRPr lang="ja-JP" altLang="en-US" sz="1089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3F7AB58-8F51-4744-DE16-DDAAD294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" y="314559"/>
            <a:ext cx="111749" cy="2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302" tIns="27651" rIns="55302" bIns="27651" numCol="1" anchor="ctr" anchorCtr="0" compatLnSpc="1">
            <a:prstTxWarp prst="textNoShape">
              <a:avLst/>
            </a:prstTxWarp>
            <a:spAutoFit/>
          </a:bodyPr>
          <a:lstStyle/>
          <a:p>
            <a:pPr defTabSz="276515">
              <a:defRPr/>
            </a:pPr>
            <a:endParaRPr lang="ja-JP" altLang="en-US" sz="1089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256DFA75-445E-58DA-83CA-AB09C027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" y="201399"/>
            <a:ext cx="111749" cy="7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302" tIns="27651" rIns="55302" bIns="27651" numCol="1" anchor="ctr" anchorCtr="0" compatLnSpc="1">
            <a:prstTxWarp prst="textNoShape">
              <a:avLst/>
            </a:prstTxWarp>
            <a:spAutoFit/>
          </a:bodyPr>
          <a:lstStyle/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ja-JP" altLang="ja-JP" sz="1089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</a:b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32964F-F399-9942-5E42-11200E4E5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" y="201399"/>
            <a:ext cx="111749" cy="7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5302" tIns="27651" rIns="55302" bIns="27651" numCol="1" anchor="ctr" anchorCtr="0" compatLnSpc="1">
            <a:prstTxWarp prst="textNoShape">
              <a:avLst/>
            </a:prstTxWarp>
            <a:spAutoFit/>
          </a:bodyPr>
          <a:lstStyle/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ja-JP" altLang="ja-JP" sz="1089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</a:b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defTabSz="55302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ja-JP" sz="1089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F05109-D2C1-45D2-ACD1-ECCFBC2C9947}"/>
              </a:ext>
            </a:extLst>
          </p:cNvPr>
          <p:cNvSpPr txBox="1"/>
          <p:nvPr/>
        </p:nvSpPr>
        <p:spPr>
          <a:xfrm>
            <a:off x="34938" y="2914129"/>
            <a:ext cx="9062229" cy="3684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txBody>
          <a:bodyPr rot="0" spcFirstLastPara="0" vert="horz" wrap="square" lIns="55302" tIns="27651" rIns="55302" bIns="2765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276515">
              <a:defRPr/>
            </a:pPr>
            <a:r>
              <a:rPr lang="ja-JP" altLang="en-US" sz="1050" b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３．</a:t>
            </a:r>
            <a:r>
              <a:rPr lang="ja-JP" altLang="en-US" sz="105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日本庭園内の改修等位置図</a:t>
            </a:r>
            <a:endParaRPr lang="en-US" altLang="ja-JP" sz="105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  <a:p>
            <a:pPr algn="just" defTabSz="276515">
              <a:defRPr/>
            </a:pPr>
            <a:r>
              <a:rPr lang="ja-JP" altLang="en-US" sz="8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Courier New" panose="02070309020205020404" pitchFamily="49" charset="0"/>
              </a:rPr>
              <a:t>　</a:t>
            </a:r>
            <a:endParaRPr lang="en-US" altLang="ja-JP" sz="8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Courier New" panose="02070309020205020404" pitchFamily="49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716EB46-90A8-43D6-B124-42B5F07B3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06" y="3749818"/>
            <a:ext cx="4655955" cy="1969025"/>
          </a:xfrm>
          <a:prstGeom prst="rect">
            <a:avLst/>
          </a:prstGeom>
        </p:spPr>
      </p:pic>
      <p:sp>
        <p:nvSpPr>
          <p:cNvPr id="27" name="吹き出し: 線 26">
            <a:extLst>
              <a:ext uri="{FF2B5EF4-FFF2-40B4-BE49-F238E27FC236}">
                <a16:creationId xmlns:a16="http://schemas.microsoft.com/office/drawing/2014/main" id="{05E235EE-E1FA-4227-A5D6-D6C4C60F22CB}"/>
              </a:ext>
            </a:extLst>
          </p:cNvPr>
          <p:cNvSpPr/>
          <p:nvPr/>
        </p:nvSpPr>
        <p:spPr>
          <a:xfrm>
            <a:off x="576170" y="4491072"/>
            <a:ext cx="1036864" cy="323235"/>
          </a:xfrm>
          <a:prstGeom prst="borderCallout1">
            <a:avLst>
              <a:gd name="adj1" fmla="val -19627"/>
              <a:gd name="adj2" fmla="val 198541"/>
              <a:gd name="adj3" fmla="val 57989"/>
              <a:gd name="adj4" fmla="val 104338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④下水道分流化</a:t>
            </a:r>
          </a:p>
        </p:txBody>
      </p:sp>
      <p:sp>
        <p:nvSpPr>
          <p:cNvPr id="28" name="吹き出し: 線 27">
            <a:extLst>
              <a:ext uri="{FF2B5EF4-FFF2-40B4-BE49-F238E27FC236}">
                <a16:creationId xmlns:a16="http://schemas.microsoft.com/office/drawing/2014/main" id="{012C2BB5-E174-4487-91B5-0592D2837B4A}"/>
              </a:ext>
            </a:extLst>
          </p:cNvPr>
          <p:cNvSpPr/>
          <p:nvPr/>
        </p:nvSpPr>
        <p:spPr>
          <a:xfrm>
            <a:off x="7677369" y="4833191"/>
            <a:ext cx="1213538" cy="323235"/>
          </a:xfrm>
          <a:prstGeom prst="borderCallout1">
            <a:avLst>
              <a:gd name="adj1" fmla="val 164757"/>
              <a:gd name="adj2" fmla="val -175580"/>
              <a:gd name="adj3" fmla="val 50412"/>
              <a:gd name="adj4" fmla="val -1173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⑦蓮池前園路・蓮池橋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舗装補修・手摺塗装等</a:t>
            </a:r>
          </a:p>
        </p:txBody>
      </p:sp>
      <p:sp>
        <p:nvSpPr>
          <p:cNvPr id="30" name="吹き出し: 線 29">
            <a:extLst>
              <a:ext uri="{FF2B5EF4-FFF2-40B4-BE49-F238E27FC236}">
                <a16:creationId xmlns:a16="http://schemas.microsoft.com/office/drawing/2014/main" id="{C3E11281-2A6D-4895-80F8-D85947CF3AB5}"/>
              </a:ext>
            </a:extLst>
          </p:cNvPr>
          <p:cNvSpPr/>
          <p:nvPr/>
        </p:nvSpPr>
        <p:spPr>
          <a:xfrm>
            <a:off x="4540388" y="5765579"/>
            <a:ext cx="1036864" cy="480099"/>
          </a:xfrm>
          <a:prstGeom prst="borderCallout1">
            <a:avLst>
              <a:gd name="adj1" fmla="val -110030"/>
              <a:gd name="adj2" fmla="val -7758"/>
              <a:gd name="adj3" fmla="val 3138"/>
              <a:gd name="adj4" fmla="val 15362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⑥４号棟（正門）　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耐震補強・屋根補修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情報発信機能の付与</a:t>
            </a:r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7499243C-215B-45A4-AF7E-DC9DA04A6060}"/>
              </a:ext>
            </a:extLst>
          </p:cNvPr>
          <p:cNvSpPr/>
          <p:nvPr/>
        </p:nvSpPr>
        <p:spPr>
          <a:xfrm>
            <a:off x="2631393" y="3968644"/>
            <a:ext cx="3119164" cy="1003406"/>
          </a:xfrm>
          <a:custGeom>
            <a:avLst/>
            <a:gdLst>
              <a:gd name="connsiteX0" fmla="*/ 0 w 8481060"/>
              <a:gd name="connsiteY0" fmla="*/ 281940 h 2735580"/>
              <a:gd name="connsiteX1" fmla="*/ 342900 w 8481060"/>
              <a:gd name="connsiteY1" fmla="*/ 60960 h 2735580"/>
              <a:gd name="connsiteX2" fmla="*/ 647700 w 8481060"/>
              <a:gd name="connsiteY2" fmla="*/ 0 h 2735580"/>
              <a:gd name="connsiteX3" fmla="*/ 1257300 w 8481060"/>
              <a:gd name="connsiteY3" fmla="*/ 0 h 2735580"/>
              <a:gd name="connsiteX4" fmla="*/ 1844040 w 8481060"/>
              <a:gd name="connsiteY4" fmla="*/ 190500 h 2735580"/>
              <a:gd name="connsiteX5" fmla="*/ 4693920 w 8481060"/>
              <a:gd name="connsiteY5" fmla="*/ 1447800 h 2735580"/>
              <a:gd name="connsiteX6" fmla="*/ 6172200 w 8481060"/>
              <a:gd name="connsiteY6" fmla="*/ 1988820 h 2735580"/>
              <a:gd name="connsiteX7" fmla="*/ 6987540 w 8481060"/>
              <a:gd name="connsiteY7" fmla="*/ 2240280 h 2735580"/>
              <a:gd name="connsiteX8" fmla="*/ 8138160 w 8481060"/>
              <a:gd name="connsiteY8" fmla="*/ 2628900 h 2735580"/>
              <a:gd name="connsiteX9" fmla="*/ 8481060 w 8481060"/>
              <a:gd name="connsiteY9" fmla="*/ 2735580 h 27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81060" h="2735580">
                <a:moveTo>
                  <a:pt x="0" y="281940"/>
                </a:moveTo>
                <a:lnTo>
                  <a:pt x="342900" y="60960"/>
                </a:lnTo>
                <a:lnTo>
                  <a:pt x="647700" y="0"/>
                </a:lnTo>
                <a:lnTo>
                  <a:pt x="1257300" y="0"/>
                </a:lnTo>
                <a:lnTo>
                  <a:pt x="1844040" y="190500"/>
                </a:lnTo>
                <a:lnTo>
                  <a:pt x="4693920" y="1447800"/>
                </a:lnTo>
                <a:lnTo>
                  <a:pt x="6172200" y="1988820"/>
                </a:lnTo>
                <a:lnTo>
                  <a:pt x="6987540" y="2240280"/>
                </a:lnTo>
                <a:lnTo>
                  <a:pt x="8138160" y="2628900"/>
                </a:lnTo>
                <a:lnTo>
                  <a:pt x="8481060" y="273558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33" name="吹き出し: 線 32">
            <a:extLst>
              <a:ext uri="{FF2B5EF4-FFF2-40B4-BE49-F238E27FC236}">
                <a16:creationId xmlns:a16="http://schemas.microsoft.com/office/drawing/2014/main" id="{D3C8A6FA-0E53-4A36-9AC4-F0ADBA2B4D55}"/>
              </a:ext>
            </a:extLst>
          </p:cNvPr>
          <p:cNvSpPr/>
          <p:nvPr/>
        </p:nvSpPr>
        <p:spPr>
          <a:xfrm>
            <a:off x="915544" y="3641271"/>
            <a:ext cx="641609" cy="270164"/>
          </a:xfrm>
          <a:prstGeom prst="borderCallout1">
            <a:avLst>
              <a:gd name="adj1" fmla="val 117807"/>
              <a:gd name="adj2" fmla="val 311784"/>
              <a:gd name="adj3" fmla="val 32731"/>
              <a:gd name="adj4" fmla="val 101188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⑤井水配管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460CB5D9-FC8A-404B-80B3-506FEAB54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15" y="5218042"/>
            <a:ext cx="1740890" cy="1303435"/>
          </a:xfrm>
          <a:prstGeom prst="rect">
            <a:avLst/>
          </a:prstGeom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7EE7C862-F42D-4FE3-9115-D7BB6F2674E6}"/>
              </a:ext>
            </a:extLst>
          </p:cNvPr>
          <p:cNvSpPr/>
          <p:nvPr/>
        </p:nvSpPr>
        <p:spPr>
          <a:xfrm>
            <a:off x="5551714" y="4926009"/>
            <a:ext cx="16329" cy="277586"/>
          </a:xfrm>
          <a:custGeom>
            <a:avLst/>
            <a:gdLst>
              <a:gd name="connsiteX0" fmla="*/ 0 w 16329"/>
              <a:gd name="connsiteY0" fmla="*/ 0 h 277586"/>
              <a:gd name="connsiteX1" fmla="*/ 16329 w 16329"/>
              <a:gd name="connsiteY1" fmla="*/ 277586 h 27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329" h="277586">
                <a:moveTo>
                  <a:pt x="0" y="0"/>
                </a:moveTo>
                <a:lnTo>
                  <a:pt x="16329" y="277586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4762EC3-A942-4256-BC0C-537357F34E5B}"/>
              </a:ext>
            </a:extLst>
          </p:cNvPr>
          <p:cNvCxnSpPr>
            <a:cxnSpLocks/>
          </p:cNvCxnSpPr>
          <p:nvPr/>
        </p:nvCxnSpPr>
        <p:spPr>
          <a:xfrm flipH="1">
            <a:off x="3910693" y="3986711"/>
            <a:ext cx="831575" cy="39660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D914F422-2864-4846-A618-856C6BE258FD}"/>
              </a:ext>
            </a:extLst>
          </p:cNvPr>
          <p:cNvCxnSpPr>
            <a:cxnSpLocks/>
            <a:stCxn id="26" idx="1"/>
          </p:cNvCxnSpPr>
          <p:nvPr/>
        </p:nvCxnSpPr>
        <p:spPr>
          <a:xfrm>
            <a:off x="4742269" y="3968644"/>
            <a:ext cx="985418" cy="1164976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吹き出し: 線 48">
            <a:extLst>
              <a:ext uri="{FF2B5EF4-FFF2-40B4-BE49-F238E27FC236}">
                <a16:creationId xmlns:a16="http://schemas.microsoft.com/office/drawing/2014/main" id="{147F3E28-A46B-42CD-84ED-172FC984C771}"/>
              </a:ext>
            </a:extLst>
          </p:cNvPr>
          <p:cNvSpPr/>
          <p:nvPr/>
        </p:nvSpPr>
        <p:spPr>
          <a:xfrm>
            <a:off x="576170" y="5393944"/>
            <a:ext cx="906551" cy="308672"/>
          </a:xfrm>
          <a:prstGeom prst="borderCallout1">
            <a:avLst>
              <a:gd name="adj1" fmla="val -94412"/>
              <a:gd name="adj2" fmla="val 372971"/>
              <a:gd name="adj3" fmla="val 32731"/>
              <a:gd name="adj4" fmla="val 101188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②園芸植物展示場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屋根等修繕</a:t>
            </a:r>
          </a:p>
        </p:txBody>
      </p:sp>
      <p:sp>
        <p:nvSpPr>
          <p:cNvPr id="50" name="吹き出し: 線 49">
            <a:extLst>
              <a:ext uri="{FF2B5EF4-FFF2-40B4-BE49-F238E27FC236}">
                <a16:creationId xmlns:a16="http://schemas.microsoft.com/office/drawing/2014/main" id="{267162AF-D4F0-4A9F-B979-C0C19D9E12A3}"/>
              </a:ext>
            </a:extLst>
          </p:cNvPr>
          <p:cNvSpPr/>
          <p:nvPr/>
        </p:nvSpPr>
        <p:spPr>
          <a:xfrm>
            <a:off x="3208247" y="5765580"/>
            <a:ext cx="1209249" cy="308672"/>
          </a:xfrm>
          <a:prstGeom prst="borderCallout1">
            <a:avLst>
              <a:gd name="adj1" fmla="val -205502"/>
              <a:gd name="adj2" fmla="val 99469"/>
              <a:gd name="adj3" fmla="val -12234"/>
              <a:gd name="adj4" fmla="val 20249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①３号棟（中央休憩所）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内装改修</a:t>
            </a:r>
          </a:p>
        </p:txBody>
      </p:sp>
      <p:sp>
        <p:nvSpPr>
          <p:cNvPr id="51" name="吹き出し: 線 50">
            <a:extLst>
              <a:ext uri="{FF2B5EF4-FFF2-40B4-BE49-F238E27FC236}">
                <a16:creationId xmlns:a16="http://schemas.microsoft.com/office/drawing/2014/main" id="{557859BA-DCC9-4AAB-86B1-B6658ED7B816}"/>
              </a:ext>
            </a:extLst>
          </p:cNvPr>
          <p:cNvSpPr/>
          <p:nvPr/>
        </p:nvSpPr>
        <p:spPr>
          <a:xfrm>
            <a:off x="7677369" y="4355386"/>
            <a:ext cx="1213538" cy="323235"/>
          </a:xfrm>
          <a:prstGeom prst="borderCallout1">
            <a:avLst>
              <a:gd name="adj1" fmla="val 308729"/>
              <a:gd name="adj2" fmla="val -185093"/>
              <a:gd name="adj3" fmla="val 50412"/>
              <a:gd name="adj4" fmla="val -1173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>
                <a:solidFill>
                  <a:schemeClr val="tx1"/>
                </a:solidFill>
              </a:rPr>
              <a:t>⑧５号棟</a:t>
            </a:r>
            <a:r>
              <a:rPr kumimoji="1" lang="ja-JP" altLang="en-US" sz="700" dirty="0">
                <a:solidFill>
                  <a:schemeClr val="tx1"/>
                </a:solidFill>
              </a:rPr>
              <a:t>（鯉池休憩所）</a:t>
            </a:r>
            <a:endParaRPr kumimoji="1" lang="en-US" altLang="ja-JP" sz="7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耐震補強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58A3BDB8-C9CE-476F-B40B-75625C74A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48" y="2988102"/>
            <a:ext cx="1740891" cy="130566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E4C60CA3-8791-431F-92D8-D38D924D5A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" y="5742879"/>
            <a:ext cx="1258720" cy="79468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C26D666-9503-4851-9B3B-324E4D0A25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2118" y="2974791"/>
            <a:ext cx="1072828" cy="72829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4A038069-8C76-4524-8BDE-F5428B032B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62"/>
          <a:stretch/>
        </p:blipFill>
        <p:spPr>
          <a:xfrm>
            <a:off x="1833403" y="5736909"/>
            <a:ext cx="1332697" cy="794519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FAFD6317-0972-413B-940D-980CE69EB31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t="26529" r="4344" b="11464"/>
          <a:stretch/>
        </p:blipFill>
        <p:spPr bwMode="auto">
          <a:xfrm>
            <a:off x="5601744" y="5737478"/>
            <a:ext cx="1422947" cy="81425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楕円 66">
            <a:extLst>
              <a:ext uri="{FF2B5EF4-FFF2-40B4-BE49-F238E27FC236}">
                <a16:creationId xmlns:a16="http://schemas.microsoft.com/office/drawing/2014/main" id="{D7E45515-7834-4EC5-AEAF-1F1ED6EA50C0}"/>
              </a:ext>
            </a:extLst>
          </p:cNvPr>
          <p:cNvSpPr/>
          <p:nvPr/>
        </p:nvSpPr>
        <p:spPr>
          <a:xfrm rot="1346214">
            <a:off x="2387409" y="4242073"/>
            <a:ext cx="2059131" cy="598526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吹き出し: 線 25">
            <a:extLst>
              <a:ext uri="{FF2B5EF4-FFF2-40B4-BE49-F238E27FC236}">
                <a16:creationId xmlns:a16="http://schemas.microsoft.com/office/drawing/2014/main" id="{F0F64E32-E997-4D75-B4FC-887DC6028536}"/>
              </a:ext>
            </a:extLst>
          </p:cNvPr>
          <p:cNvSpPr/>
          <p:nvPr/>
        </p:nvSpPr>
        <p:spPr>
          <a:xfrm>
            <a:off x="4479830" y="3747195"/>
            <a:ext cx="524877" cy="221449"/>
          </a:xfrm>
          <a:prstGeom prst="borderCallout1">
            <a:avLst>
              <a:gd name="adj1" fmla="val 106663"/>
              <a:gd name="adj2" fmla="val 29250"/>
              <a:gd name="adj3" fmla="val 198912"/>
              <a:gd name="adj4" fmla="val -240930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</a:rPr>
              <a:t>③補植</a:t>
            </a: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76487CAD-B219-442B-8D3E-55890D048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44" y="1675429"/>
            <a:ext cx="3359201" cy="1057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02539B-BA1F-4887-A6B1-0A07A59CC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2979865"/>
            <a:ext cx="971550" cy="7286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3179EF-7FBE-4EF5-9E18-3DDB6C1FC0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b="13321"/>
          <a:stretch/>
        </p:blipFill>
        <p:spPr>
          <a:xfrm>
            <a:off x="3293928" y="2977595"/>
            <a:ext cx="1106771" cy="7254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3BA06B-E0DB-4477-A6AB-75DBC76B49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6706" y="1499285"/>
            <a:ext cx="2806025" cy="124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924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416</Words>
  <Application>Microsoft Office PowerPoint</Application>
  <PresentationFormat>画面に合わせる (4:3)</PresentationFormat>
  <Paragraphs>83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ＭＳ ゴシック</vt:lpstr>
      <vt:lpstr>游ゴシック</vt:lpstr>
      <vt:lpstr>游明朝</vt:lpstr>
      <vt:lpstr>Arial</vt:lpstr>
      <vt:lpstr>Calibri</vt:lpstr>
      <vt:lpstr>Calibri Light</vt:lpstr>
      <vt:lpstr>1_Office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佐藤　志津子</dc:creator>
  <cp:lastModifiedBy>佐藤　志津子</cp:lastModifiedBy>
  <cp:revision>44</cp:revision>
  <cp:lastPrinted>2024-12-23T06:21:08Z</cp:lastPrinted>
  <dcterms:created xsi:type="dcterms:W3CDTF">2024-12-09T02:35:03Z</dcterms:created>
  <dcterms:modified xsi:type="dcterms:W3CDTF">2025-01-17T02:02:05Z</dcterms:modified>
</cp:coreProperties>
</file>