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Lst>
  <p:sldSz cx="12801600" cy="9601200" type="A3"/>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63" autoAdjust="0"/>
    <p:restoredTop sz="94710" autoAdjust="0"/>
  </p:normalViewPr>
  <p:slideViewPr>
    <p:cSldViewPr snapToGrid="0">
      <p:cViewPr varScale="1">
        <p:scale>
          <a:sx n="81" d="100"/>
          <a:sy n="81" d="100"/>
        </p:scale>
        <p:origin x="159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6416D43-BE65-4146-BED2-AD01A67F057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3357874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416D43-BE65-4146-BED2-AD01A67F057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4216291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416D43-BE65-4146-BED2-AD01A67F057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1467636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416D43-BE65-4146-BED2-AD01A67F057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3005554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416D43-BE65-4146-BED2-AD01A67F057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718204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6416D43-BE65-4146-BED2-AD01A67F057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1158598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6416D43-BE65-4146-BED2-AD01A67F057F}" type="datetimeFigureOut">
              <a:rPr kumimoji="1" lang="ja-JP" altLang="en-US" smtClean="0"/>
              <a:t>2026/3/25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39321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6416D43-BE65-4146-BED2-AD01A67F057F}" type="datetimeFigureOut">
              <a:rPr kumimoji="1" lang="ja-JP" altLang="en-US" smtClean="0"/>
              <a:t>2026/3/25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3337120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16D43-BE65-4146-BED2-AD01A67F057F}" type="datetimeFigureOut">
              <a:rPr kumimoji="1" lang="ja-JP" altLang="en-US" smtClean="0"/>
              <a:t>2026/3/25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3724936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416D43-BE65-4146-BED2-AD01A67F057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2518098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416D43-BE65-4146-BED2-AD01A67F057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2189016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6416D43-BE65-4146-BED2-AD01A67F057F}" type="datetimeFigureOut">
              <a:rPr kumimoji="1" lang="ja-JP" altLang="en-US" smtClean="0"/>
              <a:t>2026/3/25</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22945589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p:cNvSpPr txBox="1"/>
          <p:nvPr/>
        </p:nvSpPr>
        <p:spPr>
          <a:xfrm>
            <a:off x="38100" y="36164"/>
            <a:ext cx="10818953" cy="369332"/>
          </a:xfrm>
          <a:prstGeom prst="rect">
            <a:avLst/>
          </a:prstGeom>
          <a:solidFill>
            <a:schemeClr val="accent1">
              <a:lumMod val="50000"/>
            </a:schemeClr>
          </a:solidFill>
        </p:spPr>
        <p:txBody>
          <a:bodyPr wrap="square" rtlCol="0">
            <a:spAutoFit/>
          </a:bodyPr>
          <a:lstStyle/>
          <a:p>
            <a:pPr algn="ctr"/>
            <a:r>
              <a:rPr kumimoji="1" lang="ja-JP" altLang="en-US" b="1" dirty="0">
                <a:solidFill>
                  <a:schemeClr val="bg1"/>
                </a:solidFill>
                <a:latin typeface="Meiryo UI" panose="020B0604030504040204" pitchFamily="50" charset="-128"/>
                <a:ea typeface="Meiryo UI" panose="020B0604030504040204" pitchFamily="50" charset="-128"/>
              </a:rPr>
              <a:t>ふちょう温室効果ガス削減アクションプラン</a:t>
            </a:r>
            <a:r>
              <a:rPr kumimoji="1" lang="ja-JP" altLang="en-US" sz="1600" b="1" dirty="0">
                <a:solidFill>
                  <a:schemeClr val="bg1"/>
                </a:solidFill>
                <a:latin typeface="Meiryo UI" panose="020B0604030504040204" pitchFamily="50" charset="-128"/>
                <a:ea typeface="Meiryo UI" panose="020B0604030504040204" pitchFamily="50" charset="-128"/>
              </a:rPr>
              <a:t>－大阪府地球温暖化対策実行計画（事務事業編）</a:t>
            </a:r>
            <a:r>
              <a:rPr kumimoji="1" lang="ja-JP" altLang="en-US" b="1" dirty="0">
                <a:solidFill>
                  <a:schemeClr val="bg1"/>
                </a:solidFill>
                <a:latin typeface="Meiryo UI" panose="020B0604030504040204" pitchFamily="50" charset="-128"/>
                <a:ea typeface="Meiryo UI" panose="020B0604030504040204" pitchFamily="50" charset="-128"/>
              </a:rPr>
              <a:t>の改定について</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10961225" y="41492"/>
            <a:ext cx="1802275" cy="461665"/>
          </a:xfrm>
          <a:prstGeom prst="rect">
            <a:avLst/>
          </a:prstGeom>
          <a:noFill/>
          <a:ln>
            <a:solidFill>
              <a:schemeClr val="tx1"/>
            </a:solidFill>
          </a:ln>
        </p:spPr>
        <p:txBody>
          <a:bodyPr wrap="square" rtlCol="0">
            <a:spAutoFit/>
          </a:bodyPr>
          <a:lstStyle/>
          <a:p>
            <a:pPr algn="ctr"/>
            <a:r>
              <a:rPr kumimoji="1" lang="ja-JP" altLang="en-US" sz="1200" dirty="0">
                <a:latin typeface="Meiryo UI" panose="020B0604030504040204" pitchFamily="50" charset="-128"/>
                <a:ea typeface="Meiryo UI" panose="020B0604030504040204" pitchFamily="50" charset="-128"/>
              </a:rPr>
              <a:t>脱炭素・エネルギー政策課</a:t>
            </a:r>
            <a:endParaRPr kumimoji="1" lang="en-US" altLang="ja-JP" sz="1200" dirty="0">
              <a:latin typeface="Meiryo UI" panose="020B0604030504040204" pitchFamily="50" charset="-128"/>
              <a:ea typeface="Meiryo UI" panose="020B0604030504040204" pitchFamily="50" charset="-128"/>
            </a:endParaRPr>
          </a:p>
          <a:p>
            <a:pPr algn="ctr"/>
            <a:r>
              <a:rPr kumimoji="1" lang="en-US" altLang="ja-JP" sz="1200">
                <a:latin typeface="Meiryo UI" panose="020B0604030504040204" pitchFamily="50" charset="-128"/>
                <a:ea typeface="Meiryo UI" panose="020B0604030504040204" pitchFamily="50" charset="-128"/>
              </a:rPr>
              <a:t>2026.3.27</a:t>
            </a:r>
            <a:endParaRPr kumimoji="1" lang="ja-JP" altLang="en-US" sz="1200" dirty="0">
              <a:latin typeface="Meiryo UI" panose="020B0604030504040204" pitchFamily="50" charset="-128"/>
              <a:ea typeface="Meiryo UI" panose="020B0604030504040204" pitchFamily="50" charset="-128"/>
            </a:endParaRPr>
          </a:p>
        </p:txBody>
      </p:sp>
      <p:sp>
        <p:nvSpPr>
          <p:cNvPr id="7" name="角丸四角形 6"/>
          <p:cNvSpPr/>
          <p:nvPr/>
        </p:nvSpPr>
        <p:spPr>
          <a:xfrm>
            <a:off x="99262" y="594219"/>
            <a:ext cx="7146018" cy="3953873"/>
          </a:xfrm>
          <a:prstGeom prst="roundRect">
            <a:avLst>
              <a:gd name="adj" fmla="val 251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nSpc>
                <a:spcPts val="1000"/>
              </a:lnSpc>
            </a:pPr>
            <a:endParaRPr kumimoji="1" lang="ja-JP" altLang="en-US"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≪法律に基づく位置づけ≫</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〇地球温暖化対策の推進に関する法律第</a:t>
            </a:r>
            <a:r>
              <a:rPr kumimoji="1" lang="en-US" altLang="ja-JP" sz="1400" dirty="0">
                <a:latin typeface="Meiryo UI" panose="020B0604030504040204" pitchFamily="50" charset="-128"/>
                <a:ea typeface="Meiryo UI" panose="020B0604030504040204" pitchFamily="50" charset="-128"/>
              </a:rPr>
              <a:t>21</a:t>
            </a:r>
            <a:r>
              <a:rPr kumimoji="1" lang="ja-JP" altLang="en-US" sz="1400" dirty="0">
                <a:latin typeface="Meiryo UI" panose="020B0604030504040204" pitchFamily="50" charset="-128"/>
                <a:ea typeface="Meiryo UI" panose="020B0604030504040204" pitchFamily="50" charset="-128"/>
              </a:rPr>
              <a:t>条第１項に基づく法定計画</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〇府庁の事務及び事業の実施に伴い発生する温室効果ガスの排出抑制のための実行計画</a:t>
            </a:r>
          </a:p>
          <a:p>
            <a:pPr>
              <a:lnSpc>
                <a:spcPts val="1800"/>
              </a:lnSpc>
            </a:pPr>
            <a:r>
              <a:rPr kumimoji="1" lang="ja-JP" altLang="en-US" sz="1400" dirty="0">
                <a:latin typeface="Meiryo UI" panose="020B0604030504040204" pitchFamily="50" charset="-128"/>
                <a:ea typeface="Meiryo UI" panose="020B0604030504040204" pitchFamily="50" charset="-128"/>
              </a:rPr>
              <a:t>　</a:t>
            </a:r>
          </a:p>
          <a:p>
            <a:pPr>
              <a:lnSpc>
                <a:spcPts val="1800"/>
              </a:lnSpc>
            </a:pPr>
            <a:r>
              <a:rPr kumimoji="1" lang="ja-JP" altLang="en-US" sz="1400" dirty="0">
                <a:latin typeface="Meiryo UI" panose="020B0604030504040204" pitchFamily="50" charset="-128"/>
                <a:ea typeface="Meiryo UI" panose="020B0604030504040204" pitchFamily="50" charset="-128"/>
              </a:rPr>
              <a:t>≪適用範囲≫　</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知事部局、議会事務局、教育庁、監査委員事務局、人事委員会、労働委員会、府警本部</a:t>
            </a:r>
          </a:p>
          <a:p>
            <a:pPr algn="l">
              <a:lnSpc>
                <a:spcPts val="1800"/>
              </a:lnSpc>
            </a:pPr>
            <a:endParaRPr kumimoji="1" lang="en-US" altLang="ja-JP" sz="1400"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≪現計画の内容≫</a:t>
            </a:r>
            <a:endParaRPr kumimoji="1" lang="en-US" altLang="ja-JP" sz="1400"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◆策定時期：</a:t>
            </a:r>
            <a:r>
              <a:rPr kumimoji="1" lang="en-US" altLang="ja-JP" sz="1400" dirty="0">
                <a:latin typeface="Meiryo UI" panose="020B0604030504040204" pitchFamily="50" charset="-128"/>
                <a:ea typeface="Meiryo UI" panose="020B0604030504040204" pitchFamily="50" charset="-128"/>
              </a:rPr>
              <a:t>2021</a:t>
            </a:r>
            <a:r>
              <a:rPr kumimoji="1" lang="ja-JP" altLang="en-US" sz="1400" dirty="0">
                <a:latin typeface="Meiryo UI" panose="020B0604030504040204" pitchFamily="50" charset="-128"/>
                <a:ea typeface="Meiryo UI" panose="020B0604030504040204" pitchFamily="50" charset="-128"/>
              </a:rPr>
              <a:t>年３月</a:t>
            </a:r>
          </a:p>
          <a:p>
            <a:pPr algn="l">
              <a:lnSpc>
                <a:spcPts val="1800"/>
              </a:lnSpc>
            </a:pPr>
            <a:r>
              <a:rPr kumimoji="1" lang="ja-JP" altLang="en-US" sz="1400" dirty="0">
                <a:latin typeface="Meiryo UI" panose="020B0604030504040204" pitchFamily="50" charset="-128"/>
                <a:ea typeface="Meiryo UI" panose="020B0604030504040204" pitchFamily="50" charset="-128"/>
              </a:rPr>
              <a:t>◆計画期間：</a:t>
            </a:r>
            <a:r>
              <a:rPr kumimoji="1" lang="en-US" altLang="ja-JP" sz="1400" dirty="0">
                <a:latin typeface="Meiryo UI" panose="020B0604030504040204" pitchFamily="50" charset="-128"/>
                <a:ea typeface="Meiryo UI" panose="020B0604030504040204" pitchFamily="50" charset="-128"/>
              </a:rPr>
              <a:t>2021</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年度（</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年間、５年程度で中間見直し）</a:t>
            </a:r>
          </a:p>
          <a:p>
            <a:pPr algn="l">
              <a:lnSpc>
                <a:spcPts val="1800"/>
              </a:lnSpc>
            </a:pPr>
            <a:r>
              <a:rPr kumimoji="1" lang="ja-JP" altLang="en-US" sz="1400" dirty="0">
                <a:latin typeface="Meiryo UI" panose="020B0604030504040204" pitchFamily="50" charset="-128"/>
                <a:ea typeface="Meiryo UI" panose="020B0604030504040204" pitchFamily="50" charset="-128"/>
              </a:rPr>
              <a:t>◆　目　標　：</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年度に</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年度比で温室効果ガス排出量を</a:t>
            </a:r>
            <a:r>
              <a:rPr kumimoji="1" lang="en-US" altLang="ja-JP" sz="1400" b="1" u="sng" dirty="0">
                <a:latin typeface="Meiryo UI" panose="020B0604030504040204" pitchFamily="50" charset="-128"/>
                <a:ea typeface="Meiryo UI" panose="020B0604030504040204" pitchFamily="50" charset="-128"/>
              </a:rPr>
              <a:t>45</a:t>
            </a:r>
            <a:r>
              <a:rPr kumimoji="1" lang="ja-JP" altLang="en-US" sz="1400" b="1" u="sng" dirty="0">
                <a:latin typeface="Meiryo UI" panose="020B0604030504040204" pitchFamily="50" charset="-128"/>
                <a:ea typeface="Meiryo UI" panose="020B0604030504040204" pitchFamily="50" charset="-128"/>
              </a:rPr>
              <a:t>％削減</a:t>
            </a:r>
            <a:endParaRPr kumimoji="1" lang="en-US" altLang="ja-JP" sz="1400" b="1" u="sng"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◆管理指標：</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年度に</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年度比でエネルギー消費量を</a:t>
            </a:r>
            <a:r>
              <a:rPr kumimoji="1" lang="en-US" altLang="ja-JP" sz="1400" b="1" u="sng" dirty="0">
                <a:latin typeface="Meiryo UI" panose="020B0604030504040204" pitchFamily="50" charset="-128"/>
                <a:ea typeface="Meiryo UI" panose="020B0604030504040204" pitchFamily="50" charset="-128"/>
              </a:rPr>
              <a:t>16</a:t>
            </a:r>
            <a:r>
              <a:rPr kumimoji="1" lang="ja-JP" altLang="en-US" sz="1400" b="1" u="sng" dirty="0">
                <a:latin typeface="Meiryo UI" panose="020B0604030504040204" pitchFamily="50" charset="-128"/>
                <a:ea typeface="Meiryo UI" panose="020B0604030504040204" pitchFamily="50" charset="-128"/>
              </a:rPr>
              <a:t>％削減</a:t>
            </a:r>
            <a:endParaRPr kumimoji="1" lang="en-US" altLang="ja-JP" sz="1400" b="1" u="sng"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◆対策内容</a:t>
            </a:r>
            <a:endParaRPr kumimoji="1" lang="en-US" altLang="ja-JP" sz="1400"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　（柱</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）省エネ・創エネ（照明器具の原則</a:t>
            </a:r>
            <a:r>
              <a:rPr kumimoji="1" lang="en-US" altLang="ja-JP" sz="1400" dirty="0">
                <a:latin typeface="Meiryo UI" panose="020B0604030504040204" pitchFamily="50" charset="-128"/>
                <a:ea typeface="Meiryo UI" panose="020B0604030504040204" pitchFamily="50" charset="-128"/>
              </a:rPr>
              <a:t>LED</a:t>
            </a:r>
            <a:r>
              <a:rPr kumimoji="1" lang="ja-JP" altLang="en-US" sz="1400" dirty="0">
                <a:latin typeface="Meiryo UI" panose="020B0604030504040204" pitchFamily="50" charset="-128"/>
                <a:ea typeface="Meiryo UI" panose="020B0604030504040204" pitchFamily="50" charset="-128"/>
              </a:rPr>
              <a:t>化）</a:t>
            </a:r>
            <a:endParaRPr kumimoji="1" lang="en-US" altLang="ja-JP" sz="1400"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　（柱</a:t>
            </a:r>
            <a:r>
              <a:rPr kumimoji="1"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）環境に配慮した 電気の調達（再生可能エネルギー</a:t>
            </a:r>
            <a:r>
              <a:rPr kumimoji="1" lang="en-US" altLang="ja-JP" sz="1400" dirty="0">
                <a:latin typeface="Meiryo UI" panose="020B0604030504040204" pitchFamily="50" charset="-128"/>
                <a:ea typeface="Meiryo UI" panose="020B0604030504040204" pitchFamily="50" charset="-128"/>
              </a:rPr>
              <a:t>100</a:t>
            </a:r>
            <a:r>
              <a:rPr kumimoji="1" lang="ja-JP" altLang="en-US" sz="1400" dirty="0">
                <a:latin typeface="Meiryo UI" panose="020B0604030504040204" pitchFamily="50" charset="-128"/>
                <a:ea typeface="Meiryo UI" panose="020B0604030504040204" pitchFamily="50" charset="-128"/>
              </a:rPr>
              <a:t>％電気の調達）</a:t>
            </a:r>
            <a:endParaRPr kumimoji="1" lang="en-US" altLang="ja-JP" sz="1400"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　（柱</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）エネルギー効率を意識した働き方改革（照明・空調・</a:t>
            </a:r>
            <a:r>
              <a:rPr kumimoji="1" lang="en-US" altLang="ja-JP" sz="1400" dirty="0">
                <a:latin typeface="Meiryo UI" panose="020B0604030504040204" pitchFamily="50" charset="-128"/>
                <a:ea typeface="Meiryo UI" panose="020B0604030504040204" pitchFamily="50" charset="-128"/>
              </a:rPr>
              <a:t>OA</a:t>
            </a:r>
            <a:r>
              <a:rPr kumimoji="1" lang="ja-JP" altLang="en-US" sz="1400" dirty="0">
                <a:latin typeface="Meiryo UI" panose="020B0604030504040204" pitchFamily="50" charset="-128"/>
                <a:ea typeface="Meiryo UI" panose="020B0604030504040204" pitchFamily="50" charset="-128"/>
              </a:rPr>
              <a:t>機器等の適正利用）</a:t>
            </a:r>
          </a:p>
        </p:txBody>
      </p:sp>
      <p:sp>
        <p:nvSpPr>
          <p:cNvPr id="25" name="テキスト ボックス 24"/>
          <p:cNvSpPr txBox="1"/>
          <p:nvPr/>
        </p:nvSpPr>
        <p:spPr>
          <a:xfrm>
            <a:off x="94254" y="441514"/>
            <a:ext cx="2000053" cy="338554"/>
          </a:xfrm>
          <a:prstGeom prst="rect">
            <a:avLst/>
          </a:prstGeom>
          <a:solidFill>
            <a:schemeClr val="accent1">
              <a:lumMod val="50000"/>
            </a:schemeClr>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１　事務事業編とは</a:t>
            </a:r>
          </a:p>
        </p:txBody>
      </p:sp>
      <p:sp>
        <p:nvSpPr>
          <p:cNvPr id="53" name="角丸四角形 52"/>
          <p:cNvSpPr/>
          <p:nvPr/>
        </p:nvSpPr>
        <p:spPr>
          <a:xfrm>
            <a:off x="117009" y="4735376"/>
            <a:ext cx="12621704" cy="4824332"/>
          </a:xfrm>
          <a:prstGeom prst="roundRect">
            <a:avLst>
              <a:gd name="adj" fmla="val 270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en-US" altLang="ja-JP" dirty="0">
              <a:latin typeface="Meiryo UI" panose="020B0604030504040204" pitchFamily="50" charset="-128"/>
              <a:ea typeface="Meiryo UI" panose="020B0604030504040204" pitchFamily="50" charset="-128"/>
            </a:endParaRPr>
          </a:p>
          <a:p>
            <a:endParaRPr kumimoji="1" lang="en-US" altLang="ja-JP" sz="300" dirty="0">
              <a:solidFill>
                <a:srgbClr val="FF0000"/>
              </a:solidFill>
              <a:latin typeface="Meiryo UI" panose="020B0604030504040204" pitchFamily="50" charset="-128"/>
              <a:ea typeface="Meiryo UI" panose="020B0604030504040204" pitchFamily="50" charset="-128"/>
            </a:endParaRPr>
          </a:p>
        </p:txBody>
      </p:sp>
      <p:sp>
        <p:nvSpPr>
          <p:cNvPr id="20" name="正方形/長方形 19"/>
          <p:cNvSpPr/>
          <p:nvPr/>
        </p:nvSpPr>
        <p:spPr>
          <a:xfrm>
            <a:off x="7514513" y="768993"/>
            <a:ext cx="5371300" cy="993605"/>
          </a:xfrm>
          <a:prstGeom prst="rect">
            <a:avLst/>
          </a:prstGeom>
        </p:spPr>
        <p:txBody>
          <a:bodyPr wrap="square">
            <a:spAutoFit/>
          </a:bodyPr>
          <a:lstStyle/>
          <a:p>
            <a:pPr>
              <a:lnSpc>
                <a:spcPts val="1800"/>
              </a:lnSpc>
            </a:pPr>
            <a:r>
              <a:rPr kumimoji="1" lang="ja-JP" altLang="en-US" sz="1400" dirty="0">
                <a:latin typeface="Meiryo UI" panose="020B0604030504040204" pitchFamily="50" charset="-128"/>
                <a:ea typeface="Meiryo UI" panose="020B0604030504040204" pitchFamily="50" charset="-128"/>
              </a:rPr>
              <a:t>〇</a:t>
            </a:r>
            <a:r>
              <a:rPr kumimoji="1" lang="en-US" altLang="ja-JP" sz="1400" dirty="0">
                <a:latin typeface="Meiryo UI" panose="020B0604030504040204" pitchFamily="50" charset="-128"/>
                <a:ea typeface="Meiryo UI" panose="020B0604030504040204" pitchFamily="50" charset="-128"/>
              </a:rPr>
              <a:t>2023</a:t>
            </a:r>
            <a:r>
              <a:rPr kumimoji="1" lang="ja-JP" altLang="en-US" sz="1400" dirty="0">
                <a:latin typeface="Meiryo UI" panose="020B0604030504040204" pitchFamily="50" charset="-128"/>
                <a:ea typeface="Meiryo UI" panose="020B0604030504040204" pitchFamily="50" charset="-128"/>
              </a:rPr>
              <a:t>年度実績（</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年度比）</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温室効果ガス排出量　　　　　　 ：</a:t>
            </a:r>
            <a:r>
              <a:rPr kumimoji="1" lang="en-US" altLang="ja-JP" sz="1400" dirty="0">
                <a:latin typeface="Meiryo UI" panose="020B0604030504040204" pitchFamily="50" charset="-128"/>
                <a:ea typeface="Meiryo UI" panose="020B0604030504040204" pitchFamily="50" charset="-128"/>
              </a:rPr>
              <a:t>376,543t-CO</a:t>
            </a:r>
            <a:r>
              <a:rPr kumimoji="1" lang="en-US" altLang="ja-JP" sz="1400" baseline="-250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　</a:t>
            </a:r>
            <a:r>
              <a:rPr kumimoji="1" lang="en-US" altLang="ja-JP" sz="1400" b="1" u="sng" dirty="0">
                <a:latin typeface="Meiryo UI" panose="020B0604030504040204" pitchFamily="50" charset="-128"/>
                <a:ea typeface="Meiryo UI" panose="020B0604030504040204" pitchFamily="50" charset="-128"/>
              </a:rPr>
              <a:t>31.7</a:t>
            </a:r>
            <a:r>
              <a:rPr kumimoji="1" lang="ja-JP" altLang="en-US" sz="1400" b="1" u="sng" dirty="0">
                <a:latin typeface="Meiryo UI" panose="020B0604030504040204" pitchFamily="50" charset="-128"/>
                <a:ea typeface="Meiryo UI" panose="020B0604030504040204" pitchFamily="50" charset="-128"/>
              </a:rPr>
              <a:t>％削減</a:t>
            </a:r>
          </a:p>
          <a:p>
            <a:pPr>
              <a:lnSpc>
                <a:spcPts val="1800"/>
              </a:lnSpc>
            </a:pPr>
            <a:r>
              <a:rPr kumimoji="1" lang="ja-JP" altLang="en-US" sz="1400" dirty="0">
                <a:latin typeface="Meiryo UI" panose="020B0604030504040204" pitchFamily="50" charset="-128"/>
                <a:ea typeface="Meiryo UI" panose="020B0604030504040204" pitchFamily="50" charset="-128"/>
              </a:rPr>
              <a:t>　　エネルギー消費量　　    　　　 　 ：   </a:t>
            </a:r>
            <a:r>
              <a:rPr kumimoji="1" lang="en-US" altLang="ja-JP" sz="1400" dirty="0">
                <a:latin typeface="Meiryo UI" panose="020B0604030504040204" pitchFamily="50" charset="-128"/>
                <a:ea typeface="Meiryo UI" panose="020B0604030504040204" pitchFamily="50" charset="-128"/>
              </a:rPr>
              <a:t>3,118TJ</a:t>
            </a:r>
            <a:r>
              <a:rPr kumimoji="1" lang="ja-JP" altLang="en-US" sz="1400" dirty="0">
                <a:latin typeface="Meiryo UI" panose="020B0604030504040204" pitchFamily="50" charset="-128"/>
                <a:ea typeface="Meiryo UI" panose="020B0604030504040204" pitchFamily="50" charset="-128"/>
              </a:rPr>
              <a:t>　　　　</a:t>
            </a:r>
            <a:r>
              <a:rPr kumimoji="1" lang="en-US" altLang="ja-JP" sz="1400" b="1" u="sng" dirty="0">
                <a:latin typeface="Meiryo UI" panose="020B0604030504040204" pitchFamily="50" charset="-128"/>
                <a:ea typeface="Meiryo UI" panose="020B0604030504040204" pitchFamily="50" charset="-128"/>
              </a:rPr>
              <a:t>12.4</a:t>
            </a:r>
            <a:r>
              <a:rPr kumimoji="1" lang="ja-JP" altLang="en-US" sz="1400" b="1" u="sng" dirty="0">
                <a:latin typeface="Meiryo UI" panose="020B0604030504040204" pitchFamily="50" charset="-128"/>
                <a:ea typeface="Meiryo UI" panose="020B0604030504040204" pitchFamily="50" charset="-128"/>
              </a:rPr>
              <a:t>％削減</a:t>
            </a: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※2023</a:t>
            </a:r>
            <a:r>
              <a:rPr kumimoji="1" lang="ja-JP" altLang="en-US" sz="1400" dirty="0">
                <a:latin typeface="Meiryo UI" panose="020B0604030504040204" pitchFamily="50" charset="-128"/>
                <a:ea typeface="Meiryo UI" panose="020B0604030504040204" pitchFamily="50" charset="-128"/>
              </a:rPr>
              <a:t>年度の電気の排出係数：　 </a:t>
            </a:r>
            <a:r>
              <a:rPr kumimoji="1" lang="en-US" altLang="ja-JP" sz="1400" dirty="0">
                <a:latin typeface="Meiryo UI" panose="020B0604030504040204" pitchFamily="50" charset="-128"/>
                <a:ea typeface="Meiryo UI" panose="020B0604030504040204" pitchFamily="50" charset="-128"/>
              </a:rPr>
              <a:t>0.400kg-CO</a:t>
            </a:r>
            <a:r>
              <a:rPr kumimoji="1" lang="en-US" altLang="ja-JP" sz="1400" baseline="-25000" dirty="0">
                <a:latin typeface="Meiryo UI" panose="020B0604030504040204" pitchFamily="50" charset="-128"/>
                <a:ea typeface="Meiryo UI" panose="020B0604030504040204" pitchFamily="50" charset="-128"/>
              </a:rPr>
              <a:t>2</a:t>
            </a:r>
            <a:r>
              <a:rPr kumimoji="1" lang="en-US" altLang="ja-JP" sz="1400" dirty="0">
                <a:latin typeface="Meiryo UI" panose="020B0604030504040204" pitchFamily="50" charset="-128"/>
                <a:ea typeface="Meiryo UI" panose="020B0604030504040204" pitchFamily="50" charset="-128"/>
              </a:rPr>
              <a:t>/kWh</a:t>
            </a:r>
          </a:p>
        </p:txBody>
      </p:sp>
      <p:sp>
        <p:nvSpPr>
          <p:cNvPr id="48" name="テキスト ボックス 47"/>
          <p:cNvSpPr txBox="1"/>
          <p:nvPr/>
        </p:nvSpPr>
        <p:spPr>
          <a:xfrm>
            <a:off x="117009" y="4612102"/>
            <a:ext cx="2188852" cy="338554"/>
          </a:xfrm>
          <a:prstGeom prst="rect">
            <a:avLst/>
          </a:prstGeom>
          <a:solidFill>
            <a:schemeClr val="accent1">
              <a:lumMod val="50000"/>
            </a:schemeClr>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３　計画の改定内容</a:t>
            </a:r>
          </a:p>
        </p:txBody>
      </p:sp>
      <p:pic>
        <p:nvPicPr>
          <p:cNvPr id="6" name="図 5" descr="施設用途区分別の排出量割合2023年度実績及びエネルギー等種類別温室効果ガス排出割合2023年度実績円グラフ">
            <a:extLst>
              <a:ext uri="{FF2B5EF4-FFF2-40B4-BE49-F238E27FC236}">
                <a16:creationId xmlns:a16="http://schemas.microsoft.com/office/drawing/2014/main" id="{2EB9071C-1BC0-4B19-A456-3748B763D7BB}"/>
              </a:ext>
            </a:extLst>
          </p:cNvPr>
          <p:cNvPicPr>
            <a:picLocks noChangeAspect="1"/>
          </p:cNvPicPr>
          <p:nvPr/>
        </p:nvPicPr>
        <p:blipFill>
          <a:blip r:embed="rId2"/>
          <a:stretch>
            <a:fillRect/>
          </a:stretch>
        </p:blipFill>
        <p:spPr>
          <a:xfrm>
            <a:off x="7670930" y="1843473"/>
            <a:ext cx="4964504" cy="2636516"/>
          </a:xfrm>
          <a:prstGeom prst="rect">
            <a:avLst/>
          </a:prstGeom>
        </p:spPr>
      </p:pic>
      <p:sp>
        <p:nvSpPr>
          <p:cNvPr id="27" name="角丸四角形 26"/>
          <p:cNvSpPr/>
          <p:nvPr/>
        </p:nvSpPr>
        <p:spPr>
          <a:xfrm>
            <a:off x="7495673" y="606095"/>
            <a:ext cx="5233737" cy="3941841"/>
          </a:xfrm>
          <a:prstGeom prst="roundRect">
            <a:avLst>
              <a:gd name="adj" fmla="val 1796"/>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1700"/>
              </a:lnSpc>
            </a:pPr>
            <a:endParaRPr kumimoji="1" lang="ja-JP" altLang="en-US" dirty="0"/>
          </a:p>
          <a:p>
            <a:pPr algn="ctr">
              <a:lnSpc>
                <a:spcPts val="1700"/>
              </a:lnSpc>
            </a:pPr>
            <a:endParaRPr kumimoji="1" lang="ja-JP" altLang="en-US" dirty="0"/>
          </a:p>
        </p:txBody>
      </p:sp>
      <p:sp>
        <p:nvSpPr>
          <p:cNvPr id="24" name="テキスト ボックス 23"/>
          <p:cNvSpPr txBox="1"/>
          <p:nvPr/>
        </p:nvSpPr>
        <p:spPr>
          <a:xfrm>
            <a:off x="7488607" y="441514"/>
            <a:ext cx="2389314" cy="338554"/>
          </a:xfrm>
          <a:prstGeom prst="rect">
            <a:avLst/>
          </a:prstGeom>
          <a:solidFill>
            <a:schemeClr val="accent1">
              <a:lumMod val="50000"/>
            </a:schemeClr>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２　現計画の進捗状況</a:t>
            </a:r>
          </a:p>
        </p:txBody>
      </p:sp>
      <p:sp>
        <p:nvSpPr>
          <p:cNvPr id="4" name="テキスト ボックス 8">
            <a:extLst>
              <a:ext uri="{FF2B5EF4-FFF2-40B4-BE49-F238E27FC236}">
                <a16:creationId xmlns:a16="http://schemas.microsoft.com/office/drawing/2014/main" id="{5A850978-58BC-6DB7-1A63-58572F54F1FA}"/>
              </a:ext>
            </a:extLst>
          </p:cNvPr>
          <p:cNvSpPr txBox="1"/>
          <p:nvPr/>
        </p:nvSpPr>
        <p:spPr>
          <a:xfrm>
            <a:off x="194380" y="4946949"/>
            <a:ext cx="7551684" cy="4574743"/>
          </a:xfrm>
          <a:prstGeom prst="rect">
            <a:avLst/>
          </a:prstGeom>
          <a:noFill/>
          <a:ln w="9525" cmpd="sng">
            <a:noFill/>
            <a:prstDash val="sysDash"/>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nSpc>
                <a:spcPts val="1800"/>
              </a:lnSpc>
            </a:pPr>
            <a:r>
              <a:rPr kumimoji="1" lang="ja-JP" altLang="en-US" sz="1400" dirty="0">
                <a:latin typeface="Meiryo UI" panose="020B0604030504040204" pitchFamily="50" charset="-128"/>
                <a:ea typeface="Meiryo UI" panose="020B0604030504040204" pitchFamily="50" charset="-128"/>
              </a:rPr>
              <a:t>◆計画期間：</a:t>
            </a:r>
            <a:r>
              <a:rPr kumimoji="1" lang="en-US" altLang="ja-JP" sz="1400" dirty="0">
                <a:latin typeface="Meiryo UI" panose="020B0604030504040204" pitchFamily="50" charset="-128"/>
                <a:ea typeface="Meiryo UI" panose="020B0604030504040204" pitchFamily="50" charset="-128"/>
              </a:rPr>
              <a:t>2040</a:t>
            </a:r>
            <a:r>
              <a:rPr kumimoji="1" lang="ja-JP" altLang="en-US" sz="1400" dirty="0">
                <a:latin typeface="Meiryo UI" panose="020B0604030504040204" pitchFamily="50" charset="-128"/>
                <a:ea typeface="Meiryo UI" panose="020B0604030504040204" pitchFamily="50" charset="-128"/>
              </a:rPr>
              <a:t>年度まで</a:t>
            </a:r>
          </a:p>
          <a:p>
            <a:pPr>
              <a:lnSpc>
                <a:spcPts val="1800"/>
              </a:lnSpc>
            </a:pPr>
            <a:r>
              <a:rPr kumimoji="1" lang="ja-JP" altLang="en-US" sz="1400" dirty="0">
                <a:latin typeface="Meiryo UI" panose="020B0604030504040204" pitchFamily="50" charset="-128"/>
                <a:ea typeface="Meiryo UI" panose="020B0604030504040204" pitchFamily="50" charset="-128"/>
              </a:rPr>
              <a:t>◆削減目標：</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温室効果ガス排出量（</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年度比）</a:t>
            </a:r>
            <a:r>
              <a:rPr kumimoji="1" lang="en-US" altLang="ja-JP" sz="1400" dirty="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b="1" u="sng" dirty="0">
                <a:latin typeface="Meiryo UI" panose="020B0604030504040204" pitchFamily="50" charset="-128"/>
                <a:ea typeface="Meiryo UI" panose="020B0604030504040204" pitchFamily="50" charset="-128"/>
              </a:rPr>
              <a:t>2030</a:t>
            </a:r>
            <a:r>
              <a:rPr kumimoji="1" lang="ja-JP" altLang="en-US" sz="1400" b="1" u="sng" dirty="0">
                <a:latin typeface="Meiryo UI" panose="020B0604030504040204" pitchFamily="50" charset="-128"/>
                <a:ea typeface="Meiryo UI" panose="020B0604030504040204" pitchFamily="50" charset="-128"/>
              </a:rPr>
              <a:t>年度</a:t>
            </a:r>
            <a:r>
              <a:rPr kumimoji="1" lang="en-US" altLang="ja-JP" sz="1400" b="1" u="sng" dirty="0">
                <a:latin typeface="Meiryo UI" panose="020B0604030504040204" pitchFamily="50" charset="-128"/>
                <a:ea typeface="Meiryo UI" panose="020B0604030504040204" pitchFamily="50" charset="-128"/>
              </a:rPr>
              <a:t>53</a:t>
            </a:r>
            <a:r>
              <a:rPr kumimoji="1" lang="ja-JP" altLang="en-US" sz="1400" b="1" u="sng" dirty="0">
                <a:latin typeface="Meiryo UI" panose="020B0604030504040204" pitchFamily="50" charset="-128"/>
                <a:ea typeface="Meiryo UI" panose="020B0604030504040204" pitchFamily="50" charset="-128"/>
              </a:rPr>
              <a:t>％削減</a:t>
            </a: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電気の排出係数を国の計画に合わせて</a:t>
            </a:r>
            <a:r>
              <a:rPr kumimoji="1" lang="en-US" altLang="ja-JP" sz="1400" dirty="0">
                <a:latin typeface="Meiryo UI" panose="020B0604030504040204" pitchFamily="50" charset="-128"/>
                <a:ea typeface="Meiryo UI" panose="020B0604030504040204" pitchFamily="50" charset="-128"/>
              </a:rPr>
              <a:t>0.25kg-CO</a:t>
            </a:r>
            <a:r>
              <a:rPr kumimoji="1" lang="en-US" altLang="ja-JP" sz="1400" baseline="-25000" dirty="0">
                <a:latin typeface="Meiryo UI" panose="020B0604030504040204" pitchFamily="50" charset="-128"/>
                <a:ea typeface="Meiryo UI" panose="020B0604030504040204" pitchFamily="50" charset="-128"/>
              </a:rPr>
              <a:t>2</a:t>
            </a:r>
            <a:r>
              <a:rPr kumimoji="1" lang="en-US" altLang="ja-JP" sz="1400" dirty="0">
                <a:latin typeface="Meiryo UI" panose="020B0604030504040204" pitchFamily="50" charset="-128"/>
                <a:ea typeface="Meiryo UI" panose="020B0604030504040204" pitchFamily="50" charset="-128"/>
              </a:rPr>
              <a:t>/kWh</a:t>
            </a:r>
            <a:r>
              <a:rPr kumimoji="1" lang="ja-JP" altLang="en-US" sz="1400" dirty="0">
                <a:latin typeface="Meiryo UI" panose="020B0604030504040204" pitchFamily="50" charset="-128"/>
                <a:ea typeface="Meiryo UI" panose="020B0604030504040204" pitchFamily="50" charset="-128"/>
              </a:rPr>
              <a:t>に変更］</a:t>
            </a:r>
            <a:br>
              <a:rPr kumimoji="1" lang="en-US" altLang="ja-JP" sz="1400" dirty="0">
                <a:latin typeface="Meiryo UI" panose="020B0604030504040204" pitchFamily="50" charset="-128"/>
                <a:ea typeface="Meiryo UI" panose="020B0604030504040204" pitchFamily="50" charset="-128"/>
              </a:rPr>
            </a:br>
            <a:r>
              <a:rPr kumimoji="1" lang="ja-JP" altLang="en-US" sz="1400" dirty="0">
                <a:latin typeface="Meiryo UI" panose="020B0604030504040204" pitchFamily="50" charset="-128"/>
                <a:ea typeface="Meiryo UI" panose="020B0604030504040204" pitchFamily="50" charset="-128"/>
              </a:rPr>
              <a:t>　 </a:t>
            </a:r>
            <a:r>
              <a:rPr kumimoji="1" lang="en-US" altLang="ja-JP" sz="1400" b="1" u="sng" dirty="0">
                <a:latin typeface="Meiryo UI" panose="020B0604030504040204" pitchFamily="50" charset="-128"/>
                <a:ea typeface="Meiryo UI" panose="020B0604030504040204" pitchFamily="50" charset="-128"/>
              </a:rPr>
              <a:t>2035</a:t>
            </a:r>
            <a:r>
              <a:rPr kumimoji="1" lang="ja-JP" altLang="en-US" sz="1400" b="1" u="sng" dirty="0">
                <a:latin typeface="Meiryo UI" panose="020B0604030504040204" pitchFamily="50" charset="-128"/>
                <a:ea typeface="Meiryo UI" panose="020B0604030504040204" pitchFamily="50" charset="-128"/>
              </a:rPr>
              <a:t>年度</a:t>
            </a:r>
            <a:r>
              <a:rPr kumimoji="1" lang="en-US" altLang="ja-JP" sz="1400" b="1" u="sng" dirty="0">
                <a:latin typeface="Meiryo UI" panose="020B0604030504040204" pitchFamily="50" charset="-128"/>
                <a:ea typeface="Meiryo UI" panose="020B0604030504040204" pitchFamily="50" charset="-128"/>
              </a:rPr>
              <a:t>68</a:t>
            </a:r>
            <a:r>
              <a:rPr kumimoji="1" lang="ja-JP" altLang="en-US" sz="1400" b="1" u="sng" dirty="0">
                <a:latin typeface="Meiryo UI" panose="020B0604030504040204" pitchFamily="50" charset="-128"/>
                <a:ea typeface="Meiryo UI" panose="020B0604030504040204" pitchFamily="50" charset="-128"/>
              </a:rPr>
              <a:t>％削減</a:t>
            </a: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b="1" u="sng" dirty="0">
                <a:latin typeface="Meiryo UI" panose="020B0604030504040204" pitchFamily="50" charset="-128"/>
                <a:ea typeface="Meiryo UI" panose="020B0604030504040204" pitchFamily="50" charset="-128"/>
              </a:rPr>
              <a:t>2040</a:t>
            </a:r>
            <a:r>
              <a:rPr kumimoji="1" lang="ja-JP" altLang="en-US" sz="1400" b="1" u="sng" dirty="0">
                <a:latin typeface="Meiryo UI" panose="020B0604030504040204" pitchFamily="50" charset="-128"/>
                <a:ea typeface="Meiryo UI" panose="020B0604030504040204" pitchFamily="50" charset="-128"/>
              </a:rPr>
              <a:t>年度</a:t>
            </a:r>
            <a:r>
              <a:rPr kumimoji="1" lang="en-US" altLang="ja-JP" sz="1400" b="1" u="sng" dirty="0">
                <a:latin typeface="Meiryo UI" panose="020B0604030504040204" pitchFamily="50" charset="-128"/>
                <a:ea typeface="Meiryo UI" panose="020B0604030504040204" pitchFamily="50" charset="-128"/>
              </a:rPr>
              <a:t>82</a:t>
            </a:r>
            <a:r>
              <a:rPr kumimoji="1" lang="ja-JP" altLang="en-US" sz="1400" b="1" u="sng" dirty="0">
                <a:latin typeface="Meiryo UI" panose="020B0604030504040204" pitchFamily="50" charset="-128"/>
                <a:ea typeface="Meiryo UI" panose="020B0604030504040204" pitchFamily="50" charset="-128"/>
              </a:rPr>
              <a:t>％削減</a:t>
            </a:r>
            <a:endParaRPr kumimoji="1" lang="en-US" altLang="ja-JP" sz="1400" b="1" u="sng"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◆主な取組項目</a:t>
            </a: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）意識改革・行動喚起</a:t>
            </a:r>
          </a:p>
          <a:p>
            <a:pPr>
              <a:lnSpc>
                <a:spcPts val="1800"/>
              </a:lnSpc>
            </a:pPr>
            <a:r>
              <a:rPr kumimoji="1" lang="ja-JP" altLang="en-US" sz="1400" dirty="0">
                <a:latin typeface="Meiryo UI" panose="020B0604030504040204" pitchFamily="50" charset="-128"/>
                <a:ea typeface="Meiryo UI" panose="020B0604030504040204" pitchFamily="50" charset="-128"/>
              </a:rPr>
              <a:t>　　　・職員による脱炭素化に向けて以下の率先取組を推進</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①幹部レクや会議等のペーパーレス化　②決裁における紙回付の縮減</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③執務室の昼休みの消灯　　　　　　　 ④パソコン画面の輝度低減</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⑤テレビの電源</a:t>
            </a:r>
            <a:r>
              <a:rPr kumimoji="1" lang="en-US" altLang="ja-JP" sz="1400" dirty="0">
                <a:latin typeface="Meiryo UI" panose="020B0604030504040204" pitchFamily="50" charset="-128"/>
                <a:ea typeface="Meiryo UI" panose="020B0604030504040204" pitchFamily="50" charset="-128"/>
              </a:rPr>
              <a:t>OFF</a:t>
            </a:r>
            <a:r>
              <a:rPr kumimoji="1" lang="ja-JP" altLang="en-US" sz="1400" dirty="0">
                <a:latin typeface="Meiryo UI" panose="020B0604030504040204" pitchFamily="50" charset="-128"/>
                <a:ea typeface="Meiryo UI" panose="020B0604030504040204" pitchFamily="50" charset="-128"/>
              </a:rPr>
              <a:t>　　　　　　　　　　　 ⑥プラスチックごみの分別</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⑦ペットボトルの水平リサイクル（</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分別の徹底）</a:t>
            </a: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）二酸化炭素排出の少ないエネルギー（再生可能エネルギーを含む）の利用促進</a:t>
            </a:r>
          </a:p>
          <a:p>
            <a:pPr>
              <a:lnSpc>
                <a:spcPts val="1800"/>
              </a:lnSpc>
            </a:pPr>
            <a:r>
              <a:rPr kumimoji="1" lang="ja-JP" altLang="en-US" sz="1400" dirty="0">
                <a:latin typeface="Meiryo UI" panose="020B0604030504040204" pitchFamily="50" charset="-128"/>
                <a:ea typeface="Meiryo UI" panose="020B0604030504040204" pitchFamily="50" charset="-128"/>
              </a:rPr>
              <a:t>　　　・ペロブスカイト太陽電池の導入</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（これまで太陽光発電設備の重量による制約等で設置が困難だった施設等）</a:t>
            </a: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　森林吸収・緑化等の推進</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・府有施設における大阪府内産木材を活用した木造・木質化など</a:t>
            </a:r>
          </a:p>
          <a:p>
            <a:pPr>
              <a:lnSpc>
                <a:spcPts val="1800"/>
              </a:lnSpc>
            </a:pPr>
            <a:r>
              <a:rPr kumimoji="1" lang="ja-JP" altLang="en-US" sz="1400" dirty="0">
                <a:latin typeface="Meiryo UI" panose="020B0604030504040204" pitchFamily="50" charset="-128"/>
                <a:ea typeface="Meiryo UI" panose="020B0604030504040204" pitchFamily="50" charset="-128"/>
              </a:rPr>
              <a:t>　　　　により、木材利用を促進</a:t>
            </a:r>
          </a:p>
        </p:txBody>
      </p:sp>
      <p:pic>
        <p:nvPicPr>
          <p:cNvPr id="31" name="図 30" descr="大阪府内産木材利用促進モデル整備等業務で木質化した大阪府咲洲庁舎1階フェスパの写真">
            <a:extLst>
              <a:ext uri="{FF2B5EF4-FFF2-40B4-BE49-F238E27FC236}">
                <a16:creationId xmlns:a16="http://schemas.microsoft.com/office/drawing/2014/main" id="{36437054-BB52-4CAC-A38B-3DBD5490B6C4}"/>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a:stretch/>
        </p:blipFill>
        <p:spPr bwMode="auto">
          <a:xfrm>
            <a:off x="5366279" y="8529516"/>
            <a:ext cx="1965560" cy="957033"/>
          </a:xfrm>
          <a:prstGeom prst="rect">
            <a:avLst/>
          </a:prstGeom>
          <a:ln w="19050">
            <a:noFill/>
          </a:ln>
          <a:extLst>
            <a:ext uri="{53640926-AAD7-44D8-BBD7-CCE9431645EC}">
              <a14:shadowObscured xmlns:a14="http://schemas.microsoft.com/office/drawing/2010/main"/>
            </a:ext>
          </a:extLst>
        </p:spPr>
      </p:pic>
      <p:pic>
        <p:nvPicPr>
          <p:cNvPr id="32" name="図 31" descr="幹部レクや会議等のペーパーレス化実施状況円グラフ">
            <a:extLst>
              <a:ext uri="{FF2B5EF4-FFF2-40B4-BE49-F238E27FC236}">
                <a16:creationId xmlns:a16="http://schemas.microsoft.com/office/drawing/2014/main" id="{F3C8CDAF-079B-4AF3-A0C6-3BF0F58A5B01}"/>
              </a:ext>
            </a:extLst>
          </p:cNvPr>
          <p:cNvPicPr/>
          <p:nvPr/>
        </p:nvPicPr>
        <p:blipFill rotWithShape="1">
          <a:blip r:embed="rId4"/>
          <a:srcRect l="11664" r="12827" b="4965"/>
          <a:stretch>
            <a:fillRect/>
          </a:stretch>
        </p:blipFill>
        <p:spPr>
          <a:xfrm>
            <a:off x="7619512" y="6574197"/>
            <a:ext cx="2468685" cy="2508053"/>
          </a:xfrm>
          <a:prstGeom prst="rect">
            <a:avLst/>
          </a:prstGeom>
          <a:ln>
            <a:noFill/>
          </a:ln>
        </p:spPr>
      </p:pic>
      <p:pic>
        <p:nvPicPr>
          <p:cNvPr id="34" name="図 33" descr="執務室の昼休みの消灯実施状況円グラフ">
            <a:extLst>
              <a:ext uri="{FF2B5EF4-FFF2-40B4-BE49-F238E27FC236}">
                <a16:creationId xmlns:a16="http://schemas.microsoft.com/office/drawing/2014/main" id="{826B1F54-8B39-4C15-954B-2924123C58FB}"/>
              </a:ext>
            </a:extLst>
          </p:cNvPr>
          <p:cNvPicPr/>
          <p:nvPr/>
        </p:nvPicPr>
        <p:blipFill rotWithShape="1">
          <a:blip r:embed="rId5"/>
          <a:srcRect l="18417" r="18659" b="4310"/>
          <a:stretch>
            <a:fillRect/>
          </a:stretch>
        </p:blipFill>
        <p:spPr>
          <a:xfrm>
            <a:off x="10487718" y="6574196"/>
            <a:ext cx="2038383" cy="2508054"/>
          </a:xfrm>
          <a:prstGeom prst="rect">
            <a:avLst/>
          </a:prstGeom>
          <a:ln>
            <a:noFill/>
          </a:ln>
        </p:spPr>
      </p:pic>
      <p:sp>
        <p:nvSpPr>
          <p:cNvPr id="36" name="テキスト ボックス 8"/>
          <p:cNvSpPr txBox="1"/>
          <p:nvPr/>
        </p:nvSpPr>
        <p:spPr>
          <a:xfrm>
            <a:off x="7615297" y="4954091"/>
            <a:ext cx="3570771" cy="1341978"/>
          </a:xfrm>
          <a:prstGeom prst="rect">
            <a:avLst/>
          </a:prstGeom>
          <a:solidFill>
            <a:schemeClr val="lt1"/>
          </a:solidFill>
          <a:ln w="9525" cmpd="sng">
            <a:solidFill>
              <a:schemeClr val="tx1"/>
            </a:solidFill>
            <a:prstDash val="dash"/>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nSpc>
                <a:spcPts val="1700"/>
              </a:lnSpc>
            </a:pPr>
            <a:r>
              <a:rPr kumimoji="1" lang="ja-JP" altLang="en-US" sz="1200" dirty="0">
                <a:latin typeface="Meiryo UI" panose="020B0604030504040204" pitchFamily="50" charset="-128"/>
                <a:ea typeface="Meiryo UI" panose="020B0604030504040204" pitchFamily="50" charset="-128"/>
              </a:rPr>
              <a:t>（参考）</a:t>
            </a:r>
            <a:endParaRPr kumimoji="1" lang="en-US" altLang="ja-JP" sz="1200" dirty="0">
              <a:latin typeface="Meiryo UI" panose="020B0604030504040204" pitchFamily="50" charset="-128"/>
              <a:ea typeface="Meiryo UI" panose="020B0604030504040204" pitchFamily="50" charset="-128"/>
            </a:endParaRPr>
          </a:p>
          <a:p>
            <a:pPr marL="171450" indent="-171450">
              <a:lnSpc>
                <a:spcPts val="1700"/>
              </a:lnSpc>
              <a:buFont typeface="Wingdings" panose="05000000000000000000" pitchFamily="2" charset="2"/>
              <a:buChar char="Ø"/>
            </a:pPr>
            <a:r>
              <a:rPr kumimoji="1" lang="ja-JP" altLang="en-US" sz="1200" dirty="0">
                <a:latin typeface="Meiryo UI" panose="020B0604030504040204" pitchFamily="50" charset="-128"/>
                <a:ea typeface="Meiryo UI" panose="020B0604030504040204" pitchFamily="50" charset="-128"/>
              </a:rPr>
              <a:t>国（</a:t>
            </a:r>
            <a:r>
              <a:rPr kumimoji="1" lang="en-US" altLang="ja-JP" sz="1200" dirty="0">
                <a:latin typeface="Meiryo UI" panose="020B0604030504040204" pitchFamily="50" charset="-128"/>
                <a:ea typeface="Meiryo UI" panose="020B0604030504040204" pitchFamily="50" charset="-128"/>
              </a:rPr>
              <a:t>2025</a:t>
            </a:r>
            <a:r>
              <a:rPr kumimoji="1" lang="ja-JP" altLang="en-US" sz="1200" dirty="0">
                <a:latin typeface="Meiryo UI" panose="020B0604030504040204" pitchFamily="50" charset="-128"/>
                <a:ea typeface="Meiryo UI" panose="020B0604030504040204" pitchFamily="50" charset="-128"/>
              </a:rPr>
              <a:t>年２月策定）</a:t>
            </a:r>
            <a:br>
              <a:rPr kumimoji="1" lang="en-US" altLang="ja-JP" sz="1200" dirty="0">
                <a:latin typeface="Meiryo UI" panose="020B0604030504040204" pitchFamily="50" charset="-128"/>
                <a:ea typeface="Meiryo UI" panose="020B0604030504040204" pitchFamily="50" charset="-128"/>
              </a:rPr>
            </a:br>
            <a:r>
              <a:rPr kumimoji="1" lang="ja-JP" altLang="en-US" sz="1200" dirty="0">
                <a:latin typeface="Meiryo UI" panose="020B0604030504040204" pitchFamily="50" charset="-128"/>
                <a:ea typeface="Meiryo UI" panose="020B0604030504040204" pitchFamily="50" charset="-128"/>
              </a:rPr>
              <a:t>目標：</a:t>
            </a:r>
            <a:r>
              <a:rPr kumimoji="1" lang="ja-JP" altLang="en-US" sz="1200" b="1" u="sng" dirty="0">
                <a:latin typeface="Meiryo UI" panose="020B0604030504040204" pitchFamily="50" charset="-128"/>
                <a:ea typeface="Meiryo UI" panose="020B0604030504040204" pitchFamily="50" charset="-128"/>
              </a:rPr>
              <a:t>政府の事務事業（</a:t>
            </a:r>
            <a:r>
              <a:rPr kumimoji="1" lang="en-US" altLang="ja-JP" sz="1200" b="1" u="sng" dirty="0">
                <a:latin typeface="Meiryo UI" panose="020B0604030504040204" pitchFamily="50" charset="-128"/>
                <a:ea typeface="Meiryo UI" panose="020B0604030504040204" pitchFamily="50" charset="-128"/>
              </a:rPr>
              <a:t>2013</a:t>
            </a:r>
            <a:r>
              <a:rPr kumimoji="1" lang="ja-JP" altLang="en-US" sz="1200" b="1" u="sng" dirty="0">
                <a:latin typeface="Meiryo UI" panose="020B0604030504040204" pitchFamily="50" charset="-128"/>
                <a:ea typeface="Meiryo UI" panose="020B0604030504040204" pitchFamily="50" charset="-128"/>
              </a:rPr>
              <a:t>年度比）</a:t>
            </a:r>
          </a:p>
          <a:p>
            <a:pPr>
              <a:lnSpc>
                <a:spcPts val="1700"/>
              </a:lnSpc>
            </a:pPr>
            <a:r>
              <a:rPr kumimoji="1" lang="ja-JP" altLang="en-US" sz="1200" dirty="0">
                <a:latin typeface="Meiryo UI" panose="020B0604030504040204" pitchFamily="50" charset="-128"/>
                <a:ea typeface="Meiryo UI" panose="020B0604030504040204" pitchFamily="50" charset="-128"/>
              </a:rPr>
              <a:t>　　　　　　 </a:t>
            </a:r>
            <a:r>
              <a:rPr kumimoji="1" lang="en-US" altLang="ja-JP" sz="1200" b="1" u="sng" dirty="0">
                <a:latin typeface="Meiryo UI" panose="020B0604030504040204" pitchFamily="50" charset="-128"/>
                <a:ea typeface="Meiryo UI" panose="020B0604030504040204" pitchFamily="50" charset="-128"/>
              </a:rPr>
              <a:t>2030</a:t>
            </a:r>
            <a:r>
              <a:rPr kumimoji="1" lang="ja-JP" altLang="en-US" sz="1200" b="1" u="sng" dirty="0">
                <a:latin typeface="Meiryo UI" panose="020B0604030504040204" pitchFamily="50" charset="-128"/>
                <a:ea typeface="Meiryo UI" panose="020B0604030504040204" pitchFamily="50" charset="-128"/>
              </a:rPr>
              <a:t>年度までに</a:t>
            </a:r>
            <a:r>
              <a:rPr kumimoji="1" lang="en-US" altLang="ja-JP" sz="1200" b="1" u="sng" dirty="0">
                <a:latin typeface="Meiryo UI" panose="020B0604030504040204" pitchFamily="50" charset="-128"/>
                <a:ea typeface="Meiryo UI" panose="020B0604030504040204" pitchFamily="50" charset="-128"/>
              </a:rPr>
              <a:t>50</a:t>
            </a:r>
            <a:r>
              <a:rPr kumimoji="1" lang="ja-JP" altLang="en-US" sz="1200" b="1" u="sng" dirty="0">
                <a:latin typeface="Meiryo UI" panose="020B0604030504040204" pitchFamily="50" charset="-128"/>
                <a:ea typeface="Meiryo UI" panose="020B0604030504040204" pitchFamily="50" charset="-128"/>
              </a:rPr>
              <a:t>％削減</a:t>
            </a:r>
          </a:p>
          <a:p>
            <a:pPr>
              <a:lnSpc>
                <a:spcPts val="1700"/>
              </a:lnSpc>
            </a:pPr>
            <a:r>
              <a:rPr kumimoji="1" lang="ja-JP" altLang="en-US" sz="1200" dirty="0">
                <a:latin typeface="Meiryo UI" panose="020B0604030504040204" pitchFamily="50" charset="-128"/>
                <a:ea typeface="Meiryo UI" panose="020B0604030504040204" pitchFamily="50" charset="-128"/>
              </a:rPr>
              <a:t>　　　　　　 </a:t>
            </a:r>
            <a:r>
              <a:rPr kumimoji="1" lang="en-US" altLang="ja-JP" sz="1200" b="1" u="sng" dirty="0">
                <a:latin typeface="Meiryo UI" panose="020B0604030504040204" pitchFamily="50" charset="-128"/>
                <a:ea typeface="Meiryo UI" panose="020B0604030504040204" pitchFamily="50" charset="-128"/>
              </a:rPr>
              <a:t>2035</a:t>
            </a:r>
            <a:r>
              <a:rPr kumimoji="1" lang="ja-JP" altLang="en-US" sz="1200" b="1" u="sng" dirty="0">
                <a:latin typeface="Meiryo UI" panose="020B0604030504040204" pitchFamily="50" charset="-128"/>
                <a:ea typeface="Meiryo UI" panose="020B0604030504040204" pitchFamily="50" charset="-128"/>
              </a:rPr>
              <a:t>年度までに</a:t>
            </a:r>
            <a:r>
              <a:rPr kumimoji="1" lang="en-US" altLang="ja-JP" sz="1200" b="1" u="sng" dirty="0">
                <a:latin typeface="Meiryo UI" panose="020B0604030504040204" pitchFamily="50" charset="-128"/>
                <a:ea typeface="Meiryo UI" panose="020B0604030504040204" pitchFamily="50" charset="-128"/>
              </a:rPr>
              <a:t>65</a:t>
            </a:r>
            <a:r>
              <a:rPr kumimoji="1" lang="ja-JP" altLang="en-US" sz="1200" b="1" u="sng" dirty="0">
                <a:latin typeface="Meiryo UI" panose="020B0604030504040204" pitchFamily="50" charset="-128"/>
                <a:ea typeface="Meiryo UI" panose="020B0604030504040204" pitchFamily="50" charset="-128"/>
              </a:rPr>
              <a:t>％削減</a:t>
            </a:r>
          </a:p>
          <a:p>
            <a:pPr>
              <a:lnSpc>
                <a:spcPts val="1700"/>
              </a:lnSpc>
            </a:pPr>
            <a:r>
              <a:rPr kumimoji="1" lang="ja-JP" altLang="en-US" sz="1200" dirty="0">
                <a:latin typeface="Meiryo UI" panose="020B0604030504040204" pitchFamily="50" charset="-128"/>
                <a:ea typeface="Meiryo UI" panose="020B0604030504040204" pitchFamily="50" charset="-128"/>
              </a:rPr>
              <a:t>　　　　　　 </a:t>
            </a:r>
            <a:r>
              <a:rPr kumimoji="1" lang="en-US" altLang="ja-JP" sz="1200" b="1" u="sng" dirty="0">
                <a:latin typeface="Meiryo UI" panose="020B0604030504040204" pitchFamily="50" charset="-128"/>
                <a:ea typeface="Meiryo UI" panose="020B0604030504040204" pitchFamily="50" charset="-128"/>
              </a:rPr>
              <a:t>2040</a:t>
            </a:r>
            <a:r>
              <a:rPr kumimoji="1" lang="ja-JP" altLang="en-US" sz="1200" b="1" u="sng" dirty="0">
                <a:latin typeface="Meiryo UI" panose="020B0604030504040204" pitchFamily="50" charset="-128"/>
                <a:ea typeface="Meiryo UI" panose="020B0604030504040204" pitchFamily="50" charset="-128"/>
              </a:rPr>
              <a:t>年度までに</a:t>
            </a:r>
            <a:r>
              <a:rPr kumimoji="1" lang="en-US" altLang="ja-JP" sz="1200" b="1" u="sng" dirty="0">
                <a:latin typeface="Meiryo UI" panose="020B0604030504040204" pitchFamily="50" charset="-128"/>
                <a:ea typeface="Meiryo UI" panose="020B0604030504040204" pitchFamily="50" charset="-128"/>
              </a:rPr>
              <a:t>79</a:t>
            </a:r>
            <a:r>
              <a:rPr kumimoji="1" lang="ja-JP" altLang="en-US" sz="1200" b="1" u="sng" dirty="0">
                <a:latin typeface="Meiryo UI" panose="020B0604030504040204" pitchFamily="50" charset="-128"/>
                <a:ea typeface="Meiryo UI" panose="020B0604030504040204" pitchFamily="50" charset="-128"/>
              </a:rPr>
              <a:t>％削減</a:t>
            </a:r>
            <a:endParaRPr kumimoji="1" lang="en-US" altLang="ja-JP" sz="1200" b="1" u="sng"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5C1A807-DA29-4E32-80B1-DAFBDF41DCB4}"/>
              </a:ext>
            </a:extLst>
          </p:cNvPr>
          <p:cNvSpPr/>
          <p:nvPr/>
        </p:nvSpPr>
        <p:spPr>
          <a:xfrm>
            <a:off x="561282" y="6574198"/>
            <a:ext cx="5334192" cy="115007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E6D9C4F0-CF8B-4367-8021-9DF97C4147C0}"/>
              </a:ext>
            </a:extLst>
          </p:cNvPr>
          <p:cNvSpPr/>
          <p:nvPr/>
        </p:nvSpPr>
        <p:spPr>
          <a:xfrm>
            <a:off x="569655" y="7951140"/>
            <a:ext cx="5638639" cy="446902"/>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D061D5E6-91D5-4C5A-9523-CD43EAE511E2}"/>
              </a:ext>
            </a:extLst>
          </p:cNvPr>
          <p:cNvSpPr/>
          <p:nvPr/>
        </p:nvSpPr>
        <p:spPr>
          <a:xfrm>
            <a:off x="7495673" y="9168625"/>
            <a:ext cx="5039360" cy="305575"/>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200"/>
              </a:lnSpc>
            </a:pPr>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○：実施できた</a:t>
            </a:r>
            <a:r>
              <a:rPr lang="ja-JP" altLang="en-US"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△：おおむね実施できた</a:t>
            </a: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×：あまり実施できなかった</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grpSp>
        <p:nvGrpSpPr>
          <p:cNvPr id="39" name="グループ化 38">
            <a:extLst>
              <a:ext uri="{FF2B5EF4-FFF2-40B4-BE49-F238E27FC236}">
                <a16:creationId xmlns:a16="http://schemas.microsoft.com/office/drawing/2014/main" id="{FF22F663-F35E-4550-AE73-27A8DA39D4C3}"/>
              </a:ext>
            </a:extLst>
          </p:cNvPr>
          <p:cNvGrpSpPr/>
          <p:nvPr/>
        </p:nvGrpSpPr>
        <p:grpSpPr>
          <a:xfrm>
            <a:off x="2166498" y="5631940"/>
            <a:ext cx="5116897" cy="531940"/>
            <a:chOff x="5336841" y="5621267"/>
            <a:chExt cx="3881782" cy="387211"/>
          </a:xfrm>
        </p:grpSpPr>
        <p:sp>
          <p:nvSpPr>
            <p:cNvPr id="40" name="テキスト ボックス 39">
              <a:extLst>
                <a:ext uri="{FF2B5EF4-FFF2-40B4-BE49-F238E27FC236}">
                  <a16:creationId xmlns:a16="http://schemas.microsoft.com/office/drawing/2014/main" id="{FA8575A9-2025-437F-A53B-9B928FA1E8E8}"/>
                </a:ext>
              </a:extLst>
            </p:cNvPr>
            <p:cNvSpPr txBox="1"/>
            <p:nvPr/>
          </p:nvSpPr>
          <p:spPr>
            <a:xfrm>
              <a:off x="5336841" y="5621267"/>
              <a:ext cx="3881782" cy="387211"/>
            </a:xfrm>
            <a:prstGeom prst="rect">
              <a:avLst/>
            </a:prstGeom>
            <a:noFill/>
            <a:ln w="9525" cmpd="sng">
              <a:noFill/>
              <a:prstDash val="sysDash"/>
            </a:ln>
          </p:spPr>
          <p:style>
            <a:lnRef idx="0">
              <a:scrgbClr r="0" g="0" b="0"/>
            </a:lnRef>
            <a:fillRef idx="0">
              <a:scrgbClr r="0" g="0" b="0"/>
            </a:fillRef>
            <a:effectRef idx="0">
              <a:scrgbClr r="0" g="0" b="0"/>
            </a:effectRef>
            <a:fontRef idx="minor">
              <a:schemeClr val="dk1"/>
            </a:fontRef>
          </p:style>
          <p:txBody>
            <a:bodyPr wrap="square" rtlCol="0" anchor="t">
              <a:spAutoFit/>
            </a:bodyPr>
            <a:lstStyle/>
            <a:p>
              <a:pPr>
                <a:lnSpc>
                  <a:spcPts val="1800"/>
                </a:lnSpc>
              </a:pPr>
              <a:r>
                <a:rPr kumimoji="1" lang="en-US" altLang="ja-JP" sz="1400" dirty="0">
                  <a:latin typeface="Meiryo UI" panose="020B0604030504040204" pitchFamily="50" charset="-128"/>
                  <a:ea typeface="Meiryo UI" panose="020B0604030504040204" pitchFamily="50" charset="-128"/>
                </a:rPr>
                <a:t>2050</a:t>
              </a:r>
              <a:r>
                <a:rPr kumimoji="1" lang="ja-JP" altLang="en-US" sz="1400" dirty="0">
                  <a:latin typeface="Meiryo UI" panose="020B0604030504040204" pitchFamily="50" charset="-128"/>
                  <a:ea typeface="Meiryo UI" panose="020B0604030504040204" pitchFamily="50" charset="-128"/>
                </a:rPr>
                <a:t>年ネット・ゼロ実現に向けた直線的な経路上に設定した国目標</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を参考に、長期的な目標として設定。</a:t>
              </a:r>
            </a:p>
          </p:txBody>
        </p:sp>
        <p:sp>
          <p:nvSpPr>
            <p:cNvPr id="41" name="左大かっこ 40">
              <a:extLst>
                <a:ext uri="{FF2B5EF4-FFF2-40B4-BE49-F238E27FC236}">
                  <a16:creationId xmlns:a16="http://schemas.microsoft.com/office/drawing/2014/main" id="{50D48F74-A127-4F4F-A5AC-B03F15F3EBBF}"/>
                </a:ext>
              </a:extLst>
            </p:cNvPr>
            <p:cNvSpPr/>
            <p:nvPr/>
          </p:nvSpPr>
          <p:spPr>
            <a:xfrm>
              <a:off x="5377184" y="5659967"/>
              <a:ext cx="36000" cy="313267"/>
            </a:xfrm>
            <a:prstGeom prst="leftBracket">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lnSpc>
                  <a:spcPts val="1800"/>
                </a:lnSpc>
              </a:pPr>
              <a:endParaRPr kumimoji="1" lang="ja-JP" altLang="en-US"/>
            </a:p>
          </p:txBody>
        </p:sp>
        <p:sp>
          <p:nvSpPr>
            <p:cNvPr id="42" name="左大かっこ 41">
              <a:extLst>
                <a:ext uri="{FF2B5EF4-FFF2-40B4-BE49-F238E27FC236}">
                  <a16:creationId xmlns:a16="http://schemas.microsoft.com/office/drawing/2014/main" id="{D2D41449-B864-4518-A345-0DA9BA131EF3}"/>
                </a:ext>
              </a:extLst>
            </p:cNvPr>
            <p:cNvSpPr/>
            <p:nvPr/>
          </p:nvSpPr>
          <p:spPr>
            <a:xfrm flipH="1">
              <a:off x="9060272" y="5659967"/>
              <a:ext cx="36000" cy="313267"/>
            </a:xfrm>
            <a:prstGeom prst="leftBracket">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lnSpc>
                  <a:spcPts val="1800"/>
                </a:lnSpc>
              </a:pPr>
              <a:endParaRPr kumimoji="1" lang="ja-JP" altLang="en-US" dirty="0"/>
            </a:p>
          </p:txBody>
        </p:sp>
      </p:grpSp>
    </p:spTree>
    <p:extLst>
      <p:ext uri="{BB962C8B-B14F-4D97-AF65-F5344CB8AC3E}">
        <p14:creationId xmlns:p14="http://schemas.microsoft.com/office/powerpoint/2010/main" val="35021539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lt1"/>
        </a:solidFill>
        <a:ln w="9525" cmpd="sng">
          <a:solidFill>
            <a:schemeClr val="tx1"/>
          </a:solidFill>
          <a:prstDash val="sysDash"/>
        </a:ln>
      </a:spPr>
      <a:bodyPr wrap="square" rtlCol="0" anchor="t"/>
      <a:lstStyle>
        <a:defPPr>
          <a:defRPr kumimoji="1" dirty="0">
            <a:latin typeface="Meiryo UI" panose="020B0604030504040204" pitchFamily="50" charset="-128"/>
            <a:ea typeface="Meiryo UI" panose="020B0604030504040204" pitchFamily="50" charset="-128"/>
          </a:defRPr>
        </a:defPPr>
      </a:lstStyle>
      <a:style>
        <a:lnRef idx="0">
          <a:scrgbClr r="0" g="0" b="0"/>
        </a:lnRef>
        <a:fillRef idx="0">
          <a:scrgbClr r="0" g="0" b="0"/>
        </a:fillRef>
        <a:effectRef idx="0">
          <a:scrgbClr r="0" g="0" b="0"/>
        </a:effectRef>
        <a:fontRef idx="minor">
          <a:schemeClr val="dk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630</Words>
  <Application>Microsoft Office PowerPoint</Application>
  <PresentationFormat>A3 297x420 mm</PresentationFormat>
  <Paragraphs>52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2026-03-10T09:26:31Z</dcterms:created>
  <dcterms:modified xsi:type="dcterms:W3CDTF">2026-03-25T03:55:00Z</dcterms:modified>
</cp:coreProperties>
</file>