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21" r:id="rId1"/>
  </p:sldMasterIdLst>
  <p:notesMasterIdLst>
    <p:notesMasterId r:id="rId18"/>
  </p:notesMasterIdLst>
  <p:handoutMasterIdLst>
    <p:handoutMasterId r:id="rId19"/>
  </p:handout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3" r:id="rId16"/>
    <p:sldId id="278" r:id="rId17"/>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4EC5"/>
    <a:srgbClr val="006BCB"/>
    <a:srgbClr val="F7041C"/>
    <a:srgbClr val="3457C9"/>
    <a:srgbClr val="3456C8"/>
    <a:srgbClr val="FFFFFF"/>
    <a:srgbClr val="F14668"/>
    <a:srgbClr val="CC0033"/>
    <a:srgbClr val="E6E6E6"/>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showGuides="1">
      <p:cViewPr varScale="1">
        <p:scale>
          <a:sx n="103" d="100"/>
          <a:sy n="103" d="100"/>
        </p:scale>
        <p:origin x="1062" y="60"/>
      </p:cViewPr>
      <p:guideLst>
        <p:guide orient="horz" pos="213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9202" cy="512304"/>
          </a:xfrm>
          <a:prstGeom prst="rect">
            <a:avLst/>
          </a:prstGeom>
        </p:spPr>
        <p:txBody>
          <a:bodyPr vert="horz" lIns="94787" tIns="47393" rIns="94787" bIns="47393"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4023202" y="0"/>
            <a:ext cx="3079202" cy="512304"/>
          </a:xfrm>
          <a:prstGeom prst="rect">
            <a:avLst/>
          </a:prstGeom>
        </p:spPr>
        <p:txBody>
          <a:bodyPr vert="horz" lIns="94787" tIns="47393" rIns="94787" bIns="47393" rtlCol="0"/>
          <a:lstStyle>
            <a:lvl1pPr algn="r">
              <a:defRPr sz="1300"/>
            </a:lvl1pPr>
          </a:lstStyle>
          <a:p>
            <a:fld id="{4560566F-004C-4E5A-9042-FA1E21780BDF}" type="datetimeFigureOut">
              <a:rPr kumimoji="1" lang="ja-JP" altLang="en-US" smtClean="0"/>
              <a:t>2025/12/23</a:t>
            </a:fld>
            <a:endParaRPr kumimoji="1" lang="ja-JP" altLang="en-US"/>
          </a:p>
        </p:txBody>
      </p:sp>
      <p:sp>
        <p:nvSpPr>
          <p:cNvPr id="4" name="フッター プレースホルダー 3"/>
          <p:cNvSpPr>
            <a:spLocks noGrp="1"/>
          </p:cNvSpPr>
          <p:nvPr>
            <p:ph type="ftr" sz="quarter" idx="2"/>
          </p:nvPr>
        </p:nvSpPr>
        <p:spPr>
          <a:xfrm>
            <a:off x="0" y="9722309"/>
            <a:ext cx="3079202" cy="512304"/>
          </a:xfrm>
          <a:prstGeom prst="rect">
            <a:avLst/>
          </a:prstGeom>
        </p:spPr>
        <p:txBody>
          <a:bodyPr vert="horz" lIns="94787" tIns="47393" rIns="94787" bIns="47393"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4023202" y="9722309"/>
            <a:ext cx="3079202" cy="512304"/>
          </a:xfrm>
          <a:prstGeom prst="rect">
            <a:avLst/>
          </a:prstGeom>
        </p:spPr>
        <p:txBody>
          <a:bodyPr vert="horz" lIns="94787" tIns="47393" rIns="94787" bIns="47393" rtlCol="0" anchor="b"/>
          <a:lstStyle>
            <a:lvl1pPr algn="r">
              <a:defRPr sz="1300"/>
            </a:lvl1pPr>
          </a:lstStyle>
          <a:p>
            <a:fld id="{7DA9D504-BAEF-4892-A1CB-49527182C831}" type="slidenum">
              <a:rPr kumimoji="1" lang="ja-JP" altLang="en-US" smtClean="0"/>
              <a:t>‹#›</a:t>
            </a:fld>
            <a:endParaRPr kumimoji="1" lang="ja-JP" altLang="en-US"/>
          </a:p>
        </p:txBody>
      </p:sp>
    </p:spTree>
    <p:extLst>
      <p:ext uri="{BB962C8B-B14F-4D97-AF65-F5344CB8AC3E}">
        <p14:creationId xmlns:p14="http://schemas.microsoft.com/office/powerpoint/2010/main" val="1699168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3078427" cy="513508"/>
          </a:xfrm>
          <a:prstGeom prst="rect">
            <a:avLst/>
          </a:prstGeom>
        </p:spPr>
        <p:txBody>
          <a:bodyPr vert="horz" lIns="94787" tIns="47393" rIns="94787" bIns="47393"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3" y="1"/>
            <a:ext cx="3078427" cy="513508"/>
          </a:xfrm>
          <a:prstGeom prst="rect">
            <a:avLst/>
          </a:prstGeom>
        </p:spPr>
        <p:txBody>
          <a:bodyPr vert="horz" lIns="94787" tIns="47393" rIns="94787" bIns="47393" rtlCol="0"/>
          <a:lstStyle>
            <a:lvl1pPr algn="r">
              <a:defRPr sz="1300"/>
            </a:lvl1pPr>
          </a:lstStyle>
          <a:p>
            <a:fld id="{AC11D19B-4F1A-4D3B-AF9F-9EFF34454D62}" type="datetimeFigureOut">
              <a:rPr kumimoji="1" lang="ja-JP" altLang="en-US" smtClean="0"/>
              <a:t>2025/12/23</a:t>
            </a:fld>
            <a:endParaRPr kumimoji="1" lang="ja-JP" altLang="en-US"/>
          </a:p>
        </p:txBody>
      </p:sp>
      <p:sp>
        <p:nvSpPr>
          <p:cNvPr id="4" name="スライド イメージ プレースホルダー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787" tIns="47393" rIns="94787" bIns="47393"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80"/>
          </a:xfrm>
          <a:prstGeom prst="rect">
            <a:avLst/>
          </a:prstGeom>
        </p:spPr>
        <p:txBody>
          <a:bodyPr vert="horz" lIns="94787" tIns="47393" rIns="94787" bIns="4739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721108"/>
            <a:ext cx="3078427" cy="513507"/>
          </a:xfrm>
          <a:prstGeom prst="rect">
            <a:avLst/>
          </a:prstGeom>
        </p:spPr>
        <p:txBody>
          <a:bodyPr vert="horz" lIns="94787" tIns="47393" rIns="94787" bIns="47393"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3" y="9721108"/>
            <a:ext cx="3078427" cy="513507"/>
          </a:xfrm>
          <a:prstGeom prst="rect">
            <a:avLst/>
          </a:prstGeom>
        </p:spPr>
        <p:txBody>
          <a:bodyPr vert="horz" lIns="94787" tIns="47393" rIns="94787" bIns="47393" rtlCol="0" anchor="b"/>
          <a:lstStyle>
            <a:lvl1pPr algn="r">
              <a:defRPr sz="1300"/>
            </a:lvl1pPr>
          </a:lstStyle>
          <a:p>
            <a:fld id="{D3BF4C09-F627-45F9-A718-20B3FF797312}" type="slidenum">
              <a:rPr kumimoji="1" lang="ja-JP" altLang="en-US" smtClean="0"/>
              <a:t>‹#›</a:t>
            </a:fld>
            <a:endParaRPr kumimoji="1" lang="ja-JP" altLang="en-US"/>
          </a:p>
        </p:txBody>
      </p:sp>
    </p:spTree>
    <p:extLst>
      <p:ext uri="{BB962C8B-B14F-4D97-AF65-F5344CB8AC3E}">
        <p14:creationId xmlns:p14="http://schemas.microsoft.com/office/powerpoint/2010/main" val="30206335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8130EB0-ABF8-4FEF-A4E9-006046CCDF75}" type="datetime1">
              <a:rPr kumimoji="1" lang="ja-JP" altLang="en-US" smtClean="0"/>
              <a:t>2025/12/23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1358073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8EE52CC-BD6B-4F90-A363-2F83A1C02B46}" type="datetime1">
              <a:rPr kumimoji="1" lang="ja-JP" altLang="en-US" smtClean="0"/>
              <a:t>2025/12/23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3288637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39268BA-81C2-4712-AAE6-6D10CE80481B}" type="datetime1">
              <a:rPr kumimoji="1" lang="ja-JP" altLang="en-US" smtClean="0"/>
              <a:t>2025/12/23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498612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F1CD32E-5C38-414B-8F10-DDFB80C0D8F3}" type="datetime1">
              <a:rPr kumimoji="1" lang="ja-JP" altLang="en-US" smtClean="0"/>
              <a:t>2025/12/23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64699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D8AEA05-71C4-4D06-B0E2-F9034779CF77}" type="datetime1">
              <a:rPr kumimoji="1" lang="ja-JP" altLang="en-US" smtClean="0"/>
              <a:t>2025/12/23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421188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CC9677C-A6D3-49BE-8DB1-143F9AD180D5}" type="datetime1">
              <a:rPr kumimoji="1" lang="ja-JP" altLang="en-US" smtClean="0"/>
              <a:t>2025/12/23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935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5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755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568B3DC-3DDA-4E92-BBC5-D6FDA74DC582}" type="datetime1">
              <a:rPr kumimoji="1" lang="ja-JP" altLang="en-US" smtClean="0"/>
              <a:t>2025/12/23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73986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788972A-291E-4974-83BD-64D235342224}" type="datetime1">
              <a:rPr kumimoji="1" lang="ja-JP" altLang="en-US" smtClean="0"/>
              <a:t>2025/12/23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539483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3D062F-BB60-4B98-9645-8C208203FFBD}" type="datetime1">
              <a:rPr kumimoji="1" lang="ja-JP" altLang="en-US" smtClean="0"/>
              <a:t>2025/12/23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1440041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D98CCB3-7FDE-4087-A2CF-881C41C167E4}" type="datetime1">
              <a:rPr kumimoji="1" lang="ja-JP" altLang="en-US" smtClean="0"/>
              <a:t>2025/12/23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4177137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FBAD9F4-5117-4FE2-9DC9-DAB35B1C7DF6}" type="datetime1">
              <a:rPr kumimoji="1" lang="ja-JP" altLang="en-US" smtClean="0"/>
              <a:t>2025/12/23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20241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D584547A-00CF-4616-98D5-1E98A382D273}" type="datetime1">
              <a:rPr kumimoji="1" lang="ja-JP" altLang="en-US" smtClean="0"/>
              <a:t>2025/12/23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7086600" y="6474930"/>
            <a:ext cx="2057400" cy="365125"/>
          </a:xfrm>
          <a:prstGeom prst="rect">
            <a:avLst/>
          </a:prstGeom>
        </p:spPr>
        <p:txBody>
          <a:bodyPr vert="horz" lIns="91440" tIns="45720" rIns="91440" bIns="45720" rtlCol="0" anchor="ctr"/>
          <a:lstStyle>
            <a:lvl1pPr algn="r">
              <a:defRPr sz="2000" b="1">
                <a:solidFill>
                  <a:schemeClr val="tx1">
                    <a:tint val="75000"/>
                  </a:schemeClr>
                </a:solidFill>
              </a:defRPr>
            </a:lvl1pPr>
          </a:lstStyle>
          <a:p>
            <a:fld id="{C2EAAA8B-26BC-4A01-840A-A72B8945DCEC}" type="slidenum">
              <a:rPr kumimoji="1" lang="ja-JP" altLang="en-US" smtClean="0"/>
              <a:pPr/>
              <a:t>‹#›</a:t>
            </a:fld>
            <a:endParaRPr kumimoji="1" lang="ja-JP" altLang="en-US"/>
          </a:p>
        </p:txBody>
      </p:sp>
    </p:spTree>
    <p:extLst>
      <p:ext uri="{BB962C8B-B14F-4D97-AF65-F5344CB8AC3E}">
        <p14:creationId xmlns:p14="http://schemas.microsoft.com/office/powerpoint/2010/main" val="2904087344"/>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pref.osaka.lg.jp/o070070/toshimiryoku/syukuhakuzeisisutemukaisyu_hozyo/index.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ref.osaka.lg.jp/o070070/toshimiryoku/syukuhakuzeisisutemukaisyu_hozyo/inde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gpos.task-asp.net/cu/270008/ea/residents/portal/home"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mailto:info-online-shinsei@gbox.pref.osaka.lg.jp"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テキスト ボックス 3"/>
          <p:cNvSpPr txBox="1"/>
          <p:nvPr/>
        </p:nvSpPr>
        <p:spPr>
          <a:xfrm>
            <a:off x="457200" y="1855694"/>
            <a:ext cx="8229600" cy="2246769"/>
          </a:xfrm>
          <a:prstGeom prst="rect">
            <a:avLst/>
          </a:prstGeom>
          <a:noFill/>
        </p:spPr>
        <p:txBody>
          <a:bodyPr wrap="square" rtlCol="0">
            <a:spAutoFit/>
          </a:bodyPr>
          <a:lstStyle/>
          <a:p>
            <a:pPr algn="ctr"/>
            <a:r>
              <a:rPr kumimoji="1" lang="ja-JP" altLang="en-US" sz="4000" dirty="0">
                <a:latin typeface="UD デジタル 教科書体 NP-B" panose="02020700000000000000" pitchFamily="18" charset="-128"/>
                <a:ea typeface="UD デジタル 教科書体 NP-B" panose="02020700000000000000" pitchFamily="18" charset="-128"/>
              </a:rPr>
              <a:t>大阪府</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r>
              <a:rPr kumimoji="1" lang="ja-JP" altLang="en-US" sz="4000" dirty="0">
                <a:latin typeface="UD デジタル 教科書体 NP-B" panose="02020700000000000000" pitchFamily="18" charset="-128"/>
                <a:ea typeface="UD デジタル 教科書体 NP-B" panose="02020700000000000000" pitchFamily="18" charset="-128"/>
              </a:rPr>
              <a:t>宿泊税システム改修費補助金</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spcBef>
                <a:spcPts val="2400"/>
              </a:spcBef>
            </a:pPr>
            <a:r>
              <a:rPr kumimoji="1" lang="ja-JP" altLang="en-US" sz="4000" dirty="0">
                <a:latin typeface="UD デジタル 教科書体 NP-B" panose="02020700000000000000" pitchFamily="18" charset="-128"/>
                <a:ea typeface="UD デジタル 教科書体 NP-B" panose="02020700000000000000" pitchFamily="18" charset="-128"/>
              </a:rPr>
              <a:t>オンライン申請の入力手順</a:t>
            </a:r>
            <a:endParaRPr kumimoji="1" lang="en-US" altLang="ja-JP" sz="4000" dirty="0">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457200" y="5558118"/>
            <a:ext cx="8229600" cy="1077218"/>
          </a:xfrm>
          <a:prstGeom prst="rect">
            <a:avLst/>
          </a:prstGeom>
          <a:noFill/>
        </p:spPr>
        <p:txBody>
          <a:bodyPr wrap="square" rtlCol="0">
            <a:spAutoFit/>
          </a:bodyPr>
          <a:lstStyle/>
          <a:p>
            <a:pPr algn="ctr"/>
            <a:r>
              <a:rPr kumimoji="1" lang="ja-JP" altLang="en-US" sz="3200" dirty="0">
                <a:latin typeface="UD デジタル 教科書体 NK-R" panose="02020400000000000000" pitchFamily="18" charset="-128"/>
                <a:ea typeface="UD デジタル 教科書体 NK-R" panose="02020400000000000000" pitchFamily="18" charset="-128"/>
              </a:rPr>
              <a:t>大阪府都市魅力創造局</a:t>
            </a:r>
            <a:endParaRPr kumimoji="1" lang="en-US" altLang="ja-JP" sz="3200" dirty="0">
              <a:latin typeface="UD デジタル 教科書体 NK-R" panose="02020400000000000000" pitchFamily="18" charset="-128"/>
              <a:ea typeface="UD デジタル 教科書体 NK-R" panose="02020400000000000000" pitchFamily="18" charset="-128"/>
            </a:endParaRPr>
          </a:p>
          <a:p>
            <a:pPr algn="ctr"/>
            <a:r>
              <a:rPr kumimoji="1" lang="ja-JP" altLang="en-US" sz="3200" dirty="0">
                <a:latin typeface="UD デジタル 教科書体 NK-R" panose="02020400000000000000" pitchFamily="18" charset="-128"/>
                <a:ea typeface="UD デジタル 教科書体 NK-R" panose="02020400000000000000" pitchFamily="18" charset="-128"/>
              </a:rPr>
              <a:t>企画・観光課</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1</a:t>
            </a:fld>
            <a:endParaRPr kumimoji="1" lang="ja-JP" altLang="en-US"/>
          </a:p>
        </p:txBody>
      </p:sp>
    </p:spTree>
    <p:extLst>
      <p:ext uri="{BB962C8B-B14F-4D97-AF65-F5344CB8AC3E}">
        <p14:creationId xmlns:p14="http://schemas.microsoft.com/office/powerpoint/2010/main" val="3735391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4193B5C5-54A3-4493-A662-C0DFC586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3428" y="3466578"/>
            <a:ext cx="6253001" cy="2879447"/>
          </a:xfrm>
          <a:prstGeom prst="rect">
            <a:avLst/>
          </a:prstGeom>
        </p:spPr>
      </p:pic>
      <p:pic>
        <p:nvPicPr>
          <p:cNvPr id="24" name="図 23">
            <a:extLst>
              <a:ext uri="{FF2B5EF4-FFF2-40B4-BE49-F238E27FC236}">
                <a16:creationId xmlns:a16="http://schemas.microsoft.com/office/drawing/2014/main" id="{8E7C6812-5651-4B76-92F6-BD40105E2A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730" y="918215"/>
            <a:ext cx="6929699" cy="2261629"/>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４－３．申請③</a:t>
            </a:r>
          </a:p>
        </p:txBody>
      </p:sp>
      <p:sp>
        <p:nvSpPr>
          <p:cNvPr id="10" name="テキスト ボックス 9"/>
          <p:cNvSpPr txBox="1"/>
          <p:nvPr/>
        </p:nvSpPr>
        <p:spPr>
          <a:xfrm>
            <a:off x="443183" y="6292339"/>
            <a:ext cx="7984538" cy="307777"/>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６．　説明を読み</a:t>
            </a:r>
            <a:r>
              <a:rPr kumimoji="1" lang="ja-JP" altLang="en-US" sz="1400" b="1" dirty="0">
                <a:latin typeface="UD デジタル 教科書体 NK-R" panose="02020400000000000000" pitchFamily="18" charset="-128"/>
                <a:ea typeface="UD デジタル 教科書体 NK-R" panose="02020400000000000000" pitchFamily="18" charset="-128"/>
              </a:rPr>
              <a:t>「次へ進む」をクリック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9" name="スライド番号プレースホルダー 18"/>
          <p:cNvSpPr>
            <a:spLocks noGrp="1"/>
          </p:cNvSpPr>
          <p:nvPr>
            <p:ph type="sldNum" sz="quarter" idx="12"/>
          </p:nvPr>
        </p:nvSpPr>
        <p:spPr/>
        <p:txBody>
          <a:bodyPr/>
          <a:lstStyle/>
          <a:p>
            <a:fld id="{C2EAAA8B-26BC-4A01-840A-A72B8945DCEC}" type="slidenum">
              <a:rPr kumimoji="1" lang="ja-JP" altLang="en-US" smtClean="0"/>
              <a:t>10</a:t>
            </a:fld>
            <a:endParaRPr kumimoji="1" lang="ja-JP" altLang="en-US"/>
          </a:p>
        </p:txBody>
      </p:sp>
      <p:sp>
        <p:nvSpPr>
          <p:cNvPr id="17" name="角丸四角形 16"/>
          <p:cNvSpPr/>
          <p:nvPr/>
        </p:nvSpPr>
        <p:spPr>
          <a:xfrm rot="10800000" flipV="1">
            <a:off x="3510112" y="4929161"/>
            <a:ext cx="1961048" cy="413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p:cNvGrpSpPr/>
          <p:nvPr/>
        </p:nvGrpSpPr>
        <p:grpSpPr>
          <a:xfrm>
            <a:off x="7686430" y="2798092"/>
            <a:ext cx="582984" cy="1369295"/>
            <a:chOff x="3591044" y="3573443"/>
            <a:chExt cx="705409" cy="1369295"/>
          </a:xfrm>
        </p:grpSpPr>
        <p:sp>
          <p:nvSpPr>
            <p:cNvPr id="14" name="ストライプ矢印 13"/>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720303" y="3573443"/>
              <a:ext cx="446891" cy="1369295"/>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20" name="テキスト ボックス 19">
            <a:extLst>
              <a:ext uri="{FF2B5EF4-FFF2-40B4-BE49-F238E27FC236}">
                <a16:creationId xmlns:a16="http://schemas.microsoft.com/office/drawing/2014/main" id="{4DBA86D8-C394-4F41-9502-F2BECAAC546D}"/>
              </a:ext>
            </a:extLst>
          </p:cNvPr>
          <p:cNvSpPr txBox="1"/>
          <p:nvPr/>
        </p:nvSpPr>
        <p:spPr>
          <a:xfrm>
            <a:off x="1010291" y="980403"/>
            <a:ext cx="1112969" cy="369332"/>
          </a:xfrm>
          <a:prstGeom prst="rect">
            <a:avLst/>
          </a:prstGeom>
          <a:solidFill>
            <a:srgbClr val="3457C9"/>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内容詳細</a:t>
            </a:r>
          </a:p>
        </p:txBody>
      </p:sp>
      <p:sp>
        <p:nvSpPr>
          <p:cNvPr id="8" name="テキスト ボックス 7"/>
          <p:cNvSpPr txBox="1"/>
          <p:nvPr/>
        </p:nvSpPr>
        <p:spPr>
          <a:xfrm>
            <a:off x="1363587" y="3145042"/>
            <a:ext cx="6416826" cy="369332"/>
          </a:xfrm>
          <a:prstGeom prst="rect">
            <a:avLst/>
          </a:prstGeom>
          <a:noFill/>
        </p:spPr>
        <p:txBody>
          <a:bodyPr wrap="square" rtlCol="0">
            <a:spAutoFit/>
          </a:bodyPr>
          <a:lstStyle/>
          <a:p>
            <a:r>
              <a:rPr kumimoji="1" lang="ja-JP" altLang="en-US" dirty="0"/>
              <a:t>～～～～～～～～～～～～～～～～～～～～～～～～～～～</a:t>
            </a:r>
          </a:p>
        </p:txBody>
      </p:sp>
    </p:spTree>
    <p:extLst>
      <p:ext uri="{BB962C8B-B14F-4D97-AF65-F5344CB8AC3E}">
        <p14:creationId xmlns:p14="http://schemas.microsoft.com/office/powerpoint/2010/main" val="190360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7D98760-1537-4EF5-A005-86B820E366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618" y="952840"/>
            <a:ext cx="7795949" cy="3984492"/>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４－４．申請④</a:t>
            </a:r>
          </a:p>
        </p:txBody>
      </p:sp>
      <p:sp>
        <p:nvSpPr>
          <p:cNvPr id="18" name="テキスト ボックス 17"/>
          <p:cNvSpPr txBox="1"/>
          <p:nvPr/>
        </p:nvSpPr>
        <p:spPr>
          <a:xfrm>
            <a:off x="445266" y="5051944"/>
            <a:ext cx="8619565" cy="1169551"/>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７．　申請内容の入力は以下のとおり、３ページに分かれています。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１ページ目は、申請者及び申請施設等についての情報</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２ページ目は、補助金の振込口座の情報</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３ページ目は、申請書類の添付</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6" name="スライド番号プレースホルダー 15"/>
          <p:cNvSpPr>
            <a:spLocks noGrp="1"/>
          </p:cNvSpPr>
          <p:nvPr>
            <p:ph type="sldNum" sz="quarter" idx="12"/>
          </p:nvPr>
        </p:nvSpPr>
        <p:spPr/>
        <p:txBody>
          <a:bodyPr/>
          <a:lstStyle/>
          <a:p>
            <a:fld id="{C2EAAA8B-26BC-4A01-840A-A72B8945DCEC}" type="slidenum">
              <a:rPr kumimoji="1" lang="ja-JP" altLang="en-US" smtClean="0"/>
              <a:t>11</a:t>
            </a:fld>
            <a:endParaRPr kumimoji="1" lang="ja-JP" altLang="en-US"/>
          </a:p>
        </p:txBody>
      </p:sp>
      <p:sp>
        <p:nvSpPr>
          <p:cNvPr id="25" name="角丸四角形 24"/>
          <p:cNvSpPr/>
          <p:nvPr/>
        </p:nvSpPr>
        <p:spPr>
          <a:xfrm rot="10800000" flipV="1">
            <a:off x="7247187" y="3047166"/>
            <a:ext cx="1135380" cy="38183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79C9316-323D-4C08-A93D-3194A2424E01}"/>
              </a:ext>
            </a:extLst>
          </p:cNvPr>
          <p:cNvSpPr txBox="1"/>
          <p:nvPr/>
        </p:nvSpPr>
        <p:spPr>
          <a:xfrm>
            <a:off x="1049011" y="1333477"/>
            <a:ext cx="1785630" cy="369332"/>
          </a:xfrm>
          <a:prstGeom prst="rect">
            <a:avLst/>
          </a:prstGeom>
          <a:solidFill>
            <a:srgbClr val="3457C9"/>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申請内容の入力</a:t>
            </a:r>
          </a:p>
        </p:txBody>
      </p:sp>
    </p:spTree>
    <p:extLst>
      <p:ext uri="{BB962C8B-B14F-4D97-AF65-F5344CB8AC3E}">
        <p14:creationId xmlns:p14="http://schemas.microsoft.com/office/powerpoint/2010/main" val="3876762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E6DE4985-F750-407F-8664-1758A2C480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63" y="1006112"/>
            <a:ext cx="6588618" cy="3365925"/>
          </a:xfrm>
          <a:prstGeom prst="rect">
            <a:avLst/>
          </a:prstGeom>
        </p:spPr>
      </p:pic>
      <p:pic>
        <p:nvPicPr>
          <p:cNvPr id="22" name="図 21">
            <a:extLst>
              <a:ext uri="{FF2B5EF4-FFF2-40B4-BE49-F238E27FC236}">
                <a16:creationId xmlns:a16="http://schemas.microsoft.com/office/drawing/2014/main" id="{9B2427C6-E15D-4687-AB14-998B13871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2897" y="2030893"/>
            <a:ext cx="4586292" cy="3218357"/>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４－５．申請⑤</a:t>
            </a:r>
          </a:p>
        </p:txBody>
      </p:sp>
      <p:sp>
        <p:nvSpPr>
          <p:cNvPr id="20" name="テキスト ボックス 19"/>
          <p:cNvSpPr txBox="1"/>
          <p:nvPr/>
        </p:nvSpPr>
        <p:spPr>
          <a:xfrm>
            <a:off x="304664" y="5945461"/>
            <a:ext cx="8534671" cy="738664"/>
          </a:xfrm>
          <a:prstGeom prst="rect">
            <a:avLst/>
          </a:prstGeom>
          <a:noFill/>
        </p:spPr>
        <p:txBody>
          <a:bodyPr wrap="square" rtlCol="0">
            <a:spAutoFit/>
          </a:bodyPr>
          <a:lstStyle/>
          <a:p>
            <a:r>
              <a:rPr kumimoji="1" lang="en-US" altLang="ja-JP" sz="1400" dirty="0">
                <a:latin typeface="UD デジタル 教科書体 NK-R" panose="02020400000000000000" pitchFamily="18" charset="-128"/>
                <a:ea typeface="UD デジタル 教科書体 NK-R" panose="02020400000000000000" pitchFamily="18" charset="-128"/>
              </a:rPr>
              <a:t>8</a:t>
            </a:r>
            <a:r>
              <a:rPr kumimoji="1" lang="ja-JP" altLang="en-US" sz="1400" dirty="0">
                <a:latin typeface="UD デジタル 教科書体 NK-R" panose="02020400000000000000" pitchFamily="18" charset="-128"/>
                <a:ea typeface="UD デジタル 教科書体 NK-R" panose="02020400000000000000" pitchFamily="18" charset="-128"/>
              </a:rPr>
              <a:t>．　次に申請書などの様式や参考資料を添付（アップロード）します。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「アップロードするファイルを選択」をクリックし、あらかじめ用意した書類を選択し、「開く」をクリックします。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問題なく添付されると、「アップロード完了」と表示されますので確認してください。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p:cNvSpPr>
            <a:spLocks noGrp="1"/>
          </p:cNvSpPr>
          <p:nvPr>
            <p:ph type="sldNum" sz="quarter" idx="12"/>
          </p:nvPr>
        </p:nvSpPr>
        <p:spPr/>
        <p:txBody>
          <a:bodyPr/>
          <a:lstStyle/>
          <a:p>
            <a:fld id="{C2EAAA8B-26BC-4A01-840A-A72B8945DCEC}" type="slidenum">
              <a:rPr kumimoji="1" lang="ja-JP" altLang="en-US" smtClean="0"/>
              <a:t>12</a:t>
            </a:fld>
            <a:endParaRPr kumimoji="1" lang="ja-JP" altLang="en-US"/>
          </a:p>
        </p:txBody>
      </p:sp>
      <p:cxnSp>
        <p:nvCxnSpPr>
          <p:cNvPr id="13" name="カギ線コネクタ 12"/>
          <p:cNvCxnSpPr>
            <a:cxnSpLocks/>
            <a:stCxn id="10" idx="1"/>
            <a:endCxn id="12" idx="3"/>
          </p:cNvCxnSpPr>
          <p:nvPr/>
        </p:nvCxnSpPr>
        <p:spPr>
          <a:xfrm>
            <a:off x="1932432" y="1622581"/>
            <a:ext cx="3618949" cy="1547554"/>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カギ線コネクタ 15"/>
          <p:cNvCxnSpPr>
            <a:cxnSpLocks/>
            <a:stCxn id="12" idx="1"/>
          </p:cNvCxnSpPr>
          <p:nvPr/>
        </p:nvCxnSpPr>
        <p:spPr>
          <a:xfrm>
            <a:off x="6314891" y="3170135"/>
            <a:ext cx="1508069" cy="1554265"/>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角丸四角形 10"/>
          <p:cNvSpPr/>
          <p:nvPr/>
        </p:nvSpPr>
        <p:spPr>
          <a:xfrm rot="10800000" flipV="1">
            <a:off x="7467600" y="4945380"/>
            <a:ext cx="739140" cy="30387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角丸四角形 11"/>
          <p:cNvSpPr/>
          <p:nvPr/>
        </p:nvSpPr>
        <p:spPr>
          <a:xfrm rot="10800000" flipV="1">
            <a:off x="5551381" y="2720444"/>
            <a:ext cx="763510" cy="89938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5517274" y="293846"/>
            <a:ext cx="3091238" cy="1954381"/>
          </a:xfrm>
          <a:prstGeom prst="rect">
            <a:avLst/>
          </a:prstGeom>
          <a:solidFill>
            <a:schemeClr val="bg1"/>
          </a:solidFill>
          <a:ln>
            <a:solidFill>
              <a:srgbClr val="FF0000"/>
            </a:solidFill>
          </a:ln>
        </p:spPr>
        <p:txBody>
          <a:bodyPr wrap="square" rtlCol="0">
            <a:spAutoFit/>
          </a:bodyPr>
          <a:lstStyle/>
          <a:p>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ファイルアップロード時の注意</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a:t>
            </a: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添付ファイルの容量の上限は、１ファイルあたり</a:t>
            </a:r>
            <a:endPar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　　</a:t>
            </a:r>
            <a:r>
              <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rPr>
              <a:t>10MB</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です。また、１申請あたり添付可能なファ</a:t>
            </a:r>
            <a:endPar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　　イルの容量は、</a:t>
            </a:r>
            <a:r>
              <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rPr>
              <a:t>100MB</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です。</a:t>
            </a:r>
            <a:endPar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◆複数のファイルをまとめてアップロードすることは　　</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できません（</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16</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ページも参照してください）。</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◆１ファイルあたり</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10MB</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を超える場合は、サイズ</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を</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小さく</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してください。圧縮方法は</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17</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ページ以</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降を参照してください。小さくするのが難しく、</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アップロードできない場合は、</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17</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ページ以降を</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ご参照ください。</a:t>
            </a:r>
          </a:p>
        </p:txBody>
      </p:sp>
      <p:sp>
        <p:nvSpPr>
          <p:cNvPr id="10" name="角丸四角形 9"/>
          <p:cNvSpPr/>
          <p:nvPr/>
        </p:nvSpPr>
        <p:spPr>
          <a:xfrm rot="10800000" flipV="1">
            <a:off x="355304" y="1465799"/>
            <a:ext cx="1577128" cy="3135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角丸四角形吹き出し 30"/>
          <p:cNvSpPr/>
          <p:nvPr/>
        </p:nvSpPr>
        <p:spPr>
          <a:xfrm>
            <a:off x="1269559" y="3990800"/>
            <a:ext cx="2612001" cy="950285"/>
          </a:xfrm>
          <a:prstGeom prst="wedgeRoundRectCallout">
            <a:avLst>
              <a:gd name="adj1" fmla="val 108895"/>
              <a:gd name="adj2" fmla="val -114091"/>
              <a:gd name="adj3" fmla="val 16667"/>
            </a:avLst>
          </a:prstGeom>
          <a:solidFill>
            <a:schemeClr val="bg1"/>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P</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３に記載しているとおり、オンライン申請前に必要書類については、電子データ（</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PDF</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等）として保存し、アップロードできるように準備をしておいてください。</a:t>
            </a:r>
          </a:p>
        </p:txBody>
      </p:sp>
      <p:pic>
        <p:nvPicPr>
          <p:cNvPr id="44" name="図 43">
            <a:extLst>
              <a:ext uri="{FF2B5EF4-FFF2-40B4-BE49-F238E27FC236}">
                <a16:creationId xmlns:a16="http://schemas.microsoft.com/office/drawing/2014/main" id="{8903BEFC-E650-4329-827F-355A3D70DF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32" y="5053984"/>
            <a:ext cx="2103288" cy="583312"/>
          </a:xfrm>
          <a:prstGeom prst="rect">
            <a:avLst/>
          </a:prstGeom>
        </p:spPr>
      </p:pic>
      <p:sp>
        <p:nvSpPr>
          <p:cNvPr id="29" name="角丸四角形 28"/>
          <p:cNvSpPr/>
          <p:nvPr/>
        </p:nvSpPr>
        <p:spPr>
          <a:xfrm rot="10800000" flipV="1">
            <a:off x="494850" y="5329311"/>
            <a:ext cx="1055553" cy="30798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 name="カギ線コネクタ 54"/>
          <p:cNvCxnSpPr>
            <a:cxnSpLocks/>
            <a:stCxn id="11" idx="2"/>
          </p:cNvCxnSpPr>
          <p:nvPr/>
        </p:nvCxnSpPr>
        <p:spPr>
          <a:xfrm rot="5400000">
            <a:off x="5072550" y="2752260"/>
            <a:ext cx="267630" cy="5261610"/>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306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図 29">
            <a:extLst>
              <a:ext uri="{FF2B5EF4-FFF2-40B4-BE49-F238E27FC236}">
                <a16:creationId xmlns:a16="http://schemas.microsoft.com/office/drawing/2014/main" id="{1C41369F-2C5A-4A55-B657-6295A5EFB0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7689" y="3566952"/>
            <a:ext cx="4496201" cy="1748010"/>
          </a:xfrm>
          <a:prstGeom prst="rect">
            <a:avLst/>
          </a:prstGeom>
        </p:spPr>
      </p:pic>
      <p:pic>
        <p:nvPicPr>
          <p:cNvPr id="28" name="図 27">
            <a:extLst>
              <a:ext uri="{FF2B5EF4-FFF2-40B4-BE49-F238E27FC236}">
                <a16:creationId xmlns:a16="http://schemas.microsoft.com/office/drawing/2014/main" id="{86293F38-1E3B-4004-A300-A551539947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846" y="1003714"/>
            <a:ext cx="4992995" cy="2217740"/>
          </a:xfrm>
          <a:prstGeom prst="rect">
            <a:avLst/>
          </a:prstGeom>
        </p:spPr>
      </p:pic>
      <p:pic>
        <p:nvPicPr>
          <p:cNvPr id="23" name="図 22">
            <a:extLst>
              <a:ext uri="{FF2B5EF4-FFF2-40B4-BE49-F238E27FC236}">
                <a16:creationId xmlns:a16="http://schemas.microsoft.com/office/drawing/2014/main" id="{91BBF7D9-6720-4179-8425-0BF30A137E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82" y="1006817"/>
            <a:ext cx="3911172" cy="2332744"/>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４－６．申請⑥</a:t>
            </a:r>
          </a:p>
        </p:txBody>
      </p:sp>
      <p:sp>
        <p:nvSpPr>
          <p:cNvPr id="13" name="角丸四角形 12"/>
          <p:cNvSpPr/>
          <p:nvPr/>
        </p:nvSpPr>
        <p:spPr>
          <a:xfrm rot="10800000" flipV="1">
            <a:off x="1319779" y="2404159"/>
            <a:ext cx="1347219" cy="36190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 13"/>
          <p:cNvSpPr/>
          <p:nvPr/>
        </p:nvSpPr>
        <p:spPr>
          <a:xfrm rot="10800000" flipV="1">
            <a:off x="5703568" y="4621766"/>
            <a:ext cx="1691641" cy="40381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カギ線コネクタ 14"/>
          <p:cNvCxnSpPr>
            <a:cxnSpLocks/>
            <a:stCxn id="13" idx="1"/>
            <a:endCxn id="14" idx="3"/>
          </p:cNvCxnSpPr>
          <p:nvPr/>
        </p:nvCxnSpPr>
        <p:spPr>
          <a:xfrm>
            <a:off x="2666998" y="2585110"/>
            <a:ext cx="3036570" cy="2238564"/>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174811" y="5683569"/>
            <a:ext cx="9215854"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en-US" altLang="ja-JP" sz="1400" dirty="0">
                <a:latin typeface="UD デジタル 教科書体 NK-R" panose="02020400000000000000" pitchFamily="18" charset="-128"/>
                <a:ea typeface="UD デジタル 教科書体 NK-R" panose="02020400000000000000" pitchFamily="18" charset="-128"/>
              </a:rPr>
              <a:t>9.</a:t>
            </a:r>
            <a:r>
              <a:rPr kumimoji="1" lang="ja-JP" altLang="en-US" sz="1400" dirty="0">
                <a:latin typeface="UD デジタル 教科書体 NK-R" panose="02020400000000000000" pitchFamily="18" charset="-128"/>
                <a:ea typeface="UD デジタル 教科書体 NK-R" panose="02020400000000000000" pitchFamily="18" charset="-128"/>
              </a:rPr>
              <a:t>　すべての入力・選択および添付が完了したら、</a:t>
            </a:r>
            <a:r>
              <a:rPr kumimoji="1" lang="ja-JP" altLang="en-US" sz="1400" b="1" dirty="0">
                <a:latin typeface="UD デジタル 教科書体 NK-R" panose="02020400000000000000" pitchFamily="18" charset="-128"/>
                <a:ea typeface="UD デジタル 教科書体 NK-R" panose="02020400000000000000" pitchFamily="18" charset="-128"/>
              </a:rPr>
              <a:t>「次へ進む」をクリック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en-US" altLang="ja-JP" sz="1400" dirty="0">
                <a:latin typeface="UD デジタル 教科書体 NK-R" panose="02020400000000000000" pitchFamily="18" charset="-128"/>
                <a:ea typeface="UD デジタル 教科書体 NK-R" panose="02020400000000000000" pitchFamily="18" charset="-128"/>
              </a:rPr>
              <a:t>10.</a:t>
            </a:r>
            <a:r>
              <a:rPr kumimoji="1" lang="ja-JP" altLang="en-US" sz="1400" dirty="0">
                <a:latin typeface="UD デジタル 教科書体 NK-R" panose="02020400000000000000" pitchFamily="18" charset="-128"/>
                <a:ea typeface="UD デジタル 教科書体 NK-R" panose="02020400000000000000" pitchFamily="18" charset="-128"/>
              </a:rPr>
              <a:t>　入力内容が表示されるので、確認をして、修正が必要であれば、修正する項目の右横にある</a:t>
            </a:r>
            <a:r>
              <a:rPr kumimoji="1" lang="ja-JP" altLang="en-US" sz="1400" b="1" dirty="0">
                <a:latin typeface="UD デジタル 教科書体 NK-R" panose="02020400000000000000" pitchFamily="18" charset="-128"/>
                <a:ea typeface="UD デジタル 教科書体 NK-R" panose="02020400000000000000" pitchFamily="18" charset="-128"/>
              </a:rPr>
              <a:t>「修正する」をクリック</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し、修正してください。修正がなければ、</a:t>
            </a:r>
            <a:r>
              <a:rPr kumimoji="1" lang="ja-JP" altLang="en-US" sz="1400" b="1" dirty="0">
                <a:latin typeface="UD デジタル 教科書体 NK-R" panose="02020400000000000000" pitchFamily="18" charset="-128"/>
                <a:ea typeface="UD デジタル 教科書体 NK-R" panose="02020400000000000000" pitchFamily="18" charset="-128"/>
              </a:rPr>
              <a:t>「申請する」をクリック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6" name="スライド番号プレースホルダー 15"/>
          <p:cNvSpPr>
            <a:spLocks noGrp="1"/>
          </p:cNvSpPr>
          <p:nvPr>
            <p:ph type="sldNum" sz="quarter" idx="12"/>
          </p:nvPr>
        </p:nvSpPr>
        <p:spPr/>
        <p:txBody>
          <a:bodyPr/>
          <a:lstStyle/>
          <a:p>
            <a:fld id="{C2EAAA8B-26BC-4A01-840A-A72B8945DCEC}" type="slidenum">
              <a:rPr kumimoji="1" lang="ja-JP" altLang="en-US" smtClean="0"/>
              <a:t>13</a:t>
            </a:fld>
            <a:endParaRPr kumimoji="1" lang="ja-JP" altLang="en-US"/>
          </a:p>
        </p:txBody>
      </p:sp>
      <p:sp>
        <p:nvSpPr>
          <p:cNvPr id="19" name="角丸四角形 18"/>
          <p:cNvSpPr/>
          <p:nvPr/>
        </p:nvSpPr>
        <p:spPr>
          <a:xfrm>
            <a:off x="1375410" y="2469376"/>
            <a:ext cx="1211580" cy="240457"/>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次へ進む</a:t>
            </a:r>
          </a:p>
        </p:txBody>
      </p:sp>
      <p:sp>
        <p:nvSpPr>
          <p:cNvPr id="20" name="角丸四角形 19"/>
          <p:cNvSpPr/>
          <p:nvPr/>
        </p:nvSpPr>
        <p:spPr>
          <a:xfrm>
            <a:off x="5771948" y="4676804"/>
            <a:ext cx="1562302" cy="293739"/>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申請する</a:t>
            </a:r>
          </a:p>
        </p:txBody>
      </p:sp>
      <p:sp>
        <p:nvSpPr>
          <p:cNvPr id="21" name="テキスト ボックス 20">
            <a:extLst>
              <a:ext uri="{FF2B5EF4-FFF2-40B4-BE49-F238E27FC236}">
                <a16:creationId xmlns:a16="http://schemas.microsoft.com/office/drawing/2014/main" id="{DA9E2104-37B1-43BD-872E-8AF87A4F5CA4}"/>
              </a:ext>
            </a:extLst>
          </p:cNvPr>
          <p:cNvSpPr txBox="1"/>
          <p:nvPr/>
        </p:nvSpPr>
        <p:spPr>
          <a:xfrm>
            <a:off x="3871018" y="3339192"/>
            <a:ext cx="5238085" cy="369332"/>
          </a:xfrm>
          <a:prstGeom prst="rect">
            <a:avLst/>
          </a:prstGeom>
          <a:noFill/>
        </p:spPr>
        <p:txBody>
          <a:bodyPr wrap="square" rtlCol="0">
            <a:spAutoFit/>
          </a:bodyPr>
          <a:lstStyle/>
          <a:p>
            <a:r>
              <a:rPr kumimoji="1" lang="ja-JP" altLang="en-US" dirty="0"/>
              <a:t>～～～～～～～～～～～～～～～～～～～～～～</a:t>
            </a:r>
          </a:p>
        </p:txBody>
      </p:sp>
      <p:grpSp>
        <p:nvGrpSpPr>
          <p:cNvPr id="10" name="グループ化 9"/>
          <p:cNvGrpSpPr/>
          <p:nvPr/>
        </p:nvGrpSpPr>
        <p:grpSpPr>
          <a:xfrm>
            <a:off x="7889957" y="2632101"/>
            <a:ext cx="582984" cy="1369295"/>
            <a:chOff x="3591044" y="3573443"/>
            <a:chExt cx="705409" cy="1369295"/>
          </a:xfrm>
        </p:grpSpPr>
        <p:sp>
          <p:nvSpPr>
            <p:cNvPr id="11" name="ストライプ矢印 10"/>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747424" y="3587206"/>
              <a:ext cx="392039" cy="1206312"/>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Tree>
    <p:extLst>
      <p:ext uri="{BB962C8B-B14F-4D97-AF65-F5344CB8AC3E}">
        <p14:creationId xmlns:p14="http://schemas.microsoft.com/office/powerpoint/2010/main" val="3677757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36916C0A-4D63-4701-980F-D80EF6C91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53440" y="1197965"/>
            <a:ext cx="7437120" cy="3814506"/>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４－７．申請⑦</a:t>
            </a:r>
          </a:p>
        </p:txBody>
      </p:sp>
      <p:sp>
        <p:nvSpPr>
          <p:cNvPr id="8" name="テキスト ボックス 7"/>
          <p:cNvSpPr txBox="1"/>
          <p:nvPr/>
        </p:nvSpPr>
        <p:spPr>
          <a:xfrm>
            <a:off x="217257" y="5301198"/>
            <a:ext cx="8534671" cy="738664"/>
          </a:xfrm>
          <a:prstGeom prst="rect">
            <a:avLst/>
          </a:prstGeom>
          <a:noFill/>
        </p:spPr>
        <p:txBody>
          <a:bodyPr wrap="square" rtlCol="0">
            <a:spAutoFit/>
          </a:bodyPr>
          <a:lstStyle/>
          <a:p>
            <a:r>
              <a:rPr kumimoji="1" lang="en-US" altLang="ja-JP" sz="1400" dirty="0">
                <a:latin typeface="UD デジタル 教科書体 NK-R" panose="02020400000000000000" pitchFamily="18" charset="-128"/>
                <a:ea typeface="UD デジタル 教科書体 NK-R" panose="02020400000000000000" pitchFamily="18" charset="-128"/>
              </a:rPr>
              <a:t>1</a:t>
            </a:r>
            <a:r>
              <a:rPr kumimoji="1" lang="ja-JP" altLang="en-US" sz="1400" dirty="0">
                <a:latin typeface="UD デジタル 教科書体 NK-R" panose="02020400000000000000" pitchFamily="18" charset="-128"/>
                <a:ea typeface="UD デジタル 教科書体 NK-R" panose="02020400000000000000" pitchFamily="18" charset="-128"/>
              </a:rPr>
              <a:t>１</a:t>
            </a:r>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　申請が完了しましたら、</a:t>
            </a:r>
            <a:r>
              <a:rPr kumimoji="1" lang="ja-JP" altLang="en-US" sz="1400" b="1" dirty="0">
                <a:latin typeface="UD デジタル 教科書体 NK-R" panose="02020400000000000000" pitchFamily="18" charset="-128"/>
                <a:ea typeface="UD デジタル 教科書体 NK-R" panose="02020400000000000000" pitchFamily="18" charset="-128"/>
              </a:rPr>
              <a:t>「申込番号」</a:t>
            </a:r>
            <a:r>
              <a:rPr kumimoji="1" lang="ja-JP" altLang="en-US" sz="1400" dirty="0">
                <a:latin typeface="UD デジタル 教科書体 NK-R" panose="02020400000000000000" pitchFamily="18" charset="-128"/>
                <a:ea typeface="UD デジタル 教科書体 NK-R" panose="02020400000000000000" pitchFamily="18" charset="-128"/>
              </a:rPr>
              <a:t>が表示されます。この申込番号は今後の手続きに必要となります。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申請完了後には</a:t>
            </a:r>
            <a:r>
              <a:rPr kumimoji="1" lang="ja-JP" altLang="en-US" sz="1400" b="1" dirty="0">
                <a:latin typeface="UD デジタル 教科書体 NK-R" panose="02020400000000000000" pitchFamily="18" charset="-128"/>
                <a:ea typeface="UD デジタル 教科書体 NK-R" panose="02020400000000000000" pitchFamily="18" charset="-128"/>
              </a:rPr>
              <a:t>メールも送付</a:t>
            </a:r>
            <a:r>
              <a:rPr kumimoji="1" lang="ja-JP" altLang="en-US" sz="1400" dirty="0">
                <a:latin typeface="UD デジタル 教科書体 NK-R" panose="02020400000000000000" pitchFamily="18" charset="-128"/>
                <a:ea typeface="UD デジタル 教科書体 NK-R" panose="02020400000000000000" pitchFamily="18" charset="-128"/>
              </a:rPr>
              <a:t>されます。その中にも申込番号が記載されています。また、</a:t>
            </a:r>
            <a:r>
              <a:rPr kumimoji="1" lang="ja-JP" altLang="en-US" sz="1400" b="1" dirty="0">
                <a:latin typeface="UD デジタル 教科書体 NK-R" panose="02020400000000000000" pitchFamily="18" charset="-128"/>
                <a:ea typeface="UD デジタル 教科書体 NK-R" panose="02020400000000000000" pitchFamily="18" charset="-128"/>
              </a:rPr>
              <a:t>マイページ</a:t>
            </a:r>
            <a:r>
              <a:rPr kumimoji="1" lang="ja-JP" altLang="en-US" sz="1400" dirty="0">
                <a:latin typeface="UD デジタル 教科書体 NK-R" panose="02020400000000000000" pitchFamily="18" charset="-128"/>
                <a:ea typeface="UD デジタル 教科書体 NK-R" panose="02020400000000000000" pitchFamily="18" charset="-128"/>
              </a:rPr>
              <a:t>からも確認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が可能です。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p:cNvSpPr>
            <a:spLocks noGrp="1"/>
          </p:cNvSpPr>
          <p:nvPr>
            <p:ph type="sldNum" sz="quarter" idx="12"/>
          </p:nvPr>
        </p:nvSpPr>
        <p:spPr/>
        <p:txBody>
          <a:bodyPr/>
          <a:lstStyle/>
          <a:p>
            <a:fld id="{C2EAAA8B-26BC-4A01-840A-A72B8945DCEC}" type="slidenum">
              <a:rPr kumimoji="1" lang="ja-JP" altLang="en-US" smtClean="0"/>
              <a:t>14</a:t>
            </a:fld>
            <a:endParaRPr kumimoji="1" lang="ja-JP" altLang="en-US"/>
          </a:p>
        </p:txBody>
      </p:sp>
      <p:sp>
        <p:nvSpPr>
          <p:cNvPr id="10" name="正方形/長方形 9"/>
          <p:cNvSpPr/>
          <p:nvPr/>
        </p:nvSpPr>
        <p:spPr>
          <a:xfrm>
            <a:off x="1218587" y="1392432"/>
            <a:ext cx="4290673"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１．交付申請兼実績報告書</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宿泊税システム改修費補助金</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67654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en-US" altLang="ja-JP" sz="2800" dirty="0">
                <a:latin typeface="UD デジタル 教科書体 NK-R" panose="02020400000000000000" pitchFamily="18" charset="-128"/>
                <a:ea typeface="UD デジタル 教科書体 NK-R" panose="02020400000000000000" pitchFamily="18" charset="-128"/>
              </a:rPr>
              <a:t>5</a:t>
            </a:r>
            <a:r>
              <a:rPr kumimoji="1" lang="ja-JP" altLang="en-US" sz="2800" dirty="0" err="1">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マイページ</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811" y="1124754"/>
            <a:ext cx="3368737" cy="1423952"/>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302" y="1339768"/>
            <a:ext cx="4903040" cy="1795971"/>
          </a:xfrm>
          <a:prstGeom prst="rect">
            <a:avLst/>
          </a:prstGeom>
        </p:spPr>
      </p:pic>
      <p:sp>
        <p:nvSpPr>
          <p:cNvPr id="15" name="テキスト ボックス 14"/>
          <p:cNvSpPr txBox="1"/>
          <p:nvPr/>
        </p:nvSpPr>
        <p:spPr>
          <a:xfrm>
            <a:off x="-33150" y="4743297"/>
            <a:ext cx="5008562" cy="2246769"/>
          </a:xfrm>
          <a:prstGeom prst="rect">
            <a:avLst/>
          </a:prstGeom>
          <a:noFill/>
        </p:spPr>
        <p:txBody>
          <a:bodyPr wrap="square" rtlCol="0">
            <a:spAutoFit/>
          </a:bodyPr>
          <a:lstStyle/>
          <a:p>
            <a:pPr marL="228600" indent="-228600">
              <a:buAutoNum type="arabicDbPeriod"/>
            </a:pPr>
            <a:r>
              <a:rPr kumimoji="1" lang="ja-JP" altLang="en-US" sz="1400" dirty="0">
                <a:latin typeface="UD デジタル 教科書体 NK-R" panose="02020400000000000000" pitchFamily="18" charset="-128"/>
                <a:ea typeface="UD デジタル 教科書体 NK-R" panose="02020400000000000000" pitchFamily="18" charset="-128"/>
              </a:rPr>
              <a:t>申請済みの案件の確認や、利用者情報の変更</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などは、</a:t>
            </a:r>
            <a:r>
              <a:rPr kumimoji="1" lang="ja-JP" altLang="en-US" sz="1400" b="1" dirty="0">
                <a:latin typeface="UD デジタル 教科書体 NK-R" panose="02020400000000000000" pitchFamily="18" charset="-128"/>
                <a:ea typeface="UD デジタル 教科書体 NK-R" panose="02020400000000000000" pitchFamily="18" charset="-128"/>
              </a:rPr>
              <a:t>マイページ</a:t>
            </a:r>
            <a:r>
              <a:rPr kumimoji="1" lang="ja-JP" altLang="en-US" sz="1400" dirty="0">
                <a:latin typeface="UD デジタル 教科書体 NK-R" panose="02020400000000000000" pitchFamily="18" charset="-128"/>
                <a:ea typeface="UD デジタル 教科書体 NK-R" panose="02020400000000000000" pitchFamily="18" charset="-128"/>
              </a:rPr>
              <a:t>から行います。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２．　</a:t>
            </a:r>
            <a:r>
              <a:rPr kumimoji="1" lang="ja-JP" altLang="en-US" sz="1400" b="1" dirty="0">
                <a:latin typeface="UD デジタル 教科書体 NK-R" panose="02020400000000000000" pitchFamily="18" charset="-128"/>
                <a:ea typeface="UD デジタル 教科書体 NK-R" panose="02020400000000000000" pitchFamily="18" charset="-128"/>
              </a:rPr>
              <a:t>ログイン</a:t>
            </a:r>
            <a:r>
              <a:rPr kumimoji="1" lang="ja-JP" altLang="en-US" sz="1400" dirty="0">
                <a:latin typeface="UD デジタル 教科書体 NK-R" panose="02020400000000000000" pitchFamily="18" charset="-128"/>
                <a:ea typeface="UD デジタル 教科書体 NK-R" panose="02020400000000000000" pitchFamily="18" charset="-128"/>
              </a:rPr>
              <a:t>をした状態でトップページを表示すると、</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右上に、会員登録時に設定した</a:t>
            </a:r>
            <a:r>
              <a:rPr kumimoji="1" lang="ja-JP" altLang="en-US" sz="1400" b="1" dirty="0">
                <a:latin typeface="UD デジタル 教科書体 NK-R" panose="02020400000000000000" pitchFamily="18" charset="-128"/>
                <a:ea typeface="UD デジタル 教科書体 NK-R" panose="02020400000000000000" pitchFamily="18" charset="-128"/>
              </a:rPr>
              <a:t>ユーザー名</a:t>
            </a:r>
            <a:r>
              <a:rPr kumimoji="1" lang="ja-JP" altLang="en-US" sz="1400" dirty="0">
                <a:latin typeface="UD デジタル 教科書体 NK-R" panose="02020400000000000000" pitchFamily="18" charset="-128"/>
                <a:ea typeface="UD デジタル 教科書体 NK-R" panose="02020400000000000000" pitchFamily="18" charset="-128"/>
              </a:rPr>
              <a:t>が表示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されます。マイページを開くにはここを</a:t>
            </a:r>
            <a:r>
              <a:rPr kumimoji="1" lang="ja-JP" altLang="en-US" sz="1400" b="1" dirty="0">
                <a:latin typeface="UD デジタル 教科書体 NK-R" panose="02020400000000000000" pitchFamily="18" charset="-128"/>
                <a:ea typeface="UD デジタル 教科書体 NK-R" panose="02020400000000000000" pitchFamily="18" charset="-128"/>
              </a:rPr>
              <a:t>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３．　マイページをスクロールし、</a:t>
            </a:r>
            <a:r>
              <a:rPr kumimoji="1" lang="ja-JP" altLang="en-US" sz="1400" b="1" dirty="0">
                <a:latin typeface="UD デジタル 教科書体 NK-R" panose="02020400000000000000" pitchFamily="18" charset="-128"/>
                <a:ea typeface="UD デジタル 教科書体 NK-R" panose="02020400000000000000" pitchFamily="18" charset="-128"/>
              </a:rPr>
              <a:t>「利用者メニュー」</a:t>
            </a:r>
            <a:r>
              <a:rPr kumimoji="1" lang="ja-JP" altLang="en-US" sz="1400" dirty="0">
                <a:latin typeface="UD デジタル 教科書体 NK-R" panose="02020400000000000000" pitchFamily="18" charset="-128"/>
                <a:ea typeface="UD デジタル 教科書体 NK-R" panose="02020400000000000000" pitchFamily="18" charset="-128"/>
              </a:rPr>
              <a:t>から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必要なものを選択します。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４．　申請済みの案件の「申込番号」を確認するときは、</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「利用者メニュー」の「申請履歴の確認」を選んでください。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17" name="図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5421" y="3382047"/>
            <a:ext cx="4842921" cy="2358071"/>
          </a:xfrm>
          <a:prstGeom prst="rect">
            <a:avLst/>
          </a:prstGeom>
        </p:spPr>
      </p:pic>
      <p:cxnSp>
        <p:nvCxnSpPr>
          <p:cNvPr id="18" name="カギ線コネクタ 17"/>
          <p:cNvCxnSpPr>
            <a:endCxn id="16" idx="3"/>
          </p:cNvCxnSpPr>
          <p:nvPr/>
        </p:nvCxnSpPr>
        <p:spPr>
          <a:xfrm rot="16200000" flipH="1">
            <a:off x="1964222" y="2467087"/>
            <a:ext cx="3188518" cy="93387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スライド番号プレースホルダー 7"/>
          <p:cNvSpPr>
            <a:spLocks noGrp="1"/>
          </p:cNvSpPr>
          <p:nvPr>
            <p:ph type="sldNum" sz="quarter" idx="12"/>
          </p:nvPr>
        </p:nvSpPr>
        <p:spPr>
          <a:xfrm>
            <a:off x="7086600" y="6486323"/>
            <a:ext cx="2057400" cy="365125"/>
          </a:xfrm>
        </p:spPr>
        <p:txBody>
          <a:bodyPr/>
          <a:lstStyle/>
          <a:p>
            <a:fld id="{C2EAAA8B-26BC-4A01-840A-A72B8945DCEC}" type="slidenum">
              <a:rPr kumimoji="1" lang="ja-JP" altLang="en-US" smtClean="0"/>
              <a:t>15</a:t>
            </a:fld>
            <a:endParaRPr kumimoji="1" lang="ja-JP" altLang="en-US" dirty="0"/>
          </a:p>
        </p:txBody>
      </p:sp>
      <p:sp>
        <p:nvSpPr>
          <p:cNvPr id="19" name="テキスト ボックス 18"/>
          <p:cNvSpPr txBox="1"/>
          <p:nvPr/>
        </p:nvSpPr>
        <p:spPr>
          <a:xfrm flipH="1">
            <a:off x="2728214" y="1064685"/>
            <a:ext cx="547985" cy="230832"/>
          </a:xfrm>
          <a:prstGeom prst="rect">
            <a:avLst/>
          </a:prstGeom>
          <a:solidFill>
            <a:schemeClr val="bg1"/>
          </a:solidFill>
        </p:spPr>
        <p:txBody>
          <a:bodyPr wrap="square" lIns="36000" rIns="36000" rtlCol="0">
            <a:spAutoFit/>
          </a:bodyPr>
          <a:lstStyle/>
          <a:p>
            <a:r>
              <a:rPr kumimoji="1" lang="ja-JP" altLang="en-US" sz="900" dirty="0">
                <a:latin typeface="Meiryo UI" panose="020B0604030504040204" pitchFamily="50" charset="-128"/>
                <a:ea typeface="Meiryo UI" panose="020B0604030504040204" pitchFamily="50" charset="-128"/>
              </a:rPr>
              <a:t>●●さん</a:t>
            </a:r>
          </a:p>
        </p:txBody>
      </p:sp>
      <p:sp>
        <p:nvSpPr>
          <p:cNvPr id="13" name="角丸四角形 12"/>
          <p:cNvSpPr/>
          <p:nvPr/>
        </p:nvSpPr>
        <p:spPr>
          <a:xfrm rot="10800000" flipV="1">
            <a:off x="2728211" y="1026142"/>
            <a:ext cx="510287" cy="31362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3965302" y="1415983"/>
            <a:ext cx="2508891" cy="369332"/>
          </a:xfrm>
          <a:prstGeom prst="rect">
            <a:avLst/>
          </a:prstGeom>
          <a:solidFill>
            <a:srgbClr val="2A4EC5"/>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マイページ</a:t>
            </a:r>
          </a:p>
        </p:txBody>
      </p:sp>
      <p:sp>
        <p:nvSpPr>
          <p:cNvPr id="21" name="テキスト ボックス 20"/>
          <p:cNvSpPr txBox="1"/>
          <p:nvPr/>
        </p:nvSpPr>
        <p:spPr>
          <a:xfrm flipH="1">
            <a:off x="4189909" y="3368538"/>
            <a:ext cx="1219392" cy="230832"/>
          </a:xfrm>
          <a:prstGeom prst="rect">
            <a:avLst/>
          </a:prstGeom>
          <a:solidFill>
            <a:schemeClr val="bg1"/>
          </a:solidFill>
        </p:spPr>
        <p:txBody>
          <a:bodyPr wrap="square" lIns="36000" rIns="36000" rtlCol="0">
            <a:spAutoFit/>
          </a:bodyPr>
          <a:lstStyle/>
          <a:p>
            <a:r>
              <a:rPr kumimoji="1" lang="ja-JP" altLang="en-US" sz="900" dirty="0">
                <a:latin typeface="Meiryo UI" panose="020B0604030504040204" pitchFamily="50" charset="-128"/>
                <a:ea typeface="Meiryo UI" panose="020B0604030504040204" pitchFamily="50" charset="-128"/>
              </a:rPr>
              <a:t>利用者メニュー</a:t>
            </a:r>
          </a:p>
        </p:txBody>
      </p:sp>
      <p:sp>
        <p:nvSpPr>
          <p:cNvPr id="16" name="角丸四角形 15"/>
          <p:cNvSpPr/>
          <p:nvPr/>
        </p:nvSpPr>
        <p:spPr>
          <a:xfrm rot="10800000" flipV="1">
            <a:off x="4025420" y="3316451"/>
            <a:ext cx="4973436" cy="242366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2735184" y="768163"/>
            <a:ext cx="3159839" cy="276999"/>
          </a:xfrm>
          <a:prstGeom prst="rect">
            <a:avLst/>
          </a:prstGeom>
          <a:noFill/>
        </p:spPr>
        <p:txBody>
          <a:bodyPr wrap="none" rtlCol="0">
            <a:spAutoFit/>
          </a:bodyPr>
          <a:lstStyle/>
          <a:p>
            <a:r>
              <a:rPr kumimoji="1" lang="ja-JP" altLang="en-US" sz="1200" dirty="0">
                <a:solidFill>
                  <a:srgbClr val="FF0000"/>
                </a:solidFill>
                <a:latin typeface="UD デジタル 教科書体 NK-R" panose="02020400000000000000" pitchFamily="18" charset="-128"/>
                <a:ea typeface="UD デジタル 教科書体 NK-R" panose="02020400000000000000" pitchFamily="18" charset="-128"/>
              </a:rPr>
              <a:t>登録時に設定したユーザー名が表示されます。</a:t>
            </a:r>
          </a:p>
        </p:txBody>
      </p:sp>
      <p:sp>
        <p:nvSpPr>
          <p:cNvPr id="24" name="テキスト ボックス 23"/>
          <p:cNvSpPr txBox="1"/>
          <p:nvPr/>
        </p:nvSpPr>
        <p:spPr>
          <a:xfrm flipH="1">
            <a:off x="4484593" y="3777654"/>
            <a:ext cx="1216960"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申請履歴の確認</a:t>
            </a:r>
          </a:p>
        </p:txBody>
      </p:sp>
      <p:sp>
        <p:nvSpPr>
          <p:cNvPr id="25" name="テキスト ボックス 24"/>
          <p:cNvSpPr txBox="1"/>
          <p:nvPr/>
        </p:nvSpPr>
        <p:spPr>
          <a:xfrm flipH="1">
            <a:off x="6867030" y="3777654"/>
            <a:ext cx="1399399"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保存した手続きの再開</a:t>
            </a:r>
          </a:p>
        </p:txBody>
      </p:sp>
      <p:sp>
        <p:nvSpPr>
          <p:cNvPr id="26" name="テキスト ボックス 25"/>
          <p:cNvSpPr txBox="1"/>
          <p:nvPr/>
        </p:nvSpPr>
        <p:spPr>
          <a:xfrm flipH="1">
            <a:off x="4484593" y="4659101"/>
            <a:ext cx="1216960"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カテゴリの設定</a:t>
            </a:r>
          </a:p>
        </p:txBody>
      </p:sp>
      <p:sp>
        <p:nvSpPr>
          <p:cNvPr id="27" name="テキスト ボックス 26"/>
          <p:cNvSpPr txBox="1"/>
          <p:nvPr/>
        </p:nvSpPr>
        <p:spPr>
          <a:xfrm flipH="1">
            <a:off x="6853164" y="4659101"/>
            <a:ext cx="1739088"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利用者情報の照会・変更</a:t>
            </a:r>
          </a:p>
        </p:txBody>
      </p:sp>
      <p:sp>
        <p:nvSpPr>
          <p:cNvPr id="29" name="正方形/長方形 28"/>
          <p:cNvSpPr/>
          <p:nvPr/>
        </p:nvSpPr>
        <p:spPr>
          <a:xfrm>
            <a:off x="4189909" y="3777654"/>
            <a:ext cx="2546607" cy="750631"/>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4220259" y="4122200"/>
            <a:ext cx="2516258" cy="276999"/>
          </a:xfrm>
          <a:prstGeom prst="rect">
            <a:avLst/>
          </a:prstGeom>
          <a:solidFill>
            <a:schemeClr val="bg1"/>
          </a:solidFill>
        </p:spPr>
        <p:txBody>
          <a:bodyPr wrap="square" lIns="36000" rIns="36000" rtlCol="0">
            <a:spAutoFit/>
          </a:bodyPr>
          <a:lstStyle/>
          <a:p>
            <a:r>
              <a:rPr kumimoji="1" lang="ja-JP" altLang="en-US" sz="1200" dirty="0">
                <a:solidFill>
                  <a:srgbClr val="FF0000"/>
                </a:solidFill>
                <a:latin typeface="UD デジタル 教科書体 NK-R" panose="02020400000000000000" pitchFamily="18" charset="-128"/>
                <a:ea typeface="UD デジタル 教科書体 NK-R" panose="02020400000000000000" pitchFamily="18" charset="-128"/>
              </a:rPr>
              <a:t>申込番号や申請状況を確認できます。</a:t>
            </a:r>
          </a:p>
        </p:txBody>
      </p:sp>
      <p:grpSp>
        <p:nvGrpSpPr>
          <p:cNvPr id="10" name="グループ化 9"/>
          <p:cNvGrpSpPr/>
          <p:nvPr/>
        </p:nvGrpSpPr>
        <p:grpSpPr>
          <a:xfrm>
            <a:off x="8124381" y="2548706"/>
            <a:ext cx="582984" cy="1369295"/>
            <a:chOff x="3591044" y="3573443"/>
            <a:chExt cx="705409" cy="1369295"/>
          </a:xfrm>
        </p:grpSpPr>
        <p:sp>
          <p:nvSpPr>
            <p:cNvPr id="11" name="ストライプ矢印 10"/>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749828" y="3649738"/>
              <a:ext cx="446891" cy="1170128"/>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Tree>
    <p:extLst>
      <p:ext uri="{BB962C8B-B14F-4D97-AF65-F5344CB8AC3E}">
        <p14:creationId xmlns:p14="http://schemas.microsoft.com/office/powerpoint/2010/main" val="2711203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en-US" altLang="ja-JP" sz="2800" dirty="0">
                <a:latin typeface="UD デジタル 教科書体 NK-R" panose="02020400000000000000" pitchFamily="18" charset="-128"/>
                <a:ea typeface="UD デジタル 教科書体 NK-R" panose="02020400000000000000" pitchFamily="18" charset="-128"/>
              </a:rPr>
              <a:t>6</a:t>
            </a:r>
            <a:r>
              <a:rPr kumimoji="1" lang="ja-JP" altLang="en-US" sz="2800" dirty="0">
                <a:latin typeface="UD デジタル 教科書体 NK-R" panose="02020400000000000000" pitchFamily="18" charset="-128"/>
                <a:ea typeface="UD デジタル 教科書体 NK-R" panose="02020400000000000000" pitchFamily="18" charset="-128"/>
              </a:rPr>
              <a:t>．参考（複数のファイルをアップロードする場合）</a:t>
            </a:r>
          </a:p>
        </p:txBody>
      </p:sp>
      <p:sp>
        <p:nvSpPr>
          <p:cNvPr id="11" name="スライド番号プレースホルダー 7"/>
          <p:cNvSpPr>
            <a:spLocks noGrp="1"/>
          </p:cNvSpPr>
          <p:nvPr>
            <p:ph type="sldNum" sz="quarter" idx="12"/>
          </p:nvPr>
        </p:nvSpPr>
        <p:spPr>
          <a:xfrm>
            <a:off x="7086600" y="6486323"/>
            <a:ext cx="2057400" cy="365125"/>
          </a:xfrm>
        </p:spPr>
        <p:txBody>
          <a:bodyPr/>
          <a:lstStyle/>
          <a:p>
            <a:fld id="{C2EAAA8B-26BC-4A01-840A-A72B8945DCEC}" type="slidenum">
              <a:rPr kumimoji="1" lang="ja-JP" altLang="en-US" smtClean="0"/>
              <a:t>16</a:t>
            </a:fld>
            <a:endParaRPr kumimoji="1" lang="ja-JP" altLang="en-US" dirty="0"/>
          </a:p>
        </p:txBody>
      </p:sp>
      <p:sp>
        <p:nvSpPr>
          <p:cNvPr id="17" name="正方形/長方形 16"/>
          <p:cNvSpPr/>
          <p:nvPr/>
        </p:nvSpPr>
        <p:spPr>
          <a:xfrm>
            <a:off x="53788" y="970556"/>
            <a:ext cx="8996082" cy="523220"/>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１つの提出書類が複数のファイルに分かれている場合は、１つのファイルをアップロードしたうえで、残りのファイルを「その他」を利用してアップロードします。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2" name="図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3789" y="1602823"/>
            <a:ext cx="4359461" cy="1247953"/>
          </a:xfrm>
          <a:prstGeom prst="rect">
            <a:avLst/>
          </a:prstGeom>
        </p:spPr>
      </p:pic>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115263"/>
            <a:ext cx="3953435" cy="1313455"/>
          </a:xfrm>
          <a:prstGeom prst="rect">
            <a:avLst/>
          </a:prstGeom>
        </p:spPr>
      </p:pic>
      <p:sp>
        <p:nvSpPr>
          <p:cNvPr id="20" name="楕円 19"/>
          <p:cNvSpPr/>
          <p:nvPr/>
        </p:nvSpPr>
        <p:spPr>
          <a:xfrm>
            <a:off x="777742" y="2512883"/>
            <a:ext cx="1750305" cy="3378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p:cNvSpPr/>
          <p:nvPr/>
        </p:nvSpPr>
        <p:spPr>
          <a:xfrm>
            <a:off x="5673564" y="2873427"/>
            <a:ext cx="2192965" cy="3663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吹き出し 22"/>
          <p:cNvSpPr/>
          <p:nvPr/>
        </p:nvSpPr>
        <p:spPr>
          <a:xfrm>
            <a:off x="5544602" y="1535125"/>
            <a:ext cx="3357351" cy="447060"/>
          </a:xfrm>
          <a:prstGeom prst="wedgeRoundRectCallout">
            <a:avLst>
              <a:gd name="adj1" fmla="val -58683"/>
              <a:gd name="adj2" fmla="val 136027"/>
              <a:gd name="adj3" fmla="val 16667"/>
            </a:avLst>
          </a:prstGeom>
          <a:solidFill>
            <a:schemeClr val="bg1"/>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rgbClr val="FF0000"/>
                </a:solidFill>
                <a:latin typeface="UD デジタル 教科書体 NK-R" panose="02020400000000000000" pitchFamily="18" charset="-128"/>
                <a:ea typeface="UD デジタル 教科書体 NK-R" panose="02020400000000000000" pitchFamily="18" charset="-128"/>
              </a:rPr>
              <a:t>アップロードできなかったファイルは「その他」からアップロード</a:t>
            </a:r>
          </a:p>
        </p:txBody>
      </p:sp>
      <p:sp>
        <p:nvSpPr>
          <p:cNvPr id="24" name="正方形/長方形 23"/>
          <p:cNvSpPr/>
          <p:nvPr/>
        </p:nvSpPr>
        <p:spPr>
          <a:xfrm>
            <a:off x="73959" y="3608436"/>
            <a:ext cx="8996082" cy="523220"/>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または、複数のファイルを</a:t>
            </a:r>
            <a:r>
              <a:rPr kumimoji="1" lang="en-US" altLang="ja-JP" sz="1400" dirty="0">
                <a:latin typeface="UD デジタル 教科書体 NK-R" panose="02020400000000000000" pitchFamily="18" charset="-128"/>
                <a:ea typeface="UD デジタル 教科書体 NK-R" panose="02020400000000000000" pitchFamily="18" charset="-128"/>
              </a:rPr>
              <a:t>ZIP</a:t>
            </a:r>
            <a:r>
              <a:rPr kumimoji="1" lang="ja-JP" altLang="en-US" sz="1400" dirty="0">
                <a:latin typeface="UD デジタル 教科書体 NK-R" panose="02020400000000000000" pitchFamily="18" charset="-128"/>
                <a:ea typeface="UD デジタル 教科書体 NK-R" panose="02020400000000000000" pitchFamily="18" charset="-128"/>
              </a:rPr>
              <a:t>ファイルにまとめて、１つのファイルとしてアップロードすることも可能です。ただし、容量は</a:t>
            </a:r>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以下に抑える必要があります。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25" name="図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86" y="4240703"/>
            <a:ext cx="3347859" cy="2293702"/>
          </a:xfrm>
          <a:prstGeom prst="rect">
            <a:avLst/>
          </a:prstGeom>
        </p:spPr>
      </p:pic>
      <p:sp>
        <p:nvSpPr>
          <p:cNvPr id="32" name="正方形/長方形 31"/>
          <p:cNvSpPr/>
          <p:nvPr/>
        </p:nvSpPr>
        <p:spPr>
          <a:xfrm>
            <a:off x="3872755" y="4189780"/>
            <a:ext cx="5029198" cy="954107"/>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en-US" altLang="ja-JP" sz="1400" dirty="0">
                <a:latin typeface="UD デジタル 教科書体 NK-R" panose="02020400000000000000" pitchFamily="18" charset="-128"/>
                <a:ea typeface="UD デジタル 教科書体 NK-R" panose="02020400000000000000" pitchFamily="18" charset="-128"/>
              </a:rPr>
              <a:t>Windows</a:t>
            </a:r>
            <a:r>
              <a:rPr kumimoji="1" lang="ja-JP" altLang="en-US" sz="1400" dirty="0">
                <a:latin typeface="UD デジタル 教科書体 NK-R" panose="02020400000000000000" pitchFamily="18" charset="-128"/>
                <a:ea typeface="UD デジタル 教科書体 NK-R" panose="02020400000000000000" pitchFamily="18" charset="-128"/>
              </a:rPr>
              <a:t>パソコンの場合）１つにまとめたいファイルを「</a:t>
            </a:r>
            <a:r>
              <a:rPr kumimoji="1" lang="en-US" altLang="ja-JP" sz="1400" dirty="0">
                <a:latin typeface="UD デジタル 教科書体 NK-R" panose="02020400000000000000" pitchFamily="18" charset="-128"/>
                <a:ea typeface="UD デジタル 教科書体 NK-R" panose="02020400000000000000" pitchFamily="18" charset="-128"/>
              </a:rPr>
              <a:t>Ctrl</a:t>
            </a:r>
            <a:r>
              <a:rPr kumimoji="1" lang="ja-JP" altLang="en-US" sz="1400" dirty="0">
                <a:latin typeface="UD デジタル 教科書体 NK-R" panose="02020400000000000000" pitchFamily="18" charset="-128"/>
                <a:ea typeface="UD デジタル 教科書体 NK-R" panose="02020400000000000000" pitchFamily="18" charset="-128"/>
              </a:rPr>
              <a:t>」を押しながら選択し、選択された状態で右クリックします。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表示されるメニューから「送る」＞「圧縮（</a:t>
            </a:r>
            <a:r>
              <a:rPr kumimoji="1" lang="en-US" altLang="ja-JP" sz="1400" dirty="0">
                <a:latin typeface="UD デジタル 教科書体 NK-R" panose="02020400000000000000" pitchFamily="18" charset="-128"/>
                <a:ea typeface="UD デジタル 教科書体 NK-R" panose="02020400000000000000" pitchFamily="18" charset="-128"/>
              </a:rPr>
              <a:t>zip</a:t>
            </a:r>
            <a:r>
              <a:rPr kumimoji="1" lang="ja-JP" altLang="en-US" sz="1400" dirty="0">
                <a:latin typeface="UD デジタル 教科書体 NK-R" panose="02020400000000000000" pitchFamily="18" charset="-128"/>
                <a:ea typeface="UD デジタル 教科書体 NK-R" panose="02020400000000000000" pitchFamily="18" charset="-128"/>
              </a:rPr>
              <a:t>形式）フォルダー」を選択します。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5941" y="4934391"/>
            <a:ext cx="2210588" cy="1697988"/>
          </a:xfrm>
          <a:prstGeom prst="rect">
            <a:avLst/>
          </a:prstGeom>
        </p:spPr>
      </p:pic>
      <p:sp>
        <p:nvSpPr>
          <p:cNvPr id="33" name="楕円 32"/>
          <p:cNvSpPr/>
          <p:nvPr/>
        </p:nvSpPr>
        <p:spPr>
          <a:xfrm>
            <a:off x="6323084" y="5941838"/>
            <a:ext cx="946395" cy="1617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69325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1694329"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目次</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2</a:t>
            </a:fld>
            <a:endParaRPr kumimoji="1" lang="ja-JP" altLang="en-US"/>
          </a:p>
        </p:txBody>
      </p:sp>
      <p:sp>
        <p:nvSpPr>
          <p:cNvPr id="8" name="テキスト ボックス 7"/>
          <p:cNvSpPr txBox="1"/>
          <p:nvPr/>
        </p:nvSpPr>
        <p:spPr>
          <a:xfrm>
            <a:off x="363069" y="979204"/>
            <a:ext cx="8229600" cy="5632311"/>
          </a:xfrm>
          <a:prstGeom prst="rect">
            <a:avLst/>
          </a:prstGeom>
          <a:noFill/>
        </p:spPr>
        <p:txBody>
          <a:bodyPr wrap="square" rtlCol="0">
            <a:spAutoFit/>
          </a:bodyPr>
          <a:lstStyle/>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１．申請の前に　　　　  </a:t>
            </a:r>
            <a:r>
              <a:rPr kumimoji="1" lang="en-US" altLang="ja-JP" sz="4000" dirty="0">
                <a:latin typeface="UD デジタル 教科書体 NP-B" panose="02020700000000000000" pitchFamily="18" charset="-128"/>
                <a:ea typeface="UD デジタル 教科書体 NP-B" panose="02020700000000000000" pitchFamily="18" charset="-128"/>
              </a:rPr>
              <a:t> …</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3</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２．申請画面へのアクセス</a:t>
            </a:r>
            <a:r>
              <a:rPr kumimoji="1" lang="en-US" altLang="ja-JP" sz="4000" dirty="0">
                <a:latin typeface="UD デジタル 教科書体 NP-B" panose="02020700000000000000" pitchFamily="18" charset="-128"/>
                <a:ea typeface="UD デジタル 教科書体 NP-B" panose="02020700000000000000" pitchFamily="18" charset="-128"/>
              </a:rPr>
              <a:t>…</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4</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３．利用者登録　　　　　</a:t>
            </a:r>
            <a:r>
              <a:rPr kumimoji="1" lang="en-US" altLang="ja-JP" sz="4000" dirty="0">
                <a:latin typeface="UD デジタル 教科書体 NP-B" panose="02020700000000000000" pitchFamily="18" charset="-128"/>
                <a:ea typeface="UD デジタル 教科書体 NP-B" panose="02020700000000000000" pitchFamily="18" charset="-128"/>
              </a:rPr>
              <a:t>…</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5</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４．申請　　　　　　　　</a:t>
            </a:r>
            <a:r>
              <a:rPr kumimoji="1" lang="en-US" altLang="ja-JP" sz="4000" dirty="0">
                <a:latin typeface="UD デジタル 教科書体 NP-B" panose="02020700000000000000" pitchFamily="18" charset="-128"/>
                <a:ea typeface="UD デジタル 教科書体 NP-B" panose="02020700000000000000" pitchFamily="18" charset="-128"/>
              </a:rPr>
              <a:t>…</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8</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５．マイページ　　　　  </a:t>
            </a:r>
            <a:r>
              <a:rPr kumimoji="1" lang="en-US" altLang="ja-JP" sz="4000" dirty="0">
                <a:latin typeface="UD デジタル 教科書体 NP-B" panose="02020700000000000000" pitchFamily="18" charset="-128"/>
                <a:ea typeface="UD デジタル 教科書体 NP-B" panose="02020700000000000000" pitchFamily="18" charset="-128"/>
              </a:rPr>
              <a:t> …</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P15</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６．参考　　 　　　　　  </a:t>
            </a:r>
            <a:r>
              <a:rPr kumimoji="1" lang="en-US" altLang="ja-JP" sz="4000" dirty="0">
                <a:latin typeface="UD デジタル 教科書体 NP-B" panose="02020700000000000000" pitchFamily="18" charset="-128"/>
                <a:ea typeface="UD デジタル 教科書体 NP-B" panose="02020700000000000000" pitchFamily="18" charset="-128"/>
              </a:rPr>
              <a:t>… P16</a:t>
            </a:r>
          </a:p>
        </p:txBody>
      </p:sp>
    </p:spTree>
    <p:extLst>
      <p:ext uri="{BB962C8B-B14F-4D97-AF65-F5344CB8AC3E}">
        <p14:creationId xmlns:p14="http://schemas.microsoft.com/office/powerpoint/2010/main" val="2609182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p:cNvSpPr txBox="1"/>
          <p:nvPr/>
        </p:nvSpPr>
        <p:spPr>
          <a:xfrm>
            <a:off x="174811" y="72033"/>
            <a:ext cx="3644154"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１．申請の前に</a:t>
            </a:r>
          </a:p>
        </p:txBody>
      </p:sp>
      <p:sp>
        <p:nvSpPr>
          <p:cNvPr id="9" name="テキスト ボックス 8"/>
          <p:cNvSpPr txBox="1"/>
          <p:nvPr/>
        </p:nvSpPr>
        <p:spPr>
          <a:xfrm>
            <a:off x="107575" y="953839"/>
            <a:ext cx="8969189" cy="5293757"/>
          </a:xfrm>
          <a:prstGeom prst="rect">
            <a:avLst/>
          </a:prstGeom>
          <a:noFill/>
        </p:spPr>
        <p:txBody>
          <a:bodyPr wrap="square" rtlCol="0">
            <a:spAutoFit/>
          </a:bodyPr>
          <a:lstStyle/>
          <a:p>
            <a:r>
              <a:rPr kumimoji="1" lang="ja-JP" altLang="en-US" u="sng" dirty="0">
                <a:latin typeface="UD デジタル 教科書体 NP-B" panose="02020700000000000000" pitchFamily="18" charset="-128"/>
                <a:ea typeface="UD デジタル 教科書体 NP-B" panose="02020700000000000000" pitchFamily="18" charset="-128"/>
              </a:rPr>
              <a:t>補助金について</a:t>
            </a:r>
            <a:endParaRPr kumimoji="1" lang="en-US" altLang="ja-JP" u="sng" dirty="0">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lang="ja-JP" altLang="en-US" dirty="0">
                <a:latin typeface="UD デジタル 教科書体 NK-R" panose="02020400000000000000" pitchFamily="18" charset="-128"/>
                <a:ea typeface="UD デジタル 教科書体 NK-R" panose="02020400000000000000" pitchFamily="18" charset="-128"/>
              </a:rPr>
              <a:t>令和７年９月１日の宿泊税制度の改正に伴い、改正条例案の可決日である令和６年１１月５日以降に実施された、宿泊施設におけるレジシステムの改修等に要する経費の一部を支援します。</a:t>
            </a:r>
            <a:br>
              <a:rPr lang="ja-JP" altLang="en-US" dirty="0"/>
            </a:b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補助金の申請に際しては、補助金交付要綱及び公募要領をよく読んでください。</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交付要綱、募集要領は大阪府ホームページよりご確認ください。</a:t>
            </a:r>
            <a:endParaRPr kumimoji="1" lang="en-US" altLang="ja-JP" dirty="0">
              <a:latin typeface="UD デジタル 教科書体 NK-R" panose="02020400000000000000" pitchFamily="18" charset="-128"/>
              <a:ea typeface="UD デジタル 教科書体 NK-R" panose="02020400000000000000" pitchFamily="18" charset="-128"/>
            </a:endParaRPr>
          </a:p>
          <a:p>
            <a:pPr indent="269875"/>
            <a:r>
              <a:rPr lang="en-US" altLang="ja-JP" sz="1250" dirty="0">
                <a:latin typeface="UD デジタル 教科書体 NK-R" panose="02020400000000000000" pitchFamily="18" charset="-128"/>
                <a:ea typeface="UD デジタル 教科書体 NK-R" panose="02020400000000000000" pitchFamily="18" charset="-128"/>
                <a:hlinkClick r:id="rId2"/>
              </a:rPr>
              <a:t>https://www.pref.osaka.lg.jp/o070070/toshimiryoku/syukuhakuzeisisutemukaisyu_hozyo/index.html</a:t>
            </a:r>
            <a:endParaRPr kumimoji="1" lang="en-US" altLang="ja-JP" sz="1250"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また、必要な様式は、上記ホームページからダウンロードし、必要事項の記入や必要書類の準備をあらかじめ完了させてから申請手続きを開始してください。</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u="sng" dirty="0">
                <a:latin typeface="UD デジタル 教科書体 NP-B" panose="02020700000000000000" pitchFamily="18" charset="-128"/>
                <a:ea typeface="UD デジタル 教科書体 NP-B" panose="02020700000000000000" pitchFamily="18" charset="-128"/>
              </a:rPr>
              <a:t>問い合わせ等</a:t>
            </a:r>
            <a:endParaRPr kumimoji="1" lang="en-US" altLang="ja-JP" u="sng" dirty="0">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申請方法などについて不明点等がありましたら、以下の問い合わせ先までお問い合わせください。なお、個別の審査状況や審査結果についてはお答えできません。</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大阪府宿泊税システム改修費補助金コールセンター（審査事務局）</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電話番号</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０５０－３７８５－６６１５</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受付時間</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９時から１８時まで（土日祝及び年末年始（１２</a:t>
            </a:r>
            <a:r>
              <a:rPr kumimoji="1" lang="en-US" altLang="ja-JP" dirty="0">
                <a:latin typeface="UD デジタル 教科書体 NK-R" panose="02020400000000000000" pitchFamily="18" charset="-128"/>
                <a:ea typeface="UD デジタル 教科書体 NK-R" panose="02020400000000000000" pitchFamily="18" charset="-128"/>
              </a:rPr>
              <a:t>/29</a:t>
            </a:r>
            <a:r>
              <a:rPr kumimoji="1" lang="ja-JP" altLang="en-US" dirty="0">
                <a:latin typeface="UD デジタル 教科書体 NK-R" panose="02020400000000000000" pitchFamily="18" charset="-128"/>
                <a:ea typeface="UD デジタル 教科書体 NK-R" panose="02020400000000000000" pitchFamily="18" charset="-128"/>
              </a:rPr>
              <a:t>～１</a:t>
            </a:r>
            <a:r>
              <a:rPr kumimoji="1" lang="en-US" altLang="ja-JP" dirty="0">
                <a:latin typeface="UD デジタル 教科書体 NK-R" panose="02020400000000000000" pitchFamily="18" charset="-128"/>
                <a:ea typeface="UD デジタル 教科書体 NK-R" panose="02020400000000000000" pitchFamily="18" charset="-128"/>
              </a:rPr>
              <a:t>/3</a:t>
            </a:r>
            <a:r>
              <a:rPr kumimoji="1" lang="ja-JP" altLang="en-US" dirty="0">
                <a:latin typeface="UD デジタル 教科書体 NK-R" panose="02020400000000000000" pitchFamily="18" charset="-128"/>
                <a:ea typeface="UD デジタル 教科書体 NK-R" panose="02020400000000000000" pitchFamily="18" charset="-128"/>
              </a:rPr>
              <a:t>）を除く。）　　　</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3</a:t>
            </a:fld>
            <a:endParaRPr kumimoji="1" lang="ja-JP" altLang="en-US"/>
          </a:p>
        </p:txBody>
      </p:sp>
    </p:spTree>
    <p:extLst>
      <p:ext uri="{BB962C8B-B14F-4D97-AF65-F5344CB8AC3E}">
        <p14:creationId xmlns:p14="http://schemas.microsoft.com/office/powerpoint/2010/main" val="402416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p:cNvSpPr txBox="1"/>
          <p:nvPr/>
        </p:nvSpPr>
        <p:spPr>
          <a:xfrm>
            <a:off x="174810" y="72033"/>
            <a:ext cx="6645089"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２．申請画面へのアクセス</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4</a:t>
            </a:fld>
            <a:endParaRPr kumimoji="1" lang="ja-JP" altLang="en-US"/>
          </a:p>
        </p:txBody>
      </p:sp>
      <p:sp>
        <p:nvSpPr>
          <p:cNvPr id="24" name="テキスト ボックス 23"/>
          <p:cNvSpPr txBox="1"/>
          <p:nvPr/>
        </p:nvSpPr>
        <p:spPr>
          <a:xfrm>
            <a:off x="87405" y="965803"/>
            <a:ext cx="8969190" cy="923330"/>
          </a:xfrm>
          <a:prstGeom prst="rect">
            <a:avLst/>
          </a:prstGeom>
          <a:noFill/>
        </p:spPr>
        <p:txBody>
          <a:bodyPr wrap="square" rtlCol="0">
            <a:spAutoFit/>
          </a:bodyPr>
          <a:lstStyle/>
          <a:p>
            <a:r>
              <a:rPr kumimoji="1" lang="ja-JP" altLang="en-US" dirty="0">
                <a:latin typeface="UD デジタル 教科書体 NK-R" panose="02020400000000000000" pitchFamily="18" charset="-128"/>
                <a:ea typeface="UD デジタル 教科書体 NK-R" panose="02020400000000000000" pitchFamily="18" charset="-128"/>
              </a:rPr>
              <a:t>「令和</a:t>
            </a:r>
            <a:r>
              <a:rPr kumimoji="1" lang="en-US" altLang="ja-JP" dirty="0">
                <a:latin typeface="UD デジタル 教科書体 NK-R" panose="02020400000000000000" pitchFamily="18" charset="-128"/>
                <a:ea typeface="UD デジタル 教科書体 NK-R" panose="02020400000000000000" pitchFamily="18" charset="-128"/>
              </a:rPr>
              <a:t>7</a:t>
            </a:r>
            <a:r>
              <a:rPr kumimoji="1" lang="ja-JP" altLang="en-US" dirty="0">
                <a:latin typeface="UD デジタル 教科書体 NK-R" panose="02020400000000000000" pitchFamily="18" charset="-128"/>
                <a:ea typeface="UD デジタル 教科書体 NK-R" panose="02020400000000000000" pitchFamily="18" charset="-128"/>
              </a:rPr>
              <a:t>年度 大阪府宿泊税システム改修費補助金事業」ウェブページ</a:t>
            </a:r>
            <a:endParaRPr kumimoji="1" lang="en-US" altLang="ja-JP" dirty="0">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R" panose="02020400000000000000" pitchFamily="18" charset="-128"/>
                <a:ea typeface="UD デジタル 教科書体 NK-R" panose="02020400000000000000" pitchFamily="18" charset="-128"/>
                <a:hlinkClick r:id="rId2"/>
              </a:rPr>
              <a:t>https://www.pref.osaka.lg.jp/o070070/toshimiryoku/syukuhakuzeisisutemukaisyu_hozyo/index.html</a:t>
            </a:r>
            <a:endParaRPr kumimoji="1" lang="en-US" altLang="ja-JP" dirty="0">
              <a:latin typeface="UD デジタル 教科書体 NK-R" panose="02020400000000000000" pitchFamily="18" charset="-128"/>
              <a:ea typeface="UD デジタル 教科書体 NK-R" panose="02020400000000000000" pitchFamily="18" charset="-128"/>
            </a:endParaRPr>
          </a:p>
        </p:txBody>
      </p:sp>
      <p:sp>
        <p:nvSpPr>
          <p:cNvPr id="41" name="テキスト ボックス 40"/>
          <p:cNvSpPr txBox="1"/>
          <p:nvPr/>
        </p:nvSpPr>
        <p:spPr>
          <a:xfrm>
            <a:off x="87405" y="3242773"/>
            <a:ext cx="8811666" cy="923330"/>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・ウェブページに記載の内容をよく確認してください。 必要な様式の作成や必要書類の準備を完了させてください。 </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・準備が整いましたら、「大阪府</a:t>
            </a:r>
            <a:r>
              <a:rPr lang="ja-JP" altLang="en-US">
                <a:latin typeface="UD デジタル 教科書体 NK-R" panose="02020400000000000000" pitchFamily="18" charset="-128"/>
                <a:ea typeface="UD デジタル 教科書体 NK-R" panose="02020400000000000000" pitchFamily="18" charset="-128"/>
              </a:rPr>
              <a:t>行政オンラインシステム</a:t>
            </a:r>
            <a:r>
              <a:rPr lang="ja-JP" altLang="en-US" dirty="0">
                <a:latin typeface="UD デジタル 教科書体 NK-R" panose="02020400000000000000" pitchFamily="18" charset="-128"/>
                <a:ea typeface="UD デジタル 教科書体 NK-R" panose="02020400000000000000" pitchFamily="18" charset="-128"/>
              </a:rPr>
              <a:t>」をクリックします。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0" name="角丸四角形吹き出し 39"/>
          <p:cNvSpPr/>
          <p:nvPr/>
        </p:nvSpPr>
        <p:spPr>
          <a:xfrm>
            <a:off x="5055460" y="2043087"/>
            <a:ext cx="2465480" cy="1051433"/>
          </a:xfrm>
          <a:prstGeom prst="wedgeRoundRectCallout">
            <a:avLst>
              <a:gd name="adj1" fmla="val -50109"/>
              <a:gd name="adj2" fmla="val -90301"/>
              <a:gd name="adj3" fmla="val 16667"/>
            </a:avLst>
          </a:prstGeom>
          <a:solidFill>
            <a:srgbClr val="FFFFFF"/>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上記</a:t>
            </a:r>
            <a:r>
              <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rPr>
              <a:t>URL</a:t>
            </a:r>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をクリックし、補助金ウェブページを開く</a:t>
            </a:r>
          </a:p>
        </p:txBody>
      </p:sp>
      <p:pic>
        <p:nvPicPr>
          <p:cNvPr id="11" name="図 10">
            <a:extLst>
              <a:ext uri="{FF2B5EF4-FFF2-40B4-BE49-F238E27FC236}">
                <a16:creationId xmlns:a16="http://schemas.microsoft.com/office/drawing/2014/main" id="{5F8EC003-AFFD-459F-8DCF-54B3610F3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4371367"/>
            <a:ext cx="6814275" cy="2151877"/>
          </a:xfrm>
          <a:prstGeom prst="rect">
            <a:avLst/>
          </a:prstGeom>
        </p:spPr>
      </p:pic>
      <p:sp>
        <p:nvSpPr>
          <p:cNvPr id="16" name="角丸四角形吹き出し 15"/>
          <p:cNvSpPr/>
          <p:nvPr/>
        </p:nvSpPr>
        <p:spPr>
          <a:xfrm>
            <a:off x="5934912" y="4230919"/>
            <a:ext cx="3026569" cy="1067932"/>
          </a:xfrm>
          <a:prstGeom prst="wedgeRoundRectCallout">
            <a:avLst>
              <a:gd name="adj1" fmla="val 2417"/>
              <a:gd name="adj2" fmla="val 137133"/>
              <a:gd name="adj3" fmla="val 16667"/>
            </a:avLst>
          </a:prstGeom>
          <a:solidFill>
            <a:srgbClr val="FFFFFF"/>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「６．補助金の申請について」の</a:t>
            </a:r>
            <a:endPar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大阪府行政オンラインシステム（外部サイト）</a:t>
            </a:r>
            <a:r>
              <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をクリック</a:t>
            </a:r>
          </a:p>
        </p:txBody>
      </p:sp>
    </p:spTree>
    <p:extLst>
      <p:ext uri="{BB962C8B-B14F-4D97-AF65-F5344CB8AC3E}">
        <p14:creationId xmlns:p14="http://schemas.microsoft.com/office/powerpoint/2010/main" val="584787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5C541486-863A-4C59-965A-4E10471D00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49656" y="1900112"/>
            <a:ext cx="4314133" cy="2263427"/>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p:cNvSpPr txBox="1"/>
          <p:nvPr/>
        </p:nvSpPr>
        <p:spPr>
          <a:xfrm>
            <a:off x="174810" y="72033"/>
            <a:ext cx="6645089"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３－１．利用者登録①</a:t>
            </a:r>
          </a:p>
        </p:txBody>
      </p:sp>
      <p:sp>
        <p:nvSpPr>
          <p:cNvPr id="9" name="テキスト ボックス 8"/>
          <p:cNvSpPr txBox="1"/>
          <p:nvPr/>
        </p:nvSpPr>
        <p:spPr>
          <a:xfrm>
            <a:off x="334693" y="1057892"/>
            <a:ext cx="6978074" cy="553998"/>
          </a:xfrm>
          <a:prstGeom prst="rect">
            <a:avLst/>
          </a:prstGeom>
          <a:noFill/>
        </p:spPr>
        <p:txBody>
          <a:bodyPr wrap="square" rtlCol="0">
            <a:spAutoFit/>
          </a:bodyPr>
          <a:lstStyle/>
          <a:p>
            <a:r>
              <a:rPr kumimoji="1" lang="ja-JP" altLang="en-US" dirty="0">
                <a:latin typeface="UD デジタル 教科書体 NK-R" panose="02020400000000000000" pitchFamily="18" charset="-128"/>
                <a:ea typeface="UD デジタル 教科書体 NK-R" panose="02020400000000000000" pitchFamily="18" charset="-128"/>
              </a:rPr>
              <a:t>大阪府行政オンラインシステム</a:t>
            </a:r>
            <a:endParaRPr kumimoji="1" lang="en-US" altLang="ja-JP" dirty="0">
              <a:latin typeface="UD デジタル 教科書体 NK-R" panose="02020400000000000000" pitchFamily="18" charset="-128"/>
              <a:ea typeface="UD デジタル 教科書体 NK-R" panose="02020400000000000000" pitchFamily="18" charset="-128"/>
            </a:endParaRPr>
          </a:p>
          <a:p>
            <a:r>
              <a:rPr lang="en-US" altLang="ja-JP" sz="1200" dirty="0">
                <a:latin typeface="UD デジタル 教科書体 NK-R" panose="02020400000000000000" pitchFamily="18" charset="-128"/>
                <a:ea typeface="UD デジタル 教科書体 NK-R" panose="02020400000000000000" pitchFamily="18" charset="-128"/>
                <a:hlinkClick r:id="rId3"/>
              </a:rPr>
              <a:t>https://lgpos.task-asp.net/cu/270008/ea/residents/portal/home</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4879" y="2738284"/>
            <a:ext cx="3695700" cy="1686005"/>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4879" y="4893436"/>
            <a:ext cx="3695700" cy="1534880"/>
          </a:xfrm>
          <a:prstGeom prst="rect">
            <a:avLst/>
          </a:prstGeom>
        </p:spPr>
      </p:pic>
      <p:grpSp>
        <p:nvGrpSpPr>
          <p:cNvPr id="12" name="グループ化 11"/>
          <p:cNvGrpSpPr/>
          <p:nvPr/>
        </p:nvGrpSpPr>
        <p:grpSpPr>
          <a:xfrm>
            <a:off x="8115300" y="4110731"/>
            <a:ext cx="582984" cy="1415909"/>
            <a:chOff x="3866591" y="3557615"/>
            <a:chExt cx="705409" cy="1415909"/>
          </a:xfrm>
        </p:grpSpPr>
        <p:sp>
          <p:nvSpPr>
            <p:cNvPr id="13" name="ストライプ矢印 12"/>
            <p:cNvSpPr/>
            <p:nvPr/>
          </p:nvSpPr>
          <p:spPr>
            <a:xfrm rot="5400000">
              <a:off x="3534648" y="3936172"/>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3995850" y="3557615"/>
              <a:ext cx="446891" cy="1270489"/>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cxnSp>
        <p:nvCxnSpPr>
          <p:cNvPr id="16" name="カギ線コネクタ 15"/>
          <p:cNvCxnSpPr>
            <a:cxnSpLocks/>
            <a:stCxn id="15" idx="3"/>
            <a:endCxn id="10" idx="0"/>
          </p:cNvCxnSpPr>
          <p:nvPr/>
        </p:nvCxnSpPr>
        <p:spPr>
          <a:xfrm>
            <a:off x="4678381" y="2000786"/>
            <a:ext cx="2304348" cy="73749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109869" y="4628451"/>
            <a:ext cx="5020707" cy="1600438"/>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１．「大阪府行政オンラインシステム」トップページの右上にある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　「新規登録」をクリック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すでに登録済みの方は、「ログイン」をクリックしてください。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２．利用者の新規登録の画面を下にスクロールし、</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「事業者として登録する」をクリック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en-US" altLang="ja-JP" sz="14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rgbClr val="FF0000"/>
                </a:solidFill>
                <a:latin typeface="UD デジタル 教科書体 NK-R" panose="02020400000000000000" pitchFamily="18" charset="-128"/>
                <a:ea typeface="UD デジタル 教科書体 NK-R" panose="02020400000000000000" pitchFamily="18" charset="-128"/>
              </a:rPr>
              <a:t>個人事業主での場合でも、「事業者」として利用者登録を行ってください。「個人」として登録すると、補助金の申請ができません。</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5</a:t>
            </a:fld>
            <a:endParaRPr kumimoji="1" lang="ja-JP" altLang="en-US"/>
          </a:p>
        </p:txBody>
      </p:sp>
      <p:sp>
        <p:nvSpPr>
          <p:cNvPr id="19" name="角丸四角形 18"/>
          <p:cNvSpPr/>
          <p:nvPr/>
        </p:nvSpPr>
        <p:spPr>
          <a:xfrm>
            <a:off x="2968260" y="1870372"/>
            <a:ext cx="714935" cy="236081"/>
          </a:xfrm>
          <a:prstGeom prst="round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latin typeface="Meiryo UI" panose="020B0604030504040204" pitchFamily="50" charset="-128"/>
                <a:ea typeface="Meiryo UI" panose="020B0604030504040204" pitchFamily="50" charset="-128"/>
              </a:rPr>
              <a:t>ログイン</a:t>
            </a:r>
          </a:p>
        </p:txBody>
      </p:sp>
      <p:sp>
        <p:nvSpPr>
          <p:cNvPr id="22" name="角丸四角形 21"/>
          <p:cNvSpPr/>
          <p:nvPr/>
        </p:nvSpPr>
        <p:spPr>
          <a:xfrm>
            <a:off x="3787319" y="1878696"/>
            <a:ext cx="840059" cy="230211"/>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新規登録</a:t>
            </a:r>
          </a:p>
        </p:txBody>
      </p:sp>
      <p:sp>
        <p:nvSpPr>
          <p:cNvPr id="26" name="テキスト ボックス 25"/>
          <p:cNvSpPr txBox="1"/>
          <p:nvPr/>
        </p:nvSpPr>
        <p:spPr>
          <a:xfrm>
            <a:off x="5387379" y="2824864"/>
            <a:ext cx="2031325" cy="369332"/>
          </a:xfrm>
          <a:prstGeom prst="rect">
            <a:avLst/>
          </a:prstGeom>
          <a:solidFill>
            <a:srgbClr val="3457C9"/>
          </a:solidFill>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利用者の新規登録</a:t>
            </a:r>
          </a:p>
        </p:txBody>
      </p:sp>
      <p:sp>
        <p:nvSpPr>
          <p:cNvPr id="27" name="テキスト ボックス 26"/>
          <p:cNvSpPr txBox="1"/>
          <p:nvPr/>
        </p:nvSpPr>
        <p:spPr>
          <a:xfrm>
            <a:off x="6080129" y="5296108"/>
            <a:ext cx="1800899" cy="504000"/>
          </a:xfrm>
          <a:prstGeom prst="rect">
            <a:avLst/>
          </a:prstGeom>
          <a:solidFill>
            <a:schemeClr val="bg1"/>
          </a:solidFill>
        </p:spPr>
        <p:txBody>
          <a:bodyPr wrap="square" rtlCol="0">
            <a:spAutoFit/>
          </a:bodyPr>
          <a:lstStyle/>
          <a:p>
            <a:r>
              <a:rPr kumimoji="1" lang="ja-JP" altLang="en-US" dirty="0">
                <a:solidFill>
                  <a:schemeClr val="accent5">
                    <a:lumMod val="75000"/>
                  </a:schemeClr>
                </a:solidFill>
                <a:latin typeface="Meiryo UI" panose="020B0604030504040204" pitchFamily="50" charset="-128"/>
                <a:ea typeface="Meiryo UI" panose="020B0604030504040204" pitchFamily="50" charset="-128"/>
              </a:rPr>
              <a:t>事業者</a:t>
            </a:r>
            <a:r>
              <a:rPr kumimoji="1" lang="ja-JP" altLang="en-US" sz="1200" dirty="0">
                <a:latin typeface="Meiryo UI" panose="020B0604030504040204" pitchFamily="50" charset="-128"/>
                <a:ea typeface="Meiryo UI" panose="020B0604030504040204" pitchFamily="50" charset="-128"/>
              </a:rPr>
              <a:t>として登録する</a:t>
            </a:r>
          </a:p>
        </p:txBody>
      </p:sp>
      <p:sp>
        <p:nvSpPr>
          <p:cNvPr id="24" name="角丸四角形 23"/>
          <p:cNvSpPr/>
          <p:nvPr/>
        </p:nvSpPr>
        <p:spPr>
          <a:xfrm>
            <a:off x="6005331" y="5236726"/>
            <a:ext cx="1950493" cy="6227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p:cNvSpPr/>
          <p:nvPr/>
        </p:nvSpPr>
        <p:spPr>
          <a:xfrm flipV="1">
            <a:off x="3734198" y="1832294"/>
            <a:ext cx="944183" cy="33698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43258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7813489" cy="523220"/>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３</a:t>
            </a:r>
            <a:r>
              <a:rPr kumimoji="1" lang="ja-JP" altLang="en-US"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Meiryo UI" panose="020B0604030504040204" pitchFamily="50" charset="-128"/>
                <a:ea typeface="Meiryo UI" panose="020B0604030504040204" pitchFamily="50" charset="-128"/>
              </a:rPr>
              <a:t>２．利用者登録②</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14" y="2467084"/>
            <a:ext cx="3871030" cy="1633896"/>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606" y="4314827"/>
            <a:ext cx="3906744" cy="1664412"/>
          </a:xfrm>
          <a:prstGeom prst="rect">
            <a:avLst/>
          </a:prstGeom>
        </p:spPr>
      </p:pic>
      <p:grpSp>
        <p:nvGrpSpPr>
          <p:cNvPr id="10" name="グループ化 9"/>
          <p:cNvGrpSpPr/>
          <p:nvPr/>
        </p:nvGrpSpPr>
        <p:grpSpPr>
          <a:xfrm>
            <a:off x="3109880" y="3412351"/>
            <a:ext cx="582984" cy="1369295"/>
            <a:chOff x="3866591" y="3604229"/>
            <a:chExt cx="705409" cy="1369295"/>
          </a:xfrm>
        </p:grpSpPr>
        <p:sp>
          <p:nvSpPr>
            <p:cNvPr id="11" name="ストライプ矢印 10"/>
            <p:cNvSpPr/>
            <p:nvPr/>
          </p:nvSpPr>
          <p:spPr>
            <a:xfrm rot="5400000">
              <a:off x="3534648" y="3936172"/>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995850" y="3641710"/>
              <a:ext cx="446891" cy="1250816"/>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14" name="テキスト ボックス 13"/>
          <p:cNvSpPr txBox="1"/>
          <p:nvPr/>
        </p:nvSpPr>
        <p:spPr>
          <a:xfrm>
            <a:off x="150810" y="1134975"/>
            <a:ext cx="3850783" cy="954107"/>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３．　「利用規約の確認」をお読みいただき、</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内容に同意いただければ、</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「利用規約に同意します」にチェック</a:t>
            </a:r>
            <a:r>
              <a:rPr kumimoji="1" lang="ja-JP" altLang="en-US" sz="1400" dirty="0">
                <a:latin typeface="UD デジタル 教科書体 NK-R" panose="02020400000000000000" pitchFamily="18" charset="-128"/>
                <a:ea typeface="UD デジタル 教科書体 NK-R" panose="02020400000000000000" pitchFamily="18" charset="-128"/>
              </a:rPr>
              <a:t>を入れ、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利用者の登録を開始する</a:t>
            </a:r>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918" y="918946"/>
            <a:ext cx="4318614" cy="2102947"/>
          </a:xfrm>
          <a:prstGeom prst="rect">
            <a:avLst/>
          </a:prstGeom>
        </p:spPr>
      </p:pic>
      <p:sp>
        <p:nvSpPr>
          <p:cNvPr id="20" name="テキスト ボックス 19"/>
          <p:cNvSpPr txBox="1"/>
          <p:nvPr/>
        </p:nvSpPr>
        <p:spPr>
          <a:xfrm>
            <a:off x="4719918" y="3197935"/>
            <a:ext cx="4572000"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４．</a:t>
            </a:r>
            <a:r>
              <a:rPr kumimoji="1" lang="ja-JP" altLang="en-US" sz="1400" b="1" dirty="0">
                <a:latin typeface="UD デジタル 教科書体 NK-R" panose="02020400000000000000" pitchFamily="18" charset="-128"/>
                <a:ea typeface="UD デジタル 教科書体 NK-R" panose="02020400000000000000" pitchFamily="18" charset="-128"/>
              </a:rPr>
              <a:t>メールアドレスを入力</a:t>
            </a:r>
            <a:r>
              <a:rPr kumimoji="1" lang="ja-JP" altLang="en-US" sz="1400" dirty="0">
                <a:latin typeface="UD デジタル 教科書体 NK-R" panose="02020400000000000000" pitchFamily="18" charset="-128"/>
                <a:ea typeface="UD デジタル 教科書体 NK-R" panose="02020400000000000000" pitchFamily="18" charset="-128"/>
              </a:rPr>
              <a:t>し、「</a:t>
            </a:r>
            <a:r>
              <a:rPr kumimoji="1" lang="ja-JP" altLang="en-US" sz="1400" b="1" dirty="0">
                <a:latin typeface="UD デジタル 教科書体 NK-R" panose="02020400000000000000" pitchFamily="18" charset="-128"/>
                <a:ea typeface="UD デジタル 教科書体 NK-R" panose="02020400000000000000" pitchFamily="18" charset="-128"/>
              </a:rPr>
              <a:t>登録をする</a:t>
            </a:r>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100" dirty="0">
                <a:latin typeface="UD デジタル 教科書体 NK-R" panose="02020400000000000000" pitchFamily="18" charset="-128"/>
                <a:ea typeface="UD デジタル 教科書体 NK-R" panose="02020400000000000000" pitchFamily="18" charset="-128"/>
              </a:rPr>
              <a:t>　　</a:t>
            </a:r>
            <a:r>
              <a:rPr kumimoji="1" lang="en-US" altLang="ja-JP" sz="1100" dirty="0">
                <a:latin typeface="UD デジタル 教科書体 NK-R" panose="02020400000000000000" pitchFamily="18" charset="-128"/>
                <a:ea typeface="UD デジタル 教科書体 NK-R" panose="02020400000000000000" pitchFamily="18" charset="-128"/>
                <a:hlinkClick r:id="rId5"/>
              </a:rPr>
              <a:t>info-online-shinsei@gbox.pref.osaka.lg.jp</a:t>
            </a:r>
            <a:r>
              <a:rPr kumimoji="1" lang="ja-JP" altLang="en-US" sz="11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からのメールが</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受信できるよう設定をしておいてください。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1" name="角丸四角形 20"/>
          <p:cNvSpPr/>
          <p:nvPr/>
        </p:nvSpPr>
        <p:spPr>
          <a:xfrm rot="10800000" flipV="1">
            <a:off x="5879900" y="2064234"/>
            <a:ext cx="3113678" cy="5273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角丸四角形 21"/>
          <p:cNvSpPr/>
          <p:nvPr/>
        </p:nvSpPr>
        <p:spPr>
          <a:xfrm rot="10800000" flipV="1">
            <a:off x="6138879" y="2674478"/>
            <a:ext cx="1470641" cy="4034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38281" y="4096999"/>
            <a:ext cx="3641340" cy="1916190"/>
          </a:xfrm>
          <a:prstGeom prst="rect">
            <a:avLst/>
          </a:prstGeom>
        </p:spPr>
      </p:pic>
      <p:pic>
        <p:nvPicPr>
          <p:cNvPr id="1026" name="Picture 2" descr="71835116-70f6-440f-b8a0-e0ec75b6ed11@jpnprd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05137" y="5591593"/>
            <a:ext cx="1804878" cy="1119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テキスト ボックス 27"/>
          <p:cNvSpPr txBox="1"/>
          <p:nvPr/>
        </p:nvSpPr>
        <p:spPr>
          <a:xfrm>
            <a:off x="4081782" y="6511872"/>
            <a:ext cx="1314233" cy="261610"/>
          </a:xfrm>
          <a:prstGeom prst="rect">
            <a:avLst/>
          </a:prstGeom>
          <a:noFill/>
        </p:spPr>
        <p:txBody>
          <a:bodyPr wrap="square" rtlCol="0">
            <a:spAutoFit/>
          </a:bodyPr>
          <a:lstStyle/>
          <a:p>
            <a:r>
              <a:rPr kumimoji="1" lang="ja-JP" altLang="en-US" sz="1100" dirty="0">
                <a:latin typeface="UD デジタル 教科書体 NP-B" panose="02020700000000000000" pitchFamily="18" charset="-128"/>
                <a:ea typeface="UD デジタル 教科書体 NP-B" panose="02020700000000000000" pitchFamily="18" charset="-128"/>
              </a:rPr>
              <a:t>＜届いたメール＞</a:t>
            </a:r>
            <a:endParaRPr kumimoji="1" lang="en-US" altLang="ja-JP" sz="1100" dirty="0">
              <a:latin typeface="UD デジタル 教科書体 NP-B" panose="02020700000000000000" pitchFamily="18" charset="-128"/>
              <a:ea typeface="UD デジタル 教科書体 NP-B" panose="02020700000000000000" pitchFamily="18" charset="-128"/>
            </a:endParaRPr>
          </a:p>
        </p:txBody>
      </p:sp>
      <p:sp>
        <p:nvSpPr>
          <p:cNvPr id="29" name="角丸四角形 28"/>
          <p:cNvSpPr/>
          <p:nvPr/>
        </p:nvSpPr>
        <p:spPr>
          <a:xfrm rot="10800000" flipV="1">
            <a:off x="4307454" y="6167203"/>
            <a:ext cx="529092" cy="21164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 name="カギ線コネクタ 33"/>
          <p:cNvCxnSpPr>
            <a:cxnSpLocks/>
          </p:cNvCxnSpPr>
          <p:nvPr/>
        </p:nvCxnSpPr>
        <p:spPr>
          <a:xfrm flipV="1">
            <a:off x="4855845" y="5481320"/>
            <a:ext cx="1283034" cy="791705"/>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テキスト ボックス 36"/>
          <p:cNvSpPr txBox="1"/>
          <p:nvPr/>
        </p:nvSpPr>
        <p:spPr>
          <a:xfrm>
            <a:off x="5517003" y="6078819"/>
            <a:ext cx="3626997"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５．　届いたメールに記載されている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「認証コード」を入力</a:t>
            </a:r>
            <a:r>
              <a:rPr kumimoji="1" lang="ja-JP" altLang="en-US" sz="1400" dirty="0">
                <a:latin typeface="UD デジタル 教科書体 NK-R" panose="02020400000000000000" pitchFamily="18" charset="-128"/>
                <a:ea typeface="UD デジタル 教科書体 NK-R" panose="02020400000000000000" pitchFamily="18" charset="-128"/>
              </a:rPr>
              <a:t>し、</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「認証コードを確認する」をクリック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8" name="角丸四角形 37"/>
          <p:cNvSpPr/>
          <p:nvPr/>
        </p:nvSpPr>
        <p:spPr>
          <a:xfrm rot="10800000" flipV="1">
            <a:off x="5971759" y="5656547"/>
            <a:ext cx="1804877" cy="34313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スライド番号プレースホルダー 15"/>
          <p:cNvSpPr>
            <a:spLocks noGrp="1"/>
          </p:cNvSpPr>
          <p:nvPr>
            <p:ph type="sldNum" sz="quarter" idx="12"/>
          </p:nvPr>
        </p:nvSpPr>
        <p:spPr/>
        <p:txBody>
          <a:bodyPr/>
          <a:lstStyle/>
          <a:p>
            <a:fld id="{C2EAAA8B-26BC-4A01-840A-A72B8945DCEC}" type="slidenum">
              <a:rPr kumimoji="1" lang="ja-JP" altLang="en-US" smtClean="0"/>
              <a:t>6</a:t>
            </a:fld>
            <a:endParaRPr kumimoji="1" lang="ja-JP" altLang="en-US"/>
          </a:p>
        </p:txBody>
      </p:sp>
      <p:sp>
        <p:nvSpPr>
          <p:cNvPr id="27" name="テキスト ボックス 26"/>
          <p:cNvSpPr txBox="1"/>
          <p:nvPr/>
        </p:nvSpPr>
        <p:spPr>
          <a:xfrm>
            <a:off x="266018" y="2559772"/>
            <a:ext cx="2031325" cy="369332"/>
          </a:xfrm>
          <a:prstGeom prst="rect">
            <a:avLst/>
          </a:prstGeom>
          <a:solidFill>
            <a:srgbClr val="3457C9"/>
          </a:solidFill>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利用者の新規登録</a:t>
            </a:r>
          </a:p>
        </p:txBody>
      </p:sp>
      <p:sp>
        <p:nvSpPr>
          <p:cNvPr id="17" name="テキスト ボックス 16"/>
          <p:cNvSpPr txBox="1"/>
          <p:nvPr/>
        </p:nvSpPr>
        <p:spPr>
          <a:xfrm flipH="1">
            <a:off x="1117478" y="4906206"/>
            <a:ext cx="2090999" cy="307777"/>
          </a:xfrm>
          <a:prstGeom prst="rect">
            <a:avLst/>
          </a:prstGeom>
          <a:solidFill>
            <a:schemeClr val="bg1"/>
          </a:solid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　利用規約に同意します</a:t>
            </a:r>
          </a:p>
        </p:txBody>
      </p:sp>
      <p:sp>
        <p:nvSpPr>
          <p:cNvPr id="13" name="角丸四角形 12"/>
          <p:cNvSpPr/>
          <p:nvPr/>
        </p:nvSpPr>
        <p:spPr>
          <a:xfrm rot="10800000" flipV="1">
            <a:off x="992908" y="4873504"/>
            <a:ext cx="2257443" cy="82916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a:off x="1137043" y="5213983"/>
            <a:ext cx="1972837" cy="3996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利用者の登録を開始する</a:t>
            </a:r>
          </a:p>
        </p:txBody>
      </p:sp>
      <p:sp>
        <p:nvSpPr>
          <p:cNvPr id="23" name="テキスト ボックス 22"/>
          <p:cNvSpPr txBox="1"/>
          <p:nvPr/>
        </p:nvSpPr>
        <p:spPr>
          <a:xfrm>
            <a:off x="4884166" y="2139778"/>
            <a:ext cx="931665" cy="261610"/>
          </a:xfrm>
          <a:prstGeom prst="rect">
            <a:avLst/>
          </a:prstGeom>
          <a:solidFill>
            <a:schemeClr val="bg1">
              <a:lumMod val="95000"/>
            </a:schemeClr>
          </a:solid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rPr>
              <a:t>メールアドレス</a:t>
            </a:r>
          </a:p>
        </p:txBody>
      </p:sp>
      <p:sp>
        <p:nvSpPr>
          <p:cNvPr id="24" name="角丸四角形 23"/>
          <p:cNvSpPr/>
          <p:nvPr/>
        </p:nvSpPr>
        <p:spPr>
          <a:xfrm>
            <a:off x="5396015" y="2392934"/>
            <a:ext cx="403412" cy="189311"/>
          </a:xfrm>
          <a:prstGeom prst="roundRect">
            <a:avLst/>
          </a:prstGeom>
          <a:solidFill>
            <a:srgbClr val="F1466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800" dirty="0">
                <a:latin typeface="Meiryo UI" panose="020B0604030504040204" pitchFamily="50" charset="-128"/>
                <a:ea typeface="Meiryo UI" panose="020B0604030504040204" pitchFamily="50" charset="-128"/>
              </a:rPr>
              <a:t>必須</a:t>
            </a:r>
          </a:p>
        </p:txBody>
      </p:sp>
      <p:sp>
        <p:nvSpPr>
          <p:cNvPr id="33" name="角丸四角形 32"/>
          <p:cNvSpPr/>
          <p:nvPr/>
        </p:nvSpPr>
        <p:spPr>
          <a:xfrm>
            <a:off x="6217755" y="2744438"/>
            <a:ext cx="1312891" cy="264352"/>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登録する</a:t>
            </a:r>
          </a:p>
        </p:txBody>
      </p:sp>
      <p:sp>
        <p:nvSpPr>
          <p:cNvPr id="35" name="角丸四角形 34"/>
          <p:cNvSpPr/>
          <p:nvPr/>
        </p:nvSpPr>
        <p:spPr>
          <a:xfrm>
            <a:off x="6052552" y="5741559"/>
            <a:ext cx="1643293" cy="170189"/>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認証コードを確認する</a:t>
            </a:r>
          </a:p>
        </p:txBody>
      </p:sp>
      <p:sp>
        <p:nvSpPr>
          <p:cNvPr id="25" name="正方形/長方形 24"/>
          <p:cNvSpPr/>
          <p:nvPr/>
        </p:nvSpPr>
        <p:spPr>
          <a:xfrm>
            <a:off x="3973059" y="5537610"/>
            <a:ext cx="1543943" cy="11959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5266001" y="4116451"/>
            <a:ext cx="2031325" cy="369332"/>
          </a:xfrm>
          <a:prstGeom prst="rect">
            <a:avLst/>
          </a:prstGeom>
          <a:solidFill>
            <a:srgbClr val="3456C8"/>
          </a:solidFill>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利用者の新規登録</a:t>
            </a:r>
          </a:p>
        </p:txBody>
      </p:sp>
      <p:cxnSp>
        <p:nvCxnSpPr>
          <p:cNvPr id="46" name="カギ線コネクタ 45"/>
          <p:cNvCxnSpPr>
            <a:cxnSpLocks/>
          </p:cNvCxnSpPr>
          <p:nvPr/>
        </p:nvCxnSpPr>
        <p:spPr>
          <a:xfrm flipV="1">
            <a:off x="3268980" y="2649021"/>
            <a:ext cx="2626845" cy="2377544"/>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59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３</a:t>
            </a:r>
            <a:r>
              <a:rPr kumimoji="1" lang="ja-JP" altLang="en-US"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Meiryo UI" panose="020B0604030504040204" pitchFamily="50" charset="-128"/>
                <a:ea typeface="Meiryo UI" panose="020B0604030504040204" pitchFamily="50" charset="-128"/>
              </a:rPr>
              <a:t>３．利用者登録③</a:t>
            </a:r>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836" y="3392488"/>
            <a:ext cx="3913364" cy="1879698"/>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836" y="1267231"/>
            <a:ext cx="3913364" cy="1750960"/>
          </a:xfrm>
          <a:prstGeom prst="rect">
            <a:avLst/>
          </a:prstGeom>
        </p:spPr>
      </p:pic>
      <p:pic>
        <p:nvPicPr>
          <p:cNvPr id="12" name="図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0542" y="2991680"/>
            <a:ext cx="4341393" cy="1227720"/>
          </a:xfrm>
          <a:prstGeom prst="rect">
            <a:avLst/>
          </a:prstGeom>
        </p:spPr>
      </p:pic>
      <p:grpSp>
        <p:nvGrpSpPr>
          <p:cNvPr id="13" name="グループ化 12"/>
          <p:cNvGrpSpPr/>
          <p:nvPr/>
        </p:nvGrpSpPr>
        <p:grpSpPr>
          <a:xfrm>
            <a:off x="3525093" y="2457093"/>
            <a:ext cx="582984" cy="1409524"/>
            <a:chOff x="3591044" y="3562060"/>
            <a:chExt cx="705409" cy="1409524"/>
          </a:xfrm>
        </p:grpSpPr>
        <p:sp>
          <p:nvSpPr>
            <p:cNvPr id="14" name="ストライプ矢印 13"/>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722387" y="3562060"/>
              <a:ext cx="446891" cy="1409524"/>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93" y="1171094"/>
            <a:ext cx="4428800" cy="1266964"/>
          </a:xfrm>
          <a:prstGeom prst="rect">
            <a:avLst/>
          </a:prstGeom>
        </p:spPr>
      </p:pic>
      <p:grpSp>
        <p:nvGrpSpPr>
          <p:cNvPr id="20" name="グループ化 19"/>
          <p:cNvGrpSpPr/>
          <p:nvPr/>
        </p:nvGrpSpPr>
        <p:grpSpPr>
          <a:xfrm>
            <a:off x="8007178" y="1941006"/>
            <a:ext cx="582984" cy="1369295"/>
            <a:chOff x="3866591" y="3604229"/>
            <a:chExt cx="705409" cy="1369295"/>
          </a:xfrm>
        </p:grpSpPr>
        <p:sp>
          <p:nvSpPr>
            <p:cNvPr id="21" name="ストライプ矢印 20"/>
            <p:cNvSpPr/>
            <p:nvPr/>
          </p:nvSpPr>
          <p:spPr>
            <a:xfrm rot="5400000">
              <a:off x="3534648" y="3936172"/>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3995850" y="3654769"/>
              <a:ext cx="446891" cy="1231696"/>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23" name="角丸四角形 22"/>
          <p:cNvSpPr/>
          <p:nvPr/>
        </p:nvSpPr>
        <p:spPr>
          <a:xfrm rot="10800000" flipV="1">
            <a:off x="5970906" y="3454973"/>
            <a:ext cx="1393373" cy="35732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カギ線コネクタ 23"/>
          <p:cNvCxnSpPr>
            <a:cxnSpLocks/>
            <a:stCxn id="10" idx="1"/>
            <a:endCxn id="19" idx="1"/>
          </p:cNvCxnSpPr>
          <p:nvPr/>
        </p:nvCxnSpPr>
        <p:spPr>
          <a:xfrm flipV="1">
            <a:off x="3091934" y="1804576"/>
            <a:ext cx="1392659" cy="3288947"/>
          </a:xfrm>
          <a:prstGeom prst="bentConnector3">
            <a:avLst>
              <a:gd name="adj1" fmla="val 85455"/>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136443" y="5748289"/>
            <a:ext cx="4130757"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６．　表示されるメールアドレスが正しいことを確認し、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以下、必要事項を入力し、</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最後に</a:t>
            </a:r>
            <a:r>
              <a:rPr kumimoji="1" lang="ja-JP" altLang="en-US" sz="1400" b="1" dirty="0">
                <a:latin typeface="UD デジタル 教科書体 NK-R" panose="02020400000000000000" pitchFamily="18" charset="-128"/>
                <a:ea typeface="UD デジタル 教科書体 NK-R" panose="02020400000000000000" pitchFamily="18" charset="-128"/>
              </a:rPr>
              <a:t>「入力内容を確認する」をクリック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2" name="テキスト ボックス 31"/>
          <p:cNvSpPr txBox="1"/>
          <p:nvPr/>
        </p:nvSpPr>
        <p:spPr>
          <a:xfrm>
            <a:off x="4300616" y="5462202"/>
            <a:ext cx="5130054" cy="1384995"/>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７．　入力内容を確認し、全項目に修正等がなければ、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　「登録する」をクリック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します。修正があれば、</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「入力に戻る」をクリックします。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８．「登録する」をクリックすると、「登録します。よろしいですか？」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と表示されるので、</a:t>
            </a:r>
            <a:r>
              <a:rPr kumimoji="1" lang="ja-JP" altLang="en-US" sz="1400" b="1" dirty="0">
                <a:latin typeface="UD デジタル 教科書体 NK-R" panose="02020400000000000000" pitchFamily="18" charset="-128"/>
                <a:ea typeface="UD デジタル 教科書体 NK-R" panose="02020400000000000000" pitchFamily="18" charset="-128"/>
              </a:rPr>
              <a:t>「</a:t>
            </a:r>
            <a:r>
              <a:rPr kumimoji="1" lang="en-US" altLang="ja-JP" sz="1400" b="1" dirty="0">
                <a:latin typeface="UD デジタル 教科書体 NK-R" panose="02020400000000000000" pitchFamily="18" charset="-128"/>
                <a:ea typeface="UD デジタル 教科書体 NK-R" panose="02020400000000000000" pitchFamily="18" charset="-128"/>
              </a:rPr>
              <a:t>OK</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これで利用者登録は完了です。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33" name="図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25306" y="4274433"/>
            <a:ext cx="2472893" cy="1134066"/>
          </a:xfrm>
          <a:prstGeom prst="rect">
            <a:avLst/>
          </a:prstGeom>
        </p:spPr>
      </p:pic>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7</a:t>
            </a:fld>
            <a:endParaRPr kumimoji="1" lang="ja-JP" altLang="en-US"/>
          </a:p>
        </p:txBody>
      </p:sp>
      <p:sp>
        <p:nvSpPr>
          <p:cNvPr id="11" name="テキスト ボックス 10"/>
          <p:cNvSpPr txBox="1"/>
          <p:nvPr/>
        </p:nvSpPr>
        <p:spPr>
          <a:xfrm>
            <a:off x="535315" y="1528396"/>
            <a:ext cx="1992853" cy="261610"/>
          </a:xfrm>
          <a:prstGeom prst="rect">
            <a:avLst/>
          </a:prstGeom>
          <a:solidFill>
            <a:schemeClr val="bg1"/>
          </a:solidFill>
        </p:spPr>
        <p:txBody>
          <a:bodyPr wrap="none" rtlCol="0">
            <a:spAutoFit/>
          </a:bodyPr>
          <a:lstStyle/>
          <a:p>
            <a:r>
              <a:rPr kumimoji="1" lang="ja-JP" altLang="en-US" sz="1100" dirty="0">
                <a:latin typeface="Meiryo UI" panose="020B0604030504040204" pitchFamily="50" charset="-128"/>
                <a:ea typeface="Meiryo UI" panose="020B0604030504040204" pitchFamily="50" charset="-128"/>
              </a:rPr>
              <a:t>利用者情報の入力（事業者）</a:t>
            </a:r>
          </a:p>
        </p:txBody>
      </p:sp>
      <p:sp>
        <p:nvSpPr>
          <p:cNvPr id="26" name="テキスト ボックス 25"/>
          <p:cNvSpPr txBox="1"/>
          <p:nvPr/>
        </p:nvSpPr>
        <p:spPr>
          <a:xfrm>
            <a:off x="4721040" y="1550486"/>
            <a:ext cx="1851789" cy="261610"/>
          </a:xfrm>
          <a:prstGeom prst="rect">
            <a:avLst/>
          </a:prstGeom>
          <a:solidFill>
            <a:schemeClr val="bg1"/>
          </a:solidFill>
        </p:spPr>
        <p:txBody>
          <a:bodyPr wrap="none" rtlCol="0">
            <a:spAutoFit/>
          </a:bodyPr>
          <a:lstStyle/>
          <a:p>
            <a:r>
              <a:rPr kumimoji="1" lang="ja-JP" altLang="en-US" sz="1100" dirty="0">
                <a:latin typeface="Meiryo UI" panose="020B0604030504040204" pitchFamily="50" charset="-128"/>
                <a:ea typeface="Meiryo UI" panose="020B0604030504040204" pitchFamily="50" charset="-128"/>
              </a:rPr>
              <a:t>入力内容の確認（事業者）</a:t>
            </a:r>
          </a:p>
        </p:txBody>
      </p:sp>
      <p:sp>
        <p:nvSpPr>
          <p:cNvPr id="27" name="角丸四角形 26"/>
          <p:cNvSpPr/>
          <p:nvPr/>
        </p:nvSpPr>
        <p:spPr>
          <a:xfrm>
            <a:off x="1449348" y="4976931"/>
            <a:ext cx="1550503" cy="233181"/>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入力内容を確認する</a:t>
            </a:r>
          </a:p>
        </p:txBody>
      </p:sp>
      <p:sp>
        <p:nvSpPr>
          <p:cNvPr id="28" name="角丸四角形 27"/>
          <p:cNvSpPr/>
          <p:nvPr/>
        </p:nvSpPr>
        <p:spPr>
          <a:xfrm>
            <a:off x="6050698" y="3496133"/>
            <a:ext cx="1233791" cy="279932"/>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登録する</a:t>
            </a:r>
          </a:p>
        </p:txBody>
      </p:sp>
      <p:sp>
        <p:nvSpPr>
          <p:cNvPr id="16" name="正方形/長方形 15"/>
          <p:cNvSpPr/>
          <p:nvPr/>
        </p:nvSpPr>
        <p:spPr>
          <a:xfrm>
            <a:off x="5679167" y="4480538"/>
            <a:ext cx="2354906" cy="722758"/>
          </a:xfrm>
          <a:prstGeom prst="rect">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登録します。よろしいですか？</a:t>
            </a:r>
          </a:p>
        </p:txBody>
      </p:sp>
      <p:sp>
        <p:nvSpPr>
          <p:cNvPr id="17" name="正方形/長方形 16"/>
          <p:cNvSpPr/>
          <p:nvPr/>
        </p:nvSpPr>
        <p:spPr>
          <a:xfrm>
            <a:off x="6643079" y="4932513"/>
            <a:ext cx="445129" cy="2328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rPr>
              <a:t>OK</a:t>
            </a:r>
            <a:endParaRPr kumimoji="1" lang="ja-JP" altLang="en-US" sz="1200" dirty="0">
              <a:latin typeface="Meiryo UI" panose="020B0604030504040204" pitchFamily="50" charset="-128"/>
              <a:ea typeface="Meiryo UI" panose="020B0604030504040204" pitchFamily="50" charset="-128"/>
            </a:endParaRPr>
          </a:p>
        </p:txBody>
      </p:sp>
      <p:sp>
        <p:nvSpPr>
          <p:cNvPr id="35" name="正方形/長方形 34"/>
          <p:cNvSpPr/>
          <p:nvPr/>
        </p:nvSpPr>
        <p:spPr>
          <a:xfrm>
            <a:off x="7179569" y="4932513"/>
            <a:ext cx="808992" cy="2141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キャンセル</a:t>
            </a:r>
          </a:p>
        </p:txBody>
      </p:sp>
      <p:sp>
        <p:nvSpPr>
          <p:cNvPr id="18" name="楕円 17"/>
          <p:cNvSpPr/>
          <p:nvPr/>
        </p:nvSpPr>
        <p:spPr>
          <a:xfrm>
            <a:off x="7719914" y="4534241"/>
            <a:ext cx="268647" cy="238804"/>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rPr>
              <a:t>×</a:t>
            </a:r>
            <a:endParaRPr kumimoji="1" lang="ja-JP" altLang="en-US" sz="1200" dirty="0">
              <a:latin typeface="Meiryo UI" panose="020B0604030504040204" pitchFamily="50" charset="-128"/>
              <a:ea typeface="Meiryo UI" panose="020B0604030504040204" pitchFamily="50" charset="-128"/>
            </a:endParaRPr>
          </a:p>
        </p:txBody>
      </p:sp>
      <p:sp>
        <p:nvSpPr>
          <p:cNvPr id="34" name="角丸四角形 33"/>
          <p:cNvSpPr/>
          <p:nvPr/>
        </p:nvSpPr>
        <p:spPr>
          <a:xfrm rot="10800000" flipV="1">
            <a:off x="6572830" y="4865061"/>
            <a:ext cx="567579" cy="3763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角丸四角形 35"/>
          <p:cNvSpPr/>
          <p:nvPr/>
        </p:nvSpPr>
        <p:spPr>
          <a:xfrm>
            <a:off x="6045542" y="3839152"/>
            <a:ext cx="1244105" cy="279932"/>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入力に戻る</a:t>
            </a:r>
          </a:p>
        </p:txBody>
      </p:sp>
      <p:sp>
        <p:nvSpPr>
          <p:cNvPr id="10" name="角丸四角形 9"/>
          <p:cNvSpPr/>
          <p:nvPr/>
        </p:nvSpPr>
        <p:spPr>
          <a:xfrm rot="10800000" flipV="1">
            <a:off x="1311707" y="4914859"/>
            <a:ext cx="1780227" cy="35732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46708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B238BF7A-D67D-4AA3-808F-5C6F42D44B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686302" y="2946553"/>
            <a:ext cx="4314133" cy="2263427"/>
          </a:xfrm>
          <a:prstGeom prst="rect">
            <a:avLst/>
          </a:prstGeom>
        </p:spPr>
      </p:pic>
      <p:pic>
        <p:nvPicPr>
          <p:cNvPr id="20" name="図 19">
            <a:extLst>
              <a:ext uri="{FF2B5EF4-FFF2-40B4-BE49-F238E27FC236}">
                <a16:creationId xmlns:a16="http://schemas.microsoft.com/office/drawing/2014/main" id="{C18FC658-415A-4275-AF3B-7E5C26BFAD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44401" y="1047090"/>
            <a:ext cx="4314133" cy="2263427"/>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４－１．申請①</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927" y="3150803"/>
            <a:ext cx="2383694" cy="2322153"/>
          </a:xfrm>
          <a:prstGeom prst="rect">
            <a:avLst/>
          </a:prstGeom>
        </p:spPr>
      </p:pic>
      <p:cxnSp>
        <p:nvCxnSpPr>
          <p:cNvPr id="11" name="カギ線コネクタ 10"/>
          <p:cNvCxnSpPr>
            <a:cxnSpLocks/>
          </p:cNvCxnSpPr>
          <p:nvPr/>
        </p:nvCxnSpPr>
        <p:spPr>
          <a:xfrm rot="5400000">
            <a:off x="2198456" y="1452109"/>
            <a:ext cx="1802012" cy="1595375"/>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角丸四角形 13"/>
          <p:cNvSpPr/>
          <p:nvPr/>
        </p:nvSpPr>
        <p:spPr>
          <a:xfrm rot="10800000" flipV="1">
            <a:off x="1656079" y="4444380"/>
            <a:ext cx="1302270" cy="25715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71447" y="5654197"/>
            <a:ext cx="8534671"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　大阪府行政オンラインシステムのトップページの右上の</a:t>
            </a:r>
            <a:r>
              <a:rPr kumimoji="1" lang="ja-JP" altLang="en-US" sz="1400" b="1" dirty="0">
                <a:latin typeface="UD デジタル 教科書体 NK-R" panose="02020400000000000000" pitchFamily="18" charset="-128"/>
                <a:ea typeface="UD デジタル 教科書体 NK-R" panose="02020400000000000000" pitchFamily="18" charset="-128"/>
              </a:rPr>
              <a:t>「ログイン」をクリック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２．　</a:t>
            </a:r>
            <a:r>
              <a:rPr kumimoji="1" lang="ja-JP" altLang="en-US" sz="1400" b="1" dirty="0">
                <a:latin typeface="UD デジタル 教科書体 NK-R" panose="02020400000000000000" pitchFamily="18" charset="-128"/>
                <a:ea typeface="UD デジタル 教科書体 NK-R" panose="02020400000000000000" pitchFamily="18" charset="-128"/>
              </a:rPr>
              <a:t>利用者</a:t>
            </a:r>
            <a:r>
              <a:rPr kumimoji="1" lang="en-US" altLang="ja-JP" sz="1400" b="1" dirty="0">
                <a:latin typeface="UD デジタル 教科書体 NK-R" panose="02020400000000000000" pitchFamily="18" charset="-128"/>
                <a:ea typeface="UD デジタル 教科書体 NK-R" panose="02020400000000000000" pitchFamily="18" charset="-128"/>
              </a:rPr>
              <a:t>ID</a:t>
            </a:r>
            <a:r>
              <a:rPr kumimoji="1" lang="ja-JP" altLang="en-US" sz="1400" b="1" dirty="0">
                <a:latin typeface="UD デジタル 教科書体 NK-R" panose="02020400000000000000" pitchFamily="18" charset="-128"/>
                <a:ea typeface="UD デジタル 教科書体 NK-R" panose="02020400000000000000" pitchFamily="18" charset="-128"/>
              </a:rPr>
              <a:t>（メールアドレス）、パスワードを入力</a:t>
            </a:r>
            <a:r>
              <a:rPr kumimoji="1" lang="ja-JP" altLang="en-US" sz="1400" dirty="0">
                <a:latin typeface="UD デジタル 教科書体 NK-R" panose="02020400000000000000" pitchFamily="18" charset="-128"/>
                <a:ea typeface="UD デジタル 教科書体 NK-R" panose="02020400000000000000" pitchFamily="18" charset="-128"/>
              </a:rPr>
              <a:t>し、</a:t>
            </a:r>
            <a:r>
              <a:rPr kumimoji="1" lang="ja-JP" altLang="en-US" sz="1400" b="1" dirty="0">
                <a:latin typeface="UD デジタル 教科書体 NK-R" panose="02020400000000000000" pitchFamily="18" charset="-128"/>
                <a:ea typeface="UD デジタル 教科書体 NK-R" panose="02020400000000000000" pitchFamily="18" charset="-128"/>
              </a:rPr>
              <a:t>「ログイン」をクリック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３．　ログインができましたら、トップページに戻りますので、右上の</a:t>
            </a:r>
            <a:r>
              <a:rPr kumimoji="1" lang="ja-JP" altLang="en-US" sz="1400" b="1" dirty="0">
                <a:latin typeface="UD デジタル 教科書体 NK-R" panose="02020400000000000000" pitchFamily="18" charset="-128"/>
                <a:ea typeface="UD デジタル 教科書体 NK-R" panose="02020400000000000000" pitchFamily="18" charset="-128"/>
              </a:rPr>
              <a:t>「手続き一覧（事業者向け）」をクリック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cxnSp>
        <p:nvCxnSpPr>
          <p:cNvPr id="18" name="カギ線コネクタ 17"/>
          <p:cNvCxnSpPr>
            <a:cxnSpLocks/>
          </p:cNvCxnSpPr>
          <p:nvPr/>
        </p:nvCxnSpPr>
        <p:spPr>
          <a:xfrm flipV="1">
            <a:off x="2977515" y="3066539"/>
            <a:ext cx="3844290" cy="1495440"/>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p:cNvSpPr>
            <a:spLocks noGrp="1"/>
          </p:cNvSpPr>
          <p:nvPr>
            <p:ph type="sldNum" sz="quarter" idx="12"/>
          </p:nvPr>
        </p:nvSpPr>
        <p:spPr/>
        <p:txBody>
          <a:bodyPr/>
          <a:lstStyle/>
          <a:p>
            <a:fld id="{C2EAAA8B-26BC-4A01-840A-A72B8945DCEC}" type="slidenum">
              <a:rPr kumimoji="1" lang="ja-JP" altLang="en-US" smtClean="0"/>
              <a:t>8</a:t>
            </a:fld>
            <a:endParaRPr kumimoji="1" lang="ja-JP" altLang="en-US"/>
          </a:p>
        </p:txBody>
      </p:sp>
      <p:sp>
        <p:nvSpPr>
          <p:cNvPr id="10" name="角丸四角形 9"/>
          <p:cNvSpPr/>
          <p:nvPr/>
        </p:nvSpPr>
        <p:spPr>
          <a:xfrm rot="10800000" flipV="1">
            <a:off x="3394709" y="965021"/>
            <a:ext cx="771524" cy="3702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flipH="1">
            <a:off x="6843368" y="2936250"/>
            <a:ext cx="1438408" cy="230832"/>
          </a:xfrm>
          <a:prstGeom prst="rect">
            <a:avLst/>
          </a:prstGeom>
          <a:solidFill>
            <a:schemeClr val="bg1"/>
          </a:solidFill>
        </p:spPr>
        <p:txBody>
          <a:bodyPr wrap="square" lIns="36000" rIns="36000" rtlCol="0">
            <a:spAutoFit/>
          </a:bodyPr>
          <a:lstStyle/>
          <a:p>
            <a:r>
              <a:rPr kumimoji="1" lang="ja-JP" altLang="en-US" sz="900" dirty="0">
                <a:latin typeface="Meiryo UI" panose="020B0604030504040204" pitchFamily="50" charset="-128"/>
                <a:ea typeface="Meiryo UI" panose="020B0604030504040204" pitchFamily="50" charset="-128"/>
              </a:rPr>
              <a:t>手続き一覧（事業者向け）</a:t>
            </a:r>
          </a:p>
        </p:txBody>
      </p:sp>
      <p:sp>
        <p:nvSpPr>
          <p:cNvPr id="17" name="角丸四角形 16"/>
          <p:cNvSpPr/>
          <p:nvPr/>
        </p:nvSpPr>
        <p:spPr>
          <a:xfrm rot="10800000" flipV="1">
            <a:off x="6843368" y="2910277"/>
            <a:ext cx="1332892" cy="2797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18">
            <a:extLst>
              <a:ext uri="{FF2B5EF4-FFF2-40B4-BE49-F238E27FC236}">
                <a16:creationId xmlns:a16="http://schemas.microsoft.com/office/drawing/2014/main" id="{FC9664DE-7C4C-40F9-A8F3-ED5F8E3F4F8B}"/>
              </a:ext>
            </a:extLst>
          </p:cNvPr>
          <p:cNvSpPr/>
          <p:nvPr/>
        </p:nvSpPr>
        <p:spPr>
          <a:xfrm>
            <a:off x="3423132" y="1033058"/>
            <a:ext cx="714935" cy="236081"/>
          </a:xfrm>
          <a:prstGeom prst="round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latin typeface="Meiryo UI" panose="020B0604030504040204" pitchFamily="50" charset="-128"/>
                <a:ea typeface="Meiryo UI" panose="020B0604030504040204" pitchFamily="50" charset="-128"/>
              </a:rPr>
              <a:t>ログイン</a:t>
            </a:r>
          </a:p>
        </p:txBody>
      </p:sp>
    </p:spTree>
    <p:extLst>
      <p:ext uri="{BB962C8B-B14F-4D97-AF65-F5344CB8AC3E}">
        <p14:creationId xmlns:p14="http://schemas.microsoft.com/office/powerpoint/2010/main" val="1866797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D533BB33-B635-49B0-87D8-8368B66B84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1561" y="1044740"/>
            <a:ext cx="6704450" cy="3789862"/>
          </a:xfrm>
          <a:prstGeom prst="rect">
            <a:avLst/>
          </a:prstGeom>
        </p:spPr>
      </p:pic>
      <p:pic>
        <p:nvPicPr>
          <p:cNvPr id="93" name="図 92">
            <a:extLst>
              <a:ext uri="{FF2B5EF4-FFF2-40B4-BE49-F238E27FC236}">
                <a16:creationId xmlns:a16="http://schemas.microsoft.com/office/drawing/2014/main" id="{7BF1A7D4-634F-4AC5-A937-1B3B547C57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47855" y="2477739"/>
            <a:ext cx="1722193" cy="2371580"/>
          </a:xfrm>
          <a:prstGeom prst="rect">
            <a:avLst/>
          </a:prstGeom>
        </p:spPr>
      </p:pic>
      <p:pic>
        <p:nvPicPr>
          <p:cNvPr id="88" name="図 87">
            <a:extLst>
              <a:ext uri="{FF2B5EF4-FFF2-40B4-BE49-F238E27FC236}">
                <a16:creationId xmlns:a16="http://schemas.microsoft.com/office/drawing/2014/main" id="{0AEEB229-8B5F-4FC2-8340-FE09B16009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636182" y="3545638"/>
            <a:ext cx="2436495" cy="626638"/>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４－２．申請②</a:t>
            </a:r>
          </a:p>
        </p:txBody>
      </p:sp>
      <p:sp>
        <p:nvSpPr>
          <p:cNvPr id="19" name="テキスト ボックス 18"/>
          <p:cNvSpPr txBox="1"/>
          <p:nvPr/>
        </p:nvSpPr>
        <p:spPr>
          <a:xfrm>
            <a:off x="276237" y="5256104"/>
            <a:ext cx="8271311" cy="1169551"/>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３．　「申請できる手続き一覧」から、キーワード検索欄に、</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「宿泊税システム」</a:t>
            </a:r>
            <a:r>
              <a:rPr kumimoji="1" lang="ja-JP" altLang="en-US" sz="1400" dirty="0">
                <a:latin typeface="UD デジタル 教科書体 NK-R" panose="02020400000000000000" pitchFamily="18" charset="-128"/>
                <a:ea typeface="UD デジタル 教科書体 NK-R" panose="02020400000000000000" pitchFamily="18" charset="-128"/>
              </a:rPr>
              <a:t>を入力のうえ検索します。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４．　「申請できる手続き一覧」から、</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「宿泊税システム改修費補助金」をクリック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５．　</a:t>
            </a:r>
            <a:r>
              <a:rPr kumimoji="1" lang="ja-JP" altLang="en-US" sz="1400" b="1" dirty="0">
                <a:latin typeface="UD デジタル 教科書体 NK-R" panose="02020400000000000000" pitchFamily="18" charset="-128"/>
                <a:ea typeface="UD デジタル 教科書体 NK-R" panose="02020400000000000000" pitchFamily="18" charset="-128"/>
              </a:rPr>
              <a:t>「１．交付申請兼実績報告書</a:t>
            </a: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宿泊税システム改修費補助金</a:t>
            </a: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8" name="スライド番号プレースホルダー 7"/>
          <p:cNvSpPr>
            <a:spLocks noGrp="1"/>
          </p:cNvSpPr>
          <p:nvPr>
            <p:ph type="sldNum" sz="quarter" idx="12"/>
          </p:nvPr>
        </p:nvSpPr>
        <p:spPr/>
        <p:txBody>
          <a:bodyPr/>
          <a:lstStyle/>
          <a:p>
            <a:fld id="{C2EAAA8B-26BC-4A01-840A-A72B8945DCEC}" type="slidenum">
              <a:rPr kumimoji="1" lang="ja-JP" altLang="en-US" smtClean="0"/>
              <a:t>9</a:t>
            </a:fld>
            <a:endParaRPr kumimoji="1" lang="ja-JP" altLang="en-US" dirty="0"/>
          </a:p>
        </p:txBody>
      </p:sp>
      <p:sp>
        <p:nvSpPr>
          <p:cNvPr id="22" name="テキスト ボックス 21"/>
          <p:cNvSpPr txBox="1"/>
          <p:nvPr/>
        </p:nvSpPr>
        <p:spPr>
          <a:xfrm>
            <a:off x="174811" y="1722687"/>
            <a:ext cx="2508891" cy="369332"/>
          </a:xfrm>
          <a:prstGeom prst="rect">
            <a:avLst/>
          </a:prstGeom>
          <a:solidFill>
            <a:srgbClr val="3457C9"/>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申請できる手続き一覧</a:t>
            </a:r>
          </a:p>
        </p:txBody>
      </p:sp>
      <p:sp>
        <p:nvSpPr>
          <p:cNvPr id="23" name="正方形/長方形 22"/>
          <p:cNvSpPr/>
          <p:nvPr/>
        </p:nvSpPr>
        <p:spPr>
          <a:xfrm>
            <a:off x="4707680" y="3753473"/>
            <a:ext cx="1929884" cy="3133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BIZ UDPゴシック" panose="020B0400000000000000" pitchFamily="50" charset="-128"/>
                <a:ea typeface="BIZ UDPゴシック" panose="020B0400000000000000" pitchFamily="50" charset="-128"/>
              </a:rPr>
              <a:t>１．交付申請兼実績報告書</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宿泊税システム改修費補助金</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p>
        </p:txBody>
      </p:sp>
      <p:sp>
        <p:nvSpPr>
          <p:cNvPr id="46" name="正方形/長方形 45">
            <a:extLst>
              <a:ext uri="{FF2B5EF4-FFF2-40B4-BE49-F238E27FC236}">
                <a16:creationId xmlns:a16="http://schemas.microsoft.com/office/drawing/2014/main" id="{D4BBFA86-4F5A-4A2A-8483-4752F877208C}"/>
              </a:ext>
            </a:extLst>
          </p:cNvPr>
          <p:cNvSpPr/>
          <p:nvPr/>
        </p:nvSpPr>
        <p:spPr>
          <a:xfrm>
            <a:off x="2638921" y="3244334"/>
            <a:ext cx="1591703"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50" dirty="0">
                <a:solidFill>
                  <a:schemeClr val="tx1"/>
                </a:solidFill>
                <a:latin typeface="BIZ UDPゴシック" panose="020B0400000000000000" pitchFamily="50" charset="-128"/>
                <a:ea typeface="BIZ UDPゴシック" panose="020B0400000000000000" pitchFamily="50" charset="-128"/>
              </a:rPr>
              <a:t>宿泊税システム改修費補助金</a:t>
            </a:r>
          </a:p>
        </p:txBody>
      </p:sp>
      <p:sp>
        <p:nvSpPr>
          <p:cNvPr id="51" name="角丸四角形 29">
            <a:extLst>
              <a:ext uri="{FF2B5EF4-FFF2-40B4-BE49-F238E27FC236}">
                <a16:creationId xmlns:a16="http://schemas.microsoft.com/office/drawing/2014/main" id="{B219629E-D194-49C8-956C-63C916D063CC}"/>
              </a:ext>
            </a:extLst>
          </p:cNvPr>
          <p:cNvSpPr/>
          <p:nvPr/>
        </p:nvSpPr>
        <p:spPr>
          <a:xfrm rot="10800000" flipV="1">
            <a:off x="2539197" y="3055347"/>
            <a:ext cx="1806829" cy="6266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角丸四角形 29">
            <a:extLst>
              <a:ext uri="{FF2B5EF4-FFF2-40B4-BE49-F238E27FC236}">
                <a16:creationId xmlns:a16="http://schemas.microsoft.com/office/drawing/2014/main" id="{B02773F6-18FE-4431-9CD7-A94EA2A800CF}"/>
              </a:ext>
            </a:extLst>
          </p:cNvPr>
          <p:cNvSpPr/>
          <p:nvPr/>
        </p:nvSpPr>
        <p:spPr>
          <a:xfrm rot="10800000" flipV="1">
            <a:off x="4612820" y="3510109"/>
            <a:ext cx="2451735" cy="697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角丸四角形 29">
            <a:extLst>
              <a:ext uri="{FF2B5EF4-FFF2-40B4-BE49-F238E27FC236}">
                <a16:creationId xmlns:a16="http://schemas.microsoft.com/office/drawing/2014/main" id="{B330F565-7A4B-4BF1-A427-5CF1A6758DDD}"/>
              </a:ext>
            </a:extLst>
          </p:cNvPr>
          <p:cNvSpPr/>
          <p:nvPr/>
        </p:nvSpPr>
        <p:spPr>
          <a:xfrm rot="10800000" flipV="1">
            <a:off x="777238" y="2538228"/>
            <a:ext cx="1669445" cy="61219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矢印: 折線 82">
            <a:extLst>
              <a:ext uri="{FF2B5EF4-FFF2-40B4-BE49-F238E27FC236}">
                <a16:creationId xmlns:a16="http://schemas.microsoft.com/office/drawing/2014/main" id="{4480A033-2765-401E-8EBC-507DB057B11A}"/>
              </a:ext>
            </a:extLst>
          </p:cNvPr>
          <p:cNvSpPr/>
          <p:nvPr/>
        </p:nvSpPr>
        <p:spPr>
          <a:xfrm flipV="1">
            <a:off x="3397926" y="3701412"/>
            <a:ext cx="1209385" cy="249558"/>
          </a:xfrm>
          <a:prstGeom prst="bentArrow">
            <a:avLst>
              <a:gd name="adj1" fmla="val 25000"/>
              <a:gd name="adj2" fmla="val 27375"/>
              <a:gd name="adj3" fmla="val 25000"/>
              <a:gd name="adj4" fmla="val 4375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Tree>
    <p:extLst>
      <p:ext uri="{BB962C8B-B14F-4D97-AF65-F5344CB8AC3E}">
        <p14:creationId xmlns:p14="http://schemas.microsoft.com/office/powerpoint/2010/main" val="44751299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1918</Words>
  <Application>Microsoft Office PowerPoint</Application>
  <PresentationFormat>画面に合わせる (4:3)</PresentationFormat>
  <Paragraphs>190</Paragraphs>
  <Slides>16</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16</vt:i4>
      </vt:variant>
    </vt:vector>
  </HeadingPairs>
  <TitlesOfParts>
    <vt:vector size="25" baseType="lpstr">
      <vt:lpstr>BIZ UDPゴシック</vt:lpstr>
      <vt:lpstr>Meiryo UI</vt:lpstr>
      <vt:lpstr>UD デジタル 教科書体 NK-R</vt:lpstr>
      <vt:lpstr>UD デジタル 教科書体 NP-B</vt:lpstr>
      <vt:lpstr>游ゴシック</vt:lpstr>
      <vt:lpstr>Calibri</vt:lpstr>
      <vt:lpstr>Calibri Light</vt:lpstr>
      <vt:lpstr>Wingdings 2</vt:lpstr>
      <vt:lpstr>HDOfficeLightV0</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2022-05-27T06:50:35Z</dcterms:created>
  <dcterms:modified xsi:type="dcterms:W3CDTF">2025-12-23T09:04:14Z</dcterms:modified>
</cp:coreProperties>
</file>