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AE2"/>
    <a:srgbClr val="9DC3E6"/>
    <a:srgbClr val="50B4C8"/>
    <a:srgbClr val="46B4C8"/>
    <a:srgbClr val="79ADDD"/>
    <a:srgbClr val="81B2DF"/>
    <a:srgbClr val="00EAE4"/>
    <a:srgbClr val="FFFF5B"/>
    <a:srgbClr val="00C9C4"/>
    <a:srgbClr val="0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33" autoAdjust="0"/>
    <p:restoredTop sz="94660"/>
  </p:normalViewPr>
  <p:slideViewPr>
    <p:cSldViewPr snapToGrid="0">
      <p:cViewPr>
        <p:scale>
          <a:sx n="125" d="100"/>
          <a:sy n="125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12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8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27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63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4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72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0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55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7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0AF1-12DA-48E8-A1E2-C2428C536999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48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8000" y="1594717"/>
            <a:ext cx="6816537" cy="7218776"/>
          </a:xfrm>
          <a:prstGeom prst="rect">
            <a:avLst/>
          </a:prstGeom>
          <a:solidFill>
            <a:srgbClr val="97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8001" y="8775700"/>
            <a:ext cx="6809335" cy="1110788"/>
          </a:xfrm>
          <a:prstGeom prst="rect">
            <a:avLst/>
          </a:prstGeom>
          <a:solidFill>
            <a:srgbClr val="00C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266700" y="145291"/>
            <a:ext cx="6343650" cy="1338828"/>
            <a:chOff x="247650" y="1650241"/>
            <a:chExt cx="6343650" cy="1338828"/>
          </a:xfrm>
        </p:grpSpPr>
        <p:sp>
          <p:nvSpPr>
            <p:cNvPr id="5" name="角丸四角形 4"/>
            <p:cNvSpPr/>
            <p:nvPr/>
          </p:nvSpPr>
          <p:spPr>
            <a:xfrm>
              <a:off x="247650" y="1695450"/>
              <a:ext cx="6343650" cy="12192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66700" y="1650241"/>
              <a:ext cx="6305550" cy="13388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800" b="1" spc="650" dirty="0" smtClean="0">
                  <a:ln w="10795">
                    <a:solidFill>
                      <a:schemeClr val="tx1"/>
                    </a:solidFill>
                  </a:ln>
                  <a:solidFill>
                    <a:srgbClr val="8EBAE2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</a:t>
              </a:r>
              <a:r>
                <a:rPr kumimoji="1" lang="ja-JP" altLang="en-US" sz="3800" b="1" spc="650" dirty="0" smtClean="0">
                  <a:ln w="10795">
                    <a:solidFill>
                      <a:schemeClr val="tx1"/>
                    </a:solidFill>
                  </a:ln>
                  <a:solidFill>
                    <a:srgbClr val="8EBAE2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を希望している</a:t>
              </a:r>
              <a:endParaRPr kumimoji="1" lang="en-US" altLang="ja-JP" sz="3800" b="1" spc="650" dirty="0" smtClean="0">
                <a:ln w="10795">
                  <a:solidFill>
                    <a:schemeClr val="tx1"/>
                  </a:solidFill>
                </a:ln>
                <a:solidFill>
                  <a:srgbClr val="8EBAE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500" b="1" spc="650" dirty="0" smtClean="0">
                <a:ln w="10795">
                  <a:solidFill>
                    <a:schemeClr val="tx1"/>
                  </a:solidFill>
                </a:ln>
                <a:solidFill>
                  <a:srgbClr val="8EBAE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3800" b="1" spc="650" dirty="0" smtClean="0">
                  <a:ln w="10795">
                    <a:solidFill>
                      <a:schemeClr val="tx1"/>
                    </a:solidFill>
                  </a:ln>
                  <a:solidFill>
                    <a:srgbClr val="8EBAE2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高校生</a:t>
              </a:r>
              <a:r>
                <a:rPr kumimoji="1" lang="ja-JP" altLang="en-US" sz="3800" b="1" spc="650" dirty="0" smtClean="0">
                  <a:ln w="10795">
                    <a:solidFill>
                      <a:schemeClr val="tx1"/>
                    </a:solidFill>
                  </a:ln>
                  <a:solidFill>
                    <a:srgbClr val="8EBAE2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のみなさまへ</a:t>
              </a:r>
              <a:endParaRPr kumimoji="1" lang="ja-JP" altLang="en-US" sz="3800" b="1" spc="650" dirty="0">
                <a:ln w="10795">
                  <a:solidFill>
                    <a:schemeClr val="tx1"/>
                  </a:solidFill>
                </a:ln>
                <a:solidFill>
                  <a:srgbClr val="8EBAE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27660" y="1600895"/>
            <a:ext cx="634365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200" spc="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1700" spc="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中退後どうしたらいいか分からない･･</a:t>
            </a:r>
            <a:r>
              <a:rPr kumimoji="1" lang="ja-JP" altLang="en-US" sz="1700" spc="3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endParaRPr kumimoji="1" lang="en-US" altLang="ja-JP" sz="1700" spc="3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kumimoji="1" lang="en-US" altLang="ja-JP" sz="300" spc="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17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卒業後は就職をしたいが未内定</a:t>
            </a:r>
            <a:r>
              <a:rPr kumimoji="1" lang="en-US" altLang="ja-JP" sz="17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</a:p>
          <a:p>
            <a:endParaRPr kumimoji="1" lang="en-US" altLang="ja-JP" sz="300" spc="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17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進路がまだ決まっていない</a:t>
            </a:r>
            <a:r>
              <a:rPr kumimoji="1" lang="en-US" altLang="ja-JP" sz="17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2268" y="2645743"/>
            <a:ext cx="6316172" cy="646331"/>
          </a:xfrm>
          <a:prstGeom prst="rect">
            <a:avLst/>
          </a:prstGeom>
          <a:solidFill>
            <a:srgbClr val="FFFF5B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900" b="1" spc="15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ja-JP" altLang="en-US" sz="2000" b="1" spc="15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就職支援希望カード</a:t>
            </a:r>
            <a:r>
              <a:rPr kumimoji="1" lang="ja-JP" altLang="en-US" sz="1900" b="1" spc="15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kumimoji="1" lang="ja-JP" altLang="en-US" sz="1600" spc="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kumimoji="1" lang="en-US" altLang="ja-JP" sz="1600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spc="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</a:t>
            </a:r>
            <a:r>
              <a:rPr kumimoji="1" lang="ja-JP" altLang="en-US" sz="1600" spc="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専門スタッフがそんなあなたをサポート</a:t>
            </a:r>
            <a:r>
              <a:rPr kumimoji="1" lang="ja-JP" altLang="en-US" sz="1600" spc="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していきます</a:t>
            </a:r>
            <a:r>
              <a:rPr kumimoji="1" lang="ja-JP" altLang="en-US" sz="1600" spc="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sz="1600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6700" y="8889894"/>
            <a:ext cx="634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就職を希望しながら、卒業時又は中退時に未内定である方、</a:t>
            </a:r>
            <a:endParaRPr kumimoji="1" lang="en-US" altLang="ja-JP" sz="1600" spc="15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及び 卒業時又は中退時に進路が未定</a:t>
            </a:r>
            <a:r>
              <a:rPr kumimoji="1" lang="ja-JP" altLang="en-US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の学生が</a:t>
            </a:r>
            <a:r>
              <a:rPr kumimoji="1" lang="ja-JP" altLang="en-US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対象です。</a:t>
            </a:r>
            <a:endParaRPr kumimoji="1" lang="ja-JP" altLang="en-US" sz="1600" spc="15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231975" y="3407411"/>
            <a:ext cx="6504846" cy="4347897"/>
            <a:chOff x="231975" y="2883536"/>
            <a:chExt cx="6504846" cy="4347897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31975" y="2883536"/>
              <a:ext cx="6504846" cy="4146113"/>
              <a:chOff x="314525" y="3358746"/>
              <a:chExt cx="6504846" cy="2712757"/>
            </a:xfrm>
          </p:grpSpPr>
          <p:sp>
            <p:nvSpPr>
              <p:cNvPr id="9" name="角丸四角形 8"/>
              <p:cNvSpPr/>
              <p:nvPr/>
            </p:nvSpPr>
            <p:spPr>
              <a:xfrm>
                <a:off x="314525" y="3358746"/>
                <a:ext cx="6336465" cy="2712757"/>
              </a:xfrm>
              <a:prstGeom prst="roundRect">
                <a:avLst>
                  <a:gd name="adj" fmla="val 7027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52354" y="3532565"/>
                <a:ext cx="6301506" cy="392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500" b="1" u="dbl" dirty="0" smtClean="0">
                    <a:ln w="6350">
                      <a:noFill/>
                    </a:ln>
                    <a:solidFill>
                      <a:srgbClr val="FF0000"/>
                    </a:solidFill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就職</a:t>
                </a:r>
                <a:r>
                  <a:rPr kumimoji="1" lang="ja-JP" altLang="en-US" sz="1500" b="1" u="dbl" dirty="0">
                    <a:ln w="6350">
                      <a:noFill/>
                    </a:ln>
                    <a:solidFill>
                      <a:srgbClr val="FF0000"/>
                    </a:solidFill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支援希望</a:t>
                </a:r>
                <a:r>
                  <a:rPr kumimoji="1" lang="ja-JP" altLang="en-US" sz="1500" b="1" u="dbl" dirty="0" smtClean="0">
                    <a:ln w="6350">
                      <a:noFill/>
                    </a:ln>
                    <a:solidFill>
                      <a:srgbClr val="FF0000"/>
                    </a:solidFill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カード</a:t>
                </a:r>
                <a:r>
                  <a:rPr kumimoji="1" lang="ja-JP" altLang="en-US" sz="1500" b="1" u="dbl" dirty="0" smtClean="0"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を提出すれば、</a:t>
                </a:r>
                <a:endParaRPr kumimoji="1" lang="en-US" altLang="ja-JP" sz="1500" b="1" u="dbl" dirty="0" smtClean="0">
                  <a:uFill>
                    <a:solidFill>
                      <a:schemeClr val="bg2">
                        <a:lumMod val="25000"/>
                      </a:schemeClr>
                    </a:solidFill>
                  </a:u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300" b="1" u="dbl" dirty="0" smtClean="0"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endParaRPr kumimoji="1" lang="en-US" altLang="ja-JP" sz="300" b="1" u="dbl" dirty="0" smtClean="0">
                  <a:uFill>
                    <a:solidFill>
                      <a:schemeClr val="bg2">
                        <a:lumMod val="25000"/>
                      </a:schemeClr>
                    </a:solidFill>
                  </a:u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500" b="1" u="dbl" dirty="0" smtClean="0"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以下の就職支援に関する項目のうち、希望する情報が受けられます！</a:t>
                </a:r>
                <a:endParaRPr kumimoji="1" lang="en-US" altLang="ja-JP" sz="1500" u="dbl" dirty="0" smtClean="0">
                  <a:uFill>
                    <a:solidFill>
                      <a:schemeClr val="bg2">
                        <a:lumMod val="25000"/>
                      </a:schemeClr>
                    </a:solidFill>
                  </a:u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475721" y="4006985"/>
                <a:ext cx="6343650" cy="835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どんな仕事が自分に合っているのか知りたい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就職活動のやり方やコツを知りたい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C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どんな職業があるのか、職場見学・職場体験をしてみたい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合同企業説明会などで、企業の採用担当者の話を聞いて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みたい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7750" y="5620733"/>
              <a:ext cx="1610700" cy="1610700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304730" y="7690490"/>
            <a:ext cx="6723675" cy="941231"/>
            <a:chOff x="304730" y="7449190"/>
            <a:chExt cx="6723675" cy="941231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918859" y="8021089"/>
              <a:ext cx="5292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ぜひ</a:t>
              </a:r>
              <a:r>
                <a:rPr kumimoji="1" lang="ja-JP" altLang="en-US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、就職支援希望カードをご活用ください！</a:t>
              </a:r>
              <a:endPara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04730" y="7449190"/>
              <a:ext cx="6723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spc="12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★就職支援希望カードを学校へ提出すれば、</a:t>
              </a:r>
              <a:endParaRPr kumimoji="1" lang="en-US" altLang="ja-JP" sz="1400" spc="12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400" spc="12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卒業後又は中退後に直接、あなたの希望に合った</a:t>
              </a:r>
              <a:r>
                <a:rPr kumimoji="1" lang="ja-JP" altLang="en-US" sz="1400" spc="12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情報が届きます</a:t>
              </a:r>
              <a:r>
                <a:rPr kumimoji="1" lang="ja-JP" altLang="en-US" sz="1400" spc="12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！</a:t>
              </a:r>
              <a:endParaRPr kumimoji="1" lang="en-US" altLang="ja-JP" sz="1600" spc="12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-378910" y="372542"/>
            <a:ext cx="7648184" cy="1213996"/>
            <a:chOff x="-378910" y="375082"/>
            <a:chExt cx="7648184" cy="1213996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90"/>
            <a:stretch/>
          </p:blipFill>
          <p:spPr>
            <a:xfrm>
              <a:off x="-378910" y="375082"/>
              <a:ext cx="1729112" cy="1213996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525"/>
            <a:stretch/>
          </p:blipFill>
          <p:spPr>
            <a:xfrm>
              <a:off x="5491833" y="403986"/>
              <a:ext cx="1777441" cy="1181560"/>
            </a:xfrm>
            <a:prstGeom prst="rect">
              <a:avLst/>
            </a:prstGeom>
          </p:spPr>
        </p:pic>
      </p:grpSp>
      <p:grpSp>
        <p:nvGrpSpPr>
          <p:cNvPr id="16" name="グループ化 15"/>
          <p:cNvGrpSpPr/>
          <p:nvPr/>
        </p:nvGrpSpPr>
        <p:grpSpPr>
          <a:xfrm>
            <a:off x="1700020" y="9501070"/>
            <a:ext cx="4174393" cy="385609"/>
            <a:chOff x="3362325" y="9514858"/>
            <a:chExt cx="4174393" cy="385609"/>
          </a:xfrm>
        </p:grpSpPr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3701318" y="9569928"/>
              <a:ext cx="3835400" cy="31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652" tIns="47819" rIns="37652" bIns="47819">
              <a:spAutoFit/>
            </a:bodyPr>
            <a:lstStyle/>
            <a:p>
              <a:pPr algn="ctr">
                <a:defRPr/>
              </a:pPr>
              <a:r>
                <a:rPr lang="ja-JP" altLang="en-US" sz="1400" spc="-2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lang="ja-JP" altLang="en-US" sz="1400" spc="-2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大阪</a:t>
              </a:r>
              <a:r>
                <a:rPr lang="ja-JP" altLang="en-US" sz="1400" spc="-2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労働局</a:t>
              </a:r>
              <a:r>
                <a:rPr lang="ja-JP" altLang="en-US" sz="1400" spc="-2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・ハローワーク</a:t>
              </a: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325" y="9514858"/>
              <a:ext cx="1174624" cy="385609"/>
            </a:xfrm>
            <a:prstGeom prst="rect">
              <a:avLst/>
            </a:prstGeom>
          </p:spPr>
        </p:pic>
      </p:grpSp>
      <p:sp>
        <p:nvSpPr>
          <p:cNvPr id="13" name="フレーム 12"/>
          <p:cNvSpPr/>
          <p:nvPr/>
        </p:nvSpPr>
        <p:spPr>
          <a:xfrm>
            <a:off x="1502" y="0"/>
            <a:ext cx="6856498" cy="9906000"/>
          </a:xfrm>
          <a:prstGeom prst="frame">
            <a:avLst>
              <a:gd name="adj1" fmla="val 40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9708" y="5575340"/>
            <a:ext cx="6343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Ｅ　同世代の仲間と一緒に就職活動を進めたい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　専門のキャリアカウンセラーから就職に関するアドバイスを受けたい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　職業に役立つ資格・スキルを身につけたい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3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250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井上愛有加</dc:creator>
  <cp:lastModifiedBy>井上愛有加</cp:lastModifiedBy>
  <cp:revision>45</cp:revision>
  <cp:lastPrinted>2021-12-02T01:37:41Z</cp:lastPrinted>
  <dcterms:created xsi:type="dcterms:W3CDTF">2021-03-10T04:58:09Z</dcterms:created>
  <dcterms:modified xsi:type="dcterms:W3CDTF">2021-12-02T01:40:17Z</dcterms:modified>
</cp:coreProperties>
</file>