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3"/>
  </p:notesMasterIdLst>
  <p:sldIdLst>
    <p:sldId id="329" r:id="rId2"/>
    <p:sldId id="257" r:id="rId3"/>
    <p:sldId id="262" r:id="rId4"/>
    <p:sldId id="263" r:id="rId5"/>
    <p:sldId id="306" r:id="rId6"/>
    <p:sldId id="307" r:id="rId7"/>
    <p:sldId id="308" r:id="rId8"/>
    <p:sldId id="309" r:id="rId9"/>
    <p:sldId id="271" r:id="rId10"/>
    <p:sldId id="272" r:id="rId11"/>
    <p:sldId id="313" r:id="rId12"/>
    <p:sldId id="327" r:id="rId13"/>
    <p:sldId id="314" r:id="rId14"/>
    <p:sldId id="273" r:id="rId15"/>
    <p:sldId id="296" r:id="rId16"/>
    <p:sldId id="316" r:id="rId17"/>
    <p:sldId id="303" r:id="rId18"/>
    <p:sldId id="277" r:id="rId19"/>
    <p:sldId id="278" r:id="rId20"/>
    <p:sldId id="315" r:id="rId21"/>
    <p:sldId id="304" r:id="rId22"/>
    <p:sldId id="317" r:id="rId23"/>
    <p:sldId id="281" r:id="rId24"/>
    <p:sldId id="318" r:id="rId25"/>
    <p:sldId id="330" r:id="rId26"/>
    <p:sldId id="298" r:id="rId27"/>
    <p:sldId id="334" r:id="rId28"/>
    <p:sldId id="336" r:id="rId29"/>
    <p:sldId id="328" r:id="rId30"/>
    <p:sldId id="300" r:id="rId31"/>
    <p:sldId id="305" r:id="rId32"/>
  </p:sldIdLst>
  <p:sldSz cx="9144000" cy="6858000" type="screen4x3"/>
  <p:notesSz cx="6645275"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FF99"/>
    <a:srgbClr val="0000CC"/>
    <a:srgbClr val="99FF66"/>
    <a:srgbClr val="FFCC00"/>
    <a:srgbClr val="663300"/>
    <a:srgbClr val="385D8A"/>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5" autoAdjust="0"/>
    <p:restoredTop sz="94660"/>
  </p:normalViewPr>
  <p:slideViewPr>
    <p:cSldViewPr>
      <p:cViewPr varScale="1">
        <p:scale>
          <a:sx n="74" d="100"/>
          <a:sy n="74" d="100"/>
        </p:scale>
        <p:origin x="-13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60289-1A4F-4CC7-A64B-3CC48BB35A18}" type="doc">
      <dgm:prSet loTypeId="urn:microsoft.com/office/officeart/2005/8/layout/chevron1" loCatId="process" qsTypeId="urn:microsoft.com/office/officeart/2005/8/quickstyle/simple1" qsCatId="simple" csTypeId="urn:microsoft.com/office/officeart/2005/8/colors/colorful4" csCatId="colorful" phldr="1"/>
      <dgm:spPr/>
    </dgm:pt>
    <dgm:pt modelId="{C8E80231-F27C-49BB-B0DD-8F8D136FE477}">
      <dgm:prSet phldrT="[テキスト]" custT="1"/>
      <dgm:spPr>
        <a:solidFill>
          <a:srgbClr val="66FF33"/>
        </a:solidFill>
      </dgm:spPr>
      <dgm:t>
        <a:bodyPr/>
        <a:lstStyle/>
        <a:p>
          <a:r>
            <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基礎・　　応用研究</a:t>
          </a:r>
        </a:p>
      </dgm:t>
    </dgm:pt>
    <dgm:pt modelId="{51641216-FA97-4303-A316-055F272C4952}" type="parTrans" cxnId="{10D585EB-B6F6-4C1B-9D67-64E07ED1F60C}">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347CE9A1-53F0-49CA-841F-4C4292A73F92}" type="sibTrans" cxnId="{10D585EB-B6F6-4C1B-9D67-64E07ED1F60C}">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D988D158-14A5-416B-9A7E-294BD384AF2F}">
      <dgm:prSet phldrT="[テキスト]" custT="1"/>
      <dgm:spPr>
        <a:solidFill>
          <a:srgbClr val="FFFF99"/>
        </a:solidFill>
      </dgm:spPr>
      <dgm:t>
        <a:bodyPr/>
        <a:lstStyle/>
        <a:p>
          <a:r>
            <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非臨床試験・治験</a:t>
          </a:r>
        </a:p>
      </dgm:t>
    </dgm:pt>
    <dgm:pt modelId="{8A3FBE4B-4463-4CD0-A213-49D136F21886}" type="parTrans" cxnId="{C438D368-EAA4-4ABA-BB05-B251B4D49132}">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E8322666-A6D8-4E9A-B96E-05E6AFC871F2}" type="sibTrans" cxnId="{C438D368-EAA4-4ABA-BB05-B251B4D49132}">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57D2516-AA8B-40CE-A1A0-9A6A82E4A275}">
      <dgm:prSet phldrT="[テキスト]" custT="1"/>
      <dgm:spPr>
        <a:solidFill>
          <a:srgbClr val="FFFF99"/>
        </a:solidFill>
      </dgm:spPr>
      <dgm:t>
        <a:bodyPr/>
        <a:lstStyle/>
        <a:p>
          <a:r>
            <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承認申請・審査</a:t>
          </a:r>
        </a:p>
      </dgm:t>
    </dgm:pt>
    <dgm:pt modelId="{87AE1ABA-AEEF-45E7-9A67-41872B588EB7}" type="parTrans" cxnId="{AC0FB056-D650-46E3-AA0E-A275C5D291A1}">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0CBC50ED-D9C4-456D-9F53-18D90D7CDFD9}" type="sibTrans" cxnId="{AC0FB056-D650-46E3-AA0E-A275C5D291A1}">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E58CDBB1-B8FF-4DE7-A530-763963219D81}">
      <dgm:prSet phldrT="[テキスト]" custT="1"/>
      <dgm:spPr>
        <a:solidFill>
          <a:srgbClr val="FFC000"/>
        </a:solidFill>
      </dgm:spPr>
      <dgm:t>
        <a:bodyPr/>
        <a:lstStyle/>
        <a:p>
          <a:r>
            <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承認・　　実用化</a:t>
          </a:r>
        </a:p>
      </dgm:t>
    </dgm:pt>
    <dgm:pt modelId="{F465B803-D486-40D8-B28D-B776B73CE4F6}" type="parTrans" cxnId="{57400B39-FEA4-4E93-A16C-E56AA3B20B3C}">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042AA674-ECFD-4D19-9E7D-33248C6EB01D}" type="sibTrans" cxnId="{57400B39-FEA4-4E93-A16C-E56AA3B20B3C}">
      <dgm:prSet/>
      <dgm:spPr/>
      <dgm:t>
        <a:bodyPr/>
        <a:lstStyle/>
        <a:p>
          <a:endParaRPr kumimoji="1"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230165ED-D4E8-42E6-89E7-3015D78FC629}" type="pres">
      <dgm:prSet presAssocID="{09160289-1A4F-4CC7-A64B-3CC48BB35A18}" presName="Name0" presStyleCnt="0">
        <dgm:presLayoutVars>
          <dgm:dir/>
          <dgm:animLvl val="lvl"/>
          <dgm:resizeHandles val="exact"/>
        </dgm:presLayoutVars>
      </dgm:prSet>
      <dgm:spPr/>
    </dgm:pt>
    <dgm:pt modelId="{E5E5780E-38F3-48A5-9BEE-50825060CD43}" type="pres">
      <dgm:prSet presAssocID="{C8E80231-F27C-49BB-B0DD-8F8D136FE477}" presName="parTxOnly" presStyleLbl="node1" presStyleIdx="0" presStyleCnt="4">
        <dgm:presLayoutVars>
          <dgm:chMax val="0"/>
          <dgm:chPref val="0"/>
          <dgm:bulletEnabled val="1"/>
        </dgm:presLayoutVars>
      </dgm:prSet>
      <dgm:spPr/>
      <dgm:t>
        <a:bodyPr/>
        <a:lstStyle/>
        <a:p>
          <a:endParaRPr kumimoji="1" lang="ja-JP" altLang="en-US"/>
        </a:p>
      </dgm:t>
    </dgm:pt>
    <dgm:pt modelId="{AAFEE8FA-CEEC-461B-A971-9AB53B88FFFC}" type="pres">
      <dgm:prSet presAssocID="{347CE9A1-53F0-49CA-841F-4C4292A73F92}" presName="parTxOnlySpace" presStyleCnt="0"/>
      <dgm:spPr/>
    </dgm:pt>
    <dgm:pt modelId="{6F031042-2571-4BAB-ABFA-AB438E1D0E25}" type="pres">
      <dgm:prSet presAssocID="{D988D158-14A5-416B-9A7E-294BD384AF2F}" presName="parTxOnly" presStyleLbl="node1" presStyleIdx="1" presStyleCnt="4">
        <dgm:presLayoutVars>
          <dgm:chMax val="0"/>
          <dgm:chPref val="0"/>
          <dgm:bulletEnabled val="1"/>
        </dgm:presLayoutVars>
      </dgm:prSet>
      <dgm:spPr/>
      <dgm:t>
        <a:bodyPr/>
        <a:lstStyle/>
        <a:p>
          <a:endParaRPr kumimoji="1" lang="ja-JP" altLang="en-US"/>
        </a:p>
      </dgm:t>
    </dgm:pt>
    <dgm:pt modelId="{D15C2E1C-360D-4EC8-98A7-6F927408A916}" type="pres">
      <dgm:prSet presAssocID="{E8322666-A6D8-4E9A-B96E-05E6AFC871F2}" presName="parTxOnlySpace" presStyleCnt="0"/>
      <dgm:spPr/>
    </dgm:pt>
    <dgm:pt modelId="{F0BBC539-18E6-413B-AD97-224D4831CBC0}" type="pres">
      <dgm:prSet presAssocID="{657D2516-AA8B-40CE-A1A0-9A6A82E4A275}" presName="parTxOnly" presStyleLbl="node1" presStyleIdx="2" presStyleCnt="4">
        <dgm:presLayoutVars>
          <dgm:chMax val="0"/>
          <dgm:chPref val="0"/>
          <dgm:bulletEnabled val="1"/>
        </dgm:presLayoutVars>
      </dgm:prSet>
      <dgm:spPr/>
      <dgm:t>
        <a:bodyPr/>
        <a:lstStyle/>
        <a:p>
          <a:endParaRPr kumimoji="1" lang="ja-JP" altLang="en-US"/>
        </a:p>
      </dgm:t>
    </dgm:pt>
    <dgm:pt modelId="{C09BD37C-387A-4A8A-843F-67C5D9A111FF}" type="pres">
      <dgm:prSet presAssocID="{0CBC50ED-D9C4-456D-9F53-18D90D7CDFD9}" presName="parTxOnlySpace" presStyleCnt="0"/>
      <dgm:spPr/>
    </dgm:pt>
    <dgm:pt modelId="{BA6751CE-7543-4DC8-8D41-10823B79E420}" type="pres">
      <dgm:prSet presAssocID="{E58CDBB1-B8FF-4DE7-A530-763963219D81}"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9A2114E2-3224-47A5-BDBE-F9B46CF6819C}" type="presOf" srcId="{09160289-1A4F-4CC7-A64B-3CC48BB35A18}" destId="{230165ED-D4E8-42E6-89E7-3015D78FC629}" srcOrd="0" destOrd="0" presId="urn:microsoft.com/office/officeart/2005/8/layout/chevron1"/>
    <dgm:cxn modelId="{AC0FB056-D650-46E3-AA0E-A275C5D291A1}" srcId="{09160289-1A4F-4CC7-A64B-3CC48BB35A18}" destId="{657D2516-AA8B-40CE-A1A0-9A6A82E4A275}" srcOrd="2" destOrd="0" parTransId="{87AE1ABA-AEEF-45E7-9A67-41872B588EB7}" sibTransId="{0CBC50ED-D9C4-456D-9F53-18D90D7CDFD9}"/>
    <dgm:cxn modelId="{57400B39-FEA4-4E93-A16C-E56AA3B20B3C}" srcId="{09160289-1A4F-4CC7-A64B-3CC48BB35A18}" destId="{E58CDBB1-B8FF-4DE7-A530-763963219D81}" srcOrd="3" destOrd="0" parTransId="{F465B803-D486-40D8-B28D-B776B73CE4F6}" sibTransId="{042AA674-ECFD-4D19-9E7D-33248C6EB01D}"/>
    <dgm:cxn modelId="{4F8DD522-6AEE-4757-8BBF-56B71BE6303B}" type="presOf" srcId="{E58CDBB1-B8FF-4DE7-A530-763963219D81}" destId="{BA6751CE-7543-4DC8-8D41-10823B79E420}" srcOrd="0" destOrd="0" presId="urn:microsoft.com/office/officeart/2005/8/layout/chevron1"/>
    <dgm:cxn modelId="{59323FAD-4CC3-46AF-A3BD-D80D1F73148C}" type="presOf" srcId="{D988D158-14A5-416B-9A7E-294BD384AF2F}" destId="{6F031042-2571-4BAB-ABFA-AB438E1D0E25}" srcOrd="0" destOrd="0" presId="urn:microsoft.com/office/officeart/2005/8/layout/chevron1"/>
    <dgm:cxn modelId="{C438D368-EAA4-4ABA-BB05-B251B4D49132}" srcId="{09160289-1A4F-4CC7-A64B-3CC48BB35A18}" destId="{D988D158-14A5-416B-9A7E-294BD384AF2F}" srcOrd="1" destOrd="0" parTransId="{8A3FBE4B-4463-4CD0-A213-49D136F21886}" sibTransId="{E8322666-A6D8-4E9A-B96E-05E6AFC871F2}"/>
    <dgm:cxn modelId="{662C32E8-15C1-48DF-9537-1ADC4D66DE23}" type="presOf" srcId="{657D2516-AA8B-40CE-A1A0-9A6A82E4A275}" destId="{F0BBC539-18E6-413B-AD97-224D4831CBC0}" srcOrd="0" destOrd="0" presId="urn:microsoft.com/office/officeart/2005/8/layout/chevron1"/>
    <dgm:cxn modelId="{283D05D8-3934-45E5-8CE4-0DD04B42582D}" type="presOf" srcId="{C8E80231-F27C-49BB-B0DD-8F8D136FE477}" destId="{E5E5780E-38F3-48A5-9BEE-50825060CD43}" srcOrd="0" destOrd="0" presId="urn:microsoft.com/office/officeart/2005/8/layout/chevron1"/>
    <dgm:cxn modelId="{10D585EB-B6F6-4C1B-9D67-64E07ED1F60C}" srcId="{09160289-1A4F-4CC7-A64B-3CC48BB35A18}" destId="{C8E80231-F27C-49BB-B0DD-8F8D136FE477}" srcOrd="0" destOrd="0" parTransId="{51641216-FA97-4303-A316-055F272C4952}" sibTransId="{347CE9A1-53F0-49CA-841F-4C4292A73F92}"/>
    <dgm:cxn modelId="{AB4A3A4A-9A58-459F-A18D-8020C87AE07B}" type="presParOf" srcId="{230165ED-D4E8-42E6-89E7-3015D78FC629}" destId="{E5E5780E-38F3-48A5-9BEE-50825060CD43}" srcOrd="0" destOrd="0" presId="urn:microsoft.com/office/officeart/2005/8/layout/chevron1"/>
    <dgm:cxn modelId="{66F0DDB5-09ED-4F32-98AA-EDAAC9990229}" type="presParOf" srcId="{230165ED-D4E8-42E6-89E7-3015D78FC629}" destId="{AAFEE8FA-CEEC-461B-A971-9AB53B88FFFC}" srcOrd="1" destOrd="0" presId="urn:microsoft.com/office/officeart/2005/8/layout/chevron1"/>
    <dgm:cxn modelId="{B50001F8-4A25-4E28-A130-478E050B41F8}" type="presParOf" srcId="{230165ED-D4E8-42E6-89E7-3015D78FC629}" destId="{6F031042-2571-4BAB-ABFA-AB438E1D0E25}" srcOrd="2" destOrd="0" presId="urn:microsoft.com/office/officeart/2005/8/layout/chevron1"/>
    <dgm:cxn modelId="{345DCBF7-7DB0-4170-83B3-A95F4F5BD374}" type="presParOf" srcId="{230165ED-D4E8-42E6-89E7-3015D78FC629}" destId="{D15C2E1C-360D-4EC8-98A7-6F927408A916}" srcOrd="3" destOrd="0" presId="urn:microsoft.com/office/officeart/2005/8/layout/chevron1"/>
    <dgm:cxn modelId="{4C2CD304-54F1-452B-AC01-1368CB84B0DE}" type="presParOf" srcId="{230165ED-D4E8-42E6-89E7-3015D78FC629}" destId="{F0BBC539-18E6-413B-AD97-224D4831CBC0}" srcOrd="4" destOrd="0" presId="urn:microsoft.com/office/officeart/2005/8/layout/chevron1"/>
    <dgm:cxn modelId="{46646510-C9BF-45E2-9350-55BC10A229D3}" type="presParOf" srcId="{230165ED-D4E8-42E6-89E7-3015D78FC629}" destId="{C09BD37C-387A-4A8A-843F-67C5D9A111FF}" srcOrd="5" destOrd="0" presId="urn:microsoft.com/office/officeart/2005/8/layout/chevron1"/>
    <dgm:cxn modelId="{373523F9-45E3-423D-A4F1-33992C78914A}" type="presParOf" srcId="{230165ED-D4E8-42E6-89E7-3015D78FC629}" destId="{BA6751CE-7543-4DC8-8D41-10823B79E420}"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879413" cy="488793"/>
          </a:xfrm>
          <a:prstGeom prst="rect">
            <a:avLst/>
          </a:prstGeom>
        </p:spPr>
        <p:txBody>
          <a:bodyPr vert="horz" lIns="89664" tIns="44831" rIns="89664" bIns="448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4320" y="7"/>
            <a:ext cx="2879413" cy="488793"/>
          </a:xfrm>
          <a:prstGeom prst="rect">
            <a:avLst/>
          </a:prstGeom>
        </p:spPr>
        <p:txBody>
          <a:bodyPr vert="horz" lIns="89664" tIns="44831" rIns="89664" bIns="44831" rtlCol="0"/>
          <a:lstStyle>
            <a:lvl1pPr algn="r">
              <a:defRPr sz="1200"/>
            </a:lvl1pPr>
          </a:lstStyle>
          <a:p>
            <a:fld id="{D2D25F7A-1977-4312-AC56-80E871090C45}" type="datetimeFigureOut">
              <a:rPr kumimoji="1" lang="ja-JP" altLang="en-US" smtClean="0"/>
              <a:t>2018/3/27</a:t>
            </a:fld>
            <a:endParaRPr kumimoji="1" lang="ja-JP" altLang="en-US"/>
          </a:p>
        </p:txBody>
      </p:sp>
      <p:sp>
        <p:nvSpPr>
          <p:cNvPr id="4" name="スライド イメージ プレースホルダー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89664" tIns="44831" rIns="89664" bIns="44831" rtlCol="0" anchor="ctr"/>
          <a:lstStyle/>
          <a:p>
            <a:endParaRPr lang="ja-JP" altLang="en-US"/>
          </a:p>
        </p:txBody>
      </p:sp>
      <p:sp>
        <p:nvSpPr>
          <p:cNvPr id="5" name="ノート プレースホルダー 4"/>
          <p:cNvSpPr>
            <a:spLocks noGrp="1"/>
          </p:cNvSpPr>
          <p:nvPr>
            <p:ph type="body" sz="quarter" idx="3"/>
          </p:nvPr>
        </p:nvSpPr>
        <p:spPr>
          <a:xfrm>
            <a:off x="664838" y="4644318"/>
            <a:ext cx="5315600" cy="4399133"/>
          </a:xfrm>
          <a:prstGeom prst="rect">
            <a:avLst/>
          </a:prstGeom>
        </p:spPr>
        <p:txBody>
          <a:bodyPr vert="horz" lIns="89664" tIns="44831" rIns="89664" bIns="448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287061"/>
            <a:ext cx="2879413" cy="488792"/>
          </a:xfrm>
          <a:prstGeom prst="rect">
            <a:avLst/>
          </a:prstGeom>
        </p:spPr>
        <p:txBody>
          <a:bodyPr vert="horz" lIns="89664" tIns="44831" rIns="89664" bIns="448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4320" y="9287061"/>
            <a:ext cx="2879413" cy="488792"/>
          </a:xfrm>
          <a:prstGeom prst="rect">
            <a:avLst/>
          </a:prstGeom>
        </p:spPr>
        <p:txBody>
          <a:bodyPr vert="horz" lIns="89664" tIns="44831" rIns="89664" bIns="44831" rtlCol="0" anchor="b"/>
          <a:lstStyle>
            <a:lvl1pPr algn="r">
              <a:defRPr sz="1200"/>
            </a:lvl1pPr>
          </a:lstStyle>
          <a:p>
            <a:fld id="{18DF04ED-5C36-4923-9E7D-0AC30BCBB01D}" type="slidenum">
              <a:rPr kumimoji="1" lang="ja-JP" altLang="en-US" smtClean="0"/>
              <a:t>‹#›</a:t>
            </a:fld>
            <a:endParaRPr kumimoji="1" lang="ja-JP" altLang="en-US"/>
          </a:p>
        </p:txBody>
      </p:sp>
    </p:spTree>
    <p:extLst>
      <p:ext uri="{BB962C8B-B14F-4D97-AF65-F5344CB8AC3E}">
        <p14:creationId xmlns:p14="http://schemas.microsoft.com/office/powerpoint/2010/main" val="1706098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40">
              <a:defRPr/>
            </a:pPr>
            <a:r>
              <a:rPr lang="en-US" altLang="ja-JP" b="1" dirty="0">
                <a:solidFill>
                  <a:srgbClr val="FFFFFF"/>
                </a:solidFill>
                <a:latin typeface="Meiryo UI"/>
                <a:ea typeface="Meiryo UI"/>
                <a:cs typeface="Meiryo UI"/>
              </a:rPr>
              <a:t>2014 </a:t>
            </a:r>
            <a:endParaRPr lang="ja-JP" altLang="ja-JP" dirty="0">
              <a:latin typeface="Aria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9B5ABBF-7FB4-4026-A09D-EDA9599C359E}" type="slidenum">
              <a:rPr kumimoji="1" lang="ja-JP" altLang="en-US" smtClean="0"/>
              <a:t>3</a:t>
            </a:fld>
            <a:endParaRPr kumimoji="1" lang="ja-JP" altLang="en-US"/>
          </a:p>
        </p:txBody>
      </p:sp>
    </p:spTree>
    <p:extLst>
      <p:ext uri="{BB962C8B-B14F-4D97-AF65-F5344CB8AC3E}">
        <p14:creationId xmlns:p14="http://schemas.microsoft.com/office/powerpoint/2010/main" val="136832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○中小・ベンチャー企業のグローバル展開の支援として、昨年</a:t>
            </a:r>
            <a:r>
              <a:rPr kumimoji="1" lang="en-US" altLang="ja-JP" dirty="0"/>
              <a:t>10</a:t>
            </a:r>
            <a:r>
              <a:rPr kumimoji="1" lang="ja-JP" altLang="en-US" dirty="0"/>
              <a:t>月に、ヨーロッパ</a:t>
            </a:r>
            <a:r>
              <a:rPr kumimoji="1" lang="en-US" altLang="ja-JP" dirty="0"/>
              <a:t>9</a:t>
            </a:r>
            <a:r>
              <a:rPr kumimoji="1" lang="ja-JP" altLang="en-US" dirty="0"/>
              <a:t>カ国から</a:t>
            </a:r>
            <a:r>
              <a:rPr kumimoji="1" lang="en-US" altLang="ja-JP" dirty="0"/>
              <a:t>52</a:t>
            </a:r>
            <a:r>
              <a:rPr kumimoji="1" lang="ja-JP" altLang="en-US" dirty="0"/>
              <a:t>社のライフサイエンス関連企業を招いて</a:t>
            </a:r>
            <a:endParaRPr kumimoji="1" lang="en-US" altLang="ja-JP" dirty="0"/>
          </a:p>
          <a:p>
            <a:r>
              <a:rPr kumimoji="1" lang="ja-JP" altLang="en-US" dirty="0"/>
              <a:t>　商談会を行った。</a:t>
            </a:r>
            <a:endParaRPr kumimoji="1" lang="en-US" altLang="ja-JP" dirty="0"/>
          </a:p>
          <a:p>
            <a:endParaRPr kumimoji="1" lang="en-US" altLang="ja-JP" dirty="0"/>
          </a:p>
          <a:p>
            <a:r>
              <a:rPr kumimoji="1" lang="ja-JP" altLang="en-US" dirty="0"/>
              <a:t>○過去に大阪府が実施してきたライフサイエンス関連の商談会の中では最大規模となったが、</a:t>
            </a:r>
            <a:endParaRPr kumimoji="1" lang="en-US" altLang="ja-JP" dirty="0"/>
          </a:p>
          <a:p>
            <a:r>
              <a:rPr kumimoji="1" lang="ja-JP" altLang="en-US" dirty="0"/>
              <a:t>　</a:t>
            </a:r>
            <a:r>
              <a:rPr kumimoji="1" lang="en-US" altLang="ja-JP" dirty="0"/>
              <a:t>181</a:t>
            </a:r>
            <a:r>
              <a:rPr kumimoji="1" lang="ja-JP" altLang="en-US" dirty="0"/>
              <a:t>人の参加者による</a:t>
            </a:r>
            <a:r>
              <a:rPr kumimoji="1" lang="en-US" altLang="ja-JP" dirty="0"/>
              <a:t>288</a:t>
            </a:r>
            <a:r>
              <a:rPr kumimoji="1" lang="ja-JP" altLang="en-US" dirty="0"/>
              <a:t>件の活発な面談が行われ、成功裏に終了した。</a:t>
            </a:r>
            <a:endParaRPr kumimoji="1" lang="en-US" altLang="ja-JP" dirty="0"/>
          </a:p>
          <a:p>
            <a:r>
              <a:rPr kumimoji="1" lang="ja-JP" altLang="en-US" dirty="0"/>
              <a:t>　今年度も</a:t>
            </a:r>
            <a:r>
              <a:rPr kumimoji="1" lang="en-US" altLang="ja-JP" dirty="0"/>
              <a:t>10</a:t>
            </a:r>
            <a:r>
              <a:rPr kumimoji="1" lang="ja-JP" altLang="en-US" dirty="0"/>
              <a:t>月</a:t>
            </a:r>
            <a:r>
              <a:rPr kumimoji="1" lang="en-US" altLang="ja-JP" dirty="0"/>
              <a:t>10</a:t>
            </a:r>
            <a:r>
              <a:rPr kumimoji="1" lang="ja-JP" altLang="en-US" dirty="0"/>
              <a:t>日に大阪駅直結のグランフロント大阪で開催を予定しており、大阪企業等の海外ビジネス機会を提供していきます。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6B1C174-B97E-46F0-939D-009B9BBF7F52}" type="slidenum">
              <a:rPr kumimoji="1" lang="ja-JP" altLang="en-US" smtClean="0"/>
              <a:t>22</a:t>
            </a:fld>
            <a:endParaRPr kumimoji="1" lang="ja-JP" altLang="en-US"/>
          </a:p>
        </p:txBody>
      </p:sp>
    </p:spTree>
    <p:extLst>
      <p:ext uri="{BB962C8B-B14F-4D97-AF65-F5344CB8AC3E}">
        <p14:creationId xmlns:p14="http://schemas.microsoft.com/office/powerpoint/2010/main" val="32636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○彩都ライフサイエンスパークには、バイオ・医薬・食品・ヘルスケア等をはじめとする様々なライフサイ</a:t>
            </a:r>
          </a:p>
          <a:p>
            <a:r>
              <a:rPr kumimoji="1" lang="ja-JP" altLang="en-US" dirty="0" smtClean="0"/>
              <a:t>　エンス分野の研究・技術開発機能等を持つ施設が集積するとともに、研究開発に伴う製品</a:t>
            </a:r>
          </a:p>
          <a:p>
            <a:r>
              <a:rPr kumimoji="1" lang="ja-JP" altLang="en-US" dirty="0" smtClean="0"/>
              <a:t>　試作機能等などを有しており、これらに付随する関連施設のための一大拠点となっております。</a:t>
            </a:r>
          </a:p>
          <a:p>
            <a:r>
              <a:rPr kumimoji="1" lang="ja-JP" altLang="en-US" dirty="0" smtClean="0"/>
              <a:t>○平成１７年４月に医薬基盤研究所、現在の医療基盤・健康・栄養研究所が開設さ</a:t>
            </a:r>
          </a:p>
          <a:p>
            <a:r>
              <a:rPr kumimoji="1" lang="ja-JP" altLang="en-US" dirty="0" smtClean="0"/>
              <a:t>　</a:t>
            </a:r>
            <a:r>
              <a:rPr kumimoji="1" lang="ja-JP" altLang="en-US" dirty="0" err="1" smtClean="0"/>
              <a:t>れて</a:t>
            </a:r>
            <a:r>
              <a:rPr kumimoji="1" lang="ja-JP" altLang="en-US" dirty="0" smtClean="0"/>
              <a:t>以降、この研究所を核としてライフサイエンス分野の研究・開発を行う施設な</a:t>
            </a:r>
          </a:p>
          <a:p>
            <a:r>
              <a:rPr kumimoji="1" lang="ja-JP" altLang="en-US" dirty="0" smtClean="0"/>
              <a:t>　どの立地促進を図ってまいりました。すでに　全２０区画には、事業者が決まり、</a:t>
            </a:r>
          </a:p>
          <a:p>
            <a:r>
              <a:rPr kumimoji="1" lang="ja-JP" altLang="en-US" dirty="0" smtClean="0"/>
              <a:t>　研究・開発の取組みが進められています。</a:t>
            </a:r>
          </a:p>
          <a:p>
            <a:r>
              <a:rPr kumimoji="1" lang="ja-JP" altLang="en-US" dirty="0" smtClean="0"/>
              <a:t>○このうち、ジーンデザイン、アース環境サービスや富士フイルムＲＩファーマにつき</a:t>
            </a:r>
          </a:p>
          <a:p>
            <a:r>
              <a:rPr kumimoji="1" lang="ja-JP" altLang="en-US" dirty="0" smtClean="0"/>
              <a:t>　ましては、後述いたします従前の大阪府特区税制、現在の成長特区税制を活用</a:t>
            </a:r>
          </a:p>
          <a:p>
            <a:r>
              <a:rPr kumimoji="1" lang="ja-JP" altLang="en-US" dirty="0" smtClean="0"/>
              <a:t>　し、彩都へ立地されました。</a:t>
            </a: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kumimoji="1" lang="ja-JP" altLang="en-US" smtClean="0"/>
              <a:t>24</a:t>
            </a:fld>
            <a:endParaRPr kumimoji="1" lang="ja-JP" altLang="en-US"/>
          </a:p>
        </p:txBody>
      </p:sp>
    </p:spTree>
    <p:extLst>
      <p:ext uri="{BB962C8B-B14F-4D97-AF65-F5344CB8AC3E}">
        <p14:creationId xmlns:p14="http://schemas.microsoft.com/office/powerpoint/2010/main" val="105064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xfrm>
            <a:off x="877888" y="731838"/>
            <a:ext cx="4889500" cy="3667125"/>
          </a:xfrm>
          <a:ln/>
        </p:spPr>
      </p:sp>
      <p:sp>
        <p:nvSpPr>
          <p:cNvPr id="51203" name="ノート プレースホルダー 2"/>
          <p:cNvSpPr>
            <a:spLocks noGrp="1"/>
          </p:cNvSpPr>
          <p:nvPr>
            <p:ph type="body" idx="1"/>
          </p:nvPr>
        </p:nvSpPr>
        <p:spPr>
          <a:noFill/>
        </p:spPr>
        <p:txBody>
          <a:bodyPr/>
          <a:lstStyle/>
          <a:p>
            <a:endParaRPr lang="ja-JP" altLang="en-US"/>
          </a:p>
        </p:txBody>
      </p:sp>
      <p:sp>
        <p:nvSpPr>
          <p:cNvPr id="51204" name="スライド番号プレースホルダー 3"/>
          <p:cNvSpPr>
            <a:spLocks noGrp="1"/>
          </p:cNvSpPr>
          <p:nvPr>
            <p:ph type="sldNum" sz="quarter" idx="5"/>
          </p:nvPr>
        </p:nvSpPr>
        <p:spPr>
          <a:noFill/>
        </p:spPr>
        <p:txBody>
          <a:bodyPr/>
          <a:lstStyle>
            <a:lvl1pPr algn="l" defTabSz="891691" eaLnBrk="0" hangingPunct="0">
              <a:spcBef>
                <a:spcPct val="30000"/>
              </a:spcBef>
              <a:defRPr kumimoji="1" sz="1200">
                <a:solidFill>
                  <a:schemeClr val="tx1"/>
                </a:solidFill>
                <a:latin typeface="Arial" charset="0"/>
                <a:ea typeface="ＭＳ Ｐ明朝" pitchFamily="18" charset="-128"/>
              </a:defRPr>
            </a:lvl1pPr>
            <a:lvl2pPr marL="728290" indent="-280112" algn="l" defTabSz="891691" eaLnBrk="0" hangingPunct="0">
              <a:spcBef>
                <a:spcPct val="30000"/>
              </a:spcBef>
              <a:defRPr kumimoji="1" sz="1200">
                <a:solidFill>
                  <a:schemeClr val="tx1"/>
                </a:solidFill>
                <a:latin typeface="Arial" charset="0"/>
                <a:ea typeface="ＭＳ Ｐ明朝" pitchFamily="18" charset="-128"/>
              </a:defRPr>
            </a:lvl2pPr>
            <a:lvl3pPr marL="1120449" indent="-224090" algn="l" defTabSz="891691" eaLnBrk="0" hangingPunct="0">
              <a:spcBef>
                <a:spcPct val="30000"/>
              </a:spcBef>
              <a:defRPr kumimoji="1" sz="1200">
                <a:solidFill>
                  <a:schemeClr val="tx1"/>
                </a:solidFill>
                <a:latin typeface="Arial" charset="0"/>
                <a:ea typeface="ＭＳ Ｐ明朝" pitchFamily="18" charset="-128"/>
              </a:defRPr>
            </a:lvl3pPr>
            <a:lvl4pPr marL="1568631" indent="-224090" algn="l" defTabSz="891691" eaLnBrk="0" hangingPunct="0">
              <a:spcBef>
                <a:spcPct val="30000"/>
              </a:spcBef>
              <a:defRPr kumimoji="1" sz="1200">
                <a:solidFill>
                  <a:schemeClr val="tx1"/>
                </a:solidFill>
                <a:latin typeface="Arial" charset="0"/>
                <a:ea typeface="ＭＳ Ｐ明朝" pitchFamily="18" charset="-128"/>
              </a:defRPr>
            </a:lvl4pPr>
            <a:lvl5pPr marL="2016808" indent="-224090" algn="l" defTabSz="891691" eaLnBrk="0" hangingPunct="0">
              <a:spcBef>
                <a:spcPct val="30000"/>
              </a:spcBef>
              <a:defRPr kumimoji="1" sz="1200">
                <a:solidFill>
                  <a:schemeClr val="tx1"/>
                </a:solidFill>
                <a:latin typeface="Arial" charset="0"/>
                <a:ea typeface="ＭＳ Ｐ明朝" pitchFamily="18" charset="-128"/>
              </a:defRPr>
            </a:lvl5pPr>
            <a:lvl6pPr marL="2464987" indent="-224090" defTabSz="89169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168" indent="-224090" defTabSz="89169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348" indent="-224090" defTabSz="89169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526" indent="-224090" defTabSz="89169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232737C2-0AF3-45CB-9FA5-73F766B98629}" type="slidenum">
              <a:rPr lang="ja-JP" altLang="en-US" smtClean="0">
                <a:ea typeface="ＭＳ Ｐゴシック" charset="-128"/>
              </a:rPr>
              <a:pPr algn="r" eaLnBrk="1" hangingPunct="1">
                <a:spcBef>
                  <a:spcPct val="0"/>
                </a:spcBef>
              </a:pPr>
              <a:t>25</a:t>
            </a:fld>
            <a:endParaRPr lang="ja-JP" altLang="en-US">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733425"/>
            <a:ext cx="4886325" cy="3665538"/>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26</a:t>
            </a:r>
            <a:r>
              <a:rPr kumimoji="1" lang="ja-JP" altLang="en-US" dirty="0"/>
              <a:t>年</a:t>
            </a:r>
            <a:r>
              <a:rPr kumimoji="1" lang="en-US" altLang="ja-JP" dirty="0"/>
              <a:t>5</a:t>
            </a:r>
            <a:r>
              <a:rPr kumimoji="1" lang="ja-JP" altLang="en-US" dirty="0"/>
              <a:t>月に、国・府・国循・地元自治体・アカデミア・経済界等関係者で構成</a:t>
            </a:r>
            <a:endParaRPr kumimoji="1" lang="en-US" altLang="ja-JP" dirty="0"/>
          </a:p>
          <a:p>
            <a:r>
              <a:rPr lang="ja-JP" altLang="en-US" dirty="0"/>
              <a:t>　 </a:t>
            </a:r>
            <a:r>
              <a:rPr kumimoji="1" lang="ja-JP" altLang="en-US" dirty="0"/>
              <a:t>する「医療クラスター形成会議」において、「循環器疾患分野の予防・医療・研究</a:t>
            </a:r>
            <a:endParaRPr kumimoji="1" lang="en-US" altLang="ja-JP" dirty="0"/>
          </a:p>
          <a:p>
            <a:r>
              <a:rPr lang="ja-JP" altLang="en-US" dirty="0"/>
              <a:t>　 </a:t>
            </a:r>
            <a:r>
              <a:rPr kumimoji="1" lang="ja-JP" altLang="en-US" dirty="0"/>
              <a:t>で正解をリードする地域に」との基本理念を決定。</a:t>
            </a:r>
            <a:endParaRPr kumimoji="1" lang="en-US" altLang="ja-JP" dirty="0"/>
          </a:p>
          <a:p>
            <a:r>
              <a:rPr kumimoji="1" lang="ja-JP" altLang="en-US" dirty="0"/>
              <a:t>○健都には、国循のほか、健康増進公園、高齢者向けウェルネス住宅、吹田市民</a:t>
            </a:r>
            <a:endParaRPr kumimoji="1" lang="en-US" altLang="ja-JP" dirty="0"/>
          </a:p>
          <a:p>
            <a:r>
              <a:rPr lang="ja-JP" altLang="en-US" dirty="0"/>
              <a:t>　 </a:t>
            </a:r>
            <a:r>
              <a:rPr kumimoji="1" lang="ja-JP" altLang="en-US" dirty="0"/>
              <a:t>病院、複合商業施設、都市型住宅等の整備が進んでいる。</a:t>
            </a:r>
            <a:endParaRPr kumimoji="1" lang="en-US" altLang="ja-JP" dirty="0"/>
          </a:p>
        </p:txBody>
      </p:sp>
      <p:sp>
        <p:nvSpPr>
          <p:cNvPr id="4" name="スライド番号プレースホルダー 3"/>
          <p:cNvSpPr>
            <a:spLocks noGrp="1"/>
          </p:cNvSpPr>
          <p:nvPr>
            <p:ph type="sldNum" sz="quarter" idx="10"/>
          </p:nvPr>
        </p:nvSpPr>
        <p:spPr/>
        <p:txBody>
          <a:bodyPr/>
          <a:lstStyle/>
          <a:p>
            <a:fld id="{00175C47-615F-4070-B1D6-770553A54C29}" type="slidenum">
              <a:rPr kumimoji="1" lang="ja-JP" altLang="en-US" smtClean="0"/>
              <a:pPr/>
              <a:t>26</a:t>
            </a:fld>
            <a:endParaRPr kumimoji="1" lang="ja-JP" altLang="en-US"/>
          </a:p>
        </p:txBody>
      </p:sp>
    </p:spTree>
    <p:extLst>
      <p:ext uri="{BB962C8B-B14F-4D97-AF65-F5344CB8AC3E}">
        <p14:creationId xmlns:p14="http://schemas.microsoft.com/office/powerpoint/2010/main" val="171940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733425"/>
            <a:ext cx="4886325" cy="3665538"/>
          </a:xfrm>
        </p:spPr>
      </p:sp>
      <p:sp>
        <p:nvSpPr>
          <p:cNvPr id="3" name="ノート プレースホルダー 2"/>
          <p:cNvSpPr>
            <a:spLocks noGrp="1"/>
          </p:cNvSpPr>
          <p:nvPr>
            <p:ph type="body" idx="1"/>
          </p:nvPr>
        </p:nvSpPr>
        <p:spPr/>
        <p:txBody>
          <a:bodyPr/>
          <a:lstStyle/>
          <a:p>
            <a:r>
              <a:rPr kumimoji="1" lang="ja-JP" altLang="en-US" dirty="0"/>
              <a:t>○国循に隣接する</a:t>
            </a:r>
            <a:r>
              <a:rPr lang="ja-JP" altLang="en-US" dirty="0"/>
              <a:t>「健都イノベーションパーク」には、健康・医療関係の企業・研究</a:t>
            </a:r>
            <a:endParaRPr lang="en-US" altLang="ja-JP" dirty="0"/>
          </a:p>
          <a:p>
            <a:r>
              <a:rPr lang="ja-JP" altLang="en-US" dirty="0"/>
              <a:t>　 機関を誘致。</a:t>
            </a:r>
            <a:endParaRPr lang="en-US" altLang="ja-JP" dirty="0"/>
          </a:p>
          <a:p>
            <a:r>
              <a:rPr kumimoji="1" lang="ja-JP" altLang="en-US" dirty="0"/>
              <a:t>○平成</a:t>
            </a:r>
            <a:r>
              <a:rPr kumimoji="1" lang="en-US" altLang="ja-JP" dirty="0"/>
              <a:t>29</a:t>
            </a:r>
            <a:r>
              <a:rPr kumimoji="1" lang="ja-JP" altLang="en-US" dirty="0"/>
              <a:t>年</a:t>
            </a:r>
            <a:r>
              <a:rPr kumimoji="1" lang="en-US" altLang="ja-JP" dirty="0"/>
              <a:t>3</a:t>
            </a:r>
            <a:r>
              <a:rPr kumimoji="1" lang="ja-JP" altLang="en-US" dirty="0"/>
              <a:t>月に、健都イノベーションパーク初の優先交渉権者としてニプロ㈱を</a:t>
            </a:r>
            <a:endParaRPr kumimoji="1" lang="en-US" altLang="ja-JP" dirty="0"/>
          </a:p>
          <a:p>
            <a:r>
              <a:rPr lang="ja-JP" altLang="en-US" dirty="0"/>
              <a:t>　 </a:t>
            </a:r>
            <a:r>
              <a:rPr kumimoji="1" lang="ja-JP" altLang="en-US" dirty="0"/>
              <a:t>決定（公募は地権者である吹田市）</a:t>
            </a:r>
            <a:endParaRPr kumimoji="1" lang="en-US" altLang="ja-JP" dirty="0"/>
          </a:p>
          <a:p>
            <a:r>
              <a:rPr lang="ja-JP" altLang="en-US" dirty="0"/>
              <a:t>○また、健都イノベーションパーク内に整備予定の民間賃貸施設（アライアンス</a:t>
            </a:r>
            <a:endParaRPr lang="en-US" altLang="ja-JP" dirty="0"/>
          </a:p>
          <a:p>
            <a:r>
              <a:rPr lang="en-US" altLang="ja-JP" dirty="0"/>
              <a:t> </a:t>
            </a:r>
            <a:r>
              <a:rPr lang="ja-JP" altLang="en-US" dirty="0"/>
              <a:t>　棟）へは、国立健康・栄養研究所が移転予定。</a:t>
            </a:r>
            <a:endParaRPr kumimoji="1" lang="en-US" altLang="ja-JP" dirty="0"/>
          </a:p>
        </p:txBody>
      </p:sp>
      <p:sp>
        <p:nvSpPr>
          <p:cNvPr id="4" name="スライド番号プレースホルダー 3"/>
          <p:cNvSpPr>
            <a:spLocks noGrp="1"/>
          </p:cNvSpPr>
          <p:nvPr>
            <p:ph type="sldNum" sz="quarter" idx="10"/>
          </p:nvPr>
        </p:nvSpPr>
        <p:spPr/>
        <p:txBody>
          <a:bodyPr/>
          <a:lstStyle/>
          <a:p>
            <a:fld id="{00175C47-615F-4070-B1D6-770553A54C29}" type="slidenum">
              <a:rPr kumimoji="1" lang="ja-JP" altLang="en-US" smtClean="0"/>
              <a:pPr/>
              <a:t>27</a:t>
            </a:fld>
            <a:endParaRPr kumimoji="1" lang="ja-JP" altLang="en-US"/>
          </a:p>
        </p:txBody>
      </p:sp>
    </p:spTree>
    <p:extLst>
      <p:ext uri="{BB962C8B-B14F-4D97-AF65-F5344CB8AC3E}">
        <p14:creationId xmlns:p14="http://schemas.microsoft.com/office/powerpoint/2010/main" val="171940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0505" y="4667353"/>
            <a:ext cx="5316220" cy="4399837"/>
          </a:xfrm>
        </p:spPr>
        <p:txBody>
          <a:bodyPr/>
          <a:lstStyle/>
          <a:p>
            <a:r>
              <a:rPr kumimoji="1" lang="ja-JP" altLang="en-US" dirty="0"/>
              <a:t>○　次に、中之島における未来医療国際拠点の形成について、お話しさせていただきます。</a:t>
            </a:r>
            <a:endParaRPr kumimoji="1" lang="en-US" altLang="ja-JP" dirty="0"/>
          </a:p>
          <a:p>
            <a:r>
              <a:rPr kumimoji="1" lang="ja-JP" altLang="en-US" dirty="0"/>
              <a:t>○　昨年３月に、大阪府・大阪市、経済界において合意した、「再生医療国際拠点基本方針（案）」をもとに、今年度、府が主体となって、具体的な施設計画や事業・運営スキーム、採算性を検討しております。</a:t>
            </a:r>
            <a:endParaRPr kumimoji="1" lang="en-US" altLang="ja-JP" dirty="0"/>
          </a:p>
          <a:p>
            <a:r>
              <a:rPr kumimoji="1" lang="ja-JP" altLang="en-US" dirty="0"/>
              <a:t>○　拠点のコンセプトとして、再生医療をベースに、ゲノム医療や人工知能（</a:t>
            </a:r>
            <a:r>
              <a:rPr kumimoji="1" lang="en-US" altLang="ja-JP" dirty="0"/>
              <a:t>AI</a:t>
            </a:r>
            <a:r>
              <a:rPr kumimoji="1" lang="ja-JP" altLang="en-US" dirty="0"/>
              <a:t>）、ＩｏＴの活用等、今後の医療技術の進歩に即応するため、未来医療国際拠点として守備範囲を拡げました。その上で、再生医療を核とした最先端の「未来医療」の産業化を推進するとともに難治性疾患に苦しむ国内外の患者への「未来医療」の提供により、国際貢献を推進する拠点として、</a:t>
            </a:r>
            <a:r>
              <a:rPr kumimoji="1" lang="en-US" altLang="ja-JP" dirty="0"/>
              <a:t>3</a:t>
            </a:r>
            <a:r>
              <a:rPr kumimoji="1" lang="ja-JP" altLang="en-US" dirty="0"/>
              <a:t>月末までに基本計画（案）を策定することとしております。</a:t>
            </a:r>
          </a:p>
          <a:p>
            <a:r>
              <a:rPr kumimoji="1" lang="ja-JP" altLang="en-US" dirty="0"/>
              <a:t>○　来年度以降については、この基本計画（案）に基づき、事業主体となる民間事業者において施設整備等を行うこととしており、平成３３年度の施設オープンを予定しています。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336246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733425"/>
            <a:ext cx="4889500" cy="36671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689B87-C19B-4FA9-9164-80D6EE356554}"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41182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○大阪府はこれまでの医薬品等への取組みに加え、今後の成長が有望視されている健康産業分野への取組みも進めております。</a:t>
            </a:r>
            <a:endParaRPr kumimoji="1" lang="en-US" altLang="ja-JP" dirty="0"/>
          </a:p>
          <a:p>
            <a:r>
              <a:rPr kumimoji="1" lang="ja-JP" altLang="en-US" dirty="0"/>
              <a:t>○今年度からの新たな取組みとして、企業ニーズとアカデミアの研究成果を結び付けることにより、科学的根拠に基づく新たな健康関連の製品・サービス等が自立的・持続的に生み出される仕組みめざしており、仕組みの構築にあたりましては、大阪への全部移転が予定されている国立健康・栄養研究所と連携を図っていく予定としてお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F556C17-160B-460B-90FA-DDA4137DAED8}" type="slidenum">
              <a:rPr kumimoji="1" lang="ja-JP" altLang="en-US" smtClean="0"/>
              <a:t>13</a:t>
            </a:fld>
            <a:endParaRPr kumimoji="1" lang="ja-JP" altLang="en-US"/>
          </a:p>
        </p:txBody>
      </p:sp>
    </p:spTree>
    <p:extLst>
      <p:ext uri="{BB962C8B-B14F-4D97-AF65-F5344CB8AC3E}">
        <p14:creationId xmlns:p14="http://schemas.microsoft.com/office/powerpoint/2010/main" val="295852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95AAA9BE-4ABA-4409-B03F-1DA2FEF528D0}"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32612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95AAA9BE-4ABA-4409-B03F-1DA2FEF528D0}"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94835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95AAA9BE-4ABA-4409-B03F-1DA2FEF528D0}"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32612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sz="2400" b="1">
                <a:solidFill>
                  <a:schemeClr val="bg1"/>
                </a:solidFill>
                <a:latin typeface="Arial" charset="0"/>
                <a:ea typeface="ＭＳ Ｐゴシック" charset="-128"/>
              </a:defRPr>
            </a:lvl1pPr>
            <a:lvl2pPr marL="728520" indent="-280200" eaLnBrk="0" hangingPunct="0">
              <a:defRPr sz="2400" b="1">
                <a:solidFill>
                  <a:schemeClr val="bg1"/>
                </a:solidFill>
                <a:latin typeface="Arial" charset="0"/>
                <a:ea typeface="ＭＳ Ｐゴシック" charset="-128"/>
              </a:defRPr>
            </a:lvl2pPr>
            <a:lvl3pPr marL="1120800" indent="-224161" eaLnBrk="0" hangingPunct="0">
              <a:defRPr sz="2400" b="1">
                <a:solidFill>
                  <a:schemeClr val="bg1"/>
                </a:solidFill>
                <a:latin typeface="Arial" charset="0"/>
                <a:ea typeface="ＭＳ Ｐゴシック" charset="-128"/>
              </a:defRPr>
            </a:lvl3pPr>
            <a:lvl4pPr marL="1569120" indent="-224161" eaLnBrk="0" hangingPunct="0">
              <a:defRPr sz="2400" b="1">
                <a:solidFill>
                  <a:schemeClr val="bg1"/>
                </a:solidFill>
                <a:latin typeface="Arial" charset="0"/>
                <a:ea typeface="ＭＳ Ｐゴシック" charset="-128"/>
              </a:defRPr>
            </a:lvl4pPr>
            <a:lvl5pPr marL="2017440" indent="-224161" eaLnBrk="0" hangingPunct="0">
              <a:defRPr sz="2400" b="1">
                <a:solidFill>
                  <a:schemeClr val="bg1"/>
                </a:solidFill>
                <a:latin typeface="Arial" charset="0"/>
                <a:ea typeface="ＭＳ Ｐゴシック" charset="-128"/>
              </a:defRPr>
            </a:lvl5pPr>
            <a:lvl6pPr marL="2465760" indent="-224161" eaLnBrk="0" fontAlgn="base" hangingPunct="0">
              <a:lnSpc>
                <a:spcPct val="90000"/>
              </a:lnSpc>
              <a:spcBef>
                <a:spcPct val="0"/>
              </a:spcBef>
              <a:spcAft>
                <a:spcPct val="0"/>
              </a:spcAft>
              <a:defRPr sz="2400" b="1">
                <a:solidFill>
                  <a:schemeClr val="bg1"/>
                </a:solidFill>
                <a:latin typeface="Arial" charset="0"/>
                <a:ea typeface="ＭＳ Ｐゴシック" charset="-128"/>
              </a:defRPr>
            </a:lvl6pPr>
            <a:lvl7pPr marL="2914082" indent="-224161" eaLnBrk="0" fontAlgn="base" hangingPunct="0">
              <a:lnSpc>
                <a:spcPct val="90000"/>
              </a:lnSpc>
              <a:spcBef>
                <a:spcPct val="0"/>
              </a:spcBef>
              <a:spcAft>
                <a:spcPct val="0"/>
              </a:spcAft>
              <a:defRPr sz="2400" b="1">
                <a:solidFill>
                  <a:schemeClr val="bg1"/>
                </a:solidFill>
                <a:latin typeface="Arial" charset="0"/>
                <a:ea typeface="ＭＳ Ｐゴシック" charset="-128"/>
              </a:defRPr>
            </a:lvl7pPr>
            <a:lvl8pPr marL="3362403" indent="-224161" eaLnBrk="0" fontAlgn="base" hangingPunct="0">
              <a:lnSpc>
                <a:spcPct val="90000"/>
              </a:lnSpc>
              <a:spcBef>
                <a:spcPct val="0"/>
              </a:spcBef>
              <a:spcAft>
                <a:spcPct val="0"/>
              </a:spcAft>
              <a:defRPr sz="2400" b="1">
                <a:solidFill>
                  <a:schemeClr val="bg1"/>
                </a:solidFill>
                <a:latin typeface="Arial" charset="0"/>
                <a:ea typeface="ＭＳ Ｐゴシック" charset="-128"/>
              </a:defRPr>
            </a:lvl8pPr>
            <a:lvl9pPr marL="3810722" indent="-224161" eaLnBrk="0" fontAlgn="base" hangingPunct="0">
              <a:lnSpc>
                <a:spcPct val="90000"/>
              </a:lnSpc>
              <a:spcBef>
                <a:spcPct val="0"/>
              </a:spcBef>
              <a:spcAft>
                <a:spcPct val="0"/>
              </a:spcAft>
              <a:defRPr sz="2400" b="1">
                <a:solidFill>
                  <a:schemeClr val="bg1"/>
                </a:solidFill>
                <a:latin typeface="Arial" charset="0"/>
                <a:ea typeface="ＭＳ Ｐゴシック" charset="-128"/>
              </a:defRPr>
            </a:lvl9pPr>
          </a:lstStyle>
          <a:p>
            <a:pPr eaLnBrk="1" hangingPunct="1"/>
            <a:fld id="{59DCB371-A317-4F22-9EA6-3E0D066E70CD}" type="slidenum">
              <a:rPr lang="ja-JP" altLang="en-US" sz="1200" b="0">
                <a:solidFill>
                  <a:prstClr val="black"/>
                </a:solidFill>
              </a:rPr>
              <a:pPr eaLnBrk="1" hangingPunct="1"/>
              <a:t>19</a:t>
            </a:fld>
            <a:endParaRPr lang="en-US" altLang="ja-JP" sz="1200" b="0">
              <a:solidFill>
                <a:prstClr val="black"/>
              </a:solidFill>
            </a:endParaRPr>
          </a:p>
        </p:txBody>
      </p:sp>
      <p:sp>
        <p:nvSpPr>
          <p:cNvPr id="169987" name="Rectangle 2"/>
          <p:cNvSpPr>
            <a:spLocks noGrp="1" noRot="1" noChangeAspect="1" noChangeArrowheads="1" noTextEdit="1"/>
          </p:cNvSpPr>
          <p:nvPr>
            <p:ph type="sldImg"/>
          </p:nvPr>
        </p:nvSpPr>
        <p:spPr/>
      </p:sp>
      <p:sp>
        <p:nvSpPr>
          <p:cNvPr id="56323" name="Rectangle 3"/>
          <p:cNvSpPr>
            <a:spLocks noGrp="1" noRot="1" noChangeArrowheads="1"/>
          </p:cNvSpPr>
          <p:nvPr>
            <p:ph type="body" idx="1"/>
          </p:nvPr>
        </p:nvSpPr>
        <p:spPr/>
        <p:txBody>
          <a:bodyPr/>
          <a:lstStyle/>
          <a:p>
            <a:pPr>
              <a:defRPr/>
            </a:pPr>
            <a:endParaRPr lang="ja-JP" altLang="ja-JP" sz="1100" dirty="0">
              <a:latin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○中小・ベンチャー企業のグローバル展開の支援として、昨年</a:t>
            </a:r>
            <a:r>
              <a:rPr kumimoji="1" lang="en-US" altLang="ja-JP" dirty="0"/>
              <a:t>10</a:t>
            </a:r>
            <a:r>
              <a:rPr kumimoji="1" lang="ja-JP" altLang="en-US" dirty="0"/>
              <a:t>月に、ヨーロッパ</a:t>
            </a:r>
            <a:r>
              <a:rPr kumimoji="1" lang="en-US" altLang="ja-JP" dirty="0"/>
              <a:t>9</a:t>
            </a:r>
            <a:r>
              <a:rPr kumimoji="1" lang="ja-JP" altLang="en-US" dirty="0"/>
              <a:t>カ国から</a:t>
            </a:r>
            <a:r>
              <a:rPr kumimoji="1" lang="en-US" altLang="ja-JP" dirty="0"/>
              <a:t>52</a:t>
            </a:r>
            <a:r>
              <a:rPr kumimoji="1" lang="ja-JP" altLang="en-US" dirty="0"/>
              <a:t>社のライフサイエンス関連企業を招いて</a:t>
            </a:r>
            <a:endParaRPr kumimoji="1" lang="en-US" altLang="ja-JP" dirty="0"/>
          </a:p>
          <a:p>
            <a:r>
              <a:rPr kumimoji="1" lang="ja-JP" altLang="en-US" dirty="0"/>
              <a:t>　商談会を行った。</a:t>
            </a:r>
            <a:endParaRPr kumimoji="1" lang="en-US" altLang="ja-JP" dirty="0"/>
          </a:p>
          <a:p>
            <a:endParaRPr kumimoji="1" lang="en-US" altLang="ja-JP" dirty="0"/>
          </a:p>
          <a:p>
            <a:r>
              <a:rPr kumimoji="1" lang="ja-JP" altLang="en-US" dirty="0"/>
              <a:t>○過去に大阪府が実施してきたライフサイエンス関連の商談会の中では最大規模となったが、</a:t>
            </a:r>
            <a:endParaRPr kumimoji="1" lang="en-US" altLang="ja-JP" dirty="0"/>
          </a:p>
          <a:p>
            <a:r>
              <a:rPr kumimoji="1" lang="ja-JP" altLang="en-US" dirty="0"/>
              <a:t>　</a:t>
            </a:r>
            <a:r>
              <a:rPr kumimoji="1" lang="en-US" altLang="ja-JP" dirty="0"/>
              <a:t>181</a:t>
            </a:r>
            <a:r>
              <a:rPr kumimoji="1" lang="ja-JP" altLang="en-US" dirty="0"/>
              <a:t>人の参加者による</a:t>
            </a:r>
            <a:r>
              <a:rPr kumimoji="1" lang="en-US" altLang="ja-JP" dirty="0"/>
              <a:t>288</a:t>
            </a:r>
            <a:r>
              <a:rPr kumimoji="1" lang="ja-JP" altLang="en-US" dirty="0"/>
              <a:t>件の活発な面談が行われ、成功裏に終了した。</a:t>
            </a:r>
            <a:endParaRPr kumimoji="1" lang="en-US" altLang="ja-JP" dirty="0"/>
          </a:p>
          <a:p>
            <a:r>
              <a:rPr kumimoji="1" lang="ja-JP" altLang="en-US" dirty="0"/>
              <a:t>　今年度も</a:t>
            </a:r>
            <a:r>
              <a:rPr kumimoji="1" lang="en-US" altLang="ja-JP" dirty="0"/>
              <a:t>10</a:t>
            </a:r>
            <a:r>
              <a:rPr kumimoji="1" lang="ja-JP" altLang="en-US" dirty="0"/>
              <a:t>月</a:t>
            </a:r>
            <a:r>
              <a:rPr kumimoji="1" lang="en-US" altLang="ja-JP" dirty="0"/>
              <a:t>10</a:t>
            </a:r>
            <a:r>
              <a:rPr kumimoji="1" lang="ja-JP" altLang="en-US" dirty="0"/>
              <a:t>日に大阪駅直結のグランフロント大阪で開催を予定しており、大阪企業等の海外ビジネス機会を提供していきます。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6B1C174-B97E-46F0-939D-009B9BBF7F52}" type="slidenum">
              <a:rPr kumimoji="1" lang="ja-JP" altLang="en-US" smtClean="0"/>
              <a:t>20</a:t>
            </a:fld>
            <a:endParaRPr kumimoji="1" lang="ja-JP" altLang="en-US"/>
          </a:p>
        </p:txBody>
      </p:sp>
    </p:spTree>
    <p:extLst>
      <p:ext uri="{BB962C8B-B14F-4D97-AF65-F5344CB8AC3E}">
        <p14:creationId xmlns:p14="http://schemas.microsoft.com/office/powerpoint/2010/main" val="262627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○中小・ベンチャー企業のグローバル展開の支援として、昨年</a:t>
            </a:r>
            <a:r>
              <a:rPr kumimoji="1" lang="en-US" altLang="ja-JP" dirty="0"/>
              <a:t>10</a:t>
            </a:r>
            <a:r>
              <a:rPr kumimoji="1" lang="ja-JP" altLang="en-US" dirty="0"/>
              <a:t>月に、ヨーロッパ</a:t>
            </a:r>
            <a:r>
              <a:rPr kumimoji="1" lang="en-US" altLang="ja-JP" dirty="0"/>
              <a:t>9</a:t>
            </a:r>
            <a:r>
              <a:rPr kumimoji="1" lang="ja-JP" altLang="en-US" dirty="0"/>
              <a:t>カ国から</a:t>
            </a:r>
            <a:r>
              <a:rPr kumimoji="1" lang="en-US" altLang="ja-JP" dirty="0"/>
              <a:t>52</a:t>
            </a:r>
            <a:r>
              <a:rPr kumimoji="1" lang="ja-JP" altLang="en-US" dirty="0"/>
              <a:t>社のライフサイエンス関連企業を招いて</a:t>
            </a:r>
            <a:endParaRPr kumimoji="1" lang="en-US" altLang="ja-JP" dirty="0"/>
          </a:p>
          <a:p>
            <a:r>
              <a:rPr kumimoji="1" lang="ja-JP" altLang="en-US" dirty="0"/>
              <a:t>　商談会を行った。</a:t>
            </a:r>
            <a:endParaRPr kumimoji="1" lang="en-US" altLang="ja-JP" dirty="0"/>
          </a:p>
          <a:p>
            <a:endParaRPr kumimoji="1" lang="en-US" altLang="ja-JP" dirty="0"/>
          </a:p>
          <a:p>
            <a:r>
              <a:rPr kumimoji="1" lang="ja-JP" altLang="en-US" dirty="0"/>
              <a:t>○過去に大阪府が実施してきたライフサイエンス関連の商談会の中では最大規模となったが、</a:t>
            </a:r>
            <a:endParaRPr kumimoji="1" lang="en-US" altLang="ja-JP" dirty="0"/>
          </a:p>
          <a:p>
            <a:r>
              <a:rPr kumimoji="1" lang="ja-JP" altLang="en-US" dirty="0"/>
              <a:t>　</a:t>
            </a:r>
            <a:r>
              <a:rPr kumimoji="1" lang="en-US" altLang="ja-JP" dirty="0"/>
              <a:t>181</a:t>
            </a:r>
            <a:r>
              <a:rPr kumimoji="1" lang="ja-JP" altLang="en-US" dirty="0"/>
              <a:t>人の参加者による</a:t>
            </a:r>
            <a:r>
              <a:rPr kumimoji="1" lang="en-US" altLang="ja-JP" dirty="0"/>
              <a:t>288</a:t>
            </a:r>
            <a:r>
              <a:rPr kumimoji="1" lang="ja-JP" altLang="en-US" dirty="0"/>
              <a:t>件の活発な面談が行われ、成功裏に終了した。</a:t>
            </a:r>
            <a:endParaRPr kumimoji="1" lang="en-US" altLang="ja-JP" dirty="0"/>
          </a:p>
          <a:p>
            <a:r>
              <a:rPr kumimoji="1" lang="ja-JP" altLang="en-US" dirty="0"/>
              <a:t>　今年度も</a:t>
            </a:r>
            <a:r>
              <a:rPr kumimoji="1" lang="en-US" altLang="ja-JP" dirty="0"/>
              <a:t>10</a:t>
            </a:r>
            <a:r>
              <a:rPr kumimoji="1" lang="ja-JP" altLang="en-US" dirty="0"/>
              <a:t>月</a:t>
            </a:r>
            <a:r>
              <a:rPr kumimoji="1" lang="en-US" altLang="ja-JP" dirty="0"/>
              <a:t>10</a:t>
            </a:r>
            <a:r>
              <a:rPr kumimoji="1" lang="ja-JP" altLang="en-US" dirty="0"/>
              <a:t>日に大阪駅直結のグランフロント大阪で開催を予定しており、大阪企業等の海外ビジネス機会を提供していきます。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6B1C174-B97E-46F0-939D-009B9BBF7F52}" type="slidenum">
              <a:rPr kumimoji="1" lang="ja-JP" altLang="en-US" smtClean="0"/>
              <a:t>21</a:t>
            </a:fld>
            <a:endParaRPr kumimoji="1" lang="ja-JP" altLang="en-US"/>
          </a:p>
        </p:txBody>
      </p:sp>
    </p:spTree>
    <p:extLst>
      <p:ext uri="{BB962C8B-B14F-4D97-AF65-F5344CB8AC3E}">
        <p14:creationId xmlns:p14="http://schemas.microsoft.com/office/powerpoint/2010/main" val="262627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358959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175675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135999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294766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177120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181134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415434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20706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2816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419362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7C043A-0EF9-4E7A-B9D0-45C4BB076BA5}" type="datetimeFigureOut">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224502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C043A-0EF9-4E7A-B9D0-45C4BB076BA5}" type="datetimeFigureOut">
              <a:rPr kumimoji="1" lang="ja-JP" altLang="en-US" smtClean="0"/>
              <a:t>2018/3/27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177F2-6FC3-4FDB-91F5-F73AADCE5C2A}" type="slidenum">
              <a:rPr kumimoji="1" lang="ja-JP" altLang="en-US" smtClean="0"/>
              <a:t>‹#›</a:t>
            </a:fld>
            <a:endParaRPr kumimoji="1" lang="ja-JP" altLang="en-US"/>
          </a:p>
        </p:txBody>
      </p:sp>
    </p:spTree>
    <p:extLst>
      <p:ext uri="{BB962C8B-B14F-4D97-AF65-F5344CB8AC3E}">
        <p14:creationId xmlns:p14="http://schemas.microsoft.com/office/powerpoint/2010/main" val="195135034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07529" y="3933056"/>
            <a:ext cx="9325664" cy="1219200"/>
          </a:xfrm>
        </p:spPr>
        <p:txBody>
          <a:bodyPr>
            <a:noAutofit/>
          </a:bodyPr>
          <a:lstStyle/>
          <a:p>
            <a:pPr algn="l"/>
            <a:r>
              <a:rPr lang="en-US" altLang="ja-JP" sz="2200" dirty="0" smtClean="0">
                <a:solidFill>
                  <a:schemeClr val="tx1"/>
                </a:solidFill>
                <a:latin typeface="+mn-ea"/>
              </a:rPr>
              <a:t>2018</a:t>
            </a:r>
            <a:r>
              <a:rPr lang="ja-JP" altLang="en-US" sz="2200" dirty="0" smtClean="0">
                <a:solidFill>
                  <a:schemeClr val="tx1"/>
                </a:solidFill>
                <a:latin typeface="+mn-ea"/>
              </a:rPr>
              <a:t>年</a:t>
            </a:r>
            <a:r>
              <a:rPr lang="en-US" altLang="ja-JP" sz="2200" dirty="0" smtClean="0">
                <a:solidFill>
                  <a:schemeClr val="tx1"/>
                </a:solidFill>
                <a:latin typeface="+mn-ea"/>
              </a:rPr>
              <a:t>3</a:t>
            </a:r>
            <a:r>
              <a:rPr lang="ja-JP" altLang="en-US" sz="2200" dirty="0" smtClean="0">
                <a:solidFill>
                  <a:schemeClr val="tx1"/>
                </a:solidFill>
                <a:latin typeface="+mn-ea"/>
              </a:rPr>
              <a:t>月</a:t>
            </a:r>
            <a:r>
              <a:rPr lang="en-US" altLang="ja-JP" sz="2200" dirty="0" smtClean="0">
                <a:solidFill>
                  <a:schemeClr val="tx1"/>
                </a:solidFill>
                <a:latin typeface="+mn-ea"/>
              </a:rPr>
              <a:t>27</a:t>
            </a:r>
            <a:r>
              <a:rPr lang="ja-JP" altLang="en-US" sz="2200" dirty="0" smtClean="0">
                <a:solidFill>
                  <a:schemeClr val="tx1"/>
                </a:solidFill>
                <a:latin typeface="+mn-ea"/>
              </a:rPr>
              <a:t>日</a:t>
            </a:r>
            <a:endParaRPr kumimoji="1" lang="en-US" altLang="ja-JP" sz="2200" dirty="0">
              <a:solidFill>
                <a:schemeClr val="tx1"/>
              </a:solidFill>
              <a:latin typeface="+mn-ea"/>
            </a:endParaRPr>
          </a:p>
          <a:p>
            <a:pPr algn="l"/>
            <a:r>
              <a:rPr lang="ja-JP" altLang="en-US" sz="2200" dirty="0">
                <a:solidFill>
                  <a:schemeClr val="tx1"/>
                </a:solidFill>
                <a:latin typeface="+mn-ea"/>
              </a:rPr>
              <a:t>大阪バイオ・ヘッドクオーター　</a:t>
            </a:r>
            <a:endParaRPr lang="en-US" altLang="ja-JP" sz="2200" dirty="0">
              <a:solidFill>
                <a:schemeClr val="tx1"/>
              </a:solidFill>
              <a:latin typeface="+mn-ea"/>
            </a:endParaRPr>
          </a:p>
          <a:p>
            <a:pPr algn="l"/>
            <a:r>
              <a:rPr lang="ja-JP" altLang="en-US" sz="2200" dirty="0">
                <a:solidFill>
                  <a:schemeClr val="tx1"/>
                </a:solidFill>
                <a:latin typeface="+mn-ea"/>
              </a:rPr>
              <a:t>（事務局</a:t>
            </a:r>
            <a:r>
              <a:rPr lang="en-US" altLang="ja-JP" sz="2200" dirty="0">
                <a:solidFill>
                  <a:schemeClr val="tx1"/>
                </a:solidFill>
                <a:latin typeface="+mn-ea"/>
              </a:rPr>
              <a:t>:</a:t>
            </a:r>
            <a:r>
              <a:rPr lang="ja-JP" altLang="en-US" sz="2200" dirty="0">
                <a:solidFill>
                  <a:schemeClr val="tx1"/>
                </a:solidFill>
                <a:latin typeface="+mn-ea"/>
              </a:rPr>
              <a:t>大阪府商工労働部成長産業振興室ライフサイエンス産業課）</a:t>
            </a:r>
            <a:endParaRPr lang="en-US" altLang="ja-JP" sz="2200" dirty="0">
              <a:solidFill>
                <a:schemeClr val="tx1"/>
              </a:solidFill>
              <a:latin typeface="+mn-ea"/>
            </a:endParaRPr>
          </a:p>
        </p:txBody>
      </p:sp>
      <p:sp>
        <p:nvSpPr>
          <p:cNvPr id="5" name="1 つの角を丸めた四角形 4"/>
          <p:cNvSpPr/>
          <p:nvPr/>
        </p:nvSpPr>
        <p:spPr>
          <a:xfrm>
            <a:off x="485006" y="1283617"/>
            <a:ext cx="8172400" cy="1440000"/>
          </a:xfrm>
          <a:prstGeom prst="snipRoundRect">
            <a:avLst>
              <a:gd name="adj1" fmla="val 0"/>
              <a:gd name="adj2" fmla="val 0"/>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大阪バイオ戦略・最終</a:t>
            </a:r>
            <a:r>
              <a:rPr lang="ja-JP" altLang="en-US" sz="4000" dirty="0" smtClean="0"/>
              <a:t>検証</a:t>
            </a:r>
            <a:endParaRPr kumimoji="1" lang="ja-JP" altLang="en-US" sz="4000" dirty="0"/>
          </a:p>
        </p:txBody>
      </p:sp>
      <p:sp>
        <p:nvSpPr>
          <p:cNvPr id="6" name="正方形/長方形 5"/>
          <p:cNvSpPr/>
          <p:nvPr/>
        </p:nvSpPr>
        <p:spPr>
          <a:xfrm>
            <a:off x="304478" y="1283617"/>
            <a:ext cx="144016" cy="1440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6554" y="1287810"/>
            <a:ext cx="144016" cy="1440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00839" y="1287810"/>
            <a:ext cx="144016" cy="1440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892480" y="1287810"/>
            <a:ext cx="144016" cy="1440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746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823" y="2544813"/>
            <a:ext cx="5486019" cy="395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22"/>
          <p:cNvSpPr>
            <a:spLocks noChangeArrowheads="1"/>
          </p:cNvSpPr>
          <p:nvPr/>
        </p:nvSpPr>
        <p:spPr bwMode="auto">
          <a:xfrm>
            <a:off x="-11261" y="3188"/>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＜治験促進＞</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「治験ネットおおさか」の構築　</a:t>
            </a:r>
            <a:endParaRPr kumimoji="0" lang="en-US" altLang="ja-JP" sz="1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2"/>
          <p:cNvSpPr>
            <a:spLocks noChangeArrowheads="1"/>
          </p:cNvSpPr>
          <p:nvPr/>
        </p:nvSpPr>
        <p:spPr bwMode="auto">
          <a:xfrm>
            <a:off x="159694" y="620688"/>
            <a:ext cx="8853677" cy="1723918"/>
          </a:xfrm>
          <a:prstGeom prst="roundRect">
            <a:avLst>
              <a:gd name="adj" fmla="val 3776"/>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大阪府内の大学病院、国立病院、府立病院を含む、</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の医療機関で構成する地域治験ネットワーク化</a:t>
            </a:r>
          </a:p>
          <a:p>
            <a:pPr marL="87313" indent="-87313">
              <a:tabLst>
                <a:tab pos="1252538" algn="l"/>
              </a:tabLst>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月から</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共同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IRB</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による倫理審査を開始するなど、ネットワークによる共同治</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験の実施体制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確立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※IRB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･･･治験の妥当性等を審査する治験審査委員会</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427984" y="2443895"/>
            <a:ext cx="4655946" cy="426942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bwMode="white">
          <a:xfrm>
            <a:off x="3347864" y="2344606"/>
            <a:ext cx="1008112" cy="4519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07504" y="2444325"/>
            <a:ext cx="4464496" cy="4269429"/>
            <a:chOff x="4860032" y="2399931"/>
            <a:chExt cx="4464496" cy="4269429"/>
          </a:xfrm>
        </p:grpSpPr>
        <p:sp>
          <p:nvSpPr>
            <p:cNvPr id="23" name="角丸四角形 22"/>
            <p:cNvSpPr>
              <a:spLocks/>
            </p:cNvSpPr>
            <p:nvPr/>
          </p:nvSpPr>
          <p:spPr>
            <a:xfrm>
              <a:off x="5658008" y="2587678"/>
              <a:ext cx="2821977" cy="378453"/>
            </a:xfrm>
            <a:prstGeom prst="roundRect">
              <a:avLst/>
            </a:prstGeom>
            <a:solidFill>
              <a:schemeClr val="bg1"/>
            </a:solidFill>
            <a:ln w="25400">
              <a:solidFill>
                <a:srgbClr val="4B6ACD"/>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r>
                <a:rPr lang="ja-JP" altLang="en-US"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治験依頼者</a:t>
              </a:r>
              <a:endParaRPr lang="zh-TW" altLang="en-US"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a:spLocks/>
            </p:cNvSpPr>
            <p:nvPr/>
          </p:nvSpPr>
          <p:spPr>
            <a:xfrm>
              <a:off x="5024929" y="3641411"/>
              <a:ext cx="3897888" cy="1892265"/>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8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a:spLocks/>
            </p:cNvSpPr>
            <p:nvPr/>
          </p:nvSpPr>
          <p:spPr>
            <a:xfrm>
              <a:off x="5619516" y="3476802"/>
              <a:ext cx="2840916" cy="630755"/>
            </a:xfrm>
            <a:prstGeom prst="roundRect">
              <a:avLst/>
            </a:prstGeom>
            <a:solidFill>
              <a:srgbClr val="4B6ACD"/>
            </a:solidFill>
            <a:ln w="6350">
              <a:solidFill>
                <a:srgbClr val="4B6ACD"/>
              </a:solidFill>
            </a:ln>
          </p:spPr>
          <p:style>
            <a:lnRef idx="2">
              <a:schemeClr val="accent1">
                <a:shade val="50000"/>
              </a:schemeClr>
            </a:lnRef>
            <a:fillRef idx="1">
              <a:schemeClr val="accent1"/>
            </a:fillRef>
            <a:effectRef idx="0">
              <a:schemeClr val="accent1"/>
            </a:effectRef>
            <a:fontRef idx="minor">
              <a:schemeClr val="lt1"/>
            </a:fontRef>
          </p:style>
          <p:txBody>
            <a:bodyPr vert="eaVert" lIns="106654" tIns="53328" rIns="106654" bIns="53328" anchor="ctr"/>
            <a:lstStyle/>
            <a:p>
              <a:pPr algn="ctr">
                <a:defRPr/>
              </a:pPr>
              <a:endParaRPr lang="ja-JP" altLang="en-US" sz="8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2"/>
            <p:cNvSpPr txBox="1">
              <a:spLocks noChangeAspect="1" noChangeArrowheads="1"/>
            </p:cNvSpPr>
            <p:nvPr/>
          </p:nvSpPr>
          <p:spPr bwMode="auto">
            <a:xfrm>
              <a:off x="5652120" y="3491936"/>
              <a:ext cx="2820304" cy="6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654" tIns="53328" rIns="106654" bIns="53328"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spcBef>
                  <a:spcPts val="0"/>
                </a:spcBef>
                <a:spcAft>
                  <a:spcPts val="600"/>
                </a:spcAft>
              </a:pPr>
              <a:r>
                <a:rPr lang="ja-JP" altLang="en-US" sz="1400" b="1" u="none" spc="-12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zh-TW" altLang="en-US" sz="1400" b="1" u="none" spc="-12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事務局</a:t>
              </a:r>
              <a:r>
                <a:rPr lang="ja-JP" altLang="en-US" sz="1400" b="1" u="none" spc="-12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＋共同</a:t>
              </a:r>
              <a:r>
                <a:rPr lang="en-US" altLang="ja-JP" sz="1400" b="1" u="none" spc="-12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IRB</a:t>
              </a:r>
            </a:p>
            <a:p>
              <a:pPr algn="ctr" eaLnBrk="1" hangingPunct="1">
                <a:spcBef>
                  <a:spcPts val="0"/>
                </a:spcBef>
                <a:spcAft>
                  <a:spcPts val="600"/>
                </a:spcAft>
              </a:pPr>
              <a:r>
                <a:rPr lang="zh-TW" altLang="en-US" sz="14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大阪大学医学部附属病院</a:t>
              </a:r>
              <a:r>
                <a:rPr lang="zh-TW" altLang="en-US" sz="14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上下矢印 28"/>
            <p:cNvSpPr>
              <a:spLocks/>
            </p:cNvSpPr>
            <p:nvPr/>
          </p:nvSpPr>
          <p:spPr>
            <a:xfrm>
              <a:off x="6848546" y="3015740"/>
              <a:ext cx="321960" cy="435136"/>
            </a:xfrm>
            <a:prstGeom prst="upDownArrow">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800" u="none">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7922655" y="4786066"/>
              <a:ext cx="1401873" cy="1091206"/>
              <a:chOff x="4667755" y="1729088"/>
              <a:chExt cx="1598804" cy="1245600"/>
            </a:xfrm>
          </p:grpSpPr>
          <p:pic>
            <p:nvPicPr>
              <p:cNvPr id="51" name="Picture 5" descr="C:\Users\chiken-6.HP-CRC\AppData\Local\Microsoft\Windows\Temporary Internet Files\Content.IE5\CPZ32KR2\MC900205564[1].wmf"/>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755" y="1729088"/>
                <a:ext cx="1243675"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円/楕円 51"/>
              <p:cNvSpPr>
                <a:spLocks noChangeAspect="1"/>
              </p:cNvSpPr>
              <p:nvPr/>
            </p:nvSpPr>
            <p:spPr>
              <a:xfrm>
                <a:off x="5364306" y="2578869"/>
                <a:ext cx="494598" cy="3021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32"/>
              <p:cNvSpPr txBox="1">
                <a:spLocks noChangeAspect="1" noChangeArrowheads="1"/>
              </p:cNvSpPr>
              <p:nvPr/>
            </p:nvSpPr>
            <p:spPr bwMode="auto">
              <a:xfrm>
                <a:off x="5189533" y="2578869"/>
                <a:ext cx="902597" cy="3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IRB</a:t>
                </a:r>
              </a:p>
            </p:txBody>
          </p:sp>
          <p:sp>
            <p:nvSpPr>
              <p:cNvPr id="54" name="テキスト ボックス 32"/>
              <p:cNvSpPr txBox="1">
                <a:spLocks noChangeAspect="1" noChangeArrowheads="1"/>
              </p:cNvSpPr>
              <p:nvPr/>
            </p:nvSpPr>
            <p:spPr bwMode="auto">
              <a:xfrm>
                <a:off x="5363962" y="2367150"/>
                <a:ext cx="902597" cy="41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000" b="1"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32" name="角丸四角形吹き出し 31"/>
            <p:cNvSpPr/>
            <p:nvPr/>
          </p:nvSpPr>
          <p:spPr>
            <a:xfrm>
              <a:off x="7380312" y="3052821"/>
              <a:ext cx="1609852" cy="376179"/>
            </a:xfrm>
            <a:prstGeom prst="wedgeRoundRectCallout">
              <a:avLst>
                <a:gd name="adj1" fmla="val -42595"/>
                <a:gd name="adj2" fmla="val 79276"/>
                <a:gd name="adj3" fmla="val 16667"/>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none" dirty="0">
                  <a:latin typeface="Meiryo UI" panose="020B0604030504040204" pitchFamily="50" charset="-128"/>
                  <a:ea typeface="Meiryo UI" panose="020B0604030504040204" pitchFamily="50" charset="-128"/>
                  <a:cs typeface="Meiryo UI" panose="020B0604030504040204" pitchFamily="50" charset="-128"/>
                </a:rPr>
                <a:t>審査も連絡調整も</a:t>
              </a:r>
              <a:endParaRPr lang="en-US" altLang="ja-JP" sz="1200" b="1" u="none"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u="none" dirty="0">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
            <p:cNvGrpSpPr/>
            <p:nvPr/>
          </p:nvGrpSpPr>
          <p:grpSpPr>
            <a:xfrm>
              <a:off x="4975863" y="4810522"/>
              <a:ext cx="1401873" cy="1091206"/>
              <a:chOff x="4667755" y="1729088"/>
              <a:chExt cx="1598804" cy="1245600"/>
            </a:xfrm>
          </p:grpSpPr>
          <p:pic>
            <p:nvPicPr>
              <p:cNvPr id="47" name="Picture 5" descr="C:\Users\chiken-6.HP-CRC\AppData\Local\Microsoft\Windows\Temporary Internet Files\Content.IE5\CPZ32KR2\MC900205564[1].wmf"/>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755" y="1729088"/>
                <a:ext cx="1243675"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a:spLocks noChangeAspect="1"/>
              </p:cNvSpPr>
              <p:nvPr/>
            </p:nvSpPr>
            <p:spPr>
              <a:xfrm>
                <a:off x="5364306" y="2578869"/>
                <a:ext cx="494598" cy="3021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32"/>
              <p:cNvSpPr txBox="1">
                <a:spLocks noChangeAspect="1" noChangeArrowheads="1"/>
              </p:cNvSpPr>
              <p:nvPr/>
            </p:nvSpPr>
            <p:spPr bwMode="auto">
              <a:xfrm>
                <a:off x="5189533" y="2578869"/>
                <a:ext cx="902597" cy="3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IRB</a:t>
                </a:r>
              </a:p>
            </p:txBody>
          </p:sp>
          <p:sp>
            <p:nvSpPr>
              <p:cNvPr id="50" name="テキスト ボックス 32"/>
              <p:cNvSpPr txBox="1">
                <a:spLocks noChangeAspect="1" noChangeArrowheads="1"/>
              </p:cNvSpPr>
              <p:nvPr/>
            </p:nvSpPr>
            <p:spPr bwMode="auto">
              <a:xfrm>
                <a:off x="5363962" y="2367150"/>
                <a:ext cx="902597" cy="41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000" b="1"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38" name="上下矢印 37"/>
            <p:cNvSpPr>
              <a:spLocks/>
            </p:cNvSpPr>
            <p:nvPr/>
          </p:nvSpPr>
          <p:spPr>
            <a:xfrm>
              <a:off x="6848546" y="4153580"/>
              <a:ext cx="321960" cy="435136"/>
            </a:xfrm>
            <a:prstGeom prst="upDownArrow">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800" u="none">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6516216" y="4936909"/>
              <a:ext cx="1401873" cy="1091206"/>
              <a:chOff x="4667755" y="1729088"/>
              <a:chExt cx="1598804" cy="1245600"/>
            </a:xfrm>
          </p:grpSpPr>
          <p:pic>
            <p:nvPicPr>
              <p:cNvPr id="43" name="Picture 5" descr="C:\Users\chiken-6.HP-CRC\AppData\Local\Microsoft\Windows\Temporary Internet Files\Content.IE5\CPZ32KR2\MC900205564[1].wmf"/>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755" y="1729088"/>
                <a:ext cx="1243675"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円/楕円 43"/>
              <p:cNvSpPr>
                <a:spLocks noChangeAspect="1"/>
              </p:cNvSpPr>
              <p:nvPr/>
            </p:nvSpPr>
            <p:spPr>
              <a:xfrm>
                <a:off x="5364306" y="2578869"/>
                <a:ext cx="494598" cy="3021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endParaRPr lang="ja-JP" altLang="en-US"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32"/>
              <p:cNvSpPr txBox="1">
                <a:spLocks noChangeAspect="1" noChangeArrowheads="1"/>
              </p:cNvSpPr>
              <p:nvPr/>
            </p:nvSpPr>
            <p:spPr bwMode="auto">
              <a:xfrm>
                <a:off x="5189533" y="2578869"/>
                <a:ext cx="902597" cy="3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IRB</a:t>
                </a:r>
              </a:p>
            </p:txBody>
          </p:sp>
          <p:sp>
            <p:nvSpPr>
              <p:cNvPr id="46" name="テキスト ボックス 32"/>
              <p:cNvSpPr txBox="1">
                <a:spLocks noChangeAspect="1" noChangeArrowheads="1"/>
              </p:cNvSpPr>
              <p:nvPr/>
            </p:nvSpPr>
            <p:spPr bwMode="auto">
              <a:xfrm>
                <a:off x="5363962" y="2367150"/>
                <a:ext cx="902597" cy="41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54" tIns="53328" rIns="106654" bIns="5332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000" b="1"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40" name="角丸四角形 39"/>
            <p:cNvSpPr>
              <a:spLocks/>
            </p:cNvSpPr>
            <p:nvPr/>
          </p:nvSpPr>
          <p:spPr>
            <a:xfrm>
              <a:off x="5652120" y="4526591"/>
              <a:ext cx="2821977" cy="536142"/>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06654" tIns="53328" rIns="106654" bIns="53328" anchor="ctr"/>
            <a:lstStyle/>
            <a:p>
              <a:pPr algn="ctr">
                <a:defRPr/>
              </a:pPr>
              <a:r>
                <a:rPr lang="ja-JP" altLang="en-US"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参加医療機関＜</a:t>
              </a:r>
              <a:r>
                <a:rPr lang="en-US" altLang="ja-JP"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7918089" y="6169875"/>
              <a:ext cx="957464" cy="269628"/>
            </a:xfrm>
            <a:prstGeom prst="rect">
              <a:avLst/>
            </a:prstGeom>
            <a:noFill/>
          </p:spPr>
          <p:txBody>
            <a:bodyPr wrap="none" rtlCol="0">
              <a:spAutoFit/>
            </a:bodyPr>
            <a:lstStyle/>
            <a:p>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イメージ図</a:t>
              </a:r>
            </a:p>
          </p:txBody>
        </p:sp>
        <p:sp>
          <p:nvSpPr>
            <p:cNvPr id="42" name="角丸四角形吹き出し 41"/>
            <p:cNvSpPr/>
            <p:nvPr/>
          </p:nvSpPr>
          <p:spPr>
            <a:xfrm>
              <a:off x="7351612" y="4258808"/>
              <a:ext cx="1705530" cy="351378"/>
            </a:xfrm>
            <a:prstGeom prst="wedgeRoundRectCallout">
              <a:avLst>
                <a:gd name="adj1" fmla="val -4213"/>
                <a:gd name="adj2" fmla="val 21881"/>
                <a:gd name="adj3" fmla="val 16667"/>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u="none" dirty="0">
                  <a:latin typeface="Meiryo UI" panose="020B0604030504040204" pitchFamily="50" charset="-128"/>
                  <a:ea typeface="Meiryo UI" panose="020B0604030504040204" pitchFamily="50" charset="-128"/>
                  <a:cs typeface="Meiryo UI" panose="020B0604030504040204" pitchFamily="50" charset="-128"/>
                </a:rPr>
                <a:t>総病床１万超の大規模</a:t>
              </a:r>
              <a:endParaRPr lang="en-US" altLang="ja-JP" sz="1100" b="1" u="none"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u="none" dirty="0">
                  <a:latin typeface="Meiryo UI" panose="020B0604030504040204" pitchFamily="50" charset="-128"/>
                  <a:ea typeface="Meiryo UI" panose="020B0604030504040204" pitchFamily="50" charset="-128"/>
                  <a:cs typeface="Meiryo UI" panose="020B0604030504040204" pitchFamily="50" charset="-128"/>
                </a:rPr>
                <a:t>ネットワーク</a:t>
              </a:r>
              <a:endParaRPr kumimoji="1" lang="ja-JP" altLang="en-US" sz="1100" b="1"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860032" y="2399931"/>
              <a:ext cx="4248472" cy="426942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4975863" y="5984818"/>
              <a:ext cx="1836000" cy="370115"/>
            </a:xfrm>
            <a:prstGeom prst="wedgeRoundRectCallout">
              <a:avLst>
                <a:gd name="adj1" fmla="val 37337"/>
                <a:gd name="adj2" fmla="val -113931"/>
                <a:gd name="adj3" fmla="val 16667"/>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none" dirty="0">
                  <a:latin typeface="Meiryo UI" panose="020B0604030504040204" pitchFamily="50" charset="-128"/>
                  <a:ea typeface="Meiryo UI" panose="020B0604030504040204" pitchFamily="50" charset="-128"/>
                  <a:cs typeface="Meiryo UI" panose="020B0604030504040204" pitchFamily="50" charset="-128"/>
                </a:rPr>
                <a:t>各医療機関の</a:t>
              </a:r>
              <a:endParaRPr lang="en-US" altLang="ja-JP" sz="1200" b="1" u="none"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u="none" dirty="0">
                  <a:latin typeface="Meiryo UI" panose="020B0604030504040204" pitchFamily="50" charset="-128"/>
                  <a:ea typeface="Meiryo UI" panose="020B0604030504040204" pitchFamily="50" charset="-128"/>
                  <a:cs typeface="Meiryo UI" panose="020B0604030504040204" pitchFamily="50" charset="-128"/>
                </a:rPr>
                <a:t>審査は不要！</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角丸四角形 55"/>
          <p:cNvSpPr/>
          <p:nvPr/>
        </p:nvSpPr>
        <p:spPr bwMode="auto">
          <a:xfrm>
            <a:off x="4499993" y="2560630"/>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参加医療機関</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6900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2"/>
          <p:cNvSpPr>
            <a:spLocks noChangeArrowheads="1"/>
          </p:cNvSpPr>
          <p:nvPr/>
        </p:nvSpPr>
        <p:spPr bwMode="auto">
          <a:xfrm>
            <a:off x="-11261" y="769628"/>
            <a:ext cx="9154033" cy="1080000"/>
          </a:xfrm>
          <a:prstGeom prst="roundRect">
            <a:avLst>
              <a:gd name="adj" fmla="val 5796"/>
            </a:avLst>
          </a:prstGeom>
          <a:solidFill>
            <a:srgbClr val="0000FF"/>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研究成果の事業化推進</a:t>
            </a:r>
            <a:endPar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2"/>
          <p:cNvSpPr>
            <a:spLocks noChangeArrowheads="1"/>
          </p:cNvSpPr>
          <p:nvPr/>
        </p:nvSpPr>
        <p:spPr bwMode="auto">
          <a:xfrm>
            <a:off x="101894" y="2715656"/>
            <a:ext cx="8928992" cy="129398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b="1" u="sng" dirty="0">
                <a:solidFill>
                  <a:srgbClr val="000000"/>
                </a:solidFill>
                <a:latin typeface="Meiryo UI" pitchFamily="50" charset="-128"/>
                <a:ea typeface="Meiryo UI" pitchFamily="50" charset="-128"/>
                <a:cs typeface="Meiryo UI" pitchFamily="50" charset="-128"/>
              </a:rPr>
              <a:t>世界トップクラスの大学等研究機関の集積を活かした革新的研究の推進</a:t>
            </a:r>
            <a:endPar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医薬基盤・健康・栄養研究所、大阪市立大学、大阪大学、大阪府立大学、国立循環器病研究センター、理化学研究所生命システム研究センター等、世界最高水準の研究機関の集積を活かし、大阪発の先進的な医薬品、医療機器</a:t>
            </a:r>
            <a:r>
              <a:rPr lang="ja-JP" altLang="en-US" sz="1600" dirty="0">
                <a:latin typeface="Meiryo UI" pitchFamily="50" charset="-128"/>
                <a:ea typeface="Meiryo UI" pitchFamily="50" charset="-128"/>
                <a:cs typeface="Meiryo UI" pitchFamily="50" charset="-128"/>
              </a:rPr>
              <a:t>、再生医療等製品、先端</a:t>
            </a:r>
            <a:r>
              <a:rPr lang="ja-JP" altLang="en-US" sz="1600" dirty="0">
                <a:solidFill>
                  <a:srgbClr val="000000"/>
                </a:solidFill>
                <a:latin typeface="Meiryo UI" pitchFamily="50" charset="-128"/>
                <a:ea typeface="Meiryo UI" pitchFamily="50" charset="-128"/>
                <a:cs typeface="Meiryo UI" pitchFamily="50" charset="-128"/>
              </a:rPr>
              <a:t>医療技術開発等につながる研究を推進</a:t>
            </a:r>
            <a:r>
              <a:rPr lang="ja-JP" altLang="en-US" sz="1600" dirty="0" smtClean="0">
                <a:solidFill>
                  <a:srgbClr val="000000"/>
                </a:solidFill>
                <a:latin typeface="Meiryo UI" pitchFamily="50" charset="-128"/>
                <a:ea typeface="Meiryo UI" pitchFamily="50" charset="-128"/>
                <a:cs typeface="Meiryo UI" pitchFamily="50" charset="-128"/>
              </a:rPr>
              <a:t>する</a:t>
            </a:r>
            <a:endParaRPr kumimoji="1" lang="ja-JP" sz="3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6" name="AutoShape 2"/>
          <p:cNvSpPr>
            <a:spLocks noChangeArrowheads="1"/>
          </p:cNvSpPr>
          <p:nvPr/>
        </p:nvSpPr>
        <p:spPr bwMode="auto">
          <a:xfrm>
            <a:off x="107504" y="4153652"/>
            <a:ext cx="8928992" cy="90000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lvl="0" algn="just" fontAlgn="base">
              <a:lnSpc>
                <a:spcPct val="120000"/>
              </a:lnSpc>
              <a:spcBef>
                <a:spcPct val="0"/>
              </a:spcBef>
              <a:spcAft>
                <a:spcPct val="0"/>
              </a:spcAft>
            </a:pPr>
            <a:r>
              <a:rPr kumimoji="1" lang="en-US" altLang="ja-JP" sz="1600"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sz="1600" b="1" u="sng" dirty="0">
                <a:solidFill>
                  <a:srgbClr val="000000"/>
                </a:solidFill>
                <a:latin typeface="Meiryo UI" pitchFamily="50" charset="-128"/>
                <a:ea typeface="Meiryo UI" pitchFamily="50" charset="-128"/>
                <a:cs typeface="Meiryo UI" pitchFamily="50" charset="-128"/>
              </a:rPr>
              <a:t>産学官連携の強みを活かした事業の展開</a:t>
            </a:r>
            <a:endParaRPr kumimoji="1" lang="en-US" altLang="ja-JP" sz="1600" b="1" i="0" u="sng"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これまで培われてきた産学官連携の強みを活かし、大学等研究機関の研究成果を産業化するとともに、企業の利益を新たな研究成果を生み出す研究資金として還元することができるよう、産学官連携を推進</a:t>
            </a:r>
            <a:r>
              <a:rPr lang="ja-JP" altLang="en-US" sz="1600" dirty="0" smtClean="0">
                <a:solidFill>
                  <a:srgbClr val="000000"/>
                </a:solidFill>
                <a:latin typeface="Meiryo UI" pitchFamily="50" charset="-128"/>
                <a:ea typeface="Meiryo UI" pitchFamily="50" charset="-128"/>
                <a:cs typeface="Meiryo UI" pitchFamily="50" charset="-128"/>
              </a:rPr>
              <a:t>する</a:t>
            </a:r>
            <a:endParaRPr kumimoji="1" lang="ja-JP" sz="1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7" name="角丸四角形 55">
            <a:extLst>
              <a:ext uri="{FF2B5EF4-FFF2-40B4-BE49-F238E27FC236}">
                <a16:creationId xmlns="" xmlns:a16="http://schemas.microsoft.com/office/drawing/2014/main" id="{BBF26A3E-D442-46C2-917F-285C69F6F30F}"/>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0627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63500"/>
            <a:ext cx="3000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algn="l"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algn="l"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algn="l"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algn="l"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fontAlgn="b" hangingPunct="1">
              <a:spcBef>
                <a:spcPct val="0"/>
              </a:spcBef>
              <a:buClrTx/>
              <a:buSzTx/>
              <a:buFontTx/>
              <a:buNone/>
            </a:pPr>
            <a:r>
              <a:rPr lang="ja-JP" altLang="ja-JP" sz="1600" b="1">
                <a:latin typeface="Arial" charset="0"/>
                <a:ea typeface="ＭＳ Ｐゴシック" charset="-128"/>
              </a:rPr>
              <a:t>  </a:t>
            </a:r>
          </a:p>
          <a:p>
            <a:pPr>
              <a:spcBef>
                <a:spcPct val="0"/>
              </a:spcBef>
              <a:buClrTx/>
              <a:buSzTx/>
              <a:buFontTx/>
              <a:buNone/>
            </a:pPr>
            <a:endParaRPr lang="ja-JP" altLang="ja-JP" sz="1600" b="1">
              <a:latin typeface="Arial" charset="0"/>
              <a:ea typeface="ＭＳ Ｐゴシック" charset="-128"/>
            </a:endParaRPr>
          </a:p>
        </p:txBody>
      </p:sp>
      <p:grpSp>
        <p:nvGrpSpPr>
          <p:cNvPr id="7" name="グループ化 6"/>
          <p:cNvGrpSpPr/>
          <p:nvPr/>
        </p:nvGrpSpPr>
        <p:grpSpPr bwMode="white">
          <a:xfrm>
            <a:off x="49214" y="2852936"/>
            <a:ext cx="9080931" cy="3744416"/>
            <a:chOff x="49213" y="4133833"/>
            <a:chExt cx="9130466" cy="2633680"/>
          </a:xfrm>
        </p:grpSpPr>
        <p:sp>
          <p:nvSpPr>
            <p:cNvPr id="8" name="テキスト ボックス 1"/>
            <p:cNvSpPr txBox="1">
              <a:spLocks noChangeArrowheads="1"/>
            </p:cNvSpPr>
            <p:nvPr/>
          </p:nvSpPr>
          <p:spPr bwMode="white">
            <a:xfrm>
              <a:off x="101969" y="4133833"/>
              <a:ext cx="9077710" cy="1028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algn="l"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algn="l"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algn="l"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algn="l"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algn="l"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支部</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〔2013.10</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開設</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（グランフロント大阪 タワー</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B 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階</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※2016.3</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にタワー</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より移転</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buClrTx/>
                <a:buSzTx/>
                <a:buFontTx/>
                <a:buNone/>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ClrTx/>
                <a:buSzTx/>
                <a:buFontTx/>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ClrTx/>
                <a:buSzTx/>
                <a:buFontTx/>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ClrTx/>
                <a:buSzTx/>
                <a:buFontTx/>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ClrTx/>
                <a:buSzTx/>
                <a:buFontTx/>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30"/>
            <p:cNvSpPr txBox="1">
              <a:spLocks noChangeArrowheads="1"/>
            </p:cNvSpPr>
            <p:nvPr/>
          </p:nvSpPr>
          <p:spPr bwMode="white">
            <a:xfrm>
              <a:off x="49213" y="6397625"/>
              <a:ext cx="9070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algn="l"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algn="l"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algn="l"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algn="l"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spcBef>
                  <a:spcPct val="0"/>
                </a:spcBef>
                <a:buClrTx/>
                <a:buSzTx/>
                <a:buFontTx/>
                <a:buNone/>
              </a:pPr>
              <a:endParaRPr lang="ja-JP" altLang="en-US" sz="2400">
                <a:latin typeface="Arial" charset="0"/>
                <a:ea typeface="ＭＳ Ｐゴシック" charset="-128"/>
              </a:endParaRPr>
            </a:p>
          </p:txBody>
        </p:sp>
        <p:sp>
          <p:nvSpPr>
            <p:cNvPr id="10" name="テキスト ボックス 9"/>
            <p:cNvSpPr txBox="1"/>
            <p:nvPr/>
          </p:nvSpPr>
          <p:spPr bwMode="white">
            <a:xfrm>
              <a:off x="93952" y="4304566"/>
              <a:ext cx="8969620" cy="340953"/>
            </a:xfrm>
            <a:prstGeom prst="rect">
              <a:avLst/>
            </a:prstGeom>
            <a:solidFill>
              <a:schemeClr val="bg1"/>
            </a:solidFill>
            <a:ln>
              <a:noFill/>
            </a:ln>
          </p:spPr>
          <p:txBody>
            <a:bodyPr wrap="square" tIns="0">
              <a:spAutoFit/>
            </a:bodyPr>
            <a:lstStyle/>
            <a:p>
              <a:pPr>
                <a:defRPr/>
              </a:pPr>
              <a:r>
                <a:rPr lang="en-US" altLang="ja-JP"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b="1" dirty="0">
                  <a:latin typeface="Meiryo UI" panose="020B0604030504040204" pitchFamily="50" charset="-128"/>
                  <a:ea typeface="Meiryo UI" panose="020B0604030504040204" pitchFamily="50" charset="-128"/>
                  <a:cs typeface="Meiryo UI" panose="020B0604030504040204" pitchFamily="50" charset="-128"/>
                </a:rPr>
                <a:t>創薬</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戦略部</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西日本統括部</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b="1" dirty="0">
                  <a:latin typeface="Meiryo UI" panose="020B0604030504040204" pitchFamily="50" charset="-128"/>
                  <a:ea typeface="Meiryo UI" panose="020B0604030504040204" pitchFamily="50" charset="-128"/>
                  <a:cs typeface="Meiryo UI" panose="020B0604030504040204" pitchFamily="50" charset="-128"/>
                </a:rPr>
                <a:t>４　開設</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（グランフロント大阪 タワー</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B 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階</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開設</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時は</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創薬支援</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戦略部西日本統括部</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テキスト ボックス 10"/>
          <p:cNvSpPr txBox="1"/>
          <p:nvPr/>
        </p:nvSpPr>
        <p:spPr>
          <a:xfrm>
            <a:off x="-1" y="0"/>
            <a:ext cx="9144000" cy="523220"/>
          </a:xfrm>
          <a:prstGeom prst="rect">
            <a:avLst/>
          </a:prstGeom>
          <a:solidFill>
            <a:srgbClr val="0000CC"/>
          </a:solidFill>
        </p:spPr>
        <p:txBody>
          <a:bodyPr lIns="0" rIns="0">
            <a:spAutoFit/>
          </a:bodyPr>
          <a:lstStyle/>
          <a:p>
            <a:pPr algn="ctr">
              <a:buFontTx/>
              <a:buNone/>
              <a:tabLst>
                <a:tab pos="1608138" algn="l"/>
              </a:tabLst>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＜研究成果の事業化推進＞</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創薬等の支援機関等</a:t>
            </a:r>
            <a:endParaRPr kumimoji="0" lang="ja-JP" altLang="en-US" sz="105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6300598" y="3867736"/>
            <a:ext cx="2375858" cy="1109843"/>
            <a:chOff x="5724534" y="5900764"/>
            <a:chExt cx="2375858" cy="1109843"/>
          </a:xfrm>
        </p:grpSpPr>
        <p:sp>
          <p:nvSpPr>
            <p:cNvPr id="13" name="円/楕円 12"/>
            <p:cNvSpPr>
              <a:spLocks noChangeAspect="1"/>
            </p:cNvSpPr>
            <p:nvPr/>
          </p:nvSpPr>
          <p:spPr>
            <a:xfrm>
              <a:off x="5724534" y="5900764"/>
              <a:ext cx="2375858" cy="11098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a:p>
          </p:txBody>
        </p:sp>
        <p:sp>
          <p:nvSpPr>
            <p:cNvPr id="14" name="テキスト ボックス 13"/>
            <p:cNvSpPr txBox="1"/>
            <p:nvPr/>
          </p:nvSpPr>
          <p:spPr>
            <a:xfrm>
              <a:off x="5937046" y="6003582"/>
              <a:ext cx="1995828" cy="92333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医療機器相談を実施</a:t>
              </a:r>
            </a:p>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グランフロント大阪</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タワー</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C7</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階</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（関西広域連合事業）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大かっこ 15"/>
          <p:cNvSpPr/>
          <p:nvPr/>
        </p:nvSpPr>
        <p:spPr>
          <a:xfrm>
            <a:off x="6718413" y="4249040"/>
            <a:ext cx="1614166" cy="39971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AutoShape 2">
            <a:extLst>
              <a:ext uri="{FF2B5EF4-FFF2-40B4-BE49-F238E27FC236}">
                <a16:creationId xmlns:a16="http://schemas.microsoft.com/office/drawing/2014/main" xmlns="" id="{FDF84E96-0A0F-4BE5-A216-9B173F60FD74}"/>
              </a:ext>
            </a:extLst>
          </p:cNvPr>
          <p:cNvSpPr>
            <a:spLocks noChangeArrowheads="1"/>
          </p:cNvSpPr>
          <p:nvPr/>
        </p:nvSpPr>
        <p:spPr bwMode="auto">
          <a:xfrm>
            <a:off x="145162" y="692696"/>
            <a:ext cx="8853677" cy="1924577"/>
          </a:xfrm>
          <a:prstGeom prst="roundRect">
            <a:avLst>
              <a:gd name="adj" fmla="val 3776"/>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AMED</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創薬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戦略部西日本統括部、</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関西支部が大阪</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に開設</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支部</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は、研究開発の初期段階から市販後までの各種相談が実施可能。また</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連合では、</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医療機器分野への参入支援として医療機器相談を</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0044608" y="1512001"/>
            <a:ext cx="4536024" cy="5277601"/>
          </a:xfrm>
          <a:prstGeom prst="roundRect">
            <a:avLst/>
          </a:prstGeom>
          <a:solidFill>
            <a:srgbClr val="92D05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13789024" y="1465145"/>
            <a:ext cx="3744416" cy="5328592"/>
          </a:xfrm>
          <a:prstGeom prst="roundRect">
            <a:avLst/>
          </a:prstGeom>
          <a:solidFill>
            <a:srgbClr val="66FF99"/>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13826156" y="1996912"/>
            <a:ext cx="2635014" cy="4694654"/>
          </a:xfrm>
          <a:prstGeom prst="roundRect">
            <a:avLst/>
          </a:prstGeom>
          <a:solidFill>
            <a:schemeClr val="tx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Picture 7" descr="C:\Users\fukuharatomoko\AppData\Local\Microsoft\Windows\Temporary Internet Files\Content.IE5\AYX5JQZH\sgi01a201310110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512" y="3697393"/>
            <a:ext cx="1368152" cy="13681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図表 21"/>
          <p:cNvGraphicFramePr/>
          <p:nvPr>
            <p:extLst>
              <p:ext uri="{D42A27DB-BD31-4B8C-83A1-F6EECF244321}">
                <p14:modId xmlns:p14="http://schemas.microsoft.com/office/powerpoint/2010/main" val="1023992385"/>
              </p:ext>
            </p:extLst>
          </p:nvPr>
        </p:nvGraphicFramePr>
        <p:xfrm>
          <a:off x="10908704" y="2761289"/>
          <a:ext cx="784887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円/楕円 22"/>
          <p:cNvSpPr/>
          <p:nvPr/>
        </p:nvSpPr>
        <p:spPr>
          <a:xfrm>
            <a:off x="10044608" y="3719097"/>
            <a:ext cx="1368152"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シーズ</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14149064" y="2217163"/>
            <a:ext cx="2008242" cy="400110"/>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PMDA</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関西支部</a:t>
            </a:r>
          </a:p>
        </p:txBody>
      </p:sp>
      <p:sp>
        <p:nvSpPr>
          <p:cNvPr id="25" name="テキスト ボックス 24"/>
          <p:cNvSpPr txBox="1"/>
          <p:nvPr/>
        </p:nvSpPr>
        <p:spPr>
          <a:xfrm>
            <a:off x="14733110" y="1537153"/>
            <a:ext cx="2008242" cy="400110"/>
          </a:xfrm>
          <a:prstGeom prst="rect">
            <a:avLst/>
          </a:prstGeom>
          <a:noFill/>
        </p:spPr>
        <p:txBody>
          <a:bodyPr wrap="none" rtlCol="0" anchor="ctr" anchorCtr="0">
            <a:spAutoFit/>
          </a:bodyPr>
          <a:lstStyle/>
          <a:p>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PMDA</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（東京）</a:t>
            </a:r>
          </a:p>
        </p:txBody>
      </p:sp>
      <p:sp>
        <p:nvSpPr>
          <p:cNvPr id="26" name="テキスト ボックス 25"/>
          <p:cNvSpPr txBox="1"/>
          <p:nvPr/>
        </p:nvSpPr>
        <p:spPr>
          <a:xfrm>
            <a:off x="13963483" y="5122617"/>
            <a:ext cx="2456122" cy="1200329"/>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○ＲＳ戦略相談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○治験相談　等</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GMP/QMS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実地調査</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6597043" y="5150327"/>
            <a:ext cx="1800493" cy="92333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○承認申請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○製造販売承認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10764688" y="1681169"/>
            <a:ext cx="274947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創薬支援ネットワーク</a:t>
            </a:r>
          </a:p>
        </p:txBody>
      </p:sp>
      <p:sp>
        <p:nvSpPr>
          <p:cNvPr id="29" name="角丸四角形 28"/>
          <p:cNvSpPr/>
          <p:nvPr/>
        </p:nvSpPr>
        <p:spPr>
          <a:xfrm>
            <a:off x="10441566" y="2113217"/>
            <a:ext cx="3203442" cy="608533"/>
          </a:xfrm>
          <a:prstGeom prst="roundRect">
            <a:avLst/>
          </a:prstGeom>
          <a:solidFill>
            <a:schemeClr val="accent3">
              <a:lumMod val="60000"/>
              <a:lumOff val="4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AMED</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創薬戦略部</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西日本統括部</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下矢印 29"/>
          <p:cNvSpPr/>
          <p:nvPr/>
        </p:nvSpPr>
        <p:spPr>
          <a:xfrm>
            <a:off x="11628784" y="2833297"/>
            <a:ext cx="1440160" cy="906400"/>
          </a:xfrm>
          <a:prstGeom prst="downArrow">
            <a:avLst>
              <a:gd name="adj1" fmla="val 50000"/>
              <a:gd name="adj2" fmla="val 364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戦略・資金</a:t>
            </a:r>
          </a:p>
        </p:txBody>
      </p:sp>
      <p:sp>
        <p:nvSpPr>
          <p:cNvPr id="31" name="ドーナツ 30"/>
          <p:cNvSpPr/>
          <p:nvPr/>
        </p:nvSpPr>
        <p:spPr>
          <a:xfrm>
            <a:off x="10118357" y="5179880"/>
            <a:ext cx="3633749" cy="1316809"/>
          </a:xfrm>
          <a:prstGeom prst="donut">
            <a:avLst>
              <a:gd name="adj" fmla="val 112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上矢印 31"/>
          <p:cNvSpPr/>
          <p:nvPr/>
        </p:nvSpPr>
        <p:spPr>
          <a:xfrm>
            <a:off x="11643072" y="4633497"/>
            <a:ext cx="1425872" cy="1266440"/>
          </a:xfrm>
          <a:prstGeom prst="upArrow">
            <a:avLst>
              <a:gd name="adj1" fmla="val 50000"/>
              <a:gd name="adj2" fmla="val 28958"/>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先進技術</a:t>
            </a:r>
          </a:p>
        </p:txBody>
      </p:sp>
      <p:sp>
        <p:nvSpPr>
          <p:cNvPr id="33" name="角丸四角形 32"/>
          <p:cNvSpPr/>
          <p:nvPr/>
        </p:nvSpPr>
        <p:spPr>
          <a:xfrm>
            <a:off x="10044608" y="5065545"/>
            <a:ext cx="1332000" cy="576000"/>
          </a:xfrm>
          <a:prstGeom prst="roundRect">
            <a:avLst/>
          </a:prstGeom>
          <a:solidFill>
            <a:schemeClr val="accent3">
              <a:lumMod val="60000"/>
              <a:lumOff val="4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理化学</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研究所</a:t>
            </a:r>
          </a:p>
        </p:txBody>
      </p:sp>
      <p:sp>
        <p:nvSpPr>
          <p:cNvPr id="34" name="角丸四角形 33"/>
          <p:cNvSpPr/>
          <p:nvPr/>
        </p:nvSpPr>
        <p:spPr>
          <a:xfrm>
            <a:off x="10223868" y="6087855"/>
            <a:ext cx="1332000" cy="576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医薬基盤・健康・栄養研究所</a:t>
            </a:r>
          </a:p>
        </p:txBody>
      </p:sp>
      <p:sp>
        <p:nvSpPr>
          <p:cNvPr id="35" name="角丸四角形 34"/>
          <p:cNvSpPr/>
          <p:nvPr/>
        </p:nvSpPr>
        <p:spPr>
          <a:xfrm>
            <a:off x="12492880" y="6073593"/>
            <a:ext cx="1332000" cy="576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産業技術</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総合研究所</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51" y="3580422"/>
            <a:ext cx="6645821" cy="32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0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621" y="367963"/>
            <a:ext cx="8950875" cy="2322198"/>
          </a:xfrm>
          <a:prstGeom prst="rect">
            <a:avLst/>
          </a:prstGeom>
          <a:noFill/>
          <a:ln w="19050" cap="flat">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93125" y="2859636"/>
            <a:ext cx="8820000" cy="3865553"/>
          </a:xfrm>
          <a:prstGeom prst="rect">
            <a:avLst/>
          </a:prstGeom>
          <a:solidFill>
            <a:srgbClr val="ADDB7B"/>
          </a:solidFill>
          <a:ln w="12700">
            <a:noFill/>
            <a:prstDash val="sysDot"/>
          </a:ln>
        </p:spPr>
        <p:txBody>
          <a:bodyPr wrap="square" rtlCol="0" anchor="ctr" anchorCtr="0">
            <a:noAutofit/>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67" y="3990902"/>
            <a:ext cx="7979915" cy="231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683568" y="2924944"/>
            <a:ext cx="7909514" cy="101566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企業ニーズと大学等の研究成果を結び付け、育成支援することにより、健康分野において科学的根拠に基づく新たな製品・サービスの創出をめざすとともに、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こうした製品等が自立的・持続的に生み出される仕組み（システム）を構築</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93125" y="2471214"/>
            <a:ext cx="3184727" cy="306467"/>
          </a:xfrm>
          <a:prstGeom prst="roundRect">
            <a:avLst>
              <a:gd name="adj" fmla="val 17281"/>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lIns="37121" tIns="0" rIns="37121" bIns="0" anchor="ctr">
            <a:spAutoFit/>
          </a:bodyPr>
          <a:lstStyle/>
          <a:p>
            <a:pPr algn="ctr" defTabSz="818318">
              <a:defRPr/>
            </a:pPr>
            <a:r>
              <a:rPr lang="ja-JP" altLang="en-US" b="1" dirty="0">
                <a:solidFill>
                  <a:prstClr val="white"/>
                </a:solidFill>
                <a:latin typeface="Meiryo UI" pitchFamily="50" charset="-128"/>
                <a:ea typeface="Meiryo UI" pitchFamily="50" charset="-128"/>
                <a:cs typeface="Meiryo UI" pitchFamily="50" charset="-128"/>
              </a:rPr>
              <a:t>健康産業創出システムの構築</a:t>
            </a:r>
            <a:endParaRPr lang="en-US" altLang="ja-JP" b="1" dirty="0">
              <a:solidFill>
                <a:prstClr val="white"/>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 y="0"/>
            <a:ext cx="9144000" cy="523220"/>
          </a:xfrm>
          <a:prstGeom prst="rect">
            <a:avLst/>
          </a:prstGeom>
          <a:solidFill>
            <a:srgbClr val="0000CC"/>
          </a:solidFill>
        </p:spPr>
        <p:txBody>
          <a:bodyPr>
            <a:spAutoFit/>
          </a:body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＜研究成果の事業化推進＞</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健康産業の創出・拡大</a:t>
            </a:r>
            <a:endPar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2">
            <a:extLst>
              <a:ext uri="{FF2B5EF4-FFF2-40B4-BE49-F238E27FC236}">
                <a16:creationId xmlns="" xmlns:a16="http://schemas.microsoft.com/office/drawing/2014/main" id="{FDF84E96-0A0F-4BE5-A216-9B173F60FD74}"/>
              </a:ext>
            </a:extLst>
          </p:cNvPr>
          <p:cNvSpPr>
            <a:spLocks noChangeArrowheads="1"/>
          </p:cNvSpPr>
          <p:nvPr/>
        </p:nvSpPr>
        <p:spPr bwMode="auto">
          <a:xfrm>
            <a:off x="215658" y="692696"/>
            <a:ext cx="8853677" cy="1584176"/>
          </a:xfrm>
          <a:prstGeom prst="roundRect">
            <a:avLst>
              <a:gd name="adj" fmla="val 3776"/>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今後の成長が有望な健康産業について、大阪の強みであるライフサイエンス分野の優れた大学・研究機関の集積を活かした新たな環境整備を図り、府へ</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の移転</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関する方針が決定</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国立</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健康・栄養研究所との連携も図りながら、創出・拡大をめざす</a:t>
            </a:r>
          </a:p>
        </p:txBody>
      </p:sp>
    </p:spTree>
    <p:extLst>
      <p:ext uri="{BB962C8B-B14F-4D97-AF65-F5344CB8AC3E}">
        <p14:creationId xmlns:p14="http://schemas.microsoft.com/office/powerpoint/2010/main" val="53565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2"/>
          <p:cNvSpPr>
            <a:spLocks noChangeArrowheads="1"/>
          </p:cNvSpPr>
          <p:nvPr/>
        </p:nvSpPr>
        <p:spPr bwMode="auto">
          <a:xfrm>
            <a:off x="-11261" y="772044"/>
            <a:ext cx="9154033" cy="1080000"/>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sz="3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バイオベンチャー育成</a:t>
            </a:r>
            <a:endParaRPr kumimoji="0" lang="en-US" altLang="ja-JP" sz="3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2"/>
          <p:cNvSpPr>
            <a:spLocks noChangeArrowheads="1"/>
          </p:cNvSpPr>
          <p:nvPr/>
        </p:nvSpPr>
        <p:spPr bwMode="auto">
          <a:xfrm>
            <a:off x="107505" y="2711084"/>
            <a:ext cx="8928992" cy="129398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b="1" u="sng" dirty="0">
                <a:solidFill>
                  <a:srgbClr val="000000"/>
                </a:solidFill>
                <a:latin typeface="Meiryo UI" pitchFamily="50" charset="-128"/>
                <a:ea typeface="Meiryo UI" pitchFamily="50" charset="-128"/>
                <a:cs typeface="Meiryo UI" pitchFamily="50" charset="-128"/>
              </a:rPr>
              <a:t>バイオベンチャーの創出・育成の促進</a:t>
            </a:r>
            <a:endPar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先進的な医薬品等の開発において、新技術、創薬シーズ創出の担い手としてバイオベンチャーの存在が重要となっていることから、資金、人材、アライアンス等について、事業化ステージに応じた支援施策を展開するとともに、企業ニーズの把握や支援メニューの情報提供等を</a:t>
            </a:r>
            <a:r>
              <a:rPr lang="ja-JP" altLang="en-US" sz="1600" dirty="0" smtClean="0">
                <a:solidFill>
                  <a:srgbClr val="000000"/>
                </a:solidFill>
                <a:latin typeface="Meiryo UI" pitchFamily="50" charset="-128"/>
                <a:ea typeface="Meiryo UI" pitchFamily="50" charset="-128"/>
                <a:cs typeface="Meiryo UI" pitchFamily="50" charset="-128"/>
              </a:rPr>
              <a:t>行う</a:t>
            </a:r>
            <a:endParaRPr kumimoji="1" lang="ja-JP" sz="3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4" name="角丸四角形 55">
            <a:extLst>
              <a:ext uri="{FF2B5EF4-FFF2-40B4-BE49-F238E27FC236}">
                <a16:creationId xmlns="" xmlns:a16="http://schemas.microsoft.com/office/drawing/2014/main" id="{01301734-F13D-471B-8DBB-AE1A79B19383}"/>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6237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2"/>
          <p:cNvSpPr>
            <a:spLocks noChangeArrowheads="1"/>
          </p:cNvSpPr>
          <p:nvPr/>
        </p:nvSpPr>
        <p:spPr bwMode="auto">
          <a:xfrm>
            <a:off x="0" y="-2863"/>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＜ﾊﾞｲｵﾍﾞﾝﾁｬｰ育成＞</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大阪バイオファンド</a:t>
            </a:r>
          </a:p>
        </p:txBody>
      </p:sp>
      <p:sp>
        <p:nvSpPr>
          <p:cNvPr id="41" name="AutoShape 2"/>
          <p:cNvSpPr>
            <a:spLocks noChangeArrowheads="1"/>
          </p:cNvSpPr>
          <p:nvPr/>
        </p:nvSpPr>
        <p:spPr bwMode="auto">
          <a:xfrm>
            <a:off x="138364" y="583644"/>
            <a:ext cx="8838101" cy="1373820"/>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官民連携のもと、戦略的な視点で出資と経営支援を行う「大阪バイオファンド」を運営。 高い</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事業性を持ちながら、資金面等経営課題を持つバイオベンチャー</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をトータルで</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24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 xmlns:a16="http://schemas.microsoft.com/office/drawing/2014/main" id="{328BC542-F129-463F-AA44-C9E1E5F834BF}"/>
              </a:ext>
            </a:extLst>
          </p:cNvPr>
          <p:cNvGraphicFramePr>
            <a:graphicFrameLocks noGrp="1"/>
          </p:cNvGraphicFramePr>
          <p:nvPr>
            <p:extLst>
              <p:ext uri="{D42A27DB-BD31-4B8C-83A1-F6EECF244321}">
                <p14:modId xmlns:p14="http://schemas.microsoft.com/office/powerpoint/2010/main" val="175863015"/>
              </p:ext>
            </p:extLst>
          </p:nvPr>
        </p:nvGraphicFramePr>
        <p:xfrm>
          <a:off x="67580" y="2316305"/>
          <a:ext cx="9000999" cy="4436656"/>
        </p:xfrm>
        <a:graphic>
          <a:graphicData uri="http://schemas.openxmlformats.org/drawingml/2006/table">
            <a:tbl>
              <a:tblPr firstRow="1" bandRow="1">
                <a:tableStyleId>{5C22544A-7EE6-4342-B048-85BDC9FD1C3A}</a:tableStyleId>
              </a:tblPr>
              <a:tblGrid>
                <a:gridCol w="543980">
                  <a:extLst>
                    <a:ext uri="{9D8B030D-6E8A-4147-A177-3AD203B41FA5}">
                      <a16:colId xmlns="" xmlns:a16="http://schemas.microsoft.com/office/drawing/2014/main" val="1186003855"/>
                    </a:ext>
                  </a:extLst>
                </a:gridCol>
                <a:gridCol w="936104">
                  <a:extLst>
                    <a:ext uri="{9D8B030D-6E8A-4147-A177-3AD203B41FA5}">
                      <a16:colId xmlns="" xmlns:a16="http://schemas.microsoft.com/office/drawing/2014/main" val="540742792"/>
                    </a:ext>
                  </a:extLst>
                </a:gridCol>
                <a:gridCol w="1944216">
                  <a:extLst>
                    <a:ext uri="{9D8B030D-6E8A-4147-A177-3AD203B41FA5}">
                      <a16:colId xmlns="" xmlns:a16="http://schemas.microsoft.com/office/drawing/2014/main" val="4286257454"/>
                    </a:ext>
                  </a:extLst>
                </a:gridCol>
                <a:gridCol w="504056">
                  <a:extLst>
                    <a:ext uri="{9D8B030D-6E8A-4147-A177-3AD203B41FA5}">
                      <a16:colId xmlns="" xmlns:a16="http://schemas.microsoft.com/office/drawing/2014/main" val="1304400752"/>
                    </a:ext>
                  </a:extLst>
                </a:gridCol>
                <a:gridCol w="504056">
                  <a:extLst>
                    <a:ext uri="{9D8B030D-6E8A-4147-A177-3AD203B41FA5}">
                      <a16:colId xmlns="" xmlns:a16="http://schemas.microsoft.com/office/drawing/2014/main" val="572429898"/>
                    </a:ext>
                  </a:extLst>
                </a:gridCol>
                <a:gridCol w="936104">
                  <a:extLst>
                    <a:ext uri="{9D8B030D-6E8A-4147-A177-3AD203B41FA5}">
                      <a16:colId xmlns="" xmlns:a16="http://schemas.microsoft.com/office/drawing/2014/main" val="1700815534"/>
                    </a:ext>
                  </a:extLst>
                </a:gridCol>
                <a:gridCol w="3632483">
                  <a:extLst>
                    <a:ext uri="{9D8B030D-6E8A-4147-A177-3AD203B41FA5}">
                      <a16:colId xmlns="" xmlns:a16="http://schemas.microsoft.com/office/drawing/2014/main" val="2214539461"/>
                    </a:ext>
                  </a:extLst>
                </a:gridCol>
              </a:tblGrid>
              <a:tr h="230416">
                <a:tc rowSpan="2">
                  <a:txBody>
                    <a:bodyPr/>
                    <a:lstStyle/>
                    <a:p>
                      <a:pPr algn="ctr"/>
                      <a:endParaRPr kumimoji="1" lang="ja-JP" altLang="en-US" sz="1200" dirty="0"/>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t>投資時期</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smtClean="0"/>
                        <a:t>企業名</a:t>
                      </a:r>
                      <a:endParaRPr kumimoji="1" lang="en-US" altLang="ja-JP" sz="1200" dirty="0" smtClean="0"/>
                    </a:p>
                    <a:p>
                      <a:pPr algn="ctr"/>
                      <a:r>
                        <a:rPr kumimoji="1" lang="en-US" altLang="ja-JP" sz="1200" dirty="0" smtClean="0"/>
                        <a:t>〔</a:t>
                      </a:r>
                      <a:r>
                        <a:rPr kumimoji="1" lang="ja-JP" altLang="en-US" sz="1200" dirty="0" smtClean="0"/>
                        <a:t>本社所在地</a:t>
                      </a:r>
                      <a:r>
                        <a:rPr kumimoji="1" lang="en-US" altLang="ja-JP" sz="1200" dirty="0" smtClean="0"/>
                        <a:t>〕</a:t>
                      </a:r>
                      <a:endParaRPr kumimoji="1" lang="ja-JP" altLang="en-US" sz="1200" dirty="0"/>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kumimoji="1" lang="ja-JP" altLang="en-US" sz="1200" dirty="0"/>
                        <a:t>大阪案件</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400" dirty="0"/>
                    </a:p>
                  </a:txBody>
                  <a:tcPr/>
                </a:tc>
                <a:tc rowSpan="2">
                  <a:txBody>
                    <a:bodyPr/>
                    <a:lstStyle/>
                    <a:p>
                      <a:pPr algn="ctr"/>
                      <a:r>
                        <a:rPr kumimoji="1" lang="ja-JP" altLang="en-US" sz="1200" dirty="0"/>
                        <a:t>投資金額</a:t>
                      </a:r>
                      <a:endParaRPr kumimoji="1" lang="en-US" altLang="ja-JP" sz="1200" dirty="0"/>
                    </a:p>
                    <a:p>
                      <a:pPr algn="ctr"/>
                      <a:r>
                        <a:rPr kumimoji="1" lang="en-US" altLang="ja-JP" sz="1200" dirty="0"/>
                        <a:t>(</a:t>
                      </a:r>
                      <a:r>
                        <a:rPr kumimoji="1" lang="ja-JP" altLang="en-US" sz="1200" dirty="0"/>
                        <a:t>円</a:t>
                      </a:r>
                      <a:r>
                        <a:rPr kumimoji="1" lang="en-US" altLang="ja-JP" sz="1200" dirty="0"/>
                        <a:t>)</a:t>
                      </a:r>
                      <a:endParaRPr kumimoji="1" lang="ja-JP" altLang="en-US" sz="1200" dirty="0"/>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a:t>事業概要等</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39760766"/>
                  </a:ext>
                </a:extLst>
              </a:tr>
              <a:tr h="144016">
                <a:tc vMerge="1">
                  <a:txBody>
                    <a:bodyPr/>
                    <a:lstStyle/>
                    <a:p>
                      <a:endParaRPr kumimoji="1" lang="ja-JP" altLang="en-US" sz="1400" dirty="0"/>
                    </a:p>
                  </a:txBody>
                  <a:tcPr/>
                </a:tc>
                <a:tc vMerge="1">
                  <a:txBody>
                    <a:bodyPr/>
                    <a:lstStyle/>
                    <a:p>
                      <a:endParaRPr kumimoji="1" lang="ja-JP" altLang="en-US" sz="1400" dirty="0"/>
                    </a:p>
                  </a:txBody>
                  <a:tcPr/>
                </a:tc>
                <a:tc vMerge="1">
                  <a:txBody>
                    <a:bodyPr/>
                    <a:lstStyle/>
                    <a:p>
                      <a:endParaRPr kumimoji="1" lang="ja-JP" altLang="en-US" sz="1400" dirty="0"/>
                    </a:p>
                  </a:txBody>
                  <a:tcPr/>
                </a:tc>
                <a:tc>
                  <a:txBody>
                    <a:bodyPr/>
                    <a:lstStyle/>
                    <a:p>
                      <a:pPr algn="ctr"/>
                      <a:r>
                        <a:rPr kumimoji="1" lang="ja-JP" altLang="en-US" sz="1200" dirty="0">
                          <a:solidFill>
                            <a:schemeClr val="bg1"/>
                          </a:solidFill>
                        </a:rPr>
                        <a:t>府内</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dirty="0">
                          <a:solidFill>
                            <a:schemeClr val="bg1"/>
                          </a:solidFill>
                        </a:rPr>
                        <a:t>拠点</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sz="1400" dirty="0"/>
                    </a:p>
                  </a:txBody>
                  <a:tcPr/>
                </a:tc>
                <a:tc vMerge="1">
                  <a:txBody>
                    <a:bodyPr/>
                    <a:lstStyle/>
                    <a:p>
                      <a:endParaRPr kumimoji="1" lang="ja-JP" altLang="en-US" sz="1400" dirty="0"/>
                    </a:p>
                  </a:txBody>
                  <a:tcPr/>
                </a:tc>
                <a:extLst>
                  <a:ext uri="{0D108BD9-81ED-4DB2-BD59-A6C34878D82A}">
                    <a16:rowId xmlns="" xmlns:a16="http://schemas.microsoft.com/office/drawing/2014/main" val="3211943346"/>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１号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2010.7</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ジーンテクノサイエンス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北海道</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億</a:t>
                      </a: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・バイオ医薬品を</a:t>
                      </a:r>
                      <a:r>
                        <a:rPr kumimoji="1" lang="ja-JP" altLang="en-US" sz="1400" dirty="0">
                          <a:latin typeface="Meiryo UI" panose="020B0604030504040204" pitchFamily="50" charset="-128"/>
                          <a:ea typeface="Meiryo UI" panose="020B0604030504040204" pitchFamily="50" charset="-128"/>
                        </a:rPr>
                        <a:t>開発</a:t>
                      </a:r>
                      <a:endParaRPr kumimoji="1" lang="en-US" altLang="ja-JP" sz="1400" dirty="0">
                        <a:latin typeface="Meiryo UI" panose="020B0604030504040204" pitchFamily="50" charset="-128"/>
                        <a:ea typeface="Meiryo UI" panose="020B0604030504040204" pitchFamily="50" charset="-128"/>
                      </a:endParaRPr>
                    </a:p>
                    <a:p>
                      <a:r>
                        <a:rPr kumimoji="1" lang="en-US" altLang="ja-JP" sz="1200" b="1" u="none" dirty="0" smtClean="0">
                          <a:solidFill>
                            <a:srgbClr val="FF0000"/>
                          </a:solidFill>
                          <a:latin typeface="Meiryo UI" panose="020B0604030504040204" pitchFamily="50" charset="-128"/>
                          <a:ea typeface="Meiryo UI" panose="020B0604030504040204" pitchFamily="50" charset="-128"/>
                        </a:rPr>
                        <a:t>※2012.11</a:t>
                      </a:r>
                      <a:r>
                        <a:rPr kumimoji="1" lang="ja-JP" altLang="en-US" sz="1200" b="1" u="none" dirty="0">
                          <a:solidFill>
                            <a:srgbClr val="FF0000"/>
                          </a:solidFill>
                          <a:latin typeface="Meiryo UI" panose="020B0604030504040204" pitchFamily="50" charset="-128"/>
                          <a:ea typeface="Meiryo UI" panose="020B0604030504040204" pitchFamily="50" charset="-128"/>
                        </a:rPr>
                        <a:t>東証マザーズ上場</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17768672"/>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２号</a:t>
                      </a:r>
                      <a:endParaRPr kumimoji="1" lang="en-US" altLang="ja-JP" sz="1400" dirty="0">
                        <a:latin typeface="Meiryo UI" panose="020B0604030504040204" pitchFamily="50" charset="-128"/>
                        <a:ea typeface="Meiryo UI" panose="020B0604030504040204" pitchFamily="50" charset="-128"/>
                      </a:endParaRPr>
                    </a:p>
                    <a:p>
                      <a:pPr algn="r"/>
                      <a:r>
                        <a:rPr kumimoji="1" lang="ja-JP" altLang="en-US" sz="1400" dirty="0">
                          <a:latin typeface="Meiryo UI" panose="020B0604030504040204" pitchFamily="50" charset="-128"/>
                          <a:ea typeface="Meiryo UI" panose="020B0604030504040204" pitchFamily="50" charset="-128"/>
                        </a:rPr>
                        <a:t>４号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2010.11</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smtClean="0">
                          <a:latin typeface="Meiryo UI" panose="020B0604030504040204" pitchFamily="50" charset="-128"/>
                          <a:ea typeface="Meiryo UI" panose="020B0604030504040204" pitchFamily="50" charset="-128"/>
                        </a:rPr>
                        <a:t>2012.8</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脳科学香料</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茨木市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500</a:t>
                      </a:r>
                      <a:r>
                        <a:rPr kumimoji="1" lang="ja-JP" altLang="en-US" sz="1400" dirty="0">
                          <a:latin typeface="Meiryo UI" panose="020B0604030504040204" pitchFamily="50" charset="-128"/>
                          <a:ea typeface="Meiryo UI" panose="020B0604030504040204" pitchFamily="50" charset="-128"/>
                        </a:rPr>
                        <a:t>万</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1,000</a:t>
                      </a:r>
                      <a:r>
                        <a:rPr kumimoji="1" lang="ja-JP" altLang="en-US" sz="1400" dirty="0">
                          <a:latin typeface="Meiryo UI" panose="020B0604030504040204" pitchFamily="50" charset="-128"/>
                          <a:ea typeface="Meiryo UI" panose="020B0604030504040204" pitchFamily="50" charset="-128"/>
                        </a:rPr>
                        <a:t>万</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・動物忌避剤を開発</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府内創薬ベンチャー</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15256638"/>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３号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2011.11</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イミュノフロンティア</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東京都</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6,300</a:t>
                      </a:r>
                      <a:r>
                        <a:rPr kumimoji="1" lang="ja-JP" altLang="en-US" sz="1400" dirty="0">
                          <a:latin typeface="Meiryo UI" panose="020B0604030504040204" pitchFamily="50" charset="-128"/>
                          <a:ea typeface="Meiryo UI" panose="020B0604030504040204" pitchFamily="50" charset="-128"/>
                        </a:rPr>
                        <a:t>万</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・医療用癌ワクチンや免疫製剤を開発</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17956951"/>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５号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2013.10</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キュービクス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石川県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5,000</a:t>
                      </a:r>
                      <a:r>
                        <a:rPr kumimoji="1" lang="ja-JP" altLang="en-US" sz="1400" dirty="0">
                          <a:latin typeface="Meiryo UI" panose="020B0604030504040204" pitchFamily="50" charset="-128"/>
                          <a:ea typeface="Meiryo UI" panose="020B0604030504040204" pitchFamily="50" charset="-128"/>
                        </a:rPr>
                        <a:t>万</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・血液検査から癌を検出する早期診断サービスを医療機関へ提供</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1230627"/>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６号</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2013.12</a:t>
                      </a:r>
                    </a:p>
                    <a:p>
                      <a:pPr algn="r"/>
                      <a:r>
                        <a:rPr kumimoji="1" lang="en-US" altLang="ja-JP" sz="1400" dirty="0" smtClean="0">
                          <a:latin typeface="Meiryo UI" panose="020B0604030504040204" pitchFamily="50" charset="-128"/>
                          <a:ea typeface="Meiryo UI" panose="020B0604030504040204" pitchFamily="50" charset="-128"/>
                        </a:rPr>
                        <a:t>2017.11</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ジェノミックス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茨木市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億</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4,000</a:t>
                      </a:r>
                      <a:r>
                        <a:rPr kumimoji="1" lang="ja-JP" altLang="en-US" sz="1400" dirty="0">
                          <a:latin typeface="Meiryo UI" panose="020B0604030504040204" pitchFamily="50" charset="-128"/>
                          <a:ea typeface="Meiryo UI" panose="020B0604030504040204" pitchFamily="50" charset="-128"/>
                        </a:rPr>
                        <a:t>万</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・再生</a:t>
                      </a:r>
                      <a:r>
                        <a:rPr kumimoji="1" lang="ja-JP" altLang="en-US" sz="1400" dirty="0">
                          <a:latin typeface="Meiryo UI" panose="020B0604030504040204" pitchFamily="50" charset="-128"/>
                          <a:ea typeface="Meiryo UI" panose="020B0604030504040204" pitchFamily="50" charset="-128"/>
                        </a:rPr>
                        <a:t>誘導</a:t>
                      </a:r>
                      <a:r>
                        <a:rPr kumimoji="1" lang="ja-JP" altLang="en-US" sz="1400" dirty="0" smtClean="0">
                          <a:latin typeface="Meiryo UI" panose="020B0604030504040204" pitchFamily="50" charset="-128"/>
                          <a:ea typeface="Meiryo UI" panose="020B0604030504040204" pitchFamily="50" charset="-128"/>
                        </a:rPr>
                        <a:t>医薬を</a:t>
                      </a:r>
                      <a:r>
                        <a:rPr kumimoji="1" lang="ja-JP" altLang="en-US" sz="1400" dirty="0">
                          <a:latin typeface="Meiryo UI" panose="020B0604030504040204" pitchFamily="50" charset="-128"/>
                          <a:ea typeface="Meiryo UI" panose="020B0604030504040204" pitchFamily="50" charset="-128"/>
                        </a:rPr>
                        <a:t>はじめとする新しいコンセプトの治療薬を開発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大阪大学発ベンチャー</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30360420"/>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７号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2013.12</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レグイミューン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東京都</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億</a:t>
                      </a: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・独自の免疫制御技術を用いた免疫疾患の治療薬を開発</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9427525"/>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８号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2013.12</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ボナック</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福岡県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億</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・核酸医薬品原薬にかかる製造販売権の特許ライセンス提携と核酸医薬品の自社開発</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府内</a:t>
                      </a:r>
                      <a:r>
                        <a:rPr kumimoji="1" lang="ja-JP" altLang="en-US" sz="1200" dirty="0" smtClean="0">
                          <a:latin typeface="Meiryo UI" panose="020B0604030504040204" pitchFamily="50" charset="-128"/>
                          <a:ea typeface="Meiryo UI" panose="020B0604030504040204" pitchFamily="50" charset="-128"/>
                        </a:rPr>
                        <a:t>の化学</a:t>
                      </a:r>
                      <a:r>
                        <a:rPr kumimoji="1" lang="ja-JP" altLang="en-US" sz="1200" dirty="0">
                          <a:latin typeface="Meiryo UI" panose="020B0604030504040204" pitchFamily="50" charset="-128"/>
                          <a:ea typeface="Meiryo UI" panose="020B0604030504040204" pitchFamily="50" charset="-128"/>
                        </a:rPr>
                        <a:t>メーカーから独立したベンチャー</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5565374"/>
                  </a:ext>
                </a:extLst>
              </a:tr>
              <a:tr h="370840">
                <a:tc>
                  <a:txBody>
                    <a:bodyPr/>
                    <a:lstStyle/>
                    <a:p>
                      <a:pPr algn="r"/>
                      <a:r>
                        <a:rPr kumimoji="1" lang="ja-JP" altLang="en-US" sz="1400" dirty="0">
                          <a:latin typeface="Meiryo UI" panose="020B0604030504040204" pitchFamily="50" charset="-128"/>
                          <a:ea typeface="Meiryo UI" panose="020B0604030504040204" pitchFamily="50" charset="-128"/>
                        </a:rPr>
                        <a:t>９号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2014.6</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飛鳥メディカル</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京都府</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5,000</a:t>
                      </a:r>
                      <a:r>
                        <a:rPr kumimoji="1" lang="ja-JP" altLang="en-US" sz="1400" dirty="0">
                          <a:latin typeface="Meiryo UI" panose="020B0604030504040204" pitchFamily="50" charset="-128"/>
                          <a:ea typeface="Meiryo UI" panose="020B0604030504040204" pitchFamily="50" charset="-128"/>
                        </a:rPr>
                        <a:t>万</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・レーザー治療機器等を開発</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23398513"/>
                  </a:ext>
                </a:extLst>
              </a:tr>
              <a:tr h="370840">
                <a:tc>
                  <a:txBody>
                    <a:bodyPr/>
                    <a:lstStyle/>
                    <a:p>
                      <a:pPr algn="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号</a:t>
                      </a:r>
                    </a:p>
                  </a:txBody>
                  <a:tcPr marL="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smtClean="0">
                          <a:latin typeface="Meiryo UI" panose="020B0604030504040204" pitchFamily="50" charset="-128"/>
                          <a:ea typeface="Meiryo UI" panose="020B0604030504040204" pitchFamily="50" charset="-128"/>
                        </a:rPr>
                        <a:t>2015.9</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ピオニエ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億</a:t>
                      </a: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・次世代オピオイド系鎮痛薬の開発</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大阪商工会議所設立のカーブアウトベンチャー</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41353589"/>
                  </a:ext>
                </a:extLst>
              </a:tr>
            </a:tbl>
          </a:graphicData>
        </a:graphic>
      </p:graphicFrame>
      <p:sp>
        <p:nvSpPr>
          <p:cNvPr id="9" name="角丸四角形 11">
            <a:extLst>
              <a:ext uri="{FF2B5EF4-FFF2-40B4-BE49-F238E27FC236}">
                <a16:creationId xmlns="" xmlns:a16="http://schemas.microsoft.com/office/drawing/2014/main" id="{365DA4BA-F202-4E8E-A710-8F44DCB87F30}"/>
              </a:ext>
            </a:extLst>
          </p:cNvPr>
          <p:cNvSpPr/>
          <p:nvPr/>
        </p:nvSpPr>
        <p:spPr bwMode="auto">
          <a:xfrm>
            <a:off x="83775" y="1986039"/>
            <a:ext cx="2007185" cy="272415"/>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これまでの投資案件</a:t>
            </a:r>
          </a:p>
        </p:txBody>
      </p:sp>
    </p:spTree>
    <p:extLst>
      <p:ext uri="{BB962C8B-B14F-4D97-AF65-F5344CB8AC3E}">
        <p14:creationId xmlns:p14="http://schemas.microsoft.com/office/powerpoint/2010/main" val="389666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2"/>
          <p:cNvSpPr>
            <a:spLocks noChangeArrowheads="1"/>
          </p:cNvSpPr>
          <p:nvPr/>
        </p:nvSpPr>
        <p:spPr bwMode="auto">
          <a:xfrm>
            <a:off x="0" y="-2863"/>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＜ﾊﾞｲｵﾍﾞﾝﾁｬｰ育成＞</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おおさか地域創造ファンド</a:t>
            </a:r>
          </a:p>
        </p:txBody>
      </p:sp>
      <p:sp>
        <p:nvSpPr>
          <p:cNvPr id="10" name="AutoShape 2"/>
          <p:cNvSpPr>
            <a:spLocks noChangeArrowheads="1"/>
          </p:cNvSpPr>
          <p:nvPr/>
        </p:nvSpPr>
        <p:spPr bwMode="auto">
          <a:xfrm>
            <a:off x="179512" y="604826"/>
            <a:ext cx="8838101" cy="1888069"/>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公民連携で組織した基金の運用益を持って「地域活性化」につながる事業を助成</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重点プロジェクト事業として、医薬品・医療機器・</a:t>
            </a:r>
            <a:r>
              <a:rPr lang="en-US" altLang="ja-JP" sz="24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細胞関連製品の研究開発に取組むバイオベンチャーやものづくり中小企業のイノベーション創出を支援</a:t>
            </a:r>
          </a:p>
        </p:txBody>
      </p:sp>
      <p:sp>
        <p:nvSpPr>
          <p:cNvPr id="12" name="角丸四角形 11">
            <a:extLst>
              <a:ext uri="{FF2B5EF4-FFF2-40B4-BE49-F238E27FC236}">
                <a16:creationId xmlns="" xmlns:a16="http://schemas.microsoft.com/office/drawing/2014/main" id="{79B30C09-F6BB-46D3-89DC-95AC5E3F6351}"/>
              </a:ext>
            </a:extLst>
          </p:cNvPr>
          <p:cNvSpPr/>
          <p:nvPr/>
        </p:nvSpPr>
        <p:spPr bwMode="auto">
          <a:xfrm>
            <a:off x="116543" y="2622381"/>
            <a:ext cx="2727265"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重点プロジェクト採択事業数</a:t>
            </a:r>
          </a:p>
        </p:txBody>
      </p:sp>
      <p:graphicFrame>
        <p:nvGraphicFramePr>
          <p:cNvPr id="2" name="表 1">
            <a:extLst>
              <a:ext uri="{FF2B5EF4-FFF2-40B4-BE49-F238E27FC236}">
                <a16:creationId xmlns="" xmlns:a16="http://schemas.microsoft.com/office/drawing/2014/main" id="{B7E735BA-9571-457A-8E73-66AAE7C20A0F}"/>
              </a:ext>
            </a:extLst>
          </p:cNvPr>
          <p:cNvGraphicFramePr>
            <a:graphicFrameLocks noGrp="1"/>
          </p:cNvGraphicFramePr>
          <p:nvPr>
            <p:extLst>
              <p:ext uri="{D42A27DB-BD31-4B8C-83A1-F6EECF244321}">
                <p14:modId xmlns:p14="http://schemas.microsoft.com/office/powerpoint/2010/main" val="2654799529"/>
              </p:ext>
            </p:extLst>
          </p:nvPr>
        </p:nvGraphicFramePr>
        <p:xfrm>
          <a:off x="107504" y="3068960"/>
          <a:ext cx="6096000" cy="2966720"/>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979986973"/>
                    </a:ext>
                  </a:extLst>
                </a:gridCol>
                <a:gridCol w="1524000">
                  <a:extLst>
                    <a:ext uri="{9D8B030D-6E8A-4147-A177-3AD203B41FA5}">
                      <a16:colId xmlns="" xmlns:a16="http://schemas.microsoft.com/office/drawing/2014/main" val="2249213188"/>
                    </a:ext>
                  </a:extLst>
                </a:gridCol>
                <a:gridCol w="1524000">
                  <a:extLst>
                    <a:ext uri="{9D8B030D-6E8A-4147-A177-3AD203B41FA5}">
                      <a16:colId xmlns="" xmlns:a16="http://schemas.microsoft.com/office/drawing/2014/main" val="2983154339"/>
                    </a:ext>
                  </a:extLst>
                </a:gridCol>
                <a:gridCol w="1524000">
                  <a:extLst>
                    <a:ext uri="{9D8B030D-6E8A-4147-A177-3AD203B41FA5}">
                      <a16:colId xmlns="" xmlns:a16="http://schemas.microsoft.com/office/drawing/2014/main" val="745785434"/>
                    </a:ext>
                  </a:extLst>
                </a:gridCol>
              </a:tblGrid>
              <a:tr h="370840">
                <a:tc>
                  <a:txBody>
                    <a:bodyPr/>
                    <a:lstStyle/>
                    <a:p>
                      <a:pPr algn="ctr"/>
                      <a:r>
                        <a:rPr kumimoji="1" lang="ja-JP" altLang="en-US" dirty="0">
                          <a:latin typeface="Meiryo UI" panose="020B0604030504040204" pitchFamily="50" charset="-128"/>
                          <a:ea typeface="Meiryo UI" panose="020B0604030504040204" pitchFamily="50" charset="-128"/>
                        </a:rPr>
                        <a:t>採択年度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医薬品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Meiryo UI" panose="020B0604030504040204" pitchFamily="50" charset="-128"/>
                          <a:ea typeface="Meiryo UI" panose="020B0604030504040204" pitchFamily="50" charset="-128"/>
                        </a:rPr>
                        <a:t>医療機器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mtClean="0">
                          <a:latin typeface="Meiryo UI" panose="020B0604030504040204" pitchFamily="50" charset="-128"/>
                          <a:ea typeface="Meiryo UI" panose="020B0604030504040204" pitchFamily="50" charset="-128"/>
                        </a:rPr>
                        <a:t>助成期間</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56907836"/>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2010</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24593"/>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2011</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7396072"/>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2012</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16374025"/>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2013</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84941829"/>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2014</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0499282"/>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2015</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22437640"/>
                  </a:ext>
                </a:extLst>
              </a:tr>
              <a:tr h="370840">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rPr>
                        <a:t>2016</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ヶ月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98137468"/>
                  </a:ext>
                </a:extLst>
              </a:tr>
            </a:tbl>
          </a:graphicData>
        </a:graphic>
      </p:graphicFrame>
      <p:sp>
        <p:nvSpPr>
          <p:cNvPr id="14" name="テキスト ボックス 13">
            <a:extLst>
              <a:ext uri="{FF2B5EF4-FFF2-40B4-BE49-F238E27FC236}">
                <a16:creationId xmlns="" xmlns:a16="http://schemas.microsoft.com/office/drawing/2014/main" id="{6007904E-7D37-4C53-827A-478ADD4E3A01}"/>
              </a:ext>
            </a:extLst>
          </p:cNvPr>
          <p:cNvSpPr txBox="1"/>
          <p:nvPr/>
        </p:nvSpPr>
        <p:spPr>
          <a:xfrm>
            <a:off x="107504" y="6021288"/>
            <a:ext cx="6096000"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採択事業については、事業見直し等に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助成辞退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した事業各１件含む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吹き出し: 左矢印 3">
            <a:extLst>
              <a:ext uri="{FF2B5EF4-FFF2-40B4-BE49-F238E27FC236}">
                <a16:creationId xmlns="" xmlns:a16="http://schemas.microsoft.com/office/drawing/2014/main" id="{795F3EA1-2D56-485F-9A97-FFB3832D3133}"/>
              </a:ext>
            </a:extLst>
          </p:cNvPr>
          <p:cNvSpPr/>
          <p:nvPr/>
        </p:nvSpPr>
        <p:spPr>
          <a:xfrm>
            <a:off x="6252894" y="3501256"/>
            <a:ext cx="2736000" cy="2232000"/>
          </a:xfrm>
          <a:prstGeom prst="leftArrowCallout">
            <a:avLst>
              <a:gd name="adj1" fmla="val 25000"/>
              <a:gd name="adj2" fmla="val 25000"/>
              <a:gd name="adj3" fmla="val 11681"/>
              <a:gd name="adj4" fmla="val 82685"/>
            </a:avLst>
          </a:prstGeom>
          <a:solidFill>
            <a:schemeClr val="accent3">
              <a:lumMod val="40000"/>
              <a:lumOff val="6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tIns="828000" rtlCol="0" anchor="t" anchorCtr="0"/>
          <a:lstStyle/>
          <a:p>
            <a:r>
              <a:rPr kumimoji="1" lang="ja-JP" altLang="en-US" sz="1600" dirty="0">
                <a:solidFill>
                  <a:schemeClr val="tx1"/>
                </a:solidFill>
                <a:latin typeface="Meiryo UI" panose="020B0604030504040204" pitchFamily="50" charset="-128"/>
                <a:ea typeface="Meiryo UI" panose="020B0604030504040204" pitchFamily="50" charset="-128"/>
              </a:rPr>
              <a:t>・広域支援機関として、</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採択事業者をハンズオン</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支援</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・セミナー開催等により新</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規参入支援等を実施</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 xmlns:a16="http://schemas.microsoft.com/office/drawing/2014/main" id="{CE5926B3-3B88-48AB-A8DB-569C9C344A88}"/>
              </a:ext>
            </a:extLst>
          </p:cNvPr>
          <p:cNvSpPr/>
          <p:nvPr/>
        </p:nvSpPr>
        <p:spPr>
          <a:xfrm>
            <a:off x="6668115" y="3429000"/>
            <a:ext cx="2340000" cy="786037"/>
          </a:xfrm>
          <a:prstGeom prst="roundRect">
            <a:avLst>
              <a:gd name="adj" fmla="val 11458"/>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400" b="1" dirty="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千里</a:t>
            </a:r>
            <a:r>
              <a:rPr lang="ja-JP" altLang="en-US" sz="1400" b="1" dirty="0">
                <a:solidFill>
                  <a:schemeClr val="tx1"/>
                </a:solidFill>
                <a:latin typeface="Meiryo UI" panose="020B0604030504040204" pitchFamily="50" charset="-128"/>
                <a:ea typeface="Meiryo UI" panose="020B0604030504040204" pitchFamily="50" charset="-128"/>
              </a:rPr>
              <a:t>ライフサイエンス</a:t>
            </a:r>
            <a:r>
              <a:rPr lang="ja-JP" altLang="en-US" sz="1400" b="1" dirty="0" smtClean="0">
                <a:solidFill>
                  <a:schemeClr val="tx1"/>
                </a:solidFill>
                <a:latin typeface="Meiryo UI" panose="020B0604030504040204" pitchFamily="50" charset="-128"/>
                <a:ea typeface="Meiryo UI" panose="020B0604030504040204" pitchFamily="50" charset="-128"/>
              </a:rPr>
              <a:t>振興</a:t>
            </a:r>
            <a:r>
              <a:rPr lang="ja-JP" altLang="en-US" sz="1400" b="1" dirty="0">
                <a:solidFill>
                  <a:schemeClr val="tx1"/>
                </a:solidFill>
                <a:latin typeface="Meiryo UI" panose="020B0604030504040204" pitchFamily="50" charset="-128"/>
                <a:ea typeface="Meiryo UI" panose="020B0604030504040204" pitchFamily="50" charset="-128"/>
              </a:rPr>
              <a:t>財団</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大  </a:t>
            </a:r>
            <a:r>
              <a:rPr lang="ja-JP" altLang="en-US" sz="1400" b="1" dirty="0">
                <a:solidFill>
                  <a:schemeClr val="tx1"/>
                </a:solidFill>
                <a:latin typeface="Meiryo UI" panose="020B0604030504040204" pitchFamily="50" charset="-128"/>
                <a:ea typeface="Meiryo UI" panose="020B0604030504040204" pitchFamily="50" charset="-128"/>
              </a:rPr>
              <a:t>阪  商  工  会  議  所</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5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2"/>
          <p:cNvSpPr>
            <a:spLocks noChangeArrowheads="1"/>
          </p:cNvSpPr>
          <p:nvPr/>
        </p:nvSpPr>
        <p:spPr bwMode="auto">
          <a:xfrm>
            <a:off x="0" y="-2863"/>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＜ﾊﾞｲｵﾍﾞﾝﾁｬｰ育成＞</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大学等の研究成果の事業化支援</a:t>
            </a:r>
          </a:p>
        </p:txBody>
      </p:sp>
      <p:sp>
        <p:nvSpPr>
          <p:cNvPr id="10" name="AutoShape 2"/>
          <p:cNvSpPr>
            <a:spLocks noChangeArrowheads="1"/>
          </p:cNvSpPr>
          <p:nvPr/>
        </p:nvSpPr>
        <p:spPr bwMode="auto">
          <a:xfrm>
            <a:off x="179512" y="604827"/>
            <a:ext cx="8838101" cy="903978"/>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バイオベンチャー起業、大学・研究機関の研究シーズの発掘と技術移転、産学共同研究の推進を目的に、様々な事業を展開</a:t>
            </a:r>
          </a:p>
        </p:txBody>
      </p:sp>
      <p:sp>
        <p:nvSpPr>
          <p:cNvPr id="40" name="角丸四角形 11">
            <a:extLst>
              <a:ext uri="{FF2B5EF4-FFF2-40B4-BE49-F238E27FC236}">
                <a16:creationId xmlns="" xmlns:a16="http://schemas.microsoft.com/office/drawing/2014/main" id="{34C70424-6E83-406C-82C5-2AD33FC26ADC}"/>
              </a:ext>
            </a:extLst>
          </p:cNvPr>
          <p:cNvSpPr/>
          <p:nvPr/>
        </p:nvSpPr>
        <p:spPr bwMode="auto">
          <a:xfrm>
            <a:off x="179512" y="1635794"/>
            <a:ext cx="5040560" cy="408623"/>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fontAlgn="auto">
              <a:spcBef>
                <a:spcPts val="0"/>
              </a:spcBef>
              <a:spcAft>
                <a:spcPts val="0"/>
              </a:spcAft>
              <a:defRPr/>
            </a:pPr>
            <a:r>
              <a:rPr lang="ja-JP" altLang="en-US" b="1" dirty="0">
                <a:solidFill>
                  <a:srgbClr val="FFFFFF"/>
                </a:solidFill>
                <a:latin typeface="Meiryo UI" pitchFamily="50" charset="-128"/>
                <a:ea typeface="Meiryo UI" pitchFamily="50" charset="-128"/>
                <a:cs typeface="Meiryo UI" pitchFamily="50" charset="-128"/>
              </a:rPr>
              <a:t>バイオビジネスコンペ</a:t>
            </a:r>
            <a:r>
              <a:rPr lang="en-US" altLang="ja-JP" b="1" dirty="0">
                <a:solidFill>
                  <a:srgbClr val="FFFFFF"/>
                </a:solidFill>
                <a:latin typeface="Meiryo UI" pitchFamily="50" charset="-128"/>
                <a:ea typeface="Meiryo UI" pitchFamily="50" charset="-128"/>
                <a:cs typeface="Meiryo UI" pitchFamily="50" charset="-128"/>
              </a:rPr>
              <a:t>JAPAN〔2000</a:t>
            </a:r>
            <a:r>
              <a:rPr lang="ja-JP" altLang="en-US" b="1" dirty="0">
                <a:solidFill>
                  <a:srgbClr val="FFFFFF"/>
                </a:solidFill>
                <a:latin typeface="Meiryo UI" pitchFamily="50" charset="-128"/>
                <a:ea typeface="Meiryo UI" pitchFamily="50" charset="-128"/>
                <a:cs typeface="Meiryo UI" pitchFamily="50" charset="-128"/>
              </a:rPr>
              <a:t>～</a:t>
            </a:r>
            <a:r>
              <a:rPr lang="en-US" altLang="ja-JP" b="1" dirty="0">
                <a:solidFill>
                  <a:srgbClr val="FFFFFF"/>
                </a:solidFill>
                <a:latin typeface="Meiryo UI" pitchFamily="50" charset="-128"/>
                <a:ea typeface="Meiryo UI" pitchFamily="50" charset="-128"/>
                <a:cs typeface="Meiryo UI" pitchFamily="50" charset="-128"/>
              </a:rPr>
              <a:t>2009</a:t>
            </a:r>
            <a:r>
              <a:rPr lang="ja-JP" altLang="en-US" b="1" dirty="0">
                <a:solidFill>
                  <a:srgbClr val="FFFFFF"/>
                </a:solidFill>
                <a:latin typeface="Meiryo UI" pitchFamily="50" charset="-128"/>
                <a:ea typeface="Meiryo UI" pitchFamily="50" charset="-128"/>
                <a:cs typeface="Meiryo UI" pitchFamily="50" charset="-128"/>
              </a:rPr>
              <a:t>年度</a:t>
            </a:r>
            <a:r>
              <a:rPr lang="en-US" altLang="ja-JP" b="1" dirty="0">
                <a:solidFill>
                  <a:srgbClr val="FFFFFF"/>
                </a:solidFill>
                <a:latin typeface="Meiryo UI" pitchFamily="50" charset="-128"/>
                <a:ea typeface="Meiryo UI" pitchFamily="50" charset="-128"/>
                <a:cs typeface="Meiryo UI" pitchFamily="50" charset="-128"/>
              </a:rPr>
              <a:t>〕</a:t>
            </a:r>
            <a:endParaRPr lang="ja-JP" altLang="en-US" b="1" dirty="0">
              <a:solidFill>
                <a:srgbClr val="FFFFFF"/>
              </a:solidFill>
              <a:latin typeface="Meiryo UI" pitchFamily="50" charset="-128"/>
              <a:ea typeface="Meiryo UI" pitchFamily="50" charset="-128"/>
              <a:cs typeface="Meiryo UI" pitchFamily="50" charset="-128"/>
            </a:endParaRPr>
          </a:p>
        </p:txBody>
      </p:sp>
      <p:sp>
        <p:nvSpPr>
          <p:cNvPr id="42" name="角丸四角形 11">
            <a:extLst>
              <a:ext uri="{FF2B5EF4-FFF2-40B4-BE49-F238E27FC236}">
                <a16:creationId xmlns="" xmlns:a16="http://schemas.microsoft.com/office/drawing/2014/main" id="{E9B3D16E-F7E4-40C0-87C2-5B69B488A5B2}"/>
              </a:ext>
            </a:extLst>
          </p:cNvPr>
          <p:cNvSpPr/>
          <p:nvPr/>
        </p:nvSpPr>
        <p:spPr bwMode="auto">
          <a:xfrm>
            <a:off x="179512" y="2925315"/>
            <a:ext cx="5256584" cy="408623"/>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fontAlgn="auto">
              <a:spcBef>
                <a:spcPts val="0"/>
              </a:spcBef>
              <a:spcAft>
                <a:spcPts val="0"/>
              </a:spcAft>
              <a:defRPr/>
            </a:pPr>
            <a:r>
              <a:rPr lang="ja-JP" altLang="en-US" b="1" dirty="0">
                <a:solidFill>
                  <a:srgbClr val="FFFFFF"/>
                </a:solidFill>
                <a:latin typeface="Meiryo UI" pitchFamily="50" charset="-128"/>
                <a:ea typeface="Meiryo UI" pitchFamily="50" charset="-128"/>
                <a:cs typeface="Meiryo UI" pitchFamily="50" charset="-128"/>
              </a:rPr>
              <a:t>バイオビジネスアワード</a:t>
            </a:r>
            <a:r>
              <a:rPr lang="en-US" altLang="ja-JP" b="1" dirty="0">
                <a:solidFill>
                  <a:srgbClr val="FFFFFF"/>
                </a:solidFill>
                <a:latin typeface="Meiryo UI" pitchFamily="50" charset="-128"/>
                <a:ea typeface="Meiryo UI" pitchFamily="50" charset="-128"/>
                <a:cs typeface="Meiryo UI" pitchFamily="50" charset="-128"/>
              </a:rPr>
              <a:t>JAPAN〔2010</a:t>
            </a:r>
            <a:r>
              <a:rPr lang="ja-JP" altLang="en-US" b="1" dirty="0">
                <a:solidFill>
                  <a:srgbClr val="FFFFFF"/>
                </a:solidFill>
                <a:latin typeface="Meiryo UI" pitchFamily="50" charset="-128"/>
                <a:ea typeface="Meiryo UI" pitchFamily="50" charset="-128"/>
                <a:cs typeface="Meiryo UI" pitchFamily="50" charset="-128"/>
              </a:rPr>
              <a:t>～</a:t>
            </a:r>
            <a:r>
              <a:rPr lang="en-US" altLang="ja-JP" b="1" dirty="0">
                <a:solidFill>
                  <a:srgbClr val="FFFFFF"/>
                </a:solidFill>
                <a:latin typeface="Meiryo UI" pitchFamily="50" charset="-128"/>
                <a:ea typeface="Meiryo UI" pitchFamily="50" charset="-128"/>
                <a:cs typeface="Meiryo UI" pitchFamily="50" charset="-128"/>
              </a:rPr>
              <a:t>2014</a:t>
            </a:r>
            <a:r>
              <a:rPr lang="ja-JP" altLang="en-US" b="1" dirty="0">
                <a:solidFill>
                  <a:srgbClr val="FFFFFF"/>
                </a:solidFill>
                <a:latin typeface="Meiryo UI" pitchFamily="50" charset="-128"/>
                <a:ea typeface="Meiryo UI" pitchFamily="50" charset="-128"/>
                <a:cs typeface="Meiryo UI" pitchFamily="50" charset="-128"/>
              </a:rPr>
              <a:t>年度</a:t>
            </a:r>
            <a:r>
              <a:rPr lang="en-US" altLang="ja-JP" b="1" dirty="0">
                <a:solidFill>
                  <a:srgbClr val="FFFFFF"/>
                </a:solidFill>
                <a:latin typeface="Meiryo UI" pitchFamily="50" charset="-128"/>
                <a:ea typeface="Meiryo UI" pitchFamily="50" charset="-128"/>
                <a:cs typeface="Meiryo UI" pitchFamily="50" charset="-128"/>
              </a:rPr>
              <a:t>〕</a:t>
            </a:r>
            <a:endParaRPr lang="ja-JP" altLang="en-US" b="1" dirty="0">
              <a:solidFill>
                <a:srgbClr val="FFFFFF"/>
              </a:solidFill>
              <a:latin typeface="Meiryo UI" pitchFamily="50" charset="-128"/>
              <a:ea typeface="Meiryo UI" pitchFamily="50" charset="-128"/>
              <a:cs typeface="Meiryo UI" pitchFamily="50" charset="-128"/>
            </a:endParaRPr>
          </a:p>
        </p:txBody>
      </p:sp>
      <p:sp>
        <p:nvSpPr>
          <p:cNvPr id="43" name="角丸四角形 11">
            <a:extLst>
              <a:ext uri="{FF2B5EF4-FFF2-40B4-BE49-F238E27FC236}">
                <a16:creationId xmlns="" xmlns:a16="http://schemas.microsoft.com/office/drawing/2014/main" id="{205A59E6-5029-448D-AD85-B1AD744BB45B}"/>
              </a:ext>
            </a:extLst>
          </p:cNvPr>
          <p:cNvSpPr/>
          <p:nvPr/>
        </p:nvSpPr>
        <p:spPr bwMode="auto">
          <a:xfrm>
            <a:off x="179512" y="3979698"/>
            <a:ext cx="4968552" cy="408623"/>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fontAlgn="auto">
              <a:spcBef>
                <a:spcPts val="0"/>
              </a:spcBef>
              <a:spcAft>
                <a:spcPts val="0"/>
              </a:spcAft>
              <a:defRPr/>
            </a:pPr>
            <a:r>
              <a:rPr lang="ja-JP" altLang="en-US" b="1" dirty="0">
                <a:solidFill>
                  <a:srgbClr val="FFFFFF"/>
                </a:solidFill>
                <a:latin typeface="Meiryo UI" pitchFamily="50" charset="-128"/>
                <a:ea typeface="Meiryo UI" pitchFamily="50" charset="-128"/>
                <a:cs typeface="Meiryo UI" pitchFamily="50" charset="-128"/>
              </a:rPr>
              <a:t>創薬シーズ事業化コンペティション</a:t>
            </a:r>
            <a:r>
              <a:rPr lang="en-US" altLang="ja-JP" b="1" dirty="0">
                <a:solidFill>
                  <a:srgbClr val="FFFFFF"/>
                </a:solidFill>
                <a:latin typeface="Meiryo UI" pitchFamily="50" charset="-128"/>
                <a:ea typeface="Meiryo UI" pitchFamily="50" charset="-128"/>
                <a:cs typeface="Meiryo UI" pitchFamily="50" charset="-128"/>
              </a:rPr>
              <a:t>〔2015</a:t>
            </a:r>
            <a:r>
              <a:rPr lang="ja-JP" altLang="en-US" b="1" dirty="0">
                <a:solidFill>
                  <a:srgbClr val="FFFFFF"/>
                </a:solidFill>
                <a:latin typeface="Meiryo UI" pitchFamily="50" charset="-128"/>
                <a:ea typeface="Meiryo UI" pitchFamily="50" charset="-128"/>
                <a:cs typeface="Meiryo UI" pitchFamily="50" charset="-128"/>
              </a:rPr>
              <a:t>年度～</a:t>
            </a:r>
            <a:r>
              <a:rPr lang="en-US" altLang="ja-JP" b="1" dirty="0">
                <a:solidFill>
                  <a:srgbClr val="FFFFFF"/>
                </a:solidFill>
                <a:latin typeface="Meiryo UI" pitchFamily="50" charset="-128"/>
                <a:ea typeface="Meiryo UI" pitchFamily="50" charset="-128"/>
                <a:cs typeface="Meiryo UI" pitchFamily="50" charset="-128"/>
              </a:rPr>
              <a:t>〕</a:t>
            </a:r>
            <a:endParaRPr lang="ja-JP" altLang="en-US" b="1" dirty="0">
              <a:solidFill>
                <a:srgbClr val="FFFFFF"/>
              </a:solidFill>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 xmlns:a16="http://schemas.microsoft.com/office/drawing/2014/main" id="{BB017934-2FDC-45E0-8D6E-F890B753A547}"/>
              </a:ext>
            </a:extLst>
          </p:cNvPr>
          <p:cNvSpPr txBox="1"/>
          <p:nvPr/>
        </p:nvSpPr>
        <p:spPr>
          <a:xfrm>
            <a:off x="179512" y="2084868"/>
            <a:ext cx="8568952"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わが国のバイオ産業の振興のため、大学、研究機関の研究シーズを活用し、バイオベンチャーの起業、ビジネスシーズ発掘、企業への技術移転、</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産学共同研究の推進を目的とし、関西の産学官が中心となりコンペを実施</a:t>
            </a:r>
            <a:endParaRPr kumimoji="1" lang="ja-JP" altLang="en-US"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 xmlns:a16="http://schemas.microsoft.com/office/drawing/2014/main" id="{7550879C-2EDC-439F-B62E-CD22A14FEEB6}"/>
              </a:ext>
            </a:extLst>
          </p:cNvPr>
          <p:cNvSpPr txBox="1"/>
          <p:nvPr/>
        </p:nvSpPr>
        <p:spPr>
          <a:xfrm>
            <a:off x="179512" y="3374389"/>
            <a:ext cx="856895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DSANJ</a:t>
            </a:r>
            <a:r>
              <a:rPr kumimoji="1" lang="ja-JP" altLang="en-US" sz="1600" dirty="0">
                <a:latin typeface="Meiryo UI" panose="020B0604030504040204" pitchFamily="50" charset="-128"/>
                <a:ea typeface="Meiryo UI" panose="020B0604030504040204" pitchFamily="50" charset="-128"/>
              </a:rPr>
              <a:t>疾患別商談会」に参加した技術シーズの中から、ノミネートされた案件を製薬企業の研究担当者の採点結果等をもとにアワードを決定し表彰</a:t>
            </a:r>
          </a:p>
        </p:txBody>
      </p:sp>
      <p:sp>
        <p:nvSpPr>
          <p:cNvPr id="47" name="テキスト ボックス 46">
            <a:extLst>
              <a:ext uri="{FF2B5EF4-FFF2-40B4-BE49-F238E27FC236}">
                <a16:creationId xmlns="" xmlns:a16="http://schemas.microsoft.com/office/drawing/2014/main" id="{312D983C-1AB4-46E1-8E4F-C9AE978968B0}"/>
              </a:ext>
            </a:extLst>
          </p:cNvPr>
          <p:cNvSpPr txBox="1"/>
          <p:nvPr/>
        </p:nvSpPr>
        <p:spPr>
          <a:xfrm>
            <a:off x="179512" y="4428772"/>
            <a:ext cx="856895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大阪・関西の大学・研究機関の技術シーズを、経営・資金面等、幅広い支援ができるベンチャーキャピタル等につなげることで、事業化・起業等を促進</a:t>
            </a:r>
          </a:p>
        </p:txBody>
      </p:sp>
      <p:sp>
        <p:nvSpPr>
          <p:cNvPr id="48" name="角丸四角形 14">
            <a:extLst>
              <a:ext uri="{FF2B5EF4-FFF2-40B4-BE49-F238E27FC236}">
                <a16:creationId xmlns="" xmlns:a16="http://schemas.microsoft.com/office/drawing/2014/main" id="{7857BFBE-8B0C-4A98-AD1C-F6DED8DD98F8}"/>
              </a:ext>
            </a:extLst>
          </p:cNvPr>
          <p:cNvSpPr/>
          <p:nvPr/>
        </p:nvSpPr>
        <p:spPr>
          <a:xfrm>
            <a:off x="33427" y="5202841"/>
            <a:ext cx="9015984" cy="1538527"/>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ctr"/>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創薬シーズ（創薬）・基盤技術（創薬に使われる技術）、バイオマーカー・診断薬・試薬の研究・開発成果を、独立してその情報を収集、蓄積し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た上で日本の製薬企業に紹介し、日本国内での創薬活動を促進するためのプログラム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管理運営：大阪商工会議所</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データベース事業（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DSANJ Data Base</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DSANJ-DB</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技術を探索する企業と技術保有者との始めの接点を生み出すシステム</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II.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ビジネスミーティング事業（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DSANJ Business Meeting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DSANJ-Biz Meeting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技術を探索する企業と技術保有者とのオープンな商談を大量かつ効率的に生み出すサービス</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66">
            <a:extLst>
              <a:ext uri="{FF2B5EF4-FFF2-40B4-BE49-F238E27FC236}">
                <a16:creationId xmlns="" xmlns:a16="http://schemas.microsoft.com/office/drawing/2014/main" id="{46C539CB-2A01-422F-9886-B0C3987D2F0D}"/>
              </a:ext>
            </a:extLst>
          </p:cNvPr>
          <p:cNvSpPr/>
          <p:nvPr/>
        </p:nvSpPr>
        <p:spPr bwMode="auto">
          <a:xfrm>
            <a:off x="107504" y="5013176"/>
            <a:ext cx="8230504" cy="340519"/>
          </a:xfrm>
          <a:prstGeom prst="round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fontAlgn="auto">
              <a:spcBef>
                <a:spcPts val="0"/>
              </a:spcBef>
              <a:spcAft>
                <a:spcPts val="0"/>
              </a:spcAft>
              <a:defRPr/>
            </a:pPr>
            <a:r>
              <a:rPr lang="en-US" altLang="ja-JP" sz="1400" b="1" dirty="0">
                <a:solidFill>
                  <a:srgbClr val="FFFFFF"/>
                </a:solidFill>
                <a:latin typeface="Meiryo UI" pitchFamily="50" charset="-128"/>
                <a:ea typeface="Meiryo UI" pitchFamily="50" charset="-128"/>
                <a:cs typeface="Meiryo UI" pitchFamily="50" charset="-128"/>
              </a:rPr>
              <a:t>DSANJ</a:t>
            </a:r>
            <a:r>
              <a:rPr lang="ja-JP" altLang="en-US" sz="1400" b="1" dirty="0">
                <a:solidFill>
                  <a:srgbClr val="FFFFFF"/>
                </a:solidFill>
                <a:latin typeface="Meiryo UI" pitchFamily="50" charset="-128"/>
                <a:ea typeface="Meiryo UI" pitchFamily="50" charset="-128"/>
                <a:cs typeface="Meiryo UI" pitchFamily="50" charset="-128"/>
              </a:rPr>
              <a:t>　</a:t>
            </a:r>
            <a:r>
              <a:rPr lang="en-US" altLang="ja-JP" sz="1400" b="1" dirty="0">
                <a:solidFill>
                  <a:srgbClr val="FFFFFF"/>
                </a:solidFill>
                <a:latin typeface="Meiryo UI" pitchFamily="50" charset="-128"/>
                <a:ea typeface="Meiryo UI" pitchFamily="50" charset="-128"/>
                <a:cs typeface="Meiryo UI" pitchFamily="50" charset="-128"/>
              </a:rPr>
              <a:t>:</a:t>
            </a:r>
            <a:r>
              <a:rPr lang="ja-JP" altLang="en-US" sz="1400" b="1" dirty="0">
                <a:solidFill>
                  <a:srgbClr val="FFFFFF"/>
                </a:solidFill>
                <a:latin typeface="Meiryo UI" pitchFamily="50" charset="-128"/>
                <a:ea typeface="Meiryo UI" pitchFamily="50" charset="-128"/>
                <a:cs typeface="Meiryo UI" pitchFamily="50" charset="-128"/>
              </a:rPr>
              <a:t>　</a:t>
            </a:r>
            <a:r>
              <a:rPr lang="en-US" altLang="ja-JP" sz="1400" b="1" dirty="0">
                <a:solidFill>
                  <a:srgbClr val="FFFFFF"/>
                </a:solidFill>
                <a:latin typeface="Meiryo UI" pitchFamily="50" charset="-128"/>
                <a:ea typeface="Meiryo UI" pitchFamily="50" charset="-128"/>
                <a:cs typeface="Meiryo UI" pitchFamily="50" charset="-128"/>
              </a:rPr>
              <a:t>Drug Seeds Alliance Network Japan</a:t>
            </a:r>
            <a:r>
              <a:rPr lang="ja-JP" altLang="en-US" sz="1400" b="1" dirty="0">
                <a:solidFill>
                  <a:srgbClr val="FFFFFF"/>
                </a:solidFill>
                <a:latin typeface="Meiryo UI" pitchFamily="50" charset="-128"/>
                <a:ea typeface="Meiryo UI" pitchFamily="50" charset="-128"/>
                <a:cs typeface="Meiryo UI" pitchFamily="50" charset="-128"/>
              </a:rPr>
              <a:t>（創薬シーズ・基盤技術アライアンスネットワーク）</a:t>
            </a:r>
          </a:p>
        </p:txBody>
      </p:sp>
    </p:spTree>
    <p:extLst>
      <p:ext uri="{BB962C8B-B14F-4D97-AF65-F5344CB8AC3E}">
        <p14:creationId xmlns:p14="http://schemas.microsoft.com/office/powerpoint/2010/main" val="141093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2"/>
          <p:cNvSpPr>
            <a:spLocks noChangeArrowheads="1"/>
          </p:cNvSpPr>
          <p:nvPr/>
        </p:nvSpPr>
        <p:spPr bwMode="auto">
          <a:xfrm>
            <a:off x="-11261" y="764704"/>
            <a:ext cx="9154033" cy="1080000"/>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アライアンス促進</a:t>
            </a:r>
            <a:r>
              <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国際連携</a:t>
            </a:r>
            <a:endPar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p:cNvSpPr>
            <a:spLocks noChangeArrowheads="1"/>
          </p:cNvSpPr>
          <p:nvPr/>
        </p:nvSpPr>
        <p:spPr bwMode="auto">
          <a:xfrm>
            <a:off x="107505" y="2711084"/>
            <a:ext cx="8928992" cy="1005948"/>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b="1" u="sng" dirty="0">
                <a:solidFill>
                  <a:srgbClr val="000000"/>
                </a:solidFill>
                <a:latin typeface="Meiryo UI" pitchFamily="50" charset="-128"/>
                <a:ea typeface="Meiryo UI" pitchFamily="50" charset="-128"/>
                <a:cs typeface="Meiryo UI" pitchFamily="50" charset="-128"/>
              </a:rPr>
              <a:t>製薬企業の集積を活かした先端医薬品開発の推進</a:t>
            </a:r>
            <a:endPar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道修町周辺の製薬企業の集積を活かし、大学等における研究機関の研究成果の活用、彩都を中心とした創薬系バイオベンチャーの技術シーズの活用による先進的な医薬品の開発を推進</a:t>
            </a:r>
            <a:r>
              <a:rPr lang="ja-JP" altLang="en-US" sz="1600" dirty="0" smtClean="0">
                <a:solidFill>
                  <a:srgbClr val="000000"/>
                </a:solidFill>
                <a:latin typeface="Meiryo UI" pitchFamily="50" charset="-128"/>
                <a:ea typeface="Meiryo UI" pitchFamily="50" charset="-128"/>
                <a:cs typeface="Meiryo UI" pitchFamily="50" charset="-128"/>
              </a:rPr>
              <a:t>する</a:t>
            </a:r>
            <a:endParaRPr kumimoji="1" lang="ja-JP" sz="3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4" name="AutoShape 2"/>
          <p:cNvSpPr>
            <a:spLocks noChangeArrowheads="1"/>
          </p:cNvSpPr>
          <p:nvPr/>
        </p:nvSpPr>
        <p:spPr bwMode="auto">
          <a:xfrm>
            <a:off x="107950" y="3791371"/>
            <a:ext cx="8928100" cy="1293813"/>
          </a:xfrm>
          <a:prstGeom prst="roundRect">
            <a:avLst>
              <a:gd name="adj" fmla="val 11546"/>
            </a:avLst>
          </a:prstGeom>
          <a:solidFill>
            <a:schemeClr val="accent5">
              <a:lumMod val="20000"/>
              <a:lumOff val="80000"/>
            </a:schemeClr>
          </a:solidFill>
          <a:ln w="19050">
            <a:solidFill>
              <a:schemeClr val="tx1"/>
            </a:solidFill>
            <a:round/>
            <a:headEnd/>
            <a:tailEnd/>
          </a:ln>
        </p:spPr>
        <p:txBody>
          <a:bodyPr lIns="74295" tIns="8890" rIns="74295" bIns="8890"/>
          <a:lstStyle/>
          <a:p>
            <a:pPr algn="just">
              <a:lnSpc>
                <a:spcPct val="120000"/>
              </a:lnSpc>
              <a:defRPr/>
            </a:pPr>
            <a:r>
              <a:rPr lang="en-US" altLang="ja-JP" b="1" u="sng" dirty="0">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ものづくり中小企業の集積を活かした医療機器開発等、異業種参入の促進</a:t>
            </a:r>
            <a:endParaRPr lang="en-US" altLang="ja-JP" b="1" u="sng" dirty="0">
              <a:latin typeface="Meiryo UI" pitchFamily="50" charset="-128"/>
              <a:ea typeface="Meiryo UI" pitchFamily="50" charset="-128"/>
              <a:cs typeface="Meiryo UI" pitchFamily="50" charset="-128"/>
            </a:endParaRPr>
          </a:p>
          <a:p>
            <a:pPr algn="just">
              <a:lnSpc>
                <a:spcPct val="120000"/>
              </a:lnSpc>
              <a:defRPr/>
            </a:pPr>
            <a:r>
              <a:rPr lang="ja-JP" altLang="en-US" sz="1600" dirty="0">
                <a:latin typeface="Meiryo UI" pitchFamily="50" charset="-128"/>
                <a:ea typeface="Meiryo UI" pitchFamily="50" charset="-128"/>
                <a:cs typeface="Meiryo UI" pitchFamily="50" charset="-128"/>
              </a:rPr>
              <a:t>　東部大阪を中心とするものづくり中小企業や、材料メーカー、家電メーカー等の集積を活かし、医療機器メーカー等への部材提供や、独自の医療機器等開発を推進するとともに、異業種との連携、異業種からのライフサイエンス分野への参入促進を実現</a:t>
            </a:r>
            <a:r>
              <a:rPr lang="ja-JP" altLang="en-US" sz="1600" dirty="0" smtClean="0">
                <a:latin typeface="Meiryo UI" pitchFamily="50" charset="-128"/>
                <a:ea typeface="Meiryo UI" pitchFamily="50" charset="-128"/>
                <a:cs typeface="Meiryo UI" pitchFamily="50" charset="-128"/>
              </a:rPr>
              <a:t>する</a:t>
            </a:r>
            <a:endParaRPr lang="ja-JP" sz="3600" dirty="0">
              <a:latin typeface="Meiryo UI" pitchFamily="50" charset="-128"/>
              <a:ea typeface="Meiryo UI" pitchFamily="50" charset="-128"/>
              <a:cs typeface="Meiryo UI" pitchFamily="50" charset="-128"/>
            </a:endParaRPr>
          </a:p>
        </p:txBody>
      </p:sp>
      <p:sp>
        <p:nvSpPr>
          <p:cNvPr id="5" name="AutoShape 2"/>
          <p:cNvSpPr>
            <a:spLocks noChangeArrowheads="1"/>
          </p:cNvSpPr>
          <p:nvPr/>
        </p:nvSpPr>
        <p:spPr bwMode="auto">
          <a:xfrm>
            <a:off x="107950" y="5157192"/>
            <a:ext cx="8928100" cy="1008063"/>
          </a:xfrm>
          <a:prstGeom prst="roundRect">
            <a:avLst>
              <a:gd name="adj" fmla="val 11546"/>
            </a:avLst>
          </a:prstGeom>
          <a:solidFill>
            <a:schemeClr val="accent5">
              <a:lumMod val="20000"/>
              <a:lumOff val="80000"/>
            </a:schemeClr>
          </a:solidFill>
          <a:ln w="19050">
            <a:solidFill>
              <a:schemeClr val="tx1"/>
            </a:solidFill>
            <a:round/>
            <a:headEnd/>
            <a:tailEnd/>
          </a:ln>
        </p:spPr>
        <p:txBody>
          <a:bodyPr lIns="74295" tIns="8890" rIns="74295" bIns="8890"/>
          <a:lstStyle/>
          <a:p>
            <a:pPr algn="just">
              <a:lnSpc>
                <a:spcPct val="120000"/>
              </a:lnSpc>
              <a:defRPr/>
            </a:pPr>
            <a:r>
              <a:rPr lang="en-US" altLang="ja-JP" b="1" u="sng" dirty="0">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国内外との連携強化及び情報発信</a:t>
            </a:r>
            <a:endParaRPr lang="en-US" altLang="ja-JP" b="1" u="sng" dirty="0">
              <a:latin typeface="Meiryo UI" pitchFamily="50" charset="-128"/>
              <a:ea typeface="Meiryo UI" pitchFamily="50" charset="-128"/>
              <a:cs typeface="Meiryo UI" pitchFamily="50" charset="-128"/>
            </a:endParaRPr>
          </a:p>
          <a:p>
            <a:pPr algn="just">
              <a:lnSpc>
                <a:spcPct val="120000"/>
              </a:lnSpc>
              <a:defRPr/>
            </a:pPr>
            <a:r>
              <a:rPr lang="ja-JP" altLang="en-US" sz="1600" dirty="0">
                <a:latin typeface="Meiryo UI" pitchFamily="50" charset="-128"/>
                <a:ea typeface="Meiryo UI" pitchFamily="50" charset="-128"/>
                <a:cs typeface="Meiryo UI" pitchFamily="50" charset="-128"/>
              </a:rPr>
              <a:t>　ライフサイエンス分野における国際競争の激化に対応するため、海外クラスターをはじめ国内外との連携を推進するとともに、地域の研究水準の高さ、企業集積、ビジネスチャンス等について情報を</a:t>
            </a:r>
            <a:r>
              <a:rPr lang="ja-JP" altLang="en-US" sz="1600" dirty="0" smtClean="0">
                <a:latin typeface="Meiryo UI" pitchFamily="50" charset="-128"/>
                <a:ea typeface="Meiryo UI" pitchFamily="50" charset="-128"/>
                <a:cs typeface="Meiryo UI" pitchFamily="50" charset="-128"/>
              </a:rPr>
              <a:t>発信</a:t>
            </a:r>
            <a:endParaRPr lang="ja-JP" altLang="en-US" sz="1600" dirty="0">
              <a:latin typeface="Meiryo UI" pitchFamily="50" charset="-128"/>
              <a:ea typeface="Meiryo UI" pitchFamily="50" charset="-128"/>
              <a:cs typeface="Meiryo UI" pitchFamily="50" charset="-128"/>
            </a:endParaRPr>
          </a:p>
        </p:txBody>
      </p:sp>
      <p:sp>
        <p:nvSpPr>
          <p:cNvPr id="6" name="角丸四角形 55">
            <a:extLst>
              <a:ext uri="{FF2B5EF4-FFF2-40B4-BE49-F238E27FC236}">
                <a16:creationId xmlns="" xmlns:a16="http://schemas.microsoft.com/office/drawing/2014/main" id="{53C36A9F-7E50-4439-9757-FA587B914F3C}"/>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8779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AutoShape 8"/>
          <p:cNvSpPr>
            <a:spLocks noChangeArrowheads="1"/>
          </p:cNvSpPr>
          <p:nvPr/>
        </p:nvSpPr>
        <p:spPr bwMode="auto">
          <a:xfrm>
            <a:off x="3938588" y="3986185"/>
            <a:ext cx="282575" cy="225425"/>
          </a:xfrm>
          <a:prstGeom prst="star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5" rIns="91407" bIns="45705" anchor="ctr"/>
          <a:lstStyle/>
          <a:p>
            <a:pPr fontAlgn="base">
              <a:lnSpc>
                <a:spcPct val="90000"/>
              </a:lnSpc>
              <a:spcBef>
                <a:spcPct val="0"/>
              </a:spcBef>
              <a:spcAft>
                <a:spcPct val="0"/>
              </a:spcAft>
              <a:defRPr/>
            </a:pPr>
            <a:endParaRPr kumimoji="0" lang="ja-JP" altLang="en-US" sz="2400" b="1">
              <a:solidFill>
                <a:srgbClr val="FFFFFF"/>
              </a:solidFill>
            </a:endParaRPr>
          </a:p>
        </p:txBody>
      </p:sp>
      <p:sp>
        <p:nvSpPr>
          <p:cNvPr id="32" name="AutoShape 22"/>
          <p:cNvSpPr>
            <a:spLocks noChangeArrowheads="1"/>
          </p:cNvSpPr>
          <p:nvPr/>
        </p:nvSpPr>
        <p:spPr bwMode="auto">
          <a:xfrm>
            <a:off x="-11261" y="3188"/>
            <a:ext cx="9154033" cy="545492"/>
          </a:xfrm>
          <a:prstGeom prst="roundRect">
            <a:avLst>
              <a:gd name="adj" fmla="val 5796"/>
            </a:avLst>
          </a:prstGeom>
          <a:solidFill>
            <a:srgbClr val="0000CC"/>
          </a:solidFill>
          <a:ln w="9525" algn="ctr">
            <a:noFill/>
            <a:round/>
            <a:headEnd/>
            <a:tailEnd/>
          </a:ln>
        </p:spPr>
        <p:txBody>
          <a:bodyPr wrap="none" lIns="0" tIns="40287" rIns="0"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＜ｱﾗｲｱﾝｽ促進</a:t>
            </a:r>
            <a:r>
              <a:rPr kumimoji="0" lang="en-US" altLang="ja-JP"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国際連携＞</a:t>
            </a:r>
            <a:r>
              <a:rPr kumimoji="0" lang="ja-JP" altLang="en-US" sz="28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海外クラスターとのＭＯＵ締結</a:t>
            </a:r>
          </a:p>
        </p:txBody>
      </p:sp>
      <p:pic>
        <p:nvPicPr>
          <p:cNvPr id="39" name="Picture 2" descr="w00_S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8735"/>
            <a:ext cx="9144000" cy="3713162"/>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41" name="AutoShape 8"/>
          <p:cNvSpPr>
            <a:spLocks noChangeArrowheads="1"/>
          </p:cNvSpPr>
          <p:nvPr/>
        </p:nvSpPr>
        <p:spPr bwMode="auto">
          <a:xfrm rot="3984431">
            <a:off x="3938588" y="3986185"/>
            <a:ext cx="282575" cy="225425"/>
          </a:xfrm>
          <a:prstGeom prst="star5">
            <a:avLst/>
          </a:prstGeom>
          <a:solidFill>
            <a:srgbClr val="FFFF00"/>
          </a:solidFill>
          <a:ln>
            <a:noFill/>
          </a:ln>
          <a:effectLst/>
          <a:extLst/>
        </p:spPr>
        <p:txBody>
          <a:bodyPr wrap="none" lIns="91407" tIns="45705" rIns="91407" bIns="45705" anchor="ctr"/>
          <a:lstStyle/>
          <a:p>
            <a:pPr>
              <a:defRPr/>
            </a:pPr>
            <a:endParaRPr lang="ja-JP" altLang="en-US" dirty="0">
              <a:solidFill>
                <a:srgbClr val="FFFF00"/>
              </a:solidFill>
            </a:endParaRPr>
          </a:p>
        </p:txBody>
      </p:sp>
      <p:sp>
        <p:nvSpPr>
          <p:cNvPr id="49" name="Rectangle 12"/>
          <p:cNvSpPr>
            <a:spLocks noChangeArrowheads="1"/>
          </p:cNvSpPr>
          <p:nvPr/>
        </p:nvSpPr>
        <p:spPr bwMode="auto">
          <a:xfrm>
            <a:off x="158694" y="4927721"/>
            <a:ext cx="2880000" cy="996033"/>
          </a:xfrm>
          <a:prstGeom prst="rect">
            <a:avLst/>
          </a:prstGeom>
          <a:solidFill>
            <a:schemeClr val="bg1"/>
          </a:solidFill>
          <a:ln w="222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spAutoFit/>
          </a:bodyPr>
          <a:lstStyle/>
          <a:p>
            <a:pPr marL="179388" indent="-179388">
              <a:lnSpc>
                <a:spcPct val="10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ドイツ</a:t>
            </a:r>
            <a:r>
              <a:rPr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marL="179388" indent="-179388">
              <a:lnSpc>
                <a:spcPct val="100000"/>
              </a:lnSpc>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2011.10</a:t>
            </a: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MOU</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締結</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lnSpc>
                <a:spcPct val="1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・大阪バイオ・ヘッドクオーター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lnSpc>
                <a:spcPct val="10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Bio-M</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2"/>
          <p:cNvSpPr>
            <a:spLocks noChangeArrowheads="1"/>
          </p:cNvSpPr>
          <p:nvPr/>
        </p:nvSpPr>
        <p:spPr bwMode="auto">
          <a:xfrm>
            <a:off x="2636785" y="2852936"/>
            <a:ext cx="5436000" cy="972000"/>
          </a:xfrm>
          <a:prstGeom prst="rect">
            <a:avLst/>
          </a:prstGeom>
          <a:solidFill>
            <a:schemeClr val="bg1"/>
          </a:solidFill>
          <a:ln w="222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spAutoFit/>
          </a:bodyPr>
          <a:lstStyle/>
          <a:p>
            <a:pPr marL="179388" indent="-179388">
              <a:lnSpc>
                <a:spcPct val="10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ヨーロッパ広域</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lnSpc>
                <a:spcPct val="100000"/>
              </a:lnSpc>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2016.11</a:t>
            </a: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MOU</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締結</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lnSpc>
                <a:spcPct val="1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・大阪バイオ・ヘッドクオーター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lnSpc>
                <a:spcPct val="1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bioXclusters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（ドイツ、フランス、イタリア、スペインの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クラスターの連携）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29477" y="3505563"/>
            <a:ext cx="712396" cy="59333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Rectangle 25"/>
          <p:cNvSpPr>
            <a:spLocks noChangeArrowheads="1"/>
          </p:cNvSpPr>
          <p:nvPr/>
        </p:nvSpPr>
        <p:spPr bwMode="auto">
          <a:xfrm>
            <a:off x="4499992" y="4903550"/>
            <a:ext cx="2880000" cy="996033"/>
          </a:xfrm>
          <a:prstGeom prst="rect">
            <a:avLst/>
          </a:prstGeom>
          <a:solidFill>
            <a:schemeClr val="bg1"/>
          </a:solidFill>
          <a:ln w="22225">
            <a:solidFill>
              <a:schemeClr val="accent6"/>
            </a:solidFill>
            <a:miter lim="800000"/>
            <a:headEnd/>
            <a:tailEnd/>
          </a:ln>
          <a:effectLst/>
          <a:extLst/>
        </p:spPr>
        <p:txBody>
          <a:bodyPr lIns="72000" tIns="36000" rIns="72000" bIns="36000">
            <a:spAutoFit/>
          </a:bodyPr>
          <a:lstStyle/>
          <a:p>
            <a:pPr>
              <a:lnSpc>
                <a:spcPct val="10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中国</a:t>
            </a:r>
            <a:r>
              <a:rPr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a:lnSpc>
                <a:spcPct val="100000"/>
              </a:lnSpc>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2008.11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MOU</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締結</a:t>
            </a:r>
          </a:p>
          <a:p>
            <a:pPr>
              <a:lnSpc>
                <a:spcPct val="1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・大阪バイオ・ヘッドクオーター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・上海張江（集団）有限公司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a:stCxn id="2" idx="7"/>
            <a:endCxn id="22" idx="1"/>
          </p:cNvCxnSpPr>
          <p:nvPr/>
        </p:nvCxnSpPr>
        <p:spPr>
          <a:xfrm flipV="1">
            <a:off x="837545" y="3338936"/>
            <a:ext cx="1799240" cy="253519"/>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49" idx="0"/>
          </p:cNvCxnSpPr>
          <p:nvPr/>
        </p:nvCxnSpPr>
        <p:spPr>
          <a:xfrm>
            <a:off x="683568" y="3740306"/>
            <a:ext cx="915126" cy="1187415"/>
          </a:xfrm>
          <a:prstGeom prst="line">
            <a:avLst/>
          </a:prstGeom>
          <a:ln w="31750" cap="rnd">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endCxn id="45" idx="0"/>
          </p:cNvCxnSpPr>
          <p:nvPr/>
        </p:nvCxnSpPr>
        <p:spPr>
          <a:xfrm>
            <a:off x="3491880" y="4211610"/>
            <a:ext cx="2448112" cy="691940"/>
          </a:xfrm>
          <a:prstGeom prst="line">
            <a:avLst/>
          </a:prstGeom>
          <a:ln w="31750" cap="rnd">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1"/>
          <p:cNvSpPr txBox="1">
            <a:spLocks noChangeArrowheads="1"/>
          </p:cNvSpPr>
          <p:nvPr/>
        </p:nvSpPr>
        <p:spPr bwMode="auto">
          <a:xfrm>
            <a:off x="126171" y="718559"/>
            <a:ext cx="8879168" cy="1566386"/>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rIns="7200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大阪バイオヘッドクオーターとして、海外クラスター</a:t>
            </a:r>
            <a:r>
              <a:rPr lang="ja-JP" altLang="en-US" sz="2400" b="1" dirty="0" smtClean="0">
                <a:solidFill>
                  <a:prstClr val="black"/>
                </a:solidFill>
                <a:latin typeface="Meiryo UI"/>
                <a:ea typeface="Meiryo UI"/>
                <a:cs typeface="Meiryo UI"/>
              </a:rPr>
              <a:t>と</a:t>
            </a:r>
            <a:r>
              <a:rPr lang="en-US" altLang="ja-JP" sz="1400" dirty="0" smtClean="0">
                <a:solidFill>
                  <a:prstClr val="black"/>
                </a:solidFill>
                <a:latin typeface="Meiryo UI"/>
                <a:ea typeface="Meiryo UI"/>
                <a:cs typeface="Meiryo UI"/>
              </a:rPr>
              <a:t>※</a:t>
            </a:r>
            <a:r>
              <a:rPr lang="en-US" altLang="ja-JP" sz="2400" b="1" dirty="0" smtClean="0">
                <a:solidFill>
                  <a:prstClr val="black"/>
                </a:solidFill>
                <a:latin typeface="Meiryo UI"/>
                <a:ea typeface="Meiryo UI"/>
                <a:cs typeface="Meiryo UI"/>
              </a:rPr>
              <a:t>MOU</a:t>
            </a:r>
            <a:r>
              <a:rPr lang="ja-JP" altLang="en-US" sz="2400" b="1" dirty="0">
                <a:solidFill>
                  <a:prstClr val="black"/>
                </a:solidFill>
                <a:latin typeface="Meiryo UI"/>
                <a:ea typeface="Meiryo UI"/>
                <a:cs typeface="Meiryo UI"/>
              </a:rPr>
              <a:t>締結を行い、締結後も海外展示会への参加等により交流を図ってきた結果</a:t>
            </a:r>
            <a:r>
              <a:rPr lang="ja-JP" altLang="en-US" sz="2400" b="1" dirty="0" smtClean="0">
                <a:solidFill>
                  <a:prstClr val="black"/>
                </a:solidFill>
                <a:latin typeface="Meiryo UI"/>
                <a:ea typeface="Meiryo UI"/>
                <a:cs typeface="Meiryo UI"/>
              </a:rPr>
              <a:t>、在阪企業等と海外</a:t>
            </a:r>
            <a:r>
              <a:rPr lang="ja-JP" altLang="en-US" sz="2400" b="1" dirty="0">
                <a:solidFill>
                  <a:prstClr val="black"/>
                </a:solidFill>
                <a:latin typeface="Meiryo UI"/>
                <a:ea typeface="Meiryo UI"/>
                <a:cs typeface="Meiryo UI"/>
              </a:rPr>
              <a:t>企業</a:t>
            </a:r>
            <a:r>
              <a:rPr lang="ja-JP" altLang="en-US" sz="2400" b="1" dirty="0" smtClean="0">
                <a:solidFill>
                  <a:prstClr val="black"/>
                </a:solidFill>
                <a:latin typeface="Meiryo UI"/>
                <a:ea typeface="Meiryo UI"/>
                <a:cs typeface="Meiryo UI"/>
              </a:rPr>
              <a:t>等の商談機会を提供　</a:t>
            </a:r>
            <a:endParaRPr lang="en-US" altLang="ja-JP" sz="2400" b="1" dirty="0" smtClean="0">
              <a:solidFill>
                <a:prstClr val="black"/>
              </a:solidFill>
              <a:latin typeface="Meiryo UI"/>
              <a:ea typeface="Meiryo UI"/>
              <a:cs typeface="Meiryo UI"/>
            </a:endParaRPr>
          </a:p>
          <a:p>
            <a:pPr eaLnBrk="1" hangingPunct="1">
              <a:spcBef>
                <a:spcPct val="0"/>
              </a:spcBef>
              <a:buClrTx/>
              <a:buSzTx/>
              <a:buNone/>
            </a:pPr>
            <a:r>
              <a:rPr lang="ja-JP" altLang="en-US" sz="1400" dirty="0" smtClean="0">
                <a:solidFill>
                  <a:prstClr val="black"/>
                </a:solidFill>
                <a:latin typeface="Meiryo UI"/>
                <a:ea typeface="Meiryo UI"/>
                <a:cs typeface="Meiryo UI"/>
              </a:rPr>
              <a:t>　</a:t>
            </a:r>
            <a:r>
              <a:rPr lang="en-US" altLang="ja-JP" sz="1400" dirty="0" smtClean="0">
                <a:solidFill>
                  <a:prstClr val="black"/>
                </a:solidFill>
                <a:latin typeface="Meiryo UI"/>
                <a:ea typeface="Meiryo UI"/>
                <a:cs typeface="Meiryo UI"/>
              </a:rPr>
              <a:t>※MOU</a:t>
            </a:r>
            <a:r>
              <a:rPr lang="ja-JP" altLang="en-US" sz="1400" dirty="0" smtClean="0">
                <a:solidFill>
                  <a:prstClr val="black"/>
                </a:solidFill>
                <a:latin typeface="Meiryo UI"/>
                <a:ea typeface="Meiryo UI"/>
                <a:cs typeface="Meiryo UI"/>
              </a:rPr>
              <a:t>・・・覚え書き</a:t>
            </a:r>
            <a:endParaRPr lang="ja-JP" altLang="en-US" sz="1400" dirty="0">
              <a:solidFill>
                <a:prstClr val="black"/>
              </a:solidFill>
              <a:latin typeface="Meiryo UI"/>
              <a:ea typeface="Meiryo UI"/>
              <a:cs typeface="Meiryo UI"/>
            </a:endParaRPr>
          </a:p>
        </p:txBody>
      </p:sp>
      <p:sp>
        <p:nvSpPr>
          <p:cNvPr id="14" name="角丸四角形 13"/>
          <p:cNvSpPr/>
          <p:nvPr/>
        </p:nvSpPr>
        <p:spPr bwMode="auto">
          <a:xfrm>
            <a:off x="48943" y="2348880"/>
            <a:ext cx="3677182"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大阪バイオ・ヘッドクオーター　</a:t>
            </a:r>
            <a:r>
              <a:rPr lang="en-US" altLang="ja-JP" sz="1600" b="1" dirty="0">
                <a:solidFill>
                  <a:srgbClr val="FFFFFF"/>
                </a:solidFill>
                <a:latin typeface="Meiryo UI" pitchFamily="50" charset="-128"/>
                <a:ea typeface="Meiryo UI" pitchFamily="50" charset="-128"/>
                <a:cs typeface="Meiryo UI" pitchFamily="50" charset="-128"/>
              </a:rPr>
              <a:t>MOU</a:t>
            </a:r>
            <a:r>
              <a:rPr lang="ja-JP" altLang="en-US" sz="1600" b="1" dirty="0">
                <a:solidFill>
                  <a:srgbClr val="FFFFFF"/>
                </a:solidFill>
                <a:latin typeface="Meiryo UI" pitchFamily="50" charset="-128"/>
                <a:ea typeface="Meiryo UI" pitchFamily="50" charset="-128"/>
                <a:cs typeface="Meiryo UI" pitchFamily="50" charset="-128"/>
              </a:rPr>
              <a:t>締結</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7667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6" y="-4804"/>
            <a:ext cx="9145575" cy="620688"/>
          </a:xfrm>
          <a:solidFill>
            <a:srgbClr val="0000CC"/>
          </a:solidFill>
          <a:ln>
            <a:noFill/>
          </a:ln>
        </p:spPr>
        <p:txBody>
          <a:bodyPr tIns="36000" bIns="36000">
            <a:noAutofit/>
          </a:bodyPr>
          <a:lstStyle/>
          <a:p>
            <a:pPr algn="l"/>
            <a:r>
              <a:rPr lang="ja-JP" altLang="en-US" sz="2800" dirty="0">
                <a:solidFill>
                  <a:schemeClr val="bg1"/>
                </a:solidFill>
              </a:rPr>
              <a:t>はじめに</a:t>
            </a:r>
            <a:endParaRPr kumimoji="1" lang="ja-JP" altLang="en-US" sz="2800" dirty="0">
              <a:solidFill>
                <a:schemeClr val="bg1"/>
              </a:solidFill>
              <a:effectLst/>
            </a:endParaRPr>
          </a:p>
        </p:txBody>
      </p:sp>
      <p:sp>
        <p:nvSpPr>
          <p:cNvPr id="3" name="AutoShape 2"/>
          <p:cNvSpPr>
            <a:spLocks noChangeArrowheads="1"/>
          </p:cNvSpPr>
          <p:nvPr/>
        </p:nvSpPr>
        <p:spPr bwMode="auto">
          <a:xfrm>
            <a:off x="138364" y="685224"/>
            <a:ext cx="8838101" cy="3535864"/>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t" anchorCtr="0" compatLnSpc="1">
            <a:prstTxWarp prst="textNoShape">
              <a:avLst/>
            </a:prstTxWarp>
            <a:spAutoFit/>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ライフサイエンス分野で大阪を代表する産学官のトップで構成する「大阪バイオ戦略推進会議」では、</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年に策定した「大阪バイオ戦略」を毎年度更新しながら、</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年に大阪を世界トップクラスのバイオクラスターにすることをめざし、オール大阪で戦略的に取組を進めてきました。</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この</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年間の主な取組の成果について、「大阪バイオ戦略」の７つ柱である、「規制改革」、「治験促進」、「研究成果の事業化推進</a:t>
            </a:r>
          </a:p>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」、「バイオベンチャー育成」、「アライアンス促進」、「国際連携」、「拠点形成」の沿ってまとめております。</a:t>
            </a:r>
          </a:p>
        </p:txBody>
      </p:sp>
      <p:sp>
        <p:nvSpPr>
          <p:cNvPr id="4" name="AutoShape 2"/>
          <p:cNvSpPr>
            <a:spLocks noChangeArrowheads="1"/>
          </p:cNvSpPr>
          <p:nvPr/>
        </p:nvSpPr>
        <p:spPr bwMode="auto">
          <a:xfrm>
            <a:off x="107505" y="4552325"/>
            <a:ext cx="8928992" cy="1901011"/>
          </a:xfrm>
          <a:prstGeom prst="roundRect">
            <a:avLst>
              <a:gd name="adj" fmla="val 8302"/>
            </a:avLst>
          </a:prstGeom>
          <a:solidFill>
            <a:schemeClr val="accent5">
              <a:lumMod val="20000"/>
              <a:lumOff val="80000"/>
            </a:schemeClr>
          </a:solidFill>
          <a:ln w="19050">
            <a:solidFill>
              <a:srgbClr val="000000"/>
            </a:solidFill>
            <a:round/>
            <a:headEnd/>
            <a:tailEnd/>
          </a:ln>
        </p:spPr>
        <p:txBody>
          <a:bodyPr vert="horz" wrap="square" lIns="74295" tIns="8890" rIns="74295" bIns="8890" numCol="1" anchor="ctr" anchorCtr="0" compatLnSpc="1">
            <a:prstTxWarp prst="textNoShape">
              <a:avLst/>
            </a:prstTxWarp>
          </a:bodyPr>
          <a:lstStyle/>
          <a:p>
            <a:pPr lvl="0" algn="just" fontAlgn="base">
              <a:lnSpc>
                <a:spcPct val="120000"/>
              </a:lnSpc>
              <a:spcBef>
                <a:spcPct val="0"/>
              </a:spcBef>
              <a:spcAft>
                <a:spcPct val="0"/>
              </a:spcAft>
            </a:pPr>
            <a:r>
              <a:rPr lang="ja-JP" altLang="en-US" sz="2400" b="1" dirty="0">
                <a:solidFill>
                  <a:srgbClr val="000000"/>
                </a:solidFill>
                <a:latin typeface="Meiryo UI" pitchFamily="50" charset="-128"/>
                <a:ea typeface="Meiryo UI" pitchFamily="50" charset="-128"/>
                <a:cs typeface="Meiryo UI" pitchFamily="50" charset="-128"/>
              </a:rPr>
              <a:t>（目標：将来像のイメージ）</a:t>
            </a:r>
            <a:endParaRPr kumimoji="1" lang="en-US" altLang="ja-JP" sz="2400" b="1" i="0"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2000" b="1" dirty="0">
                <a:solidFill>
                  <a:srgbClr val="000000"/>
                </a:solidFill>
                <a:latin typeface="Meiryo UI" pitchFamily="50" charset="-128"/>
                <a:ea typeface="Meiryo UI" pitchFamily="50" charset="-128"/>
                <a:cs typeface="Meiryo UI" pitchFamily="50" charset="-128"/>
              </a:rPr>
              <a:t>　～医薬品、医療機器、先端医療技術、先制医療の推進を通じて、彩都バイオグランドデザインが目標とした</a:t>
            </a:r>
            <a:r>
              <a:rPr lang="en-US" altLang="ja-JP" sz="2000" b="1" dirty="0">
                <a:solidFill>
                  <a:srgbClr val="000000"/>
                </a:solidFill>
                <a:latin typeface="Meiryo UI" pitchFamily="50" charset="-128"/>
                <a:ea typeface="Meiryo UI" pitchFamily="50" charset="-128"/>
                <a:cs typeface="Meiryo UI" pitchFamily="50" charset="-128"/>
              </a:rPr>
              <a:t>｢10</a:t>
            </a:r>
            <a:r>
              <a:rPr lang="ja-JP" altLang="en-US" sz="2000" b="1" dirty="0">
                <a:solidFill>
                  <a:srgbClr val="000000"/>
                </a:solidFill>
                <a:latin typeface="Meiryo UI" pitchFamily="50" charset="-128"/>
                <a:ea typeface="Meiryo UI" pitchFamily="50" charset="-128"/>
                <a:cs typeface="Meiryo UI" pitchFamily="50" charset="-128"/>
              </a:rPr>
              <a:t>年後</a:t>
            </a:r>
            <a:r>
              <a:rPr lang="en-US" altLang="ja-JP" sz="2000" b="1" dirty="0">
                <a:solidFill>
                  <a:srgbClr val="000000"/>
                </a:solidFill>
                <a:latin typeface="Meiryo UI" pitchFamily="50" charset="-128"/>
                <a:ea typeface="Meiryo UI" pitchFamily="50" charset="-128"/>
                <a:cs typeface="Meiryo UI" pitchFamily="50" charset="-128"/>
              </a:rPr>
              <a:t>(2018</a:t>
            </a:r>
            <a:r>
              <a:rPr lang="ja-JP" altLang="en-US" sz="2000" b="1" dirty="0">
                <a:solidFill>
                  <a:srgbClr val="000000"/>
                </a:solidFill>
                <a:latin typeface="Meiryo UI" pitchFamily="50" charset="-128"/>
                <a:ea typeface="Meiryo UI" pitchFamily="50" charset="-128"/>
                <a:cs typeface="Meiryo UI" pitchFamily="50" charset="-128"/>
              </a:rPr>
              <a:t>年</a:t>
            </a:r>
            <a:r>
              <a:rPr lang="en-US" altLang="ja-JP" sz="2000" b="1" dirty="0">
                <a:solidFill>
                  <a:srgbClr val="000000"/>
                </a:solidFill>
                <a:latin typeface="Meiryo UI" pitchFamily="50" charset="-128"/>
                <a:ea typeface="Meiryo UI" pitchFamily="50" charset="-128"/>
                <a:cs typeface="Meiryo UI" pitchFamily="50" charset="-128"/>
              </a:rPr>
              <a:t>)</a:t>
            </a:r>
            <a:r>
              <a:rPr lang="ja-JP" altLang="en-US" sz="2000" b="1" dirty="0">
                <a:solidFill>
                  <a:srgbClr val="000000"/>
                </a:solidFill>
                <a:latin typeface="Meiryo UI" pitchFamily="50" charset="-128"/>
                <a:ea typeface="Meiryo UI" pitchFamily="50" charset="-128"/>
                <a:cs typeface="Meiryo UI" pitchFamily="50" charset="-128"/>
              </a:rPr>
              <a:t>に北大阪バイオクラスターを中核とした大阪を世界トップクラスのクラスターへ</a:t>
            </a:r>
            <a:r>
              <a:rPr lang="en-US" altLang="ja-JP" sz="2000" b="1" dirty="0">
                <a:solidFill>
                  <a:srgbClr val="000000"/>
                </a:solidFill>
                <a:latin typeface="Meiryo UI" pitchFamily="50" charset="-128"/>
                <a:ea typeface="Meiryo UI" pitchFamily="50" charset="-128"/>
                <a:cs typeface="Meiryo UI" pitchFamily="50" charset="-128"/>
              </a:rPr>
              <a:t>｣</a:t>
            </a:r>
            <a:r>
              <a:rPr lang="ja-JP" altLang="en-US" sz="2000" b="1" dirty="0">
                <a:solidFill>
                  <a:srgbClr val="000000"/>
                </a:solidFill>
                <a:latin typeface="Meiryo UI" pitchFamily="50" charset="-128"/>
                <a:ea typeface="Meiryo UI" pitchFamily="50" charset="-128"/>
                <a:cs typeface="Meiryo UI" pitchFamily="50" charset="-128"/>
              </a:rPr>
              <a:t>をめざして～</a:t>
            </a:r>
            <a:endParaRPr kumimoji="1" lang="ja-JP" sz="4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694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07504" y="4942909"/>
            <a:ext cx="8395130"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・欧米の製薬関連企業、クラスター関係者等との個別面談</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　直近</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latin typeface="Meiryo UI" panose="020B0604030504040204" pitchFamily="50" charset="-128"/>
                <a:ea typeface="Meiryo UI" panose="020B0604030504040204" pitchFamily="50" charset="-128"/>
                <a:cs typeface="Meiryo UI" panose="020B0604030504040204" pitchFamily="50" charset="-128"/>
              </a:rPr>
              <a:t>カ年実績</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31</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46</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9" name="テキスト ボックス 8"/>
          <p:cNvSpPr txBox="1"/>
          <p:nvPr/>
        </p:nvSpPr>
        <p:spPr>
          <a:xfrm>
            <a:off x="3812144" y="6977572"/>
            <a:ext cx="1361151"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商談会の様子</a:t>
            </a:r>
          </a:p>
        </p:txBody>
      </p:sp>
      <p:sp>
        <p:nvSpPr>
          <p:cNvPr id="12" name="角丸四角形 11"/>
          <p:cNvSpPr/>
          <p:nvPr/>
        </p:nvSpPr>
        <p:spPr bwMode="auto">
          <a:xfrm>
            <a:off x="107504" y="4493835"/>
            <a:ext cx="4735606" cy="442674"/>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altLang="ja-JP" sz="2000" b="1" dirty="0">
                <a:solidFill>
                  <a:srgbClr val="FFFFFF"/>
                </a:solidFill>
                <a:latin typeface="Meiryo UI" pitchFamily="50" charset="-128"/>
                <a:ea typeface="Meiryo UI" pitchFamily="50" charset="-128"/>
                <a:cs typeface="Meiryo UI" pitchFamily="50" charset="-128"/>
              </a:rPr>
              <a:t>BIO EUROPE</a:t>
            </a:r>
            <a:r>
              <a:rPr lang="ja-JP" altLang="en-US" sz="2000" b="1" dirty="0">
                <a:solidFill>
                  <a:srgbClr val="FFFFFF"/>
                </a:solidFill>
                <a:latin typeface="Meiryo UI" pitchFamily="50" charset="-128"/>
                <a:ea typeface="Meiryo UI" pitchFamily="50" charset="-128"/>
                <a:cs typeface="Meiryo UI" pitchFamily="50" charset="-128"/>
              </a:rPr>
              <a:t>（毎年</a:t>
            </a:r>
            <a:r>
              <a:rPr lang="en-US" altLang="ja-JP" sz="2000" b="1" dirty="0">
                <a:solidFill>
                  <a:srgbClr val="FFFFFF"/>
                </a:solidFill>
                <a:latin typeface="Meiryo UI" pitchFamily="50" charset="-128"/>
                <a:ea typeface="Meiryo UI" pitchFamily="50" charset="-128"/>
                <a:cs typeface="Meiryo UI" pitchFamily="50" charset="-128"/>
              </a:rPr>
              <a:t>11</a:t>
            </a:r>
            <a:r>
              <a:rPr lang="ja-JP" altLang="en-US" sz="2000" b="1" dirty="0">
                <a:solidFill>
                  <a:srgbClr val="FFFFFF"/>
                </a:solidFill>
                <a:latin typeface="Meiryo UI" pitchFamily="50" charset="-128"/>
                <a:ea typeface="Meiryo UI" pitchFamily="50" charset="-128"/>
                <a:cs typeface="Meiryo UI" pitchFamily="50" charset="-128"/>
              </a:rPr>
              <a:t>月　於：欧州）</a:t>
            </a:r>
          </a:p>
        </p:txBody>
      </p:sp>
      <p:sp>
        <p:nvSpPr>
          <p:cNvPr id="17" name="AutoShape 22">
            <a:extLst>
              <a:ext uri="{FF2B5EF4-FFF2-40B4-BE49-F238E27FC236}">
                <a16:creationId xmlns="" xmlns:a16="http://schemas.microsoft.com/office/drawing/2014/main" id="{C36FC5F4-C528-461D-8D35-1F7B38E7F6EC}"/>
              </a:ext>
            </a:extLst>
          </p:cNvPr>
          <p:cNvSpPr>
            <a:spLocks noChangeArrowheads="1"/>
          </p:cNvSpPr>
          <p:nvPr/>
        </p:nvSpPr>
        <p:spPr bwMode="auto">
          <a:xfrm>
            <a:off x="-11261" y="-27384"/>
            <a:ext cx="9154033" cy="545492"/>
          </a:xfrm>
          <a:prstGeom prst="roundRect">
            <a:avLst>
              <a:gd name="adj" fmla="val 5796"/>
            </a:avLst>
          </a:prstGeom>
          <a:solidFill>
            <a:srgbClr val="0000CC"/>
          </a:solidFill>
          <a:ln w="9525" algn="ctr">
            <a:noFill/>
            <a:round/>
            <a:headEnd/>
            <a:tailEnd/>
          </a:ln>
        </p:spPr>
        <p:txBody>
          <a:bodyPr wrap="none" lIns="0" tIns="40287" rIns="0"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ｱﾗｲｱﾝｽ促進</a:t>
            </a:r>
            <a:r>
              <a:rPr kumimoji="0" lang="en-US" altLang="zh-TW"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国際連携</a:t>
            </a: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8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海外国際見本市への参加</a:t>
            </a:r>
          </a:p>
        </p:txBody>
      </p:sp>
      <p:sp>
        <p:nvSpPr>
          <p:cNvPr id="18" name="テキスト ボックス 1">
            <a:extLst>
              <a:ext uri="{FF2B5EF4-FFF2-40B4-BE49-F238E27FC236}">
                <a16:creationId xmlns="" xmlns:a16="http://schemas.microsoft.com/office/drawing/2014/main" id="{02EE102E-1F29-46B3-B96C-0CB20D9DDEA0}"/>
              </a:ext>
            </a:extLst>
          </p:cNvPr>
          <p:cNvSpPr txBox="1">
            <a:spLocks noChangeArrowheads="1"/>
          </p:cNvSpPr>
          <p:nvPr/>
        </p:nvSpPr>
        <p:spPr bwMode="auto">
          <a:xfrm>
            <a:off x="126171" y="688881"/>
            <a:ext cx="8879168" cy="1328023"/>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rIns="7200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大阪のライフサイエンス関連のポテンシャル情報の発信及びバイオベンチャー等の海外展開支援のため、海外クラスター及び海外企業との連携を強化</a:t>
            </a:r>
          </a:p>
        </p:txBody>
      </p:sp>
      <p:sp>
        <p:nvSpPr>
          <p:cNvPr id="19" name="角丸四角形 11">
            <a:extLst>
              <a:ext uri="{FF2B5EF4-FFF2-40B4-BE49-F238E27FC236}">
                <a16:creationId xmlns="" xmlns:a16="http://schemas.microsoft.com/office/drawing/2014/main" id="{9C53E3E0-1C4C-4533-9E01-B5DFF37AFDF7}"/>
              </a:ext>
            </a:extLst>
          </p:cNvPr>
          <p:cNvSpPr/>
          <p:nvPr/>
        </p:nvSpPr>
        <p:spPr bwMode="auto">
          <a:xfrm>
            <a:off x="107504" y="2211263"/>
            <a:ext cx="6895846" cy="442674"/>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Bio International Convention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（毎年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　於：米国）</a:t>
            </a:r>
          </a:p>
        </p:txBody>
      </p:sp>
      <p:sp>
        <p:nvSpPr>
          <p:cNvPr id="26" name="テキスト ボックス 25">
            <a:extLst>
              <a:ext uri="{FF2B5EF4-FFF2-40B4-BE49-F238E27FC236}">
                <a16:creationId xmlns="" xmlns:a16="http://schemas.microsoft.com/office/drawing/2014/main" id="{39FE3A34-53EB-418D-BBE8-815F91517002}"/>
              </a:ext>
            </a:extLst>
          </p:cNvPr>
          <p:cNvSpPr txBox="1"/>
          <p:nvPr/>
        </p:nvSpPr>
        <p:spPr>
          <a:xfrm>
            <a:off x="107504" y="2691497"/>
            <a:ext cx="8579997"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JETRO</a:t>
            </a:r>
            <a:r>
              <a:rPr lang="ja-JP" altLang="en-US"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立地・成長支援課との連携による大阪ブースの出展</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（直近</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latin typeface="Meiryo UI" panose="020B0604030504040204" pitchFamily="50" charset="-128"/>
                <a:ea typeface="Meiryo UI" panose="020B0604030504040204" pitchFamily="50" charset="-128"/>
                <a:cs typeface="Meiryo UI" panose="020B0604030504040204" pitchFamily="50" charset="-128"/>
              </a:rPr>
              <a:t>カ年実績：</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・欧米の製薬関連企業、クラスター関係者等との個別面談</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　直近</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latin typeface="Meiryo UI" panose="020B0604030504040204" pitchFamily="50" charset="-128"/>
                <a:ea typeface="Meiryo UI" panose="020B0604030504040204" pitchFamily="50" charset="-128"/>
                <a:cs typeface="Meiryo UI" panose="020B0604030504040204" pitchFamily="50" charset="-128"/>
              </a:rPr>
              <a:t>カ年実績：</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19</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b="1" dirty="0">
                <a:latin typeface="Meiryo UI" panose="020B0604030504040204" pitchFamily="50" charset="-128"/>
                <a:ea typeface="Meiryo UI" panose="020B0604030504040204" pitchFamily="50" charset="-128"/>
                <a:cs typeface="Meiryo UI" panose="020B0604030504040204" pitchFamily="50" charset="-128"/>
              </a:rPr>
              <a:t>件</a:t>
            </a:r>
          </a:p>
        </p:txBody>
      </p:sp>
      <p:pic>
        <p:nvPicPr>
          <p:cNvPr id="1027" name="Picture 3" descr="D:\MinamiYa\Desktop\0fca2df61b5ba83ed11581cc9a4307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293096"/>
            <a:ext cx="3302563" cy="2198550"/>
          </a:xfrm>
          <a:prstGeom prst="rect">
            <a:avLst/>
          </a:prstGeom>
          <a:noFill/>
          <a:extLst>
            <a:ext uri="{909E8E84-426E-40DD-AFC4-6F175D3DCCD1}">
              <a14:hiddenFill xmlns:a14="http://schemas.microsoft.com/office/drawing/2010/main">
                <a:solidFill>
                  <a:srgbClr val="FFFFFF"/>
                </a:solidFill>
              </a14:hiddenFill>
            </a:ext>
          </a:extLst>
        </p:spPr>
      </p:pic>
      <p:sp>
        <p:nvSpPr>
          <p:cNvPr id="2" name="大かっこ 1">
            <a:extLst>
              <a:ext uri="{FF2B5EF4-FFF2-40B4-BE49-F238E27FC236}">
                <a16:creationId xmlns="" xmlns:a16="http://schemas.microsoft.com/office/drawing/2014/main" id="{7221A203-78F7-4483-8E72-FA336DD5C6DE}"/>
              </a:ext>
            </a:extLst>
          </p:cNvPr>
          <p:cNvSpPr/>
          <p:nvPr/>
        </p:nvSpPr>
        <p:spPr>
          <a:xfrm>
            <a:off x="251520" y="3588782"/>
            <a:ext cx="5400600" cy="52380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大かっこ 10">
            <a:extLst>
              <a:ext uri="{FF2B5EF4-FFF2-40B4-BE49-F238E27FC236}">
                <a16:creationId xmlns="" xmlns:a16="http://schemas.microsoft.com/office/drawing/2014/main" id="{78CA25C1-FDF3-47B9-B755-9AD051071B9D}"/>
              </a:ext>
            </a:extLst>
          </p:cNvPr>
          <p:cNvSpPr/>
          <p:nvPr/>
        </p:nvSpPr>
        <p:spPr>
          <a:xfrm>
            <a:off x="251520" y="5297229"/>
            <a:ext cx="5400600" cy="52380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980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1412ss0047\lib\共有フォルダ\701_プロテイン・モール関西\★★情報交流セミナー\★★EU企業との商談会２０１７\25_当日写真\IMG_10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095" y="4221088"/>
            <a:ext cx="3111500" cy="2333625"/>
          </a:xfrm>
          <a:prstGeom prst="rect">
            <a:avLst/>
          </a:prstGeom>
          <a:noFill/>
          <a:ln>
            <a:noFill/>
          </a:ln>
        </p:spPr>
      </p:pic>
      <p:sp>
        <p:nvSpPr>
          <p:cNvPr id="6" name="角丸四角形 5"/>
          <p:cNvSpPr/>
          <p:nvPr/>
        </p:nvSpPr>
        <p:spPr>
          <a:xfrm>
            <a:off x="352393" y="4500752"/>
            <a:ext cx="4896000" cy="21732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7" name="角丸四角形 5">
            <a:extLst>
              <a:ext uri="{FF2B5EF4-FFF2-40B4-BE49-F238E27FC236}">
                <a16:creationId xmlns="" xmlns:a16="http://schemas.microsoft.com/office/drawing/2014/main" id="{A7D71932-92ED-4C5A-A368-EE66C5B3570E}"/>
              </a:ext>
            </a:extLst>
          </p:cNvPr>
          <p:cNvSpPr/>
          <p:nvPr/>
        </p:nvSpPr>
        <p:spPr>
          <a:xfrm>
            <a:off x="330130" y="3004631"/>
            <a:ext cx="4896000" cy="104380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3" name="テキスト ボックス 12"/>
          <p:cNvSpPr txBox="1"/>
          <p:nvPr/>
        </p:nvSpPr>
        <p:spPr>
          <a:xfrm>
            <a:off x="429230" y="4500752"/>
            <a:ext cx="4866738" cy="2677656"/>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開催日：</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商談数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375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日欧参加企業数：</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うち日本側企業・団体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a:t>
            </a: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欧州側企業</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カ国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（独、仏、伊、西、英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、オーストリア、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オランダ</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ベルギー、フィンランド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、チェコ</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開催</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場所：グランフロント大阪</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bwMode="auto">
          <a:xfrm>
            <a:off x="330130" y="4048432"/>
            <a:ext cx="2007185"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altLang="ja-JP" sz="1600" b="1" dirty="0">
                <a:solidFill>
                  <a:srgbClr val="FFFFFF"/>
                </a:solidFill>
                <a:latin typeface="Meiryo UI" pitchFamily="50" charset="-128"/>
                <a:ea typeface="Meiryo UI" pitchFamily="50" charset="-128"/>
                <a:cs typeface="Meiryo UI" pitchFamily="50" charset="-128"/>
              </a:rPr>
              <a:t>2017</a:t>
            </a:r>
            <a:r>
              <a:rPr lang="ja-JP" altLang="en-US" sz="1600" b="1" dirty="0">
                <a:solidFill>
                  <a:srgbClr val="FFFFFF"/>
                </a:solidFill>
                <a:latin typeface="Meiryo UI" pitchFamily="50" charset="-128"/>
                <a:ea typeface="Meiryo UI" pitchFamily="50" charset="-128"/>
                <a:cs typeface="Meiryo UI" pitchFamily="50" charset="-128"/>
              </a:rPr>
              <a:t>年度　実績</a:t>
            </a:r>
            <a:endParaRPr lang="ja-JP" altLang="en-US" sz="1100" b="1" dirty="0">
              <a:solidFill>
                <a:srgbClr val="FFFFFF"/>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492760" y="2066439"/>
            <a:ext cx="1094966" cy="338554"/>
          </a:xfrm>
          <a:prstGeom prst="rect">
            <a:avLst/>
          </a:prstGeom>
          <a:solidFill>
            <a:schemeClr val="tx1"/>
          </a:solid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対象分野</a:t>
            </a:r>
          </a:p>
        </p:txBody>
      </p:sp>
      <p:sp>
        <p:nvSpPr>
          <p:cNvPr id="16" name="テキスト ボックス 15"/>
          <p:cNvSpPr txBox="1"/>
          <p:nvPr/>
        </p:nvSpPr>
        <p:spPr>
          <a:xfrm>
            <a:off x="1582305" y="2060848"/>
            <a:ext cx="6152617" cy="369332"/>
          </a:xfrm>
          <a:prstGeom prst="rect">
            <a:avLst/>
          </a:prstGeom>
          <a:solidFill>
            <a:schemeClr val="accent5">
              <a:lumMod val="20000"/>
              <a:lumOff val="80000"/>
            </a:schemeClr>
          </a:solidFill>
          <a:ln>
            <a:noFill/>
          </a:ln>
        </p:spPr>
        <p:txBody>
          <a:bodyPr wrap="square" rtlCol="0">
            <a:spAutoFit/>
          </a:bodyPr>
          <a:lstStyle/>
          <a:p>
            <a:pPr algn="ctr"/>
            <a:r>
              <a:rPr lang="zh-TW" altLang="en-US" b="1" dirty="0">
                <a:latin typeface="Meiryo UI" panose="020B0604030504040204" pitchFamily="50" charset="-128"/>
                <a:ea typeface="Meiryo UI" panose="020B0604030504040204" pitchFamily="50" charset="-128"/>
                <a:cs typeface="Meiryo UI" panose="020B0604030504040204" pitchFamily="50" charset="-128"/>
              </a:rPr>
              <a:t>創薬、創薬支援、臨床試験、再生医療、診断薬、医療機器等</a:t>
            </a:r>
          </a:p>
        </p:txBody>
      </p:sp>
      <p:sp>
        <p:nvSpPr>
          <p:cNvPr id="17" name="AutoShape 22">
            <a:extLst>
              <a:ext uri="{FF2B5EF4-FFF2-40B4-BE49-F238E27FC236}">
                <a16:creationId xmlns="" xmlns:a16="http://schemas.microsoft.com/office/drawing/2014/main" id="{C36FC5F4-C528-461D-8D35-1F7B38E7F6EC}"/>
              </a:ext>
            </a:extLst>
          </p:cNvPr>
          <p:cNvSpPr>
            <a:spLocks noChangeArrowheads="1"/>
          </p:cNvSpPr>
          <p:nvPr/>
        </p:nvSpPr>
        <p:spPr bwMode="auto">
          <a:xfrm>
            <a:off x="-11261" y="-27384"/>
            <a:ext cx="9154033" cy="545492"/>
          </a:xfrm>
          <a:prstGeom prst="roundRect">
            <a:avLst>
              <a:gd name="adj" fmla="val 5796"/>
            </a:avLst>
          </a:prstGeom>
          <a:solidFill>
            <a:srgbClr val="0000CC"/>
          </a:solidFill>
          <a:ln w="9525" algn="ctr">
            <a:noFill/>
            <a:round/>
            <a:headEnd/>
            <a:tailEnd/>
          </a:ln>
        </p:spPr>
        <p:txBody>
          <a:bodyPr wrap="none" lIns="0" tIns="40287" rIns="0"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ｱﾗｲｱﾝｽ促進</a:t>
            </a:r>
            <a:r>
              <a:rPr kumimoji="0" lang="en-US" altLang="zh-TW"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国際連携</a:t>
            </a: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8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欧州のﾗｲﾌｻｲｴﾝｽ企業との商談会</a:t>
            </a:r>
            <a:r>
              <a:rPr kumimoji="0" lang="ja-JP" altLang="en-US" sz="14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24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in</a:t>
            </a:r>
            <a:r>
              <a:rPr kumimoji="0" lang="en-US" altLang="ja-JP" sz="12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8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a:t>
            </a:r>
          </a:p>
        </p:txBody>
      </p:sp>
      <p:sp>
        <p:nvSpPr>
          <p:cNvPr id="18" name="テキスト ボックス 1">
            <a:extLst>
              <a:ext uri="{FF2B5EF4-FFF2-40B4-BE49-F238E27FC236}">
                <a16:creationId xmlns="" xmlns:a16="http://schemas.microsoft.com/office/drawing/2014/main" id="{02EE102E-1F29-46B3-B96C-0CB20D9DDEA0}"/>
              </a:ext>
            </a:extLst>
          </p:cNvPr>
          <p:cNvSpPr txBox="1">
            <a:spLocks noChangeArrowheads="1"/>
          </p:cNvSpPr>
          <p:nvPr/>
        </p:nvSpPr>
        <p:spPr bwMode="auto">
          <a:xfrm>
            <a:off x="126171" y="620688"/>
            <a:ext cx="8879168" cy="1328023"/>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rIns="7200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大阪の</a:t>
            </a:r>
            <a:r>
              <a:rPr lang="ja-JP" altLang="en-US" sz="2400" b="1" dirty="0">
                <a:latin typeface="Meiryo UI"/>
                <a:ea typeface="Meiryo UI"/>
                <a:cs typeface="Meiryo UI"/>
              </a:rPr>
              <a:t>ライフサイエンス</a:t>
            </a:r>
            <a:r>
              <a:rPr lang="ja-JP" altLang="en-US" sz="2400" b="1" dirty="0" smtClean="0">
                <a:latin typeface="Meiryo UI"/>
                <a:ea typeface="Meiryo UI"/>
                <a:cs typeface="Meiryo UI"/>
              </a:rPr>
              <a:t>関連中小・ベンチャー企業等</a:t>
            </a:r>
            <a:r>
              <a:rPr lang="ja-JP" altLang="en-US" sz="2400" b="1" dirty="0">
                <a:latin typeface="Meiryo UI"/>
                <a:ea typeface="Meiryo UI"/>
                <a:cs typeface="Meiryo UI"/>
              </a:rPr>
              <a:t>のグローバル展開を支援するため、欧州のライフサイエンスクラスター</a:t>
            </a:r>
            <a:r>
              <a:rPr lang="ja-JP" altLang="en-US" sz="2400" b="1" dirty="0">
                <a:solidFill>
                  <a:prstClr val="black"/>
                </a:solidFill>
                <a:latin typeface="Meiryo UI"/>
                <a:ea typeface="Meiryo UI"/>
                <a:cs typeface="Meiryo UI"/>
              </a:rPr>
              <a:t>・企業を大阪へ招き、</a:t>
            </a:r>
            <a:endParaRPr lang="en-US" altLang="ja-JP" sz="2400" b="1" dirty="0">
              <a:solidFill>
                <a:prstClr val="black"/>
              </a:solidFill>
              <a:latin typeface="Meiryo UI"/>
              <a:ea typeface="Meiryo UI"/>
              <a:cs typeface="Meiryo UI"/>
            </a:endParaRPr>
          </a:p>
          <a:p>
            <a:pPr eaLnBrk="1" hangingPunct="1">
              <a:spcBef>
                <a:spcPct val="0"/>
              </a:spcBef>
              <a:buClrTx/>
              <a:buSzTx/>
              <a:buNone/>
            </a:pPr>
            <a:r>
              <a:rPr lang="ja-JP" altLang="en-US" sz="2400" b="1" dirty="0">
                <a:solidFill>
                  <a:prstClr val="black"/>
                </a:solidFill>
                <a:latin typeface="Meiryo UI"/>
                <a:ea typeface="Meiryo UI"/>
                <a:cs typeface="Meiryo UI"/>
              </a:rPr>
              <a:t>商談会を実施</a:t>
            </a:r>
          </a:p>
        </p:txBody>
      </p:sp>
      <p:sp>
        <p:nvSpPr>
          <p:cNvPr id="19" name="角丸四角形 11">
            <a:extLst>
              <a:ext uri="{FF2B5EF4-FFF2-40B4-BE49-F238E27FC236}">
                <a16:creationId xmlns="" xmlns:a16="http://schemas.microsoft.com/office/drawing/2014/main" id="{9C53E3E0-1C4C-4533-9E01-B5DFF37AFDF7}"/>
              </a:ext>
            </a:extLst>
          </p:cNvPr>
          <p:cNvSpPr/>
          <p:nvPr/>
        </p:nvSpPr>
        <p:spPr bwMode="auto">
          <a:xfrm>
            <a:off x="330130" y="2581671"/>
            <a:ext cx="2007185"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altLang="ja-JP" sz="1600" b="1" dirty="0">
                <a:solidFill>
                  <a:srgbClr val="FFFFFF"/>
                </a:solidFill>
                <a:latin typeface="Meiryo UI" pitchFamily="50" charset="-128"/>
                <a:ea typeface="Meiryo UI" pitchFamily="50" charset="-128"/>
                <a:cs typeface="Meiryo UI" pitchFamily="50" charset="-128"/>
              </a:rPr>
              <a:t>2016</a:t>
            </a:r>
            <a:r>
              <a:rPr lang="ja-JP" altLang="en-US" sz="1600" b="1" dirty="0">
                <a:solidFill>
                  <a:srgbClr val="FFFFFF"/>
                </a:solidFill>
                <a:latin typeface="Meiryo UI" pitchFamily="50" charset="-128"/>
                <a:ea typeface="Meiryo UI" pitchFamily="50" charset="-128"/>
                <a:cs typeface="Meiryo UI" pitchFamily="50" charset="-128"/>
              </a:rPr>
              <a:t>年度　実績</a:t>
            </a:r>
            <a:endParaRPr lang="ja-JP" altLang="en-US" sz="1100" b="1" dirty="0">
              <a:solidFill>
                <a:srgbClr val="FFFFFF"/>
              </a:solidFill>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 xmlns:a16="http://schemas.microsoft.com/office/drawing/2014/main" id="{39FE3A34-53EB-418D-BBE8-815F91517002}"/>
              </a:ext>
            </a:extLst>
          </p:cNvPr>
          <p:cNvSpPr txBox="1"/>
          <p:nvPr/>
        </p:nvSpPr>
        <p:spPr>
          <a:xfrm>
            <a:off x="425342" y="3004631"/>
            <a:ext cx="3281992" cy="120032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開催日：</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商談数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288</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参加企業数：</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597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2">
            <a:extLst>
              <a:ext uri="{FF2B5EF4-FFF2-40B4-BE49-F238E27FC236}">
                <a16:creationId xmlns="" xmlns:a16="http://schemas.microsoft.com/office/drawing/2014/main" id="{C36FC5F4-C528-461D-8D35-1F7B38E7F6EC}"/>
              </a:ext>
            </a:extLst>
          </p:cNvPr>
          <p:cNvSpPr>
            <a:spLocks noChangeArrowheads="1"/>
          </p:cNvSpPr>
          <p:nvPr/>
        </p:nvSpPr>
        <p:spPr bwMode="auto">
          <a:xfrm>
            <a:off x="-11261" y="-27384"/>
            <a:ext cx="9154033" cy="545492"/>
          </a:xfrm>
          <a:prstGeom prst="roundRect">
            <a:avLst>
              <a:gd name="adj" fmla="val 5796"/>
            </a:avLst>
          </a:prstGeom>
          <a:solidFill>
            <a:srgbClr val="0000CC"/>
          </a:solidFill>
          <a:ln w="9525" algn="ctr">
            <a:noFill/>
            <a:round/>
            <a:headEnd/>
            <a:tailEnd/>
          </a:ln>
        </p:spPr>
        <p:txBody>
          <a:bodyPr wrap="none" lIns="0" tIns="40287" rIns="0"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ｱﾗｲｱﾝｽ促進</a:t>
            </a:r>
            <a:r>
              <a:rPr kumimoji="0" lang="en-US" altLang="zh-TW"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国際連携</a:t>
            </a:r>
            <a:r>
              <a:rPr kumimoji="0" lang="ja-JP" altLang="en-US" sz="20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8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日中製薬交流会</a:t>
            </a:r>
          </a:p>
        </p:txBody>
      </p:sp>
      <p:sp>
        <p:nvSpPr>
          <p:cNvPr id="18" name="テキスト ボックス 1">
            <a:extLst>
              <a:ext uri="{FF2B5EF4-FFF2-40B4-BE49-F238E27FC236}">
                <a16:creationId xmlns="" xmlns:a16="http://schemas.microsoft.com/office/drawing/2014/main" id="{02EE102E-1F29-46B3-B96C-0CB20D9DDEA0}"/>
              </a:ext>
            </a:extLst>
          </p:cNvPr>
          <p:cNvSpPr txBox="1">
            <a:spLocks noChangeArrowheads="1"/>
          </p:cNvSpPr>
          <p:nvPr/>
        </p:nvSpPr>
        <p:spPr bwMode="auto">
          <a:xfrm>
            <a:off x="126171" y="620688"/>
            <a:ext cx="8879168" cy="919401"/>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rIns="7200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日本、中国両国が、製薬分野における最新動向、規制、技術などについて交流を実施</a:t>
            </a:r>
          </a:p>
        </p:txBody>
      </p:sp>
      <p:sp>
        <p:nvSpPr>
          <p:cNvPr id="14" name="テキスト ボックス 13">
            <a:extLst>
              <a:ext uri="{FF2B5EF4-FFF2-40B4-BE49-F238E27FC236}">
                <a16:creationId xmlns="" xmlns:a16="http://schemas.microsoft.com/office/drawing/2014/main" id="{EE09CF3F-55E8-4B35-A4E3-1FDF10D8E66D}"/>
              </a:ext>
            </a:extLst>
          </p:cNvPr>
          <p:cNvSpPr txBox="1"/>
          <p:nvPr/>
        </p:nvSpPr>
        <p:spPr>
          <a:xfrm>
            <a:off x="107505" y="1772816"/>
            <a:ext cx="5688631" cy="163121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・関西医薬品協会と大阪府が協力し、大阪及び中国</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で交互に開催</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・基調講演及び日中製薬企業のビジネスマッチング等</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により、両国の連携強化及び在日製薬企業に商談</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機会を提供</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5">
            <a:extLst>
              <a:ext uri="{FF2B5EF4-FFF2-40B4-BE49-F238E27FC236}">
                <a16:creationId xmlns="" xmlns:a16="http://schemas.microsoft.com/office/drawing/2014/main" id="{C1440E6C-138C-440C-BFB0-12BE18160D02}"/>
              </a:ext>
            </a:extLst>
          </p:cNvPr>
          <p:cNvSpPr/>
          <p:nvPr/>
        </p:nvSpPr>
        <p:spPr>
          <a:xfrm>
            <a:off x="160451" y="3967625"/>
            <a:ext cx="8879168" cy="2629728"/>
          </a:xfrm>
          <a:prstGeom prst="roundRect">
            <a:avLst>
              <a:gd name="adj" fmla="val 1206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b="1" dirty="0">
                <a:solidFill>
                  <a:schemeClr val="tx1"/>
                </a:solidFill>
                <a:latin typeface="Meiryo UI" panose="020B0604030504040204" pitchFamily="50" charset="-128"/>
                <a:ea typeface="Meiryo UI" panose="020B0604030504040204" pitchFamily="50" charset="-128"/>
              </a:rPr>
              <a:t>＜</a:t>
            </a:r>
            <a:r>
              <a:rPr lang="en-US" altLang="ja-JP" b="1" dirty="0">
                <a:solidFill>
                  <a:schemeClr val="tx1"/>
                </a:solidFill>
                <a:latin typeface="Meiryo UI" panose="020B0604030504040204" pitchFamily="50" charset="-128"/>
                <a:ea typeface="Meiryo UI" panose="020B0604030504040204" pitchFamily="50" charset="-128"/>
              </a:rPr>
              <a:t>2017</a:t>
            </a:r>
            <a:r>
              <a:rPr lang="ja-JP" altLang="en-US" b="1" dirty="0">
                <a:solidFill>
                  <a:schemeClr val="tx1"/>
                </a:solidFill>
                <a:latin typeface="Meiryo UI" panose="020B0604030504040204" pitchFamily="50" charset="-128"/>
                <a:ea typeface="Meiryo UI" panose="020B0604030504040204" pitchFamily="50" charset="-128"/>
              </a:rPr>
              <a:t>年</a:t>
            </a:r>
            <a:r>
              <a:rPr lang="en-US" altLang="ja-JP" b="1" dirty="0">
                <a:solidFill>
                  <a:schemeClr val="tx1"/>
                </a:solidFill>
                <a:latin typeface="Meiryo UI" panose="020B0604030504040204" pitchFamily="50" charset="-128"/>
                <a:ea typeface="Meiryo UI" panose="020B0604030504040204" pitchFamily="50" charset="-128"/>
              </a:rPr>
              <a:t>11</a:t>
            </a:r>
            <a:r>
              <a:rPr lang="ja-JP" altLang="en-US" b="1" dirty="0">
                <a:solidFill>
                  <a:schemeClr val="tx1"/>
                </a:solidFill>
                <a:latin typeface="Meiryo UI" panose="020B0604030504040204" pitchFamily="50" charset="-128"/>
                <a:ea typeface="Meiryo UI" panose="020B0604030504040204" pitchFamily="50" charset="-128"/>
              </a:rPr>
              <a:t>月</a:t>
            </a:r>
            <a:r>
              <a:rPr lang="en-US" altLang="ja-JP" b="1" dirty="0">
                <a:solidFill>
                  <a:schemeClr val="tx1"/>
                </a:solidFill>
                <a:latin typeface="Meiryo UI" panose="020B0604030504040204" pitchFamily="50" charset="-128"/>
                <a:ea typeface="Meiryo UI" panose="020B0604030504040204" pitchFamily="50" charset="-128"/>
              </a:rPr>
              <a:t>28</a:t>
            </a:r>
            <a:r>
              <a:rPr lang="ja-JP" altLang="en-US" b="1" dirty="0">
                <a:solidFill>
                  <a:schemeClr val="tx1"/>
                </a:solidFill>
                <a:latin typeface="Meiryo UI" panose="020B0604030504040204" pitchFamily="50" charset="-128"/>
                <a:ea typeface="Meiryo UI" panose="020B0604030504040204" pitchFamily="50" charset="-128"/>
              </a:rPr>
              <a:t>日開催　日中製薬交流会＞</a:t>
            </a:r>
          </a:p>
          <a:p>
            <a:r>
              <a:rPr lang="ja-JP" altLang="en-US" dirty="0">
                <a:solidFill>
                  <a:schemeClr val="tx1"/>
                </a:solidFill>
                <a:latin typeface="Meiryo UI" panose="020B0604030504040204" pitchFamily="50" charset="-128"/>
                <a:ea typeface="Meiryo UI" panose="020B0604030504040204" pitchFamily="50" charset="-128"/>
              </a:rPr>
              <a:t>主 催 （日本側）大阪府</a:t>
            </a:r>
          </a:p>
          <a:p>
            <a:r>
              <a:rPr lang="ja-JP" altLang="en-US" dirty="0">
                <a:solidFill>
                  <a:schemeClr val="tx1"/>
                </a:solidFill>
                <a:latin typeface="Meiryo UI" panose="020B0604030504040204" pitchFamily="50" charset="-128"/>
                <a:ea typeface="Meiryo UI" panose="020B0604030504040204" pitchFamily="50" charset="-128"/>
              </a:rPr>
              <a:t>        （中国側）中国食品医薬国際交流センター</a:t>
            </a:r>
            <a:r>
              <a:rPr lang="en-US" altLang="ja-JP" dirty="0">
                <a:solidFill>
                  <a:schemeClr val="tx1"/>
                </a:solidFill>
                <a:latin typeface="Meiryo UI" panose="020B0604030504040204" pitchFamily="50" charset="-128"/>
                <a:ea typeface="Meiryo UI" panose="020B0604030504040204" pitchFamily="50" charset="-128"/>
              </a:rPr>
              <a:t>(CCFDIE)</a:t>
            </a:r>
          </a:p>
          <a:p>
            <a:r>
              <a:rPr lang="ja-JP" altLang="en-US" dirty="0">
                <a:solidFill>
                  <a:schemeClr val="tx1"/>
                </a:solidFill>
                <a:latin typeface="Meiryo UI" panose="020B0604030504040204" pitchFamily="50" charset="-128"/>
                <a:ea typeface="Meiryo UI" panose="020B0604030504040204" pitchFamily="50" charset="-128"/>
              </a:rPr>
              <a:t>協 力 （日本側）大阪医薬品協会、日本製薬団体連合会、日本ＯＴＣ医薬品協会 </a:t>
            </a:r>
          </a:p>
          <a:p>
            <a:r>
              <a:rPr lang="ja-JP" altLang="en-US" dirty="0">
                <a:solidFill>
                  <a:schemeClr val="tx1"/>
                </a:solidFill>
                <a:latin typeface="Meiryo UI" panose="020B0604030504040204" pitchFamily="50" charset="-128"/>
                <a:ea typeface="Meiryo UI" panose="020B0604030504040204" pitchFamily="50" charset="-128"/>
              </a:rPr>
              <a:t>        （中国側）中国非処方薬物協会（</a:t>
            </a:r>
            <a:r>
              <a:rPr lang="en-US" altLang="ja-JP" dirty="0">
                <a:solidFill>
                  <a:schemeClr val="tx1"/>
                </a:solidFill>
                <a:latin typeface="Meiryo UI" panose="020B0604030504040204" pitchFamily="50" charset="-128"/>
                <a:ea typeface="Meiryo UI" panose="020B0604030504040204" pitchFamily="50" charset="-128"/>
              </a:rPr>
              <a:t>CNMA</a:t>
            </a:r>
            <a:r>
              <a:rPr lang="ja-JP" altLang="en-US" dirty="0">
                <a:solidFill>
                  <a:schemeClr val="tx1"/>
                </a:solidFill>
                <a:latin typeface="Meiryo UI" panose="020B0604030504040204" pitchFamily="50" charset="-128"/>
                <a:ea typeface="Meiryo UI" panose="020B0604030504040204" pitchFamily="50" charset="-128"/>
              </a:rPr>
              <a:t>）、中国医薬企業管理協会（</a:t>
            </a:r>
            <a:r>
              <a:rPr lang="en-US" altLang="ja-JP" dirty="0">
                <a:solidFill>
                  <a:schemeClr val="tx1"/>
                </a:solidFill>
                <a:latin typeface="Meiryo UI" panose="020B0604030504040204" pitchFamily="50" charset="-128"/>
                <a:ea typeface="Meiryo UI" panose="020B0604030504040204" pitchFamily="50" charset="-128"/>
              </a:rPr>
              <a:t>CPEMA</a:t>
            </a:r>
            <a:r>
              <a:rPr lang="ja-JP" altLang="en-US" dirty="0">
                <a:solidFill>
                  <a:schemeClr val="tx1"/>
                </a:solidFill>
                <a:latin typeface="Meiryo UI" panose="020B0604030504040204" pitchFamily="50" charset="-128"/>
                <a:ea typeface="Meiryo UI" panose="020B0604030504040204" pitchFamily="50" charset="-128"/>
              </a:rPr>
              <a:t>）</a:t>
            </a:r>
          </a:p>
          <a:p>
            <a:r>
              <a:rPr lang="ja-JP" altLang="en-US" dirty="0">
                <a:solidFill>
                  <a:schemeClr val="tx1"/>
                </a:solidFill>
                <a:latin typeface="Meiryo UI" panose="020B0604030504040204" pitchFamily="50" charset="-128"/>
                <a:ea typeface="Meiryo UI" panose="020B0604030504040204" pitchFamily="50" charset="-128"/>
              </a:rPr>
              <a:t>                       中国医薬創新促進会（</a:t>
            </a:r>
            <a:r>
              <a:rPr lang="en-US" altLang="ja-JP" dirty="0" err="1">
                <a:solidFill>
                  <a:schemeClr val="tx1"/>
                </a:solidFill>
                <a:latin typeface="Meiryo UI" panose="020B0604030504040204" pitchFamily="50" charset="-128"/>
                <a:ea typeface="Meiryo UI" panose="020B0604030504040204" pitchFamily="50" charset="-128"/>
              </a:rPr>
              <a:t>PhIRDA</a:t>
            </a:r>
            <a:r>
              <a:rPr lang="ja-JP" altLang="en-US" dirty="0">
                <a:solidFill>
                  <a:schemeClr val="tx1"/>
                </a:solidFill>
                <a:latin typeface="Meiryo UI" panose="020B0604030504040204" pitchFamily="50" charset="-128"/>
                <a:ea typeface="Meiryo UI" panose="020B0604030504040204" pitchFamily="50" charset="-128"/>
              </a:rPr>
              <a:t>）、中国医薬質量管理協会 </a:t>
            </a:r>
            <a:r>
              <a:rPr lang="en-US" altLang="ja-JP" dirty="0">
                <a:solidFill>
                  <a:schemeClr val="tx1"/>
                </a:solidFill>
                <a:latin typeface="Meiryo UI" panose="020B0604030504040204" pitchFamily="50" charset="-128"/>
                <a:ea typeface="Meiryo UI" panose="020B0604030504040204" pitchFamily="50" charset="-128"/>
              </a:rPr>
              <a:t>(CQAP)</a:t>
            </a:r>
          </a:p>
          <a:p>
            <a:r>
              <a:rPr lang="en-US" altLang="ja-JP"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中国健康未来企業家協会（</a:t>
            </a:r>
            <a:r>
              <a:rPr lang="en-US" altLang="ja-JP" dirty="0">
                <a:solidFill>
                  <a:schemeClr val="tx1"/>
                </a:solidFill>
                <a:latin typeface="Meiryo UI" panose="020B0604030504040204" pitchFamily="50" charset="-128"/>
                <a:ea typeface="Meiryo UI" panose="020B0604030504040204" pitchFamily="50" charset="-128"/>
              </a:rPr>
              <a:t>FHA</a:t>
            </a:r>
            <a:r>
              <a:rPr lang="ja-JP" altLang="en-US" dirty="0">
                <a:solidFill>
                  <a:schemeClr val="tx1"/>
                </a:solidFill>
                <a:latin typeface="Meiryo UI" panose="020B0604030504040204" pitchFamily="50" charset="-128"/>
                <a:ea typeface="Meiryo UI" panose="020B0604030504040204" pitchFamily="50" charset="-128"/>
              </a:rPr>
              <a:t>）</a:t>
            </a:r>
          </a:p>
          <a:p>
            <a:r>
              <a:rPr lang="ja-JP" altLang="en-US" dirty="0">
                <a:solidFill>
                  <a:schemeClr val="tx1"/>
                </a:solidFill>
                <a:latin typeface="Meiryo UI" panose="020B0604030504040204" pitchFamily="50" charset="-128"/>
                <a:ea typeface="Meiryo UI" panose="020B0604030504040204" pitchFamily="50" charset="-128"/>
              </a:rPr>
              <a:t>運 営 （日本側）大阪府商工労働部成長産業振興室、大阪医薬品協会</a:t>
            </a:r>
          </a:p>
          <a:p>
            <a:r>
              <a:rPr lang="ja-JP" altLang="en-US" dirty="0">
                <a:solidFill>
                  <a:schemeClr val="tx1"/>
                </a:solidFill>
                <a:latin typeface="Meiryo UI" panose="020B0604030504040204" pitchFamily="50" charset="-128"/>
                <a:ea typeface="Meiryo UI" panose="020B0604030504040204" pitchFamily="50" charset="-128"/>
              </a:rPr>
              <a:t>        （中国側）潤東医薬研発（上海）有限公司 </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 xmlns:a16="http://schemas.microsoft.com/office/drawing/2014/main" id="{C0CF7676-96E1-40B3-9C3A-1DCFEAD20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622287"/>
            <a:ext cx="3017520" cy="2263140"/>
          </a:xfrm>
          <a:prstGeom prst="rect">
            <a:avLst/>
          </a:prstGeom>
        </p:spPr>
      </p:pic>
    </p:spTree>
    <p:extLst>
      <p:ext uri="{BB962C8B-B14F-4D97-AF65-F5344CB8AC3E}">
        <p14:creationId xmlns:p14="http://schemas.microsoft.com/office/powerpoint/2010/main" val="195068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11261" y="772044"/>
            <a:ext cx="9154033" cy="1080000"/>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拠点形成</a:t>
            </a:r>
            <a:endPar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p:cNvSpPr>
            <a:spLocks noChangeArrowheads="1"/>
          </p:cNvSpPr>
          <p:nvPr/>
        </p:nvSpPr>
        <p:spPr bwMode="auto">
          <a:xfrm>
            <a:off x="107504" y="2708920"/>
            <a:ext cx="8928992" cy="61200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effectLst/>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彩都の企業誘致促進</a:t>
            </a:r>
            <a:endParaRPr kumimoji="1" lang="en-US" altLang="ja-JP" b="1" i="0" u="sng" strike="noStrike" cap="none" normalizeH="0" baseline="0" dirty="0">
              <a:ln>
                <a:noFill/>
              </a:ln>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latin typeface="Meiryo UI" pitchFamily="50" charset="-128"/>
                <a:ea typeface="Meiryo UI" pitchFamily="50" charset="-128"/>
                <a:cs typeface="Meiryo UI" pitchFamily="50" charset="-128"/>
              </a:rPr>
              <a:t>　彩都地区への企業、研究機関等の集積を促進する。</a:t>
            </a:r>
            <a:endParaRPr kumimoji="1" lang="ja-JP" sz="3600" i="0" u="none" strike="noStrike" cap="none" normalizeH="0" baseline="0" dirty="0">
              <a:ln>
                <a:noFill/>
              </a:ln>
              <a:effectLst/>
              <a:latin typeface="Meiryo UI" pitchFamily="50" charset="-128"/>
              <a:ea typeface="Meiryo UI" pitchFamily="50" charset="-128"/>
              <a:cs typeface="Meiryo UI" pitchFamily="50" charset="-128"/>
            </a:endParaRPr>
          </a:p>
        </p:txBody>
      </p:sp>
      <p:sp>
        <p:nvSpPr>
          <p:cNvPr id="5" name="AutoShape 2"/>
          <p:cNvSpPr>
            <a:spLocks noChangeArrowheads="1"/>
          </p:cNvSpPr>
          <p:nvPr/>
        </p:nvSpPr>
        <p:spPr bwMode="auto">
          <a:xfrm>
            <a:off x="107505" y="3359197"/>
            <a:ext cx="8928992" cy="61200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effectLst/>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優遇税制を活用した企業誘致・設備投資の促進</a:t>
            </a:r>
            <a:endParaRPr kumimoji="1" lang="en-US" altLang="ja-JP" b="1" i="0" u="sng" strike="noStrike" cap="none" normalizeH="0" baseline="0" dirty="0">
              <a:ln>
                <a:noFill/>
              </a:ln>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latin typeface="Meiryo UI" pitchFamily="50" charset="-128"/>
                <a:ea typeface="Meiryo UI" pitchFamily="50" charset="-128"/>
                <a:cs typeface="Meiryo UI" pitchFamily="50" charset="-128"/>
              </a:rPr>
              <a:t>　特区のインセンティブの活用により、大阪府内への立地促進を図る。</a:t>
            </a:r>
            <a:endParaRPr kumimoji="1" lang="ja-JP" sz="3600" i="0" u="none" strike="noStrike" cap="none" normalizeH="0" baseline="0" dirty="0">
              <a:ln>
                <a:noFill/>
              </a:ln>
              <a:effectLst/>
              <a:latin typeface="Meiryo UI" pitchFamily="50" charset="-128"/>
              <a:ea typeface="Meiryo UI" pitchFamily="50" charset="-128"/>
              <a:cs typeface="Meiryo UI" pitchFamily="50" charset="-128"/>
            </a:endParaRPr>
          </a:p>
        </p:txBody>
      </p:sp>
      <p:sp>
        <p:nvSpPr>
          <p:cNvPr id="6" name="AutoShape 2"/>
          <p:cNvSpPr>
            <a:spLocks noChangeArrowheads="1"/>
          </p:cNvSpPr>
          <p:nvPr/>
        </p:nvSpPr>
        <p:spPr bwMode="auto">
          <a:xfrm>
            <a:off x="107505" y="4020731"/>
            <a:ext cx="8928992" cy="93600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b="1" u="sng" dirty="0">
                <a:solidFill>
                  <a:srgbClr val="000000"/>
                </a:solidFill>
                <a:latin typeface="Meiryo UI" pitchFamily="50" charset="-128"/>
                <a:ea typeface="Meiryo UI" pitchFamily="50" charset="-128"/>
                <a:cs typeface="Meiryo UI" pitchFamily="50" charset="-128"/>
              </a:rPr>
              <a:t>北大阪健康医療都市（健都）におけるクラスター形成の促進</a:t>
            </a:r>
            <a:endParaRPr lang="en-US" altLang="ja-JP" b="1" u="sng"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kumimoji="1" lang="ja-JP" altLang="en-US" b="1" i="0"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600" i="0" strike="noStrike" cap="none" normalizeH="0" baseline="0" dirty="0">
                <a:ln>
                  <a:noFill/>
                </a:ln>
                <a:effectLst/>
                <a:latin typeface="Meiryo UI" pitchFamily="50" charset="-128"/>
                <a:ea typeface="Meiryo UI" pitchFamily="50" charset="-128"/>
                <a:cs typeface="Meiryo UI" pitchFamily="50" charset="-128"/>
              </a:rPr>
              <a:t>北大阪健康医療都市（健都）をライフサイエンス産業の新たな拠点と位置づけ、「健康</a:t>
            </a:r>
            <a:r>
              <a:rPr kumimoji="1" lang="ja-JP" altLang="en-US" sz="1600" i="0" strike="noStrike" cap="none" normalizeH="0" baseline="0" dirty="0">
                <a:ln>
                  <a:noFill/>
                </a:ln>
                <a:solidFill>
                  <a:srgbClr val="000000"/>
                </a:solidFill>
                <a:effectLst/>
                <a:latin typeface="Meiryo UI" pitchFamily="50" charset="-128"/>
                <a:ea typeface="Meiryo UI" pitchFamily="50" charset="-128"/>
                <a:cs typeface="Meiryo UI" pitchFamily="50" charset="-128"/>
              </a:rPr>
              <a:t>と医療」をコンセプ</a:t>
            </a:r>
            <a:endParaRPr kumimoji="1" lang="en-US" altLang="ja-JP" sz="1600" i="0"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a:t>
            </a:r>
            <a:r>
              <a:rPr kumimoji="1" lang="ja-JP" altLang="en-US" sz="1600" i="0" strike="noStrike" cap="none" normalizeH="0" baseline="0" dirty="0">
                <a:ln>
                  <a:noFill/>
                </a:ln>
                <a:solidFill>
                  <a:srgbClr val="000000"/>
                </a:solidFill>
                <a:effectLst/>
                <a:latin typeface="Meiryo UI" pitchFamily="50" charset="-128"/>
                <a:ea typeface="Meiryo UI" pitchFamily="50" charset="-128"/>
                <a:cs typeface="Meiryo UI" pitchFamily="50" charset="-128"/>
              </a:rPr>
              <a:t>トとしたクラスターの形成を図る。</a:t>
            </a:r>
            <a:endParaRPr kumimoji="1" lang="ja-JP" sz="3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7" name="AutoShape 2"/>
          <p:cNvSpPr>
            <a:spLocks noChangeArrowheads="1"/>
          </p:cNvSpPr>
          <p:nvPr/>
        </p:nvSpPr>
        <p:spPr bwMode="auto">
          <a:xfrm>
            <a:off x="107504" y="5006161"/>
            <a:ext cx="8928992" cy="936104"/>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effectLst/>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中之島４丁目未来医療国際拠点の形成</a:t>
            </a:r>
            <a:endParaRPr kumimoji="1" lang="en-US" altLang="ja-JP" b="1" i="0" u="sng" strike="noStrike" cap="none" normalizeH="0" baseline="0" dirty="0">
              <a:ln>
                <a:noFill/>
              </a:ln>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latin typeface="Meiryo UI" pitchFamily="50" charset="-128"/>
                <a:ea typeface="Meiryo UI" pitchFamily="50" charset="-128"/>
                <a:cs typeface="Meiryo UI" pitchFamily="50" charset="-128"/>
              </a:rPr>
              <a:t>　未来医療の臨床研究から実用化・産業化までを一貫して進める世界に開かれた国際的な拠点の形成を</a:t>
            </a:r>
            <a:endParaRPr lang="en-US" altLang="ja-JP" sz="1600" dirty="0">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latin typeface="Meiryo UI" pitchFamily="50" charset="-128"/>
                <a:ea typeface="Meiryo UI" pitchFamily="50" charset="-128"/>
                <a:cs typeface="Meiryo UI" pitchFamily="50" charset="-128"/>
              </a:rPr>
              <a:t>　めざす。</a:t>
            </a:r>
            <a:endParaRPr kumimoji="1" lang="ja-JP" sz="3600" i="0" u="none" strike="noStrike" cap="none" normalizeH="0" baseline="0" dirty="0">
              <a:ln>
                <a:noFill/>
              </a:ln>
              <a:effectLst/>
              <a:latin typeface="Meiryo UI" pitchFamily="50" charset="-128"/>
              <a:ea typeface="Meiryo UI" pitchFamily="50" charset="-128"/>
              <a:cs typeface="Meiryo UI" pitchFamily="50" charset="-128"/>
            </a:endParaRPr>
          </a:p>
        </p:txBody>
      </p:sp>
      <p:sp>
        <p:nvSpPr>
          <p:cNvPr id="8" name="AutoShape 2"/>
          <p:cNvSpPr>
            <a:spLocks noChangeArrowheads="1"/>
          </p:cNvSpPr>
          <p:nvPr/>
        </p:nvSpPr>
        <p:spPr bwMode="auto">
          <a:xfrm>
            <a:off x="138922" y="5995412"/>
            <a:ext cx="8928992" cy="720000"/>
          </a:xfrm>
          <a:prstGeom prst="roundRect">
            <a:avLst>
              <a:gd name="adj" fmla="val 11546"/>
            </a:avLst>
          </a:prstGeom>
          <a:solidFill>
            <a:schemeClr val="accent5">
              <a:lumMod val="20000"/>
              <a:lumOff val="80000"/>
            </a:schemeClr>
          </a:solidFill>
          <a:ln w="19050">
            <a:solidFill>
              <a:schemeClr val="tx1"/>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kumimoji="1" lang="ja-JP" altLang="en-US" b="1" i="0" u="sng" strike="noStrike" cap="none" normalizeH="0" baseline="0" dirty="0">
                <a:ln>
                  <a:noFill/>
                </a:ln>
                <a:solidFill>
                  <a:srgbClr val="000000"/>
                </a:solidFill>
                <a:effectLst/>
                <a:latin typeface="Meiryo UI" pitchFamily="50" charset="-128"/>
                <a:ea typeface="Meiryo UI" pitchFamily="50" charset="-128"/>
                <a:cs typeface="Meiryo UI" pitchFamily="50" charset="-128"/>
              </a:rPr>
              <a:t>産学連携によるイノベーション創出</a:t>
            </a:r>
            <a:endParaRPr kumimoji="1" lang="en-US" altLang="ja-JP" b="1" i="0" u="sng"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r>
              <a:rPr lang="ja-JP" altLang="en-US" sz="1600" dirty="0">
                <a:solidFill>
                  <a:srgbClr val="000000"/>
                </a:solidFill>
                <a:latin typeface="Meiryo UI" pitchFamily="50" charset="-128"/>
                <a:ea typeface="Meiryo UI" pitchFamily="50" charset="-128"/>
                <a:cs typeface="Meiryo UI" pitchFamily="50" charset="-128"/>
              </a:rPr>
              <a:t>　研究・開発の環境整備などを進め、産学連携によるイノベーション創出をめざす。</a:t>
            </a:r>
            <a:endParaRPr kumimoji="1" lang="ja-JP" sz="360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p:txBody>
      </p:sp>
      <p:sp>
        <p:nvSpPr>
          <p:cNvPr id="9" name="角丸四角形 55">
            <a:extLst>
              <a:ext uri="{FF2B5EF4-FFF2-40B4-BE49-F238E27FC236}">
                <a16:creationId xmlns="" xmlns:a16="http://schemas.microsoft.com/office/drawing/2014/main" id="{0904C072-A92F-4B4D-BAED-2B434138839A}"/>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79244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noCrop="1"/>
          </p:cNvPicPr>
          <p:nvPr/>
        </p:nvPicPr>
        <p:blipFill>
          <a:blip r:embed="rId3" cstate="print">
            <a:extLst>
              <a:ext uri="{28A0092B-C50C-407E-A947-70E740481C1C}">
                <a14:useLocalDpi xmlns:a14="http://schemas.microsoft.com/office/drawing/2010/main" val="0"/>
              </a:ext>
            </a:extLst>
          </a:blip>
          <a:stretch>
            <a:fillRect/>
          </a:stretch>
        </p:blipFill>
        <p:spPr bwMode="auto">
          <a:xfrm>
            <a:off x="-1916386" y="-1353385"/>
            <a:ext cx="12465050" cy="8310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0" descr="01-1-neg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3" y="0"/>
            <a:ext cx="10810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32"/>
          <p:cNvSpPr txBox="1">
            <a:spLocks noChangeArrowheads="1"/>
          </p:cNvSpPr>
          <p:nvPr/>
        </p:nvSpPr>
        <p:spPr bwMode="auto">
          <a:xfrm>
            <a:off x="2051720" y="1409245"/>
            <a:ext cx="1265237" cy="247650"/>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大阪保健医療大学</a:t>
            </a:r>
            <a:endParaRPr lang="en-US" altLang="ja-JP" sz="1000">
              <a:latin typeface="Tahoma" pitchFamily="34" charset="0"/>
            </a:endParaRPr>
          </a:p>
        </p:txBody>
      </p:sp>
      <p:sp>
        <p:nvSpPr>
          <p:cNvPr id="3079" name="Text Box 32"/>
          <p:cNvSpPr txBox="1">
            <a:spLocks noChangeArrowheads="1"/>
          </p:cNvSpPr>
          <p:nvPr/>
        </p:nvSpPr>
        <p:spPr bwMode="auto">
          <a:xfrm>
            <a:off x="3458357" y="1411627"/>
            <a:ext cx="1354137" cy="246062"/>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t>アース環境サービス</a:t>
            </a:r>
            <a:r>
              <a:rPr lang="en-US" altLang="ja-JP" sz="1000"/>
              <a:t> </a:t>
            </a:r>
            <a:endParaRPr lang="en-US" altLang="ja-JP" sz="1000">
              <a:latin typeface="Tahoma" pitchFamily="34" charset="0"/>
            </a:endParaRPr>
          </a:p>
        </p:txBody>
      </p:sp>
      <p:sp>
        <p:nvSpPr>
          <p:cNvPr id="3080" name="Text Box 43"/>
          <p:cNvSpPr txBox="1">
            <a:spLocks noChangeArrowheads="1"/>
          </p:cNvSpPr>
          <p:nvPr/>
        </p:nvSpPr>
        <p:spPr bwMode="auto">
          <a:xfrm>
            <a:off x="5868144" y="1409244"/>
            <a:ext cx="1225550" cy="246063"/>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日本品質保証機構</a:t>
            </a:r>
            <a:endParaRPr lang="en-US" altLang="ja-JP" sz="1000">
              <a:latin typeface="Tahoma" pitchFamily="34" charset="0"/>
            </a:endParaRPr>
          </a:p>
        </p:txBody>
      </p:sp>
      <p:sp>
        <p:nvSpPr>
          <p:cNvPr id="3081" name="Text Box 44"/>
          <p:cNvSpPr txBox="1">
            <a:spLocks noChangeArrowheads="1"/>
          </p:cNvSpPr>
          <p:nvPr/>
        </p:nvSpPr>
        <p:spPr bwMode="auto">
          <a:xfrm>
            <a:off x="7298509" y="1411627"/>
            <a:ext cx="1737987" cy="400110"/>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日本赤十字社</a:t>
            </a:r>
            <a:endParaRPr lang="en-US" altLang="ja-JP" sz="1000" dirty="0">
              <a:latin typeface="Tahoma" pitchFamily="34" charset="0"/>
            </a:endParaRPr>
          </a:p>
          <a:p>
            <a:pPr algn="ctr" eaLnBrk="1" hangingPunct="1">
              <a:spcBef>
                <a:spcPct val="0"/>
              </a:spcBef>
              <a:buFontTx/>
              <a:buNone/>
            </a:pPr>
            <a:r>
              <a:rPr lang="ja-JP" altLang="en-US" sz="1000" dirty="0">
                <a:latin typeface="Tahoma" pitchFamily="34" charset="0"/>
              </a:rPr>
              <a:t>近畿ブロック血液センター</a:t>
            </a:r>
            <a:endParaRPr lang="en-US" altLang="ja-JP" sz="1000" dirty="0">
              <a:latin typeface="Tahoma" pitchFamily="34" charset="0"/>
            </a:endParaRPr>
          </a:p>
        </p:txBody>
      </p:sp>
      <p:sp>
        <p:nvSpPr>
          <p:cNvPr id="3082" name="Text Box 44"/>
          <p:cNvSpPr txBox="1">
            <a:spLocks noChangeArrowheads="1"/>
          </p:cNvSpPr>
          <p:nvPr/>
        </p:nvSpPr>
        <p:spPr bwMode="auto">
          <a:xfrm>
            <a:off x="7298509" y="2678892"/>
            <a:ext cx="1305939" cy="246221"/>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医薬</a:t>
            </a:r>
            <a:r>
              <a:rPr lang="ja-JP" altLang="en-US" sz="1000" dirty="0" smtClean="0">
                <a:latin typeface="Tahoma" pitchFamily="34" charset="0"/>
              </a:rPr>
              <a:t>基盤研究所</a:t>
            </a:r>
            <a:endParaRPr lang="en-US" altLang="ja-JP" sz="1000" dirty="0">
              <a:latin typeface="Tahoma" pitchFamily="34" charset="0"/>
            </a:endParaRPr>
          </a:p>
        </p:txBody>
      </p:sp>
      <p:sp>
        <p:nvSpPr>
          <p:cNvPr id="3083" name="Text Box 42"/>
          <p:cNvSpPr txBox="1">
            <a:spLocks noChangeArrowheads="1"/>
          </p:cNvSpPr>
          <p:nvPr/>
        </p:nvSpPr>
        <p:spPr bwMode="auto">
          <a:xfrm>
            <a:off x="4952255" y="1409245"/>
            <a:ext cx="730250" cy="246063"/>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日本生命</a:t>
            </a:r>
            <a:endParaRPr lang="en-US" altLang="ja-JP" sz="1000">
              <a:latin typeface="Tahoma" pitchFamily="34" charset="0"/>
            </a:endParaRPr>
          </a:p>
        </p:txBody>
      </p:sp>
      <p:sp>
        <p:nvSpPr>
          <p:cNvPr id="3084" name="Text Box 40"/>
          <p:cNvSpPr txBox="1">
            <a:spLocks noChangeArrowheads="1"/>
          </p:cNvSpPr>
          <p:nvPr/>
        </p:nvSpPr>
        <p:spPr bwMode="auto">
          <a:xfrm>
            <a:off x="323648" y="1410832"/>
            <a:ext cx="1224136" cy="244475"/>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トーヨーポリマー</a:t>
            </a:r>
            <a:endParaRPr lang="en-US" altLang="ja-JP" sz="1000">
              <a:latin typeface="Tahoma" pitchFamily="34" charset="0"/>
            </a:endParaRPr>
          </a:p>
        </p:txBody>
      </p:sp>
      <p:sp>
        <p:nvSpPr>
          <p:cNvPr id="3085" name="Text Box 39"/>
          <p:cNvSpPr txBox="1">
            <a:spLocks noChangeArrowheads="1"/>
          </p:cNvSpPr>
          <p:nvPr/>
        </p:nvSpPr>
        <p:spPr bwMode="auto">
          <a:xfrm>
            <a:off x="323648" y="1862307"/>
            <a:ext cx="1224136" cy="246062"/>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クマリフトグループ</a:t>
            </a:r>
            <a:endParaRPr lang="en-US" altLang="ja-JP" sz="1000">
              <a:latin typeface="Tahoma" pitchFamily="34" charset="0"/>
            </a:endParaRPr>
          </a:p>
        </p:txBody>
      </p:sp>
      <p:sp>
        <p:nvSpPr>
          <p:cNvPr id="3086" name="Text Box 39"/>
          <p:cNvSpPr txBox="1">
            <a:spLocks noChangeArrowheads="1"/>
          </p:cNvSpPr>
          <p:nvPr/>
        </p:nvSpPr>
        <p:spPr bwMode="auto">
          <a:xfrm>
            <a:off x="323647" y="2318502"/>
            <a:ext cx="1224137" cy="246063"/>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ペプチド研究所</a:t>
            </a:r>
            <a:endParaRPr lang="en-US" altLang="ja-JP" sz="1000">
              <a:latin typeface="Tahoma" pitchFamily="34" charset="0"/>
            </a:endParaRPr>
          </a:p>
        </p:txBody>
      </p:sp>
      <p:sp>
        <p:nvSpPr>
          <p:cNvPr id="3087" name="Text Box 41"/>
          <p:cNvSpPr txBox="1">
            <a:spLocks noChangeArrowheads="1"/>
          </p:cNvSpPr>
          <p:nvPr/>
        </p:nvSpPr>
        <p:spPr bwMode="auto">
          <a:xfrm>
            <a:off x="4562205" y="2643497"/>
            <a:ext cx="1593971" cy="246221"/>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日本食品分析センター</a:t>
            </a:r>
            <a:endParaRPr lang="en-US" altLang="ja-JP" sz="1000" dirty="0">
              <a:latin typeface="Tahoma" pitchFamily="34" charset="0"/>
            </a:endParaRPr>
          </a:p>
        </p:txBody>
      </p:sp>
      <p:sp>
        <p:nvSpPr>
          <p:cNvPr id="3088" name="Text Box 36"/>
          <p:cNvSpPr txBox="1">
            <a:spLocks noChangeArrowheads="1"/>
          </p:cNvSpPr>
          <p:nvPr/>
        </p:nvSpPr>
        <p:spPr bwMode="auto">
          <a:xfrm>
            <a:off x="3131840" y="5195081"/>
            <a:ext cx="1559500" cy="400110"/>
          </a:xfrm>
          <a:prstGeom prst="rect">
            <a:avLst/>
          </a:prstGeom>
          <a:solidFill>
            <a:schemeClr val="bg1"/>
          </a:solidFill>
          <a:ln w="25400">
            <a:solidFill>
              <a:srgbClr val="FF9900"/>
            </a:solidFill>
            <a:miter lim="800000"/>
            <a:headEnd/>
            <a:tailEnd/>
          </a:ln>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彩都</a:t>
            </a:r>
            <a:r>
              <a:rPr lang="ja-JP" altLang="en-US" sz="1000" dirty="0" smtClean="0">
                <a:latin typeface="Tahoma" pitchFamily="34" charset="0"/>
              </a:rPr>
              <a:t>バイオ</a:t>
            </a:r>
            <a:endParaRPr lang="en-US" altLang="ja-JP" sz="1000" dirty="0" smtClean="0">
              <a:latin typeface="Tahoma" pitchFamily="34" charset="0"/>
            </a:endParaRPr>
          </a:p>
          <a:p>
            <a:pPr algn="ctr" eaLnBrk="1" hangingPunct="1">
              <a:spcBef>
                <a:spcPct val="0"/>
              </a:spcBef>
              <a:buFontTx/>
              <a:buNone/>
            </a:pPr>
            <a:r>
              <a:rPr lang="ja-JP" altLang="en-US" sz="1000" dirty="0" smtClean="0">
                <a:latin typeface="Tahoma" pitchFamily="34" charset="0"/>
              </a:rPr>
              <a:t>イノベーションセンター</a:t>
            </a:r>
            <a:endParaRPr lang="en-US" altLang="ja-JP" sz="1000" dirty="0">
              <a:latin typeface="Tahoma" pitchFamily="34" charset="0"/>
            </a:endParaRPr>
          </a:p>
        </p:txBody>
      </p:sp>
      <p:sp>
        <p:nvSpPr>
          <p:cNvPr id="3089" name="Text Box 38"/>
          <p:cNvSpPr txBox="1">
            <a:spLocks noChangeArrowheads="1"/>
          </p:cNvSpPr>
          <p:nvPr/>
        </p:nvSpPr>
        <p:spPr bwMode="auto">
          <a:xfrm>
            <a:off x="5969367" y="4738474"/>
            <a:ext cx="1077912" cy="246063"/>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ジーンデザイン</a:t>
            </a:r>
            <a:endParaRPr lang="en-US" altLang="ja-JP" sz="1000" dirty="0">
              <a:latin typeface="Tahoma" pitchFamily="34" charset="0"/>
            </a:endParaRPr>
          </a:p>
        </p:txBody>
      </p:sp>
      <p:sp>
        <p:nvSpPr>
          <p:cNvPr id="3090" name="Text Box 38"/>
          <p:cNvSpPr txBox="1">
            <a:spLocks noChangeArrowheads="1"/>
          </p:cNvSpPr>
          <p:nvPr/>
        </p:nvSpPr>
        <p:spPr bwMode="auto">
          <a:xfrm>
            <a:off x="4590704" y="4065587"/>
            <a:ext cx="1235075" cy="246063"/>
          </a:xfrm>
          <a:prstGeom prst="rect">
            <a:avLst/>
          </a:prstGeom>
          <a:solidFill>
            <a:schemeClr val="bg1"/>
          </a:solidFill>
          <a:ln w="25400">
            <a:solidFill>
              <a:srgbClr val="FF99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エムジーファーマ</a:t>
            </a:r>
            <a:endParaRPr lang="en-US" altLang="ja-JP" sz="1000">
              <a:latin typeface="Tahoma" pitchFamily="34" charset="0"/>
            </a:endParaRPr>
          </a:p>
        </p:txBody>
      </p:sp>
      <p:sp>
        <p:nvSpPr>
          <p:cNvPr id="3091" name="Text Box 35"/>
          <p:cNvSpPr txBox="1">
            <a:spLocks noChangeArrowheads="1"/>
          </p:cNvSpPr>
          <p:nvPr/>
        </p:nvSpPr>
        <p:spPr bwMode="auto">
          <a:xfrm>
            <a:off x="2676480" y="4584427"/>
            <a:ext cx="1080000" cy="400110"/>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彩都</a:t>
            </a:r>
            <a:r>
              <a:rPr lang="ja-JP" altLang="en-US" sz="1000" dirty="0" smtClean="0">
                <a:latin typeface="Tahoma" pitchFamily="34" charset="0"/>
              </a:rPr>
              <a:t>バイオ</a:t>
            </a:r>
            <a:endParaRPr lang="en-US" altLang="ja-JP" sz="1000" dirty="0" smtClean="0">
              <a:latin typeface="Tahoma" pitchFamily="34" charset="0"/>
            </a:endParaRPr>
          </a:p>
          <a:p>
            <a:pPr algn="ctr" eaLnBrk="1" hangingPunct="1">
              <a:spcBef>
                <a:spcPct val="0"/>
              </a:spcBef>
              <a:buFontTx/>
              <a:buNone/>
            </a:pPr>
            <a:r>
              <a:rPr lang="ja-JP" altLang="en-US" sz="1000" dirty="0" smtClean="0">
                <a:latin typeface="Tahoma" pitchFamily="34" charset="0"/>
              </a:rPr>
              <a:t>ヒルズセンター</a:t>
            </a:r>
            <a:endParaRPr lang="en-US" altLang="ja-JP" sz="1000" dirty="0">
              <a:latin typeface="Tahoma" pitchFamily="34" charset="0"/>
            </a:endParaRPr>
          </a:p>
        </p:txBody>
      </p:sp>
      <p:sp>
        <p:nvSpPr>
          <p:cNvPr id="3092" name="Text Box 34"/>
          <p:cNvSpPr txBox="1">
            <a:spLocks noChangeArrowheads="1"/>
          </p:cNvSpPr>
          <p:nvPr/>
        </p:nvSpPr>
        <p:spPr bwMode="auto">
          <a:xfrm>
            <a:off x="480125" y="4457737"/>
            <a:ext cx="1762780" cy="246221"/>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彩都</a:t>
            </a:r>
            <a:r>
              <a:rPr lang="ja-JP" altLang="en-US" sz="1000" dirty="0" smtClean="0">
                <a:latin typeface="Tahoma" pitchFamily="34" charset="0"/>
              </a:rPr>
              <a:t>バイオインキュベータ</a:t>
            </a:r>
            <a:endParaRPr lang="en-US" altLang="ja-JP" sz="1000" dirty="0">
              <a:latin typeface="Tahoma" pitchFamily="34" charset="0"/>
            </a:endParaRPr>
          </a:p>
        </p:txBody>
      </p:sp>
      <p:sp>
        <p:nvSpPr>
          <p:cNvPr id="3093" name="Text Box 41"/>
          <p:cNvSpPr txBox="1">
            <a:spLocks noChangeArrowheads="1"/>
          </p:cNvSpPr>
          <p:nvPr/>
        </p:nvSpPr>
        <p:spPr bwMode="auto">
          <a:xfrm>
            <a:off x="4562204" y="3028890"/>
            <a:ext cx="956839" cy="400110"/>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Tahoma" pitchFamily="34" charset="0"/>
              </a:rPr>
              <a:t>富士</a:t>
            </a:r>
            <a:r>
              <a:rPr lang="ja-JP" altLang="en-US" sz="1000" dirty="0" smtClean="0">
                <a:latin typeface="Tahoma" pitchFamily="34" charset="0"/>
              </a:rPr>
              <a:t>フイルム</a:t>
            </a:r>
            <a:endParaRPr lang="en-US" altLang="ja-JP" sz="1000" dirty="0" smtClean="0">
              <a:latin typeface="Tahoma" pitchFamily="34" charset="0"/>
            </a:endParaRPr>
          </a:p>
          <a:p>
            <a:pPr algn="ctr" eaLnBrk="1" hangingPunct="1">
              <a:spcBef>
                <a:spcPct val="0"/>
              </a:spcBef>
              <a:buFontTx/>
              <a:buNone/>
            </a:pPr>
            <a:r>
              <a:rPr lang="en-US" altLang="ja-JP" sz="1000" dirty="0" smtClean="0">
                <a:latin typeface="Tahoma" pitchFamily="34" charset="0"/>
              </a:rPr>
              <a:t>RI</a:t>
            </a:r>
            <a:r>
              <a:rPr lang="ja-JP" altLang="en-US" sz="1000" dirty="0" smtClean="0">
                <a:latin typeface="Tahoma" pitchFamily="34" charset="0"/>
              </a:rPr>
              <a:t>ファーマ</a:t>
            </a:r>
            <a:endParaRPr lang="en-US" altLang="ja-JP" sz="1000" dirty="0">
              <a:latin typeface="Tahoma" pitchFamily="34" charset="0"/>
            </a:endParaRPr>
          </a:p>
        </p:txBody>
      </p:sp>
      <p:cxnSp>
        <p:nvCxnSpPr>
          <p:cNvPr id="3094" name="直線矢印コネクタ 2"/>
          <p:cNvCxnSpPr>
            <a:cxnSpLocks noChangeShapeType="1"/>
            <a:stCxn id="3079" idx="2"/>
          </p:cNvCxnSpPr>
          <p:nvPr/>
        </p:nvCxnSpPr>
        <p:spPr bwMode="auto">
          <a:xfrm>
            <a:off x="4135426" y="1657689"/>
            <a:ext cx="148542" cy="278619"/>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095" name="直線矢印コネクタ 25"/>
          <p:cNvCxnSpPr>
            <a:cxnSpLocks noChangeShapeType="1"/>
            <a:stCxn id="3078" idx="2"/>
          </p:cNvCxnSpPr>
          <p:nvPr/>
        </p:nvCxnSpPr>
        <p:spPr bwMode="auto">
          <a:xfrm>
            <a:off x="2684339" y="1656895"/>
            <a:ext cx="958087" cy="602118"/>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096" name="直線矢印コネクタ 27"/>
          <p:cNvCxnSpPr>
            <a:cxnSpLocks noChangeShapeType="1"/>
            <a:stCxn id="3084" idx="3"/>
          </p:cNvCxnSpPr>
          <p:nvPr/>
        </p:nvCxnSpPr>
        <p:spPr bwMode="auto">
          <a:xfrm>
            <a:off x="1547784" y="1533070"/>
            <a:ext cx="1224016" cy="1031495"/>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097" name="直線矢印コネクタ 28"/>
          <p:cNvCxnSpPr>
            <a:cxnSpLocks noChangeShapeType="1"/>
            <a:stCxn id="3085" idx="3"/>
          </p:cNvCxnSpPr>
          <p:nvPr/>
        </p:nvCxnSpPr>
        <p:spPr bwMode="auto">
          <a:xfrm>
            <a:off x="1547784" y="1985338"/>
            <a:ext cx="829608" cy="964237"/>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098" name="直線矢印コネクタ 29"/>
          <p:cNvCxnSpPr>
            <a:cxnSpLocks noChangeShapeType="1"/>
            <a:stCxn id="3086" idx="3"/>
          </p:cNvCxnSpPr>
          <p:nvPr/>
        </p:nvCxnSpPr>
        <p:spPr bwMode="auto">
          <a:xfrm>
            <a:off x="1547784" y="2441534"/>
            <a:ext cx="540000" cy="825541"/>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099" name="直線矢印コネクタ 30"/>
          <p:cNvCxnSpPr>
            <a:cxnSpLocks noChangeShapeType="1"/>
            <a:stCxn id="3111" idx="2"/>
          </p:cNvCxnSpPr>
          <p:nvPr/>
        </p:nvCxnSpPr>
        <p:spPr bwMode="auto">
          <a:xfrm flipH="1">
            <a:off x="870542" y="2996952"/>
            <a:ext cx="65174" cy="370929"/>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1" name="直線矢印コネクタ 34"/>
          <p:cNvCxnSpPr>
            <a:cxnSpLocks noChangeShapeType="1"/>
            <a:stCxn id="3083" idx="2"/>
          </p:cNvCxnSpPr>
          <p:nvPr/>
        </p:nvCxnSpPr>
        <p:spPr bwMode="auto">
          <a:xfrm>
            <a:off x="5317380" y="1655308"/>
            <a:ext cx="0" cy="330030"/>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2" name="直線矢印コネクタ 36"/>
          <p:cNvCxnSpPr>
            <a:cxnSpLocks noChangeShapeType="1"/>
            <a:stCxn id="3080" idx="2"/>
          </p:cNvCxnSpPr>
          <p:nvPr/>
        </p:nvCxnSpPr>
        <p:spPr bwMode="auto">
          <a:xfrm flipH="1">
            <a:off x="5868144" y="1655307"/>
            <a:ext cx="612775" cy="479881"/>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3" name="直線矢印コネクタ 38"/>
          <p:cNvCxnSpPr>
            <a:cxnSpLocks noChangeShapeType="1"/>
            <a:stCxn id="3081" idx="1"/>
          </p:cNvCxnSpPr>
          <p:nvPr/>
        </p:nvCxnSpPr>
        <p:spPr bwMode="auto">
          <a:xfrm flipH="1">
            <a:off x="6948264" y="1611682"/>
            <a:ext cx="350245" cy="324626"/>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4" name="直線矢印コネクタ 40"/>
          <p:cNvCxnSpPr>
            <a:cxnSpLocks noChangeShapeType="1"/>
            <a:stCxn id="3082" idx="2"/>
          </p:cNvCxnSpPr>
          <p:nvPr/>
        </p:nvCxnSpPr>
        <p:spPr bwMode="auto">
          <a:xfrm flipH="1">
            <a:off x="7298509" y="2925113"/>
            <a:ext cx="652970" cy="647903"/>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5" name="直線矢印コネクタ 42"/>
          <p:cNvCxnSpPr>
            <a:cxnSpLocks noChangeShapeType="1"/>
            <a:stCxn id="3087" idx="1"/>
          </p:cNvCxnSpPr>
          <p:nvPr/>
        </p:nvCxnSpPr>
        <p:spPr bwMode="auto">
          <a:xfrm flipH="1">
            <a:off x="4109510" y="2766608"/>
            <a:ext cx="452695" cy="87696"/>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6" name="直線矢印コネクタ 44"/>
          <p:cNvCxnSpPr>
            <a:cxnSpLocks noChangeShapeType="1"/>
            <a:stCxn id="3093" idx="1"/>
          </p:cNvCxnSpPr>
          <p:nvPr/>
        </p:nvCxnSpPr>
        <p:spPr bwMode="auto">
          <a:xfrm flipH="1">
            <a:off x="4109510" y="3228945"/>
            <a:ext cx="452694" cy="138936"/>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8" name="直線矢印コネクタ 48"/>
          <p:cNvCxnSpPr>
            <a:cxnSpLocks noChangeShapeType="1"/>
            <a:stCxn id="3088" idx="0"/>
          </p:cNvCxnSpPr>
          <p:nvPr/>
        </p:nvCxnSpPr>
        <p:spPr bwMode="auto">
          <a:xfrm flipH="1" flipV="1">
            <a:off x="3830946" y="4158220"/>
            <a:ext cx="80644" cy="1036861"/>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09" name="直線矢印コネクタ 50"/>
          <p:cNvCxnSpPr>
            <a:cxnSpLocks noChangeShapeType="1"/>
            <a:stCxn id="3090" idx="2"/>
          </p:cNvCxnSpPr>
          <p:nvPr/>
        </p:nvCxnSpPr>
        <p:spPr bwMode="auto">
          <a:xfrm flipH="1">
            <a:off x="4812494" y="4311650"/>
            <a:ext cx="395748" cy="349801"/>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3110" name="直線矢印コネクタ 52"/>
          <p:cNvCxnSpPr>
            <a:cxnSpLocks noChangeShapeType="1"/>
            <a:stCxn id="3089" idx="2"/>
          </p:cNvCxnSpPr>
          <p:nvPr/>
        </p:nvCxnSpPr>
        <p:spPr bwMode="auto">
          <a:xfrm flipH="1">
            <a:off x="6055691" y="4984537"/>
            <a:ext cx="452632" cy="210544"/>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sp>
        <p:nvSpPr>
          <p:cNvPr id="3111" name="Text Box 39"/>
          <p:cNvSpPr txBox="1">
            <a:spLocks noChangeArrowheads="1"/>
          </p:cNvSpPr>
          <p:nvPr/>
        </p:nvSpPr>
        <p:spPr bwMode="auto">
          <a:xfrm>
            <a:off x="323648" y="2750890"/>
            <a:ext cx="1224136" cy="246062"/>
          </a:xfrm>
          <a:prstGeom prst="rect">
            <a:avLst/>
          </a:prstGeom>
          <a:solidFill>
            <a:schemeClr val="bg1"/>
          </a:solidFill>
          <a:ln w="25400">
            <a:solidFill>
              <a:srgbClr val="FF99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a:latin typeface="Tahoma" pitchFamily="34" charset="0"/>
              </a:rPr>
              <a:t>彩都友紘会病院</a:t>
            </a:r>
            <a:endParaRPr lang="en-US" altLang="ja-JP" sz="1000">
              <a:latin typeface="Tahoma" pitchFamily="34" charset="0"/>
            </a:endParaRPr>
          </a:p>
        </p:txBody>
      </p:sp>
      <p:cxnSp>
        <p:nvCxnSpPr>
          <p:cNvPr id="47" name="直線矢印コネクタ 48"/>
          <p:cNvCxnSpPr>
            <a:cxnSpLocks noChangeShapeType="1"/>
            <a:stCxn id="3091" idx="0"/>
          </p:cNvCxnSpPr>
          <p:nvPr/>
        </p:nvCxnSpPr>
        <p:spPr bwMode="auto">
          <a:xfrm flipH="1" flipV="1">
            <a:off x="3063733" y="4188618"/>
            <a:ext cx="152747" cy="395809"/>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cxnSp>
        <p:nvCxnSpPr>
          <p:cNvPr id="51" name="直線矢印コネクタ 48"/>
          <p:cNvCxnSpPr>
            <a:cxnSpLocks noChangeShapeType="1"/>
            <a:stCxn id="3092" idx="0"/>
          </p:cNvCxnSpPr>
          <p:nvPr/>
        </p:nvCxnSpPr>
        <p:spPr bwMode="auto">
          <a:xfrm flipV="1">
            <a:off x="1361515" y="4188618"/>
            <a:ext cx="93134" cy="269119"/>
          </a:xfrm>
          <a:prstGeom prst="straightConnector1">
            <a:avLst/>
          </a:prstGeom>
          <a:noFill/>
          <a:ln w="31750" algn="ctr">
            <a:solidFill>
              <a:srgbClr val="FFC000"/>
            </a:solidFill>
            <a:round/>
            <a:headEnd/>
            <a:tailEnd type="oval" w="med" len="med"/>
          </a:ln>
          <a:extLst>
            <a:ext uri="{909E8E84-426E-40DD-AFC4-6F175D3DCCD1}">
              <a14:hiddenFill xmlns:a14="http://schemas.microsoft.com/office/drawing/2010/main">
                <a:noFill/>
              </a14:hiddenFill>
            </a:ext>
          </a:extLst>
        </p:spPr>
      </p:cxnSp>
      <p:sp>
        <p:nvSpPr>
          <p:cNvPr id="50" name="正方形/長方形 49"/>
          <p:cNvSpPr/>
          <p:nvPr/>
        </p:nvSpPr>
        <p:spPr>
          <a:xfrm>
            <a:off x="-10610" y="4786954"/>
            <a:ext cx="2600743" cy="2071046"/>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 descr="D:\kokuryot\My Documents\My Pictures\航空写真H16,4,12番画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7" y="4827467"/>
            <a:ext cx="2505913" cy="1990192"/>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288642" y="6525924"/>
            <a:ext cx="2051110" cy="215444"/>
          </a:xfrm>
          <a:prstGeom prst="rect">
            <a:avLst/>
          </a:prstGeom>
          <a:solidFill>
            <a:schemeClr val="bg1"/>
          </a:solidFill>
          <a:ln>
            <a:solidFill>
              <a:srgbClr val="FF9900"/>
            </a:solidFill>
          </a:ln>
          <a:effectLst>
            <a:glow>
              <a:schemeClr val="bg1"/>
            </a:glow>
            <a:softEdge rad="50800"/>
          </a:effectLst>
        </p:spPr>
        <p:txBody>
          <a:bodyPr wrap="square" lIns="0" tIns="0" rIns="0" bIns="0" rtlCol="0">
            <a:spAutoFit/>
          </a:bodyPr>
          <a:lstStyle/>
          <a:p>
            <a:pPr algn="ctr"/>
            <a:r>
              <a:rPr kumimoji="1" lang="ja-JP" altLang="en-US" sz="1400" b="1"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医薬基盤研究所 開設当時</a:t>
            </a:r>
          </a:p>
        </p:txBody>
      </p:sp>
      <p:sp>
        <p:nvSpPr>
          <p:cNvPr id="43" name="AutoShape 22"/>
          <p:cNvSpPr>
            <a:spLocks noChangeArrowheads="1"/>
          </p:cNvSpPr>
          <p:nvPr/>
        </p:nvSpPr>
        <p:spPr bwMode="auto">
          <a:xfrm>
            <a:off x="-11261" y="8620"/>
            <a:ext cx="9154033" cy="545492"/>
          </a:xfrm>
          <a:prstGeom prst="roundRect">
            <a:avLst>
              <a:gd name="adj" fmla="val 5796"/>
            </a:avLst>
          </a:prstGeom>
          <a:solidFill>
            <a:srgbClr val="0000CC"/>
          </a:solidFill>
          <a:ln w="9525" algn="ctr">
            <a:solidFill>
              <a:schemeClr val="tx1"/>
            </a:solid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＜拠点形成＞</a:t>
            </a:r>
            <a:r>
              <a:rPr kumimoji="0" lang="ja-JP" altLang="en-US" sz="28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彩都ライフサイエンスパーク　</a:t>
            </a:r>
            <a:endParaRPr kumimoji="0" lang="en-US" altLang="ja-JP" sz="1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AutoShape 2">
            <a:extLst>
              <a:ext uri="{FF2B5EF4-FFF2-40B4-BE49-F238E27FC236}">
                <a16:creationId xmlns="" xmlns:a16="http://schemas.microsoft.com/office/drawing/2014/main" id="{CE068884-04C3-4ED4-9AB5-83CDF7E78C33}"/>
              </a:ext>
            </a:extLst>
          </p:cNvPr>
          <p:cNvSpPr>
            <a:spLocks noChangeArrowheads="1"/>
          </p:cNvSpPr>
          <p:nvPr/>
        </p:nvSpPr>
        <p:spPr bwMode="auto">
          <a:xfrm>
            <a:off x="43363" y="620688"/>
            <a:ext cx="9072000" cy="748297"/>
          </a:xfrm>
          <a:prstGeom prst="roundRect">
            <a:avLst>
              <a:gd name="adj" fmla="val 10189"/>
            </a:avLst>
          </a:prstGeom>
          <a:solidFill>
            <a:schemeClr val="bg1"/>
          </a:solidFill>
          <a:ln w="19050">
            <a:solidFill>
              <a:schemeClr val="tx1"/>
            </a:solidFill>
            <a:round/>
            <a:headEnd/>
            <a:tailEnd/>
          </a:ln>
        </p:spPr>
        <p:txBody>
          <a:bodyPr vert="horz" wrap="square" lIns="0" tIns="8890" rIns="0" bIns="8890" numCol="1" anchor="ctr" anchorCtr="0" compatLnSpc="1">
            <a:prstTxWarp prst="textNoShape">
              <a:avLst/>
            </a:prstTxWarp>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月の医薬基盤研究所の開設を契機に、ライフサイエンス分野</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の企業</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等の集積が進み、　重要な産業拠点のひとつに成長</a:t>
            </a:r>
          </a:p>
        </p:txBody>
      </p:sp>
    </p:spTree>
    <p:extLst>
      <p:ext uri="{BB962C8B-B14F-4D97-AF65-F5344CB8AC3E}">
        <p14:creationId xmlns:p14="http://schemas.microsoft.com/office/powerpoint/2010/main" val="326675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2504" name="Group 40"/>
          <p:cNvGraphicFramePr>
            <a:graphicFrameLocks noGrp="1"/>
          </p:cNvGraphicFramePr>
          <p:nvPr>
            <p:extLst>
              <p:ext uri="{D42A27DB-BD31-4B8C-83A1-F6EECF244321}">
                <p14:modId xmlns:p14="http://schemas.microsoft.com/office/powerpoint/2010/main" val="797685335"/>
              </p:ext>
            </p:extLst>
          </p:nvPr>
        </p:nvGraphicFramePr>
        <p:xfrm>
          <a:off x="190502" y="1844824"/>
          <a:ext cx="8713789" cy="3309688"/>
        </p:xfrm>
        <a:graphic>
          <a:graphicData uri="http://schemas.openxmlformats.org/drawingml/2006/table">
            <a:tbl>
              <a:tblPr/>
              <a:tblGrid>
                <a:gridCol w="2905125">
                  <a:extLst>
                    <a:ext uri="{9D8B030D-6E8A-4147-A177-3AD203B41FA5}">
                      <a16:colId xmlns="" xmlns:a16="http://schemas.microsoft.com/office/drawing/2014/main" val="20000"/>
                    </a:ext>
                  </a:extLst>
                </a:gridCol>
                <a:gridCol w="2903539">
                  <a:extLst>
                    <a:ext uri="{9D8B030D-6E8A-4147-A177-3AD203B41FA5}">
                      <a16:colId xmlns="" xmlns:a16="http://schemas.microsoft.com/office/drawing/2014/main" val="20001"/>
                    </a:ext>
                  </a:extLst>
                </a:gridCol>
                <a:gridCol w="2905125">
                  <a:extLst>
                    <a:ext uri="{9D8B030D-6E8A-4147-A177-3AD203B41FA5}">
                      <a16:colId xmlns="" xmlns:a16="http://schemas.microsoft.com/office/drawing/2014/main" val="20002"/>
                    </a:ext>
                  </a:extLst>
                </a:gridCol>
              </a:tblGrid>
              <a:tr h="2428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彩都バイオインキュベータ</a:t>
                      </a:r>
                    </a:p>
                  </a:txBody>
                  <a:tcPr marL="72000" marR="72000" marT="72000" marB="72000" anchor="ctr" horzOverflow="overflow">
                    <a:lnL w="190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彩都バイオヒルズセンター</a:t>
                      </a:r>
                    </a:p>
                  </a:txBody>
                  <a:tcPr marL="72000" marR="72000" marT="72000" marB="72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彩都バイオイノベーションセンター</a:t>
                      </a:r>
                    </a:p>
                  </a:txBody>
                  <a:tcPr marL="72000" marR="72000" marT="72000" marB="72000" anchor="ctr" horzOverflow="overflow">
                    <a:lnL w="127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24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horzOverflow="overflow">
                    <a:lnL w="190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horzOverflow="overflow">
                    <a:lnL w="127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建物：鉄骨造、地上</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階建</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延床：約 </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4,900 </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ラボ： </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室＋</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フロアー</a:t>
                      </a:r>
                      <a:endPar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階部分に動物実験施設</a:t>
                      </a:r>
                    </a:p>
                  </a:txBody>
                  <a:tcPr marL="90000" marR="90000" marT="0" marB="0" horzOverflow="overflow">
                    <a:lnL w="190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建物：鉄骨一部</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RC</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　　　 地上</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階・地下</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階建</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階フロアー：約 </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880</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ラボ： </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室</a:t>
                      </a:r>
                    </a:p>
                  </a:txBody>
                  <a:tcPr marL="90000" marR="900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建物：鉄骨造、地上</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階建</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延床：約 </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ラボ： </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室＋</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フロアー</a:t>
                      </a:r>
                      <a:endPar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階部分に治験薬製造施設</a:t>
                      </a:r>
                    </a:p>
                  </a:txBody>
                  <a:tcPr marL="90000" marR="90000" marT="0" marB="0" horzOverflow="overflow">
                    <a:lnL w="127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整備：中小企業基盤機構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運営：バイオ・サイト・</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キャピタル</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公設民営レンタルラボ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開設</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2004.7</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0" marB="0" horzOverflow="overflow">
                    <a:lnL w="190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整備：八洲</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薬品</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運営：バイオ・サイト・</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キャピタル</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民設公認レンタルラボ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開設</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2006.4</a:t>
                      </a:r>
                      <a:endParaRPr kumimoji="1" lang="ja-JP" altLang="en-US" sz="12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整備：中小企業基盤機構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運営：バイオ・サイト・</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キャピタル</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公設民営レンタルラボ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開設</a:t>
                      </a:r>
                      <a:r>
                        <a:rPr kumimoji="1" lang="ja-JP" altLang="en-US"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cap="none" normalizeH="0" baseline="0" dirty="0" smtClean="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rPr>
                        <a:t>2008.10</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0" marB="0" horzOverflow="overflow">
                    <a:lnL w="127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0722" name="Rectangle 2"/>
          <p:cNvSpPr>
            <a:spLocks noChangeArrowheads="1"/>
          </p:cNvSpPr>
          <p:nvPr/>
        </p:nvSpPr>
        <p:spPr bwMode="auto">
          <a:xfrm>
            <a:off x="457200" y="4303531"/>
            <a:ext cx="1905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algn="ctr" eaLnBrk="1" hangingPunct="1">
              <a:spcBef>
                <a:spcPct val="0"/>
              </a:spcBef>
              <a:buClrTx/>
              <a:buSzTx/>
              <a:buFontTx/>
              <a:buNone/>
            </a:pPr>
            <a:endParaRPr lang="ja-JP" altLang="ja-JP"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AutoShape 22"/>
          <p:cNvSpPr>
            <a:spLocks noChangeArrowheads="1"/>
          </p:cNvSpPr>
          <p:nvPr/>
        </p:nvSpPr>
        <p:spPr bwMode="auto">
          <a:xfrm>
            <a:off x="-11261" y="3188"/>
            <a:ext cx="9154033" cy="545492"/>
          </a:xfrm>
          <a:prstGeom prst="roundRect">
            <a:avLst>
              <a:gd name="adj" fmla="val 5796"/>
            </a:avLst>
          </a:prstGeom>
          <a:solidFill>
            <a:srgbClr val="0000CC"/>
          </a:solidFill>
          <a:ln w="9525" algn="ctr">
            <a:solidFill>
              <a:schemeClr val="accent1"/>
            </a:solid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＜拠点形成＞</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彩都インキュベーション施設　</a:t>
            </a:r>
            <a:endParaRPr kumimoji="0" lang="en-US" altLang="ja-JP" sz="1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Group 4"/>
          <p:cNvGrpSpPr>
            <a:grpSpLocks/>
          </p:cNvGrpSpPr>
          <p:nvPr/>
        </p:nvGrpSpPr>
        <p:grpSpPr bwMode="auto">
          <a:xfrm>
            <a:off x="287534" y="2231716"/>
            <a:ext cx="8539165" cy="1190624"/>
            <a:chOff x="178" y="910"/>
            <a:chExt cx="5379" cy="1179"/>
          </a:xfrm>
        </p:grpSpPr>
        <p:pic>
          <p:nvPicPr>
            <p:cNvPr id="14" name="Picture 5" descr="彩都バイオヒルズセンタ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 y="919"/>
              <a:ext cx="1723" cy="1148"/>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6" descr="バイオインキュベー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 y="916"/>
              <a:ext cx="1723" cy="1173"/>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7" descr="図1修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4" y="910"/>
              <a:ext cx="1723" cy="1149"/>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テキスト ボックス 1"/>
          <p:cNvSpPr txBox="1">
            <a:spLocks noChangeArrowheads="1"/>
          </p:cNvSpPr>
          <p:nvPr/>
        </p:nvSpPr>
        <p:spPr bwMode="auto">
          <a:xfrm>
            <a:off x="122620" y="577555"/>
            <a:ext cx="8879168" cy="1225868"/>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tIns="0" rIns="72000" bIns="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彩都ライフサイエンスパーク内に３棟</a:t>
            </a:r>
            <a:r>
              <a:rPr lang="ja-JP" altLang="en-US" sz="2400" b="1">
                <a:solidFill>
                  <a:prstClr val="black"/>
                </a:solidFill>
                <a:latin typeface="Meiryo UI"/>
                <a:ea typeface="Meiryo UI"/>
                <a:cs typeface="Meiryo UI"/>
              </a:rPr>
              <a:t>ある</a:t>
            </a:r>
            <a:r>
              <a:rPr lang="ja-JP" altLang="en-US" sz="2400" b="1" smtClean="0">
                <a:solidFill>
                  <a:prstClr val="black"/>
                </a:solidFill>
                <a:latin typeface="Meiryo UI"/>
                <a:ea typeface="Meiryo UI"/>
                <a:cs typeface="Meiryo UI"/>
              </a:rPr>
              <a:t>インキュベーション</a:t>
            </a:r>
            <a:r>
              <a:rPr lang="ja-JP" altLang="en-US" sz="2400" b="1" dirty="0">
                <a:solidFill>
                  <a:prstClr val="black"/>
                </a:solidFill>
                <a:latin typeface="Meiryo UI"/>
                <a:ea typeface="Meiryo UI"/>
                <a:cs typeface="Meiryo UI"/>
              </a:rPr>
              <a:t>施設では、中小企業の新事業展開及び大学発ベンチャーの起業を支援することにより、新事業の創出を促進している</a:t>
            </a:r>
          </a:p>
        </p:txBody>
      </p:sp>
      <p:sp>
        <p:nvSpPr>
          <p:cNvPr id="2" name="テキスト ボックス 1"/>
          <p:cNvSpPr txBox="1"/>
          <p:nvPr/>
        </p:nvSpPr>
        <p:spPr>
          <a:xfrm>
            <a:off x="187395" y="5148212"/>
            <a:ext cx="8712968" cy="1548000"/>
          </a:xfrm>
          <a:prstGeom prst="rect">
            <a:avLst/>
          </a:prstGeom>
          <a:noFill/>
          <a:ln w="12700">
            <a:solidFill>
              <a:schemeClr val="accent2"/>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≪インキュ</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べ</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ーション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施設で成長され退去した主な企業≫</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ジーンデザイン                                       　　　　　       ○ </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ジェイテックコーポレーション</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マイクロ波化学</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200" b="1" dirty="0" err="1" smtClean="0">
                <a:latin typeface="Meiryo UI" panose="020B0604030504040204" pitchFamily="50" charset="-128"/>
                <a:ea typeface="Meiryo UI" panose="020B0604030504040204" pitchFamily="50" charset="-128"/>
                <a:cs typeface="Meiryo UI" panose="020B0604030504040204" pitchFamily="50" charset="-128"/>
              </a:rPr>
              <a:t>I.S.C.Lab</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6749" y="5640979"/>
            <a:ext cx="372779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国内唯一の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GMP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製造レベルによる治療薬の製造設備を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有する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核酸・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DNA</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の受託合成、新規核酸の開発、機器の販売</a:t>
            </a:r>
            <a:endParaRPr kumimoji="1" lang="ja-JP" altLang="en-US" sz="1100" dirty="0"/>
          </a:p>
        </p:txBody>
      </p:sp>
      <p:sp>
        <p:nvSpPr>
          <p:cNvPr id="17" name="テキスト ボックス 16"/>
          <p:cNvSpPr txBox="1"/>
          <p:nvPr/>
        </p:nvSpPr>
        <p:spPr>
          <a:xfrm>
            <a:off x="4716016" y="5640979"/>
            <a:ext cx="418187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大型放射光施設等で使われるＸ線ナノ集光ミラーの開発・製造・販売、各種自動</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細胞</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培養装置等の開発・販売</a:t>
            </a:r>
          </a:p>
        </p:txBody>
      </p:sp>
      <p:sp>
        <p:nvSpPr>
          <p:cNvPr id="18" name="テキスト ボックス 17"/>
          <p:cNvSpPr txBox="1"/>
          <p:nvPr/>
        </p:nvSpPr>
        <p:spPr>
          <a:xfrm>
            <a:off x="406748" y="6217043"/>
            <a:ext cx="415545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マイクロ波化学プロセスの研究開発及び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エンジニアリング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マイクロ波化学プロセスを用いた製品製造・販売、合弁・ライセンス事業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16015" y="6217043"/>
            <a:ext cx="411068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超高純度</a:t>
            </a:r>
            <a:r>
              <a:rPr lang="en-US" altLang="ja-JP" sz="1100" dirty="0" err="1">
                <a:latin typeface="Meiryo UI" panose="020B0604030504040204" pitchFamily="50" charset="-128"/>
                <a:ea typeface="Meiryo UI" panose="020B0604030504040204" pitchFamily="50" charset="-128"/>
                <a:cs typeface="Meiryo UI" panose="020B0604030504040204" pitchFamily="50" charset="-128"/>
              </a:rPr>
              <a:t>NaI</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ヨウ化ナトリウム</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結晶の開発、及び、それらを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用いた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暗黒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物質探索用放射線検出器等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の開発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373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a:grpSpLocks noChangeAspect="1"/>
          </p:cNvGrpSpPr>
          <p:nvPr/>
        </p:nvGrpSpPr>
        <p:grpSpPr>
          <a:xfrm>
            <a:off x="189881" y="3590614"/>
            <a:ext cx="8874659" cy="3234004"/>
            <a:chOff x="219968" y="837718"/>
            <a:chExt cx="8963578" cy="3266408"/>
          </a:xfrm>
        </p:grpSpPr>
        <p:sp>
          <p:nvSpPr>
            <p:cNvPr id="20" name="正方形/長方形 19"/>
            <p:cNvSpPr/>
            <p:nvPr/>
          </p:nvSpPr>
          <p:spPr bwMode="white">
            <a:xfrm>
              <a:off x="7273029" y="1292180"/>
              <a:ext cx="360041" cy="464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ea"/>
                <a:ea typeface="+mj-ea"/>
              </a:endParaRPr>
            </a:p>
          </p:txBody>
        </p:sp>
        <p:grpSp>
          <p:nvGrpSpPr>
            <p:cNvPr id="21" name="グループ化 20"/>
            <p:cNvGrpSpPr/>
            <p:nvPr/>
          </p:nvGrpSpPr>
          <p:grpSpPr>
            <a:xfrm>
              <a:off x="367730" y="837718"/>
              <a:ext cx="8580374" cy="3187723"/>
              <a:chOff x="334197" y="2322577"/>
              <a:chExt cx="8580374" cy="3187723"/>
            </a:xfrm>
          </p:grpSpPr>
          <p:sp>
            <p:nvSpPr>
              <p:cNvPr id="34" name="正方形/長方形 33"/>
              <p:cNvSpPr/>
              <p:nvPr/>
            </p:nvSpPr>
            <p:spPr>
              <a:xfrm rot="20692731">
                <a:off x="5691164" y="4830147"/>
                <a:ext cx="2860008" cy="684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5" name="正方形/長方形 34"/>
              <p:cNvSpPr/>
              <p:nvPr/>
            </p:nvSpPr>
            <p:spPr>
              <a:xfrm>
                <a:off x="589033" y="5197540"/>
                <a:ext cx="5157538" cy="745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6" name="フローチャート : 手操作入力 35"/>
              <p:cNvSpPr/>
              <p:nvPr/>
            </p:nvSpPr>
            <p:spPr>
              <a:xfrm>
                <a:off x="2797895" y="3941402"/>
                <a:ext cx="429137" cy="514350"/>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37" name="グループ化 36"/>
              <p:cNvGrpSpPr/>
              <p:nvPr/>
            </p:nvGrpSpPr>
            <p:grpSpPr>
              <a:xfrm>
                <a:off x="334197" y="2322577"/>
                <a:ext cx="8580374" cy="3187723"/>
                <a:chOff x="827584" y="856004"/>
                <a:chExt cx="8155850" cy="2861030"/>
              </a:xfrm>
            </p:grpSpPr>
            <p:sp>
              <p:nvSpPr>
                <p:cNvPr id="54" name="正方形/長方形 53"/>
                <p:cNvSpPr/>
                <p:nvPr/>
              </p:nvSpPr>
              <p:spPr>
                <a:xfrm>
                  <a:off x="4353224" y="2161068"/>
                  <a:ext cx="1319135" cy="6137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5" name="正方形/長方形 54"/>
                <p:cNvSpPr/>
                <p:nvPr/>
              </p:nvSpPr>
              <p:spPr>
                <a:xfrm>
                  <a:off x="4295775" y="2031087"/>
                  <a:ext cx="4643609" cy="1072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6" name="正方形/長方形 55"/>
                <p:cNvSpPr/>
                <p:nvPr/>
              </p:nvSpPr>
              <p:spPr>
                <a:xfrm>
                  <a:off x="827584" y="2790823"/>
                  <a:ext cx="5976664" cy="1036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7" name="正方形/長方形 56"/>
                <p:cNvSpPr/>
                <p:nvPr/>
              </p:nvSpPr>
              <p:spPr>
                <a:xfrm rot="20679338">
                  <a:off x="6731143" y="2510320"/>
                  <a:ext cx="2252291" cy="107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8" name="正方形/長方形 57"/>
                <p:cNvSpPr/>
                <p:nvPr/>
              </p:nvSpPr>
              <p:spPr>
                <a:xfrm rot="5400000">
                  <a:off x="2729746" y="2234820"/>
                  <a:ext cx="2861030" cy="1033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9" name="正方形/長方形 58"/>
                <p:cNvSpPr/>
                <p:nvPr/>
              </p:nvSpPr>
              <p:spPr>
                <a:xfrm>
                  <a:off x="827584" y="2403576"/>
                  <a:ext cx="1823070" cy="886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0" name="正方形/長方形 59"/>
                <p:cNvSpPr/>
                <p:nvPr/>
              </p:nvSpPr>
              <p:spPr>
                <a:xfrm rot="20842085">
                  <a:off x="2548698" y="2215001"/>
                  <a:ext cx="1815421" cy="1038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1" name="正方形/長方形 60"/>
                <p:cNvSpPr/>
                <p:nvPr/>
              </p:nvSpPr>
              <p:spPr>
                <a:xfrm rot="5400000">
                  <a:off x="4381051" y="2316410"/>
                  <a:ext cx="2715126" cy="861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2" name="正方形/長方形 61"/>
                <p:cNvSpPr/>
                <p:nvPr/>
              </p:nvSpPr>
              <p:spPr>
                <a:xfrm rot="5400000">
                  <a:off x="6432473" y="1890983"/>
                  <a:ext cx="1549752" cy="861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3" name="正方形/長方形 62"/>
                <p:cNvSpPr/>
                <p:nvPr/>
              </p:nvSpPr>
              <p:spPr>
                <a:xfrm>
                  <a:off x="5695553" y="1159168"/>
                  <a:ext cx="1523888"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4" name="正方形/長方形 63"/>
                <p:cNvSpPr/>
                <p:nvPr/>
              </p:nvSpPr>
              <p:spPr>
                <a:xfrm rot="16200000">
                  <a:off x="6714614" y="1770029"/>
                  <a:ext cx="1616360" cy="80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5" name="正方形/長方形 64"/>
                <p:cNvSpPr/>
                <p:nvPr/>
              </p:nvSpPr>
              <p:spPr>
                <a:xfrm rot="5400000">
                  <a:off x="2413406" y="2625507"/>
                  <a:ext cx="379146" cy="49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6" name="正方形/長方形 65"/>
                <p:cNvSpPr/>
                <p:nvPr/>
              </p:nvSpPr>
              <p:spPr>
                <a:xfrm rot="5400000">
                  <a:off x="8386763" y="2193237"/>
                  <a:ext cx="262526" cy="49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67" name="直線コネクタ 66"/>
                <p:cNvCxnSpPr/>
                <p:nvPr/>
              </p:nvCxnSpPr>
              <p:spPr>
                <a:xfrm>
                  <a:off x="1069812" y="3464806"/>
                  <a:ext cx="4902363" cy="5902"/>
                </a:xfrm>
                <a:prstGeom prst="line">
                  <a:avLst/>
                </a:prstGeom>
                <a:ln w="666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5806359" y="1263524"/>
                  <a:ext cx="1332841" cy="7522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イノベーションパーク</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6234764" y="2155045"/>
                  <a:ext cx="490261" cy="6240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1" name="正方形/長方形 70"/>
                <p:cNvSpPr/>
                <p:nvPr/>
              </p:nvSpPr>
              <p:spPr>
                <a:xfrm>
                  <a:off x="827584" y="2508740"/>
                  <a:ext cx="760820" cy="2618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2" name="正方形/長方形 71"/>
                <p:cNvSpPr/>
                <p:nvPr/>
              </p:nvSpPr>
              <p:spPr>
                <a:xfrm>
                  <a:off x="1648929" y="2508741"/>
                  <a:ext cx="903699" cy="2618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3" name="正方形/長方形 72"/>
                <p:cNvSpPr/>
                <p:nvPr/>
              </p:nvSpPr>
              <p:spPr>
                <a:xfrm>
                  <a:off x="5798392" y="2164549"/>
                  <a:ext cx="407419" cy="6102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4" name="正方形/長方形 73"/>
                <p:cNvSpPr/>
                <p:nvPr/>
              </p:nvSpPr>
              <p:spPr>
                <a:xfrm>
                  <a:off x="4227356" y="2202064"/>
                  <a:ext cx="172235" cy="572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5" name="正方形/長方形 74"/>
                <p:cNvSpPr/>
                <p:nvPr/>
              </p:nvSpPr>
              <p:spPr>
                <a:xfrm>
                  <a:off x="7263542" y="2156074"/>
                  <a:ext cx="205265" cy="3898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6" name="正方形/長方形 75"/>
                <p:cNvSpPr/>
                <p:nvPr/>
              </p:nvSpPr>
              <p:spPr>
                <a:xfrm>
                  <a:off x="7581743" y="2148547"/>
                  <a:ext cx="899426" cy="138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7" name="正方形/長方形 76"/>
                <p:cNvSpPr/>
                <p:nvPr/>
              </p:nvSpPr>
              <p:spPr>
                <a:xfrm>
                  <a:off x="6648939" y="2154657"/>
                  <a:ext cx="490261" cy="13310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78" name="直線コネクタ 77"/>
                <p:cNvCxnSpPr>
                  <a:endCxn id="34" idx="3"/>
                </p:cNvCxnSpPr>
                <p:nvPr/>
              </p:nvCxnSpPr>
              <p:spPr>
                <a:xfrm flipV="1">
                  <a:off x="5969521" y="2802500"/>
                  <a:ext cx="2621432" cy="676928"/>
                </a:xfrm>
                <a:prstGeom prst="line">
                  <a:avLst/>
                </a:prstGeom>
                <a:ln w="666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フローチャート : 代替処理 67"/>
                <p:cNvSpPr/>
                <p:nvPr/>
              </p:nvSpPr>
              <p:spPr>
                <a:xfrm>
                  <a:off x="4250493" y="3324224"/>
                  <a:ext cx="1118928" cy="28333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岸辺駅</a:t>
                  </a:r>
                </a:p>
              </p:txBody>
            </p:sp>
          </p:grpSp>
          <p:sp>
            <p:nvSpPr>
              <p:cNvPr id="38" name="フローチャート : 手操作入力 37"/>
              <p:cNvSpPr/>
              <p:nvPr/>
            </p:nvSpPr>
            <p:spPr>
              <a:xfrm rot="10800000">
                <a:off x="6538609" y="3822340"/>
                <a:ext cx="435728" cy="642930"/>
              </a:xfrm>
              <a:prstGeom prst="flowChartManualInp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9" name="フローチャート : 手操作入力 38"/>
              <p:cNvSpPr/>
              <p:nvPr/>
            </p:nvSpPr>
            <p:spPr>
              <a:xfrm rot="10800000">
                <a:off x="7105155" y="4046862"/>
                <a:ext cx="215949" cy="253493"/>
              </a:xfrm>
              <a:prstGeom prst="flowChartManualInp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0" name="テキスト ボックス 39"/>
              <p:cNvSpPr txBox="1"/>
              <p:nvPr/>
            </p:nvSpPr>
            <p:spPr>
              <a:xfrm>
                <a:off x="3666977" y="3790858"/>
                <a:ext cx="2590177" cy="435204"/>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国立循環器病研究センター</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（オープンイノベーションセンター</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含む</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フローチャート : 手操作入力 40"/>
              <p:cNvSpPr/>
              <p:nvPr/>
            </p:nvSpPr>
            <p:spPr>
              <a:xfrm>
                <a:off x="2257901" y="4089040"/>
                <a:ext cx="349719" cy="366712"/>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2" name="フローチャート : 手操作入力 41"/>
              <p:cNvSpPr/>
              <p:nvPr/>
            </p:nvSpPr>
            <p:spPr>
              <a:xfrm>
                <a:off x="2607620" y="3997720"/>
                <a:ext cx="404843" cy="456803"/>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テキスト ボックス 42"/>
              <p:cNvSpPr txBox="1"/>
              <p:nvPr/>
            </p:nvSpPr>
            <p:spPr>
              <a:xfrm>
                <a:off x="2228099" y="4070624"/>
                <a:ext cx="975692" cy="466291"/>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市立吹田</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市民病院</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797315" y="3776175"/>
                <a:ext cx="1415815" cy="629493"/>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都市型住宅</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（健康住宅地を</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ローチャート : 手操作入力 44"/>
              <p:cNvSpPr/>
              <p:nvPr/>
            </p:nvSpPr>
            <p:spPr>
              <a:xfrm rot="10800000">
                <a:off x="7439921" y="3799423"/>
                <a:ext cx="322953" cy="426371"/>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6" name="フローチャート : 手操作入力 45"/>
              <p:cNvSpPr/>
              <p:nvPr/>
            </p:nvSpPr>
            <p:spPr>
              <a:xfrm rot="10800000">
                <a:off x="7750468" y="3799422"/>
                <a:ext cx="252912" cy="346334"/>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フローチャート : 手操作入力 46"/>
              <p:cNvSpPr/>
              <p:nvPr/>
            </p:nvSpPr>
            <p:spPr>
              <a:xfrm rot="10800000">
                <a:off x="7971718" y="3799422"/>
                <a:ext cx="212637" cy="285907"/>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8" name="フローチャート : 手操作入力 47"/>
              <p:cNvSpPr/>
              <p:nvPr/>
            </p:nvSpPr>
            <p:spPr>
              <a:xfrm rot="10800000">
                <a:off x="8150782" y="3799423"/>
                <a:ext cx="169306" cy="236795"/>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9" name="フローチャート : 手操作入力 48"/>
              <p:cNvSpPr/>
              <p:nvPr/>
            </p:nvSpPr>
            <p:spPr>
              <a:xfrm rot="10800000">
                <a:off x="8216856" y="3798094"/>
                <a:ext cx="169306" cy="219074"/>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0" name="フローチャート : 手操作入力 49"/>
              <p:cNvSpPr/>
              <p:nvPr/>
            </p:nvSpPr>
            <p:spPr>
              <a:xfrm rot="10800000">
                <a:off x="8464720" y="3764267"/>
                <a:ext cx="126830" cy="186226"/>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1" name="フローチャート : 手操作入力 50"/>
              <p:cNvSpPr/>
              <p:nvPr/>
            </p:nvSpPr>
            <p:spPr>
              <a:xfrm rot="10800000">
                <a:off x="8591550" y="3764264"/>
                <a:ext cx="126830" cy="150510"/>
              </a:xfrm>
              <a:prstGeom prst="flowChartManualIn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2" name="フローチャート : 手操作入力 51"/>
              <p:cNvSpPr/>
              <p:nvPr/>
            </p:nvSpPr>
            <p:spPr>
              <a:xfrm>
                <a:off x="3910015" y="3771901"/>
                <a:ext cx="133338" cy="175362"/>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テキスト ボックス 52"/>
              <p:cNvSpPr txBox="1"/>
              <p:nvPr/>
            </p:nvSpPr>
            <p:spPr>
              <a:xfrm>
                <a:off x="7442910" y="3816457"/>
                <a:ext cx="858599" cy="279774"/>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テキスト ボックス 22"/>
            <p:cNvSpPr txBox="1"/>
            <p:nvPr/>
          </p:nvSpPr>
          <p:spPr>
            <a:xfrm>
              <a:off x="219968" y="3762180"/>
              <a:ext cx="2753928" cy="341946"/>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新大阪、大阪都心方面</a:t>
              </a:r>
            </a:p>
          </p:txBody>
        </p:sp>
        <p:sp>
          <p:nvSpPr>
            <p:cNvPr id="24" name="テキスト ボックス 23"/>
            <p:cNvSpPr txBox="1"/>
            <p:nvPr/>
          </p:nvSpPr>
          <p:spPr>
            <a:xfrm>
              <a:off x="7886840" y="3160735"/>
              <a:ext cx="1296706" cy="59063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京都方面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55"/>
            <p:cNvSpPr txBox="1">
              <a:spLocks noChangeArrowheads="1"/>
            </p:cNvSpPr>
            <p:nvPr/>
          </p:nvSpPr>
          <p:spPr bwMode="auto">
            <a:xfrm>
              <a:off x="374038" y="2536832"/>
              <a:ext cx="1814849" cy="6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b="1" dirty="0">
                  <a:latin typeface="Meiryo UI" pitchFamily="50" charset="-128"/>
                  <a:ea typeface="Meiryo UI" pitchFamily="50" charset="-128"/>
                  <a:cs typeface="Meiryo UI" pitchFamily="50" charset="-128"/>
                </a:rPr>
                <a:t>国循の監修等を受けた</a:t>
              </a:r>
              <a:endParaRPr lang="en-US" altLang="ja-JP" sz="1100" b="1" dirty="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1100" b="1" dirty="0">
                  <a:latin typeface="Meiryo UI" pitchFamily="50" charset="-128"/>
                  <a:ea typeface="Meiryo UI" pitchFamily="50" charset="-128"/>
                  <a:cs typeface="Meiryo UI" pitchFamily="50" charset="-128"/>
                </a:rPr>
                <a:t>健康増進公園・高齢者向けウェルネス住宅等</a:t>
              </a:r>
              <a:endParaRPr lang="en-US" altLang="ja-JP" sz="1100" b="1" dirty="0">
                <a:latin typeface="Meiryo UI" pitchFamily="50" charset="-128"/>
                <a:ea typeface="Meiryo UI" pitchFamily="50" charset="-128"/>
                <a:cs typeface="Meiryo UI" pitchFamily="50" charset="-128"/>
              </a:endParaRPr>
            </a:p>
          </p:txBody>
        </p:sp>
        <p:sp>
          <p:nvSpPr>
            <p:cNvPr id="26" name="L 字 25"/>
            <p:cNvSpPr/>
            <p:nvPr/>
          </p:nvSpPr>
          <p:spPr>
            <a:xfrm rot="10800000">
              <a:off x="3133385" y="2836911"/>
              <a:ext cx="1551767" cy="754009"/>
            </a:xfrm>
            <a:prstGeom prst="corner">
              <a:avLst>
                <a:gd name="adj1" fmla="val 20434"/>
                <a:gd name="adj2" fmla="val 20605"/>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7" name="フローチャート : 手操作入力 26"/>
            <p:cNvSpPr/>
            <p:nvPr/>
          </p:nvSpPr>
          <p:spPr>
            <a:xfrm>
              <a:off x="3292226" y="2337482"/>
              <a:ext cx="509589" cy="633412"/>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8" name="テキスト ボックス 27"/>
            <p:cNvSpPr txBox="1"/>
            <p:nvPr/>
          </p:nvSpPr>
          <p:spPr>
            <a:xfrm>
              <a:off x="3265388" y="2388667"/>
              <a:ext cx="563263" cy="652807"/>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複合商業施設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7" name="正方形/長方形 86"/>
          <p:cNvSpPr/>
          <p:nvPr/>
        </p:nvSpPr>
        <p:spPr bwMode="white">
          <a:xfrm>
            <a:off x="4490419" y="6557541"/>
            <a:ext cx="611043" cy="36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4"/>
          <p:cNvSpPr>
            <a:spLocks noChangeArrowheads="1"/>
          </p:cNvSpPr>
          <p:nvPr/>
        </p:nvSpPr>
        <p:spPr bwMode="auto">
          <a:xfrm>
            <a:off x="-36510" y="-26988"/>
            <a:ext cx="9180513" cy="503660"/>
          </a:xfrm>
          <a:prstGeom prst="rect">
            <a:avLst/>
          </a:prstGeom>
          <a:solidFill>
            <a:srgbClr val="0000CC"/>
          </a:solidFill>
          <a:ln w="38100">
            <a:noFill/>
            <a:miter lim="800000"/>
            <a:headEnd/>
            <a:tailEnd/>
          </a:ln>
          <a:effectLst/>
          <a:extLst/>
        </p:spPr>
        <p:txBody>
          <a:bodyPr wrap="none" tIns="82800" bIns="828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zh-CN"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＜拠点形成＞</a:t>
            </a:r>
            <a:r>
              <a:rPr lang="zh-CN"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北大阪健康医療都市（健都）　</a:t>
            </a:r>
          </a:p>
        </p:txBody>
      </p:sp>
      <p:sp>
        <p:nvSpPr>
          <p:cNvPr id="79" name="正方形/長方形 78"/>
          <p:cNvSpPr/>
          <p:nvPr/>
        </p:nvSpPr>
        <p:spPr bwMode="white">
          <a:xfrm>
            <a:off x="539552" y="3789040"/>
            <a:ext cx="2544336" cy="2627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健都ゾーニング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bwMode="white">
          <a:xfrm>
            <a:off x="1748275" y="4527342"/>
            <a:ext cx="2031637"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月竣工予定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1" name="直線コネクタ 80"/>
          <p:cNvCxnSpPr/>
          <p:nvPr/>
        </p:nvCxnSpPr>
        <p:spPr>
          <a:xfrm flipH="1" flipV="1">
            <a:off x="3045545" y="4869957"/>
            <a:ext cx="243798" cy="396608"/>
          </a:xfrm>
          <a:prstGeom prst="line">
            <a:avLst/>
          </a:prstGeom>
          <a:ln w="19050" cap="rnd">
            <a:headEnd type="oval"/>
          </a:ln>
        </p:spPr>
        <p:style>
          <a:lnRef idx="1">
            <a:schemeClr val="dk1"/>
          </a:lnRef>
          <a:fillRef idx="0">
            <a:schemeClr val="dk1"/>
          </a:fillRef>
          <a:effectRef idx="0">
            <a:schemeClr val="dk1"/>
          </a:effectRef>
          <a:fontRef idx="minor">
            <a:schemeClr val="tx1"/>
          </a:fontRef>
        </p:style>
      </p:cxnSp>
      <p:sp>
        <p:nvSpPr>
          <p:cNvPr id="85" name="正方形/長方形 84"/>
          <p:cNvSpPr/>
          <p:nvPr/>
        </p:nvSpPr>
        <p:spPr bwMode="white">
          <a:xfrm>
            <a:off x="1013908" y="4790075"/>
            <a:ext cx="1773553"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開院予定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flipH="1" flipV="1">
            <a:off x="2413923" y="5107262"/>
            <a:ext cx="483534" cy="278056"/>
          </a:xfrm>
          <a:prstGeom prst="line">
            <a:avLst/>
          </a:prstGeom>
          <a:ln w="19050" cap="rnd">
            <a:headEnd type="oval"/>
          </a:ln>
        </p:spPr>
        <p:style>
          <a:lnRef idx="1">
            <a:schemeClr val="dk1"/>
          </a:lnRef>
          <a:fillRef idx="0">
            <a:schemeClr val="dk1"/>
          </a:fillRef>
          <a:effectRef idx="0">
            <a:schemeClr val="dk1"/>
          </a:effectRef>
          <a:fontRef idx="minor">
            <a:schemeClr val="tx1"/>
          </a:fontRef>
        </p:style>
      </p:cxnSp>
      <p:sp>
        <p:nvSpPr>
          <p:cNvPr id="88" name="正方形/長方形 87"/>
          <p:cNvSpPr/>
          <p:nvPr/>
        </p:nvSpPr>
        <p:spPr bwMode="white">
          <a:xfrm>
            <a:off x="1678926" y="5967202"/>
            <a:ext cx="1773553"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完成・開設予定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コネクタ 85"/>
          <p:cNvCxnSpPr/>
          <p:nvPr/>
        </p:nvCxnSpPr>
        <p:spPr>
          <a:xfrm>
            <a:off x="1900684" y="5660734"/>
            <a:ext cx="406361" cy="360928"/>
          </a:xfrm>
          <a:prstGeom prst="line">
            <a:avLst/>
          </a:prstGeom>
          <a:ln w="19050" cap="rnd">
            <a:headEnd type="oval"/>
          </a:ln>
        </p:spPr>
        <p:style>
          <a:lnRef idx="1">
            <a:schemeClr val="dk1"/>
          </a:lnRef>
          <a:fillRef idx="0">
            <a:schemeClr val="dk1"/>
          </a:fillRef>
          <a:effectRef idx="0">
            <a:schemeClr val="dk1"/>
          </a:effectRef>
          <a:fontRef idx="minor">
            <a:schemeClr val="tx1"/>
          </a:fontRef>
        </p:style>
      </p:cxnSp>
      <p:sp>
        <p:nvSpPr>
          <p:cNvPr id="91" name="正方形/長方形 90"/>
          <p:cNvSpPr/>
          <p:nvPr/>
        </p:nvSpPr>
        <p:spPr bwMode="white">
          <a:xfrm>
            <a:off x="280765" y="4529637"/>
            <a:ext cx="1773553"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整備中。順次供用開始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flipH="1" flipV="1">
            <a:off x="926153" y="4790075"/>
            <a:ext cx="1" cy="488367"/>
          </a:xfrm>
          <a:prstGeom prst="line">
            <a:avLst/>
          </a:prstGeom>
          <a:ln w="19050" cap="rnd">
            <a:headEnd type="oval"/>
          </a:ln>
        </p:spPr>
        <p:style>
          <a:lnRef idx="1">
            <a:schemeClr val="dk1"/>
          </a:lnRef>
          <a:fillRef idx="0">
            <a:schemeClr val="dk1"/>
          </a:fillRef>
          <a:effectRef idx="0">
            <a:schemeClr val="dk1"/>
          </a:effectRef>
          <a:fontRef idx="minor">
            <a:schemeClr val="tx1"/>
          </a:fontRef>
        </p:style>
      </p:cxnSp>
      <p:sp>
        <p:nvSpPr>
          <p:cNvPr id="95" name="正方形/長方形 94"/>
          <p:cNvSpPr/>
          <p:nvPr/>
        </p:nvSpPr>
        <p:spPr bwMode="white">
          <a:xfrm>
            <a:off x="5592574" y="5838049"/>
            <a:ext cx="2065849"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末に第</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期竣工予定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3" name="直線コネクタ 92"/>
          <p:cNvCxnSpPr/>
          <p:nvPr/>
        </p:nvCxnSpPr>
        <p:spPr>
          <a:xfrm>
            <a:off x="6278217" y="5611303"/>
            <a:ext cx="88906" cy="360928"/>
          </a:xfrm>
          <a:prstGeom prst="line">
            <a:avLst/>
          </a:prstGeom>
          <a:ln w="19050" cap="rnd">
            <a:headEnd type="oval"/>
          </a:ln>
        </p:spPr>
        <p:style>
          <a:lnRef idx="1">
            <a:schemeClr val="dk1"/>
          </a:lnRef>
          <a:fillRef idx="0">
            <a:schemeClr val="dk1"/>
          </a:fillRef>
          <a:effectRef idx="0">
            <a:schemeClr val="dk1"/>
          </a:effectRef>
          <a:fontRef idx="minor">
            <a:schemeClr val="tx1"/>
          </a:fontRef>
        </p:style>
      </p:cxnSp>
      <p:cxnSp>
        <p:nvCxnSpPr>
          <p:cNvPr id="5" name="直線矢印コネクタ 4"/>
          <p:cNvCxnSpPr/>
          <p:nvPr/>
        </p:nvCxnSpPr>
        <p:spPr>
          <a:xfrm>
            <a:off x="5067022" y="6746714"/>
            <a:ext cx="784981" cy="0"/>
          </a:xfrm>
          <a:prstGeom prst="straightConnector1">
            <a:avLst/>
          </a:prstGeom>
          <a:ln>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5390060" y="6670731"/>
            <a:ext cx="134960" cy="1349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4" name="正方形/長方形 83"/>
          <p:cNvSpPr/>
          <p:nvPr/>
        </p:nvSpPr>
        <p:spPr bwMode="white">
          <a:xfrm>
            <a:off x="5938219" y="6557541"/>
            <a:ext cx="611043" cy="36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摂津市</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フリーフォーム 98"/>
          <p:cNvSpPr/>
          <p:nvPr/>
        </p:nvSpPr>
        <p:spPr>
          <a:xfrm>
            <a:off x="5496433" y="4004479"/>
            <a:ext cx="1431106" cy="882094"/>
          </a:xfrm>
          <a:custGeom>
            <a:avLst/>
            <a:gdLst>
              <a:gd name="connsiteX0" fmla="*/ 9525 w 685800"/>
              <a:gd name="connsiteY0" fmla="*/ 0 h 419100"/>
              <a:gd name="connsiteX1" fmla="*/ 685800 w 685800"/>
              <a:gd name="connsiteY1" fmla="*/ 9525 h 419100"/>
              <a:gd name="connsiteX2" fmla="*/ 685800 w 685800"/>
              <a:gd name="connsiteY2" fmla="*/ 419100 h 419100"/>
              <a:gd name="connsiteX3" fmla="*/ 0 w 685800"/>
              <a:gd name="connsiteY3" fmla="*/ 409575 h 419100"/>
              <a:gd name="connsiteX4" fmla="*/ 9525 w 685800"/>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419100">
                <a:moveTo>
                  <a:pt x="9525" y="0"/>
                </a:moveTo>
                <a:lnTo>
                  <a:pt x="685800" y="9525"/>
                </a:lnTo>
                <a:lnTo>
                  <a:pt x="685800" y="419100"/>
                </a:lnTo>
                <a:lnTo>
                  <a:pt x="0" y="409575"/>
                </a:lnTo>
                <a:lnTo>
                  <a:pt x="9525" y="0"/>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427783" y="3861582"/>
            <a:ext cx="575413" cy="2840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1" name="テキスト ボックス 100"/>
          <p:cNvSpPr txBox="1"/>
          <p:nvPr/>
        </p:nvSpPr>
        <p:spPr>
          <a:xfrm>
            <a:off x="7387856" y="4145623"/>
            <a:ext cx="167668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spcCol="144000" rtlCol="0" anchor="ctr">
            <a:spAutoFit/>
          </a:bodyPr>
          <a:lstStyle/>
          <a:p>
            <a:pPr eaLnBrk="0" fontAlgn="base" hangingPunct="0">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成長特区指定区域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フリーフォーム 101"/>
          <p:cNvSpPr/>
          <p:nvPr/>
        </p:nvSpPr>
        <p:spPr>
          <a:xfrm>
            <a:off x="3861393" y="5005227"/>
            <a:ext cx="1528667" cy="710233"/>
          </a:xfrm>
          <a:custGeom>
            <a:avLst/>
            <a:gdLst>
              <a:gd name="connsiteX0" fmla="*/ 90487 w 728662"/>
              <a:gd name="connsiteY0" fmla="*/ 0 h 333375"/>
              <a:gd name="connsiteX1" fmla="*/ 728662 w 728662"/>
              <a:gd name="connsiteY1" fmla="*/ 4762 h 333375"/>
              <a:gd name="connsiteX2" fmla="*/ 728662 w 728662"/>
              <a:gd name="connsiteY2" fmla="*/ 333375 h 333375"/>
              <a:gd name="connsiteX3" fmla="*/ 4762 w 728662"/>
              <a:gd name="connsiteY3" fmla="*/ 328612 h 333375"/>
              <a:gd name="connsiteX4" fmla="*/ 0 w 728662"/>
              <a:gd name="connsiteY4" fmla="*/ 19050 h 333375"/>
              <a:gd name="connsiteX5" fmla="*/ 90487 w 728662"/>
              <a:gd name="connsiteY5"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333375">
                <a:moveTo>
                  <a:pt x="90487" y="0"/>
                </a:moveTo>
                <a:lnTo>
                  <a:pt x="728662" y="4762"/>
                </a:lnTo>
                <a:lnTo>
                  <a:pt x="728662" y="333375"/>
                </a:lnTo>
                <a:lnTo>
                  <a:pt x="4762" y="328612"/>
                </a:lnTo>
                <a:cubicBezTo>
                  <a:pt x="3175" y="225425"/>
                  <a:pt x="1587" y="122237"/>
                  <a:pt x="0" y="19050"/>
                </a:cubicBezTo>
                <a:lnTo>
                  <a:pt x="90487" y="0"/>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二等辺三角形 89"/>
          <p:cNvSpPr/>
          <p:nvPr/>
        </p:nvSpPr>
        <p:spPr>
          <a:xfrm rot="8886452">
            <a:off x="4415107" y="4480116"/>
            <a:ext cx="546766" cy="654041"/>
          </a:xfrm>
          <a:prstGeom prst="triangle">
            <a:avLst/>
          </a:prstGeom>
          <a:solidFill>
            <a:schemeClr val="tx2">
              <a:lumMod val="20000"/>
              <a:lumOff val="80000"/>
            </a:schemeClr>
          </a:solidFill>
          <a:ln w="25400">
            <a:no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3" descr="\\T1412ss0047\lib\共有フォルダ\吹操・国循\国立健康・栄養研究所\健栄研パンフ\画像\循環器病センタ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402458"/>
            <a:ext cx="1539985" cy="1455164"/>
          </a:xfrm>
          <a:prstGeom prst="rect">
            <a:avLst/>
          </a:prstGeom>
          <a:noFill/>
          <a:extLst>
            <a:ext uri="{909E8E84-426E-40DD-AFC4-6F175D3DCCD1}">
              <a14:hiddenFill xmlns:a14="http://schemas.microsoft.com/office/drawing/2010/main">
                <a:solidFill>
                  <a:srgbClr val="FFFFFF"/>
                </a:solidFill>
              </a14:hiddenFill>
            </a:ext>
          </a:extLst>
        </p:spPr>
      </p:pic>
      <p:sp>
        <p:nvSpPr>
          <p:cNvPr id="97" name="正方形/長方形 96"/>
          <p:cNvSpPr/>
          <p:nvPr/>
        </p:nvSpPr>
        <p:spPr bwMode="black">
          <a:xfrm>
            <a:off x="3556078" y="3571717"/>
            <a:ext cx="1750920" cy="361339"/>
          </a:xfrm>
          <a:prstGeom prst="rect">
            <a:avLst/>
          </a:prstGeom>
          <a:solidFill>
            <a:schemeClr val="bg1">
              <a:alpha val="6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月運用開始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 xmlns:a16="http://schemas.microsoft.com/office/drawing/2014/main" id="{A8E76502-7B21-400D-84A8-BADD4857E373}"/>
              </a:ext>
            </a:extLst>
          </p:cNvPr>
          <p:cNvGrpSpPr/>
          <p:nvPr/>
        </p:nvGrpSpPr>
        <p:grpSpPr>
          <a:xfrm>
            <a:off x="119540" y="1484784"/>
            <a:ext cx="8966404" cy="2061266"/>
            <a:chOff x="119540" y="1484784"/>
            <a:chExt cx="8966404" cy="2061266"/>
          </a:xfrm>
        </p:grpSpPr>
        <p:sp>
          <p:nvSpPr>
            <p:cNvPr id="2" name="角丸四角形 1"/>
            <p:cNvSpPr/>
            <p:nvPr/>
          </p:nvSpPr>
          <p:spPr>
            <a:xfrm>
              <a:off x="119540" y="1494050"/>
              <a:ext cx="8966404" cy="2052000"/>
            </a:xfrm>
            <a:prstGeom prst="roundRect">
              <a:avLst>
                <a:gd name="adj" fmla="val 650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40060" y="2502220"/>
              <a:ext cx="8663880" cy="2880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400" dirty="0">
                  <a:latin typeface="Meiryo UI" panose="020B0604030504040204" pitchFamily="50" charset="-128"/>
                  <a:ea typeface="Meiryo UI" panose="020B0604030504040204" pitchFamily="50" charset="-128"/>
                </a:rPr>
                <a:t>③　オープンイノベーションに連動したエリアの産業活性化により、国際級の複合医療産業拠点</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医療クラスター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を形成する</a:t>
              </a:r>
            </a:p>
          </p:txBody>
        </p:sp>
        <p:sp>
          <p:nvSpPr>
            <p:cNvPr id="15" name="角丸四角形 14"/>
            <p:cNvSpPr/>
            <p:nvPr/>
          </p:nvSpPr>
          <p:spPr>
            <a:xfrm>
              <a:off x="240634" y="2167775"/>
              <a:ext cx="8663880" cy="288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nchorCtr="0"/>
            <a:lstStyle/>
            <a:p>
              <a:r>
                <a:rPr lang="ja-JP" altLang="en-US" sz="1400" dirty="0">
                  <a:latin typeface="Meiryo UI" panose="020B0604030504040204" pitchFamily="50" charset="-128"/>
                  <a:ea typeface="Meiryo UI" panose="020B0604030504040204" pitchFamily="50" charset="-128"/>
                </a:rPr>
                <a:t>②　オープンイノベーションにより最先端医療・医療技術の開発で世界をリードする</a:t>
              </a:r>
            </a:p>
          </p:txBody>
        </p:sp>
        <p:sp>
          <p:nvSpPr>
            <p:cNvPr id="10" name="角丸四角形 9"/>
            <p:cNvSpPr/>
            <p:nvPr/>
          </p:nvSpPr>
          <p:spPr>
            <a:xfrm>
              <a:off x="240634" y="1830085"/>
              <a:ext cx="8663880" cy="288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400" dirty="0">
                  <a:latin typeface="Meiryo UI" panose="020B0604030504040204" pitchFamily="50" charset="-128"/>
                  <a:ea typeface="Meiryo UI" panose="020B0604030504040204" pitchFamily="50" charset="-128"/>
                </a:rPr>
                <a:t>①　地域に密着しつつ、ナショナルセンターとしてのミッションである「循環器病の予防と制圧」の拠点</a:t>
              </a:r>
              <a:r>
                <a:rPr lang="ja-JP" altLang="en-US" sz="1400" dirty="0">
                  <a:latin typeface="+mn-ea"/>
                </a:rPr>
                <a:t>をめざす</a:t>
              </a:r>
              <a:endParaRPr kumimoji="1" lang="ja-JP" altLang="en-US" sz="1400" dirty="0">
                <a:latin typeface="+mn-ea"/>
              </a:endParaRPr>
            </a:p>
          </p:txBody>
        </p:sp>
        <p:sp>
          <p:nvSpPr>
            <p:cNvPr id="8" name="正方形/長方形 7"/>
            <p:cNvSpPr/>
            <p:nvPr/>
          </p:nvSpPr>
          <p:spPr>
            <a:xfrm>
              <a:off x="251520" y="1484784"/>
              <a:ext cx="5256584"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基本理念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５月医療クラスター形成会議において合意）</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358827" y="2841661"/>
              <a:ext cx="2448272" cy="18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横巻き 11"/>
            <p:cNvSpPr/>
            <p:nvPr/>
          </p:nvSpPr>
          <p:spPr>
            <a:xfrm>
              <a:off x="1031349" y="3011555"/>
              <a:ext cx="7081301" cy="485732"/>
            </a:xfrm>
            <a:prstGeom prst="horizontalScroll">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循環器疾患分野の予防・医療・研究で世界をリードする地域に</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2" name="テキスト ボックス 91"/>
          <p:cNvSpPr txBox="1"/>
          <p:nvPr/>
        </p:nvSpPr>
        <p:spPr>
          <a:xfrm>
            <a:off x="8078115" y="6183830"/>
            <a:ext cx="610354" cy="261610"/>
          </a:xfrm>
          <a:prstGeom prst="rect">
            <a:avLst/>
          </a:prstGeom>
          <a:noFill/>
        </p:spPr>
        <p:txBody>
          <a:bodyPr wrap="square" rtlCol="0">
            <a:spAutoFit/>
          </a:bodyPr>
          <a:lstStyle/>
          <a:p>
            <a:r>
              <a:rPr kumimoji="1" lang="ja-JP" altLang="en-US" sz="1050" dirty="0"/>
              <a:t>約</a:t>
            </a:r>
            <a:r>
              <a:rPr lang="en-US" altLang="ja-JP" sz="1050" dirty="0"/>
              <a:t>24</a:t>
            </a:r>
            <a:r>
              <a:rPr kumimoji="1" lang="ja-JP" altLang="en-US" sz="1050" dirty="0"/>
              <a:t>分</a:t>
            </a:r>
          </a:p>
        </p:txBody>
      </p:sp>
      <p:sp>
        <p:nvSpPr>
          <p:cNvPr id="96" name="テキスト ボックス 95"/>
          <p:cNvSpPr txBox="1"/>
          <p:nvPr/>
        </p:nvSpPr>
        <p:spPr>
          <a:xfrm>
            <a:off x="2507462" y="6543070"/>
            <a:ext cx="1384734" cy="261610"/>
          </a:xfrm>
          <a:prstGeom prst="rect">
            <a:avLst/>
          </a:prstGeom>
          <a:noFill/>
        </p:spPr>
        <p:txBody>
          <a:bodyPr wrap="square" rtlCol="0">
            <a:spAutoFit/>
          </a:bodyPr>
          <a:lstStyle/>
          <a:p>
            <a:r>
              <a:rPr kumimoji="1" lang="ja-JP" altLang="en-US" sz="1050" dirty="0"/>
              <a:t>約</a:t>
            </a:r>
            <a:r>
              <a:rPr lang="en-US" altLang="ja-JP" sz="1050" dirty="0"/>
              <a:t>7</a:t>
            </a:r>
            <a:r>
              <a:rPr kumimoji="1" lang="ja-JP" altLang="en-US" sz="1050" dirty="0"/>
              <a:t>分　</a:t>
            </a:r>
            <a:r>
              <a:rPr kumimoji="1" lang="en-US" altLang="ja-JP" sz="1050" dirty="0"/>
              <a:t>/ </a:t>
            </a:r>
            <a:r>
              <a:rPr kumimoji="1" lang="ja-JP" altLang="en-US" sz="1050" dirty="0"/>
              <a:t>　約</a:t>
            </a:r>
            <a:r>
              <a:rPr kumimoji="1" lang="en-US" altLang="ja-JP" sz="1050" dirty="0"/>
              <a:t>12</a:t>
            </a:r>
            <a:r>
              <a:rPr kumimoji="1" lang="ja-JP" altLang="en-US" sz="1050" dirty="0"/>
              <a:t>分</a:t>
            </a:r>
          </a:p>
        </p:txBody>
      </p:sp>
      <p:sp>
        <p:nvSpPr>
          <p:cNvPr id="98" name="AutoShape 2">
            <a:extLst>
              <a:ext uri="{FF2B5EF4-FFF2-40B4-BE49-F238E27FC236}">
                <a16:creationId xmlns="" xmlns:a16="http://schemas.microsoft.com/office/drawing/2014/main" id="{A34A71BE-92A1-464C-B09F-8283E46646B4}"/>
              </a:ext>
            </a:extLst>
          </p:cNvPr>
          <p:cNvSpPr>
            <a:spLocks noChangeArrowheads="1"/>
          </p:cNvSpPr>
          <p:nvPr/>
        </p:nvSpPr>
        <p:spPr bwMode="auto">
          <a:xfrm>
            <a:off x="65839" y="548680"/>
            <a:ext cx="8838101" cy="748297"/>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国立循環器病研究センターの移転を契機に、健康・医療をコンセプトとした医療クラスターの形成を図る</a:t>
            </a:r>
          </a:p>
        </p:txBody>
      </p:sp>
    </p:spTree>
    <p:extLst>
      <p:ext uri="{BB962C8B-B14F-4D97-AF65-F5344CB8AC3E}">
        <p14:creationId xmlns:p14="http://schemas.microsoft.com/office/powerpoint/2010/main" val="85872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3" y="836712"/>
            <a:ext cx="5433287" cy="203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テキスト ボックス 93"/>
          <p:cNvSpPr txBox="1"/>
          <p:nvPr/>
        </p:nvSpPr>
        <p:spPr>
          <a:xfrm>
            <a:off x="-1" y="0"/>
            <a:ext cx="9144000" cy="523220"/>
          </a:xfrm>
          <a:prstGeom prst="rect">
            <a:avLst/>
          </a:prstGeom>
          <a:solidFill>
            <a:srgbClr val="0000CC"/>
          </a:solidFill>
        </p:spPr>
        <p:txBody>
          <a:bodyPr>
            <a:spAutoFit/>
          </a:bodyPr>
          <a:lstStyle/>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p>
        </p:txBody>
      </p:sp>
      <p:sp>
        <p:nvSpPr>
          <p:cNvPr id="97" name="二等辺三角形 96"/>
          <p:cNvSpPr/>
          <p:nvPr/>
        </p:nvSpPr>
        <p:spPr>
          <a:xfrm rot="16498834">
            <a:off x="4653301" y="306243"/>
            <a:ext cx="573268" cy="2102619"/>
          </a:xfrm>
          <a:prstGeom prst="triangle">
            <a:avLst/>
          </a:prstGeom>
          <a:solidFill>
            <a:schemeClr val="tx2">
              <a:lumMod val="20000"/>
              <a:lumOff val="80000"/>
            </a:schemeClr>
          </a:solidFill>
          <a:ln w="25400">
            <a:no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5156916" y="752230"/>
            <a:ext cx="3870829" cy="4968000"/>
          </a:xfrm>
          <a:prstGeom prst="rect">
            <a:avLst/>
          </a:prstGeom>
          <a:solidFill>
            <a:schemeClr val="bg1"/>
          </a:solidFill>
          <a:ln w="22225">
            <a:solidFill>
              <a:schemeClr val="accent1">
                <a:shade val="50000"/>
              </a:schemeClr>
            </a:solidFill>
          </a:ln>
          <a:effectLst>
            <a:glow rad="63500">
              <a:schemeClr val="accent1">
                <a:satMod val="175000"/>
                <a:alpha val="40000"/>
              </a:schemeClr>
            </a:glow>
          </a:effectLst>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フリーフォーム 99"/>
          <p:cNvSpPr/>
          <p:nvPr/>
        </p:nvSpPr>
        <p:spPr>
          <a:xfrm>
            <a:off x="5827776" y="2566635"/>
            <a:ext cx="1731264" cy="1926336"/>
          </a:xfrm>
          <a:custGeom>
            <a:avLst/>
            <a:gdLst>
              <a:gd name="connsiteX0" fmla="*/ 573024 w 1731264"/>
              <a:gd name="connsiteY0" fmla="*/ 0 h 1926336"/>
              <a:gd name="connsiteX1" fmla="*/ 1133856 w 1731264"/>
              <a:gd name="connsiteY1" fmla="*/ 24384 h 1926336"/>
              <a:gd name="connsiteX2" fmla="*/ 1121664 w 1731264"/>
              <a:gd name="connsiteY2" fmla="*/ 792480 h 1926336"/>
              <a:gd name="connsiteX3" fmla="*/ 1731264 w 1731264"/>
              <a:gd name="connsiteY3" fmla="*/ 792480 h 1926336"/>
              <a:gd name="connsiteX4" fmla="*/ 1694688 w 1731264"/>
              <a:gd name="connsiteY4" fmla="*/ 926592 h 1926336"/>
              <a:gd name="connsiteX5" fmla="*/ 1072896 w 1731264"/>
              <a:gd name="connsiteY5" fmla="*/ 926592 h 1926336"/>
              <a:gd name="connsiteX6" fmla="*/ 1085088 w 1731264"/>
              <a:gd name="connsiteY6" fmla="*/ 1816608 h 1926336"/>
              <a:gd name="connsiteX7" fmla="*/ 560832 w 1731264"/>
              <a:gd name="connsiteY7" fmla="*/ 1877568 h 1926336"/>
              <a:gd name="connsiteX8" fmla="*/ 60960 w 1731264"/>
              <a:gd name="connsiteY8" fmla="*/ 1926336 h 1926336"/>
              <a:gd name="connsiteX9" fmla="*/ 0 w 1731264"/>
              <a:gd name="connsiteY9" fmla="*/ 1840992 h 1926336"/>
              <a:gd name="connsiteX10" fmla="*/ 73152 w 1731264"/>
              <a:gd name="connsiteY10" fmla="*/ 792480 h 1926336"/>
              <a:gd name="connsiteX11" fmla="*/ 573024 w 1731264"/>
              <a:gd name="connsiteY11" fmla="*/ 804672 h 1926336"/>
              <a:gd name="connsiteX12" fmla="*/ 573024 w 1731264"/>
              <a:gd name="connsiteY12" fmla="*/ 0 h 19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1264" h="1926336">
                <a:moveTo>
                  <a:pt x="573024" y="0"/>
                </a:moveTo>
                <a:lnTo>
                  <a:pt x="1133856" y="24384"/>
                </a:lnTo>
                <a:lnTo>
                  <a:pt x="1121664" y="792480"/>
                </a:lnTo>
                <a:lnTo>
                  <a:pt x="1731264" y="792480"/>
                </a:lnTo>
                <a:lnTo>
                  <a:pt x="1694688" y="926592"/>
                </a:lnTo>
                <a:lnTo>
                  <a:pt x="1072896" y="926592"/>
                </a:lnTo>
                <a:lnTo>
                  <a:pt x="1085088" y="1816608"/>
                </a:lnTo>
                <a:lnTo>
                  <a:pt x="560832" y="1877568"/>
                </a:lnTo>
                <a:lnTo>
                  <a:pt x="60960" y="1926336"/>
                </a:lnTo>
                <a:lnTo>
                  <a:pt x="0" y="1840992"/>
                </a:lnTo>
                <a:lnTo>
                  <a:pt x="73152" y="792480"/>
                </a:lnTo>
                <a:lnTo>
                  <a:pt x="573024" y="804672"/>
                </a:lnTo>
                <a:lnTo>
                  <a:pt x="573024" y="0"/>
                </a:lnTo>
                <a:close/>
              </a:path>
            </a:pathLst>
          </a:custGeom>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四角形吹き出し 108"/>
          <p:cNvSpPr/>
          <p:nvPr/>
        </p:nvSpPr>
        <p:spPr>
          <a:xfrm>
            <a:off x="3275380" y="570164"/>
            <a:ext cx="1120829" cy="413385"/>
          </a:xfrm>
          <a:prstGeom prst="wedgeRectCallout">
            <a:avLst>
              <a:gd name="adj1" fmla="val -28040"/>
              <a:gd name="adj2" fmla="val 902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1050" kern="1200" dirty="0">
                <a:solidFill>
                  <a:srgbClr val="FFFFFF"/>
                </a:solidFill>
                <a:effectLst/>
                <a:latin typeface="ＭＳ Ｐゴシック"/>
                <a:ea typeface="Meiryo UI"/>
                <a:cs typeface="ＭＳ Ｐゴシック"/>
              </a:rPr>
              <a:t>健康医療関連</a:t>
            </a:r>
            <a:endParaRPr lang="ja-JP" sz="1400" dirty="0">
              <a:effectLst/>
              <a:latin typeface="ＭＳ Ｐゴシック"/>
              <a:cs typeface="ＭＳ Ｐゴシック"/>
            </a:endParaRPr>
          </a:p>
          <a:p>
            <a:pPr algn="ctr">
              <a:spcAft>
                <a:spcPts val="0"/>
              </a:spcAft>
            </a:pPr>
            <a:r>
              <a:rPr lang="ja-JP" sz="1050" kern="1200" dirty="0">
                <a:solidFill>
                  <a:srgbClr val="FFFFFF"/>
                </a:solidFill>
                <a:effectLst/>
                <a:latin typeface="ＭＳ Ｐゴシック"/>
                <a:ea typeface="Meiryo UI"/>
                <a:cs typeface="ＭＳ Ｐゴシック"/>
              </a:rPr>
              <a:t>企業等の集積地</a:t>
            </a:r>
            <a:endParaRPr lang="ja-JP" sz="1400" dirty="0">
              <a:effectLst/>
              <a:latin typeface="ＭＳ Ｐゴシック"/>
              <a:cs typeface="ＭＳ Ｐゴシック"/>
            </a:endParaRPr>
          </a:p>
        </p:txBody>
      </p:sp>
      <p:pic>
        <p:nvPicPr>
          <p:cNvPr id="113" name="Picture 7" descr="\\T1412ss0047\lib\共有フォルダ\吹操・国循\H27\★愛称・コンセプト\シンボルマークデータ\kento_0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6" y="708261"/>
            <a:ext cx="1638605" cy="662026"/>
          </a:xfrm>
          <a:prstGeom prst="rect">
            <a:avLst/>
          </a:prstGeom>
          <a:noFill/>
          <a:extLst>
            <a:ext uri="{909E8E84-426E-40DD-AFC4-6F175D3DCCD1}">
              <a14:hiddenFill xmlns:a14="http://schemas.microsoft.com/office/drawing/2010/main">
                <a:solidFill>
                  <a:srgbClr val="FFFFFF"/>
                </a:solidFill>
              </a14:hiddenFill>
            </a:ext>
          </a:extLst>
        </p:spPr>
      </p:pic>
      <p:sp>
        <p:nvSpPr>
          <p:cNvPr id="116" name="正方形/長方形 115"/>
          <p:cNvSpPr>
            <a:spLocks noChangeAspect="1"/>
          </p:cNvSpPr>
          <p:nvPr/>
        </p:nvSpPr>
        <p:spPr>
          <a:xfrm flipH="1">
            <a:off x="5922802" y="3225880"/>
            <a:ext cx="1032443" cy="253916"/>
          </a:xfrm>
          <a:prstGeom prst="rect">
            <a:avLst/>
          </a:prstGeom>
        </p:spPr>
        <p:txBody>
          <a:bodyPr wrap="square">
            <a:spAutoFit/>
          </a:bodyPr>
          <a:lstStyle/>
          <a:p>
            <a:r>
              <a:rPr lang="ja-JP" altLang="en-US" sz="1050" b="1" dirty="0">
                <a:solidFill>
                  <a:schemeClr val="bg1"/>
                </a:solidFill>
              </a:rPr>
              <a:t>約１５</a:t>
            </a:r>
            <a:r>
              <a:rPr lang="en-US" altLang="ja-JP" sz="1050" b="1" dirty="0">
                <a:solidFill>
                  <a:schemeClr val="bg1"/>
                </a:solidFill>
              </a:rPr>
              <a:t>,</a:t>
            </a:r>
            <a:r>
              <a:rPr lang="ja-JP" altLang="en-US" sz="1050" b="1" dirty="0">
                <a:solidFill>
                  <a:schemeClr val="bg1"/>
                </a:solidFill>
              </a:rPr>
              <a:t>８３６㎡</a:t>
            </a:r>
          </a:p>
        </p:txBody>
      </p:sp>
      <p:sp>
        <p:nvSpPr>
          <p:cNvPr id="64" name="正方形/長方形 63"/>
          <p:cNvSpPr/>
          <p:nvPr/>
        </p:nvSpPr>
        <p:spPr>
          <a:xfrm>
            <a:off x="5156916" y="5945767"/>
            <a:ext cx="3870829" cy="891156"/>
          </a:xfrm>
          <a:prstGeom prst="rect">
            <a:avLst/>
          </a:prstGeom>
          <a:solidFill>
            <a:srgbClr val="CCFF99"/>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ニーズと大学等の研究成果を結び付け、育成支援することにより、健康分野において科学的根拠に基づく新たな製品・サービスの創出をめざすとともに、こうした製品等が自立的・持続的に生み出される仕組み（システム）</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運用をめざし構築</a:t>
            </a:r>
          </a:p>
        </p:txBody>
      </p:sp>
      <p:sp>
        <p:nvSpPr>
          <p:cNvPr id="67" name="角丸四角形 66"/>
          <p:cNvSpPr/>
          <p:nvPr/>
        </p:nvSpPr>
        <p:spPr bwMode="auto">
          <a:xfrm>
            <a:off x="5220071" y="5805264"/>
            <a:ext cx="3298226" cy="340519"/>
          </a:xfrm>
          <a:prstGeom prst="round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400" b="1" dirty="0">
                <a:solidFill>
                  <a:srgbClr val="FFFFFF"/>
                </a:solidFill>
                <a:latin typeface="Meiryo UI" pitchFamily="50" charset="-128"/>
                <a:ea typeface="Meiryo UI" pitchFamily="50" charset="-128"/>
                <a:cs typeface="Meiryo UI" pitchFamily="50" charset="-128"/>
              </a:rPr>
              <a:t>健康産業創出システム</a:t>
            </a:r>
            <a:r>
              <a:rPr lang="ja-JP" altLang="en-US" sz="1400" b="1">
                <a:solidFill>
                  <a:srgbClr val="FFFFFF"/>
                </a:solidFill>
                <a:latin typeface="Meiryo UI" pitchFamily="50" charset="-128"/>
                <a:ea typeface="Meiryo UI" pitchFamily="50" charset="-128"/>
                <a:cs typeface="Meiryo UI" pitchFamily="50" charset="-128"/>
              </a:rPr>
              <a:t>の</a:t>
            </a:r>
            <a:r>
              <a:rPr lang="ja-JP" altLang="en-US" sz="1400" b="1" smtClean="0">
                <a:solidFill>
                  <a:srgbClr val="FFFFFF"/>
                </a:solidFill>
                <a:latin typeface="Meiryo UI" pitchFamily="50" charset="-128"/>
                <a:ea typeface="Meiryo UI" pitchFamily="50" charset="-128"/>
                <a:cs typeface="Meiryo UI" pitchFamily="50" charset="-128"/>
              </a:rPr>
              <a:t>構築</a:t>
            </a:r>
            <a:r>
              <a:rPr lang="ja-JP" altLang="en-US" sz="1200" b="1" smtClean="0">
                <a:solidFill>
                  <a:srgbClr val="FFFFFF"/>
                </a:solidFill>
                <a:latin typeface="Meiryo UI" pitchFamily="50" charset="-128"/>
                <a:ea typeface="Meiryo UI" pitchFamily="50" charset="-128"/>
                <a:cs typeface="Meiryo UI" pitchFamily="50" charset="-128"/>
              </a:rPr>
              <a:t>（</a:t>
            </a:r>
            <a:r>
              <a:rPr lang="ja-JP" altLang="en-US" sz="1200" b="1" dirty="0" smtClean="0">
                <a:solidFill>
                  <a:srgbClr val="FFFFFF"/>
                </a:solidFill>
                <a:latin typeface="Meiryo UI" pitchFamily="50" charset="-128"/>
                <a:ea typeface="Meiryo UI" pitchFamily="50" charset="-128"/>
                <a:cs typeface="Meiryo UI" pitchFamily="50" charset="-128"/>
              </a:rPr>
              <a:t>再掲）</a:t>
            </a:r>
            <a:endParaRPr lang="ja-JP" altLang="en-US" sz="1400" b="1" dirty="0">
              <a:solidFill>
                <a:srgbClr val="FFFFFF"/>
              </a:solidFill>
              <a:latin typeface="Meiryo UI" pitchFamily="50" charset="-128"/>
              <a:ea typeface="Meiryo UI" pitchFamily="50" charset="-128"/>
              <a:cs typeface="Meiryo UI" pitchFamily="50" charset="-128"/>
            </a:endParaRPr>
          </a:p>
        </p:txBody>
      </p:sp>
      <p:sp>
        <p:nvSpPr>
          <p:cNvPr id="114" name="角丸四角形 113"/>
          <p:cNvSpPr/>
          <p:nvPr/>
        </p:nvSpPr>
        <p:spPr bwMode="auto">
          <a:xfrm>
            <a:off x="5922802" y="581970"/>
            <a:ext cx="2595495" cy="340519"/>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400" b="1" dirty="0">
                <a:solidFill>
                  <a:srgbClr val="FFFFFF"/>
                </a:solidFill>
                <a:latin typeface="Meiryo UI" pitchFamily="50" charset="-128"/>
                <a:ea typeface="Meiryo UI" pitchFamily="50" charset="-128"/>
                <a:cs typeface="Meiryo UI" pitchFamily="50" charset="-128"/>
              </a:rPr>
              <a:t>健都イノベーションパーク</a:t>
            </a:r>
          </a:p>
        </p:txBody>
      </p:sp>
      <p:pic>
        <p:nvPicPr>
          <p:cNvPr id="65" name="図 6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2146" y="1544457"/>
            <a:ext cx="3243168" cy="3240000"/>
          </a:xfrm>
          <a:prstGeom prst="rect">
            <a:avLst/>
          </a:prstGeom>
          <a:solidFill>
            <a:schemeClr val="bg1"/>
          </a:solidFill>
          <a:ln>
            <a:noFill/>
          </a:ln>
        </p:spPr>
      </p:pic>
      <p:sp>
        <p:nvSpPr>
          <p:cNvPr id="42" name="フリーフォーム 41"/>
          <p:cNvSpPr/>
          <p:nvPr/>
        </p:nvSpPr>
        <p:spPr>
          <a:xfrm>
            <a:off x="5840920" y="2300935"/>
            <a:ext cx="1704975" cy="1900237"/>
          </a:xfrm>
          <a:custGeom>
            <a:avLst/>
            <a:gdLst>
              <a:gd name="connsiteX0" fmla="*/ 52388 w 1704975"/>
              <a:gd name="connsiteY0" fmla="*/ 766762 h 1900237"/>
              <a:gd name="connsiteX1" fmla="*/ 561975 w 1704975"/>
              <a:gd name="connsiteY1" fmla="*/ 766762 h 1900237"/>
              <a:gd name="connsiteX2" fmla="*/ 557213 w 1704975"/>
              <a:gd name="connsiteY2" fmla="*/ 9525 h 1900237"/>
              <a:gd name="connsiteX3" fmla="*/ 1123950 w 1704975"/>
              <a:gd name="connsiteY3" fmla="*/ 0 h 1900237"/>
              <a:gd name="connsiteX4" fmla="*/ 1119188 w 1704975"/>
              <a:gd name="connsiteY4" fmla="*/ 776287 h 1900237"/>
              <a:gd name="connsiteX5" fmla="*/ 1704975 w 1704975"/>
              <a:gd name="connsiteY5" fmla="*/ 766762 h 1900237"/>
              <a:gd name="connsiteX6" fmla="*/ 1690688 w 1704975"/>
              <a:gd name="connsiteY6" fmla="*/ 895350 h 1900237"/>
              <a:gd name="connsiteX7" fmla="*/ 1104900 w 1704975"/>
              <a:gd name="connsiteY7" fmla="*/ 890587 h 1900237"/>
              <a:gd name="connsiteX8" fmla="*/ 1100138 w 1704975"/>
              <a:gd name="connsiteY8" fmla="*/ 1790700 h 1900237"/>
              <a:gd name="connsiteX9" fmla="*/ 557213 w 1704975"/>
              <a:gd name="connsiteY9" fmla="*/ 1866900 h 1900237"/>
              <a:gd name="connsiteX10" fmla="*/ 33338 w 1704975"/>
              <a:gd name="connsiteY10" fmla="*/ 1900237 h 1900237"/>
              <a:gd name="connsiteX11" fmla="*/ 0 w 1704975"/>
              <a:gd name="connsiteY11" fmla="*/ 1766887 h 1900237"/>
              <a:gd name="connsiteX12" fmla="*/ 52388 w 1704975"/>
              <a:gd name="connsiteY12" fmla="*/ 766762 h 19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4975" h="1900237">
                <a:moveTo>
                  <a:pt x="52388" y="766762"/>
                </a:moveTo>
                <a:lnTo>
                  <a:pt x="561975" y="766762"/>
                </a:lnTo>
                <a:cubicBezTo>
                  <a:pt x="560388" y="514350"/>
                  <a:pt x="558800" y="261937"/>
                  <a:pt x="557213" y="9525"/>
                </a:cubicBezTo>
                <a:lnTo>
                  <a:pt x="1123950" y="0"/>
                </a:lnTo>
                <a:cubicBezTo>
                  <a:pt x="1122363" y="258762"/>
                  <a:pt x="1120775" y="517525"/>
                  <a:pt x="1119188" y="776287"/>
                </a:cubicBezTo>
                <a:lnTo>
                  <a:pt x="1704975" y="766762"/>
                </a:lnTo>
                <a:lnTo>
                  <a:pt x="1690688" y="895350"/>
                </a:lnTo>
                <a:lnTo>
                  <a:pt x="1104900" y="890587"/>
                </a:lnTo>
                <a:cubicBezTo>
                  <a:pt x="1103313" y="1190625"/>
                  <a:pt x="1101725" y="1490662"/>
                  <a:pt x="1100138" y="1790700"/>
                </a:cubicBezTo>
                <a:lnTo>
                  <a:pt x="557213" y="1866900"/>
                </a:lnTo>
                <a:lnTo>
                  <a:pt x="33338" y="1900237"/>
                </a:lnTo>
                <a:lnTo>
                  <a:pt x="0" y="1766887"/>
                </a:lnTo>
                <a:lnTo>
                  <a:pt x="52388" y="766762"/>
                </a:lnTo>
                <a:close/>
              </a:path>
            </a:pathLst>
          </a:custGeom>
          <a:solidFill>
            <a:srgbClr val="ABE48E"/>
          </a:solidFill>
          <a:ln w="25400">
            <a:solidFill>
              <a:srgbClr val="00B050"/>
            </a:solid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a:spLocks noChangeAspect="1"/>
          </p:cNvSpPr>
          <p:nvPr/>
        </p:nvSpPr>
        <p:spPr>
          <a:xfrm>
            <a:off x="5989601" y="3212976"/>
            <a:ext cx="814647" cy="253916"/>
          </a:xfrm>
          <a:prstGeom prst="rect">
            <a:avLst/>
          </a:prstGeom>
        </p:spPr>
        <p:txBody>
          <a:bodyPr wrap="none">
            <a:spAutoFit/>
          </a:bodyPr>
          <a:lstStyle/>
          <a:p>
            <a:r>
              <a:rPr lang="ja-JP" altLang="en-US" sz="900" b="1" dirty="0">
                <a:solidFill>
                  <a:schemeClr val="bg1"/>
                </a:solidFill>
              </a:rPr>
              <a:t>約</a:t>
            </a:r>
            <a:r>
              <a:rPr lang="en-US" altLang="ja-JP" sz="1050" b="1" dirty="0">
                <a:solidFill>
                  <a:schemeClr val="bg1"/>
                </a:solidFill>
              </a:rPr>
              <a:t>15,836</a:t>
            </a:r>
            <a:r>
              <a:rPr lang="ja-JP" altLang="en-US" sz="1050" b="1" dirty="0">
                <a:solidFill>
                  <a:schemeClr val="bg1"/>
                </a:solidFill>
              </a:rPr>
              <a:t>㎡</a:t>
            </a:r>
          </a:p>
        </p:txBody>
      </p:sp>
      <p:cxnSp>
        <p:nvCxnSpPr>
          <p:cNvPr id="41" name="直線コネクタ 40"/>
          <p:cNvCxnSpPr/>
          <p:nvPr/>
        </p:nvCxnSpPr>
        <p:spPr>
          <a:xfrm flipH="1" flipV="1">
            <a:off x="7956376" y="2204864"/>
            <a:ext cx="135438" cy="167575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3" name="二等辺三角形 52"/>
          <p:cNvSpPr/>
          <p:nvPr/>
        </p:nvSpPr>
        <p:spPr>
          <a:xfrm rot="10528995">
            <a:off x="6531912" y="2164001"/>
            <a:ext cx="305282" cy="861355"/>
          </a:xfrm>
          <a:prstGeom prst="triangle">
            <a:avLst>
              <a:gd name="adj" fmla="val 55249"/>
            </a:avLst>
          </a:prstGeom>
          <a:solidFill>
            <a:schemeClr val="accent3">
              <a:lumMod val="75000"/>
            </a:schemeClr>
          </a:solidFill>
          <a:ln w="25400">
            <a:no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 xmlns:a16="http://schemas.microsoft.com/office/drawing/2014/main" id="{4B77B020-BF35-474C-8E98-68C794835786}"/>
              </a:ext>
            </a:extLst>
          </p:cNvPr>
          <p:cNvGrpSpPr/>
          <p:nvPr/>
        </p:nvGrpSpPr>
        <p:grpSpPr>
          <a:xfrm>
            <a:off x="5231647" y="980728"/>
            <a:ext cx="2059903" cy="1268380"/>
            <a:chOff x="5231647" y="1008492"/>
            <a:chExt cx="2059903" cy="1268380"/>
          </a:xfrm>
        </p:grpSpPr>
        <p:sp>
          <p:nvSpPr>
            <p:cNvPr id="120" name="正方形/長方形 119"/>
            <p:cNvSpPr>
              <a:spLocks noChangeAspect="1"/>
            </p:cNvSpPr>
            <p:nvPr/>
          </p:nvSpPr>
          <p:spPr>
            <a:xfrm>
              <a:off x="5997762" y="1652383"/>
              <a:ext cx="814647" cy="253916"/>
            </a:xfrm>
            <a:prstGeom prst="rect">
              <a:avLst/>
            </a:prstGeom>
          </p:spPr>
          <p:txBody>
            <a:bodyPr wrap="none">
              <a:spAutoFit/>
            </a:bodyPr>
            <a:lstStyle/>
            <a:p>
              <a:r>
                <a:rPr lang="ja-JP" altLang="en-US" sz="900" b="1" dirty="0">
                  <a:solidFill>
                    <a:schemeClr val="bg1"/>
                  </a:solidFill>
                </a:rPr>
                <a:t>約</a:t>
              </a:r>
              <a:r>
                <a:rPr lang="en-US" altLang="ja-JP" sz="1050" b="1" dirty="0">
                  <a:solidFill>
                    <a:schemeClr val="bg1"/>
                  </a:solidFill>
                </a:rPr>
                <a:t>15,836</a:t>
              </a:r>
              <a:r>
                <a:rPr lang="ja-JP" altLang="en-US" sz="1050" b="1" dirty="0">
                  <a:solidFill>
                    <a:schemeClr val="bg1"/>
                  </a:solidFill>
                </a:rPr>
                <a:t>㎡</a:t>
              </a:r>
            </a:p>
          </p:txBody>
        </p:sp>
        <p:sp>
          <p:nvSpPr>
            <p:cNvPr id="55" name="正方形/長方形 54"/>
            <p:cNvSpPr/>
            <p:nvPr/>
          </p:nvSpPr>
          <p:spPr bwMode="white">
            <a:xfrm>
              <a:off x="5868144" y="2054223"/>
              <a:ext cx="1414278" cy="222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鳥瞰パース（吹田市ＨＰより）</a:t>
              </a:r>
              <a:endPar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Picture 2" descr="\\T1412ss0047\lib\共有フォルダ\吹操・国循\H28\0322プレスリリース\N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6545" y="1018818"/>
              <a:ext cx="1855490" cy="1217042"/>
            </a:xfrm>
            <a:prstGeom prst="rect">
              <a:avLst/>
            </a:prstGeom>
            <a:noFill/>
            <a:ln w="254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56" name="正方形/長方形 55"/>
            <p:cNvSpPr/>
            <p:nvPr/>
          </p:nvSpPr>
          <p:spPr bwMode="white">
            <a:xfrm>
              <a:off x="5231647" y="1008492"/>
              <a:ext cx="2059903" cy="389561"/>
            </a:xfrm>
            <a:prstGeom prst="rect">
              <a:avLst/>
            </a:prstGeom>
            <a:solidFill>
              <a:schemeClr val="bg1">
                <a:alpha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ニプロ株式会社が進出へ</a:t>
              </a: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健都イノベーションパーク初 </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43" name="フリーフォーム 42"/>
          <p:cNvSpPr>
            <a:spLocks noChangeAspect="1"/>
          </p:cNvSpPr>
          <p:nvPr/>
        </p:nvSpPr>
        <p:spPr>
          <a:xfrm>
            <a:off x="6943126" y="3212976"/>
            <a:ext cx="602769" cy="864096"/>
          </a:xfrm>
          <a:custGeom>
            <a:avLst/>
            <a:gdLst>
              <a:gd name="connsiteX0" fmla="*/ 9525 w 409575"/>
              <a:gd name="connsiteY0" fmla="*/ 0 h 590550"/>
              <a:gd name="connsiteX1" fmla="*/ 409575 w 409575"/>
              <a:gd name="connsiteY1" fmla="*/ 9525 h 590550"/>
              <a:gd name="connsiteX2" fmla="*/ 409575 w 409575"/>
              <a:gd name="connsiteY2" fmla="*/ 476250 h 590550"/>
              <a:gd name="connsiteX3" fmla="*/ 361950 w 409575"/>
              <a:gd name="connsiteY3" fmla="*/ 523875 h 590550"/>
              <a:gd name="connsiteX4" fmla="*/ 0 w 409575"/>
              <a:gd name="connsiteY4" fmla="*/ 590550 h 590550"/>
              <a:gd name="connsiteX5" fmla="*/ 9525 w 409575"/>
              <a:gd name="connsiteY5"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590550">
                <a:moveTo>
                  <a:pt x="9525" y="0"/>
                </a:moveTo>
                <a:lnTo>
                  <a:pt x="409575" y="9525"/>
                </a:lnTo>
                <a:lnTo>
                  <a:pt x="409575" y="476250"/>
                </a:lnTo>
                <a:lnTo>
                  <a:pt x="361950" y="523875"/>
                </a:lnTo>
                <a:lnTo>
                  <a:pt x="0" y="590550"/>
                </a:lnTo>
                <a:lnTo>
                  <a:pt x="9525" y="0"/>
                </a:lnTo>
                <a:close/>
              </a:path>
            </a:pathLst>
          </a:custGeom>
          <a:solidFill>
            <a:schemeClr val="accent5">
              <a:lumMod val="40000"/>
              <a:lumOff val="6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民間賃貸施設の</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整備を</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p>
        </p:txBody>
      </p:sp>
      <p:sp>
        <p:nvSpPr>
          <p:cNvPr id="57" name="二等辺三角形 56"/>
          <p:cNvSpPr/>
          <p:nvPr/>
        </p:nvSpPr>
        <p:spPr>
          <a:xfrm rot="20398603">
            <a:off x="7100235" y="3885194"/>
            <a:ext cx="554814" cy="710723"/>
          </a:xfrm>
          <a:prstGeom prst="triangle">
            <a:avLst/>
          </a:prstGeom>
          <a:solidFill>
            <a:schemeClr val="accent5">
              <a:lumMod val="75000"/>
            </a:schemeClr>
          </a:solidFill>
          <a:ln w="25400">
            <a:no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 xmlns:a16="http://schemas.microsoft.com/office/drawing/2014/main" id="{5A7E7901-50A7-478F-B3B6-DB08266805B2}"/>
              </a:ext>
            </a:extLst>
          </p:cNvPr>
          <p:cNvGrpSpPr/>
          <p:nvPr/>
        </p:nvGrpSpPr>
        <p:grpSpPr>
          <a:xfrm>
            <a:off x="5776886" y="4302036"/>
            <a:ext cx="2317336" cy="1368000"/>
            <a:chOff x="5776886" y="4302036"/>
            <a:chExt cx="2317336" cy="1368000"/>
          </a:xfrm>
        </p:grpSpPr>
        <p:pic>
          <p:nvPicPr>
            <p:cNvPr id="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5152" y="4563479"/>
              <a:ext cx="1973276" cy="90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正方形/長方形 39"/>
            <p:cNvSpPr>
              <a:spLocks noChangeAspect="1"/>
            </p:cNvSpPr>
            <p:nvPr/>
          </p:nvSpPr>
          <p:spPr bwMode="white">
            <a:xfrm>
              <a:off x="5776886" y="5328157"/>
              <a:ext cx="2298116" cy="341879"/>
            </a:xfrm>
            <a:prstGeom prst="rect">
              <a:avLst/>
            </a:prstGeom>
            <a:solidFill>
              <a:schemeClr val="bg1">
                <a:alpha val="2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健康・栄養・運動の研究をあわせ持つ</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唯一の国立研究開発法人</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Picture 3" descr="D:\NishikawaMao\Desktop\eiken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085" y="4302036"/>
              <a:ext cx="2231137" cy="37186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5861644" y="4302036"/>
              <a:ext cx="2128600" cy="1368000"/>
            </a:xfrm>
            <a:prstGeom prst="rect">
              <a:avLst/>
            </a:prstGeom>
            <a:ln w="25400">
              <a:solidFill>
                <a:schemeClr val="tx2">
                  <a:lumMod val="60000"/>
                  <a:lumOff val="40000"/>
                </a:schemeClr>
              </a:solid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正方形/長方形 44"/>
          <p:cNvSpPr>
            <a:spLocks noChangeAspect="1"/>
          </p:cNvSpPr>
          <p:nvPr/>
        </p:nvSpPr>
        <p:spPr>
          <a:xfrm flipH="1">
            <a:off x="6910981" y="3200726"/>
            <a:ext cx="766378" cy="230832"/>
          </a:xfrm>
          <a:prstGeom prst="rect">
            <a:avLst/>
          </a:prstGeom>
        </p:spPr>
        <p:txBody>
          <a:bodyPr wrap="square">
            <a:spAutoFit/>
          </a:bodyPr>
          <a:lstStyle/>
          <a:p>
            <a:r>
              <a:rPr lang="ja-JP" altLang="en-US" sz="900" b="1" dirty="0">
                <a:solidFill>
                  <a:schemeClr val="bg1"/>
                </a:solidFill>
              </a:rPr>
              <a:t>約</a:t>
            </a:r>
            <a:r>
              <a:rPr lang="en-US" altLang="ja-JP" sz="900" b="1" dirty="0">
                <a:solidFill>
                  <a:schemeClr val="bg1"/>
                </a:solidFill>
              </a:rPr>
              <a:t>4,430</a:t>
            </a:r>
            <a:r>
              <a:rPr lang="ja-JP" altLang="en-US" sz="900" b="1" dirty="0">
                <a:solidFill>
                  <a:schemeClr val="bg1"/>
                </a:solidFill>
              </a:rPr>
              <a:t>㎡</a:t>
            </a:r>
          </a:p>
        </p:txBody>
      </p:sp>
      <p:sp>
        <p:nvSpPr>
          <p:cNvPr id="60" name="正方形/長方形 59"/>
          <p:cNvSpPr>
            <a:spLocks noChangeAspect="1"/>
          </p:cNvSpPr>
          <p:nvPr/>
        </p:nvSpPr>
        <p:spPr>
          <a:xfrm>
            <a:off x="5804708" y="2493476"/>
            <a:ext cx="620683" cy="215444"/>
          </a:xfrm>
          <a:prstGeom prst="rect">
            <a:avLst/>
          </a:prstGeom>
        </p:spPr>
        <p:txBody>
          <a:bodyPr wrap="none">
            <a:spAutoFit/>
          </a:bodyPr>
          <a:lstStyle/>
          <a:p>
            <a:r>
              <a:rPr lang="ja-JP" altLang="en-US" sz="800" dirty="0">
                <a:ea typeface="Meiryo UI" panose="020B0604030504040204" pitchFamily="50" charset="-128"/>
                <a:cs typeface="Meiryo UI" panose="020B0604030504040204" pitchFamily="50" charset="-128"/>
              </a:rPr>
              <a:t>約</a:t>
            </a:r>
            <a:r>
              <a:rPr lang="en-US" altLang="ja-JP" sz="800" dirty="0">
                <a:ea typeface="Meiryo UI" panose="020B0604030504040204" pitchFamily="50" charset="-128"/>
                <a:cs typeface="Meiryo UI" panose="020B0604030504040204" pitchFamily="50" charset="-128"/>
              </a:rPr>
              <a:t>3,663</a:t>
            </a:r>
            <a:r>
              <a:rPr lang="ja-JP" altLang="en-US" sz="800" dirty="0">
                <a:ea typeface="Meiryo UI" panose="020B0604030504040204" pitchFamily="50" charset="-128"/>
                <a:cs typeface="Meiryo UI" panose="020B0604030504040204" pitchFamily="50" charset="-128"/>
              </a:rPr>
              <a:t>㎡</a:t>
            </a:r>
          </a:p>
        </p:txBody>
      </p:sp>
      <p:sp>
        <p:nvSpPr>
          <p:cNvPr id="61" name="正方形/長方形 60"/>
          <p:cNvSpPr>
            <a:spLocks noChangeAspect="1"/>
          </p:cNvSpPr>
          <p:nvPr/>
        </p:nvSpPr>
        <p:spPr>
          <a:xfrm flipH="1">
            <a:off x="6915680" y="2493476"/>
            <a:ext cx="719331" cy="215444"/>
          </a:xfrm>
          <a:prstGeom prst="rect">
            <a:avLst/>
          </a:prstGeom>
        </p:spPr>
        <p:txBody>
          <a:bodyPr wrap="square">
            <a:spAutoFit/>
          </a:bodyPr>
          <a:lstStyle/>
          <a:p>
            <a:r>
              <a:rPr lang="ja-JP" altLang="en-US" sz="800" dirty="0">
                <a:ea typeface="Meiryo UI" panose="020B0604030504040204" pitchFamily="50" charset="-128"/>
                <a:cs typeface="Meiryo UI" panose="020B0604030504040204" pitchFamily="50" charset="-128"/>
              </a:rPr>
              <a:t>約</a:t>
            </a:r>
            <a:r>
              <a:rPr lang="en-US" altLang="ja-JP" sz="800" dirty="0">
                <a:ea typeface="Meiryo UI" panose="020B0604030504040204" pitchFamily="50" charset="-128"/>
                <a:cs typeface="Meiryo UI" panose="020B0604030504040204" pitchFamily="50" charset="-128"/>
              </a:rPr>
              <a:t>4,047</a:t>
            </a:r>
            <a:r>
              <a:rPr lang="ja-JP" altLang="en-US" sz="800" dirty="0">
                <a:ea typeface="Meiryo UI" panose="020B0604030504040204" pitchFamily="50" charset="-128"/>
                <a:cs typeface="Meiryo UI" panose="020B0604030504040204" pitchFamily="50" charset="-128"/>
              </a:rPr>
              <a:t>㎡</a:t>
            </a:r>
          </a:p>
        </p:txBody>
      </p:sp>
      <p:sp>
        <p:nvSpPr>
          <p:cNvPr id="71" name="二等辺三角形 70"/>
          <p:cNvSpPr/>
          <p:nvPr/>
        </p:nvSpPr>
        <p:spPr>
          <a:xfrm rot="6152268">
            <a:off x="4573284" y="3510113"/>
            <a:ext cx="900586" cy="2102619"/>
          </a:xfrm>
          <a:prstGeom prst="triangle">
            <a:avLst/>
          </a:prstGeom>
          <a:solidFill>
            <a:schemeClr val="accent6">
              <a:lumMod val="40000"/>
              <a:lumOff val="60000"/>
            </a:schemeClr>
          </a:solidFill>
          <a:ln w="25400">
            <a:noFill/>
          </a:ln>
        </p:spPr>
        <p:txBody>
          <a:bodyPr wrap="square" rtlCol="0" anchor="ctr">
            <a:sp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35496" y="3042741"/>
            <a:ext cx="4935827" cy="3770635"/>
          </a:xfrm>
          <a:prstGeom prst="rect">
            <a:avLst/>
          </a:prstGeom>
          <a:solidFill>
            <a:schemeClr val="bg1"/>
          </a:solidFill>
          <a:ln w="22225">
            <a:solidFill>
              <a:schemeClr val="accent6">
                <a:lumMod val="60000"/>
                <a:lumOff val="40000"/>
              </a:schemeClr>
            </a:solidFill>
          </a:ln>
          <a:effectLst>
            <a:glow rad="63500">
              <a:schemeClr val="accent6">
                <a:lumMod val="60000"/>
                <a:lumOff val="40000"/>
                <a:alpha val="40000"/>
              </a:schemeClr>
            </a:glow>
          </a:effectLst>
        </p:spPr>
        <p:txBody>
          <a:bodyPr wrap="square" rtlCol="0" anchor="ctr">
            <a:normAutofit/>
          </a:bodyPr>
          <a:lstStyle/>
          <a:p>
            <a:pPr algn="ctr">
              <a:lnSpc>
                <a:spcPts val="28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72815" y="4560906"/>
            <a:ext cx="676184" cy="4057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目的</a:t>
            </a:r>
          </a:p>
        </p:txBody>
      </p:sp>
      <p:sp>
        <p:nvSpPr>
          <p:cNvPr id="79" name="角丸四角形 78"/>
          <p:cNvSpPr/>
          <p:nvPr/>
        </p:nvSpPr>
        <p:spPr>
          <a:xfrm>
            <a:off x="283067" y="5483612"/>
            <a:ext cx="676184" cy="4057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業務</a:t>
            </a:r>
          </a:p>
        </p:txBody>
      </p:sp>
      <p:sp>
        <p:nvSpPr>
          <p:cNvPr id="80" name="角丸四角形 79"/>
          <p:cNvSpPr/>
          <p:nvPr/>
        </p:nvSpPr>
        <p:spPr>
          <a:xfrm>
            <a:off x="283067" y="5014831"/>
            <a:ext cx="676184" cy="4057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所在</a:t>
            </a:r>
          </a:p>
        </p:txBody>
      </p:sp>
      <p:sp>
        <p:nvSpPr>
          <p:cNvPr id="81" name="テキスト ボックス 80"/>
          <p:cNvSpPr txBox="1"/>
          <p:nvPr/>
        </p:nvSpPr>
        <p:spPr>
          <a:xfrm>
            <a:off x="914901" y="4523922"/>
            <a:ext cx="3869207"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spcCol="144000" rtlCol="0" anchor="ctr">
            <a:spAutoFit/>
          </a:bodyPr>
          <a:lstStyle/>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健康と栄養に関する研究を通じて、国民の健康と福祉の向上に貢献</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903271" y="5418581"/>
            <a:ext cx="4347732"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spcCol="144000" rtlCol="0" anchor="ctr">
            <a:spAutoFit/>
          </a:bodyPr>
          <a:lstStyle/>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食生活と栄養、食品、身体活動・運動をキーワードとして、以下に掲げる業務を実施</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●国民の健康の保持及び増進に関する調査及び研究</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●国民の栄養その他国民の食生活の調査及び研究</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●食生活についての栄養生理学上の試験</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●健康増進法に基づく業務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920278" y="5111320"/>
            <a:ext cx="3869207" cy="30777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spcCol="144000" rtlCol="0" anchor="ctr">
            <a:spAutoFit/>
          </a:bodyPr>
          <a:lstStyle/>
          <a:p>
            <a:pPr eaLnBrk="0" fontAlgn="base" hangingPunct="0">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東京都新宿区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92766" y="3232026"/>
            <a:ext cx="4823792" cy="125594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健栄研の大阪府への移転に関する方針（主な内容）</a:t>
            </a:r>
            <a:r>
              <a:rPr lang="en-US" altLang="ja-JP" sz="13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13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大阪・健都（健都イノベーションパークに整備予定の民間賃貸</a:t>
            </a:r>
            <a:endPar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施設内）に全部移転</a:t>
            </a:r>
            <a:r>
              <a:rPr lang="ja-JP" altLang="en-US" sz="13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3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年度中</a:t>
            </a:r>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の移転開始を目標）</a:t>
            </a:r>
          </a:p>
          <a:p>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移転に伴い増加が見込まれる研究所の運営上の負担に対する</a:t>
            </a:r>
            <a:endPar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協力のあり方は、厚労省・研究所・大阪府等で協議・調整を行う。</a:t>
            </a:r>
            <a:endPar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en-US" altLang="ja-JP" sz="13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.1.31</a:t>
            </a:r>
            <a:r>
              <a:rPr lang="ja-JP" altLang="en-US" sz="13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協力のあり方について方針合意</a:t>
            </a:r>
          </a:p>
        </p:txBody>
      </p:sp>
      <p:sp>
        <p:nvSpPr>
          <p:cNvPr id="85" name="角丸四角形 84"/>
          <p:cNvSpPr/>
          <p:nvPr/>
        </p:nvSpPr>
        <p:spPr bwMode="auto">
          <a:xfrm>
            <a:off x="1118654" y="2852936"/>
            <a:ext cx="2836035" cy="340519"/>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400" b="1" dirty="0">
                <a:solidFill>
                  <a:srgbClr val="FFFFFF"/>
                </a:solidFill>
                <a:latin typeface="Meiryo UI" pitchFamily="50" charset="-128"/>
                <a:ea typeface="Meiryo UI" pitchFamily="50" charset="-128"/>
                <a:cs typeface="Meiryo UI" pitchFamily="50" charset="-128"/>
              </a:rPr>
              <a:t>国立健康・栄養研究所（健栄研）</a:t>
            </a:r>
          </a:p>
        </p:txBody>
      </p:sp>
    </p:spTree>
    <p:extLst>
      <p:ext uri="{BB962C8B-B14F-4D97-AF65-F5344CB8AC3E}">
        <p14:creationId xmlns:p14="http://schemas.microsoft.com/office/powerpoint/2010/main" val="235774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p:cNvGrpSpPr/>
          <p:nvPr/>
        </p:nvGrpSpPr>
        <p:grpSpPr>
          <a:xfrm>
            <a:off x="9468544" y="1825898"/>
            <a:ext cx="3816425" cy="2547041"/>
            <a:chOff x="-746032" y="191465"/>
            <a:chExt cx="3410795" cy="2591714"/>
          </a:xfrm>
        </p:grpSpPr>
        <p:grpSp>
          <p:nvGrpSpPr>
            <p:cNvPr id="73" name="グループ化 72"/>
            <p:cNvGrpSpPr/>
            <p:nvPr/>
          </p:nvGrpSpPr>
          <p:grpSpPr>
            <a:xfrm>
              <a:off x="-746032" y="191465"/>
              <a:ext cx="3410795" cy="2591714"/>
              <a:chOff x="6651917" y="2898965"/>
              <a:chExt cx="4158913" cy="3277447"/>
            </a:xfrm>
          </p:grpSpPr>
          <p:pic>
            <p:nvPicPr>
              <p:cNvPr id="75" name="Picture 4"/>
              <p:cNvPicPr>
                <a:picLocks noChangeAspect="1" noChangeArrowheads="1"/>
              </p:cNvPicPr>
              <p:nvPr/>
            </p:nvPicPr>
            <p:blipFill>
              <a:blip r:embed="rId3" cstate="print"/>
              <a:srcRect/>
              <a:stretch>
                <a:fillRect/>
              </a:stretch>
            </p:blipFill>
            <p:spPr bwMode="auto">
              <a:xfrm>
                <a:off x="6651917" y="2898965"/>
                <a:ext cx="4158913" cy="3277447"/>
              </a:xfrm>
              <a:prstGeom prst="rect">
                <a:avLst/>
              </a:prstGeom>
              <a:noFill/>
              <a:ln w="9525">
                <a:solidFill>
                  <a:schemeClr val="tx1"/>
                </a:solidFill>
                <a:miter lim="800000"/>
                <a:headEnd/>
                <a:tailEnd/>
              </a:ln>
              <a:effectLst/>
            </p:spPr>
          </p:pic>
          <p:sp>
            <p:nvSpPr>
              <p:cNvPr id="76" name="正方形/長方形 75"/>
              <p:cNvSpPr/>
              <p:nvPr/>
            </p:nvSpPr>
            <p:spPr>
              <a:xfrm rot="20032122">
                <a:off x="7391592" y="4094242"/>
                <a:ext cx="1259683" cy="658517"/>
              </a:xfrm>
              <a:prstGeom prst="rect">
                <a:avLst/>
              </a:prstGeom>
              <a:pattFill prst="pct20">
                <a:fgClr>
                  <a:srgbClr val="9966FF"/>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000000"/>
                    </a:solidFill>
                    <a:latin typeface="ＭＳ Ｐゴシック"/>
                    <a:ea typeface="Meiryo UI"/>
                    <a:cs typeface="ＭＳ Ｐゴシック"/>
                  </a:rPr>
                  <a:t> </a:t>
                </a:r>
                <a:r>
                  <a:rPr lang="ja-JP" altLang="en-US" sz="1100" dirty="0">
                    <a:solidFill>
                      <a:srgbClr val="000000"/>
                    </a:solidFill>
                    <a:latin typeface="ＭＳ Ｐゴシック"/>
                    <a:ea typeface="Meiryo UI"/>
                    <a:cs typeface="ＭＳ Ｐゴシック"/>
                  </a:rPr>
                  <a:t>民間所有地</a:t>
                </a:r>
                <a:endParaRPr lang="ja-JP" altLang="en-US" sz="1100" dirty="0">
                  <a:solidFill>
                    <a:prstClr val="white"/>
                  </a:solidFill>
                  <a:latin typeface="ＭＳ Ｐゴシック"/>
                  <a:cs typeface="ＭＳ Ｐゴシック"/>
                </a:endParaRPr>
              </a:p>
            </p:txBody>
          </p:sp>
        </p:grpSp>
        <p:cxnSp>
          <p:nvCxnSpPr>
            <p:cNvPr id="74" name="直線コネクタ 73"/>
            <p:cNvCxnSpPr/>
            <p:nvPr/>
          </p:nvCxnSpPr>
          <p:spPr>
            <a:xfrm>
              <a:off x="952675" y="1350677"/>
              <a:ext cx="427787" cy="69923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sp>
        <p:nvSpPr>
          <p:cNvPr id="88" name="正方形/長方形 87"/>
          <p:cNvSpPr/>
          <p:nvPr/>
        </p:nvSpPr>
        <p:spPr>
          <a:xfrm>
            <a:off x="9604759" y="468377"/>
            <a:ext cx="1224136" cy="3362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堂島川</a:t>
            </a:r>
          </a:p>
        </p:txBody>
      </p:sp>
      <p:sp>
        <p:nvSpPr>
          <p:cNvPr id="89" name="正方形/長方形 88"/>
          <p:cNvSpPr/>
          <p:nvPr/>
        </p:nvSpPr>
        <p:spPr>
          <a:xfrm rot="19610011">
            <a:off x="10154047" y="3279165"/>
            <a:ext cx="304851" cy="10642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p>
        </p:txBody>
      </p:sp>
      <p:sp>
        <p:nvSpPr>
          <p:cNvPr id="3" name="線吹き出し 1 (枠付き) 2"/>
          <p:cNvSpPr/>
          <p:nvPr/>
        </p:nvSpPr>
        <p:spPr>
          <a:xfrm>
            <a:off x="9428944" y="5216780"/>
            <a:ext cx="2592472" cy="502702"/>
          </a:xfrm>
          <a:prstGeom prst="borderCallout1">
            <a:avLst>
              <a:gd name="adj1" fmla="val 1546"/>
              <a:gd name="adj2" fmla="val 19637"/>
              <a:gd name="adj3" fmla="val -91913"/>
              <a:gd name="adj4" fmla="val 8208"/>
            </a:avLst>
          </a:prstGeom>
          <a:solidFill>
            <a:schemeClr val="bg1"/>
          </a:solidFill>
          <a:ln w="22225" cmpd="sng">
            <a:solidFill>
              <a:schemeClr val="accent1"/>
            </a:solidFill>
          </a:ln>
        </p:spPr>
        <p:txBody>
          <a:bodyPr wrap="square" rtlCol="0" anchor="ctr">
            <a:spAutoFit/>
          </a:bodyPr>
          <a:lstStyle/>
          <a:p>
            <a:pPr algn="ctr">
              <a:lnSpc>
                <a:spcPts val="16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医療国際拠点候補地</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lang="ja-JP"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約７，５００㎡</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直角三角形 9"/>
          <p:cNvSpPr/>
          <p:nvPr/>
        </p:nvSpPr>
        <p:spPr>
          <a:xfrm>
            <a:off x="4258440" y="5619418"/>
            <a:ext cx="776856" cy="648702"/>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90360" y="1443342"/>
            <a:ext cx="4598616" cy="2896779"/>
          </a:xfrm>
          <a:prstGeom prst="rect">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な未来医療の臨床研究から実用化</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産業化まで</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一貫して推進する世界に開かれた国際拠点</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31744" y="3221714"/>
            <a:ext cx="1836000" cy="783350"/>
          </a:xfrm>
          <a:prstGeom prst="round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未来医療の産業化</a:t>
            </a:r>
          </a:p>
        </p:txBody>
      </p:sp>
      <p:sp>
        <p:nvSpPr>
          <p:cNvPr id="50" name="角丸四角形 49"/>
          <p:cNvSpPr/>
          <p:nvPr/>
        </p:nvSpPr>
        <p:spPr>
          <a:xfrm>
            <a:off x="2411760" y="3221714"/>
            <a:ext cx="1944000" cy="78335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未来医療の提供による</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国際貢献</a:t>
            </a:r>
          </a:p>
        </p:txBody>
      </p:sp>
      <p:sp>
        <p:nvSpPr>
          <p:cNvPr id="52" name="テキスト ボックス 51"/>
          <p:cNvSpPr txBox="1"/>
          <p:nvPr/>
        </p:nvSpPr>
        <p:spPr>
          <a:xfrm>
            <a:off x="-1" y="326"/>
            <a:ext cx="9144000" cy="523220"/>
          </a:xfrm>
          <a:prstGeom prst="rect">
            <a:avLst/>
          </a:prstGeom>
          <a:solidFill>
            <a:srgbClr val="0000CC"/>
          </a:solidFill>
        </p:spPr>
        <p:txBody>
          <a:bodyPr>
            <a:spAutoFit/>
          </a:bodyPr>
          <a:lstStyle/>
          <a:p>
            <a:pPr algn="ctr">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＜拠点形成＞</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中之島における未来医療国際拠点</a:t>
            </a:r>
          </a:p>
        </p:txBody>
      </p:sp>
      <p:sp>
        <p:nvSpPr>
          <p:cNvPr id="44" name="AutoShape 2">
            <a:extLst>
              <a:ext uri="{FF2B5EF4-FFF2-40B4-BE49-F238E27FC236}">
                <a16:creationId xmlns="" xmlns:a16="http://schemas.microsoft.com/office/drawing/2014/main" id="{CE068884-04C3-4ED4-9AB5-83CDF7E78C33}"/>
              </a:ext>
            </a:extLst>
          </p:cNvPr>
          <p:cNvSpPr>
            <a:spLocks noChangeArrowheads="1"/>
          </p:cNvSpPr>
          <p:nvPr/>
        </p:nvSpPr>
        <p:spPr bwMode="auto">
          <a:xfrm>
            <a:off x="138364" y="556563"/>
            <a:ext cx="8838101" cy="748297"/>
          </a:xfrm>
          <a:prstGeom prst="roundRect">
            <a:avLst>
              <a:gd name="adj" fmla="val 10189"/>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再生医療分野における大阪・関西の強みを活かし、中之島において未来医療国際拠点の形成</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めざす</a:t>
            </a:r>
          </a:p>
        </p:txBody>
      </p:sp>
      <p:grpSp>
        <p:nvGrpSpPr>
          <p:cNvPr id="25" name="グループ化 24"/>
          <p:cNvGrpSpPr/>
          <p:nvPr/>
        </p:nvGrpSpPr>
        <p:grpSpPr>
          <a:xfrm>
            <a:off x="9404330" y="315006"/>
            <a:ext cx="3544123" cy="2561820"/>
            <a:chOff x="2594340" y="752475"/>
            <a:chExt cx="2416175" cy="2061948"/>
          </a:xfrm>
        </p:grpSpPr>
        <p:pic>
          <p:nvPicPr>
            <p:cNvPr id="2064" name="Picture 2"/>
            <p:cNvPicPr>
              <a:picLocks noChangeAspect="1" noChangeArrowheads="1"/>
            </p:cNvPicPr>
            <p:nvPr/>
          </p:nvPicPr>
          <p:blipFill>
            <a:blip r:embed="rId4">
              <a:extLst>
                <a:ext uri="{28A0092B-C50C-407E-A947-70E740481C1C}">
                  <a14:useLocalDpi xmlns:a14="http://schemas.microsoft.com/office/drawing/2010/main" val="0"/>
                </a:ext>
              </a:extLst>
            </a:blip>
            <a:srcRect l="19470" t="11325" r="20734" b="9570"/>
            <a:stretch>
              <a:fillRect/>
            </a:stretch>
          </p:blipFill>
          <p:spPr bwMode="auto">
            <a:xfrm>
              <a:off x="2594340" y="752475"/>
              <a:ext cx="2416175" cy="19669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4F81BD"/>
                  </a:solidFill>
                </a14:hiddenFill>
              </a:ext>
            </a:extLst>
          </p:spPr>
        </p:pic>
        <p:sp>
          <p:nvSpPr>
            <p:cNvPr id="2" name="フリーフォーム 79"/>
            <p:cNvSpPr>
              <a:spLocks/>
            </p:cNvSpPr>
            <p:nvPr/>
          </p:nvSpPr>
          <p:spPr bwMode="auto">
            <a:xfrm>
              <a:off x="3744913" y="968375"/>
              <a:ext cx="984250" cy="982663"/>
            </a:xfrm>
            <a:custGeom>
              <a:avLst/>
              <a:gdLst>
                <a:gd name="T0" fmla="*/ 0 w 2554778"/>
                <a:gd name="T1" fmla="*/ 374361 h 2793076"/>
                <a:gd name="T2" fmla="*/ 963296 w 2554778"/>
                <a:gd name="T3" fmla="*/ 2050848 h 2793076"/>
                <a:gd name="T4" fmla="*/ 1675772 w 2554778"/>
                <a:gd name="T5" fmla="*/ 1558482 h 2793076"/>
                <a:gd name="T6" fmla="*/ 966931 w 2554778"/>
                <a:gd name="T7" fmla="*/ 48830 h 2793076"/>
                <a:gd name="T8" fmla="*/ 865149 w 2554778"/>
                <a:gd name="T9" fmla="*/ 0 h 2793076"/>
                <a:gd name="T10" fmla="*/ 0 w 2554778"/>
                <a:gd name="T11" fmla="*/ 374361 h 27930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4778" h="2793076">
                  <a:moveTo>
                    <a:pt x="0" y="509847"/>
                  </a:moveTo>
                  <a:lnTo>
                    <a:pt x="1468581" y="2793076"/>
                  </a:lnTo>
                  <a:lnTo>
                    <a:pt x="2554778" y="2122516"/>
                  </a:lnTo>
                  <a:lnTo>
                    <a:pt x="1474123" y="66502"/>
                  </a:lnTo>
                  <a:lnTo>
                    <a:pt x="1318952" y="0"/>
                  </a:lnTo>
                  <a:lnTo>
                    <a:pt x="0" y="509847"/>
                  </a:lnTo>
                  <a:close/>
                </a:path>
              </a:pathLst>
            </a:custGeom>
            <a:solidFill>
              <a:srgbClr val="FFFFFF"/>
            </a:solidFill>
            <a:ln w="19050">
              <a:solidFill>
                <a:srgbClr val="7F7F7F"/>
              </a:solidFill>
              <a:prstDash val="dash"/>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4" name="フリーフォーム 81"/>
            <p:cNvSpPr>
              <a:spLocks/>
            </p:cNvSpPr>
            <p:nvPr/>
          </p:nvSpPr>
          <p:spPr bwMode="auto">
            <a:xfrm>
              <a:off x="3070225" y="1111250"/>
              <a:ext cx="1270000" cy="1211263"/>
            </a:xfrm>
            <a:custGeom>
              <a:avLst/>
              <a:gdLst>
                <a:gd name="T0" fmla="*/ 1193197 w 3292813"/>
                <a:gd name="T1" fmla="*/ 0 h 3166353"/>
                <a:gd name="T2" fmla="*/ 797592 w 3292813"/>
                <a:gd name="T3" fmla="*/ 203565 h 3166353"/>
                <a:gd name="T4" fmla="*/ 1103867 w 3292813"/>
                <a:gd name="T5" fmla="*/ 814261 h 3166353"/>
                <a:gd name="T6" fmla="*/ 0 w 3292813"/>
                <a:gd name="T7" fmla="*/ 1524955 h 3166353"/>
                <a:gd name="T8" fmla="*/ 437080 w 3292813"/>
                <a:gd name="T9" fmla="*/ 2324931 h 3166353"/>
                <a:gd name="T10" fmla="*/ 1566469 w 3292813"/>
                <a:gd name="T11" fmla="*/ 1628523 h 3166353"/>
                <a:gd name="T12" fmla="*/ 1741940 w 3292813"/>
                <a:gd name="T13" fmla="*/ 1960657 h 3166353"/>
                <a:gd name="T14" fmla="*/ 2159877 w 3292813"/>
                <a:gd name="T15" fmla="*/ 1678522 h 3166353"/>
                <a:gd name="T16" fmla="*/ 1193197 w 3292813"/>
                <a:gd name="T17" fmla="*/ 0 h 3166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92813" h="3166353">
                  <a:moveTo>
                    <a:pt x="1819073" y="0"/>
                  </a:moveTo>
                  <a:lnTo>
                    <a:pt x="1215958" y="277238"/>
                  </a:lnTo>
                  <a:lnTo>
                    <a:pt x="1682886" y="1108953"/>
                  </a:lnTo>
                  <a:lnTo>
                    <a:pt x="0" y="2076855"/>
                  </a:lnTo>
                  <a:lnTo>
                    <a:pt x="666345" y="3166353"/>
                  </a:lnTo>
                  <a:lnTo>
                    <a:pt x="2388141" y="2217906"/>
                  </a:lnTo>
                  <a:lnTo>
                    <a:pt x="2655652" y="2670243"/>
                  </a:lnTo>
                  <a:lnTo>
                    <a:pt x="3292813" y="2286000"/>
                  </a:lnTo>
                  <a:lnTo>
                    <a:pt x="1819073" y="0"/>
                  </a:lnTo>
                  <a:close/>
                </a:path>
              </a:pathLst>
            </a:custGeom>
            <a:solidFill>
              <a:srgbClr val="FFFFCC"/>
            </a:solidFill>
            <a:ln w="9525">
              <a:solidFill>
                <a:srgbClr val="262674"/>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5" name="フリーフォーム 84"/>
            <p:cNvSpPr>
              <a:spLocks/>
            </p:cNvSpPr>
            <p:nvPr/>
          </p:nvSpPr>
          <p:spPr bwMode="auto">
            <a:xfrm>
              <a:off x="3648075" y="1111250"/>
              <a:ext cx="257175" cy="284163"/>
            </a:xfrm>
            <a:custGeom>
              <a:avLst/>
              <a:gdLst>
                <a:gd name="T0" fmla="*/ 253757 w 703385"/>
                <a:gd name="T1" fmla="*/ 0 h 712177"/>
                <a:gd name="T2" fmla="*/ 0 w 703385"/>
                <a:gd name="T3" fmla="*/ 122662 h 712177"/>
                <a:gd name="T4" fmla="*/ 196085 w 703385"/>
                <a:gd name="T5" fmla="*/ 522925 h 712177"/>
                <a:gd name="T6" fmla="*/ 461376 w 703385"/>
                <a:gd name="T7" fmla="*/ 361528 h 712177"/>
                <a:gd name="T8" fmla="*/ 253757 w 703385"/>
                <a:gd name="T9" fmla="*/ 0 h 712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3385" h="712177">
                  <a:moveTo>
                    <a:pt x="386862" y="0"/>
                  </a:moveTo>
                  <a:lnTo>
                    <a:pt x="0" y="167054"/>
                  </a:lnTo>
                  <a:lnTo>
                    <a:pt x="298939" y="712177"/>
                  </a:lnTo>
                  <a:lnTo>
                    <a:pt x="703385" y="492369"/>
                  </a:lnTo>
                  <a:lnTo>
                    <a:pt x="386862" y="0"/>
                  </a:lnTo>
                  <a:close/>
                </a:path>
              </a:pathLst>
            </a:custGeom>
            <a:solidFill>
              <a:srgbClr val="0070C0"/>
            </a:solidFill>
            <a:ln w="19050">
              <a:solidFill>
                <a:srgbClr val="262674"/>
              </a:solidFill>
              <a:prstDash val="dash"/>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6" name="Rectangle 12"/>
            <p:cNvSpPr>
              <a:spLocks noChangeArrowheads="1"/>
            </p:cNvSpPr>
            <p:nvPr/>
          </p:nvSpPr>
          <p:spPr bwMode="auto">
            <a:xfrm>
              <a:off x="3359150" y="846138"/>
              <a:ext cx="1141413" cy="165100"/>
            </a:xfrm>
            <a:prstGeom prst="rect">
              <a:avLst/>
            </a:prstGeom>
            <a:solidFill>
              <a:srgbClr val="FFFFFF"/>
            </a:solidFill>
            <a:ln w="9525">
              <a:solidFill>
                <a:srgbClr val="FFFFFF"/>
              </a:solidFill>
              <a:miter lim="800000"/>
              <a:headEnd/>
              <a:tailEnd/>
            </a:ln>
          </p:spPr>
          <p:txBody>
            <a:bodyPr vert="horz" wrap="square" lIns="74295" tIns="0" rIns="74295"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大阪大学中之島センター</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直線コネクタ 18"/>
            <p:cNvSpPr>
              <a:spLocks noChangeShapeType="1"/>
            </p:cNvSpPr>
            <p:nvPr/>
          </p:nvSpPr>
          <p:spPr bwMode="auto">
            <a:xfrm flipV="1">
              <a:off x="3803650" y="957263"/>
              <a:ext cx="44450" cy="2127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10"/>
            <p:cNvSpPr>
              <a:spLocks noChangeArrowheads="1"/>
            </p:cNvSpPr>
            <p:nvPr/>
          </p:nvSpPr>
          <p:spPr bwMode="auto">
            <a:xfrm>
              <a:off x="4057650" y="1204913"/>
              <a:ext cx="808038" cy="304800"/>
            </a:xfrm>
            <a:prstGeom prst="rect">
              <a:avLst/>
            </a:prstGeom>
            <a:solidFill>
              <a:srgbClr val="FFFFFF"/>
            </a:solidFill>
            <a:ln w="9525">
              <a:solidFill>
                <a:srgbClr val="000000"/>
              </a:solidFill>
              <a:prstDash val="dash"/>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大阪市新美術館</a:t>
              </a:r>
              <a:endParaRPr kumimoji="1" lang="ja-JP"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建設予定地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円/楕円 85"/>
            <p:cNvSpPr>
              <a:spLocks noChangeArrowheads="1"/>
            </p:cNvSpPr>
            <p:nvPr/>
          </p:nvSpPr>
          <p:spPr bwMode="auto">
            <a:xfrm rot="-1753031">
              <a:off x="3168650" y="1674813"/>
              <a:ext cx="817563" cy="441325"/>
            </a:xfrm>
            <a:prstGeom prst="ellipse">
              <a:avLst/>
            </a:prstGeom>
            <a:solidFill>
              <a:srgbClr val="6600CC">
                <a:alpha val="50000"/>
              </a:srgbClr>
            </a:solidFill>
            <a:ln>
              <a:noFill/>
            </a:ln>
            <a:extLst>
              <a:ext uri="{91240B29-F687-4F45-9708-019B960494DF}">
                <a14:hiddenLine xmlns:a14="http://schemas.microsoft.com/office/drawing/2010/main" w="19050">
                  <a:solidFill>
                    <a:srgbClr val="FFFFFF"/>
                  </a:solidFill>
                  <a:prstDash val="dash"/>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8"/>
            <p:cNvSpPr>
              <a:spLocks noChangeArrowheads="1"/>
            </p:cNvSpPr>
            <p:nvPr/>
          </p:nvSpPr>
          <p:spPr bwMode="auto">
            <a:xfrm rot="-1814072">
              <a:off x="2895600" y="1409700"/>
              <a:ext cx="809625" cy="314325"/>
            </a:xfrm>
            <a:prstGeom prst="rect">
              <a:avLst/>
            </a:prstGeom>
            <a:solidFill>
              <a:srgbClr val="FFFFFF"/>
            </a:solidFill>
            <a:ln w="9525">
              <a:solidFill>
                <a:srgbClr val="000000"/>
              </a:solidFill>
              <a:prstDash val="dash"/>
              <a:miter lim="800000"/>
              <a:headEnd/>
              <a:tailEnd/>
            </a:ln>
          </p:spPr>
          <p:txBody>
            <a:bodyPr vert="horz" wrap="square" lIns="74295" tIns="8890" rIns="74295" bIns="8890" numCol="1" anchor="t" anchorCtr="0" compatLnSpc="1">
              <a:prstTxWarp prst="textNoShape">
                <a:avLst/>
              </a:prstTxWarp>
            </a:bodyPr>
            <a:lstStyle/>
            <a:p>
              <a:pPr marL="0" marR="0" lvl="0" indent="85725"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民間所有地</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50"/>
            <p:cNvSpPr txBox="1">
              <a:spLocks noChangeArrowheads="1"/>
            </p:cNvSpPr>
            <p:nvPr/>
          </p:nvSpPr>
          <p:spPr bwMode="auto">
            <a:xfrm>
              <a:off x="3628231" y="2389187"/>
              <a:ext cx="1217613" cy="204786"/>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未来医療国際拠点候補地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Line 6"/>
            <p:cNvSpPr>
              <a:spLocks noChangeShapeType="1"/>
            </p:cNvSpPr>
            <p:nvPr/>
          </p:nvSpPr>
          <p:spPr bwMode="auto">
            <a:xfrm>
              <a:off x="3565525" y="2006600"/>
              <a:ext cx="339724" cy="3620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4"/>
            <p:cNvSpPr>
              <a:spLocks noChangeShapeType="1"/>
            </p:cNvSpPr>
            <p:nvPr/>
          </p:nvSpPr>
          <p:spPr bwMode="auto">
            <a:xfrm>
              <a:off x="3732213" y="1509713"/>
              <a:ext cx="263525" cy="430212"/>
            </a:xfrm>
            <a:prstGeom prst="straightConnector1">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3" descr="円/楕円​​: なにわ筋線新駅（予定）"/>
            <p:cNvSpPr>
              <a:spLocks noChangeArrowheads="1"/>
            </p:cNvSpPr>
            <p:nvPr/>
          </p:nvSpPr>
          <p:spPr bwMode="auto">
            <a:xfrm rot="-1779790">
              <a:off x="2903538" y="1589088"/>
              <a:ext cx="171450" cy="1111250"/>
            </a:xfrm>
            <a:prstGeom prst="ellipse">
              <a:avLst/>
            </a:prstGeom>
            <a:solidFill>
              <a:srgbClr val="FFFFFF"/>
            </a:solidFill>
            <a:ln w="12700">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0" rIns="74295"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テキスト ボックス 4"/>
            <p:cNvSpPr txBox="1">
              <a:spLocks noChangeArrowheads="1"/>
            </p:cNvSpPr>
            <p:nvPr/>
          </p:nvSpPr>
          <p:spPr bwMode="auto">
            <a:xfrm>
              <a:off x="2614844" y="2557248"/>
              <a:ext cx="1168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なにわ筋線新駅（予定）</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Line 1"/>
            <p:cNvSpPr>
              <a:spLocks noChangeShapeType="1"/>
            </p:cNvSpPr>
            <p:nvPr/>
          </p:nvSpPr>
          <p:spPr bwMode="auto">
            <a:xfrm flipH="1">
              <a:off x="2901950" y="2212975"/>
              <a:ext cx="82550" cy="3524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09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096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09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096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正方形/長方形 60"/>
          <p:cNvSpPr/>
          <p:nvPr/>
        </p:nvSpPr>
        <p:spPr>
          <a:xfrm>
            <a:off x="54608" y="4439066"/>
            <a:ext cx="8985506" cy="2379801"/>
          </a:xfrm>
          <a:prstGeom prst="rect">
            <a:avLst/>
          </a:prstGeom>
          <a:noFill/>
          <a:ln w="6350" cap="flat">
            <a:solidFill>
              <a:srgbClr val="3C230A"/>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直角三角形 61"/>
          <p:cNvSpPr/>
          <p:nvPr/>
        </p:nvSpPr>
        <p:spPr>
          <a:xfrm>
            <a:off x="4258440" y="5226665"/>
            <a:ext cx="776856" cy="1341993"/>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62"/>
          <p:cNvGrpSpPr/>
          <p:nvPr/>
        </p:nvGrpSpPr>
        <p:grpSpPr>
          <a:xfrm>
            <a:off x="811824" y="5167516"/>
            <a:ext cx="7120170" cy="1539480"/>
            <a:chOff x="846777" y="5070239"/>
            <a:chExt cx="7361122" cy="1519721"/>
          </a:xfrm>
        </p:grpSpPr>
        <p:grpSp>
          <p:nvGrpSpPr>
            <p:cNvPr id="77" name="グループ化 76"/>
            <p:cNvGrpSpPr/>
            <p:nvPr/>
          </p:nvGrpSpPr>
          <p:grpSpPr>
            <a:xfrm>
              <a:off x="846777" y="5070239"/>
              <a:ext cx="7361122" cy="1519721"/>
              <a:chOff x="846777" y="5192159"/>
              <a:chExt cx="7361122" cy="1519721"/>
            </a:xfrm>
          </p:grpSpPr>
          <p:sp>
            <p:nvSpPr>
              <p:cNvPr id="79" name="ホームベース 78"/>
              <p:cNvSpPr/>
              <p:nvPr/>
            </p:nvSpPr>
            <p:spPr>
              <a:xfrm>
                <a:off x="1309203" y="5402765"/>
                <a:ext cx="1929234" cy="1123312"/>
              </a:xfrm>
              <a:prstGeom prst="homePlate">
                <a:avLst>
                  <a:gd name="adj" fmla="val 11841"/>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pPr>
                <a:r>
                  <a:rPr lang="ja-JP" altLang="en-US" sz="11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1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事業スキーム</a:t>
                </a:r>
                <a:endParaRPr lang="en-US" altLang="ja-JP" sz="9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スキーム 等</a:t>
                </a:r>
                <a:r>
                  <a:rPr lang="ja-JP" altLang="en-US"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82"/>
              <p:cNvSpPr txBox="1"/>
              <p:nvPr/>
            </p:nvSpPr>
            <p:spPr>
              <a:xfrm>
                <a:off x="846777" y="5205196"/>
                <a:ext cx="371623" cy="1506684"/>
              </a:xfrm>
              <a:prstGeom prst="rect">
                <a:avLst/>
              </a:prstGeom>
              <a:solidFill>
                <a:schemeClr val="accent3">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ja-JP" altLang="en-US" sz="1100" b="1" kern="100" dirty="0">
                    <a:solidFill>
                      <a:srgbClr val="FFFFFF"/>
                    </a:solidFill>
                    <a:ea typeface="Meiryo UI"/>
                    <a:cs typeface="Times New Roman"/>
                  </a:rPr>
                  <a:t>基本方針（案）策定</a:t>
                </a:r>
                <a:endParaRPr lang="ja-JP" altLang="en-US" sz="1100" kern="100" dirty="0">
                  <a:solidFill>
                    <a:prstClr val="black"/>
                  </a:solidFill>
                  <a:ea typeface="ＭＳ 明朝"/>
                  <a:cs typeface="Times New Roman"/>
                </a:endParaRPr>
              </a:p>
            </p:txBody>
          </p:sp>
          <p:sp>
            <p:nvSpPr>
              <p:cNvPr id="81" name="テキスト ボックス 82"/>
              <p:cNvSpPr txBox="1"/>
              <p:nvPr/>
            </p:nvSpPr>
            <p:spPr>
              <a:xfrm>
                <a:off x="2432372" y="5205196"/>
                <a:ext cx="379091" cy="1506684"/>
              </a:xfrm>
              <a:prstGeom prst="rect">
                <a:avLst/>
              </a:prstGeom>
              <a:solidFill>
                <a:schemeClr val="accent3">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ja-JP" altLang="en-US" sz="1100" b="1" kern="100" dirty="0">
                    <a:solidFill>
                      <a:srgbClr val="FFFFFF"/>
                    </a:solidFill>
                    <a:ea typeface="Meiryo UI"/>
                    <a:cs typeface="Times New Roman"/>
                  </a:rPr>
                  <a:t>基本計画（素案）策定</a:t>
                </a:r>
                <a:endParaRPr lang="ja-JP" altLang="en-US" sz="1100" kern="100" dirty="0">
                  <a:solidFill>
                    <a:prstClr val="black"/>
                  </a:solidFill>
                  <a:ea typeface="ＭＳ 明朝"/>
                  <a:cs typeface="Times New Roman"/>
                </a:endParaRPr>
              </a:p>
            </p:txBody>
          </p:sp>
          <p:sp>
            <p:nvSpPr>
              <p:cNvPr id="82" name="テキスト ボックス 82"/>
              <p:cNvSpPr txBox="1"/>
              <p:nvPr/>
            </p:nvSpPr>
            <p:spPr>
              <a:xfrm>
                <a:off x="3382994" y="5205198"/>
                <a:ext cx="379091" cy="1506682"/>
              </a:xfrm>
              <a:prstGeom prst="rect">
                <a:avLst/>
              </a:prstGeom>
              <a:solidFill>
                <a:schemeClr val="accent3">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ja-JP" altLang="en-US" sz="1100" b="1" kern="100" dirty="0">
                    <a:solidFill>
                      <a:srgbClr val="FFFFFF"/>
                    </a:solidFill>
                    <a:ea typeface="Meiryo UI"/>
                    <a:cs typeface="Times New Roman"/>
                  </a:rPr>
                  <a:t>基本計画（案）策定</a:t>
                </a:r>
                <a:endParaRPr lang="ja-JP" altLang="en-US" sz="1100" kern="100" dirty="0">
                  <a:solidFill>
                    <a:prstClr val="black"/>
                  </a:solidFill>
                  <a:ea typeface="ＭＳ 明朝"/>
                  <a:cs typeface="Times New Roman"/>
                </a:endParaRPr>
              </a:p>
            </p:txBody>
          </p:sp>
          <p:sp>
            <p:nvSpPr>
              <p:cNvPr id="83" name="テキスト ボックス 82"/>
              <p:cNvSpPr txBox="1"/>
              <p:nvPr/>
            </p:nvSpPr>
            <p:spPr>
              <a:xfrm>
                <a:off x="6186496" y="5200546"/>
                <a:ext cx="1518720" cy="1506683"/>
              </a:xfrm>
              <a:prstGeom prst="rect">
                <a:avLst/>
              </a:prstGeom>
              <a:solidFill>
                <a:schemeClr val="accent3">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ja-JP" sz="1100" b="1" kern="100" dirty="0" smtClean="0">
                  <a:solidFill>
                    <a:srgbClr val="FFFFFF"/>
                  </a:solidFill>
                  <a:ea typeface="Meiryo UI"/>
                  <a:cs typeface="Times New Roman"/>
                </a:endParaRPr>
              </a:p>
              <a:p>
                <a:pPr algn="ctr"/>
                <a:endParaRPr lang="en-US" altLang="ja-JP" sz="1100" b="1" kern="100" dirty="0" smtClean="0">
                  <a:solidFill>
                    <a:srgbClr val="FFFFFF"/>
                  </a:solidFill>
                  <a:ea typeface="Meiryo UI"/>
                  <a:cs typeface="Times New Roman"/>
                </a:endParaRPr>
              </a:p>
              <a:p>
                <a:endParaRPr lang="en-US" altLang="ja-JP" sz="1100" b="1" kern="100" dirty="0" smtClean="0">
                  <a:solidFill>
                    <a:srgbClr val="FFFFFF"/>
                  </a:solidFill>
                  <a:ea typeface="Meiryo UI"/>
                  <a:cs typeface="Times New Roman"/>
                </a:endParaRPr>
              </a:p>
              <a:p>
                <a:r>
                  <a:rPr lang="ja-JP" altLang="en-US" sz="1100" b="1" kern="100" dirty="0" smtClean="0">
                    <a:solidFill>
                      <a:srgbClr val="FFFFFF"/>
                    </a:solidFill>
                    <a:ea typeface="Meiryo UI"/>
                    <a:cs typeface="Times New Roman"/>
                  </a:rPr>
                  <a:t> 基本設計・実施設計</a:t>
                </a:r>
                <a:r>
                  <a:rPr lang="en-US" altLang="ja-JP" sz="1100" b="1" kern="100" dirty="0" smtClean="0">
                    <a:solidFill>
                      <a:srgbClr val="FFFFFF"/>
                    </a:solidFill>
                    <a:ea typeface="Meiryo UI"/>
                    <a:cs typeface="Times New Roman"/>
                  </a:rPr>
                  <a:t> </a:t>
                </a:r>
              </a:p>
              <a:p>
                <a:endParaRPr lang="en-US" altLang="ja-JP" sz="1100" b="1" kern="100" dirty="0">
                  <a:solidFill>
                    <a:srgbClr val="FFFFFF"/>
                  </a:solidFill>
                  <a:ea typeface="Meiryo UI"/>
                  <a:cs typeface="Times New Roman"/>
                </a:endParaRPr>
              </a:p>
              <a:p>
                <a:r>
                  <a:rPr lang="ja-JP" altLang="en-US" sz="1100" b="1" kern="100" dirty="0" smtClean="0">
                    <a:solidFill>
                      <a:srgbClr val="FFFFFF"/>
                    </a:solidFill>
                    <a:ea typeface="Meiryo UI"/>
                    <a:cs typeface="Times New Roman"/>
                  </a:rPr>
                  <a:t> 施設整備工事</a:t>
                </a:r>
                <a:endParaRPr lang="ja-JP" altLang="en-US" sz="1100" kern="100" dirty="0">
                  <a:solidFill>
                    <a:prstClr val="black"/>
                  </a:solidFill>
                  <a:ea typeface="ＭＳ 明朝"/>
                  <a:cs typeface="Times New Roman"/>
                </a:endParaRPr>
              </a:p>
            </p:txBody>
          </p:sp>
          <p:sp>
            <p:nvSpPr>
              <p:cNvPr id="84" name="テキスト ボックス 82"/>
              <p:cNvSpPr txBox="1"/>
              <p:nvPr/>
            </p:nvSpPr>
            <p:spPr>
              <a:xfrm>
                <a:off x="7828808" y="5192159"/>
                <a:ext cx="379091" cy="1500916"/>
              </a:xfrm>
              <a:prstGeom prst="rect">
                <a:avLst/>
              </a:prstGeom>
              <a:solidFill>
                <a:schemeClr val="accent3">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ja-JP" altLang="en-US" sz="1100" b="1" kern="100" dirty="0">
                    <a:solidFill>
                      <a:srgbClr val="FFFFFF"/>
                    </a:solidFill>
                    <a:ea typeface="Meiryo UI"/>
                    <a:cs typeface="Times New Roman"/>
                  </a:rPr>
                  <a:t>施設オープン</a:t>
                </a:r>
                <a:endParaRPr lang="ja-JP" altLang="en-US" sz="1100" kern="100" dirty="0">
                  <a:solidFill>
                    <a:prstClr val="black"/>
                  </a:solidFill>
                  <a:ea typeface="ＭＳ 明朝"/>
                  <a:cs typeface="Times New Roman"/>
                </a:endParaRPr>
              </a:p>
            </p:txBody>
          </p:sp>
        </p:grpSp>
        <p:sp>
          <p:nvSpPr>
            <p:cNvPr id="78" name="大かっこ 77"/>
            <p:cNvSpPr/>
            <p:nvPr/>
          </p:nvSpPr>
          <p:spPr>
            <a:xfrm>
              <a:off x="1383909" y="5772842"/>
              <a:ext cx="879258" cy="429904"/>
            </a:xfrm>
            <a:prstGeom prst="bracketPair">
              <a:avLst>
                <a:gd name="adj" fmla="val 106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85" name="四角形吹き出し 84"/>
          <p:cNvSpPr/>
          <p:nvPr/>
        </p:nvSpPr>
        <p:spPr>
          <a:xfrm>
            <a:off x="1829767" y="4559552"/>
            <a:ext cx="2628000" cy="237600"/>
          </a:xfrm>
          <a:prstGeom prst="wedgeRectCallout">
            <a:avLst>
              <a:gd name="adj1" fmla="val -26954"/>
              <a:gd name="adj2" fmla="val 39746"/>
            </a:avLst>
          </a:prstGeom>
          <a:solidFill>
            <a:schemeClr val="accent1">
              <a:lumMod val="60000"/>
              <a:lumOff val="40000"/>
            </a:schemeClr>
          </a:solidFill>
          <a:ln w="12700">
            <a:solidFill>
              <a:schemeClr val="tx1"/>
            </a:solidFill>
            <a:prstDash val="solid"/>
          </a:ln>
        </p:spPr>
        <p:txBody>
          <a:bodyPr wrap="square" rtlCol="0" anchor="ctr">
            <a:spAutoFit/>
          </a:bodyPr>
          <a:lstStyle/>
          <a:p>
            <a:pPr algn="ctr">
              <a:lnSpc>
                <a:spcPts val="2400"/>
              </a:lnSpc>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が主体となり</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、基本計画（案）を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a:t>
            </a:r>
          </a:p>
        </p:txBody>
      </p:sp>
      <p:sp>
        <p:nvSpPr>
          <p:cNvPr id="86" name="角丸四角形 85"/>
          <p:cNvSpPr/>
          <p:nvPr/>
        </p:nvSpPr>
        <p:spPr bwMode="auto">
          <a:xfrm>
            <a:off x="190361" y="4399829"/>
            <a:ext cx="1566251" cy="340519"/>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400" b="1" dirty="0" smtClean="0">
                <a:solidFill>
                  <a:srgbClr val="FFFFFF"/>
                </a:solidFill>
                <a:latin typeface="Meiryo UI" pitchFamily="50" charset="-128"/>
                <a:ea typeface="Meiryo UI" pitchFamily="50" charset="-128"/>
                <a:cs typeface="Meiryo UI" pitchFamily="50" charset="-128"/>
              </a:rPr>
              <a:t>主なスケジュール</a:t>
            </a:r>
            <a:endParaRPr lang="ja-JP" altLang="en-US" sz="1050" b="1" dirty="0">
              <a:solidFill>
                <a:srgbClr val="FFFFFF"/>
              </a:solidFill>
              <a:latin typeface="Meiryo UI" pitchFamily="50" charset="-128"/>
              <a:ea typeface="Meiryo UI" pitchFamily="50" charset="-128"/>
              <a:cs typeface="Meiryo UI" pitchFamily="50" charset="-128"/>
            </a:endParaRPr>
          </a:p>
        </p:txBody>
      </p:sp>
      <p:cxnSp>
        <p:nvCxnSpPr>
          <p:cNvPr id="87" name="直線コネクタ 86"/>
          <p:cNvCxnSpPr/>
          <p:nvPr/>
        </p:nvCxnSpPr>
        <p:spPr>
          <a:xfrm flipH="1">
            <a:off x="1700771" y="4762396"/>
            <a:ext cx="260948" cy="616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99"/>
          <p:cNvSpPr txBox="1"/>
          <p:nvPr/>
        </p:nvSpPr>
        <p:spPr>
          <a:xfrm>
            <a:off x="720359" y="4860345"/>
            <a:ext cx="520524" cy="263595"/>
          </a:xfrm>
          <a:prstGeom prst="rect">
            <a:avLst/>
          </a:prstGeom>
          <a:solidFill>
            <a:sysClr val="window" lastClr="FFFFFF"/>
          </a:solidFill>
          <a:ln w="3175">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800" b="1" kern="100" dirty="0" smtClean="0">
                <a:effectLst/>
                <a:latin typeface="Meiryo UI"/>
                <a:ea typeface="ＭＳ 明朝"/>
                <a:cs typeface="Times New Roman"/>
              </a:rPr>
              <a:t>2017</a:t>
            </a:r>
          </a:p>
          <a:p>
            <a:pPr algn="ctr">
              <a:spcAft>
                <a:spcPts val="0"/>
              </a:spcAft>
            </a:pPr>
            <a:r>
              <a:rPr lang="ja-JP" altLang="en-US" sz="800" b="1" kern="100" dirty="0" smtClean="0">
                <a:effectLst/>
                <a:latin typeface="Meiryo UI"/>
                <a:ea typeface="ＭＳ 明朝"/>
                <a:cs typeface="Times New Roman"/>
              </a:rPr>
              <a:t> </a:t>
            </a:r>
            <a:r>
              <a:rPr lang="en-US" altLang="ja-JP" sz="800" b="1" kern="100" dirty="0" smtClean="0">
                <a:effectLst/>
                <a:latin typeface="Meiryo UI"/>
                <a:ea typeface="ＭＳ 明朝"/>
                <a:cs typeface="Times New Roman"/>
              </a:rPr>
              <a:t>3</a:t>
            </a:r>
            <a:r>
              <a:rPr lang="ja-JP" altLang="en-US" sz="800" b="1" kern="100" dirty="0" smtClean="0">
                <a:effectLst/>
                <a:latin typeface="Meiryo UI"/>
                <a:ea typeface="ＭＳ 明朝"/>
                <a:cs typeface="Times New Roman"/>
              </a:rPr>
              <a:t>月</a:t>
            </a: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9"/>
          <p:cNvSpPr txBox="1"/>
          <p:nvPr/>
        </p:nvSpPr>
        <p:spPr>
          <a:xfrm>
            <a:off x="1278984" y="4860345"/>
            <a:ext cx="2412754" cy="263595"/>
          </a:xfrm>
          <a:prstGeom prst="rect">
            <a:avLst/>
          </a:prstGeom>
          <a:solidFill>
            <a:sysClr val="window" lastClr="FFFFFF"/>
          </a:solidFill>
          <a:ln w="3175">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800" b="1" kern="100" dirty="0" smtClean="0">
                <a:effectLst/>
                <a:latin typeface="Meiryo UI"/>
                <a:ea typeface="ＭＳ 明朝"/>
                <a:cs typeface="Times New Roman"/>
              </a:rPr>
              <a:t>                       2017</a:t>
            </a:r>
            <a:r>
              <a:rPr lang="ja-JP" altLang="en-US" sz="800" b="1" kern="100" dirty="0" smtClean="0">
                <a:effectLst/>
                <a:latin typeface="Meiryo UI"/>
                <a:ea typeface="ＭＳ 明朝"/>
                <a:cs typeface="Times New Roman"/>
              </a:rPr>
              <a:t>年度</a:t>
            </a:r>
            <a:endParaRPr lang="en-US" sz="800" b="1" kern="100" dirty="0" smtClean="0">
              <a:effectLst/>
              <a:latin typeface="Meiryo UI"/>
              <a:ea typeface="ＭＳ 明朝"/>
              <a:cs typeface="Times New Roman"/>
            </a:endParaRPr>
          </a:p>
          <a:p>
            <a:pPr>
              <a:spcAft>
                <a:spcPts val="0"/>
              </a:spcAft>
            </a:pPr>
            <a:r>
              <a:rPr lang="ja-JP" altLang="en-US" sz="800" b="1" kern="100" dirty="0" smtClean="0">
                <a:effectLst/>
                <a:latin typeface="Meiryo UI"/>
                <a:ea typeface="ＭＳ 明朝"/>
                <a:cs typeface="Times New Roman"/>
              </a:rPr>
              <a:t> 　　　　　　　　　   </a:t>
            </a:r>
            <a:r>
              <a:rPr lang="en-US" altLang="ja-JP" sz="800" b="1" kern="100" dirty="0" smtClean="0">
                <a:effectLst/>
                <a:latin typeface="Meiryo UI"/>
                <a:ea typeface="ＭＳ 明朝"/>
                <a:cs typeface="Times New Roman"/>
              </a:rPr>
              <a:t>7</a:t>
            </a:r>
            <a:r>
              <a:rPr lang="ja-JP" altLang="en-US" sz="800" b="1" kern="100" dirty="0" smtClean="0">
                <a:effectLst/>
                <a:latin typeface="Meiryo UI"/>
                <a:ea typeface="ＭＳ 明朝"/>
                <a:cs typeface="Times New Roman"/>
              </a:rPr>
              <a:t>月                       </a:t>
            </a:r>
            <a:r>
              <a:rPr lang="en-US" altLang="ja-JP" sz="800" b="1" kern="100" dirty="0" smtClean="0">
                <a:effectLst/>
                <a:latin typeface="Meiryo UI"/>
                <a:ea typeface="ＭＳ 明朝"/>
                <a:cs typeface="Times New Roman"/>
              </a:rPr>
              <a:t>3</a:t>
            </a:r>
            <a:r>
              <a:rPr lang="ja-JP" altLang="en-US" sz="800" b="1" kern="100" dirty="0" smtClean="0">
                <a:effectLst/>
                <a:latin typeface="Meiryo UI"/>
                <a:ea typeface="ＭＳ 明朝"/>
                <a:cs typeface="Times New Roman"/>
              </a:rPr>
              <a:t>月</a:t>
            </a: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9"/>
          <p:cNvSpPr txBox="1"/>
          <p:nvPr/>
        </p:nvSpPr>
        <p:spPr>
          <a:xfrm>
            <a:off x="3725865" y="4860345"/>
            <a:ext cx="3455007" cy="263595"/>
          </a:xfrm>
          <a:prstGeom prst="rect">
            <a:avLst/>
          </a:prstGeom>
          <a:solidFill>
            <a:sysClr val="window" lastClr="FFFFFF"/>
          </a:solidFill>
          <a:ln w="3175">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800" b="1" kern="100" dirty="0" smtClean="0">
                <a:effectLst/>
                <a:latin typeface="Meiryo UI"/>
                <a:ea typeface="ＭＳ 明朝"/>
                <a:cs typeface="Times New Roman"/>
              </a:rPr>
              <a:t>                     </a:t>
            </a:r>
            <a:r>
              <a:rPr lang="ja-JP" altLang="en-US" sz="800" b="1" kern="100" dirty="0" smtClean="0">
                <a:effectLst/>
                <a:latin typeface="Meiryo UI"/>
                <a:ea typeface="ＭＳ 明朝"/>
                <a:cs typeface="Times New Roman"/>
              </a:rPr>
              <a:t>　</a:t>
            </a:r>
            <a:r>
              <a:rPr lang="en-US" sz="800" b="1" kern="100" dirty="0" smtClean="0">
                <a:effectLst/>
                <a:latin typeface="Meiryo UI"/>
                <a:ea typeface="ＭＳ 明朝"/>
                <a:cs typeface="Times New Roman"/>
              </a:rPr>
              <a:t>  </a:t>
            </a:r>
            <a:r>
              <a:rPr lang="ja-JP" altLang="en-US" sz="800" b="1" kern="100" dirty="0" smtClean="0">
                <a:effectLst/>
                <a:latin typeface="Meiryo UI"/>
                <a:ea typeface="ＭＳ 明朝"/>
                <a:cs typeface="Times New Roman"/>
              </a:rPr>
              <a:t>　　　</a:t>
            </a:r>
            <a:r>
              <a:rPr lang="en-US" sz="800" b="1" kern="100" dirty="0" smtClean="0">
                <a:effectLst/>
                <a:latin typeface="Meiryo UI"/>
                <a:ea typeface="ＭＳ 明朝"/>
                <a:cs typeface="Times New Roman"/>
              </a:rPr>
              <a:t>201</a:t>
            </a:r>
            <a:r>
              <a:rPr lang="en-US" altLang="ja-JP" sz="800" b="1" kern="100" dirty="0" smtClean="0">
                <a:effectLst/>
                <a:latin typeface="Meiryo UI"/>
                <a:ea typeface="ＭＳ 明朝"/>
                <a:cs typeface="Times New Roman"/>
              </a:rPr>
              <a:t>8</a:t>
            </a:r>
            <a:r>
              <a:rPr lang="ja-JP" altLang="en-US" sz="800" b="1" kern="100" dirty="0" smtClean="0">
                <a:effectLst/>
                <a:latin typeface="Meiryo UI"/>
                <a:ea typeface="ＭＳ 明朝"/>
                <a:cs typeface="Times New Roman"/>
              </a:rPr>
              <a:t>年度</a:t>
            </a:r>
            <a:endParaRPr lang="en-US" sz="800" b="1" kern="100" dirty="0" smtClean="0">
              <a:effectLst/>
              <a:latin typeface="Meiryo UI"/>
              <a:ea typeface="ＭＳ 明朝"/>
              <a:cs typeface="Times New Roman"/>
            </a:endParaRPr>
          </a:p>
          <a:p>
            <a:pPr>
              <a:spcAft>
                <a:spcPts val="0"/>
              </a:spcAft>
            </a:pPr>
            <a:r>
              <a:rPr lang="ja-JP" altLang="en-US" sz="800" b="1" kern="100" dirty="0" smtClean="0">
                <a:effectLst/>
                <a:latin typeface="Meiryo UI"/>
                <a:ea typeface="ＭＳ 明朝"/>
                <a:cs typeface="Times New Roman"/>
              </a:rPr>
              <a:t> 　　　　　　　　　　　　  　　 ～</a:t>
            </a:r>
            <a:r>
              <a:rPr lang="en-US" altLang="ja-JP" sz="800" b="1" kern="100" dirty="0" smtClean="0">
                <a:effectLst/>
                <a:latin typeface="Meiryo UI"/>
                <a:ea typeface="ＭＳ 明朝"/>
                <a:cs typeface="Times New Roman"/>
              </a:rPr>
              <a:t>2020</a:t>
            </a:r>
            <a:r>
              <a:rPr lang="ja-JP" altLang="en-US" sz="800" b="1" kern="100" dirty="0" smtClean="0">
                <a:effectLst/>
                <a:latin typeface="Meiryo UI"/>
                <a:ea typeface="ＭＳ 明朝"/>
                <a:cs typeface="Times New Roman"/>
              </a:rPr>
              <a:t>年度                      </a:t>
            </a: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ホームベース 92"/>
          <p:cNvSpPr/>
          <p:nvPr/>
        </p:nvSpPr>
        <p:spPr>
          <a:xfrm>
            <a:off x="3737386" y="5212893"/>
            <a:ext cx="1336009" cy="540921"/>
          </a:xfrm>
          <a:prstGeom prst="homePlate">
            <a:avLst>
              <a:gd name="adj" fmla="val 11841"/>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endParaRPr lang="en-US" altLang="ja-JP" sz="16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endParaRPr lang="en-US" altLang="ja-JP" sz="14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endParaRPr lang="en-US" sz="14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86"/>
          <p:cNvSpPr txBox="1"/>
          <p:nvPr/>
        </p:nvSpPr>
        <p:spPr>
          <a:xfrm>
            <a:off x="3765054" y="5225100"/>
            <a:ext cx="1245859" cy="537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推進機構の役割等の検討</a:t>
            </a:r>
            <a:endParaRPr lang="en-US" altLang="ja-JP" sz="1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100" dirty="0" smtClean="0">
              <a:solidFill>
                <a:schemeClr val="tx1"/>
              </a:solidFill>
              <a:effectLst/>
              <a:latin typeface="Century"/>
              <a:ea typeface="Meiryo UI"/>
              <a:cs typeface="Times New Roman"/>
            </a:endParaRPr>
          </a:p>
        </p:txBody>
      </p:sp>
      <p:sp>
        <p:nvSpPr>
          <p:cNvPr id="95" name="正方形/長方形 94"/>
          <p:cNvSpPr/>
          <p:nvPr/>
        </p:nvSpPr>
        <p:spPr>
          <a:xfrm>
            <a:off x="3724438" y="5817858"/>
            <a:ext cx="1624617" cy="559595"/>
          </a:xfrm>
          <a:prstGeom prst="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kern="100" dirty="0">
                <a:solidFill>
                  <a:schemeClr val="tx1"/>
                </a:solidFill>
                <a:latin typeface="Century"/>
                <a:ea typeface="Meiryo UI"/>
                <a:cs typeface="Times New Roman"/>
              </a:rPr>
              <a:t>公募等による開発事業者選定</a:t>
            </a:r>
            <a:r>
              <a:rPr lang="ja-JP" altLang="en-US" sz="900" kern="100" dirty="0" smtClean="0">
                <a:solidFill>
                  <a:schemeClr val="tx1"/>
                </a:solidFill>
                <a:latin typeface="Century"/>
                <a:ea typeface="Meiryo UI"/>
                <a:cs typeface="Times New Roman"/>
              </a:rPr>
              <a:t>手続き</a:t>
            </a:r>
            <a:endParaRPr kumimoji="1" lang="ja-JP" altLang="en-US" dirty="0"/>
          </a:p>
        </p:txBody>
      </p:sp>
      <p:sp>
        <p:nvSpPr>
          <p:cNvPr id="96" name="正方形/長方形 95"/>
          <p:cNvSpPr/>
          <p:nvPr/>
        </p:nvSpPr>
        <p:spPr>
          <a:xfrm>
            <a:off x="3719849" y="6454972"/>
            <a:ext cx="2147551" cy="267971"/>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kern="100" dirty="0">
                <a:solidFill>
                  <a:schemeClr val="tx1"/>
                </a:solidFill>
                <a:latin typeface="Century"/>
                <a:ea typeface="Meiryo UI"/>
                <a:cs typeface="Times New Roman"/>
              </a:rPr>
              <a:t>府成長特区指定の検討</a:t>
            </a:r>
          </a:p>
        </p:txBody>
      </p:sp>
      <p:sp>
        <p:nvSpPr>
          <p:cNvPr id="97" name="正方形/長方形 96"/>
          <p:cNvSpPr/>
          <p:nvPr/>
        </p:nvSpPr>
        <p:spPr>
          <a:xfrm>
            <a:off x="5445621" y="5803481"/>
            <a:ext cx="419560" cy="584900"/>
          </a:xfrm>
          <a:prstGeom prst="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kern="100" dirty="0" smtClean="0">
                <a:solidFill>
                  <a:schemeClr val="tx1"/>
                </a:solidFill>
                <a:latin typeface="Century"/>
                <a:ea typeface="Meiryo UI"/>
                <a:cs typeface="Times New Roman"/>
              </a:rPr>
              <a:t>開発事業者決定</a:t>
            </a:r>
            <a:endParaRPr kumimoji="1" lang="ja-JP" altLang="en-US" dirty="0"/>
          </a:p>
        </p:txBody>
      </p:sp>
      <p:sp>
        <p:nvSpPr>
          <p:cNvPr id="98" name="正方形/長方形 97"/>
          <p:cNvSpPr/>
          <p:nvPr/>
        </p:nvSpPr>
        <p:spPr>
          <a:xfrm>
            <a:off x="5162432" y="5203150"/>
            <a:ext cx="590353" cy="55651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kern="100" dirty="0" smtClean="0">
                <a:solidFill>
                  <a:schemeClr val="tx1"/>
                </a:solidFill>
                <a:latin typeface="Century"/>
                <a:ea typeface="Meiryo UI"/>
                <a:cs typeface="Times New Roman"/>
              </a:rPr>
              <a:t>機構設立</a:t>
            </a:r>
            <a:endParaRPr kumimoji="1" lang="ja-JP" altLang="en-US" dirty="0"/>
          </a:p>
        </p:txBody>
      </p:sp>
      <p:sp>
        <p:nvSpPr>
          <p:cNvPr id="99" name="テキスト ボックス 99"/>
          <p:cNvSpPr txBox="1"/>
          <p:nvPr/>
        </p:nvSpPr>
        <p:spPr>
          <a:xfrm>
            <a:off x="7267198" y="4855535"/>
            <a:ext cx="654384" cy="263595"/>
          </a:xfrm>
          <a:prstGeom prst="rect">
            <a:avLst/>
          </a:prstGeom>
          <a:solidFill>
            <a:sysClr val="window" lastClr="FFFFFF"/>
          </a:solidFill>
          <a:ln w="3175">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800" b="1" kern="100" dirty="0" smtClean="0">
                <a:latin typeface="Meiryo UI"/>
                <a:ea typeface="ＭＳ 明朝"/>
                <a:cs typeface="Times New Roman"/>
              </a:rPr>
              <a:t>2021</a:t>
            </a:r>
          </a:p>
          <a:p>
            <a:pPr algn="ctr">
              <a:spcAft>
                <a:spcPts val="0"/>
              </a:spcAft>
            </a:pPr>
            <a:r>
              <a:rPr lang="ja-JP" altLang="en-US" sz="800" b="1" kern="100" dirty="0" smtClean="0">
                <a:effectLst/>
                <a:latin typeface="Meiryo UI"/>
                <a:ea typeface="ＭＳ 明朝"/>
                <a:cs typeface="Times New Roman"/>
              </a:rPr>
              <a:t>　年度～</a:t>
            </a:r>
            <a:endParaRPr lang="en-US" sz="800" b="1" kern="100" dirty="0" smtClean="0">
              <a:effectLst/>
              <a:latin typeface="Meiryo UI"/>
              <a:ea typeface="ＭＳ 明朝"/>
              <a:cs typeface="Times New Roman"/>
            </a:endParaRPr>
          </a:p>
        </p:txBody>
      </p:sp>
      <p:sp>
        <p:nvSpPr>
          <p:cNvPr id="47" name="角丸四角形 46"/>
          <p:cNvSpPr/>
          <p:nvPr/>
        </p:nvSpPr>
        <p:spPr bwMode="auto">
          <a:xfrm>
            <a:off x="336506" y="1375962"/>
            <a:ext cx="1260000" cy="340519"/>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400" b="1" dirty="0">
                <a:solidFill>
                  <a:srgbClr val="FFFFFF"/>
                </a:solidFill>
                <a:latin typeface="Meiryo UI" pitchFamily="50" charset="-128"/>
                <a:ea typeface="Meiryo UI" pitchFamily="50" charset="-128"/>
                <a:cs typeface="Meiryo UI" pitchFamily="50" charset="-128"/>
              </a:rPr>
              <a:t>コンセプト</a:t>
            </a:r>
            <a:endParaRPr lang="ja-JP" altLang="en-US" sz="1050" b="1" dirty="0">
              <a:solidFill>
                <a:srgbClr val="FFFFFF"/>
              </a:solidFill>
              <a:latin typeface="Meiryo UI" pitchFamily="50" charset="-128"/>
              <a:ea typeface="Meiryo UI" pitchFamily="50" charset="-128"/>
              <a:cs typeface="Meiryo UI" pitchFamily="50" charset="-128"/>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976" y="1443343"/>
            <a:ext cx="4175512" cy="292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角丸四角形 58"/>
          <p:cNvSpPr/>
          <p:nvPr/>
        </p:nvSpPr>
        <p:spPr bwMode="auto">
          <a:xfrm>
            <a:off x="4946410" y="1371864"/>
            <a:ext cx="1569806" cy="340519"/>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400" b="1" dirty="0">
                <a:solidFill>
                  <a:srgbClr val="FFFFFF"/>
                </a:solidFill>
                <a:latin typeface="Meiryo UI" pitchFamily="50" charset="-128"/>
                <a:ea typeface="Meiryo UI" pitchFamily="50" charset="-128"/>
                <a:cs typeface="Meiryo UI" pitchFamily="50" charset="-128"/>
              </a:rPr>
              <a:t>拠点の候補地</a:t>
            </a:r>
            <a:endParaRPr lang="ja-JP" altLang="en-US" sz="105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7199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 y="326"/>
            <a:ext cx="9144000" cy="523220"/>
          </a:xfrm>
          <a:prstGeom prst="rect">
            <a:avLst/>
          </a:prstGeom>
          <a:solidFill>
            <a:srgbClr val="0000CC"/>
          </a:solidFill>
        </p:spPr>
        <p:txBody>
          <a:bodyPr>
            <a:spAutoFit/>
          </a:bodyPr>
          <a:lstStyle/>
          <a:p>
            <a:pPr algn="ctr">
              <a:buNone/>
            </a:pP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＜総括＞</a:t>
            </a:r>
          </a:p>
        </p:txBody>
      </p:sp>
      <p:sp>
        <p:nvSpPr>
          <p:cNvPr id="4" name="AutoShape 2">
            <a:extLst>
              <a:ext uri="{FF2B5EF4-FFF2-40B4-BE49-F238E27FC236}">
                <a16:creationId xmlns:a16="http://schemas.microsoft.com/office/drawing/2014/main" xmlns="" id="{DA36D9DC-78EF-41E9-B2AC-7AB818423F26}"/>
              </a:ext>
            </a:extLst>
          </p:cNvPr>
          <p:cNvSpPr>
            <a:spLocks noChangeArrowheads="1"/>
          </p:cNvSpPr>
          <p:nvPr/>
        </p:nvSpPr>
        <p:spPr bwMode="auto">
          <a:xfrm>
            <a:off x="162634" y="764704"/>
            <a:ext cx="8838101" cy="4668644"/>
          </a:xfrm>
          <a:prstGeom prst="roundRect">
            <a:avLst>
              <a:gd name="adj" fmla="val 4291"/>
            </a:avLst>
          </a:prstGeom>
          <a:solidFill>
            <a:schemeClr val="accent5">
              <a:lumMod val="20000"/>
              <a:lumOff val="80000"/>
            </a:schemeClr>
          </a:solidFill>
          <a:ln w="19050">
            <a:solidFill>
              <a:schemeClr val="tx1"/>
            </a:solidFill>
            <a:round/>
            <a:headEnd/>
            <a:tailEnd/>
          </a:ln>
        </p:spPr>
        <p:txBody>
          <a:bodyPr vert="horz" wrap="square" lIns="74295" tIns="180000" rIns="74295" bIns="180000" numCol="1" anchor="t" anchorCtr="0" compatLnSpc="1">
            <a:prstTxWarp prst="textNoShape">
              <a:avLst/>
            </a:prstTxWarp>
            <a:spAutoFit/>
          </a:bodyPr>
          <a:lstStyle/>
          <a:p>
            <a:pPr marL="87313" indent="-87313"/>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バイオ</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を策定し、</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産学官による取組みを進めるなか、</a:t>
            </a:r>
            <a:r>
              <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年には大阪府・市</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の成長</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、成長産業としてライフサイエンスが位置づけられた</a:t>
            </a:r>
            <a:endPar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endParaRPr lang="en-US" altLang="ja-JP" sz="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a:t>
            </a:r>
            <a:r>
              <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年間で</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、ライフサイエンス産業に</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関する環境</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整備は確実</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進んだが</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戦略に掲げた将来像のイメージ「</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大阪を世界トップクラスのクラスター</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は道半ばで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2400" dirty="0">
                <a:latin typeface="Meiryo UI" panose="020B0604030504040204" pitchFamily="50" charset="-128"/>
                <a:ea typeface="Meiryo UI" panose="020B0604030504040204" pitchFamily="50" charset="-128"/>
                <a:cs typeface="Meiryo UI" panose="020B0604030504040204" pitchFamily="50" charset="-128"/>
              </a:rPr>
              <a:t>・今後は</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の成長</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戦略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年改訂版（案）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新たに重点化を図る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分野として「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健康・医療関連産業の世界的なクラスター形成</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」が位置づけられる予定であることから、ライフサイエンス関</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連の大学</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機関、企業の</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集積を活かしつつ、ヘルスケア</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含めた健康</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・医療関連産業の推進</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産学官一体で取り組んでいく</a:t>
            </a:r>
            <a:endPar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4134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71997093"/>
              </p:ext>
            </p:extLst>
          </p:nvPr>
        </p:nvGraphicFramePr>
        <p:xfrm>
          <a:off x="21010" y="180849"/>
          <a:ext cx="8508500" cy="6669597"/>
        </p:xfrm>
        <a:graphic>
          <a:graphicData uri="http://schemas.openxmlformats.org/drawingml/2006/table">
            <a:tbl>
              <a:tblPr firstRow="1" bandRow="1">
                <a:tableStyleId>{F5AB1C69-6EDB-4FF4-983F-18BD219EF322}</a:tableStyleId>
              </a:tblPr>
              <a:tblGrid>
                <a:gridCol w="870695">
                  <a:extLst>
                    <a:ext uri="{9D8B030D-6E8A-4147-A177-3AD203B41FA5}">
                      <a16:colId xmlns="" xmlns:a16="http://schemas.microsoft.com/office/drawing/2014/main" val="20000"/>
                    </a:ext>
                  </a:extLst>
                </a:gridCol>
                <a:gridCol w="6336704">
                  <a:extLst>
                    <a:ext uri="{9D8B030D-6E8A-4147-A177-3AD203B41FA5}">
                      <a16:colId xmlns="" xmlns:a16="http://schemas.microsoft.com/office/drawing/2014/main" val="20001"/>
                    </a:ext>
                  </a:extLst>
                </a:gridCol>
                <a:gridCol w="1301101">
                  <a:extLst>
                    <a:ext uri="{9D8B030D-6E8A-4147-A177-3AD203B41FA5}">
                      <a16:colId xmlns="" xmlns:a16="http://schemas.microsoft.com/office/drawing/2014/main" val="20002"/>
                    </a:ext>
                  </a:extLst>
                </a:gridCol>
              </a:tblGrid>
              <a:tr h="303731">
                <a:tc>
                  <a:txBody>
                    <a:bodyPr/>
                    <a:lstStyle/>
                    <a:p>
                      <a:pPr algn="ctr"/>
                      <a:r>
                        <a:rPr kumimoji="1" lang="ja-JP" altLang="en-US" sz="1200" b="1" dirty="0">
                          <a:latin typeface="Meiryo UI" pitchFamily="50" charset="-128"/>
                          <a:ea typeface="Meiryo UI" pitchFamily="50" charset="-128"/>
                          <a:cs typeface="Meiryo UI" pitchFamily="50" charset="-128"/>
                        </a:rPr>
                        <a:t>重点項目</a:t>
                      </a:r>
                    </a:p>
                  </a:txBody>
                  <a:tcPr anchor="ctr"/>
                </a:tc>
                <a:tc>
                  <a:txBody>
                    <a:bodyPr/>
                    <a:lstStyle/>
                    <a:p>
                      <a:pPr algn="l"/>
                      <a:r>
                        <a:rPr kumimoji="1" lang="en-US" altLang="ja-JP" sz="1400" b="1" dirty="0">
                          <a:latin typeface="Meiryo UI" pitchFamily="50" charset="-128"/>
                          <a:ea typeface="Meiryo UI" pitchFamily="50" charset="-128"/>
                          <a:cs typeface="Meiryo UI" pitchFamily="50" charset="-128"/>
                        </a:rPr>
                        <a:t>2008      ’09       ’10       ’11       ’12       ’13</a:t>
                      </a:r>
                      <a:r>
                        <a:rPr kumimoji="1" lang="ja-JP" altLang="en-US" sz="1400" b="1" dirty="0">
                          <a:latin typeface="Meiryo UI" pitchFamily="50" charset="-128"/>
                          <a:ea typeface="Meiryo UI" pitchFamily="50" charset="-128"/>
                          <a:cs typeface="Meiryo UI" pitchFamily="50" charset="-128"/>
                        </a:rPr>
                        <a:t>　　　’</a:t>
                      </a:r>
                      <a:r>
                        <a:rPr kumimoji="1" lang="en-US" altLang="ja-JP" sz="1400" b="1" dirty="0">
                          <a:latin typeface="Meiryo UI" pitchFamily="50" charset="-128"/>
                          <a:ea typeface="Meiryo UI" pitchFamily="50" charset="-128"/>
                          <a:cs typeface="Meiryo UI" pitchFamily="50" charset="-128"/>
                        </a:rPr>
                        <a:t>14</a:t>
                      </a:r>
                      <a:r>
                        <a:rPr kumimoji="1" lang="ja-JP" altLang="en-US" sz="1400" b="1" dirty="0">
                          <a:latin typeface="Meiryo UI" pitchFamily="50" charset="-128"/>
                          <a:ea typeface="Meiryo UI" pitchFamily="50" charset="-128"/>
                          <a:cs typeface="Meiryo UI" pitchFamily="50" charset="-128"/>
                        </a:rPr>
                        <a:t>　　　’</a:t>
                      </a:r>
                      <a:r>
                        <a:rPr kumimoji="1" lang="en-US" altLang="ja-JP" sz="1400" b="1" dirty="0">
                          <a:latin typeface="Meiryo UI" pitchFamily="50" charset="-128"/>
                          <a:ea typeface="Meiryo UI" pitchFamily="50" charset="-128"/>
                          <a:cs typeface="Meiryo UI" pitchFamily="50" charset="-128"/>
                        </a:rPr>
                        <a:t>15</a:t>
                      </a:r>
                      <a:r>
                        <a:rPr kumimoji="1" lang="ja-JP" altLang="en-US" sz="1400" b="1" dirty="0">
                          <a:latin typeface="Meiryo UI" pitchFamily="50" charset="-128"/>
                          <a:ea typeface="Meiryo UI" pitchFamily="50" charset="-128"/>
                          <a:cs typeface="Meiryo UI" pitchFamily="50" charset="-128"/>
                        </a:rPr>
                        <a:t>　　　’</a:t>
                      </a:r>
                      <a:r>
                        <a:rPr kumimoji="1" lang="en-US" altLang="ja-JP" sz="1400" b="1" dirty="0">
                          <a:latin typeface="Meiryo UI" pitchFamily="50" charset="-128"/>
                          <a:ea typeface="Meiryo UI" pitchFamily="50" charset="-128"/>
                          <a:cs typeface="Meiryo UI" pitchFamily="50" charset="-128"/>
                        </a:rPr>
                        <a:t>16</a:t>
                      </a:r>
                      <a:endParaRPr kumimoji="1" lang="ja-JP" altLang="en-US" sz="1400" b="1" dirty="0">
                        <a:latin typeface="Meiryo UI" pitchFamily="50" charset="-128"/>
                        <a:ea typeface="Meiryo UI" pitchFamily="50" charset="-128"/>
                        <a:cs typeface="Meiryo UI" pitchFamily="50" charset="-128"/>
                      </a:endParaRPr>
                    </a:p>
                  </a:txBody>
                  <a:tcPr/>
                </a:tc>
                <a:tc>
                  <a:txBody>
                    <a:bodyPr/>
                    <a:lstStyle/>
                    <a:p>
                      <a:pPr algn="ctr"/>
                      <a:r>
                        <a:rPr kumimoji="1" lang="en-US" altLang="ja-JP" sz="1400" b="1" dirty="0">
                          <a:latin typeface="Meiryo UI" pitchFamily="50" charset="-128"/>
                          <a:ea typeface="Meiryo UI" pitchFamily="50" charset="-128"/>
                          <a:cs typeface="Meiryo UI" pitchFamily="50" charset="-128"/>
                        </a:rPr>
                        <a:t>2017</a:t>
                      </a:r>
                      <a:endParaRPr kumimoji="1" lang="ja-JP" altLang="en-US" sz="1400" b="1" dirty="0">
                        <a:latin typeface="Meiryo UI" pitchFamily="50" charset="-128"/>
                        <a:ea typeface="Meiryo UI" pitchFamily="50" charset="-128"/>
                        <a:cs typeface="Meiryo UI" pitchFamily="50" charset="-128"/>
                      </a:endParaRPr>
                    </a:p>
                  </a:txBody>
                  <a:tcPr>
                    <a:solidFill>
                      <a:schemeClr val="accent2">
                        <a:lumMod val="60000"/>
                        <a:lumOff val="40000"/>
                      </a:schemeClr>
                    </a:solidFill>
                  </a:tcPr>
                </a:tc>
                <a:extLst>
                  <a:ext uri="{0D108BD9-81ED-4DB2-BD59-A6C34878D82A}">
                    <a16:rowId xmlns="" xmlns:a16="http://schemas.microsoft.com/office/drawing/2014/main" val="10000"/>
                  </a:ext>
                </a:extLst>
              </a:tr>
              <a:tr h="696090">
                <a:tc>
                  <a:txBody>
                    <a:bodyPr/>
                    <a:lstStyle/>
                    <a:p>
                      <a:pPr algn="ctr"/>
                      <a:r>
                        <a:rPr kumimoji="1" lang="ja-JP" altLang="en-US" sz="1400" b="0" dirty="0">
                          <a:latin typeface="Meiryo UI" pitchFamily="50" charset="-128"/>
                          <a:ea typeface="Meiryo UI" pitchFamily="50" charset="-128"/>
                          <a:cs typeface="Meiryo UI" pitchFamily="50" charset="-128"/>
                        </a:rPr>
                        <a:t>規制</a:t>
                      </a:r>
                      <a:endParaRPr kumimoji="1" lang="en-US" altLang="ja-JP" sz="1400" b="0" dirty="0">
                        <a:latin typeface="Meiryo UI" pitchFamily="50" charset="-128"/>
                        <a:ea typeface="Meiryo UI" pitchFamily="50" charset="-128"/>
                        <a:cs typeface="Meiryo UI" pitchFamily="50" charset="-128"/>
                      </a:endParaRPr>
                    </a:p>
                    <a:p>
                      <a:pPr algn="ctr"/>
                      <a:r>
                        <a:rPr kumimoji="1" lang="ja-JP" altLang="en-US" sz="1400" b="0" dirty="0">
                          <a:latin typeface="Meiryo UI" pitchFamily="50" charset="-128"/>
                          <a:ea typeface="Meiryo UI" pitchFamily="50" charset="-128"/>
                          <a:cs typeface="Meiryo UI" pitchFamily="50" charset="-128"/>
                        </a:rPr>
                        <a:t>改革</a:t>
                      </a: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1"/>
                  </a:ext>
                </a:extLst>
              </a:tr>
              <a:tr h="1559098">
                <a:tc>
                  <a:txBody>
                    <a:bodyPr/>
                    <a:lstStyle/>
                    <a:p>
                      <a:pPr algn="ctr"/>
                      <a:r>
                        <a:rPr kumimoji="1" lang="ja-JP" altLang="en-US" sz="1400" b="0" dirty="0">
                          <a:latin typeface="Meiryo UI" pitchFamily="50" charset="-128"/>
                          <a:ea typeface="Meiryo UI" pitchFamily="50" charset="-128"/>
                          <a:cs typeface="Meiryo UI" pitchFamily="50" charset="-128"/>
                        </a:rPr>
                        <a:t>治験</a:t>
                      </a:r>
                      <a:endParaRPr kumimoji="1" lang="en-US" altLang="ja-JP" sz="1400" b="0" dirty="0">
                        <a:latin typeface="Meiryo UI" pitchFamily="50" charset="-128"/>
                        <a:ea typeface="Meiryo UI" pitchFamily="50" charset="-128"/>
                        <a:cs typeface="Meiryo UI" pitchFamily="50" charset="-128"/>
                      </a:endParaRPr>
                    </a:p>
                    <a:p>
                      <a:pPr algn="ctr"/>
                      <a:r>
                        <a:rPr kumimoji="1" lang="ja-JP" altLang="en-US" sz="1400" b="0" dirty="0">
                          <a:latin typeface="Meiryo UI" pitchFamily="50" charset="-128"/>
                          <a:ea typeface="Meiryo UI" pitchFamily="50" charset="-128"/>
                          <a:cs typeface="Meiryo UI" pitchFamily="50" charset="-128"/>
                        </a:rPr>
                        <a:t>促進</a:t>
                      </a:r>
                    </a:p>
                  </a:txBody>
                  <a:tcPr anchor="ctr"/>
                </a:tc>
                <a:tc>
                  <a:txBody>
                    <a:bodyPr/>
                    <a:lstStyle/>
                    <a:p>
                      <a:r>
                        <a:rPr kumimoji="1" lang="ja-JP" altLang="en-US" sz="1050" b="1" dirty="0">
                          <a:latin typeface="Meiryo UI" pitchFamily="50" charset="-128"/>
                          <a:ea typeface="Meiryo UI" pitchFamily="50" charset="-128"/>
                          <a:cs typeface="Meiryo UI" pitchFamily="50" charset="-128"/>
                        </a:rPr>
                        <a:t>　</a:t>
                      </a:r>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2"/>
                  </a:ext>
                </a:extLst>
              </a:tr>
              <a:tr h="1275626">
                <a:tc>
                  <a:txBody>
                    <a:bodyPr/>
                    <a:lstStyle/>
                    <a:p>
                      <a:pPr algn="ctr"/>
                      <a:r>
                        <a:rPr kumimoji="1" lang="ja-JP" altLang="en-US" sz="1200" b="0" dirty="0">
                          <a:latin typeface="Meiryo UI" pitchFamily="50" charset="-128"/>
                          <a:ea typeface="Meiryo UI" pitchFamily="50" charset="-128"/>
                          <a:cs typeface="Meiryo UI" pitchFamily="50" charset="-128"/>
                        </a:rPr>
                        <a:t>研究成果の事業化推進</a:t>
                      </a:r>
                      <a:endParaRPr kumimoji="1" lang="en-US" altLang="ja-JP" sz="1050" b="1" dirty="0">
                        <a:latin typeface="Meiryo UI" pitchFamily="50" charset="-128"/>
                        <a:ea typeface="Meiryo UI" pitchFamily="50" charset="-128"/>
                        <a:cs typeface="Meiryo UI" pitchFamily="50" charset="-128"/>
                      </a:endParaRP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3"/>
                  </a:ext>
                </a:extLst>
              </a:tr>
              <a:tr h="932819">
                <a:tc>
                  <a:txBody>
                    <a:bodyPr/>
                    <a:lstStyle/>
                    <a:p>
                      <a:pPr algn="ctr"/>
                      <a:r>
                        <a:rPr kumimoji="1" lang="ja-JP" altLang="en-US" sz="1200" b="0" dirty="0">
                          <a:latin typeface="Meiryo UI" pitchFamily="50" charset="-128"/>
                          <a:ea typeface="Meiryo UI" pitchFamily="50" charset="-128"/>
                          <a:cs typeface="Meiryo UI" pitchFamily="50" charset="-128"/>
                        </a:rPr>
                        <a:t>バイオベンチャー育成</a:t>
                      </a:r>
                      <a:endParaRPr kumimoji="1" lang="en-US" altLang="ja-JP" sz="1200" b="0" dirty="0">
                        <a:latin typeface="Meiryo UI" pitchFamily="50" charset="-128"/>
                        <a:ea typeface="Meiryo UI" pitchFamily="50" charset="-128"/>
                        <a:cs typeface="Meiryo UI" pitchFamily="50" charset="-128"/>
                      </a:endParaRP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4"/>
                  </a:ext>
                </a:extLst>
              </a:tr>
              <a:tr h="625538">
                <a:tc>
                  <a:txBody>
                    <a:bodyPr/>
                    <a:lstStyle/>
                    <a:p>
                      <a:pPr algn="ctr"/>
                      <a:r>
                        <a:rPr kumimoji="1" lang="ja-JP" altLang="en-US" sz="1200" b="0" dirty="0">
                          <a:latin typeface="Meiryo UI" pitchFamily="50" charset="-128"/>
                          <a:ea typeface="Meiryo UI" pitchFamily="50" charset="-128"/>
                          <a:cs typeface="Meiryo UI" pitchFamily="50" charset="-128"/>
                        </a:rPr>
                        <a:t>アライアンス促進</a:t>
                      </a: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5"/>
                  </a:ext>
                </a:extLst>
              </a:tr>
              <a:tr h="425209">
                <a:tc>
                  <a:txBody>
                    <a:bodyPr/>
                    <a:lstStyle/>
                    <a:p>
                      <a:pPr algn="ctr"/>
                      <a:r>
                        <a:rPr kumimoji="1" lang="ja-JP" altLang="en-US" sz="1200" b="0" dirty="0">
                          <a:latin typeface="Meiryo UI" pitchFamily="50" charset="-128"/>
                          <a:ea typeface="Meiryo UI" pitchFamily="50" charset="-128"/>
                          <a:cs typeface="Meiryo UI" pitchFamily="50" charset="-128"/>
                        </a:rPr>
                        <a:t>国際連携</a:t>
                      </a: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6"/>
                  </a:ext>
                </a:extLst>
              </a:tr>
              <a:tr h="850417">
                <a:tc>
                  <a:txBody>
                    <a:bodyPr/>
                    <a:lstStyle/>
                    <a:p>
                      <a:pPr algn="ctr"/>
                      <a:r>
                        <a:rPr kumimoji="1" lang="ja-JP" altLang="en-US" sz="1200" b="0" dirty="0">
                          <a:latin typeface="Meiryo UI" pitchFamily="50" charset="-128"/>
                          <a:ea typeface="Meiryo UI" pitchFamily="50" charset="-128"/>
                          <a:cs typeface="Meiryo UI" pitchFamily="50" charset="-128"/>
                        </a:rPr>
                        <a:t>拠点形成</a:t>
                      </a:r>
                    </a:p>
                  </a:txBody>
                  <a:tcPr anchor="ctr"/>
                </a:tc>
                <a:tc>
                  <a:txBody>
                    <a:bodyPr/>
                    <a:lstStyle/>
                    <a:p>
                      <a:endParaRPr kumimoji="1" lang="en-US" altLang="ja-JP" sz="1050" b="1" dirty="0">
                        <a:latin typeface="Meiryo UI" pitchFamily="50" charset="-128"/>
                        <a:ea typeface="Meiryo UI" pitchFamily="50" charset="-128"/>
                        <a:cs typeface="Meiryo UI" pitchFamily="50" charset="-128"/>
                      </a:endParaRPr>
                    </a:p>
                  </a:txBody>
                  <a:tcPr/>
                </a:tc>
                <a:tc>
                  <a:txBody>
                    <a:bodyPr/>
                    <a:lstStyle/>
                    <a:p>
                      <a:endParaRPr kumimoji="1" lang="ja-JP" altLang="en-US" dirty="0"/>
                    </a:p>
                  </a:txBody>
                  <a:tcPr>
                    <a:solidFill>
                      <a:schemeClr val="accent2">
                        <a:lumMod val="60000"/>
                        <a:lumOff val="40000"/>
                      </a:schemeClr>
                    </a:solidFill>
                  </a:tcPr>
                </a:tc>
                <a:extLst>
                  <a:ext uri="{0D108BD9-81ED-4DB2-BD59-A6C34878D82A}">
                    <a16:rowId xmlns="" xmlns:a16="http://schemas.microsoft.com/office/drawing/2014/main" val="10007"/>
                  </a:ext>
                </a:extLst>
              </a:tr>
            </a:tbl>
          </a:graphicData>
        </a:graphic>
      </p:graphicFrame>
      <p:sp>
        <p:nvSpPr>
          <p:cNvPr id="77" name="AutoShape 23"/>
          <p:cNvSpPr>
            <a:spLocks noChangeArrowheads="1"/>
          </p:cNvSpPr>
          <p:nvPr/>
        </p:nvSpPr>
        <p:spPr bwMode="auto">
          <a:xfrm>
            <a:off x="8676456" y="464869"/>
            <a:ext cx="446087" cy="6384507"/>
          </a:xfrm>
          <a:prstGeom prst="roundRect">
            <a:avLst>
              <a:gd name="adj" fmla="val 50000"/>
            </a:avLst>
          </a:prstGeom>
          <a:solidFill>
            <a:srgbClr val="FFFF00"/>
          </a:solidFill>
          <a:ln w="9525">
            <a:solidFill>
              <a:srgbClr val="FFCC00"/>
            </a:solidFill>
            <a:round/>
            <a:headEnd/>
            <a:tailEnd/>
          </a:ln>
        </p:spPr>
        <p:txBody>
          <a:bodyPr vert="eaVert" wrap="none" anchor="ctr"/>
          <a:lstStyle/>
          <a:p>
            <a:pPr algn="ctr"/>
            <a:r>
              <a:rPr lang="ja-JP" altLang="en-US" sz="1800" dirty="0">
                <a:latin typeface="Meiryo UI" panose="020B0604030504040204" pitchFamily="50" charset="-128"/>
                <a:ea typeface="Meiryo UI" panose="020B0604030504040204" pitchFamily="50" charset="-128"/>
                <a:cs typeface="Meiryo UI" panose="020B0604030504040204" pitchFamily="50" charset="-128"/>
              </a:rPr>
              <a:t>世界トップクラスのバイオクラスターへ</a:t>
            </a:r>
          </a:p>
        </p:txBody>
      </p:sp>
      <p:sp>
        <p:nvSpPr>
          <p:cNvPr id="65" name="Rectangle 15"/>
          <p:cNvSpPr>
            <a:spLocks noChangeArrowheads="1"/>
          </p:cNvSpPr>
          <p:nvPr/>
        </p:nvSpPr>
        <p:spPr bwMode="auto">
          <a:xfrm>
            <a:off x="8652938" y="198759"/>
            <a:ext cx="462312" cy="218740"/>
          </a:xfrm>
          <a:prstGeom prst="rect">
            <a:avLst/>
          </a:prstGeom>
          <a:solidFill>
            <a:srgbClr val="99CC00"/>
          </a:solidFill>
          <a:ln w="9525">
            <a:solidFill>
              <a:srgbClr val="CCFFCC"/>
            </a:solidFill>
            <a:miter lim="800000"/>
            <a:headEnd/>
            <a:tailEnd/>
          </a:ln>
        </p:spPr>
        <p:txBody>
          <a:bodyPr wrap="none" anchor="ct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2018</a:t>
            </a:r>
          </a:p>
        </p:txBody>
      </p:sp>
      <p:sp>
        <p:nvSpPr>
          <p:cNvPr id="6" name="Rectangle 4"/>
          <p:cNvSpPr>
            <a:spLocks noChangeArrowheads="1"/>
          </p:cNvSpPr>
          <p:nvPr/>
        </p:nvSpPr>
        <p:spPr bwMode="auto">
          <a:xfrm>
            <a:off x="-108520" y="0"/>
            <a:ext cx="9361040" cy="216000"/>
          </a:xfrm>
          <a:prstGeom prst="rect">
            <a:avLst/>
          </a:prstGeom>
          <a:solidFill>
            <a:srgbClr val="0000CC"/>
          </a:solidFill>
          <a:ln>
            <a:noFill/>
          </a:ln>
          <a:extLst/>
        </p:spPr>
        <p:txBody>
          <a:bodyPr wrap="none"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大阪バイオ戦略　　ロードマップ　</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854596" y="477376"/>
            <a:ext cx="8011112" cy="6364920"/>
            <a:chOff x="854596" y="452124"/>
            <a:chExt cx="8011112" cy="6344820"/>
          </a:xfrm>
        </p:grpSpPr>
        <p:sp>
          <p:nvSpPr>
            <p:cNvPr id="72" name="AutoShape 130"/>
            <p:cNvSpPr>
              <a:spLocks noChangeArrowheads="1"/>
            </p:cNvSpPr>
            <p:nvPr/>
          </p:nvSpPr>
          <p:spPr bwMode="auto">
            <a:xfrm>
              <a:off x="5826465" y="4543921"/>
              <a:ext cx="2705973" cy="169335"/>
            </a:xfrm>
            <a:prstGeom prst="homePlate">
              <a:avLst>
                <a:gd name="adj" fmla="val 37294"/>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創薬シーズ事業化支援事業</a:t>
              </a:r>
            </a:p>
          </p:txBody>
        </p:sp>
        <p:sp>
          <p:nvSpPr>
            <p:cNvPr id="89" name="AutoShape 130"/>
            <p:cNvSpPr>
              <a:spLocks noChangeArrowheads="1"/>
            </p:cNvSpPr>
            <p:nvPr/>
          </p:nvSpPr>
          <p:spPr bwMode="auto">
            <a:xfrm>
              <a:off x="5796136" y="2311700"/>
              <a:ext cx="2736302" cy="173466"/>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a:lnSpc>
                  <a:spcPct val="850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関西支部の機能拡充</a:t>
              </a:r>
            </a:p>
          </p:txBody>
        </p:sp>
        <p:sp>
          <p:nvSpPr>
            <p:cNvPr id="84" name="AutoShape 130"/>
            <p:cNvSpPr>
              <a:spLocks noChangeArrowheads="1"/>
            </p:cNvSpPr>
            <p:nvPr/>
          </p:nvSpPr>
          <p:spPr bwMode="auto">
            <a:xfrm>
              <a:off x="5796136" y="1544920"/>
              <a:ext cx="2736303" cy="170729"/>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創薬に関連する法規制上の課題の検討</a:t>
              </a:r>
            </a:p>
          </p:txBody>
        </p:sp>
        <p:sp>
          <p:nvSpPr>
            <p:cNvPr id="88" name="AutoShape 130"/>
            <p:cNvSpPr>
              <a:spLocks noChangeArrowheads="1"/>
            </p:cNvSpPr>
            <p:nvPr/>
          </p:nvSpPr>
          <p:spPr bwMode="auto">
            <a:xfrm>
              <a:off x="5796136" y="1228093"/>
              <a:ext cx="2736304" cy="162648"/>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lvl="0">
                <a:lnSpc>
                  <a:spcPct val="850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治験ネットワーク機能の構築</a:t>
              </a:r>
            </a:p>
          </p:txBody>
        </p:sp>
        <p:sp>
          <p:nvSpPr>
            <p:cNvPr id="82" name="AutoShape 130"/>
            <p:cNvSpPr>
              <a:spLocks noChangeArrowheads="1"/>
            </p:cNvSpPr>
            <p:nvPr/>
          </p:nvSpPr>
          <p:spPr bwMode="auto">
            <a:xfrm>
              <a:off x="5796136" y="452124"/>
              <a:ext cx="2736304" cy="404031"/>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a:lnSpc>
                  <a:spcPct val="85000"/>
                </a:lnSpc>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　　　国家戦略特区等による規制改革等を活用した</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nSpc>
                  <a:spcPct val="85000"/>
                </a:lnSpc>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　　　医薬品、医療機器、</a:t>
              </a:r>
              <a:r>
                <a:rPr lang="zh-TW" altLang="en-US" sz="800" b="1" dirty="0">
                  <a:latin typeface="Meiryo UI" panose="020B0604030504040204" pitchFamily="50" charset="-128"/>
                  <a:ea typeface="Meiryo UI" panose="020B0604030504040204" pitchFamily="50" charset="-128"/>
                  <a:cs typeface="Meiryo UI" panose="020B0604030504040204" pitchFamily="50" charset="-128"/>
                </a:rPr>
                <a:t>再生医療等製品</a:t>
              </a:r>
              <a:r>
                <a:rPr lang="ja-JP" altLang="en-US" sz="8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先端医療</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nSpc>
                  <a:spcPct val="85000"/>
                </a:lnSpc>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　　　技術等の開発促進や製薬企業等の国際競争力の強化</a:t>
              </a:r>
            </a:p>
          </p:txBody>
        </p:sp>
        <p:sp>
          <p:nvSpPr>
            <p:cNvPr id="60" name="AutoShape 139"/>
            <p:cNvSpPr>
              <a:spLocks noChangeArrowheads="1"/>
            </p:cNvSpPr>
            <p:nvPr/>
          </p:nvSpPr>
          <p:spPr bwMode="auto">
            <a:xfrm>
              <a:off x="2111049" y="5730132"/>
              <a:ext cx="6421389" cy="170749"/>
            </a:xfrm>
            <a:prstGeom prst="homePlate">
              <a:avLst>
                <a:gd name="adj" fmla="val 61260"/>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MOU</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締結海外クラスターとの企業交流促進</a:t>
              </a:r>
            </a:p>
          </p:txBody>
        </p:sp>
        <p:sp>
          <p:nvSpPr>
            <p:cNvPr id="40" name="AutoShape 130"/>
            <p:cNvSpPr>
              <a:spLocks noChangeArrowheads="1"/>
            </p:cNvSpPr>
            <p:nvPr/>
          </p:nvSpPr>
          <p:spPr bwMode="auto">
            <a:xfrm>
              <a:off x="3599968" y="3218283"/>
              <a:ext cx="4932470" cy="163664"/>
            </a:xfrm>
            <a:prstGeom prst="homePlate">
              <a:avLst>
                <a:gd name="adj" fmla="val 58649"/>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研究機器共同利用の実施</a:t>
              </a:r>
            </a:p>
          </p:txBody>
        </p:sp>
        <p:sp>
          <p:nvSpPr>
            <p:cNvPr id="8" name="AutoShape 130"/>
            <p:cNvSpPr>
              <a:spLocks noChangeArrowheads="1"/>
            </p:cNvSpPr>
            <p:nvPr/>
          </p:nvSpPr>
          <p:spPr bwMode="auto">
            <a:xfrm>
              <a:off x="4913447" y="657025"/>
              <a:ext cx="858306" cy="154668"/>
            </a:xfrm>
            <a:prstGeom prst="homePlate">
              <a:avLst>
                <a:gd name="adj" fmla="val 34883"/>
              </a:avLst>
            </a:prstGeom>
            <a:solidFill>
              <a:srgbClr val="FFCC00"/>
            </a:solidFill>
            <a:ln w="19050" algn="ctr">
              <a:solidFill>
                <a:schemeClr val="bg1"/>
              </a:solidFill>
              <a:miter lim="800000"/>
              <a:headEnd/>
              <a:tailEnd/>
            </a:ln>
          </p:spPr>
          <p:txBody>
            <a:bodyPr wrap="none" lIns="0" tIns="0" rIns="0" bIns="0" anchor="ctr" anchorCtr="0"/>
            <a:lstStyle/>
            <a:p>
              <a:pPr algn="r">
                <a:lnSpc>
                  <a:spcPct val="85000"/>
                </a:lnSpc>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国家戦略特区の指定</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133"/>
            <p:cNvSpPr>
              <a:spLocks noChangeArrowheads="1"/>
            </p:cNvSpPr>
            <p:nvPr/>
          </p:nvSpPr>
          <p:spPr bwMode="auto">
            <a:xfrm>
              <a:off x="4149737" y="916130"/>
              <a:ext cx="1646400" cy="192784"/>
            </a:xfrm>
            <a:prstGeom prst="homePlate">
              <a:avLst>
                <a:gd name="adj" fmla="val 61913"/>
              </a:avLst>
            </a:prstGeom>
            <a:solidFill>
              <a:srgbClr val="FFCC00"/>
            </a:solidFill>
            <a:ln w="12700" algn="ctr">
              <a:solidFill>
                <a:schemeClr val="bg1"/>
              </a:solidFill>
              <a:miter lim="800000"/>
              <a:headEnd/>
              <a:tailEnd/>
            </a:ln>
          </p:spPr>
          <p:txBody>
            <a:bodyPr wrap="none" lIns="0" tIns="0" rIns="0" bIns="0" anchor="ctr"/>
            <a:lstStyle/>
            <a:p>
              <a:pPr>
                <a:lnSpc>
                  <a:spcPct val="85000"/>
                </a:lnSpc>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輸出入手続きの電子化・簡素化</a:t>
              </a:r>
            </a:p>
          </p:txBody>
        </p:sp>
        <p:sp>
          <p:nvSpPr>
            <p:cNvPr id="10" name="Rectangle 37"/>
            <p:cNvSpPr>
              <a:spLocks noChangeArrowheads="1"/>
            </p:cNvSpPr>
            <p:nvPr/>
          </p:nvSpPr>
          <p:spPr bwMode="auto">
            <a:xfrm>
              <a:off x="933950" y="688184"/>
              <a:ext cx="572510" cy="412787"/>
            </a:xfrm>
            <a:prstGeom prst="rect">
              <a:avLst/>
            </a:prstGeom>
            <a:solidFill>
              <a:srgbClr val="FFCC00"/>
            </a:solidFill>
            <a:ln w="9525">
              <a:solidFill>
                <a:srgbClr val="FFCC00"/>
              </a:solidFill>
              <a:miter lim="800000"/>
              <a:headEnd/>
              <a:tailEnd/>
            </a:ln>
          </p:spPr>
          <p:txBody>
            <a:bodyPr wrap="none" lIns="0" tIns="0" rIns="0" bIns="0" anchor="ctr"/>
            <a:lstStyle/>
            <a:p>
              <a:pPr algn="ctr">
                <a:lnSpc>
                  <a:spcPct val="85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次特区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提案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1" name="Rectangle 38"/>
            <p:cNvSpPr>
              <a:spLocks noChangeArrowheads="1"/>
            </p:cNvSpPr>
            <p:nvPr/>
          </p:nvSpPr>
          <p:spPr bwMode="auto">
            <a:xfrm>
              <a:off x="1696828" y="687750"/>
              <a:ext cx="547531" cy="413221"/>
            </a:xfrm>
            <a:prstGeom prst="rect">
              <a:avLst/>
            </a:prstGeom>
            <a:solidFill>
              <a:srgbClr val="FFCC00"/>
            </a:solidFill>
            <a:ln w="9525">
              <a:solidFill>
                <a:srgbClr val="FFCC00"/>
              </a:solidFill>
              <a:miter lim="800000"/>
              <a:headEnd/>
              <a:tailEnd/>
            </a:ln>
          </p:spPr>
          <p:txBody>
            <a:bodyPr wrap="none" lIns="0" tIns="0" rIns="0" bIns="0" anchor="ctr"/>
            <a:lstStyle/>
            <a:p>
              <a:pPr algn="ctr">
                <a:lnSpc>
                  <a:spcPct val="85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次特区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提案</a:t>
              </a:r>
            </a:p>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2" name="Rectangle 127"/>
            <p:cNvSpPr>
              <a:spLocks noChangeArrowheads="1"/>
            </p:cNvSpPr>
            <p:nvPr/>
          </p:nvSpPr>
          <p:spPr bwMode="auto">
            <a:xfrm>
              <a:off x="1649824" y="491798"/>
              <a:ext cx="1075039" cy="165226"/>
            </a:xfrm>
            <a:prstGeom prst="rect">
              <a:avLst/>
            </a:prstGeom>
            <a:solidFill>
              <a:srgbClr val="FFCC00"/>
            </a:solidFill>
            <a:ln w="9525">
              <a:solidFill>
                <a:srgbClr val="FFCC00"/>
              </a:solidFill>
              <a:miter lim="800000"/>
              <a:headEnd/>
              <a:tailEnd/>
            </a:ln>
          </p:spPr>
          <p:txBody>
            <a:bodyPr wrap="none" lIns="0" tIns="0" rIns="0" bIns="0" anchor="ctr"/>
            <a:lstStyle/>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府独自の規制改革</a:t>
              </a:r>
            </a:p>
          </p:txBody>
        </p:sp>
        <p:sp>
          <p:nvSpPr>
            <p:cNvPr id="13" name="AutoShape 130"/>
            <p:cNvSpPr>
              <a:spLocks noChangeArrowheads="1"/>
            </p:cNvSpPr>
            <p:nvPr/>
          </p:nvSpPr>
          <p:spPr bwMode="auto">
            <a:xfrm>
              <a:off x="933951" y="1544920"/>
              <a:ext cx="4862186" cy="170730"/>
            </a:xfrm>
            <a:prstGeom prst="homePlate">
              <a:avLst>
                <a:gd name="adj" fmla="val 64397"/>
              </a:avLst>
            </a:prstGeom>
            <a:solidFill>
              <a:srgbClr val="FFCC00"/>
            </a:solidFill>
            <a:ln w="19050" algn="ctr">
              <a:solidFill>
                <a:schemeClr val="bg1"/>
              </a:solidFill>
              <a:miter lim="800000"/>
              <a:headEnd/>
              <a:tailEnd/>
            </a:ln>
          </p:spPr>
          <p:txBody>
            <a:bodyPr wrap="none" lIns="0" tIns="36000" rIns="0" bIns="0" anchor="ctr"/>
            <a:lstStyle/>
            <a:p>
              <a:pPr>
                <a:lnSpc>
                  <a:spcPct val="8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創薬推進連絡協議会分科会</a:t>
              </a:r>
            </a:p>
          </p:txBody>
        </p:sp>
        <p:sp>
          <p:nvSpPr>
            <p:cNvPr id="2" name="山形 1"/>
            <p:cNvSpPr/>
            <p:nvPr/>
          </p:nvSpPr>
          <p:spPr>
            <a:xfrm>
              <a:off x="4566243" y="1221491"/>
              <a:ext cx="1229894" cy="169251"/>
            </a:xfrm>
            <a:prstGeom prst="chevron">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共同治験</a:t>
              </a:r>
            </a:p>
          </p:txBody>
        </p:sp>
        <p:sp>
          <p:nvSpPr>
            <p:cNvPr id="15" name="Rectangle 35"/>
            <p:cNvSpPr>
              <a:spLocks noChangeArrowheads="1"/>
            </p:cNvSpPr>
            <p:nvPr/>
          </p:nvSpPr>
          <p:spPr bwMode="auto">
            <a:xfrm>
              <a:off x="933951" y="1203422"/>
              <a:ext cx="785813" cy="295823"/>
            </a:xfrm>
            <a:prstGeom prst="rect">
              <a:avLst/>
            </a:prstGeom>
            <a:solidFill>
              <a:srgbClr val="FFCC00"/>
            </a:solidFill>
            <a:ln w="19050">
              <a:solidFill>
                <a:schemeClr val="bg1"/>
              </a:solidFill>
              <a:miter lim="800000"/>
              <a:headEnd/>
              <a:tailEnd/>
            </a:ln>
          </p:spPr>
          <p:txBody>
            <a:bodyPr wrap="none" anchor="ct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治験促進に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向けた検討</a:t>
              </a:r>
            </a:p>
          </p:txBody>
        </p:sp>
        <p:sp>
          <p:nvSpPr>
            <p:cNvPr id="3" name="角丸四角形 2"/>
            <p:cNvSpPr/>
            <p:nvPr/>
          </p:nvSpPr>
          <p:spPr>
            <a:xfrm>
              <a:off x="1877823" y="1390741"/>
              <a:ext cx="1373851" cy="102450"/>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様式・標準手順書の標準化等</a:t>
              </a:r>
            </a:p>
          </p:txBody>
        </p:sp>
        <p:sp>
          <p:nvSpPr>
            <p:cNvPr id="14" name="AutoShape 130"/>
            <p:cNvSpPr>
              <a:spLocks noChangeArrowheads="1"/>
            </p:cNvSpPr>
            <p:nvPr/>
          </p:nvSpPr>
          <p:spPr bwMode="auto">
            <a:xfrm>
              <a:off x="3645710" y="1221491"/>
              <a:ext cx="1430346" cy="169251"/>
            </a:xfrm>
            <a:prstGeom prst="homePlate">
              <a:avLst>
                <a:gd name="adj" fmla="val 41567"/>
              </a:avLst>
            </a:prstGeom>
            <a:solidFill>
              <a:srgbClr val="FFC000"/>
            </a:solidFill>
            <a:ln w="19050" algn="ctr">
              <a:solidFill>
                <a:schemeClr val="bg1"/>
              </a:solidFill>
              <a:miter lim="800000"/>
              <a:headEnd/>
              <a:tailEnd/>
            </a:ln>
          </p:spPr>
          <p:txBody>
            <a:bodyPr wrap="none" lIns="0" tIns="0" rIns="0" bIns="0" anchor="ctr"/>
            <a:lstStyle/>
            <a:p>
              <a:pPr algn="r">
                <a:lnSpc>
                  <a:spcPct val="8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一元的治験窓口の試行</a:t>
              </a:r>
            </a:p>
          </p:txBody>
        </p:sp>
        <p:sp>
          <p:nvSpPr>
            <p:cNvPr id="33" name="AutoShape 130"/>
            <p:cNvSpPr>
              <a:spLocks noChangeArrowheads="1"/>
            </p:cNvSpPr>
            <p:nvPr/>
          </p:nvSpPr>
          <p:spPr bwMode="auto">
            <a:xfrm>
              <a:off x="1642133" y="1744761"/>
              <a:ext cx="6890305" cy="170730"/>
            </a:xfrm>
            <a:prstGeom prst="homePlate">
              <a:avLst>
                <a:gd name="adj" fmla="val 64397"/>
              </a:avLst>
            </a:prstGeom>
            <a:solidFill>
              <a:srgbClr val="FFCC00"/>
            </a:solidFill>
            <a:ln w="19050" algn="ctr">
              <a:solidFill>
                <a:schemeClr val="bg1"/>
              </a:solidFill>
              <a:miter lim="800000"/>
              <a:headEnd/>
              <a:tailEnd/>
            </a:ln>
          </p:spPr>
          <p:txBody>
            <a:bodyPr wrap="none" lIns="0" tIns="36000" rIns="0" bIns="0" anchor="ctr"/>
            <a:lstStyle/>
            <a:p>
              <a:pPr>
                <a:lnSpc>
                  <a:spcPct val="8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大阪治験ウェブ</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治験情報提供・拡充</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&gt;</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130"/>
            <p:cNvSpPr>
              <a:spLocks noChangeArrowheads="1"/>
            </p:cNvSpPr>
            <p:nvPr/>
          </p:nvSpPr>
          <p:spPr bwMode="auto">
            <a:xfrm>
              <a:off x="933951" y="2746497"/>
              <a:ext cx="2831101" cy="169844"/>
            </a:xfrm>
            <a:prstGeom prst="homePlate">
              <a:avLst>
                <a:gd name="adj" fmla="val 60116"/>
              </a:avLst>
            </a:prstGeom>
            <a:solidFill>
              <a:srgbClr val="FFCC00"/>
            </a:solidFill>
            <a:ln w="19050" algn="ctr">
              <a:solidFill>
                <a:schemeClr val="bg1"/>
              </a:solidFill>
              <a:miter lim="800000"/>
              <a:headEnd/>
              <a:tailEnd/>
            </a:ln>
          </p:spPr>
          <p:txBody>
            <a:bodyPr wrap="none" lIns="0" tIns="36000" rIns="0" bIns="0" anchor="t" anchorCtr="0"/>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知的クラスター創成事業（第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期）</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AutoShape 130"/>
            <p:cNvSpPr>
              <a:spLocks noChangeArrowheads="1"/>
            </p:cNvSpPr>
            <p:nvPr/>
          </p:nvSpPr>
          <p:spPr bwMode="auto">
            <a:xfrm>
              <a:off x="3792459" y="2749219"/>
              <a:ext cx="3443837" cy="167121"/>
            </a:xfrm>
            <a:prstGeom prst="homePlate">
              <a:avLst>
                <a:gd name="adj" fmla="val 58649"/>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地域イノベーション戦略支援プログラム</a:t>
              </a:r>
            </a:p>
          </p:txBody>
        </p:sp>
        <p:sp>
          <p:nvSpPr>
            <p:cNvPr id="37" name="AutoShape 130"/>
            <p:cNvSpPr>
              <a:spLocks noChangeArrowheads="1"/>
            </p:cNvSpPr>
            <p:nvPr/>
          </p:nvSpPr>
          <p:spPr bwMode="auto">
            <a:xfrm>
              <a:off x="934918" y="3000150"/>
              <a:ext cx="3245647" cy="170730"/>
            </a:xfrm>
            <a:prstGeom prst="homePlate">
              <a:avLst>
                <a:gd name="adj" fmla="val 74318"/>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スーパー特区採択・研究推進</a:t>
              </a:r>
            </a:p>
          </p:txBody>
        </p:sp>
        <p:sp>
          <p:nvSpPr>
            <p:cNvPr id="38" name="AutoShape 130"/>
            <p:cNvSpPr>
              <a:spLocks noChangeArrowheads="1"/>
            </p:cNvSpPr>
            <p:nvPr/>
          </p:nvSpPr>
          <p:spPr bwMode="auto">
            <a:xfrm>
              <a:off x="1421646" y="3450286"/>
              <a:ext cx="2319703" cy="170730"/>
            </a:xfrm>
            <a:prstGeom prst="homePlate">
              <a:avLst>
                <a:gd name="adj" fmla="val 41362"/>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グローバル産学官連携拠点事業</a:t>
              </a:r>
            </a:p>
          </p:txBody>
        </p:sp>
        <p:sp>
          <p:nvSpPr>
            <p:cNvPr id="39" name="AutoShape 130"/>
            <p:cNvSpPr>
              <a:spLocks noChangeArrowheads="1"/>
            </p:cNvSpPr>
            <p:nvPr/>
          </p:nvSpPr>
          <p:spPr bwMode="auto">
            <a:xfrm>
              <a:off x="1421646" y="3211217"/>
              <a:ext cx="2310233" cy="170730"/>
            </a:xfrm>
            <a:prstGeom prst="homePlate">
              <a:avLst>
                <a:gd name="adj" fmla="val 41362"/>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大阪ﾊﾞｲｵ･ﾗｲﾌｻｲｴﾝｽｲﾉﾍﾞｰｼｮﾝ拠点事業</a:t>
              </a:r>
            </a:p>
          </p:txBody>
        </p:sp>
        <p:sp>
          <p:nvSpPr>
            <p:cNvPr id="41" name="AutoShape 130"/>
            <p:cNvSpPr>
              <a:spLocks noChangeArrowheads="1"/>
            </p:cNvSpPr>
            <p:nvPr/>
          </p:nvSpPr>
          <p:spPr bwMode="auto">
            <a:xfrm>
              <a:off x="3741350" y="2525327"/>
              <a:ext cx="3494946" cy="139492"/>
            </a:xfrm>
            <a:prstGeom prst="homePlate">
              <a:avLst>
                <a:gd name="adj" fmla="val 53197"/>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革新的医薬品・医療機器・再生医療製品実用化促進事業</a:t>
              </a:r>
            </a:p>
          </p:txBody>
        </p:sp>
        <p:sp>
          <p:nvSpPr>
            <p:cNvPr id="42" name="AutoShape 130"/>
            <p:cNvSpPr>
              <a:spLocks noChangeArrowheads="1"/>
            </p:cNvSpPr>
            <p:nvPr/>
          </p:nvSpPr>
          <p:spPr bwMode="auto">
            <a:xfrm>
              <a:off x="2195774" y="3828498"/>
              <a:ext cx="6336664" cy="144552"/>
            </a:xfrm>
            <a:prstGeom prst="homePlate">
              <a:avLst>
                <a:gd name="adj" fmla="val 74318"/>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おおさか地域創造ファンドを活用した支援</a:t>
              </a:r>
            </a:p>
          </p:txBody>
        </p:sp>
        <p:sp>
          <p:nvSpPr>
            <p:cNvPr id="44" name="角丸四角形 43"/>
            <p:cNvSpPr/>
            <p:nvPr/>
          </p:nvSpPr>
          <p:spPr>
            <a:xfrm>
              <a:off x="2199654" y="3973050"/>
              <a:ext cx="1847369" cy="102450"/>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4065269" y="3973050"/>
              <a:ext cx="3142452" cy="102450"/>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a:t>
              </a:r>
              <a:r>
                <a:rPr lang="en-US" altLang="ja-JP" sz="7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細胞（再生医療・創薬等）</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直角三角形 45"/>
            <p:cNvSpPr/>
            <p:nvPr/>
          </p:nvSpPr>
          <p:spPr>
            <a:xfrm flipV="1">
              <a:off x="933950" y="4841038"/>
              <a:ext cx="7392249" cy="503415"/>
            </a:xfrm>
            <a:prstGeom prst="rtTriangle">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AutoShape 130"/>
            <p:cNvSpPr>
              <a:spLocks noChangeArrowheads="1"/>
            </p:cNvSpPr>
            <p:nvPr/>
          </p:nvSpPr>
          <p:spPr bwMode="auto">
            <a:xfrm>
              <a:off x="1504889" y="4124094"/>
              <a:ext cx="7027549" cy="166953"/>
            </a:xfrm>
            <a:prstGeom prst="homePlate">
              <a:avLst>
                <a:gd name="adj" fmla="val 64397"/>
              </a:avLst>
            </a:prstGeom>
            <a:solidFill>
              <a:srgbClr val="FFCC00"/>
            </a:solidFill>
            <a:ln w="19050" algn="ctr">
              <a:solidFill>
                <a:schemeClr val="bg1"/>
              </a:solidFill>
              <a:miter lim="800000"/>
              <a:headEnd/>
              <a:tailEnd/>
            </a:ln>
          </p:spPr>
          <p:txBody>
            <a:bodyPr wrap="none" lIns="0" tIns="36000" rIns="0" bIns="0" anchor="ctr"/>
            <a:lstStyle/>
            <a:p>
              <a:pPr>
                <a:lnSpc>
                  <a:spcPct val="800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大阪バイオファンドの組成・運営</a:t>
              </a:r>
            </a:p>
          </p:txBody>
        </p:sp>
        <p:sp>
          <p:nvSpPr>
            <p:cNvPr id="50" name="AutoShape 130"/>
            <p:cNvSpPr>
              <a:spLocks noChangeArrowheads="1"/>
            </p:cNvSpPr>
            <p:nvPr/>
          </p:nvSpPr>
          <p:spPr bwMode="auto">
            <a:xfrm>
              <a:off x="1506459" y="4336219"/>
              <a:ext cx="2286000" cy="170730"/>
            </a:xfrm>
            <a:prstGeom prst="homePlate">
              <a:avLst>
                <a:gd name="adj" fmla="val 60952"/>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バイオ人材マッチング事業</a:t>
              </a:r>
            </a:p>
          </p:txBody>
        </p:sp>
        <p:sp>
          <p:nvSpPr>
            <p:cNvPr id="51" name="AutoShape 130"/>
            <p:cNvSpPr>
              <a:spLocks noChangeArrowheads="1"/>
            </p:cNvSpPr>
            <p:nvPr/>
          </p:nvSpPr>
          <p:spPr bwMode="auto">
            <a:xfrm>
              <a:off x="2390784" y="4542796"/>
              <a:ext cx="3405353" cy="170460"/>
            </a:xfrm>
            <a:prstGeom prst="homePlate">
              <a:avLst>
                <a:gd name="adj" fmla="val 37294"/>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バイオビジネスアワード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JAPAN</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AutoShape 139"/>
            <p:cNvSpPr>
              <a:spLocks noChangeArrowheads="1"/>
            </p:cNvSpPr>
            <p:nvPr/>
          </p:nvSpPr>
          <p:spPr bwMode="auto">
            <a:xfrm>
              <a:off x="2390784" y="4787187"/>
              <a:ext cx="5440626" cy="161914"/>
            </a:xfrm>
            <a:prstGeom prst="homePlate">
              <a:avLst>
                <a:gd name="adj" fmla="val 61770"/>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創薬シーズ疾患別・基盤技術別商談会</a:t>
              </a:r>
            </a:p>
          </p:txBody>
        </p:sp>
        <p:sp>
          <p:nvSpPr>
            <p:cNvPr id="55" name="Rectangle 111"/>
            <p:cNvSpPr>
              <a:spLocks noChangeArrowheads="1"/>
            </p:cNvSpPr>
            <p:nvPr/>
          </p:nvSpPr>
          <p:spPr bwMode="auto">
            <a:xfrm>
              <a:off x="854596" y="4915456"/>
              <a:ext cx="2781300" cy="36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1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「創薬ｼｰｽﾞ・基盤技術ｱﾗｲｱﾝｽ・ﾈｯﾄﾜｰｸ」</a:t>
              </a:r>
            </a:p>
            <a:p>
              <a:pPr>
                <a:lnSpc>
                  <a:spcPct val="11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・「次世代医療ｼｽﾃﾑ産業化ﾌｫｰﾗﾑ」</a:t>
              </a:r>
            </a:p>
          </p:txBody>
        </p:sp>
        <p:sp>
          <p:nvSpPr>
            <p:cNvPr id="56" name="AutoShape 130"/>
            <p:cNvSpPr>
              <a:spLocks noChangeArrowheads="1"/>
            </p:cNvSpPr>
            <p:nvPr/>
          </p:nvSpPr>
          <p:spPr bwMode="auto">
            <a:xfrm>
              <a:off x="933950" y="4545115"/>
              <a:ext cx="1456834" cy="172254"/>
            </a:xfrm>
            <a:prstGeom prst="homePlate">
              <a:avLst>
                <a:gd name="adj" fmla="val 60952"/>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ﾊﾞｲｵﾋﾞｼﾞﾈｽｺﾝﾍﾟ</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JAPAN</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AutoShape 133"/>
            <p:cNvSpPr>
              <a:spLocks noChangeArrowheads="1"/>
            </p:cNvSpPr>
            <p:nvPr/>
          </p:nvSpPr>
          <p:spPr bwMode="auto">
            <a:xfrm>
              <a:off x="2119225" y="5289870"/>
              <a:ext cx="5117071" cy="149659"/>
            </a:xfrm>
            <a:prstGeom prst="homePlate">
              <a:avLst>
                <a:gd name="adj" fmla="val 65075"/>
              </a:avLst>
            </a:prstGeom>
            <a:solidFill>
              <a:schemeClr val="accent6">
                <a:lumMod val="40000"/>
                <a:lumOff val="60000"/>
              </a:schemeClr>
            </a:solidFill>
            <a:ln w="19050" algn="ctr">
              <a:solidFill>
                <a:schemeClr val="bg1"/>
              </a:solidFill>
              <a:miter lim="800000"/>
              <a:headEnd/>
              <a:tailEnd/>
            </a:ln>
          </p:spPr>
          <p:txBody>
            <a:bodyPr wrap="none" lIns="0" tIns="0" rIns="0" bIns="0" anchor="ctr"/>
            <a:lstStyle/>
            <a:p>
              <a:pPr>
                <a:lnSpc>
                  <a:spcPct val="85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プロテイン・モール関西</a:t>
              </a:r>
            </a:p>
          </p:txBody>
        </p:sp>
        <p:sp>
          <p:nvSpPr>
            <p:cNvPr id="59" name="AutoShape 139"/>
            <p:cNvSpPr>
              <a:spLocks noChangeArrowheads="1"/>
            </p:cNvSpPr>
            <p:nvPr/>
          </p:nvSpPr>
          <p:spPr bwMode="auto">
            <a:xfrm>
              <a:off x="933950" y="5545796"/>
              <a:ext cx="6302346" cy="158536"/>
            </a:xfrm>
            <a:prstGeom prst="homePlate">
              <a:avLst>
                <a:gd name="adj" fmla="val 61780"/>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関西バイオ推進会議等を母体とする国内外の連携事業展開</a:t>
              </a:r>
            </a:p>
          </p:txBody>
        </p:sp>
        <p:sp>
          <p:nvSpPr>
            <p:cNvPr id="62" name="AutoShape 139"/>
            <p:cNvSpPr>
              <a:spLocks noChangeArrowheads="1"/>
            </p:cNvSpPr>
            <p:nvPr/>
          </p:nvSpPr>
          <p:spPr bwMode="auto">
            <a:xfrm>
              <a:off x="933949" y="5978216"/>
              <a:ext cx="3732607" cy="170749"/>
            </a:xfrm>
            <a:prstGeom prst="homePlate">
              <a:avLst>
                <a:gd name="adj" fmla="val 61260"/>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彩都西部地区（ライフサイエンスパーク）立地促進</a:t>
              </a:r>
            </a:p>
          </p:txBody>
        </p:sp>
        <p:sp>
          <p:nvSpPr>
            <p:cNvPr id="63" name="AutoShape 133"/>
            <p:cNvSpPr>
              <a:spLocks noChangeArrowheads="1"/>
            </p:cNvSpPr>
            <p:nvPr/>
          </p:nvSpPr>
          <p:spPr bwMode="auto">
            <a:xfrm>
              <a:off x="3946008" y="6057117"/>
              <a:ext cx="4586430" cy="168941"/>
            </a:xfrm>
            <a:prstGeom prst="homePlate">
              <a:avLst>
                <a:gd name="adj" fmla="val 50562"/>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特区のインセンティブなどを活かした企業誘致</a:t>
              </a:r>
            </a:p>
          </p:txBody>
        </p:sp>
        <p:sp>
          <p:nvSpPr>
            <p:cNvPr id="64" name="AutoShape 139"/>
            <p:cNvSpPr>
              <a:spLocks noChangeArrowheads="1"/>
            </p:cNvSpPr>
            <p:nvPr/>
          </p:nvSpPr>
          <p:spPr bwMode="auto">
            <a:xfrm>
              <a:off x="937872" y="6248966"/>
              <a:ext cx="2099134" cy="170749"/>
            </a:xfrm>
            <a:prstGeom prst="homePlate">
              <a:avLst>
                <a:gd name="adj" fmla="val 61260"/>
              </a:avLst>
            </a:prstGeom>
            <a:solidFill>
              <a:srgbClr val="FFCC00"/>
            </a:solidFill>
            <a:ln w="19050" algn="ctr">
              <a:solidFill>
                <a:schemeClr val="bg1"/>
              </a:solidFill>
              <a:miter lim="800000"/>
              <a:headEnd/>
              <a:tailEnd/>
            </a:ln>
          </p:spPr>
          <p:txBody>
            <a:bodyPr wrap="none" lIns="0" tIns="0" rIns="0" bIns="0" anchor="ctr"/>
            <a:lstStyle/>
            <a:p>
              <a:pPr>
                <a:lnSpc>
                  <a:spcPct val="8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彩都中部地区　都市計画・事業計画変更</a:t>
              </a:r>
            </a:p>
          </p:txBody>
        </p:sp>
        <p:sp>
          <p:nvSpPr>
            <p:cNvPr id="66" name="山形 65"/>
            <p:cNvSpPr/>
            <p:nvPr/>
          </p:nvSpPr>
          <p:spPr>
            <a:xfrm>
              <a:off x="2853454" y="6248966"/>
              <a:ext cx="2670610" cy="166952"/>
            </a:xfrm>
            <a:prstGeom prst="chevron">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造成工事・岩阪橋梁工事</a:t>
              </a:r>
            </a:p>
          </p:txBody>
        </p:sp>
        <p:sp>
          <p:nvSpPr>
            <p:cNvPr id="74" name="AutoShape 130"/>
            <p:cNvSpPr>
              <a:spLocks noChangeArrowheads="1"/>
            </p:cNvSpPr>
            <p:nvPr/>
          </p:nvSpPr>
          <p:spPr bwMode="auto">
            <a:xfrm>
              <a:off x="3834529" y="4343706"/>
              <a:ext cx="1961607" cy="163244"/>
            </a:xfrm>
            <a:prstGeom prst="homePlate">
              <a:avLst>
                <a:gd name="adj" fmla="val 37294"/>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人材育成・確保支援事業</a:t>
              </a:r>
            </a:p>
          </p:txBody>
        </p:sp>
        <p:sp>
          <p:nvSpPr>
            <p:cNvPr id="67" name="Rectangle 35"/>
            <p:cNvSpPr>
              <a:spLocks noChangeArrowheads="1"/>
            </p:cNvSpPr>
            <p:nvPr/>
          </p:nvSpPr>
          <p:spPr bwMode="auto">
            <a:xfrm>
              <a:off x="5993741" y="6259990"/>
              <a:ext cx="1776341" cy="159727"/>
            </a:xfrm>
            <a:prstGeom prst="homePlate">
              <a:avLst/>
            </a:prstGeom>
            <a:solidFill>
              <a:srgbClr val="FFCC00"/>
            </a:solidFill>
            <a:ln w="19050">
              <a:solidFill>
                <a:schemeClr val="bg1"/>
              </a:solidFill>
              <a:miter lim="800000"/>
              <a:headEnd/>
              <a:tailEnd/>
            </a:ln>
          </p:spPr>
          <p:txBody>
            <a:bodyPr wrap="none" anchor="ct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彩都中部地区・</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ま</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ちびらき</a:t>
              </a:r>
            </a:p>
          </p:txBody>
        </p:sp>
        <p:sp>
          <p:nvSpPr>
            <p:cNvPr id="7" name="AutoShape 130"/>
            <p:cNvSpPr>
              <a:spLocks noChangeArrowheads="1"/>
            </p:cNvSpPr>
            <p:nvPr/>
          </p:nvSpPr>
          <p:spPr bwMode="auto">
            <a:xfrm>
              <a:off x="3440596" y="474150"/>
              <a:ext cx="2355540" cy="155771"/>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algn="ct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国際戦略総合特区の活用</a:t>
              </a:r>
            </a:p>
          </p:txBody>
        </p:sp>
        <p:sp>
          <p:nvSpPr>
            <p:cNvPr id="16" name="AutoShape 130"/>
            <p:cNvSpPr>
              <a:spLocks noChangeArrowheads="1"/>
            </p:cNvSpPr>
            <p:nvPr/>
          </p:nvSpPr>
          <p:spPr bwMode="auto">
            <a:xfrm>
              <a:off x="1834063" y="1221491"/>
              <a:ext cx="1958396" cy="170730"/>
            </a:xfrm>
            <a:prstGeom prst="homePlate">
              <a:avLst>
                <a:gd name="adj" fmla="val 46620"/>
              </a:avLst>
            </a:prstGeom>
            <a:solidFill>
              <a:srgbClr val="FFCC00"/>
            </a:solidFill>
            <a:ln w="19050" algn="ctr">
              <a:solidFill>
                <a:schemeClr val="bg1"/>
              </a:solidFill>
              <a:miter lim="800000"/>
              <a:headEnd/>
              <a:tailEnd/>
            </a:ln>
          </p:spPr>
          <p:txBody>
            <a:bodyPr wrap="none" lIns="0" tIns="0" rIns="0" bIns="0" anchor="ctr"/>
            <a:lstStyle/>
            <a:p>
              <a:pPr>
                <a:lnSpc>
                  <a:spcPct val="8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府立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病院検討会議設置</a:t>
              </a:r>
            </a:p>
          </p:txBody>
        </p:sp>
        <p:sp>
          <p:nvSpPr>
            <p:cNvPr id="21" name="山形 20"/>
            <p:cNvSpPr/>
            <p:nvPr/>
          </p:nvSpPr>
          <p:spPr>
            <a:xfrm>
              <a:off x="4111378" y="1954719"/>
              <a:ext cx="4421060" cy="182962"/>
            </a:xfrm>
            <a:prstGeom prst="chevron">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医療機器相談の拡充（関西）</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130"/>
            <p:cNvSpPr>
              <a:spLocks noChangeArrowheads="1"/>
            </p:cNvSpPr>
            <p:nvPr/>
          </p:nvSpPr>
          <p:spPr bwMode="auto">
            <a:xfrm>
              <a:off x="1630516" y="1954720"/>
              <a:ext cx="1772725" cy="166952"/>
            </a:xfrm>
            <a:prstGeom prst="homePlate">
              <a:avLst>
                <a:gd name="adj" fmla="val 64397"/>
              </a:avLst>
            </a:prstGeom>
            <a:solidFill>
              <a:srgbClr val="FFC000"/>
            </a:solidFill>
            <a:ln w="19050" algn="ctr">
              <a:solidFill>
                <a:schemeClr val="bg1"/>
              </a:solidFill>
              <a:miter lim="800000"/>
              <a:headEnd/>
              <a:tailEnd/>
            </a:ln>
          </p:spPr>
          <p:txBody>
            <a:bodyPr wrap="none" lIns="0" tIns="36000" rIns="0" bIns="0" anchor="ctr"/>
            <a:lstStyle/>
            <a:p>
              <a:pPr>
                <a:lnSpc>
                  <a:spcPct val="8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医療機器相談事業の実施</a:t>
              </a:r>
            </a:p>
          </p:txBody>
        </p:sp>
        <p:sp>
          <p:nvSpPr>
            <p:cNvPr id="20" name="山形 19"/>
            <p:cNvSpPr/>
            <p:nvPr/>
          </p:nvSpPr>
          <p:spPr>
            <a:xfrm>
              <a:off x="3033938" y="1954719"/>
              <a:ext cx="1395882" cy="166952"/>
            </a:xfrm>
            <a:prstGeom prst="chevron">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（医薬品対象に）</a:t>
              </a:r>
            </a:p>
          </p:txBody>
        </p:sp>
        <p:sp>
          <p:nvSpPr>
            <p:cNvPr id="23" name="AutoShape 133"/>
            <p:cNvSpPr>
              <a:spLocks noChangeArrowheads="1"/>
            </p:cNvSpPr>
            <p:nvPr/>
          </p:nvSpPr>
          <p:spPr bwMode="auto">
            <a:xfrm>
              <a:off x="3537881" y="2162528"/>
              <a:ext cx="1356257" cy="159712"/>
            </a:xfrm>
            <a:prstGeom prst="homePlate">
              <a:avLst>
                <a:gd name="adj" fmla="val 56385"/>
              </a:avLst>
            </a:prstGeom>
            <a:solidFill>
              <a:srgbClr val="FFCC00"/>
            </a:solidFill>
            <a:ln w="19050" algn="ctr">
              <a:solidFill>
                <a:schemeClr val="bg1"/>
              </a:solidFill>
              <a:miter lim="800000"/>
              <a:headEnd/>
              <a:tailEnd/>
            </a:ln>
          </p:spPr>
          <p:txBody>
            <a:bodyPr wrap="none" lIns="0" tIns="36000" rIns="0" bIns="0" anchor="ctr"/>
            <a:lstStyle/>
            <a:p>
              <a:pPr algn="ctr">
                <a:lnSpc>
                  <a:spcPct val="8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薬事戦略相談の実施</a:t>
              </a:r>
            </a:p>
          </p:txBody>
        </p:sp>
        <p:sp>
          <p:nvSpPr>
            <p:cNvPr id="26" name="山形 25"/>
            <p:cNvSpPr/>
            <p:nvPr/>
          </p:nvSpPr>
          <p:spPr>
            <a:xfrm>
              <a:off x="4706109" y="2309917"/>
              <a:ext cx="1090028" cy="170731"/>
            </a:xfrm>
            <a:prstGeom prst="chevron">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現地調査機能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直角三角形 29"/>
            <p:cNvSpPr/>
            <p:nvPr/>
          </p:nvSpPr>
          <p:spPr>
            <a:xfrm rot="16200000">
              <a:off x="3149390" y="1938510"/>
              <a:ext cx="162621" cy="604838"/>
            </a:xfrm>
            <a:prstGeom prst="r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AutoShape 133"/>
            <p:cNvSpPr>
              <a:spLocks noChangeArrowheads="1"/>
            </p:cNvSpPr>
            <p:nvPr/>
          </p:nvSpPr>
          <p:spPr bwMode="auto">
            <a:xfrm>
              <a:off x="4566242" y="3425152"/>
              <a:ext cx="1229895" cy="213934"/>
            </a:xfrm>
            <a:prstGeom prst="homePlate">
              <a:avLst>
                <a:gd name="adj" fmla="val 61913"/>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オールジャパンでの創薬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85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支援体制の構築・推進</a:t>
              </a:r>
            </a:p>
          </p:txBody>
        </p:sp>
        <p:sp>
          <p:nvSpPr>
            <p:cNvPr id="25" name="AutoShape 130"/>
            <p:cNvSpPr>
              <a:spLocks noChangeArrowheads="1"/>
            </p:cNvSpPr>
            <p:nvPr/>
          </p:nvSpPr>
          <p:spPr bwMode="auto">
            <a:xfrm>
              <a:off x="2933043" y="2314436"/>
              <a:ext cx="2018504" cy="170730"/>
            </a:xfrm>
            <a:prstGeom prst="homePlate">
              <a:avLst>
                <a:gd name="adj" fmla="val 52929"/>
              </a:avLst>
            </a:prstGeom>
            <a:solidFill>
              <a:srgbClr val="FFCC00"/>
            </a:solidFill>
            <a:ln w="19050" algn="ctr">
              <a:solidFill>
                <a:schemeClr val="bg1"/>
              </a:solidFill>
              <a:miter lim="800000"/>
              <a:headEnd/>
              <a:tailEnd/>
            </a:ln>
          </p:spPr>
          <p:txBody>
            <a:bodyPr wrap="none" lIns="0" tIns="0" rIns="0" bIns="0" anchor="ctr" anchorCtr="0"/>
            <a:lstStyle/>
            <a:p>
              <a:pPr>
                <a:lnSpc>
                  <a:spcPct val="85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PMDA-WEST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機能の整備</a:t>
              </a:r>
            </a:p>
          </p:txBody>
        </p:sp>
        <p:sp>
          <p:nvSpPr>
            <p:cNvPr id="75" name="Oval 56"/>
            <p:cNvSpPr>
              <a:spLocks noChangeArrowheads="1"/>
            </p:cNvSpPr>
            <p:nvPr/>
          </p:nvSpPr>
          <p:spPr bwMode="auto">
            <a:xfrm>
              <a:off x="7065019" y="4757855"/>
              <a:ext cx="1756065" cy="31707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国内外でのアライアンス・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マッチング件数の増加</a:t>
              </a:r>
            </a:p>
          </p:txBody>
        </p:sp>
        <p:sp>
          <p:nvSpPr>
            <p:cNvPr id="76" name="Oval 56"/>
            <p:cNvSpPr>
              <a:spLocks noChangeArrowheads="1"/>
            </p:cNvSpPr>
            <p:nvPr/>
          </p:nvSpPr>
          <p:spPr bwMode="auto">
            <a:xfrm>
              <a:off x="6934036" y="5977755"/>
              <a:ext cx="1931672" cy="31707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ライフサイエンス・イノベーション関連</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企業の集積</a:t>
              </a:r>
            </a:p>
          </p:txBody>
        </p:sp>
        <p:sp>
          <p:nvSpPr>
            <p:cNvPr id="79" name="角丸四角形 78"/>
            <p:cNvSpPr/>
            <p:nvPr/>
          </p:nvSpPr>
          <p:spPr>
            <a:xfrm>
              <a:off x="4777798" y="2100353"/>
              <a:ext cx="1347016" cy="20779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関西支部開設</a:t>
              </a:r>
              <a:endParaRPr lang="en-US" altLang="ja-JP"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実地調査</a:t>
              </a:r>
              <a:endParaRPr kumimoji="1" lang="ja-JP" altLang="en-US" sz="700" dirty="0">
                <a:solidFill>
                  <a:srgbClr val="6633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Oval 56"/>
            <p:cNvSpPr>
              <a:spLocks noChangeArrowheads="1"/>
            </p:cNvSpPr>
            <p:nvPr/>
          </p:nvSpPr>
          <p:spPr bwMode="auto">
            <a:xfrm>
              <a:off x="7098429" y="3869958"/>
              <a:ext cx="1650035" cy="33761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バイオベンチャーの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開発力・経営力強化</a:t>
              </a:r>
            </a:p>
          </p:txBody>
        </p:sp>
        <p:sp>
          <p:nvSpPr>
            <p:cNvPr id="78" name="AutoShape 133"/>
            <p:cNvSpPr>
              <a:spLocks noChangeArrowheads="1"/>
            </p:cNvSpPr>
            <p:nvPr/>
          </p:nvSpPr>
          <p:spPr bwMode="auto">
            <a:xfrm>
              <a:off x="5796137" y="3427273"/>
              <a:ext cx="2736303" cy="211812"/>
            </a:xfrm>
            <a:prstGeom prst="homePlate">
              <a:avLst>
                <a:gd name="adj" fmla="val 61913"/>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日本医療研究開発機構が本部機能を担う</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ct val="85000"/>
                </a:lnSpc>
                <a:defRPr/>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創薬支援ネットワークの推進・積極的な活用</a:t>
              </a:r>
            </a:p>
          </p:txBody>
        </p:sp>
        <p:sp>
          <p:nvSpPr>
            <p:cNvPr id="71" name="Oval 56"/>
            <p:cNvSpPr>
              <a:spLocks noChangeArrowheads="1"/>
            </p:cNvSpPr>
            <p:nvPr/>
          </p:nvSpPr>
          <p:spPr bwMode="auto">
            <a:xfrm>
              <a:off x="7020272" y="2664820"/>
              <a:ext cx="1756065" cy="31707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世界レベルの研究促進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研究成果の事業化促進</a:t>
              </a:r>
            </a:p>
          </p:txBody>
        </p:sp>
        <p:sp>
          <p:nvSpPr>
            <p:cNvPr id="83" name="AutoShape 133"/>
            <p:cNvSpPr>
              <a:spLocks noChangeArrowheads="1"/>
            </p:cNvSpPr>
            <p:nvPr/>
          </p:nvSpPr>
          <p:spPr bwMode="auto">
            <a:xfrm>
              <a:off x="5826465" y="5070086"/>
              <a:ext cx="2705973" cy="149565"/>
            </a:xfrm>
            <a:prstGeom prst="homePlate">
              <a:avLst>
                <a:gd name="adj" fmla="val 65075"/>
              </a:avLst>
            </a:prstGeom>
            <a:solidFill>
              <a:srgbClr val="FFCC00"/>
            </a:solidFill>
            <a:ln w="19050" algn="ctr">
              <a:solidFill>
                <a:schemeClr val="bg1"/>
              </a:solidFill>
              <a:miter lim="800000"/>
              <a:headEnd/>
              <a:tailEnd/>
            </a:ln>
          </p:spPr>
          <p:txBody>
            <a:bodyPr wrap="none" lIns="0" tIns="0" rIns="0" bIns="0" anchor="ctr"/>
            <a:lstStyle/>
            <a:p>
              <a:pPr>
                <a:lnSpc>
                  <a:spcPct val="85000"/>
                </a:lnSpc>
                <a:defRPr/>
              </a:pP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研究開発支援事業</a:t>
              </a:r>
              <a:endPar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Oval 56"/>
            <p:cNvSpPr>
              <a:spLocks noChangeArrowheads="1"/>
            </p:cNvSpPr>
            <p:nvPr/>
          </p:nvSpPr>
          <p:spPr bwMode="auto">
            <a:xfrm>
              <a:off x="6804248" y="811692"/>
              <a:ext cx="1931672" cy="31707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新たな医薬品等の研究開発の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迅速化・効率化、生産性向上</a:t>
              </a:r>
            </a:p>
          </p:txBody>
        </p:sp>
        <p:sp>
          <p:nvSpPr>
            <p:cNvPr id="70" name="Oval 56"/>
            <p:cNvSpPr>
              <a:spLocks noChangeArrowheads="1"/>
            </p:cNvSpPr>
            <p:nvPr/>
          </p:nvSpPr>
          <p:spPr bwMode="auto">
            <a:xfrm>
              <a:off x="6992399" y="1979146"/>
              <a:ext cx="1756065" cy="31707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治験実施件数の増加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国際共同治験の増加</a:t>
              </a:r>
            </a:p>
          </p:txBody>
        </p:sp>
        <p:sp>
          <p:nvSpPr>
            <p:cNvPr id="85" name="直角三角形 84"/>
            <p:cNvSpPr/>
            <p:nvPr/>
          </p:nvSpPr>
          <p:spPr>
            <a:xfrm flipV="1">
              <a:off x="3749202" y="4988774"/>
              <a:ext cx="2190950" cy="239023"/>
            </a:xfrm>
            <a:prstGeom prst="rtTriangle">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Rectangle 111"/>
            <p:cNvSpPr>
              <a:spLocks noChangeArrowheads="1"/>
            </p:cNvSpPr>
            <p:nvPr/>
          </p:nvSpPr>
          <p:spPr bwMode="auto">
            <a:xfrm>
              <a:off x="3725391" y="4872409"/>
              <a:ext cx="2781300" cy="36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15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大阪医工プロジェクト</a:t>
              </a:r>
            </a:p>
          </p:txBody>
        </p:sp>
        <p:sp>
          <p:nvSpPr>
            <p:cNvPr id="87" name="Rectangle 35"/>
            <p:cNvSpPr>
              <a:spLocks noChangeArrowheads="1"/>
            </p:cNvSpPr>
            <p:nvPr/>
          </p:nvSpPr>
          <p:spPr bwMode="auto">
            <a:xfrm>
              <a:off x="5292080" y="6445737"/>
              <a:ext cx="3240360" cy="170730"/>
            </a:xfrm>
            <a:prstGeom prst="homePlate">
              <a:avLst/>
            </a:prstGeom>
            <a:solidFill>
              <a:srgbClr val="FFCC00"/>
            </a:solidFill>
            <a:ln w="19050">
              <a:solidFill>
                <a:schemeClr val="bg1"/>
              </a:solidFill>
              <a:miter lim="800000"/>
              <a:headEnd/>
              <a:tailEnd/>
            </a:ln>
          </p:spPr>
          <p:txBody>
            <a:bodyPr wrap="none" anchor="ct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北大阪健康医療都市（健都）におけるクラスター形成の促進</a:t>
              </a:r>
            </a:p>
          </p:txBody>
        </p:sp>
        <p:sp>
          <p:nvSpPr>
            <p:cNvPr id="81" name="Rectangle 35"/>
            <p:cNvSpPr>
              <a:spLocks noChangeArrowheads="1"/>
            </p:cNvSpPr>
            <p:nvPr/>
          </p:nvSpPr>
          <p:spPr bwMode="auto">
            <a:xfrm>
              <a:off x="7236295" y="6635456"/>
              <a:ext cx="1296144" cy="161488"/>
            </a:xfrm>
            <a:prstGeom prst="homePlate">
              <a:avLst/>
            </a:prstGeom>
            <a:solidFill>
              <a:srgbClr val="FFCC00"/>
            </a:solidFill>
            <a:ln w="19050">
              <a:solidFill>
                <a:schemeClr val="bg1"/>
              </a:solidFill>
              <a:miter lim="800000"/>
              <a:headEnd/>
              <a:tailEnd/>
            </a:ln>
          </p:spPr>
          <p:txBody>
            <a:bodyPr wrap="none" anchor="ctr"/>
            <a:lstStyle/>
            <a:p>
              <a:pPr>
                <a:lnSpc>
                  <a:spcPts val="600"/>
                </a:lnSpc>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未来医療国際拠点の形成</a:t>
              </a:r>
            </a:p>
          </p:txBody>
        </p:sp>
        <p:sp>
          <p:nvSpPr>
            <p:cNvPr id="90" name="Rectangle 35"/>
            <p:cNvSpPr>
              <a:spLocks noChangeArrowheads="1"/>
            </p:cNvSpPr>
            <p:nvPr/>
          </p:nvSpPr>
          <p:spPr bwMode="auto">
            <a:xfrm>
              <a:off x="7236295" y="5279803"/>
              <a:ext cx="1260360" cy="159727"/>
            </a:xfrm>
            <a:prstGeom prst="homePlate">
              <a:avLst/>
            </a:prstGeom>
            <a:solidFill>
              <a:srgbClr val="FFCC00"/>
            </a:solidFill>
            <a:ln w="19050">
              <a:solidFill>
                <a:schemeClr val="bg1"/>
              </a:solidFill>
              <a:miter lim="800000"/>
              <a:headEnd/>
              <a:tailEnd/>
            </a:ln>
          </p:spPr>
          <p:txBody>
            <a:bodyPr wrap="none" anchor="ct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PMK</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イニシアティブ</a:t>
              </a:r>
            </a:p>
          </p:txBody>
        </p:sp>
        <p:sp>
          <p:nvSpPr>
            <p:cNvPr id="91" name="Rectangle 35"/>
            <p:cNvSpPr>
              <a:spLocks noChangeArrowheads="1"/>
            </p:cNvSpPr>
            <p:nvPr/>
          </p:nvSpPr>
          <p:spPr bwMode="auto">
            <a:xfrm>
              <a:off x="7240251" y="3651784"/>
              <a:ext cx="1260360" cy="159727"/>
            </a:xfrm>
            <a:prstGeom prst="homePlate">
              <a:avLst/>
            </a:prstGeom>
            <a:solidFill>
              <a:srgbClr val="FFCC00"/>
            </a:solidFill>
            <a:ln w="19050">
              <a:solidFill>
                <a:schemeClr val="bg1"/>
              </a:solidFill>
              <a:miter lim="800000"/>
              <a:headEnd/>
              <a:tailEnd/>
            </a:ln>
          </p:spPr>
          <p:txBody>
            <a:bodyPr wrap="none" lIns="0" rIns="0" anchor="ct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健康産業創出システムの構築</a:t>
              </a:r>
            </a:p>
          </p:txBody>
        </p:sp>
      </p:grpSp>
      <p:sp>
        <p:nvSpPr>
          <p:cNvPr id="4" name="角丸四角形 3"/>
          <p:cNvSpPr/>
          <p:nvPr/>
        </p:nvSpPr>
        <p:spPr>
          <a:xfrm>
            <a:off x="60908" y="529960"/>
            <a:ext cx="792000" cy="612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規制</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改革</a:t>
            </a:r>
          </a:p>
        </p:txBody>
      </p:sp>
      <p:sp>
        <p:nvSpPr>
          <p:cNvPr id="80" name="角丸四角形 79"/>
          <p:cNvSpPr/>
          <p:nvPr/>
        </p:nvSpPr>
        <p:spPr>
          <a:xfrm>
            <a:off x="54546" y="1222164"/>
            <a:ext cx="792000" cy="1476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治験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p>
        </p:txBody>
      </p:sp>
      <p:sp>
        <p:nvSpPr>
          <p:cNvPr id="92" name="角丸四角形 91"/>
          <p:cNvSpPr/>
          <p:nvPr/>
        </p:nvSpPr>
        <p:spPr>
          <a:xfrm>
            <a:off x="53970" y="2785956"/>
            <a:ext cx="792000" cy="1188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研究成果の事業化推進</a:t>
            </a:r>
          </a:p>
        </p:txBody>
      </p:sp>
      <p:sp>
        <p:nvSpPr>
          <p:cNvPr id="93" name="角丸四角形 92"/>
          <p:cNvSpPr/>
          <p:nvPr/>
        </p:nvSpPr>
        <p:spPr>
          <a:xfrm>
            <a:off x="60996" y="4054439"/>
            <a:ext cx="792000" cy="846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バイオベンチャー育成</a:t>
            </a:r>
          </a:p>
        </p:txBody>
      </p:sp>
      <p:sp>
        <p:nvSpPr>
          <p:cNvPr id="94" name="角丸四角形 93"/>
          <p:cNvSpPr/>
          <p:nvPr/>
        </p:nvSpPr>
        <p:spPr>
          <a:xfrm>
            <a:off x="59967" y="4990006"/>
            <a:ext cx="792000" cy="540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アライアンス</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p>
        </p:txBody>
      </p:sp>
      <p:sp>
        <p:nvSpPr>
          <p:cNvPr id="95" name="角丸四角形 94"/>
          <p:cNvSpPr/>
          <p:nvPr/>
        </p:nvSpPr>
        <p:spPr>
          <a:xfrm>
            <a:off x="59967" y="5604093"/>
            <a:ext cx="792000" cy="360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国際連携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4546" y="6040338"/>
            <a:ext cx="792000" cy="7740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拠点形成</a:t>
            </a:r>
          </a:p>
        </p:txBody>
      </p:sp>
    </p:spTree>
    <p:extLst>
      <p:ext uri="{BB962C8B-B14F-4D97-AF65-F5344CB8AC3E}">
        <p14:creationId xmlns:p14="http://schemas.microsoft.com/office/powerpoint/2010/main" val="3729994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326"/>
            <a:ext cx="9144000" cy="523220"/>
          </a:xfrm>
          <a:prstGeom prst="rect">
            <a:avLst/>
          </a:prstGeom>
          <a:solidFill>
            <a:srgbClr val="0000CC"/>
          </a:solidFill>
        </p:spPr>
        <p:txBody>
          <a:bodyPr>
            <a:spAutoFit/>
          </a:bodyPr>
          <a:lstStyle/>
          <a:p>
            <a:pPr algn="ctr">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＜総括＞</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成長を表す指標</a:t>
            </a:r>
          </a:p>
        </p:txBody>
      </p:sp>
      <p:graphicFrame>
        <p:nvGraphicFramePr>
          <p:cNvPr id="2" name="表 1"/>
          <p:cNvGraphicFramePr>
            <a:graphicFrameLocks noGrp="1"/>
          </p:cNvGraphicFramePr>
          <p:nvPr>
            <p:extLst>
              <p:ext uri="{D42A27DB-BD31-4B8C-83A1-F6EECF244321}">
                <p14:modId xmlns:p14="http://schemas.microsoft.com/office/powerpoint/2010/main" val="1915001474"/>
              </p:ext>
            </p:extLst>
          </p:nvPr>
        </p:nvGraphicFramePr>
        <p:xfrm>
          <a:off x="167941" y="1851987"/>
          <a:ext cx="8724539" cy="4863029"/>
        </p:xfrm>
        <a:graphic>
          <a:graphicData uri="http://schemas.openxmlformats.org/drawingml/2006/table">
            <a:tbl>
              <a:tblPr firstRow="1" bandRow="1">
                <a:tableStyleId>{5C22544A-7EE6-4342-B048-85BDC9FD1C3A}</a:tableStyleId>
              </a:tblPr>
              <a:tblGrid>
                <a:gridCol w="1163699">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4"/>
                    </a:ext>
                  </a:extLst>
                </a:gridCol>
                <a:gridCol w="1224136">
                  <a:extLst>
                    <a:ext uri="{9D8B030D-6E8A-4147-A177-3AD203B41FA5}">
                      <a16:colId xmlns="" xmlns:a16="http://schemas.microsoft.com/office/drawing/2014/main" val="20005"/>
                    </a:ext>
                  </a:extLst>
                </a:gridCol>
                <a:gridCol w="576064">
                  <a:extLst>
                    <a:ext uri="{9D8B030D-6E8A-4147-A177-3AD203B41FA5}">
                      <a16:colId xmlns="" xmlns:a16="http://schemas.microsoft.com/office/drawing/2014/main" val="20006"/>
                    </a:ext>
                  </a:extLst>
                </a:gridCol>
              </a:tblGrid>
              <a:tr h="280869">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指標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項目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直近値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直近値</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推移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rowSpan="6">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医科系大学教員数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1,504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1,767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医科系大学研究施設数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大学別共同研究実績</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1,737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48.7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大学別受託研究実績</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1,410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145.2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特許数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1,022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1,386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パイプライン</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開発案件</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162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rowSpan="2">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ベンチャー企業</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バイオベンチャー企業数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ベンチャーパイプライン</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開発案件</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70840">
                <a:tc rowSpan="3">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事業化</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上場企業売上高</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2650.1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3792.6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70840">
                <a:tc vMerge="1">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医薬品生産額</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5,073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4,954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年比較</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アメリカ主要都市計：</a:t>
                      </a:r>
                    </a:p>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471,813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米百万ドル</a:t>
                      </a:r>
                    </a:p>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日本主要都市計：</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105,278.3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横ばい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7084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医療機器生産額</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166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年値</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増加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5" name="テキスト ボックス 1"/>
          <p:cNvSpPr txBox="1">
            <a:spLocks noChangeArrowheads="1"/>
          </p:cNvSpPr>
          <p:nvPr/>
        </p:nvSpPr>
        <p:spPr bwMode="auto">
          <a:xfrm>
            <a:off x="122620" y="583405"/>
            <a:ext cx="8879168" cy="1225868"/>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wrap="square" lIns="72000" tIns="0" rIns="72000" bIns="0">
            <a:spAutoFit/>
          </a:bodyPr>
          <a:lstStyle>
            <a:lvl1pPr algn="l" eaLnBrk="0" hangingPunct="0">
              <a:spcBef>
                <a:spcPct val="20000"/>
              </a:spcBef>
              <a:buClr>
                <a:schemeClr val="accent1"/>
              </a:buClr>
              <a:buSzPct val="85000"/>
              <a:buFont typeface="Wingdings 2" pitchFamily="18" charset="2"/>
              <a:buChar char=""/>
              <a:defRPr kumimoji="1" sz="2700">
                <a:solidFill>
                  <a:schemeClr val="tx1"/>
                </a:solidFill>
                <a:latin typeface="Georgia" pitchFamily="18" charset="0"/>
                <a:ea typeface="ＭＳ Ｐ明朝" pitchFamily="18" charset="-128"/>
              </a:defRPr>
            </a:lvl1pPr>
            <a:lvl2pPr marL="742950" indent="-285750" algn="l" eaLnBrk="0" hangingPunct="0">
              <a:spcBef>
                <a:spcPct val="20000"/>
              </a:spcBef>
              <a:buClr>
                <a:schemeClr val="accent2"/>
              </a:buClr>
              <a:buSzPct val="70000"/>
              <a:buFont typeface="Wingdings" pitchFamily="2" charset="2"/>
              <a:buChar char=""/>
              <a:defRPr kumimoji="1" sz="2200">
                <a:solidFill>
                  <a:schemeClr val="tx2"/>
                </a:solidFill>
                <a:latin typeface="Georgia" pitchFamily="18" charset="0"/>
                <a:ea typeface="ＭＳ Ｐ明朝" pitchFamily="18" charset="-128"/>
              </a:defRPr>
            </a:lvl2pPr>
            <a:lvl3pPr marL="1143000" indent="-228600" algn="l" eaLnBrk="0" hangingPunct="0">
              <a:spcBef>
                <a:spcPct val="20000"/>
              </a:spcBef>
              <a:buClr>
                <a:srgbClr val="8CADAE"/>
              </a:buClr>
              <a:buSzPct val="75000"/>
              <a:buFont typeface="Wingdings 2" pitchFamily="18" charset="2"/>
              <a:buChar char=""/>
              <a:defRPr kumimoji="1" sz="2000">
                <a:solidFill>
                  <a:schemeClr val="tx1"/>
                </a:solidFill>
                <a:latin typeface="Georgia" pitchFamily="18" charset="0"/>
                <a:ea typeface="ＭＳ Ｐ明朝" pitchFamily="18" charset="-128"/>
              </a:defRPr>
            </a:lvl3pPr>
            <a:lvl4pPr marL="1600200" indent="-228600" algn="l" eaLnBrk="0" hangingPunct="0">
              <a:spcBef>
                <a:spcPct val="20000"/>
              </a:spcBef>
              <a:buClr>
                <a:srgbClr val="8C7B70"/>
              </a:buClr>
              <a:buSzPct val="70000"/>
              <a:buFont typeface="Wingdings" pitchFamily="2" charset="2"/>
              <a:buChar char=""/>
              <a:defRPr kumimoji="1" sz="2000">
                <a:solidFill>
                  <a:schemeClr val="tx2"/>
                </a:solidFill>
                <a:latin typeface="Georgia" pitchFamily="18" charset="0"/>
                <a:ea typeface="ＭＳ Ｐ明朝" pitchFamily="18" charset="-128"/>
              </a:defRPr>
            </a:lvl4pPr>
            <a:lvl5pPr marL="2057400" indent="-228600" algn="l" eaLnBrk="0" hangingPunct="0">
              <a:spcBef>
                <a:spcPct val="20000"/>
              </a:spcBef>
              <a:buClr>
                <a:srgbClr val="8FB08C"/>
              </a:buClr>
              <a:buChar char="•"/>
              <a:defRPr kumimoji="1">
                <a:solidFill>
                  <a:schemeClr val="tx1"/>
                </a:solidFill>
                <a:latin typeface="Georgia" pitchFamily="18" charset="0"/>
                <a:ea typeface="ＭＳ Ｐ明朝"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itchFamily="18" charset="0"/>
                <a:ea typeface="ＭＳ Ｐ明朝" pitchFamily="18" charset="-128"/>
              </a:defRPr>
            </a:lvl9pPr>
          </a:lstStyle>
          <a:p>
            <a:pPr eaLnBrk="1" hangingPunct="1">
              <a:spcBef>
                <a:spcPct val="0"/>
              </a:spcBef>
              <a:buClrTx/>
              <a:buSzTx/>
              <a:buNone/>
            </a:pPr>
            <a:r>
              <a:rPr lang="ja-JP" altLang="en-US" sz="2400" b="1" dirty="0">
                <a:solidFill>
                  <a:prstClr val="black"/>
                </a:solidFill>
                <a:latin typeface="Meiryo UI"/>
                <a:ea typeface="Meiryo UI"/>
                <a:cs typeface="Meiryo UI"/>
              </a:rPr>
              <a:t>大阪のライフサイエンス分野の成長について、各種</a:t>
            </a:r>
            <a:r>
              <a:rPr lang="ja-JP" altLang="en-US" sz="2400" b="1" dirty="0">
                <a:latin typeface="Meiryo UI"/>
                <a:ea typeface="Meiryo UI"/>
                <a:cs typeface="Meiryo UI"/>
              </a:rPr>
              <a:t>統計データ等を活用し、事業化までのプロセスを</a:t>
            </a:r>
            <a:r>
              <a:rPr lang="en-US" altLang="ja-JP" sz="2400" b="1" dirty="0">
                <a:latin typeface="Meiryo UI"/>
                <a:ea typeface="Meiryo UI"/>
                <a:cs typeface="Meiryo UI"/>
              </a:rPr>
              <a:t>『</a:t>
            </a:r>
            <a:r>
              <a:rPr lang="ja-JP" altLang="en-US" sz="2400" b="1" dirty="0">
                <a:latin typeface="Meiryo UI"/>
                <a:ea typeface="Meiryo UI"/>
                <a:cs typeface="Meiryo UI"/>
              </a:rPr>
              <a:t>研究開発</a:t>
            </a:r>
            <a:r>
              <a:rPr lang="en-US" altLang="ja-JP" sz="2400" b="1" dirty="0">
                <a:latin typeface="Meiryo UI"/>
                <a:ea typeface="Meiryo UI"/>
                <a:cs typeface="Meiryo UI"/>
              </a:rPr>
              <a:t>』『</a:t>
            </a:r>
            <a:r>
              <a:rPr lang="ja-JP" altLang="en-US" sz="2400" b="1" dirty="0" smtClean="0">
                <a:latin typeface="Meiryo UI"/>
                <a:ea typeface="Meiryo UI"/>
                <a:cs typeface="Meiryo UI"/>
              </a:rPr>
              <a:t>ベンチャー企業</a:t>
            </a:r>
            <a:r>
              <a:rPr lang="en-US" altLang="ja-JP" sz="2400" b="1" dirty="0" smtClean="0">
                <a:latin typeface="Meiryo UI"/>
                <a:ea typeface="Meiryo UI"/>
                <a:cs typeface="Meiryo UI"/>
              </a:rPr>
              <a:t>』『</a:t>
            </a:r>
            <a:r>
              <a:rPr lang="ja-JP" altLang="en-US" sz="2400" b="1" dirty="0">
                <a:latin typeface="Meiryo UI"/>
                <a:ea typeface="Meiryo UI"/>
                <a:cs typeface="Meiryo UI"/>
              </a:rPr>
              <a:t>事業化</a:t>
            </a:r>
            <a:r>
              <a:rPr lang="en-US" altLang="ja-JP" sz="2400" b="1" dirty="0">
                <a:latin typeface="Meiryo UI"/>
                <a:ea typeface="Meiryo UI"/>
                <a:cs typeface="Meiryo UI"/>
              </a:rPr>
              <a:t>』</a:t>
            </a:r>
            <a:r>
              <a:rPr lang="ja-JP" altLang="en-US" sz="2400" b="1" dirty="0">
                <a:latin typeface="Meiryo UI"/>
                <a:ea typeface="Meiryo UI"/>
                <a:cs typeface="Meiryo UI"/>
              </a:rPr>
              <a:t>の区分ごとに複数の項目で評価を</a:t>
            </a:r>
            <a:r>
              <a:rPr lang="ja-JP" altLang="en-US" sz="2400" b="1" dirty="0" smtClean="0">
                <a:latin typeface="Meiryo UI"/>
                <a:ea typeface="Meiryo UI"/>
                <a:cs typeface="Meiryo UI"/>
              </a:rPr>
              <a:t>行った</a:t>
            </a:r>
            <a:endParaRPr lang="ja-JP" altLang="en-US" sz="2400" b="1" dirty="0">
              <a:latin typeface="Meiryo UI"/>
              <a:ea typeface="Meiryo UI"/>
              <a:cs typeface="Meiryo UI"/>
            </a:endParaRPr>
          </a:p>
        </p:txBody>
      </p:sp>
      <p:cxnSp>
        <p:nvCxnSpPr>
          <p:cNvPr id="7" name="直線矢印コネクタ 6"/>
          <p:cNvCxnSpPr>
            <a:cxnSpLocks noChangeAspect="1"/>
          </p:cNvCxnSpPr>
          <p:nvPr/>
        </p:nvCxnSpPr>
        <p:spPr>
          <a:xfrm flipV="1">
            <a:off x="8350607" y="2257736"/>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cxnSpLocks noChangeAspect="1"/>
          </p:cNvCxnSpPr>
          <p:nvPr/>
        </p:nvCxnSpPr>
        <p:spPr>
          <a:xfrm>
            <a:off x="8334372" y="5949280"/>
            <a:ext cx="172800" cy="0"/>
          </a:xfrm>
          <a:prstGeom prst="straightConnector1">
            <a:avLst/>
          </a:prstGeom>
          <a:ln w="50800">
            <a:solidFill>
              <a:srgbClr val="0099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cxnSpLocks noChangeAspect="1"/>
          </p:cNvCxnSpPr>
          <p:nvPr/>
        </p:nvCxnSpPr>
        <p:spPr>
          <a:xfrm flipV="1">
            <a:off x="8350607" y="2617776"/>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cxnSpLocks noChangeAspect="1"/>
          </p:cNvCxnSpPr>
          <p:nvPr/>
        </p:nvCxnSpPr>
        <p:spPr>
          <a:xfrm flipV="1">
            <a:off x="8350607" y="3018272"/>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cxnSpLocks noChangeAspect="1"/>
          </p:cNvCxnSpPr>
          <p:nvPr/>
        </p:nvCxnSpPr>
        <p:spPr>
          <a:xfrm flipV="1">
            <a:off x="8350607" y="3450320"/>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cxnSpLocks noChangeAspect="1"/>
          </p:cNvCxnSpPr>
          <p:nvPr/>
        </p:nvCxnSpPr>
        <p:spPr>
          <a:xfrm flipV="1">
            <a:off x="8350607" y="4201952"/>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cxnSpLocks noChangeAspect="1"/>
          </p:cNvCxnSpPr>
          <p:nvPr/>
        </p:nvCxnSpPr>
        <p:spPr>
          <a:xfrm flipV="1">
            <a:off x="8350607" y="4602448"/>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cxnSpLocks noChangeAspect="1"/>
          </p:cNvCxnSpPr>
          <p:nvPr/>
        </p:nvCxnSpPr>
        <p:spPr>
          <a:xfrm flipV="1">
            <a:off x="8350607" y="4962488"/>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cxnSpLocks noChangeAspect="1"/>
          </p:cNvCxnSpPr>
          <p:nvPr/>
        </p:nvCxnSpPr>
        <p:spPr>
          <a:xfrm flipV="1">
            <a:off x="8350607" y="5327542"/>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cxnSpLocks noChangeAspect="1"/>
          </p:cNvCxnSpPr>
          <p:nvPr/>
        </p:nvCxnSpPr>
        <p:spPr>
          <a:xfrm flipV="1">
            <a:off x="8350607" y="6457799"/>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cxnSpLocks noChangeAspect="1"/>
          </p:cNvCxnSpPr>
          <p:nvPr/>
        </p:nvCxnSpPr>
        <p:spPr>
          <a:xfrm flipV="1">
            <a:off x="8350607" y="3841912"/>
            <a:ext cx="160220" cy="139553"/>
          </a:xfrm>
          <a:prstGeom prst="straightConnector1">
            <a:avLst/>
          </a:prstGeom>
          <a:ln w="50800">
            <a:solidFill>
              <a:srgbClr val="FF0000"/>
            </a:solidFill>
            <a:headEnd type="none"/>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996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73631" y="692696"/>
            <a:ext cx="8996739" cy="6052562"/>
          </a:xfrm>
          <a:prstGeom prst="roundRect">
            <a:avLst>
              <a:gd name="adj" fmla="val 3276"/>
            </a:avLst>
          </a:prstGeom>
          <a:solidFill>
            <a:schemeClr val="accent5">
              <a:lumMod val="20000"/>
              <a:lumOff val="80000"/>
            </a:schemeClr>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en-US" altLang="ja-JP" sz="2000" b="1" dirty="0">
              <a:solidFill>
                <a:srgbClr val="000000"/>
              </a:solidFill>
              <a:latin typeface="Meiryo UI" pitchFamily="50" charset="-128"/>
              <a:ea typeface="Meiryo UI" pitchFamily="50" charset="-128"/>
              <a:cs typeface="Meiryo UI" pitchFamily="50" charset="-128"/>
            </a:endParaRPr>
          </a:p>
          <a:p>
            <a:pPr>
              <a:spcBef>
                <a:spcPts val="1800"/>
              </a:spcBef>
            </a:pPr>
            <a:endParaRPr lang="en-US" altLang="ja-JP" b="1" dirty="0">
              <a:solidFill>
                <a:srgbClr val="000000"/>
              </a:solidFill>
              <a:latin typeface="Meiryo UI" pitchFamily="50" charset="-128"/>
              <a:ea typeface="Meiryo UI" pitchFamily="50" charset="-128"/>
              <a:cs typeface="Meiryo UI" pitchFamily="50" charset="-128"/>
            </a:endParaRPr>
          </a:p>
          <a:p>
            <a:pPr>
              <a:spcBef>
                <a:spcPts val="1800"/>
              </a:spcBef>
            </a:pPr>
            <a:endParaRPr lang="en-US" altLang="ja-JP" b="1" dirty="0">
              <a:solidFill>
                <a:srgbClr val="000000"/>
              </a:solidFill>
              <a:latin typeface="Meiryo UI" pitchFamily="50" charset="-128"/>
              <a:ea typeface="Meiryo UI" pitchFamily="50" charset="-128"/>
              <a:cs typeface="Meiryo UI" pitchFamily="50" charset="-128"/>
            </a:endParaRPr>
          </a:p>
          <a:p>
            <a:pPr>
              <a:spcBef>
                <a:spcPts val="1800"/>
              </a:spcBef>
            </a:pPr>
            <a:r>
              <a:rPr lang="ja-JP" altLang="en-US" sz="1400" b="1" dirty="0">
                <a:solidFill>
                  <a:srgbClr val="000000"/>
                </a:solidFill>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指標設定の考え方</a:t>
            </a:r>
            <a:endParaRPr lang="en-US" altLang="ja-JP" sz="1400" b="1" dirty="0">
              <a:latin typeface="Meiryo UI" pitchFamily="50" charset="-128"/>
              <a:ea typeface="Meiryo UI" pitchFamily="50" charset="-128"/>
              <a:cs typeface="Meiryo UI" pitchFamily="50" charset="-128"/>
            </a:endParaRPr>
          </a:p>
          <a:p>
            <a:pPr marL="285750" indent="-285750">
              <a:spcBef>
                <a:spcPts val="600"/>
              </a:spcBef>
              <a:buFont typeface="Wingdings" panose="05000000000000000000" pitchFamily="2" charset="2"/>
              <a:buChar char="ü"/>
            </a:pPr>
            <a:r>
              <a:rPr lang="ja-JP" altLang="en-US" sz="1400" dirty="0">
                <a:latin typeface="Meiryo UI" pitchFamily="50" charset="-128"/>
                <a:ea typeface="Meiryo UI" pitchFamily="50" charset="-128"/>
                <a:cs typeface="Meiryo UI" pitchFamily="50" charset="-128"/>
              </a:rPr>
              <a:t>大阪バイオ戦略による取り組みを踏まえ、大阪のライフサイエンス分野の成長を、各種統計データ等を活用して分析した。成長の指標として事業化までのプロセスに着目し、「研究開発」、「ベンチャー企業」、「事業化」の３つに区分し、その区分ごとに複数の項目を調査</a:t>
            </a:r>
            <a:r>
              <a:rPr lang="ja-JP" altLang="en-US" sz="1400" dirty="0" smtClean="0">
                <a:latin typeface="Meiryo UI" pitchFamily="50" charset="-128"/>
                <a:ea typeface="Meiryo UI" pitchFamily="50" charset="-128"/>
                <a:cs typeface="Meiryo UI" pitchFamily="50" charset="-128"/>
              </a:rPr>
              <a:t>した</a:t>
            </a:r>
            <a:endParaRPr lang="en-US" altLang="ja-JP" sz="1400" dirty="0">
              <a:latin typeface="Meiryo UI" pitchFamily="50" charset="-128"/>
              <a:ea typeface="Meiryo UI" pitchFamily="50" charset="-128"/>
              <a:cs typeface="Meiryo UI" pitchFamily="50" charset="-128"/>
            </a:endParaRPr>
          </a:p>
          <a:p>
            <a:pPr marL="285750" indent="-285750">
              <a:spcBef>
                <a:spcPts val="600"/>
              </a:spcBef>
              <a:spcAft>
                <a:spcPts val="1200"/>
              </a:spcAft>
              <a:buFont typeface="Wingdings" panose="05000000000000000000" pitchFamily="2" charset="2"/>
              <a:buChar char="ü"/>
            </a:pPr>
            <a:r>
              <a:rPr lang="ja-JP" altLang="en-US" sz="1400" dirty="0">
                <a:latin typeface="Meiryo UI" pitchFamily="50" charset="-128"/>
                <a:ea typeface="Meiryo UI" pitchFamily="50" charset="-128"/>
                <a:cs typeface="Meiryo UI" pitchFamily="50" charset="-128"/>
              </a:rPr>
              <a:t>また、調査にあたっては、大阪バイオ戦略のスタート年である</a:t>
            </a:r>
            <a:r>
              <a:rPr lang="en-US" altLang="ja-JP" sz="1400" dirty="0">
                <a:latin typeface="Meiryo UI" pitchFamily="50" charset="-128"/>
                <a:ea typeface="Meiryo UI" pitchFamily="50" charset="-128"/>
                <a:cs typeface="Meiryo UI" pitchFamily="50" charset="-128"/>
              </a:rPr>
              <a:t>2008</a:t>
            </a:r>
            <a:r>
              <a:rPr lang="ja-JP" altLang="en-US" sz="1400" dirty="0">
                <a:latin typeface="Meiryo UI" pitchFamily="50" charset="-128"/>
                <a:ea typeface="Meiryo UI" pitchFamily="50" charset="-128"/>
                <a:cs typeface="Meiryo UI" pitchFamily="50" charset="-128"/>
              </a:rPr>
              <a:t>年と</a:t>
            </a:r>
            <a:r>
              <a:rPr lang="ja-JP" altLang="en-US" sz="1400" dirty="0" smtClean="0">
                <a:latin typeface="Meiryo UI" pitchFamily="50" charset="-128"/>
                <a:ea typeface="Meiryo UI" pitchFamily="50" charset="-128"/>
                <a:cs typeface="Meiryo UI" pitchFamily="50" charset="-128"/>
              </a:rPr>
              <a:t>現時点のデータを比較した</a:t>
            </a:r>
            <a:r>
              <a:rPr lang="ja-JP" altLang="en-US" sz="1400" dirty="0">
                <a:latin typeface="Meiryo UI" pitchFamily="50" charset="-128"/>
                <a:ea typeface="Meiryo UI" pitchFamily="50" charset="-128"/>
                <a:cs typeface="Meiryo UI" pitchFamily="50" charset="-128"/>
              </a:rPr>
              <a:t>。特に、最終成果として重要な「事業化」においては、参考として海外の主要国の状況との比較も</a:t>
            </a:r>
            <a:r>
              <a:rPr lang="ja-JP" altLang="en-US" sz="1400" dirty="0" smtClean="0">
                <a:latin typeface="Meiryo UI" pitchFamily="50" charset="-128"/>
                <a:ea typeface="Meiryo UI" pitchFamily="50" charset="-128"/>
                <a:cs typeface="Meiryo UI" pitchFamily="50" charset="-128"/>
              </a:rPr>
              <a:t>行った</a:t>
            </a:r>
            <a:endParaRPr lang="en-US" altLang="ja-JP" sz="1400" dirty="0">
              <a:latin typeface="Meiryo UI" pitchFamily="50" charset="-128"/>
              <a:ea typeface="Meiryo UI" pitchFamily="50" charset="-128"/>
              <a:cs typeface="Meiryo UI" pitchFamily="50" charset="-128"/>
            </a:endParaRPr>
          </a:p>
          <a:p>
            <a:pPr lvl="0" algn="just" fontAlgn="base">
              <a:lnSpc>
                <a:spcPct val="120000"/>
              </a:lnSpc>
              <a:spcBef>
                <a:spcPct val="0"/>
              </a:spcBef>
              <a:spcAft>
                <a:spcPct val="0"/>
              </a:spcAft>
            </a:pPr>
            <a:endParaRPr lang="ja-JP" altLang="en-US" dirty="0">
              <a:solidFill>
                <a:srgbClr val="000000"/>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 y="326"/>
            <a:ext cx="9144000" cy="523220"/>
          </a:xfrm>
          <a:prstGeom prst="rect">
            <a:avLst/>
          </a:prstGeom>
          <a:solidFill>
            <a:srgbClr val="0000CC"/>
          </a:solidFill>
        </p:spPr>
        <p:txBody>
          <a:bodyPr>
            <a:spAutoFit/>
          </a:bodyPr>
          <a:lstStyle/>
          <a:p>
            <a:pPr algn="ctr">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＜総括＞</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成長を表す指標</a:t>
            </a:r>
          </a:p>
        </p:txBody>
      </p:sp>
      <p:sp>
        <p:nvSpPr>
          <p:cNvPr id="7" name="テキスト ボックス 22"/>
          <p:cNvSpPr txBox="1">
            <a:spLocks noChangeArrowheads="1"/>
          </p:cNvSpPr>
          <p:nvPr/>
        </p:nvSpPr>
        <p:spPr bwMode="auto">
          <a:xfrm>
            <a:off x="179512" y="836712"/>
            <a:ext cx="8784976" cy="3924151"/>
          </a:xfrm>
          <a:prstGeom prst="rect">
            <a:avLst/>
          </a:prstGeom>
          <a:noFill/>
          <a:ln w="9525">
            <a:solidFill>
              <a:schemeClr val="tx1"/>
            </a:solidFill>
            <a:miter lim="800000"/>
            <a:headEnd/>
            <a:tailEnd/>
          </a:ln>
        </p:spPr>
        <p:txBody>
          <a:bodyPr wrap="square">
            <a:spAutoFit/>
          </a:bodyPr>
          <a:lstStyle/>
          <a:p>
            <a:pPr>
              <a:spcBef>
                <a:spcPts val="1800"/>
              </a:spcBef>
            </a:pPr>
            <a:r>
              <a:rPr lang="ja-JP" altLang="en-US" sz="2400" b="1" dirty="0">
                <a:latin typeface="Meiryo UI" pitchFamily="50" charset="-128"/>
                <a:ea typeface="Meiryo UI" pitchFamily="50" charset="-128"/>
                <a:cs typeface="Meiryo UI" pitchFamily="50" charset="-128"/>
              </a:rPr>
              <a:t>＜調査結果＞</a:t>
            </a:r>
          </a:p>
          <a:p>
            <a:pPr marL="285750" indent="-285750">
              <a:spcBef>
                <a:spcPts val="600"/>
              </a:spcBef>
              <a:buFont typeface="Wingdings" pitchFamily="2" charset="2"/>
              <a:buChar char="l"/>
            </a:pPr>
            <a:r>
              <a:rPr lang="ja-JP" altLang="en-US" sz="2000" dirty="0">
                <a:latin typeface="Meiryo UI" pitchFamily="50" charset="-128"/>
                <a:ea typeface="Meiryo UI" pitchFamily="50" charset="-128"/>
                <a:cs typeface="Meiryo UI" pitchFamily="50" charset="-128"/>
              </a:rPr>
              <a:t>指標区分「研究開発」においては、全ての項目の直近値が</a:t>
            </a:r>
            <a:r>
              <a:rPr lang="en-US" altLang="ja-JP" sz="2000" dirty="0">
                <a:latin typeface="Meiryo UI" pitchFamily="50" charset="-128"/>
                <a:ea typeface="Meiryo UI" pitchFamily="50" charset="-128"/>
                <a:cs typeface="Meiryo UI" pitchFamily="50" charset="-128"/>
              </a:rPr>
              <a:t>2008</a:t>
            </a:r>
            <a:r>
              <a:rPr lang="ja-JP" altLang="en-US" sz="2000" dirty="0">
                <a:latin typeface="Meiryo UI" pitchFamily="50" charset="-128"/>
                <a:ea typeface="Meiryo UI" pitchFamily="50" charset="-128"/>
                <a:cs typeface="Meiryo UI" pitchFamily="50" charset="-128"/>
              </a:rPr>
              <a:t>年よりも増加</a:t>
            </a:r>
            <a:r>
              <a:rPr lang="ja-JP" altLang="en-US" sz="2000" dirty="0" smtClean="0">
                <a:latin typeface="Meiryo UI" pitchFamily="50" charset="-128"/>
                <a:ea typeface="Meiryo UI" pitchFamily="50" charset="-128"/>
                <a:cs typeface="Meiryo UI" pitchFamily="50" charset="-128"/>
              </a:rPr>
              <a:t>した</a:t>
            </a:r>
            <a:endParaRPr lang="en-US" altLang="ja-JP" sz="2000" dirty="0">
              <a:latin typeface="Meiryo UI" pitchFamily="50" charset="-128"/>
              <a:ea typeface="Meiryo UI" pitchFamily="50" charset="-128"/>
              <a:cs typeface="Meiryo UI" pitchFamily="50" charset="-128"/>
            </a:endParaRPr>
          </a:p>
          <a:p>
            <a:pPr marL="285750" indent="-285750">
              <a:spcBef>
                <a:spcPts val="600"/>
              </a:spcBef>
              <a:buFont typeface="Wingdings" pitchFamily="2" charset="2"/>
              <a:buChar char="l"/>
            </a:pPr>
            <a:r>
              <a:rPr lang="ja-JP" altLang="en-US" sz="2000" dirty="0">
                <a:latin typeface="Meiryo UI" pitchFamily="50" charset="-128"/>
                <a:ea typeface="Meiryo UI" pitchFamily="50" charset="-128"/>
                <a:cs typeface="Meiryo UI" pitchFamily="50" charset="-128"/>
              </a:rPr>
              <a:t>指標区分「ベンチャー企業」においても、全ての項目の直近値が</a:t>
            </a:r>
            <a:r>
              <a:rPr lang="en-US" altLang="ja-JP" sz="2000" dirty="0">
                <a:latin typeface="Meiryo UI" pitchFamily="50" charset="-128"/>
                <a:ea typeface="Meiryo UI" pitchFamily="50" charset="-128"/>
                <a:cs typeface="Meiryo UI" pitchFamily="50" charset="-128"/>
              </a:rPr>
              <a:t>2008</a:t>
            </a:r>
            <a:r>
              <a:rPr lang="ja-JP" altLang="en-US" sz="2000" dirty="0">
                <a:latin typeface="Meiryo UI" pitchFamily="50" charset="-128"/>
                <a:ea typeface="Meiryo UI" pitchFamily="50" charset="-128"/>
                <a:cs typeface="Meiryo UI" pitchFamily="50" charset="-128"/>
              </a:rPr>
              <a:t>年よりも増加</a:t>
            </a:r>
            <a:r>
              <a:rPr lang="ja-JP" altLang="en-US" sz="2000" dirty="0" smtClean="0">
                <a:latin typeface="Meiryo UI" pitchFamily="50" charset="-128"/>
                <a:ea typeface="Meiryo UI" pitchFamily="50" charset="-128"/>
                <a:cs typeface="Meiryo UI" pitchFamily="50" charset="-128"/>
              </a:rPr>
              <a:t>した</a:t>
            </a:r>
            <a:endParaRPr lang="en-US" altLang="ja-JP" sz="2000" dirty="0">
              <a:latin typeface="Meiryo UI" pitchFamily="50" charset="-128"/>
              <a:ea typeface="Meiryo UI" pitchFamily="50" charset="-128"/>
              <a:cs typeface="Meiryo UI" pitchFamily="50" charset="-128"/>
            </a:endParaRPr>
          </a:p>
          <a:p>
            <a:pPr marL="285750" indent="-285750">
              <a:spcBef>
                <a:spcPts val="600"/>
              </a:spcBef>
              <a:buFont typeface="Wingdings" pitchFamily="2" charset="2"/>
              <a:buChar char="l"/>
            </a:pPr>
            <a:r>
              <a:rPr lang="ja-JP" altLang="en-US" sz="2000" dirty="0">
                <a:latin typeface="Meiryo UI" pitchFamily="50" charset="-128"/>
                <a:ea typeface="Meiryo UI" pitchFamily="50" charset="-128"/>
                <a:cs typeface="Meiryo UI" pitchFamily="50" charset="-128"/>
              </a:rPr>
              <a:t>指標区分「事業化」における「医薬品売上高」については</a:t>
            </a:r>
            <a:r>
              <a:rPr lang="en-US" altLang="ja-JP" sz="2000" dirty="0">
                <a:latin typeface="Meiryo UI" pitchFamily="50" charset="-128"/>
                <a:ea typeface="Meiryo UI" pitchFamily="50" charset="-128"/>
                <a:cs typeface="Meiryo UI" pitchFamily="50" charset="-128"/>
              </a:rPr>
              <a:t>2008</a:t>
            </a:r>
            <a:r>
              <a:rPr lang="ja-JP" altLang="en-US" sz="2000" dirty="0">
                <a:latin typeface="Meiryo UI" pitchFamily="50" charset="-128"/>
                <a:ea typeface="Meiryo UI" pitchFamily="50" charset="-128"/>
                <a:cs typeface="Meiryo UI" pitchFamily="50" charset="-128"/>
              </a:rPr>
              <a:t>年からほぼ横ばいであるが、「上場企業の売上高」および「医療機器生産高」の直近値は、</a:t>
            </a:r>
            <a:r>
              <a:rPr lang="en-US" altLang="ja-JP" sz="2000" dirty="0">
                <a:latin typeface="Meiryo UI" pitchFamily="50" charset="-128"/>
                <a:ea typeface="Meiryo UI" pitchFamily="50" charset="-128"/>
                <a:cs typeface="Meiryo UI" pitchFamily="50" charset="-128"/>
              </a:rPr>
              <a:t>2008</a:t>
            </a:r>
            <a:r>
              <a:rPr lang="ja-JP" altLang="en-US" sz="2000" dirty="0">
                <a:latin typeface="Meiryo UI" pitchFamily="50" charset="-128"/>
                <a:ea typeface="Meiryo UI" pitchFamily="50" charset="-128"/>
                <a:cs typeface="Meiryo UI" pitchFamily="50" charset="-128"/>
              </a:rPr>
              <a:t>年よりも増加</a:t>
            </a:r>
            <a:r>
              <a:rPr lang="ja-JP" altLang="en-US" sz="2000" dirty="0" smtClean="0">
                <a:latin typeface="Meiryo UI" pitchFamily="50" charset="-128"/>
                <a:ea typeface="Meiryo UI" pitchFamily="50" charset="-128"/>
                <a:cs typeface="Meiryo UI" pitchFamily="50" charset="-128"/>
              </a:rPr>
              <a:t>した </a:t>
            </a:r>
            <a:endParaRPr lang="en-US" altLang="ja-JP" sz="2000" dirty="0">
              <a:latin typeface="Meiryo UI" pitchFamily="50" charset="-128"/>
              <a:ea typeface="Meiryo UI" pitchFamily="50" charset="-128"/>
              <a:cs typeface="Meiryo UI" pitchFamily="50" charset="-128"/>
            </a:endParaRPr>
          </a:p>
          <a:p>
            <a:pPr marL="285750" indent="-285750">
              <a:spcBef>
                <a:spcPts val="600"/>
              </a:spcBef>
              <a:buFont typeface="Wingdings" pitchFamily="2" charset="2"/>
              <a:buChar char="l"/>
            </a:pPr>
            <a:r>
              <a:rPr lang="ja-JP" altLang="en-US" sz="2000" dirty="0">
                <a:latin typeface="Meiryo UI" pitchFamily="50" charset="-128"/>
                <a:ea typeface="Meiryo UI" pitchFamily="50" charset="-128"/>
                <a:cs typeface="Meiryo UI" pitchFamily="50" charset="-128"/>
              </a:rPr>
              <a:t>「上場企業の売上高」については、参考として国際比較も行った。日本はアメリカと同等の伸び率で成長しており、大阪についても一定の成長が</a:t>
            </a:r>
            <a:r>
              <a:rPr lang="ja-JP" altLang="en-US" sz="2000" dirty="0" smtClean="0">
                <a:latin typeface="Meiryo UI" pitchFamily="50" charset="-128"/>
                <a:ea typeface="Meiryo UI" pitchFamily="50" charset="-128"/>
                <a:cs typeface="Meiryo UI" pitchFamily="50" charset="-128"/>
              </a:rPr>
              <a:t>見られた</a:t>
            </a:r>
            <a:endParaRPr lang="en-US" altLang="ja-JP" sz="2000" dirty="0">
              <a:latin typeface="Meiryo UI" pitchFamily="50" charset="-128"/>
              <a:ea typeface="Meiryo UI" pitchFamily="50" charset="-128"/>
              <a:cs typeface="Meiryo UI" pitchFamily="50" charset="-128"/>
            </a:endParaRPr>
          </a:p>
          <a:p>
            <a:pPr marL="285750" indent="-285750">
              <a:spcBef>
                <a:spcPts val="600"/>
              </a:spcBef>
              <a:buFont typeface="Wingdings" pitchFamily="2" charset="2"/>
              <a:buChar char="l"/>
            </a:pPr>
            <a:r>
              <a:rPr lang="ja-JP" altLang="en-US" sz="2000" dirty="0">
                <a:latin typeface="Meiryo UI" pitchFamily="50" charset="-128"/>
                <a:ea typeface="Meiryo UI" pitchFamily="50" charset="-128"/>
                <a:cs typeface="Meiryo UI" pitchFamily="50" charset="-128"/>
              </a:rPr>
              <a:t>各項目の数値において、</a:t>
            </a:r>
            <a:r>
              <a:rPr lang="en-US" altLang="ja-JP" sz="2000" dirty="0">
                <a:latin typeface="Meiryo UI" pitchFamily="50" charset="-128"/>
                <a:ea typeface="Meiryo UI" pitchFamily="50" charset="-128"/>
                <a:cs typeface="Meiryo UI" pitchFamily="50" charset="-128"/>
              </a:rPr>
              <a:t>2008</a:t>
            </a:r>
            <a:r>
              <a:rPr lang="ja-JP" altLang="en-US" sz="2000" dirty="0">
                <a:latin typeface="Meiryo UI" pitchFamily="50" charset="-128"/>
                <a:ea typeface="Meiryo UI" pitchFamily="50" charset="-128"/>
                <a:cs typeface="Meiryo UI" pitchFamily="50" charset="-128"/>
              </a:rPr>
              <a:t>年と比較すると直近値が最も高くなっているものが多いことから、大阪は着実に成長してきていると</a:t>
            </a:r>
            <a:r>
              <a:rPr lang="ja-JP" altLang="en-US" sz="2000" dirty="0" smtClean="0">
                <a:latin typeface="Meiryo UI" pitchFamily="50" charset="-128"/>
                <a:ea typeface="Meiryo UI" pitchFamily="50" charset="-128"/>
                <a:cs typeface="Meiryo UI" pitchFamily="50" charset="-128"/>
              </a:rPr>
              <a:t>いえる</a:t>
            </a:r>
            <a:endParaRPr lang="en-US" altLang="ja-JP" sz="2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7466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2"/>
          <p:cNvSpPr>
            <a:spLocks noChangeArrowheads="1"/>
          </p:cNvSpPr>
          <p:nvPr/>
        </p:nvSpPr>
        <p:spPr bwMode="auto">
          <a:xfrm>
            <a:off x="-11261" y="769748"/>
            <a:ext cx="9154033" cy="1080000"/>
          </a:xfrm>
          <a:prstGeom prst="roundRect">
            <a:avLst>
              <a:gd name="adj" fmla="val 5796"/>
            </a:avLst>
          </a:prstGeom>
          <a:solidFill>
            <a:srgbClr val="0000CC"/>
          </a:solidFill>
          <a:ln w="9525" algn="ctr">
            <a:solidFill>
              <a:schemeClr val="accent1"/>
            </a:solid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a:t>
            </a:r>
            <a:endPar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p:cNvSpPr>
            <a:spLocks noChangeArrowheads="1"/>
          </p:cNvSpPr>
          <p:nvPr/>
        </p:nvSpPr>
        <p:spPr bwMode="auto">
          <a:xfrm>
            <a:off x="175239" y="2708920"/>
            <a:ext cx="8784976" cy="1024339"/>
          </a:xfrm>
          <a:prstGeom prst="roundRect">
            <a:avLst>
              <a:gd name="adj" fmla="val 8302"/>
            </a:avLst>
          </a:prstGeom>
          <a:solidFill>
            <a:schemeClr val="accent5">
              <a:lumMod val="20000"/>
              <a:lumOff val="80000"/>
            </a:schemeClr>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pPr lvl="0" algn="just" fontAlgn="base">
              <a:lnSpc>
                <a:spcPct val="120000"/>
              </a:lnSpc>
              <a:spcBef>
                <a:spcPct val="0"/>
              </a:spcBef>
              <a:spcAft>
                <a:spcPct val="0"/>
              </a:spcAft>
            </a:pPr>
            <a:r>
              <a:rPr kumimoji="1" lang="en-US" altLang="ja-JP" b="1" i="0" u="none" strike="noStrike" cap="none" normalizeH="0" baseline="0" dirty="0">
                <a:ln>
                  <a:noFill/>
                </a:ln>
                <a:effectLst/>
                <a:latin typeface="Meiryo UI" pitchFamily="50" charset="-128"/>
                <a:ea typeface="Meiryo UI" pitchFamily="50" charset="-128"/>
                <a:cs typeface="Meiryo UI" pitchFamily="50" charset="-128"/>
              </a:rPr>
              <a:t>■</a:t>
            </a:r>
            <a:r>
              <a:rPr lang="ja-JP" altLang="en-US" b="1" u="sng" dirty="0">
                <a:latin typeface="Meiryo UI" pitchFamily="50" charset="-128"/>
                <a:ea typeface="Meiryo UI" pitchFamily="50" charset="-128"/>
                <a:cs typeface="Meiryo UI" pitchFamily="50" charset="-128"/>
              </a:rPr>
              <a:t>国家戦略特区等規制改革事項を活用した</a:t>
            </a:r>
            <a:r>
              <a:rPr kumimoji="1" lang="ja-JP" altLang="en-US" b="1" i="0" u="sng" strike="noStrike" cap="none" normalizeH="0" baseline="0" dirty="0">
                <a:ln>
                  <a:noFill/>
                </a:ln>
                <a:effectLst/>
                <a:latin typeface="Meiryo UI" pitchFamily="50" charset="-128"/>
                <a:ea typeface="Meiryo UI" pitchFamily="50" charset="-128"/>
                <a:cs typeface="Meiryo UI" pitchFamily="50" charset="-128"/>
              </a:rPr>
              <a:t>取組推進</a:t>
            </a:r>
            <a:endParaRPr kumimoji="1" lang="en-US" altLang="ja-JP" b="1" i="0" strike="noStrike" cap="none" normalizeH="0" baseline="0" dirty="0">
              <a:ln>
                <a:noFill/>
              </a:ln>
              <a:effectLst/>
              <a:latin typeface="Meiryo UI" pitchFamily="50" charset="-128"/>
              <a:ea typeface="Meiryo UI" pitchFamily="50" charset="-128"/>
              <a:cs typeface="Meiryo UI" pitchFamily="50" charset="-128"/>
            </a:endParaRPr>
          </a:p>
          <a:p>
            <a:pPr marL="0" marR="0" lvl="0" indent="0" algn="just" defTabSz="914400" rtl="0" eaLnBrk="1" fontAlgn="base" latinLnBrk="0" hangingPunct="1">
              <a:lnSpc>
                <a:spcPct val="120000"/>
              </a:lnSpc>
              <a:spcBef>
                <a:spcPct val="0"/>
              </a:spcBef>
              <a:spcAft>
                <a:spcPct val="0"/>
              </a:spcAft>
              <a:buClrTx/>
              <a:buSzTx/>
              <a:buFontTx/>
              <a:buNone/>
              <a:tabLst/>
            </a:pPr>
            <a:r>
              <a:rPr lang="ja-JP" altLang="en-US" sz="1600" b="1" dirty="0">
                <a:latin typeface="Meiryo UI" pitchFamily="50" charset="-128"/>
                <a:ea typeface="Meiryo UI" pitchFamily="50" charset="-128"/>
                <a:cs typeface="Meiryo UI" pitchFamily="50" charset="-128"/>
              </a:rPr>
              <a:t>　</a:t>
            </a:r>
            <a:r>
              <a:rPr kumimoji="1" lang="ja-JP" altLang="en-US" sz="1600" b="0" i="0" strike="noStrike" cap="none" normalizeH="0" baseline="0" dirty="0">
                <a:ln>
                  <a:noFill/>
                </a:ln>
                <a:effectLst/>
                <a:latin typeface="Meiryo UI" pitchFamily="50" charset="-128"/>
                <a:ea typeface="Meiryo UI" pitchFamily="50" charset="-128"/>
                <a:cs typeface="Meiryo UI" pitchFamily="50" charset="-128"/>
              </a:rPr>
              <a:t>大阪・関西の強みであるライフサイエンス分野に集</a:t>
            </a:r>
            <a:r>
              <a:rPr kumimoji="1" lang="ja-JP" altLang="en-US" sz="1600" b="0" i="0" u="none" strike="noStrike" cap="none" normalizeH="0" baseline="0" dirty="0">
                <a:ln>
                  <a:noFill/>
                </a:ln>
                <a:effectLst/>
                <a:latin typeface="Meiryo UI" pitchFamily="50" charset="-128"/>
                <a:ea typeface="Meiryo UI" pitchFamily="50" charset="-128"/>
                <a:cs typeface="Meiryo UI" pitchFamily="50" charset="-128"/>
              </a:rPr>
              <a:t>中投資し、研究開発から事業化、海外展開まで一貫した取組で世界に向けて新しいイノベーション（製品・サービス）を生み出して</a:t>
            </a:r>
            <a:r>
              <a:rPr kumimoji="1" lang="ja-JP" altLang="en-US" sz="1600" b="0" i="0" u="none" strike="noStrike" cap="none" normalizeH="0" baseline="0" dirty="0" smtClean="0">
                <a:ln>
                  <a:noFill/>
                </a:ln>
                <a:effectLst/>
                <a:latin typeface="Meiryo UI" pitchFamily="50" charset="-128"/>
                <a:ea typeface="Meiryo UI" pitchFamily="50" charset="-128"/>
                <a:cs typeface="Meiryo UI" pitchFamily="50" charset="-128"/>
              </a:rPr>
              <a:t>いく</a:t>
            </a:r>
            <a:endParaRPr kumimoji="1" lang="ja-JP" sz="3600" b="0" i="0" u="none" strike="noStrike" cap="none" normalizeH="0" baseline="0" dirty="0">
              <a:ln>
                <a:noFill/>
              </a:ln>
              <a:effectLst/>
              <a:latin typeface="Meiryo UI" pitchFamily="50" charset="-128"/>
              <a:ea typeface="Meiryo UI" pitchFamily="50" charset="-128"/>
              <a:cs typeface="Meiryo UI" pitchFamily="50" charset="-128"/>
            </a:endParaRPr>
          </a:p>
        </p:txBody>
      </p:sp>
      <p:sp>
        <p:nvSpPr>
          <p:cNvPr id="4" name="角丸四角形 55">
            <a:extLst>
              <a:ext uri="{FF2B5EF4-FFF2-40B4-BE49-F238E27FC236}">
                <a16:creationId xmlns="" xmlns:a16="http://schemas.microsoft.com/office/drawing/2014/main" id="{FF1AC24C-0500-4F97-B093-1B96CD3B0260}"/>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0425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2"/>
          <p:cNvSpPr>
            <a:spLocks noChangeArrowheads="1"/>
          </p:cNvSpPr>
          <p:nvPr/>
        </p:nvSpPr>
        <p:spPr bwMode="auto">
          <a:xfrm>
            <a:off x="-11261" y="3188"/>
            <a:ext cx="9154033" cy="545492"/>
          </a:xfrm>
          <a:prstGeom prst="roundRect">
            <a:avLst>
              <a:gd name="adj" fmla="val 5796"/>
            </a:avLst>
          </a:prstGeom>
          <a:solidFill>
            <a:srgbClr val="0000CC"/>
          </a:solidFill>
          <a:ln w="9525" algn="ctr">
            <a:solidFill>
              <a:schemeClr val="accent1"/>
            </a:solid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特区によるライフサイエンス産業のための環境整備</a:t>
            </a:r>
          </a:p>
        </p:txBody>
      </p:sp>
      <p:sp>
        <p:nvSpPr>
          <p:cNvPr id="8" name="角丸四角形 7"/>
          <p:cNvSpPr/>
          <p:nvPr/>
        </p:nvSpPr>
        <p:spPr bwMode="auto">
          <a:xfrm>
            <a:off x="4847208" y="2349301"/>
            <a:ext cx="3469208" cy="40862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5613" indent="1588" algn="l" rtl="0" fontAlgn="base">
              <a:spcBef>
                <a:spcPct val="0"/>
              </a:spcBef>
              <a:spcAft>
                <a:spcPct val="0"/>
              </a:spcAft>
              <a:defRPr kumimoji="1" kern="1200">
                <a:solidFill>
                  <a:schemeClr val="lt1"/>
                </a:solidFill>
                <a:latin typeface="+mn-lt"/>
                <a:ea typeface="+mn-ea"/>
                <a:cs typeface="+mn-cs"/>
              </a:defRPr>
            </a:lvl2pPr>
            <a:lvl3pPr marL="912813" indent="1588" algn="l" rtl="0" fontAlgn="base">
              <a:spcBef>
                <a:spcPct val="0"/>
              </a:spcBef>
              <a:spcAft>
                <a:spcPct val="0"/>
              </a:spcAft>
              <a:defRPr kumimoji="1" kern="1200">
                <a:solidFill>
                  <a:schemeClr val="lt1"/>
                </a:solidFill>
                <a:latin typeface="+mn-lt"/>
                <a:ea typeface="+mn-ea"/>
                <a:cs typeface="+mn-cs"/>
              </a:defRPr>
            </a:lvl3pPr>
            <a:lvl4pPr marL="1370013" indent="1588" algn="l" rtl="0" fontAlgn="base">
              <a:spcBef>
                <a:spcPct val="0"/>
              </a:spcBef>
              <a:spcAft>
                <a:spcPct val="0"/>
              </a:spcAft>
              <a:defRPr kumimoji="1" kern="1200">
                <a:solidFill>
                  <a:schemeClr val="lt1"/>
                </a:solidFill>
                <a:latin typeface="+mn-lt"/>
                <a:ea typeface="+mn-ea"/>
                <a:cs typeface="+mn-cs"/>
              </a:defRPr>
            </a:lvl4pPr>
            <a:lvl5pPr marL="1827213" indent="1588"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r>
              <a:rPr lang="ja-JP" altLang="en-US" b="1" dirty="0">
                <a:solidFill>
                  <a:prstClr val="white"/>
                </a:solidFill>
                <a:latin typeface="Meiryo UI" pitchFamily="50" charset="-128"/>
                <a:ea typeface="Meiryo UI" pitchFamily="50" charset="-128"/>
                <a:cs typeface="Meiryo UI" pitchFamily="50" charset="-128"/>
              </a:rPr>
              <a:t>関西圏国家戦略特区</a:t>
            </a:r>
          </a:p>
        </p:txBody>
      </p:sp>
      <p:sp>
        <p:nvSpPr>
          <p:cNvPr id="9" name="角丸四角形 8"/>
          <p:cNvSpPr/>
          <p:nvPr/>
        </p:nvSpPr>
        <p:spPr bwMode="auto">
          <a:xfrm>
            <a:off x="323528" y="2349300"/>
            <a:ext cx="3816423" cy="40862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5613" indent="1588" algn="l" rtl="0" fontAlgn="base">
              <a:spcBef>
                <a:spcPct val="0"/>
              </a:spcBef>
              <a:spcAft>
                <a:spcPct val="0"/>
              </a:spcAft>
              <a:defRPr kumimoji="1" kern="1200">
                <a:solidFill>
                  <a:schemeClr val="lt1"/>
                </a:solidFill>
                <a:latin typeface="+mn-lt"/>
                <a:ea typeface="+mn-ea"/>
                <a:cs typeface="+mn-cs"/>
              </a:defRPr>
            </a:lvl2pPr>
            <a:lvl3pPr marL="912813" indent="1588" algn="l" rtl="0" fontAlgn="base">
              <a:spcBef>
                <a:spcPct val="0"/>
              </a:spcBef>
              <a:spcAft>
                <a:spcPct val="0"/>
              </a:spcAft>
              <a:defRPr kumimoji="1" kern="1200">
                <a:solidFill>
                  <a:schemeClr val="lt1"/>
                </a:solidFill>
                <a:latin typeface="+mn-lt"/>
                <a:ea typeface="+mn-ea"/>
                <a:cs typeface="+mn-cs"/>
              </a:defRPr>
            </a:lvl3pPr>
            <a:lvl4pPr marL="1370013" indent="1588" algn="l" rtl="0" fontAlgn="base">
              <a:spcBef>
                <a:spcPct val="0"/>
              </a:spcBef>
              <a:spcAft>
                <a:spcPct val="0"/>
              </a:spcAft>
              <a:defRPr kumimoji="1" kern="1200">
                <a:solidFill>
                  <a:schemeClr val="lt1"/>
                </a:solidFill>
                <a:latin typeface="+mn-lt"/>
                <a:ea typeface="+mn-ea"/>
                <a:cs typeface="+mn-cs"/>
              </a:defRPr>
            </a:lvl4pPr>
            <a:lvl5pPr marL="1827213" indent="1588"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r>
              <a:rPr lang="ja-JP" altLang="en-US" b="1" dirty="0">
                <a:solidFill>
                  <a:prstClr val="white"/>
                </a:solidFill>
                <a:latin typeface="Meiryo UI" pitchFamily="50" charset="-128"/>
                <a:ea typeface="Meiryo UI" pitchFamily="50" charset="-128"/>
                <a:cs typeface="Meiryo UI" pitchFamily="50" charset="-128"/>
              </a:rPr>
              <a:t>関西イノベーション国際戦略総合特区</a:t>
            </a:r>
          </a:p>
        </p:txBody>
      </p:sp>
      <p:grpSp>
        <p:nvGrpSpPr>
          <p:cNvPr id="10" name="グループ化 9"/>
          <p:cNvGrpSpPr>
            <a:grpSpLocks noChangeAspect="1"/>
          </p:cNvGrpSpPr>
          <p:nvPr/>
        </p:nvGrpSpPr>
        <p:grpSpPr>
          <a:xfrm>
            <a:off x="683568" y="2849087"/>
            <a:ext cx="3155525" cy="3670545"/>
            <a:chOff x="4584700" y="804759"/>
            <a:chExt cx="4452938" cy="5179704"/>
          </a:xfrm>
        </p:grpSpPr>
        <p:sp>
          <p:nvSpPr>
            <p:cNvPr id="11" name="正方形/長方形 10"/>
            <p:cNvSpPr>
              <a:spLocks noChangeAspect="1"/>
            </p:cNvSpPr>
            <p:nvPr/>
          </p:nvSpPr>
          <p:spPr>
            <a:xfrm>
              <a:off x="4584700" y="1045655"/>
              <a:ext cx="4452938" cy="4938808"/>
            </a:xfrm>
            <a:prstGeom prst="rect">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80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4630305" y="804759"/>
              <a:ext cx="4353231" cy="348480"/>
            </a:xfrm>
            <a:prstGeom prst="rect">
              <a:avLst/>
            </a:prstGeom>
            <a:solidFill>
              <a:schemeClr val="tx2">
                <a:lumMod val="60000"/>
                <a:lumOff val="40000"/>
              </a:schemeClr>
            </a:solidFill>
            <a:ln w="12700">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b="1" dirty="0">
                  <a:solidFill>
                    <a:prstClr val="white"/>
                  </a:solidFill>
                  <a:latin typeface="Meiryo UI" pitchFamily="50" charset="-128"/>
                  <a:ea typeface="Meiryo UI" pitchFamily="50" charset="-128"/>
                  <a:cs typeface="Meiryo UI" pitchFamily="50" charset="-128"/>
                </a:rPr>
                <a:t>イノベーションを創出する６つのターゲット</a:t>
              </a:r>
              <a:endParaRPr lang="en-US" altLang="ja-JP" sz="1050" b="1" dirty="0">
                <a:solidFill>
                  <a:prstClr val="white"/>
                </a:solidFill>
                <a:latin typeface="Meiryo UI" pitchFamily="50" charset="-128"/>
                <a:ea typeface="Meiryo UI" pitchFamily="50" charset="-128"/>
                <a:cs typeface="Meiryo UI" pitchFamily="50" charset="-128"/>
              </a:endParaRPr>
            </a:p>
          </p:txBody>
        </p:sp>
        <p:sp>
          <p:nvSpPr>
            <p:cNvPr id="14" name="正方形/長方形 13"/>
            <p:cNvSpPr/>
            <p:nvPr/>
          </p:nvSpPr>
          <p:spPr>
            <a:xfrm>
              <a:off x="4664075" y="4549140"/>
              <a:ext cx="4294188" cy="1371599"/>
            </a:xfrm>
            <a:prstGeom prst="rect">
              <a:avLst/>
            </a:prstGeom>
            <a:solidFill>
              <a:srgbClr val="FFFFFF"/>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a:solidFill>
                  <a:prstClr val="white"/>
                </a:solidFill>
              </a:endParaRPr>
            </a:p>
          </p:txBody>
        </p:sp>
        <p:sp>
          <p:nvSpPr>
            <p:cNvPr id="15" name="二等辺三角形 14"/>
            <p:cNvSpPr/>
            <p:nvPr/>
          </p:nvSpPr>
          <p:spPr>
            <a:xfrm>
              <a:off x="4735512" y="4053099"/>
              <a:ext cx="4084638" cy="433104"/>
            </a:xfrm>
            <a:prstGeom prst="triangle">
              <a:avLst>
                <a:gd name="adj" fmla="val 50233"/>
              </a:avLst>
            </a:prstGeom>
            <a:solidFill>
              <a:srgbClr val="33CCFF"/>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a:solidFill>
                  <a:prstClr val="white"/>
                </a:solidFill>
              </a:endParaRPr>
            </a:p>
          </p:txBody>
        </p:sp>
        <p:sp>
          <p:nvSpPr>
            <p:cNvPr id="16" name="テキスト ボックス 251"/>
            <p:cNvSpPr txBox="1">
              <a:spLocks noChangeArrowheads="1"/>
            </p:cNvSpPr>
            <p:nvPr/>
          </p:nvSpPr>
          <p:spPr bwMode="auto">
            <a:xfrm>
              <a:off x="5215636" y="4227957"/>
              <a:ext cx="3124395" cy="32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lnSpc>
                  <a:spcPts val="1100"/>
                </a:lnSpc>
                <a:spcBef>
                  <a:spcPct val="0"/>
                </a:spcBef>
                <a:spcAft>
                  <a:spcPct val="0"/>
                </a:spcAft>
                <a:buFontTx/>
                <a:buNone/>
              </a:pPr>
              <a:r>
                <a:rPr lang="ja-JP" altLang="en-US" sz="1000" b="1" dirty="0">
                  <a:solidFill>
                    <a:srgbClr val="000000"/>
                  </a:solidFill>
                  <a:latin typeface="Meiryo UI" pitchFamily="50" charset="-128"/>
                  <a:ea typeface="Meiryo UI" pitchFamily="50" charset="-128"/>
                  <a:cs typeface="Meiryo UI" pitchFamily="50" charset="-128"/>
                </a:rPr>
                <a:t>特区で得られるメリット</a:t>
              </a:r>
              <a:r>
                <a:rPr lang="en-US" altLang="ja-JP" sz="700" b="1" dirty="0">
                  <a:solidFill>
                    <a:srgbClr val="000000"/>
                  </a:solidFill>
                  <a:latin typeface="Meiryo UI" pitchFamily="50" charset="-128"/>
                  <a:ea typeface="Meiryo UI" pitchFamily="50" charset="-128"/>
                  <a:cs typeface="Meiryo UI" pitchFamily="50" charset="-128"/>
                </a:rPr>
                <a:t>(</a:t>
              </a:r>
              <a:r>
                <a:rPr lang="ja-JP" altLang="en-US" sz="700" b="1" dirty="0">
                  <a:solidFill>
                    <a:srgbClr val="000000"/>
                  </a:solidFill>
                  <a:latin typeface="Meiryo UI" pitchFamily="50" charset="-128"/>
                  <a:ea typeface="Meiryo UI" pitchFamily="50" charset="-128"/>
                  <a:cs typeface="Meiryo UI" pitchFamily="50" charset="-128"/>
                </a:rPr>
                <a:t>特例措置・支援措置</a:t>
              </a:r>
              <a:r>
                <a:rPr lang="en-US" altLang="ja-JP" sz="700" b="1" dirty="0">
                  <a:solidFill>
                    <a:srgbClr val="000000"/>
                  </a:solidFill>
                  <a:latin typeface="Meiryo UI" pitchFamily="50" charset="-128"/>
                  <a:ea typeface="Meiryo UI" pitchFamily="50" charset="-128"/>
                  <a:cs typeface="Meiryo UI" pitchFamily="50" charset="-128"/>
                </a:rPr>
                <a:t>)</a:t>
              </a:r>
              <a:endParaRPr lang="ja-JP" altLang="en-US" sz="700" b="1" dirty="0">
                <a:solidFill>
                  <a:srgbClr val="000000"/>
                </a:solidFill>
                <a:latin typeface="Meiryo UI" pitchFamily="50" charset="-128"/>
                <a:ea typeface="Meiryo UI" pitchFamily="50" charset="-128"/>
                <a:cs typeface="Meiryo UI" pitchFamily="50" charset="-128"/>
              </a:endParaRPr>
            </a:p>
          </p:txBody>
        </p:sp>
        <p:sp>
          <p:nvSpPr>
            <p:cNvPr id="17" name="テキスト ボックス 259"/>
            <p:cNvSpPr txBox="1">
              <a:spLocks noChangeArrowheads="1"/>
            </p:cNvSpPr>
            <p:nvPr/>
          </p:nvSpPr>
          <p:spPr bwMode="auto">
            <a:xfrm>
              <a:off x="6011863" y="1128713"/>
              <a:ext cx="344291" cy="28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a:solidFill>
                    <a:srgbClr val="000000"/>
                  </a:solidFill>
                  <a:latin typeface="Meiryo UI" pitchFamily="50" charset="-128"/>
                  <a:ea typeface="Meiryo UI" pitchFamily="50" charset="-128"/>
                  <a:cs typeface="Meiryo UI" pitchFamily="50" charset="-128"/>
                </a:rPr>
                <a:t>　</a:t>
              </a:r>
            </a:p>
          </p:txBody>
        </p:sp>
        <p:sp>
          <p:nvSpPr>
            <p:cNvPr id="18" name="テキスト ボックス 260"/>
            <p:cNvSpPr txBox="1">
              <a:spLocks noChangeArrowheads="1"/>
            </p:cNvSpPr>
            <p:nvPr/>
          </p:nvSpPr>
          <p:spPr bwMode="auto">
            <a:xfrm>
              <a:off x="6034087" y="1533525"/>
              <a:ext cx="344291" cy="28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a:solidFill>
                    <a:srgbClr val="000000"/>
                  </a:solidFill>
                  <a:latin typeface="Meiryo UI" pitchFamily="50" charset="-128"/>
                  <a:ea typeface="Meiryo UI" pitchFamily="50" charset="-128"/>
                  <a:cs typeface="Meiryo UI" pitchFamily="50" charset="-128"/>
                </a:rPr>
                <a:t>　</a:t>
              </a:r>
            </a:p>
          </p:txBody>
        </p:sp>
        <p:sp>
          <p:nvSpPr>
            <p:cNvPr id="19" name="テキスト ボックス 262"/>
            <p:cNvSpPr txBox="1">
              <a:spLocks noChangeArrowheads="1"/>
            </p:cNvSpPr>
            <p:nvPr/>
          </p:nvSpPr>
          <p:spPr bwMode="auto">
            <a:xfrm>
              <a:off x="6034087" y="2368550"/>
              <a:ext cx="344291" cy="28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a:solidFill>
                    <a:srgbClr val="000000"/>
                  </a:solidFill>
                  <a:latin typeface="Meiryo UI" pitchFamily="50" charset="-128"/>
                  <a:ea typeface="Meiryo UI" pitchFamily="50" charset="-128"/>
                  <a:cs typeface="Meiryo UI" pitchFamily="50" charset="-128"/>
                </a:rPr>
                <a:t>　</a:t>
              </a:r>
            </a:p>
          </p:txBody>
        </p:sp>
        <p:sp>
          <p:nvSpPr>
            <p:cNvPr id="20" name="十字形 19"/>
            <p:cNvSpPr/>
            <p:nvPr/>
          </p:nvSpPr>
          <p:spPr>
            <a:xfrm>
              <a:off x="7189788" y="5120640"/>
              <a:ext cx="274637" cy="257175"/>
            </a:xfrm>
            <a:prstGeom prst="plus">
              <a:avLst>
                <a:gd name="adj" fmla="val 34238"/>
              </a:avLst>
            </a:prstGeom>
            <a:solidFill>
              <a:srgbClr val="0033CC"/>
            </a:solidFill>
            <a:ln w="25400" cap="flat" cmpd="sng" algn="ctr">
              <a:solidFill>
                <a:srgbClr val="BBE0E3">
                  <a:shade val="50000"/>
                </a:srgbClr>
              </a:solidFill>
              <a:prstDash val="solid"/>
            </a:ln>
            <a:effectLst/>
          </p:spPr>
          <p:txBody>
            <a:bodyPr lIns="91418" tIns="45710" rIns="91418" bIns="45710" anchor="ctr"/>
            <a:lstStyle/>
            <a:p>
              <a:pPr algn="ctr">
                <a:defRPr/>
              </a:pPr>
              <a:endParaRPr kumimoji="0" lang="ja-JP" altLang="en-US" sz="1050" kern="0">
                <a:solidFill>
                  <a:srgbClr val="FFFFFF"/>
                </a:solidFill>
                <a:latin typeface="Meiryo UI" pitchFamily="50" charset="-128"/>
                <a:ea typeface="Meiryo UI" pitchFamily="50" charset="-128"/>
                <a:cs typeface="Meiryo UI" pitchFamily="50" charset="-128"/>
              </a:endParaRPr>
            </a:p>
          </p:txBody>
        </p:sp>
        <p:sp>
          <p:nvSpPr>
            <p:cNvPr id="21" name="正方形/長方形 20"/>
            <p:cNvSpPr/>
            <p:nvPr/>
          </p:nvSpPr>
          <p:spPr bwMode="auto">
            <a:xfrm>
              <a:off x="4733361" y="4672965"/>
              <a:ext cx="2430927" cy="1114425"/>
            </a:xfrm>
            <a:prstGeom prst="rect">
              <a:avLst/>
            </a:prstGeom>
            <a:solidFill>
              <a:srgbClr val="CCFFCC"/>
            </a:solidFill>
            <a:ln>
              <a:noFill/>
            </a:ln>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prstClr val="black"/>
                  </a:solidFill>
                  <a:latin typeface="ＭＳ ゴシック" panose="020B0609070205080204" pitchFamily="49" charset="-128"/>
                  <a:ea typeface="ＭＳ ゴシック" panose="020B0609070205080204" pitchFamily="49" charset="-128"/>
                  <a:cs typeface="Meiryo UI" pitchFamily="50" charset="-128"/>
                </a:rPr>
                <a:t>国</a:t>
              </a:r>
              <a:endParaRPr lang="en-US" altLang="ja-JP" sz="1000" b="1" dirty="0">
                <a:solidFill>
                  <a:prstClr val="black"/>
                </a:solidFill>
                <a:latin typeface="ＭＳ ゴシック" panose="020B0609070205080204" pitchFamily="49" charset="-128"/>
                <a:ea typeface="ＭＳ ゴシック" panose="020B0609070205080204" pitchFamily="49" charset="-128"/>
                <a:cs typeface="Meiryo UI" pitchFamily="50" charset="-128"/>
              </a:endParaRPr>
            </a:p>
            <a:p>
              <a:pPr algn="ctr">
                <a:defRPr/>
              </a:pPr>
              <a:r>
                <a:rPr lang="ja-JP" altLang="en-US" sz="1000" b="1" dirty="0">
                  <a:solidFill>
                    <a:prstClr val="black"/>
                  </a:solidFill>
                  <a:latin typeface="ＭＳ ゴシック" panose="020B0609070205080204" pitchFamily="49" charset="-128"/>
                  <a:ea typeface="ＭＳ ゴシック" panose="020B0609070205080204" pitchFamily="49" charset="-128"/>
                  <a:cs typeface="Meiryo UI" pitchFamily="50" charset="-128"/>
                </a:rPr>
                <a:t>制</a:t>
              </a:r>
              <a:endParaRPr lang="en-US" altLang="ja-JP" sz="1000" b="1" dirty="0">
                <a:solidFill>
                  <a:prstClr val="black"/>
                </a:solidFill>
                <a:latin typeface="ＭＳ ゴシック" panose="020B0609070205080204" pitchFamily="49" charset="-128"/>
                <a:ea typeface="ＭＳ ゴシック" panose="020B0609070205080204" pitchFamily="49" charset="-128"/>
                <a:cs typeface="Meiryo UI" pitchFamily="50" charset="-128"/>
              </a:endParaRPr>
            </a:p>
            <a:p>
              <a:pPr algn="ctr">
                <a:defRPr/>
              </a:pPr>
              <a:r>
                <a:rPr lang="ja-JP" altLang="en-US" sz="1000" b="1" dirty="0">
                  <a:solidFill>
                    <a:prstClr val="black"/>
                  </a:solidFill>
                  <a:latin typeface="ＭＳ ゴシック" panose="020B0609070205080204" pitchFamily="49" charset="-128"/>
                  <a:ea typeface="ＭＳ ゴシック" panose="020B0609070205080204" pitchFamily="49" charset="-128"/>
                  <a:cs typeface="Meiryo UI" pitchFamily="50" charset="-128"/>
                </a:rPr>
                <a:t>度</a:t>
              </a:r>
            </a:p>
          </p:txBody>
        </p:sp>
        <p:sp>
          <p:nvSpPr>
            <p:cNvPr id="22" name="角丸四角形 21"/>
            <p:cNvSpPr/>
            <p:nvPr/>
          </p:nvSpPr>
          <p:spPr bwMode="auto">
            <a:xfrm>
              <a:off x="4790040" y="5274912"/>
              <a:ext cx="973603" cy="36039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900" b="1" dirty="0">
                  <a:solidFill>
                    <a:prstClr val="white"/>
                  </a:solidFill>
                  <a:latin typeface="Meiryo UI" pitchFamily="50" charset="-128"/>
                  <a:ea typeface="Meiryo UI" pitchFamily="50" charset="-128"/>
                  <a:cs typeface="Meiryo UI" pitchFamily="50" charset="-128"/>
                </a:rPr>
                <a:t>税制優遇</a:t>
              </a:r>
            </a:p>
          </p:txBody>
        </p:sp>
        <p:sp>
          <p:nvSpPr>
            <p:cNvPr id="23" name="角丸四角形 22"/>
            <p:cNvSpPr/>
            <p:nvPr/>
          </p:nvSpPr>
          <p:spPr bwMode="auto">
            <a:xfrm>
              <a:off x="6136502" y="5274912"/>
              <a:ext cx="973603" cy="36039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900" b="1" dirty="0">
                  <a:solidFill>
                    <a:prstClr val="white"/>
                  </a:solidFill>
                  <a:latin typeface="Meiryo UI" pitchFamily="50" charset="-128"/>
                  <a:ea typeface="Meiryo UI" pitchFamily="50" charset="-128"/>
                  <a:cs typeface="Meiryo UI" pitchFamily="50" charset="-128"/>
                </a:rPr>
                <a:t>金融支援</a:t>
              </a:r>
            </a:p>
          </p:txBody>
        </p:sp>
        <p:sp>
          <p:nvSpPr>
            <p:cNvPr id="24" name="角丸四角形 23"/>
            <p:cNvSpPr/>
            <p:nvPr/>
          </p:nvSpPr>
          <p:spPr bwMode="auto">
            <a:xfrm>
              <a:off x="4790040" y="4780723"/>
              <a:ext cx="973603" cy="36039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900" b="1" dirty="0">
                  <a:solidFill>
                    <a:prstClr val="white"/>
                  </a:solidFill>
                  <a:latin typeface="Meiryo UI" pitchFamily="50" charset="-128"/>
                  <a:ea typeface="Meiryo UI" pitchFamily="50" charset="-128"/>
                  <a:cs typeface="Meiryo UI" pitchFamily="50" charset="-128"/>
                </a:rPr>
                <a:t>規制緩和</a:t>
              </a:r>
            </a:p>
          </p:txBody>
        </p:sp>
        <p:sp>
          <p:nvSpPr>
            <p:cNvPr id="25" name="角丸四角形 24"/>
            <p:cNvSpPr/>
            <p:nvPr/>
          </p:nvSpPr>
          <p:spPr bwMode="auto">
            <a:xfrm>
              <a:off x="6136502" y="4780720"/>
              <a:ext cx="973603" cy="360393"/>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ja-JP" altLang="en-US" sz="900" b="1" dirty="0">
                  <a:solidFill>
                    <a:prstClr val="white"/>
                  </a:solidFill>
                  <a:latin typeface="Meiryo UI" pitchFamily="50" charset="-128"/>
                  <a:ea typeface="Meiryo UI" pitchFamily="50" charset="-128"/>
                  <a:cs typeface="Meiryo UI" pitchFamily="50" charset="-128"/>
                </a:rPr>
                <a:t>財政支援</a:t>
              </a:r>
            </a:p>
          </p:txBody>
        </p:sp>
        <p:sp>
          <p:nvSpPr>
            <p:cNvPr id="26" name="正方形/長方形 25"/>
            <p:cNvSpPr/>
            <p:nvPr/>
          </p:nvSpPr>
          <p:spPr bwMode="auto">
            <a:xfrm>
              <a:off x="7511274" y="4741380"/>
              <a:ext cx="1362853" cy="1046010"/>
            </a:xfrm>
            <a:prstGeom prst="rect">
              <a:avLst/>
            </a:prstGeom>
            <a:solidFill>
              <a:srgbClr val="006600"/>
            </a:solidFill>
            <a:ln>
              <a:noFill/>
            </a:ln>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地方独自の</a:t>
              </a:r>
              <a:endParaRPr lang="en-US" altLang="ja-JP" sz="1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インセンティブ</a:t>
              </a:r>
              <a:endParaRPr lang="en-US" altLang="ja-JP" sz="1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761936" y="1323455"/>
              <a:ext cx="957724" cy="8842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050" dirty="0">
                <a:solidFill>
                  <a:prstClr val="white"/>
                </a:solidFill>
              </a:endParaRPr>
            </a:p>
          </p:txBody>
        </p:sp>
        <p:sp>
          <p:nvSpPr>
            <p:cNvPr id="28" name="円/楕円 27"/>
            <p:cNvSpPr/>
            <p:nvPr/>
          </p:nvSpPr>
          <p:spPr>
            <a:xfrm>
              <a:off x="5753946" y="2265643"/>
              <a:ext cx="957724" cy="8842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050" dirty="0">
                <a:solidFill>
                  <a:prstClr val="white"/>
                </a:solidFill>
              </a:endParaRPr>
            </a:p>
          </p:txBody>
        </p:sp>
        <p:sp>
          <p:nvSpPr>
            <p:cNvPr id="29" name="円/楕円 28"/>
            <p:cNvSpPr/>
            <p:nvPr/>
          </p:nvSpPr>
          <p:spPr>
            <a:xfrm>
              <a:off x="5744421" y="1323455"/>
              <a:ext cx="957724" cy="8842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050" dirty="0">
                <a:solidFill>
                  <a:prstClr val="white"/>
                </a:solidFill>
              </a:endParaRPr>
            </a:p>
          </p:txBody>
        </p:sp>
        <p:sp>
          <p:nvSpPr>
            <p:cNvPr id="30" name="円/楕円 29"/>
            <p:cNvSpPr/>
            <p:nvPr/>
          </p:nvSpPr>
          <p:spPr>
            <a:xfrm>
              <a:off x="4770897" y="2265643"/>
              <a:ext cx="957724" cy="8842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050" dirty="0">
                <a:solidFill>
                  <a:prstClr val="white"/>
                </a:solidFill>
              </a:endParaRPr>
            </a:p>
          </p:txBody>
        </p:sp>
        <p:sp>
          <p:nvSpPr>
            <p:cNvPr id="31" name="円/楕円 30"/>
            <p:cNvSpPr/>
            <p:nvPr/>
          </p:nvSpPr>
          <p:spPr>
            <a:xfrm>
              <a:off x="6991323" y="1472293"/>
              <a:ext cx="1866333" cy="66435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sz="1050" dirty="0">
                <a:solidFill>
                  <a:prstClr val="white"/>
                </a:solidFill>
              </a:endParaRPr>
            </a:p>
          </p:txBody>
        </p:sp>
        <p:sp>
          <p:nvSpPr>
            <p:cNvPr id="32" name="円/楕円 31"/>
            <p:cNvSpPr/>
            <p:nvPr/>
          </p:nvSpPr>
          <p:spPr>
            <a:xfrm>
              <a:off x="6991323" y="2291443"/>
              <a:ext cx="1866333" cy="66435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sz="1050" dirty="0">
                <a:solidFill>
                  <a:prstClr val="white"/>
                </a:solidFill>
              </a:endParaRPr>
            </a:p>
          </p:txBody>
        </p:sp>
        <p:sp>
          <p:nvSpPr>
            <p:cNvPr id="33" name="テキスト ボックス 32"/>
            <p:cNvSpPr txBox="1"/>
            <p:nvPr/>
          </p:nvSpPr>
          <p:spPr>
            <a:xfrm>
              <a:off x="4733362" y="1576435"/>
              <a:ext cx="1014410" cy="357879"/>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p>
          </p:txBody>
        </p:sp>
        <p:sp>
          <p:nvSpPr>
            <p:cNvPr id="34" name="テキスト ボックス 33"/>
            <p:cNvSpPr txBox="1"/>
            <p:nvPr/>
          </p:nvSpPr>
          <p:spPr>
            <a:xfrm>
              <a:off x="5646316" y="1443085"/>
              <a:ext cx="1148606" cy="581555"/>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機器</a:t>
              </a:r>
            </a:p>
          </p:txBody>
        </p:sp>
        <p:sp>
          <p:nvSpPr>
            <p:cNvPr id="35" name="テキスト ボックス 34"/>
            <p:cNvSpPr txBox="1"/>
            <p:nvPr/>
          </p:nvSpPr>
          <p:spPr>
            <a:xfrm>
              <a:off x="4675456" y="2422702"/>
              <a:ext cx="1148606" cy="581555"/>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先端医療技術</a:t>
              </a:r>
            </a:p>
          </p:txBody>
        </p:sp>
        <p:sp>
          <p:nvSpPr>
            <p:cNvPr id="36" name="テキスト ボックス 35"/>
            <p:cNvSpPr txBox="1"/>
            <p:nvPr/>
          </p:nvSpPr>
          <p:spPr>
            <a:xfrm>
              <a:off x="5734896" y="2386176"/>
              <a:ext cx="1014410" cy="581555"/>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先制</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37" name="テキスト ボックス 36"/>
            <p:cNvSpPr txBox="1"/>
            <p:nvPr/>
          </p:nvSpPr>
          <p:spPr>
            <a:xfrm>
              <a:off x="7039334" y="1591477"/>
              <a:ext cx="1826606" cy="357879"/>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バッテリー</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7011186" y="2437377"/>
              <a:ext cx="1826606" cy="357879"/>
            </a:xfrm>
            <a:prstGeom prst="rect">
              <a:avLst/>
            </a:prstGeom>
            <a:noFill/>
          </p:spPr>
          <p:txBody>
            <a:bodyPr wrap="squar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657181" y="3149893"/>
              <a:ext cx="2174478" cy="357879"/>
            </a:xfrm>
            <a:prstGeom prst="rect">
              <a:avLst/>
            </a:prstGeom>
            <a:noFill/>
          </p:spPr>
          <p:txBody>
            <a:bodyPr wrap="square" rtlCol="0">
              <a:spAutoFit/>
            </a:bodyPr>
            <a:lstStyle/>
            <a:p>
              <a:pPr algn="ctr"/>
              <a:r>
                <a:rPr lang="ja-JP" altLang="en-US" sz="105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cs typeface="Meiryo UI" panose="020B0604030504040204" pitchFamily="50" charset="-128"/>
                </a:rPr>
                <a:t>ライフサイエンス分野</a:t>
              </a:r>
            </a:p>
          </p:txBody>
        </p:sp>
        <p:sp>
          <p:nvSpPr>
            <p:cNvPr id="40" name="テキスト ボックス 39"/>
            <p:cNvSpPr txBox="1"/>
            <p:nvPr/>
          </p:nvSpPr>
          <p:spPr>
            <a:xfrm>
              <a:off x="6841984" y="3168942"/>
              <a:ext cx="2174478" cy="357879"/>
            </a:xfrm>
            <a:prstGeom prst="rect">
              <a:avLst/>
            </a:prstGeom>
            <a:noFill/>
          </p:spPr>
          <p:txBody>
            <a:bodyPr wrap="square" rtlCol="0">
              <a:spAutoFit/>
            </a:bodyPr>
            <a:lstStyle/>
            <a:p>
              <a:pPr algn="ctr"/>
              <a:r>
                <a:rPr lang="ja-JP" altLang="en-US" sz="1050" b="1" dirty="0">
                  <a:ln w="18000">
                    <a:solidFill>
                      <a:srgbClr val="00B050"/>
                    </a:solidFill>
                    <a:prstDash val="solid"/>
                    <a:miter lim="800000"/>
                  </a:ln>
                  <a:no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cs typeface="Meiryo UI" panose="020B0604030504040204" pitchFamily="50" charset="-128"/>
                </a:rPr>
                <a:t>新エネルギー分野</a:t>
              </a:r>
            </a:p>
          </p:txBody>
        </p:sp>
        <p:sp>
          <p:nvSpPr>
            <p:cNvPr id="41" name="正方形/長方形 40"/>
            <p:cNvSpPr/>
            <p:nvPr/>
          </p:nvSpPr>
          <p:spPr>
            <a:xfrm>
              <a:off x="4684981" y="1252718"/>
              <a:ext cx="2119466" cy="2336167"/>
            </a:xfrm>
            <a:prstGeom prst="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white"/>
                </a:solidFill>
              </a:endParaRPr>
            </a:p>
          </p:txBody>
        </p:sp>
        <p:sp>
          <p:nvSpPr>
            <p:cNvPr id="42" name="正方形/長方形 41"/>
            <p:cNvSpPr/>
            <p:nvPr/>
          </p:nvSpPr>
          <p:spPr>
            <a:xfrm>
              <a:off x="6907860" y="1252718"/>
              <a:ext cx="2042727" cy="2338491"/>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white"/>
                </a:solidFill>
              </a:endParaRPr>
            </a:p>
          </p:txBody>
        </p:sp>
        <p:sp>
          <p:nvSpPr>
            <p:cNvPr id="43" name="テキスト ボックス 42"/>
            <p:cNvSpPr txBox="1"/>
            <p:nvPr/>
          </p:nvSpPr>
          <p:spPr>
            <a:xfrm>
              <a:off x="4684981" y="3679329"/>
              <a:ext cx="4265606" cy="347456"/>
            </a:xfrm>
            <a:prstGeom prst="rect">
              <a:avLst/>
            </a:prstGeom>
            <a:noFill/>
            <a:ln w="28575">
              <a:solidFill>
                <a:srgbClr val="0000CC"/>
              </a:solidFill>
              <a:prstDash val="dash"/>
            </a:ln>
          </p:spPr>
          <p:txBody>
            <a:bodyPr wrap="square" rtlCol="0" anchor="ctr">
              <a:spAutoFit/>
            </a:bodyPr>
            <a:lstStyle/>
            <a:p>
              <a:pPr algn="ctr"/>
              <a:r>
                <a:rPr lang="ja-JP" altLang="en-US" sz="10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＋両分野を支援する事業（国際貨物・</a:t>
              </a:r>
              <a:r>
                <a:rPr lang="en-US" altLang="ja-JP" sz="10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等）</a:t>
              </a:r>
            </a:p>
          </p:txBody>
        </p:sp>
      </p:gr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989" y="3043004"/>
            <a:ext cx="4660507" cy="342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AutoShape 2">
            <a:extLst>
              <a:ext uri="{FF2B5EF4-FFF2-40B4-BE49-F238E27FC236}">
                <a16:creationId xmlns="" xmlns:a16="http://schemas.microsoft.com/office/drawing/2014/main" id="{E7A8F52E-524C-446C-BC2F-EFC9DB11B636}"/>
              </a:ext>
            </a:extLst>
          </p:cNvPr>
          <p:cNvSpPr>
            <a:spLocks noChangeArrowheads="1"/>
          </p:cNvSpPr>
          <p:nvPr/>
        </p:nvSpPr>
        <p:spPr bwMode="auto">
          <a:xfrm>
            <a:off x="139036" y="692696"/>
            <a:ext cx="8853677" cy="1430355"/>
          </a:xfrm>
          <a:prstGeom prst="roundRect">
            <a:avLst>
              <a:gd name="adj" fmla="val 3776"/>
            </a:avLst>
          </a:prstGeom>
          <a:solidFill>
            <a:schemeClr val="bg1"/>
          </a:solidFill>
          <a:ln w="19050">
            <a:solidFill>
              <a:schemeClr val="tx1"/>
            </a:solidFill>
            <a:round/>
            <a:headEnd/>
            <a:tailEnd/>
          </a:ln>
        </p:spPr>
        <p:txBody>
          <a:bodyPr vert="horz" wrap="square" lIns="74295" tIns="8890" rIns="74295" bIns="8890" numCol="1" anchor="ctr" anchorCtr="0" compatLnSpc="1">
            <a:prstTxWarp prst="textNoShape">
              <a:avLst/>
            </a:prstTxWarp>
          </a:bodyPr>
          <a:lstStyle/>
          <a:p>
            <a:pPr marL="87313" indent="-87313"/>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関西圏国家戦略特区・関西イノベーション国際戦略総合特区の一体的な活用も図りつつ、医療イノベーションの創出・ライフサイエンス産業の成長促進のための環境整備を実施</a:t>
            </a:r>
          </a:p>
        </p:txBody>
      </p:sp>
    </p:spTree>
    <p:extLst>
      <p:ext uri="{BB962C8B-B14F-4D97-AF65-F5344CB8AC3E}">
        <p14:creationId xmlns:p14="http://schemas.microsoft.com/office/powerpoint/2010/main" val="123912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3200" y="692150"/>
            <a:ext cx="8761413" cy="5760000"/>
          </a:xfrm>
          <a:prstGeom prst="rect">
            <a:avLst/>
          </a:prstGeom>
          <a:solidFill>
            <a:srgbClr val="CCFFF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関西支部の設置</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月に、医薬品等の国内唯一の審査機関である</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薬品医療機器総合機構）の関西支部を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薬事戦略相談（開発初期段階の相談）と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GMP/QMS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実地調査業務を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に、地域独自の支援として関西支部を機能拡充し、現在は、開発初期段階から市販後までの各種相談に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■「循環器病の予防と制圧」に向けた最先端医療・医療技術開発の拠点整備</a:t>
            </a: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に予定している国立循環器病研究センターの移転建替に伴い、同センター内に、産学官連携体制の下、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企業・大学・異分野領域の研究者を集結させた、最先端医療・医療技術開発のための拠点となる「オープンイノベーションセンター」を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■医療機器事業化促進プラットフォームの構築</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医療機器等の優れた技術シーズとニーズとのマッチング、医工連携、事業評価、事業化戦略の立案、資金供給、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特区内の研究開発インフラを活用した開発管理・支援、試作製作、トレーニングを経て事業化につなげていくため、産学官が連携し、</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新たなプラットフォーム（仕組み）を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医工連携事業化推進</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医療現場のニーズと高い技術力をもつものづくり企業との医工連携を推進し、研究開発から事業化までの取り組みを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■核酸医薬品の研究開発促進および製造に係る生産技術の確立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ジーンデザイン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が国内で初めてとなる核酸医薬に関する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CMC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研究センターを設置。大阪大学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基盤研究所と共同で</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CMC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技術の開発・実証・評価を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■放射光とシミュレーション技術を組み合わせた革新的な創薬開発の実施</a:t>
            </a:r>
            <a:endParaRPr lang="en-US" altLang="zh-TW"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ジェイテック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・コーポレーションが、タンパク質の解析等を行う高性能の「放射光用Ｘ線集光ミラー」の開発を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■国際標準の</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GLP</a:t>
            </a:r>
            <a:r>
              <a:rPr lang="ja-JP" altLang="en-US"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GCP</a:t>
            </a:r>
            <a:r>
              <a:rPr lang="ja-JP" altLang="en-US"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等に適合した製造、品質管理技術等研究開発</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武田薬品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、ホルモン依存性疾患に対して有効である医薬品開発について、無菌性保証レベルを最高レベルまで向上させる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機器等を導入し、世界的な薬事規制の厳格化に対応しうる製造プロセス設備を整備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22"/>
          <p:cNvSpPr>
            <a:spLocks noChangeArrowheads="1"/>
          </p:cNvSpPr>
          <p:nvPr/>
        </p:nvSpPr>
        <p:spPr bwMode="auto">
          <a:xfrm>
            <a:off x="-11261" y="0"/>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tabLst>
                <a:tab pos="1614488" algn="l"/>
              </a:tabLst>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＜規制改革＞関西イノベーション国際戦略総合特区　事業の一例</a:t>
            </a:r>
          </a:p>
        </p:txBody>
      </p:sp>
    </p:spTree>
    <p:extLst>
      <p:ext uri="{BB962C8B-B14F-4D97-AF65-F5344CB8AC3E}">
        <p14:creationId xmlns:p14="http://schemas.microsoft.com/office/powerpoint/2010/main" val="349300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89753" y="704625"/>
            <a:ext cx="8761413" cy="5760000"/>
          </a:xfrm>
          <a:prstGeom prst="rect">
            <a:avLst/>
          </a:prstGeom>
          <a:solidFill>
            <a:srgbClr val="CCFFF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■保険外併用療養に関する特例関連事業</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保険外併用療養に関する特例により、日本では未承認又は適応外の医薬品等を対象に、大阪大学医学部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附属病院</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センター、京都大学医学部附属病院において、スピーディーに先進医療を提供</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■特区</a:t>
            </a:r>
            <a:r>
              <a:rPr lang="zh-TW"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医療機器薬事戦略相談</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の実施</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治験期間を短縮し、開発から市販・承認までのプロセスを迅速化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大阪大学医学部附属病院において、革新的医療機器の早期の開発・実用化が可能となり、日本発の革新的医療</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開発を促進し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イノベーションを強力に推進</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有望な創薬シーズを治験に円滑に橋渡しし、開発から市販までのプロセスを迅速化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大阪大学医学部附属病院において、革新的医薬品の早期の開発・実用化が可能となり、日本発の革新的医</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薬品の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開発を促進し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イノベーションを強力に推進</a:t>
            </a:r>
          </a:p>
          <a:p>
            <a:pPr>
              <a:spcBef>
                <a:spcPts val="600"/>
              </a:spcBef>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MEMS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デバイスを用いたディスポーザブル型医療機器の開発に関する事業</a:t>
            </a:r>
          </a:p>
          <a:p>
            <a:pPr>
              <a:defRPr/>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課税の特例措置により、大研医器株式会社が、超小型・高性能・低コストマイクロポンプを活用した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ディスポーザブル型医療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機器を開発</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defRPr/>
            </a:pPr>
            <a:r>
              <a:rPr lang="zh-TW"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iPS</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細胞を用いた再生医療製品の事業化を目的とした</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GMP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適合生産施設の構築事業</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課税の特例措置により、大日本住友製薬株式会社が、他家由来</a:t>
            </a:r>
            <a:r>
              <a:rPr lang="en-US"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iPS</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細胞を用いた再生医療製品を安定的に商業生産する方法の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研究開発を行う。</a:t>
            </a:r>
          </a:p>
          <a:p>
            <a:pPr>
              <a:spcBef>
                <a:spcPts val="600"/>
              </a:spcBef>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■国家戦略特別区域高度医療提供事業</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病床規制に係る医療法の特例により、公益財団法人先端医療振興財団が、　「（仮称）神戸アイセンター」内に、</a:t>
            </a:r>
            <a:r>
              <a:rPr lang="en-US"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細胞を用いた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臨床研究である網膜再生医療など、最先端の医療技術の実用化促進等を図る眼科病院を開設</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defRPr/>
            </a:pP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600" dirty="0">
              <a:solidFill>
                <a:schemeClr val="tx1"/>
              </a:solidFill>
            </a:endParaRPr>
          </a:p>
        </p:txBody>
      </p:sp>
      <p:sp>
        <p:nvSpPr>
          <p:cNvPr id="10" name="AutoShape 22"/>
          <p:cNvSpPr>
            <a:spLocks noChangeArrowheads="1"/>
          </p:cNvSpPr>
          <p:nvPr/>
        </p:nvSpPr>
        <p:spPr bwMode="auto">
          <a:xfrm>
            <a:off x="-11261" y="-3195"/>
            <a:ext cx="9154033" cy="493827"/>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＜規制改革＞関西圏国家戦略特区　事業の一例</a:t>
            </a:r>
            <a:endParaRPr kumimoji="0" lang="ja-JP" altLang="en-US" sz="20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69167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645240"/>
            <a:ext cx="6892711" cy="892552"/>
          </a:xfrm>
          <a:prstGeom prst="rect">
            <a:avLst/>
          </a:prstGeom>
          <a:solidFill>
            <a:schemeClr val="bg2"/>
          </a:solidFill>
          <a:ln>
            <a:solidFill>
              <a:schemeClr val="tx1"/>
            </a:solidFill>
          </a:ln>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イノベーション国際戦略総合特区の支援措置を強化した、「成長特区税制」がスタート！関西イノベ特区の対象区域・事業に加え、</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府が独自で区域・事業を追</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できるようにすることで成長産業の一層の集積、促進を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98440" y="4342116"/>
            <a:ext cx="8766048"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5" name="グループ化 24"/>
          <p:cNvGrpSpPr/>
          <p:nvPr/>
        </p:nvGrpSpPr>
        <p:grpSpPr>
          <a:xfrm>
            <a:off x="325526" y="4705587"/>
            <a:ext cx="4096512" cy="1489355"/>
            <a:chOff x="325526" y="5581498"/>
            <a:chExt cx="4096512" cy="1287390"/>
          </a:xfrm>
        </p:grpSpPr>
        <p:sp>
          <p:nvSpPr>
            <p:cNvPr id="22" name="正方形/長方形 21"/>
            <p:cNvSpPr/>
            <p:nvPr/>
          </p:nvSpPr>
          <p:spPr>
            <a:xfrm>
              <a:off x="325526" y="5764378"/>
              <a:ext cx="4096512" cy="11045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角丸四角形 18"/>
            <p:cNvSpPr/>
            <p:nvPr/>
          </p:nvSpPr>
          <p:spPr>
            <a:xfrm>
              <a:off x="1270406" y="5581498"/>
              <a:ext cx="2206752" cy="36576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新エネルギー分野</a:t>
              </a:r>
            </a:p>
          </p:txBody>
        </p:sp>
      </p:grpSp>
      <p:grpSp>
        <p:nvGrpSpPr>
          <p:cNvPr id="23" name="グループ化 22"/>
          <p:cNvGrpSpPr/>
          <p:nvPr/>
        </p:nvGrpSpPr>
        <p:grpSpPr>
          <a:xfrm>
            <a:off x="4683902" y="4712815"/>
            <a:ext cx="4096512" cy="1480993"/>
            <a:chOff x="4803648" y="5577840"/>
            <a:chExt cx="4096512" cy="1280162"/>
          </a:xfrm>
        </p:grpSpPr>
        <p:sp>
          <p:nvSpPr>
            <p:cNvPr id="24" name="正方形/長方形 23"/>
            <p:cNvSpPr/>
            <p:nvPr/>
          </p:nvSpPr>
          <p:spPr>
            <a:xfrm>
              <a:off x="4803648" y="5760720"/>
              <a:ext cx="4096512" cy="109728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 name="角丸四角形 20"/>
            <p:cNvSpPr/>
            <p:nvPr/>
          </p:nvSpPr>
          <p:spPr>
            <a:xfrm>
              <a:off x="5748528" y="5577840"/>
              <a:ext cx="2206752" cy="36576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ライフサイエンス分野</a:t>
              </a:r>
            </a:p>
          </p:txBody>
        </p:sp>
      </p:grpSp>
      <p:sp>
        <p:nvSpPr>
          <p:cNvPr id="26" name="テキスト ボックス 25"/>
          <p:cNvSpPr txBox="1"/>
          <p:nvPr/>
        </p:nvSpPr>
        <p:spPr>
          <a:xfrm>
            <a:off x="382069" y="5136543"/>
            <a:ext cx="4335840" cy="1061829"/>
          </a:xfrm>
          <a:prstGeom prst="rect">
            <a:avLst/>
          </a:prstGeom>
          <a:noFill/>
        </p:spPr>
        <p:txBody>
          <a:bodyPr wrap="square" rtlCol="0">
            <a:spAutoFit/>
          </a:bodyPr>
          <a:lstStyle/>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●環境配慮型自動車関連　　●太陽光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・風力</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蓄電池関連</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●省エネ機器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708436" y="5151499"/>
            <a:ext cx="4096512" cy="1092607"/>
          </a:xfrm>
          <a:prstGeom prst="rect">
            <a:avLst/>
          </a:prstGeom>
          <a:noFill/>
        </p:spPr>
        <p:txBody>
          <a:bodyPr wrap="square" rtlCol="0">
            <a:spAutoFit/>
          </a:bodyPr>
          <a:lstStyle/>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●医薬品・医療機器　　●再生医療等</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●治験・臨床研究　　　 ●医療・介護ロボット</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●医療情報システム　　 ●医療施設・整備</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325527" y="6379054"/>
            <a:ext cx="8454888" cy="215444"/>
          </a:xfrm>
          <a:prstGeom prst="rect">
            <a:avLst/>
          </a:prstGeom>
          <a:ln w="12700">
            <a:prstDash val="solid"/>
          </a:ln>
        </p:spPr>
        <p:style>
          <a:lnRef idx="2">
            <a:schemeClr val="dk1"/>
          </a:lnRef>
          <a:fillRef idx="1">
            <a:schemeClr val="lt1"/>
          </a:fillRef>
          <a:effectRef idx="0">
            <a:schemeClr val="dk1"/>
          </a:effectRef>
          <a:fontRef idx="minor">
            <a:schemeClr val="dk1"/>
          </a:fontRef>
        </p:style>
        <p:txBody>
          <a:bodyPr wrap="square" lIns="36000" tIns="0" rIns="36000" bIns="0" rtlCol="0" anchor="ctr" anchorCtr="0">
            <a:spAutoFit/>
          </a:bodyPr>
          <a:lstStyle>
            <a:defPPr>
              <a:defRPr lang="ja-JP"/>
            </a:defPPr>
            <a:lvl1pPr marL="0" algn="l" defTabSz="1143786" rtl="0" eaLnBrk="1" latinLnBrk="0" hangingPunct="1">
              <a:defRPr kumimoji="1" sz="2300" kern="1200">
                <a:solidFill>
                  <a:schemeClr val="dk1"/>
                </a:solidFill>
                <a:latin typeface="+mn-lt"/>
                <a:ea typeface="+mn-ea"/>
                <a:cs typeface="+mn-cs"/>
              </a:defRPr>
            </a:lvl1pPr>
            <a:lvl2pPr marL="571892" algn="l" defTabSz="1143786" rtl="0" eaLnBrk="1" latinLnBrk="0" hangingPunct="1">
              <a:defRPr kumimoji="1" sz="2300" kern="1200">
                <a:solidFill>
                  <a:schemeClr val="dk1"/>
                </a:solidFill>
                <a:latin typeface="+mn-lt"/>
                <a:ea typeface="+mn-ea"/>
                <a:cs typeface="+mn-cs"/>
              </a:defRPr>
            </a:lvl2pPr>
            <a:lvl3pPr marL="1143786" algn="l" defTabSz="1143786" rtl="0" eaLnBrk="1" latinLnBrk="0" hangingPunct="1">
              <a:defRPr kumimoji="1" sz="2300" kern="1200">
                <a:solidFill>
                  <a:schemeClr val="dk1"/>
                </a:solidFill>
                <a:latin typeface="+mn-lt"/>
                <a:ea typeface="+mn-ea"/>
                <a:cs typeface="+mn-cs"/>
              </a:defRPr>
            </a:lvl3pPr>
            <a:lvl4pPr marL="1715678" algn="l" defTabSz="1143786" rtl="0" eaLnBrk="1" latinLnBrk="0" hangingPunct="1">
              <a:defRPr kumimoji="1" sz="2300" kern="1200">
                <a:solidFill>
                  <a:schemeClr val="dk1"/>
                </a:solidFill>
                <a:latin typeface="+mn-lt"/>
                <a:ea typeface="+mn-ea"/>
                <a:cs typeface="+mn-cs"/>
              </a:defRPr>
            </a:lvl4pPr>
            <a:lvl5pPr marL="2287570" algn="l" defTabSz="1143786" rtl="0" eaLnBrk="1" latinLnBrk="0" hangingPunct="1">
              <a:defRPr kumimoji="1" sz="2300" kern="1200">
                <a:solidFill>
                  <a:schemeClr val="dk1"/>
                </a:solidFill>
                <a:latin typeface="+mn-lt"/>
                <a:ea typeface="+mn-ea"/>
                <a:cs typeface="+mn-cs"/>
              </a:defRPr>
            </a:lvl5pPr>
            <a:lvl6pPr marL="2859462" algn="l" defTabSz="1143786" rtl="0" eaLnBrk="1" latinLnBrk="0" hangingPunct="1">
              <a:defRPr kumimoji="1" sz="2300" kern="1200">
                <a:solidFill>
                  <a:schemeClr val="dk1"/>
                </a:solidFill>
                <a:latin typeface="+mn-lt"/>
                <a:ea typeface="+mn-ea"/>
                <a:cs typeface="+mn-cs"/>
              </a:defRPr>
            </a:lvl6pPr>
            <a:lvl7pPr marL="3431356" algn="l" defTabSz="1143786" rtl="0" eaLnBrk="1" latinLnBrk="0" hangingPunct="1">
              <a:defRPr kumimoji="1" sz="2300" kern="1200">
                <a:solidFill>
                  <a:schemeClr val="dk1"/>
                </a:solidFill>
                <a:latin typeface="+mn-lt"/>
                <a:ea typeface="+mn-ea"/>
                <a:cs typeface="+mn-cs"/>
              </a:defRPr>
            </a:lvl7pPr>
            <a:lvl8pPr marL="4003248" algn="l" defTabSz="1143786" rtl="0" eaLnBrk="1" latinLnBrk="0" hangingPunct="1">
              <a:defRPr kumimoji="1" sz="2300" kern="1200">
                <a:solidFill>
                  <a:schemeClr val="dk1"/>
                </a:solidFill>
                <a:latin typeface="+mn-lt"/>
                <a:ea typeface="+mn-ea"/>
                <a:cs typeface="+mn-cs"/>
              </a:defRPr>
            </a:lvl8pPr>
            <a:lvl9pPr marL="4575140" algn="l" defTabSz="1143786" rtl="0" eaLnBrk="1" latinLnBrk="0" hangingPunct="1">
              <a:defRPr kumimoji="1" sz="2300" kern="1200">
                <a:solidFill>
                  <a:schemeClr val="dk1"/>
                </a:solidFill>
                <a:latin typeface="+mn-lt"/>
                <a:ea typeface="+mn-ea"/>
                <a:cs typeface="+mn-cs"/>
              </a:defRPr>
            </a:lvl9p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それらを支援する事業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国際貨物（船舶・航空）、</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p>
        </p:txBody>
      </p:sp>
      <p:sp>
        <p:nvSpPr>
          <p:cNvPr id="53" name="テキスト ボックス 52"/>
          <p:cNvSpPr txBox="1"/>
          <p:nvPr/>
        </p:nvSpPr>
        <p:spPr>
          <a:xfrm>
            <a:off x="198440" y="2691088"/>
            <a:ext cx="8766048"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対象区域</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6" name="グループ化 5"/>
          <p:cNvGrpSpPr/>
          <p:nvPr/>
        </p:nvGrpSpPr>
        <p:grpSpPr>
          <a:xfrm>
            <a:off x="279273" y="3100036"/>
            <a:ext cx="8397184" cy="1209108"/>
            <a:chOff x="279273" y="2459021"/>
            <a:chExt cx="8397184" cy="1330019"/>
          </a:xfrm>
        </p:grpSpPr>
        <p:grpSp>
          <p:nvGrpSpPr>
            <p:cNvPr id="5" name="グループ化 4"/>
            <p:cNvGrpSpPr/>
            <p:nvPr/>
          </p:nvGrpSpPr>
          <p:grpSpPr>
            <a:xfrm>
              <a:off x="279273" y="2459021"/>
              <a:ext cx="3788671" cy="1330019"/>
              <a:chOff x="279273" y="2459021"/>
              <a:chExt cx="3788671" cy="1330019"/>
            </a:xfrm>
          </p:grpSpPr>
          <p:sp>
            <p:nvSpPr>
              <p:cNvPr id="33" name="正方形/長方形 32"/>
              <p:cNvSpPr/>
              <p:nvPr/>
            </p:nvSpPr>
            <p:spPr>
              <a:xfrm>
                <a:off x="279273" y="2459021"/>
                <a:ext cx="3788671" cy="1330019"/>
              </a:xfrm>
              <a:prstGeom prst="rect">
                <a:avLst/>
              </a:prstGeom>
              <a:ln w="6350"/>
            </p:spPr>
            <p:style>
              <a:lnRef idx="2">
                <a:schemeClr val="dk1"/>
              </a:lnRef>
              <a:fillRef idx="1">
                <a:schemeClr val="lt1"/>
              </a:fillRef>
              <a:effectRef idx="0">
                <a:schemeClr val="dk1"/>
              </a:effectRef>
              <a:fontRef idx="minor">
                <a:schemeClr val="dk1"/>
              </a:fontRef>
            </p:style>
            <p:txBody>
              <a:bodyPr lIns="36000" tIns="0" rIns="36000" bIns="0" rtlCol="0" anchor="t" anchorCtr="0"/>
              <a:lstStyle>
                <a:defPPr>
                  <a:defRPr lang="ja-JP"/>
                </a:defPPr>
                <a:lvl1pPr marL="0" algn="l" defTabSz="1143786" rtl="0" eaLnBrk="1" latinLnBrk="0" hangingPunct="1">
                  <a:defRPr kumimoji="1" sz="2300" kern="1200">
                    <a:solidFill>
                      <a:schemeClr val="dk1"/>
                    </a:solidFill>
                    <a:latin typeface="+mn-lt"/>
                    <a:ea typeface="+mn-ea"/>
                    <a:cs typeface="+mn-cs"/>
                  </a:defRPr>
                </a:lvl1pPr>
                <a:lvl2pPr marL="571892" algn="l" defTabSz="1143786" rtl="0" eaLnBrk="1" latinLnBrk="0" hangingPunct="1">
                  <a:defRPr kumimoji="1" sz="2300" kern="1200">
                    <a:solidFill>
                      <a:schemeClr val="dk1"/>
                    </a:solidFill>
                    <a:latin typeface="+mn-lt"/>
                    <a:ea typeface="+mn-ea"/>
                    <a:cs typeface="+mn-cs"/>
                  </a:defRPr>
                </a:lvl2pPr>
                <a:lvl3pPr marL="1143786" algn="l" defTabSz="1143786" rtl="0" eaLnBrk="1" latinLnBrk="0" hangingPunct="1">
                  <a:defRPr kumimoji="1" sz="2300" kern="1200">
                    <a:solidFill>
                      <a:schemeClr val="dk1"/>
                    </a:solidFill>
                    <a:latin typeface="+mn-lt"/>
                    <a:ea typeface="+mn-ea"/>
                    <a:cs typeface="+mn-cs"/>
                  </a:defRPr>
                </a:lvl3pPr>
                <a:lvl4pPr marL="1715678" algn="l" defTabSz="1143786" rtl="0" eaLnBrk="1" latinLnBrk="0" hangingPunct="1">
                  <a:defRPr kumimoji="1" sz="2300" kern="1200">
                    <a:solidFill>
                      <a:schemeClr val="dk1"/>
                    </a:solidFill>
                    <a:latin typeface="+mn-lt"/>
                    <a:ea typeface="+mn-ea"/>
                    <a:cs typeface="+mn-cs"/>
                  </a:defRPr>
                </a:lvl4pPr>
                <a:lvl5pPr marL="2287570" algn="l" defTabSz="1143786" rtl="0" eaLnBrk="1" latinLnBrk="0" hangingPunct="1">
                  <a:defRPr kumimoji="1" sz="2300" kern="1200">
                    <a:solidFill>
                      <a:schemeClr val="dk1"/>
                    </a:solidFill>
                    <a:latin typeface="+mn-lt"/>
                    <a:ea typeface="+mn-ea"/>
                    <a:cs typeface="+mn-cs"/>
                  </a:defRPr>
                </a:lvl5pPr>
                <a:lvl6pPr marL="2859462" algn="l" defTabSz="1143786" rtl="0" eaLnBrk="1" latinLnBrk="0" hangingPunct="1">
                  <a:defRPr kumimoji="1" sz="2300" kern="1200">
                    <a:solidFill>
                      <a:schemeClr val="dk1"/>
                    </a:solidFill>
                    <a:latin typeface="+mn-lt"/>
                    <a:ea typeface="+mn-ea"/>
                    <a:cs typeface="+mn-cs"/>
                  </a:defRPr>
                </a:lvl6pPr>
                <a:lvl7pPr marL="3431356" algn="l" defTabSz="1143786" rtl="0" eaLnBrk="1" latinLnBrk="0" hangingPunct="1">
                  <a:defRPr kumimoji="1" sz="2300" kern="1200">
                    <a:solidFill>
                      <a:schemeClr val="dk1"/>
                    </a:solidFill>
                    <a:latin typeface="+mn-lt"/>
                    <a:ea typeface="+mn-ea"/>
                    <a:cs typeface="+mn-cs"/>
                  </a:defRPr>
                </a:lvl7pPr>
                <a:lvl8pPr marL="4003248" algn="l" defTabSz="1143786" rtl="0" eaLnBrk="1" latinLnBrk="0" hangingPunct="1">
                  <a:defRPr kumimoji="1" sz="2300" kern="1200">
                    <a:solidFill>
                      <a:schemeClr val="dk1"/>
                    </a:solidFill>
                    <a:latin typeface="+mn-lt"/>
                    <a:ea typeface="+mn-ea"/>
                    <a:cs typeface="+mn-cs"/>
                  </a:defRPr>
                </a:lvl8pPr>
                <a:lvl9pPr marL="4575140" algn="l" defTabSz="1143786" rtl="0" eaLnBrk="1" latinLnBrk="0" hangingPunct="1">
                  <a:defRPr kumimoji="1" sz="2300" kern="1200">
                    <a:solidFill>
                      <a:schemeClr val="dk1"/>
                    </a:solidFill>
                    <a:latin typeface="+mn-lt"/>
                    <a:ea typeface="+mn-ea"/>
                    <a:cs typeface="+mn-cs"/>
                  </a:defRPr>
                </a:lvl9pPr>
              </a:lstStyle>
              <a:p>
                <a:pPr algn="ctr"/>
                <a:r>
                  <a:rPr lang="ja-JP" altLang="en-US" sz="1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関西イノベ特区の対象</a:t>
                </a:r>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a:t>
                </a:r>
                <a:endParaRPr lang="en-US" altLang="ja-JP"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4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506079" y="2812367"/>
                <a:ext cx="3345841" cy="869663"/>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ja-JP"/>
                </a:defPPr>
                <a:lvl1pPr marL="0" algn="l" defTabSz="1143786" rtl="0" eaLnBrk="1" latinLnBrk="0" hangingPunct="1">
                  <a:defRPr kumimoji="1" sz="2300" kern="1200">
                    <a:solidFill>
                      <a:schemeClr val="lt1"/>
                    </a:solidFill>
                    <a:latin typeface="+mn-lt"/>
                    <a:ea typeface="+mn-ea"/>
                    <a:cs typeface="+mn-cs"/>
                  </a:defRPr>
                </a:lvl1pPr>
                <a:lvl2pPr marL="571892" algn="l" defTabSz="1143786" rtl="0" eaLnBrk="1" latinLnBrk="0" hangingPunct="1">
                  <a:defRPr kumimoji="1" sz="2300" kern="1200">
                    <a:solidFill>
                      <a:schemeClr val="lt1"/>
                    </a:solidFill>
                    <a:latin typeface="+mn-lt"/>
                    <a:ea typeface="+mn-ea"/>
                    <a:cs typeface="+mn-cs"/>
                  </a:defRPr>
                </a:lvl2pPr>
                <a:lvl3pPr marL="1143786" algn="l" defTabSz="1143786" rtl="0" eaLnBrk="1" latinLnBrk="0" hangingPunct="1">
                  <a:defRPr kumimoji="1" sz="2300" kern="1200">
                    <a:solidFill>
                      <a:schemeClr val="lt1"/>
                    </a:solidFill>
                    <a:latin typeface="+mn-lt"/>
                    <a:ea typeface="+mn-ea"/>
                    <a:cs typeface="+mn-cs"/>
                  </a:defRPr>
                </a:lvl3pPr>
                <a:lvl4pPr marL="1715678" algn="l" defTabSz="1143786" rtl="0" eaLnBrk="1" latinLnBrk="0" hangingPunct="1">
                  <a:defRPr kumimoji="1" sz="2300" kern="1200">
                    <a:solidFill>
                      <a:schemeClr val="lt1"/>
                    </a:solidFill>
                    <a:latin typeface="+mn-lt"/>
                    <a:ea typeface="+mn-ea"/>
                    <a:cs typeface="+mn-cs"/>
                  </a:defRPr>
                </a:lvl4pPr>
                <a:lvl5pPr marL="2287570" algn="l" defTabSz="1143786" rtl="0" eaLnBrk="1" latinLnBrk="0" hangingPunct="1">
                  <a:defRPr kumimoji="1" sz="2300" kern="1200">
                    <a:solidFill>
                      <a:schemeClr val="lt1"/>
                    </a:solidFill>
                    <a:latin typeface="+mn-lt"/>
                    <a:ea typeface="+mn-ea"/>
                    <a:cs typeface="+mn-cs"/>
                  </a:defRPr>
                </a:lvl5pPr>
                <a:lvl6pPr marL="2859462" algn="l" defTabSz="1143786" rtl="0" eaLnBrk="1" latinLnBrk="0" hangingPunct="1">
                  <a:defRPr kumimoji="1" sz="2300" kern="1200">
                    <a:solidFill>
                      <a:schemeClr val="lt1"/>
                    </a:solidFill>
                    <a:latin typeface="+mn-lt"/>
                    <a:ea typeface="+mn-ea"/>
                    <a:cs typeface="+mn-cs"/>
                  </a:defRPr>
                </a:lvl6pPr>
                <a:lvl7pPr marL="3431356" algn="l" defTabSz="1143786" rtl="0" eaLnBrk="1" latinLnBrk="0" hangingPunct="1">
                  <a:defRPr kumimoji="1" sz="2300" kern="1200">
                    <a:solidFill>
                      <a:schemeClr val="lt1"/>
                    </a:solidFill>
                    <a:latin typeface="+mn-lt"/>
                    <a:ea typeface="+mn-ea"/>
                    <a:cs typeface="+mn-cs"/>
                  </a:defRPr>
                </a:lvl7pPr>
                <a:lvl8pPr marL="4003248" algn="l" defTabSz="1143786" rtl="0" eaLnBrk="1" latinLnBrk="0" hangingPunct="1">
                  <a:defRPr kumimoji="1" sz="2300" kern="1200">
                    <a:solidFill>
                      <a:schemeClr val="lt1"/>
                    </a:solidFill>
                    <a:latin typeface="+mn-lt"/>
                    <a:ea typeface="+mn-ea"/>
                    <a:cs typeface="+mn-cs"/>
                  </a:defRPr>
                </a:lvl8pPr>
                <a:lvl9pPr marL="4575140" algn="l" defTabSz="1143786" rtl="0" eaLnBrk="1" latinLnBrk="0" hangingPunct="1">
                  <a:defRPr kumimoji="1" sz="2300" kern="1200">
                    <a:solidFill>
                      <a:schemeClr val="lt1"/>
                    </a:solidFill>
                    <a:latin typeface="+mn-lt"/>
                    <a:ea typeface="+mn-ea"/>
                    <a:cs typeface="+mn-cs"/>
                  </a:defRPr>
                </a:lvl9p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北大阪、大阪駅周辺</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関空、夢洲・咲洲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（阪神港含む）</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 name="グループ化 3"/>
            <p:cNvGrpSpPr/>
            <p:nvPr/>
          </p:nvGrpSpPr>
          <p:grpSpPr>
            <a:xfrm>
              <a:off x="5382056" y="2459021"/>
              <a:ext cx="3294401" cy="1330018"/>
              <a:chOff x="5259237" y="2459021"/>
              <a:chExt cx="2994910" cy="1330018"/>
            </a:xfrm>
          </p:grpSpPr>
          <p:sp>
            <p:nvSpPr>
              <p:cNvPr id="35" name="正方形/長方形 34"/>
              <p:cNvSpPr/>
              <p:nvPr/>
            </p:nvSpPr>
            <p:spPr>
              <a:xfrm>
                <a:off x="5259237" y="2459021"/>
                <a:ext cx="2994910" cy="1330018"/>
              </a:xfrm>
              <a:prstGeom prst="rect">
                <a:avLst/>
              </a:prstGeom>
              <a:solidFill>
                <a:schemeClr val="bg2"/>
              </a:solidFill>
              <a:ln w="57150"/>
            </p:spPr>
            <p:style>
              <a:lnRef idx="2">
                <a:schemeClr val="dk1"/>
              </a:lnRef>
              <a:fillRef idx="1">
                <a:schemeClr val="lt1"/>
              </a:fillRef>
              <a:effectRef idx="0">
                <a:schemeClr val="dk1"/>
              </a:effectRef>
              <a:fontRef idx="minor">
                <a:schemeClr val="dk1"/>
              </a:fontRef>
            </p:style>
            <p:txBody>
              <a:bodyPr lIns="36000" tIns="0" rIns="36000" bIns="0" rtlCol="0" anchor="t" anchorCtr="0"/>
              <a:lstStyle>
                <a:defPPr>
                  <a:defRPr lang="ja-JP"/>
                </a:defPPr>
                <a:lvl1pPr marL="0" algn="l" defTabSz="1143786" rtl="0" eaLnBrk="1" latinLnBrk="0" hangingPunct="1">
                  <a:defRPr kumimoji="1" sz="2300" kern="1200">
                    <a:solidFill>
                      <a:schemeClr val="dk1"/>
                    </a:solidFill>
                    <a:latin typeface="+mn-lt"/>
                    <a:ea typeface="+mn-ea"/>
                    <a:cs typeface="+mn-cs"/>
                  </a:defRPr>
                </a:lvl1pPr>
                <a:lvl2pPr marL="571892" algn="l" defTabSz="1143786" rtl="0" eaLnBrk="1" latinLnBrk="0" hangingPunct="1">
                  <a:defRPr kumimoji="1" sz="2300" kern="1200">
                    <a:solidFill>
                      <a:schemeClr val="dk1"/>
                    </a:solidFill>
                    <a:latin typeface="+mn-lt"/>
                    <a:ea typeface="+mn-ea"/>
                    <a:cs typeface="+mn-cs"/>
                  </a:defRPr>
                </a:lvl2pPr>
                <a:lvl3pPr marL="1143786" algn="l" defTabSz="1143786" rtl="0" eaLnBrk="1" latinLnBrk="0" hangingPunct="1">
                  <a:defRPr kumimoji="1" sz="2300" kern="1200">
                    <a:solidFill>
                      <a:schemeClr val="dk1"/>
                    </a:solidFill>
                    <a:latin typeface="+mn-lt"/>
                    <a:ea typeface="+mn-ea"/>
                    <a:cs typeface="+mn-cs"/>
                  </a:defRPr>
                </a:lvl3pPr>
                <a:lvl4pPr marL="1715678" algn="l" defTabSz="1143786" rtl="0" eaLnBrk="1" latinLnBrk="0" hangingPunct="1">
                  <a:defRPr kumimoji="1" sz="2300" kern="1200">
                    <a:solidFill>
                      <a:schemeClr val="dk1"/>
                    </a:solidFill>
                    <a:latin typeface="+mn-lt"/>
                    <a:ea typeface="+mn-ea"/>
                    <a:cs typeface="+mn-cs"/>
                  </a:defRPr>
                </a:lvl4pPr>
                <a:lvl5pPr marL="2287570" algn="l" defTabSz="1143786" rtl="0" eaLnBrk="1" latinLnBrk="0" hangingPunct="1">
                  <a:defRPr kumimoji="1" sz="2300" kern="1200">
                    <a:solidFill>
                      <a:schemeClr val="dk1"/>
                    </a:solidFill>
                    <a:latin typeface="+mn-lt"/>
                    <a:ea typeface="+mn-ea"/>
                    <a:cs typeface="+mn-cs"/>
                  </a:defRPr>
                </a:lvl5pPr>
                <a:lvl6pPr marL="2859462" algn="l" defTabSz="1143786" rtl="0" eaLnBrk="1" latinLnBrk="0" hangingPunct="1">
                  <a:defRPr kumimoji="1" sz="2300" kern="1200">
                    <a:solidFill>
                      <a:schemeClr val="dk1"/>
                    </a:solidFill>
                    <a:latin typeface="+mn-lt"/>
                    <a:ea typeface="+mn-ea"/>
                    <a:cs typeface="+mn-cs"/>
                  </a:defRPr>
                </a:lvl6pPr>
                <a:lvl7pPr marL="3431356" algn="l" defTabSz="1143786" rtl="0" eaLnBrk="1" latinLnBrk="0" hangingPunct="1">
                  <a:defRPr kumimoji="1" sz="2300" kern="1200">
                    <a:solidFill>
                      <a:schemeClr val="dk1"/>
                    </a:solidFill>
                    <a:latin typeface="+mn-lt"/>
                    <a:ea typeface="+mn-ea"/>
                    <a:cs typeface="+mn-cs"/>
                  </a:defRPr>
                </a:lvl7pPr>
                <a:lvl8pPr marL="4003248" algn="l" defTabSz="1143786" rtl="0" eaLnBrk="1" latinLnBrk="0" hangingPunct="1">
                  <a:defRPr kumimoji="1" sz="2300" kern="1200">
                    <a:solidFill>
                      <a:schemeClr val="dk1"/>
                    </a:solidFill>
                    <a:latin typeface="+mn-lt"/>
                    <a:ea typeface="+mn-ea"/>
                    <a:cs typeface="+mn-cs"/>
                  </a:defRPr>
                </a:lvl8pPr>
                <a:lvl9pPr marL="4575140" algn="l" defTabSz="1143786" rtl="0" eaLnBrk="1" latinLnBrk="0" hangingPunct="1">
                  <a:defRPr kumimoji="1" sz="2300" kern="1200">
                    <a:solidFill>
                      <a:schemeClr val="dk1"/>
                    </a:solidFill>
                    <a:latin typeface="+mn-lt"/>
                    <a:ea typeface="+mn-ea"/>
                    <a:cs typeface="+mn-cs"/>
                  </a:defRPr>
                </a:lvl9pPr>
              </a:lstStyle>
              <a:p>
                <a:pPr algn="ct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が独自に新規追加した区域</a:t>
                </a:r>
                <a:endParaRPr lang="en-US" altLang="ja-JP" sz="1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（市町村からの申請に基づき、府が指定）</a:t>
                </a:r>
                <a:endParaRPr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5483534" y="2979299"/>
                <a:ext cx="2508765" cy="348061"/>
              </a:xfrm>
              <a:prstGeom prst="rect">
                <a:avLst/>
              </a:prstGeom>
              <a:solidFill>
                <a:schemeClr val="bg1"/>
              </a:solid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ja-JP"/>
                </a:defPPr>
                <a:lvl1pPr marL="0" algn="l" defTabSz="1143786" rtl="0" eaLnBrk="1" latinLnBrk="0" hangingPunct="1">
                  <a:defRPr kumimoji="1" sz="2300" kern="1200">
                    <a:solidFill>
                      <a:schemeClr val="lt1"/>
                    </a:solidFill>
                    <a:latin typeface="+mn-lt"/>
                    <a:ea typeface="+mn-ea"/>
                    <a:cs typeface="+mn-cs"/>
                  </a:defRPr>
                </a:lvl1pPr>
                <a:lvl2pPr marL="571892" algn="l" defTabSz="1143786" rtl="0" eaLnBrk="1" latinLnBrk="0" hangingPunct="1">
                  <a:defRPr kumimoji="1" sz="2300" kern="1200">
                    <a:solidFill>
                      <a:schemeClr val="lt1"/>
                    </a:solidFill>
                    <a:latin typeface="+mn-lt"/>
                    <a:ea typeface="+mn-ea"/>
                    <a:cs typeface="+mn-cs"/>
                  </a:defRPr>
                </a:lvl2pPr>
                <a:lvl3pPr marL="1143786" algn="l" defTabSz="1143786" rtl="0" eaLnBrk="1" latinLnBrk="0" hangingPunct="1">
                  <a:defRPr kumimoji="1" sz="2300" kern="1200">
                    <a:solidFill>
                      <a:schemeClr val="lt1"/>
                    </a:solidFill>
                    <a:latin typeface="+mn-lt"/>
                    <a:ea typeface="+mn-ea"/>
                    <a:cs typeface="+mn-cs"/>
                  </a:defRPr>
                </a:lvl3pPr>
                <a:lvl4pPr marL="1715678" algn="l" defTabSz="1143786" rtl="0" eaLnBrk="1" latinLnBrk="0" hangingPunct="1">
                  <a:defRPr kumimoji="1" sz="2300" kern="1200">
                    <a:solidFill>
                      <a:schemeClr val="lt1"/>
                    </a:solidFill>
                    <a:latin typeface="+mn-lt"/>
                    <a:ea typeface="+mn-ea"/>
                    <a:cs typeface="+mn-cs"/>
                  </a:defRPr>
                </a:lvl4pPr>
                <a:lvl5pPr marL="2287570" algn="l" defTabSz="1143786" rtl="0" eaLnBrk="1" latinLnBrk="0" hangingPunct="1">
                  <a:defRPr kumimoji="1" sz="2300" kern="1200">
                    <a:solidFill>
                      <a:schemeClr val="lt1"/>
                    </a:solidFill>
                    <a:latin typeface="+mn-lt"/>
                    <a:ea typeface="+mn-ea"/>
                    <a:cs typeface="+mn-cs"/>
                  </a:defRPr>
                </a:lvl5pPr>
                <a:lvl6pPr marL="2859462" algn="l" defTabSz="1143786" rtl="0" eaLnBrk="1" latinLnBrk="0" hangingPunct="1">
                  <a:defRPr kumimoji="1" sz="2300" kern="1200">
                    <a:solidFill>
                      <a:schemeClr val="lt1"/>
                    </a:solidFill>
                    <a:latin typeface="+mn-lt"/>
                    <a:ea typeface="+mn-ea"/>
                    <a:cs typeface="+mn-cs"/>
                  </a:defRPr>
                </a:lvl6pPr>
                <a:lvl7pPr marL="3431356" algn="l" defTabSz="1143786" rtl="0" eaLnBrk="1" latinLnBrk="0" hangingPunct="1">
                  <a:defRPr kumimoji="1" sz="2300" kern="1200">
                    <a:solidFill>
                      <a:schemeClr val="lt1"/>
                    </a:solidFill>
                    <a:latin typeface="+mn-lt"/>
                    <a:ea typeface="+mn-ea"/>
                    <a:cs typeface="+mn-cs"/>
                  </a:defRPr>
                </a:lvl7pPr>
                <a:lvl8pPr marL="4003248" algn="l" defTabSz="1143786" rtl="0" eaLnBrk="1" latinLnBrk="0" hangingPunct="1">
                  <a:defRPr kumimoji="1" sz="2300" kern="1200">
                    <a:solidFill>
                      <a:schemeClr val="lt1"/>
                    </a:solidFill>
                    <a:latin typeface="+mn-lt"/>
                    <a:ea typeface="+mn-ea"/>
                    <a:cs typeface="+mn-cs"/>
                  </a:defRPr>
                </a:lvl8pPr>
                <a:lvl9pPr marL="4575140" algn="l" defTabSz="1143786" rtl="0" eaLnBrk="1" latinLnBrk="0" hangingPunct="1">
                  <a:defRPr kumimoji="1" sz="2300" kern="1200">
                    <a:solidFill>
                      <a:schemeClr val="lt1"/>
                    </a:solidFill>
                    <a:latin typeface="+mn-lt"/>
                    <a:ea typeface="+mn-ea"/>
                    <a:cs typeface="+mn-cs"/>
                  </a:defRPr>
                </a:lvl9pPr>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　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加算記号 2"/>
            <p:cNvSpPr/>
            <p:nvPr/>
          </p:nvSpPr>
          <p:spPr>
            <a:xfrm>
              <a:off x="4298133" y="2676767"/>
              <a:ext cx="777923" cy="818384"/>
            </a:xfrm>
            <a:prstGeom prst="mathPlus">
              <a:avLst>
                <a:gd name="adj1" fmla="val 165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grpSp>
      <p:sp>
        <p:nvSpPr>
          <p:cNvPr id="32" name="正方形/長方形 31"/>
          <p:cNvSpPr/>
          <p:nvPr/>
        </p:nvSpPr>
        <p:spPr bwMode="auto">
          <a:xfrm>
            <a:off x="179512" y="1731830"/>
            <a:ext cx="6930027" cy="95925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不動産取得税　⇒　最大で</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軽減！大規模投資ほど有効！</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法人府民税・法人事業税  ⇒ 最長で</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年間続く軽減措置！</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地元市町村の税軽減（固定資産税等）や補助金等の優遇制度と連携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68" y="645240"/>
            <a:ext cx="1771742" cy="204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58703" y="5844541"/>
            <a:ext cx="4176465" cy="353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★水素関連（府が独自で新規追加）</a:t>
            </a:r>
          </a:p>
        </p:txBody>
      </p:sp>
      <p:sp>
        <p:nvSpPr>
          <p:cNvPr id="30" name="正方形/長方形 29"/>
          <p:cNvSpPr/>
          <p:nvPr/>
        </p:nvSpPr>
        <p:spPr>
          <a:xfrm>
            <a:off x="4698735" y="5837917"/>
            <a:ext cx="4176465" cy="353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★健康関連（府が独自で新規追加）</a:t>
            </a:r>
          </a:p>
        </p:txBody>
      </p:sp>
      <p:sp>
        <p:nvSpPr>
          <p:cNvPr id="40" name="AutoShape 22"/>
          <p:cNvSpPr>
            <a:spLocks noChangeArrowheads="1"/>
          </p:cNvSpPr>
          <p:nvPr/>
        </p:nvSpPr>
        <p:spPr bwMode="auto">
          <a:xfrm>
            <a:off x="-11261" y="3188"/>
            <a:ext cx="9154033" cy="545492"/>
          </a:xfrm>
          <a:prstGeom prst="roundRect">
            <a:avLst>
              <a:gd name="adj" fmla="val 5796"/>
            </a:avLst>
          </a:prstGeom>
          <a:solidFill>
            <a:srgbClr val="0000CC"/>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FontTx/>
              <a:buNone/>
            </a:pP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＜規制緩和＞</a:t>
            </a:r>
            <a:r>
              <a:rPr kumimoji="0" lang="ja-JP" altLang="en-US"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府の立地インセンティブ（</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成長産業特別集積税制）</a:t>
            </a:r>
            <a:r>
              <a:rPr kumimoji="0" lang="ja-JP" altLang="en-US" sz="28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376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2"/>
          <p:cNvSpPr>
            <a:spLocks noChangeArrowheads="1"/>
          </p:cNvSpPr>
          <p:nvPr/>
        </p:nvSpPr>
        <p:spPr bwMode="auto">
          <a:xfrm>
            <a:off x="-11261" y="769628"/>
            <a:ext cx="9154033" cy="1080000"/>
          </a:xfrm>
          <a:prstGeom prst="roundRect">
            <a:avLst>
              <a:gd name="adj" fmla="val 5796"/>
            </a:avLst>
          </a:prstGeom>
          <a:solidFill>
            <a:srgbClr val="0000FF"/>
          </a:solidFill>
          <a:ln w="9525" algn="ctr">
            <a:noFill/>
            <a:round/>
            <a:headEnd/>
            <a:tailEnd/>
          </a:ln>
        </p:spPr>
        <p:txBody>
          <a:bodyPr wrap="none" lIns="80574" tIns="40287" rIns="80574" bIns="40287" anchor="ctr"/>
          <a:lstStyle>
            <a:lvl1pPr algn="l" defTabSz="1143000" eaLnBrk="0" hangingPunct="0">
              <a:spcBef>
                <a:spcPct val="20000"/>
              </a:spcBef>
              <a:buChar char="•"/>
              <a:defRPr kumimoji="1" sz="4000">
                <a:solidFill>
                  <a:schemeClr val="tx1"/>
                </a:solidFill>
                <a:latin typeface="Arial" charset="0"/>
                <a:ea typeface="ＭＳ Ｐゴシック" charset="-128"/>
              </a:defRPr>
            </a:lvl1pPr>
            <a:lvl2pPr marL="742950" indent="-285750" algn="l" defTabSz="1143000" eaLnBrk="0" hangingPunct="0">
              <a:spcBef>
                <a:spcPct val="20000"/>
              </a:spcBef>
              <a:buChar char="–"/>
              <a:defRPr kumimoji="1" sz="3500">
                <a:solidFill>
                  <a:schemeClr val="tx1"/>
                </a:solidFill>
                <a:latin typeface="Arial" charset="0"/>
                <a:ea typeface="ＭＳ Ｐゴシック" charset="-128"/>
              </a:defRPr>
            </a:lvl2pPr>
            <a:lvl3pPr marL="1143000" indent="-228600" algn="l" defTabSz="1143000" eaLnBrk="0" hangingPunct="0">
              <a:spcBef>
                <a:spcPct val="20000"/>
              </a:spcBef>
              <a:buChar char="•"/>
              <a:defRPr kumimoji="1" sz="3000">
                <a:solidFill>
                  <a:schemeClr val="tx1"/>
                </a:solidFill>
                <a:latin typeface="Arial" charset="0"/>
                <a:ea typeface="ＭＳ Ｐゴシック" charset="-128"/>
              </a:defRPr>
            </a:lvl3pPr>
            <a:lvl4pPr marL="1600200" indent="-228600" algn="l" defTabSz="1143000" eaLnBrk="0" hangingPunct="0">
              <a:spcBef>
                <a:spcPct val="20000"/>
              </a:spcBef>
              <a:buChar char="–"/>
              <a:defRPr kumimoji="1" sz="2500">
                <a:solidFill>
                  <a:schemeClr val="tx1"/>
                </a:solidFill>
                <a:latin typeface="Arial" charset="0"/>
                <a:ea typeface="ＭＳ Ｐゴシック" charset="-128"/>
              </a:defRPr>
            </a:lvl4pPr>
            <a:lvl5pPr marL="2057400" indent="-228600" algn="l" defTabSz="1143000" eaLnBrk="0" hangingPunct="0">
              <a:spcBef>
                <a:spcPct val="20000"/>
              </a:spcBef>
              <a:buChar char="»"/>
              <a:defRPr kumimoji="1" sz="2500">
                <a:solidFill>
                  <a:schemeClr val="tx1"/>
                </a:solidFill>
                <a:latin typeface="Arial" charset="0"/>
                <a:ea typeface="ＭＳ Ｐゴシック" charset="-128"/>
              </a:defRPr>
            </a:lvl5pPr>
            <a:lvl6pPr marL="25146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6pPr>
            <a:lvl7pPr marL="29718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7pPr>
            <a:lvl8pPr marL="34290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8pPr>
            <a:lvl9pPr marL="3886200" indent="-228600" defTabSz="1143000" eaLnBrk="0" fontAlgn="base" hangingPunct="0">
              <a:spcBef>
                <a:spcPct val="20000"/>
              </a:spcBef>
              <a:spcAft>
                <a:spcPct val="0"/>
              </a:spcAft>
              <a:buChar char="»"/>
              <a:defRPr kumimoji="1" sz="2500">
                <a:solidFill>
                  <a:schemeClr val="tx1"/>
                </a:solidFill>
                <a:latin typeface="Arial" charset="0"/>
                <a:ea typeface="ＭＳ Ｐゴシック" charset="-128"/>
              </a:defRPr>
            </a:lvl9pPr>
          </a:lstStyle>
          <a:p>
            <a:pPr algn="ctr">
              <a:buNone/>
            </a:pPr>
            <a:r>
              <a:rPr kumimoji="0"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治験促進</a:t>
            </a:r>
            <a:endParaRPr kumimoji="0"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p:cNvSpPr>
            <a:spLocks noChangeArrowheads="1"/>
          </p:cNvSpPr>
          <p:nvPr/>
        </p:nvSpPr>
        <p:spPr bwMode="auto">
          <a:xfrm>
            <a:off x="128234" y="3501080"/>
            <a:ext cx="8929687" cy="648000"/>
          </a:xfrm>
          <a:prstGeom prst="roundRect">
            <a:avLst>
              <a:gd name="adj" fmla="val 16667"/>
            </a:avLst>
          </a:prstGeom>
          <a:solidFill>
            <a:schemeClr val="accent5">
              <a:lumMod val="20000"/>
              <a:lumOff val="80000"/>
            </a:schemeClr>
          </a:solidFill>
          <a:ln w="19050">
            <a:solidFill>
              <a:schemeClr val="tx1"/>
            </a:solidFill>
            <a:round/>
            <a:headEnd/>
            <a:tailEnd/>
          </a:ln>
        </p:spPr>
        <p:txBody>
          <a:bodyPr lIns="74295" tIns="8890" rIns="74295" bIns="8890"/>
          <a:lstStyle/>
          <a:p>
            <a:pPr algn="just">
              <a:lnSpc>
                <a:spcPct val="120000"/>
              </a:lnSpc>
              <a:defRPr/>
            </a:pPr>
            <a:r>
              <a:rPr lang="en-US" altLang="ja-JP" b="1" u="sng" dirty="0">
                <a:solidFill>
                  <a:srgbClr val="000000"/>
                </a:solidFill>
                <a:latin typeface="Meiryo UI" pitchFamily="50" charset="-128"/>
                <a:ea typeface="Meiryo UI" pitchFamily="50" charset="-128"/>
                <a:cs typeface="Meiryo UI" pitchFamily="50" charset="-128"/>
              </a:rPr>
              <a:t>■ </a:t>
            </a:r>
            <a:r>
              <a:rPr lang="ja-JP" altLang="en-US" b="1" u="sng" dirty="0">
                <a:solidFill>
                  <a:srgbClr val="000000"/>
                </a:solidFill>
                <a:latin typeface="Meiryo UI" pitchFamily="50" charset="-128"/>
                <a:ea typeface="Meiryo UI" pitchFamily="50" charset="-128"/>
                <a:cs typeface="Meiryo UI" pitchFamily="50" charset="-128"/>
              </a:rPr>
              <a:t>治験・承認審査等の円滑化、迅速化</a:t>
            </a:r>
            <a:endParaRPr lang="en-US" altLang="ja-JP" b="1" u="sng" dirty="0">
              <a:solidFill>
                <a:srgbClr val="000000"/>
              </a:solidFill>
              <a:latin typeface="Meiryo UI" pitchFamily="50" charset="-128"/>
              <a:ea typeface="Meiryo UI" pitchFamily="50" charset="-128"/>
              <a:cs typeface="Meiryo UI" pitchFamily="50" charset="-128"/>
            </a:endParaRPr>
          </a:p>
          <a:p>
            <a:pPr algn="just">
              <a:lnSpc>
                <a:spcPct val="120000"/>
              </a:lnSpc>
              <a:defRPr/>
            </a:pPr>
            <a:r>
              <a:rPr lang="ja-JP" altLang="en-US" sz="1600" dirty="0">
                <a:solidFill>
                  <a:srgbClr val="000000"/>
                </a:solidFill>
                <a:latin typeface="Meiryo UI" pitchFamily="50" charset="-128"/>
                <a:ea typeface="Meiryo UI" pitchFamily="50" charset="-128"/>
                <a:cs typeface="Meiryo UI" pitchFamily="50" charset="-128"/>
              </a:rPr>
              <a:t>　医療機器相談事業の実施や治験環境の整備等により、治験や審査等の円滑化、迅速化を</a:t>
            </a:r>
            <a:r>
              <a:rPr lang="ja-JP" altLang="en-US" sz="1600" dirty="0" smtClean="0">
                <a:solidFill>
                  <a:srgbClr val="000000"/>
                </a:solidFill>
                <a:latin typeface="Meiryo UI" pitchFamily="50" charset="-128"/>
                <a:ea typeface="Meiryo UI" pitchFamily="50" charset="-128"/>
                <a:cs typeface="Meiryo UI" pitchFamily="50" charset="-128"/>
              </a:rPr>
              <a:t>進める</a:t>
            </a:r>
            <a:endParaRPr lang="ja-JP" sz="3600" dirty="0">
              <a:latin typeface="Meiryo UI" pitchFamily="50" charset="-128"/>
              <a:ea typeface="Meiryo UI" pitchFamily="50" charset="-128"/>
              <a:cs typeface="Meiryo UI" pitchFamily="50" charset="-128"/>
            </a:endParaRPr>
          </a:p>
        </p:txBody>
      </p:sp>
      <p:sp>
        <p:nvSpPr>
          <p:cNvPr id="4" name="AutoShape 2"/>
          <p:cNvSpPr>
            <a:spLocks noChangeArrowheads="1"/>
          </p:cNvSpPr>
          <p:nvPr/>
        </p:nvSpPr>
        <p:spPr bwMode="auto">
          <a:xfrm>
            <a:off x="128235" y="2709064"/>
            <a:ext cx="8929687" cy="648000"/>
          </a:xfrm>
          <a:prstGeom prst="roundRect">
            <a:avLst>
              <a:gd name="adj" fmla="val 17535"/>
            </a:avLst>
          </a:prstGeom>
          <a:solidFill>
            <a:schemeClr val="accent5">
              <a:lumMod val="20000"/>
              <a:lumOff val="80000"/>
            </a:schemeClr>
          </a:solidFill>
          <a:ln w="19050">
            <a:solidFill>
              <a:srgbClr val="000000"/>
            </a:solidFill>
            <a:round/>
            <a:headEnd/>
            <a:tailEnd/>
          </a:ln>
        </p:spPr>
        <p:txBody>
          <a:bodyPr lIns="74295" tIns="8890" rIns="74295" bIns="8890"/>
          <a:lstStyle/>
          <a:p>
            <a:pPr algn="just">
              <a:lnSpc>
                <a:spcPct val="120000"/>
              </a:lnSpc>
              <a:defRPr/>
            </a:pPr>
            <a:r>
              <a:rPr lang="en-US" altLang="ja-JP" b="1" dirty="0">
                <a:latin typeface="Meiryo UI" pitchFamily="50" charset="-128"/>
                <a:ea typeface="Meiryo UI" pitchFamily="50" charset="-128"/>
                <a:cs typeface="Meiryo UI" pitchFamily="50" charset="-128"/>
              </a:rPr>
              <a:t>■ </a:t>
            </a:r>
            <a:r>
              <a:rPr lang="ja-JP" altLang="en-US" b="1" u="sng" dirty="0">
                <a:latin typeface="Meiryo UI" pitchFamily="50" charset="-128"/>
                <a:ea typeface="Meiryo UI" pitchFamily="50" charset="-128"/>
                <a:cs typeface="Meiryo UI" pitchFamily="50" charset="-128"/>
              </a:rPr>
              <a:t>治験ネットワークの促進</a:t>
            </a:r>
          </a:p>
          <a:p>
            <a:pPr marL="0" lvl="1" algn="just">
              <a:lnSpc>
                <a:spcPct val="120000"/>
              </a:lnSpc>
              <a:defRPr/>
            </a:pPr>
            <a:r>
              <a:rPr lang="ja-JP" altLang="en-US" sz="1600" dirty="0">
                <a:latin typeface="Meiryo UI" pitchFamily="50" charset="-128"/>
                <a:ea typeface="Meiryo UI" pitchFamily="50" charset="-128"/>
                <a:cs typeface="Meiryo UI" pitchFamily="50" charset="-128"/>
              </a:rPr>
              <a:t>　治験ネットワークの構築等により、域内の治験をスムーズに進められる環境を</a:t>
            </a:r>
            <a:r>
              <a:rPr lang="ja-JP" altLang="en-US" sz="1600" dirty="0" smtClean="0">
                <a:latin typeface="Meiryo UI" pitchFamily="50" charset="-128"/>
                <a:ea typeface="Meiryo UI" pitchFamily="50" charset="-128"/>
                <a:cs typeface="Meiryo UI" pitchFamily="50" charset="-128"/>
              </a:rPr>
              <a:t>整える</a:t>
            </a:r>
            <a:endParaRPr lang="ja-JP" sz="3600" dirty="0">
              <a:latin typeface="Meiryo UI" pitchFamily="50" charset="-128"/>
              <a:ea typeface="Meiryo UI" pitchFamily="50" charset="-128"/>
              <a:cs typeface="Meiryo UI" pitchFamily="50" charset="-128"/>
            </a:endParaRPr>
          </a:p>
        </p:txBody>
      </p:sp>
      <p:sp>
        <p:nvSpPr>
          <p:cNvPr id="7" name="角丸四角形 55">
            <a:extLst>
              <a:ext uri="{FF2B5EF4-FFF2-40B4-BE49-F238E27FC236}">
                <a16:creationId xmlns="" xmlns:a16="http://schemas.microsoft.com/office/drawing/2014/main" id="{B0FD0AE6-AEFE-4963-88F9-F9194E27E069}"/>
              </a:ext>
            </a:extLst>
          </p:cNvPr>
          <p:cNvSpPr/>
          <p:nvPr/>
        </p:nvSpPr>
        <p:spPr bwMode="auto">
          <a:xfrm>
            <a:off x="179512" y="2190333"/>
            <a:ext cx="1656184" cy="374571"/>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取組みの方向性</a:t>
            </a:r>
            <a:endParaRPr lang="ja-JP" altLang="en-US" sz="1100" b="1" dirty="0">
              <a:solidFill>
                <a:srgbClr val="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434605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4110</TotalTime>
  <Words>4488</Words>
  <Application>Microsoft Office PowerPoint</Application>
  <PresentationFormat>画面に合わせる (4:3)</PresentationFormat>
  <Paragraphs>882</Paragraphs>
  <Slides>31</Slides>
  <Notes>15</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河野　裕</dc:creator>
  <cp:lastModifiedBy>西川　真緒</cp:lastModifiedBy>
  <cp:revision>236</cp:revision>
  <cp:lastPrinted>2018-03-26T08:57:21Z</cp:lastPrinted>
  <dcterms:created xsi:type="dcterms:W3CDTF">2017-01-11T07:34:20Z</dcterms:created>
  <dcterms:modified xsi:type="dcterms:W3CDTF">2018-03-27T02:38:01Z</dcterms:modified>
</cp:coreProperties>
</file>