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  <a:srgbClr val="CCFFFF"/>
    <a:srgbClr val="FF9900"/>
    <a:srgbClr val="FFCC99"/>
    <a:srgbClr val="FFFFCC"/>
    <a:srgbClr val="FF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7662" autoAdjust="0"/>
  </p:normalViewPr>
  <p:slideViewPr>
    <p:cSldViewPr>
      <p:cViewPr>
        <p:scale>
          <a:sx n="75" d="100"/>
          <a:sy n="75" d="100"/>
        </p:scale>
        <p:origin x="2232" y="-510"/>
      </p:cViewPr>
      <p:guideLst>
        <p:guide orient="horz" pos="283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6600" y="746125"/>
            <a:ext cx="27940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039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7" rIns="91433" bIns="45717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84D724-93DE-4093-A17F-1E208E23FA5C}" type="slidenum">
              <a:rPr lang="en-US" altLang="ja-JP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F6CC0-232D-4159-BED6-36C7BDA7097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6BCA-3CCA-4D34-A236-328BF7EF96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1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96F5-1D42-4962-A21F-5F23E4609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48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B133-D59A-458C-84A8-2128CF5BAF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154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92DD-2FEB-44D9-A687-AF6BC9474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6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406FA-3F5F-4B14-817D-991326D3A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27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0C59-1687-40FE-BEB6-935B90DCD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1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01828-6E51-4F74-AA40-87DC71CEBB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6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5E35-AB24-4834-AC5E-BB2EB5AC6F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56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5B08-58EC-484F-A5EE-960F1EF1E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15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4F98-6BC8-40C4-A8C1-BC97622302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6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61BB-5230-485E-AE29-E21160AB84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3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://big-i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3"/>
          <p:cNvSpPr>
            <a:spLocks noChangeArrowheads="1"/>
          </p:cNvSpPr>
          <p:nvPr/>
        </p:nvSpPr>
        <p:spPr bwMode="auto">
          <a:xfrm>
            <a:off x="-161288" y="8859667"/>
            <a:ext cx="7072026" cy="27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《</a:t>
            </a:r>
            <a:r>
              <a:rPr lang="ja-JP" altLang="en-US" sz="1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お申込み</a:t>
            </a:r>
            <a:r>
              <a:rPr lang="en-US" altLang="ja-JP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》</a:t>
            </a:r>
            <a:r>
              <a:rPr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裏面の申込書に必要事項を記入の上</a:t>
            </a:r>
            <a:r>
              <a:rPr lang="ja-JP" altLang="en-US" sz="1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、</a:t>
            </a:r>
            <a:r>
              <a:rPr lang="en-US" altLang="ja-JP" sz="1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またはメールでお申込み</a:t>
            </a:r>
            <a:r>
              <a:rPr lang="ja-JP" altLang="en-US" sz="14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メイリオ" panose="020B0604030504040204" pitchFamily="50" charset="-128"/>
              </a:rPr>
              <a:t>下さい。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5015" y="8398363"/>
            <a:ext cx="6469536" cy="307777"/>
          </a:xfrm>
          <a:prstGeom prst="rect">
            <a:avLst/>
          </a:prstGeom>
          <a:noFill/>
          <a:ln w="28575">
            <a:solidFill>
              <a:srgbClr val="FFCC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手話通訳が必要な場合や、車椅子でご参加の場合等は事前にお申し出ください。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36" name="図 35" descr="ともいきロゴ_カラー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833" y="84286"/>
            <a:ext cx="977087" cy="35868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正方形/長方形 36"/>
          <p:cNvSpPr>
            <a:spLocks noChangeArrowheads="1"/>
          </p:cNvSpPr>
          <p:nvPr/>
        </p:nvSpPr>
        <p:spPr bwMode="auto">
          <a:xfrm>
            <a:off x="2667954" y="208449"/>
            <a:ext cx="303466" cy="25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×</a:t>
            </a:r>
            <a:endParaRPr lang="ja-JP" sz="105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40" name="図 39" descr="最終_サポートカンパニーロゴ（ミニ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420" y="111580"/>
            <a:ext cx="386059" cy="34961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正方形/長方形 40"/>
          <p:cNvSpPr>
            <a:spLocks noChangeArrowheads="1"/>
          </p:cNvSpPr>
          <p:nvPr/>
        </p:nvSpPr>
        <p:spPr bwMode="auto">
          <a:xfrm>
            <a:off x="3316907" y="204046"/>
            <a:ext cx="3046095" cy="34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b="1" kern="100" dirty="0" err="1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大阪府障がい</a:t>
            </a:r>
            <a:r>
              <a:rPr lang="ja-JP" sz="1200" b="1" kern="100" dirty="0"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者サポートカンパニーの集い</a:t>
            </a:r>
            <a:endParaRPr lang="ja-JP" sz="1050" b="1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43" name="図 4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" y="84286"/>
            <a:ext cx="1040849" cy="28470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4" name="正方形/長方形 43"/>
          <p:cNvSpPr/>
          <p:nvPr/>
        </p:nvSpPr>
        <p:spPr>
          <a:xfrm>
            <a:off x="83895" y="5599597"/>
            <a:ext cx="6657473" cy="2706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45" name="図 4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640" y="5695958"/>
            <a:ext cx="2928620" cy="215836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正方形/長方形 11"/>
          <p:cNvSpPr/>
          <p:nvPr/>
        </p:nvSpPr>
        <p:spPr>
          <a:xfrm>
            <a:off x="495739" y="5766656"/>
            <a:ext cx="31089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0050">
              <a:spcAft>
                <a:spcPts val="0"/>
              </a:spcAft>
            </a:pPr>
            <a:r>
              <a:rPr lang="ja-JP" altLang="ja-JP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国際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障害者交流センター</a:t>
            </a:r>
          </a:p>
          <a:p>
            <a:pPr indent="933450" algn="ctr">
              <a:spcAft>
                <a:spcPts val="0"/>
              </a:spcAft>
            </a:pP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愛称（ビッグ・</a:t>
            </a:r>
            <a:r>
              <a:rPr lang="ja-JP" altLang="ja-JP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アイ</a:t>
            </a:r>
            <a:r>
              <a:rPr lang="ja-JP" altLang="en-US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）</a:t>
            </a:r>
            <a:r>
              <a:rPr lang="ja-JP" altLang="en-US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en-US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　　　</a:t>
            </a:r>
            <a:r>
              <a:rPr lang="ja-JP" altLang="en-US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　　　　　</a:t>
            </a:r>
            <a:r>
              <a:rPr lang="ja-JP" altLang="ja-JP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大阪府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堺市南区茶山台</a:t>
            </a:r>
            <a:r>
              <a:rPr lang="en-US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8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</a:t>
            </a:r>
            <a:endParaRPr lang="ja-JP" altLang="ja-JP" sz="120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indent="800100" algn="just">
              <a:spcAft>
                <a:spcPts val="0"/>
              </a:spcAft>
            </a:pPr>
            <a:endParaRPr lang="en-US" altLang="ja-JP" sz="1200" kern="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indent="800100" algn="just">
              <a:spcAft>
                <a:spcPts val="0"/>
              </a:spcAft>
            </a:pPr>
            <a:r>
              <a:rPr lang="en-US" altLang="ja-JP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TEL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072-290-0900</a:t>
            </a:r>
            <a:endParaRPr lang="ja-JP" altLang="ja-JP" sz="120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 indent="800100" algn="just">
              <a:spcAft>
                <a:spcPts val="0"/>
              </a:spcAft>
            </a:pPr>
            <a:r>
              <a:rPr lang="en-US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FAX</a:t>
            </a:r>
            <a:r>
              <a:rPr lang="ja-JP" altLang="ja-JP" sz="12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072-290-0920</a:t>
            </a:r>
          </a:p>
          <a:p>
            <a:pPr indent="800100" algn="just">
              <a:spcAft>
                <a:spcPts val="0"/>
              </a:spcAft>
            </a:pPr>
            <a:r>
              <a:rPr lang="ja-JP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ﾎｰﾑﾍﾟｰｼﾞ</a:t>
            </a:r>
            <a:r>
              <a:rPr lang="ja-JP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u="sng" dirty="0">
                <a:solidFill>
                  <a:srgbClr val="0000FF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  <a:hlinkClick r:id="rId7"/>
              </a:rPr>
              <a:t>http://big-i.jp</a:t>
            </a:r>
            <a:endParaRPr lang="ja-JP" altLang="en-US" sz="1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6" y="5766656"/>
            <a:ext cx="504056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会場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57" name="図 5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07" y="7156571"/>
            <a:ext cx="2518725" cy="86151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正方形/長方形 16"/>
          <p:cNvSpPr/>
          <p:nvPr/>
        </p:nvSpPr>
        <p:spPr>
          <a:xfrm>
            <a:off x="-99392" y="8011460"/>
            <a:ext cx="71906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ja-JP" altLang="ja-JP" sz="11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◎ご来場には電車･バス等の公共交通機関をご利用下さい。／泉北高速鉄道「泉ヶ丘駅」下車約</a:t>
            </a:r>
            <a:r>
              <a:rPr lang="en-US" altLang="ja-JP" sz="11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200</a:t>
            </a:r>
            <a:r>
              <a:rPr lang="ja-JP" altLang="ja-JP" sz="110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ｍ</a:t>
            </a:r>
            <a:endParaRPr lang="ja-JP" altLang="ja-JP" sz="1200" kern="100" dirty="0"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172" y="580492"/>
            <a:ext cx="6348245" cy="707886"/>
          </a:xfrm>
          <a:prstGeom prst="rect">
            <a:avLst/>
          </a:prstGeom>
          <a:noFill/>
          <a:ln w="38100">
            <a:solidFill>
              <a:srgbClr val="FFCCCC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「働く」について楽しく考えよう！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　　～ワークショップを開催します～</a:t>
            </a:r>
            <a:endParaRPr kumimoji="1"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89254" y="3204684"/>
            <a:ext cx="6721484" cy="2311384"/>
            <a:chOff x="308116" y="2454998"/>
            <a:chExt cx="6410908" cy="2311384"/>
          </a:xfrm>
        </p:grpSpPr>
        <p:sp>
          <p:nvSpPr>
            <p:cNvPr id="58" name="横巻き 57"/>
            <p:cNvSpPr>
              <a:spLocks noChangeArrowheads="1"/>
            </p:cNvSpPr>
            <p:nvPr/>
          </p:nvSpPr>
          <p:spPr bwMode="auto">
            <a:xfrm>
              <a:off x="308116" y="2454998"/>
              <a:ext cx="6081263" cy="2311384"/>
            </a:xfrm>
            <a:prstGeom prst="horizontalScroll">
              <a:avLst>
                <a:gd name="adj" fmla="val 8144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8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73395" y="2610657"/>
              <a:ext cx="6245629" cy="204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◆日時　令和</a:t>
              </a:r>
              <a:r>
                <a:rPr kumimoji="1" lang="ja-JP" altLang="en-US" sz="20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元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年</a:t>
              </a:r>
              <a:r>
                <a:rPr kumimoji="1" lang="en-US" altLang="ja-JP" sz="20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11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月</a:t>
              </a:r>
              <a:r>
                <a:rPr kumimoji="1" lang="en-US" altLang="ja-JP" sz="20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16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日</a:t>
              </a:r>
              <a:r>
                <a:rPr kumimoji="1" lang="en-US" altLang="ja-JP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(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土曜日</a:t>
              </a:r>
              <a:r>
                <a:rPr kumimoji="1" lang="en-US" altLang="ja-JP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)14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時～</a:t>
              </a:r>
              <a:r>
                <a:rPr kumimoji="1" lang="en-US" altLang="ja-JP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16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時</a:t>
              </a:r>
              <a:endParaRPr lang="en-US" altLang="ja-JP" sz="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endParaRPr kumimoji="1" lang="en-US" altLang="ja-JP" sz="5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◆場所　国際障害者交流センター（下記会場案内参照）中研修室</a:t>
              </a:r>
              <a:endParaRPr lang="en-US" altLang="ja-JP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endParaRPr kumimoji="1" lang="en-US" altLang="ja-JP" sz="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◆対象　企業で働いている方、障がいのある方、働く意欲のある方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、</a:t>
              </a:r>
              <a:endParaRPr lang="en-US" altLang="ja-JP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　学生</a:t>
              </a:r>
              <a:r>
                <a:rPr lang="ja-JP" altLang="en-US" sz="14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の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方</a:t>
              </a:r>
              <a:r>
                <a:rPr lang="ja-JP" altLang="en-US" sz="14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、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支援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機関の方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、・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・・</a:t>
              </a:r>
              <a:endParaRPr kumimoji="1" lang="en-US" altLang="ja-JP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14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　　</a:t>
              </a:r>
              <a:r>
                <a:rPr lang="en-US" altLang="ja-JP" sz="1400" u="sng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16</a:t>
              </a:r>
              <a:r>
                <a:rPr lang="ja-JP" altLang="en-US" sz="1400" u="sng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歳以上であれば、どなたでもご参加いただけます。</a:t>
              </a:r>
              <a:endParaRPr lang="en-US" altLang="ja-JP" sz="14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endParaRPr kumimoji="1" lang="en-US" altLang="ja-JP" sz="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◆定員　</a:t>
              </a:r>
              <a:r>
                <a:rPr kumimoji="1" lang="en-US" altLang="ja-JP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15</a:t>
              </a:r>
              <a:r>
                <a:rPr kumimoji="1"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名</a:t>
              </a:r>
              <a:endParaRPr kumimoji="1" lang="en-US" altLang="ja-JP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endParaRPr kumimoji="1" lang="en-US" altLang="ja-JP" sz="6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◆参加費　</a:t>
              </a:r>
              <a:r>
                <a:rPr lang="en-US" altLang="ja-JP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100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円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（支援学校主催の喫茶コーナーの飲み物代</a:t>
              </a:r>
              <a:r>
                <a:rPr lang="ja-JP" altLang="en-US" sz="14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）</a:t>
              </a:r>
              <a:endPara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116409" y="1480918"/>
            <a:ext cx="67590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「仕事」や「働く」という言葉について考えてみたことはありますか。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広辞苑では・・・「仕事：する事。しなければならない事。」とあります。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「仕事・働く</a:t>
            </a:r>
            <a:r>
              <a:rPr lang="ja-JP" altLang="en-US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」という言葉から何を連想しますか</a:t>
            </a:r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？　</a:t>
            </a:r>
            <a:endParaRPr lang="en-US" altLang="ja-JP" sz="1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「仕事／働く」「働く上でのバリア」「あったら良いな。と思うもの」「働きやすい職場」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の４つについて一緒に考えてみませんか。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今</a:t>
            </a:r>
            <a:r>
              <a:rPr lang="ja-JP" altLang="en-US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の職場を働きやすく！今後</a:t>
            </a:r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、雇用する際のヒントに！就職</a:t>
            </a:r>
            <a:r>
              <a:rPr lang="ja-JP" altLang="en-US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する際のヒントに</a:t>
            </a:r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！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みなさま、ぜひご参加ください。</a:t>
            </a:r>
            <a:endParaRPr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383" y="1301085"/>
            <a:ext cx="1517377" cy="1014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7"/>
          <p:cNvSpPr>
            <a:spLocks noChangeArrowheads="1"/>
          </p:cNvSpPr>
          <p:nvPr/>
        </p:nvSpPr>
        <p:spPr bwMode="auto">
          <a:xfrm>
            <a:off x="685800" y="3859213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800" dirty="0">
                <a:latin typeface="+mn-ea"/>
                <a:ea typeface="+mn-ea"/>
              </a:rPr>
              <a:t/>
            </a:r>
            <a:br>
              <a:rPr lang="ja-JP" altLang="en-US" sz="800" dirty="0">
                <a:latin typeface="+mn-ea"/>
                <a:ea typeface="+mn-ea"/>
              </a:rPr>
            </a:br>
            <a:endParaRPr lang="ja-JP" altLang="en-US" sz="1800" dirty="0">
              <a:latin typeface="+mn-ea"/>
              <a:ea typeface="+mn-ea"/>
            </a:endParaRPr>
          </a:p>
        </p:txBody>
      </p:sp>
      <p:pic>
        <p:nvPicPr>
          <p:cNvPr id="3076" name="Picture 1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552700"/>
            <a:ext cx="952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-6288" y="7979533"/>
            <a:ext cx="6497688" cy="1169539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お申込み・お問合せ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◎大阪府商工労働部  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推進室  就業促進課  </a:t>
            </a:r>
            <a:r>
              <a:rPr lang="ja-JP" altLang="en-US" sz="1400" b="1" dirty="0" err="1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障</a:t>
            </a:r>
            <a:r>
              <a:rPr lang="ja-JP" altLang="en-US" sz="1400" b="1" dirty="0" err="1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がい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者雇用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促進ｸﾞﾙｰﾌﾟ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◎担  当</a:t>
            </a:r>
            <a:r>
              <a:rPr lang="ja-JP" altLang="en-US" sz="1400" b="1" dirty="0" smtClean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：瀬藤・鈴木</a:t>
            </a:r>
            <a:endParaRPr lang="en-US" altLang="ja-JP" sz="1400" b="1" dirty="0">
              <a:solidFill>
                <a:srgbClr val="00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◎電  話：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06-6360-9077 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◎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FAX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06-6360-9079</a:t>
            </a: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◎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Email</a:t>
            </a:r>
            <a:r>
              <a:rPr lang="ja-JP" altLang="en-US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：</a:t>
            </a:r>
            <a:r>
              <a:rPr lang="en-US" altLang="ja-JP" sz="1400" b="1" dirty="0">
                <a:solidFill>
                  <a:srgbClr val="00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shugyosokushin-g04@gbox.pref.osaka.lg.jp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825" y="933782"/>
            <a:ext cx="6858000" cy="40011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</a:t>
            </a:r>
            <a:r>
              <a:rPr lang="en-US" altLang="ja-JP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『</a:t>
            </a:r>
            <a:r>
              <a:rPr lang="ja-JP" altLang="en-US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働く</a:t>
            </a:r>
            <a:r>
              <a:rPr lang="en-US" altLang="ja-JP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』</a:t>
            </a:r>
            <a:r>
              <a:rPr lang="ja-JP" altLang="en-US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について楽しく考えよう！」</a:t>
            </a:r>
            <a:r>
              <a:rPr kumimoji="1" lang="ja-JP" altLang="en-US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参加申込書</a:t>
            </a:r>
            <a:endParaRPr kumimoji="1" lang="ja-JP" altLang="en-US" sz="200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-6361"/>
            <a:ext cx="6858000" cy="93871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以下必要事項をご記入の上、この面を</a:t>
            </a:r>
            <a:r>
              <a:rPr lang="en-US" altLang="ja-JP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FAX</a:t>
            </a:r>
            <a:r>
              <a:rPr lang="ja-JP" altLang="en-US" sz="1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またメール（用紙データをメール添付）でお送りください。</a:t>
            </a:r>
            <a:endParaRPr lang="en-US" altLang="ja-JP" sz="1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【FAX】</a:t>
            </a:r>
            <a:r>
              <a:rPr kumimoji="1" lang="en-US" altLang="ja-JP" sz="24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06-6360-9077</a:t>
            </a:r>
            <a:r>
              <a:rPr kumimoji="1" lang="en-US" altLang="ja-JP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(</a:t>
            </a:r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大阪府 就業促進課 </a:t>
            </a:r>
            <a:r>
              <a:rPr lang="ja-JP" altLang="en-US" sz="1200" dirty="0" err="1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障がい</a:t>
            </a:r>
            <a:r>
              <a:rPr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者雇用促進グループ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)</a:t>
            </a:r>
            <a:endParaRPr kumimoji="1" lang="en-US" altLang="ja-JP" sz="2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en-US" altLang="ja-JP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E-mail</a:t>
            </a:r>
            <a:r>
              <a:rPr kumimoji="1" lang="en-US" altLang="ja-JP" sz="20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r>
              <a:rPr kumimoji="1" lang="en-US" altLang="ja-JP" sz="2000" b="1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shugyosokushin-g04@gbox.pref.osaka.lg.jp</a:t>
            </a:r>
            <a:endParaRPr kumimoji="1" lang="ja-JP" altLang="en-US" sz="1050" b="1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66950"/>
              </p:ext>
            </p:extLst>
          </p:nvPr>
        </p:nvGraphicFramePr>
        <p:xfrm>
          <a:off x="44622" y="1364524"/>
          <a:ext cx="6813378" cy="567197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08842">
                  <a:extLst>
                    <a:ext uri="{9D8B030D-6E8A-4147-A177-3AD203B41FA5}">
                      <a16:colId xmlns:a16="http://schemas.microsoft.com/office/drawing/2014/main" val="3403246818"/>
                    </a:ext>
                  </a:extLst>
                </a:gridCol>
                <a:gridCol w="1067318">
                  <a:extLst>
                    <a:ext uri="{9D8B030D-6E8A-4147-A177-3AD203B41FA5}">
                      <a16:colId xmlns:a16="http://schemas.microsoft.com/office/drawing/2014/main" val="728884671"/>
                    </a:ext>
                  </a:extLst>
                </a:gridCol>
                <a:gridCol w="1037541">
                  <a:extLst>
                    <a:ext uri="{9D8B030D-6E8A-4147-A177-3AD203B41FA5}">
                      <a16:colId xmlns:a16="http://schemas.microsoft.com/office/drawing/2014/main" val="3290559854"/>
                    </a:ext>
                  </a:extLst>
                </a:gridCol>
                <a:gridCol w="1793495">
                  <a:extLst>
                    <a:ext uri="{9D8B030D-6E8A-4147-A177-3AD203B41FA5}">
                      <a16:colId xmlns:a16="http://schemas.microsoft.com/office/drawing/2014/main" val="3845223658"/>
                    </a:ext>
                  </a:extLst>
                </a:gridCol>
                <a:gridCol w="643901">
                  <a:extLst>
                    <a:ext uri="{9D8B030D-6E8A-4147-A177-3AD203B41FA5}">
                      <a16:colId xmlns:a16="http://schemas.microsoft.com/office/drawing/2014/main" val="2727960157"/>
                    </a:ext>
                  </a:extLst>
                </a:gridCol>
                <a:gridCol w="1862281">
                  <a:extLst>
                    <a:ext uri="{9D8B030D-6E8A-4147-A177-3AD203B41FA5}">
                      <a16:colId xmlns:a16="http://schemas.microsoft.com/office/drawing/2014/main" val="1744772285"/>
                    </a:ext>
                  </a:extLst>
                </a:gridCol>
              </a:tblGrid>
              <a:tr h="691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所属</a:t>
                      </a:r>
                      <a:endParaRPr lang="en-US" altLang="ja-JP" sz="12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67771" marR="6777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企業名</a:t>
                      </a:r>
                      <a:endParaRPr lang="en-US" altLang="ja-JP" sz="12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学校名</a:t>
                      </a:r>
                      <a:endParaRPr lang="en-US" altLang="ja-JP" sz="12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09133"/>
                  </a:ext>
                </a:extLst>
              </a:tr>
              <a:tr h="7155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所在地</a:t>
                      </a:r>
                      <a:endParaRPr lang="en-US" altLang="ja-JP" sz="12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（企業にお勤めの方のみ）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〒　　</a:t>
                      </a:r>
                      <a:r>
                        <a:rPr lang="ja-JP" altLang="en-US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</a:t>
                      </a:r>
                      <a:r>
                        <a:rPr lang="ja-JP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－</a:t>
                      </a: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17313"/>
                  </a:ext>
                </a:extLst>
              </a:tr>
              <a:tr h="660144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  <a:cs typeface="Times New Roman" panose="02020603050405020304" pitchFamily="18" charset="0"/>
                        </a:rPr>
                        <a:t>参加者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連絡先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TEL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FAX</a:t>
                      </a:r>
                      <a:endParaRPr lang="ja-JP" sz="1000" kern="10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797612"/>
                  </a:ext>
                </a:extLst>
              </a:tr>
              <a:tr h="6601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E-mail</a:t>
                      </a: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118400"/>
                  </a:ext>
                </a:extLst>
              </a:tr>
              <a:tr h="66014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0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（フリガナ）</a:t>
                      </a:r>
                      <a:endParaRPr lang="ja-JP" altLang="ja-JP" sz="11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1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氏名</a:t>
                      </a:r>
                      <a:endParaRPr lang="ja-JP" altLang="ja-JP" sz="11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所属部署</a:t>
                      </a:r>
                      <a:endParaRPr lang="ja-JP" sz="10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役職</a:t>
                      </a:r>
                      <a:endParaRPr lang="en-US" altLang="ja-JP" sz="9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 </a:t>
                      </a:r>
                      <a:endParaRPr lang="ja-JP" sz="1000" kern="10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379980"/>
                  </a:ext>
                </a:extLst>
              </a:tr>
              <a:tr h="103424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障がいの有無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□有</a:t>
                      </a:r>
                      <a:endParaRPr lang="ja-JP" sz="10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ja-JP" sz="1200" kern="100" dirty="0" err="1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障がい</a:t>
                      </a: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種別　□身体障がい　□知的障がい　□精神障がい　</a:t>
                      </a:r>
                      <a:endParaRPr lang="ja-JP" sz="10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indent="1066800"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□発達障がい　□その他（　　　　　　　　　　　　）　　</a:t>
                      </a:r>
                      <a:endParaRPr lang="ja-JP" sz="1000" kern="100" dirty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□無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59911"/>
                  </a:ext>
                </a:extLst>
              </a:tr>
              <a:tr h="4093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就労</a:t>
                      </a:r>
                      <a:endParaRPr lang="en-US" altLang="ja-JP" sz="1200" kern="100" dirty="0" smtClean="0"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経験</a:t>
                      </a: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年数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</a:t>
                      </a:r>
                      <a:r>
                        <a:rPr lang="ja-JP" sz="1200" u="sng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　　　</a:t>
                      </a: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年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19800"/>
                  </a:ext>
                </a:extLst>
              </a:tr>
              <a:tr h="84067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配慮事項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（例：車椅子使用、手話通訳が必要等）</a:t>
                      </a:r>
                      <a:endParaRPr lang="ja-JP" sz="1000" kern="100" dirty="0">
                        <a:solidFill>
                          <a:schemeClr val="tx1"/>
                        </a:solidFill>
                        <a:effectLst/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7771" marR="677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234926"/>
                  </a:ext>
                </a:extLst>
              </a:tr>
            </a:tbl>
          </a:graphicData>
        </a:graphic>
      </p:graphicFrame>
      <p:sp>
        <p:nvSpPr>
          <p:cNvPr id="15" name="テキスト ボックス 17"/>
          <p:cNvSpPr txBox="1">
            <a:spLocks noChangeArrowheads="1"/>
          </p:cNvSpPr>
          <p:nvPr/>
        </p:nvSpPr>
        <p:spPr bwMode="auto">
          <a:xfrm>
            <a:off x="-11764" y="7094975"/>
            <a:ext cx="7041164" cy="3318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□個人情報の取扱に同意します。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　個人情報の取扱について（プライバシーポリシー）：ご記入いただいた個人情報は、本事業の範囲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で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ＭＳ Ｐゴシック" panose="020B0600070205080204" pitchFamily="50" charset="-128"/>
              </a:rPr>
              <a:t>のみ利用します。</a:t>
            </a:r>
            <a:endParaRPr kumimoji="0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23968" y="7533860"/>
            <a:ext cx="6768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〇参加者ごとに申込書を</a:t>
            </a:r>
            <a:r>
              <a:rPr lang="ja-JP" altLang="en-US" sz="14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ご</a:t>
            </a:r>
            <a:r>
              <a:rPr lang="ja-JP" altLang="en-US" sz="1400" u="sng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提出</a:t>
            </a:r>
            <a:r>
              <a:rPr kumimoji="1" lang="ja-JP" altLang="en-US" sz="1400" u="sng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いただきますよう、よろしくお願いいたします。</a:t>
            </a:r>
            <a:endParaRPr kumimoji="1" lang="ja-JP" altLang="en-US" sz="1400" u="sng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7466</TotalTime>
  <Words>299</Words>
  <Application>Microsoft Office PowerPoint</Application>
  <PresentationFormat>画面に合わせる (4:3)</PresentationFormat>
  <Paragraphs>80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Ｐ明朝</vt:lpstr>
      <vt:lpstr>UD デジタル 教科書体 N-R</vt:lpstr>
      <vt:lpstr>メイリオ</vt:lpstr>
      <vt:lpstr>Arial</vt:lpstr>
      <vt:lpstr>Times New Roman</vt:lpstr>
      <vt:lpstr>標準デザイン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特例子会社設立セミナー</dc:title>
  <dc:creator>大阪府職員端末機１７年度１２月調達</dc:creator>
  <cp:lastModifiedBy>瀨藤　茉仁子</cp:lastModifiedBy>
  <cp:revision>769</cp:revision>
  <cp:lastPrinted>2019-09-30T05:14:56Z</cp:lastPrinted>
  <dcterms:created xsi:type="dcterms:W3CDTF">2010-06-01T06:31:04Z</dcterms:created>
  <dcterms:modified xsi:type="dcterms:W3CDTF">2019-09-30T05:17:05Z</dcterms:modified>
</cp:coreProperties>
</file>