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Lst>
  <p:sldIdLst>
    <p:sldId id="256" r:id="rId2"/>
    <p:sldId id="265" r:id="rId3"/>
    <p:sldId id="271" r:id="rId4"/>
    <p:sldId id="259" r:id="rId5"/>
    <p:sldId id="272" r:id="rId6"/>
    <p:sldId id="262" r:id="rId7"/>
    <p:sldId id="282" r:id="rId8"/>
    <p:sldId id="263" r:id="rId9"/>
    <p:sldId id="284" r:id="rId10"/>
    <p:sldId id="264" r:id="rId11"/>
  </p:sldIdLst>
  <p:sldSz cx="9906000" cy="6858000" type="A4"/>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B9B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中間スタイル 1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50" autoAdjust="0"/>
    <p:restoredTop sz="94434" autoAdjust="0"/>
  </p:normalViewPr>
  <p:slideViewPr>
    <p:cSldViewPr snapToGrid="0">
      <p:cViewPr varScale="1">
        <p:scale>
          <a:sx n="111" d="100"/>
          <a:sy n="111" d="100"/>
        </p:scale>
        <p:origin x="1380" y="144"/>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349339EE-CBEF-4DA1-918E-4302B8F2B69B}" type="datetimeFigureOut">
              <a:rPr kumimoji="1" lang="ja-JP" altLang="en-US" smtClean="0"/>
              <a:t>2024/4/17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2A4AA8F-A3C8-4B48-B0C0-D12E1A06D757}" type="slidenum">
              <a:rPr kumimoji="1" lang="ja-JP" altLang="en-US" smtClean="0"/>
              <a:t>‹#›</a:t>
            </a:fld>
            <a:endParaRPr kumimoji="1" lang="ja-JP" altLang="en-US"/>
          </a:p>
        </p:txBody>
      </p:sp>
    </p:spTree>
    <p:extLst>
      <p:ext uri="{BB962C8B-B14F-4D97-AF65-F5344CB8AC3E}">
        <p14:creationId xmlns:p14="http://schemas.microsoft.com/office/powerpoint/2010/main" val="39723180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49339EE-CBEF-4DA1-918E-4302B8F2B69B}" type="datetimeFigureOut">
              <a:rPr kumimoji="1" lang="ja-JP" altLang="en-US" smtClean="0"/>
              <a:t>2024/4/17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2A4AA8F-A3C8-4B48-B0C0-D12E1A06D757}" type="slidenum">
              <a:rPr kumimoji="1" lang="ja-JP" altLang="en-US" smtClean="0"/>
              <a:t>‹#›</a:t>
            </a:fld>
            <a:endParaRPr kumimoji="1" lang="ja-JP" altLang="en-US"/>
          </a:p>
        </p:txBody>
      </p:sp>
    </p:spTree>
    <p:extLst>
      <p:ext uri="{BB962C8B-B14F-4D97-AF65-F5344CB8AC3E}">
        <p14:creationId xmlns:p14="http://schemas.microsoft.com/office/powerpoint/2010/main" val="42861103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49339EE-CBEF-4DA1-918E-4302B8F2B69B}" type="datetimeFigureOut">
              <a:rPr kumimoji="1" lang="ja-JP" altLang="en-US" smtClean="0"/>
              <a:t>2024/4/17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2A4AA8F-A3C8-4B48-B0C0-D12E1A06D757}" type="slidenum">
              <a:rPr kumimoji="1" lang="ja-JP" altLang="en-US" smtClean="0"/>
              <a:t>‹#›</a:t>
            </a:fld>
            <a:endParaRPr kumimoji="1" lang="ja-JP" altLang="en-US"/>
          </a:p>
        </p:txBody>
      </p:sp>
    </p:spTree>
    <p:extLst>
      <p:ext uri="{BB962C8B-B14F-4D97-AF65-F5344CB8AC3E}">
        <p14:creationId xmlns:p14="http://schemas.microsoft.com/office/powerpoint/2010/main" val="5568653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49339EE-CBEF-4DA1-918E-4302B8F2B69B}" type="datetimeFigureOut">
              <a:rPr kumimoji="1" lang="ja-JP" altLang="en-US" smtClean="0"/>
              <a:t>2024/4/17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2A4AA8F-A3C8-4B48-B0C0-D12E1A06D757}" type="slidenum">
              <a:rPr kumimoji="1" lang="ja-JP" altLang="en-US" smtClean="0"/>
              <a:t>‹#›</a:t>
            </a:fld>
            <a:endParaRPr kumimoji="1" lang="ja-JP" altLang="en-US"/>
          </a:p>
        </p:txBody>
      </p:sp>
    </p:spTree>
    <p:extLst>
      <p:ext uri="{BB962C8B-B14F-4D97-AF65-F5344CB8AC3E}">
        <p14:creationId xmlns:p14="http://schemas.microsoft.com/office/powerpoint/2010/main" val="36346537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349339EE-CBEF-4DA1-918E-4302B8F2B69B}" type="datetimeFigureOut">
              <a:rPr kumimoji="1" lang="ja-JP" altLang="en-US" smtClean="0"/>
              <a:t>2024/4/17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2A4AA8F-A3C8-4B48-B0C0-D12E1A06D757}" type="slidenum">
              <a:rPr kumimoji="1" lang="ja-JP" altLang="en-US" smtClean="0"/>
              <a:t>‹#›</a:t>
            </a:fld>
            <a:endParaRPr kumimoji="1" lang="ja-JP" altLang="en-US"/>
          </a:p>
        </p:txBody>
      </p:sp>
    </p:spTree>
    <p:extLst>
      <p:ext uri="{BB962C8B-B14F-4D97-AF65-F5344CB8AC3E}">
        <p14:creationId xmlns:p14="http://schemas.microsoft.com/office/powerpoint/2010/main" val="37586070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349339EE-CBEF-4DA1-918E-4302B8F2B69B}" type="datetimeFigureOut">
              <a:rPr kumimoji="1" lang="ja-JP" altLang="en-US" smtClean="0"/>
              <a:t>2024/4/17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2A4AA8F-A3C8-4B48-B0C0-D12E1A06D757}" type="slidenum">
              <a:rPr kumimoji="1" lang="ja-JP" altLang="en-US" smtClean="0"/>
              <a:t>‹#›</a:t>
            </a:fld>
            <a:endParaRPr kumimoji="1" lang="ja-JP" altLang="en-US"/>
          </a:p>
        </p:txBody>
      </p:sp>
    </p:spTree>
    <p:extLst>
      <p:ext uri="{BB962C8B-B14F-4D97-AF65-F5344CB8AC3E}">
        <p14:creationId xmlns:p14="http://schemas.microsoft.com/office/powerpoint/2010/main" val="4559239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82329" y="2505075"/>
            <a:ext cx="4190702"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14913" y="2505075"/>
            <a:ext cx="4211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349339EE-CBEF-4DA1-918E-4302B8F2B69B}" type="datetimeFigureOut">
              <a:rPr kumimoji="1" lang="ja-JP" altLang="en-US" smtClean="0"/>
              <a:t>2024/4/17</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82A4AA8F-A3C8-4B48-B0C0-D12E1A06D757}" type="slidenum">
              <a:rPr kumimoji="1" lang="ja-JP" altLang="en-US" smtClean="0"/>
              <a:t>‹#›</a:t>
            </a:fld>
            <a:endParaRPr kumimoji="1" lang="ja-JP" altLang="en-US"/>
          </a:p>
        </p:txBody>
      </p:sp>
    </p:spTree>
    <p:extLst>
      <p:ext uri="{BB962C8B-B14F-4D97-AF65-F5344CB8AC3E}">
        <p14:creationId xmlns:p14="http://schemas.microsoft.com/office/powerpoint/2010/main" val="29624436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349339EE-CBEF-4DA1-918E-4302B8F2B69B}" type="datetimeFigureOut">
              <a:rPr kumimoji="1" lang="ja-JP" altLang="en-US" smtClean="0"/>
              <a:t>2024/4/17</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82A4AA8F-A3C8-4B48-B0C0-D12E1A06D757}" type="slidenum">
              <a:rPr kumimoji="1" lang="ja-JP" altLang="en-US" smtClean="0"/>
              <a:t>‹#›</a:t>
            </a:fld>
            <a:endParaRPr kumimoji="1" lang="ja-JP" altLang="en-US"/>
          </a:p>
        </p:txBody>
      </p:sp>
    </p:spTree>
    <p:extLst>
      <p:ext uri="{BB962C8B-B14F-4D97-AF65-F5344CB8AC3E}">
        <p14:creationId xmlns:p14="http://schemas.microsoft.com/office/powerpoint/2010/main" val="5596347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9339EE-CBEF-4DA1-918E-4302B8F2B69B}" type="datetimeFigureOut">
              <a:rPr kumimoji="1" lang="ja-JP" altLang="en-US" smtClean="0"/>
              <a:t>2024/4/17</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82A4AA8F-A3C8-4B48-B0C0-D12E1A06D757}" type="slidenum">
              <a:rPr kumimoji="1" lang="ja-JP" altLang="en-US" smtClean="0"/>
              <a:t>‹#›</a:t>
            </a:fld>
            <a:endParaRPr kumimoji="1" lang="ja-JP" altLang="en-US"/>
          </a:p>
        </p:txBody>
      </p:sp>
    </p:spTree>
    <p:extLst>
      <p:ext uri="{BB962C8B-B14F-4D97-AF65-F5344CB8AC3E}">
        <p14:creationId xmlns:p14="http://schemas.microsoft.com/office/powerpoint/2010/main" val="22409676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349339EE-CBEF-4DA1-918E-4302B8F2B69B}" type="datetimeFigureOut">
              <a:rPr kumimoji="1" lang="ja-JP" altLang="en-US" smtClean="0"/>
              <a:t>2024/4/17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2A4AA8F-A3C8-4B48-B0C0-D12E1A06D757}" type="slidenum">
              <a:rPr kumimoji="1" lang="ja-JP" altLang="en-US" smtClean="0"/>
              <a:t>‹#›</a:t>
            </a:fld>
            <a:endParaRPr kumimoji="1" lang="ja-JP" altLang="en-US"/>
          </a:p>
        </p:txBody>
      </p:sp>
    </p:spTree>
    <p:extLst>
      <p:ext uri="{BB962C8B-B14F-4D97-AF65-F5344CB8AC3E}">
        <p14:creationId xmlns:p14="http://schemas.microsoft.com/office/powerpoint/2010/main" val="23068415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349339EE-CBEF-4DA1-918E-4302B8F2B69B}" type="datetimeFigureOut">
              <a:rPr kumimoji="1" lang="ja-JP" altLang="en-US" smtClean="0"/>
              <a:t>2024/4/17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2A4AA8F-A3C8-4B48-B0C0-D12E1A06D757}" type="slidenum">
              <a:rPr kumimoji="1" lang="ja-JP" altLang="en-US" smtClean="0"/>
              <a:t>‹#›</a:t>
            </a:fld>
            <a:endParaRPr kumimoji="1" lang="ja-JP" altLang="en-US"/>
          </a:p>
        </p:txBody>
      </p:sp>
    </p:spTree>
    <p:extLst>
      <p:ext uri="{BB962C8B-B14F-4D97-AF65-F5344CB8AC3E}">
        <p14:creationId xmlns:p14="http://schemas.microsoft.com/office/powerpoint/2010/main" val="7736327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9339EE-CBEF-4DA1-918E-4302B8F2B69B}" type="datetimeFigureOut">
              <a:rPr kumimoji="1" lang="ja-JP" altLang="en-US" smtClean="0"/>
              <a:t>2024/4/17</a:t>
            </a:fld>
            <a:endParaRPr kumimoji="1" lang="ja-JP" alt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A4AA8F-A3C8-4B48-B0C0-D12E1A06D757}" type="slidenum">
              <a:rPr kumimoji="1" lang="ja-JP" altLang="en-US" smtClean="0"/>
              <a:t>‹#›</a:t>
            </a:fld>
            <a:endParaRPr kumimoji="1" lang="ja-JP" altLang="en-US"/>
          </a:p>
        </p:txBody>
      </p:sp>
    </p:spTree>
    <p:extLst>
      <p:ext uri="{BB962C8B-B14F-4D97-AF65-F5344CB8AC3E}">
        <p14:creationId xmlns:p14="http://schemas.microsoft.com/office/powerpoint/2010/main" val="38902845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JPG"/><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tiff"/><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540914" y="2478284"/>
            <a:ext cx="9092484" cy="1446550"/>
          </a:xfrm>
          <a:prstGeom prst="rect">
            <a:avLst/>
          </a:prstGeom>
          <a:noFill/>
        </p:spPr>
        <p:txBody>
          <a:bodyPr wrap="square" rtlCol="0">
            <a:spAutoFit/>
          </a:bodyPr>
          <a:lstStyle/>
          <a:p>
            <a:pPr algn="ctr"/>
            <a:r>
              <a:rPr kumimoji="1" lang="ja-JP" altLang="en-US" sz="4400" b="1" dirty="0">
                <a:latin typeface="Meiryo UI" panose="020B0604030504040204" pitchFamily="50" charset="-128"/>
                <a:ea typeface="Meiryo UI" panose="020B0604030504040204" pitchFamily="50" charset="-128"/>
              </a:rPr>
              <a:t>おおさかマイボトルパートナーズ</a:t>
            </a:r>
            <a:endParaRPr kumimoji="1" lang="en-US" altLang="ja-JP" sz="4400" b="1" dirty="0">
              <a:latin typeface="Meiryo UI" panose="020B0604030504040204" pitchFamily="50" charset="-128"/>
              <a:ea typeface="Meiryo UI" panose="020B0604030504040204" pitchFamily="50" charset="-128"/>
            </a:endParaRPr>
          </a:p>
          <a:p>
            <a:pPr algn="ctr"/>
            <a:r>
              <a:rPr kumimoji="1" lang="ja-JP" altLang="en-US" sz="4400" b="1" dirty="0">
                <a:latin typeface="Meiryo UI" panose="020B0604030504040204" pitchFamily="50" charset="-128"/>
                <a:ea typeface="Meiryo UI" panose="020B0604030504040204" pitchFamily="50" charset="-128"/>
              </a:rPr>
              <a:t>アクションプログラム</a:t>
            </a:r>
          </a:p>
        </p:txBody>
      </p:sp>
      <p:sp>
        <p:nvSpPr>
          <p:cNvPr id="5" name="テキスト ボックス 4"/>
          <p:cNvSpPr txBox="1"/>
          <p:nvPr/>
        </p:nvSpPr>
        <p:spPr>
          <a:xfrm>
            <a:off x="8113691" y="6284890"/>
            <a:ext cx="1648495" cy="369332"/>
          </a:xfrm>
          <a:prstGeom prst="rect">
            <a:avLst/>
          </a:prstGeom>
          <a:noFill/>
        </p:spPr>
        <p:txBody>
          <a:bodyPr wrap="square" rtlCol="0">
            <a:spAutoFit/>
          </a:bodyPr>
          <a:lstStyle/>
          <a:p>
            <a:r>
              <a:rPr kumimoji="1" lang="ja-JP" altLang="en-US" b="1" dirty="0">
                <a:latin typeface="Meiryo UI" panose="020B0604030504040204" pitchFamily="50" charset="-128"/>
                <a:ea typeface="Meiryo UI" panose="020B0604030504040204" pitchFamily="50" charset="-128"/>
              </a:rPr>
              <a:t>令和５年６月</a:t>
            </a:r>
          </a:p>
        </p:txBody>
      </p:sp>
    </p:spTree>
    <p:extLst>
      <p:ext uri="{BB962C8B-B14F-4D97-AF65-F5344CB8AC3E}">
        <p14:creationId xmlns:p14="http://schemas.microsoft.com/office/powerpoint/2010/main" val="31293892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0"/>
            <a:ext cx="9906000" cy="61828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3052293" y="0"/>
            <a:ext cx="4056846" cy="646331"/>
          </a:xfrm>
          <a:prstGeom prst="rect">
            <a:avLst/>
          </a:prstGeom>
          <a:noFill/>
        </p:spPr>
        <p:txBody>
          <a:bodyPr wrap="square" rtlCol="0">
            <a:spAutoFit/>
          </a:bodyPr>
          <a:lstStyle/>
          <a:p>
            <a:r>
              <a:rPr kumimoji="1" lang="ja-JP" altLang="en-US" sz="3600" b="1" dirty="0">
                <a:solidFill>
                  <a:schemeClr val="bg1"/>
                </a:solidFill>
                <a:latin typeface="Meiryo UI" panose="020B0604030504040204" pitchFamily="50" charset="-128"/>
                <a:ea typeface="Meiryo UI" panose="020B0604030504040204" pitchFamily="50" charset="-128"/>
              </a:rPr>
              <a:t>パートナーズ会議</a:t>
            </a:r>
            <a:endParaRPr kumimoji="1" lang="en-US" altLang="ja-JP" sz="3600" b="1" dirty="0">
              <a:solidFill>
                <a:schemeClr val="bg1"/>
              </a:solidFill>
              <a:latin typeface="Meiryo UI" panose="020B0604030504040204" pitchFamily="50" charset="-128"/>
              <a:ea typeface="Meiryo UI" panose="020B0604030504040204" pitchFamily="50" charset="-128"/>
            </a:endParaRPr>
          </a:p>
        </p:txBody>
      </p:sp>
      <p:sp>
        <p:nvSpPr>
          <p:cNvPr id="13" name="角丸四角形 12"/>
          <p:cNvSpPr/>
          <p:nvPr/>
        </p:nvSpPr>
        <p:spPr>
          <a:xfrm>
            <a:off x="1025962" y="709529"/>
            <a:ext cx="8724028" cy="362007"/>
          </a:xfrm>
          <a:prstGeom prst="roundRect">
            <a:avLst>
              <a:gd name="adj" fmla="val 7385"/>
            </a:avLst>
          </a:prstGeom>
        </p:spPr>
        <p:style>
          <a:lnRef idx="2">
            <a:schemeClr val="accent5"/>
          </a:lnRef>
          <a:fillRef idx="1">
            <a:schemeClr val="lt1"/>
          </a:fillRef>
          <a:effectRef idx="0">
            <a:schemeClr val="accent5"/>
          </a:effectRef>
          <a:fontRef idx="minor">
            <a:schemeClr val="dk1"/>
          </a:fontRef>
        </p:style>
        <p:txBody>
          <a:bodyPr rtlCol="0" anchor="ctr"/>
          <a:lstStyle/>
          <a:p>
            <a:r>
              <a:rPr lang="ja-JP" altLang="en-US" sz="1600" b="1" dirty="0">
                <a:solidFill>
                  <a:prstClr val="black"/>
                </a:solidFill>
                <a:latin typeface="Meiryo UI" pitchFamily="50" charset="-128"/>
                <a:ea typeface="Meiryo UI" pitchFamily="50" charset="-128"/>
                <a:cs typeface="Meiryo UI" pitchFamily="50" charset="-128"/>
              </a:rPr>
              <a:t>パートナーズ会議の開催による各主体間の情報共有・意見交換を通じ、効果的な取組みを展開します。</a:t>
            </a:r>
            <a:endParaRPr lang="en-US" altLang="ja-JP" sz="1600" b="1" dirty="0">
              <a:solidFill>
                <a:prstClr val="black"/>
              </a:solidFill>
              <a:latin typeface="Meiryo UI" pitchFamily="50" charset="-128"/>
              <a:ea typeface="Meiryo UI" pitchFamily="50" charset="-128"/>
              <a:cs typeface="Meiryo UI" pitchFamily="50" charset="-128"/>
            </a:endParaRPr>
          </a:p>
        </p:txBody>
      </p:sp>
      <p:sp>
        <p:nvSpPr>
          <p:cNvPr id="14" name="角丸四角形 13"/>
          <p:cNvSpPr/>
          <p:nvPr/>
        </p:nvSpPr>
        <p:spPr>
          <a:xfrm>
            <a:off x="50137" y="633872"/>
            <a:ext cx="992560" cy="502862"/>
          </a:xfrm>
          <a:prstGeom prst="roundRect">
            <a:avLst>
              <a:gd name="adj" fmla="val 50000"/>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ja-JP" altLang="en-US" sz="1400" b="1" dirty="0">
                <a:solidFill>
                  <a:prstClr val="white"/>
                </a:solidFill>
                <a:latin typeface="Meiryo UI" pitchFamily="50" charset="-128"/>
                <a:ea typeface="Meiryo UI" pitchFamily="50" charset="-128"/>
                <a:cs typeface="Meiryo UI" pitchFamily="50" charset="-128"/>
              </a:rPr>
              <a:t>取組</a:t>
            </a:r>
            <a:endParaRPr lang="en-US" altLang="ja-JP" sz="1400" b="1" dirty="0">
              <a:solidFill>
                <a:prstClr val="white"/>
              </a:solidFill>
              <a:latin typeface="Meiryo UI" pitchFamily="50" charset="-128"/>
              <a:ea typeface="Meiryo UI" pitchFamily="50" charset="-128"/>
              <a:cs typeface="Meiryo UI" pitchFamily="50" charset="-128"/>
            </a:endParaRPr>
          </a:p>
          <a:p>
            <a:pPr algn="ctr"/>
            <a:r>
              <a:rPr lang="ja-JP" altLang="en-US" sz="1400" b="1" dirty="0">
                <a:solidFill>
                  <a:prstClr val="white"/>
                </a:solidFill>
                <a:latin typeface="Meiryo UI" pitchFamily="50" charset="-128"/>
                <a:ea typeface="Meiryo UI" pitchFamily="50" charset="-128"/>
                <a:cs typeface="Meiryo UI" pitchFamily="50" charset="-128"/>
              </a:rPr>
              <a:t>方針</a:t>
            </a:r>
          </a:p>
        </p:txBody>
      </p:sp>
      <p:sp>
        <p:nvSpPr>
          <p:cNvPr id="15" name="角丸四角形 14"/>
          <p:cNvSpPr/>
          <p:nvPr/>
        </p:nvSpPr>
        <p:spPr>
          <a:xfrm>
            <a:off x="133398" y="1227982"/>
            <a:ext cx="9641214" cy="5554520"/>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17" name="角丸四角形 16"/>
          <p:cNvSpPr/>
          <p:nvPr/>
        </p:nvSpPr>
        <p:spPr>
          <a:xfrm>
            <a:off x="296139" y="1257463"/>
            <a:ext cx="2581442" cy="342430"/>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パートナーズ会議の開催</a:t>
            </a:r>
          </a:p>
        </p:txBody>
      </p:sp>
      <p:sp>
        <p:nvSpPr>
          <p:cNvPr id="18" name="正方形/長方形 17"/>
          <p:cNvSpPr/>
          <p:nvPr/>
        </p:nvSpPr>
        <p:spPr>
          <a:xfrm>
            <a:off x="339697" y="1629374"/>
            <a:ext cx="9434915" cy="400110"/>
          </a:xfrm>
          <a:prstGeom prst="rect">
            <a:avLst/>
          </a:prstGeom>
        </p:spPr>
        <p:txBody>
          <a:bodyPr wrap="square" lIns="0" tIns="0" rIns="0" bIns="0">
            <a:spAutoFit/>
          </a:bodyPr>
          <a:lstStyle/>
          <a:p>
            <a:pPr marL="95250" indent="-95250"/>
            <a:r>
              <a:rPr lang="ja-JP" altLang="en-US" sz="1300" dirty="0">
                <a:latin typeface="Meiryo UI" panose="020B0604030504040204" pitchFamily="50" charset="-128"/>
                <a:ea typeface="Meiryo UI" panose="020B0604030504040204" pitchFamily="50" charset="-128"/>
                <a:cs typeface="Meiryo UI" panose="020B0604030504040204" pitchFamily="50" charset="-128"/>
              </a:rPr>
              <a:t>◆パートナーズ会議を開催し、事業者、行政、</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NPO</a:t>
            </a:r>
            <a:r>
              <a:rPr lang="ja-JP" altLang="en-US" sz="1300" dirty="0" err="1">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水道事業者等が情報を共有しつつ、マイボトルスポット普及に向けた課題等について意見交換し、新たな取組みについて検討します。</a:t>
            </a:r>
          </a:p>
        </p:txBody>
      </p:sp>
      <p:sp>
        <p:nvSpPr>
          <p:cNvPr id="23" name="角丸四角形 22"/>
          <p:cNvSpPr/>
          <p:nvPr/>
        </p:nvSpPr>
        <p:spPr>
          <a:xfrm>
            <a:off x="5216777" y="5231889"/>
            <a:ext cx="2320953" cy="342430"/>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メンバーの募集・拡大</a:t>
            </a:r>
          </a:p>
        </p:txBody>
      </p:sp>
      <p:sp>
        <p:nvSpPr>
          <p:cNvPr id="24" name="正方形/長方形 23"/>
          <p:cNvSpPr/>
          <p:nvPr/>
        </p:nvSpPr>
        <p:spPr>
          <a:xfrm>
            <a:off x="5200518" y="5694302"/>
            <a:ext cx="4574094" cy="800219"/>
          </a:xfrm>
          <a:prstGeom prst="rect">
            <a:avLst/>
          </a:prstGeom>
        </p:spPr>
        <p:txBody>
          <a:bodyPr wrap="square" lIns="0" tIns="0" rIns="0" bIns="0">
            <a:spAutoFit/>
          </a:bodyPr>
          <a:lstStyle/>
          <a:p>
            <a:pPr marL="95250" indent="-95250"/>
            <a:r>
              <a:rPr lang="ja-JP" altLang="en-US" sz="1300" dirty="0">
                <a:latin typeface="Meiryo UI" panose="020B0604030504040204" pitchFamily="50" charset="-128"/>
                <a:ea typeface="Meiryo UI" panose="020B0604030504040204" pitchFamily="50" charset="-128"/>
                <a:cs typeface="Meiryo UI" panose="020B0604030504040204" pitchFamily="50" charset="-128"/>
              </a:rPr>
              <a:t>◆おおさかマイボトルパートナーズの活動趣旨に賛同いただける事業者・行政・</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NPO</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等を募集し、メンバーの拡大を図ります。</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r>
              <a:rPr lang="ja-JP" altLang="en-US" sz="1300" dirty="0">
                <a:latin typeface="Meiryo UI" panose="020B0604030504040204" pitchFamily="50" charset="-128"/>
                <a:ea typeface="Meiryo UI" panose="020B0604030504040204" pitchFamily="50" charset="-128"/>
                <a:cs typeface="Meiryo UI" panose="020B0604030504040204" pitchFamily="50" charset="-128"/>
              </a:rPr>
              <a:t>　　例：市町村、施設系業種、大学、スーパー、小売店舗など</a:t>
            </a:r>
          </a:p>
        </p:txBody>
      </p:sp>
      <p:sp>
        <p:nvSpPr>
          <p:cNvPr id="28" name="正方形/長方形 27"/>
          <p:cNvSpPr/>
          <p:nvPr/>
        </p:nvSpPr>
        <p:spPr>
          <a:xfrm>
            <a:off x="546417" y="6347528"/>
            <a:ext cx="4406583" cy="352115"/>
          </a:xfrm>
          <a:prstGeom prst="rect">
            <a:avLst/>
          </a:prstGeom>
          <a:ln w="9525">
            <a:prstDash val="dash"/>
          </a:ln>
        </p:spPr>
        <p:style>
          <a:lnRef idx="2">
            <a:schemeClr val="accent1"/>
          </a:lnRef>
          <a:fillRef idx="1">
            <a:schemeClr val="lt1"/>
          </a:fillRef>
          <a:effectRef idx="0">
            <a:schemeClr val="accent1"/>
          </a:effectRef>
          <a:fontRef idx="minor">
            <a:schemeClr val="dk1"/>
          </a:fontRef>
        </p:style>
        <p:txBody>
          <a:bodyPr lIns="36000" rIns="36000" rtlCol="0" anchor="t" anchorCtr="0"/>
          <a:lstStyle/>
          <a:p>
            <a:pPr marL="87313" indent="-87313"/>
            <a:r>
              <a:rPr lang="ja-JP" altLang="en-US" sz="1050" b="1" dirty="0">
                <a:solidFill>
                  <a:schemeClr val="tx1"/>
                </a:solidFill>
                <a:latin typeface="Meiryo UI" pitchFamily="50" charset="-128"/>
                <a:ea typeface="Meiryo UI" pitchFamily="50" charset="-128"/>
                <a:cs typeface="Meiryo UI" pitchFamily="50" charset="-128"/>
              </a:rPr>
              <a:t>＜取組内容＞</a:t>
            </a:r>
            <a:endParaRPr lang="en-US" altLang="ja-JP" sz="1050" b="1"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■情報共有によるメンバー間の連携強化や、新たな施策の検討（全メンバー）</a:t>
            </a:r>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29" name="正方形/長方形 28"/>
          <p:cNvSpPr/>
          <p:nvPr/>
        </p:nvSpPr>
        <p:spPr>
          <a:xfrm>
            <a:off x="502665" y="5158332"/>
            <a:ext cx="4574094" cy="1092607"/>
          </a:xfrm>
          <a:prstGeom prst="rect">
            <a:avLst/>
          </a:prstGeom>
        </p:spPr>
        <p:txBody>
          <a:bodyPr wrap="square" lIns="0" tIns="0" rIns="0" bIns="0">
            <a:spAutoFit/>
          </a:bodyPr>
          <a:lstStyle/>
          <a:p>
            <a:pPr marL="95250" indent="-95250"/>
            <a:r>
              <a:rPr lang="ja-JP" altLang="en-US" sz="1300" dirty="0">
                <a:latin typeface="Meiryo UI" panose="020B0604030504040204" pitchFamily="50" charset="-128"/>
                <a:ea typeface="Meiryo UI" panose="020B0604030504040204" pitchFamily="50" charset="-128"/>
                <a:cs typeface="Meiryo UI" panose="020B0604030504040204" pitchFamily="50" charset="-128"/>
              </a:rPr>
              <a:t>○開催予定</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R5.6</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R5.10</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月頃、</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R6.2</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月頃（３回）</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endParaRPr lang="en-US" altLang="ja-JP" sz="6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r>
              <a:rPr lang="ja-JP" altLang="en-US" sz="1300" dirty="0">
                <a:latin typeface="Meiryo UI" panose="020B0604030504040204" pitchFamily="50" charset="-128"/>
                <a:ea typeface="Meiryo UI" panose="020B0604030504040204" pitchFamily="50" charset="-128"/>
                <a:cs typeface="Meiryo UI" panose="020B0604030504040204" pitchFamily="50" charset="-128"/>
              </a:rPr>
              <a:t>○議題</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r>
              <a:rPr lang="ja-JP" altLang="en-US" sz="1300" dirty="0">
                <a:latin typeface="Meiryo UI" panose="020B0604030504040204" pitchFamily="50" charset="-128"/>
                <a:ea typeface="Meiryo UI" panose="020B0604030504040204" pitchFamily="50" charset="-128"/>
                <a:cs typeface="Meiryo UI" panose="020B0604030504040204" pitchFamily="50" charset="-128"/>
              </a:rPr>
              <a:t>　マイボトルパートナーズの取組状況の共有</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r>
              <a:rPr lang="ja-JP" altLang="en-US" sz="1300" dirty="0">
                <a:latin typeface="Meiryo UI" panose="020B0604030504040204" pitchFamily="50" charset="-128"/>
                <a:ea typeface="Meiryo UI" panose="020B0604030504040204" pitchFamily="50" charset="-128"/>
                <a:cs typeface="Meiryo UI" panose="020B0604030504040204" pitchFamily="50" charset="-128"/>
              </a:rPr>
              <a:t>　マイボトルスポット普及に向けた新たな取組の検討</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テキスト ボックス 7"/>
          <p:cNvSpPr txBox="1"/>
          <p:nvPr/>
        </p:nvSpPr>
        <p:spPr>
          <a:xfrm>
            <a:off x="239778" y="2036385"/>
            <a:ext cx="2910626" cy="292388"/>
          </a:xfrm>
          <a:prstGeom prst="rect">
            <a:avLst/>
          </a:prstGeom>
          <a:noFill/>
        </p:spPr>
        <p:txBody>
          <a:bodyPr wrap="square" rtlCol="0">
            <a:spAutoFit/>
          </a:bodyPr>
          <a:lstStyle/>
          <a:p>
            <a:r>
              <a:rPr lang="ja-JP" altLang="en-US" sz="1300" dirty="0">
                <a:latin typeface="Meiryo UI" panose="020B0604030504040204" pitchFamily="50" charset="-128"/>
                <a:ea typeface="Meiryo UI" panose="020B0604030504040204" pitchFamily="50" charset="-128"/>
                <a:cs typeface="Meiryo UI" panose="020B0604030504040204" pitchFamily="50" charset="-128"/>
              </a:rPr>
              <a:t>○参加団体　</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59</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R</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５</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６</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.27</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時点）</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3" name="表 2"/>
          <p:cNvGraphicFramePr>
            <a:graphicFrameLocks noGrp="1"/>
          </p:cNvGraphicFramePr>
          <p:nvPr>
            <p:extLst>
              <p:ext uri="{D42A27DB-BD31-4B8C-83A1-F6EECF244321}">
                <p14:modId xmlns:p14="http://schemas.microsoft.com/office/powerpoint/2010/main" val="2750982620"/>
              </p:ext>
            </p:extLst>
          </p:nvPr>
        </p:nvGraphicFramePr>
        <p:xfrm>
          <a:off x="239778" y="2328773"/>
          <a:ext cx="9437176" cy="2804160"/>
        </p:xfrm>
        <a:graphic>
          <a:graphicData uri="http://schemas.openxmlformats.org/drawingml/2006/table">
            <a:tbl>
              <a:tblPr firstRow="1" bandRow="1">
                <a:tableStyleId>{5C22544A-7EE6-4342-B048-85BDC9FD1C3A}</a:tableStyleId>
              </a:tblPr>
              <a:tblGrid>
                <a:gridCol w="602269">
                  <a:extLst>
                    <a:ext uri="{9D8B030D-6E8A-4147-A177-3AD203B41FA5}">
                      <a16:colId xmlns:a16="http://schemas.microsoft.com/office/drawing/2014/main" val="3935343917"/>
                    </a:ext>
                  </a:extLst>
                </a:gridCol>
                <a:gridCol w="4906851">
                  <a:extLst>
                    <a:ext uri="{9D8B030D-6E8A-4147-A177-3AD203B41FA5}">
                      <a16:colId xmlns:a16="http://schemas.microsoft.com/office/drawing/2014/main" val="2724551334"/>
                    </a:ext>
                  </a:extLst>
                </a:gridCol>
                <a:gridCol w="1043188">
                  <a:extLst>
                    <a:ext uri="{9D8B030D-6E8A-4147-A177-3AD203B41FA5}">
                      <a16:colId xmlns:a16="http://schemas.microsoft.com/office/drawing/2014/main" val="529441268"/>
                    </a:ext>
                  </a:extLst>
                </a:gridCol>
                <a:gridCol w="2884868">
                  <a:extLst>
                    <a:ext uri="{9D8B030D-6E8A-4147-A177-3AD203B41FA5}">
                      <a16:colId xmlns:a16="http://schemas.microsoft.com/office/drawing/2014/main" val="1953108396"/>
                    </a:ext>
                  </a:extLst>
                </a:gridCol>
              </a:tblGrid>
              <a:tr h="245855">
                <a:tc>
                  <a:txBody>
                    <a:bodyPr/>
                    <a:lstStyle/>
                    <a:p>
                      <a:pPr algn="ctr"/>
                      <a:r>
                        <a:rPr kumimoji="1" lang="ja-JP" altLang="en-US" sz="1100" dirty="0">
                          <a:latin typeface="Meiryo UI" panose="020B0604030504040204" pitchFamily="50" charset="-128"/>
                          <a:ea typeface="Meiryo UI" panose="020B0604030504040204" pitchFamily="50" charset="-128"/>
                        </a:rPr>
                        <a:t>分類</a:t>
                      </a:r>
                    </a:p>
                  </a:txBody>
                  <a:tcPr/>
                </a:tc>
                <a:tc>
                  <a:txBody>
                    <a:bodyPr/>
                    <a:lstStyle/>
                    <a:p>
                      <a:pPr algn="ctr"/>
                      <a:r>
                        <a:rPr kumimoji="1" lang="ja-JP" altLang="en-US" sz="1100" dirty="0">
                          <a:latin typeface="Meiryo UI" panose="020B0604030504040204" pitchFamily="50" charset="-128"/>
                          <a:ea typeface="Meiryo UI" panose="020B0604030504040204" pitchFamily="50" charset="-128"/>
                        </a:rPr>
                        <a:t>名称</a:t>
                      </a:r>
                    </a:p>
                  </a:txBody>
                  <a:tcPr/>
                </a:tc>
                <a:tc>
                  <a:txBody>
                    <a:bodyPr/>
                    <a:lstStyle/>
                    <a:p>
                      <a:pPr algn="ctr"/>
                      <a:r>
                        <a:rPr kumimoji="1" lang="ja-JP" altLang="en-US" sz="1100" dirty="0">
                          <a:latin typeface="Meiryo UI" panose="020B0604030504040204" pitchFamily="50" charset="-128"/>
                          <a:ea typeface="Meiryo UI" panose="020B0604030504040204" pitchFamily="50" charset="-128"/>
                        </a:rPr>
                        <a:t>分類</a:t>
                      </a:r>
                    </a:p>
                  </a:txBody>
                  <a:tcPr/>
                </a:tc>
                <a:tc>
                  <a:txBody>
                    <a:bodyPr/>
                    <a:lstStyle/>
                    <a:p>
                      <a:pPr algn="ctr"/>
                      <a:r>
                        <a:rPr kumimoji="1" lang="ja-JP" altLang="en-US" sz="1100" dirty="0">
                          <a:latin typeface="Meiryo UI" panose="020B0604030504040204" pitchFamily="50" charset="-128"/>
                          <a:ea typeface="Meiryo UI" panose="020B0604030504040204" pitchFamily="50" charset="-128"/>
                        </a:rPr>
                        <a:t>名称</a:t>
                      </a:r>
                    </a:p>
                  </a:txBody>
                  <a:tcPr/>
                </a:tc>
                <a:extLst>
                  <a:ext uri="{0D108BD9-81ED-4DB2-BD59-A6C34878D82A}">
                    <a16:rowId xmlns:a16="http://schemas.microsoft.com/office/drawing/2014/main" val="1337073937"/>
                  </a:ext>
                </a:extLst>
              </a:tr>
              <a:tr h="1359435">
                <a:tc rowSpan="4">
                  <a:txBody>
                    <a:bodyPr/>
                    <a:lstStyle/>
                    <a:p>
                      <a:r>
                        <a:rPr kumimoji="1" lang="ja-JP" altLang="en-US" sz="1100" dirty="0">
                          <a:latin typeface="Meiryo UI" panose="020B0604030504040204" pitchFamily="50" charset="-128"/>
                          <a:ea typeface="Meiryo UI" panose="020B0604030504040204" pitchFamily="50" charset="-128"/>
                        </a:rPr>
                        <a:t>事業者</a:t>
                      </a:r>
                    </a:p>
                  </a:txBody>
                  <a:tcPr/>
                </a:tc>
                <a:tc row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latin typeface="Meiryo UI" panose="020B0604030504040204" pitchFamily="50" charset="-128"/>
                          <a:ea typeface="Meiryo UI" panose="020B0604030504040204" pitchFamily="50" charset="-128"/>
                        </a:rPr>
                        <a:t>象印マホービン</a:t>
                      </a:r>
                      <a:r>
                        <a:rPr kumimoji="1" lang="en-US" altLang="ja-JP" sz="1100" dirty="0">
                          <a:latin typeface="Meiryo UI" panose="020B0604030504040204" pitchFamily="50" charset="-128"/>
                          <a:ea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rPr>
                        <a:t>株</a:t>
                      </a:r>
                      <a:r>
                        <a:rPr kumimoji="1" lang="en-US" altLang="ja-JP" sz="1100" dirty="0">
                          <a:latin typeface="Meiryo UI" panose="020B0604030504040204" pitchFamily="50" charset="-128"/>
                          <a:ea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rPr>
                        <a:t>           お絵描き水筒</a:t>
                      </a:r>
                      <a:r>
                        <a:rPr kumimoji="1" lang="en-US" altLang="ja-JP" sz="1100" dirty="0">
                          <a:latin typeface="Meiryo UI" panose="020B0604030504040204" pitchFamily="50" charset="-128"/>
                          <a:ea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rPr>
                        <a:t>有</a:t>
                      </a:r>
                      <a:r>
                        <a:rPr kumimoji="1" lang="en-US" altLang="ja-JP" sz="1100" dirty="0">
                          <a:latin typeface="Meiryo UI" panose="020B0604030504040204" pitchFamily="50" charset="-128"/>
                          <a:ea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rPr>
                        <a:t>曽田印刷　</a:t>
                      </a:r>
                      <a:r>
                        <a:rPr kumimoji="1" lang="ja-JP" altLang="en-US" sz="1100" baseline="0" dirty="0">
                          <a:latin typeface="Meiryo UI" panose="020B0604030504040204" pitchFamily="50" charset="-128"/>
                          <a:ea typeface="Meiryo UI" panose="020B0604030504040204" pitchFamily="50" charset="-128"/>
                        </a:rPr>
                        <a:t> </a:t>
                      </a:r>
                      <a:r>
                        <a:rPr kumimoji="1" lang="ja-JP" altLang="en-US" sz="1100" dirty="0">
                          <a:latin typeface="Meiryo UI" panose="020B0604030504040204" pitchFamily="50" charset="-128"/>
                          <a:ea typeface="Meiryo UI" panose="020B0604030504040204" pitchFamily="50" charset="-128"/>
                        </a:rPr>
                        <a:t>タイガー魔法瓶</a:t>
                      </a:r>
                      <a:r>
                        <a:rPr kumimoji="1" lang="en-US" altLang="ja-JP" sz="1100" dirty="0">
                          <a:latin typeface="Meiryo UI" panose="020B0604030504040204" pitchFamily="50" charset="-128"/>
                          <a:ea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rPr>
                        <a:t>株</a:t>
                      </a:r>
                      <a:r>
                        <a:rPr kumimoji="1" lang="en-US" altLang="ja-JP" sz="1100" dirty="0">
                          <a:latin typeface="Meiryo UI" panose="020B0604030504040204" pitchFamily="50" charset="-128"/>
                          <a:ea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rPr>
                        <a:t>　　　　　　　 　 </a:t>
                      </a:r>
                      <a:r>
                        <a:rPr kumimoji="1" lang="en-US" altLang="ja-JP" sz="1100" dirty="0">
                          <a:latin typeface="Meiryo UI" panose="020B0604030504040204" pitchFamily="50" charset="-128"/>
                          <a:ea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rPr>
                        <a:t>株</a:t>
                      </a:r>
                      <a:r>
                        <a:rPr kumimoji="1" lang="en-US" altLang="ja-JP" sz="1100" dirty="0">
                          <a:latin typeface="Meiryo UI" panose="020B0604030504040204" pitchFamily="50" charset="-128"/>
                          <a:ea typeface="Meiryo UI" panose="020B0604030504040204" pitchFamily="50" charset="-128"/>
                        </a:rPr>
                        <a:t>)</a:t>
                      </a:r>
                      <a:r>
                        <a:rPr lang="en-US" altLang="ja-JP" sz="1100" dirty="0">
                          <a:effectLst/>
                          <a:latin typeface="Meiryo UI" panose="020B0604030504040204" pitchFamily="50" charset="-128"/>
                          <a:ea typeface="Meiryo UI" panose="020B0604030504040204" pitchFamily="50" charset="-128"/>
                        </a:rPr>
                        <a:t>FM802</a:t>
                      </a:r>
                      <a:r>
                        <a:rPr kumimoji="1" lang="ja-JP" altLang="en-US" sz="1100" dirty="0">
                          <a:effectLst/>
                          <a:latin typeface="Meiryo UI" panose="020B0604030504040204" pitchFamily="50" charset="-128"/>
                          <a:ea typeface="Meiryo UI" panose="020B0604030504040204" pitchFamily="50" charset="-128"/>
                        </a:rPr>
                        <a:t>　　　　　　　　　 </a:t>
                      </a:r>
                      <a:r>
                        <a:rPr kumimoji="1" lang="ja-JP" altLang="en-US" sz="1100" dirty="0">
                          <a:latin typeface="Meiryo UI" panose="020B0604030504040204" pitchFamily="50" charset="-128"/>
                          <a:ea typeface="Meiryo UI" panose="020B0604030504040204" pitchFamily="50" charset="-128"/>
                        </a:rPr>
                        <a:t>ピーコック魔法瓶工業</a:t>
                      </a:r>
                      <a:r>
                        <a:rPr kumimoji="1" lang="en-US" altLang="ja-JP" sz="1100" dirty="0">
                          <a:latin typeface="Meiryo UI" panose="020B0604030504040204" pitchFamily="50" charset="-128"/>
                          <a:ea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rPr>
                        <a:t>株</a:t>
                      </a:r>
                      <a:r>
                        <a:rPr kumimoji="1" lang="en-US" altLang="ja-JP" sz="1100" dirty="0">
                          <a:latin typeface="Meiryo UI" panose="020B0604030504040204" pitchFamily="50" charset="-128"/>
                          <a:ea typeface="Meiryo UI" panose="020B0604030504040204" pitchFamily="50" charset="-128"/>
                        </a:rPr>
                        <a:t>)    </a:t>
                      </a:r>
                      <a:r>
                        <a:rPr kumimoji="1" lang="ja-JP" altLang="en-US" sz="1100" dirty="0">
                          <a:latin typeface="Meiryo UI" panose="020B0604030504040204" pitchFamily="50" charset="-128"/>
                          <a:ea typeface="Meiryo UI" panose="020B0604030504040204" pitchFamily="50" charset="-128"/>
                        </a:rPr>
                        <a:t>　大和ハウス工業</a:t>
                      </a:r>
                      <a:r>
                        <a:rPr kumimoji="1" lang="en-US" altLang="ja-JP" sz="1100" dirty="0">
                          <a:latin typeface="Meiryo UI" panose="020B0604030504040204" pitchFamily="50" charset="-128"/>
                          <a:ea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rPr>
                        <a:t>株</a:t>
                      </a:r>
                      <a:r>
                        <a:rPr kumimoji="1" lang="en-US" altLang="ja-JP" sz="1100" dirty="0">
                          <a:latin typeface="Meiryo UI" panose="020B0604030504040204" pitchFamily="50" charset="-128"/>
                          <a:ea typeface="Meiryo UI" panose="020B0604030504040204" pitchFamily="50" charset="-128"/>
                        </a:rPr>
                        <a:t>)</a:t>
                      </a:r>
                    </a:p>
                    <a:p>
                      <a:r>
                        <a:rPr kumimoji="1" lang="ja-JP" altLang="en-US" sz="1100" dirty="0">
                          <a:latin typeface="Meiryo UI" panose="020B0604030504040204" pitchFamily="50" charset="-128"/>
                          <a:ea typeface="Meiryo UI" panose="020B0604030504040204" pitchFamily="50" charset="-128"/>
                        </a:rPr>
                        <a:t>オルゴ</a:t>
                      </a:r>
                      <a:r>
                        <a:rPr kumimoji="1" lang="en-US" altLang="ja-JP" sz="1100" dirty="0">
                          <a:latin typeface="Meiryo UI" panose="020B0604030504040204" pitchFamily="50" charset="-128"/>
                          <a:ea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rPr>
                        <a:t>株</a:t>
                      </a:r>
                      <a:r>
                        <a:rPr kumimoji="1" lang="en-US" altLang="ja-JP" sz="1100" dirty="0">
                          <a:latin typeface="Meiryo UI" panose="020B0604030504040204" pitchFamily="50" charset="-128"/>
                          <a:ea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rPr>
                        <a:t>　　　　　　　　　　  </a:t>
                      </a:r>
                      <a:r>
                        <a:rPr kumimoji="1" lang="en-US" altLang="ja-JP" sz="1100" dirty="0">
                          <a:latin typeface="Meiryo UI" panose="020B0604030504040204" pitchFamily="50" charset="-128"/>
                          <a:ea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rPr>
                        <a:t>株</a:t>
                      </a:r>
                      <a:r>
                        <a:rPr kumimoji="1" lang="en-US" altLang="ja-JP" sz="1100" dirty="0">
                          <a:latin typeface="Meiryo UI" panose="020B0604030504040204" pitchFamily="50" charset="-128"/>
                          <a:ea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rPr>
                        <a:t>良品計画　　　　　　　　　　ウォータースタンド</a:t>
                      </a:r>
                      <a:r>
                        <a:rPr kumimoji="1" lang="en-US" altLang="ja-JP" sz="1100" dirty="0">
                          <a:latin typeface="Meiryo UI" panose="020B0604030504040204" pitchFamily="50" charset="-128"/>
                          <a:ea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rPr>
                        <a:t>株</a:t>
                      </a:r>
                      <a:r>
                        <a:rPr kumimoji="1" lang="en-US" altLang="ja-JP" sz="1100" dirty="0">
                          <a:latin typeface="Meiryo UI" panose="020B0604030504040204" pitchFamily="50" charset="-128"/>
                          <a:ea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rPr>
                        <a:t>　　　　　　　</a:t>
                      </a:r>
                      <a:endParaRPr kumimoji="1" lang="en-US" altLang="ja-JP" sz="1100" dirty="0">
                        <a:latin typeface="Meiryo UI" panose="020B0604030504040204" pitchFamily="50" charset="-128"/>
                        <a:ea typeface="Meiryo UI" panose="020B0604030504040204" pitchFamily="50" charset="-128"/>
                      </a:endParaRPr>
                    </a:p>
                    <a:p>
                      <a:r>
                        <a:rPr kumimoji="1" lang="en-US" altLang="ja-JP" sz="1100" dirty="0">
                          <a:latin typeface="Meiryo UI" panose="020B0604030504040204" pitchFamily="50" charset="-128"/>
                          <a:ea typeface="Meiryo UI" panose="020B0604030504040204" pitchFamily="50" charset="-128"/>
                        </a:rPr>
                        <a:t>BRITA</a:t>
                      </a:r>
                      <a:r>
                        <a:rPr kumimoji="1" lang="ja-JP" altLang="en-US" sz="1100" dirty="0">
                          <a:latin typeface="Meiryo UI" panose="020B0604030504040204" pitchFamily="50" charset="-128"/>
                          <a:ea typeface="Meiryo UI" panose="020B0604030504040204" pitchFamily="50" charset="-128"/>
                        </a:rPr>
                        <a:t> </a:t>
                      </a:r>
                      <a:r>
                        <a:rPr kumimoji="1" lang="en-US" altLang="ja-JP" sz="1100" dirty="0">
                          <a:latin typeface="Meiryo UI" panose="020B0604030504040204" pitchFamily="50" charset="-128"/>
                          <a:ea typeface="Meiryo UI" panose="020B0604030504040204" pitchFamily="50" charset="-128"/>
                        </a:rPr>
                        <a:t>Japan(</a:t>
                      </a:r>
                      <a:r>
                        <a:rPr kumimoji="1" lang="ja-JP" altLang="en-US" sz="1100" dirty="0">
                          <a:latin typeface="Meiryo UI" panose="020B0604030504040204" pitchFamily="50" charset="-128"/>
                          <a:ea typeface="Meiryo UI" panose="020B0604030504040204" pitchFamily="50" charset="-128"/>
                        </a:rPr>
                        <a:t>株</a:t>
                      </a:r>
                      <a:r>
                        <a:rPr kumimoji="1" lang="en-US" altLang="ja-JP" sz="1100" dirty="0">
                          <a:latin typeface="Meiryo UI" panose="020B0604030504040204" pitchFamily="50" charset="-128"/>
                          <a:ea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rPr>
                        <a:t>　　　　　</a:t>
                      </a:r>
                      <a:r>
                        <a:rPr kumimoji="1" lang="en-US" altLang="ja-JP" sz="1100" dirty="0">
                          <a:latin typeface="Meiryo UI" panose="020B0604030504040204" pitchFamily="50" charset="-128"/>
                          <a:ea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rPr>
                        <a:t>株</a:t>
                      </a:r>
                      <a:r>
                        <a:rPr kumimoji="1" lang="en-US" altLang="ja-JP" sz="1100" dirty="0">
                          <a:latin typeface="Meiryo UI" panose="020B0604030504040204" pitchFamily="50" charset="-128"/>
                          <a:ea typeface="Meiryo UI" panose="020B0604030504040204" pitchFamily="50" charset="-128"/>
                        </a:rPr>
                        <a:t>)OSG</a:t>
                      </a:r>
                      <a:r>
                        <a:rPr kumimoji="1" lang="ja-JP" altLang="en-US" sz="1100" dirty="0">
                          <a:latin typeface="Meiryo UI" panose="020B0604030504040204" pitchFamily="50" charset="-128"/>
                          <a:ea typeface="Meiryo UI" panose="020B0604030504040204" pitchFamily="50" charset="-128"/>
                        </a:rPr>
                        <a:t>コーポレーション　　　　ベッド通販セラピス</a:t>
                      </a:r>
                      <a:endParaRPr kumimoji="1" lang="en-US" altLang="ja-JP" sz="1100" dirty="0">
                        <a:latin typeface="Meiryo UI" panose="020B0604030504040204" pitchFamily="50" charset="-128"/>
                        <a:ea typeface="Meiryo UI" panose="020B0604030504040204" pitchFamily="50" charset="-128"/>
                      </a:endParaRPr>
                    </a:p>
                    <a:p>
                      <a:r>
                        <a:rPr kumimoji="1" lang="en-US" altLang="ja-JP" sz="1100" dirty="0">
                          <a:latin typeface="Meiryo UI" panose="020B0604030504040204" pitchFamily="50" charset="-128"/>
                          <a:ea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rPr>
                        <a:t>株</a:t>
                      </a:r>
                      <a:r>
                        <a:rPr kumimoji="1" lang="en-US" altLang="ja-JP" sz="1100" dirty="0">
                          <a:latin typeface="Meiryo UI" panose="020B0604030504040204" pitchFamily="50" charset="-128"/>
                          <a:ea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rPr>
                        <a:t>ウォーターネット           アストラゼネカ</a:t>
                      </a:r>
                      <a:r>
                        <a:rPr kumimoji="1" lang="en-US" altLang="ja-JP" sz="1100" dirty="0">
                          <a:latin typeface="Meiryo UI" panose="020B0604030504040204" pitchFamily="50" charset="-128"/>
                          <a:ea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rPr>
                        <a:t>株</a:t>
                      </a:r>
                      <a:r>
                        <a:rPr kumimoji="1" lang="en-US" altLang="ja-JP" sz="1100" dirty="0">
                          <a:latin typeface="Meiryo UI" panose="020B0604030504040204" pitchFamily="50" charset="-128"/>
                          <a:ea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rPr>
                        <a:t>　            　</a:t>
                      </a:r>
                      <a:r>
                        <a:rPr kumimoji="1" lang="en-US" altLang="ja-JP" sz="1100" dirty="0">
                          <a:latin typeface="Meiryo UI" panose="020B0604030504040204" pitchFamily="50" charset="-128"/>
                          <a:ea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rPr>
                        <a:t>株</a:t>
                      </a:r>
                      <a:r>
                        <a:rPr kumimoji="1" lang="en-US" altLang="ja-JP" sz="1100" dirty="0">
                          <a:latin typeface="Meiryo UI" panose="020B0604030504040204" pitchFamily="50" charset="-128"/>
                          <a:ea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rPr>
                        <a:t>ボトルト</a:t>
                      </a:r>
                      <a:endParaRPr kumimoji="1" lang="en-US" altLang="ja-JP" sz="1100" dirty="0">
                        <a:latin typeface="Meiryo UI" panose="020B0604030504040204" pitchFamily="50" charset="-128"/>
                        <a:ea typeface="Meiryo UI" panose="020B0604030504040204" pitchFamily="50" charset="-128"/>
                      </a:endParaRPr>
                    </a:p>
                    <a:p>
                      <a:r>
                        <a:rPr kumimoji="1" lang="ja-JP" altLang="en-US" sz="1100" dirty="0">
                          <a:latin typeface="Meiryo UI" panose="020B0604030504040204" pitchFamily="50" charset="-128"/>
                          <a:ea typeface="Meiryo UI" panose="020B0604030504040204" pitchFamily="50" charset="-128"/>
                        </a:rPr>
                        <a:t>三菱ケミカル・クリンスイ</a:t>
                      </a:r>
                      <a:r>
                        <a:rPr kumimoji="1" lang="en-US" altLang="ja-JP" sz="1100" dirty="0">
                          <a:latin typeface="Meiryo UI" panose="020B0604030504040204" pitchFamily="50" charset="-128"/>
                          <a:ea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rPr>
                        <a:t>株</a:t>
                      </a:r>
                      <a:r>
                        <a:rPr kumimoji="1" lang="en-US" altLang="ja-JP" sz="1100" dirty="0">
                          <a:latin typeface="Meiryo UI" panose="020B0604030504040204" pitchFamily="50" charset="-128"/>
                          <a:ea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rPr>
                        <a:t>　</a:t>
                      </a:r>
                      <a:r>
                        <a:rPr kumimoji="1" lang="zh-TW" altLang="en-US" sz="1100" dirty="0">
                          <a:latin typeface="Meiryo UI" panose="020B0604030504040204" pitchFamily="50" charset="-128"/>
                          <a:ea typeface="Meiryo UI" panose="020B0604030504040204" pitchFamily="50" charset="-128"/>
                        </a:rPr>
                        <a:t>日産大阪販売</a:t>
                      </a:r>
                      <a:r>
                        <a:rPr kumimoji="1" lang="ja-JP" altLang="en-US" sz="1100" dirty="0">
                          <a:latin typeface="Meiryo UI" panose="020B0604030504040204" pitchFamily="50" charset="-128"/>
                          <a:ea typeface="Meiryo UI" panose="020B0604030504040204" pitchFamily="50" charset="-128"/>
                        </a:rPr>
                        <a:t>（株）　　　　　 </a:t>
                      </a:r>
                      <a:r>
                        <a:rPr kumimoji="1" lang="en-US" altLang="ja-JP" sz="1100" dirty="0">
                          <a:latin typeface="Meiryo UI" panose="020B0604030504040204" pitchFamily="50" charset="-128"/>
                          <a:ea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rPr>
                        <a:t>株</a:t>
                      </a:r>
                      <a:r>
                        <a:rPr kumimoji="1" lang="en-US" altLang="ja-JP" sz="1100" dirty="0">
                          <a:latin typeface="Meiryo UI" panose="020B0604030504040204" pitchFamily="50" charset="-128"/>
                          <a:ea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rPr>
                        <a:t>イモタニ</a:t>
                      </a:r>
                      <a:endParaRPr kumimoji="1" lang="en-US" altLang="ja-JP" sz="1100" dirty="0">
                        <a:latin typeface="Meiryo UI" panose="020B0604030504040204" pitchFamily="50" charset="-128"/>
                        <a:ea typeface="Meiryo UI" panose="020B0604030504040204" pitchFamily="50" charset="-128"/>
                      </a:endParaRPr>
                    </a:p>
                    <a:p>
                      <a:r>
                        <a:rPr kumimoji="1" lang="ja-JP" altLang="en-US" sz="1100" dirty="0">
                          <a:latin typeface="Meiryo UI" panose="020B0604030504040204" pitchFamily="50" charset="-128"/>
                          <a:ea typeface="Meiryo UI" panose="020B0604030504040204" pitchFamily="50" charset="-128"/>
                        </a:rPr>
                        <a:t>つぼ市製茶本舗</a:t>
                      </a:r>
                      <a:r>
                        <a:rPr kumimoji="1" lang="en-US" altLang="ja-JP" sz="1100" dirty="0">
                          <a:latin typeface="Meiryo UI" panose="020B0604030504040204" pitchFamily="50" charset="-128"/>
                          <a:ea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rPr>
                        <a:t>株</a:t>
                      </a:r>
                      <a:r>
                        <a:rPr kumimoji="1" lang="en-US" altLang="ja-JP" sz="1100" dirty="0">
                          <a:latin typeface="Meiryo UI" panose="020B0604030504040204" pitchFamily="50" charset="-128"/>
                          <a:ea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rPr>
                        <a:t>　　     グランパスコンサルティング</a:t>
                      </a:r>
                      <a:r>
                        <a:rPr kumimoji="1" lang="en-US" altLang="ja-JP" sz="1100" dirty="0">
                          <a:latin typeface="Meiryo UI" panose="020B0604030504040204" pitchFamily="50" charset="-128"/>
                          <a:ea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rPr>
                        <a:t>株</a:t>
                      </a:r>
                      <a:r>
                        <a:rPr kumimoji="1" lang="en-US" altLang="ja-JP" sz="1100" dirty="0">
                          <a:latin typeface="Meiryo UI" panose="020B0604030504040204" pitchFamily="50" charset="-128"/>
                          <a:ea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rPr>
                        <a:t>　東亜金属</a:t>
                      </a:r>
                      <a:r>
                        <a:rPr kumimoji="1" lang="en-US" altLang="ja-JP" sz="1100" dirty="0">
                          <a:latin typeface="Meiryo UI" panose="020B0604030504040204" pitchFamily="50" charset="-128"/>
                          <a:ea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rPr>
                        <a:t>株</a:t>
                      </a:r>
                      <a:r>
                        <a:rPr kumimoji="1" lang="en-US" altLang="ja-JP" sz="1100" dirty="0">
                          <a:latin typeface="Meiryo UI" panose="020B0604030504040204" pitchFamily="50" charset="-128"/>
                          <a:ea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rPr>
                        <a:t>　　　　　　　　　　　　味の素</a:t>
                      </a:r>
                      <a:r>
                        <a:rPr kumimoji="1" lang="en-US" altLang="ja-JP" sz="1100" dirty="0">
                          <a:latin typeface="Meiryo UI" panose="020B0604030504040204" pitchFamily="50" charset="-128"/>
                          <a:ea typeface="Meiryo UI" panose="020B0604030504040204" pitchFamily="50" charset="-128"/>
                        </a:rPr>
                        <a:t>AGF(</a:t>
                      </a:r>
                      <a:r>
                        <a:rPr kumimoji="1" lang="ja-JP" altLang="en-US" sz="1100" dirty="0">
                          <a:latin typeface="Meiryo UI" panose="020B0604030504040204" pitchFamily="50" charset="-128"/>
                          <a:ea typeface="Meiryo UI" panose="020B0604030504040204" pitchFamily="50" charset="-128"/>
                        </a:rPr>
                        <a:t>株</a:t>
                      </a:r>
                      <a:r>
                        <a:rPr kumimoji="1" lang="en-US" altLang="ja-JP" sz="1100" dirty="0">
                          <a:latin typeface="Meiryo UI" panose="020B0604030504040204" pitchFamily="50" charset="-128"/>
                          <a:ea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rPr>
                        <a:t>　　　　　　</a:t>
                      </a:r>
                      <a:r>
                        <a:rPr kumimoji="1" lang="ja-JP" altLang="en-US" sz="1100" baseline="0" dirty="0">
                          <a:latin typeface="Meiryo UI" panose="020B0604030504040204" pitchFamily="50" charset="-128"/>
                          <a:ea typeface="Meiryo UI" panose="020B0604030504040204" pitchFamily="50" charset="-128"/>
                        </a:rPr>
                        <a:t> </a:t>
                      </a:r>
                      <a:r>
                        <a:rPr kumimoji="1" lang="ja-JP" altLang="en-US" sz="1100" dirty="0">
                          <a:latin typeface="Meiryo UI" panose="020B0604030504040204" pitchFamily="50" charset="-128"/>
                          <a:ea typeface="Meiryo UI" panose="020B0604030504040204" pitchFamily="50" charset="-128"/>
                        </a:rPr>
                        <a:t>　</a:t>
                      </a:r>
                      <a:r>
                        <a:rPr kumimoji="1" lang="en-US" altLang="ja-JP" sz="1100" dirty="0">
                          <a:latin typeface="Meiryo UI" panose="020B0604030504040204" pitchFamily="50" charset="-128"/>
                          <a:ea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rPr>
                        <a:t>株</a:t>
                      </a:r>
                      <a:r>
                        <a:rPr kumimoji="1" lang="en-US" altLang="ja-JP" sz="1100" dirty="0">
                          <a:latin typeface="Meiryo UI" panose="020B0604030504040204" pitchFamily="50" charset="-128"/>
                          <a:ea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rPr>
                        <a:t>中農製作所　　　　　　　　イケア・ジャパン</a:t>
                      </a:r>
                      <a:r>
                        <a:rPr kumimoji="1" lang="en-US" altLang="ja-JP" sz="1100" dirty="0">
                          <a:latin typeface="Meiryo UI" panose="020B0604030504040204" pitchFamily="50" charset="-128"/>
                          <a:ea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rPr>
                        <a:t>株</a:t>
                      </a:r>
                      <a:r>
                        <a:rPr kumimoji="1" lang="en-US" altLang="ja-JP" sz="1100" dirty="0">
                          <a:latin typeface="Meiryo UI" panose="020B0604030504040204" pitchFamily="50" charset="-128"/>
                          <a:ea typeface="Meiryo UI" panose="020B0604030504040204" pitchFamily="50" charset="-128"/>
                        </a:rPr>
                        <a:t>)</a:t>
                      </a:r>
                    </a:p>
                    <a:p>
                      <a:r>
                        <a:rPr kumimoji="1" lang="en-US" altLang="ja-JP" sz="1100" dirty="0">
                          <a:latin typeface="Meiryo UI" panose="020B0604030504040204" pitchFamily="50" charset="-128"/>
                          <a:ea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rPr>
                        <a:t>株</a:t>
                      </a:r>
                      <a:r>
                        <a:rPr kumimoji="1" lang="en-US" altLang="ja-JP" sz="1100" dirty="0">
                          <a:latin typeface="Meiryo UI" panose="020B0604030504040204" pitchFamily="50" charset="-128"/>
                          <a:ea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rPr>
                        <a:t>ﾃﾞｻﾞｲﾝﾜｰｸｽｴﾝｼｪﾝﾄ　　 </a:t>
                      </a:r>
                      <a:r>
                        <a:rPr kumimoji="1" lang="en-US" altLang="ja-JP" sz="1100" baseline="0" dirty="0">
                          <a:latin typeface="Meiryo UI" panose="020B0604030504040204" pitchFamily="50" charset="-128"/>
                          <a:ea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rPr>
                        <a:t>株</a:t>
                      </a:r>
                      <a:r>
                        <a:rPr kumimoji="1" lang="en-US" altLang="ja-JP" sz="1100" dirty="0">
                          <a:latin typeface="Meiryo UI" panose="020B0604030504040204" pitchFamily="50" charset="-128"/>
                          <a:ea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rPr>
                        <a:t>パルコ　　　　　　　　　　</a:t>
                      </a:r>
                      <a:r>
                        <a:rPr kumimoji="1" lang="ja-JP" altLang="en-US" sz="1100" baseline="0" dirty="0">
                          <a:latin typeface="Meiryo UI" panose="020B0604030504040204" pitchFamily="50" charset="-128"/>
                          <a:ea typeface="Meiryo UI" panose="020B0604030504040204" pitchFamily="50" charset="-128"/>
                        </a:rPr>
                        <a:t> </a:t>
                      </a:r>
                      <a:r>
                        <a:rPr kumimoji="1" lang="ja-JP" altLang="en-US" sz="1100" dirty="0">
                          <a:latin typeface="Meiryo UI" panose="020B0604030504040204" pitchFamily="50" charset="-128"/>
                          <a:ea typeface="Meiryo UI" panose="020B0604030504040204" pitchFamily="50" charset="-128"/>
                        </a:rPr>
                        <a:t>　　</a:t>
                      </a:r>
                      <a:r>
                        <a:rPr kumimoji="1" lang="en-US" altLang="ja-JP" sz="1100" dirty="0">
                          <a:latin typeface="Meiryo UI" panose="020B0604030504040204" pitchFamily="50" charset="-128"/>
                          <a:ea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rPr>
                        <a:t>株</a:t>
                      </a:r>
                      <a:r>
                        <a:rPr kumimoji="1" lang="en-US" altLang="ja-JP" sz="1100" dirty="0">
                          <a:latin typeface="Meiryo UI" panose="020B0604030504040204" pitchFamily="50" charset="-128"/>
                          <a:ea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rPr>
                        <a:t>ダイオーズジャパン</a:t>
                      </a:r>
                      <a:endParaRPr kumimoji="1" lang="en-US" altLang="ja-JP" sz="1100" dirty="0">
                        <a:latin typeface="Meiryo UI" panose="020B0604030504040204" pitchFamily="50" charset="-128"/>
                        <a:ea typeface="Meiryo UI" panose="020B0604030504040204" pitchFamily="50" charset="-128"/>
                      </a:endParaRPr>
                    </a:p>
                    <a:p>
                      <a:r>
                        <a:rPr kumimoji="1" lang="zh-CN" altLang="en-US" sz="1100" dirty="0">
                          <a:latin typeface="Meiryo UI" panose="020B0604030504040204" pitchFamily="50" charset="-128"/>
                          <a:ea typeface="Meiryo UI" panose="020B0604030504040204" pitchFamily="50" charset="-128"/>
                        </a:rPr>
                        <a:t>中西金属工業</a:t>
                      </a:r>
                      <a:r>
                        <a:rPr kumimoji="1" lang="en-US" altLang="zh-CN" sz="1100" dirty="0">
                          <a:latin typeface="Meiryo UI" panose="020B0604030504040204" pitchFamily="50" charset="-128"/>
                          <a:ea typeface="Meiryo UI" panose="020B0604030504040204" pitchFamily="50" charset="-128"/>
                        </a:rPr>
                        <a:t>(</a:t>
                      </a:r>
                      <a:r>
                        <a:rPr kumimoji="1" lang="zh-CN" altLang="en-US" sz="1100" dirty="0">
                          <a:latin typeface="Meiryo UI" panose="020B0604030504040204" pitchFamily="50" charset="-128"/>
                          <a:ea typeface="Meiryo UI" panose="020B0604030504040204" pitchFamily="50" charset="-128"/>
                        </a:rPr>
                        <a:t>株</a:t>
                      </a:r>
                      <a:r>
                        <a:rPr kumimoji="1" lang="en-US" altLang="zh-CN" sz="1100" dirty="0">
                          <a:latin typeface="Meiryo UI" panose="020B0604030504040204" pitchFamily="50" charset="-128"/>
                          <a:ea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rPr>
                        <a:t>　　　　　</a:t>
                      </a:r>
                      <a:r>
                        <a:rPr kumimoji="1" lang="ja-JP" altLang="en-US" sz="1100" baseline="0" dirty="0">
                          <a:latin typeface="Meiryo UI" panose="020B0604030504040204" pitchFamily="50" charset="-128"/>
                          <a:ea typeface="Meiryo UI" panose="020B0604030504040204" pitchFamily="50" charset="-128"/>
                        </a:rPr>
                        <a:t> </a:t>
                      </a:r>
                      <a:r>
                        <a:rPr kumimoji="1" lang="en-US" altLang="zh-CN" sz="1100" dirty="0">
                          <a:latin typeface="Meiryo UI" panose="020B0604030504040204" pitchFamily="50" charset="-128"/>
                          <a:ea typeface="Meiryo UI" panose="020B0604030504040204" pitchFamily="50" charset="-128"/>
                        </a:rPr>
                        <a:t>(</a:t>
                      </a:r>
                      <a:r>
                        <a:rPr kumimoji="1" lang="zh-CN" altLang="en-US" sz="1100" dirty="0">
                          <a:latin typeface="Meiryo UI" panose="020B0604030504040204" pitchFamily="50" charset="-128"/>
                          <a:ea typeface="Meiryo UI" panose="020B0604030504040204" pitchFamily="50" charset="-128"/>
                        </a:rPr>
                        <a:t>株</a:t>
                      </a:r>
                      <a:r>
                        <a:rPr kumimoji="1" lang="en-US" altLang="zh-CN" sz="1100" dirty="0">
                          <a:latin typeface="Meiryo UI" panose="020B0604030504040204" pitchFamily="50" charset="-128"/>
                          <a:ea typeface="Meiryo UI" panose="020B0604030504040204" pitchFamily="50" charset="-128"/>
                        </a:rPr>
                        <a:t>)</a:t>
                      </a:r>
                      <a:r>
                        <a:rPr kumimoji="1" lang="en-US" altLang="zh-CN" sz="1100" dirty="0" err="1">
                          <a:latin typeface="Meiryo UI" panose="020B0604030504040204" pitchFamily="50" charset="-128"/>
                          <a:ea typeface="Meiryo UI" panose="020B0604030504040204" pitchFamily="50" charset="-128"/>
                        </a:rPr>
                        <a:t>Soelu</a:t>
                      </a:r>
                      <a:r>
                        <a:rPr kumimoji="1" lang="ja-JP" altLang="en-US" sz="1100" dirty="0">
                          <a:latin typeface="Meiryo UI" panose="020B0604030504040204" pitchFamily="50" charset="-128"/>
                          <a:ea typeface="Meiryo UI" panose="020B0604030504040204" pitchFamily="50" charset="-128"/>
                        </a:rPr>
                        <a:t>　　　　　　　　　　　 行政書士やまだ事務所</a:t>
                      </a:r>
                      <a:endParaRPr kumimoji="1" lang="en-US" altLang="ja-JP" sz="1100" dirty="0">
                        <a:latin typeface="Meiryo UI" panose="020B0604030504040204" pitchFamily="50" charset="-128"/>
                        <a:ea typeface="Meiryo UI" panose="020B0604030504040204" pitchFamily="50" charset="-128"/>
                      </a:endParaRPr>
                    </a:p>
                    <a:p>
                      <a:r>
                        <a:rPr kumimoji="1" lang="ja-JP" altLang="en-US" sz="1100" dirty="0">
                          <a:latin typeface="Meiryo UI" panose="020B0604030504040204" pitchFamily="50" charset="-128"/>
                          <a:ea typeface="Meiryo UI" panose="020B0604030504040204" pitchFamily="50" charset="-128"/>
                        </a:rPr>
                        <a:t>ホシザキ</a:t>
                      </a:r>
                      <a:r>
                        <a:rPr kumimoji="1" lang="en-US" altLang="ja-JP" sz="1100" dirty="0">
                          <a:latin typeface="Meiryo UI" panose="020B0604030504040204" pitchFamily="50" charset="-128"/>
                          <a:ea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rPr>
                        <a:t>株</a:t>
                      </a:r>
                      <a:r>
                        <a:rPr kumimoji="1" lang="en-US" altLang="ja-JP" sz="1100" dirty="0">
                          <a:latin typeface="Meiryo UI" panose="020B0604030504040204" pitchFamily="50" charset="-128"/>
                          <a:ea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rPr>
                        <a:t>　　　　　　　　　</a:t>
                      </a:r>
                      <a:r>
                        <a:rPr kumimoji="1" lang="ja-JP" altLang="en-US" sz="1100" baseline="0" dirty="0">
                          <a:latin typeface="Meiryo UI" panose="020B0604030504040204" pitchFamily="50" charset="-128"/>
                          <a:ea typeface="Meiryo UI" panose="020B0604030504040204" pitchFamily="50" charset="-128"/>
                        </a:rPr>
                        <a:t> </a:t>
                      </a:r>
                      <a:r>
                        <a:rPr kumimoji="1" lang="ja-JP" altLang="en-US" sz="1100" dirty="0">
                          <a:latin typeface="Meiryo UI" panose="020B0604030504040204" pitchFamily="50" charset="-128"/>
                          <a:ea typeface="Meiryo UI" panose="020B0604030504040204" pitchFamily="50" charset="-128"/>
                        </a:rPr>
                        <a:t>アサヒユウアス</a:t>
                      </a:r>
                      <a:r>
                        <a:rPr kumimoji="1" lang="en-US" altLang="ja-JP" sz="1100" dirty="0">
                          <a:latin typeface="Meiryo UI" panose="020B0604030504040204" pitchFamily="50" charset="-128"/>
                          <a:ea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rPr>
                        <a:t>株</a:t>
                      </a:r>
                      <a:r>
                        <a:rPr kumimoji="1" lang="en-US" altLang="ja-JP" sz="1100" dirty="0">
                          <a:latin typeface="Meiryo UI" panose="020B0604030504040204" pitchFamily="50" charset="-128"/>
                          <a:ea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rPr>
                        <a:t>　　　　　　　　 </a:t>
                      </a:r>
                      <a:r>
                        <a:rPr kumimoji="1" lang="en-US" altLang="zh-CN" sz="1100" dirty="0">
                          <a:latin typeface="Meiryo UI" panose="020B0604030504040204" pitchFamily="50" charset="-128"/>
                          <a:ea typeface="Meiryo UI" panose="020B0604030504040204" pitchFamily="50" charset="-128"/>
                        </a:rPr>
                        <a:t>(</a:t>
                      </a:r>
                      <a:r>
                        <a:rPr kumimoji="1" lang="zh-CN" altLang="en-US" sz="1100" dirty="0">
                          <a:latin typeface="Meiryo UI" panose="020B0604030504040204" pitchFamily="50" charset="-128"/>
                          <a:ea typeface="Meiryo UI" panose="020B0604030504040204" pitchFamily="50" charset="-128"/>
                        </a:rPr>
                        <a:t>株</a:t>
                      </a:r>
                      <a:r>
                        <a:rPr kumimoji="1" lang="en-US" altLang="zh-CN" sz="1100" dirty="0">
                          <a:latin typeface="Meiryo UI" panose="020B0604030504040204" pitchFamily="50" charset="-128"/>
                          <a:ea typeface="Meiryo UI" panose="020B0604030504040204" pitchFamily="50" charset="-128"/>
                        </a:rPr>
                        <a:t>)F</a:t>
                      </a:r>
                      <a:r>
                        <a:rPr kumimoji="1" lang="zh-CN" altLang="en-US" sz="1100" dirty="0">
                          <a:latin typeface="Meiryo UI" panose="020B0604030504040204" pitchFamily="50" charset="-128"/>
                          <a:ea typeface="Meiryo UI" panose="020B0604030504040204" pitchFamily="50" charset="-128"/>
                        </a:rPr>
                        <a:t>企画</a:t>
                      </a:r>
                      <a:endParaRPr kumimoji="1" lang="en-US" altLang="zh-CN" sz="1100" dirty="0">
                        <a:latin typeface="Meiryo UI" panose="020B0604030504040204" pitchFamily="50" charset="-128"/>
                        <a:ea typeface="Meiryo UI" panose="020B0604030504040204" pitchFamily="50" charset="-128"/>
                      </a:endParaRPr>
                    </a:p>
                    <a:p>
                      <a:r>
                        <a:rPr kumimoji="1" lang="en-US" altLang="ja-JP" sz="1100" dirty="0">
                          <a:latin typeface="Meiryo UI" panose="020B0604030504040204" pitchFamily="50" charset="-128"/>
                          <a:ea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rPr>
                        <a:t>株</a:t>
                      </a:r>
                      <a:r>
                        <a:rPr kumimoji="1" lang="en-US" altLang="ja-JP" sz="1100" dirty="0">
                          <a:latin typeface="Meiryo UI" panose="020B0604030504040204" pitchFamily="50" charset="-128"/>
                          <a:ea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rPr>
                        <a:t>サルソニード　 　　　　　　</a:t>
                      </a:r>
                      <a:r>
                        <a:rPr kumimoji="1" lang="en-US" altLang="ja-JP" sz="1100" dirty="0">
                          <a:latin typeface="Meiryo UI" panose="020B0604030504040204" pitchFamily="50" charset="-128"/>
                          <a:ea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rPr>
                        <a:t>株</a:t>
                      </a:r>
                      <a:r>
                        <a:rPr kumimoji="1" lang="en-US" altLang="ja-JP" sz="1100" dirty="0">
                          <a:latin typeface="Meiryo UI" panose="020B0604030504040204" pitchFamily="50" charset="-128"/>
                          <a:ea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rPr>
                        <a:t>獏　　　　　　　　　　　　　　アース製薬</a:t>
                      </a:r>
                      <a:r>
                        <a:rPr kumimoji="1" lang="en-US" altLang="ja-JP" sz="1100" dirty="0">
                          <a:latin typeface="Meiryo UI" panose="020B0604030504040204" pitchFamily="50" charset="-128"/>
                          <a:ea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rPr>
                        <a:t>株</a:t>
                      </a:r>
                      <a:r>
                        <a:rPr kumimoji="1" lang="en-US" altLang="ja-JP" sz="1100" dirty="0">
                          <a:latin typeface="Meiryo UI" panose="020B0604030504040204" pitchFamily="50" charset="-128"/>
                          <a:ea typeface="Meiryo UI" panose="020B0604030504040204" pitchFamily="50" charset="-128"/>
                        </a:rPr>
                        <a:t>)</a:t>
                      </a:r>
                    </a:p>
                    <a:p>
                      <a:r>
                        <a:rPr kumimoji="1" lang="ja-JP" altLang="en-US" sz="1100" dirty="0">
                          <a:latin typeface="Meiryo UI" panose="020B0604030504040204" pitchFamily="50" charset="-128"/>
                          <a:ea typeface="Meiryo UI" panose="020B0604030504040204" pitchFamily="50" charset="-128"/>
                        </a:rPr>
                        <a:t>エルソニック</a:t>
                      </a:r>
                      <a:r>
                        <a:rPr kumimoji="1" lang="en-US" altLang="ja-JP" sz="1100" dirty="0">
                          <a:latin typeface="Meiryo UI" panose="020B0604030504040204" pitchFamily="50" charset="-128"/>
                          <a:ea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rPr>
                        <a:t>株</a:t>
                      </a:r>
                      <a:r>
                        <a:rPr kumimoji="1" lang="en-US" altLang="ja-JP" sz="1100" dirty="0">
                          <a:latin typeface="Meiryo UI" panose="020B0604030504040204" pitchFamily="50" charset="-128"/>
                          <a:ea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rPr>
                        <a:t>　　　　　　　　縁里庵かつもと鍼灸院　　　　　</a:t>
                      </a:r>
                      <a:r>
                        <a:rPr kumimoji="1" lang="en-US" altLang="ja-JP" sz="1100" dirty="0">
                          <a:latin typeface="Meiryo UI" panose="020B0604030504040204" pitchFamily="50" charset="-128"/>
                          <a:ea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rPr>
                        <a:t>株</a:t>
                      </a:r>
                      <a:r>
                        <a:rPr kumimoji="1" lang="en-US" altLang="ja-JP" sz="1100" dirty="0">
                          <a:latin typeface="Meiryo UI" panose="020B0604030504040204" pitchFamily="50" charset="-128"/>
                          <a:ea typeface="Meiryo UI" panose="020B0604030504040204" pitchFamily="50" charset="-128"/>
                        </a:rPr>
                        <a:t>)BFLAT</a:t>
                      </a:r>
                    </a:p>
                  </a:txBody>
                  <a:tcPr/>
                </a:tc>
                <a:tc>
                  <a:txBody>
                    <a:bodyPr/>
                    <a:lstStyle/>
                    <a:p>
                      <a:r>
                        <a:rPr kumimoji="1" lang="en-US" altLang="ja-JP" sz="1100" dirty="0">
                          <a:latin typeface="Meiryo UI" panose="020B0604030504040204" pitchFamily="50" charset="-128"/>
                          <a:ea typeface="Meiryo UI" panose="020B0604030504040204" pitchFamily="50" charset="-128"/>
                        </a:rPr>
                        <a:t>NPO</a:t>
                      </a:r>
                      <a:r>
                        <a:rPr kumimoji="1" lang="ja-JP" altLang="en-US" sz="1100" dirty="0">
                          <a:latin typeface="Meiryo UI" panose="020B0604030504040204" pitchFamily="50" charset="-128"/>
                          <a:ea typeface="Meiryo UI" panose="020B0604030504040204" pitchFamily="50" charset="-128"/>
                        </a:rPr>
                        <a:t>等団体</a:t>
                      </a:r>
                    </a:p>
                  </a:txBody>
                  <a:tcPr/>
                </a:tc>
                <a:tc>
                  <a:txBody>
                    <a:bodyPr/>
                    <a:lstStyle/>
                    <a:p>
                      <a:r>
                        <a:rPr kumimoji="1" lang="ja-JP" altLang="en-US" sz="1100" dirty="0">
                          <a:latin typeface="Meiryo UI" panose="020B0604030504040204" pitchFamily="50" charset="-128"/>
                          <a:ea typeface="Meiryo UI" panose="020B0604030504040204" pitchFamily="50" charset="-128"/>
                        </a:rPr>
                        <a:t>水</a:t>
                      </a:r>
                      <a:r>
                        <a:rPr kumimoji="1" lang="en-US" altLang="ja-JP" sz="1100" dirty="0">
                          <a:latin typeface="Meiryo UI" panose="020B0604030504040204" pitchFamily="50" charset="-128"/>
                          <a:ea typeface="Meiryo UI" panose="020B0604030504040204" pitchFamily="50" charset="-128"/>
                        </a:rPr>
                        <a:t>Do</a:t>
                      </a:r>
                      <a:r>
                        <a:rPr kumimoji="1" lang="ja-JP" altLang="en-US" sz="1100" dirty="0">
                          <a:latin typeface="Meiryo UI" panose="020B0604030504040204" pitchFamily="50" charset="-128"/>
                          <a:ea typeface="Meiryo UI" panose="020B0604030504040204" pitchFamily="50" charset="-128"/>
                        </a:rPr>
                        <a:t>！ネットワーク</a:t>
                      </a:r>
                      <a:endParaRPr kumimoji="1" lang="en-US" altLang="ja-JP" sz="1100" dirty="0">
                        <a:latin typeface="Meiryo UI" panose="020B0604030504040204" pitchFamily="50" charset="-128"/>
                        <a:ea typeface="Meiryo UI" panose="020B0604030504040204" pitchFamily="50" charset="-128"/>
                      </a:endParaRPr>
                    </a:p>
                    <a:p>
                      <a:r>
                        <a:rPr kumimoji="1" lang="ja-JP" altLang="en-US" sz="1100" dirty="0">
                          <a:latin typeface="Meiryo UI" panose="020B0604030504040204" pitchFamily="50" charset="-128"/>
                          <a:ea typeface="Meiryo UI" panose="020B0604030504040204" pitchFamily="50" charset="-128"/>
                        </a:rPr>
                        <a:t>大阪府民環境会議</a:t>
                      </a:r>
                      <a:endParaRPr kumimoji="1" lang="en-US" altLang="ja-JP" sz="1100" dirty="0">
                        <a:latin typeface="Meiryo UI" panose="020B0604030504040204" pitchFamily="50" charset="-128"/>
                        <a:ea typeface="Meiryo UI" panose="020B0604030504040204" pitchFamily="50" charset="-128"/>
                      </a:endParaRPr>
                    </a:p>
                    <a:p>
                      <a:r>
                        <a:rPr kumimoji="1" lang="en-US" altLang="ja-JP" sz="1100" dirty="0">
                          <a:latin typeface="Meiryo UI" panose="020B0604030504040204" pitchFamily="50" charset="-128"/>
                          <a:ea typeface="Meiryo UI" panose="020B0604030504040204" pitchFamily="50" charset="-128"/>
                        </a:rPr>
                        <a:t>SDG</a:t>
                      </a:r>
                      <a:r>
                        <a:rPr kumimoji="1" lang="ja-JP" altLang="en-US" sz="1100" dirty="0">
                          <a:latin typeface="Meiryo UI" panose="020B0604030504040204" pitchFamily="50" charset="-128"/>
                          <a:ea typeface="Meiryo UI" panose="020B0604030504040204" pitchFamily="50" charset="-128"/>
                        </a:rPr>
                        <a:t>サポーターズ</a:t>
                      </a:r>
                      <a:endParaRPr kumimoji="1" lang="en-US" altLang="ja-JP" sz="1100" dirty="0">
                        <a:latin typeface="Meiryo UI" panose="020B0604030504040204" pitchFamily="50" charset="-128"/>
                        <a:ea typeface="Meiryo UI" panose="020B0604030504040204" pitchFamily="50" charset="-128"/>
                      </a:endParaRPr>
                    </a:p>
                    <a:p>
                      <a:r>
                        <a:rPr kumimoji="1" lang="ja-JP" altLang="en-US" sz="1100" dirty="0">
                          <a:latin typeface="Meiryo UI" panose="020B0604030504040204" pitchFamily="50" charset="-128"/>
                          <a:ea typeface="Meiryo UI" panose="020B0604030504040204" pitchFamily="50" charset="-128"/>
                        </a:rPr>
                        <a:t>一般社団法人</a:t>
                      </a:r>
                      <a:r>
                        <a:rPr kumimoji="1" lang="en-US" altLang="ja-JP" sz="1100" dirty="0">
                          <a:latin typeface="Meiryo UI" panose="020B0604030504040204" pitchFamily="50" charset="-128"/>
                          <a:ea typeface="Meiryo UI" panose="020B0604030504040204" pitchFamily="50" charset="-128"/>
                        </a:rPr>
                        <a:t>Social Innovation Japan</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effectLst/>
                          <a:latin typeface="Meiryo UI" panose="020B0604030504040204" pitchFamily="50" charset="-128"/>
                          <a:ea typeface="Meiryo UI" panose="020B0604030504040204" pitchFamily="50" charset="-128"/>
                        </a:rPr>
                        <a:t>特定非営利活動法人　日本おもてなし倶楽部</a:t>
                      </a:r>
                      <a:endParaRPr lang="en-US" altLang="ja-JP" sz="1100" dirty="0">
                        <a:effectLst/>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effectLst/>
                          <a:latin typeface="Meiryo UI" panose="020B0604030504040204" pitchFamily="50" charset="-128"/>
                          <a:ea typeface="Meiryo UI" panose="020B0604030504040204" pitchFamily="50" charset="-128"/>
                        </a:rPr>
                        <a:t>特定非営利活動法人</a:t>
                      </a:r>
                      <a:endParaRPr lang="en-US" altLang="ja-JP" sz="1100" dirty="0">
                        <a:effectLst/>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effectLst/>
                          <a:latin typeface="Meiryo UI" panose="020B0604030504040204" pitchFamily="50" charset="-128"/>
                          <a:ea typeface="Meiryo UI" panose="020B0604030504040204" pitchFamily="50" charset="-128"/>
                        </a:rPr>
                        <a:t>地域環境デザイン研究所</a:t>
                      </a:r>
                      <a:r>
                        <a:rPr lang="en-US" altLang="ja-JP" sz="1100" dirty="0">
                          <a:effectLst/>
                          <a:latin typeface="Meiryo UI" panose="020B0604030504040204" pitchFamily="50" charset="-128"/>
                          <a:ea typeface="Meiryo UI" panose="020B0604030504040204" pitchFamily="50" charset="-128"/>
                        </a:rPr>
                        <a:t>ecotone</a:t>
                      </a:r>
                      <a:endParaRPr lang="ja-JP" altLang="en-US" sz="1100" dirty="0">
                        <a:effectLst/>
                        <a:latin typeface="Meiryo UI" panose="020B0604030504040204" pitchFamily="50" charset="-128"/>
                        <a:ea typeface="Meiryo UI" panose="020B0604030504040204" pitchFamily="50" charset="-128"/>
                      </a:endParaRPr>
                    </a:p>
                    <a:p>
                      <a:r>
                        <a:rPr kumimoji="1" lang="zh-TW" altLang="en-US" sz="1100" dirty="0">
                          <a:latin typeface="Meiryo UI" panose="020B0604030504040204" pitchFamily="50" charset="-128"/>
                          <a:ea typeface="Meiryo UI" panose="020B0604030504040204" pitchFamily="50" charset="-128"/>
                        </a:rPr>
                        <a:t>特定非営利活動法人</a:t>
                      </a:r>
                      <a:r>
                        <a:rPr kumimoji="1" lang="ja-JP" altLang="en-US" sz="1100" dirty="0">
                          <a:latin typeface="Meiryo UI" panose="020B0604030504040204" pitchFamily="50" charset="-128"/>
                          <a:ea typeface="Meiryo UI" panose="020B0604030504040204" pitchFamily="50" charset="-128"/>
                        </a:rPr>
                        <a:t>　</a:t>
                      </a:r>
                      <a:r>
                        <a:rPr kumimoji="1" lang="zh-TW" altLang="en-US" sz="1100" dirty="0">
                          <a:latin typeface="Meiryo UI" panose="020B0604030504040204" pitchFamily="50" charset="-128"/>
                          <a:ea typeface="Meiryo UI" panose="020B0604030504040204" pitchFamily="50" charset="-128"/>
                        </a:rPr>
                        <a:t>素材探検隊</a:t>
                      </a:r>
                      <a:endParaRPr kumimoji="1" lang="en-US" altLang="ja-JP" sz="11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3073345778"/>
                  </a:ext>
                </a:extLst>
              </a:tr>
              <a:tr h="245855">
                <a:tc vMerge="1">
                  <a:txBody>
                    <a:bodyPr/>
                    <a:lstStyle/>
                    <a:p>
                      <a:endParaRPr kumimoji="1" lang="ja-JP" altLang="en-US" sz="1100" dirty="0"/>
                    </a:p>
                  </a:txBody>
                  <a:tcPr/>
                </a:tc>
                <a:tc vMerge="1">
                  <a:txBody>
                    <a:bodyPr/>
                    <a:lstStyle/>
                    <a:p>
                      <a:endParaRPr kumimoji="1" lang="ja-JP" altLang="en-US" sz="1100" dirty="0"/>
                    </a:p>
                  </a:txBody>
                  <a:tcPr/>
                </a:tc>
                <a:tc>
                  <a:txBody>
                    <a:bodyPr/>
                    <a:lstStyle/>
                    <a:p>
                      <a:r>
                        <a:rPr kumimoji="1" lang="ja-JP" altLang="en-US" sz="1100" dirty="0">
                          <a:latin typeface="Meiryo UI" panose="020B0604030504040204" pitchFamily="50" charset="-128"/>
                          <a:ea typeface="Meiryo UI" panose="020B0604030504040204" pitchFamily="50" charset="-128"/>
                        </a:rPr>
                        <a:t>水道事業者</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effectLst/>
                          <a:latin typeface="Meiryo UI" panose="020B0604030504040204" pitchFamily="50" charset="-128"/>
                          <a:ea typeface="Meiryo UI" panose="020B0604030504040204" pitchFamily="50" charset="-128"/>
                        </a:rPr>
                        <a:t>大阪市水道局</a:t>
                      </a:r>
                    </a:p>
                  </a:txBody>
                  <a:tcPr/>
                </a:tc>
                <a:extLst>
                  <a:ext uri="{0D108BD9-81ED-4DB2-BD59-A6C34878D82A}">
                    <a16:rowId xmlns:a16="http://schemas.microsoft.com/office/drawing/2014/main" val="2737594046"/>
                  </a:ext>
                </a:extLst>
              </a:tr>
              <a:tr h="245855">
                <a:tc vMerge="1">
                  <a:txBody>
                    <a:bodyPr/>
                    <a:lstStyle/>
                    <a:p>
                      <a:endParaRPr kumimoji="1" lang="ja-JP" altLang="en-US"/>
                    </a:p>
                  </a:txBody>
                  <a:tcPr/>
                </a:tc>
                <a:tc vMerge="1">
                  <a:txBody>
                    <a:bodyPr/>
                    <a:lstStyle/>
                    <a:p>
                      <a:endParaRPr kumimoji="1" lang="ja-JP" altLang="en-US"/>
                    </a:p>
                  </a:txBody>
                  <a:tcPr/>
                </a:tc>
                <a:tc>
                  <a:txBody>
                    <a:bodyPr/>
                    <a:lstStyle/>
                    <a:p>
                      <a:r>
                        <a:rPr kumimoji="1" lang="ja-JP" altLang="en-US" sz="1100" dirty="0">
                          <a:latin typeface="Meiryo UI" panose="020B0604030504040204" pitchFamily="50" charset="-128"/>
                          <a:ea typeface="Meiryo UI" panose="020B0604030504040204" pitchFamily="50" charset="-128"/>
                        </a:rPr>
                        <a:t>教育機関</a:t>
                      </a:r>
                    </a:p>
                  </a:txBody>
                  <a:tcPr/>
                </a:tc>
                <a:tc>
                  <a:txBody>
                    <a:bodyPr/>
                    <a:lstStyle/>
                    <a:p>
                      <a:r>
                        <a:rPr kumimoji="1" lang="ja-JP" altLang="en-US" sz="1100" dirty="0">
                          <a:latin typeface="Meiryo UI" panose="020B0604030504040204" pitchFamily="50" charset="-128"/>
                          <a:ea typeface="Meiryo UI" panose="020B0604030504040204" pitchFamily="50" charset="-128"/>
                        </a:rPr>
                        <a:t>大阪府立住吉商業高校</a:t>
                      </a:r>
                    </a:p>
                  </a:txBody>
                  <a:tcPr/>
                </a:tc>
                <a:extLst>
                  <a:ext uri="{0D108BD9-81ED-4DB2-BD59-A6C34878D82A}">
                    <a16:rowId xmlns:a16="http://schemas.microsoft.com/office/drawing/2014/main" val="2742312773"/>
                  </a:ext>
                </a:extLst>
              </a:tr>
              <a:tr h="503228">
                <a:tc vMerge="1">
                  <a:txBody>
                    <a:bodyPr/>
                    <a:lstStyle/>
                    <a:p>
                      <a:endParaRPr kumimoji="1" lang="ja-JP" altLang="en-US" sz="1100" dirty="0"/>
                    </a:p>
                  </a:txBody>
                  <a:tcPr/>
                </a:tc>
                <a:tc vMerge="1">
                  <a:txBody>
                    <a:bodyPr/>
                    <a:lstStyle/>
                    <a:p>
                      <a:endParaRPr kumimoji="1" lang="ja-JP" altLang="en-US" sz="1100" dirty="0"/>
                    </a:p>
                  </a:txBody>
                  <a:tcPr/>
                </a:tc>
                <a:tc>
                  <a:txBody>
                    <a:bodyPr/>
                    <a:lstStyle/>
                    <a:p>
                      <a:r>
                        <a:rPr kumimoji="1" lang="ja-JP" altLang="en-US" sz="1100" dirty="0">
                          <a:latin typeface="Meiryo UI" panose="020B0604030504040204" pitchFamily="50" charset="-128"/>
                          <a:ea typeface="Meiryo UI" panose="020B0604030504040204" pitchFamily="50" charset="-128"/>
                        </a:rPr>
                        <a:t>行政等</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latin typeface="Meiryo UI" panose="020B0604030504040204" pitchFamily="50" charset="-128"/>
                          <a:ea typeface="Meiryo UI" panose="020B0604030504040204" pitchFamily="50" charset="-128"/>
                        </a:rPr>
                        <a:t>大阪市、堺市、熊取町、泉大津市、吹田市、島本町、東大阪市、富田林市、貝塚市、門真市、大阪府</a:t>
                      </a:r>
                    </a:p>
                  </a:txBody>
                  <a:tcPr/>
                </a:tc>
                <a:extLst>
                  <a:ext uri="{0D108BD9-81ED-4DB2-BD59-A6C34878D82A}">
                    <a16:rowId xmlns:a16="http://schemas.microsoft.com/office/drawing/2014/main" val="809511318"/>
                  </a:ext>
                </a:extLst>
              </a:tr>
            </a:tbl>
          </a:graphicData>
        </a:graphic>
      </p:graphicFrame>
    </p:spTree>
    <p:extLst>
      <p:ext uri="{BB962C8B-B14F-4D97-AF65-F5344CB8AC3E}">
        <p14:creationId xmlns:p14="http://schemas.microsoft.com/office/powerpoint/2010/main" val="10844203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角丸四角形 67"/>
          <p:cNvSpPr/>
          <p:nvPr/>
        </p:nvSpPr>
        <p:spPr>
          <a:xfrm>
            <a:off x="5807993" y="5609732"/>
            <a:ext cx="1910145" cy="1045189"/>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174636" y="1001474"/>
            <a:ext cx="9587550" cy="616945"/>
          </a:xfrm>
          <a:prstGeom prst="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p:cNvSpPr/>
          <p:nvPr/>
        </p:nvSpPr>
        <p:spPr>
          <a:xfrm>
            <a:off x="0" y="0"/>
            <a:ext cx="9906000" cy="6825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2820473" y="0"/>
            <a:ext cx="4855335" cy="646331"/>
          </a:xfrm>
          <a:prstGeom prst="rect">
            <a:avLst/>
          </a:prstGeom>
          <a:noFill/>
        </p:spPr>
        <p:txBody>
          <a:bodyPr wrap="square" rtlCol="0">
            <a:spAutoFit/>
          </a:bodyPr>
          <a:lstStyle/>
          <a:p>
            <a:r>
              <a:rPr kumimoji="1" lang="ja-JP" altLang="en-US" sz="3600" b="1" dirty="0">
                <a:solidFill>
                  <a:schemeClr val="bg1"/>
                </a:solidFill>
                <a:latin typeface="Meiryo UI" panose="020B0604030504040204" pitchFamily="50" charset="-128"/>
                <a:ea typeface="Meiryo UI" panose="020B0604030504040204" pitchFamily="50" charset="-128"/>
              </a:rPr>
              <a:t>アクションプログラム</a:t>
            </a:r>
            <a:endParaRPr kumimoji="1" lang="en-US" altLang="ja-JP" sz="3600" b="1" dirty="0">
              <a:solidFill>
                <a:schemeClr val="bg1"/>
              </a:solidFill>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371712" y="1140076"/>
            <a:ext cx="9326079" cy="400110"/>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おおさかマイボトルパートナーズメンバーの取組内容を、毎年度とりまとめて公表</a:t>
            </a:r>
            <a:endParaRPr kumimoji="1" lang="en-US" altLang="ja-JP" sz="2000" b="1" dirty="0">
              <a:latin typeface="Meiryo UI" panose="020B0604030504040204" pitchFamily="50" charset="-128"/>
              <a:ea typeface="Meiryo UI" panose="020B0604030504040204" pitchFamily="50" charset="-128"/>
            </a:endParaRPr>
          </a:p>
        </p:txBody>
      </p:sp>
      <p:sp>
        <p:nvSpPr>
          <p:cNvPr id="7" name="角丸四角形 6"/>
          <p:cNvSpPr/>
          <p:nvPr/>
        </p:nvSpPr>
        <p:spPr>
          <a:xfrm>
            <a:off x="174636" y="740105"/>
            <a:ext cx="2645837" cy="342430"/>
          </a:xfrm>
          <a:prstGeom prst="roundRect">
            <a:avLst>
              <a:gd name="adj" fmla="val 50000"/>
            </a:avLst>
          </a:prstGeom>
          <a:solidFill>
            <a:srgbClr val="00B0F0"/>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solidFill>
                  <a:schemeClr val="bg1"/>
                </a:solidFill>
                <a:latin typeface="Meiryo UI" pitchFamily="50" charset="-128"/>
                <a:ea typeface="Meiryo UI" pitchFamily="50" charset="-128"/>
                <a:cs typeface="Meiryo UI" pitchFamily="50" charset="-128"/>
              </a:rPr>
              <a:t>アクションプログラムについて</a:t>
            </a:r>
          </a:p>
        </p:txBody>
      </p:sp>
      <p:sp>
        <p:nvSpPr>
          <p:cNvPr id="11" name="角丸四角形 10"/>
          <p:cNvSpPr/>
          <p:nvPr/>
        </p:nvSpPr>
        <p:spPr>
          <a:xfrm>
            <a:off x="174635" y="1758942"/>
            <a:ext cx="2645837" cy="342430"/>
          </a:xfrm>
          <a:prstGeom prst="roundRect">
            <a:avLst>
              <a:gd name="adj" fmla="val 50000"/>
            </a:avLst>
          </a:prstGeom>
          <a:solidFill>
            <a:srgbClr val="00B0F0"/>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solidFill>
                  <a:schemeClr val="bg1"/>
                </a:solidFill>
                <a:latin typeface="Meiryo UI" pitchFamily="50" charset="-128"/>
                <a:ea typeface="Meiryo UI" pitchFamily="50" charset="-128"/>
                <a:cs typeface="Meiryo UI" pitchFamily="50" charset="-128"/>
              </a:rPr>
              <a:t>取組目標</a:t>
            </a:r>
          </a:p>
        </p:txBody>
      </p:sp>
      <p:sp>
        <p:nvSpPr>
          <p:cNvPr id="12" name="角丸四角形 11"/>
          <p:cNvSpPr/>
          <p:nvPr/>
        </p:nvSpPr>
        <p:spPr>
          <a:xfrm>
            <a:off x="174633" y="3425176"/>
            <a:ext cx="2645837" cy="342430"/>
          </a:xfrm>
          <a:prstGeom prst="roundRect">
            <a:avLst>
              <a:gd name="adj" fmla="val 50000"/>
            </a:avLst>
          </a:prstGeom>
          <a:solidFill>
            <a:srgbClr val="00B0F0"/>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solidFill>
                  <a:schemeClr val="bg1"/>
                </a:solidFill>
                <a:latin typeface="Meiryo UI" pitchFamily="50" charset="-128"/>
                <a:ea typeface="Meiryo UI" pitchFamily="50" charset="-128"/>
                <a:cs typeface="Meiryo UI" pitchFamily="50" charset="-128"/>
              </a:rPr>
              <a:t>取組の体制・メンバー</a:t>
            </a:r>
          </a:p>
        </p:txBody>
      </p:sp>
      <p:sp>
        <p:nvSpPr>
          <p:cNvPr id="25" name="正方形/長方形 24"/>
          <p:cNvSpPr/>
          <p:nvPr/>
        </p:nvSpPr>
        <p:spPr>
          <a:xfrm>
            <a:off x="211415" y="2231593"/>
            <a:ext cx="4712062" cy="960972"/>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p:cNvSpPr/>
          <p:nvPr/>
        </p:nvSpPr>
        <p:spPr>
          <a:xfrm>
            <a:off x="5675976" y="2353004"/>
            <a:ext cx="4086210" cy="839562"/>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p:cNvSpPr txBox="1"/>
          <p:nvPr/>
        </p:nvSpPr>
        <p:spPr>
          <a:xfrm>
            <a:off x="2670929" y="2391636"/>
            <a:ext cx="2252548" cy="677108"/>
          </a:xfrm>
          <a:prstGeom prst="rect">
            <a:avLst/>
          </a:prstGeom>
          <a:noFill/>
        </p:spPr>
        <p:txBody>
          <a:bodyPr wrap="square" rtlCol="0">
            <a:spAutoFit/>
          </a:bodyPr>
          <a:lstStyle/>
          <a:p>
            <a:pPr algn="ctr"/>
            <a:r>
              <a:rPr kumimoji="1" lang="ja-JP" altLang="en-US" b="1" dirty="0">
                <a:latin typeface="Meiryo UI" panose="020B0604030504040204" pitchFamily="50" charset="-128"/>
                <a:ea typeface="Meiryo UI" panose="020B0604030504040204" pitchFamily="50" charset="-128"/>
              </a:rPr>
              <a:t>マイボトルスポット数　</a:t>
            </a:r>
            <a:r>
              <a:rPr kumimoji="1" lang="en-US" altLang="ja-JP" b="1" dirty="0">
                <a:latin typeface="Meiryo UI" panose="020B0604030504040204" pitchFamily="50" charset="-128"/>
                <a:ea typeface="Meiryo UI" panose="020B0604030504040204" pitchFamily="50" charset="-128"/>
              </a:rPr>
              <a:t>5,000</a:t>
            </a:r>
            <a:r>
              <a:rPr kumimoji="1" lang="ja-JP" altLang="en-US" sz="2000" b="1" dirty="0">
                <a:latin typeface="Meiryo UI" panose="020B0604030504040204" pitchFamily="50" charset="-128"/>
                <a:ea typeface="Meiryo UI" panose="020B0604030504040204" pitchFamily="50" charset="-128"/>
              </a:rPr>
              <a:t>スポット</a:t>
            </a:r>
            <a:endParaRPr kumimoji="1" lang="en-US" altLang="ja-JP" sz="2000" b="1" dirty="0">
              <a:latin typeface="Meiryo UI" panose="020B0604030504040204" pitchFamily="50" charset="-128"/>
              <a:ea typeface="Meiryo UI" panose="020B0604030504040204" pitchFamily="50" charset="-128"/>
            </a:endParaRPr>
          </a:p>
        </p:txBody>
      </p:sp>
      <p:sp>
        <p:nvSpPr>
          <p:cNvPr id="34" name="角丸四角形 33"/>
          <p:cNvSpPr/>
          <p:nvPr/>
        </p:nvSpPr>
        <p:spPr>
          <a:xfrm>
            <a:off x="489397" y="4836002"/>
            <a:ext cx="8830298" cy="454836"/>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34"/>
          <p:cNvSpPr txBox="1"/>
          <p:nvPr/>
        </p:nvSpPr>
        <p:spPr>
          <a:xfrm>
            <a:off x="667925" y="4886968"/>
            <a:ext cx="3336613" cy="369332"/>
          </a:xfrm>
          <a:prstGeom prst="rect">
            <a:avLst/>
          </a:prstGeom>
          <a:noFill/>
        </p:spPr>
        <p:txBody>
          <a:bodyPr wrap="square" rtlCol="0">
            <a:spAutoFit/>
          </a:bodyPr>
          <a:lstStyle/>
          <a:p>
            <a:r>
              <a:rPr kumimoji="1" lang="ja-JP" altLang="en-US" b="1" dirty="0">
                <a:solidFill>
                  <a:schemeClr val="bg1"/>
                </a:solidFill>
                <a:latin typeface="Meiryo UI" panose="020B0604030504040204" pitchFamily="50" charset="-128"/>
                <a:ea typeface="Meiryo UI" panose="020B0604030504040204" pitchFamily="50" charset="-128"/>
              </a:rPr>
              <a:t>おおさかマイボトルパートナーズ</a:t>
            </a:r>
            <a:endParaRPr kumimoji="1" lang="en-US" altLang="ja-JP" b="1" dirty="0">
              <a:solidFill>
                <a:schemeClr val="bg1"/>
              </a:solidFill>
              <a:latin typeface="Meiryo UI" panose="020B0604030504040204" pitchFamily="50" charset="-128"/>
              <a:ea typeface="Meiryo UI" panose="020B0604030504040204" pitchFamily="50" charset="-128"/>
            </a:endParaRPr>
          </a:p>
        </p:txBody>
      </p:sp>
      <p:sp>
        <p:nvSpPr>
          <p:cNvPr id="36" name="角丸四角形 35"/>
          <p:cNvSpPr/>
          <p:nvPr/>
        </p:nvSpPr>
        <p:spPr>
          <a:xfrm>
            <a:off x="208208" y="3902314"/>
            <a:ext cx="9489583" cy="758452"/>
          </a:xfrm>
          <a:prstGeom prst="roundRect">
            <a:avLst>
              <a:gd name="adj" fmla="val 10053"/>
            </a:avLst>
          </a:prstGeom>
        </p:spPr>
        <p:style>
          <a:lnRef idx="2">
            <a:schemeClr val="accent5"/>
          </a:lnRef>
          <a:fillRef idx="1">
            <a:schemeClr val="lt1"/>
          </a:fillRef>
          <a:effectRef idx="0">
            <a:schemeClr val="accent5"/>
          </a:effectRef>
          <a:fontRef idx="minor">
            <a:schemeClr val="dk1"/>
          </a:fontRef>
        </p:style>
        <p:txBody>
          <a:bodyPr rtlCol="0" anchor="ctr"/>
          <a:lstStyle/>
          <a:p>
            <a:r>
              <a:rPr lang="ja-JP" altLang="en-US" sz="1600" dirty="0">
                <a:solidFill>
                  <a:schemeClr val="tx1"/>
                </a:solidFill>
                <a:latin typeface="Meiryo UI" pitchFamily="50" charset="-128"/>
                <a:ea typeface="Meiryo UI" pitchFamily="50" charset="-128"/>
                <a:cs typeface="Meiryo UI" pitchFamily="50" charset="-128"/>
              </a:rPr>
              <a:t>マイボトルユーザーにやさしい街おおさかの実現のため、事業者･</a:t>
            </a:r>
            <a:r>
              <a:rPr lang="en-US" altLang="ja-JP" sz="1600" dirty="0">
                <a:solidFill>
                  <a:schemeClr val="tx1"/>
                </a:solidFill>
                <a:latin typeface="Meiryo UI" pitchFamily="50" charset="-128"/>
                <a:ea typeface="Meiryo UI" pitchFamily="50" charset="-128"/>
                <a:cs typeface="Meiryo UI" pitchFamily="50" charset="-128"/>
              </a:rPr>
              <a:t>NPO</a:t>
            </a:r>
            <a:r>
              <a:rPr lang="ja-JP" altLang="en-US" sz="1600" dirty="0">
                <a:solidFill>
                  <a:schemeClr val="tx1"/>
                </a:solidFill>
                <a:latin typeface="Meiryo UI" pitchFamily="50" charset="-128"/>
                <a:ea typeface="Meiryo UI" pitchFamily="50" charset="-128"/>
                <a:cs typeface="Meiryo UI" pitchFamily="50" charset="-128"/>
              </a:rPr>
              <a:t>・行政等、あらゆる関係者と情報を共有しつつ、</a:t>
            </a:r>
            <a:endParaRPr lang="en-US" altLang="ja-JP" sz="1600" dirty="0">
              <a:solidFill>
                <a:schemeClr val="tx1"/>
              </a:solidFill>
              <a:latin typeface="Meiryo UI" pitchFamily="50" charset="-128"/>
              <a:ea typeface="Meiryo UI" pitchFamily="50" charset="-128"/>
              <a:cs typeface="Meiryo UI" pitchFamily="50" charset="-128"/>
            </a:endParaRPr>
          </a:p>
          <a:p>
            <a:r>
              <a:rPr lang="ja-JP" altLang="en-US" sz="1600" dirty="0">
                <a:solidFill>
                  <a:schemeClr val="tx1"/>
                </a:solidFill>
                <a:latin typeface="Meiryo UI" pitchFamily="50" charset="-128"/>
                <a:ea typeface="Meiryo UI" pitchFamily="50" charset="-128"/>
                <a:cs typeface="Meiryo UI" pitchFamily="50" charset="-128"/>
              </a:rPr>
              <a:t>意見交換を重ねながら、マイボトルスポットの普及、マイボトル利用啓発に関する取組を連携して進めます。</a:t>
            </a:r>
            <a:endParaRPr lang="en-US" altLang="ja-JP" sz="1600" dirty="0">
              <a:solidFill>
                <a:schemeClr val="tx1"/>
              </a:solidFill>
              <a:latin typeface="Meiryo UI" pitchFamily="50" charset="-128"/>
              <a:ea typeface="Meiryo UI" pitchFamily="50" charset="-128"/>
              <a:cs typeface="Meiryo UI" pitchFamily="50" charset="-128"/>
            </a:endParaRPr>
          </a:p>
        </p:txBody>
      </p:sp>
      <p:sp>
        <p:nvSpPr>
          <p:cNvPr id="41" name="二等辺三角形 40"/>
          <p:cNvSpPr/>
          <p:nvPr/>
        </p:nvSpPr>
        <p:spPr>
          <a:xfrm rot="5400000">
            <a:off x="4874069" y="2512828"/>
            <a:ext cx="947128" cy="412347"/>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正方形/長方形 44"/>
          <p:cNvSpPr/>
          <p:nvPr/>
        </p:nvSpPr>
        <p:spPr>
          <a:xfrm>
            <a:off x="228650" y="2239734"/>
            <a:ext cx="2425045" cy="923268"/>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p:cNvSpPr txBox="1"/>
          <p:nvPr/>
        </p:nvSpPr>
        <p:spPr>
          <a:xfrm>
            <a:off x="277811" y="2381281"/>
            <a:ext cx="2542659" cy="646331"/>
          </a:xfrm>
          <a:prstGeom prst="rect">
            <a:avLst/>
          </a:prstGeom>
          <a:noFill/>
        </p:spPr>
        <p:txBody>
          <a:bodyPr wrap="square" rtlCol="0">
            <a:spAutoFit/>
          </a:bodyPr>
          <a:lstStyle/>
          <a:p>
            <a:r>
              <a:rPr kumimoji="1" lang="ja-JP" altLang="en-US" dirty="0">
                <a:solidFill>
                  <a:schemeClr val="bg1"/>
                </a:solidFill>
                <a:latin typeface="Meiryo UI" panose="020B0604030504040204" pitchFamily="50" charset="-128"/>
                <a:ea typeface="Meiryo UI" panose="020B0604030504040204" pitchFamily="50" charset="-128"/>
              </a:rPr>
              <a:t>マイボトルスポットの普及</a:t>
            </a:r>
            <a:endParaRPr kumimoji="1" lang="en-US" altLang="ja-JP" dirty="0">
              <a:solidFill>
                <a:schemeClr val="bg1"/>
              </a:solidFill>
              <a:latin typeface="Meiryo UI" panose="020B0604030504040204" pitchFamily="50" charset="-128"/>
              <a:ea typeface="Meiryo UI" panose="020B0604030504040204" pitchFamily="50" charset="-128"/>
            </a:endParaRPr>
          </a:p>
          <a:p>
            <a:r>
              <a:rPr kumimoji="1" lang="ja-JP" altLang="en-US" dirty="0">
                <a:solidFill>
                  <a:schemeClr val="bg1"/>
                </a:solidFill>
                <a:latin typeface="Meiryo UI" panose="020B0604030504040204" pitchFamily="50" charset="-128"/>
                <a:ea typeface="Meiryo UI" panose="020B0604030504040204" pitchFamily="50" charset="-128"/>
              </a:rPr>
              <a:t>マイボトル利用啓発</a:t>
            </a:r>
            <a:endParaRPr kumimoji="1" lang="en-US" altLang="ja-JP" dirty="0">
              <a:solidFill>
                <a:schemeClr val="bg1"/>
              </a:solidFill>
              <a:latin typeface="Meiryo UI" panose="020B0604030504040204" pitchFamily="50" charset="-128"/>
              <a:ea typeface="Meiryo UI" panose="020B0604030504040204" pitchFamily="50" charset="-128"/>
            </a:endParaRPr>
          </a:p>
        </p:txBody>
      </p:sp>
      <p:sp>
        <p:nvSpPr>
          <p:cNvPr id="48" name="テキスト ボックス 47"/>
          <p:cNvSpPr txBox="1"/>
          <p:nvPr/>
        </p:nvSpPr>
        <p:spPr>
          <a:xfrm>
            <a:off x="5756081" y="2396669"/>
            <a:ext cx="4143300" cy="615553"/>
          </a:xfrm>
          <a:prstGeom prst="rect">
            <a:avLst/>
          </a:prstGeom>
          <a:noFill/>
        </p:spPr>
        <p:txBody>
          <a:bodyPr wrap="square" rtlCol="0">
            <a:spAutoFit/>
          </a:bodyPr>
          <a:lstStyle/>
          <a:p>
            <a:r>
              <a:rPr kumimoji="1" lang="ja-JP" altLang="en-US" sz="1600" b="1" dirty="0">
                <a:latin typeface="Meiryo UI" panose="020B0604030504040204" pitchFamily="50" charset="-128"/>
                <a:ea typeface="Meiryo UI" panose="020B0604030504040204" pitchFamily="50" charset="-128"/>
              </a:rPr>
              <a:t>目指すゴール</a:t>
            </a:r>
            <a:endParaRPr kumimoji="1" lang="en-US" altLang="ja-JP" sz="1600" b="1" dirty="0">
              <a:latin typeface="Meiryo UI" panose="020B0604030504040204" pitchFamily="50" charset="-128"/>
              <a:ea typeface="Meiryo UI" panose="020B0604030504040204" pitchFamily="50" charset="-128"/>
            </a:endParaRPr>
          </a:p>
          <a:p>
            <a:r>
              <a:rPr kumimoji="1" lang="ja-JP" altLang="en-US" b="1" dirty="0">
                <a:latin typeface="Meiryo UI" panose="020B0604030504040204" pitchFamily="50" charset="-128"/>
                <a:ea typeface="Meiryo UI" panose="020B0604030504040204" pitchFamily="50" charset="-128"/>
              </a:rPr>
              <a:t>府民の日常的なマイボトル携帯率８</a:t>
            </a:r>
            <a:r>
              <a:rPr kumimoji="1" lang="en-US" altLang="ja-JP" b="1" dirty="0">
                <a:latin typeface="Meiryo UI" panose="020B0604030504040204" pitchFamily="50" charset="-128"/>
                <a:ea typeface="Meiryo UI" panose="020B0604030504040204" pitchFamily="50" charset="-128"/>
              </a:rPr>
              <a:t>0%</a:t>
            </a:r>
          </a:p>
        </p:txBody>
      </p:sp>
      <p:sp>
        <p:nvSpPr>
          <p:cNvPr id="49" name="テキスト ボックス 48"/>
          <p:cNvSpPr txBox="1"/>
          <p:nvPr/>
        </p:nvSpPr>
        <p:spPr>
          <a:xfrm>
            <a:off x="2704544" y="1823495"/>
            <a:ext cx="2469305" cy="307777"/>
          </a:xfrm>
          <a:prstGeom prst="rect">
            <a:avLst/>
          </a:prstGeom>
          <a:noFill/>
        </p:spPr>
        <p:txBody>
          <a:bodyPr wrap="square" rtlCol="0">
            <a:spAutoFit/>
          </a:bodyPr>
          <a:lstStyle/>
          <a:p>
            <a:r>
              <a:rPr kumimoji="1" lang="ja-JP" altLang="en-US" sz="1400" b="1" dirty="0">
                <a:latin typeface="Meiryo UI" panose="020B0604030504040204" pitchFamily="50" charset="-128"/>
                <a:ea typeface="Meiryo UI" panose="020B0604030504040204" pitchFamily="50" charset="-128"/>
              </a:rPr>
              <a:t>　＜</a:t>
            </a:r>
            <a:r>
              <a:rPr kumimoji="1" lang="en-US" altLang="ja-JP" sz="1400" b="1" dirty="0">
                <a:latin typeface="Meiryo UI" panose="020B0604030504040204" pitchFamily="50" charset="-128"/>
                <a:ea typeface="Meiryo UI" panose="020B0604030504040204" pitchFamily="50" charset="-128"/>
              </a:rPr>
              <a:t>2025</a:t>
            </a:r>
            <a:r>
              <a:rPr kumimoji="1" lang="ja-JP" altLang="en-US" sz="1400" b="1" dirty="0">
                <a:latin typeface="Meiryo UI" panose="020B0604030504040204" pitchFamily="50" charset="-128"/>
                <a:ea typeface="Meiryo UI" panose="020B0604030504040204" pitchFamily="50" charset="-128"/>
              </a:rPr>
              <a:t>年目標＞</a:t>
            </a:r>
            <a:endParaRPr kumimoji="1" lang="en-US" altLang="ja-JP" sz="1600" b="1" dirty="0">
              <a:latin typeface="Meiryo UI" panose="020B0604030504040204" pitchFamily="50" charset="-128"/>
              <a:ea typeface="Meiryo UI" panose="020B0604030504040204" pitchFamily="50" charset="-128"/>
            </a:endParaRPr>
          </a:p>
        </p:txBody>
      </p:sp>
      <p:sp>
        <p:nvSpPr>
          <p:cNvPr id="50" name="テキスト ボックス 49"/>
          <p:cNvSpPr txBox="1"/>
          <p:nvPr/>
        </p:nvSpPr>
        <p:spPr>
          <a:xfrm>
            <a:off x="3800228" y="4915330"/>
            <a:ext cx="5795513" cy="307777"/>
          </a:xfrm>
          <a:prstGeom prst="rect">
            <a:avLst/>
          </a:prstGeom>
          <a:noFill/>
        </p:spPr>
        <p:txBody>
          <a:bodyPr wrap="square" rtlCol="0">
            <a:spAutoFit/>
          </a:bodyPr>
          <a:lstStyle/>
          <a:p>
            <a:r>
              <a:rPr kumimoji="1" lang="ja-JP" altLang="en-US" sz="1400" b="1" dirty="0">
                <a:solidFill>
                  <a:schemeClr val="bg1"/>
                </a:solidFill>
                <a:latin typeface="Meiryo UI" panose="020B0604030504040204" pitchFamily="50" charset="-128"/>
                <a:ea typeface="Meiryo UI" panose="020B0604030504040204" pitchFamily="50" charset="-128"/>
              </a:rPr>
              <a:t>各主体間での情報共有・意見交換を行い、それぞれの取組みを展開する</a:t>
            </a:r>
            <a:endParaRPr kumimoji="1" lang="en-US" altLang="ja-JP" sz="1400" b="1" dirty="0">
              <a:solidFill>
                <a:schemeClr val="bg1"/>
              </a:solidFill>
              <a:latin typeface="Meiryo UI" panose="020B0604030504040204" pitchFamily="50" charset="-128"/>
              <a:ea typeface="Meiryo UI" panose="020B0604030504040204" pitchFamily="50" charset="-128"/>
            </a:endParaRPr>
          </a:p>
        </p:txBody>
      </p:sp>
      <p:sp>
        <p:nvSpPr>
          <p:cNvPr id="51" name="角丸四角形 50"/>
          <p:cNvSpPr/>
          <p:nvPr/>
        </p:nvSpPr>
        <p:spPr>
          <a:xfrm>
            <a:off x="174632" y="5609732"/>
            <a:ext cx="1970935" cy="1062130"/>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角丸四角形 51"/>
          <p:cNvSpPr/>
          <p:nvPr/>
        </p:nvSpPr>
        <p:spPr>
          <a:xfrm>
            <a:off x="3900602" y="5609732"/>
            <a:ext cx="1807059" cy="1062130"/>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角丸四角形 53"/>
          <p:cNvSpPr/>
          <p:nvPr/>
        </p:nvSpPr>
        <p:spPr>
          <a:xfrm>
            <a:off x="2243284" y="5609732"/>
            <a:ext cx="1554467" cy="1062130"/>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テキスト ボックス 54"/>
          <p:cNvSpPr txBox="1"/>
          <p:nvPr/>
        </p:nvSpPr>
        <p:spPr>
          <a:xfrm>
            <a:off x="667925" y="5685511"/>
            <a:ext cx="967838" cy="369332"/>
          </a:xfrm>
          <a:prstGeom prst="rect">
            <a:avLst/>
          </a:prstGeom>
          <a:noFill/>
        </p:spPr>
        <p:txBody>
          <a:bodyPr wrap="square" rtlCol="0">
            <a:spAutoFit/>
          </a:bodyPr>
          <a:lstStyle/>
          <a:p>
            <a:r>
              <a:rPr kumimoji="1" lang="ja-JP" altLang="en-US" b="1" dirty="0">
                <a:solidFill>
                  <a:schemeClr val="bg1"/>
                </a:solidFill>
                <a:latin typeface="Meiryo UI" panose="020B0604030504040204" pitchFamily="50" charset="-128"/>
                <a:ea typeface="Meiryo UI" panose="020B0604030504040204" pitchFamily="50" charset="-128"/>
              </a:rPr>
              <a:t>事業者</a:t>
            </a:r>
            <a:endParaRPr kumimoji="1" lang="en-US" altLang="ja-JP" b="1" dirty="0">
              <a:solidFill>
                <a:schemeClr val="bg1"/>
              </a:solidFill>
              <a:latin typeface="Meiryo UI" panose="020B0604030504040204" pitchFamily="50" charset="-128"/>
              <a:ea typeface="Meiryo UI" panose="020B0604030504040204" pitchFamily="50" charset="-128"/>
            </a:endParaRPr>
          </a:p>
        </p:txBody>
      </p:sp>
      <p:sp>
        <p:nvSpPr>
          <p:cNvPr id="56" name="テキスト ボックス 55"/>
          <p:cNvSpPr txBox="1"/>
          <p:nvPr/>
        </p:nvSpPr>
        <p:spPr>
          <a:xfrm>
            <a:off x="2523252" y="5740915"/>
            <a:ext cx="959876" cy="369332"/>
          </a:xfrm>
          <a:prstGeom prst="rect">
            <a:avLst/>
          </a:prstGeom>
          <a:noFill/>
        </p:spPr>
        <p:txBody>
          <a:bodyPr wrap="square" rtlCol="0">
            <a:spAutoFit/>
          </a:bodyPr>
          <a:lstStyle/>
          <a:p>
            <a:r>
              <a:rPr kumimoji="1" lang="en-US" altLang="ja-JP" b="1" dirty="0">
                <a:solidFill>
                  <a:schemeClr val="bg1"/>
                </a:solidFill>
                <a:latin typeface="Meiryo UI" panose="020B0604030504040204" pitchFamily="50" charset="-128"/>
                <a:ea typeface="Meiryo UI" panose="020B0604030504040204" pitchFamily="50" charset="-128"/>
              </a:rPr>
              <a:t>NPO</a:t>
            </a:r>
            <a:r>
              <a:rPr kumimoji="1" lang="ja-JP" altLang="en-US" b="1" dirty="0">
                <a:solidFill>
                  <a:schemeClr val="bg1"/>
                </a:solidFill>
                <a:latin typeface="Meiryo UI" panose="020B0604030504040204" pitchFamily="50" charset="-128"/>
                <a:ea typeface="Meiryo UI" panose="020B0604030504040204" pitchFamily="50" charset="-128"/>
              </a:rPr>
              <a:t>等</a:t>
            </a:r>
            <a:endParaRPr kumimoji="1" lang="en-US" altLang="ja-JP" b="1" dirty="0">
              <a:solidFill>
                <a:schemeClr val="bg1"/>
              </a:solidFill>
              <a:latin typeface="Meiryo UI" panose="020B0604030504040204" pitchFamily="50" charset="-128"/>
              <a:ea typeface="Meiryo UI" panose="020B0604030504040204" pitchFamily="50" charset="-128"/>
            </a:endParaRPr>
          </a:p>
        </p:txBody>
      </p:sp>
      <p:sp>
        <p:nvSpPr>
          <p:cNvPr id="57" name="テキスト ボックス 56"/>
          <p:cNvSpPr txBox="1"/>
          <p:nvPr/>
        </p:nvSpPr>
        <p:spPr>
          <a:xfrm>
            <a:off x="4392041" y="5690826"/>
            <a:ext cx="967838" cy="369332"/>
          </a:xfrm>
          <a:prstGeom prst="rect">
            <a:avLst/>
          </a:prstGeom>
          <a:noFill/>
        </p:spPr>
        <p:txBody>
          <a:bodyPr wrap="square" rtlCol="0">
            <a:spAutoFit/>
          </a:bodyPr>
          <a:lstStyle/>
          <a:p>
            <a:r>
              <a:rPr kumimoji="1" lang="ja-JP" altLang="en-US" b="1" dirty="0">
                <a:solidFill>
                  <a:schemeClr val="bg1"/>
                </a:solidFill>
                <a:latin typeface="Meiryo UI" panose="020B0604030504040204" pitchFamily="50" charset="-128"/>
                <a:ea typeface="Meiryo UI" panose="020B0604030504040204" pitchFamily="50" charset="-128"/>
              </a:rPr>
              <a:t>行　政</a:t>
            </a:r>
            <a:endParaRPr kumimoji="1" lang="en-US" altLang="ja-JP" b="1" dirty="0">
              <a:solidFill>
                <a:schemeClr val="bg1"/>
              </a:solidFill>
              <a:latin typeface="Meiryo UI" panose="020B0604030504040204" pitchFamily="50" charset="-128"/>
              <a:ea typeface="Meiryo UI" panose="020B0604030504040204" pitchFamily="50" charset="-128"/>
            </a:endParaRPr>
          </a:p>
        </p:txBody>
      </p:sp>
      <p:sp>
        <p:nvSpPr>
          <p:cNvPr id="58" name="テキスト ボックス 57"/>
          <p:cNvSpPr txBox="1"/>
          <p:nvPr/>
        </p:nvSpPr>
        <p:spPr>
          <a:xfrm>
            <a:off x="6129180" y="5692744"/>
            <a:ext cx="1444807" cy="369332"/>
          </a:xfrm>
          <a:prstGeom prst="rect">
            <a:avLst/>
          </a:prstGeom>
          <a:noFill/>
        </p:spPr>
        <p:txBody>
          <a:bodyPr wrap="square" rtlCol="0">
            <a:spAutoFit/>
          </a:bodyPr>
          <a:lstStyle/>
          <a:p>
            <a:r>
              <a:rPr kumimoji="1" lang="ja-JP" altLang="en-US" b="1" dirty="0">
                <a:solidFill>
                  <a:schemeClr val="bg1"/>
                </a:solidFill>
                <a:latin typeface="Meiryo UI" panose="020B0604030504040204" pitchFamily="50" charset="-128"/>
                <a:ea typeface="Meiryo UI" panose="020B0604030504040204" pitchFamily="50" charset="-128"/>
              </a:rPr>
              <a:t>水道事業者</a:t>
            </a:r>
            <a:endParaRPr kumimoji="1" lang="en-US" altLang="ja-JP" b="1" dirty="0">
              <a:solidFill>
                <a:schemeClr val="bg1"/>
              </a:solidFill>
              <a:latin typeface="Meiryo UI" panose="020B0604030504040204" pitchFamily="50" charset="-128"/>
              <a:ea typeface="Meiryo UI" panose="020B0604030504040204" pitchFamily="50" charset="-128"/>
            </a:endParaRPr>
          </a:p>
        </p:txBody>
      </p:sp>
      <p:cxnSp>
        <p:nvCxnSpPr>
          <p:cNvPr id="63" name="直線コネクタ 62"/>
          <p:cNvCxnSpPr/>
          <p:nvPr/>
        </p:nvCxnSpPr>
        <p:spPr>
          <a:xfrm flipV="1">
            <a:off x="1167012" y="5287822"/>
            <a:ext cx="0" cy="366700"/>
          </a:xfrm>
          <a:prstGeom prst="line">
            <a:avLst/>
          </a:prstGeom>
          <a:ln w="92075">
            <a:solidFill>
              <a:srgbClr val="92D050"/>
            </a:solidFill>
          </a:ln>
        </p:spPr>
        <p:style>
          <a:lnRef idx="1">
            <a:schemeClr val="accent1"/>
          </a:lnRef>
          <a:fillRef idx="0">
            <a:schemeClr val="accent1"/>
          </a:fillRef>
          <a:effectRef idx="0">
            <a:schemeClr val="accent1"/>
          </a:effectRef>
          <a:fontRef idx="minor">
            <a:schemeClr val="tx1"/>
          </a:fontRef>
        </p:style>
      </p:cxnSp>
      <p:sp>
        <p:nvSpPr>
          <p:cNvPr id="72" name="テキスト ボックス 71"/>
          <p:cNvSpPr txBox="1"/>
          <p:nvPr/>
        </p:nvSpPr>
        <p:spPr>
          <a:xfrm>
            <a:off x="2360386" y="6196639"/>
            <a:ext cx="1492503" cy="261610"/>
          </a:xfrm>
          <a:prstGeom prst="rect">
            <a:avLst/>
          </a:prstGeom>
          <a:noFill/>
        </p:spPr>
        <p:txBody>
          <a:bodyPr wrap="square" rtlCol="0">
            <a:spAutoFit/>
          </a:bodyPr>
          <a:lstStyle/>
          <a:p>
            <a:r>
              <a:rPr kumimoji="1" lang="ja-JP" altLang="en-US" sz="1100" b="1" dirty="0">
                <a:solidFill>
                  <a:schemeClr val="bg1"/>
                </a:solidFill>
                <a:latin typeface="Meiryo UI" panose="020B0604030504040204" pitchFamily="50" charset="-128"/>
                <a:ea typeface="Meiryo UI" panose="020B0604030504040204" pitchFamily="50" charset="-128"/>
              </a:rPr>
              <a:t>・府民運動の推進</a:t>
            </a:r>
            <a:endParaRPr kumimoji="1" lang="en-US" altLang="ja-JP" sz="1100" b="1" dirty="0">
              <a:solidFill>
                <a:schemeClr val="bg1"/>
              </a:solidFill>
              <a:latin typeface="Meiryo UI" panose="020B0604030504040204" pitchFamily="50" charset="-128"/>
              <a:ea typeface="Meiryo UI" panose="020B0604030504040204" pitchFamily="50" charset="-128"/>
            </a:endParaRPr>
          </a:p>
        </p:txBody>
      </p:sp>
      <p:sp>
        <p:nvSpPr>
          <p:cNvPr id="59" name="テキスト ボックス 58"/>
          <p:cNvSpPr txBox="1"/>
          <p:nvPr/>
        </p:nvSpPr>
        <p:spPr>
          <a:xfrm>
            <a:off x="117128" y="6105085"/>
            <a:ext cx="2152545" cy="430887"/>
          </a:xfrm>
          <a:prstGeom prst="rect">
            <a:avLst/>
          </a:prstGeom>
          <a:noFill/>
        </p:spPr>
        <p:txBody>
          <a:bodyPr wrap="square" rtlCol="0">
            <a:spAutoFit/>
          </a:bodyPr>
          <a:lstStyle/>
          <a:p>
            <a:r>
              <a:rPr kumimoji="1" lang="ja-JP" altLang="en-US" sz="1100" b="1" dirty="0">
                <a:solidFill>
                  <a:schemeClr val="bg1"/>
                </a:solidFill>
                <a:latin typeface="Meiryo UI" panose="020B0604030504040204" pitchFamily="50" charset="-128"/>
                <a:ea typeface="Meiryo UI" panose="020B0604030504040204" pitchFamily="50" charset="-128"/>
              </a:rPr>
              <a:t>・ボトル、マイボトルスポットの拡大</a:t>
            </a:r>
          </a:p>
          <a:p>
            <a:r>
              <a:rPr kumimoji="1" lang="ja-JP" altLang="en-US" sz="1100" b="1" dirty="0">
                <a:solidFill>
                  <a:schemeClr val="bg1"/>
                </a:solidFill>
                <a:latin typeface="Meiryo UI" panose="020B0604030504040204" pitchFamily="50" charset="-128"/>
                <a:ea typeface="Meiryo UI" panose="020B0604030504040204" pitchFamily="50" charset="-128"/>
              </a:rPr>
              <a:t>・ボトル利用サービスの展開</a:t>
            </a:r>
          </a:p>
        </p:txBody>
      </p:sp>
      <p:cxnSp>
        <p:nvCxnSpPr>
          <p:cNvPr id="62" name="直線コネクタ 61"/>
          <p:cNvCxnSpPr/>
          <p:nvPr/>
        </p:nvCxnSpPr>
        <p:spPr>
          <a:xfrm flipV="1">
            <a:off x="3043886" y="5297380"/>
            <a:ext cx="6056" cy="357143"/>
          </a:xfrm>
          <a:prstGeom prst="line">
            <a:avLst/>
          </a:prstGeom>
          <a:ln w="920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64" name="直線コネクタ 63"/>
          <p:cNvCxnSpPr/>
          <p:nvPr/>
        </p:nvCxnSpPr>
        <p:spPr>
          <a:xfrm flipV="1">
            <a:off x="4890302" y="5297378"/>
            <a:ext cx="6056" cy="357143"/>
          </a:xfrm>
          <a:prstGeom prst="line">
            <a:avLst/>
          </a:prstGeom>
          <a:ln w="92075">
            <a:solidFill>
              <a:srgbClr val="92D050"/>
            </a:solidFill>
          </a:ln>
        </p:spPr>
        <p:style>
          <a:lnRef idx="1">
            <a:schemeClr val="accent1"/>
          </a:lnRef>
          <a:fillRef idx="0">
            <a:schemeClr val="accent1"/>
          </a:fillRef>
          <a:effectRef idx="0">
            <a:schemeClr val="accent1"/>
          </a:effectRef>
          <a:fontRef idx="minor">
            <a:schemeClr val="tx1"/>
          </a:fontRef>
        </p:style>
      </p:cxnSp>
      <p:sp>
        <p:nvSpPr>
          <p:cNvPr id="66" name="テキスト ボックス 65"/>
          <p:cNvSpPr txBox="1"/>
          <p:nvPr/>
        </p:nvSpPr>
        <p:spPr>
          <a:xfrm>
            <a:off x="4095001" y="6067927"/>
            <a:ext cx="1703972" cy="430887"/>
          </a:xfrm>
          <a:prstGeom prst="rect">
            <a:avLst/>
          </a:prstGeom>
          <a:noFill/>
        </p:spPr>
        <p:txBody>
          <a:bodyPr wrap="square" rtlCol="0">
            <a:spAutoFit/>
          </a:bodyPr>
          <a:lstStyle/>
          <a:p>
            <a:r>
              <a:rPr kumimoji="1" lang="ja-JP" altLang="en-US" sz="1100" b="1" dirty="0">
                <a:solidFill>
                  <a:schemeClr val="bg1"/>
                </a:solidFill>
                <a:latin typeface="Meiryo UI" panose="020B0604030504040204" pitchFamily="50" charset="-128"/>
                <a:ea typeface="Meiryo UI" panose="020B0604030504040204" pitchFamily="50" charset="-128"/>
              </a:rPr>
              <a:t>・府民啓発</a:t>
            </a:r>
            <a:endParaRPr kumimoji="1" lang="en-US" altLang="ja-JP" sz="1100" b="1" dirty="0">
              <a:solidFill>
                <a:schemeClr val="bg1"/>
              </a:solidFill>
              <a:latin typeface="Meiryo UI" panose="020B0604030504040204" pitchFamily="50" charset="-128"/>
              <a:ea typeface="Meiryo UI" panose="020B0604030504040204" pitchFamily="50" charset="-128"/>
            </a:endParaRPr>
          </a:p>
          <a:p>
            <a:r>
              <a:rPr kumimoji="1" lang="ja-JP" altLang="en-US" sz="1100" b="1" dirty="0">
                <a:solidFill>
                  <a:schemeClr val="bg1"/>
                </a:solidFill>
                <a:latin typeface="Meiryo UI" panose="020B0604030504040204" pitchFamily="50" charset="-128"/>
                <a:ea typeface="Meiryo UI" panose="020B0604030504040204" pitchFamily="50" charset="-128"/>
              </a:rPr>
              <a:t>・マイボトルスポットの拡大</a:t>
            </a:r>
          </a:p>
        </p:txBody>
      </p:sp>
      <p:cxnSp>
        <p:nvCxnSpPr>
          <p:cNvPr id="67" name="直線コネクタ 66"/>
          <p:cNvCxnSpPr/>
          <p:nvPr/>
        </p:nvCxnSpPr>
        <p:spPr>
          <a:xfrm flipV="1">
            <a:off x="6814480" y="5297378"/>
            <a:ext cx="0" cy="320043"/>
          </a:xfrm>
          <a:prstGeom prst="line">
            <a:avLst/>
          </a:prstGeom>
          <a:ln w="92075">
            <a:solidFill>
              <a:srgbClr val="92D050"/>
            </a:solidFill>
          </a:ln>
        </p:spPr>
        <p:style>
          <a:lnRef idx="1">
            <a:schemeClr val="accent1"/>
          </a:lnRef>
          <a:fillRef idx="0">
            <a:schemeClr val="accent1"/>
          </a:fillRef>
          <a:effectRef idx="0">
            <a:schemeClr val="accent1"/>
          </a:effectRef>
          <a:fontRef idx="minor">
            <a:schemeClr val="tx1"/>
          </a:fontRef>
        </p:style>
      </p:cxnSp>
      <p:sp>
        <p:nvSpPr>
          <p:cNvPr id="69" name="テキスト ボックス 68"/>
          <p:cNvSpPr txBox="1"/>
          <p:nvPr/>
        </p:nvSpPr>
        <p:spPr>
          <a:xfrm>
            <a:off x="6006664" y="6051786"/>
            <a:ext cx="1787754" cy="430887"/>
          </a:xfrm>
          <a:prstGeom prst="rect">
            <a:avLst/>
          </a:prstGeom>
          <a:noFill/>
        </p:spPr>
        <p:txBody>
          <a:bodyPr wrap="square" rtlCol="0">
            <a:spAutoFit/>
          </a:bodyPr>
          <a:lstStyle/>
          <a:p>
            <a:r>
              <a:rPr kumimoji="1" lang="ja-JP" altLang="en-US" sz="1100" b="1" dirty="0">
                <a:solidFill>
                  <a:schemeClr val="bg1"/>
                </a:solidFill>
                <a:latin typeface="Meiryo UI" panose="020B0604030504040204" pitchFamily="50" charset="-128"/>
                <a:ea typeface="Meiryo UI" panose="020B0604030504040204" pitchFamily="50" charset="-128"/>
              </a:rPr>
              <a:t>・府民啓発（水道</a:t>
            </a:r>
            <a:r>
              <a:rPr kumimoji="1" lang="en-US" altLang="ja-JP" sz="1100" b="1" dirty="0">
                <a:solidFill>
                  <a:schemeClr val="bg1"/>
                </a:solidFill>
                <a:latin typeface="Meiryo UI" panose="020B0604030504040204" pitchFamily="50" charset="-128"/>
                <a:ea typeface="Meiryo UI" panose="020B0604030504040204" pitchFamily="50" charset="-128"/>
              </a:rPr>
              <a:t>PR</a:t>
            </a:r>
            <a:r>
              <a:rPr kumimoji="1" lang="ja-JP" altLang="en-US" sz="1100" b="1" dirty="0">
                <a:solidFill>
                  <a:schemeClr val="bg1"/>
                </a:solidFill>
                <a:latin typeface="Meiryo UI" panose="020B0604030504040204" pitchFamily="50" charset="-128"/>
                <a:ea typeface="Meiryo UI" panose="020B0604030504040204" pitchFamily="50" charset="-128"/>
              </a:rPr>
              <a:t>）</a:t>
            </a:r>
            <a:endParaRPr kumimoji="1" lang="en-US" altLang="ja-JP" sz="1100" b="1" dirty="0">
              <a:solidFill>
                <a:schemeClr val="bg1"/>
              </a:solidFill>
              <a:latin typeface="Meiryo UI" panose="020B0604030504040204" pitchFamily="50" charset="-128"/>
              <a:ea typeface="Meiryo UI" panose="020B0604030504040204" pitchFamily="50" charset="-128"/>
            </a:endParaRPr>
          </a:p>
          <a:p>
            <a:r>
              <a:rPr kumimoji="1" lang="ja-JP" altLang="en-US" sz="1100" b="1" dirty="0">
                <a:solidFill>
                  <a:schemeClr val="bg1"/>
                </a:solidFill>
                <a:latin typeface="Meiryo UI" panose="020B0604030504040204" pitchFamily="50" charset="-128"/>
                <a:ea typeface="Meiryo UI" panose="020B0604030504040204" pitchFamily="50" charset="-128"/>
              </a:rPr>
              <a:t>・マイボトルスポットの拡大</a:t>
            </a:r>
            <a:endParaRPr kumimoji="1" lang="en-US" altLang="ja-JP" sz="1100" b="1" dirty="0">
              <a:solidFill>
                <a:schemeClr val="bg1"/>
              </a:solidFill>
              <a:latin typeface="Meiryo UI" panose="020B0604030504040204" pitchFamily="50" charset="-128"/>
              <a:ea typeface="Meiryo UI" panose="020B0604030504040204" pitchFamily="50" charset="-128"/>
            </a:endParaRPr>
          </a:p>
        </p:txBody>
      </p:sp>
      <p:sp>
        <p:nvSpPr>
          <p:cNvPr id="38" name="角丸四角形 37"/>
          <p:cNvSpPr/>
          <p:nvPr/>
        </p:nvSpPr>
        <p:spPr>
          <a:xfrm>
            <a:off x="7818470" y="5609733"/>
            <a:ext cx="1910145" cy="1062129"/>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テキスト ボックス 38"/>
          <p:cNvSpPr txBox="1"/>
          <p:nvPr/>
        </p:nvSpPr>
        <p:spPr>
          <a:xfrm>
            <a:off x="8125091" y="5720289"/>
            <a:ext cx="1444807" cy="369332"/>
          </a:xfrm>
          <a:prstGeom prst="rect">
            <a:avLst/>
          </a:prstGeom>
          <a:noFill/>
        </p:spPr>
        <p:txBody>
          <a:bodyPr wrap="square" rtlCol="0">
            <a:spAutoFit/>
          </a:bodyPr>
          <a:lstStyle/>
          <a:p>
            <a:r>
              <a:rPr kumimoji="1" lang="ja-JP" altLang="en-US" b="1" dirty="0">
                <a:solidFill>
                  <a:schemeClr val="bg1"/>
                </a:solidFill>
                <a:latin typeface="Meiryo UI" panose="020B0604030504040204" pitchFamily="50" charset="-128"/>
                <a:ea typeface="Meiryo UI" panose="020B0604030504040204" pitchFamily="50" charset="-128"/>
              </a:rPr>
              <a:t>教育機関</a:t>
            </a:r>
            <a:endParaRPr kumimoji="1" lang="en-US" altLang="ja-JP" b="1" dirty="0">
              <a:solidFill>
                <a:schemeClr val="bg1"/>
              </a:solidFill>
              <a:latin typeface="Meiryo UI" panose="020B0604030504040204" pitchFamily="50" charset="-128"/>
              <a:ea typeface="Meiryo UI" panose="020B0604030504040204" pitchFamily="50" charset="-128"/>
            </a:endParaRPr>
          </a:p>
        </p:txBody>
      </p:sp>
      <p:cxnSp>
        <p:nvCxnSpPr>
          <p:cNvPr id="40" name="直線コネクタ 39"/>
          <p:cNvCxnSpPr/>
          <p:nvPr/>
        </p:nvCxnSpPr>
        <p:spPr>
          <a:xfrm flipV="1">
            <a:off x="8810391" y="5287822"/>
            <a:ext cx="6056" cy="357143"/>
          </a:xfrm>
          <a:prstGeom prst="line">
            <a:avLst/>
          </a:prstGeom>
          <a:ln w="92075">
            <a:solidFill>
              <a:srgbClr val="92D050"/>
            </a:solidFill>
          </a:ln>
        </p:spPr>
        <p:style>
          <a:lnRef idx="1">
            <a:schemeClr val="accent1"/>
          </a:lnRef>
          <a:fillRef idx="0">
            <a:schemeClr val="accent1"/>
          </a:fillRef>
          <a:effectRef idx="0">
            <a:schemeClr val="accent1"/>
          </a:effectRef>
          <a:fontRef idx="minor">
            <a:schemeClr val="tx1"/>
          </a:fontRef>
        </p:style>
      </p:cxnSp>
      <p:sp>
        <p:nvSpPr>
          <p:cNvPr id="42" name="テキスト ボックス 41"/>
          <p:cNvSpPr txBox="1"/>
          <p:nvPr/>
        </p:nvSpPr>
        <p:spPr>
          <a:xfrm>
            <a:off x="8002575" y="6079331"/>
            <a:ext cx="1787754" cy="430887"/>
          </a:xfrm>
          <a:prstGeom prst="rect">
            <a:avLst/>
          </a:prstGeom>
          <a:noFill/>
        </p:spPr>
        <p:txBody>
          <a:bodyPr wrap="square" rtlCol="0">
            <a:spAutoFit/>
          </a:bodyPr>
          <a:lstStyle/>
          <a:p>
            <a:r>
              <a:rPr kumimoji="1" lang="ja-JP" altLang="en-US" sz="1100" b="1" dirty="0">
                <a:solidFill>
                  <a:schemeClr val="bg1"/>
                </a:solidFill>
                <a:latin typeface="Meiryo UI" panose="020B0604030504040204" pitchFamily="50" charset="-128"/>
                <a:ea typeface="Meiryo UI" panose="020B0604030504040204" pitchFamily="50" charset="-128"/>
              </a:rPr>
              <a:t>・府民啓発</a:t>
            </a:r>
            <a:br>
              <a:rPr kumimoji="1" lang="en-US" altLang="ja-JP" sz="1100" b="1" dirty="0">
                <a:solidFill>
                  <a:schemeClr val="bg1"/>
                </a:solidFill>
                <a:latin typeface="Meiryo UI" panose="020B0604030504040204" pitchFamily="50" charset="-128"/>
                <a:ea typeface="Meiryo UI" panose="020B0604030504040204" pitchFamily="50" charset="-128"/>
              </a:rPr>
            </a:br>
            <a:r>
              <a:rPr kumimoji="1" lang="ja-JP" altLang="en-US" sz="1100" b="1" dirty="0">
                <a:solidFill>
                  <a:schemeClr val="bg1"/>
                </a:solidFill>
                <a:latin typeface="Meiryo UI" panose="020B0604030504040204" pitchFamily="50" charset="-128"/>
                <a:ea typeface="Meiryo UI" panose="020B0604030504040204" pitchFamily="50" charset="-128"/>
              </a:rPr>
              <a:t>・マイボトルスポットの拡大</a:t>
            </a:r>
            <a:endParaRPr kumimoji="1"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1458012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15022"/>
            <a:ext cx="9906000" cy="6825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3151354" y="33880"/>
            <a:ext cx="4324507" cy="584775"/>
          </a:xfrm>
          <a:prstGeom prst="rect">
            <a:avLst/>
          </a:prstGeom>
          <a:noFill/>
        </p:spPr>
        <p:txBody>
          <a:bodyPr wrap="square" rtlCol="0">
            <a:spAutoFit/>
          </a:bodyPr>
          <a:lstStyle/>
          <a:p>
            <a:r>
              <a:rPr kumimoji="1" lang="ja-JP" altLang="en-US" sz="3200" b="1" dirty="0">
                <a:solidFill>
                  <a:schemeClr val="bg1"/>
                </a:solidFill>
                <a:latin typeface="Meiryo UI" panose="020B0604030504040204" pitchFamily="50" charset="-128"/>
                <a:ea typeface="Meiryo UI" panose="020B0604030504040204" pitchFamily="50" charset="-128"/>
              </a:rPr>
              <a:t>プログラムの一覧</a:t>
            </a:r>
          </a:p>
        </p:txBody>
      </p:sp>
      <p:sp>
        <p:nvSpPr>
          <p:cNvPr id="6" name="テキスト ボックス 5"/>
          <p:cNvSpPr txBox="1"/>
          <p:nvPr/>
        </p:nvSpPr>
        <p:spPr>
          <a:xfrm>
            <a:off x="415502" y="818060"/>
            <a:ext cx="9282129" cy="5863144"/>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マイボトルの利用啓発</a:t>
            </a:r>
            <a:endParaRPr kumimoji="1" lang="en-US" altLang="ja-JP" sz="2000" b="1" dirty="0">
              <a:latin typeface="Meiryo UI" panose="020B0604030504040204" pitchFamily="50" charset="-128"/>
              <a:ea typeface="Meiryo UI" panose="020B0604030504040204" pitchFamily="50" charset="-128"/>
            </a:endParaRPr>
          </a:p>
          <a:p>
            <a:r>
              <a:rPr kumimoji="1" lang="ja-JP" altLang="en-US" sz="2000" dirty="0">
                <a:latin typeface="Meiryo UI" panose="020B0604030504040204" pitchFamily="50" charset="-128"/>
                <a:ea typeface="Meiryo UI" panose="020B0604030504040204" pitchFamily="50" charset="-128"/>
              </a:rPr>
              <a:t>○　イベント等におけるマイボトル利用啓発</a:t>
            </a:r>
            <a:endParaRPr kumimoji="1" lang="en-US" altLang="ja-JP" sz="2000" dirty="0">
              <a:latin typeface="Meiryo UI" panose="020B0604030504040204" pitchFamily="50" charset="-128"/>
              <a:ea typeface="Meiryo UI" panose="020B0604030504040204" pitchFamily="50" charset="-128"/>
            </a:endParaRPr>
          </a:p>
          <a:p>
            <a:r>
              <a:rPr kumimoji="1" lang="ja-JP" altLang="en-US" sz="2000" dirty="0">
                <a:latin typeface="Meiryo UI" panose="020B0604030504040204" pitchFamily="50" charset="-128"/>
                <a:ea typeface="Meiryo UI" panose="020B0604030504040204" pitchFamily="50" charset="-128"/>
              </a:rPr>
              <a:t>○  マイボトル配布による利用啓発</a:t>
            </a:r>
            <a:endParaRPr kumimoji="1" lang="en-US" altLang="ja-JP" sz="2000" dirty="0">
              <a:latin typeface="Meiryo UI" panose="020B0604030504040204" pitchFamily="50" charset="-128"/>
              <a:ea typeface="Meiryo UI" panose="020B0604030504040204" pitchFamily="50" charset="-128"/>
            </a:endParaRPr>
          </a:p>
          <a:p>
            <a:r>
              <a:rPr kumimoji="1" lang="ja-JP" altLang="en-US" sz="2000" dirty="0">
                <a:latin typeface="Meiryo UI" panose="020B0604030504040204" pitchFamily="50" charset="-128"/>
                <a:ea typeface="Meiryo UI" panose="020B0604030504040204" pitchFamily="50" charset="-128"/>
              </a:rPr>
              <a:t>○　若い世代への環境教育</a:t>
            </a:r>
            <a:endParaRPr kumimoji="1" lang="en-US" altLang="ja-JP" sz="2000" dirty="0">
              <a:latin typeface="Meiryo UI" panose="020B0604030504040204" pitchFamily="50" charset="-128"/>
              <a:ea typeface="Meiryo UI" panose="020B0604030504040204" pitchFamily="50" charset="-128"/>
            </a:endParaRPr>
          </a:p>
          <a:p>
            <a:r>
              <a:rPr kumimoji="1" lang="ja-JP" altLang="en-US" sz="2000" dirty="0">
                <a:latin typeface="Meiryo UI" panose="020B0604030504040204" pitchFamily="50" charset="-128"/>
                <a:ea typeface="Meiryo UI" panose="020B0604030504040204" pitchFamily="50" charset="-128"/>
              </a:rPr>
              <a:t>○　府民のマイボトルに関する意識・実態調査</a:t>
            </a:r>
            <a:endParaRPr kumimoji="1" lang="en-US" altLang="ja-JP" sz="2000" dirty="0">
              <a:latin typeface="Meiryo UI" panose="020B0604030504040204" pitchFamily="50" charset="-128"/>
              <a:ea typeface="Meiryo UI" panose="020B0604030504040204" pitchFamily="50" charset="-128"/>
            </a:endParaRPr>
          </a:p>
          <a:p>
            <a:r>
              <a:rPr kumimoji="1" lang="ja-JP" altLang="en-US" sz="2000" dirty="0">
                <a:latin typeface="Meiryo UI" panose="020B0604030504040204" pitchFamily="50" charset="-128"/>
                <a:ea typeface="Meiryo UI" panose="020B0604030504040204" pitchFamily="50" charset="-128"/>
              </a:rPr>
              <a:t>○　その他マイボトル利用啓発・</a:t>
            </a:r>
            <a:r>
              <a:rPr kumimoji="1" lang="en-US" altLang="ja-JP" sz="2000" dirty="0">
                <a:latin typeface="Meiryo UI" panose="020B0604030504040204" pitchFamily="50" charset="-128"/>
                <a:ea typeface="Meiryo UI" panose="020B0604030504040204" pitchFamily="50" charset="-128"/>
              </a:rPr>
              <a:t>PR</a:t>
            </a:r>
          </a:p>
          <a:p>
            <a:endParaRPr kumimoji="1" lang="en-US" altLang="ja-JP" sz="1200" dirty="0">
              <a:latin typeface="Meiryo UI" panose="020B0604030504040204" pitchFamily="50" charset="-128"/>
              <a:ea typeface="Meiryo UI" panose="020B0604030504040204" pitchFamily="50" charset="-128"/>
            </a:endParaRPr>
          </a:p>
          <a:p>
            <a:r>
              <a:rPr kumimoji="1" lang="ja-JP" altLang="en-US" sz="2000" b="1" dirty="0">
                <a:latin typeface="Meiryo UI" panose="020B0604030504040204" pitchFamily="50" charset="-128"/>
                <a:ea typeface="Meiryo UI" panose="020B0604030504040204" pitchFamily="50" charset="-128"/>
              </a:rPr>
              <a:t>マイボトルスポットの普及</a:t>
            </a:r>
            <a:endParaRPr kumimoji="1" lang="en-US" altLang="ja-JP" sz="2000" b="1" dirty="0">
              <a:latin typeface="Meiryo UI" panose="020B0604030504040204" pitchFamily="50" charset="-128"/>
              <a:ea typeface="Meiryo UI" panose="020B0604030504040204" pitchFamily="50" charset="-128"/>
            </a:endParaRPr>
          </a:p>
          <a:p>
            <a:r>
              <a:rPr kumimoji="1" lang="ja-JP" altLang="en-US" sz="2000" b="1" dirty="0">
                <a:latin typeface="Meiryo UI" panose="020B0604030504040204" pitchFamily="50" charset="-128"/>
                <a:ea typeface="Meiryo UI" panose="020B0604030504040204" pitchFamily="50" charset="-128"/>
              </a:rPr>
              <a:t>○　</a:t>
            </a:r>
            <a:r>
              <a:rPr kumimoji="1" lang="ja-JP" altLang="en-US" sz="2000" dirty="0">
                <a:latin typeface="Meiryo UI" panose="020B0604030504040204" pitchFamily="50" charset="-128"/>
                <a:ea typeface="Meiryo UI" panose="020B0604030504040204" pitchFamily="50" charset="-128"/>
              </a:rPr>
              <a:t>マイボトルスポットの設置</a:t>
            </a:r>
            <a:endParaRPr kumimoji="1" lang="en-US" altLang="ja-JP" sz="2000" dirty="0">
              <a:latin typeface="Meiryo UI" panose="020B0604030504040204" pitchFamily="50" charset="-128"/>
              <a:ea typeface="Meiryo UI" panose="020B0604030504040204" pitchFamily="50" charset="-128"/>
            </a:endParaRPr>
          </a:p>
          <a:p>
            <a:r>
              <a:rPr kumimoji="1" lang="ja-JP" altLang="en-US" sz="2000" dirty="0">
                <a:latin typeface="Meiryo UI" panose="020B0604030504040204" pitchFamily="50" charset="-128"/>
                <a:ea typeface="Meiryo UI" panose="020B0604030504040204" pitchFamily="50" charset="-128"/>
              </a:rPr>
              <a:t>○　イベントにおけるマイボトルスポットの設置</a:t>
            </a:r>
            <a:endParaRPr kumimoji="1" lang="en-US" altLang="ja-JP" sz="2000" dirty="0">
              <a:latin typeface="Meiryo UI" panose="020B0604030504040204" pitchFamily="50" charset="-128"/>
              <a:ea typeface="Meiryo UI" panose="020B0604030504040204" pitchFamily="50" charset="-128"/>
            </a:endParaRPr>
          </a:p>
          <a:p>
            <a:r>
              <a:rPr kumimoji="1" lang="ja-JP" altLang="en-US" sz="2000" dirty="0">
                <a:latin typeface="Meiryo UI" panose="020B0604030504040204" pitchFamily="50" charset="-128"/>
                <a:ea typeface="Meiryo UI" panose="020B0604030504040204" pitchFamily="50" charset="-128"/>
              </a:rPr>
              <a:t>○　マイボトル利用可能店舗の拡大</a:t>
            </a:r>
            <a:endParaRPr kumimoji="1" lang="en-US" altLang="ja-JP" sz="2000" dirty="0">
              <a:latin typeface="Meiryo UI" panose="020B0604030504040204" pitchFamily="50" charset="-128"/>
              <a:ea typeface="Meiryo UI" panose="020B0604030504040204" pitchFamily="50" charset="-128"/>
            </a:endParaRPr>
          </a:p>
          <a:p>
            <a:endParaRPr kumimoji="1" lang="en-US" altLang="ja-JP" sz="1200" dirty="0">
              <a:latin typeface="Meiryo UI" panose="020B0604030504040204" pitchFamily="50" charset="-128"/>
              <a:ea typeface="Meiryo UI" panose="020B0604030504040204" pitchFamily="50" charset="-128"/>
            </a:endParaRPr>
          </a:p>
          <a:p>
            <a:r>
              <a:rPr kumimoji="1" lang="ja-JP" altLang="en-US" sz="2000" b="1" dirty="0">
                <a:latin typeface="Meiryo UI" panose="020B0604030504040204" pitchFamily="50" charset="-128"/>
                <a:ea typeface="Meiryo UI" panose="020B0604030504040204" pitchFamily="50" charset="-128"/>
              </a:rPr>
              <a:t>効果的な情報発信</a:t>
            </a:r>
            <a:endParaRPr kumimoji="1" lang="en-US" altLang="ja-JP" sz="2000" b="1" dirty="0">
              <a:latin typeface="Meiryo UI" panose="020B0604030504040204" pitchFamily="50" charset="-128"/>
              <a:ea typeface="Meiryo UI" panose="020B0604030504040204" pitchFamily="50" charset="-128"/>
            </a:endParaRPr>
          </a:p>
          <a:p>
            <a:r>
              <a:rPr kumimoji="1" lang="ja-JP" altLang="en-US" sz="2000" dirty="0">
                <a:latin typeface="Meiryo UI" panose="020B0604030504040204" pitchFamily="50" charset="-128"/>
                <a:ea typeface="Meiryo UI" panose="020B0604030504040204" pitchFamily="50" charset="-128"/>
              </a:rPr>
              <a:t>○　マイボトルスポットの情報発信</a:t>
            </a:r>
            <a:endParaRPr kumimoji="1" lang="en-US" altLang="ja-JP" sz="2000" dirty="0">
              <a:latin typeface="Meiryo UI" panose="020B0604030504040204" pitchFamily="50" charset="-128"/>
              <a:ea typeface="Meiryo UI" panose="020B0604030504040204" pitchFamily="50" charset="-128"/>
            </a:endParaRPr>
          </a:p>
          <a:p>
            <a:r>
              <a:rPr kumimoji="1" lang="ja-JP" altLang="en-US" sz="2000" dirty="0">
                <a:latin typeface="Meiryo UI" panose="020B0604030504040204" pitchFamily="50" charset="-128"/>
                <a:ea typeface="Meiryo UI" panose="020B0604030504040204" pitchFamily="50" charset="-128"/>
              </a:rPr>
              <a:t>○　統一ロゴ等を活用した各種広報・</a:t>
            </a:r>
            <a:r>
              <a:rPr kumimoji="1" lang="en-US" altLang="ja-JP" sz="2000" dirty="0">
                <a:latin typeface="Meiryo UI" panose="020B0604030504040204" pitchFamily="50" charset="-128"/>
                <a:ea typeface="Meiryo UI" panose="020B0604030504040204" pitchFamily="50" charset="-128"/>
              </a:rPr>
              <a:t>PR</a:t>
            </a:r>
          </a:p>
          <a:p>
            <a:r>
              <a:rPr kumimoji="1" lang="ja-JP" altLang="en-US" sz="2000" dirty="0">
                <a:latin typeface="Meiryo UI" panose="020B0604030504040204" pitchFamily="50" charset="-128"/>
                <a:ea typeface="Meiryo UI" panose="020B0604030504040204" pitchFamily="50" charset="-128"/>
              </a:rPr>
              <a:t>○  各種媒体によるマイボトルの利用促進</a:t>
            </a:r>
          </a:p>
          <a:p>
            <a:endParaRPr kumimoji="1" lang="en-US" altLang="ja-JP" sz="1100" dirty="0">
              <a:latin typeface="Meiryo UI" panose="020B0604030504040204" pitchFamily="50" charset="-128"/>
              <a:ea typeface="Meiryo UI" panose="020B0604030504040204" pitchFamily="50" charset="-128"/>
            </a:endParaRPr>
          </a:p>
          <a:p>
            <a:r>
              <a:rPr kumimoji="1" lang="ja-JP" altLang="en-US" sz="2000" b="1" dirty="0">
                <a:latin typeface="Meiryo UI" panose="020B0604030504040204" pitchFamily="50" charset="-128"/>
                <a:ea typeface="Meiryo UI" panose="020B0604030504040204" pitchFamily="50" charset="-128"/>
              </a:rPr>
              <a:t>パートナーズ会議</a:t>
            </a:r>
            <a:endParaRPr kumimoji="1" lang="en-US" altLang="ja-JP" sz="2000" b="1" dirty="0">
              <a:latin typeface="Meiryo UI" panose="020B0604030504040204" pitchFamily="50" charset="-128"/>
              <a:ea typeface="Meiryo UI" panose="020B0604030504040204" pitchFamily="50" charset="-128"/>
            </a:endParaRPr>
          </a:p>
          <a:p>
            <a:r>
              <a:rPr kumimoji="1" lang="ja-JP" altLang="en-US" sz="2000" dirty="0">
                <a:latin typeface="Meiryo UI" panose="020B0604030504040204" pitchFamily="50" charset="-128"/>
                <a:ea typeface="Meiryo UI" panose="020B0604030504040204" pitchFamily="50" charset="-128"/>
              </a:rPr>
              <a:t>○　パートナーズ会議の開催</a:t>
            </a:r>
            <a:endParaRPr kumimoji="1" lang="en-US" altLang="ja-JP" sz="2000" dirty="0">
              <a:latin typeface="Meiryo UI" panose="020B0604030504040204" pitchFamily="50" charset="-128"/>
              <a:ea typeface="Meiryo UI" panose="020B0604030504040204" pitchFamily="50" charset="-128"/>
            </a:endParaRPr>
          </a:p>
          <a:p>
            <a:r>
              <a:rPr kumimoji="1" lang="ja-JP" altLang="en-US" sz="2000" dirty="0">
                <a:latin typeface="Meiryo UI" panose="020B0604030504040204" pitchFamily="50" charset="-128"/>
                <a:ea typeface="Meiryo UI" panose="020B0604030504040204" pitchFamily="50" charset="-128"/>
              </a:rPr>
              <a:t>○　メンバーの募集・拡大</a:t>
            </a:r>
            <a:endParaRPr kumimoji="1" lang="en-US" altLang="ja-JP"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9425278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角丸四角形 6"/>
          <p:cNvSpPr/>
          <p:nvPr/>
        </p:nvSpPr>
        <p:spPr>
          <a:xfrm>
            <a:off x="417622" y="1450630"/>
            <a:ext cx="6069569" cy="5297899"/>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9" name="角丸四角形 8"/>
          <p:cNvSpPr/>
          <p:nvPr/>
        </p:nvSpPr>
        <p:spPr>
          <a:xfrm>
            <a:off x="441313" y="1573599"/>
            <a:ext cx="3518210" cy="342430"/>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イベント等におけるマイボトル利用啓発</a:t>
            </a:r>
          </a:p>
        </p:txBody>
      </p:sp>
      <p:sp>
        <p:nvSpPr>
          <p:cNvPr id="15" name="正方形/長方形 14"/>
          <p:cNvSpPr/>
          <p:nvPr/>
        </p:nvSpPr>
        <p:spPr>
          <a:xfrm>
            <a:off x="499536" y="5612916"/>
            <a:ext cx="5769730" cy="1073982"/>
          </a:xfrm>
          <a:prstGeom prst="rect">
            <a:avLst/>
          </a:prstGeom>
          <a:ln w="9525">
            <a:prstDash val="dash"/>
          </a:ln>
        </p:spPr>
        <p:style>
          <a:lnRef idx="2">
            <a:schemeClr val="accent1"/>
          </a:lnRef>
          <a:fillRef idx="1">
            <a:schemeClr val="lt1"/>
          </a:fillRef>
          <a:effectRef idx="0">
            <a:schemeClr val="accent1"/>
          </a:effectRef>
          <a:fontRef idx="minor">
            <a:schemeClr val="dk1"/>
          </a:fontRef>
        </p:style>
        <p:txBody>
          <a:bodyPr lIns="36000" rIns="36000" rtlCol="0" anchor="t" anchorCtr="0"/>
          <a:lstStyle/>
          <a:p>
            <a:pPr marL="87313" indent="-87313"/>
            <a:r>
              <a:rPr lang="ja-JP" altLang="en-US" sz="1050" b="1" dirty="0">
                <a:solidFill>
                  <a:schemeClr val="tx1"/>
                </a:solidFill>
                <a:latin typeface="Meiryo UI" pitchFamily="50" charset="-128"/>
                <a:ea typeface="Meiryo UI" pitchFamily="50" charset="-128"/>
                <a:cs typeface="Meiryo UI" pitchFamily="50" charset="-128"/>
              </a:rPr>
              <a:t>＜取組内容＞</a:t>
            </a:r>
            <a:endParaRPr lang="en-US" altLang="ja-JP" sz="1050" b="1"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■「使い捨ては恥ずかしい」を通してマイボトル利用等を体験する「ステハジ」イベント（</a:t>
            </a:r>
            <a:r>
              <a:rPr lang="en-US" altLang="ja-JP" sz="1050" dirty="0">
                <a:solidFill>
                  <a:schemeClr val="tx1"/>
                </a:solidFill>
                <a:latin typeface="Meiryo UI" pitchFamily="50" charset="-128"/>
                <a:ea typeface="Meiryo UI" pitchFamily="50" charset="-128"/>
                <a:cs typeface="Meiryo UI" pitchFamily="50" charset="-128"/>
              </a:rPr>
              <a:t>OSG</a:t>
            </a:r>
            <a:r>
              <a:rPr lang="ja-JP" altLang="en-US" sz="1050" dirty="0">
                <a:solidFill>
                  <a:schemeClr val="tx1"/>
                </a:solidFill>
                <a:latin typeface="Meiryo UI" pitchFamily="50" charset="-128"/>
                <a:ea typeface="Meiryo UI" pitchFamily="50" charset="-128"/>
                <a:cs typeface="Meiryo UI" pitchFamily="50" charset="-128"/>
              </a:rPr>
              <a:t>コーポレーション）</a:t>
            </a:r>
            <a:endParaRPr lang="en-US" altLang="ja-JP" sz="1050"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■スポ</a:t>
            </a:r>
            <a:r>
              <a:rPr lang="en-US" altLang="ja-JP" sz="1050" dirty="0">
                <a:solidFill>
                  <a:schemeClr val="tx1"/>
                </a:solidFill>
                <a:latin typeface="Meiryo UI" pitchFamily="50" charset="-128"/>
                <a:ea typeface="Meiryo UI" pitchFamily="50" charset="-128"/>
                <a:cs typeface="Meiryo UI" pitchFamily="50" charset="-128"/>
              </a:rPr>
              <a:t>GOMI</a:t>
            </a:r>
            <a:r>
              <a:rPr lang="ja-JP" altLang="en-US" sz="1050" dirty="0">
                <a:solidFill>
                  <a:schemeClr val="tx1"/>
                </a:solidFill>
                <a:latin typeface="Meiryo UI" pitchFamily="50" charset="-128"/>
                <a:ea typeface="Meiryo UI" pitchFamily="50" charset="-128"/>
                <a:cs typeface="Meiryo UI" pitchFamily="50" charset="-128"/>
              </a:rPr>
              <a:t>大会を実施し、プラスチックごみの削減・マイボトル使用の啓発を行う（泉大津市）</a:t>
            </a:r>
            <a:endParaRPr lang="en-US" altLang="ja-JP" sz="1050"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■子ども達に向けたスポーツ大会開催を通じてのマイボトル持参の意識啓発 （デザインワークスエンシェント）</a:t>
            </a:r>
            <a:endParaRPr lang="en-US" altLang="ja-JP" sz="1050"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■イベント等で啓発ブースの設置（大阪市、東大阪市、富田林市、大阪市水道局、</a:t>
            </a:r>
            <a:r>
              <a:rPr lang="en-US" altLang="ja-JP" sz="1050" dirty="0">
                <a:solidFill>
                  <a:schemeClr val="tx1"/>
                </a:solidFill>
                <a:latin typeface="Meiryo UI" pitchFamily="50" charset="-128"/>
                <a:ea typeface="Meiryo UI" pitchFamily="50" charset="-128"/>
                <a:cs typeface="Meiryo UI" pitchFamily="50" charset="-128"/>
              </a:rPr>
              <a:t>ecotone</a:t>
            </a:r>
            <a:r>
              <a:rPr lang="ja-JP" altLang="en-US" sz="1050" dirty="0">
                <a:solidFill>
                  <a:schemeClr val="tx1"/>
                </a:solidFill>
                <a:latin typeface="Meiryo UI" pitchFamily="50" charset="-128"/>
                <a:ea typeface="Meiryo UI" pitchFamily="50" charset="-128"/>
                <a:cs typeface="Meiryo UI" pitchFamily="50" charset="-128"/>
              </a:rPr>
              <a:t>）</a:t>
            </a:r>
            <a:endParaRPr lang="en-US" altLang="ja-JP" sz="1050"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■「環境かるた」を使いマイボトルの啓発活動を行う（</a:t>
            </a:r>
            <a:r>
              <a:rPr lang="en-US" altLang="ja-JP" sz="1050" dirty="0">
                <a:solidFill>
                  <a:schemeClr val="tx1"/>
                </a:solidFill>
                <a:latin typeface="Meiryo UI" pitchFamily="50" charset="-128"/>
                <a:ea typeface="Meiryo UI" pitchFamily="50" charset="-128"/>
                <a:cs typeface="Meiryo UI" pitchFamily="50" charset="-128"/>
              </a:rPr>
              <a:t>SDG</a:t>
            </a:r>
            <a:r>
              <a:rPr lang="ja-JP" altLang="en-US" sz="1050" dirty="0">
                <a:solidFill>
                  <a:schemeClr val="tx1"/>
                </a:solidFill>
                <a:latin typeface="Meiryo UI" pitchFamily="50" charset="-128"/>
                <a:ea typeface="Meiryo UI" pitchFamily="50" charset="-128"/>
                <a:cs typeface="Meiryo UI" pitchFamily="50" charset="-128"/>
              </a:rPr>
              <a:t>サポーターズ）</a:t>
            </a:r>
          </a:p>
        </p:txBody>
      </p:sp>
      <p:sp>
        <p:nvSpPr>
          <p:cNvPr id="17" name="角丸四角形 16"/>
          <p:cNvSpPr/>
          <p:nvPr/>
        </p:nvSpPr>
        <p:spPr>
          <a:xfrm>
            <a:off x="1045463" y="804635"/>
            <a:ext cx="8724028" cy="502862"/>
          </a:xfrm>
          <a:prstGeom prst="roundRect">
            <a:avLst>
              <a:gd name="adj" fmla="val 7385"/>
            </a:avLst>
          </a:prstGeom>
        </p:spPr>
        <p:style>
          <a:lnRef idx="2">
            <a:schemeClr val="accent5"/>
          </a:lnRef>
          <a:fillRef idx="1">
            <a:schemeClr val="lt1"/>
          </a:fillRef>
          <a:effectRef idx="0">
            <a:schemeClr val="accent5"/>
          </a:effectRef>
          <a:fontRef idx="minor">
            <a:schemeClr val="dk1"/>
          </a:fontRef>
        </p:style>
        <p:txBody>
          <a:bodyPr rtlCol="0" anchor="ctr"/>
          <a:lstStyle/>
          <a:p>
            <a:r>
              <a:rPr lang="ja-JP" altLang="en-US" sz="1600" b="1" dirty="0">
                <a:solidFill>
                  <a:prstClr val="black"/>
                </a:solidFill>
                <a:latin typeface="Meiryo UI" pitchFamily="50" charset="-128"/>
                <a:ea typeface="Meiryo UI" pitchFamily="50" charset="-128"/>
                <a:cs typeface="Meiryo UI" pitchFamily="50" charset="-128"/>
              </a:rPr>
              <a:t>イベント啓発等を通じ、海洋プラスチックごみ問題への府民理解を促進し、マイボトル利用を促進します。</a:t>
            </a:r>
            <a:endParaRPr lang="en-US" altLang="ja-JP" sz="1600" b="1" dirty="0">
              <a:solidFill>
                <a:prstClr val="black"/>
              </a:solidFill>
              <a:latin typeface="Meiryo UI" pitchFamily="50" charset="-128"/>
              <a:ea typeface="Meiryo UI" pitchFamily="50" charset="-128"/>
              <a:cs typeface="Meiryo UI" pitchFamily="50" charset="-128"/>
            </a:endParaRPr>
          </a:p>
        </p:txBody>
      </p:sp>
      <p:sp>
        <p:nvSpPr>
          <p:cNvPr id="18" name="角丸四角形 17"/>
          <p:cNvSpPr/>
          <p:nvPr/>
        </p:nvSpPr>
        <p:spPr>
          <a:xfrm>
            <a:off x="52903" y="804635"/>
            <a:ext cx="992560" cy="502862"/>
          </a:xfrm>
          <a:prstGeom prst="roundRect">
            <a:avLst>
              <a:gd name="adj" fmla="val 50000"/>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ja-JP" altLang="en-US" sz="1400" b="1" dirty="0">
                <a:solidFill>
                  <a:prstClr val="white"/>
                </a:solidFill>
                <a:latin typeface="Meiryo UI" pitchFamily="50" charset="-128"/>
                <a:ea typeface="Meiryo UI" pitchFamily="50" charset="-128"/>
                <a:cs typeface="Meiryo UI" pitchFamily="50" charset="-128"/>
              </a:rPr>
              <a:t>取組</a:t>
            </a:r>
            <a:endParaRPr lang="en-US" altLang="ja-JP" sz="1400" b="1" dirty="0">
              <a:solidFill>
                <a:prstClr val="white"/>
              </a:solidFill>
              <a:latin typeface="Meiryo UI" pitchFamily="50" charset="-128"/>
              <a:ea typeface="Meiryo UI" pitchFamily="50" charset="-128"/>
              <a:cs typeface="Meiryo UI" pitchFamily="50" charset="-128"/>
            </a:endParaRPr>
          </a:p>
          <a:p>
            <a:pPr algn="ctr"/>
            <a:r>
              <a:rPr lang="ja-JP" altLang="en-US" sz="1400" b="1" dirty="0">
                <a:solidFill>
                  <a:prstClr val="white"/>
                </a:solidFill>
                <a:latin typeface="Meiryo UI" pitchFamily="50" charset="-128"/>
                <a:ea typeface="Meiryo UI" pitchFamily="50" charset="-128"/>
                <a:cs typeface="Meiryo UI" pitchFamily="50" charset="-128"/>
              </a:rPr>
              <a:t>方針</a:t>
            </a:r>
          </a:p>
        </p:txBody>
      </p:sp>
      <p:sp>
        <p:nvSpPr>
          <p:cNvPr id="19" name="正方形/長方形 18"/>
          <p:cNvSpPr/>
          <p:nvPr/>
        </p:nvSpPr>
        <p:spPr>
          <a:xfrm>
            <a:off x="0" y="-15022"/>
            <a:ext cx="9906000" cy="6825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p:cNvSpPr txBox="1"/>
          <p:nvPr/>
        </p:nvSpPr>
        <p:spPr>
          <a:xfrm>
            <a:off x="2790746" y="20445"/>
            <a:ext cx="4324507" cy="584775"/>
          </a:xfrm>
          <a:prstGeom prst="rect">
            <a:avLst/>
          </a:prstGeom>
          <a:noFill/>
        </p:spPr>
        <p:txBody>
          <a:bodyPr wrap="square" rtlCol="0">
            <a:spAutoFit/>
          </a:bodyPr>
          <a:lstStyle/>
          <a:p>
            <a:r>
              <a:rPr kumimoji="1" lang="ja-JP" altLang="en-US" sz="3200" b="1" dirty="0">
                <a:solidFill>
                  <a:schemeClr val="bg1"/>
                </a:solidFill>
                <a:latin typeface="Meiryo UI" panose="020B0604030504040204" pitchFamily="50" charset="-128"/>
                <a:ea typeface="Meiryo UI" panose="020B0604030504040204" pitchFamily="50" charset="-128"/>
              </a:rPr>
              <a:t>マイボトルの利用啓発</a:t>
            </a:r>
          </a:p>
        </p:txBody>
      </p:sp>
      <p:sp>
        <p:nvSpPr>
          <p:cNvPr id="21" name="正方形/長方形 20"/>
          <p:cNvSpPr/>
          <p:nvPr/>
        </p:nvSpPr>
        <p:spPr>
          <a:xfrm>
            <a:off x="500238" y="1973306"/>
            <a:ext cx="5463834" cy="907941"/>
          </a:xfrm>
          <a:prstGeom prst="rect">
            <a:avLst/>
          </a:prstGeom>
        </p:spPr>
        <p:txBody>
          <a:bodyPr wrap="square" lIns="0" tIns="0" rIns="0" bIns="0">
            <a:spAutoFit/>
          </a:bodyPr>
          <a:lstStyle/>
          <a:p>
            <a:pPr marL="95250" indent="-95250"/>
            <a:r>
              <a:rPr lang="ja-JP" altLang="en-US" sz="1300" b="1" dirty="0">
                <a:latin typeface="Meiryo UI" panose="020B0604030504040204" pitchFamily="50" charset="-128"/>
                <a:ea typeface="Meiryo UI" panose="020B0604030504040204" pitchFamily="50" charset="-128"/>
                <a:cs typeface="Meiryo UI" panose="020B0604030504040204" pitchFamily="50" charset="-128"/>
              </a:rPr>
              <a:t>府内のイベントにおけるマイボトル利用啓発ブースの出展</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r>
              <a:rPr lang="ja-JP" altLang="en-US" sz="1300" dirty="0">
                <a:latin typeface="Meiryo UI" panose="020B0604030504040204" pitchFamily="50" charset="-128"/>
                <a:ea typeface="Meiryo UI" panose="020B0604030504040204" pitchFamily="50" charset="-128"/>
                <a:cs typeface="Meiryo UI" panose="020B0604030504040204" pitchFamily="50" charset="-128"/>
              </a:rPr>
              <a:t>◆プラスチックごみ問題やマイボトルの取組みについて、イベント来場者にわかりやすく伝えます。</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r>
              <a:rPr lang="ja-JP" altLang="en-US" sz="1300" dirty="0">
                <a:latin typeface="Meiryo UI" panose="020B0604030504040204" pitchFamily="50" charset="-128"/>
                <a:ea typeface="Meiryo UI" panose="020B0604030504040204" pitchFamily="50" charset="-128"/>
                <a:cs typeface="Meiryo UI" panose="020B0604030504040204" pitchFamily="50" charset="-128"/>
              </a:rPr>
              <a:t>○ 参考事例</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正方形/長方形 25"/>
          <p:cNvSpPr/>
          <p:nvPr/>
        </p:nvSpPr>
        <p:spPr>
          <a:xfrm>
            <a:off x="604610" y="5105158"/>
            <a:ext cx="4574094" cy="400110"/>
          </a:xfrm>
          <a:prstGeom prst="rect">
            <a:avLst/>
          </a:prstGeom>
        </p:spPr>
        <p:txBody>
          <a:bodyPr wrap="square" lIns="0" tIns="0" rIns="0" bIns="0">
            <a:spAutoFit/>
          </a:bodyPr>
          <a:lstStyle/>
          <a:p>
            <a:pPr marL="95250" indent="-95250"/>
            <a:r>
              <a:rPr lang="ja-JP" altLang="en-US" sz="1300" b="1" dirty="0">
                <a:latin typeface="Meiryo UI" panose="020B0604030504040204" pitchFamily="50" charset="-128"/>
                <a:ea typeface="Meiryo UI" panose="020B0604030504040204" pitchFamily="50" charset="-128"/>
                <a:cs typeface="Meiryo UI" panose="020B0604030504040204" pitchFamily="50" charset="-128"/>
              </a:rPr>
              <a:t>啓発ツールの作成・貸出</a:t>
            </a:r>
            <a:endParaRPr lang="en-US" altLang="ja-JP" sz="1300" b="1" dirty="0">
              <a:latin typeface="Meiryo UI" panose="020B0604030504040204" pitchFamily="50" charset="-128"/>
              <a:ea typeface="Meiryo UI" panose="020B0604030504040204" pitchFamily="50" charset="-128"/>
              <a:cs typeface="Meiryo UI" panose="020B0604030504040204" pitchFamily="50" charset="-128"/>
            </a:endParaRPr>
          </a:p>
          <a:p>
            <a:pPr marL="95250" indent="-95250"/>
            <a:r>
              <a:rPr lang="ja-JP" altLang="en-US" sz="1300" dirty="0">
                <a:latin typeface="Meiryo UI" panose="020B0604030504040204" pitchFamily="50" charset="-128"/>
                <a:ea typeface="Meiryo UI" panose="020B0604030504040204" pitchFamily="50" charset="-128"/>
                <a:cs typeface="Meiryo UI" panose="020B0604030504040204" pitchFamily="50" charset="-128"/>
              </a:rPr>
              <a:t>◆イベント等で活用できる啓発パネルや、啓発チラシ等を作成します。</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テキスト ボックス 26"/>
          <p:cNvSpPr txBox="1"/>
          <p:nvPr/>
        </p:nvSpPr>
        <p:spPr>
          <a:xfrm>
            <a:off x="499536" y="2892509"/>
            <a:ext cx="2038949" cy="600164"/>
          </a:xfrm>
          <a:prstGeom prst="rect">
            <a:avLst/>
          </a:prstGeom>
          <a:noFill/>
        </p:spPr>
        <p:txBody>
          <a:bodyPr wrap="square" rtlCol="0">
            <a:spAutoFit/>
          </a:bodyPr>
          <a:lstStyle/>
          <a:p>
            <a:endParaRPr lang="en-US" altLang="ja-JP" sz="1100" dirty="0">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マイボトル利用の啓発、給水機の設置、ボトル型浄水器の提供</a:t>
            </a:r>
            <a:endParaRPr lang="en-US" altLang="ja-JP" sz="1100" dirty="0">
              <a:latin typeface="Meiryo UI" panose="020B0604030504040204" pitchFamily="50" charset="-128"/>
              <a:ea typeface="Meiryo UI" panose="020B0604030504040204" pitchFamily="50" charset="-128"/>
            </a:endParaRPr>
          </a:p>
        </p:txBody>
      </p:sp>
      <p:sp>
        <p:nvSpPr>
          <p:cNvPr id="28" name="正方形/長方形 27"/>
          <p:cNvSpPr/>
          <p:nvPr/>
        </p:nvSpPr>
        <p:spPr>
          <a:xfrm>
            <a:off x="750600" y="4657200"/>
            <a:ext cx="1698271" cy="276999"/>
          </a:xfrm>
          <a:prstGeom prst="rect">
            <a:avLst/>
          </a:prstGeom>
        </p:spPr>
        <p:txBody>
          <a:bodyPr wrap="square" lIns="0" tIns="0" rIns="0" bIns="0">
            <a:spAutoFit/>
          </a:bodyPr>
          <a:lstStyle/>
          <a:p>
            <a:pPr marL="95250" indent="-95250"/>
            <a:r>
              <a:rPr lang="ja-JP" altLang="en-US" sz="900" dirty="0">
                <a:latin typeface="Meiryo UI" panose="020B0604030504040204" pitchFamily="50" charset="-128"/>
                <a:ea typeface="Meiryo UI" panose="020B0604030504040204" pitchFamily="50" charset="-128"/>
                <a:cs typeface="Meiryo UI" panose="020B0604030504040204" pitchFamily="50" charset="-128"/>
              </a:rPr>
              <a:t>ロハスフェスタ万博における出展</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(R4.4.23~24)</a:t>
            </a:r>
          </a:p>
        </p:txBody>
      </p:sp>
      <p:sp>
        <p:nvSpPr>
          <p:cNvPr id="29" name="テキスト ボックス 28"/>
          <p:cNvSpPr txBox="1"/>
          <p:nvPr/>
        </p:nvSpPr>
        <p:spPr>
          <a:xfrm>
            <a:off x="2606139" y="2946024"/>
            <a:ext cx="1746606" cy="600164"/>
          </a:xfrm>
          <a:prstGeom prst="rect">
            <a:avLst/>
          </a:prstGeom>
          <a:noFill/>
        </p:spPr>
        <p:txBody>
          <a:bodyPr wrap="square" rtlCol="0">
            <a:spAutoFit/>
          </a:bodyPr>
          <a:lstStyle/>
          <a:p>
            <a:r>
              <a:rPr lang="ja-JP" altLang="en-US" sz="1100" dirty="0">
                <a:latin typeface="Meiryo UI" panose="020B0604030504040204" pitchFamily="50" charset="-128"/>
                <a:ea typeface="Meiryo UI" panose="020B0604030504040204" pitchFamily="50" charset="-128"/>
              </a:rPr>
              <a:t>ステンレスボトルやボトル型浄水器の展示およびマイボトル啓発ブースの設置</a:t>
            </a:r>
            <a:endParaRPr lang="en-US" altLang="ja-JP" sz="1100" dirty="0">
              <a:latin typeface="Meiryo UI" panose="020B0604030504040204" pitchFamily="50" charset="-128"/>
              <a:ea typeface="Meiryo UI" panose="020B0604030504040204" pitchFamily="50" charset="-128"/>
            </a:endParaRPr>
          </a:p>
        </p:txBody>
      </p:sp>
      <p:sp>
        <p:nvSpPr>
          <p:cNvPr id="30" name="正方形/長方形 29"/>
          <p:cNvSpPr/>
          <p:nvPr/>
        </p:nvSpPr>
        <p:spPr>
          <a:xfrm>
            <a:off x="588950" y="2906008"/>
            <a:ext cx="2296227" cy="138499"/>
          </a:xfrm>
          <a:prstGeom prst="rect">
            <a:avLst/>
          </a:prstGeom>
        </p:spPr>
        <p:txBody>
          <a:bodyPr wrap="square" lIns="0" tIns="0" rIns="0" bIns="0">
            <a:spAutoFit/>
          </a:bodyPr>
          <a:lstStyle/>
          <a:p>
            <a:pPr marL="95250" indent="-95250"/>
            <a:r>
              <a:rPr lang="en-US" altLang="ja-JP" sz="900"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大阪府・ウォーターネット・</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BRITA〉</a:t>
            </a:r>
          </a:p>
        </p:txBody>
      </p:sp>
      <p:sp>
        <p:nvSpPr>
          <p:cNvPr id="31" name="正方形/長方形 30"/>
          <p:cNvSpPr/>
          <p:nvPr/>
        </p:nvSpPr>
        <p:spPr>
          <a:xfrm>
            <a:off x="2570629" y="2693380"/>
            <a:ext cx="1935947" cy="276999"/>
          </a:xfrm>
          <a:prstGeom prst="rect">
            <a:avLst/>
          </a:prstGeom>
        </p:spPr>
        <p:txBody>
          <a:bodyPr wrap="square" lIns="0" tIns="0" rIns="0" bIns="0">
            <a:spAutoFit/>
          </a:bodyPr>
          <a:lstStyle/>
          <a:p>
            <a:pPr marL="95250" indent="-95250"/>
            <a:r>
              <a:rPr lang="en-US" altLang="ja-JP" sz="900" dirty="0">
                <a:latin typeface="Meiryo UI" panose="020B0604030504040204" pitchFamily="50" charset="-128"/>
                <a:ea typeface="Meiryo UI" panose="020B0604030504040204" pitchFamily="50" charset="-128"/>
                <a:cs typeface="Meiryo UI" panose="020B0604030504040204" pitchFamily="50" charset="-128"/>
              </a:rPr>
              <a:t>〈BRITA</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MI</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クリエーションｽﾞ・ﾀｲｶﾞｰ・象印・ｳｫｰﾀｰﾈｯﾄ・ｳｫｰﾀｰｽﾀﾝﾄﾞ・ﾋﾟｰｺｯｸ</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32" name="正方形/長方形 31"/>
          <p:cNvSpPr/>
          <p:nvPr/>
        </p:nvSpPr>
        <p:spPr>
          <a:xfrm>
            <a:off x="2653094" y="4884987"/>
            <a:ext cx="1696807" cy="276999"/>
          </a:xfrm>
          <a:prstGeom prst="rect">
            <a:avLst/>
          </a:prstGeom>
        </p:spPr>
        <p:txBody>
          <a:bodyPr wrap="square" lIns="0" tIns="0" rIns="0" bIns="0">
            <a:spAutoFit/>
          </a:bodyPr>
          <a:lstStyle/>
          <a:p>
            <a:pPr marL="95250" indent="-95250" algn="ctr"/>
            <a:r>
              <a:rPr lang="en-US" altLang="ja-JP" sz="900" dirty="0">
                <a:latin typeface="Meiryo UI" panose="020B0604030504040204" pitchFamily="50" charset="-128"/>
                <a:ea typeface="Meiryo UI" panose="020B0604030504040204" pitchFamily="50" charset="-128"/>
                <a:cs typeface="Meiryo UI" panose="020B0604030504040204" pitchFamily="50" charset="-128"/>
              </a:rPr>
              <a:t>ATC</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海洋</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WEEK</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＠大阪南港</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ATC</a:t>
            </a:r>
          </a:p>
          <a:p>
            <a:pPr marL="95250" indent="-95250" algn="ctr"/>
            <a:r>
              <a:rPr lang="en-US" altLang="ja-JP" sz="900" dirty="0">
                <a:latin typeface="Meiryo UI" panose="020B0604030504040204" pitchFamily="50" charset="-128"/>
                <a:ea typeface="Meiryo UI" panose="020B0604030504040204" pitchFamily="50" charset="-128"/>
                <a:cs typeface="Meiryo UI" panose="020B0604030504040204" pitchFamily="50" charset="-128"/>
              </a:rPr>
              <a:t>(R3.3.16~20)</a:t>
            </a:r>
          </a:p>
        </p:txBody>
      </p:sp>
      <p:sp>
        <p:nvSpPr>
          <p:cNvPr id="41" name="角丸四角形 40"/>
          <p:cNvSpPr/>
          <p:nvPr/>
        </p:nvSpPr>
        <p:spPr>
          <a:xfrm>
            <a:off x="6550924" y="1444574"/>
            <a:ext cx="3215243" cy="5303955"/>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42" name="角丸四角形 41"/>
          <p:cNvSpPr/>
          <p:nvPr/>
        </p:nvSpPr>
        <p:spPr>
          <a:xfrm>
            <a:off x="6648248" y="1630876"/>
            <a:ext cx="2919410" cy="342430"/>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マイボトル配布による利用啓発</a:t>
            </a:r>
          </a:p>
        </p:txBody>
      </p:sp>
      <p:sp>
        <p:nvSpPr>
          <p:cNvPr id="43" name="正方形/長方形 42"/>
          <p:cNvSpPr/>
          <p:nvPr/>
        </p:nvSpPr>
        <p:spPr>
          <a:xfrm>
            <a:off x="6748543" y="6183910"/>
            <a:ext cx="2820002" cy="414204"/>
          </a:xfrm>
          <a:prstGeom prst="rect">
            <a:avLst/>
          </a:prstGeom>
          <a:ln w="9525">
            <a:prstDash val="dash"/>
          </a:ln>
        </p:spPr>
        <p:style>
          <a:lnRef idx="2">
            <a:schemeClr val="accent1"/>
          </a:lnRef>
          <a:fillRef idx="1">
            <a:schemeClr val="lt1"/>
          </a:fillRef>
          <a:effectRef idx="0">
            <a:schemeClr val="accent1"/>
          </a:effectRef>
          <a:fontRef idx="minor">
            <a:schemeClr val="dk1"/>
          </a:fontRef>
        </p:style>
        <p:txBody>
          <a:bodyPr lIns="36000" rIns="36000" rtlCol="0" anchor="t" anchorCtr="0"/>
          <a:lstStyle/>
          <a:p>
            <a:pPr marL="87313" indent="-87313"/>
            <a:r>
              <a:rPr lang="ja-JP" altLang="en-US" sz="1050" b="1" dirty="0">
                <a:solidFill>
                  <a:schemeClr val="tx1"/>
                </a:solidFill>
                <a:latin typeface="Meiryo UI" pitchFamily="50" charset="-128"/>
                <a:ea typeface="Meiryo UI" pitchFamily="50" charset="-128"/>
                <a:cs typeface="Meiryo UI" pitchFamily="50" charset="-128"/>
              </a:rPr>
              <a:t>＜取組内容＞</a:t>
            </a:r>
            <a:endParaRPr lang="en-US" altLang="ja-JP" sz="1050" b="1"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■イベントにてボトル型浄水器を提供（</a:t>
            </a:r>
            <a:r>
              <a:rPr lang="en-US" altLang="ja-JP" sz="1050" dirty="0">
                <a:solidFill>
                  <a:schemeClr val="tx1"/>
                </a:solidFill>
                <a:latin typeface="Meiryo UI" pitchFamily="50" charset="-128"/>
                <a:ea typeface="Meiryo UI" pitchFamily="50" charset="-128"/>
                <a:cs typeface="Meiryo UI" pitchFamily="50" charset="-128"/>
              </a:rPr>
              <a:t>BRITA</a:t>
            </a:r>
            <a:r>
              <a:rPr lang="ja-JP" altLang="en-US" sz="1050" dirty="0">
                <a:solidFill>
                  <a:schemeClr val="tx1"/>
                </a:solidFill>
                <a:latin typeface="Meiryo UI" pitchFamily="50" charset="-128"/>
                <a:ea typeface="Meiryo UI" pitchFamily="50" charset="-128"/>
                <a:cs typeface="Meiryo UI" pitchFamily="50" charset="-128"/>
              </a:rPr>
              <a:t>）</a:t>
            </a:r>
            <a:endParaRPr lang="en-US" altLang="ja-JP" sz="1050" dirty="0">
              <a:solidFill>
                <a:schemeClr val="tx1"/>
              </a:solidFill>
              <a:latin typeface="Meiryo UI" pitchFamily="50" charset="-128"/>
              <a:ea typeface="Meiryo UI" pitchFamily="50" charset="-128"/>
              <a:cs typeface="Meiryo UI" pitchFamily="50" charset="-128"/>
            </a:endParaRPr>
          </a:p>
          <a:p>
            <a:pPr marL="87313" indent="-87313"/>
            <a:endParaRPr lang="ja-JP" altLang="en-US" sz="1050" dirty="0">
              <a:solidFill>
                <a:schemeClr val="tx1"/>
              </a:solidFill>
              <a:latin typeface="Meiryo UI" pitchFamily="50" charset="-128"/>
              <a:ea typeface="Meiryo UI" pitchFamily="50" charset="-128"/>
              <a:cs typeface="Meiryo UI" pitchFamily="50" charset="-128"/>
            </a:endParaRPr>
          </a:p>
        </p:txBody>
      </p:sp>
      <p:sp>
        <p:nvSpPr>
          <p:cNvPr id="44" name="正方形/長方形 43"/>
          <p:cNvSpPr/>
          <p:nvPr/>
        </p:nvSpPr>
        <p:spPr>
          <a:xfrm>
            <a:off x="6648248" y="2082914"/>
            <a:ext cx="2919410" cy="400110"/>
          </a:xfrm>
          <a:prstGeom prst="rect">
            <a:avLst/>
          </a:prstGeom>
        </p:spPr>
        <p:txBody>
          <a:bodyPr wrap="square" lIns="0" tIns="0" rIns="0" bIns="0">
            <a:spAutoFit/>
          </a:bodyPr>
          <a:lstStyle/>
          <a:p>
            <a:pPr marL="95250" indent="-95250"/>
            <a:r>
              <a:rPr lang="ja-JP" altLang="en-US" sz="1300" dirty="0">
                <a:latin typeface="Meiryo UI" pitchFamily="50" charset="-128"/>
                <a:ea typeface="Meiryo UI" pitchFamily="50" charset="-128"/>
                <a:cs typeface="Meiryo UI" pitchFamily="50" charset="-128"/>
              </a:rPr>
              <a:t>◆マイボトルの無料配布により、その利用を促進します。</a:t>
            </a:r>
            <a:endParaRPr lang="en-US" altLang="ja-JP" sz="1200" dirty="0">
              <a:latin typeface="Meiryo UI" panose="020B0604030504040204" pitchFamily="50" charset="-128"/>
              <a:ea typeface="Meiryo UI" panose="020B0604030504040204" pitchFamily="50" charset="-128"/>
            </a:endParaRPr>
          </a:p>
        </p:txBody>
      </p:sp>
      <p:sp>
        <p:nvSpPr>
          <p:cNvPr id="46" name="テキスト ボックス 45"/>
          <p:cNvSpPr txBox="1"/>
          <p:nvPr/>
        </p:nvSpPr>
        <p:spPr>
          <a:xfrm>
            <a:off x="6718052" y="3111352"/>
            <a:ext cx="2880985" cy="461665"/>
          </a:xfrm>
          <a:prstGeom prst="rect">
            <a:avLst/>
          </a:prstGeom>
          <a:noFill/>
        </p:spPr>
        <p:txBody>
          <a:bodyPr wrap="square" rtlCol="0">
            <a:spAutoFit/>
          </a:bodyPr>
          <a:lstStyle/>
          <a:p>
            <a:pPr lvl="0"/>
            <a:r>
              <a:rPr lang="ja-JP" altLang="en-US" sz="1200" dirty="0">
                <a:latin typeface="Meiryo UI" panose="020B0604030504040204" pitchFamily="50" charset="-128"/>
                <a:ea typeface="Meiryo UI" panose="020B0604030504040204" pitchFamily="50" charset="-128"/>
              </a:rPr>
              <a:t>マイボトルデザインコンテストの実施</a:t>
            </a:r>
            <a:endParaRPr lang="en-US" altLang="ja-JP" sz="1200" dirty="0">
              <a:latin typeface="Meiryo UI" panose="020B0604030504040204" pitchFamily="50" charset="-128"/>
              <a:ea typeface="Meiryo UI" panose="020B0604030504040204" pitchFamily="50" charset="-128"/>
            </a:endParaRPr>
          </a:p>
          <a:p>
            <a:pPr lvl="0"/>
            <a:r>
              <a:rPr lang="ja-JP" altLang="en-US" sz="1200" dirty="0">
                <a:latin typeface="Meiryo UI" panose="020B0604030504040204" pitchFamily="50" charset="-128"/>
                <a:ea typeface="Meiryo UI" panose="020B0604030504040204" pitchFamily="50" charset="-128"/>
              </a:rPr>
              <a:t>入賞者に</a:t>
            </a:r>
            <a:r>
              <a:rPr lang="en-US" altLang="ja-JP" sz="1200" dirty="0">
                <a:latin typeface="Meiryo UI" panose="020B0604030504040204" pitchFamily="50" charset="-128"/>
                <a:ea typeface="Meiryo UI" panose="020B0604030504040204" pitchFamily="50" charset="-128"/>
              </a:rPr>
              <a:t>10</a:t>
            </a:r>
            <a:r>
              <a:rPr lang="ja-JP" altLang="en-US" sz="1200" dirty="0">
                <a:latin typeface="Meiryo UI" panose="020B0604030504040204" pitchFamily="50" charset="-128"/>
                <a:ea typeface="Meiryo UI" panose="020B0604030504040204" pitchFamily="50" charset="-128"/>
              </a:rPr>
              <a:t>名にオリジナルマイボトルを贈呈</a:t>
            </a:r>
            <a:endParaRPr lang="en-US" altLang="ja-JP" sz="1200" dirty="0">
              <a:latin typeface="Meiryo UI" pitchFamily="50" charset="-128"/>
              <a:ea typeface="Meiryo UI" pitchFamily="50" charset="-128"/>
              <a:cs typeface="Meiryo UI" pitchFamily="50" charset="-128"/>
            </a:endParaRPr>
          </a:p>
        </p:txBody>
      </p:sp>
      <p:pic>
        <p:nvPicPr>
          <p:cNvPr id="8" name="図 7"/>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644399" y="3541586"/>
            <a:ext cx="1757007" cy="1275234"/>
          </a:xfrm>
          <a:prstGeom prst="rect">
            <a:avLst/>
          </a:prstGeom>
        </p:spPr>
      </p:pic>
      <p:sp>
        <p:nvSpPr>
          <p:cNvPr id="10" name="テキスト ボックス 9"/>
          <p:cNvSpPr txBox="1"/>
          <p:nvPr/>
        </p:nvSpPr>
        <p:spPr>
          <a:xfrm>
            <a:off x="6586789" y="2620101"/>
            <a:ext cx="2621136" cy="430887"/>
          </a:xfrm>
          <a:prstGeom prst="rect">
            <a:avLst/>
          </a:prstGeom>
          <a:noFill/>
        </p:spPr>
        <p:txBody>
          <a:bodyPr wrap="square" rtlCol="0">
            <a:spAutoFit/>
          </a:bodyPr>
          <a:lstStyle/>
          <a:p>
            <a:r>
              <a:rPr lang="ja-JP" altLang="en-US" sz="1300" dirty="0">
                <a:latin typeface="Meiryo UI" panose="020B0604030504040204" pitchFamily="50" charset="-128"/>
                <a:ea typeface="Meiryo UI" panose="020B0604030504040204" pitchFamily="50" charset="-128"/>
              </a:rPr>
              <a:t>〇参考事例</a:t>
            </a:r>
            <a:endParaRPr lang="en-US" altLang="ja-JP" sz="1300" dirty="0">
              <a:latin typeface="Meiryo UI" panose="020B0604030504040204" pitchFamily="50" charset="-128"/>
              <a:ea typeface="Meiryo UI" panose="020B0604030504040204" pitchFamily="50" charset="-128"/>
            </a:endParaRPr>
          </a:p>
          <a:p>
            <a:r>
              <a:rPr lang="en-US" altLang="ja-JP" sz="900" dirty="0">
                <a:latin typeface="Meiryo UI" panose="020B0604030504040204" pitchFamily="50" charset="-128"/>
                <a:ea typeface="Meiryo UI" panose="020B0604030504040204" pitchFamily="50" charset="-128"/>
              </a:rPr>
              <a:t>〈</a:t>
            </a:r>
            <a:r>
              <a:rPr lang="ja-JP" altLang="en-US" sz="900" dirty="0">
                <a:latin typeface="Meiryo UI" panose="020B0604030504040204" pitchFamily="50" charset="-128"/>
                <a:ea typeface="Meiryo UI" panose="020B0604030504040204" pitchFamily="50" charset="-128"/>
              </a:rPr>
              <a:t>大阪府、お絵かき水筒、象印、ピーコック</a:t>
            </a:r>
            <a:r>
              <a:rPr lang="en-US" altLang="ja-JP" sz="900" dirty="0">
                <a:latin typeface="Meiryo UI" panose="020B0604030504040204" pitchFamily="50" charset="-128"/>
                <a:ea typeface="Meiryo UI" panose="020B0604030504040204" pitchFamily="50" charset="-128"/>
              </a:rPr>
              <a:t>〉</a:t>
            </a:r>
            <a:endParaRPr kumimoji="1" lang="ja-JP" altLang="en-US" dirty="0"/>
          </a:p>
        </p:txBody>
      </p:sp>
      <p:sp>
        <p:nvSpPr>
          <p:cNvPr id="36" name="正方形/長方形 35"/>
          <p:cNvSpPr/>
          <p:nvPr/>
        </p:nvSpPr>
        <p:spPr>
          <a:xfrm>
            <a:off x="4594893" y="4860003"/>
            <a:ext cx="1735092" cy="276999"/>
          </a:xfrm>
          <a:prstGeom prst="rect">
            <a:avLst/>
          </a:prstGeom>
        </p:spPr>
        <p:txBody>
          <a:bodyPr wrap="square" lIns="0" tIns="0" rIns="0" bIns="0">
            <a:spAutoFit/>
          </a:bodyPr>
          <a:lstStyle/>
          <a:p>
            <a:pPr marL="95250" indent="-95250" algn="ctr"/>
            <a:r>
              <a:rPr lang="ja-JP" altLang="en-US" sz="900" dirty="0">
                <a:latin typeface="Meiryo UI" panose="020B0604030504040204" pitchFamily="50" charset="-128"/>
                <a:ea typeface="Meiryo UI" panose="020B0604030504040204" pitchFamily="50" charset="-128"/>
                <a:cs typeface="Meiryo UI" panose="020B0604030504040204" pitchFamily="50" charset="-128"/>
              </a:rPr>
              <a:t>ブルーオーシャン作戦 潮干狩りの前に、みんなで「プラ干狩り」</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(R4.4.16)</a:t>
            </a:r>
          </a:p>
        </p:txBody>
      </p:sp>
      <p:sp>
        <p:nvSpPr>
          <p:cNvPr id="37" name="正方形/長方形 36"/>
          <p:cNvSpPr/>
          <p:nvPr/>
        </p:nvSpPr>
        <p:spPr>
          <a:xfrm>
            <a:off x="4612487" y="2727683"/>
            <a:ext cx="1738326" cy="138499"/>
          </a:xfrm>
          <a:prstGeom prst="rect">
            <a:avLst/>
          </a:prstGeom>
        </p:spPr>
        <p:txBody>
          <a:bodyPr wrap="square" lIns="0" tIns="0" rIns="0" bIns="0">
            <a:spAutoFit/>
          </a:bodyPr>
          <a:lstStyle/>
          <a:p>
            <a:pPr marL="95250" indent="-95250"/>
            <a:r>
              <a:rPr lang="en-US" altLang="ja-JP" sz="900" dirty="0">
                <a:latin typeface="Meiryo UI" panose="020B0604030504040204" pitchFamily="50" charset="-128"/>
                <a:ea typeface="Meiryo UI" panose="020B0604030504040204" pitchFamily="50" charset="-128"/>
                <a:cs typeface="Meiryo UI" panose="020B0604030504040204" pitchFamily="50" charset="-128"/>
              </a:rPr>
              <a:t>〈OSG</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コーポレーション他</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39" name="テキスト ボックス 38"/>
          <p:cNvSpPr txBox="1"/>
          <p:nvPr/>
        </p:nvSpPr>
        <p:spPr>
          <a:xfrm>
            <a:off x="4546942" y="2895909"/>
            <a:ext cx="1746606" cy="430887"/>
          </a:xfrm>
          <a:prstGeom prst="rect">
            <a:avLst/>
          </a:prstGeom>
          <a:noFill/>
        </p:spPr>
        <p:txBody>
          <a:bodyPr wrap="square" rtlCol="0">
            <a:spAutoFit/>
          </a:bodyPr>
          <a:lstStyle/>
          <a:p>
            <a:r>
              <a:rPr lang="ja-JP" altLang="en-US" sz="1100" dirty="0">
                <a:latin typeface="Meiryo UI" panose="020B0604030504040204" pitchFamily="50" charset="-128"/>
                <a:ea typeface="Meiryo UI" panose="020B0604030504040204" pitchFamily="50" charset="-128"/>
              </a:rPr>
              <a:t>マイクロプラスチックの回収、給水機の設置</a:t>
            </a:r>
            <a:endParaRPr lang="en-US" altLang="ja-JP" sz="1100" dirty="0">
              <a:latin typeface="Meiryo UI" panose="020B0604030504040204" pitchFamily="50" charset="-128"/>
              <a:ea typeface="Meiryo UI" panose="020B0604030504040204" pitchFamily="50" charset="-128"/>
            </a:endParaRPr>
          </a:p>
        </p:txBody>
      </p:sp>
      <p:pic>
        <p:nvPicPr>
          <p:cNvPr id="23" name="図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610" y="3587616"/>
            <a:ext cx="1828800" cy="1028700"/>
          </a:xfrm>
          <a:prstGeom prst="rect">
            <a:avLst/>
          </a:prstGeom>
        </p:spPr>
      </p:pic>
      <p:pic>
        <p:nvPicPr>
          <p:cNvPr id="25" name="図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6942" y="3350234"/>
            <a:ext cx="1068665" cy="1068665"/>
          </a:xfrm>
          <a:prstGeom prst="rect">
            <a:avLst/>
          </a:prstGeom>
        </p:spPr>
      </p:pic>
      <p:pic>
        <p:nvPicPr>
          <p:cNvPr id="6" name="図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58555" y="3957256"/>
            <a:ext cx="1133465" cy="850099"/>
          </a:xfrm>
          <a:prstGeom prst="rect">
            <a:avLst/>
          </a:prstGeom>
        </p:spPr>
      </p:pic>
      <p:pic>
        <p:nvPicPr>
          <p:cNvPr id="3" name="図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39106" y="4900020"/>
            <a:ext cx="1733550" cy="1133475"/>
          </a:xfrm>
          <a:prstGeom prst="rect">
            <a:avLst/>
          </a:prstGeom>
        </p:spPr>
      </p:pic>
      <p:pic>
        <p:nvPicPr>
          <p:cNvPr id="4" name="図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10531" y="3673315"/>
            <a:ext cx="1762125" cy="1152525"/>
          </a:xfrm>
          <a:prstGeom prst="rect">
            <a:avLst/>
          </a:prstGeom>
        </p:spPr>
      </p:pic>
    </p:spTree>
    <p:extLst>
      <p:ext uri="{BB962C8B-B14F-4D97-AF65-F5344CB8AC3E}">
        <p14:creationId xmlns:p14="http://schemas.microsoft.com/office/powerpoint/2010/main" val="26311220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0" y="-15022"/>
            <a:ext cx="9906000" cy="6825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2790746" y="20445"/>
            <a:ext cx="4324507" cy="584775"/>
          </a:xfrm>
          <a:prstGeom prst="rect">
            <a:avLst/>
          </a:prstGeom>
          <a:noFill/>
        </p:spPr>
        <p:txBody>
          <a:bodyPr wrap="square" rtlCol="0">
            <a:spAutoFit/>
          </a:bodyPr>
          <a:lstStyle/>
          <a:p>
            <a:r>
              <a:rPr kumimoji="1" lang="ja-JP" altLang="en-US" sz="3200" b="1" dirty="0">
                <a:solidFill>
                  <a:schemeClr val="bg1"/>
                </a:solidFill>
                <a:latin typeface="Meiryo UI" panose="020B0604030504040204" pitchFamily="50" charset="-128"/>
                <a:ea typeface="Meiryo UI" panose="020B0604030504040204" pitchFamily="50" charset="-128"/>
              </a:rPr>
              <a:t>マイボトルの利用啓発</a:t>
            </a:r>
          </a:p>
        </p:txBody>
      </p:sp>
      <p:sp>
        <p:nvSpPr>
          <p:cNvPr id="7" name="角丸四角形 6"/>
          <p:cNvSpPr/>
          <p:nvPr/>
        </p:nvSpPr>
        <p:spPr>
          <a:xfrm>
            <a:off x="1045463" y="804635"/>
            <a:ext cx="8724028" cy="502862"/>
          </a:xfrm>
          <a:prstGeom prst="roundRect">
            <a:avLst>
              <a:gd name="adj" fmla="val 7385"/>
            </a:avLst>
          </a:prstGeom>
        </p:spPr>
        <p:style>
          <a:lnRef idx="2">
            <a:schemeClr val="accent5"/>
          </a:lnRef>
          <a:fillRef idx="1">
            <a:schemeClr val="lt1"/>
          </a:fillRef>
          <a:effectRef idx="0">
            <a:schemeClr val="accent5"/>
          </a:effectRef>
          <a:fontRef idx="minor">
            <a:schemeClr val="dk1"/>
          </a:fontRef>
        </p:style>
        <p:txBody>
          <a:bodyPr rtlCol="0" anchor="ctr"/>
          <a:lstStyle/>
          <a:p>
            <a:r>
              <a:rPr lang="ja-JP" altLang="en-US" sz="1600" b="1" dirty="0">
                <a:solidFill>
                  <a:prstClr val="black"/>
                </a:solidFill>
                <a:latin typeface="Meiryo UI" pitchFamily="50" charset="-128"/>
                <a:ea typeface="Meiryo UI" pitchFamily="50" charset="-128"/>
                <a:cs typeface="Meiryo UI" pitchFamily="50" charset="-128"/>
              </a:rPr>
              <a:t>イベント啓発等を通じ、海洋プラスチックごみ問題への府民理解を促進し、マイボトル利用を促進します。</a:t>
            </a:r>
            <a:endParaRPr lang="en-US" altLang="ja-JP" sz="1600" b="1" dirty="0">
              <a:solidFill>
                <a:prstClr val="black"/>
              </a:solidFill>
              <a:latin typeface="Meiryo UI" pitchFamily="50" charset="-128"/>
              <a:ea typeface="Meiryo UI" pitchFamily="50" charset="-128"/>
              <a:cs typeface="Meiryo UI" pitchFamily="50" charset="-128"/>
            </a:endParaRPr>
          </a:p>
        </p:txBody>
      </p:sp>
      <p:sp>
        <p:nvSpPr>
          <p:cNvPr id="8" name="角丸四角形 7"/>
          <p:cNvSpPr/>
          <p:nvPr/>
        </p:nvSpPr>
        <p:spPr>
          <a:xfrm>
            <a:off x="52903" y="804635"/>
            <a:ext cx="992560" cy="502862"/>
          </a:xfrm>
          <a:prstGeom prst="roundRect">
            <a:avLst>
              <a:gd name="adj" fmla="val 50000"/>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ja-JP" altLang="en-US" sz="1400" b="1" dirty="0">
                <a:solidFill>
                  <a:prstClr val="white"/>
                </a:solidFill>
                <a:latin typeface="Meiryo UI" pitchFamily="50" charset="-128"/>
                <a:ea typeface="Meiryo UI" pitchFamily="50" charset="-128"/>
                <a:cs typeface="Meiryo UI" pitchFamily="50" charset="-128"/>
              </a:rPr>
              <a:t>取組</a:t>
            </a:r>
            <a:endParaRPr lang="en-US" altLang="ja-JP" sz="1400" b="1" dirty="0">
              <a:solidFill>
                <a:prstClr val="white"/>
              </a:solidFill>
              <a:latin typeface="Meiryo UI" pitchFamily="50" charset="-128"/>
              <a:ea typeface="Meiryo UI" pitchFamily="50" charset="-128"/>
              <a:cs typeface="Meiryo UI" pitchFamily="50" charset="-128"/>
            </a:endParaRPr>
          </a:p>
          <a:p>
            <a:pPr algn="ctr"/>
            <a:r>
              <a:rPr lang="ja-JP" altLang="en-US" sz="1400" b="1" dirty="0">
                <a:solidFill>
                  <a:prstClr val="white"/>
                </a:solidFill>
                <a:latin typeface="Meiryo UI" pitchFamily="50" charset="-128"/>
                <a:ea typeface="Meiryo UI" pitchFamily="50" charset="-128"/>
                <a:cs typeface="Meiryo UI" pitchFamily="50" charset="-128"/>
              </a:rPr>
              <a:t>方針</a:t>
            </a:r>
          </a:p>
        </p:txBody>
      </p:sp>
      <p:sp>
        <p:nvSpPr>
          <p:cNvPr id="40" name="角丸四角形 39"/>
          <p:cNvSpPr/>
          <p:nvPr/>
        </p:nvSpPr>
        <p:spPr>
          <a:xfrm>
            <a:off x="5964414" y="1444574"/>
            <a:ext cx="3770018" cy="5321664"/>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41" name="角丸四角形 40"/>
          <p:cNvSpPr/>
          <p:nvPr/>
        </p:nvSpPr>
        <p:spPr>
          <a:xfrm>
            <a:off x="6063425" y="1531084"/>
            <a:ext cx="3076313" cy="363149"/>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その他マイボトル利用啓発・</a:t>
            </a:r>
            <a:r>
              <a:rPr lang="en-US" altLang="ja-JP" sz="1600" b="1" dirty="0">
                <a:solidFill>
                  <a:schemeClr val="tx1"/>
                </a:solidFill>
                <a:latin typeface="Meiryo UI" pitchFamily="50" charset="-128"/>
                <a:ea typeface="Meiryo UI" pitchFamily="50" charset="-128"/>
                <a:cs typeface="Meiryo UI" pitchFamily="50" charset="-128"/>
              </a:rPr>
              <a:t>PR</a:t>
            </a:r>
            <a:endParaRPr lang="ja-JP" altLang="en-US" sz="1600" b="1" dirty="0">
              <a:solidFill>
                <a:schemeClr val="tx1"/>
              </a:solidFill>
              <a:latin typeface="Meiryo UI" pitchFamily="50" charset="-128"/>
              <a:ea typeface="Meiryo UI" pitchFamily="50" charset="-128"/>
              <a:cs typeface="Meiryo UI" pitchFamily="50" charset="-128"/>
            </a:endParaRPr>
          </a:p>
        </p:txBody>
      </p:sp>
      <p:sp>
        <p:nvSpPr>
          <p:cNvPr id="44" name="テキスト ボックス 43"/>
          <p:cNvSpPr txBox="1"/>
          <p:nvPr/>
        </p:nvSpPr>
        <p:spPr>
          <a:xfrm>
            <a:off x="6014669" y="1956385"/>
            <a:ext cx="3734729" cy="430887"/>
          </a:xfrm>
          <a:prstGeom prst="rect">
            <a:avLst/>
          </a:prstGeom>
          <a:noFill/>
        </p:spPr>
        <p:txBody>
          <a:bodyPr wrap="square" rtlCol="0">
            <a:spAutoFit/>
          </a:bodyPr>
          <a:lstStyle/>
          <a:p>
            <a:r>
              <a:rPr kumimoji="1" lang="ja-JP" altLang="en-US" sz="1300" dirty="0">
                <a:latin typeface="Meiryo UI" panose="020B0604030504040204" pitchFamily="50" charset="-128"/>
                <a:ea typeface="Meiryo UI" panose="020B0604030504040204" pitchFamily="50" charset="-128"/>
              </a:rPr>
              <a:t>〇参考事例　　</a:t>
            </a:r>
            <a:endParaRPr kumimoji="1" lang="en-US" altLang="ja-JP" sz="1000" dirty="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　</a:t>
            </a:r>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大阪府、お絵かき水筒、象印</a:t>
            </a:r>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　</a:t>
            </a:r>
          </a:p>
        </p:txBody>
      </p:sp>
      <p:sp>
        <p:nvSpPr>
          <p:cNvPr id="45" name="正方形/長方形 44"/>
          <p:cNvSpPr/>
          <p:nvPr/>
        </p:nvSpPr>
        <p:spPr>
          <a:xfrm>
            <a:off x="6048288" y="4649062"/>
            <a:ext cx="3565611" cy="2035552"/>
          </a:xfrm>
          <a:prstGeom prst="rect">
            <a:avLst/>
          </a:prstGeom>
          <a:ln w="9525">
            <a:prstDash val="dash"/>
          </a:ln>
        </p:spPr>
        <p:style>
          <a:lnRef idx="2">
            <a:schemeClr val="accent1"/>
          </a:lnRef>
          <a:fillRef idx="1">
            <a:schemeClr val="lt1"/>
          </a:fillRef>
          <a:effectRef idx="0">
            <a:schemeClr val="accent1"/>
          </a:effectRef>
          <a:fontRef idx="minor">
            <a:schemeClr val="dk1"/>
          </a:fontRef>
        </p:style>
        <p:txBody>
          <a:bodyPr lIns="36000" rIns="36000" rtlCol="0" anchor="t" anchorCtr="0"/>
          <a:lstStyle/>
          <a:p>
            <a:pPr marL="87313" indent="-87313"/>
            <a:r>
              <a:rPr lang="ja-JP" altLang="en-US" sz="1050" b="1" dirty="0">
                <a:solidFill>
                  <a:schemeClr val="tx1"/>
                </a:solidFill>
                <a:latin typeface="Meiryo UI" pitchFamily="50" charset="-128"/>
                <a:ea typeface="Meiryo UI" pitchFamily="50" charset="-128"/>
                <a:cs typeface="Meiryo UI" pitchFamily="50" charset="-128"/>
              </a:rPr>
              <a:t>＜取組内容＞</a:t>
            </a:r>
            <a:endParaRPr lang="en-US" altLang="ja-JP" sz="1050" b="1"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■当社品をご販売いただいている店舗にてマイボトルの啓発発信（</a:t>
            </a:r>
            <a:r>
              <a:rPr lang="en-US" altLang="ja-JP" sz="1050" dirty="0">
                <a:solidFill>
                  <a:schemeClr val="tx1"/>
                </a:solidFill>
                <a:latin typeface="Meiryo UI" pitchFamily="50" charset="-128"/>
                <a:ea typeface="Meiryo UI" pitchFamily="50" charset="-128"/>
                <a:cs typeface="Meiryo UI" pitchFamily="50" charset="-128"/>
              </a:rPr>
              <a:t>BRITA</a:t>
            </a:r>
            <a:r>
              <a:rPr lang="ja-JP" altLang="en-US" sz="1050" dirty="0">
                <a:solidFill>
                  <a:schemeClr val="tx1"/>
                </a:solidFill>
                <a:latin typeface="Meiryo UI" pitchFamily="50" charset="-128"/>
                <a:ea typeface="Meiryo UI" pitchFamily="50" charset="-128"/>
                <a:cs typeface="Meiryo UI" pitchFamily="50" charset="-128"/>
              </a:rPr>
              <a:t>）</a:t>
            </a:r>
            <a:endParaRPr lang="en-US" altLang="ja-JP" sz="1050"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■継続的に自店館内勤務者に対し、マイボトル利用の啓発を行う（パルコ）</a:t>
            </a:r>
            <a:endParaRPr lang="en-US" altLang="ja-JP" sz="1050"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■自社従業員又は自社施設利用者への啓発（大和ハウス工業、グランパスコンサルティング、中西金属工業、エルソニック）</a:t>
            </a:r>
            <a:endParaRPr lang="en-US" altLang="ja-JP" sz="1050"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a:t>
            </a:r>
            <a:r>
              <a:rPr lang="en-US" altLang="ja-JP" sz="1050" dirty="0">
                <a:solidFill>
                  <a:schemeClr val="tx1"/>
                </a:solidFill>
                <a:latin typeface="Meiryo UI" pitchFamily="50" charset="-128"/>
                <a:ea typeface="Meiryo UI" pitchFamily="50" charset="-128"/>
                <a:cs typeface="Meiryo UI" pitchFamily="50" charset="-128"/>
              </a:rPr>
              <a:t>6</a:t>
            </a:r>
            <a:r>
              <a:rPr lang="ja-JP" altLang="en-US" sz="1050" dirty="0">
                <a:solidFill>
                  <a:schemeClr val="tx1"/>
                </a:solidFill>
                <a:latin typeface="Meiryo UI" pitchFamily="50" charset="-128"/>
                <a:ea typeface="Meiryo UI" pitchFamily="50" charset="-128"/>
                <a:cs typeface="Meiryo UI" pitchFamily="50" charset="-128"/>
              </a:rPr>
              <a:t>月の世界環境デーに合わせ、プラスチックボトル削減、マイボトル利用促進のキャンペーンを実施予定（アストラゼネカ）</a:t>
            </a:r>
            <a:endParaRPr lang="en-US" altLang="ja-JP" sz="1050"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■庁内職員に対して、庁内放送によりマイボトル利用の呼びかけを行う予定（堺市）</a:t>
            </a:r>
            <a:endParaRPr lang="en-US" altLang="ja-JP" sz="1050" dirty="0">
              <a:solidFill>
                <a:schemeClr val="tx1"/>
              </a:solidFill>
              <a:latin typeface="Meiryo UI" pitchFamily="50" charset="-128"/>
              <a:ea typeface="Meiryo UI" pitchFamily="50" charset="-128"/>
              <a:cs typeface="Meiryo UI" pitchFamily="50" charset="-128"/>
            </a:endParaRPr>
          </a:p>
          <a:p>
            <a:pPr marL="87313" indent="-87313"/>
            <a:endParaRPr lang="en-US" altLang="ja-JP" sz="1050" dirty="0">
              <a:solidFill>
                <a:schemeClr val="tx1"/>
              </a:solidFill>
              <a:latin typeface="Meiryo UI" pitchFamily="50" charset="-128"/>
              <a:ea typeface="Meiryo UI" pitchFamily="50" charset="-128"/>
              <a:cs typeface="Meiryo UI" pitchFamily="50" charset="-128"/>
            </a:endParaRPr>
          </a:p>
        </p:txBody>
      </p:sp>
      <p:sp>
        <p:nvSpPr>
          <p:cNvPr id="47" name="角丸四角形 46"/>
          <p:cNvSpPr/>
          <p:nvPr/>
        </p:nvSpPr>
        <p:spPr>
          <a:xfrm>
            <a:off x="152401" y="1444574"/>
            <a:ext cx="5676900" cy="3074891"/>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48" name="角丸四角形 47"/>
          <p:cNvSpPr/>
          <p:nvPr/>
        </p:nvSpPr>
        <p:spPr>
          <a:xfrm>
            <a:off x="315051" y="1518809"/>
            <a:ext cx="2526724" cy="342430"/>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若い世代への環境教育</a:t>
            </a:r>
          </a:p>
        </p:txBody>
      </p:sp>
      <p:sp>
        <p:nvSpPr>
          <p:cNvPr id="49" name="正方形/長方形 48"/>
          <p:cNvSpPr/>
          <p:nvPr/>
        </p:nvSpPr>
        <p:spPr>
          <a:xfrm>
            <a:off x="325605" y="3252803"/>
            <a:ext cx="5330490" cy="1106207"/>
          </a:xfrm>
          <a:prstGeom prst="rect">
            <a:avLst/>
          </a:prstGeom>
          <a:ln w="9525">
            <a:prstDash val="dash"/>
          </a:ln>
        </p:spPr>
        <p:style>
          <a:lnRef idx="2">
            <a:schemeClr val="accent1"/>
          </a:lnRef>
          <a:fillRef idx="1">
            <a:schemeClr val="lt1"/>
          </a:fillRef>
          <a:effectRef idx="0">
            <a:schemeClr val="accent1"/>
          </a:effectRef>
          <a:fontRef idx="minor">
            <a:schemeClr val="dk1"/>
          </a:fontRef>
        </p:style>
        <p:txBody>
          <a:bodyPr lIns="36000" rIns="36000" rtlCol="0" anchor="t" anchorCtr="0"/>
          <a:lstStyle/>
          <a:p>
            <a:pPr marL="87313" indent="-87313"/>
            <a:r>
              <a:rPr lang="ja-JP" altLang="en-US" sz="1050" b="1" dirty="0">
                <a:solidFill>
                  <a:schemeClr val="tx1"/>
                </a:solidFill>
                <a:latin typeface="Meiryo UI" pitchFamily="50" charset="-128"/>
                <a:ea typeface="Meiryo UI" pitchFamily="50" charset="-128"/>
                <a:cs typeface="Meiryo UI" pitchFamily="50" charset="-128"/>
              </a:rPr>
              <a:t>＜取組内容＞</a:t>
            </a:r>
            <a:endParaRPr lang="en-US" altLang="ja-JP" sz="1050" dirty="0">
              <a:solidFill>
                <a:schemeClr val="tx1"/>
              </a:solidFill>
              <a:latin typeface="Meiryo UI" pitchFamily="50" charset="-128"/>
              <a:ea typeface="Meiryo UI" pitchFamily="50" charset="-128"/>
              <a:cs typeface="Meiryo UI" pitchFamily="50" charset="-128"/>
            </a:endParaRPr>
          </a:p>
          <a:p>
            <a:pPr marL="87313" indent="-87313"/>
            <a:r>
              <a:rPr lang="ja-JP" altLang="en-US" sz="1050" b="1" dirty="0">
                <a:solidFill>
                  <a:schemeClr val="tx1"/>
                </a:solidFill>
                <a:latin typeface="Meiryo UI" pitchFamily="50" charset="-128"/>
                <a:ea typeface="Meiryo UI" pitchFamily="50" charset="-128"/>
                <a:cs typeface="Meiryo UI" pitchFamily="50" charset="-128"/>
              </a:rPr>
              <a:t>■</a:t>
            </a:r>
            <a:r>
              <a:rPr lang="ja-JP" altLang="en-US" sz="1050" dirty="0">
                <a:solidFill>
                  <a:schemeClr val="tx1"/>
                </a:solidFill>
                <a:latin typeface="Meiryo UI" pitchFamily="50" charset="-128"/>
                <a:ea typeface="Meiryo UI" pitchFamily="50" charset="-128"/>
                <a:cs typeface="Meiryo UI" pitchFamily="50" charset="-128"/>
              </a:rPr>
              <a:t>環境学習を実施 （住吉商業高校、</a:t>
            </a:r>
            <a:r>
              <a:rPr lang="en-US" altLang="ja-JP" sz="1050" dirty="0">
                <a:solidFill>
                  <a:schemeClr val="tx1"/>
                </a:solidFill>
                <a:latin typeface="Meiryo UI" pitchFamily="50" charset="-128"/>
                <a:ea typeface="Meiryo UI" pitchFamily="50" charset="-128"/>
                <a:cs typeface="Meiryo UI" pitchFamily="50" charset="-128"/>
              </a:rPr>
              <a:t>BRITA</a:t>
            </a:r>
            <a:r>
              <a:rPr lang="ja-JP" altLang="en-US" sz="1050" dirty="0" err="1">
                <a:solidFill>
                  <a:schemeClr val="tx1"/>
                </a:solidFill>
                <a:latin typeface="Meiryo UI" pitchFamily="50" charset="-128"/>
                <a:ea typeface="Meiryo UI" pitchFamily="50" charset="-128"/>
                <a:cs typeface="Meiryo UI" pitchFamily="50" charset="-128"/>
              </a:rPr>
              <a:t>、</a:t>
            </a:r>
            <a:r>
              <a:rPr lang="ja-JP" altLang="en-US" sz="1050" dirty="0">
                <a:solidFill>
                  <a:schemeClr val="tx1"/>
                </a:solidFill>
                <a:latin typeface="Meiryo UI" pitchFamily="50" charset="-128"/>
                <a:ea typeface="Meiryo UI" pitchFamily="50" charset="-128"/>
                <a:cs typeface="Meiryo UI" pitchFamily="50" charset="-128"/>
              </a:rPr>
              <a:t>大阪市水道局、大阪市環境局、大阪府）</a:t>
            </a:r>
            <a:endParaRPr lang="en-US" altLang="ja-JP" sz="1050"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■同志社大学との共創プロジェクトを継続して取り組む（ピーコック）</a:t>
            </a:r>
            <a:endParaRPr lang="en-US" altLang="ja-JP" sz="1050"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■子供向けＳＤＧｓオンライン授業に参加（ピーコック）</a:t>
            </a:r>
            <a:endParaRPr lang="en-US" altLang="ja-JP" sz="1050"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■調べ学習や外部コンテストや他校への研究発表でプレゼンテーションを実施。本校に訪れた中学生や中学校教員へマイボトル体験を行い、マイボトル利用を呼びかける（住吉商業高校）</a:t>
            </a:r>
            <a:endParaRPr lang="en-US" altLang="ja-JP" sz="1050" dirty="0">
              <a:solidFill>
                <a:schemeClr val="tx1"/>
              </a:solidFill>
              <a:latin typeface="Meiryo UI" pitchFamily="50" charset="-128"/>
              <a:ea typeface="Meiryo UI" pitchFamily="50" charset="-128"/>
              <a:cs typeface="Meiryo UI" pitchFamily="50" charset="-128"/>
            </a:endParaRPr>
          </a:p>
        </p:txBody>
      </p:sp>
      <p:sp>
        <p:nvSpPr>
          <p:cNvPr id="50" name="正方形/長方形 49"/>
          <p:cNvSpPr/>
          <p:nvPr/>
        </p:nvSpPr>
        <p:spPr>
          <a:xfrm>
            <a:off x="311190" y="1969085"/>
            <a:ext cx="3278561" cy="1107996"/>
          </a:xfrm>
          <a:prstGeom prst="rect">
            <a:avLst/>
          </a:prstGeom>
        </p:spPr>
        <p:txBody>
          <a:bodyPr wrap="square" lIns="0" tIns="0" rIns="0" bIns="0">
            <a:spAutoFit/>
          </a:bodyPr>
          <a:lstStyle/>
          <a:p>
            <a:pPr marL="95250" indent="-95250"/>
            <a:r>
              <a:rPr lang="ja-JP" altLang="en-US" sz="1300" dirty="0">
                <a:latin typeface="Meiryo UI" pitchFamily="50" charset="-128"/>
                <a:ea typeface="Meiryo UI" pitchFamily="50" charset="-128"/>
                <a:cs typeface="Meiryo UI" pitchFamily="50" charset="-128"/>
              </a:rPr>
              <a:t>◆海洋プラスチックごみ問題、</a:t>
            </a:r>
            <a:r>
              <a:rPr lang="en-US" altLang="ja-JP" sz="1300" dirty="0">
                <a:latin typeface="Meiryo UI" pitchFamily="50" charset="-128"/>
                <a:ea typeface="Meiryo UI" pitchFamily="50" charset="-128"/>
                <a:cs typeface="Meiryo UI" pitchFamily="50" charset="-128"/>
              </a:rPr>
              <a:t>SDGs</a:t>
            </a:r>
            <a:r>
              <a:rPr lang="ja-JP" altLang="en-US" sz="1300" dirty="0">
                <a:latin typeface="Meiryo UI" pitchFamily="50" charset="-128"/>
                <a:ea typeface="Meiryo UI" pitchFamily="50" charset="-128"/>
                <a:cs typeface="Meiryo UI" pitchFamily="50" charset="-128"/>
              </a:rPr>
              <a:t>などをキーワードとし、若い世代への環境教育に取り組みます。</a:t>
            </a:r>
            <a:endParaRPr lang="en-US" altLang="ja-JP" sz="1300" dirty="0">
              <a:latin typeface="Meiryo UI" pitchFamily="50" charset="-128"/>
              <a:ea typeface="Meiryo UI" pitchFamily="50" charset="-128"/>
              <a:cs typeface="Meiryo UI" pitchFamily="50" charset="-128"/>
            </a:endParaRPr>
          </a:p>
          <a:p>
            <a:pPr marL="95250" indent="-95250"/>
            <a:endParaRPr lang="en-US" altLang="ja-JP" sz="700" dirty="0">
              <a:latin typeface="Meiryo UI" pitchFamily="50" charset="-128"/>
              <a:ea typeface="Meiryo UI" pitchFamily="50" charset="-128"/>
              <a:cs typeface="Meiryo UI" pitchFamily="50" charset="-128"/>
            </a:endParaRPr>
          </a:p>
          <a:p>
            <a:pPr marL="95250" indent="-95250"/>
            <a:r>
              <a:rPr lang="ja-JP" altLang="en-US" sz="1300" dirty="0">
                <a:latin typeface="Meiryo UI" pitchFamily="50" charset="-128"/>
                <a:ea typeface="Meiryo UI" pitchFamily="50" charset="-128"/>
                <a:cs typeface="Meiryo UI" pitchFamily="50" charset="-128"/>
              </a:rPr>
              <a:t>○参考事例</a:t>
            </a:r>
            <a:endParaRPr lang="en-US" altLang="ja-JP" sz="1300" dirty="0">
              <a:latin typeface="Meiryo UI" pitchFamily="50" charset="-128"/>
              <a:ea typeface="Meiryo UI" pitchFamily="50" charset="-128"/>
              <a:cs typeface="Meiryo UI" pitchFamily="50" charset="-128"/>
            </a:endParaRPr>
          </a:p>
          <a:p>
            <a:pPr marL="95250" indent="-95250"/>
            <a:r>
              <a:rPr lang="ja-JP" altLang="en-US" sz="1300" dirty="0">
                <a:latin typeface="Meiryo UI" pitchFamily="50" charset="-128"/>
                <a:ea typeface="Meiryo UI" pitchFamily="50" charset="-128"/>
                <a:cs typeface="Meiryo UI" pitchFamily="50" charset="-128"/>
              </a:rPr>
              <a:t>　小学生</a:t>
            </a:r>
            <a:r>
              <a:rPr lang="ja-JP" altLang="en-US" sz="1200" dirty="0">
                <a:latin typeface="Meiryo UI" pitchFamily="50" charset="-128"/>
                <a:ea typeface="Meiryo UI" pitchFamily="50" charset="-128"/>
                <a:cs typeface="Meiryo UI" pitchFamily="50" charset="-128"/>
              </a:rPr>
              <a:t>を対象</a:t>
            </a:r>
            <a:r>
              <a:rPr lang="ja-JP" altLang="en-US" sz="1300" dirty="0">
                <a:latin typeface="Meiryo UI" pitchFamily="50" charset="-128"/>
                <a:ea typeface="Meiryo UI" pitchFamily="50" charset="-128"/>
                <a:cs typeface="Meiryo UI" pitchFamily="50" charset="-128"/>
              </a:rPr>
              <a:t>に、海洋プラスチックごみ問題についての出前授業を実施</a:t>
            </a:r>
            <a:endParaRPr lang="en-US" altLang="ja-JP" sz="1300" dirty="0">
              <a:latin typeface="Meiryo UI" pitchFamily="50" charset="-128"/>
              <a:ea typeface="Meiryo UI" pitchFamily="50" charset="-128"/>
              <a:cs typeface="Meiryo UI" pitchFamily="50" charset="-128"/>
            </a:endParaRPr>
          </a:p>
        </p:txBody>
      </p:sp>
      <p:sp>
        <p:nvSpPr>
          <p:cNvPr id="53" name="正方形/長方形 52"/>
          <p:cNvSpPr/>
          <p:nvPr/>
        </p:nvSpPr>
        <p:spPr>
          <a:xfrm>
            <a:off x="3892528" y="2888664"/>
            <a:ext cx="1603604" cy="138499"/>
          </a:xfrm>
          <a:prstGeom prst="rect">
            <a:avLst/>
          </a:prstGeom>
        </p:spPr>
        <p:txBody>
          <a:bodyPr wrap="square" lIns="0" tIns="0" rIns="0" bIns="0">
            <a:spAutoFit/>
          </a:bodyPr>
          <a:lstStyle/>
          <a:p>
            <a:pPr marL="95250" indent="-95250"/>
            <a:r>
              <a:rPr lang="ja-JP" altLang="en-US" sz="900" dirty="0">
                <a:latin typeface="Meiryo UI" panose="020B0604030504040204" pitchFamily="50" charset="-128"/>
                <a:ea typeface="Meiryo UI" panose="020B0604030504040204" pitchFamily="50" charset="-128"/>
                <a:cs typeface="Meiryo UI" panose="020B0604030504040204" pitchFamily="50" charset="-128"/>
              </a:rPr>
              <a:t>大阪湾エコバスツアー（</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R</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元</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.8)</a:t>
            </a:r>
          </a:p>
        </p:txBody>
      </p:sp>
      <p:sp>
        <p:nvSpPr>
          <p:cNvPr id="54" name="角丸四角形 53"/>
          <p:cNvSpPr/>
          <p:nvPr/>
        </p:nvSpPr>
        <p:spPr>
          <a:xfrm>
            <a:off x="122788" y="4617093"/>
            <a:ext cx="5676899" cy="2145332"/>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56" name="角丸四角形 55"/>
          <p:cNvSpPr/>
          <p:nvPr/>
        </p:nvSpPr>
        <p:spPr>
          <a:xfrm>
            <a:off x="318043" y="4683889"/>
            <a:ext cx="3935089" cy="342430"/>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府民のマイボトルに関する意識・実態調査</a:t>
            </a:r>
          </a:p>
        </p:txBody>
      </p:sp>
      <p:sp>
        <p:nvSpPr>
          <p:cNvPr id="57" name="正方形/長方形 56"/>
          <p:cNvSpPr/>
          <p:nvPr/>
        </p:nvSpPr>
        <p:spPr>
          <a:xfrm>
            <a:off x="325605" y="6312971"/>
            <a:ext cx="4875840" cy="368565"/>
          </a:xfrm>
          <a:prstGeom prst="rect">
            <a:avLst/>
          </a:prstGeom>
          <a:ln w="9525">
            <a:prstDash val="dash"/>
          </a:ln>
        </p:spPr>
        <p:style>
          <a:lnRef idx="2">
            <a:schemeClr val="accent1"/>
          </a:lnRef>
          <a:fillRef idx="1">
            <a:schemeClr val="lt1"/>
          </a:fillRef>
          <a:effectRef idx="0">
            <a:schemeClr val="accent1"/>
          </a:effectRef>
          <a:fontRef idx="minor">
            <a:schemeClr val="dk1"/>
          </a:fontRef>
        </p:style>
        <p:txBody>
          <a:bodyPr lIns="36000" rIns="36000" rtlCol="0" anchor="t" anchorCtr="0"/>
          <a:lstStyle/>
          <a:p>
            <a:pPr marL="87313" indent="-87313"/>
            <a:r>
              <a:rPr lang="ja-JP" altLang="en-US" sz="1050" b="1" dirty="0">
                <a:solidFill>
                  <a:schemeClr val="tx1"/>
                </a:solidFill>
                <a:latin typeface="Meiryo UI" pitchFamily="50" charset="-128"/>
                <a:ea typeface="Meiryo UI" pitchFamily="50" charset="-128"/>
                <a:cs typeface="Meiryo UI" pitchFamily="50" charset="-128"/>
              </a:rPr>
              <a:t>＜取組内容＞</a:t>
            </a:r>
            <a:endParaRPr lang="en-US" altLang="ja-JP" sz="1050" b="1"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■おおさか</a:t>
            </a:r>
            <a:r>
              <a:rPr lang="en-US" altLang="ja-JP" sz="1050" dirty="0">
                <a:solidFill>
                  <a:schemeClr val="tx1"/>
                </a:solidFill>
                <a:latin typeface="Meiryo UI" pitchFamily="50" charset="-128"/>
                <a:ea typeface="Meiryo UI" pitchFamily="50" charset="-128"/>
                <a:cs typeface="Meiryo UI" pitchFamily="50" charset="-128"/>
              </a:rPr>
              <a:t>Q</a:t>
            </a:r>
            <a:r>
              <a:rPr lang="ja-JP" altLang="en-US" sz="1050" dirty="0">
                <a:solidFill>
                  <a:schemeClr val="tx1"/>
                </a:solidFill>
                <a:latin typeface="Meiryo UI" pitchFamily="50" charset="-128"/>
                <a:ea typeface="Meiryo UI" pitchFamily="50" charset="-128"/>
                <a:cs typeface="Meiryo UI" pitchFamily="50" charset="-128"/>
              </a:rPr>
              <a:t>ネット（大阪府）</a:t>
            </a:r>
            <a:endParaRPr lang="en-US" altLang="ja-JP" sz="1050" dirty="0">
              <a:solidFill>
                <a:schemeClr val="tx1"/>
              </a:solidFill>
              <a:latin typeface="Meiryo UI" pitchFamily="50" charset="-128"/>
              <a:ea typeface="Meiryo UI" pitchFamily="50" charset="-128"/>
              <a:cs typeface="Meiryo UI" pitchFamily="50" charset="-128"/>
            </a:endParaRPr>
          </a:p>
        </p:txBody>
      </p:sp>
      <p:sp>
        <p:nvSpPr>
          <p:cNvPr id="58" name="正方形/長方形 57"/>
          <p:cNvSpPr/>
          <p:nvPr/>
        </p:nvSpPr>
        <p:spPr>
          <a:xfrm>
            <a:off x="488695" y="6096742"/>
            <a:ext cx="4604101" cy="138499"/>
          </a:xfrm>
          <a:prstGeom prst="rect">
            <a:avLst/>
          </a:prstGeom>
        </p:spPr>
        <p:txBody>
          <a:bodyPr wrap="square" lIns="0" tIns="0" rIns="0" bIns="0">
            <a:spAutoFit/>
          </a:bodyPr>
          <a:lstStyle/>
          <a:p>
            <a:pPr marL="95250" indent="-95250"/>
            <a:r>
              <a:rPr lang="en-US" altLang="ja-JP" sz="9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年度：マイボトルを「いつも携帯している」または「たまに携帯している」と回答した割合は</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51.2</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正方形/長方形 25"/>
          <p:cNvSpPr/>
          <p:nvPr/>
        </p:nvSpPr>
        <p:spPr>
          <a:xfrm>
            <a:off x="311190" y="5106242"/>
            <a:ext cx="5300096" cy="961802"/>
          </a:xfrm>
          <a:prstGeom prst="rect">
            <a:avLst/>
          </a:prstGeom>
        </p:spPr>
        <p:txBody>
          <a:bodyPr wrap="square" lIns="0" tIns="0" rIns="0" bIns="0">
            <a:spAutoFit/>
          </a:bodyPr>
          <a:lstStyle/>
          <a:p>
            <a:pPr marL="95250" indent="-95250"/>
            <a:r>
              <a:rPr lang="ja-JP" altLang="en-US" sz="1300" dirty="0">
                <a:latin typeface="Meiryo UI" pitchFamily="50" charset="-128"/>
                <a:ea typeface="Meiryo UI" pitchFamily="50" charset="-128"/>
                <a:cs typeface="Meiryo UI" pitchFamily="50" charset="-128"/>
              </a:rPr>
              <a:t>◆府民のマイボトルに関する意識・取組みの実態について、アンケート調査等を実施し、結果を活用した啓発を行います。</a:t>
            </a:r>
            <a:endParaRPr lang="en-US" altLang="ja-JP" sz="1300" dirty="0">
              <a:latin typeface="Meiryo UI" pitchFamily="50" charset="-128"/>
              <a:ea typeface="Meiryo UI" pitchFamily="50" charset="-128"/>
              <a:cs typeface="Meiryo UI" pitchFamily="50" charset="-128"/>
            </a:endParaRPr>
          </a:p>
          <a:p>
            <a:pPr marL="95250" indent="-95250"/>
            <a:endParaRPr lang="en-US" altLang="ja-JP" sz="1050" dirty="0">
              <a:latin typeface="Meiryo UI" pitchFamily="50" charset="-128"/>
              <a:ea typeface="Meiryo UI" pitchFamily="50" charset="-128"/>
              <a:cs typeface="Meiryo UI" pitchFamily="50" charset="-128"/>
            </a:endParaRPr>
          </a:p>
          <a:p>
            <a:pPr marL="95250" indent="-95250"/>
            <a:r>
              <a:rPr lang="ja-JP" altLang="en-US" sz="1300" dirty="0">
                <a:latin typeface="Meiryo UI" pitchFamily="50" charset="-128"/>
                <a:ea typeface="Meiryo UI" pitchFamily="50" charset="-128"/>
                <a:cs typeface="Meiryo UI" pitchFamily="50" charset="-128"/>
              </a:rPr>
              <a:t>　○参考事例　おおさか</a:t>
            </a:r>
            <a:r>
              <a:rPr lang="en-US" altLang="ja-JP" sz="1300" dirty="0">
                <a:latin typeface="Meiryo UI" pitchFamily="50" charset="-128"/>
                <a:ea typeface="Meiryo UI" pitchFamily="50" charset="-128"/>
                <a:cs typeface="Meiryo UI" pitchFamily="50" charset="-128"/>
              </a:rPr>
              <a:t>Q</a:t>
            </a:r>
            <a:r>
              <a:rPr lang="ja-JP" altLang="en-US" sz="1300" dirty="0">
                <a:latin typeface="Meiryo UI" pitchFamily="50" charset="-128"/>
                <a:ea typeface="Meiryo UI" pitchFamily="50" charset="-128"/>
                <a:cs typeface="Meiryo UI" pitchFamily="50" charset="-128"/>
              </a:rPr>
              <a:t>ネット（インターネット府民アンケート）</a:t>
            </a:r>
            <a:endParaRPr lang="en-US" altLang="ja-JP" sz="1300" dirty="0">
              <a:latin typeface="Meiryo UI" pitchFamily="50" charset="-128"/>
              <a:ea typeface="Meiryo UI" pitchFamily="50" charset="-128"/>
              <a:cs typeface="Meiryo UI" pitchFamily="50" charset="-128"/>
            </a:endParaRPr>
          </a:p>
          <a:p>
            <a:pPr marL="95250" indent="-95250"/>
            <a:r>
              <a:rPr lang="ja-JP" altLang="en-US" sz="1300" dirty="0">
                <a:latin typeface="Meiryo UI" pitchFamily="50" charset="-128"/>
                <a:ea typeface="Meiryo UI" pitchFamily="50" charset="-128"/>
                <a:cs typeface="Meiryo UI" pitchFamily="50" charset="-128"/>
              </a:rPr>
              <a:t>　　　　　　　　　　　　「使い捨てプラスチック」に関するアンケート調査</a:t>
            </a:r>
          </a:p>
        </p:txBody>
      </p:sp>
      <p:sp>
        <p:nvSpPr>
          <p:cNvPr id="10" name="正方形/長方形 9"/>
          <p:cNvSpPr/>
          <p:nvPr/>
        </p:nvSpPr>
        <p:spPr>
          <a:xfrm>
            <a:off x="6021502" y="4649062"/>
            <a:ext cx="4953000" cy="369332"/>
          </a:xfrm>
          <a:prstGeom prst="rect">
            <a:avLst/>
          </a:prstGeom>
        </p:spPr>
        <p:txBody>
          <a:bodyPr>
            <a:spAutoFit/>
          </a:bodyPr>
          <a:lstStyle/>
          <a:p>
            <a:r>
              <a:rPr lang="ja-JP" altLang="en-US" dirty="0"/>
              <a:t> </a:t>
            </a:r>
          </a:p>
        </p:txBody>
      </p:sp>
      <p:sp>
        <p:nvSpPr>
          <p:cNvPr id="11" name="正方形/長方形 10"/>
          <p:cNvSpPr/>
          <p:nvPr/>
        </p:nvSpPr>
        <p:spPr>
          <a:xfrm>
            <a:off x="6097735" y="2404773"/>
            <a:ext cx="3568595" cy="430887"/>
          </a:xfrm>
          <a:prstGeom prst="rect">
            <a:avLst/>
          </a:prstGeom>
        </p:spPr>
        <p:txBody>
          <a:bodyPr wrap="square">
            <a:spAutoFit/>
          </a:bodyPr>
          <a:lstStyle/>
          <a:p>
            <a:r>
              <a:rPr lang="ja-JP" altLang="en-US" sz="1100" dirty="0">
                <a:latin typeface="Meiryo UI" pitchFamily="50" charset="-128"/>
                <a:ea typeface="Meiryo UI" pitchFamily="50" charset="-128"/>
                <a:cs typeface="Meiryo UI" pitchFamily="50" charset="-128"/>
              </a:rPr>
              <a:t>学生によるマイボトルスポット普及啓発動画（㈱バンタンとの連携協力制作）の参加チームへ、商品提供</a:t>
            </a:r>
          </a:p>
        </p:txBody>
      </p:sp>
      <p:pic>
        <p:nvPicPr>
          <p:cNvPr id="13" name="図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96152" y="2955132"/>
            <a:ext cx="2719888" cy="1505005"/>
          </a:xfrm>
          <a:prstGeom prst="rect">
            <a:avLst/>
          </a:prstGeom>
        </p:spPr>
      </p:pic>
      <p:pic>
        <p:nvPicPr>
          <p:cNvPr id="16" name="図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8758" y="1607341"/>
            <a:ext cx="2021535" cy="1521509"/>
          </a:xfrm>
          <a:prstGeom prst="rect">
            <a:avLst/>
          </a:prstGeom>
        </p:spPr>
      </p:pic>
    </p:spTree>
    <p:extLst>
      <p:ext uri="{BB962C8B-B14F-4D97-AF65-F5344CB8AC3E}">
        <p14:creationId xmlns:p14="http://schemas.microsoft.com/office/powerpoint/2010/main" val="9101664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0"/>
            <a:ext cx="9906000" cy="6825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2735483" y="0"/>
            <a:ext cx="4958366" cy="646331"/>
          </a:xfrm>
          <a:prstGeom prst="rect">
            <a:avLst/>
          </a:prstGeom>
          <a:noFill/>
        </p:spPr>
        <p:txBody>
          <a:bodyPr wrap="square" rtlCol="0">
            <a:spAutoFit/>
          </a:bodyPr>
          <a:lstStyle/>
          <a:p>
            <a:r>
              <a:rPr kumimoji="1" lang="ja-JP" altLang="en-US" sz="3600" b="1" dirty="0">
                <a:solidFill>
                  <a:schemeClr val="bg1"/>
                </a:solidFill>
                <a:latin typeface="Meiryo UI" panose="020B0604030504040204" pitchFamily="50" charset="-128"/>
                <a:ea typeface="Meiryo UI" panose="020B0604030504040204" pitchFamily="50" charset="-128"/>
              </a:rPr>
              <a:t>マイボトルスポットの普及</a:t>
            </a:r>
            <a:endParaRPr kumimoji="1" lang="en-US" altLang="ja-JP" sz="3600" b="1" dirty="0">
              <a:solidFill>
                <a:schemeClr val="bg1"/>
              </a:solidFill>
              <a:latin typeface="Meiryo UI" panose="020B0604030504040204" pitchFamily="50" charset="-128"/>
              <a:ea typeface="Meiryo UI" panose="020B0604030504040204" pitchFamily="50" charset="-128"/>
            </a:endParaRPr>
          </a:p>
        </p:txBody>
      </p:sp>
      <p:sp>
        <p:nvSpPr>
          <p:cNvPr id="12" name="角丸四角形 11"/>
          <p:cNvSpPr/>
          <p:nvPr/>
        </p:nvSpPr>
        <p:spPr>
          <a:xfrm>
            <a:off x="1045463" y="804635"/>
            <a:ext cx="8724028" cy="502862"/>
          </a:xfrm>
          <a:prstGeom prst="roundRect">
            <a:avLst>
              <a:gd name="adj" fmla="val 7385"/>
            </a:avLst>
          </a:prstGeom>
        </p:spPr>
        <p:style>
          <a:lnRef idx="2">
            <a:schemeClr val="accent5"/>
          </a:lnRef>
          <a:fillRef idx="1">
            <a:schemeClr val="lt1"/>
          </a:fillRef>
          <a:effectRef idx="0">
            <a:schemeClr val="accent5"/>
          </a:effectRef>
          <a:fontRef idx="minor">
            <a:schemeClr val="dk1"/>
          </a:fontRef>
        </p:style>
        <p:txBody>
          <a:bodyPr rtlCol="0" anchor="ctr"/>
          <a:lstStyle/>
          <a:p>
            <a:r>
              <a:rPr lang="ja-JP" altLang="en-US" sz="1600" b="1" dirty="0">
                <a:solidFill>
                  <a:prstClr val="black"/>
                </a:solidFill>
                <a:latin typeface="Meiryo UI" pitchFamily="50" charset="-128"/>
                <a:ea typeface="Meiryo UI" pitchFamily="50" charset="-128"/>
                <a:cs typeface="Meiryo UI" pitchFamily="50" charset="-128"/>
              </a:rPr>
              <a:t>　府内における</a:t>
            </a:r>
            <a:r>
              <a:rPr lang="ja-JP" altLang="en-US" sz="1600" b="1" dirty="0">
                <a:solidFill>
                  <a:schemeClr val="tx1"/>
                </a:solidFill>
                <a:latin typeface="Meiryo UI" pitchFamily="50" charset="-128"/>
                <a:ea typeface="Meiryo UI" pitchFamily="50" charset="-128"/>
                <a:cs typeface="Meiryo UI" pitchFamily="50" charset="-128"/>
              </a:rPr>
              <a:t>マイボトルスポッ</a:t>
            </a:r>
            <a:r>
              <a:rPr lang="ja-JP" altLang="en-US" sz="1600" b="1" dirty="0">
                <a:solidFill>
                  <a:prstClr val="black"/>
                </a:solidFill>
                <a:latin typeface="Meiryo UI" pitchFamily="50" charset="-128"/>
                <a:ea typeface="Meiryo UI" pitchFamily="50" charset="-128"/>
                <a:cs typeface="Meiryo UI" pitchFamily="50" charset="-128"/>
              </a:rPr>
              <a:t>トの設置を広く促進します。</a:t>
            </a:r>
            <a:endParaRPr lang="en-US" altLang="ja-JP" sz="1600" b="1" dirty="0">
              <a:solidFill>
                <a:prstClr val="black"/>
              </a:solidFill>
              <a:latin typeface="Meiryo UI" pitchFamily="50" charset="-128"/>
              <a:ea typeface="Meiryo UI" pitchFamily="50" charset="-128"/>
              <a:cs typeface="Meiryo UI" pitchFamily="50" charset="-128"/>
            </a:endParaRPr>
          </a:p>
        </p:txBody>
      </p:sp>
      <p:sp>
        <p:nvSpPr>
          <p:cNvPr id="13" name="角丸四角形 12"/>
          <p:cNvSpPr/>
          <p:nvPr/>
        </p:nvSpPr>
        <p:spPr>
          <a:xfrm>
            <a:off x="52903" y="804635"/>
            <a:ext cx="992560" cy="502862"/>
          </a:xfrm>
          <a:prstGeom prst="roundRect">
            <a:avLst>
              <a:gd name="adj" fmla="val 50000"/>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ja-JP" altLang="en-US" sz="1400" b="1" dirty="0">
                <a:solidFill>
                  <a:prstClr val="white"/>
                </a:solidFill>
                <a:latin typeface="Meiryo UI" pitchFamily="50" charset="-128"/>
                <a:ea typeface="Meiryo UI" pitchFamily="50" charset="-128"/>
                <a:cs typeface="Meiryo UI" pitchFamily="50" charset="-128"/>
              </a:rPr>
              <a:t>取組</a:t>
            </a:r>
            <a:endParaRPr lang="en-US" altLang="ja-JP" sz="1400" b="1" dirty="0">
              <a:solidFill>
                <a:prstClr val="white"/>
              </a:solidFill>
              <a:latin typeface="Meiryo UI" pitchFamily="50" charset="-128"/>
              <a:ea typeface="Meiryo UI" pitchFamily="50" charset="-128"/>
              <a:cs typeface="Meiryo UI" pitchFamily="50" charset="-128"/>
            </a:endParaRPr>
          </a:p>
          <a:p>
            <a:pPr algn="ctr"/>
            <a:r>
              <a:rPr lang="ja-JP" altLang="en-US" sz="1400" b="1" dirty="0">
                <a:solidFill>
                  <a:prstClr val="white"/>
                </a:solidFill>
                <a:latin typeface="Meiryo UI" pitchFamily="50" charset="-128"/>
                <a:ea typeface="Meiryo UI" pitchFamily="50" charset="-128"/>
                <a:cs typeface="Meiryo UI" pitchFamily="50" charset="-128"/>
              </a:rPr>
              <a:t>方針</a:t>
            </a:r>
          </a:p>
        </p:txBody>
      </p:sp>
      <p:sp>
        <p:nvSpPr>
          <p:cNvPr id="28" name="角丸四角形 27"/>
          <p:cNvSpPr/>
          <p:nvPr/>
        </p:nvSpPr>
        <p:spPr>
          <a:xfrm>
            <a:off x="372078" y="1429552"/>
            <a:ext cx="9298231" cy="5327371"/>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29" name="角丸四角形 28"/>
          <p:cNvSpPr/>
          <p:nvPr/>
        </p:nvSpPr>
        <p:spPr>
          <a:xfrm>
            <a:off x="404527" y="1565227"/>
            <a:ext cx="2782810" cy="342430"/>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マイボトルスポットの設置</a:t>
            </a:r>
          </a:p>
        </p:txBody>
      </p:sp>
      <p:sp>
        <p:nvSpPr>
          <p:cNvPr id="34" name="正方形/長方形 33"/>
          <p:cNvSpPr/>
          <p:nvPr/>
        </p:nvSpPr>
        <p:spPr>
          <a:xfrm>
            <a:off x="520807" y="2002656"/>
            <a:ext cx="3499461" cy="707886"/>
          </a:xfrm>
          <a:prstGeom prst="rect">
            <a:avLst/>
          </a:prstGeom>
        </p:spPr>
        <p:txBody>
          <a:bodyPr wrap="square" lIns="0" tIns="0" rIns="0" bIns="0">
            <a:spAutoFit/>
          </a:bodyPr>
          <a:lstStyle/>
          <a:p>
            <a:pPr marL="95250" indent="-95250"/>
            <a:r>
              <a:rPr lang="ja-JP" altLang="en-US" sz="1300" b="1" dirty="0">
                <a:latin typeface="Meiryo UI" panose="020B0604030504040204" pitchFamily="50" charset="-128"/>
                <a:ea typeface="Meiryo UI" panose="020B0604030504040204" pitchFamily="50" charset="-128"/>
                <a:cs typeface="Meiryo UI" panose="020B0604030504040204" pitchFamily="50" charset="-128"/>
              </a:rPr>
              <a:t>公共施設等における無料マイボトルスポットの設置</a:t>
            </a:r>
            <a:endParaRPr lang="en-US" altLang="ja-JP" sz="1300" b="1" dirty="0">
              <a:latin typeface="Meiryo UI" panose="020B0604030504040204" pitchFamily="50" charset="-128"/>
              <a:ea typeface="Meiryo UI" panose="020B0604030504040204" pitchFamily="50" charset="-128"/>
              <a:cs typeface="Meiryo UI" panose="020B0604030504040204" pitchFamily="50" charset="-128"/>
            </a:endParaRPr>
          </a:p>
          <a:p>
            <a:pPr marL="95250" indent="-95250"/>
            <a:r>
              <a:rPr lang="ja-JP" altLang="en-US" sz="1300" dirty="0">
                <a:latin typeface="Meiryo UI" panose="020B0604030504040204" pitchFamily="50" charset="-128"/>
                <a:ea typeface="Meiryo UI" panose="020B0604030504040204" pitchFamily="50" charset="-128"/>
                <a:cs typeface="Meiryo UI" panose="020B0604030504040204" pitchFamily="50" charset="-128"/>
              </a:rPr>
              <a:t>◆府および市町村の施設において、無料のマイボトルスポットの試行設置を進めます。</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正方形/長方形 34"/>
          <p:cNvSpPr/>
          <p:nvPr/>
        </p:nvSpPr>
        <p:spPr>
          <a:xfrm>
            <a:off x="549183" y="2697468"/>
            <a:ext cx="3626874" cy="1400932"/>
          </a:xfrm>
          <a:prstGeom prst="rect">
            <a:avLst/>
          </a:prstGeom>
          <a:ln w="9525">
            <a:prstDash val="dash"/>
          </a:ln>
        </p:spPr>
        <p:style>
          <a:lnRef idx="2">
            <a:schemeClr val="accent1"/>
          </a:lnRef>
          <a:fillRef idx="1">
            <a:schemeClr val="lt1"/>
          </a:fillRef>
          <a:effectRef idx="0">
            <a:schemeClr val="accent1"/>
          </a:effectRef>
          <a:fontRef idx="minor">
            <a:schemeClr val="dk1"/>
          </a:fontRef>
        </p:style>
        <p:txBody>
          <a:bodyPr lIns="36000" rIns="36000" rtlCol="0" anchor="t" anchorCtr="0"/>
          <a:lstStyle/>
          <a:p>
            <a:pPr marL="87313" indent="-87313"/>
            <a:r>
              <a:rPr lang="ja-JP" altLang="en-US" sz="1050" b="1" dirty="0">
                <a:solidFill>
                  <a:schemeClr val="tx1"/>
                </a:solidFill>
                <a:latin typeface="Meiryo UI" pitchFamily="50" charset="-128"/>
                <a:ea typeface="Meiryo UI" pitchFamily="50" charset="-128"/>
                <a:cs typeface="Meiryo UI" pitchFamily="50" charset="-128"/>
              </a:rPr>
              <a:t>＜取組内容＞</a:t>
            </a:r>
            <a:endParaRPr lang="en-US" altLang="ja-JP" sz="1050" b="1"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■市役所本庁舎での給水スポットに加え、新たに</a:t>
            </a:r>
            <a:r>
              <a:rPr lang="en-US" altLang="ja-JP" sz="1050" dirty="0">
                <a:solidFill>
                  <a:schemeClr val="tx1"/>
                </a:solidFill>
                <a:latin typeface="Meiryo UI" pitchFamily="50" charset="-128"/>
                <a:ea typeface="Meiryo UI" pitchFamily="50" charset="-128"/>
                <a:cs typeface="Meiryo UI" pitchFamily="50" charset="-128"/>
              </a:rPr>
              <a:t>3</a:t>
            </a:r>
            <a:r>
              <a:rPr lang="ja-JP" altLang="en-US" sz="1050" dirty="0">
                <a:solidFill>
                  <a:schemeClr val="tx1"/>
                </a:solidFill>
                <a:latin typeface="Meiryo UI" pitchFamily="50" charset="-128"/>
                <a:ea typeface="Meiryo UI" pitchFamily="50" charset="-128"/>
                <a:cs typeface="Meiryo UI" pitchFamily="50" charset="-128"/>
              </a:rPr>
              <a:t>箇所の設置をめざす（東大阪市）</a:t>
            </a:r>
            <a:endParaRPr lang="en-US" altLang="ja-JP" sz="1050"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■公共施設への給水スポットの更なる設置を検討（泉大津市）</a:t>
            </a:r>
            <a:endParaRPr lang="en-US" altLang="ja-JP" sz="1050"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■新たなマイボトルスポット箇所の設置を検討する（富田林市）</a:t>
            </a:r>
            <a:endParaRPr lang="en-US" altLang="ja-JP" sz="1050"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■給水スポットの設置（</a:t>
            </a:r>
            <a:r>
              <a:rPr lang="en-US" altLang="ja-JP" sz="1050" dirty="0">
                <a:solidFill>
                  <a:schemeClr val="tx1"/>
                </a:solidFill>
                <a:latin typeface="Meiryo UI" pitchFamily="50" charset="-128"/>
                <a:ea typeface="Meiryo UI" pitchFamily="50" charset="-128"/>
                <a:cs typeface="Meiryo UI" pitchFamily="50" charset="-128"/>
              </a:rPr>
              <a:t>4</a:t>
            </a:r>
            <a:r>
              <a:rPr lang="ja-JP" altLang="en-US" sz="1050" dirty="0">
                <a:solidFill>
                  <a:schemeClr val="tx1"/>
                </a:solidFill>
                <a:latin typeface="Meiryo UI" pitchFamily="50" charset="-128"/>
                <a:ea typeface="Meiryo UI" pitchFamily="50" charset="-128"/>
                <a:cs typeface="Meiryo UI" pitchFamily="50" charset="-128"/>
              </a:rPr>
              <a:t>ヵ所）（貝塚市）</a:t>
            </a:r>
            <a:endParaRPr lang="en-US" altLang="ja-JP" sz="1050"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■マイボトルスポット設置に向けた自治体などへの呼びかけ・設置（ウォータースタンド、吹田市）</a:t>
            </a:r>
            <a:endParaRPr lang="en-US" altLang="ja-JP" sz="1050" dirty="0">
              <a:solidFill>
                <a:schemeClr val="tx1"/>
              </a:solidFill>
              <a:latin typeface="Meiryo UI" pitchFamily="50" charset="-128"/>
              <a:ea typeface="Meiryo UI" pitchFamily="50" charset="-128"/>
              <a:cs typeface="Meiryo UI" pitchFamily="50" charset="-128"/>
            </a:endParaRPr>
          </a:p>
        </p:txBody>
      </p:sp>
      <p:sp>
        <p:nvSpPr>
          <p:cNvPr id="38" name="正方形/長方形 37"/>
          <p:cNvSpPr/>
          <p:nvPr/>
        </p:nvSpPr>
        <p:spPr>
          <a:xfrm>
            <a:off x="549183" y="4306550"/>
            <a:ext cx="4715456" cy="400110"/>
          </a:xfrm>
          <a:prstGeom prst="rect">
            <a:avLst/>
          </a:prstGeom>
        </p:spPr>
        <p:txBody>
          <a:bodyPr wrap="square" lIns="0" tIns="0" rIns="0" bIns="0">
            <a:spAutoFit/>
          </a:bodyPr>
          <a:lstStyle/>
          <a:p>
            <a:pPr marL="95250" indent="-95250"/>
            <a:r>
              <a:rPr lang="ja-JP" altLang="en-US" sz="1300" b="1" dirty="0">
                <a:latin typeface="Meiryo UI" panose="020B0604030504040204" pitchFamily="50" charset="-128"/>
                <a:ea typeface="Meiryo UI" panose="020B0604030504040204" pitchFamily="50" charset="-128"/>
                <a:cs typeface="Meiryo UI" panose="020B0604030504040204" pitchFamily="50" charset="-128"/>
              </a:rPr>
              <a:t>観光・集客施設等におけるマイボトルスポットの設置</a:t>
            </a:r>
            <a:endParaRPr lang="en-US" altLang="ja-JP" sz="1300" b="1" dirty="0">
              <a:latin typeface="Meiryo UI" panose="020B0604030504040204" pitchFamily="50" charset="-128"/>
              <a:ea typeface="Meiryo UI" panose="020B0604030504040204" pitchFamily="50" charset="-128"/>
              <a:cs typeface="Meiryo UI" panose="020B0604030504040204" pitchFamily="50" charset="-128"/>
            </a:endParaRPr>
          </a:p>
          <a:p>
            <a:pPr marL="95250" indent="-95250"/>
            <a:r>
              <a:rPr lang="ja-JP" altLang="en-US" sz="1300" dirty="0">
                <a:latin typeface="Meiryo UI" panose="020B0604030504040204" pitchFamily="50" charset="-128"/>
                <a:ea typeface="Meiryo UI" panose="020B0604030504040204" pitchFamily="50" charset="-128"/>
                <a:cs typeface="Meiryo UI" panose="020B0604030504040204" pitchFamily="50" charset="-128"/>
              </a:rPr>
              <a:t>◆観光・集客施設等において、マイボトルスポットの設置を進めます。</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正方形/長方形 38"/>
          <p:cNvSpPr/>
          <p:nvPr/>
        </p:nvSpPr>
        <p:spPr>
          <a:xfrm>
            <a:off x="5892667" y="3608604"/>
            <a:ext cx="2104878" cy="276999"/>
          </a:xfrm>
          <a:prstGeom prst="rect">
            <a:avLst/>
          </a:prstGeom>
        </p:spPr>
        <p:txBody>
          <a:bodyPr wrap="square" lIns="0" tIns="0" rIns="0" bIns="0">
            <a:spAutoFit/>
          </a:bodyPr>
          <a:lstStyle/>
          <a:p>
            <a:pPr marL="95250" indent="-95250" algn="ctr"/>
            <a:r>
              <a:rPr lang="ja-JP" altLang="en-US" sz="900" dirty="0">
                <a:latin typeface="Meiryo UI" panose="020B0604030504040204" pitchFamily="50" charset="-128"/>
                <a:ea typeface="Meiryo UI" panose="020B0604030504040204" pitchFamily="50" charset="-128"/>
                <a:cs typeface="Meiryo UI" panose="020B0604030504040204" pitchFamily="50" charset="-128"/>
              </a:rPr>
              <a:t>熊取町　永楽墓苑・永楽ゆめの森</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lgn="ctr"/>
            <a:r>
              <a:rPr lang="ja-JP" altLang="en-US" sz="900" dirty="0">
                <a:latin typeface="Meiryo UI" panose="020B0604030504040204" pitchFamily="50" charset="-128"/>
                <a:ea typeface="Meiryo UI" panose="020B0604030504040204" pitchFamily="50" charset="-128"/>
                <a:cs typeface="Meiryo UI" panose="020B0604030504040204" pitchFamily="50" charset="-128"/>
              </a:rPr>
              <a:t>公園管理棟　無料マイボトルスポット</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正方形/長方形 39"/>
          <p:cNvSpPr/>
          <p:nvPr/>
        </p:nvSpPr>
        <p:spPr>
          <a:xfrm>
            <a:off x="504850" y="4895619"/>
            <a:ext cx="4259081" cy="746538"/>
          </a:xfrm>
          <a:prstGeom prst="rect">
            <a:avLst/>
          </a:prstGeom>
          <a:ln w="9525">
            <a:prstDash val="dash"/>
          </a:ln>
        </p:spPr>
        <p:style>
          <a:lnRef idx="2">
            <a:schemeClr val="accent1"/>
          </a:lnRef>
          <a:fillRef idx="1">
            <a:schemeClr val="lt1"/>
          </a:fillRef>
          <a:effectRef idx="0">
            <a:schemeClr val="accent1"/>
          </a:effectRef>
          <a:fontRef idx="minor">
            <a:schemeClr val="dk1"/>
          </a:fontRef>
        </p:style>
        <p:txBody>
          <a:bodyPr lIns="36000" rIns="36000" rtlCol="0" anchor="t" anchorCtr="0"/>
          <a:lstStyle/>
          <a:p>
            <a:pPr marL="87313" indent="-87313"/>
            <a:r>
              <a:rPr lang="ja-JP" altLang="en-US" sz="1050" b="1" dirty="0">
                <a:solidFill>
                  <a:schemeClr val="tx1"/>
                </a:solidFill>
                <a:latin typeface="Meiryo UI" pitchFamily="50" charset="-128"/>
                <a:ea typeface="Meiryo UI" pitchFamily="50" charset="-128"/>
                <a:cs typeface="Meiryo UI" pitchFamily="50" charset="-128"/>
              </a:rPr>
              <a:t>＜取組内容＞</a:t>
            </a:r>
          </a:p>
          <a:p>
            <a:pPr marL="87313" indent="-87313"/>
            <a:r>
              <a:rPr lang="ja-JP" altLang="en-US" sz="1050" dirty="0">
                <a:solidFill>
                  <a:schemeClr val="tx1"/>
                </a:solidFill>
                <a:latin typeface="Meiryo UI" pitchFamily="50" charset="-128"/>
                <a:ea typeface="Meiryo UI" pitchFamily="50" charset="-128"/>
                <a:cs typeface="Meiryo UI" pitchFamily="50" charset="-128"/>
              </a:rPr>
              <a:t>■店舗への給水機の設置拡大（日産大阪販売、良品計画）</a:t>
            </a:r>
            <a:endParaRPr lang="en-US" altLang="ja-JP" sz="1050"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■マイボトルスポット設置に向けた民間企業などへの呼びかけ（ウォータースタンド、ウォーターネット、吹田市他）</a:t>
            </a:r>
            <a:endParaRPr lang="en-US" altLang="ja-JP" sz="1050" dirty="0">
              <a:solidFill>
                <a:schemeClr val="tx1"/>
              </a:solidFill>
              <a:latin typeface="Meiryo UI" pitchFamily="50" charset="-128"/>
              <a:ea typeface="Meiryo UI" pitchFamily="50" charset="-128"/>
              <a:cs typeface="Meiryo UI" pitchFamily="50" charset="-128"/>
            </a:endParaRPr>
          </a:p>
        </p:txBody>
      </p:sp>
      <p:pic>
        <p:nvPicPr>
          <p:cNvPr id="41" name="図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95174" y="4326295"/>
            <a:ext cx="849902" cy="1427645"/>
          </a:xfrm>
          <a:prstGeom prst="rect">
            <a:avLst/>
          </a:prstGeom>
        </p:spPr>
      </p:pic>
      <p:sp>
        <p:nvSpPr>
          <p:cNvPr id="42" name="テキスト ボックス 41"/>
          <p:cNvSpPr txBox="1"/>
          <p:nvPr/>
        </p:nvSpPr>
        <p:spPr>
          <a:xfrm>
            <a:off x="7901156" y="4582498"/>
            <a:ext cx="1405216" cy="738664"/>
          </a:xfrm>
          <a:prstGeom prst="rect">
            <a:avLst/>
          </a:prstGeom>
          <a:noFill/>
        </p:spPr>
        <p:txBody>
          <a:bodyPr wrap="square" rtlCol="0">
            <a:spAutoFit/>
          </a:bodyPr>
          <a:lstStyle/>
          <a:p>
            <a:r>
              <a:rPr kumimoji="1" lang="ja-JP" altLang="en-US" sz="1050" dirty="0">
                <a:latin typeface="Meiryo UI" panose="020B0604030504040204" pitchFamily="50" charset="-128"/>
                <a:ea typeface="Meiryo UI" panose="020B0604030504040204" pitchFamily="50" charset="-128"/>
              </a:rPr>
              <a:t>（左）大阪城公園</a:t>
            </a:r>
            <a:endParaRPr kumimoji="1" lang="en-US" altLang="ja-JP" sz="1050" dirty="0">
              <a:latin typeface="Meiryo UI" panose="020B0604030504040204" pitchFamily="50" charset="-128"/>
              <a:ea typeface="Meiryo UI" panose="020B0604030504040204" pitchFamily="50" charset="-128"/>
            </a:endParaRPr>
          </a:p>
          <a:p>
            <a:r>
              <a:rPr kumimoji="1" lang="ja-JP" altLang="en-US" sz="1050" dirty="0">
                <a:latin typeface="Meiryo UI" panose="020B0604030504040204" pitchFamily="50" charset="-128"/>
                <a:ea typeface="Meiryo UI" panose="020B0604030504040204" pitchFamily="50" charset="-128"/>
              </a:rPr>
              <a:t>　</a:t>
            </a:r>
            <a:r>
              <a:rPr kumimoji="1" lang="en-US" altLang="ja-JP" sz="1050" dirty="0">
                <a:latin typeface="Meiryo UI" panose="020B0604030504040204" pitchFamily="50" charset="-128"/>
                <a:ea typeface="Meiryo UI" panose="020B0604030504040204" pitchFamily="50" charset="-128"/>
              </a:rPr>
              <a:t>JO-TERRACE</a:t>
            </a:r>
          </a:p>
          <a:p>
            <a:r>
              <a:rPr kumimoji="1" lang="ja-JP" altLang="en-US" sz="1050" dirty="0">
                <a:latin typeface="Meiryo UI" panose="020B0604030504040204" pitchFamily="50" charset="-128"/>
                <a:ea typeface="Meiryo UI" panose="020B0604030504040204" pitchFamily="50" charset="-128"/>
              </a:rPr>
              <a:t>　</a:t>
            </a:r>
            <a:r>
              <a:rPr kumimoji="1" lang="en-US" altLang="ja-JP" sz="1050" dirty="0">
                <a:latin typeface="Meiryo UI" panose="020B0604030504040204" pitchFamily="50" charset="-128"/>
                <a:ea typeface="Meiryo UI" panose="020B0604030504040204" pitchFamily="50" charset="-128"/>
              </a:rPr>
              <a:t>OSAKA</a:t>
            </a:r>
          </a:p>
          <a:p>
            <a:r>
              <a:rPr kumimoji="1" lang="ja-JP" altLang="en-US" sz="1050" dirty="0">
                <a:latin typeface="Meiryo UI" panose="020B0604030504040204" pitchFamily="50" charset="-128"/>
                <a:ea typeface="Meiryo UI" panose="020B0604030504040204" pitchFamily="50" charset="-128"/>
              </a:rPr>
              <a:t>（エレベーターホール）</a:t>
            </a:r>
          </a:p>
        </p:txBody>
      </p:sp>
      <p:sp>
        <p:nvSpPr>
          <p:cNvPr id="44" name="正方形/長方形 43"/>
          <p:cNvSpPr/>
          <p:nvPr/>
        </p:nvSpPr>
        <p:spPr>
          <a:xfrm>
            <a:off x="5988127" y="1554167"/>
            <a:ext cx="1913958" cy="692497"/>
          </a:xfrm>
          <a:prstGeom prst="rect">
            <a:avLst/>
          </a:prstGeom>
        </p:spPr>
        <p:txBody>
          <a:bodyPr wrap="square">
            <a:spAutoFit/>
          </a:bodyPr>
          <a:lstStyle/>
          <a:p>
            <a:pPr marL="95250" indent="-95250"/>
            <a:r>
              <a:rPr lang="ja-JP" altLang="en-US" sz="1300" dirty="0">
                <a:latin typeface="Meiryo UI" panose="020B0604030504040204" pitchFamily="50" charset="-128"/>
                <a:ea typeface="Meiryo UI" panose="020B0604030504040204" pitchFamily="50" charset="-128"/>
                <a:cs typeface="Meiryo UI" panose="020B0604030504040204" pitchFamily="50" charset="-128"/>
              </a:rPr>
              <a:t>○ 参考事例 </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熊取町</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a:t>
            </a:r>
          </a:p>
          <a:p>
            <a:pPr marL="95250" indent="-95250"/>
            <a:r>
              <a:rPr lang="ja-JP" altLang="en-US" sz="1300" dirty="0">
                <a:latin typeface="Meiryo UI" panose="020B0604030504040204" pitchFamily="50" charset="-128"/>
                <a:ea typeface="Meiryo UI" panose="020B0604030504040204" pitchFamily="50" charset="-128"/>
                <a:cs typeface="Meiryo UI" panose="020B0604030504040204" pitchFamily="50" charset="-128"/>
              </a:rPr>
              <a:t>　小学校や体育館など、７か所に給水機を設置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正方形/長方形 44"/>
          <p:cNvSpPr/>
          <p:nvPr/>
        </p:nvSpPr>
        <p:spPr>
          <a:xfrm>
            <a:off x="7810382" y="1540105"/>
            <a:ext cx="1633218" cy="692497"/>
          </a:xfrm>
          <a:prstGeom prst="rect">
            <a:avLst/>
          </a:prstGeom>
        </p:spPr>
        <p:txBody>
          <a:bodyPr wrap="square">
            <a:spAutoFit/>
          </a:bodyPr>
          <a:lstStyle/>
          <a:p>
            <a:pPr marL="95250" indent="-95250"/>
            <a:r>
              <a:rPr lang="ja-JP" altLang="en-US" sz="1300" dirty="0">
                <a:latin typeface="Meiryo UI" panose="020B0604030504040204" pitchFamily="50" charset="-128"/>
                <a:ea typeface="Meiryo UI" panose="020B0604030504040204" pitchFamily="50" charset="-128"/>
                <a:cs typeface="Meiryo UI" panose="020B0604030504040204" pitchFamily="50" charset="-128"/>
              </a:rPr>
              <a:t>○ 参考事例 </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島本町</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a:t>
            </a:r>
          </a:p>
          <a:p>
            <a:pPr marL="95250" indent="-95250"/>
            <a:r>
              <a:rPr lang="ja-JP" altLang="en-US" sz="1300" dirty="0">
                <a:latin typeface="Meiryo UI" panose="020B0604030504040204" pitchFamily="50" charset="-128"/>
                <a:ea typeface="Meiryo UI" panose="020B0604030504040204" pitchFamily="50" charset="-128"/>
                <a:cs typeface="Meiryo UI" panose="020B0604030504040204" pitchFamily="50" charset="-128"/>
              </a:rPr>
              <a:t>　町有施設５箇所に給水機を設置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7" name="正方形/長方形 46"/>
          <p:cNvSpPr/>
          <p:nvPr/>
        </p:nvSpPr>
        <p:spPr>
          <a:xfrm>
            <a:off x="8038412" y="3812502"/>
            <a:ext cx="1495926" cy="276999"/>
          </a:xfrm>
          <a:prstGeom prst="rect">
            <a:avLst/>
          </a:prstGeom>
        </p:spPr>
        <p:txBody>
          <a:bodyPr wrap="square" lIns="0" tIns="0" rIns="0" bIns="0">
            <a:spAutoFit/>
          </a:bodyPr>
          <a:lstStyle/>
          <a:p>
            <a:pPr marL="95250" indent="-95250"/>
            <a:r>
              <a:rPr lang="ja-JP" altLang="en-US" sz="900" dirty="0">
                <a:latin typeface="Meiryo UI" panose="020B0604030504040204" pitchFamily="50" charset="-128"/>
                <a:ea typeface="Meiryo UI" panose="020B0604030504040204" pitchFamily="50" charset="-128"/>
                <a:cs typeface="Meiryo UI" panose="020B0604030504040204" pitchFamily="50" charset="-128"/>
              </a:rPr>
              <a:t>島本町</a:t>
            </a:r>
            <a:r>
              <a:rPr lang="zh-TW" altLang="en-US" sz="900" dirty="0">
                <a:latin typeface="Meiryo UI" panose="020B0604030504040204" pitchFamily="50" charset="-128"/>
                <a:ea typeface="Meiryo UI" panose="020B0604030504040204" pitchFamily="50" charset="-128"/>
                <a:cs typeface="Meiryo UI" panose="020B0604030504040204" pitchFamily="50" charset="-128"/>
              </a:rPr>
              <a:t>本庁舎１階（税務課前）</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無料マイボトルスポット</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48" name="図 4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0807" y="4332471"/>
            <a:ext cx="1049575" cy="1399434"/>
          </a:xfrm>
          <a:prstGeom prst="rect">
            <a:avLst/>
          </a:prstGeom>
        </p:spPr>
      </p:pic>
      <p:cxnSp>
        <p:nvCxnSpPr>
          <p:cNvPr id="49" name="直線コネクタ 48"/>
          <p:cNvCxnSpPr/>
          <p:nvPr/>
        </p:nvCxnSpPr>
        <p:spPr>
          <a:xfrm>
            <a:off x="623352" y="4204239"/>
            <a:ext cx="8820248" cy="0"/>
          </a:xfrm>
          <a:prstGeom prst="line">
            <a:avLst/>
          </a:prstGeom>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7867616" y="5287313"/>
            <a:ext cx="1609800" cy="253916"/>
          </a:xfrm>
          <a:prstGeom prst="rect">
            <a:avLst/>
          </a:prstGeom>
          <a:noFill/>
        </p:spPr>
        <p:txBody>
          <a:bodyPr wrap="square" rtlCol="0">
            <a:spAutoFit/>
          </a:bodyPr>
          <a:lstStyle/>
          <a:p>
            <a:r>
              <a:rPr kumimoji="1" lang="ja-JP" altLang="en-US" sz="1050" dirty="0">
                <a:latin typeface="Meiryo UI" panose="020B0604030504040204" pitchFamily="50" charset="-128"/>
                <a:ea typeface="Meiryo UI" panose="020B0604030504040204" pitchFamily="50" charset="-128"/>
              </a:rPr>
              <a:t>（右）無印良品店舗</a:t>
            </a:r>
          </a:p>
        </p:txBody>
      </p:sp>
      <p:sp>
        <p:nvSpPr>
          <p:cNvPr id="6" name="正方形/長方形 5"/>
          <p:cNvSpPr/>
          <p:nvPr/>
        </p:nvSpPr>
        <p:spPr>
          <a:xfrm>
            <a:off x="4207979" y="1553549"/>
            <a:ext cx="1812146" cy="677108"/>
          </a:xfrm>
          <a:prstGeom prst="rect">
            <a:avLst/>
          </a:prstGeom>
        </p:spPr>
        <p:txBody>
          <a:bodyPr wrap="square">
            <a:spAutoFit/>
          </a:bodyPr>
          <a:lstStyle/>
          <a:p>
            <a:pPr marL="95250" indent="-95250"/>
            <a:r>
              <a:rPr lang="ja-JP" altLang="en-US" sz="1400" dirty="0">
                <a:latin typeface="Meiryo UI" panose="020B0604030504040204" pitchFamily="50" charset="-128"/>
                <a:ea typeface="Meiryo UI" panose="020B0604030504040204" pitchFamily="50" charset="-128"/>
                <a:cs typeface="Meiryo UI" panose="020B0604030504040204" pitchFamily="50" charset="-128"/>
              </a:rPr>
              <a:t>○ 参考事例 </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泉大津市</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a:t>
            </a:r>
          </a:p>
          <a:p>
            <a:pPr marL="95250" indent="-95250"/>
            <a:r>
              <a:rPr lang="ja-JP" altLang="en-US" sz="1200" dirty="0">
                <a:latin typeface="Meiryo UI" panose="020B0604030504040204" pitchFamily="50" charset="-128"/>
                <a:ea typeface="Meiryo UI" panose="020B0604030504040204" pitchFamily="50" charset="-128"/>
                <a:cs typeface="Meiryo UI" panose="020B0604030504040204" pitchFamily="50" charset="-128"/>
              </a:rPr>
              <a:t>　市内公共施設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11</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か所に給水機を設置</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正方形/長方形 26"/>
          <p:cNvSpPr/>
          <p:nvPr/>
        </p:nvSpPr>
        <p:spPr>
          <a:xfrm>
            <a:off x="4275508" y="3826663"/>
            <a:ext cx="1784154" cy="276999"/>
          </a:xfrm>
          <a:prstGeom prst="rect">
            <a:avLst/>
          </a:prstGeom>
        </p:spPr>
        <p:txBody>
          <a:bodyPr wrap="square" lIns="0" tIns="0" rIns="0" bIns="0">
            <a:spAutoFit/>
          </a:bodyPr>
          <a:lstStyle/>
          <a:p>
            <a:pPr marL="95250" indent="-95250" algn="ctr"/>
            <a:r>
              <a:rPr lang="ja-JP" altLang="en-US" sz="900" dirty="0">
                <a:latin typeface="Meiryo UI" panose="020B0604030504040204" pitchFamily="50" charset="-128"/>
                <a:ea typeface="Meiryo UI" panose="020B0604030504040204" pitchFamily="50" charset="-128"/>
                <a:cs typeface="Meiryo UI" panose="020B0604030504040204" pitchFamily="50" charset="-128"/>
              </a:rPr>
              <a:t>泉大津市役所１階</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lgn="ctr"/>
            <a:r>
              <a:rPr lang="ja-JP" altLang="en-US" sz="900" dirty="0">
                <a:latin typeface="Meiryo UI" panose="020B0604030504040204" pitchFamily="50" charset="-128"/>
                <a:ea typeface="Meiryo UI" panose="020B0604030504040204" pitchFamily="50" charset="-128"/>
                <a:cs typeface="Meiryo UI" panose="020B0604030504040204" pitchFamily="50" charset="-128"/>
              </a:rPr>
              <a:t>　無料マイボトルスポット</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 name="図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5146" y="2201256"/>
            <a:ext cx="1183640" cy="1580467"/>
          </a:xfrm>
          <a:prstGeom prst="rect">
            <a:avLst/>
          </a:prstGeom>
        </p:spPr>
      </p:pic>
      <p:pic>
        <p:nvPicPr>
          <p:cNvPr id="8" name="図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2306" y="2307391"/>
            <a:ext cx="1625600" cy="1219200"/>
          </a:xfrm>
          <a:prstGeom prst="rect">
            <a:avLst/>
          </a:prstGeom>
        </p:spPr>
      </p:pic>
      <p:pic>
        <p:nvPicPr>
          <p:cNvPr id="3" name="図 2"/>
          <p:cNvPicPr>
            <a:picLocks noChangeAspect="1"/>
          </p:cNvPicPr>
          <p:nvPr/>
        </p:nvPicPr>
        <p:blipFill>
          <a:blip r:embed="rId6"/>
          <a:stretch>
            <a:fillRect/>
          </a:stretch>
        </p:blipFill>
        <p:spPr>
          <a:xfrm>
            <a:off x="8231458" y="2201256"/>
            <a:ext cx="883974" cy="1571378"/>
          </a:xfrm>
          <a:prstGeom prst="rect">
            <a:avLst/>
          </a:prstGeom>
        </p:spPr>
      </p:pic>
      <p:cxnSp>
        <p:nvCxnSpPr>
          <p:cNvPr id="26" name="直線コネクタ 25"/>
          <p:cNvCxnSpPr/>
          <p:nvPr/>
        </p:nvCxnSpPr>
        <p:spPr>
          <a:xfrm>
            <a:off x="549183" y="5850307"/>
            <a:ext cx="8820248" cy="0"/>
          </a:xfrm>
          <a:prstGeom prst="line">
            <a:avLst/>
          </a:prstGeom>
        </p:spPr>
        <p:style>
          <a:lnRef idx="1">
            <a:schemeClr val="accent1"/>
          </a:lnRef>
          <a:fillRef idx="0">
            <a:schemeClr val="accent1"/>
          </a:fillRef>
          <a:effectRef idx="0">
            <a:schemeClr val="accent1"/>
          </a:effectRef>
          <a:fontRef idx="minor">
            <a:schemeClr val="tx1"/>
          </a:fontRef>
        </p:style>
      </p:cxnSp>
      <p:sp>
        <p:nvSpPr>
          <p:cNvPr id="30" name="正方形/長方形 29"/>
          <p:cNvSpPr/>
          <p:nvPr/>
        </p:nvSpPr>
        <p:spPr>
          <a:xfrm>
            <a:off x="504850" y="6008232"/>
            <a:ext cx="4259081" cy="600164"/>
          </a:xfrm>
          <a:prstGeom prst="rect">
            <a:avLst/>
          </a:prstGeom>
        </p:spPr>
        <p:txBody>
          <a:bodyPr wrap="square" lIns="0" tIns="0" rIns="0" bIns="0">
            <a:spAutoFit/>
          </a:bodyPr>
          <a:lstStyle/>
          <a:p>
            <a:pPr marL="95250" indent="-95250"/>
            <a:r>
              <a:rPr lang="ja-JP" altLang="en-US" sz="1300" b="1" dirty="0">
                <a:latin typeface="Meiryo UI" panose="020B0604030504040204" pitchFamily="50" charset="-128"/>
                <a:ea typeface="Meiryo UI" panose="020B0604030504040204" pitchFamily="50" charset="-128"/>
                <a:cs typeface="Meiryo UI" panose="020B0604030504040204" pitchFamily="50" charset="-128"/>
              </a:rPr>
              <a:t>オフィスや学校等におけるマイボトルスポットの設置</a:t>
            </a:r>
            <a:endParaRPr lang="en-US" altLang="ja-JP" sz="1300" b="1" dirty="0">
              <a:latin typeface="Meiryo UI" panose="020B0604030504040204" pitchFamily="50" charset="-128"/>
              <a:ea typeface="Meiryo UI" panose="020B0604030504040204" pitchFamily="50" charset="-128"/>
              <a:cs typeface="Meiryo UI" panose="020B0604030504040204" pitchFamily="50" charset="-128"/>
            </a:endParaRPr>
          </a:p>
          <a:p>
            <a:pPr marL="95250" indent="-95250"/>
            <a:r>
              <a:rPr lang="ja-JP" altLang="en-US" sz="1300" dirty="0">
                <a:latin typeface="Meiryo UI" panose="020B0604030504040204" pitchFamily="50" charset="-128"/>
                <a:ea typeface="Meiryo UI" panose="020B0604030504040204" pitchFamily="50" charset="-128"/>
                <a:cs typeface="Meiryo UI" panose="020B0604030504040204" pitchFamily="50" charset="-128"/>
              </a:rPr>
              <a:t>◆オフィスや学校等のクローズドな場におけるマイボトルスポットの設置を進めます。</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正方形/長方形 31"/>
          <p:cNvSpPr/>
          <p:nvPr/>
        </p:nvSpPr>
        <p:spPr>
          <a:xfrm>
            <a:off x="4896703" y="5945865"/>
            <a:ext cx="4637635" cy="715553"/>
          </a:xfrm>
          <a:prstGeom prst="rect">
            <a:avLst/>
          </a:prstGeom>
          <a:ln w="9525">
            <a:prstDash val="dash"/>
          </a:ln>
        </p:spPr>
        <p:style>
          <a:lnRef idx="2">
            <a:schemeClr val="accent1"/>
          </a:lnRef>
          <a:fillRef idx="1">
            <a:schemeClr val="lt1"/>
          </a:fillRef>
          <a:effectRef idx="0">
            <a:schemeClr val="accent1"/>
          </a:effectRef>
          <a:fontRef idx="minor">
            <a:schemeClr val="dk1"/>
          </a:fontRef>
        </p:style>
        <p:txBody>
          <a:bodyPr lIns="36000" rIns="36000" rtlCol="0" anchor="t" anchorCtr="0"/>
          <a:lstStyle/>
          <a:p>
            <a:pPr marL="87313" indent="-87313"/>
            <a:r>
              <a:rPr lang="ja-JP" altLang="en-US" sz="1050" b="1" dirty="0">
                <a:solidFill>
                  <a:schemeClr val="tx1"/>
                </a:solidFill>
                <a:latin typeface="Meiryo UI" pitchFamily="50" charset="-128"/>
                <a:ea typeface="Meiryo UI" pitchFamily="50" charset="-128"/>
                <a:cs typeface="Meiryo UI" pitchFamily="50" charset="-128"/>
              </a:rPr>
              <a:t>＜取組内容＞</a:t>
            </a:r>
          </a:p>
          <a:p>
            <a:pPr marL="87313" indent="-87313"/>
            <a:r>
              <a:rPr lang="ja-JP" altLang="en-US" sz="1050" dirty="0">
                <a:solidFill>
                  <a:schemeClr val="tx1"/>
                </a:solidFill>
                <a:latin typeface="Meiryo UI" pitchFamily="50" charset="-128"/>
                <a:ea typeface="Meiryo UI" pitchFamily="50" charset="-128"/>
                <a:cs typeface="Meiryo UI" pitchFamily="50" charset="-128"/>
              </a:rPr>
              <a:t>■自社オフィスへの給水機の設置（タイガー他）</a:t>
            </a:r>
            <a:endParaRPr lang="en-US" altLang="ja-JP" sz="1050"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■マイボトルスポット設置に向けた民間企業・教育機関などへの呼びかけ（ウォータースタンド、ウォーターネット他）</a:t>
            </a:r>
            <a:endParaRPr lang="en-US" altLang="ja-JP" sz="1050" dirty="0">
              <a:solidFill>
                <a:schemeClr val="tx1"/>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19950454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0"/>
            <a:ext cx="9906000" cy="6825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2735483" y="0"/>
            <a:ext cx="4958366" cy="646331"/>
          </a:xfrm>
          <a:prstGeom prst="rect">
            <a:avLst/>
          </a:prstGeom>
          <a:noFill/>
        </p:spPr>
        <p:txBody>
          <a:bodyPr wrap="square" rtlCol="0">
            <a:spAutoFit/>
          </a:bodyPr>
          <a:lstStyle/>
          <a:p>
            <a:r>
              <a:rPr kumimoji="1" lang="ja-JP" altLang="en-US" sz="3600" b="1" dirty="0">
                <a:solidFill>
                  <a:schemeClr val="bg1"/>
                </a:solidFill>
                <a:latin typeface="Meiryo UI" panose="020B0604030504040204" pitchFamily="50" charset="-128"/>
                <a:ea typeface="Meiryo UI" panose="020B0604030504040204" pitchFamily="50" charset="-128"/>
              </a:rPr>
              <a:t>マイボトルスポットの普及</a:t>
            </a:r>
            <a:endParaRPr kumimoji="1" lang="en-US" altLang="ja-JP" sz="3600" b="1" dirty="0">
              <a:solidFill>
                <a:schemeClr val="bg1"/>
              </a:solidFill>
              <a:latin typeface="Meiryo UI" panose="020B0604030504040204" pitchFamily="50" charset="-128"/>
              <a:ea typeface="Meiryo UI" panose="020B0604030504040204" pitchFamily="50" charset="-128"/>
            </a:endParaRPr>
          </a:p>
        </p:txBody>
      </p:sp>
      <p:sp>
        <p:nvSpPr>
          <p:cNvPr id="6" name="角丸四角形 5"/>
          <p:cNvSpPr/>
          <p:nvPr/>
        </p:nvSpPr>
        <p:spPr>
          <a:xfrm>
            <a:off x="1045463" y="804635"/>
            <a:ext cx="8724028" cy="502862"/>
          </a:xfrm>
          <a:prstGeom prst="roundRect">
            <a:avLst>
              <a:gd name="adj" fmla="val 7385"/>
            </a:avLst>
          </a:prstGeom>
        </p:spPr>
        <p:style>
          <a:lnRef idx="2">
            <a:schemeClr val="accent5"/>
          </a:lnRef>
          <a:fillRef idx="1">
            <a:schemeClr val="lt1"/>
          </a:fillRef>
          <a:effectRef idx="0">
            <a:schemeClr val="accent5"/>
          </a:effectRef>
          <a:fontRef idx="minor">
            <a:schemeClr val="dk1"/>
          </a:fontRef>
        </p:style>
        <p:txBody>
          <a:bodyPr rtlCol="0" anchor="ctr"/>
          <a:lstStyle/>
          <a:p>
            <a:r>
              <a:rPr lang="ja-JP" altLang="en-US" sz="1600" b="1" dirty="0">
                <a:solidFill>
                  <a:prstClr val="black"/>
                </a:solidFill>
                <a:latin typeface="Meiryo UI" pitchFamily="50" charset="-128"/>
                <a:ea typeface="Meiryo UI" pitchFamily="50" charset="-128"/>
                <a:cs typeface="Meiryo UI" pitchFamily="50" charset="-128"/>
              </a:rPr>
              <a:t>　府内の公共施設、多くの人が利用する観光</a:t>
            </a:r>
            <a:r>
              <a:rPr lang="ja-JP" altLang="en-US" sz="1600" b="1" dirty="0">
                <a:solidFill>
                  <a:schemeClr val="tx1"/>
                </a:solidFill>
                <a:latin typeface="Meiryo UI" pitchFamily="50" charset="-128"/>
                <a:ea typeface="Meiryo UI" pitchFamily="50" charset="-128"/>
                <a:cs typeface="Meiryo UI" pitchFamily="50" charset="-128"/>
              </a:rPr>
              <a:t>・集客施設におけるマイボトルスポットの</a:t>
            </a:r>
            <a:r>
              <a:rPr lang="ja-JP" altLang="en-US" sz="1600" b="1" dirty="0">
                <a:solidFill>
                  <a:prstClr val="black"/>
                </a:solidFill>
                <a:latin typeface="Meiryo UI" pitchFamily="50" charset="-128"/>
                <a:ea typeface="Meiryo UI" pitchFamily="50" charset="-128"/>
                <a:cs typeface="Meiryo UI" pitchFamily="50" charset="-128"/>
              </a:rPr>
              <a:t>設置を促進します。</a:t>
            </a:r>
            <a:endParaRPr lang="en-US" altLang="ja-JP" sz="1600" b="1" dirty="0">
              <a:solidFill>
                <a:prstClr val="black"/>
              </a:solidFill>
              <a:latin typeface="Meiryo UI" pitchFamily="50" charset="-128"/>
              <a:ea typeface="Meiryo UI" pitchFamily="50" charset="-128"/>
              <a:cs typeface="Meiryo UI" pitchFamily="50" charset="-128"/>
            </a:endParaRPr>
          </a:p>
        </p:txBody>
      </p:sp>
      <p:sp>
        <p:nvSpPr>
          <p:cNvPr id="7" name="角丸四角形 6"/>
          <p:cNvSpPr/>
          <p:nvPr/>
        </p:nvSpPr>
        <p:spPr>
          <a:xfrm>
            <a:off x="52903" y="804635"/>
            <a:ext cx="992560" cy="502862"/>
          </a:xfrm>
          <a:prstGeom prst="roundRect">
            <a:avLst>
              <a:gd name="adj" fmla="val 50000"/>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ja-JP" altLang="en-US" sz="1400" b="1" dirty="0">
                <a:solidFill>
                  <a:prstClr val="white"/>
                </a:solidFill>
                <a:latin typeface="Meiryo UI" pitchFamily="50" charset="-128"/>
                <a:ea typeface="Meiryo UI" pitchFamily="50" charset="-128"/>
                <a:cs typeface="Meiryo UI" pitchFamily="50" charset="-128"/>
              </a:rPr>
              <a:t>取組</a:t>
            </a:r>
            <a:endParaRPr lang="en-US" altLang="ja-JP" sz="1400" b="1" dirty="0">
              <a:solidFill>
                <a:prstClr val="white"/>
              </a:solidFill>
              <a:latin typeface="Meiryo UI" pitchFamily="50" charset="-128"/>
              <a:ea typeface="Meiryo UI" pitchFamily="50" charset="-128"/>
              <a:cs typeface="Meiryo UI" pitchFamily="50" charset="-128"/>
            </a:endParaRPr>
          </a:p>
          <a:p>
            <a:pPr algn="ctr"/>
            <a:r>
              <a:rPr lang="ja-JP" altLang="en-US" sz="1400" b="1" dirty="0">
                <a:solidFill>
                  <a:prstClr val="white"/>
                </a:solidFill>
                <a:latin typeface="Meiryo UI" pitchFamily="50" charset="-128"/>
                <a:ea typeface="Meiryo UI" pitchFamily="50" charset="-128"/>
                <a:cs typeface="Meiryo UI" pitchFamily="50" charset="-128"/>
              </a:rPr>
              <a:t>方針</a:t>
            </a:r>
          </a:p>
        </p:txBody>
      </p:sp>
      <p:sp>
        <p:nvSpPr>
          <p:cNvPr id="16" name="角丸四角形 15"/>
          <p:cNvSpPr/>
          <p:nvPr/>
        </p:nvSpPr>
        <p:spPr>
          <a:xfrm>
            <a:off x="5400864" y="1503057"/>
            <a:ext cx="4239080" cy="5120957"/>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17" name="角丸四角形 16"/>
          <p:cNvSpPr/>
          <p:nvPr/>
        </p:nvSpPr>
        <p:spPr>
          <a:xfrm>
            <a:off x="5583154" y="1684078"/>
            <a:ext cx="3454021" cy="346908"/>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マイボトル利用可能店舗の拡大</a:t>
            </a:r>
          </a:p>
        </p:txBody>
      </p:sp>
      <p:sp>
        <p:nvSpPr>
          <p:cNvPr id="18" name="正方形/長方形 17"/>
          <p:cNvSpPr/>
          <p:nvPr/>
        </p:nvSpPr>
        <p:spPr>
          <a:xfrm>
            <a:off x="5656168" y="2226546"/>
            <a:ext cx="3798924" cy="1523494"/>
          </a:xfrm>
          <a:prstGeom prst="rect">
            <a:avLst/>
          </a:prstGeom>
        </p:spPr>
        <p:txBody>
          <a:bodyPr wrap="square" lIns="0" tIns="0" rIns="0" bIns="0">
            <a:spAutoFit/>
          </a:bodyPr>
          <a:lstStyle/>
          <a:p>
            <a:pPr marL="95250" indent="-95250"/>
            <a:r>
              <a:rPr lang="ja-JP" altLang="en-US" sz="1300" dirty="0">
                <a:latin typeface="Meiryo UI" panose="020B0604030504040204" pitchFamily="50" charset="-128"/>
                <a:ea typeface="Meiryo UI" panose="020B0604030504040204" pitchFamily="50" charset="-128"/>
                <a:cs typeface="Meiryo UI" panose="020B0604030504040204" pitchFamily="50" charset="-128"/>
              </a:rPr>
              <a:t>◆マイボトルを利用できる（飲料を補充できる）店舗の増加を目指します。</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r>
              <a:rPr lang="ja-JP" altLang="en-US" sz="1300" dirty="0">
                <a:latin typeface="Meiryo UI" panose="020B0604030504040204" pitchFamily="50" charset="-128"/>
                <a:ea typeface="Meiryo UI" panose="020B0604030504040204" pitchFamily="50" charset="-128"/>
                <a:cs typeface="Meiryo UI" panose="020B0604030504040204" pitchFamily="50" charset="-128"/>
              </a:rPr>
              <a:t>○ 参考事例 </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象印・つぼ市製茶本舗）</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r>
              <a:rPr lang="ja-JP" altLang="en-US" sz="1300" dirty="0">
                <a:latin typeface="Meiryo UI" panose="020B0604030504040204" pitchFamily="50" charset="-128"/>
                <a:ea typeface="Meiryo UI" panose="020B0604030504040204" pitchFamily="50" charset="-128"/>
                <a:cs typeface="Meiryo UI" panose="020B0604030504040204" pitchFamily="50" charset="-128"/>
              </a:rPr>
              <a:t>　 給茶スポット（マイボトル持参で、こだわりの飲み物をリフィルできる場所）の展開</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endParaRPr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p:cNvSpPr/>
          <p:nvPr/>
        </p:nvSpPr>
        <p:spPr>
          <a:xfrm>
            <a:off x="5656168" y="5222774"/>
            <a:ext cx="3818032" cy="1148481"/>
          </a:xfrm>
          <a:prstGeom prst="rect">
            <a:avLst/>
          </a:prstGeom>
          <a:ln w="9525">
            <a:prstDash val="dash"/>
          </a:ln>
        </p:spPr>
        <p:style>
          <a:lnRef idx="2">
            <a:schemeClr val="accent1"/>
          </a:lnRef>
          <a:fillRef idx="1">
            <a:schemeClr val="lt1"/>
          </a:fillRef>
          <a:effectRef idx="0">
            <a:schemeClr val="accent1"/>
          </a:effectRef>
          <a:fontRef idx="minor">
            <a:schemeClr val="dk1"/>
          </a:fontRef>
        </p:style>
        <p:txBody>
          <a:bodyPr lIns="36000" rIns="36000" rtlCol="0" anchor="t" anchorCtr="0"/>
          <a:lstStyle/>
          <a:p>
            <a:pPr marL="87313" indent="-87313"/>
            <a:r>
              <a:rPr lang="ja-JP" altLang="en-US" sz="1050" b="1" dirty="0">
                <a:solidFill>
                  <a:schemeClr val="tx1"/>
                </a:solidFill>
                <a:latin typeface="Meiryo UI" pitchFamily="50" charset="-128"/>
                <a:ea typeface="Meiryo UI" pitchFamily="50" charset="-128"/>
                <a:cs typeface="Meiryo UI" pitchFamily="50" charset="-128"/>
              </a:rPr>
              <a:t>＜取組内容＞</a:t>
            </a:r>
            <a:endParaRPr lang="en-US" altLang="ja-JP" sz="1050" b="1"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■店舗にてマイボトルを預かり、洗浄・保管して、ご注文時に飲料を入れた状態でお渡しする有料サービスの実施（象印、堺市）</a:t>
            </a:r>
            <a:endParaRPr lang="en-US" altLang="ja-JP" sz="1050"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■飲食店へのマイボトルへの飲料提供サービスの働きかけを継続実施する。（行政書士やまだ事務所）</a:t>
            </a:r>
          </a:p>
        </p:txBody>
      </p:sp>
      <p:sp>
        <p:nvSpPr>
          <p:cNvPr id="21" name="正方形/長方形 20"/>
          <p:cNvSpPr/>
          <p:nvPr/>
        </p:nvSpPr>
        <p:spPr>
          <a:xfrm>
            <a:off x="7639787" y="4454764"/>
            <a:ext cx="1815304" cy="461665"/>
          </a:xfrm>
          <a:prstGeom prst="rect">
            <a:avLst/>
          </a:prstGeom>
        </p:spPr>
        <p:txBody>
          <a:bodyPr wrap="square" lIns="0" tIns="0" rIns="0" bIns="0">
            <a:spAutoFit/>
          </a:bodyPr>
          <a:lstStyle/>
          <a:p>
            <a:pPr marL="95250" indent="-95250" algn="ctr"/>
            <a:r>
              <a:rPr lang="ja-JP" altLang="en-US" sz="1000" dirty="0">
                <a:latin typeface="Meiryo UI" panose="020B0604030504040204" pitchFamily="50" charset="-128"/>
                <a:ea typeface="Meiryo UI" panose="020B0604030504040204" pitchFamily="50" charset="-128"/>
                <a:cs typeface="Meiryo UI" panose="020B0604030504040204" pitchFamily="50" charset="-128"/>
              </a:rPr>
              <a:t>給茶スポット</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lgn="ctr"/>
            <a:r>
              <a:rPr lang="ja-JP" altLang="en-US" sz="1000" dirty="0">
                <a:latin typeface="Meiryo UI" panose="020B0604030504040204" pitchFamily="50" charset="-128"/>
                <a:ea typeface="Meiryo UI" panose="020B0604030504040204" pitchFamily="50" charset="-128"/>
                <a:cs typeface="Meiryo UI" panose="020B0604030504040204" pitchFamily="50" charset="-128"/>
              </a:rPr>
              <a:t>（</a:t>
            </a:r>
            <a:r>
              <a:rPr lang="ja-JP" altLang="ja-JP" sz="1000" dirty="0">
                <a:latin typeface="Meiryo UI" panose="020B0604030504040204" pitchFamily="50" charset="-128"/>
                <a:ea typeface="Meiryo UI" panose="020B0604030504040204" pitchFamily="50" charset="-128"/>
              </a:rPr>
              <a:t>茶寮</a:t>
            </a:r>
            <a:r>
              <a:rPr lang="ja-JP" altLang="ja-JP" sz="1000" dirty="0" err="1">
                <a:latin typeface="Meiryo UI" panose="020B0604030504040204" pitchFamily="50" charset="-128"/>
                <a:ea typeface="Meiryo UI" panose="020B0604030504040204" pitchFamily="50" charset="-128"/>
              </a:rPr>
              <a:t>つぼ</a:t>
            </a:r>
            <a:r>
              <a:rPr lang="ja-JP" altLang="ja-JP" sz="1000" dirty="0">
                <a:latin typeface="Meiryo UI" panose="020B0604030504040204" pitchFamily="50" charset="-128"/>
                <a:ea typeface="Meiryo UI" panose="020B0604030504040204" pitchFamily="50" charset="-128"/>
              </a:rPr>
              <a:t>市製茶本舗</a:t>
            </a:r>
            <a:endParaRPr lang="en-US" altLang="ja-JP" sz="1000" dirty="0">
              <a:latin typeface="Meiryo UI" panose="020B0604030504040204" pitchFamily="50" charset="-128"/>
              <a:ea typeface="Meiryo UI" panose="020B0604030504040204" pitchFamily="50" charset="-128"/>
            </a:endParaRPr>
          </a:p>
          <a:p>
            <a:pPr marL="95250" indent="-95250" algn="ctr"/>
            <a:r>
              <a:rPr lang="en-US" altLang="ja-JP" sz="1000" dirty="0">
                <a:latin typeface="Meiryo UI" panose="020B0604030504040204" pitchFamily="50" charset="-128"/>
                <a:ea typeface="Meiryo UI" panose="020B0604030504040204" pitchFamily="50" charset="-128"/>
              </a:rPr>
              <a:t>NODATE</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角丸四角形 21"/>
          <p:cNvSpPr/>
          <p:nvPr/>
        </p:nvSpPr>
        <p:spPr>
          <a:xfrm>
            <a:off x="342844" y="1503057"/>
            <a:ext cx="4930964" cy="5120958"/>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pPr lvl="0"/>
            <a:endParaRPr lang="en-US" altLang="ja-JP" sz="1100" dirty="0">
              <a:solidFill>
                <a:prstClr val="black"/>
              </a:solidFill>
              <a:latin typeface="Meiryo UI" panose="020B0604030504040204" pitchFamily="50" charset="-128"/>
              <a:ea typeface="Meiryo UI" panose="020B0604030504040204" pitchFamily="50" charset="-128"/>
            </a:endParaRPr>
          </a:p>
        </p:txBody>
      </p:sp>
      <p:sp>
        <p:nvSpPr>
          <p:cNvPr id="23" name="正方形/長方形 22"/>
          <p:cNvSpPr/>
          <p:nvPr/>
        </p:nvSpPr>
        <p:spPr>
          <a:xfrm>
            <a:off x="456369" y="2128766"/>
            <a:ext cx="2743954" cy="1785104"/>
          </a:xfrm>
          <a:prstGeom prst="rect">
            <a:avLst/>
          </a:prstGeom>
        </p:spPr>
        <p:txBody>
          <a:bodyPr wrap="square" lIns="0" tIns="0" rIns="0" bIns="0">
            <a:spAutoFit/>
          </a:bodyPr>
          <a:lstStyle/>
          <a:p>
            <a:pPr marL="95250" indent="-95250"/>
            <a:r>
              <a:rPr lang="ja-JP" altLang="en-US" sz="1300" dirty="0">
                <a:latin typeface="Meiryo UI" panose="020B0604030504040204" pitchFamily="50" charset="-128"/>
                <a:ea typeface="Meiryo UI" panose="020B0604030504040204" pitchFamily="50" charset="-128"/>
                <a:cs typeface="Meiryo UI" panose="020B0604030504040204" pitchFamily="50" charset="-128"/>
              </a:rPr>
              <a:t>◆使い捨てプラスチックを多量に使用するイベント会場において、マイボトルスポットの設置を進めます。</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r>
              <a:rPr lang="ja-JP" altLang="en-US" sz="1300" dirty="0">
                <a:latin typeface="Meiryo UI" panose="020B0604030504040204" pitchFamily="50" charset="-128"/>
                <a:ea typeface="Meiryo UI" panose="020B0604030504040204" pitchFamily="50" charset="-128"/>
                <a:cs typeface="Meiryo UI" panose="020B0604030504040204" pitchFamily="50" charset="-128"/>
              </a:rPr>
              <a:t>○ 参考事例</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水</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Do!</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ネットワーク・大阪府民環境会議</a:t>
            </a:r>
            <a:r>
              <a:rPr lang="en-US" altLang="ja-JP" sz="900" dirty="0">
                <a:latin typeface="Meiryo UI" pitchFamily="50" charset="-128"/>
                <a:ea typeface="Meiryo UI" pitchFamily="50" charset="-128"/>
                <a:cs typeface="Meiryo UI" pitchFamily="50" charset="-128"/>
              </a:rPr>
              <a:t>〉</a:t>
            </a:r>
          </a:p>
          <a:p>
            <a:pPr marL="95250" indent="-95250"/>
            <a:endParaRPr lang="en-US" altLang="ja-JP" sz="500" dirty="0">
              <a:latin typeface="Meiryo UI" pitchFamily="50" charset="-128"/>
              <a:ea typeface="Meiryo UI" pitchFamily="50" charset="-128"/>
              <a:cs typeface="Meiryo UI" pitchFamily="50" charset="-128"/>
            </a:endParaRPr>
          </a:p>
          <a:p>
            <a:pPr marL="95250" indent="-95250"/>
            <a:r>
              <a:rPr lang="ja-JP" altLang="en-US" sz="1300" dirty="0">
                <a:latin typeface="Meiryo UI" panose="020B0604030504040204" pitchFamily="50" charset="-128"/>
                <a:ea typeface="Meiryo UI" panose="020B0604030504040204" pitchFamily="50" charset="-128"/>
                <a:cs typeface="Meiryo UI" panose="020B0604030504040204" pitchFamily="50" charset="-128"/>
              </a:rPr>
              <a:t>　天神祭等において、給水ステーションを設置</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24" name="正方形/長方形 23"/>
          <p:cNvSpPr/>
          <p:nvPr/>
        </p:nvSpPr>
        <p:spPr>
          <a:xfrm>
            <a:off x="469900" y="5734890"/>
            <a:ext cx="4423795" cy="755920"/>
          </a:xfrm>
          <a:prstGeom prst="rect">
            <a:avLst/>
          </a:prstGeom>
          <a:ln w="9525">
            <a:prstDash val="dash"/>
          </a:ln>
        </p:spPr>
        <p:style>
          <a:lnRef idx="2">
            <a:schemeClr val="accent1"/>
          </a:lnRef>
          <a:fillRef idx="1">
            <a:schemeClr val="lt1"/>
          </a:fillRef>
          <a:effectRef idx="0">
            <a:schemeClr val="accent1"/>
          </a:effectRef>
          <a:fontRef idx="minor">
            <a:schemeClr val="dk1"/>
          </a:fontRef>
        </p:style>
        <p:txBody>
          <a:bodyPr lIns="36000" rIns="36000" rtlCol="0" anchor="t" anchorCtr="0"/>
          <a:lstStyle/>
          <a:p>
            <a:pPr marL="87313" indent="-87313"/>
            <a:r>
              <a:rPr lang="ja-JP" altLang="en-US" sz="1100" b="1" dirty="0">
                <a:solidFill>
                  <a:schemeClr val="tx1"/>
                </a:solidFill>
                <a:latin typeface="Meiryo UI" pitchFamily="50" charset="-128"/>
                <a:ea typeface="Meiryo UI" pitchFamily="50" charset="-128"/>
                <a:cs typeface="Meiryo UI" pitchFamily="50" charset="-128"/>
              </a:rPr>
              <a:t>＜取組内容＞</a:t>
            </a:r>
            <a:endParaRPr lang="en-US" altLang="ja-JP" sz="1100" b="1" dirty="0">
              <a:solidFill>
                <a:schemeClr val="tx1"/>
              </a:solidFill>
              <a:latin typeface="Meiryo UI" pitchFamily="50" charset="-128"/>
              <a:ea typeface="Meiryo UI" pitchFamily="50" charset="-128"/>
              <a:cs typeface="Meiryo UI" pitchFamily="50" charset="-128"/>
            </a:endParaRPr>
          </a:p>
          <a:p>
            <a:pPr marL="87313" indent="-87313"/>
            <a:r>
              <a:rPr lang="ja-JP" altLang="en-US" sz="1100" dirty="0">
                <a:solidFill>
                  <a:schemeClr val="tx1"/>
                </a:solidFill>
                <a:latin typeface="Meiryo UI" pitchFamily="50" charset="-128"/>
                <a:ea typeface="Meiryo UI" pitchFamily="50" charset="-128"/>
                <a:cs typeface="Meiryo UI" pitchFamily="50" charset="-128"/>
              </a:rPr>
              <a:t>■</a:t>
            </a:r>
            <a:r>
              <a:rPr lang="ja-JP" altLang="en-US" sz="1050" dirty="0">
                <a:solidFill>
                  <a:schemeClr val="tx1"/>
                </a:solidFill>
                <a:latin typeface="Meiryo UI" pitchFamily="50" charset="-128"/>
                <a:ea typeface="Meiryo UI" pitchFamily="50" charset="-128"/>
                <a:cs typeface="Meiryo UI" pitchFamily="50" charset="-128"/>
              </a:rPr>
              <a:t>イベントにおいてマイボトルスポットを設置（大阪市、東大阪市、ウォータースタンド、ウォーターネット）</a:t>
            </a:r>
            <a:endParaRPr lang="en-US" altLang="ja-JP" sz="1050"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■展示用物品や給茶用サーバーの貸出し（象印）</a:t>
            </a:r>
            <a:endParaRPr lang="en-US" altLang="ja-JP" sz="1050" dirty="0">
              <a:solidFill>
                <a:schemeClr val="tx1"/>
              </a:solidFill>
              <a:latin typeface="Meiryo UI" pitchFamily="50" charset="-128"/>
              <a:ea typeface="Meiryo UI" pitchFamily="50" charset="-128"/>
              <a:cs typeface="Meiryo UI" pitchFamily="50" charset="-128"/>
            </a:endParaRPr>
          </a:p>
        </p:txBody>
      </p:sp>
      <p:sp>
        <p:nvSpPr>
          <p:cNvPr id="25" name="角丸四角形 24"/>
          <p:cNvSpPr/>
          <p:nvPr/>
        </p:nvSpPr>
        <p:spPr>
          <a:xfrm>
            <a:off x="448632" y="1617861"/>
            <a:ext cx="3666168" cy="337332"/>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イベントにおけるマイボトルスポットの設置</a:t>
            </a:r>
          </a:p>
        </p:txBody>
      </p:sp>
      <p:pic>
        <p:nvPicPr>
          <p:cNvPr id="26" name="図 25">
            <a:extLst>
              <a:ext uri="{FF2B5EF4-FFF2-40B4-BE49-F238E27FC236}">
                <a16:creationId xmlns:a16="http://schemas.microsoft.com/office/drawing/2014/main" id="{0E267B6F-ECBE-514B-BB7A-C8A00E9603F5}"/>
              </a:ext>
            </a:extLst>
          </p:cNvPr>
          <p:cNvPicPr>
            <a:picLocks noChangeAspect="1"/>
          </p:cNvPicPr>
          <p:nvPr/>
        </p:nvPicPr>
        <p:blipFill rotWithShape="1">
          <a:blip r:embed="rId2"/>
          <a:srcRect l="42949" t="7941" r="12821"/>
          <a:stretch/>
        </p:blipFill>
        <p:spPr>
          <a:xfrm>
            <a:off x="3291196" y="2062902"/>
            <a:ext cx="1499303" cy="1766754"/>
          </a:xfrm>
          <a:prstGeom prst="rect">
            <a:avLst/>
          </a:prstGeom>
        </p:spPr>
      </p:pic>
      <p:sp>
        <p:nvSpPr>
          <p:cNvPr id="27" name="正方形/長方形 26"/>
          <p:cNvSpPr/>
          <p:nvPr/>
        </p:nvSpPr>
        <p:spPr>
          <a:xfrm>
            <a:off x="3231014" y="3911448"/>
            <a:ext cx="1654858" cy="123111"/>
          </a:xfrm>
          <a:prstGeom prst="rect">
            <a:avLst/>
          </a:prstGeom>
        </p:spPr>
        <p:txBody>
          <a:bodyPr wrap="square" lIns="0" tIns="0" rIns="0" bIns="0">
            <a:spAutoFit/>
          </a:bodyPr>
          <a:lstStyle/>
          <a:p>
            <a:pPr marL="95250" indent="-95250"/>
            <a:r>
              <a:rPr lang="ja-JP" altLang="en-US" sz="800" dirty="0">
                <a:latin typeface="Meiryo UI" panose="020B0604030504040204" pitchFamily="50" charset="-128"/>
                <a:ea typeface="Meiryo UI" panose="020B0604030504040204" pitchFamily="50" charset="-128"/>
                <a:cs typeface="Meiryo UI" panose="020B0604030504040204" pitchFamily="50" charset="-128"/>
              </a:rPr>
              <a:t>天神祭におけるマイボトルスポット設置</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 name="図 1"/>
          <p:cNvPicPr>
            <a:picLocks noChangeAspect="1"/>
          </p:cNvPicPr>
          <p:nvPr/>
        </p:nvPicPr>
        <p:blipFill>
          <a:blip r:embed="rId3"/>
          <a:stretch>
            <a:fillRect/>
          </a:stretch>
        </p:blipFill>
        <p:spPr>
          <a:xfrm>
            <a:off x="5824122" y="3496417"/>
            <a:ext cx="2073464" cy="1426626"/>
          </a:xfrm>
          <a:prstGeom prst="rect">
            <a:avLst/>
          </a:prstGeom>
        </p:spPr>
      </p:pic>
      <p:pic>
        <p:nvPicPr>
          <p:cNvPr id="34" name="図 3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163121" y="4123341"/>
            <a:ext cx="1730574" cy="1187347"/>
          </a:xfrm>
          <a:prstGeom prst="rect">
            <a:avLst/>
          </a:prstGeom>
        </p:spPr>
      </p:pic>
      <p:sp>
        <p:nvSpPr>
          <p:cNvPr id="35" name="正方形/長方形 34"/>
          <p:cNvSpPr/>
          <p:nvPr/>
        </p:nvSpPr>
        <p:spPr>
          <a:xfrm>
            <a:off x="3163121" y="5380825"/>
            <a:ext cx="1696807" cy="276999"/>
          </a:xfrm>
          <a:prstGeom prst="rect">
            <a:avLst/>
          </a:prstGeom>
        </p:spPr>
        <p:txBody>
          <a:bodyPr wrap="square" lIns="0" tIns="0" rIns="0" bIns="0">
            <a:spAutoFit/>
          </a:bodyPr>
          <a:lstStyle/>
          <a:p>
            <a:pPr marL="95250" indent="-95250" algn="ctr"/>
            <a:r>
              <a:rPr lang="ja-JP" altLang="en-US" sz="900" dirty="0">
                <a:latin typeface="Meiryo UI" panose="020B0604030504040204" pitchFamily="50" charset="-128"/>
                <a:ea typeface="Meiryo UI" panose="020B0604030504040204" pitchFamily="50" charset="-128"/>
                <a:cs typeface="Meiryo UI" panose="020B0604030504040204" pitchFamily="50" charset="-128"/>
              </a:rPr>
              <a:t>中之島モダンシーン</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lgn="ctr"/>
            <a:r>
              <a:rPr lang="en-US" altLang="ja-JP" sz="900" dirty="0">
                <a:latin typeface="Meiryo UI" panose="020B0604030504040204" pitchFamily="50" charset="-128"/>
                <a:ea typeface="Meiryo UI" panose="020B0604030504040204" pitchFamily="50" charset="-128"/>
                <a:cs typeface="Meiryo UI" panose="020B0604030504040204" pitchFamily="50" charset="-128"/>
              </a:rPr>
              <a:t>(R3.11.21)</a:t>
            </a:r>
          </a:p>
        </p:txBody>
      </p:sp>
      <p:sp>
        <p:nvSpPr>
          <p:cNvPr id="3" name="正方形/長方形 2"/>
          <p:cNvSpPr/>
          <p:nvPr/>
        </p:nvSpPr>
        <p:spPr>
          <a:xfrm>
            <a:off x="448632" y="4658972"/>
            <a:ext cx="2427138" cy="646331"/>
          </a:xfrm>
          <a:prstGeom prst="rect">
            <a:avLst/>
          </a:prstGeom>
        </p:spPr>
        <p:txBody>
          <a:bodyPr wrap="square">
            <a:spAutoFit/>
          </a:bodyPr>
          <a:lstStyle/>
          <a:p>
            <a:pPr lvl="0"/>
            <a:r>
              <a:rPr lang="ja-JP" altLang="en-US" sz="1200" dirty="0">
                <a:latin typeface="Meiryo UI" panose="020B0604030504040204" pitchFamily="50" charset="-128"/>
                <a:ea typeface="Meiryo UI" panose="020B0604030504040204" pitchFamily="50" charset="-128"/>
              </a:rPr>
              <a:t>マイボトルスポット</a:t>
            </a:r>
            <a:r>
              <a:rPr lang="ja-JP" altLang="en-US" sz="1200" dirty="0">
                <a:solidFill>
                  <a:prstClr val="black"/>
                </a:solidFill>
                <a:latin typeface="Meiryo UI" panose="020B0604030504040204" pitchFamily="50" charset="-128"/>
                <a:ea typeface="Meiryo UI" panose="020B0604030504040204" pitchFamily="50" charset="-128"/>
              </a:rPr>
              <a:t>の設置、ステンレスボトル・ボトル型浄水器の展示およびマイボトル啓発ブースの設置</a:t>
            </a:r>
            <a:endParaRPr lang="en-US" altLang="ja-JP" sz="1200" dirty="0">
              <a:solidFill>
                <a:prstClr val="black"/>
              </a:solidFill>
              <a:latin typeface="Meiryo UI" panose="020B0604030504040204" pitchFamily="50" charset="-128"/>
              <a:ea typeface="Meiryo UI" panose="020B0604030504040204" pitchFamily="50" charset="-128"/>
            </a:endParaRPr>
          </a:p>
        </p:txBody>
      </p:sp>
      <p:sp>
        <p:nvSpPr>
          <p:cNvPr id="36" name="正方形/長方形 35"/>
          <p:cNvSpPr/>
          <p:nvPr/>
        </p:nvSpPr>
        <p:spPr>
          <a:xfrm>
            <a:off x="520808" y="4320311"/>
            <a:ext cx="1875503" cy="276999"/>
          </a:xfrm>
          <a:prstGeom prst="rect">
            <a:avLst/>
          </a:prstGeom>
        </p:spPr>
        <p:txBody>
          <a:bodyPr wrap="square" lIns="0" tIns="0" rIns="0" bIns="0">
            <a:spAutoFit/>
          </a:bodyPr>
          <a:lstStyle/>
          <a:p>
            <a:pPr marL="95250" indent="-95250"/>
            <a:r>
              <a:rPr lang="en-US" altLang="ja-JP" sz="900"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大阪市水道局・象印・ﾀｲｶﾞｰ</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r>
              <a:rPr lang="ja-JP" altLang="en-US" sz="900" dirty="0">
                <a:latin typeface="Meiryo UI" panose="020B0604030504040204" pitchFamily="50" charset="-128"/>
                <a:ea typeface="Meiryo UI" panose="020B0604030504040204" pitchFamily="50" charset="-128"/>
                <a:cs typeface="Meiryo UI" panose="020B0604030504040204" pitchFamily="50" charset="-128"/>
              </a:rPr>
              <a:t>・ﾋﾟｰｺｯｸ・</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BRITA</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MI</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クリエーションズ</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8" name="正方形/長方形 7"/>
          <p:cNvSpPr/>
          <p:nvPr/>
        </p:nvSpPr>
        <p:spPr>
          <a:xfrm>
            <a:off x="448632" y="4063536"/>
            <a:ext cx="1074333" cy="292388"/>
          </a:xfrm>
          <a:prstGeom prst="rect">
            <a:avLst/>
          </a:prstGeom>
        </p:spPr>
        <p:txBody>
          <a:bodyPr wrap="none">
            <a:spAutoFit/>
          </a:bodyPr>
          <a:lstStyle/>
          <a:p>
            <a:pPr marL="95250" indent="-95250"/>
            <a:r>
              <a:rPr lang="ja-JP" altLang="en-US" sz="1300" dirty="0">
                <a:latin typeface="Meiryo UI" panose="020B0604030504040204" pitchFamily="50" charset="-128"/>
                <a:ea typeface="Meiryo UI" panose="020B0604030504040204" pitchFamily="50" charset="-128"/>
                <a:cs typeface="Meiryo UI" panose="020B0604030504040204" pitchFamily="50" charset="-128"/>
              </a:rPr>
              <a:t>○ 参考事例</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3065534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L 字 31"/>
          <p:cNvSpPr/>
          <p:nvPr/>
        </p:nvSpPr>
        <p:spPr>
          <a:xfrm rot="5400000">
            <a:off x="2398340" y="-678148"/>
            <a:ext cx="5106162" cy="9636141"/>
          </a:xfrm>
          <a:custGeom>
            <a:avLst/>
            <a:gdLst>
              <a:gd name="connsiteX0" fmla="*/ 0 w 5276782"/>
              <a:gd name="connsiteY0" fmla="*/ 0 h 9521050"/>
              <a:gd name="connsiteX1" fmla="*/ 2638391 w 5276782"/>
              <a:gd name="connsiteY1" fmla="*/ 0 h 9521050"/>
              <a:gd name="connsiteX2" fmla="*/ 2638391 w 5276782"/>
              <a:gd name="connsiteY2" fmla="*/ 6882659 h 9521050"/>
              <a:gd name="connsiteX3" fmla="*/ 5276782 w 5276782"/>
              <a:gd name="connsiteY3" fmla="*/ 6882659 h 9521050"/>
              <a:gd name="connsiteX4" fmla="*/ 5276782 w 5276782"/>
              <a:gd name="connsiteY4" fmla="*/ 9521050 h 9521050"/>
              <a:gd name="connsiteX5" fmla="*/ 0 w 5276782"/>
              <a:gd name="connsiteY5" fmla="*/ 9521050 h 9521050"/>
              <a:gd name="connsiteX6" fmla="*/ 0 w 5276782"/>
              <a:gd name="connsiteY6" fmla="*/ 0 h 9521050"/>
              <a:gd name="connsiteX0" fmla="*/ 0 w 5276782"/>
              <a:gd name="connsiteY0" fmla="*/ 0 h 9521050"/>
              <a:gd name="connsiteX1" fmla="*/ 2638391 w 5276782"/>
              <a:gd name="connsiteY1" fmla="*/ 0 h 9521050"/>
              <a:gd name="connsiteX2" fmla="*/ 2597448 w 5276782"/>
              <a:gd name="connsiteY2" fmla="*/ 6869012 h 9521050"/>
              <a:gd name="connsiteX3" fmla="*/ 5276782 w 5276782"/>
              <a:gd name="connsiteY3" fmla="*/ 6882659 h 9521050"/>
              <a:gd name="connsiteX4" fmla="*/ 5276782 w 5276782"/>
              <a:gd name="connsiteY4" fmla="*/ 9521050 h 9521050"/>
              <a:gd name="connsiteX5" fmla="*/ 0 w 5276782"/>
              <a:gd name="connsiteY5" fmla="*/ 9521050 h 9521050"/>
              <a:gd name="connsiteX6" fmla="*/ 0 w 5276782"/>
              <a:gd name="connsiteY6" fmla="*/ 0 h 9521050"/>
              <a:gd name="connsiteX0" fmla="*/ 0 w 5304078"/>
              <a:gd name="connsiteY0" fmla="*/ 0 h 9521050"/>
              <a:gd name="connsiteX1" fmla="*/ 2638391 w 5304078"/>
              <a:gd name="connsiteY1" fmla="*/ 0 h 9521050"/>
              <a:gd name="connsiteX2" fmla="*/ 2597448 w 5304078"/>
              <a:gd name="connsiteY2" fmla="*/ 6869012 h 9521050"/>
              <a:gd name="connsiteX3" fmla="*/ 5304078 w 5304078"/>
              <a:gd name="connsiteY3" fmla="*/ 4849143 h 9521050"/>
              <a:gd name="connsiteX4" fmla="*/ 5276782 w 5304078"/>
              <a:gd name="connsiteY4" fmla="*/ 9521050 h 9521050"/>
              <a:gd name="connsiteX5" fmla="*/ 0 w 5304078"/>
              <a:gd name="connsiteY5" fmla="*/ 9521050 h 9521050"/>
              <a:gd name="connsiteX6" fmla="*/ 0 w 5304078"/>
              <a:gd name="connsiteY6" fmla="*/ 0 h 9521050"/>
              <a:gd name="connsiteX0" fmla="*/ 0 w 5304078"/>
              <a:gd name="connsiteY0" fmla="*/ 0 h 9521050"/>
              <a:gd name="connsiteX1" fmla="*/ 2638391 w 5304078"/>
              <a:gd name="connsiteY1" fmla="*/ 0 h 9521050"/>
              <a:gd name="connsiteX2" fmla="*/ 2597448 w 5304078"/>
              <a:gd name="connsiteY2" fmla="*/ 4849143 h 9521050"/>
              <a:gd name="connsiteX3" fmla="*/ 5304078 w 5304078"/>
              <a:gd name="connsiteY3" fmla="*/ 4849143 h 9521050"/>
              <a:gd name="connsiteX4" fmla="*/ 5276782 w 5304078"/>
              <a:gd name="connsiteY4" fmla="*/ 9521050 h 9521050"/>
              <a:gd name="connsiteX5" fmla="*/ 0 w 5304078"/>
              <a:gd name="connsiteY5" fmla="*/ 9521050 h 9521050"/>
              <a:gd name="connsiteX6" fmla="*/ 0 w 5304078"/>
              <a:gd name="connsiteY6" fmla="*/ 0 h 9521050"/>
              <a:gd name="connsiteX0" fmla="*/ 0 w 5304078"/>
              <a:gd name="connsiteY0" fmla="*/ 0 h 9521050"/>
              <a:gd name="connsiteX1" fmla="*/ 2638391 w 5304078"/>
              <a:gd name="connsiteY1" fmla="*/ 0 h 9521050"/>
              <a:gd name="connsiteX2" fmla="*/ 3525495 w 5304078"/>
              <a:gd name="connsiteY2" fmla="*/ 4821847 h 9521050"/>
              <a:gd name="connsiteX3" fmla="*/ 5304078 w 5304078"/>
              <a:gd name="connsiteY3" fmla="*/ 4849143 h 9521050"/>
              <a:gd name="connsiteX4" fmla="*/ 5276782 w 5304078"/>
              <a:gd name="connsiteY4" fmla="*/ 9521050 h 9521050"/>
              <a:gd name="connsiteX5" fmla="*/ 0 w 5304078"/>
              <a:gd name="connsiteY5" fmla="*/ 9521050 h 9521050"/>
              <a:gd name="connsiteX6" fmla="*/ 0 w 5304078"/>
              <a:gd name="connsiteY6" fmla="*/ 0 h 9521050"/>
              <a:gd name="connsiteX0" fmla="*/ 0 w 5304078"/>
              <a:gd name="connsiteY0" fmla="*/ 0 h 9521050"/>
              <a:gd name="connsiteX1" fmla="*/ 3525496 w 5304078"/>
              <a:gd name="connsiteY1" fmla="*/ 0 h 9521050"/>
              <a:gd name="connsiteX2" fmla="*/ 3525495 w 5304078"/>
              <a:gd name="connsiteY2" fmla="*/ 4821847 h 9521050"/>
              <a:gd name="connsiteX3" fmla="*/ 5304078 w 5304078"/>
              <a:gd name="connsiteY3" fmla="*/ 4849143 h 9521050"/>
              <a:gd name="connsiteX4" fmla="*/ 5276782 w 5304078"/>
              <a:gd name="connsiteY4" fmla="*/ 9521050 h 9521050"/>
              <a:gd name="connsiteX5" fmla="*/ 0 w 5304078"/>
              <a:gd name="connsiteY5" fmla="*/ 9521050 h 9521050"/>
              <a:gd name="connsiteX6" fmla="*/ 0 w 5304078"/>
              <a:gd name="connsiteY6" fmla="*/ 0 h 9521050"/>
              <a:gd name="connsiteX0" fmla="*/ 0 w 5304078"/>
              <a:gd name="connsiteY0" fmla="*/ 0 h 9521050"/>
              <a:gd name="connsiteX1" fmla="*/ 3525496 w 5304078"/>
              <a:gd name="connsiteY1" fmla="*/ 0 h 9521050"/>
              <a:gd name="connsiteX2" fmla="*/ 3525495 w 5304078"/>
              <a:gd name="connsiteY2" fmla="*/ 4821847 h 9521050"/>
              <a:gd name="connsiteX3" fmla="*/ 5304078 w 5304078"/>
              <a:gd name="connsiteY3" fmla="*/ 4890086 h 9521050"/>
              <a:gd name="connsiteX4" fmla="*/ 5276782 w 5304078"/>
              <a:gd name="connsiteY4" fmla="*/ 9521050 h 9521050"/>
              <a:gd name="connsiteX5" fmla="*/ 0 w 5304078"/>
              <a:gd name="connsiteY5" fmla="*/ 9521050 h 9521050"/>
              <a:gd name="connsiteX6" fmla="*/ 0 w 5304078"/>
              <a:gd name="connsiteY6" fmla="*/ 0 h 9521050"/>
              <a:gd name="connsiteX0" fmla="*/ 0 w 5304078"/>
              <a:gd name="connsiteY0" fmla="*/ 0 h 9521050"/>
              <a:gd name="connsiteX1" fmla="*/ 3525496 w 5304078"/>
              <a:gd name="connsiteY1" fmla="*/ 0 h 9521050"/>
              <a:gd name="connsiteX2" fmla="*/ 3525495 w 5304078"/>
              <a:gd name="connsiteY2" fmla="*/ 4876439 h 9521050"/>
              <a:gd name="connsiteX3" fmla="*/ 5304078 w 5304078"/>
              <a:gd name="connsiteY3" fmla="*/ 4890086 h 9521050"/>
              <a:gd name="connsiteX4" fmla="*/ 5276782 w 5304078"/>
              <a:gd name="connsiteY4" fmla="*/ 9521050 h 9521050"/>
              <a:gd name="connsiteX5" fmla="*/ 0 w 5304078"/>
              <a:gd name="connsiteY5" fmla="*/ 9521050 h 9521050"/>
              <a:gd name="connsiteX6" fmla="*/ 0 w 5304078"/>
              <a:gd name="connsiteY6" fmla="*/ 0 h 9521050"/>
              <a:gd name="connsiteX0" fmla="*/ 0 w 5304078"/>
              <a:gd name="connsiteY0" fmla="*/ 0 h 9521050"/>
              <a:gd name="connsiteX1" fmla="*/ 3525496 w 5304078"/>
              <a:gd name="connsiteY1" fmla="*/ 0 h 9521050"/>
              <a:gd name="connsiteX2" fmla="*/ 3361722 w 5304078"/>
              <a:gd name="connsiteY2" fmla="*/ 4876439 h 9521050"/>
              <a:gd name="connsiteX3" fmla="*/ 5304078 w 5304078"/>
              <a:gd name="connsiteY3" fmla="*/ 4890086 h 9521050"/>
              <a:gd name="connsiteX4" fmla="*/ 5276782 w 5304078"/>
              <a:gd name="connsiteY4" fmla="*/ 9521050 h 9521050"/>
              <a:gd name="connsiteX5" fmla="*/ 0 w 5304078"/>
              <a:gd name="connsiteY5" fmla="*/ 9521050 h 9521050"/>
              <a:gd name="connsiteX6" fmla="*/ 0 w 5304078"/>
              <a:gd name="connsiteY6" fmla="*/ 0 h 9521050"/>
              <a:gd name="connsiteX0" fmla="*/ 0 w 5304078"/>
              <a:gd name="connsiteY0" fmla="*/ 13648 h 9534698"/>
              <a:gd name="connsiteX1" fmla="*/ 3375370 w 5304078"/>
              <a:gd name="connsiteY1" fmla="*/ 0 h 9534698"/>
              <a:gd name="connsiteX2" fmla="*/ 3361722 w 5304078"/>
              <a:gd name="connsiteY2" fmla="*/ 4890087 h 9534698"/>
              <a:gd name="connsiteX3" fmla="*/ 5304078 w 5304078"/>
              <a:gd name="connsiteY3" fmla="*/ 4903734 h 9534698"/>
              <a:gd name="connsiteX4" fmla="*/ 5276782 w 5304078"/>
              <a:gd name="connsiteY4" fmla="*/ 9534698 h 9534698"/>
              <a:gd name="connsiteX5" fmla="*/ 0 w 5304078"/>
              <a:gd name="connsiteY5" fmla="*/ 9534698 h 9534698"/>
              <a:gd name="connsiteX6" fmla="*/ 0 w 5304078"/>
              <a:gd name="connsiteY6" fmla="*/ 13648 h 9534698"/>
              <a:gd name="connsiteX0" fmla="*/ 0 w 5276782"/>
              <a:gd name="connsiteY0" fmla="*/ 13648 h 9534698"/>
              <a:gd name="connsiteX1" fmla="*/ 3375370 w 5276782"/>
              <a:gd name="connsiteY1" fmla="*/ 0 h 9534698"/>
              <a:gd name="connsiteX2" fmla="*/ 3361722 w 5276782"/>
              <a:gd name="connsiteY2" fmla="*/ 4890087 h 9534698"/>
              <a:gd name="connsiteX3" fmla="*/ 5254346 w 5276782"/>
              <a:gd name="connsiteY3" fmla="*/ 4903734 h 9534698"/>
              <a:gd name="connsiteX4" fmla="*/ 5276782 w 5276782"/>
              <a:gd name="connsiteY4" fmla="*/ 9534698 h 9534698"/>
              <a:gd name="connsiteX5" fmla="*/ 0 w 5276782"/>
              <a:gd name="connsiteY5" fmla="*/ 9534698 h 9534698"/>
              <a:gd name="connsiteX6" fmla="*/ 0 w 5276782"/>
              <a:gd name="connsiteY6" fmla="*/ 13648 h 9534698"/>
              <a:gd name="connsiteX0" fmla="*/ 0 w 5276782"/>
              <a:gd name="connsiteY0" fmla="*/ 13648 h 9534698"/>
              <a:gd name="connsiteX1" fmla="*/ 3375370 w 5276782"/>
              <a:gd name="connsiteY1" fmla="*/ 0 h 9534698"/>
              <a:gd name="connsiteX2" fmla="*/ 3278832 w 5276782"/>
              <a:gd name="connsiteY2" fmla="*/ 4922172 h 9534698"/>
              <a:gd name="connsiteX3" fmla="*/ 5254346 w 5276782"/>
              <a:gd name="connsiteY3" fmla="*/ 4903734 h 9534698"/>
              <a:gd name="connsiteX4" fmla="*/ 5276782 w 5276782"/>
              <a:gd name="connsiteY4" fmla="*/ 9534698 h 9534698"/>
              <a:gd name="connsiteX5" fmla="*/ 0 w 5276782"/>
              <a:gd name="connsiteY5" fmla="*/ 9534698 h 9534698"/>
              <a:gd name="connsiteX6" fmla="*/ 0 w 5276782"/>
              <a:gd name="connsiteY6" fmla="*/ 13648 h 9534698"/>
              <a:gd name="connsiteX0" fmla="*/ 0 w 5276782"/>
              <a:gd name="connsiteY0" fmla="*/ 13648 h 9534698"/>
              <a:gd name="connsiteX1" fmla="*/ 3275901 w 5276782"/>
              <a:gd name="connsiteY1" fmla="*/ 0 h 9534698"/>
              <a:gd name="connsiteX2" fmla="*/ 3278832 w 5276782"/>
              <a:gd name="connsiteY2" fmla="*/ 4922172 h 9534698"/>
              <a:gd name="connsiteX3" fmla="*/ 5254346 w 5276782"/>
              <a:gd name="connsiteY3" fmla="*/ 4903734 h 9534698"/>
              <a:gd name="connsiteX4" fmla="*/ 5276782 w 5276782"/>
              <a:gd name="connsiteY4" fmla="*/ 9534698 h 9534698"/>
              <a:gd name="connsiteX5" fmla="*/ 0 w 5276782"/>
              <a:gd name="connsiteY5" fmla="*/ 9534698 h 9534698"/>
              <a:gd name="connsiteX6" fmla="*/ 0 w 5276782"/>
              <a:gd name="connsiteY6" fmla="*/ 13648 h 9534698"/>
              <a:gd name="connsiteX0" fmla="*/ 0 w 5276782"/>
              <a:gd name="connsiteY0" fmla="*/ 13648 h 9534698"/>
              <a:gd name="connsiteX1" fmla="*/ 3275902 w 5276782"/>
              <a:gd name="connsiteY1" fmla="*/ 0 h 9534698"/>
              <a:gd name="connsiteX2" fmla="*/ 3278832 w 5276782"/>
              <a:gd name="connsiteY2" fmla="*/ 4922172 h 9534698"/>
              <a:gd name="connsiteX3" fmla="*/ 5254346 w 5276782"/>
              <a:gd name="connsiteY3" fmla="*/ 4903734 h 9534698"/>
              <a:gd name="connsiteX4" fmla="*/ 5276782 w 5276782"/>
              <a:gd name="connsiteY4" fmla="*/ 9534698 h 9534698"/>
              <a:gd name="connsiteX5" fmla="*/ 0 w 5276782"/>
              <a:gd name="connsiteY5" fmla="*/ 9534698 h 9534698"/>
              <a:gd name="connsiteX6" fmla="*/ 0 w 5276782"/>
              <a:gd name="connsiteY6" fmla="*/ 13648 h 9534698"/>
              <a:gd name="connsiteX0" fmla="*/ 0 w 5276782"/>
              <a:gd name="connsiteY0" fmla="*/ 13648 h 9534698"/>
              <a:gd name="connsiteX1" fmla="*/ 3275902 w 5276782"/>
              <a:gd name="connsiteY1" fmla="*/ 0 h 9534698"/>
              <a:gd name="connsiteX2" fmla="*/ 3278832 w 5276782"/>
              <a:gd name="connsiteY2" fmla="*/ 4922172 h 9534698"/>
              <a:gd name="connsiteX3" fmla="*/ 5254347 w 5276782"/>
              <a:gd name="connsiteY3" fmla="*/ 4935818 h 9534698"/>
              <a:gd name="connsiteX4" fmla="*/ 5276782 w 5276782"/>
              <a:gd name="connsiteY4" fmla="*/ 9534698 h 9534698"/>
              <a:gd name="connsiteX5" fmla="*/ 0 w 5276782"/>
              <a:gd name="connsiteY5" fmla="*/ 9534698 h 9534698"/>
              <a:gd name="connsiteX6" fmla="*/ 0 w 5276782"/>
              <a:gd name="connsiteY6" fmla="*/ 13648 h 9534698"/>
              <a:gd name="connsiteX0" fmla="*/ 0 w 5276782"/>
              <a:gd name="connsiteY0" fmla="*/ 13648 h 9534698"/>
              <a:gd name="connsiteX1" fmla="*/ 3275902 w 5276782"/>
              <a:gd name="connsiteY1" fmla="*/ 0 h 9534698"/>
              <a:gd name="connsiteX2" fmla="*/ 3265711 w 5276782"/>
              <a:gd name="connsiteY2" fmla="*/ 5487655 h 9534698"/>
              <a:gd name="connsiteX3" fmla="*/ 5254347 w 5276782"/>
              <a:gd name="connsiteY3" fmla="*/ 4935818 h 9534698"/>
              <a:gd name="connsiteX4" fmla="*/ 5276782 w 5276782"/>
              <a:gd name="connsiteY4" fmla="*/ 9534698 h 9534698"/>
              <a:gd name="connsiteX5" fmla="*/ 0 w 5276782"/>
              <a:gd name="connsiteY5" fmla="*/ 9534698 h 9534698"/>
              <a:gd name="connsiteX6" fmla="*/ 0 w 5276782"/>
              <a:gd name="connsiteY6" fmla="*/ 13648 h 9534698"/>
              <a:gd name="connsiteX0" fmla="*/ 0 w 5276782"/>
              <a:gd name="connsiteY0" fmla="*/ 13648 h 9534698"/>
              <a:gd name="connsiteX1" fmla="*/ 3275902 w 5276782"/>
              <a:gd name="connsiteY1" fmla="*/ 0 h 9534698"/>
              <a:gd name="connsiteX2" fmla="*/ 3265711 w 5276782"/>
              <a:gd name="connsiteY2" fmla="*/ 5487655 h 9534698"/>
              <a:gd name="connsiteX3" fmla="*/ 5254350 w 5276782"/>
              <a:gd name="connsiteY3" fmla="*/ 5476169 h 9534698"/>
              <a:gd name="connsiteX4" fmla="*/ 5276782 w 5276782"/>
              <a:gd name="connsiteY4" fmla="*/ 9534698 h 9534698"/>
              <a:gd name="connsiteX5" fmla="*/ 0 w 5276782"/>
              <a:gd name="connsiteY5" fmla="*/ 9534698 h 9534698"/>
              <a:gd name="connsiteX6" fmla="*/ 0 w 5276782"/>
              <a:gd name="connsiteY6" fmla="*/ 13648 h 9534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76782" h="9534698">
                <a:moveTo>
                  <a:pt x="0" y="13648"/>
                </a:moveTo>
                <a:lnTo>
                  <a:pt x="3275902" y="0"/>
                </a:lnTo>
                <a:cubicBezTo>
                  <a:pt x="3275902" y="1607282"/>
                  <a:pt x="3265711" y="3880373"/>
                  <a:pt x="3265711" y="5487655"/>
                </a:cubicBezTo>
                <a:lnTo>
                  <a:pt x="5254350" y="5476169"/>
                </a:lnTo>
                <a:lnTo>
                  <a:pt x="5276782" y="9534698"/>
                </a:lnTo>
                <a:lnTo>
                  <a:pt x="0" y="9534698"/>
                </a:lnTo>
                <a:lnTo>
                  <a:pt x="0" y="13648"/>
                </a:lnTo>
                <a:close/>
              </a:path>
            </a:pathLst>
          </a:custGeom>
          <a:solidFill>
            <a:schemeClr val="bg1"/>
          </a:solidFill>
          <a:ln w="31750">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角丸四角形 26"/>
          <p:cNvSpPr/>
          <p:nvPr/>
        </p:nvSpPr>
        <p:spPr>
          <a:xfrm>
            <a:off x="4347674" y="4812556"/>
            <a:ext cx="5421818" cy="1880446"/>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28" name="角丸四角形 27"/>
          <p:cNvSpPr/>
          <p:nvPr/>
        </p:nvSpPr>
        <p:spPr>
          <a:xfrm>
            <a:off x="4418084" y="4897387"/>
            <a:ext cx="3632631" cy="342430"/>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統一ロゴ等を活用した各種広報・</a:t>
            </a:r>
            <a:r>
              <a:rPr lang="en-US" altLang="ja-JP" sz="1600" b="1" dirty="0">
                <a:solidFill>
                  <a:schemeClr val="tx1"/>
                </a:solidFill>
                <a:latin typeface="Meiryo UI" pitchFamily="50" charset="-128"/>
                <a:ea typeface="Meiryo UI" pitchFamily="50" charset="-128"/>
                <a:cs typeface="Meiryo UI" pitchFamily="50" charset="-128"/>
              </a:rPr>
              <a:t>PR</a:t>
            </a:r>
            <a:endParaRPr lang="ja-JP" altLang="en-US" sz="1600" b="1" dirty="0">
              <a:solidFill>
                <a:schemeClr val="tx1"/>
              </a:solidFill>
              <a:latin typeface="Meiryo UI" pitchFamily="50" charset="-128"/>
              <a:ea typeface="Meiryo UI" pitchFamily="50" charset="-128"/>
              <a:cs typeface="Meiryo UI" pitchFamily="50" charset="-128"/>
            </a:endParaRPr>
          </a:p>
        </p:txBody>
      </p:sp>
      <p:sp>
        <p:nvSpPr>
          <p:cNvPr id="30" name="正方形/長方形 29"/>
          <p:cNvSpPr/>
          <p:nvPr/>
        </p:nvSpPr>
        <p:spPr>
          <a:xfrm>
            <a:off x="4474846" y="5315772"/>
            <a:ext cx="4208565" cy="400110"/>
          </a:xfrm>
          <a:prstGeom prst="rect">
            <a:avLst/>
          </a:prstGeom>
        </p:spPr>
        <p:txBody>
          <a:bodyPr wrap="square" lIns="0" tIns="0" rIns="0" bIns="0">
            <a:spAutoFit/>
          </a:bodyPr>
          <a:lstStyle/>
          <a:p>
            <a:pPr marL="95250" indent="-95250"/>
            <a:r>
              <a:rPr lang="ja-JP" altLang="en-US" sz="1300" dirty="0">
                <a:latin typeface="Meiryo UI" panose="020B0604030504040204" pitchFamily="50" charset="-128"/>
                <a:ea typeface="Meiryo UI" panose="020B0604030504040204" pitchFamily="50" charset="-128"/>
                <a:cs typeface="Meiryo UI" panose="020B0604030504040204" pitchFamily="50" charset="-128"/>
              </a:rPr>
              <a:t>◆パートナーズの取組みについて、ロゴマーク、バナー、</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POP</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などを活用して積極的に</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PR</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します。</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正方形/長方形 30"/>
          <p:cNvSpPr/>
          <p:nvPr/>
        </p:nvSpPr>
        <p:spPr>
          <a:xfrm>
            <a:off x="8750300" y="6095819"/>
            <a:ext cx="977564" cy="461665"/>
          </a:xfrm>
          <a:prstGeom prst="rect">
            <a:avLst/>
          </a:prstGeom>
        </p:spPr>
        <p:txBody>
          <a:bodyPr wrap="square" lIns="0" tIns="0" rIns="0" bIns="0">
            <a:spAutoFit/>
          </a:bodyPr>
          <a:lstStyle/>
          <a:p>
            <a:pPr marL="95250" indent="-95250"/>
            <a:r>
              <a:rPr lang="ja-JP" altLang="en-US" sz="1000" dirty="0">
                <a:latin typeface="Meiryo UI" panose="020B0604030504040204" pitchFamily="50" charset="-128"/>
                <a:ea typeface="Meiryo UI" panose="020B0604030504040204" pitchFamily="50" charset="-128"/>
                <a:cs typeface="Meiryo UI" panose="020B0604030504040204" pitchFamily="50" charset="-128"/>
              </a:rPr>
              <a:t>  マイボトルをいつも携帯するイメージをロゴとしました。</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33" name="図 3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78185" y="4983395"/>
            <a:ext cx="774298" cy="998305"/>
          </a:xfrm>
          <a:prstGeom prst="rect">
            <a:avLst/>
          </a:prstGeom>
          <a:noFill/>
          <a:ln>
            <a:noFill/>
          </a:ln>
        </p:spPr>
      </p:pic>
      <p:sp>
        <p:nvSpPr>
          <p:cNvPr id="35" name="正方形/長方形 34"/>
          <p:cNvSpPr/>
          <p:nvPr/>
        </p:nvSpPr>
        <p:spPr>
          <a:xfrm>
            <a:off x="4452887" y="5743033"/>
            <a:ext cx="4180404" cy="904448"/>
          </a:xfrm>
          <a:prstGeom prst="rect">
            <a:avLst/>
          </a:prstGeom>
          <a:ln w="9525">
            <a:prstDash val="dash"/>
          </a:ln>
        </p:spPr>
        <p:style>
          <a:lnRef idx="2">
            <a:schemeClr val="accent1"/>
          </a:lnRef>
          <a:fillRef idx="1">
            <a:schemeClr val="lt1"/>
          </a:fillRef>
          <a:effectRef idx="0">
            <a:schemeClr val="accent1"/>
          </a:effectRef>
          <a:fontRef idx="minor">
            <a:schemeClr val="dk1"/>
          </a:fontRef>
        </p:style>
        <p:txBody>
          <a:bodyPr lIns="36000" rIns="36000" rtlCol="0" anchor="t" anchorCtr="0"/>
          <a:lstStyle/>
          <a:p>
            <a:pPr marL="87313" indent="-87313"/>
            <a:r>
              <a:rPr lang="ja-JP" altLang="en-US" sz="1050" b="1" dirty="0">
                <a:solidFill>
                  <a:schemeClr val="tx1"/>
                </a:solidFill>
                <a:latin typeface="Meiryo UI" pitchFamily="50" charset="-128"/>
                <a:ea typeface="Meiryo UI" pitchFamily="50" charset="-128"/>
                <a:cs typeface="Meiryo UI" pitchFamily="50" charset="-128"/>
              </a:rPr>
              <a:t>＜取組内容＞</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■お絵かき水筒販売時に大阪マイボトルパートナーズのロゴを表示することで取り組みを広く周知する（曽田印刷 お絵描き水筒）</a:t>
            </a:r>
            <a:endParaRPr lang="en-US" altLang="ja-JP" sz="1050"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■イベントのブース内で「おおさかマイボトルパートナーズ」のロゴマークを掲示し、マイボトル利用の啓発を行う </a:t>
            </a:r>
            <a:r>
              <a:rPr lang="en-US" altLang="ja-JP" sz="1050" dirty="0">
                <a:solidFill>
                  <a:schemeClr val="tx1"/>
                </a:solidFill>
                <a:latin typeface="Meiryo UI" pitchFamily="50" charset="-128"/>
                <a:ea typeface="Meiryo UI" pitchFamily="50" charset="-128"/>
                <a:cs typeface="Meiryo UI" pitchFamily="50" charset="-128"/>
              </a:rPr>
              <a:t>(</a:t>
            </a:r>
            <a:r>
              <a:rPr lang="ja-JP" altLang="en-US" sz="1050" dirty="0">
                <a:solidFill>
                  <a:schemeClr val="tx1"/>
                </a:solidFill>
                <a:latin typeface="Meiryo UI" pitchFamily="50" charset="-128"/>
                <a:ea typeface="Meiryo UI" pitchFamily="50" charset="-128"/>
                <a:cs typeface="Meiryo UI" pitchFamily="50" charset="-128"/>
              </a:rPr>
              <a:t>アース製薬</a:t>
            </a:r>
            <a:r>
              <a:rPr lang="en-US" altLang="ja-JP" sz="1050" dirty="0">
                <a:solidFill>
                  <a:schemeClr val="tx1"/>
                </a:solidFill>
                <a:latin typeface="Meiryo UI" pitchFamily="50" charset="-128"/>
                <a:ea typeface="Meiryo UI" pitchFamily="50" charset="-128"/>
                <a:cs typeface="Meiryo UI" pitchFamily="50" charset="-128"/>
              </a:rPr>
              <a:t>)</a:t>
            </a:r>
          </a:p>
          <a:p>
            <a:pPr marL="87313" indent="-87313"/>
            <a:endParaRPr lang="en-US" altLang="ja-JP" sz="1050" dirty="0">
              <a:solidFill>
                <a:schemeClr val="tx1"/>
              </a:solidFill>
              <a:latin typeface="Meiryo UI" pitchFamily="50" charset="-128"/>
              <a:ea typeface="Meiryo UI" pitchFamily="50" charset="-128"/>
              <a:cs typeface="Meiryo UI" pitchFamily="50" charset="-128"/>
            </a:endParaRPr>
          </a:p>
          <a:p>
            <a:pPr marL="87313" indent="-87313"/>
            <a:endParaRPr lang="en-US" altLang="ja-JP" sz="1050" dirty="0">
              <a:solidFill>
                <a:schemeClr val="tx1"/>
              </a:solidFill>
              <a:latin typeface="Meiryo UI" pitchFamily="50" charset="-128"/>
              <a:ea typeface="Meiryo UI" pitchFamily="50" charset="-128"/>
              <a:cs typeface="Meiryo UI" pitchFamily="50" charset="-128"/>
            </a:endParaRPr>
          </a:p>
        </p:txBody>
      </p:sp>
      <p:sp>
        <p:nvSpPr>
          <p:cNvPr id="4" name="正方形/長方形 3"/>
          <p:cNvSpPr/>
          <p:nvPr/>
        </p:nvSpPr>
        <p:spPr>
          <a:xfrm>
            <a:off x="0" y="0"/>
            <a:ext cx="9906000" cy="6825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2936384" y="18124"/>
            <a:ext cx="4559121" cy="646331"/>
          </a:xfrm>
          <a:prstGeom prst="rect">
            <a:avLst/>
          </a:prstGeom>
          <a:noFill/>
        </p:spPr>
        <p:txBody>
          <a:bodyPr wrap="square" rtlCol="0">
            <a:spAutoFit/>
          </a:bodyPr>
          <a:lstStyle/>
          <a:p>
            <a:r>
              <a:rPr kumimoji="1" lang="ja-JP" altLang="en-US" sz="3600" b="1" dirty="0">
                <a:solidFill>
                  <a:schemeClr val="bg1"/>
                </a:solidFill>
                <a:latin typeface="Meiryo UI" panose="020B0604030504040204" pitchFamily="50" charset="-128"/>
                <a:ea typeface="Meiryo UI" panose="020B0604030504040204" pitchFamily="50" charset="-128"/>
              </a:rPr>
              <a:t>効果的な情報発信</a:t>
            </a:r>
            <a:endParaRPr kumimoji="1" lang="en-US" altLang="ja-JP" sz="3600" b="1" dirty="0">
              <a:solidFill>
                <a:schemeClr val="bg1"/>
              </a:solidFill>
              <a:latin typeface="Meiryo UI" panose="020B0604030504040204" pitchFamily="50" charset="-128"/>
              <a:ea typeface="Meiryo UI" panose="020B0604030504040204" pitchFamily="50" charset="-128"/>
            </a:endParaRPr>
          </a:p>
        </p:txBody>
      </p:sp>
      <p:sp>
        <p:nvSpPr>
          <p:cNvPr id="8" name="角丸四角形 7"/>
          <p:cNvSpPr/>
          <p:nvPr/>
        </p:nvSpPr>
        <p:spPr>
          <a:xfrm>
            <a:off x="286876" y="1648157"/>
            <a:ext cx="2858616" cy="325062"/>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マイボトルスポットの情報発信</a:t>
            </a:r>
          </a:p>
        </p:txBody>
      </p:sp>
      <p:sp>
        <p:nvSpPr>
          <p:cNvPr id="9" name="正方形/長方形 8"/>
          <p:cNvSpPr/>
          <p:nvPr/>
        </p:nvSpPr>
        <p:spPr>
          <a:xfrm>
            <a:off x="394601" y="2041191"/>
            <a:ext cx="3622661" cy="3000821"/>
          </a:xfrm>
          <a:prstGeom prst="rect">
            <a:avLst/>
          </a:prstGeom>
        </p:spPr>
        <p:txBody>
          <a:bodyPr wrap="square" lIns="0" tIns="0" rIns="0" bIns="0">
            <a:spAutoFit/>
          </a:bodyPr>
          <a:lstStyle/>
          <a:p>
            <a:pPr marL="95250" indent="-95250"/>
            <a:r>
              <a:rPr lang="ja-JP" altLang="en-US" sz="1300" dirty="0">
                <a:latin typeface="Meiryo UI" panose="020B0604030504040204" pitchFamily="50" charset="-128"/>
                <a:ea typeface="Meiryo UI" panose="020B0604030504040204" pitchFamily="50" charset="-128"/>
                <a:cs typeface="Meiryo UI" panose="020B0604030504040204" pitchFamily="50" charset="-128"/>
              </a:rPr>
              <a:t>◆府内のマイボトルスポットに関する情報をホームページや　アプリ等により、わかりやすく発信します。</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endParaRPr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角丸四角形 11"/>
          <p:cNvSpPr/>
          <p:nvPr/>
        </p:nvSpPr>
        <p:spPr>
          <a:xfrm>
            <a:off x="1045463" y="804635"/>
            <a:ext cx="8724028" cy="502862"/>
          </a:xfrm>
          <a:prstGeom prst="roundRect">
            <a:avLst>
              <a:gd name="adj" fmla="val 7385"/>
            </a:avLst>
          </a:prstGeom>
        </p:spPr>
        <p:style>
          <a:lnRef idx="2">
            <a:schemeClr val="accent5"/>
          </a:lnRef>
          <a:fillRef idx="1">
            <a:schemeClr val="lt1"/>
          </a:fillRef>
          <a:effectRef idx="0">
            <a:schemeClr val="accent5"/>
          </a:effectRef>
          <a:fontRef idx="minor">
            <a:schemeClr val="dk1"/>
          </a:fontRef>
        </p:style>
        <p:txBody>
          <a:bodyPr rtlCol="0" anchor="ctr"/>
          <a:lstStyle/>
          <a:p>
            <a:r>
              <a:rPr lang="ja-JP" altLang="en-US" sz="1600" b="1" dirty="0">
                <a:solidFill>
                  <a:schemeClr val="tx1"/>
                </a:solidFill>
                <a:latin typeface="Meiryo UI" pitchFamily="50" charset="-128"/>
                <a:ea typeface="Meiryo UI" pitchFamily="50" charset="-128"/>
                <a:cs typeface="Meiryo UI" pitchFamily="50" charset="-128"/>
              </a:rPr>
              <a:t>マイボトルスポット、</a:t>
            </a:r>
            <a:r>
              <a:rPr lang="ja-JP" altLang="en-US" sz="1600" b="1" dirty="0">
                <a:solidFill>
                  <a:prstClr val="black"/>
                </a:solidFill>
                <a:latin typeface="Meiryo UI" pitchFamily="50" charset="-128"/>
                <a:ea typeface="Meiryo UI" pitchFamily="50" charset="-128"/>
                <a:cs typeface="Meiryo UI" pitchFamily="50" charset="-128"/>
              </a:rPr>
              <a:t>マイボトル利用サービスに関するわかりやすい情報発信、広報</a:t>
            </a:r>
            <a:r>
              <a:rPr lang="en-US" altLang="ja-JP" sz="1600" b="1" dirty="0">
                <a:solidFill>
                  <a:prstClr val="black"/>
                </a:solidFill>
                <a:latin typeface="Meiryo UI" pitchFamily="50" charset="-128"/>
                <a:ea typeface="Meiryo UI" pitchFamily="50" charset="-128"/>
                <a:cs typeface="Meiryo UI" pitchFamily="50" charset="-128"/>
              </a:rPr>
              <a:t>PR</a:t>
            </a:r>
            <a:r>
              <a:rPr lang="ja-JP" altLang="en-US" sz="1600" b="1" dirty="0">
                <a:solidFill>
                  <a:prstClr val="black"/>
                </a:solidFill>
                <a:latin typeface="Meiryo UI" pitchFamily="50" charset="-128"/>
                <a:ea typeface="Meiryo UI" pitchFamily="50" charset="-128"/>
                <a:cs typeface="Meiryo UI" pitchFamily="50" charset="-128"/>
              </a:rPr>
              <a:t>を行います。</a:t>
            </a:r>
            <a:endParaRPr lang="en-US" altLang="ja-JP" sz="1600" b="1" dirty="0">
              <a:solidFill>
                <a:prstClr val="black"/>
              </a:solidFill>
              <a:latin typeface="Meiryo UI" pitchFamily="50" charset="-128"/>
              <a:ea typeface="Meiryo UI" pitchFamily="50" charset="-128"/>
              <a:cs typeface="Meiryo UI" pitchFamily="50" charset="-128"/>
            </a:endParaRPr>
          </a:p>
        </p:txBody>
      </p:sp>
      <p:sp>
        <p:nvSpPr>
          <p:cNvPr id="13" name="角丸四角形 12"/>
          <p:cNvSpPr/>
          <p:nvPr/>
        </p:nvSpPr>
        <p:spPr>
          <a:xfrm>
            <a:off x="52903" y="804635"/>
            <a:ext cx="992560" cy="502862"/>
          </a:xfrm>
          <a:prstGeom prst="roundRect">
            <a:avLst>
              <a:gd name="adj" fmla="val 50000"/>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ja-JP" altLang="en-US" sz="1400" b="1" dirty="0">
                <a:solidFill>
                  <a:prstClr val="white"/>
                </a:solidFill>
                <a:latin typeface="Meiryo UI" pitchFamily="50" charset="-128"/>
                <a:ea typeface="Meiryo UI" pitchFamily="50" charset="-128"/>
                <a:cs typeface="Meiryo UI" pitchFamily="50" charset="-128"/>
              </a:rPr>
              <a:t>取組</a:t>
            </a:r>
            <a:endParaRPr lang="en-US" altLang="ja-JP" sz="1400" b="1" dirty="0">
              <a:solidFill>
                <a:prstClr val="white"/>
              </a:solidFill>
              <a:latin typeface="Meiryo UI" pitchFamily="50" charset="-128"/>
              <a:ea typeface="Meiryo UI" pitchFamily="50" charset="-128"/>
              <a:cs typeface="Meiryo UI" pitchFamily="50" charset="-128"/>
            </a:endParaRPr>
          </a:p>
          <a:p>
            <a:pPr algn="ctr"/>
            <a:r>
              <a:rPr lang="ja-JP" altLang="en-US" sz="1400" b="1" dirty="0">
                <a:solidFill>
                  <a:prstClr val="white"/>
                </a:solidFill>
                <a:latin typeface="Meiryo UI" pitchFamily="50" charset="-128"/>
                <a:ea typeface="Meiryo UI" pitchFamily="50" charset="-128"/>
                <a:cs typeface="Meiryo UI" pitchFamily="50" charset="-128"/>
              </a:rPr>
              <a:t>方針</a:t>
            </a:r>
          </a:p>
        </p:txBody>
      </p:sp>
      <p:sp>
        <p:nvSpPr>
          <p:cNvPr id="20" name="正方形/長方形 19"/>
          <p:cNvSpPr/>
          <p:nvPr/>
        </p:nvSpPr>
        <p:spPr>
          <a:xfrm>
            <a:off x="189469" y="5321357"/>
            <a:ext cx="3963431" cy="1297316"/>
          </a:xfrm>
          <a:prstGeom prst="rect">
            <a:avLst/>
          </a:prstGeom>
          <a:ln w="9525">
            <a:prstDash val="dash"/>
          </a:ln>
        </p:spPr>
        <p:style>
          <a:lnRef idx="2">
            <a:schemeClr val="accent1"/>
          </a:lnRef>
          <a:fillRef idx="1">
            <a:schemeClr val="lt1"/>
          </a:fillRef>
          <a:effectRef idx="0">
            <a:schemeClr val="accent1"/>
          </a:effectRef>
          <a:fontRef idx="minor">
            <a:schemeClr val="dk1"/>
          </a:fontRef>
        </p:style>
        <p:txBody>
          <a:bodyPr lIns="36000" rIns="36000" rtlCol="0" anchor="t" anchorCtr="0"/>
          <a:lstStyle/>
          <a:p>
            <a:pPr marL="87313" indent="-87313"/>
            <a:r>
              <a:rPr lang="ja-JP" altLang="en-US" sz="1050" b="1" dirty="0">
                <a:solidFill>
                  <a:schemeClr val="tx1"/>
                </a:solidFill>
                <a:latin typeface="Meiryo UI" pitchFamily="50" charset="-128"/>
                <a:ea typeface="Meiryo UI" pitchFamily="50" charset="-128"/>
                <a:cs typeface="Meiryo UI" pitchFamily="50" charset="-128"/>
              </a:rPr>
              <a:t>＜取組内容＞</a:t>
            </a:r>
            <a:endParaRPr lang="en-US" altLang="ja-JP" sz="1050" b="1"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a:t>
            </a:r>
            <a:r>
              <a:rPr lang="en-US" altLang="ja-JP" sz="1050" dirty="0">
                <a:solidFill>
                  <a:schemeClr val="tx1"/>
                </a:solidFill>
                <a:latin typeface="Meiryo UI" pitchFamily="50" charset="-128"/>
                <a:ea typeface="Meiryo UI" pitchFamily="50" charset="-128"/>
                <a:cs typeface="Meiryo UI" pitchFamily="50" charset="-128"/>
              </a:rPr>
              <a:t>Osaka</a:t>
            </a:r>
            <a:r>
              <a:rPr lang="ja-JP" altLang="en-US" sz="1050" dirty="0">
                <a:solidFill>
                  <a:schemeClr val="tx1"/>
                </a:solidFill>
                <a:latin typeface="Meiryo UI" pitchFamily="50" charset="-128"/>
                <a:ea typeface="Meiryo UI" pitchFamily="50" charset="-128"/>
                <a:cs typeface="Meiryo UI" pitchFamily="50" charset="-128"/>
              </a:rPr>
              <a:t>ほかさんマップ」によるマイボトルスポットの発信（大阪府）</a:t>
            </a:r>
            <a:endParaRPr lang="en-US" altLang="ja-JP" sz="1050"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■マイボトルにコーヒーやお茶を淹れてくれる、給茶スポットサイトの運営（象印）</a:t>
            </a:r>
            <a:endParaRPr lang="en-US" altLang="ja-JP" sz="1050"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■給水スポットマップを店舗に設置（グランパスコンサルティング）</a:t>
            </a:r>
            <a:endParaRPr lang="en-US" altLang="ja-JP" sz="1050"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■本市ホームページや</a:t>
            </a:r>
            <a:r>
              <a:rPr lang="en-US" altLang="ja-JP" sz="1050" dirty="0">
                <a:solidFill>
                  <a:schemeClr val="tx1"/>
                </a:solidFill>
                <a:latin typeface="Meiryo UI" pitchFamily="50" charset="-128"/>
                <a:ea typeface="Meiryo UI" pitchFamily="50" charset="-128"/>
                <a:cs typeface="Meiryo UI" pitchFamily="50" charset="-128"/>
              </a:rPr>
              <a:t>SNS</a:t>
            </a:r>
            <a:r>
              <a:rPr lang="ja-JP" altLang="en-US" sz="1050" dirty="0">
                <a:solidFill>
                  <a:schemeClr val="tx1"/>
                </a:solidFill>
                <a:latin typeface="Meiryo UI" pitchFamily="50" charset="-128"/>
                <a:ea typeface="Meiryo UI" pitchFamily="50" charset="-128"/>
                <a:cs typeface="Meiryo UI" pitchFamily="50" charset="-128"/>
              </a:rPr>
              <a:t>等において、マイボトル給水スポットの情報発信に取り組む（大阪市）</a:t>
            </a:r>
            <a:endParaRPr lang="en-US" altLang="ja-JP" sz="1050" dirty="0">
              <a:solidFill>
                <a:schemeClr val="tx1"/>
              </a:solidFill>
              <a:latin typeface="Meiryo UI" pitchFamily="50" charset="-128"/>
              <a:ea typeface="Meiryo UI" pitchFamily="50" charset="-128"/>
              <a:cs typeface="Meiryo UI" pitchFamily="50" charset="-128"/>
            </a:endParaRPr>
          </a:p>
        </p:txBody>
      </p:sp>
      <p:sp>
        <p:nvSpPr>
          <p:cNvPr id="23" name="正方形/長方形 22"/>
          <p:cNvSpPr/>
          <p:nvPr/>
        </p:nvSpPr>
        <p:spPr>
          <a:xfrm>
            <a:off x="1159099" y="4983395"/>
            <a:ext cx="2119677" cy="153888"/>
          </a:xfrm>
          <a:prstGeom prst="rect">
            <a:avLst/>
          </a:prstGeom>
        </p:spPr>
        <p:txBody>
          <a:bodyPr wrap="square" lIns="0" tIns="0" rIns="0" bIns="0">
            <a:spAutoFit/>
          </a:bodyPr>
          <a:lstStyle/>
          <a:p>
            <a:pPr marL="95250" indent="-95250"/>
            <a:r>
              <a:rPr lang="en-US" altLang="ja-JP" sz="1000" dirty="0">
                <a:latin typeface="Meiryo UI" panose="020B0604030504040204" pitchFamily="50" charset="-128"/>
                <a:ea typeface="Meiryo UI" panose="020B0604030504040204" pitchFamily="50" charset="-128"/>
                <a:cs typeface="Meiryo UI" panose="020B0604030504040204" pitchFamily="50" charset="-128"/>
              </a:rPr>
              <a:t>Refill Japan</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給水</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リフィル スポットマップ</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正方形/長方形 23"/>
          <p:cNvSpPr/>
          <p:nvPr/>
        </p:nvSpPr>
        <p:spPr>
          <a:xfrm>
            <a:off x="7223408" y="3353793"/>
            <a:ext cx="1654777" cy="138499"/>
          </a:xfrm>
          <a:prstGeom prst="rect">
            <a:avLst/>
          </a:prstGeom>
        </p:spPr>
        <p:txBody>
          <a:bodyPr wrap="square" lIns="0" tIns="0" rIns="0" bIns="0">
            <a:spAutoFit/>
          </a:bodyPr>
          <a:lstStyle/>
          <a:p>
            <a:pPr marL="95250" indent="-95250"/>
            <a:r>
              <a:rPr lang="ja-JP" altLang="en-US" sz="900" dirty="0">
                <a:latin typeface="Meiryo UI" panose="020B0604030504040204" pitchFamily="50" charset="-128"/>
                <a:ea typeface="Meiryo UI" panose="020B0604030504040204" pitchFamily="50" charset="-128"/>
                <a:cs typeface="Meiryo UI" panose="020B0604030504040204" pitchFamily="50" charset="-128"/>
              </a:rPr>
              <a:t>府ホームページ　マイボトルスポット</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正方形/長方形 33"/>
          <p:cNvSpPr/>
          <p:nvPr/>
        </p:nvSpPr>
        <p:spPr>
          <a:xfrm>
            <a:off x="486161" y="2482004"/>
            <a:ext cx="2243889" cy="184666"/>
          </a:xfrm>
          <a:prstGeom prst="rect">
            <a:avLst/>
          </a:prstGeom>
        </p:spPr>
        <p:txBody>
          <a:bodyPr wrap="square" lIns="0" tIns="0" rIns="0" bIns="0">
            <a:spAutoFit/>
          </a:bodyPr>
          <a:lstStyle/>
          <a:p>
            <a:pPr marL="95250" indent="-95250"/>
            <a:r>
              <a:rPr lang="ja-JP" altLang="en-US" sz="1200" dirty="0">
                <a:latin typeface="Meiryo UI" panose="020B0604030504040204" pitchFamily="50" charset="-128"/>
                <a:ea typeface="Meiryo UI" panose="020B0604030504040204" pitchFamily="50" charset="-128"/>
                <a:cs typeface="Meiryo UI" panose="020B0604030504040204" pitchFamily="50" charset="-128"/>
              </a:rPr>
              <a:t>○参考事例</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水</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Do</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！ネットワーク</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a:t>
            </a:r>
          </a:p>
        </p:txBody>
      </p:sp>
      <p:pic>
        <p:nvPicPr>
          <p:cNvPr id="19" name="図 18"/>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89375" y="2787487"/>
            <a:ext cx="3232810" cy="2133708"/>
          </a:xfrm>
          <a:prstGeom prst="rect">
            <a:avLst/>
          </a:prstGeom>
        </p:spPr>
      </p:pic>
      <p:cxnSp>
        <p:nvCxnSpPr>
          <p:cNvPr id="11" name="直線コネクタ 10"/>
          <p:cNvCxnSpPr/>
          <p:nvPr/>
        </p:nvCxnSpPr>
        <p:spPr>
          <a:xfrm flipV="1">
            <a:off x="2505127" y="3284319"/>
            <a:ext cx="1807613" cy="124018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図 1"/>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301664" y="1821049"/>
            <a:ext cx="3206881" cy="1470155"/>
          </a:xfrm>
          <a:prstGeom prst="rect">
            <a:avLst/>
          </a:prstGeom>
        </p:spPr>
      </p:pic>
      <p:sp>
        <p:nvSpPr>
          <p:cNvPr id="38" name="正方形/長方形 37"/>
          <p:cNvSpPr/>
          <p:nvPr/>
        </p:nvSpPr>
        <p:spPr>
          <a:xfrm>
            <a:off x="6412374" y="3693666"/>
            <a:ext cx="3315490" cy="781689"/>
          </a:xfrm>
          <a:prstGeom prst="rect">
            <a:avLst/>
          </a:prstGeom>
          <a:ln w="9525">
            <a:prstDash val="dash"/>
          </a:ln>
        </p:spPr>
        <p:style>
          <a:lnRef idx="2">
            <a:schemeClr val="accent1"/>
          </a:lnRef>
          <a:fillRef idx="1">
            <a:schemeClr val="lt1"/>
          </a:fillRef>
          <a:effectRef idx="0">
            <a:schemeClr val="accent1"/>
          </a:effectRef>
          <a:fontRef idx="minor">
            <a:schemeClr val="dk1"/>
          </a:fontRef>
        </p:style>
        <p:txBody>
          <a:bodyPr lIns="36000" rIns="36000" rtlCol="0" anchor="t" anchorCtr="0"/>
          <a:lstStyle/>
          <a:p>
            <a:pPr marL="95250" indent="-95250"/>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（上）マイボトルスポットを公表することにより、各種マイボトルマップの登録をすすめます。</a:t>
            </a:r>
            <a:endPar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95250" indent="-95250"/>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（左）マイボトルスポット名や場所、利用可能時間などが一目でわかります。</a:t>
            </a:r>
            <a:endPar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5" name="図 14"/>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278209" y="1796004"/>
            <a:ext cx="1812483" cy="27461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876236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0"/>
            <a:ext cx="9906000" cy="6825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2936384" y="18124"/>
            <a:ext cx="4559121" cy="646331"/>
          </a:xfrm>
          <a:prstGeom prst="rect">
            <a:avLst/>
          </a:prstGeom>
          <a:noFill/>
        </p:spPr>
        <p:txBody>
          <a:bodyPr wrap="square" rtlCol="0">
            <a:spAutoFit/>
          </a:bodyPr>
          <a:lstStyle/>
          <a:p>
            <a:r>
              <a:rPr kumimoji="1" lang="ja-JP" altLang="en-US" sz="3600" b="1" dirty="0">
                <a:solidFill>
                  <a:schemeClr val="bg1"/>
                </a:solidFill>
                <a:latin typeface="Meiryo UI" panose="020B0604030504040204" pitchFamily="50" charset="-128"/>
                <a:ea typeface="Meiryo UI" panose="020B0604030504040204" pitchFamily="50" charset="-128"/>
              </a:rPr>
              <a:t>効果的な情報発信</a:t>
            </a:r>
            <a:endParaRPr kumimoji="1" lang="en-US" altLang="ja-JP" sz="3600" b="1" dirty="0">
              <a:solidFill>
                <a:schemeClr val="bg1"/>
              </a:solidFill>
              <a:latin typeface="Meiryo UI" panose="020B0604030504040204" pitchFamily="50" charset="-128"/>
              <a:ea typeface="Meiryo UI" panose="020B0604030504040204" pitchFamily="50" charset="-128"/>
            </a:endParaRPr>
          </a:p>
        </p:txBody>
      </p:sp>
      <p:sp>
        <p:nvSpPr>
          <p:cNvPr id="7" name="角丸四角形 6"/>
          <p:cNvSpPr/>
          <p:nvPr/>
        </p:nvSpPr>
        <p:spPr>
          <a:xfrm>
            <a:off x="1045463" y="804635"/>
            <a:ext cx="8724028" cy="502862"/>
          </a:xfrm>
          <a:prstGeom prst="roundRect">
            <a:avLst>
              <a:gd name="adj" fmla="val 7385"/>
            </a:avLst>
          </a:prstGeom>
        </p:spPr>
        <p:style>
          <a:lnRef idx="2">
            <a:schemeClr val="accent5"/>
          </a:lnRef>
          <a:fillRef idx="1">
            <a:schemeClr val="lt1"/>
          </a:fillRef>
          <a:effectRef idx="0">
            <a:schemeClr val="accent5"/>
          </a:effectRef>
          <a:fontRef idx="minor">
            <a:schemeClr val="dk1"/>
          </a:fontRef>
        </p:style>
        <p:txBody>
          <a:bodyPr rtlCol="0" anchor="ctr"/>
          <a:lstStyle/>
          <a:p>
            <a:r>
              <a:rPr lang="ja-JP" altLang="en-US" sz="1600" b="1" dirty="0">
                <a:solidFill>
                  <a:schemeClr val="tx1"/>
                </a:solidFill>
                <a:latin typeface="Meiryo UI" pitchFamily="50" charset="-128"/>
                <a:ea typeface="Meiryo UI" pitchFamily="50" charset="-128"/>
                <a:cs typeface="Meiryo UI" pitchFamily="50" charset="-128"/>
              </a:rPr>
              <a:t>マイボトルス</a:t>
            </a:r>
            <a:r>
              <a:rPr lang="ja-JP" altLang="en-US" sz="1600" b="1" dirty="0">
                <a:solidFill>
                  <a:prstClr val="black"/>
                </a:solidFill>
                <a:latin typeface="Meiryo UI" pitchFamily="50" charset="-128"/>
                <a:ea typeface="Meiryo UI" pitchFamily="50" charset="-128"/>
                <a:cs typeface="Meiryo UI" pitchFamily="50" charset="-128"/>
              </a:rPr>
              <a:t>ポット、マイボトル利用サービスに関するわかりやすい情報発信、広報</a:t>
            </a:r>
            <a:r>
              <a:rPr lang="en-US" altLang="ja-JP" sz="1600" b="1" dirty="0">
                <a:solidFill>
                  <a:prstClr val="black"/>
                </a:solidFill>
                <a:latin typeface="Meiryo UI" pitchFamily="50" charset="-128"/>
                <a:ea typeface="Meiryo UI" pitchFamily="50" charset="-128"/>
                <a:cs typeface="Meiryo UI" pitchFamily="50" charset="-128"/>
              </a:rPr>
              <a:t>PR</a:t>
            </a:r>
            <a:r>
              <a:rPr lang="ja-JP" altLang="en-US" sz="1600" b="1" dirty="0">
                <a:solidFill>
                  <a:prstClr val="black"/>
                </a:solidFill>
                <a:latin typeface="Meiryo UI" pitchFamily="50" charset="-128"/>
                <a:ea typeface="Meiryo UI" pitchFamily="50" charset="-128"/>
                <a:cs typeface="Meiryo UI" pitchFamily="50" charset="-128"/>
              </a:rPr>
              <a:t>を行います。</a:t>
            </a:r>
            <a:endParaRPr lang="en-US" altLang="ja-JP" sz="1600" b="1" dirty="0">
              <a:solidFill>
                <a:prstClr val="black"/>
              </a:solidFill>
              <a:latin typeface="Meiryo UI" pitchFamily="50" charset="-128"/>
              <a:ea typeface="Meiryo UI" pitchFamily="50" charset="-128"/>
              <a:cs typeface="Meiryo UI" pitchFamily="50" charset="-128"/>
            </a:endParaRPr>
          </a:p>
        </p:txBody>
      </p:sp>
      <p:sp>
        <p:nvSpPr>
          <p:cNvPr id="8" name="角丸四角形 7"/>
          <p:cNvSpPr/>
          <p:nvPr/>
        </p:nvSpPr>
        <p:spPr>
          <a:xfrm>
            <a:off x="52903" y="804635"/>
            <a:ext cx="992560" cy="502862"/>
          </a:xfrm>
          <a:prstGeom prst="roundRect">
            <a:avLst>
              <a:gd name="adj" fmla="val 50000"/>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ja-JP" altLang="en-US" sz="1400" b="1" dirty="0">
                <a:solidFill>
                  <a:prstClr val="white"/>
                </a:solidFill>
                <a:latin typeface="Meiryo UI" pitchFamily="50" charset="-128"/>
                <a:ea typeface="Meiryo UI" pitchFamily="50" charset="-128"/>
                <a:cs typeface="Meiryo UI" pitchFamily="50" charset="-128"/>
              </a:rPr>
              <a:t>取組</a:t>
            </a:r>
            <a:endParaRPr lang="en-US" altLang="ja-JP" sz="1400" b="1" dirty="0">
              <a:solidFill>
                <a:prstClr val="white"/>
              </a:solidFill>
              <a:latin typeface="Meiryo UI" pitchFamily="50" charset="-128"/>
              <a:ea typeface="Meiryo UI" pitchFamily="50" charset="-128"/>
              <a:cs typeface="Meiryo UI" pitchFamily="50" charset="-128"/>
            </a:endParaRPr>
          </a:p>
          <a:p>
            <a:pPr algn="ctr"/>
            <a:r>
              <a:rPr lang="ja-JP" altLang="en-US" sz="1400" b="1" dirty="0">
                <a:solidFill>
                  <a:prstClr val="white"/>
                </a:solidFill>
                <a:latin typeface="Meiryo UI" pitchFamily="50" charset="-128"/>
                <a:ea typeface="Meiryo UI" pitchFamily="50" charset="-128"/>
                <a:cs typeface="Meiryo UI" pitchFamily="50" charset="-128"/>
              </a:rPr>
              <a:t>方針</a:t>
            </a:r>
          </a:p>
        </p:txBody>
      </p:sp>
      <p:sp>
        <p:nvSpPr>
          <p:cNvPr id="6" name="コンテンツ プレースホルダー 5"/>
          <p:cNvSpPr>
            <a:spLocks noGrp="1"/>
          </p:cNvSpPr>
          <p:nvPr>
            <p:ph idx="1"/>
          </p:nvPr>
        </p:nvSpPr>
        <p:spPr/>
        <p:txBody>
          <a:bodyPr/>
          <a:lstStyle/>
          <a:p>
            <a:endParaRPr kumimoji="1" lang="ja-JP" altLang="en-US"/>
          </a:p>
        </p:txBody>
      </p:sp>
      <p:sp>
        <p:nvSpPr>
          <p:cNvPr id="33" name="角丸四角形 32"/>
          <p:cNvSpPr/>
          <p:nvPr/>
        </p:nvSpPr>
        <p:spPr>
          <a:xfrm>
            <a:off x="199271" y="1429552"/>
            <a:ext cx="9570220" cy="5276048"/>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34" name="正方形/長方形 33"/>
          <p:cNvSpPr/>
          <p:nvPr/>
        </p:nvSpPr>
        <p:spPr>
          <a:xfrm>
            <a:off x="344462" y="1912779"/>
            <a:ext cx="4418228" cy="400110"/>
          </a:xfrm>
          <a:prstGeom prst="rect">
            <a:avLst/>
          </a:prstGeom>
        </p:spPr>
        <p:txBody>
          <a:bodyPr wrap="square" lIns="0" tIns="0" rIns="0" bIns="0">
            <a:spAutoFit/>
          </a:bodyPr>
          <a:lstStyle/>
          <a:p>
            <a:pPr marL="95250" indent="-95250"/>
            <a:r>
              <a:rPr lang="ja-JP" altLang="en-US" sz="1300" dirty="0">
                <a:latin typeface="Meiryo UI" panose="020B0604030504040204" pitchFamily="50" charset="-128"/>
                <a:ea typeface="Meiryo UI" panose="020B0604030504040204" pitchFamily="50" charset="-128"/>
                <a:cs typeface="Meiryo UI" panose="020B0604030504040204" pitchFamily="50" charset="-128"/>
              </a:rPr>
              <a:t>◆専用アプリ等を通じた、マイボトルへの飲料補充サービスに関する情報提供により、マイボトルの補充（利用）促進を図ります。</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35" name="図 34"/>
          <p:cNvPicPr>
            <a:picLocks noChangeAspect="1"/>
          </p:cNvPicPr>
          <p:nvPr/>
        </p:nvPicPr>
        <p:blipFill>
          <a:blip r:embed="rId2"/>
          <a:stretch>
            <a:fillRect/>
          </a:stretch>
        </p:blipFill>
        <p:spPr>
          <a:xfrm>
            <a:off x="361615" y="3479351"/>
            <a:ext cx="2372827" cy="1003122"/>
          </a:xfrm>
          <a:prstGeom prst="rect">
            <a:avLst/>
          </a:prstGeom>
        </p:spPr>
      </p:pic>
      <p:sp>
        <p:nvSpPr>
          <p:cNvPr id="36" name="正方形/長方形 35"/>
          <p:cNvSpPr/>
          <p:nvPr/>
        </p:nvSpPr>
        <p:spPr>
          <a:xfrm>
            <a:off x="418758" y="2605361"/>
            <a:ext cx="602730" cy="138499"/>
          </a:xfrm>
          <a:prstGeom prst="rect">
            <a:avLst/>
          </a:prstGeom>
        </p:spPr>
        <p:txBody>
          <a:bodyPr wrap="square" lIns="0" tIns="0" rIns="0" bIns="0">
            <a:spAutoFit/>
          </a:bodyPr>
          <a:lstStyle/>
          <a:p>
            <a:pPr marL="95250" indent="-95250"/>
            <a:r>
              <a:rPr lang="en-US" altLang="ja-JP" sz="900"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ボトルト</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角丸四角形 36"/>
          <p:cNvSpPr/>
          <p:nvPr/>
        </p:nvSpPr>
        <p:spPr>
          <a:xfrm>
            <a:off x="262033" y="1468976"/>
            <a:ext cx="3814130" cy="340853"/>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各種媒体によるマイボトルの利用促進</a:t>
            </a:r>
          </a:p>
        </p:txBody>
      </p:sp>
      <p:sp>
        <p:nvSpPr>
          <p:cNvPr id="38" name="正方形/長方形 37"/>
          <p:cNvSpPr/>
          <p:nvPr/>
        </p:nvSpPr>
        <p:spPr>
          <a:xfrm>
            <a:off x="5261700" y="4794921"/>
            <a:ext cx="4425999" cy="1702531"/>
          </a:xfrm>
          <a:prstGeom prst="rect">
            <a:avLst/>
          </a:prstGeom>
          <a:ln w="9525">
            <a:prstDash val="dash"/>
          </a:ln>
        </p:spPr>
        <p:style>
          <a:lnRef idx="2">
            <a:schemeClr val="accent1"/>
          </a:lnRef>
          <a:fillRef idx="1">
            <a:schemeClr val="lt1"/>
          </a:fillRef>
          <a:effectRef idx="0">
            <a:schemeClr val="accent1"/>
          </a:effectRef>
          <a:fontRef idx="minor">
            <a:schemeClr val="dk1"/>
          </a:fontRef>
        </p:style>
        <p:txBody>
          <a:bodyPr lIns="36000" rIns="36000" rtlCol="0" anchor="t" anchorCtr="0"/>
          <a:lstStyle/>
          <a:p>
            <a:pPr marL="87313" indent="-87313"/>
            <a:r>
              <a:rPr lang="ja-JP" altLang="en-US" sz="1050" b="1" dirty="0">
                <a:solidFill>
                  <a:schemeClr val="tx1"/>
                </a:solidFill>
                <a:latin typeface="Meiryo UI" pitchFamily="50" charset="-128"/>
                <a:ea typeface="Meiryo UI" pitchFamily="50" charset="-128"/>
                <a:cs typeface="Meiryo UI" pitchFamily="50" charset="-128"/>
              </a:rPr>
              <a:t>＜取組内容＞</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■全国の高校生に向け、「マイボトルはなぜエコなのか」をオリジナル教材として配信（象印）</a:t>
            </a:r>
            <a:endParaRPr lang="en-US" altLang="ja-JP" sz="1050"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■海洋汚染を考える企画展「海とマイボトル」を水道記念館に移設（象印、大阪市水道局）</a:t>
            </a:r>
            <a:endParaRPr lang="en-US" altLang="ja-JP" sz="1050"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■マイボトル持参推奨及び給水スポット設置場所に係る動画制作を実施する（大阪市水道局）</a:t>
            </a:r>
            <a:endParaRPr lang="en-US" altLang="ja-JP" sz="1050"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a:t>
            </a:r>
            <a:r>
              <a:rPr lang="en-US" altLang="ja-JP" sz="1050" dirty="0">
                <a:solidFill>
                  <a:schemeClr val="tx1"/>
                </a:solidFill>
                <a:latin typeface="Meiryo UI" pitchFamily="50" charset="-128"/>
                <a:ea typeface="Meiryo UI" pitchFamily="50" charset="-128"/>
                <a:cs typeface="Meiryo UI" pitchFamily="50" charset="-128"/>
              </a:rPr>
              <a:t>NKC</a:t>
            </a:r>
            <a:r>
              <a:rPr lang="ja-JP" altLang="en-US" sz="1050" dirty="0">
                <a:solidFill>
                  <a:schemeClr val="tx1"/>
                </a:solidFill>
                <a:latin typeface="Meiryo UI" pitchFamily="50" charset="-128"/>
                <a:ea typeface="Meiryo UI" pitchFamily="50" charset="-128"/>
                <a:cs typeface="Meiryo UI" pitchFamily="50" charset="-128"/>
              </a:rPr>
              <a:t>なかにわ」及び自社ビルに設置している</a:t>
            </a:r>
            <a:r>
              <a:rPr lang="en-US" altLang="ja-JP" sz="1050" dirty="0">
                <a:solidFill>
                  <a:schemeClr val="tx1"/>
                </a:solidFill>
                <a:latin typeface="Meiryo UI" pitchFamily="50" charset="-128"/>
                <a:ea typeface="Meiryo UI" pitchFamily="50" charset="-128"/>
                <a:cs typeface="Meiryo UI" pitchFamily="50" charset="-128"/>
              </a:rPr>
              <a:t>LED</a:t>
            </a:r>
            <a:r>
              <a:rPr lang="ja-JP" altLang="en-US" sz="1050" dirty="0">
                <a:solidFill>
                  <a:schemeClr val="tx1"/>
                </a:solidFill>
                <a:latin typeface="Meiryo UI" pitchFamily="50" charset="-128"/>
                <a:ea typeface="Meiryo UI" pitchFamily="50" charset="-128"/>
                <a:cs typeface="Meiryo UI" pitchFamily="50" charset="-128"/>
              </a:rPr>
              <a:t>サイネージにてマイボトルスポット啓発動画を放映し、幅広い層に向けたマイボトルや給水スポットの利用啓発を実施予定（中西金属工業）</a:t>
            </a:r>
            <a:endParaRPr lang="en-US" altLang="ja-JP" sz="1050" dirty="0">
              <a:solidFill>
                <a:schemeClr val="tx1"/>
              </a:solidFill>
              <a:latin typeface="Meiryo UI" pitchFamily="50" charset="-128"/>
              <a:ea typeface="Meiryo UI" pitchFamily="50" charset="-128"/>
              <a:cs typeface="Meiryo UI" pitchFamily="50" charset="-128"/>
            </a:endParaRPr>
          </a:p>
        </p:txBody>
      </p:sp>
      <p:sp>
        <p:nvSpPr>
          <p:cNvPr id="39" name="正方形/長方形 38"/>
          <p:cNvSpPr/>
          <p:nvPr/>
        </p:nvSpPr>
        <p:spPr>
          <a:xfrm>
            <a:off x="383525" y="2383955"/>
            <a:ext cx="1495926" cy="184666"/>
          </a:xfrm>
          <a:prstGeom prst="rect">
            <a:avLst/>
          </a:prstGeom>
        </p:spPr>
        <p:txBody>
          <a:bodyPr wrap="square" lIns="0" tIns="0" rIns="0" bIns="0">
            <a:spAutoFit/>
          </a:bodyPr>
          <a:lstStyle/>
          <a:p>
            <a:pPr marL="95250" indent="-95250"/>
            <a:r>
              <a:rPr lang="ja-JP" altLang="en-US" sz="1200" dirty="0">
                <a:latin typeface="Meiryo UI" panose="020B0604030504040204" pitchFamily="50" charset="-128"/>
                <a:ea typeface="Meiryo UI" panose="020B0604030504040204" pitchFamily="50" charset="-128"/>
                <a:cs typeface="Meiryo UI" panose="020B0604030504040204" pitchFamily="50" charset="-128"/>
              </a:rPr>
              <a:t>○参考事例</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テキスト ボックス 39"/>
          <p:cNvSpPr txBox="1"/>
          <p:nvPr/>
        </p:nvSpPr>
        <p:spPr>
          <a:xfrm>
            <a:off x="263907" y="4581322"/>
            <a:ext cx="5114680" cy="784830"/>
          </a:xfrm>
          <a:prstGeom prst="rect">
            <a:avLst/>
          </a:prstGeom>
          <a:noFill/>
        </p:spPr>
        <p:txBody>
          <a:bodyPr wrap="square" rtlCol="0">
            <a:spAutoFit/>
          </a:bodyPr>
          <a:lstStyle/>
          <a:p>
            <a:r>
              <a:rPr kumimoji="1" lang="en-US" altLang="ja-JP" sz="1300" b="1" dirty="0">
                <a:latin typeface="Meiryo UI" panose="020B0604030504040204" pitchFamily="50" charset="-128"/>
                <a:ea typeface="Meiryo UI" panose="020B0604030504040204" pitchFamily="50" charset="-128"/>
              </a:rPr>
              <a:t>SNS</a:t>
            </a:r>
            <a:r>
              <a:rPr kumimoji="1" lang="ja-JP" altLang="en-US" sz="1300" b="1" dirty="0">
                <a:latin typeface="Meiryo UI" panose="020B0604030504040204" pitchFamily="50" charset="-128"/>
                <a:ea typeface="Meiryo UI" panose="020B0604030504040204" pitchFamily="50" charset="-128"/>
              </a:rPr>
              <a:t>や</a:t>
            </a:r>
            <a:r>
              <a:rPr kumimoji="1" lang="en-US" altLang="ja-JP" sz="1300" b="1" dirty="0">
                <a:latin typeface="Meiryo UI" panose="020B0604030504040204" pitchFamily="50" charset="-128"/>
                <a:ea typeface="Meiryo UI" panose="020B0604030504040204" pitchFamily="50" charset="-128"/>
              </a:rPr>
              <a:t>HP</a:t>
            </a:r>
            <a:r>
              <a:rPr kumimoji="1" lang="ja-JP" altLang="en-US" sz="1300" b="1" dirty="0">
                <a:latin typeface="Meiryo UI" panose="020B0604030504040204" pitchFamily="50" charset="-128"/>
                <a:ea typeface="Meiryo UI" panose="020B0604030504040204" pitchFamily="50" charset="-128"/>
              </a:rPr>
              <a:t>を活用したマイボトル利用促進</a:t>
            </a:r>
            <a:endParaRPr kumimoji="1" lang="en-US" altLang="ja-JP" sz="1300" b="1" dirty="0">
              <a:latin typeface="Meiryo UI" panose="020B0604030504040204" pitchFamily="50" charset="-128"/>
              <a:ea typeface="Meiryo UI" panose="020B0604030504040204" pitchFamily="50" charset="-128"/>
            </a:endParaRPr>
          </a:p>
          <a:p>
            <a:endParaRPr kumimoji="1" lang="en-US" altLang="ja-JP" sz="600" b="1" dirty="0">
              <a:latin typeface="Meiryo UI" panose="020B0604030504040204" pitchFamily="50" charset="-128"/>
              <a:ea typeface="Meiryo UI" panose="020B0604030504040204" pitchFamily="50" charset="-128"/>
            </a:endParaRPr>
          </a:p>
          <a:p>
            <a:r>
              <a:rPr kumimoji="1" lang="ja-JP" altLang="en-US" sz="1300" dirty="0">
                <a:latin typeface="Meiryo UI" panose="020B0604030504040204" pitchFamily="50" charset="-128"/>
                <a:ea typeface="Meiryo UI" panose="020B0604030504040204" pitchFamily="50" charset="-128"/>
              </a:rPr>
              <a:t>◆</a:t>
            </a:r>
            <a:r>
              <a:rPr kumimoji="1" lang="en-US" altLang="ja-JP" sz="1300" dirty="0">
                <a:latin typeface="Meiryo UI" panose="020B0604030504040204" pitchFamily="50" charset="-128"/>
                <a:ea typeface="Meiryo UI" panose="020B0604030504040204" pitchFamily="50" charset="-128"/>
              </a:rPr>
              <a:t>Twitter</a:t>
            </a:r>
            <a:r>
              <a:rPr kumimoji="1" lang="ja-JP" altLang="en-US" sz="1300" dirty="0">
                <a:latin typeface="Meiryo UI" panose="020B0604030504040204" pitchFamily="50" charset="-128"/>
                <a:ea typeface="Meiryo UI" panose="020B0604030504040204" pitchFamily="50" charset="-128"/>
              </a:rPr>
              <a:t>や</a:t>
            </a:r>
            <a:r>
              <a:rPr kumimoji="1" lang="en-US" altLang="ja-JP" sz="1300" dirty="0">
                <a:latin typeface="Meiryo UI" panose="020B0604030504040204" pitchFamily="50" charset="-128"/>
                <a:ea typeface="Meiryo UI" panose="020B0604030504040204" pitchFamily="50" charset="-128"/>
              </a:rPr>
              <a:t>Instagram</a:t>
            </a:r>
            <a:r>
              <a:rPr kumimoji="1" lang="ja-JP" altLang="en-US" sz="1300" dirty="0">
                <a:latin typeface="Meiryo UI" panose="020B0604030504040204" pitchFamily="50" charset="-128"/>
                <a:ea typeface="Meiryo UI" panose="020B0604030504040204" pitchFamily="50" charset="-128"/>
              </a:rPr>
              <a:t>などの</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SNS</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および</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HP</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を通じた、</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300" dirty="0">
                <a:latin typeface="Meiryo UI" panose="020B0604030504040204" pitchFamily="50" charset="-128"/>
                <a:ea typeface="Meiryo UI" panose="020B0604030504040204" pitchFamily="50" charset="-128"/>
                <a:cs typeface="Meiryo UI" panose="020B0604030504040204" pitchFamily="50" charset="-128"/>
              </a:rPr>
              <a:t>   情報提供や</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PR</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により、マイボトルの利用促進を図ります。</a:t>
            </a:r>
            <a:endParaRPr kumimoji="1" lang="ja-JP" altLang="en-US" sz="1300" dirty="0">
              <a:latin typeface="Meiryo UI" panose="020B0604030504040204" pitchFamily="50" charset="-128"/>
              <a:ea typeface="Meiryo UI" panose="020B0604030504040204" pitchFamily="50" charset="-128"/>
            </a:endParaRPr>
          </a:p>
        </p:txBody>
      </p:sp>
      <p:sp>
        <p:nvSpPr>
          <p:cNvPr id="41" name="正方形/長方形 40"/>
          <p:cNvSpPr/>
          <p:nvPr/>
        </p:nvSpPr>
        <p:spPr>
          <a:xfrm>
            <a:off x="279699" y="5366152"/>
            <a:ext cx="4689276" cy="1206884"/>
          </a:xfrm>
          <a:prstGeom prst="rect">
            <a:avLst/>
          </a:prstGeom>
          <a:ln w="9525">
            <a:prstDash val="dash"/>
          </a:ln>
        </p:spPr>
        <p:style>
          <a:lnRef idx="2">
            <a:schemeClr val="accent1"/>
          </a:lnRef>
          <a:fillRef idx="1">
            <a:schemeClr val="lt1"/>
          </a:fillRef>
          <a:effectRef idx="0">
            <a:schemeClr val="accent1"/>
          </a:effectRef>
          <a:fontRef idx="minor">
            <a:schemeClr val="dk1"/>
          </a:fontRef>
        </p:style>
        <p:txBody>
          <a:bodyPr lIns="36000" rIns="36000" rtlCol="0" anchor="t" anchorCtr="0"/>
          <a:lstStyle/>
          <a:p>
            <a:pPr marL="87313" indent="-87313"/>
            <a:r>
              <a:rPr lang="ja-JP" altLang="en-US" sz="1050" b="1" dirty="0">
                <a:solidFill>
                  <a:schemeClr val="tx1"/>
                </a:solidFill>
                <a:latin typeface="Meiryo UI" pitchFamily="50" charset="-128"/>
                <a:ea typeface="Meiryo UI" pitchFamily="50" charset="-128"/>
                <a:cs typeface="Meiryo UI" pitchFamily="50" charset="-128"/>
              </a:rPr>
              <a:t>＜取組内容＞</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100" dirty="0">
                <a:solidFill>
                  <a:schemeClr val="tx1"/>
                </a:solidFill>
                <a:latin typeface="Meiryo UI" pitchFamily="50" charset="-128"/>
                <a:ea typeface="Meiryo UI" pitchFamily="50" charset="-128"/>
                <a:cs typeface="Meiryo UI" pitchFamily="50" charset="-128"/>
              </a:rPr>
              <a:t>■当社</a:t>
            </a:r>
            <a:r>
              <a:rPr lang="en-US" altLang="ja-JP" sz="1100" dirty="0">
                <a:solidFill>
                  <a:schemeClr val="tx1"/>
                </a:solidFill>
                <a:latin typeface="Meiryo UI" pitchFamily="50" charset="-128"/>
                <a:ea typeface="Meiryo UI" pitchFamily="50" charset="-128"/>
                <a:cs typeface="Meiryo UI" pitchFamily="50" charset="-128"/>
              </a:rPr>
              <a:t>HP</a:t>
            </a:r>
            <a:r>
              <a:rPr lang="ja-JP" altLang="en-US" sz="1100" dirty="0">
                <a:solidFill>
                  <a:schemeClr val="tx1"/>
                </a:solidFill>
                <a:latin typeface="Meiryo UI" pitchFamily="50" charset="-128"/>
                <a:ea typeface="Meiryo UI" pitchFamily="50" charset="-128"/>
                <a:cs typeface="Meiryo UI" pitchFamily="50" charset="-128"/>
              </a:rPr>
              <a:t>内「ずっとマイボトルと。」にて、マイボトル関連情報などの発信（随時更新）また、</a:t>
            </a:r>
            <a:r>
              <a:rPr lang="en-US" altLang="ja-JP" sz="1100" dirty="0">
                <a:solidFill>
                  <a:schemeClr val="tx1"/>
                </a:solidFill>
                <a:latin typeface="Meiryo UI" pitchFamily="50" charset="-128"/>
                <a:ea typeface="Meiryo UI" pitchFamily="50" charset="-128"/>
                <a:cs typeface="Meiryo UI" pitchFamily="50" charset="-128"/>
              </a:rPr>
              <a:t>HP</a:t>
            </a:r>
            <a:r>
              <a:rPr lang="ja-JP" altLang="en-US" sz="1100" dirty="0">
                <a:solidFill>
                  <a:schemeClr val="tx1"/>
                </a:solidFill>
                <a:latin typeface="Meiryo UI" pitchFamily="50" charset="-128"/>
                <a:ea typeface="Meiryo UI" pitchFamily="50" charset="-128"/>
                <a:cs typeface="Meiryo UI" pitchFamily="50" charset="-128"/>
              </a:rPr>
              <a:t>内に新設の「サステナブル・アクション」でもマイボトル関連情報を随時発信（象印）</a:t>
            </a:r>
            <a:endParaRPr lang="en-US" altLang="ja-JP" sz="1100" dirty="0">
              <a:solidFill>
                <a:schemeClr val="tx1"/>
              </a:solidFill>
              <a:latin typeface="Meiryo UI" pitchFamily="50" charset="-128"/>
              <a:ea typeface="Meiryo UI" pitchFamily="50" charset="-128"/>
              <a:cs typeface="Meiryo UI" pitchFamily="50" charset="-128"/>
            </a:endParaRPr>
          </a:p>
          <a:p>
            <a:pPr marL="87313" indent="-87313"/>
            <a:r>
              <a:rPr lang="ja-JP" altLang="en-US" sz="1100" dirty="0">
                <a:solidFill>
                  <a:schemeClr val="tx1"/>
                </a:solidFill>
                <a:latin typeface="Meiryo UI" pitchFamily="50" charset="-128"/>
                <a:ea typeface="Meiryo UI" pitchFamily="50" charset="-128"/>
                <a:cs typeface="Meiryo UI" pitchFamily="50" charset="-128"/>
              </a:rPr>
              <a:t>■</a:t>
            </a:r>
            <a:r>
              <a:rPr lang="en-US" altLang="ja-JP" sz="1100" dirty="0">
                <a:solidFill>
                  <a:schemeClr val="tx1"/>
                </a:solidFill>
                <a:latin typeface="Meiryo UI" pitchFamily="50" charset="-128"/>
                <a:ea typeface="Meiryo UI" pitchFamily="50" charset="-128"/>
                <a:cs typeface="Meiryo UI" pitchFamily="50" charset="-128"/>
              </a:rPr>
              <a:t>SNS</a:t>
            </a:r>
            <a:r>
              <a:rPr lang="ja-JP" altLang="en-US" sz="1100" dirty="0">
                <a:solidFill>
                  <a:schemeClr val="tx1"/>
                </a:solidFill>
                <a:latin typeface="Meiryo UI" pitchFamily="50" charset="-128"/>
                <a:ea typeface="Meiryo UI" pitchFamily="50" charset="-128"/>
                <a:cs typeface="Meiryo UI" pitchFamily="50" charset="-128"/>
              </a:rPr>
              <a:t>を活用した熱中症予防・マイボトルの利用促進の啓発（ウォーターネット）</a:t>
            </a:r>
            <a:endParaRPr lang="en-US" altLang="ja-JP" sz="1100" dirty="0">
              <a:solidFill>
                <a:schemeClr val="tx1"/>
              </a:solidFill>
              <a:latin typeface="Meiryo UI" pitchFamily="50" charset="-128"/>
              <a:ea typeface="Meiryo UI" pitchFamily="50" charset="-128"/>
              <a:cs typeface="Meiryo UI" pitchFamily="50" charset="-128"/>
            </a:endParaRPr>
          </a:p>
          <a:p>
            <a:pPr marL="87313" indent="-87313"/>
            <a:r>
              <a:rPr lang="ja-JP" altLang="en-US" sz="1100" dirty="0">
                <a:solidFill>
                  <a:schemeClr val="tx1"/>
                </a:solidFill>
                <a:latin typeface="Meiryo UI" pitchFamily="50" charset="-128"/>
                <a:ea typeface="Meiryo UI" pitchFamily="50" charset="-128"/>
                <a:cs typeface="Meiryo UI" pitchFamily="50" charset="-128"/>
              </a:rPr>
              <a:t>■</a:t>
            </a:r>
            <a:r>
              <a:rPr lang="en-US" altLang="ja-JP" sz="1100" dirty="0">
                <a:solidFill>
                  <a:schemeClr val="tx1"/>
                </a:solidFill>
                <a:latin typeface="Meiryo UI" pitchFamily="50" charset="-128"/>
                <a:ea typeface="Meiryo UI" pitchFamily="50" charset="-128"/>
                <a:cs typeface="Meiryo UI" pitchFamily="50" charset="-128"/>
              </a:rPr>
              <a:t>HP</a:t>
            </a:r>
            <a:r>
              <a:rPr lang="ja-JP" altLang="en-US" sz="1100" dirty="0">
                <a:solidFill>
                  <a:schemeClr val="tx1"/>
                </a:solidFill>
                <a:latin typeface="Meiryo UI" pitchFamily="50" charset="-128"/>
                <a:ea typeface="Meiryo UI" pitchFamily="50" charset="-128"/>
                <a:cs typeface="Meiryo UI" pitchFamily="50" charset="-128"/>
              </a:rPr>
              <a:t>等を活用し、マイボトルの普及促進に向けた情報発信を行う。（大阪市、東大阪市、行政書士やまだ事務所、</a:t>
            </a:r>
            <a:r>
              <a:rPr lang="en-US" altLang="ja-JP" sz="1100" dirty="0" err="1">
                <a:solidFill>
                  <a:schemeClr val="tx1"/>
                </a:solidFill>
                <a:latin typeface="Meiryo UI" pitchFamily="50" charset="-128"/>
                <a:ea typeface="Meiryo UI" pitchFamily="50" charset="-128"/>
                <a:cs typeface="Meiryo UI" pitchFamily="50" charset="-128"/>
              </a:rPr>
              <a:t>soelu</a:t>
            </a:r>
            <a:r>
              <a:rPr lang="ja-JP" altLang="en-US" sz="1100" dirty="0" err="1">
                <a:solidFill>
                  <a:schemeClr val="tx1"/>
                </a:solidFill>
                <a:latin typeface="Meiryo UI" pitchFamily="50" charset="-128"/>
                <a:ea typeface="Meiryo UI" pitchFamily="50" charset="-128"/>
                <a:cs typeface="Meiryo UI" pitchFamily="50" charset="-128"/>
              </a:rPr>
              <a:t>、</a:t>
            </a:r>
            <a:r>
              <a:rPr lang="ja-JP" altLang="en-US" sz="1100" dirty="0">
                <a:solidFill>
                  <a:schemeClr val="tx1"/>
                </a:solidFill>
                <a:latin typeface="Meiryo UI" pitchFamily="50" charset="-128"/>
                <a:ea typeface="Meiryo UI" pitchFamily="50" charset="-128"/>
                <a:cs typeface="Meiryo UI" pitchFamily="50" charset="-128"/>
              </a:rPr>
              <a:t>住吉商業高校）</a:t>
            </a:r>
            <a:endParaRPr lang="en-US" altLang="ja-JP" sz="1100" dirty="0">
              <a:solidFill>
                <a:schemeClr val="tx1"/>
              </a:solidFill>
              <a:latin typeface="Meiryo UI" pitchFamily="50" charset="-128"/>
              <a:ea typeface="Meiryo UI" pitchFamily="50" charset="-128"/>
              <a:cs typeface="Meiryo UI" pitchFamily="50" charset="-128"/>
            </a:endParaRPr>
          </a:p>
        </p:txBody>
      </p:sp>
      <p:sp>
        <p:nvSpPr>
          <p:cNvPr id="42" name="テキスト ボックス 41"/>
          <p:cNvSpPr txBox="1"/>
          <p:nvPr/>
        </p:nvSpPr>
        <p:spPr>
          <a:xfrm>
            <a:off x="2808609" y="2749431"/>
            <a:ext cx="2160366" cy="492443"/>
          </a:xfrm>
          <a:prstGeom prst="rect">
            <a:avLst/>
          </a:prstGeom>
          <a:noFill/>
        </p:spPr>
        <p:txBody>
          <a:bodyPr wrap="square" rtlCol="0">
            <a:spAutoFit/>
          </a:bodyPr>
          <a:lstStyle/>
          <a:p>
            <a:r>
              <a:rPr kumimoji="1" lang="ja-JP" altLang="en-US" sz="1300" dirty="0">
                <a:latin typeface="Meiryo UI" panose="020B0604030504040204" pitchFamily="50" charset="-128"/>
                <a:ea typeface="Meiryo UI" panose="020B0604030504040204" pitchFamily="50" charset="-128"/>
              </a:rPr>
              <a:t>給水ポイントの場所や</a:t>
            </a:r>
            <a:endParaRPr kumimoji="1" lang="en-US" altLang="ja-JP" sz="1300" dirty="0">
              <a:latin typeface="Meiryo UI" panose="020B0604030504040204" pitchFamily="50" charset="-128"/>
              <a:ea typeface="Meiryo UI" panose="020B0604030504040204" pitchFamily="50" charset="-128"/>
            </a:endParaRPr>
          </a:p>
          <a:p>
            <a:r>
              <a:rPr kumimoji="1" lang="ja-JP" altLang="en-US" sz="1300" dirty="0">
                <a:latin typeface="Meiryo UI" panose="020B0604030504040204" pitchFamily="50" charset="-128"/>
                <a:ea typeface="Meiryo UI" panose="020B0604030504040204" pitchFamily="50" charset="-128"/>
              </a:rPr>
              <a:t>ペットボトルの削減量を表示</a:t>
            </a:r>
          </a:p>
        </p:txBody>
      </p:sp>
      <p:sp>
        <p:nvSpPr>
          <p:cNvPr id="43" name="テキスト ボックス 42"/>
          <p:cNvSpPr txBox="1"/>
          <p:nvPr/>
        </p:nvSpPr>
        <p:spPr>
          <a:xfrm>
            <a:off x="344462" y="2715010"/>
            <a:ext cx="2441888" cy="692497"/>
          </a:xfrm>
          <a:prstGeom prst="rect">
            <a:avLst/>
          </a:prstGeom>
          <a:noFill/>
        </p:spPr>
        <p:txBody>
          <a:bodyPr wrap="square" rtlCol="0">
            <a:spAutoFit/>
          </a:bodyPr>
          <a:lstStyle/>
          <a:p>
            <a:r>
              <a:rPr lang="ja-JP" altLang="en-US" sz="1300" dirty="0">
                <a:latin typeface="Meiryo UI" panose="020B0604030504040204" pitchFamily="50" charset="-128"/>
                <a:ea typeface="Meiryo UI" panose="020B0604030504040204" pitchFamily="50" charset="-128"/>
                <a:cs typeface="Meiryo UI" panose="020B0604030504040204" pitchFamily="50" charset="-128"/>
              </a:rPr>
              <a:t>アプリでマイボトル飲料補充スポットを探し、簡単ドリンクオーダー。現地で補充サービス</a:t>
            </a:r>
            <a:endParaRPr kumimoji="1" lang="ja-JP" altLang="en-US" sz="1300" dirty="0"/>
          </a:p>
        </p:txBody>
      </p:sp>
      <p:sp>
        <p:nvSpPr>
          <p:cNvPr id="45" name="正方形/長方形 44"/>
          <p:cNvSpPr/>
          <p:nvPr/>
        </p:nvSpPr>
        <p:spPr>
          <a:xfrm>
            <a:off x="2940424" y="2582295"/>
            <a:ext cx="602730" cy="138499"/>
          </a:xfrm>
          <a:prstGeom prst="rect">
            <a:avLst/>
          </a:prstGeom>
        </p:spPr>
        <p:txBody>
          <a:bodyPr wrap="square" lIns="0" tIns="0" rIns="0" bIns="0">
            <a:spAutoFit/>
          </a:bodyPr>
          <a:lstStyle/>
          <a:p>
            <a:pPr marL="95250" indent="-95250"/>
            <a:r>
              <a:rPr lang="en-US" altLang="ja-JP" sz="900"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良品計画</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6" name="テキスト ボックス 45"/>
          <p:cNvSpPr txBox="1"/>
          <p:nvPr/>
        </p:nvSpPr>
        <p:spPr>
          <a:xfrm>
            <a:off x="5198785" y="1528125"/>
            <a:ext cx="3183125" cy="1384995"/>
          </a:xfrm>
          <a:prstGeom prst="rect">
            <a:avLst/>
          </a:prstGeom>
          <a:noFill/>
        </p:spPr>
        <p:txBody>
          <a:bodyPr wrap="square" rtlCol="0">
            <a:spAutoFit/>
          </a:bodyPr>
          <a:lstStyle/>
          <a:p>
            <a:r>
              <a:rPr lang="ja-JP" altLang="en-US" sz="1300" b="1" dirty="0">
                <a:latin typeface="Meiryo UI" panose="020B0604030504040204" pitchFamily="50" charset="-128"/>
                <a:ea typeface="Meiryo UI" panose="020B0604030504040204" pitchFamily="50" charset="-128"/>
                <a:cs typeface="Meiryo UI" panose="020B0604030504040204" pitchFamily="50" charset="-128"/>
              </a:rPr>
              <a:t>冊子作成</a:t>
            </a:r>
            <a:endParaRPr lang="en-US" altLang="ja-JP" sz="1300" b="1" dirty="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300" dirty="0">
                <a:latin typeface="メイリオ" panose="020B0604030504040204" pitchFamily="50" charset="-128"/>
                <a:ea typeface="メイリオ" panose="020B0604030504040204" pitchFamily="50" charset="-128"/>
              </a:rPr>
              <a:t>◆</a:t>
            </a:r>
            <a:r>
              <a:rPr kumimoji="1" lang="ja-JP" altLang="en-US" sz="1300" dirty="0">
                <a:latin typeface="Meiryo UI" panose="020B0604030504040204" pitchFamily="50" charset="-128"/>
                <a:ea typeface="Meiryo UI" panose="020B0604030504040204" pitchFamily="50" charset="-128"/>
              </a:rPr>
              <a:t>マイボトルの利用を促進する冊子を作成し、府民に向けて情報発信します。</a:t>
            </a:r>
            <a:endParaRPr kumimoji="1" lang="en-US" altLang="ja-JP" sz="1300" dirty="0">
              <a:latin typeface="Meiryo UI" panose="020B0604030504040204" pitchFamily="50" charset="-128"/>
              <a:ea typeface="Meiryo UI" panose="020B0604030504040204" pitchFamily="50" charset="-128"/>
            </a:endParaRPr>
          </a:p>
          <a:p>
            <a:endParaRPr kumimoji="1" lang="en-US" altLang="ja-JP" sz="600" dirty="0">
              <a:latin typeface="Meiryo UI" panose="020B0604030504040204" pitchFamily="50" charset="-128"/>
              <a:ea typeface="Meiryo UI" panose="020B0604030504040204" pitchFamily="50" charset="-128"/>
            </a:endParaRPr>
          </a:p>
          <a:p>
            <a:r>
              <a:rPr kumimoji="1" lang="ja-JP" altLang="en-US" sz="1300" dirty="0">
                <a:latin typeface="Meiryo UI" panose="020B0604030504040204" pitchFamily="50" charset="-128"/>
                <a:ea typeface="Meiryo UI" panose="020B0604030504040204" pitchFamily="50" charset="-128"/>
              </a:rPr>
              <a:t>〇参考事例</a:t>
            </a:r>
            <a:r>
              <a:rPr kumimoji="1" lang="en-US" altLang="ja-JP" sz="900" dirty="0">
                <a:latin typeface="Meiryo UI" panose="020B0604030504040204" pitchFamily="50" charset="-128"/>
                <a:ea typeface="Meiryo UI" panose="020B0604030504040204" pitchFamily="50" charset="-128"/>
              </a:rPr>
              <a:t>〈OSG</a:t>
            </a:r>
            <a:r>
              <a:rPr kumimoji="1" lang="ja-JP" altLang="en-US" sz="900" dirty="0" err="1">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ウォーターネット</a:t>
            </a:r>
            <a:r>
              <a:rPr kumimoji="1" lang="en-US" altLang="ja-JP" sz="900" dirty="0">
                <a:latin typeface="Meiryo UI" panose="020B0604030504040204" pitchFamily="50" charset="-128"/>
                <a:ea typeface="Meiryo UI" panose="020B0604030504040204" pitchFamily="50" charset="-128"/>
              </a:rPr>
              <a:t>〉</a:t>
            </a:r>
          </a:p>
          <a:p>
            <a:r>
              <a:rPr kumimoji="1" lang="ja-JP" altLang="en-US" sz="1300" dirty="0">
                <a:latin typeface="Meiryo UI" panose="020B0604030504040204" pitchFamily="50" charset="-128"/>
                <a:ea typeface="Meiryo UI" panose="020B0604030504040204" pitchFamily="50" charset="-128"/>
              </a:rPr>
              <a:t>　「マイボトル」「</a:t>
            </a:r>
            <a:r>
              <a:rPr kumimoji="1" lang="en-US" altLang="ja-JP" sz="1300" dirty="0">
                <a:latin typeface="Meiryo UI" panose="020B0604030504040204" pitchFamily="50" charset="-128"/>
                <a:ea typeface="Meiryo UI" panose="020B0604030504040204" pitchFamily="50" charset="-128"/>
              </a:rPr>
              <a:t>SDGs</a:t>
            </a:r>
            <a:r>
              <a:rPr kumimoji="1" lang="ja-JP" altLang="en-US" sz="1300" dirty="0">
                <a:latin typeface="Meiryo UI" panose="020B0604030504040204" pitchFamily="50" charset="-128"/>
                <a:ea typeface="Meiryo UI" panose="020B0604030504040204" pitchFamily="50" charset="-128"/>
              </a:rPr>
              <a:t>」「海洋プラスチック」などをテーマに配信</a:t>
            </a:r>
          </a:p>
        </p:txBody>
      </p:sp>
      <p:pic>
        <p:nvPicPr>
          <p:cNvPr id="47" name="コンテンツ プレースホルダー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21179" y="1505136"/>
            <a:ext cx="944667" cy="1407990"/>
          </a:xfrm>
          <a:prstGeom prst="rect">
            <a:avLst/>
          </a:prstGeom>
        </p:spPr>
      </p:pic>
      <p:cxnSp>
        <p:nvCxnSpPr>
          <p:cNvPr id="48" name="直線コネクタ 47"/>
          <p:cNvCxnSpPr/>
          <p:nvPr/>
        </p:nvCxnSpPr>
        <p:spPr>
          <a:xfrm>
            <a:off x="5108243" y="1659230"/>
            <a:ext cx="0" cy="4734102"/>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a:off x="5247512" y="3985414"/>
            <a:ext cx="4378790" cy="15880"/>
          </a:xfrm>
          <a:prstGeom prst="line">
            <a:avLst/>
          </a:prstGeom>
        </p:spPr>
        <p:style>
          <a:lnRef idx="1">
            <a:schemeClr val="accent1"/>
          </a:lnRef>
          <a:fillRef idx="0">
            <a:schemeClr val="accent1"/>
          </a:fillRef>
          <a:effectRef idx="0">
            <a:schemeClr val="accent1"/>
          </a:effectRef>
          <a:fontRef idx="minor">
            <a:schemeClr val="tx1"/>
          </a:fontRef>
        </p:style>
      </p:cxnSp>
      <p:sp>
        <p:nvSpPr>
          <p:cNvPr id="24" name="正方形/長方形 23"/>
          <p:cNvSpPr/>
          <p:nvPr/>
        </p:nvSpPr>
        <p:spPr>
          <a:xfrm>
            <a:off x="5198785" y="2951672"/>
            <a:ext cx="4488914" cy="901177"/>
          </a:xfrm>
          <a:prstGeom prst="rect">
            <a:avLst/>
          </a:prstGeom>
          <a:ln w="9525">
            <a:prstDash val="dash"/>
          </a:ln>
        </p:spPr>
        <p:style>
          <a:lnRef idx="2">
            <a:schemeClr val="accent1"/>
          </a:lnRef>
          <a:fillRef idx="1">
            <a:schemeClr val="lt1"/>
          </a:fillRef>
          <a:effectRef idx="0">
            <a:schemeClr val="accent1"/>
          </a:effectRef>
          <a:fontRef idx="minor">
            <a:schemeClr val="dk1"/>
          </a:fontRef>
        </p:style>
        <p:txBody>
          <a:bodyPr lIns="36000" rIns="36000" rtlCol="0" anchor="t" anchorCtr="0"/>
          <a:lstStyle/>
          <a:p>
            <a:pPr marL="87313" indent="-87313"/>
            <a:r>
              <a:rPr lang="ja-JP" altLang="en-US" sz="1050" b="1" dirty="0">
                <a:solidFill>
                  <a:schemeClr val="tx1"/>
                </a:solidFill>
                <a:latin typeface="Meiryo UI" pitchFamily="50" charset="-128"/>
                <a:ea typeface="Meiryo UI" pitchFamily="50" charset="-128"/>
                <a:cs typeface="Meiryo UI" pitchFamily="50" charset="-128"/>
              </a:rPr>
              <a:t>＜取組内容＞</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■海洋プラスチックごみ問題などについての啓発冊子を府内小学校に配布（大阪府）</a:t>
            </a:r>
            <a:endParaRPr lang="en-US" altLang="ja-JP" sz="1050"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■マイボトルの利用啓発を目的とした冊子作成（リニューアル）及び配布（象印）</a:t>
            </a:r>
            <a:endParaRPr lang="en-US" altLang="ja-JP" sz="1050"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■市広報誌において、マイボトルの利用に関する啓発活動を実施（富田林市）</a:t>
            </a:r>
          </a:p>
          <a:p>
            <a:pPr marL="87313" indent="-87313"/>
            <a:endParaRPr lang="ja-JP" altLang="en-US" sz="1050" dirty="0">
              <a:solidFill>
                <a:schemeClr val="tx1"/>
              </a:solidFill>
              <a:latin typeface="Meiryo UI" pitchFamily="50" charset="-128"/>
              <a:ea typeface="Meiryo UI" pitchFamily="50" charset="-128"/>
              <a:cs typeface="Meiryo UI" pitchFamily="50" charset="-128"/>
            </a:endParaRPr>
          </a:p>
          <a:p>
            <a:pPr marL="87313" indent="-87313"/>
            <a:endParaRPr lang="ja-JP" altLang="en-US" sz="1050" dirty="0">
              <a:solidFill>
                <a:schemeClr val="tx1"/>
              </a:solidFill>
              <a:latin typeface="Meiryo UI" pitchFamily="50" charset="-128"/>
              <a:ea typeface="Meiryo UI" pitchFamily="50" charset="-128"/>
              <a:cs typeface="Meiryo UI" pitchFamily="50" charset="-128"/>
            </a:endParaRPr>
          </a:p>
        </p:txBody>
      </p:sp>
      <p:pic>
        <p:nvPicPr>
          <p:cNvPr id="26" name="図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36004" y="3349075"/>
            <a:ext cx="2036259" cy="1141153"/>
          </a:xfrm>
          <a:prstGeom prst="rect">
            <a:avLst/>
          </a:prstGeom>
        </p:spPr>
      </p:pic>
      <p:cxnSp>
        <p:nvCxnSpPr>
          <p:cNvPr id="25" name="直線コネクタ 24"/>
          <p:cNvCxnSpPr/>
          <p:nvPr/>
        </p:nvCxnSpPr>
        <p:spPr>
          <a:xfrm flipV="1">
            <a:off x="344462" y="4574286"/>
            <a:ext cx="4638353" cy="1"/>
          </a:xfrm>
          <a:prstGeom prst="line">
            <a:avLst/>
          </a:prstGeom>
        </p:spPr>
        <p:style>
          <a:lnRef idx="1">
            <a:schemeClr val="accent1"/>
          </a:lnRef>
          <a:fillRef idx="0">
            <a:schemeClr val="accent1"/>
          </a:fillRef>
          <a:effectRef idx="0">
            <a:schemeClr val="accent1"/>
          </a:effectRef>
          <a:fontRef idx="minor">
            <a:schemeClr val="tx1"/>
          </a:fontRef>
        </p:style>
      </p:cxnSp>
      <p:sp>
        <p:nvSpPr>
          <p:cNvPr id="27" name="テキスト ボックス 26"/>
          <p:cNvSpPr txBox="1"/>
          <p:nvPr/>
        </p:nvSpPr>
        <p:spPr>
          <a:xfrm>
            <a:off x="5157896" y="4086628"/>
            <a:ext cx="4412619" cy="692497"/>
          </a:xfrm>
          <a:prstGeom prst="rect">
            <a:avLst/>
          </a:prstGeom>
          <a:noFill/>
        </p:spPr>
        <p:txBody>
          <a:bodyPr wrap="square" rtlCol="0">
            <a:spAutoFit/>
          </a:bodyPr>
          <a:lstStyle/>
          <a:p>
            <a:r>
              <a:rPr lang="ja-JP" altLang="en-US" sz="1300" b="1" dirty="0">
                <a:latin typeface="Meiryo UI" panose="020B0604030504040204" pitchFamily="50" charset="-128"/>
                <a:ea typeface="Meiryo UI" panose="020B0604030504040204" pitchFamily="50" charset="-128"/>
                <a:cs typeface="Meiryo UI" panose="020B0604030504040204" pitchFamily="50" charset="-128"/>
              </a:rPr>
              <a:t>その他情報発信</a:t>
            </a:r>
            <a:endParaRPr lang="en-US" altLang="ja-JP" sz="1300" b="1" dirty="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300" dirty="0">
                <a:latin typeface="メイリオ" panose="020B0604030504040204" pitchFamily="50" charset="-128"/>
                <a:ea typeface="メイリオ" panose="020B0604030504040204" pitchFamily="50" charset="-128"/>
              </a:rPr>
              <a:t>◆デジタルサイネージや展示などにより、マイボトルの利用促進を図ります。</a:t>
            </a:r>
            <a:endParaRPr kumimoji="1" lang="en-US" altLang="ja-JP" sz="13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605668164"/>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2869</Words>
  <Application>Microsoft Office PowerPoint</Application>
  <PresentationFormat>A4 210 x 297 mm</PresentationFormat>
  <Paragraphs>313</Paragraphs>
  <Slides>10</Slides>
  <Notes>0</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10</vt:i4>
      </vt:variant>
    </vt:vector>
  </HeadingPairs>
  <TitlesOfParts>
    <vt:vector size="16" baseType="lpstr">
      <vt:lpstr>Meiryo UI</vt:lpstr>
      <vt:lpstr>メイリオ</vt:lpstr>
      <vt:lpstr>Arial</vt:lpstr>
      <vt:lpstr>Calibri</vt:lpstr>
      <vt:lpstr>Calibri Light</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2022-06-13T11:52:57Z</dcterms:created>
  <dcterms:modified xsi:type="dcterms:W3CDTF">2024-04-17T07:53:30Z</dcterms:modified>
</cp:coreProperties>
</file>