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7" r:id="rId3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66FF"/>
    <a:srgbClr val="66CCFF"/>
    <a:srgbClr val="FFFFFF"/>
    <a:srgbClr val="FF9999"/>
    <a:srgbClr val="FF7C80"/>
    <a:srgbClr val="FFFFCC"/>
    <a:srgbClr val="FFFF99"/>
    <a:srgbClr val="99FF33"/>
    <a:srgbClr val="679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4" autoAdjust="0"/>
  </p:normalViewPr>
  <p:slideViewPr>
    <p:cSldViewPr>
      <p:cViewPr>
        <p:scale>
          <a:sx n="100" d="100"/>
          <a:sy n="100" d="100"/>
        </p:scale>
        <p:origin x="-1230" y="-19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787" cy="496967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0" y="3"/>
            <a:ext cx="2949787" cy="496967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C177C8D8-1136-4A70-AFFF-1D2D3F02C393}" type="datetimeFigureOut">
              <a:rPr kumimoji="1" lang="ja-JP" altLang="en-US" smtClean="0"/>
              <a:t>2018/11/1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776"/>
            <a:ext cx="2949787" cy="49696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0" y="9440776"/>
            <a:ext cx="2949787" cy="49696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53ABCC45-E5A1-46C8-90D3-FAB4D91EAF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780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190" cy="497048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385" y="0"/>
            <a:ext cx="2949190" cy="497048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65A300BC-5515-47D7-A70F-ABEFFBF46D61}" type="datetimeFigureOut">
              <a:rPr kumimoji="1" lang="ja-JP" altLang="en-US" smtClean="0"/>
              <a:pPr/>
              <a:t>2018/11/1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210" y="4721955"/>
            <a:ext cx="5444783" cy="4471815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76"/>
            <a:ext cx="2949190" cy="497048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385" y="9440676"/>
            <a:ext cx="2949190" cy="497048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022B404C-A759-4A9B-9289-9649CBF7C0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83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6600" y="746125"/>
            <a:ext cx="27940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47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276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189-B910-4338-8DCD-DAE95CA39E6C}" type="datetimeFigureOut">
              <a:rPr kumimoji="1" lang="ja-JP" altLang="en-US" smtClean="0"/>
              <a:pPr/>
              <a:t>2018/11/1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3C76-FC85-4B29-BC22-CE8D30327B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73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189-B910-4338-8DCD-DAE95CA39E6C}" type="datetimeFigureOut">
              <a:rPr kumimoji="1" lang="ja-JP" altLang="en-US" smtClean="0"/>
              <a:pPr/>
              <a:t>2018/11/1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3C76-FC85-4B29-BC22-CE8D30327B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25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189-B910-4338-8DCD-DAE95CA39E6C}" type="datetimeFigureOut">
              <a:rPr kumimoji="1" lang="ja-JP" altLang="en-US" smtClean="0"/>
              <a:pPr/>
              <a:t>2018/11/1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3C76-FC85-4B29-BC22-CE8D30327B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56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189-B910-4338-8DCD-DAE95CA39E6C}" type="datetimeFigureOut">
              <a:rPr kumimoji="1" lang="ja-JP" altLang="en-US" smtClean="0"/>
              <a:pPr/>
              <a:t>2018/11/1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3C76-FC85-4B29-BC22-CE8D30327B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189-B910-4338-8DCD-DAE95CA39E6C}" type="datetimeFigureOut">
              <a:rPr kumimoji="1" lang="ja-JP" altLang="en-US" smtClean="0"/>
              <a:pPr/>
              <a:t>2018/11/1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3C76-FC85-4B29-BC22-CE8D30327B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00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189-B910-4338-8DCD-DAE95CA39E6C}" type="datetimeFigureOut">
              <a:rPr kumimoji="1" lang="ja-JP" altLang="en-US" smtClean="0"/>
              <a:pPr/>
              <a:t>2018/11/1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3C76-FC85-4B29-BC22-CE8D30327B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01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189-B910-4338-8DCD-DAE95CA39E6C}" type="datetimeFigureOut">
              <a:rPr kumimoji="1" lang="ja-JP" altLang="en-US" smtClean="0"/>
              <a:pPr/>
              <a:t>2018/11/1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3C76-FC85-4B29-BC22-CE8D30327B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38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189-B910-4338-8DCD-DAE95CA39E6C}" type="datetimeFigureOut">
              <a:rPr kumimoji="1" lang="ja-JP" altLang="en-US" smtClean="0"/>
              <a:pPr/>
              <a:t>2018/11/1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3C76-FC85-4B29-BC22-CE8D30327B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07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189-B910-4338-8DCD-DAE95CA39E6C}" type="datetimeFigureOut">
              <a:rPr kumimoji="1" lang="ja-JP" altLang="en-US" smtClean="0"/>
              <a:pPr/>
              <a:t>2018/11/1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3C76-FC85-4B29-BC22-CE8D30327B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4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189-B910-4338-8DCD-DAE95CA39E6C}" type="datetimeFigureOut">
              <a:rPr kumimoji="1" lang="ja-JP" altLang="en-US" smtClean="0"/>
              <a:pPr/>
              <a:t>2018/11/1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3C76-FC85-4B29-BC22-CE8D30327B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0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0189-B910-4338-8DCD-DAE95CA39E6C}" type="datetimeFigureOut">
              <a:rPr kumimoji="1" lang="ja-JP" altLang="en-US" smtClean="0"/>
              <a:pPr/>
              <a:t>2018/11/1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3C76-FC85-4B29-BC22-CE8D30327B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92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90189-B910-4338-8DCD-DAE95CA39E6C}" type="datetimeFigureOut">
              <a:rPr kumimoji="1" lang="ja-JP" altLang="en-US" smtClean="0"/>
              <a:pPr/>
              <a:t>2018/11/1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13C76-FC85-4B29-BC22-CE8D30327B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39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ecoleague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hyperlink" Target="mailto:eneseisaku-02@gbox.pref.osaka.lg.jp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-142874" y="-136524"/>
            <a:ext cx="7200799" cy="6364709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708" y1="11298" x2="28708" y2="11298"/>
                        <a14:foregroundMark x1="27225" y1="14642" x2="27225" y2="14642"/>
                        <a14:foregroundMark x1="71462" y1="12128" x2="71462" y2="12128"/>
                        <a14:foregroundMark x1="94661" y1="19777" x2="94661" y2="19777"/>
                        <a14:foregroundMark x1="81441" y1="23951" x2="81441" y2="23951"/>
                        <a14:foregroundMark x1="78877" y1="22837" x2="78877" y2="22837"/>
                        <a14:foregroundMark x1="13326" y1="30769" x2="13326" y2="30769"/>
                        <a14:foregroundMark x1="6864" y1="37587" x2="6864" y2="37587"/>
                        <a14:foregroundMark x1="94386" y1="38003" x2="94386" y2="38003"/>
                        <a14:foregroundMark x1="93432" y1="55813" x2="93432" y2="55813"/>
                        <a14:foregroundMark x1="89809" y1="57474" x2="89809" y2="57474"/>
                        <a14:foregroundMark x1="8199" y1="62347" x2="8199" y2="62347"/>
                        <a14:foregroundMark x1="89534" y1="74038" x2="89534" y2="74038"/>
                        <a14:foregroundMark x1="50826" y1="94886" x2="50826" y2="94886"/>
                        <a14:foregroundMark x1="33157" y1="90581" x2="33157" y2="90581"/>
                        <a14:foregroundMark x1="23178" y1="80704" x2="23178" y2="80704"/>
                        <a14:foregroundMark x1="11038" y1="73055" x2="11038" y2="73055"/>
                        <a14:foregroundMark x1="76716" y1="93641" x2="76716" y2="93641"/>
                        <a14:foregroundMark x1="34767" y1="95870" x2="34767" y2="95870"/>
                        <a14:foregroundMark x1="22246" y1="81818" x2="22246" y2="81818"/>
                        <a14:foregroundMark x1="20487" y1="82802" x2="20487" y2="82802"/>
                        <a14:foregroundMark x1="43941" y1="95170" x2="43941" y2="95170"/>
                        <a14:foregroundMark x1="48390" y1="97531" x2="48390" y2="97531"/>
                        <a14:foregroundMark x1="55275" y1="94886" x2="55275" y2="94886"/>
                        <a14:foregroundMark x1="56229" y1="92111" x2="56229" y2="92111"/>
                        <a14:foregroundMark x1="60678" y1="97115" x2="60678" y2="97115"/>
                        <a14:foregroundMark x1="91017" y1="23536" x2="91017" y2="23536"/>
                        <a14:foregroundMark x1="88581" y1="23405" x2="88581" y2="23405"/>
                        <a14:foregroundMark x1="90890" y1="19646" x2="90890" y2="19646"/>
                        <a14:foregroundMark x1="94110" y1="23820" x2="94110" y2="23820"/>
                        <a14:foregroundMark x1="56568" y1="8304" x2="56568" y2="8304"/>
                        <a14:foregroundMark x1="45085" y1="8304" x2="45085" y2="8304"/>
                        <a14:foregroundMark x1="19068" y1="29939" x2="19068" y2="29939"/>
                        <a14:foregroundMark x1="21758" y1="25634" x2="21758" y2="25634"/>
                        <a14:foregroundMark x1="22246" y1="25546" x2="22246" y2="25546"/>
                        <a14:foregroundMark x1="21483" y1="26595" x2="21483" y2="26595"/>
                        <a14:foregroundMark x1="19534" y1="27426" x2="19534" y2="27426"/>
                        <a14:foregroundMark x1="56525" y1="95061" x2="56525" y2="95061"/>
                        <a14:foregroundMark x1="47119" y1="97990" x2="47119" y2="97990"/>
                        <a14:foregroundMark x1="50148" y1="97268" x2="50148" y2="97268"/>
                        <a14:foregroundMark x1="45000" y1="95061" x2="45000" y2="95061"/>
                        <a14:foregroundMark x1="42373" y1="95586" x2="42373" y2="95586"/>
                        <a14:foregroundMark x1="59852" y1="96110" x2="59852" y2="96110"/>
                        <a14:foregroundMark x1="60169" y1="97050" x2="60169" y2="97050"/>
                        <a14:foregroundMark x1="88538" y1="61385" x2="88538" y2="61385"/>
                        <a14:foregroundMark x1="88983" y1="61429" x2="88983" y2="61429"/>
                        <a14:backgroundMark x1="23114" y1="24017" x2="23114" y2="24017"/>
                        <a14:backgroundMark x1="21907" y1="26399" x2="21907" y2="26399"/>
                        <a14:backgroundMark x1="21568" y1="27010" x2="21568" y2="27010"/>
                        <a14:backgroundMark x1="19470" y1="28475" x2="19470" y2="28475"/>
                        <a14:backgroundMark x1="83538" y1="30638" x2="83538" y2="30638"/>
                        <a14:backgroundMark x1="88284" y1="64707" x2="88284" y2="64707"/>
                        <a14:backgroundMark x1="88496" y1="59812" x2="88496" y2="59812"/>
                        <a14:backgroundMark x1="89195" y1="61801" x2="89195" y2="61801"/>
                        <a14:backgroundMark x1="88792" y1="50000" x2="88792" y2="50000"/>
                        <a14:backgroundMark x1="88072" y1="43750" x2="88072" y2="43750"/>
                        <a14:backgroundMark x1="87161" y1="40297" x2="87161" y2="40297"/>
                        <a14:backgroundMark x1="21419" y1="78693" x2="21419" y2="78693"/>
                        <a14:backgroundMark x1="25360" y1="82343" x2="25360" y2="82343"/>
                        <a14:backgroundMark x1="36292" y1="89117" x2="36292" y2="89117"/>
                        <a14:backgroundMark x1="70275" y1="88090" x2="70275" y2="88090"/>
                        <a14:backgroundMark x1="33453" y1="16718" x2="33453" y2="16718"/>
                        <a14:backgroundMark x1="89237" y1="49060" x2="89237" y2="49060"/>
                        <a14:backgroundMark x1="89852" y1="50109" x2="89852" y2="50109"/>
                        <a14:backgroundMark x1="88581" y1="61801" x2="88581" y2="61801"/>
                        <a14:backgroundMark x1="89809" y1="60861" x2="89809" y2="60861"/>
                        <a14:backgroundMark x1="93199" y1="61211" x2="93199" y2="6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33" y="1331640"/>
            <a:ext cx="4789888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128148"/>
            <a:ext cx="1959306" cy="648000"/>
          </a:xfrm>
          <a:prstGeom prst="rect">
            <a:avLst/>
          </a:prstGeom>
        </p:spPr>
      </p:pic>
      <p:sp>
        <p:nvSpPr>
          <p:cNvPr id="5" name="AutoShape 6"/>
          <p:cNvSpPr>
            <a:spLocks noChangeAspect="1" noChangeArrowheads="1"/>
          </p:cNvSpPr>
          <p:nvPr/>
        </p:nvSpPr>
        <p:spPr bwMode="auto">
          <a:xfrm>
            <a:off x="102234" y="452148"/>
            <a:ext cx="6858000" cy="68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12" rIns="0" bIns="45712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1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豊かな環境づくり大阪府民会議</a:t>
            </a:r>
            <a:endParaRPr lang="en-US" altLang="ja-JP" sz="14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700" b="1" dirty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学生エコチャレンジミーティング </a:t>
            </a:r>
            <a:r>
              <a:rPr lang="en-US" altLang="ja-JP" sz="2700" b="1" dirty="0" smtClean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2018</a:t>
            </a:r>
            <a:endParaRPr lang="ja-JP" altLang="en-US" sz="2700" b="1" dirty="0">
              <a:ln w="6350">
                <a:solidFill>
                  <a:schemeClr val="bg1"/>
                </a:solidFill>
              </a:ln>
              <a:solidFill>
                <a:srgbClr val="00B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AutoShape 8" descr="https://scontent-nrt1-1.xx.fbcdn.net/v/t1.0-1/p50x50/10983865_974770365889181_1394385073861784989_n.jpg?oh=c108c27687fa1afc19d25a78128351db&amp;oe=589FA72C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6" y="-198437"/>
            <a:ext cx="427038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 rot="249386">
            <a:off x="5561283" y="1428965"/>
            <a:ext cx="1125260" cy="995422"/>
          </a:xfrm>
          <a:prstGeom prst="ellipse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24" tIns="45712" rIns="91424" bIns="45712" rtlCol="0">
            <a:spAutoFit/>
          </a:bodyPr>
          <a:lstStyle/>
          <a:p>
            <a:pPr algn="ctr"/>
            <a:r>
              <a:rPr lang="ja-JP" altLang="en-US" sz="2000" b="1" dirty="0">
                <a:ln w="6350">
                  <a:solidFill>
                    <a:schemeClr val="bg1">
                      <a:lumMod val="95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参加無料</a:t>
            </a:r>
          </a:p>
        </p:txBody>
      </p:sp>
      <p:sp>
        <p:nvSpPr>
          <p:cNvPr id="16" name="AutoShape 13" descr="大阪府立大学E～きゃんぱすの会"/>
          <p:cNvSpPr>
            <a:spLocks noChangeAspect="1" noChangeArrowheads="1"/>
          </p:cNvSpPr>
          <p:nvPr/>
        </p:nvSpPr>
        <p:spPr bwMode="auto">
          <a:xfrm>
            <a:off x="63501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AutoShape 15" descr="https://pbs.twimg.com/media/CfCdkFFUAAA8ZPW.jpg"/>
          <p:cNvSpPr>
            <a:spLocks noChangeAspect="1" noChangeArrowheads="1"/>
          </p:cNvSpPr>
          <p:nvPr/>
        </p:nvSpPr>
        <p:spPr bwMode="auto">
          <a:xfrm>
            <a:off x="215901" y="158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-150715" y="6225712"/>
            <a:ext cx="7200798" cy="2918287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62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187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3724" y="5423195"/>
            <a:ext cx="1088727" cy="646315"/>
          </a:xfrm>
          <a:prstGeom prst="rect">
            <a:avLst/>
          </a:prstGeom>
          <a:noFill/>
          <a:ln>
            <a:noFill/>
          </a:ln>
        </p:spPr>
        <p:txBody>
          <a:bodyPr wrap="none" lIns="91424" tIns="45712" rIns="91424" bIns="45712" rtlCol="0">
            <a:spAutoFit/>
          </a:bodyPr>
          <a:lstStyle/>
          <a:p>
            <a:r>
              <a:rPr lang="en-US" altLang="ja-JP" sz="3600" dirty="0">
                <a:latin typeface="Berlin Sans FB Demi" panose="020E0802020502020306" pitchFamily="34" charset="0"/>
              </a:rPr>
              <a:t>2018</a:t>
            </a:r>
            <a:endParaRPr lang="ja-JP" altLang="en-US" sz="3600" dirty="0">
              <a:latin typeface="Berlin Sans FB Demi" panose="020E0802020502020306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55576" y="5687806"/>
            <a:ext cx="2808750" cy="1169535"/>
          </a:xfrm>
          <a:prstGeom prst="rect">
            <a:avLst/>
          </a:prstGeom>
          <a:noFill/>
          <a:ln>
            <a:noFill/>
          </a:ln>
        </p:spPr>
        <p:txBody>
          <a:bodyPr wrap="none" lIns="91424" tIns="45712" rIns="91424" bIns="45712" rtlCol="0">
            <a:spAutoFit/>
          </a:bodyPr>
          <a:lstStyle/>
          <a:p>
            <a:r>
              <a:rPr lang="en-US" altLang="ja-JP" sz="7000" dirty="0">
                <a:latin typeface="Berlin Sans FB Demi" panose="020E0802020502020306" pitchFamily="34" charset="0"/>
              </a:rPr>
              <a:t>12/8</a:t>
            </a:r>
            <a:r>
              <a:rPr lang="en-US" altLang="ja-JP" sz="4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(</a:t>
            </a:r>
            <a:r>
              <a:rPr lang="ja-JP" altLang="en-US" sz="4400" b="1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土</a:t>
            </a:r>
            <a:r>
              <a:rPr lang="en-US" altLang="ja-JP" sz="4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)</a:t>
            </a:r>
            <a:endParaRPr lang="ja-JP" altLang="en-US" sz="72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68945" y="6870938"/>
            <a:ext cx="616477" cy="57817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</a:t>
            </a:r>
          </a:p>
        </p:txBody>
      </p:sp>
      <p:sp>
        <p:nvSpPr>
          <p:cNvPr id="36" name="円/楕円 35"/>
          <p:cNvSpPr/>
          <p:nvPr/>
        </p:nvSpPr>
        <p:spPr>
          <a:xfrm>
            <a:off x="191296" y="7565633"/>
            <a:ext cx="616477" cy="57817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場所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272" y="6773114"/>
            <a:ext cx="5412506" cy="784814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ja-JP" sz="3500" b="1" dirty="0">
                <a:latin typeface="Berlin Sans FB Demi" panose="020E0802020502020306" pitchFamily="34" charset="0"/>
                <a:ea typeface="HG創英角ｺﾞｼｯｸUB" panose="020B0909000000000000" pitchFamily="49" charset="-128"/>
              </a:rPr>
              <a:t>13:00</a:t>
            </a:r>
            <a:r>
              <a:rPr lang="ja-JP" altLang="en-US" sz="3500" b="1" dirty="0">
                <a:latin typeface="Berlin Sans FB Demi" panose="020E0802020502020306" pitchFamily="34" charset="0"/>
                <a:ea typeface="HG創英角ｺﾞｼｯｸUB" panose="020B0909000000000000" pitchFamily="49" charset="-128"/>
              </a:rPr>
              <a:t>～</a:t>
            </a:r>
            <a:r>
              <a:rPr lang="en-US" altLang="ja-JP" sz="3500" b="1" dirty="0">
                <a:latin typeface="Berlin Sans FB Demi" panose="020E0802020502020306" pitchFamily="34" charset="0"/>
                <a:ea typeface="HG創英角ｺﾞｼｯｸUB" panose="020B0909000000000000" pitchFamily="49" charset="-128"/>
              </a:rPr>
              <a:t>16:00</a:t>
            </a:r>
          </a:p>
          <a:p>
            <a:r>
              <a:rPr lang="en-US" altLang="ja-JP" sz="1000" dirty="0">
                <a:latin typeface="Berlin Sans FB Demi" panose="020E0802020502020306" pitchFamily="34" charset="0"/>
                <a:ea typeface="HG創英角ｺﾞｼｯｸUB" panose="020B0909000000000000" pitchFamily="49" charset="-128"/>
              </a:rPr>
              <a:t>※</a:t>
            </a:r>
            <a:r>
              <a:rPr lang="ja-JP" altLang="en-US" sz="1000" dirty="0">
                <a:latin typeface="+mn-ea"/>
              </a:rPr>
              <a:t>終了後</a:t>
            </a:r>
            <a:r>
              <a:rPr lang="en-US" altLang="ja-JP" sz="1000" dirty="0">
                <a:latin typeface="+mn-ea"/>
              </a:rPr>
              <a:t>(16:00 </a:t>
            </a:r>
            <a:r>
              <a:rPr lang="ja-JP" altLang="en-US" sz="1000" dirty="0">
                <a:latin typeface="+mn-ea"/>
              </a:rPr>
              <a:t>～ </a:t>
            </a:r>
            <a:r>
              <a:rPr lang="en-US" altLang="ja-JP" sz="1000" dirty="0">
                <a:latin typeface="+mn-ea"/>
              </a:rPr>
              <a:t>17:00)</a:t>
            </a:r>
            <a:r>
              <a:rPr lang="ja-JP" altLang="en-US" sz="1000" dirty="0" err="1">
                <a:latin typeface="+mn-ea"/>
              </a:rPr>
              <a:t>、</a:t>
            </a:r>
            <a:r>
              <a:rPr lang="ja-JP" altLang="en-US" sz="1000" dirty="0">
                <a:latin typeface="+mn-ea"/>
              </a:rPr>
              <a:t>茶話会を開催予定</a:t>
            </a:r>
            <a:r>
              <a:rPr lang="en-US" altLang="ja-JP" sz="800" dirty="0">
                <a:latin typeface="+mn-ea"/>
              </a:rPr>
              <a:t>(</a:t>
            </a:r>
            <a:r>
              <a:rPr lang="ja-JP" altLang="en-US" sz="800" dirty="0">
                <a:latin typeface="+mn-ea"/>
              </a:rPr>
              <a:t>参加費</a:t>
            </a:r>
            <a:r>
              <a:rPr lang="ja-JP" altLang="en-US" sz="800" dirty="0" smtClean="0">
                <a:latin typeface="+mn-ea"/>
              </a:rPr>
              <a:t>：３００円</a:t>
            </a:r>
            <a:r>
              <a:rPr lang="en-US" altLang="ja-JP" sz="800" dirty="0" smtClean="0">
                <a:latin typeface="+mn-ea"/>
              </a:rPr>
              <a:t>)</a:t>
            </a:r>
            <a:endParaRPr lang="en-US" altLang="ja-JP" sz="800" dirty="0">
              <a:latin typeface="+mn-ea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81351" y="7533331"/>
            <a:ext cx="3005919" cy="830981"/>
          </a:xfrm>
          <a:prstGeom prst="rect">
            <a:avLst/>
          </a:prstGeom>
          <a:noFill/>
          <a:ln>
            <a:noFill/>
          </a:ln>
        </p:spPr>
        <p:txBody>
          <a:bodyPr wrap="none" lIns="91424" tIns="45712" rIns="91424" bIns="45712" rtlCol="0">
            <a:spAutoFit/>
          </a:bodyPr>
          <a:lstStyle/>
          <a:p>
            <a:r>
              <a:rPr lang="en-US" altLang="ja-JP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SOHO LINK </a:t>
            </a:r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長堀 </a:t>
            </a:r>
            <a:r>
              <a:rPr lang="en-US" altLang="ja-JP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C</a:t>
            </a:r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会議室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長堀安田ビル８階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（大阪市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中央区南船場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1-11-9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rot="21058749">
            <a:off x="222792" y="1773741"/>
            <a:ext cx="1125260" cy="995399"/>
          </a:xfrm>
          <a:prstGeom prst="ellipse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24" tIns="45712" rIns="91424" bIns="45712" rtlCol="0">
            <a:spAutoFit/>
          </a:bodyPr>
          <a:lstStyle/>
          <a:p>
            <a:pPr algn="ctr"/>
            <a:r>
              <a:rPr lang="ja-JP" altLang="en-US" sz="2000" b="1" dirty="0">
                <a:ln w="6350">
                  <a:solidFill>
                    <a:schemeClr val="bg1">
                      <a:lumMod val="95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定員</a:t>
            </a:r>
            <a:endParaRPr lang="en-US" altLang="ja-JP" sz="2000" b="1" dirty="0">
              <a:ln w="6350">
                <a:solidFill>
                  <a:schemeClr val="bg1">
                    <a:lumMod val="95000"/>
                  </a:schemeClr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2000" b="1" dirty="0">
                <a:ln w="6350">
                  <a:solidFill>
                    <a:schemeClr val="bg1">
                      <a:lumMod val="95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2000" b="1" dirty="0">
                <a:ln w="6350">
                  <a:solidFill>
                    <a:schemeClr val="bg1">
                      <a:lumMod val="95000"/>
                    </a:schemeClr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-424"/>
            <a:ext cx="102606" cy="45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0775" tIns="179299" rIns="50775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78719" y="8349627"/>
            <a:ext cx="3221413" cy="550632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100" dirty="0"/>
              <a:t>【</a:t>
            </a:r>
            <a:r>
              <a:rPr lang="ja-JP" altLang="en-US" sz="1100" dirty="0"/>
              <a:t>交通機関</a:t>
            </a:r>
            <a:r>
              <a:rPr lang="en-US" altLang="ja-JP" sz="1100" dirty="0"/>
              <a:t>】</a:t>
            </a:r>
          </a:p>
          <a:p>
            <a:pPr>
              <a:lnSpc>
                <a:spcPts val="1200"/>
              </a:lnSpc>
            </a:pPr>
            <a:r>
              <a:rPr lang="en-US" altLang="ja-JP" sz="1100" dirty="0"/>
              <a:t>Osaka Metro </a:t>
            </a:r>
            <a:r>
              <a:rPr lang="ja-JP" altLang="en-US" sz="1100" dirty="0"/>
              <a:t>長堀橋駅</a:t>
            </a:r>
            <a:r>
              <a:rPr lang="en-US" altLang="ja-JP" sz="1100" dirty="0"/>
              <a:t>1</a:t>
            </a:r>
            <a:r>
              <a:rPr lang="ja-JP" altLang="en-US" sz="1100" dirty="0"/>
              <a:t>番出口から徒歩</a:t>
            </a:r>
            <a:r>
              <a:rPr lang="en-US" altLang="ja-JP" sz="1100" dirty="0"/>
              <a:t>1</a:t>
            </a:r>
            <a:r>
              <a:rPr lang="ja-JP" altLang="en-US" sz="1100" dirty="0"/>
              <a:t>分</a:t>
            </a:r>
            <a:endParaRPr lang="en-US" altLang="ja-JP" sz="1100" dirty="0"/>
          </a:p>
          <a:p>
            <a:pPr>
              <a:lnSpc>
                <a:spcPts val="1200"/>
              </a:lnSpc>
            </a:pPr>
            <a:r>
              <a:rPr lang="en-US" altLang="ja-JP" sz="1100" dirty="0"/>
              <a:t>Osaka Metro </a:t>
            </a:r>
            <a:r>
              <a:rPr lang="ja-JP" altLang="en-US" sz="1100" dirty="0"/>
              <a:t>心斎橋駅からクリスタ長堀を歩いて</a:t>
            </a:r>
            <a:r>
              <a:rPr lang="en-US" altLang="ja-JP" sz="1100" dirty="0"/>
              <a:t>5</a:t>
            </a:r>
            <a:r>
              <a:rPr lang="ja-JP" altLang="en-US" sz="1100" dirty="0"/>
              <a:t>分</a:t>
            </a:r>
            <a:endParaRPr lang="en-US" altLang="ja-JP" sz="11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70" y="7684855"/>
            <a:ext cx="3023606" cy="1116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034049" y="2378032"/>
            <a:ext cx="2962405" cy="23390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endParaRPr lang="en-US" altLang="ja-JP" sz="1500" b="1" dirty="0" smtClean="0"/>
          </a:p>
          <a:p>
            <a:pPr algn="ctr"/>
            <a:endParaRPr lang="en-US" altLang="ja-JP" sz="1500" b="1" dirty="0" smtClean="0"/>
          </a:p>
          <a:p>
            <a:pPr algn="ctr"/>
            <a:r>
              <a:rPr lang="ja-JP" altLang="en-US" sz="1500" b="1" dirty="0" smtClean="0"/>
              <a:t>大阪</a:t>
            </a:r>
            <a:r>
              <a:rPr lang="ja-JP" altLang="en-US" sz="1500" b="1" dirty="0"/>
              <a:t>の豊かな環境を守るため、</a:t>
            </a:r>
            <a:endParaRPr lang="en-US" altLang="ja-JP" sz="1500" b="1" dirty="0"/>
          </a:p>
          <a:p>
            <a:pPr algn="ctr"/>
            <a:r>
              <a:rPr lang="ja-JP" altLang="en-US" sz="1500" b="1" dirty="0"/>
              <a:t>エコに関心のある学生が</a:t>
            </a:r>
            <a:endParaRPr lang="en-US" altLang="ja-JP" sz="1500" b="1" dirty="0"/>
          </a:p>
          <a:p>
            <a:pPr algn="ctr"/>
            <a:r>
              <a:rPr lang="ja-JP" altLang="en-US" sz="1500" b="1" dirty="0"/>
              <a:t>アイスブレイクやワークショップで意見交換し、交流を深めます。</a:t>
            </a:r>
            <a:endParaRPr lang="en-US" altLang="ja-JP" sz="1500" b="1" dirty="0"/>
          </a:p>
          <a:p>
            <a:pPr algn="ctr"/>
            <a:endParaRPr lang="en-US" altLang="ja-JP" sz="1100" b="1" dirty="0"/>
          </a:p>
          <a:p>
            <a:pPr algn="ctr"/>
            <a:r>
              <a:rPr lang="ja-JP" altLang="en-US" sz="1500" b="1" dirty="0"/>
              <a:t>大阪府内の環境保全や改善等のエコ活動に興味のある学生の方、ぜひご参加ください。</a:t>
            </a:r>
            <a:endParaRPr lang="en-US" altLang="ja-JP" sz="1500" b="1" dirty="0"/>
          </a:p>
        </p:txBody>
      </p:sp>
    </p:spTree>
    <p:extLst>
      <p:ext uri="{BB962C8B-B14F-4D97-AF65-F5344CB8AC3E}">
        <p14:creationId xmlns:p14="http://schemas.microsoft.com/office/powerpoint/2010/main" val="23325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72" y="603548"/>
            <a:ext cx="2386068" cy="15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正方形/長方形 42"/>
          <p:cNvSpPr/>
          <p:nvPr/>
        </p:nvSpPr>
        <p:spPr>
          <a:xfrm>
            <a:off x="-9798" y="3068172"/>
            <a:ext cx="6883303" cy="60758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8935" y="3087966"/>
            <a:ext cx="1821532" cy="461665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  <a:latin typeface="+mj-ea"/>
                <a:ea typeface="+mj-ea"/>
              </a:rPr>
              <a:t>当日スケジュール　    （予定）</a:t>
            </a:r>
            <a:endParaRPr kumimoji="1" lang="en-US" altLang="ja-JP" sz="12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0509" y="615313"/>
            <a:ext cx="2327491" cy="1551660"/>
          </a:xfrm>
          <a:prstGeom prst="rect">
            <a:avLst/>
          </a:prstGeom>
          <a:noFill/>
        </p:spPr>
      </p:pic>
      <p:sp>
        <p:nvSpPr>
          <p:cNvPr id="21" name="正方形/長方形 20"/>
          <p:cNvSpPr/>
          <p:nvPr/>
        </p:nvSpPr>
        <p:spPr>
          <a:xfrm>
            <a:off x="0" y="0"/>
            <a:ext cx="6858000" cy="6115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6632" y="170220"/>
            <a:ext cx="66557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00" dirty="0" smtClean="0">
                <a:solidFill>
                  <a:schemeClr val="bg1"/>
                </a:solidFill>
              </a:rPr>
              <a:t>大阪の豊かな環境を守るため、新たなチャレンジをしたい学生集まれ！</a:t>
            </a:r>
            <a:endParaRPr lang="en-US" altLang="ja-JP" sz="1700" dirty="0" smtClean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8640" y="2133859"/>
            <a:ext cx="6574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Meiryo UI" pitchFamily="50" charset="-128"/>
                <a:ea typeface="Meiryo UI" pitchFamily="50" charset="-128"/>
              </a:rPr>
              <a:t>大</a:t>
            </a:r>
            <a:r>
              <a:rPr kumimoji="1" lang="ja-JP" altLang="en-US" sz="1100" dirty="0" smtClean="0">
                <a:latin typeface="Meiryo UI" pitchFamily="50" charset="-128"/>
                <a:ea typeface="Meiryo UI" pitchFamily="50" charset="-128"/>
              </a:rPr>
              <a:t>阪府内の環境保全や改善等の活動に興味がある、または既に活動を実践している大学生等を募集します。</a:t>
            </a:r>
            <a:endParaRPr kumimoji="1" lang="en-US" altLang="ja-JP" sz="1100" dirty="0" smtClean="0">
              <a:latin typeface="Meiryo UI" pitchFamily="50" charset="-128"/>
              <a:ea typeface="Meiryo UI" pitchFamily="50" charset="-128"/>
            </a:endParaRPr>
          </a:p>
          <a:p>
            <a:r>
              <a:rPr kumimoji="1" lang="ja-JP" altLang="en-US" sz="1200" dirty="0" smtClean="0">
                <a:latin typeface="Meiryo UI" pitchFamily="50" charset="-128"/>
                <a:ea typeface="Meiryo UI" pitchFamily="50" charset="-128"/>
              </a:rPr>
              <a:t>既に大学等の環境系のクラブやサークルに所属する学生はもちろん、環境問題等に興味はあるが活動経験</a:t>
            </a:r>
            <a:endParaRPr kumimoji="1" lang="en-US" altLang="ja-JP" sz="1200" dirty="0" smtClean="0">
              <a:latin typeface="Meiryo UI" pitchFamily="50" charset="-128"/>
              <a:ea typeface="Meiryo UI" pitchFamily="50" charset="-128"/>
            </a:endParaRPr>
          </a:p>
          <a:p>
            <a:r>
              <a:rPr kumimoji="1" lang="ja-JP" altLang="en-US" sz="1200" dirty="0" smtClean="0">
                <a:latin typeface="Meiryo UI" pitchFamily="50" charset="-128"/>
                <a:ea typeface="Meiryo UI" pitchFamily="50" charset="-128"/>
              </a:rPr>
              <a:t>は無いといった方も</a:t>
            </a:r>
            <a:r>
              <a:rPr kumimoji="1" lang="en-US" altLang="ja-JP" sz="1200" dirty="0" smtClean="0">
                <a:latin typeface="Meiryo UI" pitchFamily="50" charset="-128"/>
                <a:ea typeface="Meiryo UI" pitchFamily="50" charset="-128"/>
              </a:rPr>
              <a:t>OK!</a:t>
            </a:r>
            <a:r>
              <a:rPr kumimoji="1" lang="ja-JP" altLang="en-US" sz="1200" dirty="0" smtClean="0">
                <a:latin typeface="Meiryo UI" pitchFamily="50" charset="-128"/>
                <a:ea typeface="Meiryo UI" pitchFamily="50" charset="-128"/>
              </a:rPr>
              <a:t>大学、学部、年次等も問いません。</a:t>
            </a:r>
            <a:endParaRPr kumimoji="1" lang="en-US" altLang="ja-JP" sz="1200" dirty="0" smtClean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1200" dirty="0" smtClean="0">
                <a:latin typeface="Meiryo UI" pitchFamily="50" charset="-128"/>
                <a:ea typeface="Meiryo UI" pitchFamily="50" charset="-128"/>
              </a:rPr>
              <a:t>大学等の在学中に大阪の環境のため、自分が何ができるかとお考えの方、ぜひご参加ください！</a:t>
            </a:r>
            <a:endParaRPr kumimoji="1" lang="en-US" altLang="ja-JP" sz="1200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8935" y="3549631"/>
            <a:ext cx="1816226" cy="217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tIns="108000" rtlCol="0">
            <a:no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１２：３０　　受付開始</a:t>
            </a:r>
            <a:endParaRPr kumimoji="1"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050" dirty="0">
                <a:latin typeface="ＭＳ Ｐ明朝" pitchFamily="18" charset="-128"/>
                <a:ea typeface="ＭＳ Ｐ明朝" pitchFamily="18" charset="-128"/>
              </a:rPr>
              <a:t>１３</a:t>
            </a:r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：００　　開会</a:t>
            </a:r>
            <a:endParaRPr kumimoji="1"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　　　　　　</a:t>
            </a:r>
            <a:endParaRPr kumimoji="1"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１３：０５　　アイスブレイク</a:t>
            </a:r>
            <a:endParaRPr kumimoji="1"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１４：００　　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ワークショップ</a:t>
            </a: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１５：００　　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休憩</a:t>
            </a: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１５</a:t>
            </a:r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：１０　　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発表会</a:t>
            </a: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1050" dirty="0" smtClean="0">
                <a:latin typeface="ＭＳ Ｐ明朝" pitchFamily="18" charset="-128"/>
                <a:ea typeface="ＭＳ Ｐ明朝" pitchFamily="18" charset="-128"/>
              </a:rPr>
              <a:t>１５：５０　　</a:t>
            </a:r>
            <a:r>
              <a:rPr lang="ja-JP" altLang="en-US" sz="1050" dirty="0">
                <a:latin typeface="ＭＳ Ｐ明朝" pitchFamily="18" charset="-128"/>
                <a:ea typeface="ＭＳ Ｐ明朝" pitchFamily="18" charset="-128"/>
              </a:rPr>
              <a:t>記念</a:t>
            </a: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撮影</a:t>
            </a: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endParaRPr kumimoji="1"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050" dirty="0" smtClean="0">
                <a:latin typeface="ＭＳ Ｐ明朝" pitchFamily="18" charset="-128"/>
                <a:ea typeface="ＭＳ Ｐ明朝" pitchFamily="18" charset="-128"/>
              </a:rPr>
              <a:t>１６：００ 　 閉会</a:t>
            </a:r>
            <a:endParaRPr lang="en-US" altLang="ja-JP" sz="1050" dirty="0" smtClean="0"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19011" y="5900504"/>
            <a:ext cx="6643865" cy="20336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3325058" y="6094357"/>
            <a:ext cx="1" cy="1783612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08093" y="5900504"/>
            <a:ext cx="1252266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参加お申込み</a:t>
            </a:r>
            <a:endParaRPr kumimoji="1" lang="en-US" altLang="ja-JP" sz="14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8410" y="6208281"/>
            <a:ext cx="3168352" cy="166968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ja-JP" altLang="en-US" sz="1050" dirty="0" smtClean="0">
                <a:latin typeface="Meiryo UI" pitchFamily="50" charset="-128"/>
                <a:ea typeface="Meiryo UI" pitchFamily="50" charset="-128"/>
              </a:rPr>
              <a:t>下記必要事項を明記の上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</a:rPr>
              <a:t>メール</a:t>
            </a:r>
            <a:r>
              <a:rPr lang="ja-JP" altLang="en-US" sz="1050" dirty="0" smtClean="0">
                <a:latin typeface="Meiryo UI" pitchFamily="50" charset="-128"/>
                <a:ea typeface="Meiryo UI" pitchFamily="50" charset="-128"/>
              </a:rPr>
              <a:t>、または上記参加申込書を記入の上</a:t>
            </a:r>
            <a:r>
              <a:rPr lang="en-US" altLang="ja-JP" sz="1050" dirty="0" smtClean="0">
                <a:latin typeface="Meiryo UI" pitchFamily="50" charset="-128"/>
                <a:ea typeface="Meiryo UI" pitchFamily="50" charset="-128"/>
              </a:rPr>
              <a:t>FAX</a:t>
            </a:r>
            <a:r>
              <a:rPr lang="ja-JP" altLang="en-US" sz="1050" dirty="0" err="1" smtClean="0">
                <a:latin typeface="Meiryo UI" pitchFamily="50" charset="-128"/>
                <a:ea typeface="Meiryo UI" pitchFamily="50" charset="-128"/>
              </a:rPr>
              <a:t>にて</a:t>
            </a:r>
            <a:r>
              <a:rPr kumimoji="1" lang="ja-JP" altLang="en-US" sz="1050" dirty="0" smtClean="0">
                <a:latin typeface="Meiryo UI" pitchFamily="50" charset="-128"/>
                <a:ea typeface="Meiryo UI" pitchFamily="50" charset="-128"/>
              </a:rPr>
              <a:t>お申込みください。（定員に達した場合は、締め切らせていただく場合がございます。）</a:t>
            </a:r>
            <a:endParaRPr kumimoji="1" lang="en-US" altLang="ja-JP" sz="1050" dirty="0" smtClean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ts val="600"/>
              </a:lnSpc>
            </a:pPr>
            <a:endParaRPr lang="en-US" altLang="ja-JP" sz="1050" b="1" dirty="0" smtClean="0">
              <a:latin typeface="Meiryo UI" pitchFamily="50" charset="-128"/>
              <a:ea typeface="Meiryo UI" pitchFamily="50" charset="-128"/>
            </a:endParaRPr>
          </a:p>
          <a:p>
            <a:r>
              <a:rPr kumimoji="1" lang="en-US" altLang="ja-JP" sz="1200" b="1" dirty="0" smtClean="0">
                <a:latin typeface="Meiryo UI" pitchFamily="50" charset="-128"/>
                <a:ea typeface="Meiryo UI" pitchFamily="50" charset="-128"/>
                <a:hlinkClick r:id="rId5"/>
              </a:rPr>
              <a:t>eneseisaku-02@gbox.pref.osaka.lg.jp</a:t>
            </a:r>
            <a:endParaRPr kumimoji="1" lang="en-US" altLang="ja-JP" sz="1200" b="1" dirty="0" smtClean="0">
              <a:latin typeface="Meiryo UI" pitchFamily="50" charset="-128"/>
              <a:ea typeface="Meiryo UI" pitchFamily="50" charset="-128"/>
            </a:endParaRPr>
          </a:p>
          <a:p>
            <a:r>
              <a:rPr lang="en-US" altLang="ja-JP" sz="1200" b="1" dirty="0" smtClean="0">
                <a:latin typeface="Meiryo UI" pitchFamily="50" charset="-128"/>
                <a:ea typeface="Meiryo UI" pitchFamily="50" charset="-128"/>
              </a:rPr>
              <a:t>FAX: 06-6210-9259</a:t>
            </a:r>
            <a:endParaRPr kumimoji="1" lang="en-US" altLang="ja-JP" sz="12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ts val="600"/>
              </a:lnSpc>
            </a:pPr>
            <a:endParaRPr lang="en-US" altLang="ja-JP" sz="1200" b="1" dirty="0" smtClean="0">
              <a:latin typeface="Meiryo UI" pitchFamily="50" charset="-128"/>
              <a:ea typeface="Meiryo UI" pitchFamily="50" charset="-128"/>
            </a:endParaRPr>
          </a:p>
          <a:p>
            <a:r>
              <a:rPr kumimoji="1" lang="ja-JP" altLang="en-US" sz="900" dirty="0" smtClean="0">
                <a:latin typeface="Meiryo UI" pitchFamily="50" charset="-128"/>
                <a:ea typeface="Meiryo UI" pitchFamily="50" charset="-128"/>
              </a:rPr>
              <a:t>①</a:t>
            </a:r>
            <a:r>
              <a:rPr lang="ja-JP" altLang="en-US" sz="900" dirty="0">
                <a:latin typeface="Meiryo UI" pitchFamily="50" charset="-128"/>
                <a:ea typeface="Meiryo UI" pitchFamily="50" charset="-128"/>
              </a:rPr>
              <a:t>氏名</a:t>
            </a:r>
            <a:r>
              <a:rPr kumimoji="1" lang="ja-JP" altLang="en-US" sz="900" dirty="0" smtClean="0">
                <a:latin typeface="Meiryo UI" pitchFamily="50" charset="-128"/>
                <a:ea typeface="Meiryo UI" pitchFamily="50" charset="-128"/>
              </a:rPr>
              <a:t>、②</a:t>
            </a:r>
            <a:r>
              <a:rPr lang="ja-JP" altLang="en-US" sz="900" dirty="0">
                <a:latin typeface="Meiryo UI" pitchFamily="50" charset="-128"/>
                <a:ea typeface="Meiryo UI" pitchFamily="50" charset="-128"/>
              </a:rPr>
              <a:t>学</a:t>
            </a:r>
            <a:r>
              <a:rPr lang="ja-JP" altLang="en-US" sz="900" dirty="0" smtClean="0">
                <a:latin typeface="Meiryo UI" pitchFamily="50" charset="-128"/>
                <a:ea typeface="Meiryo UI" pitchFamily="50" charset="-128"/>
              </a:rPr>
              <a:t>校名、</a:t>
            </a:r>
            <a:r>
              <a:rPr lang="ja-JP" altLang="en-US" sz="900" dirty="0">
                <a:latin typeface="Meiryo UI" pitchFamily="50" charset="-128"/>
                <a:ea typeface="Meiryo UI" pitchFamily="50" charset="-128"/>
              </a:rPr>
              <a:t>③</a:t>
            </a:r>
            <a:r>
              <a:rPr lang="ja-JP" altLang="en-US" sz="900" dirty="0" smtClean="0">
                <a:latin typeface="Meiryo UI" pitchFamily="50" charset="-128"/>
                <a:ea typeface="Meiryo UI" pitchFamily="50" charset="-128"/>
              </a:rPr>
              <a:t>電話番号、④メールアドレス、　　　　　　　　⑤団体名（団体に所属している場合）、⑥茶話会参加の有無</a:t>
            </a:r>
            <a:endParaRPr kumimoji="1" lang="en-US" altLang="ja-JP" sz="900" dirty="0" smtClean="0">
              <a:latin typeface="Meiryo UI" pitchFamily="50" charset="-128"/>
              <a:ea typeface="Meiryo UI" pitchFamily="50" charset="-128"/>
            </a:endParaRPr>
          </a:p>
          <a:p>
            <a:pPr>
              <a:lnSpc>
                <a:spcPts val="600"/>
              </a:lnSpc>
            </a:pPr>
            <a:endParaRPr kumimoji="1" lang="en-US" altLang="ja-JP" sz="1100" dirty="0" smtClean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申込締切：平成</a:t>
            </a:r>
            <a:r>
              <a:rPr lang="en-US" altLang="ja-JP" sz="1400" b="1" dirty="0">
                <a:latin typeface="Meiryo UI" pitchFamily="50" charset="-128"/>
                <a:ea typeface="Meiryo UI" pitchFamily="50" charset="-128"/>
              </a:rPr>
              <a:t>30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b="1" dirty="0">
                <a:latin typeface="Meiryo UI" pitchFamily="50" charset="-128"/>
                <a:ea typeface="Meiryo UI" pitchFamily="50" charset="-128"/>
              </a:rPr>
              <a:t>11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b="1" dirty="0">
                <a:latin typeface="Meiryo UI" pitchFamily="50" charset="-128"/>
                <a:ea typeface="Meiryo UI" pitchFamily="50" charset="-128"/>
              </a:rPr>
              <a:t>30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</a:rPr>
              <a:t>日（金）</a:t>
            </a:r>
            <a:endParaRPr kumimoji="1" lang="en-US" altLang="ja-JP" sz="1400" b="1" dirty="0" smtClean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60" name="AutoShape 12" descr="「ポイント イラスト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306762" y="5900503"/>
            <a:ext cx="1242648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お問い合わせ</a:t>
            </a:r>
            <a:endParaRPr kumimoji="1" lang="en-US" altLang="ja-JP" sz="14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09129" y="6231662"/>
            <a:ext cx="3275256" cy="1377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ja-JP" altLang="en-US" sz="1400" b="1" dirty="0" smtClean="0"/>
              <a:t>豊かな環境づくり大阪府民会議事務局</a:t>
            </a:r>
            <a:endParaRPr lang="en-US" altLang="ja-JP" sz="1400" b="1" dirty="0"/>
          </a:p>
          <a:p>
            <a:pPr>
              <a:lnSpc>
                <a:spcPts val="1200"/>
              </a:lnSpc>
            </a:pPr>
            <a:r>
              <a:rPr lang="ja-JP" altLang="en-US" sz="1400" b="1" dirty="0" smtClean="0"/>
              <a:t>　　　　　　　　　　　</a:t>
            </a:r>
            <a:r>
              <a:rPr lang="ja-JP" altLang="en-US" sz="1100" b="1" dirty="0" smtClean="0"/>
              <a:t>（大阪府エネルギー政策課）</a:t>
            </a:r>
            <a:endParaRPr lang="en-US" altLang="ja-JP" sz="1100" b="1" dirty="0" smtClean="0"/>
          </a:p>
          <a:p>
            <a:r>
              <a:rPr lang="ja-JP" altLang="en-US" sz="1100" dirty="0" smtClean="0"/>
              <a:t>〒</a:t>
            </a:r>
            <a:r>
              <a:rPr lang="en-US" altLang="ja-JP" sz="1100" dirty="0" smtClean="0"/>
              <a:t>559-8555</a:t>
            </a:r>
          </a:p>
          <a:p>
            <a:r>
              <a:rPr lang="ja-JP" altLang="en-US" sz="1100" dirty="0" smtClean="0"/>
              <a:t>大阪市住之江区南港北</a:t>
            </a:r>
            <a:r>
              <a:rPr lang="en-US" altLang="ja-JP" sz="1100" dirty="0" smtClean="0"/>
              <a:t>1-14-16</a:t>
            </a:r>
            <a:r>
              <a:rPr lang="ja-JP" altLang="en-US" sz="1100" dirty="0" smtClean="0"/>
              <a:t>　咲州庁舎</a:t>
            </a:r>
            <a:r>
              <a:rPr lang="en-US" altLang="ja-JP" sz="1100" dirty="0" smtClean="0"/>
              <a:t>22</a:t>
            </a:r>
            <a:r>
              <a:rPr lang="ja-JP" altLang="en-US" sz="1100" dirty="0" smtClean="0"/>
              <a:t>階</a:t>
            </a:r>
            <a:endParaRPr lang="en-US" altLang="ja-JP" sz="1100" dirty="0" smtClean="0"/>
          </a:p>
          <a:p>
            <a:r>
              <a:rPr kumimoji="1" lang="en-US" altLang="ja-JP" sz="1100" dirty="0" smtClean="0"/>
              <a:t>TEL</a:t>
            </a:r>
            <a:r>
              <a:rPr kumimoji="1" lang="ja-JP" altLang="en-US" sz="1100" dirty="0" smtClean="0"/>
              <a:t>　</a:t>
            </a:r>
            <a:r>
              <a:rPr kumimoji="1" lang="en-US" altLang="ja-JP" sz="1100" dirty="0" smtClean="0"/>
              <a:t>06-6210-9549</a:t>
            </a:r>
            <a:r>
              <a:rPr kumimoji="1" lang="ja-JP" altLang="en-US" sz="1100" dirty="0" smtClean="0"/>
              <a:t>（直通）</a:t>
            </a:r>
            <a:r>
              <a:rPr kumimoji="1" lang="en-US" altLang="ja-JP" sz="1100" dirty="0" smtClean="0"/>
              <a:t>/FAX</a:t>
            </a:r>
            <a:r>
              <a:rPr kumimoji="1" lang="ja-JP" altLang="en-US" sz="1100" dirty="0" smtClean="0"/>
              <a:t>　</a:t>
            </a:r>
            <a:r>
              <a:rPr kumimoji="1" lang="en-US" altLang="ja-JP" sz="1100" dirty="0" smtClean="0"/>
              <a:t>06-6210-9259</a:t>
            </a:r>
          </a:p>
          <a:p>
            <a:r>
              <a:rPr lang="ja-JP" altLang="en-US" sz="1100" dirty="0" smtClean="0"/>
              <a:t>受付時間：１０：００～１７：００</a:t>
            </a:r>
            <a:endParaRPr lang="en-US" altLang="ja-JP" sz="1100" dirty="0" smtClean="0"/>
          </a:p>
          <a:p>
            <a:r>
              <a:rPr lang="ja-JP" altLang="en-US" sz="1100" dirty="0" smtClean="0"/>
              <a:t>ホームページ</a:t>
            </a:r>
            <a:r>
              <a:rPr lang="en-US" altLang="ja-JP" sz="1100" dirty="0" smtClean="0"/>
              <a:t>URL</a:t>
            </a:r>
            <a:r>
              <a:rPr lang="ja-JP" altLang="en-US" sz="1100" dirty="0" smtClean="0"/>
              <a:t>：</a:t>
            </a:r>
            <a:endParaRPr lang="en-US" altLang="ja-JP" sz="1100" dirty="0" smtClean="0"/>
          </a:p>
          <a:p>
            <a:r>
              <a:rPr lang="en-US" altLang="ja-JP" sz="850" dirty="0"/>
              <a:t>http://www.pref.osaka.lg.jp/chikyukankyo/room/ecochalle2018.html</a:t>
            </a:r>
            <a:endParaRPr lang="en-US" altLang="ja-JP" sz="85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3122" y="607721"/>
            <a:ext cx="2379810" cy="158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-9798" y="1835696"/>
            <a:ext cx="6867798" cy="3585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kumimoji="1" lang="ja-JP" altLang="en-US" sz="1050" b="1" i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rPr>
              <a:t>大阪の環境を考え、何かに取り組みたい学生達がここに集結！</a:t>
            </a:r>
            <a:r>
              <a:rPr lang="ja-JP" altLang="en-US" sz="1050" b="1" i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</a:rPr>
              <a:t>学生の自由な発想と行動力で、新たな活動について議論を　　交わす。学生だからできる新たな環境活動の実現に向け挑戦！</a:t>
            </a:r>
            <a:endParaRPr kumimoji="1" lang="ja-JP" altLang="en-US" sz="1050" b="1" i="1" dirty="0">
              <a:solidFill>
                <a:schemeClr val="tx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42678" y="3011744"/>
            <a:ext cx="4633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参加申込書</a:t>
            </a:r>
            <a:endParaRPr kumimoji="1" lang="en-US" altLang="ja-JP" sz="2400" b="1" dirty="0" smtClean="0"/>
          </a:p>
          <a:p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95438"/>
              </p:ext>
            </p:extLst>
          </p:nvPr>
        </p:nvGraphicFramePr>
        <p:xfrm>
          <a:off x="2142678" y="3393491"/>
          <a:ext cx="4620198" cy="2402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383"/>
                <a:gridCol w="3150815"/>
              </a:tblGrid>
              <a:tr h="3977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</a:rPr>
                        <a:t>氏名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/>
                        <a:t>学校名</a:t>
                      </a:r>
                      <a:endParaRPr kumimoji="1" lang="ja-JP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/>
                        <a:t>電話番号</a:t>
                      </a:r>
                      <a:endParaRPr kumimoji="1" lang="ja-JP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200" b="0" dirty="0" smtClean="0"/>
                        <a:t>メールアドレス</a:t>
                      </a:r>
                      <a:endParaRPr kumimoji="1" lang="ja-JP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60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1" lang="ja-JP" altLang="en-US" sz="1200" dirty="0" smtClean="0"/>
                        <a:t>団体名</a:t>
                      </a:r>
                      <a:r>
                        <a:rPr kumimoji="1" lang="ja-JP" altLang="en-US" sz="1800" dirty="0" smtClean="0"/>
                        <a:t>　　　　　</a:t>
                      </a:r>
                      <a:r>
                        <a:rPr kumimoji="1" lang="ja-JP" altLang="en-US" sz="900" dirty="0" smtClean="0"/>
                        <a:t>　団体に所属している場合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70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1" lang="ja-JP" altLang="en-US" sz="1200" dirty="0" smtClean="0"/>
                        <a:t>茶話会　　　　　　　</a:t>
                      </a:r>
                      <a:r>
                        <a:rPr kumimoji="1" lang="ja-JP" altLang="en-US" sz="1000" dirty="0" smtClean="0"/>
                        <a:t>（参加費：３００円）</a:t>
                      </a:r>
                      <a:endParaRPr kumimoji="1" lang="ja-JP" altLang="en-US" sz="10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□参加　　　□不参加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383071" y="7528366"/>
            <a:ext cx="31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※</a:t>
            </a:r>
            <a:r>
              <a:rPr lang="ja-JP" altLang="en-US" sz="900" dirty="0" err="1"/>
              <a:t>障がい</a:t>
            </a:r>
            <a:r>
              <a:rPr lang="ja-JP" altLang="en-US" sz="900" dirty="0"/>
              <a:t>等がある方で</a:t>
            </a:r>
            <a:r>
              <a:rPr lang="ja-JP" altLang="en-US" sz="900" dirty="0" smtClean="0"/>
              <a:t>、</a:t>
            </a:r>
            <a:r>
              <a:rPr lang="ja-JP" altLang="en-US" sz="900" dirty="0"/>
              <a:t>参加</a:t>
            </a:r>
            <a:r>
              <a:rPr lang="ja-JP" altLang="en-US" sz="900" dirty="0" smtClean="0"/>
              <a:t>に</a:t>
            </a:r>
            <a:r>
              <a:rPr lang="ja-JP" altLang="en-US" sz="900" dirty="0"/>
              <a:t>あたり配慮を希望する方は</a:t>
            </a:r>
            <a:r>
              <a:rPr lang="ja-JP" altLang="en-US" sz="900" dirty="0" smtClean="0"/>
              <a:t>、</a:t>
            </a:r>
            <a:endParaRPr lang="en-US" altLang="ja-JP" sz="900" dirty="0" smtClean="0"/>
          </a:p>
          <a:p>
            <a:r>
              <a:rPr lang="en-US" altLang="ja-JP" sz="900" dirty="0"/>
              <a:t> </a:t>
            </a:r>
            <a:r>
              <a:rPr lang="en-US" altLang="ja-JP" sz="900" dirty="0" smtClean="0"/>
              <a:t>    </a:t>
            </a:r>
            <a:r>
              <a:rPr lang="ja-JP" altLang="en-US" sz="900" dirty="0" smtClean="0"/>
              <a:t>事前</a:t>
            </a:r>
            <a:r>
              <a:rPr lang="ja-JP" altLang="en-US" sz="900" dirty="0"/>
              <a:t>にご相談ください。</a:t>
            </a:r>
            <a:endParaRPr kumimoji="1" lang="ja-JP" altLang="en-US" sz="9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8324951"/>
            <a:ext cx="583245" cy="583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0" y="8324951"/>
            <a:ext cx="584175" cy="58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22" y="8327183"/>
            <a:ext cx="583200" cy="58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6" y="8327183"/>
            <a:ext cx="583200" cy="58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01" y="8329415"/>
            <a:ext cx="583200" cy="58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71" y="8324951"/>
            <a:ext cx="583200" cy="58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27" y="8329415"/>
            <a:ext cx="583200" cy="58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54" y="8327183"/>
            <a:ext cx="583200" cy="58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45" y="8324951"/>
            <a:ext cx="583200" cy="58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テキスト ボックス 30"/>
          <p:cNvSpPr txBox="1"/>
          <p:nvPr/>
        </p:nvSpPr>
        <p:spPr>
          <a:xfrm>
            <a:off x="129191" y="7960083"/>
            <a:ext cx="66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900" dirty="0"/>
              <a:t>※国連は、</a:t>
            </a:r>
            <a:r>
              <a:rPr lang="en-US" altLang="ja-JP" sz="900" dirty="0"/>
              <a:t>2030</a:t>
            </a:r>
            <a:r>
              <a:rPr lang="ja-JP" altLang="ja-JP" sz="900" dirty="0"/>
              <a:t>年までの国際目標として「持続可能な開発目標（</a:t>
            </a:r>
            <a:r>
              <a:rPr lang="en-US" altLang="ja-JP" sz="900" dirty="0"/>
              <a:t>SDG</a:t>
            </a:r>
            <a:r>
              <a:rPr lang="ja-JP" altLang="ja-JP" sz="900" dirty="0"/>
              <a:t>ｓ）」を</a:t>
            </a:r>
            <a:r>
              <a:rPr lang="en-US" altLang="ja-JP" sz="900" dirty="0"/>
              <a:t>2015</a:t>
            </a:r>
            <a:r>
              <a:rPr lang="ja-JP" altLang="ja-JP" sz="900" dirty="0"/>
              <a:t>年９月に策定しました</a:t>
            </a:r>
            <a:r>
              <a:rPr lang="ja-JP" altLang="ja-JP" sz="900" dirty="0" smtClean="0"/>
              <a:t>。</a:t>
            </a:r>
            <a:endParaRPr lang="en-US" altLang="ja-JP" sz="900" dirty="0" smtClean="0"/>
          </a:p>
          <a:p>
            <a:r>
              <a:rPr lang="ja-JP" altLang="ja-JP" sz="900" dirty="0" smtClean="0"/>
              <a:t>本</a:t>
            </a:r>
            <a:r>
              <a:rPr lang="ja-JP" altLang="en-US" sz="900" dirty="0" smtClean="0"/>
              <a:t>イベント</a:t>
            </a:r>
            <a:r>
              <a:rPr lang="ja-JP" altLang="ja-JP" sz="900" dirty="0" smtClean="0"/>
              <a:t>は</a:t>
            </a:r>
            <a:r>
              <a:rPr lang="ja-JP" altLang="ja-JP" sz="900" dirty="0"/>
              <a:t>、</a:t>
            </a:r>
            <a:r>
              <a:rPr lang="en-US" altLang="ja-JP" sz="900" dirty="0"/>
              <a:t>SDG</a:t>
            </a:r>
            <a:r>
              <a:rPr lang="ja-JP" altLang="ja-JP" sz="900" dirty="0" err="1" smtClean="0"/>
              <a:t>ｓ</a:t>
            </a:r>
            <a:r>
              <a:rPr lang="ja-JP" altLang="en-US" sz="900" dirty="0" smtClean="0"/>
              <a:t>に</a:t>
            </a:r>
            <a:r>
              <a:rPr lang="ja-JP" altLang="ja-JP" sz="900" dirty="0" smtClean="0"/>
              <a:t>掲げる</a:t>
            </a:r>
            <a:r>
              <a:rPr lang="en-US" altLang="ja-JP" sz="900" dirty="0"/>
              <a:t>17</a:t>
            </a:r>
            <a:r>
              <a:rPr lang="ja-JP" altLang="ja-JP" sz="900" dirty="0"/>
              <a:t>のゴールのうち以下の</a:t>
            </a:r>
            <a:r>
              <a:rPr lang="ja-JP" altLang="ja-JP" sz="900" dirty="0" smtClean="0"/>
              <a:t>ゴール</a:t>
            </a:r>
            <a:r>
              <a:rPr lang="ja-JP" altLang="ja-JP" sz="900" dirty="0"/>
              <a:t>の達成に寄与するものです。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8093" y="8908196"/>
            <a:ext cx="66475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900" dirty="0"/>
              <a:t>大阪府では、</a:t>
            </a:r>
            <a:r>
              <a:rPr lang="en-US" altLang="ja-JP" sz="900" dirty="0"/>
              <a:t>SDG</a:t>
            </a:r>
            <a:r>
              <a:rPr lang="ja-JP" altLang="ja-JP" sz="900" dirty="0" err="1"/>
              <a:t>ｓ</a:t>
            </a:r>
            <a:r>
              <a:rPr lang="ja-JP" altLang="ja-JP" sz="900" dirty="0"/>
              <a:t>の推進を図り、</a:t>
            </a:r>
            <a:r>
              <a:rPr lang="en-US" altLang="ja-JP" sz="900" dirty="0"/>
              <a:t>SDG</a:t>
            </a:r>
            <a:r>
              <a:rPr lang="ja-JP" altLang="ja-JP" sz="900" dirty="0" err="1"/>
              <a:t>ｓ</a:t>
            </a:r>
            <a:r>
              <a:rPr lang="ja-JP" altLang="ja-JP" sz="900" dirty="0"/>
              <a:t>先進都市をめざします。</a:t>
            </a:r>
          </a:p>
        </p:txBody>
      </p:sp>
    </p:spTree>
    <p:extLst>
      <p:ext uri="{BB962C8B-B14F-4D97-AF65-F5344CB8AC3E}">
        <p14:creationId xmlns:p14="http://schemas.microsoft.com/office/powerpoint/2010/main" val="34225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0" tIns="45712" rIns="0" bIns="45712" numCol="1" anchor="t" anchorCtr="0" compatLnSpc="1">
        <a:prstTxWarp prst="textNoShape">
          <a:avLst/>
        </a:prstTxWarp>
      </a:bodyPr>
      <a:lstStyle>
        <a:defPPr>
          <a:defRPr sz="1200" dirty="0">
            <a:ln w="3175">
              <a:solidFill>
                <a:schemeClr val="tx1"/>
              </a:solidFill>
            </a:ln>
            <a:solidFill>
              <a:schemeClr val="bg1"/>
            </a:solidFill>
            <a:latin typeface="HGS創英角ﾎﾟｯﾌﾟ体" panose="040B0A00000000000000" pitchFamily="50" charset="-128"/>
            <a:ea typeface="HGS創英角ﾎﾟｯﾌﾟ体" panose="040B0A00000000000000" pitchFamily="50" charset="-12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461</Words>
  <Application>Microsoft Office PowerPoint</Application>
  <PresentationFormat>画面に合わせる (4:3)</PresentationFormat>
  <Paragraphs>77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宮木　大</dc:creator>
  <cp:lastModifiedBy>福島　一徳</cp:lastModifiedBy>
  <cp:revision>114</cp:revision>
  <cp:lastPrinted>2018-11-01T05:20:30Z</cp:lastPrinted>
  <dcterms:created xsi:type="dcterms:W3CDTF">2016-11-04T03:22:33Z</dcterms:created>
  <dcterms:modified xsi:type="dcterms:W3CDTF">2018-11-01T07:04:28Z</dcterms:modified>
</cp:coreProperties>
</file>