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7"/>
  </p:notesMasterIdLst>
  <p:sldIdLst>
    <p:sldId id="256" r:id="rId2"/>
    <p:sldId id="270" r:id="rId3"/>
    <p:sldId id="257" r:id="rId4"/>
    <p:sldId id="312" r:id="rId5"/>
    <p:sldId id="258" r:id="rId6"/>
    <p:sldId id="272" r:id="rId7"/>
    <p:sldId id="273" r:id="rId8"/>
    <p:sldId id="288" r:id="rId9"/>
    <p:sldId id="281" r:id="rId10"/>
    <p:sldId id="276" r:id="rId11"/>
    <p:sldId id="289" r:id="rId12"/>
    <p:sldId id="290" r:id="rId13"/>
    <p:sldId id="291" r:id="rId14"/>
    <p:sldId id="292" r:id="rId15"/>
    <p:sldId id="303" r:id="rId16"/>
    <p:sldId id="304" r:id="rId17"/>
    <p:sldId id="302" r:id="rId18"/>
    <p:sldId id="305" r:id="rId19"/>
    <p:sldId id="306" r:id="rId20"/>
    <p:sldId id="307" r:id="rId21"/>
    <p:sldId id="308" r:id="rId22"/>
    <p:sldId id="309" r:id="rId23"/>
    <p:sldId id="287" r:id="rId24"/>
    <p:sldId id="310" r:id="rId25"/>
    <p:sldId id="311" r:id="rId26"/>
  </p:sldIdLst>
  <p:sldSz cx="6858000" cy="9144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8" autoAdjust="0"/>
    <p:restoredTop sz="92266" autoAdjust="0"/>
  </p:normalViewPr>
  <p:slideViewPr>
    <p:cSldViewPr>
      <p:cViewPr>
        <p:scale>
          <a:sx n="75" d="100"/>
          <a:sy n="75" d="100"/>
        </p:scale>
        <p:origin x="-1770" y="1170"/>
      </p:cViewPr>
      <p:guideLst>
        <p:guide orient="horz" pos="2880"/>
        <p:guide pos="2160"/>
      </p:guideLst>
    </p:cSldViewPr>
  </p:slideViewPr>
  <p:notesTextViewPr>
    <p:cViewPr>
      <p:scale>
        <a:sx n="1" d="1"/>
        <a:sy n="1" d="1"/>
      </p:scale>
      <p:origin x="0" y="0"/>
    </p:cViewPr>
  </p:notesTextViewPr>
  <p:sorterViewPr>
    <p:cViewPr>
      <p:scale>
        <a:sx n="100" d="100"/>
        <a:sy n="100" d="100"/>
      </p:scale>
      <p:origin x="0" y="33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E4EBC028-8BAC-402B-BA65-0620975E9F76}" type="datetimeFigureOut">
              <a:rPr kumimoji="1" lang="ja-JP" altLang="en-US" smtClean="0"/>
              <a:t>2017/1/23</a:t>
            </a:fld>
            <a:endParaRPr kumimoji="1" lang="ja-JP" altLang="en-US"/>
          </a:p>
        </p:txBody>
      </p:sp>
      <p:sp>
        <p:nvSpPr>
          <p:cNvPr id="4" name="スライド イメージ プレースホルダー 3"/>
          <p:cNvSpPr>
            <a:spLocks noGrp="1" noRot="1" noChangeAspect="1"/>
          </p:cNvSpPr>
          <p:nvPr>
            <p:ph type="sldImg" idx="2"/>
          </p:nvPr>
        </p:nvSpPr>
        <p:spPr>
          <a:xfrm>
            <a:off x="2006600" y="746125"/>
            <a:ext cx="27940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1A52F576-B250-4472-82AA-EF9EF2B16062}" type="slidenum">
              <a:rPr kumimoji="1" lang="ja-JP" altLang="en-US" smtClean="0"/>
              <a:t>‹#›</a:t>
            </a:fld>
            <a:endParaRPr kumimoji="1" lang="ja-JP" altLang="en-US"/>
          </a:p>
        </p:txBody>
      </p:sp>
    </p:spTree>
    <p:extLst>
      <p:ext uri="{BB962C8B-B14F-4D97-AF65-F5344CB8AC3E}">
        <p14:creationId xmlns:p14="http://schemas.microsoft.com/office/powerpoint/2010/main" val="14332624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A52F576-B250-4472-82AA-EF9EF2B16062}" type="slidenum">
              <a:rPr kumimoji="1" lang="ja-JP" altLang="en-US" smtClean="0"/>
              <a:t>3</a:t>
            </a:fld>
            <a:endParaRPr kumimoji="1" lang="ja-JP" altLang="en-US"/>
          </a:p>
        </p:txBody>
      </p:sp>
    </p:spTree>
    <p:extLst>
      <p:ext uri="{BB962C8B-B14F-4D97-AF65-F5344CB8AC3E}">
        <p14:creationId xmlns:p14="http://schemas.microsoft.com/office/powerpoint/2010/main" val="3699433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A52F576-B250-4472-82AA-EF9EF2B16062}" type="slidenum">
              <a:rPr kumimoji="1" lang="ja-JP" altLang="en-US" smtClean="0"/>
              <a:t>5</a:t>
            </a:fld>
            <a:endParaRPr kumimoji="1" lang="ja-JP" altLang="en-US"/>
          </a:p>
        </p:txBody>
      </p:sp>
    </p:spTree>
    <p:extLst>
      <p:ext uri="{BB962C8B-B14F-4D97-AF65-F5344CB8AC3E}">
        <p14:creationId xmlns:p14="http://schemas.microsoft.com/office/powerpoint/2010/main" val="3188110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A52F576-B250-4472-82AA-EF9EF2B16062}" type="slidenum">
              <a:rPr kumimoji="1" lang="ja-JP" altLang="en-US" smtClean="0"/>
              <a:t>13</a:t>
            </a:fld>
            <a:endParaRPr kumimoji="1" lang="ja-JP" altLang="en-US"/>
          </a:p>
        </p:txBody>
      </p:sp>
    </p:spTree>
    <p:extLst>
      <p:ext uri="{BB962C8B-B14F-4D97-AF65-F5344CB8AC3E}">
        <p14:creationId xmlns:p14="http://schemas.microsoft.com/office/powerpoint/2010/main" val="71618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A52F576-B250-4472-82AA-EF9EF2B16062}" type="slidenum">
              <a:rPr kumimoji="1" lang="ja-JP" altLang="en-US" smtClean="0"/>
              <a:t>24</a:t>
            </a:fld>
            <a:endParaRPr kumimoji="1" lang="ja-JP" altLang="en-US"/>
          </a:p>
        </p:txBody>
      </p:sp>
    </p:spTree>
    <p:extLst>
      <p:ext uri="{BB962C8B-B14F-4D97-AF65-F5344CB8AC3E}">
        <p14:creationId xmlns:p14="http://schemas.microsoft.com/office/powerpoint/2010/main" val="471261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3343F6D-25F1-4331-A528-2B6715F28E98}" type="datetime1">
              <a:rPr kumimoji="1" lang="ja-JP" altLang="en-US" smtClean="0"/>
              <a:t>2017/1/23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97139F-94A2-4BD9-83B5-6855AB190605}" type="slidenum">
              <a:rPr kumimoji="1" lang="ja-JP" altLang="en-US" smtClean="0"/>
              <a:t>‹#›</a:t>
            </a:fld>
            <a:endParaRPr kumimoji="1" lang="ja-JP" altLang="en-US"/>
          </a:p>
        </p:txBody>
      </p:sp>
    </p:spTree>
    <p:extLst>
      <p:ext uri="{BB962C8B-B14F-4D97-AF65-F5344CB8AC3E}">
        <p14:creationId xmlns:p14="http://schemas.microsoft.com/office/powerpoint/2010/main" val="138783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3ED4D5D-99B1-487F-BA5C-8BDB09193BB0}" type="datetime1">
              <a:rPr kumimoji="1" lang="ja-JP" altLang="en-US" smtClean="0"/>
              <a:t>2017/1/23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97139F-94A2-4BD9-83B5-6855AB190605}" type="slidenum">
              <a:rPr kumimoji="1" lang="ja-JP" altLang="en-US" smtClean="0"/>
              <a:t>‹#›</a:t>
            </a:fld>
            <a:endParaRPr kumimoji="1" lang="ja-JP" altLang="en-US"/>
          </a:p>
        </p:txBody>
      </p:sp>
    </p:spTree>
    <p:extLst>
      <p:ext uri="{BB962C8B-B14F-4D97-AF65-F5344CB8AC3E}">
        <p14:creationId xmlns:p14="http://schemas.microsoft.com/office/powerpoint/2010/main" val="3352090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5"/>
            <a:ext cx="1543050" cy="7802033"/>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342900" y="366185"/>
            <a:ext cx="4514850" cy="7802033"/>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B3BB95B-1D22-4A12-8964-62A550985457}" type="datetime1">
              <a:rPr kumimoji="1" lang="ja-JP" altLang="en-US" smtClean="0"/>
              <a:t>2017/1/23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97139F-94A2-4BD9-83B5-6855AB190605}" type="slidenum">
              <a:rPr kumimoji="1" lang="ja-JP" altLang="en-US" smtClean="0"/>
              <a:t>‹#›</a:t>
            </a:fld>
            <a:endParaRPr kumimoji="1" lang="ja-JP" altLang="en-US"/>
          </a:p>
        </p:txBody>
      </p:sp>
    </p:spTree>
    <p:extLst>
      <p:ext uri="{BB962C8B-B14F-4D97-AF65-F5344CB8AC3E}">
        <p14:creationId xmlns:p14="http://schemas.microsoft.com/office/powerpoint/2010/main" val="188581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A2DC679-6420-4482-84B4-FE1A73E330C4}" type="datetime1">
              <a:rPr kumimoji="1" lang="ja-JP" altLang="en-US" smtClean="0"/>
              <a:t>2017/1/23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97139F-94A2-4BD9-83B5-6855AB190605}" type="slidenum">
              <a:rPr kumimoji="1" lang="ja-JP" altLang="en-US" smtClean="0"/>
              <a:t>‹#›</a:t>
            </a:fld>
            <a:endParaRPr kumimoji="1" lang="ja-JP" altLang="en-US"/>
          </a:p>
        </p:txBody>
      </p:sp>
    </p:spTree>
    <p:extLst>
      <p:ext uri="{BB962C8B-B14F-4D97-AF65-F5344CB8AC3E}">
        <p14:creationId xmlns:p14="http://schemas.microsoft.com/office/powerpoint/2010/main" val="636084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4516357-7977-44C7-8E26-A4D34141F137}" type="datetime1">
              <a:rPr kumimoji="1" lang="ja-JP" altLang="en-US" smtClean="0"/>
              <a:t>2017/1/23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97139F-94A2-4BD9-83B5-6855AB190605}" type="slidenum">
              <a:rPr kumimoji="1" lang="ja-JP" altLang="en-US" smtClean="0"/>
              <a:t>‹#›</a:t>
            </a:fld>
            <a:endParaRPr kumimoji="1" lang="ja-JP" altLang="en-US"/>
          </a:p>
        </p:txBody>
      </p:sp>
    </p:spTree>
    <p:extLst>
      <p:ext uri="{BB962C8B-B14F-4D97-AF65-F5344CB8AC3E}">
        <p14:creationId xmlns:p14="http://schemas.microsoft.com/office/powerpoint/2010/main" val="4071390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994F190-8DB8-45A4-B752-5CE7B1689C3D}" type="datetime1">
              <a:rPr kumimoji="1" lang="ja-JP" altLang="en-US" smtClean="0"/>
              <a:t>2017/1/23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597139F-94A2-4BD9-83B5-6855AB190605}" type="slidenum">
              <a:rPr kumimoji="1" lang="ja-JP" altLang="en-US" smtClean="0"/>
              <a:t>‹#›</a:t>
            </a:fld>
            <a:endParaRPr kumimoji="1" lang="ja-JP" altLang="en-US"/>
          </a:p>
        </p:txBody>
      </p:sp>
    </p:spTree>
    <p:extLst>
      <p:ext uri="{BB962C8B-B14F-4D97-AF65-F5344CB8AC3E}">
        <p14:creationId xmlns:p14="http://schemas.microsoft.com/office/powerpoint/2010/main" val="1699289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E7F3810-1DA9-42D3-9928-4DA618C5923A}" type="datetime1">
              <a:rPr kumimoji="1" lang="ja-JP" altLang="en-US" smtClean="0"/>
              <a:t>2017/1/23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597139F-94A2-4BD9-83B5-6855AB190605}" type="slidenum">
              <a:rPr kumimoji="1" lang="ja-JP" altLang="en-US" smtClean="0"/>
              <a:t>‹#›</a:t>
            </a:fld>
            <a:endParaRPr kumimoji="1" lang="ja-JP" altLang="en-US"/>
          </a:p>
        </p:txBody>
      </p:sp>
    </p:spTree>
    <p:extLst>
      <p:ext uri="{BB962C8B-B14F-4D97-AF65-F5344CB8AC3E}">
        <p14:creationId xmlns:p14="http://schemas.microsoft.com/office/powerpoint/2010/main" val="822489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A1123C1-89A2-4A39-8FC8-ED6BE924AF0E}" type="datetime1">
              <a:rPr kumimoji="1" lang="ja-JP" altLang="en-US" smtClean="0"/>
              <a:t>2017/1/23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597139F-94A2-4BD9-83B5-6855AB190605}" type="slidenum">
              <a:rPr kumimoji="1" lang="ja-JP" altLang="en-US" smtClean="0"/>
              <a:t>‹#›</a:t>
            </a:fld>
            <a:endParaRPr kumimoji="1" lang="ja-JP" altLang="en-US"/>
          </a:p>
        </p:txBody>
      </p:sp>
    </p:spTree>
    <p:extLst>
      <p:ext uri="{BB962C8B-B14F-4D97-AF65-F5344CB8AC3E}">
        <p14:creationId xmlns:p14="http://schemas.microsoft.com/office/powerpoint/2010/main" val="1912762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7FA67EE-ACB1-4A9C-9086-F60C675081BC}" type="datetime1">
              <a:rPr kumimoji="1" lang="ja-JP" altLang="en-US" smtClean="0"/>
              <a:t>2017/1/23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597139F-94A2-4BD9-83B5-6855AB190605}" type="slidenum">
              <a:rPr kumimoji="1" lang="ja-JP" altLang="en-US" smtClean="0"/>
              <a:t>‹#›</a:t>
            </a:fld>
            <a:endParaRPr kumimoji="1" lang="ja-JP" altLang="en-US"/>
          </a:p>
        </p:txBody>
      </p:sp>
    </p:spTree>
    <p:extLst>
      <p:ext uri="{BB962C8B-B14F-4D97-AF65-F5344CB8AC3E}">
        <p14:creationId xmlns:p14="http://schemas.microsoft.com/office/powerpoint/2010/main" val="458802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383EEAF-F471-425C-9532-035DB560B9C7}" type="datetime1">
              <a:rPr kumimoji="1" lang="ja-JP" altLang="en-US" smtClean="0"/>
              <a:t>2017/1/23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597139F-94A2-4BD9-83B5-6855AB190605}" type="slidenum">
              <a:rPr kumimoji="1" lang="ja-JP" altLang="en-US" smtClean="0"/>
              <a:t>‹#›</a:t>
            </a:fld>
            <a:endParaRPr kumimoji="1" lang="ja-JP" altLang="en-US"/>
          </a:p>
        </p:txBody>
      </p:sp>
    </p:spTree>
    <p:extLst>
      <p:ext uri="{BB962C8B-B14F-4D97-AF65-F5344CB8AC3E}">
        <p14:creationId xmlns:p14="http://schemas.microsoft.com/office/powerpoint/2010/main" val="1970782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78BA19C-1204-4DE4-9FB6-121C713C6744}" type="datetime1">
              <a:rPr kumimoji="1" lang="ja-JP" altLang="en-US" smtClean="0"/>
              <a:t>2017/1/23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597139F-94A2-4BD9-83B5-6855AB190605}" type="slidenum">
              <a:rPr kumimoji="1" lang="ja-JP" altLang="en-US" smtClean="0"/>
              <a:t>‹#›</a:t>
            </a:fld>
            <a:endParaRPr kumimoji="1" lang="ja-JP" altLang="en-US"/>
          </a:p>
        </p:txBody>
      </p:sp>
    </p:spTree>
    <p:extLst>
      <p:ext uri="{BB962C8B-B14F-4D97-AF65-F5344CB8AC3E}">
        <p14:creationId xmlns:p14="http://schemas.microsoft.com/office/powerpoint/2010/main" val="3614471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58C2520-1903-4702-AD28-85314FAF6028}" type="datetime1">
              <a:rPr kumimoji="1" lang="ja-JP" altLang="en-US" smtClean="0"/>
              <a:t>2017/1/23</a:t>
            </a:fld>
            <a:endParaRPr kumimoji="1" lang="ja-JP" altLang="en-US"/>
          </a:p>
        </p:txBody>
      </p:sp>
      <p:sp>
        <p:nvSpPr>
          <p:cNvPr id="5" name="フッター プレースホルダー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9597139F-94A2-4BD9-83B5-6855AB190605}" type="slidenum">
              <a:rPr kumimoji="1" lang="ja-JP" altLang="en-US" smtClean="0"/>
              <a:t>‹#›</a:t>
            </a:fld>
            <a:endParaRPr kumimoji="1" lang="ja-JP" altLang="en-US"/>
          </a:p>
        </p:txBody>
      </p:sp>
    </p:spTree>
    <p:extLst>
      <p:ext uri="{BB962C8B-B14F-4D97-AF65-F5344CB8AC3E}">
        <p14:creationId xmlns:p14="http://schemas.microsoft.com/office/powerpoint/2010/main" val="1354319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6.png"/></Relationships>
</file>

<file path=ppt/slides/_rels/slide2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0.png"/></Relationships>
</file>

<file path=ppt/slides/_rels/slide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ja-JP" altLang="en-US" sz="2400" dirty="0"/>
              <a:t>直売所来店者アンケート調査（２８）業務</a:t>
            </a:r>
            <a:br>
              <a:rPr lang="ja-JP" altLang="en-US" sz="2400" dirty="0"/>
            </a:br>
            <a:r>
              <a:rPr lang="ja-JP" altLang="en-US" sz="2400" dirty="0" smtClean="0"/>
              <a:t>結果報告書</a:t>
            </a:r>
            <a:r>
              <a:rPr lang="ja-JP" altLang="en-US" sz="2400" dirty="0"/>
              <a:t/>
            </a:r>
            <a:br>
              <a:rPr lang="ja-JP" altLang="en-US" sz="2400" dirty="0"/>
            </a:br>
            <a:endParaRPr lang="ja-JP" altLang="en-US" sz="2400" dirty="0"/>
          </a:p>
        </p:txBody>
      </p:sp>
      <p:sp>
        <p:nvSpPr>
          <p:cNvPr id="5" name="サブタイトル 4"/>
          <p:cNvSpPr>
            <a:spLocks noGrp="1"/>
          </p:cNvSpPr>
          <p:nvPr>
            <p:ph type="subTitle" idx="1"/>
          </p:nvPr>
        </p:nvSpPr>
        <p:spPr>
          <a:xfrm>
            <a:off x="1028700" y="7092280"/>
            <a:ext cx="4800600" cy="426120"/>
          </a:xfrm>
        </p:spPr>
        <p:txBody>
          <a:bodyPr>
            <a:normAutofit/>
          </a:bodyPr>
          <a:lstStyle/>
          <a:p>
            <a:r>
              <a:rPr lang="ja-JP" altLang="en-US" sz="1800" dirty="0" smtClean="0"/>
              <a:t>平成２８年１１月</a:t>
            </a:r>
            <a:endParaRPr kumimoji="1" lang="ja-JP" altLang="en-US" sz="1800" dirty="0"/>
          </a:p>
        </p:txBody>
      </p:sp>
    </p:spTree>
    <p:extLst>
      <p:ext uri="{BB962C8B-B14F-4D97-AF65-F5344CB8AC3E}">
        <p14:creationId xmlns:p14="http://schemas.microsoft.com/office/powerpoint/2010/main" val="106799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61636" y="251520"/>
            <a:ext cx="6229488" cy="707886"/>
          </a:xfrm>
          <a:prstGeom prst="rect">
            <a:avLst/>
          </a:prstGeom>
          <a:noFill/>
        </p:spPr>
        <p:txBody>
          <a:bodyPr wrap="square" rtlCol="0">
            <a:spAutoFit/>
          </a:bodyPr>
          <a:lstStyle/>
          <a:p>
            <a:r>
              <a:rPr lang="ja-JP" altLang="en-US" sz="1600" dirty="0"/>
              <a:t>４</a:t>
            </a:r>
            <a:r>
              <a:rPr kumimoji="1" lang="ja-JP" altLang="en-US" sz="1600" dirty="0" smtClean="0"/>
              <a:t>　年代別　</a:t>
            </a:r>
            <a:r>
              <a:rPr lang="ja-JP" altLang="en-US" sz="1600" dirty="0" smtClean="0"/>
              <a:t>利用実態</a:t>
            </a:r>
            <a:endParaRPr lang="en-US" altLang="ja-JP" sz="1600" dirty="0" smtClean="0"/>
          </a:p>
          <a:p>
            <a:endParaRPr lang="en-US" altLang="ja-JP" sz="1200" dirty="0" smtClean="0"/>
          </a:p>
          <a:p>
            <a:r>
              <a:rPr lang="ja-JP" altLang="en-US" sz="1200" b="1" dirty="0" smtClean="0"/>
              <a:t>年齢層</a:t>
            </a:r>
            <a:r>
              <a:rPr lang="ja-JP" altLang="en-US" sz="1200" b="1" dirty="0"/>
              <a:t>を</a:t>
            </a:r>
            <a:r>
              <a:rPr lang="en-US" altLang="ja-JP" sz="1200" b="1" dirty="0"/>
              <a:t>60</a:t>
            </a:r>
            <a:r>
              <a:rPr lang="ja-JP" altLang="en-US" sz="1200" b="1" dirty="0"/>
              <a:t>代以上（定年世代）、</a:t>
            </a:r>
            <a:r>
              <a:rPr lang="en-US" altLang="ja-JP" sz="1200" b="1" dirty="0"/>
              <a:t>50</a:t>
            </a:r>
            <a:r>
              <a:rPr lang="ja-JP" altLang="en-US" sz="1200" b="1" dirty="0"/>
              <a:t>代（定年予備世代）、</a:t>
            </a:r>
            <a:r>
              <a:rPr lang="en-US" altLang="ja-JP" sz="1200" b="1" dirty="0"/>
              <a:t>40</a:t>
            </a:r>
            <a:r>
              <a:rPr lang="ja-JP" altLang="en-US" sz="1200" b="1" dirty="0"/>
              <a:t>代以下（</a:t>
            </a:r>
            <a:r>
              <a:rPr lang="ja-JP" altLang="en-US" sz="1200" b="1" dirty="0" smtClean="0"/>
              <a:t>働き盛り世代</a:t>
            </a:r>
            <a:r>
              <a:rPr lang="ja-JP" altLang="en-US" sz="1200" b="1" dirty="0"/>
              <a:t>）と</a:t>
            </a:r>
            <a:r>
              <a:rPr lang="ja-JP" altLang="en-US" sz="1200" b="1" dirty="0" smtClean="0"/>
              <a:t>分類</a:t>
            </a:r>
            <a:endParaRPr kumimoji="1" lang="ja-JP" altLang="en-US" sz="1600" b="1" dirty="0"/>
          </a:p>
        </p:txBody>
      </p:sp>
      <p:sp>
        <p:nvSpPr>
          <p:cNvPr id="3" name="タイトル 1"/>
          <p:cNvSpPr txBox="1">
            <a:spLocks/>
          </p:cNvSpPr>
          <p:nvPr/>
        </p:nvSpPr>
        <p:spPr>
          <a:xfrm>
            <a:off x="261636" y="1390683"/>
            <a:ext cx="6300000" cy="721484"/>
          </a:xfrm>
          <a:prstGeom prst="rect">
            <a:avLst/>
          </a:prstGeom>
          <a:noFill/>
          <a:ln>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smtClean="0"/>
              <a:t>交通手段に関わらず、日常的な買い物をする際の行動範囲を</a:t>
            </a:r>
            <a:r>
              <a:rPr lang="en-US" altLang="ja-JP" sz="1200" dirty="0" smtClean="0"/>
              <a:t>｢</a:t>
            </a:r>
            <a:r>
              <a:rPr lang="ja-JP" altLang="en-US" sz="1200" dirty="0" smtClean="0"/>
              <a:t>所要時間</a:t>
            </a:r>
            <a:r>
              <a:rPr lang="en-US" altLang="ja-JP" sz="1200" dirty="0" smtClean="0"/>
              <a:t>20</a:t>
            </a:r>
            <a:r>
              <a:rPr lang="ja-JP" altLang="en-US" sz="1200" dirty="0" smtClean="0"/>
              <a:t>分圏内</a:t>
            </a:r>
            <a:r>
              <a:rPr lang="en-US" altLang="ja-JP" sz="1200" dirty="0" smtClean="0"/>
              <a:t>｣</a:t>
            </a:r>
            <a:r>
              <a:rPr lang="ja-JP" altLang="en-US" sz="1200" dirty="0" smtClean="0"/>
              <a:t>と想定し、その割合を分析したところ、郊外型になるにつれ「</a:t>
            </a:r>
            <a:r>
              <a:rPr lang="en-US" altLang="ja-JP" sz="1200" dirty="0" smtClean="0"/>
              <a:t>20</a:t>
            </a:r>
            <a:r>
              <a:rPr lang="ja-JP" altLang="en-US" sz="1200" dirty="0" smtClean="0"/>
              <a:t>分以上」の割合が高くなるが、年代別に</a:t>
            </a:r>
            <a:r>
              <a:rPr lang="ja-JP" altLang="en-US" sz="1200" dirty="0"/>
              <a:t>よる</a:t>
            </a:r>
            <a:r>
              <a:rPr lang="ja-JP" altLang="en-US" sz="1200" dirty="0" smtClean="0"/>
              <a:t>大きな差は</a:t>
            </a:r>
            <a:r>
              <a:rPr lang="en-US" altLang="ja-JP" sz="1200" dirty="0" smtClean="0"/>
              <a:t>｢</a:t>
            </a:r>
            <a:r>
              <a:rPr lang="ja-JP" altLang="en-US" sz="1200" dirty="0" smtClean="0"/>
              <a:t>郊外型１</a:t>
            </a:r>
            <a:r>
              <a:rPr lang="en-US" altLang="ja-JP" sz="1200" dirty="0" smtClean="0"/>
              <a:t>｣</a:t>
            </a:r>
            <a:r>
              <a:rPr lang="ja-JP" altLang="en-US" sz="1200" dirty="0" smtClean="0"/>
              <a:t>を除き、見受けられなかった。</a:t>
            </a:r>
            <a:endParaRPr lang="en-US" altLang="ja-JP" sz="1200" dirty="0" smtClean="0"/>
          </a:p>
        </p:txBody>
      </p:sp>
      <p:sp>
        <p:nvSpPr>
          <p:cNvPr id="12" name="テキスト ボックス 11"/>
          <p:cNvSpPr txBox="1"/>
          <p:nvPr/>
        </p:nvSpPr>
        <p:spPr>
          <a:xfrm>
            <a:off x="261636" y="1113917"/>
            <a:ext cx="2651740" cy="276999"/>
          </a:xfrm>
          <a:prstGeom prst="rect">
            <a:avLst/>
          </a:prstGeom>
          <a:noFill/>
        </p:spPr>
        <p:txBody>
          <a:bodyPr wrap="square" rtlCol="0">
            <a:spAutoFit/>
          </a:bodyPr>
          <a:lstStyle/>
          <a:p>
            <a:r>
              <a:rPr kumimoji="1" lang="en-US" altLang="ja-JP" sz="1200" dirty="0" smtClean="0"/>
              <a:t>Q</a:t>
            </a:r>
            <a:r>
              <a:rPr lang="ja-JP" altLang="en-US" sz="1200" dirty="0"/>
              <a:t>１</a:t>
            </a:r>
            <a:r>
              <a:rPr lang="en-US" altLang="ja-JP" sz="1200" dirty="0" smtClean="0"/>
              <a:t>-</a:t>
            </a:r>
            <a:r>
              <a:rPr lang="ja-JP" altLang="en-US" sz="1200" dirty="0" smtClean="0"/>
              <a:t> ６　所要時間</a:t>
            </a:r>
            <a:r>
              <a:rPr kumimoji="1" lang="ja-JP" altLang="en-US" sz="1200" dirty="0" smtClean="0"/>
              <a:t>　</a:t>
            </a:r>
            <a:endParaRPr kumimoji="1" lang="ja-JP" altLang="en-US" sz="1200" dirty="0"/>
          </a:p>
        </p:txBody>
      </p:sp>
      <p:graphicFrame>
        <p:nvGraphicFramePr>
          <p:cNvPr id="11" name="表 10"/>
          <p:cNvGraphicFramePr>
            <a:graphicFrameLocks noGrp="1"/>
          </p:cNvGraphicFramePr>
          <p:nvPr>
            <p:extLst>
              <p:ext uri="{D42A27DB-BD31-4B8C-83A1-F6EECF244321}">
                <p14:modId xmlns:p14="http://schemas.microsoft.com/office/powerpoint/2010/main" val="2344954193"/>
              </p:ext>
            </p:extLst>
          </p:nvPr>
        </p:nvGraphicFramePr>
        <p:xfrm>
          <a:off x="286170" y="4305966"/>
          <a:ext cx="2879998" cy="442800"/>
        </p:xfrm>
        <a:graphic>
          <a:graphicData uri="http://schemas.openxmlformats.org/drawingml/2006/table">
            <a:tbl>
              <a:tblPr firstRow="1" bandRow="1">
                <a:tableStyleId>{073A0DAA-6AF3-43AB-8588-CEC1D06C72B9}</a:tableStyleId>
              </a:tblPr>
              <a:tblGrid>
                <a:gridCol w="668302"/>
                <a:gridCol w="276462"/>
                <a:gridCol w="276462"/>
                <a:gridCol w="276462"/>
                <a:gridCol w="276462"/>
                <a:gridCol w="276462"/>
                <a:gridCol w="276462"/>
                <a:gridCol w="276462"/>
                <a:gridCol w="276462"/>
              </a:tblGrid>
              <a:tr h="147600">
                <a:tc>
                  <a:txBody>
                    <a:bodyPr/>
                    <a:lstStyle/>
                    <a:p>
                      <a:pPr algn="r" fontAlgn="ctr"/>
                      <a:r>
                        <a:rPr lang="ja-JP" altLang="en-US" sz="900" b="0" i="0" u="none" strike="noStrike" dirty="0" smtClean="0">
                          <a:effectLst/>
                          <a:latin typeface="ＭＳ Ｐゴシック"/>
                        </a:rPr>
                        <a:t>所要時間</a:t>
                      </a:r>
                    </a:p>
                  </a:txBody>
                  <a:tcPr marL="9525" marR="9525" marT="9525" marB="0" anchor="ctr"/>
                </a:tc>
                <a:tc gridSpan="2">
                  <a:txBody>
                    <a:bodyPr/>
                    <a:lstStyle/>
                    <a:p>
                      <a:pPr algn="ctr" fontAlgn="ctr"/>
                      <a:r>
                        <a:rPr lang="ja-JP" altLang="en-US" sz="900" b="0" i="0" u="none" strike="noStrike" dirty="0">
                          <a:solidFill>
                            <a:schemeClr val="bg1"/>
                          </a:solidFill>
                          <a:effectLst/>
                          <a:latin typeface="MS Gothic"/>
                        </a:rPr>
                        <a:t>合計</a:t>
                      </a:r>
                    </a:p>
                  </a:txBody>
                  <a:tcPr marL="9525" marR="9525" marT="9525" marB="0" anchor="ctr"/>
                </a:tc>
                <a:tc hMerge="1">
                  <a:txBody>
                    <a:bodyPr/>
                    <a:lstStyle/>
                    <a:p>
                      <a:endParaRPr kumimoji="1" lang="ja-JP" altLang="en-US"/>
                    </a:p>
                  </a:txBody>
                  <a:tcPr/>
                </a:tc>
                <a:tc gridSpan="2">
                  <a:txBody>
                    <a:bodyPr/>
                    <a:lstStyle/>
                    <a:p>
                      <a:pPr algn="ctr" fontAlgn="ctr"/>
                      <a:r>
                        <a:rPr lang="en-US" altLang="ja-JP" sz="900" b="0" i="0" u="none" strike="noStrike" dirty="0">
                          <a:solidFill>
                            <a:schemeClr val="bg1"/>
                          </a:solidFill>
                          <a:effectLst/>
                          <a:latin typeface="MS Gothic"/>
                        </a:rPr>
                        <a:t>40</a:t>
                      </a:r>
                      <a:r>
                        <a:rPr lang="ja-JP" altLang="en-US" sz="900" b="0" i="0" u="none" strike="noStrike" dirty="0">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900" b="0" i="0" u="none" strike="noStrike" dirty="0">
                          <a:solidFill>
                            <a:schemeClr val="bg1"/>
                          </a:solidFill>
                          <a:effectLst/>
                          <a:latin typeface="MS Gothic"/>
                        </a:rPr>
                        <a:t>50</a:t>
                      </a:r>
                      <a:r>
                        <a:rPr lang="ja-JP" altLang="en-US" sz="9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900" b="0" i="0" u="none" strike="noStrike" dirty="0">
                          <a:solidFill>
                            <a:schemeClr val="bg1"/>
                          </a:solidFill>
                          <a:effectLst/>
                          <a:latin typeface="MS Gothic"/>
                        </a:rPr>
                        <a:t>60</a:t>
                      </a:r>
                      <a:r>
                        <a:rPr lang="ja-JP" altLang="en-US" sz="9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147600">
                <a:tc>
                  <a:txBody>
                    <a:bodyPr/>
                    <a:lstStyle/>
                    <a:p>
                      <a:pPr algn="r" fontAlgn="ctr"/>
                      <a:r>
                        <a:rPr lang="en-US" altLang="ja-JP" sz="800" b="0" i="0" u="none" strike="noStrike">
                          <a:solidFill>
                            <a:srgbClr val="000000"/>
                          </a:solidFill>
                          <a:effectLst/>
                          <a:latin typeface="ＭＳ Ｐゴシック"/>
                        </a:rPr>
                        <a:t>20</a:t>
                      </a:r>
                      <a:r>
                        <a:rPr lang="ja-JP" altLang="en-US" sz="800" b="0" i="0" u="none" strike="noStrike">
                          <a:solidFill>
                            <a:srgbClr val="000000"/>
                          </a:solidFill>
                          <a:effectLst/>
                          <a:latin typeface="ＭＳ Ｐゴシック"/>
                        </a:rPr>
                        <a:t>分未満</a:t>
                      </a:r>
                    </a:p>
                  </a:txBody>
                  <a:tcPr marL="9525" marR="9525" marT="9525" marB="0" anchor="ctr"/>
                </a:tc>
                <a:tc>
                  <a:txBody>
                    <a:bodyPr/>
                    <a:lstStyle/>
                    <a:p>
                      <a:pPr algn="ctr" fontAlgn="ctr"/>
                      <a:r>
                        <a:rPr lang="en-US" altLang="ja-JP" sz="800" b="0" i="0" u="none" strike="noStrike">
                          <a:solidFill>
                            <a:srgbClr val="000000"/>
                          </a:solidFill>
                          <a:effectLst/>
                          <a:latin typeface="MS Gothic"/>
                        </a:rPr>
                        <a:t>263</a:t>
                      </a:r>
                    </a:p>
                  </a:txBody>
                  <a:tcPr marL="9525" marR="9525" marT="9525" marB="0" anchor="ctr"/>
                </a:tc>
                <a:tc>
                  <a:txBody>
                    <a:bodyPr/>
                    <a:lstStyle/>
                    <a:p>
                      <a:pPr algn="ctr" fontAlgn="ctr"/>
                      <a:r>
                        <a:rPr lang="en-US" altLang="ja-JP" sz="800" b="0" i="0" u="none" strike="noStrike">
                          <a:solidFill>
                            <a:srgbClr val="000000"/>
                          </a:solidFill>
                          <a:effectLst/>
                          <a:latin typeface="MS Gothic"/>
                        </a:rPr>
                        <a:t>83.8%</a:t>
                      </a:r>
                    </a:p>
                  </a:txBody>
                  <a:tcPr marL="9525" marR="9525" marT="9525" marB="0" anchor="ctr"/>
                </a:tc>
                <a:tc>
                  <a:txBody>
                    <a:bodyPr/>
                    <a:lstStyle/>
                    <a:p>
                      <a:pPr algn="ctr" fontAlgn="ctr"/>
                      <a:r>
                        <a:rPr lang="en-US" altLang="ja-JP" sz="800" b="0" i="0" u="none" strike="noStrike">
                          <a:solidFill>
                            <a:srgbClr val="000000"/>
                          </a:solidFill>
                          <a:effectLst/>
                          <a:latin typeface="MS Gothic"/>
                        </a:rPr>
                        <a:t>43</a:t>
                      </a:r>
                    </a:p>
                  </a:txBody>
                  <a:tcPr marL="9525" marR="9525" marT="9525" marB="0" anchor="ctr"/>
                </a:tc>
                <a:tc>
                  <a:txBody>
                    <a:bodyPr/>
                    <a:lstStyle/>
                    <a:p>
                      <a:pPr algn="ctr" fontAlgn="ctr"/>
                      <a:r>
                        <a:rPr lang="en-US" altLang="ja-JP" sz="800" b="0" i="0" u="none" strike="noStrike">
                          <a:solidFill>
                            <a:srgbClr val="000000"/>
                          </a:solidFill>
                          <a:effectLst/>
                          <a:latin typeface="MS Gothic"/>
                        </a:rPr>
                        <a:t>82.7%</a:t>
                      </a:r>
                    </a:p>
                  </a:txBody>
                  <a:tcPr marL="9525" marR="9525" marT="9525" marB="0" anchor="ctr"/>
                </a:tc>
                <a:tc>
                  <a:txBody>
                    <a:bodyPr/>
                    <a:lstStyle/>
                    <a:p>
                      <a:pPr algn="ctr" fontAlgn="ctr"/>
                      <a:r>
                        <a:rPr lang="en-US" altLang="ja-JP" sz="800" b="0" i="0" u="none" strike="noStrike">
                          <a:solidFill>
                            <a:srgbClr val="000000"/>
                          </a:solidFill>
                          <a:effectLst/>
                          <a:latin typeface="MS Gothic"/>
                        </a:rPr>
                        <a:t>32</a:t>
                      </a:r>
                    </a:p>
                  </a:txBody>
                  <a:tcPr marL="9525" marR="9525" marT="9525" marB="0" anchor="ctr"/>
                </a:tc>
                <a:tc>
                  <a:txBody>
                    <a:bodyPr/>
                    <a:lstStyle/>
                    <a:p>
                      <a:pPr algn="ctr" fontAlgn="ctr"/>
                      <a:r>
                        <a:rPr lang="en-US" altLang="ja-JP" sz="800" b="0" i="0" u="none" strike="noStrike">
                          <a:solidFill>
                            <a:srgbClr val="000000"/>
                          </a:solidFill>
                          <a:effectLst/>
                          <a:latin typeface="MS Gothic"/>
                        </a:rPr>
                        <a:t>76.2%</a:t>
                      </a:r>
                    </a:p>
                  </a:txBody>
                  <a:tcPr marL="9525" marR="9525" marT="9525" marB="0" anchor="ctr"/>
                </a:tc>
                <a:tc>
                  <a:txBody>
                    <a:bodyPr/>
                    <a:lstStyle/>
                    <a:p>
                      <a:pPr algn="ctr" fontAlgn="ctr"/>
                      <a:r>
                        <a:rPr lang="en-US" altLang="ja-JP" sz="800" b="0" i="0" u="none" strike="noStrike">
                          <a:solidFill>
                            <a:srgbClr val="000000"/>
                          </a:solidFill>
                          <a:effectLst/>
                          <a:latin typeface="MS Gothic"/>
                        </a:rPr>
                        <a:t>188</a:t>
                      </a:r>
                    </a:p>
                  </a:txBody>
                  <a:tcPr marL="9525" marR="9525" marT="9525" marB="0" anchor="ctr"/>
                </a:tc>
                <a:tc>
                  <a:txBody>
                    <a:bodyPr/>
                    <a:lstStyle/>
                    <a:p>
                      <a:pPr algn="ctr" fontAlgn="ctr"/>
                      <a:r>
                        <a:rPr lang="en-US" altLang="ja-JP" sz="800" b="0" i="0" u="none" strike="noStrike">
                          <a:solidFill>
                            <a:srgbClr val="000000"/>
                          </a:solidFill>
                          <a:effectLst/>
                          <a:latin typeface="MS Gothic"/>
                        </a:rPr>
                        <a:t>85.5%</a:t>
                      </a:r>
                    </a:p>
                  </a:txBody>
                  <a:tcPr marL="9525" marR="9525" marT="9525" marB="0" anchor="ctr"/>
                </a:tc>
              </a:tr>
              <a:tr h="147600">
                <a:tc>
                  <a:txBody>
                    <a:bodyPr/>
                    <a:lstStyle/>
                    <a:p>
                      <a:pPr algn="r" fontAlgn="ctr"/>
                      <a:r>
                        <a:rPr lang="en-US" altLang="ja-JP" sz="800" b="0" i="0" u="none" strike="noStrike">
                          <a:solidFill>
                            <a:srgbClr val="000000"/>
                          </a:solidFill>
                          <a:effectLst/>
                          <a:latin typeface="ＭＳ Ｐゴシック"/>
                        </a:rPr>
                        <a:t>20</a:t>
                      </a:r>
                      <a:r>
                        <a:rPr lang="ja-JP" altLang="en-US" sz="800" b="0" i="0" u="none" strike="noStrike">
                          <a:solidFill>
                            <a:srgbClr val="000000"/>
                          </a:solidFill>
                          <a:effectLst/>
                          <a:latin typeface="ＭＳ Ｐゴシック"/>
                        </a:rPr>
                        <a:t>分以上</a:t>
                      </a:r>
                    </a:p>
                  </a:txBody>
                  <a:tcPr marL="9525" marR="9525" marT="9525" marB="0" anchor="ctr"/>
                </a:tc>
                <a:tc>
                  <a:txBody>
                    <a:bodyPr/>
                    <a:lstStyle/>
                    <a:p>
                      <a:pPr algn="ctr" fontAlgn="ctr"/>
                      <a:r>
                        <a:rPr lang="en-US" altLang="ja-JP" sz="800" b="0" i="0" u="none" strike="noStrike">
                          <a:solidFill>
                            <a:srgbClr val="000000"/>
                          </a:solidFill>
                          <a:effectLst/>
                          <a:latin typeface="MS Gothic"/>
                        </a:rPr>
                        <a:t>51</a:t>
                      </a:r>
                    </a:p>
                  </a:txBody>
                  <a:tcPr marL="9525" marR="9525" marT="9525" marB="0" anchor="ctr"/>
                </a:tc>
                <a:tc>
                  <a:txBody>
                    <a:bodyPr/>
                    <a:lstStyle/>
                    <a:p>
                      <a:pPr algn="ctr" fontAlgn="ctr"/>
                      <a:r>
                        <a:rPr lang="en-US" altLang="ja-JP" sz="800" b="0" i="0" u="none" strike="noStrike">
                          <a:solidFill>
                            <a:srgbClr val="000000"/>
                          </a:solidFill>
                          <a:effectLst/>
                          <a:latin typeface="MS Gothic"/>
                        </a:rPr>
                        <a:t>16.2%</a:t>
                      </a:r>
                    </a:p>
                  </a:txBody>
                  <a:tcPr marL="9525" marR="9525" marT="9525" marB="0" anchor="ctr"/>
                </a:tc>
                <a:tc>
                  <a:txBody>
                    <a:bodyPr/>
                    <a:lstStyle/>
                    <a:p>
                      <a:pPr algn="ctr" fontAlgn="ctr"/>
                      <a:r>
                        <a:rPr lang="en-US" altLang="ja-JP" sz="800" b="0" i="0" u="none" strike="noStrike">
                          <a:solidFill>
                            <a:srgbClr val="000000"/>
                          </a:solidFill>
                          <a:effectLst/>
                          <a:latin typeface="MS Gothic"/>
                        </a:rPr>
                        <a:t>9</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17.3%</a:t>
                      </a:r>
                    </a:p>
                  </a:txBody>
                  <a:tcPr marL="9525" marR="9525" marT="9525" marB="0" anchor="ctr"/>
                </a:tc>
                <a:tc>
                  <a:txBody>
                    <a:bodyPr/>
                    <a:lstStyle/>
                    <a:p>
                      <a:pPr algn="ctr" fontAlgn="ctr"/>
                      <a:r>
                        <a:rPr lang="en-US" altLang="ja-JP" sz="800" b="0" i="0" u="none" strike="noStrike">
                          <a:solidFill>
                            <a:srgbClr val="000000"/>
                          </a:solidFill>
                          <a:effectLst/>
                          <a:latin typeface="MS Gothic"/>
                        </a:rPr>
                        <a:t>10</a:t>
                      </a:r>
                    </a:p>
                  </a:txBody>
                  <a:tcPr marL="9525" marR="9525" marT="9525" marB="0" anchor="ctr"/>
                </a:tc>
                <a:tc>
                  <a:txBody>
                    <a:bodyPr/>
                    <a:lstStyle/>
                    <a:p>
                      <a:pPr algn="ctr" fontAlgn="ctr"/>
                      <a:r>
                        <a:rPr lang="en-US" altLang="ja-JP" sz="800" b="0" i="0" u="none" strike="noStrike">
                          <a:solidFill>
                            <a:srgbClr val="000000"/>
                          </a:solidFill>
                          <a:effectLst/>
                          <a:latin typeface="MS Gothic"/>
                        </a:rPr>
                        <a:t>23.8%</a:t>
                      </a:r>
                    </a:p>
                  </a:txBody>
                  <a:tcPr marL="9525" marR="9525" marT="9525" marB="0" anchor="ctr"/>
                </a:tc>
                <a:tc>
                  <a:txBody>
                    <a:bodyPr/>
                    <a:lstStyle/>
                    <a:p>
                      <a:pPr algn="ctr" fontAlgn="ctr"/>
                      <a:r>
                        <a:rPr lang="en-US" altLang="ja-JP" sz="800" b="0" i="0" u="none" strike="noStrike">
                          <a:solidFill>
                            <a:srgbClr val="000000"/>
                          </a:solidFill>
                          <a:effectLst/>
                          <a:latin typeface="MS Gothic"/>
                        </a:rPr>
                        <a:t>32</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14.5%</a:t>
                      </a:r>
                    </a:p>
                  </a:txBody>
                  <a:tcPr marL="9525" marR="9525" marT="9525" marB="0" anchor="ctr"/>
                </a:tc>
              </a:tr>
            </a:tbl>
          </a:graphicData>
        </a:graphic>
      </p:graphicFrame>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7728" y="2291949"/>
            <a:ext cx="2880000" cy="199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1124" y="5409552"/>
            <a:ext cx="2880000" cy="199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表 14"/>
          <p:cNvGraphicFramePr>
            <a:graphicFrameLocks noGrp="1"/>
          </p:cNvGraphicFramePr>
          <p:nvPr>
            <p:extLst>
              <p:ext uri="{D42A27DB-BD31-4B8C-83A1-F6EECF244321}">
                <p14:modId xmlns:p14="http://schemas.microsoft.com/office/powerpoint/2010/main" val="2925307265"/>
              </p:ext>
            </p:extLst>
          </p:nvPr>
        </p:nvGraphicFramePr>
        <p:xfrm>
          <a:off x="3647728" y="4284705"/>
          <a:ext cx="2879998" cy="442800"/>
        </p:xfrm>
        <a:graphic>
          <a:graphicData uri="http://schemas.openxmlformats.org/drawingml/2006/table">
            <a:tbl>
              <a:tblPr firstRow="1" bandRow="1">
                <a:tableStyleId>{073A0DAA-6AF3-43AB-8588-CEC1D06C72B9}</a:tableStyleId>
              </a:tblPr>
              <a:tblGrid>
                <a:gridCol w="668302"/>
                <a:gridCol w="276462"/>
                <a:gridCol w="276462"/>
                <a:gridCol w="276462"/>
                <a:gridCol w="276462"/>
                <a:gridCol w="276462"/>
                <a:gridCol w="276462"/>
                <a:gridCol w="276462"/>
                <a:gridCol w="276462"/>
              </a:tblGrid>
              <a:tr h="147600">
                <a:tc>
                  <a:txBody>
                    <a:bodyPr/>
                    <a:lstStyle/>
                    <a:p>
                      <a:pPr algn="r" fontAlgn="ctr"/>
                      <a:r>
                        <a:rPr lang="ja-JP" altLang="en-US" sz="900" b="0" i="0" u="none" strike="noStrike" dirty="0" smtClean="0">
                          <a:effectLst/>
                          <a:latin typeface="ＭＳ Ｐゴシック"/>
                        </a:rPr>
                        <a:t>所要時間</a:t>
                      </a:r>
                    </a:p>
                  </a:txBody>
                  <a:tcPr marL="9525" marR="9525" marT="9525" marB="0" anchor="ctr"/>
                </a:tc>
                <a:tc gridSpan="2">
                  <a:txBody>
                    <a:bodyPr/>
                    <a:lstStyle/>
                    <a:p>
                      <a:pPr algn="ctr" fontAlgn="ctr"/>
                      <a:r>
                        <a:rPr lang="ja-JP" altLang="en-US" sz="900" b="0" i="0" u="none" strike="noStrike" dirty="0">
                          <a:solidFill>
                            <a:schemeClr val="bg1"/>
                          </a:solidFill>
                          <a:effectLst/>
                          <a:latin typeface="MS Gothic"/>
                        </a:rPr>
                        <a:t>合計</a:t>
                      </a:r>
                    </a:p>
                  </a:txBody>
                  <a:tcPr marL="9525" marR="9525" marT="9525" marB="0" anchor="ctr"/>
                </a:tc>
                <a:tc hMerge="1">
                  <a:txBody>
                    <a:bodyPr/>
                    <a:lstStyle/>
                    <a:p>
                      <a:endParaRPr kumimoji="1" lang="ja-JP" altLang="en-US"/>
                    </a:p>
                  </a:txBody>
                  <a:tcPr/>
                </a:tc>
                <a:tc gridSpan="2">
                  <a:txBody>
                    <a:bodyPr/>
                    <a:lstStyle/>
                    <a:p>
                      <a:pPr algn="ctr" fontAlgn="ctr"/>
                      <a:r>
                        <a:rPr lang="en-US" altLang="ja-JP" sz="900" b="0" i="0" u="none" strike="noStrike" dirty="0">
                          <a:solidFill>
                            <a:schemeClr val="bg1"/>
                          </a:solidFill>
                          <a:effectLst/>
                          <a:latin typeface="MS Gothic"/>
                        </a:rPr>
                        <a:t>40</a:t>
                      </a:r>
                      <a:r>
                        <a:rPr lang="ja-JP" altLang="en-US" sz="900" b="0" i="0" u="none" strike="noStrike" dirty="0">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900" b="0" i="0" u="none" strike="noStrike" dirty="0">
                          <a:solidFill>
                            <a:schemeClr val="bg1"/>
                          </a:solidFill>
                          <a:effectLst/>
                          <a:latin typeface="MS Gothic"/>
                        </a:rPr>
                        <a:t>50</a:t>
                      </a:r>
                      <a:r>
                        <a:rPr lang="ja-JP" altLang="en-US" sz="9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900" b="0" i="0" u="none" strike="noStrike" dirty="0">
                          <a:solidFill>
                            <a:schemeClr val="bg1"/>
                          </a:solidFill>
                          <a:effectLst/>
                          <a:latin typeface="MS Gothic"/>
                        </a:rPr>
                        <a:t>60</a:t>
                      </a:r>
                      <a:r>
                        <a:rPr lang="ja-JP" altLang="en-US" sz="9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147600">
                <a:tc>
                  <a:txBody>
                    <a:bodyPr/>
                    <a:lstStyle/>
                    <a:p>
                      <a:pPr algn="r" fontAlgn="ctr"/>
                      <a:r>
                        <a:rPr lang="en-US" altLang="ja-JP" sz="800" b="0" i="0" u="none" strike="noStrike">
                          <a:solidFill>
                            <a:srgbClr val="000000"/>
                          </a:solidFill>
                          <a:effectLst/>
                          <a:latin typeface="MS Gothic"/>
                        </a:rPr>
                        <a:t>20</a:t>
                      </a:r>
                      <a:r>
                        <a:rPr lang="ja-JP" altLang="en-US" sz="800" b="0" i="0" u="none" strike="noStrike">
                          <a:solidFill>
                            <a:srgbClr val="000000"/>
                          </a:solidFill>
                          <a:effectLst/>
                          <a:latin typeface="MS Gothic"/>
                        </a:rPr>
                        <a:t>分未満</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209</a:t>
                      </a:r>
                    </a:p>
                  </a:txBody>
                  <a:tcPr marL="9525" marR="9525" marT="9525" marB="0" anchor="ctr"/>
                </a:tc>
                <a:tc>
                  <a:txBody>
                    <a:bodyPr/>
                    <a:lstStyle/>
                    <a:p>
                      <a:pPr algn="ctr" fontAlgn="ctr"/>
                      <a:r>
                        <a:rPr lang="en-US" altLang="ja-JP" sz="800" b="0" i="0" u="none" strike="noStrike">
                          <a:solidFill>
                            <a:srgbClr val="000000"/>
                          </a:solidFill>
                          <a:effectLst/>
                          <a:latin typeface="MS Gothic"/>
                        </a:rPr>
                        <a:t>69.0%</a:t>
                      </a:r>
                    </a:p>
                  </a:txBody>
                  <a:tcPr marL="9525" marR="9525" marT="9525" marB="0" anchor="ctr"/>
                </a:tc>
                <a:tc>
                  <a:txBody>
                    <a:bodyPr/>
                    <a:lstStyle/>
                    <a:p>
                      <a:pPr algn="ctr" fontAlgn="ctr"/>
                      <a:r>
                        <a:rPr lang="en-US" altLang="ja-JP" sz="800" b="0" i="0" u="none" strike="noStrike">
                          <a:solidFill>
                            <a:srgbClr val="000000"/>
                          </a:solidFill>
                          <a:effectLst/>
                          <a:latin typeface="MS Gothic"/>
                        </a:rPr>
                        <a:t>43</a:t>
                      </a:r>
                    </a:p>
                  </a:txBody>
                  <a:tcPr marL="9525" marR="9525" marT="9525" marB="0" anchor="ctr"/>
                </a:tc>
                <a:tc>
                  <a:txBody>
                    <a:bodyPr/>
                    <a:lstStyle/>
                    <a:p>
                      <a:pPr algn="ctr" fontAlgn="ctr"/>
                      <a:r>
                        <a:rPr lang="en-US" altLang="ja-JP" sz="800" b="0" i="0" u="none" strike="noStrike">
                          <a:solidFill>
                            <a:srgbClr val="000000"/>
                          </a:solidFill>
                          <a:effectLst/>
                          <a:latin typeface="MS Gothic"/>
                        </a:rPr>
                        <a:t>71.7%</a:t>
                      </a:r>
                    </a:p>
                  </a:txBody>
                  <a:tcPr marL="9525" marR="9525" marT="9525" marB="0" anchor="ctr"/>
                </a:tc>
                <a:tc>
                  <a:txBody>
                    <a:bodyPr/>
                    <a:lstStyle/>
                    <a:p>
                      <a:pPr algn="ctr" fontAlgn="ctr"/>
                      <a:r>
                        <a:rPr lang="en-US" altLang="ja-JP" sz="800" b="0" i="0" u="none" strike="noStrike">
                          <a:solidFill>
                            <a:srgbClr val="000000"/>
                          </a:solidFill>
                          <a:effectLst/>
                          <a:latin typeface="MS Gothic"/>
                        </a:rPr>
                        <a:t>33</a:t>
                      </a:r>
                    </a:p>
                  </a:txBody>
                  <a:tcPr marL="9525" marR="9525" marT="9525" marB="0" anchor="ctr"/>
                </a:tc>
                <a:tc>
                  <a:txBody>
                    <a:bodyPr/>
                    <a:lstStyle/>
                    <a:p>
                      <a:pPr algn="ctr" fontAlgn="ctr"/>
                      <a:r>
                        <a:rPr lang="en-US" altLang="ja-JP" sz="800" b="0" i="0" u="none" strike="noStrike">
                          <a:solidFill>
                            <a:srgbClr val="000000"/>
                          </a:solidFill>
                          <a:effectLst/>
                          <a:latin typeface="MS Gothic"/>
                        </a:rPr>
                        <a:t>75.0%</a:t>
                      </a:r>
                    </a:p>
                  </a:txBody>
                  <a:tcPr marL="9525" marR="9525" marT="9525" marB="0" anchor="ctr"/>
                </a:tc>
                <a:tc>
                  <a:txBody>
                    <a:bodyPr/>
                    <a:lstStyle/>
                    <a:p>
                      <a:pPr algn="ctr" fontAlgn="ctr"/>
                      <a:r>
                        <a:rPr lang="en-US" altLang="ja-JP" sz="800" b="0" i="0" u="none" strike="noStrike">
                          <a:solidFill>
                            <a:srgbClr val="000000"/>
                          </a:solidFill>
                          <a:effectLst/>
                          <a:latin typeface="MS Gothic"/>
                        </a:rPr>
                        <a:t>133</a:t>
                      </a:r>
                    </a:p>
                  </a:txBody>
                  <a:tcPr marL="9525" marR="9525" marT="9525" marB="0" anchor="ctr"/>
                </a:tc>
                <a:tc>
                  <a:txBody>
                    <a:bodyPr/>
                    <a:lstStyle/>
                    <a:p>
                      <a:pPr algn="ctr" fontAlgn="ctr"/>
                      <a:r>
                        <a:rPr lang="en-US" altLang="ja-JP" sz="800" b="0" i="0" u="none" strike="noStrike">
                          <a:solidFill>
                            <a:srgbClr val="000000"/>
                          </a:solidFill>
                          <a:effectLst/>
                          <a:latin typeface="MS Gothic"/>
                        </a:rPr>
                        <a:t>66.8%</a:t>
                      </a:r>
                    </a:p>
                  </a:txBody>
                  <a:tcPr marL="9525" marR="9525" marT="9525" marB="0" anchor="ctr"/>
                </a:tc>
              </a:tr>
              <a:tr h="147600">
                <a:tc>
                  <a:txBody>
                    <a:bodyPr/>
                    <a:lstStyle/>
                    <a:p>
                      <a:pPr algn="r" fontAlgn="ctr"/>
                      <a:r>
                        <a:rPr lang="en-US" altLang="ja-JP" sz="800" b="0" i="0" u="none" strike="noStrike">
                          <a:solidFill>
                            <a:srgbClr val="000000"/>
                          </a:solidFill>
                          <a:effectLst/>
                          <a:latin typeface="MS Gothic"/>
                        </a:rPr>
                        <a:t>20</a:t>
                      </a:r>
                      <a:r>
                        <a:rPr lang="ja-JP" altLang="en-US" sz="800" b="0" i="0" u="none" strike="noStrike">
                          <a:solidFill>
                            <a:srgbClr val="000000"/>
                          </a:solidFill>
                          <a:effectLst/>
                          <a:latin typeface="MS Gothic"/>
                        </a:rPr>
                        <a:t>分以上</a:t>
                      </a:r>
                    </a:p>
                  </a:txBody>
                  <a:tcPr marL="9525" marR="9525" marT="9525" marB="0" anchor="ctr"/>
                </a:tc>
                <a:tc>
                  <a:txBody>
                    <a:bodyPr/>
                    <a:lstStyle/>
                    <a:p>
                      <a:pPr algn="ctr" fontAlgn="ctr"/>
                      <a:r>
                        <a:rPr lang="en-US" altLang="ja-JP" sz="800" b="0" i="0" u="none" strike="noStrike">
                          <a:solidFill>
                            <a:srgbClr val="000000"/>
                          </a:solidFill>
                          <a:effectLst/>
                          <a:latin typeface="MS Gothic"/>
                        </a:rPr>
                        <a:t>94</a:t>
                      </a:r>
                    </a:p>
                  </a:txBody>
                  <a:tcPr marL="9525" marR="9525" marT="9525" marB="0" anchor="ctr"/>
                </a:tc>
                <a:tc>
                  <a:txBody>
                    <a:bodyPr/>
                    <a:lstStyle/>
                    <a:p>
                      <a:pPr algn="ctr" fontAlgn="ctr"/>
                      <a:r>
                        <a:rPr lang="en-US" altLang="ja-JP" sz="800" b="0" i="0" u="none" strike="noStrike">
                          <a:solidFill>
                            <a:srgbClr val="000000"/>
                          </a:solidFill>
                          <a:effectLst/>
                          <a:latin typeface="MS Gothic"/>
                        </a:rPr>
                        <a:t>31.0%</a:t>
                      </a:r>
                    </a:p>
                  </a:txBody>
                  <a:tcPr marL="9525" marR="9525" marT="9525" marB="0" anchor="ctr"/>
                </a:tc>
                <a:tc>
                  <a:txBody>
                    <a:bodyPr/>
                    <a:lstStyle/>
                    <a:p>
                      <a:pPr algn="ctr" fontAlgn="ctr"/>
                      <a:r>
                        <a:rPr lang="en-US" altLang="ja-JP" sz="800" b="0" i="0" u="none" strike="noStrike">
                          <a:solidFill>
                            <a:srgbClr val="000000"/>
                          </a:solidFill>
                          <a:effectLst/>
                          <a:latin typeface="MS Gothic"/>
                        </a:rPr>
                        <a:t>17</a:t>
                      </a:r>
                    </a:p>
                  </a:txBody>
                  <a:tcPr marL="9525" marR="9525" marT="9525" marB="0" anchor="ctr"/>
                </a:tc>
                <a:tc>
                  <a:txBody>
                    <a:bodyPr/>
                    <a:lstStyle/>
                    <a:p>
                      <a:pPr algn="ctr" fontAlgn="ctr"/>
                      <a:r>
                        <a:rPr lang="en-US" altLang="ja-JP" sz="800" b="0" i="0" u="none" strike="noStrike">
                          <a:solidFill>
                            <a:srgbClr val="000000"/>
                          </a:solidFill>
                          <a:effectLst/>
                          <a:latin typeface="MS Gothic"/>
                        </a:rPr>
                        <a:t>28.3%</a:t>
                      </a:r>
                    </a:p>
                  </a:txBody>
                  <a:tcPr marL="9525" marR="9525" marT="9525" marB="0" anchor="ctr"/>
                </a:tc>
                <a:tc>
                  <a:txBody>
                    <a:bodyPr/>
                    <a:lstStyle/>
                    <a:p>
                      <a:pPr algn="ctr" fontAlgn="ctr"/>
                      <a:r>
                        <a:rPr lang="en-US" altLang="ja-JP" sz="800" b="0" i="0" u="none" strike="noStrike">
                          <a:solidFill>
                            <a:srgbClr val="000000"/>
                          </a:solidFill>
                          <a:effectLst/>
                          <a:latin typeface="MS Gothic"/>
                        </a:rPr>
                        <a:t>11</a:t>
                      </a:r>
                    </a:p>
                  </a:txBody>
                  <a:tcPr marL="9525" marR="9525" marT="9525" marB="0" anchor="ctr"/>
                </a:tc>
                <a:tc>
                  <a:txBody>
                    <a:bodyPr/>
                    <a:lstStyle/>
                    <a:p>
                      <a:pPr algn="ctr" fontAlgn="ctr"/>
                      <a:r>
                        <a:rPr lang="en-US" altLang="ja-JP" sz="800" b="0" i="0" u="none" strike="noStrike">
                          <a:solidFill>
                            <a:srgbClr val="000000"/>
                          </a:solidFill>
                          <a:effectLst/>
                          <a:latin typeface="MS Gothic"/>
                        </a:rPr>
                        <a:t>25.0%</a:t>
                      </a:r>
                    </a:p>
                  </a:txBody>
                  <a:tcPr marL="9525" marR="9525" marT="9525" marB="0" anchor="ctr"/>
                </a:tc>
                <a:tc>
                  <a:txBody>
                    <a:bodyPr/>
                    <a:lstStyle/>
                    <a:p>
                      <a:pPr algn="ctr" fontAlgn="ctr"/>
                      <a:r>
                        <a:rPr lang="en-US" altLang="ja-JP" sz="800" b="0" i="0" u="none" strike="noStrike">
                          <a:solidFill>
                            <a:srgbClr val="000000"/>
                          </a:solidFill>
                          <a:effectLst/>
                          <a:latin typeface="MS Gothic"/>
                        </a:rPr>
                        <a:t>66</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33.2%</a:t>
                      </a:r>
                    </a:p>
                  </a:txBody>
                  <a:tcPr marL="9525" marR="9525" marT="9525" marB="0" anchor="ctr"/>
                </a:tc>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97524237"/>
              </p:ext>
            </p:extLst>
          </p:nvPr>
        </p:nvGraphicFramePr>
        <p:xfrm>
          <a:off x="266086" y="7402308"/>
          <a:ext cx="2879998" cy="442800"/>
        </p:xfrm>
        <a:graphic>
          <a:graphicData uri="http://schemas.openxmlformats.org/drawingml/2006/table">
            <a:tbl>
              <a:tblPr firstRow="1" bandRow="1">
                <a:tableStyleId>{073A0DAA-6AF3-43AB-8588-CEC1D06C72B9}</a:tableStyleId>
              </a:tblPr>
              <a:tblGrid>
                <a:gridCol w="668302"/>
                <a:gridCol w="276462"/>
                <a:gridCol w="276462"/>
                <a:gridCol w="276462"/>
                <a:gridCol w="276462"/>
                <a:gridCol w="276462"/>
                <a:gridCol w="276462"/>
                <a:gridCol w="276462"/>
                <a:gridCol w="276462"/>
              </a:tblGrid>
              <a:tr h="147600">
                <a:tc>
                  <a:txBody>
                    <a:bodyPr/>
                    <a:lstStyle/>
                    <a:p>
                      <a:pPr algn="r" fontAlgn="ctr"/>
                      <a:r>
                        <a:rPr lang="ja-JP" altLang="en-US" sz="900" b="0" i="0" u="none" strike="noStrike" dirty="0" smtClean="0">
                          <a:effectLst/>
                          <a:latin typeface="ＭＳ Ｐゴシック"/>
                        </a:rPr>
                        <a:t>所要時間</a:t>
                      </a:r>
                    </a:p>
                  </a:txBody>
                  <a:tcPr marL="9525" marR="9525" marT="9525" marB="0" anchor="ctr"/>
                </a:tc>
                <a:tc gridSpan="2">
                  <a:txBody>
                    <a:bodyPr/>
                    <a:lstStyle/>
                    <a:p>
                      <a:pPr algn="ctr" fontAlgn="ctr"/>
                      <a:r>
                        <a:rPr lang="ja-JP" altLang="en-US" sz="900" b="0" i="0" u="none" strike="noStrike" dirty="0">
                          <a:solidFill>
                            <a:schemeClr val="bg1"/>
                          </a:solidFill>
                          <a:effectLst/>
                          <a:latin typeface="MS Gothic"/>
                        </a:rPr>
                        <a:t>合計</a:t>
                      </a:r>
                    </a:p>
                  </a:txBody>
                  <a:tcPr marL="9525" marR="9525" marT="9525" marB="0" anchor="ctr"/>
                </a:tc>
                <a:tc hMerge="1">
                  <a:txBody>
                    <a:bodyPr/>
                    <a:lstStyle/>
                    <a:p>
                      <a:endParaRPr kumimoji="1" lang="ja-JP" altLang="en-US"/>
                    </a:p>
                  </a:txBody>
                  <a:tcPr/>
                </a:tc>
                <a:tc gridSpan="2">
                  <a:txBody>
                    <a:bodyPr/>
                    <a:lstStyle/>
                    <a:p>
                      <a:pPr algn="ctr" fontAlgn="ctr"/>
                      <a:r>
                        <a:rPr lang="en-US" altLang="ja-JP" sz="900" b="0" i="0" u="none" strike="noStrike" dirty="0">
                          <a:solidFill>
                            <a:schemeClr val="bg1"/>
                          </a:solidFill>
                          <a:effectLst/>
                          <a:latin typeface="MS Gothic"/>
                        </a:rPr>
                        <a:t>40</a:t>
                      </a:r>
                      <a:r>
                        <a:rPr lang="ja-JP" altLang="en-US" sz="900" b="0" i="0" u="none" strike="noStrike" dirty="0">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900" b="0" i="0" u="none" strike="noStrike" dirty="0">
                          <a:solidFill>
                            <a:schemeClr val="bg1"/>
                          </a:solidFill>
                          <a:effectLst/>
                          <a:latin typeface="MS Gothic"/>
                        </a:rPr>
                        <a:t>50</a:t>
                      </a:r>
                      <a:r>
                        <a:rPr lang="ja-JP" altLang="en-US" sz="9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900" b="0" i="0" u="none" strike="noStrike" dirty="0">
                          <a:solidFill>
                            <a:schemeClr val="bg1"/>
                          </a:solidFill>
                          <a:effectLst/>
                          <a:latin typeface="MS Gothic"/>
                        </a:rPr>
                        <a:t>60</a:t>
                      </a:r>
                      <a:r>
                        <a:rPr lang="ja-JP" altLang="en-US" sz="9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147600">
                <a:tc>
                  <a:txBody>
                    <a:bodyPr/>
                    <a:lstStyle/>
                    <a:p>
                      <a:pPr algn="r" fontAlgn="ctr"/>
                      <a:r>
                        <a:rPr lang="en-US" altLang="ja-JP" sz="800" b="0" i="0" u="none" strike="noStrike">
                          <a:solidFill>
                            <a:srgbClr val="000000"/>
                          </a:solidFill>
                          <a:effectLst/>
                          <a:latin typeface="ＭＳ Ｐゴシック"/>
                        </a:rPr>
                        <a:t>20</a:t>
                      </a:r>
                      <a:r>
                        <a:rPr lang="ja-JP" altLang="en-US" sz="800" b="0" i="0" u="none" strike="noStrike">
                          <a:solidFill>
                            <a:srgbClr val="000000"/>
                          </a:solidFill>
                          <a:effectLst/>
                          <a:latin typeface="ＭＳ Ｐゴシック"/>
                        </a:rPr>
                        <a:t>分未満</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96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31.4%</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13.3%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27.9%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73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36.5%</a:t>
                      </a:r>
                    </a:p>
                  </a:txBody>
                  <a:tcPr marL="9525" marR="9525" marT="9525" marB="0" anchor="ctr"/>
                </a:tc>
              </a:tr>
              <a:tr h="147600">
                <a:tc>
                  <a:txBody>
                    <a:bodyPr/>
                    <a:lstStyle/>
                    <a:p>
                      <a:pPr algn="r" fontAlgn="ctr"/>
                      <a:r>
                        <a:rPr lang="en-US" altLang="ja-JP" sz="800" b="0" i="0" u="none" strike="noStrike">
                          <a:solidFill>
                            <a:srgbClr val="000000"/>
                          </a:solidFill>
                          <a:effectLst/>
                          <a:latin typeface="ＭＳ Ｐゴシック"/>
                        </a:rPr>
                        <a:t>20</a:t>
                      </a:r>
                      <a:r>
                        <a:rPr lang="ja-JP" altLang="en-US" sz="800" b="0" i="0" u="none" strike="noStrike">
                          <a:solidFill>
                            <a:srgbClr val="000000"/>
                          </a:solidFill>
                          <a:effectLst/>
                          <a:latin typeface="ＭＳ Ｐゴシック"/>
                        </a:rPr>
                        <a:t>分以上</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210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68.6%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86.7%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44</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72.1%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127</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63.5%</a:t>
                      </a:r>
                    </a:p>
                  </a:txBody>
                  <a:tcPr marL="9525" marR="9525" marT="9525" marB="0" anchor="ctr"/>
                </a:tc>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3018167554"/>
              </p:ext>
            </p:extLst>
          </p:nvPr>
        </p:nvGraphicFramePr>
        <p:xfrm>
          <a:off x="3611126" y="7402308"/>
          <a:ext cx="2879998" cy="442800"/>
        </p:xfrm>
        <a:graphic>
          <a:graphicData uri="http://schemas.openxmlformats.org/drawingml/2006/table">
            <a:tbl>
              <a:tblPr firstRow="1" bandRow="1">
                <a:tableStyleId>{073A0DAA-6AF3-43AB-8588-CEC1D06C72B9}</a:tableStyleId>
              </a:tblPr>
              <a:tblGrid>
                <a:gridCol w="668302"/>
                <a:gridCol w="276462"/>
                <a:gridCol w="276462"/>
                <a:gridCol w="276462"/>
                <a:gridCol w="276462"/>
                <a:gridCol w="276462"/>
                <a:gridCol w="276462"/>
                <a:gridCol w="276462"/>
                <a:gridCol w="276462"/>
              </a:tblGrid>
              <a:tr h="147600">
                <a:tc>
                  <a:txBody>
                    <a:bodyPr/>
                    <a:lstStyle/>
                    <a:p>
                      <a:pPr algn="r" fontAlgn="ctr"/>
                      <a:r>
                        <a:rPr lang="ja-JP" altLang="en-US" sz="900" b="0" i="0" u="none" strike="noStrike" dirty="0" smtClean="0">
                          <a:effectLst/>
                          <a:latin typeface="ＭＳ Ｐゴシック"/>
                        </a:rPr>
                        <a:t>所要時間</a:t>
                      </a:r>
                    </a:p>
                  </a:txBody>
                  <a:tcPr marL="9525" marR="9525" marT="9525" marB="0" anchor="ctr"/>
                </a:tc>
                <a:tc gridSpan="2">
                  <a:txBody>
                    <a:bodyPr/>
                    <a:lstStyle/>
                    <a:p>
                      <a:pPr algn="ctr" fontAlgn="ctr"/>
                      <a:r>
                        <a:rPr lang="ja-JP" altLang="en-US" sz="900" b="0" i="0" u="none" strike="noStrike" dirty="0">
                          <a:solidFill>
                            <a:schemeClr val="bg1"/>
                          </a:solidFill>
                          <a:effectLst/>
                          <a:latin typeface="MS Gothic"/>
                        </a:rPr>
                        <a:t>合計</a:t>
                      </a:r>
                    </a:p>
                  </a:txBody>
                  <a:tcPr marL="9525" marR="9525" marT="9525" marB="0" anchor="ctr"/>
                </a:tc>
                <a:tc hMerge="1">
                  <a:txBody>
                    <a:bodyPr/>
                    <a:lstStyle/>
                    <a:p>
                      <a:endParaRPr kumimoji="1" lang="ja-JP" altLang="en-US"/>
                    </a:p>
                  </a:txBody>
                  <a:tcPr/>
                </a:tc>
                <a:tc gridSpan="2">
                  <a:txBody>
                    <a:bodyPr/>
                    <a:lstStyle/>
                    <a:p>
                      <a:pPr algn="ctr" fontAlgn="ctr"/>
                      <a:r>
                        <a:rPr lang="en-US" altLang="ja-JP" sz="900" b="0" i="0" u="none" strike="noStrike" dirty="0">
                          <a:solidFill>
                            <a:schemeClr val="bg1"/>
                          </a:solidFill>
                          <a:effectLst/>
                          <a:latin typeface="MS Gothic"/>
                        </a:rPr>
                        <a:t>40</a:t>
                      </a:r>
                      <a:r>
                        <a:rPr lang="ja-JP" altLang="en-US" sz="900" b="0" i="0" u="none" strike="noStrike" dirty="0">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900" b="0" i="0" u="none" strike="noStrike" dirty="0">
                          <a:solidFill>
                            <a:schemeClr val="bg1"/>
                          </a:solidFill>
                          <a:effectLst/>
                          <a:latin typeface="MS Gothic"/>
                        </a:rPr>
                        <a:t>50</a:t>
                      </a:r>
                      <a:r>
                        <a:rPr lang="ja-JP" altLang="en-US" sz="9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900" b="0" i="0" u="none" strike="noStrike" dirty="0">
                          <a:solidFill>
                            <a:schemeClr val="bg1"/>
                          </a:solidFill>
                          <a:effectLst/>
                          <a:latin typeface="MS Gothic"/>
                        </a:rPr>
                        <a:t>60</a:t>
                      </a:r>
                      <a:r>
                        <a:rPr lang="ja-JP" altLang="en-US" sz="9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147600">
                <a:tc>
                  <a:txBody>
                    <a:bodyPr/>
                    <a:lstStyle/>
                    <a:p>
                      <a:pPr algn="r" fontAlgn="ctr"/>
                      <a:r>
                        <a:rPr lang="en-US" altLang="ja-JP" sz="800" b="0" i="0" u="none" strike="noStrike">
                          <a:solidFill>
                            <a:srgbClr val="000000"/>
                          </a:solidFill>
                          <a:effectLst/>
                          <a:latin typeface="MS Gothic"/>
                        </a:rPr>
                        <a:t>20</a:t>
                      </a:r>
                      <a:r>
                        <a:rPr lang="ja-JP" altLang="en-US" sz="800" b="0" i="0" u="none" strike="noStrike">
                          <a:solidFill>
                            <a:srgbClr val="000000"/>
                          </a:solidFill>
                          <a:effectLst/>
                          <a:latin typeface="MS Gothic"/>
                        </a:rPr>
                        <a:t>分未満</a:t>
                      </a:r>
                    </a:p>
                  </a:txBody>
                  <a:tcPr marL="9525" marR="9525" marT="9525" marB="0" anchor="ctr"/>
                </a:tc>
                <a:tc>
                  <a:txBody>
                    <a:bodyPr/>
                    <a:lstStyle/>
                    <a:p>
                      <a:pPr algn="ctr" fontAlgn="ctr"/>
                      <a:r>
                        <a:rPr lang="en-US" altLang="ja-JP" sz="800" b="0" i="0" u="none" strike="noStrike">
                          <a:solidFill>
                            <a:srgbClr val="000000"/>
                          </a:solidFill>
                          <a:effectLst/>
                          <a:latin typeface="MS Gothic"/>
                        </a:rPr>
                        <a:t>197</a:t>
                      </a:r>
                    </a:p>
                  </a:txBody>
                  <a:tcPr marL="9525" marR="9525" marT="9525" marB="0" anchor="ctr"/>
                </a:tc>
                <a:tc>
                  <a:txBody>
                    <a:bodyPr/>
                    <a:lstStyle/>
                    <a:p>
                      <a:pPr algn="ctr" fontAlgn="ctr"/>
                      <a:r>
                        <a:rPr lang="en-US" altLang="ja-JP" sz="800" b="0" i="0" u="none" strike="noStrike">
                          <a:solidFill>
                            <a:srgbClr val="000000"/>
                          </a:solidFill>
                          <a:effectLst/>
                          <a:latin typeface="MS Gothic"/>
                        </a:rPr>
                        <a:t>64.8%</a:t>
                      </a:r>
                    </a:p>
                  </a:txBody>
                  <a:tcPr marL="9525" marR="9525" marT="9525" marB="0" anchor="ctr"/>
                </a:tc>
                <a:tc>
                  <a:txBody>
                    <a:bodyPr/>
                    <a:lstStyle/>
                    <a:p>
                      <a:pPr algn="ctr" fontAlgn="ctr"/>
                      <a:r>
                        <a:rPr lang="en-US" altLang="ja-JP" sz="800" b="0" i="0" u="none" strike="noStrike">
                          <a:solidFill>
                            <a:srgbClr val="000000"/>
                          </a:solidFill>
                          <a:effectLst/>
                          <a:latin typeface="MS Gothic"/>
                        </a:rPr>
                        <a:t>30</a:t>
                      </a:r>
                    </a:p>
                  </a:txBody>
                  <a:tcPr marL="9525" marR="9525" marT="9525" marB="0" anchor="ctr"/>
                </a:tc>
                <a:tc>
                  <a:txBody>
                    <a:bodyPr/>
                    <a:lstStyle/>
                    <a:p>
                      <a:pPr algn="ctr" fontAlgn="ctr"/>
                      <a:r>
                        <a:rPr lang="en-US" altLang="ja-JP" sz="800" b="0" i="0" u="none" strike="noStrike">
                          <a:solidFill>
                            <a:srgbClr val="000000"/>
                          </a:solidFill>
                          <a:effectLst/>
                          <a:latin typeface="MS Gothic"/>
                        </a:rPr>
                        <a:t>62.5%</a:t>
                      </a:r>
                    </a:p>
                  </a:txBody>
                  <a:tcPr marL="9525" marR="9525" marT="9525" marB="0" anchor="ctr"/>
                </a:tc>
                <a:tc>
                  <a:txBody>
                    <a:bodyPr/>
                    <a:lstStyle/>
                    <a:p>
                      <a:pPr algn="ctr" fontAlgn="ctr"/>
                      <a:r>
                        <a:rPr lang="en-US" altLang="ja-JP" sz="800" b="0" i="0" u="none" strike="noStrike">
                          <a:solidFill>
                            <a:srgbClr val="000000"/>
                          </a:solidFill>
                          <a:effectLst/>
                          <a:latin typeface="MS Gothic"/>
                        </a:rPr>
                        <a:t>29</a:t>
                      </a:r>
                    </a:p>
                  </a:txBody>
                  <a:tcPr marL="9525" marR="9525" marT="9525" marB="0" anchor="ctr"/>
                </a:tc>
                <a:tc>
                  <a:txBody>
                    <a:bodyPr/>
                    <a:lstStyle/>
                    <a:p>
                      <a:pPr algn="ctr" fontAlgn="ctr"/>
                      <a:r>
                        <a:rPr lang="en-US" altLang="ja-JP" sz="800" b="0" i="0" u="none" strike="noStrike">
                          <a:solidFill>
                            <a:srgbClr val="000000"/>
                          </a:solidFill>
                          <a:effectLst/>
                          <a:latin typeface="MS Gothic"/>
                        </a:rPr>
                        <a:t>65.9%</a:t>
                      </a:r>
                    </a:p>
                  </a:txBody>
                  <a:tcPr marL="9525" marR="9525" marT="9525" marB="0" anchor="ctr"/>
                </a:tc>
                <a:tc>
                  <a:txBody>
                    <a:bodyPr/>
                    <a:lstStyle/>
                    <a:p>
                      <a:pPr algn="ctr" fontAlgn="ctr"/>
                      <a:r>
                        <a:rPr lang="en-US" altLang="ja-JP" sz="800" b="0" i="0" u="none" strike="noStrike">
                          <a:solidFill>
                            <a:srgbClr val="000000"/>
                          </a:solidFill>
                          <a:effectLst/>
                          <a:latin typeface="MS Gothic"/>
                        </a:rPr>
                        <a:t>138</a:t>
                      </a:r>
                    </a:p>
                  </a:txBody>
                  <a:tcPr marL="9525" marR="9525" marT="9525" marB="0" anchor="ctr"/>
                </a:tc>
                <a:tc>
                  <a:txBody>
                    <a:bodyPr/>
                    <a:lstStyle/>
                    <a:p>
                      <a:pPr algn="ctr" fontAlgn="ctr"/>
                      <a:r>
                        <a:rPr lang="en-US" altLang="ja-JP" sz="800" b="0" i="0" u="none" strike="noStrike">
                          <a:solidFill>
                            <a:srgbClr val="000000"/>
                          </a:solidFill>
                          <a:effectLst/>
                          <a:latin typeface="MS Gothic"/>
                        </a:rPr>
                        <a:t>65.1%</a:t>
                      </a:r>
                    </a:p>
                  </a:txBody>
                  <a:tcPr marL="9525" marR="9525" marT="9525" marB="0" anchor="ctr"/>
                </a:tc>
              </a:tr>
              <a:tr h="147600">
                <a:tc>
                  <a:txBody>
                    <a:bodyPr/>
                    <a:lstStyle/>
                    <a:p>
                      <a:pPr algn="r" fontAlgn="ctr"/>
                      <a:r>
                        <a:rPr lang="en-US" altLang="ja-JP" sz="800" b="0" i="0" u="none" strike="noStrike">
                          <a:solidFill>
                            <a:srgbClr val="000000"/>
                          </a:solidFill>
                          <a:effectLst/>
                          <a:latin typeface="MS Gothic"/>
                        </a:rPr>
                        <a:t>20</a:t>
                      </a:r>
                      <a:r>
                        <a:rPr lang="ja-JP" altLang="en-US" sz="800" b="0" i="0" u="none" strike="noStrike">
                          <a:solidFill>
                            <a:srgbClr val="000000"/>
                          </a:solidFill>
                          <a:effectLst/>
                          <a:latin typeface="MS Gothic"/>
                        </a:rPr>
                        <a:t>分以上</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107</a:t>
                      </a:r>
                    </a:p>
                  </a:txBody>
                  <a:tcPr marL="9525" marR="9525" marT="9525" marB="0" anchor="ctr"/>
                </a:tc>
                <a:tc>
                  <a:txBody>
                    <a:bodyPr/>
                    <a:lstStyle/>
                    <a:p>
                      <a:pPr algn="ctr" fontAlgn="ctr"/>
                      <a:r>
                        <a:rPr lang="en-US" altLang="ja-JP" sz="800" b="0" i="0" u="none" strike="noStrike">
                          <a:solidFill>
                            <a:srgbClr val="000000"/>
                          </a:solidFill>
                          <a:effectLst/>
                          <a:latin typeface="MS Gothic"/>
                        </a:rPr>
                        <a:t>35.2%</a:t>
                      </a:r>
                    </a:p>
                  </a:txBody>
                  <a:tcPr marL="9525" marR="9525" marT="9525" marB="0" anchor="ctr"/>
                </a:tc>
                <a:tc>
                  <a:txBody>
                    <a:bodyPr/>
                    <a:lstStyle/>
                    <a:p>
                      <a:pPr algn="ctr" fontAlgn="ctr"/>
                      <a:r>
                        <a:rPr lang="en-US" altLang="ja-JP" sz="800" b="0" i="0" u="none" strike="noStrike">
                          <a:solidFill>
                            <a:srgbClr val="000000"/>
                          </a:solidFill>
                          <a:effectLst/>
                          <a:latin typeface="MS Gothic"/>
                        </a:rPr>
                        <a:t>18</a:t>
                      </a:r>
                    </a:p>
                  </a:txBody>
                  <a:tcPr marL="9525" marR="9525" marT="9525" marB="0" anchor="ctr"/>
                </a:tc>
                <a:tc>
                  <a:txBody>
                    <a:bodyPr/>
                    <a:lstStyle/>
                    <a:p>
                      <a:pPr algn="ctr" fontAlgn="ctr"/>
                      <a:r>
                        <a:rPr lang="en-US" altLang="ja-JP" sz="800" b="0" i="0" u="none" strike="noStrike">
                          <a:solidFill>
                            <a:srgbClr val="000000"/>
                          </a:solidFill>
                          <a:effectLst/>
                          <a:latin typeface="MS Gothic"/>
                        </a:rPr>
                        <a:t>37.5%</a:t>
                      </a:r>
                    </a:p>
                  </a:txBody>
                  <a:tcPr marL="9525" marR="9525" marT="9525" marB="0" anchor="ctr"/>
                </a:tc>
                <a:tc>
                  <a:txBody>
                    <a:bodyPr/>
                    <a:lstStyle/>
                    <a:p>
                      <a:pPr algn="ctr" fontAlgn="ctr"/>
                      <a:r>
                        <a:rPr lang="en-US" altLang="ja-JP" sz="800" b="0" i="0" u="none" strike="noStrike">
                          <a:solidFill>
                            <a:srgbClr val="000000"/>
                          </a:solidFill>
                          <a:effectLst/>
                          <a:latin typeface="MS Gothic"/>
                        </a:rPr>
                        <a:t>15</a:t>
                      </a:r>
                    </a:p>
                  </a:txBody>
                  <a:tcPr marL="9525" marR="9525" marT="9525" marB="0" anchor="ctr"/>
                </a:tc>
                <a:tc>
                  <a:txBody>
                    <a:bodyPr/>
                    <a:lstStyle/>
                    <a:p>
                      <a:pPr algn="ctr" fontAlgn="ctr"/>
                      <a:r>
                        <a:rPr lang="en-US" altLang="ja-JP" sz="800" b="0" i="0" u="none" strike="noStrike">
                          <a:solidFill>
                            <a:srgbClr val="000000"/>
                          </a:solidFill>
                          <a:effectLst/>
                          <a:latin typeface="MS Gothic"/>
                        </a:rPr>
                        <a:t>34.1%</a:t>
                      </a:r>
                    </a:p>
                  </a:txBody>
                  <a:tcPr marL="9525" marR="9525" marT="9525" marB="0" anchor="ctr"/>
                </a:tc>
                <a:tc>
                  <a:txBody>
                    <a:bodyPr/>
                    <a:lstStyle/>
                    <a:p>
                      <a:pPr algn="ctr" fontAlgn="ctr"/>
                      <a:r>
                        <a:rPr lang="en-US" altLang="ja-JP" sz="800" b="0" i="0" u="none" strike="noStrike">
                          <a:solidFill>
                            <a:srgbClr val="000000"/>
                          </a:solidFill>
                          <a:effectLst/>
                          <a:latin typeface="MS Gothic"/>
                        </a:rPr>
                        <a:t>74</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34.9%</a:t>
                      </a:r>
                    </a:p>
                  </a:txBody>
                  <a:tcPr marL="9525" marR="9525" marT="9525" marB="0" anchor="ctr"/>
                </a:tc>
              </a:tr>
            </a:tbl>
          </a:graphicData>
        </a:graphic>
      </p:graphicFrame>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856" y="2291949"/>
            <a:ext cx="2880000" cy="201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584" y="5388293"/>
            <a:ext cx="2880000" cy="201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フッター プレースホルダー 3"/>
          <p:cNvSpPr>
            <a:spLocks noGrp="1"/>
          </p:cNvSpPr>
          <p:nvPr>
            <p:ph type="ftr" sz="quarter" idx="11"/>
          </p:nvPr>
        </p:nvSpPr>
        <p:spPr>
          <a:xfrm>
            <a:off x="2325786" y="8657167"/>
            <a:ext cx="2171700" cy="486833"/>
          </a:xfrm>
        </p:spPr>
        <p:txBody>
          <a:bodyPr/>
          <a:lstStyle/>
          <a:p>
            <a:r>
              <a:rPr lang="ja-JP" altLang="en-US" dirty="0"/>
              <a:t>８</a:t>
            </a:r>
            <a:endParaRPr kumimoji="1" lang="ja-JP" altLang="en-US" dirty="0"/>
          </a:p>
        </p:txBody>
      </p:sp>
    </p:spTree>
    <p:extLst>
      <p:ext uri="{BB962C8B-B14F-4D97-AF65-F5344CB8AC3E}">
        <p14:creationId xmlns:p14="http://schemas.microsoft.com/office/powerpoint/2010/main" val="3407540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8126" y="275462"/>
            <a:ext cx="2651740" cy="276999"/>
          </a:xfrm>
          <a:prstGeom prst="rect">
            <a:avLst/>
          </a:prstGeom>
          <a:noFill/>
        </p:spPr>
        <p:txBody>
          <a:bodyPr wrap="square" rtlCol="0">
            <a:spAutoFit/>
          </a:bodyPr>
          <a:lstStyle/>
          <a:p>
            <a:r>
              <a:rPr kumimoji="1" lang="en-US" altLang="ja-JP" sz="1200" dirty="0" smtClean="0"/>
              <a:t>Q</a:t>
            </a:r>
            <a:r>
              <a:rPr lang="ja-JP" altLang="en-US" sz="1200" dirty="0"/>
              <a:t>２</a:t>
            </a:r>
            <a:r>
              <a:rPr lang="en-US" altLang="ja-JP" sz="1200" dirty="0" smtClean="0"/>
              <a:t>-</a:t>
            </a:r>
            <a:r>
              <a:rPr lang="ja-JP" altLang="en-US" sz="1200" dirty="0" smtClean="0"/>
              <a:t> １　</a:t>
            </a:r>
            <a:r>
              <a:rPr lang="ja-JP" altLang="en-US" sz="1200" dirty="0"/>
              <a:t>来店目的</a:t>
            </a:r>
            <a:r>
              <a:rPr kumimoji="1" lang="ja-JP" altLang="en-US" sz="1200" dirty="0" smtClean="0"/>
              <a:t>　</a:t>
            </a:r>
            <a:endParaRPr kumimoji="1" lang="ja-JP" altLang="en-US" sz="1200" dirty="0"/>
          </a:p>
        </p:txBody>
      </p:sp>
      <p:graphicFrame>
        <p:nvGraphicFramePr>
          <p:cNvPr id="3" name="表 2"/>
          <p:cNvGraphicFramePr>
            <a:graphicFrameLocks noGrp="1"/>
          </p:cNvGraphicFramePr>
          <p:nvPr>
            <p:extLst>
              <p:ext uri="{D42A27DB-BD31-4B8C-83A1-F6EECF244321}">
                <p14:modId xmlns:p14="http://schemas.microsoft.com/office/powerpoint/2010/main" val="3295582340"/>
              </p:ext>
            </p:extLst>
          </p:nvPr>
        </p:nvGraphicFramePr>
        <p:xfrm>
          <a:off x="311197" y="3749231"/>
          <a:ext cx="2880003" cy="1017270"/>
        </p:xfrm>
        <a:graphic>
          <a:graphicData uri="http://schemas.openxmlformats.org/drawingml/2006/table">
            <a:tbl>
              <a:tblPr firstRow="1" bandRow="1">
                <a:tableStyleId>{073A0DAA-6AF3-43AB-8588-CEC1D06C72B9}</a:tableStyleId>
              </a:tblPr>
              <a:tblGrid>
                <a:gridCol w="597523"/>
                <a:gridCol w="285310"/>
                <a:gridCol w="285310"/>
                <a:gridCol w="285310"/>
                <a:gridCol w="285310"/>
                <a:gridCol w="285310"/>
                <a:gridCol w="285310"/>
                <a:gridCol w="285310"/>
                <a:gridCol w="285310"/>
              </a:tblGrid>
              <a:tr h="0">
                <a:tc>
                  <a:txBody>
                    <a:bodyPr/>
                    <a:lstStyle/>
                    <a:p>
                      <a:pPr algn="r" fontAlgn="ctr"/>
                      <a:r>
                        <a:rPr lang="ja-JP" altLang="en-US" sz="900" b="0" i="0" u="none" strike="noStrike" dirty="0" smtClean="0">
                          <a:effectLst/>
                          <a:latin typeface="ＭＳ Ｐゴシック"/>
                        </a:rPr>
                        <a:t>来店目的</a:t>
                      </a:r>
                      <a:endParaRPr lang="en-US" altLang="ja-JP" sz="900" b="0" i="0" u="none" strike="noStrike" dirty="0" smtClean="0">
                        <a:effectLst/>
                        <a:latin typeface="ＭＳ Ｐゴシック"/>
                      </a:endParaRPr>
                    </a:p>
                  </a:txBody>
                  <a:tcPr marL="9525" marR="9525" marT="9525" marB="0" anchor="ctr"/>
                </a:tc>
                <a:tc gridSpan="2">
                  <a:txBody>
                    <a:bodyPr/>
                    <a:lstStyle/>
                    <a:p>
                      <a:pPr algn="ctr" fontAlgn="ctr"/>
                      <a:r>
                        <a:rPr lang="ja-JP" altLang="en-US" sz="900" b="0" i="0" u="none" strike="noStrike" dirty="0">
                          <a:solidFill>
                            <a:schemeClr val="bg1"/>
                          </a:solidFill>
                          <a:effectLst/>
                          <a:latin typeface="MS Gothic"/>
                        </a:rPr>
                        <a:t>合計</a:t>
                      </a:r>
                    </a:p>
                  </a:txBody>
                  <a:tcPr marL="9525" marR="9525" marT="9525" marB="0" anchor="ctr"/>
                </a:tc>
                <a:tc hMerge="1">
                  <a:txBody>
                    <a:bodyPr/>
                    <a:lstStyle/>
                    <a:p>
                      <a:endParaRPr kumimoji="1" lang="ja-JP" altLang="en-US"/>
                    </a:p>
                  </a:txBody>
                  <a:tcPr/>
                </a:tc>
                <a:tc gridSpan="2">
                  <a:txBody>
                    <a:bodyPr/>
                    <a:lstStyle/>
                    <a:p>
                      <a:pPr algn="ctr" fontAlgn="ctr"/>
                      <a:r>
                        <a:rPr lang="en-US" altLang="ja-JP" sz="900" b="0" i="0" u="none" strike="noStrike">
                          <a:solidFill>
                            <a:schemeClr val="bg1"/>
                          </a:solidFill>
                          <a:effectLst/>
                          <a:latin typeface="MS Gothic"/>
                        </a:rPr>
                        <a:t>40</a:t>
                      </a:r>
                      <a:r>
                        <a:rPr lang="ja-JP" altLang="en-US" sz="900" b="0" i="0" u="none" strike="noStrike">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900" b="0" i="0" u="none" strike="noStrike" dirty="0">
                          <a:solidFill>
                            <a:schemeClr val="bg1"/>
                          </a:solidFill>
                          <a:effectLst/>
                          <a:latin typeface="MS Gothic"/>
                        </a:rPr>
                        <a:t>50</a:t>
                      </a:r>
                      <a:r>
                        <a:rPr lang="ja-JP" altLang="en-US" sz="9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900" b="0" i="0" u="none" strike="noStrike" dirty="0">
                          <a:solidFill>
                            <a:schemeClr val="bg1"/>
                          </a:solidFill>
                          <a:effectLst/>
                          <a:latin typeface="MS Gothic"/>
                        </a:rPr>
                        <a:t>60</a:t>
                      </a:r>
                      <a:r>
                        <a:rPr lang="ja-JP" altLang="en-US" sz="9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0">
                <a:tc>
                  <a:txBody>
                    <a:bodyPr/>
                    <a:lstStyle/>
                    <a:p>
                      <a:pPr algn="r" fontAlgn="ctr"/>
                      <a:r>
                        <a:rPr lang="ja-JP" altLang="en-US" sz="900" b="0" i="0" u="none" strike="noStrike" dirty="0">
                          <a:effectLst/>
                          <a:latin typeface="ＭＳ Ｐゴシック"/>
                        </a:rPr>
                        <a:t>買い物</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300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95.5%</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49</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94.2%</a:t>
                      </a:r>
                    </a:p>
                  </a:txBody>
                  <a:tcPr marL="9525" marR="9525" marT="9525" marB="0" anchor="ctr"/>
                </a:tc>
                <a:tc>
                  <a:txBody>
                    <a:bodyPr/>
                    <a:lstStyle/>
                    <a:p>
                      <a:pPr algn="ctr" fontAlgn="ctr"/>
                      <a:r>
                        <a:rPr lang="en-US" altLang="ja-JP" sz="900" b="0" i="0" u="none" strike="noStrike" dirty="0">
                          <a:solidFill>
                            <a:srgbClr val="000000"/>
                          </a:solidFill>
                          <a:effectLst/>
                          <a:latin typeface="ＭＳ Ｐゴシック"/>
                        </a:rPr>
                        <a:t>42</a:t>
                      </a:r>
                    </a:p>
                  </a:txBody>
                  <a:tcPr marL="9525" marR="9525" marT="9525" marB="0" anchor="ctr"/>
                </a:tc>
                <a:tc>
                  <a:txBody>
                    <a:bodyPr/>
                    <a:lstStyle/>
                    <a:p>
                      <a:pPr algn="ctr" fontAlgn="ctr"/>
                      <a:r>
                        <a:rPr lang="en-US" altLang="ja-JP" sz="800" b="0" i="0" u="none" strike="noStrike" dirty="0" smtClean="0">
                          <a:solidFill>
                            <a:srgbClr val="000000"/>
                          </a:solidFill>
                          <a:effectLst/>
                          <a:latin typeface="ＭＳ Ｐゴシック"/>
                        </a:rPr>
                        <a:t>100%</a:t>
                      </a:r>
                      <a:endParaRPr lang="en-US" altLang="ja-JP" sz="8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209</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95.0%</a:t>
                      </a:r>
                    </a:p>
                  </a:txBody>
                  <a:tcPr marL="9525" marR="9525" marT="9525" marB="0" anchor="ctr"/>
                </a:tc>
              </a:tr>
              <a:tr h="0">
                <a:tc>
                  <a:txBody>
                    <a:bodyPr/>
                    <a:lstStyle/>
                    <a:p>
                      <a:pPr algn="r" fontAlgn="ctr"/>
                      <a:r>
                        <a:rPr lang="ja-JP" altLang="en-US" sz="900" b="0" i="0" u="none" strike="noStrike">
                          <a:effectLst/>
                          <a:latin typeface="ＭＳ Ｐゴシック"/>
                        </a:rPr>
                        <a:t>食事</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a:t>
                      </a:r>
                    </a:p>
                  </a:txBody>
                  <a:tcPr marL="9525" marR="9525" marT="9525" marB="0" anchor="ctr"/>
                </a:tc>
                <a:tc>
                  <a:txBody>
                    <a:bodyPr/>
                    <a:lstStyle/>
                    <a:p>
                      <a:pPr algn="ctr" fontAlgn="ctr"/>
                      <a:r>
                        <a:rPr lang="en-US" altLang="ja-JP" sz="900" b="0" i="0" u="none" strike="noStrike" dirty="0">
                          <a:solidFill>
                            <a:srgbClr val="000000"/>
                          </a:solidFill>
                          <a:effectLst/>
                          <a:latin typeface="ＭＳ Ｐゴシック"/>
                        </a:rPr>
                        <a:t>0.3%</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0.0%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0.0%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0.5%</a:t>
                      </a:r>
                    </a:p>
                  </a:txBody>
                  <a:tcPr marL="9525" marR="9525" marT="9525" marB="0" anchor="ctr"/>
                </a:tc>
              </a:tr>
              <a:tr h="0">
                <a:tc>
                  <a:txBody>
                    <a:bodyPr/>
                    <a:lstStyle/>
                    <a:p>
                      <a:pPr algn="r" fontAlgn="ctr"/>
                      <a:r>
                        <a:rPr lang="ja-JP" altLang="en-US" sz="900" b="0" i="0" u="none" strike="noStrike">
                          <a:effectLst/>
                          <a:latin typeface="ＭＳ Ｐゴシック"/>
                        </a:rPr>
                        <a:t>休憩</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0.3%</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a:t>
                      </a:r>
                    </a:p>
                  </a:txBody>
                  <a:tcPr marL="9525" marR="9525" marT="9525" marB="0" anchor="ctr"/>
                </a:tc>
                <a:tc>
                  <a:txBody>
                    <a:bodyPr/>
                    <a:lstStyle/>
                    <a:p>
                      <a:pPr algn="ctr" fontAlgn="ctr"/>
                      <a:r>
                        <a:rPr lang="en-US" altLang="ja-JP" sz="900" b="0" i="0" u="none" strike="noStrike" dirty="0">
                          <a:solidFill>
                            <a:srgbClr val="000000"/>
                          </a:solidFill>
                          <a:effectLst/>
                          <a:latin typeface="ＭＳ Ｐゴシック"/>
                        </a:rPr>
                        <a:t>1.9%</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0.0%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0.0%</a:t>
                      </a:r>
                    </a:p>
                  </a:txBody>
                  <a:tcPr marL="9525" marR="9525" marT="9525" marB="0" anchor="ctr"/>
                </a:tc>
              </a:tr>
              <a:tr h="0">
                <a:tc>
                  <a:txBody>
                    <a:bodyPr/>
                    <a:lstStyle/>
                    <a:p>
                      <a:pPr algn="r" fontAlgn="ctr"/>
                      <a:r>
                        <a:rPr lang="ja-JP" altLang="en-US" sz="900" b="0" i="0" u="none" strike="noStrike" dirty="0">
                          <a:effectLst/>
                          <a:latin typeface="ＭＳ Ｐゴシック"/>
                        </a:rPr>
                        <a:t>ｲﾍﾞﾝﾄ参加</a:t>
                      </a:r>
                      <a:r>
                        <a:rPr lang="ja-JP" altLang="en-US" sz="900" b="0" i="0" u="none" strike="noStrike" dirty="0" smtClean="0">
                          <a:effectLst/>
                          <a:latin typeface="ＭＳ Ｐゴシック"/>
                        </a:rPr>
                        <a:t>・</a:t>
                      </a:r>
                      <a:endParaRPr lang="en-US" altLang="ja-JP" sz="900" b="0" i="0" u="none" strike="noStrike" dirty="0" smtClean="0">
                        <a:effectLst/>
                        <a:latin typeface="ＭＳ Ｐゴシック"/>
                      </a:endParaRPr>
                    </a:p>
                    <a:p>
                      <a:pPr algn="r" fontAlgn="ctr"/>
                      <a:r>
                        <a:rPr lang="ja-JP" altLang="en-US" sz="900" b="0" i="0" u="none" strike="noStrike" dirty="0" smtClean="0">
                          <a:effectLst/>
                          <a:latin typeface="ＭＳ Ｐゴシック"/>
                        </a:rPr>
                        <a:t>観覧</a:t>
                      </a:r>
                      <a:r>
                        <a:rPr lang="ja-JP" altLang="en-US" sz="900" b="0" i="0" u="none" strike="noStrike" dirty="0">
                          <a:effectLst/>
                          <a:latin typeface="ＭＳ Ｐゴシック"/>
                        </a:rPr>
                        <a:t>・観光</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9</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2.9%</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0.0%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0.0%</a:t>
                      </a:r>
                    </a:p>
                  </a:txBody>
                  <a:tcPr marL="9525" marR="9525" marT="9525" marB="0" anchor="ctr"/>
                </a:tc>
                <a:tc>
                  <a:txBody>
                    <a:bodyPr/>
                    <a:lstStyle/>
                    <a:p>
                      <a:pPr algn="ctr" fontAlgn="ctr"/>
                      <a:r>
                        <a:rPr lang="en-US" altLang="ja-JP" sz="900" b="0" i="0" u="none" strike="noStrike" dirty="0">
                          <a:solidFill>
                            <a:srgbClr val="000000"/>
                          </a:solidFill>
                          <a:effectLst/>
                          <a:latin typeface="ＭＳ Ｐゴシック"/>
                        </a:rPr>
                        <a:t>9</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4.1%</a:t>
                      </a:r>
                    </a:p>
                  </a:txBody>
                  <a:tcPr marL="9525" marR="9525" marT="9525" marB="0" anchor="ctr"/>
                </a:tc>
              </a:tr>
              <a:tr h="0">
                <a:tc>
                  <a:txBody>
                    <a:bodyPr/>
                    <a:lstStyle/>
                    <a:p>
                      <a:pPr algn="r" fontAlgn="ctr"/>
                      <a:r>
                        <a:rPr lang="ja-JP" altLang="en-US" sz="900" b="0" i="0" u="none" strike="noStrike" dirty="0">
                          <a:effectLst/>
                          <a:latin typeface="ＭＳ Ｐゴシック"/>
                        </a:rPr>
                        <a:t>その他</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3</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3.8%</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0.0%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a:t>
                      </a:r>
                    </a:p>
                  </a:txBody>
                  <a:tcPr marL="9525" marR="9525" marT="9525" marB="0" anchor="ctr"/>
                </a:tc>
                <a:tc>
                  <a:txBody>
                    <a:bodyPr/>
                    <a:lstStyle/>
                    <a:p>
                      <a:pPr algn="ctr" fontAlgn="ctr"/>
                      <a:r>
                        <a:rPr lang="en-US" altLang="ja-JP" sz="900" b="0" i="0" u="none" strike="noStrike" dirty="0">
                          <a:solidFill>
                            <a:srgbClr val="000000"/>
                          </a:solidFill>
                          <a:effectLst/>
                          <a:latin typeface="ＭＳ Ｐゴシック"/>
                        </a:rPr>
                        <a:t>0.5%</a:t>
                      </a:r>
                    </a:p>
                  </a:txBody>
                  <a:tcPr marL="9525" marR="9525" marT="9525" marB="0" anchor="ctr"/>
                </a:tc>
              </a:tr>
            </a:tbl>
          </a:graphicData>
        </a:graphic>
      </p:graphicFrame>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30" y="5508104"/>
            <a:ext cx="2880000" cy="199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200" y="1752655"/>
            <a:ext cx="2880000" cy="199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3016" y="1752655"/>
            <a:ext cx="2880000" cy="199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3016" y="5508104"/>
            <a:ext cx="2880000" cy="199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表 10"/>
          <p:cNvGraphicFramePr>
            <a:graphicFrameLocks noGrp="1"/>
          </p:cNvGraphicFramePr>
          <p:nvPr>
            <p:extLst>
              <p:ext uri="{D42A27DB-BD31-4B8C-83A1-F6EECF244321}">
                <p14:modId xmlns:p14="http://schemas.microsoft.com/office/powerpoint/2010/main" val="1996105903"/>
              </p:ext>
            </p:extLst>
          </p:nvPr>
        </p:nvGraphicFramePr>
        <p:xfrm>
          <a:off x="3573016" y="3745411"/>
          <a:ext cx="2880003" cy="1017270"/>
        </p:xfrm>
        <a:graphic>
          <a:graphicData uri="http://schemas.openxmlformats.org/drawingml/2006/table">
            <a:tbl>
              <a:tblPr firstRow="1" bandRow="1">
                <a:tableStyleId>{073A0DAA-6AF3-43AB-8588-CEC1D06C72B9}</a:tableStyleId>
              </a:tblPr>
              <a:tblGrid>
                <a:gridCol w="597523"/>
                <a:gridCol w="285310"/>
                <a:gridCol w="285310"/>
                <a:gridCol w="285310"/>
                <a:gridCol w="285310"/>
                <a:gridCol w="285310"/>
                <a:gridCol w="285310"/>
                <a:gridCol w="285310"/>
                <a:gridCol w="285310"/>
              </a:tblGrid>
              <a:tr h="0">
                <a:tc>
                  <a:txBody>
                    <a:bodyPr/>
                    <a:lstStyle/>
                    <a:p>
                      <a:pPr algn="r" fontAlgn="ctr"/>
                      <a:r>
                        <a:rPr lang="ja-JP" altLang="en-US" sz="900" b="0" i="0" u="none" strike="noStrike" dirty="0" smtClean="0">
                          <a:effectLst/>
                          <a:latin typeface="ＭＳ Ｐゴシック"/>
                        </a:rPr>
                        <a:t>来店目的</a:t>
                      </a:r>
                      <a:endParaRPr lang="en-US" altLang="ja-JP" sz="900" b="0" i="0" u="none" strike="noStrike" dirty="0" smtClean="0">
                        <a:effectLst/>
                        <a:latin typeface="ＭＳ Ｐゴシック"/>
                      </a:endParaRPr>
                    </a:p>
                  </a:txBody>
                  <a:tcPr marL="9525" marR="9525" marT="9525" marB="0" anchor="ctr"/>
                </a:tc>
                <a:tc gridSpan="2">
                  <a:txBody>
                    <a:bodyPr/>
                    <a:lstStyle/>
                    <a:p>
                      <a:pPr algn="ctr" fontAlgn="ctr"/>
                      <a:r>
                        <a:rPr lang="ja-JP" altLang="en-US" sz="900" b="0" i="0" u="none" strike="noStrike" dirty="0">
                          <a:solidFill>
                            <a:schemeClr val="bg1"/>
                          </a:solidFill>
                          <a:effectLst/>
                          <a:latin typeface="MS Gothic"/>
                        </a:rPr>
                        <a:t>合計</a:t>
                      </a:r>
                    </a:p>
                  </a:txBody>
                  <a:tcPr marL="9525" marR="9525" marT="9525" marB="0" anchor="ctr"/>
                </a:tc>
                <a:tc hMerge="1">
                  <a:txBody>
                    <a:bodyPr/>
                    <a:lstStyle/>
                    <a:p>
                      <a:endParaRPr kumimoji="1" lang="ja-JP" altLang="en-US"/>
                    </a:p>
                  </a:txBody>
                  <a:tcPr/>
                </a:tc>
                <a:tc gridSpan="2">
                  <a:txBody>
                    <a:bodyPr/>
                    <a:lstStyle/>
                    <a:p>
                      <a:pPr algn="ctr" fontAlgn="ctr"/>
                      <a:r>
                        <a:rPr lang="en-US" altLang="ja-JP" sz="900" b="0" i="0" u="none" strike="noStrike">
                          <a:solidFill>
                            <a:schemeClr val="bg1"/>
                          </a:solidFill>
                          <a:effectLst/>
                          <a:latin typeface="MS Gothic"/>
                        </a:rPr>
                        <a:t>40</a:t>
                      </a:r>
                      <a:r>
                        <a:rPr lang="ja-JP" altLang="en-US" sz="900" b="0" i="0" u="none" strike="noStrike">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900" b="0" i="0" u="none" strike="noStrike" dirty="0">
                          <a:solidFill>
                            <a:schemeClr val="bg1"/>
                          </a:solidFill>
                          <a:effectLst/>
                          <a:latin typeface="MS Gothic"/>
                        </a:rPr>
                        <a:t>50</a:t>
                      </a:r>
                      <a:r>
                        <a:rPr lang="ja-JP" altLang="en-US" sz="9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900" b="0" i="0" u="none" strike="noStrike" dirty="0">
                          <a:solidFill>
                            <a:schemeClr val="bg1"/>
                          </a:solidFill>
                          <a:effectLst/>
                          <a:latin typeface="MS Gothic"/>
                        </a:rPr>
                        <a:t>60</a:t>
                      </a:r>
                      <a:r>
                        <a:rPr lang="ja-JP" altLang="en-US" sz="9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0">
                <a:tc>
                  <a:txBody>
                    <a:bodyPr/>
                    <a:lstStyle/>
                    <a:p>
                      <a:pPr algn="r" fontAlgn="ctr"/>
                      <a:r>
                        <a:rPr lang="ja-JP" altLang="en-US" sz="900" b="0" i="0" u="none" strike="noStrike" dirty="0">
                          <a:effectLst/>
                          <a:latin typeface="ＭＳ Ｐゴシック"/>
                        </a:rPr>
                        <a:t>買い物</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301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99.3%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60</a:t>
                      </a:r>
                    </a:p>
                  </a:txBody>
                  <a:tcPr marL="9525" marR="9525" marT="9525" marB="0" anchor="ctr"/>
                </a:tc>
                <a:tc>
                  <a:txBody>
                    <a:bodyPr/>
                    <a:lstStyle/>
                    <a:p>
                      <a:pPr algn="ctr" fontAlgn="ctr"/>
                      <a:r>
                        <a:rPr lang="en-US" altLang="ja-JP" sz="800" b="0" i="0" u="none" strike="noStrike" dirty="0" smtClean="0">
                          <a:solidFill>
                            <a:srgbClr val="000000"/>
                          </a:solidFill>
                          <a:effectLst/>
                          <a:latin typeface="ＭＳ Ｐゴシック"/>
                        </a:rPr>
                        <a:t>100%</a:t>
                      </a:r>
                      <a:endParaRPr lang="en-US" altLang="ja-JP" sz="8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44</a:t>
                      </a:r>
                    </a:p>
                  </a:txBody>
                  <a:tcPr marL="9525" marR="9525" marT="9525" marB="0" anchor="ctr"/>
                </a:tc>
                <a:tc>
                  <a:txBody>
                    <a:bodyPr/>
                    <a:lstStyle/>
                    <a:p>
                      <a:pPr algn="ctr" fontAlgn="ctr"/>
                      <a:r>
                        <a:rPr lang="en-US" altLang="ja-JP" sz="800" b="0" i="0" u="none" strike="noStrike" dirty="0" smtClean="0">
                          <a:solidFill>
                            <a:srgbClr val="000000"/>
                          </a:solidFill>
                          <a:effectLst/>
                          <a:latin typeface="ＭＳ Ｐゴシック"/>
                        </a:rPr>
                        <a:t>100%</a:t>
                      </a:r>
                      <a:endParaRPr lang="en-US" altLang="ja-JP" sz="8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197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99.0%</a:t>
                      </a:r>
                    </a:p>
                  </a:txBody>
                  <a:tcPr marL="9525" marR="9525" marT="9525" marB="0" anchor="ctr"/>
                </a:tc>
              </a:tr>
              <a:tr h="0">
                <a:tc>
                  <a:txBody>
                    <a:bodyPr/>
                    <a:lstStyle/>
                    <a:p>
                      <a:pPr algn="r" fontAlgn="ctr"/>
                      <a:r>
                        <a:rPr lang="ja-JP" altLang="en-US" sz="900" b="0" i="0" u="none" strike="noStrike">
                          <a:effectLst/>
                          <a:latin typeface="ＭＳ Ｐゴシック"/>
                        </a:rPr>
                        <a:t>食事</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1.0%</a:t>
                      </a:r>
                    </a:p>
                  </a:txBody>
                  <a:tcPr marL="9525" marR="9525" marT="9525" marB="0" anchor="ctr"/>
                </a:tc>
              </a:tr>
              <a:tr h="0">
                <a:tc>
                  <a:txBody>
                    <a:bodyPr/>
                    <a:lstStyle/>
                    <a:p>
                      <a:pPr algn="r" fontAlgn="ctr"/>
                      <a:r>
                        <a:rPr lang="ja-JP" altLang="en-US" sz="900" b="0" i="0" u="none" strike="noStrike">
                          <a:effectLst/>
                          <a:latin typeface="ＭＳ Ｐゴシック"/>
                        </a:rPr>
                        <a:t>休憩</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0.0%</a:t>
                      </a:r>
                    </a:p>
                  </a:txBody>
                  <a:tcPr marL="9525" marR="9525" marT="9525" marB="0" anchor="ctr"/>
                </a:tc>
              </a:tr>
              <a:tr h="0">
                <a:tc>
                  <a:txBody>
                    <a:bodyPr/>
                    <a:lstStyle/>
                    <a:p>
                      <a:pPr algn="r" fontAlgn="ctr"/>
                      <a:r>
                        <a:rPr lang="ja-JP" altLang="en-US" sz="900" b="0" i="0" u="none" strike="noStrike" dirty="0">
                          <a:effectLst/>
                          <a:latin typeface="ＭＳ Ｐゴシック"/>
                        </a:rPr>
                        <a:t>ｲﾍﾞﾝﾄ参加</a:t>
                      </a:r>
                      <a:r>
                        <a:rPr lang="ja-JP" altLang="en-US" sz="900" b="0" i="0" u="none" strike="noStrike" dirty="0" smtClean="0">
                          <a:effectLst/>
                          <a:latin typeface="ＭＳ Ｐゴシック"/>
                        </a:rPr>
                        <a:t>・</a:t>
                      </a:r>
                      <a:endParaRPr lang="en-US" altLang="ja-JP" sz="900" b="0" i="0" u="none" strike="noStrike" dirty="0" smtClean="0">
                        <a:effectLst/>
                        <a:latin typeface="ＭＳ Ｐゴシック"/>
                      </a:endParaRPr>
                    </a:p>
                    <a:p>
                      <a:pPr algn="r" fontAlgn="ctr"/>
                      <a:r>
                        <a:rPr lang="ja-JP" altLang="en-US" sz="900" b="0" i="0" u="none" strike="noStrike" dirty="0" smtClean="0">
                          <a:effectLst/>
                          <a:latin typeface="ＭＳ Ｐゴシック"/>
                        </a:rPr>
                        <a:t>観覧</a:t>
                      </a:r>
                      <a:r>
                        <a:rPr lang="ja-JP" altLang="en-US" sz="900" b="0" i="0" u="none" strike="noStrike" dirty="0">
                          <a:effectLst/>
                          <a:latin typeface="ＭＳ Ｐゴシック"/>
                        </a:rPr>
                        <a:t>・観光</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0.0%</a:t>
                      </a:r>
                    </a:p>
                  </a:txBody>
                  <a:tcPr marL="9525" marR="9525" marT="9525" marB="0" anchor="ctr"/>
                </a:tc>
              </a:tr>
              <a:tr h="0">
                <a:tc>
                  <a:txBody>
                    <a:bodyPr/>
                    <a:lstStyle/>
                    <a:p>
                      <a:pPr algn="r" fontAlgn="ctr"/>
                      <a:r>
                        <a:rPr lang="ja-JP" altLang="en-US" sz="900" b="0" i="0" u="none" strike="noStrike" dirty="0">
                          <a:effectLst/>
                          <a:latin typeface="ＭＳ Ｐゴシック"/>
                        </a:rPr>
                        <a:t>その他</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0.0%</a:t>
                      </a:r>
                    </a:p>
                  </a:txBody>
                  <a:tcPr marL="9525" marR="9525" marT="9525" marB="0" anchor="ctr"/>
                </a:tc>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2953804008"/>
              </p:ext>
            </p:extLst>
          </p:nvPr>
        </p:nvGraphicFramePr>
        <p:xfrm>
          <a:off x="290230" y="7505111"/>
          <a:ext cx="2880003" cy="1017270"/>
        </p:xfrm>
        <a:graphic>
          <a:graphicData uri="http://schemas.openxmlformats.org/drawingml/2006/table">
            <a:tbl>
              <a:tblPr firstRow="1" bandRow="1">
                <a:tableStyleId>{073A0DAA-6AF3-43AB-8588-CEC1D06C72B9}</a:tableStyleId>
              </a:tblPr>
              <a:tblGrid>
                <a:gridCol w="597523"/>
                <a:gridCol w="285310"/>
                <a:gridCol w="285310"/>
                <a:gridCol w="285310"/>
                <a:gridCol w="285310"/>
                <a:gridCol w="285310"/>
                <a:gridCol w="285310"/>
                <a:gridCol w="285310"/>
                <a:gridCol w="285310"/>
              </a:tblGrid>
              <a:tr h="0">
                <a:tc>
                  <a:txBody>
                    <a:bodyPr/>
                    <a:lstStyle/>
                    <a:p>
                      <a:pPr algn="r" fontAlgn="ctr"/>
                      <a:r>
                        <a:rPr lang="ja-JP" altLang="en-US" sz="900" b="0" i="0" u="none" strike="noStrike" dirty="0" smtClean="0">
                          <a:effectLst/>
                          <a:latin typeface="ＭＳ Ｐゴシック"/>
                        </a:rPr>
                        <a:t>来店目的</a:t>
                      </a:r>
                      <a:endParaRPr lang="en-US" altLang="ja-JP" sz="900" b="0" i="0" u="none" strike="noStrike" dirty="0" smtClean="0">
                        <a:effectLst/>
                        <a:latin typeface="ＭＳ Ｐゴシック"/>
                      </a:endParaRPr>
                    </a:p>
                  </a:txBody>
                  <a:tcPr marL="9525" marR="9525" marT="9525" marB="0" anchor="ctr"/>
                </a:tc>
                <a:tc gridSpan="2">
                  <a:txBody>
                    <a:bodyPr/>
                    <a:lstStyle/>
                    <a:p>
                      <a:pPr algn="ctr" fontAlgn="ctr"/>
                      <a:r>
                        <a:rPr lang="ja-JP" altLang="en-US" sz="900" b="0" i="0" u="none" strike="noStrike" dirty="0">
                          <a:solidFill>
                            <a:schemeClr val="bg1"/>
                          </a:solidFill>
                          <a:effectLst/>
                          <a:latin typeface="MS Gothic"/>
                        </a:rPr>
                        <a:t>合計</a:t>
                      </a:r>
                    </a:p>
                  </a:txBody>
                  <a:tcPr marL="9525" marR="9525" marT="9525" marB="0" anchor="ctr"/>
                </a:tc>
                <a:tc hMerge="1">
                  <a:txBody>
                    <a:bodyPr/>
                    <a:lstStyle/>
                    <a:p>
                      <a:endParaRPr kumimoji="1" lang="ja-JP" altLang="en-US"/>
                    </a:p>
                  </a:txBody>
                  <a:tcPr/>
                </a:tc>
                <a:tc gridSpan="2">
                  <a:txBody>
                    <a:bodyPr/>
                    <a:lstStyle/>
                    <a:p>
                      <a:pPr algn="ctr" fontAlgn="ctr"/>
                      <a:r>
                        <a:rPr lang="en-US" altLang="ja-JP" sz="900" b="0" i="0" u="none" strike="noStrike">
                          <a:solidFill>
                            <a:schemeClr val="bg1"/>
                          </a:solidFill>
                          <a:effectLst/>
                          <a:latin typeface="MS Gothic"/>
                        </a:rPr>
                        <a:t>40</a:t>
                      </a:r>
                      <a:r>
                        <a:rPr lang="ja-JP" altLang="en-US" sz="900" b="0" i="0" u="none" strike="noStrike">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900" b="0" i="0" u="none" strike="noStrike" dirty="0">
                          <a:solidFill>
                            <a:schemeClr val="bg1"/>
                          </a:solidFill>
                          <a:effectLst/>
                          <a:latin typeface="MS Gothic"/>
                        </a:rPr>
                        <a:t>50</a:t>
                      </a:r>
                      <a:r>
                        <a:rPr lang="ja-JP" altLang="en-US" sz="9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900" b="0" i="0" u="none" strike="noStrike" dirty="0">
                          <a:solidFill>
                            <a:schemeClr val="bg1"/>
                          </a:solidFill>
                          <a:effectLst/>
                          <a:latin typeface="MS Gothic"/>
                        </a:rPr>
                        <a:t>60</a:t>
                      </a:r>
                      <a:r>
                        <a:rPr lang="ja-JP" altLang="en-US" sz="9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0">
                <a:tc>
                  <a:txBody>
                    <a:bodyPr/>
                    <a:lstStyle/>
                    <a:p>
                      <a:pPr algn="r" fontAlgn="ctr"/>
                      <a:r>
                        <a:rPr lang="ja-JP" altLang="en-US" sz="900" b="0" i="0" u="none" strike="noStrike" dirty="0">
                          <a:effectLst/>
                          <a:latin typeface="ＭＳ Ｐゴシック"/>
                        </a:rPr>
                        <a:t>買い物</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272</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88.9%</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34</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75.6%</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53</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86.9%</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185</a:t>
                      </a:r>
                    </a:p>
                  </a:txBody>
                  <a:tcPr marL="9525" marR="9525" marT="9525" marB="0" anchor="ctr"/>
                </a:tc>
                <a:tc>
                  <a:txBody>
                    <a:bodyPr/>
                    <a:lstStyle/>
                    <a:p>
                      <a:pPr algn="ctr" fontAlgn="ctr"/>
                      <a:r>
                        <a:rPr lang="en-US" altLang="ja-JP" sz="900" b="0" i="0" u="none" strike="noStrike" dirty="0">
                          <a:solidFill>
                            <a:srgbClr val="000000"/>
                          </a:solidFill>
                          <a:effectLst/>
                          <a:latin typeface="ＭＳ Ｐゴシック"/>
                        </a:rPr>
                        <a:t>92.5%</a:t>
                      </a:r>
                    </a:p>
                  </a:txBody>
                  <a:tcPr marL="9525" marR="9525" marT="9525" marB="0" anchor="ctr"/>
                </a:tc>
              </a:tr>
              <a:tr h="0">
                <a:tc>
                  <a:txBody>
                    <a:bodyPr/>
                    <a:lstStyle/>
                    <a:p>
                      <a:pPr algn="r" fontAlgn="ctr"/>
                      <a:r>
                        <a:rPr lang="ja-JP" altLang="en-US" sz="900" b="0" i="0" u="none" strike="noStrike">
                          <a:effectLst/>
                          <a:latin typeface="ＭＳ Ｐゴシック"/>
                        </a:rPr>
                        <a:t>食事</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6</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2.2%</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1.6%</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4</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2.0%</a:t>
                      </a:r>
                    </a:p>
                  </a:txBody>
                  <a:tcPr marL="9525" marR="9525" marT="9525" marB="0" anchor="ctr"/>
                </a:tc>
              </a:tr>
              <a:tr h="0">
                <a:tc>
                  <a:txBody>
                    <a:bodyPr/>
                    <a:lstStyle/>
                    <a:p>
                      <a:pPr algn="r" fontAlgn="ctr"/>
                      <a:r>
                        <a:rPr lang="ja-JP" altLang="en-US" sz="900" b="0" i="0" u="none" strike="noStrike">
                          <a:effectLst/>
                          <a:latin typeface="ＭＳ Ｐゴシック"/>
                        </a:rPr>
                        <a:t>休憩</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21</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6.9%</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22.2%</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6</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9.8%</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5</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2.5%</a:t>
                      </a:r>
                    </a:p>
                  </a:txBody>
                  <a:tcPr marL="9525" marR="9525" marT="9525" marB="0" anchor="ctr"/>
                </a:tc>
              </a:tr>
              <a:tr h="0">
                <a:tc>
                  <a:txBody>
                    <a:bodyPr/>
                    <a:lstStyle/>
                    <a:p>
                      <a:pPr algn="r" fontAlgn="ctr"/>
                      <a:r>
                        <a:rPr lang="ja-JP" altLang="en-US" sz="900" b="0" i="0" u="none" strike="noStrike" dirty="0">
                          <a:effectLst/>
                          <a:latin typeface="ＭＳ Ｐゴシック"/>
                        </a:rPr>
                        <a:t>ｲﾍﾞﾝﾄ参加</a:t>
                      </a:r>
                      <a:r>
                        <a:rPr lang="ja-JP" altLang="en-US" sz="900" b="0" i="0" u="none" strike="noStrike" dirty="0" smtClean="0">
                          <a:effectLst/>
                          <a:latin typeface="ＭＳ Ｐゴシック"/>
                        </a:rPr>
                        <a:t>・</a:t>
                      </a:r>
                      <a:endParaRPr lang="en-US" altLang="ja-JP" sz="900" b="0" i="0" u="none" strike="noStrike" dirty="0" smtClean="0">
                        <a:effectLst/>
                        <a:latin typeface="ＭＳ Ｐゴシック"/>
                      </a:endParaRPr>
                    </a:p>
                    <a:p>
                      <a:pPr algn="r" fontAlgn="ctr"/>
                      <a:r>
                        <a:rPr lang="ja-JP" altLang="en-US" sz="900" b="0" i="0" u="none" strike="noStrike" dirty="0" smtClean="0">
                          <a:effectLst/>
                          <a:latin typeface="ＭＳ Ｐゴシック"/>
                        </a:rPr>
                        <a:t>観覧</a:t>
                      </a:r>
                      <a:r>
                        <a:rPr lang="ja-JP" altLang="en-US" sz="900" b="0" i="0" u="none" strike="noStrike" dirty="0">
                          <a:effectLst/>
                          <a:latin typeface="ＭＳ Ｐゴシック"/>
                        </a:rPr>
                        <a:t>・観光</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4</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1.3%</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0.0%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1.6%</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3</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1.5%</a:t>
                      </a:r>
                    </a:p>
                  </a:txBody>
                  <a:tcPr marL="9525" marR="9525" marT="9525" marB="0" anchor="ctr"/>
                </a:tc>
              </a:tr>
              <a:tr h="0">
                <a:tc>
                  <a:txBody>
                    <a:bodyPr/>
                    <a:lstStyle/>
                    <a:p>
                      <a:pPr algn="r" fontAlgn="ctr"/>
                      <a:r>
                        <a:rPr lang="ja-JP" altLang="en-US" sz="900" b="0" i="0" u="none" strike="noStrike" dirty="0">
                          <a:effectLst/>
                          <a:latin typeface="ＭＳ Ｐゴシック"/>
                        </a:rPr>
                        <a:t>その他</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3</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0.0%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0.0%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3</a:t>
                      </a:r>
                    </a:p>
                  </a:txBody>
                  <a:tcPr marL="9525" marR="9525" marT="9525" marB="0" anchor="ctr"/>
                </a:tc>
                <a:tc>
                  <a:txBody>
                    <a:bodyPr/>
                    <a:lstStyle/>
                    <a:p>
                      <a:pPr algn="ctr" fontAlgn="ctr"/>
                      <a:r>
                        <a:rPr lang="en-US" altLang="ja-JP" sz="900" b="0" i="0" u="none" strike="noStrike" dirty="0">
                          <a:solidFill>
                            <a:srgbClr val="000000"/>
                          </a:solidFill>
                          <a:effectLst/>
                          <a:latin typeface="ＭＳ Ｐゴシック"/>
                        </a:rPr>
                        <a:t>1.5%</a:t>
                      </a:r>
                    </a:p>
                  </a:txBody>
                  <a:tcPr marL="9525" marR="9525" marT="9525" marB="0" anchor="ctr"/>
                </a:tc>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1513569153"/>
              </p:ext>
            </p:extLst>
          </p:nvPr>
        </p:nvGraphicFramePr>
        <p:xfrm>
          <a:off x="3573013" y="7500860"/>
          <a:ext cx="2880003" cy="1017270"/>
        </p:xfrm>
        <a:graphic>
          <a:graphicData uri="http://schemas.openxmlformats.org/drawingml/2006/table">
            <a:tbl>
              <a:tblPr firstRow="1" bandRow="1">
                <a:tableStyleId>{073A0DAA-6AF3-43AB-8588-CEC1D06C72B9}</a:tableStyleId>
              </a:tblPr>
              <a:tblGrid>
                <a:gridCol w="597523"/>
                <a:gridCol w="285310"/>
                <a:gridCol w="285310"/>
                <a:gridCol w="285310"/>
                <a:gridCol w="285310"/>
                <a:gridCol w="285310"/>
                <a:gridCol w="285310"/>
                <a:gridCol w="285310"/>
                <a:gridCol w="285310"/>
              </a:tblGrid>
              <a:tr h="0">
                <a:tc>
                  <a:txBody>
                    <a:bodyPr/>
                    <a:lstStyle/>
                    <a:p>
                      <a:pPr algn="r" fontAlgn="ctr"/>
                      <a:r>
                        <a:rPr lang="ja-JP" altLang="en-US" sz="900" b="0" i="0" u="none" strike="noStrike" dirty="0" smtClean="0">
                          <a:effectLst/>
                          <a:latin typeface="ＭＳ Ｐゴシック"/>
                        </a:rPr>
                        <a:t>来店目的</a:t>
                      </a:r>
                      <a:endParaRPr lang="en-US" altLang="ja-JP" sz="900" b="0" i="0" u="none" strike="noStrike" dirty="0" smtClean="0">
                        <a:effectLst/>
                        <a:latin typeface="ＭＳ Ｐゴシック"/>
                      </a:endParaRPr>
                    </a:p>
                  </a:txBody>
                  <a:tcPr marL="9525" marR="9525" marT="9525" marB="0" anchor="ctr"/>
                </a:tc>
                <a:tc gridSpan="2">
                  <a:txBody>
                    <a:bodyPr/>
                    <a:lstStyle/>
                    <a:p>
                      <a:pPr algn="ctr" fontAlgn="ctr"/>
                      <a:r>
                        <a:rPr lang="ja-JP" altLang="en-US" sz="900" b="0" i="0" u="none" strike="noStrike" dirty="0">
                          <a:solidFill>
                            <a:schemeClr val="bg1"/>
                          </a:solidFill>
                          <a:effectLst/>
                          <a:latin typeface="MS Gothic"/>
                        </a:rPr>
                        <a:t>合計</a:t>
                      </a:r>
                    </a:p>
                  </a:txBody>
                  <a:tcPr marL="9525" marR="9525" marT="9525" marB="0" anchor="ctr"/>
                </a:tc>
                <a:tc hMerge="1">
                  <a:txBody>
                    <a:bodyPr/>
                    <a:lstStyle/>
                    <a:p>
                      <a:endParaRPr kumimoji="1" lang="ja-JP" altLang="en-US"/>
                    </a:p>
                  </a:txBody>
                  <a:tcPr/>
                </a:tc>
                <a:tc gridSpan="2">
                  <a:txBody>
                    <a:bodyPr/>
                    <a:lstStyle/>
                    <a:p>
                      <a:pPr algn="ctr" fontAlgn="ctr"/>
                      <a:r>
                        <a:rPr lang="en-US" altLang="ja-JP" sz="900" b="0" i="0" u="none" strike="noStrike">
                          <a:solidFill>
                            <a:schemeClr val="bg1"/>
                          </a:solidFill>
                          <a:effectLst/>
                          <a:latin typeface="MS Gothic"/>
                        </a:rPr>
                        <a:t>40</a:t>
                      </a:r>
                      <a:r>
                        <a:rPr lang="ja-JP" altLang="en-US" sz="900" b="0" i="0" u="none" strike="noStrike">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900" b="0" i="0" u="none" strike="noStrike" dirty="0">
                          <a:solidFill>
                            <a:schemeClr val="bg1"/>
                          </a:solidFill>
                          <a:effectLst/>
                          <a:latin typeface="MS Gothic"/>
                        </a:rPr>
                        <a:t>50</a:t>
                      </a:r>
                      <a:r>
                        <a:rPr lang="ja-JP" altLang="en-US" sz="9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900" b="0" i="0" u="none" strike="noStrike" dirty="0">
                          <a:solidFill>
                            <a:schemeClr val="bg1"/>
                          </a:solidFill>
                          <a:effectLst/>
                          <a:latin typeface="MS Gothic"/>
                        </a:rPr>
                        <a:t>60</a:t>
                      </a:r>
                      <a:r>
                        <a:rPr lang="ja-JP" altLang="en-US" sz="9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0">
                <a:tc>
                  <a:txBody>
                    <a:bodyPr/>
                    <a:lstStyle/>
                    <a:p>
                      <a:pPr algn="r" fontAlgn="ctr"/>
                      <a:r>
                        <a:rPr lang="ja-JP" altLang="en-US" sz="900" b="0" i="0" u="none" strike="noStrike" dirty="0">
                          <a:effectLst/>
                          <a:latin typeface="ＭＳ Ｐゴシック"/>
                        </a:rPr>
                        <a:t>買い物</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290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95.4%</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44</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91.7%</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42</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95.5%</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204</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96.2%</a:t>
                      </a:r>
                    </a:p>
                  </a:txBody>
                  <a:tcPr marL="9525" marR="9525" marT="9525" marB="0" anchor="ctr"/>
                </a:tc>
              </a:tr>
              <a:tr h="0">
                <a:tc>
                  <a:txBody>
                    <a:bodyPr/>
                    <a:lstStyle/>
                    <a:p>
                      <a:pPr algn="r" fontAlgn="ctr"/>
                      <a:r>
                        <a:rPr lang="ja-JP" altLang="en-US" sz="900" b="0" i="0" u="none" strike="noStrike">
                          <a:effectLst/>
                          <a:latin typeface="ＭＳ Ｐゴシック"/>
                        </a:rPr>
                        <a:t>食事</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0.7%</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2.1%</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0.0%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0.5%</a:t>
                      </a:r>
                    </a:p>
                  </a:txBody>
                  <a:tcPr marL="9525" marR="9525" marT="9525" marB="0" anchor="ctr"/>
                </a:tc>
              </a:tr>
              <a:tr h="0">
                <a:tc>
                  <a:txBody>
                    <a:bodyPr/>
                    <a:lstStyle/>
                    <a:p>
                      <a:pPr algn="r" fontAlgn="ctr"/>
                      <a:r>
                        <a:rPr lang="ja-JP" altLang="en-US" sz="900" b="0" i="0" u="none" strike="noStrike">
                          <a:effectLst/>
                          <a:latin typeface="ＭＳ Ｐゴシック"/>
                        </a:rPr>
                        <a:t>休憩</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0.7%</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2.1%</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0.0%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0.5%</a:t>
                      </a:r>
                    </a:p>
                  </a:txBody>
                  <a:tcPr marL="9525" marR="9525" marT="9525" marB="0" anchor="ctr"/>
                </a:tc>
              </a:tr>
              <a:tr h="0">
                <a:tc>
                  <a:txBody>
                    <a:bodyPr/>
                    <a:lstStyle/>
                    <a:p>
                      <a:pPr algn="r" fontAlgn="ctr"/>
                      <a:r>
                        <a:rPr lang="ja-JP" altLang="en-US" sz="900" b="0" i="0" u="none" strike="noStrike" dirty="0">
                          <a:effectLst/>
                          <a:latin typeface="ＭＳ Ｐゴシック"/>
                        </a:rPr>
                        <a:t>ｲﾍﾞﾝﾄ参加</a:t>
                      </a:r>
                      <a:r>
                        <a:rPr lang="ja-JP" altLang="en-US" sz="900" b="0" i="0" u="none" strike="noStrike" dirty="0" smtClean="0">
                          <a:effectLst/>
                          <a:latin typeface="ＭＳ Ｐゴシック"/>
                        </a:rPr>
                        <a:t>・</a:t>
                      </a:r>
                      <a:endParaRPr lang="en-US" altLang="ja-JP" sz="900" b="0" i="0" u="none" strike="noStrike" dirty="0" smtClean="0">
                        <a:effectLst/>
                        <a:latin typeface="ＭＳ Ｐゴシック"/>
                      </a:endParaRPr>
                    </a:p>
                    <a:p>
                      <a:pPr algn="r" fontAlgn="ctr"/>
                      <a:r>
                        <a:rPr lang="ja-JP" altLang="en-US" sz="900" b="0" i="0" u="none" strike="noStrike" dirty="0" smtClean="0">
                          <a:effectLst/>
                          <a:latin typeface="ＭＳ Ｐゴシック"/>
                        </a:rPr>
                        <a:t>観覧</a:t>
                      </a:r>
                      <a:r>
                        <a:rPr lang="ja-JP" altLang="en-US" sz="900" b="0" i="0" u="none" strike="noStrike" dirty="0">
                          <a:effectLst/>
                          <a:latin typeface="ＭＳ Ｐゴシック"/>
                        </a:rPr>
                        <a:t>・観光</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7</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2.3%</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4.2%</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2.3%</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4</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1.9%</a:t>
                      </a:r>
                    </a:p>
                  </a:txBody>
                  <a:tcPr marL="9525" marR="9525" marT="9525" marB="0" anchor="ctr"/>
                </a:tc>
              </a:tr>
              <a:tr h="0">
                <a:tc>
                  <a:txBody>
                    <a:bodyPr/>
                    <a:lstStyle/>
                    <a:p>
                      <a:pPr algn="r" fontAlgn="ctr"/>
                      <a:r>
                        <a:rPr lang="ja-JP" altLang="en-US" sz="900" b="0" i="0" u="none" strike="noStrike" dirty="0">
                          <a:effectLst/>
                          <a:latin typeface="ＭＳ Ｐゴシック"/>
                        </a:rPr>
                        <a:t>その他</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3</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0.0%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2.3%</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a:t>
                      </a:r>
                    </a:p>
                  </a:txBody>
                  <a:tcPr marL="9525" marR="9525" marT="9525" marB="0" anchor="ctr"/>
                </a:tc>
                <a:tc>
                  <a:txBody>
                    <a:bodyPr/>
                    <a:lstStyle/>
                    <a:p>
                      <a:pPr algn="ctr" fontAlgn="ctr"/>
                      <a:r>
                        <a:rPr lang="en-US" altLang="ja-JP" sz="900" b="0" i="0" u="none" strike="noStrike" dirty="0">
                          <a:solidFill>
                            <a:srgbClr val="000000"/>
                          </a:solidFill>
                          <a:effectLst/>
                          <a:latin typeface="ＭＳ Ｐゴシック"/>
                        </a:rPr>
                        <a:t>0.9%</a:t>
                      </a:r>
                    </a:p>
                  </a:txBody>
                  <a:tcPr marL="9525" marR="9525" marT="9525" marB="0" anchor="ctr"/>
                </a:tc>
              </a:tr>
            </a:tbl>
          </a:graphicData>
        </a:graphic>
      </p:graphicFrame>
      <p:sp>
        <p:nvSpPr>
          <p:cNvPr id="15" name="タイトル 1"/>
          <p:cNvSpPr txBox="1">
            <a:spLocks/>
          </p:cNvSpPr>
          <p:nvPr/>
        </p:nvSpPr>
        <p:spPr>
          <a:xfrm>
            <a:off x="279000" y="752801"/>
            <a:ext cx="6300000" cy="453534"/>
          </a:xfrm>
          <a:prstGeom prst="rect">
            <a:avLst/>
          </a:prstGeom>
          <a:noFill/>
          <a:ln>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smtClean="0"/>
              <a:t>郊外型</a:t>
            </a:r>
            <a:r>
              <a:rPr lang="ja-JP" altLang="en-US" sz="1200" dirty="0"/>
              <a:t>では</a:t>
            </a:r>
            <a:r>
              <a:rPr lang="ja-JP" altLang="en-US" sz="1200" dirty="0" smtClean="0"/>
              <a:t>、年齢層が低くなるにつれて「買い物」以外の割合が高くなった。</a:t>
            </a:r>
            <a:endParaRPr lang="en-US" altLang="ja-JP" sz="1200" dirty="0" smtClean="0"/>
          </a:p>
        </p:txBody>
      </p:sp>
      <p:sp>
        <p:nvSpPr>
          <p:cNvPr id="4" name="フッター プレースホルダー 3"/>
          <p:cNvSpPr>
            <a:spLocks noGrp="1"/>
          </p:cNvSpPr>
          <p:nvPr>
            <p:ph type="ftr" sz="quarter" idx="11"/>
          </p:nvPr>
        </p:nvSpPr>
        <p:spPr>
          <a:xfrm>
            <a:off x="2343150" y="8657167"/>
            <a:ext cx="2171700" cy="486833"/>
          </a:xfrm>
        </p:spPr>
        <p:txBody>
          <a:bodyPr/>
          <a:lstStyle/>
          <a:p>
            <a:r>
              <a:rPr lang="ja-JP" altLang="en-US" dirty="0"/>
              <a:t>９</a:t>
            </a:r>
            <a:endParaRPr kumimoji="1" lang="ja-JP" altLang="en-US" dirty="0"/>
          </a:p>
        </p:txBody>
      </p:sp>
    </p:spTree>
    <p:extLst>
      <p:ext uri="{BB962C8B-B14F-4D97-AF65-F5344CB8AC3E}">
        <p14:creationId xmlns:p14="http://schemas.microsoft.com/office/powerpoint/2010/main" val="576111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8126" y="275462"/>
            <a:ext cx="2651740" cy="276999"/>
          </a:xfrm>
          <a:prstGeom prst="rect">
            <a:avLst/>
          </a:prstGeom>
          <a:noFill/>
        </p:spPr>
        <p:txBody>
          <a:bodyPr wrap="square" rtlCol="0">
            <a:spAutoFit/>
          </a:bodyPr>
          <a:lstStyle/>
          <a:p>
            <a:r>
              <a:rPr kumimoji="1" lang="en-US" altLang="ja-JP" sz="1200" dirty="0" smtClean="0"/>
              <a:t>Q</a:t>
            </a:r>
            <a:r>
              <a:rPr lang="ja-JP" altLang="en-US" sz="1200" dirty="0"/>
              <a:t>２</a:t>
            </a:r>
            <a:r>
              <a:rPr lang="en-US" altLang="ja-JP" sz="1200" dirty="0" smtClean="0"/>
              <a:t>-</a:t>
            </a:r>
            <a:r>
              <a:rPr lang="ja-JP" altLang="en-US" sz="1200" dirty="0" smtClean="0"/>
              <a:t> ２　初めて知ったきっかけ</a:t>
            </a:r>
            <a:r>
              <a:rPr kumimoji="1" lang="ja-JP" altLang="en-US" sz="1200" dirty="0" smtClean="0"/>
              <a:t>　</a:t>
            </a:r>
            <a:endParaRPr kumimoji="1" lang="ja-JP" altLang="en-US" sz="1200" dirty="0"/>
          </a:p>
        </p:txBody>
      </p:sp>
      <p:sp>
        <p:nvSpPr>
          <p:cNvPr id="4" name="タイトル 1"/>
          <p:cNvSpPr txBox="1">
            <a:spLocks/>
          </p:cNvSpPr>
          <p:nvPr/>
        </p:nvSpPr>
        <p:spPr>
          <a:xfrm>
            <a:off x="308126" y="755576"/>
            <a:ext cx="6300000" cy="669558"/>
          </a:xfrm>
          <a:prstGeom prst="rect">
            <a:avLst/>
          </a:prstGeom>
          <a:noFill/>
          <a:ln>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smtClean="0"/>
              <a:t>すべての類型において</a:t>
            </a:r>
            <a:r>
              <a:rPr lang="ja-JP" altLang="en-US" sz="1200" dirty="0"/>
              <a:t>、</a:t>
            </a:r>
            <a:r>
              <a:rPr lang="en-US" altLang="ja-JP" sz="1200" dirty="0" smtClean="0"/>
              <a:t>40</a:t>
            </a:r>
            <a:r>
              <a:rPr lang="ja-JP" altLang="en-US" sz="1200" dirty="0" smtClean="0"/>
              <a:t>代以下では「通りがかり」の</a:t>
            </a:r>
            <a:r>
              <a:rPr lang="ja-JP" altLang="en-US" sz="1200" dirty="0"/>
              <a:t>割合</a:t>
            </a:r>
            <a:r>
              <a:rPr lang="ja-JP" altLang="en-US" sz="1200" dirty="0" smtClean="0"/>
              <a:t>が他の年代より</a:t>
            </a:r>
            <a:r>
              <a:rPr lang="ja-JP" altLang="en-US" sz="1200" dirty="0"/>
              <a:t>高く</a:t>
            </a:r>
            <a:r>
              <a:rPr lang="ja-JP" altLang="en-US" sz="1200" dirty="0" smtClean="0"/>
              <a:t>、年齢層が高くなるにつれ、「知人等のクチコミ」の割合が高くなった。</a:t>
            </a:r>
            <a:endParaRPr lang="en-US" altLang="ja-JP" sz="1200" b="1"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80" y="1835696"/>
            <a:ext cx="2880000" cy="198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9000" y="1835695"/>
            <a:ext cx="2880000" cy="198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380" y="5436096"/>
            <a:ext cx="2880000" cy="198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9000" y="5436096"/>
            <a:ext cx="2880000" cy="197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表 8"/>
          <p:cNvGraphicFramePr>
            <a:graphicFrameLocks noGrp="1"/>
          </p:cNvGraphicFramePr>
          <p:nvPr>
            <p:extLst>
              <p:ext uri="{D42A27DB-BD31-4B8C-83A1-F6EECF244321}">
                <p14:modId xmlns:p14="http://schemas.microsoft.com/office/powerpoint/2010/main" val="4176171642"/>
              </p:ext>
            </p:extLst>
          </p:nvPr>
        </p:nvGraphicFramePr>
        <p:xfrm>
          <a:off x="286640" y="3836925"/>
          <a:ext cx="2880000" cy="1390191"/>
        </p:xfrm>
        <a:graphic>
          <a:graphicData uri="http://schemas.openxmlformats.org/drawingml/2006/table">
            <a:tbl>
              <a:tblPr firstRow="1" bandRow="1">
                <a:tableStyleId>{073A0DAA-6AF3-43AB-8588-CEC1D06C72B9}</a:tableStyleId>
              </a:tblPr>
              <a:tblGrid>
                <a:gridCol w="838104"/>
                <a:gridCol w="255237"/>
                <a:gridCol w="255237"/>
                <a:gridCol w="255237"/>
                <a:gridCol w="255237"/>
                <a:gridCol w="255237"/>
                <a:gridCol w="255237"/>
                <a:gridCol w="255237"/>
                <a:gridCol w="255237"/>
              </a:tblGrid>
              <a:tr h="141876">
                <a:tc>
                  <a:txBody>
                    <a:bodyPr/>
                    <a:lstStyle/>
                    <a:p>
                      <a:pPr algn="r" fontAlgn="ctr"/>
                      <a:r>
                        <a:rPr lang="ja-JP" altLang="en-US" sz="800" b="0" i="0" u="none" strike="noStrike" dirty="0">
                          <a:effectLst/>
                          <a:latin typeface="ＭＳ Ｐゴシック"/>
                        </a:rPr>
                        <a:t>この直売所</a:t>
                      </a:r>
                      <a:r>
                        <a:rPr lang="ja-JP" altLang="en-US" sz="800" b="0" i="0" u="none" strike="noStrike" dirty="0" smtClean="0">
                          <a:effectLst/>
                          <a:latin typeface="ＭＳ Ｐゴシック"/>
                        </a:rPr>
                        <a:t>を</a:t>
                      </a:r>
                      <a:endParaRPr lang="en-US" altLang="ja-JP" sz="800" b="0" i="0" u="none" strike="noStrike" dirty="0" smtClean="0">
                        <a:effectLst/>
                        <a:latin typeface="ＭＳ Ｐゴシック"/>
                      </a:endParaRPr>
                    </a:p>
                    <a:p>
                      <a:pPr algn="r" fontAlgn="ctr"/>
                      <a:r>
                        <a:rPr lang="ja-JP" altLang="en-US" sz="800" b="0" i="0" u="none" strike="noStrike" dirty="0" smtClean="0">
                          <a:effectLst/>
                          <a:latin typeface="ＭＳ Ｐゴシック"/>
                        </a:rPr>
                        <a:t>知った</a:t>
                      </a:r>
                      <a:r>
                        <a:rPr lang="ja-JP" altLang="en-US" sz="800" b="0" i="0" u="none" strike="noStrike" dirty="0">
                          <a:effectLst/>
                          <a:latin typeface="ＭＳ Ｐゴシック"/>
                        </a:rPr>
                        <a:t>きっかけ</a:t>
                      </a:r>
                    </a:p>
                  </a:txBody>
                  <a:tcPr marL="9525" marR="9525" marT="9525" marB="0" anchor="ctr"/>
                </a:tc>
                <a:tc gridSpan="2">
                  <a:txBody>
                    <a:bodyPr/>
                    <a:lstStyle/>
                    <a:p>
                      <a:pPr algn="ctr" fontAlgn="ctr"/>
                      <a:r>
                        <a:rPr lang="ja-JP" altLang="en-US" sz="800" b="0" i="0" u="none" strike="noStrike" dirty="0" smtClean="0">
                          <a:solidFill>
                            <a:schemeClr val="bg1"/>
                          </a:solidFill>
                          <a:effectLst/>
                          <a:latin typeface="MS Gothic"/>
                        </a:rPr>
                        <a:t>合計</a:t>
                      </a:r>
                      <a:endParaRPr lang="ja-JP" altLang="en-US" sz="800" b="0" i="0" u="none" strike="noStrike" dirty="0">
                        <a:solidFill>
                          <a:schemeClr val="bg1"/>
                        </a:solidFill>
                        <a:effectLst/>
                        <a:latin typeface="MS Gothic"/>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MS Gothic"/>
                      </a:endParaRPr>
                    </a:p>
                  </a:txBody>
                  <a:tcPr marL="9525" marR="9525" marT="9525" marB="0" anchor="ctr"/>
                </a:tc>
                <a:tc gridSpan="2">
                  <a:txBody>
                    <a:bodyPr/>
                    <a:lstStyle/>
                    <a:p>
                      <a:pPr algn="ctr" fontAlgn="ctr"/>
                      <a:r>
                        <a:rPr lang="en-US" altLang="ja-JP" sz="800" b="0" i="0" u="none" strike="noStrike" dirty="0">
                          <a:solidFill>
                            <a:schemeClr val="bg1"/>
                          </a:solidFill>
                          <a:effectLst/>
                          <a:latin typeface="MS Gothic"/>
                        </a:rPr>
                        <a:t>40</a:t>
                      </a:r>
                      <a:r>
                        <a:rPr lang="ja-JP" altLang="en-US" sz="800" b="0" i="0" u="none" strike="noStrike" dirty="0">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50</a:t>
                      </a:r>
                      <a:r>
                        <a:rPr lang="ja-JP" altLang="en-US" sz="8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60</a:t>
                      </a:r>
                      <a:r>
                        <a:rPr lang="ja-JP" altLang="en-US" sz="8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168057">
                <a:tc>
                  <a:txBody>
                    <a:bodyPr/>
                    <a:lstStyle/>
                    <a:p>
                      <a:pPr algn="r" fontAlgn="ctr"/>
                      <a:r>
                        <a:rPr lang="ja-JP" altLang="en-US" sz="800" b="0" i="0" u="none" strike="noStrike" dirty="0">
                          <a:effectLst/>
                          <a:latin typeface="ＭＳ Ｐゴシック"/>
                        </a:rPr>
                        <a:t>通りがかり</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149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47.5%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69.2%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52.4%</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91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41.4%</a:t>
                      </a:r>
                    </a:p>
                  </a:txBody>
                  <a:tcPr marL="9525" marR="9525" marT="9525" marB="0" anchor="ctr"/>
                </a:tc>
              </a:tr>
              <a:tr h="154013">
                <a:tc>
                  <a:txBody>
                    <a:bodyPr/>
                    <a:lstStyle/>
                    <a:p>
                      <a:pPr algn="r" fontAlgn="ctr"/>
                      <a:r>
                        <a:rPr lang="ja-JP" altLang="en-US" sz="800" b="0" i="0" u="none" strike="noStrike" dirty="0">
                          <a:effectLst/>
                          <a:latin typeface="ＭＳ Ｐゴシック"/>
                        </a:rPr>
                        <a:t>知人等のクチコミ</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112</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35.7%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23.1%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26.2%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89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40.5%</a:t>
                      </a:r>
                    </a:p>
                  </a:txBody>
                  <a:tcPr marL="9525" marR="9525" marT="9525" marB="0" anchor="ctr"/>
                </a:tc>
              </a:tr>
              <a:tr h="154013">
                <a:tc>
                  <a:txBody>
                    <a:bodyPr/>
                    <a:lstStyle/>
                    <a:p>
                      <a:pPr algn="r" fontAlgn="ctr"/>
                      <a:r>
                        <a:rPr lang="ja-JP" altLang="en-US" sz="800" b="0" i="0" u="none" strike="noStrike" dirty="0">
                          <a:effectLst/>
                          <a:latin typeface="ＭＳ Ｐゴシック"/>
                        </a:rPr>
                        <a:t>ﾁﾗｼ・ﾊﾟﾝﾌﾚｯﾄ等</a:t>
                      </a:r>
                      <a:r>
                        <a:rPr lang="ja-JP" altLang="en-US" sz="800" b="0" i="0" u="none" strike="noStrike" dirty="0" smtClean="0">
                          <a:effectLst/>
                          <a:latin typeface="ＭＳ Ｐゴシック"/>
                        </a:rPr>
                        <a:t>を</a:t>
                      </a:r>
                      <a:endParaRPr lang="en-US" altLang="ja-JP" sz="800" b="0" i="0" u="none" strike="noStrike" dirty="0" smtClean="0">
                        <a:effectLst/>
                        <a:latin typeface="ＭＳ Ｐゴシック"/>
                      </a:endParaRPr>
                    </a:p>
                    <a:p>
                      <a:pPr algn="r" fontAlgn="ctr"/>
                      <a:r>
                        <a:rPr lang="ja-JP" altLang="en-US" sz="800" b="0" i="0" u="none" strike="noStrike" dirty="0" smtClean="0">
                          <a:effectLst/>
                          <a:latin typeface="ＭＳ Ｐゴシック"/>
                        </a:rPr>
                        <a:t>見て</a:t>
                      </a:r>
                      <a:endParaRPr lang="ja-JP" altLang="en-US" sz="800" b="0" i="0" u="none" strike="noStrike" dirty="0">
                        <a:effectLst/>
                        <a:latin typeface="ＭＳ Ｐゴシック"/>
                      </a:endParaRP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5.1%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3.8%</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2.4%</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5.9%</a:t>
                      </a:r>
                    </a:p>
                  </a:txBody>
                  <a:tcPr marL="9525" marR="9525" marT="9525" marB="0" anchor="ctr"/>
                </a:tc>
              </a:tr>
              <a:tr h="154013">
                <a:tc>
                  <a:txBody>
                    <a:bodyPr/>
                    <a:lstStyle/>
                    <a:p>
                      <a:pPr algn="r" fontAlgn="ctr"/>
                      <a:r>
                        <a:rPr lang="en-US" altLang="ja-JP" sz="800" b="0" i="0" u="none" strike="noStrike" dirty="0">
                          <a:effectLst/>
                          <a:latin typeface="ＭＳ Ｐゴシック"/>
                        </a:rPr>
                        <a:t>TV</a:t>
                      </a:r>
                      <a:r>
                        <a:rPr lang="ja-JP" altLang="en-US" sz="800" b="0" i="0" u="none" strike="noStrike" dirty="0" err="1">
                          <a:effectLst/>
                          <a:latin typeface="ＭＳ Ｐゴシック"/>
                        </a:rPr>
                        <a:t>、</a:t>
                      </a:r>
                      <a:r>
                        <a:rPr lang="ja-JP" altLang="en-US" sz="800" b="0" i="0" u="none" strike="noStrike" dirty="0">
                          <a:effectLst/>
                          <a:latin typeface="ＭＳ Ｐゴシック"/>
                        </a:rPr>
                        <a:t>雑誌など</a:t>
                      </a:r>
                      <a:r>
                        <a:rPr lang="ja-JP" altLang="en-US" sz="800" b="0" i="0" u="none" strike="noStrike" dirty="0" smtClean="0">
                          <a:effectLst/>
                          <a:latin typeface="ＭＳ Ｐゴシック"/>
                        </a:rPr>
                        <a:t>を</a:t>
                      </a:r>
                      <a:endParaRPr lang="en-US" altLang="ja-JP" sz="800" b="0" i="0" u="none" strike="noStrike" dirty="0" smtClean="0">
                        <a:effectLst/>
                        <a:latin typeface="ＭＳ Ｐゴシック"/>
                      </a:endParaRPr>
                    </a:p>
                    <a:p>
                      <a:pPr algn="r" fontAlgn="ctr"/>
                      <a:r>
                        <a:rPr lang="ja-JP" altLang="en-US" sz="800" b="0" i="0" u="none" strike="noStrike" dirty="0" smtClean="0">
                          <a:effectLst/>
                          <a:latin typeface="ＭＳ Ｐゴシック"/>
                        </a:rPr>
                        <a:t>見て</a:t>
                      </a:r>
                      <a:endParaRPr lang="ja-JP" altLang="en-US" sz="800" b="0" i="0" u="none" strike="noStrike" dirty="0">
                        <a:effectLst/>
                        <a:latin typeface="ＭＳ Ｐゴシック"/>
                      </a:endParaRP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0.0%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4.8%</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0.5%</a:t>
                      </a:r>
                    </a:p>
                  </a:txBody>
                  <a:tcPr marL="9525" marR="9525" marT="9525" marB="0" anchor="ctr"/>
                </a:tc>
              </a:tr>
              <a:tr h="154013">
                <a:tc>
                  <a:txBody>
                    <a:bodyPr/>
                    <a:lstStyle/>
                    <a:p>
                      <a:pPr algn="r" fontAlgn="ctr"/>
                      <a:r>
                        <a:rPr lang="ja-JP" altLang="en-US" sz="800" b="0" i="0" u="none" strike="noStrike" dirty="0">
                          <a:effectLst/>
                          <a:latin typeface="ＭＳ Ｐゴシック"/>
                        </a:rPr>
                        <a:t>インターネット</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3.8%</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2.4%</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3</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1.4%</a:t>
                      </a:r>
                    </a:p>
                  </a:txBody>
                  <a:tcPr marL="9525" marR="9525" marT="9525" marB="0" anchor="ctr"/>
                </a:tc>
              </a:tr>
              <a:tr h="154013">
                <a:tc>
                  <a:txBody>
                    <a:bodyPr/>
                    <a:lstStyle/>
                    <a:p>
                      <a:pPr algn="r" fontAlgn="ctr"/>
                      <a:r>
                        <a:rPr lang="ja-JP" altLang="en-US" sz="800" b="0" i="0" u="none" strike="noStrike" dirty="0">
                          <a:effectLst/>
                          <a:latin typeface="ＭＳ Ｐゴシック"/>
                        </a:rPr>
                        <a:t>その他</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28</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8.9%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0.0%</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11.9%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23</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10.5%</a:t>
                      </a:r>
                    </a:p>
                  </a:txBody>
                  <a:tcPr marL="9525" marR="9525" marT="9525" marB="0" anchor="ctr"/>
                </a:tc>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53484178"/>
              </p:ext>
            </p:extLst>
          </p:nvPr>
        </p:nvGraphicFramePr>
        <p:xfrm>
          <a:off x="3699002" y="3817112"/>
          <a:ext cx="2879998" cy="1390191"/>
        </p:xfrm>
        <a:graphic>
          <a:graphicData uri="http://schemas.openxmlformats.org/drawingml/2006/table">
            <a:tbl>
              <a:tblPr firstRow="1" bandRow="1">
                <a:tableStyleId>{073A0DAA-6AF3-43AB-8588-CEC1D06C72B9}</a:tableStyleId>
              </a:tblPr>
              <a:tblGrid>
                <a:gridCol w="862838"/>
                <a:gridCol w="252145"/>
                <a:gridCol w="252145"/>
                <a:gridCol w="252145"/>
                <a:gridCol w="252145"/>
                <a:gridCol w="252145"/>
                <a:gridCol w="252145"/>
                <a:gridCol w="252145"/>
                <a:gridCol w="252145"/>
              </a:tblGrid>
              <a:tr h="141876">
                <a:tc>
                  <a:txBody>
                    <a:bodyPr/>
                    <a:lstStyle/>
                    <a:p>
                      <a:pPr algn="r" fontAlgn="ctr"/>
                      <a:r>
                        <a:rPr lang="ja-JP" altLang="en-US" sz="800" b="0" i="0" u="none" strike="noStrike" dirty="0">
                          <a:effectLst/>
                          <a:latin typeface="ＭＳ Ｐゴシック"/>
                        </a:rPr>
                        <a:t>この直売所</a:t>
                      </a:r>
                      <a:r>
                        <a:rPr lang="ja-JP" altLang="en-US" sz="800" b="0" i="0" u="none" strike="noStrike" dirty="0" smtClean="0">
                          <a:effectLst/>
                          <a:latin typeface="ＭＳ Ｐゴシック"/>
                        </a:rPr>
                        <a:t>を</a:t>
                      </a:r>
                      <a:endParaRPr lang="en-US" altLang="ja-JP" sz="800" b="0" i="0" u="none" strike="noStrike" dirty="0" smtClean="0">
                        <a:effectLst/>
                        <a:latin typeface="ＭＳ Ｐゴシック"/>
                      </a:endParaRPr>
                    </a:p>
                    <a:p>
                      <a:pPr algn="r" fontAlgn="ctr"/>
                      <a:r>
                        <a:rPr lang="ja-JP" altLang="en-US" sz="800" b="0" i="0" u="none" strike="noStrike" dirty="0" smtClean="0">
                          <a:effectLst/>
                          <a:latin typeface="ＭＳ Ｐゴシック"/>
                        </a:rPr>
                        <a:t>知った</a:t>
                      </a:r>
                      <a:r>
                        <a:rPr lang="ja-JP" altLang="en-US" sz="800" b="0" i="0" u="none" strike="noStrike" dirty="0">
                          <a:effectLst/>
                          <a:latin typeface="ＭＳ Ｐゴシック"/>
                        </a:rPr>
                        <a:t>きっかけ</a:t>
                      </a:r>
                    </a:p>
                  </a:txBody>
                  <a:tcPr marL="9525" marR="9525" marT="9525" marB="0" anchor="ctr"/>
                </a:tc>
                <a:tc gridSpan="2">
                  <a:txBody>
                    <a:bodyPr/>
                    <a:lstStyle/>
                    <a:p>
                      <a:pPr algn="ctr" fontAlgn="ctr"/>
                      <a:r>
                        <a:rPr lang="ja-JP" altLang="en-US" sz="800" b="0" i="0" u="none" strike="noStrike" dirty="0" smtClean="0">
                          <a:solidFill>
                            <a:schemeClr val="bg1"/>
                          </a:solidFill>
                          <a:effectLst/>
                          <a:latin typeface="MS Gothic"/>
                        </a:rPr>
                        <a:t>合計</a:t>
                      </a:r>
                      <a:endParaRPr lang="ja-JP" altLang="en-US" sz="800" b="0" i="0" u="none" strike="noStrike" dirty="0">
                        <a:solidFill>
                          <a:schemeClr val="bg1"/>
                        </a:solidFill>
                        <a:effectLst/>
                        <a:latin typeface="MS Gothic"/>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MS Gothic"/>
                      </a:endParaRPr>
                    </a:p>
                  </a:txBody>
                  <a:tcPr marL="9525" marR="9525" marT="9525" marB="0" anchor="ctr"/>
                </a:tc>
                <a:tc gridSpan="2">
                  <a:txBody>
                    <a:bodyPr/>
                    <a:lstStyle/>
                    <a:p>
                      <a:pPr algn="ctr" fontAlgn="ctr"/>
                      <a:r>
                        <a:rPr lang="en-US" altLang="ja-JP" sz="800" b="0" i="0" u="none" strike="noStrike" dirty="0">
                          <a:solidFill>
                            <a:schemeClr val="bg1"/>
                          </a:solidFill>
                          <a:effectLst/>
                          <a:latin typeface="MS Gothic"/>
                        </a:rPr>
                        <a:t>40</a:t>
                      </a:r>
                      <a:r>
                        <a:rPr lang="ja-JP" altLang="en-US" sz="800" b="0" i="0" u="none" strike="noStrike" dirty="0">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50</a:t>
                      </a:r>
                      <a:r>
                        <a:rPr lang="ja-JP" altLang="en-US" sz="8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60</a:t>
                      </a:r>
                      <a:r>
                        <a:rPr lang="ja-JP" altLang="en-US" sz="8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168057">
                <a:tc>
                  <a:txBody>
                    <a:bodyPr/>
                    <a:lstStyle/>
                    <a:p>
                      <a:pPr algn="r" fontAlgn="ctr"/>
                      <a:r>
                        <a:rPr lang="ja-JP" altLang="en-US" sz="800" b="0" i="0" u="none" strike="noStrike" dirty="0">
                          <a:effectLst/>
                          <a:latin typeface="ＭＳ Ｐゴシック"/>
                        </a:rPr>
                        <a:t>通りがかり</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97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32.0%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45.0%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34.1%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55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27.6%</a:t>
                      </a:r>
                    </a:p>
                  </a:txBody>
                  <a:tcPr marL="9525" marR="9525" marT="9525" marB="0" anchor="ctr"/>
                </a:tc>
              </a:tr>
              <a:tr h="154013">
                <a:tc>
                  <a:txBody>
                    <a:bodyPr/>
                    <a:lstStyle/>
                    <a:p>
                      <a:pPr algn="r" fontAlgn="ctr"/>
                      <a:r>
                        <a:rPr lang="ja-JP" altLang="en-US" sz="800" b="0" i="0" u="none" strike="noStrike" dirty="0">
                          <a:effectLst/>
                          <a:latin typeface="ＭＳ Ｐゴシック"/>
                        </a:rPr>
                        <a:t>知人等のクチコミ</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119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39.3%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25.0%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38.6%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87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43.7%</a:t>
                      </a:r>
                    </a:p>
                  </a:txBody>
                  <a:tcPr marL="9525" marR="9525" marT="9525" marB="0" anchor="ctr"/>
                </a:tc>
              </a:tr>
              <a:tr h="154013">
                <a:tc>
                  <a:txBody>
                    <a:bodyPr/>
                    <a:lstStyle/>
                    <a:p>
                      <a:pPr algn="r" fontAlgn="ctr"/>
                      <a:r>
                        <a:rPr lang="ja-JP" altLang="en-US" sz="800" b="0" i="0" u="none" strike="noStrike" dirty="0">
                          <a:effectLst/>
                          <a:latin typeface="ＭＳ Ｐゴシック"/>
                        </a:rPr>
                        <a:t>ﾁﾗｼ・ﾊﾟﾝﾌﾚｯﾄ等を見て</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12.2%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11.7%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8</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18.2%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11.1%</a:t>
                      </a:r>
                    </a:p>
                  </a:txBody>
                  <a:tcPr marL="9525" marR="9525" marT="9525" marB="0" anchor="ctr"/>
                </a:tc>
              </a:tr>
              <a:tr h="154013">
                <a:tc>
                  <a:txBody>
                    <a:bodyPr/>
                    <a:lstStyle/>
                    <a:p>
                      <a:pPr algn="r" fontAlgn="ctr"/>
                      <a:r>
                        <a:rPr lang="en-US" altLang="ja-JP" sz="800" b="0" i="0" u="none" strike="noStrike" dirty="0">
                          <a:effectLst/>
                          <a:latin typeface="ＭＳ Ｐゴシック"/>
                        </a:rPr>
                        <a:t>TV</a:t>
                      </a:r>
                      <a:r>
                        <a:rPr lang="ja-JP" altLang="en-US" sz="800" b="0" i="0" u="none" strike="noStrike" dirty="0" err="1">
                          <a:effectLst/>
                          <a:latin typeface="ＭＳ Ｐゴシック"/>
                        </a:rPr>
                        <a:t>、</a:t>
                      </a:r>
                      <a:r>
                        <a:rPr lang="ja-JP" altLang="en-US" sz="800" b="0" i="0" u="none" strike="noStrike" dirty="0">
                          <a:effectLst/>
                          <a:latin typeface="ＭＳ Ｐゴシック"/>
                        </a:rPr>
                        <a:t>雑誌など</a:t>
                      </a:r>
                      <a:r>
                        <a:rPr lang="ja-JP" altLang="en-US" sz="800" b="0" i="0" u="none" strike="noStrike" dirty="0" smtClean="0">
                          <a:effectLst/>
                          <a:latin typeface="ＭＳ Ｐゴシック"/>
                        </a:rPr>
                        <a:t>を見て</a:t>
                      </a:r>
                      <a:endParaRPr lang="ja-JP" altLang="en-US" sz="800" b="0" i="0" u="none" strike="noStrike" dirty="0">
                        <a:effectLst/>
                        <a:latin typeface="ＭＳ Ｐゴシック"/>
                      </a:endParaRP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5.0%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1.0%</a:t>
                      </a:r>
                    </a:p>
                  </a:txBody>
                  <a:tcPr marL="9525" marR="9525" marT="9525" marB="0" anchor="ctr"/>
                </a:tc>
              </a:tr>
              <a:tr h="154013">
                <a:tc>
                  <a:txBody>
                    <a:bodyPr/>
                    <a:lstStyle/>
                    <a:p>
                      <a:pPr algn="r" fontAlgn="ctr"/>
                      <a:r>
                        <a:rPr lang="ja-JP" altLang="en-US" sz="800" b="0" i="0" u="none" strike="noStrike" dirty="0">
                          <a:effectLst/>
                          <a:latin typeface="ＭＳ Ｐゴシック"/>
                        </a:rPr>
                        <a:t>インターネット</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0.5%</a:t>
                      </a:r>
                    </a:p>
                  </a:txBody>
                  <a:tcPr marL="9525" marR="9525" marT="9525" marB="0" anchor="ctr"/>
                </a:tc>
              </a:tr>
              <a:tr h="154013">
                <a:tc>
                  <a:txBody>
                    <a:bodyPr/>
                    <a:lstStyle/>
                    <a:p>
                      <a:pPr algn="r" fontAlgn="ctr"/>
                      <a:r>
                        <a:rPr lang="ja-JP" altLang="en-US" sz="800" b="0" i="0" u="none" strike="noStrike" dirty="0">
                          <a:effectLst/>
                          <a:latin typeface="ＭＳ Ｐゴシック"/>
                        </a:rPr>
                        <a:t>その他</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13.9%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10.0%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9.1%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32</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16.1%</a:t>
                      </a:r>
                    </a:p>
                  </a:txBody>
                  <a:tcPr marL="9525" marR="9525" marT="9525" marB="0" anchor="ctr"/>
                </a:tc>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2881399784"/>
              </p:ext>
            </p:extLst>
          </p:nvPr>
        </p:nvGraphicFramePr>
        <p:xfrm>
          <a:off x="308126" y="7421421"/>
          <a:ext cx="2879998" cy="1390191"/>
        </p:xfrm>
        <a:graphic>
          <a:graphicData uri="http://schemas.openxmlformats.org/drawingml/2006/table">
            <a:tbl>
              <a:tblPr firstRow="1" bandRow="1">
                <a:tableStyleId>{073A0DAA-6AF3-43AB-8588-CEC1D06C72B9}</a:tableStyleId>
              </a:tblPr>
              <a:tblGrid>
                <a:gridCol w="862838"/>
                <a:gridCol w="252145"/>
                <a:gridCol w="252145"/>
                <a:gridCol w="252145"/>
                <a:gridCol w="252145"/>
                <a:gridCol w="252145"/>
                <a:gridCol w="252145"/>
                <a:gridCol w="252145"/>
                <a:gridCol w="252145"/>
              </a:tblGrid>
              <a:tr h="141876">
                <a:tc>
                  <a:txBody>
                    <a:bodyPr/>
                    <a:lstStyle/>
                    <a:p>
                      <a:pPr algn="r" fontAlgn="ctr"/>
                      <a:r>
                        <a:rPr lang="ja-JP" altLang="en-US" sz="800" b="0" i="0" u="none" strike="noStrike" dirty="0">
                          <a:effectLst/>
                          <a:latin typeface="ＭＳ Ｐゴシック"/>
                        </a:rPr>
                        <a:t>この直売所</a:t>
                      </a:r>
                      <a:r>
                        <a:rPr lang="ja-JP" altLang="en-US" sz="800" b="0" i="0" u="none" strike="noStrike" dirty="0" smtClean="0">
                          <a:effectLst/>
                          <a:latin typeface="ＭＳ Ｐゴシック"/>
                        </a:rPr>
                        <a:t>を</a:t>
                      </a:r>
                      <a:endParaRPr lang="en-US" altLang="ja-JP" sz="800" b="0" i="0" u="none" strike="noStrike" dirty="0" smtClean="0">
                        <a:effectLst/>
                        <a:latin typeface="ＭＳ Ｐゴシック"/>
                      </a:endParaRPr>
                    </a:p>
                    <a:p>
                      <a:pPr algn="r" fontAlgn="ctr"/>
                      <a:r>
                        <a:rPr lang="ja-JP" altLang="en-US" sz="800" b="0" i="0" u="none" strike="noStrike" dirty="0" smtClean="0">
                          <a:effectLst/>
                          <a:latin typeface="ＭＳ Ｐゴシック"/>
                        </a:rPr>
                        <a:t>知った</a:t>
                      </a:r>
                      <a:r>
                        <a:rPr lang="ja-JP" altLang="en-US" sz="800" b="0" i="0" u="none" strike="noStrike" dirty="0">
                          <a:effectLst/>
                          <a:latin typeface="ＭＳ Ｐゴシック"/>
                        </a:rPr>
                        <a:t>きっかけ</a:t>
                      </a:r>
                    </a:p>
                  </a:txBody>
                  <a:tcPr marL="9525" marR="9525" marT="9525" marB="0" anchor="ctr"/>
                </a:tc>
                <a:tc gridSpan="2">
                  <a:txBody>
                    <a:bodyPr/>
                    <a:lstStyle/>
                    <a:p>
                      <a:pPr algn="ctr" fontAlgn="ctr"/>
                      <a:r>
                        <a:rPr lang="ja-JP" altLang="en-US" sz="800" b="0" i="0" u="none" strike="noStrike" dirty="0" smtClean="0">
                          <a:solidFill>
                            <a:schemeClr val="bg1"/>
                          </a:solidFill>
                          <a:effectLst/>
                          <a:latin typeface="MS Gothic"/>
                        </a:rPr>
                        <a:t>合計</a:t>
                      </a:r>
                      <a:endParaRPr lang="ja-JP" altLang="en-US" sz="800" b="0" i="0" u="none" strike="noStrike" dirty="0">
                        <a:solidFill>
                          <a:schemeClr val="bg1"/>
                        </a:solidFill>
                        <a:effectLst/>
                        <a:latin typeface="MS Gothic"/>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MS Gothic"/>
                      </a:endParaRPr>
                    </a:p>
                  </a:txBody>
                  <a:tcPr marL="9525" marR="9525" marT="9525" marB="0" anchor="ctr"/>
                </a:tc>
                <a:tc gridSpan="2">
                  <a:txBody>
                    <a:bodyPr/>
                    <a:lstStyle/>
                    <a:p>
                      <a:pPr algn="ctr" fontAlgn="ctr"/>
                      <a:r>
                        <a:rPr lang="en-US" altLang="ja-JP" sz="800" b="0" i="0" u="none" strike="noStrike" dirty="0">
                          <a:solidFill>
                            <a:schemeClr val="bg1"/>
                          </a:solidFill>
                          <a:effectLst/>
                          <a:latin typeface="MS Gothic"/>
                        </a:rPr>
                        <a:t>40</a:t>
                      </a:r>
                      <a:r>
                        <a:rPr lang="ja-JP" altLang="en-US" sz="800" b="0" i="0" u="none" strike="noStrike" dirty="0">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50</a:t>
                      </a:r>
                      <a:r>
                        <a:rPr lang="ja-JP" altLang="en-US" sz="8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60</a:t>
                      </a:r>
                      <a:r>
                        <a:rPr lang="ja-JP" altLang="en-US" sz="8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168057">
                <a:tc>
                  <a:txBody>
                    <a:bodyPr/>
                    <a:lstStyle/>
                    <a:p>
                      <a:pPr algn="r" fontAlgn="ctr"/>
                      <a:r>
                        <a:rPr lang="ja-JP" altLang="en-US" sz="800" b="0" i="0" u="none" strike="noStrike" dirty="0">
                          <a:effectLst/>
                          <a:latin typeface="ＭＳ Ｐゴシック"/>
                        </a:rPr>
                        <a:t>通りがかり</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148</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48.4%</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51.1%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42.6%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99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49.5%</a:t>
                      </a:r>
                    </a:p>
                  </a:txBody>
                  <a:tcPr marL="9525" marR="9525" marT="9525" marB="0" anchor="ctr"/>
                </a:tc>
              </a:tr>
              <a:tr h="154013">
                <a:tc>
                  <a:txBody>
                    <a:bodyPr/>
                    <a:lstStyle/>
                    <a:p>
                      <a:pPr algn="r" fontAlgn="ctr"/>
                      <a:r>
                        <a:rPr lang="ja-JP" altLang="en-US" sz="800" b="0" i="0" u="none" strike="noStrike" dirty="0">
                          <a:effectLst/>
                          <a:latin typeface="ＭＳ Ｐゴシック"/>
                        </a:rPr>
                        <a:t>知人等のクチコミ</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76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24.8%</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20.0%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26.2%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51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25.5%</a:t>
                      </a:r>
                    </a:p>
                  </a:txBody>
                  <a:tcPr marL="9525" marR="9525" marT="9525" marB="0" anchor="ctr"/>
                </a:tc>
              </a:tr>
              <a:tr h="154013">
                <a:tc>
                  <a:txBody>
                    <a:bodyPr/>
                    <a:lstStyle/>
                    <a:p>
                      <a:pPr algn="r" fontAlgn="ctr"/>
                      <a:r>
                        <a:rPr lang="ja-JP" altLang="en-US" sz="800" b="0" i="0" u="none" strike="noStrike" dirty="0">
                          <a:effectLst/>
                          <a:latin typeface="ＭＳ Ｐゴシック"/>
                        </a:rPr>
                        <a:t>ﾁﾗｼ・ﾊﾟﾝﾌﾚｯﾄ等を見て</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5.2%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4.4%</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6.6%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5.0%</a:t>
                      </a:r>
                    </a:p>
                  </a:txBody>
                  <a:tcPr marL="9525" marR="9525" marT="9525" marB="0" anchor="ctr"/>
                </a:tc>
              </a:tr>
              <a:tr h="154013">
                <a:tc>
                  <a:txBody>
                    <a:bodyPr/>
                    <a:lstStyle/>
                    <a:p>
                      <a:pPr algn="r" fontAlgn="ctr"/>
                      <a:r>
                        <a:rPr lang="en-US" altLang="ja-JP" sz="800" b="0" i="0" u="none" strike="noStrike" dirty="0">
                          <a:effectLst/>
                          <a:latin typeface="ＭＳ Ｐゴシック"/>
                        </a:rPr>
                        <a:t>TV</a:t>
                      </a:r>
                      <a:r>
                        <a:rPr lang="ja-JP" altLang="en-US" sz="800" b="0" i="0" u="none" strike="noStrike" dirty="0" err="1">
                          <a:effectLst/>
                          <a:latin typeface="ＭＳ Ｐゴシック"/>
                        </a:rPr>
                        <a:t>、</a:t>
                      </a:r>
                      <a:r>
                        <a:rPr lang="ja-JP" altLang="en-US" sz="800" b="0" i="0" u="none" strike="noStrike" dirty="0">
                          <a:effectLst/>
                          <a:latin typeface="ＭＳ Ｐゴシック"/>
                        </a:rPr>
                        <a:t>雑誌など</a:t>
                      </a:r>
                      <a:r>
                        <a:rPr lang="ja-JP" altLang="en-US" sz="800" b="0" i="0" u="none" strike="noStrike" dirty="0" smtClean="0">
                          <a:effectLst/>
                          <a:latin typeface="ＭＳ Ｐゴシック"/>
                        </a:rPr>
                        <a:t>を見て</a:t>
                      </a:r>
                      <a:endParaRPr lang="ja-JP" altLang="en-US" sz="800" b="0" i="0" u="none" strike="noStrike" dirty="0">
                        <a:effectLst/>
                        <a:latin typeface="ＭＳ Ｐゴシック"/>
                      </a:endParaRP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8</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3.0%</a:t>
                      </a:r>
                    </a:p>
                  </a:txBody>
                  <a:tcPr marL="9525" marR="9525" marT="9525" marB="0" anchor="ctr"/>
                </a:tc>
              </a:tr>
              <a:tr h="154013">
                <a:tc>
                  <a:txBody>
                    <a:bodyPr/>
                    <a:lstStyle/>
                    <a:p>
                      <a:pPr algn="r" fontAlgn="ctr"/>
                      <a:r>
                        <a:rPr lang="ja-JP" altLang="en-US" sz="800" b="0" i="0" u="none" strike="noStrike" dirty="0">
                          <a:effectLst/>
                          <a:latin typeface="ＭＳ Ｐゴシック"/>
                        </a:rPr>
                        <a:t>インターネット</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15.6%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1.5%</a:t>
                      </a:r>
                    </a:p>
                  </a:txBody>
                  <a:tcPr marL="9525" marR="9525" marT="9525" marB="0" anchor="ctr"/>
                </a:tc>
              </a:tr>
              <a:tr h="154013">
                <a:tc>
                  <a:txBody>
                    <a:bodyPr/>
                    <a:lstStyle/>
                    <a:p>
                      <a:pPr algn="r" fontAlgn="ctr"/>
                      <a:r>
                        <a:rPr lang="ja-JP" altLang="en-US" sz="800" b="0" i="0" u="none" strike="noStrike" dirty="0">
                          <a:effectLst/>
                          <a:latin typeface="ＭＳ Ｐゴシック"/>
                        </a:rPr>
                        <a:t>その他</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14.7%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6.7%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18.0%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31</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15.5%</a:t>
                      </a:r>
                    </a:p>
                  </a:txBody>
                  <a:tcPr marL="9525" marR="9525" marT="9525" marB="0" anchor="ctr"/>
                </a:tc>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2417010065"/>
              </p:ext>
            </p:extLst>
          </p:nvPr>
        </p:nvGraphicFramePr>
        <p:xfrm>
          <a:off x="3699000" y="7411844"/>
          <a:ext cx="2879998" cy="1390191"/>
        </p:xfrm>
        <a:graphic>
          <a:graphicData uri="http://schemas.openxmlformats.org/drawingml/2006/table">
            <a:tbl>
              <a:tblPr firstRow="1" bandRow="1">
                <a:tableStyleId>{073A0DAA-6AF3-43AB-8588-CEC1D06C72B9}</a:tableStyleId>
              </a:tblPr>
              <a:tblGrid>
                <a:gridCol w="862838"/>
                <a:gridCol w="252145"/>
                <a:gridCol w="252145"/>
                <a:gridCol w="252145"/>
                <a:gridCol w="252145"/>
                <a:gridCol w="252145"/>
                <a:gridCol w="252145"/>
                <a:gridCol w="252145"/>
                <a:gridCol w="252145"/>
              </a:tblGrid>
              <a:tr h="141876">
                <a:tc>
                  <a:txBody>
                    <a:bodyPr/>
                    <a:lstStyle/>
                    <a:p>
                      <a:pPr algn="r" fontAlgn="ctr"/>
                      <a:r>
                        <a:rPr lang="ja-JP" altLang="en-US" sz="800" b="0" i="0" u="none" strike="noStrike" dirty="0">
                          <a:effectLst/>
                          <a:latin typeface="ＭＳ Ｐゴシック"/>
                        </a:rPr>
                        <a:t>この直売所</a:t>
                      </a:r>
                      <a:r>
                        <a:rPr lang="ja-JP" altLang="en-US" sz="800" b="0" i="0" u="none" strike="noStrike" dirty="0" smtClean="0">
                          <a:effectLst/>
                          <a:latin typeface="ＭＳ Ｐゴシック"/>
                        </a:rPr>
                        <a:t>を</a:t>
                      </a:r>
                      <a:endParaRPr lang="en-US" altLang="ja-JP" sz="800" b="0" i="0" u="none" strike="noStrike" dirty="0" smtClean="0">
                        <a:effectLst/>
                        <a:latin typeface="ＭＳ Ｐゴシック"/>
                      </a:endParaRPr>
                    </a:p>
                    <a:p>
                      <a:pPr algn="r" fontAlgn="ctr"/>
                      <a:r>
                        <a:rPr lang="ja-JP" altLang="en-US" sz="800" b="0" i="0" u="none" strike="noStrike" dirty="0" smtClean="0">
                          <a:effectLst/>
                          <a:latin typeface="ＭＳ Ｐゴシック"/>
                        </a:rPr>
                        <a:t>知った</a:t>
                      </a:r>
                      <a:r>
                        <a:rPr lang="ja-JP" altLang="en-US" sz="800" b="0" i="0" u="none" strike="noStrike" dirty="0">
                          <a:effectLst/>
                          <a:latin typeface="ＭＳ Ｐゴシック"/>
                        </a:rPr>
                        <a:t>きっかけ</a:t>
                      </a:r>
                    </a:p>
                  </a:txBody>
                  <a:tcPr marL="9525" marR="9525" marT="9525" marB="0" anchor="ctr"/>
                </a:tc>
                <a:tc gridSpan="2">
                  <a:txBody>
                    <a:bodyPr/>
                    <a:lstStyle/>
                    <a:p>
                      <a:pPr algn="ctr" fontAlgn="ctr"/>
                      <a:r>
                        <a:rPr lang="ja-JP" altLang="en-US" sz="800" b="0" i="0" u="none" strike="noStrike" dirty="0" smtClean="0">
                          <a:solidFill>
                            <a:schemeClr val="bg1"/>
                          </a:solidFill>
                          <a:effectLst/>
                          <a:latin typeface="MS Gothic"/>
                        </a:rPr>
                        <a:t>合計</a:t>
                      </a:r>
                      <a:endParaRPr lang="ja-JP" altLang="en-US" sz="800" b="0" i="0" u="none" strike="noStrike" dirty="0">
                        <a:solidFill>
                          <a:schemeClr val="bg1"/>
                        </a:solidFill>
                        <a:effectLst/>
                        <a:latin typeface="MS Gothic"/>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MS Gothic"/>
                      </a:endParaRPr>
                    </a:p>
                  </a:txBody>
                  <a:tcPr marL="9525" marR="9525" marT="9525" marB="0" anchor="ctr"/>
                </a:tc>
                <a:tc gridSpan="2">
                  <a:txBody>
                    <a:bodyPr/>
                    <a:lstStyle/>
                    <a:p>
                      <a:pPr algn="ctr" fontAlgn="ctr"/>
                      <a:r>
                        <a:rPr lang="en-US" altLang="ja-JP" sz="800" b="0" i="0" u="none" strike="noStrike" dirty="0">
                          <a:solidFill>
                            <a:schemeClr val="bg1"/>
                          </a:solidFill>
                          <a:effectLst/>
                          <a:latin typeface="MS Gothic"/>
                        </a:rPr>
                        <a:t>40</a:t>
                      </a:r>
                      <a:r>
                        <a:rPr lang="ja-JP" altLang="en-US" sz="800" b="0" i="0" u="none" strike="noStrike" dirty="0">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50</a:t>
                      </a:r>
                      <a:r>
                        <a:rPr lang="ja-JP" altLang="en-US" sz="8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60</a:t>
                      </a:r>
                      <a:r>
                        <a:rPr lang="ja-JP" altLang="en-US" sz="8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168057">
                <a:tc>
                  <a:txBody>
                    <a:bodyPr/>
                    <a:lstStyle/>
                    <a:p>
                      <a:pPr algn="r" fontAlgn="ctr"/>
                      <a:r>
                        <a:rPr lang="ja-JP" altLang="en-US" sz="800" b="0" i="0" u="none" strike="noStrike" dirty="0">
                          <a:effectLst/>
                          <a:latin typeface="ＭＳ Ｐゴシック"/>
                        </a:rPr>
                        <a:t>通りがかり</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48</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15.8%</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27.1%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13.6%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13.7%</a:t>
                      </a:r>
                    </a:p>
                  </a:txBody>
                  <a:tcPr marL="9525" marR="9525" marT="9525" marB="0" anchor="ctr"/>
                </a:tc>
              </a:tr>
              <a:tr h="154013">
                <a:tc>
                  <a:txBody>
                    <a:bodyPr/>
                    <a:lstStyle/>
                    <a:p>
                      <a:pPr algn="r" fontAlgn="ctr"/>
                      <a:r>
                        <a:rPr lang="ja-JP" altLang="en-US" sz="800" b="0" i="0" u="none" strike="noStrike" dirty="0">
                          <a:effectLst/>
                          <a:latin typeface="ＭＳ Ｐゴシック"/>
                        </a:rPr>
                        <a:t>知人等のクチコミ</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89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29.3%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25.0%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14</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31.8%</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63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29.7%</a:t>
                      </a:r>
                    </a:p>
                  </a:txBody>
                  <a:tcPr marL="9525" marR="9525" marT="9525" marB="0" anchor="ctr"/>
                </a:tc>
              </a:tr>
              <a:tr h="154013">
                <a:tc>
                  <a:txBody>
                    <a:bodyPr/>
                    <a:lstStyle/>
                    <a:p>
                      <a:pPr algn="r" fontAlgn="ctr"/>
                      <a:r>
                        <a:rPr lang="ja-JP" altLang="en-US" sz="800" b="0" i="0" u="none" strike="noStrike" dirty="0">
                          <a:effectLst/>
                          <a:latin typeface="ＭＳ Ｐゴシック"/>
                        </a:rPr>
                        <a:t>ﾁﾗｼ・ﾊﾟﾝﾌﾚｯﾄ等を見て</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106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34.9%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27.1%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36.4%</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77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36.3%</a:t>
                      </a:r>
                    </a:p>
                  </a:txBody>
                  <a:tcPr marL="9525" marR="9525" marT="9525" marB="0" anchor="ctr"/>
                </a:tc>
              </a:tr>
              <a:tr h="154013">
                <a:tc>
                  <a:txBody>
                    <a:bodyPr/>
                    <a:lstStyle/>
                    <a:p>
                      <a:pPr algn="r" fontAlgn="ctr"/>
                      <a:r>
                        <a:rPr lang="en-US" altLang="ja-JP" sz="800" b="0" i="0" u="none" strike="noStrike" dirty="0">
                          <a:effectLst/>
                          <a:latin typeface="ＭＳ Ｐゴシック"/>
                        </a:rPr>
                        <a:t>TV</a:t>
                      </a:r>
                      <a:r>
                        <a:rPr lang="ja-JP" altLang="en-US" sz="800" b="0" i="0" u="none" strike="noStrike" dirty="0" err="1">
                          <a:effectLst/>
                          <a:latin typeface="ＭＳ Ｐゴシック"/>
                        </a:rPr>
                        <a:t>、</a:t>
                      </a:r>
                      <a:r>
                        <a:rPr lang="ja-JP" altLang="en-US" sz="800" b="0" i="0" u="none" strike="noStrike" dirty="0">
                          <a:effectLst/>
                          <a:latin typeface="ＭＳ Ｐゴシック"/>
                        </a:rPr>
                        <a:t>雑誌など</a:t>
                      </a:r>
                      <a:r>
                        <a:rPr lang="ja-JP" altLang="en-US" sz="800" b="0" i="0" u="none" strike="noStrike" dirty="0" smtClean="0">
                          <a:effectLst/>
                          <a:latin typeface="ＭＳ Ｐゴシック"/>
                        </a:rPr>
                        <a:t>を見て</a:t>
                      </a:r>
                      <a:endParaRPr lang="ja-JP" altLang="en-US" sz="800" b="0" i="0" u="none" strike="noStrike" dirty="0">
                        <a:effectLst/>
                        <a:latin typeface="ＭＳ Ｐゴシック"/>
                      </a:endParaRP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0.9%</a:t>
                      </a:r>
                    </a:p>
                  </a:txBody>
                  <a:tcPr marL="9525" marR="9525" marT="9525" marB="0" anchor="ctr"/>
                </a:tc>
              </a:tr>
              <a:tr h="154013">
                <a:tc>
                  <a:txBody>
                    <a:bodyPr/>
                    <a:lstStyle/>
                    <a:p>
                      <a:pPr algn="r" fontAlgn="ctr"/>
                      <a:r>
                        <a:rPr lang="ja-JP" altLang="en-US" sz="800" b="0" i="0" u="none" strike="noStrike" dirty="0">
                          <a:effectLst/>
                          <a:latin typeface="ＭＳ Ｐゴシック"/>
                        </a:rPr>
                        <a:t>インターネット</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0.0%</a:t>
                      </a:r>
                    </a:p>
                  </a:txBody>
                  <a:tcPr marL="9525" marR="9525" marT="9525" marB="0" anchor="ctr"/>
                </a:tc>
              </a:tr>
              <a:tr h="154013">
                <a:tc>
                  <a:txBody>
                    <a:bodyPr/>
                    <a:lstStyle/>
                    <a:p>
                      <a:pPr algn="r" fontAlgn="ctr"/>
                      <a:r>
                        <a:rPr lang="ja-JP" altLang="en-US" sz="800" b="0" i="0" u="none" strike="noStrike" dirty="0">
                          <a:effectLst/>
                          <a:latin typeface="ＭＳ Ｐゴシック"/>
                        </a:rPr>
                        <a:t>その他</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52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17.1%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12.5%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11.4%</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41</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19.3%</a:t>
                      </a:r>
                    </a:p>
                  </a:txBody>
                  <a:tcPr marL="9525" marR="9525" marT="9525" marB="0" anchor="ctr"/>
                </a:tc>
              </a:tr>
            </a:tbl>
          </a:graphicData>
        </a:graphic>
      </p:graphicFrame>
      <p:sp>
        <p:nvSpPr>
          <p:cNvPr id="3" name="フッター プレースホルダー 2"/>
          <p:cNvSpPr>
            <a:spLocks noGrp="1"/>
          </p:cNvSpPr>
          <p:nvPr>
            <p:ph type="ftr" sz="quarter" idx="11"/>
          </p:nvPr>
        </p:nvSpPr>
        <p:spPr>
          <a:xfrm>
            <a:off x="2372276" y="8657167"/>
            <a:ext cx="2171700" cy="486833"/>
          </a:xfrm>
        </p:spPr>
        <p:txBody>
          <a:bodyPr/>
          <a:lstStyle/>
          <a:p>
            <a:r>
              <a:rPr lang="ja-JP" altLang="en-US" dirty="0"/>
              <a:t>１０</a:t>
            </a:r>
            <a:endParaRPr kumimoji="1" lang="en-US" altLang="ja-JP" dirty="0" smtClean="0"/>
          </a:p>
        </p:txBody>
      </p:sp>
    </p:spTree>
    <p:extLst>
      <p:ext uri="{BB962C8B-B14F-4D97-AF65-F5344CB8AC3E}">
        <p14:creationId xmlns:p14="http://schemas.microsoft.com/office/powerpoint/2010/main" val="4071675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8126" y="275462"/>
            <a:ext cx="2651740" cy="276999"/>
          </a:xfrm>
          <a:prstGeom prst="rect">
            <a:avLst/>
          </a:prstGeom>
          <a:noFill/>
        </p:spPr>
        <p:txBody>
          <a:bodyPr wrap="square" rtlCol="0">
            <a:spAutoFit/>
          </a:bodyPr>
          <a:lstStyle/>
          <a:p>
            <a:r>
              <a:rPr kumimoji="1" lang="en-US" altLang="ja-JP" sz="1200" dirty="0" smtClean="0"/>
              <a:t>Q</a:t>
            </a:r>
            <a:r>
              <a:rPr lang="ja-JP" altLang="en-US" sz="1200" dirty="0"/>
              <a:t>２</a:t>
            </a:r>
            <a:r>
              <a:rPr lang="en-US" altLang="ja-JP" sz="1200" dirty="0" smtClean="0"/>
              <a:t>-</a:t>
            </a:r>
            <a:r>
              <a:rPr lang="ja-JP" altLang="en-US" sz="1200" dirty="0" smtClean="0"/>
              <a:t> ３　</a:t>
            </a:r>
            <a:r>
              <a:rPr lang="ja-JP" altLang="en-US" sz="1200" dirty="0"/>
              <a:t>利用頻度</a:t>
            </a:r>
            <a:r>
              <a:rPr kumimoji="1" lang="ja-JP" altLang="en-US" sz="1200" dirty="0" smtClean="0"/>
              <a:t>　</a:t>
            </a:r>
            <a:endParaRPr kumimoji="1" lang="ja-JP" altLang="en-US" sz="1200" dirty="0"/>
          </a:p>
        </p:txBody>
      </p:sp>
      <p:sp>
        <p:nvSpPr>
          <p:cNvPr id="3" name="タイトル 1"/>
          <p:cNvSpPr txBox="1">
            <a:spLocks/>
          </p:cNvSpPr>
          <p:nvPr/>
        </p:nvSpPr>
        <p:spPr>
          <a:xfrm>
            <a:off x="279000" y="755576"/>
            <a:ext cx="6300000" cy="720080"/>
          </a:xfrm>
          <a:prstGeom prst="rect">
            <a:avLst/>
          </a:prstGeom>
          <a:noFill/>
          <a:ln>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smtClean="0"/>
              <a:t>都市型、中間型においては年齢別による大きな差は見受けられなかったが、郊外型については</a:t>
            </a:r>
            <a:r>
              <a:rPr lang="ja-JP" altLang="en-US" sz="1200" dirty="0"/>
              <a:t>、</a:t>
            </a:r>
            <a:r>
              <a:rPr lang="ja-JP" altLang="en-US" sz="1200" dirty="0" smtClean="0"/>
              <a:t>年齢層が高くなるにつれ利用頻度は高くなり、その差は大きくなった。</a:t>
            </a:r>
            <a:endParaRPr lang="en-US" altLang="ja-JP" sz="1200" b="1"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766" y="5215032"/>
            <a:ext cx="2880000" cy="2011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126" y="1935336"/>
            <a:ext cx="2880000" cy="2011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9000" y="5220072"/>
            <a:ext cx="2880000" cy="2000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9000" y="1935336"/>
            <a:ext cx="2880000" cy="2000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表 8"/>
          <p:cNvGraphicFramePr>
            <a:graphicFrameLocks noGrp="1"/>
          </p:cNvGraphicFramePr>
          <p:nvPr>
            <p:extLst>
              <p:ext uri="{D42A27DB-BD31-4B8C-83A1-F6EECF244321}">
                <p14:modId xmlns:p14="http://schemas.microsoft.com/office/powerpoint/2010/main" val="3501303626"/>
              </p:ext>
            </p:extLst>
          </p:nvPr>
        </p:nvGraphicFramePr>
        <p:xfrm>
          <a:off x="310068" y="3928616"/>
          <a:ext cx="2878060" cy="659448"/>
        </p:xfrm>
        <a:graphic>
          <a:graphicData uri="http://schemas.openxmlformats.org/drawingml/2006/table">
            <a:tbl>
              <a:tblPr firstRow="1" bandRow="1">
                <a:tableStyleId>{073A0DAA-6AF3-43AB-8588-CEC1D06C72B9}</a:tableStyleId>
              </a:tblPr>
              <a:tblGrid>
                <a:gridCol w="670660"/>
                <a:gridCol w="275925"/>
                <a:gridCol w="275925"/>
                <a:gridCol w="275925"/>
                <a:gridCol w="275925"/>
                <a:gridCol w="275925"/>
                <a:gridCol w="275925"/>
                <a:gridCol w="275925"/>
                <a:gridCol w="275925"/>
              </a:tblGrid>
              <a:tr h="152718">
                <a:tc>
                  <a:txBody>
                    <a:bodyPr/>
                    <a:lstStyle/>
                    <a:p>
                      <a:pPr algn="r" fontAlgn="ctr"/>
                      <a:r>
                        <a:rPr lang="ja-JP" altLang="en-US" sz="900" b="0" i="0" u="none" strike="noStrike" dirty="0" smtClean="0">
                          <a:effectLst/>
                          <a:latin typeface="ＭＳ Ｐゴシック"/>
                        </a:rPr>
                        <a:t>利用頻度</a:t>
                      </a:r>
                    </a:p>
                  </a:txBody>
                  <a:tcPr marL="9525" marR="9525" marT="9525" marB="0" anchor="ctr"/>
                </a:tc>
                <a:tc gridSpan="2">
                  <a:txBody>
                    <a:bodyPr/>
                    <a:lstStyle/>
                    <a:p>
                      <a:pPr algn="ctr" fontAlgn="ctr"/>
                      <a:r>
                        <a:rPr lang="ja-JP" altLang="en-US" sz="800" b="0" i="0" u="none" strike="noStrike" dirty="0">
                          <a:solidFill>
                            <a:schemeClr val="bg1"/>
                          </a:solidFill>
                          <a:effectLst/>
                          <a:latin typeface="MS Gothic"/>
                        </a:rPr>
                        <a:t>合計</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40</a:t>
                      </a:r>
                      <a:r>
                        <a:rPr lang="ja-JP" altLang="en-US" sz="800" b="0" i="0" u="none" strike="noStrike" dirty="0">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50</a:t>
                      </a:r>
                      <a:r>
                        <a:rPr lang="ja-JP" altLang="en-US" sz="8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60</a:t>
                      </a:r>
                      <a:r>
                        <a:rPr lang="ja-JP" altLang="en-US" sz="8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253365">
                <a:tc>
                  <a:txBody>
                    <a:bodyPr/>
                    <a:lstStyle/>
                    <a:p>
                      <a:pPr algn="r" fontAlgn="ctr"/>
                      <a:r>
                        <a:rPr lang="ja-JP" altLang="en-US" sz="700" b="0" i="0" u="none" strike="noStrike" dirty="0">
                          <a:solidFill>
                            <a:srgbClr val="000000"/>
                          </a:solidFill>
                          <a:effectLst/>
                          <a:latin typeface="ＭＳ Ｐゴシック"/>
                        </a:rPr>
                        <a:t>週に１回以上</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240</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79.5%</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38</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79.2%</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28</a:t>
                      </a:r>
                    </a:p>
                  </a:txBody>
                  <a:tcPr marL="9525" marR="9525" marT="9525" marB="0" anchor="ctr"/>
                </a:tc>
                <a:tc>
                  <a:txBody>
                    <a:bodyPr/>
                    <a:lstStyle/>
                    <a:p>
                      <a:pPr algn="ctr" fontAlgn="ctr"/>
                      <a:r>
                        <a:rPr lang="en-US" altLang="ja-JP" sz="800" b="0" i="0" u="none" strike="noStrike">
                          <a:solidFill>
                            <a:srgbClr val="000000"/>
                          </a:solidFill>
                          <a:effectLst/>
                          <a:latin typeface="MS Gothic"/>
                        </a:rPr>
                        <a:t>68.3%</a:t>
                      </a:r>
                    </a:p>
                  </a:txBody>
                  <a:tcPr marL="9525" marR="9525" marT="9525" marB="0" anchor="ctr"/>
                </a:tc>
                <a:tc>
                  <a:txBody>
                    <a:bodyPr/>
                    <a:lstStyle/>
                    <a:p>
                      <a:pPr algn="ctr" fontAlgn="ctr"/>
                      <a:r>
                        <a:rPr lang="en-US" altLang="ja-JP" sz="800" b="0" i="0" u="none" strike="noStrike">
                          <a:solidFill>
                            <a:srgbClr val="000000"/>
                          </a:solidFill>
                          <a:effectLst/>
                          <a:latin typeface="MS Gothic"/>
                        </a:rPr>
                        <a:t>174</a:t>
                      </a:r>
                    </a:p>
                  </a:txBody>
                  <a:tcPr marL="9525" marR="9525" marT="9525" marB="0" anchor="ctr"/>
                </a:tc>
                <a:tc>
                  <a:txBody>
                    <a:bodyPr/>
                    <a:lstStyle/>
                    <a:p>
                      <a:pPr algn="ctr" fontAlgn="ctr"/>
                      <a:r>
                        <a:rPr lang="en-US" altLang="ja-JP" sz="800" b="0" i="0" u="none" strike="noStrike">
                          <a:solidFill>
                            <a:srgbClr val="000000"/>
                          </a:solidFill>
                          <a:effectLst/>
                          <a:latin typeface="MS Gothic"/>
                        </a:rPr>
                        <a:t>81.7%</a:t>
                      </a:r>
                    </a:p>
                  </a:txBody>
                  <a:tcPr marL="9525" marR="9525" marT="9525" marB="0" anchor="ctr"/>
                </a:tc>
              </a:tr>
              <a:tr h="253365">
                <a:tc>
                  <a:txBody>
                    <a:bodyPr/>
                    <a:lstStyle/>
                    <a:p>
                      <a:pPr algn="r" fontAlgn="ctr"/>
                      <a:r>
                        <a:rPr lang="ja-JP" altLang="en-US" sz="700" b="0" i="0" u="none" strike="noStrike" dirty="0">
                          <a:solidFill>
                            <a:srgbClr val="000000"/>
                          </a:solidFill>
                          <a:effectLst/>
                          <a:latin typeface="ＭＳ Ｐゴシック"/>
                        </a:rPr>
                        <a:t>月に</a:t>
                      </a:r>
                      <a:r>
                        <a:rPr lang="en-US" altLang="ja-JP" sz="700" b="0" i="0" u="none" strike="noStrike" dirty="0">
                          <a:solidFill>
                            <a:srgbClr val="000000"/>
                          </a:solidFill>
                          <a:effectLst/>
                          <a:latin typeface="ＭＳ Ｐゴシック"/>
                        </a:rPr>
                        <a:t>1~2</a:t>
                      </a:r>
                      <a:r>
                        <a:rPr lang="ja-JP" altLang="en-US" sz="700" b="0" i="0" u="none" strike="noStrike" dirty="0" smtClean="0">
                          <a:solidFill>
                            <a:srgbClr val="000000"/>
                          </a:solidFill>
                          <a:effectLst/>
                          <a:latin typeface="ＭＳ Ｐゴシック"/>
                        </a:rPr>
                        <a:t>回</a:t>
                      </a:r>
                      <a:endParaRPr lang="en-US" altLang="ja-JP" sz="700" b="0" i="0" u="none" strike="noStrike" dirty="0" smtClean="0">
                        <a:solidFill>
                          <a:srgbClr val="000000"/>
                        </a:solidFill>
                        <a:effectLst/>
                        <a:latin typeface="ＭＳ Ｐゴシック"/>
                      </a:endParaRPr>
                    </a:p>
                    <a:p>
                      <a:pPr algn="r" fontAlgn="ctr"/>
                      <a:r>
                        <a:rPr lang="ja-JP" altLang="en-US" sz="700" b="0" i="0" u="none" strike="noStrike" dirty="0" smtClean="0">
                          <a:solidFill>
                            <a:srgbClr val="000000"/>
                          </a:solidFill>
                          <a:effectLst/>
                          <a:latin typeface="ＭＳ Ｐゴシック"/>
                        </a:rPr>
                        <a:t>また</a:t>
                      </a:r>
                      <a:r>
                        <a:rPr lang="ja-JP" altLang="en-US" sz="700" b="0" i="0" u="none" strike="noStrike" dirty="0">
                          <a:solidFill>
                            <a:srgbClr val="000000"/>
                          </a:solidFill>
                          <a:effectLst/>
                          <a:latin typeface="ＭＳ Ｐゴシック"/>
                        </a:rPr>
                        <a:t>は年に数回</a:t>
                      </a:r>
                    </a:p>
                  </a:txBody>
                  <a:tcPr marL="9525" marR="9525" marT="9525" marB="0" anchor="ctr"/>
                </a:tc>
                <a:tc>
                  <a:txBody>
                    <a:bodyPr/>
                    <a:lstStyle/>
                    <a:p>
                      <a:pPr algn="ctr" fontAlgn="ctr"/>
                      <a:r>
                        <a:rPr lang="en-US" altLang="ja-JP" sz="800" b="0" i="0" u="none" strike="noStrike">
                          <a:solidFill>
                            <a:srgbClr val="000000"/>
                          </a:solidFill>
                          <a:effectLst/>
                          <a:latin typeface="MS Gothic"/>
                        </a:rPr>
                        <a:t>62</a:t>
                      </a:r>
                    </a:p>
                  </a:txBody>
                  <a:tcPr marL="9525" marR="9525" marT="9525" marB="0" anchor="ctr"/>
                </a:tc>
                <a:tc>
                  <a:txBody>
                    <a:bodyPr/>
                    <a:lstStyle/>
                    <a:p>
                      <a:pPr algn="ctr" fontAlgn="ctr"/>
                      <a:r>
                        <a:rPr lang="en-US" altLang="ja-JP" sz="800" b="0" i="0" u="none" strike="noStrike">
                          <a:solidFill>
                            <a:srgbClr val="000000"/>
                          </a:solidFill>
                          <a:effectLst/>
                          <a:latin typeface="MS Gothic"/>
                        </a:rPr>
                        <a:t>20.5%</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10</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20.8%</a:t>
                      </a:r>
                    </a:p>
                  </a:txBody>
                  <a:tcPr marL="9525" marR="9525" marT="9525" marB="0" anchor="ctr"/>
                </a:tc>
                <a:tc>
                  <a:txBody>
                    <a:bodyPr/>
                    <a:lstStyle/>
                    <a:p>
                      <a:pPr algn="ctr" fontAlgn="ctr"/>
                      <a:r>
                        <a:rPr lang="en-US" altLang="ja-JP" sz="800" b="0" i="0" u="none" strike="noStrike">
                          <a:solidFill>
                            <a:srgbClr val="000000"/>
                          </a:solidFill>
                          <a:effectLst/>
                          <a:latin typeface="MS Gothic"/>
                        </a:rPr>
                        <a:t>13</a:t>
                      </a:r>
                    </a:p>
                  </a:txBody>
                  <a:tcPr marL="9525" marR="9525" marT="9525" marB="0" anchor="ctr"/>
                </a:tc>
                <a:tc>
                  <a:txBody>
                    <a:bodyPr/>
                    <a:lstStyle/>
                    <a:p>
                      <a:pPr algn="ctr" fontAlgn="ctr"/>
                      <a:r>
                        <a:rPr lang="en-US" altLang="ja-JP" sz="800" b="0" i="0" u="none" strike="noStrike">
                          <a:solidFill>
                            <a:srgbClr val="000000"/>
                          </a:solidFill>
                          <a:effectLst/>
                          <a:latin typeface="MS Gothic"/>
                        </a:rPr>
                        <a:t>31.7%</a:t>
                      </a:r>
                    </a:p>
                  </a:txBody>
                  <a:tcPr marL="9525" marR="9525" marT="9525" marB="0" anchor="ctr"/>
                </a:tc>
                <a:tc>
                  <a:txBody>
                    <a:bodyPr/>
                    <a:lstStyle/>
                    <a:p>
                      <a:pPr algn="ctr" fontAlgn="ctr"/>
                      <a:r>
                        <a:rPr lang="en-US" altLang="ja-JP" sz="800" b="0" i="0" u="none" strike="noStrike">
                          <a:solidFill>
                            <a:srgbClr val="000000"/>
                          </a:solidFill>
                          <a:effectLst/>
                          <a:latin typeface="MS Gothic"/>
                        </a:rPr>
                        <a:t>39</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18.3%</a:t>
                      </a:r>
                    </a:p>
                  </a:txBody>
                  <a:tcPr marL="9525" marR="9525" marT="9525" marB="0" anchor="ctr"/>
                </a:tc>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2056983165"/>
              </p:ext>
            </p:extLst>
          </p:nvPr>
        </p:nvGraphicFramePr>
        <p:xfrm>
          <a:off x="317708" y="7226072"/>
          <a:ext cx="2878058" cy="659448"/>
        </p:xfrm>
        <a:graphic>
          <a:graphicData uri="http://schemas.openxmlformats.org/drawingml/2006/table">
            <a:tbl>
              <a:tblPr firstRow="1" bandRow="1">
                <a:tableStyleId>{073A0DAA-6AF3-43AB-8588-CEC1D06C72B9}</a:tableStyleId>
              </a:tblPr>
              <a:tblGrid>
                <a:gridCol w="667850"/>
                <a:gridCol w="276276"/>
                <a:gridCol w="276276"/>
                <a:gridCol w="276276"/>
                <a:gridCol w="276276"/>
                <a:gridCol w="276276"/>
                <a:gridCol w="276276"/>
                <a:gridCol w="276276"/>
                <a:gridCol w="276276"/>
              </a:tblGrid>
              <a:tr h="152718">
                <a:tc>
                  <a:txBody>
                    <a:bodyPr/>
                    <a:lstStyle/>
                    <a:p>
                      <a:pPr algn="r" fontAlgn="ctr"/>
                      <a:r>
                        <a:rPr lang="ja-JP" altLang="en-US" sz="900" b="0" i="0" u="none" strike="noStrike" dirty="0" smtClean="0">
                          <a:effectLst/>
                          <a:latin typeface="ＭＳ Ｐゴシック"/>
                        </a:rPr>
                        <a:t>利用頻度</a:t>
                      </a:r>
                    </a:p>
                  </a:txBody>
                  <a:tcPr marL="9525" marR="9525" marT="9525" marB="0" anchor="ctr"/>
                </a:tc>
                <a:tc gridSpan="2">
                  <a:txBody>
                    <a:bodyPr/>
                    <a:lstStyle/>
                    <a:p>
                      <a:pPr algn="ctr" fontAlgn="ctr"/>
                      <a:r>
                        <a:rPr lang="ja-JP" altLang="en-US" sz="900" b="0" i="0" u="none" strike="noStrike" dirty="0">
                          <a:solidFill>
                            <a:schemeClr val="bg1"/>
                          </a:solidFill>
                          <a:effectLst/>
                          <a:latin typeface="MS Gothic"/>
                        </a:rPr>
                        <a:t>合計</a:t>
                      </a:r>
                    </a:p>
                  </a:txBody>
                  <a:tcPr marL="9525" marR="9525" marT="9525" marB="0" anchor="ctr"/>
                </a:tc>
                <a:tc hMerge="1">
                  <a:txBody>
                    <a:bodyPr/>
                    <a:lstStyle/>
                    <a:p>
                      <a:endParaRPr kumimoji="1" lang="ja-JP" altLang="en-US"/>
                    </a:p>
                  </a:txBody>
                  <a:tcPr/>
                </a:tc>
                <a:tc gridSpan="2">
                  <a:txBody>
                    <a:bodyPr/>
                    <a:lstStyle/>
                    <a:p>
                      <a:pPr algn="ctr" fontAlgn="ctr"/>
                      <a:r>
                        <a:rPr lang="en-US" altLang="ja-JP" sz="900" b="0" i="0" u="none" strike="noStrike">
                          <a:solidFill>
                            <a:schemeClr val="bg1"/>
                          </a:solidFill>
                          <a:effectLst/>
                          <a:latin typeface="MS Gothic"/>
                        </a:rPr>
                        <a:t>40</a:t>
                      </a:r>
                      <a:r>
                        <a:rPr lang="ja-JP" altLang="en-US" sz="900" b="0" i="0" u="none" strike="noStrike">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900" b="0" i="0" u="none" strike="noStrike" dirty="0">
                          <a:solidFill>
                            <a:schemeClr val="bg1"/>
                          </a:solidFill>
                          <a:effectLst/>
                          <a:latin typeface="MS Gothic"/>
                        </a:rPr>
                        <a:t>50</a:t>
                      </a:r>
                      <a:r>
                        <a:rPr lang="ja-JP" altLang="en-US" sz="9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900" b="0" i="0" u="none" strike="noStrike" dirty="0">
                          <a:solidFill>
                            <a:schemeClr val="bg1"/>
                          </a:solidFill>
                          <a:effectLst/>
                          <a:latin typeface="MS Gothic"/>
                        </a:rPr>
                        <a:t>60</a:t>
                      </a:r>
                      <a:r>
                        <a:rPr lang="ja-JP" altLang="en-US" sz="9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253365">
                <a:tc>
                  <a:txBody>
                    <a:bodyPr/>
                    <a:lstStyle/>
                    <a:p>
                      <a:pPr algn="r" fontAlgn="ctr"/>
                      <a:r>
                        <a:rPr lang="ja-JP" altLang="en-US" sz="700" b="0" i="0" u="none" strike="noStrike" dirty="0">
                          <a:solidFill>
                            <a:srgbClr val="000000"/>
                          </a:solidFill>
                          <a:effectLst/>
                          <a:latin typeface="MS Gothic"/>
                        </a:rPr>
                        <a:t>週に１回以上</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102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36.7%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14.7%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37.7%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77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40.3%</a:t>
                      </a:r>
                    </a:p>
                  </a:txBody>
                  <a:tcPr marL="9525" marR="9525" marT="9525" marB="0" anchor="ctr"/>
                </a:tc>
              </a:tr>
              <a:tr h="253365">
                <a:tc>
                  <a:txBody>
                    <a:bodyPr/>
                    <a:lstStyle/>
                    <a:p>
                      <a:pPr algn="r" fontAlgn="ctr"/>
                      <a:r>
                        <a:rPr lang="ja-JP" altLang="en-US" sz="700" b="0" i="0" u="none" strike="noStrike" dirty="0">
                          <a:solidFill>
                            <a:srgbClr val="000000"/>
                          </a:solidFill>
                          <a:effectLst/>
                          <a:latin typeface="MS Gothic"/>
                        </a:rPr>
                        <a:t>月に</a:t>
                      </a:r>
                      <a:r>
                        <a:rPr lang="en-US" altLang="ja-JP" sz="700" b="0" i="0" u="none" strike="noStrike" dirty="0">
                          <a:solidFill>
                            <a:srgbClr val="000000"/>
                          </a:solidFill>
                          <a:effectLst/>
                          <a:latin typeface="MS Gothic"/>
                        </a:rPr>
                        <a:t>1~2</a:t>
                      </a:r>
                      <a:r>
                        <a:rPr lang="ja-JP" altLang="en-US" sz="700" b="0" i="0" u="none" strike="noStrike" dirty="0" smtClean="0">
                          <a:solidFill>
                            <a:srgbClr val="000000"/>
                          </a:solidFill>
                          <a:effectLst/>
                          <a:latin typeface="MS Gothic"/>
                        </a:rPr>
                        <a:t>回</a:t>
                      </a:r>
                      <a:endParaRPr lang="en-US" altLang="ja-JP" sz="700" b="0" i="0" u="none" strike="noStrike" dirty="0" smtClean="0">
                        <a:solidFill>
                          <a:srgbClr val="000000"/>
                        </a:solidFill>
                        <a:effectLst/>
                        <a:latin typeface="MS Gothic"/>
                      </a:endParaRPr>
                    </a:p>
                    <a:p>
                      <a:pPr algn="r" fontAlgn="ctr"/>
                      <a:r>
                        <a:rPr lang="ja-JP" altLang="en-US" sz="700" b="0" i="0" u="none" strike="noStrike" dirty="0" smtClean="0">
                          <a:solidFill>
                            <a:srgbClr val="000000"/>
                          </a:solidFill>
                          <a:effectLst/>
                          <a:latin typeface="MS Gothic"/>
                        </a:rPr>
                        <a:t>また</a:t>
                      </a:r>
                      <a:r>
                        <a:rPr lang="ja-JP" altLang="en-US" sz="700" b="0" i="0" u="none" strike="noStrike" dirty="0">
                          <a:solidFill>
                            <a:srgbClr val="000000"/>
                          </a:solidFill>
                          <a:effectLst/>
                          <a:latin typeface="MS Gothic"/>
                        </a:rPr>
                        <a:t>は年に数回</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176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63.3%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85.3%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62.3%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114</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59.7%</a:t>
                      </a:r>
                    </a:p>
                  </a:txBody>
                  <a:tcPr marL="9525" marR="9525" marT="9525" marB="0" anchor="ctr"/>
                </a:tc>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4118022111"/>
              </p:ext>
            </p:extLst>
          </p:nvPr>
        </p:nvGraphicFramePr>
        <p:xfrm>
          <a:off x="3700942" y="7226072"/>
          <a:ext cx="2878058" cy="659448"/>
        </p:xfrm>
        <a:graphic>
          <a:graphicData uri="http://schemas.openxmlformats.org/drawingml/2006/table">
            <a:tbl>
              <a:tblPr firstRow="1" bandRow="1">
                <a:tableStyleId>{073A0DAA-6AF3-43AB-8588-CEC1D06C72B9}</a:tableStyleId>
              </a:tblPr>
              <a:tblGrid>
                <a:gridCol w="667850"/>
                <a:gridCol w="276276"/>
                <a:gridCol w="276276"/>
                <a:gridCol w="276276"/>
                <a:gridCol w="276276"/>
                <a:gridCol w="276276"/>
                <a:gridCol w="276276"/>
                <a:gridCol w="276276"/>
                <a:gridCol w="276276"/>
              </a:tblGrid>
              <a:tr h="152718">
                <a:tc>
                  <a:txBody>
                    <a:bodyPr/>
                    <a:lstStyle/>
                    <a:p>
                      <a:pPr algn="r" fontAlgn="ctr"/>
                      <a:r>
                        <a:rPr lang="ja-JP" altLang="en-US" sz="900" b="0" i="0" u="none" strike="noStrike" dirty="0" smtClean="0">
                          <a:effectLst/>
                          <a:latin typeface="ＭＳ Ｐゴシック"/>
                        </a:rPr>
                        <a:t>利用頻度</a:t>
                      </a:r>
                    </a:p>
                  </a:txBody>
                  <a:tcPr marL="9525" marR="9525" marT="9525" marB="0" anchor="ctr"/>
                </a:tc>
                <a:tc gridSpan="2">
                  <a:txBody>
                    <a:bodyPr/>
                    <a:lstStyle/>
                    <a:p>
                      <a:pPr algn="ctr" fontAlgn="ctr"/>
                      <a:r>
                        <a:rPr lang="ja-JP" altLang="en-US" sz="900" b="0" i="0" u="none" strike="noStrike" dirty="0">
                          <a:solidFill>
                            <a:schemeClr val="bg1"/>
                          </a:solidFill>
                          <a:effectLst/>
                          <a:latin typeface="MS Gothic"/>
                        </a:rPr>
                        <a:t>合計</a:t>
                      </a:r>
                    </a:p>
                  </a:txBody>
                  <a:tcPr marL="9525" marR="9525" marT="9525" marB="0" anchor="ctr"/>
                </a:tc>
                <a:tc hMerge="1">
                  <a:txBody>
                    <a:bodyPr/>
                    <a:lstStyle/>
                    <a:p>
                      <a:endParaRPr kumimoji="1" lang="ja-JP" altLang="en-US"/>
                    </a:p>
                  </a:txBody>
                  <a:tcPr/>
                </a:tc>
                <a:tc gridSpan="2">
                  <a:txBody>
                    <a:bodyPr/>
                    <a:lstStyle/>
                    <a:p>
                      <a:pPr algn="ctr" fontAlgn="ctr"/>
                      <a:r>
                        <a:rPr lang="en-US" altLang="ja-JP" sz="900" b="0" i="0" u="none" strike="noStrike">
                          <a:solidFill>
                            <a:schemeClr val="bg1"/>
                          </a:solidFill>
                          <a:effectLst/>
                          <a:latin typeface="MS Gothic"/>
                        </a:rPr>
                        <a:t>40</a:t>
                      </a:r>
                      <a:r>
                        <a:rPr lang="ja-JP" altLang="en-US" sz="900" b="0" i="0" u="none" strike="noStrike">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900" b="0" i="0" u="none" strike="noStrike" dirty="0">
                          <a:solidFill>
                            <a:schemeClr val="bg1"/>
                          </a:solidFill>
                          <a:effectLst/>
                          <a:latin typeface="MS Gothic"/>
                        </a:rPr>
                        <a:t>50</a:t>
                      </a:r>
                      <a:r>
                        <a:rPr lang="ja-JP" altLang="en-US" sz="9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900" b="0" i="0" u="none" strike="noStrike" dirty="0">
                          <a:solidFill>
                            <a:schemeClr val="bg1"/>
                          </a:solidFill>
                          <a:effectLst/>
                          <a:latin typeface="MS Gothic"/>
                        </a:rPr>
                        <a:t>60</a:t>
                      </a:r>
                      <a:r>
                        <a:rPr lang="ja-JP" altLang="en-US" sz="9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253365">
                <a:tc>
                  <a:txBody>
                    <a:bodyPr/>
                    <a:lstStyle/>
                    <a:p>
                      <a:pPr algn="r" fontAlgn="ctr"/>
                      <a:r>
                        <a:rPr lang="ja-JP" altLang="en-US" sz="700" b="0" i="0" u="none" strike="noStrike" dirty="0">
                          <a:solidFill>
                            <a:srgbClr val="000000"/>
                          </a:solidFill>
                          <a:effectLst/>
                          <a:latin typeface="MS Gothic"/>
                        </a:rPr>
                        <a:t>週に１回以上</a:t>
                      </a:r>
                    </a:p>
                  </a:txBody>
                  <a:tcPr marL="9525" marR="9525" marT="9525" marB="0" anchor="ctr"/>
                </a:tc>
                <a:tc>
                  <a:txBody>
                    <a:bodyPr/>
                    <a:lstStyle/>
                    <a:p>
                      <a:pPr algn="ctr" fontAlgn="ctr"/>
                      <a:r>
                        <a:rPr lang="en-US" altLang="ja-JP" sz="800" b="0" i="0" u="none" strike="noStrike">
                          <a:solidFill>
                            <a:srgbClr val="000000"/>
                          </a:solidFill>
                          <a:effectLst/>
                          <a:latin typeface="MS Gothic"/>
                        </a:rPr>
                        <a:t>172</a:t>
                      </a:r>
                    </a:p>
                  </a:txBody>
                  <a:tcPr marL="9525" marR="9525" marT="9525" marB="0" anchor="ctr"/>
                </a:tc>
                <a:tc>
                  <a:txBody>
                    <a:bodyPr/>
                    <a:lstStyle/>
                    <a:p>
                      <a:pPr algn="ctr" fontAlgn="ctr"/>
                      <a:r>
                        <a:rPr lang="en-US" altLang="ja-JP" sz="800" b="0" i="0" u="none" strike="noStrike">
                          <a:solidFill>
                            <a:srgbClr val="000000"/>
                          </a:solidFill>
                          <a:effectLst/>
                          <a:latin typeface="MS Gothic"/>
                        </a:rPr>
                        <a:t>59.9%</a:t>
                      </a:r>
                    </a:p>
                  </a:txBody>
                  <a:tcPr marL="9525" marR="9525" marT="9525" marB="0" anchor="ctr"/>
                </a:tc>
                <a:tc>
                  <a:txBody>
                    <a:bodyPr/>
                    <a:lstStyle/>
                    <a:p>
                      <a:pPr algn="ctr" fontAlgn="ctr"/>
                      <a:r>
                        <a:rPr lang="en-US" altLang="ja-JP" sz="800" b="0" i="0" u="none" strike="noStrike">
                          <a:solidFill>
                            <a:srgbClr val="000000"/>
                          </a:solidFill>
                          <a:effectLst/>
                          <a:latin typeface="MS Gothic"/>
                        </a:rPr>
                        <a:t>13</a:t>
                      </a:r>
                    </a:p>
                  </a:txBody>
                  <a:tcPr marL="9525" marR="9525" marT="9525" marB="0" anchor="ctr"/>
                </a:tc>
                <a:tc>
                  <a:txBody>
                    <a:bodyPr/>
                    <a:lstStyle/>
                    <a:p>
                      <a:pPr algn="ctr" fontAlgn="ctr"/>
                      <a:r>
                        <a:rPr lang="en-US" altLang="ja-JP" sz="800" b="0" i="0" u="none" strike="noStrike">
                          <a:solidFill>
                            <a:srgbClr val="000000"/>
                          </a:solidFill>
                          <a:effectLst/>
                          <a:latin typeface="MS Gothic"/>
                        </a:rPr>
                        <a:t>31.0%</a:t>
                      </a:r>
                    </a:p>
                  </a:txBody>
                  <a:tcPr marL="9525" marR="9525" marT="9525" marB="0" anchor="ctr"/>
                </a:tc>
                <a:tc>
                  <a:txBody>
                    <a:bodyPr/>
                    <a:lstStyle/>
                    <a:p>
                      <a:pPr algn="ctr" fontAlgn="ctr"/>
                      <a:r>
                        <a:rPr lang="en-US" altLang="ja-JP" sz="800" b="0" i="0" u="none" strike="noStrike">
                          <a:solidFill>
                            <a:srgbClr val="000000"/>
                          </a:solidFill>
                          <a:effectLst/>
                          <a:latin typeface="MS Gothic"/>
                        </a:rPr>
                        <a:t>23</a:t>
                      </a:r>
                    </a:p>
                  </a:txBody>
                  <a:tcPr marL="9525" marR="9525" marT="9525" marB="0" anchor="ctr"/>
                </a:tc>
                <a:tc>
                  <a:txBody>
                    <a:bodyPr/>
                    <a:lstStyle/>
                    <a:p>
                      <a:pPr algn="ctr" fontAlgn="ctr"/>
                      <a:r>
                        <a:rPr lang="en-US" altLang="ja-JP" sz="800" b="0" i="0" u="none" strike="noStrike">
                          <a:solidFill>
                            <a:srgbClr val="000000"/>
                          </a:solidFill>
                          <a:effectLst/>
                          <a:latin typeface="MS Gothic"/>
                        </a:rPr>
                        <a:t>59.0%</a:t>
                      </a:r>
                    </a:p>
                  </a:txBody>
                  <a:tcPr marL="9525" marR="9525" marT="9525" marB="0" anchor="ctr"/>
                </a:tc>
                <a:tc>
                  <a:txBody>
                    <a:bodyPr/>
                    <a:lstStyle/>
                    <a:p>
                      <a:pPr algn="ctr" fontAlgn="ctr"/>
                      <a:r>
                        <a:rPr lang="en-US" altLang="ja-JP" sz="800" b="0" i="0" u="none" strike="noStrike">
                          <a:solidFill>
                            <a:srgbClr val="000000"/>
                          </a:solidFill>
                          <a:effectLst/>
                          <a:latin typeface="MS Gothic"/>
                        </a:rPr>
                        <a:t>136</a:t>
                      </a:r>
                    </a:p>
                  </a:txBody>
                  <a:tcPr marL="9525" marR="9525" marT="9525" marB="0" anchor="ctr"/>
                </a:tc>
                <a:tc>
                  <a:txBody>
                    <a:bodyPr/>
                    <a:lstStyle/>
                    <a:p>
                      <a:pPr algn="ctr" fontAlgn="ctr"/>
                      <a:r>
                        <a:rPr lang="en-US" altLang="ja-JP" sz="800" b="0" i="0" u="none" strike="noStrike">
                          <a:solidFill>
                            <a:srgbClr val="000000"/>
                          </a:solidFill>
                          <a:effectLst/>
                          <a:latin typeface="MS Gothic"/>
                        </a:rPr>
                        <a:t>66.0%</a:t>
                      </a:r>
                    </a:p>
                  </a:txBody>
                  <a:tcPr marL="9525" marR="9525" marT="9525" marB="0" anchor="ctr"/>
                </a:tc>
              </a:tr>
              <a:tr h="253365">
                <a:tc>
                  <a:txBody>
                    <a:bodyPr/>
                    <a:lstStyle/>
                    <a:p>
                      <a:pPr algn="r" fontAlgn="ctr"/>
                      <a:r>
                        <a:rPr lang="ja-JP" altLang="en-US" sz="700" b="0" i="0" u="none" strike="noStrike" dirty="0">
                          <a:solidFill>
                            <a:srgbClr val="000000"/>
                          </a:solidFill>
                          <a:effectLst/>
                          <a:latin typeface="MS Gothic"/>
                        </a:rPr>
                        <a:t>月に</a:t>
                      </a:r>
                      <a:r>
                        <a:rPr lang="en-US" altLang="ja-JP" sz="700" b="0" i="0" u="none" strike="noStrike" dirty="0">
                          <a:solidFill>
                            <a:srgbClr val="000000"/>
                          </a:solidFill>
                          <a:effectLst/>
                          <a:latin typeface="MS Gothic"/>
                        </a:rPr>
                        <a:t>1~2</a:t>
                      </a:r>
                      <a:r>
                        <a:rPr lang="ja-JP" altLang="en-US" sz="700" b="0" i="0" u="none" strike="noStrike" dirty="0" smtClean="0">
                          <a:solidFill>
                            <a:srgbClr val="000000"/>
                          </a:solidFill>
                          <a:effectLst/>
                          <a:latin typeface="MS Gothic"/>
                        </a:rPr>
                        <a:t>回</a:t>
                      </a:r>
                      <a:endParaRPr lang="en-US" altLang="ja-JP" sz="700" b="0" i="0" u="none" strike="noStrike" dirty="0" smtClean="0">
                        <a:solidFill>
                          <a:srgbClr val="000000"/>
                        </a:solidFill>
                        <a:effectLst/>
                        <a:latin typeface="MS Gothic"/>
                      </a:endParaRPr>
                    </a:p>
                    <a:p>
                      <a:pPr algn="r" fontAlgn="ctr"/>
                      <a:r>
                        <a:rPr lang="ja-JP" altLang="en-US" sz="700" b="0" i="0" u="none" strike="noStrike" dirty="0" smtClean="0">
                          <a:solidFill>
                            <a:srgbClr val="000000"/>
                          </a:solidFill>
                          <a:effectLst/>
                          <a:latin typeface="MS Gothic"/>
                        </a:rPr>
                        <a:t>また</a:t>
                      </a:r>
                      <a:r>
                        <a:rPr lang="ja-JP" altLang="en-US" sz="700" b="0" i="0" u="none" strike="noStrike" dirty="0">
                          <a:solidFill>
                            <a:srgbClr val="000000"/>
                          </a:solidFill>
                          <a:effectLst/>
                          <a:latin typeface="MS Gothic"/>
                        </a:rPr>
                        <a:t>は年に数回</a:t>
                      </a:r>
                    </a:p>
                  </a:txBody>
                  <a:tcPr marL="9525" marR="9525" marT="9525" marB="0" anchor="ctr"/>
                </a:tc>
                <a:tc>
                  <a:txBody>
                    <a:bodyPr/>
                    <a:lstStyle/>
                    <a:p>
                      <a:pPr algn="ctr" fontAlgn="ctr"/>
                      <a:r>
                        <a:rPr lang="en-US" altLang="ja-JP" sz="800" b="0" i="0" u="none" strike="noStrike">
                          <a:solidFill>
                            <a:srgbClr val="000000"/>
                          </a:solidFill>
                          <a:effectLst/>
                          <a:latin typeface="MS Gothic"/>
                        </a:rPr>
                        <a:t>115</a:t>
                      </a:r>
                    </a:p>
                  </a:txBody>
                  <a:tcPr marL="9525" marR="9525" marT="9525" marB="0" anchor="ctr"/>
                </a:tc>
                <a:tc>
                  <a:txBody>
                    <a:bodyPr/>
                    <a:lstStyle/>
                    <a:p>
                      <a:pPr algn="ctr" fontAlgn="ctr"/>
                      <a:r>
                        <a:rPr lang="en-US" altLang="ja-JP" sz="800" b="0" i="0" u="none" strike="noStrike">
                          <a:solidFill>
                            <a:srgbClr val="000000"/>
                          </a:solidFill>
                          <a:effectLst/>
                          <a:latin typeface="MS Gothic"/>
                        </a:rPr>
                        <a:t>40.1%</a:t>
                      </a:r>
                    </a:p>
                  </a:txBody>
                  <a:tcPr marL="9525" marR="9525" marT="9525" marB="0" anchor="ctr"/>
                </a:tc>
                <a:tc>
                  <a:txBody>
                    <a:bodyPr/>
                    <a:lstStyle/>
                    <a:p>
                      <a:pPr algn="ctr" fontAlgn="ctr"/>
                      <a:r>
                        <a:rPr lang="en-US" altLang="ja-JP" sz="800" b="0" i="0" u="none" strike="noStrike">
                          <a:solidFill>
                            <a:srgbClr val="000000"/>
                          </a:solidFill>
                          <a:effectLst/>
                          <a:latin typeface="MS Gothic"/>
                        </a:rPr>
                        <a:t>29</a:t>
                      </a:r>
                    </a:p>
                  </a:txBody>
                  <a:tcPr marL="9525" marR="9525" marT="9525" marB="0" anchor="ctr"/>
                </a:tc>
                <a:tc>
                  <a:txBody>
                    <a:bodyPr/>
                    <a:lstStyle/>
                    <a:p>
                      <a:pPr algn="ctr" fontAlgn="ctr"/>
                      <a:r>
                        <a:rPr lang="en-US" altLang="ja-JP" sz="800" b="0" i="0" u="none" strike="noStrike">
                          <a:solidFill>
                            <a:srgbClr val="000000"/>
                          </a:solidFill>
                          <a:effectLst/>
                          <a:latin typeface="MS Gothic"/>
                        </a:rPr>
                        <a:t>69.0%</a:t>
                      </a:r>
                    </a:p>
                  </a:txBody>
                  <a:tcPr marL="9525" marR="9525" marT="9525" marB="0" anchor="ctr"/>
                </a:tc>
                <a:tc>
                  <a:txBody>
                    <a:bodyPr/>
                    <a:lstStyle/>
                    <a:p>
                      <a:pPr algn="ctr" fontAlgn="ctr"/>
                      <a:r>
                        <a:rPr lang="en-US" altLang="ja-JP" sz="800" b="0" i="0" u="none" strike="noStrike">
                          <a:solidFill>
                            <a:srgbClr val="000000"/>
                          </a:solidFill>
                          <a:effectLst/>
                          <a:latin typeface="MS Gothic"/>
                        </a:rPr>
                        <a:t>16</a:t>
                      </a:r>
                    </a:p>
                  </a:txBody>
                  <a:tcPr marL="9525" marR="9525" marT="9525" marB="0" anchor="ctr"/>
                </a:tc>
                <a:tc>
                  <a:txBody>
                    <a:bodyPr/>
                    <a:lstStyle/>
                    <a:p>
                      <a:pPr algn="ctr" fontAlgn="ctr"/>
                      <a:r>
                        <a:rPr lang="en-US" altLang="ja-JP" sz="800" b="0" i="0" u="none" strike="noStrike">
                          <a:solidFill>
                            <a:srgbClr val="000000"/>
                          </a:solidFill>
                          <a:effectLst/>
                          <a:latin typeface="MS Gothic"/>
                        </a:rPr>
                        <a:t>41.0%</a:t>
                      </a:r>
                    </a:p>
                  </a:txBody>
                  <a:tcPr marL="9525" marR="9525" marT="9525" marB="0" anchor="ctr"/>
                </a:tc>
                <a:tc>
                  <a:txBody>
                    <a:bodyPr/>
                    <a:lstStyle/>
                    <a:p>
                      <a:pPr algn="ctr" fontAlgn="ctr"/>
                      <a:r>
                        <a:rPr lang="en-US" altLang="ja-JP" sz="800" b="0" i="0" u="none" strike="noStrike">
                          <a:solidFill>
                            <a:srgbClr val="000000"/>
                          </a:solidFill>
                          <a:effectLst/>
                          <a:latin typeface="MS Gothic"/>
                        </a:rPr>
                        <a:t>70</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34.0%</a:t>
                      </a:r>
                    </a:p>
                  </a:txBody>
                  <a:tcPr marL="9525" marR="9525" marT="9525" marB="0" anchor="ctr"/>
                </a:tc>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3020948398"/>
              </p:ext>
            </p:extLst>
          </p:nvPr>
        </p:nvGraphicFramePr>
        <p:xfrm>
          <a:off x="3700942" y="3936296"/>
          <a:ext cx="2878058" cy="659448"/>
        </p:xfrm>
        <a:graphic>
          <a:graphicData uri="http://schemas.openxmlformats.org/drawingml/2006/table">
            <a:tbl>
              <a:tblPr firstRow="1" bandRow="1">
                <a:tableStyleId>{073A0DAA-6AF3-43AB-8588-CEC1D06C72B9}</a:tableStyleId>
              </a:tblPr>
              <a:tblGrid>
                <a:gridCol w="667850"/>
                <a:gridCol w="276276"/>
                <a:gridCol w="276276"/>
                <a:gridCol w="276276"/>
                <a:gridCol w="276276"/>
                <a:gridCol w="276276"/>
                <a:gridCol w="276276"/>
                <a:gridCol w="276276"/>
                <a:gridCol w="276276"/>
              </a:tblGrid>
              <a:tr h="152718">
                <a:tc>
                  <a:txBody>
                    <a:bodyPr/>
                    <a:lstStyle/>
                    <a:p>
                      <a:pPr algn="r" fontAlgn="ctr"/>
                      <a:r>
                        <a:rPr lang="ja-JP" altLang="en-US" sz="900" b="0" i="0" u="none" strike="noStrike" dirty="0" smtClean="0">
                          <a:effectLst/>
                          <a:latin typeface="ＭＳ Ｐゴシック"/>
                        </a:rPr>
                        <a:t>利用頻度</a:t>
                      </a:r>
                    </a:p>
                  </a:txBody>
                  <a:tcPr marL="9525" marR="9525" marT="9525" marB="0" anchor="ctr"/>
                </a:tc>
                <a:tc gridSpan="2">
                  <a:txBody>
                    <a:bodyPr/>
                    <a:lstStyle/>
                    <a:p>
                      <a:pPr algn="ctr" fontAlgn="ctr"/>
                      <a:r>
                        <a:rPr lang="ja-JP" altLang="en-US" sz="900" b="0" i="0" u="none" strike="noStrike" dirty="0">
                          <a:solidFill>
                            <a:schemeClr val="bg1"/>
                          </a:solidFill>
                          <a:effectLst/>
                          <a:latin typeface="MS Gothic"/>
                        </a:rPr>
                        <a:t>合計</a:t>
                      </a:r>
                    </a:p>
                  </a:txBody>
                  <a:tcPr marL="9525" marR="9525" marT="9525" marB="0" anchor="ctr"/>
                </a:tc>
                <a:tc hMerge="1">
                  <a:txBody>
                    <a:bodyPr/>
                    <a:lstStyle/>
                    <a:p>
                      <a:endParaRPr kumimoji="1" lang="ja-JP" altLang="en-US"/>
                    </a:p>
                  </a:txBody>
                  <a:tcPr/>
                </a:tc>
                <a:tc gridSpan="2">
                  <a:txBody>
                    <a:bodyPr/>
                    <a:lstStyle/>
                    <a:p>
                      <a:pPr algn="ctr" fontAlgn="ctr"/>
                      <a:r>
                        <a:rPr lang="en-US" altLang="ja-JP" sz="900" b="0" i="0" u="none" strike="noStrike">
                          <a:solidFill>
                            <a:schemeClr val="bg1"/>
                          </a:solidFill>
                          <a:effectLst/>
                          <a:latin typeface="MS Gothic"/>
                        </a:rPr>
                        <a:t>40</a:t>
                      </a:r>
                      <a:r>
                        <a:rPr lang="ja-JP" altLang="en-US" sz="900" b="0" i="0" u="none" strike="noStrike">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900" b="0" i="0" u="none" strike="noStrike" dirty="0">
                          <a:solidFill>
                            <a:schemeClr val="bg1"/>
                          </a:solidFill>
                          <a:effectLst/>
                          <a:latin typeface="MS Gothic"/>
                        </a:rPr>
                        <a:t>50</a:t>
                      </a:r>
                      <a:r>
                        <a:rPr lang="ja-JP" altLang="en-US" sz="9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900" b="0" i="0" u="none" strike="noStrike" dirty="0">
                          <a:solidFill>
                            <a:schemeClr val="bg1"/>
                          </a:solidFill>
                          <a:effectLst/>
                          <a:latin typeface="MS Gothic"/>
                        </a:rPr>
                        <a:t>60</a:t>
                      </a:r>
                      <a:r>
                        <a:rPr lang="ja-JP" altLang="en-US" sz="9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253365">
                <a:tc>
                  <a:txBody>
                    <a:bodyPr/>
                    <a:lstStyle/>
                    <a:p>
                      <a:pPr algn="r" fontAlgn="ctr"/>
                      <a:r>
                        <a:rPr lang="ja-JP" altLang="en-US" sz="700" b="0" i="0" u="none" strike="noStrike" dirty="0">
                          <a:solidFill>
                            <a:srgbClr val="000000"/>
                          </a:solidFill>
                          <a:effectLst/>
                          <a:latin typeface="MS Gothic"/>
                        </a:rPr>
                        <a:t>週に１回以上</a:t>
                      </a:r>
                    </a:p>
                  </a:txBody>
                  <a:tcPr marL="9525" marR="9525" marT="9525" marB="0" anchor="ctr"/>
                </a:tc>
                <a:tc>
                  <a:txBody>
                    <a:bodyPr/>
                    <a:lstStyle/>
                    <a:p>
                      <a:pPr algn="ctr" fontAlgn="ctr"/>
                      <a:r>
                        <a:rPr lang="en-US" altLang="ja-JP" sz="800" b="0" i="0" u="none" strike="noStrike">
                          <a:solidFill>
                            <a:srgbClr val="000000"/>
                          </a:solidFill>
                          <a:effectLst/>
                          <a:latin typeface="MS Gothic"/>
                        </a:rPr>
                        <a:t>214</a:t>
                      </a:r>
                    </a:p>
                  </a:txBody>
                  <a:tcPr marL="9525" marR="9525" marT="9525" marB="0" anchor="ctr"/>
                </a:tc>
                <a:tc>
                  <a:txBody>
                    <a:bodyPr/>
                    <a:lstStyle/>
                    <a:p>
                      <a:pPr algn="ctr" fontAlgn="ctr"/>
                      <a:r>
                        <a:rPr lang="en-US" altLang="ja-JP" sz="800" b="0" i="0" u="none" strike="noStrike">
                          <a:solidFill>
                            <a:srgbClr val="000000"/>
                          </a:solidFill>
                          <a:effectLst/>
                          <a:latin typeface="MS Gothic"/>
                        </a:rPr>
                        <a:t>71.1%</a:t>
                      </a:r>
                    </a:p>
                  </a:txBody>
                  <a:tcPr marL="9525" marR="9525" marT="9525" marB="0" anchor="ctr"/>
                </a:tc>
                <a:tc>
                  <a:txBody>
                    <a:bodyPr/>
                    <a:lstStyle/>
                    <a:p>
                      <a:pPr algn="ctr" fontAlgn="ctr"/>
                      <a:r>
                        <a:rPr lang="en-US" altLang="ja-JP" sz="800" b="0" i="0" u="none" strike="noStrike">
                          <a:solidFill>
                            <a:srgbClr val="000000"/>
                          </a:solidFill>
                          <a:effectLst/>
                          <a:latin typeface="MS Gothic"/>
                        </a:rPr>
                        <a:t>37</a:t>
                      </a:r>
                    </a:p>
                  </a:txBody>
                  <a:tcPr marL="9525" marR="9525" marT="9525" marB="0" anchor="ctr"/>
                </a:tc>
                <a:tc>
                  <a:txBody>
                    <a:bodyPr/>
                    <a:lstStyle/>
                    <a:p>
                      <a:pPr algn="ctr" fontAlgn="ctr"/>
                      <a:r>
                        <a:rPr lang="en-US" altLang="ja-JP" sz="800" b="0" i="0" u="none" strike="noStrike">
                          <a:solidFill>
                            <a:srgbClr val="000000"/>
                          </a:solidFill>
                          <a:effectLst/>
                          <a:latin typeface="MS Gothic"/>
                        </a:rPr>
                        <a:t>62.7%</a:t>
                      </a:r>
                    </a:p>
                  </a:txBody>
                  <a:tcPr marL="9525" marR="9525" marT="9525" marB="0" anchor="ctr"/>
                </a:tc>
                <a:tc>
                  <a:txBody>
                    <a:bodyPr/>
                    <a:lstStyle/>
                    <a:p>
                      <a:pPr algn="ctr" fontAlgn="ctr"/>
                      <a:r>
                        <a:rPr lang="en-US" altLang="ja-JP" sz="800" b="0" i="0" u="none" strike="noStrike">
                          <a:solidFill>
                            <a:srgbClr val="000000"/>
                          </a:solidFill>
                          <a:effectLst/>
                          <a:latin typeface="MS Gothic"/>
                        </a:rPr>
                        <a:t>28</a:t>
                      </a:r>
                    </a:p>
                  </a:txBody>
                  <a:tcPr marL="9525" marR="9525" marT="9525" marB="0" anchor="ctr"/>
                </a:tc>
                <a:tc>
                  <a:txBody>
                    <a:bodyPr/>
                    <a:lstStyle/>
                    <a:p>
                      <a:pPr algn="ctr" fontAlgn="ctr"/>
                      <a:r>
                        <a:rPr lang="en-US" altLang="ja-JP" sz="800" b="0" i="0" u="none" strike="noStrike">
                          <a:solidFill>
                            <a:srgbClr val="000000"/>
                          </a:solidFill>
                          <a:effectLst/>
                          <a:latin typeface="MS Gothic"/>
                        </a:rPr>
                        <a:t>65.1%</a:t>
                      </a:r>
                    </a:p>
                  </a:txBody>
                  <a:tcPr marL="9525" marR="9525" marT="9525" marB="0" anchor="ctr"/>
                </a:tc>
                <a:tc>
                  <a:txBody>
                    <a:bodyPr/>
                    <a:lstStyle/>
                    <a:p>
                      <a:pPr algn="ctr" fontAlgn="ctr"/>
                      <a:r>
                        <a:rPr lang="en-US" altLang="ja-JP" sz="800" b="0" i="0" u="none" strike="noStrike">
                          <a:solidFill>
                            <a:srgbClr val="000000"/>
                          </a:solidFill>
                          <a:effectLst/>
                          <a:latin typeface="MS Gothic"/>
                        </a:rPr>
                        <a:t>149</a:t>
                      </a:r>
                    </a:p>
                  </a:txBody>
                  <a:tcPr marL="9525" marR="9525" marT="9525" marB="0" anchor="ctr"/>
                </a:tc>
                <a:tc>
                  <a:txBody>
                    <a:bodyPr/>
                    <a:lstStyle/>
                    <a:p>
                      <a:pPr algn="ctr" fontAlgn="ctr"/>
                      <a:r>
                        <a:rPr lang="en-US" altLang="ja-JP" sz="800" b="0" i="0" u="none" strike="noStrike">
                          <a:solidFill>
                            <a:srgbClr val="000000"/>
                          </a:solidFill>
                          <a:effectLst/>
                          <a:latin typeface="MS Gothic"/>
                        </a:rPr>
                        <a:t>74.9%</a:t>
                      </a:r>
                    </a:p>
                  </a:txBody>
                  <a:tcPr marL="9525" marR="9525" marT="9525" marB="0" anchor="ctr"/>
                </a:tc>
              </a:tr>
              <a:tr h="253365">
                <a:tc>
                  <a:txBody>
                    <a:bodyPr/>
                    <a:lstStyle/>
                    <a:p>
                      <a:pPr algn="r" fontAlgn="ctr"/>
                      <a:r>
                        <a:rPr lang="ja-JP" altLang="en-US" sz="700" b="0" i="0" u="none" strike="noStrike" dirty="0">
                          <a:solidFill>
                            <a:srgbClr val="000000"/>
                          </a:solidFill>
                          <a:effectLst/>
                          <a:latin typeface="MS Gothic"/>
                        </a:rPr>
                        <a:t>月に</a:t>
                      </a:r>
                      <a:r>
                        <a:rPr lang="en-US" altLang="ja-JP" sz="700" b="0" i="0" u="none" strike="noStrike" dirty="0">
                          <a:solidFill>
                            <a:srgbClr val="000000"/>
                          </a:solidFill>
                          <a:effectLst/>
                          <a:latin typeface="MS Gothic"/>
                        </a:rPr>
                        <a:t>1~2</a:t>
                      </a:r>
                      <a:r>
                        <a:rPr lang="ja-JP" altLang="en-US" sz="700" b="0" i="0" u="none" strike="noStrike" dirty="0" smtClean="0">
                          <a:solidFill>
                            <a:srgbClr val="000000"/>
                          </a:solidFill>
                          <a:effectLst/>
                          <a:latin typeface="MS Gothic"/>
                        </a:rPr>
                        <a:t>回</a:t>
                      </a:r>
                      <a:endParaRPr lang="en-US" altLang="ja-JP" sz="700" b="0" i="0" u="none" strike="noStrike" dirty="0" smtClean="0">
                        <a:solidFill>
                          <a:srgbClr val="000000"/>
                        </a:solidFill>
                        <a:effectLst/>
                        <a:latin typeface="MS Gothic"/>
                      </a:endParaRPr>
                    </a:p>
                    <a:p>
                      <a:pPr algn="r" fontAlgn="ctr"/>
                      <a:r>
                        <a:rPr lang="ja-JP" altLang="en-US" sz="700" b="0" i="0" u="none" strike="noStrike" dirty="0" smtClean="0">
                          <a:solidFill>
                            <a:srgbClr val="000000"/>
                          </a:solidFill>
                          <a:effectLst/>
                          <a:latin typeface="MS Gothic"/>
                        </a:rPr>
                        <a:t>また</a:t>
                      </a:r>
                      <a:r>
                        <a:rPr lang="ja-JP" altLang="en-US" sz="700" b="0" i="0" u="none" strike="noStrike" dirty="0">
                          <a:solidFill>
                            <a:srgbClr val="000000"/>
                          </a:solidFill>
                          <a:effectLst/>
                          <a:latin typeface="MS Gothic"/>
                        </a:rPr>
                        <a:t>は年に数回</a:t>
                      </a:r>
                    </a:p>
                  </a:txBody>
                  <a:tcPr marL="9525" marR="9525" marT="9525" marB="0" anchor="ctr"/>
                </a:tc>
                <a:tc>
                  <a:txBody>
                    <a:bodyPr/>
                    <a:lstStyle/>
                    <a:p>
                      <a:pPr algn="ctr" fontAlgn="ctr"/>
                      <a:r>
                        <a:rPr lang="en-US" altLang="ja-JP" sz="800" b="0" i="0" u="none" strike="noStrike">
                          <a:solidFill>
                            <a:srgbClr val="000000"/>
                          </a:solidFill>
                          <a:effectLst/>
                          <a:latin typeface="MS Gothic"/>
                        </a:rPr>
                        <a:t>87</a:t>
                      </a:r>
                    </a:p>
                  </a:txBody>
                  <a:tcPr marL="9525" marR="9525" marT="9525" marB="0" anchor="ctr"/>
                </a:tc>
                <a:tc>
                  <a:txBody>
                    <a:bodyPr/>
                    <a:lstStyle/>
                    <a:p>
                      <a:pPr algn="ctr" fontAlgn="ctr"/>
                      <a:r>
                        <a:rPr lang="en-US" altLang="ja-JP" sz="800" b="0" i="0" u="none" strike="noStrike">
                          <a:solidFill>
                            <a:srgbClr val="000000"/>
                          </a:solidFill>
                          <a:effectLst/>
                          <a:latin typeface="MS Gothic"/>
                        </a:rPr>
                        <a:t>28.9%</a:t>
                      </a:r>
                    </a:p>
                  </a:txBody>
                  <a:tcPr marL="9525" marR="9525" marT="9525" marB="0" anchor="ctr"/>
                </a:tc>
                <a:tc>
                  <a:txBody>
                    <a:bodyPr/>
                    <a:lstStyle/>
                    <a:p>
                      <a:pPr algn="ctr" fontAlgn="ctr"/>
                      <a:r>
                        <a:rPr lang="en-US" altLang="ja-JP" sz="800" b="0" i="0" u="none" strike="noStrike">
                          <a:solidFill>
                            <a:srgbClr val="000000"/>
                          </a:solidFill>
                          <a:effectLst/>
                          <a:latin typeface="MS Gothic"/>
                        </a:rPr>
                        <a:t>22</a:t>
                      </a:r>
                    </a:p>
                  </a:txBody>
                  <a:tcPr marL="9525" marR="9525" marT="9525" marB="0" anchor="ctr"/>
                </a:tc>
                <a:tc>
                  <a:txBody>
                    <a:bodyPr/>
                    <a:lstStyle/>
                    <a:p>
                      <a:pPr algn="ctr" fontAlgn="ctr"/>
                      <a:r>
                        <a:rPr lang="en-US" altLang="ja-JP" sz="800" b="0" i="0" u="none" strike="noStrike">
                          <a:solidFill>
                            <a:srgbClr val="000000"/>
                          </a:solidFill>
                          <a:effectLst/>
                          <a:latin typeface="MS Gothic"/>
                        </a:rPr>
                        <a:t>37.3%</a:t>
                      </a:r>
                    </a:p>
                  </a:txBody>
                  <a:tcPr marL="9525" marR="9525" marT="9525" marB="0" anchor="ctr"/>
                </a:tc>
                <a:tc>
                  <a:txBody>
                    <a:bodyPr/>
                    <a:lstStyle/>
                    <a:p>
                      <a:pPr algn="ctr" fontAlgn="ctr"/>
                      <a:r>
                        <a:rPr lang="en-US" altLang="ja-JP" sz="800" b="0" i="0" u="none" strike="noStrike">
                          <a:solidFill>
                            <a:srgbClr val="000000"/>
                          </a:solidFill>
                          <a:effectLst/>
                          <a:latin typeface="MS Gothic"/>
                        </a:rPr>
                        <a:t>15</a:t>
                      </a:r>
                    </a:p>
                  </a:txBody>
                  <a:tcPr marL="9525" marR="9525" marT="9525" marB="0" anchor="ctr"/>
                </a:tc>
                <a:tc>
                  <a:txBody>
                    <a:bodyPr/>
                    <a:lstStyle/>
                    <a:p>
                      <a:pPr algn="ctr" fontAlgn="ctr"/>
                      <a:r>
                        <a:rPr lang="en-US" altLang="ja-JP" sz="800" b="0" i="0" u="none" strike="noStrike">
                          <a:solidFill>
                            <a:srgbClr val="000000"/>
                          </a:solidFill>
                          <a:effectLst/>
                          <a:latin typeface="MS Gothic"/>
                        </a:rPr>
                        <a:t>34.9%</a:t>
                      </a:r>
                    </a:p>
                  </a:txBody>
                  <a:tcPr marL="9525" marR="9525" marT="9525" marB="0" anchor="ctr"/>
                </a:tc>
                <a:tc>
                  <a:txBody>
                    <a:bodyPr/>
                    <a:lstStyle/>
                    <a:p>
                      <a:pPr algn="ctr" fontAlgn="ctr"/>
                      <a:r>
                        <a:rPr lang="en-US" altLang="ja-JP" sz="800" b="0" i="0" u="none" strike="noStrike">
                          <a:solidFill>
                            <a:srgbClr val="000000"/>
                          </a:solidFill>
                          <a:effectLst/>
                          <a:latin typeface="MS Gothic"/>
                        </a:rPr>
                        <a:t>50</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25.1%</a:t>
                      </a:r>
                    </a:p>
                  </a:txBody>
                  <a:tcPr marL="9525" marR="9525" marT="9525" marB="0" anchor="ctr"/>
                </a:tc>
              </a:tr>
            </a:tbl>
          </a:graphicData>
        </a:graphic>
      </p:graphicFrame>
      <p:sp>
        <p:nvSpPr>
          <p:cNvPr id="4" name="フッター プレースホルダー 3"/>
          <p:cNvSpPr>
            <a:spLocks noGrp="1"/>
          </p:cNvSpPr>
          <p:nvPr>
            <p:ph type="ftr" sz="quarter" idx="11"/>
          </p:nvPr>
        </p:nvSpPr>
        <p:spPr>
          <a:xfrm>
            <a:off x="2343150" y="8682545"/>
            <a:ext cx="2171700" cy="486833"/>
          </a:xfrm>
        </p:spPr>
        <p:txBody>
          <a:bodyPr/>
          <a:lstStyle/>
          <a:p>
            <a:r>
              <a:rPr kumimoji="1" lang="ja-JP" altLang="en-US" dirty="0" smtClean="0"/>
              <a:t>１１</a:t>
            </a:r>
            <a:endParaRPr kumimoji="1" lang="ja-JP" altLang="en-US" dirty="0"/>
          </a:p>
        </p:txBody>
      </p:sp>
    </p:spTree>
    <p:extLst>
      <p:ext uri="{BB962C8B-B14F-4D97-AF65-F5344CB8AC3E}">
        <p14:creationId xmlns:p14="http://schemas.microsoft.com/office/powerpoint/2010/main" val="3411283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8126" y="275462"/>
            <a:ext cx="2651740" cy="276999"/>
          </a:xfrm>
          <a:prstGeom prst="rect">
            <a:avLst/>
          </a:prstGeom>
          <a:noFill/>
        </p:spPr>
        <p:txBody>
          <a:bodyPr wrap="square" rtlCol="0">
            <a:spAutoFit/>
          </a:bodyPr>
          <a:lstStyle/>
          <a:p>
            <a:r>
              <a:rPr kumimoji="1" lang="en-US" altLang="ja-JP" sz="1200" dirty="0" smtClean="0"/>
              <a:t>Q</a:t>
            </a:r>
            <a:r>
              <a:rPr lang="ja-JP" altLang="en-US" sz="1200" dirty="0"/>
              <a:t>２</a:t>
            </a:r>
            <a:r>
              <a:rPr lang="en-US" altLang="ja-JP" sz="1200" dirty="0" smtClean="0"/>
              <a:t>-</a:t>
            </a:r>
            <a:r>
              <a:rPr lang="ja-JP" altLang="en-US" sz="1200" dirty="0" smtClean="0"/>
              <a:t> ４　平均購入金額　</a:t>
            </a:r>
            <a:r>
              <a:rPr kumimoji="1" lang="ja-JP" altLang="en-US" sz="1200" dirty="0" smtClean="0"/>
              <a:t>　</a:t>
            </a:r>
            <a:endParaRPr kumimoji="1" lang="ja-JP" altLang="en-US" sz="1200" dirty="0"/>
          </a:p>
        </p:txBody>
      </p:sp>
      <p:sp>
        <p:nvSpPr>
          <p:cNvPr id="3" name="タイトル 1"/>
          <p:cNvSpPr txBox="1">
            <a:spLocks/>
          </p:cNvSpPr>
          <p:nvPr/>
        </p:nvSpPr>
        <p:spPr>
          <a:xfrm>
            <a:off x="279000" y="590074"/>
            <a:ext cx="6300000" cy="885582"/>
          </a:xfrm>
          <a:prstGeom prst="rect">
            <a:avLst/>
          </a:prstGeom>
          <a:noFill/>
          <a:ln>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smtClean="0"/>
              <a:t>すべての類型において、</a:t>
            </a:r>
            <a:r>
              <a:rPr lang="en-US" altLang="ja-JP" sz="1200" dirty="0" smtClean="0"/>
              <a:t>40</a:t>
            </a:r>
            <a:r>
              <a:rPr lang="ja-JP" altLang="en-US" sz="1200" dirty="0" smtClean="0"/>
              <a:t>代以下の購入金額は「</a:t>
            </a:r>
            <a:r>
              <a:rPr lang="en-US" altLang="ja-JP" sz="1200" dirty="0" smtClean="0"/>
              <a:t>2,000</a:t>
            </a:r>
            <a:r>
              <a:rPr lang="ja-JP" altLang="en-US" sz="1200" dirty="0" smtClean="0"/>
              <a:t>円未満」の割合が約７割を占めた。特に都市型では、すべての年代において、購入金額が他の類型に比べて低く、</a:t>
            </a:r>
            <a:r>
              <a:rPr lang="en-US" altLang="ja-JP" sz="1200" dirty="0" smtClean="0"/>
              <a:t>40</a:t>
            </a:r>
            <a:r>
              <a:rPr lang="ja-JP" altLang="en-US" sz="1200" dirty="0" smtClean="0"/>
              <a:t>代以下</a:t>
            </a:r>
            <a:r>
              <a:rPr lang="ja-JP" altLang="en-US" sz="1200" dirty="0"/>
              <a:t>では</a:t>
            </a:r>
            <a:r>
              <a:rPr lang="ja-JP" altLang="en-US" sz="1200" dirty="0" smtClean="0"/>
              <a:t>「</a:t>
            </a:r>
            <a:r>
              <a:rPr lang="en-US" altLang="ja-JP" sz="1200" dirty="0" smtClean="0"/>
              <a:t>1,000</a:t>
            </a:r>
            <a:r>
              <a:rPr lang="ja-JP" altLang="en-US" sz="1200" dirty="0" smtClean="0"/>
              <a:t>円未満」の購入金額の割合が４割以上を占めた。</a:t>
            </a:r>
            <a:endParaRPr lang="en-US" altLang="ja-JP" sz="1200"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126" y="1763688"/>
            <a:ext cx="2880000" cy="2053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8536" y="1755180"/>
            <a:ext cx="2880000" cy="2108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998" y="5508104"/>
            <a:ext cx="2880000" cy="204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8536" y="5508104"/>
            <a:ext cx="2880000" cy="204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表 7"/>
          <p:cNvGraphicFramePr>
            <a:graphicFrameLocks noGrp="1"/>
          </p:cNvGraphicFramePr>
          <p:nvPr>
            <p:extLst>
              <p:ext uri="{D42A27DB-BD31-4B8C-83A1-F6EECF244321}">
                <p14:modId xmlns:p14="http://schemas.microsoft.com/office/powerpoint/2010/main" val="1317953308"/>
              </p:ext>
            </p:extLst>
          </p:nvPr>
        </p:nvGraphicFramePr>
        <p:xfrm>
          <a:off x="308126" y="3829829"/>
          <a:ext cx="2880001" cy="1108296"/>
        </p:xfrm>
        <a:graphic>
          <a:graphicData uri="http://schemas.openxmlformats.org/drawingml/2006/table">
            <a:tbl>
              <a:tblPr firstRow="1" bandRow="1">
                <a:tableStyleId>{073A0DAA-6AF3-43AB-8588-CEC1D06C72B9}</a:tableStyleId>
              </a:tblPr>
              <a:tblGrid>
                <a:gridCol w="890673"/>
                <a:gridCol w="248666"/>
                <a:gridCol w="248666"/>
                <a:gridCol w="248666"/>
                <a:gridCol w="248666"/>
                <a:gridCol w="248666"/>
                <a:gridCol w="248666"/>
                <a:gridCol w="248666"/>
                <a:gridCol w="248666"/>
              </a:tblGrid>
              <a:tr h="94099">
                <a:tc>
                  <a:txBody>
                    <a:bodyPr/>
                    <a:lstStyle/>
                    <a:p>
                      <a:pPr algn="r" fontAlgn="ctr"/>
                      <a:r>
                        <a:rPr lang="ja-JP" altLang="en-US" sz="800" b="0" i="0" u="none" strike="noStrike" dirty="0" smtClean="0">
                          <a:effectLst/>
                          <a:latin typeface="ＭＳ Ｐゴシック"/>
                        </a:rPr>
                        <a:t>平均</a:t>
                      </a:r>
                      <a:r>
                        <a:rPr lang="ja-JP" altLang="en-US" sz="800" b="0" i="0" u="none" strike="noStrike" dirty="0">
                          <a:effectLst/>
                          <a:latin typeface="ＭＳ Ｐゴシック"/>
                        </a:rPr>
                        <a:t>購入額</a:t>
                      </a:r>
                    </a:p>
                  </a:txBody>
                  <a:tcPr marL="9525" marR="9525" marT="9525" marB="0" anchor="ctr"/>
                </a:tc>
                <a:tc gridSpan="2">
                  <a:txBody>
                    <a:bodyPr/>
                    <a:lstStyle/>
                    <a:p>
                      <a:pPr algn="ctr" fontAlgn="ctr"/>
                      <a:r>
                        <a:rPr lang="ja-JP" altLang="en-US" sz="800" b="0" i="0" u="none" strike="noStrike" dirty="0">
                          <a:solidFill>
                            <a:schemeClr val="bg1"/>
                          </a:solidFill>
                          <a:effectLst/>
                          <a:latin typeface="MS Gothic"/>
                        </a:rPr>
                        <a:t>合計</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40</a:t>
                      </a:r>
                      <a:r>
                        <a:rPr lang="ja-JP" altLang="en-US" sz="800" b="0" i="0" u="none" strike="noStrike" dirty="0">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50</a:t>
                      </a:r>
                      <a:r>
                        <a:rPr lang="ja-JP" altLang="en-US" sz="8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60</a:t>
                      </a:r>
                      <a:r>
                        <a:rPr lang="ja-JP" altLang="en-US" sz="8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169338">
                <a:tc>
                  <a:txBody>
                    <a:bodyPr/>
                    <a:lstStyle/>
                    <a:p>
                      <a:pPr algn="r" fontAlgn="ctr"/>
                      <a:r>
                        <a:rPr lang="en-US" altLang="ja-JP" sz="800" b="0" i="0" u="none" strike="noStrike" dirty="0">
                          <a:solidFill>
                            <a:srgbClr val="000000"/>
                          </a:solidFill>
                          <a:effectLst/>
                          <a:latin typeface="ＭＳ Ｐゴシック"/>
                        </a:rPr>
                        <a:t>1,000</a:t>
                      </a:r>
                      <a:r>
                        <a:rPr lang="ja-JP" altLang="en-US" sz="800" b="0" i="0" u="none" strike="noStrike" dirty="0">
                          <a:solidFill>
                            <a:srgbClr val="000000"/>
                          </a:solidFill>
                          <a:effectLst/>
                          <a:latin typeface="ＭＳ Ｐゴシック"/>
                        </a:rPr>
                        <a:t>円未満</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62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19.7%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42.3%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7.1%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16.8%</a:t>
                      </a:r>
                    </a:p>
                  </a:txBody>
                  <a:tcPr marL="9525" marR="9525" marT="9525" marB="0" anchor="ctr"/>
                </a:tc>
              </a:tr>
              <a:tr h="169338">
                <a:tc>
                  <a:txBody>
                    <a:bodyPr/>
                    <a:lstStyle/>
                    <a:p>
                      <a:pPr algn="r" fontAlgn="ctr"/>
                      <a:r>
                        <a:rPr lang="en-US" altLang="ja-JP" sz="800" b="0" i="0" u="none" strike="noStrike" dirty="0">
                          <a:solidFill>
                            <a:srgbClr val="000000"/>
                          </a:solidFill>
                          <a:effectLst/>
                          <a:latin typeface="ＭＳ Ｐゴシック"/>
                        </a:rPr>
                        <a:t>1,000</a:t>
                      </a:r>
                      <a:r>
                        <a:rPr lang="ja-JP" altLang="en-US" sz="800" b="0" i="0" u="none" strike="noStrike" dirty="0">
                          <a:solidFill>
                            <a:srgbClr val="000000"/>
                          </a:solidFill>
                          <a:effectLst/>
                          <a:latin typeface="ＭＳ Ｐゴシック"/>
                        </a:rPr>
                        <a:t>円以上</a:t>
                      </a:r>
                      <a:r>
                        <a:rPr lang="en-US" altLang="ja-JP" sz="800" b="0" i="0" u="none" strike="noStrike" dirty="0">
                          <a:solidFill>
                            <a:srgbClr val="000000"/>
                          </a:solidFill>
                          <a:effectLst/>
                          <a:latin typeface="ＭＳ Ｐゴシック"/>
                        </a:rPr>
                        <a:t>2,000</a:t>
                      </a:r>
                      <a:r>
                        <a:rPr lang="ja-JP" altLang="en-US" sz="800" b="0" i="0" u="none" strike="noStrike" dirty="0">
                          <a:solidFill>
                            <a:srgbClr val="000000"/>
                          </a:solidFill>
                          <a:effectLst/>
                          <a:latin typeface="ＭＳ Ｐゴシック"/>
                        </a:rPr>
                        <a:t>円未満</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150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47.8%</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30.8%</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24</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57.1%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110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50.0%</a:t>
                      </a:r>
                    </a:p>
                  </a:txBody>
                  <a:tcPr marL="9525" marR="9525" marT="9525" marB="0" anchor="ctr"/>
                </a:tc>
              </a:tr>
              <a:tr h="169338">
                <a:tc>
                  <a:txBody>
                    <a:bodyPr/>
                    <a:lstStyle/>
                    <a:p>
                      <a:pPr algn="r" fontAlgn="ctr"/>
                      <a:r>
                        <a:rPr lang="en-US" altLang="ja-JP" sz="800" b="0" i="0" u="none" strike="noStrike">
                          <a:solidFill>
                            <a:srgbClr val="000000"/>
                          </a:solidFill>
                          <a:effectLst/>
                          <a:latin typeface="ＭＳ Ｐゴシック"/>
                        </a:rPr>
                        <a:t>2,000</a:t>
                      </a:r>
                      <a:r>
                        <a:rPr lang="ja-JP" altLang="en-US" sz="800" b="0" i="0" u="none" strike="noStrike">
                          <a:solidFill>
                            <a:srgbClr val="000000"/>
                          </a:solidFill>
                          <a:effectLst/>
                          <a:latin typeface="ＭＳ Ｐゴシック"/>
                        </a:rPr>
                        <a:t>円以上</a:t>
                      </a:r>
                      <a:r>
                        <a:rPr lang="en-US" altLang="ja-JP" sz="800" b="0" i="0" u="none" strike="noStrike">
                          <a:solidFill>
                            <a:srgbClr val="000000"/>
                          </a:solidFill>
                          <a:effectLst/>
                          <a:latin typeface="ＭＳ Ｐゴシック"/>
                        </a:rPr>
                        <a:t>3,000</a:t>
                      </a:r>
                      <a:r>
                        <a:rPr lang="ja-JP" altLang="en-US" sz="800" b="0" i="0" u="none" strike="noStrike">
                          <a:solidFill>
                            <a:srgbClr val="000000"/>
                          </a:solidFill>
                          <a:effectLst/>
                          <a:latin typeface="ＭＳ Ｐゴシック"/>
                        </a:rPr>
                        <a:t>円未満</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69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22.0%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17.3%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21.4%</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51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23.2%</a:t>
                      </a:r>
                    </a:p>
                  </a:txBody>
                  <a:tcPr marL="9525" marR="9525" marT="9525" marB="0" anchor="ctr"/>
                </a:tc>
              </a:tr>
              <a:tr h="169338">
                <a:tc>
                  <a:txBody>
                    <a:bodyPr/>
                    <a:lstStyle/>
                    <a:p>
                      <a:pPr algn="r" fontAlgn="ctr"/>
                      <a:r>
                        <a:rPr lang="en-US" altLang="ja-JP" sz="800" b="0" i="0" u="none" strike="noStrike" dirty="0">
                          <a:solidFill>
                            <a:srgbClr val="000000"/>
                          </a:solidFill>
                          <a:effectLst/>
                          <a:latin typeface="ＭＳ Ｐゴシック"/>
                        </a:rPr>
                        <a:t>3,000</a:t>
                      </a:r>
                      <a:r>
                        <a:rPr lang="ja-JP" altLang="en-US" sz="800" b="0" i="0" u="none" strike="noStrike" dirty="0">
                          <a:solidFill>
                            <a:srgbClr val="000000"/>
                          </a:solidFill>
                          <a:effectLst/>
                          <a:latin typeface="ＭＳ Ｐゴシック"/>
                        </a:rPr>
                        <a:t>円以上</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9.2%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7.7%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11.9%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9.1%</a:t>
                      </a:r>
                    </a:p>
                  </a:txBody>
                  <a:tcPr marL="9525" marR="9525" marT="9525" marB="0" anchor="ctr"/>
                </a:tc>
              </a:tr>
              <a:tr h="91882">
                <a:tc>
                  <a:txBody>
                    <a:bodyPr/>
                    <a:lstStyle/>
                    <a:p>
                      <a:pPr algn="r" fontAlgn="ctr"/>
                      <a:r>
                        <a:rPr lang="en-US" altLang="ja-JP" sz="800" b="0" i="0" u="none" strike="noStrike" dirty="0">
                          <a:solidFill>
                            <a:srgbClr val="000000"/>
                          </a:solidFill>
                          <a:effectLst/>
                          <a:latin typeface="ＭＳ Ｐゴシック"/>
                        </a:rPr>
                        <a:t>5,000</a:t>
                      </a:r>
                      <a:r>
                        <a:rPr lang="ja-JP" altLang="en-US" sz="800" b="0" i="0" u="none" strike="noStrike" dirty="0">
                          <a:solidFill>
                            <a:srgbClr val="000000"/>
                          </a:solidFill>
                          <a:effectLst/>
                          <a:latin typeface="ＭＳ Ｐゴシック"/>
                        </a:rPr>
                        <a:t>円以上</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2.4%</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0.9%</a:t>
                      </a:r>
                    </a:p>
                  </a:txBody>
                  <a:tcPr marL="9525" marR="9525" marT="9525" marB="0" anchor="ct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4188981110"/>
              </p:ext>
            </p:extLst>
          </p:nvPr>
        </p:nvGraphicFramePr>
        <p:xfrm>
          <a:off x="3698999" y="3863854"/>
          <a:ext cx="2880001" cy="1108296"/>
        </p:xfrm>
        <a:graphic>
          <a:graphicData uri="http://schemas.openxmlformats.org/drawingml/2006/table">
            <a:tbl>
              <a:tblPr firstRow="1" bandRow="1">
                <a:tableStyleId>{073A0DAA-6AF3-43AB-8588-CEC1D06C72B9}</a:tableStyleId>
              </a:tblPr>
              <a:tblGrid>
                <a:gridCol w="890673"/>
                <a:gridCol w="248666"/>
                <a:gridCol w="248666"/>
                <a:gridCol w="248666"/>
                <a:gridCol w="248666"/>
                <a:gridCol w="248666"/>
                <a:gridCol w="248666"/>
                <a:gridCol w="248666"/>
                <a:gridCol w="248666"/>
              </a:tblGrid>
              <a:tr h="116168">
                <a:tc>
                  <a:txBody>
                    <a:bodyPr/>
                    <a:lstStyle/>
                    <a:p>
                      <a:pPr algn="r" fontAlgn="ctr"/>
                      <a:r>
                        <a:rPr lang="ja-JP" altLang="en-US" sz="800" b="0" i="0" u="none" strike="noStrike" dirty="0" smtClean="0">
                          <a:effectLst/>
                          <a:latin typeface="ＭＳ Ｐゴシック"/>
                        </a:rPr>
                        <a:t>平均</a:t>
                      </a:r>
                      <a:r>
                        <a:rPr lang="ja-JP" altLang="en-US" sz="800" b="0" i="0" u="none" strike="noStrike" dirty="0">
                          <a:effectLst/>
                          <a:latin typeface="ＭＳ Ｐゴシック"/>
                        </a:rPr>
                        <a:t>購入額</a:t>
                      </a:r>
                    </a:p>
                  </a:txBody>
                  <a:tcPr marL="9525" marR="9525" marT="9525" marB="0" anchor="ctr"/>
                </a:tc>
                <a:tc gridSpan="2">
                  <a:txBody>
                    <a:bodyPr/>
                    <a:lstStyle/>
                    <a:p>
                      <a:pPr algn="ctr" fontAlgn="ctr"/>
                      <a:r>
                        <a:rPr lang="ja-JP" altLang="en-US" sz="800" b="0" i="0" u="none" strike="noStrike" dirty="0">
                          <a:solidFill>
                            <a:schemeClr val="bg1"/>
                          </a:solidFill>
                          <a:effectLst/>
                          <a:latin typeface="MS Gothic"/>
                        </a:rPr>
                        <a:t>合計</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40</a:t>
                      </a:r>
                      <a:r>
                        <a:rPr lang="ja-JP" altLang="en-US" sz="800" b="0" i="0" u="none" strike="noStrike" dirty="0">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50</a:t>
                      </a:r>
                      <a:r>
                        <a:rPr lang="ja-JP" altLang="en-US" sz="8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60</a:t>
                      </a:r>
                      <a:r>
                        <a:rPr lang="ja-JP" altLang="en-US" sz="8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169338">
                <a:tc>
                  <a:txBody>
                    <a:bodyPr/>
                    <a:lstStyle/>
                    <a:p>
                      <a:pPr algn="r" fontAlgn="ctr"/>
                      <a:r>
                        <a:rPr lang="en-US" altLang="ja-JP" sz="800" b="0" i="0" u="none" strike="noStrike" dirty="0">
                          <a:solidFill>
                            <a:srgbClr val="000000"/>
                          </a:solidFill>
                          <a:effectLst/>
                          <a:latin typeface="ＭＳ Ｐゴシック"/>
                        </a:rPr>
                        <a:t>1,000</a:t>
                      </a:r>
                      <a:r>
                        <a:rPr lang="ja-JP" altLang="en-US" sz="800" b="0" i="0" u="none" strike="noStrike" dirty="0">
                          <a:solidFill>
                            <a:srgbClr val="000000"/>
                          </a:solidFill>
                          <a:effectLst/>
                          <a:latin typeface="ＭＳ Ｐゴシック"/>
                        </a:rPr>
                        <a:t>円未満</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a:t>
                      </a:r>
                    </a:p>
                  </a:txBody>
                  <a:tcPr marL="9525" marR="9525" marT="9525" marB="0" anchor="ctr"/>
                </a:tc>
              </a:tr>
              <a:tr h="169338">
                <a:tc>
                  <a:txBody>
                    <a:bodyPr/>
                    <a:lstStyle/>
                    <a:p>
                      <a:pPr algn="r" fontAlgn="ctr"/>
                      <a:r>
                        <a:rPr lang="en-US" altLang="ja-JP" sz="800" b="0" i="0" u="none" strike="noStrike" dirty="0">
                          <a:solidFill>
                            <a:srgbClr val="000000"/>
                          </a:solidFill>
                          <a:effectLst/>
                          <a:latin typeface="ＭＳ Ｐゴシック"/>
                        </a:rPr>
                        <a:t>1,000</a:t>
                      </a:r>
                      <a:r>
                        <a:rPr lang="ja-JP" altLang="en-US" sz="800" b="0" i="0" u="none" strike="noStrike" dirty="0">
                          <a:solidFill>
                            <a:srgbClr val="000000"/>
                          </a:solidFill>
                          <a:effectLst/>
                          <a:latin typeface="ＭＳ Ｐゴシック"/>
                        </a:rPr>
                        <a:t>円以上</a:t>
                      </a:r>
                      <a:r>
                        <a:rPr lang="en-US" altLang="ja-JP" sz="800" b="0" i="0" u="none" strike="noStrike" dirty="0">
                          <a:solidFill>
                            <a:srgbClr val="000000"/>
                          </a:solidFill>
                          <a:effectLst/>
                          <a:latin typeface="ＭＳ Ｐゴシック"/>
                        </a:rPr>
                        <a:t>2,000</a:t>
                      </a:r>
                      <a:r>
                        <a:rPr lang="ja-JP" altLang="en-US" sz="800" b="0" i="0" u="none" strike="noStrike" dirty="0">
                          <a:solidFill>
                            <a:srgbClr val="000000"/>
                          </a:solidFill>
                          <a:effectLst/>
                          <a:latin typeface="ＭＳ Ｐゴシック"/>
                        </a:rPr>
                        <a:t>円未満</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104</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34%</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18</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59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30%</a:t>
                      </a:r>
                    </a:p>
                  </a:txBody>
                  <a:tcPr marL="9525" marR="9525" marT="9525" marB="0" anchor="ctr"/>
                </a:tc>
              </a:tr>
              <a:tr h="169338">
                <a:tc>
                  <a:txBody>
                    <a:bodyPr/>
                    <a:lstStyle/>
                    <a:p>
                      <a:pPr algn="r" fontAlgn="ctr"/>
                      <a:r>
                        <a:rPr lang="en-US" altLang="ja-JP" sz="800" b="0" i="0" u="none" strike="noStrike">
                          <a:solidFill>
                            <a:srgbClr val="000000"/>
                          </a:solidFill>
                          <a:effectLst/>
                          <a:latin typeface="ＭＳ Ｐゴシック"/>
                        </a:rPr>
                        <a:t>2,000</a:t>
                      </a:r>
                      <a:r>
                        <a:rPr lang="ja-JP" altLang="en-US" sz="800" b="0" i="0" u="none" strike="noStrike">
                          <a:solidFill>
                            <a:srgbClr val="000000"/>
                          </a:solidFill>
                          <a:effectLst/>
                          <a:latin typeface="ＭＳ Ｐゴシック"/>
                        </a:rPr>
                        <a:t>円以上</a:t>
                      </a:r>
                      <a:r>
                        <a:rPr lang="en-US" altLang="ja-JP" sz="800" b="0" i="0" u="none" strike="noStrike">
                          <a:solidFill>
                            <a:srgbClr val="000000"/>
                          </a:solidFill>
                          <a:effectLst/>
                          <a:latin typeface="ＭＳ Ｐゴシック"/>
                        </a:rPr>
                        <a:t>3,000</a:t>
                      </a:r>
                      <a:r>
                        <a:rPr lang="ja-JP" altLang="en-US" sz="800" b="0" i="0" u="none" strike="noStrike">
                          <a:solidFill>
                            <a:srgbClr val="000000"/>
                          </a:solidFill>
                          <a:effectLst/>
                          <a:latin typeface="ＭＳ Ｐゴシック"/>
                        </a:rPr>
                        <a:t>円未満</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104</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34%</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77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39%</a:t>
                      </a:r>
                    </a:p>
                  </a:txBody>
                  <a:tcPr marL="9525" marR="9525" marT="9525" marB="0" anchor="ctr"/>
                </a:tc>
              </a:tr>
              <a:tr h="169338">
                <a:tc>
                  <a:txBody>
                    <a:bodyPr/>
                    <a:lstStyle/>
                    <a:p>
                      <a:pPr algn="r" fontAlgn="ctr"/>
                      <a:r>
                        <a:rPr lang="en-US" altLang="ja-JP" sz="800" b="0" i="0" u="none" strike="noStrike" dirty="0">
                          <a:solidFill>
                            <a:srgbClr val="000000"/>
                          </a:solidFill>
                          <a:effectLst/>
                          <a:latin typeface="ＭＳ Ｐゴシック"/>
                        </a:rPr>
                        <a:t>3,000</a:t>
                      </a:r>
                      <a:r>
                        <a:rPr lang="ja-JP" altLang="en-US" sz="800" b="0" i="0" u="none" strike="noStrike" dirty="0">
                          <a:solidFill>
                            <a:srgbClr val="000000"/>
                          </a:solidFill>
                          <a:effectLst/>
                          <a:latin typeface="ＭＳ Ｐゴシック"/>
                        </a:rPr>
                        <a:t>円以上</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51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14%</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38</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19%</a:t>
                      </a:r>
                    </a:p>
                  </a:txBody>
                  <a:tcPr marL="9525" marR="9525" marT="9525" marB="0" anchor="ctr"/>
                </a:tc>
              </a:tr>
              <a:tr h="91882">
                <a:tc>
                  <a:txBody>
                    <a:bodyPr/>
                    <a:lstStyle/>
                    <a:p>
                      <a:pPr algn="r" fontAlgn="ctr"/>
                      <a:r>
                        <a:rPr lang="en-US" altLang="ja-JP" sz="800" b="0" i="0" u="none" strike="noStrike" dirty="0">
                          <a:solidFill>
                            <a:srgbClr val="000000"/>
                          </a:solidFill>
                          <a:effectLst/>
                          <a:latin typeface="ＭＳ Ｐゴシック"/>
                        </a:rPr>
                        <a:t>5,000</a:t>
                      </a:r>
                      <a:r>
                        <a:rPr lang="ja-JP" altLang="en-US" sz="800" b="0" i="0" u="none" strike="noStrike" dirty="0">
                          <a:solidFill>
                            <a:srgbClr val="000000"/>
                          </a:solidFill>
                          <a:effectLst/>
                          <a:latin typeface="ＭＳ Ｐゴシック"/>
                        </a:rPr>
                        <a:t>円以上</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8%</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19</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10%</a:t>
                      </a:r>
                    </a:p>
                  </a:txBody>
                  <a:tcPr marL="9525" marR="9525" marT="9525" marB="0" anchor="ctr"/>
                </a:tc>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726707369"/>
              </p:ext>
            </p:extLst>
          </p:nvPr>
        </p:nvGraphicFramePr>
        <p:xfrm>
          <a:off x="308126" y="7555470"/>
          <a:ext cx="2880001" cy="1108296"/>
        </p:xfrm>
        <a:graphic>
          <a:graphicData uri="http://schemas.openxmlformats.org/drawingml/2006/table">
            <a:tbl>
              <a:tblPr firstRow="1" bandRow="1">
                <a:tableStyleId>{073A0DAA-6AF3-43AB-8588-CEC1D06C72B9}</a:tableStyleId>
              </a:tblPr>
              <a:tblGrid>
                <a:gridCol w="890673"/>
                <a:gridCol w="248666"/>
                <a:gridCol w="248666"/>
                <a:gridCol w="248666"/>
                <a:gridCol w="248666"/>
                <a:gridCol w="248666"/>
                <a:gridCol w="248666"/>
                <a:gridCol w="248666"/>
                <a:gridCol w="248666"/>
              </a:tblGrid>
              <a:tr h="116168">
                <a:tc>
                  <a:txBody>
                    <a:bodyPr/>
                    <a:lstStyle/>
                    <a:p>
                      <a:pPr algn="r" fontAlgn="ctr"/>
                      <a:r>
                        <a:rPr lang="ja-JP" altLang="en-US" sz="800" b="0" i="0" u="none" strike="noStrike" dirty="0" smtClean="0">
                          <a:effectLst/>
                          <a:latin typeface="ＭＳ Ｐゴシック"/>
                        </a:rPr>
                        <a:t>平均</a:t>
                      </a:r>
                      <a:r>
                        <a:rPr lang="ja-JP" altLang="en-US" sz="800" b="0" i="0" u="none" strike="noStrike" dirty="0">
                          <a:effectLst/>
                          <a:latin typeface="ＭＳ Ｐゴシック"/>
                        </a:rPr>
                        <a:t>購入額</a:t>
                      </a:r>
                    </a:p>
                  </a:txBody>
                  <a:tcPr marL="9525" marR="9525" marT="9525" marB="0" anchor="ctr"/>
                </a:tc>
                <a:tc gridSpan="2">
                  <a:txBody>
                    <a:bodyPr/>
                    <a:lstStyle/>
                    <a:p>
                      <a:pPr algn="ctr" fontAlgn="ctr"/>
                      <a:r>
                        <a:rPr lang="ja-JP" altLang="en-US" sz="800" b="0" i="0" u="none" strike="noStrike" dirty="0">
                          <a:solidFill>
                            <a:schemeClr val="bg1"/>
                          </a:solidFill>
                          <a:effectLst/>
                          <a:latin typeface="MS Gothic"/>
                        </a:rPr>
                        <a:t>合計</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40</a:t>
                      </a:r>
                      <a:r>
                        <a:rPr lang="ja-JP" altLang="en-US" sz="800" b="0" i="0" u="none" strike="noStrike" dirty="0">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50</a:t>
                      </a:r>
                      <a:r>
                        <a:rPr lang="ja-JP" altLang="en-US" sz="8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60</a:t>
                      </a:r>
                      <a:r>
                        <a:rPr lang="ja-JP" altLang="en-US" sz="8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169338">
                <a:tc>
                  <a:txBody>
                    <a:bodyPr/>
                    <a:lstStyle/>
                    <a:p>
                      <a:pPr algn="r" fontAlgn="ctr"/>
                      <a:r>
                        <a:rPr lang="en-US" altLang="ja-JP" sz="800" b="0" i="0" u="none" strike="noStrike" dirty="0">
                          <a:solidFill>
                            <a:srgbClr val="000000"/>
                          </a:solidFill>
                          <a:effectLst/>
                          <a:latin typeface="ＭＳ Ｐゴシック"/>
                        </a:rPr>
                        <a:t>1,000</a:t>
                      </a:r>
                      <a:r>
                        <a:rPr lang="ja-JP" altLang="en-US" sz="800" b="0" i="0" u="none" strike="noStrike" dirty="0">
                          <a:solidFill>
                            <a:srgbClr val="000000"/>
                          </a:solidFill>
                          <a:effectLst/>
                          <a:latin typeface="ＭＳ Ｐゴシック"/>
                        </a:rPr>
                        <a:t>円未満</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11.4%</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33.3%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8.2%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7.5%</a:t>
                      </a:r>
                    </a:p>
                  </a:txBody>
                  <a:tcPr marL="9525" marR="9525" marT="9525" marB="0" anchor="ctr"/>
                </a:tc>
              </a:tr>
              <a:tr h="169338">
                <a:tc>
                  <a:txBody>
                    <a:bodyPr/>
                    <a:lstStyle/>
                    <a:p>
                      <a:pPr algn="r" fontAlgn="ctr"/>
                      <a:r>
                        <a:rPr lang="en-US" altLang="ja-JP" sz="800" b="0" i="0" u="none" strike="noStrike" dirty="0">
                          <a:solidFill>
                            <a:srgbClr val="000000"/>
                          </a:solidFill>
                          <a:effectLst/>
                          <a:latin typeface="ＭＳ Ｐゴシック"/>
                        </a:rPr>
                        <a:t>1,000</a:t>
                      </a:r>
                      <a:r>
                        <a:rPr lang="ja-JP" altLang="en-US" sz="800" b="0" i="0" u="none" strike="noStrike" dirty="0">
                          <a:solidFill>
                            <a:srgbClr val="000000"/>
                          </a:solidFill>
                          <a:effectLst/>
                          <a:latin typeface="ＭＳ Ｐゴシック"/>
                        </a:rPr>
                        <a:t>円以上</a:t>
                      </a:r>
                      <a:r>
                        <a:rPr lang="en-US" altLang="ja-JP" sz="800" b="0" i="0" u="none" strike="noStrike" dirty="0">
                          <a:solidFill>
                            <a:srgbClr val="000000"/>
                          </a:solidFill>
                          <a:effectLst/>
                          <a:latin typeface="ＭＳ Ｐゴシック"/>
                        </a:rPr>
                        <a:t>2,000</a:t>
                      </a:r>
                      <a:r>
                        <a:rPr lang="ja-JP" altLang="en-US" sz="800" b="0" i="0" u="none" strike="noStrike" dirty="0">
                          <a:solidFill>
                            <a:srgbClr val="000000"/>
                          </a:solidFill>
                          <a:effectLst/>
                          <a:latin typeface="ＭＳ Ｐゴシック"/>
                        </a:rPr>
                        <a:t>円未満</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103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33.7%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33.3%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44.3%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61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30.5%</a:t>
                      </a:r>
                    </a:p>
                  </a:txBody>
                  <a:tcPr marL="9525" marR="9525" marT="9525" marB="0" anchor="ctr"/>
                </a:tc>
              </a:tr>
              <a:tr h="169338">
                <a:tc>
                  <a:txBody>
                    <a:bodyPr/>
                    <a:lstStyle/>
                    <a:p>
                      <a:pPr algn="r" fontAlgn="ctr"/>
                      <a:r>
                        <a:rPr lang="en-US" altLang="ja-JP" sz="800" b="0" i="0" u="none" strike="noStrike">
                          <a:solidFill>
                            <a:srgbClr val="000000"/>
                          </a:solidFill>
                          <a:effectLst/>
                          <a:latin typeface="ＭＳ Ｐゴシック"/>
                        </a:rPr>
                        <a:t>2,000</a:t>
                      </a:r>
                      <a:r>
                        <a:rPr lang="ja-JP" altLang="en-US" sz="800" b="0" i="0" u="none" strike="noStrike">
                          <a:solidFill>
                            <a:srgbClr val="000000"/>
                          </a:solidFill>
                          <a:effectLst/>
                          <a:latin typeface="ＭＳ Ｐゴシック"/>
                        </a:rPr>
                        <a:t>円以上</a:t>
                      </a:r>
                      <a:r>
                        <a:rPr lang="en-US" altLang="ja-JP" sz="800" b="0" i="0" u="none" strike="noStrike">
                          <a:solidFill>
                            <a:srgbClr val="000000"/>
                          </a:solidFill>
                          <a:effectLst/>
                          <a:latin typeface="ＭＳ Ｐゴシック"/>
                        </a:rPr>
                        <a:t>3,000</a:t>
                      </a:r>
                      <a:r>
                        <a:rPr lang="ja-JP" altLang="en-US" sz="800" b="0" i="0" u="none" strike="noStrike">
                          <a:solidFill>
                            <a:srgbClr val="000000"/>
                          </a:solidFill>
                          <a:effectLst/>
                          <a:latin typeface="ＭＳ Ｐゴシック"/>
                        </a:rPr>
                        <a:t>円未満</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94</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30.7%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15.6%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24.6%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72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36.0%</a:t>
                      </a:r>
                    </a:p>
                  </a:txBody>
                  <a:tcPr marL="9525" marR="9525" marT="9525" marB="0" anchor="ctr"/>
                </a:tc>
              </a:tr>
              <a:tr h="169338">
                <a:tc>
                  <a:txBody>
                    <a:bodyPr/>
                    <a:lstStyle/>
                    <a:p>
                      <a:pPr algn="r" fontAlgn="ctr"/>
                      <a:r>
                        <a:rPr lang="en-US" altLang="ja-JP" sz="800" b="0" i="0" u="none" strike="noStrike" dirty="0">
                          <a:solidFill>
                            <a:srgbClr val="000000"/>
                          </a:solidFill>
                          <a:effectLst/>
                          <a:latin typeface="ＭＳ Ｐゴシック"/>
                        </a:rPr>
                        <a:t>3,000</a:t>
                      </a:r>
                      <a:r>
                        <a:rPr lang="ja-JP" altLang="en-US" sz="800" b="0" i="0" u="none" strike="noStrike" dirty="0">
                          <a:solidFill>
                            <a:srgbClr val="000000"/>
                          </a:solidFill>
                          <a:effectLst/>
                          <a:latin typeface="ＭＳ Ｐゴシック"/>
                        </a:rPr>
                        <a:t>円以上</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16.0%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13.3%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11.5%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18.0%</a:t>
                      </a:r>
                    </a:p>
                  </a:txBody>
                  <a:tcPr marL="9525" marR="9525" marT="9525" marB="0" anchor="ctr"/>
                </a:tc>
              </a:tr>
              <a:tr h="91882">
                <a:tc>
                  <a:txBody>
                    <a:bodyPr/>
                    <a:lstStyle/>
                    <a:p>
                      <a:pPr algn="r" fontAlgn="ctr"/>
                      <a:r>
                        <a:rPr lang="en-US" altLang="ja-JP" sz="800" b="0" i="0" u="none" strike="noStrike" dirty="0">
                          <a:solidFill>
                            <a:srgbClr val="000000"/>
                          </a:solidFill>
                          <a:effectLst/>
                          <a:latin typeface="ＭＳ Ｐゴシック"/>
                        </a:rPr>
                        <a:t>5,000</a:t>
                      </a:r>
                      <a:r>
                        <a:rPr lang="ja-JP" altLang="en-US" sz="800" b="0" i="0" u="none" strike="noStrike" dirty="0">
                          <a:solidFill>
                            <a:srgbClr val="000000"/>
                          </a:solidFill>
                          <a:effectLst/>
                          <a:latin typeface="ＭＳ Ｐゴシック"/>
                        </a:rPr>
                        <a:t>円以上</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7.5%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4.4%</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8.2%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16</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8.0%</a:t>
                      </a:r>
                    </a:p>
                  </a:txBody>
                  <a:tcPr marL="9525" marR="9525" marT="9525" marB="0" anchor="ctr"/>
                </a:tc>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4188663114"/>
              </p:ext>
            </p:extLst>
          </p:nvPr>
        </p:nvGraphicFramePr>
        <p:xfrm>
          <a:off x="3678536" y="7555470"/>
          <a:ext cx="2880001" cy="1108296"/>
        </p:xfrm>
        <a:graphic>
          <a:graphicData uri="http://schemas.openxmlformats.org/drawingml/2006/table">
            <a:tbl>
              <a:tblPr firstRow="1" bandRow="1">
                <a:tableStyleId>{073A0DAA-6AF3-43AB-8588-CEC1D06C72B9}</a:tableStyleId>
              </a:tblPr>
              <a:tblGrid>
                <a:gridCol w="890673"/>
                <a:gridCol w="248666"/>
                <a:gridCol w="248666"/>
                <a:gridCol w="248666"/>
                <a:gridCol w="248666"/>
                <a:gridCol w="248666"/>
                <a:gridCol w="248666"/>
                <a:gridCol w="248666"/>
                <a:gridCol w="248666"/>
              </a:tblGrid>
              <a:tr h="116168">
                <a:tc>
                  <a:txBody>
                    <a:bodyPr/>
                    <a:lstStyle/>
                    <a:p>
                      <a:pPr algn="r" fontAlgn="ctr"/>
                      <a:r>
                        <a:rPr lang="ja-JP" altLang="en-US" sz="800" b="0" i="0" u="none" strike="noStrike" dirty="0" smtClean="0">
                          <a:effectLst/>
                          <a:latin typeface="ＭＳ Ｐゴシック"/>
                        </a:rPr>
                        <a:t>平均</a:t>
                      </a:r>
                      <a:r>
                        <a:rPr lang="ja-JP" altLang="en-US" sz="800" b="0" i="0" u="none" strike="noStrike" dirty="0">
                          <a:effectLst/>
                          <a:latin typeface="ＭＳ Ｐゴシック"/>
                        </a:rPr>
                        <a:t>購入額</a:t>
                      </a:r>
                    </a:p>
                  </a:txBody>
                  <a:tcPr marL="9525" marR="9525" marT="9525" marB="0" anchor="ctr"/>
                </a:tc>
                <a:tc gridSpan="2">
                  <a:txBody>
                    <a:bodyPr/>
                    <a:lstStyle/>
                    <a:p>
                      <a:pPr algn="ctr" fontAlgn="ctr"/>
                      <a:r>
                        <a:rPr lang="ja-JP" altLang="en-US" sz="800" b="0" i="0" u="none" strike="noStrike" dirty="0">
                          <a:solidFill>
                            <a:schemeClr val="bg1"/>
                          </a:solidFill>
                          <a:effectLst/>
                          <a:latin typeface="MS Gothic"/>
                        </a:rPr>
                        <a:t>合計</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40</a:t>
                      </a:r>
                      <a:r>
                        <a:rPr lang="ja-JP" altLang="en-US" sz="800" b="0" i="0" u="none" strike="noStrike" dirty="0">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50</a:t>
                      </a:r>
                      <a:r>
                        <a:rPr lang="ja-JP" altLang="en-US" sz="8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60</a:t>
                      </a:r>
                      <a:r>
                        <a:rPr lang="ja-JP" altLang="en-US" sz="8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169338">
                <a:tc>
                  <a:txBody>
                    <a:bodyPr/>
                    <a:lstStyle/>
                    <a:p>
                      <a:pPr algn="r" fontAlgn="ctr"/>
                      <a:r>
                        <a:rPr lang="en-US" altLang="ja-JP" sz="800" b="0" i="0" u="none" strike="noStrike" dirty="0">
                          <a:solidFill>
                            <a:srgbClr val="000000"/>
                          </a:solidFill>
                          <a:effectLst/>
                          <a:latin typeface="ＭＳ Ｐゴシック"/>
                        </a:rPr>
                        <a:t>1,000</a:t>
                      </a:r>
                      <a:r>
                        <a:rPr lang="ja-JP" altLang="en-US" sz="800" b="0" i="0" u="none" strike="noStrike" dirty="0">
                          <a:solidFill>
                            <a:srgbClr val="000000"/>
                          </a:solidFill>
                          <a:effectLst/>
                          <a:latin typeface="ＭＳ Ｐゴシック"/>
                        </a:rPr>
                        <a:t>円未満</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10.9%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22.9%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11.4%</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8.0%</a:t>
                      </a:r>
                    </a:p>
                  </a:txBody>
                  <a:tcPr marL="9525" marR="9525" marT="9525" marB="0" anchor="ctr"/>
                </a:tc>
              </a:tr>
              <a:tr h="169338">
                <a:tc>
                  <a:txBody>
                    <a:bodyPr/>
                    <a:lstStyle/>
                    <a:p>
                      <a:pPr algn="r" fontAlgn="ctr"/>
                      <a:r>
                        <a:rPr lang="en-US" altLang="ja-JP" sz="800" b="0" i="0" u="none" strike="noStrike" dirty="0">
                          <a:solidFill>
                            <a:srgbClr val="000000"/>
                          </a:solidFill>
                          <a:effectLst/>
                          <a:latin typeface="ＭＳ Ｐゴシック"/>
                        </a:rPr>
                        <a:t>1,000</a:t>
                      </a:r>
                      <a:r>
                        <a:rPr lang="ja-JP" altLang="en-US" sz="800" b="0" i="0" u="none" strike="noStrike" dirty="0">
                          <a:solidFill>
                            <a:srgbClr val="000000"/>
                          </a:solidFill>
                          <a:effectLst/>
                          <a:latin typeface="ＭＳ Ｐゴシック"/>
                        </a:rPr>
                        <a:t>円以上</a:t>
                      </a:r>
                      <a:r>
                        <a:rPr lang="en-US" altLang="ja-JP" sz="800" b="0" i="0" u="none" strike="noStrike" dirty="0">
                          <a:solidFill>
                            <a:srgbClr val="000000"/>
                          </a:solidFill>
                          <a:effectLst/>
                          <a:latin typeface="ＭＳ Ｐゴシック"/>
                        </a:rPr>
                        <a:t>2,000</a:t>
                      </a:r>
                      <a:r>
                        <a:rPr lang="ja-JP" altLang="en-US" sz="800" b="0" i="0" u="none" strike="noStrike" dirty="0">
                          <a:solidFill>
                            <a:srgbClr val="000000"/>
                          </a:solidFill>
                          <a:effectLst/>
                          <a:latin typeface="ＭＳ Ｐゴシック"/>
                        </a:rPr>
                        <a:t>円未満</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118</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38.8%</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47.9%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38.6%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78</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36.8%</a:t>
                      </a:r>
                    </a:p>
                  </a:txBody>
                  <a:tcPr marL="9525" marR="9525" marT="9525" marB="0" anchor="ctr"/>
                </a:tc>
              </a:tr>
              <a:tr h="169338">
                <a:tc>
                  <a:txBody>
                    <a:bodyPr/>
                    <a:lstStyle/>
                    <a:p>
                      <a:pPr algn="r" fontAlgn="ctr"/>
                      <a:r>
                        <a:rPr lang="en-US" altLang="ja-JP" sz="800" b="0" i="0" u="none" strike="noStrike">
                          <a:solidFill>
                            <a:srgbClr val="000000"/>
                          </a:solidFill>
                          <a:effectLst/>
                          <a:latin typeface="ＭＳ Ｐゴシック"/>
                        </a:rPr>
                        <a:t>2,000</a:t>
                      </a:r>
                      <a:r>
                        <a:rPr lang="ja-JP" altLang="en-US" sz="800" b="0" i="0" u="none" strike="noStrike">
                          <a:solidFill>
                            <a:srgbClr val="000000"/>
                          </a:solidFill>
                          <a:effectLst/>
                          <a:latin typeface="ＭＳ Ｐゴシック"/>
                        </a:rPr>
                        <a:t>円以上</a:t>
                      </a:r>
                      <a:r>
                        <a:rPr lang="en-US" altLang="ja-JP" sz="800" b="0" i="0" u="none" strike="noStrike">
                          <a:solidFill>
                            <a:srgbClr val="000000"/>
                          </a:solidFill>
                          <a:effectLst/>
                          <a:latin typeface="ＭＳ Ｐゴシック"/>
                        </a:rPr>
                        <a:t>3,000</a:t>
                      </a:r>
                      <a:r>
                        <a:rPr lang="ja-JP" altLang="en-US" sz="800" b="0" i="0" u="none" strike="noStrike">
                          <a:solidFill>
                            <a:srgbClr val="000000"/>
                          </a:solidFill>
                          <a:effectLst/>
                          <a:latin typeface="ＭＳ Ｐゴシック"/>
                        </a:rPr>
                        <a:t>円未満</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107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35.2%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22.9%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43.2%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77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36.3%</a:t>
                      </a:r>
                    </a:p>
                  </a:txBody>
                  <a:tcPr marL="9525" marR="9525" marT="9525" marB="0" anchor="ctr"/>
                </a:tc>
              </a:tr>
              <a:tr h="169338">
                <a:tc>
                  <a:txBody>
                    <a:bodyPr/>
                    <a:lstStyle/>
                    <a:p>
                      <a:pPr algn="r" fontAlgn="ctr"/>
                      <a:r>
                        <a:rPr lang="en-US" altLang="ja-JP" sz="800" b="0" i="0" u="none" strike="noStrike" dirty="0">
                          <a:solidFill>
                            <a:srgbClr val="000000"/>
                          </a:solidFill>
                          <a:effectLst/>
                          <a:latin typeface="ＭＳ Ｐゴシック"/>
                        </a:rPr>
                        <a:t>3,000</a:t>
                      </a:r>
                      <a:r>
                        <a:rPr lang="ja-JP" altLang="en-US" sz="800" b="0" i="0" u="none" strike="noStrike" dirty="0">
                          <a:solidFill>
                            <a:srgbClr val="000000"/>
                          </a:solidFill>
                          <a:effectLst/>
                          <a:latin typeface="ＭＳ Ｐゴシック"/>
                        </a:rPr>
                        <a:t>円以上</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10.9%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14.2%</a:t>
                      </a:r>
                    </a:p>
                  </a:txBody>
                  <a:tcPr marL="9525" marR="9525" marT="9525" marB="0" anchor="ctr"/>
                </a:tc>
              </a:tr>
              <a:tr h="91882">
                <a:tc>
                  <a:txBody>
                    <a:bodyPr/>
                    <a:lstStyle/>
                    <a:p>
                      <a:pPr algn="r" fontAlgn="ctr"/>
                      <a:r>
                        <a:rPr lang="en-US" altLang="ja-JP" sz="800" b="0" i="0" u="none" strike="noStrike" dirty="0">
                          <a:solidFill>
                            <a:srgbClr val="000000"/>
                          </a:solidFill>
                          <a:effectLst/>
                          <a:latin typeface="ＭＳ Ｐゴシック"/>
                        </a:rPr>
                        <a:t>5,000</a:t>
                      </a:r>
                      <a:r>
                        <a:rPr lang="ja-JP" altLang="en-US" sz="800" b="0" i="0" u="none" strike="noStrike" dirty="0">
                          <a:solidFill>
                            <a:srgbClr val="000000"/>
                          </a:solidFill>
                          <a:effectLst/>
                          <a:latin typeface="ＭＳ Ｐゴシック"/>
                        </a:rPr>
                        <a:t>円以上</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10</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4.7%</a:t>
                      </a:r>
                    </a:p>
                  </a:txBody>
                  <a:tcPr marL="9525" marR="9525" marT="9525" marB="0" anchor="ctr"/>
                </a:tc>
              </a:tr>
            </a:tbl>
          </a:graphicData>
        </a:graphic>
      </p:graphicFrame>
      <p:sp>
        <p:nvSpPr>
          <p:cNvPr id="4" name="フッター プレースホルダー 3"/>
          <p:cNvSpPr>
            <a:spLocks noGrp="1"/>
          </p:cNvSpPr>
          <p:nvPr>
            <p:ph type="ftr" sz="quarter" idx="11"/>
          </p:nvPr>
        </p:nvSpPr>
        <p:spPr>
          <a:xfrm>
            <a:off x="2343150" y="8657167"/>
            <a:ext cx="2171700" cy="486833"/>
          </a:xfrm>
        </p:spPr>
        <p:txBody>
          <a:bodyPr/>
          <a:lstStyle/>
          <a:p>
            <a:r>
              <a:rPr kumimoji="1" lang="ja-JP" altLang="en-US" dirty="0" smtClean="0"/>
              <a:t>１２</a:t>
            </a:r>
            <a:endParaRPr kumimoji="1" lang="ja-JP" altLang="en-US" dirty="0"/>
          </a:p>
        </p:txBody>
      </p:sp>
    </p:spTree>
    <p:extLst>
      <p:ext uri="{BB962C8B-B14F-4D97-AF65-F5344CB8AC3E}">
        <p14:creationId xmlns:p14="http://schemas.microsoft.com/office/powerpoint/2010/main" val="3257840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9000" y="841275"/>
            <a:ext cx="5059264" cy="276999"/>
          </a:xfrm>
          <a:prstGeom prst="rect">
            <a:avLst/>
          </a:prstGeom>
          <a:noFill/>
        </p:spPr>
        <p:txBody>
          <a:bodyPr wrap="square" rtlCol="0">
            <a:spAutoFit/>
          </a:bodyPr>
          <a:lstStyle/>
          <a:p>
            <a:r>
              <a:rPr lang="en-US" altLang="ja-JP" sz="1200" dirty="0" smtClean="0">
                <a:latin typeface="+mn-ea"/>
              </a:rPr>
              <a:t>Q4</a:t>
            </a:r>
            <a:r>
              <a:rPr lang="ja-JP" altLang="en-US" sz="1200" dirty="0" smtClean="0">
                <a:latin typeface="+mn-ea"/>
              </a:rPr>
              <a:t>　年代別　直売所</a:t>
            </a:r>
            <a:r>
              <a:rPr lang="ja-JP" altLang="en-US" sz="1200" dirty="0">
                <a:latin typeface="+mn-ea"/>
              </a:rPr>
              <a:t>を選ぶ際に重視すること（複数回答</a:t>
            </a:r>
            <a:r>
              <a:rPr lang="ja-JP" altLang="en-US" sz="1200" dirty="0" smtClean="0">
                <a:latin typeface="+mn-ea"/>
              </a:rPr>
              <a:t>）　</a:t>
            </a:r>
            <a:endParaRPr kumimoji="1" lang="ja-JP" altLang="en-US" sz="1200" dirty="0">
              <a:latin typeface="+mn-ea"/>
            </a:endParaRPr>
          </a:p>
        </p:txBody>
      </p:sp>
      <p:sp>
        <p:nvSpPr>
          <p:cNvPr id="3" name="タイトル 1"/>
          <p:cNvSpPr txBox="1">
            <a:spLocks/>
          </p:cNvSpPr>
          <p:nvPr/>
        </p:nvSpPr>
        <p:spPr>
          <a:xfrm>
            <a:off x="295644" y="1403648"/>
            <a:ext cx="6300000" cy="855921"/>
          </a:xfrm>
          <a:prstGeom prst="rect">
            <a:avLst/>
          </a:prstGeom>
          <a:noFill/>
          <a:ln>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100" dirty="0" smtClean="0"/>
              <a:t>「商品の鮮度」については、都市型、中間型において</a:t>
            </a:r>
            <a:r>
              <a:rPr lang="en-US" altLang="ja-JP" sz="1100" dirty="0" smtClean="0"/>
              <a:t>40</a:t>
            </a:r>
            <a:r>
              <a:rPr lang="ja-JP" altLang="en-US" sz="1100" dirty="0" smtClean="0"/>
              <a:t>代以下の割合が</a:t>
            </a:r>
            <a:r>
              <a:rPr lang="ja-JP" altLang="en-US" sz="1100" dirty="0"/>
              <a:t>高く</a:t>
            </a:r>
            <a:r>
              <a:rPr lang="ja-JP" altLang="en-US" sz="1100" dirty="0" smtClean="0"/>
              <a:t>、郊外型においては</a:t>
            </a:r>
            <a:r>
              <a:rPr lang="en-US" altLang="ja-JP" sz="1100" dirty="0" smtClean="0"/>
              <a:t>60</a:t>
            </a:r>
            <a:r>
              <a:rPr lang="ja-JP" altLang="en-US" sz="1100" dirty="0" smtClean="0"/>
              <a:t>代以上の割合が多く占めた。「農産物以外の品揃え」については</a:t>
            </a:r>
            <a:r>
              <a:rPr lang="en-US" altLang="ja-JP" sz="1100" dirty="0" smtClean="0"/>
              <a:t>50</a:t>
            </a:r>
            <a:r>
              <a:rPr lang="ja-JP" altLang="en-US" sz="1100" dirty="0" smtClean="0"/>
              <a:t>代の割合が多く占め、郊外型では年代別による差が大きかった。「商品の価格」については、すべての類型において年齢層が</a:t>
            </a:r>
            <a:r>
              <a:rPr lang="ja-JP" altLang="en-US" sz="1100" dirty="0"/>
              <a:t>低い</a:t>
            </a:r>
            <a:r>
              <a:rPr lang="ja-JP" altLang="en-US" sz="1100" dirty="0" smtClean="0"/>
              <a:t>ほど割合が高くなった。</a:t>
            </a:r>
            <a:endParaRPr lang="en-US" altLang="ja-JP" sz="1100" dirty="0" smtClean="0"/>
          </a:p>
        </p:txBody>
      </p:sp>
      <p:sp>
        <p:nvSpPr>
          <p:cNvPr id="4" name="テキスト ボックス 3"/>
          <p:cNvSpPr txBox="1"/>
          <p:nvPr/>
        </p:nvSpPr>
        <p:spPr>
          <a:xfrm>
            <a:off x="279000" y="364222"/>
            <a:ext cx="5059264" cy="338554"/>
          </a:xfrm>
          <a:prstGeom prst="rect">
            <a:avLst/>
          </a:prstGeom>
          <a:noFill/>
        </p:spPr>
        <p:txBody>
          <a:bodyPr wrap="square" rtlCol="0">
            <a:spAutoFit/>
          </a:bodyPr>
          <a:lstStyle/>
          <a:p>
            <a:r>
              <a:rPr lang="ja-JP" altLang="en-US" sz="1600" dirty="0">
                <a:latin typeface="+mn-ea"/>
              </a:rPr>
              <a:t>５</a:t>
            </a:r>
            <a:r>
              <a:rPr lang="ja-JP" altLang="en-US" sz="1600" dirty="0" smtClean="0">
                <a:latin typeface="+mn-ea"/>
              </a:rPr>
              <a:t>　</a:t>
            </a:r>
            <a:r>
              <a:rPr lang="ja-JP" altLang="en-US" sz="1600" dirty="0">
                <a:latin typeface="+mn-ea"/>
              </a:rPr>
              <a:t>年代</a:t>
            </a:r>
            <a:r>
              <a:rPr lang="ja-JP" altLang="en-US" sz="1600" dirty="0" smtClean="0">
                <a:latin typeface="+mn-ea"/>
              </a:rPr>
              <a:t>別　その他</a:t>
            </a:r>
            <a:endParaRPr kumimoji="1" lang="ja-JP" altLang="en-US" sz="1600" dirty="0">
              <a:latin typeface="+mn-ea"/>
            </a:endParaRPr>
          </a:p>
        </p:txBody>
      </p:sp>
      <p:graphicFrame>
        <p:nvGraphicFramePr>
          <p:cNvPr id="9" name="表 8"/>
          <p:cNvGraphicFramePr>
            <a:graphicFrameLocks noGrp="1"/>
          </p:cNvGraphicFramePr>
          <p:nvPr>
            <p:extLst>
              <p:ext uri="{D42A27DB-BD31-4B8C-83A1-F6EECF244321}">
                <p14:modId xmlns:p14="http://schemas.microsoft.com/office/powerpoint/2010/main" val="3451721472"/>
              </p:ext>
            </p:extLst>
          </p:nvPr>
        </p:nvGraphicFramePr>
        <p:xfrm>
          <a:off x="279006" y="5210877"/>
          <a:ext cx="3059994" cy="2009361"/>
        </p:xfrm>
        <a:graphic>
          <a:graphicData uri="http://schemas.openxmlformats.org/drawingml/2006/table">
            <a:tbl>
              <a:tblPr firstRow="1" bandRow="1">
                <a:tableStyleId>{073A0DAA-6AF3-43AB-8588-CEC1D06C72B9}</a:tableStyleId>
              </a:tblPr>
              <a:tblGrid>
                <a:gridCol w="744610"/>
                <a:gridCol w="289423"/>
                <a:gridCol w="289423"/>
                <a:gridCol w="289423"/>
                <a:gridCol w="289423"/>
                <a:gridCol w="289423"/>
                <a:gridCol w="289423"/>
                <a:gridCol w="289423"/>
                <a:gridCol w="289423"/>
              </a:tblGrid>
              <a:tr h="94099">
                <a:tc>
                  <a:txBody>
                    <a:bodyPr/>
                    <a:lstStyle/>
                    <a:p>
                      <a:pPr algn="r" fontAlgn="ctr"/>
                      <a:r>
                        <a:rPr lang="ja-JP" altLang="en-US" sz="800" b="0" i="0" u="none" strike="noStrike" dirty="0" smtClean="0">
                          <a:effectLst/>
                          <a:latin typeface="ＭＳ Ｐゴシック"/>
                        </a:rPr>
                        <a:t>重視すること</a:t>
                      </a:r>
                      <a:endParaRPr lang="ja-JP" altLang="en-US" sz="800" b="0" i="0" u="none" strike="noStrike" dirty="0">
                        <a:effectLst/>
                        <a:latin typeface="ＭＳ Ｐゴシック"/>
                      </a:endParaRPr>
                    </a:p>
                  </a:txBody>
                  <a:tcPr marL="9525" marR="9525" marT="9525" marB="0" anchor="ctr"/>
                </a:tc>
                <a:tc gridSpan="2">
                  <a:txBody>
                    <a:bodyPr/>
                    <a:lstStyle/>
                    <a:p>
                      <a:pPr algn="ctr" fontAlgn="ctr"/>
                      <a:r>
                        <a:rPr lang="ja-JP" altLang="en-US" sz="800" b="0" i="0" u="none" strike="noStrike" dirty="0">
                          <a:solidFill>
                            <a:schemeClr val="bg1"/>
                          </a:solidFill>
                          <a:effectLst/>
                          <a:latin typeface="MS Gothic"/>
                        </a:rPr>
                        <a:t>合計</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40</a:t>
                      </a:r>
                      <a:r>
                        <a:rPr lang="ja-JP" altLang="en-US" sz="800" b="0" i="0" u="none" strike="noStrike" dirty="0">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50</a:t>
                      </a:r>
                      <a:r>
                        <a:rPr lang="ja-JP" altLang="en-US" sz="8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60</a:t>
                      </a:r>
                      <a:r>
                        <a:rPr lang="ja-JP" altLang="en-US" sz="8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169338">
                <a:tc>
                  <a:txBody>
                    <a:bodyPr/>
                    <a:lstStyle/>
                    <a:p>
                      <a:pPr algn="r" fontAlgn="ctr"/>
                      <a:r>
                        <a:rPr lang="ja-JP" altLang="en-US" sz="800" b="0" i="0" u="none" strike="noStrike" dirty="0">
                          <a:solidFill>
                            <a:srgbClr val="000000"/>
                          </a:solidFill>
                          <a:effectLst/>
                          <a:latin typeface="ＭＳ Ｐゴシック"/>
                        </a:rPr>
                        <a:t>商品の鮮度</a:t>
                      </a:r>
                    </a:p>
                  </a:txBody>
                  <a:tcPr marL="9525" marR="9525" marT="9525" marB="0" anchor="ctr"/>
                </a:tc>
                <a:tc>
                  <a:txBody>
                    <a:bodyPr/>
                    <a:lstStyle/>
                    <a:p>
                      <a:pPr algn="ctr" fontAlgn="ctr"/>
                      <a:r>
                        <a:rPr lang="en-US" altLang="ja-JP" sz="800" b="0" i="0" u="none" strike="noStrike">
                          <a:solidFill>
                            <a:srgbClr val="000000"/>
                          </a:solidFill>
                          <a:effectLst/>
                          <a:latin typeface="MS Gothic"/>
                        </a:rPr>
                        <a:t>241</a:t>
                      </a:r>
                    </a:p>
                  </a:txBody>
                  <a:tcPr marL="9525" marR="9525" marT="9525" marB="0" anchor="ctr"/>
                </a:tc>
                <a:tc>
                  <a:txBody>
                    <a:bodyPr/>
                    <a:lstStyle/>
                    <a:p>
                      <a:pPr algn="ctr" fontAlgn="ctr"/>
                      <a:r>
                        <a:rPr lang="en-US" altLang="ja-JP" sz="800" b="0" i="0" u="none" strike="noStrike">
                          <a:solidFill>
                            <a:srgbClr val="000000"/>
                          </a:solidFill>
                          <a:effectLst/>
                          <a:latin typeface="MS Gothic"/>
                        </a:rPr>
                        <a:t>76.8%</a:t>
                      </a:r>
                    </a:p>
                  </a:txBody>
                  <a:tcPr marL="9525" marR="9525" marT="9525" marB="0" anchor="ctr"/>
                </a:tc>
                <a:tc>
                  <a:txBody>
                    <a:bodyPr/>
                    <a:lstStyle/>
                    <a:p>
                      <a:pPr algn="ctr" fontAlgn="ctr"/>
                      <a:r>
                        <a:rPr lang="en-US" altLang="ja-JP" sz="800" b="0" i="0" u="none" strike="noStrike">
                          <a:solidFill>
                            <a:srgbClr val="000000"/>
                          </a:solidFill>
                          <a:effectLst/>
                          <a:latin typeface="MS Gothic"/>
                        </a:rPr>
                        <a:t>45</a:t>
                      </a:r>
                    </a:p>
                  </a:txBody>
                  <a:tcPr marL="9525" marR="9525" marT="9525" marB="0" anchor="ctr"/>
                </a:tc>
                <a:tc>
                  <a:txBody>
                    <a:bodyPr/>
                    <a:lstStyle/>
                    <a:p>
                      <a:pPr algn="ctr" fontAlgn="ctr"/>
                      <a:r>
                        <a:rPr lang="en-US" altLang="ja-JP" sz="800" b="0" i="0" u="none" strike="noStrike">
                          <a:solidFill>
                            <a:srgbClr val="000000"/>
                          </a:solidFill>
                          <a:effectLst/>
                          <a:latin typeface="MS Gothic"/>
                        </a:rPr>
                        <a:t>86.5%</a:t>
                      </a:r>
                    </a:p>
                  </a:txBody>
                  <a:tcPr marL="9525" marR="9525" marT="9525" marB="0" anchor="ctr"/>
                </a:tc>
                <a:tc>
                  <a:txBody>
                    <a:bodyPr/>
                    <a:lstStyle/>
                    <a:p>
                      <a:pPr algn="ctr" fontAlgn="ctr"/>
                      <a:r>
                        <a:rPr lang="en-US" altLang="ja-JP" sz="800" b="0" i="0" u="none" strike="noStrike">
                          <a:solidFill>
                            <a:srgbClr val="000000"/>
                          </a:solidFill>
                          <a:effectLst/>
                          <a:latin typeface="MS Gothic"/>
                        </a:rPr>
                        <a:t>31</a:t>
                      </a:r>
                    </a:p>
                  </a:txBody>
                  <a:tcPr marL="9525" marR="9525" marT="9525" marB="0" anchor="ctr"/>
                </a:tc>
                <a:tc>
                  <a:txBody>
                    <a:bodyPr/>
                    <a:lstStyle/>
                    <a:p>
                      <a:pPr algn="ctr" fontAlgn="ctr"/>
                      <a:r>
                        <a:rPr lang="en-US" altLang="ja-JP" sz="800" b="0" i="0" u="none" strike="noStrike">
                          <a:solidFill>
                            <a:srgbClr val="000000"/>
                          </a:solidFill>
                          <a:effectLst/>
                          <a:latin typeface="MS Gothic"/>
                        </a:rPr>
                        <a:t>73.8%</a:t>
                      </a:r>
                    </a:p>
                  </a:txBody>
                  <a:tcPr marL="9525" marR="9525" marT="9525" marB="0" anchor="ctr"/>
                </a:tc>
                <a:tc>
                  <a:txBody>
                    <a:bodyPr/>
                    <a:lstStyle/>
                    <a:p>
                      <a:pPr algn="ctr" fontAlgn="ctr"/>
                      <a:r>
                        <a:rPr lang="en-US" altLang="ja-JP" sz="800" b="0" i="0" u="none" strike="noStrike">
                          <a:solidFill>
                            <a:srgbClr val="000000"/>
                          </a:solidFill>
                          <a:effectLst/>
                          <a:latin typeface="MS Gothic"/>
                        </a:rPr>
                        <a:t>165</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75.0%</a:t>
                      </a:r>
                    </a:p>
                  </a:txBody>
                  <a:tcPr marL="9525" marR="9525" marT="9525" marB="0" anchor="ctr"/>
                </a:tc>
              </a:tr>
              <a:tr h="169338">
                <a:tc>
                  <a:txBody>
                    <a:bodyPr/>
                    <a:lstStyle/>
                    <a:p>
                      <a:pPr algn="r" fontAlgn="ctr"/>
                      <a:r>
                        <a:rPr lang="ja-JP" altLang="en-US" sz="800" b="0" i="0" u="none" strike="noStrike" dirty="0">
                          <a:solidFill>
                            <a:srgbClr val="000000"/>
                          </a:solidFill>
                          <a:effectLst/>
                          <a:latin typeface="ＭＳ Ｐゴシック"/>
                        </a:rPr>
                        <a:t>商品の</a:t>
                      </a:r>
                      <a:r>
                        <a:rPr lang="ja-JP" altLang="en-US" sz="800" b="0" i="0" u="none" strike="noStrike" dirty="0" smtClean="0">
                          <a:solidFill>
                            <a:srgbClr val="000000"/>
                          </a:solidFill>
                          <a:effectLst/>
                          <a:latin typeface="ＭＳ Ｐゴシック"/>
                        </a:rPr>
                        <a:t>品質</a:t>
                      </a:r>
                      <a:endParaRPr lang="en-US" altLang="ja-JP" sz="800" b="0" i="0" u="none" strike="noStrike" dirty="0" smtClean="0">
                        <a:solidFill>
                          <a:srgbClr val="000000"/>
                        </a:solidFill>
                        <a:effectLst/>
                        <a:latin typeface="ＭＳ Ｐゴシック"/>
                      </a:endParaRPr>
                    </a:p>
                    <a:p>
                      <a:pPr algn="r" fontAlgn="ctr"/>
                      <a:r>
                        <a:rPr lang="ja-JP" altLang="en-US" sz="800" b="0" i="0" u="none" strike="noStrike" dirty="0" smtClean="0">
                          <a:solidFill>
                            <a:srgbClr val="000000"/>
                          </a:solidFill>
                          <a:effectLst/>
                          <a:latin typeface="ＭＳ Ｐゴシック"/>
                        </a:rPr>
                        <a:t>（</a:t>
                      </a:r>
                      <a:r>
                        <a:rPr lang="ja-JP" altLang="en-US" sz="800" b="0" i="0" u="none" strike="noStrike" dirty="0">
                          <a:solidFill>
                            <a:srgbClr val="000000"/>
                          </a:solidFill>
                          <a:effectLst/>
                          <a:latin typeface="ＭＳ Ｐゴシック"/>
                        </a:rPr>
                        <a:t>おいしさ）</a:t>
                      </a:r>
                    </a:p>
                  </a:txBody>
                  <a:tcPr marL="9525" marR="9525" marT="9525" marB="0" anchor="ctr"/>
                </a:tc>
                <a:tc>
                  <a:txBody>
                    <a:bodyPr/>
                    <a:lstStyle/>
                    <a:p>
                      <a:pPr algn="ctr" fontAlgn="ctr"/>
                      <a:r>
                        <a:rPr lang="en-US" altLang="ja-JP" sz="800" b="0" i="0" u="none" strike="noStrike">
                          <a:solidFill>
                            <a:srgbClr val="000000"/>
                          </a:solidFill>
                          <a:effectLst/>
                          <a:latin typeface="MS Gothic"/>
                        </a:rPr>
                        <a:t>144</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45.9%</a:t>
                      </a:r>
                    </a:p>
                  </a:txBody>
                  <a:tcPr marL="9525" marR="9525" marT="9525" marB="0" anchor="ctr"/>
                </a:tc>
                <a:tc>
                  <a:txBody>
                    <a:bodyPr/>
                    <a:lstStyle/>
                    <a:p>
                      <a:pPr algn="ctr" fontAlgn="ctr"/>
                      <a:r>
                        <a:rPr lang="en-US" altLang="ja-JP" sz="800" b="0" i="0" u="none" strike="noStrike">
                          <a:solidFill>
                            <a:srgbClr val="000000"/>
                          </a:solidFill>
                          <a:effectLst/>
                          <a:latin typeface="MS Gothic"/>
                        </a:rPr>
                        <a:t>26</a:t>
                      </a:r>
                    </a:p>
                  </a:txBody>
                  <a:tcPr marL="9525" marR="9525" marT="9525" marB="0" anchor="ctr"/>
                </a:tc>
                <a:tc>
                  <a:txBody>
                    <a:bodyPr/>
                    <a:lstStyle/>
                    <a:p>
                      <a:pPr algn="ctr" fontAlgn="ctr"/>
                      <a:r>
                        <a:rPr lang="en-US" altLang="ja-JP" sz="800" b="0" i="0" u="none" strike="noStrike">
                          <a:solidFill>
                            <a:srgbClr val="000000"/>
                          </a:solidFill>
                          <a:effectLst/>
                          <a:latin typeface="MS Gothic"/>
                        </a:rPr>
                        <a:t>50.0%</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26</a:t>
                      </a:r>
                    </a:p>
                  </a:txBody>
                  <a:tcPr marL="9525" marR="9525" marT="9525" marB="0" anchor="ctr"/>
                </a:tc>
                <a:tc>
                  <a:txBody>
                    <a:bodyPr/>
                    <a:lstStyle/>
                    <a:p>
                      <a:pPr algn="ctr" fontAlgn="ctr"/>
                      <a:r>
                        <a:rPr lang="en-US" altLang="ja-JP" sz="800" b="0" i="0" u="none" strike="noStrike">
                          <a:solidFill>
                            <a:srgbClr val="000000"/>
                          </a:solidFill>
                          <a:effectLst/>
                          <a:latin typeface="MS Gothic"/>
                        </a:rPr>
                        <a:t>61.9%</a:t>
                      </a:r>
                    </a:p>
                  </a:txBody>
                  <a:tcPr marL="9525" marR="9525" marT="9525" marB="0" anchor="ctr"/>
                </a:tc>
                <a:tc>
                  <a:txBody>
                    <a:bodyPr/>
                    <a:lstStyle/>
                    <a:p>
                      <a:pPr algn="ctr" fontAlgn="ctr"/>
                      <a:r>
                        <a:rPr lang="en-US" altLang="ja-JP" sz="800" b="0" i="0" u="none" strike="noStrike">
                          <a:solidFill>
                            <a:srgbClr val="000000"/>
                          </a:solidFill>
                          <a:effectLst/>
                          <a:latin typeface="MS Gothic"/>
                        </a:rPr>
                        <a:t>92</a:t>
                      </a:r>
                    </a:p>
                  </a:txBody>
                  <a:tcPr marL="9525" marR="9525" marT="9525" marB="0" anchor="ctr"/>
                </a:tc>
                <a:tc>
                  <a:txBody>
                    <a:bodyPr/>
                    <a:lstStyle/>
                    <a:p>
                      <a:pPr algn="ctr" fontAlgn="ctr"/>
                      <a:r>
                        <a:rPr lang="en-US" altLang="ja-JP" sz="800" b="0" i="0" u="none" strike="noStrike">
                          <a:solidFill>
                            <a:srgbClr val="000000"/>
                          </a:solidFill>
                          <a:effectLst/>
                          <a:latin typeface="MS Gothic"/>
                        </a:rPr>
                        <a:t>41.8%</a:t>
                      </a:r>
                    </a:p>
                  </a:txBody>
                  <a:tcPr marL="9525" marR="9525" marT="9525" marB="0" anchor="ctr"/>
                </a:tc>
              </a:tr>
              <a:tr h="169338">
                <a:tc>
                  <a:txBody>
                    <a:bodyPr/>
                    <a:lstStyle/>
                    <a:p>
                      <a:pPr algn="r" fontAlgn="ctr"/>
                      <a:r>
                        <a:rPr lang="ja-JP" altLang="en-US" sz="800" b="0" i="0" u="none" strike="noStrike" dirty="0">
                          <a:solidFill>
                            <a:srgbClr val="000000"/>
                          </a:solidFill>
                          <a:effectLst/>
                          <a:latin typeface="ＭＳ Ｐゴシック"/>
                        </a:rPr>
                        <a:t>商品の価格</a:t>
                      </a:r>
                    </a:p>
                  </a:txBody>
                  <a:tcPr marL="9525" marR="9525" marT="9525" marB="0" anchor="ctr"/>
                </a:tc>
                <a:tc>
                  <a:txBody>
                    <a:bodyPr/>
                    <a:lstStyle/>
                    <a:p>
                      <a:pPr algn="ctr" fontAlgn="ctr"/>
                      <a:r>
                        <a:rPr lang="en-US" altLang="ja-JP" sz="800" b="0" i="0" u="none" strike="noStrike">
                          <a:solidFill>
                            <a:srgbClr val="000000"/>
                          </a:solidFill>
                          <a:effectLst/>
                          <a:latin typeface="MS Gothic"/>
                        </a:rPr>
                        <a:t>160</a:t>
                      </a:r>
                    </a:p>
                  </a:txBody>
                  <a:tcPr marL="9525" marR="9525" marT="9525" marB="0" anchor="ctr"/>
                </a:tc>
                <a:tc>
                  <a:txBody>
                    <a:bodyPr/>
                    <a:lstStyle/>
                    <a:p>
                      <a:pPr algn="ctr" fontAlgn="ctr"/>
                      <a:r>
                        <a:rPr lang="en-US" altLang="ja-JP" sz="800" b="0" i="0" u="none" strike="noStrike">
                          <a:solidFill>
                            <a:srgbClr val="000000"/>
                          </a:solidFill>
                          <a:effectLst/>
                          <a:latin typeface="MS Gothic"/>
                        </a:rPr>
                        <a:t>51.0%</a:t>
                      </a:r>
                    </a:p>
                  </a:txBody>
                  <a:tcPr marL="9525" marR="9525" marT="9525" marB="0" anchor="ctr"/>
                </a:tc>
                <a:tc>
                  <a:txBody>
                    <a:bodyPr/>
                    <a:lstStyle/>
                    <a:p>
                      <a:pPr algn="ctr" fontAlgn="ctr"/>
                      <a:r>
                        <a:rPr lang="en-US" altLang="ja-JP" sz="800" b="0" i="0" u="none" strike="noStrike">
                          <a:solidFill>
                            <a:srgbClr val="000000"/>
                          </a:solidFill>
                          <a:effectLst/>
                          <a:latin typeface="MS Gothic"/>
                        </a:rPr>
                        <a:t>36</a:t>
                      </a:r>
                    </a:p>
                  </a:txBody>
                  <a:tcPr marL="9525" marR="9525" marT="9525" marB="0" anchor="ctr"/>
                </a:tc>
                <a:tc>
                  <a:txBody>
                    <a:bodyPr/>
                    <a:lstStyle/>
                    <a:p>
                      <a:pPr algn="ctr" fontAlgn="ctr"/>
                      <a:r>
                        <a:rPr lang="en-US" altLang="ja-JP" sz="800" b="0" i="0" u="none" strike="noStrike">
                          <a:solidFill>
                            <a:srgbClr val="000000"/>
                          </a:solidFill>
                          <a:effectLst/>
                          <a:latin typeface="MS Gothic"/>
                        </a:rPr>
                        <a:t>69.2%</a:t>
                      </a:r>
                    </a:p>
                  </a:txBody>
                  <a:tcPr marL="9525" marR="9525" marT="9525" marB="0" anchor="ctr"/>
                </a:tc>
                <a:tc>
                  <a:txBody>
                    <a:bodyPr/>
                    <a:lstStyle/>
                    <a:p>
                      <a:pPr algn="ctr" fontAlgn="ctr"/>
                      <a:r>
                        <a:rPr lang="en-US" altLang="ja-JP" sz="800" b="0" i="0" u="none" strike="noStrike">
                          <a:solidFill>
                            <a:srgbClr val="000000"/>
                          </a:solidFill>
                          <a:effectLst/>
                          <a:latin typeface="MS Gothic"/>
                        </a:rPr>
                        <a:t>24</a:t>
                      </a:r>
                    </a:p>
                  </a:txBody>
                  <a:tcPr marL="9525" marR="9525" marT="9525" marB="0" anchor="ctr"/>
                </a:tc>
                <a:tc>
                  <a:txBody>
                    <a:bodyPr/>
                    <a:lstStyle/>
                    <a:p>
                      <a:pPr algn="ctr" fontAlgn="ctr"/>
                      <a:r>
                        <a:rPr lang="en-US" altLang="ja-JP" sz="800" b="0" i="0" u="none" strike="noStrike">
                          <a:solidFill>
                            <a:srgbClr val="000000"/>
                          </a:solidFill>
                          <a:effectLst/>
                          <a:latin typeface="MS Gothic"/>
                        </a:rPr>
                        <a:t>57.1%</a:t>
                      </a:r>
                    </a:p>
                  </a:txBody>
                  <a:tcPr marL="9525" marR="9525" marT="9525" marB="0" anchor="ctr"/>
                </a:tc>
                <a:tc>
                  <a:txBody>
                    <a:bodyPr/>
                    <a:lstStyle/>
                    <a:p>
                      <a:pPr algn="ctr" fontAlgn="ctr"/>
                      <a:r>
                        <a:rPr lang="en-US" altLang="ja-JP" sz="800" b="0" i="0" u="none" strike="noStrike">
                          <a:solidFill>
                            <a:srgbClr val="000000"/>
                          </a:solidFill>
                          <a:effectLst/>
                          <a:latin typeface="MS Gothic"/>
                        </a:rPr>
                        <a:t>100</a:t>
                      </a:r>
                    </a:p>
                  </a:txBody>
                  <a:tcPr marL="9525" marR="9525" marT="9525" marB="0" anchor="ctr"/>
                </a:tc>
                <a:tc>
                  <a:txBody>
                    <a:bodyPr/>
                    <a:lstStyle/>
                    <a:p>
                      <a:pPr algn="ctr" fontAlgn="ctr"/>
                      <a:r>
                        <a:rPr lang="en-US" altLang="ja-JP" sz="800" b="0" i="0" u="none" strike="noStrike">
                          <a:solidFill>
                            <a:srgbClr val="000000"/>
                          </a:solidFill>
                          <a:effectLst/>
                          <a:latin typeface="MS Gothic"/>
                        </a:rPr>
                        <a:t>45.5%</a:t>
                      </a:r>
                    </a:p>
                  </a:txBody>
                  <a:tcPr marL="9525" marR="9525" marT="9525" marB="0" anchor="ctr"/>
                </a:tc>
              </a:tr>
              <a:tr h="169338">
                <a:tc>
                  <a:txBody>
                    <a:bodyPr/>
                    <a:lstStyle/>
                    <a:p>
                      <a:pPr algn="r" fontAlgn="ctr"/>
                      <a:r>
                        <a:rPr lang="ja-JP" altLang="en-US" sz="800" b="0" i="0" u="none" strike="noStrike" dirty="0">
                          <a:solidFill>
                            <a:srgbClr val="000000"/>
                          </a:solidFill>
                          <a:effectLst/>
                          <a:latin typeface="ＭＳ Ｐゴシック"/>
                        </a:rPr>
                        <a:t>地元産</a:t>
                      </a:r>
                      <a:r>
                        <a:rPr lang="ja-JP" altLang="en-US" sz="800" b="0" i="0" u="none" strike="noStrike" dirty="0" smtClean="0">
                          <a:solidFill>
                            <a:srgbClr val="000000"/>
                          </a:solidFill>
                          <a:effectLst/>
                          <a:latin typeface="ＭＳ Ｐゴシック"/>
                        </a:rPr>
                        <a:t>の</a:t>
                      </a:r>
                      <a:endParaRPr lang="en-US" altLang="ja-JP" sz="800" b="0" i="0" u="none" strike="noStrike" dirty="0" smtClean="0">
                        <a:solidFill>
                          <a:srgbClr val="000000"/>
                        </a:solidFill>
                        <a:effectLst/>
                        <a:latin typeface="ＭＳ Ｐゴシック"/>
                      </a:endParaRPr>
                    </a:p>
                    <a:p>
                      <a:pPr algn="r" fontAlgn="ctr"/>
                      <a:r>
                        <a:rPr lang="ja-JP" altLang="en-US" sz="800" b="0" i="0" u="none" strike="noStrike" dirty="0" smtClean="0">
                          <a:solidFill>
                            <a:srgbClr val="000000"/>
                          </a:solidFill>
                          <a:effectLst/>
                          <a:latin typeface="ＭＳ Ｐゴシック"/>
                        </a:rPr>
                        <a:t>商品</a:t>
                      </a:r>
                      <a:r>
                        <a:rPr lang="ja-JP" altLang="en-US" sz="800" b="0" i="0" u="none" strike="noStrike" dirty="0">
                          <a:solidFill>
                            <a:srgbClr val="000000"/>
                          </a:solidFill>
                          <a:effectLst/>
                          <a:latin typeface="ＭＳ Ｐゴシック"/>
                        </a:rPr>
                        <a:t>の多さ</a:t>
                      </a:r>
                    </a:p>
                  </a:txBody>
                  <a:tcPr marL="9525" marR="9525" marT="9525" marB="0" anchor="ctr"/>
                </a:tc>
                <a:tc>
                  <a:txBody>
                    <a:bodyPr/>
                    <a:lstStyle/>
                    <a:p>
                      <a:pPr algn="ctr" fontAlgn="ctr"/>
                      <a:r>
                        <a:rPr lang="en-US" altLang="ja-JP" sz="800" b="0" i="0" u="none" strike="noStrike">
                          <a:solidFill>
                            <a:srgbClr val="000000"/>
                          </a:solidFill>
                          <a:effectLst/>
                          <a:latin typeface="MS Gothic"/>
                        </a:rPr>
                        <a:t>85</a:t>
                      </a:r>
                    </a:p>
                  </a:txBody>
                  <a:tcPr marL="9525" marR="9525" marT="9525" marB="0" anchor="ctr"/>
                </a:tc>
                <a:tc>
                  <a:txBody>
                    <a:bodyPr/>
                    <a:lstStyle/>
                    <a:p>
                      <a:pPr algn="ctr" fontAlgn="ctr"/>
                      <a:r>
                        <a:rPr lang="en-US" altLang="ja-JP" sz="800" b="0" i="0" u="none" strike="noStrike">
                          <a:solidFill>
                            <a:srgbClr val="000000"/>
                          </a:solidFill>
                          <a:effectLst/>
                          <a:latin typeface="MS Gothic"/>
                        </a:rPr>
                        <a:t>27.1%</a:t>
                      </a:r>
                    </a:p>
                  </a:txBody>
                  <a:tcPr marL="9525" marR="9525" marT="9525" marB="0" anchor="ctr"/>
                </a:tc>
                <a:tc>
                  <a:txBody>
                    <a:bodyPr/>
                    <a:lstStyle/>
                    <a:p>
                      <a:pPr algn="ctr" fontAlgn="ctr"/>
                      <a:r>
                        <a:rPr lang="en-US" altLang="ja-JP" sz="800" b="0" i="0" u="none" strike="noStrike">
                          <a:solidFill>
                            <a:srgbClr val="000000"/>
                          </a:solidFill>
                          <a:effectLst/>
                          <a:latin typeface="MS Gothic"/>
                        </a:rPr>
                        <a:t>10</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19.2%</a:t>
                      </a:r>
                    </a:p>
                  </a:txBody>
                  <a:tcPr marL="9525" marR="9525" marT="9525" marB="0" anchor="ctr"/>
                </a:tc>
                <a:tc>
                  <a:txBody>
                    <a:bodyPr/>
                    <a:lstStyle/>
                    <a:p>
                      <a:pPr algn="ctr" fontAlgn="ctr"/>
                      <a:r>
                        <a:rPr lang="en-US" altLang="ja-JP" sz="800" b="0" i="0" u="none" strike="noStrike">
                          <a:solidFill>
                            <a:srgbClr val="000000"/>
                          </a:solidFill>
                          <a:effectLst/>
                          <a:latin typeface="MS Gothic"/>
                        </a:rPr>
                        <a:t>10</a:t>
                      </a:r>
                    </a:p>
                  </a:txBody>
                  <a:tcPr marL="9525" marR="9525" marT="9525" marB="0" anchor="ctr"/>
                </a:tc>
                <a:tc>
                  <a:txBody>
                    <a:bodyPr/>
                    <a:lstStyle/>
                    <a:p>
                      <a:pPr algn="ctr" fontAlgn="ctr"/>
                      <a:r>
                        <a:rPr lang="en-US" altLang="ja-JP" sz="800" b="0" i="0" u="none" strike="noStrike">
                          <a:solidFill>
                            <a:srgbClr val="000000"/>
                          </a:solidFill>
                          <a:effectLst/>
                          <a:latin typeface="MS Gothic"/>
                        </a:rPr>
                        <a:t>23.8%</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65</a:t>
                      </a:r>
                    </a:p>
                  </a:txBody>
                  <a:tcPr marL="9525" marR="9525" marT="9525" marB="0" anchor="ctr"/>
                </a:tc>
                <a:tc>
                  <a:txBody>
                    <a:bodyPr/>
                    <a:lstStyle/>
                    <a:p>
                      <a:pPr algn="ctr" fontAlgn="ctr"/>
                      <a:r>
                        <a:rPr lang="en-US" altLang="ja-JP" sz="800" b="0" i="0" u="none" strike="noStrike">
                          <a:solidFill>
                            <a:srgbClr val="000000"/>
                          </a:solidFill>
                          <a:effectLst/>
                          <a:latin typeface="MS Gothic"/>
                        </a:rPr>
                        <a:t>29.5%</a:t>
                      </a:r>
                    </a:p>
                  </a:txBody>
                  <a:tcPr marL="9525" marR="9525" marT="9525" marB="0" anchor="ctr"/>
                </a:tc>
              </a:tr>
              <a:tr h="91882">
                <a:tc>
                  <a:txBody>
                    <a:bodyPr/>
                    <a:lstStyle/>
                    <a:p>
                      <a:pPr algn="r" fontAlgn="ctr"/>
                      <a:r>
                        <a:rPr lang="ja-JP" altLang="en-US" sz="800" b="0" i="0" u="none" strike="noStrike" dirty="0">
                          <a:solidFill>
                            <a:srgbClr val="000000"/>
                          </a:solidFill>
                          <a:effectLst/>
                          <a:latin typeface="ＭＳ Ｐゴシック"/>
                        </a:rPr>
                        <a:t>農産物以外</a:t>
                      </a:r>
                      <a:r>
                        <a:rPr lang="ja-JP" altLang="en-US" sz="800" b="0" i="0" u="none" strike="noStrike" dirty="0" smtClean="0">
                          <a:solidFill>
                            <a:srgbClr val="000000"/>
                          </a:solidFill>
                          <a:effectLst/>
                          <a:latin typeface="ＭＳ Ｐゴシック"/>
                        </a:rPr>
                        <a:t>の</a:t>
                      </a:r>
                      <a:endParaRPr lang="en-US" altLang="ja-JP" sz="800" b="0" i="0" u="none" strike="noStrike" dirty="0" smtClean="0">
                        <a:solidFill>
                          <a:srgbClr val="000000"/>
                        </a:solidFill>
                        <a:effectLst/>
                        <a:latin typeface="ＭＳ Ｐゴシック"/>
                      </a:endParaRPr>
                    </a:p>
                    <a:p>
                      <a:pPr algn="r" fontAlgn="ctr"/>
                      <a:r>
                        <a:rPr lang="ja-JP" altLang="en-US" sz="800" b="0" i="0" u="none" strike="noStrike" dirty="0" smtClean="0">
                          <a:solidFill>
                            <a:srgbClr val="000000"/>
                          </a:solidFill>
                          <a:effectLst/>
                          <a:latin typeface="ＭＳ Ｐゴシック"/>
                        </a:rPr>
                        <a:t>品揃え</a:t>
                      </a:r>
                      <a:endParaRPr lang="ja-JP" altLang="en-US" sz="8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800" b="0" i="0" u="none" strike="noStrike">
                          <a:solidFill>
                            <a:srgbClr val="000000"/>
                          </a:solidFill>
                          <a:effectLst/>
                          <a:latin typeface="MS Gothic"/>
                        </a:rPr>
                        <a:t>29</a:t>
                      </a:r>
                    </a:p>
                  </a:txBody>
                  <a:tcPr marL="9525" marR="9525" marT="9525" marB="0" anchor="ctr"/>
                </a:tc>
                <a:tc>
                  <a:txBody>
                    <a:bodyPr/>
                    <a:lstStyle/>
                    <a:p>
                      <a:pPr algn="ctr" fontAlgn="ctr"/>
                      <a:r>
                        <a:rPr lang="en-US" altLang="ja-JP" sz="800" b="0" i="0" u="none" strike="noStrike">
                          <a:solidFill>
                            <a:srgbClr val="000000"/>
                          </a:solidFill>
                          <a:effectLst/>
                          <a:latin typeface="MS Gothic"/>
                        </a:rPr>
                        <a:t>9.2%</a:t>
                      </a:r>
                    </a:p>
                  </a:txBody>
                  <a:tcPr marL="9525" marR="9525" marT="9525" marB="0" anchor="ctr"/>
                </a:tc>
                <a:tc>
                  <a:txBody>
                    <a:bodyPr/>
                    <a:lstStyle/>
                    <a:p>
                      <a:pPr algn="ctr" fontAlgn="ctr"/>
                      <a:r>
                        <a:rPr lang="en-US" altLang="ja-JP" sz="800" b="0" i="0" u="none" strike="noStrike">
                          <a:solidFill>
                            <a:srgbClr val="000000"/>
                          </a:solidFill>
                          <a:effectLst/>
                          <a:latin typeface="MS Gothic"/>
                        </a:rPr>
                        <a:t>5</a:t>
                      </a:r>
                    </a:p>
                  </a:txBody>
                  <a:tcPr marL="9525" marR="9525" marT="9525" marB="0" anchor="ctr"/>
                </a:tc>
                <a:tc>
                  <a:txBody>
                    <a:bodyPr/>
                    <a:lstStyle/>
                    <a:p>
                      <a:pPr algn="ctr" fontAlgn="ctr"/>
                      <a:r>
                        <a:rPr lang="en-US" altLang="ja-JP" sz="800" b="0" i="0" u="none" strike="noStrike">
                          <a:solidFill>
                            <a:srgbClr val="000000"/>
                          </a:solidFill>
                          <a:effectLst/>
                          <a:latin typeface="MS Gothic"/>
                        </a:rPr>
                        <a:t>9.6%</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4</a:t>
                      </a:r>
                    </a:p>
                  </a:txBody>
                  <a:tcPr marL="9525" marR="9525" marT="9525" marB="0" anchor="ctr"/>
                </a:tc>
                <a:tc>
                  <a:txBody>
                    <a:bodyPr/>
                    <a:lstStyle/>
                    <a:p>
                      <a:pPr algn="ctr" fontAlgn="ctr"/>
                      <a:r>
                        <a:rPr lang="en-US" altLang="ja-JP" sz="800" b="0" i="0" u="none" strike="noStrike">
                          <a:solidFill>
                            <a:srgbClr val="000000"/>
                          </a:solidFill>
                          <a:effectLst/>
                          <a:latin typeface="MS Gothic"/>
                        </a:rPr>
                        <a:t>9.5%</a:t>
                      </a:r>
                    </a:p>
                  </a:txBody>
                  <a:tcPr marL="9525" marR="9525" marT="9525" marB="0" anchor="ctr"/>
                </a:tc>
                <a:tc>
                  <a:txBody>
                    <a:bodyPr/>
                    <a:lstStyle/>
                    <a:p>
                      <a:pPr algn="ctr" fontAlgn="ctr"/>
                      <a:r>
                        <a:rPr lang="en-US" altLang="ja-JP" sz="800" b="0" i="0" u="none" strike="noStrike">
                          <a:solidFill>
                            <a:srgbClr val="000000"/>
                          </a:solidFill>
                          <a:effectLst/>
                          <a:latin typeface="MS Gothic"/>
                        </a:rPr>
                        <a:t>20</a:t>
                      </a:r>
                    </a:p>
                  </a:txBody>
                  <a:tcPr marL="9525" marR="9525" marT="9525" marB="0" anchor="ctr"/>
                </a:tc>
                <a:tc>
                  <a:txBody>
                    <a:bodyPr/>
                    <a:lstStyle/>
                    <a:p>
                      <a:pPr algn="ctr" fontAlgn="ctr"/>
                      <a:r>
                        <a:rPr lang="en-US" altLang="ja-JP" sz="800" b="0" i="0" u="none" strike="noStrike">
                          <a:solidFill>
                            <a:srgbClr val="000000"/>
                          </a:solidFill>
                          <a:effectLst/>
                          <a:latin typeface="MS Gothic"/>
                        </a:rPr>
                        <a:t>9.1%</a:t>
                      </a:r>
                    </a:p>
                  </a:txBody>
                  <a:tcPr marL="9525" marR="9525" marT="9525" marB="0" anchor="ctr"/>
                </a:tc>
              </a:tr>
              <a:tr h="91882">
                <a:tc>
                  <a:txBody>
                    <a:bodyPr/>
                    <a:lstStyle/>
                    <a:p>
                      <a:pPr algn="r" fontAlgn="ctr"/>
                      <a:r>
                        <a:rPr lang="ja-JP" altLang="en-US" sz="800" b="0" i="0" u="none" strike="noStrike" dirty="0">
                          <a:solidFill>
                            <a:srgbClr val="000000"/>
                          </a:solidFill>
                          <a:effectLst/>
                          <a:latin typeface="ＭＳ Ｐゴシック"/>
                        </a:rPr>
                        <a:t>生産者に</a:t>
                      </a:r>
                      <a:r>
                        <a:rPr lang="ja-JP" altLang="en-US" sz="800" b="0" i="0" u="none" strike="noStrike" dirty="0" smtClean="0">
                          <a:solidFill>
                            <a:srgbClr val="000000"/>
                          </a:solidFill>
                          <a:effectLst/>
                          <a:latin typeface="ＭＳ Ｐゴシック"/>
                        </a:rPr>
                        <a:t>対する</a:t>
                      </a:r>
                      <a:endParaRPr lang="en-US" altLang="ja-JP" sz="800" b="0" i="0" u="none" strike="noStrike" dirty="0" smtClean="0">
                        <a:solidFill>
                          <a:srgbClr val="000000"/>
                        </a:solidFill>
                        <a:effectLst/>
                        <a:latin typeface="ＭＳ Ｐゴシック"/>
                      </a:endParaRPr>
                    </a:p>
                    <a:p>
                      <a:pPr algn="r" fontAlgn="ctr"/>
                      <a:r>
                        <a:rPr lang="ja-JP" altLang="en-US" sz="800" b="0" i="0" u="none" strike="noStrike" dirty="0" smtClean="0">
                          <a:solidFill>
                            <a:srgbClr val="000000"/>
                          </a:solidFill>
                          <a:effectLst/>
                          <a:latin typeface="ＭＳ Ｐゴシック"/>
                        </a:rPr>
                        <a:t>安心感</a:t>
                      </a:r>
                      <a:endParaRPr lang="ja-JP" altLang="en-US" sz="8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800" b="0" i="0" u="none" strike="noStrike">
                          <a:solidFill>
                            <a:srgbClr val="000000"/>
                          </a:solidFill>
                          <a:effectLst/>
                          <a:latin typeface="MS Gothic"/>
                        </a:rPr>
                        <a:t>61</a:t>
                      </a:r>
                    </a:p>
                  </a:txBody>
                  <a:tcPr marL="9525" marR="9525" marT="9525" marB="0" anchor="ctr"/>
                </a:tc>
                <a:tc>
                  <a:txBody>
                    <a:bodyPr/>
                    <a:lstStyle/>
                    <a:p>
                      <a:pPr algn="ctr" fontAlgn="ctr"/>
                      <a:r>
                        <a:rPr lang="en-US" altLang="ja-JP" sz="800" b="0" i="0" u="none" strike="noStrike">
                          <a:solidFill>
                            <a:srgbClr val="000000"/>
                          </a:solidFill>
                          <a:effectLst/>
                          <a:latin typeface="MS Gothic"/>
                        </a:rPr>
                        <a:t>19.4%</a:t>
                      </a:r>
                    </a:p>
                  </a:txBody>
                  <a:tcPr marL="9525" marR="9525" marT="9525" marB="0" anchor="ctr"/>
                </a:tc>
                <a:tc>
                  <a:txBody>
                    <a:bodyPr/>
                    <a:lstStyle/>
                    <a:p>
                      <a:pPr algn="ctr" fontAlgn="ctr"/>
                      <a:r>
                        <a:rPr lang="en-US" altLang="ja-JP" sz="800" b="0" i="0" u="none" strike="noStrike">
                          <a:solidFill>
                            <a:srgbClr val="000000"/>
                          </a:solidFill>
                          <a:effectLst/>
                          <a:latin typeface="MS Gothic"/>
                        </a:rPr>
                        <a:t>7</a:t>
                      </a:r>
                    </a:p>
                  </a:txBody>
                  <a:tcPr marL="9525" marR="9525" marT="9525" marB="0" anchor="ctr"/>
                </a:tc>
                <a:tc>
                  <a:txBody>
                    <a:bodyPr/>
                    <a:lstStyle/>
                    <a:p>
                      <a:pPr algn="ctr" fontAlgn="ctr"/>
                      <a:r>
                        <a:rPr lang="en-US" altLang="ja-JP" sz="800" b="0" i="0" u="none" strike="noStrike">
                          <a:solidFill>
                            <a:srgbClr val="000000"/>
                          </a:solidFill>
                          <a:effectLst/>
                          <a:latin typeface="MS Gothic"/>
                        </a:rPr>
                        <a:t>13.5%</a:t>
                      </a:r>
                    </a:p>
                  </a:txBody>
                  <a:tcPr marL="9525" marR="9525" marT="9525" marB="0" anchor="ctr"/>
                </a:tc>
                <a:tc>
                  <a:txBody>
                    <a:bodyPr/>
                    <a:lstStyle/>
                    <a:p>
                      <a:pPr algn="ctr" fontAlgn="ctr"/>
                      <a:r>
                        <a:rPr lang="en-US" altLang="ja-JP" sz="800" b="0" i="0" u="none" strike="noStrike">
                          <a:solidFill>
                            <a:srgbClr val="000000"/>
                          </a:solidFill>
                          <a:effectLst/>
                          <a:latin typeface="MS Gothic"/>
                        </a:rPr>
                        <a:t>9</a:t>
                      </a:r>
                    </a:p>
                  </a:txBody>
                  <a:tcPr marL="9525" marR="9525" marT="9525" marB="0" anchor="ctr"/>
                </a:tc>
                <a:tc>
                  <a:txBody>
                    <a:bodyPr/>
                    <a:lstStyle/>
                    <a:p>
                      <a:pPr algn="ctr" fontAlgn="ctr"/>
                      <a:r>
                        <a:rPr lang="en-US" altLang="ja-JP" sz="800" b="0" i="0" u="none" strike="noStrike">
                          <a:solidFill>
                            <a:srgbClr val="000000"/>
                          </a:solidFill>
                          <a:effectLst/>
                          <a:latin typeface="MS Gothic"/>
                        </a:rPr>
                        <a:t>21.4%</a:t>
                      </a:r>
                    </a:p>
                  </a:txBody>
                  <a:tcPr marL="9525" marR="9525" marT="9525" marB="0" anchor="ctr"/>
                </a:tc>
                <a:tc>
                  <a:txBody>
                    <a:bodyPr/>
                    <a:lstStyle/>
                    <a:p>
                      <a:pPr algn="ctr" fontAlgn="ctr"/>
                      <a:r>
                        <a:rPr lang="en-US" altLang="ja-JP" sz="800" b="0" i="0" u="none" strike="noStrike">
                          <a:solidFill>
                            <a:srgbClr val="000000"/>
                          </a:solidFill>
                          <a:effectLst/>
                          <a:latin typeface="MS Gothic"/>
                        </a:rPr>
                        <a:t>45</a:t>
                      </a:r>
                    </a:p>
                  </a:txBody>
                  <a:tcPr marL="9525" marR="9525" marT="9525" marB="0" anchor="ctr"/>
                </a:tc>
                <a:tc>
                  <a:txBody>
                    <a:bodyPr/>
                    <a:lstStyle/>
                    <a:p>
                      <a:pPr algn="ctr" fontAlgn="ctr"/>
                      <a:r>
                        <a:rPr lang="en-US" altLang="ja-JP" sz="800" b="0" i="0" u="none" strike="noStrike">
                          <a:solidFill>
                            <a:srgbClr val="000000"/>
                          </a:solidFill>
                          <a:effectLst/>
                          <a:latin typeface="MS Gothic"/>
                        </a:rPr>
                        <a:t>20.5%</a:t>
                      </a:r>
                    </a:p>
                  </a:txBody>
                  <a:tcPr marL="9525" marR="9525" marT="9525" marB="0" anchor="ctr"/>
                </a:tc>
              </a:tr>
              <a:tr h="91882">
                <a:tc>
                  <a:txBody>
                    <a:bodyPr/>
                    <a:lstStyle/>
                    <a:p>
                      <a:pPr algn="r" fontAlgn="ctr"/>
                      <a:r>
                        <a:rPr lang="ja-JP" altLang="en-US" sz="800" b="0" i="0" u="none" strike="noStrike" dirty="0">
                          <a:solidFill>
                            <a:srgbClr val="000000"/>
                          </a:solidFill>
                          <a:effectLst/>
                          <a:latin typeface="ＭＳ Ｐゴシック"/>
                        </a:rPr>
                        <a:t>店内の清潔さ</a:t>
                      </a:r>
                    </a:p>
                  </a:txBody>
                  <a:tcPr marL="9525" marR="9525" marT="9525" marB="0" anchor="ctr"/>
                </a:tc>
                <a:tc>
                  <a:txBody>
                    <a:bodyPr/>
                    <a:lstStyle/>
                    <a:p>
                      <a:pPr algn="ctr" fontAlgn="ctr"/>
                      <a:r>
                        <a:rPr lang="en-US" altLang="ja-JP" sz="800" b="0" i="0" u="none" strike="noStrike">
                          <a:solidFill>
                            <a:srgbClr val="000000"/>
                          </a:solidFill>
                          <a:effectLst/>
                          <a:latin typeface="MS Gothic"/>
                        </a:rPr>
                        <a:t>13</a:t>
                      </a:r>
                    </a:p>
                  </a:txBody>
                  <a:tcPr marL="9525" marR="9525" marT="9525" marB="0" anchor="ctr"/>
                </a:tc>
                <a:tc>
                  <a:txBody>
                    <a:bodyPr/>
                    <a:lstStyle/>
                    <a:p>
                      <a:pPr algn="ctr" fontAlgn="ctr"/>
                      <a:r>
                        <a:rPr lang="en-US" altLang="ja-JP" sz="800" b="0" i="0" u="none" strike="noStrike">
                          <a:solidFill>
                            <a:srgbClr val="000000"/>
                          </a:solidFill>
                          <a:effectLst/>
                          <a:latin typeface="MS Gothic"/>
                        </a:rPr>
                        <a:t>4.1%</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1.9%</a:t>
                      </a:r>
                    </a:p>
                  </a:txBody>
                  <a:tcPr marL="9525" marR="9525" marT="9525" marB="0" anchor="ctr"/>
                </a:tc>
                <a:tc>
                  <a:txBody>
                    <a:bodyPr/>
                    <a:lstStyle/>
                    <a:p>
                      <a:pPr algn="ctr" fontAlgn="ctr"/>
                      <a:r>
                        <a:rPr lang="en-US" altLang="ja-JP" sz="800" b="0" i="0" u="none" strike="noStrike">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7.1%</a:t>
                      </a:r>
                    </a:p>
                  </a:txBody>
                  <a:tcPr marL="9525" marR="9525" marT="9525" marB="0" anchor="ctr"/>
                </a:tc>
                <a:tc>
                  <a:txBody>
                    <a:bodyPr/>
                    <a:lstStyle/>
                    <a:p>
                      <a:pPr algn="ctr" fontAlgn="ctr"/>
                      <a:r>
                        <a:rPr lang="en-US" altLang="ja-JP" sz="800" b="0" i="0" u="none" strike="noStrike">
                          <a:solidFill>
                            <a:srgbClr val="000000"/>
                          </a:solidFill>
                          <a:effectLst/>
                          <a:latin typeface="MS Gothic"/>
                        </a:rPr>
                        <a:t>9</a:t>
                      </a:r>
                    </a:p>
                  </a:txBody>
                  <a:tcPr marL="9525" marR="9525" marT="9525" marB="0" anchor="ctr"/>
                </a:tc>
                <a:tc>
                  <a:txBody>
                    <a:bodyPr/>
                    <a:lstStyle/>
                    <a:p>
                      <a:pPr algn="ctr" fontAlgn="ctr"/>
                      <a:r>
                        <a:rPr lang="en-US" altLang="ja-JP" sz="800" b="0" i="0" u="none" strike="noStrike">
                          <a:solidFill>
                            <a:srgbClr val="000000"/>
                          </a:solidFill>
                          <a:effectLst/>
                          <a:latin typeface="MS Gothic"/>
                        </a:rPr>
                        <a:t>4.1%</a:t>
                      </a:r>
                    </a:p>
                  </a:txBody>
                  <a:tcPr marL="9525" marR="9525" marT="9525" marB="0" anchor="ctr"/>
                </a:tc>
              </a:tr>
              <a:tr h="91882">
                <a:tc>
                  <a:txBody>
                    <a:bodyPr/>
                    <a:lstStyle/>
                    <a:p>
                      <a:pPr algn="r" fontAlgn="ctr"/>
                      <a:r>
                        <a:rPr lang="ja-JP" altLang="en-US" sz="800" b="0" i="0" u="none" strike="noStrike" dirty="0">
                          <a:solidFill>
                            <a:srgbClr val="000000"/>
                          </a:solidFill>
                          <a:effectLst/>
                          <a:latin typeface="ＭＳ Ｐゴシック"/>
                        </a:rPr>
                        <a:t>店員の対応</a:t>
                      </a:r>
                    </a:p>
                  </a:txBody>
                  <a:tcPr marL="9525" marR="9525" marT="9525" marB="0" anchor="ctr"/>
                </a:tc>
                <a:tc>
                  <a:txBody>
                    <a:bodyPr/>
                    <a:lstStyle/>
                    <a:p>
                      <a:pPr algn="ctr" fontAlgn="ctr"/>
                      <a:r>
                        <a:rPr lang="en-US" altLang="ja-JP" sz="800" b="0" i="0" u="none" strike="noStrike">
                          <a:solidFill>
                            <a:srgbClr val="000000"/>
                          </a:solidFill>
                          <a:effectLst/>
                          <a:latin typeface="MS Gothic"/>
                        </a:rPr>
                        <a:t>17</a:t>
                      </a:r>
                    </a:p>
                  </a:txBody>
                  <a:tcPr marL="9525" marR="9525" marT="9525" marB="0" anchor="ctr"/>
                </a:tc>
                <a:tc>
                  <a:txBody>
                    <a:bodyPr/>
                    <a:lstStyle/>
                    <a:p>
                      <a:pPr algn="ctr" fontAlgn="ctr"/>
                      <a:r>
                        <a:rPr lang="en-US" altLang="ja-JP" sz="800" b="0" i="0" u="none" strike="noStrike">
                          <a:solidFill>
                            <a:srgbClr val="000000"/>
                          </a:solidFill>
                          <a:effectLst/>
                          <a:latin typeface="MS Gothic"/>
                        </a:rPr>
                        <a:t>5.4%</a:t>
                      </a:r>
                    </a:p>
                  </a:txBody>
                  <a:tcPr marL="9525" marR="9525" marT="9525" marB="0" anchor="ctr"/>
                </a:tc>
                <a:tc>
                  <a:txBody>
                    <a:bodyPr/>
                    <a:lstStyle/>
                    <a:p>
                      <a:pPr algn="ctr" fontAlgn="ctr"/>
                      <a:r>
                        <a:rPr lang="en-US" altLang="ja-JP" sz="800" b="0" i="0" u="none" strike="noStrike">
                          <a:solidFill>
                            <a:srgbClr val="000000"/>
                          </a:solidFill>
                          <a:effectLst/>
                          <a:latin typeface="MS Gothic"/>
                        </a:rPr>
                        <a:t>5</a:t>
                      </a:r>
                    </a:p>
                  </a:txBody>
                  <a:tcPr marL="9525" marR="9525" marT="9525" marB="0" anchor="ctr"/>
                </a:tc>
                <a:tc>
                  <a:txBody>
                    <a:bodyPr/>
                    <a:lstStyle/>
                    <a:p>
                      <a:pPr algn="ctr" fontAlgn="ctr"/>
                      <a:r>
                        <a:rPr lang="en-US" altLang="ja-JP" sz="800" b="0" i="0" u="none" strike="noStrike">
                          <a:solidFill>
                            <a:srgbClr val="000000"/>
                          </a:solidFill>
                          <a:effectLst/>
                          <a:latin typeface="MS Gothic"/>
                        </a:rPr>
                        <a:t>9.6%</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12</a:t>
                      </a:r>
                    </a:p>
                  </a:txBody>
                  <a:tcPr marL="9525" marR="9525" marT="9525" marB="0" anchor="ctr"/>
                </a:tc>
                <a:tc>
                  <a:txBody>
                    <a:bodyPr/>
                    <a:lstStyle/>
                    <a:p>
                      <a:pPr algn="ctr" fontAlgn="ctr"/>
                      <a:r>
                        <a:rPr lang="en-US" altLang="ja-JP" sz="800" b="0" i="0" u="none" strike="noStrike">
                          <a:solidFill>
                            <a:srgbClr val="000000"/>
                          </a:solidFill>
                          <a:effectLst/>
                          <a:latin typeface="MS Gothic"/>
                        </a:rPr>
                        <a:t>5.5%</a:t>
                      </a:r>
                    </a:p>
                  </a:txBody>
                  <a:tcPr marL="9525" marR="9525" marT="9525" marB="0" anchor="ctr"/>
                </a:tc>
              </a:tr>
              <a:tr h="91882">
                <a:tc>
                  <a:txBody>
                    <a:bodyPr/>
                    <a:lstStyle/>
                    <a:p>
                      <a:pPr algn="r" fontAlgn="ctr"/>
                      <a:r>
                        <a:rPr lang="ja-JP" altLang="en-US" sz="800" b="0" i="0" u="none" strike="noStrike" dirty="0">
                          <a:solidFill>
                            <a:srgbClr val="000000"/>
                          </a:solidFill>
                          <a:effectLst/>
                          <a:latin typeface="ＭＳ Ｐゴシック"/>
                        </a:rPr>
                        <a:t>買物のしやすさ</a:t>
                      </a:r>
                    </a:p>
                  </a:txBody>
                  <a:tcPr marL="9525" marR="9525" marT="9525" marB="0" anchor="ctr"/>
                </a:tc>
                <a:tc>
                  <a:txBody>
                    <a:bodyPr/>
                    <a:lstStyle/>
                    <a:p>
                      <a:pPr algn="ctr" fontAlgn="ctr"/>
                      <a:r>
                        <a:rPr lang="en-US" altLang="ja-JP" sz="800" b="0" i="0" u="none" strike="noStrike">
                          <a:solidFill>
                            <a:srgbClr val="000000"/>
                          </a:solidFill>
                          <a:effectLst/>
                          <a:latin typeface="MS Gothic"/>
                        </a:rPr>
                        <a:t>35</a:t>
                      </a:r>
                    </a:p>
                  </a:txBody>
                  <a:tcPr marL="9525" marR="9525" marT="9525" marB="0" anchor="ctr"/>
                </a:tc>
                <a:tc>
                  <a:txBody>
                    <a:bodyPr/>
                    <a:lstStyle/>
                    <a:p>
                      <a:pPr algn="ctr" fontAlgn="ctr"/>
                      <a:r>
                        <a:rPr lang="en-US" altLang="ja-JP" sz="800" b="0" i="0" u="none" strike="noStrike">
                          <a:solidFill>
                            <a:srgbClr val="000000"/>
                          </a:solidFill>
                          <a:effectLst/>
                          <a:latin typeface="MS Gothic"/>
                        </a:rPr>
                        <a:t>11.1%</a:t>
                      </a:r>
                    </a:p>
                  </a:txBody>
                  <a:tcPr marL="9525" marR="9525" marT="9525" marB="0" anchor="ctr"/>
                </a:tc>
                <a:tc>
                  <a:txBody>
                    <a:bodyPr/>
                    <a:lstStyle/>
                    <a:p>
                      <a:pPr algn="ctr" fontAlgn="ctr"/>
                      <a:r>
                        <a:rPr lang="en-US" altLang="ja-JP" sz="800" b="0" i="0" u="none" strike="noStrike">
                          <a:solidFill>
                            <a:srgbClr val="000000"/>
                          </a:solidFill>
                          <a:effectLst/>
                          <a:latin typeface="MS Gothic"/>
                        </a:rPr>
                        <a:t>4</a:t>
                      </a:r>
                    </a:p>
                  </a:txBody>
                  <a:tcPr marL="9525" marR="9525" marT="9525" marB="0" anchor="ctr"/>
                </a:tc>
                <a:tc>
                  <a:txBody>
                    <a:bodyPr/>
                    <a:lstStyle/>
                    <a:p>
                      <a:pPr algn="ctr" fontAlgn="ctr"/>
                      <a:r>
                        <a:rPr lang="en-US" altLang="ja-JP" sz="800" b="0" i="0" u="none" strike="noStrike">
                          <a:solidFill>
                            <a:srgbClr val="000000"/>
                          </a:solidFill>
                          <a:effectLst/>
                          <a:latin typeface="MS Gothic"/>
                        </a:rPr>
                        <a:t>7.7%</a:t>
                      </a:r>
                    </a:p>
                  </a:txBody>
                  <a:tcPr marL="9525" marR="9525" marT="9525" marB="0" anchor="ctr"/>
                </a:tc>
                <a:tc>
                  <a:txBody>
                    <a:bodyPr/>
                    <a:lstStyle/>
                    <a:p>
                      <a:pPr algn="ctr" fontAlgn="ctr"/>
                      <a:r>
                        <a:rPr lang="en-US" altLang="ja-JP" sz="800" b="0" i="0" u="none" strike="noStrike">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7.1%</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28</a:t>
                      </a:r>
                    </a:p>
                  </a:txBody>
                  <a:tcPr marL="9525" marR="9525" marT="9525" marB="0" anchor="ctr"/>
                </a:tc>
                <a:tc>
                  <a:txBody>
                    <a:bodyPr/>
                    <a:lstStyle/>
                    <a:p>
                      <a:pPr algn="ctr" fontAlgn="ctr"/>
                      <a:r>
                        <a:rPr lang="en-US" altLang="ja-JP" sz="800" b="0" i="0" u="none" strike="noStrike">
                          <a:solidFill>
                            <a:srgbClr val="000000"/>
                          </a:solidFill>
                          <a:effectLst/>
                          <a:latin typeface="MS Gothic"/>
                        </a:rPr>
                        <a:t>12.7%</a:t>
                      </a:r>
                    </a:p>
                  </a:txBody>
                  <a:tcPr marL="9525" marR="9525" marT="9525" marB="0" anchor="ctr"/>
                </a:tc>
              </a:tr>
              <a:tr h="91882">
                <a:tc>
                  <a:txBody>
                    <a:bodyPr/>
                    <a:lstStyle/>
                    <a:p>
                      <a:pPr algn="r" fontAlgn="ctr"/>
                      <a:r>
                        <a:rPr lang="ja-JP" altLang="en-US" sz="800" b="0" i="0" u="none" strike="noStrike" dirty="0">
                          <a:solidFill>
                            <a:srgbClr val="000000"/>
                          </a:solidFill>
                          <a:effectLst/>
                          <a:latin typeface="ＭＳ Ｐゴシック"/>
                        </a:rPr>
                        <a:t>交通利便性</a:t>
                      </a:r>
                    </a:p>
                  </a:txBody>
                  <a:tcPr marL="9525" marR="9525" marT="9525" marB="0" anchor="ctr"/>
                </a:tc>
                <a:tc>
                  <a:txBody>
                    <a:bodyPr/>
                    <a:lstStyle/>
                    <a:p>
                      <a:pPr algn="ctr" fontAlgn="ctr"/>
                      <a:r>
                        <a:rPr lang="en-US" altLang="ja-JP" sz="800" b="0" i="0" u="none" strike="noStrike">
                          <a:solidFill>
                            <a:srgbClr val="000000"/>
                          </a:solidFill>
                          <a:effectLst/>
                          <a:latin typeface="MS Gothic"/>
                        </a:rPr>
                        <a:t>72</a:t>
                      </a:r>
                    </a:p>
                  </a:txBody>
                  <a:tcPr marL="9525" marR="9525" marT="9525" marB="0" anchor="ctr"/>
                </a:tc>
                <a:tc>
                  <a:txBody>
                    <a:bodyPr/>
                    <a:lstStyle/>
                    <a:p>
                      <a:pPr algn="ctr" fontAlgn="ctr"/>
                      <a:r>
                        <a:rPr lang="en-US" altLang="ja-JP" sz="800" b="0" i="0" u="none" strike="noStrike">
                          <a:solidFill>
                            <a:srgbClr val="000000"/>
                          </a:solidFill>
                          <a:effectLst/>
                          <a:latin typeface="MS Gothic"/>
                        </a:rPr>
                        <a:t>22.9%</a:t>
                      </a:r>
                    </a:p>
                  </a:txBody>
                  <a:tcPr marL="9525" marR="9525" marT="9525" marB="0" anchor="ctr"/>
                </a:tc>
                <a:tc>
                  <a:txBody>
                    <a:bodyPr/>
                    <a:lstStyle/>
                    <a:p>
                      <a:pPr algn="ctr" fontAlgn="ctr"/>
                      <a:r>
                        <a:rPr lang="en-US" altLang="ja-JP" sz="800" b="0" i="0" u="none" strike="noStrike">
                          <a:solidFill>
                            <a:srgbClr val="000000"/>
                          </a:solidFill>
                          <a:effectLst/>
                          <a:latin typeface="MS Gothic"/>
                        </a:rPr>
                        <a:t>12</a:t>
                      </a:r>
                    </a:p>
                  </a:txBody>
                  <a:tcPr marL="9525" marR="9525" marT="9525" marB="0" anchor="ctr"/>
                </a:tc>
                <a:tc>
                  <a:txBody>
                    <a:bodyPr/>
                    <a:lstStyle/>
                    <a:p>
                      <a:pPr algn="ctr" fontAlgn="ctr"/>
                      <a:r>
                        <a:rPr lang="en-US" altLang="ja-JP" sz="800" b="0" i="0" u="none" strike="noStrike">
                          <a:solidFill>
                            <a:srgbClr val="000000"/>
                          </a:solidFill>
                          <a:effectLst/>
                          <a:latin typeface="MS Gothic"/>
                        </a:rPr>
                        <a:t>23.1%</a:t>
                      </a:r>
                    </a:p>
                  </a:txBody>
                  <a:tcPr marL="9525" marR="9525" marT="9525" marB="0" anchor="ctr"/>
                </a:tc>
                <a:tc>
                  <a:txBody>
                    <a:bodyPr/>
                    <a:lstStyle/>
                    <a:p>
                      <a:pPr algn="ctr" fontAlgn="ctr"/>
                      <a:r>
                        <a:rPr lang="en-US" altLang="ja-JP" sz="800" b="0" i="0" u="none" strike="noStrike">
                          <a:solidFill>
                            <a:srgbClr val="000000"/>
                          </a:solidFill>
                          <a:effectLst/>
                          <a:latin typeface="MS Gothic"/>
                        </a:rPr>
                        <a:t>13</a:t>
                      </a:r>
                    </a:p>
                  </a:txBody>
                  <a:tcPr marL="9525" marR="9525" marT="9525" marB="0" anchor="ctr"/>
                </a:tc>
                <a:tc>
                  <a:txBody>
                    <a:bodyPr/>
                    <a:lstStyle/>
                    <a:p>
                      <a:pPr algn="ctr" fontAlgn="ctr"/>
                      <a:r>
                        <a:rPr lang="en-US" altLang="ja-JP" sz="800" b="0" i="0" u="none" strike="noStrike">
                          <a:solidFill>
                            <a:srgbClr val="000000"/>
                          </a:solidFill>
                          <a:effectLst/>
                          <a:latin typeface="MS Gothic"/>
                        </a:rPr>
                        <a:t>31.0%</a:t>
                      </a:r>
                    </a:p>
                  </a:txBody>
                  <a:tcPr marL="9525" marR="9525" marT="9525" marB="0" anchor="ctr"/>
                </a:tc>
                <a:tc>
                  <a:txBody>
                    <a:bodyPr/>
                    <a:lstStyle/>
                    <a:p>
                      <a:pPr algn="ctr" fontAlgn="ctr"/>
                      <a:r>
                        <a:rPr lang="en-US" altLang="ja-JP" sz="800" b="0" i="0" u="none" strike="noStrike">
                          <a:solidFill>
                            <a:srgbClr val="000000"/>
                          </a:solidFill>
                          <a:effectLst/>
                          <a:latin typeface="MS Gothic"/>
                        </a:rPr>
                        <a:t>47</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21.4%</a:t>
                      </a:r>
                    </a:p>
                  </a:txBody>
                  <a:tcPr marL="9525" marR="9525" marT="9525" marB="0" anchor="ctr"/>
                </a:tc>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332196099"/>
              </p:ext>
            </p:extLst>
          </p:nvPr>
        </p:nvGraphicFramePr>
        <p:xfrm>
          <a:off x="3510250" y="5210877"/>
          <a:ext cx="3059994" cy="2009361"/>
        </p:xfrm>
        <a:graphic>
          <a:graphicData uri="http://schemas.openxmlformats.org/drawingml/2006/table">
            <a:tbl>
              <a:tblPr firstRow="1" bandRow="1">
                <a:tableStyleId>{073A0DAA-6AF3-43AB-8588-CEC1D06C72B9}</a:tableStyleId>
              </a:tblPr>
              <a:tblGrid>
                <a:gridCol w="744610"/>
                <a:gridCol w="289423"/>
                <a:gridCol w="289423"/>
                <a:gridCol w="289423"/>
                <a:gridCol w="289423"/>
                <a:gridCol w="289423"/>
                <a:gridCol w="289423"/>
                <a:gridCol w="289423"/>
                <a:gridCol w="289423"/>
              </a:tblGrid>
              <a:tr h="94099">
                <a:tc>
                  <a:txBody>
                    <a:bodyPr/>
                    <a:lstStyle/>
                    <a:p>
                      <a:pPr algn="r" fontAlgn="ctr"/>
                      <a:r>
                        <a:rPr lang="ja-JP" altLang="en-US" sz="800" b="0" i="0" u="none" strike="noStrike" dirty="0" smtClean="0">
                          <a:effectLst/>
                          <a:latin typeface="ＭＳ Ｐゴシック"/>
                        </a:rPr>
                        <a:t>重視すること</a:t>
                      </a:r>
                      <a:endParaRPr lang="ja-JP" altLang="en-US" sz="800" b="0" i="0" u="none" strike="noStrike" dirty="0">
                        <a:effectLst/>
                        <a:latin typeface="ＭＳ Ｐゴシック"/>
                      </a:endParaRPr>
                    </a:p>
                  </a:txBody>
                  <a:tcPr marL="9525" marR="9525" marT="9525" marB="0" anchor="ctr"/>
                </a:tc>
                <a:tc gridSpan="2">
                  <a:txBody>
                    <a:bodyPr/>
                    <a:lstStyle/>
                    <a:p>
                      <a:pPr algn="ctr" fontAlgn="ctr"/>
                      <a:r>
                        <a:rPr lang="ja-JP" altLang="en-US" sz="800" b="0" i="0" u="none" strike="noStrike" dirty="0">
                          <a:solidFill>
                            <a:schemeClr val="bg1"/>
                          </a:solidFill>
                          <a:effectLst/>
                          <a:latin typeface="MS Gothic"/>
                        </a:rPr>
                        <a:t>合計</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40</a:t>
                      </a:r>
                      <a:r>
                        <a:rPr lang="ja-JP" altLang="en-US" sz="800" b="0" i="0" u="none" strike="noStrike" dirty="0">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50</a:t>
                      </a:r>
                      <a:r>
                        <a:rPr lang="ja-JP" altLang="en-US" sz="8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60</a:t>
                      </a:r>
                      <a:r>
                        <a:rPr lang="ja-JP" altLang="en-US" sz="8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169338">
                <a:tc>
                  <a:txBody>
                    <a:bodyPr/>
                    <a:lstStyle/>
                    <a:p>
                      <a:pPr algn="r" fontAlgn="ctr"/>
                      <a:r>
                        <a:rPr lang="ja-JP" altLang="en-US" sz="800" b="0" i="0" u="none" strike="noStrike" dirty="0">
                          <a:solidFill>
                            <a:srgbClr val="000000"/>
                          </a:solidFill>
                          <a:effectLst/>
                          <a:latin typeface="ＭＳ Ｐゴシック"/>
                        </a:rPr>
                        <a:t>商品の鮮度</a:t>
                      </a:r>
                    </a:p>
                  </a:txBody>
                  <a:tcPr marL="9525" marR="9525" marT="9525" marB="0" anchor="ctr"/>
                </a:tc>
                <a:tc>
                  <a:txBody>
                    <a:bodyPr/>
                    <a:lstStyle/>
                    <a:p>
                      <a:pPr algn="ctr" fontAlgn="ctr"/>
                      <a:r>
                        <a:rPr lang="en-US" altLang="ja-JP" sz="800" b="0" i="0" u="none" strike="noStrike">
                          <a:solidFill>
                            <a:srgbClr val="000000"/>
                          </a:solidFill>
                          <a:effectLst/>
                          <a:latin typeface="MS Gothic"/>
                        </a:rPr>
                        <a:t>251</a:t>
                      </a:r>
                    </a:p>
                  </a:txBody>
                  <a:tcPr marL="9525" marR="9525" marT="9525" marB="0" anchor="ctr"/>
                </a:tc>
                <a:tc>
                  <a:txBody>
                    <a:bodyPr/>
                    <a:lstStyle/>
                    <a:p>
                      <a:pPr algn="ctr" fontAlgn="ctr"/>
                      <a:r>
                        <a:rPr lang="en-US" altLang="ja-JP" sz="800" b="0" i="0" u="none" strike="noStrike">
                          <a:solidFill>
                            <a:srgbClr val="000000"/>
                          </a:solidFill>
                          <a:effectLst/>
                          <a:latin typeface="MS Gothic"/>
                        </a:rPr>
                        <a:t>82.8%</a:t>
                      </a:r>
                    </a:p>
                  </a:txBody>
                  <a:tcPr marL="9525" marR="9525" marT="9525" marB="0" anchor="ctr"/>
                </a:tc>
                <a:tc>
                  <a:txBody>
                    <a:bodyPr/>
                    <a:lstStyle/>
                    <a:p>
                      <a:pPr algn="ctr" fontAlgn="ctr"/>
                      <a:r>
                        <a:rPr lang="en-US" altLang="ja-JP" sz="800" b="0" i="0" u="none" strike="noStrike">
                          <a:solidFill>
                            <a:srgbClr val="000000"/>
                          </a:solidFill>
                          <a:effectLst/>
                          <a:latin typeface="MS Gothic"/>
                        </a:rPr>
                        <a:t>51</a:t>
                      </a:r>
                    </a:p>
                  </a:txBody>
                  <a:tcPr marL="9525" marR="9525" marT="9525" marB="0" anchor="ctr"/>
                </a:tc>
                <a:tc>
                  <a:txBody>
                    <a:bodyPr/>
                    <a:lstStyle/>
                    <a:p>
                      <a:pPr algn="ctr" fontAlgn="ctr"/>
                      <a:r>
                        <a:rPr lang="en-US" altLang="ja-JP" sz="800" b="0" i="0" u="none" strike="noStrike">
                          <a:solidFill>
                            <a:srgbClr val="000000"/>
                          </a:solidFill>
                          <a:effectLst/>
                          <a:latin typeface="MS Gothic"/>
                        </a:rPr>
                        <a:t>85.0%</a:t>
                      </a:r>
                    </a:p>
                  </a:txBody>
                  <a:tcPr marL="9525" marR="9525" marT="9525" marB="0" anchor="ctr"/>
                </a:tc>
                <a:tc>
                  <a:txBody>
                    <a:bodyPr/>
                    <a:lstStyle/>
                    <a:p>
                      <a:pPr algn="ctr" fontAlgn="ctr"/>
                      <a:r>
                        <a:rPr lang="en-US" altLang="ja-JP" sz="800" b="0" i="0" u="none" strike="noStrike">
                          <a:solidFill>
                            <a:srgbClr val="000000"/>
                          </a:solidFill>
                          <a:effectLst/>
                          <a:latin typeface="MS Gothic"/>
                        </a:rPr>
                        <a:t>38</a:t>
                      </a:r>
                    </a:p>
                  </a:txBody>
                  <a:tcPr marL="9525" marR="9525" marT="9525" marB="0" anchor="ctr"/>
                </a:tc>
                <a:tc>
                  <a:txBody>
                    <a:bodyPr/>
                    <a:lstStyle/>
                    <a:p>
                      <a:pPr algn="ctr" fontAlgn="ctr"/>
                      <a:r>
                        <a:rPr lang="en-US" altLang="ja-JP" sz="800" b="0" i="0" u="none" strike="noStrike">
                          <a:solidFill>
                            <a:srgbClr val="000000"/>
                          </a:solidFill>
                          <a:effectLst/>
                          <a:latin typeface="MS Gothic"/>
                        </a:rPr>
                        <a:t>86.4%</a:t>
                      </a:r>
                    </a:p>
                  </a:txBody>
                  <a:tcPr marL="9525" marR="9525" marT="9525" marB="0" anchor="ctr"/>
                </a:tc>
                <a:tc>
                  <a:txBody>
                    <a:bodyPr/>
                    <a:lstStyle/>
                    <a:p>
                      <a:pPr algn="ctr" fontAlgn="ctr"/>
                      <a:r>
                        <a:rPr lang="en-US" altLang="ja-JP" sz="800" b="0" i="0" u="none" strike="noStrike">
                          <a:solidFill>
                            <a:srgbClr val="000000"/>
                          </a:solidFill>
                          <a:effectLst/>
                          <a:latin typeface="MS Gothic"/>
                        </a:rPr>
                        <a:t>162</a:t>
                      </a:r>
                    </a:p>
                  </a:txBody>
                  <a:tcPr marL="9525" marR="9525" marT="9525" marB="0" anchor="ctr"/>
                </a:tc>
                <a:tc>
                  <a:txBody>
                    <a:bodyPr/>
                    <a:lstStyle/>
                    <a:p>
                      <a:pPr algn="ctr" fontAlgn="ctr"/>
                      <a:r>
                        <a:rPr lang="en-US" altLang="ja-JP" sz="800" b="0" i="0" u="none" strike="noStrike">
                          <a:solidFill>
                            <a:srgbClr val="000000"/>
                          </a:solidFill>
                          <a:effectLst/>
                          <a:latin typeface="MS Gothic"/>
                        </a:rPr>
                        <a:t>81.4%</a:t>
                      </a:r>
                    </a:p>
                  </a:txBody>
                  <a:tcPr marL="9525" marR="9525" marT="9525" marB="0" anchor="ctr"/>
                </a:tc>
              </a:tr>
              <a:tr h="169338">
                <a:tc>
                  <a:txBody>
                    <a:bodyPr/>
                    <a:lstStyle/>
                    <a:p>
                      <a:pPr algn="r" fontAlgn="ctr"/>
                      <a:r>
                        <a:rPr lang="ja-JP" altLang="en-US" sz="800" b="0" i="0" u="none" strike="noStrike" dirty="0">
                          <a:solidFill>
                            <a:srgbClr val="000000"/>
                          </a:solidFill>
                          <a:effectLst/>
                          <a:latin typeface="ＭＳ Ｐゴシック"/>
                        </a:rPr>
                        <a:t>商品の</a:t>
                      </a:r>
                      <a:r>
                        <a:rPr lang="ja-JP" altLang="en-US" sz="800" b="0" i="0" u="none" strike="noStrike" dirty="0" smtClean="0">
                          <a:solidFill>
                            <a:srgbClr val="000000"/>
                          </a:solidFill>
                          <a:effectLst/>
                          <a:latin typeface="ＭＳ Ｐゴシック"/>
                        </a:rPr>
                        <a:t>品質</a:t>
                      </a:r>
                      <a:endParaRPr lang="en-US" altLang="ja-JP" sz="800" b="0" i="0" u="none" strike="noStrike" dirty="0" smtClean="0">
                        <a:solidFill>
                          <a:srgbClr val="000000"/>
                        </a:solidFill>
                        <a:effectLst/>
                        <a:latin typeface="ＭＳ Ｐゴシック"/>
                      </a:endParaRPr>
                    </a:p>
                    <a:p>
                      <a:pPr algn="r" fontAlgn="ctr"/>
                      <a:r>
                        <a:rPr lang="ja-JP" altLang="en-US" sz="800" b="0" i="0" u="none" strike="noStrike" dirty="0" smtClean="0">
                          <a:solidFill>
                            <a:srgbClr val="000000"/>
                          </a:solidFill>
                          <a:effectLst/>
                          <a:latin typeface="ＭＳ Ｐゴシック"/>
                        </a:rPr>
                        <a:t>（</a:t>
                      </a:r>
                      <a:r>
                        <a:rPr lang="ja-JP" altLang="en-US" sz="800" b="0" i="0" u="none" strike="noStrike" dirty="0">
                          <a:solidFill>
                            <a:srgbClr val="000000"/>
                          </a:solidFill>
                          <a:effectLst/>
                          <a:latin typeface="ＭＳ Ｐゴシック"/>
                        </a:rPr>
                        <a:t>おいしさ）</a:t>
                      </a:r>
                    </a:p>
                  </a:txBody>
                  <a:tcPr marL="9525" marR="9525" marT="9525" marB="0" anchor="ctr"/>
                </a:tc>
                <a:tc>
                  <a:txBody>
                    <a:bodyPr/>
                    <a:lstStyle/>
                    <a:p>
                      <a:pPr algn="ctr" fontAlgn="ctr"/>
                      <a:r>
                        <a:rPr lang="en-US" altLang="ja-JP" sz="800" b="0" i="0" u="none" strike="noStrike">
                          <a:solidFill>
                            <a:srgbClr val="000000"/>
                          </a:solidFill>
                          <a:effectLst/>
                          <a:latin typeface="MS Gothic"/>
                        </a:rPr>
                        <a:t>138</a:t>
                      </a:r>
                    </a:p>
                  </a:txBody>
                  <a:tcPr marL="9525" marR="9525" marT="9525" marB="0" anchor="ctr"/>
                </a:tc>
                <a:tc>
                  <a:txBody>
                    <a:bodyPr/>
                    <a:lstStyle/>
                    <a:p>
                      <a:pPr algn="ctr" fontAlgn="ctr"/>
                      <a:r>
                        <a:rPr lang="en-US" altLang="ja-JP" sz="800" b="0" i="0" u="none" strike="noStrike">
                          <a:solidFill>
                            <a:srgbClr val="000000"/>
                          </a:solidFill>
                          <a:effectLst/>
                          <a:latin typeface="MS Gothic"/>
                        </a:rPr>
                        <a:t>45.5%</a:t>
                      </a:r>
                    </a:p>
                  </a:txBody>
                  <a:tcPr marL="9525" marR="9525" marT="9525" marB="0" anchor="ctr"/>
                </a:tc>
                <a:tc>
                  <a:txBody>
                    <a:bodyPr/>
                    <a:lstStyle/>
                    <a:p>
                      <a:pPr algn="ctr" fontAlgn="ctr"/>
                      <a:r>
                        <a:rPr lang="en-US" altLang="ja-JP" sz="800" b="0" i="0" u="none" strike="noStrike">
                          <a:solidFill>
                            <a:srgbClr val="000000"/>
                          </a:solidFill>
                          <a:effectLst/>
                          <a:latin typeface="MS Gothic"/>
                        </a:rPr>
                        <a:t>29</a:t>
                      </a:r>
                    </a:p>
                  </a:txBody>
                  <a:tcPr marL="9525" marR="9525" marT="9525" marB="0" anchor="ctr"/>
                </a:tc>
                <a:tc>
                  <a:txBody>
                    <a:bodyPr/>
                    <a:lstStyle/>
                    <a:p>
                      <a:pPr algn="ctr" fontAlgn="ctr"/>
                      <a:r>
                        <a:rPr lang="en-US" altLang="ja-JP" sz="800" b="0" i="0" u="none" strike="noStrike">
                          <a:solidFill>
                            <a:srgbClr val="000000"/>
                          </a:solidFill>
                          <a:effectLst/>
                          <a:latin typeface="MS Gothic"/>
                        </a:rPr>
                        <a:t>48.3%</a:t>
                      </a:r>
                    </a:p>
                  </a:txBody>
                  <a:tcPr marL="9525" marR="9525" marT="9525" marB="0" anchor="ctr"/>
                </a:tc>
                <a:tc>
                  <a:txBody>
                    <a:bodyPr/>
                    <a:lstStyle/>
                    <a:p>
                      <a:pPr algn="ctr" fontAlgn="ctr"/>
                      <a:r>
                        <a:rPr lang="en-US" altLang="ja-JP" sz="800" b="0" i="0" u="none" strike="noStrike">
                          <a:solidFill>
                            <a:srgbClr val="000000"/>
                          </a:solidFill>
                          <a:effectLst/>
                          <a:latin typeface="MS Gothic"/>
                        </a:rPr>
                        <a:t>20</a:t>
                      </a:r>
                    </a:p>
                  </a:txBody>
                  <a:tcPr marL="9525" marR="9525" marT="9525" marB="0" anchor="ctr"/>
                </a:tc>
                <a:tc>
                  <a:txBody>
                    <a:bodyPr/>
                    <a:lstStyle/>
                    <a:p>
                      <a:pPr algn="ctr" fontAlgn="ctr"/>
                      <a:r>
                        <a:rPr lang="en-US" altLang="ja-JP" sz="800" b="0" i="0" u="none" strike="noStrike">
                          <a:solidFill>
                            <a:srgbClr val="000000"/>
                          </a:solidFill>
                          <a:effectLst/>
                          <a:latin typeface="MS Gothic"/>
                        </a:rPr>
                        <a:t>45.5%</a:t>
                      </a:r>
                    </a:p>
                  </a:txBody>
                  <a:tcPr marL="9525" marR="9525" marT="9525" marB="0" anchor="ctr"/>
                </a:tc>
                <a:tc>
                  <a:txBody>
                    <a:bodyPr/>
                    <a:lstStyle/>
                    <a:p>
                      <a:pPr algn="ctr" fontAlgn="ctr"/>
                      <a:r>
                        <a:rPr lang="en-US" altLang="ja-JP" sz="800" b="0" i="0" u="none" strike="noStrike">
                          <a:solidFill>
                            <a:srgbClr val="000000"/>
                          </a:solidFill>
                          <a:effectLst/>
                          <a:latin typeface="MS Gothic"/>
                        </a:rPr>
                        <a:t>89</a:t>
                      </a:r>
                    </a:p>
                  </a:txBody>
                  <a:tcPr marL="9525" marR="9525" marT="9525" marB="0" anchor="ctr"/>
                </a:tc>
                <a:tc>
                  <a:txBody>
                    <a:bodyPr/>
                    <a:lstStyle/>
                    <a:p>
                      <a:pPr algn="ctr" fontAlgn="ctr"/>
                      <a:r>
                        <a:rPr lang="en-US" altLang="ja-JP" sz="800" b="0" i="0" u="none" strike="noStrike">
                          <a:solidFill>
                            <a:srgbClr val="000000"/>
                          </a:solidFill>
                          <a:effectLst/>
                          <a:latin typeface="MS Gothic"/>
                        </a:rPr>
                        <a:t>44.7%</a:t>
                      </a:r>
                    </a:p>
                  </a:txBody>
                  <a:tcPr marL="9525" marR="9525" marT="9525" marB="0" anchor="ctr"/>
                </a:tc>
              </a:tr>
              <a:tr h="169338">
                <a:tc>
                  <a:txBody>
                    <a:bodyPr/>
                    <a:lstStyle/>
                    <a:p>
                      <a:pPr algn="r" fontAlgn="ctr"/>
                      <a:r>
                        <a:rPr lang="ja-JP" altLang="en-US" sz="800" b="0" i="0" u="none" strike="noStrike" dirty="0">
                          <a:solidFill>
                            <a:srgbClr val="000000"/>
                          </a:solidFill>
                          <a:effectLst/>
                          <a:latin typeface="ＭＳ Ｐゴシック"/>
                        </a:rPr>
                        <a:t>商品の価格</a:t>
                      </a:r>
                    </a:p>
                  </a:txBody>
                  <a:tcPr marL="9525" marR="9525" marT="9525" marB="0" anchor="ctr"/>
                </a:tc>
                <a:tc>
                  <a:txBody>
                    <a:bodyPr/>
                    <a:lstStyle/>
                    <a:p>
                      <a:pPr algn="ctr" fontAlgn="ctr"/>
                      <a:r>
                        <a:rPr lang="en-US" altLang="ja-JP" sz="800" b="0" i="0" u="none" strike="noStrike">
                          <a:solidFill>
                            <a:srgbClr val="000000"/>
                          </a:solidFill>
                          <a:effectLst/>
                          <a:latin typeface="MS Gothic"/>
                        </a:rPr>
                        <a:t>176</a:t>
                      </a:r>
                    </a:p>
                  </a:txBody>
                  <a:tcPr marL="9525" marR="9525" marT="9525" marB="0" anchor="ctr"/>
                </a:tc>
                <a:tc>
                  <a:txBody>
                    <a:bodyPr/>
                    <a:lstStyle/>
                    <a:p>
                      <a:pPr algn="ctr" fontAlgn="ctr"/>
                      <a:r>
                        <a:rPr lang="en-US" altLang="ja-JP" sz="800" b="0" i="0" u="none" strike="noStrike">
                          <a:solidFill>
                            <a:srgbClr val="000000"/>
                          </a:solidFill>
                          <a:effectLst/>
                          <a:latin typeface="MS Gothic"/>
                        </a:rPr>
                        <a:t>58.1%</a:t>
                      </a:r>
                    </a:p>
                  </a:txBody>
                  <a:tcPr marL="9525" marR="9525" marT="9525" marB="0" anchor="ctr"/>
                </a:tc>
                <a:tc>
                  <a:txBody>
                    <a:bodyPr/>
                    <a:lstStyle/>
                    <a:p>
                      <a:pPr algn="ctr" fontAlgn="ctr"/>
                      <a:r>
                        <a:rPr lang="en-US" altLang="ja-JP" sz="800" b="0" i="0" u="none" strike="noStrike">
                          <a:solidFill>
                            <a:srgbClr val="000000"/>
                          </a:solidFill>
                          <a:effectLst/>
                          <a:latin typeface="MS Gothic"/>
                        </a:rPr>
                        <a:t>41</a:t>
                      </a:r>
                    </a:p>
                  </a:txBody>
                  <a:tcPr marL="9525" marR="9525" marT="9525" marB="0" anchor="ctr"/>
                </a:tc>
                <a:tc>
                  <a:txBody>
                    <a:bodyPr/>
                    <a:lstStyle/>
                    <a:p>
                      <a:pPr algn="ctr" fontAlgn="ctr"/>
                      <a:r>
                        <a:rPr lang="en-US" altLang="ja-JP" sz="800" b="0" i="0" u="none" strike="noStrike">
                          <a:solidFill>
                            <a:srgbClr val="000000"/>
                          </a:solidFill>
                          <a:effectLst/>
                          <a:latin typeface="MS Gothic"/>
                        </a:rPr>
                        <a:t>68.3%</a:t>
                      </a:r>
                    </a:p>
                  </a:txBody>
                  <a:tcPr marL="9525" marR="9525" marT="9525" marB="0" anchor="ctr"/>
                </a:tc>
                <a:tc>
                  <a:txBody>
                    <a:bodyPr/>
                    <a:lstStyle/>
                    <a:p>
                      <a:pPr algn="ctr" fontAlgn="ctr"/>
                      <a:r>
                        <a:rPr lang="en-US" altLang="ja-JP" sz="800" b="0" i="0" u="none" strike="noStrike">
                          <a:solidFill>
                            <a:srgbClr val="000000"/>
                          </a:solidFill>
                          <a:effectLst/>
                          <a:latin typeface="MS Gothic"/>
                        </a:rPr>
                        <a:t>33</a:t>
                      </a:r>
                    </a:p>
                  </a:txBody>
                  <a:tcPr marL="9525" marR="9525" marT="9525" marB="0" anchor="ctr"/>
                </a:tc>
                <a:tc>
                  <a:txBody>
                    <a:bodyPr/>
                    <a:lstStyle/>
                    <a:p>
                      <a:pPr algn="ctr" fontAlgn="ctr"/>
                      <a:r>
                        <a:rPr lang="en-US" altLang="ja-JP" sz="800" b="0" i="0" u="none" strike="noStrike">
                          <a:solidFill>
                            <a:srgbClr val="000000"/>
                          </a:solidFill>
                          <a:effectLst/>
                          <a:latin typeface="MS Gothic"/>
                        </a:rPr>
                        <a:t>75.0%</a:t>
                      </a:r>
                    </a:p>
                  </a:txBody>
                  <a:tcPr marL="9525" marR="9525" marT="9525" marB="0" anchor="ctr"/>
                </a:tc>
                <a:tc>
                  <a:txBody>
                    <a:bodyPr/>
                    <a:lstStyle/>
                    <a:p>
                      <a:pPr algn="ctr" fontAlgn="ctr"/>
                      <a:r>
                        <a:rPr lang="en-US" altLang="ja-JP" sz="800" b="0" i="0" u="none" strike="noStrike">
                          <a:solidFill>
                            <a:srgbClr val="000000"/>
                          </a:solidFill>
                          <a:effectLst/>
                          <a:latin typeface="MS Gothic"/>
                        </a:rPr>
                        <a:t>102</a:t>
                      </a:r>
                    </a:p>
                  </a:txBody>
                  <a:tcPr marL="9525" marR="9525" marT="9525" marB="0" anchor="ctr"/>
                </a:tc>
                <a:tc>
                  <a:txBody>
                    <a:bodyPr/>
                    <a:lstStyle/>
                    <a:p>
                      <a:pPr algn="ctr" fontAlgn="ctr"/>
                      <a:r>
                        <a:rPr lang="en-US" altLang="ja-JP" sz="800" b="0" i="0" u="none" strike="noStrike">
                          <a:solidFill>
                            <a:srgbClr val="000000"/>
                          </a:solidFill>
                          <a:effectLst/>
                          <a:latin typeface="MS Gothic"/>
                        </a:rPr>
                        <a:t>51.3%</a:t>
                      </a:r>
                    </a:p>
                  </a:txBody>
                  <a:tcPr marL="9525" marR="9525" marT="9525" marB="0" anchor="ctr"/>
                </a:tc>
              </a:tr>
              <a:tr h="169338">
                <a:tc>
                  <a:txBody>
                    <a:bodyPr/>
                    <a:lstStyle/>
                    <a:p>
                      <a:pPr algn="r" fontAlgn="ctr"/>
                      <a:r>
                        <a:rPr lang="ja-JP" altLang="en-US" sz="800" b="0" i="0" u="none" strike="noStrike" dirty="0">
                          <a:solidFill>
                            <a:srgbClr val="000000"/>
                          </a:solidFill>
                          <a:effectLst/>
                          <a:latin typeface="ＭＳ Ｐゴシック"/>
                        </a:rPr>
                        <a:t>地元産</a:t>
                      </a:r>
                      <a:r>
                        <a:rPr lang="ja-JP" altLang="en-US" sz="800" b="0" i="0" u="none" strike="noStrike" dirty="0" smtClean="0">
                          <a:solidFill>
                            <a:srgbClr val="000000"/>
                          </a:solidFill>
                          <a:effectLst/>
                          <a:latin typeface="ＭＳ Ｐゴシック"/>
                        </a:rPr>
                        <a:t>の</a:t>
                      </a:r>
                      <a:endParaRPr lang="en-US" altLang="ja-JP" sz="800" b="0" i="0" u="none" strike="noStrike" dirty="0" smtClean="0">
                        <a:solidFill>
                          <a:srgbClr val="000000"/>
                        </a:solidFill>
                        <a:effectLst/>
                        <a:latin typeface="ＭＳ Ｐゴシック"/>
                      </a:endParaRPr>
                    </a:p>
                    <a:p>
                      <a:pPr algn="r" fontAlgn="ctr"/>
                      <a:r>
                        <a:rPr lang="ja-JP" altLang="en-US" sz="800" b="0" i="0" u="none" strike="noStrike" dirty="0" smtClean="0">
                          <a:solidFill>
                            <a:srgbClr val="000000"/>
                          </a:solidFill>
                          <a:effectLst/>
                          <a:latin typeface="ＭＳ Ｐゴシック"/>
                        </a:rPr>
                        <a:t>商品</a:t>
                      </a:r>
                      <a:r>
                        <a:rPr lang="ja-JP" altLang="en-US" sz="800" b="0" i="0" u="none" strike="noStrike" dirty="0">
                          <a:solidFill>
                            <a:srgbClr val="000000"/>
                          </a:solidFill>
                          <a:effectLst/>
                          <a:latin typeface="ＭＳ Ｐゴシック"/>
                        </a:rPr>
                        <a:t>の多さ</a:t>
                      </a:r>
                    </a:p>
                  </a:txBody>
                  <a:tcPr marL="9525" marR="9525" marT="9525" marB="0" anchor="ctr"/>
                </a:tc>
                <a:tc>
                  <a:txBody>
                    <a:bodyPr/>
                    <a:lstStyle/>
                    <a:p>
                      <a:pPr algn="ctr" fontAlgn="ctr"/>
                      <a:r>
                        <a:rPr lang="en-US" altLang="ja-JP" sz="800" b="0" i="0" u="none" strike="noStrike">
                          <a:solidFill>
                            <a:srgbClr val="000000"/>
                          </a:solidFill>
                          <a:effectLst/>
                          <a:latin typeface="MS Gothic"/>
                        </a:rPr>
                        <a:t>87</a:t>
                      </a:r>
                    </a:p>
                  </a:txBody>
                  <a:tcPr marL="9525" marR="9525" marT="9525" marB="0" anchor="ctr"/>
                </a:tc>
                <a:tc>
                  <a:txBody>
                    <a:bodyPr/>
                    <a:lstStyle/>
                    <a:p>
                      <a:pPr algn="ctr" fontAlgn="ctr"/>
                      <a:r>
                        <a:rPr lang="en-US" altLang="ja-JP" sz="800" b="0" i="0" u="none" strike="noStrike">
                          <a:solidFill>
                            <a:srgbClr val="000000"/>
                          </a:solidFill>
                          <a:effectLst/>
                          <a:latin typeface="MS Gothic"/>
                        </a:rPr>
                        <a:t>28.7%</a:t>
                      </a:r>
                    </a:p>
                  </a:txBody>
                  <a:tcPr marL="9525" marR="9525" marT="9525" marB="0" anchor="ctr"/>
                </a:tc>
                <a:tc>
                  <a:txBody>
                    <a:bodyPr/>
                    <a:lstStyle/>
                    <a:p>
                      <a:pPr algn="ctr" fontAlgn="ctr"/>
                      <a:r>
                        <a:rPr lang="en-US" altLang="ja-JP" sz="800" b="0" i="0" u="none" strike="noStrike">
                          <a:solidFill>
                            <a:srgbClr val="000000"/>
                          </a:solidFill>
                          <a:effectLst/>
                          <a:latin typeface="MS Gothic"/>
                        </a:rPr>
                        <a:t>21</a:t>
                      </a:r>
                    </a:p>
                  </a:txBody>
                  <a:tcPr marL="9525" marR="9525" marT="9525" marB="0" anchor="ctr"/>
                </a:tc>
                <a:tc>
                  <a:txBody>
                    <a:bodyPr/>
                    <a:lstStyle/>
                    <a:p>
                      <a:pPr algn="ctr" fontAlgn="ctr"/>
                      <a:r>
                        <a:rPr lang="en-US" altLang="ja-JP" sz="800" b="0" i="0" u="none" strike="noStrike">
                          <a:solidFill>
                            <a:srgbClr val="000000"/>
                          </a:solidFill>
                          <a:effectLst/>
                          <a:latin typeface="MS Gothic"/>
                        </a:rPr>
                        <a:t>35.0%</a:t>
                      </a:r>
                    </a:p>
                  </a:txBody>
                  <a:tcPr marL="9525" marR="9525" marT="9525" marB="0" anchor="ctr"/>
                </a:tc>
                <a:tc>
                  <a:txBody>
                    <a:bodyPr/>
                    <a:lstStyle/>
                    <a:p>
                      <a:pPr algn="ctr" fontAlgn="ctr"/>
                      <a:r>
                        <a:rPr lang="en-US" altLang="ja-JP" sz="800" b="0" i="0" u="none" strike="noStrike">
                          <a:solidFill>
                            <a:srgbClr val="000000"/>
                          </a:solidFill>
                          <a:effectLst/>
                          <a:latin typeface="MS Gothic"/>
                        </a:rPr>
                        <a:t>7</a:t>
                      </a:r>
                    </a:p>
                  </a:txBody>
                  <a:tcPr marL="9525" marR="9525" marT="9525" marB="0" anchor="ctr"/>
                </a:tc>
                <a:tc>
                  <a:txBody>
                    <a:bodyPr/>
                    <a:lstStyle/>
                    <a:p>
                      <a:pPr algn="ctr" fontAlgn="ctr"/>
                      <a:r>
                        <a:rPr lang="en-US" altLang="ja-JP" sz="800" b="0" i="0" u="none" strike="noStrike">
                          <a:solidFill>
                            <a:srgbClr val="000000"/>
                          </a:solidFill>
                          <a:effectLst/>
                          <a:latin typeface="MS Gothic"/>
                        </a:rPr>
                        <a:t>15.9%</a:t>
                      </a:r>
                    </a:p>
                  </a:txBody>
                  <a:tcPr marL="9525" marR="9525" marT="9525" marB="0" anchor="ctr"/>
                </a:tc>
                <a:tc>
                  <a:txBody>
                    <a:bodyPr/>
                    <a:lstStyle/>
                    <a:p>
                      <a:pPr algn="ctr" fontAlgn="ctr"/>
                      <a:r>
                        <a:rPr lang="en-US" altLang="ja-JP" sz="800" b="0" i="0" u="none" strike="noStrike">
                          <a:solidFill>
                            <a:srgbClr val="000000"/>
                          </a:solidFill>
                          <a:effectLst/>
                          <a:latin typeface="MS Gothic"/>
                        </a:rPr>
                        <a:t>59</a:t>
                      </a:r>
                    </a:p>
                  </a:txBody>
                  <a:tcPr marL="9525" marR="9525" marT="9525" marB="0" anchor="ctr"/>
                </a:tc>
                <a:tc>
                  <a:txBody>
                    <a:bodyPr/>
                    <a:lstStyle/>
                    <a:p>
                      <a:pPr algn="ctr" fontAlgn="ctr"/>
                      <a:r>
                        <a:rPr lang="en-US" altLang="ja-JP" sz="800" b="0" i="0" u="none" strike="noStrike">
                          <a:solidFill>
                            <a:srgbClr val="000000"/>
                          </a:solidFill>
                          <a:effectLst/>
                          <a:latin typeface="MS Gothic"/>
                        </a:rPr>
                        <a:t>29.6%</a:t>
                      </a:r>
                    </a:p>
                  </a:txBody>
                  <a:tcPr marL="9525" marR="9525" marT="9525" marB="0" anchor="ctr"/>
                </a:tc>
              </a:tr>
              <a:tr h="91882">
                <a:tc>
                  <a:txBody>
                    <a:bodyPr/>
                    <a:lstStyle/>
                    <a:p>
                      <a:pPr algn="r" fontAlgn="ctr"/>
                      <a:r>
                        <a:rPr lang="ja-JP" altLang="en-US" sz="800" b="0" i="0" u="none" strike="noStrike" dirty="0">
                          <a:solidFill>
                            <a:srgbClr val="000000"/>
                          </a:solidFill>
                          <a:effectLst/>
                          <a:latin typeface="ＭＳ Ｐゴシック"/>
                        </a:rPr>
                        <a:t>農産物以外</a:t>
                      </a:r>
                      <a:r>
                        <a:rPr lang="ja-JP" altLang="en-US" sz="800" b="0" i="0" u="none" strike="noStrike" dirty="0" smtClean="0">
                          <a:solidFill>
                            <a:srgbClr val="000000"/>
                          </a:solidFill>
                          <a:effectLst/>
                          <a:latin typeface="ＭＳ Ｐゴシック"/>
                        </a:rPr>
                        <a:t>の</a:t>
                      </a:r>
                      <a:endParaRPr lang="en-US" altLang="ja-JP" sz="800" b="0" i="0" u="none" strike="noStrike" dirty="0" smtClean="0">
                        <a:solidFill>
                          <a:srgbClr val="000000"/>
                        </a:solidFill>
                        <a:effectLst/>
                        <a:latin typeface="ＭＳ Ｐゴシック"/>
                      </a:endParaRPr>
                    </a:p>
                    <a:p>
                      <a:pPr algn="r" fontAlgn="ctr"/>
                      <a:r>
                        <a:rPr lang="ja-JP" altLang="en-US" sz="800" b="0" i="0" u="none" strike="noStrike" dirty="0" smtClean="0">
                          <a:solidFill>
                            <a:srgbClr val="000000"/>
                          </a:solidFill>
                          <a:effectLst/>
                          <a:latin typeface="ＭＳ Ｐゴシック"/>
                        </a:rPr>
                        <a:t>品揃え</a:t>
                      </a:r>
                      <a:endParaRPr lang="ja-JP" altLang="en-US" sz="8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800" b="0" i="0" u="none" strike="noStrike">
                          <a:solidFill>
                            <a:srgbClr val="000000"/>
                          </a:solidFill>
                          <a:effectLst/>
                          <a:latin typeface="MS Gothic"/>
                        </a:rPr>
                        <a:t>20</a:t>
                      </a:r>
                    </a:p>
                  </a:txBody>
                  <a:tcPr marL="9525" marR="9525" marT="9525" marB="0" anchor="ctr"/>
                </a:tc>
                <a:tc>
                  <a:txBody>
                    <a:bodyPr/>
                    <a:lstStyle/>
                    <a:p>
                      <a:pPr algn="ctr" fontAlgn="ctr"/>
                      <a:r>
                        <a:rPr lang="en-US" altLang="ja-JP" sz="800" b="0" i="0" u="none" strike="noStrike">
                          <a:solidFill>
                            <a:srgbClr val="000000"/>
                          </a:solidFill>
                          <a:effectLst/>
                          <a:latin typeface="MS Gothic"/>
                        </a:rPr>
                        <a:t>6.6%</a:t>
                      </a:r>
                    </a:p>
                  </a:txBody>
                  <a:tcPr marL="9525" marR="9525" marT="9525" marB="0" anchor="ctr"/>
                </a:tc>
                <a:tc>
                  <a:txBody>
                    <a:bodyPr/>
                    <a:lstStyle/>
                    <a:p>
                      <a:pPr algn="ctr" fontAlgn="ctr"/>
                      <a:r>
                        <a:rPr lang="en-US" altLang="ja-JP" sz="800" b="0" i="0" u="none" strike="noStrike">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5.0%</a:t>
                      </a:r>
                    </a:p>
                  </a:txBody>
                  <a:tcPr marL="9525" marR="9525" marT="9525" marB="0" anchor="ctr"/>
                </a:tc>
                <a:tc>
                  <a:txBody>
                    <a:bodyPr/>
                    <a:lstStyle/>
                    <a:p>
                      <a:pPr algn="ctr" fontAlgn="ctr"/>
                      <a:r>
                        <a:rPr lang="en-US" altLang="ja-JP" sz="800" b="0" i="0" u="none" strike="noStrike">
                          <a:solidFill>
                            <a:srgbClr val="000000"/>
                          </a:solidFill>
                          <a:effectLst/>
                          <a:latin typeface="MS Gothic"/>
                        </a:rPr>
                        <a:t>5</a:t>
                      </a:r>
                    </a:p>
                  </a:txBody>
                  <a:tcPr marL="9525" marR="9525" marT="9525" marB="0" anchor="ctr"/>
                </a:tc>
                <a:tc>
                  <a:txBody>
                    <a:bodyPr/>
                    <a:lstStyle/>
                    <a:p>
                      <a:pPr algn="ctr" fontAlgn="ctr"/>
                      <a:r>
                        <a:rPr lang="en-US" altLang="ja-JP" sz="800" b="0" i="0" u="none" strike="noStrike">
                          <a:solidFill>
                            <a:srgbClr val="000000"/>
                          </a:solidFill>
                          <a:effectLst/>
                          <a:latin typeface="MS Gothic"/>
                        </a:rPr>
                        <a:t>11.4%</a:t>
                      </a:r>
                    </a:p>
                  </a:txBody>
                  <a:tcPr marL="9525" marR="9525" marT="9525" marB="0" anchor="ctr"/>
                </a:tc>
                <a:tc>
                  <a:txBody>
                    <a:bodyPr/>
                    <a:lstStyle/>
                    <a:p>
                      <a:pPr algn="ctr" fontAlgn="ctr"/>
                      <a:r>
                        <a:rPr lang="en-US" altLang="ja-JP" sz="800" b="0" i="0" u="none" strike="noStrike">
                          <a:solidFill>
                            <a:srgbClr val="000000"/>
                          </a:solidFill>
                          <a:effectLst/>
                          <a:latin typeface="MS Gothic"/>
                        </a:rPr>
                        <a:t>12</a:t>
                      </a:r>
                    </a:p>
                  </a:txBody>
                  <a:tcPr marL="9525" marR="9525" marT="9525" marB="0" anchor="ctr"/>
                </a:tc>
                <a:tc>
                  <a:txBody>
                    <a:bodyPr/>
                    <a:lstStyle/>
                    <a:p>
                      <a:pPr algn="ctr" fontAlgn="ctr"/>
                      <a:r>
                        <a:rPr lang="en-US" altLang="ja-JP" sz="800" b="0" i="0" u="none" strike="noStrike">
                          <a:solidFill>
                            <a:srgbClr val="000000"/>
                          </a:solidFill>
                          <a:effectLst/>
                          <a:latin typeface="MS Gothic"/>
                        </a:rPr>
                        <a:t>6.0%</a:t>
                      </a:r>
                    </a:p>
                  </a:txBody>
                  <a:tcPr marL="9525" marR="9525" marT="9525" marB="0" anchor="ctr"/>
                </a:tc>
              </a:tr>
              <a:tr h="91882">
                <a:tc>
                  <a:txBody>
                    <a:bodyPr/>
                    <a:lstStyle/>
                    <a:p>
                      <a:pPr algn="r" fontAlgn="ctr"/>
                      <a:r>
                        <a:rPr lang="ja-JP" altLang="en-US" sz="800" b="0" i="0" u="none" strike="noStrike" dirty="0">
                          <a:solidFill>
                            <a:srgbClr val="000000"/>
                          </a:solidFill>
                          <a:effectLst/>
                          <a:latin typeface="ＭＳ Ｐゴシック"/>
                        </a:rPr>
                        <a:t>生産者に</a:t>
                      </a:r>
                      <a:r>
                        <a:rPr lang="ja-JP" altLang="en-US" sz="800" b="0" i="0" u="none" strike="noStrike" dirty="0" smtClean="0">
                          <a:solidFill>
                            <a:srgbClr val="000000"/>
                          </a:solidFill>
                          <a:effectLst/>
                          <a:latin typeface="ＭＳ Ｐゴシック"/>
                        </a:rPr>
                        <a:t>対する</a:t>
                      </a:r>
                      <a:endParaRPr lang="en-US" altLang="ja-JP" sz="800" b="0" i="0" u="none" strike="noStrike" dirty="0" smtClean="0">
                        <a:solidFill>
                          <a:srgbClr val="000000"/>
                        </a:solidFill>
                        <a:effectLst/>
                        <a:latin typeface="ＭＳ Ｐゴシック"/>
                      </a:endParaRPr>
                    </a:p>
                    <a:p>
                      <a:pPr algn="r" fontAlgn="ctr"/>
                      <a:r>
                        <a:rPr lang="ja-JP" altLang="en-US" sz="800" b="0" i="0" u="none" strike="noStrike" dirty="0" smtClean="0">
                          <a:solidFill>
                            <a:srgbClr val="000000"/>
                          </a:solidFill>
                          <a:effectLst/>
                          <a:latin typeface="ＭＳ Ｐゴシック"/>
                        </a:rPr>
                        <a:t>安心感</a:t>
                      </a:r>
                      <a:endParaRPr lang="ja-JP" altLang="en-US" sz="8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800" b="0" i="0" u="none" strike="noStrike">
                          <a:solidFill>
                            <a:srgbClr val="000000"/>
                          </a:solidFill>
                          <a:effectLst/>
                          <a:latin typeface="MS Gothic"/>
                        </a:rPr>
                        <a:t>43</a:t>
                      </a:r>
                    </a:p>
                  </a:txBody>
                  <a:tcPr marL="9525" marR="9525" marT="9525" marB="0" anchor="ctr"/>
                </a:tc>
                <a:tc>
                  <a:txBody>
                    <a:bodyPr/>
                    <a:lstStyle/>
                    <a:p>
                      <a:pPr algn="ctr" fontAlgn="ctr"/>
                      <a:r>
                        <a:rPr lang="en-US" altLang="ja-JP" sz="800" b="0" i="0" u="none" strike="noStrike">
                          <a:solidFill>
                            <a:srgbClr val="000000"/>
                          </a:solidFill>
                          <a:effectLst/>
                          <a:latin typeface="MS Gothic"/>
                        </a:rPr>
                        <a:t>14.2%</a:t>
                      </a:r>
                    </a:p>
                  </a:txBody>
                  <a:tcPr marL="9525" marR="9525" marT="9525" marB="0" anchor="ctr"/>
                </a:tc>
                <a:tc>
                  <a:txBody>
                    <a:bodyPr/>
                    <a:lstStyle/>
                    <a:p>
                      <a:pPr algn="ctr" fontAlgn="ctr"/>
                      <a:r>
                        <a:rPr lang="en-US" altLang="ja-JP" sz="800" b="0" i="0" u="none" strike="noStrike">
                          <a:solidFill>
                            <a:srgbClr val="000000"/>
                          </a:solidFill>
                          <a:effectLst/>
                          <a:latin typeface="MS Gothic"/>
                        </a:rPr>
                        <a:t>5</a:t>
                      </a:r>
                    </a:p>
                  </a:txBody>
                  <a:tcPr marL="9525" marR="9525" marT="9525" marB="0" anchor="ctr"/>
                </a:tc>
                <a:tc>
                  <a:txBody>
                    <a:bodyPr/>
                    <a:lstStyle/>
                    <a:p>
                      <a:pPr algn="ctr" fontAlgn="ctr"/>
                      <a:r>
                        <a:rPr lang="en-US" altLang="ja-JP" sz="800" b="0" i="0" u="none" strike="noStrike">
                          <a:solidFill>
                            <a:srgbClr val="000000"/>
                          </a:solidFill>
                          <a:effectLst/>
                          <a:latin typeface="MS Gothic"/>
                        </a:rPr>
                        <a:t>8.3%</a:t>
                      </a:r>
                    </a:p>
                  </a:txBody>
                  <a:tcPr marL="9525" marR="9525" marT="9525" marB="0" anchor="ctr"/>
                </a:tc>
                <a:tc>
                  <a:txBody>
                    <a:bodyPr/>
                    <a:lstStyle/>
                    <a:p>
                      <a:pPr algn="ctr" fontAlgn="ctr"/>
                      <a:r>
                        <a:rPr lang="en-US" altLang="ja-JP" sz="800" b="0" i="0" u="none" strike="noStrike">
                          <a:solidFill>
                            <a:srgbClr val="000000"/>
                          </a:solidFill>
                          <a:effectLst/>
                          <a:latin typeface="MS Gothic"/>
                        </a:rPr>
                        <a:t>7</a:t>
                      </a:r>
                    </a:p>
                  </a:txBody>
                  <a:tcPr marL="9525" marR="9525" marT="9525" marB="0" anchor="ctr"/>
                </a:tc>
                <a:tc>
                  <a:txBody>
                    <a:bodyPr/>
                    <a:lstStyle/>
                    <a:p>
                      <a:pPr algn="ctr" fontAlgn="ctr"/>
                      <a:r>
                        <a:rPr lang="en-US" altLang="ja-JP" sz="800" b="0" i="0" u="none" strike="noStrike">
                          <a:solidFill>
                            <a:srgbClr val="000000"/>
                          </a:solidFill>
                          <a:effectLst/>
                          <a:latin typeface="MS Gothic"/>
                        </a:rPr>
                        <a:t>15.9%</a:t>
                      </a:r>
                    </a:p>
                  </a:txBody>
                  <a:tcPr marL="9525" marR="9525" marT="9525" marB="0" anchor="ctr"/>
                </a:tc>
                <a:tc>
                  <a:txBody>
                    <a:bodyPr/>
                    <a:lstStyle/>
                    <a:p>
                      <a:pPr algn="ctr" fontAlgn="ctr"/>
                      <a:r>
                        <a:rPr lang="en-US" altLang="ja-JP" sz="800" b="0" i="0" u="none" strike="noStrike">
                          <a:solidFill>
                            <a:srgbClr val="000000"/>
                          </a:solidFill>
                          <a:effectLst/>
                          <a:latin typeface="MS Gothic"/>
                        </a:rPr>
                        <a:t>31</a:t>
                      </a:r>
                    </a:p>
                  </a:txBody>
                  <a:tcPr marL="9525" marR="9525" marT="9525" marB="0" anchor="ctr"/>
                </a:tc>
                <a:tc>
                  <a:txBody>
                    <a:bodyPr/>
                    <a:lstStyle/>
                    <a:p>
                      <a:pPr algn="ctr" fontAlgn="ctr"/>
                      <a:r>
                        <a:rPr lang="en-US" altLang="ja-JP" sz="800" b="0" i="0" u="none" strike="noStrike">
                          <a:solidFill>
                            <a:srgbClr val="000000"/>
                          </a:solidFill>
                          <a:effectLst/>
                          <a:latin typeface="MS Gothic"/>
                        </a:rPr>
                        <a:t>15.6%</a:t>
                      </a:r>
                    </a:p>
                  </a:txBody>
                  <a:tcPr marL="9525" marR="9525" marT="9525" marB="0" anchor="ctr"/>
                </a:tc>
              </a:tr>
              <a:tr h="91882">
                <a:tc>
                  <a:txBody>
                    <a:bodyPr/>
                    <a:lstStyle/>
                    <a:p>
                      <a:pPr algn="r" fontAlgn="ctr"/>
                      <a:r>
                        <a:rPr lang="ja-JP" altLang="en-US" sz="800" b="0" i="0" u="none" strike="noStrike" dirty="0">
                          <a:solidFill>
                            <a:srgbClr val="000000"/>
                          </a:solidFill>
                          <a:effectLst/>
                          <a:latin typeface="ＭＳ Ｐゴシック"/>
                        </a:rPr>
                        <a:t>店内の清潔さ</a:t>
                      </a:r>
                    </a:p>
                  </a:txBody>
                  <a:tcPr marL="9525" marR="9525" marT="9525" marB="0" anchor="ctr"/>
                </a:tc>
                <a:tc>
                  <a:txBody>
                    <a:bodyPr/>
                    <a:lstStyle/>
                    <a:p>
                      <a:pPr algn="ctr" fontAlgn="ctr"/>
                      <a:r>
                        <a:rPr lang="en-US" altLang="ja-JP" sz="800" b="0" i="0" u="none" strike="noStrike">
                          <a:solidFill>
                            <a:srgbClr val="000000"/>
                          </a:solidFill>
                          <a:effectLst/>
                          <a:latin typeface="MS Gothic"/>
                        </a:rPr>
                        <a:t>17</a:t>
                      </a:r>
                    </a:p>
                  </a:txBody>
                  <a:tcPr marL="9525" marR="9525" marT="9525" marB="0" anchor="ctr"/>
                </a:tc>
                <a:tc>
                  <a:txBody>
                    <a:bodyPr/>
                    <a:lstStyle/>
                    <a:p>
                      <a:pPr algn="ctr" fontAlgn="ctr"/>
                      <a:r>
                        <a:rPr lang="en-US" altLang="ja-JP" sz="800" b="0" i="0" u="none" strike="noStrike">
                          <a:solidFill>
                            <a:srgbClr val="000000"/>
                          </a:solidFill>
                          <a:effectLst/>
                          <a:latin typeface="MS Gothic"/>
                        </a:rPr>
                        <a:t>5.6%</a:t>
                      </a:r>
                    </a:p>
                  </a:txBody>
                  <a:tcPr marL="9525" marR="9525" marT="9525" marB="0" anchor="ctr"/>
                </a:tc>
                <a:tc>
                  <a:txBody>
                    <a:bodyPr/>
                    <a:lstStyle/>
                    <a:p>
                      <a:pPr algn="ctr" fontAlgn="ctr"/>
                      <a:r>
                        <a:rPr lang="en-US" altLang="ja-JP" sz="800" b="0" i="0" u="none" strike="noStrike">
                          <a:solidFill>
                            <a:srgbClr val="000000"/>
                          </a:solidFill>
                          <a:effectLst/>
                          <a:latin typeface="MS Gothic"/>
                        </a:rPr>
                        <a:t>4</a:t>
                      </a:r>
                    </a:p>
                  </a:txBody>
                  <a:tcPr marL="9525" marR="9525" marT="9525" marB="0" anchor="ctr"/>
                </a:tc>
                <a:tc>
                  <a:txBody>
                    <a:bodyPr/>
                    <a:lstStyle/>
                    <a:p>
                      <a:pPr algn="ctr" fontAlgn="ctr"/>
                      <a:r>
                        <a:rPr lang="en-US" altLang="ja-JP" sz="800" b="0" i="0" u="none" strike="noStrike">
                          <a:solidFill>
                            <a:srgbClr val="000000"/>
                          </a:solidFill>
                          <a:effectLst/>
                          <a:latin typeface="MS Gothic"/>
                        </a:rPr>
                        <a:t>6.7%</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2.3%</a:t>
                      </a:r>
                    </a:p>
                  </a:txBody>
                  <a:tcPr marL="9525" marR="9525" marT="9525" marB="0" anchor="ctr"/>
                </a:tc>
                <a:tc>
                  <a:txBody>
                    <a:bodyPr/>
                    <a:lstStyle/>
                    <a:p>
                      <a:pPr algn="ctr" fontAlgn="ctr"/>
                      <a:r>
                        <a:rPr lang="en-US" altLang="ja-JP" sz="800" b="0" i="0" u="none" strike="noStrike">
                          <a:solidFill>
                            <a:srgbClr val="000000"/>
                          </a:solidFill>
                          <a:effectLst/>
                          <a:latin typeface="MS Gothic"/>
                        </a:rPr>
                        <a:t>12</a:t>
                      </a:r>
                    </a:p>
                  </a:txBody>
                  <a:tcPr marL="9525" marR="9525" marT="9525" marB="0" anchor="ctr"/>
                </a:tc>
                <a:tc>
                  <a:txBody>
                    <a:bodyPr/>
                    <a:lstStyle/>
                    <a:p>
                      <a:pPr algn="ctr" fontAlgn="ctr"/>
                      <a:r>
                        <a:rPr lang="en-US" altLang="ja-JP" sz="800" b="0" i="0" u="none" strike="noStrike">
                          <a:solidFill>
                            <a:srgbClr val="000000"/>
                          </a:solidFill>
                          <a:effectLst/>
                          <a:latin typeface="MS Gothic"/>
                        </a:rPr>
                        <a:t>6.0%</a:t>
                      </a:r>
                    </a:p>
                  </a:txBody>
                  <a:tcPr marL="9525" marR="9525" marT="9525" marB="0" anchor="ctr"/>
                </a:tc>
              </a:tr>
              <a:tr h="91882">
                <a:tc>
                  <a:txBody>
                    <a:bodyPr/>
                    <a:lstStyle/>
                    <a:p>
                      <a:pPr algn="r" fontAlgn="ctr"/>
                      <a:r>
                        <a:rPr lang="ja-JP" altLang="en-US" sz="800" b="0" i="0" u="none" strike="noStrike" dirty="0">
                          <a:solidFill>
                            <a:srgbClr val="000000"/>
                          </a:solidFill>
                          <a:effectLst/>
                          <a:latin typeface="ＭＳ Ｐゴシック"/>
                        </a:rPr>
                        <a:t>店員の対応</a:t>
                      </a:r>
                    </a:p>
                  </a:txBody>
                  <a:tcPr marL="9525" marR="9525" marT="9525" marB="0" anchor="ctr"/>
                </a:tc>
                <a:tc>
                  <a:txBody>
                    <a:bodyPr/>
                    <a:lstStyle/>
                    <a:p>
                      <a:pPr algn="ctr" fontAlgn="ctr"/>
                      <a:r>
                        <a:rPr lang="en-US" altLang="ja-JP" sz="800" b="0" i="0" u="none" strike="noStrike">
                          <a:solidFill>
                            <a:srgbClr val="000000"/>
                          </a:solidFill>
                          <a:effectLst/>
                          <a:latin typeface="MS Gothic"/>
                        </a:rPr>
                        <a:t>12</a:t>
                      </a:r>
                    </a:p>
                  </a:txBody>
                  <a:tcPr marL="9525" marR="9525" marT="9525" marB="0" anchor="ctr"/>
                </a:tc>
                <a:tc>
                  <a:txBody>
                    <a:bodyPr/>
                    <a:lstStyle/>
                    <a:p>
                      <a:pPr algn="ctr" fontAlgn="ctr"/>
                      <a:r>
                        <a:rPr lang="en-US" altLang="ja-JP" sz="800" b="0" i="0" u="none" strike="noStrike">
                          <a:solidFill>
                            <a:srgbClr val="000000"/>
                          </a:solidFill>
                          <a:effectLst/>
                          <a:latin typeface="MS Gothic"/>
                        </a:rPr>
                        <a:t>4.0%</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1.7%</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4.5%</a:t>
                      </a:r>
                    </a:p>
                  </a:txBody>
                  <a:tcPr marL="9525" marR="9525" marT="9525" marB="0" anchor="ctr"/>
                </a:tc>
                <a:tc>
                  <a:txBody>
                    <a:bodyPr/>
                    <a:lstStyle/>
                    <a:p>
                      <a:pPr algn="ctr" fontAlgn="ctr"/>
                      <a:r>
                        <a:rPr lang="en-US" altLang="ja-JP" sz="800" b="0" i="0" u="none" strike="noStrike">
                          <a:solidFill>
                            <a:srgbClr val="000000"/>
                          </a:solidFill>
                          <a:effectLst/>
                          <a:latin typeface="MS Gothic"/>
                        </a:rPr>
                        <a:t>9</a:t>
                      </a:r>
                    </a:p>
                  </a:txBody>
                  <a:tcPr marL="9525" marR="9525" marT="9525" marB="0" anchor="ctr"/>
                </a:tc>
                <a:tc>
                  <a:txBody>
                    <a:bodyPr/>
                    <a:lstStyle/>
                    <a:p>
                      <a:pPr algn="ctr" fontAlgn="ctr"/>
                      <a:r>
                        <a:rPr lang="en-US" altLang="ja-JP" sz="800" b="0" i="0" u="none" strike="noStrike">
                          <a:solidFill>
                            <a:srgbClr val="000000"/>
                          </a:solidFill>
                          <a:effectLst/>
                          <a:latin typeface="MS Gothic"/>
                        </a:rPr>
                        <a:t>4.5%</a:t>
                      </a:r>
                    </a:p>
                  </a:txBody>
                  <a:tcPr marL="9525" marR="9525" marT="9525" marB="0" anchor="ctr"/>
                </a:tc>
              </a:tr>
              <a:tr h="91882">
                <a:tc>
                  <a:txBody>
                    <a:bodyPr/>
                    <a:lstStyle/>
                    <a:p>
                      <a:pPr algn="r" fontAlgn="ctr"/>
                      <a:r>
                        <a:rPr lang="ja-JP" altLang="en-US" sz="800" b="0" i="0" u="none" strike="noStrike" dirty="0">
                          <a:solidFill>
                            <a:srgbClr val="000000"/>
                          </a:solidFill>
                          <a:effectLst/>
                          <a:latin typeface="ＭＳ Ｐゴシック"/>
                        </a:rPr>
                        <a:t>買物のしやすさ</a:t>
                      </a:r>
                    </a:p>
                  </a:txBody>
                  <a:tcPr marL="9525" marR="9525" marT="9525" marB="0" anchor="ctr"/>
                </a:tc>
                <a:tc>
                  <a:txBody>
                    <a:bodyPr/>
                    <a:lstStyle/>
                    <a:p>
                      <a:pPr algn="ctr" fontAlgn="ctr"/>
                      <a:r>
                        <a:rPr lang="en-US" altLang="ja-JP" sz="800" b="0" i="0" u="none" strike="noStrike">
                          <a:solidFill>
                            <a:srgbClr val="000000"/>
                          </a:solidFill>
                          <a:effectLst/>
                          <a:latin typeface="MS Gothic"/>
                        </a:rPr>
                        <a:t>32</a:t>
                      </a:r>
                    </a:p>
                  </a:txBody>
                  <a:tcPr marL="9525" marR="9525" marT="9525" marB="0" anchor="ctr"/>
                </a:tc>
                <a:tc>
                  <a:txBody>
                    <a:bodyPr/>
                    <a:lstStyle/>
                    <a:p>
                      <a:pPr algn="ctr" fontAlgn="ctr"/>
                      <a:r>
                        <a:rPr lang="en-US" altLang="ja-JP" sz="800" b="0" i="0" u="none" strike="noStrike">
                          <a:solidFill>
                            <a:srgbClr val="000000"/>
                          </a:solidFill>
                          <a:effectLst/>
                          <a:latin typeface="MS Gothic"/>
                        </a:rPr>
                        <a:t>10.6%</a:t>
                      </a:r>
                    </a:p>
                  </a:txBody>
                  <a:tcPr marL="9525" marR="9525" marT="9525" marB="0" anchor="ctr"/>
                </a:tc>
                <a:tc>
                  <a:txBody>
                    <a:bodyPr/>
                    <a:lstStyle/>
                    <a:p>
                      <a:pPr algn="ctr" fontAlgn="ctr"/>
                      <a:r>
                        <a:rPr lang="en-US" altLang="ja-JP" sz="800" b="0" i="0" u="none" strike="noStrike">
                          <a:solidFill>
                            <a:srgbClr val="000000"/>
                          </a:solidFill>
                          <a:effectLst/>
                          <a:latin typeface="MS Gothic"/>
                        </a:rPr>
                        <a:t>4</a:t>
                      </a:r>
                    </a:p>
                  </a:txBody>
                  <a:tcPr marL="9525" marR="9525" marT="9525" marB="0" anchor="ctr"/>
                </a:tc>
                <a:tc>
                  <a:txBody>
                    <a:bodyPr/>
                    <a:lstStyle/>
                    <a:p>
                      <a:pPr algn="ctr" fontAlgn="ctr"/>
                      <a:r>
                        <a:rPr lang="en-US" altLang="ja-JP" sz="800" b="0" i="0" u="none" strike="noStrike">
                          <a:solidFill>
                            <a:srgbClr val="000000"/>
                          </a:solidFill>
                          <a:effectLst/>
                          <a:latin typeface="MS Gothic"/>
                        </a:rPr>
                        <a:t>6.7%</a:t>
                      </a:r>
                    </a:p>
                  </a:txBody>
                  <a:tcPr marL="9525" marR="9525" marT="9525" marB="0" anchor="ctr"/>
                </a:tc>
                <a:tc>
                  <a:txBody>
                    <a:bodyPr/>
                    <a:lstStyle/>
                    <a:p>
                      <a:pPr algn="ctr" fontAlgn="ctr"/>
                      <a:r>
                        <a:rPr lang="en-US" altLang="ja-JP" sz="800" b="0" i="0" u="none" strike="noStrike">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6.8%</a:t>
                      </a:r>
                    </a:p>
                  </a:txBody>
                  <a:tcPr marL="9525" marR="9525" marT="9525" marB="0" anchor="ctr"/>
                </a:tc>
                <a:tc>
                  <a:txBody>
                    <a:bodyPr/>
                    <a:lstStyle/>
                    <a:p>
                      <a:pPr algn="ctr" fontAlgn="ctr"/>
                      <a:r>
                        <a:rPr lang="en-US" altLang="ja-JP" sz="800" b="0" i="0" u="none" strike="noStrike">
                          <a:solidFill>
                            <a:srgbClr val="000000"/>
                          </a:solidFill>
                          <a:effectLst/>
                          <a:latin typeface="MS Gothic"/>
                        </a:rPr>
                        <a:t>25</a:t>
                      </a:r>
                    </a:p>
                  </a:txBody>
                  <a:tcPr marL="9525" marR="9525" marT="9525" marB="0" anchor="ctr"/>
                </a:tc>
                <a:tc>
                  <a:txBody>
                    <a:bodyPr/>
                    <a:lstStyle/>
                    <a:p>
                      <a:pPr algn="ctr" fontAlgn="ctr"/>
                      <a:r>
                        <a:rPr lang="en-US" altLang="ja-JP" sz="800" b="0" i="0" u="none" strike="noStrike">
                          <a:solidFill>
                            <a:srgbClr val="000000"/>
                          </a:solidFill>
                          <a:effectLst/>
                          <a:latin typeface="MS Gothic"/>
                        </a:rPr>
                        <a:t>12.6%</a:t>
                      </a:r>
                    </a:p>
                  </a:txBody>
                  <a:tcPr marL="9525" marR="9525" marT="9525" marB="0" anchor="ctr"/>
                </a:tc>
              </a:tr>
              <a:tr h="91882">
                <a:tc>
                  <a:txBody>
                    <a:bodyPr/>
                    <a:lstStyle/>
                    <a:p>
                      <a:pPr algn="r" fontAlgn="ctr"/>
                      <a:r>
                        <a:rPr lang="ja-JP" altLang="en-US" sz="800" b="0" i="0" u="none" strike="noStrike" dirty="0">
                          <a:solidFill>
                            <a:srgbClr val="000000"/>
                          </a:solidFill>
                          <a:effectLst/>
                          <a:latin typeface="ＭＳ Ｐゴシック"/>
                        </a:rPr>
                        <a:t>交通利便性</a:t>
                      </a:r>
                    </a:p>
                  </a:txBody>
                  <a:tcPr marL="9525" marR="9525" marT="9525" marB="0" anchor="ctr"/>
                </a:tc>
                <a:tc>
                  <a:txBody>
                    <a:bodyPr/>
                    <a:lstStyle/>
                    <a:p>
                      <a:pPr algn="ctr" fontAlgn="ctr"/>
                      <a:r>
                        <a:rPr lang="en-US" altLang="ja-JP" sz="800" b="0" i="0" u="none" strike="noStrike">
                          <a:solidFill>
                            <a:srgbClr val="000000"/>
                          </a:solidFill>
                          <a:effectLst/>
                          <a:latin typeface="MS Gothic"/>
                        </a:rPr>
                        <a:t>42</a:t>
                      </a:r>
                    </a:p>
                  </a:txBody>
                  <a:tcPr marL="9525" marR="9525" marT="9525" marB="0" anchor="ctr"/>
                </a:tc>
                <a:tc>
                  <a:txBody>
                    <a:bodyPr/>
                    <a:lstStyle/>
                    <a:p>
                      <a:pPr algn="ctr" fontAlgn="ctr"/>
                      <a:r>
                        <a:rPr lang="en-US" altLang="ja-JP" sz="800" b="0" i="0" u="none" strike="noStrike">
                          <a:solidFill>
                            <a:srgbClr val="000000"/>
                          </a:solidFill>
                          <a:effectLst/>
                          <a:latin typeface="MS Gothic"/>
                        </a:rPr>
                        <a:t>13.9%</a:t>
                      </a:r>
                    </a:p>
                  </a:txBody>
                  <a:tcPr marL="9525" marR="9525" marT="9525" marB="0" anchor="ctr"/>
                </a:tc>
                <a:tc>
                  <a:txBody>
                    <a:bodyPr/>
                    <a:lstStyle/>
                    <a:p>
                      <a:pPr algn="ctr" fontAlgn="ctr"/>
                      <a:r>
                        <a:rPr lang="en-US" altLang="ja-JP" sz="800" b="0" i="0" u="none" strike="noStrike">
                          <a:solidFill>
                            <a:srgbClr val="000000"/>
                          </a:solidFill>
                          <a:effectLst/>
                          <a:latin typeface="MS Gothic"/>
                        </a:rPr>
                        <a:t>10</a:t>
                      </a:r>
                    </a:p>
                  </a:txBody>
                  <a:tcPr marL="9525" marR="9525" marT="9525" marB="0" anchor="ctr"/>
                </a:tc>
                <a:tc>
                  <a:txBody>
                    <a:bodyPr/>
                    <a:lstStyle/>
                    <a:p>
                      <a:pPr algn="ctr" fontAlgn="ctr"/>
                      <a:r>
                        <a:rPr lang="en-US" altLang="ja-JP" sz="800" b="0" i="0" u="none" strike="noStrike">
                          <a:solidFill>
                            <a:srgbClr val="000000"/>
                          </a:solidFill>
                          <a:effectLst/>
                          <a:latin typeface="MS Gothic"/>
                        </a:rPr>
                        <a:t>16.7%</a:t>
                      </a:r>
                    </a:p>
                  </a:txBody>
                  <a:tcPr marL="9525" marR="9525" marT="9525" marB="0" anchor="ctr"/>
                </a:tc>
                <a:tc>
                  <a:txBody>
                    <a:bodyPr/>
                    <a:lstStyle/>
                    <a:p>
                      <a:pPr algn="ctr" fontAlgn="ctr"/>
                      <a:r>
                        <a:rPr lang="en-US" altLang="ja-JP" sz="800" b="0" i="0" u="none" strike="noStrike">
                          <a:solidFill>
                            <a:srgbClr val="000000"/>
                          </a:solidFill>
                          <a:effectLst/>
                          <a:latin typeface="MS Gothic"/>
                        </a:rPr>
                        <a:t>9</a:t>
                      </a:r>
                    </a:p>
                  </a:txBody>
                  <a:tcPr marL="9525" marR="9525" marT="9525" marB="0" anchor="ctr"/>
                </a:tc>
                <a:tc>
                  <a:txBody>
                    <a:bodyPr/>
                    <a:lstStyle/>
                    <a:p>
                      <a:pPr algn="ctr" fontAlgn="ctr"/>
                      <a:r>
                        <a:rPr lang="en-US" altLang="ja-JP" sz="800" b="0" i="0" u="none" strike="noStrike">
                          <a:solidFill>
                            <a:srgbClr val="000000"/>
                          </a:solidFill>
                          <a:effectLst/>
                          <a:latin typeface="MS Gothic"/>
                        </a:rPr>
                        <a:t>20.5%</a:t>
                      </a:r>
                    </a:p>
                  </a:txBody>
                  <a:tcPr marL="9525" marR="9525" marT="9525" marB="0" anchor="ctr"/>
                </a:tc>
                <a:tc>
                  <a:txBody>
                    <a:bodyPr/>
                    <a:lstStyle/>
                    <a:p>
                      <a:pPr algn="ctr" fontAlgn="ctr"/>
                      <a:r>
                        <a:rPr lang="en-US" altLang="ja-JP" sz="800" b="0" i="0" u="none" strike="noStrike">
                          <a:solidFill>
                            <a:srgbClr val="000000"/>
                          </a:solidFill>
                          <a:effectLst/>
                          <a:latin typeface="MS Gothic"/>
                        </a:rPr>
                        <a:t>23</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11.6%</a:t>
                      </a:r>
                    </a:p>
                  </a:txBody>
                  <a:tcPr marL="9525" marR="9525" marT="9525" marB="0" anchor="ctr"/>
                </a:tc>
              </a:tr>
            </a:tbl>
          </a:graphicData>
        </a:graphic>
      </p:graphicFrame>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000" y="2855516"/>
            <a:ext cx="3060000" cy="235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9000" y="2855516"/>
            <a:ext cx="3060000" cy="235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フッター プレースホルダー 4"/>
          <p:cNvSpPr>
            <a:spLocks noGrp="1"/>
          </p:cNvSpPr>
          <p:nvPr>
            <p:ph type="ftr" sz="quarter" idx="11"/>
          </p:nvPr>
        </p:nvSpPr>
        <p:spPr>
          <a:xfrm>
            <a:off x="2359794" y="8657167"/>
            <a:ext cx="2171700" cy="486833"/>
          </a:xfrm>
        </p:spPr>
        <p:txBody>
          <a:bodyPr/>
          <a:lstStyle/>
          <a:p>
            <a:r>
              <a:rPr kumimoji="1" lang="ja-JP" altLang="en-US" dirty="0" smtClean="0"/>
              <a:t>１３</a:t>
            </a:r>
            <a:endParaRPr kumimoji="1" lang="ja-JP" altLang="en-US" dirty="0"/>
          </a:p>
        </p:txBody>
      </p:sp>
    </p:spTree>
    <p:extLst>
      <p:ext uri="{BB962C8B-B14F-4D97-AF65-F5344CB8AC3E}">
        <p14:creationId xmlns:p14="http://schemas.microsoft.com/office/powerpoint/2010/main" val="22582151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774836195"/>
              </p:ext>
            </p:extLst>
          </p:nvPr>
        </p:nvGraphicFramePr>
        <p:xfrm>
          <a:off x="264564" y="3267248"/>
          <a:ext cx="3059994" cy="2009361"/>
        </p:xfrm>
        <a:graphic>
          <a:graphicData uri="http://schemas.openxmlformats.org/drawingml/2006/table">
            <a:tbl>
              <a:tblPr firstRow="1" bandRow="1">
                <a:tableStyleId>{073A0DAA-6AF3-43AB-8588-CEC1D06C72B9}</a:tableStyleId>
              </a:tblPr>
              <a:tblGrid>
                <a:gridCol w="744610"/>
                <a:gridCol w="289423"/>
                <a:gridCol w="289423"/>
                <a:gridCol w="289423"/>
                <a:gridCol w="289423"/>
                <a:gridCol w="289423"/>
                <a:gridCol w="289423"/>
                <a:gridCol w="289423"/>
                <a:gridCol w="289423"/>
              </a:tblGrid>
              <a:tr h="94099">
                <a:tc>
                  <a:txBody>
                    <a:bodyPr/>
                    <a:lstStyle/>
                    <a:p>
                      <a:pPr algn="r" fontAlgn="ctr"/>
                      <a:r>
                        <a:rPr lang="ja-JP" altLang="en-US" sz="800" b="0" i="0" u="none" strike="noStrike" dirty="0" smtClean="0">
                          <a:effectLst/>
                          <a:latin typeface="ＭＳ Ｐゴシック"/>
                        </a:rPr>
                        <a:t>重視すること</a:t>
                      </a:r>
                      <a:endParaRPr lang="ja-JP" altLang="en-US" sz="800" b="0" i="0" u="none" strike="noStrike" dirty="0">
                        <a:effectLst/>
                        <a:latin typeface="ＭＳ Ｐゴシック"/>
                      </a:endParaRPr>
                    </a:p>
                  </a:txBody>
                  <a:tcPr marL="9525" marR="9525" marT="9525" marB="0" anchor="ctr"/>
                </a:tc>
                <a:tc gridSpan="2">
                  <a:txBody>
                    <a:bodyPr/>
                    <a:lstStyle/>
                    <a:p>
                      <a:pPr algn="ctr" fontAlgn="ctr"/>
                      <a:r>
                        <a:rPr lang="ja-JP" altLang="en-US" sz="800" b="0" i="0" u="none" strike="noStrike" dirty="0">
                          <a:solidFill>
                            <a:schemeClr val="bg1"/>
                          </a:solidFill>
                          <a:effectLst/>
                          <a:latin typeface="MS Gothic"/>
                        </a:rPr>
                        <a:t>合計</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40</a:t>
                      </a:r>
                      <a:r>
                        <a:rPr lang="ja-JP" altLang="en-US" sz="800" b="0" i="0" u="none" strike="noStrike" dirty="0">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50</a:t>
                      </a:r>
                      <a:r>
                        <a:rPr lang="ja-JP" altLang="en-US" sz="8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60</a:t>
                      </a:r>
                      <a:r>
                        <a:rPr lang="ja-JP" altLang="en-US" sz="8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169338">
                <a:tc>
                  <a:txBody>
                    <a:bodyPr/>
                    <a:lstStyle/>
                    <a:p>
                      <a:pPr algn="r" fontAlgn="ctr"/>
                      <a:r>
                        <a:rPr lang="ja-JP" altLang="en-US" sz="800" b="0" i="0" u="none" strike="noStrike" dirty="0">
                          <a:solidFill>
                            <a:srgbClr val="000000"/>
                          </a:solidFill>
                          <a:effectLst/>
                          <a:latin typeface="ＭＳ Ｐゴシック"/>
                        </a:rPr>
                        <a:t>商品の鮮度</a:t>
                      </a:r>
                    </a:p>
                  </a:txBody>
                  <a:tcPr marL="9525" marR="9525" marT="9525" marB="0" anchor="ctr"/>
                </a:tc>
                <a:tc>
                  <a:txBody>
                    <a:bodyPr/>
                    <a:lstStyle/>
                    <a:p>
                      <a:pPr algn="ctr" fontAlgn="ctr"/>
                      <a:r>
                        <a:rPr lang="en-US" altLang="ja-JP" sz="800" b="0" i="0" u="none" strike="noStrike">
                          <a:solidFill>
                            <a:srgbClr val="000000"/>
                          </a:solidFill>
                          <a:effectLst/>
                          <a:latin typeface="MS Gothic"/>
                        </a:rPr>
                        <a:t>251</a:t>
                      </a:r>
                    </a:p>
                  </a:txBody>
                  <a:tcPr marL="9525" marR="9525" marT="9525" marB="0" anchor="ctr"/>
                </a:tc>
                <a:tc>
                  <a:txBody>
                    <a:bodyPr/>
                    <a:lstStyle/>
                    <a:p>
                      <a:pPr algn="ctr" fontAlgn="ctr"/>
                      <a:r>
                        <a:rPr lang="en-US" altLang="ja-JP" sz="800" b="0" i="0" u="none" strike="noStrike">
                          <a:solidFill>
                            <a:srgbClr val="000000"/>
                          </a:solidFill>
                          <a:effectLst/>
                          <a:latin typeface="MS Gothic"/>
                        </a:rPr>
                        <a:t>82.0%</a:t>
                      </a:r>
                    </a:p>
                  </a:txBody>
                  <a:tcPr marL="9525" marR="9525" marT="9525" marB="0" anchor="ctr"/>
                </a:tc>
                <a:tc>
                  <a:txBody>
                    <a:bodyPr/>
                    <a:lstStyle/>
                    <a:p>
                      <a:pPr algn="ctr" fontAlgn="ctr"/>
                      <a:r>
                        <a:rPr lang="en-US" altLang="ja-JP" sz="800" b="0" i="0" u="none" strike="noStrike">
                          <a:solidFill>
                            <a:srgbClr val="000000"/>
                          </a:solidFill>
                          <a:effectLst/>
                          <a:latin typeface="MS Gothic"/>
                        </a:rPr>
                        <a:t>33</a:t>
                      </a:r>
                    </a:p>
                  </a:txBody>
                  <a:tcPr marL="9525" marR="9525" marT="9525" marB="0" anchor="ctr"/>
                </a:tc>
                <a:tc>
                  <a:txBody>
                    <a:bodyPr/>
                    <a:lstStyle/>
                    <a:p>
                      <a:pPr algn="ctr" fontAlgn="ctr"/>
                      <a:r>
                        <a:rPr lang="en-US" altLang="ja-JP" sz="800" b="0" i="0" u="none" strike="noStrike">
                          <a:solidFill>
                            <a:srgbClr val="000000"/>
                          </a:solidFill>
                          <a:effectLst/>
                          <a:latin typeface="MS Gothic"/>
                        </a:rPr>
                        <a:t>73.3%</a:t>
                      </a:r>
                    </a:p>
                  </a:txBody>
                  <a:tcPr marL="9525" marR="9525" marT="9525" marB="0" anchor="ctr"/>
                </a:tc>
                <a:tc>
                  <a:txBody>
                    <a:bodyPr/>
                    <a:lstStyle/>
                    <a:p>
                      <a:pPr algn="ctr" fontAlgn="ctr"/>
                      <a:r>
                        <a:rPr lang="en-US" altLang="ja-JP" sz="800" b="0" i="0" u="none" strike="noStrike">
                          <a:solidFill>
                            <a:srgbClr val="000000"/>
                          </a:solidFill>
                          <a:effectLst/>
                          <a:latin typeface="MS Gothic"/>
                        </a:rPr>
                        <a:t>51</a:t>
                      </a:r>
                    </a:p>
                  </a:txBody>
                  <a:tcPr marL="9525" marR="9525" marT="9525" marB="0" anchor="ctr"/>
                </a:tc>
                <a:tc>
                  <a:txBody>
                    <a:bodyPr/>
                    <a:lstStyle/>
                    <a:p>
                      <a:pPr algn="ctr" fontAlgn="ctr"/>
                      <a:r>
                        <a:rPr lang="en-US" altLang="ja-JP" sz="800" b="0" i="0" u="none" strike="noStrike">
                          <a:solidFill>
                            <a:srgbClr val="000000"/>
                          </a:solidFill>
                          <a:effectLst/>
                          <a:latin typeface="MS Gothic"/>
                        </a:rPr>
                        <a:t>83.6%</a:t>
                      </a:r>
                    </a:p>
                  </a:txBody>
                  <a:tcPr marL="9525" marR="9525" marT="9525" marB="0" anchor="ctr"/>
                </a:tc>
                <a:tc>
                  <a:txBody>
                    <a:bodyPr/>
                    <a:lstStyle/>
                    <a:p>
                      <a:pPr algn="ctr" fontAlgn="ctr"/>
                      <a:r>
                        <a:rPr lang="en-US" altLang="ja-JP" sz="800" b="0" i="0" u="none" strike="noStrike">
                          <a:solidFill>
                            <a:srgbClr val="000000"/>
                          </a:solidFill>
                          <a:effectLst/>
                          <a:latin typeface="MS Gothic"/>
                        </a:rPr>
                        <a:t>167</a:t>
                      </a:r>
                    </a:p>
                  </a:txBody>
                  <a:tcPr marL="9525" marR="9525" marT="9525" marB="0" anchor="ctr"/>
                </a:tc>
                <a:tc>
                  <a:txBody>
                    <a:bodyPr/>
                    <a:lstStyle/>
                    <a:p>
                      <a:pPr algn="ctr" fontAlgn="ctr"/>
                      <a:r>
                        <a:rPr lang="en-US" altLang="ja-JP" sz="800" b="0" i="0" u="none" strike="noStrike">
                          <a:solidFill>
                            <a:srgbClr val="000000"/>
                          </a:solidFill>
                          <a:effectLst/>
                          <a:latin typeface="MS Gothic"/>
                        </a:rPr>
                        <a:t>83.5%</a:t>
                      </a:r>
                    </a:p>
                  </a:txBody>
                  <a:tcPr marL="9525" marR="9525" marT="9525" marB="0" anchor="ctr"/>
                </a:tc>
              </a:tr>
              <a:tr h="169338">
                <a:tc>
                  <a:txBody>
                    <a:bodyPr/>
                    <a:lstStyle/>
                    <a:p>
                      <a:pPr algn="r" fontAlgn="ctr"/>
                      <a:r>
                        <a:rPr lang="ja-JP" altLang="en-US" sz="800" b="0" i="0" u="none" strike="noStrike" dirty="0">
                          <a:solidFill>
                            <a:srgbClr val="000000"/>
                          </a:solidFill>
                          <a:effectLst/>
                          <a:latin typeface="ＭＳ Ｐゴシック"/>
                        </a:rPr>
                        <a:t>商品の</a:t>
                      </a:r>
                      <a:r>
                        <a:rPr lang="ja-JP" altLang="en-US" sz="800" b="0" i="0" u="none" strike="noStrike" dirty="0" smtClean="0">
                          <a:solidFill>
                            <a:srgbClr val="000000"/>
                          </a:solidFill>
                          <a:effectLst/>
                          <a:latin typeface="ＭＳ Ｐゴシック"/>
                        </a:rPr>
                        <a:t>品質</a:t>
                      </a:r>
                      <a:endParaRPr lang="en-US" altLang="ja-JP" sz="800" b="0" i="0" u="none" strike="noStrike" dirty="0" smtClean="0">
                        <a:solidFill>
                          <a:srgbClr val="000000"/>
                        </a:solidFill>
                        <a:effectLst/>
                        <a:latin typeface="ＭＳ Ｐゴシック"/>
                      </a:endParaRPr>
                    </a:p>
                    <a:p>
                      <a:pPr algn="r" fontAlgn="ctr"/>
                      <a:r>
                        <a:rPr lang="ja-JP" altLang="en-US" sz="800" b="0" i="0" u="none" strike="noStrike" dirty="0" smtClean="0">
                          <a:solidFill>
                            <a:srgbClr val="000000"/>
                          </a:solidFill>
                          <a:effectLst/>
                          <a:latin typeface="ＭＳ Ｐゴシック"/>
                        </a:rPr>
                        <a:t>（</a:t>
                      </a:r>
                      <a:r>
                        <a:rPr lang="ja-JP" altLang="en-US" sz="800" b="0" i="0" u="none" strike="noStrike" dirty="0">
                          <a:solidFill>
                            <a:srgbClr val="000000"/>
                          </a:solidFill>
                          <a:effectLst/>
                          <a:latin typeface="ＭＳ Ｐゴシック"/>
                        </a:rPr>
                        <a:t>おいしさ）</a:t>
                      </a:r>
                    </a:p>
                  </a:txBody>
                  <a:tcPr marL="9525" marR="9525" marT="9525" marB="0" anchor="ctr"/>
                </a:tc>
                <a:tc>
                  <a:txBody>
                    <a:bodyPr/>
                    <a:lstStyle/>
                    <a:p>
                      <a:pPr algn="ctr" fontAlgn="ctr"/>
                      <a:r>
                        <a:rPr lang="en-US" altLang="ja-JP" sz="800" b="0" i="0" u="none" strike="noStrike">
                          <a:solidFill>
                            <a:srgbClr val="000000"/>
                          </a:solidFill>
                          <a:effectLst/>
                          <a:latin typeface="MS Gothic"/>
                        </a:rPr>
                        <a:t>168</a:t>
                      </a:r>
                    </a:p>
                  </a:txBody>
                  <a:tcPr marL="9525" marR="9525" marT="9525" marB="0" anchor="ctr"/>
                </a:tc>
                <a:tc>
                  <a:txBody>
                    <a:bodyPr/>
                    <a:lstStyle/>
                    <a:p>
                      <a:pPr algn="ctr" fontAlgn="ctr"/>
                      <a:r>
                        <a:rPr lang="en-US" altLang="ja-JP" sz="800" b="0" i="0" u="none" strike="noStrike">
                          <a:solidFill>
                            <a:srgbClr val="000000"/>
                          </a:solidFill>
                          <a:effectLst/>
                          <a:latin typeface="MS Gothic"/>
                        </a:rPr>
                        <a:t>54.9%</a:t>
                      </a:r>
                    </a:p>
                  </a:txBody>
                  <a:tcPr marL="9525" marR="9525" marT="9525" marB="0" anchor="ctr"/>
                </a:tc>
                <a:tc>
                  <a:txBody>
                    <a:bodyPr/>
                    <a:lstStyle/>
                    <a:p>
                      <a:pPr algn="ctr" fontAlgn="ctr"/>
                      <a:r>
                        <a:rPr lang="en-US" altLang="ja-JP" sz="800" b="0" i="0" u="none" strike="noStrike">
                          <a:solidFill>
                            <a:srgbClr val="000000"/>
                          </a:solidFill>
                          <a:effectLst/>
                          <a:latin typeface="MS Gothic"/>
                        </a:rPr>
                        <a:t>27</a:t>
                      </a:r>
                    </a:p>
                  </a:txBody>
                  <a:tcPr marL="9525" marR="9525" marT="9525" marB="0" anchor="ctr"/>
                </a:tc>
                <a:tc>
                  <a:txBody>
                    <a:bodyPr/>
                    <a:lstStyle/>
                    <a:p>
                      <a:pPr algn="ctr" fontAlgn="ctr"/>
                      <a:r>
                        <a:rPr lang="en-US" altLang="ja-JP" sz="800" b="0" i="0" u="none" strike="noStrike">
                          <a:solidFill>
                            <a:srgbClr val="000000"/>
                          </a:solidFill>
                          <a:effectLst/>
                          <a:latin typeface="MS Gothic"/>
                        </a:rPr>
                        <a:t>60.0%</a:t>
                      </a:r>
                    </a:p>
                  </a:txBody>
                  <a:tcPr marL="9525" marR="9525" marT="9525" marB="0" anchor="ctr"/>
                </a:tc>
                <a:tc>
                  <a:txBody>
                    <a:bodyPr/>
                    <a:lstStyle/>
                    <a:p>
                      <a:pPr algn="ctr" fontAlgn="ctr"/>
                      <a:r>
                        <a:rPr lang="en-US" altLang="ja-JP" sz="800" b="0" i="0" u="none" strike="noStrike">
                          <a:solidFill>
                            <a:srgbClr val="000000"/>
                          </a:solidFill>
                          <a:effectLst/>
                          <a:latin typeface="MS Gothic"/>
                        </a:rPr>
                        <a:t>32</a:t>
                      </a:r>
                    </a:p>
                  </a:txBody>
                  <a:tcPr marL="9525" marR="9525" marT="9525" marB="0" anchor="ctr"/>
                </a:tc>
                <a:tc>
                  <a:txBody>
                    <a:bodyPr/>
                    <a:lstStyle/>
                    <a:p>
                      <a:pPr algn="ctr" fontAlgn="ctr"/>
                      <a:r>
                        <a:rPr lang="en-US" altLang="ja-JP" sz="800" b="0" i="0" u="none" strike="noStrike">
                          <a:solidFill>
                            <a:srgbClr val="000000"/>
                          </a:solidFill>
                          <a:effectLst/>
                          <a:latin typeface="MS Gothic"/>
                        </a:rPr>
                        <a:t>52.5%</a:t>
                      </a:r>
                    </a:p>
                  </a:txBody>
                  <a:tcPr marL="9525" marR="9525" marT="9525" marB="0" anchor="ctr"/>
                </a:tc>
                <a:tc>
                  <a:txBody>
                    <a:bodyPr/>
                    <a:lstStyle/>
                    <a:p>
                      <a:pPr algn="ctr" fontAlgn="ctr"/>
                      <a:r>
                        <a:rPr lang="en-US" altLang="ja-JP" sz="800" b="0" i="0" u="none" strike="noStrike">
                          <a:solidFill>
                            <a:srgbClr val="000000"/>
                          </a:solidFill>
                          <a:effectLst/>
                          <a:latin typeface="MS Gothic"/>
                        </a:rPr>
                        <a:t>109</a:t>
                      </a:r>
                    </a:p>
                  </a:txBody>
                  <a:tcPr marL="9525" marR="9525" marT="9525" marB="0" anchor="ctr"/>
                </a:tc>
                <a:tc>
                  <a:txBody>
                    <a:bodyPr/>
                    <a:lstStyle/>
                    <a:p>
                      <a:pPr algn="ctr" fontAlgn="ctr"/>
                      <a:r>
                        <a:rPr lang="en-US" altLang="ja-JP" sz="800" b="0" i="0" u="none" strike="noStrike">
                          <a:solidFill>
                            <a:srgbClr val="000000"/>
                          </a:solidFill>
                          <a:effectLst/>
                          <a:latin typeface="MS Gothic"/>
                        </a:rPr>
                        <a:t>54.5%</a:t>
                      </a:r>
                    </a:p>
                  </a:txBody>
                  <a:tcPr marL="9525" marR="9525" marT="9525" marB="0" anchor="ctr"/>
                </a:tc>
              </a:tr>
              <a:tr h="169338">
                <a:tc>
                  <a:txBody>
                    <a:bodyPr/>
                    <a:lstStyle/>
                    <a:p>
                      <a:pPr algn="r" fontAlgn="ctr"/>
                      <a:r>
                        <a:rPr lang="ja-JP" altLang="en-US" sz="800" b="0" i="0" u="none" strike="noStrike" dirty="0">
                          <a:solidFill>
                            <a:srgbClr val="000000"/>
                          </a:solidFill>
                          <a:effectLst/>
                          <a:latin typeface="ＭＳ Ｐゴシック"/>
                        </a:rPr>
                        <a:t>商品の価格</a:t>
                      </a:r>
                    </a:p>
                  </a:txBody>
                  <a:tcPr marL="9525" marR="9525" marT="9525" marB="0" anchor="ctr"/>
                </a:tc>
                <a:tc>
                  <a:txBody>
                    <a:bodyPr/>
                    <a:lstStyle/>
                    <a:p>
                      <a:pPr algn="ctr" fontAlgn="ctr"/>
                      <a:r>
                        <a:rPr lang="en-US" altLang="ja-JP" sz="800" b="0" i="0" u="none" strike="noStrike">
                          <a:solidFill>
                            <a:srgbClr val="000000"/>
                          </a:solidFill>
                          <a:effectLst/>
                          <a:latin typeface="MS Gothic"/>
                        </a:rPr>
                        <a:t>194</a:t>
                      </a:r>
                    </a:p>
                  </a:txBody>
                  <a:tcPr marL="9525" marR="9525" marT="9525" marB="0" anchor="ctr"/>
                </a:tc>
                <a:tc>
                  <a:txBody>
                    <a:bodyPr/>
                    <a:lstStyle/>
                    <a:p>
                      <a:pPr algn="ctr" fontAlgn="ctr"/>
                      <a:r>
                        <a:rPr lang="en-US" altLang="ja-JP" sz="800" b="0" i="0" u="none" strike="noStrike">
                          <a:solidFill>
                            <a:srgbClr val="000000"/>
                          </a:solidFill>
                          <a:effectLst/>
                          <a:latin typeface="MS Gothic"/>
                        </a:rPr>
                        <a:t>63.4%</a:t>
                      </a:r>
                    </a:p>
                  </a:txBody>
                  <a:tcPr marL="9525" marR="9525" marT="9525" marB="0" anchor="ctr"/>
                </a:tc>
                <a:tc>
                  <a:txBody>
                    <a:bodyPr/>
                    <a:lstStyle/>
                    <a:p>
                      <a:pPr algn="ctr" fontAlgn="ctr"/>
                      <a:r>
                        <a:rPr lang="en-US" altLang="ja-JP" sz="800" b="0" i="0" u="none" strike="noStrike">
                          <a:solidFill>
                            <a:srgbClr val="000000"/>
                          </a:solidFill>
                          <a:effectLst/>
                          <a:latin typeface="MS Gothic"/>
                        </a:rPr>
                        <a:t>34</a:t>
                      </a:r>
                    </a:p>
                  </a:txBody>
                  <a:tcPr marL="9525" marR="9525" marT="9525" marB="0" anchor="ctr"/>
                </a:tc>
                <a:tc>
                  <a:txBody>
                    <a:bodyPr/>
                    <a:lstStyle/>
                    <a:p>
                      <a:pPr algn="ctr" fontAlgn="ctr"/>
                      <a:r>
                        <a:rPr lang="en-US" altLang="ja-JP" sz="800" b="0" i="0" u="none" strike="noStrike">
                          <a:solidFill>
                            <a:srgbClr val="000000"/>
                          </a:solidFill>
                          <a:effectLst/>
                          <a:latin typeface="MS Gothic"/>
                        </a:rPr>
                        <a:t>75.6%</a:t>
                      </a:r>
                    </a:p>
                  </a:txBody>
                  <a:tcPr marL="9525" marR="9525" marT="9525" marB="0" anchor="ctr"/>
                </a:tc>
                <a:tc>
                  <a:txBody>
                    <a:bodyPr/>
                    <a:lstStyle/>
                    <a:p>
                      <a:pPr algn="ctr" fontAlgn="ctr"/>
                      <a:r>
                        <a:rPr lang="en-US" altLang="ja-JP" sz="800" b="0" i="0" u="none" strike="noStrike">
                          <a:solidFill>
                            <a:srgbClr val="000000"/>
                          </a:solidFill>
                          <a:effectLst/>
                          <a:latin typeface="MS Gothic"/>
                        </a:rPr>
                        <a:t>41</a:t>
                      </a:r>
                    </a:p>
                  </a:txBody>
                  <a:tcPr marL="9525" marR="9525" marT="9525" marB="0" anchor="ctr"/>
                </a:tc>
                <a:tc>
                  <a:txBody>
                    <a:bodyPr/>
                    <a:lstStyle/>
                    <a:p>
                      <a:pPr algn="ctr" fontAlgn="ctr"/>
                      <a:r>
                        <a:rPr lang="en-US" altLang="ja-JP" sz="800" b="0" i="0" u="none" strike="noStrike">
                          <a:solidFill>
                            <a:srgbClr val="000000"/>
                          </a:solidFill>
                          <a:effectLst/>
                          <a:latin typeface="MS Gothic"/>
                        </a:rPr>
                        <a:t>67.2%</a:t>
                      </a:r>
                    </a:p>
                  </a:txBody>
                  <a:tcPr marL="9525" marR="9525" marT="9525" marB="0" anchor="ctr"/>
                </a:tc>
                <a:tc>
                  <a:txBody>
                    <a:bodyPr/>
                    <a:lstStyle/>
                    <a:p>
                      <a:pPr algn="ctr" fontAlgn="ctr"/>
                      <a:r>
                        <a:rPr lang="en-US" altLang="ja-JP" sz="800" b="0" i="0" u="none" strike="noStrike">
                          <a:solidFill>
                            <a:srgbClr val="000000"/>
                          </a:solidFill>
                          <a:effectLst/>
                          <a:latin typeface="MS Gothic"/>
                        </a:rPr>
                        <a:t>119</a:t>
                      </a:r>
                    </a:p>
                  </a:txBody>
                  <a:tcPr marL="9525" marR="9525" marT="9525" marB="0" anchor="ctr"/>
                </a:tc>
                <a:tc>
                  <a:txBody>
                    <a:bodyPr/>
                    <a:lstStyle/>
                    <a:p>
                      <a:pPr algn="ctr" fontAlgn="ctr"/>
                      <a:r>
                        <a:rPr lang="en-US" altLang="ja-JP" sz="800" b="0" i="0" u="none" strike="noStrike">
                          <a:solidFill>
                            <a:srgbClr val="000000"/>
                          </a:solidFill>
                          <a:effectLst/>
                          <a:latin typeface="MS Gothic"/>
                        </a:rPr>
                        <a:t>59.5%</a:t>
                      </a:r>
                    </a:p>
                  </a:txBody>
                  <a:tcPr marL="9525" marR="9525" marT="9525" marB="0" anchor="ctr"/>
                </a:tc>
              </a:tr>
              <a:tr h="169338">
                <a:tc>
                  <a:txBody>
                    <a:bodyPr/>
                    <a:lstStyle/>
                    <a:p>
                      <a:pPr algn="r" fontAlgn="ctr"/>
                      <a:r>
                        <a:rPr lang="ja-JP" altLang="en-US" sz="800" b="0" i="0" u="none" strike="noStrike" dirty="0">
                          <a:solidFill>
                            <a:srgbClr val="000000"/>
                          </a:solidFill>
                          <a:effectLst/>
                          <a:latin typeface="ＭＳ Ｐゴシック"/>
                        </a:rPr>
                        <a:t>地元産</a:t>
                      </a:r>
                      <a:r>
                        <a:rPr lang="ja-JP" altLang="en-US" sz="800" b="0" i="0" u="none" strike="noStrike" dirty="0" smtClean="0">
                          <a:solidFill>
                            <a:srgbClr val="000000"/>
                          </a:solidFill>
                          <a:effectLst/>
                          <a:latin typeface="ＭＳ Ｐゴシック"/>
                        </a:rPr>
                        <a:t>の</a:t>
                      </a:r>
                      <a:endParaRPr lang="en-US" altLang="ja-JP" sz="800" b="0" i="0" u="none" strike="noStrike" dirty="0" smtClean="0">
                        <a:solidFill>
                          <a:srgbClr val="000000"/>
                        </a:solidFill>
                        <a:effectLst/>
                        <a:latin typeface="ＭＳ Ｐゴシック"/>
                      </a:endParaRPr>
                    </a:p>
                    <a:p>
                      <a:pPr algn="r" fontAlgn="ctr"/>
                      <a:r>
                        <a:rPr lang="ja-JP" altLang="en-US" sz="800" b="0" i="0" u="none" strike="noStrike" dirty="0" smtClean="0">
                          <a:solidFill>
                            <a:srgbClr val="000000"/>
                          </a:solidFill>
                          <a:effectLst/>
                          <a:latin typeface="ＭＳ Ｐゴシック"/>
                        </a:rPr>
                        <a:t>商品</a:t>
                      </a:r>
                      <a:r>
                        <a:rPr lang="ja-JP" altLang="en-US" sz="800" b="0" i="0" u="none" strike="noStrike" dirty="0">
                          <a:solidFill>
                            <a:srgbClr val="000000"/>
                          </a:solidFill>
                          <a:effectLst/>
                          <a:latin typeface="ＭＳ Ｐゴシック"/>
                        </a:rPr>
                        <a:t>の多さ</a:t>
                      </a:r>
                    </a:p>
                  </a:txBody>
                  <a:tcPr marL="9525" marR="9525" marT="9525" marB="0" anchor="ctr"/>
                </a:tc>
                <a:tc>
                  <a:txBody>
                    <a:bodyPr/>
                    <a:lstStyle/>
                    <a:p>
                      <a:pPr algn="ctr" fontAlgn="ctr"/>
                      <a:r>
                        <a:rPr lang="en-US" altLang="ja-JP" sz="800" b="0" i="0" u="none" strike="noStrike">
                          <a:solidFill>
                            <a:srgbClr val="000000"/>
                          </a:solidFill>
                          <a:effectLst/>
                          <a:latin typeface="MS Gothic"/>
                        </a:rPr>
                        <a:t>78</a:t>
                      </a:r>
                    </a:p>
                  </a:txBody>
                  <a:tcPr marL="9525" marR="9525" marT="9525" marB="0" anchor="ctr"/>
                </a:tc>
                <a:tc>
                  <a:txBody>
                    <a:bodyPr/>
                    <a:lstStyle/>
                    <a:p>
                      <a:pPr algn="ctr" fontAlgn="ctr"/>
                      <a:r>
                        <a:rPr lang="en-US" altLang="ja-JP" sz="800" b="0" i="0" u="none" strike="noStrike">
                          <a:solidFill>
                            <a:srgbClr val="000000"/>
                          </a:solidFill>
                          <a:effectLst/>
                          <a:latin typeface="MS Gothic"/>
                        </a:rPr>
                        <a:t>25.5%</a:t>
                      </a:r>
                    </a:p>
                  </a:txBody>
                  <a:tcPr marL="9525" marR="9525" marT="9525" marB="0" anchor="ctr"/>
                </a:tc>
                <a:tc>
                  <a:txBody>
                    <a:bodyPr/>
                    <a:lstStyle/>
                    <a:p>
                      <a:pPr algn="ctr" fontAlgn="ctr"/>
                      <a:r>
                        <a:rPr lang="en-US" altLang="ja-JP" sz="800" b="0" i="0" u="none" strike="noStrike">
                          <a:solidFill>
                            <a:srgbClr val="000000"/>
                          </a:solidFill>
                          <a:effectLst/>
                          <a:latin typeface="MS Gothic"/>
                        </a:rPr>
                        <a:t>13</a:t>
                      </a:r>
                    </a:p>
                  </a:txBody>
                  <a:tcPr marL="9525" marR="9525" marT="9525" marB="0" anchor="ctr"/>
                </a:tc>
                <a:tc>
                  <a:txBody>
                    <a:bodyPr/>
                    <a:lstStyle/>
                    <a:p>
                      <a:pPr algn="ctr" fontAlgn="ctr"/>
                      <a:r>
                        <a:rPr lang="en-US" altLang="ja-JP" sz="800" b="0" i="0" u="none" strike="noStrike">
                          <a:solidFill>
                            <a:srgbClr val="000000"/>
                          </a:solidFill>
                          <a:effectLst/>
                          <a:latin typeface="MS Gothic"/>
                        </a:rPr>
                        <a:t>28.9%</a:t>
                      </a:r>
                    </a:p>
                  </a:txBody>
                  <a:tcPr marL="9525" marR="9525" marT="9525" marB="0" anchor="ctr"/>
                </a:tc>
                <a:tc>
                  <a:txBody>
                    <a:bodyPr/>
                    <a:lstStyle/>
                    <a:p>
                      <a:pPr algn="ctr" fontAlgn="ctr"/>
                      <a:r>
                        <a:rPr lang="en-US" altLang="ja-JP" sz="800" b="0" i="0" u="none" strike="noStrike">
                          <a:solidFill>
                            <a:srgbClr val="000000"/>
                          </a:solidFill>
                          <a:effectLst/>
                          <a:latin typeface="MS Gothic"/>
                        </a:rPr>
                        <a:t>17</a:t>
                      </a:r>
                    </a:p>
                  </a:txBody>
                  <a:tcPr marL="9525" marR="9525" marT="9525" marB="0" anchor="ctr"/>
                </a:tc>
                <a:tc>
                  <a:txBody>
                    <a:bodyPr/>
                    <a:lstStyle/>
                    <a:p>
                      <a:pPr algn="ctr" fontAlgn="ctr"/>
                      <a:r>
                        <a:rPr lang="en-US" altLang="ja-JP" sz="800" b="0" i="0" u="none" strike="noStrike">
                          <a:solidFill>
                            <a:srgbClr val="000000"/>
                          </a:solidFill>
                          <a:effectLst/>
                          <a:latin typeface="MS Gothic"/>
                        </a:rPr>
                        <a:t>27.9%</a:t>
                      </a:r>
                    </a:p>
                  </a:txBody>
                  <a:tcPr marL="9525" marR="9525" marT="9525" marB="0" anchor="ctr"/>
                </a:tc>
                <a:tc>
                  <a:txBody>
                    <a:bodyPr/>
                    <a:lstStyle/>
                    <a:p>
                      <a:pPr algn="ctr" fontAlgn="ctr"/>
                      <a:r>
                        <a:rPr lang="en-US" altLang="ja-JP" sz="800" b="0" i="0" u="none" strike="noStrike">
                          <a:solidFill>
                            <a:srgbClr val="000000"/>
                          </a:solidFill>
                          <a:effectLst/>
                          <a:latin typeface="MS Gothic"/>
                        </a:rPr>
                        <a:t>48</a:t>
                      </a:r>
                    </a:p>
                  </a:txBody>
                  <a:tcPr marL="9525" marR="9525" marT="9525" marB="0" anchor="ctr"/>
                </a:tc>
                <a:tc>
                  <a:txBody>
                    <a:bodyPr/>
                    <a:lstStyle/>
                    <a:p>
                      <a:pPr algn="ctr" fontAlgn="ctr"/>
                      <a:r>
                        <a:rPr lang="en-US" altLang="ja-JP" sz="800" b="0" i="0" u="none" strike="noStrike">
                          <a:solidFill>
                            <a:srgbClr val="000000"/>
                          </a:solidFill>
                          <a:effectLst/>
                          <a:latin typeface="MS Gothic"/>
                        </a:rPr>
                        <a:t>24.0%</a:t>
                      </a:r>
                    </a:p>
                  </a:txBody>
                  <a:tcPr marL="9525" marR="9525" marT="9525" marB="0" anchor="ctr"/>
                </a:tc>
              </a:tr>
              <a:tr h="91882">
                <a:tc>
                  <a:txBody>
                    <a:bodyPr/>
                    <a:lstStyle/>
                    <a:p>
                      <a:pPr algn="r" fontAlgn="ctr"/>
                      <a:r>
                        <a:rPr lang="ja-JP" altLang="en-US" sz="800" b="0" i="0" u="none" strike="noStrike" dirty="0">
                          <a:solidFill>
                            <a:srgbClr val="000000"/>
                          </a:solidFill>
                          <a:effectLst/>
                          <a:latin typeface="ＭＳ Ｐゴシック"/>
                        </a:rPr>
                        <a:t>農産物以外</a:t>
                      </a:r>
                      <a:r>
                        <a:rPr lang="ja-JP" altLang="en-US" sz="800" b="0" i="0" u="none" strike="noStrike" dirty="0" smtClean="0">
                          <a:solidFill>
                            <a:srgbClr val="000000"/>
                          </a:solidFill>
                          <a:effectLst/>
                          <a:latin typeface="ＭＳ Ｐゴシック"/>
                        </a:rPr>
                        <a:t>の</a:t>
                      </a:r>
                      <a:endParaRPr lang="en-US" altLang="ja-JP" sz="800" b="0" i="0" u="none" strike="noStrike" dirty="0" smtClean="0">
                        <a:solidFill>
                          <a:srgbClr val="000000"/>
                        </a:solidFill>
                        <a:effectLst/>
                        <a:latin typeface="ＭＳ Ｐゴシック"/>
                      </a:endParaRPr>
                    </a:p>
                    <a:p>
                      <a:pPr algn="r" fontAlgn="ctr"/>
                      <a:r>
                        <a:rPr lang="ja-JP" altLang="en-US" sz="800" b="0" i="0" u="none" strike="noStrike" dirty="0" smtClean="0">
                          <a:solidFill>
                            <a:srgbClr val="000000"/>
                          </a:solidFill>
                          <a:effectLst/>
                          <a:latin typeface="ＭＳ Ｐゴシック"/>
                        </a:rPr>
                        <a:t>品揃え</a:t>
                      </a:r>
                      <a:endParaRPr lang="ja-JP" altLang="en-US" sz="8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800" b="0" i="0" u="none" strike="noStrike">
                          <a:solidFill>
                            <a:srgbClr val="000000"/>
                          </a:solidFill>
                          <a:effectLst/>
                          <a:latin typeface="MS Gothic"/>
                        </a:rPr>
                        <a:t>26</a:t>
                      </a:r>
                    </a:p>
                  </a:txBody>
                  <a:tcPr marL="9525" marR="9525" marT="9525" marB="0" anchor="ctr"/>
                </a:tc>
                <a:tc>
                  <a:txBody>
                    <a:bodyPr/>
                    <a:lstStyle/>
                    <a:p>
                      <a:pPr algn="ctr" fontAlgn="ctr"/>
                      <a:r>
                        <a:rPr lang="en-US" altLang="ja-JP" sz="800" b="0" i="0" u="none" strike="noStrike">
                          <a:solidFill>
                            <a:srgbClr val="000000"/>
                          </a:solidFill>
                          <a:effectLst/>
                          <a:latin typeface="MS Gothic"/>
                        </a:rPr>
                        <a:t>8.5%</a:t>
                      </a:r>
                    </a:p>
                  </a:txBody>
                  <a:tcPr marL="9525" marR="9525" marT="9525" marB="0" anchor="ctr"/>
                </a:tc>
                <a:tc>
                  <a:txBody>
                    <a:bodyPr/>
                    <a:lstStyle/>
                    <a:p>
                      <a:pPr algn="ctr" fontAlgn="ctr"/>
                      <a:r>
                        <a:rPr lang="en-US" altLang="ja-JP" sz="800" b="0" i="0" u="none" strike="noStrike">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6.7%</a:t>
                      </a:r>
                    </a:p>
                  </a:txBody>
                  <a:tcPr marL="9525" marR="9525" marT="9525" marB="0" anchor="ctr"/>
                </a:tc>
                <a:tc>
                  <a:txBody>
                    <a:bodyPr/>
                    <a:lstStyle/>
                    <a:p>
                      <a:pPr algn="ctr" fontAlgn="ctr"/>
                      <a:r>
                        <a:rPr lang="en-US" altLang="ja-JP" sz="800" b="0" i="0" u="none" strike="noStrike">
                          <a:solidFill>
                            <a:srgbClr val="000000"/>
                          </a:solidFill>
                          <a:effectLst/>
                          <a:latin typeface="MS Gothic"/>
                        </a:rPr>
                        <a:t>9</a:t>
                      </a:r>
                    </a:p>
                  </a:txBody>
                  <a:tcPr marL="9525" marR="9525" marT="9525" marB="0" anchor="ctr"/>
                </a:tc>
                <a:tc>
                  <a:txBody>
                    <a:bodyPr/>
                    <a:lstStyle/>
                    <a:p>
                      <a:pPr algn="ctr" fontAlgn="ctr"/>
                      <a:r>
                        <a:rPr lang="en-US" altLang="ja-JP" sz="800" b="0" i="0" u="none" strike="noStrike">
                          <a:solidFill>
                            <a:srgbClr val="000000"/>
                          </a:solidFill>
                          <a:effectLst/>
                          <a:latin typeface="MS Gothic"/>
                        </a:rPr>
                        <a:t>14.8%</a:t>
                      </a:r>
                    </a:p>
                  </a:txBody>
                  <a:tcPr marL="9525" marR="9525" marT="9525" marB="0" anchor="ctr"/>
                </a:tc>
                <a:tc>
                  <a:txBody>
                    <a:bodyPr/>
                    <a:lstStyle/>
                    <a:p>
                      <a:pPr algn="ctr" fontAlgn="ctr"/>
                      <a:r>
                        <a:rPr lang="en-US" altLang="ja-JP" sz="800" b="0" i="0" u="none" strike="noStrike">
                          <a:solidFill>
                            <a:srgbClr val="000000"/>
                          </a:solidFill>
                          <a:effectLst/>
                          <a:latin typeface="MS Gothic"/>
                        </a:rPr>
                        <a:t>14</a:t>
                      </a:r>
                    </a:p>
                  </a:txBody>
                  <a:tcPr marL="9525" marR="9525" marT="9525" marB="0" anchor="ctr"/>
                </a:tc>
                <a:tc>
                  <a:txBody>
                    <a:bodyPr/>
                    <a:lstStyle/>
                    <a:p>
                      <a:pPr algn="ctr" fontAlgn="ctr"/>
                      <a:r>
                        <a:rPr lang="en-US" altLang="ja-JP" sz="800" b="0" i="0" u="none" strike="noStrike">
                          <a:solidFill>
                            <a:srgbClr val="000000"/>
                          </a:solidFill>
                          <a:effectLst/>
                          <a:latin typeface="MS Gothic"/>
                        </a:rPr>
                        <a:t>7.0%</a:t>
                      </a:r>
                    </a:p>
                  </a:txBody>
                  <a:tcPr marL="9525" marR="9525" marT="9525" marB="0" anchor="ctr"/>
                </a:tc>
              </a:tr>
              <a:tr h="91882">
                <a:tc>
                  <a:txBody>
                    <a:bodyPr/>
                    <a:lstStyle/>
                    <a:p>
                      <a:pPr algn="r" fontAlgn="ctr"/>
                      <a:r>
                        <a:rPr lang="ja-JP" altLang="en-US" sz="800" b="0" i="0" u="none" strike="noStrike" dirty="0">
                          <a:solidFill>
                            <a:srgbClr val="000000"/>
                          </a:solidFill>
                          <a:effectLst/>
                          <a:latin typeface="ＭＳ Ｐゴシック"/>
                        </a:rPr>
                        <a:t>生産者に</a:t>
                      </a:r>
                      <a:r>
                        <a:rPr lang="ja-JP" altLang="en-US" sz="800" b="0" i="0" u="none" strike="noStrike" dirty="0" smtClean="0">
                          <a:solidFill>
                            <a:srgbClr val="000000"/>
                          </a:solidFill>
                          <a:effectLst/>
                          <a:latin typeface="ＭＳ Ｐゴシック"/>
                        </a:rPr>
                        <a:t>対する</a:t>
                      </a:r>
                      <a:endParaRPr lang="en-US" altLang="ja-JP" sz="800" b="0" i="0" u="none" strike="noStrike" dirty="0" smtClean="0">
                        <a:solidFill>
                          <a:srgbClr val="000000"/>
                        </a:solidFill>
                        <a:effectLst/>
                        <a:latin typeface="ＭＳ Ｐゴシック"/>
                      </a:endParaRPr>
                    </a:p>
                    <a:p>
                      <a:pPr algn="r" fontAlgn="ctr"/>
                      <a:r>
                        <a:rPr lang="ja-JP" altLang="en-US" sz="800" b="0" i="0" u="none" strike="noStrike" dirty="0" smtClean="0">
                          <a:solidFill>
                            <a:srgbClr val="000000"/>
                          </a:solidFill>
                          <a:effectLst/>
                          <a:latin typeface="ＭＳ Ｐゴシック"/>
                        </a:rPr>
                        <a:t>安心感</a:t>
                      </a:r>
                      <a:endParaRPr lang="ja-JP" altLang="en-US" sz="8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800" b="0" i="0" u="none" strike="noStrike">
                          <a:solidFill>
                            <a:srgbClr val="000000"/>
                          </a:solidFill>
                          <a:effectLst/>
                          <a:latin typeface="MS Gothic"/>
                        </a:rPr>
                        <a:t>50</a:t>
                      </a:r>
                    </a:p>
                  </a:txBody>
                  <a:tcPr marL="9525" marR="9525" marT="9525" marB="0" anchor="ctr"/>
                </a:tc>
                <a:tc>
                  <a:txBody>
                    <a:bodyPr/>
                    <a:lstStyle/>
                    <a:p>
                      <a:pPr algn="ctr" fontAlgn="ctr"/>
                      <a:r>
                        <a:rPr lang="en-US" altLang="ja-JP" sz="800" b="0" i="0" u="none" strike="noStrike">
                          <a:solidFill>
                            <a:srgbClr val="000000"/>
                          </a:solidFill>
                          <a:effectLst/>
                          <a:latin typeface="MS Gothic"/>
                        </a:rPr>
                        <a:t>16.3%</a:t>
                      </a:r>
                    </a:p>
                  </a:txBody>
                  <a:tcPr marL="9525" marR="9525" marT="9525" marB="0" anchor="ctr"/>
                </a:tc>
                <a:tc>
                  <a:txBody>
                    <a:bodyPr/>
                    <a:lstStyle/>
                    <a:p>
                      <a:pPr algn="ctr" fontAlgn="ctr"/>
                      <a:r>
                        <a:rPr lang="en-US" altLang="ja-JP" sz="800" b="0" i="0" u="none" strike="noStrike">
                          <a:solidFill>
                            <a:srgbClr val="000000"/>
                          </a:solidFill>
                          <a:effectLst/>
                          <a:latin typeface="MS Gothic"/>
                        </a:rPr>
                        <a:t>6</a:t>
                      </a:r>
                    </a:p>
                  </a:txBody>
                  <a:tcPr marL="9525" marR="9525" marT="9525" marB="0" anchor="ctr"/>
                </a:tc>
                <a:tc>
                  <a:txBody>
                    <a:bodyPr/>
                    <a:lstStyle/>
                    <a:p>
                      <a:pPr algn="ctr" fontAlgn="ctr"/>
                      <a:r>
                        <a:rPr lang="en-US" altLang="ja-JP" sz="800" b="0" i="0" u="none" strike="noStrike">
                          <a:solidFill>
                            <a:srgbClr val="000000"/>
                          </a:solidFill>
                          <a:effectLst/>
                          <a:latin typeface="MS Gothic"/>
                        </a:rPr>
                        <a:t>13.3%</a:t>
                      </a:r>
                    </a:p>
                  </a:txBody>
                  <a:tcPr marL="9525" marR="9525" marT="9525" marB="0" anchor="ctr"/>
                </a:tc>
                <a:tc>
                  <a:txBody>
                    <a:bodyPr/>
                    <a:lstStyle/>
                    <a:p>
                      <a:pPr algn="ctr" fontAlgn="ctr"/>
                      <a:r>
                        <a:rPr lang="en-US" altLang="ja-JP" sz="800" b="0" i="0" u="none" strike="noStrike">
                          <a:solidFill>
                            <a:srgbClr val="000000"/>
                          </a:solidFill>
                          <a:effectLst/>
                          <a:latin typeface="MS Gothic"/>
                        </a:rPr>
                        <a:t>10</a:t>
                      </a:r>
                    </a:p>
                  </a:txBody>
                  <a:tcPr marL="9525" marR="9525" marT="9525" marB="0" anchor="ctr"/>
                </a:tc>
                <a:tc>
                  <a:txBody>
                    <a:bodyPr/>
                    <a:lstStyle/>
                    <a:p>
                      <a:pPr algn="ctr" fontAlgn="ctr"/>
                      <a:r>
                        <a:rPr lang="en-US" altLang="ja-JP" sz="800" b="0" i="0" u="none" strike="noStrike">
                          <a:solidFill>
                            <a:srgbClr val="000000"/>
                          </a:solidFill>
                          <a:effectLst/>
                          <a:latin typeface="MS Gothic"/>
                        </a:rPr>
                        <a:t>16.4%</a:t>
                      </a:r>
                    </a:p>
                  </a:txBody>
                  <a:tcPr marL="9525" marR="9525" marT="9525" marB="0" anchor="ctr"/>
                </a:tc>
                <a:tc>
                  <a:txBody>
                    <a:bodyPr/>
                    <a:lstStyle/>
                    <a:p>
                      <a:pPr algn="ctr" fontAlgn="ctr"/>
                      <a:r>
                        <a:rPr lang="en-US" altLang="ja-JP" sz="800" b="0" i="0" u="none" strike="noStrike">
                          <a:solidFill>
                            <a:srgbClr val="000000"/>
                          </a:solidFill>
                          <a:effectLst/>
                          <a:latin typeface="MS Gothic"/>
                        </a:rPr>
                        <a:t>34</a:t>
                      </a:r>
                    </a:p>
                  </a:txBody>
                  <a:tcPr marL="9525" marR="9525" marT="9525" marB="0" anchor="ctr"/>
                </a:tc>
                <a:tc>
                  <a:txBody>
                    <a:bodyPr/>
                    <a:lstStyle/>
                    <a:p>
                      <a:pPr algn="ctr" fontAlgn="ctr"/>
                      <a:r>
                        <a:rPr lang="en-US" altLang="ja-JP" sz="800" b="0" i="0" u="none" strike="noStrike">
                          <a:solidFill>
                            <a:srgbClr val="000000"/>
                          </a:solidFill>
                          <a:effectLst/>
                          <a:latin typeface="MS Gothic"/>
                        </a:rPr>
                        <a:t>17.0%</a:t>
                      </a:r>
                    </a:p>
                  </a:txBody>
                  <a:tcPr marL="9525" marR="9525" marT="9525" marB="0" anchor="ctr"/>
                </a:tc>
              </a:tr>
              <a:tr h="91882">
                <a:tc>
                  <a:txBody>
                    <a:bodyPr/>
                    <a:lstStyle/>
                    <a:p>
                      <a:pPr algn="r" fontAlgn="ctr"/>
                      <a:r>
                        <a:rPr lang="ja-JP" altLang="en-US" sz="800" b="0" i="0" u="none" strike="noStrike" dirty="0">
                          <a:solidFill>
                            <a:srgbClr val="000000"/>
                          </a:solidFill>
                          <a:effectLst/>
                          <a:latin typeface="ＭＳ Ｐゴシック"/>
                        </a:rPr>
                        <a:t>店内の清潔さ</a:t>
                      </a:r>
                    </a:p>
                  </a:txBody>
                  <a:tcPr marL="9525" marR="9525" marT="9525" marB="0" anchor="ctr"/>
                </a:tc>
                <a:tc>
                  <a:txBody>
                    <a:bodyPr/>
                    <a:lstStyle/>
                    <a:p>
                      <a:pPr algn="ctr" fontAlgn="ctr"/>
                      <a:r>
                        <a:rPr lang="en-US" altLang="ja-JP" sz="800" b="0" i="0" u="none" strike="noStrike">
                          <a:solidFill>
                            <a:srgbClr val="000000"/>
                          </a:solidFill>
                          <a:effectLst/>
                          <a:latin typeface="MS Gothic"/>
                        </a:rPr>
                        <a:t>13</a:t>
                      </a:r>
                    </a:p>
                  </a:txBody>
                  <a:tcPr marL="9525" marR="9525" marT="9525" marB="0" anchor="ctr"/>
                </a:tc>
                <a:tc>
                  <a:txBody>
                    <a:bodyPr/>
                    <a:lstStyle/>
                    <a:p>
                      <a:pPr algn="ctr" fontAlgn="ctr"/>
                      <a:r>
                        <a:rPr lang="en-US" altLang="ja-JP" sz="800" b="0" i="0" u="none" strike="noStrike">
                          <a:solidFill>
                            <a:srgbClr val="000000"/>
                          </a:solidFill>
                          <a:effectLst/>
                          <a:latin typeface="MS Gothic"/>
                        </a:rPr>
                        <a:t>4.2%</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4.4%</a:t>
                      </a:r>
                    </a:p>
                  </a:txBody>
                  <a:tcPr marL="9525" marR="9525" marT="9525" marB="0" anchor="ctr"/>
                </a:tc>
                <a:tc>
                  <a:txBody>
                    <a:bodyPr/>
                    <a:lstStyle/>
                    <a:p>
                      <a:pPr algn="ctr" fontAlgn="ctr"/>
                      <a:r>
                        <a:rPr lang="en-US" altLang="ja-JP" sz="800" b="0" i="0" u="none" strike="noStrike">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4.9%</a:t>
                      </a:r>
                    </a:p>
                  </a:txBody>
                  <a:tcPr marL="9525" marR="9525" marT="9525" marB="0" anchor="ctr"/>
                </a:tc>
                <a:tc>
                  <a:txBody>
                    <a:bodyPr/>
                    <a:lstStyle/>
                    <a:p>
                      <a:pPr algn="ctr" fontAlgn="ctr"/>
                      <a:r>
                        <a:rPr lang="en-US" altLang="ja-JP" sz="800" b="0" i="0" u="none" strike="noStrike">
                          <a:solidFill>
                            <a:srgbClr val="000000"/>
                          </a:solidFill>
                          <a:effectLst/>
                          <a:latin typeface="MS Gothic"/>
                        </a:rPr>
                        <a:t>8</a:t>
                      </a:r>
                    </a:p>
                  </a:txBody>
                  <a:tcPr marL="9525" marR="9525" marT="9525" marB="0" anchor="ctr"/>
                </a:tc>
                <a:tc>
                  <a:txBody>
                    <a:bodyPr/>
                    <a:lstStyle/>
                    <a:p>
                      <a:pPr algn="ctr" fontAlgn="ctr"/>
                      <a:r>
                        <a:rPr lang="en-US" altLang="ja-JP" sz="800" b="0" i="0" u="none" strike="noStrike">
                          <a:solidFill>
                            <a:srgbClr val="000000"/>
                          </a:solidFill>
                          <a:effectLst/>
                          <a:latin typeface="MS Gothic"/>
                        </a:rPr>
                        <a:t>4.0%</a:t>
                      </a:r>
                    </a:p>
                  </a:txBody>
                  <a:tcPr marL="9525" marR="9525" marT="9525" marB="0" anchor="ctr"/>
                </a:tc>
              </a:tr>
              <a:tr h="91882">
                <a:tc>
                  <a:txBody>
                    <a:bodyPr/>
                    <a:lstStyle/>
                    <a:p>
                      <a:pPr algn="r" fontAlgn="ctr"/>
                      <a:r>
                        <a:rPr lang="ja-JP" altLang="en-US" sz="800" b="0" i="0" u="none" strike="noStrike" dirty="0">
                          <a:solidFill>
                            <a:srgbClr val="000000"/>
                          </a:solidFill>
                          <a:effectLst/>
                          <a:latin typeface="ＭＳ Ｐゴシック"/>
                        </a:rPr>
                        <a:t>店員の対応</a:t>
                      </a:r>
                    </a:p>
                  </a:txBody>
                  <a:tcPr marL="9525" marR="9525" marT="9525" marB="0" anchor="ctr"/>
                </a:tc>
                <a:tc>
                  <a:txBody>
                    <a:bodyPr/>
                    <a:lstStyle/>
                    <a:p>
                      <a:pPr algn="ctr" fontAlgn="ctr"/>
                      <a:r>
                        <a:rPr lang="en-US" altLang="ja-JP" sz="800" b="0" i="0" u="none" strike="noStrike">
                          <a:solidFill>
                            <a:srgbClr val="000000"/>
                          </a:solidFill>
                          <a:effectLst/>
                          <a:latin typeface="MS Gothic"/>
                        </a:rPr>
                        <a:t>13</a:t>
                      </a:r>
                    </a:p>
                  </a:txBody>
                  <a:tcPr marL="9525" marR="9525" marT="9525" marB="0" anchor="ctr"/>
                </a:tc>
                <a:tc>
                  <a:txBody>
                    <a:bodyPr/>
                    <a:lstStyle/>
                    <a:p>
                      <a:pPr algn="ctr" fontAlgn="ctr"/>
                      <a:r>
                        <a:rPr lang="en-US" altLang="ja-JP" sz="800" b="0" i="0" u="none" strike="noStrike">
                          <a:solidFill>
                            <a:srgbClr val="000000"/>
                          </a:solidFill>
                          <a:effectLst/>
                          <a:latin typeface="MS Gothic"/>
                        </a:rPr>
                        <a:t>4.2%</a:t>
                      </a:r>
                    </a:p>
                  </a:txBody>
                  <a:tcPr marL="9525" marR="9525" marT="9525" marB="0" anchor="ctr"/>
                </a:tc>
                <a:tc>
                  <a:txBody>
                    <a:bodyPr/>
                    <a:lstStyle/>
                    <a:p>
                      <a:pPr algn="ctr" fontAlgn="ctr"/>
                      <a:r>
                        <a:rPr lang="en-US" altLang="ja-JP" sz="800" b="0" i="0" u="none" strike="noStrike">
                          <a:solidFill>
                            <a:srgbClr val="000000"/>
                          </a:solidFill>
                          <a:effectLst/>
                          <a:latin typeface="MS Gothic"/>
                        </a:rPr>
                        <a:t>4</a:t>
                      </a:r>
                    </a:p>
                  </a:txBody>
                  <a:tcPr marL="9525" marR="9525" marT="9525" marB="0" anchor="ctr"/>
                </a:tc>
                <a:tc>
                  <a:txBody>
                    <a:bodyPr/>
                    <a:lstStyle/>
                    <a:p>
                      <a:pPr algn="ctr" fontAlgn="ctr"/>
                      <a:r>
                        <a:rPr lang="en-US" altLang="ja-JP" sz="800" b="0" i="0" u="none" strike="noStrike">
                          <a:solidFill>
                            <a:srgbClr val="000000"/>
                          </a:solidFill>
                          <a:effectLst/>
                          <a:latin typeface="MS Gothic"/>
                        </a:rPr>
                        <a:t>8.9%</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1.6%</a:t>
                      </a:r>
                    </a:p>
                  </a:txBody>
                  <a:tcPr marL="9525" marR="9525" marT="9525" marB="0" anchor="ctr"/>
                </a:tc>
                <a:tc>
                  <a:txBody>
                    <a:bodyPr/>
                    <a:lstStyle/>
                    <a:p>
                      <a:pPr algn="ctr" fontAlgn="ctr"/>
                      <a:r>
                        <a:rPr lang="en-US" altLang="ja-JP" sz="800" b="0" i="0" u="none" strike="noStrike">
                          <a:solidFill>
                            <a:srgbClr val="000000"/>
                          </a:solidFill>
                          <a:effectLst/>
                          <a:latin typeface="MS Gothic"/>
                        </a:rPr>
                        <a:t>8</a:t>
                      </a:r>
                    </a:p>
                  </a:txBody>
                  <a:tcPr marL="9525" marR="9525" marT="9525" marB="0" anchor="ctr"/>
                </a:tc>
                <a:tc>
                  <a:txBody>
                    <a:bodyPr/>
                    <a:lstStyle/>
                    <a:p>
                      <a:pPr algn="ctr" fontAlgn="ctr"/>
                      <a:r>
                        <a:rPr lang="en-US" altLang="ja-JP" sz="800" b="0" i="0" u="none" strike="noStrike">
                          <a:solidFill>
                            <a:srgbClr val="000000"/>
                          </a:solidFill>
                          <a:effectLst/>
                          <a:latin typeface="MS Gothic"/>
                        </a:rPr>
                        <a:t>4.0%</a:t>
                      </a:r>
                    </a:p>
                  </a:txBody>
                  <a:tcPr marL="9525" marR="9525" marT="9525" marB="0" anchor="ctr"/>
                </a:tc>
              </a:tr>
              <a:tr h="91882">
                <a:tc>
                  <a:txBody>
                    <a:bodyPr/>
                    <a:lstStyle/>
                    <a:p>
                      <a:pPr algn="r" fontAlgn="ctr"/>
                      <a:r>
                        <a:rPr lang="ja-JP" altLang="en-US" sz="800" b="0" i="0" u="none" strike="noStrike" dirty="0">
                          <a:solidFill>
                            <a:srgbClr val="000000"/>
                          </a:solidFill>
                          <a:effectLst/>
                          <a:latin typeface="ＭＳ Ｐゴシック"/>
                        </a:rPr>
                        <a:t>買物のしやすさ</a:t>
                      </a:r>
                    </a:p>
                  </a:txBody>
                  <a:tcPr marL="9525" marR="9525" marT="9525" marB="0" anchor="ctr"/>
                </a:tc>
                <a:tc>
                  <a:txBody>
                    <a:bodyPr/>
                    <a:lstStyle/>
                    <a:p>
                      <a:pPr algn="ctr" fontAlgn="ctr"/>
                      <a:r>
                        <a:rPr lang="en-US" altLang="ja-JP" sz="800" b="0" i="0" u="none" strike="noStrike">
                          <a:solidFill>
                            <a:srgbClr val="000000"/>
                          </a:solidFill>
                          <a:effectLst/>
                          <a:latin typeface="MS Gothic"/>
                        </a:rPr>
                        <a:t>17</a:t>
                      </a:r>
                    </a:p>
                  </a:txBody>
                  <a:tcPr marL="9525" marR="9525" marT="9525" marB="0" anchor="ctr"/>
                </a:tc>
                <a:tc>
                  <a:txBody>
                    <a:bodyPr/>
                    <a:lstStyle/>
                    <a:p>
                      <a:pPr algn="ctr" fontAlgn="ctr"/>
                      <a:r>
                        <a:rPr lang="en-US" altLang="ja-JP" sz="800" b="0" i="0" u="none" strike="noStrike">
                          <a:solidFill>
                            <a:srgbClr val="000000"/>
                          </a:solidFill>
                          <a:effectLst/>
                          <a:latin typeface="MS Gothic"/>
                        </a:rPr>
                        <a:t>5.6%</a:t>
                      </a:r>
                    </a:p>
                  </a:txBody>
                  <a:tcPr marL="9525" marR="9525" marT="9525" marB="0" anchor="ctr"/>
                </a:tc>
                <a:tc>
                  <a:txBody>
                    <a:bodyPr/>
                    <a:lstStyle/>
                    <a:p>
                      <a:pPr algn="ctr" fontAlgn="ctr"/>
                      <a:r>
                        <a:rPr lang="en-US" altLang="ja-JP" sz="800" b="0" i="0" u="none" strike="noStrike">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6.7%</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3.3%</a:t>
                      </a:r>
                    </a:p>
                  </a:txBody>
                  <a:tcPr marL="9525" marR="9525" marT="9525" marB="0" anchor="ctr"/>
                </a:tc>
                <a:tc>
                  <a:txBody>
                    <a:bodyPr/>
                    <a:lstStyle/>
                    <a:p>
                      <a:pPr algn="ctr" fontAlgn="ctr"/>
                      <a:r>
                        <a:rPr lang="en-US" altLang="ja-JP" sz="800" b="0" i="0" u="none" strike="noStrike">
                          <a:solidFill>
                            <a:srgbClr val="000000"/>
                          </a:solidFill>
                          <a:effectLst/>
                          <a:latin typeface="MS Gothic"/>
                        </a:rPr>
                        <a:t>12</a:t>
                      </a:r>
                    </a:p>
                  </a:txBody>
                  <a:tcPr marL="9525" marR="9525" marT="9525" marB="0" anchor="ctr"/>
                </a:tc>
                <a:tc>
                  <a:txBody>
                    <a:bodyPr/>
                    <a:lstStyle/>
                    <a:p>
                      <a:pPr algn="ctr" fontAlgn="ctr"/>
                      <a:r>
                        <a:rPr lang="en-US" altLang="ja-JP" sz="800" b="0" i="0" u="none" strike="noStrike">
                          <a:solidFill>
                            <a:srgbClr val="000000"/>
                          </a:solidFill>
                          <a:effectLst/>
                          <a:latin typeface="MS Gothic"/>
                        </a:rPr>
                        <a:t>6.0%</a:t>
                      </a:r>
                    </a:p>
                  </a:txBody>
                  <a:tcPr marL="9525" marR="9525" marT="9525" marB="0" anchor="ctr"/>
                </a:tc>
              </a:tr>
              <a:tr h="91882">
                <a:tc>
                  <a:txBody>
                    <a:bodyPr/>
                    <a:lstStyle/>
                    <a:p>
                      <a:pPr algn="r" fontAlgn="ctr"/>
                      <a:r>
                        <a:rPr lang="ja-JP" altLang="en-US" sz="800" b="0" i="0" u="none" strike="noStrike" dirty="0">
                          <a:solidFill>
                            <a:srgbClr val="000000"/>
                          </a:solidFill>
                          <a:effectLst/>
                          <a:latin typeface="ＭＳ Ｐゴシック"/>
                        </a:rPr>
                        <a:t>交通利便性</a:t>
                      </a:r>
                    </a:p>
                  </a:txBody>
                  <a:tcPr marL="9525" marR="9525" marT="9525" marB="0" anchor="ctr"/>
                </a:tc>
                <a:tc>
                  <a:txBody>
                    <a:bodyPr/>
                    <a:lstStyle/>
                    <a:p>
                      <a:pPr algn="ctr" fontAlgn="ctr"/>
                      <a:r>
                        <a:rPr lang="en-US" altLang="ja-JP" sz="800" b="0" i="0" u="none" strike="noStrike">
                          <a:solidFill>
                            <a:srgbClr val="000000"/>
                          </a:solidFill>
                          <a:effectLst/>
                          <a:latin typeface="MS Gothic"/>
                        </a:rPr>
                        <a:t>30</a:t>
                      </a:r>
                    </a:p>
                  </a:txBody>
                  <a:tcPr marL="9525" marR="9525" marT="9525" marB="0" anchor="ctr"/>
                </a:tc>
                <a:tc>
                  <a:txBody>
                    <a:bodyPr/>
                    <a:lstStyle/>
                    <a:p>
                      <a:pPr algn="ctr" fontAlgn="ctr"/>
                      <a:r>
                        <a:rPr lang="en-US" altLang="ja-JP" sz="800" b="0" i="0" u="none" strike="noStrike">
                          <a:solidFill>
                            <a:srgbClr val="000000"/>
                          </a:solidFill>
                          <a:effectLst/>
                          <a:latin typeface="MS Gothic"/>
                        </a:rPr>
                        <a:t>9.8%</a:t>
                      </a:r>
                    </a:p>
                  </a:txBody>
                  <a:tcPr marL="9525" marR="9525" marT="9525" marB="0" anchor="ctr"/>
                </a:tc>
                <a:tc>
                  <a:txBody>
                    <a:bodyPr/>
                    <a:lstStyle/>
                    <a:p>
                      <a:pPr algn="ctr" fontAlgn="ctr"/>
                      <a:r>
                        <a:rPr lang="en-US" altLang="ja-JP" sz="800" b="0" i="0" u="none" strike="noStrike">
                          <a:solidFill>
                            <a:srgbClr val="000000"/>
                          </a:solidFill>
                          <a:effectLst/>
                          <a:latin typeface="MS Gothic"/>
                        </a:rPr>
                        <a:t>7</a:t>
                      </a:r>
                    </a:p>
                  </a:txBody>
                  <a:tcPr marL="9525" marR="9525" marT="9525" marB="0" anchor="ctr"/>
                </a:tc>
                <a:tc>
                  <a:txBody>
                    <a:bodyPr/>
                    <a:lstStyle/>
                    <a:p>
                      <a:pPr algn="ctr" fontAlgn="ctr"/>
                      <a:r>
                        <a:rPr lang="en-US" altLang="ja-JP" sz="800" b="0" i="0" u="none" strike="noStrike">
                          <a:solidFill>
                            <a:srgbClr val="000000"/>
                          </a:solidFill>
                          <a:effectLst/>
                          <a:latin typeface="MS Gothic"/>
                        </a:rPr>
                        <a:t>15.6%</a:t>
                      </a:r>
                    </a:p>
                  </a:txBody>
                  <a:tcPr marL="9525" marR="9525" marT="9525" marB="0" anchor="ctr"/>
                </a:tc>
                <a:tc>
                  <a:txBody>
                    <a:bodyPr/>
                    <a:lstStyle/>
                    <a:p>
                      <a:pPr algn="ctr" fontAlgn="ctr"/>
                      <a:r>
                        <a:rPr lang="en-US" altLang="ja-JP" sz="800" b="0" i="0" u="none" strike="noStrike">
                          <a:solidFill>
                            <a:srgbClr val="000000"/>
                          </a:solidFill>
                          <a:effectLst/>
                          <a:latin typeface="MS Gothic"/>
                        </a:rPr>
                        <a:t>6</a:t>
                      </a:r>
                    </a:p>
                  </a:txBody>
                  <a:tcPr marL="9525" marR="9525" marT="9525" marB="0" anchor="ctr"/>
                </a:tc>
                <a:tc>
                  <a:txBody>
                    <a:bodyPr/>
                    <a:lstStyle/>
                    <a:p>
                      <a:pPr algn="ctr" fontAlgn="ctr"/>
                      <a:r>
                        <a:rPr lang="en-US" altLang="ja-JP" sz="800" b="0" i="0" u="none" strike="noStrike">
                          <a:solidFill>
                            <a:srgbClr val="000000"/>
                          </a:solidFill>
                          <a:effectLst/>
                          <a:latin typeface="MS Gothic"/>
                        </a:rPr>
                        <a:t>9.8%</a:t>
                      </a:r>
                    </a:p>
                  </a:txBody>
                  <a:tcPr marL="9525" marR="9525" marT="9525" marB="0" anchor="ctr"/>
                </a:tc>
                <a:tc>
                  <a:txBody>
                    <a:bodyPr/>
                    <a:lstStyle/>
                    <a:p>
                      <a:pPr algn="ctr" fontAlgn="ctr"/>
                      <a:r>
                        <a:rPr lang="en-US" altLang="ja-JP" sz="800" b="0" i="0" u="none" strike="noStrike">
                          <a:solidFill>
                            <a:srgbClr val="000000"/>
                          </a:solidFill>
                          <a:effectLst/>
                          <a:latin typeface="MS Gothic"/>
                        </a:rPr>
                        <a:t>17</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8.5%</a:t>
                      </a:r>
                    </a:p>
                  </a:txBody>
                  <a:tcPr marL="9525" marR="9525" marT="9525" marB="0" anchor="ct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257922713"/>
              </p:ext>
            </p:extLst>
          </p:nvPr>
        </p:nvGraphicFramePr>
        <p:xfrm>
          <a:off x="3501014" y="3267248"/>
          <a:ext cx="3059994" cy="2009361"/>
        </p:xfrm>
        <a:graphic>
          <a:graphicData uri="http://schemas.openxmlformats.org/drawingml/2006/table">
            <a:tbl>
              <a:tblPr firstRow="1" bandRow="1">
                <a:tableStyleId>{073A0DAA-6AF3-43AB-8588-CEC1D06C72B9}</a:tableStyleId>
              </a:tblPr>
              <a:tblGrid>
                <a:gridCol w="744610"/>
                <a:gridCol w="289423"/>
                <a:gridCol w="289423"/>
                <a:gridCol w="289423"/>
                <a:gridCol w="289423"/>
                <a:gridCol w="289423"/>
                <a:gridCol w="289423"/>
                <a:gridCol w="289423"/>
                <a:gridCol w="289423"/>
              </a:tblGrid>
              <a:tr h="94099">
                <a:tc>
                  <a:txBody>
                    <a:bodyPr/>
                    <a:lstStyle/>
                    <a:p>
                      <a:pPr algn="r" fontAlgn="ctr"/>
                      <a:r>
                        <a:rPr lang="ja-JP" altLang="en-US" sz="800" b="0" i="0" u="none" strike="noStrike" dirty="0" smtClean="0">
                          <a:effectLst/>
                          <a:latin typeface="ＭＳ Ｐゴシック"/>
                        </a:rPr>
                        <a:t>重視すること</a:t>
                      </a:r>
                      <a:endParaRPr lang="ja-JP" altLang="en-US" sz="800" b="0" i="0" u="none" strike="noStrike" dirty="0">
                        <a:effectLst/>
                        <a:latin typeface="ＭＳ Ｐゴシック"/>
                      </a:endParaRPr>
                    </a:p>
                  </a:txBody>
                  <a:tcPr marL="9525" marR="9525" marT="9525" marB="0" anchor="ctr"/>
                </a:tc>
                <a:tc gridSpan="2">
                  <a:txBody>
                    <a:bodyPr/>
                    <a:lstStyle/>
                    <a:p>
                      <a:pPr algn="ctr" fontAlgn="ctr"/>
                      <a:r>
                        <a:rPr lang="ja-JP" altLang="en-US" sz="800" b="0" i="0" u="none" strike="noStrike" dirty="0">
                          <a:solidFill>
                            <a:schemeClr val="bg1"/>
                          </a:solidFill>
                          <a:effectLst/>
                          <a:latin typeface="MS Gothic"/>
                        </a:rPr>
                        <a:t>合計</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40</a:t>
                      </a:r>
                      <a:r>
                        <a:rPr lang="ja-JP" altLang="en-US" sz="800" b="0" i="0" u="none" strike="noStrike" dirty="0">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50</a:t>
                      </a:r>
                      <a:r>
                        <a:rPr lang="ja-JP" altLang="en-US" sz="8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60</a:t>
                      </a:r>
                      <a:r>
                        <a:rPr lang="ja-JP" altLang="en-US" sz="8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169338">
                <a:tc>
                  <a:txBody>
                    <a:bodyPr/>
                    <a:lstStyle/>
                    <a:p>
                      <a:pPr algn="r" fontAlgn="ctr"/>
                      <a:r>
                        <a:rPr lang="ja-JP" altLang="en-US" sz="800" b="0" i="0" u="none" strike="noStrike" dirty="0">
                          <a:solidFill>
                            <a:srgbClr val="000000"/>
                          </a:solidFill>
                          <a:effectLst/>
                          <a:latin typeface="ＭＳ Ｐゴシック"/>
                        </a:rPr>
                        <a:t>商品の鮮度</a:t>
                      </a:r>
                    </a:p>
                  </a:txBody>
                  <a:tcPr marL="9525" marR="9525" marT="9525" marB="0" anchor="ctr"/>
                </a:tc>
                <a:tc>
                  <a:txBody>
                    <a:bodyPr/>
                    <a:lstStyle/>
                    <a:p>
                      <a:pPr algn="ctr" fontAlgn="ctr"/>
                      <a:r>
                        <a:rPr lang="en-US" altLang="ja-JP" sz="800" b="0" i="0" u="none" strike="noStrike">
                          <a:solidFill>
                            <a:srgbClr val="000000"/>
                          </a:solidFill>
                          <a:effectLst/>
                          <a:latin typeface="MS Gothic"/>
                        </a:rPr>
                        <a:t>247</a:t>
                      </a:r>
                    </a:p>
                  </a:txBody>
                  <a:tcPr marL="9525" marR="9525" marT="9525" marB="0" anchor="ctr"/>
                </a:tc>
                <a:tc>
                  <a:txBody>
                    <a:bodyPr/>
                    <a:lstStyle/>
                    <a:p>
                      <a:pPr algn="ctr" fontAlgn="ctr"/>
                      <a:r>
                        <a:rPr lang="en-US" altLang="ja-JP" sz="800" b="0" i="0" u="none" strike="noStrike">
                          <a:solidFill>
                            <a:srgbClr val="000000"/>
                          </a:solidFill>
                          <a:effectLst/>
                          <a:latin typeface="MS Gothic"/>
                        </a:rPr>
                        <a:t>81.3%</a:t>
                      </a:r>
                    </a:p>
                  </a:txBody>
                  <a:tcPr marL="9525" marR="9525" marT="9525" marB="0" anchor="ctr"/>
                </a:tc>
                <a:tc>
                  <a:txBody>
                    <a:bodyPr/>
                    <a:lstStyle/>
                    <a:p>
                      <a:pPr algn="ctr" fontAlgn="ctr"/>
                      <a:r>
                        <a:rPr lang="en-US" altLang="ja-JP" sz="800" b="0" i="0" u="none" strike="noStrike">
                          <a:solidFill>
                            <a:srgbClr val="000000"/>
                          </a:solidFill>
                          <a:effectLst/>
                          <a:latin typeface="MS Gothic"/>
                        </a:rPr>
                        <a:t>37</a:t>
                      </a:r>
                    </a:p>
                  </a:txBody>
                  <a:tcPr marL="9525" marR="9525" marT="9525" marB="0" anchor="ctr"/>
                </a:tc>
                <a:tc>
                  <a:txBody>
                    <a:bodyPr/>
                    <a:lstStyle/>
                    <a:p>
                      <a:pPr algn="ctr" fontAlgn="ctr"/>
                      <a:r>
                        <a:rPr lang="en-US" altLang="ja-JP" sz="800" b="0" i="0" u="none" strike="noStrike">
                          <a:solidFill>
                            <a:srgbClr val="000000"/>
                          </a:solidFill>
                          <a:effectLst/>
                          <a:latin typeface="MS Gothic"/>
                        </a:rPr>
                        <a:t>77.1%</a:t>
                      </a:r>
                    </a:p>
                  </a:txBody>
                  <a:tcPr marL="9525" marR="9525" marT="9525" marB="0" anchor="ctr"/>
                </a:tc>
                <a:tc>
                  <a:txBody>
                    <a:bodyPr/>
                    <a:lstStyle/>
                    <a:p>
                      <a:pPr algn="ctr" fontAlgn="ctr"/>
                      <a:r>
                        <a:rPr lang="en-US" altLang="ja-JP" sz="800" b="0" i="0" u="none" strike="noStrike">
                          <a:solidFill>
                            <a:srgbClr val="000000"/>
                          </a:solidFill>
                          <a:effectLst/>
                          <a:latin typeface="MS Gothic"/>
                        </a:rPr>
                        <a:t>34</a:t>
                      </a:r>
                    </a:p>
                  </a:txBody>
                  <a:tcPr marL="9525" marR="9525" marT="9525" marB="0" anchor="ctr"/>
                </a:tc>
                <a:tc>
                  <a:txBody>
                    <a:bodyPr/>
                    <a:lstStyle/>
                    <a:p>
                      <a:pPr algn="ctr" fontAlgn="ctr"/>
                      <a:r>
                        <a:rPr lang="en-US" altLang="ja-JP" sz="800" b="0" i="0" u="none" strike="noStrike">
                          <a:solidFill>
                            <a:srgbClr val="000000"/>
                          </a:solidFill>
                          <a:effectLst/>
                          <a:latin typeface="MS Gothic"/>
                        </a:rPr>
                        <a:t>77.3%</a:t>
                      </a:r>
                    </a:p>
                  </a:txBody>
                  <a:tcPr marL="9525" marR="9525" marT="9525" marB="0" anchor="ctr"/>
                </a:tc>
                <a:tc>
                  <a:txBody>
                    <a:bodyPr/>
                    <a:lstStyle/>
                    <a:p>
                      <a:pPr algn="ctr" fontAlgn="ctr"/>
                      <a:r>
                        <a:rPr lang="en-US" altLang="ja-JP" sz="800" b="0" i="0" u="none" strike="noStrike">
                          <a:solidFill>
                            <a:srgbClr val="000000"/>
                          </a:solidFill>
                          <a:effectLst/>
                          <a:latin typeface="MS Gothic"/>
                        </a:rPr>
                        <a:t>176</a:t>
                      </a:r>
                    </a:p>
                  </a:txBody>
                  <a:tcPr marL="9525" marR="9525" marT="9525" marB="0" anchor="ctr"/>
                </a:tc>
                <a:tc>
                  <a:txBody>
                    <a:bodyPr/>
                    <a:lstStyle/>
                    <a:p>
                      <a:pPr algn="ctr" fontAlgn="ctr"/>
                      <a:r>
                        <a:rPr lang="en-US" altLang="ja-JP" sz="800" b="0" i="0" u="none" strike="noStrike">
                          <a:solidFill>
                            <a:srgbClr val="000000"/>
                          </a:solidFill>
                          <a:effectLst/>
                          <a:latin typeface="MS Gothic"/>
                        </a:rPr>
                        <a:t>83.0%</a:t>
                      </a:r>
                    </a:p>
                  </a:txBody>
                  <a:tcPr marL="9525" marR="9525" marT="9525" marB="0" anchor="ctr"/>
                </a:tc>
              </a:tr>
              <a:tr h="169338">
                <a:tc>
                  <a:txBody>
                    <a:bodyPr/>
                    <a:lstStyle/>
                    <a:p>
                      <a:pPr algn="r" fontAlgn="ctr"/>
                      <a:r>
                        <a:rPr lang="ja-JP" altLang="en-US" sz="800" b="0" i="0" u="none" strike="noStrike" dirty="0">
                          <a:solidFill>
                            <a:srgbClr val="000000"/>
                          </a:solidFill>
                          <a:effectLst/>
                          <a:latin typeface="ＭＳ Ｐゴシック"/>
                        </a:rPr>
                        <a:t>商品の</a:t>
                      </a:r>
                      <a:r>
                        <a:rPr lang="ja-JP" altLang="en-US" sz="800" b="0" i="0" u="none" strike="noStrike" dirty="0" smtClean="0">
                          <a:solidFill>
                            <a:srgbClr val="000000"/>
                          </a:solidFill>
                          <a:effectLst/>
                          <a:latin typeface="ＭＳ Ｐゴシック"/>
                        </a:rPr>
                        <a:t>品質</a:t>
                      </a:r>
                      <a:endParaRPr lang="en-US" altLang="ja-JP" sz="800" b="0" i="0" u="none" strike="noStrike" dirty="0" smtClean="0">
                        <a:solidFill>
                          <a:srgbClr val="000000"/>
                        </a:solidFill>
                        <a:effectLst/>
                        <a:latin typeface="ＭＳ Ｐゴシック"/>
                      </a:endParaRPr>
                    </a:p>
                    <a:p>
                      <a:pPr algn="r" fontAlgn="ctr"/>
                      <a:r>
                        <a:rPr lang="ja-JP" altLang="en-US" sz="800" b="0" i="0" u="none" strike="noStrike" dirty="0" smtClean="0">
                          <a:solidFill>
                            <a:srgbClr val="000000"/>
                          </a:solidFill>
                          <a:effectLst/>
                          <a:latin typeface="ＭＳ Ｐゴシック"/>
                        </a:rPr>
                        <a:t>（</a:t>
                      </a:r>
                      <a:r>
                        <a:rPr lang="ja-JP" altLang="en-US" sz="800" b="0" i="0" u="none" strike="noStrike" dirty="0">
                          <a:solidFill>
                            <a:srgbClr val="000000"/>
                          </a:solidFill>
                          <a:effectLst/>
                          <a:latin typeface="ＭＳ Ｐゴシック"/>
                        </a:rPr>
                        <a:t>おいしさ）</a:t>
                      </a:r>
                    </a:p>
                  </a:txBody>
                  <a:tcPr marL="9525" marR="9525" marT="9525" marB="0" anchor="ctr"/>
                </a:tc>
                <a:tc>
                  <a:txBody>
                    <a:bodyPr/>
                    <a:lstStyle/>
                    <a:p>
                      <a:pPr algn="ctr" fontAlgn="ctr"/>
                      <a:r>
                        <a:rPr lang="en-US" altLang="ja-JP" sz="800" b="0" i="0" u="none" strike="noStrike">
                          <a:solidFill>
                            <a:srgbClr val="000000"/>
                          </a:solidFill>
                          <a:effectLst/>
                          <a:latin typeface="MS Gothic"/>
                        </a:rPr>
                        <a:t>142</a:t>
                      </a:r>
                    </a:p>
                  </a:txBody>
                  <a:tcPr marL="9525" marR="9525" marT="9525" marB="0" anchor="ctr"/>
                </a:tc>
                <a:tc>
                  <a:txBody>
                    <a:bodyPr/>
                    <a:lstStyle/>
                    <a:p>
                      <a:pPr algn="ctr" fontAlgn="ctr"/>
                      <a:r>
                        <a:rPr lang="en-US" altLang="ja-JP" sz="800" b="0" i="0" u="none" strike="noStrike">
                          <a:solidFill>
                            <a:srgbClr val="000000"/>
                          </a:solidFill>
                          <a:effectLst/>
                          <a:latin typeface="MS Gothic"/>
                        </a:rPr>
                        <a:t>46.7%</a:t>
                      </a:r>
                    </a:p>
                  </a:txBody>
                  <a:tcPr marL="9525" marR="9525" marT="9525" marB="0" anchor="ctr"/>
                </a:tc>
                <a:tc>
                  <a:txBody>
                    <a:bodyPr/>
                    <a:lstStyle/>
                    <a:p>
                      <a:pPr algn="ctr" fontAlgn="ctr"/>
                      <a:r>
                        <a:rPr lang="en-US" altLang="ja-JP" sz="800" b="0" i="0" u="none" strike="noStrike">
                          <a:solidFill>
                            <a:srgbClr val="000000"/>
                          </a:solidFill>
                          <a:effectLst/>
                          <a:latin typeface="MS Gothic"/>
                        </a:rPr>
                        <a:t>27</a:t>
                      </a:r>
                    </a:p>
                  </a:txBody>
                  <a:tcPr marL="9525" marR="9525" marT="9525" marB="0" anchor="ctr"/>
                </a:tc>
                <a:tc>
                  <a:txBody>
                    <a:bodyPr/>
                    <a:lstStyle/>
                    <a:p>
                      <a:pPr algn="ctr" fontAlgn="ctr"/>
                      <a:r>
                        <a:rPr lang="en-US" altLang="ja-JP" sz="800" b="0" i="0" u="none" strike="noStrike">
                          <a:solidFill>
                            <a:srgbClr val="000000"/>
                          </a:solidFill>
                          <a:effectLst/>
                          <a:latin typeface="MS Gothic"/>
                        </a:rPr>
                        <a:t>56.3%</a:t>
                      </a:r>
                    </a:p>
                  </a:txBody>
                  <a:tcPr marL="9525" marR="9525" marT="9525" marB="0" anchor="ctr"/>
                </a:tc>
                <a:tc>
                  <a:txBody>
                    <a:bodyPr/>
                    <a:lstStyle/>
                    <a:p>
                      <a:pPr algn="ctr" fontAlgn="ctr"/>
                      <a:r>
                        <a:rPr lang="en-US" altLang="ja-JP" sz="800" b="0" i="0" u="none" strike="noStrike">
                          <a:solidFill>
                            <a:srgbClr val="000000"/>
                          </a:solidFill>
                          <a:effectLst/>
                          <a:latin typeface="MS Gothic"/>
                        </a:rPr>
                        <a:t>24</a:t>
                      </a:r>
                    </a:p>
                  </a:txBody>
                  <a:tcPr marL="9525" marR="9525" marT="9525" marB="0" anchor="ctr"/>
                </a:tc>
                <a:tc>
                  <a:txBody>
                    <a:bodyPr/>
                    <a:lstStyle/>
                    <a:p>
                      <a:pPr algn="ctr" fontAlgn="ctr"/>
                      <a:r>
                        <a:rPr lang="en-US" altLang="ja-JP" sz="800" b="0" i="0" u="none" strike="noStrike">
                          <a:solidFill>
                            <a:srgbClr val="000000"/>
                          </a:solidFill>
                          <a:effectLst/>
                          <a:latin typeface="MS Gothic"/>
                        </a:rPr>
                        <a:t>54.5%</a:t>
                      </a:r>
                    </a:p>
                  </a:txBody>
                  <a:tcPr marL="9525" marR="9525" marT="9525" marB="0" anchor="ctr"/>
                </a:tc>
                <a:tc>
                  <a:txBody>
                    <a:bodyPr/>
                    <a:lstStyle/>
                    <a:p>
                      <a:pPr algn="ctr" fontAlgn="ctr"/>
                      <a:r>
                        <a:rPr lang="en-US" altLang="ja-JP" sz="800" b="0" i="0" u="none" strike="noStrike">
                          <a:solidFill>
                            <a:srgbClr val="000000"/>
                          </a:solidFill>
                          <a:effectLst/>
                          <a:latin typeface="MS Gothic"/>
                        </a:rPr>
                        <a:t>91</a:t>
                      </a:r>
                    </a:p>
                  </a:txBody>
                  <a:tcPr marL="9525" marR="9525" marT="9525" marB="0" anchor="ctr"/>
                </a:tc>
                <a:tc>
                  <a:txBody>
                    <a:bodyPr/>
                    <a:lstStyle/>
                    <a:p>
                      <a:pPr algn="ctr" fontAlgn="ctr"/>
                      <a:r>
                        <a:rPr lang="en-US" altLang="ja-JP" sz="800" b="0" i="0" u="none" strike="noStrike">
                          <a:solidFill>
                            <a:srgbClr val="000000"/>
                          </a:solidFill>
                          <a:effectLst/>
                          <a:latin typeface="MS Gothic"/>
                        </a:rPr>
                        <a:t>42.9%</a:t>
                      </a:r>
                    </a:p>
                  </a:txBody>
                  <a:tcPr marL="9525" marR="9525" marT="9525" marB="0" anchor="ctr"/>
                </a:tc>
              </a:tr>
              <a:tr h="169338">
                <a:tc>
                  <a:txBody>
                    <a:bodyPr/>
                    <a:lstStyle/>
                    <a:p>
                      <a:pPr algn="r" fontAlgn="ctr"/>
                      <a:r>
                        <a:rPr lang="ja-JP" altLang="en-US" sz="800" b="0" i="0" u="none" strike="noStrike" dirty="0">
                          <a:solidFill>
                            <a:srgbClr val="000000"/>
                          </a:solidFill>
                          <a:effectLst/>
                          <a:latin typeface="ＭＳ Ｐゴシック"/>
                        </a:rPr>
                        <a:t>商品の価格</a:t>
                      </a:r>
                    </a:p>
                  </a:txBody>
                  <a:tcPr marL="9525" marR="9525" marT="9525" marB="0" anchor="ctr"/>
                </a:tc>
                <a:tc>
                  <a:txBody>
                    <a:bodyPr/>
                    <a:lstStyle/>
                    <a:p>
                      <a:pPr algn="ctr" fontAlgn="ctr"/>
                      <a:r>
                        <a:rPr lang="en-US" altLang="ja-JP" sz="800" b="0" i="0" u="none" strike="noStrike">
                          <a:solidFill>
                            <a:srgbClr val="000000"/>
                          </a:solidFill>
                          <a:effectLst/>
                          <a:latin typeface="MS Gothic"/>
                        </a:rPr>
                        <a:t>179</a:t>
                      </a:r>
                    </a:p>
                  </a:txBody>
                  <a:tcPr marL="9525" marR="9525" marT="9525" marB="0" anchor="ctr"/>
                </a:tc>
                <a:tc>
                  <a:txBody>
                    <a:bodyPr/>
                    <a:lstStyle/>
                    <a:p>
                      <a:pPr algn="ctr" fontAlgn="ctr"/>
                      <a:r>
                        <a:rPr lang="en-US" altLang="ja-JP" sz="800" b="0" i="0" u="none" strike="noStrike">
                          <a:solidFill>
                            <a:srgbClr val="000000"/>
                          </a:solidFill>
                          <a:effectLst/>
                          <a:latin typeface="MS Gothic"/>
                        </a:rPr>
                        <a:t>58.9%</a:t>
                      </a:r>
                    </a:p>
                  </a:txBody>
                  <a:tcPr marL="9525" marR="9525" marT="9525" marB="0" anchor="ctr"/>
                </a:tc>
                <a:tc>
                  <a:txBody>
                    <a:bodyPr/>
                    <a:lstStyle/>
                    <a:p>
                      <a:pPr algn="ctr" fontAlgn="ctr"/>
                      <a:r>
                        <a:rPr lang="en-US" altLang="ja-JP" sz="800" b="0" i="0" u="none" strike="noStrike">
                          <a:solidFill>
                            <a:srgbClr val="000000"/>
                          </a:solidFill>
                          <a:effectLst/>
                          <a:latin typeface="MS Gothic"/>
                        </a:rPr>
                        <a:t>33</a:t>
                      </a:r>
                    </a:p>
                  </a:txBody>
                  <a:tcPr marL="9525" marR="9525" marT="9525" marB="0" anchor="ctr"/>
                </a:tc>
                <a:tc>
                  <a:txBody>
                    <a:bodyPr/>
                    <a:lstStyle/>
                    <a:p>
                      <a:pPr algn="ctr" fontAlgn="ctr"/>
                      <a:r>
                        <a:rPr lang="en-US" altLang="ja-JP" sz="800" b="0" i="0" u="none" strike="noStrike">
                          <a:solidFill>
                            <a:srgbClr val="000000"/>
                          </a:solidFill>
                          <a:effectLst/>
                          <a:latin typeface="MS Gothic"/>
                        </a:rPr>
                        <a:t>68.8%</a:t>
                      </a:r>
                    </a:p>
                  </a:txBody>
                  <a:tcPr marL="9525" marR="9525" marT="9525" marB="0" anchor="ctr"/>
                </a:tc>
                <a:tc>
                  <a:txBody>
                    <a:bodyPr/>
                    <a:lstStyle/>
                    <a:p>
                      <a:pPr algn="ctr" fontAlgn="ctr"/>
                      <a:r>
                        <a:rPr lang="en-US" altLang="ja-JP" sz="800" b="0" i="0" u="none" strike="noStrike">
                          <a:solidFill>
                            <a:srgbClr val="000000"/>
                          </a:solidFill>
                          <a:effectLst/>
                          <a:latin typeface="MS Gothic"/>
                        </a:rPr>
                        <a:t>32</a:t>
                      </a:r>
                    </a:p>
                  </a:txBody>
                  <a:tcPr marL="9525" marR="9525" marT="9525" marB="0" anchor="ctr"/>
                </a:tc>
                <a:tc>
                  <a:txBody>
                    <a:bodyPr/>
                    <a:lstStyle/>
                    <a:p>
                      <a:pPr algn="ctr" fontAlgn="ctr"/>
                      <a:r>
                        <a:rPr lang="en-US" altLang="ja-JP" sz="800" b="0" i="0" u="none" strike="noStrike">
                          <a:solidFill>
                            <a:srgbClr val="000000"/>
                          </a:solidFill>
                          <a:effectLst/>
                          <a:latin typeface="MS Gothic"/>
                        </a:rPr>
                        <a:t>72.7%</a:t>
                      </a:r>
                    </a:p>
                  </a:txBody>
                  <a:tcPr marL="9525" marR="9525" marT="9525" marB="0" anchor="ctr"/>
                </a:tc>
                <a:tc>
                  <a:txBody>
                    <a:bodyPr/>
                    <a:lstStyle/>
                    <a:p>
                      <a:pPr algn="ctr" fontAlgn="ctr"/>
                      <a:r>
                        <a:rPr lang="en-US" altLang="ja-JP" sz="800" b="0" i="0" u="none" strike="noStrike">
                          <a:solidFill>
                            <a:srgbClr val="000000"/>
                          </a:solidFill>
                          <a:effectLst/>
                          <a:latin typeface="MS Gothic"/>
                        </a:rPr>
                        <a:t>114</a:t>
                      </a:r>
                    </a:p>
                  </a:txBody>
                  <a:tcPr marL="9525" marR="9525" marT="9525" marB="0" anchor="ctr"/>
                </a:tc>
                <a:tc>
                  <a:txBody>
                    <a:bodyPr/>
                    <a:lstStyle/>
                    <a:p>
                      <a:pPr algn="ctr" fontAlgn="ctr"/>
                      <a:r>
                        <a:rPr lang="en-US" altLang="ja-JP" sz="800" b="0" i="0" u="none" strike="noStrike">
                          <a:solidFill>
                            <a:srgbClr val="000000"/>
                          </a:solidFill>
                          <a:effectLst/>
                          <a:latin typeface="MS Gothic"/>
                        </a:rPr>
                        <a:t>53.8%</a:t>
                      </a:r>
                    </a:p>
                  </a:txBody>
                  <a:tcPr marL="9525" marR="9525" marT="9525" marB="0" anchor="ctr"/>
                </a:tc>
              </a:tr>
              <a:tr h="169338">
                <a:tc>
                  <a:txBody>
                    <a:bodyPr/>
                    <a:lstStyle/>
                    <a:p>
                      <a:pPr algn="r" fontAlgn="ctr"/>
                      <a:r>
                        <a:rPr lang="ja-JP" altLang="en-US" sz="800" b="0" i="0" u="none" strike="noStrike" dirty="0">
                          <a:solidFill>
                            <a:srgbClr val="000000"/>
                          </a:solidFill>
                          <a:effectLst/>
                          <a:latin typeface="ＭＳ Ｐゴシック"/>
                        </a:rPr>
                        <a:t>地元産</a:t>
                      </a:r>
                      <a:r>
                        <a:rPr lang="ja-JP" altLang="en-US" sz="800" b="0" i="0" u="none" strike="noStrike" dirty="0" smtClean="0">
                          <a:solidFill>
                            <a:srgbClr val="000000"/>
                          </a:solidFill>
                          <a:effectLst/>
                          <a:latin typeface="ＭＳ Ｐゴシック"/>
                        </a:rPr>
                        <a:t>の</a:t>
                      </a:r>
                      <a:endParaRPr lang="en-US" altLang="ja-JP" sz="800" b="0" i="0" u="none" strike="noStrike" dirty="0" smtClean="0">
                        <a:solidFill>
                          <a:srgbClr val="000000"/>
                        </a:solidFill>
                        <a:effectLst/>
                        <a:latin typeface="ＭＳ Ｐゴシック"/>
                      </a:endParaRPr>
                    </a:p>
                    <a:p>
                      <a:pPr algn="r" fontAlgn="ctr"/>
                      <a:r>
                        <a:rPr lang="ja-JP" altLang="en-US" sz="800" b="0" i="0" u="none" strike="noStrike" dirty="0" smtClean="0">
                          <a:solidFill>
                            <a:srgbClr val="000000"/>
                          </a:solidFill>
                          <a:effectLst/>
                          <a:latin typeface="ＭＳ Ｐゴシック"/>
                        </a:rPr>
                        <a:t>商品</a:t>
                      </a:r>
                      <a:r>
                        <a:rPr lang="ja-JP" altLang="en-US" sz="800" b="0" i="0" u="none" strike="noStrike" dirty="0">
                          <a:solidFill>
                            <a:srgbClr val="000000"/>
                          </a:solidFill>
                          <a:effectLst/>
                          <a:latin typeface="ＭＳ Ｐゴシック"/>
                        </a:rPr>
                        <a:t>の多さ</a:t>
                      </a:r>
                    </a:p>
                  </a:txBody>
                  <a:tcPr marL="9525" marR="9525" marT="9525" marB="0" anchor="ctr"/>
                </a:tc>
                <a:tc>
                  <a:txBody>
                    <a:bodyPr/>
                    <a:lstStyle/>
                    <a:p>
                      <a:pPr algn="ctr" fontAlgn="ctr"/>
                      <a:r>
                        <a:rPr lang="en-US" altLang="ja-JP" sz="800" b="0" i="0" u="none" strike="noStrike">
                          <a:solidFill>
                            <a:srgbClr val="000000"/>
                          </a:solidFill>
                          <a:effectLst/>
                          <a:latin typeface="MS Gothic"/>
                        </a:rPr>
                        <a:t>89</a:t>
                      </a:r>
                    </a:p>
                  </a:txBody>
                  <a:tcPr marL="9525" marR="9525" marT="9525" marB="0" anchor="ctr"/>
                </a:tc>
                <a:tc>
                  <a:txBody>
                    <a:bodyPr/>
                    <a:lstStyle/>
                    <a:p>
                      <a:pPr algn="ctr" fontAlgn="ctr"/>
                      <a:r>
                        <a:rPr lang="en-US" altLang="ja-JP" sz="800" b="0" i="0" u="none" strike="noStrike">
                          <a:solidFill>
                            <a:srgbClr val="000000"/>
                          </a:solidFill>
                          <a:effectLst/>
                          <a:latin typeface="MS Gothic"/>
                        </a:rPr>
                        <a:t>29.3%</a:t>
                      </a:r>
                    </a:p>
                  </a:txBody>
                  <a:tcPr marL="9525" marR="9525" marT="9525" marB="0" anchor="ctr"/>
                </a:tc>
                <a:tc>
                  <a:txBody>
                    <a:bodyPr/>
                    <a:lstStyle/>
                    <a:p>
                      <a:pPr algn="ctr" fontAlgn="ctr"/>
                      <a:r>
                        <a:rPr lang="en-US" altLang="ja-JP" sz="800" b="0" i="0" u="none" strike="noStrike">
                          <a:solidFill>
                            <a:srgbClr val="000000"/>
                          </a:solidFill>
                          <a:effectLst/>
                          <a:latin typeface="MS Gothic"/>
                        </a:rPr>
                        <a:t>15</a:t>
                      </a:r>
                    </a:p>
                  </a:txBody>
                  <a:tcPr marL="9525" marR="9525" marT="9525" marB="0" anchor="ctr"/>
                </a:tc>
                <a:tc>
                  <a:txBody>
                    <a:bodyPr/>
                    <a:lstStyle/>
                    <a:p>
                      <a:pPr algn="ctr" fontAlgn="ctr"/>
                      <a:r>
                        <a:rPr lang="en-US" altLang="ja-JP" sz="800" b="0" i="0" u="none" strike="noStrike">
                          <a:solidFill>
                            <a:srgbClr val="000000"/>
                          </a:solidFill>
                          <a:effectLst/>
                          <a:latin typeface="MS Gothic"/>
                        </a:rPr>
                        <a:t>31.3%</a:t>
                      </a:r>
                    </a:p>
                  </a:txBody>
                  <a:tcPr marL="9525" marR="9525" marT="9525" marB="0" anchor="ctr"/>
                </a:tc>
                <a:tc>
                  <a:txBody>
                    <a:bodyPr/>
                    <a:lstStyle/>
                    <a:p>
                      <a:pPr algn="ctr" fontAlgn="ctr"/>
                      <a:r>
                        <a:rPr lang="en-US" altLang="ja-JP" sz="800" b="0" i="0" u="none" strike="noStrike">
                          <a:solidFill>
                            <a:srgbClr val="000000"/>
                          </a:solidFill>
                          <a:effectLst/>
                          <a:latin typeface="MS Gothic"/>
                        </a:rPr>
                        <a:t>13</a:t>
                      </a:r>
                    </a:p>
                  </a:txBody>
                  <a:tcPr marL="9525" marR="9525" marT="9525" marB="0" anchor="ctr"/>
                </a:tc>
                <a:tc>
                  <a:txBody>
                    <a:bodyPr/>
                    <a:lstStyle/>
                    <a:p>
                      <a:pPr algn="ctr" fontAlgn="ctr"/>
                      <a:r>
                        <a:rPr lang="en-US" altLang="ja-JP" sz="800" b="0" i="0" u="none" strike="noStrike">
                          <a:solidFill>
                            <a:srgbClr val="000000"/>
                          </a:solidFill>
                          <a:effectLst/>
                          <a:latin typeface="MS Gothic"/>
                        </a:rPr>
                        <a:t>29.5%</a:t>
                      </a:r>
                    </a:p>
                  </a:txBody>
                  <a:tcPr marL="9525" marR="9525" marT="9525" marB="0" anchor="ctr"/>
                </a:tc>
                <a:tc>
                  <a:txBody>
                    <a:bodyPr/>
                    <a:lstStyle/>
                    <a:p>
                      <a:pPr algn="ctr" fontAlgn="ctr"/>
                      <a:r>
                        <a:rPr lang="en-US" altLang="ja-JP" sz="800" b="0" i="0" u="none" strike="noStrike">
                          <a:solidFill>
                            <a:srgbClr val="000000"/>
                          </a:solidFill>
                          <a:effectLst/>
                          <a:latin typeface="MS Gothic"/>
                        </a:rPr>
                        <a:t>61</a:t>
                      </a:r>
                    </a:p>
                  </a:txBody>
                  <a:tcPr marL="9525" marR="9525" marT="9525" marB="0" anchor="ctr"/>
                </a:tc>
                <a:tc>
                  <a:txBody>
                    <a:bodyPr/>
                    <a:lstStyle/>
                    <a:p>
                      <a:pPr algn="ctr" fontAlgn="ctr"/>
                      <a:r>
                        <a:rPr lang="en-US" altLang="ja-JP" sz="800" b="0" i="0" u="none" strike="noStrike">
                          <a:solidFill>
                            <a:srgbClr val="000000"/>
                          </a:solidFill>
                          <a:effectLst/>
                          <a:latin typeface="MS Gothic"/>
                        </a:rPr>
                        <a:t>28.8%</a:t>
                      </a:r>
                    </a:p>
                  </a:txBody>
                  <a:tcPr marL="9525" marR="9525" marT="9525" marB="0" anchor="ctr"/>
                </a:tc>
              </a:tr>
              <a:tr h="91882">
                <a:tc>
                  <a:txBody>
                    <a:bodyPr/>
                    <a:lstStyle/>
                    <a:p>
                      <a:pPr algn="r" fontAlgn="ctr"/>
                      <a:r>
                        <a:rPr lang="ja-JP" altLang="en-US" sz="800" b="0" i="0" u="none" strike="noStrike" dirty="0">
                          <a:solidFill>
                            <a:srgbClr val="000000"/>
                          </a:solidFill>
                          <a:effectLst/>
                          <a:latin typeface="ＭＳ Ｐゴシック"/>
                        </a:rPr>
                        <a:t>農産物以外</a:t>
                      </a:r>
                      <a:r>
                        <a:rPr lang="ja-JP" altLang="en-US" sz="800" b="0" i="0" u="none" strike="noStrike" dirty="0" smtClean="0">
                          <a:solidFill>
                            <a:srgbClr val="000000"/>
                          </a:solidFill>
                          <a:effectLst/>
                          <a:latin typeface="ＭＳ Ｐゴシック"/>
                        </a:rPr>
                        <a:t>の</a:t>
                      </a:r>
                      <a:endParaRPr lang="en-US" altLang="ja-JP" sz="800" b="0" i="0" u="none" strike="noStrike" dirty="0" smtClean="0">
                        <a:solidFill>
                          <a:srgbClr val="000000"/>
                        </a:solidFill>
                        <a:effectLst/>
                        <a:latin typeface="ＭＳ Ｐゴシック"/>
                      </a:endParaRPr>
                    </a:p>
                    <a:p>
                      <a:pPr algn="r" fontAlgn="ctr"/>
                      <a:r>
                        <a:rPr lang="ja-JP" altLang="en-US" sz="800" b="0" i="0" u="none" strike="noStrike" dirty="0" smtClean="0">
                          <a:solidFill>
                            <a:srgbClr val="000000"/>
                          </a:solidFill>
                          <a:effectLst/>
                          <a:latin typeface="ＭＳ Ｐゴシック"/>
                        </a:rPr>
                        <a:t>品揃え</a:t>
                      </a:r>
                      <a:endParaRPr lang="ja-JP" altLang="en-US" sz="8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800" b="0" i="0" u="none" strike="noStrike">
                          <a:solidFill>
                            <a:srgbClr val="000000"/>
                          </a:solidFill>
                          <a:effectLst/>
                          <a:latin typeface="MS Gothic"/>
                        </a:rPr>
                        <a:t>20</a:t>
                      </a:r>
                    </a:p>
                  </a:txBody>
                  <a:tcPr marL="9525" marR="9525" marT="9525" marB="0" anchor="ctr"/>
                </a:tc>
                <a:tc>
                  <a:txBody>
                    <a:bodyPr/>
                    <a:lstStyle/>
                    <a:p>
                      <a:pPr algn="ctr" fontAlgn="ctr"/>
                      <a:r>
                        <a:rPr lang="en-US" altLang="ja-JP" sz="800" b="0" i="0" u="none" strike="noStrike">
                          <a:solidFill>
                            <a:srgbClr val="000000"/>
                          </a:solidFill>
                          <a:effectLst/>
                          <a:latin typeface="MS Gothic"/>
                        </a:rPr>
                        <a:t>6.6%</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4.2%</a:t>
                      </a:r>
                    </a:p>
                  </a:txBody>
                  <a:tcPr marL="9525" marR="9525" marT="9525" marB="0" anchor="ctr"/>
                </a:tc>
                <a:tc>
                  <a:txBody>
                    <a:bodyPr/>
                    <a:lstStyle/>
                    <a:p>
                      <a:pPr algn="ctr" fontAlgn="ctr"/>
                      <a:r>
                        <a:rPr lang="en-US" altLang="ja-JP" sz="800" b="0" i="0" u="none" strike="noStrike">
                          <a:solidFill>
                            <a:srgbClr val="000000"/>
                          </a:solidFill>
                          <a:effectLst/>
                          <a:latin typeface="MS Gothic"/>
                        </a:rPr>
                        <a:t>6</a:t>
                      </a:r>
                    </a:p>
                  </a:txBody>
                  <a:tcPr marL="9525" marR="9525" marT="9525" marB="0" anchor="ctr"/>
                </a:tc>
                <a:tc>
                  <a:txBody>
                    <a:bodyPr/>
                    <a:lstStyle/>
                    <a:p>
                      <a:pPr algn="ctr" fontAlgn="ctr"/>
                      <a:r>
                        <a:rPr lang="en-US" altLang="ja-JP" sz="800" b="0" i="0" u="none" strike="noStrike">
                          <a:solidFill>
                            <a:srgbClr val="000000"/>
                          </a:solidFill>
                          <a:effectLst/>
                          <a:latin typeface="MS Gothic"/>
                        </a:rPr>
                        <a:t>13.6%</a:t>
                      </a:r>
                    </a:p>
                  </a:txBody>
                  <a:tcPr marL="9525" marR="9525" marT="9525" marB="0" anchor="ctr"/>
                </a:tc>
                <a:tc>
                  <a:txBody>
                    <a:bodyPr/>
                    <a:lstStyle/>
                    <a:p>
                      <a:pPr algn="ctr" fontAlgn="ctr"/>
                      <a:r>
                        <a:rPr lang="en-US" altLang="ja-JP" sz="800" b="0" i="0" u="none" strike="noStrike">
                          <a:solidFill>
                            <a:srgbClr val="000000"/>
                          </a:solidFill>
                          <a:effectLst/>
                          <a:latin typeface="MS Gothic"/>
                        </a:rPr>
                        <a:t>12</a:t>
                      </a:r>
                    </a:p>
                  </a:txBody>
                  <a:tcPr marL="9525" marR="9525" marT="9525" marB="0" anchor="ctr"/>
                </a:tc>
                <a:tc>
                  <a:txBody>
                    <a:bodyPr/>
                    <a:lstStyle/>
                    <a:p>
                      <a:pPr algn="ctr" fontAlgn="ctr"/>
                      <a:r>
                        <a:rPr lang="en-US" altLang="ja-JP" sz="800" b="0" i="0" u="none" strike="noStrike">
                          <a:solidFill>
                            <a:srgbClr val="000000"/>
                          </a:solidFill>
                          <a:effectLst/>
                          <a:latin typeface="MS Gothic"/>
                        </a:rPr>
                        <a:t>5.7%</a:t>
                      </a:r>
                    </a:p>
                  </a:txBody>
                  <a:tcPr marL="9525" marR="9525" marT="9525" marB="0" anchor="ctr"/>
                </a:tc>
              </a:tr>
              <a:tr h="91882">
                <a:tc>
                  <a:txBody>
                    <a:bodyPr/>
                    <a:lstStyle/>
                    <a:p>
                      <a:pPr algn="r" fontAlgn="ctr"/>
                      <a:r>
                        <a:rPr lang="ja-JP" altLang="en-US" sz="800" b="0" i="0" u="none" strike="noStrike" dirty="0">
                          <a:solidFill>
                            <a:srgbClr val="000000"/>
                          </a:solidFill>
                          <a:effectLst/>
                          <a:latin typeface="ＭＳ Ｐゴシック"/>
                        </a:rPr>
                        <a:t>生産者に</a:t>
                      </a:r>
                      <a:r>
                        <a:rPr lang="ja-JP" altLang="en-US" sz="800" b="0" i="0" u="none" strike="noStrike" dirty="0" smtClean="0">
                          <a:solidFill>
                            <a:srgbClr val="000000"/>
                          </a:solidFill>
                          <a:effectLst/>
                          <a:latin typeface="ＭＳ Ｐゴシック"/>
                        </a:rPr>
                        <a:t>対する</a:t>
                      </a:r>
                      <a:endParaRPr lang="en-US" altLang="ja-JP" sz="800" b="0" i="0" u="none" strike="noStrike" dirty="0" smtClean="0">
                        <a:solidFill>
                          <a:srgbClr val="000000"/>
                        </a:solidFill>
                        <a:effectLst/>
                        <a:latin typeface="ＭＳ Ｐゴシック"/>
                      </a:endParaRPr>
                    </a:p>
                    <a:p>
                      <a:pPr algn="r" fontAlgn="ctr"/>
                      <a:r>
                        <a:rPr lang="ja-JP" altLang="en-US" sz="800" b="0" i="0" u="none" strike="noStrike" dirty="0" smtClean="0">
                          <a:solidFill>
                            <a:srgbClr val="000000"/>
                          </a:solidFill>
                          <a:effectLst/>
                          <a:latin typeface="ＭＳ Ｐゴシック"/>
                        </a:rPr>
                        <a:t>安心感</a:t>
                      </a:r>
                      <a:endParaRPr lang="ja-JP" altLang="en-US" sz="8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800" b="0" i="0" u="none" strike="noStrike">
                          <a:solidFill>
                            <a:srgbClr val="000000"/>
                          </a:solidFill>
                          <a:effectLst/>
                          <a:latin typeface="MS Gothic"/>
                        </a:rPr>
                        <a:t>51</a:t>
                      </a:r>
                    </a:p>
                  </a:txBody>
                  <a:tcPr marL="9525" marR="9525" marT="9525" marB="0" anchor="ctr"/>
                </a:tc>
                <a:tc>
                  <a:txBody>
                    <a:bodyPr/>
                    <a:lstStyle/>
                    <a:p>
                      <a:pPr algn="ctr" fontAlgn="ctr"/>
                      <a:r>
                        <a:rPr lang="en-US" altLang="ja-JP" sz="800" b="0" i="0" u="none" strike="noStrike">
                          <a:solidFill>
                            <a:srgbClr val="000000"/>
                          </a:solidFill>
                          <a:effectLst/>
                          <a:latin typeface="MS Gothic"/>
                        </a:rPr>
                        <a:t>16.8%</a:t>
                      </a:r>
                    </a:p>
                  </a:txBody>
                  <a:tcPr marL="9525" marR="9525" marT="9525" marB="0" anchor="ctr"/>
                </a:tc>
                <a:tc>
                  <a:txBody>
                    <a:bodyPr/>
                    <a:lstStyle/>
                    <a:p>
                      <a:pPr algn="ctr" fontAlgn="ctr"/>
                      <a:r>
                        <a:rPr lang="en-US" altLang="ja-JP" sz="800" b="0" i="0" u="none" strike="noStrike">
                          <a:solidFill>
                            <a:srgbClr val="000000"/>
                          </a:solidFill>
                          <a:effectLst/>
                          <a:latin typeface="MS Gothic"/>
                        </a:rPr>
                        <a:t>6</a:t>
                      </a:r>
                    </a:p>
                  </a:txBody>
                  <a:tcPr marL="9525" marR="9525" marT="9525" marB="0" anchor="ctr"/>
                </a:tc>
                <a:tc>
                  <a:txBody>
                    <a:bodyPr/>
                    <a:lstStyle/>
                    <a:p>
                      <a:pPr algn="ctr" fontAlgn="ctr"/>
                      <a:r>
                        <a:rPr lang="en-US" altLang="ja-JP" sz="800" b="0" i="0" u="none" strike="noStrike">
                          <a:solidFill>
                            <a:srgbClr val="000000"/>
                          </a:solidFill>
                          <a:effectLst/>
                          <a:latin typeface="MS Gothic"/>
                        </a:rPr>
                        <a:t>12.5%</a:t>
                      </a:r>
                    </a:p>
                  </a:txBody>
                  <a:tcPr marL="9525" marR="9525" marT="9525" marB="0" anchor="ctr"/>
                </a:tc>
                <a:tc>
                  <a:txBody>
                    <a:bodyPr/>
                    <a:lstStyle/>
                    <a:p>
                      <a:pPr algn="ctr" fontAlgn="ctr"/>
                      <a:r>
                        <a:rPr lang="en-US" altLang="ja-JP" sz="800" b="0" i="0" u="none" strike="noStrike">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6.8%</a:t>
                      </a:r>
                    </a:p>
                  </a:txBody>
                  <a:tcPr marL="9525" marR="9525" marT="9525" marB="0" anchor="ctr"/>
                </a:tc>
                <a:tc>
                  <a:txBody>
                    <a:bodyPr/>
                    <a:lstStyle/>
                    <a:p>
                      <a:pPr algn="ctr" fontAlgn="ctr"/>
                      <a:r>
                        <a:rPr lang="en-US" altLang="ja-JP" sz="800" b="0" i="0" u="none" strike="noStrike">
                          <a:solidFill>
                            <a:srgbClr val="000000"/>
                          </a:solidFill>
                          <a:effectLst/>
                          <a:latin typeface="MS Gothic"/>
                        </a:rPr>
                        <a:t>42</a:t>
                      </a:r>
                    </a:p>
                  </a:txBody>
                  <a:tcPr marL="9525" marR="9525" marT="9525" marB="0" anchor="ctr"/>
                </a:tc>
                <a:tc>
                  <a:txBody>
                    <a:bodyPr/>
                    <a:lstStyle/>
                    <a:p>
                      <a:pPr algn="ctr" fontAlgn="ctr"/>
                      <a:r>
                        <a:rPr lang="en-US" altLang="ja-JP" sz="800" b="0" i="0" u="none" strike="noStrike">
                          <a:solidFill>
                            <a:srgbClr val="000000"/>
                          </a:solidFill>
                          <a:effectLst/>
                          <a:latin typeface="MS Gothic"/>
                        </a:rPr>
                        <a:t>19.8%</a:t>
                      </a:r>
                    </a:p>
                  </a:txBody>
                  <a:tcPr marL="9525" marR="9525" marT="9525" marB="0" anchor="ctr"/>
                </a:tc>
              </a:tr>
              <a:tr h="91882">
                <a:tc>
                  <a:txBody>
                    <a:bodyPr/>
                    <a:lstStyle/>
                    <a:p>
                      <a:pPr algn="r" fontAlgn="ctr"/>
                      <a:r>
                        <a:rPr lang="ja-JP" altLang="en-US" sz="800" b="0" i="0" u="none" strike="noStrike" dirty="0">
                          <a:solidFill>
                            <a:srgbClr val="000000"/>
                          </a:solidFill>
                          <a:effectLst/>
                          <a:latin typeface="ＭＳ Ｐゴシック"/>
                        </a:rPr>
                        <a:t>店内の清潔さ</a:t>
                      </a:r>
                    </a:p>
                  </a:txBody>
                  <a:tcPr marL="9525" marR="9525" marT="9525" marB="0" anchor="ctr"/>
                </a:tc>
                <a:tc>
                  <a:txBody>
                    <a:bodyPr/>
                    <a:lstStyle/>
                    <a:p>
                      <a:pPr algn="ctr" fontAlgn="ctr"/>
                      <a:r>
                        <a:rPr lang="en-US" altLang="ja-JP" sz="800" b="0" i="0" u="none" strike="noStrike">
                          <a:solidFill>
                            <a:srgbClr val="000000"/>
                          </a:solidFill>
                          <a:effectLst/>
                          <a:latin typeface="MS Gothic"/>
                        </a:rPr>
                        <a:t>28</a:t>
                      </a:r>
                    </a:p>
                  </a:txBody>
                  <a:tcPr marL="9525" marR="9525" marT="9525" marB="0" anchor="ctr"/>
                </a:tc>
                <a:tc>
                  <a:txBody>
                    <a:bodyPr/>
                    <a:lstStyle/>
                    <a:p>
                      <a:pPr algn="ctr" fontAlgn="ctr"/>
                      <a:r>
                        <a:rPr lang="en-US" altLang="ja-JP" sz="800" b="0" i="0" u="none" strike="noStrike">
                          <a:solidFill>
                            <a:srgbClr val="000000"/>
                          </a:solidFill>
                          <a:effectLst/>
                          <a:latin typeface="MS Gothic"/>
                        </a:rPr>
                        <a:t>9.2%</a:t>
                      </a:r>
                    </a:p>
                  </a:txBody>
                  <a:tcPr marL="9525" marR="9525" marT="9525" marB="0" anchor="ctr"/>
                </a:tc>
                <a:tc>
                  <a:txBody>
                    <a:bodyPr/>
                    <a:lstStyle/>
                    <a:p>
                      <a:pPr algn="ctr" fontAlgn="ctr"/>
                      <a:r>
                        <a:rPr lang="en-US" altLang="ja-JP" sz="800" b="0" i="0" u="none" strike="noStrike">
                          <a:solidFill>
                            <a:srgbClr val="000000"/>
                          </a:solidFill>
                          <a:effectLst/>
                          <a:latin typeface="MS Gothic"/>
                        </a:rPr>
                        <a:t>4</a:t>
                      </a:r>
                    </a:p>
                  </a:txBody>
                  <a:tcPr marL="9525" marR="9525" marT="9525" marB="0" anchor="ctr"/>
                </a:tc>
                <a:tc>
                  <a:txBody>
                    <a:bodyPr/>
                    <a:lstStyle/>
                    <a:p>
                      <a:pPr algn="ctr" fontAlgn="ctr"/>
                      <a:r>
                        <a:rPr lang="en-US" altLang="ja-JP" sz="800" b="0" i="0" u="none" strike="noStrike">
                          <a:solidFill>
                            <a:srgbClr val="000000"/>
                          </a:solidFill>
                          <a:effectLst/>
                          <a:latin typeface="MS Gothic"/>
                        </a:rPr>
                        <a:t>8.3%</a:t>
                      </a:r>
                    </a:p>
                  </a:txBody>
                  <a:tcPr marL="9525" marR="9525" marT="9525" marB="0" anchor="ctr"/>
                </a:tc>
                <a:tc>
                  <a:txBody>
                    <a:bodyPr/>
                    <a:lstStyle/>
                    <a:p>
                      <a:pPr algn="ctr" fontAlgn="ctr"/>
                      <a:r>
                        <a:rPr lang="en-US" altLang="ja-JP" sz="800" b="0" i="0" u="none" strike="noStrike">
                          <a:solidFill>
                            <a:srgbClr val="000000"/>
                          </a:solidFill>
                          <a:effectLst/>
                          <a:latin typeface="MS Gothic"/>
                        </a:rPr>
                        <a:t>4</a:t>
                      </a:r>
                    </a:p>
                  </a:txBody>
                  <a:tcPr marL="9525" marR="9525" marT="9525" marB="0" anchor="ctr"/>
                </a:tc>
                <a:tc>
                  <a:txBody>
                    <a:bodyPr/>
                    <a:lstStyle/>
                    <a:p>
                      <a:pPr algn="ctr" fontAlgn="ctr"/>
                      <a:r>
                        <a:rPr lang="en-US" altLang="ja-JP" sz="800" b="0" i="0" u="none" strike="noStrike">
                          <a:solidFill>
                            <a:srgbClr val="000000"/>
                          </a:solidFill>
                          <a:effectLst/>
                          <a:latin typeface="MS Gothic"/>
                        </a:rPr>
                        <a:t>9.1%</a:t>
                      </a:r>
                    </a:p>
                  </a:txBody>
                  <a:tcPr marL="9525" marR="9525" marT="9525" marB="0" anchor="ctr"/>
                </a:tc>
                <a:tc>
                  <a:txBody>
                    <a:bodyPr/>
                    <a:lstStyle/>
                    <a:p>
                      <a:pPr algn="ctr" fontAlgn="ctr"/>
                      <a:r>
                        <a:rPr lang="en-US" altLang="ja-JP" sz="800" b="0" i="0" u="none" strike="noStrike">
                          <a:solidFill>
                            <a:srgbClr val="000000"/>
                          </a:solidFill>
                          <a:effectLst/>
                          <a:latin typeface="MS Gothic"/>
                        </a:rPr>
                        <a:t>20</a:t>
                      </a:r>
                    </a:p>
                  </a:txBody>
                  <a:tcPr marL="9525" marR="9525" marT="9525" marB="0" anchor="ctr"/>
                </a:tc>
                <a:tc>
                  <a:txBody>
                    <a:bodyPr/>
                    <a:lstStyle/>
                    <a:p>
                      <a:pPr algn="ctr" fontAlgn="ctr"/>
                      <a:r>
                        <a:rPr lang="en-US" altLang="ja-JP" sz="800" b="0" i="0" u="none" strike="noStrike">
                          <a:solidFill>
                            <a:srgbClr val="000000"/>
                          </a:solidFill>
                          <a:effectLst/>
                          <a:latin typeface="MS Gothic"/>
                        </a:rPr>
                        <a:t>9.4%</a:t>
                      </a:r>
                    </a:p>
                  </a:txBody>
                  <a:tcPr marL="9525" marR="9525" marT="9525" marB="0" anchor="ctr"/>
                </a:tc>
              </a:tr>
              <a:tr h="91882">
                <a:tc>
                  <a:txBody>
                    <a:bodyPr/>
                    <a:lstStyle/>
                    <a:p>
                      <a:pPr algn="r" fontAlgn="ctr"/>
                      <a:r>
                        <a:rPr lang="ja-JP" altLang="en-US" sz="800" b="0" i="0" u="none" strike="noStrike" dirty="0">
                          <a:solidFill>
                            <a:srgbClr val="000000"/>
                          </a:solidFill>
                          <a:effectLst/>
                          <a:latin typeface="ＭＳ Ｐゴシック"/>
                        </a:rPr>
                        <a:t>店員の対応</a:t>
                      </a:r>
                    </a:p>
                  </a:txBody>
                  <a:tcPr marL="9525" marR="9525" marT="9525" marB="0" anchor="ctr"/>
                </a:tc>
                <a:tc>
                  <a:txBody>
                    <a:bodyPr/>
                    <a:lstStyle/>
                    <a:p>
                      <a:pPr algn="ctr" fontAlgn="ctr"/>
                      <a:r>
                        <a:rPr lang="en-US" altLang="ja-JP" sz="800" b="0" i="0" u="none" strike="noStrike">
                          <a:solidFill>
                            <a:srgbClr val="000000"/>
                          </a:solidFill>
                          <a:effectLst/>
                          <a:latin typeface="MS Gothic"/>
                        </a:rPr>
                        <a:t>15</a:t>
                      </a:r>
                    </a:p>
                  </a:txBody>
                  <a:tcPr marL="9525" marR="9525" marT="9525" marB="0" anchor="ctr"/>
                </a:tc>
                <a:tc>
                  <a:txBody>
                    <a:bodyPr/>
                    <a:lstStyle/>
                    <a:p>
                      <a:pPr algn="ctr" fontAlgn="ctr"/>
                      <a:r>
                        <a:rPr lang="en-US" altLang="ja-JP" sz="800" b="0" i="0" u="none" strike="noStrike">
                          <a:solidFill>
                            <a:srgbClr val="000000"/>
                          </a:solidFill>
                          <a:effectLst/>
                          <a:latin typeface="MS Gothic"/>
                        </a:rPr>
                        <a:t>4.9%</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2.3%</a:t>
                      </a:r>
                    </a:p>
                  </a:txBody>
                  <a:tcPr marL="9525" marR="9525" marT="9525" marB="0" anchor="ctr"/>
                </a:tc>
                <a:tc>
                  <a:txBody>
                    <a:bodyPr/>
                    <a:lstStyle/>
                    <a:p>
                      <a:pPr algn="ctr" fontAlgn="ctr"/>
                      <a:r>
                        <a:rPr lang="en-US" altLang="ja-JP" sz="800" b="0" i="0" u="none" strike="noStrike">
                          <a:solidFill>
                            <a:srgbClr val="000000"/>
                          </a:solidFill>
                          <a:effectLst/>
                          <a:latin typeface="MS Gothic"/>
                        </a:rPr>
                        <a:t>14</a:t>
                      </a:r>
                    </a:p>
                  </a:txBody>
                  <a:tcPr marL="9525" marR="9525" marT="9525" marB="0" anchor="ctr"/>
                </a:tc>
                <a:tc>
                  <a:txBody>
                    <a:bodyPr/>
                    <a:lstStyle/>
                    <a:p>
                      <a:pPr algn="ctr" fontAlgn="ctr"/>
                      <a:r>
                        <a:rPr lang="en-US" altLang="ja-JP" sz="800" b="0" i="0" u="none" strike="noStrike">
                          <a:solidFill>
                            <a:srgbClr val="000000"/>
                          </a:solidFill>
                          <a:effectLst/>
                          <a:latin typeface="MS Gothic"/>
                        </a:rPr>
                        <a:t>6.6%</a:t>
                      </a:r>
                    </a:p>
                  </a:txBody>
                  <a:tcPr marL="9525" marR="9525" marT="9525" marB="0" anchor="ctr"/>
                </a:tc>
              </a:tr>
              <a:tr h="91882">
                <a:tc>
                  <a:txBody>
                    <a:bodyPr/>
                    <a:lstStyle/>
                    <a:p>
                      <a:pPr algn="r" fontAlgn="ctr"/>
                      <a:r>
                        <a:rPr lang="ja-JP" altLang="en-US" sz="800" b="0" i="0" u="none" strike="noStrike" dirty="0">
                          <a:solidFill>
                            <a:srgbClr val="000000"/>
                          </a:solidFill>
                          <a:effectLst/>
                          <a:latin typeface="ＭＳ Ｐゴシック"/>
                        </a:rPr>
                        <a:t>買物のしやすさ</a:t>
                      </a:r>
                    </a:p>
                  </a:txBody>
                  <a:tcPr marL="9525" marR="9525" marT="9525" marB="0" anchor="ctr"/>
                </a:tc>
                <a:tc>
                  <a:txBody>
                    <a:bodyPr/>
                    <a:lstStyle/>
                    <a:p>
                      <a:pPr algn="ctr" fontAlgn="ctr"/>
                      <a:r>
                        <a:rPr lang="en-US" altLang="ja-JP" sz="800" b="0" i="0" u="none" strike="noStrike">
                          <a:solidFill>
                            <a:srgbClr val="000000"/>
                          </a:solidFill>
                          <a:effectLst/>
                          <a:latin typeface="MS Gothic"/>
                        </a:rPr>
                        <a:t>30</a:t>
                      </a:r>
                    </a:p>
                  </a:txBody>
                  <a:tcPr marL="9525" marR="9525" marT="9525" marB="0" anchor="ctr"/>
                </a:tc>
                <a:tc>
                  <a:txBody>
                    <a:bodyPr/>
                    <a:lstStyle/>
                    <a:p>
                      <a:pPr algn="ctr" fontAlgn="ctr"/>
                      <a:r>
                        <a:rPr lang="en-US" altLang="ja-JP" sz="800" b="0" i="0" u="none" strike="noStrike">
                          <a:solidFill>
                            <a:srgbClr val="000000"/>
                          </a:solidFill>
                          <a:effectLst/>
                          <a:latin typeface="MS Gothic"/>
                        </a:rPr>
                        <a:t>9.9%</a:t>
                      </a:r>
                    </a:p>
                  </a:txBody>
                  <a:tcPr marL="9525" marR="9525" marT="9525" marB="0" anchor="ctr"/>
                </a:tc>
                <a:tc>
                  <a:txBody>
                    <a:bodyPr/>
                    <a:lstStyle/>
                    <a:p>
                      <a:pPr algn="ctr" fontAlgn="ctr"/>
                      <a:r>
                        <a:rPr lang="en-US" altLang="ja-JP" sz="800" b="0" i="0" u="none" strike="noStrike">
                          <a:solidFill>
                            <a:srgbClr val="000000"/>
                          </a:solidFill>
                          <a:effectLst/>
                          <a:latin typeface="MS Gothic"/>
                        </a:rPr>
                        <a:t>5</a:t>
                      </a:r>
                    </a:p>
                  </a:txBody>
                  <a:tcPr marL="9525" marR="9525" marT="9525" marB="0" anchor="ctr"/>
                </a:tc>
                <a:tc>
                  <a:txBody>
                    <a:bodyPr/>
                    <a:lstStyle/>
                    <a:p>
                      <a:pPr algn="ctr" fontAlgn="ctr"/>
                      <a:r>
                        <a:rPr lang="en-US" altLang="ja-JP" sz="800" b="0" i="0" u="none" strike="noStrike">
                          <a:solidFill>
                            <a:srgbClr val="000000"/>
                          </a:solidFill>
                          <a:effectLst/>
                          <a:latin typeface="MS Gothic"/>
                        </a:rPr>
                        <a:t>10.4%</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4.5%</a:t>
                      </a:r>
                    </a:p>
                  </a:txBody>
                  <a:tcPr marL="9525" marR="9525" marT="9525" marB="0" anchor="ctr"/>
                </a:tc>
                <a:tc>
                  <a:txBody>
                    <a:bodyPr/>
                    <a:lstStyle/>
                    <a:p>
                      <a:pPr algn="ctr" fontAlgn="ctr"/>
                      <a:r>
                        <a:rPr lang="en-US" altLang="ja-JP" sz="800" b="0" i="0" u="none" strike="noStrike">
                          <a:solidFill>
                            <a:srgbClr val="000000"/>
                          </a:solidFill>
                          <a:effectLst/>
                          <a:latin typeface="MS Gothic"/>
                        </a:rPr>
                        <a:t>23</a:t>
                      </a:r>
                    </a:p>
                  </a:txBody>
                  <a:tcPr marL="9525" marR="9525" marT="9525" marB="0" anchor="ctr"/>
                </a:tc>
                <a:tc>
                  <a:txBody>
                    <a:bodyPr/>
                    <a:lstStyle/>
                    <a:p>
                      <a:pPr algn="ctr" fontAlgn="ctr"/>
                      <a:r>
                        <a:rPr lang="en-US" altLang="ja-JP" sz="800" b="0" i="0" u="none" strike="noStrike">
                          <a:solidFill>
                            <a:srgbClr val="000000"/>
                          </a:solidFill>
                          <a:effectLst/>
                          <a:latin typeface="MS Gothic"/>
                        </a:rPr>
                        <a:t>10.8%</a:t>
                      </a:r>
                    </a:p>
                  </a:txBody>
                  <a:tcPr marL="9525" marR="9525" marT="9525" marB="0" anchor="ctr"/>
                </a:tc>
              </a:tr>
              <a:tr h="91882">
                <a:tc>
                  <a:txBody>
                    <a:bodyPr/>
                    <a:lstStyle/>
                    <a:p>
                      <a:pPr algn="r" fontAlgn="ctr"/>
                      <a:r>
                        <a:rPr lang="ja-JP" altLang="en-US" sz="800" b="0" i="0" u="none" strike="noStrike" dirty="0">
                          <a:solidFill>
                            <a:srgbClr val="000000"/>
                          </a:solidFill>
                          <a:effectLst/>
                          <a:latin typeface="ＭＳ Ｐゴシック"/>
                        </a:rPr>
                        <a:t>交通利便性</a:t>
                      </a:r>
                    </a:p>
                  </a:txBody>
                  <a:tcPr marL="9525" marR="9525" marT="9525" marB="0" anchor="ctr"/>
                </a:tc>
                <a:tc>
                  <a:txBody>
                    <a:bodyPr/>
                    <a:lstStyle/>
                    <a:p>
                      <a:pPr algn="ctr" fontAlgn="ctr"/>
                      <a:r>
                        <a:rPr lang="en-US" altLang="ja-JP" sz="800" b="0" i="0" u="none" strike="noStrike">
                          <a:solidFill>
                            <a:srgbClr val="000000"/>
                          </a:solidFill>
                          <a:effectLst/>
                          <a:latin typeface="MS Gothic"/>
                        </a:rPr>
                        <a:t>70</a:t>
                      </a:r>
                    </a:p>
                  </a:txBody>
                  <a:tcPr marL="9525" marR="9525" marT="9525" marB="0" anchor="ctr"/>
                </a:tc>
                <a:tc>
                  <a:txBody>
                    <a:bodyPr/>
                    <a:lstStyle/>
                    <a:p>
                      <a:pPr algn="ctr" fontAlgn="ctr"/>
                      <a:r>
                        <a:rPr lang="en-US" altLang="ja-JP" sz="800" b="0" i="0" u="none" strike="noStrike">
                          <a:solidFill>
                            <a:srgbClr val="000000"/>
                          </a:solidFill>
                          <a:effectLst/>
                          <a:latin typeface="MS Gothic"/>
                        </a:rPr>
                        <a:t>23.0%</a:t>
                      </a:r>
                    </a:p>
                  </a:txBody>
                  <a:tcPr marL="9525" marR="9525" marT="9525" marB="0" anchor="ctr"/>
                </a:tc>
                <a:tc>
                  <a:txBody>
                    <a:bodyPr/>
                    <a:lstStyle/>
                    <a:p>
                      <a:pPr algn="ctr" fontAlgn="ctr"/>
                      <a:r>
                        <a:rPr lang="en-US" altLang="ja-JP" sz="800" b="0" i="0" u="none" strike="noStrike">
                          <a:solidFill>
                            <a:srgbClr val="000000"/>
                          </a:solidFill>
                          <a:effectLst/>
                          <a:latin typeface="MS Gothic"/>
                        </a:rPr>
                        <a:t>12</a:t>
                      </a:r>
                    </a:p>
                  </a:txBody>
                  <a:tcPr marL="9525" marR="9525" marT="9525" marB="0" anchor="ctr"/>
                </a:tc>
                <a:tc>
                  <a:txBody>
                    <a:bodyPr/>
                    <a:lstStyle/>
                    <a:p>
                      <a:pPr algn="ctr" fontAlgn="ctr"/>
                      <a:r>
                        <a:rPr lang="en-US" altLang="ja-JP" sz="800" b="0" i="0" u="none" strike="noStrike">
                          <a:solidFill>
                            <a:srgbClr val="000000"/>
                          </a:solidFill>
                          <a:effectLst/>
                          <a:latin typeface="MS Gothic"/>
                        </a:rPr>
                        <a:t>25.0%</a:t>
                      </a:r>
                    </a:p>
                  </a:txBody>
                  <a:tcPr marL="9525" marR="9525" marT="9525" marB="0" anchor="ctr"/>
                </a:tc>
                <a:tc>
                  <a:txBody>
                    <a:bodyPr/>
                    <a:lstStyle/>
                    <a:p>
                      <a:pPr algn="ctr" fontAlgn="ctr"/>
                      <a:r>
                        <a:rPr lang="en-US" altLang="ja-JP" sz="800" b="0" i="0" u="none" strike="noStrike">
                          <a:solidFill>
                            <a:srgbClr val="000000"/>
                          </a:solidFill>
                          <a:effectLst/>
                          <a:latin typeface="MS Gothic"/>
                        </a:rPr>
                        <a:t>9</a:t>
                      </a:r>
                    </a:p>
                  </a:txBody>
                  <a:tcPr marL="9525" marR="9525" marT="9525" marB="0" anchor="ctr"/>
                </a:tc>
                <a:tc>
                  <a:txBody>
                    <a:bodyPr/>
                    <a:lstStyle/>
                    <a:p>
                      <a:pPr algn="ctr" fontAlgn="ctr"/>
                      <a:r>
                        <a:rPr lang="en-US" altLang="ja-JP" sz="800" b="0" i="0" u="none" strike="noStrike">
                          <a:solidFill>
                            <a:srgbClr val="000000"/>
                          </a:solidFill>
                          <a:effectLst/>
                          <a:latin typeface="MS Gothic"/>
                        </a:rPr>
                        <a:t>20.5%</a:t>
                      </a:r>
                    </a:p>
                  </a:txBody>
                  <a:tcPr marL="9525" marR="9525" marT="9525" marB="0" anchor="ctr"/>
                </a:tc>
                <a:tc>
                  <a:txBody>
                    <a:bodyPr/>
                    <a:lstStyle/>
                    <a:p>
                      <a:pPr algn="ctr" fontAlgn="ctr"/>
                      <a:r>
                        <a:rPr lang="en-US" altLang="ja-JP" sz="800" b="0" i="0" u="none" strike="noStrike">
                          <a:solidFill>
                            <a:srgbClr val="000000"/>
                          </a:solidFill>
                          <a:effectLst/>
                          <a:latin typeface="MS Gothic"/>
                        </a:rPr>
                        <a:t>49</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23.1%</a:t>
                      </a:r>
                    </a:p>
                  </a:txBody>
                  <a:tcPr marL="9525" marR="9525" marT="9525" marB="0" anchor="ctr"/>
                </a:tc>
              </a:tr>
            </a:tbl>
          </a:graphicData>
        </a:graphic>
      </p:graphicFrame>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648" y="910928"/>
            <a:ext cx="3060000" cy="2352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1008" y="918072"/>
            <a:ext cx="3060000" cy="2355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フッター プレースホルダー 1"/>
          <p:cNvSpPr>
            <a:spLocks noGrp="1"/>
          </p:cNvSpPr>
          <p:nvPr>
            <p:ph type="ftr" sz="quarter" idx="11"/>
          </p:nvPr>
        </p:nvSpPr>
        <p:spPr>
          <a:xfrm>
            <a:off x="2343150" y="8655770"/>
            <a:ext cx="2171700" cy="486833"/>
          </a:xfrm>
        </p:spPr>
        <p:txBody>
          <a:bodyPr/>
          <a:lstStyle/>
          <a:p>
            <a:r>
              <a:rPr kumimoji="1" lang="ja-JP" altLang="en-US" dirty="0" smtClean="0"/>
              <a:t>１４</a:t>
            </a:r>
            <a:endParaRPr kumimoji="1" lang="ja-JP" altLang="en-US" dirty="0"/>
          </a:p>
        </p:txBody>
      </p:sp>
    </p:spTree>
    <p:extLst>
      <p:ext uri="{BB962C8B-B14F-4D97-AF65-F5344CB8AC3E}">
        <p14:creationId xmlns:p14="http://schemas.microsoft.com/office/powerpoint/2010/main" val="168854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66176" y="224839"/>
            <a:ext cx="5059264" cy="276999"/>
          </a:xfrm>
          <a:prstGeom prst="rect">
            <a:avLst/>
          </a:prstGeom>
          <a:noFill/>
        </p:spPr>
        <p:txBody>
          <a:bodyPr wrap="square" rtlCol="0">
            <a:spAutoFit/>
          </a:bodyPr>
          <a:lstStyle/>
          <a:p>
            <a:r>
              <a:rPr lang="en-US" altLang="ja-JP" sz="1200" dirty="0" smtClean="0">
                <a:latin typeface="+mn-ea"/>
              </a:rPr>
              <a:t>Q</a:t>
            </a:r>
            <a:r>
              <a:rPr lang="ja-JP" altLang="en-US" sz="1200" dirty="0" smtClean="0">
                <a:latin typeface="+mn-ea"/>
              </a:rPr>
              <a:t>８　年代別　作物別購入先　</a:t>
            </a:r>
            <a:endParaRPr kumimoji="1" lang="ja-JP" altLang="en-US" sz="1200" dirty="0">
              <a:latin typeface="+mn-ea"/>
            </a:endParaRPr>
          </a:p>
        </p:txBody>
      </p:sp>
      <p:sp>
        <p:nvSpPr>
          <p:cNvPr id="4" name="タイトル 1"/>
          <p:cNvSpPr txBox="1">
            <a:spLocks/>
          </p:cNvSpPr>
          <p:nvPr/>
        </p:nvSpPr>
        <p:spPr>
          <a:xfrm>
            <a:off x="255312" y="611560"/>
            <a:ext cx="6300000" cy="847546"/>
          </a:xfrm>
          <a:prstGeom prst="rect">
            <a:avLst/>
          </a:prstGeom>
          <a:noFill/>
          <a:ln>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100" dirty="0" smtClean="0"/>
              <a:t>｢</a:t>
            </a:r>
            <a:r>
              <a:rPr lang="ja-JP" altLang="en-US" sz="1100" dirty="0" smtClean="0"/>
              <a:t>野菜</a:t>
            </a:r>
            <a:r>
              <a:rPr lang="en-US" altLang="ja-JP" sz="1100" dirty="0" smtClean="0"/>
              <a:t>｣</a:t>
            </a:r>
            <a:r>
              <a:rPr lang="ja-JP" altLang="en-US" sz="1100" dirty="0" smtClean="0"/>
              <a:t>では都市型、中間型において</a:t>
            </a:r>
            <a:r>
              <a:rPr lang="en-US" altLang="ja-JP" sz="1100" dirty="0" smtClean="0"/>
              <a:t>｢</a:t>
            </a:r>
            <a:r>
              <a:rPr lang="ja-JP" altLang="en-US" sz="1100" dirty="0" smtClean="0"/>
              <a:t>直売所</a:t>
            </a:r>
            <a:r>
              <a:rPr lang="en-US" altLang="ja-JP" sz="1100" dirty="0" smtClean="0"/>
              <a:t>｣</a:t>
            </a:r>
            <a:r>
              <a:rPr lang="ja-JP" altLang="en-US" sz="1100" dirty="0" smtClean="0"/>
              <a:t>の割合が半数以上を占めた。</a:t>
            </a:r>
            <a:r>
              <a:rPr lang="en-US" altLang="ja-JP" sz="1100" dirty="0" smtClean="0"/>
              <a:t>｢</a:t>
            </a:r>
            <a:r>
              <a:rPr lang="ja-JP" altLang="en-US" sz="1100" dirty="0" smtClean="0"/>
              <a:t>花</a:t>
            </a:r>
            <a:r>
              <a:rPr lang="en-US" altLang="ja-JP" sz="1100" dirty="0" smtClean="0"/>
              <a:t>｣</a:t>
            </a:r>
            <a:r>
              <a:rPr lang="ja-JP" altLang="en-US" sz="1100" dirty="0" smtClean="0"/>
              <a:t>では、すべての類型において、</a:t>
            </a:r>
            <a:r>
              <a:rPr lang="en-US" altLang="ja-JP" sz="1100" dirty="0" smtClean="0"/>
              <a:t>40</a:t>
            </a:r>
            <a:r>
              <a:rPr lang="ja-JP" altLang="en-US" sz="1100" dirty="0" smtClean="0"/>
              <a:t>代以下の</a:t>
            </a:r>
            <a:r>
              <a:rPr lang="en-US" altLang="ja-JP" sz="1100" dirty="0" smtClean="0"/>
              <a:t>｢</a:t>
            </a:r>
            <a:r>
              <a:rPr lang="ja-JP" altLang="en-US" sz="1100" dirty="0" smtClean="0"/>
              <a:t>特に決めていない</a:t>
            </a:r>
            <a:r>
              <a:rPr lang="en-US" altLang="ja-JP" sz="1100" dirty="0" smtClean="0"/>
              <a:t>｣</a:t>
            </a:r>
            <a:r>
              <a:rPr lang="ja-JP" altLang="en-US" sz="1100" dirty="0" smtClean="0"/>
              <a:t>の割合が２割を占め、</a:t>
            </a:r>
            <a:r>
              <a:rPr lang="en-US" altLang="ja-JP" sz="1100" dirty="0" smtClean="0"/>
              <a:t>｢</a:t>
            </a:r>
            <a:r>
              <a:rPr lang="ja-JP" altLang="en-US" sz="1100" dirty="0" smtClean="0"/>
              <a:t>直売所</a:t>
            </a:r>
            <a:r>
              <a:rPr lang="en-US" altLang="ja-JP" sz="1100" dirty="0" smtClean="0"/>
              <a:t>｣</a:t>
            </a:r>
            <a:r>
              <a:rPr lang="ja-JP" altLang="en-US" sz="1100" dirty="0" smtClean="0"/>
              <a:t>を購入先とする割合は年齢層が高くなるほど割合は高くなった。加工品である</a:t>
            </a:r>
            <a:r>
              <a:rPr lang="en-US" altLang="ja-JP" sz="1100" dirty="0" smtClean="0"/>
              <a:t>｢</a:t>
            </a:r>
            <a:r>
              <a:rPr lang="ja-JP" altLang="en-US" sz="1100" dirty="0" smtClean="0"/>
              <a:t>みそ</a:t>
            </a:r>
            <a:r>
              <a:rPr lang="en-US" altLang="ja-JP" sz="1100" dirty="0" smtClean="0"/>
              <a:t>｣</a:t>
            </a:r>
            <a:r>
              <a:rPr lang="ja-JP" altLang="en-US" sz="1100" dirty="0" smtClean="0"/>
              <a:t>や</a:t>
            </a:r>
            <a:r>
              <a:rPr lang="en-US" altLang="ja-JP" sz="1100" dirty="0" smtClean="0"/>
              <a:t>｢</a:t>
            </a:r>
            <a:r>
              <a:rPr lang="ja-JP" altLang="en-US" sz="1100" dirty="0" smtClean="0"/>
              <a:t>漬物</a:t>
            </a:r>
            <a:r>
              <a:rPr lang="en-US" altLang="ja-JP" sz="1100" dirty="0" smtClean="0"/>
              <a:t>｣</a:t>
            </a:r>
            <a:r>
              <a:rPr lang="ja-JP" altLang="en-US" sz="1100" dirty="0" smtClean="0"/>
              <a:t>においては、すべての類型において</a:t>
            </a:r>
            <a:r>
              <a:rPr lang="en-US" altLang="ja-JP" sz="1100" dirty="0" smtClean="0"/>
              <a:t>｢</a:t>
            </a:r>
            <a:r>
              <a:rPr lang="ja-JP" altLang="en-US" sz="1100" dirty="0" smtClean="0"/>
              <a:t>スーパー</a:t>
            </a:r>
            <a:r>
              <a:rPr lang="en-US" altLang="ja-JP" sz="1100" dirty="0" smtClean="0"/>
              <a:t>｣</a:t>
            </a:r>
            <a:r>
              <a:rPr lang="ja-JP" altLang="en-US" sz="1100" dirty="0" smtClean="0"/>
              <a:t>の割合は高い一方で、</a:t>
            </a:r>
            <a:r>
              <a:rPr lang="en-US" altLang="ja-JP" sz="1100" dirty="0" smtClean="0"/>
              <a:t>｢</a:t>
            </a:r>
            <a:r>
              <a:rPr lang="ja-JP" altLang="en-US" sz="1100" dirty="0" smtClean="0"/>
              <a:t>特に決めていない</a:t>
            </a:r>
            <a:r>
              <a:rPr lang="en-US" altLang="ja-JP" sz="1100" dirty="0" smtClean="0"/>
              <a:t>｣</a:t>
            </a:r>
            <a:r>
              <a:rPr lang="ja-JP" altLang="en-US" sz="1100" dirty="0" smtClean="0"/>
              <a:t>と回答した割合は約１割を占めた。</a:t>
            </a:r>
            <a:endParaRPr lang="en-US" altLang="ja-JP" sz="1100" dirty="0" smtClean="0"/>
          </a:p>
        </p:txBody>
      </p:sp>
      <p:sp>
        <p:nvSpPr>
          <p:cNvPr id="5" name="テキスト ボックス 4"/>
          <p:cNvSpPr txBox="1"/>
          <p:nvPr/>
        </p:nvSpPr>
        <p:spPr>
          <a:xfrm>
            <a:off x="268856" y="1459106"/>
            <a:ext cx="2651740" cy="276999"/>
          </a:xfrm>
          <a:prstGeom prst="rect">
            <a:avLst/>
          </a:prstGeom>
          <a:noFill/>
        </p:spPr>
        <p:txBody>
          <a:bodyPr wrap="square" rtlCol="0">
            <a:spAutoFit/>
          </a:bodyPr>
          <a:lstStyle/>
          <a:p>
            <a:r>
              <a:rPr kumimoji="1" lang="en-US" altLang="ja-JP" sz="1200" dirty="0" smtClean="0"/>
              <a:t>Q</a:t>
            </a:r>
            <a:r>
              <a:rPr lang="ja-JP" altLang="en-US" sz="1200" dirty="0"/>
              <a:t>８</a:t>
            </a:r>
            <a:r>
              <a:rPr lang="en-US" altLang="ja-JP" sz="1200" dirty="0" smtClean="0"/>
              <a:t>-</a:t>
            </a:r>
            <a:r>
              <a:rPr lang="ja-JP" altLang="en-US" sz="1200" dirty="0" smtClean="0"/>
              <a:t>①　米 　　</a:t>
            </a:r>
            <a:r>
              <a:rPr kumimoji="1" lang="ja-JP" altLang="en-US" sz="1200" dirty="0" smtClean="0"/>
              <a:t>　</a:t>
            </a:r>
            <a:endParaRPr kumimoji="1" lang="ja-JP" altLang="en-US" sz="12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04" y="1763688"/>
            <a:ext cx="2880000" cy="198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2704" y="1763688"/>
            <a:ext cx="2880000" cy="198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291" y="5292081"/>
            <a:ext cx="2880000" cy="198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5312" y="5292080"/>
            <a:ext cx="2880000" cy="198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表 9"/>
          <p:cNvGraphicFramePr>
            <a:graphicFrameLocks noGrp="1"/>
          </p:cNvGraphicFramePr>
          <p:nvPr>
            <p:extLst>
              <p:ext uri="{D42A27DB-BD31-4B8C-83A1-F6EECF244321}">
                <p14:modId xmlns:p14="http://schemas.microsoft.com/office/powerpoint/2010/main" val="2863497260"/>
              </p:ext>
            </p:extLst>
          </p:nvPr>
        </p:nvGraphicFramePr>
        <p:xfrm>
          <a:off x="270661" y="3745105"/>
          <a:ext cx="2880002" cy="1432715"/>
        </p:xfrm>
        <a:graphic>
          <a:graphicData uri="http://schemas.openxmlformats.org/drawingml/2006/table">
            <a:tbl>
              <a:tblPr firstRow="1" bandRow="1">
                <a:tableStyleId>{073A0DAA-6AF3-43AB-8588-CEC1D06C72B9}</a:tableStyleId>
              </a:tblPr>
              <a:tblGrid>
                <a:gridCol w="567954"/>
                <a:gridCol w="289006"/>
                <a:gridCol w="289006"/>
                <a:gridCol w="289006"/>
                <a:gridCol w="289006"/>
                <a:gridCol w="289006"/>
                <a:gridCol w="289006"/>
                <a:gridCol w="289006"/>
                <a:gridCol w="289006"/>
              </a:tblGrid>
              <a:tr h="141876">
                <a:tc>
                  <a:txBody>
                    <a:bodyPr/>
                    <a:lstStyle/>
                    <a:p>
                      <a:pPr algn="r" fontAlgn="ctr"/>
                      <a:r>
                        <a:rPr lang="ja-JP" altLang="en-US" sz="800" b="0" i="0" u="none" strike="noStrike" dirty="0" smtClean="0">
                          <a:effectLst/>
                          <a:latin typeface="ＭＳ Ｐゴシック"/>
                        </a:rPr>
                        <a:t>米</a:t>
                      </a:r>
                      <a:endParaRPr lang="en-US" altLang="ja-JP" sz="800" b="0" i="0" u="none" strike="noStrike" dirty="0" smtClean="0">
                        <a:effectLst/>
                        <a:latin typeface="ＭＳ Ｐゴシック"/>
                      </a:endParaRPr>
                    </a:p>
                  </a:txBody>
                  <a:tcPr marL="9525" marR="9525" marT="9525" marB="0" anchor="ctr"/>
                </a:tc>
                <a:tc gridSpan="2">
                  <a:txBody>
                    <a:bodyPr/>
                    <a:lstStyle/>
                    <a:p>
                      <a:pPr algn="ctr" fontAlgn="ctr"/>
                      <a:r>
                        <a:rPr lang="ja-JP" altLang="en-US" sz="800" b="0" i="0" u="none" strike="noStrike" dirty="0" smtClean="0">
                          <a:solidFill>
                            <a:schemeClr val="bg1"/>
                          </a:solidFill>
                          <a:effectLst/>
                          <a:latin typeface="MS Gothic"/>
                        </a:rPr>
                        <a:t>合計</a:t>
                      </a:r>
                      <a:endParaRPr lang="ja-JP" altLang="en-US" sz="800" b="0" i="0" u="none" strike="noStrike" dirty="0">
                        <a:solidFill>
                          <a:schemeClr val="bg1"/>
                        </a:solidFill>
                        <a:effectLst/>
                        <a:latin typeface="MS Gothic"/>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MS Gothic"/>
                      </a:endParaRPr>
                    </a:p>
                  </a:txBody>
                  <a:tcPr marL="9525" marR="9525" marT="9525" marB="0" anchor="ctr"/>
                </a:tc>
                <a:tc gridSpan="2">
                  <a:txBody>
                    <a:bodyPr/>
                    <a:lstStyle/>
                    <a:p>
                      <a:pPr algn="ctr" fontAlgn="ctr"/>
                      <a:r>
                        <a:rPr lang="en-US" altLang="ja-JP" sz="800" b="0" i="0" u="none" strike="noStrike" dirty="0">
                          <a:solidFill>
                            <a:schemeClr val="bg1"/>
                          </a:solidFill>
                          <a:effectLst/>
                          <a:latin typeface="MS Gothic"/>
                        </a:rPr>
                        <a:t>40</a:t>
                      </a:r>
                      <a:r>
                        <a:rPr lang="ja-JP" altLang="en-US" sz="800" b="0" i="0" u="none" strike="noStrike" dirty="0">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50</a:t>
                      </a:r>
                      <a:r>
                        <a:rPr lang="ja-JP" altLang="en-US" sz="8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60</a:t>
                      </a:r>
                      <a:r>
                        <a:rPr lang="ja-JP" altLang="en-US" sz="8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168057">
                <a:tc>
                  <a:txBody>
                    <a:bodyPr/>
                    <a:lstStyle/>
                    <a:p>
                      <a:pPr algn="r" fontAlgn="b"/>
                      <a:r>
                        <a:rPr lang="ja-JP" altLang="en-US" sz="800" b="0" i="0" u="none" strike="noStrike" dirty="0">
                          <a:solidFill>
                            <a:srgbClr val="000000"/>
                          </a:solidFill>
                          <a:effectLst/>
                          <a:latin typeface="MS Gothic"/>
                        </a:rPr>
                        <a:t>この直売所</a:t>
                      </a:r>
                    </a:p>
                  </a:txBody>
                  <a:tcPr marL="9525" marR="9525" marT="9525" marB="0" anchor="ctr"/>
                </a:tc>
                <a:tc>
                  <a:txBody>
                    <a:bodyPr/>
                    <a:lstStyle/>
                    <a:p>
                      <a:pPr algn="r" fontAlgn="ctr"/>
                      <a:r>
                        <a:rPr lang="en-US" altLang="ja-JP" sz="800" b="0" i="0" u="none" strike="noStrike">
                          <a:solidFill>
                            <a:srgbClr val="000000"/>
                          </a:solidFill>
                          <a:effectLst/>
                          <a:latin typeface="MS Gothic"/>
                        </a:rPr>
                        <a:t>27</a:t>
                      </a:r>
                    </a:p>
                  </a:txBody>
                  <a:tcPr marL="9525" marR="9525" marT="9525" marB="0" anchor="ctr"/>
                </a:tc>
                <a:tc>
                  <a:txBody>
                    <a:bodyPr/>
                    <a:lstStyle/>
                    <a:p>
                      <a:pPr algn="r" fontAlgn="ctr"/>
                      <a:r>
                        <a:rPr lang="en-US" altLang="ja-JP" sz="800" b="0" i="0" u="none" strike="noStrike">
                          <a:solidFill>
                            <a:srgbClr val="000000"/>
                          </a:solidFill>
                          <a:effectLst/>
                          <a:latin typeface="MS Gothic"/>
                        </a:rPr>
                        <a:t>8.6%</a:t>
                      </a:r>
                    </a:p>
                  </a:txBody>
                  <a:tcPr marL="9525" marR="9525" marT="9525" marB="0" anchor="ctr"/>
                </a:tc>
                <a:tc>
                  <a:txBody>
                    <a:bodyPr/>
                    <a:lstStyle/>
                    <a:p>
                      <a:pPr algn="r" fontAlgn="ctr"/>
                      <a:r>
                        <a:rPr lang="en-US" altLang="ja-JP" sz="800" b="0" i="0" u="none" strike="noStrike">
                          <a:solidFill>
                            <a:srgbClr val="000000"/>
                          </a:solidFill>
                          <a:effectLst/>
                          <a:latin typeface="MS Gothic"/>
                        </a:rPr>
                        <a:t>0</a:t>
                      </a:r>
                    </a:p>
                  </a:txBody>
                  <a:tcPr marL="9525" marR="9525" marT="9525" marB="0" anchor="ctr"/>
                </a:tc>
                <a:tc>
                  <a:txBody>
                    <a:bodyPr/>
                    <a:lstStyle/>
                    <a:p>
                      <a:pPr algn="r" fontAlgn="ctr"/>
                      <a:r>
                        <a:rPr lang="en-US" altLang="ja-JP" sz="800" b="0" i="0" u="none" strike="noStrike">
                          <a:solidFill>
                            <a:srgbClr val="000000"/>
                          </a:solidFill>
                          <a:effectLst/>
                          <a:latin typeface="MS Gothic"/>
                        </a:rPr>
                        <a:t>0.0%</a:t>
                      </a:r>
                    </a:p>
                  </a:txBody>
                  <a:tcPr marL="9525" marR="9525" marT="9525" marB="0" anchor="ctr"/>
                </a:tc>
                <a:tc>
                  <a:txBody>
                    <a:bodyPr/>
                    <a:lstStyle/>
                    <a:p>
                      <a:pPr algn="r" fontAlgn="ctr"/>
                      <a:r>
                        <a:rPr lang="en-US" altLang="ja-JP" sz="800" b="0" i="0" u="none" strike="noStrike">
                          <a:solidFill>
                            <a:srgbClr val="000000"/>
                          </a:solidFill>
                          <a:effectLst/>
                          <a:latin typeface="MS Gothic"/>
                        </a:rPr>
                        <a:t>3</a:t>
                      </a:r>
                    </a:p>
                  </a:txBody>
                  <a:tcPr marL="9525" marR="9525" marT="9525" marB="0" anchor="ctr"/>
                </a:tc>
                <a:tc>
                  <a:txBody>
                    <a:bodyPr/>
                    <a:lstStyle/>
                    <a:p>
                      <a:pPr algn="r" fontAlgn="ctr"/>
                      <a:r>
                        <a:rPr lang="en-US" altLang="ja-JP" sz="800" b="0" i="0" u="none" strike="noStrike" dirty="0">
                          <a:solidFill>
                            <a:srgbClr val="000000"/>
                          </a:solidFill>
                          <a:effectLst/>
                          <a:latin typeface="MS Gothic"/>
                        </a:rPr>
                        <a:t>7.1%</a:t>
                      </a:r>
                    </a:p>
                  </a:txBody>
                  <a:tcPr marL="9525" marR="9525" marT="9525" marB="0" anchor="ctr"/>
                </a:tc>
                <a:tc>
                  <a:txBody>
                    <a:bodyPr/>
                    <a:lstStyle/>
                    <a:p>
                      <a:pPr algn="r" fontAlgn="ctr"/>
                      <a:r>
                        <a:rPr lang="en-US" altLang="ja-JP" sz="800" b="0" i="0" u="none" strike="noStrike">
                          <a:solidFill>
                            <a:srgbClr val="000000"/>
                          </a:solidFill>
                          <a:effectLst/>
                          <a:latin typeface="MS Gothic"/>
                        </a:rPr>
                        <a:t>24</a:t>
                      </a:r>
                    </a:p>
                  </a:txBody>
                  <a:tcPr marL="9525" marR="9525" marT="9525" marB="0" anchor="ctr"/>
                </a:tc>
                <a:tc>
                  <a:txBody>
                    <a:bodyPr/>
                    <a:lstStyle/>
                    <a:p>
                      <a:pPr algn="r" fontAlgn="ctr"/>
                      <a:r>
                        <a:rPr lang="en-US" altLang="ja-JP" sz="800" b="0" i="0" u="none" strike="noStrike">
                          <a:solidFill>
                            <a:srgbClr val="000000"/>
                          </a:solidFill>
                          <a:effectLst/>
                          <a:latin typeface="MS Gothic"/>
                        </a:rPr>
                        <a:t>10.9%</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他の直売所</a:t>
                      </a:r>
                    </a:p>
                  </a:txBody>
                  <a:tcPr marL="9525" marR="9525" marT="9525" marB="0" anchor="ctr"/>
                </a:tc>
                <a:tc>
                  <a:txBody>
                    <a:bodyPr/>
                    <a:lstStyle/>
                    <a:p>
                      <a:pPr algn="r" fontAlgn="ctr"/>
                      <a:r>
                        <a:rPr lang="en-US" altLang="ja-JP" sz="800" b="0" i="0" u="none" strike="noStrike">
                          <a:solidFill>
                            <a:srgbClr val="000000"/>
                          </a:solidFill>
                          <a:effectLst/>
                          <a:latin typeface="MS Gothic"/>
                        </a:rPr>
                        <a:t>5</a:t>
                      </a:r>
                    </a:p>
                  </a:txBody>
                  <a:tcPr marL="9525" marR="9525" marT="9525" marB="0" anchor="ctr"/>
                </a:tc>
                <a:tc>
                  <a:txBody>
                    <a:bodyPr/>
                    <a:lstStyle/>
                    <a:p>
                      <a:pPr algn="r" fontAlgn="ctr"/>
                      <a:r>
                        <a:rPr lang="en-US" altLang="ja-JP" sz="800" b="0" i="0" u="none" strike="noStrike">
                          <a:solidFill>
                            <a:srgbClr val="000000"/>
                          </a:solidFill>
                          <a:effectLst/>
                          <a:latin typeface="MS Gothic"/>
                        </a:rPr>
                        <a:t>1.6%</a:t>
                      </a:r>
                    </a:p>
                  </a:txBody>
                  <a:tcPr marL="9525" marR="9525" marT="9525" marB="0" anchor="ctr"/>
                </a:tc>
                <a:tc>
                  <a:txBody>
                    <a:bodyPr/>
                    <a:lstStyle/>
                    <a:p>
                      <a:pPr algn="r" fontAlgn="ctr"/>
                      <a:r>
                        <a:rPr lang="en-US" altLang="ja-JP" sz="800" b="0" i="0" u="none" strike="noStrike">
                          <a:solidFill>
                            <a:srgbClr val="000000"/>
                          </a:solidFill>
                          <a:effectLst/>
                          <a:latin typeface="MS Gothic"/>
                        </a:rPr>
                        <a:t>2</a:t>
                      </a:r>
                    </a:p>
                  </a:txBody>
                  <a:tcPr marL="9525" marR="9525" marT="9525" marB="0" anchor="ctr"/>
                </a:tc>
                <a:tc>
                  <a:txBody>
                    <a:bodyPr/>
                    <a:lstStyle/>
                    <a:p>
                      <a:pPr algn="r" fontAlgn="ctr"/>
                      <a:r>
                        <a:rPr lang="en-US" altLang="ja-JP" sz="800" b="0" i="0" u="none" strike="noStrike">
                          <a:solidFill>
                            <a:srgbClr val="000000"/>
                          </a:solidFill>
                          <a:effectLst/>
                          <a:latin typeface="MS Gothic"/>
                        </a:rPr>
                        <a:t>3.8%</a:t>
                      </a:r>
                    </a:p>
                  </a:txBody>
                  <a:tcPr marL="9525" marR="9525" marT="9525" marB="0" anchor="ctr"/>
                </a:tc>
                <a:tc>
                  <a:txBody>
                    <a:bodyPr/>
                    <a:lstStyle/>
                    <a:p>
                      <a:pPr algn="r" fontAlgn="ctr"/>
                      <a:r>
                        <a:rPr lang="en-US" altLang="ja-JP" sz="800" b="0" i="0" u="none" strike="noStrike">
                          <a:solidFill>
                            <a:srgbClr val="000000"/>
                          </a:solidFill>
                          <a:effectLst/>
                          <a:latin typeface="MS Gothic"/>
                        </a:rPr>
                        <a:t>1</a:t>
                      </a:r>
                    </a:p>
                  </a:txBody>
                  <a:tcPr marL="9525" marR="9525" marT="9525" marB="0" anchor="ctr"/>
                </a:tc>
                <a:tc>
                  <a:txBody>
                    <a:bodyPr/>
                    <a:lstStyle/>
                    <a:p>
                      <a:pPr algn="r" fontAlgn="ctr"/>
                      <a:r>
                        <a:rPr lang="en-US" altLang="ja-JP" sz="800" b="0" i="0" u="none" strike="noStrike">
                          <a:solidFill>
                            <a:srgbClr val="000000"/>
                          </a:solidFill>
                          <a:effectLst/>
                          <a:latin typeface="MS Gothic"/>
                        </a:rPr>
                        <a:t>2.4%</a:t>
                      </a:r>
                    </a:p>
                  </a:txBody>
                  <a:tcPr marL="9525" marR="9525" marT="9525" marB="0" anchor="ctr"/>
                </a:tc>
                <a:tc>
                  <a:txBody>
                    <a:bodyPr/>
                    <a:lstStyle/>
                    <a:p>
                      <a:pPr algn="r" fontAlgn="ctr"/>
                      <a:r>
                        <a:rPr lang="en-US" altLang="ja-JP" sz="800" b="0" i="0" u="none" strike="noStrike">
                          <a:solidFill>
                            <a:srgbClr val="000000"/>
                          </a:solidFill>
                          <a:effectLst/>
                          <a:latin typeface="MS Gothic"/>
                        </a:rPr>
                        <a:t>2</a:t>
                      </a:r>
                    </a:p>
                  </a:txBody>
                  <a:tcPr marL="9525" marR="9525" marT="9525" marB="0" anchor="ctr"/>
                </a:tc>
                <a:tc>
                  <a:txBody>
                    <a:bodyPr/>
                    <a:lstStyle/>
                    <a:p>
                      <a:pPr algn="r" fontAlgn="ctr"/>
                      <a:r>
                        <a:rPr lang="en-US" altLang="ja-JP" sz="800" b="0" i="0" u="none" strike="noStrike" dirty="0" smtClean="0">
                          <a:solidFill>
                            <a:srgbClr val="000000"/>
                          </a:solidFill>
                          <a:effectLst/>
                          <a:latin typeface="MS Gothic"/>
                        </a:rPr>
                        <a:t>0.9%</a:t>
                      </a:r>
                      <a:endParaRPr lang="en-US" altLang="ja-JP" sz="800" b="0" i="0" u="none" strike="noStrike" dirty="0">
                        <a:solidFill>
                          <a:srgbClr val="000000"/>
                        </a:solidFill>
                        <a:effectLst/>
                        <a:latin typeface="MS Gothic"/>
                      </a:endParaRP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スーパー</a:t>
                      </a:r>
                    </a:p>
                  </a:txBody>
                  <a:tcPr marL="9525" marR="9525" marT="9525" marB="0" anchor="ctr"/>
                </a:tc>
                <a:tc>
                  <a:txBody>
                    <a:bodyPr/>
                    <a:lstStyle/>
                    <a:p>
                      <a:pPr algn="r" fontAlgn="ctr"/>
                      <a:r>
                        <a:rPr lang="en-US" altLang="ja-JP" sz="800" b="0" i="0" u="none" strike="noStrike">
                          <a:solidFill>
                            <a:srgbClr val="000000"/>
                          </a:solidFill>
                          <a:effectLst/>
                          <a:latin typeface="MS Gothic"/>
                        </a:rPr>
                        <a:t>135</a:t>
                      </a:r>
                    </a:p>
                  </a:txBody>
                  <a:tcPr marL="9525" marR="9525" marT="9525" marB="0" anchor="ctr"/>
                </a:tc>
                <a:tc>
                  <a:txBody>
                    <a:bodyPr/>
                    <a:lstStyle/>
                    <a:p>
                      <a:pPr algn="r" fontAlgn="ctr"/>
                      <a:r>
                        <a:rPr lang="en-US" altLang="ja-JP" sz="800" b="0" i="0" u="none" strike="noStrike">
                          <a:solidFill>
                            <a:srgbClr val="000000"/>
                          </a:solidFill>
                          <a:effectLst/>
                          <a:latin typeface="MS Gothic"/>
                        </a:rPr>
                        <a:t>43.0%</a:t>
                      </a:r>
                    </a:p>
                  </a:txBody>
                  <a:tcPr marL="9525" marR="9525" marT="9525" marB="0" anchor="ctr"/>
                </a:tc>
                <a:tc>
                  <a:txBody>
                    <a:bodyPr/>
                    <a:lstStyle/>
                    <a:p>
                      <a:pPr algn="r" fontAlgn="ctr"/>
                      <a:r>
                        <a:rPr lang="en-US" altLang="ja-JP" sz="800" b="0" i="0" u="none" strike="noStrike">
                          <a:solidFill>
                            <a:srgbClr val="000000"/>
                          </a:solidFill>
                          <a:effectLst/>
                          <a:latin typeface="MS Gothic"/>
                        </a:rPr>
                        <a:t>27</a:t>
                      </a:r>
                    </a:p>
                  </a:txBody>
                  <a:tcPr marL="9525" marR="9525" marT="9525" marB="0" anchor="ctr"/>
                </a:tc>
                <a:tc>
                  <a:txBody>
                    <a:bodyPr/>
                    <a:lstStyle/>
                    <a:p>
                      <a:pPr algn="r" fontAlgn="ctr"/>
                      <a:r>
                        <a:rPr lang="en-US" altLang="ja-JP" sz="800" b="0" i="0" u="none" strike="noStrike">
                          <a:solidFill>
                            <a:srgbClr val="000000"/>
                          </a:solidFill>
                          <a:effectLst/>
                          <a:latin typeface="MS Gothic"/>
                        </a:rPr>
                        <a:t>51.9%</a:t>
                      </a:r>
                    </a:p>
                  </a:txBody>
                  <a:tcPr marL="9525" marR="9525" marT="9525" marB="0" anchor="ctr"/>
                </a:tc>
                <a:tc>
                  <a:txBody>
                    <a:bodyPr/>
                    <a:lstStyle/>
                    <a:p>
                      <a:pPr algn="r" fontAlgn="ctr"/>
                      <a:r>
                        <a:rPr lang="en-US" altLang="ja-JP" sz="800" b="0" i="0" u="none" strike="noStrike">
                          <a:solidFill>
                            <a:srgbClr val="000000"/>
                          </a:solidFill>
                          <a:effectLst/>
                          <a:latin typeface="MS Gothic"/>
                        </a:rPr>
                        <a:t>21</a:t>
                      </a:r>
                    </a:p>
                  </a:txBody>
                  <a:tcPr marL="9525" marR="9525" marT="9525" marB="0" anchor="ctr"/>
                </a:tc>
                <a:tc>
                  <a:txBody>
                    <a:bodyPr/>
                    <a:lstStyle/>
                    <a:p>
                      <a:pPr algn="r" fontAlgn="ctr"/>
                      <a:r>
                        <a:rPr lang="en-US" altLang="ja-JP" sz="800" b="0" i="0" u="none" strike="noStrike">
                          <a:solidFill>
                            <a:srgbClr val="000000"/>
                          </a:solidFill>
                          <a:effectLst/>
                          <a:latin typeface="MS Gothic"/>
                        </a:rPr>
                        <a:t>50.0%</a:t>
                      </a:r>
                    </a:p>
                  </a:txBody>
                  <a:tcPr marL="9525" marR="9525" marT="9525" marB="0" anchor="ctr"/>
                </a:tc>
                <a:tc>
                  <a:txBody>
                    <a:bodyPr/>
                    <a:lstStyle/>
                    <a:p>
                      <a:pPr algn="r" fontAlgn="ctr"/>
                      <a:r>
                        <a:rPr lang="en-US" altLang="ja-JP" sz="800" b="0" i="0" u="none" strike="noStrike">
                          <a:solidFill>
                            <a:srgbClr val="000000"/>
                          </a:solidFill>
                          <a:effectLst/>
                          <a:latin typeface="MS Gothic"/>
                        </a:rPr>
                        <a:t>87</a:t>
                      </a:r>
                    </a:p>
                  </a:txBody>
                  <a:tcPr marL="9525" marR="9525" marT="9525" marB="0" anchor="ctr"/>
                </a:tc>
                <a:tc>
                  <a:txBody>
                    <a:bodyPr/>
                    <a:lstStyle/>
                    <a:p>
                      <a:pPr algn="r" fontAlgn="ctr"/>
                      <a:r>
                        <a:rPr lang="en-US" altLang="ja-JP" sz="800" b="0" i="0" u="none" strike="noStrike">
                          <a:solidFill>
                            <a:srgbClr val="000000"/>
                          </a:solidFill>
                          <a:effectLst/>
                          <a:latin typeface="MS Gothic"/>
                        </a:rPr>
                        <a:t>39.5%</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専門店</a:t>
                      </a:r>
                    </a:p>
                  </a:txBody>
                  <a:tcPr marL="9525" marR="9525" marT="9525" marB="0" anchor="ctr"/>
                </a:tc>
                <a:tc>
                  <a:txBody>
                    <a:bodyPr/>
                    <a:lstStyle/>
                    <a:p>
                      <a:pPr algn="r" fontAlgn="ctr"/>
                      <a:r>
                        <a:rPr lang="en-US" altLang="ja-JP" sz="800" b="0" i="0" u="none" strike="noStrike">
                          <a:solidFill>
                            <a:srgbClr val="000000"/>
                          </a:solidFill>
                          <a:effectLst/>
                          <a:latin typeface="MS Gothic"/>
                        </a:rPr>
                        <a:t>24</a:t>
                      </a:r>
                    </a:p>
                  </a:txBody>
                  <a:tcPr marL="9525" marR="9525" marT="9525" marB="0" anchor="ctr"/>
                </a:tc>
                <a:tc>
                  <a:txBody>
                    <a:bodyPr/>
                    <a:lstStyle/>
                    <a:p>
                      <a:pPr algn="r" fontAlgn="ctr"/>
                      <a:r>
                        <a:rPr lang="en-US" altLang="ja-JP" sz="800" b="0" i="0" u="none" strike="noStrike">
                          <a:solidFill>
                            <a:srgbClr val="000000"/>
                          </a:solidFill>
                          <a:effectLst/>
                          <a:latin typeface="MS Gothic"/>
                        </a:rPr>
                        <a:t>7.6%</a:t>
                      </a:r>
                    </a:p>
                  </a:txBody>
                  <a:tcPr marL="9525" marR="9525" marT="9525" marB="0" anchor="ctr"/>
                </a:tc>
                <a:tc>
                  <a:txBody>
                    <a:bodyPr/>
                    <a:lstStyle/>
                    <a:p>
                      <a:pPr algn="r" fontAlgn="ctr"/>
                      <a:r>
                        <a:rPr lang="en-US" altLang="ja-JP" sz="800" b="0" i="0" u="none" strike="noStrike">
                          <a:solidFill>
                            <a:srgbClr val="000000"/>
                          </a:solidFill>
                          <a:effectLst/>
                          <a:latin typeface="MS Gothic"/>
                        </a:rPr>
                        <a:t>2</a:t>
                      </a:r>
                    </a:p>
                  </a:txBody>
                  <a:tcPr marL="9525" marR="9525" marT="9525" marB="0" anchor="ctr"/>
                </a:tc>
                <a:tc>
                  <a:txBody>
                    <a:bodyPr/>
                    <a:lstStyle/>
                    <a:p>
                      <a:pPr algn="r" fontAlgn="ctr"/>
                      <a:r>
                        <a:rPr lang="en-US" altLang="ja-JP" sz="800" b="0" i="0" u="none" strike="noStrike">
                          <a:solidFill>
                            <a:srgbClr val="000000"/>
                          </a:solidFill>
                          <a:effectLst/>
                          <a:latin typeface="MS Gothic"/>
                        </a:rPr>
                        <a:t>3.8%</a:t>
                      </a:r>
                    </a:p>
                  </a:txBody>
                  <a:tcPr marL="9525" marR="9525" marT="9525" marB="0" anchor="ctr"/>
                </a:tc>
                <a:tc>
                  <a:txBody>
                    <a:bodyPr/>
                    <a:lstStyle/>
                    <a:p>
                      <a:pPr algn="r" fontAlgn="ctr"/>
                      <a:r>
                        <a:rPr lang="en-US" altLang="ja-JP" sz="800" b="0" i="0" u="none" strike="noStrike">
                          <a:solidFill>
                            <a:srgbClr val="000000"/>
                          </a:solidFill>
                          <a:effectLst/>
                          <a:latin typeface="MS Gothic"/>
                        </a:rPr>
                        <a:t>4</a:t>
                      </a:r>
                    </a:p>
                  </a:txBody>
                  <a:tcPr marL="9525" marR="9525" marT="9525" marB="0" anchor="ctr"/>
                </a:tc>
                <a:tc>
                  <a:txBody>
                    <a:bodyPr/>
                    <a:lstStyle/>
                    <a:p>
                      <a:pPr algn="r" fontAlgn="ctr"/>
                      <a:r>
                        <a:rPr lang="en-US" altLang="ja-JP" sz="800" b="0" i="0" u="none" strike="noStrike">
                          <a:solidFill>
                            <a:srgbClr val="000000"/>
                          </a:solidFill>
                          <a:effectLst/>
                          <a:latin typeface="MS Gothic"/>
                        </a:rPr>
                        <a:t>9.5%</a:t>
                      </a:r>
                    </a:p>
                  </a:txBody>
                  <a:tcPr marL="9525" marR="9525" marT="9525" marB="0" anchor="ctr"/>
                </a:tc>
                <a:tc>
                  <a:txBody>
                    <a:bodyPr/>
                    <a:lstStyle/>
                    <a:p>
                      <a:pPr algn="r" fontAlgn="ctr"/>
                      <a:r>
                        <a:rPr lang="en-US" altLang="ja-JP" sz="800" b="0" i="0" u="none" strike="noStrike">
                          <a:solidFill>
                            <a:srgbClr val="000000"/>
                          </a:solidFill>
                          <a:effectLst/>
                          <a:latin typeface="MS Gothic"/>
                        </a:rPr>
                        <a:t>18</a:t>
                      </a:r>
                    </a:p>
                  </a:txBody>
                  <a:tcPr marL="9525" marR="9525" marT="9525" marB="0" anchor="ctr"/>
                </a:tc>
                <a:tc>
                  <a:txBody>
                    <a:bodyPr/>
                    <a:lstStyle/>
                    <a:p>
                      <a:pPr algn="r" fontAlgn="ctr"/>
                      <a:r>
                        <a:rPr lang="en-US" altLang="ja-JP" sz="800" b="0" i="0" u="none" strike="noStrike">
                          <a:solidFill>
                            <a:srgbClr val="000000"/>
                          </a:solidFill>
                          <a:effectLst/>
                          <a:latin typeface="MS Gothic"/>
                        </a:rPr>
                        <a:t>8.2%</a:t>
                      </a:r>
                    </a:p>
                  </a:txBody>
                  <a:tcPr marL="9525" marR="9525" marT="9525" marB="0" anchor="ctr"/>
                </a:tc>
              </a:tr>
              <a:tr h="154013">
                <a:tc>
                  <a:txBody>
                    <a:bodyPr/>
                    <a:lstStyle/>
                    <a:p>
                      <a:pPr algn="r" fontAlgn="b"/>
                      <a:r>
                        <a:rPr lang="ja-JP" altLang="en-US" sz="800" b="0" i="0" u="none" strike="noStrike">
                          <a:solidFill>
                            <a:srgbClr val="000000"/>
                          </a:solidFill>
                          <a:effectLst/>
                          <a:latin typeface="MS Gothic"/>
                        </a:rPr>
                        <a:t>通販・ネット販売</a:t>
                      </a:r>
                    </a:p>
                  </a:txBody>
                  <a:tcPr marL="9525" marR="9525" marT="9525" marB="0" anchor="ctr"/>
                </a:tc>
                <a:tc>
                  <a:txBody>
                    <a:bodyPr/>
                    <a:lstStyle/>
                    <a:p>
                      <a:pPr algn="r" fontAlgn="ctr"/>
                      <a:r>
                        <a:rPr lang="en-US" altLang="ja-JP" sz="800" b="0" i="0" u="none" strike="noStrike">
                          <a:solidFill>
                            <a:srgbClr val="000000"/>
                          </a:solidFill>
                          <a:effectLst/>
                          <a:latin typeface="MS Gothic"/>
                        </a:rPr>
                        <a:t>13</a:t>
                      </a:r>
                    </a:p>
                  </a:txBody>
                  <a:tcPr marL="9525" marR="9525" marT="9525" marB="0" anchor="ctr"/>
                </a:tc>
                <a:tc>
                  <a:txBody>
                    <a:bodyPr/>
                    <a:lstStyle/>
                    <a:p>
                      <a:pPr algn="r" fontAlgn="ctr"/>
                      <a:r>
                        <a:rPr lang="en-US" altLang="ja-JP" sz="800" b="0" i="0" u="none" strike="noStrike">
                          <a:solidFill>
                            <a:srgbClr val="000000"/>
                          </a:solidFill>
                          <a:effectLst/>
                          <a:latin typeface="MS Gothic"/>
                        </a:rPr>
                        <a:t>4.1%</a:t>
                      </a:r>
                    </a:p>
                  </a:txBody>
                  <a:tcPr marL="9525" marR="9525" marT="9525" marB="0" anchor="ctr"/>
                </a:tc>
                <a:tc>
                  <a:txBody>
                    <a:bodyPr/>
                    <a:lstStyle/>
                    <a:p>
                      <a:pPr algn="r" fontAlgn="ctr"/>
                      <a:r>
                        <a:rPr lang="en-US" altLang="ja-JP" sz="800" b="0" i="0" u="none" strike="noStrike">
                          <a:solidFill>
                            <a:srgbClr val="000000"/>
                          </a:solidFill>
                          <a:effectLst/>
                          <a:latin typeface="MS Gothic"/>
                        </a:rPr>
                        <a:t>5</a:t>
                      </a:r>
                    </a:p>
                  </a:txBody>
                  <a:tcPr marL="9525" marR="9525" marT="9525" marB="0" anchor="ctr"/>
                </a:tc>
                <a:tc>
                  <a:txBody>
                    <a:bodyPr/>
                    <a:lstStyle/>
                    <a:p>
                      <a:pPr algn="r" fontAlgn="ctr"/>
                      <a:r>
                        <a:rPr lang="en-US" altLang="ja-JP" sz="800" b="0" i="0" u="none" strike="noStrike">
                          <a:solidFill>
                            <a:srgbClr val="000000"/>
                          </a:solidFill>
                          <a:effectLst/>
                          <a:latin typeface="MS Gothic"/>
                        </a:rPr>
                        <a:t>9.6%</a:t>
                      </a:r>
                    </a:p>
                  </a:txBody>
                  <a:tcPr marL="9525" marR="9525" marT="9525" marB="0" anchor="ctr"/>
                </a:tc>
                <a:tc>
                  <a:txBody>
                    <a:bodyPr/>
                    <a:lstStyle/>
                    <a:p>
                      <a:pPr algn="r" fontAlgn="ctr"/>
                      <a:r>
                        <a:rPr lang="en-US" altLang="ja-JP" sz="800" b="0" i="0" u="none" strike="noStrike">
                          <a:solidFill>
                            <a:srgbClr val="000000"/>
                          </a:solidFill>
                          <a:effectLst/>
                          <a:latin typeface="MS Gothic"/>
                        </a:rPr>
                        <a:t>2</a:t>
                      </a:r>
                    </a:p>
                  </a:txBody>
                  <a:tcPr marL="9525" marR="9525" marT="9525" marB="0" anchor="ctr"/>
                </a:tc>
                <a:tc>
                  <a:txBody>
                    <a:bodyPr/>
                    <a:lstStyle/>
                    <a:p>
                      <a:pPr algn="r" fontAlgn="ctr"/>
                      <a:r>
                        <a:rPr lang="en-US" altLang="ja-JP" sz="800" b="0" i="0" u="none" strike="noStrike">
                          <a:solidFill>
                            <a:srgbClr val="000000"/>
                          </a:solidFill>
                          <a:effectLst/>
                          <a:latin typeface="MS Gothic"/>
                        </a:rPr>
                        <a:t>4.8%</a:t>
                      </a:r>
                    </a:p>
                  </a:txBody>
                  <a:tcPr marL="9525" marR="9525" marT="9525" marB="0" anchor="ctr"/>
                </a:tc>
                <a:tc>
                  <a:txBody>
                    <a:bodyPr/>
                    <a:lstStyle/>
                    <a:p>
                      <a:pPr algn="r" fontAlgn="ctr"/>
                      <a:r>
                        <a:rPr lang="en-US" altLang="ja-JP" sz="800" b="0" i="0" u="none" strike="noStrike">
                          <a:solidFill>
                            <a:srgbClr val="000000"/>
                          </a:solidFill>
                          <a:effectLst/>
                          <a:latin typeface="MS Gothic"/>
                        </a:rPr>
                        <a:t>6</a:t>
                      </a:r>
                    </a:p>
                  </a:txBody>
                  <a:tcPr marL="9525" marR="9525" marT="9525" marB="0" anchor="ctr"/>
                </a:tc>
                <a:tc>
                  <a:txBody>
                    <a:bodyPr/>
                    <a:lstStyle/>
                    <a:p>
                      <a:pPr algn="r" fontAlgn="ctr"/>
                      <a:r>
                        <a:rPr lang="en-US" altLang="ja-JP" sz="800" b="0" i="0" u="none" strike="noStrike">
                          <a:solidFill>
                            <a:srgbClr val="000000"/>
                          </a:solidFill>
                          <a:effectLst/>
                          <a:latin typeface="MS Gothic"/>
                        </a:rPr>
                        <a:t>2.7%</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その他</a:t>
                      </a:r>
                    </a:p>
                  </a:txBody>
                  <a:tcPr marL="9525" marR="9525" marT="9525" marB="0" anchor="ctr"/>
                </a:tc>
                <a:tc>
                  <a:txBody>
                    <a:bodyPr/>
                    <a:lstStyle/>
                    <a:p>
                      <a:pPr algn="r" fontAlgn="ctr"/>
                      <a:r>
                        <a:rPr lang="en-US" altLang="ja-JP" sz="800" b="0" i="0" u="none" strike="noStrike">
                          <a:solidFill>
                            <a:srgbClr val="000000"/>
                          </a:solidFill>
                          <a:effectLst/>
                          <a:latin typeface="MS Gothic"/>
                        </a:rPr>
                        <a:t>88</a:t>
                      </a:r>
                    </a:p>
                  </a:txBody>
                  <a:tcPr marL="9525" marR="9525" marT="9525" marB="0" anchor="ctr"/>
                </a:tc>
                <a:tc>
                  <a:txBody>
                    <a:bodyPr/>
                    <a:lstStyle/>
                    <a:p>
                      <a:pPr algn="r" fontAlgn="ctr"/>
                      <a:r>
                        <a:rPr lang="en-US" altLang="ja-JP" sz="800" b="0" i="0" u="none" strike="noStrike">
                          <a:solidFill>
                            <a:srgbClr val="000000"/>
                          </a:solidFill>
                          <a:effectLst/>
                          <a:latin typeface="MS Gothic"/>
                        </a:rPr>
                        <a:t>28.0%</a:t>
                      </a:r>
                    </a:p>
                  </a:txBody>
                  <a:tcPr marL="9525" marR="9525" marT="9525" marB="0" anchor="ctr"/>
                </a:tc>
                <a:tc>
                  <a:txBody>
                    <a:bodyPr/>
                    <a:lstStyle/>
                    <a:p>
                      <a:pPr algn="r" fontAlgn="ctr"/>
                      <a:r>
                        <a:rPr lang="en-US" altLang="ja-JP" sz="800" b="0" i="0" u="none" strike="noStrike">
                          <a:solidFill>
                            <a:srgbClr val="000000"/>
                          </a:solidFill>
                          <a:effectLst/>
                          <a:latin typeface="MS Gothic"/>
                        </a:rPr>
                        <a:t>11</a:t>
                      </a:r>
                    </a:p>
                  </a:txBody>
                  <a:tcPr marL="9525" marR="9525" marT="9525" marB="0" anchor="ctr"/>
                </a:tc>
                <a:tc>
                  <a:txBody>
                    <a:bodyPr/>
                    <a:lstStyle/>
                    <a:p>
                      <a:pPr algn="r" fontAlgn="ctr"/>
                      <a:r>
                        <a:rPr lang="en-US" altLang="ja-JP" sz="800" b="0" i="0" u="none" strike="noStrike">
                          <a:solidFill>
                            <a:srgbClr val="000000"/>
                          </a:solidFill>
                          <a:effectLst/>
                          <a:latin typeface="MS Gothic"/>
                        </a:rPr>
                        <a:t>21.2%</a:t>
                      </a:r>
                    </a:p>
                  </a:txBody>
                  <a:tcPr marL="9525" marR="9525" marT="9525" marB="0" anchor="ctr"/>
                </a:tc>
                <a:tc>
                  <a:txBody>
                    <a:bodyPr/>
                    <a:lstStyle/>
                    <a:p>
                      <a:pPr algn="r" fontAlgn="ctr"/>
                      <a:r>
                        <a:rPr lang="en-US" altLang="ja-JP" sz="800" b="0" i="0" u="none" strike="noStrike">
                          <a:solidFill>
                            <a:srgbClr val="000000"/>
                          </a:solidFill>
                          <a:effectLst/>
                          <a:latin typeface="MS Gothic"/>
                        </a:rPr>
                        <a:t>9</a:t>
                      </a:r>
                    </a:p>
                  </a:txBody>
                  <a:tcPr marL="9525" marR="9525" marT="9525" marB="0" anchor="ctr"/>
                </a:tc>
                <a:tc>
                  <a:txBody>
                    <a:bodyPr/>
                    <a:lstStyle/>
                    <a:p>
                      <a:pPr algn="r" fontAlgn="ctr"/>
                      <a:r>
                        <a:rPr lang="en-US" altLang="ja-JP" sz="800" b="0" i="0" u="none" strike="noStrike">
                          <a:solidFill>
                            <a:srgbClr val="000000"/>
                          </a:solidFill>
                          <a:effectLst/>
                          <a:latin typeface="MS Gothic"/>
                        </a:rPr>
                        <a:t>21.4%</a:t>
                      </a:r>
                    </a:p>
                  </a:txBody>
                  <a:tcPr marL="9525" marR="9525" marT="9525" marB="0" anchor="ctr"/>
                </a:tc>
                <a:tc>
                  <a:txBody>
                    <a:bodyPr/>
                    <a:lstStyle/>
                    <a:p>
                      <a:pPr algn="r" fontAlgn="ctr"/>
                      <a:r>
                        <a:rPr lang="en-US" altLang="ja-JP" sz="800" b="0" i="0" u="none" strike="noStrike">
                          <a:solidFill>
                            <a:srgbClr val="000000"/>
                          </a:solidFill>
                          <a:effectLst/>
                          <a:latin typeface="MS Gothic"/>
                        </a:rPr>
                        <a:t>68</a:t>
                      </a:r>
                    </a:p>
                  </a:txBody>
                  <a:tcPr marL="9525" marR="9525" marT="9525" marB="0" anchor="ctr"/>
                </a:tc>
                <a:tc>
                  <a:txBody>
                    <a:bodyPr/>
                    <a:lstStyle/>
                    <a:p>
                      <a:pPr algn="r" fontAlgn="ctr"/>
                      <a:r>
                        <a:rPr lang="en-US" altLang="ja-JP" sz="800" b="0" i="0" u="none" strike="noStrike">
                          <a:solidFill>
                            <a:srgbClr val="000000"/>
                          </a:solidFill>
                          <a:effectLst/>
                          <a:latin typeface="MS Gothic"/>
                        </a:rPr>
                        <a:t>30.9%</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特に決めていない</a:t>
                      </a:r>
                    </a:p>
                  </a:txBody>
                  <a:tcPr marL="9525" marR="9525" marT="9525" marB="0" anchor="ctr"/>
                </a:tc>
                <a:tc>
                  <a:txBody>
                    <a:bodyPr/>
                    <a:lstStyle/>
                    <a:p>
                      <a:pPr algn="r" fontAlgn="ctr"/>
                      <a:r>
                        <a:rPr lang="en-US" altLang="ja-JP" sz="800" b="0" i="0" u="none" strike="noStrike">
                          <a:solidFill>
                            <a:srgbClr val="000000"/>
                          </a:solidFill>
                          <a:effectLst/>
                          <a:latin typeface="MS Gothic"/>
                        </a:rPr>
                        <a:t>22</a:t>
                      </a:r>
                    </a:p>
                  </a:txBody>
                  <a:tcPr marL="9525" marR="9525" marT="9525" marB="0" anchor="ctr"/>
                </a:tc>
                <a:tc>
                  <a:txBody>
                    <a:bodyPr/>
                    <a:lstStyle/>
                    <a:p>
                      <a:pPr algn="r" fontAlgn="ctr"/>
                      <a:r>
                        <a:rPr lang="en-US" altLang="ja-JP" sz="800" b="0" i="0" u="none" strike="noStrike">
                          <a:solidFill>
                            <a:srgbClr val="000000"/>
                          </a:solidFill>
                          <a:effectLst/>
                          <a:latin typeface="MS Gothic"/>
                        </a:rPr>
                        <a:t>7.0%</a:t>
                      </a:r>
                    </a:p>
                  </a:txBody>
                  <a:tcPr marL="9525" marR="9525" marT="9525" marB="0" anchor="ctr"/>
                </a:tc>
                <a:tc>
                  <a:txBody>
                    <a:bodyPr/>
                    <a:lstStyle/>
                    <a:p>
                      <a:pPr algn="r" fontAlgn="ctr"/>
                      <a:r>
                        <a:rPr lang="en-US" altLang="ja-JP" sz="800" b="0" i="0" u="none" strike="noStrike">
                          <a:solidFill>
                            <a:srgbClr val="000000"/>
                          </a:solidFill>
                          <a:effectLst/>
                          <a:latin typeface="MS Gothic"/>
                        </a:rPr>
                        <a:t>5</a:t>
                      </a:r>
                    </a:p>
                  </a:txBody>
                  <a:tcPr marL="9525" marR="9525" marT="9525" marB="0" anchor="ctr"/>
                </a:tc>
                <a:tc>
                  <a:txBody>
                    <a:bodyPr/>
                    <a:lstStyle/>
                    <a:p>
                      <a:pPr algn="r" fontAlgn="ctr"/>
                      <a:r>
                        <a:rPr lang="en-US" altLang="ja-JP" sz="800" b="0" i="0" u="none" strike="noStrike">
                          <a:solidFill>
                            <a:srgbClr val="000000"/>
                          </a:solidFill>
                          <a:effectLst/>
                          <a:latin typeface="MS Gothic"/>
                        </a:rPr>
                        <a:t>9.6%</a:t>
                      </a:r>
                    </a:p>
                  </a:txBody>
                  <a:tcPr marL="9525" marR="9525" marT="9525" marB="0" anchor="ctr"/>
                </a:tc>
                <a:tc>
                  <a:txBody>
                    <a:bodyPr/>
                    <a:lstStyle/>
                    <a:p>
                      <a:pPr algn="r" fontAlgn="ctr"/>
                      <a:r>
                        <a:rPr lang="en-US" altLang="ja-JP" sz="800" b="0" i="0" u="none" strike="noStrike">
                          <a:solidFill>
                            <a:srgbClr val="000000"/>
                          </a:solidFill>
                          <a:effectLst/>
                          <a:latin typeface="MS Gothic"/>
                        </a:rPr>
                        <a:t>2</a:t>
                      </a:r>
                    </a:p>
                  </a:txBody>
                  <a:tcPr marL="9525" marR="9525" marT="9525" marB="0" anchor="ctr"/>
                </a:tc>
                <a:tc>
                  <a:txBody>
                    <a:bodyPr/>
                    <a:lstStyle/>
                    <a:p>
                      <a:pPr algn="r" fontAlgn="ctr"/>
                      <a:r>
                        <a:rPr lang="en-US" altLang="ja-JP" sz="800" b="0" i="0" u="none" strike="noStrike">
                          <a:solidFill>
                            <a:srgbClr val="000000"/>
                          </a:solidFill>
                          <a:effectLst/>
                          <a:latin typeface="MS Gothic"/>
                        </a:rPr>
                        <a:t>4.8%</a:t>
                      </a:r>
                    </a:p>
                  </a:txBody>
                  <a:tcPr marL="9525" marR="9525" marT="9525" marB="0" anchor="ctr"/>
                </a:tc>
                <a:tc>
                  <a:txBody>
                    <a:bodyPr/>
                    <a:lstStyle/>
                    <a:p>
                      <a:pPr algn="r" fontAlgn="ctr"/>
                      <a:r>
                        <a:rPr lang="en-US" altLang="ja-JP" sz="800" b="0" i="0" u="none" strike="noStrike">
                          <a:solidFill>
                            <a:srgbClr val="000000"/>
                          </a:solidFill>
                          <a:effectLst/>
                          <a:latin typeface="MS Gothic"/>
                        </a:rPr>
                        <a:t>15</a:t>
                      </a:r>
                    </a:p>
                  </a:txBody>
                  <a:tcPr marL="9525" marR="9525" marT="9525" marB="0" anchor="ctr"/>
                </a:tc>
                <a:tc>
                  <a:txBody>
                    <a:bodyPr/>
                    <a:lstStyle/>
                    <a:p>
                      <a:pPr algn="r" fontAlgn="ctr"/>
                      <a:r>
                        <a:rPr lang="en-US" altLang="ja-JP" sz="800" b="0" i="0" u="none" strike="noStrike" dirty="0">
                          <a:solidFill>
                            <a:srgbClr val="000000"/>
                          </a:solidFill>
                          <a:effectLst/>
                          <a:latin typeface="MS Gothic"/>
                        </a:rPr>
                        <a:t>6.8%</a:t>
                      </a:r>
                    </a:p>
                  </a:txBody>
                  <a:tcPr marL="9525" marR="9525" marT="9525" marB="0" anchor="ctr"/>
                </a:tc>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3634333200"/>
              </p:ext>
            </p:extLst>
          </p:nvPr>
        </p:nvGraphicFramePr>
        <p:xfrm>
          <a:off x="3682702" y="3753241"/>
          <a:ext cx="2880002" cy="1432715"/>
        </p:xfrm>
        <a:graphic>
          <a:graphicData uri="http://schemas.openxmlformats.org/drawingml/2006/table">
            <a:tbl>
              <a:tblPr firstRow="1" bandRow="1">
                <a:tableStyleId>{073A0DAA-6AF3-43AB-8588-CEC1D06C72B9}</a:tableStyleId>
              </a:tblPr>
              <a:tblGrid>
                <a:gridCol w="567954"/>
                <a:gridCol w="289006"/>
                <a:gridCol w="289006"/>
                <a:gridCol w="289006"/>
                <a:gridCol w="289006"/>
                <a:gridCol w="289006"/>
                <a:gridCol w="289006"/>
                <a:gridCol w="289006"/>
                <a:gridCol w="289006"/>
              </a:tblGrid>
              <a:tr h="141876">
                <a:tc>
                  <a:txBody>
                    <a:bodyPr/>
                    <a:lstStyle/>
                    <a:p>
                      <a:pPr algn="r" fontAlgn="ctr"/>
                      <a:r>
                        <a:rPr lang="ja-JP" altLang="en-US" sz="800" b="0" i="0" u="none" strike="noStrike" dirty="0" smtClean="0">
                          <a:effectLst/>
                          <a:latin typeface="ＭＳ Ｐゴシック"/>
                        </a:rPr>
                        <a:t>米</a:t>
                      </a:r>
                      <a:endParaRPr lang="en-US" altLang="ja-JP" sz="800" b="0" i="0" u="none" strike="noStrike" dirty="0" smtClean="0">
                        <a:effectLst/>
                        <a:latin typeface="ＭＳ Ｐゴシック"/>
                      </a:endParaRPr>
                    </a:p>
                  </a:txBody>
                  <a:tcPr marL="9525" marR="9525" marT="9525" marB="0" anchor="ctr"/>
                </a:tc>
                <a:tc gridSpan="2">
                  <a:txBody>
                    <a:bodyPr/>
                    <a:lstStyle/>
                    <a:p>
                      <a:pPr algn="ctr" fontAlgn="ctr"/>
                      <a:r>
                        <a:rPr lang="ja-JP" altLang="en-US" sz="800" b="0" i="0" u="none" strike="noStrike" dirty="0" smtClean="0">
                          <a:solidFill>
                            <a:schemeClr val="bg1"/>
                          </a:solidFill>
                          <a:effectLst/>
                          <a:latin typeface="MS Gothic"/>
                        </a:rPr>
                        <a:t>合計</a:t>
                      </a:r>
                      <a:endParaRPr lang="ja-JP" altLang="en-US" sz="800" b="0" i="0" u="none" strike="noStrike" dirty="0">
                        <a:solidFill>
                          <a:schemeClr val="bg1"/>
                        </a:solidFill>
                        <a:effectLst/>
                        <a:latin typeface="MS Gothic"/>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MS Gothic"/>
                      </a:endParaRPr>
                    </a:p>
                  </a:txBody>
                  <a:tcPr marL="9525" marR="9525" marT="9525" marB="0" anchor="ctr"/>
                </a:tc>
                <a:tc gridSpan="2">
                  <a:txBody>
                    <a:bodyPr/>
                    <a:lstStyle/>
                    <a:p>
                      <a:pPr algn="ctr" fontAlgn="ctr"/>
                      <a:r>
                        <a:rPr lang="en-US" altLang="ja-JP" sz="800" b="0" i="0" u="none" strike="noStrike" dirty="0">
                          <a:solidFill>
                            <a:schemeClr val="bg1"/>
                          </a:solidFill>
                          <a:effectLst/>
                          <a:latin typeface="MS Gothic"/>
                        </a:rPr>
                        <a:t>40</a:t>
                      </a:r>
                      <a:r>
                        <a:rPr lang="ja-JP" altLang="en-US" sz="800" b="0" i="0" u="none" strike="noStrike" dirty="0">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50</a:t>
                      </a:r>
                      <a:r>
                        <a:rPr lang="ja-JP" altLang="en-US" sz="8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60</a:t>
                      </a:r>
                      <a:r>
                        <a:rPr lang="ja-JP" altLang="en-US" sz="8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168057">
                <a:tc>
                  <a:txBody>
                    <a:bodyPr/>
                    <a:lstStyle/>
                    <a:p>
                      <a:pPr algn="r" fontAlgn="b"/>
                      <a:r>
                        <a:rPr lang="ja-JP" altLang="en-US" sz="800" b="0" i="0" u="none" strike="noStrike" dirty="0">
                          <a:solidFill>
                            <a:srgbClr val="000000"/>
                          </a:solidFill>
                          <a:effectLst/>
                          <a:latin typeface="MS Gothic"/>
                        </a:rPr>
                        <a:t>この直売所</a:t>
                      </a:r>
                    </a:p>
                  </a:txBody>
                  <a:tcPr marL="9525" marR="9525" marT="9525" marB="0" anchor="ctr"/>
                </a:tc>
                <a:tc>
                  <a:txBody>
                    <a:bodyPr/>
                    <a:lstStyle/>
                    <a:p>
                      <a:pPr algn="r" fontAlgn="ctr"/>
                      <a:r>
                        <a:rPr lang="en-US" altLang="ja-JP" sz="800" b="0" i="0" u="none" strike="noStrike">
                          <a:solidFill>
                            <a:srgbClr val="000000"/>
                          </a:solidFill>
                          <a:effectLst/>
                          <a:latin typeface="MS Gothic"/>
                        </a:rPr>
                        <a:t>69</a:t>
                      </a:r>
                    </a:p>
                  </a:txBody>
                  <a:tcPr marL="9525" marR="9525" marT="9525" marB="0" anchor="ctr"/>
                </a:tc>
                <a:tc>
                  <a:txBody>
                    <a:bodyPr/>
                    <a:lstStyle/>
                    <a:p>
                      <a:pPr algn="r" fontAlgn="ctr"/>
                      <a:r>
                        <a:rPr lang="en-US" altLang="ja-JP" sz="800" b="0" i="0" u="none" strike="noStrike">
                          <a:solidFill>
                            <a:srgbClr val="000000"/>
                          </a:solidFill>
                          <a:effectLst/>
                          <a:latin typeface="MS Gothic"/>
                        </a:rPr>
                        <a:t>22.8%</a:t>
                      </a:r>
                    </a:p>
                  </a:txBody>
                  <a:tcPr marL="9525" marR="9525" marT="9525" marB="0" anchor="ctr"/>
                </a:tc>
                <a:tc>
                  <a:txBody>
                    <a:bodyPr/>
                    <a:lstStyle/>
                    <a:p>
                      <a:pPr algn="r" fontAlgn="ctr"/>
                      <a:r>
                        <a:rPr lang="en-US" altLang="ja-JP" sz="800" b="0" i="0" u="none" strike="noStrike">
                          <a:solidFill>
                            <a:srgbClr val="000000"/>
                          </a:solidFill>
                          <a:effectLst/>
                          <a:latin typeface="MS Gothic"/>
                        </a:rPr>
                        <a:t>14</a:t>
                      </a:r>
                    </a:p>
                  </a:txBody>
                  <a:tcPr marL="9525" marR="9525" marT="9525" marB="0" anchor="ctr"/>
                </a:tc>
                <a:tc>
                  <a:txBody>
                    <a:bodyPr/>
                    <a:lstStyle/>
                    <a:p>
                      <a:pPr algn="r" fontAlgn="ctr"/>
                      <a:r>
                        <a:rPr lang="en-US" altLang="ja-JP" sz="800" b="0" i="0" u="none" strike="noStrike">
                          <a:solidFill>
                            <a:srgbClr val="000000"/>
                          </a:solidFill>
                          <a:effectLst/>
                          <a:latin typeface="MS Gothic"/>
                        </a:rPr>
                        <a:t>23.3%</a:t>
                      </a:r>
                    </a:p>
                  </a:txBody>
                  <a:tcPr marL="9525" marR="9525" marT="9525" marB="0" anchor="ctr"/>
                </a:tc>
                <a:tc>
                  <a:txBody>
                    <a:bodyPr/>
                    <a:lstStyle/>
                    <a:p>
                      <a:pPr algn="r" fontAlgn="ctr"/>
                      <a:r>
                        <a:rPr lang="en-US" altLang="ja-JP" sz="800" b="0" i="0" u="none" strike="noStrike">
                          <a:solidFill>
                            <a:srgbClr val="000000"/>
                          </a:solidFill>
                          <a:effectLst/>
                          <a:latin typeface="MS Gothic"/>
                        </a:rPr>
                        <a:t>11</a:t>
                      </a:r>
                    </a:p>
                  </a:txBody>
                  <a:tcPr marL="9525" marR="9525" marT="9525" marB="0" anchor="ctr"/>
                </a:tc>
                <a:tc>
                  <a:txBody>
                    <a:bodyPr/>
                    <a:lstStyle/>
                    <a:p>
                      <a:pPr algn="r" fontAlgn="ctr"/>
                      <a:r>
                        <a:rPr lang="en-US" altLang="ja-JP" sz="800" b="0" i="0" u="none" strike="noStrike">
                          <a:solidFill>
                            <a:srgbClr val="000000"/>
                          </a:solidFill>
                          <a:effectLst/>
                          <a:latin typeface="MS Gothic"/>
                        </a:rPr>
                        <a:t>25.0%</a:t>
                      </a:r>
                    </a:p>
                  </a:txBody>
                  <a:tcPr marL="9525" marR="9525" marT="9525" marB="0" anchor="ctr"/>
                </a:tc>
                <a:tc>
                  <a:txBody>
                    <a:bodyPr/>
                    <a:lstStyle/>
                    <a:p>
                      <a:pPr algn="r" fontAlgn="ctr"/>
                      <a:r>
                        <a:rPr lang="en-US" altLang="ja-JP" sz="800" b="0" i="0" u="none" strike="noStrike">
                          <a:solidFill>
                            <a:srgbClr val="000000"/>
                          </a:solidFill>
                          <a:effectLst/>
                          <a:latin typeface="MS Gothic"/>
                        </a:rPr>
                        <a:t>44</a:t>
                      </a:r>
                    </a:p>
                  </a:txBody>
                  <a:tcPr marL="9525" marR="9525" marT="9525" marB="0" anchor="ctr"/>
                </a:tc>
                <a:tc>
                  <a:txBody>
                    <a:bodyPr/>
                    <a:lstStyle/>
                    <a:p>
                      <a:pPr algn="r" fontAlgn="ctr"/>
                      <a:r>
                        <a:rPr lang="en-US" altLang="ja-JP" sz="800" b="0" i="0" u="none" strike="noStrike">
                          <a:solidFill>
                            <a:srgbClr val="000000"/>
                          </a:solidFill>
                          <a:effectLst/>
                          <a:latin typeface="MS Gothic"/>
                        </a:rPr>
                        <a:t>22.1%</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他の直売所</a:t>
                      </a:r>
                    </a:p>
                  </a:txBody>
                  <a:tcPr marL="9525" marR="9525" marT="9525" marB="0" anchor="ctr"/>
                </a:tc>
                <a:tc>
                  <a:txBody>
                    <a:bodyPr/>
                    <a:lstStyle/>
                    <a:p>
                      <a:pPr algn="r" fontAlgn="ctr"/>
                      <a:r>
                        <a:rPr lang="en-US" altLang="ja-JP" sz="800" b="0" i="0" u="none" strike="noStrike">
                          <a:solidFill>
                            <a:srgbClr val="000000"/>
                          </a:solidFill>
                          <a:effectLst/>
                          <a:latin typeface="MS Gothic"/>
                        </a:rPr>
                        <a:t>11</a:t>
                      </a:r>
                    </a:p>
                  </a:txBody>
                  <a:tcPr marL="9525" marR="9525" marT="9525" marB="0" anchor="ctr"/>
                </a:tc>
                <a:tc>
                  <a:txBody>
                    <a:bodyPr/>
                    <a:lstStyle/>
                    <a:p>
                      <a:pPr algn="r" fontAlgn="ctr"/>
                      <a:r>
                        <a:rPr lang="en-US" altLang="ja-JP" sz="800" b="0" i="0" u="none" strike="noStrike">
                          <a:solidFill>
                            <a:srgbClr val="000000"/>
                          </a:solidFill>
                          <a:effectLst/>
                          <a:latin typeface="MS Gothic"/>
                        </a:rPr>
                        <a:t>3.6%</a:t>
                      </a:r>
                    </a:p>
                  </a:txBody>
                  <a:tcPr marL="9525" marR="9525" marT="9525" marB="0" anchor="ctr"/>
                </a:tc>
                <a:tc>
                  <a:txBody>
                    <a:bodyPr/>
                    <a:lstStyle/>
                    <a:p>
                      <a:pPr algn="r" fontAlgn="ctr"/>
                      <a:r>
                        <a:rPr lang="en-US" altLang="ja-JP" sz="800" b="0" i="0" u="none" strike="noStrike">
                          <a:solidFill>
                            <a:srgbClr val="000000"/>
                          </a:solidFill>
                          <a:effectLst/>
                          <a:latin typeface="MS Gothic"/>
                        </a:rPr>
                        <a:t>1</a:t>
                      </a:r>
                    </a:p>
                  </a:txBody>
                  <a:tcPr marL="9525" marR="9525" marT="9525" marB="0" anchor="ctr"/>
                </a:tc>
                <a:tc>
                  <a:txBody>
                    <a:bodyPr/>
                    <a:lstStyle/>
                    <a:p>
                      <a:pPr algn="r" fontAlgn="ctr"/>
                      <a:r>
                        <a:rPr lang="en-US" altLang="ja-JP" sz="800" b="0" i="0" u="none" strike="noStrike">
                          <a:solidFill>
                            <a:srgbClr val="000000"/>
                          </a:solidFill>
                          <a:effectLst/>
                          <a:latin typeface="MS Gothic"/>
                        </a:rPr>
                        <a:t>1.7%</a:t>
                      </a:r>
                    </a:p>
                  </a:txBody>
                  <a:tcPr marL="9525" marR="9525" marT="9525" marB="0" anchor="ctr"/>
                </a:tc>
                <a:tc>
                  <a:txBody>
                    <a:bodyPr/>
                    <a:lstStyle/>
                    <a:p>
                      <a:pPr algn="r" fontAlgn="ctr"/>
                      <a:r>
                        <a:rPr lang="en-US" altLang="ja-JP" sz="800" b="0" i="0" u="none" strike="noStrike">
                          <a:solidFill>
                            <a:srgbClr val="000000"/>
                          </a:solidFill>
                          <a:effectLst/>
                          <a:latin typeface="MS Gothic"/>
                        </a:rPr>
                        <a:t>2</a:t>
                      </a:r>
                    </a:p>
                  </a:txBody>
                  <a:tcPr marL="9525" marR="9525" marT="9525" marB="0" anchor="ctr"/>
                </a:tc>
                <a:tc>
                  <a:txBody>
                    <a:bodyPr/>
                    <a:lstStyle/>
                    <a:p>
                      <a:pPr algn="r" fontAlgn="ctr"/>
                      <a:r>
                        <a:rPr lang="en-US" altLang="ja-JP" sz="800" b="0" i="0" u="none" strike="noStrike">
                          <a:solidFill>
                            <a:srgbClr val="000000"/>
                          </a:solidFill>
                          <a:effectLst/>
                          <a:latin typeface="MS Gothic"/>
                        </a:rPr>
                        <a:t>4.5%</a:t>
                      </a:r>
                    </a:p>
                  </a:txBody>
                  <a:tcPr marL="9525" marR="9525" marT="9525" marB="0" anchor="ctr"/>
                </a:tc>
                <a:tc>
                  <a:txBody>
                    <a:bodyPr/>
                    <a:lstStyle/>
                    <a:p>
                      <a:pPr algn="r" fontAlgn="ctr"/>
                      <a:r>
                        <a:rPr lang="en-US" altLang="ja-JP" sz="800" b="0" i="0" u="none" strike="noStrike">
                          <a:solidFill>
                            <a:srgbClr val="000000"/>
                          </a:solidFill>
                          <a:effectLst/>
                          <a:latin typeface="MS Gothic"/>
                        </a:rPr>
                        <a:t>8</a:t>
                      </a:r>
                    </a:p>
                  </a:txBody>
                  <a:tcPr marL="9525" marR="9525" marT="9525" marB="0" anchor="ctr"/>
                </a:tc>
                <a:tc>
                  <a:txBody>
                    <a:bodyPr/>
                    <a:lstStyle/>
                    <a:p>
                      <a:pPr algn="r" fontAlgn="ctr"/>
                      <a:r>
                        <a:rPr lang="en-US" altLang="ja-JP" sz="800" b="0" i="0" u="none" strike="noStrike">
                          <a:solidFill>
                            <a:srgbClr val="000000"/>
                          </a:solidFill>
                          <a:effectLst/>
                          <a:latin typeface="MS Gothic"/>
                        </a:rPr>
                        <a:t>4.0%</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スーパー</a:t>
                      </a:r>
                    </a:p>
                  </a:txBody>
                  <a:tcPr marL="9525" marR="9525" marT="9525" marB="0" anchor="ctr"/>
                </a:tc>
                <a:tc>
                  <a:txBody>
                    <a:bodyPr/>
                    <a:lstStyle/>
                    <a:p>
                      <a:pPr algn="r" fontAlgn="ctr"/>
                      <a:r>
                        <a:rPr lang="en-US" altLang="ja-JP" sz="800" b="0" i="0" u="none" strike="noStrike">
                          <a:solidFill>
                            <a:srgbClr val="000000"/>
                          </a:solidFill>
                          <a:effectLst/>
                          <a:latin typeface="MS Gothic"/>
                        </a:rPr>
                        <a:t>105</a:t>
                      </a:r>
                    </a:p>
                  </a:txBody>
                  <a:tcPr marL="9525" marR="9525" marT="9525" marB="0" anchor="ctr"/>
                </a:tc>
                <a:tc>
                  <a:txBody>
                    <a:bodyPr/>
                    <a:lstStyle/>
                    <a:p>
                      <a:pPr algn="r" fontAlgn="ctr"/>
                      <a:r>
                        <a:rPr lang="en-US" altLang="ja-JP" sz="800" b="0" i="0" u="none" strike="noStrike">
                          <a:solidFill>
                            <a:srgbClr val="000000"/>
                          </a:solidFill>
                          <a:effectLst/>
                          <a:latin typeface="MS Gothic"/>
                        </a:rPr>
                        <a:t>34.7%</a:t>
                      </a:r>
                    </a:p>
                  </a:txBody>
                  <a:tcPr marL="9525" marR="9525" marT="9525" marB="0" anchor="ctr"/>
                </a:tc>
                <a:tc>
                  <a:txBody>
                    <a:bodyPr/>
                    <a:lstStyle/>
                    <a:p>
                      <a:pPr algn="r" fontAlgn="ctr"/>
                      <a:r>
                        <a:rPr lang="en-US" altLang="ja-JP" sz="800" b="0" i="0" u="none" strike="noStrike">
                          <a:solidFill>
                            <a:srgbClr val="000000"/>
                          </a:solidFill>
                          <a:effectLst/>
                          <a:latin typeface="MS Gothic"/>
                        </a:rPr>
                        <a:t>30</a:t>
                      </a:r>
                    </a:p>
                  </a:txBody>
                  <a:tcPr marL="9525" marR="9525" marT="9525" marB="0" anchor="ctr"/>
                </a:tc>
                <a:tc>
                  <a:txBody>
                    <a:bodyPr/>
                    <a:lstStyle/>
                    <a:p>
                      <a:pPr algn="r" fontAlgn="ctr"/>
                      <a:r>
                        <a:rPr lang="en-US" altLang="ja-JP" sz="800" b="0" i="0" u="none" strike="noStrike">
                          <a:solidFill>
                            <a:srgbClr val="000000"/>
                          </a:solidFill>
                          <a:effectLst/>
                          <a:latin typeface="MS Gothic"/>
                        </a:rPr>
                        <a:t>50.0%</a:t>
                      </a:r>
                    </a:p>
                  </a:txBody>
                  <a:tcPr marL="9525" marR="9525" marT="9525" marB="0" anchor="ctr"/>
                </a:tc>
                <a:tc>
                  <a:txBody>
                    <a:bodyPr/>
                    <a:lstStyle/>
                    <a:p>
                      <a:pPr algn="r" fontAlgn="ctr"/>
                      <a:r>
                        <a:rPr lang="en-US" altLang="ja-JP" sz="800" b="0" i="0" u="none" strike="noStrike">
                          <a:solidFill>
                            <a:srgbClr val="000000"/>
                          </a:solidFill>
                          <a:effectLst/>
                          <a:latin typeface="MS Gothic"/>
                        </a:rPr>
                        <a:t>13</a:t>
                      </a:r>
                    </a:p>
                  </a:txBody>
                  <a:tcPr marL="9525" marR="9525" marT="9525" marB="0" anchor="ctr"/>
                </a:tc>
                <a:tc>
                  <a:txBody>
                    <a:bodyPr/>
                    <a:lstStyle/>
                    <a:p>
                      <a:pPr algn="r" fontAlgn="ctr"/>
                      <a:r>
                        <a:rPr lang="en-US" altLang="ja-JP" sz="800" b="0" i="0" u="none" strike="noStrike">
                          <a:solidFill>
                            <a:srgbClr val="000000"/>
                          </a:solidFill>
                          <a:effectLst/>
                          <a:latin typeface="MS Gothic"/>
                        </a:rPr>
                        <a:t>29.5%</a:t>
                      </a:r>
                    </a:p>
                  </a:txBody>
                  <a:tcPr marL="9525" marR="9525" marT="9525" marB="0" anchor="ctr"/>
                </a:tc>
                <a:tc>
                  <a:txBody>
                    <a:bodyPr/>
                    <a:lstStyle/>
                    <a:p>
                      <a:pPr algn="r" fontAlgn="ctr"/>
                      <a:r>
                        <a:rPr lang="en-US" altLang="ja-JP" sz="800" b="0" i="0" u="none" strike="noStrike">
                          <a:solidFill>
                            <a:srgbClr val="000000"/>
                          </a:solidFill>
                          <a:effectLst/>
                          <a:latin typeface="MS Gothic"/>
                        </a:rPr>
                        <a:t>62</a:t>
                      </a:r>
                    </a:p>
                  </a:txBody>
                  <a:tcPr marL="9525" marR="9525" marT="9525" marB="0" anchor="ctr"/>
                </a:tc>
                <a:tc>
                  <a:txBody>
                    <a:bodyPr/>
                    <a:lstStyle/>
                    <a:p>
                      <a:pPr algn="r" fontAlgn="ctr"/>
                      <a:r>
                        <a:rPr lang="en-US" altLang="ja-JP" sz="800" b="0" i="0" u="none" strike="noStrike">
                          <a:solidFill>
                            <a:srgbClr val="000000"/>
                          </a:solidFill>
                          <a:effectLst/>
                          <a:latin typeface="MS Gothic"/>
                        </a:rPr>
                        <a:t>31.2%</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専門店</a:t>
                      </a:r>
                    </a:p>
                  </a:txBody>
                  <a:tcPr marL="9525" marR="9525" marT="9525" marB="0" anchor="ctr"/>
                </a:tc>
                <a:tc>
                  <a:txBody>
                    <a:bodyPr/>
                    <a:lstStyle/>
                    <a:p>
                      <a:pPr algn="r" fontAlgn="ctr"/>
                      <a:r>
                        <a:rPr lang="en-US" altLang="ja-JP" sz="800" b="0" i="0" u="none" strike="noStrike">
                          <a:solidFill>
                            <a:srgbClr val="000000"/>
                          </a:solidFill>
                          <a:effectLst/>
                          <a:latin typeface="MS Gothic"/>
                        </a:rPr>
                        <a:t>24</a:t>
                      </a:r>
                    </a:p>
                  </a:txBody>
                  <a:tcPr marL="9525" marR="9525" marT="9525" marB="0" anchor="ctr"/>
                </a:tc>
                <a:tc>
                  <a:txBody>
                    <a:bodyPr/>
                    <a:lstStyle/>
                    <a:p>
                      <a:pPr algn="r" fontAlgn="ctr"/>
                      <a:r>
                        <a:rPr lang="en-US" altLang="ja-JP" sz="800" b="0" i="0" u="none" strike="noStrike" dirty="0">
                          <a:solidFill>
                            <a:srgbClr val="000000"/>
                          </a:solidFill>
                          <a:effectLst/>
                          <a:latin typeface="MS Gothic"/>
                        </a:rPr>
                        <a:t>7.9%</a:t>
                      </a:r>
                    </a:p>
                  </a:txBody>
                  <a:tcPr marL="9525" marR="9525" marT="9525" marB="0" anchor="ctr"/>
                </a:tc>
                <a:tc>
                  <a:txBody>
                    <a:bodyPr/>
                    <a:lstStyle/>
                    <a:p>
                      <a:pPr algn="r" fontAlgn="ctr"/>
                      <a:r>
                        <a:rPr lang="en-US" altLang="ja-JP" sz="800" b="0" i="0" u="none" strike="noStrike">
                          <a:solidFill>
                            <a:srgbClr val="000000"/>
                          </a:solidFill>
                          <a:effectLst/>
                          <a:latin typeface="MS Gothic"/>
                        </a:rPr>
                        <a:t>2</a:t>
                      </a:r>
                    </a:p>
                  </a:txBody>
                  <a:tcPr marL="9525" marR="9525" marT="9525" marB="0" anchor="ctr"/>
                </a:tc>
                <a:tc>
                  <a:txBody>
                    <a:bodyPr/>
                    <a:lstStyle/>
                    <a:p>
                      <a:pPr algn="r" fontAlgn="ctr"/>
                      <a:r>
                        <a:rPr lang="en-US" altLang="ja-JP" sz="800" b="0" i="0" u="none" strike="noStrike">
                          <a:solidFill>
                            <a:srgbClr val="000000"/>
                          </a:solidFill>
                          <a:effectLst/>
                          <a:latin typeface="MS Gothic"/>
                        </a:rPr>
                        <a:t>3.3%</a:t>
                      </a:r>
                    </a:p>
                  </a:txBody>
                  <a:tcPr marL="9525" marR="9525" marT="9525" marB="0" anchor="ctr"/>
                </a:tc>
                <a:tc>
                  <a:txBody>
                    <a:bodyPr/>
                    <a:lstStyle/>
                    <a:p>
                      <a:pPr algn="r" fontAlgn="ctr"/>
                      <a:r>
                        <a:rPr lang="en-US" altLang="ja-JP" sz="800" b="0" i="0" u="none" strike="noStrike">
                          <a:solidFill>
                            <a:srgbClr val="000000"/>
                          </a:solidFill>
                          <a:effectLst/>
                          <a:latin typeface="MS Gothic"/>
                        </a:rPr>
                        <a:t>2</a:t>
                      </a:r>
                    </a:p>
                  </a:txBody>
                  <a:tcPr marL="9525" marR="9525" marT="9525" marB="0" anchor="ctr"/>
                </a:tc>
                <a:tc>
                  <a:txBody>
                    <a:bodyPr/>
                    <a:lstStyle/>
                    <a:p>
                      <a:pPr algn="r" fontAlgn="ctr"/>
                      <a:r>
                        <a:rPr lang="en-US" altLang="ja-JP" sz="800" b="0" i="0" u="none" strike="noStrike">
                          <a:solidFill>
                            <a:srgbClr val="000000"/>
                          </a:solidFill>
                          <a:effectLst/>
                          <a:latin typeface="MS Gothic"/>
                        </a:rPr>
                        <a:t>4.5%</a:t>
                      </a:r>
                    </a:p>
                  </a:txBody>
                  <a:tcPr marL="9525" marR="9525" marT="9525" marB="0" anchor="ctr"/>
                </a:tc>
                <a:tc>
                  <a:txBody>
                    <a:bodyPr/>
                    <a:lstStyle/>
                    <a:p>
                      <a:pPr algn="r" fontAlgn="ctr"/>
                      <a:r>
                        <a:rPr lang="en-US" altLang="ja-JP" sz="800" b="0" i="0" u="none" strike="noStrike">
                          <a:solidFill>
                            <a:srgbClr val="000000"/>
                          </a:solidFill>
                          <a:effectLst/>
                          <a:latin typeface="MS Gothic"/>
                        </a:rPr>
                        <a:t>20</a:t>
                      </a:r>
                    </a:p>
                  </a:txBody>
                  <a:tcPr marL="9525" marR="9525" marT="9525" marB="0" anchor="ctr"/>
                </a:tc>
                <a:tc>
                  <a:txBody>
                    <a:bodyPr/>
                    <a:lstStyle/>
                    <a:p>
                      <a:pPr algn="r" fontAlgn="ctr"/>
                      <a:r>
                        <a:rPr lang="en-US" altLang="ja-JP" sz="800" b="0" i="0" u="none" strike="noStrike">
                          <a:solidFill>
                            <a:srgbClr val="000000"/>
                          </a:solidFill>
                          <a:effectLst/>
                          <a:latin typeface="MS Gothic"/>
                        </a:rPr>
                        <a:t>10.1%</a:t>
                      </a:r>
                    </a:p>
                  </a:txBody>
                  <a:tcPr marL="9525" marR="9525" marT="9525" marB="0" anchor="ctr"/>
                </a:tc>
              </a:tr>
              <a:tr h="154013">
                <a:tc>
                  <a:txBody>
                    <a:bodyPr/>
                    <a:lstStyle/>
                    <a:p>
                      <a:pPr algn="r" fontAlgn="b"/>
                      <a:r>
                        <a:rPr lang="ja-JP" altLang="en-US" sz="800" b="0" i="0" u="none" strike="noStrike">
                          <a:solidFill>
                            <a:srgbClr val="000000"/>
                          </a:solidFill>
                          <a:effectLst/>
                          <a:latin typeface="MS Gothic"/>
                        </a:rPr>
                        <a:t>通販・ネット販売</a:t>
                      </a:r>
                    </a:p>
                  </a:txBody>
                  <a:tcPr marL="9525" marR="9525" marT="9525" marB="0" anchor="ctr"/>
                </a:tc>
                <a:tc>
                  <a:txBody>
                    <a:bodyPr/>
                    <a:lstStyle/>
                    <a:p>
                      <a:pPr algn="r" fontAlgn="ctr"/>
                      <a:r>
                        <a:rPr lang="en-US" altLang="ja-JP" sz="800" b="0" i="0" u="none" strike="noStrike">
                          <a:solidFill>
                            <a:srgbClr val="000000"/>
                          </a:solidFill>
                          <a:effectLst/>
                          <a:latin typeface="MS Gothic"/>
                        </a:rPr>
                        <a:t>8</a:t>
                      </a:r>
                    </a:p>
                  </a:txBody>
                  <a:tcPr marL="9525" marR="9525" marT="9525" marB="0" anchor="ctr"/>
                </a:tc>
                <a:tc>
                  <a:txBody>
                    <a:bodyPr/>
                    <a:lstStyle/>
                    <a:p>
                      <a:pPr algn="r" fontAlgn="ctr"/>
                      <a:r>
                        <a:rPr lang="en-US" altLang="ja-JP" sz="800" b="0" i="0" u="none" strike="noStrike">
                          <a:solidFill>
                            <a:srgbClr val="000000"/>
                          </a:solidFill>
                          <a:effectLst/>
                          <a:latin typeface="MS Gothic"/>
                        </a:rPr>
                        <a:t>2.6%</a:t>
                      </a:r>
                    </a:p>
                  </a:txBody>
                  <a:tcPr marL="9525" marR="9525" marT="9525" marB="0" anchor="ctr"/>
                </a:tc>
                <a:tc>
                  <a:txBody>
                    <a:bodyPr/>
                    <a:lstStyle/>
                    <a:p>
                      <a:pPr algn="r" fontAlgn="ctr"/>
                      <a:r>
                        <a:rPr lang="en-US" altLang="ja-JP" sz="800" b="0" i="0" u="none" strike="noStrike">
                          <a:solidFill>
                            <a:srgbClr val="000000"/>
                          </a:solidFill>
                          <a:effectLst/>
                          <a:latin typeface="MS Gothic"/>
                        </a:rPr>
                        <a:t>2</a:t>
                      </a:r>
                    </a:p>
                  </a:txBody>
                  <a:tcPr marL="9525" marR="9525" marT="9525" marB="0" anchor="ctr"/>
                </a:tc>
                <a:tc>
                  <a:txBody>
                    <a:bodyPr/>
                    <a:lstStyle/>
                    <a:p>
                      <a:pPr algn="r" fontAlgn="ctr"/>
                      <a:r>
                        <a:rPr lang="en-US" altLang="ja-JP" sz="800" b="0" i="0" u="none" strike="noStrike">
                          <a:solidFill>
                            <a:srgbClr val="000000"/>
                          </a:solidFill>
                          <a:effectLst/>
                          <a:latin typeface="MS Gothic"/>
                        </a:rPr>
                        <a:t>3.3%</a:t>
                      </a:r>
                    </a:p>
                  </a:txBody>
                  <a:tcPr marL="9525" marR="9525" marT="9525" marB="0" anchor="ctr"/>
                </a:tc>
                <a:tc>
                  <a:txBody>
                    <a:bodyPr/>
                    <a:lstStyle/>
                    <a:p>
                      <a:pPr algn="r" fontAlgn="ctr"/>
                      <a:r>
                        <a:rPr lang="en-US" altLang="ja-JP" sz="800" b="0" i="0" u="none" strike="noStrike">
                          <a:solidFill>
                            <a:srgbClr val="000000"/>
                          </a:solidFill>
                          <a:effectLst/>
                          <a:latin typeface="MS Gothic"/>
                        </a:rPr>
                        <a:t>1</a:t>
                      </a:r>
                    </a:p>
                  </a:txBody>
                  <a:tcPr marL="9525" marR="9525" marT="9525" marB="0" anchor="ctr"/>
                </a:tc>
                <a:tc>
                  <a:txBody>
                    <a:bodyPr/>
                    <a:lstStyle/>
                    <a:p>
                      <a:pPr algn="r" fontAlgn="ctr"/>
                      <a:r>
                        <a:rPr lang="en-US" altLang="ja-JP" sz="800" b="0" i="0" u="none" strike="noStrike">
                          <a:solidFill>
                            <a:srgbClr val="000000"/>
                          </a:solidFill>
                          <a:effectLst/>
                          <a:latin typeface="MS Gothic"/>
                        </a:rPr>
                        <a:t>2.3%</a:t>
                      </a:r>
                    </a:p>
                  </a:txBody>
                  <a:tcPr marL="9525" marR="9525" marT="9525" marB="0" anchor="ctr"/>
                </a:tc>
                <a:tc>
                  <a:txBody>
                    <a:bodyPr/>
                    <a:lstStyle/>
                    <a:p>
                      <a:pPr algn="r" fontAlgn="ctr"/>
                      <a:r>
                        <a:rPr lang="en-US" altLang="ja-JP" sz="800" b="0" i="0" u="none" strike="noStrike">
                          <a:solidFill>
                            <a:srgbClr val="000000"/>
                          </a:solidFill>
                          <a:effectLst/>
                          <a:latin typeface="MS Gothic"/>
                        </a:rPr>
                        <a:t>5</a:t>
                      </a:r>
                    </a:p>
                  </a:txBody>
                  <a:tcPr marL="9525" marR="9525" marT="9525" marB="0" anchor="ctr"/>
                </a:tc>
                <a:tc>
                  <a:txBody>
                    <a:bodyPr/>
                    <a:lstStyle/>
                    <a:p>
                      <a:pPr algn="r" fontAlgn="ctr"/>
                      <a:r>
                        <a:rPr lang="en-US" altLang="ja-JP" sz="800" b="0" i="0" u="none" strike="noStrike">
                          <a:solidFill>
                            <a:srgbClr val="000000"/>
                          </a:solidFill>
                          <a:effectLst/>
                          <a:latin typeface="MS Gothic"/>
                        </a:rPr>
                        <a:t>2.5%</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その他</a:t>
                      </a:r>
                    </a:p>
                  </a:txBody>
                  <a:tcPr marL="9525" marR="9525" marT="9525" marB="0" anchor="ctr"/>
                </a:tc>
                <a:tc>
                  <a:txBody>
                    <a:bodyPr/>
                    <a:lstStyle/>
                    <a:p>
                      <a:pPr algn="r" fontAlgn="ctr"/>
                      <a:r>
                        <a:rPr lang="en-US" altLang="ja-JP" sz="800" b="0" i="0" u="none" strike="noStrike">
                          <a:solidFill>
                            <a:srgbClr val="000000"/>
                          </a:solidFill>
                          <a:effectLst/>
                          <a:latin typeface="MS Gothic"/>
                        </a:rPr>
                        <a:t>71</a:t>
                      </a:r>
                    </a:p>
                  </a:txBody>
                  <a:tcPr marL="9525" marR="9525" marT="9525" marB="0" anchor="ctr"/>
                </a:tc>
                <a:tc>
                  <a:txBody>
                    <a:bodyPr/>
                    <a:lstStyle/>
                    <a:p>
                      <a:pPr algn="r" fontAlgn="ctr"/>
                      <a:r>
                        <a:rPr lang="en-US" altLang="ja-JP" sz="800" b="0" i="0" u="none" strike="noStrike">
                          <a:solidFill>
                            <a:srgbClr val="000000"/>
                          </a:solidFill>
                          <a:effectLst/>
                          <a:latin typeface="MS Gothic"/>
                        </a:rPr>
                        <a:t>23.4%</a:t>
                      </a:r>
                    </a:p>
                  </a:txBody>
                  <a:tcPr marL="9525" marR="9525" marT="9525" marB="0" anchor="ctr"/>
                </a:tc>
                <a:tc>
                  <a:txBody>
                    <a:bodyPr/>
                    <a:lstStyle/>
                    <a:p>
                      <a:pPr algn="r" fontAlgn="ctr"/>
                      <a:r>
                        <a:rPr lang="en-US" altLang="ja-JP" sz="800" b="0" i="0" u="none" strike="noStrike">
                          <a:solidFill>
                            <a:srgbClr val="000000"/>
                          </a:solidFill>
                          <a:effectLst/>
                          <a:latin typeface="MS Gothic"/>
                        </a:rPr>
                        <a:t>9</a:t>
                      </a:r>
                    </a:p>
                  </a:txBody>
                  <a:tcPr marL="9525" marR="9525" marT="9525" marB="0" anchor="ctr"/>
                </a:tc>
                <a:tc>
                  <a:txBody>
                    <a:bodyPr/>
                    <a:lstStyle/>
                    <a:p>
                      <a:pPr algn="r" fontAlgn="ctr"/>
                      <a:r>
                        <a:rPr lang="en-US" altLang="ja-JP" sz="800" b="0" i="0" u="none" strike="noStrike">
                          <a:solidFill>
                            <a:srgbClr val="000000"/>
                          </a:solidFill>
                          <a:effectLst/>
                          <a:latin typeface="MS Gothic"/>
                        </a:rPr>
                        <a:t>15.0%</a:t>
                      </a:r>
                    </a:p>
                  </a:txBody>
                  <a:tcPr marL="9525" marR="9525" marT="9525" marB="0" anchor="ctr"/>
                </a:tc>
                <a:tc>
                  <a:txBody>
                    <a:bodyPr/>
                    <a:lstStyle/>
                    <a:p>
                      <a:pPr algn="r" fontAlgn="ctr"/>
                      <a:r>
                        <a:rPr lang="en-US" altLang="ja-JP" sz="800" b="0" i="0" u="none" strike="noStrike">
                          <a:solidFill>
                            <a:srgbClr val="000000"/>
                          </a:solidFill>
                          <a:effectLst/>
                          <a:latin typeface="MS Gothic"/>
                        </a:rPr>
                        <a:t>14</a:t>
                      </a:r>
                    </a:p>
                  </a:txBody>
                  <a:tcPr marL="9525" marR="9525" marT="9525" marB="0" anchor="ctr"/>
                </a:tc>
                <a:tc>
                  <a:txBody>
                    <a:bodyPr/>
                    <a:lstStyle/>
                    <a:p>
                      <a:pPr algn="r" fontAlgn="ctr"/>
                      <a:r>
                        <a:rPr lang="en-US" altLang="ja-JP" sz="800" b="0" i="0" u="none" strike="noStrike">
                          <a:solidFill>
                            <a:srgbClr val="000000"/>
                          </a:solidFill>
                          <a:effectLst/>
                          <a:latin typeface="MS Gothic"/>
                        </a:rPr>
                        <a:t>31.8%</a:t>
                      </a:r>
                    </a:p>
                  </a:txBody>
                  <a:tcPr marL="9525" marR="9525" marT="9525" marB="0" anchor="ctr"/>
                </a:tc>
                <a:tc>
                  <a:txBody>
                    <a:bodyPr/>
                    <a:lstStyle/>
                    <a:p>
                      <a:pPr algn="r" fontAlgn="ctr"/>
                      <a:r>
                        <a:rPr lang="en-US" altLang="ja-JP" sz="800" b="0" i="0" u="none" strike="noStrike">
                          <a:solidFill>
                            <a:srgbClr val="000000"/>
                          </a:solidFill>
                          <a:effectLst/>
                          <a:latin typeface="MS Gothic"/>
                        </a:rPr>
                        <a:t>48</a:t>
                      </a:r>
                    </a:p>
                  </a:txBody>
                  <a:tcPr marL="9525" marR="9525" marT="9525" marB="0" anchor="ctr"/>
                </a:tc>
                <a:tc>
                  <a:txBody>
                    <a:bodyPr/>
                    <a:lstStyle/>
                    <a:p>
                      <a:pPr algn="r" fontAlgn="ctr"/>
                      <a:r>
                        <a:rPr lang="en-US" altLang="ja-JP" sz="800" b="0" i="0" u="none" strike="noStrike">
                          <a:solidFill>
                            <a:srgbClr val="000000"/>
                          </a:solidFill>
                          <a:effectLst/>
                          <a:latin typeface="MS Gothic"/>
                        </a:rPr>
                        <a:t>24.1%</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特に決めていない</a:t>
                      </a:r>
                    </a:p>
                  </a:txBody>
                  <a:tcPr marL="9525" marR="9525" marT="9525" marB="0" anchor="ctr"/>
                </a:tc>
                <a:tc>
                  <a:txBody>
                    <a:bodyPr/>
                    <a:lstStyle/>
                    <a:p>
                      <a:pPr algn="r" fontAlgn="ctr"/>
                      <a:r>
                        <a:rPr lang="en-US" altLang="ja-JP" sz="800" b="0" i="0" u="none" strike="noStrike">
                          <a:solidFill>
                            <a:srgbClr val="000000"/>
                          </a:solidFill>
                          <a:effectLst/>
                          <a:latin typeface="MS Gothic"/>
                        </a:rPr>
                        <a:t>15</a:t>
                      </a:r>
                    </a:p>
                  </a:txBody>
                  <a:tcPr marL="9525" marR="9525" marT="9525" marB="0" anchor="ctr"/>
                </a:tc>
                <a:tc>
                  <a:txBody>
                    <a:bodyPr/>
                    <a:lstStyle/>
                    <a:p>
                      <a:pPr algn="r" fontAlgn="ctr"/>
                      <a:r>
                        <a:rPr lang="en-US" altLang="ja-JP" sz="800" b="0" i="0" u="none" strike="noStrike">
                          <a:solidFill>
                            <a:srgbClr val="000000"/>
                          </a:solidFill>
                          <a:effectLst/>
                          <a:latin typeface="MS Gothic"/>
                        </a:rPr>
                        <a:t>5.0%</a:t>
                      </a:r>
                    </a:p>
                  </a:txBody>
                  <a:tcPr marL="9525" marR="9525" marT="9525" marB="0" anchor="ctr"/>
                </a:tc>
                <a:tc>
                  <a:txBody>
                    <a:bodyPr/>
                    <a:lstStyle/>
                    <a:p>
                      <a:pPr algn="r" fontAlgn="ctr"/>
                      <a:r>
                        <a:rPr lang="en-US" altLang="ja-JP" sz="800" b="0" i="0" u="none" strike="noStrike">
                          <a:solidFill>
                            <a:srgbClr val="000000"/>
                          </a:solidFill>
                          <a:effectLst/>
                          <a:latin typeface="MS Gothic"/>
                        </a:rPr>
                        <a:t>2</a:t>
                      </a:r>
                    </a:p>
                  </a:txBody>
                  <a:tcPr marL="9525" marR="9525" marT="9525" marB="0" anchor="ctr"/>
                </a:tc>
                <a:tc>
                  <a:txBody>
                    <a:bodyPr/>
                    <a:lstStyle/>
                    <a:p>
                      <a:pPr algn="r" fontAlgn="ctr"/>
                      <a:r>
                        <a:rPr lang="en-US" altLang="ja-JP" sz="800" b="0" i="0" u="none" strike="noStrike">
                          <a:solidFill>
                            <a:srgbClr val="000000"/>
                          </a:solidFill>
                          <a:effectLst/>
                          <a:latin typeface="MS Gothic"/>
                        </a:rPr>
                        <a:t>3.3%</a:t>
                      </a:r>
                    </a:p>
                  </a:txBody>
                  <a:tcPr marL="9525" marR="9525" marT="9525" marB="0" anchor="ctr"/>
                </a:tc>
                <a:tc>
                  <a:txBody>
                    <a:bodyPr/>
                    <a:lstStyle/>
                    <a:p>
                      <a:pPr algn="r" fontAlgn="ctr"/>
                      <a:r>
                        <a:rPr lang="en-US" altLang="ja-JP" sz="800" b="0" i="0" u="none" strike="noStrike">
                          <a:solidFill>
                            <a:srgbClr val="000000"/>
                          </a:solidFill>
                          <a:effectLst/>
                          <a:latin typeface="MS Gothic"/>
                        </a:rPr>
                        <a:t>1</a:t>
                      </a:r>
                    </a:p>
                  </a:txBody>
                  <a:tcPr marL="9525" marR="9525" marT="9525" marB="0" anchor="ctr"/>
                </a:tc>
                <a:tc>
                  <a:txBody>
                    <a:bodyPr/>
                    <a:lstStyle/>
                    <a:p>
                      <a:pPr algn="r" fontAlgn="ctr"/>
                      <a:r>
                        <a:rPr lang="en-US" altLang="ja-JP" sz="800" b="0" i="0" u="none" strike="noStrike">
                          <a:solidFill>
                            <a:srgbClr val="000000"/>
                          </a:solidFill>
                          <a:effectLst/>
                          <a:latin typeface="MS Gothic"/>
                        </a:rPr>
                        <a:t>2.3%</a:t>
                      </a:r>
                    </a:p>
                  </a:txBody>
                  <a:tcPr marL="9525" marR="9525" marT="9525" marB="0" anchor="ctr"/>
                </a:tc>
                <a:tc>
                  <a:txBody>
                    <a:bodyPr/>
                    <a:lstStyle/>
                    <a:p>
                      <a:pPr algn="r" fontAlgn="ctr"/>
                      <a:r>
                        <a:rPr lang="en-US" altLang="ja-JP" sz="800" b="0" i="0" u="none" strike="noStrike">
                          <a:solidFill>
                            <a:srgbClr val="000000"/>
                          </a:solidFill>
                          <a:effectLst/>
                          <a:latin typeface="MS Gothic"/>
                        </a:rPr>
                        <a:t>12</a:t>
                      </a:r>
                    </a:p>
                  </a:txBody>
                  <a:tcPr marL="9525" marR="9525" marT="9525" marB="0" anchor="ctr"/>
                </a:tc>
                <a:tc>
                  <a:txBody>
                    <a:bodyPr/>
                    <a:lstStyle/>
                    <a:p>
                      <a:pPr algn="r" fontAlgn="ctr"/>
                      <a:r>
                        <a:rPr lang="en-US" altLang="ja-JP" sz="800" b="0" i="0" u="none" strike="noStrike" dirty="0">
                          <a:solidFill>
                            <a:srgbClr val="000000"/>
                          </a:solidFill>
                          <a:effectLst/>
                          <a:latin typeface="MS Gothic"/>
                        </a:rPr>
                        <a:t>6.0%</a:t>
                      </a:r>
                    </a:p>
                  </a:txBody>
                  <a:tcPr marL="9525" marR="9525" marT="9525" marB="0" anchor="ctr"/>
                </a:tc>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441703216"/>
              </p:ext>
            </p:extLst>
          </p:nvPr>
        </p:nvGraphicFramePr>
        <p:xfrm>
          <a:off x="298291" y="7273498"/>
          <a:ext cx="2880002" cy="1432715"/>
        </p:xfrm>
        <a:graphic>
          <a:graphicData uri="http://schemas.openxmlformats.org/drawingml/2006/table">
            <a:tbl>
              <a:tblPr firstRow="1" bandRow="1">
                <a:tableStyleId>{073A0DAA-6AF3-43AB-8588-CEC1D06C72B9}</a:tableStyleId>
              </a:tblPr>
              <a:tblGrid>
                <a:gridCol w="567954"/>
                <a:gridCol w="289006"/>
                <a:gridCol w="289006"/>
                <a:gridCol w="289006"/>
                <a:gridCol w="289006"/>
                <a:gridCol w="289006"/>
                <a:gridCol w="289006"/>
                <a:gridCol w="289006"/>
                <a:gridCol w="289006"/>
              </a:tblGrid>
              <a:tr h="141876">
                <a:tc>
                  <a:txBody>
                    <a:bodyPr/>
                    <a:lstStyle/>
                    <a:p>
                      <a:pPr algn="r" fontAlgn="ctr"/>
                      <a:r>
                        <a:rPr lang="ja-JP" altLang="en-US" sz="800" b="0" i="0" u="none" strike="noStrike" dirty="0" smtClean="0">
                          <a:effectLst/>
                          <a:latin typeface="ＭＳ Ｐゴシック"/>
                        </a:rPr>
                        <a:t>米</a:t>
                      </a:r>
                      <a:endParaRPr lang="en-US" altLang="ja-JP" sz="800" b="0" i="0" u="none" strike="noStrike" dirty="0" smtClean="0">
                        <a:effectLst/>
                        <a:latin typeface="ＭＳ Ｐゴシック"/>
                      </a:endParaRPr>
                    </a:p>
                  </a:txBody>
                  <a:tcPr marL="9525" marR="9525" marT="9525" marB="0" anchor="ctr"/>
                </a:tc>
                <a:tc gridSpan="2">
                  <a:txBody>
                    <a:bodyPr/>
                    <a:lstStyle/>
                    <a:p>
                      <a:pPr algn="ctr" fontAlgn="ctr"/>
                      <a:r>
                        <a:rPr lang="ja-JP" altLang="en-US" sz="800" b="0" i="0" u="none" strike="noStrike" dirty="0" smtClean="0">
                          <a:solidFill>
                            <a:schemeClr val="bg1"/>
                          </a:solidFill>
                          <a:effectLst/>
                          <a:latin typeface="MS Gothic"/>
                        </a:rPr>
                        <a:t>合計</a:t>
                      </a:r>
                      <a:endParaRPr lang="ja-JP" altLang="en-US" sz="800" b="0" i="0" u="none" strike="noStrike" dirty="0">
                        <a:solidFill>
                          <a:schemeClr val="bg1"/>
                        </a:solidFill>
                        <a:effectLst/>
                        <a:latin typeface="MS Gothic"/>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MS Gothic"/>
                      </a:endParaRPr>
                    </a:p>
                  </a:txBody>
                  <a:tcPr marL="9525" marR="9525" marT="9525" marB="0" anchor="ctr"/>
                </a:tc>
                <a:tc gridSpan="2">
                  <a:txBody>
                    <a:bodyPr/>
                    <a:lstStyle/>
                    <a:p>
                      <a:pPr algn="ctr" fontAlgn="ctr"/>
                      <a:r>
                        <a:rPr lang="en-US" altLang="ja-JP" sz="800" b="0" i="0" u="none" strike="noStrike" dirty="0">
                          <a:solidFill>
                            <a:schemeClr val="bg1"/>
                          </a:solidFill>
                          <a:effectLst/>
                          <a:latin typeface="MS Gothic"/>
                        </a:rPr>
                        <a:t>40</a:t>
                      </a:r>
                      <a:r>
                        <a:rPr lang="ja-JP" altLang="en-US" sz="800" b="0" i="0" u="none" strike="noStrike" dirty="0">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50</a:t>
                      </a:r>
                      <a:r>
                        <a:rPr lang="ja-JP" altLang="en-US" sz="8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60</a:t>
                      </a:r>
                      <a:r>
                        <a:rPr lang="ja-JP" altLang="en-US" sz="8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168057">
                <a:tc>
                  <a:txBody>
                    <a:bodyPr/>
                    <a:lstStyle/>
                    <a:p>
                      <a:pPr algn="r" fontAlgn="b"/>
                      <a:r>
                        <a:rPr lang="ja-JP" altLang="en-US" sz="800" b="0" i="0" u="none" strike="noStrike" dirty="0">
                          <a:solidFill>
                            <a:srgbClr val="000000"/>
                          </a:solidFill>
                          <a:effectLst/>
                          <a:latin typeface="MS Gothic"/>
                        </a:rPr>
                        <a:t>この直売所</a:t>
                      </a:r>
                    </a:p>
                  </a:txBody>
                  <a:tcPr marL="9525" marR="9525" marT="9525" marB="0" anchor="ctr"/>
                </a:tc>
                <a:tc>
                  <a:txBody>
                    <a:bodyPr/>
                    <a:lstStyle/>
                    <a:p>
                      <a:pPr algn="r" fontAlgn="ctr"/>
                      <a:r>
                        <a:rPr lang="en-US" altLang="ja-JP" sz="800" b="0" i="0" u="none" strike="noStrike">
                          <a:solidFill>
                            <a:srgbClr val="000000"/>
                          </a:solidFill>
                          <a:effectLst/>
                          <a:latin typeface="MS Gothic"/>
                        </a:rPr>
                        <a:t>51</a:t>
                      </a:r>
                    </a:p>
                  </a:txBody>
                  <a:tcPr marL="9525" marR="9525" marT="9525" marB="0" anchor="ctr"/>
                </a:tc>
                <a:tc>
                  <a:txBody>
                    <a:bodyPr/>
                    <a:lstStyle/>
                    <a:p>
                      <a:pPr algn="r" fontAlgn="ctr"/>
                      <a:r>
                        <a:rPr lang="en-US" altLang="ja-JP" sz="800" b="0" i="0" u="none" strike="noStrike">
                          <a:solidFill>
                            <a:srgbClr val="000000"/>
                          </a:solidFill>
                          <a:effectLst/>
                          <a:latin typeface="MS Gothic"/>
                        </a:rPr>
                        <a:t>16.7%</a:t>
                      </a:r>
                    </a:p>
                  </a:txBody>
                  <a:tcPr marL="9525" marR="9525" marT="9525" marB="0" anchor="ctr"/>
                </a:tc>
                <a:tc>
                  <a:txBody>
                    <a:bodyPr/>
                    <a:lstStyle/>
                    <a:p>
                      <a:pPr algn="r" fontAlgn="ctr"/>
                      <a:r>
                        <a:rPr lang="en-US" altLang="ja-JP" sz="800" b="0" i="0" u="none" strike="noStrike">
                          <a:solidFill>
                            <a:srgbClr val="000000"/>
                          </a:solidFill>
                          <a:effectLst/>
                          <a:latin typeface="MS Gothic"/>
                        </a:rPr>
                        <a:t>2</a:t>
                      </a:r>
                    </a:p>
                  </a:txBody>
                  <a:tcPr marL="9525" marR="9525" marT="9525" marB="0" anchor="ctr"/>
                </a:tc>
                <a:tc>
                  <a:txBody>
                    <a:bodyPr/>
                    <a:lstStyle/>
                    <a:p>
                      <a:pPr algn="r" fontAlgn="ctr"/>
                      <a:r>
                        <a:rPr lang="en-US" altLang="ja-JP" sz="800" b="0" i="0" u="none" strike="noStrike">
                          <a:solidFill>
                            <a:srgbClr val="000000"/>
                          </a:solidFill>
                          <a:effectLst/>
                          <a:latin typeface="MS Gothic"/>
                        </a:rPr>
                        <a:t>4.4%</a:t>
                      </a:r>
                    </a:p>
                  </a:txBody>
                  <a:tcPr marL="9525" marR="9525" marT="9525" marB="0" anchor="ctr"/>
                </a:tc>
                <a:tc>
                  <a:txBody>
                    <a:bodyPr/>
                    <a:lstStyle/>
                    <a:p>
                      <a:pPr algn="r" fontAlgn="ctr"/>
                      <a:r>
                        <a:rPr lang="en-US" altLang="ja-JP" sz="800" b="0" i="0" u="none" strike="noStrike">
                          <a:solidFill>
                            <a:srgbClr val="000000"/>
                          </a:solidFill>
                          <a:effectLst/>
                          <a:latin typeface="MS Gothic"/>
                        </a:rPr>
                        <a:t>11</a:t>
                      </a:r>
                    </a:p>
                  </a:txBody>
                  <a:tcPr marL="9525" marR="9525" marT="9525" marB="0" anchor="ctr"/>
                </a:tc>
                <a:tc>
                  <a:txBody>
                    <a:bodyPr/>
                    <a:lstStyle/>
                    <a:p>
                      <a:pPr algn="r" fontAlgn="ctr"/>
                      <a:r>
                        <a:rPr lang="en-US" altLang="ja-JP" sz="800" b="0" i="0" u="none" strike="noStrike">
                          <a:solidFill>
                            <a:srgbClr val="000000"/>
                          </a:solidFill>
                          <a:effectLst/>
                          <a:latin typeface="MS Gothic"/>
                        </a:rPr>
                        <a:t>18.0%</a:t>
                      </a:r>
                    </a:p>
                  </a:txBody>
                  <a:tcPr marL="9525" marR="9525" marT="9525" marB="0" anchor="ctr"/>
                </a:tc>
                <a:tc>
                  <a:txBody>
                    <a:bodyPr/>
                    <a:lstStyle/>
                    <a:p>
                      <a:pPr algn="r" fontAlgn="ctr"/>
                      <a:r>
                        <a:rPr lang="en-US" altLang="ja-JP" sz="800" b="0" i="0" u="none" strike="noStrike">
                          <a:solidFill>
                            <a:srgbClr val="000000"/>
                          </a:solidFill>
                          <a:effectLst/>
                          <a:latin typeface="MS Gothic"/>
                        </a:rPr>
                        <a:t>38</a:t>
                      </a:r>
                    </a:p>
                  </a:txBody>
                  <a:tcPr marL="9525" marR="9525" marT="9525" marB="0" anchor="ctr"/>
                </a:tc>
                <a:tc>
                  <a:txBody>
                    <a:bodyPr/>
                    <a:lstStyle/>
                    <a:p>
                      <a:pPr algn="r" fontAlgn="ctr"/>
                      <a:r>
                        <a:rPr lang="en-US" altLang="ja-JP" sz="800" b="0" i="0" u="none" strike="noStrike">
                          <a:solidFill>
                            <a:srgbClr val="000000"/>
                          </a:solidFill>
                          <a:effectLst/>
                          <a:latin typeface="MS Gothic"/>
                        </a:rPr>
                        <a:t>19.0%</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他の直売所</a:t>
                      </a:r>
                    </a:p>
                  </a:txBody>
                  <a:tcPr marL="9525" marR="9525" marT="9525" marB="0" anchor="ctr"/>
                </a:tc>
                <a:tc>
                  <a:txBody>
                    <a:bodyPr/>
                    <a:lstStyle/>
                    <a:p>
                      <a:pPr algn="r" fontAlgn="ctr"/>
                      <a:r>
                        <a:rPr lang="en-US" altLang="ja-JP" sz="800" b="0" i="0" u="none" strike="noStrike">
                          <a:solidFill>
                            <a:srgbClr val="000000"/>
                          </a:solidFill>
                          <a:effectLst/>
                          <a:latin typeface="MS Gothic"/>
                        </a:rPr>
                        <a:t>7</a:t>
                      </a:r>
                    </a:p>
                  </a:txBody>
                  <a:tcPr marL="9525" marR="9525" marT="9525" marB="0" anchor="ctr"/>
                </a:tc>
                <a:tc>
                  <a:txBody>
                    <a:bodyPr/>
                    <a:lstStyle/>
                    <a:p>
                      <a:pPr algn="r" fontAlgn="ctr"/>
                      <a:r>
                        <a:rPr lang="en-US" altLang="ja-JP" sz="800" b="0" i="0" u="none" strike="noStrike">
                          <a:solidFill>
                            <a:srgbClr val="000000"/>
                          </a:solidFill>
                          <a:effectLst/>
                          <a:latin typeface="MS Gothic"/>
                        </a:rPr>
                        <a:t>2.3%</a:t>
                      </a:r>
                    </a:p>
                  </a:txBody>
                  <a:tcPr marL="9525" marR="9525" marT="9525" marB="0" anchor="ctr"/>
                </a:tc>
                <a:tc>
                  <a:txBody>
                    <a:bodyPr/>
                    <a:lstStyle/>
                    <a:p>
                      <a:pPr algn="r" fontAlgn="ctr"/>
                      <a:r>
                        <a:rPr lang="en-US" altLang="ja-JP" sz="800" b="0" i="0" u="none" strike="noStrike">
                          <a:solidFill>
                            <a:srgbClr val="000000"/>
                          </a:solidFill>
                          <a:effectLst/>
                          <a:latin typeface="MS Gothic"/>
                        </a:rPr>
                        <a:t>1</a:t>
                      </a:r>
                    </a:p>
                  </a:txBody>
                  <a:tcPr marL="9525" marR="9525" marT="9525" marB="0" anchor="ctr"/>
                </a:tc>
                <a:tc>
                  <a:txBody>
                    <a:bodyPr/>
                    <a:lstStyle/>
                    <a:p>
                      <a:pPr algn="r" fontAlgn="ctr"/>
                      <a:r>
                        <a:rPr lang="en-US" altLang="ja-JP" sz="800" b="0" i="0" u="none" strike="noStrike">
                          <a:solidFill>
                            <a:srgbClr val="000000"/>
                          </a:solidFill>
                          <a:effectLst/>
                          <a:latin typeface="MS Gothic"/>
                        </a:rPr>
                        <a:t>2.2%</a:t>
                      </a:r>
                    </a:p>
                  </a:txBody>
                  <a:tcPr marL="9525" marR="9525" marT="9525" marB="0" anchor="ctr"/>
                </a:tc>
                <a:tc>
                  <a:txBody>
                    <a:bodyPr/>
                    <a:lstStyle/>
                    <a:p>
                      <a:pPr algn="r" fontAlgn="ctr"/>
                      <a:r>
                        <a:rPr lang="en-US" altLang="ja-JP" sz="800" b="0" i="0" u="none" strike="noStrike">
                          <a:solidFill>
                            <a:srgbClr val="000000"/>
                          </a:solidFill>
                          <a:effectLst/>
                          <a:latin typeface="MS Gothic"/>
                        </a:rPr>
                        <a:t>0</a:t>
                      </a:r>
                    </a:p>
                  </a:txBody>
                  <a:tcPr marL="9525" marR="9525" marT="9525" marB="0" anchor="ctr"/>
                </a:tc>
                <a:tc>
                  <a:txBody>
                    <a:bodyPr/>
                    <a:lstStyle/>
                    <a:p>
                      <a:pPr algn="r" fontAlgn="ctr"/>
                      <a:r>
                        <a:rPr lang="en-US" altLang="ja-JP" sz="800" b="0" i="0" u="none" strike="noStrike">
                          <a:solidFill>
                            <a:srgbClr val="000000"/>
                          </a:solidFill>
                          <a:effectLst/>
                          <a:latin typeface="MS Gothic"/>
                        </a:rPr>
                        <a:t>0.0%</a:t>
                      </a:r>
                    </a:p>
                  </a:txBody>
                  <a:tcPr marL="9525" marR="9525" marT="9525" marB="0" anchor="ctr"/>
                </a:tc>
                <a:tc>
                  <a:txBody>
                    <a:bodyPr/>
                    <a:lstStyle/>
                    <a:p>
                      <a:pPr algn="r" fontAlgn="ctr"/>
                      <a:r>
                        <a:rPr lang="en-US" altLang="ja-JP" sz="800" b="0" i="0" u="none" strike="noStrike">
                          <a:solidFill>
                            <a:srgbClr val="000000"/>
                          </a:solidFill>
                          <a:effectLst/>
                          <a:latin typeface="MS Gothic"/>
                        </a:rPr>
                        <a:t>6</a:t>
                      </a:r>
                    </a:p>
                  </a:txBody>
                  <a:tcPr marL="9525" marR="9525" marT="9525" marB="0" anchor="ctr"/>
                </a:tc>
                <a:tc>
                  <a:txBody>
                    <a:bodyPr/>
                    <a:lstStyle/>
                    <a:p>
                      <a:pPr algn="r" fontAlgn="ctr"/>
                      <a:r>
                        <a:rPr lang="en-US" altLang="ja-JP" sz="800" b="0" i="0" u="none" strike="noStrike">
                          <a:solidFill>
                            <a:srgbClr val="000000"/>
                          </a:solidFill>
                          <a:effectLst/>
                          <a:latin typeface="MS Gothic"/>
                        </a:rPr>
                        <a:t>3.0%</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スーパー</a:t>
                      </a:r>
                    </a:p>
                  </a:txBody>
                  <a:tcPr marL="9525" marR="9525" marT="9525" marB="0" anchor="ctr"/>
                </a:tc>
                <a:tc>
                  <a:txBody>
                    <a:bodyPr/>
                    <a:lstStyle/>
                    <a:p>
                      <a:pPr algn="r" fontAlgn="ctr"/>
                      <a:r>
                        <a:rPr lang="en-US" altLang="ja-JP" sz="800" b="0" i="0" u="none" strike="noStrike">
                          <a:solidFill>
                            <a:srgbClr val="000000"/>
                          </a:solidFill>
                          <a:effectLst/>
                          <a:latin typeface="MS Gothic"/>
                        </a:rPr>
                        <a:t>141</a:t>
                      </a:r>
                    </a:p>
                  </a:txBody>
                  <a:tcPr marL="9525" marR="9525" marT="9525" marB="0" anchor="ctr"/>
                </a:tc>
                <a:tc>
                  <a:txBody>
                    <a:bodyPr/>
                    <a:lstStyle/>
                    <a:p>
                      <a:pPr algn="r" fontAlgn="ctr"/>
                      <a:r>
                        <a:rPr lang="en-US" altLang="ja-JP" sz="800" b="0" i="0" u="none" strike="noStrike">
                          <a:solidFill>
                            <a:srgbClr val="000000"/>
                          </a:solidFill>
                          <a:effectLst/>
                          <a:latin typeface="MS Gothic"/>
                        </a:rPr>
                        <a:t>46.1%</a:t>
                      </a:r>
                    </a:p>
                  </a:txBody>
                  <a:tcPr marL="9525" marR="9525" marT="9525" marB="0" anchor="ctr"/>
                </a:tc>
                <a:tc>
                  <a:txBody>
                    <a:bodyPr/>
                    <a:lstStyle/>
                    <a:p>
                      <a:pPr algn="r" fontAlgn="ctr"/>
                      <a:r>
                        <a:rPr lang="en-US" altLang="ja-JP" sz="800" b="0" i="0" u="none" strike="noStrike">
                          <a:solidFill>
                            <a:srgbClr val="000000"/>
                          </a:solidFill>
                          <a:effectLst/>
                          <a:latin typeface="MS Gothic"/>
                        </a:rPr>
                        <a:t>33</a:t>
                      </a:r>
                    </a:p>
                  </a:txBody>
                  <a:tcPr marL="9525" marR="9525" marT="9525" marB="0" anchor="ctr"/>
                </a:tc>
                <a:tc>
                  <a:txBody>
                    <a:bodyPr/>
                    <a:lstStyle/>
                    <a:p>
                      <a:pPr algn="r" fontAlgn="ctr"/>
                      <a:r>
                        <a:rPr lang="en-US" altLang="ja-JP" sz="800" b="0" i="0" u="none" strike="noStrike">
                          <a:solidFill>
                            <a:srgbClr val="000000"/>
                          </a:solidFill>
                          <a:effectLst/>
                          <a:latin typeface="MS Gothic"/>
                        </a:rPr>
                        <a:t>73.3%</a:t>
                      </a:r>
                    </a:p>
                  </a:txBody>
                  <a:tcPr marL="9525" marR="9525" marT="9525" marB="0" anchor="ctr"/>
                </a:tc>
                <a:tc>
                  <a:txBody>
                    <a:bodyPr/>
                    <a:lstStyle/>
                    <a:p>
                      <a:pPr algn="r" fontAlgn="ctr"/>
                      <a:r>
                        <a:rPr lang="en-US" altLang="ja-JP" sz="800" b="0" i="0" u="none" strike="noStrike">
                          <a:solidFill>
                            <a:srgbClr val="000000"/>
                          </a:solidFill>
                          <a:effectLst/>
                          <a:latin typeface="MS Gothic"/>
                        </a:rPr>
                        <a:t>30</a:t>
                      </a:r>
                    </a:p>
                  </a:txBody>
                  <a:tcPr marL="9525" marR="9525" marT="9525" marB="0" anchor="ctr"/>
                </a:tc>
                <a:tc>
                  <a:txBody>
                    <a:bodyPr/>
                    <a:lstStyle/>
                    <a:p>
                      <a:pPr algn="r" fontAlgn="ctr"/>
                      <a:r>
                        <a:rPr lang="en-US" altLang="ja-JP" sz="800" b="0" i="0" u="none" strike="noStrike">
                          <a:solidFill>
                            <a:srgbClr val="000000"/>
                          </a:solidFill>
                          <a:effectLst/>
                          <a:latin typeface="MS Gothic"/>
                        </a:rPr>
                        <a:t>49.2%</a:t>
                      </a:r>
                    </a:p>
                  </a:txBody>
                  <a:tcPr marL="9525" marR="9525" marT="9525" marB="0" anchor="ctr"/>
                </a:tc>
                <a:tc>
                  <a:txBody>
                    <a:bodyPr/>
                    <a:lstStyle/>
                    <a:p>
                      <a:pPr algn="r" fontAlgn="ctr"/>
                      <a:r>
                        <a:rPr lang="en-US" altLang="ja-JP" sz="800" b="0" i="0" u="none" strike="noStrike">
                          <a:solidFill>
                            <a:srgbClr val="000000"/>
                          </a:solidFill>
                          <a:effectLst/>
                          <a:latin typeface="MS Gothic"/>
                        </a:rPr>
                        <a:t>78</a:t>
                      </a:r>
                    </a:p>
                  </a:txBody>
                  <a:tcPr marL="9525" marR="9525" marT="9525" marB="0" anchor="ctr"/>
                </a:tc>
                <a:tc>
                  <a:txBody>
                    <a:bodyPr/>
                    <a:lstStyle/>
                    <a:p>
                      <a:pPr algn="r" fontAlgn="ctr"/>
                      <a:r>
                        <a:rPr lang="en-US" altLang="ja-JP" sz="800" b="0" i="0" u="none" strike="noStrike">
                          <a:solidFill>
                            <a:srgbClr val="000000"/>
                          </a:solidFill>
                          <a:effectLst/>
                          <a:latin typeface="MS Gothic"/>
                        </a:rPr>
                        <a:t>39.0%</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専門店</a:t>
                      </a:r>
                    </a:p>
                  </a:txBody>
                  <a:tcPr marL="9525" marR="9525" marT="9525" marB="0" anchor="ctr"/>
                </a:tc>
                <a:tc>
                  <a:txBody>
                    <a:bodyPr/>
                    <a:lstStyle/>
                    <a:p>
                      <a:pPr algn="r" fontAlgn="ctr"/>
                      <a:r>
                        <a:rPr lang="en-US" altLang="ja-JP" sz="800" b="0" i="0" u="none" strike="noStrike">
                          <a:solidFill>
                            <a:srgbClr val="000000"/>
                          </a:solidFill>
                          <a:effectLst/>
                          <a:latin typeface="MS Gothic"/>
                        </a:rPr>
                        <a:t>17</a:t>
                      </a:r>
                    </a:p>
                  </a:txBody>
                  <a:tcPr marL="9525" marR="9525" marT="9525" marB="0" anchor="ctr"/>
                </a:tc>
                <a:tc>
                  <a:txBody>
                    <a:bodyPr/>
                    <a:lstStyle/>
                    <a:p>
                      <a:pPr algn="r" fontAlgn="ctr"/>
                      <a:r>
                        <a:rPr lang="en-US" altLang="ja-JP" sz="800" b="0" i="0" u="none" strike="noStrike">
                          <a:solidFill>
                            <a:srgbClr val="000000"/>
                          </a:solidFill>
                          <a:effectLst/>
                          <a:latin typeface="MS Gothic"/>
                        </a:rPr>
                        <a:t>5.6%</a:t>
                      </a:r>
                    </a:p>
                  </a:txBody>
                  <a:tcPr marL="9525" marR="9525" marT="9525" marB="0" anchor="ctr"/>
                </a:tc>
                <a:tc>
                  <a:txBody>
                    <a:bodyPr/>
                    <a:lstStyle/>
                    <a:p>
                      <a:pPr algn="r" fontAlgn="ctr"/>
                      <a:r>
                        <a:rPr lang="en-US" altLang="ja-JP" sz="800" b="0" i="0" u="none" strike="noStrike">
                          <a:solidFill>
                            <a:srgbClr val="000000"/>
                          </a:solidFill>
                          <a:effectLst/>
                          <a:latin typeface="MS Gothic"/>
                        </a:rPr>
                        <a:t>2</a:t>
                      </a:r>
                    </a:p>
                  </a:txBody>
                  <a:tcPr marL="9525" marR="9525" marT="9525" marB="0" anchor="ctr"/>
                </a:tc>
                <a:tc>
                  <a:txBody>
                    <a:bodyPr/>
                    <a:lstStyle/>
                    <a:p>
                      <a:pPr algn="r" fontAlgn="ctr"/>
                      <a:r>
                        <a:rPr lang="en-US" altLang="ja-JP" sz="800" b="0" i="0" u="none" strike="noStrike">
                          <a:solidFill>
                            <a:srgbClr val="000000"/>
                          </a:solidFill>
                          <a:effectLst/>
                          <a:latin typeface="MS Gothic"/>
                        </a:rPr>
                        <a:t>4.4%</a:t>
                      </a:r>
                    </a:p>
                  </a:txBody>
                  <a:tcPr marL="9525" marR="9525" marT="9525" marB="0" anchor="ctr"/>
                </a:tc>
                <a:tc>
                  <a:txBody>
                    <a:bodyPr/>
                    <a:lstStyle/>
                    <a:p>
                      <a:pPr algn="r" fontAlgn="ctr"/>
                      <a:r>
                        <a:rPr lang="en-US" altLang="ja-JP" sz="800" b="0" i="0" u="none" strike="noStrike">
                          <a:solidFill>
                            <a:srgbClr val="000000"/>
                          </a:solidFill>
                          <a:effectLst/>
                          <a:latin typeface="MS Gothic"/>
                        </a:rPr>
                        <a:t>1</a:t>
                      </a:r>
                    </a:p>
                  </a:txBody>
                  <a:tcPr marL="9525" marR="9525" marT="9525" marB="0" anchor="ctr"/>
                </a:tc>
                <a:tc>
                  <a:txBody>
                    <a:bodyPr/>
                    <a:lstStyle/>
                    <a:p>
                      <a:pPr algn="r" fontAlgn="ctr"/>
                      <a:r>
                        <a:rPr lang="en-US" altLang="ja-JP" sz="800" b="0" i="0" u="none" strike="noStrike">
                          <a:solidFill>
                            <a:srgbClr val="000000"/>
                          </a:solidFill>
                          <a:effectLst/>
                          <a:latin typeface="MS Gothic"/>
                        </a:rPr>
                        <a:t>1.6%</a:t>
                      </a:r>
                    </a:p>
                  </a:txBody>
                  <a:tcPr marL="9525" marR="9525" marT="9525" marB="0" anchor="ctr"/>
                </a:tc>
                <a:tc>
                  <a:txBody>
                    <a:bodyPr/>
                    <a:lstStyle/>
                    <a:p>
                      <a:pPr algn="r" fontAlgn="ctr"/>
                      <a:r>
                        <a:rPr lang="en-US" altLang="ja-JP" sz="800" b="0" i="0" u="none" strike="noStrike">
                          <a:solidFill>
                            <a:srgbClr val="000000"/>
                          </a:solidFill>
                          <a:effectLst/>
                          <a:latin typeface="MS Gothic"/>
                        </a:rPr>
                        <a:t>14</a:t>
                      </a:r>
                    </a:p>
                  </a:txBody>
                  <a:tcPr marL="9525" marR="9525" marT="9525" marB="0" anchor="ctr"/>
                </a:tc>
                <a:tc>
                  <a:txBody>
                    <a:bodyPr/>
                    <a:lstStyle/>
                    <a:p>
                      <a:pPr algn="r" fontAlgn="ctr"/>
                      <a:r>
                        <a:rPr lang="en-US" altLang="ja-JP" sz="800" b="0" i="0" u="none" strike="noStrike">
                          <a:solidFill>
                            <a:srgbClr val="000000"/>
                          </a:solidFill>
                          <a:effectLst/>
                          <a:latin typeface="MS Gothic"/>
                        </a:rPr>
                        <a:t>7.0%</a:t>
                      </a:r>
                    </a:p>
                  </a:txBody>
                  <a:tcPr marL="9525" marR="9525" marT="9525" marB="0" anchor="ctr"/>
                </a:tc>
              </a:tr>
              <a:tr h="154013">
                <a:tc>
                  <a:txBody>
                    <a:bodyPr/>
                    <a:lstStyle/>
                    <a:p>
                      <a:pPr algn="r" fontAlgn="b"/>
                      <a:r>
                        <a:rPr lang="ja-JP" altLang="en-US" sz="800" b="0" i="0" u="none" strike="noStrike">
                          <a:solidFill>
                            <a:srgbClr val="000000"/>
                          </a:solidFill>
                          <a:effectLst/>
                          <a:latin typeface="MS Gothic"/>
                        </a:rPr>
                        <a:t>通販・ネット販売</a:t>
                      </a:r>
                    </a:p>
                  </a:txBody>
                  <a:tcPr marL="9525" marR="9525" marT="9525" marB="0" anchor="ctr"/>
                </a:tc>
                <a:tc>
                  <a:txBody>
                    <a:bodyPr/>
                    <a:lstStyle/>
                    <a:p>
                      <a:pPr algn="r" fontAlgn="ctr"/>
                      <a:r>
                        <a:rPr lang="en-US" altLang="ja-JP" sz="800" b="0" i="0" u="none" strike="noStrike">
                          <a:solidFill>
                            <a:srgbClr val="000000"/>
                          </a:solidFill>
                          <a:effectLst/>
                          <a:latin typeface="MS Gothic"/>
                        </a:rPr>
                        <a:t>11</a:t>
                      </a:r>
                    </a:p>
                  </a:txBody>
                  <a:tcPr marL="9525" marR="9525" marT="9525" marB="0" anchor="ctr"/>
                </a:tc>
                <a:tc>
                  <a:txBody>
                    <a:bodyPr/>
                    <a:lstStyle/>
                    <a:p>
                      <a:pPr algn="r" fontAlgn="ctr"/>
                      <a:r>
                        <a:rPr lang="en-US" altLang="ja-JP" sz="800" b="0" i="0" u="none" strike="noStrike">
                          <a:solidFill>
                            <a:srgbClr val="000000"/>
                          </a:solidFill>
                          <a:effectLst/>
                          <a:latin typeface="MS Gothic"/>
                        </a:rPr>
                        <a:t>3.6%</a:t>
                      </a:r>
                    </a:p>
                  </a:txBody>
                  <a:tcPr marL="9525" marR="9525" marT="9525" marB="0" anchor="ctr"/>
                </a:tc>
                <a:tc>
                  <a:txBody>
                    <a:bodyPr/>
                    <a:lstStyle/>
                    <a:p>
                      <a:pPr algn="r" fontAlgn="ctr"/>
                      <a:r>
                        <a:rPr lang="en-US" altLang="ja-JP" sz="800" b="0" i="0" u="none" strike="noStrike">
                          <a:solidFill>
                            <a:srgbClr val="000000"/>
                          </a:solidFill>
                          <a:effectLst/>
                          <a:latin typeface="MS Gothic"/>
                        </a:rPr>
                        <a:t>2</a:t>
                      </a:r>
                    </a:p>
                  </a:txBody>
                  <a:tcPr marL="9525" marR="9525" marT="9525" marB="0" anchor="ctr"/>
                </a:tc>
                <a:tc>
                  <a:txBody>
                    <a:bodyPr/>
                    <a:lstStyle/>
                    <a:p>
                      <a:pPr algn="r" fontAlgn="ctr"/>
                      <a:r>
                        <a:rPr lang="en-US" altLang="ja-JP" sz="800" b="0" i="0" u="none" strike="noStrike">
                          <a:solidFill>
                            <a:srgbClr val="000000"/>
                          </a:solidFill>
                          <a:effectLst/>
                          <a:latin typeface="MS Gothic"/>
                        </a:rPr>
                        <a:t>4.4%</a:t>
                      </a:r>
                    </a:p>
                  </a:txBody>
                  <a:tcPr marL="9525" marR="9525" marT="9525" marB="0" anchor="ctr"/>
                </a:tc>
                <a:tc>
                  <a:txBody>
                    <a:bodyPr/>
                    <a:lstStyle/>
                    <a:p>
                      <a:pPr algn="r" fontAlgn="ctr"/>
                      <a:r>
                        <a:rPr lang="en-US" altLang="ja-JP" sz="800" b="0" i="0" u="none" strike="noStrike">
                          <a:solidFill>
                            <a:srgbClr val="000000"/>
                          </a:solidFill>
                          <a:effectLst/>
                          <a:latin typeface="MS Gothic"/>
                        </a:rPr>
                        <a:t>4</a:t>
                      </a:r>
                    </a:p>
                  </a:txBody>
                  <a:tcPr marL="9525" marR="9525" marT="9525" marB="0" anchor="ctr"/>
                </a:tc>
                <a:tc>
                  <a:txBody>
                    <a:bodyPr/>
                    <a:lstStyle/>
                    <a:p>
                      <a:pPr algn="r" fontAlgn="ctr"/>
                      <a:r>
                        <a:rPr lang="en-US" altLang="ja-JP" sz="800" b="0" i="0" u="none" strike="noStrike">
                          <a:solidFill>
                            <a:srgbClr val="000000"/>
                          </a:solidFill>
                          <a:effectLst/>
                          <a:latin typeface="MS Gothic"/>
                        </a:rPr>
                        <a:t>6.6%</a:t>
                      </a:r>
                    </a:p>
                  </a:txBody>
                  <a:tcPr marL="9525" marR="9525" marT="9525" marB="0" anchor="ctr"/>
                </a:tc>
                <a:tc>
                  <a:txBody>
                    <a:bodyPr/>
                    <a:lstStyle/>
                    <a:p>
                      <a:pPr algn="r" fontAlgn="ctr"/>
                      <a:r>
                        <a:rPr lang="en-US" altLang="ja-JP" sz="800" b="0" i="0" u="none" strike="noStrike">
                          <a:solidFill>
                            <a:srgbClr val="000000"/>
                          </a:solidFill>
                          <a:effectLst/>
                          <a:latin typeface="MS Gothic"/>
                        </a:rPr>
                        <a:t>5</a:t>
                      </a:r>
                    </a:p>
                  </a:txBody>
                  <a:tcPr marL="9525" marR="9525" marT="9525" marB="0" anchor="ctr"/>
                </a:tc>
                <a:tc>
                  <a:txBody>
                    <a:bodyPr/>
                    <a:lstStyle/>
                    <a:p>
                      <a:pPr algn="r" fontAlgn="ctr"/>
                      <a:r>
                        <a:rPr lang="en-US" altLang="ja-JP" sz="800" b="0" i="0" u="none" strike="noStrike" dirty="0">
                          <a:solidFill>
                            <a:srgbClr val="000000"/>
                          </a:solidFill>
                          <a:effectLst/>
                          <a:latin typeface="MS Gothic"/>
                        </a:rPr>
                        <a:t>2.5%</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その他</a:t>
                      </a:r>
                    </a:p>
                  </a:txBody>
                  <a:tcPr marL="9525" marR="9525" marT="9525" marB="0" anchor="ctr"/>
                </a:tc>
                <a:tc>
                  <a:txBody>
                    <a:bodyPr/>
                    <a:lstStyle/>
                    <a:p>
                      <a:pPr algn="r" fontAlgn="ctr"/>
                      <a:r>
                        <a:rPr lang="en-US" altLang="ja-JP" sz="800" b="0" i="0" u="none" strike="noStrike">
                          <a:solidFill>
                            <a:srgbClr val="000000"/>
                          </a:solidFill>
                          <a:effectLst/>
                          <a:latin typeface="MS Gothic"/>
                        </a:rPr>
                        <a:t>46</a:t>
                      </a:r>
                    </a:p>
                  </a:txBody>
                  <a:tcPr marL="9525" marR="9525" marT="9525" marB="0" anchor="ctr"/>
                </a:tc>
                <a:tc>
                  <a:txBody>
                    <a:bodyPr/>
                    <a:lstStyle/>
                    <a:p>
                      <a:pPr algn="r" fontAlgn="ctr"/>
                      <a:r>
                        <a:rPr lang="en-US" altLang="ja-JP" sz="800" b="0" i="0" u="none" strike="noStrike">
                          <a:solidFill>
                            <a:srgbClr val="000000"/>
                          </a:solidFill>
                          <a:effectLst/>
                          <a:latin typeface="MS Gothic"/>
                        </a:rPr>
                        <a:t>15.0%</a:t>
                      </a:r>
                    </a:p>
                  </a:txBody>
                  <a:tcPr marL="9525" marR="9525" marT="9525" marB="0" anchor="ctr"/>
                </a:tc>
                <a:tc>
                  <a:txBody>
                    <a:bodyPr/>
                    <a:lstStyle/>
                    <a:p>
                      <a:pPr algn="r" fontAlgn="ctr"/>
                      <a:r>
                        <a:rPr lang="en-US" altLang="ja-JP" sz="800" b="0" i="0" u="none" strike="noStrike">
                          <a:solidFill>
                            <a:srgbClr val="000000"/>
                          </a:solidFill>
                          <a:effectLst/>
                          <a:latin typeface="MS Gothic"/>
                        </a:rPr>
                        <a:t>3</a:t>
                      </a:r>
                    </a:p>
                  </a:txBody>
                  <a:tcPr marL="9525" marR="9525" marT="9525" marB="0" anchor="ctr"/>
                </a:tc>
                <a:tc>
                  <a:txBody>
                    <a:bodyPr/>
                    <a:lstStyle/>
                    <a:p>
                      <a:pPr algn="r" fontAlgn="ctr"/>
                      <a:r>
                        <a:rPr lang="en-US" altLang="ja-JP" sz="800" b="0" i="0" u="none" strike="noStrike">
                          <a:solidFill>
                            <a:srgbClr val="000000"/>
                          </a:solidFill>
                          <a:effectLst/>
                          <a:latin typeface="MS Gothic"/>
                        </a:rPr>
                        <a:t>6.7%</a:t>
                      </a:r>
                    </a:p>
                  </a:txBody>
                  <a:tcPr marL="9525" marR="9525" marT="9525" marB="0" anchor="ctr"/>
                </a:tc>
                <a:tc>
                  <a:txBody>
                    <a:bodyPr/>
                    <a:lstStyle/>
                    <a:p>
                      <a:pPr algn="r" fontAlgn="ctr"/>
                      <a:r>
                        <a:rPr lang="en-US" altLang="ja-JP" sz="800" b="0" i="0" u="none" strike="noStrike">
                          <a:solidFill>
                            <a:srgbClr val="000000"/>
                          </a:solidFill>
                          <a:effectLst/>
                          <a:latin typeface="MS Gothic"/>
                        </a:rPr>
                        <a:t>9</a:t>
                      </a:r>
                    </a:p>
                  </a:txBody>
                  <a:tcPr marL="9525" marR="9525" marT="9525" marB="0" anchor="ctr"/>
                </a:tc>
                <a:tc>
                  <a:txBody>
                    <a:bodyPr/>
                    <a:lstStyle/>
                    <a:p>
                      <a:pPr algn="r" fontAlgn="ctr"/>
                      <a:r>
                        <a:rPr lang="en-US" altLang="ja-JP" sz="800" b="0" i="0" u="none" strike="noStrike">
                          <a:solidFill>
                            <a:srgbClr val="000000"/>
                          </a:solidFill>
                          <a:effectLst/>
                          <a:latin typeface="MS Gothic"/>
                        </a:rPr>
                        <a:t>14.8%</a:t>
                      </a:r>
                    </a:p>
                  </a:txBody>
                  <a:tcPr marL="9525" marR="9525" marT="9525" marB="0" anchor="ctr"/>
                </a:tc>
                <a:tc>
                  <a:txBody>
                    <a:bodyPr/>
                    <a:lstStyle/>
                    <a:p>
                      <a:pPr algn="r" fontAlgn="ctr"/>
                      <a:r>
                        <a:rPr lang="en-US" altLang="ja-JP" sz="800" b="0" i="0" u="none" strike="noStrike">
                          <a:solidFill>
                            <a:srgbClr val="000000"/>
                          </a:solidFill>
                          <a:effectLst/>
                          <a:latin typeface="MS Gothic"/>
                        </a:rPr>
                        <a:t>34</a:t>
                      </a:r>
                    </a:p>
                  </a:txBody>
                  <a:tcPr marL="9525" marR="9525" marT="9525" marB="0" anchor="ctr"/>
                </a:tc>
                <a:tc>
                  <a:txBody>
                    <a:bodyPr/>
                    <a:lstStyle/>
                    <a:p>
                      <a:pPr algn="r" fontAlgn="ctr"/>
                      <a:r>
                        <a:rPr lang="en-US" altLang="ja-JP" sz="800" b="0" i="0" u="none" strike="noStrike">
                          <a:solidFill>
                            <a:srgbClr val="000000"/>
                          </a:solidFill>
                          <a:effectLst/>
                          <a:latin typeface="MS Gothic"/>
                        </a:rPr>
                        <a:t>17.0%</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特に決めていない</a:t>
                      </a:r>
                    </a:p>
                  </a:txBody>
                  <a:tcPr marL="9525" marR="9525" marT="9525" marB="0" anchor="ctr"/>
                </a:tc>
                <a:tc>
                  <a:txBody>
                    <a:bodyPr/>
                    <a:lstStyle/>
                    <a:p>
                      <a:pPr algn="r" fontAlgn="ctr"/>
                      <a:r>
                        <a:rPr lang="en-US" altLang="ja-JP" sz="800" b="0" i="0" u="none" strike="noStrike">
                          <a:solidFill>
                            <a:srgbClr val="000000"/>
                          </a:solidFill>
                          <a:effectLst/>
                          <a:latin typeface="MS Gothic"/>
                        </a:rPr>
                        <a:t>33</a:t>
                      </a:r>
                    </a:p>
                  </a:txBody>
                  <a:tcPr marL="9525" marR="9525" marT="9525" marB="0" anchor="ctr"/>
                </a:tc>
                <a:tc>
                  <a:txBody>
                    <a:bodyPr/>
                    <a:lstStyle/>
                    <a:p>
                      <a:pPr algn="r" fontAlgn="ctr"/>
                      <a:r>
                        <a:rPr lang="en-US" altLang="ja-JP" sz="800" b="0" i="0" u="none" strike="noStrike">
                          <a:solidFill>
                            <a:srgbClr val="000000"/>
                          </a:solidFill>
                          <a:effectLst/>
                          <a:latin typeface="MS Gothic"/>
                        </a:rPr>
                        <a:t>10.8%</a:t>
                      </a:r>
                    </a:p>
                  </a:txBody>
                  <a:tcPr marL="9525" marR="9525" marT="9525" marB="0" anchor="ctr"/>
                </a:tc>
                <a:tc>
                  <a:txBody>
                    <a:bodyPr/>
                    <a:lstStyle/>
                    <a:p>
                      <a:pPr algn="r" fontAlgn="ctr"/>
                      <a:r>
                        <a:rPr lang="en-US" altLang="ja-JP" sz="800" b="0" i="0" u="none" strike="noStrike">
                          <a:solidFill>
                            <a:srgbClr val="000000"/>
                          </a:solidFill>
                          <a:effectLst/>
                          <a:latin typeface="MS Gothic"/>
                        </a:rPr>
                        <a:t>2</a:t>
                      </a:r>
                    </a:p>
                  </a:txBody>
                  <a:tcPr marL="9525" marR="9525" marT="9525" marB="0" anchor="ctr"/>
                </a:tc>
                <a:tc>
                  <a:txBody>
                    <a:bodyPr/>
                    <a:lstStyle/>
                    <a:p>
                      <a:pPr algn="r" fontAlgn="ctr"/>
                      <a:r>
                        <a:rPr lang="en-US" altLang="ja-JP" sz="800" b="0" i="0" u="none" strike="noStrike">
                          <a:solidFill>
                            <a:srgbClr val="000000"/>
                          </a:solidFill>
                          <a:effectLst/>
                          <a:latin typeface="MS Gothic"/>
                        </a:rPr>
                        <a:t>4.4%</a:t>
                      </a:r>
                    </a:p>
                  </a:txBody>
                  <a:tcPr marL="9525" marR="9525" marT="9525" marB="0" anchor="ctr"/>
                </a:tc>
                <a:tc>
                  <a:txBody>
                    <a:bodyPr/>
                    <a:lstStyle/>
                    <a:p>
                      <a:pPr algn="r" fontAlgn="ctr"/>
                      <a:r>
                        <a:rPr lang="en-US" altLang="ja-JP" sz="800" b="0" i="0" u="none" strike="noStrike">
                          <a:solidFill>
                            <a:srgbClr val="000000"/>
                          </a:solidFill>
                          <a:effectLst/>
                          <a:latin typeface="MS Gothic"/>
                        </a:rPr>
                        <a:t>6</a:t>
                      </a:r>
                    </a:p>
                  </a:txBody>
                  <a:tcPr marL="9525" marR="9525" marT="9525" marB="0" anchor="ctr"/>
                </a:tc>
                <a:tc>
                  <a:txBody>
                    <a:bodyPr/>
                    <a:lstStyle/>
                    <a:p>
                      <a:pPr algn="r" fontAlgn="ctr"/>
                      <a:r>
                        <a:rPr lang="en-US" altLang="ja-JP" sz="800" b="0" i="0" u="none" strike="noStrike">
                          <a:solidFill>
                            <a:srgbClr val="000000"/>
                          </a:solidFill>
                          <a:effectLst/>
                          <a:latin typeface="MS Gothic"/>
                        </a:rPr>
                        <a:t>9.8%</a:t>
                      </a:r>
                    </a:p>
                  </a:txBody>
                  <a:tcPr marL="9525" marR="9525" marT="9525" marB="0" anchor="ctr"/>
                </a:tc>
                <a:tc>
                  <a:txBody>
                    <a:bodyPr/>
                    <a:lstStyle/>
                    <a:p>
                      <a:pPr algn="r" fontAlgn="ctr"/>
                      <a:r>
                        <a:rPr lang="en-US" altLang="ja-JP" sz="800" b="0" i="0" u="none" strike="noStrike">
                          <a:solidFill>
                            <a:srgbClr val="000000"/>
                          </a:solidFill>
                          <a:effectLst/>
                          <a:latin typeface="MS Gothic"/>
                        </a:rPr>
                        <a:t>25</a:t>
                      </a:r>
                    </a:p>
                  </a:txBody>
                  <a:tcPr marL="9525" marR="9525" marT="9525" marB="0" anchor="ctr"/>
                </a:tc>
                <a:tc>
                  <a:txBody>
                    <a:bodyPr/>
                    <a:lstStyle/>
                    <a:p>
                      <a:pPr algn="r" fontAlgn="ctr"/>
                      <a:r>
                        <a:rPr lang="en-US" altLang="ja-JP" sz="800" b="0" i="0" u="none" strike="noStrike" dirty="0">
                          <a:solidFill>
                            <a:srgbClr val="000000"/>
                          </a:solidFill>
                          <a:effectLst/>
                          <a:latin typeface="MS Gothic"/>
                        </a:rPr>
                        <a:t>12.5%</a:t>
                      </a:r>
                    </a:p>
                  </a:txBody>
                  <a:tcPr marL="9525" marR="9525" marT="9525" marB="0" anchor="ctr"/>
                </a:tc>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1522430778"/>
              </p:ext>
            </p:extLst>
          </p:nvPr>
        </p:nvGraphicFramePr>
        <p:xfrm>
          <a:off x="3665686" y="7273498"/>
          <a:ext cx="2880002" cy="1432715"/>
        </p:xfrm>
        <a:graphic>
          <a:graphicData uri="http://schemas.openxmlformats.org/drawingml/2006/table">
            <a:tbl>
              <a:tblPr firstRow="1" bandRow="1">
                <a:tableStyleId>{073A0DAA-6AF3-43AB-8588-CEC1D06C72B9}</a:tableStyleId>
              </a:tblPr>
              <a:tblGrid>
                <a:gridCol w="567954"/>
                <a:gridCol w="289006"/>
                <a:gridCol w="289006"/>
                <a:gridCol w="289006"/>
                <a:gridCol w="289006"/>
                <a:gridCol w="289006"/>
                <a:gridCol w="289006"/>
                <a:gridCol w="289006"/>
                <a:gridCol w="289006"/>
              </a:tblGrid>
              <a:tr h="141876">
                <a:tc>
                  <a:txBody>
                    <a:bodyPr/>
                    <a:lstStyle/>
                    <a:p>
                      <a:pPr algn="r" fontAlgn="ctr"/>
                      <a:r>
                        <a:rPr lang="ja-JP" altLang="en-US" sz="800" b="0" i="0" u="none" strike="noStrike" dirty="0" smtClean="0">
                          <a:effectLst/>
                          <a:latin typeface="ＭＳ Ｐゴシック"/>
                        </a:rPr>
                        <a:t>米</a:t>
                      </a:r>
                      <a:endParaRPr lang="en-US" altLang="ja-JP" sz="800" b="0" i="0" u="none" strike="noStrike" dirty="0" smtClean="0">
                        <a:effectLst/>
                        <a:latin typeface="ＭＳ Ｐゴシック"/>
                      </a:endParaRPr>
                    </a:p>
                  </a:txBody>
                  <a:tcPr marL="9525" marR="9525" marT="9525" marB="0" anchor="ctr"/>
                </a:tc>
                <a:tc gridSpan="2">
                  <a:txBody>
                    <a:bodyPr/>
                    <a:lstStyle/>
                    <a:p>
                      <a:pPr algn="ctr" fontAlgn="ctr"/>
                      <a:r>
                        <a:rPr lang="ja-JP" altLang="en-US" sz="800" b="0" i="0" u="none" strike="noStrike" dirty="0" smtClean="0">
                          <a:solidFill>
                            <a:schemeClr val="bg1"/>
                          </a:solidFill>
                          <a:effectLst/>
                          <a:latin typeface="MS Gothic"/>
                        </a:rPr>
                        <a:t>合計</a:t>
                      </a:r>
                      <a:endParaRPr lang="ja-JP" altLang="en-US" sz="800" b="0" i="0" u="none" strike="noStrike" dirty="0">
                        <a:solidFill>
                          <a:schemeClr val="bg1"/>
                        </a:solidFill>
                        <a:effectLst/>
                        <a:latin typeface="MS Gothic"/>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MS Gothic"/>
                      </a:endParaRPr>
                    </a:p>
                  </a:txBody>
                  <a:tcPr marL="9525" marR="9525" marT="9525" marB="0" anchor="ctr"/>
                </a:tc>
                <a:tc gridSpan="2">
                  <a:txBody>
                    <a:bodyPr/>
                    <a:lstStyle/>
                    <a:p>
                      <a:pPr algn="ctr" fontAlgn="ctr"/>
                      <a:r>
                        <a:rPr lang="en-US" altLang="ja-JP" sz="800" b="0" i="0" u="none" strike="noStrike" dirty="0">
                          <a:solidFill>
                            <a:schemeClr val="bg1"/>
                          </a:solidFill>
                          <a:effectLst/>
                          <a:latin typeface="MS Gothic"/>
                        </a:rPr>
                        <a:t>40</a:t>
                      </a:r>
                      <a:r>
                        <a:rPr lang="ja-JP" altLang="en-US" sz="800" b="0" i="0" u="none" strike="noStrike" dirty="0">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50</a:t>
                      </a:r>
                      <a:r>
                        <a:rPr lang="ja-JP" altLang="en-US" sz="8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60</a:t>
                      </a:r>
                      <a:r>
                        <a:rPr lang="ja-JP" altLang="en-US" sz="8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168057">
                <a:tc>
                  <a:txBody>
                    <a:bodyPr/>
                    <a:lstStyle/>
                    <a:p>
                      <a:pPr algn="r" fontAlgn="b"/>
                      <a:r>
                        <a:rPr lang="ja-JP" altLang="en-US" sz="800" b="0" i="0" u="none" strike="noStrike" dirty="0">
                          <a:solidFill>
                            <a:srgbClr val="000000"/>
                          </a:solidFill>
                          <a:effectLst/>
                          <a:latin typeface="MS Gothic"/>
                        </a:rPr>
                        <a:t>この直売所</a:t>
                      </a:r>
                    </a:p>
                  </a:txBody>
                  <a:tcPr marL="9525" marR="9525" marT="9525" marB="0" anchor="ctr"/>
                </a:tc>
                <a:tc>
                  <a:txBody>
                    <a:bodyPr/>
                    <a:lstStyle/>
                    <a:p>
                      <a:pPr algn="r" fontAlgn="ctr"/>
                      <a:r>
                        <a:rPr lang="en-US" altLang="ja-JP" sz="800" b="0" i="0" u="none" strike="noStrike">
                          <a:solidFill>
                            <a:srgbClr val="000000"/>
                          </a:solidFill>
                          <a:effectLst/>
                          <a:latin typeface="MS Gothic"/>
                        </a:rPr>
                        <a:t>41</a:t>
                      </a:r>
                    </a:p>
                  </a:txBody>
                  <a:tcPr marL="9525" marR="9525" marT="9525" marB="0" anchor="ctr"/>
                </a:tc>
                <a:tc>
                  <a:txBody>
                    <a:bodyPr/>
                    <a:lstStyle/>
                    <a:p>
                      <a:pPr algn="r" fontAlgn="ctr"/>
                      <a:r>
                        <a:rPr lang="en-US" altLang="ja-JP" sz="800" b="0" i="0" u="none" strike="noStrike">
                          <a:solidFill>
                            <a:srgbClr val="000000"/>
                          </a:solidFill>
                          <a:effectLst/>
                          <a:latin typeface="MS Gothic"/>
                        </a:rPr>
                        <a:t>13.5%</a:t>
                      </a:r>
                    </a:p>
                  </a:txBody>
                  <a:tcPr marL="9525" marR="9525" marT="9525" marB="0" anchor="ctr"/>
                </a:tc>
                <a:tc>
                  <a:txBody>
                    <a:bodyPr/>
                    <a:lstStyle/>
                    <a:p>
                      <a:pPr algn="r" fontAlgn="ctr"/>
                      <a:r>
                        <a:rPr lang="en-US" altLang="ja-JP" sz="800" b="0" i="0" u="none" strike="noStrike">
                          <a:solidFill>
                            <a:srgbClr val="000000"/>
                          </a:solidFill>
                          <a:effectLst/>
                          <a:latin typeface="MS Gothic"/>
                        </a:rPr>
                        <a:t>4</a:t>
                      </a:r>
                    </a:p>
                  </a:txBody>
                  <a:tcPr marL="9525" marR="9525" marT="9525" marB="0" anchor="ctr"/>
                </a:tc>
                <a:tc>
                  <a:txBody>
                    <a:bodyPr/>
                    <a:lstStyle/>
                    <a:p>
                      <a:pPr algn="r" fontAlgn="ctr"/>
                      <a:r>
                        <a:rPr lang="en-US" altLang="ja-JP" sz="800" b="0" i="0" u="none" strike="noStrike">
                          <a:solidFill>
                            <a:srgbClr val="000000"/>
                          </a:solidFill>
                          <a:effectLst/>
                          <a:latin typeface="MS Gothic"/>
                        </a:rPr>
                        <a:t>8.3%</a:t>
                      </a:r>
                    </a:p>
                  </a:txBody>
                  <a:tcPr marL="9525" marR="9525" marT="9525" marB="0" anchor="ctr"/>
                </a:tc>
                <a:tc>
                  <a:txBody>
                    <a:bodyPr/>
                    <a:lstStyle/>
                    <a:p>
                      <a:pPr algn="r" fontAlgn="ctr"/>
                      <a:r>
                        <a:rPr lang="en-US" altLang="ja-JP" sz="800" b="0" i="0" u="none" strike="noStrike">
                          <a:solidFill>
                            <a:srgbClr val="000000"/>
                          </a:solidFill>
                          <a:effectLst/>
                          <a:latin typeface="MS Gothic"/>
                        </a:rPr>
                        <a:t>3</a:t>
                      </a:r>
                    </a:p>
                  </a:txBody>
                  <a:tcPr marL="9525" marR="9525" marT="9525" marB="0" anchor="ctr"/>
                </a:tc>
                <a:tc>
                  <a:txBody>
                    <a:bodyPr/>
                    <a:lstStyle/>
                    <a:p>
                      <a:pPr algn="r" fontAlgn="ctr"/>
                      <a:r>
                        <a:rPr lang="en-US" altLang="ja-JP" sz="800" b="0" i="0" u="none" strike="noStrike">
                          <a:solidFill>
                            <a:srgbClr val="000000"/>
                          </a:solidFill>
                          <a:effectLst/>
                          <a:latin typeface="MS Gothic"/>
                        </a:rPr>
                        <a:t>6.8%</a:t>
                      </a:r>
                    </a:p>
                  </a:txBody>
                  <a:tcPr marL="9525" marR="9525" marT="9525" marB="0" anchor="ctr"/>
                </a:tc>
                <a:tc>
                  <a:txBody>
                    <a:bodyPr/>
                    <a:lstStyle/>
                    <a:p>
                      <a:pPr algn="r" fontAlgn="ctr"/>
                      <a:r>
                        <a:rPr lang="en-US" altLang="ja-JP" sz="800" b="0" i="0" u="none" strike="noStrike">
                          <a:solidFill>
                            <a:srgbClr val="000000"/>
                          </a:solidFill>
                          <a:effectLst/>
                          <a:latin typeface="MS Gothic"/>
                        </a:rPr>
                        <a:t>34</a:t>
                      </a:r>
                    </a:p>
                  </a:txBody>
                  <a:tcPr marL="9525" marR="9525" marT="9525" marB="0" anchor="ctr"/>
                </a:tc>
                <a:tc>
                  <a:txBody>
                    <a:bodyPr/>
                    <a:lstStyle/>
                    <a:p>
                      <a:pPr algn="r" fontAlgn="ctr"/>
                      <a:r>
                        <a:rPr lang="en-US" altLang="ja-JP" sz="800" b="0" i="0" u="none" strike="noStrike">
                          <a:solidFill>
                            <a:srgbClr val="000000"/>
                          </a:solidFill>
                          <a:effectLst/>
                          <a:latin typeface="MS Gothic"/>
                        </a:rPr>
                        <a:t>16.0%</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他の直売所</a:t>
                      </a:r>
                    </a:p>
                  </a:txBody>
                  <a:tcPr marL="9525" marR="9525" marT="9525" marB="0" anchor="ctr"/>
                </a:tc>
                <a:tc>
                  <a:txBody>
                    <a:bodyPr/>
                    <a:lstStyle/>
                    <a:p>
                      <a:pPr algn="r" fontAlgn="ctr"/>
                      <a:r>
                        <a:rPr lang="en-US" altLang="ja-JP" sz="800" b="0" i="0" u="none" strike="noStrike">
                          <a:solidFill>
                            <a:srgbClr val="000000"/>
                          </a:solidFill>
                          <a:effectLst/>
                          <a:latin typeface="MS Gothic"/>
                        </a:rPr>
                        <a:t>8</a:t>
                      </a:r>
                    </a:p>
                  </a:txBody>
                  <a:tcPr marL="9525" marR="9525" marT="9525" marB="0" anchor="ctr"/>
                </a:tc>
                <a:tc>
                  <a:txBody>
                    <a:bodyPr/>
                    <a:lstStyle/>
                    <a:p>
                      <a:pPr algn="r" fontAlgn="ctr"/>
                      <a:r>
                        <a:rPr lang="en-US" altLang="ja-JP" sz="800" b="0" i="0" u="none" strike="noStrike">
                          <a:solidFill>
                            <a:srgbClr val="000000"/>
                          </a:solidFill>
                          <a:effectLst/>
                          <a:latin typeface="MS Gothic"/>
                        </a:rPr>
                        <a:t>2.6%</a:t>
                      </a:r>
                    </a:p>
                  </a:txBody>
                  <a:tcPr marL="9525" marR="9525" marT="9525" marB="0" anchor="ctr"/>
                </a:tc>
                <a:tc>
                  <a:txBody>
                    <a:bodyPr/>
                    <a:lstStyle/>
                    <a:p>
                      <a:pPr algn="r" fontAlgn="ctr"/>
                      <a:r>
                        <a:rPr lang="en-US" altLang="ja-JP" sz="800" b="0" i="0" u="none" strike="noStrike">
                          <a:solidFill>
                            <a:srgbClr val="000000"/>
                          </a:solidFill>
                          <a:effectLst/>
                          <a:latin typeface="MS Gothic"/>
                        </a:rPr>
                        <a:t>0</a:t>
                      </a:r>
                    </a:p>
                  </a:txBody>
                  <a:tcPr marL="9525" marR="9525" marT="9525" marB="0" anchor="ctr"/>
                </a:tc>
                <a:tc>
                  <a:txBody>
                    <a:bodyPr/>
                    <a:lstStyle/>
                    <a:p>
                      <a:pPr algn="r" fontAlgn="ctr"/>
                      <a:r>
                        <a:rPr lang="en-US" altLang="ja-JP" sz="800" b="0" i="0" u="none" strike="noStrike">
                          <a:solidFill>
                            <a:srgbClr val="000000"/>
                          </a:solidFill>
                          <a:effectLst/>
                          <a:latin typeface="MS Gothic"/>
                        </a:rPr>
                        <a:t>0.0%</a:t>
                      </a:r>
                    </a:p>
                  </a:txBody>
                  <a:tcPr marL="9525" marR="9525" marT="9525" marB="0" anchor="ctr"/>
                </a:tc>
                <a:tc>
                  <a:txBody>
                    <a:bodyPr/>
                    <a:lstStyle/>
                    <a:p>
                      <a:pPr algn="r" fontAlgn="ctr"/>
                      <a:r>
                        <a:rPr lang="en-US" altLang="ja-JP" sz="800" b="0" i="0" u="none" strike="noStrike">
                          <a:solidFill>
                            <a:srgbClr val="000000"/>
                          </a:solidFill>
                          <a:effectLst/>
                          <a:latin typeface="MS Gothic"/>
                        </a:rPr>
                        <a:t>1</a:t>
                      </a:r>
                    </a:p>
                  </a:txBody>
                  <a:tcPr marL="9525" marR="9525" marT="9525" marB="0" anchor="ctr"/>
                </a:tc>
                <a:tc>
                  <a:txBody>
                    <a:bodyPr/>
                    <a:lstStyle/>
                    <a:p>
                      <a:pPr algn="r" fontAlgn="ctr"/>
                      <a:r>
                        <a:rPr lang="en-US" altLang="ja-JP" sz="800" b="0" i="0" u="none" strike="noStrike">
                          <a:solidFill>
                            <a:srgbClr val="000000"/>
                          </a:solidFill>
                          <a:effectLst/>
                          <a:latin typeface="MS Gothic"/>
                        </a:rPr>
                        <a:t>2.3%</a:t>
                      </a:r>
                    </a:p>
                  </a:txBody>
                  <a:tcPr marL="9525" marR="9525" marT="9525" marB="0" anchor="ctr"/>
                </a:tc>
                <a:tc>
                  <a:txBody>
                    <a:bodyPr/>
                    <a:lstStyle/>
                    <a:p>
                      <a:pPr algn="r" fontAlgn="ctr"/>
                      <a:r>
                        <a:rPr lang="en-US" altLang="ja-JP" sz="800" b="0" i="0" u="none" strike="noStrike">
                          <a:solidFill>
                            <a:srgbClr val="000000"/>
                          </a:solidFill>
                          <a:effectLst/>
                          <a:latin typeface="MS Gothic"/>
                        </a:rPr>
                        <a:t>7</a:t>
                      </a:r>
                    </a:p>
                  </a:txBody>
                  <a:tcPr marL="9525" marR="9525" marT="9525" marB="0" anchor="ctr"/>
                </a:tc>
                <a:tc>
                  <a:txBody>
                    <a:bodyPr/>
                    <a:lstStyle/>
                    <a:p>
                      <a:pPr algn="r" fontAlgn="ctr"/>
                      <a:r>
                        <a:rPr lang="en-US" altLang="ja-JP" sz="800" b="0" i="0" u="none" strike="noStrike">
                          <a:solidFill>
                            <a:srgbClr val="000000"/>
                          </a:solidFill>
                          <a:effectLst/>
                          <a:latin typeface="MS Gothic"/>
                        </a:rPr>
                        <a:t>3.3%</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スーパー</a:t>
                      </a:r>
                    </a:p>
                  </a:txBody>
                  <a:tcPr marL="9525" marR="9525" marT="9525" marB="0" anchor="ctr"/>
                </a:tc>
                <a:tc>
                  <a:txBody>
                    <a:bodyPr/>
                    <a:lstStyle/>
                    <a:p>
                      <a:pPr algn="r" fontAlgn="ctr"/>
                      <a:r>
                        <a:rPr lang="en-US" altLang="ja-JP" sz="800" b="0" i="0" u="none" strike="noStrike">
                          <a:solidFill>
                            <a:srgbClr val="000000"/>
                          </a:solidFill>
                          <a:effectLst/>
                          <a:latin typeface="MS Gothic"/>
                        </a:rPr>
                        <a:t>115</a:t>
                      </a:r>
                    </a:p>
                  </a:txBody>
                  <a:tcPr marL="9525" marR="9525" marT="9525" marB="0" anchor="ctr"/>
                </a:tc>
                <a:tc>
                  <a:txBody>
                    <a:bodyPr/>
                    <a:lstStyle/>
                    <a:p>
                      <a:pPr algn="r" fontAlgn="ctr"/>
                      <a:r>
                        <a:rPr lang="en-US" altLang="ja-JP" sz="800" b="0" i="0" u="none" strike="noStrike">
                          <a:solidFill>
                            <a:srgbClr val="000000"/>
                          </a:solidFill>
                          <a:effectLst/>
                          <a:latin typeface="MS Gothic"/>
                        </a:rPr>
                        <a:t>37.8%</a:t>
                      </a:r>
                    </a:p>
                  </a:txBody>
                  <a:tcPr marL="9525" marR="9525" marT="9525" marB="0" anchor="ctr"/>
                </a:tc>
                <a:tc>
                  <a:txBody>
                    <a:bodyPr/>
                    <a:lstStyle/>
                    <a:p>
                      <a:pPr algn="r" fontAlgn="ctr"/>
                      <a:r>
                        <a:rPr lang="en-US" altLang="ja-JP" sz="800" b="0" i="0" u="none" strike="noStrike">
                          <a:solidFill>
                            <a:srgbClr val="000000"/>
                          </a:solidFill>
                          <a:effectLst/>
                          <a:latin typeface="MS Gothic"/>
                        </a:rPr>
                        <a:t>24</a:t>
                      </a:r>
                    </a:p>
                  </a:txBody>
                  <a:tcPr marL="9525" marR="9525" marT="9525" marB="0" anchor="ctr"/>
                </a:tc>
                <a:tc>
                  <a:txBody>
                    <a:bodyPr/>
                    <a:lstStyle/>
                    <a:p>
                      <a:pPr algn="r" fontAlgn="ctr"/>
                      <a:r>
                        <a:rPr lang="en-US" altLang="ja-JP" sz="800" b="0" i="0" u="none" strike="noStrike">
                          <a:solidFill>
                            <a:srgbClr val="000000"/>
                          </a:solidFill>
                          <a:effectLst/>
                          <a:latin typeface="MS Gothic"/>
                        </a:rPr>
                        <a:t>50.0%</a:t>
                      </a:r>
                    </a:p>
                  </a:txBody>
                  <a:tcPr marL="9525" marR="9525" marT="9525" marB="0" anchor="ctr"/>
                </a:tc>
                <a:tc>
                  <a:txBody>
                    <a:bodyPr/>
                    <a:lstStyle/>
                    <a:p>
                      <a:pPr algn="r" fontAlgn="ctr"/>
                      <a:r>
                        <a:rPr lang="en-US" altLang="ja-JP" sz="800" b="0" i="0" u="none" strike="noStrike">
                          <a:solidFill>
                            <a:srgbClr val="000000"/>
                          </a:solidFill>
                          <a:effectLst/>
                          <a:latin typeface="MS Gothic"/>
                        </a:rPr>
                        <a:t>18</a:t>
                      </a:r>
                    </a:p>
                  </a:txBody>
                  <a:tcPr marL="9525" marR="9525" marT="9525" marB="0" anchor="ctr"/>
                </a:tc>
                <a:tc>
                  <a:txBody>
                    <a:bodyPr/>
                    <a:lstStyle/>
                    <a:p>
                      <a:pPr algn="r" fontAlgn="ctr"/>
                      <a:r>
                        <a:rPr lang="en-US" altLang="ja-JP" sz="800" b="0" i="0" u="none" strike="noStrike">
                          <a:solidFill>
                            <a:srgbClr val="000000"/>
                          </a:solidFill>
                          <a:effectLst/>
                          <a:latin typeface="MS Gothic"/>
                        </a:rPr>
                        <a:t>40.9%</a:t>
                      </a:r>
                    </a:p>
                  </a:txBody>
                  <a:tcPr marL="9525" marR="9525" marT="9525" marB="0" anchor="ctr"/>
                </a:tc>
                <a:tc>
                  <a:txBody>
                    <a:bodyPr/>
                    <a:lstStyle/>
                    <a:p>
                      <a:pPr algn="r" fontAlgn="ctr"/>
                      <a:r>
                        <a:rPr lang="en-US" altLang="ja-JP" sz="800" b="0" i="0" u="none" strike="noStrike">
                          <a:solidFill>
                            <a:srgbClr val="000000"/>
                          </a:solidFill>
                          <a:effectLst/>
                          <a:latin typeface="MS Gothic"/>
                        </a:rPr>
                        <a:t>73</a:t>
                      </a:r>
                    </a:p>
                  </a:txBody>
                  <a:tcPr marL="9525" marR="9525" marT="9525" marB="0" anchor="ctr"/>
                </a:tc>
                <a:tc>
                  <a:txBody>
                    <a:bodyPr/>
                    <a:lstStyle/>
                    <a:p>
                      <a:pPr algn="r" fontAlgn="ctr"/>
                      <a:r>
                        <a:rPr lang="en-US" altLang="ja-JP" sz="800" b="0" i="0" u="none" strike="noStrike">
                          <a:solidFill>
                            <a:srgbClr val="000000"/>
                          </a:solidFill>
                          <a:effectLst/>
                          <a:latin typeface="MS Gothic"/>
                        </a:rPr>
                        <a:t>34.4%</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専門店</a:t>
                      </a:r>
                    </a:p>
                  </a:txBody>
                  <a:tcPr marL="9525" marR="9525" marT="9525" marB="0" anchor="ctr"/>
                </a:tc>
                <a:tc>
                  <a:txBody>
                    <a:bodyPr/>
                    <a:lstStyle/>
                    <a:p>
                      <a:pPr algn="r" fontAlgn="ctr"/>
                      <a:r>
                        <a:rPr lang="en-US" altLang="ja-JP" sz="800" b="0" i="0" u="none" strike="noStrike">
                          <a:solidFill>
                            <a:srgbClr val="000000"/>
                          </a:solidFill>
                          <a:effectLst/>
                          <a:latin typeface="MS Gothic"/>
                        </a:rPr>
                        <a:t>29</a:t>
                      </a:r>
                    </a:p>
                  </a:txBody>
                  <a:tcPr marL="9525" marR="9525" marT="9525" marB="0" anchor="ctr"/>
                </a:tc>
                <a:tc>
                  <a:txBody>
                    <a:bodyPr/>
                    <a:lstStyle/>
                    <a:p>
                      <a:pPr algn="r" fontAlgn="ctr"/>
                      <a:r>
                        <a:rPr lang="en-US" altLang="ja-JP" sz="800" b="0" i="0" u="none" strike="noStrike">
                          <a:solidFill>
                            <a:srgbClr val="000000"/>
                          </a:solidFill>
                          <a:effectLst/>
                          <a:latin typeface="MS Gothic"/>
                        </a:rPr>
                        <a:t>9.5%</a:t>
                      </a:r>
                    </a:p>
                  </a:txBody>
                  <a:tcPr marL="9525" marR="9525" marT="9525" marB="0" anchor="ctr"/>
                </a:tc>
                <a:tc>
                  <a:txBody>
                    <a:bodyPr/>
                    <a:lstStyle/>
                    <a:p>
                      <a:pPr algn="r" fontAlgn="ctr"/>
                      <a:r>
                        <a:rPr lang="en-US" altLang="ja-JP" sz="800" b="0" i="0" u="none" strike="noStrike">
                          <a:solidFill>
                            <a:srgbClr val="000000"/>
                          </a:solidFill>
                          <a:effectLst/>
                          <a:latin typeface="MS Gothic"/>
                        </a:rPr>
                        <a:t>2</a:t>
                      </a:r>
                    </a:p>
                  </a:txBody>
                  <a:tcPr marL="9525" marR="9525" marT="9525" marB="0" anchor="ctr"/>
                </a:tc>
                <a:tc>
                  <a:txBody>
                    <a:bodyPr/>
                    <a:lstStyle/>
                    <a:p>
                      <a:pPr algn="r" fontAlgn="ctr"/>
                      <a:r>
                        <a:rPr lang="en-US" altLang="ja-JP" sz="800" b="0" i="0" u="none" strike="noStrike">
                          <a:solidFill>
                            <a:srgbClr val="000000"/>
                          </a:solidFill>
                          <a:effectLst/>
                          <a:latin typeface="MS Gothic"/>
                        </a:rPr>
                        <a:t>4.2%</a:t>
                      </a:r>
                    </a:p>
                  </a:txBody>
                  <a:tcPr marL="9525" marR="9525" marT="9525" marB="0" anchor="ctr"/>
                </a:tc>
                <a:tc>
                  <a:txBody>
                    <a:bodyPr/>
                    <a:lstStyle/>
                    <a:p>
                      <a:pPr algn="r" fontAlgn="ctr"/>
                      <a:r>
                        <a:rPr lang="en-US" altLang="ja-JP" sz="800" b="0" i="0" u="none" strike="noStrike">
                          <a:solidFill>
                            <a:srgbClr val="000000"/>
                          </a:solidFill>
                          <a:effectLst/>
                          <a:latin typeface="MS Gothic"/>
                        </a:rPr>
                        <a:t>3</a:t>
                      </a:r>
                    </a:p>
                  </a:txBody>
                  <a:tcPr marL="9525" marR="9525" marT="9525" marB="0" anchor="ctr"/>
                </a:tc>
                <a:tc>
                  <a:txBody>
                    <a:bodyPr/>
                    <a:lstStyle/>
                    <a:p>
                      <a:pPr algn="r" fontAlgn="ctr"/>
                      <a:r>
                        <a:rPr lang="en-US" altLang="ja-JP" sz="800" b="0" i="0" u="none" strike="noStrike">
                          <a:solidFill>
                            <a:srgbClr val="000000"/>
                          </a:solidFill>
                          <a:effectLst/>
                          <a:latin typeface="MS Gothic"/>
                        </a:rPr>
                        <a:t>6.8%</a:t>
                      </a:r>
                    </a:p>
                  </a:txBody>
                  <a:tcPr marL="9525" marR="9525" marT="9525" marB="0" anchor="ctr"/>
                </a:tc>
                <a:tc>
                  <a:txBody>
                    <a:bodyPr/>
                    <a:lstStyle/>
                    <a:p>
                      <a:pPr algn="r" fontAlgn="ctr"/>
                      <a:r>
                        <a:rPr lang="en-US" altLang="ja-JP" sz="800" b="0" i="0" u="none" strike="noStrike">
                          <a:solidFill>
                            <a:srgbClr val="000000"/>
                          </a:solidFill>
                          <a:effectLst/>
                          <a:latin typeface="MS Gothic"/>
                        </a:rPr>
                        <a:t>24</a:t>
                      </a:r>
                    </a:p>
                  </a:txBody>
                  <a:tcPr marL="9525" marR="9525" marT="9525" marB="0" anchor="ctr"/>
                </a:tc>
                <a:tc>
                  <a:txBody>
                    <a:bodyPr/>
                    <a:lstStyle/>
                    <a:p>
                      <a:pPr algn="r" fontAlgn="ctr"/>
                      <a:r>
                        <a:rPr lang="en-US" altLang="ja-JP" sz="800" b="0" i="0" u="none" strike="noStrike">
                          <a:solidFill>
                            <a:srgbClr val="000000"/>
                          </a:solidFill>
                          <a:effectLst/>
                          <a:latin typeface="MS Gothic"/>
                        </a:rPr>
                        <a:t>11.3%</a:t>
                      </a:r>
                    </a:p>
                  </a:txBody>
                  <a:tcPr marL="9525" marR="9525" marT="9525" marB="0" anchor="ctr"/>
                </a:tc>
              </a:tr>
              <a:tr h="154013">
                <a:tc>
                  <a:txBody>
                    <a:bodyPr/>
                    <a:lstStyle/>
                    <a:p>
                      <a:pPr algn="r" fontAlgn="b"/>
                      <a:r>
                        <a:rPr lang="ja-JP" altLang="en-US" sz="800" b="0" i="0" u="none" strike="noStrike">
                          <a:solidFill>
                            <a:srgbClr val="000000"/>
                          </a:solidFill>
                          <a:effectLst/>
                          <a:latin typeface="MS Gothic"/>
                        </a:rPr>
                        <a:t>通販・ネット販売</a:t>
                      </a:r>
                    </a:p>
                  </a:txBody>
                  <a:tcPr marL="9525" marR="9525" marT="9525" marB="0" anchor="ctr"/>
                </a:tc>
                <a:tc>
                  <a:txBody>
                    <a:bodyPr/>
                    <a:lstStyle/>
                    <a:p>
                      <a:pPr algn="r" fontAlgn="ctr"/>
                      <a:r>
                        <a:rPr lang="en-US" altLang="ja-JP" sz="800" b="0" i="0" u="none" strike="noStrike">
                          <a:solidFill>
                            <a:srgbClr val="000000"/>
                          </a:solidFill>
                          <a:effectLst/>
                          <a:latin typeface="MS Gothic"/>
                        </a:rPr>
                        <a:t>15</a:t>
                      </a:r>
                    </a:p>
                  </a:txBody>
                  <a:tcPr marL="9525" marR="9525" marT="9525" marB="0" anchor="ctr"/>
                </a:tc>
                <a:tc>
                  <a:txBody>
                    <a:bodyPr/>
                    <a:lstStyle/>
                    <a:p>
                      <a:pPr algn="r" fontAlgn="ctr"/>
                      <a:r>
                        <a:rPr lang="en-US" altLang="ja-JP" sz="800" b="0" i="0" u="none" strike="noStrike">
                          <a:solidFill>
                            <a:srgbClr val="000000"/>
                          </a:solidFill>
                          <a:effectLst/>
                          <a:latin typeface="MS Gothic"/>
                        </a:rPr>
                        <a:t>4.9%</a:t>
                      </a:r>
                    </a:p>
                  </a:txBody>
                  <a:tcPr marL="9525" marR="9525" marT="9525" marB="0" anchor="ctr"/>
                </a:tc>
                <a:tc>
                  <a:txBody>
                    <a:bodyPr/>
                    <a:lstStyle/>
                    <a:p>
                      <a:pPr algn="r" fontAlgn="ctr"/>
                      <a:r>
                        <a:rPr lang="en-US" altLang="ja-JP" sz="800" b="0" i="0" u="none" strike="noStrike">
                          <a:solidFill>
                            <a:srgbClr val="000000"/>
                          </a:solidFill>
                          <a:effectLst/>
                          <a:latin typeface="MS Gothic"/>
                        </a:rPr>
                        <a:t>4</a:t>
                      </a:r>
                    </a:p>
                  </a:txBody>
                  <a:tcPr marL="9525" marR="9525" marT="9525" marB="0" anchor="ctr"/>
                </a:tc>
                <a:tc>
                  <a:txBody>
                    <a:bodyPr/>
                    <a:lstStyle/>
                    <a:p>
                      <a:pPr algn="r" fontAlgn="ctr"/>
                      <a:r>
                        <a:rPr lang="en-US" altLang="ja-JP" sz="800" b="0" i="0" u="none" strike="noStrike">
                          <a:solidFill>
                            <a:srgbClr val="000000"/>
                          </a:solidFill>
                          <a:effectLst/>
                          <a:latin typeface="MS Gothic"/>
                        </a:rPr>
                        <a:t>8.3%</a:t>
                      </a:r>
                    </a:p>
                  </a:txBody>
                  <a:tcPr marL="9525" marR="9525" marT="9525" marB="0" anchor="ctr"/>
                </a:tc>
                <a:tc>
                  <a:txBody>
                    <a:bodyPr/>
                    <a:lstStyle/>
                    <a:p>
                      <a:pPr algn="r" fontAlgn="ctr"/>
                      <a:r>
                        <a:rPr lang="en-US" altLang="ja-JP" sz="800" b="0" i="0" u="none" strike="noStrike">
                          <a:solidFill>
                            <a:srgbClr val="000000"/>
                          </a:solidFill>
                          <a:effectLst/>
                          <a:latin typeface="MS Gothic"/>
                        </a:rPr>
                        <a:t>5</a:t>
                      </a:r>
                    </a:p>
                  </a:txBody>
                  <a:tcPr marL="9525" marR="9525" marT="9525" marB="0" anchor="ctr"/>
                </a:tc>
                <a:tc>
                  <a:txBody>
                    <a:bodyPr/>
                    <a:lstStyle/>
                    <a:p>
                      <a:pPr algn="r" fontAlgn="ctr"/>
                      <a:r>
                        <a:rPr lang="en-US" altLang="ja-JP" sz="800" b="0" i="0" u="none" strike="noStrike">
                          <a:solidFill>
                            <a:srgbClr val="000000"/>
                          </a:solidFill>
                          <a:effectLst/>
                          <a:latin typeface="MS Gothic"/>
                        </a:rPr>
                        <a:t>11.4%</a:t>
                      </a:r>
                    </a:p>
                  </a:txBody>
                  <a:tcPr marL="9525" marR="9525" marT="9525" marB="0" anchor="ctr"/>
                </a:tc>
                <a:tc>
                  <a:txBody>
                    <a:bodyPr/>
                    <a:lstStyle/>
                    <a:p>
                      <a:pPr algn="r" fontAlgn="ctr"/>
                      <a:r>
                        <a:rPr lang="en-US" altLang="ja-JP" sz="800" b="0" i="0" u="none" strike="noStrike">
                          <a:solidFill>
                            <a:srgbClr val="000000"/>
                          </a:solidFill>
                          <a:effectLst/>
                          <a:latin typeface="MS Gothic"/>
                        </a:rPr>
                        <a:t>6</a:t>
                      </a:r>
                    </a:p>
                  </a:txBody>
                  <a:tcPr marL="9525" marR="9525" marT="9525" marB="0" anchor="ctr"/>
                </a:tc>
                <a:tc>
                  <a:txBody>
                    <a:bodyPr/>
                    <a:lstStyle/>
                    <a:p>
                      <a:pPr algn="r" fontAlgn="ctr"/>
                      <a:r>
                        <a:rPr lang="en-US" altLang="ja-JP" sz="800" b="0" i="0" u="none" strike="noStrike">
                          <a:solidFill>
                            <a:srgbClr val="000000"/>
                          </a:solidFill>
                          <a:effectLst/>
                          <a:latin typeface="MS Gothic"/>
                        </a:rPr>
                        <a:t>2.8%</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その他</a:t>
                      </a:r>
                    </a:p>
                  </a:txBody>
                  <a:tcPr marL="9525" marR="9525" marT="9525" marB="0" anchor="ctr"/>
                </a:tc>
                <a:tc>
                  <a:txBody>
                    <a:bodyPr/>
                    <a:lstStyle/>
                    <a:p>
                      <a:pPr algn="r" fontAlgn="ctr"/>
                      <a:r>
                        <a:rPr lang="en-US" altLang="ja-JP" sz="800" b="0" i="0" u="none" strike="noStrike">
                          <a:solidFill>
                            <a:srgbClr val="000000"/>
                          </a:solidFill>
                          <a:effectLst/>
                          <a:latin typeface="MS Gothic"/>
                        </a:rPr>
                        <a:t>82</a:t>
                      </a:r>
                    </a:p>
                  </a:txBody>
                  <a:tcPr marL="9525" marR="9525" marT="9525" marB="0" anchor="ctr"/>
                </a:tc>
                <a:tc>
                  <a:txBody>
                    <a:bodyPr/>
                    <a:lstStyle/>
                    <a:p>
                      <a:pPr algn="r" fontAlgn="ctr"/>
                      <a:r>
                        <a:rPr lang="en-US" altLang="ja-JP" sz="800" b="0" i="0" u="none" strike="noStrike">
                          <a:solidFill>
                            <a:srgbClr val="000000"/>
                          </a:solidFill>
                          <a:effectLst/>
                          <a:latin typeface="MS Gothic"/>
                        </a:rPr>
                        <a:t>27.0%</a:t>
                      </a:r>
                    </a:p>
                  </a:txBody>
                  <a:tcPr marL="9525" marR="9525" marT="9525" marB="0" anchor="ctr"/>
                </a:tc>
                <a:tc>
                  <a:txBody>
                    <a:bodyPr/>
                    <a:lstStyle/>
                    <a:p>
                      <a:pPr algn="r" fontAlgn="ctr"/>
                      <a:r>
                        <a:rPr lang="en-US" altLang="ja-JP" sz="800" b="0" i="0" u="none" strike="noStrike">
                          <a:solidFill>
                            <a:srgbClr val="000000"/>
                          </a:solidFill>
                          <a:effectLst/>
                          <a:latin typeface="MS Gothic"/>
                        </a:rPr>
                        <a:t>14</a:t>
                      </a:r>
                    </a:p>
                  </a:txBody>
                  <a:tcPr marL="9525" marR="9525" marT="9525" marB="0" anchor="ctr"/>
                </a:tc>
                <a:tc>
                  <a:txBody>
                    <a:bodyPr/>
                    <a:lstStyle/>
                    <a:p>
                      <a:pPr algn="r" fontAlgn="ctr"/>
                      <a:r>
                        <a:rPr lang="en-US" altLang="ja-JP" sz="800" b="0" i="0" u="none" strike="noStrike">
                          <a:solidFill>
                            <a:srgbClr val="000000"/>
                          </a:solidFill>
                          <a:effectLst/>
                          <a:latin typeface="MS Gothic"/>
                        </a:rPr>
                        <a:t>29.2%</a:t>
                      </a:r>
                    </a:p>
                  </a:txBody>
                  <a:tcPr marL="9525" marR="9525" marT="9525" marB="0" anchor="ctr"/>
                </a:tc>
                <a:tc>
                  <a:txBody>
                    <a:bodyPr/>
                    <a:lstStyle/>
                    <a:p>
                      <a:pPr algn="r" fontAlgn="ctr"/>
                      <a:r>
                        <a:rPr lang="en-US" altLang="ja-JP" sz="800" b="0" i="0" u="none" strike="noStrike">
                          <a:solidFill>
                            <a:srgbClr val="000000"/>
                          </a:solidFill>
                          <a:effectLst/>
                          <a:latin typeface="MS Gothic"/>
                        </a:rPr>
                        <a:t>12</a:t>
                      </a:r>
                    </a:p>
                  </a:txBody>
                  <a:tcPr marL="9525" marR="9525" marT="9525" marB="0" anchor="ctr"/>
                </a:tc>
                <a:tc>
                  <a:txBody>
                    <a:bodyPr/>
                    <a:lstStyle/>
                    <a:p>
                      <a:pPr algn="r" fontAlgn="ctr"/>
                      <a:r>
                        <a:rPr lang="en-US" altLang="ja-JP" sz="800" b="0" i="0" u="none" strike="noStrike">
                          <a:solidFill>
                            <a:srgbClr val="000000"/>
                          </a:solidFill>
                          <a:effectLst/>
                          <a:latin typeface="MS Gothic"/>
                        </a:rPr>
                        <a:t>27.3%</a:t>
                      </a:r>
                    </a:p>
                  </a:txBody>
                  <a:tcPr marL="9525" marR="9525" marT="9525" marB="0" anchor="ctr"/>
                </a:tc>
                <a:tc>
                  <a:txBody>
                    <a:bodyPr/>
                    <a:lstStyle/>
                    <a:p>
                      <a:pPr algn="r" fontAlgn="ctr"/>
                      <a:r>
                        <a:rPr lang="en-US" altLang="ja-JP" sz="800" b="0" i="0" u="none" strike="noStrike">
                          <a:solidFill>
                            <a:srgbClr val="000000"/>
                          </a:solidFill>
                          <a:effectLst/>
                          <a:latin typeface="MS Gothic"/>
                        </a:rPr>
                        <a:t>56</a:t>
                      </a:r>
                    </a:p>
                  </a:txBody>
                  <a:tcPr marL="9525" marR="9525" marT="9525" marB="0" anchor="ctr"/>
                </a:tc>
                <a:tc>
                  <a:txBody>
                    <a:bodyPr/>
                    <a:lstStyle/>
                    <a:p>
                      <a:pPr algn="r" fontAlgn="ctr"/>
                      <a:r>
                        <a:rPr lang="en-US" altLang="ja-JP" sz="800" b="0" i="0" u="none" strike="noStrike">
                          <a:solidFill>
                            <a:srgbClr val="000000"/>
                          </a:solidFill>
                          <a:effectLst/>
                          <a:latin typeface="MS Gothic"/>
                        </a:rPr>
                        <a:t>26.4%</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特に決めていない</a:t>
                      </a:r>
                    </a:p>
                  </a:txBody>
                  <a:tcPr marL="9525" marR="9525" marT="9525" marB="0" anchor="ctr"/>
                </a:tc>
                <a:tc>
                  <a:txBody>
                    <a:bodyPr/>
                    <a:lstStyle/>
                    <a:p>
                      <a:pPr algn="r" fontAlgn="ctr"/>
                      <a:r>
                        <a:rPr lang="en-US" altLang="ja-JP" sz="800" b="0" i="0" u="none" strike="noStrike">
                          <a:solidFill>
                            <a:srgbClr val="000000"/>
                          </a:solidFill>
                          <a:effectLst/>
                          <a:latin typeface="MS Gothic"/>
                        </a:rPr>
                        <a:t>14</a:t>
                      </a:r>
                    </a:p>
                  </a:txBody>
                  <a:tcPr marL="9525" marR="9525" marT="9525" marB="0" anchor="ctr"/>
                </a:tc>
                <a:tc>
                  <a:txBody>
                    <a:bodyPr/>
                    <a:lstStyle/>
                    <a:p>
                      <a:pPr algn="r" fontAlgn="ctr"/>
                      <a:r>
                        <a:rPr lang="en-US" altLang="ja-JP" sz="800" b="0" i="0" u="none" strike="noStrike">
                          <a:solidFill>
                            <a:srgbClr val="000000"/>
                          </a:solidFill>
                          <a:effectLst/>
                          <a:latin typeface="MS Gothic"/>
                        </a:rPr>
                        <a:t>4.6%</a:t>
                      </a:r>
                    </a:p>
                  </a:txBody>
                  <a:tcPr marL="9525" marR="9525" marT="9525" marB="0" anchor="ctr"/>
                </a:tc>
                <a:tc>
                  <a:txBody>
                    <a:bodyPr/>
                    <a:lstStyle/>
                    <a:p>
                      <a:pPr algn="r" fontAlgn="ctr"/>
                      <a:r>
                        <a:rPr lang="en-US" altLang="ja-JP" sz="800" b="0" i="0" u="none" strike="noStrike">
                          <a:solidFill>
                            <a:srgbClr val="000000"/>
                          </a:solidFill>
                          <a:effectLst/>
                          <a:latin typeface="MS Gothic"/>
                        </a:rPr>
                        <a:t>0</a:t>
                      </a:r>
                    </a:p>
                  </a:txBody>
                  <a:tcPr marL="9525" marR="9525" marT="9525" marB="0" anchor="ctr"/>
                </a:tc>
                <a:tc>
                  <a:txBody>
                    <a:bodyPr/>
                    <a:lstStyle/>
                    <a:p>
                      <a:pPr algn="r" fontAlgn="ctr"/>
                      <a:r>
                        <a:rPr lang="en-US" altLang="ja-JP" sz="800" b="0" i="0" u="none" strike="noStrike">
                          <a:solidFill>
                            <a:srgbClr val="000000"/>
                          </a:solidFill>
                          <a:effectLst/>
                          <a:latin typeface="MS Gothic"/>
                        </a:rPr>
                        <a:t>0.0%</a:t>
                      </a:r>
                    </a:p>
                  </a:txBody>
                  <a:tcPr marL="9525" marR="9525" marT="9525" marB="0" anchor="ctr"/>
                </a:tc>
                <a:tc>
                  <a:txBody>
                    <a:bodyPr/>
                    <a:lstStyle/>
                    <a:p>
                      <a:pPr algn="r" fontAlgn="ctr"/>
                      <a:r>
                        <a:rPr lang="en-US" altLang="ja-JP" sz="800" b="0" i="0" u="none" strike="noStrike">
                          <a:solidFill>
                            <a:srgbClr val="000000"/>
                          </a:solidFill>
                          <a:effectLst/>
                          <a:latin typeface="MS Gothic"/>
                        </a:rPr>
                        <a:t>2</a:t>
                      </a:r>
                    </a:p>
                  </a:txBody>
                  <a:tcPr marL="9525" marR="9525" marT="9525" marB="0" anchor="ctr"/>
                </a:tc>
                <a:tc>
                  <a:txBody>
                    <a:bodyPr/>
                    <a:lstStyle/>
                    <a:p>
                      <a:pPr algn="r" fontAlgn="ctr"/>
                      <a:r>
                        <a:rPr lang="en-US" altLang="ja-JP" sz="800" b="0" i="0" u="none" strike="noStrike">
                          <a:solidFill>
                            <a:srgbClr val="000000"/>
                          </a:solidFill>
                          <a:effectLst/>
                          <a:latin typeface="MS Gothic"/>
                        </a:rPr>
                        <a:t>4.5%</a:t>
                      </a:r>
                    </a:p>
                  </a:txBody>
                  <a:tcPr marL="9525" marR="9525" marT="9525" marB="0" anchor="ctr"/>
                </a:tc>
                <a:tc>
                  <a:txBody>
                    <a:bodyPr/>
                    <a:lstStyle/>
                    <a:p>
                      <a:pPr algn="r" fontAlgn="ctr"/>
                      <a:r>
                        <a:rPr lang="en-US" altLang="ja-JP" sz="800" b="0" i="0" u="none" strike="noStrike">
                          <a:solidFill>
                            <a:srgbClr val="000000"/>
                          </a:solidFill>
                          <a:effectLst/>
                          <a:latin typeface="MS Gothic"/>
                        </a:rPr>
                        <a:t>12</a:t>
                      </a:r>
                    </a:p>
                  </a:txBody>
                  <a:tcPr marL="9525" marR="9525" marT="9525" marB="0" anchor="ctr"/>
                </a:tc>
                <a:tc>
                  <a:txBody>
                    <a:bodyPr/>
                    <a:lstStyle/>
                    <a:p>
                      <a:pPr algn="r" fontAlgn="ctr"/>
                      <a:r>
                        <a:rPr lang="en-US" altLang="ja-JP" sz="800" b="0" i="0" u="none" strike="noStrike" dirty="0">
                          <a:solidFill>
                            <a:srgbClr val="000000"/>
                          </a:solidFill>
                          <a:effectLst/>
                          <a:latin typeface="MS Gothic"/>
                        </a:rPr>
                        <a:t>5.7%</a:t>
                      </a:r>
                    </a:p>
                  </a:txBody>
                  <a:tcPr marL="9525" marR="9525" marT="9525" marB="0" anchor="ctr"/>
                </a:tc>
              </a:tr>
            </a:tbl>
          </a:graphicData>
        </a:graphic>
      </p:graphicFrame>
      <p:sp>
        <p:nvSpPr>
          <p:cNvPr id="3" name="フッター プレースホルダー 2"/>
          <p:cNvSpPr>
            <a:spLocks noGrp="1"/>
          </p:cNvSpPr>
          <p:nvPr>
            <p:ph type="ftr" sz="quarter" idx="11"/>
          </p:nvPr>
        </p:nvSpPr>
        <p:spPr>
          <a:xfrm>
            <a:off x="2319462" y="8657167"/>
            <a:ext cx="2171700" cy="486833"/>
          </a:xfrm>
        </p:spPr>
        <p:txBody>
          <a:bodyPr/>
          <a:lstStyle/>
          <a:p>
            <a:r>
              <a:rPr kumimoji="1" lang="ja-JP" altLang="en-US" dirty="0" smtClean="0"/>
              <a:t>１５</a:t>
            </a:r>
            <a:endParaRPr kumimoji="1" lang="ja-JP" altLang="en-US" dirty="0"/>
          </a:p>
        </p:txBody>
      </p:sp>
    </p:spTree>
    <p:extLst>
      <p:ext uri="{BB962C8B-B14F-4D97-AF65-F5344CB8AC3E}">
        <p14:creationId xmlns:p14="http://schemas.microsoft.com/office/powerpoint/2010/main" val="2052958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09775" y="864790"/>
            <a:ext cx="2651740" cy="276999"/>
          </a:xfrm>
          <a:prstGeom prst="rect">
            <a:avLst/>
          </a:prstGeom>
          <a:noFill/>
        </p:spPr>
        <p:txBody>
          <a:bodyPr wrap="square" rtlCol="0">
            <a:spAutoFit/>
          </a:bodyPr>
          <a:lstStyle/>
          <a:p>
            <a:r>
              <a:rPr kumimoji="1" lang="en-US" altLang="ja-JP" sz="1200" dirty="0" smtClean="0"/>
              <a:t>Q</a:t>
            </a:r>
            <a:r>
              <a:rPr lang="ja-JP" altLang="en-US" sz="1200" dirty="0"/>
              <a:t>８</a:t>
            </a:r>
            <a:r>
              <a:rPr lang="en-US" altLang="ja-JP" sz="1200" dirty="0" smtClean="0"/>
              <a:t>-</a:t>
            </a:r>
            <a:r>
              <a:rPr lang="ja-JP" altLang="en-US" sz="1200" dirty="0"/>
              <a:t>②</a:t>
            </a:r>
            <a:r>
              <a:rPr lang="ja-JP" altLang="en-US" sz="1200" dirty="0" smtClean="0"/>
              <a:t>　野菜 　　</a:t>
            </a:r>
            <a:r>
              <a:rPr kumimoji="1" lang="ja-JP" altLang="en-US" sz="1200" dirty="0" smtClean="0"/>
              <a:t>　</a:t>
            </a:r>
            <a:endParaRPr kumimoji="1" lang="ja-JP" altLang="en-US" sz="12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775" y="1296368"/>
            <a:ext cx="2880000" cy="206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1576" y="1296367"/>
            <a:ext cx="2880000" cy="206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775" y="5159403"/>
            <a:ext cx="2880000" cy="206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1576" y="5148064"/>
            <a:ext cx="2880000" cy="2073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表 8"/>
          <p:cNvGraphicFramePr>
            <a:graphicFrameLocks noGrp="1"/>
          </p:cNvGraphicFramePr>
          <p:nvPr>
            <p:extLst>
              <p:ext uri="{D42A27DB-BD31-4B8C-83A1-F6EECF244321}">
                <p14:modId xmlns:p14="http://schemas.microsoft.com/office/powerpoint/2010/main" val="4105152872"/>
              </p:ext>
            </p:extLst>
          </p:nvPr>
        </p:nvGraphicFramePr>
        <p:xfrm>
          <a:off x="309775" y="3383353"/>
          <a:ext cx="2880002" cy="1432715"/>
        </p:xfrm>
        <a:graphic>
          <a:graphicData uri="http://schemas.openxmlformats.org/drawingml/2006/table">
            <a:tbl>
              <a:tblPr firstRow="1" bandRow="1">
                <a:tableStyleId>{073A0DAA-6AF3-43AB-8588-CEC1D06C72B9}</a:tableStyleId>
              </a:tblPr>
              <a:tblGrid>
                <a:gridCol w="567954"/>
                <a:gridCol w="289006"/>
                <a:gridCol w="289006"/>
                <a:gridCol w="289006"/>
                <a:gridCol w="289006"/>
                <a:gridCol w="289006"/>
                <a:gridCol w="289006"/>
                <a:gridCol w="289006"/>
                <a:gridCol w="289006"/>
              </a:tblGrid>
              <a:tr h="141876">
                <a:tc>
                  <a:txBody>
                    <a:bodyPr/>
                    <a:lstStyle/>
                    <a:p>
                      <a:pPr algn="r" fontAlgn="ctr"/>
                      <a:r>
                        <a:rPr lang="ja-JP" altLang="en-US" sz="800" b="0" i="0" u="none" strike="noStrike" dirty="0" smtClean="0">
                          <a:effectLst/>
                          <a:latin typeface="ＭＳ Ｐゴシック"/>
                        </a:rPr>
                        <a:t>野菜</a:t>
                      </a:r>
                      <a:endParaRPr lang="en-US" altLang="ja-JP" sz="800" b="0" i="0" u="none" strike="noStrike" dirty="0" smtClean="0">
                        <a:effectLst/>
                        <a:latin typeface="ＭＳ Ｐゴシック"/>
                      </a:endParaRPr>
                    </a:p>
                  </a:txBody>
                  <a:tcPr marL="9525" marR="9525" marT="9525" marB="0" anchor="ctr"/>
                </a:tc>
                <a:tc gridSpan="2">
                  <a:txBody>
                    <a:bodyPr/>
                    <a:lstStyle/>
                    <a:p>
                      <a:pPr algn="ctr" fontAlgn="ctr"/>
                      <a:r>
                        <a:rPr lang="ja-JP" altLang="en-US" sz="800" b="0" i="0" u="none" strike="noStrike" dirty="0" smtClean="0">
                          <a:solidFill>
                            <a:schemeClr val="bg1"/>
                          </a:solidFill>
                          <a:effectLst/>
                          <a:latin typeface="MS Gothic"/>
                        </a:rPr>
                        <a:t>合計</a:t>
                      </a:r>
                      <a:endParaRPr lang="ja-JP" altLang="en-US" sz="800" b="0" i="0" u="none" strike="noStrike" dirty="0">
                        <a:solidFill>
                          <a:schemeClr val="bg1"/>
                        </a:solidFill>
                        <a:effectLst/>
                        <a:latin typeface="MS Gothic"/>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MS Gothic"/>
                      </a:endParaRPr>
                    </a:p>
                  </a:txBody>
                  <a:tcPr marL="9525" marR="9525" marT="9525" marB="0" anchor="ctr"/>
                </a:tc>
                <a:tc gridSpan="2">
                  <a:txBody>
                    <a:bodyPr/>
                    <a:lstStyle/>
                    <a:p>
                      <a:pPr algn="ctr" fontAlgn="ctr"/>
                      <a:r>
                        <a:rPr lang="en-US" altLang="ja-JP" sz="800" b="0" i="0" u="none" strike="noStrike" dirty="0">
                          <a:solidFill>
                            <a:schemeClr val="bg1"/>
                          </a:solidFill>
                          <a:effectLst/>
                          <a:latin typeface="MS Gothic"/>
                        </a:rPr>
                        <a:t>40</a:t>
                      </a:r>
                      <a:r>
                        <a:rPr lang="ja-JP" altLang="en-US" sz="800" b="0" i="0" u="none" strike="noStrike" dirty="0">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50</a:t>
                      </a:r>
                      <a:r>
                        <a:rPr lang="ja-JP" altLang="en-US" sz="8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60</a:t>
                      </a:r>
                      <a:r>
                        <a:rPr lang="ja-JP" altLang="en-US" sz="8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168057">
                <a:tc>
                  <a:txBody>
                    <a:bodyPr/>
                    <a:lstStyle/>
                    <a:p>
                      <a:pPr algn="r" fontAlgn="b"/>
                      <a:r>
                        <a:rPr lang="ja-JP" altLang="en-US" sz="800" b="0" i="0" u="none" strike="noStrike" dirty="0">
                          <a:solidFill>
                            <a:srgbClr val="000000"/>
                          </a:solidFill>
                          <a:effectLst/>
                          <a:latin typeface="MS Gothic"/>
                        </a:rPr>
                        <a:t>この直売所</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199</a:t>
                      </a:r>
                    </a:p>
                  </a:txBody>
                  <a:tcPr marL="9525" marR="9525" marT="9525" marB="0" anchor="ctr"/>
                </a:tc>
                <a:tc>
                  <a:txBody>
                    <a:bodyPr/>
                    <a:lstStyle/>
                    <a:p>
                      <a:pPr algn="ctr" fontAlgn="ctr"/>
                      <a:r>
                        <a:rPr lang="en-US" altLang="ja-JP" sz="800" b="0" i="0" u="none" strike="noStrike">
                          <a:solidFill>
                            <a:srgbClr val="000000"/>
                          </a:solidFill>
                          <a:effectLst/>
                          <a:latin typeface="MS Gothic"/>
                        </a:rPr>
                        <a:t>63.4%</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34</a:t>
                      </a:r>
                    </a:p>
                  </a:txBody>
                  <a:tcPr marL="9525" marR="9525" marT="9525" marB="0" anchor="ctr"/>
                </a:tc>
                <a:tc>
                  <a:txBody>
                    <a:bodyPr/>
                    <a:lstStyle/>
                    <a:p>
                      <a:pPr algn="ctr" fontAlgn="ctr"/>
                      <a:r>
                        <a:rPr lang="en-US" altLang="ja-JP" sz="800" b="0" i="0" u="none" strike="noStrike">
                          <a:solidFill>
                            <a:srgbClr val="000000"/>
                          </a:solidFill>
                          <a:effectLst/>
                          <a:latin typeface="MS Gothic"/>
                        </a:rPr>
                        <a:t>65.4%</a:t>
                      </a:r>
                    </a:p>
                  </a:txBody>
                  <a:tcPr marL="9525" marR="9525" marT="9525" marB="0" anchor="ctr"/>
                </a:tc>
                <a:tc>
                  <a:txBody>
                    <a:bodyPr/>
                    <a:lstStyle/>
                    <a:p>
                      <a:pPr algn="ctr" fontAlgn="ctr"/>
                      <a:r>
                        <a:rPr lang="en-US" altLang="ja-JP" sz="800" b="0" i="0" u="none" strike="noStrike">
                          <a:solidFill>
                            <a:srgbClr val="000000"/>
                          </a:solidFill>
                          <a:effectLst/>
                          <a:latin typeface="MS Gothic"/>
                        </a:rPr>
                        <a:t>23</a:t>
                      </a:r>
                    </a:p>
                  </a:txBody>
                  <a:tcPr marL="9525" marR="9525" marT="9525" marB="0" anchor="ctr"/>
                </a:tc>
                <a:tc>
                  <a:txBody>
                    <a:bodyPr/>
                    <a:lstStyle/>
                    <a:p>
                      <a:pPr algn="ctr" fontAlgn="ctr"/>
                      <a:r>
                        <a:rPr lang="en-US" altLang="ja-JP" sz="800" b="0" i="0" u="none" strike="noStrike">
                          <a:solidFill>
                            <a:srgbClr val="000000"/>
                          </a:solidFill>
                          <a:effectLst/>
                          <a:latin typeface="MS Gothic"/>
                        </a:rPr>
                        <a:t>54.8%</a:t>
                      </a:r>
                    </a:p>
                  </a:txBody>
                  <a:tcPr marL="9525" marR="9525" marT="9525" marB="0" anchor="ctr"/>
                </a:tc>
                <a:tc>
                  <a:txBody>
                    <a:bodyPr/>
                    <a:lstStyle/>
                    <a:p>
                      <a:pPr algn="ctr" fontAlgn="ctr"/>
                      <a:r>
                        <a:rPr lang="en-US" altLang="ja-JP" sz="800" b="0" i="0" u="none" strike="noStrike">
                          <a:solidFill>
                            <a:srgbClr val="000000"/>
                          </a:solidFill>
                          <a:effectLst/>
                          <a:latin typeface="MS Gothic"/>
                        </a:rPr>
                        <a:t>142</a:t>
                      </a:r>
                    </a:p>
                  </a:txBody>
                  <a:tcPr marL="9525" marR="9525" marT="9525" marB="0" anchor="ctr"/>
                </a:tc>
                <a:tc>
                  <a:txBody>
                    <a:bodyPr/>
                    <a:lstStyle/>
                    <a:p>
                      <a:pPr algn="ctr" fontAlgn="ctr"/>
                      <a:r>
                        <a:rPr lang="en-US" altLang="ja-JP" sz="800" b="0" i="0" u="none" strike="noStrike">
                          <a:solidFill>
                            <a:srgbClr val="000000"/>
                          </a:solidFill>
                          <a:effectLst/>
                          <a:latin typeface="MS Gothic"/>
                        </a:rPr>
                        <a:t>64.5%</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他の直売所</a:t>
                      </a:r>
                    </a:p>
                  </a:txBody>
                  <a:tcPr marL="9525" marR="9525" marT="9525" marB="0" anchor="ctr"/>
                </a:tc>
                <a:tc>
                  <a:txBody>
                    <a:bodyPr/>
                    <a:lstStyle/>
                    <a:p>
                      <a:pPr algn="ctr" fontAlgn="ctr"/>
                      <a:r>
                        <a:rPr lang="en-US" altLang="ja-JP" sz="800" b="0" i="0" u="none" strike="noStrike">
                          <a:solidFill>
                            <a:srgbClr val="000000"/>
                          </a:solidFill>
                          <a:effectLst/>
                          <a:latin typeface="MS Gothic"/>
                        </a:rPr>
                        <a:t>9</a:t>
                      </a:r>
                    </a:p>
                  </a:txBody>
                  <a:tcPr marL="9525" marR="9525" marT="9525" marB="0" anchor="ctr"/>
                </a:tc>
                <a:tc>
                  <a:txBody>
                    <a:bodyPr/>
                    <a:lstStyle/>
                    <a:p>
                      <a:pPr algn="ctr" fontAlgn="ctr"/>
                      <a:r>
                        <a:rPr lang="en-US" altLang="ja-JP" sz="800" b="0" i="0" u="none" strike="noStrike">
                          <a:solidFill>
                            <a:srgbClr val="000000"/>
                          </a:solidFill>
                          <a:effectLst/>
                          <a:latin typeface="MS Gothic"/>
                        </a:rPr>
                        <a:t>2.9%</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1.9%</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2.4%</a:t>
                      </a:r>
                    </a:p>
                  </a:txBody>
                  <a:tcPr marL="9525" marR="9525" marT="9525" marB="0" anchor="ctr"/>
                </a:tc>
                <a:tc>
                  <a:txBody>
                    <a:bodyPr/>
                    <a:lstStyle/>
                    <a:p>
                      <a:pPr algn="ctr" fontAlgn="ctr"/>
                      <a:r>
                        <a:rPr lang="en-US" altLang="ja-JP" sz="800" b="0" i="0" u="none" strike="noStrike">
                          <a:solidFill>
                            <a:srgbClr val="000000"/>
                          </a:solidFill>
                          <a:effectLst/>
                          <a:latin typeface="MS Gothic"/>
                        </a:rPr>
                        <a:t>7</a:t>
                      </a:r>
                    </a:p>
                  </a:txBody>
                  <a:tcPr marL="9525" marR="9525" marT="9525" marB="0" anchor="ctr"/>
                </a:tc>
                <a:tc>
                  <a:txBody>
                    <a:bodyPr/>
                    <a:lstStyle/>
                    <a:p>
                      <a:pPr algn="ctr" fontAlgn="ctr"/>
                      <a:r>
                        <a:rPr lang="en-US" altLang="ja-JP" sz="800" b="0" i="0" u="none" strike="noStrike">
                          <a:solidFill>
                            <a:srgbClr val="000000"/>
                          </a:solidFill>
                          <a:effectLst/>
                          <a:latin typeface="MS Gothic"/>
                        </a:rPr>
                        <a:t>3.2%</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スーパー</a:t>
                      </a:r>
                    </a:p>
                  </a:txBody>
                  <a:tcPr marL="9525" marR="9525" marT="9525" marB="0" anchor="ctr"/>
                </a:tc>
                <a:tc>
                  <a:txBody>
                    <a:bodyPr/>
                    <a:lstStyle/>
                    <a:p>
                      <a:pPr algn="ctr" fontAlgn="ctr"/>
                      <a:r>
                        <a:rPr lang="en-US" altLang="ja-JP" sz="800" b="0" i="0" u="none" strike="noStrike">
                          <a:solidFill>
                            <a:srgbClr val="000000"/>
                          </a:solidFill>
                          <a:effectLst/>
                          <a:latin typeface="MS Gothic"/>
                        </a:rPr>
                        <a:t>84</a:t>
                      </a:r>
                    </a:p>
                  </a:txBody>
                  <a:tcPr marL="9525" marR="9525" marT="9525" marB="0" anchor="ctr"/>
                </a:tc>
                <a:tc>
                  <a:txBody>
                    <a:bodyPr/>
                    <a:lstStyle/>
                    <a:p>
                      <a:pPr algn="ctr" fontAlgn="ctr"/>
                      <a:r>
                        <a:rPr lang="en-US" altLang="ja-JP" sz="800" b="0" i="0" u="none" strike="noStrike">
                          <a:solidFill>
                            <a:srgbClr val="000000"/>
                          </a:solidFill>
                          <a:effectLst/>
                          <a:latin typeface="MS Gothic"/>
                        </a:rPr>
                        <a:t>26.8%</a:t>
                      </a:r>
                    </a:p>
                  </a:txBody>
                  <a:tcPr marL="9525" marR="9525" marT="9525" marB="0" anchor="ctr"/>
                </a:tc>
                <a:tc>
                  <a:txBody>
                    <a:bodyPr/>
                    <a:lstStyle/>
                    <a:p>
                      <a:pPr algn="ctr" fontAlgn="ctr"/>
                      <a:r>
                        <a:rPr lang="en-US" altLang="ja-JP" sz="800" b="0" i="0" u="none" strike="noStrike">
                          <a:solidFill>
                            <a:srgbClr val="000000"/>
                          </a:solidFill>
                          <a:effectLst/>
                          <a:latin typeface="MS Gothic"/>
                        </a:rPr>
                        <a:t>16</a:t>
                      </a:r>
                    </a:p>
                  </a:txBody>
                  <a:tcPr marL="9525" marR="9525" marT="9525" marB="0" anchor="ctr"/>
                </a:tc>
                <a:tc>
                  <a:txBody>
                    <a:bodyPr/>
                    <a:lstStyle/>
                    <a:p>
                      <a:pPr algn="ctr" fontAlgn="ctr"/>
                      <a:r>
                        <a:rPr lang="en-US" altLang="ja-JP" sz="800" b="0" i="0" u="none" strike="noStrike">
                          <a:solidFill>
                            <a:srgbClr val="000000"/>
                          </a:solidFill>
                          <a:effectLst/>
                          <a:latin typeface="MS Gothic"/>
                        </a:rPr>
                        <a:t>30.8%</a:t>
                      </a:r>
                    </a:p>
                  </a:txBody>
                  <a:tcPr marL="9525" marR="9525" marT="9525" marB="0" anchor="ctr"/>
                </a:tc>
                <a:tc>
                  <a:txBody>
                    <a:bodyPr/>
                    <a:lstStyle/>
                    <a:p>
                      <a:pPr algn="ctr" fontAlgn="ctr"/>
                      <a:r>
                        <a:rPr lang="en-US" altLang="ja-JP" sz="800" b="0" i="0" u="none" strike="noStrike">
                          <a:solidFill>
                            <a:srgbClr val="000000"/>
                          </a:solidFill>
                          <a:effectLst/>
                          <a:latin typeface="MS Gothic"/>
                        </a:rPr>
                        <a:t>16</a:t>
                      </a:r>
                    </a:p>
                  </a:txBody>
                  <a:tcPr marL="9525" marR="9525" marT="9525" marB="0" anchor="ctr"/>
                </a:tc>
                <a:tc>
                  <a:txBody>
                    <a:bodyPr/>
                    <a:lstStyle/>
                    <a:p>
                      <a:pPr algn="ctr" fontAlgn="ctr"/>
                      <a:r>
                        <a:rPr lang="en-US" altLang="ja-JP" sz="800" b="0" i="0" u="none" strike="noStrike">
                          <a:solidFill>
                            <a:srgbClr val="000000"/>
                          </a:solidFill>
                          <a:effectLst/>
                          <a:latin typeface="MS Gothic"/>
                        </a:rPr>
                        <a:t>38.1%</a:t>
                      </a:r>
                    </a:p>
                  </a:txBody>
                  <a:tcPr marL="9525" marR="9525" marT="9525" marB="0" anchor="ctr"/>
                </a:tc>
                <a:tc>
                  <a:txBody>
                    <a:bodyPr/>
                    <a:lstStyle/>
                    <a:p>
                      <a:pPr algn="ctr" fontAlgn="ctr"/>
                      <a:r>
                        <a:rPr lang="en-US" altLang="ja-JP" sz="800" b="0" i="0" u="none" strike="noStrike">
                          <a:solidFill>
                            <a:srgbClr val="000000"/>
                          </a:solidFill>
                          <a:effectLst/>
                          <a:latin typeface="MS Gothic"/>
                        </a:rPr>
                        <a:t>52</a:t>
                      </a:r>
                    </a:p>
                  </a:txBody>
                  <a:tcPr marL="9525" marR="9525" marT="9525" marB="0" anchor="ctr"/>
                </a:tc>
                <a:tc>
                  <a:txBody>
                    <a:bodyPr/>
                    <a:lstStyle/>
                    <a:p>
                      <a:pPr algn="ctr" fontAlgn="ctr"/>
                      <a:r>
                        <a:rPr lang="en-US" altLang="ja-JP" sz="800" b="0" i="0" u="none" strike="noStrike">
                          <a:solidFill>
                            <a:srgbClr val="000000"/>
                          </a:solidFill>
                          <a:effectLst/>
                          <a:latin typeface="MS Gothic"/>
                        </a:rPr>
                        <a:t>23.6%</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専門店</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0.3%</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dirty="0" smtClean="0">
                          <a:solidFill>
                            <a:srgbClr val="000000"/>
                          </a:solidFill>
                          <a:effectLst/>
                          <a:latin typeface="MS Gothic"/>
                        </a:rPr>
                        <a:t>0.5%</a:t>
                      </a:r>
                      <a:endParaRPr lang="en-US" altLang="ja-JP" sz="800" b="0" i="0" u="none" strike="noStrike" dirty="0">
                        <a:solidFill>
                          <a:srgbClr val="000000"/>
                        </a:solidFill>
                        <a:effectLst/>
                        <a:latin typeface="MS Gothic"/>
                      </a:endParaRPr>
                    </a:p>
                  </a:txBody>
                  <a:tcPr marL="9525" marR="9525" marT="9525" marB="0" anchor="ctr"/>
                </a:tc>
              </a:tr>
              <a:tr h="154013">
                <a:tc>
                  <a:txBody>
                    <a:bodyPr/>
                    <a:lstStyle/>
                    <a:p>
                      <a:pPr algn="r" fontAlgn="b"/>
                      <a:r>
                        <a:rPr lang="ja-JP" altLang="en-US" sz="800" b="0" i="0" u="none" strike="noStrike">
                          <a:solidFill>
                            <a:srgbClr val="000000"/>
                          </a:solidFill>
                          <a:effectLst/>
                          <a:latin typeface="MS Gothic"/>
                        </a:rPr>
                        <a:t>通販・ネット販売</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4</a:t>
                      </a:r>
                    </a:p>
                  </a:txBody>
                  <a:tcPr marL="9525" marR="9525" marT="9525" marB="0" anchor="ctr"/>
                </a:tc>
                <a:tc>
                  <a:txBody>
                    <a:bodyPr/>
                    <a:lstStyle/>
                    <a:p>
                      <a:pPr algn="ctr" fontAlgn="ctr"/>
                      <a:r>
                        <a:rPr lang="en-US" altLang="ja-JP" sz="800" b="0" i="0" u="none" strike="noStrike">
                          <a:solidFill>
                            <a:srgbClr val="000000"/>
                          </a:solidFill>
                          <a:effectLst/>
                          <a:latin typeface="MS Gothic"/>
                        </a:rPr>
                        <a:t>1.3%</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4</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1.8%</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その他</a:t>
                      </a:r>
                    </a:p>
                  </a:txBody>
                  <a:tcPr marL="9525" marR="9525" marT="9525" marB="0" anchor="ctr"/>
                </a:tc>
                <a:tc>
                  <a:txBody>
                    <a:bodyPr/>
                    <a:lstStyle/>
                    <a:p>
                      <a:pPr algn="ctr" fontAlgn="ctr"/>
                      <a:r>
                        <a:rPr lang="en-US" altLang="ja-JP" sz="800" b="0" i="0" u="none" strike="noStrike">
                          <a:solidFill>
                            <a:srgbClr val="000000"/>
                          </a:solidFill>
                          <a:effectLst/>
                          <a:latin typeface="MS Gothic"/>
                        </a:rPr>
                        <a:t>6</a:t>
                      </a:r>
                    </a:p>
                  </a:txBody>
                  <a:tcPr marL="9525" marR="9525" marT="9525" marB="0" anchor="ctr"/>
                </a:tc>
                <a:tc>
                  <a:txBody>
                    <a:bodyPr/>
                    <a:lstStyle/>
                    <a:p>
                      <a:pPr algn="ctr" fontAlgn="ctr"/>
                      <a:r>
                        <a:rPr lang="en-US" altLang="ja-JP" sz="800" b="0" i="0" u="none" strike="noStrike">
                          <a:solidFill>
                            <a:srgbClr val="000000"/>
                          </a:solidFill>
                          <a:effectLst/>
                          <a:latin typeface="MS Gothic"/>
                        </a:rPr>
                        <a:t>1.9%</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2.4%</a:t>
                      </a:r>
                    </a:p>
                  </a:txBody>
                  <a:tcPr marL="9525" marR="9525" marT="9525" marB="0" anchor="ctr"/>
                </a:tc>
                <a:tc>
                  <a:txBody>
                    <a:bodyPr/>
                    <a:lstStyle/>
                    <a:p>
                      <a:pPr algn="ctr" fontAlgn="ctr"/>
                      <a:r>
                        <a:rPr lang="en-US" altLang="ja-JP" sz="800" b="0" i="0" u="none" strike="noStrike">
                          <a:solidFill>
                            <a:srgbClr val="000000"/>
                          </a:solidFill>
                          <a:effectLst/>
                          <a:latin typeface="MS Gothic"/>
                        </a:rPr>
                        <a:t>5</a:t>
                      </a:r>
                    </a:p>
                  </a:txBody>
                  <a:tcPr marL="9525" marR="9525" marT="9525" marB="0" anchor="ctr"/>
                </a:tc>
                <a:tc>
                  <a:txBody>
                    <a:bodyPr/>
                    <a:lstStyle/>
                    <a:p>
                      <a:pPr algn="ctr" fontAlgn="ctr"/>
                      <a:r>
                        <a:rPr lang="en-US" altLang="ja-JP" sz="800" b="0" i="0" u="none" strike="noStrike">
                          <a:solidFill>
                            <a:srgbClr val="000000"/>
                          </a:solidFill>
                          <a:effectLst/>
                          <a:latin typeface="MS Gothic"/>
                        </a:rPr>
                        <a:t>2.3%</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特に決めていない</a:t>
                      </a:r>
                    </a:p>
                  </a:txBody>
                  <a:tcPr marL="9525" marR="9525" marT="9525" marB="0" anchor="ctr"/>
                </a:tc>
                <a:tc>
                  <a:txBody>
                    <a:bodyPr/>
                    <a:lstStyle/>
                    <a:p>
                      <a:pPr algn="ctr" fontAlgn="ctr"/>
                      <a:r>
                        <a:rPr lang="en-US" altLang="ja-JP" sz="800" b="0" i="0" u="none" strike="noStrike">
                          <a:solidFill>
                            <a:srgbClr val="000000"/>
                          </a:solidFill>
                          <a:effectLst/>
                          <a:latin typeface="MS Gothic"/>
                        </a:rPr>
                        <a:t>11</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3.5%</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1.9%</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2.4%</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9</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4.1%</a:t>
                      </a:r>
                    </a:p>
                  </a:txBody>
                  <a:tcPr marL="9525" marR="9525" marT="9525" marB="0" anchor="ctr"/>
                </a:tc>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4182085810"/>
              </p:ext>
            </p:extLst>
          </p:nvPr>
        </p:nvGraphicFramePr>
        <p:xfrm>
          <a:off x="3711574" y="3383353"/>
          <a:ext cx="2880002" cy="1432715"/>
        </p:xfrm>
        <a:graphic>
          <a:graphicData uri="http://schemas.openxmlformats.org/drawingml/2006/table">
            <a:tbl>
              <a:tblPr firstRow="1" bandRow="1">
                <a:tableStyleId>{073A0DAA-6AF3-43AB-8588-CEC1D06C72B9}</a:tableStyleId>
              </a:tblPr>
              <a:tblGrid>
                <a:gridCol w="567954"/>
                <a:gridCol w="289006"/>
                <a:gridCol w="289006"/>
                <a:gridCol w="289006"/>
                <a:gridCol w="289006"/>
                <a:gridCol w="289006"/>
                <a:gridCol w="289006"/>
                <a:gridCol w="289006"/>
                <a:gridCol w="289006"/>
              </a:tblGrid>
              <a:tr h="141876">
                <a:tc>
                  <a:txBody>
                    <a:bodyPr/>
                    <a:lstStyle/>
                    <a:p>
                      <a:pPr algn="r" fontAlgn="ctr"/>
                      <a:r>
                        <a:rPr lang="ja-JP" altLang="en-US" sz="800" b="0" i="0" u="none" strike="noStrike" dirty="0" smtClean="0">
                          <a:effectLst/>
                          <a:latin typeface="ＭＳ Ｐゴシック"/>
                        </a:rPr>
                        <a:t>野菜</a:t>
                      </a:r>
                      <a:endParaRPr lang="en-US" altLang="ja-JP" sz="800" b="0" i="0" u="none" strike="noStrike" dirty="0" smtClean="0">
                        <a:effectLst/>
                        <a:latin typeface="ＭＳ Ｐゴシック"/>
                      </a:endParaRPr>
                    </a:p>
                  </a:txBody>
                  <a:tcPr marL="9525" marR="9525" marT="9525" marB="0" anchor="ctr"/>
                </a:tc>
                <a:tc gridSpan="2">
                  <a:txBody>
                    <a:bodyPr/>
                    <a:lstStyle/>
                    <a:p>
                      <a:pPr algn="ctr" fontAlgn="ctr"/>
                      <a:r>
                        <a:rPr lang="ja-JP" altLang="en-US" sz="800" b="0" i="0" u="none" strike="noStrike" dirty="0" smtClean="0">
                          <a:solidFill>
                            <a:schemeClr val="bg1"/>
                          </a:solidFill>
                          <a:effectLst/>
                          <a:latin typeface="MS Gothic"/>
                        </a:rPr>
                        <a:t>合計</a:t>
                      </a:r>
                      <a:endParaRPr lang="ja-JP" altLang="en-US" sz="800" b="0" i="0" u="none" strike="noStrike" dirty="0">
                        <a:solidFill>
                          <a:schemeClr val="bg1"/>
                        </a:solidFill>
                        <a:effectLst/>
                        <a:latin typeface="MS Gothic"/>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MS Gothic"/>
                      </a:endParaRPr>
                    </a:p>
                  </a:txBody>
                  <a:tcPr marL="9525" marR="9525" marT="9525" marB="0" anchor="ctr"/>
                </a:tc>
                <a:tc gridSpan="2">
                  <a:txBody>
                    <a:bodyPr/>
                    <a:lstStyle/>
                    <a:p>
                      <a:pPr algn="ctr" fontAlgn="ctr"/>
                      <a:r>
                        <a:rPr lang="en-US" altLang="ja-JP" sz="800" b="0" i="0" u="none" strike="noStrike" dirty="0">
                          <a:solidFill>
                            <a:schemeClr val="bg1"/>
                          </a:solidFill>
                          <a:effectLst/>
                          <a:latin typeface="MS Gothic"/>
                        </a:rPr>
                        <a:t>40</a:t>
                      </a:r>
                      <a:r>
                        <a:rPr lang="ja-JP" altLang="en-US" sz="800" b="0" i="0" u="none" strike="noStrike" dirty="0">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50</a:t>
                      </a:r>
                      <a:r>
                        <a:rPr lang="ja-JP" altLang="en-US" sz="8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60</a:t>
                      </a:r>
                      <a:r>
                        <a:rPr lang="ja-JP" altLang="en-US" sz="8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168057">
                <a:tc>
                  <a:txBody>
                    <a:bodyPr/>
                    <a:lstStyle/>
                    <a:p>
                      <a:pPr algn="r" fontAlgn="b"/>
                      <a:r>
                        <a:rPr lang="ja-JP" altLang="en-US" sz="800" b="0" i="0" u="none" strike="noStrike" dirty="0">
                          <a:solidFill>
                            <a:srgbClr val="000000"/>
                          </a:solidFill>
                          <a:effectLst/>
                          <a:latin typeface="MS Gothic"/>
                        </a:rPr>
                        <a:t>この直売所</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217</a:t>
                      </a:r>
                    </a:p>
                  </a:txBody>
                  <a:tcPr marL="9525" marR="9525" marT="9525" marB="0" anchor="ctr"/>
                </a:tc>
                <a:tc>
                  <a:txBody>
                    <a:bodyPr/>
                    <a:lstStyle/>
                    <a:p>
                      <a:pPr algn="ctr" fontAlgn="ctr"/>
                      <a:r>
                        <a:rPr lang="en-US" altLang="ja-JP" sz="800" b="0" i="0" u="none" strike="noStrike">
                          <a:solidFill>
                            <a:srgbClr val="000000"/>
                          </a:solidFill>
                          <a:effectLst/>
                          <a:latin typeface="MS Gothic"/>
                        </a:rPr>
                        <a:t>71.6%</a:t>
                      </a:r>
                    </a:p>
                  </a:txBody>
                  <a:tcPr marL="9525" marR="9525" marT="9525" marB="0" anchor="ctr"/>
                </a:tc>
                <a:tc>
                  <a:txBody>
                    <a:bodyPr/>
                    <a:lstStyle/>
                    <a:p>
                      <a:pPr algn="ctr" fontAlgn="ctr"/>
                      <a:r>
                        <a:rPr lang="en-US" altLang="ja-JP" sz="800" b="0" i="0" u="none" strike="noStrike">
                          <a:solidFill>
                            <a:srgbClr val="000000"/>
                          </a:solidFill>
                          <a:effectLst/>
                          <a:latin typeface="MS Gothic"/>
                        </a:rPr>
                        <a:t>43</a:t>
                      </a:r>
                    </a:p>
                  </a:txBody>
                  <a:tcPr marL="9525" marR="9525" marT="9525" marB="0" anchor="ctr"/>
                </a:tc>
                <a:tc>
                  <a:txBody>
                    <a:bodyPr/>
                    <a:lstStyle/>
                    <a:p>
                      <a:pPr algn="ctr" fontAlgn="ctr"/>
                      <a:r>
                        <a:rPr lang="en-US" altLang="ja-JP" sz="800" b="0" i="0" u="none" strike="noStrike">
                          <a:solidFill>
                            <a:srgbClr val="000000"/>
                          </a:solidFill>
                          <a:effectLst/>
                          <a:latin typeface="MS Gothic"/>
                        </a:rPr>
                        <a:t>71.7%</a:t>
                      </a:r>
                    </a:p>
                  </a:txBody>
                  <a:tcPr marL="9525" marR="9525" marT="9525" marB="0" anchor="ctr"/>
                </a:tc>
                <a:tc>
                  <a:txBody>
                    <a:bodyPr/>
                    <a:lstStyle/>
                    <a:p>
                      <a:pPr algn="ctr" fontAlgn="ctr"/>
                      <a:r>
                        <a:rPr lang="en-US" altLang="ja-JP" sz="800" b="0" i="0" u="none" strike="noStrike">
                          <a:solidFill>
                            <a:srgbClr val="000000"/>
                          </a:solidFill>
                          <a:effectLst/>
                          <a:latin typeface="MS Gothic"/>
                        </a:rPr>
                        <a:t>30</a:t>
                      </a:r>
                    </a:p>
                  </a:txBody>
                  <a:tcPr marL="9525" marR="9525" marT="9525" marB="0" anchor="ctr"/>
                </a:tc>
                <a:tc>
                  <a:txBody>
                    <a:bodyPr/>
                    <a:lstStyle/>
                    <a:p>
                      <a:pPr algn="ctr" fontAlgn="ctr"/>
                      <a:r>
                        <a:rPr lang="en-US" altLang="ja-JP" sz="800" b="0" i="0" u="none" strike="noStrike">
                          <a:solidFill>
                            <a:srgbClr val="000000"/>
                          </a:solidFill>
                          <a:effectLst/>
                          <a:latin typeface="MS Gothic"/>
                        </a:rPr>
                        <a:t>68.2%</a:t>
                      </a:r>
                    </a:p>
                  </a:txBody>
                  <a:tcPr marL="9525" marR="9525" marT="9525" marB="0" anchor="ctr"/>
                </a:tc>
                <a:tc>
                  <a:txBody>
                    <a:bodyPr/>
                    <a:lstStyle/>
                    <a:p>
                      <a:pPr algn="ctr" fontAlgn="ctr"/>
                      <a:r>
                        <a:rPr lang="en-US" altLang="ja-JP" sz="800" b="0" i="0" u="none" strike="noStrike">
                          <a:solidFill>
                            <a:srgbClr val="000000"/>
                          </a:solidFill>
                          <a:effectLst/>
                          <a:latin typeface="MS Gothic"/>
                        </a:rPr>
                        <a:t>144</a:t>
                      </a:r>
                    </a:p>
                  </a:txBody>
                  <a:tcPr marL="9525" marR="9525" marT="9525" marB="0" anchor="ctr"/>
                </a:tc>
                <a:tc>
                  <a:txBody>
                    <a:bodyPr/>
                    <a:lstStyle/>
                    <a:p>
                      <a:pPr algn="ctr" fontAlgn="ctr"/>
                      <a:r>
                        <a:rPr lang="en-US" altLang="ja-JP" sz="800" b="0" i="0" u="none" strike="noStrike">
                          <a:solidFill>
                            <a:srgbClr val="000000"/>
                          </a:solidFill>
                          <a:effectLst/>
                          <a:latin typeface="MS Gothic"/>
                        </a:rPr>
                        <a:t>72.4%</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他の直売所</a:t>
                      </a:r>
                    </a:p>
                  </a:txBody>
                  <a:tcPr marL="9525" marR="9525" marT="9525" marB="0" anchor="ctr"/>
                </a:tc>
                <a:tc>
                  <a:txBody>
                    <a:bodyPr/>
                    <a:lstStyle/>
                    <a:p>
                      <a:pPr algn="ctr" fontAlgn="ctr"/>
                      <a:r>
                        <a:rPr lang="en-US" altLang="ja-JP" sz="800" b="0" i="0" u="none" strike="noStrike">
                          <a:solidFill>
                            <a:srgbClr val="000000"/>
                          </a:solidFill>
                          <a:effectLst/>
                          <a:latin typeface="MS Gothic"/>
                        </a:rPr>
                        <a:t>9</a:t>
                      </a:r>
                    </a:p>
                  </a:txBody>
                  <a:tcPr marL="9525" marR="9525" marT="9525" marB="0" anchor="ctr"/>
                </a:tc>
                <a:tc>
                  <a:txBody>
                    <a:bodyPr/>
                    <a:lstStyle/>
                    <a:p>
                      <a:pPr algn="ctr" fontAlgn="ctr"/>
                      <a:r>
                        <a:rPr lang="en-US" altLang="ja-JP" sz="800" b="0" i="0" u="none" strike="noStrike">
                          <a:solidFill>
                            <a:srgbClr val="000000"/>
                          </a:solidFill>
                          <a:effectLst/>
                          <a:latin typeface="MS Gothic"/>
                        </a:rPr>
                        <a:t>3.0%</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1.7%</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4.5%</a:t>
                      </a:r>
                    </a:p>
                  </a:txBody>
                  <a:tcPr marL="9525" marR="9525" marT="9525" marB="0" anchor="ctr"/>
                </a:tc>
                <a:tc>
                  <a:txBody>
                    <a:bodyPr/>
                    <a:lstStyle/>
                    <a:p>
                      <a:pPr algn="ctr" fontAlgn="ctr"/>
                      <a:r>
                        <a:rPr lang="en-US" altLang="ja-JP" sz="800" b="0" i="0" u="none" strike="noStrike">
                          <a:solidFill>
                            <a:srgbClr val="000000"/>
                          </a:solidFill>
                          <a:effectLst/>
                          <a:latin typeface="MS Gothic"/>
                        </a:rPr>
                        <a:t>6</a:t>
                      </a:r>
                    </a:p>
                  </a:txBody>
                  <a:tcPr marL="9525" marR="9525" marT="9525" marB="0" anchor="ctr"/>
                </a:tc>
                <a:tc>
                  <a:txBody>
                    <a:bodyPr/>
                    <a:lstStyle/>
                    <a:p>
                      <a:pPr algn="ctr" fontAlgn="ctr"/>
                      <a:r>
                        <a:rPr lang="en-US" altLang="ja-JP" sz="800" b="0" i="0" u="none" strike="noStrike">
                          <a:solidFill>
                            <a:srgbClr val="000000"/>
                          </a:solidFill>
                          <a:effectLst/>
                          <a:latin typeface="MS Gothic"/>
                        </a:rPr>
                        <a:t>3.0%</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スーパー</a:t>
                      </a:r>
                    </a:p>
                  </a:txBody>
                  <a:tcPr marL="9525" marR="9525" marT="9525" marB="0" anchor="ctr"/>
                </a:tc>
                <a:tc>
                  <a:txBody>
                    <a:bodyPr/>
                    <a:lstStyle/>
                    <a:p>
                      <a:pPr algn="ctr" fontAlgn="ctr"/>
                      <a:r>
                        <a:rPr lang="en-US" altLang="ja-JP" sz="800" b="0" i="0" u="none" strike="noStrike">
                          <a:solidFill>
                            <a:srgbClr val="000000"/>
                          </a:solidFill>
                          <a:effectLst/>
                          <a:latin typeface="MS Gothic"/>
                        </a:rPr>
                        <a:t>62</a:t>
                      </a:r>
                    </a:p>
                  </a:txBody>
                  <a:tcPr marL="9525" marR="9525" marT="9525" marB="0" anchor="ctr"/>
                </a:tc>
                <a:tc>
                  <a:txBody>
                    <a:bodyPr/>
                    <a:lstStyle/>
                    <a:p>
                      <a:pPr algn="ctr" fontAlgn="ctr"/>
                      <a:r>
                        <a:rPr lang="en-US" altLang="ja-JP" sz="800" b="0" i="0" u="none" strike="noStrike">
                          <a:solidFill>
                            <a:srgbClr val="000000"/>
                          </a:solidFill>
                          <a:effectLst/>
                          <a:latin typeface="MS Gothic"/>
                        </a:rPr>
                        <a:t>20.5%</a:t>
                      </a:r>
                    </a:p>
                  </a:txBody>
                  <a:tcPr marL="9525" marR="9525" marT="9525" marB="0" anchor="ctr"/>
                </a:tc>
                <a:tc>
                  <a:txBody>
                    <a:bodyPr/>
                    <a:lstStyle/>
                    <a:p>
                      <a:pPr algn="ctr" fontAlgn="ctr"/>
                      <a:r>
                        <a:rPr lang="en-US" altLang="ja-JP" sz="800" b="0" i="0" u="none" strike="noStrike">
                          <a:solidFill>
                            <a:srgbClr val="000000"/>
                          </a:solidFill>
                          <a:effectLst/>
                          <a:latin typeface="MS Gothic"/>
                        </a:rPr>
                        <a:t>14</a:t>
                      </a:r>
                    </a:p>
                  </a:txBody>
                  <a:tcPr marL="9525" marR="9525" marT="9525" marB="0" anchor="ctr"/>
                </a:tc>
                <a:tc>
                  <a:txBody>
                    <a:bodyPr/>
                    <a:lstStyle/>
                    <a:p>
                      <a:pPr algn="ctr" fontAlgn="ctr"/>
                      <a:r>
                        <a:rPr lang="en-US" altLang="ja-JP" sz="800" b="0" i="0" u="none" strike="noStrike">
                          <a:solidFill>
                            <a:srgbClr val="000000"/>
                          </a:solidFill>
                          <a:effectLst/>
                          <a:latin typeface="MS Gothic"/>
                        </a:rPr>
                        <a:t>23.3%</a:t>
                      </a:r>
                    </a:p>
                  </a:txBody>
                  <a:tcPr marL="9525" marR="9525" marT="9525" marB="0" anchor="ctr"/>
                </a:tc>
                <a:tc>
                  <a:txBody>
                    <a:bodyPr/>
                    <a:lstStyle/>
                    <a:p>
                      <a:pPr algn="ctr" fontAlgn="ctr"/>
                      <a:r>
                        <a:rPr lang="en-US" altLang="ja-JP" sz="800" b="0" i="0" u="none" strike="noStrike">
                          <a:solidFill>
                            <a:srgbClr val="000000"/>
                          </a:solidFill>
                          <a:effectLst/>
                          <a:latin typeface="MS Gothic"/>
                        </a:rPr>
                        <a:t>7</a:t>
                      </a:r>
                    </a:p>
                  </a:txBody>
                  <a:tcPr marL="9525" marR="9525" marT="9525" marB="0" anchor="ctr"/>
                </a:tc>
                <a:tc>
                  <a:txBody>
                    <a:bodyPr/>
                    <a:lstStyle/>
                    <a:p>
                      <a:pPr algn="ctr" fontAlgn="ctr"/>
                      <a:r>
                        <a:rPr lang="en-US" altLang="ja-JP" sz="800" b="0" i="0" u="none" strike="noStrike">
                          <a:solidFill>
                            <a:srgbClr val="000000"/>
                          </a:solidFill>
                          <a:effectLst/>
                          <a:latin typeface="MS Gothic"/>
                        </a:rPr>
                        <a:t>15.9%</a:t>
                      </a:r>
                    </a:p>
                  </a:txBody>
                  <a:tcPr marL="9525" marR="9525" marT="9525" marB="0" anchor="ctr"/>
                </a:tc>
                <a:tc>
                  <a:txBody>
                    <a:bodyPr/>
                    <a:lstStyle/>
                    <a:p>
                      <a:pPr algn="ctr" fontAlgn="ctr"/>
                      <a:r>
                        <a:rPr lang="en-US" altLang="ja-JP" sz="800" b="0" i="0" u="none" strike="noStrike">
                          <a:solidFill>
                            <a:srgbClr val="000000"/>
                          </a:solidFill>
                          <a:effectLst/>
                          <a:latin typeface="MS Gothic"/>
                        </a:rPr>
                        <a:t>41</a:t>
                      </a:r>
                    </a:p>
                  </a:txBody>
                  <a:tcPr marL="9525" marR="9525" marT="9525" marB="0" anchor="ctr"/>
                </a:tc>
                <a:tc>
                  <a:txBody>
                    <a:bodyPr/>
                    <a:lstStyle/>
                    <a:p>
                      <a:pPr algn="ctr" fontAlgn="ctr"/>
                      <a:r>
                        <a:rPr lang="en-US" altLang="ja-JP" sz="800" b="0" i="0" u="none" strike="noStrike">
                          <a:solidFill>
                            <a:srgbClr val="000000"/>
                          </a:solidFill>
                          <a:effectLst/>
                          <a:latin typeface="MS Gothic"/>
                        </a:rPr>
                        <a:t>20.6%</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専門店</a:t>
                      </a:r>
                    </a:p>
                  </a:txBody>
                  <a:tcPr marL="9525" marR="9525" marT="9525" marB="0" anchor="ctr"/>
                </a:tc>
                <a:tc>
                  <a:txBody>
                    <a:bodyPr/>
                    <a:lstStyle/>
                    <a:p>
                      <a:pPr algn="ctr" fontAlgn="ctr"/>
                      <a:r>
                        <a:rPr lang="en-US" altLang="ja-JP" sz="800" b="0" i="0" u="none" strike="noStrike">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1.0%</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1.5%</a:t>
                      </a:r>
                    </a:p>
                  </a:txBody>
                  <a:tcPr marL="9525" marR="9525" marT="9525" marB="0" anchor="ctr"/>
                </a:tc>
              </a:tr>
              <a:tr h="154013">
                <a:tc>
                  <a:txBody>
                    <a:bodyPr/>
                    <a:lstStyle/>
                    <a:p>
                      <a:pPr algn="r" fontAlgn="b"/>
                      <a:r>
                        <a:rPr lang="ja-JP" altLang="en-US" sz="800" b="0" i="0" u="none" strike="noStrike">
                          <a:solidFill>
                            <a:srgbClr val="000000"/>
                          </a:solidFill>
                          <a:effectLst/>
                          <a:latin typeface="MS Gothic"/>
                        </a:rPr>
                        <a:t>通販・ネット販売</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0.3%</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2.3%</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その他</a:t>
                      </a:r>
                    </a:p>
                  </a:txBody>
                  <a:tcPr marL="9525" marR="9525" marT="9525" marB="0" anchor="ctr"/>
                </a:tc>
                <a:tc>
                  <a:txBody>
                    <a:bodyPr/>
                    <a:lstStyle/>
                    <a:p>
                      <a:pPr algn="ctr" fontAlgn="ctr"/>
                      <a:r>
                        <a:rPr lang="en-US" altLang="ja-JP" sz="800" b="0" i="0" u="none" strike="noStrike">
                          <a:solidFill>
                            <a:srgbClr val="000000"/>
                          </a:solidFill>
                          <a:effectLst/>
                          <a:latin typeface="MS Gothic"/>
                        </a:rPr>
                        <a:t>6</a:t>
                      </a:r>
                    </a:p>
                  </a:txBody>
                  <a:tcPr marL="9525" marR="9525" marT="9525" marB="0" anchor="ctr"/>
                </a:tc>
                <a:tc>
                  <a:txBody>
                    <a:bodyPr/>
                    <a:lstStyle/>
                    <a:p>
                      <a:pPr algn="ctr" fontAlgn="ctr"/>
                      <a:r>
                        <a:rPr lang="en-US" altLang="ja-JP" sz="800" b="0" i="0" u="none" strike="noStrike">
                          <a:solidFill>
                            <a:srgbClr val="000000"/>
                          </a:solidFill>
                          <a:effectLst/>
                          <a:latin typeface="MS Gothic"/>
                        </a:rPr>
                        <a:t>2.0%</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6.8%</a:t>
                      </a:r>
                    </a:p>
                  </a:txBody>
                  <a:tcPr marL="9525" marR="9525" marT="9525" marB="0" anchor="ctr"/>
                </a:tc>
                <a:tc>
                  <a:txBody>
                    <a:bodyPr/>
                    <a:lstStyle/>
                    <a:p>
                      <a:pPr algn="ctr" fontAlgn="ctr"/>
                      <a:r>
                        <a:rPr lang="en-US" altLang="ja-JP" sz="800" b="0" i="0" u="none" strike="noStrike">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1.5%</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特に決めていない</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5</a:t>
                      </a:r>
                    </a:p>
                  </a:txBody>
                  <a:tcPr marL="9525" marR="9525" marT="9525" marB="0" anchor="ctr"/>
                </a:tc>
                <a:tc>
                  <a:txBody>
                    <a:bodyPr/>
                    <a:lstStyle/>
                    <a:p>
                      <a:pPr algn="ctr" fontAlgn="ctr"/>
                      <a:r>
                        <a:rPr lang="en-US" altLang="ja-JP" sz="800" b="0" i="0" u="none" strike="noStrike">
                          <a:solidFill>
                            <a:srgbClr val="000000"/>
                          </a:solidFill>
                          <a:effectLst/>
                          <a:latin typeface="MS Gothic"/>
                        </a:rPr>
                        <a:t>1.7%</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3.3%</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2.3%</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2</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1.0%</a:t>
                      </a:r>
                    </a:p>
                  </a:txBody>
                  <a:tcPr marL="9525" marR="9525" marT="9525" marB="0" anchor="ctr"/>
                </a:tc>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2231783061"/>
              </p:ext>
            </p:extLst>
          </p:nvPr>
        </p:nvGraphicFramePr>
        <p:xfrm>
          <a:off x="309775" y="7221608"/>
          <a:ext cx="2880002" cy="1179350"/>
        </p:xfrm>
        <a:graphic>
          <a:graphicData uri="http://schemas.openxmlformats.org/drawingml/2006/table">
            <a:tbl>
              <a:tblPr firstRow="1" bandRow="1">
                <a:tableStyleId>{073A0DAA-6AF3-43AB-8588-CEC1D06C72B9}</a:tableStyleId>
              </a:tblPr>
              <a:tblGrid>
                <a:gridCol w="567954"/>
                <a:gridCol w="289006"/>
                <a:gridCol w="289006"/>
                <a:gridCol w="289006"/>
                <a:gridCol w="289006"/>
                <a:gridCol w="289006"/>
                <a:gridCol w="289006"/>
                <a:gridCol w="289006"/>
                <a:gridCol w="289006"/>
              </a:tblGrid>
              <a:tr h="141876">
                <a:tc>
                  <a:txBody>
                    <a:bodyPr/>
                    <a:lstStyle/>
                    <a:p>
                      <a:pPr algn="r" fontAlgn="ctr"/>
                      <a:r>
                        <a:rPr lang="ja-JP" altLang="en-US" sz="800" b="0" i="0" u="none" strike="noStrike" dirty="0" smtClean="0">
                          <a:effectLst/>
                          <a:latin typeface="ＭＳ Ｐゴシック"/>
                        </a:rPr>
                        <a:t>野菜</a:t>
                      </a:r>
                      <a:endParaRPr lang="en-US" altLang="ja-JP" sz="800" b="0" i="0" u="none" strike="noStrike" dirty="0" smtClean="0">
                        <a:effectLst/>
                        <a:latin typeface="ＭＳ Ｐゴシック"/>
                      </a:endParaRPr>
                    </a:p>
                  </a:txBody>
                  <a:tcPr marL="9525" marR="9525" marT="9525" marB="0" anchor="ctr"/>
                </a:tc>
                <a:tc gridSpan="2">
                  <a:txBody>
                    <a:bodyPr/>
                    <a:lstStyle/>
                    <a:p>
                      <a:pPr algn="ctr" fontAlgn="ctr"/>
                      <a:r>
                        <a:rPr lang="ja-JP" altLang="en-US" sz="800" b="0" i="0" u="none" strike="noStrike" dirty="0" smtClean="0">
                          <a:solidFill>
                            <a:schemeClr val="bg1"/>
                          </a:solidFill>
                          <a:effectLst/>
                          <a:latin typeface="MS Gothic"/>
                        </a:rPr>
                        <a:t>合計</a:t>
                      </a:r>
                      <a:endParaRPr lang="ja-JP" altLang="en-US" sz="800" b="0" i="0" u="none" strike="noStrike" dirty="0">
                        <a:solidFill>
                          <a:schemeClr val="bg1"/>
                        </a:solidFill>
                        <a:effectLst/>
                        <a:latin typeface="MS Gothic"/>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MS Gothic"/>
                      </a:endParaRPr>
                    </a:p>
                  </a:txBody>
                  <a:tcPr marL="9525" marR="9525" marT="9525" marB="0" anchor="ctr"/>
                </a:tc>
                <a:tc gridSpan="2">
                  <a:txBody>
                    <a:bodyPr/>
                    <a:lstStyle/>
                    <a:p>
                      <a:pPr algn="ctr" fontAlgn="ctr"/>
                      <a:r>
                        <a:rPr lang="en-US" altLang="ja-JP" sz="800" b="0" i="0" u="none" strike="noStrike" dirty="0">
                          <a:solidFill>
                            <a:schemeClr val="bg1"/>
                          </a:solidFill>
                          <a:effectLst/>
                          <a:latin typeface="MS Gothic"/>
                        </a:rPr>
                        <a:t>40</a:t>
                      </a:r>
                      <a:r>
                        <a:rPr lang="ja-JP" altLang="en-US" sz="800" b="0" i="0" u="none" strike="noStrike" dirty="0">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50</a:t>
                      </a:r>
                      <a:r>
                        <a:rPr lang="ja-JP" altLang="en-US" sz="8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60</a:t>
                      </a:r>
                      <a:r>
                        <a:rPr lang="ja-JP" altLang="en-US" sz="8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168057">
                <a:tc>
                  <a:txBody>
                    <a:bodyPr/>
                    <a:lstStyle/>
                    <a:p>
                      <a:pPr algn="r" fontAlgn="b"/>
                      <a:r>
                        <a:rPr lang="ja-JP" altLang="en-US" sz="800" b="0" i="0" u="none" strike="noStrike" dirty="0">
                          <a:solidFill>
                            <a:srgbClr val="000000"/>
                          </a:solidFill>
                          <a:effectLst/>
                          <a:latin typeface="MS Gothic"/>
                        </a:rPr>
                        <a:t>この直売所</a:t>
                      </a:r>
                    </a:p>
                  </a:txBody>
                  <a:tcPr marL="9525" marR="9525" marT="9525" marB="0" anchor="b"/>
                </a:tc>
                <a:tc>
                  <a:txBody>
                    <a:bodyPr/>
                    <a:lstStyle/>
                    <a:p>
                      <a:pPr algn="ctr" fontAlgn="ctr"/>
                      <a:r>
                        <a:rPr lang="en-US" altLang="ja-JP" sz="800" b="0" i="0" u="none" strike="noStrike" dirty="0">
                          <a:solidFill>
                            <a:srgbClr val="000000"/>
                          </a:solidFill>
                          <a:effectLst/>
                          <a:latin typeface="MS Gothic"/>
                        </a:rPr>
                        <a:t>108</a:t>
                      </a:r>
                    </a:p>
                  </a:txBody>
                  <a:tcPr marL="9525" marR="9525" marT="9525" marB="0" anchor="ctr"/>
                </a:tc>
                <a:tc>
                  <a:txBody>
                    <a:bodyPr/>
                    <a:lstStyle/>
                    <a:p>
                      <a:pPr algn="ctr" fontAlgn="ctr"/>
                      <a:r>
                        <a:rPr lang="en-US" altLang="ja-JP" sz="800" b="0" i="0" u="none" strike="noStrike">
                          <a:solidFill>
                            <a:srgbClr val="000000"/>
                          </a:solidFill>
                          <a:effectLst/>
                          <a:latin typeface="MS Gothic"/>
                        </a:rPr>
                        <a:t>35.3%</a:t>
                      </a:r>
                    </a:p>
                  </a:txBody>
                  <a:tcPr marL="9525" marR="9525" marT="9525" marB="0" anchor="ctr"/>
                </a:tc>
                <a:tc>
                  <a:txBody>
                    <a:bodyPr/>
                    <a:lstStyle/>
                    <a:p>
                      <a:pPr algn="ctr" fontAlgn="ctr"/>
                      <a:r>
                        <a:rPr lang="en-US" altLang="ja-JP" sz="800" b="0" i="0" u="none" strike="noStrike">
                          <a:solidFill>
                            <a:srgbClr val="000000"/>
                          </a:solidFill>
                          <a:effectLst/>
                          <a:latin typeface="MS Gothic"/>
                        </a:rPr>
                        <a:t>4</a:t>
                      </a:r>
                    </a:p>
                  </a:txBody>
                  <a:tcPr marL="9525" marR="9525" marT="9525" marB="0" anchor="ctr"/>
                </a:tc>
                <a:tc>
                  <a:txBody>
                    <a:bodyPr/>
                    <a:lstStyle/>
                    <a:p>
                      <a:pPr algn="ctr" fontAlgn="ctr"/>
                      <a:r>
                        <a:rPr lang="en-US" altLang="ja-JP" sz="800" b="0" i="0" u="none" strike="noStrike">
                          <a:solidFill>
                            <a:srgbClr val="000000"/>
                          </a:solidFill>
                          <a:effectLst/>
                          <a:latin typeface="MS Gothic"/>
                        </a:rPr>
                        <a:t>8.9%</a:t>
                      </a:r>
                    </a:p>
                  </a:txBody>
                  <a:tcPr marL="9525" marR="9525" marT="9525" marB="0" anchor="ctr"/>
                </a:tc>
                <a:tc>
                  <a:txBody>
                    <a:bodyPr/>
                    <a:lstStyle/>
                    <a:p>
                      <a:pPr algn="ctr" fontAlgn="ctr"/>
                      <a:r>
                        <a:rPr lang="en-US" altLang="ja-JP" sz="800" b="0" i="0" u="none" strike="noStrike">
                          <a:solidFill>
                            <a:srgbClr val="000000"/>
                          </a:solidFill>
                          <a:effectLst/>
                          <a:latin typeface="MS Gothic"/>
                        </a:rPr>
                        <a:t>27</a:t>
                      </a:r>
                    </a:p>
                  </a:txBody>
                  <a:tcPr marL="9525" marR="9525" marT="9525" marB="0" anchor="ctr"/>
                </a:tc>
                <a:tc>
                  <a:txBody>
                    <a:bodyPr/>
                    <a:lstStyle/>
                    <a:p>
                      <a:pPr algn="ctr" fontAlgn="ctr"/>
                      <a:r>
                        <a:rPr lang="en-US" altLang="ja-JP" sz="800" b="0" i="0" u="none" strike="noStrike">
                          <a:solidFill>
                            <a:srgbClr val="000000"/>
                          </a:solidFill>
                          <a:effectLst/>
                          <a:latin typeface="MS Gothic"/>
                        </a:rPr>
                        <a:t>44.3%</a:t>
                      </a:r>
                    </a:p>
                  </a:txBody>
                  <a:tcPr marL="9525" marR="9525" marT="9525" marB="0" anchor="ctr"/>
                </a:tc>
                <a:tc>
                  <a:txBody>
                    <a:bodyPr/>
                    <a:lstStyle/>
                    <a:p>
                      <a:pPr algn="ctr" fontAlgn="ctr"/>
                      <a:r>
                        <a:rPr lang="en-US" altLang="ja-JP" sz="800" b="0" i="0" u="none" strike="noStrike">
                          <a:solidFill>
                            <a:srgbClr val="000000"/>
                          </a:solidFill>
                          <a:effectLst/>
                          <a:latin typeface="MS Gothic"/>
                        </a:rPr>
                        <a:t>77</a:t>
                      </a:r>
                    </a:p>
                  </a:txBody>
                  <a:tcPr marL="9525" marR="9525" marT="9525" marB="0" anchor="ctr"/>
                </a:tc>
                <a:tc>
                  <a:txBody>
                    <a:bodyPr/>
                    <a:lstStyle/>
                    <a:p>
                      <a:pPr algn="ctr" fontAlgn="ctr"/>
                      <a:r>
                        <a:rPr lang="en-US" altLang="ja-JP" sz="800" b="0" i="0" u="none" strike="noStrike">
                          <a:solidFill>
                            <a:srgbClr val="000000"/>
                          </a:solidFill>
                          <a:effectLst/>
                          <a:latin typeface="MS Gothic"/>
                        </a:rPr>
                        <a:t>38.5%</a:t>
                      </a:r>
                    </a:p>
                  </a:txBody>
                  <a:tcPr marL="9525" marR="9525" marT="9525" marB="0" anchor="ctr"/>
                </a:tc>
              </a:tr>
              <a:tr h="154013">
                <a:tc>
                  <a:txBody>
                    <a:bodyPr/>
                    <a:lstStyle/>
                    <a:p>
                      <a:pPr algn="r" fontAlgn="b"/>
                      <a:r>
                        <a:rPr lang="ja-JP" altLang="en-US" sz="800" b="0" i="0" u="none" strike="noStrike">
                          <a:solidFill>
                            <a:srgbClr val="000000"/>
                          </a:solidFill>
                          <a:effectLst/>
                          <a:latin typeface="MS Gothic"/>
                        </a:rPr>
                        <a:t>他の直売所</a:t>
                      </a:r>
                    </a:p>
                  </a:txBody>
                  <a:tcPr marL="9525" marR="9525" marT="9525" marB="0" anchor="b"/>
                </a:tc>
                <a:tc>
                  <a:txBody>
                    <a:bodyPr/>
                    <a:lstStyle/>
                    <a:p>
                      <a:pPr algn="ctr" fontAlgn="ctr"/>
                      <a:r>
                        <a:rPr lang="en-US" altLang="ja-JP" sz="800" b="0" i="0" u="none" strike="noStrike">
                          <a:solidFill>
                            <a:srgbClr val="000000"/>
                          </a:solidFill>
                          <a:effectLst/>
                          <a:latin typeface="MS Gothic"/>
                        </a:rPr>
                        <a:t>16</a:t>
                      </a:r>
                    </a:p>
                  </a:txBody>
                  <a:tcPr marL="9525" marR="9525" marT="9525" marB="0" anchor="ctr"/>
                </a:tc>
                <a:tc>
                  <a:txBody>
                    <a:bodyPr/>
                    <a:lstStyle/>
                    <a:p>
                      <a:pPr algn="ctr" fontAlgn="ctr"/>
                      <a:r>
                        <a:rPr lang="en-US" altLang="ja-JP" sz="800" b="0" i="0" u="none" strike="noStrike">
                          <a:solidFill>
                            <a:srgbClr val="000000"/>
                          </a:solidFill>
                          <a:effectLst/>
                          <a:latin typeface="MS Gothic"/>
                        </a:rPr>
                        <a:t>5.2%</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4.4%</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1.6%</a:t>
                      </a:r>
                    </a:p>
                  </a:txBody>
                  <a:tcPr marL="9525" marR="9525" marT="9525" marB="0" anchor="ctr"/>
                </a:tc>
                <a:tc>
                  <a:txBody>
                    <a:bodyPr/>
                    <a:lstStyle/>
                    <a:p>
                      <a:pPr algn="ctr" fontAlgn="ctr"/>
                      <a:r>
                        <a:rPr lang="en-US" altLang="ja-JP" sz="800" b="0" i="0" u="none" strike="noStrike">
                          <a:solidFill>
                            <a:srgbClr val="000000"/>
                          </a:solidFill>
                          <a:effectLst/>
                          <a:latin typeface="MS Gothic"/>
                        </a:rPr>
                        <a:t>13</a:t>
                      </a:r>
                    </a:p>
                  </a:txBody>
                  <a:tcPr marL="9525" marR="9525" marT="9525" marB="0" anchor="ctr"/>
                </a:tc>
                <a:tc>
                  <a:txBody>
                    <a:bodyPr/>
                    <a:lstStyle/>
                    <a:p>
                      <a:pPr algn="ctr" fontAlgn="ctr"/>
                      <a:r>
                        <a:rPr lang="en-US" altLang="ja-JP" sz="800" b="0" i="0" u="none" strike="noStrike">
                          <a:solidFill>
                            <a:srgbClr val="000000"/>
                          </a:solidFill>
                          <a:effectLst/>
                          <a:latin typeface="MS Gothic"/>
                        </a:rPr>
                        <a:t>6.5%</a:t>
                      </a:r>
                    </a:p>
                  </a:txBody>
                  <a:tcPr marL="9525" marR="9525" marT="9525" marB="0" anchor="ctr"/>
                </a:tc>
              </a:tr>
              <a:tr h="154013">
                <a:tc>
                  <a:txBody>
                    <a:bodyPr/>
                    <a:lstStyle/>
                    <a:p>
                      <a:pPr algn="r" fontAlgn="b"/>
                      <a:r>
                        <a:rPr lang="ja-JP" altLang="en-US" sz="800" b="0" i="0" u="none" strike="noStrike">
                          <a:solidFill>
                            <a:srgbClr val="000000"/>
                          </a:solidFill>
                          <a:effectLst/>
                          <a:latin typeface="MS Gothic"/>
                        </a:rPr>
                        <a:t>スーパー</a:t>
                      </a:r>
                    </a:p>
                  </a:txBody>
                  <a:tcPr marL="9525" marR="9525" marT="9525" marB="0" anchor="b"/>
                </a:tc>
                <a:tc>
                  <a:txBody>
                    <a:bodyPr/>
                    <a:lstStyle/>
                    <a:p>
                      <a:pPr algn="ctr" fontAlgn="ctr"/>
                      <a:r>
                        <a:rPr lang="en-US" altLang="ja-JP" sz="800" b="0" i="0" u="none" strike="noStrike">
                          <a:solidFill>
                            <a:srgbClr val="000000"/>
                          </a:solidFill>
                          <a:effectLst/>
                          <a:latin typeface="MS Gothic"/>
                        </a:rPr>
                        <a:t>164</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53.6%</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36</a:t>
                      </a:r>
                    </a:p>
                  </a:txBody>
                  <a:tcPr marL="9525" marR="9525" marT="9525" marB="0" anchor="ctr"/>
                </a:tc>
                <a:tc>
                  <a:txBody>
                    <a:bodyPr/>
                    <a:lstStyle/>
                    <a:p>
                      <a:pPr algn="ctr" fontAlgn="ctr"/>
                      <a:r>
                        <a:rPr lang="en-US" altLang="ja-JP" sz="800" b="0" i="0" u="none" strike="noStrike">
                          <a:solidFill>
                            <a:srgbClr val="000000"/>
                          </a:solidFill>
                          <a:effectLst/>
                          <a:latin typeface="MS Gothic"/>
                        </a:rPr>
                        <a:t>80.0%</a:t>
                      </a:r>
                    </a:p>
                  </a:txBody>
                  <a:tcPr marL="9525" marR="9525" marT="9525" marB="0" anchor="ctr"/>
                </a:tc>
                <a:tc>
                  <a:txBody>
                    <a:bodyPr/>
                    <a:lstStyle/>
                    <a:p>
                      <a:pPr algn="ctr" fontAlgn="ctr"/>
                      <a:r>
                        <a:rPr lang="en-US" altLang="ja-JP" sz="800" b="0" i="0" u="none" strike="noStrike">
                          <a:solidFill>
                            <a:srgbClr val="000000"/>
                          </a:solidFill>
                          <a:effectLst/>
                          <a:latin typeface="MS Gothic"/>
                        </a:rPr>
                        <a:t>30</a:t>
                      </a:r>
                    </a:p>
                  </a:txBody>
                  <a:tcPr marL="9525" marR="9525" marT="9525" marB="0" anchor="ctr"/>
                </a:tc>
                <a:tc>
                  <a:txBody>
                    <a:bodyPr/>
                    <a:lstStyle/>
                    <a:p>
                      <a:pPr algn="ctr" fontAlgn="ctr"/>
                      <a:r>
                        <a:rPr lang="en-US" altLang="ja-JP" sz="800" b="0" i="0" u="none" strike="noStrike">
                          <a:solidFill>
                            <a:srgbClr val="000000"/>
                          </a:solidFill>
                          <a:effectLst/>
                          <a:latin typeface="MS Gothic"/>
                        </a:rPr>
                        <a:t>49.2%</a:t>
                      </a:r>
                    </a:p>
                  </a:txBody>
                  <a:tcPr marL="9525" marR="9525" marT="9525" marB="0" anchor="ctr"/>
                </a:tc>
                <a:tc>
                  <a:txBody>
                    <a:bodyPr/>
                    <a:lstStyle/>
                    <a:p>
                      <a:pPr algn="ctr" fontAlgn="ctr"/>
                      <a:r>
                        <a:rPr lang="en-US" altLang="ja-JP" sz="800" b="0" i="0" u="none" strike="noStrike">
                          <a:solidFill>
                            <a:srgbClr val="000000"/>
                          </a:solidFill>
                          <a:effectLst/>
                          <a:latin typeface="MS Gothic"/>
                        </a:rPr>
                        <a:t>98</a:t>
                      </a:r>
                    </a:p>
                  </a:txBody>
                  <a:tcPr marL="9525" marR="9525" marT="9525" marB="0" anchor="ctr"/>
                </a:tc>
                <a:tc>
                  <a:txBody>
                    <a:bodyPr/>
                    <a:lstStyle/>
                    <a:p>
                      <a:pPr algn="ctr" fontAlgn="ctr"/>
                      <a:r>
                        <a:rPr lang="en-US" altLang="ja-JP" sz="800" b="0" i="0" u="none" strike="noStrike">
                          <a:solidFill>
                            <a:srgbClr val="000000"/>
                          </a:solidFill>
                          <a:effectLst/>
                          <a:latin typeface="MS Gothic"/>
                        </a:rPr>
                        <a:t>49.0%</a:t>
                      </a:r>
                    </a:p>
                  </a:txBody>
                  <a:tcPr marL="9525" marR="9525" marT="9525" marB="0" anchor="ctr"/>
                </a:tc>
              </a:tr>
              <a:tr h="154013">
                <a:tc>
                  <a:txBody>
                    <a:bodyPr/>
                    <a:lstStyle/>
                    <a:p>
                      <a:pPr algn="r" fontAlgn="b"/>
                      <a:r>
                        <a:rPr lang="ja-JP" altLang="en-US" sz="800" b="0" i="0" u="none" strike="noStrike">
                          <a:solidFill>
                            <a:srgbClr val="000000"/>
                          </a:solidFill>
                          <a:effectLst/>
                          <a:latin typeface="MS Gothic"/>
                        </a:rPr>
                        <a:t>専門店</a:t>
                      </a:r>
                    </a:p>
                  </a:txBody>
                  <a:tcPr marL="9525" marR="9525" marT="9525" marB="0" anchor="b"/>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0.7%</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1.0%</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その他</a:t>
                      </a:r>
                    </a:p>
                  </a:txBody>
                  <a:tcPr marL="9525" marR="9525" marT="9525" marB="0" anchor="b"/>
                </a:tc>
                <a:tc>
                  <a:txBody>
                    <a:bodyPr/>
                    <a:lstStyle/>
                    <a:p>
                      <a:pPr algn="ctr" fontAlgn="ctr"/>
                      <a:r>
                        <a:rPr lang="en-US" altLang="ja-JP" sz="800" b="0" i="0" u="none" strike="noStrike">
                          <a:solidFill>
                            <a:srgbClr val="000000"/>
                          </a:solidFill>
                          <a:effectLst/>
                          <a:latin typeface="MS Gothic"/>
                        </a:rPr>
                        <a:t>5</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1.6%</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4.4%</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1.5%</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特に決めていない</a:t>
                      </a:r>
                    </a:p>
                  </a:txBody>
                  <a:tcPr marL="9525" marR="9525" marT="9525" marB="0" anchor="b"/>
                </a:tc>
                <a:tc>
                  <a:txBody>
                    <a:bodyPr/>
                    <a:lstStyle/>
                    <a:p>
                      <a:pPr algn="ctr" fontAlgn="ctr"/>
                      <a:r>
                        <a:rPr lang="en-US" altLang="ja-JP" sz="800" b="0" i="0" u="none" strike="noStrike">
                          <a:solidFill>
                            <a:srgbClr val="000000"/>
                          </a:solidFill>
                          <a:effectLst/>
                          <a:latin typeface="MS Gothic"/>
                        </a:rPr>
                        <a:t>11</a:t>
                      </a:r>
                    </a:p>
                  </a:txBody>
                  <a:tcPr marL="9525" marR="9525" marT="9525" marB="0" anchor="ctr"/>
                </a:tc>
                <a:tc>
                  <a:txBody>
                    <a:bodyPr/>
                    <a:lstStyle/>
                    <a:p>
                      <a:pPr algn="ctr" fontAlgn="ctr"/>
                      <a:r>
                        <a:rPr lang="en-US" altLang="ja-JP" sz="800" b="0" i="0" u="none" strike="noStrike">
                          <a:solidFill>
                            <a:srgbClr val="000000"/>
                          </a:solidFill>
                          <a:effectLst/>
                          <a:latin typeface="MS Gothic"/>
                        </a:rPr>
                        <a:t>3.6%</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1</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2.2%</a:t>
                      </a:r>
                    </a:p>
                  </a:txBody>
                  <a:tcPr marL="9525" marR="9525" marT="9525" marB="0" anchor="ctr"/>
                </a:tc>
                <a:tc>
                  <a:txBody>
                    <a:bodyPr/>
                    <a:lstStyle/>
                    <a:p>
                      <a:pPr algn="ctr" fontAlgn="ctr"/>
                      <a:r>
                        <a:rPr lang="en-US" altLang="ja-JP" sz="800" b="0" i="0" u="none" strike="noStrike">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4.9%</a:t>
                      </a:r>
                    </a:p>
                  </a:txBody>
                  <a:tcPr marL="9525" marR="9525" marT="9525" marB="0" anchor="ctr"/>
                </a:tc>
                <a:tc>
                  <a:txBody>
                    <a:bodyPr/>
                    <a:lstStyle/>
                    <a:p>
                      <a:pPr algn="ctr" fontAlgn="ctr"/>
                      <a:r>
                        <a:rPr lang="en-US" altLang="ja-JP" sz="800" b="0" i="0" u="none" strike="noStrike">
                          <a:solidFill>
                            <a:srgbClr val="000000"/>
                          </a:solidFill>
                          <a:effectLst/>
                          <a:latin typeface="MS Gothic"/>
                        </a:rPr>
                        <a:t>7</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3.5%</a:t>
                      </a:r>
                    </a:p>
                  </a:txBody>
                  <a:tcPr marL="9525" marR="9525" marT="9525" marB="0" anchor="ctr"/>
                </a:tc>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2716621523"/>
              </p:ext>
            </p:extLst>
          </p:nvPr>
        </p:nvGraphicFramePr>
        <p:xfrm>
          <a:off x="3688034" y="7242196"/>
          <a:ext cx="2880002" cy="1432715"/>
        </p:xfrm>
        <a:graphic>
          <a:graphicData uri="http://schemas.openxmlformats.org/drawingml/2006/table">
            <a:tbl>
              <a:tblPr firstRow="1" bandRow="1">
                <a:tableStyleId>{073A0DAA-6AF3-43AB-8588-CEC1D06C72B9}</a:tableStyleId>
              </a:tblPr>
              <a:tblGrid>
                <a:gridCol w="567954"/>
                <a:gridCol w="289006"/>
                <a:gridCol w="289006"/>
                <a:gridCol w="289006"/>
                <a:gridCol w="289006"/>
                <a:gridCol w="289006"/>
                <a:gridCol w="289006"/>
                <a:gridCol w="289006"/>
                <a:gridCol w="289006"/>
              </a:tblGrid>
              <a:tr h="141876">
                <a:tc>
                  <a:txBody>
                    <a:bodyPr/>
                    <a:lstStyle/>
                    <a:p>
                      <a:pPr algn="r" fontAlgn="ctr"/>
                      <a:r>
                        <a:rPr lang="ja-JP" altLang="en-US" sz="800" b="0" i="0" u="none" strike="noStrike" dirty="0" smtClean="0">
                          <a:effectLst/>
                          <a:latin typeface="ＭＳ Ｐゴシック"/>
                        </a:rPr>
                        <a:t>野菜</a:t>
                      </a:r>
                      <a:endParaRPr lang="en-US" altLang="ja-JP" sz="800" b="0" i="0" u="none" strike="noStrike" dirty="0" smtClean="0">
                        <a:effectLst/>
                        <a:latin typeface="ＭＳ Ｐゴシック"/>
                      </a:endParaRPr>
                    </a:p>
                  </a:txBody>
                  <a:tcPr marL="9525" marR="9525" marT="9525" marB="0" anchor="ctr"/>
                </a:tc>
                <a:tc gridSpan="2">
                  <a:txBody>
                    <a:bodyPr/>
                    <a:lstStyle/>
                    <a:p>
                      <a:pPr algn="ctr" fontAlgn="ctr"/>
                      <a:r>
                        <a:rPr lang="ja-JP" altLang="en-US" sz="800" b="0" i="0" u="none" strike="noStrike" dirty="0" smtClean="0">
                          <a:solidFill>
                            <a:schemeClr val="bg1"/>
                          </a:solidFill>
                          <a:effectLst/>
                          <a:latin typeface="MS Gothic"/>
                        </a:rPr>
                        <a:t>合計</a:t>
                      </a:r>
                      <a:endParaRPr lang="ja-JP" altLang="en-US" sz="800" b="0" i="0" u="none" strike="noStrike" dirty="0">
                        <a:solidFill>
                          <a:schemeClr val="bg1"/>
                        </a:solidFill>
                        <a:effectLst/>
                        <a:latin typeface="MS Gothic"/>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MS Gothic"/>
                      </a:endParaRPr>
                    </a:p>
                  </a:txBody>
                  <a:tcPr marL="9525" marR="9525" marT="9525" marB="0" anchor="ctr"/>
                </a:tc>
                <a:tc gridSpan="2">
                  <a:txBody>
                    <a:bodyPr/>
                    <a:lstStyle/>
                    <a:p>
                      <a:pPr algn="ctr" fontAlgn="ctr"/>
                      <a:r>
                        <a:rPr lang="en-US" altLang="ja-JP" sz="800" b="0" i="0" u="none" strike="noStrike" dirty="0">
                          <a:solidFill>
                            <a:schemeClr val="bg1"/>
                          </a:solidFill>
                          <a:effectLst/>
                          <a:latin typeface="MS Gothic"/>
                        </a:rPr>
                        <a:t>40</a:t>
                      </a:r>
                      <a:r>
                        <a:rPr lang="ja-JP" altLang="en-US" sz="800" b="0" i="0" u="none" strike="noStrike" dirty="0">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50</a:t>
                      </a:r>
                      <a:r>
                        <a:rPr lang="ja-JP" altLang="en-US" sz="8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60</a:t>
                      </a:r>
                      <a:r>
                        <a:rPr lang="ja-JP" altLang="en-US" sz="8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168057">
                <a:tc>
                  <a:txBody>
                    <a:bodyPr/>
                    <a:lstStyle/>
                    <a:p>
                      <a:pPr algn="r" fontAlgn="b"/>
                      <a:r>
                        <a:rPr lang="ja-JP" altLang="en-US" sz="800" b="0" i="0" u="none" strike="noStrike" dirty="0">
                          <a:solidFill>
                            <a:srgbClr val="000000"/>
                          </a:solidFill>
                          <a:effectLst/>
                          <a:latin typeface="MS Gothic"/>
                        </a:rPr>
                        <a:t>この直売所</a:t>
                      </a:r>
                    </a:p>
                  </a:txBody>
                  <a:tcPr marL="9525" marR="9525" marT="9525" marB="0" anchor="ctr"/>
                </a:tc>
                <a:tc>
                  <a:txBody>
                    <a:bodyPr/>
                    <a:lstStyle/>
                    <a:p>
                      <a:pPr algn="ctr" fontAlgn="ctr"/>
                      <a:r>
                        <a:rPr lang="en-US" altLang="ja-JP" sz="800" b="0" i="0" u="none" strike="noStrike">
                          <a:solidFill>
                            <a:srgbClr val="000000"/>
                          </a:solidFill>
                          <a:effectLst/>
                          <a:latin typeface="MS Gothic"/>
                        </a:rPr>
                        <a:t>132</a:t>
                      </a:r>
                    </a:p>
                  </a:txBody>
                  <a:tcPr marL="9525" marR="9525" marT="9525" marB="0" anchor="ctr"/>
                </a:tc>
                <a:tc>
                  <a:txBody>
                    <a:bodyPr/>
                    <a:lstStyle/>
                    <a:p>
                      <a:pPr algn="ctr" fontAlgn="ctr"/>
                      <a:r>
                        <a:rPr lang="en-US" altLang="ja-JP" sz="800" b="0" i="0" u="none" strike="noStrike">
                          <a:solidFill>
                            <a:srgbClr val="000000"/>
                          </a:solidFill>
                          <a:effectLst/>
                          <a:latin typeface="MS Gothic"/>
                        </a:rPr>
                        <a:t>43.4%</a:t>
                      </a:r>
                    </a:p>
                  </a:txBody>
                  <a:tcPr marL="9525" marR="9525" marT="9525" marB="0" anchor="ctr"/>
                </a:tc>
                <a:tc>
                  <a:txBody>
                    <a:bodyPr/>
                    <a:lstStyle/>
                    <a:p>
                      <a:pPr algn="ctr" fontAlgn="ctr"/>
                      <a:r>
                        <a:rPr lang="en-US" altLang="ja-JP" sz="800" b="0" i="0" u="none" strike="noStrike">
                          <a:solidFill>
                            <a:srgbClr val="000000"/>
                          </a:solidFill>
                          <a:effectLst/>
                          <a:latin typeface="MS Gothic"/>
                        </a:rPr>
                        <a:t>14</a:t>
                      </a:r>
                    </a:p>
                  </a:txBody>
                  <a:tcPr marL="9525" marR="9525" marT="9525" marB="0" anchor="ctr"/>
                </a:tc>
                <a:tc>
                  <a:txBody>
                    <a:bodyPr/>
                    <a:lstStyle/>
                    <a:p>
                      <a:pPr algn="ctr" fontAlgn="ctr"/>
                      <a:r>
                        <a:rPr lang="en-US" altLang="ja-JP" sz="800" b="0" i="0" u="none" strike="noStrike">
                          <a:solidFill>
                            <a:srgbClr val="000000"/>
                          </a:solidFill>
                          <a:effectLst/>
                          <a:latin typeface="MS Gothic"/>
                        </a:rPr>
                        <a:t>29.2%</a:t>
                      </a:r>
                    </a:p>
                  </a:txBody>
                  <a:tcPr marL="9525" marR="9525" marT="9525" marB="0" anchor="ctr"/>
                </a:tc>
                <a:tc>
                  <a:txBody>
                    <a:bodyPr/>
                    <a:lstStyle/>
                    <a:p>
                      <a:pPr algn="ctr" fontAlgn="ctr"/>
                      <a:r>
                        <a:rPr lang="en-US" altLang="ja-JP" sz="800" b="0" i="0" u="none" strike="noStrike">
                          <a:solidFill>
                            <a:srgbClr val="000000"/>
                          </a:solidFill>
                          <a:effectLst/>
                          <a:latin typeface="MS Gothic"/>
                        </a:rPr>
                        <a:t>16</a:t>
                      </a:r>
                    </a:p>
                  </a:txBody>
                  <a:tcPr marL="9525" marR="9525" marT="9525" marB="0" anchor="ctr"/>
                </a:tc>
                <a:tc>
                  <a:txBody>
                    <a:bodyPr/>
                    <a:lstStyle/>
                    <a:p>
                      <a:pPr algn="ctr" fontAlgn="ctr"/>
                      <a:r>
                        <a:rPr lang="en-US" altLang="ja-JP" sz="800" b="0" i="0" u="none" strike="noStrike">
                          <a:solidFill>
                            <a:srgbClr val="000000"/>
                          </a:solidFill>
                          <a:effectLst/>
                          <a:latin typeface="MS Gothic"/>
                        </a:rPr>
                        <a:t>36.4%</a:t>
                      </a:r>
                    </a:p>
                  </a:txBody>
                  <a:tcPr marL="9525" marR="9525" marT="9525" marB="0" anchor="ctr"/>
                </a:tc>
                <a:tc>
                  <a:txBody>
                    <a:bodyPr/>
                    <a:lstStyle/>
                    <a:p>
                      <a:pPr algn="ctr" fontAlgn="ctr"/>
                      <a:r>
                        <a:rPr lang="en-US" altLang="ja-JP" sz="800" b="0" i="0" u="none" strike="noStrike">
                          <a:solidFill>
                            <a:srgbClr val="000000"/>
                          </a:solidFill>
                          <a:effectLst/>
                          <a:latin typeface="MS Gothic"/>
                        </a:rPr>
                        <a:t>102</a:t>
                      </a:r>
                    </a:p>
                  </a:txBody>
                  <a:tcPr marL="9525" marR="9525" marT="9525" marB="0" anchor="ctr"/>
                </a:tc>
                <a:tc>
                  <a:txBody>
                    <a:bodyPr/>
                    <a:lstStyle/>
                    <a:p>
                      <a:pPr algn="ctr" fontAlgn="ctr"/>
                      <a:r>
                        <a:rPr lang="en-US" altLang="ja-JP" sz="800" b="0" i="0" u="none" strike="noStrike">
                          <a:solidFill>
                            <a:srgbClr val="000000"/>
                          </a:solidFill>
                          <a:effectLst/>
                          <a:latin typeface="MS Gothic"/>
                        </a:rPr>
                        <a:t>48.1%</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他の直売所</a:t>
                      </a:r>
                    </a:p>
                  </a:txBody>
                  <a:tcPr marL="9525" marR="9525" marT="9525" marB="0" anchor="ctr"/>
                </a:tc>
                <a:tc>
                  <a:txBody>
                    <a:bodyPr/>
                    <a:lstStyle/>
                    <a:p>
                      <a:pPr algn="ctr" fontAlgn="ctr"/>
                      <a:r>
                        <a:rPr lang="en-US" altLang="ja-JP" sz="800" b="0" i="0" u="none" strike="noStrike">
                          <a:solidFill>
                            <a:srgbClr val="000000"/>
                          </a:solidFill>
                          <a:effectLst/>
                          <a:latin typeface="MS Gothic"/>
                        </a:rPr>
                        <a:t>30</a:t>
                      </a:r>
                    </a:p>
                  </a:txBody>
                  <a:tcPr marL="9525" marR="9525" marT="9525" marB="0" anchor="ctr"/>
                </a:tc>
                <a:tc>
                  <a:txBody>
                    <a:bodyPr/>
                    <a:lstStyle/>
                    <a:p>
                      <a:pPr algn="ctr" fontAlgn="ctr"/>
                      <a:r>
                        <a:rPr lang="en-US" altLang="ja-JP" sz="800" b="0" i="0" u="none" strike="noStrike">
                          <a:solidFill>
                            <a:srgbClr val="000000"/>
                          </a:solidFill>
                          <a:effectLst/>
                          <a:latin typeface="MS Gothic"/>
                        </a:rPr>
                        <a:t>9.9%</a:t>
                      </a:r>
                    </a:p>
                  </a:txBody>
                  <a:tcPr marL="9525" marR="9525" marT="9525" marB="0" anchor="ctr"/>
                </a:tc>
                <a:tc>
                  <a:txBody>
                    <a:bodyPr/>
                    <a:lstStyle/>
                    <a:p>
                      <a:pPr algn="ctr" fontAlgn="ctr"/>
                      <a:r>
                        <a:rPr lang="en-US" altLang="ja-JP" sz="800" b="0" i="0" u="none" strike="noStrike">
                          <a:solidFill>
                            <a:srgbClr val="000000"/>
                          </a:solidFill>
                          <a:effectLst/>
                          <a:latin typeface="MS Gothic"/>
                        </a:rPr>
                        <a:t>8</a:t>
                      </a:r>
                    </a:p>
                  </a:txBody>
                  <a:tcPr marL="9525" marR="9525" marT="9525" marB="0" anchor="ctr"/>
                </a:tc>
                <a:tc>
                  <a:txBody>
                    <a:bodyPr/>
                    <a:lstStyle/>
                    <a:p>
                      <a:pPr algn="ctr" fontAlgn="ctr"/>
                      <a:r>
                        <a:rPr lang="en-US" altLang="ja-JP" sz="800" b="0" i="0" u="none" strike="noStrike">
                          <a:solidFill>
                            <a:srgbClr val="000000"/>
                          </a:solidFill>
                          <a:effectLst/>
                          <a:latin typeface="MS Gothic"/>
                        </a:rPr>
                        <a:t>16.7%</a:t>
                      </a:r>
                    </a:p>
                  </a:txBody>
                  <a:tcPr marL="9525" marR="9525" marT="9525" marB="0" anchor="ctr"/>
                </a:tc>
                <a:tc>
                  <a:txBody>
                    <a:bodyPr/>
                    <a:lstStyle/>
                    <a:p>
                      <a:pPr algn="ctr" fontAlgn="ctr"/>
                      <a:r>
                        <a:rPr lang="en-US" altLang="ja-JP" sz="800" b="0" i="0" u="none" strike="noStrike">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6.8%</a:t>
                      </a:r>
                    </a:p>
                  </a:txBody>
                  <a:tcPr marL="9525" marR="9525" marT="9525" marB="0" anchor="ctr"/>
                </a:tc>
                <a:tc>
                  <a:txBody>
                    <a:bodyPr/>
                    <a:lstStyle/>
                    <a:p>
                      <a:pPr algn="ctr" fontAlgn="ctr"/>
                      <a:r>
                        <a:rPr lang="en-US" altLang="ja-JP" sz="800" b="0" i="0" u="none" strike="noStrike">
                          <a:solidFill>
                            <a:srgbClr val="000000"/>
                          </a:solidFill>
                          <a:effectLst/>
                          <a:latin typeface="MS Gothic"/>
                        </a:rPr>
                        <a:t>19</a:t>
                      </a:r>
                    </a:p>
                  </a:txBody>
                  <a:tcPr marL="9525" marR="9525" marT="9525" marB="0" anchor="ctr"/>
                </a:tc>
                <a:tc>
                  <a:txBody>
                    <a:bodyPr/>
                    <a:lstStyle/>
                    <a:p>
                      <a:pPr algn="ctr" fontAlgn="ctr"/>
                      <a:r>
                        <a:rPr lang="en-US" altLang="ja-JP" sz="800" b="0" i="0" u="none" strike="noStrike">
                          <a:solidFill>
                            <a:srgbClr val="000000"/>
                          </a:solidFill>
                          <a:effectLst/>
                          <a:latin typeface="MS Gothic"/>
                        </a:rPr>
                        <a:t>9.0%</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スーパー</a:t>
                      </a:r>
                    </a:p>
                  </a:txBody>
                  <a:tcPr marL="9525" marR="9525" marT="9525" marB="0" anchor="ctr"/>
                </a:tc>
                <a:tc>
                  <a:txBody>
                    <a:bodyPr/>
                    <a:lstStyle/>
                    <a:p>
                      <a:pPr algn="ctr" fontAlgn="ctr"/>
                      <a:r>
                        <a:rPr lang="en-US" altLang="ja-JP" sz="800" b="0" i="0" u="none" strike="noStrike">
                          <a:solidFill>
                            <a:srgbClr val="000000"/>
                          </a:solidFill>
                          <a:effectLst/>
                          <a:latin typeface="MS Gothic"/>
                        </a:rPr>
                        <a:t>110</a:t>
                      </a:r>
                    </a:p>
                  </a:txBody>
                  <a:tcPr marL="9525" marR="9525" marT="9525" marB="0" anchor="ctr"/>
                </a:tc>
                <a:tc>
                  <a:txBody>
                    <a:bodyPr/>
                    <a:lstStyle/>
                    <a:p>
                      <a:pPr algn="ctr" fontAlgn="ctr"/>
                      <a:r>
                        <a:rPr lang="en-US" altLang="ja-JP" sz="800" b="0" i="0" u="none" strike="noStrike">
                          <a:solidFill>
                            <a:srgbClr val="000000"/>
                          </a:solidFill>
                          <a:effectLst/>
                          <a:latin typeface="MS Gothic"/>
                        </a:rPr>
                        <a:t>36.2%</a:t>
                      </a:r>
                    </a:p>
                  </a:txBody>
                  <a:tcPr marL="9525" marR="9525" marT="9525" marB="0" anchor="ctr"/>
                </a:tc>
                <a:tc>
                  <a:txBody>
                    <a:bodyPr/>
                    <a:lstStyle/>
                    <a:p>
                      <a:pPr algn="ctr" fontAlgn="ctr"/>
                      <a:r>
                        <a:rPr lang="en-US" altLang="ja-JP" sz="800" b="0" i="0" u="none" strike="noStrike">
                          <a:solidFill>
                            <a:srgbClr val="000000"/>
                          </a:solidFill>
                          <a:effectLst/>
                          <a:latin typeface="MS Gothic"/>
                        </a:rPr>
                        <a:t>22</a:t>
                      </a:r>
                    </a:p>
                  </a:txBody>
                  <a:tcPr marL="9525" marR="9525" marT="9525" marB="0" anchor="ctr"/>
                </a:tc>
                <a:tc>
                  <a:txBody>
                    <a:bodyPr/>
                    <a:lstStyle/>
                    <a:p>
                      <a:pPr algn="ctr" fontAlgn="ctr"/>
                      <a:r>
                        <a:rPr lang="en-US" altLang="ja-JP" sz="800" b="0" i="0" u="none" strike="noStrike">
                          <a:solidFill>
                            <a:srgbClr val="000000"/>
                          </a:solidFill>
                          <a:effectLst/>
                          <a:latin typeface="MS Gothic"/>
                        </a:rPr>
                        <a:t>45.8%</a:t>
                      </a:r>
                    </a:p>
                  </a:txBody>
                  <a:tcPr marL="9525" marR="9525" marT="9525" marB="0" anchor="ctr"/>
                </a:tc>
                <a:tc>
                  <a:txBody>
                    <a:bodyPr/>
                    <a:lstStyle/>
                    <a:p>
                      <a:pPr algn="ctr" fontAlgn="ctr"/>
                      <a:r>
                        <a:rPr lang="en-US" altLang="ja-JP" sz="800" b="0" i="0" u="none" strike="noStrike">
                          <a:solidFill>
                            <a:srgbClr val="000000"/>
                          </a:solidFill>
                          <a:effectLst/>
                          <a:latin typeface="MS Gothic"/>
                        </a:rPr>
                        <a:t>19</a:t>
                      </a:r>
                    </a:p>
                  </a:txBody>
                  <a:tcPr marL="9525" marR="9525" marT="9525" marB="0" anchor="ctr"/>
                </a:tc>
                <a:tc>
                  <a:txBody>
                    <a:bodyPr/>
                    <a:lstStyle/>
                    <a:p>
                      <a:pPr algn="ctr" fontAlgn="ctr"/>
                      <a:r>
                        <a:rPr lang="en-US" altLang="ja-JP" sz="800" b="0" i="0" u="none" strike="noStrike">
                          <a:solidFill>
                            <a:srgbClr val="000000"/>
                          </a:solidFill>
                          <a:effectLst/>
                          <a:latin typeface="MS Gothic"/>
                        </a:rPr>
                        <a:t>43.2%</a:t>
                      </a:r>
                    </a:p>
                  </a:txBody>
                  <a:tcPr marL="9525" marR="9525" marT="9525" marB="0" anchor="ctr"/>
                </a:tc>
                <a:tc>
                  <a:txBody>
                    <a:bodyPr/>
                    <a:lstStyle/>
                    <a:p>
                      <a:pPr algn="ctr" fontAlgn="ctr"/>
                      <a:r>
                        <a:rPr lang="en-US" altLang="ja-JP" sz="800" b="0" i="0" u="none" strike="noStrike">
                          <a:solidFill>
                            <a:srgbClr val="000000"/>
                          </a:solidFill>
                          <a:effectLst/>
                          <a:latin typeface="MS Gothic"/>
                        </a:rPr>
                        <a:t>69</a:t>
                      </a:r>
                    </a:p>
                  </a:txBody>
                  <a:tcPr marL="9525" marR="9525" marT="9525" marB="0" anchor="ctr"/>
                </a:tc>
                <a:tc>
                  <a:txBody>
                    <a:bodyPr/>
                    <a:lstStyle/>
                    <a:p>
                      <a:pPr algn="ctr" fontAlgn="ctr"/>
                      <a:r>
                        <a:rPr lang="en-US" altLang="ja-JP" sz="800" b="0" i="0" u="none" strike="noStrike">
                          <a:solidFill>
                            <a:srgbClr val="000000"/>
                          </a:solidFill>
                          <a:effectLst/>
                          <a:latin typeface="MS Gothic"/>
                        </a:rPr>
                        <a:t>32.5%</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専門店</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0.7%</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.9%</a:t>
                      </a:r>
                    </a:p>
                  </a:txBody>
                  <a:tcPr marL="9525" marR="9525" marT="9525" marB="0" anchor="ctr"/>
                </a:tc>
              </a:tr>
              <a:tr h="154013">
                <a:tc>
                  <a:txBody>
                    <a:bodyPr/>
                    <a:lstStyle/>
                    <a:p>
                      <a:pPr algn="r" fontAlgn="b"/>
                      <a:r>
                        <a:rPr lang="ja-JP" altLang="en-US" sz="800" b="0" i="0" u="none" strike="noStrike">
                          <a:solidFill>
                            <a:srgbClr val="000000"/>
                          </a:solidFill>
                          <a:effectLst/>
                          <a:latin typeface="MS Gothic"/>
                        </a:rPr>
                        <a:t>通販・ネット販売</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0.7%</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2.3%</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.5%</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その他</a:t>
                      </a:r>
                    </a:p>
                  </a:txBody>
                  <a:tcPr marL="9525" marR="9525" marT="9525" marB="0" anchor="ctr"/>
                </a:tc>
                <a:tc>
                  <a:txBody>
                    <a:bodyPr/>
                    <a:lstStyle/>
                    <a:p>
                      <a:pPr algn="ctr" fontAlgn="ctr"/>
                      <a:r>
                        <a:rPr lang="en-US" altLang="ja-JP" sz="800" b="0" i="0" u="none" strike="noStrike">
                          <a:solidFill>
                            <a:srgbClr val="000000"/>
                          </a:solidFill>
                          <a:effectLst/>
                          <a:latin typeface="MS Gothic"/>
                        </a:rPr>
                        <a:t>10</a:t>
                      </a:r>
                    </a:p>
                  </a:txBody>
                  <a:tcPr marL="9525" marR="9525" marT="9525" marB="0" anchor="ctr"/>
                </a:tc>
                <a:tc>
                  <a:txBody>
                    <a:bodyPr/>
                    <a:lstStyle/>
                    <a:p>
                      <a:pPr algn="ctr" fontAlgn="ctr"/>
                      <a:r>
                        <a:rPr lang="en-US" altLang="ja-JP" sz="800" b="0" i="0" u="none" strike="noStrike">
                          <a:solidFill>
                            <a:srgbClr val="000000"/>
                          </a:solidFill>
                          <a:effectLst/>
                          <a:latin typeface="MS Gothic"/>
                        </a:rPr>
                        <a:t>3.3%</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4.2%</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4.5%</a:t>
                      </a:r>
                    </a:p>
                  </a:txBody>
                  <a:tcPr marL="9525" marR="9525" marT="9525" marB="0" anchor="ctr"/>
                </a:tc>
                <a:tc>
                  <a:txBody>
                    <a:bodyPr/>
                    <a:lstStyle/>
                    <a:p>
                      <a:pPr algn="ctr" fontAlgn="ctr"/>
                      <a:r>
                        <a:rPr lang="en-US" altLang="ja-JP" sz="800" b="0" i="0" u="none" strike="noStrike">
                          <a:solidFill>
                            <a:srgbClr val="000000"/>
                          </a:solidFill>
                          <a:effectLst/>
                          <a:latin typeface="MS Gothic"/>
                        </a:rPr>
                        <a:t>6</a:t>
                      </a:r>
                    </a:p>
                  </a:txBody>
                  <a:tcPr marL="9525" marR="9525" marT="9525" marB="0" anchor="ctr"/>
                </a:tc>
                <a:tc>
                  <a:txBody>
                    <a:bodyPr/>
                    <a:lstStyle/>
                    <a:p>
                      <a:pPr algn="ctr" fontAlgn="ctr"/>
                      <a:r>
                        <a:rPr lang="en-US" altLang="ja-JP" sz="800" b="0" i="0" u="none" strike="noStrike">
                          <a:solidFill>
                            <a:srgbClr val="000000"/>
                          </a:solidFill>
                          <a:effectLst/>
                          <a:latin typeface="MS Gothic"/>
                        </a:rPr>
                        <a:t>2.8%</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特に決めていない</a:t>
                      </a:r>
                    </a:p>
                  </a:txBody>
                  <a:tcPr marL="9525" marR="9525" marT="9525" marB="0" anchor="ctr"/>
                </a:tc>
                <a:tc>
                  <a:txBody>
                    <a:bodyPr/>
                    <a:lstStyle/>
                    <a:p>
                      <a:pPr algn="ctr" fontAlgn="ctr"/>
                      <a:r>
                        <a:rPr lang="en-US" altLang="ja-JP" sz="800" b="0" i="0" u="none" strike="noStrike">
                          <a:solidFill>
                            <a:srgbClr val="000000"/>
                          </a:solidFill>
                          <a:effectLst/>
                          <a:latin typeface="MS Gothic"/>
                        </a:rPr>
                        <a:t>18</a:t>
                      </a:r>
                    </a:p>
                  </a:txBody>
                  <a:tcPr marL="9525" marR="9525" marT="9525" marB="0" anchor="ctr"/>
                </a:tc>
                <a:tc>
                  <a:txBody>
                    <a:bodyPr/>
                    <a:lstStyle/>
                    <a:p>
                      <a:pPr algn="ctr" fontAlgn="ctr"/>
                      <a:r>
                        <a:rPr lang="en-US" altLang="ja-JP" sz="800" b="0" i="0" u="none" strike="noStrike">
                          <a:solidFill>
                            <a:srgbClr val="000000"/>
                          </a:solidFill>
                          <a:effectLst/>
                          <a:latin typeface="MS Gothic"/>
                        </a:rPr>
                        <a:t>5.9%</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4.2%</a:t>
                      </a:r>
                    </a:p>
                  </a:txBody>
                  <a:tcPr marL="9525" marR="9525" marT="9525" marB="0" anchor="ctr"/>
                </a:tc>
                <a:tc>
                  <a:txBody>
                    <a:bodyPr/>
                    <a:lstStyle/>
                    <a:p>
                      <a:pPr algn="ctr" fontAlgn="ctr"/>
                      <a:r>
                        <a:rPr lang="en-US" altLang="ja-JP" sz="800" b="0" i="0" u="none" strike="noStrike">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6.8%</a:t>
                      </a:r>
                    </a:p>
                  </a:txBody>
                  <a:tcPr marL="9525" marR="9525" marT="9525" marB="0" anchor="ctr"/>
                </a:tc>
                <a:tc>
                  <a:txBody>
                    <a:bodyPr/>
                    <a:lstStyle/>
                    <a:p>
                      <a:pPr algn="ctr" fontAlgn="ctr"/>
                      <a:r>
                        <a:rPr lang="en-US" altLang="ja-JP" sz="800" b="0" i="0" u="none" strike="noStrike">
                          <a:solidFill>
                            <a:srgbClr val="000000"/>
                          </a:solidFill>
                          <a:effectLst/>
                          <a:latin typeface="MS Gothic"/>
                        </a:rPr>
                        <a:t>13</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6.1%</a:t>
                      </a:r>
                    </a:p>
                  </a:txBody>
                  <a:tcPr marL="9525" marR="9525" marT="9525" marB="0" anchor="ctr"/>
                </a:tc>
              </a:tr>
            </a:tbl>
          </a:graphicData>
        </a:graphic>
      </p:graphicFrame>
      <p:sp>
        <p:nvSpPr>
          <p:cNvPr id="2" name="フッター プレースホルダー 1"/>
          <p:cNvSpPr>
            <a:spLocks noGrp="1"/>
          </p:cNvSpPr>
          <p:nvPr>
            <p:ph type="ftr" sz="quarter" idx="11"/>
          </p:nvPr>
        </p:nvSpPr>
        <p:spPr>
          <a:xfrm>
            <a:off x="2343150" y="8651826"/>
            <a:ext cx="2171700" cy="486833"/>
          </a:xfrm>
        </p:spPr>
        <p:txBody>
          <a:bodyPr/>
          <a:lstStyle/>
          <a:p>
            <a:r>
              <a:rPr kumimoji="1" lang="ja-JP" altLang="en-US" dirty="0" smtClean="0"/>
              <a:t>１６</a:t>
            </a:r>
            <a:endParaRPr kumimoji="1" lang="ja-JP" altLang="en-US" dirty="0"/>
          </a:p>
        </p:txBody>
      </p:sp>
    </p:spTree>
    <p:extLst>
      <p:ext uri="{BB962C8B-B14F-4D97-AF65-F5344CB8AC3E}">
        <p14:creationId xmlns:p14="http://schemas.microsoft.com/office/powerpoint/2010/main" val="22184486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07724" y="827584"/>
            <a:ext cx="2651740" cy="276999"/>
          </a:xfrm>
          <a:prstGeom prst="rect">
            <a:avLst/>
          </a:prstGeom>
          <a:noFill/>
        </p:spPr>
        <p:txBody>
          <a:bodyPr wrap="square" rtlCol="0">
            <a:spAutoFit/>
          </a:bodyPr>
          <a:lstStyle/>
          <a:p>
            <a:r>
              <a:rPr kumimoji="1" lang="en-US" altLang="ja-JP" sz="1200" dirty="0" smtClean="0"/>
              <a:t>Q</a:t>
            </a:r>
            <a:r>
              <a:rPr lang="ja-JP" altLang="en-US" sz="1200" dirty="0"/>
              <a:t>８</a:t>
            </a:r>
            <a:r>
              <a:rPr lang="en-US" altLang="ja-JP" sz="1200" dirty="0" smtClean="0"/>
              <a:t>-</a:t>
            </a:r>
            <a:r>
              <a:rPr lang="ja-JP" altLang="en-US" sz="1200" dirty="0" smtClean="0"/>
              <a:t>③　果物 　　</a:t>
            </a:r>
            <a:r>
              <a:rPr kumimoji="1" lang="ja-JP" altLang="en-US" sz="1200" dirty="0" smtClean="0"/>
              <a:t>　</a:t>
            </a:r>
            <a:endParaRPr kumimoji="1" lang="ja-JP" altLang="en-US" sz="1200" dirty="0"/>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775" y="5089624"/>
            <a:ext cx="2880000" cy="2171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5600" y="5076056"/>
            <a:ext cx="2880000" cy="2182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724" y="1303497"/>
            <a:ext cx="2880000" cy="201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表 8"/>
          <p:cNvGraphicFramePr>
            <a:graphicFrameLocks noGrp="1"/>
          </p:cNvGraphicFramePr>
          <p:nvPr>
            <p:extLst>
              <p:ext uri="{D42A27DB-BD31-4B8C-83A1-F6EECF244321}">
                <p14:modId xmlns:p14="http://schemas.microsoft.com/office/powerpoint/2010/main" val="4285205538"/>
              </p:ext>
            </p:extLst>
          </p:nvPr>
        </p:nvGraphicFramePr>
        <p:xfrm>
          <a:off x="307724" y="3317512"/>
          <a:ext cx="2880002" cy="1432715"/>
        </p:xfrm>
        <a:graphic>
          <a:graphicData uri="http://schemas.openxmlformats.org/drawingml/2006/table">
            <a:tbl>
              <a:tblPr firstRow="1" bandRow="1">
                <a:tableStyleId>{073A0DAA-6AF3-43AB-8588-CEC1D06C72B9}</a:tableStyleId>
              </a:tblPr>
              <a:tblGrid>
                <a:gridCol w="567954"/>
                <a:gridCol w="289006"/>
                <a:gridCol w="289006"/>
                <a:gridCol w="289006"/>
                <a:gridCol w="289006"/>
                <a:gridCol w="289006"/>
                <a:gridCol w="289006"/>
                <a:gridCol w="289006"/>
                <a:gridCol w="289006"/>
              </a:tblGrid>
              <a:tr h="141876">
                <a:tc>
                  <a:txBody>
                    <a:bodyPr/>
                    <a:lstStyle/>
                    <a:p>
                      <a:pPr algn="r" fontAlgn="ctr"/>
                      <a:r>
                        <a:rPr lang="ja-JP" altLang="en-US" sz="800" b="0" i="0" u="none" strike="noStrike" dirty="0" smtClean="0">
                          <a:effectLst/>
                          <a:latin typeface="ＭＳ Ｐゴシック"/>
                        </a:rPr>
                        <a:t>果物</a:t>
                      </a:r>
                      <a:endParaRPr lang="en-US" altLang="ja-JP" sz="800" b="0" i="0" u="none" strike="noStrike" dirty="0" smtClean="0">
                        <a:effectLst/>
                        <a:latin typeface="ＭＳ Ｐゴシック"/>
                      </a:endParaRPr>
                    </a:p>
                  </a:txBody>
                  <a:tcPr marL="9525" marR="9525" marT="9525" marB="0" anchor="ctr"/>
                </a:tc>
                <a:tc gridSpan="2">
                  <a:txBody>
                    <a:bodyPr/>
                    <a:lstStyle/>
                    <a:p>
                      <a:pPr algn="ctr" fontAlgn="ctr"/>
                      <a:r>
                        <a:rPr lang="ja-JP" altLang="en-US" sz="800" b="0" i="0" u="none" strike="noStrike" dirty="0" smtClean="0">
                          <a:solidFill>
                            <a:schemeClr val="bg1"/>
                          </a:solidFill>
                          <a:effectLst/>
                          <a:latin typeface="MS Gothic"/>
                        </a:rPr>
                        <a:t>合計</a:t>
                      </a:r>
                      <a:endParaRPr lang="ja-JP" altLang="en-US" sz="800" b="0" i="0" u="none" strike="noStrike" dirty="0">
                        <a:solidFill>
                          <a:schemeClr val="bg1"/>
                        </a:solidFill>
                        <a:effectLst/>
                        <a:latin typeface="MS Gothic"/>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MS Gothic"/>
                      </a:endParaRPr>
                    </a:p>
                  </a:txBody>
                  <a:tcPr marL="9525" marR="9525" marT="9525" marB="0" anchor="ctr"/>
                </a:tc>
                <a:tc gridSpan="2">
                  <a:txBody>
                    <a:bodyPr/>
                    <a:lstStyle/>
                    <a:p>
                      <a:pPr algn="ctr" fontAlgn="ctr"/>
                      <a:r>
                        <a:rPr lang="en-US" altLang="ja-JP" sz="800" b="0" i="0" u="none" strike="noStrike" dirty="0">
                          <a:solidFill>
                            <a:schemeClr val="bg1"/>
                          </a:solidFill>
                          <a:effectLst/>
                          <a:latin typeface="MS Gothic"/>
                        </a:rPr>
                        <a:t>40</a:t>
                      </a:r>
                      <a:r>
                        <a:rPr lang="ja-JP" altLang="en-US" sz="800" b="0" i="0" u="none" strike="noStrike" dirty="0">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50</a:t>
                      </a:r>
                      <a:r>
                        <a:rPr lang="ja-JP" altLang="en-US" sz="8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60</a:t>
                      </a:r>
                      <a:r>
                        <a:rPr lang="ja-JP" altLang="en-US" sz="8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168057">
                <a:tc>
                  <a:txBody>
                    <a:bodyPr/>
                    <a:lstStyle/>
                    <a:p>
                      <a:pPr algn="r" fontAlgn="b"/>
                      <a:r>
                        <a:rPr lang="ja-JP" altLang="en-US" sz="800" b="0" i="0" u="none" strike="noStrike" dirty="0">
                          <a:solidFill>
                            <a:srgbClr val="000000"/>
                          </a:solidFill>
                          <a:effectLst/>
                          <a:latin typeface="MS Gothic"/>
                        </a:rPr>
                        <a:t>この直売所</a:t>
                      </a:r>
                    </a:p>
                  </a:txBody>
                  <a:tcPr marL="9525" marR="9525" marT="9525" marB="0" anchor="ctr"/>
                </a:tc>
                <a:tc>
                  <a:txBody>
                    <a:bodyPr/>
                    <a:lstStyle/>
                    <a:p>
                      <a:pPr algn="ctr" fontAlgn="ctr"/>
                      <a:r>
                        <a:rPr lang="en-US" altLang="ja-JP" sz="800" b="0" i="0" u="none" strike="noStrike">
                          <a:solidFill>
                            <a:srgbClr val="000000"/>
                          </a:solidFill>
                          <a:effectLst/>
                          <a:latin typeface="MS Gothic"/>
                        </a:rPr>
                        <a:t>129</a:t>
                      </a:r>
                    </a:p>
                  </a:txBody>
                  <a:tcPr marL="9525" marR="9525" marT="9525" marB="0" anchor="ctr"/>
                </a:tc>
                <a:tc>
                  <a:txBody>
                    <a:bodyPr/>
                    <a:lstStyle/>
                    <a:p>
                      <a:pPr algn="ctr" fontAlgn="ctr"/>
                      <a:r>
                        <a:rPr lang="en-US" altLang="ja-JP" sz="800" b="0" i="0" u="none" strike="noStrike">
                          <a:solidFill>
                            <a:srgbClr val="000000"/>
                          </a:solidFill>
                          <a:effectLst/>
                          <a:latin typeface="MS Gothic"/>
                        </a:rPr>
                        <a:t>41.1%</a:t>
                      </a:r>
                    </a:p>
                  </a:txBody>
                  <a:tcPr marL="9525" marR="9525" marT="9525" marB="0" anchor="ctr"/>
                </a:tc>
                <a:tc>
                  <a:txBody>
                    <a:bodyPr/>
                    <a:lstStyle/>
                    <a:p>
                      <a:pPr algn="ctr" fontAlgn="ctr"/>
                      <a:r>
                        <a:rPr lang="en-US" altLang="ja-JP" sz="800" b="0" i="0" u="none" strike="noStrike">
                          <a:solidFill>
                            <a:srgbClr val="000000"/>
                          </a:solidFill>
                          <a:effectLst/>
                          <a:latin typeface="MS Gothic"/>
                        </a:rPr>
                        <a:t>15</a:t>
                      </a:r>
                    </a:p>
                  </a:txBody>
                  <a:tcPr marL="9525" marR="9525" marT="9525" marB="0" anchor="ctr"/>
                </a:tc>
                <a:tc>
                  <a:txBody>
                    <a:bodyPr/>
                    <a:lstStyle/>
                    <a:p>
                      <a:pPr algn="ctr" fontAlgn="ctr"/>
                      <a:r>
                        <a:rPr lang="en-US" altLang="ja-JP" sz="800" b="0" i="0" u="none" strike="noStrike">
                          <a:solidFill>
                            <a:srgbClr val="000000"/>
                          </a:solidFill>
                          <a:effectLst/>
                          <a:latin typeface="MS Gothic"/>
                        </a:rPr>
                        <a:t>28.8%</a:t>
                      </a:r>
                    </a:p>
                  </a:txBody>
                  <a:tcPr marL="9525" marR="9525" marT="9525" marB="0" anchor="ctr"/>
                </a:tc>
                <a:tc>
                  <a:txBody>
                    <a:bodyPr/>
                    <a:lstStyle/>
                    <a:p>
                      <a:pPr algn="ctr" fontAlgn="ctr"/>
                      <a:r>
                        <a:rPr lang="en-US" altLang="ja-JP" sz="800" b="0" i="0" u="none" strike="noStrike">
                          <a:solidFill>
                            <a:srgbClr val="000000"/>
                          </a:solidFill>
                          <a:effectLst/>
                          <a:latin typeface="MS Gothic"/>
                        </a:rPr>
                        <a:t>12</a:t>
                      </a:r>
                    </a:p>
                  </a:txBody>
                  <a:tcPr marL="9525" marR="9525" marT="9525" marB="0" anchor="ctr"/>
                </a:tc>
                <a:tc>
                  <a:txBody>
                    <a:bodyPr/>
                    <a:lstStyle/>
                    <a:p>
                      <a:pPr algn="ctr" fontAlgn="ctr"/>
                      <a:r>
                        <a:rPr lang="en-US" altLang="ja-JP" sz="800" b="0" i="0" u="none" strike="noStrike">
                          <a:solidFill>
                            <a:srgbClr val="000000"/>
                          </a:solidFill>
                          <a:effectLst/>
                          <a:latin typeface="MS Gothic"/>
                        </a:rPr>
                        <a:t>28.6%</a:t>
                      </a:r>
                    </a:p>
                  </a:txBody>
                  <a:tcPr marL="9525" marR="9525" marT="9525" marB="0" anchor="ctr"/>
                </a:tc>
                <a:tc>
                  <a:txBody>
                    <a:bodyPr/>
                    <a:lstStyle/>
                    <a:p>
                      <a:pPr algn="ctr" fontAlgn="ctr"/>
                      <a:r>
                        <a:rPr lang="en-US" altLang="ja-JP" sz="800" b="0" i="0" u="none" strike="noStrike">
                          <a:solidFill>
                            <a:srgbClr val="000000"/>
                          </a:solidFill>
                          <a:effectLst/>
                          <a:latin typeface="MS Gothic"/>
                        </a:rPr>
                        <a:t>102</a:t>
                      </a:r>
                    </a:p>
                  </a:txBody>
                  <a:tcPr marL="9525" marR="9525" marT="9525" marB="0" anchor="ctr"/>
                </a:tc>
                <a:tc>
                  <a:txBody>
                    <a:bodyPr/>
                    <a:lstStyle/>
                    <a:p>
                      <a:pPr algn="ctr" fontAlgn="ctr"/>
                      <a:r>
                        <a:rPr lang="en-US" altLang="ja-JP" sz="800" b="0" i="0" u="none" strike="noStrike">
                          <a:solidFill>
                            <a:srgbClr val="000000"/>
                          </a:solidFill>
                          <a:effectLst/>
                          <a:latin typeface="MS Gothic"/>
                        </a:rPr>
                        <a:t>46.4%</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他の直売所</a:t>
                      </a:r>
                    </a:p>
                  </a:txBody>
                  <a:tcPr marL="9525" marR="9525" marT="9525" marB="0" anchor="ctr"/>
                </a:tc>
                <a:tc>
                  <a:txBody>
                    <a:bodyPr/>
                    <a:lstStyle/>
                    <a:p>
                      <a:pPr algn="ctr" fontAlgn="ctr"/>
                      <a:r>
                        <a:rPr lang="en-US" altLang="ja-JP" sz="800" b="0" i="0" u="none" strike="noStrike">
                          <a:solidFill>
                            <a:srgbClr val="000000"/>
                          </a:solidFill>
                          <a:effectLst/>
                          <a:latin typeface="MS Gothic"/>
                        </a:rPr>
                        <a:t>6</a:t>
                      </a:r>
                    </a:p>
                  </a:txBody>
                  <a:tcPr marL="9525" marR="9525" marT="9525" marB="0" anchor="ctr"/>
                </a:tc>
                <a:tc>
                  <a:txBody>
                    <a:bodyPr/>
                    <a:lstStyle/>
                    <a:p>
                      <a:pPr algn="ctr" fontAlgn="ctr"/>
                      <a:r>
                        <a:rPr lang="en-US" altLang="ja-JP" sz="800" b="0" i="0" u="none" strike="noStrike">
                          <a:solidFill>
                            <a:srgbClr val="000000"/>
                          </a:solidFill>
                          <a:effectLst/>
                          <a:latin typeface="MS Gothic"/>
                        </a:rPr>
                        <a:t>1.9%</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3.8%</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2.4%</a:t>
                      </a:r>
                    </a:p>
                  </a:txBody>
                  <a:tcPr marL="9525" marR="9525" marT="9525" marB="0" anchor="ctr"/>
                </a:tc>
                <a:tc>
                  <a:txBody>
                    <a:bodyPr/>
                    <a:lstStyle/>
                    <a:p>
                      <a:pPr algn="ctr" fontAlgn="ctr"/>
                      <a:r>
                        <a:rPr lang="en-US" altLang="ja-JP" sz="800" b="0" i="0" u="none" strike="noStrike">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1.4%</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スーパー</a:t>
                      </a:r>
                    </a:p>
                  </a:txBody>
                  <a:tcPr marL="9525" marR="9525" marT="9525" marB="0" anchor="ctr"/>
                </a:tc>
                <a:tc>
                  <a:txBody>
                    <a:bodyPr/>
                    <a:lstStyle/>
                    <a:p>
                      <a:pPr algn="ctr" fontAlgn="ctr"/>
                      <a:r>
                        <a:rPr lang="en-US" altLang="ja-JP" sz="800" b="0" i="0" u="none" strike="noStrike">
                          <a:solidFill>
                            <a:srgbClr val="000000"/>
                          </a:solidFill>
                          <a:effectLst/>
                          <a:latin typeface="MS Gothic"/>
                        </a:rPr>
                        <a:t>126</a:t>
                      </a:r>
                    </a:p>
                  </a:txBody>
                  <a:tcPr marL="9525" marR="9525" marT="9525" marB="0" anchor="ctr"/>
                </a:tc>
                <a:tc>
                  <a:txBody>
                    <a:bodyPr/>
                    <a:lstStyle/>
                    <a:p>
                      <a:pPr algn="ctr" fontAlgn="ctr"/>
                      <a:r>
                        <a:rPr lang="en-US" altLang="ja-JP" sz="800" b="0" i="0" u="none" strike="noStrike">
                          <a:solidFill>
                            <a:srgbClr val="000000"/>
                          </a:solidFill>
                          <a:effectLst/>
                          <a:latin typeface="MS Gothic"/>
                        </a:rPr>
                        <a:t>40.1%</a:t>
                      </a:r>
                    </a:p>
                  </a:txBody>
                  <a:tcPr marL="9525" marR="9525" marT="9525" marB="0" anchor="ctr"/>
                </a:tc>
                <a:tc>
                  <a:txBody>
                    <a:bodyPr/>
                    <a:lstStyle/>
                    <a:p>
                      <a:pPr algn="ctr" fontAlgn="ctr"/>
                      <a:r>
                        <a:rPr lang="en-US" altLang="ja-JP" sz="800" b="0" i="0" u="none" strike="noStrike">
                          <a:solidFill>
                            <a:srgbClr val="000000"/>
                          </a:solidFill>
                          <a:effectLst/>
                          <a:latin typeface="MS Gothic"/>
                        </a:rPr>
                        <a:t>29</a:t>
                      </a:r>
                    </a:p>
                  </a:txBody>
                  <a:tcPr marL="9525" marR="9525" marT="9525" marB="0" anchor="ctr"/>
                </a:tc>
                <a:tc>
                  <a:txBody>
                    <a:bodyPr/>
                    <a:lstStyle/>
                    <a:p>
                      <a:pPr algn="ctr" fontAlgn="ctr"/>
                      <a:r>
                        <a:rPr lang="en-US" altLang="ja-JP" sz="800" b="0" i="0" u="none" strike="noStrike">
                          <a:solidFill>
                            <a:srgbClr val="000000"/>
                          </a:solidFill>
                          <a:effectLst/>
                          <a:latin typeface="MS Gothic"/>
                        </a:rPr>
                        <a:t>55.8%</a:t>
                      </a:r>
                    </a:p>
                  </a:txBody>
                  <a:tcPr marL="9525" marR="9525" marT="9525" marB="0" anchor="ctr"/>
                </a:tc>
                <a:tc>
                  <a:txBody>
                    <a:bodyPr/>
                    <a:lstStyle/>
                    <a:p>
                      <a:pPr algn="ctr" fontAlgn="ctr"/>
                      <a:r>
                        <a:rPr lang="en-US" altLang="ja-JP" sz="800" b="0" i="0" u="none" strike="noStrike">
                          <a:solidFill>
                            <a:srgbClr val="000000"/>
                          </a:solidFill>
                          <a:effectLst/>
                          <a:latin typeface="MS Gothic"/>
                        </a:rPr>
                        <a:t>19</a:t>
                      </a:r>
                    </a:p>
                  </a:txBody>
                  <a:tcPr marL="9525" marR="9525" marT="9525" marB="0" anchor="ctr"/>
                </a:tc>
                <a:tc>
                  <a:txBody>
                    <a:bodyPr/>
                    <a:lstStyle/>
                    <a:p>
                      <a:pPr algn="ctr" fontAlgn="ctr"/>
                      <a:r>
                        <a:rPr lang="en-US" altLang="ja-JP" sz="800" b="0" i="0" u="none" strike="noStrike">
                          <a:solidFill>
                            <a:srgbClr val="000000"/>
                          </a:solidFill>
                          <a:effectLst/>
                          <a:latin typeface="MS Gothic"/>
                        </a:rPr>
                        <a:t>45.2%</a:t>
                      </a:r>
                    </a:p>
                  </a:txBody>
                  <a:tcPr marL="9525" marR="9525" marT="9525" marB="0" anchor="ctr"/>
                </a:tc>
                <a:tc>
                  <a:txBody>
                    <a:bodyPr/>
                    <a:lstStyle/>
                    <a:p>
                      <a:pPr algn="ctr" fontAlgn="ctr"/>
                      <a:r>
                        <a:rPr lang="en-US" altLang="ja-JP" sz="800" b="0" i="0" u="none" strike="noStrike">
                          <a:solidFill>
                            <a:srgbClr val="000000"/>
                          </a:solidFill>
                          <a:effectLst/>
                          <a:latin typeface="MS Gothic"/>
                        </a:rPr>
                        <a:t>78</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35.5%</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専門店</a:t>
                      </a:r>
                    </a:p>
                  </a:txBody>
                  <a:tcPr marL="9525" marR="9525" marT="9525" marB="0" anchor="ctr"/>
                </a:tc>
                <a:tc>
                  <a:txBody>
                    <a:bodyPr/>
                    <a:lstStyle/>
                    <a:p>
                      <a:pPr algn="ctr" fontAlgn="ctr"/>
                      <a:r>
                        <a:rPr lang="en-US" altLang="ja-JP" sz="800" b="0" i="0" u="none" strike="noStrike">
                          <a:solidFill>
                            <a:srgbClr val="000000"/>
                          </a:solidFill>
                          <a:effectLst/>
                          <a:latin typeface="MS Gothic"/>
                        </a:rPr>
                        <a:t>13</a:t>
                      </a:r>
                    </a:p>
                  </a:txBody>
                  <a:tcPr marL="9525" marR="9525" marT="9525" marB="0" anchor="ctr"/>
                </a:tc>
                <a:tc>
                  <a:txBody>
                    <a:bodyPr/>
                    <a:lstStyle/>
                    <a:p>
                      <a:pPr algn="ctr" fontAlgn="ctr"/>
                      <a:r>
                        <a:rPr lang="en-US" altLang="ja-JP" sz="800" b="0" i="0" u="none" strike="noStrike">
                          <a:solidFill>
                            <a:srgbClr val="000000"/>
                          </a:solidFill>
                          <a:effectLst/>
                          <a:latin typeface="MS Gothic"/>
                        </a:rPr>
                        <a:t>4.1%</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4</a:t>
                      </a:r>
                    </a:p>
                  </a:txBody>
                  <a:tcPr marL="9525" marR="9525" marT="9525" marB="0" anchor="ctr"/>
                </a:tc>
                <a:tc>
                  <a:txBody>
                    <a:bodyPr/>
                    <a:lstStyle/>
                    <a:p>
                      <a:pPr algn="ctr" fontAlgn="ctr"/>
                      <a:r>
                        <a:rPr lang="en-US" altLang="ja-JP" sz="800" b="0" i="0" u="none" strike="noStrike">
                          <a:solidFill>
                            <a:srgbClr val="000000"/>
                          </a:solidFill>
                          <a:effectLst/>
                          <a:latin typeface="MS Gothic"/>
                        </a:rPr>
                        <a:t>9.5%</a:t>
                      </a:r>
                    </a:p>
                  </a:txBody>
                  <a:tcPr marL="9525" marR="9525" marT="9525" marB="0" anchor="ctr"/>
                </a:tc>
                <a:tc>
                  <a:txBody>
                    <a:bodyPr/>
                    <a:lstStyle/>
                    <a:p>
                      <a:pPr algn="ctr" fontAlgn="ctr"/>
                      <a:r>
                        <a:rPr lang="en-US" altLang="ja-JP" sz="800" b="0" i="0" u="none" strike="noStrike">
                          <a:solidFill>
                            <a:srgbClr val="000000"/>
                          </a:solidFill>
                          <a:effectLst/>
                          <a:latin typeface="MS Gothic"/>
                        </a:rPr>
                        <a:t>9</a:t>
                      </a:r>
                    </a:p>
                  </a:txBody>
                  <a:tcPr marL="9525" marR="9525" marT="9525" marB="0" anchor="ctr"/>
                </a:tc>
                <a:tc>
                  <a:txBody>
                    <a:bodyPr/>
                    <a:lstStyle/>
                    <a:p>
                      <a:pPr algn="ctr" fontAlgn="ctr"/>
                      <a:r>
                        <a:rPr lang="en-US" altLang="ja-JP" sz="800" b="0" i="0" u="none" strike="noStrike">
                          <a:solidFill>
                            <a:srgbClr val="000000"/>
                          </a:solidFill>
                          <a:effectLst/>
                          <a:latin typeface="MS Gothic"/>
                        </a:rPr>
                        <a:t>4.1%</a:t>
                      </a:r>
                    </a:p>
                  </a:txBody>
                  <a:tcPr marL="9525" marR="9525" marT="9525" marB="0" anchor="ctr"/>
                </a:tc>
              </a:tr>
              <a:tr h="154013">
                <a:tc>
                  <a:txBody>
                    <a:bodyPr/>
                    <a:lstStyle/>
                    <a:p>
                      <a:pPr algn="r" fontAlgn="b"/>
                      <a:r>
                        <a:rPr lang="ja-JP" altLang="en-US" sz="800" b="0" i="0" u="none" strike="noStrike">
                          <a:solidFill>
                            <a:srgbClr val="000000"/>
                          </a:solidFill>
                          <a:effectLst/>
                          <a:latin typeface="MS Gothic"/>
                        </a:rPr>
                        <a:t>通販・ネット販売</a:t>
                      </a:r>
                    </a:p>
                  </a:txBody>
                  <a:tcPr marL="9525" marR="9525" marT="9525" marB="0" anchor="ctr"/>
                </a:tc>
                <a:tc>
                  <a:txBody>
                    <a:bodyPr/>
                    <a:lstStyle/>
                    <a:p>
                      <a:pPr algn="ctr" fontAlgn="ctr"/>
                      <a:r>
                        <a:rPr lang="en-US" altLang="ja-JP" sz="800" b="0" i="0" u="none" strike="noStrike">
                          <a:solidFill>
                            <a:srgbClr val="000000"/>
                          </a:solidFill>
                          <a:effectLst/>
                          <a:latin typeface="MS Gothic"/>
                        </a:rPr>
                        <a:t>4</a:t>
                      </a:r>
                    </a:p>
                  </a:txBody>
                  <a:tcPr marL="9525" marR="9525" marT="9525" marB="0" anchor="ctr"/>
                </a:tc>
                <a:tc>
                  <a:txBody>
                    <a:bodyPr/>
                    <a:lstStyle/>
                    <a:p>
                      <a:pPr algn="ctr" fontAlgn="ctr"/>
                      <a:r>
                        <a:rPr lang="en-US" altLang="ja-JP" sz="800" b="0" i="0" u="none" strike="noStrike">
                          <a:solidFill>
                            <a:srgbClr val="000000"/>
                          </a:solidFill>
                          <a:effectLst/>
                          <a:latin typeface="MS Gothic"/>
                        </a:rPr>
                        <a:t>1.3%</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1.9%</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1.4%</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その他</a:t>
                      </a:r>
                    </a:p>
                  </a:txBody>
                  <a:tcPr marL="9525" marR="9525" marT="9525" marB="0" anchor="ctr"/>
                </a:tc>
                <a:tc>
                  <a:txBody>
                    <a:bodyPr/>
                    <a:lstStyle/>
                    <a:p>
                      <a:pPr algn="ctr" fontAlgn="ctr"/>
                      <a:r>
                        <a:rPr lang="en-US" altLang="ja-JP" sz="800" b="0" i="0" u="none" strike="noStrike">
                          <a:solidFill>
                            <a:srgbClr val="000000"/>
                          </a:solidFill>
                          <a:effectLst/>
                          <a:latin typeface="MS Gothic"/>
                        </a:rPr>
                        <a:t>14</a:t>
                      </a:r>
                    </a:p>
                  </a:txBody>
                  <a:tcPr marL="9525" marR="9525" marT="9525" marB="0" anchor="ctr"/>
                </a:tc>
                <a:tc>
                  <a:txBody>
                    <a:bodyPr/>
                    <a:lstStyle/>
                    <a:p>
                      <a:pPr algn="ctr" fontAlgn="ctr"/>
                      <a:r>
                        <a:rPr lang="en-US" altLang="ja-JP" sz="800" b="0" i="0" u="none" strike="noStrike">
                          <a:solidFill>
                            <a:srgbClr val="000000"/>
                          </a:solidFill>
                          <a:effectLst/>
                          <a:latin typeface="MS Gothic"/>
                        </a:rPr>
                        <a:t>4.5%</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4.8%</a:t>
                      </a:r>
                    </a:p>
                  </a:txBody>
                  <a:tcPr marL="9525" marR="9525" marT="9525" marB="0" anchor="ctr"/>
                </a:tc>
                <a:tc>
                  <a:txBody>
                    <a:bodyPr/>
                    <a:lstStyle/>
                    <a:p>
                      <a:pPr algn="ctr" fontAlgn="ctr"/>
                      <a:r>
                        <a:rPr lang="en-US" altLang="ja-JP" sz="800" b="0" i="0" u="none" strike="noStrike">
                          <a:solidFill>
                            <a:srgbClr val="000000"/>
                          </a:solidFill>
                          <a:effectLst/>
                          <a:latin typeface="MS Gothic"/>
                        </a:rPr>
                        <a:t>12</a:t>
                      </a:r>
                    </a:p>
                  </a:txBody>
                  <a:tcPr marL="9525" marR="9525" marT="9525" marB="0" anchor="ctr"/>
                </a:tc>
                <a:tc>
                  <a:txBody>
                    <a:bodyPr/>
                    <a:lstStyle/>
                    <a:p>
                      <a:pPr algn="ctr" fontAlgn="ctr"/>
                      <a:r>
                        <a:rPr lang="en-US" altLang="ja-JP" sz="800" b="0" i="0" u="none" strike="noStrike">
                          <a:solidFill>
                            <a:srgbClr val="000000"/>
                          </a:solidFill>
                          <a:effectLst/>
                          <a:latin typeface="MS Gothic"/>
                        </a:rPr>
                        <a:t>5.5%</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特に決めていない</a:t>
                      </a:r>
                    </a:p>
                  </a:txBody>
                  <a:tcPr marL="9525" marR="9525" marT="9525" marB="0" anchor="ctr"/>
                </a:tc>
                <a:tc>
                  <a:txBody>
                    <a:bodyPr/>
                    <a:lstStyle/>
                    <a:p>
                      <a:pPr algn="ctr" fontAlgn="ctr"/>
                      <a:r>
                        <a:rPr lang="en-US" altLang="ja-JP" sz="800" b="0" i="0" u="none" strike="noStrike">
                          <a:solidFill>
                            <a:srgbClr val="000000"/>
                          </a:solidFill>
                          <a:effectLst/>
                          <a:latin typeface="MS Gothic"/>
                        </a:rPr>
                        <a:t>22</a:t>
                      </a:r>
                    </a:p>
                  </a:txBody>
                  <a:tcPr marL="9525" marR="9525" marT="9525" marB="0" anchor="ctr"/>
                </a:tc>
                <a:tc>
                  <a:txBody>
                    <a:bodyPr/>
                    <a:lstStyle/>
                    <a:p>
                      <a:pPr algn="ctr" fontAlgn="ctr"/>
                      <a:r>
                        <a:rPr lang="en-US" altLang="ja-JP" sz="800" b="0" i="0" u="none" strike="noStrike">
                          <a:solidFill>
                            <a:srgbClr val="000000"/>
                          </a:solidFill>
                          <a:effectLst/>
                          <a:latin typeface="MS Gothic"/>
                        </a:rPr>
                        <a:t>7.0%</a:t>
                      </a:r>
                    </a:p>
                  </a:txBody>
                  <a:tcPr marL="9525" marR="9525" marT="9525" marB="0" anchor="ctr"/>
                </a:tc>
                <a:tc>
                  <a:txBody>
                    <a:bodyPr/>
                    <a:lstStyle/>
                    <a:p>
                      <a:pPr algn="ctr" fontAlgn="ctr"/>
                      <a:r>
                        <a:rPr lang="en-US" altLang="ja-JP" sz="800" b="0" i="0" u="none" strike="noStrike">
                          <a:solidFill>
                            <a:srgbClr val="000000"/>
                          </a:solidFill>
                          <a:effectLst/>
                          <a:latin typeface="MS Gothic"/>
                        </a:rPr>
                        <a:t>5</a:t>
                      </a:r>
                    </a:p>
                  </a:txBody>
                  <a:tcPr marL="9525" marR="9525" marT="9525" marB="0" anchor="ctr"/>
                </a:tc>
                <a:tc>
                  <a:txBody>
                    <a:bodyPr/>
                    <a:lstStyle/>
                    <a:p>
                      <a:pPr algn="ctr" fontAlgn="ctr"/>
                      <a:r>
                        <a:rPr lang="en-US" altLang="ja-JP" sz="800" b="0" i="0" u="none" strike="noStrike">
                          <a:solidFill>
                            <a:srgbClr val="000000"/>
                          </a:solidFill>
                          <a:effectLst/>
                          <a:latin typeface="MS Gothic"/>
                        </a:rPr>
                        <a:t>9.6%</a:t>
                      </a:r>
                    </a:p>
                  </a:txBody>
                  <a:tcPr marL="9525" marR="9525" marT="9525" marB="0" anchor="ctr"/>
                </a:tc>
                <a:tc>
                  <a:txBody>
                    <a:bodyPr/>
                    <a:lstStyle/>
                    <a:p>
                      <a:pPr algn="ctr" fontAlgn="ctr"/>
                      <a:r>
                        <a:rPr lang="en-US" altLang="ja-JP" sz="800" b="0" i="0" u="none" strike="noStrike">
                          <a:solidFill>
                            <a:srgbClr val="000000"/>
                          </a:solidFill>
                          <a:effectLst/>
                          <a:latin typeface="MS Gothic"/>
                        </a:rPr>
                        <a:t>4</a:t>
                      </a:r>
                    </a:p>
                  </a:txBody>
                  <a:tcPr marL="9525" marR="9525" marT="9525" marB="0" anchor="ctr"/>
                </a:tc>
                <a:tc>
                  <a:txBody>
                    <a:bodyPr/>
                    <a:lstStyle/>
                    <a:p>
                      <a:pPr algn="ctr" fontAlgn="ctr"/>
                      <a:r>
                        <a:rPr lang="en-US" altLang="ja-JP" sz="800" b="0" i="0" u="none" strike="noStrike">
                          <a:solidFill>
                            <a:srgbClr val="000000"/>
                          </a:solidFill>
                          <a:effectLst/>
                          <a:latin typeface="MS Gothic"/>
                        </a:rPr>
                        <a:t>9.5%</a:t>
                      </a:r>
                    </a:p>
                  </a:txBody>
                  <a:tcPr marL="9525" marR="9525" marT="9525" marB="0" anchor="ctr"/>
                </a:tc>
                <a:tc>
                  <a:txBody>
                    <a:bodyPr/>
                    <a:lstStyle/>
                    <a:p>
                      <a:pPr algn="ctr" fontAlgn="ctr"/>
                      <a:r>
                        <a:rPr lang="en-US" altLang="ja-JP" sz="800" b="0" i="0" u="none" strike="noStrike">
                          <a:solidFill>
                            <a:srgbClr val="000000"/>
                          </a:solidFill>
                          <a:effectLst/>
                          <a:latin typeface="MS Gothic"/>
                        </a:rPr>
                        <a:t>13</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5.9%</a:t>
                      </a:r>
                    </a:p>
                  </a:txBody>
                  <a:tcPr marL="9525" marR="9525" marT="9525" marB="0" anchor="ctr"/>
                </a:tc>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2469751540"/>
              </p:ext>
            </p:extLst>
          </p:nvPr>
        </p:nvGraphicFramePr>
        <p:xfrm>
          <a:off x="3711574" y="3378033"/>
          <a:ext cx="2880002" cy="1179350"/>
        </p:xfrm>
        <a:graphic>
          <a:graphicData uri="http://schemas.openxmlformats.org/drawingml/2006/table">
            <a:tbl>
              <a:tblPr firstRow="1" bandRow="1">
                <a:tableStyleId>{073A0DAA-6AF3-43AB-8588-CEC1D06C72B9}</a:tableStyleId>
              </a:tblPr>
              <a:tblGrid>
                <a:gridCol w="567954"/>
                <a:gridCol w="289006"/>
                <a:gridCol w="289006"/>
                <a:gridCol w="289006"/>
                <a:gridCol w="289006"/>
                <a:gridCol w="289006"/>
                <a:gridCol w="289006"/>
                <a:gridCol w="289006"/>
                <a:gridCol w="289006"/>
              </a:tblGrid>
              <a:tr h="141876">
                <a:tc>
                  <a:txBody>
                    <a:bodyPr/>
                    <a:lstStyle/>
                    <a:p>
                      <a:pPr algn="r" fontAlgn="ctr"/>
                      <a:r>
                        <a:rPr lang="ja-JP" altLang="en-US" sz="800" b="0" i="0" u="none" strike="noStrike" dirty="0" smtClean="0">
                          <a:effectLst/>
                          <a:latin typeface="ＭＳ Ｐゴシック"/>
                        </a:rPr>
                        <a:t>果物</a:t>
                      </a:r>
                      <a:endParaRPr lang="en-US" altLang="ja-JP" sz="800" b="0" i="0" u="none" strike="noStrike" dirty="0" smtClean="0">
                        <a:effectLst/>
                        <a:latin typeface="ＭＳ Ｐゴシック"/>
                      </a:endParaRPr>
                    </a:p>
                  </a:txBody>
                  <a:tcPr marL="9525" marR="9525" marT="9525" marB="0" anchor="ctr"/>
                </a:tc>
                <a:tc gridSpan="2">
                  <a:txBody>
                    <a:bodyPr/>
                    <a:lstStyle/>
                    <a:p>
                      <a:pPr algn="ctr" fontAlgn="ctr"/>
                      <a:r>
                        <a:rPr lang="ja-JP" altLang="en-US" sz="800" b="0" i="0" u="none" strike="noStrike" dirty="0" smtClean="0">
                          <a:solidFill>
                            <a:schemeClr val="bg1"/>
                          </a:solidFill>
                          <a:effectLst/>
                          <a:latin typeface="MS Gothic"/>
                        </a:rPr>
                        <a:t>合計</a:t>
                      </a:r>
                      <a:endParaRPr lang="ja-JP" altLang="en-US" sz="800" b="0" i="0" u="none" strike="noStrike" dirty="0">
                        <a:solidFill>
                          <a:schemeClr val="bg1"/>
                        </a:solidFill>
                        <a:effectLst/>
                        <a:latin typeface="MS Gothic"/>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MS Gothic"/>
                      </a:endParaRPr>
                    </a:p>
                  </a:txBody>
                  <a:tcPr marL="9525" marR="9525" marT="9525" marB="0" anchor="ctr"/>
                </a:tc>
                <a:tc gridSpan="2">
                  <a:txBody>
                    <a:bodyPr/>
                    <a:lstStyle/>
                    <a:p>
                      <a:pPr algn="ctr" fontAlgn="ctr"/>
                      <a:r>
                        <a:rPr lang="en-US" altLang="ja-JP" sz="800" b="0" i="0" u="none" strike="noStrike" dirty="0">
                          <a:solidFill>
                            <a:schemeClr val="bg1"/>
                          </a:solidFill>
                          <a:effectLst/>
                          <a:latin typeface="MS Gothic"/>
                        </a:rPr>
                        <a:t>40</a:t>
                      </a:r>
                      <a:r>
                        <a:rPr lang="ja-JP" altLang="en-US" sz="800" b="0" i="0" u="none" strike="noStrike" dirty="0">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50</a:t>
                      </a:r>
                      <a:r>
                        <a:rPr lang="ja-JP" altLang="en-US" sz="8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60</a:t>
                      </a:r>
                      <a:r>
                        <a:rPr lang="ja-JP" altLang="en-US" sz="8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168057">
                <a:tc>
                  <a:txBody>
                    <a:bodyPr/>
                    <a:lstStyle/>
                    <a:p>
                      <a:pPr algn="r" fontAlgn="b"/>
                      <a:r>
                        <a:rPr lang="ja-JP" altLang="en-US" sz="800" b="0" i="0" u="none" strike="noStrike" dirty="0">
                          <a:solidFill>
                            <a:srgbClr val="000000"/>
                          </a:solidFill>
                          <a:effectLst/>
                          <a:latin typeface="MS Gothic"/>
                        </a:rPr>
                        <a:t>この直売所</a:t>
                      </a:r>
                    </a:p>
                  </a:txBody>
                  <a:tcPr marL="9525" marR="9525" marT="9525" marB="0" anchor="ctr"/>
                </a:tc>
                <a:tc>
                  <a:txBody>
                    <a:bodyPr/>
                    <a:lstStyle/>
                    <a:p>
                      <a:pPr algn="ctr" fontAlgn="ctr"/>
                      <a:r>
                        <a:rPr lang="en-US" altLang="ja-JP" sz="800" b="0" i="0" u="none" strike="noStrike">
                          <a:solidFill>
                            <a:srgbClr val="000000"/>
                          </a:solidFill>
                          <a:effectLst/>
                          <a:latin typeface="MS Gothic"/>
                        </a:rPr>
                        <a:t>141</a:t>
                      </a:r>
                    </a:p>
                  </a:txBody>
                  <a:tcPr marL="9525" marR="9525" marT="9525" marB="0" anchor="ctr"/>
                </a:tc>
                <a:tc>
                  <a:txBody>
                    <a:bodyPr/>
                    <a:lstStyle/>
                    <a:p>
                      <a:pPr algn="ctr" fontAlgn="ctr"/>
                      <a:r>
                        <a:rPr lang="en-US" altLang="ja-JP" sz="800" b="0" i="0" u="none" strike="noStrike">
                          <a:solidFill>
                            <a:srgbClr val="000000"/>
                          </a:solidFill>
                          <a:effectLst/>
                          <a:latin typeface="MS Gothic"/>
                        </a:rPr>
                        <a:t>46.5%</a:t>
                      </a:r>
                    </a:p>
                  </a:txBody>
                  <a:tcPr marL="9525" marR="9525" marT="9525" marB="0" anchor="ctr"/>
                </a:tc>
                <a:tc>
                  <a:txBody>
                    <a:bodyPr/>
                    <a:lstStyle/>
                    <a:p>
                      <a:pPr algn="ctr" fontAlgn="ctr"/>
                      <a:r>
                        <a:rPr lang="en-US" altLang="ja-JP" sz="800" b="0" i="0" u="none" strike="noStrike">
                          <a:solidFill>
                            <a:srgbClr val="000000"/>
                          </a:solidFill>
                          <a:effectLst/>
                          <a:latin typeface="MS Gothic"/>
                        </a:rPr>
                        <a:t>22</a:t>
                      </a:r>
                    </a:p>
                  </a:txBody>
                  <a:tcPr marL="9525" marR="9525" marT="9525" marB="0" anchor="ctr"/>
                </a:tc>
                <a:tc>
                  <a:txBody>
                    <a:bodyPr/>
                    <a:lstStyle/>
                    <a:p>
                      <a:pPr algn="ctr" fontAlgn="ctr"/>
                      <a:r>
                        <a:rPr lang="en-US" altLang="ja-JP" sz="800" b="0" i="0" u="none" strike="noStrike">
                          <a:solidFill>
                            <a:srgbClr val="000000"/>
                          </a:solidFill>
                          <a:effectLst/>
                          <a:latin typeface="MS Gothic"/>
                        </a:rPr>
                        <a:t>36.7%</a:t>
                      </a:r>
                    </a:p>
                  </a:txBody>
                  <a:tcPr marL="9525" marR="9525" marT="9525" marB="0" anchor="ctr"/>
                </a:tc>
                <a:tc>
                  <a:txBody>
                    <a:bodyPr/>
                    <a:lstStyle/>
                    <a:p>
                      <a:pPr algn="ctr" fontAlgn="ctr"/>
                      <a:r>
                        <a:rPr lang="en-US" altLang="ja-JP" sz="800" b="0" i="0" u="none" strike="noStrike">
                          <a:solidFill>
                            <a:srgbClr val="000000"/>
                          </a:solidFill>
                          <a:effectLst/>
                          <a:latin typeface="MS Gothic"/>
                        </a:rPr>
                        <a:t>22</a:t>
                      </a:r>
                    </a:p>
                  </a:txBody>
                  <a:tcPr marL="9525" marR="9525" marT="9525" marB="0" anchor="ctr"/>
                </a:tc>
                <a:tc>
                  <a:txBody>
                    <a:bodyPr/>
                    <a:lstStyle/>
                    <a:p>
                      <a:pPr algn="ctr" fontAlgn="ctr"/>
                      <a:r>
                        <a:rPr lang="en-US" altLang="ja-JP" sz="800" b="0" i="0" u="none" strike="noStrike">
                          <a:solidFill>
                            <a:srgbClr val="000000"/>
                          </a:solidFill>
                          <a:effectLst/>
                          <a:latin typeface="MS Gothic"/>
                        </a:rPr>
                        <a:t>50.0%</a:t>
                      </a:r>
                    </a:p>
                  </a:txBody>
                  <a:tcPr marL="9525" marR="9525" marT="9525" marB="0" anchor="ctr"/>
                </a:tc>
                <a:tc>
                  <a:txBody>
                    <a:bodyPr/>
                    <a:lstStyle/>
                    <a:p>
                      <a:pPr algn="ctr" fontAlgn="ctr"/>
                      <a:r>
                        <a:rPr lang="en-US" altLang="ja-JP" sz="800" b="0" i="0" u="none" strike="noStrike">
                          <a:solidFill>
                            <a:srgbClr val="000000"/>
                          </a:solidFill>
                          <a:effectLst/>
                          <a:latin typeface="MS Gothic"/>
                        </a:rPr>
                        <a:t>97</a:t>
                      </a:r>
                    </a:p>
                  </a:txBody>
                  <a:tcPr marL="9525" marR="9525" marT="9525" marB="0" anchor="ctr"/>
                </a:tc>
                <a:tc>
                  <a:txBody>
                    <a:bodyPr/>
                    <a:lstStyle/>
                    <a:p>
                      <a:pPr algn="ctr" fontAlgn="ctr"/>
                      <a:r>
                        <a:rPr lang="en-US" altLang="ja-JP" sz="800" b="0" i="0" u="none" strike="noStrike">
                          <a:solidFill>
                            <a:srgbClr val="000000"/>
                          </a:solidFill>
                          <a:effectLst/>
                          <a:latin typeface="MS Gothic"/>
                        </a:rPr>
                        <a:t>48.7%</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他の直売所</a:t>
                      </a:r>
                    </a:p>
                  </a:txBody>
                  <a:tcPr marL="9525" marR="9525" marT="9525" marB="0" anchor="ctr"/>
                </a:tc>
                <a:tc>
                  <a:txBody>
                    <a:bodyPr/>
                    <a:lstStyle/>
                    <a:p>
                      <a:pPr algn="ctr" fontAlgn="ctr"/>
                      <a:r>
                        <a:rPr lang="en-US" altLang="ja-JP" sz="800" b="0" i="0" u="none" strike="noStrike">
                          <a:solidFill>
                            <a:srgbClr val="000000"/>
                          </a:solidFill>
                          <a:effectLst/>
                          <a:latin typeface="MS Gothic"/>
                        </a:rPr>
                        <a:t>20</a:t>
                      </a:r>
                    </a:p>
                  </a:txBody>
                  <a:tcPr marL="9525" marR="9525" marT="9525" marB="0" anchor="ctr"/>
                </a:tc>
                <a:tc>
                  <a:txBody>
                    <a:bodyPr/>
                    <a:lstStyle/>
                    <a:p>
                      <a:pPr algn="ctr" fontAlgn="ctr"/>
                      <a:r>
                        <a:rPr lang="en-US" altLang="ja-JP" sz="800" b="0" i="0" u="none" strike="noStrike">
                          <a:solidFill>
                            <a:srgbClr val="000000"/>
                          </a:solidFill>
                          <a:effectLst/>
                          <a:latin typeface="MS Gothic"/>
                        </a:rPr>
                        <a:t>6.6%</a:t>
                      </a:r>
                    </a:p>
                  </a:txBody>
                  <a:tcPr marL="9525" marR="9525" marT="9525" marB="0" anchor="ctr"/>
                </a:tc>
                <a:tc>
                  <a:txBody>
                    <a:bodyPr/>
                    <a:lstStyle/>
                    <a:p>
                      <a:pPr algn="ctr" fontAlgn="ctr"/>
                      <a:r>
                        <a:rPr lang="en-US" altLang="ja-JP" sz="800" b="0" i="0" u="none" strike="noStrike">
                          <a:solidFill>
                            <a:srgbClr val="000000"/>
                          </a:solidFill>
                          <a:effectLst/>
                          <a:latin typeface="MS Gothic"/>
                        </a:rPr>
                        <a:t>4</a:t>
                      </a:r>
                    </a:p>
                  </a:txBody>
                  <a:tcPr marL="9525" marR="9525" marT="9525" marB="0" anchor="ctr"/>
                </a:tc>
                <a:tc>
                  <a:txBody>
                    <a:bodyPr/>
                    <a:lstStyle/>
                    <a:p>
                      <a:pPr algn="ctr" fontAlgn="ctr"/>
                      <a:r>
                        <a:rPr lang="en-US" altLang="ja-JP" sz="800" b="0" i="0" u="none" strike="noStrike">
                          <a:solidFill>
                            <a:srgbClr val="000000"/>
                          </a:solidFill>
                          <a:effectLst/>
                          <a:latin typeface="MS Gothic"/>
                        </a:rPr>
                        <a:t>6.7%</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4.5%</a:t>
                      </a:r>
                    </a:p>
                  </a:txBody>
                  <a:tcPr marL="9525" marR="9525" marT="9525" marB="0" anchor="ctr"/>
                </a:tc>
                <a:tc>
                  <a:txBody>
                    <a:bodyPr/>
                    <a:lstStyle/>
                    <a:p>
                      <a:pPr algn="ctr" fontAlgn="ctr"/>
                      <a:r>
                        <a:rPr lang="en-US" altLang="ja-JP" sz="800" b="0" i="0" u="none" strike="noStrike">
                          <a:solidFill>
                            <a:srgbClr val="000000"/>
                          </a:solidFill>
                          <a:effectLst/>
                          <a:latin typeface="MS Gothic"/>
                        </a:rPr>
                        <a:t>14</a:t>
                      </a:r>
                    </a:p>
                  </a:txBody>
                  <a:tcPr marL="9525" marR="9525" marT="9525" marB="0" anchor="ctr"/>
                </a:tc>
                <a:tc>
                  <a:txBody>
                    <a:bodyPr/>
                    <a:lstStyle/>
                    <a:p>
                      <a:pPr algn="ctr" fontAlgn="ctr"/>
                      <a:r>
                        <a:rPr lang="en-US" altLang="ja-JP" sz="800" b="0" i="0" u="none" strike="noStrike">
                          <a:solidFill>
                            <a:srgbClr val="000000"/>
                          </a:solidFill>
                          <a:effectLst/>
                          <a:latin typeface="MS Gothic"/>
                        </a:rPr>
                        <a:t>7.0%</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スーパー</a:t>
                      </a:r>
                    </a:p>
                  </a:txBody>
                  <a:tcPr marL="9525" marR="9525" marT="9525" marB="0" anchor="ctr"/>
                </a:tc>
                <a:tc>
                  <a:txBody>
                    <a:bodyPr/>
                    <a:lstStyle/>
                    <a:p>
                      <a:pPr algn="ctr" fontAlgn="ctr"/>
                      <a:r>
                        <a:rPr lang="en-US" altLang="ja-JP" sz="800" b="0" i="0" u="none" strike="noStrike">
                          <a:solidFill>
                            <a:srgbClr val="000000"/>
                          </a:solidFill>
                          <a:effectLst/>
                          <a:latin typeface="MS Gothic"/>
                        </a:rPr>
                        <a:t>103</a:t>
                      </a:r>
                    </a:p>
                  </a:txBody>
                  <a:tcPr marL="9525" marR="9525" marT="9525" marB="0" anchor="ctr"/>
                </a:tc>
                <a:tc>
                  <a:txBody>
                    <a:bodyPr/>
                    <a:lstStyle/>
                    <a:p>
                      <a:pPr algn="ctr" fontAlgn="ctr"/>
                      <a:r>
                        <a:rPr lang="en-US" altLang="ja-JP" sz="800" b="0" i="0" u="none" strike="noStrike">
                          <a:solidFill>
                            <a:srgbClr val="000000"/>
                          </a:solidFill>
                          <a:effectLst/>
                          <a:latin typeface="MS Gothic"/>
                        </a:rPr>
                        <a:t>34.0%</a:t>
                      </a:r>
                    </a:p>
                  </a:txBody>
                  <a:tcPr marL="9525" marR="9525" marT="9525" marB="0" anchor="ctr"/>
                </a:tc>
                <a:tc>
                  <a:txBody>
                    <a:bodyPr/>
                    <a:lstStyle/>
                    <a:p>
                      <a:pPr algn="ctr" fontAlgn="ctr"/>
                      <a:r>
                        <a:rPr lang="en-US" altLang="ja-JP" sz="800" b="0" i="0" u="none" strike="noStrike">
                          <a:solidFill>
                            <a:srgbClr val="000000"/>
                          </a:solidFill>
                          <a:effectLst/>
                          <a:latin typeface="MS Gothic"/>
                        </a:rPr>
                        <a:t>22</a:t>
                      </a:r>
                    </a:p>
                  </a:txBody>
                  <a:tcPr marL="9525" marR="9525" marT="9525" marB="0" anchor="ctr"/>
                </a:tc>
                <a:tc>
                  <a:txBody>
                    <a:bodyPr/>
                    <a:lstStyle/>
                    <a:p>
                      <a:pPr algn="ctr" fontAlgn="ctr"/>
                      <a:r>
                        <a:rPr lang="en-US" altLang="ja-JP" sz="800" b="0" i="0" u="none" strike="noStrike">
                          <a:solidFill>
                            <a:srgbClr val="000000"/>
                          </a:solidFill>
                          <a:effectLst/>
                          <a:latin typeface="MS Gothic"/>
                        </a:rPr>
                        <a:t>36.7%</a:t>
                      </a:r>
                    </a:p>
                  </a:txBody>
                  <a:tcPr marL="9525" marR="9525" marT="9525" marB="0" anchor="ctr"/>
                </a:tc>
                <a:tc>
                  <a:txBody>
                    <a:bodyPr/>
                    <a:lstStyle/>
                    <a:p>
                      <a:pPr algn="ctr" fontAlgn="ctr"/>
                      <a:r>
                        <a:rPr lang="en-US" altLang="ja-JP" sz="800" b="0" i="0" u="none" strike="noStrike">
                          <a:solidFill>
                            <a:srgbClr val="000000"/>
                          </a:solidFill>
                          <a:effectLst/>
                          <a:latin typeface="MS Gothic"/>
                        </a:rPr>
                        <a:t>16</a:t>
                      </a:r>
                    </a:p>
                  </a:txBody>
                  <a:tcPr marL="9525" marR="9525" marT="9525" marB="0" anchor="ctr"/>
                </a:tc>
                <a:tc>
                  <a:txBody>
                    <a:bodyPr/>
                    <a:lstStyle/>
                    <a:p>
                      <a:pPr algn="ctr" fontAlgn="ctr"/>
                      <a:r>
                        <a:rPr lang="en-US" altLang="ja-JP" sz="800" b="0" i="0" u="none" strike="noStrike">
                          <a:solidFill>
                            <a:srgbClr val="000000"/>
                          </a:solidFill>
                          <a:effectLst/>
                          <a:latin typeface="MS Gothic"/>
                        </a:rPr>
                        <a:t>36.4%</a:t>
                      </a:r>
                    </a:p>
                  </a:txBody>
                  <a:tcPr marL="9525" marR="9525" marT="9525" marB="0" anchor="ctr"/>
                </a:tc>
                <a:tc>
                  <a:txBody>
                    <a:bodyPr/>
                    <a:lstStyle/>
                    <a:p>
                      <a:pPr algn="ctr" fontAlgn="ctr"/>
                      <a:r>
                        <a:rPr lang="en-US" altLang="ja-JP" sz="800" b="0" i="0" u="none" strike="noStrike">
                          <a:solidFill>
                            <a:srgbClr val="000000"/>
                          </a:solidFill>
                          <a:effectLst/>
                          <a:latin typeface="MS Gothic"/>
                        </a:rPr>
                        <a:t>65</a:t>
                      </a:r>
                    </a:p>
                  </a:txBody>
                  <a:tcPr marL="9525" marR="9525" marT="9525" marB="0" anchor="ctr"/>
                </a:tc>
                <a:tc>
                  <a:txBody>
                    <a:bodyPr/>
                    <a:lstStyle/>
                    <a:p>
                      <a:pPr algn="ctr" fontAlgn="ctr"/>
                      <a:r>
                        <a:rPr lang="en-US" altLang="ja-JP" sz="800" b="0" i="0" u="none" strike="noStrike">
                          <a:solidFill>
                            <a:srgbClr val="000000"/>
                          </a:solidFill>
                          <a:effectLst/>
                          <a:latin typeface="MS Gothic"/>
                        </a:rPr>
                        <a:t>32.7%</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専門店</a:t>
                      </a:r>
                    </a:p>
                  </a:txBody>
                  <a:tcPr marL="9525" marR="9525" marT="9525" marB="0" anchor="ctr"/>
                </a:tc>
                <a:tc>
                  <a:txBody>
                    <a:bodyPr/>
                    <a:lstStyle/>
                    <a:p>
                      <a:pPr algn="ctr" fontAlgn="ctr"/>
                      <a:r>
                        <a:rPr lang="en-US" altLang="ja-JP" sz="800" b="0" i="0" u="none" strike="noStrike">
                          <a:solidFill>
                            <a:srgbClr val="000000"/>
                          </a:solidFill>
                          <a:effectLst/>
                          <a:latin typeface="MS Gothic"/>
                        </a:rPr>
                        <a:t>9</a:t>
                      </a:r>
                    </a:p>
                  </a:txBody>
                  <a:tcPr marL="9525" marR="9525" marT="9525" marB="0" anchor="ctr"/>
                </a:tc>
                <a:tc>
                  <a:txBody>
                    <a:bodyPr/>
                    <a:lstStyle/>
                    <a:p>
                      <a:pPr algn="ctr" fontAlgn="ctr"/>
                      <a:r>
                        <a:rPr lang="en-US" altLang="ja-JP" sz="800" b="0" i="0" u="none" strike="noStrike">
                          <a:solidFill>
                            <a:srgbClr val="000000"/>
                          </a:solidFill>
                          <a:effectLst/>
                          <a:latin typeface="MS Gothic"/>
                        </a:rPr>
                        <a:t>3.0%</a:t>
                      </a:r>
                    </a:p>
                  </a:txBody>
                  <a:tcPr marL="9525" marR="9525" marT="9525" marB="0" anchor="ctr"/>
                </a:tc>
                <a:tc>
                  <a:txBody>
                    <a:bodyPr/>
                    <a:lstStyle/>
                    <a:p>
                      <a:pPr algn="ctr" fontAlgn="ctr"/>
                      <a:r>
                        <a:rPr lang="en-US" altLang="ja-JP" sz="800" b="0" i="0" u="none" strike="noStrike">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5.0%</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2.3%</a:t>
                      </a:r>
                    </a:p>
                  </a:txBody>
                  <a:tcPr marL="9525" marR="9525" marT="9525" marB="0" anchor="ctr"/>
                </a:tc>
                <a:tc>
                  <a:txBody>
                    <a:bodyPr/>
                    <a:lstStyle/>
                    <a:p>
                      <a:pPr algn="ctr" fontAlgn="ctr"/>
                      <a:r>
                        <a:rPr lang="en-US" altLang="ja-JP" sz="800" b="0" i="0" u="none" strike="noStrike">
                          <a:solidFill>
                            <a:srgbClr val="000000"/>
                          </a:solidFill>
                          <a:effectLst/>
                          <a:latin typeface="MS Gothic"/>
                        </a:rPr>
                        <a:t>5</a:t>
                      </a:r>
                    </a:p>
                  </a:txBody>
                  <a:tcPr marL="9525" marR="9525" marT="9525" marB="0" anchor="ctr"/>
                </a:tc>
                <a:tc>
                  <a:txBody>
                    <a:bodyPr/>
                    <a:lstStyle/>
                    <a:p>
                      <a:pPr algn="ctr" fontAlgn="ctr"/>
                      <a:r>
                        <a:rPr lang="en-US" altLang="ja-JP" sz="800" b="0" i="0" u="none" strike="noStrike">
                          <a:solidFill>
                            <a:srgbClr val="000000"/>
                          </a:solidFill>
                          <a:effectLst/>
                          <a:latin typeface="MS Gothic"/>
                        </a:rPr>
                        <a:t>2.5%</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その他</a:t>
                      </a:r>
                    </a:p>
                  </a:txBody>
                  <a:tcPr marL="9525" marR="9525" marT="9525" marB="0" anchor="ctr"/>
                </a:tc>
                <a:tc>
                  <a:txBody>
                    <a:bodyPr/>
                    <a:lstStyle/>
                    <a:p>
                      <a:pPr algn="ctr" fontAlgn="ctr"/>
                      <a:r>
                        <a:rPr lang="en-US" altLang="ja-JP" sz="800" b="0" i="0" u="none" strike="noStrike">
                          <a:solidFill>
                            <a:srgbClr val="000000"/>
                          </a:solidFill>
                          <a:effectLst/>
                          <a:latin typeface="MS Gothic"/>
                        </a:rPr>
                        <a:t>14</a:t>
                      </a:r>
                    </a:p>
                  </a:txBody>
                  <a:tcPr marL="9525" marR="9525" marT="9525" marB="0" anchor="ctr"/>
                </a:tc>
                <a:tc>
                  <a:txBody>
                    <a:bodyPr/>
                    <a:lstStyle/>
                    <a:p>
                      <a:pPr algn="ctr" fontAlgn="ctr"/>
                      <a:r>
                        <a:rPr lang="en-US" altLang="ja-JP" sz="800" b="0" i="0" u="none" strike="noStrike">
                          <a:solidFill>
                            <a:srgbClr val="000000"/>
                          </a:solidFill>
                          <a:effectLst/>
                          <a:latin typeface="MS Gothic"/>
                        </a:rPr>
                        <a:t>4.6%</a:t>
                      </a:r>
                    </a:p>
                  </a:txBody>
                  <a:tcPr marL="9525" marR="9525" marT="9525" marB="0" anchor="ctr"/>
                </a:tc>
                <a:tc>
                  <a:txBody>
                    <a:bodyPr/>
                    <a:lstStyle/>
                    <a:p>
                      <a:pPr algn="ctr" fontAlgn="ctr"/>
                      <a:r>
                        <a:rPr lang="en-US" altLang="ja-JP" sz="800" b="0" i="0" u="none" strike="noStrike">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5.0%</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2.3%</a:t>
                      </a:r>
                    </a:p>
                  </a:txBody>
                  <a:tcPr marL="9525" marR="9525" marT="9525" marB="0" anchor="ctr"/>
                </a:tc>
                <a:tc>
                  <a:txBody>
                    <a:bodyPr/>
                    <a:lstStyle/>
                    <a:p>
                      <a:pPr algn="ctr" fontAlgn="ctr"/>
                      <a:r>
                        <a:rPr lang="en-US" altLang="ja-JP" sz="800" b="0" i="0" u="none" strike="noStrike">
                          <a:solidFill>
                            <a:srgbClr val="000000"/>
                          </a:solidFill>
                          <a:effectLst/>
                          <a:latin typeface="MS Gothic"/>
                        </a:rPr>
                        <a:t>10</a:t>
                      </a:r>
                    </a:p>
                  </a:txBody>
                  <a:tcPr marL="9525" marR="9525" marT="9525" marB="0" anchor="ctr"/>
                </a:tc>
                <a:tc>
                  <a:txBody>
                    <a:bodyPr/>
                    <a:lstStyle/>
                    <a:p>
                      <a:pPr algn="ctr" fontAlgn="ctr"/>
                      <a:r>
                        <a:rPr lang="en-US" altLang="ja-JP" sz="800" b="0" i="0" u="none" strike="noStrike">
                          <a:solidFill>
                            <a:srgbClr val="000000"/>
                          </a:solidFill>
                          <a:effectLst/>
                          <a:latin typeface="MS Gothic"/>
                        </a:rPr>
                        <a:t>5.0%</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特に決めていない</a:t>
                      </a:r>
                    </a:p>
                  </a:txBody>
                  <a:tcPr marL="9525" marR="9525" marT="9525" marB="0" anchor="ctr"/>
                </a:tc>
                <a:tc>
                  <a:txBody>
                    <a:bodyPr/>
                    <a:lstStyle/>
                    <a:p>
                      <a:pPr algn="ctr" fontAlgn="ctr"/>
                      <a:r>
                        <a:rPr lang="en-US" altLang="ja-JP" sz="800" b="0" i="0" u="none" strike="noStrike">
                          <a:solidFill>
                            <a:srgbClr val="000000"/>
                          </a:solidFill>
                          <a:effectLst/>
                          <a:latin typeface="MS Gothic"/>
                        </a:rPr>
                        <a:t>16</a:t>
                      </a:r>
                    </a:p>
                  </a:txBody>
                  <a:tcPr marL="9525" marR="9525" marT="9525" marB="0" anchor="ctr"/>
                </a:tc>
                <a:tc>
                  <a:txBody>
                    <a:bodyPr/>
                    <a:lstStyle/>
                    <a:p>
                      <a:pPr algn="ctr" fontAlgn="ctr"/>
                      <a:r>
                        <a:rPr lang="en-US" altLang="ja-JP" sz="800" b="0" i="0" u="none" strike="noStrike">
                          <a:solidFill>
                            <a:srgbClr val="000000"/>
                          </a:solidFill>
                          <a:effectLst/>
                          <a:latin typeface="MS Gothic"/>
                        </a:rPr>
                        <a:t>5.3%</a:t>
                      </a:r>
                    </a:p>
                  </a:txBody>
                  <a:tcPr marL="9525" marR="9525" marT="9525" marB="0" anchor="ctr"/>
                </a:tc>
                <a:tc>
                  <a:txBody>
                    <a:bodyPr/>
                    <a:lstStyle/>
                    <a:p>
                      <a:pPr algn="ctr" fontAlgn="ctr"/>
                      <a:r>
                        <a:rPr lang="en-US" altLang="ja-JP" sz="800" b="0" i="0" u="none" strike="noStrike">
                          <a:solidFill>
                            <a:srgbClr val="000000"/>
                          </a:solidFill>
                          <a:effectLst/>
                          <a:latin typeface="MS Gothic"/>
                        </a:rPr>
                        <a:t>6</a:t>
                      </a:r>
                    </a:p>
                  </a:txBody>
                  <a:tcPr marL="9525" marR="9525" marT="9525" marB="0" anchor="ctr"/>
                </a:tc>
                <a:tc>
                  <a:txBody>
                    <a:bodyPr/>
                    <a:lstStyle/>
                    <a:p>
                      <a:pPr algn="ctr" fontAlgn="ctr"/>
                      <a:r>
                        <a:rPr lang="en-US" altLang="ja-JP" sz="800" b="0" i="0" u="none" strike="noStrike">
                          <a:solidFill>
                            <a:srgbClr val="000000"/>
                          </a:solidFill>
                          <a:effectLst/>
                          <a:latin typeface="MS Gothic"/>
                        </a:rPr>
                        <a:t>10.0%</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4.5%</a:t>
                      </a:r>
                    </a:p>
                  </a:txBody>
                  <a:tcPr marL="9525" marR="9525" marT="9525" marB="0" anchor="ctr"/>
                </a:tc>
                <a:tc>
                  <a:txBody>
                    <a:bodyPr/>
                    <a:lstStyle/>
                    <a:p>
                      <a:pPr algn="ctr" fontAlgn="ctr"/>
                      <a:r>
                        <a:rPr lang="en-US" altLang="ja-JP" sz="800" b="0" i="0" u="none" strike="noStrike">
                          <a:solidFill>
                            <a:srgbClr val="000000"/>
                          </a:solidFill>
                          <a:effectLst/>
                          <a:latin typeface="MS Gothic"/>
                        </a:rPr>
                        <a:t>8</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4.0%</a:t>
                      </a:r>
                    </a:p>
                  </a:txBody>
                  <a:tcPr marL="9525" marR="9525" marT="9525" marB="0" anchor="ctr"/>
                </a:tc>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4291131637"/>
              </p:ext>
            </p:extLst>
          </p:nvPr>
        </p:nvGraphicFramePr>
        <p:xfrm>
          <a:off x="291576" y="7258733"/>
          <a:ext cx="2880002" cy="1432715"/>
        </p:xfrm>
        <a:graphic>
          <a:graphicData uri="http://schemas.openxmlformats.org/drawingml/2006/table">
            <a:tbl>
              <a:tblPr firstRow="1" bandRow="1">
                <a:tableStyleId>{073A0DAA-6AF3-43AB-8588-CEC1D06C72B9}</a:tableStyleId>
              </a:tblPr>
              <a:tblGrid>
                <a:gridCol w="567954"/>
                <a:gridCol w="289006"/>
                <a:gridCol w="289006"/>
                <a:gridCol w="289006"/>
                <a:gridCol w="289006"/>
                <a:gridCol w="289006"/>
                <a:gridCol w="289006"/>
                <a:gridCol w="289006"/>
                <a:gridCol w="289006"/>
              </a:tblGrid>
              <a:tr h="141876">
                <a:tc>
                  <a:txBody>
                    <a:bodyPr/>
                    <a:lstStyle/>
                    <a:p>
                      <a:pPr algn="r" fontAlgn="ctr"/>
                      <a:r>
                        <a:rPr lang="ja-JP" altLang="en-US" sz="800" b="0" i="0" u="none" strike="noStrike" dirty="0" smtClean="0">
                          <a:effectLst/>
                          <a:latin typeface="ＭＳ Ｐゴシック"/>
                        </a:rPr>
                        <a:t>果物</a:t>
                      </a:r>
                      <a:endParaRPr lang="en-US" altLang="ja-JP" sz="800" b="0" i="0" u="none" strike="noStrike" dirty="0" smtClean="0">
                        <a:effectLst/>
                        <a:latin typeface="ＭＳ Ｐゴシック"/>
                      </a:endParaRPr>
                    </a:p>
                  </a:txBody>
                  <a:tcPr marL="9525" marR="9525" marT="9525" marB="0" anchor="ctr"/>
                </a:tc>
                <a:tc gridSpan="2">
                  <a:txBody>
                    <a:bodyPr/>
                    <a:lstStyle/>
                    <a:p>
                      <a:pPr algn="ctr" fontAlgn="ctr"/>
                      <a:r>
                        <a:rPr lang="ja-JP" altLang="en-US" sz="800" b="0" i="0" u="none" strike="noStrike" dirty="0" smtClean="0">
                          <a:solidFill>
                            <a:schemeClr val="bg1"/>
                          </a:solidFill>
                          <a:effectLst/>
                          <a:latin typeface="MS Gothic"/>
                        </a:rPr>
                        <a:t>合計</a:t>
                      </a:r>
                      <a:endParaRPr lang="ja-JP" altLang="en-US" sz="800" b="0" i="0" u="none" strike="noStrike" dirty="0">
                        <a:solidFill>
                          <a:schemeClr val="bg1"/>
                        </a:solidFill>
                        <a:effectLst/>
                        <a:latin typeface="MS Gothic"/>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MS Gothic"/>
                      </a:endParaRPr>
                    </a:p>
                  </a:txBody>
                  <a:tcPr marL="9525" marR="9525" marT="9525" marB="0" anchor="ctr"/>
                </a:tc>
                <a:tc gridSpan="2">
                  <a:txBody>
                    <a:bodyPr/>
                    <a:lstStyle/>
                    <a:p>
                      <a:pPr algn="ctr" fontAlgn="ctr"/>
                      <a:r>
                        <a:rPr lang="en-US" altLang="ja-JP" sz="800" b="0" i="0" u="none" strike="noStrike" dirty="0">
                          <a:solidFill>
                            <a:schemeClr val="bg1"/>
                          </a:solidFill>
                          <a:effectLst/>
                          <a:latin typeface="MS Gothic"/>
                        </a:rPr>
                        <a:t>40</a:t>
                      </a:r>
                      <a:r>
                        <a:rPr lang="ja-JP" altLang="en-US" sz="800" b="0" i="0" u="none" strike="noStrike" dirty="0">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50</a:t>
                      </a:r>
                      <a:r>
                        <a:rPr lang="ja-JP" altLang="en-US" sz="8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60</a:t>
                      </a:r>
                      <a:r>
                        <a:rPr lang="ja-JP" altLang="en-US" sz="8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168057">
                <a:tc>
                  <a:txBody>
                    <a:bodyPr/>
                    <a:lstStyle/>
                    <a:p>
                      <a:pPr algn="r" fontAlgn="b"/>
                      <a:r>
                        <a:rPr lang="ja-JP" altLang="en-US" sz="800" b="0" i="0" u="none" strike="noStrike" dirty="0">
                          <a:solidFill>
                            <a:srgbClr val="000000"/>
                          </a:solidFill>
                          <a:effectLst/>
                          <a:latin typeface="MS Gothic"/>
                        </a:rPr>
                        <a:t>この直売所</a:t>
                      </a:r>
                    </a:p>
                  </a:txBody>
                  <a:tcPr marL="9525" marR="9525" marT="9525" marB="0" anchor="ctr"/>
                </a:tc>
                <a:tc>
                  <a:txBody>
                    <a:bodyPr/>
                    <a:lstStyle/>
                    <a:p>
                      <a:pPr algn="ctr" fontAlgn="ctr"/>
                      <a:r>
                        <a:rPr lang="en-US" altLang="ja-JP" sz="800" b="0" i="0" u="none" strike="noStrike">
                          <a:solidFill>
                            <a:srgbClr val="000000"/>
                          </a:solidFill>
                          <a:effectLst/>
                          <a:latin typeface="MS Gothic"/>
                        </a:rPr>
                        <a:t>17</a:t>
                      </a:r>
                    </a:p>
                  </a:txBody>
                  <a:tcPr marL="9525" marR="9525" marT="9525" marB="0" anchor="ctr"/>
                </a:tc>
                <a:tc>
                  <a:txBody>
                    <a:bodyPr/>
                    <a:lstStyle/>
                    <a:p>
                      <a:pPr algn="ctr" fontAlgn="ctr"/>
                      <a:r>
                        <a:rPr lang="en-US" altLang="ja-JP" sz="800" b="0" i="0" u="none" strike="noStrike">
                          <a:solidFill>
                            <a:srgbClr val="000000"/>
                          </a:solidFill>
                          <a:effectLst/>
                          <a:latin typeface="MS Gothic"/>
                        </a:rPr>
                        <a:t>5.6%</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4</a:t>
                      </a:r>
                    </a:p>
                  </a:txBody>
                  <a:tcPr marL="9525" marR="9525" marT="9525" marB="0" anchor="ctr"/>
                </a:tc>
                <a:tc>
                  <a:txBody>
                    <a:bodyPr/>
                    <a:lstStyle/>
                    <a:p>
                      <a:pPr algn="ctr" fontAlgn="ctr"/>
                      <a:r>
                        <a:rPr lang="en-US" altLang="ja-JP" sz="800" b="0" i="0" u="none" strike="noStrike">
                          <a:solidFill>
                            <a:srgbClr val="000000"/>
                          </a:solidFill>
                          <a:effectLst/>
                          <a:latin typeface="MS Gothic"/>
                        </a:rPr>
                        <a:t>6.6%</a:t>
                      </a:r>
                    </a:p>
                  </a:txBody>
                  <a:tcPr marL="9525" marR="9525" marT="9525" marB="0" anchor="ctr"/>
                </a:tc>
                <a:tc>
                  <a:txBody>
                    <a:bodyPr/>
                    <a:lstStyle/>
                    <a:p>
                      <a:pPr algn="ctr" fontAlgn="ctr"/>
                      <a:r>
                        <a:rPr lang="en-US" altLang="ja-JP" sz="800" b="0" i="0" u="none" strike="noStrike">
                          <a:solidFill>
                            <a:srgbClr val="000000"/>
                          </a:solidFill>
                          <a:effectLst/>
                          <a:latin typeface="MS Gothic"/>
                        </a:rPr>
                        <a:t>13</a:t>
                      </a:r>
                    </a:p>
                  </a:txBody>
                  <a:tcPr marL="9525" marR="9525" marT="9525" marB="0" anchor="ctr"/>
                </a:tc>
                <a:tc>
                  <a:txBody>
                    <a:bodyPr/>
                    <a:lstStyle/>
                    <a:p>
                      <a:pPr algn="ctr" fontAlgn="ctr"/>
                      <a:r>
                        <a:rPr lang="en-US" altLang="ja-JP" sz="800" b="0" i="0" u="none" strike="noStrike">
                          <a:solidFill>
                            <a:srgbClr val="000000"/>
                          </a:solidFill>
                          <a:effectLst/>
                          <a:latin typeface="MS Gothic"/>
                        </a:rPr>
                        <a:t>6.5%</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他の直売所</a:t>
                      </a:r>
                    </a:p>
                  </a:txBody>
                  <a:tcPr marL="9525" marR="9525" marT="9525" marB="0" anchor="ctr"/>
                </a:tc>
                <a:tc>
                  <a:txBody>
                    <a:bodyPr/>
                    <a:lstStyle/>
                    <a:p>
                      <a:pPr algn="ctr" fontAlgn="ctr"/>
                      <a:r>
                        <a:rPr lang="en-US" altLang="ja-JP" sz="800" b="0" i="0" u="none" strike="noStrike">
                          <a:solidFill>
                            <a:srgbClr val="000000"/>
                          </a:solidFill>
                          <a:effectLst/>
                          <a:latin typeface="MS Gothic"/>
                        </a:rPr>
                        <a:t>12</a:t>
                      </a:r>
                    </a:p>
                  </a:txBody>
                  <a:tcPr marL="9525" marR="9525" marT="9525" marB="0" anchor="ctr"/>
                </a:tc>
                <a:tc>
                  <a:txBody>
                    <a:bodyPr/>
                    <a:lstStyle/>
                    <a:p>
                      <a:pPr algn="ctr" fontAlgn="ctr"/>
                      <a:r>
                        <a:rPr lang="en-US" altLang="ja-JP" sz="800" b="0" i="0" u="none" strike="noStrike">
                          <a:solidFill>
                            <a:srgbClr val="000000"/>
                          </a:solidFill>
                          <a:effectLst/>
                          <a:latin typeface="MS Gothic"/>
                        </a:rPr>
                        <a:t>3.9%</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2.2%</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3.3%</a:t>
                      </a:r>
                    </a:p>
                  </a:txBody>
                  <a:tcPr marL="9525" marR="9525" marT="9525" marB="0" anchor="ctr"/>
                </a:tc>
                <a:tc>
                  <a:txBody>
                    <a:bodyPr/>
                    <a:lstStyle/>
                    <a:p>
                      <a:pPr algn="ctr" fontAlgn="ctr"/>
                      <a:r>
                        <a:rPr lang="en-US" altLang="ja-JP" sz="800" b="0" i="0" u="none" strike="noStrike">
                          <a:solidFill>
                            <a:srgbClr val="000000"/>
                          </a:solidFill>
                          <a:effectLst/>
                          <a:latin typeface="MS Gothic"/>
                        </a:rPr>
                        <a:t>9</a:t>
                      </a:r>
                    </a:p>
                  </a:txBody>
                  <a:tcPr marL="9525" marR="9525" marT="9525" marB="0" anchor="ctr"/>
                </a:tc>
                <a:tc>
                  <a:txBody>
                    <a:bodyPr/>
                    <a:lstStyle/>
                    <a:p>
                      <a:pPr algn="ctr" fontAlgn="ctr"/>
                      <a:r>
                        <a:rPr lang="en-US" altLang="ja-JP" sz="800" b="0" i="0" u="none" strike="noStrike">
                          <a:solidFill>
                            <a:srgbClr val="000000"/>
                          </a:solidFill>
                          <a:effectLst/>
                          <a:latin typeface="MS Gothic"/>
                        </a:rPr>
                        <a:t>4.5%</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スーパー</a:t>
                      </a:r>
                    </a:p>
                  </a:txBody>
                  <a:tcPr marL="9525" marR="9525" marT="9525" marB="0" anchor="ctr"/>
                </a:tc>
                <a:tc>
                  <a:txBody>
                    <a:bodyPr/>
                    <a:lstStyle/>
                    <a:p>
                      <a:pPr algn="ctr" fontAlgn="ctr"/>
                      <a:r>
                        <a:rPr lang="en-US" altLang="ja-JP" sz="800" b="0" i="0" u="none" strike="noStrike">
                          <a:solidFill>
                            <a:srgbClr val="000000"/>
                          </a:solidFill>
                          <a:effectLst/>
                          <a:latin typeface="MS Gothic"/>
                        </a:rPr>
                        <a:t>223</a:t>
                      </a:r>
                    </a:p>
                  </a:txBody>
                  <a:tcPr marL="9525" marR="9525" marT="9525" marB="0" anchor="ctr"/>
                </a:tc>
                <a:tc>
                  <a:txBody>
                    <a:bodyPr/>
                    <a:lstStyle/>
                    <a:p>
                      <a:pPr algn="ctr" fontAlgn="ctr"/>
                      <a:r>
                        <a:rPr lang="en-US" altLang="ja-JP" sz="800" b="0" i="0" u="none" strike="noStrike">
                          <a:solidFill>
                            <a:srgbClr val="000000"/>
                          </a:solidFill>
                          <a:effectLst/>
                          <a:latin typeface="MS Gothic"/>
                        </a:rPr>
                        <a:t>72.9%</a:t>
                      </a:r>
                    </a:p>
                  </a:txBody>
                  <a:tcPr marL="9525" marR="9525" marT="9525" marB="0" anchor="ctr"/>
                </a:tc>
                <a:tc>
                  <a:txBody>
                    <a:bodyPr/>
                    <a:lstStyle/>
                    <a:p>
                      <a:pPr algn="ctr" fontAlgn="ctr"/>
                      <a:r>
                        <a:rPr lang="en-US" altLang="ja-JP" sz="800" b="0" i="0" u="none" strike="noStrike">
                          <a:solidFill>
                            <a:srgbClr val="000000"/>
                          </a:solidFill>
                          <a:effectLst/>
                          <a:latin typeface="MS Gothic"/>
                        </a:rPr>
                        <a:t>38</a:t>
                      </a:r>
                    </a:p>
                  </a:txBody>
                  <a:tcPr marL="9525" marR="9525" marT="9525" marB="0" anchor="ctr"/>
                </a:tc>
                <a:tc>
                  <a:txBody>
                    <a:bodyPr/>
                    <a:lstStyle/>
                    <a:p>
                      <a:pPr algn="ctr" fontAlgn="ctr"/>
                      <a:r>
                        <a:rPr lang="en-US" altLang="ja-JP" sz="800" b="0" i="0" u="none" strike="noStrike">
                          <a:solidFill>
                            <a:srgbClr val="000000"/>
                          </a:solidFill>
                          <a:effectLst/>
                          <a:latin typeface="MS Gothic"/>
                        </a:rPr>
                        <a:t>84.4%</a:t>
                      </a:r>
                    </a:p>
                  </a:txBody>
                  <a:tcPr marL="9525" marR="9525" marT="9525" marB="0" anchor="ctr"/>
                </a:tc>
                <a:tc>
                  <a:txBody>
                    <a:bodyPr/>
                    <a:lstStyle/>
                    <a:p>
                      <a:pPr algn="ctr" fontAlgn="ctr"/>
                      <a:r>
                        <a:rPr lang="en-US" altLang="ja-JP" sz="800" b="0" i="0" u="none" strike="noStrike">
                          <a:solidFill>
                            <a:srgbClr val="000000"/>
                          </a:solidFill>
                          <a:effectLst/>
                          <a:latin typeface="MS Gothic"/>
                        </a:rPr>
                        <a:t>45</a:t>
                      </a:r>
                    </a:p>
                  </a:txBody>
                  <a:tcPr marL="9525" marR="9525" marT="9525" marB="0" anchor="ctr"/>
                </a:tc>
                <a:tc>
                  <a:txBody>
                    <a:bodyPr/>
                    <a:lstStyle/>
                    <a:p>
                      <a:pPr algn="ctr" fontAlgn="ctr"/>
                      <a:r>
                        <a:rPr lang="en-US" altLang="ja-JP" sz="800" b="0" i="0" u="none" strike="noStrike">
                          <a:solidFill>
                            <a:srgbClr val="000000"/>
                          </a:solidFill>
                          <a:effectLst/>
                          <a:latin typeface="MS Gothic"/>
                        </a:rPr>
                        <a:t>73.8%</a:t>
                      </a:r>
                    </a:p>
                  </a:txBody>
                  <a:tcPr marL="9525" marR="9525" marT="9525" marB="0" anchor="ctr"/>
                </a:tc>
                <a:tc>
                  <a:txBody>
                    <a:bodyPr/>
                    <a:lstStyle/>
                    <a:p>
                      <a:pPr algn="ctr" fontAlgn="ctr"/>
                      <a:r>
                        <a:rPr lang="en-US" altLang="ja-JP" sz="800" b="0" i="0" u="none" strike="noStrike">
                          <a:solidFill>
                            <a:srgbClr val="000000"/>
                          </a:solidFill>
                          <a:effectLst/>
                          <a:latin typeface="MS Gothic"/>
                        </a:rPr>
                        <a:t>140</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70.0%</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専門店</a:t>
                      </a:r>
                    </a:p>
                  </a:txBody>
                  <a:tcPr marL="9525" marR="9525" marT="9525" marB="0" anchor="ctr"/>
                </a:tc>
                <a:tc>
                  <a:txBody>
                    <a:bodyPr/>
                    <a:lstStyle/>
                    <a:p>
                      <a:pPr algn="ctr" fontAlgn="ctr"/>
                      <a:r>
                        <a:rPr lang="en-US" altLang="ja-JP" sz="800" b="0" i="0" u="none" strike="noStrike">
                          <a:solidFill>
                            <a:srgbClr val="000000"/>
                          </a:solidFill>
                          <a:effectLst/>
                          <a:latin typeface="MS Gothic"/>
                        </a:rPr>
                        <a:t>9</a:t>
                      </a:r>
                    </a:p>
                  </a:txBody>
                  <a:tcPr marL="9525" marR="9525" marT="9525" marB="0" anchor="ctr"/>
                </a:tc>
                <a:tc>
                  <a:txBody>
                    <a:bodyPr/>
                    <a:lstStyle/>
                    <a:p>
                      <a:pPr algn="ctr" fontAlgn="ctr"/>
                      <a:r>
                        <a:rPr lang="en-US" altLang="ja-JP" sz="800" b="0" i="0" u="none" strike="noStrike">
                          <a:solidFill>
                            <a:srgbClr val="000000"/>
                          </a:solidFill>
                          <a:effectLst/>
                          <a:latin typeface="MS Gothic"/>
                        </a:rPr>
                        <a:t>2.9%</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2.2%</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3.3%</a:t>
                      </a:r>
                    </a:p>
                  </a:txBody>
                  <a:tcPr marL="9525" marR="9525" marT="9525" marB="0" anchor="ctr"/>
                </a:tc>
                <a:tc>
                  <a:txBody>
                    <a:bodyPr/>
                    <a:lstStyle/>
                    <a:p>
                      <a:pPr algn="ctr" fontAlgn="ctr"/>
                      <a:r>
                        <a:rPr lang="en-US" altLang="ja-JP" sz="800" b="0" i="0" u="none" strike="noStrike">
                          <a:solidFill>
                            <a:srgbClr val="000000"/>
                          </a:solidFill>
                          <a:effectLst/>
                          <a:latin typeface="MS Gothic"/>
                        </a:rPr>
                        <a:t>6</a:t>
                      </a:r>
                    </a:p>
                  </a:txBody>
                  <a:tcPr marL="9525" marR="9525" marT="9525" marB="0" anchor="ctr"/>
                </a:tc>
                <a:tc>
                  <a:txBody>
                    <a:bodyPr/>
                    <a:lstStyle/>
                    <a:p>
                      <a:pPr algn="ctr" fontAlgn="ctr"/>
                      <a:r>
                        <a:rPr lang="en-US" altLang="ja-JP" sz="800" b="0" i="0" u="none" strike="noStrike">
                          <a:solidFill>
                            <a:srgbClr val="000000"/>
                          </a:solidFill>
                          <a:effectLst/>
                          <a:latin typeface="MS Gothic"/>
                        </a:rPr>
                        <a:t>3.0%</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通販・ネット販売</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0.7%</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2.2%</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dirty="0" smtClean="0">
                          <a:solidFill>
                            <a:srgbClr val="000000"/>
                          </a:solidFill>
                          <a:effectLst/>
                          <a:latin typeface="MS Gothic"/>
                        </a:rPr>
                        <a:t>0.5%</a:t>
                      </a:r>
                      <a:endParaRPr lang="en-US" altLang="ja-JP" sz="800" b="0" i="0" u="none" strike="noStrike" dirty="0">
                        <a:solidFill>
                          <a:srgbClr val="000000"/>
                        </a:solidFill>
                        <a:effectLst/>
                        <a:latin typeface="MS Gothic"/>
                      </a:endParaRP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その他</a:t>
                      </a:r>
                    </a:p>
                  </a:txBody>
                  <a:tcPr marL="9525" marR="9525" marT="9525" marB="0" anchor="ctr"/>
                </a:tc>
                <a:tc>
                  <a:txBody>
                    <a:bodyPr/>
                    <a:lstStyle/>
                    <a:p>
                      <a:pPr algn="ctr" fontAlgn="ctr"/>
                      <a:r>
                        <a:rPr lang="en-US" altLang="ja-JP" sz="800" b="0" i="0" u="none" strike="noStrike">
                          <a:solidFill>
                            <a:srgbClr val="000000"/>
                          </a:solidFill>
                          <a:effectLst/>
                          <a:latin typeface="MS Gothic"/>
                        </a:rPr>
                        <a:t>14</a:t>
                      </a:r>
                    </a:p>
                  </a:txBody>
                  <a:tcPr marL="9525" marR="9525" marT="9525" marB="0" anchor="ctr"/>
                </a:tc>
                <a:tc>
                  <a:txBody>
                    <a:bodyPr/>
                    <a:lstStyle/>
                    <a:p>
                      <a:pPr algn="ctr" fontAlgn="ctr"/>
                      <a:r>
                        <a:rPr lang="en-US" altLang="ja-JP" sz="800" b="0" i="0" u="none" strike="noStrike">
                          <a:solidFill>
                            <a:srgbClr val="000000"/>
                          </a:solidFill>
                          <a:effectLst/>
                          <a:latin typeface="MS Gothic"/>
                        </a:rPr>
                        <a:t>4.6%</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1.6%</a:t>
                      </a:r>
                    </a:p>
                  </a:txBody>
                  <a:tcPr marL="9525" marR="9525" marT="9525" marB="0" anchor="ctr"/>
                </a:tc>
                <a:tc>
                  <a:txBody>
                    <a:bodyPr/>
                    <a:lstStyle/>
                    <a:p>
                      <a:pPr algn="ctr" fontAlgn="ctr"/>
                      <a:r>
                        <a:rPr lang="en-US" altLang="ja-JP" sz="800" b="0" i="0" u="none" strike="noStrike">
                          <a:solidFill>
                            <a:srgbClr val="000000"/>
                          </a:solidFill>
                          <a:effectLst/>
                          <a:latin typeface="MS Gothic"/>
                        </a:rPr>
                        <a:t>13</a:t>
                      </a:r>
                    </a:p>
                  </a:txBody>
                  <a:tcPr marL="9525" marR="9525" marT="9525" marB="0" anchor="ctr"/>
                </a:tc>
                <a:tc>
                  <a:txBody>
                    <a:bodyPr/>
                    <a:lstStyle/>
                    <a:p>
                      <a:pPr algn="ctr" fontAlgn="ctr"/>
                      <a:r>
                        <a:rPr lang="en-US" altLang="ja-JP" sz="800" b="0" i="0" u="none" strike="noStrike">
                          <a:solidFill>
                            <a:srgbClr val="000000"/>
                          </a:solidFill>
                          <a:effectLst/>
                          <a:latin typeface="MS Gothic"/>
                        </a:rPr>
                        <a:t>6.5%</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特に決めていない</a:t>
                      </a:r>
                    </a:p>
                  </a:txBody>
                  <a:tcPr marL="9525" marR="9525" marT="9525" marB="0" anchor="ctr"/>
                </a:tc>
                <a:tc>
                  <a:txBody>
                    <a:bodyPr/>
                    <a:lstStyle/>
                    <a:p>
                      <a:pPr algn="ctr" fontAlgn="ctr"/>
                      <a:r>
                        <a:rPr lang="en-US" altLang="ja-JP" sz="800" b="0" i="0" u="none" strike="noStrike">
                          <a:solidFill>
                            <a:srgbClr val="000000"/>
                          </a:solidFill>
                          <a:effectLst/>
                          <a:latin typeface="MS Gothic"/>
                        </a:rPr>
                        <a:t>29</a:t>
                      </a:r>
                    </a:p>
                  </a:txBody>
                  <a:tcPr marL="9525" marR="9525" marT="9525" marB="0" anchor="ctr"/>
                </a:tc>
                <a:tc>
                  <a:txBody>
                    <a:bodyPr/>
                    <a:lstStyle/>
                    <a:p>
                      <a:pPr algn="ctr" fontAlgn="ctr"/>
                      <a:r>
                        <a:rPr lang="en-US" altLang="ja-JP" sz="800" b="0" i="0" u="none" strike="noStrike">
                          <a:solidFill>
                            <a:srgbClr val="000000"/>
                          </a:solidFill>
                          <a:effectLst/>
                          <a:latin typeface="MS Gothic"/>
                        </a:rPr>
                        <a:t>9.5%</a:t>
                      </a:r>
                    </a:p>
                  </a:txBody>
                  <a:tcPr marL="9525" marR="9525" marT="9525" marB="0" anchor="ctr"/>
                </a:tc>
                <a:tc>
                  <a:txBody>
                    <a:bodyPr/>
                    <a:lstStyle/>
                    <a:p>
                      <a:pPr algn="ctr" fontAlgn="ctr"/>
                      <a:r>
                        <a:rPr lang="en-US" altLang="ja-JP" sz="800" b="0" i="0" u="none" strike="noStrike">
                          <a:solidFill>
                            <a:srgbClr val="000000"/>
                          </a:solidFill>
                          <a:effectLst/>
                          <a:latin typeface="MS Gothic"/>
                        </a:rPr>
                        <a:t>4</a:t>
                      </a:r>
                    </a:p>
                  </a:txBody>
                  <a:tcPr marL="9525" marR="9525" marT="9525" marB="0" anchor="ctr"/>
                </a:tc>
                <a:tc>
                  <a:txBody>
                    <a:bodyPr/>
                    <a:lstStyle/>
                    <a:p>
                      <a:pPr algn="ctr" fontAlgn="ctr"/>
                      <a:r>
                        <a:rPr lang="en-US" altLang="ja-JP" sz="800" b="0" i="0" u="none" strike="noStrike">
                          <a:solidFill>
                            <a:srgbClr val="000000"/>
                          </a:solidFill>
                          <a:effectLst/>
                          <a:latin typeface="MS Gothic"/>
                        </a:rPr>
                        <a:t>8.9%</a:t>
                      </a:r>
                    </a:p>
                  </a:txBody>
                  <a:tcPr marL="9525" marR="9525" marT="9525" marB="0" anchor="ctr"/>
                </a:tc>
                <a:tc>
                  <a:txBody>
                    <a:bodyPr/>
                    <a:lstStyle/>
                    <a:p>
                      <a:pPr algn="ctr" fontAlgn="ctr"/>
                      <a:r>
                        <a:rPr lang="en-US" altLang="ja-JP" sz="800" b="0" i="0" u="none" strike="noStrike">
                          <a:solidFill>
                            <a:srgbClr val="000000"/>
                          </a:solidFill>
                          <a:effectLst/>
                          <a:latin typeface="MS Gothic"/>
                        </a:rPr>
                        <a:t>7</a:t>
                      </a:r>
                    </a:p>
                  </a:txBody>
                  <a:tcPr marL="9525" marR="9525" marT="9525" marB="0" anchor="ctr"/>
                </a:tc>
                <a:tc>
                  <a:txBody>
                    <a:bodyPr/>
                    <a:lstStyle/>
                    <a:p>
                      <a:pPr algn="ctr" fontAlgn="ctr"/>
                      <a:r>
                        <a:rPr lang="en-US" altLang="ja-JP" sz="800" b="0" i="0" u="none" strike="noStrike">
                          <a:solidFill>
                            <a:srgbClr val="000000"/>
                          </a:solidFill>
                          <a:effectLst/>
                          <a:latin typeface="MS Gothic"/>
                        </a:rPr>
                        <a:t>11.5%</a:t>
                      </a:r>
                    </a:p>
                  </a:txBody>
                  <a:tcPr marL="9525" marR="9525" marT="9525" marB="0" anchor="ctr"/>
                </a:tc>
                <a:tc>
                  <a:txBody>
                    <a:bodyPr/>
                    <a:lstStyle/>
                    <a:p>
                      <a:pPr algn="ctr" fontAlgn="ctr"/>
                      <a:r>
                        <a:rPr lang="en-US" altLang="ja-JP" sz="800" b="0" i="0" u="none" strike="noStrike">
                          <a:solidFill>
                            <a:srgbClr val="000000"/>
                          </a:solidFill>
                          <a:effectLst/>
                          <a:latin typeface="MS Gothic"/>
                        </a:rPr>
                        <a:t>18</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9.0%</a:t>
                      </a:r>
                    </a:p>
                  </a:txBody>
                  <a:tcPr marL="9525" marR="9525" marT="9525" marB="0" anchor="ctr"/>
                </a:tc>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42239814"/>
              </p:ext>
            </p:extLst>
          </p:nvPr>
        </p:nvGraphicFramePr>
        <p:xfrm>
          <a:off x="3705600" y="7285745"/>
          <a:ext cx="2880002" cy="1432715"/>
        </p:xfrm>
        <a:graphic>
          <a:graphicData uri="http://schemas.openxmlformats.org/drawingml/2006/table">
            <a:tbl>
              <a:tblPr firstRow="1" bandRow="1">
                <a:tableStyleId>{073A0DAA-6AF3-43AB-8588-CEC1D06C72B9}</a:tableStyleId>
              </a:tblPr>
              <a:tblGrid>
                <a:gridCol w="567954"/>
                <a:gridCol w="289006"/>
                <a:gridCol w="289006"/>
                <a:gridCol w="289006"/>
                <a:gridCol w="289006"/>
                <a:gridCol w="289006"/>
                <a:gridCol w="289006"/>
                <a:gridCol w="289006"/>
                <a:gridCol w="289006"/>
              </a:tblGrid>
              <a:tr h="141876">
                <a:tc>
                  <a:txBody>
                    <a:bodyPr/>
                    <a:lstStyle/>
                    <a:p>
                      <a:pPr algn="r" fontAlgn="ctr"/>
                      <a:r>
                        <a:rPr lang="ja-JP" altLang="en-US" sz="800" b="0" i="0" u="none" strike="noStrike" dirty="0" smtClean="0">
                          <a:effectLst/>
                          <a:latin typeface="ＭＳ Ｐゴシック"/>
                        </a:rPr>
                        <a:t>果物</a:t>
                      </a:r>
                      <a:endParaRPr lang="en-US" altLang="ja-JP" sz="800" b="0" i="0" u="none" strike="noStrike" dirty="0" smtClean="0">
                        <a:effectLst/>
                        <a:latin typeface="ＭＳ Ｐゴシック"/>
                      </a:endParaRPr>
                    </a:p>
                  </a:txBody>
                  <a:tcPr marL="9525" marR="9525" marT="9525" marB="0" anchor="ctr"/>
                </a:tc>
                <a:tc gridSpan="2">
                  <a:txBody>
                    <a:bodyPr/>
                    <a:lstStyle/>
                    <a:p>
                      <a:pPr algn="ctr" fontAlgn="ctr"/>
                      <a:r>
                        <a:rPr lang="ja-JP" altLang="en-US" sz="800" b="0" i="0" u="none" strike="noStrike" dirty="0" smtClean="0">
                          <a:solidFill>
                            <a:schemeClr val="bg1"/>
                          </a:solidFill>
                          <a:effectLst/>
                          <a:latin typeface="MS Gothic"/>
                        </a:rPr>
                        <a:t>合計</a:t>
                      </a:r>
                      <a:endParaRPr lang="ja-JP" altLang="en-US" sz="800" b="0" i="0" u="none" strike="noStrike" dirty="0">
                        <a:solidFill>
                          <a:schemeClr val="bg1"/>
                        </a:solidFill>
                        <a:effectLst/>
                        <a:latin typeface="MS Gothic"/>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MS Gothic"/>
                      </a:endParaRPr>
                    </a:p>
                  </a:txBody>
                  <a:tcPr marL="9525" marR="9525" marT="9525" marB="0" anchor="ctr"/>
                </a:tc>
                <a:tc gridSpan="2">
                  <a:txBody>
                    <a:bodyPr/>
                    <a:lstStyle/>
                    <a:p>
                      <a:pPr algn="ctr" fontAlgn="ctr"/>
                      <a:r>
                        <a:rPr lang="en-US" altLang="ja-JP" sz="800" b="0" i="0" u="none" strike="noStrike" dirty="0">
                          <a:solidFill>
                            <a:schemeClr val="bg1"/>
                          </a:solidFill>
                          <a:effectLst/>
                          <a:latin typeface="MS Gothic"/>
                        </a:rPr>
                        <a:t>40</a:t>
                      </a:r>
                      <a:r>
                        <a:rPr lang="ja-JP" altLang="en-US" sz="800" b="0" i="0" u="none" strike="noStrike" dirty="0">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50</a:t>
                      </a:r>
                      <a:r>
                        <a:rPr lang="ja-JP" altLang="en-US" sz="8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60</a:t>
                      </a:r>
                      <a:r>
                        <a:rPr lang="ja-JP" altLang="en-US" sz="8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168057">
                <a:tc>
                  <a:txBody>
                    <a:bodyPr/>
                    <a:lstStyle/>
                    <a:p>
                      <a:pPr algn="r" fontAlgn="b"/>
                      <a:r>
                        <a:rPr lang="ja-JP" altLang="en-US" sz="800" b="0" i="0" u="none" strike="noStrike" dirty="0">
                          <a:solidFill>
                            <a:srgbClr val="000000"/>
                          </a:solidFill>
                          <a:effectLst/>
                          <a:latin typeface="MS Gothic"/>
                        </a:rPr>
                        <a:t>この直売所</a:t>
                      </a:r>
                    </a:p>
                  </a:txBody>
                  <a:tcPr marL="9525" marR="9525" marT="9525" marB="0" anchor="ctr"/>
                </a:tc>
                <a:tc>
                  <a:txBody>
                    <a:bodyPr/>
                    <a:lstStyle/>
                    <a:p>
                      <a:pPr algn="ctr" fontAlgn="ctr"/>
                      <a:r>
                        <a:rPr lang="en-US" altLang="ja-JP" sz="800" b="0" i="0" u="none" strike="noStrike">
                          <a:solidFill>
                            <a:srgbClr val="000000"/>
                          </a:solidFill>
                          <a:effectLst/>
                          <a:latin typeface="MS Gothic"/>
                        </a:rPr>
                        <a:t>106</a:t>
                      </a:r>
                    </a:p>
                  </a:txBody>
                  <a:tcPr marL="9525" marR="9525" marT="9525" marB="0" anchor="ctr"/>
                </a:tc>
                <a:tc>
                  <a:txBody>
                    <a:bodyPr/>
                    <a:lstStyle/>
                    <a:p>
                      <a:pPr algn="ctr" fontAlgn="ctr"/>
                      <a:r>
                        <a:rPr lang="en-US" altLang="ja-JP" sz="800" b="0" i="0" u="none" strike="noStrike">
                          <a:solidFill>
                            <a:srgbClr val="000000"/>
                          </a:solidFill>
                          <a:effectLst/>
                          <a:latin typeface="MS Gothic"/>
                        </a:rPr>
                        <a:t>34.9%</a:t>
                      </a:r>
                    </a:p>
                  </a:txBody>
                  <a:tcPr marL="9525" marR="9525" marT="9525" marB="0" anchor="ctr"/>
                </a:tc>
                <a:tc>
                  <a:txBody>
                    <a:bodyPr/>
                    <a:lstStyle/>
                    <a:p>
                      <a:pPr algn="ctr" fontAlgn="ctr"/>
                      <a:r>
                        <a:rPr lang="en-US" altLang="ja-JP" sz="800" b="0" i="0" u="none" strike="noStrike">
                          <a:solidFill>
                            <a:srgbClr val="000000"/>
                          </a:solidFill>
                          <a:effectLst/>
                          <a:latin typeface="MS Gothic"/>
                        </a:rPr>
                        <a:t>10</a:t>
                      </a:r>
                    </a:p>
                  </a:txBody>
                  <a:tcPr marL="9525" marR="9525" marT="9525" marB="0" anchor="ctr"/>
                </a:tc>
                <a:tc>
                  <a:txBody>
                    <a:bodyPr/>
                    <a:lstStyle/>
                    <a:p>
                      <a:pPr algn="ctr" fontAlgn="ctr"/>
                      <a:r>
                        <a:rPr lang="en-US" altLang="ja-JP" sz="800" b="0" i="0" u="none" strike="noStrike">
                          <a:solidFill>
                            <a:srgbClr val="000000"/>
                          </a:solidFill>
                          <a:effectLst/>
                          <a:latin typeface="MS Gothic"/>
                        </a:rPr>
                        <a:t>20.8%</a:t>
                      </a:r>
                    </a:p>
                  </a:txBody>
                  <a:tcPr marL="9525" marR="9525" marT="9525" marB="0" anchor="ctr"/>
                </a:tc>
                <a:tc>
                  <a:txBody>
                    <a:bodyPr/>
                    <a:lstStyle/>
                    <a:p>
                      <a:pPr algn="ctr" fontAlgn="ctr"/>
                      <a:r>
                        <a:rPr lang="en-US" altLang="ja-JP" sz="800" b="0" i="0" u="none" strike="noStrike">
                          <a:solidFill>
                            <a:srgbClr val="000000"/>
                          </a:solidFill>
                          <a:effectLst/>
                          <a:latin typeface="MS Gothic"/>
                        </a:rPr>
                        <a:t>11</a:t>
                      </a:r>
                    </a:p>
                  </a:txBody>
                  <a:tcPr marL="9525" marR="9525" marT="9525" marB="0" anchor="ctr"/>
                </a:tc>
                <a:tc>
                  <a:txBody>
                    <a:bodyPr/>
                    <a:lstStyle/>
                    <a:p>
                      <a:pPr algn="ctr" fontAlgn="ctr"/>
                      <a:r>
                        <a:rPr lang="en-US" altLang="ja-JP" sz="800" b="0" i="0" u="none" strike="noStrike">
                          <a:solidFill>
                            <a:srgbClr val="000000"/>
                          </a:solidFill>
                          <a:effectLst/>
                          <a:latin typeface="MS Gothic"/>
                        </a:rPr>
                        <a:t>25.0%</a:t>
                      </a:r>
                    </a:p>
                  </a:txBody>
                  <a:tcPr marL="9525" marR="9525" marT="9525" marB="0" anchor="ctr"/>
                </a:tc>
                <a:tc>
                  <a:txBody>
                    <a:bodyPr/>
                    <a:lstStyle/>
                    <a:p>
                      <a:pPr algn="ctr" fontAlgn="ctr"/>
                      <a:r>
                        <a:rPr lang="en-US" altLang="ja-JP" sz="800" b="0" i="0" u="none" strike="noStrike">
                          <a:solidFill>
                            <a:srgbClr val="000000"/>
                          </a:solidFill>
                          <a:effectLst/>
                          <a:latin typeface="MS Gothic"/>
                        </a:rPr>
                        <a:t>85</a:t>
                      </a:r>
                    </a:p>
                  </a:txBody>
                  <a:tcPr marL="9525" marR="9525" marT="9525" marB="0" anchor="ctr"/>
                </a:tc>
                <a:tc>
                  <a:txBody>
                    <a:bodyPr/>
                    <a:lstStyle/>
                    <a:p>
                      <a:pPr algn="ctr" fontAlgn="ctr"/>
                      <a:r>
                        <a:rPr lang="en-US" altLang="ja-JP" sz="800" b="0" i="0" u="none" strike="noStrike">
                          <a:solidFill>
                            <a:srgbClr val="000000"/>
                          </a:solidFill>
                          <a:effectLst/>
                          <a:latin typeface="MS Gothic"/>
                        </a:rPr>
                        <a:t>40.1%</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他の直売所</a:t>
                      </a:r>
                    </a:p>
                  </a:txBody>
                  <a:tcPr marL="9525" marR="9525" marT="9525" marB="0" anchor="ctr"/>
                </a:tc>
                <a:tc>
                  <a:txBody>
                    <a:bodyPr/>
                    <a:lstStyle/>
                    <a:p>
                      <a:pPr algn="ctr" fontAlgn="ctr"/>
                      <a:r>
                        <a:rPr lang="en-US" altLang="ja-JP" sz="800" b="0" i="0" u="none" strike="noStrike">
                          <a:solidFill>
                            <a:srgbClr val="000000"/>
                          </a:solidFill>
                          <a:effectLst/>
                          <a:latin typeface="MS Gothic"/>
                        </a:rPr>
                        <a:t>38</a:t>
                      </a:r>
                    </a:p>
                  </a:txBody>
                  <a:tcPr marL="9525" marR="9525" marT="9525" marB="0" anchor="ctr"/>
                </a:tc>
                <a:tc>
                  <a:txBody>
                    <a:bodyPr/>
                    <a:lstStyle/>
                    <a:p>
                      <a:pPr algn="ctr" fontAlgn="ctr"/>
                      <a:r>
                        <a:rPr lang="en-US" altLang="ja-JP" sz="800" b="0" i="0" u="none" strike="noStrike">
                          <a:solidFill>
                            <a:srgbClr val="000000"/>
                          </a:solidFill>
                          <a:effectLst/>
                          <a:latin typeface="MS Gothic"/>
                        </a:rPr>
                        <a:t>12.5%</a:t>
                      </a:r>
                    </a:p>
                  </a:txBody>
                  <a:tcPr marL="9525" marR="9525" marT="9525" marB="0" anchor="ctr"/>
                </a:tc>
                <a:tc>
                  <a:txBody>
                    <a:bodyPr/>
                    <a:lstStyle/>
                    <a:p>
                      <a:pPr algn="ctr" fontAlgn="ctr"/>
                      <a:r>
                        <a:rPr lang="en-US" altLang="ja-JP" sz="800" b="0" i="0" u="none" strike="noStrike">
                          <a:solidFill>
                            <a:srgbClr val="000000"/>
                          </a:solidFill>
                          <a:effectLst/>
                          <a:latin typeface="MS Gothic"/>
                        </a:rPr>
                        <a:t>9</a:t>
                      </a:r>
                    </a:p>
                  </a:txBody>
                  <a:tcPr marL="9525" marR="9525" marT="9525" marB="0" anchor="ctr"/>
                </a:tc>
                <a:tc>
                  <a:txBody>
                    <a:bodyPr/>
                    <a:lstStyle/>
                    <a:p>
                      <a:pPr algn="ctr" fontAlgn="ctr"/>
                      <a:r>
                        <a:rPr lang="en-US" altLang="ja-JP" sz="800" b="0" i="0" u="none" strike="noStrike">
                          <a:solidFill>
                            <a:srgbClr val="000000"/>
                          </a:solidFill>
                          <a:effectLst/>
                          <a:latin typeface="MS Gothic"/>
                        </a:rPr>
                        <a:t>18.8%</a:t>
                      </a:r>
                    </a:p>
                  </a:txBody>
                  <a:tcPr marL="9525" marR="9525" marT="9525" marB="0" anchor="ctr"/>
                </a:tc>
                <a:tc>
                  <a:txBody>
                    <a:bodyPr/>
                    <a:lstStyle/>
                    <a:p>
                      <a:pPr algn="ctr" fontAlgn="ctr"/>
                      <a:r>
                        <a:rPr lang="en-US" altLang="ja-JP" sz="800" b="0" i="0" u="none" strike="noStrike">
                          <a:solidFill>
                            <a:srgbClr val="000000"/>
                          </a:solidFill>
                          <a:effectLst/>
                          <a:latin typeface="MS Gothic"/>
                        </a:rPr>
                        <a:t>5</a:t>
                      </a:r>
                    </a:p>
                  </a:txBody>
                  <a:tcPr marL="9525" marR="9525" marT="9525" marB="0" anchor="ctr"/>
                </a:tc>
                <a:tc>
                  <a:txBody>
                    <a:bodyPr/>
                    <a:lstStyle/>
                    <a:p>
                      <a:pPr algn="ctr" fontAlgn="ctr"/>
                      <a:r>
                        <a:rPr lang="en-US" altLang="ja-JP" sz="800" b="0" i="0" u="none" strike="noStrike">
                          <a:solidFill>
                            <a:srgbClr val="000000"/>
                          </a:solidFill>
                          <a:effectLst/>
                          <a:latin typeface="MS Gothic"/>
                        </a:rPr>
                        <a:t>11.4%</a:t>
                      </a:r>
                    </a:p>
                  </a:txBody>
                  <a:tcPr marL="9525" marR="9525" marT="9525" marB="0" anchor="ctr"/>
                </a:tc>
                <a:tc>
                  <a:txBody>
                    <a:bodyPr/>
                    <a:lstStyle/>
                    <a:p>
                      <a:pPr algn="ctr" fontAlgn="ctr"/>
                      <a:r>
                        <a:rPr lang="en-US" altLang="ja-JP" sz="800" b="0" i="0" u="none" strike="noStrike">
                          <a:solidFill>
                            <a:srgbClr val="000000"/>
                          </a:solidFill>
                          <a:effectLst/>
                          <a:latin typeface="MS Gothic"/>
                        </a:rPr>
                        <a:t>24</a:t>
                      </a:r>
                    </a:p>
                  </a:txBody>
                  <a:tcPr marL="9525" marR="9525" marT="9525" marB="0" anchor="ctr"/>
                </a:tc>
                <a:tc>
                  <a:txBody>
                    <a:bodyPr/>
                    <a:lstStyle/>
                    <a:p>
                      <a:pPr algn="ctr" fontAlgn="ctr"/>
                      <a:r>
                        <a:rPr lang="en-US" altLang="ja-JP" sz="800" b="0" i="0" u="none" strike="noStrike">
                          <a:solidFill>
                            <a:srgbClr val="000000"/>
                          </a:solidFill>
                          <a:effectLst/>
                          <a:latin typeface="MS Gothic"/>
                        </a:rPr>
                        <a:t>11.3%</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スーパー</a:t>
                      </a:r>
                    </a:p>
                  </a:txBody>
                  <a:tcPr marL="9525" marR="9525" marT="9525" marB="0" anchor="ctr"/>
                </a:tc>
                <a:tc>
                  <a:txBody>
                    <a:bodyPr/>
                    <a:lstStyle/>
                    <a:p>
                      <a:pPr algn="ctr" fontAlgn="ctr"/>
                      <a:r>
                        <a:rPr lang="en-US" altLang="ja-JP" sz="800" b="0" i="0" u="none" strike="noStrike">
                          <a:solidFill>
                            <a:srgbClr val="000000"/>
                          </a:solidFill>
                          <a:effectLst/>
                          <a:latin typeface="MS Gothic"/>
                        </a:rPr>
                        <a:t>116</a:t>
                      </a:r>
                    </a:p>
                  </a:txBody>
                  <a:tcPr marL="9525" marR="9525" marT="9525" marB="0" anchor="ctr"/>
                </a:tc>
                <a:tc>
                  <a:txBody>
                    <a:bodyPr/>
                    <a:lstStyle/>
                    <a:p>
                      <a:pPr algn="ctr" fontAlgn="ctr"/>
                      <a:r>
                        <a:rPr lang="en-US" altLang="ja-JP" sz="800" b="0" i="0" u="none" strike="noStrike">
                          <a:solidFill>
                            <a:srgbClr val="000000"/>
                          </a:solidFill>
                          <a:effectLst/>
                          <a:latin typeface="MS Gothic"/>
                        </a:rPr>
                        <a:t>38.2%</a:t>
                      </a:r>
                    </a:p>
                  </a:txBody>
                  <a:tcPr marL="9525" marR="9525" marT="9525" marB="0" anchor="ctr"/>
                </a:tc>
                <a:tc>
                  <a:txBody>
                    <a:bodyPr/>
                    <a:lstStyle/>
                    <a:p>
                      <a:pPr algn="ctr" fontAlgn="ctr"/>
                      <a:r>
                        <a:rPr lang="en-US" altLang="ja-JP" sz="800" b="0" i="0" u="none" strike="noStrike">
                          <a:solidFill>
                            <a:srgbClr val="000000"/>
                          </a:solidFill>
                          <a:effectLst/>
                          <a:latin typeface="MS Gothic"/>
                        </a:rPr>
                        <a:t>24</a:t>
                      </a:r>
                    </a:p>
                  </a:txBody>
                  <a:tcPr marL="9525" marR="9525" marT="9525" marB="0" anchor="ctr"/>
                </a:tc>
                <a:tc>
                  <a:txBody>
                    <a:bodyPr/>
                    <a:lstStyle/>
                    <a:p>
                      <a:pPr algn="ctr" fontAlgn="ctr"/>
                      <a:r>
                        <a:rPr lang="en-US" altLang="ja-JP" sz="800" b="0" i="0" u="none" strike="noStrike">
                          <a:solidFill>
                            <a:srgbClr val="000000"/>
                          </a:solidFill>
                          <a:effectLst/>
                          <a:latin typeface="MS Gothic"/>
                        </a:rPr>
                        <a:t>50.0%</a:t>
                      </a:r>
                    </a:p>
                  </a:txBody>
                  <a:tcPr marL="9525" marR="9525" marT="9525" marB="0" anchor="ctr"/>
                </a:tc>
                <a:tc>
                  <a:txBody>
                    <a:bodyPr/>
                    <a:lstStyle/>
                    <a:p>
                      <a:pPr algn="ctr" fontAlgn="ctr"/>
                      <a:r>
                        <a:rPr lang="en-US" altLang="ja-JP" sz="800" b="0" i="0" u="none" strike="noStrike">
                          <a:solidFill>
                            <a:srgbClr val="000000"/>
                          </a:solidFill>
                          <a:effectLst/>
                          <a:latin typeface="MS Gothic"/>
                        </a:rPr>
                        <a:t>22</a:t>
                      </a:r>
                    </a:p>
                  </a:txBody>
                  <a:tcPr marL="9525" marR="9525" marT="9525" marB="0" anchor="ctr"/>
                </a:tc>
                <a:tc>
                  <a:txBody>
                    <a:bodyPr/>
                    <a:lstStyle/>
                    <a:p>
                      <a:pPr algn="ctr" fontAlgn="ctr"/>
                      <a:r>
                        <a:rPr lang="en-US" altLang="ja-JP" sz="800" b="0" i="0" u="none" strike="noStrike">
                          <a:solidFill>
                            <a:srgbClr val="000000"/>
                          </a:solidFill>
                          <a:effectLst/>
                          <a:latin typeface="MS Gothic"/>
                        </a:rPr>
                        <a:t>50.0%</a:t>
                      </a:r>
                    </a:p>
                  </a:txBody>
                  <a:tcPr marL="9525" marR="9525" marT="9525" marB="0" anchor="ctr"/>
                </a:tc>
                <a:tc>
                  <a:txBody>
                    <a:bodyPr/>
                    <a:lstStyle/>
                    <a:p>
                      <a:pPr algn="ctr" fontAlgn="ctr"/>
                      <a:r>
                        <a:rPr lang="en-US" altLang="ja-JP" sz="800" b="0" i="0" u="none" strike="noStrike">
                          <a:solidFill>
                            <a:srgbClr val="000000"/>
                          </a:solidFill>
                          <a:effectLst/>
                          <a:latin typeface="MS Gothic"/>
                        </a:rPr>
                        <a:t>70</a:t>
                      </a:r>
                    </a:p>
                  </a:txBody>
                  <a:tcPr marL="9525" marR="9525" marT="9525" marB="0" anchor="ctr"/>
                </a:tc>
                <a:tc>
                  <a:txBody>
                    <a:bodyPr/>
                    <a:lstStyle/>
                    <a:p>
                      <a:pPr algn="ctr" fontAlgn="ctr"/>
                      <a:r>
                        <a:rPr lang="en-US" altLang="ja-JP" sz="800" b="0" i="0" u="none" strike="noStrike">
                          <a:solidFill>
                            <a:srgbClr val="000000"/>
                          </a:solidFill>
                          <a:effectLst/>
                          <a:latin typeface="MS Gothic"/>
                        </a:rPr>
                        <a:t>33.0%</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専門店</a:t>
                      </a:r>
                    </a:p>
                  </a:txBody>
                  <a:tcPr marL="9525" marR="9525" marT="9525" marB="0" anchor="ctr"/>
                </a:tc>
                <a:tc>
                  <a:txBody>
                    <a:bodyPr/>
                    <a:lstStyle/>
                    <a:p>
                      <a:pPr algn="ctr" fontAlgn="ctr"/>
                      <a:r>
                        <a:rPr lang="en-US" altLang="ja-JP" sz="800" b="0" i="0" u="none" strike="noStrike">
                          <a:solidFill>
                            <a:srgbClr val="000000"/>
                          </a:solidFill>
                          <a:effectLst/>
                          <a:latin typeface="MS Gothic"/>
                        </a:rPr>
                        <a:t>10</a:t>
                      </a:r>
                    </a:p>
                  </a:txBody>
                  <a:tcPr marL="9525" marR="9525" marT="9525" marB="0" anchor="ctr"/>
                </a:tc>
                <a:tc>
                  <a:txBody>
                    <a:bodyPr/>
                    <a:lstStyle/>
                    <a:p>
                      <a:pPr algn="ctr" fontAlgn="ctr"/>
                      <a:r>
                        <a:rPr lang="en-US" altLang="ja-JP" sz="800" b="0" i="0" u="none" strike="noStrike">
                          <a:solidFill>
                            <a:srgbClr val="000000"/>
                          </a:solidFill>
                          <a:effectLst/>
                          <a:latin typeface="MS Gothic"/>
                        </a:rPr>
                        <a:t>3.3%</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2.1%</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2.3%</a:t>
                      </a:r>
                    </a:p>
                  </a:txBody>
                  <a:tcPr marL="9525" marR="9525" marT="9525" marB="0" anchor="ctr"/>
                </a:tc>
                <a:tc>
                  <a:txBody>
                    <a:bodyPr/>
                    <a:lstStyle/>
                    <a:p>
                      <a:pPr algn="ctr" fontAlgn="ctr"/>
                      <a:r>
                        <a:rPr lang="en-US" altLang="ja-JP" sz="800" b="0" i="0" u="none" strike="noStrike">
                          <a:solidFill>
                            <a:srgbClr val="000000"/>
                          </a:solidFill>
                          <a:effectLst/>
                          <a:latin typeface="MS Gothic"/>
                        </a:rPr>
                        <a:t>8</a:t>
                      </a:r>
                    </a:p>
                  </a:txBody>
                  <a:tcPr marL="9525" marR="9525" marT="9525" marB="0" anchor="ctr"/>
                </a:tc>
                <a:tc>
                  <a:txBody>
                    <a:bodyPr/>
                    <a:lstStyle/>
                    <a:p>
                      <a:pPr algn="ctr" fontAlgn="ctr"/>
                      <a:r>
                        <a:rPr lang="en-US" altLang="ja-JP" sz="800" b="0" i="0" u="none" strike="noStrike">
                          <a:solidFill>
                            <a:srgbClr val="000000"/>
                          </a:solidFill>
                          <a:effectLst/>
                          <a:latin typeface="MS Gothic"/>
                        </a:rPr>
                        <a:t>3.8%</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通販・ネット販売</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0.3%</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dirty="0" smtClean="0">
                          <a:solidFill>
                            <a:srgbClr val="000000"/>
                          </a:solidFill>
                          <a:effectLst/>
                          <a:latin typeface="MS Gothic"/>
                        </a:rPr>
                        <a:t>0.5%</a:t>
                      </a:r>
                      <a:endParaRPr lang="en-US" altLang="ja-JP" sz="800" b="0" i="0" u="none" strike="noStrike" dirty="0">
                        <a:solidFill>
                          <a:srgbClr val="000000"/>
                        </a:solidFill>
                        <a:effectLst/>
                        <a:latin typeface="MS Gothic"/>
                      </a:endParaRP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その他</a:t>
                      </a:r>
                    </a:p>
                  </a:txBody>
                  <a:tcPr marL="9525" marR="9525" marT="9525" marB="0" anchor="ctr"/>
                </a:tc>
                <a:tc>
                  <a:txBody>
                    <a:bodyPr/>
                    <a:lstStyle/>
                    <a:p>
                      <a:pPr algn="ctr" fontAlgn="ctr"/>
                      <a:r>
                        <a:rPr lang="en-US" altLang="ja-JP" sz="800" b="0" i="0" u="none" strike="noStrike">
                          <a:solidFill>
                            <a:srgbClr val="000000"/>
                          </a:solidFill>
                          <a:effectLst/>
                          <a:latin typeface="MS Gothic"/>
                        </a:rPr>
                        <a:t>8</a:t>
                      </a:r>
                    </a:p>
                  </a:txBody>
                  <a:tcPr marL="9525" marR="9525" marT="9525" marB="0" anchor="ctr"/>
                </a:tc>
                <a:tc>
                  <a:txBody>
                    <a:bodyPr/>
                    <a:lstStyle/>
                    <a:p>
                      <a:pPr algn="ctr" fontAlgn="ctr"/>
                      <a:r>
                        <a:rPr lang="en-US" altLang="ja-JP" sz="800" b="0" i="0" u="none" strike="noStrike">
                          <a:solidFill>
                            <a:srgbClr val="000000"/>
                          </a:solidFill>
                          <a:effectLst/>
                          <a:latin typeface="MS Gothic"/>
                        </a:rPr>
                        <a:t>2.6%</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2.1%</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2.3%</a:t>
                      </a:r>
                    </a:p>
                  </a:txBody>
                  <a:tcPr marL="9525" marR="9525" marT="9525" marB="0" anchor="ctr"/>
                </a:tc>
                <a:tc>
                  <a:txBody>
                    <a:bodyPr/>
                    <a:lstStyle/>
                    <a:p>
                      <a:pPr algn="ctr" fontAlgn="ctr"/>
                      <a:r>
                        <a:rPr lang="en-US" altLang="ja-JP" sz="800" b="0" i="0" u="none" strike="noStrike">
                          <a:solidFill>
                            <a:srgbClr val="000000"/>
                          </a:solidFill>
                          <a:effectLst/>
                          <a:latin typeface="MS Gothic"/>
                        </a:rPr>
                        <a:t>6</a:t>
                      </a:r>
                    </a:p>
                  </a:txBody>
                  <a:tcPr marL="9525" marR="9525" marT="9525" marB="0" anchor="ctr"/>
                </a:tc>
                <a:tc>
                  <a:txBody>
                    <a:bodyPr/>
                    <a:lstStyle/>
                    <a:p>
                      <a:pPr algn="ctr" fontAlgn="ctr"/>
                      <a:r>
                        <a:rPr lang="en-US" altLang="ja-JP" sz="800" b="0" i="0" u="none" strike="noStrike">
                          <a:solidFill>
                            <a:srgbClr val="000000"/>
                          </a:solidFill>
                          <a:effectLst/>
                          <a:latin typeface="MS Gothic"/>
                        </a:rPr>
                        <a:t>2.8%</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特に決めていない</a:t>
                      </a:r>
                    </a:p>
                  </a:txBody>
                  <a:tcPr marL="9525" marR="9525" marT="9525" marB="0" anchor="ctr"/>
                </a:tc>
                <a:tc>
                  <a:txBody>
                    <a:bodyPr/>
                    <a:lstStyle/>
                    <a:p>
                      <a:pPr algn="ctr" fontAlgn="ctr"/>
                      <a:r>
                        <a:rPr lang="en-US" altLang="ja-JP" sz="800" b="0" i="0" u="none" strike="noStrike">
                          <a:solidFill>
                            <a:srgbClr val="000000"/>
                          </a:solidFill>
                          <a:effectLst/>
                          <a:latin typeface="MS Gothic"/>
                        </a:rPr>
                        <a:t>25</a:t>
                      </a:r>
                    </a:p>
                  </a:txBody>
                  <a:tcPr marL="9525" marR="9525" marT="9525" marB="0" anchor="ctr"/>
                </a:tc>
                <a:tc>
                  <a:txBody>
                    <a:bodyPr/>
                    <a:lstStyle/>
                    <a:p>
                      <a:pPr algn="ctr" fontAlgn="ctr"/>
                      <a:r>
                        <a:rPr lang="en-US" altLang="ja-JP" sz="800" b="0" i="0" u="none" strike="noStrike">
                          <a:solidFill>
                            <a:srgbClr val="000000"/>
                          </a:solidFill>
                          <a:effectLst/>
                          <a:latin typeface="MS Gothic"/>
                        </a:rPr>
                        <a:t>8.2%</a:t>
                      </a:r>
                    </a:p>
                  </a:txBody>
                  <a:tcPr marL="9525" marR="9525" marT="9525" marB="0" anchor="ctr"/>
                </a:tc>
                <a:tc>
                  <a:txBody>
                    <a:bodyPr/>
                    <a:lstStyle/>
                    <a:p>
                      <a:pPr algn="ctr" fontAlgn="ctr"/>
                      <a:r>
                        <a:rPr lang="en-US" altLang="ja-JP" sz="800" b="0" i="0" u="none" strike="noStrike">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6.3%</a:t>
                      </a:r>
                    </a:p>
                  </a:txBody>
                  <a:tcPr marL="9525" marR="9525" marT="9525" marB="0" anchor="ctr"/>
                </a:tc>
                <a:tc>
                  <a:txBody>
                    <a:bodyPr/>
                    <a:lstStyle/>
                    <a:p>
                      <a:pPr algn="ctr" fontAlgn="ctr"/>
                      <a:r>
                        <a:rPr lang="en-US" altLang="ja-JP" sz="800" b="0" i="0" u="none" strike="noStrike">
                          <a:solidFill>
                            <a:srgbClr val="000000"/>
                          </a:solidFill>
                          <a:effectLst/>
                          <a:latin typeface="MS Gothic"/>
                        </a:rPr>
                        <a:t>4</a:t>
                      </a:r>
                    </a:p>
                  </a:txBody>
                  <a:tcPr marL="9525" marR="9525" marT="9525" marB="0" anchor="ctr"/>
                </a:tc>
                <a:tc>
                  <a:txBody>
                    <a:bodyPr/>
                    <a:lstStyle/>
                    <a:p>
                      <a:pPr algn="ctr" fontAlgn="ctr"/>
                      <a:r>
                        <a:rPr lang="en-US" altLang="ja-JP" sz="800" b="0" i="0" u="none" strike="noStrike">
                          <a:solidFill>
                            <a:srgbClr val="000000"/>
                          </a:solidFill>
                          <a:effectLst/>
                          <a:latin typeface="MS Gothic"/>
                        </a:rPr>
                        <a:t>9.1%</a:t>
                      </a:r>
                    </a:p>
                  </a:txBody>
                  <a:tcPr marL="9525" marR="9525" marT="9525" marB="0" anchor="ctr"/>
                </a:tc>
                <a:tc>
                  <a:txBody>
                    <a:bodyPr/>
                    <a:lstStyle/>
                    <a:p>
                      <a:pPr algn="ctr" fontAlgn="ctr"/>
                      <a:r>
                        <a:rPr lang="en-US" altLang="ja-JP" sz="800" b="0" i="0" u="none" strike="noStrike">
                          <a:solidFill>
                            <a:srgbClr val="000000"/>
                          </a:solidFill>
                          <a:effectLst/>
                          <a:latin typeface="MS Gothic"/>
                        </a:rPr>
                        <a:t>18</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8.5%</a:t>
                      </a:r>
                    </a:p>
                  </a:txBody>
                  <a:tcPr marL="9525" marR="9525" marT="9525" marB="0" anchor="ctr"/>
                </a:tc>
              </a:tr>
            </a:tbl>
          </a:graphicData>
        </a:graphic>
      </p:graphicFrame>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280" y="1303497"/>
            <a:ext cx="2880000" cy="2073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フッター プレースホルダー 1"/>
          <p:cNvSpPr>
            <a:spLocks noGrp="1"/>
          </p:cNvSpPr>
          <p:nvPr>
            <p:ph type="ftr" sz="quarter" idx="11"/>
          </p:nvPr>
        </p:nvSpPr>
        <p:spPr>
          <a:xfrm>
            <a:off x="2348880" y="8657167"/>
            <a:ext cx="2171700" cy="486833"/>
          </a:xfrm>
        </p:spPr>
        <p:txBody>
          <a:bodyPr/>
          <a:lstStyle/>
          <a:p>
            <a:r>
              <a:rPr kumimoji="1" lang="ja-JP" altLang="en-US" dirty="0" smtClean="0"/>
              <a:t>１７</a:t>
            </a:r>
            <a:endParaRPr kumimoji="1" lang="ja-JP" altLang="en-US" dirty="0"/>
          </a:p>
        </p:txBody>
      </p:sp>
    </p:spTree>
    <p:extLst>
      <p:ext uri="{BB962C8B-B14F-4D97-AF65-F5344CB8AC3E}">
        <p14:creationId xmlns:p14="http://schemas.microsoft.com/office/powerpoint/2010/main" val="3385211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179512"/>
            <a:ext cx="6172200" cy="504056"/>
          </a:xfrm>
        </p:spPr>
        <p:txBody>
          <a:bodyPr>
            <a:normAutofit/>
          </a:bodyPr>
          <a:lstStyle/>
          <a:p>
            <a:r>
              <a:rPr kumimoji="1" lang="ja-JP" altLang="en-US" sz="2000" b="1" dirty="0" smtClean="0"/>
              <a:t>目次</a:t>
            </a:r>
            <a:endParaRPr kumimoji="1" lang="ja-JP" altLang="en-US" sz="2000" b="1" dirty="0"/>
          </a:p>
        </p:txBody>
      </p:sp>
      <p:sp>
        <p:nvSpPr>
          <p:cNvPr id="3" name="コンテンツ プレースホルダー 2"/>
          <p:cNvSpPr>
            <a:spLocks noGrp="1"/>
          </p:cNvSpPr>
          <p:nvPr>
            <p:ph idx="1"/>
          </p:nvPr>
        </p:nvSpPr>
        <p:spPr>
          <a:xfrm>
            <a:off x="332656" y="770112"/>
            <a:ext cx="2952328" cy="7690320"/>
          </a:xfrm>
        </p:spPr>
        <p:txBody>
          <a:bodyPr>
            <a:noAutofit/>
          </a:bodyPr>
          <a:lstStyle/>
          <a:p>
            <a:pPr marL="0" indent="0">
              <a:buNone/>
            </a:pPr>
            <a:r>
              <a:rPr kumimoji="1" lang="ja-JP" altLang="en-US" sz="1050" b="1" dirty="0" smtClean="0"/>
              <a:t>調査の概要</a:t>
            </a:r>
            <a:endParaRPr kumimoji="1" lang="en-US" altLang="ja-JP" sz="1050" b="1" dirty="0" smtClean="0"/>
          </a:p>
          <a:p>
            <a:pPr marL="0" indent="0">
              <a:buNone/>
            </a:pPr>
            <a:r>
              <a:rPr lang="ja-JP" altLang="en-US" sz="1050" dirty="0" smtClean="0"/>
              <a:t>　１　調査の目的</a:t>
            </a:r>
            <a:endParaRPr lang="en-US" altLang="ja-JP" sz="1050" dirty="0" smtClean="0"/>
          </a:p>
          <a:p>
            <a:pPr marL="0" indent="0">
              <a:buNone/>
            </a:pPr>
            <a:r>
              <a:rPr lang="ja-JP" altLang="en-US" sz="1050" dirty="0"/>
              <a:t>　</a:t>
            </a:r>
            <a:r>
              <a:rPr lang="ja-JP" altLang="en-US" sz="1050" dirty="0" smtClean="0"/>
              <a:t>２　調査実施直売所</a:t>
            </a:r>
            <a:endParaRPr lang="en-US" altLang="ja-JP" sz="1050" dirty="0" smtClean="0"/>
          </a:p>
          <a:p>
            <a:pPr marL="0" indent="0">
              <a:buNone/>
            </a:pPr>
            <a:r>
              <a:rPr kumimoji="1" lang="ja-JP" altLang="en-US" sz="1050" dirty="0" smtClean="0"/>
              <a:t>　３</a:t>
            </a:r>
            <a:r>
              <a:rPr lang="ja-JP" altLang="en-US" sz="1050" dirty="0"/>
              <a:t>　</a:t>
            </a:r>
            <a:r>
              <a:rPr lang="ja-JP" altLang="en-US" sz="1050" dirty="0" smtClean="0"/>
              <a:t>実施日時</a:t>
            </a:r>
            <a:endParaRPr lang="en-US" altLang="ja-JP" sz="1050" dirty="0" smtClean="0"/>
          </a:p>
          <a:p>
            <a:pPr marL="0" indent="0">
              <a:buNone/>
            </a:pPr>
            <a:r>
              <a:rPr lang="ja-JP" altLang="en-US" sz="1050" dirty="0"/>
              <a:t>　４</a:t>
            </a:r>
            <a:r>
              <a:rPr lang="ja-JP" altLang="en-US" sz="1050" dirty="0" smtClean="0"/>
              <a:t>　総評</a:t>
            </a:r>
            <a:endParaRPr lang="en-US" altLang="ja-JP" sz="1050" dirty="0"/>
          </a:p>
          <a:p>
            <a:pPr marL="0" indent="0">
              <a:buNone/>
            </a:pPr>
            <a:endParaRPr lang="en-US" altLang="ja-JP" sz="1050" dirty="0" smtClean="0"/>
          </a:p>
          <a:p>
            <a:pPr marL="0" indent="0">
              <a:buNone/>
            </a:pPr>
            <a:r>
              <a:rPr lang="ja-JP" altLang="en-US" sz="1050" b="1" dirty="0" smtClean="0"/>
              <a:t>結果の概要</a:t>
            </a:r>
            <a:endParaRPr lang="en-US" altLang="ja-JP" sz="1050" b="1" dirty="0" smtClean="0"/>
          </a:p>
          <a:p>
            <a:pPr marL="0" indent="0">
              <a:buNone/>
            </a:pPr>
            <a:r>
              <a:rPr lang="ja-JP" altLang="en-US" sz="1050" dirty="0" smtClean="0"/>
              <a:t>　１　基本情報</a:t>
            </a:r>
            <a:endParaRPr lang="en-US" altLang="ja-JP" sz="1050" dirty="0" smtClean="0"/>
          </a:p>
          <a:p>
            <a:pPr marL="0" indent="0">
              <a:buNone/>
            </a:pPr>
            <a:r>
              <a:rPr lang="ja-JP" altLang="en-US" sz="1050" dirty="0" smtClean="0"/>
              <a:t>　　　（１） 　</a:t>
            </a:r>
            <a:r>
              <a:rPr lang="en-US" altLang="ja-JP" sz="1050" dirty="0" smtClean="0"/>
              <a:t>Q</a:t>
            </a:r>
            <a:r>
              <a:rPr lang="ja-JP" altLang="en-US" sz="1050" dirty="0" smtClean="0"/>
              <a:t>１－１　性別</a:t>
            </a:r>
            <a:endParaRPr lang="en-US" altLang="ja-JP" sz="1050" dirty="0" smtClean="0"/>
          </a:p>
          <a:p>
            <a:pPr marL="0" indent="0">
              <a:buNone/>
            </a:pPr>
            <a:r>
              <a:rPr lang="ja-JP" altLang="en-US" sz="1050" dirty="0" smtClean="0"/>
              <a:t>　　　（２）</a:t>
            </a:r>
            <a:r>
              <a:rPr lang="en-US" altLang="ja-JP" sz="1050" dirty="0"/>
              <a:t> </a:t>
            </a:r>
            <a:r>
              <a:rPr lang="ja-JP" altLang="en-US" sz="1050" dirty="0" smtClean="0"/>
              <a:t>　</a:t>
            </a:r>
            <a:r>
              <a:rPr lang="en-US" altLang="ja-JP" sz="1050" dirty="0" smtClean="0"/>
              <a:t>Q</a:t>
            </a:r>
            <a:r>
              <a:rPr lang="ja-JP" altLang="en-US" sz="1050" dirty="0"/>
              <a:t>１</a:t>
            </a:r>
            <a:r>
              <a:rPr lang="ja-JP" altLang="en-US" sz="1050" dirty="0" smtClean="0"/>
              <a:t>－２　年代</a:t>
            </a:r>
            <a:endParaRPr lang="en-US" altLang="ja-JP" sz="1050" dirty="0" smtClean="0"/>
          </a:p>
          <a:p>
            <a:pPr marL="0" indent="0">
              <a:buNone/>
            </a:pPr>
            <a:r>
              <a:rPr lang="ja-JP" altLang="en-US" sz="1050" dirty="0" smtClean="0"/>
              <a:t>　　　（</a:t>
            </a:r>
            <a:r>
              <a:rPr lang="ja-JP" altLang="en-US" sz="1050" dirty="0"/>
              <a:t>３</a:t>
            </a:r>
            <a:r>
              <a:rPr lang="ja-JP" altLang="en-US" sz="1050" dirty="0" smtClean="0"/>
              <a:t>）</a:t>
            </a:r>
            <a:r>
              <a:rPr lang="en-US" altLang="ja-JP" sz="1050" dirty="0"/>
              <a:t> </a:t>
            </a:r>
            <a:r>
              <a:rPr lang="ja-JP" altLang="en-US" sz="1050" dirty="0" smtClean="0"/>
              <a:t>　</a:t>
            </a:r>
            <a:r>
              <a:rPr lang="en-US" altLang="ja-JP" sz="1050" dirty="0" smtClean="0"/>
              <a:t>Q</a:t>
            </a:r>
            <a:r>
              <a:rPr lang="ja-JP" altLang="en-US" sz="1050" dirty="0"/>
              <a:t>１</a:t>
            </a:r>
            <a:r>
              <a:rPr lang="ja-JP" altLang="en-US" sz="1050" dirty="0" smtClean="0"/>
              <a:t>－３　世帯構成</a:t>
            </a:r>
            <a:endParaRPr lang="en-US" altLang="ja-JP" sz="1050" dirty="0" smtClean="0"/>
          </a:p>
          <a:p>
            <a:pPr marL="0" indent="0">
              <a:buNone/>
            </a:pPr>
            <a:r>
              <a:rPr lang="ja-JP" altLang="en-US" sz="1050" dirty="0" smtClean="0"/>
              <a:t>　　　（</a:t>
            </a:r>
            <a:r>
              <a:rPr lang="ja-JP" altLang="en-US" sz="1050" dirty="0"/>
              <a:t>４</a:t>
            </a:r>
            <a:r>
              <a:rPr lang="ja-JP" altLang="en-US" sz="1050" dirty="0" smtClean="0"/>
              <a:t>）</a:t>
            </a:r>
            <a:r>
              <a:rPr lang="en-US" altLang="ja-JP" sz="1050" dirty="0"/>
              <a:t> </a:t>
            </a:r>
            <a:r>
              <a:rPr lang="ja-JP" altLang="en-US" sz="1050" dirty="0" smtClean="0"/>
              <a:t>　</a:t>
            </a:r>
            <a:r>
              <a:rPr lang="en-US" altLang="ja-JP" sz="1050" dirty="0" smtClean="0"/>
              <a:t>Q</a:t>
            </a:r>
            <a:r>
              <a:rPr lang="ja-JP" altLang="en-US" sz="1050" dirty="0"/>
              <a:t>１</a:t>
            </a:r>
            <a:r>
              <a:rPr lang="ja-JP" altLang="en-US" sz="1050" dirty="0" smtClean="0"/>
              <a:t>－５　ここまでの主な交通手段</a:t>
            </a:r>
            <a:endParaRPr lang="en-US" altLang="ja-JP" sz="1050" dirty="0" smtClean="0"/>
          </a:p>
          <a:p>
            <a:pPr marL="0" indent="0">
              <a:buNone/>
            </a:pPr>
            <a:r>
              <a:rPr lang="ja-JP" altLang="en-US" sz="1050" dirty="0" smtClean="0"/>
              <a:t>　　　（</a:t>
            </a:r>
            <a:r>
              <a:rPr lang="ja-JP" altLang="en-US" sz="1050" dirty="0"/>
              <a:t>５</a:t>
            </a:r>
            <a:r>
              <a:rPr lang="ja-JP" altLang="en-US" sz="1050" dirty="0" smtClean="0"/>
              <a:t>）</a:t>
            </a:r>
            <a:r>
              <a:rPr lang="en-US" altLang="ja-JP" sz="1050" dirty="0" smtClean="0"/>
              <a:t> </a:t>
            </a:r>
            <a:r>
              <a:rPr lang="ja-JP" altLang="en-US" sz="1050" dirty="0" smtClean="0"/>
              <a:t>　</a:t>
            </a:r>
            <a:r>
              <a:rPr lang="en-US" altLang="ja-JP" sz="1050" dirty="0" smtClean="0"/>
              <a:t>Q</a:t>
            </a:r>
            <a:r>
              <a:rPr lang="ja-JP" altLang="en-US" sz="1050" dirty="0"/>
              <a:t>１</a:t>
            </a:r>
            <a:r>
              <a:rPr lang="ja-JP" altLang="en-US" sz="1050" dirty="0" smtClean="0"/>
              <a:t>－６　</a:t>
            </a:r>
            <a:r>
              <a:rPr lang="ja-JP" altLang="en-US" sz="1050" dirty="0"/>
              <a:t>所要時間</a:t>
            </a:r>
            <a:endParaRPr lang="en-US" altLang="ja-JP" sz="1050" dirty="0" smtClean="0"/>
          </a:p>
          <a:p>
            <a:pPr marL="0" indent="0">
              <a:buNone/>
            </a:pPr>
            <a:r>
              <a:rPr lang="ja-JP" altLang="en-US" sz="1050" dirty="0" smtClean="0"/>
              <a:t>　　　（６）</a:t>
            </a:r>
            <a:r>
              <a:rPr lang="en-US" altLang="ja-JP" sz="1050" dirty="0" smtClean="0"/>
              <a:t> </a:t>
            </a:r>
            <a:r>
              <a:rPr lang="ja-JP" altLang="en-US" sz="1050" dirty="0" smtClean="0"/>
              <a:t>　</a:t>
            </a:r>
            <a:r>
              <a:rPr lang="en-US" altLang="ja-JP" sz="1050" dirty="0" smtClean="0"/>
              <a:t>Q</a:t>
            </a:r>
            <a:r>
              <a:rPr lang="ja-JP" altLang="en-US" sz="1050" dirty="0"/>
              <a:t>１</a:t>
            </a:r>
            <a:r>
              <a:rPr lang="ja-JP" altLang="en-US" sz="1050" dirty="0" smtClean="0"/>
              <a:t>－７　グループ構成</a:t>
            </a:r>
            <a:endParaRPr lang="en-US" altLang="ja-JP" sz="1050" dirty="0" smtClean="0"/>
          </a:p>
          <a:p>
            <a:pPr marL="0" indent="0">
              <a:buNone/>
            </a:pPr>
            <a:endParaRPr lang="en-US" altLang="ja-JP" sz="1050" dirty="0"/>
          </a:p>
          <a:p>
            <a:pPr marL="0" indent="0">
              <a:buNone/>
            </a:pPr>
            <a:r>
              <a:rPr lang="ja-JP" altLang="en-US" sz="1050" dirty="0" smtClean="0"/>
              <a:t>　２　利用実態</a:t>
            </a:r>
            <a:endParaRPr lang="en-US" altLang="ja-JP" sz="1050" dirty="0" smtClean="0"/>
          </a:p>
          <a:p>
            <a:pPr marL="0" indent="0">
              <a:buNone/>
            </a:pPr>
            <a:r>
              <a:rPr lang="ja-JP" altLang="en-US" sz="1050" dirty="0" smtClean="0"/>
              <a:t>　　　（１）</a:t>
            </a:r>
            <a:r>
              <a:rPr lang="en-US" altLang="ja-JP" sz="1050" dirty="0"/>
              <a:t> </a:t>
            </a:r>
            <a:r>
              <a:rPr lang="ja-JP" altLang="en-US" sz="1050" dirty="0" smtClean="0"/>
              <a:t>　</a:t>
            </a:r>
            <a:r>
              <a:rPr lang="en-US" altLang="ja-JP" sz="1050" dirty="0" smtClean="0"/>
              <a:t>Q</a:t>
            </a:r>
            <a:r>
              <a:rPr lang="ja-JP" altLang="en-US" sz="1050" dirty="0" smtClean="0"/>
              <a:t>２－１　来店目的</a:t>
            </a:r>
            <a:endParaRPr lang="en-US" altLang="ja-JP" sz="1050" dirty="0" smtClean="0"/>
          </a:p>
          <a:p>
            <a:pPr marL="0" indent="0">
              <a:buNone/>
            </a:pPr>
            <a:r>
              <a:rPr lang="ja-JP" altLang="en-US" sz="1050" dirty="0" smtClean="0"/>
              <a:t>　　　（</a:t>
            </a:r>
            <a:r>
              <a:rPr lang="ja-JP" altLang="en-US" sz="1050" dirty="0"/>
              <a:t>２</a:t>
            </a:r>
            <a:r>
              <a:rPr lang="ja-JP" altLang="en-US" sz="1050" dirty="0" smtClean="0"/>
              <a:t>）　</a:t>
            </a:r>
            <a:r>
              <a:rPr lang="en-US" altLang="ja-JP" sz="1050" dirty="0" smtClean="0"/>
              <a:t> Q</a:t>
            </a:r>
            <a:r>
              <a:rPr lang="ja-JP" altLang="en-US" sz="1050" dirty="0" smtClean="0"/>
              <a:t>２－２　初めて知ったきっかけ</a:t>
            </a:r>
            <a:endParaRPr lang="en-US" altLang="ja-JP" sz="1050" dirty="0" smtClean="0"/>
          </a:p>
          <a:p>
            <a:pPr marL="0" indent="0">
              <a:buNone/>
            </a:pPr>
            <a:r>
              <a:rPr lang="ja-JP" altLang="en-US" sz="1050" dirty="0" smtClean="0"/>
              <a:t>　　　（</a:t>
            </a:r>
            <a:r>
              <a:rPr lang="ja-JP" altLang="en-US" sz="1050" dirty="0"/>
              <a:t>３</a:t>
            </a:r>
            <a:r>
              <a:rPr lang="ja-JP" altLang="en-US" sz="1050" dirty="0" smtClean="0"/>
              <a:t>）　</a:t>
            </a:r>
            <a:r>
              <a:rPr lang="en-US" altLang="ja-JP" sz="1050" dirty="0" smtClean="0"/>
              <a:t> Q</a:t>
            </a:r>
            <a:r>
              <a:rPr lang="ja-JP" altLang="en-US" sz="1050" dirty="0" smtClean="0"/>
              <a:t>２－３　利用頻度</a:t>
            </a:r>
            <a:endParaRPr lang="en-US" altLang="ja-JP" sz="1050" dirty="0" smtClean="0"/>
          </a:p>
          <a:p>
            <a:pPr marL="0" indent="0">
              <a:buNone/>
            </a:pPr>
            <a:r>
              <a:rPr lang="ja-JP" altLang="en-US" sz="1050" dirty="0" smtClean="0"/>
              <a:t>　　　（</a:t>
            </a:r>
            <a:r>
              <a:rPr lang="ja-JP" altLang="en-US" sz="1050" dirty="0"/>
              <a:t>４</a:t>
            </a:r>
            <a:r>
              <a:rPr lang="ja-JP" altLang="en-US" sz="1050" dirty="0" smtClean="0"/>
              <a:t>）　</a:t>
            </a:r>
            <a:r>
              <a:rPr lang="en-US" altLang="ja-JP" sz="1050" dirty="0" smtClean="0"/>
              <a:t> Q</a:t>
            </a:r>
            <a:r>
              <a:rPr lang="ja-JP" altLang="en-US" sz="1050" dirty="0" smtClean="0"/>
              <a:t>２－４　 </a:t>
            </a:r>
            <a:r>
              <a:rPr lang="ja-JP" altLang="en-US" sz="1050" dirty="0"/>
              <a:t>１回</a:t>
            </a:r>
            <a:r>
              <a:rPr lang="ja-JP" altLang="en-US" sz="1050" dirty="0" smtClean="0"/>
              <a:t>あたりの平均購入金額</a:t>
            </a:r>
            <a:endParaRPr lang="en-US" altLang="ja-JP" sz="1050" dirty="0"/>
          </a:p>
          <a:p>
            <a:pPr marL="0" indent="0">
              <a:buNone/>
            </a:pPr>
            <a:endParaRPr lang="en-US" altLang="ja-JP" sz="1050" dirty="0"/>
          </a:p>
          <a:p>
            <a:pPr marL="0" indent="0">
              <a:buNone/>
            </a:pPr>
            <a:r>
              <a:rPr lang="ja-JP" altLang="en-US" sz="1050" dirty="0" smtClean="0"/>
              <a:t>　３　その他</a:t>
            </a:r>
            <a:endParaRPr lang="en-US" altLang="ja-JP" sz="1050" dirty="0" smtClean="0"/>
          </a:p>
          <a:p>
            <a:pPr marL="0" indent="0">
              <a:buNone/>
            </a:pPr>
            <a:r>
              <a:rPr lang="ja-JP" altLang="en-US" sz="1050" dirty="0" smtClean="0"/>
              <a:t>　　　（</a:t>
            </a:r>
            <a:r>
              <a:rPr lang="ja-JP" altLang="en-US" sz="1050" dirty="0"/>
              <a:t>１</a:t>
            </a:r>
            <a:r>
              <a:rPr lang="ja-JP" altLang="en-US" sz="1050" dirty="0" smtClean="0"/>
              <a:t>）</a:t>
            </a:r>
            <a:r>
              <a:rPr lang="en-US" altLang="ja-JP" sz="1050" dirty="0"/>
              <a:t> </a:t>
            </a:r>
            <a:r>
              <a:rPr lang="ja-JP" altLang="en-US" sz="1050" dirty="0"/>
              <a:t>　</a:t>
            </a:r>
            <a:r>
              <a:rPr lang="en-US" altLang="ja-JP" sz="1050" dirty="0" smtClean="0"/>
              <a:t>Q</a:t>
            </a:r>
            <a:r>
              <a:rPr lang="ja-JP" altLang="en-US" sz="1050" dirty="0" smtClean="0"/>
              <a:t>－４　直売所を選ぶ際に重視する点</a:t>
            </a:r>
            <a:endParaRPr lang="en-US" altLang="ja-JP" sz="1050" dirty="0" smtClean="0"/>
          </a:p>
          <a:p>
            <a:pPr marL="0" indent="0">
              <a:buNone/>
            </a:pPr>
            <a:r>
              <a:rPr lang="ja-JP" altLang="en-US" sz="1050" dirty="0"/>
              <a:t>　</a:t>
            </a:r>
            <a:r>
              <a:rPr lang="ja-JP" altLang="en-US" sz="1050" dirty="0" smtClean="0"/>
              <a:t>　　（</a:t>
            </a:r>
            <a:r>
              <a:rPr lang="ja-JP" altLang="en-US" sz="1050" dirty="0"/>
              <a:t>２</a:t>
            </a:r>
            <a:r>
              <a:rPr lang="ja-JP" altLang="en-US" sz="1050" dirty="0" smtClean="0"/>
              <a:t>）</a:t>
            </a:r>
            <a:r>
              <a:rPr lang="en-US" altLang="ja-JP" sz="1050" dirty="0" smtClean="0"/>
              <a:t> </a:t>
            </a:r>
            <a:r>
              <a:rPr lang="ja-JP" altLang="en-US" sz="1050" dirty="0" smtClean="0"/>
              <a:t>　</a:t>
            </a:r>
            <a:r>
              <a:rPr lang="en-US" altLang="ja-JP" sz="1050" dirty="0" smtClean="0"/>
              <a:t>Q</a:t>
            </a:r>
            <a:r>
              <a:rPr lang="ja-JP" altLang="en-US" sz="1050" dirty="0" smtClean="0"/>
              <a:t>－６　また来たいと思うか</a:t>
            </a:r>
            <a:endParaRPr lang="en-US" altLang="ja-JP" sz="1050" dirty="0" smtClean="0"/>
          </a:p>
          <a:p>
            <a:pPr marL="0" indent="0">
              <a:buNone/>
            </a:pPr>
            <a:r>
              <a:rPr lang="ja-JP" altLang="en-US" sz="1050" dirty="0"/>
              <a:t>　</a:t>
            </a:r>
            <a:r>
              <a:rPr lang="ja-JP" altLang="en-US" sz="1050" dirty="0" smtClean="0"/>
              <a:t>　　（</a:t>
            </a:r>
            <a:r>
              <a:rPr lang="ja-JP" altLang="en-US" sz="1050" dirty="0"/>
              <a:t>３</a:t>
            </a:r>
            <a:r>
              <a:rPr lang="ja-JP" altLang="en-US" sz="1050" dirty="0" smtClean="0"/>
              <a:t>）　</a:t>
            </a:r>
            <a:r>
              <a:rPr lang="en-US" altLang="ja-JP" sz="1050" dirty="0" smtClean="0"/>
              <a:t>  </a:t>
            </a:r>
            <a:r>
              <a:rPr lang="en-US" altLang="ja-JP" sz="1050" dirty="0"/>
              <a:t>Q</a:t>
            </a:r>
            <a:r>
              <a:rPr lang="ja-JP" altLang="en-US" sz="1050" dirty="0" smtClean="0"/>
              <a:t>－９　希望併設施設</a:t>
            </a:r>
            <a:endParaRPr lang="en-US" altLang="ja-JP" sz="1050" dirty="0" smtClean="0"/>
          </a:p>
          <a:p>
            <a:pPr marL="0" indent="0">
              <a:buNone/>
            </a:pPr>
            <a:r>
              <a:rPr lang="ja-JP" altLang="en-US" sz="1050" dirty="0" smtClean="0"/>
              <a:t>　　　（４）　 </a:t>
            </a:r>
            <a:r>
              <a:rPr lang="en-US" altLang="ja-JP" sz="1050" dirty="0" smtClean="0"/>
              <a:t> </a:t>
            </a:r>
            <a:r>
              <a:rPr lang="en-US" altLang="ja-JP" sz="1050" dirty="0"/>
              <a:t>Q</a:t>
            </a:r>
            <a:r>
              <a:rPr lang="ja-JP" altLang="en-US" sz="1050" dirty="0"/>
              <a:t>－８　作物別</a:t>
            </a:r>
            <a:r>
              <a:rPr lang="ja-JP" altLang="en-US" sz="1050" dirty="0" smtClean="0"/>
              <a:t>購入先</a:t>
            </a:r>
            <a:endParaRPr lang="en-US" altLang="ja-JP" sz="1050" dirty="0" smtClean="0"/>
          </a:p>
          <a:p>
            <a:pPr marL="0" indent="0">
              <a:buNone/>
            </a:pPr>
            <a:endParaRPr kumimoji="1" lang="en-US" altLang="ja-JP" sz="1050" dirty="0" smtClean="0"/>
          </a:p>
          <a:p>
            <a:pPr marL="0" indent="0">
              <a:buNone/>
            </a:pPr>
            <a:r>
              <a:rPr lang="ja-JP" altLang="en-US" sz="1050" dirty="0"/>
              <a:t>４　年代別　</a:t>
            </a:r>
            <a:r>
              <a:rPr lang="ja-JP" altLang="en-US" sz="1050" dirty="0" smtClean="0"/>
              <a:t>利用</a:t>
            </a:r>
            <a:r>
              <a:rPr lang="ja-JP" altLang="en-US" sz="1050" dirty="0"/>
              <a:t>実態</a:t>
            </a:r>
            <a:endParaRPr lang="en-US" altLang="ja-JP" sz="1050" dirty="0"/>
          </a:p>
          <a:p>
            <a:pPr marL="0" indent="0">
              <a:buNone/>
            </a:pPr>
            <a:r>
              <a:rPr lang="ja-JP" altLang="en-US" sz="1050" dirty="0"/>
              <a:t>　　　（１） 　</a:t>
            </a:r>
            <a:r>
              <a:rPr lang="en-US" altLang="ja-JP" sz="1050" dirty="0"/>
              <a:t>Q</a:t>
            </a:r>
            <a:r>
              <a:rPr lang="ja-JP" altLang="en-US" sz="1050" dirty="0"/>
              <a:t>１－６　所要時間</a:t>
            </a:r>
            <a:endParaRPr lang="en-US" altLang="ja-JP" sz="1050" dirty="0"/>
          </a:p>
          <a:p>
            <a:pPr marL="0" indent="0">
              <a:buNone/>
            </a:pPr>
            <a:r>
              <a:rPr lang="ja-JP" altLang="en-US" sz="1050" dirty="0"/>
              <a:t>　　　（２）</a:t>
            </a:r>
            <a:r>
              <a:rPr lang="en-US" altLang="ja-JP" sz="1050" dirty="0"/>
              <a:t> </a:t>
            </a:r>
            <a:r>
              <a:rPr lang="ja-JP" altLang="en-US" sz="1050" dirty="0"/>
              <a:t>　</a:t>
            </a:r>
            <a:r>
              <a:rPr lang="en-US" altLang="ja-JP" sz="1050" dirty="0"/>
              <a:t>Q</a:t>
            </a:r>
            <a:r>
              <a:rPr lang="ja-JP" altLang="en-US" sz="1050" dirty="0"/>
              <a:t>２－１　来店目的</a:t>
            </a:r>
            <a:endParaRPr lang="en-US" altLang="ja-JP" sz="1050" dirty="0"/>
          </a:p>
          <a:p>
            <a:pPr marL="0" indent="0">
              <a:buNone/>
            </a:pPr>
            <a:r>
              <a:rPr lang="ja-JP" altLang="en-US" sz="1050" dirty="0"/>
              <a:t>　　　（３）</a:t>
            </a:r>
            <a:r>
              <a:rPr lang="en-US" altLang="ja-JP" sz="1050" dirty="0"/>
              <a:t> </a:t>
            </a:r>
            <a:r>
              <a:rPr lang="ja-JP" altLang="en-US" sz="1050" dirty="0"/>
              <a:t>　</a:t>
            </a:r>
            <a:r>
              <a:rPr lang="en-US" altLang="ja-JP" sz="1050" dirty="0"/>
              <a:t>Q</a:t>
            </a:r>
            <a:r>
              <a:rPr lang="ja-JP" altLang="en-US" sz="1050" dirty="0"/>
              <a:t>２－２　初めて知ったきっかけ</a:t>
            </a:r>
            <a:endParaRPr lang="en-US" altLang="ja-JP" sz="1050" dirty="0"/>
          </a:p>
          <a:p>
            <a:pPr marL="0" indent="0">
              <a:buNone/>
            </a:pPr>
            <a:r>
              <a:rPr lang="ja-JP" altLang="en-US" sz="1050" dirty="0"/>
              <a:t>　　　（４）</a:t>
            </a:r>
            <a:r>
              <a:rPr lang="en-US" altLang="ja-JP" sz="1050" dirty="0"/>
              <a:t> </a:t>
            </a:r>
            <a:r>
              <a:rPr lang="ja-JP" altLang="en-US" sz="1050" dirty="0"/>
              <a:t>　</a:t>
            </a:r>
            <a:r>
              <a:rPr lang="en-US" altLang="ja-JP" sz="1050" dirty="0"/>
              <a:t> Q</a:t>
            </a:r>
            <a:r>
              <a:rPr lang="ja-JP" altLang="en-US" sz="1050" dirty="0"/>
              <a:t>２－３　利用頻度</a:t>
            </a:r>
            <a:endParaRPr lang="en-US" altLang="ja-JP" sz="1050" dirty="0"/>
          </a:p>
          <a:p>
            <a:pPr marL="0" indent="0">
              <a:buNone/>
            </a:pPr>
            <a:r>
              <a:rPr lang="ja-JP" altLang="en-US" sz="1050" dirty="0"/>
              <a:t>　　　（５）</a:t>
            </a:r>
            <a:r>
              <a:rPr lang="en-US" altLang="ja-JP" sz="1050" dirty="0"/>
              <a:t> </a:t>
            </a:r>
            <a:r>
              <a:rPr lang="ja-JP" altLang="en-US" sz="1050" dirty="0"/>
              <a:t>　</a:t>
            </a:r>
            <a:r>
              <a:rPr lang="en-US" altLang="ja-JP" sz="1050" dirty="0"/>
              <a:t> Q</a:t>
            </a:r>
            <a:r>
              <a:rPr lang="ja-JP" altLang="en-US" sz="1050" dirty="0"/>
              <a:t>２－４　 １回あたりの平均購入金額</a:t>
            </a:r>
            <a:endParaRPr lang="en-US" altLang="ja-JP" sz="1050" dirty="0"/>
          </a:p>
          <a:p>
            <a:pPr marL="0" indent="0">
              <a:buNone/>
            </a:pPr>
            <a:endParaRPr lang="en-US" altLang="ja-JP" sz="1050" dirty="0"/>
          </a:p>
          <a:p>
            <a:pPr marL="0" indent="0">
              <a:buNone/>
            </a:pPr>
            <a:r>
              <a:rPr lang="ja-JP" altLang="en-US" sz="1050" dirty="0"/>
              <a:t>　５　年代別　その他</a:t>
            </a:r>
            <a:endParaRPr lang="en-US" altLang="ja-JP" sz="1050" dirty="0"/>
          </a:p>
          <a:p>
            <a:pPr marL="0" indent="0">
              <a:buNone/>
            </a:pPr>
            <a:r>
              <a:rPr lang="ja-JP" altLang="en-US" sz="1050" dirty="0"/>
              <a:t>　　　（１）</a:t>
            </a:r>
            <a:r>
              <a:rPr lang="en-US" altLang="ja-JP" sz="1050" dirty="0"/>
              <a:t> </a:t>
            </a:r>
            <a:r>
              <a:rPr lang="ja-JP" altLang="en-US" sz="1050" dirty="0"/>
              <a:t>　</a:t>
            </a:r>
            <a:r>
              <a:rPr lang="en-US" altLang="ja-JP" sz="1050" dirty="0"/>
              <a:t>Q</a:t>
            </a:r>
            <a:r>
              <a:rPr lang="ja-JP" altLang="en-US" sz="1050" dirty="0"/>
              <a:t>－４　直売所を選ぶ際に重視する点</a:t>
            </a:r>
            <a:endParaRPr lang="en-US" altLang="ja-JP" sz="1050" dirty="0"/>
          </a:p>
          <a:p>
            <a:pPr marL="0" indent="0">
              <a:buNone/>
            </a:pPr>
            <a:r>
              <a:rPr lang="ja-JP" altLang="en-US" sz="1050" dirty="0"/>
              <a:t>　　　（２）</a:t>
            </a:r>
            <a:r>
              <a:rPr lang="en-US" altLang="ja-JP" sz="1050" dirty="0"/>
              <a:t> </a:t>
            </a:r>
            <a:r>
              <a:rPr lang="ja-JP" altLang="en-US" sz="1050" dirty="0"/>
              <a:t>　</a:t>
            </a:r>
            <a:r>
              <a:rPr lang="en-US" altLang="ja-JP" sz="1050" dirty="0"/>
              <a:t>Q</a:t>
            </a:r>
            <a:r>
              <a:rPr lang="ja-JP" altLang="en-US" sz="1050" dirty="0"/>
              <a:t>－８　作物別購入先</a:t>
            </a:r>
            <a:endParaRPr lang="en-US" altLang="ja-JP" sz="1050" dirty="0"/>
          </a:p>
          <a:p>
            <a:pPr marL="0" indent="0">
              <a:buNone/>
            </a:pPr>
            <a:r>
              <a:rPr lang="ja-JP" altLang="en-US" sz="1050" dirty="0"/>
              <a:t>　　　（４）</a:t>
            </a:r>
            <a:r>
              <a:rPr lang="en-US" altLang="ja-JP" sz="1050" dirty="0"/>
              <a:t> </a:t>
            </a:r>
            <a:r>
              <a:rPr lang="ja-JP" altLang="en-US" sz="1050" dirty="0"/>
              <a:t>　</a:t>
            </a:r>
            <a:r>
              <a:rPr lang="en-US" altLang="ja-JP" sz="1050" dirty="0"/>
              <a:t>Q</a:t>
            </a:r>
            <a:r>
              <a:rPr lang="ja-JP" altLang="en-US" sz="1050" dirty="0"/>
              <a:t>－９　希望併設</a:t>
            </a:r>
            <a:r>
              <a:rPr lang="ja-JP" altLang="en-US" sz="1050" dirty="0" smtClean="0"/>
              <a:t>施設</a:t>
            </a:r>
            <a:endParaRPr lang="en-US" altLang="ja-JP" sz="1050" dirty="0" smtClean="0"/>
          </a:p>
          <a:p>
            <a:pPr marL="0" indent="0">
              <a:buNone/>
            </a:pPr>
            <a:endParaRPr lang="en-US" altLang="ja-JP" sz="1050" dirty="0"/>
          </a:p>
          <a:p>
            <a:pPr marL="0" indent="0">
              <a:buNone/>
            </a:pPr>
            <a:r>
              <a:rPr lang="ja-JP" altLang="en-US" sz="1050" dirty="0" smtClean="0"/>
              <a:t>　６　大阪府産農産物認知度</a:t>
            </a:r>
            <a:endParaRPr lang="en-US" altLang="ja-JP" sz="1050" dirty="0"/>
          </a:p>
          <a:p>
            <a:pPr marL="0" indent="0">
              <a:buNone/>
            </a:pPr>
            <a:endParaRPr lang="en-US" altLang="ja-JP" sz="1050" dirty="0"/>
          </a:p>
          <a:p>
            <a:pPr marL="0" indent="0">
              <a:buNone/>
            </a:pPr>
            <a:endParaRPr lang="ja-JP" altLang="en-US" sz="1050" dirty="0"/>
          </a:p>
          <a:p>
            <a:pPr marL="0" indent="0">
              <a:buNone/>
            </a:pPr>
            <a:endParaRPr kumimoji="1" lang="ja-JP" altLang="en-US" sz="1050" dirty="0"/>
          </a:p>
        </p:txBody>
      </p:sp>
    </p:spTree>
    <p:extLst>
      <p:ext uri="{BB962C8B-B14F-4D97-AF65-F5344CB8AC3E}">
        <p14:creationId xmlns:p14="http://schemas.microsoft.com/office/powerpoint/2010/main" val="30264726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00771" y="777725"/>
            <a:ext cx="2651740" cy="276999"/>
          </a:xfrm>
          <a:prstGeom prst="rect">
            <a:avLst/>
          </a:prstGeom>
          <a:noFill/>
        </p:spPr>
        <p:txBody>
          <a:bodyPr wrap="square" rtlCol="0">
            <a:spAutoFit/>
          </a:bodyPr>
          <a:lstStyle/>
          <a:p>
            <a:r>
              <a:rPr kumimoji="1" lang="en-US" altLang="ja-JP" sz="1200" dirty="0" smtClean="0"/>
              <a:t>Q</a:t>
            </a:r>
            <a:r>
              <a:rPr lang="ja-JP" altLang="en-US" sz="1200" dirty="0"/>
              <a:t>８</a:t>
            </a:r>
            <a:r>
              <a:rPr lang="en-US" altLang="ja-JP" sz="1200" dirty="0" smtClean="0"/>
              <a:t>-</a:t>
            </a:r>
            <a:r>
              <a:rPr lang="ja-JP" altLang="en-US" sz="1200" dirty="0"/>
              <a:t>④</a:t>
            </a:r>
            <a:r>
              <a:rPr lang="ja-JP" altLang="en-US" sz="1200" dirty="0" smtClean="0"/>
              <a:t>　花 　　</a:t>
            </a:r>
            <a:r>
              <a:rPr kumimoji="1" lang="ja-JP" altLang="en-US" sz="1200" dirty="0" smtClean="0"/>
              <a:t>　</a:t>
            </a:r>
            <a:endParaRPr kumimoji="1" lang="ja-JP" altLang="en-US" sz="12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771" y="1259632"/>
            <a:ext cx="2880000" cy="201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7968" y="1259631"/>
            <a:ext cx="2880000" cy="201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3812" y="5004048"/>
            <a:ext cx="2880000" cy="201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表 7"/>
          <p:cNvGraphicFramePr>
            <a:graphicFrameLocks noGrp="1"/>
          </p:cNvGraphicFramePr>
          <p:nvPr>
            <p:extLst>
              <p:ext uri="{D42A27DB-BD31-4B8C-83A1-F6EECF244321}">
                <p14:modId xmlns:p14="http://schemas.microsoft.com/office/powerpoint/2010/main" val="4186506875"/>
              </p:ext>
            </p:extLst>
          </p:nvPr>
        </p:nvGraphicFramePr>
        <p:xfrm>
          <a:off x="309775" y="3273647"/>
          <a:ext cx="2880002" cy="1432715"/>
        </p:xfrm>
        <a:graphic>
          <a:graphicData uri="http://schemas.openxmlformats.org/drawingml/2006/table">
            <a:tbl>
              <a:tblPr firstRow="1" bandRow="1">
                <a:tableStyleId>{073A0DAA-6AF3-43AB-8588-CEC1D06C72B9}</a:tableStyleId>
              </a:tblPr>
              <a:tblGrid>
                <a:gridCol w="567954"/>
                <a:gridCol w="289006"/>
                <a:gridCol w="289006"/>
                <a:gridCol w="289006"/>
                <a:gridCol w="289006"/>
                <a:gridCol w="289006"/>
                <a:gridCol w="289006"/>
                <a:gridCol w="289006"/>
                <a:gridCol w="289006"/>
              </a:tblGrid>
              <a:tr h="141876">
                <a:tc>
                  <a:txBody>
                    <a:bodyPr/>
                    <a:lstStyle/>
                    <a:p>
                      <a:pPr algn="r" fontAlgn="ctr"/>
                      <a:r>
                        <a:rPr lang="ja-JP" altLang="en-US" sz="800" b="0" i="0" u="none" strike="noStrike" dirty="0" smtClean="0">
                          <a:effectLst/>
                          <a:latin typeface="ＭＳ Ｐゴシック"/>
                        </a:rPr>
                        <a:t>花</a:t>
                      </a:r>
                      <a:endParaRPr lang="en-US" altLang="ja-JP" sz="800" b="0" i="0" u="none" strike="noStrike" dirty="0" smtClean="0">
                        <a:effectLst/>
                        <a:latin typeface="ＭＳ Ｐゴシック"/>
                      </a:endParaRPr>
                    </a:p>
                  </a:txBody>
                  <a:tcPr marL="9525" marR="9525" marT="9525" marB="0" anchor="ctr"/>
                </a:tc>
                <a:tc gridSpan="2">
                  <a:txBody>
                    <a:bodyPr/>
                    <a:lstStyle/>
                    <a:p>
                      <a:pPr algn="ctr" fontAlgn="ctr"/>
                      <a:r>
                        <a:rPr lang="ja-JP" altLang="en-US" sz="800" b="0" i="0" u="none" strike="noStrike" dirty="0" smtClean="0">
                          <a:solidFill>
                            <a:schemeClr val="bg1"/>
                          </a:solidFill>
                          <a:effectLst/>
                          <a:latin typeface="MS Gothic"/>
                        </a:rPr>
                        <a:t>合計</a:t>
                      </a:r>
                      <a:endParaRPr lang="ja-JP" altLang="en-US" sz="800" b="0" i="0" u="none" strike="noStrike" dirty="0">
                        <a:solidFill>
                          <a:schemeClr val="bg1"/>
                        </a:solidFill>
                        <a:effectLst/>
                        <a:latin typeface="MS Gothic"/>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MS Gothic"/>
                      </a:endParaRPr>
                    </a:p>
                  </a:txBody>
                  <a:tcPr marL="9525" marR="9525" marT="9525" marB="0" anchor="ctr"/>
                </a:tc>
                <a:tc gridSpan="2">
                  <a:txBody>
                    <a:bodyPr/>
                    <a:lstStyle/>
                    <a:p>
                      <a:pPr algn="ctr" fontAlgn="ctr"/>
                      <a:r>
                        <a:rPr lang="en-US" altLang="ja-JP" sz="800" b="0" i="0" u="none" strike="noStrike" dirty="0">
                          <a:solidFill>
                            <a:schemeClr val="bg1"/>
                          </a:solidFill>
                          <a:effectLst/>
                          <a:latin typeface="MS Gothic"/>
                        </a:rPr>
                        <a:t>40</a:t>
                      </a:r>
                      <a:r>
                        <a:rPr lang="ja-JP" altLang="en-US" sz="800" b="0" i="0" u="none" strike="noStrike" dirty="0">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50</a:t>
                      </a:r>
                      <a:r>
                        <a:rPr lang="ja-JP" altLang="en-US" sz="8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60</a:t>
                      </a:r>
                      <a:r>
                        <a:rPr lang="ja-JP" altLang="en-US" sz="8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168057">
                <a:tc>
                  <a:txBody>
                    <a:bodyPr/>
                    <a:lstStyle/>
                    <a:p>
                      <a:pPr algn="r" fontAlgn="b"/>
                      <a:r>
                        <a:rPr lang="ja-JP" altLang="en-US" sz="800" b="0" i="0" u="none" strike="noStrike" dirty="0">
                          <a:solidFill>
                            <a:srgbClr val="000000"/>
                          </a:solidFill>
                          <a:effectLst/>
                          <a:latin typeface="MS Gothic"/>
                        </a:rPr>
                        <a:t>この直売所</a:t>
                      </a:r>
                    </a:p>
                  </a:txBody>
                  <a:tcPr marL="9525" marR="9525" marT="9525" marB="0" anchor="ctr"/>
                </a:tc>
                <a:tc>
                  <a:txBody>
                    <a:bodyPr/>
                    <a:lstStyle/>
                    <a:p>
                      <a:pPr algn="ctr" fontAlgn="ctr"/>
                      <a:r>
                        <a:rPr lang="en-US" altLang="ja-JP" sz="800" b="0" i="0" u="none" strike="noStrike">
                          <a:solidFill>
                            <a:srgbClr val="000000"/>
                          </a:solidFill>
                          <a:effectLst/>
                          <a:latin typeface="MS Gothic"/>
                        </a:rPr>
                        <a:t>129</a:t>
                      </a:r>
                    </a:p>
                  </a:txBody>
                  <a:tcPr marL="9525" marR="9525" marT="9525" marB="0" anchor="ctr"/>
                </a:tc>
                <a:tc>
                  <a:txBody>
                    <a:bodyPr/>
                    <a:lstStyle/>
                    <a:p>
                      <a:pPr algn="ctr" fontAlgn="ctr"/>
                      <a:r>
                        <a:rPr lang="en-US" altLang="ja-JP" sz="800" b="0" i="0" u="none" strike="noStrike">
                          <a:solidFill>
                            <a:srgbClr val="000000"/>
                          </a:solidFill>
                          <a:effectLst/>
                          <a:latin typeface="MS Gothic"/>
                        </a:rPr>
                        <a:t>41.1%</a:t>
                      </a:r>
                    </a:p>
                  </a:txBody>
                  <a:tcPr marL="9525" marR="9525" marT="9525" marB="0" anchor="ctr"/>
                </a:tc>
                <a:tc>
                  <a:txBody>
                    <a:bodyPr/>
                    <a:lstStyle/>
                    <a:p>
                      <a:pPr algn="ctr" fontAlgn="ctr"/>
                      <a:r>
                        <a:rPr lang="en-US" altLang="ja-JP" sz="800" b="0" i="0" u="none" strike="noStrike">
                          <a:solidFill>
                            <a:srgbClr val="000000"/>
                          </a:solidFill>
                          <a:effectLst/>
                          <a:latin typeface="MS Gothic"/>
                        </a:rPr>
                        <a:t>7</a:t>
                      </a:r>
                    </a:p>
                  </a:txBody>
                  <a:tcPr marL="9525" marR="9525" marT="9525" marB="0" anchor="ctr"/>
                </a:tc>
                <a:tc>
                  <a:txBody>
                    <a:bodyPr/>
                    <a:lstStyle/>
                    <a:p>
                      <a:pPr algn="ctr" fontAlgn="ctr"/>
                      <a:r>
                        <a:rPr lang="en-US" altLang="ja-JP" sz="800" b="0" i="0" u="none" strike="noStrike">
                          <a:solidFill>
                            <a:srgbClr val="000000"/>
                          </a:solidFill>
                          <a:effectLst/>
                          <a:latin typeface="MS Gothic"/>
                        </a:rPr>
                        <a:t>13.5%</a:t>
                      </a:r>
                    </a:p>
                  </a:txBody>
                  <a:tcPr marL="9525" marR="9525" marT="9525" marB="0" anchor="ctr"/>
                </a:tc>
                <a:tc>
                  <a:txBody>
                    <a:bodyPr/>
                    <a:lstStyle/>
                    <a:p>
                      <a:pPr algn="ctr" fontAlgn="ctr"/>
                      <a:r>
                        <a:rPr lang="en-US" altLang="ja-JP" sz="800" b="0" i="0" u="none" strike="noStrike">
                          <a:solidFill>
                            <a:srgbClr val="000000"/>
                          </a:solidFill>
                          <a:effectLst/>
                          <a:latin typeface="MS Gothic"/>
                        </a:rPr>
                        <a:t>9</a:t>
                      </a:r>
                    </a:p>
                  </a:txBody>
                  <a:tcPr marL="9525" marR="9525" marT="9525" marB="0" anchor="ctr"/>
                </a:tc>
                <a:tc>
                  <a:txBody>
                    <a:bodyPr/>
                    <a:lstStyle/>
                    <a:p>
                      <a:pPr algn="ctr" fontAlgn="ctr"/>
                      <a:r>
                        <a:rPr lang="en-US" altLang="ja-JP" sz="800" b="0" i="0" u="none" strike="noStrike">
                          <a:solidFill>
                            <a:srgbClr val="000000"/>
                          </a:solidFill>
                          <a:effectLst/>
                          <a:latin typeface="MS Gothic"/>
                        </a:rPr>
                        <a:t>21.4%</a:t>
                      </a:r>
                    </a:p>
                  </a:txBody>
                  <a:tcPr marL="9525" marR="9525" marT="9525" marB="0" anchor="ctr"/>
                </a:tc>
                <a:tc>
                  <a:txBody>
                    <a:bodyPr/>
                    <a:lstStyle/>
                    <a:p>
                      <a:pPr algn="ctr" fontAlgn="ctr"/>
                      <a:r>
                        <a:rPr lang="en-US" altLang="ja-JP" sz="800" b="0" i="0" u="none" strike="noStrike">
                          <a:solidFill>
                            <a:srgbClr val="000000"/>
                          </a:solidFill>
                          <a:effectLst/>
                          <a:latin typeface="MS Gothic"/>
                        </a:rPr>
                        <a:t>113</a:t>
                      </a:r>
                    </a:p>
                  </a:txBody>
                  <a:tcPr marL="9525" marR="9525" marT="9525" marB="0" anchor="ctr"/>
                </a:tc>
                <a:tc>
                  <a:txBody>
                    <a:bodyPr/>
                    <a:lstStyle/>
                    <a:p>
                      <a:pPr algn="ctr" fontAlgn="ctr"/>
                      <a:r>
                        <a:rPr lang="en-US" altLang="ja-JP" sz="800" b="0" i="0" u="none" strike="noStrike">
                          <a:solidFill>
                            <a:srgbClr val="000000"/>
                          </a:solidFill>
                          <a:effectLst/>
                          <a:latin typeface="MS Gothic"/>
                        </a:rPr>
                        <a:t>51.4%</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他の直売所</a:t>
                      </a:r>
                    </a:p>
                  </a:txBody>
                  <a:tcPr marL="9525" marR="9525" marT="9525" marB="0" anchor="ctr"/>
                </a:tc>
                <a:tc>
                  <a:txBody>
                    <a:bodyPr/>
                    <a:lstStyle/>
                    <a:p>
                      <a:pPr algn="ctr" fontAlgn="ctr"/>
                      <a:r>
                        <a:rPr lang="en-US" altLang="ja-JP" sz="800" b="0" i="0" u="none" strike="noStrike">
                          <a:solidFill>
                            <a:srgbClr val="000000"/>
                          </a:solidFill>
                          <a:effectLst/>
                          <a:latin typeface="MS Gothic"/>
                        </a:rPr>
                        <a:t>10</a:t>
                      </a:r>
                    </a:p>
                  </a:txBody>
                  <a:tcPr marL="9525" marR="9525" marT="9525" marB="0" anchor="ctr"/>
                </a:tc>
                <a:tc>
                  <a:txBody>
                    <a:bodyPr/>
                    <a:lstStyle/>
                    <a:p>
                      <a:pPr algn="ctr" fontAlgn="ctr"/>
                      <a:r>
                        <a:rPr lang="en-US" altLang="ja-JP" sz="800" b="0" i="0" u="none" strike="noStrike">
                          <a:solidFill>
                            <a:srgbClr val="000000"/>
                          </a:solidFill>
                          <a:effectLst/>
                          <a:latin typeface="MS Gothic"/>
                        </a:rPr>
                        <a:t>3.2%</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7.1%</a:t>
                      </a:r>
                    </a:p>
                  </a:txBody>
                  <a:tcPr marL="9525" marR="9525" marT="9525" marB="0" anchor="ctr"/>
                </a:tc>
                <a:tc>
                  <a:txBody>
                    <a:bodyPr/>
                    <a:lstStyle/>
                    <a:p>
                      <a:pPr algn="ctr" fontAlgn="ctr"/>
                      <a:r>
                        <a:rPr lang="en-US" altLang="ja-JP" sz="800" b="0" i="0" u="none" strike="noStrike">
                          <a:solidFill>
                            <a:srgbClr val="000000"/>
                          </a:solidFill>
                          <a:effectLst/>
                          <a:latin typeface="MS Gothic"/>
                        </a:rPr>
                        <a:t>7</a:t>
                      </a:r>
                    </a:p>
                  </a:txBody>
                  <a:tcPr marL="9525" marR="9525" marT="9525" marB="0" anchor="ctr"/>
                </a:tc>
                <a:tc>
                  <a:txBody>
                    <a:bodyPr/>
                    <a:lstStyle/>
                    <a:p>
                      <a:pPr algn="ctr" fontAlgn="ctr"/>
                      <a:r>
                        <a:rPr lang="en-US" altLang="ja-JP" sz="800" b="0" i="0" u="none" strike="noStrike">
                          <a:solidFill>
                            <a:srgbClr val="000000"/>
                          </a:solidFill>
                          <a:effectLst/>
                          <a:latin typeface="MS Gothic"/>
                        </a:rPr>
                        <a:t>3.2%</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スーパー</a:t>
                      </a:r>
                    </a:p>
                  </a:txBody>
                  <a:tcPr marL="9525" marR="9525" marT="9525" marB="0" anchor="ctr"/>
                </a:tc>
                <a:tc>
                  <a:txBody>
                    <a:bodyPr/>
                    <a:lstStyle/>
                    <a:p>
                      <a:pPr algn="ctr" fontAlgn="ctr"/>
                      <a:r>
                        <a:rPr lang="en-US" altLang="ja-JP" sz="800" b="0" i="0" u="none" strike="noStrike">
                          <a:solidFill>
                            <a:srgbClr val="000000"/>
                          </a:solidFill>
                          <a:effectLst/>
                          <a:latin typeface="MS Gothic"/>
                        </a:rPr>
                        <a:t>52</a:t>
                      </a:r>
                    </a:p>
                  </a:txBody>
                  <a:tcPr marL="9525" marR="9525" marT="9525" marB="0" anchor="ctr"/>
                </a:tc>
                <a:tc>
                  <a:txBody>
                    <a:bodyPr/>
                    <a:lstStyle/>
                    <a:p>
                      <a:pPr algn="ctr" fontAlgn="ctr"/>
                      <a:r>
                        <a:rPr lang="en-US" altLang="ja-JP" sz="800" b="0" i="0" u="none" strike="noStrike">
                          <a:solidFill>
                            <a:srgbClr val="000000"/>
                          </a:solidFill>
                          <a:effectLst/>
                          <a:latin typeface="MS Gothic"/>
                        </a:rPr>
                        <a:t>16.6%</a:t>
                      </a:r>
                    </a:p>
                  </a:txBody>
                  <a:tcPr marL="9525" marR="9525" marT="9525" marB="0" anchor="ctr"/>
                </a:tc>
                <a:tc>
                  <a:txBody>
                    <a:bodyPr/>
                    <a:lstStyle/>
                    <a:p>
                      <a:pPr algn="ctr" fontAlgn="ctr"/>
                      <a:r>
                        <a:rPr lang="en-US" altLang="ja-JP" sz="800" b="0" i="0" u="none" strike="noStrike">
                          <a:solidFill>
                            <a:srgbClr val="000000"/>
                          </a:solidFill>
                          <a:effectLst/>
                          <a:latin typeface="MS Gothic"/>
                        </a:rPr>
                        <a:t>16</a:t>
                      </a:r>
                    </a:p>
                  </a:txBody>
                  <a:tcPr marL="9525" marR="9525" marT="9525" marB="0" anchor="ctr"/>
                </a:tc>
                <a:tc>
                  <a:txBody>
                    <a:bodyPr/>
                    <a:lstStyle/>
                    <a:p>
                      <a:pPr algn="ctr" fontAlgn="ctr"/>
                      <a:r>
                        <a:rPr lang="en-US" altLang="ja-JP" sz="800" b="0" i="0" u="none" strike="noStrike">
                          <a:solidFill>
                            <a:srgbClr val="000000"/>
                          </a:solidFill>
                          <a:effectLst/>
                          <a:latin typeface="MS Gothic"/>
                        </a:rPr>
                        <a:t>30.8%</a:t>
                      </a:r>
                    </a:p>
                  </a:txBody>
                  <a:tcPr marL="9525" marR="9525" marT="9525" marB="0" anchor="ctr"/>
                </a:tc>
                <a:tc>
                  <a:txBody>
                    <a:bodyPr/>
                    <a:lstStyle/>
                    <a:p>
                      <a:pPr algn="ctr" fontAlgn="ctr"/>
                      <a:r>
                        <a:rPr lang="en-US" altLang="ja-JP" sz="800" b="0" i="0" u="none" strike="noStrike">
                          <a:solidFill>
                            <a:srgbClr val="000000"/>
                          </a:solidFill>
                          <a:effectLst/>
                          <a:latin typeface="MS Gothic"/>
                        </a:rPr>
                        <a:t>7</a:t>
                      </a:r>
                    </a:p>
                  </a:txBody>
                  <a:tcPr marL="9525" marR="9525" marT="9525" marB="0" anchor="ctr"/>
                </a:tc>
                <a:tc>
                  <a:txBody>
                    <a:bodyPr/>
                    <a:lstStyle/>
                    <a:p>
                      <a:pPr algn="ctr" fontAlgn="ctr"/>
                      <a:r>
                        <a:rPr lang="en-US" altLang="ja-JP" sz="800" b="0" i="0" u="none" strike="noStrike">
                          <a:solidFill>
                            <a:srgbClr val="000000"/>
                          </a:solidFill>
                          <a:effectLst/>
                          <a:latin typeface="MS Gothic"/>
                        </a:rPr>
                        <a:t>16.7%</a:t>
                      </a:r>
                    </a:p>
                  </a:txBody>
                  <a:tcPr marL="9525" marR="9525" marT="9525" marB="0" anchor="ctr"/>
                </a:tc>
                <a:tc>
                  <a:txBody>
                    <a:bodyPr/>
                    <a:lstStyle/>
                    <a:p>
                      <a:pPr algn="ctr" fontAlgn="ctr"/>
                      <a:r>
                        <a:rPr lang="en-US" altLang="ja-JP" sz="800" b="0" i="0" u="none" strike="noStrike">
                          <a:solidFill>
                            <a:srgbClr val="000000"/>
                          </a:solidFill>
                          <a:effectLst/>
                          <a:latin typeface="MS Gothic"/>
                        </a:rPr>
                        <a:t>29</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13.2%</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専門店</a:t>
                      </a:r>
                    </a:p>
                  </a:txBody>
                  <a:tcPr marL="9525" marR="9525" marT="9525" marB="0" anchor="ctr"/>
                </a:tc>
                <a:tc>
                  <a:txBody>
                    <a:bodyPr/>
                    <a:lstStyle/>
                    <a:p>
                      <a:pPr algn="ctr" fontAlgn="ctr"/>
                      <a:r>
                        <a:rPr lang="en-US" altLang="ja-JP" sz="800" b="0" i="0" u="none" strike="noStrike">
                          <a:solidFill>
                            <a:srgbClr val="000000"/>
                          </a:solidFill>
                          <a:effectLst/>
                          <a:latin typeface="MS Gothic"/>
                        </a:rPr>
                        <a:t>33</a:t>
                      </a:r>
                    </a:p>
                  </a:txBody>
                  <a:tcPr marL="9525" marR="9525" marT="9525" marB="0" anchor="ctr"/>
                </a:tc>
                <a:tc>
                  <a:txBody>
                    <a:bodyPr/>
                    <a:lstStyle/>
                    <a:p>
                      <a:pPr algn="ctr" fontAlgn="ctr"/>
                      <a:r>
                        <a:rPr lang="en-US" altLang="ja-JP" sz="800" b="0" i="0" u="none" strike="noStrike">
                          <a:solidFill>
                            <a:srgbClr val="000000"/>
                          </a:solidFill>
                          <a:effectLst/>
                          <a:latin typeface="MS Gothic"/>
                        </a:rPr>
                        <a:t>10.5%</a:t>
                      </a:r>
                    </a:p>
                  </a:txBody>
                  <a:tcPr marL="9525" marR="9525" marT="9525" marB="0" anchor="ctr"/>
                </a:tc>
                <a:tc>
                  <a:txBody>
                    <a:bodyPr/>
                    <a:lstStyle/>
                    <a:p>
                      <a:pPr algn="ctr" fontAlgn="ctr"/>
                      <a:r>
                        <a:rPr lang="en-US" altLang="ja-JP" sz="800" b="0" i="0" u="none" strike="noStrike">
                          <a:solidFill>
                            <a:srgbClr val="000000"/>
                          </a:solidFill>
                          <a:effectLst/>
                          <a:latin typeface="MS Gothic"/>
                        </a:rPr>
                        <a:t>8</a:t>
                      </a:r>
                    </a:p>
                  </a:txBody>
                  <a:tcPr marL="9525" marR="9525" marT="9525" marB="0" anchor="ctr"/>
                </a:tc>
                <a:tc>
                  <a:txBody>
                    <a:bodyPr/>
                    <a:lstStyle/>
                    <a:p>
                      <a:pPr algn="ctr" fontAlgn="ctr"/>
                      <a:r>
                        <a:rPr lang="en-US" altLang="ja-JP" sz="800" b="0" i="0" u="none" strike="noStrike">
                          <a:solidFill>
                            <a:srgbClr val="000000"/>
                          </a:solidFill>
                          <a:effectLst/>
                          <a:latin typeface="MS Gothic"/>
                        </a:rPr>
                        <a:t>15.4%</a:t>
                      </a:r>
                    </a:p>
                  </a:txBody>
                  <a:tcPr marL="9525" marR="9525" marT="9525" marB="0" anchor="ctr"/>
                </a:tc>
                <a:tc>
                  <a:txBody>
                    <a:bodyPr/>
                    <a:lstStyle/>
                    <a:p>
                      <a:pPr algn="ctr" fontAlgn="ctr"/>
                      <a:r>
                        <a:rPr lang="en-US" altLang="ja-JP" sz="800" b="0" i="0" u="none" strike="noStrike">
                          <a:solidFill>
                            <a:srgbClr val="000000"/>
                          </a:solidFill>
                          <a:effectLst/>
                          <a:latin typeface="MS Gothic"/>
                        </a:rPr>
                        <a:t>9</a:t>
                      </a:r>
                    </a:p>
                  </a:txBody>
                  <a:tcPr marL="9525" marR="9525" marT="9525" marB="0" anchor="ctr"/>
                </a:tc>
                <a:tc>
                  <a:txBody>
                    <a:bodyPr/>
                    <a:lstStyle/>
                    <a:p>
                      <a:pPr algn="ctr" fontAlgn="ctr"/>
                      <a:r>
                        <a:rPr lang="en-US" altLang="ja-JP" sz="800" b="0" i="0" u="none" strike="noStrike">
                          <a:solidFill>
                            <a:srgbClr val="000000"/>
                          </a:solidFill>
                          <a:effectLst/>
                          <a:latin typeface="MS Gothic"/>
                        </a:rPr>
                        <a:t>21.4%</a:t>
                      </a:r>
                    </a:p>
                  </a:txBody>
                  <a:tcPr marL="9525" marR="9525" marT="9525" marB="0" anchor="ctr"/>
                </a:tc>
                <a:tc>
                  <a:txBody>
                    <a:bodyPr/>
                    <a:lstStyle/>
                    <a:p>
                      <a:pPr algn="ctr" fontAlgn="ctr"/>
                      <a:r>
                        <a:rPr lang="en-US" altLang="ja-JP" sz="800" b="0" i="0" u="none" strike="noStrike">
                          <a:solidFill>
                            <a:srgbClr val="000000"/>
                          </a:solidFill>
                          <a:effectLst/>
                          <a:latin typeface="MS Gothic"/>
                        </a:rPr>
                        <a:t>16</a:t>
                      </a:r>
                    </a:p>
                  </a:txBody>
                  <a:tcPr marL="9525" marR="9525" marT="9525" marB="0" anchor="ctr"/>
                </a:tc>
                <a:tc>
                  <a:txBody>
                    <a:bodyPr/>
                    <a:lstStyle/>
                    <a:p>
                      <a:pPr algn="ctr" fontAlgn="ctr"/>
                      <a:r>
                        <a:rPr lang="en-US" altLang="ja-JP" sz="800" b="0" i="0" u="none" strike="noStrike">
                          <a:solidFill>
                            <a:srgbClr val="000000"/>
                          </a:solidFill>
                          <a:effectLst/>
                          <a:latin typeface="MS Gothic"/>
                        </a:rPr>
                        <a:t>7.3%</a:t>
                      </a:r>
                    </a:p>
                  </a:txBody>
                  <a:tcPr marL="9525" marR="9525" marT="9525" marB="0" anchor="ctr"/>
                </a:tc>
              </a:tr>
              <a:tr h="154013">
                <a:tc>
                  <a:txBody>
                    <a:bodyPr/>
                    <a:lstStyle/>
                    <a:p>
                      <a:pPr algn="r" fontAlgn="b"/>
                      <a:r>
                        <a:rPr lang="ja-JP" altLang="en-US" sz="800" b="0" i="0" u="none" strike="noStrike">
                          <a:solidFill>
                            <a:srgbClr val="000000"/>
                          </a:solidFill>
                          <a:effectLst/>
                          <a:latin typeface="MS Gothic"/>
                        </a:rPr>
                        <a:t>通販・ネット販売</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0.6%</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1.9%</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.5%</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その他</a:t>
                      </a:r>
                    </a:p>
                  </a:txBody>
                  <a:tcPr marL="9525" marR="9525" marT="9525" marB="0" anchor="ctr"/>
                </a:tc>
                <a:tc>
                  <a:txBody>
                    <a:bodyPr/>
                    <a:lstStyle/>
                    <a:p>
                      <a:pPr algn="ctr" fontAlgn="ctr"/>
                      <a:r>
                        <a:rPr lang="en-US" altLang="ja-JP" sz="800" b="0" i="0" u="none" strike="noStrike">
                          <a:solidFill>
                            <a:srgbClr val="000000"/>
                          </a:solidFill>
                          <a:effectLst/>
                          <a:latin typeface="MS Gothic"/>
                        </a:rPr>
                        <a:t>44</a:t>
                      </a:r>
                    </a:p>
                  </a:txBody>
                  <a:tcPr marL="9525" marR="9525" marT="9525" marB="0" anchor="ctr"/>
                </a:tc>
                <a:tc>
                  <a:txBody>
                    <a:bodyPr/>
                    <a:lstStyle/>
                    <a:p>
                      <a:pPr algn="ctr" fontAlgn="ctr"/>
                      <a:r>
                        <a:rPr lang="en-US" altLang="ja-JP" sz="800" b="0" i="0" u="none" strike="noStrike">
                          <a:solidFill>
                            <a:srgbClr val="000000"/>
                          </a:solidFill>
                          <a:effectLst/>
                          <a:latin typeface="MS Gothic"/>
                        </a:rPr>
                        <a:t>14.0%</a:t>
                      </a:r>
                    </a:p>
                  </a:txBody>
                  <a:tcPr marL="9525" marR="9525" marT="9525" marB="0" anchor="ctr"/>
                </a:tc>
                <a:tc>
                  <a:txBody>
                    <a:bodyPr/>
                    <a:lstStyle/>
                    <a:p>
                      <a:pPr algn="ctr" fontAlgn="ctr"/>
                      <a:r>
                        <a:rPr lang="en-US" altLang="ja-JP" sz="800" b="0" i="0" u="none" strike="noStrike">
                          <a:solidFill>
                            <a:srgbClr val="000000"/>
                          </a:solidFill>
                          <a:effectLst/>
                          <a:latin typeface="MS Gothic"/>
                        </a:rPr>
                        <a:t>6</a:t>
                      </a:r>
                    </a:p>
                  </a:txBody>
                  <a:tcPr marL="9525" marR="9525" marT="9525" marB="0" anchor="ctr"/>
                </a:tc>
                <a:tc>
                  <a:txBody>
                    <a:bodyPr/>
                    <a:lstStyle/>
                    <a:p>
                      <a:pPr algn="ctr" fontAlgn="ctr"/>
                      <a:r>
                        <a:rPr lang="en-US" altLang="ja-JP" sz="800" b="0" i="0" u="none" strike="noStrike">
                          <a:solidFill>
                            <a:srgbClr val="000000"/>
                          </a:solidFill>
                          <a:effectLst/>
                          <a:latin typeface="MS Gothic"/>
                        </a:rPr>
                        <a:t>11.5%</a:t>
                      </a:r>
                    </a:p>
                  </a:txBody>
                  <a:tcPr marL="9525" marR="9525" marT="9525" marB="0" anchor="ctr"/>
                </a:tc>
                <a:tc>
                  <a:txBody>
                    <a:bodyPr/>
                    <a:lstStyle/>
                    <a:p>
                      <a:pPr algn="ctr" fontAlgn="ctr"/>
                      <a:r>
                        <a:rPr lang="en-US" altLang="ja-JP" sz="800" b="0" i="0" u="none" strike="noStrike">
                          <a:solidFill>
                            <a:srgbClr val="000000"/>
                          </a:solidFill>
                          <a:effectLst/>
                          <a:latin typeface="MS Gothic"/>
                        </a:rPr>
                        <a:t>9</a:t>
                      </a:r>
                    </a:p>
                  </a:txBody>
                  <a:tcPr marL="9525" marR="9525" marT="9525" marB="0" anchor="ctr"/>
                </a:tc>
                <a:tc>
                  <a:txBody>
                    <a:bodyPr/>
                    <a:lstStyle/>
                    <a:p>
                      <a:pPr algn="ctr" fontAlgn="ctr"/>
                      <a:r>
                        <a:rPr lang="en-US" altLang="ja-JP" sz="800" b="0" i="0" u="none" strike="noStrike">
                          <a:solidFill>
                            <a:srgbClr val="000000"/>
                          </a:solidFill>
                          <a:effectLst/>
                          <a:latin typeface="MS Gothic"/>
                        </a:rPr>
                        <a:t>21.4%</a:t>
                      </a:r>
                    </a:p>
                  </a:txBody>
                  <a:tcPr marL="9525" marR="9525" marT="9525" marB="0" anchor="ctr"/>
                </a:tc>
                <a:tc>
                  <a:txBody>
                    <a:bodyPr/>
                    <a:lstStyle/>
                    <a:p>
                      <a:pPr algn="ctr" fontAlgn="ctr"/>
                      <a:r>
                        <a:rPr lang="en-US" altLang="ja-JP" sz="800" b="0" i="0" u="none" strike="noStrike">
                          <a:solidFill>
                            <a:srgbClr val="000000"/>
                          </a:solidFill>
                          <a:effectLst/>
                          <a:latin typeface="MS Gothic"/>
                        </a:rPr>
                        <a:t>29</a:t>
                      </a:r>
                    </a:p>
                  </a:txBody>
                  <a:tcPr marL="9525" marR="9525" marT="9525" marB="0" anchor="ctr"/>
                </a:tc>
                <a:tc>
                  <a:txBody>
                    <a:bodyPr/>
                    <a:lstStyle/>
                    <a:p>
                      <a:pPr algn="ctr" fontAlgn="ctr"/>
                      <a:r>
                        <a:rPr lang="en-US" altLang="ja-JP" sz="800" b="0" i="0" u="none" strike="noStrike">
                          <a:solidFill>
                            <a:srgbClr val="000000"/>
                          </a:solidFill>
                          <a:effectLst/>
                          <a:latin typeface="MS Gothic"/>
                        </a:rPr>
                        <a:t>13.2%</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特に決めていない</a:t>
                      </a:r>
                    </a:p>
                  </a:txBody>
                  <a:tcPr marL="9525" marR="9525" marT="9525" marB="0" anchor="ctr"/>
                </a:tc>
                <a:tc>
                  <a:txBody>
                    <a:bodyPr/>
                    <a:lstStyle/>
                    <a:p>
                      <a:pPr algn="ctr" fontAlgn="ctr"/>
                      <a:r>
                        <a:rPr lang="en-US" altLang="ja-JP" sz="800" b="0" i="0" u="none" strike="noStrike">
                          <a:solidFill>
                            <a:srgbClr val="000000"/>
                          </a:solidFill>
                          <a:effectLst/>
                          <a:latin typeface="MS Gothic"/>
                        </a:rPr>
                        <a:t>44</a:t>
                      </a:r>
                    </a:p>
                  </a:txBody>
                  <a:tcPr marL="9525" marR="9525" marT="9525" marB="0" anchor="ctr"/>
                </a:tc>
                <a:tc>
                  <a:txBody>
                    <a:bodyPr/>
                    <a:lstStyle/>
                    <a:p>
                      <a:pPr algn="ctr" fontAlgn="ctr"/>
                      <a:r>
                        <a:rPr lang="en-US" altLang="ja-JP" sz="800" b="0" i="0" u="none" strike="noStrike">
                          <a:solidFill>
                            <a:srgbClr val="000000"/>
                          </a:solidFill>
                          <a:effectLst/>
                          <a:latin typeface="MS Gothic"/>
                        </a:rPr>
                        <a:t>14.0%</a:t>
                      </a:r>
                    </a:p>
                  </a:txBody>
                  <a:tcPr marL="9525" marR="9525" marT="9525" marB="0" anchor="ctr"/>
                </a:tc>
                <a:tc>
                  <a:txBody>
                    <a:bodyPr/>
                    <a:lstStyle/>
                    <a:p>
                      <a:pPr algn="ctr" fontAlgn="ctr"/>
                      <a:r>
                        <a:rPr lang="en-US" altLang="ja-JP" sz="800" b="0" i="0" u="none" strike="noStrike">
                          <a:solidFill>
                            <a:srgbClr val="000000"/>
                          </a:solidFill>
                          <a:effectLst/>
                          <a:latin typeface="MS Gothic"/>
                        </a:rPr>
                        <a:t>14</a:t>
                      </a:r>
                    </a:p>
                  </a:txBody>
                  <a:tcPr marL="9525" marR="9525" marT="9525" marB="0" anchor="ctr"/>
                </a:tc>
                <a:tc>
                  <a:txBody>
                    <a:bodyPr/>
                    <a:lstStyle/>
                    <a:p>
                      <a:pPr algn="ctr" fontAlgn="ctr"/>
                      <a:r>
                        <a:rPr lang="en-US" altLang="ja-JP" sz="800" b="0" i="0" u="none" strike="noStrike">
                          <a:solidFill>
                            <a:srgbClr val="000000"/>
                          </a:solidFill>
                          <a:effectLst/>
                          <a:latin typeface="MS Gothic"/>
                        </a:rPr>
                        <a:t>26.9%</a:t>
                      </a:r>
                    </a:p>
                  </a:txBody>
                  <a:tcPr marL="9525" marR="9525" marT="9525" marB="0" anchor="ctr"/>
                </a:tc>
                <a:tc>
                  <a:txBody>
                    <a:bodyPr/>
                    <a:lstStyle/>
                    <a:p>
                      <a:pPr algn="ctr" fontAlgn="ctr"/>
                      <a:r>
                        <a:rPr lang="en-US" altLang="ja-JP" sz="800" b="0" i="0" u="none" strike="noStrike">
                          <a:solidFill>
                            <a:srgbClr val="000000"/>
                          </a:solidFill>
                          <a:effectLst/>
                          <a:latin typeface="MS Gothic"/>
                        </a:rPr>
                        <a:t>5</a:t>
                      </a:r>
                    </a:p>
                  </a:txBody>
                  <a:tcPr marL="9525" marR="9525" marT="9525" marB="0" anchor="ctr"/>
                </a:tc>
                <a:tc>
                  <a:txBody>
                    <a:bodyPr/>
                    <a:lstStyle/>
                    <a:p>
                      <a:pPr algn="ctr" fontAlgn="ctr"/>
                      <a:r>
                        <a:rPr lang="en-US" altLang="ja-JP" sz="800" b="0" i="0" u="none" strike="noStrike">
                          <a:solidFill>
                            <a:srgbClr val="000000"/>
                          </a:solidFill>
                          <a:effectLst/>
                          <a:latin typeface="MS Gothic"/>
                        </a:rPr>
                        <a:t>11.9%</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25</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11.4%</a:t>
                      </a:r>
                    </a:p>
                  </a:txBody>
                  <a:tcPr marL="9525" marR="9525" marT="9525" marB="0" anchor="ct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688854554"/>
              </p:ext>
            </p:extLst>
          </p:nvPr>
        </p:nvGraphicFramePr>
        <p:xfrm>
          <a:off x="3737968" y="3273647"/>
          <a:ext cx="2880002" cy="1179350"/>
        </p:xfrm>
        <a:graphic>
          <a:graphicData uri="http://schemas.openxmlformats.org/drawingml/2006/table">
            <a:tbl>
              <a:tblPr firstRow="1" bandRow="1">
                <a:tableStyleId>{073A0DAA-6AF3-43AB-8588-CEC1D06C72B9}</a:tableStyleId>
              </a:tblPr>
              <a:tblGrid>
                <a:gridCol w="567954"/>
                <a:gridCol w="289006"/>
                <a:gridCol w="289006"/>
                <a:gridCol w="289006"/>
                <a:gridCol w="289006"/>
                <a:gridCol w="289006"/>
                <a:gridCol w="289006"/>
                <a:gridCol w="289006"/>
                <a:gridCol w="289006"/>
              </a:tblGrid>
              <a:tr h="141876">
                <a:tc>
                  <a:txBody>
                    <a:bodyPr/>
                    <a:lstStyle/>
                    <a:p>
                      <a:pPr algn="r" fontAlgn="ctr"/>
                      <a:r>
                        <a:rPr lang="ja-JP" altLang="en-US" sz="800" b="0" i="0" u="none" strike="noStrike" dirty="0" smtClean="0">
                          <a:effectLst/>
                          <a:latin typeface="ＭＳ Ｐゴシック"/>
                        </a:rPr>
                        <a:t>花</a:t>
                      </a:r>
                      <a:endParaRPr lang="en-US" altLang="ja-JP" sz="800" b="0" i="0" u="none" strike="noStrike" dirty="0" smtClean="0">
                        <a:effectLst/>
                        <a:latin typeface="ＭＳ Ｐゴシック"/>
                      </a:endParaRPr>
                    </a:p>
                  </a:txBody>
                  <a:tcPr marL="9525" marR="9525" marT="9525" marB="0" anchor="ctr"/>
                </a:tc>
                <a:tc gridSpan="2">
                  <a:txBody>
                    <a:bodyPr/>
                    <a:lstStyle/>
                    <a:p>
                      <a:pPr algn="ctr" fontAlgn="ctr"/>
                      <a:r>
                        <a:rPr lang="ja-JP" altLang="en-US" sz="800" b="0" i="0" u="none" strike="noStrike" dirty="0" smtClean="0">
                          <a:solidFill>
                            <a:schemeClr val="bg1"/>
                          </a:solidFill>
                          <a:effectLst/>
                          <a:latin typeface="MS Gothic"/>
                        </a:rPr>
                        <a:t>合計</a:t>
                      </a:r>
                      <a:endParaRPr lang="ja-JP" altLang="en-US" sz="800" b="0" i="0" u="none" strike="noStrike" dirty="0">
                        <a:solidFill>
                          <a:schemeClr val="bg1"/>
                        </a:solidFill>
                        <a:effectLst/>
                        <a:latin typeface="MS Gothic"/>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MS Gothic"/>
                      </a:endParaRPr>
                    </a:p>
                  </a:txBody>
                  <a:tcPr marL="9525" marR="9525" marT="9525" marB="0" anchor="ctr"/>
                </a:tc>
                <a:tc gridSpan="2">
                  <a:txBody>
                    <a:bodyPr/>
                    <a:lstStyle/>
                    <a:p>
                      <a:pPr algn="ctr" fontAlgn="ctr"/>
                      <a:r>
                        <a:rPr lang="en-US" altLang="ja-JP" sz="800" b="0" i="0" u="none" strike="noStrike" dirty="0">
                          <a:solidFill>
                            <a:schemeClr val="bg1"/>
                          </a:solidFill>
                          <a:effectLst/>
                          <a:latin typeface="MS Gothic"/>
                        </a:rPr>
                        <a:t>40</a:t>
                      </a:r>
                      <a:r>
                        <a:rPr lang="ja-JP" altLang="en-US" sz="800" b="0" i="0" u="none" strike="noStrike" dirty="0">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50</a:t>
                      </a:r>
                      <a:r>
                        <a:rPr lang="ja-JP" altLang="en-US" sz="8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60</a:t>
                      </a:r>
                      <a:r>
                        <a:rPr lang="ja-JP" altLang="en-US" sz="8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168057">
                <a:tc>
                  <a:txBody>
                    <a:bodyPr/>
                    <a:lstStyle/>
                    <a:p>
                      <a:pPr algn="r" fontAlgn="b"/>
                      <a:r>
                        <a:rPr lang="ja-JP" altLang="en-US" sz="800" b="0" i="0" u="none" strike="noStrike" dirty="0">
                          <a:solidFill>
                            <a:srgbClr val="000000"/>
                          </a:solidFill>
                          <a:effectLst/>
                          <a:latin typeface="MS Gothic"/>
                        </a:rPr>
                        <a:t>この直売所</a:t>
                      </a:r>
                    </a:p>
                  </a:txBody>
                  <a:tcPr marL="9525" marR="9525" marT="9525" marB="0" anchor="ctr"/>
                </a:tc>
                <a:tc>
                  <a:txBody>
                    <a:bodyPr/>
                    <a:lstStyle/>
                    <a:p>
                      <a:pPr algn="ctr" fontAlgn="ctr"/>
                      <a:r>
                        <a:rPr lang="en-US" altLang="ja-JP" sz="800" b="0" i="0" u="none" strike="noStrike">
                          <a:solidFill>
                            <a:srgbClr val="000000"/>
                          </a:solidFill>
                          <a:effectLst/>
                          <a:latin typeface="MS Gothic"/>
                        </a:rPr>
                        <a:t>199</a:t>
                      </a:r>
                    </a:p>
                  </a:txBody>
                  <a:tcPr marL="9525" marR="9525" marT="9525" marB="0" anchor="ctr"/>
                </a:tc>
                <a:tc>
                  <a:txBody>
                    <a:bodyPr/>
                    <a:lstStyle/>
                    <a:p>
                      <a:pPr algn="ctr" fontAlgn="ctr"/>
                      <a:r>
                        <a:rPr lang="en-US" altLang="ja-JP" sz="800" b="0" i="0" u="none" strike="noStrike">
                          <a:solidFill>
                            <a:srgbClr val="000000"/>
                          </a:solidFill>
                          <a:effectLst/>
                          <a:latin typeface="MS Gothic"/>
                        </a:rPr>
                        <a:t>65.7%</a:t>
                      </a:r>
                    </a:p>
                  </a:txBody>
                  <a:tcPr marL="9525" marR="9525" marT="9525" marB="0" anchor="ctr"/>
                </a:tc>
                <a:tc>
                  <a:txBody>
                    <a:bodyPr/>
                    <a:lstStyle/>
                    <a:p>
                      <a:pPr algn="ctr" fontAlgn="ctr"/>
                      <a:r>
                        <a:rPr lang="en-US" altLang="ja-JP" sz="800" b="0" i="0" u="none" strike="noStrike">
                          <a:solidFill>
                            <a:srgbClr val="000000"/>
                          </a:solidFill>
                          <a:effectLst/>
                          <a:latin typeface="MS Gothic"/>
                        </a:rPr>
                        <a:t>33</a:t>
                      </a:r>
                    </a:p>
                  </a:txBody>
                  <a:tcPr marL="9525" marR="9525" marT="9525" marB="0" anchor="ctr"/>
                </a:tc>
                <a:tc>
                  <a:txBody>
                    <a:bodyPr/>
                    <a:lstStyle/>
                    <a:p>
                      <a:pPr algn="ctr" fontAlgn="ctr"/>
                      <a:r>
                        <a:rPr lang="en-US" altLang="ja-JP" sz="800" b="0" i="0" u="none" strike="noStrike">
                          <a:solidFill>
                            <a:srgbClr val="000000"/>
                          </a:solidFill>
                          <a:effectLst/>
                          <a:latin typeface="MS Gothic"/>
                        </a:rPr>
                        <a:t>55.0%</a:t>
                      </a:r>
                    </a:p>
                  </a:txBody>
                  <a:tcPr marL="9525" marR="9525" marT="9525" marB="0" anchor="ctr"/>
                </a:tc>
                <a:tc>
                  <a:txBody>
                    <a:bodyPr/>
                    <a:lstStyle/>
                    <a:p>
                      <a:pPr algn="ctr" fontAlgn="ctr"/>
                      <a:r>
                        <a:rPr lang="en-US" altLang="ja-JP" sz="800" b="0" i="0" u="none" strike="noStrike">
                          <a:solidFill>
                            <a:srgbClr val="000000"/>
                          </a:solidFill>
                          <a:effectLst/>
                          <a:latin typeface="MS Gothic"/>
                        </a:rPr>
                        <a:t>29</a:t>
                      </a:r>
                    </a:p>
                  </a:txBody>
                  <a:tcPr marL="9525" marR="9525" marT="9525" marB="0" anchor="ctr"/>
                </a:tc>
                <a:tc>
                  <a:txBody>
                    <a:bodyPr/>
                    <a:lstStyle/>
                    <a:p>
                      <a:pPr algn="ctr" fontAlgn="ctr"/>
                      <a:r>
                        <a:rPr lang="en-US" altLang="ja-JP" sz="800" b="0" i="0" u="none" strike="noStrike">
                          <a:solidFill>
                            <a:srgbClr val="000000"/>
                          </a:solidFill>
                          <a:effectLst/>
                          <a:latin typeface="MS Gothic"/>
                        </a:rPr>
                        <a:t>65.9%</a:t>
                      </a:r>
                    </a:p>
                  </a:txBody>
                  <a:tcPr marL="9525" marR="9525" marT="9525" marB="0" anchor="ctr"/>
                </a:tc>
                <a:tc>
                  <a:txBody>
                    <a:bodyPr/>
                    <a:lstStyle/>
                    <a:p>
                      <a:pPr algn="ctr" fontAlgn="ctr"/>
                      <a:r>
                        <a:rPr lang="en-US" altLang="ja-JP" sz="800" b="0" i="0" u="none" strike="noStrike">
                          <a:solidFill>
                            <a:srgbClr val="000000"/>
                          </a:solidFill>
                          <a:effectLst/>
                          <a:latin typeface="MS Gothic"/>
                        </a:rPr>
                        <a:t>137</a:t>
                      </a:r>
                    </a:p>
                  </a:txBody>
                  <a:tcPr marL="9525" marR="9525" marT="9525" marB="0" anchor="ctr"/>
                </a:tc>
                <a:tc>
                  <a:txBody>
                    <a:bodyPr/>
                    <a:lstStyle/>
                    <a:p>
                      <a:pPr algn="ctr" fontAlgn="ctr"/>
                      <a:r>
                        <a:rPr lang="en-US" altLang="ja-JP" sz="800" b="0" i="0" u="none" strike="noStrike">
                          <a:solidFill>
                            <a:srgbClr val="000000"/>
                          </a:solidFill>
                          <a:effectLst/>
                          <a:latin typeface="MS Gothic"/>
                        </a:rPr>
                        <a:t>68.8%</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他の直売所</a:t>
                      </a:r>
                    </a:p>
                  </a:txBody>
                  <a:tcPr marL="9525" marR="9525" marT="9525" marB="0" anchor="ctr"/>
                </a:tc>
                <a:tc>
                  <a:txBody>
                    <a:bodyPr/>
                    <a:lstStyle/>
                    <a:p>
                      <a:pPr algn="ctr" fontAlgn="ctr"/>
                      <a:r>
                        <a:rPr lang="en-US" altLang="ja-JP" sz="800" b="0" i="0" u="none" strike="noStrike">
                          <a:solidFill>
                            <a:srgbClr val="000000"/>
                          </a:solidFill>
                          <a:effectLst/>
                          <a:latin typeface="MS Gothic"/>
                        </a:rPr>
                        <a:t>15</a:t>
                      </a:r>
                    </a:p>
                  </a:txBody>
                  <a:tcPr marL="9525" marR="9525" marT="9525" marB="0" anchor="ctr"/>
                </a:tc>
                <a:tc>
                  <a:txBody>
                    <a:bodyPr/>
                    <a:lstStyle/>
                    <a:p>
                      <a:pPr algn="ctr" fontAlgn="ctr"/>
                      <a:r>
                        <a:rPr lang="en-US" altLang="ja-JP" sz="800" b="0" i="0" u="none" strike="noStrike">
                          <a:solidFill>
                            <a:srgbClr val="000000"/>
                          </a:solidFill>
                          <a:effectLst/>
                          <a:latin typeface="MS Gothic"/>
                        </a:rPr>
                        <a:t>5.0%</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2.3%</a:t>
                      </a:r>
                    </a:p>
                  </a:txBody>
                  <a:tcPr marL="9525" marR="9525" marT="9525" marB="0" anchor="ctr"/>
                </a:tc>
                <a:tc>
                  <a:txBody>
                    <a:bodyPr/>
                    <a:lstStyle/>
                    <a:p>
                      <a:pPr algn="ctr" fontAlgn="ctr"/>
                      <a:r>
                        <a:rPr lang="en-US" altLang="ja-JP" sz="800" b="0" i="0" u="none" strike="noStrike">
                          <a:solidFill>
                            <a:srgbClr val="000000"/>
                          </a:solidFill>
                          <a:effectLst/>
                          <a:latin typeface="MS Gothic"/>
                        </a:rPr>
                        <a:t>14</a:t>
                      </a:r>
                    </a:p>
                  </a:txBody>
                  <a:tcPr marL="9525" marR="9525" marT="9525" marB="0" anchor="ctr"/>
                </a:tc>
                <a:tc>
                  <a:txBody>
                    <a:bodyPr/>
                    <a:lstStyle/>
                    <a:p>
                      <a:pPr algn="ctr" fontAlgn="ctr"/>
                      <a:r>
                        <a:rPr lang="en-US" altLang="ja-JP" sz="800" b="0" i="0" u="none" strike="noStrike">
                          <a:solidFill>
                            <a:srgbClr val="000000"/>
                          </a:solidFill>
                          <a:effectLst/>
                          <a:latin typeface="MS Gothic"/>
                        </a:rPr>
                        <a:t>7.0%</a:t>
                      </a:r>
                    </a:p>
                  </a:txBody>
                  <a:tcPr marL="9525" marR="9525" marT="9525" marB="0" anchor="ctr"/>
                </a:tc>
              </a:tr>
              <a:tr h="154013">
                <a:tc>
                  <a:txBody>
                    <a:bodyPr/>
                    <a:lstStyle/>
                    <a:p>
                      <a:pPr algn="r" fontAlgn="b"/>
                      <a:r>
                        <a:rPr lang="ja-JP" altLang="en-US" sz="800" b="0" i="0" u="none" strike="noStrike">
                          <a:solidFill>
                            <a:srgbClr val="000000"/>
                          </a:solidFill>
                          <a:effectLst/>
                          <a:latin typeface="MS Gothic"/>
                        </a:rPr>
                        <a:t>スーパー</a:t>
                      </a:r>
                    </a:p>
                  </a:txBody>
                  <a:tcPr marL="9525" marR="9525" marT="9525" marB="0" anchor="ctr"/>
                </a:tc>
                <a:tc>
                  <a:txBody>
                    <a:bodyPr/>
                    <a:lstStyle/>
                    <a:p>
                      <a:pPr algn="ctr" fontAlgn="ctr"/>
                      <a:r>
                        <a:rPr lang="en-US" altLang="ja-JP" sz="800" b="0" i="0" u="none" strike="noStrike">
                          <a:solidFill>
                            <a:srgbClr val="000000"/>
                          </a:solidFill>
                          <a:effectLst/>
                          <a:latin typeface="MS Gothic"/>
                        </a:rPr>
                        <a:t>23</a:t>
                      </a:r>
                    </a:p>
                  </a:txBody>
                  <a:tcPr marL="9525" marR="9525" marT="9525" marB="0" anchor="ctr"/>
                </a:tc>
                <a:tc>
                  <a:txBody>
                    <a:bodyPr/>
                    <a:lstStyle/>
                    <a:p>
                      <a:pPr algn="ctr" fontAlgn="ctr"/>
                      <a:r>
                        <a:rPr lang="en-US" altLang="ja-JP" sz="800" b="0" i="0" u="none" strike="noStrike">
                          <a:solidFill>
                            <a:srgbClr val="000000"/>
                          </a:solidFill>
                          <a:effectLst/>
                          <a:latin typeface="MS Gothic"/>
                        </a:rPr>
                        <a:t>7.6%</a:t>
                      </a:r>
                    </a:p>
                  </a:txBody>
                  <a:tcPr marL="9525" marR="9525" marT="9525" marB="0" anchor="ctr"/>
                </a:tc>
                <a:tc>
                  <a:txBody>
                    <a:bodyPr/>
                    <a:lstStyle/>
                    <a:p>
                      <a:pPr algn="ctr" fontAlgn="ctr"/>
                      <a:r>
                        <a:rPr lang="en-US" altLang="ja-JP" sz="800" b="0" i="0" u="none" strike="noStrike">
                          <a:solidFill>
                            <a:srgbClr val="000000"/>
                          </a:solidFill>
                          <a:effectLst/>
                          <a:latin typeface="MS Gothic"/>
                        </a:rPr>
                        <a:t>4</a:t>
                      </a:r>
                    </a:p>
                  </a:txBody>
                  <a:tcPr marL="9525" marR="9525" marT="9525" marB="0" anchor="ctr"/>
                </a:tc>
                <a:tc>
                  <a:txBody>
                    <a:bodyPr/>
                    <a:lstStyle/>
                    <a:p>
                      <a:pPr algn="ctr" fontAlgn="ctr"/>
                      <a:r>
                        <a:rPr lang="en-US" altLang="ja-JP" sz="800" b="0" i="0" u="none" strike="noStrike">
                          <a:solidFill>
                            <a:srgbClr val="000000"/>
                          </a:solidFill>
                          <a:effectLst/>
                          <a:latin typeface="MS Gothic"/>
                        </a:rPr>
                        <a:t>6.7%</a:t>
                      </a:r>
                    </a:p>
                  </a:txBody>
                  <a:tcPr marL="9525" marR="9525" marT="9525" marB="0" anchor="ctr"/>
                </a:tc>
                <a:tc>
                  <a:txBody>
                    <a:bodyPr/>
                    <a:lstStyle/>
                    <a:p>
                      <a:pPr algn="ctr" fontAlgn="ctr"/>
                      <a:r>
                        <a:rPr lang="en-US" altLang="ja-JP" sz="800" b="0" i="0" u="none" strike="noStrike">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6.8%</a:t>
                      </a:r>
                    </a:p>
                  </a:txBody>
                  <a:tcPr marL="9525" marR="9525" marT="9525" marB="0" anchor="ctr"/>
                </a:tc>
                <a:tc>
                  <a:txBody>
                    <a:bodyPr/>
                    <a:lstStyle/>
                    <a:p>
                      <a:pPr algn="ctr" fontAlgn="ctr"/>
                      <a:r>
                        <a:rPr lang="en-US" altLang="ja-JP" sz="800" b="0" i="0" u="none" strike="noStrike">
                          <a:solidFill>
                            <a:srgbClr val="000000"/>
                          </a:solidFill>
                          <a:effectLst/>
                          <a:latin typeface="MS Gothic"/>
                        </a:rPr>
                        <a:t>16</a:t>
                      </a:r>
                    </a:p>
                  </a:txBody>
                  <a:tcPr marL="9525" marR="9525" marT="9525" marB="0" anchor="ctr"/>
                </a:tc>
                <a:tc>
                  <a:txBody>
                    <a:bodyPr/>
                    <a:lstStyle/>
                    <a:p>
                      <a:pPr algn="ctr" fontAlgn="ctr"/>
                      <a:r>
                        <a:rPr lang="en-US" altLang="ja-JP" sz="800" b="0" i="0" u="none" strike="noStrike">
                          <a:solidFill>
                            <a:srgbClr val="000000"/>
                          </a:solidFill>
                          <a:effectLst/>
                          <a:latin typeface="MS Gothic"/>
                        </a:rPr>
                        <a:t>8.0%</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専門店</a:t>
                      </a:r>
                    </a:p>
                  </a:txBody>
                  <a:tcPr marL="9525" marR="9525" marT="9525" marB="0" anchor="ctr"/>
                </a:tc>
                <a:tc>
                  <a:txBody>
                    <a:bodyPr/>
                    <a:lstStyle/>
                    <a:p>
                      <a:pPr algn="ctr" fontAlgn="ctr"/>
                      <a:r>
                        <a:rPr lang="en-US" altLang="ja-JP" sz="800" b="0" i="0" u="none" strike="noStrike">
                          <a:solidFill>
                            <a:srgbClr val="000000"/>
                          </a:solidFill>
                          <a:effectLst/>
                          <a:latin typeface="MS Gothic"/>
                        </a:rPr>
                        <a:t>18</a:t>
                      </a:r>
                    </a:p>
                  </a:txBody>
                  <a:tcPr marL="9525" marR="9525" marT="9525" marB="0" anchor="ctr"/>
                </a:tc>
                <a:tc>
                  <a:txBody>
                    <a:bodyPr/>
                    <a:lstStyle/>
                    <a:p>
                      <a:pPr algn="ctr" fontAlgn="ctr"/>
                      <a:r>
                        <a:rPr lang="en-US" altLang="ja-JP" sz="800" b="0" i="0" u="none" strike="noStrike">
                          <a:solidFill>
                            <a:srgbClr val="000000"/>
                          </a:solidFill>
                          <a:effectLst/>
                          <a:latin typeface="MS Gothic"/>
                        </a:rPr>
                        <a:t>5.9%</a:t>
                      </a:r>
                    </a:p>
                  </a:txBody>
                  <a:tcPr marL="9525" marR="9525" marT="9525" marB="0" anchor="ctr"/>
                </a:tc>
                <a:tc>
                  <a:txBody>
                    <a:bodyPr/>
                    <a:lstStyle/>
                    <a:p>
                      <a:pPr algn="ctr" fontAlgn="ctr"/>
                      <a:r>
                        <a:rPr lang="en-US" altLang="ja-JP" sz="800" b="0" i="0" u="none" strike="noStrike">
                          <a:solidFill>
                            <a:srgbClr val="000000"/>
                          </a:solidFill>
                          <a:effectLst/>
                          <a:latin typeface="MS Gothic"/>
                        </a:rPr>
                        <a:t>8</a:t>
                      </a:r>
                    </a:p>
                  </a:txBody>
                  <a:tcPr marL="9525" marR="9525" marT="9525" marB="0" anchor="ctr"/>
                </a:tc>
                <a:tc>
                  <a:txBody>
                    <a:bodyPr/>
                    <a:lstStyle/>
                    <a:p>
                      <a:pPr algn="ctr" fontAlgn="ctr"/>
                      <a:r>
                        <a:rPr lang="en-US" altLang="ja-JP" sz="800" b="0" i="0" u="none" strike="noStrike">
                          <a:solidFill>
                            <a:srgbClr val="000000"/>
                          </a:solidFill>
                          <a:effectLst/>
                          <a:latin typeface="MS Gothic"/>
                        </a:rPr>
                        <a:t>13.3%</a:t>
                      </a:r>
                    </a:p>
                  </a:txBody>
                  <a:tcPr marL="9525" marR="9525" marT="9525" marB="0" anchor="ctr"/>
                </a:tc>
                <a:tc>
                  <a:txBody>
                    <a:bodyPr/>
                    <a:lstStyle/>
                    <a:p>
                      <a:pPr algn="ctr" fontAlgn="ctr"/>
                      <a:r>
                        <a:rPr lang="en-US" altLang="ja-JP" sz="800" b="0" i="0" u="none" strike="noStrike">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6.8%</a:t>
                      </a:r>
                    </a:p>
                  </a:txBody>
                  <a:tcPr marL="9525" marR="9525" marT="9525" marB="0" anchor="ctr"/>
                </a:tc>
                <a:tc>
                  <a:txBody>
                    <a:bodyPr/>
                    <a:lstStyle/>
                    <a:p>
                      <a:pPr algn="ctr" fontAlgn="ctr"/>
                      <a:r>
                        <a:rPr lang="en-US" altLang="ja-JP" sz="800" b="0" i="0" u="none" strike="noStrike">
                          <a:solidFill>
                            <a:srgbClr val="000000"/>
                          </a:solidFill>
                          <a:effectLst/>
                          <a:latin typeface="MS Gothic"/>
                        </a:rPr>
                        <a:t>7</a:t>
                      </a:r>
                    </a:p>
                  </a:txBody>
                  <a:tcPr marL="9525" marR="9525" marT="9525" marB="0" anchor="ctr"/>
                </a:tc>
                <a:tc>
                  <a:txBody>
                    <a:bodyPr/>
                    <a:lstStyle/>
                    <a:p>
                      <a:pPr algn="ctr" fontAlgn="ctr"/>
                      <a:r>
                        <a:rPr lang="en-US" altLang="ja-JP" sz="800" b="0" i="0" u="none" strike="noStrike">
                          <a:solidFill>
                            <a:srgbClr val="000000"/>
                          </a:solidFill>
                          <a:effectLst/>
                          <a:latin typeface="MS Gothic"/>
                        </a:rPr>
                        <a:t>3.5%</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その他</a:t>
                      </a:r>
                    </a:p>
                  </a:txBody>
                  <a:tcPr marL="9525" marR="9525" marT="9525" marB="0" anchor="ctr"/>
                </a:tc>
                <a:tc>
                  <a:txBody>
                    <a:bodyPr/>
                    <a:lstStyle/>
                    <a:p>
                      <a:pPr algn="ctr" fontAlgn="ctr"/>
                      <a:r>
                        <a:rPr lang="en-US" altLang="ja-JP" sz="800" b="0" i="0" u="none" strike="noStrike">
                          <a:solidFill>
                            <a:srgbClr val="000000"/>
                          </a:solidFill>
                          <a:effectLst/>
                          <a:latin typeface="MS Gothic"/>
                        </a:rPr>
                        <a:t>18</a:t>
                      </a:r>
                    </a:p>
                  </a:txBody>
                  <a:tcPr marL="9525" marR="9525" marT="9525" marB="0" anchor="ctr"/>
                </a:tc>
                <a:tc>
                  <a:txBody>
                    <a:bodyPr/>
                    <a:lstStyle/>
                    <a:p>
                      <a:pPr algn="ctr" fontAlgn="ctr"/>
                      <a:r>
                        <a:rPr lang="en-US" altLang="ja-JP" sz="800" b="0" i="0" u="none" strike="noStrike">
                          <a:solidFill>
                            <a:srgbClr val="000000"/>
                          </a:solidFill>
                          <a:effectLst/>
                          <a:latin typeface="MS Gothic"/>
                        </a:rPr>
                        <a:t>5.9%</a:t>
                      </a:r>
                    </a:p>
                  </a:txBody>
                  <a:tcPr marL="9525" marR="9525" marT="9525" marB="0" anchor="ctr"/>
                </a:tc>
                <a:tc>
                  <a:txBody>
                    <a:bodyPr/>
                    <a:lstStyle/>
                    <a:p>
                      <a:pPr algn="ctr" fontAlgn="ctr"/>
                      <a:r>
                        <a:rPr lang="en-US" altLang="ja-JP" sz="800" b="0" i="0" u="none" strike="noStrike">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5.0%</a:t>
                      </a:r>
                    </a:p>
                  </a:txBody>
                  <a:tcPr marL="9525" marR="9525" marT="9525" marB="0" anchor="ctr"/>
                </a:tc>
                <a:tc>
                  <a:txBody>
                    <a:bodyPr/>
                    <a:lstStyle/>
                    <a:p>
                      <a:pPr algn="ctr" fontAlgn="ctr"/>
                      <a:r>
                        <a:rPr lang="en-US" altLang="ja-JP" sz="800" b="0" i="0" u="none" strike="noStrike">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6.8%</a:t>
                      </a:r>
                    </a:p>
                  </a:txBody>
                  <a:tcPr marL="9525" marR="9525" marT="9525" marB="0" anchor="ctr"/>
                </a:tc>
                <a:tc>
                  <a:txBody>
                    <a:bodyPr/>
                    <a:lstStyle/>
                    <a:p>
                      <a:pPr algn="ctr" fontAlgn="ctr"/>
                      <a:r>
                        <a:rPr lang="en-US" altLang="ja-JP" sz="800" b="0" i="0" u="none" strike="noStrike">
                          <a:solidFill>
                            <a:srgbClr val="000000"/>
                          </a:solidFill>
                          <a:effectLst/>
                          <a:latin typeface="MS Gothic"/>
                        </a:rPr>
                        <a:t>12</a:t>
                      </a:r>
                    </a:p>
                  </a:txBody>
                  <a:tcPr marL="9525" marR="9525" marT="9525" marB="0" anchor="ctr"/>
                </a:tc>
                <a:tc>
                  <a:txBody>
                    <a:bodyPr/>
                    <a:lstStyle/>
                    <a:p>
                      <a:pPr algn="ctr" fontAlgn="ctr"/>
                      <a:r>
                        <a:rPr lang="en-US" altLang="ja-JP" sz="800" b="0" i="0" u="none" strike="noStrike">
                          <a:solidFill>
                            <a:srgbClr val="000000"/>
                          </a:solidFill>
                          <a:effectLst/>
                          <a:latin typeface="MS Gothic"/>
                        </a:rPr>
                        <a:t>6.0%</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特に決めていない</a:t>
                      </a:r>
                    </a:p>
                  </a:txBody>
                  <a:tcPr marL="9525" marR="9525" marT="9525" marB="0" anchor="ctr"/>
                </a:tc>
                <a:tc>
                  <a:txBody>
                    <a:bodyPr/>
                    <a:lstStyle/>
                    <a:p>
                      <a:pPr algn="ctr" fontAlgn="ctr"/>
                      <a:r>
                        <a:rPr lang="en-US" altLang="ja-JP" sz="800" b="0" i="0" u="none" strike="noStrike">
                          <a:solidFill>
                            <a:srgbClr val="000000"/>
                          </a:solidFill>
                          <a:effectLst/>
                          <a:latin typeface="MS Gothic"/>
                        </a:rPr>
                        <a:t>30</a:t>
                      </a:r>
                    </a:p>
                  </a:txBody>
                  <a:tcPr marL="9525" marR="9525" marT="9525" marB="0" anchor="ctr"/>
                </a:tc>
                <a:tc>
                  <a:txBody>
                    <a:bodyPr/>
                    <a:lstStyle/>
                    <a:p>
                      <a:pPr algn="ctr" fontAlgn="ctr"/>
                      <a:r>
                        <a:rPr lang="en-US" altLang="ja-JP" sz="800" b="0" i="0" u="none" strike="noStrike">
                          <a:solidFill>
                            <a:srgbClr val="000000"/>
                          </a:solidFill>
                          <a:effectLst/>
                          <a:latin typeface="MS Gothic"/>
                        </a:rPr>
                        <a:t>9.9%</a:t>
                      </a:r>
                    </a:p>
                  </a:txBody>
                  <a:tcPr marL="9525" marR="9525" marT="9525" marB="0" anchor="ctr"/>
                </a:tc>
                <a:tc>
                  <a:txBody>
                    <a:bodyPr/>
                    <a:lstStyle/>
                    <a:p>
                      <a:pPr algn="ctr" fontAlgn="ctr"/>
                      <a:r>
                        <a:rPr lang="en-US" altLang="ja-JP" sz="800" b="0" i="0" u="none" strike="noStrike">
                          <a:solidFill>
                            <a:srgbClr val="000000"/>
                          </a:solidFill>
                          <a:effectLst/>
                          <a:latin typeface="MS Gothic"/>
                        </a:rPr>
                        <a:t>12</a:t>
                      </a:r>
                    </a:p>
                  </a:txBody>
                  <a:tcPr marL="9525" marR="9525" marT="9525" marB="0" anchor="ctr"/>
                </a:tc>
                <a:tc>
                  <a:txBody>
                    <a:bodyPr/>
                    <a:lstStyle/>
                    <a:p>
                      <a:pPr algn="ctr" fontAlgn="ctr"/>
                      <a:r>
                        <a:rPr lang="en-US" altLang="ja-JP" sz="800" b="0" i="0" u="none" strike="noStrike">
                          <a:solidFill>
                            <a:srgbClr val="000000"/>
                          </a:solidFill>
                          <a:effectLst/>
                          <a:latin typeface="MS Gothic"/>
                        </a:rPr>
                        <a:t>20.0%</a:t>
                      </a:r>
                    </a:p>
                  </a:txBody>
                  <a:tcPr marL="9525" marR="9525" marT="9525" marB="0" anchor="ctr"/>
                </a:tc>
                <a:tc>
                  <a:txBody>
                    <a:bodyPr/>
                    <a:lstStyle/>
                    <a:p>
                      <a:pPr algn="ctr" fontAlgn="ctr"/>
                      <a:r>
                        <a:rPr lang="en-US" altLang="ja-JP" sz="800" b="0" i="0" u="none" strike="noStrike">
                          <a:solidFill>
                            <a:srgbClr val="000000"/>
                          </a:solidFill>
                          <a:effectLst/>
                          <a:latin typeface="MS Gothic"/>
                        </a:rPr>
                        <a:t>5</a:t>
                      </a:r>
                    </a:p>
                  </a:txBody>
                  <a:tcPr marL="9525" marR="9525" marT="9525" marB="0" anchor="ctr"/>
                </a:tc>
                <a:tc>
                  <a:txBody>
                    <a:bodyPr/>
                    <a:lstStyle/>
                    <a:p>
                      <a:pPr algn="ctr" fontAlgn="ctr"/>
                      <a:r>
                        <a:rPr lang="en-US" altLang="ja-JP" sz="800" b="0" i="0" u="none" strike="noStrike">
                          <a:solidFill>
                            <a:srgbClr val="000000"/>
                          </a:solidFill>
                          <a:effectLst/>
                          <a:latin typeface="MS Gothic"/>
                        </a:rPr>
                        <a:t>11.4%</a:t>
                      </a:r>
                    </a:p>
                  </a:txBody>
                  <a:tcPr marL="9525" marR="9525" marT="9525" marB="0" anchor="ctr"/>
                </a:tc>
                <a:tc>
                  <a:txBody>
                    <a:bodyPr/>
                    <a:lstStyle/>
                    <a:p>
                      <a:pPr algn="ctr" fontAlgn="ctr"/>
                      <a:r>
                        <a:rPr lang="en-US" altLang="ja-JP" sz="800" b="0" i="0" u="none" strike="noStrike">
                          <a:solidFill>
                            <a:srgbClr val="000000"/>
                          </a:solidFill>
                          <a:effectLst/>
                          <a:latin typeface="MS Gothic"/>
                        </a:rPr>
                        <a:t>13</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6.5%</a:t>
                      </a:r>
                    </a:p>
                  </a:txBody>
                  <a:tcPr marL="9525" marR="9525" marT="9525" marB="0" anchor="ctr"/>
                </a:tc>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660752808"/>
              </p:ext>
            </p:extLst>
          </p:nvPr>
        </p:nvGraphicFramePr>
        <p:xfrm>
          <a:off x="300769" y="7066253"/>
          <a:ext cx="2880002" cy="1179350"/>
        </p:xfrm>
        <a:graphic>
          <a:graphicData uri="http://schemas.openxmlformats.org/drawingml/2006/table">
            <a:tbl>
              <a:tblPr firstRow="1" bandRow="1">
                <a:tableStyleId>{073A0DAA-6AF3-43AB-8588-CEC1D06C72B9}</a:tableStyleId>
              </a:tblPr>
              <a:tblGrid>
                <a:gridCol w="567954"/>
                <a:gridCol w="289006"/>
                <a:gridCol w="289006"/>
                <a:gridCol w="289006"/>
                <a:gridCol w="289006"/>
                <a:gridCol w="289006"/>
                <a:gridCol w="289006"/>
                <a:gridCol w="289006"/>
                <a:gridCol w="289006"/>
              </a:tblGrid>
              <a:tr h="141876">
                <a:tc>
                  <a:txBody>
                    <a:bodyPr/>
                    <a:lstStyle/>
                    <a:p>
                      <a:pPr algn="r" fontAlgn="ctr"/>
                      <a:r>
                        <a:rPr lang="ja-JP" altLang="en-US" sz="800" b="0" i="0" u="none" strike="noStrike" dirty="0" smtClean="0">
                          <a:effectLst/>
                          <a:latin typeface="ＭＳ Ｐゴシック"/>
                        </a:rPr>
                        <a:t>花</a:t>
                      </a:r>
                      <a:endParaRPr lang="en-US" altLang="ja-JP" sz="800" b="0" i="0" u="none" strike="noStrike" dirty="0" smtClean="0">
                        <a:effectLst/>
                        <a:latin typeface="ＭＳ Ｐゴシック"/>
                      </a:endParaRPr>
                    </a:p>
                  </a:txBody>
                  <a:tcPr marL="9525" marR="9525" marT="9525" marB="0" anchor="ctr"/>
                </a:tc>
                <a:tc gridSpan="2">
                  <a:txBody>
                    <a:bodyPr/>
                    <a:lstStyle/>
                    <a:p>
                      <a:pPr algn="ctr" fontAlgn="ctr"/>
                      <a:r>
                        <a:rPr lang="ja-JP" altLang="en-US" sz="800" b="0" i="0" u="none" strike="noStrike" dirty="0" smtClean="0">
                          <a:solidFill>
                            <a:schemeClr val="bg1"/>
                          </a:solidFill>
                          <a:effectLst/>
                          <a:latin typeface="MS Gothic"/>
                        </a:rPr>
                        <a:t>合計</a:t>
                      </a:r>
                      <a:endParaRPr lang="ja-JP" altLang="en-US" sz="800" b="0" i="0" u="none" strike="noStrike" dirty="0">
                        <a:solidFill>
                          <a:schemeClr val="bg1"/>
                        </a:solidFill>
                        <a:effectLst/>
                        <a:latin typeface="MS Gothic"/>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MS Gothic"/>
                      </a:endParaRPr>
                    </a:p>
                  </a:txBody>
                  <a:tcPr marL="9525" marR="9525" marT="9525" marB="0" anchor="ctr"/>
                </a:tc>
                <a:tc gridSpan="2">
                  <a:txBody>
                    <a:bodyPr/>
                    <a:lstStyle/>
                    <a:p>
                      <a:pPr algn="ctr" fontAlgn="ctr"/>
                      <a:r>
                        <a:rPr lang="en-US" altLang="ja-JP" sz="800" b="0" i="0" u="none" strike="noStrike" dirty="0">
                          <a:solidFill>
                            <a:schemeClr val="bg1"/>
                          </a:solidFill>
                          <a:effectLst/>
                          <a:latin typeface="MS Gothic"/>
                        </a:rPr>
                        <a:t>40</a:t>
                      </a:r>
                      <a:r>
                        <a:rPr lang="ja-JP" altLang="en-US" sz="800" b="0" i="0" u="none" strike="noStrike" dirty="0">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50</a:t>
                      </a:r>
                      <a:r>
                        <a:rPr lang="ja-JP" altLang="en-US" sz="8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60</a:t>
                      </a:r>
                      <a:r>
                        <a:rPr lang="ja-JP" altLang="en-US" sz="8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168057">
                <a:tc>
                  <a:txBody>
                    <a:bodyPr/>
                    <a:lstStyle/>
                    <a:p>
                      <a:pPr algn="r" fontAlgn="b"/>
                      <a:r>
                        <a:rPr lang="ja-JP" altLang="en-US" sz="800" b="0" i="0" u="none" strike="noStrike" dirty="0">
                          <a:solidFill>
                            <a:srgbClr val="000000"/>
                          </a:solidFill>
                          <a:effectLst/>
                          <a:latin typeface="MS Gothic"/>
                        </a:rPr>
                        <a:t>この直売所</a:t>
                      </a:r>
                    </a:p>
                  </a:txBody>
                  <a:tcPr marL="9525" marR="9525" marT="9525" marB="0" anchor="ctr"/>
                </a:tc>
                <a:tc>
                  <a:txBody>
                    <a:bodyPr/>
                    <a:lstStyle/>
                    <a:p>
                      <a:pPr algn="ctr" fontAlgn="ctr"/>
                      <a:r>
                        <a:rPr lang="en-US" altLang="ja-JP" sz="800" b="0" i="0" u="none" strike="noStrike">
                          <a:solidFill>
                            <a:srgbClr val="000000"/>
                          </a:solidFill>
                          <a:effectLst/>
                          <a:latin typeface="MS Gothic"/>
                        </a:rPr>
                        <a:t>77</a:t>
                      </a:r>
                    </a:p>
                  </a:txBody>
                  <a:tcPr marL="9525" marR="9525" marT="9525" marB="0" anchor="ctr"/>
                </a:tc>
                <a:tc>
                  <a:txBody>
                    <a:bodyPr/>
                    <a:lstStyle/>
                    <a:p>
                      <a:pPr algn="ctr" fontAlgn="ctr"/>
                      <a:r>
                        <a:rPr lang="en-US" altLang="ja-JP" sz="800" b="0" i="0" u="none" strike="noStrike">
                          <a:solidFill>
                            <a:srgbClr val="000000"/>
                          </a:solidFill>
                          <a:effectLst/>
                          <a:latin typeface="MS Gothic"/>
                        </a:rPr>
                        <a:t>25.2%</a:t>
                      </a:r>
                    </a:p>
                  </a:txBody>
                  <a:tcPr marL="9525" marR="9525" marT="9525" marB="0" anchor="ctr"/>
                </a:tc>
                <a:tc>
                  <a:txBody>
                    <a:bodyPr/>
                    <a:lstStyle/>
                    <a:p>
                      <a:pPr algn="ctr" fontAlgn="ctr"/>
                      <a:r>
                        <a:rPr lang="en-US" altLang="ja-JP" sz="800" b="0" i="0" u="none" strike="noStrike">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6.7%</a:t>
                      </a:r>
                    </a:p>
                  </a:txBody>
                  <a:tcPr marL="9525" marR="9525" marT="9525" marB="0" anchor="ctr"/>
                </a:tc>
                <a:tc>
                  <a:txBody>
                    <a:bodyPr/>
                    <a:lstStyle/>
                    <a:p>
                      <a:pPr algn="ctr" fontAlgn="ctr"/>
                      <a:r>
                        <a:rPr lang="en-US" altLang="ja-JP" sz="800" b="0" i="0" u="none" strike="noStrike">
                          <a:solidFill>
                            <a:srgbClr val="000000"/>
                          </a:solidFill>
                          <a:effectLst/>
                          <a:latin typeface="MS Gothic"/>
                        </a:rPr>
                        <a:t>16</a:t>
                      </a:r>
                    </a:p>
                  </a:txBody>
                  <a:tcPr marL="9525" marR="9525" marT="9525" marB="0" anchor="ctr"/>
                </a:tc>
                <a:tc>
                  <a:txBody>
                    <a:bodyPr/>
                    <a:lstStyle/>
                    <a:p>
                      <a:pPr algn="ctr" fontAlgn="ctr"/>
                      <a:r>
                        <a:rPr lang="en-US" altLang="ja-JP" sz="800" b="0" i="0" u="none" strike="noStrike">
                          <a:solidFill>
                            <a:srgbClr val="000000"/>
                          </a:solidFill>
                          <a:effectLst/>
                          <a:latin typeface="MS Gothic"/>
                        </a:rPr>
                        <a:t>26.2%</a:t>
                      </a:r>
                    </a:p>
                  </a:txBody>
                  <a:tcPr marL="9525" marR="9525" marT="9525" marB="0" anchor="ctr"/>
                </a:tc>
                <a:tc>
                  <a:txBody>
                    <a:bodyPr/>
                    <a:lstStyle/>
                    <a:p>
                      <a:pPr algn="ctr" fontAlgn="ctr"/>
                      <a:r>
                        <a:rPr lang="en-US" altLang="ja-JP" sz="800" b="0" i="0" u="none" strike="noStrike">
                          <a:solidFill>
                            <a:srgbClr val="000000"/>
                          </a:solidFill>
                          <a:effectLst/>
                          <a:latin typeface="MS Gothic"/>
                        </a:rPr>
                        <a:t>58</a:t>
                      </a:r>
                    </a:p>
                  </a:txBody>
                  <a:tcPr marL="9525" marR="9525" marT="9525" marB="0" anchor="ctr"/>
                </a:tc>
                <a:tc>
                  <a:txBody>
                    <a:bodyPr/>
                    <a:lstStyle/>
                    <a:p>
                      <a:pPr algn="ctr" fontAlgn="ctr"/>
                      <a:r>
                        <a:rPr lang="en-US" altLang="ja-JP" sz="800" b="0" i="0" u="none" strike="noStrike">
                          <a:solidFill>
                            <a:srgbClr val="000000"/>
                          </a:solidFill>
                          <a:effectLst/>
                          <a:latin typeface="MS Gothic"/>
                        </a:rPr>
                        <a:t>29.0%</a:t>
                      </a:r>
                    </a:p>
                  </a:txBody>
                  <a:tcPr marL="9525" marR="9525" marT="9525" marB="0" anchor="ctr"/>
                </a:tc>
              </a:tr>
              <a:tr h="154013">
                <a:tc>
                  <a:txBody>
                    <a:bodyPr/>
                    <a:lstStyle/>
                    <a:p>
                      <a:pPr algn="r" fontAlgn="b"/>
                      <a:r>
                        <a:rPr lang="ja-JP" altLang="en-US" sz="800" b="0" i="0" u="none" strike="noStrike">
                          <a:solidFill>
                            <a:srgbClr val="000000"/>
                          </a:solidFill>
                          <a:effectLst/>
                          <a:latin typeface="MS Gothic"/>
                        </a:rPr>
                        <a:t>他の直売所</a:t>
                      </a:r>
                    </a:p>
                  </a:txBody>
                  <a:tcPr marL="9525" marR="9525" marT="9525" marB="0" anchor="ctr"/>
                </a:tc>
                <a:tc>
                  <a:txBody>
                    <a:bodyPr/>
                    <a:lstStyle/>
                    <a:p>
                      <a:pPr algn="ctr" fontAlgn="ctr"/>
                      <a:r>
                        <a:rPr lang="en-US" altLang="ja-JP" sz="800" b="0" i="0" u="none" strike="noStrike">
                          <a:solidFill>
                            <a:srgbClr val="000000"/>
                          </a:solidFill>
                          <a:effectLst/>
                          <a:latin typeface="MS Gothic"/>
                        </a:rPr>
                        <a:t>11</a:t>
                      </a:r>
                    </a:p>
                  </a:txBody>
                  <a:tcPr marL="9525" marR="9525" marT="9525" marB="0" anchor="ctr"/>
                </a:tc>
                <a:tc>
                  <a:txBody>
                    <a:bodyPr/>
                    <a:lstStyle/>
                    <a:p>
                      <a:pPr algn="ctr" fontAlgn="ctr"/>
                      <a:r>
                        <a:rPr lang="en-US" altLang="ja-JP" sz="800" b="0" i="0" u="none" strike="noStrike">
                          <a:solidFill>
                            <a:srgbClr val="000000"/>
                          </a:solidFill>
                          <a:effectLst/>
                          <a:latin typeface="MS Gothic"/>
                        </a:rPr>
                        <a:t>3.6%</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2.2%</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3.3%</a:t>
                      </a:r>
                    </a:p>
                  </a:txBody>
                  <a:tcPr marL="9525" marR="9525" marT="9525" marB="0" anchor="ctr"/>
                </a:tc>
                <a:tc>
                  <a:txBody>
                    <a:bodyPr/>
                    <a:lstStyle/>
                    <a:p>
                      <a:pPr algn="ctr" fontAlgn="ctr"/>
                      <a:r>
                        <a:rPr lang="en-US" altLang="ja-JP" sz="800" b="0" i="0" u="none" strike="noStrike">
                          <a:solidFill>
                            <a:srgbClr val="000000"/>
                          </a:solidFill>
                          <a:effectLst/>
                          <a:latin typeface="MS Gothic"/>
                        </a:rPr>
                        <a:t>8</a:t>
                      </a:r>
                    </a:p>
                  </a:txBody>
                  <a:tcPr marL="9525" marR="9525" marT="9525" marB="0" anchor="ctr"/>
                </a:tc>
                <a:tc>
                  <a:txBody>
                    <a:bodyPr/>
                    <a:lstStyle/>
                    <a:p>
                      <a:pPr algn="ctr" fontAlgn="ctr"/>
                      <a:r>
                        <a:rPr lang="en-US" altLang="ja-JP" sz="800" b="0" i="0" u="none" strike="noStrike">
                          <a:solidFill>
                            <a:srgbClr val="000000"/>
                          </a:solidFill>
                          <a:effectLst/>
                          <a:latin typeface="MS Gothic"/>
                        </a:rPr>
                        <a:t>4.0%</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スーパー</a:t>
                      </a:r>
                    </a:p>
                  </a:txBody>
                  <a:tcPr marL="9525" marR="9525" marT="9525" marB="0" anchor="ctr"/>
                </a:tc>
                <a:tc>
                  <a:txBody>
                    <a:bodyPr/>
                    <a:lstStyle/>
                    <a:p>
                      <a:pPr algn="ctr" fontAlgn="ctr"/>
                      <a:r>
                        <a:rPr lang="en-US" altLang="ja-JP" sz="800" b="0" i="0" u="none" strike="noStrike">
                          <a:solidFill>
                            <a:srgbClr val="000000"/>
                          </a:solidFill>
                          <a:effectLst/>
                          <a:latin typeface="MS Gothic"/>
                        </a:rPr>
                        <a:t>104</a:t>
                      </a:r>
                    </a:p>
                  </a:txBody>
                  <a:tcPr marL="9525" marR="9525" marT="9525" marB="0" anchor="ctr"/>
                </a:tc>
                <a:tc>
                  <a:txBody>
                    <a:bodyPr/>
                    <a:lstStyle/>
                    <a:p>
                      <a:pPr algn="ctr" fontAlgn="ctr"/>
                      <a:r>
                        <a:rPr lang="en-US" altLang="ja-JP" sz="800" b="0" i="0" u="none" strike="noStrike">
                          <a:solidFill>
                            <a:srgbClr val="000000"/>
                          </a:solidFill>
                          <a:effectLst/>
                          <a:latin typeface="MS Gothic"/>
                        </a:rPr>
                        <a:t>34.0%</a:t>
                      </a:r>
                    </a:p>
                  </a:txBody>
                  <a:tcPr marL="9525" marR="9525" marT="9525" marB="0" anchor="ctr"/>
                </a:tc>
                <a:tc>
                  <a:txBody>
                    <a:bodyPr/>
                    <a:lstStyle/>
                    <a:p>
                      <a:pPr algn="ctr" fontAlgn="ctr"/>
                      <a:r>
                        <a:rPr lang="en-US" altLang="ja-JP" sz="800" b="0" i="0" u="none" strike="noStrike">
                          <a:solidFill>
                            <a:srgbClr val="000000"/>
                          </a:solidFill>
                          <a:effectLst/>
                          <a:latin typeface="MS Gothic"/>
                        </a:rPr>
                        <a:t>18</a:t>
                      </a:r>
                    </a:p>
                  </a:txBody>
                  <a:tcPr marL="9525" marR="9525" marT="9525" marB="0" anchor="ctr"/>
                </a:tc>
                <a:tc>
                  <a:txBody>
                    <a:bodyPr/>
                    <a:lstStyle/>
                    <a:p>
                      <a:pPr algn="ctr" fontAlgn="ctr"/>
                      <a:r>
                        <a:rPr lang="en-US" altLang="ja-JP" sz="800" b="0" i="0" u="none" strike="noStrike">
                          <a:solidFill>
                            <a:srgbClr val="000000"/>
                          </a:solidFill>
                          <a:effectLst/>
                          <a:latin typeface="MS Gothic"/>
                        </a:rPr>
                        <a:t>40.0%</a:t>
                      </a:r>
                    </a:p>
                  </a:txBody>
                  <a:tcPr marL="9525" marR="9525" marT="9525" marB="0" anchor="ctr"/>
                </a:tc>
                <a:tc>
                  <a:txBody>
                    <a:bodyPr/>
                    <a:lstStyle/>
                    <a:p>
                      <a:pPr algn="ctr" fontAlgn="ctr"/>
                      <a:r>
                        <a:rPr lang="en-US" altLang="ja-JP" sz="800" b="0" i="0" u="none" strike="noStrike">
                          <a:solidFill>
                            <a:srgbClr val="000000"/>
                          </a:solidFill>
                          <a:effectLst/>
                          <a:latin typeface="MS Gothic"/>
                        </a:rPr>
                        <a:t>17</a:t>
                      </a:r>
                    </a:p>
                  </a:txBody>
                  <a:tcPr marL="9525" marR="9525" marT="9525" marB="0" anchor="ctr"/>
                </a:tc>
                <a:tc>
                  <a:txBody>
                    <a:bodyPr/>
                    <a:lstStyle/>
                    <a:p>
                      <a:pPr algn="ctr" fontAlgn="ctr"/>
                      <a:r>
                        <a:rPr lang="en-US" altLang="ja-JP" sz="800" b="0" i="0" u="none" strike="noStrike">
                          <a:solidFill>
                            <a:srgbClr val="000000"/>
                          </a:solidFill>
                          <a:effectLst/>
                          <a:latin typeface="MS Gothic"/>
                        </a:rPr>
                        <a:t>27.9%</a:t>
                      </a:r>
                    </a:p>
                  </a:txBody>
                  <a:tcPr marL="9525" marR="9525" marT="9525" marB="0" anchor="ctr"/>
                </a:tc>
                <a:tc>
                  <a:txBody>
                    <a:bodyPr/>
                    <a:lstStyle/>
                    <a:p>
                      <a:pPr algn="ctr" fontAlgn="ctr"/>
                      <a:r>
                        <a:rPr lang="en-US" altLang="ja-JP" sz="800" b="0" i="0" u="none" strike="noStrike">
                          <a:solidFill>
                            <a:srgbClr val="000000"/>
                          </a:solidFill>
                          <a:effectLst/>
                          <a:latin typeface="MS Gothic"/>
                        </a:rPr>
                        <a:t>69</a:t>
                      </a:r>
                    </a:p>
                  </a:txBody>
                  <a:tcPr marL="9525" marR="9525" marT="9525" marB="0" anchor="ctr"/>
                </a:tc>
                <a:tc>
                  <a:txBody>
                    <a:bodyPr/>
                    <a:lstStyle/>
                    <a:p>
                      <a:pPr algn="ctr" fontAlgn="ctr"/>
                      <a:r>
                        <a:rPr lang="en-US" altLang="ja-JP" sz="800" b="0" i="0" u="none" strike="noStrike">
                          <a:solidFill>
                            <a:srgbClr val="000000"/>
                          </a:solidFill>
                          <a:effectLst/>
                          <a:latin typeface="MS Gothic"/>
                        </a:rPr>
                        <a:t>34.5%</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専門店</a:t>
                      </a:r>
                    </a:p>
                  </a:txBody>
                  <a:tcPr marL="9525" marR="9525" marT="9525" marB="0" anchor="ctr"/>
                </a:tc>
                <a:tc>
                  <a:txBody>
                    <a:bodyPr/>
                    <a:lstStyle/>
                    <a:p>
                      <a:pPr algn="ctr" fontAlgn="ctr"/>
                      <a:r>
                        <a:rPr lang="en-US" altLang="ja-JP" sz="800" b="0" i="0" u="none" strike="noStrike">
                          <a:solidFill>
                            <a:srgbClr val="000000"/>
                          </a:solidFill>
                          <a:effectLst/>
                          <a:latin typeface="MS Gothic"/>
                        </a:rPr>
                        <a:t>46</a:t>
                      </a:r>
                    </a:p>
                  </a:txBody>
                  <a:tcPr marL="9525" marR="9525" marT="9525" marB="0" anchor="ctr"/>
                </a:tc>
                <a:tc>
                  <a:txBody>
                    <a:bodyPr/>
                    <a:lstStyle/>
                    <a:p>
                      <a:pPr algn="ctr" fontAlgn="ctr"/>
                      <a:r>
                        <a:rPr lang="en-US" altLang="ja-JP" sz="800" b="0" i="0" u="none" strike="noStrike">
                          <a:solidFill>
                            <a:srgbClr val="000000"/>
                          </a:solidFill>
                          <a:effectLst/>
                          <a:latin typeface="MS Gothic"/>
                        </a:rPr>
                        <a:t>15.0%</a:t>
                      </a:r>
                    </a:p>
                  </a:txBody>
                  <a:tcPr marL="9525" marR="9525" marT="9525" marB="0" anchor="ctr"/>
                </a:tc>
                <a:tc>
                  <a:txBody>
                    <a:bodyPr/>
                    <a:lstStyle/>
                    <a:p>
                      <a:pPr algn="ctr" fontAlgn="ctr"/>
                      <a:r>
                        <a:rPr lang="en-US" altLang="ja-JP" sz="800" b="0" i="0" u="none" strike="noStrike">
                          <a:solidFill>
                            <a:srgbClr val="000000"/>
                          </a:solidFill>
                          <a:effectLst/>
                          <a:latin typeface="MS Gothic"/>
                        </a:rPr>
                        <a:t>11</a:t>
                      </a:r>
                    </a:p>
                  </a:txBody>
                  <a:tcPr marL="9525" marR="9525" marT="9525" marB="0" anchor="ctr"/>
                </a:tc>
                <a:tc>
                  <a:txBody>
                    <a:bodyPr/>
                    <a:lstStyle/>
                    <a:p>
                      <a:pPr algn="ctr" fontAlgn="ctr"/>
                      <a:r>
                        <a:rPr lang="en-US" altLang="ja-JP" sz="800" b="0" i="0" u="none" strike="noStrike">
                          <a:solidFill>
                            <a:srgbClr val="000000"/>
                          </a:solidFill>
                          <a:effectLst/>
                          <a:latin typeface="MS Gothic"/>
                        </a:rPr>
                        <a:t>24.4%</a:t>
                      </a:r>
                    </a:p>
                  </a:txBody>
                  <a:tcPr marL="9525" marR="9525" marT="9525" marB="0" anchor="ctr"/>
                </a:tc>
                <a:tc>
                  <a:txBody>
                    <a:bodyPr/>
                    <a:lstStyle/>
                    <a:p>
                      <a:pPr algn="ctr" fontAlgn="ctr"/>
                      <a:r>
                        <a:rPr lang="en-US" altLang="ja-JP" sz="800" b="0" i="0" u="none" strike="noStrike">
                          <a:solidFill>
                            <a:srgbClr val="000000"/>
                          </a:solidFill>
                          <a:effectLst/>
                          <a:latin typeface="MS Gothic"/>
                        </a:rPr>
                        <a:t>11</a:t>
                      </a:r>
                    </a:p>
                  </a:txBody>
                  <a:tcPr marL="9525" marR="9525" marT="9525" marB="0" anchor="ctr"/>
                </a:tc>
                <a:tc>
                  <a:txBody>
                    <a:bodyPr/>
                    <a:lstStyle/>
                    <a:p>
                      <a:pPr algn="ctr" fontAlgn="ctr"/>
                      <a:r>
                        <a:rPr lang="en-US" altLang="ja-JP" sz="800" b="0" i="0" u="none" strike="noStrike">
                          <a:solidFill>
                            <a:srgbClr val="000000"/>
                          </a:solidFill>
                          <a:effectLst/>
                          <a:latin typeface="MS Gothic"/>
                        </a:rPr>
                        <a:t>18.0%</a:t>
                      </a:r>
                    </a:p>
                  </a:txBody>
                  <a:tcPr marL="9525" marR="9525" marT="9525" marB="0" anchor="ctr"/>
                </a:tc>
                <a:tc>
                  <a:txBody>
                    <a:bodyPr/>
                    <a:lstStyle/>
                    <a:p>
                      <a:pPr algn="ctr" fontAlgn="ctr"/>
                      <a:r>
                        <a:rPr lang="en-US" altLang="ja-JP" sz="800" b="0" i="0" u="none" strike="noStrike">
                          <a:solidFill>
                            <a:srgbClr val="000000"/>
                          </a:solidFill>
                          <a:effectLst/>
                          <a:latin typeface="MS Gothic"/>
                        </a:rPr>
                        <a:t>24</a:t>
                      </a:r>
                    </a:p>
                  </a:txBody>
                  <a:tcPr marL="9525" marR="9525" marT="9525" marB="0" anchor="ctr"/>
                </a:tc>
                <a:tc>
                  <a:txBody>
                    <a:bodyPr/>
                    <a:lstStyle/>
                    <a:p>
                      <a:pPr algn="ctr" fontAlgn="ctr"/>
                      <a:r>
                        <a:rPr lang="en-US" altLang="ja-JP" sz="800" b="0" i="0" u="none" strike="noStrike">
                          <a:solidFill>
                            <a:srgbClr val="000000"/>
                          </a:solidFill>
                          <a:effectLst/>
                          <a:latin typeface="MS Gothic"/>
                        </a:rPr>
                        <a:t>12.0%</a:t>
                      </a:r>
                    </a:p>
                  </a:txBody>
                  <a:tcPr marL="9525" marR="9525" marT="9525" marB="0" anchor="ctr"/>
                </a:tc>
              </a:tr>
              <a:tr h="154013">
                <a:tc>
                  <a:txBody>
                    <a:bodyPr/>
                    <a:lstStyle/>
                    <a:p>
                      <a:pPr algn="r" fontAlgn="b"/>
                      <a:r>
                        <a:rPr lang="ja-JP" altLang="en-US" sz="800" b="0" i="0" u="none" strike="noStrike">
                          <a:solidFill>
                            <a:srgbClr val="000000"/>
                          </a:solidFill>
                          <a:effectLst/>
                          <a:latin typeface="MS Gothic"/>
                        </a:rPr>
                        <a:t>その他</a:t>
                      </a:r>
                    </a:p>
                  </a:txBody>
                  <a:tcPr marL="9525" marR="9525" marT="9525" marB="0" anchor="ctr"/>
                </a:tc>
                <a:tc>
                  <a:txBody>
                    <a:bodyPr/>
                    <a:lstStyle/>
                    <a:p>
                      <a:pPr algn="ctr" fontAlgn="ctr"/>
                      <a:r>
                        <a:rPr lang="en-US" altLang="ja-JP" sz="800" b="0" i="0" u="none" strike="noStrike">
                          <a:solidFill>
                            <a:srgbClr val="000000"/>
                          </a:solidFill>
                          <a:effectLst/>
                          <a:latin typeface="MS Gothic"/>
                        </a:rPr>
                        <a:t>17</a:t>
                      </a:r>
                    </a:p>
                  </a:txBody>
                  <a:tcPr marL="9525" marR="9525" marT="9525" marB="0" anchor="ctr"/>
                </a:tc>
                <a:tc>
                  <a:txBody>
                    <a:bodyPr/>
                    <a:lstStyle/>
                    <a:p>
                      <a:pPr algn="ctr" fontAlgn="ctr"/>
                      <a:r>
                        <a:rPr lang="en-US" altLang="ja-JP" sz="800" b="0" i="0" u="none" strike="noStrike">
                          <a:solidFill>
                            <a:srgbClr val="000000"/>
                          </a:solidFill>
                          <a:effectLst/>
                          <a:latin typeface="MS Gothic"/>
                        </a:rPr>
                        <a:t>5.6%</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2.2%</a:t>
                      </a:r>
                    </a:p>
                  </a:txBody>
                  <a:tcPr marL="9525" marR="9525" marT="9525" marB="0" anchor="ctr"/>
                </a:tc>
                <a:tc>
                  <a:txBody>
                    <a:bodyPr/>
                    <a:lstStyle/>
                    <a:p>
                      <a:pPr algn="ctr" fontAlgn="ctr"/>
                      <a:r>
                        <a:rPr lang="en-US" altLang="ja-JP" sz="800" b="0" i="0" u="none" strike="noStrike">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4.9%</a:t>
                      </a:r>
                    </a:p>
                  </a:txBody>
                  <a:tcPr marL="9525" marR="9525" marT="9525" marB="0" anchor="ctr"/>
                </a:tc>
                <a:tc>
                  <a:txBody>
                    <a:bodyPr/>
                    <a:lstStyle/>
                    <a:p>
                      <a:pPr algn="ctr" fontAlgn="ctr"/>
                      <a:r>
                        <a:rPr lang="en-US" altLang="ja-JP" sz="800" b="0" i="0" u="none" strike="noStrike">
                          <a:solidFill>
                            <a:srgbClr val="000000"/>
                          </a:solidFill>
                          <a:effectLst/>
                          <a:latin typeface="MS Gothic"/>
                        </a:rPr>
                        <a:t>13</a:t>
                      </a:r>
                    </a:p>
                  </a:txBody>
                  <a:tcPr marL="9525" marR="9525" marT="9525" marB="0" anchor="ctr"/>
                </a:tc>
                <a:tc>
                  <a:txBody>
                    <a:bodyPr/>
                    <a:lstStyle/>
                    <a:p>
                      <a:pPr algn="ctr" fontAlgn="ctr"/>
                      <a:r>
                        <a:rPr lang="en-US" altLang="ja-JP" sz="800" b="0" i="0" u="none" strike="noStrike">
                          <a:solidFill>
                            <a:srgbClr val="000000"/>
                          </a:solidFill>
                          <a:effectLst/>
                          <a:latin typeface="MS Gothic"/>
                        </a:rPr>
                        <a:t>6.5%</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特に決めていない</a:t>
                      </a:r>
                    </a:p>
                  </a:txBody>
                  <a:tcPr marL="9525" marR="9525" marT="9525" marB="0" anchor="ctr"/>
                </a:tc>
                <a:tc>
                  <a:txBody>
                    <a:bodyPr/>
                    <a:lstStyle/>
                    <a:p>
                      <a:pPr algn="ctr" fontAlgn="ctr"/>
                      <a:r>
                        <a:rPr lang="en-US" altLang="ja-JP" sz="800" b="0" i="0" u="none" strike="noStrike">
                          <a:solidFill>
                            <a:srgbClr val="000000"/>
                          </a:solidFill>
                          <a:effectLst/>
                          <a:latin typeface="MS Gothic"/>
                        </a:rPr>
                        <a:t>51</a:t>
                      </a:r>
                    </a:p>
                  </a:txBody>
                  <a:tcPr marL="9525" marR="9525" marT="9525" marB="0" anchor="ctr"/>
                </a:tc>
                <a:tc>
                  <a:txBody>
                    <a:bodyPr/>
                    <a:lstStyle/>
                    <a:p>
                      <a:pPr algn="ctr" fontAlgn="ctr"/>
                      <a:r>
                        <a:rPr lang="en-US" altLang="ja-JP" sz="800" b="0" i="0" u="none" strike="noStrike">
                          <a:solidFill>
                            <a:srgbClr val="000000"/>
                          </a:solidFill>
                          <a:effectLst/>
                          <a:latin typeface="MS Gothic"/>
                        </a:rPr>
                        <a:t>16.7%</a:t>
                      </a:r>
                    </a:p>
                  </a:txBody>
                  <a:tcPr marL="9525" marR="9525" marT="9525" marB="0" anchor="ctr"/>
                </a:tc>
                <a:tc>
                  <a:txBody>
                    <a:bodyPr/>
                    <a:lstStyle/>
                    <a:p>
                      <a:pPr algn="ctr" fontAlgn="ctr"/>
                      <a:r>
                        <a:rPr lang="en-US" altLang="ja-JP" sz="800" b="0" i="0" u="none" strike="noStrike">
                          <a:solidFill>
                            <a:srgbClr val="000000"/>
                          </a:solidFill>
                          <a:effectLst/>
                          <a:latin typeface="MS Gothic"/>
                        </a:rPr>
                        <a:t>11</a:t>
                      </a:r>
                    </a:p>
                  </a:txBody>
                  <a:tcPr marL="9525" marR="9525" marT="9525" marB="0" anchor="ctr"/>
                </a:tc>
                <a:tc>
                  <a:txBody>
                    <a:bodyPr/>
                    <a:lstStyle/>
                    <a:p>
                      <a:pPr algn="ctr" fontAlgn="ctr"/>
                      <a:r>
                        <a:rPr lang="en-US" altLang="ja-JP" sz="800" b="0" i="0" u="none" strike="noStrike">
                          <a:solidFill>
                            <a:srgbClr val="000000"/>
                          </a:solidFill>
                          <a:effectLst/>
                          <a:latin typeface="MS Gothic"/>
                        </a:rPr>
                        <a:t>24.4%</a:t>
                      </a:r>
                    </a:p>
                  </a:txBody>
                  <a:tcPr marL="9525" marR="9525" marT="9525" marB="0" anchor="ctr"/>
                </a:tc>
                <a:tc>
                  <a:txBody>
                    <a:bodyPr/>
                    <a:lstStyle/>
                    <a:p>
                      <a:pPr algn="ctr" fontAlgn="ctr"/>
                      <a:r>
                        <a:rPr lang="en-US" altLang="ja-JP" sz="800" b="0" i="0" u="none" strike="noStrike">
                          <a:solidFill>
                            <a:srgbClr val="000000"/>
                          </a:solidFill>
                          <a:effectLst/>
                          <a:latin typeface="MS Gothic"/>
                        </a:rPr>
                        <a:t>12</a:t>
                      </a:r>
                    </a:p>
                  </a:txBody>
                  <a:tcPr marL="9525" marR="9525" marT="9525" marB="0" anchor="ctr"/>
                </a:tc>
                <a:tc>
                  <a:txBody>
                    <a:bodyPr/>
                    <a:lstStyle/>
                    <a:p>
                      <a:pPr algn="ctr" fontAlgn="ctr"/>
                      <a:r>
                        <a:rPr lang="en-US" altLang="ja-JP" sz="800" b="0" i="0" u="none" strike="noStrike">
                          <a:solidFill>
                            <a:srgbClr val="000000"/>
                          </a:solidFill>
                          <a:effectLst/>
                          <a:latin typeface="MS Gothic"/>
                        </a:rPr>
                        <a:t>19.7%</a:t>
                      </a:r>
                    </a:p>
                  </a:txBody>
                  <a:tcPr marL="9525" marR="9525" marT="9525" marB="0" anchor="ctr"/>
                </a:tc>
                <a:tc>
                  <a:txBody>
                    <a:bodyPr/>
                    <a:lstStyle/>
                    <a:p>
                      <a:pPr algn="ctr" fontAlgn="ctr"/>
                      <a:r>
                        <a:rPr lang="en-US" altLang="ja-JP" sz="800" b="0" i="0" u="none" strike="noStrike">
                          <a:solidFill>
                            <a:srgbClr val="000000"/>
                          </a:solidFill>
                          <a:effectLst/>
                          <a:latin typeface="MS Gothic"/>
                        </a:rPr>
                        <a:t>28</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14.0%</a:t>
                      </a:r>
                    </a:p>
                  </a:txBody>
                  <a:tcPr marL="9525" marR="9525" marT="9525" marB="0" anchor="ctr"/>
                </a:tc>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1546103635"/>
              </p:ext>
            </p:extLst>
          </p:nvPr>
        </p:nvGraphicFramePr>
        <p:xfrm>
          <a:off x="3737968" y="7035917"/>
          <a:ext cx="2880002" cy="1432715"/>
        </p:xfrm>
        <a:graphic>
          <a:graphicData uri="http://schemas.openxmlformats.org/drawingml/2006/table">
            <a:tbl>
              <a:tblPr firstRow="1" bandRow="1">
                <a:tableStyleId>{073A0DAA-6AF3-43AB-8588-CEC1D06C72B9}</a:tableStyleId>
              </a:tblPr>
              <a:tblGrid>
                <a:gridCol w="567954"/>
                <a:gridCol w="289006"/>
                <a:gridCol w="289006"/>
                <a:gridCol w="289006"/>
                <a:gridCol w="289006"/>
                <a:gridCol w="289006"/>
                <a:gridCol w="289006"/>
                <a:gridCol w="289006"/>
                <a:gridCol w="289006"/>
              </a:tblGrid>
              <a:tr h="141876">
                <a:tc>
                  <a:txBody>
                    <a:bodyPr/>
                    <a:lstStyle/>
                    <a:p>
                      <a:pPr algn="r" fontAlgn="ctr"/>
                      <a:r>
                        <a:rPr lang="ja-JP" altLang="en-US" sz="800" b="0" i="0" u="none" strike="noStrike" dirty="0" smtClean="0">
                          <a:effectLst/>
                          <a:latin typeface="ＭＳ Ｐゴシック"/>
                        </a:rPr>
                        <a:t>花</a:t>
                      </a:r>
                      <a:endParaRPr lang="en-US" altLang="ja-JP" sz="800" b="0" i="0" u="none" strike="noStrike" dirty="0" smtClean="0">
                        <a:effectLst/>
                        <a:latin typeface="ＭＳ Ｐゴシック"/>
                      </a:endParaRPr>
                    </a:p>
                  </a:txBody>
                  <a:tcPr marL="9525" marR="9525" marT="9525" marB="0" anchor="ctr"/>
                </a:tc>
                <a:tc gridSpan="2">
                  <a:txBody>
                    <a:bodyPr/>
                    <a:lstStyle/>
                    <a:p>
                      <a:pPr algn="ctr" fontAlgn="ctr"/>
                      <a:r>
                        <a:rPr lang="ja-JP" altLang="en-US" sz="800" b="0" i="0" u="none" strike="noStrike" dirty="0" smtClean="0">
                          <a:solidFill>
                            <a:schemeClr val="bg1"/>
                          </a:solidFill>
                          <a:effectLst/>
                          <a:latin typeface="MS Gothic"/>
                        </a:rPr>
                        <a:t>合計</a:t>
                      </a:r>
                      <a:endParaRPr lang="ja-JP" altLang="en-US" sz="800" b="0" i="0" u="none" strike="noStrike" dirty="0">
                        <a:solidFill>
                          <a:schemeClr val="bg1"/>
                        </a:solidFill>
                        <a:effectLst/>
                        <a:latin typeface="MS Gothic"/>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MS Gothic"/>
                      </a:endParaRPr>
                    </a:p>
                  </a:txBody>
                  <a:tcPr marL="9525" marR="9525" marT="9525" marB="0" anchor="ctr"/>
                </a:tc>
                <a:tc gridSpan="2">
                  <a:txBody>
                    <a:bodyPr/>
                    <a:lstStyle/>
                    <a:p>
                      <a:pPr algn="ctr" fontAlgn="ctr"/>
                      <a:r>
                        <a:rPr lang="en-US" altLang="ja-JP" sz="800" b="0" i="0" u="none" strike="noStrike" dirty="0">
                          <a:solidFill>
                            <a:schemeClr val="bg1"/>
                          </a:solidFill>
                          <a:effectLst/>
                          <a:latin typeface="MS Gothic"/>
                        </a:rPr>
                        <a:t>40</a:t>
                      </a:r>
                      <a:r>
                        <a:rPr lang="ja-JP" altLang="en-US" sz="800" b="0" i="0" u="none" strike="noStrike" dirty="0">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50</a:t>
                      </a:r>
                      <a:r>
                        <a:rPr lang="ja-JP" altLang="en-US" sz="8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60</a:t>
                      </a:r>
                      <a:r>
                        <a:rPr lang="ja-JP" altLang="en-US" sz="8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168057">
                <a:tc>
                  <a:txBody>
                    <a:bodyPr/>
                    <a:lstStyle/>
                    <a:p>
                      <a:pPr algn="r" fontAlgn="b"/>
                      <a:r>
                        <a:rPr lang="ja-JP" altLang="en-US" sz="800" b="0" i="0" u="none" strike="noStrike" dirty="0">
                          <a:solidFill>
                            <a:srgbClr val="000000"/>
                          </a:solidFill>
                          <a:effectLst/>
                          <a:latin typeface="MS Gothic"/>
                        </a:rPr>
                        <a:t>この直売所</a:t>
                      </a:r>
                    </a:p>
                  </a:txBody>
                  <a:tcPr marL="9525" marR="9525" marT="9525" marB="0" anchor="ctr"/>
                </a:tc>
                <a:tc>
                  <a:txBody>
                    <a:bodyPr/>
                    <a:lstStyle/>
                    <a:p>
                      <a:pPr algn="r" fontAlgn="ctr"/>
                      <a:r>
                        <a:rPr lang="en-US" altLang="ja-JP" sz="800" b="0" i="0" u="none" strike="noStrike">
                          <a:solidFill>
                            <a:srgbClr val="000000"/>
                          </a:solidFill>
                          <a:effectLst/>
                          <a:latin typeface="MS Gothic"/>
                        </a:rPr>
                        <a:t>140</a:t>
                      </a:r>
                    </a:p>
                  </a:txBody>
                  <a:tcPr marL="9525" marR="9525" marT="9525" marB="0" anchor="ctr"/>
                </a:tc>
                <a:tc>
                  <a:txBody>
                    <a:bodyPr/>
                    <a:lstStyle/>
                    <a:p>
                      <a:pPr algn="r" fontAlgn="ctr"/>
                      <a:r>
                        <a:rPr lang="en-US" altLang="ja-JP" sz="800" b="0" i="0" u="none" strike="noStrike">
                          <a:solidFill>
                            <a:srgbClr val="000000"/>
                          </a:solidFill>
                          <a:effectLst/>
                          <a:latin typeface="MS Gothic"/>
                        </a:rPr>
                        <a:t>46.1%</a:t>
                      </a:r>
                    </a:p>
                  </a:txBody>
                  <a:tcPr marL="9525" marR="9525" marT="9525" marB="0" anchor="ctr"/>
                </a:tc>
                <a:tc>
                  <a:txBody>
                    <a:bodyPr/>
                    <a:lstStyle/>
                    <a:p>
                      <a:pPr algn="r" fontAlgn="ctr"/>
                      <a:r>
                        <a:rPr lang="en-US" altLang="ja-JP" sz="800" b="0" i="0" u="none" strike="noStrike">
                          <a:solidFill>
                            <a:srgbClr val="000000"/>
                          </a:solidFill>
                          <a:effectLst/>
                          <a:latin typeface="MS Gothic"/>
                        </a:rPr>
                        <a:t>14</a:t>
                      </a:r>
                    </a:p>
                  </a:txBody>
                  <a:tcPr marL="9525" marR="9525" marT="9525" marB="0" anchor="ctr"/>
                </a:tc>
                <a:tc>
                  <a:txBody>
                    <a:bodyPr/>
                    <a:lstStyle/>
                    <a:p>
                      <a:pPr algn="r" fontAlgn="ctr"/>
                      <a:r>
                        <a:rPr lang="en-US" altLang="ja-JP" sz="800" b="0" i="0" u="none" strike="noStrike">
                          <a:solidFill>
                            <a:srgbClr val="000000"/>
                          </a:solidFill>
                          <a:effectLst/>
                          <a:latin typeface="MS Gothic"/>
                        </a:rPr>
                        <a:t>29.2%</a:t>
                      </a:r>
                    </a:p>
                  </a:txBody>
                  <a:tcPr marL="9525" marR="9525" marT="9525" marB="0" anchor="ctr"/>
                </a:tc>
                <a:tc>
                  <a:txBody>
                    <a:bodyPr/>
                    <a:lstStyle/>
                    <a:p>
                      <a:pPr algn="r" fontAlgn="ctr"/>
                      <a:r>
                        <a:rPr lang="en-US" altLang="ja-JP" sz="800" b="0" i="0" u="none" strike="noStrike">
                          <a:solidFill>
                            <a:srgbClr val="000000"/>
                          </a:solidFill>
                          <a:effectLst/>
                          <a:latin typeface="MS Gothic"/>
                        </a:rPr>
                        <a:t>17</a:t>
                      </a:r>
                    </a:p>
                  </a:txBody>
                  <a:tcPr marL="9525" marR="9525" marT="9525" marB="0" anchor="ctr"/>
                </a:tc>
                <a:tc>
                  <a:txBody>
                    <a:bodyPr/>
                    <a:lstStyle/>
                    <a:p>
                      <a:pPr algn="r" fontAlgn="ctr"/>
                      <a:r>
                        <a:rPr lang="en-US" altLang="ja-JP" sz="800" b="0" i="0" u="none" strike="noStrike">
                          <a:solidFill>
                            <a:srgbClr val="000000"/>
                          </a:solidFill>
                          <a:effectLst/>
                          <a:latin typeface="MS Gothic"/>
                        </a:rPr>
                        <a:t>38.6%</a:t>
                      </a:r>
                    </a:p>
                  </a:txBody>
                  <a:tcPr marL="9525" marR="9525" marT="9525" marB="0" anchor="ctr"/>
                </a:tc>
                <a:tc>
                  <a:txBody>
                    <a:bodyPr/>
                    <a:lstStyle/>
                    <a:p>
                      <a:pPr algn="r" fontAlgn="ctr"/>
                      <a:r>
                        <a:rPr lang="en-US" altLang="ja-JP" sz="800" b="0" i="0" u="none" strike="noStrike">
                          <a:solidFill>
                            <a:srgbClr val="000000"/>
                          </a:solidFill>
                          <a:effectLst/>
                          <a:latin typeface="MS Gothic"/>
                        </a:rPr>
                        <a:t>109</a:t>
                      </a:r>
                    </a:p>
                  </a:txBody>
                  <a:tcPr marL="9525" marR="9525" marT="9525" marB="0" anchor="ctr"/>
                </a:tc>
                <a:tc>
                  <a:txBody>
                    <a:bodyPr/>
                    <a:lstStyle/>
                    <a:p>
                      <a:pPr algn="r" fontAlgn="ctr"/>
                      <a:r>
                        <a:rPr lang="en-US" altLang="ja-JP" sz="800" b="0" i="0" u="none" strike="noStrike">
                          <a:solidFill>
                            <a:srgbClr val="000000"/>
                          </a:solidFill>
                          <a:effectLst/>
                          <a:latin typeface="MS Gothic"/>
                        </a:rPr>
                        <a:t>51.4%</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他の直売所</a:t>
                      </a:r>
                    </a:p>
                  </a:txBody>
                  <a:tcPr marL="9525" marR="9525" marT="9525" marB="0" anchor="ctr"/>
                </a:tc>
                <a:tc>
                  <a:txBody>
                    <a:bodyPr/>
                    <a:lstStyle/>
                    <a:p>
                      <a:pPr algn="r" fontAlgn="ctr"/>
                      <a:r>
                        <a:rPr lang="en-US" altLang="ja-JP" sz="800" b="0" i="0" u="none" strike="noStrike">
                          <a:solidFill>
                            <a:srgbClr val="000000"/>
                          </a:solidFill>
                          <a:effectLst/>
                          <a:latin typeface="MS Gothic"/>
                        </a:rPr>
                        <a:t>28</a:t>
                      </a:r>
                    </a:p>
                  </a:txBody>
                  <a:tcPr marL="9525" marR="9525" marT="9525" marB="0" anchor="ctr"/>
                </a:tc>
                <a:tc>
                  <a:txBody>
                    <a:bodyPr/>
                    <a:lstStyle/>
                    <a:p>
                      <a:pPr algn="r" fontAlgn="ctr"/>
                      <a:r>
                        <a:rPr lang="en-US" altLang="ja-JP" sz="800" b="0" i="0" u="none" strike="noStrike">
                          <a:solidFill>
                            <a:srgbClr val="000000"/>
                          </a:solidFill>
                          <a:effectLst/>
                          <a:latin typeface="MS Gothic"/>
                        </a:rPr>
                        <a:t>9.2%</a:t>
                      </a:r>
                    </a:p>
                  </a:txBody>
                  <a:tcPr marL="9525" marR="9525" marT="9525" marB="0" anchor="ctr"/>
                </a:tc>
                <a:tc>
                  <a:txBody>
                    <a:bodyPr/>
                    <a:lstStyle/>
                    <a:p>
                      <a:pPr algn="r" fontAlgn="ctr"/>
                      <a:r>
                        <a:rPr lang="en-US" altLang="ja-JP" sz="800" b="0" i="0" u="none" strike="noStrike">
                          <a:solidFill>
                            <a:srgbClr val="000000"/>
                          </a:solidFill>
                          <a:effectLst/>
                          <a:latin typeface="MS Gothic"/>
                        </a:rPr>
                        <a:t>2</a:t>
                      </a:r>
                    </a:p>
                  </a:txBody>
                  <a:tcPr marL="9525" marR="9525" marT="9525" marB="0" anchor="ctr"/>
                </a:tc>
                <a:tc>
                  <a:txBody>
                    <a:bodyPr/>
                    <a:lstStyle/>
                    <a:p>
                      <a:pPr algn="r" fontAlgn="ctr"/>
                      <a:r>
                        <a:rPr lang="en-US" altLang="ja-JP" sz="800" b="0" i="0" u="none" strike="noStrike">
                          <a:solidFill>
                            <a:srgbClr val="000000"/>
                          </a:solidFill>
                          <a:effectLst/>
                          <a:latin typeface="MS Gothic"/>
                        </a:rPr>
                        <a:t>4.2%</a:t>
                      </a:r>
                    </a:p>
                  </a:txBody>
                  <a:tcPr marL="9525" marR="9525" marT="9525" marB="0" anchor="ctr"/>
                </a:tc>
                <a:tc>
                  <a:txBody>
                    <a:bodyPr/>
                    <a:lstStyle/>
                    <a:p>
                      <a:pPr algn="r" fontAlgn="ctr"/>
                      <a:r>
                        <a:rPr lang="en-US" altLang="ja-JP" sz="800" b="0" i="0" u="none" strike="noStrike">
                          <a:solidFill>
                            <a:srgbClr val="000000"/>
                          </a:solidFill>
                          <a:effectLst/>
                          <a:latin typeface="MS Gothic"/>
                        </a:rPr>
                        <a:t>5</a:t>
                      </a:r>
                    </a:p>
                  </a:txBody>
                  <a:tcPr marL="9525" marR="9525" marT="9525" marB="0" anchor="ctr"/>
                </a:tc>
                <a:tc>
                  <a:txBody>
                    <a:bodyPr/>
                    <a:lstStyle/>
                    <a:p>
                      <a:pPr algn="r" fontAlgn="ctr"/>
                      <a:r>
                        <a:rPr lang="en-US" altLang="ja-JP" sz="800" b="0" i="0" u="none" strike="noStrike">
                          <a:solidFill>
                            <a:srgbClr val="000000"/>
                          </a:solidFill>
                          <a:effectLst/>
                          <a:latin typeface="MS Gothic"/>
                        </a:rPr>
                        <a:t>11.4%</a:t>
                      </a:r>
                    </a:p>
                  </a:txBody>
                  <a:tcPr marL="9525" marR="9525" marT="9525" marB="0" anchor="ctr"/>
                </a:tc>
                <a:tc>
                  <a:txBody>
                    <a:bodyPr/>
                    <a:lstStyle/>
                    <a:p>
                      <a:pPr algn="r" fontAlgn="ctr"/>
                      <a:r>
                        <a:rPr lang="en-US" altLang="ja-JP" sz="800" b="0" i="0" u="none" strike="noStrike">
                          <a:solidFill>
                            <a:srgbClr val="000000"/>
                          </a:solidFill>
                          <a:effectLst/>
                          <a:latin typeface="MS Gothic"/>
                        </a:rPr>
                        <a:t>21</a:t>
                      </a:r>
                    </a:p>
                  </a:txBody>
                  <a:tcPr marL="9525" marR="9525" marT="9525" marB="0" anchor="ctr"/>
                </a:tc>
                <a:tc>
                  <a:txBody>
                    <a:bodyPr/>
                    <a:lstStyle/>
                    <a:p>
                      <a:pPr algn="r" fontAlgn="ctr"/>
                      <a:r>
                        <a:rPr lang="en-US" altLang="ja-JP" sz="800" b="0" i="0" u="none" strike="noStrike">
                          <a:solidFill>
                            <a:srgbClr val="000000"/>
                          </a:solidFill>
                          <a:effectLst/>
                          <a:latin typeface="MS Gothic"/>
                        </a:rPr>
                        <a:t>9.9%</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スーパー</a:t>
                      </a:r>
                    </a:p>
                  </a:txBody>
                  <a:tcPr marL="9525" marR="9525" marT="9525" marB="0" anchor="ctr"/>
                </a:tc>
                <a:tc>
                  <a:txBody>
                    <a:bodyPr/>
                    <a:lstStyle/>
                    <a:p>
                      <a:pPr algn="r" fontAlgn="ctr"/>
                      <a:r>
                        <a:rPr lang="en-US" altLang="ja-JP" sz="800" b="0" i="0" u="none" strike="noStrike">
                          <a:solidFill>
                            <a:srgbClr val="000000"/>
                          </a:solidFill>
                          <a:effectLst/>
                          <a:latin typeface="MS Gothic"/>
                        </a:rPr>
                        <a:t>40</a:t>
                      </a:r>
                    </a:p>
                  </a:txBody>
                  <a:tcPr marL="9525" marR="9525" marT="9525" marB="0" anchor="ctr"/>
                </a:tc>
                <a:tc>
                  <a:txBody>
                    <a:bodyPr/>
                    <a:lstStyle/>
                    <a:p>
                      <a:pPr algn="r" fontAlgn="ctr"/>
                      <a:r>
                        <a:rPr lang="en-US" altLang="ja-JP" sz="800" b="0" i="0" u="none" strike="noStrike">
                          <a:solidFill>
                            <a:srgbClr val="000000"/>
                          </a:solidFill>
                          <a:effectLst/>
                          <a:latin typeface="MS Gothic"/>
                        </a:rPr>
                        <a:t>13.2%</a:t>
                      </a:r>
                    </a:p>
                  </a:txBody>
                  <a:tcPr marL="9525" marR="9525" marT="9525" marB="0" anchor="ctr"/>
                </a:tc>
                <a:tc>
                  <a:txBody>
                    <a:bodyPr/>
                    <a:lstStyle/>
                    <a:p>
                      <a:pPr algn="r" fontAlgn="ctr"/>
                      <a:r>
                        <a:rPr lang="en-US" altLang="ja-JP" sz="800" b="0" i="0" u="none" strike="noStrike">
                          <a:solidFill>
                            <a:srgbClr val="000000"/>
                          </a:solidFill>
                          <a:effectLst/>
                          <a:latin typeface="MS Gothic"/>
                        </a:rPr>
                        <a:t>10</a:t>
                      </a:r>
                    </a:p>
                  </a:txBody>
                  <a:tcPr marL="9525" marR="9525" marT="9525" marB="0" anchor="ctr"/>
                </a:tc>
                <a:tc>
                  <a:txBody>
                    <a:bodyPr/>
                    <a:lstStyle/>
                    <a:p>
                      <a:pPr algn="r" fontAlgn="ctr"/>
                      <a:r>
                        <a:rPr lang="en-US" altLang="ja-JP" sz="800" b="0" i="0" u="none" strike="noStrike">
                          <a:solidFill>
                            <a:srgbClr val="000000"/>
                          </a:solidFill>
                          <a:effectLst/>
                          <a:latin typeface="MS Gothic"/>
                        </a:rPr>
                        <a:t>20.8%</a:t>
                      </a:r>
                    </a:p>
                  </a:txBody>
                  <a:tcPr marL="9525" marR="9525" marT="9525" marB="0" anchor="ctr"/>
                </a:tc>
                <a:tc>
                  <a:txBody>
                    <a:bodyPr/>
                    <a:lstStyle/>
                    <a:p>
                      <a:pPr algn="r" fontAlgn="ctr"/>
                      <a:r>
                        <a:rPr lang="en-US" altLang="ja-JP" sz="800" b="0" i="0" u="none" strike="noStrike">
                          <a:solidFill>
                            <a:srgbClr val="000000"/>
                          </a:solidFill>
                          <a:effectLst/>
                          <a:latin typeface="MS Gothic"/>
                        </a:rPr>
                        <a:t>4</a:t>
                      </a:r>
                    </a:p>
                  </a:txBody>
                  <a:tcPr marL="9525" marR="9525" marT="9525" marB="0" anchor="ctr"/>
                </a:tc>
                <a:tc>
                  <a:txBody>
                    <a:bodyPr/>
                    <a:lstStyle/>
                    <a:p>
                      <a:pPr algn="r" fontAlgn="ctr"/>
                      <a:r>
                        <a:rPr lang="en-US" altLang="ja-JP" sz="800" b="0" i="0" u="none" strike="noStrike">
                          <a:solidFill>
                            <a:srgbClr val="000000"/>
                          </a:solidFill>
                          <a:effectLst/>
                          <a:latin typeface="MS Gothic"/>
                        </a:rPr>
                        <a:t>9.1%</a:t>
                      </a:r>
                    </a:p>
                  </a:txBody>
                  <a:tcPr marL="9525" marR="9525" marT="9525" marB="0" anchor="ctr"/>
                </a:tc>
                <a:tc>
                  <a:txBody>
                    <a:bodyPr/>
                    <a:lstStyle/>
                    <a:p>
                      <a:pPr algn="r" fontAlgn="ctr"/>
                      <a:r>
                        <a:rPr lang="en-US" altLang="ja-JP" sz="800" b="0" i="0" u="none" strike="noStrike">
                          <a:solidFill>
                            <a:srgbClr val="000000"/>
                          </a:solidFill>
                          <a:effectLst/>
                          <a:latin typeface="MS Gothic"/>
                        </a:rPr>
                        <a:t>26</a:t>
                      </a:r>
                    </a:p>
                  </a:txBody>
                  <a:tcPr marL="9525" marR="9525" marT="9525" marB="0" anchor="ctr"/>
                </a:tc>
                <a:tc>
                  <a:txBody>
                    <a:bodyPr/>
                    <a:lstStyle/>
                    <a:p>
                      <a:pPr algn="r" fontAlgn="ctr"/>
                      <a:r>
                        <a:rPr lang="en-US" altLang="ja-JP" sz="800" b="0" i="0" u="none" strike="noStrike">
                          <a:solidFill>
                            <a:srgbClr val="000000"/>
                          </a:solidFill>
                          <a:effectLst/>
                          <a:latin typeface="MS Gothic"/>
                        </a:rPr>
                        <a:t>12.3%</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専門店</a:t>
                      </a:r>
                    </a:p>
                  </a:txBody>
                  <a:tcPr marL="9525" marR="9525" marT="9525" marB="0" anchor="ctr"/>
                </a:tc>
                <a:tc>
                  <a:txBody>
                    <a:bodyPr/>
                    <a:lstStyle/>
                    <a:p>
                      <a:pPr algn="r" fontAlgn="ctr"/>
                      <a:r>
                        <a:rPr lang="en-US" altLang="ja-JP" sz="800" b="0" i="0" u="none" strike="noStrike">
                          <a:solidFill>
                            <a:srgbClr val="000000"/>
                          </a:solidFill>
                          <a:effectLst/>
                          <a:latin typeface="MS Gothic"/>
                        </a:rPr>
                        <a:t>22</a:t>
                      </a:r>
                    </a:p>
                  </a:txBody>
                  <a:tcPr marL="9525" marR="9525" marT="9525" marB="0" anchor="ctr"/>
                </a:tc>
                <a:tc>
                  <a:txBody>
                    <a:bodyPr/>
                    <a:lstStyle/>
                    <a:p>
                      <a:pPr algn="r" fontAlgn="ctr"/>
                      <a:r>
                        <a:rPr lang="en-US" altLang="ja-JP" sz="800" b="0" i="0" u="none" strike="noStrike">
                          <a:solidFill>
                            <a:srgbClr val="000000"/>
                          </a:solidFill>
                          <a:effectLst/>
                          <a:latin typeface="MS Gothic"/>
                        </a:rPr>
                        <a:t>7.2%</a:t>
                      </a:r>
                    </a:p>
                  </a:txBody>
                  <a:tcPr marL="9525" marR="9525" marT="9525" marB="0" anchor="ctr"/>
                </a:tc>
                <a:tc>
                  <a:txBody>
                    <a:bodyPr/>
                    <a:lstStyle/>
                    <a:p>
                      <a:pPr algn="r" fontAlgn="ctr"/>
                      <a:r>
                        <a:rPr lang="en-US" altLang="ja-JP" sz="800" b="0" i="0" u="none" strike="noStrike">
                          <a:solidFill>
                            <a:srgbClr val="000000"/>
                          </a:solidFill>
                          <a:effectLst/>
                          <a:latin typeface="MS Gothic"/>
                        </a:rPr>
                        <a:t>4</a:t>
                      </a:r>
                    </a:p>
                  </a:txBody>
                  <a:tcPr marL="9525" marR="9525" marT="9525" marB="0" anchor="ctr"/>
                </a:tc>
                <a:tc>
                  <a:txBody>
                    <a:bodyPr/>
                    <a:lstStyle/>
                    <a:p>
                      <a:pPr algn="r" fontAlgn="ctr"/>
                      <a:r>
                        <a:rPr lang="en-US" altLang="ja-JP" sz="800" b="0" i="0" u="none" strike="noStrike">
                          <a:solidFill>
                            <a:srgbClr val="000000"/>
                          </a:solidFill>
                          <a:effectLst/>
                          <a:latin typeface="MS Gothic"/>
                        </a:rPr>
                        <a:t>8.3%</a:t>
                      </a:r>
                    </a:p>
                  </a:txBody>
                  <a:tcPr marL="9525" marR="9525" marT="9525" marB="0" anchor="ctr"/>
                </a:tc>
                <a:tc>
                  <a:txBody>
                    <a:bodyPr/>
                    <a:lstStyle/>
                    <a:p>
                      <a:pPr algn="r" fontAlgn="ctr"/>
                      <a:r>
                        <a:rPr lang="en-US" altLang="ja-JP" sz="800" b="0" i="0" u="none" strike="noStrike">
                          <a:solidFill>
                            <a:srgbClr val="000000"/>
                          </a:solidFill>
                          <a:effectLst/>
                          <a:latin typeface="MS Gothic"/>
                        </a:rPr>
                        <a:t>8</a:t>
                      </a:r>
                    </a:p>
                  </a:txBody>
                  <a:tcPr marL="9525" marR="9525" marT="9525" marB="0" anchor="ctr"/>
                </a:tc>
                <a:tc>
                  <a:txBody>
                    <a:bodyPr/>
                    <a:lstStyle/>
                    <a:p>
                      <a:pPr algn="r" fontAlgn="ctr"/>
                      <a:r>
                        <a:rPr lang="en-US" altLang="ja-JP" sz="800" b="0" i="0" u="none" strike="noStrike">
                          <a:solidFill>
                            <a:srgbClr val="000000"/>
                          </a:solidFill>
                          <a:effectLst/>
                          <a:latin typeface="MS Gothic"/>
                        </a:rPr>
                        <a:t>18.2%</a:t>
                      </a:r>
                    </a:p>
                  </a:txBody>
                  <a:tcPr marL="9525" marR="9525" marT="9525" marB="0" anchor="ctr"/>
                </a:tc>
                <a:tc>
                  <a:txBody>
                    <a:bodyPr/>
                    <a:lstStyle/>
                    <a:p>
                      <a:pPr algn="r" fontAlgn="ctr"/>
                      <a:r>
                        <a:rPr lang="en-US" altLang="ja-JP" sz="800" b="0" i="0" u="none" strike="noStrike">
                          <a:solidFill>
                            <a:srgbClr val="000000"/>
                          </a:solidFill>
                          <a:effectLst/>
                          <a:latin typeface="MS Gothic"/>
                        </a:rPr>
                        <a:t>10</a:t>
                      </a:r>
                    </a:p>
                  </a:txBody>
                  <a:tcPr marL="9525" marR="9525" marT="9525" marB="0" anchor="ctr"/>
                </a:tc>
                <a:tc>
                  <a:txBody>
                    <a:bodyPr/>
                    <a:lstStyle/>
                    <a:p>
                      <a:pPr algn="r" fontAlgn="ctr"/>
                      <a:r>
                        <a:rPr lang="en-US" altLang="ja-JP" sz="800" b="0" i="0" u="none" strike="noStrike">
                          <a:solidFill>
                            <a:srgbClr val="000000"/>
                          </a:solidFill>
                          <a:effectLst/>
                          <a:latin typeface="MS Gothic"/>
                        </a:rPr>
                        <a:t>4.7%</a:t>
                      </a:r>
                    </a:p>
                  </a:txBody>
                  <a:tcPr marL="9525" marR="9525" marT="9525" marB="0" anchor="ctr"/>
                </a:tc>
              </a:tr>
              <a:tr h="154013">
                <a:tc>
                  <a:txBody>
                    <a:bodyPr/>
                    <a:lstStyle/>
                    <a:p>
                      <a:pPr algn="r" fontAlgn="b"/>
                      <a:r>
                        <a:rPr lang="ja-JP" altLang="en-US" sz="800" b="0" i="0" u="none" strike="noStrike">
                          <a:solidFill>
                            <a:srgbClr val="000000"/>
                          </a:solidFill>
                          <a:effectLst/>
                          <a:latin typeface="MS Gothic"/>
                        </a:rPr>
                        <a:t>通販・ネット販売</a:t>
                      </a:r>
                    </a:p>
                  </a:txBody>
                  <a:tcPr marL="9525" marR="9525" marT="9525" marB="0" anchor="ctr"/>
                </a:tc>
                <a:tc>
                  <a:txBody>
                    <a:bodyPr/>
                    <a:lstStyle/>
                    <a:p>
                      <a:pPr algn="r" fontAlgn="ctr"/>
                      <a:r>
                        <a:rPr lang="en-US" altLang="ja-JP" sz="800" b="0" i="0" u="none" strike="noStrike">
                          <a:solidFill>
                            <a:srgbClr val="000000"/>
                          </a:solidFill>
                          <a:effectLst/>
                          <a:latin typeface="MS Gothic"/>
                        </a:rPr>
                        <a:t>1</a:t>
                      </a:r>
                    </a:p>
                  </a:txBody>
                  <a:tcPr marL="9525" marR="9525" marT="9525" marB="0" anchor="ctr"/>
                </a:tc>
                <a:tc>
                  <a:txBody>
                    <a:bodyPr/>
                    <a:lstStyle/>
                    <a:p>
                      <a:pPr algn="r" fontAlgn="ctr"/>
                      <a:r>
                        <a:rPr lang="en-US" altLang="ja-JP" sz="800" b="0" i="0" u="none" strike="noStrike">
                          <a:solidFill>
                            <a:srgbClr val="000000"/>
                          </a:solidFill>
                          <a:effectLst/>
                          <a:latin typeface="MS Gothic"/>
                        </a:rPr>
                        <a:t>0.3%</a:t>
                      </a:r>
                    </a:p>
                  </a:txBody>
                  <a:tcPr marL="9525" marR="9525" marT="9525" marB="0" anchor="ctr"/>
                </a:tc>
                <a:tc>
                  <a:txBody>
                    <a:bodyPr/>
                    <a:lstStyle/>
                    <a:p>
                      <a:pPr algn="r" fontAlgn="ctr"/>
                      <a:r>
                        <a:rPr lang="en-US" altLang="ja-JP" sz="800" b="0" i="0" u="none" strike="noStrike">
                          <a:solidFill>
                            <a:srgbClr val="000000"/>
                          </a:solidFill>
                          <a:effectLst/>
                          <a:latin typeface="MS Gothic"/>
                        </a:rPr>
                        <a:t>0</a:t>
                      </a:r>
                    </a:p>
                  </a:txBody>
                  <a:tcPr marL="9525" marR="9525" marT="9525" marB="0" anchor="ctr"/>
                </a:tc>
                <a:tc>
                  <a:txBody>
                    <a:bodyPr/>
                    <a:lstStyle/>
                    <a:p>
                      <a:pPr algn="r" fontAlgn="ctr"/>
                      <a:r>
                        <a:rPr lang="en-US" altLang="ja-JP" sz="800" b="0" i="0" u="none" strike="noStrike">
                          <a:solidFill>
                            <a:srgbClr val="000000"/>
                          </a:solidFill>
                          <a:effectLst/>
                          <a:latin typeface="MS Gothic"/>
                        </a:rPr>
                        <a:t>0.0%</a:t>
                      </a:r>
                    </a:p>
                  </a:txBody>
                  <a:tcPr marL="9525" marR="9525" marT="9525" marB="0" anchor="ctr"/>
                </a:tc>
                <a:tc>
                  <a:txBody>
                    <a:bodyPr/>
                    <a:lstStyle/>
                    <a:p>
                      <a:pPr algn="r" fontAlgn="ctr"/>
                      <a:r>
                        <a:rPr lang="en-US" altLang="ja-JP" sz="800" b="0" i="0" u="none" strike="noStrike">
                          <a:solidFill>
                            <a:srgbClr val="000000"/>
                          </a:solidFill>
                          <a:effectLst/>
                          <a:latin typeface="MS Gothic"/>
                        </a:rPr>
                        <a:t>0</a:t>
                      </a:r>
                    </a:p>
                  </a:txBody>
                  <a:tcPr marL="9525" marR="9525" marT="9525" marB="0" anchor="ctr"/>
                </a:tc>
                <a:tc>
                  <a:txBody>
                    <a:bodyPr/>
                    <a:lstStyle/>
                    <a:p>
                      <a:pPr algn="r" fontAlgn="ctr"/>
                      <a:r>
                        <a:rPr lang="en-US" altLang="ja-JP" sz="800" b="0" i="0" u="none" strike="noStrike">
                          <a:solidFill>
                            <a:srgbClr val="000000"/>
                          </a:solidFill>
                          <a:effectLst/>
                          <a:latin typeface="MS Gothic"/>
                        </a:rPr>
                        <a:t>0.0%</a:t>
                      </a:r>
                    </a:p>
                  </a:txBody>
                  <a:tcPr marL="9525" marR="9525" marT="9525" marB="0" anchor="ctr"/>
                </a:tc>
                <a:tc>
                  <a:txBody>
                    <a:bodyPr/>
                    <a:lstStyle/>
                    <a:p>
                      <a:pPr algn="r" fontAlgn="ctr"/>
                      <a:r>
                        <a:rPr lang="en-US" altLang="ja-JP" sz="800" b="0" i="0" u="none" strike="noStrike">
                          <a:solidFill>
                            <a:srgbClr val="000000"/>
                          </a:solidFill>
                          <a:effectLst/>
                          <a:latin typeface="MS Gothic"/>
                        </a:rPr>
                        <a:t>1</a:t>
                      </a:r>
                    </a:p>
                  </a:txBody>
                  <a:tcPr marL="9525" marR="9525" marT="9525" marB="0" anchor="ctr"/>
                </a:tc>
                <a:tc>
                  <a:txBody>
                    <a:bodyPr/>
                    <a:lstStyle/>
                    <a:p>
                      <a:pPr algn="r" fontAlgn="ctr"/>
                      <a:r>
                        <a:rPr lang="en-US" altLang="ja-JP" sz="800" b="0" i="0" u="none" strike="noStrike">
                          <a:solidFill>
                            <a:srgbClr val="000000"/>
                          </a:solidFill>
                          <a:effectLst/>
                          <a:latin typeface="MS Gothic"/>
                        </a:rPr>
                        <a:t>.5%</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その他</a:t>
                      </a:r>
                    </a:p>
                  </a:txBody>
                  <a:tcPr marL="9525" marR="9525" marT="9525" marB="0" anchor="ctr"/>
                </a:tc>
                <a:tc>
                  <a:txBody>
                    <a:bodyPr/>
                    <a:lstStyle/>
                    <a:p>
                      <a:pPr algn="r" fontAlgn="ctr"/>
                      <a:r>
                        <a:rPr lang="en-US" altLang="ja-JP" sz="800" b="0" i="0" u="none" strike="noStrike">
                          <a:solidFill>
                            <a:srgbClr val="000000"/>
                          </a:solidFill>
                          <a:effectLst/>
                          <a:latin typeface="MS Gothic"/>
                        </a:rPr>
                        <a:t>33</a:t>
                      </a:r>
                    </a:p>
                  </a:txBody>
                  <a:tcPr marL="9525" marR="9525" marT="9525" marB="0" anchor="ctr"/>
                </a:tc>
                <a:tc>
                  <a:txBody>
                    <a:bodyPr/>
                    <a:lstStyle/>
                    <a:p>
                      <a:pPr algn="r" fontAlgn="ctr"/>
                      <a:r>
                        <a:rPr lang="en-US" altLang="ja-JP" sz="800" b="0" i="0" u="none" strike="noStrike">
                          <a:solidFill>
                            <a:srgbClr val="000000"/>
                          </a:solidFill>
                          <a:effectLst/>
                          <a:latin typeface="MS Gothic"/>
                        </a:rPr>
                        <a:t>10.9%</a:t>
                      </a:r>
                    </a:p>
                  </a:txBody>
                  <a:tcPr marL="9525" marR="9525" marT="9525" marB="0" anchor="ctr"/>
                </a:tc>
                <a:tc>
                  <a:txBody>
                    <a:bodyPr/>
                    <a:lstStyle/>
                    <a:p>
                      <a:pPr algn="r" fontAlgn="ctr"/>
                      <a:r>
                        <a:rPr lang="en-US" altLang="ja-JP" sz="800" b="0" i="0" u="none" strike="noStrike">
                          <a:solidFill>
                            <a:srgbClr val="000000"/>
                          </a:solidFill>
                          <a:effectLst/>
                          <a:latin typeface="MS Gothic"/>
                        </a:rPr>
                        <a:t>3</a:t>
                      </a:r>
                    </a:p>
                  </a:txBody>
                  <a:tcPr marL="9525" marR="9525" marT="9525" marB="0" anchor="ctr"/>
                </a:tc>
                <a:tc>
                  <a:txBody>
                    <a:bodyPr/>
                    <a:lstStyle/>
                    <a:p>
                      <a:pPr algn="r" fontAlgn="ctr"/>
                      <a:r>
                        <a:rPr lang="en-US" altLang="ja-JP" sz="800" b="0" i="0" u="none" strike="noStrike">
                          <a:solidFill>
                            <a:srgbClr val="000000"/>
                          </a:solidFill>
                          <a:effectLst/>
                          <a:latin typeface="MS Gothic"/>
                        </a:rPr>
                        <a:t>6.3%</a:t>
                      </a:r>
                    </a:p>
                  </a:txBody>
                  <a:tcPr marL="9525" marR="9525" marT="9525" marB="0" anchor="ctr"/>
                </a:tc>
                <a:tc>
                  <a:txBody>
                    <a:bodyPr/>
                    <a:lstStyle/>
                    <a:p>
                      <a:pPr algn="r" fontAlgn="ctr"/>
                      <a:r>
                        <a:rPr lang="en-US" altLang="ja-JP" sz="800" b="0" i="0" u="none" strike="noStrike">
                          <a:solidFill>
                            <a:srgbClr val="000000"/>
                          </a:solidFill>
                          <a:effectLst/>
                          <a:latin typeface="MS Gothic"/>
                        </a:rPr>
                        <a:t>8</a:t>
                      </a:r>
                    </a:p>
                  </a:txBody>
                  <a:tcPr marL="9525" marR="9525" marT="9525" marB="0" anchor="ctr"/>
                </a:tc>
                <a:tc>
                  <a:txBody>
                    <a:bodyPr/>
                    <a:lstStyle/>
                    <a:p>
                      <a:pPr algn="r" fontAlgn="ctr"/>
                      <a:r>
                        <a:rPr lang="en-US" altLang="ja-JP" sz="800" b="0" i="0" u="none" strike="noStrike">
                          <a:solidFill>
                            <a:srgbClr val="000000"/>
                          </a:solidFill>
                          <a:effectLst/>
                          <a:latin typeface="MS Gothic"/>
                        </a:rPr>
                        <a:t>18.2%</a:t>
                      </a:r>
                    </a:p>
                  </a:txBody>
                  <a:tcPr marL="9525" marR="9525" marT="9525" marB="0" anchor="ctr"/>
                </a:tc>
                <a:tc>
                  <a:txBody>
                    <a:bodyPr/>
                    <a:lstStyle/>
                    <a:p>
                      <a:pPr algn="r" fontAlgn="ctr"/>
                      <a:r>
                        <a:rPr lang="en-US" altLang="ja-JP" sz="800" b="0" i="0" u="none" strike="noStrike">
                          <a:solidFill>
                            <a:srgbClr val="000000"/>
                          </a:solidFill>
                          <a:effectLst/>
                          <a:latin typeface="MS Gothic"/>
                        </a:rPr>
                        <a:t>22</a:t>
                      </a:r>
                    </a:p>
                  </a:txBody>
                  <a:tcPr marL="9525" marR="9525" marT="9525" marB="0" anchor="ctr"/>
                </a:tc>
                <a:tc>
                  <a:txBody>
                    <a:bodyPr/>
                    <a:lstStyle/>
                    <a:p>
                      <a:pPr algn="r" fontAlgn="ctr"/>
                      <a:r>
                        <a:rPr lang="en-US" altLang="ja-JP" sz="800" b="0" i="0" u="none" strike="noStrike">
                          <a:solidFill>
                            <a:srgbClr val="000000"/>
                          </a:solidFill>
                          <a:effectLst/>
                          <a:latin typeface="MS Gothic"/>
                        </a:rPr>
                        <a:t>10.4%</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特に決めていない</a:t>
                      </a:r>
                    </a:p>
                  </a:txBody>
                  <a:tcPr marL="9525" marR="9525" marT="9525" marB="0" anchor="ctr"/>
                </a:tc>
                <a:tc>
                  <a:txBody>
                    <a:bodyPr/>
                    <a:lstStyle/>
                    <a:p>
                      <a:pPr algn="r" fontAlgn="ctr"/>
                      <a:r>
                        <a:rPr lang="en-US" altLang="ja-JP" sz="800" b="0" i="0" u="none" strike="noStrike">
                          <a:solidFill>
                            <a:srgbClr val="000000"/>
                          </a:solidFill>
                          <a:effectLst/>
                          <a:latin typeface="MS Gothic"/>
                        </a:rPr>
                        <a:t>40</a:t>
                      </a:r>
                    </a:p>
                  </a:txBody>
                  <a:tcPr marL="9525" marR="9525" marT="9525" marB="0" anchor="ctr"/>
                </a:tc>
                <a:tc>
                  <a:txBody>
                    <a:bodyPr/>
                    <a:lstStyle/>
                    <a:p>
                      <a:pPr algn="r" fontAlgn="ctr"/>
                      <a:r>
                        <a:rPr lang="en-US" altLang="ja-JP" sz="800" b="0" i="0" u="none" strike="noStrike">
                          <a:solidFill>
                            <a:srgbClr val="000000"/>
                          </a:solidFill>
                          <a:effectLst/>
                          <a:latin typeface="MS Gothic"/>
                        </a:rPr>
                        <a:t>13.2%</a:t>
                      </a:r>
                    </a:p>
                  </a:txBody>
                  <a:tcPr marL="9525" marR="9525" marT="9525" marB="0" anchor="ctr"/>
                </a:tc>
                <a:tc>
                  <a:txBody>
                    <a:bodyPr/>
                    <a:lstStyle/>
                    <a:p>
                      <a:pPr algn="r" fontAlgn="ctr"/>
                      <a:r>
                        <a:rPr lang="en-US" altLang="ja-JP" sz="800" b="0" i="0" u="none" strike="noStrike">
                          <a:solidFill>
                            <a:srgbClr val="000000"/>
                          </a:solidFill>
                          <a:effectLst/>
                          <a:latin typeface="MS Gothic"/>
                        </a:rPr>
                        <a:t>15</a:t>
                      </a:r>
                    </a:p>
                  </a:txBody>
                  <a:tcPr marL="9525" marR="9525" marT="9525" marB="0" anchor="ctr"/>
                </a:tc>
                <a:tc>
                  <a:txBody>
                    <a:bodyPr/>
                    <a:lstStyle/>
                    <a:p>
                      <a:pPr algn="r" fontAlgn="ctr"/>
                      <a:r>
                        <a:rPr lang="en-US" altLang="ja-JP" sz="800" b="0" i="0" u="none" strike="noStrike">
                          <a:solidFill>
                            <a:srgbClr val="000000"/>
                          </a:solidFill>
                          <a:effectLst/>
                          <a:latin typeface="MS Gothic"/>
                        </a:rPr>
                        <a:t>31.3%</a:t>
                      </a:r>
                    </a:p>
                  </a:txBody>
                  <a:tcPr marL="9525" marR="9525" marT="9525" marB="0" anchor="ctr"/>
                </a:tc>
                <a:tc>
                  <a:txBody>
                    <a:bodyPr/>
                    <a:lstStyle/>
                    <a:p>
                      <a:pPr algn="r" fontAlgn="ctr"/>
                      <a:r>
                        <a:rPr lang="en-US" altLang="ja-JP" sz="800" b="0" i="0" u="none" strike="noStrike">
                          <a:solidFill>
                            <a:srgbClr val="000000"/>
                          </a:solidFill>
                          <a:effectLst/>
                          <a:latin typeface="MS Gothic"/>
                        </a:rPr>
                        <a:t>2</a:t>
                      </a:r>
                    </a:p>
                  </a:txBody>
                  <a:tcPr marL="9525" marR="9525" marT="9525" marB="0" anchor="ctr"/>
                </a:tc>
                <a:tc>
                  <a:txBody>
                    <a:bodyPr/>
                    <a:lstStyle/>
                    <a:p>
                      <a:pPr algn="r" fontAlgn="ctr"/>
                      <a:r>
                        <a:rPr lang="en-US" altLang="ja-JP" sz="800" b="0" i="0" u="none" strike="noStrike">
                          <a:solidFill>
                            <a:srgbClr val="000000"/>
                          </a:solidFill>
                          <a:effectLst/>
                          <a:latin typeface="MS Gothic"/>
                        </a:rPr>
                        <a:t>4.5%</a:t>
                      </a:r>
                    </a:p>
                  </a:txBody>
                  <a:tcPr marL="9525" marR="9525" marT="9525" marB="0" anchor="ctr"/>
                </a:tc>
                <a:tc>
                  <a:txBody>
                    <a:bodyPr/>
                    <a:lstStyle/>
                    <a:p>
                      <a:pPr algn="r" fontAlgn="ctr"/>
                      <a:r>
                        <a:rPr lang="en-US" altLang="ja-JP" sz="800" b="0" i="0" u="none" strike="noStrike">
                          <a:solidFill>
                            <a:srgbClr val="000000"/>
                          </a:solidFill>
                          <a:effectLst/>
                          <a:latin typeface="MS Gothic"/>
                        </a:rPr>
                        <a:t>23</a:t>
                      </a:r>
                    </a:p>
                  </a:txBody>
                  <a:tcPr marL="9525" marR="9525" marT="9525" marB="0" anchor="ctr"/>
                </a:tc>
                <a:tc>
                  <a:txBody>
                    <a:bodyPr/>
                    <a:lstStyle/>
                    <a:p>
                      <a:pPr algn="r" fontAlgn="ctr"/>
                      <a:r>
                        <a:rPr lang="en-US" altLang="ja-JP" sz="800" b="0" i="0" u="none" strike="noStrike" dirty="0">
                          <a:solidFill>
                            <a:srgbClr val="000000"/>
                          </a:solidFill>
                          <a:effectLst/>
                          <a:latin typeface="MS Gothic"/>
                        </a:rPr>
                        <a:t>10.8%</a:t>
                      </a:r>
                    </a:p>
                  </a:txBody>
                  <a:tcPr marL="9525" marR="9525" marT="9525" marB="0" anchor="ctr"/>
                </a:tc>
              </a:tr>
            </a:tbl>
          </a:graphicData>
        </a:graphic>
      </p:graphicFrame>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771" y="5004048"/>
            <a:ext cx="2880000" cy="206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フッター プレースホルダー 1"/>
          <p:cNvSpPr>
            <a:spLocks noGrp="1"/>
          </p:cNvSpPr>
          <p:nvPr>
            <p:ph type="ftr" sz="quarter" idx="11"/>
          </p:nvPr>
        </p:nvSpPr>
        <p:spPr>
          <a:xfrm>
            <a:off x="2348880" y="8657167"/>
            <a:ext cx="2171700" cy="486833"/>
          </a:xfrm>
        </p:spPr>
        <p:txBody>
          <a:bodyPr/>
          <a:lstStyle/>
          <a:p>
            <a:r>
              <a:rPr kumimoji="1" lang="ja-JP" altLang="en-US" dirty="0" smtClean="0"/>
              <a:t>１８</a:t>
            </a:r>
            <a:endParaRPr kumimoji="1" lang="ja-JP" altLang="en-US" dirty="0"/>
          </a:p>
        </p:txBody>
      </p:sp>
    </p:spTree>
    <p:extLst>
      <p:ext uri="{BB962C8B-B14F-4D97-AF65-F5344CB8AC3E}">
        <p14:creationId xmlns:p14="http://schemas.microsoft.com/office/powerpoint/2010/main" val="10144772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83986" y="827584"/>
            <a:ext cx="2651740" cy="276999"/>
          </a:xfrm>
          <a:prstGeom prst="rect">
            <a:avLst/>
          </a:prstGeom>
          <a:noFill/>
        </p:spPr>
        <p:txBody>
          <a:bodyPr wrap="square" rtlCol="0">
            <a:spAutoFit/>
          </a:bodyPr>
          <a:lstStyle/>
          <a:p>
            <a:r>
              <a:rPr kumimoji="1" lang="en-US" altLang="ja-JP" sz="1200" dirty="0" smtClean="0"/>
              <a:t>Q</a:t>
            </a:r>
            <a:r>
              <a:rPr lang="ja-JP" altLang="en-US" sz="1200" dirty="0"/>
              <a:t>８</a:t>
            </a:r>
            <a:r>
              <a:rPr lang="en-US" altLang="ja-JP" sz="1200" dirty="0" smtClean="0"/>
              <a:t>-</a:t>
            </a:r>
            <a:r>
              <a:rPr lang="ja-JP" altLang="en-US" sz="1200" dirty="0" smtClean="0"/>
              <a:t>⑤　みそ 　　</a:t>
            </a:r>
            <a:r>
              <a:rPr kumimoji="1" lang="ja-JP" altLang="en-US" sz="1200" dirty="0" smtClean="0"/>
              <a:t>　</a:t>
            </a:r>
            <a:endParaRPr kumimoji="1" lang="ja-JP" altLang="en-US" sz="12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76" y="1254064"/>
            <a:ext cx="2880000" cy="201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676" y="1254064"/>
            <a:ext cx="2880000" cy="201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8708" y="4972216"/>
            <a:ext cx="2880000" cy="201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表 7"/>
          <p:cNvGraphicFramePr>
            <a:graphicFrameLocks noGrp="1"/>
          </p:cNvGraphicFramePr>
          <p:nvPr>
            <p:extLst>
              <p:ext uri="{D42A27DB-BD31-4B8C-83A1-F6EECF244321}">
                <p14:modId xmlns:p14="http://schemas.microsoft.com/office/powerpoint/2010/main" val="2162117902"/>
              </p:ext>
            </p:extLst>
          </p:nvPr>
        </p:nvGraphicFramePr>
        <p:xfrm>
          <a:off x="309775" y="3273647"/>
          <a:ext cx="2880002" cy="1432715"/>
        </p:xfrm>
        <a:graphic>
          <a:graphicData uri="http://schemas.openxmlformats.org/drawingml/2006/table">
            <a:tbl>
              <a:tblPr firstRow="1" bandRow="1">
                <a:tableStyleId>{073A0DAA-6AF3-43AB-8588-CEC1D06C72B9}</a:tableStyleId>
              </a:tblPr>
              <a:tblGrid>
                <a:gridCol w="567954"/>
                <a:gridCol w="289006"/>
                <a:gridCol w="289006"/>
                <a:gridCol w="289006"/>
                <a:gridCol w="289006"/>
                <a:gridCol w="289006"/>
                <a:gridCol w="289006"/>
                <a:gridCol w="289006"/>
                <a:gridCol w="289006"/>
              </a:tblGrid>
              <a:tr h="141876">
                <a:tc>
                  <a:txBody>
                    <a:bodyPr/>
                    <a:lstStyle/>
                    <a:p>
                      <a:pPr algn="r" fontAlgn="ctr"/>
                      <a:r>
                        <a:rPr lang="ja-JP" altLang="en-US" sz="800" b="0" i="0" u="none" strike="noStrike" dirty="0" smtClean="0">
                          <a:effectLst/>
                          <a:latin typeface="ＭＳ Ｐゴシック"/>
                        </a:rPr>
                        <a:t>みそ</a:t>
                      </a:r>
                      <a:endParaRPr lang="en-US" altLang="ja-JP" sz="800" b="0" i="0" u="none" strike="noStrike" dirty="0" smtClean="0">
                        <a:effectLst/>
                        <a:latin typeface="ＭＳ Ｐゴシック"/>
                      </a:endParaRPr>
                    </a:p>
                  </a:txBody>
                  <a:tcPr marL="9525" marR="9525" marT="9525" marB="0" anchor="ctr"/>
                </a:tc>
                <a:tc gridSpan="2">
                  <a:txBody>
                    <a:bodyPr/>
                    <a:lstStyle/>
                    <a:p>
                      <a:pPr algn="ctr" fontAlgn="ctr"/>
                      <a:r>
                        <a:rPr lang="ja-JP" altLang="en-US" sz="800" b="0" i="0" u="none" strike="noStrike" dirty="0" smtClean="0">
                          <a:solidFill>
                            <a:schemeClr val="bg1"/>
                          </a:solidFill>
                          <a:effectLst/>
                          <a:latin typeface="MS Gothic"/>
                        </a:rPr>
                        <a:t>合計</a:t>
                      </a:r>
                      <a:endParaRPr lang="ja-JP" altLang="en-US" sz="800" b="0" i="0" u="none" strike="noStrike" dirty="0">
                        <a:solidFill>
                          <a:schemeClr val="bg1"/>
                        </a:solidFill>
                        <a:effectLst/>
                        <a:latin typeface="MS Gothic"/>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MS Gothic"/>
                      </a:endParaRPr>
                    </a:p>
                  </a:txBody>
                  <a:tcPr marL="9525" marR="9525" marT="9525" marB="0" anchor="ctr"/>
                </a:tc>
                <a:tc gridSpan="2">
                  <a:txBody>
                    <a:bodyPr/>
                    <a:lstStyle/>
                    <a:p>
                      <a:pPr algn="ctr" fontAlgn="ctr"/>
                      <a:r>
                        <a:rPr lang="en-US" altLang="ja-JP" sz="800" b="0" i="0" u="none" strike="noStrike" dirty="0">
                          <a:solidFill>
                            <a:schemeClr val="bg1"/>
                          </a:solidFill>
                          <a:effectLst/>
                          <a:latin typeface="MS Gothic"/>
                        </a:rPr>
                        <a:t>40</a:t>
                      </a:r>
                      <a:r>
                        <a:rPr lang="ja-JP" altLang="en-US" sz="800" b="0" i="0" u="none" strike="noStrike" dirty="0">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50</a:t>
                      </a:r>
                      <a:r>
                        <a:rPr lang="ja-JP" altLang="en-US" sz="8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60</a:t>
                      </a:r>
                      <a:r>
                        <a:rPr lang="ja-JP" altLang="en-US" sz="8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168057">
                <a:tc>
                  <a:txBody>
                    <a:bodyPr/>
                    <a:lstStyle/>
                    <a:p>
                      <a:pPr algn="r" fontAlgn="b"/>
                      <a:r>
                        <a:rPr lang="ja-JP" altLang="en-US" sz="800" b="0" i="0" u="none" strike="noStrike" dirty="0">
                          <a:solidFill>
                            <a:srgbClr val="000000"/>
                          </a:solidFill>
                          <a:effectLst/>
                          <a:latin typeface="MS Gothic"/>
                        </a:rPr>
                        <a:t>この直売所</a:t>
                      </a:r>
                    </a:p>
                  </a:txBody>
                  <a:tcPr marL="9525" marR="9525" marT="9525" marB="0" anchor="ctr"/>
                </a:tc>
                <a:tc>
                  <a:txBody>
                    <a:bodyPr/>
                    <a:lstStyle/>
                    <a:p>
                      <a:pPr algn="ctr" fontAlgn="ctr"/>
                      <a:r>
                        <a:rPr lang="en-US" altLang="ja-JP" sz="800" b="0" i="0" u="none" strike="noStrike">
                          <a:solidFill>
                            <a:srgbClr val="000000"/>
                          </a:solidFill>
                          <a:effectLst/>
                          <a:latin typeface="MS Gothic"/>
                        </a:rPr>
                        <a:t>16</a:t>
                      </a:r>
                    </a:p>
                  </a:txBody>
                  <a:tcPr marL="9525" marR="9525" marT="9525" marB="0" anchor="ctr"/>
                </a:tc>
                <a:tc>
                  <a:txBody>
                    <a:bodyPr/>
                    <a:lstStyle/>
                    <a:p>
                      <a:pPr algn="ctr" fontAlgn="ctr"/>
                      <a:r>
                        <a:rPr lang="en-US" altLang="ja-JP" sz="800" b="0" i="0" u="none" strike="noStrike">
                          <a:solidFill>
                            <a:srgbClr val="000000"/>
                          </a:solidFill>
                          <a:effectLst/>
                          <a:latin typeface="MS Gothic"/>
                        </a:rPr>
                        <a:t>5.1%</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4.8%</a:t>
                      </a:r>
                    </a:p>
                  </a:txBody>
                  <a:tcPr marL="9525" marR="9525" marT="9525" marB="0" anchor="ctr"/>
                </a:tc>
                <a:tc>
                  <a:txBody>
                    <a:bodyPr/>
                    <a:lstStyle/>
                    <a:p>
                      <a:pPr algn="ctr" fontAlgn="ctr"/>
                      <a:r>
                        <a:rPr lang="en-US" altLang="ja-JP" sz="800" b="0" i="0" u="none" strike="noStrike">
                          <a:solidFill>
                            <a:srgbClr val="000000"/>
                          </a:solidFill>
                          <a:effectLst/>
                          <a:latin typeface="MS Gothic"/>
                        </a:rPr>
                        <a:t>14</a:t>
                      </a:r>
                    </a:p>
                  </a:txBody>
                  <a:tcPr marL="9525" marR="9525" marT="9525" marB="0" anchor="ctr"/>
                </a:tc>
                <a:tc>
                  <a:txBody>
                    <a:bodyPr/>
                    <a:lstStyle/>
                    <a:p>
                      <a:pPr algn="ctr" fontAlgn="ctr"/>
                      <a:r>
                        <a:rPr lang="en-US" altLang="ja-JP" sz="800" b="0" i="0" u="none" strike="noStrike">
                          <a:solidFill>
                            <a:srgbClr val="000000"/>
                          </a:solidFill>
                          <a:effectLst/>
                          <a:latin typeface="MS Gothic"/>
                        </a:rPr>
                        <a:t>6.4%</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他の直売所</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0.6%</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.9%</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スーパー</a:t>
                      </a:r>
                    </a:p>
                  </a:txBody>
                  <a:tcPr marL="9525" marR="9525" marT="9525" marB="0" anchor="ctr"/>
                </a:tc>
                <a:tc>
                  <a:txBody>
                    <a:bodyPr/>
                    <a:lstStyle/>
                    <a:p>
                      <a:pPr algn="ctr" fontAlgn="ctr"/>
                      <a:r>
                        <a:rPr lang="en-US" altLang="ja-JP" sz="800" b="0" i="0" u="none" strike="noStrike">
                          <a:solidFill>
                            <a:srgbClr val="000000"/>
                          </a:solidFill>
                          <a:effectLst/>
                          <a:latin typeface="MS Gothic"/>
                        </a:rPr>
                        <a:t>163</a:t>
                      </a:r>
                    </a:p>
                  </a:txBody>
                  <a:tcPr marL="9525" marR="9525" marT="9525" marB="0" anchor="ctr"/>
                </a:tc>
                <a:tc>
                  <a:txBody>
                    <a:bodyPr/>
                    <a:lstStyle/>
                    <a:p>
                      <a:pPr algn="ctr" fontAlgn="ctr"/>
                      <a:r>
                        <a:rPr lang="en-US" altLang="ja-JP" sz="800" b="0" i="0" u="none" strike="noStrike">
                          <a:solidFill>
                            <a:srgbClr val="000000"/>
                          </a:solidFill>
                          <a:effectLst/>
                          <a:latin typeface="MS Gothic"/>
                        </a:rPr>
                        <a:t>51.9%</a:t>
                      </a:r>
                    </a:p>
                  </a:txBody>
                  <a:tcPr marL="9525" marR="9525" marT="9525" marB="0" anchor="ctr"/>
                </a:tc>
                <a:tc>
                  <a:txBody>
                    <a:bodyPr/>
                    <a:lstStyle/>
                    <a:p>
                      <a:pPr algn="ctr" fontAlgn="ctr"/>
                      <a:r>
                        <a:rPr lang="en-US" altLang="ja-JP" sz="800" b="0" i="0" u="none" strike="noStrike">
                          <a:solidFill>
                            <a:srgbClr val="000000"/>
                          </a:solidFill>
                          <a:effectLst/>
                          <a:latin typeface="MS Gothic"/>
                        </a:rPr>
                        <a:t>32</a:t>
                      </a:r>
                    </a:p>
                  </a:txBody>
                  <a:tcPr marL="9525" marR="9525" marT="9525" marB="0" anchor="ctr"/>
                </a:tc>
                <a:tc>
                  <a:txBody>
                    <a:bodyPr/>
                    <a:lstStyle/>
                    <a:p>
                      <a:pPr algn="ctr" fontAlgn="ctr"/>
                      <a:r>
                        <a:rPr lang="en-US" altLang="ja-JP" sz="800" b="0" i="0" u="none" strike="noStrike">
                          <a:solidFill>
                            <a:srgbClr val="000000"/>
                          </a:solidFill>
                          <a:effectLst/>
                          <a:latin typeface="MS Gothic"/>
                        </a:rPr>
                        <a:t>61.5%</a:t>
                      </a:r>
                    </a:p>
                  </a:txBody>
                  <a:tcPr marL="9525" marR="9525" marT="9525" marB="0" anchor="ctr"/>
                </a:tc>
                <a:tc>
                  <a:txBody>
                    <a:bodyPr/>
                    <a:lstStyle/>
                    <a:p>
                      <a:pPr algn="ctr" fontAlgn="ctr"/>
                      <a:r>
                        <a:rPr lang="en-US" altLang="ja-JP" sz="800" b="0" i="0" u="none" strike="noStrike">
                          <a:solidFill>
                            <a:srgbClr val="000000"/>
                          </a:solidFill>
                          <a:effectLst/>
                          <a:latin typeface="MS Gothic"/>
                        </a:rPr>
                        <a:t>20</a:t>
                      </a:r>
                    </a:p>
                  </a:txBody>
                  <a:tcPr marL="9525" marR="9525" marT="9525" marB="0" anchor="ctr"/>
                </a:tc>
                <a:tc>
                  <a:txBody>
                    <a:bodyPr/>
                    <a:lstStyle/>
                    <a:p>
                      <a:pPr algn="ctr" fontAlgn="ctr"/>
                      <a:r>
                        <a:rPr lang="en-US" altLang="ja-JP" sz="800" b="0" i="0" u="none" strike="noStrike">
                          <a:solidFill>
                            <a:srgbClr val="000000"/>
                          </a:solidFill>
                          <a:effectLst/>
                          <a:latin typeface="MS Gothic"/>
                        </a:rPr>
                        <a:t>47.6%</a:t>
                      </a:r>
                    </a:p>
                  </a:txBody>
                  <a:tcPr marL="9525" marR="9525" marT="9525" marB="0" anchor="ctr"/>
                </a:tc>
                <a:tc>
                  <a:txBody>
                    <a:bodyPr/>
                    <a:lstStyle/>
                    <a:p>
                      <a:pPr algn="ctr" fontAlgn="ctr"/>
                      <a:r>
                        <a:rPr lang="en-US" altLang="ja-JP" sz="800" b="0" i="0" u="none" strike="noStrike">
                          <a:solidFill>
                            <a:srgbClr val="000000"/>
                          </a:solidFill>
                          <a:effectLst/>
                          <a:latin typeface="MS Gothic"/>
                        </a:rPr>
                        <a:t>111</a:t>
                      </a:r>
                    </a:p>
                  </a:txBody>
                  <a:tcPr marL="9525" marR="9525" marT="9525" marB="0" anchor="ctr"/>
                </a:tc>
                <a:tc>
                  <a:txBody>
                    <a:bodyPr/>
                    <a:lstStyle/>
                    <a:p>
                      <a:pPr algn="ctr" fontAlgn="ctr"/>
                      <a:r>
                        <a:rPr lang="en-US" altLang="ja-JP" sz="800" b="0" i="0" u="none" strike="noStrike">
                          <a:solidFill>
                            <a:srgbClr val="000000"/>
                          </a:solidFill>
                          <a:effectLst/>
                          <a:latin typeface="MS Gothic"/>
                        </a:rPr>
                        <a:t>50.5%</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専門店</a:t>
                      </a:r>
                    </a:p>
                  </a:txBody>
                  <a:tcPr marL="9525" marR="9525" marT="9525" marB="0" anchor="ctr"/>
                </a:tc>
                <a:tc>
                  <a:txBody>
                    <a:bodyPr/>
                    <a:lstStyle/>
                    <a:p>
                      <a:pPr algn="ctr" fontAlgn="ctr"/>
                      <a:r>
                        <a:rPr lang="en-US" altLang="ja-JP" sz="800" b="0" i="0" u="none" strike="noStrike">
                          <a:solidFill>
                            <a:srgbClr val="000000"/>
                          </a:solidFill>
                          <a:effectLst/>
                          <a:latin typeface="MS Gothic"/>
                        </a:rPr>
                        <a:t>6</a:t>
                      </a:r>
                    </a:p>
                  </a:txBody>
                  <a:tcPr marL="9525" marR="9525" marT="9525" marB="0" anchor="ctr"/>
                </a:tc>
                <a:tc>
                  <a:txBody>
                    <a:bodyPr/>
                    <a:lstStyle/>
                    <a:p>
                      <a:pPr algn="ctr" fontAlgn="ctr"/>
                      <a:r>
                        <a:rPr lang="en-US" altLang="ja-JP" sz="800" b="0" i="0" u="none" strike="noStrike">
                          <a:solidFill>
                            <a:srgbClr val="000000"/>
                          </a:solidFill>
                          <a:effectLst/>
                          <a:latin typeface="MS Gothic"/>
                        </a:rPr>
                        <a:t>1.9%</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3.8%</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2.4%</a:t>
                      </a:r>
                    </a:p>
                  </a:txBody>
                  <a:tcPr marL="9525" marR="9525" marT="9525" marB="0" anchor="ctr"/>
                </a:tc>
                <a:tc>
                  <a:txBody>
                    <a:bodyPr/>
                    <a:lstStyle/>
                    <a:p>
                      <a:pPr algn="ctr" fontAlgn="ctr"/>
                      <a:r>
                        <a:rPr lang="en-US" altLang="ja-JP" sz="800" b="0" i="0" u="none" strike="noStrike">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1.4%</a:t>
                      </a:r>
                    </a:p>
                  </a:txBody>
                  <a:tcPr marL="9525" marR="9525" marT="9525" marB="0" anchor="ctr"/>
                </a:tc>
              </a:tr>
              <a:tr h="154013">
                <a:tc>
                  <a:txBody>
                    <a:bodyPr/>
                    <a:lstStyle/>
                    <a:p>
                      <a:pPr algn="r" fontAlgn="b"/>
                      <a:r>
                        <a:rPr lang="ja-JP" altLang="en-US" sz="800" b="0" i="0" u="none" strike="noStrike">
                          <a:solidFill>
                            <a:srgbClr val="000000"/>
                          </a:solidFill>
                          <a:effectLst/>
                          <a:latin typeface="MS Gothic"/>
                        </a:rPr>
                        <a:t>通販・ネット販売</a:t>
                      </a:r>
                    </a:p>
                  </a:txBody>
                  <a:tcPr marL="9525" marR="9525" marT="9525" marB="0" anchor="ctr"/>
                </a:tc>
                <a:tc>
                  <a:txBody>
                    <a:bodyPr/>
                    <a:lstStyle/>
                    <a:p>
                      <a:pPr algn="ctr" fontAlgn="ctr"/>
                      <a:r>
                        <a:rPr lang="en-US" altLang="ja-JP" sz="800" b="0" i="0" u="none" strike="noStrike">
                          <a:solidFill>
                            <a:srgbClr val="000000"/>
                          </a:solidFill>
                          <a:effectLst/>
                          <a:latin typeface="MS Gothic"/>
                        </a:rPr>
                        <a:t>12</a:t>
                      </a:r>
                    </a:p>
                  </a:txBody>
                  <a:tcPr marL="9525" marR="9525" marT="9525" marB="0" anchor="ctr"/>
                </a:tc>
                <a:tc>
                  <a:txBody>
                    <a:bodyPr/>
                    <a:lstStyle/>
                    <a:p>
                      <a:pPr algn="ctr" fontAlgn="ctr"/>
                      <a:r>
                        <a:rPr lang="en-US" altLang="ja-JP" sz="800" b="0" i="0" u="none" strike="noStrike">
                          <a:solidFill>
                            <a:srgbClr val="000000"/>
                          </a:solidFill>
                          <a:effectLst/>
                          <a:latin typeface="MS Gothic"/>
                        </a:rPr>
                        <a:t>3.8%</a:t>
                      </a:r>
                    </a:p>
                  </a:txBody>
                  <a:tcPr marL="9525" marR="9525" marT="9525" marB="0" anchor="ctr"/>
                </a:tc>
                <a:tc>
                  <a:txBody>
                    <a:bodyPr/>
                    <a:lstStyle/>
                    <a:p>
                      <a:pPr algn="ctr" fontAlgn="ctr"/>
                      <a:r>
                        <a:rPr lang="en-US" altLang="ja-JP" sz="800" b="0" i="0" u="none" strike="noStrike">
                          <a:solidFill>
                            <a:srgbClr val="000000"/>
                          </a:solidFill>
                          <a:effectLst/>
                          <a:latin typeface="MS Gothic"/>
                        </a:rPr>
                        <a:t>5</a:t>
                      </a:r>
                    </a:p>
                  </a:txBody>
                  <a:tcPr marL="9525" marR="9525" marT="9525" marB="0" anchor="ctr"/>
                </a:tc>
                <a:tc>
                  <a:txBody>
                    <a:bodyPr/>
                    <a:lstStyle/>
                    <a:p>
                      <a:pPr algn="ctr" fontAlgn="ctr"/>
                      <a:r>
                        <a:rPr lang="en-US" altLang="ja-JP" sz="800" b="0" i="0" u="none" strike="noStrike">
                          <a:solidFill>
                            <a:srgbClr val="000000"/>
                          </a:solidFill>
                          <a:effectLst/>
                          <a:latin typeface="MS Gothic"/>
                        </a:rPr>
                        <a:t>9.6%</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4.8%</a:t>
                      </a:r>
                    </a:p>
                  </a:txBody>
                  <a:tcPr marL="9525" marR="9525" marT="9525" marB="0" anchor="ctr"/>
                </a:tc>
                <a:tc>
                  <a:txBody>
                    <a:bodyPr/>
                    <a:lstStyle/>
                    <a:p>
                      <a:pPr algn="ctr" fontAlgn="ctr"/>
                      <a:r>
                        <a:rPr lang="en-US" altLang="ja-JP" sz="800" b="0" i="0" u="none" strike="noStrike">
                          <a:solidFill>
                            <a:srgbClr val="000000"/>
                          </a:solidFill>
                          <a:effectLst/>
                          <a:latin typeface="MS Gothic"/>
                        </a:rPr>
                        <a:t>5</a:t>
                      </a:r>
                    </a:p>
                  </a:txBody>
                  <a:tcPr marL="9525" marR="9525" marT="9525" marB="0" anchor="ctr"/>
                </a:tc>
                <a:tc>
                  <a:txBody>
                    <a:bodyPr/>
                    <a:lstStyle/>
                    <a:p>
                      <a:pPr algn="ctr" fontAlgn="ctr"/>
                      <a:r>
                        <a:rPr lang="en-US" altLang="ja-JP" sz="800" b="0" i="0" u="none" strike="noStrike">
                          <a:solidFill>
                            <a:srgbClr val="000000"/>
                          </a:solidFill>
                          <a:effectLst/>
                          <a:latin typeface="MS Gothic"/>
                        </a:rPr>
                        <a:t>2.3%</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その他</a:t>
                      </a:r>
                    </a:p>
                  </a:txBody>
                  <a:tcPr marL="9525" marR="9525" marT="9525" marB="0" anchor="ctr"/>
                </a:tc>
                <a:tc>
                  <a:txBody>
                    <a:bodyPr/>
                    <a:lstStyle/>
                    <a:p>
                      <a:pPr algn="ctr" fontAlgn="ctr"/>
                      <a:r>
                        <a:rPr lang="en-US" altLang="ja-JP" sz="800" b="0" i="0" u="none" strike="noStrike">
                          <a:solidFill>
                            <a:srgbClr val="000000"/>
                          </a:solidFill>
                          <a:effectLst/>
                          <a:latin typeface="MS Gothic"/>
                        </a:rPr>
                        <a:t>77</a:t>
                      </a:r>
                    </a:p>
                  </a:txBody>
                  <a:tcPr marL="9525" marR="9525" marT="9525" marB="0" anchor="ctr"/>
                </a:tc>
                <a:tc>
                  <a:txBody>
                    <a:bodyPr/>
                    <a:lstStyle/>
                    <a:p>
                      <a:pPr algn="ctr" fontAlgn="ctr"/>
                      <a:r>
                        <a:rPr lang="en-US" altLang="ja-JP" sz="800" b="0" i="0" u="none" strike="noStrike">
                          <a:solidFill>
                            <a:srgbClr val="000000"/>
                          </a:solidFill>
                          <a:effectLst/>
                          <a:latin typeface="MS Gothic"/>
                        </a:rPr>
                        <a:t>24.5%</a:t>
                      </a:r>
                    </a:p>
                  </a:txBody>
                  <a:tcPr marL="9525" marR="9525" marT="9525" marB="0" anchor="ctr"/>
                </a:tc>
                <a:tc>
                  <a:txBody>
                    <a:bodyPr/>
                    <a:lstStyle/>
                    <a:p>
                      <a:pPr algn="ctr" fontAlgn="ctr"/>
                      <a:r>
                        <a:rPr lang="en-US" altLang="ja-JP" sz="800" b="0" i="0" u="none" strike="noStrike">
                          <a:solidFill>
                            <a:srgbClr val="000000"/>
                          </a:solidFill>
                          <a:effectLst/>
                          <a:latin typeface="MS Gothic"/>
                        </a:rPr>
                        <a:t>7</a:t>
                      </a:r>
                    </a:p>
                  </a:txBody>
                  <a:tcPr marL="9525" marR="9525" marT="9525" marB="0" anchor="ctr"/>
                </a:tc>
                <a:tc>
                  <a:txBody>
                    <a:bodyPr/>
                    <a:lstStyle/>
                    <a:p>
                      <a:pPr algn="ctr" fontAlgn="ctr"/>
                      <a:r>
                        <a:rPr lang="en-US" altLang="ja-JP" sz="800" b="0" i="0" u="none" strike="noStrike">
                          <a:solidFill>
                            <a:srgbClr val="000000"/>
                          </a:solidFill>
                          <a:effectLst/>
                          <a:latin typeface="MS Gothic"/>
                        </a:rPr>
                        <a:t>13.5%</a:t>
                      </a:r>
                    </a:p>
                  </a:txBody>
                  <a:tcPr marL="9525" marR="9525" marT="9525" marB="0" anchor="ctr"/>
                </a:tc>
                <a:tc>
                  <a:txBody>
                    <a:bodyPr/>
                    <a:lstStyle/>
                    <a:p>
                      <a:pPr algn="ctr" fontAlgn="ctr"/>
                      <a:r>
                        <a:rPr lang="en-US" altLang="ja-JP" sz="800" b="0" i="0" u="none" strike="noStrike">
                          <a:solidFill>
                            <a:srgbClr val="000000"/>
                          </a:solidFill>
                          <a:effectLst/>
                          <a:latin typeface="MS Gothic"/>
                        </a:rPr>
                        <a:t>12</a:t>
                      </a:r>
                    </a:p>
                  </a:txBody>
                  <a:tcPr marL="9525" marR="9525" marT="9525" marB="0" anchor="ctr"/>
                </a:tc>
                <a:tc>
                  <a:txBody>
                    <a:bodyPr/>
                    <a:lstStyle/>
                    <a:p>
                      <a:pPr algn="ctr" fontAlgn="ctr"/>
                      <a:r>
                        <a:rPr lang="en-US" altLang="ja-JP" sz="800" b="0" i="0" u="none" strike="noStrike">
                          <a:solidFill>
                            <a:srgbClr val="000000"/>
                          </a:solidFill>
                          <a:effectLst/>
                          <a:latin typeface="MS Gothic"/>
                        </a:rPr>
                        <a:t>28.6%</a:t>
                      </a:r>
                    </a:p>
                  </a:txBody>
                  <a:tcPr marL="9525" marR="9525" marT="9525" marB="0" anchor="ctr"/>
                </a:tc>
                <a:tc>
                  <a:txBody>
                    <a:bodyPr/>
                    <a:lstStyle/>
                    <a:p>
                      <a:pPr algn="ctr" fontAlgn="ctr"/>
                      <a:r>
                        <a:rPr lang="en-US" altLang="ja-JP" sz="800" b="0" i="0" u="none" strike="noStrike">
                          <a:solidFill>
                            <a:srgbClr val="000000"/>
                          </a:solidFill>
                          <a:effectLst/>
                          <a:latin typeface="MS Gothic"/>
                        </a:rPr>
                        <a:t>58</a:t>
                      </a:r>
                    </a:p>
                  </a:txBody>
                  <a:tcPr marL="9525" marR="9525" marT="9525" marB="0" anchor="ctr"/>
                </a:tc>
                <a:tc>
                  <a:txBody>
                    <a:bodyPr/>
                    <a:lstStyle/>
                    <a:p>
                      <a:pPr algn="ctr" fontAlgn="ctr"/>
                      <a:r>
                        <a:rPr lang="en-US" altLang="ja-JP" sz="800" b="0" i="0" u="none" strike="noStrike">
                          <a:solidFill>
                            <a:srgbClr val="000000"/>
                          </a:solidFill>
                          <a:effectLst/>
                          <a:latin typeface="MS Gothic"/>
                        </a:rPr>
                        <a:t>26.4%</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特に決めていない</a:t>
                      </a:r>
                    </a:p>
                  </a:txBody>
                  <a:tcPr marL="9525" marR="9525" marT="9525" marB="0" anchor="ctr"/>
                </a:tc>
                <a:tc>
                  <a:txBody>
                    <a:bodyPr/>
                    <a:lstStyle/>
                    <a:p>
                      <a:pPr algn="ctr" fontAlgn="ctr"/>
                      <a:r>
                        <a:rPr lang="en-US" altLang="ja-JP" sz="800" b="0" i="0" u="none" strike="noStrike">
                          <a:solidFill>
                            <a:srgbClr val="000000"/>
                          </a:solidFill>
                          <a:effectLst/>
                          <a:latin typeface="MS Gothic"/>
                        </a:rPr>
                        <a:t>38</a:t>
                      </a:r>
                    </a:p>
                  </a:txBody>
                  <a:tcPr marL="9525" marR="9525" marT="9525" marB="0" anchor="ctr"/>
                </a:tc>
                <a:tc>
                  <a:txBody>
                    <a:bodyPr/>
                    <a:lstStyle/>
                    <a:p>
                      <a:pPr algn="ctr" fontAlgn="ctr"/>
                      <a:r>
                        <a:rPr lang="en-US" altLang="ja-JP" sz="800" b="0" i="0" u="none" strike="noStrike">
                          <a:solidFill>
                            <a:srgbClr val="000000"/>
                          </a:solidFill>
                          <a:effectLst/>
                          <a:latin typeface="MS Gothic"/>
                        </a:rPr>
                        <a:t>12.1%</a:t>
                      </a:r>
                    </a:p>
                  </a:txBody>
                  <a:tcPr marL="9525" marR="9525" marT="9525" marB="0" anchor="ctr"/>
                </a:tc>
                <a:tc>
                  <a:txBody>
                    <a:bodyPr/>
                    <a:lstStyle/>
                    <a:p>
                      <a:pPr algn="ctr" fontAlgn="ctr"/>
                      <a:r>
                        <a:rPr lang="en-US" altLang="ja-JP" sz="800" b="0" i="0" u="none" strike="noStrike">
                          <a:solidFill>
                            <a:srgbClr val="000000"/>
                          </a:solidFill>
                          <a:effectLst/>
                          <a:latin typeface="MS Gothic"/>
                        </a:rPr>
                        <a:t>6</a:t>
                      </a:r>
                    </a:p>
                  </a:txBody>
                  <a:tcPr marL="9525" marR="9525" marT="9525" marB="0" anchor="ctr"/>
                </a:tc>
                <a:tc>
                  <a:txBody>
                    <a:bodyPr/>
                    <a:lstStyle/>
                    <a:p>
                      <a:pPr algn="ctr" fontAlgn="ctr"/>
                      <a:r>
                        <a:rPr lang="en-US" altLang="ja-JP" sz="800" b="0" i="0" u="none" strike="noStrike">
                          <a:solidFill>
                            <a:srgbClr val="000000"/>
                          </a:solidFill>
                          <a:effectLst/>
                          <a:latin typeface="MS Gothic"/>
                        </a:rPr>
                        <a:t>11.5%</a:t>
                      </a:r>
                    </a:p>
                  </a:txBody>
                  <a:tcPr marL="9525" marR="9525" marT="9525" marB="0" anchor="ctr"/>
                </a:tc>
                <a:tc>
                  <a:txBody>
                    <a:bodyPr/>
                    <a:lstStyle/>
                    <a:p>
                      <a:pPr algn="ctr" fontAlgn="ctr"/>
                      <a:r>
                        <a:rPr lang="en-US" altLang="ja-JP" sz="800" b="0" i="0" u="none" strike="noStrike">
                          <a:solidFill>
                            <a:srgbClr val="000000"/>
                          </a:solidFill>
                          <a:effectLst/>
                          <a:latin typeface="MS Gothic"/>
                        </a:rPr>
                        <a:t>5</a:t>
                      </a:r>
                    </a:p>
                  </a:txBody>
                  <a:tcPr marL="9525" marR="9525" marT="9525" marB="0" anchor="ctr"/>
                </a:tc>
                <a:tc>
                  <a:txBody>
                    <a:bodyPr/>
                    <a:lstStyle/>
                    <a:p>
                      <a:pPr algn="ctr" fontAlgn="ctr"/>
                      <a:r>
                        <a:rPr lang="en-US" altLang="ja-JP" sz="800" b="0" i="0" u="none" strike="noStrike">
                          <a:solidFill>
                            <a:srgbClr val="000000"/>
                          </a:solidFill>
                          <a:effectLst/>
                          <a:latin typeface="MS Gothic"/>
                        </a:rPr>
                        <a:t>11.9%</a:t>
                      </a:r>
                    </a:p>
                  </a:txBody>
                  <a:tcPr marL="9525" marR="9525" marT="9525" marB="0" anchor="ctr"/>
                </a:tc>
                <a:tc>
                  <a:txBody>
                    <a:bodyPr/>
                    <a:lstStyle/>
                    <a:p>
                      <a:pPr algn="ctr" fontAlgn="ctr"/>
                      <a:r>
                        <a:rPr lang="en-US" altLang="ja-JP" sz="800" b="0" i="0" u="none" strike="noStrike">
                          <a:solidFill>
                            <a:srgbClr val="000000"/>
                          </a:solidFill>
                          <a:effectLst/>
                          <a:latin typeface="MS Gothic"/>
                        </a:rPr>
                        <a:t>27</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12.3%</a:t>
                      </a:r>
                    </a:p>
                  </a:txBody>
                  <a:tcPr marL="9525" marR="9525" marT="9525" marB="0" anchor="ct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4246067617"/>
              </p:ext>
            </p:extLst>
          </p:nvPr>
        </p:nvGraphicFramePr>
        <p:xfrm>
          <a:off x="3708674" y="3268079"/>
          <a:ext cx="2880002" cy="1432715"/>
        </p:xfrm>
        <a:graphic>
          <a:graphicData uri="http://schemas.openxmlformats.org/drawingml/2006/table">
            <a:tbl>
              <a:tblPr firstRow="1" bandRow="1">
                <a:tableStyleId>{073A0DAA-6AF3-43AB-8588-CEC1D06C72B9}</a:tableStyleId>
              </a:tblPr>
              <a:tblGrid>
                <a:gridCol w="567954"/>
                <a:gridCol w="289006"/>
                <a:gridCol w="289006"/>
                <a:gridCol w="289006"/>
                <a:gridCol w="289006"/>
                <a:gridCol w="289006"/>
                <a:gridCol w="289006"/>
                <a:gridCol w="289006"/>
                <a:gridCol w="289006"/>
              </a:tblGrid>
              <a:tr h="141876">
                <a:tc>
                  <a:txBody>
                    <a:bodyPr/>
                    <a:lstStyle/>
                    <a:p>
                      <a:pPr algn="r" fontAlgn="ctr"/>
                      <a:r>
                        <a:rPr lang="ja-JP" altLang="en-US" sz="800" b="0" i="0" u="none" strike="noStrike" dirty="0" smtClean="0">
                          <a:effectLst/>
                          <a:latin typeface="ＭＳ Ｐゴシック"/>
                        </a:rPr>
                        <a:t>みそ</a:t>
                      </a:r>
                      <a:endParaRPr lang="en-US" altLang="ja-JP" sz="800" b="0" i="0" u="none" strike="noStrike" dirty="0" smtClean="0">
                        <a:effectLst/>
                        <a:latin typeface="ＭＳ Ｐゴシック"/>
                      </a:endParaRPr>
                    </a:p>
                  </a:txBody>
                  <a:tcPr marL="9525" marR="9525" marT="9525" marB="0" anchor="ctr"/>
                </a:tc>
                <a:tc gridSpan="2">
                  <a:txBody>
                    <a:bodyPr/>
                    <a:lstStyle/>
                    <a:p>
                      <a:pPr algn="ctr" fontAlgn="ctr"/>
                      <a:r>
                        <a:rPr lang="ja-JP" altLang="en-US" sz="800" b="0" i="0" u="none" strike="noStrike" dirty="0" smtClean="0">
                          <a:solidFill>
                            <a:schemeClr val="bg1"/>
                          </a:solidFill>
                          <a:effectLst/>
                          <a:latin typeface="MS Gothic"/>
                        </a:rPr>
                        <a:t>合計</a:t>
                      </a:r>
                      <a:endParaRPr lang="ja-JP" altLang="en-US" sz="800" b="0" i="0" u="none" strike="noStrike" dirty="0">
                        <a:solidFill>
                          <a:schemeClr val="bg1"/>
                        </a:solidFill>
                        <a:effectLst/>
                        <a:latin typeface="MS Gothic"/>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MS Gothic"/>
                      </a:endParaRPr>
                    </a:p>
                  </a:txBody>
                  <a:tcPr marL="9525" marR="9525" marT="9525" marB="0" anchor="ctr"/>
                </a:tc>
                <a:tc gridSpan="2">
                  <a:txBody>
                    <a:bodyPr/>
                    <a:lstStyle/>
                    <a:p>
                      <a:pPr algn="ctr" fontAlgn="ctr"/>
                      <a:r>
                        <a:rPr lang="en-US" altLang="ja-JP" sz="800" b="0" i="0" u="none" strike="noStrike" dirty="0">
                          <a:solidFill>
                            <a:schemeClr val="bg1"/>
                          </a:solidFill>
                          <a:effectLst/>
                          <a:latin typeface="MS Gothic"/>
                        </a:rPr>
                        <a:t>40</a:t>
                      </a:r>
                      <a:r>
                        <a:rPr lang="ja-JP" altLang="en-US" sz="800" b="0" i="0" u="none" strike="noStrike" dirty="0">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50</a:t>
                      </a:r>
                      <a:r>
                        <a:rPr lang="ja-JP" altLang="en-US" sz="8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60</a:t>
                      </a:r>
                      <a:r>
                        <a:rPr lang="ja-JP" altLang="en-US" sz="8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168057">
                <a:tc>
                  <a:txBody>
                    <a:bodyPr/>
                    <a:lstStyle/>
                    <a:p>
                      <a:pPr algn="r" fontAlgn="b"/>
                      <a:r>
                        <a:rPr lang="ja-JP" altLang="en-US" sz="800" b="0" i="0" u="none" strike="noStrike" dirty="0">
                          <a:solidFill>
                            <a:srgbClr val="000000"/>
                          </a:solidFill>
                          <a:effectLst/>
                          <a:latin typeface="MS Gothic"/>
                        </a:rPr>
                        <a:t>この直売所</a:t>
                      </a:r>
                    </a:p>
                  </a:txBody>
                  <a:tcPr marL="9525" marR="9525" marT="9525" marB="0" anchor="ctr"/>
                </a:tc>
                <a:tc>
                  <a:txBody>
                    <a:bodyPr/>
                    <a:lstStyle/>
                    <a:p>
                      <a:pPr algn="ctr" fontAlgn="ctr"/>
                      <a:r>
                        <a:rPr lang="en-US" altLang="ja-JP" sz="800" b="0" i="0" u="none" strike="noStrike">
                          <a:solidFill>
                            <a:srgbClr val="000000"/>
                          </a:solidFill>
                          <a:effectLst/>
                          <a:latin typeface="MS Gothic"/>
                        </a:rPr>
                        <a:t>24</a:t>
                      </a:r>
                    </a:p>
                  </a:txBody>
                  <a:tcPr marL="9525" marR="9525" marT="9525" marB="0" anchor="ctr"/>
                </a:tc>
                <a:tc>
                  <a:txBody>
                    <a:bodyPr/>
                    <a:lstStyle/>
                    <a:p>
                      <a:pPr algn="ctr" fontAlgn="ctr"/>
                      <a:r>
                        <a:rPr lang="en-US" altLang="ja-JP" sz="800" b="0" i="0" u="none" strike="noStrike">
                          <a:solidFill>
                            <a:srgbClr val="000000"/>
                          </a:solidFill>
                          <a:effectLst/>
                          <a:latin typeface="MS Gothic"/>
                        </a:rPr>
                        <a:t>7.9%</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4.5%</a:t>
                      </a:r>
                    </a:p>
                  </a:txBody>
                  <a:tcPr marL="9525" marR="9525" marT="9525" marB="0" anchor="ctr"/>
                </a:tc>
                <a:tc>
                  <a:txBody>
                    <a:bodyPr/>
                    <a:lstStyle/>
                    <a:p>
                      <a:pPr algn="ctr" fontAlgn="ctr"/>
                      <a:r>
                        <a:rPr lang="en-US" altLang="ja-JP" sz="800" b="0" i="0" u="none" strike="noStrike">
                          <a:solidFill>
                            <a:srgbClr val="000000"/>
                          </a:solidFill>
                          <a:effectLst/>
                          <a:latin typeface="MS Gothic"/>
                        </a:rPr>
                        <a:t>22</a:t>
                      </a:r>
                    </a:p>
                  </a:txBody>
                  <a:tcPr marL="9525" marR="9525" marT="9525" marB="0" anchor="ctr"/>
                </a:tc>
                <a:tc>
                  <a:txBody>
                    <a:bodyPr/>
                    <a:lstStyle/>
                    <a:p>
                      <a:pPr algn="ctr" fontAlgn="ctr"/>
                      <a:r>
                        <a:rPr lang="en-US" altLang="ja-JP" sz="800" b="0" i="0" u="none" strike="noStrike">
                          <a:solidFill>
                            <a:srgbClr val="000000"/>
                          </a:solidFill>
                          <a:effectLst/>
                          <a:latin typeface="MS Gothic"/>
                        </a:rPr>
                        <a:t>11.1%</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他の直売所</a:t>
                      </a:r>
                    </a:p>
                  </a:txBody>
                  <a:tcPr marL="9525" marR="9525" marT="9525" marB="0" anchor="ctr"/>
                </a:tc>
                <a:tc>
                  <a:txBody>
                    <a:bodyPr/>
                    <a:lstStyle/>
                    <a:p>
                      <a:pPr algn="ctr" fontAlgn="ctr"/>
                      <a:r>
                        <a:rPr lang="en-US" altLang="ja-JP" sz="800" b="0" i="0" u="none" strike="noStrike">
                          <a:solidFill>
                            <a:srgbClr val="000000"/>
                          </a:solidFill>
                          <a:effectLst/>
                          <a:latin typeface="MS Gothic"/>
                        </a:rPr>
                        <a:t>7</a:t>
                      </a:r>
                    </a:p>
                  </a:txBody>
                  <a:tcPr marL="9525" marR="9525" marT="9525" marB="0" anchor="ctr"/>
                </a:tc>
                <a:tc>
                  <a:txBody>
                    <a:bodyPr/>
                    <a:lstStyle/>
                    <a:p>
                      <a:pPr algn="ctr" fontAlgn="ctr"/>
                      <a:r>
                        <a:rPr lang="en-US" altLang="ja-JP" sz="800" b="0" i="0" u="none" strike="noStrike">
                          <a:solidFill>
                            <a:srgbClr val="000000"/>
                          </a:solidFill>
                          <a:effectLst/>
                          <a:latin typeface="MS Gothic"/>
                        </a:rPr>
                        <a:t>2.3%</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1.7%</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4.5%</a:t>
                      </a:r>
                    </a:p>
                  </a:txBody>
                  <a:tcPr marL="9525" marR="9525" marT="9525" marB="0" anchor="ctr"/>
                </a:tc>
                <a:tc>
                  <a:txBody>
                    <a:bodyPr/>
                    <a:lstStyle/>
                    <a:p>
                      <a:pPr algn="ctr" fontAlgn="ctr"/>
                      <a:r>
                        <a:rPr lang="en-US" altLang="ja-JP" sz="800" b="0" i="0" u="none" strike="noStrike">
                          <a:solidFill>
                            <a:srgbClr val="000000"/>
                          </a:solidFill>
                          <a:effectLst/>
                          <a:latin typeface="MS Gothic"/>
                        </a:rPr>
                        <a:t>4</a:t>
                      </a:r>
                    </a:p>
                  </a:txBody>
                  <a:tcPr marL="9525" marR="9525" marT="9525" marB="0" anchor="ctr"/>
                </a:tc>
                <a:tc>
                  <a:txBody>
                    <a:bodyPr/>
                    <a:lstStyle/>
                    <a:p>
                      <a:pPr algn="ctr" fontAlgn="ctr"/>
                      <a:r>
                        <a:rPr lang="en-US" altLang="ja-JP" sz="800" b="0" i="0" u="none" strike="noStrike">
                          <a:solidFill>
                            <a:srgbClr val="000000"/>
                          </a:solidFill>
                          <a:effectLst/>
                          <a:latin typeface="MS Gothic"/>
                        </a:rPr>
                        <a:t>2.0%</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スーパー</a:t>
                      </a:r>
                    </a:p>
                  </a:txBody>
                  <a:tcPr marL="9525" marR="9525" marT="9525" marB="0" anchor="ctr"/>
                </a:tc>
                <a:tc>
                  <a:txBody>
                    <a:bodyPr/>
                    <a:lstStyle/>
                    <a:p>
                      <a:pPr algn="ctr" fontAlgn="ctr"/>
                      <a:r>
                        <a:rPr lang="en-US" altLang="ja-JP" sz="800" b="0" i="0" u="none" strike="noStrike">
                          <a:solidFill>
                            <a:srgbClr val="000000"/>
                          </a:solidFill>
                          <a:effectLst/>
                          <a:latin typeface="MS Gothic"/>
                        </a:rPr>
                        <a:t>160</a:t>
                      </a:r>
                    </a:p>
                  </a:txBody>
                  <a:tcPr marL="9525" marR="9525" marT="9525" marB="0" anchor="ctr"/>
                </a:tc>
                <a:tc>
                  <a:txBody>
                    <a:bodyPr/>
                    <a:lstStyle/>
                    <a:p>
                      <a:pPr algn="ctr" fontAlgn="ctr"/>
                      <a:r>
                        <a:rPr lang="en-US" altLang="ja-JP" sz="800" b="0" i="0" u="none" strike="noStrike">
                          <a:solidFill>
                            <a:srgbClr val="000000"/>
                          </a:solidFill>
                          <a:effectLst/>
                          <a:latin typeface="MS Gothic"/>
                        </a:rPr>
                        <a:t>52.8%</a:t>
                      </a:r>
                    </a:p>
                  </a:txBody>
                  <a:tcPr marL="9525" marR="9525" marT="9525" marB="0" anchor="ctr"/>
                </a:tc>
                <a:tc>
                  <a:txBody>
                    <a:bodyPr/>
                    <a:lstStyle/>
                    <a:p>
                      <a:pPr algn="ctr" fontAlgn="ctr"/>
                      <a:r>
                        <a:rPr lang="en-US" altLang="ja-JP" sz="800" b="0" i="0" u="none" strike="noStrike">
                          <a:solidFill>
                            <a:srgbClr val="000000"/>
                          </a:solidFill>
                          <a:effectLst/>
                          <a:latin typeface="MS Gothic"/>
                        </a:rPr>
                        <a:t>43</a:t>
                      </a:r>
                    </a:p>
                  </a:txBody>
                  <a:tcPr marL="9525" marR="9525" marT="9525" marB="0" anchor="ctr"/>
                </a:tc>
                <a:tc>
                  <a:txBody>
                    <a:bodyPr/>
                    <a:lstStyle/>
                    <a:p>
                      <a:pPr algn="ctr" fontAlgn="ctr"/>
                      <a:r>
                        <a:rPr lang="en-US" altLang="ja-JP" sz="800" b="0" i="0" u="none" strike="noStrike">
                          <a:solidFill>
                            <a:srgbClr val="000000"/>
                          </a:solidFill>
                          <a:effectLst/>
                          <a:latin typeface="MS Gothic"/>
                        </a:rPr>
                        <a:t>71.7%</a:t>
                      </a:r>
                    </a:p>
                  </a:txBody>
                  <a:tcPr marL="9525" marR="9525" marT="9525" marB="0" anchor="ctr"/>
                </a:tc>
                <a:tc>
                  <a:txBody>
                    <a:bodyPr/>
                    <a:lstStyle/>
                    <a:p>
                      <a:pPr algn="ctr" fontAlgn="ctr"/>
                      <a:r>
                        <a:rPr lang="en-US" altLang="ja-JP" sz="800" b="0" i="0" u="none" strike="noStrike">
                          <a:solidFill>
                            <a:srgbClr val="000000"/>
                          </a:solidFill>
                          <a:effectLst/>
                          <a:latin typeface="MS Gothic"/>
                        </a:rPr>
                        <a:t>25</a:t>
                      </a:r>
                    </a:p>
                  </a:txBody>
                  <a:tcPr marL="9525" marR="9525" marT="9525" marB="0" anchor="ctr"/>
                </a:tc>
                <a:tc>
                  <a:txBody>
                    <a:bodyPr/>
                    <a:lstStyle/>
                    <a:p>
                      <a:pPr algn="ctr" fontAlgn="ctr"/>
                      <a:r>
                        <a:rPr lang="en-US" altLang="ja-JP" sz="800" b="0" i="0" u="none" strike="noStrike">
                          <a:solidFill>
                            <a:srgbClr val="000000"/>
                          </a:solidFill>
                          <a:effectLst/>
                          <a:latin typeface="MS Gothic"/>
                        </a:rPr>
                        <a:t>56.8%</a:t>
                      </a:r>
                    </a:p>
                  </a:txBody>
                  <a:tcPr marL="9525" marR="9525" marT="9525" marB="0" anchor="ctr"/>
                </a:tc>
                <a:tc>
                  <a:txBody>
                    <a:bodyPr/>
                    <a:lstStyle/>
                    <a:p>
                      <a:pPr algn="ctr" fontAlgn="ctr"/>
                      <a:r>
                        <a:rPr lang="en-US" altLang="ja-JP" sz="800" b="0" i="0" u="none" strike="noStrike">
                          <a:solidFill>
                            <a:srgbClr val="000000"/>
                          </a:solidFill>
                          <a:effectLst/>
                          <a:latin typeface="MS Gothic"/>
                        </a:rPr>
                        <a:t>92</a:t>
                      </a:r>
                    </a:p>
                  </a:txBody>
                  <a:tcPr marL="9525" marR="9525" marT="9525" marB="0" anchor="ctr"/>
                </a:tc>
                <a:tc>
                  <a:txBody>
                    <a:bodyPr/>
                    <a:lstStyle/>
                    <a:p>
                      <a:pPr algn="ctr" fontAlgn="ctr"/>
                      <a:r>
                        <a:rPr lang="en-US" altLang="ja-JP" sz="800" b="0" i="0" u="none" strike="noStrike">
                          <a:solidFill>
                            <a:srgbClr val="000000"/>
                          </a:solidFill>
                          <a:effectLst/>
                          <a:latin typeface="MS Gothic"/>
                        </a:rPr>
                        <a:t>46.2%</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専門店</a:t>
                      </a:r>
                    </a:p>
                  </a:txBody>
                  <a:tcPr marL="9525" marR="9525" marT="9525" marB="0" anchor="ctr"/>
                </a:tc>
                <a:tc>
                  <a:txBody>
                    <a:bodyPr/>
                    <a:lstStyle/>
                    <a:p>
                      <a:pPr algn="ctr" fontAlgn="ctr"/>
                      <a:r>
                        <a:rPr lang="en-US" altLang="ja-JP" sz="800" b="0" i="0" u="none" strike="noStrike">
                          <a:solidFill>
                            <a:srgbClr val="000000"/>
                          </a:solidFill>
                          <a:effectLst/>
                          <a:latin typeface="MS Gothic"/>
                        </a:rPr>
                        <a:t>7</a:t>
                      </a:r>
                    </a:p>
                  </a:txBody>
                  <a:tcPr marL="9525" marR="9525" marT="9525" marB="0" anchor="ctr"/>
                </a:tc>
                <a:tc>
                  <a:txBody>
                    <a:bodyPr/>
                    <a:lstStyle/>
                    <a:p>
                      <a:pPr algn="ctr" fontAlgn="ctr"/>
                      <a:r>
                        <a:rPr lang="en-US" altLang="ja-JP" sz="800" b="0" i="0" u="none" strike="noStrike">
                          <a:solidFill>
                            <a:srgbClr val="000000"/>
                          </a:solidFill>
                          <a:effectLst/>
                          <a:latin typeface="MS Gothic"/>
                        </a:rPr>
                        <a:t>2.3%</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2.3%</a:t>
                      </a:r>
                    </a:p>
                  </a:txBody>
                  <a:tcPr marL="9525" marR="9525" marT="9525" marB="0" anchor="ctr"/>
                </a:tc>
                <a:tc>
                  <a:txBody>
                    <a:bodyPr/>
                    <a:lstStyle/>
                    <a:p>
                      <a:pPr algn="ctr" fontAlgn="ctr"/>
                      <a:r>
                        <a:rPr lang="en-US" altLang="ja-JP" sz="800" b="0" i="0" u="none" strike="noStrike">
                          <a:solidFill>
                            <a:srgbClr val="000000"/>
                          </a:solidFill>
                          <a:effectLst/>
                          <a:latin typeface="MS Gothic"/>
                        </a:rPr>
                        <a:t>6</a:t>
                      </a:r>
                    </a:p>
                  </a:txBody>
                  <a:tcPr marL="9525" marR="9525" marT="9525" marB="0" anchor="ctr"/>
                </a:tc>
                <a:tc>
                  <a:txBody>
                    <a:bodyPr/>
                    <a:lstStyle/>
                    <a:p>
                      <a:pPr algn="ctr" fontAlgn="ctr"/>
                      <a:r>
                        <a:rPr lang="en-US" altLang="ja-JP" sz="800" b="0" i="0" u="none" strike="noStrike">
                          <a:solidFill>
                            <a:srgbClr val="000000"/>
                          </a:solidFill>
                          <a:effectLst/>
                          <a:latin typeface="MS Gothic"/>
                        </a:rPr>
                        <a:t>3.0%</a:t>
                      </a:r>
                    </a:p>
                  </a:txBody>
                  <a:tcPr marL="9525" marR="9525" marT="9525" marB="0" anchor="ctr"/>
                </a:tc>
              </a:tr>
              <a:tr h="154013">
                <a:tc>
                  <a:txBody>
                    <a:bodyPr/>
                    <a:lstStyle/>
                    <a:p>
                      <a:pPr algn="r" fontAlgn="b"/>
                      <a:r>
                        <a:rPr lang="ja-JP" altLang="en-US" sz="800" b="0" i="0" u="none" strike="noStrike">
                          <a:solidFill>
                            <a:srgbClr val="000000"/>
                          </a:solidFill>
                          <a:effectLst/>
                          <a:latin typeface="MS Gothic"/>
                        </a:rPr>
                        <a:t>通販・ネット販売</a:t>
                      </a:r>
                    </a:p>
                  </a:txBody>
                  <a:tcPr marL="9525" marR="9525" marT="9525" marB="0" anchor="ctr"/>
                </a:tc>
                <a:tc>
                  <a:txBody>
                    <a:bodyPr/>
                    <a:lstStyle/>
                    <a:p>
                      <a:pPr algn="ctr" fontAlgn="ctr"/>
                      <a:r>
                        <a:rPr lang="en-US" altLang="ja-JP" sz="800" b="0" i="0" u="none" strike="noStrike">
                          <a:solidFill>
                            <a:srgbClr val="000000"/>
                          </a:solidFill>
                          <a:effectLst/>
                          <a:latin typeface="MS Gothic"/>
                        </a:rPr>
                        <a:t>10</a:t>
                      </a:r>
                    </a:p>
                  </a:txBody>
                  <a:tcPr marL="9525" marR="9525" marT="9525" marB="0" anchor="ctr"/>
                </a:tc>
                <a:tc>
                  <a:txBody>
                    <a:bodyPr/>
                    <a:lstStyle/>
                    <a:p>
                      <a:pPr algn="ctr" fontAlgn="ctr"/>
                      <a:r>
                        <a:rPr lang="en-US" altLang="ja-JP" sz="800" b="0" i="0" u="none" strike="noStrike">
                          <a:solidFill>
                            <a:srgbClr val="000000"/>
                          </a:solidFill>
                          <a:effectLst/>
                          <a:latin typeface="MS Gothic"/>
                        </a:rPr>
                        <a:t>3.3%</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4.5%</a:t>
                      </a:r>
                    </a:p>
                  </a:txBody>
                  <a:tcPr marL="9525" marR="9525" marT="9525" marB="0" anchor="ctr"/>
                </a:tc>
                <a:tc>
                  <a:txBody>
                    <a:bodyPr/>
                    <a:lstStyle/>
                    <a:p>
                      <a:pPr algn="ctr" fontAlgn="ctr"/>
                      <a:r>
                        <a:rPr lang="en-US" altLang="ja-JP" sz="800" b="0" i="0" u="none" strike="noStrike">
                          <a:solidFill>
                            <a:srgbClr val="000000"/>
                          </a:solidFill>
                          <a:effectLst/>
                          <a:latin typeface="MS Gothic"/>
                        </a:rPr>
                        <a:t>8</a:t>
                      </a:r>
                    </a:p>
                  </a:txBody>
                  <a:tcPr marL="9525" marR="9525" marT="9525" marB="0" anchor="ctr"/>
                </a:tc>
                <a:tc>
                  <a:txBody>
                    <a:bodyPr/>
                    <a:lstStyle/>
                    <a:p>
                      <a:pPr algn="ctr" fontAlgn="ctr"/>
                      <a:r>
                        <a:rPr lang="en-US" altLang="ja-JP" sz="800" b="0" i="0" u="none" strike="noStrike">
                          <a:solidFill>
                            <a:srgbClr val="000000"/>
                          </a:solidFill>
                          <a:effectLst/>
                          <a:latin typeface="MS Gothic"/>
                        </a:rPr>
                        <a:t>4.0%</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その他</a:t>
                      </a:r>
                    </a:p>
                  </a:txBody>
                  <a:tcPr marL="9525" marR="9525" marT="9525" marB="0" anchor="ctr"/>
                </a:tc>
                <a:tc>
                  <a:txBody>
                    <a:bodyPr/>
                    <a:lstStyle/>
                    <a:p>
                      <a:pPr algn="ctr" fontAlgn="ctr"/>
                      <a:r>
                        <a:rPr lang="en-US" altLang="ja-JP" sz="800" b="0" i="0" u="none" strike="noStrike">
                          <a:solidFill>
                            <a:srgbClr val="000000"/>
                          </a:solidFill>
                          <a:effectLst/>
                          <a:latin typeface="MS Gothic"/>
                        </a:rPr>
                        <a:t>59</a:t>
                      </a:r>
                    </a:p>
                  </a:txBody>
                  <a:tcPr marL="9525" marR="9525" marT="9525" marB="0" anchor="ctr"/>
                </a:tc>
                <a:tc>
                  <a:txBody>
                    <a:bodyPr/>
                    <a:lstStyle/>
                    <a:p>
                      <a:pPr algn="ctr" fontAlgn="ctr"/>
                      <a:r>
                        <a:rPr lang="en-US" altLang="ja-JP" sz="800" b="0" i="0" u="none" strike="noStrike">
                          <a:solidFill>
                            <a:srgbClr val="000000"/>
                          </a:solidFill>
                          <a:effectLst/>
                          <a:latin typeface="MS Gothic"/>
                        </a:rPr>
                        <a:t>19.5%</a:t>
                      </a:r>
                    </a:p>
                  </a:txBody>
                  <a:tcPr marL="9525" marR="9525" marT="9525" marB="0" anchor="ctr"/>
                </a:tc>
                <a:tc>
                  <a:txBody>
                    <a:bodyPr/>
                    <a:lstStyle/>
                    <a:p>
                      <a:pPr algn="ctr" fontAlgn="ctr"/>
                      <a:r>
                        <a:rPr lang="en-US" altLang="ja-JP" sz="800" b="0" i="0" u="none" strike="noStrike">
                          <a:solidFill>
                            <a:srgbClr val="000000"/>
                          </a:solidFill>
                          <a:effectLst/>
                          <a:latin typeface="MS Gothic"/>
                        </a:rPr>
                        <a:t>7</a:t>
                      </a:r>
                    </a:p>
                  </a:txBody>
                  <a:tcPr marL="9525" marR="9525" marT="9525" marB="0" anchor="ctr"/>
                </a:tc>
                <a:tc>
                  <a:txBody>
                    <a:bodyPr/>
                    <a:lstStyle/>
                    <a:p>
                      <a:pPr algn="ctr" fontAlgn="ctr"/>
                      <a:r>
                        <a:rPr lang="en-US" altLang="ja-JP" sz="800" b="0" i="0" u="none" strike="noStrike">
                          <a:solidFill>
                            <a:srgbClr val="000000"/>
                          </a:solidFill>
                          <a:effectLst/>
                          <a:latin typeface="MS Gothic"/>
                        </a:rPr>
                        <a:t>11.7%</a:t>
                      </a:r>
                    </a:p>
                  </a:txBody>
                  <a:tcPr marL="9525" marR="9525" marT="9525" marB="0" anchor="ctr"/>
                </a:tc>
                <a:tc>
                  <a:txBody>
                    <a:bodyPr/>
                    <a:lstStyle/>
                    <a:p>
                      <a:pPr algn="ctr" fontAlgn="ctr"/>
                      <a:r>
                        <a:rPr lang="en-US" altLang="ja-JP" sz="800" b="0" i="0" u="none" strike="noStrike">
                          <a:solidFill>
                            <a:srgbClr val="000000"/>
                          </a:solidFill>
                          <a:effectLst/>
                          <a:latin typeface="MS Gothic"/>
                        </a:rPr>
                        <a:t>8</a:t>
                      </a:r>
                    </a:p>
                  </a:txBody>
                  <a:tcPr marL="9525" marR="9525" marT="9525" marB="0" anchor="ctr"/>
                </a:tc>
                <a:tc>
                  <a:txBody>
                    <a:bodyPr/>
                    <a:lstStyle/>
                    <a:p>
                      <a:pPr algn="ctr" fontAlgn="ctr"/>
                      <a:r>
                        <a:rPr lang="en-US" altLang="ja-JP" sz="800" b="0" i="0" u="none" strike="noStrike">
                          <a:solidFill>
                            <a:srgbClr val="000000"/>
                          </a:solidFill>
                          <a:effectLst/>
                          <a:latin typeface="MS Gothic"/>
                        </a:rPr>
                        <a:t>18.2%</a:t>
                      </a:r>
                    </a:p>
                  </a:txBody>
                  <a:tcPr marL="9525" marR="9525" marT="9525" marB="0" anchor="ctr"/>
                </a:tc>
                <a:tc>
                  <a:txBody>
                    <a:bodyPr/>
                    <a:lstStyle/>
                    <a:p>
                      <a:pPr algn="ctr" fontAlgn="ctr"/>
                      <a:r>
                        <a:rPr lang="en-US" altLang="ja-JP" sz="800" b="0" i="0" u="none" strike="noStrike">
                          <a:solidFill>
                            <a:srgbClr val="000000"/>
                          </a:solidFill>
                          <a:effectLst/>
                          <a:latin typeface="MS Gothic"/>
                        </a:rPr>
                        <a:t>44</a:t>
                      </a:r>
                    </a:p>
                  </a:txBody>
                  <a:tcPr marL="9525" marR="9525" marT="9525" marB="0" anchor="ctr"/>
                </a:tc>
                <a:tc>
                  <a:txBody>
                    <a:bodyPr/>
                    <a:lstStyle/>
                    <a:p>
                      <a:pPr algn="ctr" fontAlgn="ctr"/>
                      <a:r>
                        <a:rPr lang="en-US" altLang="ja-JP" sz="800" b="0" i="0" u="none" strike="noStrike">
                          <a:solidFill>
                            <a:srgbClr val="000000"/>
                          </a:solidFill>
                          <a:effectLst/>
                          <a:latin typeface="MS Gothic"/>
                        </a:rPr>
                        <a:t>22.1%</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特に決めていない</a:t>
                      </a:r>
                    </a:p>
                  </a:txBody>
                  <a:tcPr marL="9525" marR="9525" marT="9525" marB="0" anchor="ctr"/>
                </a:tc>
                <a:tc>
                  <a:txBody>
                    <a:bodyPr/>
                    <a:lstStyle/>
                    <a:p>
                      <a:pPr algn="ctr" fontAlgn="ctr"/>
                      <a:r>
                        <a:rPr lang="en-US" altLang="ja-JP" sz="800" b="0" i="0" u="none" strike="noStrike">
                          <a:solidFill>
                            <a:srgbClr val="000000"/>
                          </a:solidFill>
                          <a:effectLst/>
                          <a:latin typeface="MS Gothic"/>
                        </a:rPr>
                        <a:t>36</a:t>
                      </a:r>
                    </a:p>
                  </a:txBody>
                  <a:tcPr marL="9525" marR="9525" marT="9525" marB="0" anchor="ctr"/>
                </a:tc>
                <a:tc>
                  <a:txBody>
                    <a:bodyPr/>
                    <a:lstStyle/>
                    <a:p>
                      <a:pPr algn="ctr" fontAlgn="ctr"/>
                      <a:r>
                        <a:rPr lang="en-US" altLang="ja-JP" sz="800" b="0" i="0" u="none" strike="noStrike">
                          <a:solidFill>
                            <a:srgbClr val="000000"/>
                          </a:solidFill>
                          <a:effectLst/>
                          <a:latin typeface="MS Gothic"/>
                        </a:rPr>
                        <a:t>11.9%</a:t>
                      </a:r>
                    </a:p>
                  </a:txBody>
                  <a:tcPr marL="9525" marR="9525" marT="9525" marB="0" anchor="ctr"/>
                </a:tc>
                <a:tc>
                  <a:txBody>
                    <a:bodyPr/>
                    <a:lstStyle/>
                    <a:p>
                      <a:pPr algn="ctr" fontAlgn="ctr"/>
                      <a:r>
                        <a:rPr lang="en-US" altLang="ja-JP" sz="800" b="0" i="0" u="none" strike="noStrike">
                          <a:solidFill>
                            <a:srgbClr val="000000"/>
                          </a:solidFill>
                          <a:effectLst/>
                          <a:latin typeface="MS Gothic"/>
                        </a:rPr>
                        <a:t>9</a:t>
                      </a:r>
                    </a:p>
                  </a:txBody>
                  <a:tcPr marL="9525" marR="9525" marT="9525" marB="0" anchor="ctr"/>
                </a:tc>
                <a:tc>
                  <a:txBody>
                    <a:bodyPr/>
                    <a:lstStyle/>
                    <a:p>
                      <a:pPr algn="ctr" fontAlgn="ctr"/>
                      <a:r>
                        <a:rPr lang="en-US" altLang="ja-JP" sz="800" b="0" i="0" u="none" strike="noStrike">
                          <a:solidFill>
                            <a:srgbClr val="000000"/>
                          </a:solidFill>
                          <a:effectLst/>
                          <a:latin typeface="MS Gothic"/>
                        </a:rPr>
                        <a:t>15.0%</a:t>
                      </a:r>
                    </a:p>
                  </a:txBody>
                  <a:tcPr marL="9525" marR="9525" marT="9525" marB="0" anchor="ctr"/>
                </a:tc>
                <a:tc>
                  <a:txBody>
                    <a:bodyPr/>
                    <a:lstStyle/>
                    <a:p>
                      <a:pPr algn="ctr" fontAlgn="ctr"/>
                      <a:r>
                        <a:rPr lang="en-US" altLang="ja-JP" sz="800" b="0" i="0" u="none" strike="noStrike">
                          <a:solidFill>
                            <a:srgbClr val="000000"/>
                          </a:solidFill>
                          <a:effectLst/>
                          <a:latin typeface="MS Gothic"/>
                        </a:rPr>
                        <a:t>4</a:t>
                      </a:r>
                    </a:p>
                  </a:txBody>
                  <a:tcPr marL="9525" marR="9525" marT="9525" marB="0" anchor="ctr"/>
                </a:tc>
                <a:tc>
                  <a:txBody>
                    <a:bodyPr/>
                    <a:lstStyle/>
                    <a:p>
                      <a:pPr algn="ctr" fontAlgn="ctr"/>
                      <a:r>
                        <a:rPr lang="en-US" altLang="ja-JP" sz="800" b="0" i="0" u="none" strike="noStrike">
                          <a:solidFill>
                            <a:srgbClr val="000000"/>
                          </a:solidFill>
                          <a:effectLst/>
                          <a:latin typeface="MS Gothic"/>
                        </a:rPr>
                        <a:t>9.1%</a:t>
                      </a:r>
                    </a:p>
                  </a:txBody>
                  <a:tcPr marL="9525" marR="9525" marT="9525" marB="0" anchor="ctr"/>
                </a:tc>
                <a:tc>
                  <a:txBody>
                    <a:bodyPr/>
                    <a:lstStyle/>
                    <a:p>
                      <a:pPr algn="ctr" fontAlgn="ctr"/>
                      <a:r>
                        <a:rPr lang="en-US" altLang="ja-JP" sz="800" b="0" i="0" u="none" strike="noStrike">
                          <a:solidFill>
                            <a:srgbClr val="000000"/>
                          </a:solidFill>
                          <a:effectLst/>
                          <a:latin typeface="MS Gothic"/>
                        </a:rPr>
                        <a:t>23</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11.6%</a:t>
                      </a:r>
                    </a:p>
                  </a:txBody>
                  <a:tcPr marL="9525" marR="9525" marT="9525" marB="0" anchor="ctr"/>
                </a:tc>
              </a:tr>
            </a:tbl>
          </a:graphicData>
        </a:graphic>
      </p:graphicFrame>
      <p:pic>
        <p:nvPicPr>
          <p:cNvPr id="1639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76" y="4972216"/>
            <a:ext cx="2880000" cy="201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表 10"/>
          <p:cNvGraphicFramePr>
            <a:graphicFrameLocks noGrp="1"/>
          </p:cNvGraphicFramePr>
          <p:nvPr>
            <p:extLst>
              <p:ext uri="{D42A27DB-BD31-4B8C-83A1-F6EECF244321}">
                <p14:modId xmlns:p14="http://schemas.microsoft.com/office/powerpoint/2010/main" val="1247799410"/>
              </p:ext>
            </p:extLst>
          </p:nvPr>
        </p:nvGraphicFramePr>
        <p:xfrm>
          <a:off x="342250" y="6994491"/>
          <a:ext cx="2880002" cy="1432715"/>
        </p:xfrm>
        <a:graphic>
          <a:graphicData uri="http://schemas.openxmlformats.org/drawingml/2006/table">
            <a:tbl>
              <a:tblPr firstRow="1" bandRow="1">
                <a:tableStyleId>{073A0DAA-6AF3-43AB-8588-CEC1D06C72B9}</a:tableStyleId>
              </a:tblPr>
              <a:tblGrid>
                <a:gridCol w="567954"/>
                <a:gridCol w="289006"/>
                <a:gridCol w="289006"/>
                <a:gridCol w="289006"/>
                <a:gridCol w="289006"/>
                <a:gridCol w="289006"/>
                <a:gridCol w="289006"/>
                <a:gridCol w="289006"/>
                <a:gridCol w="289006"/>
              </a:tblGrid>
              <a:tr h="141876">
                <a:tc>
                  <a:txBody>
                    <a:bodyPr/>
                    <a:lstStyle/>
                    <a:p>
                      <a:pPr algn="r" fontAlgn="ctr"/>
                      <a:r>
                        <a:rPr lang="ja-JP" altLang="en-US" sz="800" b="0" i="0" u="none" strike="noStrike" dirty="0" smtClean="0">
                          <a:effectLst/>
                          <a:latin typeface="ＭＳ Ｐゴシック"/>
                        </a:rPr>
                        <a:t>みそ</a:t>
                      </a:r>
                      <a:endParaRPr lang="en-US" altLang="ja-JP" sz="800" b="0" i="0" u="none" strike="noStrike" dirty="0" smtClean="0">
                        <a:effectLst/>
                        <a:latin typeface="ＭＳ Ｐゴシック"/>
                      </a:endParaRPr>
                    </a:p>
                  </a:txBody>
                  <a:tcPr marL="9525" marR="9525" marT="9525" marB="0" anchor="ctr"/>
                </a:tc>
                <a:tc gridSpan="2">
                  <a:txBody>
                    <a:bodyPr/>
                    <a:lstStyle/>
                    <a:p>
                      <a:pPr algn="ctr" fontAlgn="ctr"/>
                      <a:r>
                        <a:rPr lang="ja-JP" altLang="en-US" sz="800" b="0" i="0" u="none" strike="noStrike" dirty="0" smtClean="0">
                          <a:solidFill>
                            <a:schemeClr val="bg1"/>
                          </a:solidFill>
                          <a:effectLst/>
                          <a:latin typeface="MS Gothic"/>
                        </a:rPr>
                        <a:t>合計</a:t>
                      </a:r>
                      <a:endParaRPr lang="ja-JP" altLang="en-US" sz="800" b="0" i="0" u="none" strike="noStrike" dirty="0">
                        <a:solidFill>
                          <a:schemeClr val="bg1"/>
                        </a:solidFill>
                        <a:effectLst/>
                        <a:latin typeface="MS Gothic"/>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MS Gothic"/>
                      </a:endParaRPr>
                    </a:p>
                  </a:txBody>
                  <a:tcPr marL="9525" marR="9525" marT="9525" marB="0" anchor="ctr"/>
                </a:tc>
                <a:tc gridSpan="2">
                  <a:txBody>
                    <a:bodyPr/>
                    <a:lstStyle/>
                    <a:p>
                      <a:pPr algn="ctr" fontAlgn="ctr"/>
                      <a:r>
                        <a:rPr lang="en-US" altLang="ja-JP" sz="800" b="0" i="0" u="none" strike="noStrike" dirty="0">
                          <a:solidFill>
                            <a:schemeClr val="bg1"/>
                          </a:solidFill>
                          <a:effectLst/>
                          <a:latin typeface="MS Gothic"/>
                        </a:rPr>
                        <a:t>40</a:t>
                      </a:r>
                      <a:r>
                        <a:rPr lang="ja-JP" altLang="en-US" sz="800" b="0" i="0" u="none" strike="noStrike" dirty="0">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50</a:t>
                      </a:r>
                      <a:r>
                        <a:rPr lang="ja-JP" altLang="en-US" sz="8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60</a:t>
                      </a:r>
                      <a:r>
                        <a:rPr lang="ja-JP" altLang="en-US" sz="8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168057">
                <a:tc>
                  <a:txBody>
                    <a:bodyPr/>
                    <a:lstStyle/>
                    <a:p>
                      <a:pPr algn="r" fontAlgn="b"/>
                      <a:r>
                        <a:rPr lang="ja-JP" altLang="en-US" sz="800" b="0" i="0" u="none" strike="noStrike" dirty="0">
                          <a:solidFill>
                            <a:srgbClr val="000000"/>
                          </a:solidFill>
                          <a:effectLst/>
                          <a:latin typeface="MS Gothic"/>
                        </a:rPr>
                        <a:t>この直売所</a:t>
                      </a:r>
                    </a:p>
                  </a:txBody>
                  <a:tcPr marL="9525" marR="9525" marT="9525" marB="0" anchor="ctr"/>
                </a:tc>
                <a:tc>
                  <a:txBody>
                    <a:bodyPr/>
                    <a:lstStyle/>
                    <a:p>
                      <a:pPr algn="ctr" fontAlgn="ctr"/>
                      <a:r>
                        <a:rPr lang="en-US" altLang="ja-JP" sz="800" b="0" i="0" u="none" strike="noStrike">
                          <a:solidFill>
                            <a:srgbClr val="000000"/>
                          </a:solidFill>
                          <a:effectLst/>
                          <a:latin typeface="MS Gothic"/>
                        </a:rPr>
                        <a:t>7</a:t>
                      </a:r>
                    </a:p>
                  </a:txBody>
                  <a:tcPr marL="9525" marR="9525" marT="9525" marB="0" anchor="ctr"/>
                </a:tc>
                <a:tc>
                  <a:txBody>
                    <a:bodyPr/>
                    <a:lstStyle/>
                    <a:p>
                      <a:pPr algn="ctr" fontAlgn="ctr"/>
                      <a:r>
                        <a:rPr lang="en-US" altLang="ja-JP" sz="800" b="0" i="0" u="none" strike="noStrike">
                          <a:solidFill>
                            <a:srgbClr val="000000"/>
                          </a:solidFill>
                          <a:effectLst/>
                          <a:latin typeface="MS Gothic"/>
                        </a:rPr>
                        <a:t>2.3%</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2.2%</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3.3%</a:t>
                      </a:r>
                    </a:p>
                  </a:txBody>
                  <a:tcPr marL="9525" marR="9525" marT="9525" marB="0" anchor="ctr"/>
                </a:tc>
                <a:tc>
                  <a:txBody>
                    <a:bodyPr/>
                    <a:lstStyle/>
                    <a:p>
                      <a:pPr algn="ctr" fontAlgn="ctr"/>
                      <a:r>
                        <a:rPr lang="en-US" altLang="ja-JP" sz="800" b="0" i="0" u="none" strike="noStrike">
                          <a:solidFill>
                            <a:srgbClr val="000000"/>
                          </a:solidFill>
                          <a:effectLst/>
                          <a:latin typeface="MS Gothic"/>
                        </a:rPr>
                        <a:t>4</a:t>
                      </a:r>
                    </a:p>
                  </a:txBody>
                  <a:tcPr marL="9525" marR="9525" marT="9525" marB="0" anchor="ctr"/>
                </a:tc>
                <a:tc>
                  <a:txBody>
                    <a:bodyPr/>
                    <a:lstStyle/>
                    <a:p>
                      <a:pPr algn="ctr" fontAlgn="ctr"/>
                      <a:r>
                        <a:rPr lang="en-US" altLang="ja-JP" sz="800" b="0" i="0" u="none" strike="noStrike">
                          <a:solidFill>
                            <a:srgbClr val="000000"/>
                          </a:solidFill>
                          <a:effectLst/>
                          <a:latin typeface="MS Gothic"/>
                        </a:rPr>
                        <a:t>2.0%</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他の直売所</a:t>
                      </a:r>
                    </a:p>
                  </a:txBody>
                  <a:tcPr marL="9525" marR="9525" marT="9525" marB="0" anchor="ctr"/>
                </a:tc>
                <a:tc>
                  <a:txBody>
                    <a:bodyPr/>
                    <a:lstStyle/>
                    <a:p>
                      <a:pPr algn="ctr" fontAlgn="ctr"/>
                      <a:r>
                        <a:rPr lang="en-US" altLang="ja-JP" sz="800" b="0" i="0" u="none" strike="noStrike">
                          <a:solidFill>
                            <a:srgbClr val="000000"/>
                          </a:solidFill>
                          <a:effectLst/>
                          <a:latin typeface="MS Gothic"/>
                        </a:rPr>
                        <a:t>4</a:t>
                      </a:r>
                    </a:p>
                  </a:txBody>
                  <a:tcPr marL="9525" marR="9525" marT="9525" marB="0" anchor="ctr"/>
                </a:tc>
                <a:tc>
                  <a:txBody>
                    <a:bodyPr/>
                    <a:lstStyle/>
                    <a:p>
                      <a:pPr algn="ctr" fontAlgn="ctr"/>
                      <a:r>
                        <a:rPr lang="en-US" altLang="ja-JP" sz="800" b="0" i="0" u="none" strike="noStrike">
                          <a:solidFill>
                            <a:srgbClr val="000000"/>
                          </a:solidFill>
                          <a:effectLst/>
                          <a:latin typeface="MS Gothic"/>
                        </a:rPr>
                        <a:t>1.3%</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3.3%</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1.0%</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スーパー</a:t>
                      </a:r>
                    </a:p>
                  </a:txBody>
                  <a:tcPr marL="9525" marR="9525" marT="9525" marB="0" anchor="ctr"/>
                </a:tc>
                <a:tc>
                  <a:txBody>
                    <a:bodyPr/>
                    <a:lstStyle/>
                    <a:p>
                      <a:pPr algn="ctr" fontAlgn="ctr"/>
                      <a:r>
                        <a:rPr lang="en-US" altLang="ja-JP" sz="800" b="0" i="0" u="none" strike="noStrike">
                          <a:solidFill>
                            <a:srgbClr val="000000"/>
                          </a:solidFill>
                          <a:effectLst/>
                          <a:latin typeface="MS Gothic"/>
                        </a:rPr>
                        <a:t>199</a:t>
                      </a:r>
                    </a:p>
                  </a:txBody>
                  <a:tcPr marL="9525" marR="9525" marT="9525" marB="0" anchor="ctr"/>
                </a:tc>
                <a:tc>
                  <a:txBody>
                    <a:bodyPr/>
                    <a:lstStyle/>
                    <a:p>
                      <a:pPr algn="ctr" fontAlgn="ctr"/>
                      <a:r>
                        <a:rPr lang="en-US" altLang="ja-JP" sz="800" b="0" i="0" u="none" strike="noStrike">
                          <a:solidFill>
                            <a:srgbClr val="000000"/>
                          </a:solidFill>
                          <a:effectLst/>
                          <a:latin typeface="MS Gothic"/>
                        </a:rPr>
                        <a:t>65.0%</a:t>
                      </a:r>
                    </a:p>
                  </a:txBody>
                  <a:tcPr marL="9525" marR="9525" marT="9525" marB="0" anchor="ctr"/>
                </a:tc>
                <a:tc>
                  <a:txBody>
                    <a:bodyPr/>
                    <a:lstStyle/>
                    <a:p>
                      <a:pPr algn="ctr" fontAlgn="ctr"/>
                      <a:r>
                        <a:rPr lang="en-US" altLang="ja-JP" sz="800" b="0" i="0" u="none" strike="noStrike">
                          <a:solidFill>
                            <a:srgbClr val="000000"/>
                          </a:solidFill>
                          <a:effectLst/>
                          <a:latin typeface="MS Gothic"/>
                        </a:rPr>
                        <a:t>37</a:t>
                      </a:r>
                    </a:p>
                  </a:txBody>
                  <a:tcPr marL="9525" marR="9525" marT="9525" marB="0" anchor="ctr"/>
                </a:tc>
                <a:tc>
                  <a:txBody>
                    <a:bodyPr/>
                    <a:lstStyle/>
                    <a:p>
                      <a:pPr algn="ctr" fontAlgn="ctr"/>
                      <a:r>
                        <a:rPr lang="en-US" altLang="ja-JP" sz="800" b="0" i="0" u="none" strike="noStrike">
                          <a:solidFill>
                            <a:srgbClr val="000000"/>
                          </a:solidFill>
                          <a:effectLst/>
                          <a:latin typeface="MS Gothic"/>
                        </a:rPr>
                        <a:t>82.2%</a:t>
                      </a:r>
                    </a:p>
                  </a:txBody>
                  <a:tcPr marL="9525" marR="9525" marT="9525" marB="0" anchor="ctr"/>
                </a:tc>
                <a:tc>
                  <a:txBody>
                    <a:bodyPr/>
                    <a:lstStyle/>
                    <a:p>
                      <a:pPr algn="ctr" fontAlgn="ctr"/>
                      <a:r>
                        <a:rPr lang="en-US" altLang="ja-JP" sz="800" b="0" i="0" u="none" strike="noStrike">
                          <a:solidFill>
                            <a:srgbClr val="000000"/>
                          </a:solidFill>
                          <a:effectLst/>
                          <a:latin typeface="MS Gothic"/>
                        </a:rPr>
                        <a:t>40</a:t>
                      </a:r>
                    </a:p>
                  </a:txBody>
                  <a:tcPr marL="9525" marR="9525" marT="9525" marB="0" anchor="ctr"/>
                </a:tc>
                <a:tc>
                  <a:txBody>
                    <a:bodyPr/>
                    <a:lstStyle/>
                    <a:p>
                      <a:pPr algn="ctr" fontAlgn="ctr"/>
                      <a:r>
                        <a:rPr lang="en-US" altLang="ja-JP" sz="800" b="0" i="0" u="none" strike="noStrike">
                          <a:solidFill>
                            <a:srgbClr val="000000"/>
                          </a:solidFill>
                          <a:effectLst/>
                          <a:latin typeface="MS Gothic"/>
                        </a:rPr>
                        <a:t>65.6%</a:t>
                      </a:r>
                    </a:p>
                  </a:txBody>
                  <a:tcPr marL="9525" marR="9525" marT="9525" marB="0" anchor="ctr"/>
                </a:tc>
                <a:tc>
                  <a:txBody>
                    <a:bodyPr/>
                    <a:lstStyle/>
                    <a:p>
                      <a:pPr algn="ctr" fontAlgn="ctr"/>
                      <a:r>
                        <a:rPr lang="en-US" altLang="ja-JP" sz="800" b="0" i="0" u="none" strike="noStrike">
                          <a:solidFill>
                            <a:srgbClr val="000000"/>
                          </a:solidFill>
                          <a:effectLst/>
                          <a:latin typeface="MS Gothic"/>
                        </a:rPr>
                        <a:t>122</a:t>
                      </a:r>
                    </a:p>
                  </a:txBody>
                  <a:tcPr marL="9525" marR="9525" marT="9525" marB="0" anchor="ctr"/>
                </a:tc>
                <a:tc>
                  <a:txBody>
                    <a:bodyPr/>
                    <a:lstStyle/>
                    <a:p>
                      <a:pPr algn="ctr" fontAlgn="ctr"/>
                      <a:r>
                        <a:rPr lang="en-US" altLang="ja-JP" sz="800" b="0" i="0" u="none" strike="noStrike">
                          <a:solidFill>
                            <a:srgbClr val="000000"/>
                          </a:solidFill>
                          <a:effectLst/>
                          <a:latin typeface="MS Gothic"/>
                        </a:rPr>
                        <a:t>61.0%</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専門店</a:t>
                      </a:r>
                    </a:p>
                  </a:txBody>
                  <a:tcPr marL="9525" marR="9525" marT="9525" marB="0" anchor="ctr"/>
                </a:tc>
                <a:tc>
                  <a:txBody>
                    <a:bodyPr/>
                    <a:lstStyle/>
                    <a:p>
                      <a:pPr algn="ctr" fontAlgn="ctr"/>
                      <a:r>
                        <a:rPr lang="en-US" altLang="ja-JP" sz="800" b="0" i="0" u="none" strike="noStrike">
                          <a:solidFill>
                            <a:srgbClr val="000000"/>
                          </a:solidFill>
                          <a:effectLst/>
                          <a:latin typeface="MS Gothic"/>
                        </a:rPr>
                        <a:t>10</a:t>
                      </a:r>
                    </a:p>
                  </a:txBody>
                  <a:tcPr marL="9525" marR="9525" marT="9525" marB="0" anchor="ctr"/>
                </a:tc>
                <a:tc>
                  <a:txBody>
                    <a:bodyPr/>
                    <a:lstStyle/>
                    <a:p>
                      <a:pPr algn="ctr" fontAlgn="ctr"/>
                      <a:r>
                        <a:rPr lang="en-US" altLang="ja-JP" sz="800" b="0" i="0" u="none" strike="noStrike">
                          <a:solidFill>
                            <a:srgbClr val="000000"/>
                          </a:solidFill>
                          <a:effectLst/>
                          <a:latin typeface="MS Gothic"/>
                        </a:rPr>
                        <a:t>3.3%</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2.2%</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3.3%</a:t>
                      </a:r>
                    </a:p>
                  </a:txBody>
                  <a:tcPr marL="9525" marR="9525" marT="9525" marB="0" anchor="ctr"/>
                </a:tc>
                <a:tc>
                  <a:txBody>
                    <a:bodyPr/>
                    <a:lstStyle/>
                    <a:p>
                      <a:pPr algn="ctr" fontAlgn="ctr"/>
                      <a:r>
                        <a:rPr lang="en-US" altLang="ja-JP" sz="800" b="0" i="0" u="none" strike="noStrike">
                          <a:solidFill>
                            <a:srgbClr val="000000"/>
                          </a:solidFill>
                          <a:effectLst/>
                          <a:latin typeface="MS Gothic"/>
                        </a:rPr>
                        <a:t>7</a:t>
                      </a:r>
                    </a:p>
                  </a:txBody>
                  <a:tcPr marL="9525" marR="9525" marT="9525" marB="0" anchor="ctr"/>
                </a:tc>
                <a:tc>
                  <a:txBody>
                    <a:bodyPr/>
                    <a:lstStyle/>
                    <a:p>
                      <a:pPr algn="ctr" fontAlgn="ctr"/>
                      <a:r>
                        <a:rPr lang="en-US" altLang="ja-JP" sz="800" b="0" i="0" u="none" strike="noStrike">
                          <a:solidFill>
                            <a:srgbClr val="000000"/>
                          </a:solidFill>
                          <a:effectLst/>
                          <a:latin typeface="MS Gothic"/>
                        </a:rPr>
                        <a:t>3.5%</a:t>
                      </a:r>
                    </a:p>
                  </a:txBody>
                  <a:tcPr marL="9525" marR="9525" marT="9525" marB="0" anchor="ctr"/>
                </a:tc>
              </a:tr>
              <a:tr h="154013">
                <a:tc>
                  <a:txBody>
                    <a:bodyPr/>
                    <a:lstStyle/>
                    <a:p>
                      <a:pPr algn="r" fontAlgn="b"/>
                      <a:r>
                        <a:rPr lang="ja-JP" altLang="en-US" sz="800" b="0" i="0" u="none" strike="noStrike">
                          <a:solidFill>
                            <a:srgbClr val="000000"/>
                          </a:solidFill>
                          <a:effectLst/>
                          <a:latin typeface="MS Gothic"/>
                        </a:rPr>
                        <a:t>通販・ネット販売</a:t>
                      </a:r>
                    </a:p>
                  </a:txBody>
                  <a:tcPr marL="9525" marR="9525" marT="9525" marB="0" anchor="ctr"/>
                </a:tc>
                <a:tc>
                  <a:txBody>
                    <a:bodyPr/>
                    <a:lstStyle/>
                    <a:p>
                      <a:pPr algn="ctr" fontAlgn="ctr"/>
                      <a:r>
                        <a:rPr lang="en-US" altLang="ja-JP" sz="800" b="0" i="0" u="none" strike="noStrike">
                          <a:solidFill>
                            <a:srgbClr val="000000"/>
                          </a:solidFill>
                          <a:effectLst/>
                          <a:latin typeface="MS Gothic"/>
                        </a:rPr>
                        <a:t>7</a:t>
                      </a:r>
                    </a:p>
                  </a:txBody>
                  <a:tcPr marL="9525" marR="9525" marT="9525" marB="0" anchor="ctr"/>
                </a:tc>
                <a:tc>
                  <a:txBody>
                    <a:bodyPr/>
                    <a:lstStyle/>
                    <a:p>
                      <a:pPr algn="ctr" fontAlgn="ctr"/>
                      <a:r>
                        <a:rPr lang="en-US" altLang="ja-JP" sz="800" b="0" i="0" u="none" strike="noStrike">
                          <a:solidFill>
                            <a:srgbClr val="000000"/>
                          </a:solidFill>
                          <a:effectLst/>
                          <a:latin typeface="MS Gothic"/>
                        </a:rPr>
                        <a:t>2.3%</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2.2%</a:t>
                      </a:r>
                    </a:p>
                  </a:txBody>
                  <a:tcPr marL="9525" marR="9525" marT="9525" marB="0" anchor="ctr"/>
                </a:tc>
                <a:tc>
                  <a:txBody>
                    <a:bodyPr/>
                    <a:lstStyle/>
                    <a:p>
                      <a:pPr algn="ctr" fontAlgn="ctr"/>
                      <a:r>
                        <a:rPr lang="en-US" altLang="ja-JP" sz="800" b="0" i="0" u="none" strike="noStrike">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4.9%</a:t>
                      </a:r>
                    </a:p>
                  </a:txBody>
                  <a:tcPr marL="9525" marR="9525" marT="9525" marB="0" anchor="ctr"/>
                </a:tc>
                <a:tc>
                  <a:txBody>
                    <a:bodyPr/>
                    <a:lstStyle/>
                    <a:p>
                      <a:pPr algn="ctr" fontAlgn="ctr"/>
                      <a:r>
                        <a:rPr lang="en-US" altLang="ja-JP" sz="800" b="0" i="0" u="none" strike="noStrike">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1.5%</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その他</a:t>
                      </a:r>
                    </a:p>
                  </a:txBody>
                  <a:tcPr marL="9525" marR="9525" marT="9525" marB="0" anchor="ctr"/>
                </a:tc>
                <a:tc>
                  <a:txBody>
                    <a:bodyPr/>
                    <a:lstStyle/>
                    <a:p>
                      <a:pPr algn="ctr" fontAlgn="ctr"/>
                      <a:r>
                        <a:rPr lang="en-US" altLang="ja-JP" sz="800" b="0" i="0" u="none" strike="noStrike">
                          <a:solidFill>
                            <a:srgbClr val="000000"/>
                          </a:solidFill>
                          <a:effectLst/>
                          <a:latin typeface="MS Gothic"/>
                        </a:rPr>
                        <a:t>41</a:t>
                      </a:r>
                    </a:p>
                  </a:txBody>
                  <a:tcPr marL="9525" marR="9525" marT="9525" marB="0" anchor="ctr"/>
                </a:tc>
                <a:tc>
                  <a:txBody>
                    <a:bodyPr/>
                    <a:lstStyle/>
                    <a:p>
                      <a:pPr algn="ctr" fontAlgn="ctr"/>
                      <a:r>
                        <a:rPr lang="en-US" altLang="ja-JP" sz="800" b="0" i="0" u="none" strike="noStrike">
                          <a:solidFill>
                            <a:srgbClr val="000000"/>
                          </a:solidFill>
                          <a:effectLst/>
                          <a:latin typeface="MS Gothic"/>
                        </a:rPr>
                        <a:t>13.4%</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4.4%</a:t>
                      </a:r>
                    </a:p>
                  </a:txBody>
                  <a:tcPr marL="9525" marR="9525" marT="9525" marB="0" anchor="ctr"/>
                </a:tc>
                <a:tc>
                  <a:txBody>
                    <a:bodyPr/>
                    <a:lstStyle/>
                    <a:p>
                      <a:pPr algn="ctr" fontAlgn="ctr"/>
                      <a:r>
                        <a:rPr lang="en-US" altLang="ja-JP" sz="800" b="0" i="0" u="none" strike="noStrike">
                          <a:solidFill>
                            <a:srgbClr val="000000"/>
                          </a:solidFill>
                          <a:effectLst/>
                          <a:latin typeface="MS Gothic"/>
                        </a:rPr>
                        <a:t>5</a:t>
                      </a:r>
                    </a:p>
                  </a:txBody>
                  <a:tcPr marL="9525" marR="9525" marT="9525" marB="0" anchor="ctr"/>
                </a:tc>
                <a:tc>
                  <a:txBody>
                    <a:bodyPr/>
                    <a:lstStyle/>
                    <a:p>
                      <a:pPr algn="ctr" fontAlgn="ctr"/>
                      <a:r>
                        <a:rPr lang="en-US" altLang="ja-JP" sz="800" b="0" i="0" u="none" strike="noStrike">
                          <a:solidFill>
                            <a:srgbClr val="000000"/>
                          </a:solidFill>
                          <a:effectLst/>
                          <a:latin typeface="MS Gothic"/>
                        </a:rPr>
                        <a:t>8.2%</a:t>
                      </a:r>
                    </a:p>
                  </a:txBody>
                  <a:tcPr marL="9525" marR="9525" marT="9525" marB="0" anchor="ctr"/>
                </a:tc>
                <a:tc>
                  <a:txBody>
                    <a:bodyPr/>
                    <a:lstStyle/>
                    <a:p>
                      <a:pPr algn="ctr" fontAlgn="ctr"/>
                      <a:r>
                        <a:rPr lang="en-US" altLang="ja-JP" sz="800" b="0" i="0" u="none" strike="noStrike">
                          <a:solidFill>
                            <a:srgbClr val="000000"/>
                          </a:solidFill>
                          <a:effectLst/>
                          <a:latin typeface="MS Gothic"/>
                        </a:rPr>
                        <a:t>34</a:t>
                      </a:r>
                    </a:p>
                  </a:txBody>
                  <a:tcPr marL="9525" marR="9525" marT="9525" marB="0" anchor="ctr"/>
                </a:tc>
                <a:tc>
                  <a:txBody>
                    <a:bodyPr/>
                    <a:lstStyle/>
                    <a:p>
                      <a:pPr algn="ctr" fontAlgn="ctr"/>
                      <a:r>
                        <a:rPr lang="en-US" altLang="ja-JP" sz="800" b="0" i="0" u="none" strike="noStrike">
                          <a:solidFill>
                            <a:srgbClr val="000000"/>
                          </a:solidFill>
                          <a:effectLst/>
                          <a:latin typeface="MS Gothic"/>
                        </a:rPr>
                        <a:t>17.0%</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特に決めていない</a:t>
                      </a:r>
                    </a:p>
                  </a:txBody>
                  <a:tcPr marL="9525" marR="9525" marT="9525" marB="0" anchor="ctr"/>
                </a:tc>
                <a:tc>
                  <a:txBody>
                    <a:bodyPr/>
                    <a:lstStyle/>
                    <a:p>
                      <a:pPr algn="ctr" fontAlgn="ctr"/>
                      <a:r>
                        <a:rPr lang="en-US" altLang="ja-JP" sz="800" b="0" i="0" u="none" strike="noStrike">
                          <a:solidFill>
                            <a:srgbClr val="000000"/>
                          </a:solidFill>
                          <a:effectLst/>
                          <a:latin typeface="MS Gothic"/>
                        </a:rPr>
                        <a:t>38</a:t>
                      </a:r>
                    </a:p>
                  </a:txBody>
                  <a:tcPr marL="9525" marR="9525" marT="9525" marB="0" anchor="ctr"/>
                </a:tc>
                <a:tc>
                  <a:txBody>
                    <a:bodyPr/>
                    <a:lstStyle/>
                    <a:p>
                      <a:pPr algn="ctr" fontAlgn="ctr"/>
                      <a:r>
                        <a:rPr lang="en-US" altLang="ja-JP" sz="800" b="0" i="0" u="none" strike="noStrike">
                          <a:solidFill>
                            <a:srgbClr val="000000"/>
                          </a:solidFill>
                          <a:effectLst/>
                          <a:latin typeface="MS Gothic"/>
                        </a:rPr>
                        <a:t>12.4%</a:t>
                      </a:r>
                    </a:p>
                  </a:txBody>
                  <a:tcPr marL="9525" marR="9525" marT="9525" marB="0" anchor="ctr"/>
                </a:tc>
                <a:tc>
                  <a:txBody>
                    <a:bodyPr/>
                    <a:lstStyle/>
                    <a:p>
                      <a:pPr algn="ctr" fontAlgn="ctr"/>
                      <a:r>
                        <a:rPr lang="en-US" altLang="ja-JP" sz="800" b="0" i="0" u="none" strike="noStrike">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6.7%</a:t>
                      </a:r>
                    </a:p>
                  </a:txBody>
                  <a:tcPr marL="9525" marR="9525" marT="9525" marB="0" anchor="ctr"/>
                </a:tc>
                <a:tc>
                  <a:txBody>
                    <a:bodyPr/>
                    <a:lstStyle/>
                    <a:p>
                      <a:pPr algn="ctr" fontAlgn="ctr"/>
                      <a:r>
                        <a:rPr lang="en-US" altLang="ja-JP" sz="800" b="0" i="0" u="none" strike="noStrike">
                          <a:solidFill>
                            <a:srgbClr val="000000"/>
                          </a:solidFill>
                          <a:effectLst/>
                          <a:latin typeface="MS Gothic"/>
                        </a:rPr>
                        <a:t>7</a:t>
                      </a:r>
                    </a:p>
                  </a:txBody>
                  <a:tcPr marL="9525" marR="9525" marT="9525" marB="0" anchor="ctr"/>
                </a:tc>
                <a:tc>
                  <a:txBody>
                    <a:bodyPr/>
                    <a:lstStyle/>
                    <a:p>
                      <a:pPr algn="ctr" fontAlgn="ctr"/>
                      <a:r>
                        <a:rPr lang="en-US" altLang="ja-JP" sz="800" b="0" i="0" u="none" strike="noStrike">
                          <a:solidFill>
                            <a:srgbClr val="000000"/>
                          </a:solidFill>
                          <a:effectLst/>
                          <a:latin typeface="MS Gothic"/>
                        </a:rPr>
                        <a:t>11.5%</a:t>
                      </a:r>
                    </a:p>
                  </a:txBody>
                  <a:tcPr marL="9525" marR="9525" marT="9525" marB="0" anchor="ctr"/>
                </a:tc>
                <a:tc>
                  <a:txBody>
                    <a:bodyPr/>
                    <a:lstStyle/>
                    <a:p>
                      <a:pPr algn="ctr" fontAlgn="ctr"/>
                      <a:r>
                        <a:rPr lang="en-US" altLang="ja-JP" sz="800" b="0" i="0" u="none" strike="noStrike">
                          <a:solidFill>
                            <a:srgbClr val="000000"/>
                          </a:solidFill>
                          <a:effectLst/>
                          <a:latin typeface="MS Gothic"/>
                        </a:rPr>
                        <a:t>28</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14.0%</a:t>
                      </a:r>
                    </a:p>
                  </a:txBody>
                  <a:tcPr marL="9525" marR="9525" marT="9525" marB="0" anchor="ctr"/>
                </a:tc>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3170860616"/>
              </p:ext>
            </p:extLst>
          </p:nvPr>
        </p:nvGraphicFramePr>
        <p:xfrm>
          <a:off x="3707258" y="6991911"/>
          <a:ext cx="2880002" cy="1432715"/>
        </p:xfrm>
        <a:graphic>
          <a:graphicData uri="http://schemas.openxmlformats.org/drawingml/2006/table">
            <a:tbl>
              <a:tblPr firstRow="1" bandRow="1">
                <a:tableStyleId>{073A0DAA-6AF3-43AB-8588-CEC1D06C72B9}</a:tableStyleId>
              </a:tblPr>
              <a:tblGrid>
                <a:gridCol w="567954"/>
                <a:gridCol w="289006"/>
                <a:gridCol w="289006"/>
                <a:gridCol w="289006"/>
                <a:gridCol w="289006"/>
                <a:gridCol w="289006"/>
                <a:gridCol w="289006"/>
                <a:gridCol w="289006"/>
                <a:gridCol w="289006"/>
              </a:tblGrid>
              <a:tr h="141876">
                <a:tc>
                  <a:txBody>
                    <a:bodyPr/>
                    <a:lstStyle/>
                    <a:p>
                      <a:pPr algn="r" fontAlgn="ctr"/>
                      <a:r>
                        <a:rPr lang="ja-JP" altLang="en-US" sz="800" b="0" i="0" u="none" strike="noStrike" dirty="0" smtClean="0">
                          <a:effectLst/>
                          <a:latin typeface="ＭＳ Ｐゴシック"/>
                        </a:rPr>
                        <a:t>みそ</a:t>
                      </a:r>
                      <a:endParaRPr lang="en-US" altLang="ja-JP" sz="800" b="0" i="0" u="none" strike="noStrike" dirty="0" smtClean="0">
                        <a:effectLst/>
                        <a:latin typeface="ＭＳ Ｐゴシック"/>
                      </a:endParaRPr>
                    </a:p>
                  </a:txBody>
                  <a:tcPr marL="9525" marR="9525" marT="9525" marB="0" anchor="ctr"/>
                </a:tc>
                <a:tc gridSpan="2">
                  <a:txBody>
                    <a:bodyPr/>
                    <a:lstStyle/>
                    <a:p>
                      <a:pPr algn="ctr" fontAlgn="ctr"/>
                      <a:r>
                        <a:rPr lang="ja-JP" altLang="en-US" sz="800" b="0" i="0" u="none" strike="noStrike" dirty="0" smtClean="0">
                          <a:solidFill>
                            <a:schemeClr val="bg1"/>
                          </a:solidFill>
                          <a:effectLst/>
                          <a:latin typeface="MS Gothic"/>
                        </a:rPr>
                        <a:t>合計</a:t>
                      </a:r>
                      <a:endParaRPr lang="ja-JP" altLang="en-US" sz="800" b="0" i="0" u="none" strike="noStrike" dirty="0">
                        <a:solidFill>
                          <a:schemeClr val="bg1"/>
                        </a:solidFill>
                        <a:effectLst/>
                        <a:latin typeface="MS Gothic"/>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MS Gothic"/>
                      </a:endParaRPr>
                    </a:p>
                  </a:txBody>
                  <a:tcPr marL="9525" marR="9525" marT="9525" marB="0" anchor="ctr"/>
                </a:tc>
                <a:tc gridSpan="2">
                  <a:txBody>
                    <a:bodyPr/>
                    <a:lstStyle/>
                    <a:p>
                      <a:pPr algn="ctr" fontAlgn="ctr"/>
                      <a:r>
                        <a:rPr lang="en-US" altLang="ja-JP" sz="800" b="0" i="0" u="none" strike="noStrike" dirty="0">
                          <a:solidFill>
                            <a:schemeClr val="bg1"/>
                          </a:solidFill>
                          <a:effectLst/>
                          <a:latin typeface="MS Gothic"/>
                        </a:rPr>
                        <a:t>40</a:t>
                      </a:r>
                      <a:r>
                        <a:rPr lang="ja-JP" altLang="en-US" sz="800" b="0" i="0" u="none" strike="noStrike" dirty="0">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50</a:t>
                      </a:r>
                      <a:r>
                        <a:rPr lang="ja-JP" altLang="en-US" sz="8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60</a:t>
                      </a:r>
                      <a:r>
                        <a:rPr lang="ja-JP" altLang="en-US" sz="8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168057">
                <a:tc>
                  <a:txBody>
                    <a:bodyPr/>
                    <a:lstStyle/>
                    <a:p>
                      <a:pPr algn="r" fontAlgn="b"/>
                      <a:r>
                        <a:rPr lang="ja-JP" altLang="en-US" sz="800" b="0" i="0" u="none" strike="noStrike" dirty="0">
                          <a:solidFill>
                            <a:srgbClr val="000000"/>
                          </a:solidFill>
                          <a:effectLst/>
                          <a:latin typeface="MS Gothic"/>
                        </a:rPr>
                        <a:t>この直売所</a:t>
                      </a:r>
                    </a:p>
                  </a:txBody>
                  <a:tcPr marL="9525" marR="9525" marT="9525" marB="0" anchor="ctr"/>
                </a:tc>
                <a:tc>
                  <a:txBody>
                    <a:bodyPr/>
                    <a:lstStyle/>
                    <a:p>
                      <a:pPr algn="ctr" fontAlgn="ctr"/>
                      <a:r>
                        <a:rPr lang="en-US" altLang="ja-JP" sz="800" b="0" i="0" u="none" strike="noStrike">
                          <a:solidFill>
                            <a:srgbClr val="000000"/>
                          </a:solidFill>
                          <a:effectLst/>
                          <a:latin typeface="MS Gothic"/>
                        </a:rPr>
                        <a:t>17</a:t>
                      </a:r>
                    </a:p>
                  </a:txBody>
                  <a:tcPr marL="9525" marR="9525" marT="9525" marB="0" anchor="ctr"/>
                </a:tc>
                <a:tc>
                  <a:txBody>
                    <a:bodyPr/>
                    <a:lstStyle/>
                    <a:p>
                      <a:pPr algn="ctr" fontAlgn="ctr"/>
                      <a:r>
                        <a:rPr lang="en-US" altLang="ja-JP" sz="800" b="0" i="0" u="none" strike="noStrike">
                          <a:solidFill>
                            <a:srgbClr val="000000"/>
                          </a:solidFill>
                          <a:effectLst/>
                          <a:latin typeface="MS Gothic"/>
                        </a:rPr>
                        <a:t>5.6%</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2.1%</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16</a:t>
                      </a:r>
                    </a:p>
                  </a:txBody>
                  <a:tcPr marL="9525" marR="9525" marT="9525" marB="0" anchor="ctr"/>
                </a:tc>
                <a:tc>
                  <a:txBody>
                    <a:bodyPr/>
                    <a:lstStyle/>
                    <a:p>
                      <a:pPr algn="ctr" fontAlgn="ctr"/>
                      <a:r>
                        <a:rPr lang="en-US" altLang="ja-JP" sz="800" b="0" i="0" u="none" strike="noStrike">
                          <a:solidFill>
                            <a:srgbClr val="000000"/>
                          </a:solidFill>
                          <a:effectLst/>
                          <a:latin typeface="MS Gothic"/>
                        </a:rPr>
                        <a:t>7.5%</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他の直売所</a:t>
                      </a:r>
                    </a:p>
                  </a:txBody>
                  <a:tcPr marL="9525" marR="9525" marT="9525" marB="0" anchor="ctr"/>
                </a:tc>
                <a:tc>
                  <a:txBody>
                    <a:bodyPr/>
                    <a:lstStyle/>
                    <a:p>
                      <a:pPr algn="ctr" fontAlgn="ctr"/>
                      <a:r>
                        <a:rPr lang="en-US" altLang="ja-JP" sz="800" b="0" i="0" u="none" strike="noStrike">
                          <a:solidFill>
                            <a:srgbClr val="000000"/>
                          </a:solidFill>
                          <a:effectLst/>
                          <a:latin typeface="MS Gothic"/>
                        </a:rPr>
                        <a:t>8</a:t>
                      </a:r>
                    </a:p>
                  </a:txBody>
                  <a:tcPr marL="9525" marR="9525" marT="9525" marB="0" anchor="ctr"/>
                </a:tc>
                <a:tc>
                  <a:txBody>
                    <a:bodyPr/>
                    <a:lstStyle/>
                    <a:p>
                      <a:pPr algn="ctr" fontAlgn="ctr"/>
                      <a:r>
                        <a:rPr lang="en-US" altLang="ja-JP" sz="800" b="0" i="0" u="none" strike="noStrike">
                          <a:solidFill>
                            <a:srgbClr val="000000"/>
                          </a:solidFill>
                          <a:effectLst/>
                          <a:latin typeface="MS Gothic"/>
                        </a:rPr>
                        <a:t>2.6%</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2.1%</a:t>
                      </a:r>
                    </a:p>
                  </a:txBody>
                  <a:tcPr marL="9525" marR="9525" marT="9525" marB="0" anchor="ctr"/>
                </a:tc>
                <a:tc>
                  <a:txBody>
                    <a:bodyPr/>
                    <a:lstStyle/>
                    <a:p>
                      <a:pPr algn="ctr" fontAlgn="ctr"/>
                      <a:r>
                        <a:rPr lang="en-US" altLang="ja-JP" sz="800" b="0" i="0" u="none" strike="noStrike">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6.8%</a:t>
                      </a:r>
                    </a:p>
                  </a:txBody>
                  <a:tcPr marL="9525" marR="9525" marT="9525" marB="0" anchor="ctr"/>
                </a:tc>
                <a:tc>
                  <a:txBody>
                    <a:bodyPr/>
                    <a:lstStyle/>
                    <a:p>
                      <a:pPr algn="ctr" fontAlgn="ctr"/>
                      <a:r>
                        <a:rPr lang="en-US" altLang="ja-JP" sz="800" b="0" i="0" u="none" strike="noStrike">
                          <a:solidFill>
                            <a:srgbClr val="000000"/>
                          </a:solidFill>
                          <a:effectLst/>
                          <a:latin typeface="MS Gothic"/>
                        </a:rPr>
                        <a:t>4</a:t>
                      </a:r>
                    </a:p>
                  </a:txBody>
                  <a:tcPr marL="9525" marR="9525" marT="9525" marB="0" anchor="ctr"/>
                </a:tc>
                <a:tc>
                  <a:txBody>
                    <a:bodyPr/>
                    <a:lstStyle/>
                    <a:p>
                      <a:pPr algn="ctr" fontAlgn="ctr"/>
                      <a:r>
                        <a:rPr lang="en-US" altLang="ja-JP" sz="800" b="0" i="0" u="none" strike="noStrike">
                          <a:solidFill>
                            <a:srgbClr val="000000"/>
                          </a:solidFill>
                          <a:effectLst/>
                          <a:latin typeface="MS Gothic"/>
                        </a:rPr>
                        <a:t>1.9%</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スーパー</a:t>
                      </a:r>
                    </a:p>
                  </a:txBody>
                  <a:tcPr marL="9525" marR="9525" marT="9525" marB="0" anchor="ctr"/>
                </a:tc>
                <a:tc>
                  <a:txBody>
                    <a:bodyPr/>
                    <a:lstStyle/>
                    <a:p>
                      <a:pPr algn="ctr" fontAlgn="ctr"/>
                      <a:r>
                        <a:rPr lang="en-US" altLang="ja-JP" sz="800" b="0" i="0" u="none" strike="noStrike">
                          <a:solidFill>
                            <a:srgbClr val="000000"/>
                          </a:solidFill>
                          <a:effectLst/>
                          <a:latin typeface="MS Gothic"/>
                        </a:rPr>
                        <a:t>171</a:t>
                      </a:r>
                    </a:p>
                  </a:txBody>
                  <a:tcPr marL="9525" marR="9525" marT="9525" marB="0" anchor="ctr"/>
                </a:tc>
                <a:tc>
                  <a:txBody>
                    <a:bodyPr/>
                    <a:lstStyle/>
                    <a:p>
                      <a:pPr algn="ctr" fontAlgn="ctr"/>
                      <a:r>
                        <a:rPr lang="en-US" altLang="ja-JP" sz="800" b="0" i="0" u="none" strike="noStrike">
                          <a:solidFill>
                            <a:srgbClr val="000000"/>
                          </a:solidFill>
                          <a:effectLst/>
                          <a:latin typeface="MS Gothic"/>
                        </a:rPr>
                        <a:t>56.3%</a:t>
                      </a:r>
                    </a:p>
                  </a:txBody>
                  <a:tcPr marL="9525" marR="9525" marT="9525" marB="0" anchor="ctr"/>
                </a:tc>
                <a:tc>
                  <a:txBody>
                    <a:bodyPr/>
                    <a:lstStyle/>
                    <a:p>
                      <a:pPr algn="ctr" fontAlgn="ctr"/>
                      <a:r>
                        <a:rPr lang="en-US" altLang="ja-JP" sz="800" b="0" i="0" u="none" strike="noStrike">
                          <a:solidFill>
                            <a:srgbClr val="000000"/>
                          </a:solidFill>
                          <a:effectLst/>
                          <a:latin typeface="MS Gothic"/>
                        </a:rPr>
                        <a:t>32</a:t>
                      </a:r>
                    </a:p>
                  </a:txBody>
                  <a:tcPr marL="9525" marR="9525" marT="9525" marB="0" anchor="ctr"/>
                </a:tc>
                <a:tc>
                  <a:txBody>
                    <a:bodyPr/>
                    <a:lstStyle/>
                    <a:p>
                      <a:pPr algn="ctr" fontAlgn="ctr"/>
                      <a:r>
                        <a:rPr lang="en-US" altLang="ja-JP" sz="800" b="0" i="0" u="none" strike="noStrike">
                          <a:solidFill>
                            <a:srgbClr val="000000"/>
                          </a:solidFill>
                          <a:effectLst/>
                          <a:latin typeface="MS Gothic"/>
                        </a:rPr>
                        <a:t>66.7%</a:t>
                      </a:r>
                    </a:p>
                  </a:txBody>
                  <a:tcPr marL="9525" marR="9525" marT="9525" marB="0" anchor="ctr"/>
                </a:tc>
                <a:tc>
                  <a:txBody>
                    <a:bodyPr/>
                    <a:lstStyle/>
                    <a:p>
                      <a:pPr algn="ctr" fontAlgn="ctr"/>
                      <a:r>
                        <a:rPr lang="en-US" altLang="ja-JP" sz="800" b="0" i="0" u="none" strike="noStrike">
                          <a:solidFill>
                            <a:srgbClr val="000000"/>
                          </a:solidFill>
                          <a:effectLst/>
                          <a:latin typeface="MS Gothic"/>
                        </a:rPr>
                        <a:t>26</a:t>
                      </a:r>
                    </a:p>
                  </a:txBody>
                  <a:tcPr marL="9525" marR="9525" marT="9525" marB="0" anchor="ctr"/>
                </a:tc>
                <a:tc>
                  <a:txBody>
                    <a:bodyPr/>
                    <a:lstStyle/>
                    <a:p>
                      <a:pPr algn="ctr" fontAlgn="ctr"/>
                      <a:r>
                        <a:rPr lang="en-US" altLang="ja-JP" sz="800" b="0" i="0" u="none" strike="noStrike">
                          <a:solidFill>
                            <a:srgbClr val="000000"/>
                          </a:solidFill>
                          <a:effectLst/>
                          <a:latin typeface="MS Gothic"/>
                        </a:rPr>
                        <a:t>59.1%</a:t>
                      </a:r>
                    </a:p>
                  </a:txBody>
                  <a:tcPr marL="9525" marR="9525" marT="9525" marB="0" anchor="ctr"/>
                </a:tc>
                <a:tc>
                  <a:txBody>
                    <a:bodyPr/>
                    <a:lstStyle/>
                    <a:p>
                      <a:pPr algn="ctr" fontAlgn="ctr"/>
                      <a:r>
                        <a:rPr lang="en-US" altLang="ja-JP" sz="800" b="0" i="0" u="none" strike="noStrike">
                          <a:solidFill>
                            <a:srgbClr val="000000"/>
                          </a:solidFill>
                          <a:effectLst/>
                          <a:latin typeface="MS Gothic"/>
                        </a:rPr>
                        <a:t>113</a:t>
                      </a:r>
                    </a:p>
                  </a:txBody>
                  <a:tcPr marL="9525" marR="9525" marT="9525" marB="0" anchor="ctr"/>
                </a:tc>
                <a:tc>
                  <a:txBody>
                    <a:bodyPr/>
                    <a:lstStyle/>
                    <a:p>
                      <a:pPr algn="ctr" fontAlgn="ctr"/>
                      <a:r>
                        <a:rPr lang="en-US" altLang="ja-JP" sz="800" b="0" i="0" u="none" strike="noStrike">
                          <a:solidFill>
                            <a:srgbClr val="000000"/>
                          </a:solidFill>
                          <a:effectLst/>
                          <a:latin typeface="MS Gothic"/>
                        </a:rPr>
                        <a:t>53.3%</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専門店</a:t>
                      </a:r>
                    </a:p>
                  </a:txBody>
                  <a:tcPr marL="9525" marR="9525" marT="9525" marB="0" anchor="ctr"/>
                </a:tc>
                <a:tc>
                  <a:txBody>
                    <a:bodyPr/>
                    <a:lstStyle/>
                    <a:p>
                      <a:pPr algn="ctr" fontAlgn="ctr"/>
                      <a:r>
                        <a:rPr lang="en-US" altLang="ja-JP" sz="800" b="0" i="0" u="none" strike="noStrike">
                          <a:solidFill>
                            <a:srgbClr val="000000"/>
                          </a:solidFill>
                          <a:effectLst/>
                          <a:latin typeface="MS Gothic"/>
                        </a:rPr>
                        <a:t>6</a:t>
                      </a:r>
                    </a:p>
                  </a:txBody>
                  <a:tcPr marL="9525" marR="9525" marT="9525" marB="0" anchor="ctr"/>
                </a:tc>
                <a:tc>
                  <a:txBody>
                    <a:bodyPr/>
                    <a:lstStyle/>
                    <a:p>
                      <a:pPr algn="ctr" fontAlgn="ctr"/>
                      <a:r>
                        <a:rPr lang="en-US" altLang="ja-JP" sz="800" b="0" i="0" u="none" strike="noStrike">
                          <a:solidFill>
                            <a:srgbClr val="000000"/>
                          </a:solidFill>
                          <a:effectLst/>
                          <a:latin typeface="MS Gothic"/>
                        </a:rPr>
                        <a:t>2.0%</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6</a:t>
                      </a:r>
                    </a:p>
                  </a:txBody>
                  <a:tcPr marL="9525" marR="9525" marT="9525" marB="0" anchor="ctr"/>
                </a:tc>
                <a:tc>
                  <a:txBody>
                    <a:bodyPr/>
                    <a:lstStyle/>
                    <a:p>
                      <a:pPr algn="ctr" fontAlgn="ctr"/>
                      <a:r>
                        <a:rPr lang="en-US" altLang="ja-JP" sz="800" b="0" i="0" u="none" strike="noStrike">
                          <a:solidFill>
                            <a:srgbClr val="000000"/>
                          </a:solidFill>
                          <a:effectLst/>
                          <a:latin typeface="MS Gothic"/>
                        </a:rPr>
                        <a:t>2.8%</a:t>
                      </a:r>
                    </a:p>
                  </a:txBody>
                  <a:tcPr marL="9525" marR="9525" marT="9525" marB="0" anchor="ctr"/>
                </a:tc>
              </a:tr>
              <a:tr h="154013">
                <a:tc>
                  <a:txBody>
                    <a:bodyPr/>
                    <a:lstStyle/>
                    <a:p>
                      <a:pPr algn="r" fontAlgn="b"/>
                      <a:r>
                        <a:rPr lang="ja-JP" altLang="en-US" sz="800" b="0" i="0" u="none" strike="noStrike">
                          <a:solidFill>
                            <a:srgbClr val="000000"/>
                          </a:solidFill>
                          <a:effectLst/>
                          <a:latin typeface="MS Gothic"/>
                        </a:rPr>
                        <a:t>通販・ネット販売</a:t>
                      </a:r>
                    </a:p>
                  </a:txBody>
                  <a:tcPr marL="9525" marR="9525" marT="9525" marB="0" anchor="ctr"/>
                </a:tc>
                <a:tc>
                  <a:txBody>
                    <a:bodyPr/>
                    <a:lstStyle/>
                    <a:p>
                      <a:pPr algn="ctr" fontAlgn="ctr"/>
                      <a:r>
                        <a:rPr lang="en-US" altLang="ja-JP" sz="800" b="0" i="0" u="none" strike="noStrike">
                          <a:solidFill>
                            <a:srgbClr val="000000"/>
                          </a:solidFill>
                          <a:effectLst/>
                          <a:latin typeface="MS Gothic"/>
                        </a:rPr>
                        <a:t>8</a:t>
                      </a:r>
                    </a:p>
                  </a:txBody>
                  <a:tcPr marL="9525" marR="9525" marT="9525" marB="0" anchor="ctr"/>
                </a:tc>
                <a:tc>
                  <a:txBody>
                    <a:bodyPr/>
                    <a:lstStyle/>
                    <a:p>
                      <a:pPr algn="ctr" fontAlgn="ctr"/>
                      <a:r>
                        <a:rPr lang="en-US" altLang="ja-JP" sz="800" b="0" i="0" u="none" strike="noStrike">
                          <a:solidFill>
                            <a:srgbClr val="000000"/>
                          </a:solidFill>
                          <a:effectLst/>
                          <a:latin typeface="MS Gothic"/>
                        </a:rPr>
                        <a:t>2.6%</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2.1%</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4.5%</a:t>
                      </a:r>
                    </a:p>
                  </a:txBody>
                  <a:tcPr marL="9525" marR="9525" marT="9525" marB="0" anchor="ctr"/>
                </a:tc>
                <a:tc>
                  <a:txBody>
                    <a:bodyPr/>
                    <a:lstStyle/>
                    <a:p>
                      <a:pPr algn="ctr" fontAlgn="ctr"/>
                      <a:r>
                        <a:rPr lang="en-US" altLang="ja-JP" sz="800" b="0" i="0" u="none" strike="noStrike">
                          <a:solidFill>
                            <a:srgbClr val="000000"/>
                          </a:solidFill>
                          <a:effectLst/>
                          <a:latin typeface="MS Gothic"/>
                        </a:rPr>
                        <a:t>5</a:t>
                      </a:r>
                    </a:p>
                  </a:txBody>
                  <a:tcPr marL="9525" marR="9525" marT="9525" marB="0" anchor="ctr"/>
                </a:tc>
                <a:tc>
                  <a:txBody>
                    <a:bodyPr/>
                    <a:lstStyle/>
                    <a:p>
                      <a:pPr algn="ctr" fontAlgn="ctr"/>
                      <a:r>
                        <a:rPr lang="en-US" altLang="ja-JP" sz="800" b="0" i="0" u="none" strike="noStrike">
                          <a:solidFill>
                            <a:srgbClr val="000000"/>
                          </a:solidFill>
                          <a:effectLst/>
                          <a:latin typeface="MS Gothic"/>
                        </a:rPr>
                        <a:t>2.4%</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その他</a:t>
                      </a:r>
                    </a:p>
                  </a:txBody>
                  <a:tcPr marL="9525" marR="9525" marT="9525" marB="0" anchor="ctr"/>
                </a:tc>
                <a:tc>
                  <a:txBody>
                    <a:bodyPr/>
                    <a:lstStyle/>
                    <a:p>
                      <a:pPr algn="ctr" fontAlgn="ctr"/>
                      <a:r>
                        <a:rPr lang="en-US" altLang="ja-JP" sz="800" b="0" i="0" u="none" strike="noStrike">
                          <a:solidFill>
                            <a:srgbClr val="000000"/>
                          </a:solidFill>
                          <a:effectLst/>
                          <a:latin typeface="MS Gothic"/>
                        </a:rPr>
                        <a:t>61</a:t>
                      </a:r>
                    </a:p>
                  </a:txBody>
                  <a:tcPr marL="9525" marR="9525" marT="9525" marB="0" anchor="ctr"/>
                </a:tc>
                <a:tc>
                  <a:txBody>
                    <a:bodyPr/>
                    <a:lstStyle/>
                    <a:p>
                      <a:pPr algn="ctr" fontAlgn="ctr"/>
                      <a:r>
                        <a:rPr lang="en-US" altLang="ja-JP" sz="800" b="0" i="0" u="none" strike="noStrike">
                          <a:solidFill>
                            <a:srgbClr val="000000"/>
                          </a:solidFill>
                          <a:effectLst/>
                          <a:latin typeface="MS Gothic"/>
                        </a:rPr>
                        <a:t>20.1%</a:t>
                      </a:r>
                    </a:p>
                  </a:txBody>
                  <a:tcPr marL="9525" marR="9525" marT="9525" marB="0" anchor="ctr"/>
                </a:tc>
                <a:tc>
                  <a:txBody>
                    <a:bodyPr/>
                    <a:lstStyle/>
                    <a:p>
                      <a:pPr algn="ctr" fontAlgn="ctr"/>
                      <a:r>
                        <a:rPr lang="en-US" altLang="ja-JP" sz="800" b="0" i="0" u="none" strike="noStrike">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6.3%</a:t>
                      </a:r>
                    </a:p>
                  </a:txBody>
                  <a:tcPr marL="9525" marR="9525" marT="9525" marB="0" anchor="ctr"/>
                </a:tc>
                <a:tc>
                  <a:txBody>
                    <a:bodyPr/>
                    <a:lstStyle/>
                    <a:p>
                      <a:pPr algn="ctr" fontAlgn="ctr"/>
                      <a:r>
                        <a:rPr lang="en-US" altLang="ja-JP" sz="800" b="0" i="0" u="none" strike="noStrike">
                          <a:solidFill>
                            <a:srgbClr val="000000"/>
                          </a:solidFill>
                          <a:effectLst/>
                          <a:latin typeface="MS Gothic"/>
                        </a:rPr>
                        <a:t>9</a:t>
                      </a:r>
                    </a:p>
                  </a:txBody>
                  <a:tcPr marL="9525" marR="9525" marT="9525" marB="0" anchor="ctr"/>
                </a:tc>
                <a:tc>
                  <a:txBody>
                    <a:bodyPr/>
                    <a:lstStyle/>
                    <a:p>
                      <a:pPr algn="ctr" fontAlgn="ctr"/>
                      <a:r>
                        <a:rPr lang="en-US" altLang="ja-JP" sz="800" b="0" i="0" u="none" strike="noStrike">
                          <a:solidFill>
                            <a:srgbClr val="000000"/>
                          </a:solidFill>
                          <a:effectLst/>
                          <a:latin typeface="MS Gothic"/>
                        </a:rPr>
                        <a:t>20.5%</a:t>
                      </a:r>
                    </a:p>
                  </a:txBody>
                  <a:tcPr marL="9525" marR="9525" marT="9525" marB="0" anchor="ctr"/>
                </a:tc>
                <a:tc>
                  <a:txBody>
                    <a:bodyPr/>
                    <a:lstStyle/>
                    <a:p>
                      <a:pPr algn="ctr" fontAlgn="ctr"/>
                      <a:r>
                        <a:rPr lang="en-US" altLang="ja-JP" sz="800" b="0" i="0" u="none" strike="noStrike">
                          <a:solidFill>
                            <a:srgbClr val="000000"/>
                          </a:solidFill>
                          <a:effectLst/>
                          <a:latin typeface="MS Gothic"/>
                        </a:rPr>
                        <a:t>49</a:t>
                      </a:r>
                    </a:p>
                  </a:txBody>
                  <a:tcPr marL="9525" marR="9525" marT="9525" marB="0" anchor="ctr"/>
                </a:tc>
                <a:tc>
                  <a:txBody>
                    <a:bodyPr/>
                    <a:lstStyle/>
                    <a:p>
                      <a:pPr algn="ctr" fontAlgn="ctr"/>
                      <a:r>
                        <a:rPr lang="en-US" altLang="ja-JP" sz="800" b="0" i="0" u="none" strike="noStrike">
                          <a:solidFill>
                            <a:srgbClr val="000000"/>
                          </a:solidFill>
                          <a:effectLst/>
                          <a:latin typeface="MS Gothic"/>
                        </a:rPr>
                        <a:t>23.1%</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特に決めていない</a:t>
                      </a:r>
                    </a:p>
                  </a:txBody>
                  <a:tcPr marL="9525" marR="9525" marT="9525" marB="0" anchor="ctr"/>
                </a:tc>
                <a:tc>
                  <a:txBody>
                    <a:bodyPr/>
                    <a:lstStyle/>
                    <a:p>
                      <a:pPr algn="ctr" fontAlgn="ctr"/>
                      <a:r>
                        <a:rPr lang="en-US" altLang="ja-JP" sz="800" b="0" i="0" u="none" strike="noStrike">
                          <a:solidFill>
                            <a:srgbClr val="000000"/>
                          </a:solidFill>
                          <a:effectLst/>
                          <a:latin typeface="MS Gothic"/>
                        </a:rPr>
                        <a:t>33</a:t>
                      </a:r>
                    </a:p>
                  </a:txBody>
                  <a:tcPr marL="9525" marR="9525" marT="9525" marB="0" anchor="ctr"/>
                </a:tc>
                <a:tc>
                  <a:txBody>
                    <a:bodyPr/>
                    <a:lstStyle/>
                    <a:p>
                      <a:pPr algn="ctr" fontAlgn="ctr"/>
                      <a:r>
                        <a:rPr lang="en-US" altLang="ja-JP" sz="800" b="0" i="0" u="none" strike="noStrike">
                          <a:solidFill>
                            <a:srgbClr val="000000"/>
                          </a:solidFill>
                          <a:effectLst/>
                          <a:latin typeface="MS Gothic"/>
                        </a:rPr>
                        <a:t>10.9%</a:t>
                      </a:r>
                    </a:p>
                  </a:txBody>
                  <a:tcPr marL="9525" marR="9525" marT="9525" marB="0" anchor="ctr"/>
                </a:tc>
                <a:tc>
                  <a:txBody>
                    <a:bodyPr/>
                    <a:lstStyle/>
                    <a:p>
                      <a:pPr algn="ctr" fontAlgn="ctr"/>
                      <a:r>
                        <a:rPr lang="en-US" altLang="ja-JP" sz="800" b="0" i="0" u="none" strike="noStrike">
                          <a:solidFill>
                            <a:srgbClr val="000000"/>
                          </a:solidFill>
                          <a:effectLst/>
                          <a:latin typeface="MS Gothic"/>
                        </a:rPr>
                        <a:t>10</a:t>
                      </a:r>
                    </a:p>
                  </a:txBody>
                  <a:tcPr marL="9525" marR="9525" marT="9525" marB="0" anchor="ctr"/>
                </a:tc>
                <a:tc>
                  <a:txBody>
                    <a:bodyPr/>
                    <a:lstStyle/>
                    <a:p>
                      <a:pPr algn="ctr" fontAlgn="ctr"/>
                      <a:r>
                        <a:rPr lang="en-US" altLang="ja-JP" sz="800" b="0" i="0" u="none" strike="noStrike">
                          <a:solidFill>
                            <a:srgbClr val="000000"/>
                          </a:solidFill>
                          <a:effectLst/>
                          <a:latin typeface="MS Gothic"/>
                        </a:rPr>
                        <a:t>20.8%</a:t>
                      </a:r>
                    </a:p>
                  </a:txBody>
                  <a:tcPr marL="9525" marR="9525" marT="9525" marB="0" anchor="ctr"/>
                </a:tc>
                <a:tc>
                  <a:txBody>
                    <a:bodyPr/>
                    <a:lstStyle/>
                    <a:p>
                      <a:pPr algn="ctr" fontAlgn="ctr"/>
                      <a:r>
                        <a:rPr lang="en-US" altLang="ja-JP" sz="800" b="0" i="0" u="none" strike="noStrike">
                          <a:solidFill>
                            <a:srgbClr val="000000"/>
                          </a:solidFill>
                          <a:effectLst/>
                          <a:latin typeface="MS Gothic"/>
                        </a:rPr>
                        <a:t>4</a:t>
                      </a:r>
                    </a:p>
                  </a:txBody>
                  <a:tcPr marL="9525" marR="9525" marT="9525" marB="0" anchor="ctr"/>
                </a:tc>
                <a:tc>
                  <a:txBody>
                    <a:bodyPr/>
                    <a:lstStyle/>
                    <a:p>
                      <a:pPr algn="ctr" fontAlgn="ctr"/>
                      <a:r>
                        <a:rPr lang="en-US" altLang="ja-JP" sz="800" b="0" i="0" u="none" strike="noStrike">
                          <a:solidFill>
                            <a:srgbClr val="000000"/>
                          </a:solidFill>
                          <a:effectLst/>
                          <a:latin typeface="MS Gothic"/>
                        </a:rPr>
                        <a:t>9.1%</a:t>
                      </a:r>
                    </a:p>
                  </a:txBody>
                  <a:tcPr marL="9525" marR="9525" marT="9525" marB="0" anchor="ctr"/>
                </a:tc>
                <a:tc>
                  <a:txBody>
                    <a:bodyPr/>
                    <a:lstStyle/>
                    <a:p>
                      <a:pPr algn="ctr" fontAlgn="ctr"/>
                      <a:r>
                        <a:rPr lang="en-US" altLang="ja-JP" sz="800" b="0" i="0" u="none" strike="noStrike">
                          <a:solidFill>
                            <a:srgbClr val="000000"/>
                          </a:solidFill>
                          <a:effectLst/>
                          <a:latin typeface="MS Gothic"/>
                        </a:rPr>
                        <a:t>19</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9.0%</a:t>
                      </a:r>
                    </a:p>
                  </a:txBody>
                  <a:tcPr marL="9525" marR="9525" marT="9525" marB="0" anchor="ctr"/>
                </a:tc>
              </a:tr>
            </a:tbl>
          </a:graphicData>
        </a:graphic>
      </p:graphicFrame>
      <p:sp>
        <p:nvSpPr>
          <p:cNvPr id="2" name="フッター プレースホルダー 1"/>
          <p:cNvSpPr>
            <a:spLocks noGrp="1"/>
          </p:cNvSpPr>
          <p:nvPr>
            <p:ph type="ftr" sz="quarter" idx="11"/>
          </p:nvPr>
        </p:nvSpPr>
        <p:spPr>
          <a:xfrm>
            <a:off x="2348880" y="8657167"/>
            <a:ext cx="2171700" cy="486833"/>
          </a:xfrm>
        </p:spPr>
        <p:txBody>
          <a:bodyPr/>
          <a:lstStyle/>
          <a:p>
            <a:r>
              <a:rPr kumimoji="1" lang="ja-JP" altLang="en-US" dirty="0" smtClean="0"/>
              <a:t>１９</a:t>
            </a:r>
            <a:endParaRPr kumimoji="1" lang="ja-JP" altLang="en-US" dirty="0"/>
          </a:p>
        </p:txBody>
      </p:sp>
    </p:spTree>
    <p:extLst>
      <p:ext uri="{BB962C8B-B14F-4D97-AF65-F5344CB8AC3E}">
        <p14:creationId xmlns:p14="http://schemas.microsoft.com/office/powerpoint/2010/main" val="25081365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92040" y="899592"/>
            <a:ext cx="2651740" cy="276999"/>
          </a:xfrm>
          <a:prstGeom prst="rect">
            <a:avLst/>
          </a:prstGeom>
          <a:noFill/>
        </p:spPr>
        <p:txBody>
          <a:bodyPr wrap="square" rtlCol="0">
            <a:spAutoFit/>
          </a:bodyPr>
          <a:lstStyle/>
          <a:p>
            <a:r>
              <a:rPr kumimoji="1" lang="en-US" altLang="ja-JP" sz="1200" dirty="0" smtClean="0"/>
              <a:t>Q</a:t>
            </a:r>
            <a:r>
              <a:rPr lang="ja-JP" altLang="en-US" sz="1200" dirty="0"/>
              <a:t>８</a:t>
            </a:r>
            <a:r>
              <a:rPr lang="en-US" altLang="ja-JP" sz="1200" dirty="0" smtClean="0"/>
              <a:t>-</a:t>
            </a:r>
            <a:r>
              <a:rPr lang="ja-JP" altLang="en-US" sz="1200" dirty="0" smtClean="0"/>
              <a:t>⑥　漬物 　　</a:t>
            </a:r>
            <a:r>
              <a:rPr kumimoji="1" lang="ja-JP" altLang="en-US" sz="1200" dirty="0" smtClean="0"/>
              <a:t>　</a:t>
            </a:r>
            <a:endParaRPr kumimoji="1" lang="ja-JP" altLang="en-US" sz="12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176" y="1342293"/>
            <a:ext cx="2880000" cy="201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9620" y="1342293"/>
            <a:ext cx="2880000" cy="201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819" y="5004048"/>
            <a:ext cx="2880000" cy="206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9620" y="5004048"/>
            <a:ext cx="2880000" cy="201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表 7"/>
          <p:cNvGraphicFramePr>
            <a:graphicFrameLocks noGrp="1"/>
          </p:cNvGraphicFramePr>
          <p:nvPr>
            <p:extLst>
              <p:ext uri="{D42A27DB-BD31-4B8C-83A1-F6EECF244321}">
                <p14:modId xmlns:p14="http://schemas.microsoft.com/office/powerpoint/2010/main" val="217561858"/>
              </p:ext>
            </p:extLst>
          </p:nvPr>
        </p:nvGraphicFramePr>
        <p:xfrm>
          <a:off x="309775" y="3347864"/>
          <a:ext cx="2880002" cy="1422284"/>
        </p:xfrm>
        <a:graphic>
          <a:graphicData uri="http://schemas.openxmlformats.org/drawingml/2006/table">
            <a:tbl>
              <a:tblPr firstRow="1" bandRow="1">
                <a:tableStyleId>{073A0DAA-6AF3-43AB-8588-CEC1D06C72B9}</a:tableStyleId>
              </a:tblPr>
              <a:tblGrid>
                <a:gridCol w="567954"/>
                <a:gridCol w="289006"/>
                <a:gridCol w="289006"/>
                <a:gridCol w="289006"/>
                <a:gridCol w="289006"/>
                <a:gridCol w="289006"/>
                <a:gridCol w="289006"/>
                <a:gridCol w="289006"/>
                <a:gridCol w="289006"/>
              </a:tblGrid>
              <a:tr h="67659">
                <a:tc>
                  <a:txBody>
                    <a:bodyPr/>
                    <a:lstStyle/>
                    <a:p>
                      <a:pPr algn="r" fontAlgn="ctr"/>
                      <a:r>
                        <a:rPr lang="ja-JP" altLang="en-US" sz="800" b="0" i="0" u="none" strike="noStrike" dirty="0" smtClean="0">
                          <a:effectLst/>
                          <a:latin typeface="ＭＳ Ｐゴシック"/>
                        </a:rPr>
                        <a:t>漬物</a:t>
                      </a:r>
                      <a:endParaRPr lang="en-US" altLang="ja-JP" sz="800" b="0" i="0" u="none" strike="noStrike" dirty="0" smtClean="0">
                        <a:effectLst/>
                        <a:latin typeface="ＭＳ Ｐゴシック"/>
                      </a:endParaRPr>
                    </a:p>
                  </a:txBody>
                  <a:tcPr marL="9525" marR="9525" marT="9525" marB="0" anchor="ctr"/>
                </a:tc>
                <a:tc gridSpan="2">
                  <a:txBody>
                    <a:bodyPr/>
                    <a:lstStyle/>
                    <a:p>
                      <a:pPr algn="ctr" fontAlgn="ctr"/>
                      <a:r>
                        <a:rPr lang="ja-JP" altLang="en-US" sz="800" b="0" i="0" u="none" strike="noStrike" dirty="0" smtClean="0">
                          <a:solidFill>
                            <a:schemeClr val="bg1"/>
                          </a:solidFill>
                          <a:effectLst/>
                          <a:latin typeface="MS Gothic"/>
                        </a:rPr>
                        <a:t>合計</a:t>
                      </a:r>
                      <a:endParaRPr lang="ja-JP" altLang="en-US" sz="800" b="0" i="0" u="none" strike="noStrike" dirty="0">
                        <a:solidFill>
                          <a:schemeClr val="bg1"/>
                        </a:solidFill>
                        <a:effectLst/>
                        <a:latin typeface="MS Gothic"/>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MS Gothic"/>
                      </a:endParaRPr>
                    </a:p>
                  </a:txBody>
                  <a:tcPr marL="9525" marR="9525" marT="9525" marB="0" anchor="ctr"/>
                </a:tc>
                <a:tc gridSpan="2">
                  <a:txBody>
                    <a:bodyPr/>
                    <a:lstStyle/>
                    <a:p>
                      <a:pPr algn="ctr" fontAlgn="ctr"/>
                      <a:r>
                        <a:rPr lang="en-US" altLang="ja-JP" sz="800" b="0" i="0" u="none" strike="noStrike" dirty="0">
                          <a:solidFill>
                            <a:schemeClr val="bg1"/>
                          </a:solidFill>
                          <a:effectLst/>
                          <a:latin typeface="MS Gothic"/>
                        </a:rPr>
                        <a:t>40</a:t>
                      </a:r>
                      <a:r>
                        <a:rPr lang="ja-JP" altLang="en-US" sz="800" b="0" i="0" u="none" strike="noStrike" dirty="0">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50</a:t>
                      </a:r>
                      <a:r>
                        <a:rPr lang="ja-JP" altLang="en-US" sz="8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60</a:t>
                      </a:r>
                      <a:r>
                        <a:rPr lang="ja-JP" altLang="en-US" sz="8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168057">
                <a:tc>
                  <a:txBody>
                    <a:bodyPr/>
                    <a:lstStyle/>
                    <a:p>
                      <a:pPr algn="r" fontAlgn="b"/>
                      <a:r>
                        <a:rPr lang="ja-JP" altLang="en-US" sz="800" b="0" i="0" u="none" strike="noStrike" dirty="0">
                          <a:solidFill>
                            <a:srgbClr val="000000"/>
                          </a:solidFill>
                          <a:effectLst/>
                          <a:latin typeface="MS Gothic"/>
                        </a:rPr>
                        <a:t>この直売所</a:t>
                      </a:r>
                    </a:p>
                  </a:txBody>
                  <a:tcPr marL="9525" marR="9525" marT="9525" marB="0" anchor="ctr"/>
                </a:tc>
                <a:tc>
                  <a:txBody>
                    <a:bodyPr/>
                    <a:lstStyle/>
                    <a:p>
                      <a:pPr algn="ctr" fontAlgn="ctr"/>
                      <a:r>
                        <a:rPr lang="en-US" altLang="ja-JP" sz="800" b="0" i="0" u="none" strike="noStrike">
                          <a:solidFill>
                            <a:srgbClr val="000000"/>
                          </a:solidFill>
                          <a:effectLst/>
                          <a:latin typeface="MS Gothic"/>
                        </a:rPr>
                        <a:t>33</a:t>
                      </a:r>
                    </a:p>
                  </a:txBody>
                  <a:tcPr marL="9525" marR="9525" marT="9525" marB="0" anchor="ctr"/>
                </a:tc>
                <a:tc>
                  <a:txBody>
                    <a:bodyPr/>
                    <a:lstStyle/>
                    <a:p>
                      <a:pPr algn="ctr" fontAlgn="ctr"/>
                      <a:r>
                        <a:rPr lang="en-US" altLang="ja-JP" sz="800" b="0" i="0" u="none" strike="noStrike">
                          <a:solidFill>
                            <a:srgbClr val="000000"/>
                          </a:solidFill>
                          <a:effectLst/>
                          <a:latin typeface="MS Gothic"/>
                        </a:rPr>
                        <a:t>10.5%</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1.9%</a:t>
                      </a:r>
                    </a:p>
                  </a:txBody>
                  <a:tcPr marL="9525" marR="9525" marT="9525" marB="0" anchor="ctr"/>
                </a:tc>
                <a:tc>
                  <a:txBody>
                    <a:bodyPr/>
                    <a:lstStyle/>
                    <a:p>
                      <a:pPr algn="ctr" fontAlgn="ctr"/>
                      <a:r>
                        <a:rPr lang="en-US" altLang="ja-JP" sz="800" b="0" i="0" u="none" strike="noStrike">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7.1%</a:t>
                      </a:r>
                    </a:p>
                  </a:txBody>
                  <a:tcPr marL="9525" marR="9525" marT="9525" marB="0" anchor="ctr"/>
                </a:tc>
                <a:tc>
                  <a:txBody>
                    <a:bodyPr/>
                    <a:lstStyle/>
                    <a:p>
                      <a:pPr algn="ctr" fontAlgn="ctr"/>
                      <a:r>
                        <a:rPr lang="en-US" altLang="ja-JP" sz="800" b="0" i="0" u="none" strike="noStrike">
                          <a:solidFill>
                            <a:srgbClr val="000000"/>
                          </a:solidFill>
                          <a:effectLst/>
                          <a:latin typeface="MS Gothic"/>
                        </a:rPr>
                        <a:t>29</a:t>
                      </a:r>
                    </a:p>
                  </a:txBody>
                  <a:tcPr marL="9525" marR="9525" marT="9525" marB="0" anchor="ctr"/>
                </a:tc>
                <a:tc>
                  <a:txBody>
                    <a:bodyPr/>
                    <a:lstStyle/>
                    <a:p>
                      <a:pPr algn="ctr" fontAlgn="ctr"/>
                      <a:r>
                        <a:rPr lang="en-US" altLang="ja-JP" sz="800" b="0" i="0" u="none" strike="noStrike">
                          <a:solidFill>
                            <a:srgbClr val="000000"/>
                          </a:solidFill>
                          <a:effectLst/>
                          <a:latin typeface="MS Gothic"/>
                        </a:rPr>
                        <a:t>13.2%</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他の直売所</a:t>
                      </a:r>
                    </a:p>
                  </a:txBody>
                  <a:tcPr marL="9525" marR="9525" marT="9525" marB="0" anchor="ctr"/>
                </a:tc>
                <a:tc>
                  <a:txBody>
                    <a:bodyPr/>
                    <a:lstStyle/>
                    <a:p>
                      <a:pPr algn="ctr" fontAlgn="ctr"/>
                      <a:r>
                        <a:rPr lang="en-US" altLang="ja-JP" sz="800" b="0" i="0" u="none" strike="noStrike">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1.0%</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1.9%</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.9%</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スーパー</a:t>
                      </a:r>
                    </a:p>
                  </a:txBody>
                  <a:tcPr marL="9525" marR="9525" marT="9525" marB="0" anchor="ctr"/>
                </a:tc>
                <a:tc>
                  <a:txBody>
                    <a:bodyPr/>
                    <a:lstStyle/>
                    <a:p>
                      <a:pPr algn="ctr" fontAlgn="ctr"/>
                      <a:r>
                        <a:rPr lang="en-US" altLang="ja-JP" sz="800" b="0" i="0" u="none" strike="noStrike">
                          <a:solidFill>
                            <a:srgbClr val="000000"/>
                          </a:solidFill>
                          <a:effectLst/>
                          <a:latin typeface="MS Gothic"/>
                        </a:rPr>
                        <a:t>117</a:t>
                      </a:r>
                    </a:p>
                  </a:txBody>
                  <a:tcPr marL="9525" marR="9525" marT="9525" marB="0" anchor="ctr"/>
                </a:tc>
                <a:tc>
                  <a:txBody>
                    <a:bodyPr/>
                    <a:lstStyle/>
                    <a:p>
                      <a:pPr algn="ctr" fontAlgn="ctr"/>
                      <a:r>
                        <a:rPr lang="en-US" altLang="ja-JP" sz="800" b="0" i="0" u="none" strike="noStrike">
                          <a:solidFill>
                            <a:srgbClr val="000000"/>
                          </a:solidFill>
                          <a:effectLst/>
                          <a:latin typeface="MS Gothic"/>
                        </a:rPr>
                        <a:t>37.3%</a:t>
                      </a:r>
                    </a:p>
                  </a:txBody>
                  <a:tcPr marL="9525" marR="9525" marT="9525" marB="0" anchor="ctr"/>
                </a:tc>
                <a:tc>
                  <a:txBody>
                    <a:bodyPr/>
                    <a:lstStyle/>
                    <a:p>
                      <a:pPr algn="ctr" fontAlgn="ctr"/>
                      <a:r>
                        <a:rPr lang="en-US" altLang="ja-JP" sz="800" b="0" i="0" u="none" strike="noStrike">
                          <a:solidFill>
                            <a:srgbClr val="000000"/>
                          </a:solidFill>
                          <a:effectLst/>
                          <a:latin typeface="MS Gothic"/>
                        </a:rPr>
                        <a:t>23</a:t>
                      </a:r>
                    </a:p>
                  </a:txBody>
                  <a:tcPr marL="9525" marR="9525" marT="9525" marB="0" anchor="ctr"/>
                </a:tc>
                <a:tc>
                  <a:txBody>
                    <a:bodyPr/>
                    <a:lstStyle/>
                    <a:p>
                      <a:pPr algn="ctr" fontAlgn="ctr"/>
                      <a:r>
                        <a:rPr lang="en-US" altLang="ja-JP" sz="800" b="0" i="0" u="none" strike="noStrike">
                          <a:solidFill>
                            <a:srgbClr val="000000"/>
                          </a:solidFill>
                          <a:effectLst/>
                          <a:latin typeface="MS Gothic"/>
                        </a:rPr>
                        <a:t>44.2%</a:t>
                      </a:r>
                    </a:p>
                  </a:txBody>
                  <a:tcPr marL="9525" marR="9525" marT="9525" marB="0" anchor="ctr"/>
                </a:tc>
                <a:tc>
                  <a:txBody>
                    <a:bodyPr/>
                    <a:lstStyle/>
                    <a:p>
                      <a:pPr algn="ctr" fontAlgn="ctr"/>
                      <a:r>
                        <a:rPr lang="en-US" altLang="ja-JP" sz="800" b="0" i="0" u="none" strike="noStrike">
                          <a:solidFill>
                            <a:srgbClr val="000000"/>
                          </a:solidFill>
                          <a:effectLst/>
                          <a:latin typeface="MS Gothic"/>
                        </a:rPr>
                        <a:t>12</a:t>
                      </a:r>
                    </a:p>
                  </a:txBody>
                  <a:tcPr marL="9525" marR="9525" marT="9525" marB="0" anchor="ctr"/>
                </a:tc>
                <a:tc>
                  <a:txBody>
                    <a:bodyPr/>
                    <a:lstStyle/>
                    <a:p>
                      <a:pPr algn="ctr" fontAlgn="ctr"/>
                      <a:r>
                        <a:rPr lang="en-US" altLang="ja-JP" sz="800" b="0" i="0" u="none" strike="noStrike">
                          <a:solidFill>
                            <a:srgbClr val="000000"/>
                          </a:solidFill>
                          <a:effectLst/>
                          <a:latin typeface="MS Gothic"/>
                        </a:rPr>
                        <a:t>28.6%</a:t>
                      </a:r>
                    </a:p>
                  </a:txBody>
                  <a:tcPr marL="9525" marR="9525" marT="9525" marB="0" anchor="ctr"/>
                </a:tc>
                <a:tc>
                  <a:txBody>
                    <a:bodyPr/>
                    <a:lstStyle/>
                    <a:p>
                      <a:pPr algn="ctr" fontAlgn="ctr"/>
                      <a:r>
                        <a:rPr lang="en-US" altLang="ja-JP" sz="800" b="0" i="0" u="none" strike="noStrike">
                          <a:solidFill>
                            <a:srgbClr val="000000"/>
                          </a:solidFill>
                          <a:effectLst/>
                          <a:latin typeface="MS Gothic"/>
                        </a:rPr>
                        <a:t>82</a:t>
                      </a:r>
                    </a:p>
                  </a:txBody>
                  <a:tcPr marL="9525" marR="9525" marT="9525" marB="0" anchor="ctr"/>
                </a:tc>
                <a:tc>
                  <a:txBody>
                    <a:bodyPr/>
                    <a:lstStyle/>
                    <a:p>
                      <a:pPr algn="ctr" fontAlgn="ctr"/>
                      <a:r>
                        <a:rPr lang="en-US" altLang="ja-JP" sz="800" b="0" i="0" u="none" strike="noStrike">
                          <a:solidFill>
                            <a:srgbClr val="000000"/>
                          </a:solidFill>
                          <a:effectLst/>
                          <a:latin typeface="MS Gothic"/>
                        </a:rPr>
                        <a:t>37.3%</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専門店</a:t>
                      </a:r>
                    </a:p>
                  </a:txBody>
                  <a:tcPr marL="9525" marR="9525" marT="9525" marB="0" anchor="ctr"/>
                </a:tc>
                <a:tc>
                  <a:txBody>
                    <a:bodyPr/>
                    <a:lstStyle/>
                    <a:p>
                      <a:pPr algn="ctr" fontAlgn="ctr"/>
                      <a:r>
                        <a:rPr lang="en-US" altLang="ja-JP" sz="800" b="0" i="0" u="none" strike="noStrike">
                          <a:solidFill>
                            <a:srgbClr val="000000"/>
                          </a:solidFill>
                          <a:effectLst/>
                          <a:latin typeface="MS Gothic"/>
                        </a:rPr>
                        <a:t>10</a:t>
                      </a:r>
                    </a:p>
                  </a:txBody>
                  <a:tcPr marL="9525" marR="9525" marT="9525" marB="0" anchor="ctr"/>
                </a:tc>
                <a:tc>
                  <a:txBody>
                    <a:bodyPr/>
                    <a:lstStyle/>
                    <a:p>
                      <a:pPr algn="ctr" fontAlgn="ctr"/>
                      <a:r>
                        <a:rPr lang="en-US" altLang="ja-JP" sz="800" b="0" i="0" u="none" strike="noStrike">
                          <a:solidFill>
                            <a:srgbClr val="000000"/>
                          </a:solidFill>
                          <a:effectLst/>
                          <a:latin typeface="MS Gothic"/>
                        </a:rPr>
                        <a:t>3.2%</a:t>
                      </a:r>
                    </a:p>
                  </a:txBody>
                  <a:tcPr marL="9525" marR="9525" marT="9525" marB="0" anchor="ctr"/>
                </a:tc>
                <a:tc>
                  <a:txBody>
                    <a:bodyPr/>
                    <a:lstStyle/>
                    <a:p>
                      <a:pPr algn="ctr" fontAlgn="ctr"/>
                      <a:r>
                        <a:rPr lang="en-US" altLang="ja-JP" sz="800" b="0" i="0" u="none" strike="noStrike">
                          <a:solidFill>
                            <a:srgbClr val="000000"/>
                          </a:solidFill>
                          <a:effectLst/>
                          <a:latin typeface="MS Gothic"/>
                        </a:rPr>
                        <a:t>4</a:t>
                      </a:r>
                    </a:p>
                  </a:txBody>
                  <a:tcPr marL="9525" marR="9525" marT="9525" marB="0" anchor="ctr"/>
                </a:tc>
                <a:tc>
                  <a:txBody>
                    <a:bodyPr/>
                    <a:lstStyle/>
                    <a:p>
                      <a:pPr algn="ctr" fontAlgn="ctr"/>
                      <a:r>
                        <a:rPr lang="en-US" altLang="ja-JP" sz="800" b="0" i="0" u="none" strike="noStrike">
                          <a:solidFill>
                            <a:srgbClr val="000000"/>
                          </a:solidFill>
                          <a:effectLst/>
                          <a:latin typeface="MS Gothic"/>
                        </a:rPr>
                        <a:t>7.7%</a:t>
                      </a:r>
                    </a:p>
                  </a:txBody>
                  <a:tcPr marL="9525" marR="9525" marT="9525" marB="0" anchor="ctr"/>
                </a:tc>
                <a:tc>
                  <a:txBody>
                    <a:bodyPr/>
                    <a:lstStyle/>
                    <a:p>
                      <a:pPr algn="ctr" fontAlgn="ctr"/>
                      <a:r>
                        <a:rPr lang="en-US" altLang="ja-JP" sz="800" b="0" i="0" u="none" strike="noStrike">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7.1%</a:t>
                      </a:r>
                    </a:p>
                  </a:txBody>
                  <a:tcPr marL="9525" marR="9525" marT="9525" marB="0" anchor="ctr"/>
                </a:tc>
                <a:tc>
                  <a:txBody>
                    <a:bodyPr/>
                    <a:lstStyle/>
                    <a:p>
                      <a:pPr algn="ctr" fontAlgn="ctr"/>
                      <a:r>
                        <a:rPr lang="en-US" altLang="ja-JP" sz="800" b="0" i="0" u="none" strike="noStrike">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1.4%</a:t>
                      </a:r>
                    </a:p>
                  </a:txBody>
                  <a:tcPr marL="9525" marR="9525" marT="9525" marB="0" anchor="ctr"/>
                </a:tc>
              </a:tr>
              <a:tr h="154013">
                <a:tc>
                  <a:txBody>
                    <a:bodyPr/>
                    <a:lstStyle/>
                    <a:p>
                      <a:pPr algn="r" fontAlgn="b"/>
                      <a:r>
                        <a:rPr lang="ja-JP" altLang="en-US" sz="800" b="0" i="0" u="none" strike="noStrike">
                          <a:solidFill>
                            <a:srgbClr val="000000"/>
                          </a:solidFill>
                          <a:effectLst/>
                          <a:latin typeface="MS Gothic"/>
                        </a:rPr>
                        <a:t>通販・ネット販売</a:t>
                      </a:r>
                    </a:p>
                  </a:txBody>
                  <a:tcPr marL="9525" marR="9525" marT="9525" marB="0" anchor="ctr"/>
                </a:tc>
                <a:tc>
                  <a:txBody>
                    <a:bodyPr/>
                    <a:lstStyle/>
                    <a:p>
                      <a:pPr algn="ctr" fontAlgn="ctr"/>
                      <a:r>
                        <a:rPr lang="en-US" altLang="ja-JP" sz="800" b="0" i="0" u="none" strike="noStrike">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1.0%</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1.4%</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その他</a:t>
                      </a:r>
                    </a:p>
                  </a:txBody>
                  <a:tcPr marL="9525" marR="9525" marT="9525" marB="0" anchor="ctr"/>
                </a:tc>
                <a:tc>
                  <a:txBody>
                    <a:bodyPr/>
                    <a:lstStyle/>
                    <a:p>
                      <a:pPr algn="ctr" fontAlgn="ctr"/>
                      <a:r>
                        <a:rPr lang="en-US" altLang="ja-JP" sz="800" b="0" i="0" u="none" strike="noStrike">
                          <a:solidFill>
                            <a:srgbClr val="000000"/>
                          </a:solidFill>
                          <a:effectLst/>
                          <a:latin typeface="MS Gothic"/>
                        </a:rPr>
                        <a:t>82</a:t>
                      </a:r>
                    </a:p>
                  </a:txBody>
                  <a:tcPr marL="9525" marR="9525" marT="9525" marB="0" anchor="ctr"/>
                </a:tc>
                <a:tc>
                  <a:txBody>
                    <a:bodyPr/>
                    <a:lstStyle/>
                    <a:p>
                      <a:pPr algn="ctr" fontAlgn="ctr"/>
                      <a:r>
                        <a:rPr lang="en-US" altLang="ja-JP" sz="800" b="0" i="0" u="none" strike="noStrike">
                          <a:solidFill>
                            <a:srgbClr val="000000"/>
                          </a:solidFill>
                          <a:effectLst/>
                          <a:latin typeface="MS Gothic"/>
                        </a:rPr>
                        <a:t>26.1%</a:t>
                      </a:r>
                    </a:p>
                  </a:txBody>
                  <a:tcPr marL="9525" marR="9525" marT="9525" marB="0" anchor="ctr"/>
                </a:tc>
                <a:tc>
                  <a:txBody>
                    <a:bodyPr/>
                    <a:lstStyle/>
                    <a:p>
                      <a:pPr algn="ctr" fontAlgn="ctr"/>
                      <a:r>
                        <a:rPr lang="en-US" altLang="ja-JP" sz="800" b="0" i="0" u="none" strike="noStrike">
                          <a:solidFill>
                            <a:srgbClr val="000000"/>
                          </a:solidFill>
                          <a:effectLst/>
                          <a:latin typeface="MS Gothic"/>
                        </a:rPr>
                        <a:t>4</a:t>
                      </a:r>
                    </a:p>
                  </a:txBody>
                  <a:tcPr marL="9525" marR="9525" marT="9525" marB="0" anchor="ctr"/>
                </a:tc>
                <a:tc>
                  <a:txBody>
                    <a:bodyPr/>
                    <a:lstStyle/>
                    <a:p>
                      <a:pPr algn="ctr" fontAlgn="ctr"/>
                      <a:r>
                        <a:rPr lang="en-US" altLang="ja-JP" sz="800" b="0" i="0" u="none" strike="noStrike">
                          <a:solidFill>
                            <a:srgbClr val="000000"/>
                          </a:solidFill>
                          <a:effectLst/>
                          <a:latin typeface="MS Gothic"/>
                        </a:rPr>
                        <a:t>7.7%</a:t>
                      </a:r>
                    </a:p>
                  </a:txBody>
                  <a:tcPr marL="9525" marR="9525" marT="9525" marB="0" anchor="ctr"/>
                </a:tc>
                <a:tc>
                  <a:txBody>
                    <a:bodyPr/>
                    <a:lstStyle/>
                    <a:p>
                      <a:pPr algn="ctr" fontAlgn="ctr"/>
                      <a:r>
                        <a:rPr lang="en-US" altLang="ja-JP" sz="800" b="0" i="0" u="none" strike="noStrike">
                          <a:solidFill>
                            <a:srgbClr val="000000"/>
                          </a:solidFill>
                          <a:effectLst/>
                          <a:latin typeface="MS Gothic"/>
                        </a:rPr>
                        <a:t>13</a:t>
                      </a:r>
                    </a:p>
                  </a:txBody>
                  <a:tcPr marL="9525" marR="9525" marT="9525" marB="0" anchor="ctr"/>
                </a:tc>
                <a:tc>
                  <a:txBody>
                    <a:bodyPr/>
                    <a:lstStyle/>
                    <a:p>
                      <a:pPr algn="ctr" fontAlgn="ctr"/>
                      <a:r>
                        <a:rPr lang="en-US" altLang="ja-JP" sz="800" b="0" i="0" u="none" strike="noStrike">
                          <a:solidFill>
                            <a:srgbClr val="000000"/>
                          </a:solidFill>
                          <a:effectLst/>
                          <a:latin typeface="MS Gothic"/>
                        </a:rPr>
                        <a:t>31.0%</a:t>
                      </a:r>
                    </a:p>
                  </a:txBody>
                  <a:tcPr marL="9525" marR="9525" marT="9525" marB="0" anchor="ctr"/>
                </a:tc>
                <a:tc>
                  <a:txBody>
                    <a:bodyPr/>
                    <a:lstStyle/>
                    <a:p>
                      <a:pPr algn="ctr" fontAlgn="ctr"/>
                      <a:r>
                        <a:rPr lang="en-US" altLang="ja-JP" sz="800" b="0" i="0" u="none" strike="noStrike">
                          <a:solidFill>
                            <a:srgbClr val="000000"/>
                          </a:solidFill>
                          <a:effectLst/>
                          <a:latin typeface="MS Gothic"/>
                        </a:rPr>
                        <a:t>65</a:t>
                      </a:r>
                    </a:p>
                  </a:txBody>
                  <a:tcPr marL="9525" marR="9525" marT="9525" marB="0" anchor="ctr"/>
                </a:tc>
                <a:tc>
                  <a:txBody>
                    <a:bodyPr/>
                    <a:lstStyle/>
                    <a:p>
                      <a:pPr algn="ctr" fontAlgn="ctr"/>
                      <a:r>
                        <a:rPr lang="en-US" altLang="ja-JP" sz="800" b="0" i="0" u="none" strike="noStrike">
                          <a:solidFill>
                            <a:srgbClr val="000000"/>
                          </a:solidFill>
                          <a:effectLst/>
                          <a:latin typeface="MS Gothic"/>
                        </a:rPr>
                        <a:t>29.5%</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特に決めていない</a:t>
                      </a:r>
                    </a:p>
                  </a:txBody>
                  <a:tcPr marL="9525" marR="9525" marT="9525" marB="0" anchor="ctr"/>
                </a:tc>
                <a:tc>
                  <a:txBody>
                    <a:bodyPr/>
                    <a:lstStyle/>
                    <a:p>
                      <a:pPr algn="ctr" fontAlgn="ctr"/>
                      <a:r>
                        <a:rPr lang="en-US" altLang="ja-JP" sz="800" b="0" i="0" u="none" strike="noStrike">
                          <a:solidFill>
                            <a:srgbClr val="000000"/>
                          </a:solidFill>
                          <a:effectLst/>
                          <a:latin typeface="MS Gothic"/>
                        </a:rPr>
                        <a:t>66</a:t>
                      </a:r>
                    </a:p>
                  </a:txBody>
                  <a:tcPr marL="9525" marR="9525" marT="9525" marB="0" anchor="ctr"/>
                </a:tc>
                <a:tc>
                  <a:txBody>
                    <a:bodyPr/>
                    <a:lstStyle/>
                    <a:p>
                      <a:pPr algn="ctr" fontAlgn="ctr"/>
                      <a:r>
                        <a:rPr lang="en-US" altLang="ja-JP" sz="800" b="0" i="0" u="none" strike="noStrike">
                          <a:solidFill>
                            <a:srgbClr val="000000"/>
                          </a:solidFill>
                          <a:effectLst/>
                          <a:latin typeface="MS Gothic"/>
                        </a:rPr>
                        <a:t>21.0%</a:t>
                      </a:r>
                    </a:p>
                  </a:txBody>
                  <a:tcPr marL="9525" marR="9525" marT="9525" marB="0" anchor="ctr"/>
                </a:tc>
                <a:tc>
                  <a:txBody>
                    <a:bodyPr/>
                    <a:lstStyle/>
                    <a:p>
                      <a:pPr algn="ctr" fontAlgn="ctr"/>
                      <a:r>
                        <a:rPr lang="en-US" altLang="ja-JP" sz="800" b="0" i="0" u="none" strike="noStrike">
                          <a:solidFill>
                            <a:srgbClr val="000000"/>
                          </a:solidFill>
                          <a:effectLst/>
                          <a:latin typeface="MS Gothic"/>
                        </a:rPr>
                        <a:t>19</a:t>
                      </a:r>
                    </a:p>
                  </a:txBody>
                  <a:tcPr marL="9525" marR="9525" marT="9525" marB="0" anchor="ctr"/>
                </a:tc>
                <a:tc>
                  <a:txBody>
                    <a:bodyPr/>
                    <a:lstStyle/>
                    <a:p>
                      <a:pPr algn="ctr" fontAlgn="ctr"/>
                      <a:r>
                        <a:rPr lang="en-US" altLang="ja-JP" sz="800" b="0" i="0" u="none" strike="noStrike">
                          <a:solidFill>
                            <a:srgbClr val="000000"/>
                          </a:solidFill>
                          <a:effectLst/>
                          <a:latin typeface="MS Gothic"/>
                        </a:rPr>
                        <a:t>36.5%</a:t>
                      </a:r>
                    </a:p>
                  </a:txBody>
                  <a:tcPr marL="9525" marR="9525" marT="9525" marB="0" anchor="ctr"/>
                </a:tc>
                <a:tc>
                  <a:txBody>
                    <a:bodyPr/>
                    <a:lstStyle/>
                    <a:p>
                      <a:pPr algn="ctr" fontAlgn="ctr"/>
                      <a:r>
                        <a:rPr lang="en-US" altLang="ja-JP" sz="800" b="0" i="0" u="none" strike="noStrike">
                          <a:solidFill>
                            <a:srgbClr val="000000"/>
                          </a:solidFill>
                          <a:effectLst/>
                          <a:latin typeface="MS Gothic"/>
                        </a:rPr>
                        <a:t>11</a:t>
                      </a:r>
                    </a:p>
                  </a:txBody>
                  <a:tcPr marL="9525" marR="9525" marT="9525" marB="0" anchor="ctr"/>
                </a:tc>
                <a:tc>
                  <a:txBody>
                    <a:bodyPr/>
                    <a:lstStyle/>
                    <a:p>
                      <a:pPr algn="ctr" fontAlgn="ctr"/>
                      <a:r>
                        <a:rPr lang="en-US" altLang="ja-JP" sz="800" b="0" i="0" u="none" strike="noStrike">
                          <a:solidFill>
                            <a:srgbClr val="000000"/>
                          </a:solidFill>
                          <a:effectLst/>
                          <a:latin typeface="MS Gothic"/>
                        </a:rPr>
                        <a:t>26.2%</a:t>
                      </a:r>
                    </a:p>
                  </a:txBody>
                  <a:tcPr marL="9525" marR="9525" marT="9525" marB="0" anchor="ctr"/>
                </a:tc>
                <a:tc>
                  <a:txBody>
                    <a:bodyPr/>
                    <a:lstStyle/>
                    <a:p>
                      <a:pPr algn="ctr" fontAlgn="ctr"/>
                      <a:r>
                        <a:rPr lang="en-US" altLang="ja-JP" sz="800" b="0" i="0" u="none" strike="noStrike">
                          <a:solidFill>
                            <a:srgbClr val="000000"/>
                          </a:solidFill>
                          <a:effectLst/>
                          <a:latin typeface="MS Gothic"/>
                        </a:rPr>
                        <a:t>36</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16.4%</a:t>
                      </a:r>
                    </a:p>
                  </a:txBody>
                  <a:tcPr marL="9525" marR="9525" marT="9525" marB="0" anchor="ct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241272613"/>
              </p:ext>
            </p:extLst>
          </p:nvPr>
        </p:nvGraphicFramePr>
        <p:xfrm>
          <a:off x="3699620" y="3356308"/>
          <a:ext cx="2880002" cy="1422284"/>
        </p:xfrm>
        <a:graphic>
          <a:graphicData uri="http://schemas.openxmlformats.org/drawingml/2006/table">
            <a:tbl>
              <a:tblPr firstRow="1" bandRow="1">
                <a:tableStyleId>{073A0DAA-6AF3-43AB-8588-CEC1D06C72B9}</a:tableStyleId>
              </a:tblPr>
              <a:tblGrid>
                <a:gridCol w="567954"/>
                <a:gridCol w="289006"/>
                <a:gridCol w="289006"/>
                <a:gridCol w="289006"/>
                <a:gridCol w="289006"/>
                <a:gridCol w="289006"/>
                <a:gridCol w="289006"/>
                <a:gridCol w="289006"/>
                <a:gridCol w="289006"/>
              </a:tblGrid>
              <a:tr h="67659">
                <a:tc>
                  <a:txBody>
                    <a:bodyPr/>
                    <a:lstStyle/>
                    <a:p>
                      <a:pPr algn="r" fontAlgn="ctr"/>
                      <a:r>
                        <a:rPr lang="ja-JP" altLang="en-US" sz="800" b="0" i="0" u="none" strike="noStrike" dirty="0" smtClean="0">
                          <a:effectLst/>
                          <a:latin typeface="ＭＳ Ｐゴシック"/>
                        </a:rPr>
                        <a:t>漬物</a:t>
                      </a:r>
                      <a:endParaRPr lang="en-US" altLang="ja-JP" sz="800" b="0" i="0" u="none" strike="noStrike" dirty="0" smtClean="0">
                        <a:effectLst/>
                        <a:latin typeface="ＭＳ Ｐゴシック"/>
                      </a:endParaRPr>
                    </a:p>
                  </a:txBody>
                  <a:tcPr marL="9525" marR="9525" marT="9525" marB="0" anchor="ctr"/>
                </a:tc>
                <a:tc gridSpan="2">
                  <a:txBody>
                    <a:bodyPr/>
                    <a:lstStyle/>
                    <a:p>
                      <a:pPr algn="ctr" fontAlgn="ctr"/>
                      <a:r>
                        <a:rPr lang="ja-JP" altLang="en-US" sz="800" b="0" i="0" u="none" strike="noStrike" dirty="0" smtClean="0">
                          <a:solidFill>
                            <a:schemeClr val="bg1"/>
                          </a:solidFill>
                          <a:effectLst/>
                          <a:latin typeface="MS Gothic"/>
                        </a:rPr>
                        <a:t>合計</a:t>
                      </a:r>
                      <a:endParaRPr lang="ja-JP" altLang="en-US" sz="800" b="0" i="0" u="none" strike="noStrike" dirty="0">
                        <a:solidFill>
                          <a:schemeClr val="bg1"/>
                        </a:solidFill>
                        <a:effectLst/>
                        <a:latin typeface="MS Gothic"/>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MS Gothic"/>
                      </a:endParaRPr>
                    </a:p>
                  </a:txBody>
                  <a:tcPr marL="9525" marR="9525" marT="9525" marB="0" anchor="ctr"/>
                </a:tc>
                <a:tc gridSpan="2">
                  <a:txBody>
                    <a:bodyPr/>
                    <a:lstStyle/>
                    <a:p>
                      <a:pPr algn="ctr" fontAlgn="ctr"/>
                      <a:r>
                        <a:rPr lang="en-US" altLang="ja-JP" sz="800" b="0" i="0" u="none" strike="noStrike" dirty="0">
                          <a:solidFill>
                            <a:schemeClr val="bg1"/>
                          </a:solidFill>
                          <a:effectLst/>
                          <a:latin typeface="MS Gothic"/>
                        </a:rPr>
                        <a:t>40</a:t>
                      </a:r>
                      <a:r>
                        <a:rPr lang="ja-JP" altLang="en-US" sz="800" b="0" i="0" u="none" strike="noStrike" dirty="0">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50</a:t>
                      </a:r>
                      <a:r>
                        <a:rPr lang="ja-JP" altLang="en-US" sz="8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60</a:t>
                      </a:r>
                      <a:r>
                        <a:rPr lang="ja-JP" altLang="en-US" sz="8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168057">
                <a:tc>
                  <a:txBody>
                    <a:bodyPr/>
                    <a:lstStyle/>
                    <a:p>
                      <a:pPr algn="r" fontAlgn="b"/>
                      <a:r>
                        <a:rPr lang="ja-JP" altLang="en-US" sz="800" b="0" i="0" u="none" strike="noStrike" dirty="0">
                          <a:solidFill>
                            <a:srgbClr val="000000"/>
                          </a:solidFill>
                          <a:effectLst/>
                          <a:latin typeface="MS Gothic"/>
                        </a:rPr>
                        <a:t>この直売所</a:t>
                      </a:r>
                    </a:p>
                  </a:txBody>
                  <a:tcPr marL="9525" marR="9525" marT="9525" marB="0" anchor="ctr"/>
                </a:tc>
                <a:tc>
                  <a:txBody>
                    <a:bodyPr/>
                    <a:lstStyle/>
                    <a:p>
                      <a:pPr algn="ctr" fontAlgn="ctr"/>
                      <a:r>
                        <a:rPr lang="en-US" altLang="ja-JP" sz="800" b="0" i="0" u="none" strike="noStrike">
                          <a:solidFill>
                            <a:srgbClr val="000000"/>
                          </a:solidFill>
                          <a:effectLst/>
                          <a:latin typeface="MS Gothic"/>
                        </a:rPr>
                        <a:t>54</a:t>
                      </a:r>
                    </a:p>
                  </a:txBody>
                  <a:tcPr marL="9525" marR="9525" marT="9525" marB="0" anchor="ctr"/>
                </a:tc>
                <a:tc>
                  <a:txBody>
                    <a:bodyPr/>
                    <a:lstStyle/>
                    <a:p>
                      <a:pPr algn="ctr" fontAlgn="ctr"/>
                      <a:r>
                        <a:rPr lang="en-US" altLang="ja-JP" sz="800" b="0" i="0" u="none" strike="noStrike">
                          <a:solidFill>
                            <a:srgbClr val="000000"/>
                          </a:solidFill>
                          <a:effectLst/>
                          <a:latin typeface="MS Gothic"/>
                        </a:rPr>
                        <a:t>17.8%</a:t>
                      </a:r>
                    </a:p>
                  </a:txBody>
                  <a:tcPr marL="9525" marR="9525" marT="9525" marB="0" anchor="ctr"/>
                </a:tc>
                <a:tc>
                  <a:txBody>
                    <a:bodyPr/>
                    <a:lstStyle/>
                    <a:p>
                      <a:pPr algn="ctr" fontAlgn="ctr"/>
                      <a:r>
                        <a:rPr lang="en-US" altLang="ja-JP" sz="800" b="0" i="0" u="none" strike="noStrike">
                          <a:solidFill>
                            <a:srgbClr val="000000"/>
                          </a:solidFill>
                          <a:effectLst/>
                          <a:latin typeface="MS Gothic"/>
                        </a:rPr>
                        <a:t>6</a:t>
                      </a:r>
                    </a:p>
                  </a:txBody>
                  <a:tcPr marL="9525" marR="9525" marT="9525" marB="0" anchor="ctr"/>
                </a:tc>
                <a:tc>
                  <a:txBody>
                    <a:bodyPr/>
                    <a:lstStyle/>
                    <a:p>
                      <a:pPr algn="ctr" fontAlgn="ctr"/>
                      <a:r>
                        <a:rPr lang="en-US" altLang="ja-JP" sz="800" b="0" i="0" u="none" strike="noStrike">
                          <a:solidFill>
                            <a:srgbClr val="000000"/>
                          </a:solidFill>
                          <a:effectLst/>
                          <a:latin typeface="MS Gothic"/>
                        </a:rPr>
                        <a:t>10.0%</a:t>
                      </a:r>
                    </a:p>
                  </a:txBody>
                  <a:tcPr marL="9525" marR="9525" marT="9525" marB="0" anchor="ctr"/>
                </a:tc>
                <a:tc>
                  <a:txBody>
                    <a:bodyPr/>
                    <a:lstStyle/>
                    <a:p>
                      <a:pPr algn="ctr" fontAlgn="ctr"/>
                      <a:r>
                        <a:rPr lang="en-US" altLang="ja-JP" sz="800" b="0" i="0" u="none" strike="noStrike">
                          <a:solidFill>
                            <a:srgbClr val="000000"/>
                          </a:solidFill>
                          <a:effectLst/>
                          <a:latin typeface="MS Gothic"/>
                        </a:rPr>
                        <a:t>6</a:t>
                      </a:r>
                    </a:p>
                  </a:txBody>
                  <a:tcPr marL="9525" marR="9525" marT="9525" marB="0" anchor="ctr"/>
                </a:tc>
                <a:tc>
                  <a:txBody>
                    <a:bodyPr/>
                    <a:lstStyle/>
                    <a:p>
                      <a:pPr algn="ctr" fontAlgn="ctr"/>
                      <a:r>
                        <a:rPr lang="en-US" altLang="ja-JP" sz="800" b="0" i="0" u="none" strike="noStrike">
                          <a:solidFill>
                            <a:srgbClr val="000000"/>
                          </a:solidFill>
                          <a:effectLst/>
                          <a:latin typeface="MS Gothic"/>
                        </a:rPr>
                        <a:t>13.6%</a:t>
                      </a:r>
                    </a:p>
                  </a:txBody>
                  <a:tcPr marL="9525" marR="9525" marT="9525" marB="0" anchor="ctr"/>
                </a:tc>
                <a:tc>
                  <a:txBody>
                    <a:bodyPr/>
                    <a:lstStyle/>
                    <a:p>
                      <a:pPr algn="ctr" fontAlgn="ctr"/>
                      <a:r>
                        <a:rPr lang="en-US" altLang="ja-JP" sz="800" b="0" i="0" u="none" strike="noStrike">
                          <a:solidFill>
                            <a:srgbClr val="000000"/>
                          </a:solidFill>
                          <a:effectLst/>
                          <a:latin typeface="MS Gothic"/>
                        </a:rPr>
                        <a:t>42</a:t>
                      </a:r>
                    </a:p>
                  </a:txBody>
                  <a:tcPr marL="9525" marR="9525" marT="9525" marB="0" anchor="ctr"/>
                </a:tc>
                <a:tc>
                  <a:txBody>
                    <a:bodyPr/>
                    <a:lstStyle/>
                    <a:p>
                      <a:pPr algn="ctr" fontAlgn="ctr"/>
                      <a:r>
                        <a:rPr lang="en-US" altLang="ja-JP" sz="800" b="0" i="0" u="none" strike="noStrike">
                          <a:solidFill>
                            <a:srgbClr val="000000"/>
                          </a:solidFill>
                          <a:effectLst/>
                          <a:latin typeface="MS Gothic"/>
                        </a:rPr>
                        <a:t>21.1%</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他の直売所</a:t>
                      </a:r>
                    </a:p>
                  </a:txBody>
                  <a:tcPr marL="9525" marR="9525" marT="9525" marB="0" anchor="ctr"/>
                </a:tc>
                <a:tc>
                  <a:txBody>
                    <a:bodyPr/>
                    <a:lstStyle/>
                    <a:p>
                      <a:pPr algn="ctr" fontAlgn="ctr"/>
                      <a:r>
                        <a:rPr lang="en-US" altLang="ja-JP" sz="800" b="0" i="0" u="none" strike="noStrike">
                          <a:solidFill>
                            <a:srgbClr val="000000"/>
                          </a:solidFill>
                          <a:effectLst/>
                          <a:latin typeface="MS Gothic"/>
                        </a:rPr>
                        <a:t>4</a:t>
                      </a:r>
                    </a:p>
                  </a:txBody>
                  <a:tcPr marL="9525" marR="9525" marT="9525" marB="0" anchor="ctr"/>
                </a:tc>
                <a:tc>
                  <a:txBody>
                    <a:bodyPr/>
                    <a:lstStyle/>
                    <a:p>
                      <a:pPr algn="ctr" fontAlgn="ctr"/>
                      <a:r>
                        <a:rPr lang="en-US" altLang="ja-JP" sz="800" b="0" i="0" u="none" strike="noStrike">
                          <a:solidFill>
                            <a:srgbClr val="000000"/>
                          </a:solidFill>
                          <a:effectLst/>
                          <a:latin typeface="MS Gothic"/>
                        </a:rPr>
                        <a:t>1.3%</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3.3%</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2.3%</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.5%</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スーパー</a:t>
                      </a:r>
                    </a:p>
                  </a:txBody>
                  <a:tcPr marL="9525" marR="9525" marT="9525" marB="0" anchor="ctr"/>
                </a:tc>
                <a:tc>
                  <a:txBody>
                    <a:bodyPr/>
                    <a:lstStyle/>
                    <a:p>
                      <a:pPr algn="ctr" fontAlgn="ctr"/>
                      <a:r>
                        <a:rPr lang="en-US" altLang="ja-JP" sz="800" b="0" i="0" u="none" strike="noStrike">
                          <a:solidFill>
                            <a:srgbClr val="000000"/>
                          </a:solidFill>
                          <a:effectLst/>
                          <a:latin typeface="MS Gothic"/>
                        </a:rPr>
                        <a:t>103</a:t>
                      </a:r>
                    </a:p>
                  </a:txBody>
                  <a:tcPr marL="9525" marR="9525" marT="9525" marB="0" anchor="ctr"/>
                </a:tc>
                <a:tc>
                  <a:txBody>
                    <a:bodyPr/>
                    <a:lstStyle/>
                    <a:p>
                      <a:pPr algn="ctr" fontAlgn="ctr"/>
                      <a:r>
                        <a:rPr lang="en-US" altLang="ja-JP" sz="800" b="0" i="0" u="none" strike="noStrike">
                          <a:solidFill>
                            <a:srgbClr val="000000"/>
                          </a:solidFill>
                          <a:effectLst/>
                          <a:latin typeface="MS Gothic"/>
                        </a:rPr>
                        <a:t>34.0%</a:t>
                      </a:r>
                    </a:p>
                  </a:txBody>
                  <a:tcPr marL="9525" marR="9525" marT="9525" marB="0" anchor="ctr"/>
                </a:tc>
                <a:tc>
                  <a:txBody>
                    <a:bodyPr/>
                    <a:lstStyle/>
                    <a:p>
                      <a:pPr algn="ctr" fontAlgn="ctr"/>
                      <a:r>
                        <a:rPr lang="en-US" altLang="ja-JP" sz="800" b="0" i="0" u="none" strike="noStrike">
                          <a:solidFill>
                            <a:srgbClr val="000000"/>
                          </a:solidFill>
                          <a:effectLst/>
                          <a:latin typeface="MS Gothic"/>
                        </a:rPr>
                        <a:t>26</a:t>
                      </a:r>
                    </a:p>
                  </a:txBody>
                  <a:tcPr marL="9525" marR="9525" marT="9525" marB="0" anchor="ctr"/>
                </a:tc>
                <a:tc>
                  <a:txBody>
                    <a:bodyPr/>
                    <a:lstStyle/>
                    <a:p>
                      <a:pPr algn="ctr" fontAlgn="ctr"/>
                      <a:r>
                        <a:rPr lang="en-US" altLang="ja-JP" sz="800" b="0" i="0" u="none" strike="noStrike">
                          <a:solidFill>
                            <a:srgbClr val="000000"/>
                          </a:solidFill>
                          <a:effectLst/>
                          <a:latin typeface="MS Gothic"/>
                        </a:rPr>
                        <a:t>43.3%</a:t>
                      </a:r>
                    </a:p>
                  </a:txBody>
                  <a:tcPr marL="9525" marR="9525" marT="9525" marB="0" anchor="ctr"/>
                </a:tc>
                <a:tc>
                  <a:txBody>
                    <a:bodyPr/>
                    <a:lstStyle/>
                    <a:p>
                      <a:pPr algn="ctr" fontAlgn="ctr"/>
                      <a:r>
                        <a:rPr lang="en-US" altLang="ja-JP" sz="800" b="0" i="0" u="none" strike="noStrike">
                          <a:solidFill>
                            <a:srgbClr val="000000"/>
                          </a:solidFill>
                          <a:effectLst/>
                          <a:latin typeface="MS Gothic"/>
                        </a:rPr>
                        <a:t>16</a:t>
                      </a:r>
                    </a:p>
                  </a:txBody>
                  <a:tcPr marL="9525" marR="9525" marT="9525" marB="0" anchor="ctr"/>
                </a:tc>
                <a:tc>
                  <a:txBody>
                    <a:bodyPr/>
                    <a:lstStyle/>
                    <a:p>
                      <a:pPr algn="ctr" fontAlgn="ctr"/>
                      <a:r>
                        <a:rPr lang="en-US" altLang="ja-JP" sz="800" b="0" i="0" u="none" strike="noStrike">
                          <a:solidFill>
                            <a:srgbClr val="000000"/>
                          </a:solidFill>
                          <a:effectLst/>
                          <a:latin typeface="MS Gothic"/>
                        </a:rPr>
                        <a:t>36.4%</a:t>
                      </a:r>
                    </a:p>
                  </a:txBody>
                  <a:tcPr marL="9525" marR="9525" marT="9525" marB="0" anchor="ctr"/>
                </a:tc>
                <a:tc>
                  <a:txBody>
                    <a:bodyPr/>
                    <a:lstStyle/>
                    <a:p>
                      <a:pPr algn="ctr" fontAlgn="ctr"/>
                      <a:r>
                        <a:rPr lang="en-US" altLang="ja-JP" sz="800" b="0" i="0" u="none" strike="noStrike">
                          <a:solidFill>
                            <a:srgbClr val="000000"/>
                          </a:solidFill>
                          <a:effectLst/>
                          <a:latin typeface="MS Gothic"/>
                        </a:rPr>
                        <a:t>61</a:t>
                      </a:r>
                    </a:p>
                  </a:txBody>
                  <a:tcPr marL="9525" marR="9525" marT="9525" marB="0" anchor="ctr"/>
                </a:tc>
                <a:tc>
                  <a:txBody>
                    <a:bodyPr/>
                    <a:lstStyle/>
                    <a:p>
                      <a:pPr algn="ctr" fontAlgn="ctr"/>
                      <a:r>
                        <a:rPr lang="en-US" altLang="ja-JP" sz="800" b="0" i="0" u="none" strike="noStrike">
                          <a:solidFill>
                            <a:srgbClr val="000000"/>
                          </a:solidFill>
                          <a:effectLst/>
                          <a:latin typeface="MS Gothic"/>
                        </a:rPr>
                        <a:t>30.7%</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専門店</a:t>
                      </a:r>
                    </a:p>
                  </a:txBody>
                  <a:tcPr marL="9525" marR="9525" marT="9525" marB="0" anchor="ctr"/>
                </a:tc>
                <a:tc>
                  <a:txBody>
                    <a:bodyPr/>
                    <a:lstStyle/>
                    <a:p>
                      <a:pPr algn="ctr" fontAlgn="ctr"/>
                      <a:r>
                        <a:rPr lang="en-US" altLang="ja-JP" sz="800" b="0" i="0" u="none" strike="noStrike">
                          <a:solidFill>
                            <a:srgbClr val="000000"/>
                          </a:solidFill>
                          <a:effectLst/>
                          <a:latin typeface="MS Gothic"/>
                        </a:rPr>
                        <a:t>7</a:t>
                      </a:r>
                    </a:p>
                  </a:txBody>
                  <a:tcPr marL="9525" marR="9525" marT="9525" marB="0" anchor="ctr"/>
                </a:tc>
                <a:tc>
                  <a:txBody>
                    <a:bodyPr/>
                    <a:lstStyle/>
                    <a:p>
                      <a:pPr algn="ctr" fontAlgn="ctr"/>
                      <a:r>
                        <a:rPr lang="en-US" altLang="ja-JP" sz="800" b="0" i="0" u="none" strike="noStrike">
                          <a:solidFill>
                            <a:srgbClr val="000000"/>
                          </a:solidFill>
                          <a:effectLst/>
                          <a:latin typeface="MS Gothic"/>
                        </a:rPr>
                        <a:t>2.3%</a:t>
                      </a:r>
                    </a:p>
                  </a:txBody>
                  <a:tcPr marL="9525" marR="9525" marT="9525" marB="0" anchor="ctr"/>
                </a:tc>
                <a:tc>
                  <a:txBody>
                    <a:bodyPr/>
                    <a:lstStyle/>
                    <a:p>
                      <a:pPr algn="ctr" fontAlgn="ctr"/>
                      <a:r>
                        <a:rPr lang="en-US" altLang="ja-JP" sz="800" b="0" i="0" u="none" strike="noStrike">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5.0%</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4.5%</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1.0%</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通販・ネット販売</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0.7%</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1.0%</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その他</a:t>
                      </a:r>
                    </a:p>
                  </a:txBody>
                  <a:tcPr marL="9525" marR="9525" marT="9525" marB="0" anchor="ctr"/>
                </a:tc>
                <a:tc>
                  <a:txBody>
                    <a:bodyPr/>
                    <a:lstStyle/>
                    <a:p>
                      <a:pPr algn="ctr" fontAlgn="ctr"/>
                      <a:r>
                        <a:rPr lang="en-US" altLang="ja-JP" sz="800" b="0" i="0" u="none" strike="noStrike">
                          <a:solidFill>
                            <a:srgbClr val="000000"/>
                          </a:solidFill>
                          <a:effectLst/>
                          <a:latin typeface="MS Gothic"/>
                        </a:rPr>
                        <a:t>74</a:t>
                      </a:r>
                    </a:p>
                  </a:txBody>
                  <a:tcPr marL="9525" marR="9525" marT="9525" marB="0" anchor="ctr"/>
                </a:tc>
                <a:tc>
                  <a:txBody>
                    <a:bodyPr/>
                    <a:lstStyle/>
                    <a:p>
                      <a:pPr algn="ctr" fontAlgn="ctr"/>
                      <a:r>
                        <a:rPr lang="en-US" altLang="ja-JP" sz="800" b="0" i="0" u="none" strike="noStrike">
                          <a:solidFill>
                            <a:srgbClr val="000000"/>
                          </a:solidFill>
                          <a:effectLst/>
                          <a:latin typeface="MS Gothic"/>
                        </a:rPr>
                        <a:t>24.4%</a:t>
                      </a:r>
                    </a:p>
                  </a:txBody>
                  <a:tcPr marL="9525" marR="9525" marT="9525" marB="0" anchor="ctr"/>
                </a:tc>
                <a:tc>
                  <a:txBody>
                    <a:bodyPr/>
                    <a:lstStyle/>
                    <a:p>
                      <a:pPr algn="ctr" fontAlgn="ctr"/>
                      <a:r>
                        <a:rPr lang="en-US" altLang="ja-JP" sz="800" b="0" i="0" u="none" strike="noStrike">
                          <a:solidFill>
                            <a:srgbClr val="000000"/>
                          </a:solidFill>
                          <a:effectLst/>
                          <a:latin typeface="MS Gothic"/>
                        </a:rPr>
                        <a:t>6</a:t>
                      </a:r>
                    </a:p>
                  </a:txBody>
                  <a:tcPr marL="9525" marR="9525" marT="9525" marB="0" anchor="ctr"/>
                </a:tc>
                <a:tc>
                  <a:txBody>
                    <a:bodyPr/>
                    <a:lstStyle/>
                    <a:p>
                      <a:pPr algn="ctr" fontAlgn="ctr"/>
                      <a:r>
                        <a:rPr lang="en-US" altLang="ja-JP" sz="800" b="0" i="0" u="none" strike="noStrike">
                          <a:solidFill>
                            <a:srgbClr val="000000"/>
                          </a:solidFill>
                          <a:effectLst/>
                          <a:latin typeface="MS Gothic"/>
                        </a:rPr>
                        <a:t>10.0%</a:t>
                      </a:r>
                    </a:p>
                  </a:txBody>
                  <a:tcPr marL="9525" marR="9525" marT="9525" marB="0" anchor="ctr"/>
                </a:tc>
                <a:tc>
                  <a:txBody>
                    <a:bodyPr/>
                    <a:lstStyle/>
                    <a:p>
                      <a:pPr algn="ctr" fontAlgn="ctr"/>
                      <a:r>
                        <a:rPr lang="en-US" altLang="ja-JP" sz="800" b="0" i="0" u="none" strike="noStrike">
                          <a:solidFill>
                            <a:srgbClr val="000000"/>
                          </a:solidFill>
                          <a:effectLst/>
                          <a:latin typeface="MS Gothic"/>
                        </a:rPr>
                        <a:t>11</a:t>
                      </a:r>
                    </a:p>
                  </a:txBody>
                  <a:tcPr marL="9525" marR="9525" marT="9525" marB="0" anchor="ctr"/>
                </a:tc>
                <a:tc>
                  <a:txBody>
                    <a:bodyPr/>
                    <a:lstStyle/>
                    <a:p>
                      <a:pPr algn="ctr" fontAlgn="ctr"/>
                      <a:r>
                        <a:rPr lang="en-US" altLang="ja-JP" sz="800" b="0" i="0" u="none" strike="noStrike">
                          <a:solidFill>
                            <a:srgbClr val="000000"/>
                          </a:solidFill>
                          <a:effectLst/>
                          <a:latin typeface="MS Gothic"/>
                        </a:rPr>
                        <a:t>25.0%</a:t>
                      </a:r>
                    </a:p>
                  </a:txBody>
                  <a:tcPr marL="9525" marR="9525" marT="9525" marB="0" anchor="ctr"/>
                </a:tc>
                <a:tc>
                  <a:txBody>
                    <a:bodyPr/>
                    <a:lstStyle/>
                    <a:p>
                      <a:pPr algn="ctr" fontAlgn="ctr"/>
                      <a:r>
                        <a:rPr lang="en-US" altLang="ja-JP" sz="800" b="0" i="0" u="none" strike="noStrike">
                          <a:solidFill>
                            <a:srgbClr val="000000"/>
                          </a:solidFill>
                          <a:effectLst/>
                          <a:latin typeface="MS Gothic"/>
                        </a:rPr>
                        <a:t>57</a:t>
                      </a:r>
                    </a:p>
                  </a:txBody>
                  <a:tcPr marL="9525" marR="9525" marT="9525" marB="0" anchor="ctr"/>
                </a:tc>
                <a:tc>
                  <a:txBody>
                    <a:bodyPr/>
                    <a:lstStyle/>
                    <a:p>
                      <a:pPr algn="ctr" fontAlgn="ctr"/>
                      <a:r>
                        <a:rPr lang="en-US" altLang="ja-JP" sz="800" b="0" i="0" u="none" strike="noStrike">
                          <a:solidFill>
                            <a:srgbClr val="000000"/>
                          </a:solidFill>
                          <a:effectLst/>
                          <a:latin typeface="MS Gothic"/>
                        </a:rPr>
                        <a:t>28.6%</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特に決めていない</a:t>
                      </a:r>
                    </a:p>
                  </a:txBody>
                  <a:tcPr marL="9525" marR="9525" marT="9525" marB="0" anchor="ctr"/>
                </a:tc>
                <a:tc>
                  <a:txBody>
                    <a:bodyPr/>
                    <a:lstStyle/>
                    <a:p>
                      <a:pPr algn="ctr" fontAlgn="ctr"/>
                      <a:r>
                        <a:rPr lang="en-US" altLang="ja-JP" sz="800" b="0" i="0" u="none" strike="noStrike">
                          <a:solidFill>
                            <a:srgbClr val="000000"/>
                          </a:solidFill>
                          <a:effectLst/>
                          <a:latin typeface="MS Gothic"/>
                        </a:rPr>
                        <a:t>54</a:t>
                      </a:r>
                    </a:p>
                  </a:txBody>
                  <a:tcPr marL="9525" marR="9525" marT="9525" marB="0" anchor="ctr"/>
                </a:tc>
                <a:tc>
                  <a:txBody>
                    <a:bodyPr/>
                    <a:lstStyle/>
                    <a:p>
                      <a:pPr algn="ctr" fontAlgn="ctr"/>
                      <a:r>
                        <a:rPr lang="en-US" altLang="ja-JP" sz="800" b="0" i="0" u="none" strike="noStrike">
                          <a:solidFill>
                            <a:srgbClr val="000000"/>
                          </a:solidFill>
                          <a:effectLst/>
                          <a:latin typeface="MS Gothic"/>
                        </a:rPr>
                        <a:t>17.8%</a:t>
                      </a:r>
                    </a:p>
                  </a:txBody>
                  <a:tcPr marL="9525" marR="9525" marT="9525" marB="0" anchor="ctr"/>
                </a:tc>
                <a:tc>
                  <a:txBody>
                    <a:bodyPr/>
                    <a:lstStyle/>
                    <a:p>
                      <a:pPr algn="ctr" fontAlgn="ctr"/>
                      <a:r>
                        <a:rPr lang="en-US" altLang="ja-JP" sz="800" b="0" i="0" u="none" strike="noStrike">
                          <a:solidFill>
                            <a:srgbClr val="000000"/>
                          </a:solidFill>
                          <a:effectLst/>
                          <a:latin typeface="MS Gothic"/>
                        </a:rPr>
                        <a:t>6</a:t>
                      </a:r>
                    </a:p>
                  </a:txBody>
                  <a:tcPr marL="9525" marR="9525" marT="9525" marB="0" anchor="ctr"/>
                </a:tc>
                <a:tc>
                  <a:txBody>
                    <a:bodyPr/>
                    <a:lstStyle/>
                    <a:p>
                      <a:pPr algn="ctr" fontAlgn="ctr"/>
                      <a:r>
                        <a:rPr lang="en-US" altLang="ja-JP" sz="800" b="0" i="0" u="none" strike="noStrike">
                          <a:solidFill>
                            <a:srgbClr val="000000"/>
                          </a:solidFill>
                          <a:effectLst/>
                          <a:latin typeface="MS Gothic"/>
                        </a:rPr>
                        <a:t>10.0%</a:t>
                      </a:r>
                    </a:p>
                  </a:txBody>
                  <a:tcPr marL="9525" marR="9525" marT="9525" marB="0" anchor="ctr"/>
                </a:tc>
                <a:tc>
                  <a:txBody>
                    <a:bodyPr/>
                    <a:lstStyle/>
                    <a:p>
                      <a:pPr algn="ctr" fontAlgn="ctr"/>
                      <a:r>
                        <a:rPr lang="en-US" altLang="ja-JP" sz="800" b="0" i="0" u="none" strike="noStrike">
                          <a:solidFill>
                            <a:srgbClr val="000000"/>
                          </a:solidFill>
                          <a:effectLst/>
                          <a:latin typeface="MS Gothic"/>
                        </a:rPr>
                        <a:t>6</a:t>
                      </a:r>
                    </a:p>
                  </a:txBody>
                  <a:tcPr marL="9525" marR="9525" marT="9525" marB="0" anchor="ctr"/>
                </a:tc>
                <a:tc>
                  <a:txBody>
                    <a:bodyPr/>
                    <a:lstStyle/>
                    <a:p>
                      <a:pPr algn="ctr" fontAlgn="ctr"/>
                      <a:r>
                        <a:rPr lang="en-US" altLang="ja-JP" sz="800" b="0" i="0" u="none" strike="noStrike">
                          <a:solidFill>
                            <a:srgbClr val="000000"/>
                          </a:solidFill>
                          <a:effectLst/>
                          <a:latin typeface="MS Gothic"/>
                        </a:rPr>
                        <a:t>13.6%</a:t>
                      </a:r>
                    </a:p>
                  </a:txBody>
                  <a:tcPr marL="9525" marR="9525" marT="9525" marB="0" anchor="ctr"/>
                </a:tc>
                <a:tc>
                  <a:txBody>
                    <a:bodyPr/>
                    <a:lstStyle/>
                    <a:p>
                      <a:pPr algn="ctr" fontAlgn="ctr"/>
                      <a:r>
                        <a:rPr lang="en-US" altLang="ja-JP" sz="800" b="0" i="0" u="none" strike="noStrike">
                          <a:solidFill>
                            <a:srgbClr val="000000"/>
                          </a:solidFill>
                          <a:effectLst/>
                          <a:latin typeface="MS Gothic"/>
                        </a:rPr>
                        <a:t>42</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21.1%</a:t>
                      </a:r>
                    </a:p>
                  </a:txBody>
                  <a:tcPr marL="9525" marR="9525" marT="9525" marB="0" anchor="ctr"/>
                </a:tc>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2869712241"/>
              </p:ext>
            </p:extLst>
          </p:nvPr>
        </p:nvGraphicFramePr>
        <p:xfrm>
          <a:off x="297817" y="7066253"/>
          <a:ext cx="2880002" cy="1168919"/>
        </p:xfrm>
        <a:graphic>
          <a:graphicData uri="http://schemas.openxmlformats.org/drawingml/2006/table">
            <a:tbl>
              <a:tblPr firstRow="1" bandRow="1">
                <a:tableStyleId>{073A0DAA-6AF3-43AB-8588-CEC1D06C72B9}</a:tableStyleId>
              </a:tblPr>
              <a:tblGrid>
                <a:gridCol w="567954"/>
                <a:gridCol w="289006"/>
                <a:gridCol w="289006"/>
                <a:gridCol w="289006"/>
                <a:gridCol w="289006"/>
                <a:gridCol w="289006"/>
                <a:gridCol w="289006"/>
                <a:gridCol w="289006"/>
                <a:gridCol w="289006"/>
              </a:tblGrid>
              <a:tr h="67659">
                <a:tc>
                  <a:txBody>
                    <a:bodyPr/>
                    <a:lstStyle/>
                    <a:p>
                      <a:pPr algn="r" fontAlgn="ctr"/>
                      <a:r>
                        <a:rPr lang="ja-JP" altLang="en-US" sz="800" b="0" i="0" u="none" strike="noStrike" dirty="0" smtClean="0">
                          <a:effectLst/>
                          <a:latin typeface="ＭＳ Ｐゴシック"/>
                        </a:rPr>
                        <a:t>漬物</a:t>
                      </a:r>
                      <a:endParaRPr lang="en-US" altLang="ja-JP" sz="800" b="0" i="0" u="none" strike="noStrike" dirty="0" smtClean="0">
                        <a:effectLst/>
                        <a:latin typeface="ＭＳ Ｐゴシック"/>
                      </a:endParaRPr>
                    </a:p>
                  </a:txBody>
                  <a:tcPr marL="9525" marR="9525" marT="9525" marB="0" anchor="ctr"/>
                </a:tc>
                <a:tc gridSpan="2">
                  <a:txBody>
                    <a:bodyPr/>
                    <a:lstStyle/>
                    <a:p>
                      <a:pPr algn="ctr" fontAlgn="ctr"/>
                      <a:r>
                        <a:rPr lang="ja-JP" altLang="en-US" sz="800" b="0" i="0" u="none" strike="noStrike" dirty="0" smtClean="0">
                          <a:solidFill>
                            <a:schemeClr val="bg1"/>
                          </a:solidFill>
                          <a:effectLst/>
                          <a:latin typeface="MS Gothic"/>
                        </a:rPr>
                        <a:t>合計</a:t>
                      </a:r>
                      <a:endParaRPr lang="ja-JP" altLang="en-US" sz="800" b="0" i="0" u="none" strike="noStrike" dirty="0">
                        <a:solidFill>
                          <a:schemeClr val="bg1"/>
                        </a:solidFill>
                        <a:effectLst/>
                        <a:latin typeface="MS Gothic"/>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MS Gothic"/>
                      </a:endParaRPr>
                    </a:p>
                  </a:txBody>
                  <a:tcPr marL="9525" marR="9525" marT="9525" marB="0" anchor="ctr"/>
                </a:tc>
                <a:tc gridSpan="2">
                  <a:txBody>
                    <a:bodyPr/>
                    <a:lstStyle/>
                    <a:p>
                      <a:pPr algn="ctr" fontAlgn="ctr"/>
                      <a:r>
                        <a:rPr lang="en-US" altLang="ja-JP" sz="800" b="0" i="0" u="none" strike="noStrike" dirty="0">
                          <a:solidFill>
                            <a:schemeClr val="bg1"/>
                          </a:solidFill>
                          <a:effectLst/>
                          <a:latin typeface="MS Gothic"/>
                        </a:rPr>
                        <a:t>40</a:t>
                      </a:r>
                      <a:r>
                        <a:rPr lang="ja-JP" altLang="en-US" sz="800" b="0" i="0" u="none" strike="noStrike" dirty="0">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50</a:t>
                      </a:r>
                      <a:r>
                        <a:rPr lang="ja-JP" altLang="en-US" sz="8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60</a:t>
                      </a:r>
                      <a:r>
                        <a:rPr lang="ja-JP" altLang="en-US" sz="8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168057">
                <a:tc>
                  <a:txBody>
                    <a:bodyPr/>
                    <a:lstStyle/>
                    <a:p>
                      <a:pPr algn="r" fontAlgn="b"/>
                      <a:r>
                        <a:rPr lang="ja-JP" altLang="en-US" sz="800" b="0" i="0" u="none" strike="noStrike" dirty="0">
                          <a:solidFill>
                            <a:srgbClr val="000000"/>
                          </a:solidFill>
                          <a:effectLst/>
                          <a:latin typeface="MS Gothic"/>
                        </a:rPr>
                        <a:t>この直売所</a:t>
                      </a:r>
                    </a:p>
                  </a:txBody>
                  <a:tcPr marL="9525" marR="9525" marT="9525" marB="0" anchor="ctr"/>
                </a:tc>
                <a:tc>
                  <a:txBody>
                    <a:bodyPr/>
                    <a:lstStyle/>
                    <a:p>
                      <a:pPr algn="ctr" fontAlgn="ctr"/>
                      <a:r>
                        <a:rPr lang="en-US" altLang="ja-JP" sz="800" b="0" i="0" u="none" strike="noStrike">
                          <a:solidFill>
                            <a:srgbClr val="000000"/>
                          </a:solidFill>
                          <a:effectLst/>
                          <a:latin typeface="MS Gothic"/>
                        </a:rPr>
                        <a:t>13</a:t>
                      </a:r>
                    </a:p>
                  </a:txBody>
                  <a:tcPr marL="9525" marR="9525" marT="9525" marB="0" anchor="ctr"/>
                </a:tc>
                <a:tc>
                  <a:txBody>
                    <a:bodyPr/>
                    <a:lstStyle/>
                    <a:p>
                      <a:pPr algn="ctr" fontAlgn="ctr"/>
                      <a:r>
                        <a:rPr lang="en-US" altLang="ja-JP" sz="800" b="0" i="0" u="none" strike="noStrike">
                          <a:solidFill>
                            <a:srgbClr val="000000"/>
                          </a:solidFill>
                          <a:effectLst/>
                          <a:latin typeface="MS Gothic"/>
                        </a:rPr>
                        <a:t>4.2%</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3.3%</a:t>
                      </a:r>
                    </a:p>
                  </a:txBody>
                  <a:tcPr marL="9525" marR="9525" marT="9525" marB="0" anchor="ctr"/>
                </a:tc>
                <a:tc>
                  <a:txBody>
                    <a:bodyPr/>
                    <a:lstStyle/>
                    <a:p>
                      <a:pPr algn="ctr" fontAlgn="ctr"/>
                      <a:r>
                        <a:rPr lang="en-US" altLang="ja-JP" sz="800" b="0" i="0" u="none" strike="noStrike">
                          <a:solidFill>
                            <a:srgbClr val="000000"/>
                          </a:solidFill>
                          <a:effectLst/>
                          <a:latin typeface="MS Gothic"/>
                        </a:rPr>
                        <a:t>11</a:t>
                      </a:r>
                    </a:p>
                  </a:txBody>
                  <a:tcPr marL="9525" marR="9525" marT="9525" marB="0" anchor="ctr"/>
                </a:tc>
                <a:tc>
                  <a:txBody>
                    <a:bodyPr/>
                    <a:lstStyle/>
                    <a:p>
                      <a:pPr algn="ctr" fontAlgn="ctr"/>
                      <a:r>
                        <a:rPr lang="en-US" altLang="ja-JP" sz="800" b="0" i="0" u="none" strike="noStrike">
                          <a:solidFill>
                            <a:srgbClr val="000000"/>
                          </a:solidFill>
                          <a:effectLst/>
                          <a:latin typeface="MS Gothic"/>
                        </a:rPr>
                        <a:t>5.5%</a:t>
                      </a:r>
                    </a:p>
                  </a:txBody>
                  <a:tcPr marL="9525" marR="9525" marT="9525" marB="0" anchor="ctr"/>
                </a:tc>
              </a:tr>
              <a:tr h="154013">
                <a:tc>
                  <a:txBody>
                    <a:bodyPr/>
                    <a:lstStyle/>
                    <a:p>
                      <a:pPr algn="r" fontAlgn="b"/>
                      <a:r>
                        <a:rPr lang="ja-JP" altLang="en-US" sz="800" b="0" i="0" u="none" strike="noStrike">
                          <a:solidFill>
                            <a:srgbClr val="000000"/>
                          </a:solidFill>
                          <a:effectLst/>
                          <a:latin typeface="MS Gothic"/>
                        </a:rPr>
                        <a:t>他の直売所</a:t>
                      </a:r>
                    </a:p>
                  </a:txBody>
                  <a:tcPr marL="9525" marR="9525" marT="9525" marB="0" anchor="ctr"/>
                </a:tc>
                <a:tc>
                  <a:txBody>
                    <a:bodyPr/>
                    <a:lstStyle/>
                    <a:p>
                      <a:pPr algn="ctr" fontAlgn="ctr"/>
                      <a:r>
                        <a:rPr lang="en-US" altLang="ja-JP" sz="800" b="0" i="0" u="none" strike="noStrike">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1.0%</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1.5%</a:t>
                      </a:r>
                    </a:p>
                  </a:txBody>
                  <a:tcPr marL="9525" marR="9525" marT="9525" marB="0" anchor="ctr"/>
                </a:tc>
              </a:tr>
              <a:tr h="154013">
                <a:tc>
                  <a:txBody>
                    <a:bodyPr/>
                    <a:lstStyle/>
                    <a:p>
                      <a:pPr algn="r" fontAlgn="b"/>
                      <a:r>
                        <a:rPr lang="ja-JP" altLang="en-US" sz="800" b="0" i="0" u="none" strike="noStrike">
                          <a:solidFill>
                            <a:srgbClr val="000000"/>
                          </a:solidFill>
                          <a:effectLst/>
                          <a:latin typeface="MS Gothic"/>
                        </a:rPr>
                        <a:t>スーパー</a:t>
                      </a:r>
                    </a:p>
                  </a:txBody>
                  <a:tcPr marL="9525" marR="9525" marT="9525" marB="0" anchor="ctr"/>
                </a:tc>
                <a:tc>
                  <a:txBody>
                    <a:bodyPr/>
                    <a:lstStyle/>
                    <a:p>
                      <a:pPr algn="ctr" fontAlgn="ctr"/>
                      <a:r>
                        <a:rPr lang="en-US" altLang="ja-JP" sz="800" b="0" i="0" u="none" strike="noStrike">
                          <a:solidFill>
                            <a:srgbClr val="000000"/>
                          </a:solidFill>
                          <a:effectLst/>
                          <a:latin typeface="MS Gothic"/>
                        </a:rPr>
                        <a:t>175</a:t>
                      </a:r>
                    </a:p>
                  </a:txBody>
                  <a:tcPr marL="9525" marR="9525" marT="9525" marB="0" anchor="ctr"/>
                </a:tc>
                <a:tc>
                  <a:txBody>
                    <a:bodyPr/>
                    <a:lstStyle/>
                    <a:p>
                      <a:pPr algn="ctr" fontAlgn="ctr"/>
                      <a:r>
                        <a:rPr lang="en-US" altLang="ja-JP" sz="800" b="0" i="0" u="none" strike="noStrike">
                          <a:solidFill>
                            <a:srgbClr val="000000"/>
                          </a:solidFill>
                          <a:effectLst/>
                          <a:latin typeface="MS Gothic"/>
                        </a:rPr>
                        <a:t>57.2%</a:t>
                      </a:r>
                    </a:p>
                  </a:txBody>
                  <a:tcPr marL="9525" marR="9525" marT="9525" marB="0" anchor="ctr"/>
                </a:tc>
                <a:tc>
                  <a:txBody>
                    <a:bodyPr/>
                    <a:lstStyle/>
                    <a:p>
                      <a:pPr algn="ctr" fontAlgn="ctr"/>
                      <a:r>
                        <a:rPr lang="en-US" altLang="ja-JP" sz="800" b="0" i="0" u="none" strike="noStrike">
                          <a:solidFill>
                            <a:srgbClr val="000000"/>
                          </a:solidFill>
                          <a:effectLst/>
                          <a:latin typeface="MS Gothic"/>
                        </a:rPr>
                        <a:t>38</a:t>
                      </a:r>
                    </a:p>
                  </a:txBody>
                  <a:tcPr marL="9525" marR="9525" marT="9525" marB="0" anchor="ctr"/>
                </a:tc>
                <a:tc>
                  <a:txBody>
                    <a:bodyPr/>
                    <a:lstStyle/>
                    <a:p>
                      <a:pPr algn="ctr" fontAlgn="ctr"/>
                      <a:r>
                        <a:rPr lang="en-US" altLang="ja-JP" sz="800" b="0" i="0" u="none" strike="noStrike">
                          <a:solidFill>
                            <a:srgbClr val="000000"/>
                          </a:solidFill>
                          <a:effectLst/>
                          <a:latin typeface="MS Gothic"/>
                        </a:rPr>
                        <a:t>84.4%</a:t>
                      </a:r>
                    </a:p>
                  </a:txBody>
                  <a:tcPr marL="9525" marR="9525" marT="9525" marB="0" anchor="ctr"/>
                </a:tc>
                <a:tc>
                  <a:txBody>
                    <a:bodyPr/>
                    <a:lstStyle/>
                    <a:p>
                      <a:pPr algn="ctr" fontAlgn="ctr"/>
                      <a:r>
                        <a:rPr lang="en-US" altLang="ja-JP" sz="800" b="0" i="0" u="none" strike="noStrike">
                          <a:solidFill>
                            <a:srgbClr val="000000"/>
                          </a:solidFill>
                          <a:effectLst/>
                          <a:latin typeface="MS Gothic"/>
                        </a:rPr>
                        <a:t>35</a:t>
                      </a:r>
                    </a:p>
                  </a:txBody>
                  <a:tcPr marL="9525" marR="9525" marT="9525" marB="0" anchor="ctr"/>
                </a:tc>
                <a:tc>
                  <a:txBody>
                    <a:bodyPr/>
                    <a:lstStyle/>
                    <a:p>
                      <a:pPr algn="ctr" fontAlgn="ctr"/>
                      <a:r>
                        <a:rPr lang="en-US" altLang="ja-JP" sz="800" b="0" i="0" u="none" strike="noStrike">
                          <a:solidFill>
                            <a:srgbClr val="000000"/>
                          </a:solidFill>
                          <a:effectLst/>
                          <a:latin typeface="MS Gothic"/>
                        </a:rPr>
                        <a:t>57.4%</a:t>
                      </a:r>
                    </a:p>
                  </a:txBody>
                  <a:tcPr marL="9525" marR="9525" marT="9525" marB="0" anchor="ctr"/>
                </a:tc>
                <a:tc>
                  <a:txBody>
                    <a:bodyPr/>
                    <a:lstStyle/>
                    <a:p>
                      <a:pPr algn="ctr" fontAlgn="ctr"/>
                      <a:r>
                        <a:rPr lang="en-US" altLang="ja-JP" sz="800" b="0" i="0" u="none" strike="noStrike">
                          <a:solidFill>
                            <a:srgbClr val="000000"/>
                          </a:solidFill>
                          <a:effectLst/>
                          <a:latin typeface="MS Gothic"/>
                        </a:rPr>
                        <a:t>102</a:t>
                      </a:r>
                    </a:p>
                  </a:txBody>
                  <a:tcPr marL="9525" marR="9525" marT="9525" marB="0" anchor="ctr"/>
                </a:tc>
                <a:tc>
                  <a:txBody>
                    <a:bodyPr/>
                    <a:lstStyle/>
                    <a:p>
                      <a:pPr algn="ctr" fontAlgn="ctr"/>
                      <a:r>
                        <a:rPr lang="en-US" altLang="ja-JP" sz="800" b="0" i="0" u="none" strike="noStrike">
                          <a:solidFill>
                            <a:srgbClr val="000000"/>
                          </a:solidFill>
                          <a:effectLst/>
                          <a:latin typeface="MS Gothic"/>
                        </a:rPr>
                        <a:t>51.0%</a:t>
                      </a:r>
                    </a:p>
                  </a:txBody>
                  <a:tcPr marL="9525" marR="9525" marT="9525" marB="0" anchor="ctr"/>
                </a:tc>
              </a:tr>
              <a:tr h="154013">
                <a:tc>
                  <a:txBody>
                    <a:bodyPr/>
                    <a:lstStyle/>
                    <a:p>
                      <a:pPr algn="r" fontAlgn="b"/>
                      <a:r>
                        <a:rPr lang="ja-JP" altLang="en-US" sz="800" b="0" i="0" u="none" strike="noStrike">
                          <a:solidFill>
                            <a:srgbClr val="000000"/>
                          </a:solidFill>
                          <a:effectLst/>
                          <a:latin typeface="MS Gothic"/>
                        </a:rPr>
                        <a:t>専門店</a:t>
                      </a:r>
                    </a:p>
                  </a:txBody>
                  <a:tcPr marL="9525" marR="9525" marT="9525" marB="0" anchor="ctr"/>
                </a:tc>
                <a:tc>
                  <a:txBody>
                    <a:bodyPr/>
                    <a:lstStyle/>
                    <a:p>
                      <a:pPr algn="ctr" fontAlgn="ctr"/>
                      <a:r>
                        <a:rPr lang="en-US" altLang="ja-JP" sz="800" b="0" i="0" u="none" strike="noStrike">
                          <a:solidFill>
                            <a:srgbClr val="000000"/>
                          </a:solidFill>
                          <a:effectLst/>
                          <a:latin typeface="MS Gothic"/>
                        </a:rPr>
                        <a:t>8</a:t>
                      </a:r>
                    </a:p>
                  </a:txBody>
                  <a:tcPr marL="9525" marR="9525" marT="9525" marB="0" anchor="ctr"/>
                </a:tc>
                <a:tc>
                  <a:txBody>
                    <a:bodyPr/>
                    <a:lstStyle/>
                    <a:p>
                      <a:pPr algn="ctr" fontAlgn="ctr"/>
                      <a:r>
                        <a:rPr lang="en-US" altLang="ja-JP" sz="800" b="0" i="0" u="none" strike="noStrike">
                          <a:solidFill>
                            <a:srgbClr val="000000"/>
                          </a:solidFill>
                          <a:effectLst/>
                          <a:latin typeface="MS Gothic"/>
                        </a:rPr>
                        <a:t>2.6%</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2.2%</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3.3%</a:t>
                      </a:r>
                    </a:p>
                  </a:txBody>
                  <a:tcPr marL="9525" marR="9525" marT="9525" marB="0" anchor="ctr"/>
                </a:tc>
                <a:tc>
                  <a:txBody>
                    <a:bodyPr/>
                    <a:lstStyle/>
                    <a:p>
                      <a:pPr algn="ctr" fontAlgn="ctr"/>
                      <a:r>
                        <a:rPr lang="en-US" altLang="ja-JP" sz="800" b="0" i="0" u="none" strike="noStrike">
                          <a:solidFill>
                            <a:srgbClr val="000000"/>
                          </a:solidFill>
                          <a:effectLst/>
                          <a:latin typeface="MS Gothic"/>
                        </a:rPr>
                        <a:t>5</a:t>
                      </a:r>
                    </a:p>
                  </a:txBody>
                  <a:tcPr marL="9525" marR="9525" marT="9525" marB="0" anchor="ctr"/>
                </a:tc>
                <a:tc>
                  <a:txBody>
                    <a:bodyPr/>
                    <a:lstStyle/>
                    <a:p>
                      <a:pPr algn="ctr" fontAlgn="ctr"/>
                      <a:r>
                        <a:rPr lang="en-US" altLang="ja-JP" sz="800" b="0" i="0" u="none" strike="noStrike">
                          <a:solidFill>
                            <a:srgbClr val="000000"/>
                          </a:solidFill>
                          <a:effectLst/>
                          <a:latin typeface="MS Gothic"/>
                        </a:rPr>
                        <a:t>2.5%</a:t>
                      </a:r>
                    </a:p>
                  </a:txBody>
                  <a:tcPr marL="9525" marR="9525" marT="9525" marB="0" anchor="ctr"/>
                </a:tc>
              </a:tr>
              <a:tr h="154013">
                <a:tc>
                  <a:txBody>
                    <a:bodyPr/>
                    <a:lstStyle/>
                    <a:p>
                      <a:pPr algn="r" fontAlgn="b"/>
                      <a:r>
                        <a:rPr lang="ja-JP" altLang="en-US" sz="800" b="0" i="0" u="none" strike="noStrike">
                          <a:solidFill>
                            <a:srgbClr val="000000"/>
                          </a:solidFill>
                          <a:effectLst/>
                          <a:latin typeface="MS Gothic"/>
                        </a:rPr>
                        <a:t>その他</a:t>
                      </a:r>
                    </a:p>
                  </a:txBody>
                  <a:tcPr marL="9525" marR="9525" marT="9525" marB="0" anchor="ctr"/>
                </a:tc>
                <a:tc>
                  <a:txBody>
                    <a:bodyPr/>
                    <a:lstStyle/>
                    <a:p>
                      <a:pPr algn="ctr" fontAlgn="ctr"/>
                      <a:r>
                        <a:rPr lang="en-US" altLang="ja-JP" sz="800" b="0" i="0" u="none" strike="noStrike">
                          <a:solidFill>
                            <a:srgbClr val="000000"/>
                          </a:solidFill>
                          <a:effectLst/>
                          <a:latin typeface="MS Gothic"/>
                        </a:rPr>
                        <a:t>51</a:t>
                      </a:r>
                    </a:p>
                  </a:txBody>
                  <a:tcPr marL="9525" marR="9525" marT="9525" marB="0" anchor="ctr"/>
                </a:tc>
                <a:tc>
                  <a:txBody>
                    <a:bodyPr/>
                    <a:lstStyle/>
                    <a:p>
                      <a:pPr algn="ctr" fontAlgn="ctr"/>
                      <a:r>
                        <a:rPr lang="en-US" altLang="ja-JP" sz="800" b="0" i="0" u="none" strike="noStrike">
                          <a:solidFill>
                            <a:srgbClr val="000000"/>
                          </a:solidFill>
                          <a:effectLst/>
                          <a:latin typeface="MS Gothic"/>
                        </a:rPr>
                        <a:t>16.7%</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2.2%</a:t>
                      </a:r>
                    </a:p>
                  </a:txBody>
                  <a:tcPr marL="9525" marR="9525" marT="9525" marB="0" anchor="ctr"/>
                </a:tc>
                <a:tc>
                  <a:txBody>
                    <a:bodyPr/>
                    <a:lstStyle/>
                    <a:p>
                      <a:pPr algn="ctr" fontAlgn="ctr"/>
                      <a:r>
                        <a:rPr lang="en-US" altLang="ja-JP" sz="800" b="0" i="0" u="none" strike="noStrike">
                          <a:solidFill>
                            <a:srgbClr val="000000"/>
                          </a:solidFill>
                          <a:effectLst/>
                          <a:latin typeface="MS Gothic"/>
                        </a:rPr>
                        <a:t>9</a:t>
                      </a:r>
                    </a:p>
                  </a:txBody>
                  <a:tcPr marL="9525" marR="9525" marT="9525" marB="0" anchor="ctr"/>
                </a:tc>
                <a:tc>
                  <a:txBody>
                    <a:bodyPr/>
                    <a:lstStyle/>
                    <a:p>
                      <a:pPr algn="ctr" fontAlgn="ctr"/>
                      <a:r>
                        <a:rPr lang="en-US" altLang="ja-JP" sz="800" b="0" i="0" u="none" strike="noStrike">
                          <a:solidFill>
                            <a:srgbClr val="000000"/>
                          </a:solidFill>
                          <a:effectLst/>
                          <a:latin typeface="MS Gothic"/>
                        </a:rPr>
                        <a:t>14.8%</a:t>
                      </a:r>
                    </a:p>
                  </a:txBody>
                  <a:tcPr marL="9525" marR="9525" marT="9525" marB="0" anchor="ctr"/>
                </a:tc>
                <a:tc>
                  <a:txBody>
                    <a:bodyPr/>
                    <a:lstStyle/>
                    <a:p>
                      <a:pPr algn="ctr" fontAlgn="ctr"/>
                      <a:r>
                        <a:rPr lang="en-US" altLang="ja-JP" sz="800" b="0" i="0" u="none" strike="noStrike">
                          <a:solidFill>
                            <a:srgbClr val="000000"/>
                          </a:solidFill>
                          <a:effectLst/>
                          <a:latin typeface="MS Gothic"/>
                        </a:rPr>
                        <a:t>41</a:t>
                      </a:r>
                    </a:p>
                  </a:txBody>
                  <a:tcPr marL="9525" marR="9525" marT="9525" marB="0" anchor="ctr"/>
                </a:tc>
                <a:tc>
                  <a:txBody>
                    <a:bodyPr/>
                    <a:lstStyle/>
                    <a:p>
                      <a:pPr algn="ctr" fontAlgn="ctr"/>
                      <a:r>
                        <a:rPr lang="en-US" altLang="ja-JP" sz="800" b="0" i="0" u="none" strike="noStrike">
                          <a:solidFill>
                            <a:srgbClr val="000000"/>
                          </a:solidFill>
                          <a:effectLst/>
                          <a:latin typeface="MS Gothic"/>
                        </a:rPr>
                        <a:t>20.5%</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特に決めていない</a:t>
                      </a:r>
                    </a:p>
                  </a:txBody>
                  <a:tcPr marL="9525" marR="9525" marT="9525" marB="0" anchor="ctr"/>
                </a:tc>
                <a:tc>
                  <a:txBody>
                    <a:bodyPr/>
                    <a:lstStyle/>
                    <a:p>
                      <a:pPr algn="ctr" fontAlgn="ctr"/>
                      <a:r>
                        <a:rPr lang="en-US" altLang="ja-JP" sz="800" b="0" i="0" u="none" strike="noStrike">
                          <a:solidFill>
                            <a:srgbClr val="000000"/>
                          </a:solidFill>
                          <a:effectLst/>
                          <a:latin typeface="MS Gothic"/>
                        </a:rPr>
                        <a:t>56</a:t>
                      </a:r>
                    </a:p>
                  </a:txBody>
                  <a:tcPr marL="9525" marR="9525" marT="9525" marB="0" anchor="ctr"/>
                </a:tc>
                <a:tc>
                  <a:txBody>
                    <a:bodyPr/>
                    <a:lstStyle/>
                    <a:p>
                      <a:pPr algn="ctr" fontAlgn="ctr"/>
                      <a:r>
                        <a:rPr lang="en-US" altLang="ja-JP" sz="800" b="0" i="0" u="none" strike="noStrike">
                          <a:solidFill>
                            <a:srgbClr val="000000"/>
                          </a:solidFill>
                          <a:effectLst/>
                          <a:latin typeface="MS Gothic"/>
                        </a:rPr>
                        <a:t>18.3%</a:t>
                      </a:r>
                    </a:p>
                  </a:txBody>
                  <a:tcPr marL="9525" marR="9525" marT="9525" marB="0" anchor="ctr"/>
                </a:tc>
                <a:tc>
                  <a:txBody>
                    <a:bodyPr/>
                    <a:lstStyle/>
                    <a:p>
                      <a:pPr algn="ctr" fontAlgn="ctr"/>
                      <a:r>
                        <a:rPr lang="en-US" altLang="ja-JP" sz="800" b="0" i="0" u="none" strike="noStrike">
                          <a:solidFill>
                            <a:srgbClr val="000000"/>
                          </a:solidFill>
                          <a:effectLst/>
                          <a:latin typeface="MS Gothic"/>
                        </a:rPr>
                        <a:t>5</a:t>
                      </a:r>
                    </a:p>
                  </a:txBody>
                  <a:tcPr marL="9525" marR="9525" marT="9525" marB="0" anchor="ctr"/>
                </a:tc>
                <a:tc>
                  <a:txBody>
                    <a:bodyPr/>
                    <a:lstStyle/>
                    <a:p>
                      <a:pPr algn="ctr" fontAlgn="ctr"/>
                      <a:r>
                        <a:rPr lang="en-US" altLang="ja-JP" sz="800" b="0" i="0" u="none" strike="noStrike">
                          <a:solidFill>
                            <a:srgbClr val="000000"/>
                          </a:solidFill>
                          <a:effectLst/>
                          <a:latin typeface="MS Gothic"/>
                        </a:rPr>
                        <a:t>11.1%</a:t>
                      </a:r>
                    </a:p>
                  </a:txBody>
                  <a:tcPr marL="9525" marR="9525" marT="9525" marB="0" anchor="ctr"/>
                </a:tc>
                <a:tc>
                  <a:txBody>
                    <a:bodyPr/>
                    <a:lstStyle/>
                    <a:p>
                      <a:pPr algn="ctr" fontAlgn="ctr"/>
                      <a:r>
                        <a:rPr lang="en-US" altLang="ja-JP" sz="800" b="0" i="0" u="none" strike="noStrike">
                          <a:solidFill>
                            <a:srgbClr val="000000"/>
                          </a:solidFill>
                          <a:effectLst/>
                          <a:latin typeface="MS Gothic"/>
                        </a:rPr>
                        <a:t>13</a:t>
                      </a:r>
                    </a:p>
                  </a:txBody>
                  <a:tcPr marL="9525" marR="9525" marT="9525" marB="0" anchor="ctr"/>
                </a:tc>
                <a:tc>
                  <a:txBody>
                    <a:bodyPr/>
                    <a:lstStyle/>
                    <a:p>
                      <a:pPr algn="ctr" fontAlgn="ctr"/>
                      <a:r>
                        <a:rPr lang="en-US" altLang="ja-JP" sz="800" b="0" i="0" u="none" strike="noStrike">
                          <a:solidFill>
                            <a:srgbClr val="000000"/>
                          </a:solidFill>
                          <a:effectLst/>
                          <a:latin typeface="MS Gothic"/>
                        </a:rPr>
                        <a:t>21.3%</a:t>
                      </a:r>
                    </a:p>
                  </a:txBody>
                  <a:tcPr marL="9525" marR="9525" marT="9525" marB="0" anchor="ctr"/>
                </a:tc>
                <a:tc>
                  <a:txBody>
                    <a:bodyPr/>
                    <a:lstStyle/>
                    <a:p>
                      <a:pPr algn="ctr" fontAlgn="ctr"/>
                      <a:r>
                        <a:rPr lang="en-US" altLang="ja-JP" sz="800" b="0" i="0" u="none" strike="noStrike">
                          <a:solidFill>
                            <a:srgbClr val="000000"/>
                          </a:solidFill>
                          <a:effectLst/>
                          <a:latin typeface="MS Gothic"/>
                        </a:rPr>
                        <a:t>38</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19.0%</a:t>
                      </a:r>
                    </a:p>
                  </a:txBody>
                  <a:tcPr marL="9525" marR="9525" marT="9525" marB="0" anchor="ctr"/>
                </a:tc>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3154515298"/>
              </p:ext>
            </p:extLst>
          </p:nvPr>
        </p:nvGraphicFramePr>
        <p:xfrm>
          <a:off x="3699618" y="7066253"/>
          <a:ext cx="2880002" cy="1422284"/>
        </p:xfrm>
        <a:graphic>
          <a:graphicData uri="http://schemas.openxmlformats.org/drawingml/2006/table">
            <a:tbl>
              <a:tblPr firstRow="1" bandRow="1">
                <a:tableStyleId>{073A0DAA-6AF3-43AB-8588-CEC1D06C72B9}</a:tableStyleId>
              </a:tblPr>
              <a:tblGrid>
                <a:gridCol w="567954"/>
                <a:gridCol w="289006"/>
                <a:gridCol w="289006"/>
                <a:gridCol w="289006"/>
                <a:gridCol w="289006"/>
                <a:gridCol w="289006"/>
                <a:gridCol w="289006"/>
                <a:gridCol w="289006"/>
                <a:gridCol w="289006"/>
              </a:tblGrid>
              <a:tr h="67659">
                <a:tc>
                  <a:txBody>
                    <a:bodyPr/>
                    <a:lstStyle/>
                    <a:p>
                      <a:pPr algn="r" fontAlgn="ctr"/>
                      <a:r>
                        <a:rPr lang="ja-JP" altLang="en-US" sz="800" b="0" i="0" u="none" strike="noStrike" dirty="0" smtClean="0">
                          <a:effectLst/>
                          <a:latin typeface="ＭＳ Ｐゴシック"/>
                        </a:rPr>
                        <a:t>漬物</a:t>
                      </a:r>
                      <a:endParaRPr lang="en-US" altLang="ja-JP" sz="800" b="0" i="0" u="none" strike="noStrike" dirty="0" smtClean="0">
                        <a:effectLst/>
                        <a:latin typeface="ＭＳ Ｐゴシック"/>
                      </a:endParaRPr>
                    </a:p>
                  </a:txBody>
                  <a:tcPr marL="9525" marR="9525" marT="9525" marB="0" anchor="ctr"/>
                </a:tc>
                <a:tc gridSpan="2">
                  <a:txBody>
                    <a:bodyPr/>
                    <a:lstStyle/>
                    <a:p>
                      <a:pPr algn="ctr" fontAlgn="ctr"/>
                      <a:r>
                        <a:rPr lang="ja-JP" altLang="en-US" sz="800" b="0" i="0" u="none" strike="noStrike" dirty="0" smtClean="0">
                          <a:solidFill>
                            <a:schemeClr val="bg1"/>
                          </a:solidFill>
                          <a:effectLst/>
                          <a:latin typeface="MS Gothic"/>
                        </a:rPr>
                        <a:t>合計</a:t>
                      </a:r>
                      <a:endParaRPr lang="ja-JP" altLang="en-US" sz="800" b="0" i="0" u="none" strike="noStrike" dirty="0">
                        <a:solidFill>
                          <a:schemeClr val="bg1"/>
                        </a:solidFill>
                        <a:effectLst/>
                        <a:latin typeface="MS Gothic"/>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MS Gothic"/>
                      </a:endParaRPr>
                    </a:p>
                  </a:txBody>
                  <a:tcPr marL="9525" marR="9525" marT="9525" marB="0" anchor="ctr"/>
                </a:tc>
                <a:tc gridSpan="2">
                  <a:txBody>
                    <a:bodyPr/>
                    <a:lstStyle/>
                    <a:p>
                      <a:pPr algn="ctr" fontAlgn="ctr"/>
                      <a:r>
                        <a:rPr lang="en-US" altLang="ja-JP" sz="800" b="0" i="0" u="none" strike="noStrike" dirty="0">
                          <a:solidFill>
                            <a:schemeClr val="bg1"/>
                          </a:solidFill>
                          <a:effectLst/>
                          <a:latin typeface="MS Gothic"/>
                        </a:rPr>
                        <a:t>40</a:t>
                      </a:r>
                      <a:r>
                        <a:rPr lang="ja-JP" altLang="en-US" sz="800" b="0" i="0" u="none" strike="noStrike" dirty="0">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50</a:t>
                      </a:r>
                      <a:r>
                        <a:rPr lang="ja-JP" altLang="en-US" sz="8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60</a:t>
                      </a:r>
                      <a:r>
                        <a:rPr lang="ja-JP" altLang="en-US" sz="8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168057">
                <a:tc>
                  <a:txBody>
                    <a:bodyPr/>
                    <a:lstStyle/>
                    <a:p>
                      <a:pPr algn="r" fontAlgn="b"/>
                      <a:r>
                        <a:rPr lang="ja-JP" altLang="en-US" sz="800" b="0" i="0" u="none" strike="noStrike" dirty="0">
                          <a:solidFill>
                            <a:srgbClr val="000000"/>
                          </a:solidFill>
                          <a:effectLst/>
                          <a:latin typeface="MS Gothic"/>
                        </a:rPr>
                        <a:t>この直売所</a:t>
                      </a:r>
                    </a:p>
                  </a:txBody>
                  <a:tcPr marL="9525" marR="9525" marT="9525" marB="0" anchor="ctr"/>
                </a:tc>
                <a:tc>
                  <a:txBody>
                    <a:bodyPr/>
                    <a:lstStyle/>
                    <a:p>
                      <a:pPr algn="ctr" fontAlgn="ctr"/>
                      <a:r>
                        <a:rPr lang="en-US" altLang="ja-JP" sz="800" b="0" i="0" u="none" strike="noStrike">
                          <a:solidFill>
                            <a:srgbClr val="000000"/>
                          </a:solidFill>
                          <a:effectLst/>
                          <a:latin typeface="MS Gothic"/>
                        </a:rPr>
                        <a:t>20</a:t>
                      </a:r>
                    </a:p>
                  </a:txBody>
                  <a:tcPr marL="9525" marR="9525" marT="9525" marB="0" anchor="ctr"/>
                </a:tc>
                <a:tc>
                  <a:txBody>
                    <a:bodyPr/>
                    <a:lstStyle/>
                    <a:p>
                      <a:pPr algn="ctr" fontAlgn="ctr"/>
                      <a:r>
                        <a:rPr lang="en-US" altLang="ja-JP" sz="800" b="0" i="0" u="none" strike="noStrike">
                          <a:solidFill>
                            <a:srgbClr val="000000"/>
                          </a:solidFill>
                          <a:effectLst/>
                          <a:latin typeface="MS Gothic"/>
                        </a:rPr>
                        <a:t>6.6%</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4.2%</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2.3%</a:t>
                      </a:r>
                    </a:p>
                  </a:txBody>
                  <a:tcPr marL="9525" marR="9525" marT="9525" marB="0" anchor="ctr"/>
                </a:tc>
                <a:tc>
                  <a:txBody>
                    <a:bodyPr/>
                    <a:lstStyle/>
                    <a:p>
                      <a:pPr algn="ctr" fontAlgn="ctr"/>
                      <a:r>
                        <a:rPr lang="en-US" altLang="ja-JP" sz="800" b="0" i="0" u="none" strike="noStrike">
                          <a:solidFill>
                            <a:srgbClr val="000000"/>
                          </a:solidFill>
                          <a:effectLst/>
                          <a:latin typeface="MS Gothic"/>
                        </a:rPr>
                        <a:t>17</a:t>
                      </a:r>
                    </a:p>
                  </a:txBody>
                  <a:tcPr marL="9525" marR="9525" marT="9525" marB="0" anchor="ctr"/>
                </a:tc>
                <a:tc>
                  <a:txBody>
                    <a:bodyPr/>
                    <a:lstStyle/>
                    <a:p>
                      <a:pPr algn="ctr" fontAlgn="ctr"/>
                      <a:r>
                        <a:rPr lang="en-US" altLang="ja-JP" sz="800" b="0" i="0" u="none" strike="noStrike">
                          <a:solidFill>
                            <a:srgbClr val="000000"/>
                          </a:solidFill>
                          <a:effectLst/>
                          <a:latin typeface="MS Gothic"/>
                        </a:rPr>
                        <a:t>8.0%</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他の直売所</a:t>
                      </a:r>
                    </a:p>
                  </a:txBody>
                  <a:tcPr marL="9525" marR="9525" marT="9525" marB="0" anchor="ctr"/>
                </a:tc>
                <a:tc>
                  <a:txBody>
                    <a:bodyPr/>
                    <a:lstStyle/>
                    <a:p>
                      <a:pPr algn="ctr" fontAlgn="ctr"/>
                      <a:r>
                        <a:rPr lang="en-US" altLang="ja-JP" sz="800" b="0" i="0" u="none" strike="noStrike">
                          <a:solidFill>
                            <a:srgbClr val="000000"/>
                          </a:solidFill>
                          <a:effectLst/>
                          <a:latin typeface="MS Gothic"/>
                        </a:rPr>
                        <a:t>6</a:t>
                      </a:r>
                    </a:p>
                  </a:txBody>
                  <a:tcPr marL="9525" marR="9525" marT="9525" marB="0" anchor="ctr"/>
                </a:tc>
                <a:tc>
                  <a:txBody>
                    <a:bodyPr/>
                    <a:lstStyle/>
                    <a:p>
                      <a:pPr algn="ctr" fontAlgn="ctr"/>
                      <a:r>
                        <a:rPr lang="en-US" altLang="ja-JP" sz="800" b="0" i="0" u="none" strike="noStrike">
                          <a:solidFill>
                            <a:srgbClr val="000000"/>
                          </a:solidFill>
                          <a:effectLst/>
                          <a:latin typeface="MS Gothic"/>
                        </a:rPr>
                        <a:t>2.0%</a:t>
                      </a:r>
                    </a:p>
                  </a:txBody>
                  <a:tcPr marL="9525" marR="9525" marT="9525" marB="0" anchor="ctr"/>
                </a:tc>
                <a:tc>
                  <a:txBody>
                    <a:bodyPr/>
                    <a:lstStyle/>
                    <a:p>
                      <a:pPr algn="ctr" fontAlgn="ctr"/>
                      <a:r>
                        <a:rPr lang="en-US" altLang="ja-JP" sz="800" b="0" i="0" u="none" strike="noStrike">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6.3%</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2.3%</a:t>
                      </a:r>
                    </a:p>
                  </a:txBody>
                  <a:tcPr marL="9525" marR="9525" marT="9525" marB="0" anchor="ctr"/>
                </a:tc>
                <a:tc>
                  <a:txBody>
                    <a:bodyPr/>
                    <a:lstStyle/>
                    <a:p>
                      <a:pPr algn="ctr" fontAlgn="ctr"/>
                      <a:r>
                        <a:rPr lang="en-US" altLang="ja-JP" sz="800" b="0" i="0" u="none" strike="noStrike">
                          <a:solidFill>
                            <a:srgbClr val="000000"/>
                          </a:solidFill>
                          <a:effectLst/>
                          <a:latin typeface="MS Gothic"/>
                        </a:rPr>
                        <a:t>2</a:t>
                      </a:r>
                    </a:p>
                  </a:txBody>
                  <a:tcPr marL="9525" marR="9525" marT="9525" marB="0" anchor="ctr"/>
                </a:tc>
                <a:tc>
                  <a:txBody>
                    <a:bodyPr/>
                    <a:lstStyle/>
                    <a:p>
                      <a:pPr algn="ctr" fontAlgn="ctr"/>
                      <a:r>
                        <a:rPr lang="en-US" altLang="ja-JP" sz="800" b="0" i="0" u="none" strike="noStrike">
                          <a:solidFill>
                            <a:srgbClr val="000000"/>
                          </a:solidFill>
                          <a:effectLst/>
                          <a:latin typeface="MS Gothic"/>
                        </a:rPr>
                        <a:t>.9%</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スーパー</a:t>
                      </a:r>
                    </a:p>
                  </a:txBody>
                  <a:tcPr marL="9525" marR="9525" marT="9525" marB="0" anchor="ctr"/>
                </a:tc>
                <a:tc>
                  <a:txBody>
                    <a:bodyPr/>
                    <a:lstStyle/>
                    <a:p>
                      <a:pPr algn="ctr" fontAlgn="ctr"/>
                      <a:r>
                        <a:rPr lang="en-US" altLang="ja-JP" sz="800" b="0" i="0" u="none" strike="noStrike">
                          <a:solidFill>
                            <a:srgbClr val="000000"/>
                          </a:solidFill>
                          <a:effectLst/>
                          <a:latin typeface="MS Gothic"/>
                        </a:rPr>
                        <a:t>132</a:t>
                      </a:r>
                    </a:p>
                  </a:txBody>
                  <a:tcPr marL="9525" marR="9525" marT="9525" marB="0" anchor="ctr"/>
                </a:tc>
                <a:tc>
                  <a:txBody>
                    <a:bodyPr/>
                    <a:lstStyle/>
                    <a:p>
                      <a:pPr algn="ctr" fontAlgn="ctr"/>
                      <a:r>
                        <a:rPr lang="en-US" altLang="ja-JP" sz="800" b="0" i="0" u="none" strike="noStrike">
                          <a:solidFill>
                            <a:srgbClr val="000000"/>
                          </a:solidFill>
                          <a:effectLst/>
                          <a:latin typeface="MS Gothic"/>
                        </a:rPr>
                        <a:t>43.4%</a:t>
                      </a:r>
                    </a:p>
                  </a:txBody>
                  <a:tcPr marL="9525" marR="9525" marT="9525" marB="0" anchor="ctr"/>
                </a:tc>
                <a:tc>
                  <a:txBody>
                    <a:bodyPr/>
                    <a:lstStyle/>
                    <a:p>
                      <a:pPr algn="ctr" fontAlgn="ctr"/>
                      <a:r>
                        <a:rPr lang="en-US" altLang="ja-JP" sz="800" b="0" i="0" u="none" strike="noStrike">
                          <a:solidFill>
                            <a:srgbClr val="000000"/>
                          </a:solidFill>
                          <a:effectLst/>
                          <a:latin typeface="MS Gothic"/>
                        </a:rPr>
                        <a:t>22</a:t>
                      </a:r>
                    </a:p>
                  </a:txBody>
                  <a:tcPr marL="9525" marR="9525" marT="9525" marB="0" anchor="ctr"/>
                </a:tc>
                <a:tc>
                  <a:txBody>
                    <a:bodyPr/>
                    <a:lstStyle/>
                    <a:p>
                      <a:pPr algn="ctr" fontAlgn="ctr"/>
                      <a:r>
                        <a:rPr lang="en-US" altLang="ja-JP" sz="800" b="0" i="0" u="none" strike="noStrike">
                          <a:solidFill>
                            <a:srgbClr val="000000"/>
                          </a:solidFill>
                          <a:effectLst/>
                          <a:latin typeface="MS Gothic"/>
                        </a:rPr>
                        <a:t>45.8%</a:t>
                      </a:r>
                    </a:p>
                  </a:txBody>
                  <a:tcPr marL="9525" marR="9525" marT="9525" marB="0" anchor="ctr"/>
                </a:tc>
                <a:tc>
                  <a:txBody>
                    <a:bodyPr/>
                    <a:lstStyle/>
                    <a:p>
                      <a:pPr algn="ctr" fontAlgn="ctr"/>
                      <a:r>
                        <a:rPr lang="en-US" altLang="ja-JP" sz="800" b="0" i="0" u="none" strike="noStrike">
                          <a:solidFill>
                            <a:srgbClr val="000000"/>
                          </a:solidFill>
                          <a:effectLst/>
                          <a:latin typeface="MS Gothic"/>
                        </a:rPr>
                        <a:t>28</a:t>
                      </a:r>
                    </a:p>
                  </a:txBody>
                  <a:tcPr marL="9525" marR="9525" marT="9525" marB="0" anchor="ctr"/>
                </a:tc>
                <a:tc>
                  <a:txBody>
                    <a:bodyPr/>
                    <a:lstStyle/>
                    <a:p>
                      <a:pPr algn="ctr" fontAlgn="ctr"/>
                      <a:r>
                        <a:rPr lang="en-US" altLang="ja-JP" sz="800" b="0" i="0" u="none" strike="noStrike">
                          <a:solidFill>
                            <a:srgbClr val="000000"/>
                          </a:solidFill>
                          <a:effectLst/>
                          <a:latin typeface="MS Gothic"/>
                        </a:rPr>
                        <a:t>63.6%</a:t>
                      </a:r>
                    </a:p>
                  </a:txBody>
                  <a:tcPr marL="9525" marR="9525" marT="9525" marB="0" anchor="ctr"/>
                </a:tc>
                <a:tc>
                  <a:txBody>
                    <a:bodyPr/>
                    <a:lstStyle/>
                    <a:p>
                      <a:pPr algn="ctr" fontAlgn="ctr"/>
                      <a:r>
                        <a:rPr lang="en-US" altLang="ja-JP" sz="800" b="0" i="0" u="none" strike="noStrike">
                          <a:solidFill>
                            <a:srgbClr val="000000"/>
                          </a:solidFill>
                          <a:effectLst/>
                          <a:latin typeface="MS Gothic"/>
                        </a:rPr>
                        <a:t>82</a:t>
                      </a:r>
                    </a:p>
                  </a:txBody>
                  <a:tcPr marL="9525" marR="9525" marT="9525" marB="0" anchor="ctr"/>
                </a:tc>
                <a:tc>
                  <a:txBody>
                    <a:bodyPr/>
                    <a:lstStyle/>
                    <a:p>
                      <a:pPr algn="ctr" fontAlgn="ctr"/>
                      <a:r>
                        <a:rPr lang="en-US" altLang="ja-JP" sz="800" b="0" i="0" u="none" strike="noStrike">
                          <a:solidFill>
                            <a:srgbClr val="000000"/>
                          </a:solidFill>
                          <a:effectLst/>
                          <a:latin typeface="MS Gothic"/>
                        </a:rPr>
                        <a:t>38.7%</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専門店</a:t>
                      </a:r>
                    </a:p>
                  </a:txBody>
                  <a:tcPr marL="9525" marR="9525" marT="9525" marB="0" anchor="ctr"/>
                </a:tc>
                <a:tc>
                  <a:txBody>
                    <a:bodyPr/>
                    <a:lstStyle/>
                    <a:p>
                      <a:pPr algn="ctr" fontAlgn="ctr"/>
                      <a:r>
                        <a:rPr lang="en-US" altLang="ja-JP" sz="800" b="0" i="0" u="none" strike="noStrike">
                          <a:solidFill>
                            <a:srgbClr val="000000"/>
                          </a:solidFill>
                          <a:effectLst/>
                          <a:latin typeface="MS Gothic"/>
                        </a:rPr>
                        <a:t>8</a:t>
                      </a:r>
                    </a:p>
                  </a:txBody>
                  <a:tcPr marL="9525" marR="9525" marT="9525" marB="0" anchor="ctr"/>
                </a:tc>
                <a:tc>
                  <a:txBody>
                    <a:bodyPr/>
                    <a:lstStyle/>
                    <a:p>
                      <a:pPr algn="ctr" fontAlgn="ctr"/>
                      <a:r>
                        <a:rPr lang="en-US" altLang="ja-JP" sz="800" b="0" i="0" u="none" strike="noStrike">
                          <a:solidFill>
                            <a:srgbClr val="000000"/>
                          </a:solidFill>
                          <a:effectLst/>
                          <a:latin typeface="MS Gothic"/>
                        </a:rPr>
                        <a:t>2.6%</a:t>
                      </a:r>
                    </a:p>
                  </a:txBody>
                  <a:tcPr marL="9525" marR="9525" marT="9525" marB="0" anchor="ctr"/>
                </a:tc>
                <a:tc>
                  <a:txBody>
                    <a:bodyPr/>
                    <a:lstStyle/>
                    <a:p>
                      <a:pPr algn="ctr" fontAlgn="ctr"/>
                      <a:r>
                        <a:rPr lang="en-US" altLang="ja-JP" sz="800" b="0" i="0" u="none" strike="noStrike">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6.3%</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5</a:t>
                      </a:r>
                    </a:p>
                  </a:txBody>
                  <a:tcPr marL="9525" marR="9525" marT="9525" marB="0" anchor="ctr"/>
                </a:tc>
                <a:tc>
                  <a:txBody>
                    <a:bodyPr/>
                    <a:lstStyle/>
                    <a:p>
                      <a:pPr algn="ctr" fontAlgn="ctr"/>
                      <a:r>
                        <a:rPr lang="en-US" altLang="ja-JP" sz="800" b="0" i="0" u="none" strike="noStrike">
                          <a:solidFill>
                            <a:srgbClr val="000000"/>
                          </a:solidFill>
                          <a:effectLst/>
                          <a:latin typeface="MS Gothic"/>
                        </a:rPr>
                        <a:t>2.4%</a:t>
                      </a:r>
                    </a:p>
                  </a:txBody>
                  <a:tcPr marL="9525" marR="9525" marT="9525" marB="0" anchor="ctr"/>
                </a:tc>
              </a:tr>
              <a:tr h="154013">
                <a:tc>
                  <a:txBody>
                    <a:bodyPr/>
                    <a:lstStyle/>
                    <a:p>
                      <a:pPr algn="r" fontAlgn="b"/>
                      <a:r>
                        <a:rPr lang="ja-JP" altLang="en-US" sz="800" b="0" i="0" u="none" strike="noStrike">
                          <a:solidFill>
                            <a:srgbClr val="000000"/>
                          </a:solidFill>
                          <a:effectLst/>
                          <a:latin typeface="MS Gothic"/>
                        </a:rPr>
                        <a:t>通販・ネット販売</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0.3%</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0</a:t>
                      </a:r>
                    </a:p>
                  </a:txBody>
                  <a:tcPr marL="9525" marR="9525" marT="9525" marB="0" anchor="ctr"/>
                </a:tc>
                <a:tc>
                  <a:txBody>
                    <a:bodyPr/>
                    <a:lstStyle/>
                    <a:p>
                      <a:pPr algn="ctr" fontAlgn="ctr"/>
                      <a:r>
                        <a:rPr lang="en-US" altLang="ja-JP" sz="800" b="0" i="0" u="none" strike="noStrike">
                          <a:solidFill>
                            <a:srgbClr val="000000"/>
                          </a:solidFill>
                          <a:effectLst/>
                          <a:latin typeface="MS Gothic"/>
                        </a:rPr>
                        <a:t>0.0%</a:t>
                      </a:r>
                    </a:p>
                  </a:txBody>
                  <a:tcPr marL="9525" marR="9525" marT="9525" marB="0" anchor="ctr"/>
                </a:tc>
                <a:tc>
                  <a:txBody>
                    <a:bodyPr/>
                    <a:lstStyle/>
                    <a:p>
                      <a:pPr algn="ctr" fontAlgn="ctr"/>
                      <a:r>
                        <a:rPr lang="en-US" altLang="ja-JP" sz="800" b="0" i="0" u="none" strike="noStrike">
                          <a:solidFill>
                            <a:srgbClr val="000000"/>
                          </a:solidFill>
                          <a:effectLst/>
                          <a:latin typeface="MS Gothic"/>
                        </a:rPr>
                        <a:t>1</a:t>
                      </a:r>
                    </a:p>
                  </a:txBody>
                  <a:tcPr marL="9525" marR="9525" marT="9525" marB="0" anchor="ctr"/>
                </a:tc>
                <a:tc>
                  <a:txBody>
                    <a:bodyPr/>
                    <a:lstStyle/>
                    <a:p>
                      <a:pPr algn="ctr" fontAlgn="ctr"/>
                      <a:r>
                        <a:rPr lang="en-US" altLang="ja-JP" sz="800" b="0" i="0" u="none" strike="noStrike">
                          <a:solidFill>
                            <a:srgbClr val="000000"/>
                          </a:solidFill>
                          <a:effectLst/>
                          <a:latin typeface="MS Gothic"/>
                        </a:rPr>
                        <a:t>.5%</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その他</a:t>
                      </a:r>
                    </a:p>
                  </a:txBody>
                  <a:tcPr marL="9525" marR="9525" marT="9525" marB="0" anchor="ctr"/>
                </a:tc>
                <a:tc>
                  <a:txBody>
                    <a:bodyPr/>
                    <a:lstStyle/>
                    <a:p>
                      <a:pPr algn="ctr" fontAlgn="ctr"/>
                      <a:r>
                        <a:rPr lang="en-US" altLang="ja-JP" sz="800" b="0" i="0" u="none" strike="noStrike">
                          <a:solidFill>
                            <a:srgbClr val="000000"/>
                          </a:solidFill>
                          <a:effectLst/>
                          <a:latin typeface="MS Gothic"/>
                        </a:rPr>
                        <a:t>88</a:t>
                      </a:r>
                    </a:p>
                  </a:txBody>
                  <a:tcPr marL="9525" marR="9525" marT="9525" marB="0" anchor="ctr"/>
                </a:tc>
                <a:tc>
                  <a:txBody>
                    <a:bodyPr/>
                    <a:lstStyle/>
                    <a:p>
                      <a:pPr algn="ctr" fontAlgn="ctr"/>
                      <a:r>
                        <a:rPr lang="en-US" altLang="ja-JP" sz="800" b="0" i="0" u="none" strike="noStrike">
                          <a:solidFill>
                            <a:srgbClr val="000000"/>
                          </a:solidFill>
                          <a:effectLst/>
                          <a:latin typeface="MS Gothic"/>
                        </a:rPr>
                        <a:t>28.9%</a:t>
                      </a:r>
                    </a:p>
                  </a:txBody>
                  <a:tcPr marL="9525" marR="9525" marT="9525" marB="0" anchor="ctr"/>
                </a:tc>
                <a:tc>
                  <a:txBody>
                    <a:bodyPr/>
                    <a:lstStyle/>
                    <a:p>
                      <a:pPr algn="ctr" fontAlgn="ctr"/>
                      <a:r>
                        <a:rPr lang="en-US" altLang="ja-JP" sz="800" b="0" i="0" u="none" strike="noStrike">
                          <a:solidFill>
                            <a:srgbClr val="000000"/>
                          </a:solidFill>
                          <a:effectLst/>
                          <a:latin typeface="MS Gothic"/>
                        </a:rPr>
                        <a:t>6</a:t>
                      </a:r>
                    </a:p>
                  </a:txBody>
                  <a:tcPr marL="9525" marR="9525" marT="9525" marB="0" anchor="ctr"/>
                </a:tc>
                <a:tc>
                  <a:txBody>
                    <a:bodyPr/>
                    <a:lstStyle/>
                    <a:p>
                      <a:pPr algn="ctr" fontAlgn="ctr"/>
                      <a:r>
                        <a:rPr lang="en-US" altLang="ja-JP" sz="800" b="0" i="0" u="none" strike="noStrike">
                          <a:solidFill>
                            <a:srgbClr val="000000"/>
                          </a:solidFill>
                          <a:effectLst/>
                          <a:latin typeface="MS Gothic"/>
                        </a:rPr>
                        <a:t>12.5%</a:t>
                      </a:r>
                    </a:p>
                  </a:txBody>
                  <a:tcPr marL="9525" marR="9525" marT="9525" marB="0" anchor="ctr"/>
                </a:tc>
                <a:tc>
                  <a:txBody>
                    <a:bodyPr/>
                    <a:lstStyle/>
                    <a:p>
                      <a:pPr algn="ctr" fontAlgn="ctr"/>
                      <a:r>
                        <a:rPr lang="en-US" altLang="ja-JP" sz="800" b="0" i="0" u="none" strike="noStrike">
                          <a:solidFill>
                            <a:srgbClr val="000000"/>
                          </a:solidFill>
                          <a:effectLst/>
                          <a:latin typeface="MS Gothic"/>
                        </a:rPr>
                        <a:t>11</a:t>
                      </a:r>
                    </a:p>
                  </a:txBody>
                  <a:tcPr marL="9525" marR="9525" marT="9525" marB="0" anchor="ctr"/>
                </a:tc>
                <a:tc>
                  <a:txBody>
                    <a:bodyPr/>
                    <a:lstStyle/>
                    <a:p>
                      <a:pPr algn="ctr" fontAlgn="ctr"/>
                      <a:r>
                        <a:rPr lang="en-US" altLang="ja-JP" sz="800" b="0" i="0" u="none" strike="noStrike">
                          <a:solidFill>
                            <a:srgbClr val="000000"/>
                          </a:solidFill>
                          <a:effectLst/>
                          <a:latin typeface="MS Gothic"/>
                        </a:rPr>
                        <a:t>25.0%</a:t>
                      </a:r>
                    </a:p>
                  </a:txBody>
                  <a:tcPr marL="9525" marR="9525" marT="9525" marB="0" anchor="ctr"/>
                </a:tc>
                <a:tc>
                  <a:txBody>
                    <a:bodyPr/>
                    <a:lstStyle/>
                    <a:p>
                      <a:pPr algn="ctr" fontAlgn="ctr"/>
                      <a:r>
                        <a:rPr lang="en-US" altLang="ja-JP" sz="800" b="0" i="0" u="none" strike="noStrike">
                          <a:solidFill>
                            <a:srgbClr val="000000"/>
                          </a:solidFill>
                          <a:effectLst/>
                          <a:latin typeface="MS Gothic"/>
                        </a:rPr>
                        <a:t>71</a:t>
                      </a:r>
                    </a:p>
                  </a:txBody>
                  <a:tcPr marL="9525" marR="9525" marT="9525" marB="0" anchor="ctr"/>
                </a:tc>
                <a:tc>
                  <a:txBody>
                    <a:bodyPr/>
                    <a:lstStyle/>
                    <a:p>
                      <a:pPr algn="ctr" fontAlgn="ctr"/>
                      <a:r>
                        <a:rPr lang="en-US" altLang="ja-JP" sz="800" b="0" i="0" u="none" strike="noStrike">
                          <a:solidFill>
                            <a:srgbClr val="000000"/>
                          </a:solidFill>
                          <a:effectLst/>
                          <a:latin typeface="MS Gothic"/>
                        </a:rPr>
                        <a:t>33.5%</a:t>
                      </a:r>
                    </a:p>
                  </a:txBody>
                  <a:tcPr marL="9525" marR="9525" marT="9525" marB="0" anchor="ctr"/>
                </a:tc>
              </a:tr>
              <a:tr h="154013">
                <a:tc>
                  <a:txBody>
                    <a:bodyPr/>
                    <a:lstStyle/>
                    <a:p>
                      <a:pPr algn="r" fontAlgn="b"/>
                      <a:r>
                        <a:rPr lang="ja-JP" altLang="en-US" sz="800" b="0" i="0" u="none" strike="noStrike" dirty="0">
                          <a:solidFill>
                            <a:srgbClr val="000000"/>
                          </a:solidFill>
                          <a:effectLst/>
                          <a:latin typeface="MS Gothic"/>
                        </a:rPr>
                        <a:t>特に決めていない</a:t>
                      </a:r>
                    </a:p>
                  </a:txBody>
                  <a:tcPr marL="9525" marR="9525" marT="9525" marB="0" anchor="ctr"/>
                </a:tc>
                <a:tc>
                  <a:txBody>
                    <a:bodyPr/>
                    <a:lstStyle/>
                    <a:p>
                      <a:pPr algn="ctr" fontAlgn="ctr"/>
                      <a:r>
                        <a:rPr lang="en-US" altLang="ja-JP" sz="800" b="0" i="0" u="none" strike="noStrike">
                          <a:solidFill>
                            <a:srgbClr val="000000"/>
                          </a:solidFill>
                          <a:effectLst/>
                          <a:latin typeface="MS Gothic"/>
                        </a:rPr>
                        <a:t>49</a:t>
                      </a:r>
                    </a:p>
                  </a:txBody>
                  <a:tcPr marL="9525" marR="9525" marT="9525" marB="0" anchor="ctr"/>
                </a:tc>
                <a:tc>
                  <a:txBody>
                    <a:bodyPr/>
                    <a:lstStyle/>
                    <a:p>
                      <a:pPr algn="ctr" fontAlgn="ctr"/>
                      <a:r>
                        <a:rPr lang="en-US" altLang="ja-JP" sz="800" b="0" i="0" u="none" strike="noStrike">
                          <a:solidFill>
                            <a:srgbClr val="000000"/>
                          </a:solidFill>
                          <a:effectLst/>
                          <a:latin typeface="MS Gothic"/>
                        </a:rPr>
                        <a:t>16.1%</a:t>
                      </a:r>
                    </a:p>
                  </a:txBody>
                  <a:tcPr marL="9525" marR="9525" marT="9525" marB="0" anchor="ctr"/>
                </a:tc>
                <a:tc>
                  <a:txBody>
                    <a:bodyPr/>
                    <a:lstStyle/>
                    <a:p>
                      <a:pPr algn="ctr" fontAlgn="ctr"/>
                      <a:r>
                        <a:rPr lang="en-US" altLang="ja-JP" sz="800" b="0" i="0" u="none" strike="noStrike">
                          <a:solidFill>
                            <a:srgbClr val="000000"/>
                          </a:solidFill>
                          <a:effectLst/>
                          <a:latin typeface="MS Gothic"/>
                        </a:rPr>
                        <a:t>12</a:t>
                      </a:r>
                    </a:p>
                  </a:txBody>
                  <a:tcPr marL="9525" marR="9525" marT="9525" marB="0" anchor="ctr"/>
                </a:tc>
                <a:tc>
                  <a:txBody>
                    <a:bodyPr/>
                    <a:lstStyle/>
                    <a:p>
                      <a:pPr algn="ctr" fontAlgn="ctr"/>
                      <a:r>
                        <a:rPr lang="en-US" altLang="ja-JP" sz="800" b="0" i="0" u="none" strike="noStrike">
                          <a:solidFill>
                            <a:srgbClr val="000000"/>
                          </a:solidFill>
                          <a:effectLst/>
                          <a:latin typeface="MS Gothic"/>
                        </a:rPr>
                        <a:t>25.0%</a:t>
                      </a:r>
                    </a:p>
                  </a:txBody>
                  <a:tcPr marL="9525" marR="9525" marT="9525" marB="0" anchor="ctr"/>
                </a:tc>
                <a:tc>
                  <a:txBody>
                    <a:bodyPr/>
                    <a:lstStyle/>
                    <a:p>
                      <a:pPr algn="ctr" fontAlgn="ctr"/>
                      <a:r>
                        <a:rPr lang="en-US" altLang="ja-JP" sz="800" b="0" i="0" u="none" strike="noStrike">
                          <a:solidFill>
                            <a:srgbClr val="000000"/>
                          </a:solidFill>
                          <a:effectLst/>
                          <a:latin typeface="MS Gothic"/>
                        </a:rPr>
                        <a:t>3</a:t>
                      </a:r>
                    </a:p>
                  </a:txBody>
                  <a:tcPr marL="9525" marR="9525" marT="9525" marB="0" anchor="ctr"/>
                </a:tc>
                <a:tc>
                  <a:txBody>
                    <a:bodyPr/>
                    <a:lstStyle/>
                    <a:p>
                      <a:pPr algn="ctr" fontAlgn="ctr"/>
                      <a:r>
                        <a:rPr lang="en-US" altLang="ja-JP" sz="800" b="0" i="0" u="none" strike="noStrike">
                          <a:solidFill>
                            <a:srgbClr val="000000"/>
                          </a:solidFill>
                          <a:effectLst/>
                          <a:latin typeface="MS Gothic"/>
                        </a:rPr>
                        <a:t>6.8%</a:t>
                      </a:r>
                    </a:p>
                  </a:txBody>
                  <a:tcPr marL="9525" marR="9525" marT="9525" marB="0" anchor="ctr"/>
                </a:tc>
                <a:tc>
                  <a:txBody>
                    <a:bodyPr/>
                    <a:lstStyle/>
                    <a:p>
                      <a:pPr algn="ctr" fontAlgn="ctr"/>
                      <a:r>
                        <a:rPr lang="en-US" altLang="ja-JP" sz="800" b="0" i="0" u="none" strike="noStrike">
                          <a:solidFill>
                            <a:srgbClr val="000000"/>
                          </a:solidFill>
                          <a:effectLst/>
                          <a:latin typeface="MS Gothic"/>
                        </a:rPr>
                        <a:t>34</a:t>
                      </a:r>
                    </a:p>
                  </a:txBody>
                  <a:tcPr marL="9525" marR="9525" marT="9525" marB="0" anchor="ctr"/>
                </a:tc>
                <a:tc>
                  <a:txBody>
                    <a:bodyPr/>
                    <a:lstStyle/>
                    <a:p>
                      <a:pPr algn="ctr" fontAlgn="ctr"/>
                      <a:r>
                        <a:rPr lang="en-US" altLang="ja-JP" sz="800" b="0" i="0" u="none" strike="noStrike" dirty="0">
                          <a:solidFill>
                            <a:srgbClr val="000000"/>
                          </a:solidFill>
                          <a:effectLst/>
                          <a:latin typeface="MS Gothic"/>
                        </a:rPr>
                        <a:t>16.0%</a:t>
                      </a:r>
                    </a:p>
                  </a:txBody>
                  <a:tcPr marL="9525" marR="9525" marT="9525" marB="0" anchor="ctr"/>
                </a:tc>
              </a:tr>
            </a:tbl>
          </a:graphicData>
        </a:graphic>
      </p:graphicFrame>
      <p:sp>
        <p:nvSpPr>
          <p:cNvPr id="2" name="フッター プレースホルダー 1"/>
          <p:cNvSpPr>
            <a:spLocks noGrp="1"/>
          </p:cNvSpPr>
          <p:nvPr>
            <p:ph type="ftr" sz="quarter" idx="11"/>
          </p:nvPr>
        </p:nvSpPr>
        <p:spPr>
          <a:xfrm>
            <a:off x="2348880" y="8651826"/>
            <a:ext cx="2171700" cy="486833"/>
          </a:xfrm>
        </p:spPr>
        <p:txBody>
          <a:bodyPr/>
          <a:lstStyle/>
          <a:p>
            <a:r>
              <a:rPr lang="ja-JP" altLang="en-US" dirty="0"/>
              <a:t>２０</a:t>
            </a:r>
            <a:endParaRPr kumimoji="1" lang="ja-JP" altLang="en-US" dirty="0"/>
          </a:p>
        </p:txBody>
      </p:sp>
    </p:spTree>
    <p:extLst>
      <p:ext uri="{BB962C8B-B14F-4D97-AF65-F5344CB8AC3E}">
        <p14:creationId xmlns:p14="http://schemas.microsoft.com/office/powerpoint/2010/main" val="720771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79000" y="755576"/>
            <a:ext cx="6300000" cy="690044"/>
          </a:xfrm>
          <a:prstGeom prst="rect">
            <a:avLst/>
          </a:prstGeom>
          <a:noFill/>
          <a:ln>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100" dirty="0" smtClean="0"/>
              <a:t>年齢層が高くなるにつれ「特になし」の回答が高くなる。「レストラン」「体験農園」を希望する割合は年齢層が低くなるほど割合が高くなり、「軽食、喫茶」の割合はすべての類型、年代別において約３割を占めた。</a:t>
            </a:r>
            <a:endParaRPr lang="en-US" altLang="ja-JP" sz="1100" dirty="0" smtClean="0"/>
          </a:p>
        </p:txBody>
      </p:sp>
      <p:sp>
        <p:nvSpPr>
          <p:cNvPr id="5" name="テキスト ボックス 4"/>
          <p:cNvSpPr txBox="1"/>
          <p:nvPr/>
        </p:nvSpPr>
        <p:spPr>
          <a:xfrm>
            <a:off x="330824" y="292589"/>
            <a:ext cx="2651740" cy="276999"/>
          </a:xfrm>
          <a:prstGeom prst="rect">
            <a:avLst/>
          </a:prstGeom>
          <a:noFill/>
        </p:spPr>
        <p:txBody>
          <a:bodyPr wrap="square" rtlCol="0">
            <a:spAutoFit/>
          </a:bodyPr>
          <a:lstStyle/>
          <a:p>
            <a:r>
              <a:rPr kumimoji="1" lang="en-US" altLang="ja-JP" sz="1200" dirty="0" smtClean="0"/>
              <a:t>Q9</a:t>
            </a:r>
            <a:r>
              <a:rPr kumimoji="1" lang="ja-JP" altLang="en-US" sz="1200" dirty="0" smtClean="0"/>
              <a:t>　年齢別　希望併設施設</a:t>
            </a:r>
            <a:endParaRPr kumimoji="1" lang="ja-JP" altLang="en-US" sz="1200"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340" y="1835696"/>
            <a:ext cx="2880000" cy="198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9000" y="1835696"/>
            <a:ext cx="2880000" cy="198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824" y="5292080"/>
            <a:ext cx="2880000" cy="197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128" y="5292080"/>
            <a:ext cx="2880000" cy="197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表 9"/>
          <p:cNvGraphicFramePr>
            <a:graphicFrameLocks noGrp="1"/>
          </p:cNvGraphicFramePr>
          <p:nvPr>
            <p:extLst>
              <p:ext uri="{D42A27DB-BD31-4B8C-83A1-F6EECF244321}">
                <p14:modId xmlns:p14="http://schemas.microsoft.com/office/powerpoint/2010/main" val="768373777"/>
              </p:ext>
            </p:extLst>
          </p:nvPr>
        </p:nvGraphicFramePr>
        <p:xfrm>
          <a:off x="317752" y="3811526"/>
          <a:ext cx="2880002" cy="1069567"/>
        </p:xfrm>
        <a:graphic>
          <a:graphicData uri="http://schemas.openxmlformats.org/drawingml/2006/table">
            <a:tbl>
              <a:tblPr firstRow="1" bandRow="1">
                <a:tableStyleId>{073A0DAA-6AF3-43AB-8588-CEC1D06C72B9}</a:tableStyleId>
              </a:tblPr>
              <a:tblGrid>
                <a:gridCol w="567954"/>
                <a:gridCol w="289006"/>
                <a:gridCol w="289006"/>
                <a:gridCol w="289006"/>
                <a:gridCol w="289006"/>
                <a:gridCol w="289006"/>
                <a:gridCol w="289006"/>
                <a:gridCol w="289006"/>
                <a:gridCol w="289006"/>
              </a:tblGrid>
              <a:tr h="67659">
                <a:tc>
                  <a:txBody>
                    <a:bodyPr/>
                    <a:lstStyle/>
                    <a:p>
                      <a:pPr algn="r" fontAlgn="ctr"/>
                      <a:r>
                        <a:rPr lang="ja-JP" altLang="en-US" sz="800" b="0" i="0" u="none" strike="noStrike" dirty="0" smtClean="0">
                          <a:effectLst/>
                          <a:latin typeface="ＭＳ Ｐゴシック"/>
                        </a:rPr>
                        <a:t>併設施設</a:t>
                      </a:r>
                      <a:endParaRPr lang="en-US" altLang="ja-JP" sz="800" b="0" i="0" u="none" strike="noStrike" dirty="0" smtClean="0">
                        <a:effectLst/>
                        <a:latin typeface="ＭＳ Ｐゴシック"/>
                      </a:endParaRPr>
                    </a:p>
                  </a:txBody>
                  <a:tcPr marL="9525" marR="9525" marT="9525" marB="0" anchor="ctr"/>
                </a:tc>
                <a:tc gridSpan="2">
                  <a:txBody>
                    <a:bodyPr/>
                    <a:lstStyle/>
                    <a:p>
                      <a:pPr algn="ctr" fontAlgn="ctr"/>
                      <a:r>
                        <a:rPr lang="ja-JP" altLang="en-US" sz="800" b="0" i="0" u="none" strike="noStrike" dirty="0" smtClean="0">
                          <a:solidFill>
                            <a:schemeClr val="bg1"/>
                          </a:solidFill>
                          <a:effectLst/>
                          <a:latin typeface="MS Gothic"/>
                        </a:rPr>
                        <a:t>合計</a:t>
                      </a:r>
                      <a:endParaRPr lang="ja-JP" altLang="en-US" sz="800" b="0" i="0" u="none" strike="noStrike" dirty="0">
                        <a:solidFill>
                          <a:schemeClr val="bg1"/>
                        </a:solidFill>
                        <a:effectLst/>
                        <a:latin typeface="MS Gothic"/>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MS Gothic"/>
                      </a:endParaRPr>
                    </a:p>
                  </a:txBody>
                  <a:tcPr marL="9525" marR="9525" marT="9525" marB="0" anchor="ctr"/>
                </a:tc>
                <a:tc gridSpan="2">
                  <a:txBody>
                    <a:bodyPr/>
                    <a:lstStyle/>
                    <a:p>
                      <a:pPr algn="ctr" fontAlgn="ctr"/>
                      <a:r>
                        <a:rPr lang="en-US" altLang="ja-JP" sz="800" b="0" i="0" u="none" strike="noStrike" dirty="0">
                          <a:solidFill>
                            <a:schemeClr val="bg1"/>
                          </a:solidFill>
                          <a:effectLst/>
                          <a:latin typeface="MS Gothic"/>
                        </a:rPr>
                        <a:t>40</a:t>
                      </a:r>
                      <a:r>
                        <a:rPr lang="ja-JP" altLang="en-US" sz="800" b="0" i="0" u="none" strike="noStrike" dirty="0">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50</a:t>
                      </a:r>
                      <a:r>
                        <a:rPr lang="ja-JP" altLang="en-US" sz="8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60</a:t>
                      </a:r>
                      <a:r>
                        <a:rPr lang="ja-JP" altLang="en-US" sz="8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168057">
                <a:tc>
                  <a:txBody>
                    <a:bodyPr/>
                    <a:lstStyle/>
                    <a:p>
                      <a:pPr algn="r" fontAlgn="ctr"/>
                      <a:r>
                        <a:rPr lang="ja-JP" altLang="en-US" sz="800" b="0" i="0" u="none" strike="noStrike" dirty="0">
                          <a:solidFill>
                            <a:srgbClr val="000000"/>
                          </a:solidFill>
                          <a:effectLst/>
                          <a:latin typeface="ＭＳ Ｐゴシック"/>
                        </a:rPr>
                        <a:t>レストラン</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10.6%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14.5%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22.9%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7%</a:t>
                      </a:r>
                    </a:p>
                  </a:txBody>
                  <a:tcPr marL="9525" marR="9525" marT="9525" marB="0" anchor="ctr"/>
                </a:tc>
              </a:tr>
              <a:tr h="154013">
                <a:tc>
                  <a:txBody>
                    <a:bodyPr/>
                    <a:lstStyle/>
                    <a:p>
                      <a:pPr algn="r" fontAlgn="ctr"/>
                      <a:r>
                        <a:rPr lang="ja-JP" altLang="en-US" sz="800" b="0" i="0" u="none" strike="noStrike">
                          <a:solidFill>
                            <a:srgbClr val="000000"/>
                          </a:solidFill>
                          <a:effectLst/>
                          <a:latin typeface="ＭＳ Ｐゴシック"/>
                        </a:rPr>
                        <a:t>軽食、喫茶</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121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34.8%</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35.5%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33.3%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83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35%</a:t>
                      </a:r>
                    </a:p>
                  </a:txBody>
                  <a:tcPr marL="9525" marR="9525" marT="9525" marB="0" anchor="ctr"/>
                </a:tc>
              </a:tr>
              <a:tr h="154013">
                <a:tc>
                  <a:txBody>
                    <a:bodyPr/>
                    <a:lstStyle/>
                    <a:p>
                      <a:pPr algn="r" fontAlgn="ctr"/>
                      <a:r>
                        <a:rPr lang="ja-JP" altLang="en-US" sz="800" b="0" i="0" u="none" strike="noStrike">
                          <a:solidFill>
                            <a:srgbClr val="000000"/>
                          </a:solidFill>
                          <a:effectLst/>
                          <a:latin typeface="ＭＳ Ｐゴシック"/>
                        </a:rPr>
                        <a:t>体験農園</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11.8%</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14</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22.6%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12.5%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9%</a:t>
                      </a:r>
                    </a:p>
                  </a:txBody>
                  <a:tcPr marL="9525" marR="9525" marT="9525" marB="0" anchor="ctr"/>
                </a:tc>
              </a:tr>
              <a:tr h="154013">
                <a:tc>
                  <a:txBody>
                    <a:bodyPr/>
                    <a:lstStyle/>
                    <a:p>
                      <a:pPr algn="r" fontAlgn="ctr"/>
                      <a:r>
                        <a:rPr lang="ja-JP" altLang="en-US" sz="800" b="0" i="0" u="none" strike="noStrike" dirty="0">
                          <a:solidFill>
                            <a:srgbClr val="000000"/>
                          </a:solidFill>
                          <a:effectLst/>
                          <a:latin typeface="ＭＳ Ｐゴシック"/>
                        </a:rPr>
                        <a:t>観光案内所</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4.8%</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a:t>
                      </a:r>
                    </a:p>
                  </a:txBody>
                  <a:tcPr marL="9525" marR="9525" marT="9525" marB="0" anchor="ctr"/>
                </a:tc>
              </a:tr>
              <a:tr h="154013">
                <a:tc>
                  <a:txBody>
                    <a:bodyPr/>
                    <a:lstStyle/>
                    <a:p>
                      <a:pPr algn="r" fontAlgn="ctr"/>
                      <a:r>
                        <a:rPr lang="ja-JP" altLang="en-US" sz="800" b="0" i="0" u="none" strike="noStrike" dirty="0">
                          <a:solidFill>
                            <a:srgbClr val="000000"/>
                          </a:solidFill>
                          <a:effectLst/>
                          <a:latin typeface="ＭＳ Ｐゴシック"/>
                        </a:rPr>
                        <a:t>特になし</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135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38.8%</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19.4%</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27.1%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110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46%</a:t>
                      </a:r>
                    </a:p>
                  </a:txBody>
                  <a:tcPr marL="9525" marR="9525" marT="9525" marB="0" anchor="ctr"/>
                </a:tc>
              </a:tr>
              <a:tr h="154013">
                <a:tc>
                  <a:txBody>
                    <a:bodyPr/>
                    <a:lstStyle/>
                    <a:p>
                      <a:pPr algn="r" fontAlgn="ctr"/>
                      <a:r>
                        <a:rPr lang="ja-JP" altLang="en-US" sz="800" b="0" i="0" u="none" strike="noStrike" dirty="0">
                          <a:solidFill>
                            <a:srgbClr val="000000"/>
                          </a:solidFill>
                          <a:effectLst/>
                          <a:latin typeface="ＭＳ Ｐゴシック"/>
                        </a:rPr>
                        <a:t>その他</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1.4%</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1%</a:t>
                      </a:r>
                    </a:p>
                  </a:txBody>
                  <a:tcPr marL="9525" marR="9525" marT="9525" marB="0" anchor="ctr"/>
                </a:tc>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4057007204"/>
              </p:ext>
            </p:extLst>
          </p:nvPr>
        </p:nvGraphicFramePr>
        <p:xfrm>
          <a:off x="3696170" y="3829441"/>
          <a:ext cx="2880002" cy="1069567"/>
        </p:xfrm>
        <a:graphic>
          <a:graphicData uri="http://schemas.openxmlformats.org/drawingml/2006/table">
            <a:tbl>
              <a:tblPr firstRow="1" bandRow="1">
                <a:tableStyleId>{073A0DAA-6AF3-43AB-8588-CEC1D06C72B9}</a:tableStyleId>
              </a:tblPr>
              <a:tblGrid>
                <a:gridCol w="567954"/>
                <a:gridCol w="289006"/>
                <a:gridCol w="289006"/>
                <a:gridCol w="289006"/>
                <a:gridCol w="289006"/>
                <a:gridCol w="289006"/>
                <a:gridCol w="289006"/>
                <a:gridCol w="289006"/>
                <a:gridCol w="289006"/>
              </a:tblGrid>
              <a:tr h="67659">
                <a:tc>
                  <a:txBody>
                    <a:bodyPr/>
                    <a:lstStyle/>
                    <a:p>
                      <a:pPr algn="r" fontAlgn="ctr"/>
                      <a:r>
                        <a:rPr lang="ja-JP" altLang="en-US" sz="800" b="0" i="0" u="none" strike="noStrike" dirty="0" smtClean="0">
                          <a:effectLst/>
                          <a:latin typeface="ＭＳ Ｐゴシック"/>
                        </a:rPr>
                        <a:t>併設施設</a:t>
                      </a:r>
                      <a:endParaRPr lang="en-US" altLang="ja-JP" sz="800" b="0" i="0" u="none" strike="noStrike" dirty="0" smtClean="0">
                        <a:effectLst/>
                        <a:latin typeface="ＭＳ Ｐゴシック"/>
                      </a:endParaRPr>
                    </a:p>
                  </a:txBody>
                  <a:tcPr marL="9525" marR="9525" marT="9525" marB="0" anchor="ctr"/>
                </a:tc>
                <a:tc gridSpan="2">
                  <a:txBody>
                    <a:bodyPr/>
                    <a:lstStyle/>
                    <a:p>
                      <a:pPr algn="ctr" fontAlgn="ctr"/>
                      <a:r>
                        <a:rPr lang="ja-JP" altLang="en-US" sz="800" b="0" i="0" u="none" strike="noStrike" dirty="0" smtClean="0">
                          <a:solidFill>
                            <a:schemeClr val="bg1"/>
                          </a:solidFill>
                          <a:effectLst/>
                          <a:latin typeface="MS Gothic"/>
                        </a:rPr>
                        <a:t>合計</a:t>
                      </a:r>
                      <a:endParaRPr lang="ja-JP" altLang="en-US" sz="800" b="0" i="0" u="none" strike="noStrike" dirty="0">
                        <a:solidFill>
                          <a:schemeClr val="bg1"/>
                        </a:solidFill>
                        <a:effectLst/>
                        <a:latin typeface="MS Gothic"/>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MS Gothic"/>
                      </a:endParaRPr>
                    </a:p>
                  </a:txBody>
                  <a:tcPr marL="9525" marR="9525" marT="9525" marB="0" anchor="ctr"/>
                </a:tc>
                <a:tc gridSpan="2">
                  <a:txBody>
                    <a:bodyPr/>
                    <a:lstStyle/>
                    <a:p>
                      <a:pPr algn="ctr" fontAlgn="ctr"/>
                      <a:r>
                        <a:rPr lang="en-US" altLang="ja-JP" sz="800" b="0" i="0" u="none" strike="noStrike" dirty="0">
                          <a:solidFill>
                            <a:schemeClr val="bg1"/>
                          </a:solidFill>
                          <a:effectLst/>
                          <a:latin typeface="MS Gothic"/>
                        </a:rPr>
                        <a:t>40</a:t>
                      </a:r>
                      <a:r>
                        <a:rPr lang="ja-JP" altLang="en-US" sz="800" b="0" i="0" u="none" strike="noStrike" dirty="0">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50</a:t>
                      </a:r>
                      <a:r>
                        <a:rPr lang="ja-JP" altLang="en-US" sz="8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60</a:t>
                      </a:r>
                      <a:r>
                        <a:rPr lang="ja-JP" altLang="en-US" sz="8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168057">
                <a:tc>
                  <a:txBody>
                    <a:bodyPr/>
                    <a:lstStyle/>
                    <a:p>
                      <a:pPr algn="r" fontAlgn="ctr"/>
                      <a:r>
                        <a:rPr lang="ja-JP" altLang="en-US" sz="800" b="0" i="0" u="none" strike="noStrike" dirty="0">
                          <a:solidFill>
                            <a:srgbClr val="000000"/>
                          </a:solidFill>
                          <a:effectLst/>
                          <a:latin typeface="ＭＳ Ｐゴシック"/>
                        </a:rPr>
                        <a:t>レストラン</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71</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20.8%</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24</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32.4%</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14</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21.5%</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33</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12.5%</a:t>
                      </a:r>
                    </a:p>
                  </a:txBody>
                  <a:tcPr marL="9525" marR="9525" marT="9525" marB="0" anchor="ctr"/>
                </a:tc>
              </a:tr>
              <a:tr h="154013">
                <a:tc>
                  <a:txBody>
                    <a:bodyPr/>
                    <a:lstStyle/>
                    <a:p>
                      <a:pPr algn="r" fontAlgn="ctr"/>
                      <a:r>
                        <a:rPr lang="ja-JP" altLang="en-US" sz="800" b="0" i="0" u="none" strike="noStrike">
                          <a:solidFill>
                            <a:srgbClr val="000000"/>
                          </a:solidFill>
                          <a:effectLst/>
                          <a:latin typeface="ＭＳ Ｐゴシック"/>
                        </a:rPr>
                        <a:t>軽食、喫茶</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98</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28.7%</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27.0%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16</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24.6%</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62</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23.4%</a:t>
                      </a:r>
                    </a:p>
                  </a:txBody>
                  <a:tcPr marL="9525" marR="9525" marT="9525" marB="0" anchor="ctr"/>
                </a:tc>
              </a:tr>
              <a:tr h="154013">
                <a:tc>
                  <a:txBody>
                    <a:bodyPr/>
                    <a:lstStyle/>
                    <a:p>
                      <a:pPr algn="r" fontAlgn="ctr"/>
                      <a:r>
                        <a:rPr lang="ja-JP" altLang="en-US" sz="800" b="0" i="0" u="none" strike="noStrike">
                          <a:solidFill>
                            <a:srgbClr val="000000"/>
                          </a:solidFill>
                          <a:effectLst/>
                          <a:latin typeface="ＭＳ Ｐゴシック"/>
                        </a:rPr>
                        <a:t>体験農園</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19</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5.6%</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13.5%</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3.1%</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7</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2.6%</a:t>
                      </a:r>
                    </a:p>
                  </a:txBody>
                  <a:tcPr marL="9525" marR="9525" marT="9525" marB="0" anchor="ctr"/>
                </a:tc>
              </a:tr>
              <a:tr h="154013">
                <a:tc>
                  <a:txBody>
                    <a:bodyPr/>
                    <a:lstStyle/>
                    <a:p>
                      <a:pPr algn="r" fontAlgn="ctr"/>
                      <a:r>
                        <a:rPr lang="ja-JP" altLang="en-US" sz="800" b="0" i="0" u="none" strike="noStrike" dirty="0">
                          <a:solidFill>
                            <a:srgbClr val="000000"/>
                          </a:solidFill>
                          <a:effectLst/>
                          <a:latin typeface="ＭＳ Ｐゴシック"/>
                        </a:rPr>
                        <a:t>観光案内所</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8</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2.3%</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3</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4.1%</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1.5%</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4</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1.5%</a:t>
                      </a:r>
                    </a:p>
                  </a:txBody>
                  <a:tcPr marL="9525" marR="9525" marT="9525" marB="0" anchor="ctr"/>
                </a:tc>
              </a:tr>
              <a:tr h="154013">
                <a:tc>
                  <a:txBody>
                    <a:bodyPr/>
                    <a:lstStyle/>
                    <a:p>
                      <a:pPr algn="r" fontAlgn="ctr"/>
                      <a:r>
                        <a:rPr lang="ja-JP" altLang="en-US" sz="800" b="0" i="0" u="none" strike="noStrike" dirty="0">
                          <a:solidFill>
                            <a:srgbClr val="000000"/>
                          </a:solidFill>
                          <a:effectLst/>
                          <a:latin typeface="ＭＳ Ｐゴシック"/>
                        </a:rPr>
                        <a:t>特になし</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139</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40.6%</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17</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23.0%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17</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26.2%</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105</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39.6%</a:t>
                      </a:r>
                    </a:p>
                  </a:txBody>
                  <a:tcPr marL="9525" marR="9525" marT="9525" marB="0" anchor="ctr"/>
                </a:tc>
              </a:tr>
              <a:tr h="154013">
                <a:tc>
                  <a:txBody>
                    <a:bodyPr/>
                    <a:lstStyle/>
                    <a:p>
                      <a:pPr algn="r" fontAlgn="ctr"/>
                      <a:r>
                        <a:rPr lang="ja-JP" altLang="en-US" sz="800" b="0" i="0" u="none" strike="noStrike" dirty="0">
                          <a:solidFill>
                            <a:srgbClr val="000000"/>
                          </a:solidFill>
                          <a:effectLst/>
                          <a:latin typeface="ＭＳ Ｐゴシック"/>
                        </a:rPr>
                        <a:t>その他</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7</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1.4%</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1.5%</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5</a:t>
                      </a:r>
                    </a:p>
                  </a:txBody>
                  <a:tcPr marL="9525" marR="9525" marT="9525" marB="0" anchor="ctr"/>
                </a:tc>
                <a:tc>
                  <a:txBody>
                    <a:bodyPr/>
                    <a:lstStyle/>
                    <a:p>
                      <a:pPr algn="ctr" fontAlgn="ctr"/>
                      <a:r>
                        <a:rPr lang="en-US" altLang="ja-JP" sz="900" b="0" i="0" u="none" strike="noStrike" dirty="0">
                          <a:solidFill>
                            <a:srgbClr val="000000"/>
                          </a:solidFill>
                          <a:effectLst/>
                          <a:latin typeface="ＭＳ Ｐゴシック"/>
                        </a:rPr>
                        <a:t>1.9%</a:t>
                      </a:r>
                    </a:p>
                  </a:txBody>
                  <a:tcPr marL="9525" marR="9525" marT="9525" marB="0" anchor="ctr"/>
                </a:tc>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3395200726"/>
              </p:ext>
            </p:extLst>
          </p:nvPr>
        </p:nvGraphicFramePr>
        <p:xfrm>
          <a:off x="330824" y="7267828"/>
          <a:ext cx="2880002" cy="1069567"/>
        </p:xfrm>
        <a:graphic>
          <a:graphicData uri="http://schemas.openxmlformats.org/drawingml/2006/table">
            <a:tbl>
              <a:tblPr firstRow="1" bandRow="1">
                <a:tableStyleId>{073A0DAA-6AF3-43AB-8588-CEC1D06C72B9}</a:tableStyleId>
              </a:tblPr>
              <a:tblGrid>
                <a:gridCol w="567954"/>
                <a:gridCol w="289006"/>
                <a:gridCol w="289006"/>
                <a:gridCol w="289006"/>
                <a:gridCol w="289006"/>
                <a:gridCol w="289006"/>
                <a:gridCol w="289006"/>
                <a:gridCol w="289006"/>
                <a:gridCol w="289006"/>
              </a:tblGrid>
              <a:tr h="67659">
                <a:tc>
                  <a:txBody>
                    <a:bodyPr/>
                    <a:lstStyle/>
                    <a:p>
                      <a:pPr algn="r" fontAlgn="ctr"/>
                      <a:r>
                        <a:rPr lang="ja-JP" altLang="en-US" sz="800" b="0" i="0" u="none" strike="noStrike" dirty="0" smtClean="0">
                          <a:effectLst/>
                          <a:latin typeface="ＭＳ Ｐゴシック"/>
                        </a:rPr>
                        <a:t>併設施設</a:t>
                      </a:r>
                      <a:endParaRPr lang="en-US" altLang="ja-JP" sz="800" b="0" i="0" u="none" strike="noStrike" dirty="0" smtClean="0">
                        <a:effectLst/>
                        <a:latin typeface="ＭＳ Ｐゴシック"/>
                      </a:endParaRPr>
                    </a:p>
                  </a:txBody>
                  <a:tcPr marL="9525" marR="9525" marT="9525" marB="0" anchor="ctr"/>
                </a:tc>
                <a:tc gridSpan="2">
                  <a:txBody>
                    <a:bodyPr/>
                    <a:lstStyle/>
                    <a:p>
                      <a:pPr algn="ctr" fontAlgn="ctr"/>
                      <a:r>
                        <a:rPr lang="ja-JP" altLang="en-US" sz="800" b="0" i="0" u="none" strike="noStrike" dirty="0" smtClean="0">
                          <a:solidFill>
                            <a:schemeClr val="bg1"/>
                          </a:solidFill>
                          <a:effectLst/>
                          <a:latin typeface="MS Gothic"/>
                        </a:rPr>
                        <a:t>合計</a:t>
                      </a:r>
                      <a:endParaRPr lang="ja-JP" altLang="en-US" sz="800" b="0" i="0" u="none" strike="noStrike" dirty="0">
                        <a:solidFill>
                          <a:schemeClr val="bg1"/>
                        </a:solidFill>
                        <a:effectLst/>
                        <a:latin typeface="MS Gothic"/>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MS Gothic"/>
                      </a:endParaRPr>
                    </a:p>
                  </a:txBody>
                  <a:tcPr marL="9525" marR="9525" marT="9525" marB="0" anchor="ctr"/>
                </a:tc>
                <a:tc gridSpan="2">
                  <a:txBody>
                    <a:bodyPr/>
                    <a:lstStyle/>
                    <a:p>
                      <a:pPr algn="ctr" fontAlgn="ctr"/>
                      <a:r>
                        <a:rPr lang="en-US" altLang="ja-JP" sz="800" b="0" i="0" u="none" strike="noStrike" dirty="0">
                          <a:solidFill>
                            <a:schemeClr val="bg1"/>
                          </a:solidFill>
                          <a:effectLst/>
                          <a:latin typeface="MS Gothic"/>
                        </a:rPr>
                        <a:t>40</a:t>
                      </a:r>
                      <a:r>
                        <a:rPr lang="ja-JP" altLang="en-US" sz="800" b="0" i="0" u="none" strike="noStrike" dirty="0">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50</a:t>
                      </a:r>
                      <a:r>
                        <a:rPr lang="ja-JP" altLang="en-US" sz="8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60</a:t>
                      </a:r>
                      <a:r>
                        <a:rPr lang="ja-JP" altLang="en-US" sz="8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168057">
                <a:tc>
                  <a:txBody>
                    <a:bodyPr/>
                    <a:lstStyle/>
                    <a:p>
                      <a:pPr algn="r" fontAlgn="ctr"/>
                      <a:r>
                        <a:rPr lang="ja-JP" altLang="en-US" sz="800" b="0" i="0" u="none" strike="noStrike" dirty="0">
                          <a:solidFill>
                            <a:srgbClr val="000000"/>
                          </a:solidFill>
                          <a:effectLst/>
                          <a:latin typeface="ＭＳ Ｐゴシック"/>
                        </a:rPr>
                        <a:t>レストラン</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104</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25.7%</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26</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35.1%</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27</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31.0%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51</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21.0%</a:t>
                      </a:r>
                    </a:p>
                  </a:txBody>
                  <a:tcPr marL="9525" marR="9525" marT="9525" marB="0" anchor="ctr"/>
                </a:tc>
              </a:tr>
              <a:tr h="154013">
                <a:tc>
                  <a:txBody>
                    <a:bodyPr/>
                    <a:lstStyle/>
                    <a:p>
                      <a:pPr algn="r" fontAlgn="ctr"/>
                      <a:r>
                        <a:rPr lang="ja-JP" altLang="en-US" sz="800" b="0" i="0" u="none" strike="noStrike">
                          <a:solidFill>
                            <a:srgbClr val="000000"/>
                          </a:solidFill>
                          <a:effectLst/>
                          <a:latin typeface="ＭＳ Ｐゴシック"/>
                        </a:rPr>
                        <a:t>軽食、喫茶</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112</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27.7%</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21</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28.4%</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28</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32.2%</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63</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25.9%</a:t>
                      </a:r>
                    </a:p>
                  </a:txBody>
                  <a:tcPr marL="9525" marR="9525" marT="9525" marB="0" anchor="ctr"/>
                </a:tc>
              </a:tr>
              <a:tr h="154013">
                <a:tc>
                  <a:txBody>
                    <a:bodyPr/>
                    <a:lstStyle/>
                    <a:p>
                      <a:pPr algn="r" fontAlgn="ctr"/>
                      <a:r>
                        <a:rPr lang="ja-JP" altLang="en-US" sz="800" b="0" i="0" u="none" strike="noStrike">
                          <a:solidFill>
                            <a:srgbClr val="000000"/>
                          </a:solidFill>
                          <a:effectLst/>
                          <a:latin typeface="ＭＳ Ｐゴシック"/>
                        </a:rPr>
                        <a:t>体験農園</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31</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7.7%</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14</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18.9%</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8</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9.2%</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9</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3.7%</a:t>
                      </a:r>
                    </a:p>
                  </a:txBody>
                  <a:tcPr marL="9525" marR="9525" marT="9525" marB="0" anchor="ctr"/>
                </a:tc>
              </a:tr>
              <a:tr h="154013">
                <a:tc>
                  <a:txBody>
                    <a:bodyPr/>
                    <a:lstStyle/>
                    <a:p>
                      <a:pPr algn="r" fontAlgn="ctr"/>
                      <a:r>
                        <a:rPr lang="ja-JP" altLang="en-US" sz="800" b="0" i="0" u="none" strike="noStrike" dirty="0">
                          <a:solidFill>
                            <a:srgbClr val="000000"/>
                          </a:solidFill>
                          <a:effectLst/>
                          <a:latin typeface="ＭＳ Ｐゴシック"/>
                        </a:rPr>
                        <a:t>観光案内所</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46</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11.4%</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11</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14.9%</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8</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9.2%</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27</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11.1%</a:t>
                      </a:r>
                    </a:p>
                  </a:txBody>
                  <a:tcPr marL="9525" marR="9525" marT="9525" marB="0" anchor="ctr"/>
                </a:tc>
              </a:tr>
              <a:tr h="154013">
                <a:tc>
                  <a:txBody>
                    <a:bodyPr/>
                    <a:lstStyle/>
                    <a:p>
                      <a:pPr algn="r" fontAlgn="ctr"/>
                      <a:r>
                        <a:rPr lang="ja-JP" altLang="en-US" sz="800" b="0" i="0" u="none" strike="noStrike" dirty="0">
                          <a:solidFill>
                            <a:srgbClr val="000000"/>
                          </a:solidFill>
                          <a:effectLst/>
                          <a:latin typeface="ＭＳ Ｐゴシック"/>
                        </a:rPr>
                        <a:t>特になし</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107</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26.5%</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1.4%</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16</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18.4%</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90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37.0%</a:t>
                      </a:r>
                    </a:p>
                  </a:txBody>
                  <a:tcPr marL="9525" marR="9525" marT="9525" marB="0" anchor="ctr"/>
                </a:tc>
              </a:tr>
              <a:tr h="154013">
                <a:tc>
                  <a:txBody>
                    <a:bodyPr/>
                    <a:lstStyle/>
                    <a:p>
                      <a:pPr algn="r" fontAlgn="ctr"/>
                      <a:r>
                        <a:rPr lang="ja-JP" altLang="en-US" sz="800" b="0" i="0" u="none" strike="noStrike" dirty="0">
                          <a:solidFill>
                            <a:srgbClr val="000000"/>
                          </a:solidFill>
                          <a:effectLst/>
                          <a:latin typeface="ＭＳ Ｐゴシック"/>
                        </a:rPr>
                        <a:t>その他</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4</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1.4%</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0.0%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3</a:t>
                      </a:r>
                    </a:p>
                  </a:txBody>
                  <a:tcPr marL="9525" marR="9525" marT="9525" marB="0" anchor="ctr"/>
                </a:tc>
                <a:tc>
                  <a:txBody>
                    <a:bodyPr/>
                    <a:lstStyle/>
                    <a:p>
                      <a:pPr algn="ctr" fontAlgn="ctr"/>
                      <a:r>
                        <a:rPr lang="en-US" altLang="ja-JP" sz="900" b="0" i="0" u="none" strike="noStrike" dirty="0">
                          <a:solidFill>
                            <a:srgbClr val="000000"/>
                          </a:solidFill>
                          <a:effectLst/>
                          <a:latin typeface="ＭＳ Ｐゴシック"/>
                        </a:rPr>
                        <a:t>1.2%</a:t>
                      </a:r>
                    </a:p>
                  </a:txBody>
                  <a:tcPr marL="9525" marR="9525" marT="9525" marB="0" anchor="ctr"/>
                </a:tc>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49885876"/>
              </p:ext>
            </p:extLst>
          </p:nvPr>
        </p:nvGraphicFramePr>
        <p:xfrm>
          <a:off x="3708128" y="7267828"/>
          <a:ext cx="2880002" cy="1069567"/>
        </p:xfrm>
        <a:graphic>
          <a:graphicData uri="http://schemas.openxmlformats.org/drawingml/2006/table">
            <a:tbl>
              <a:tblPr firstRow="1" bandRow="1">
                <a:tableStyleId>{073A0DAA-6AF3-43AB-8588-CEC1D06C72B9}</a:tableStyleId>
              </a:tblPr>
              <a:tblGrid>
                <a:gridCol w="567954"/>
                <a:gridCol w="289006"/>
                <a:gridCol w="289006"/>
                <a:gridCol w="289006"/>
                <a:gridCol w="289006"/>
                <a:gridCol w="289006"/>
                <a:gridCol w="289006"/>
                <a:gridCol w="289006"/>
                <a:gridCol w="289006"/>
              </a:tblGrid>
              <a:tr h="67659">
                <a:tc>
                  <a:txBody>
                    <a:bodyPr/>
                    <a:lstStyle/>
                    <a:p>
                      <a:pPr algn="r" fontAlgn="ctr"/>
                      <a:r>
                        <a:rPr lang="ja-JP" altLang="en-US" sz="800" b="0" i="0" u="none" strike="noStrike" dirty="0" smtClean="0">
                          <a:effectLst/>
                          <a:latin typeface="ＭＳ Ｐゴシック"/>
                        </a:rPr>
                        <a:t>併設施設</a:t>
                      </a:r>
                      <a:endParaRPr lang="en-US" altLang="ja-JP" sz="800" b="0" i="0" u="none" strike="noStrike" dirty="0" smtClean="0">
                        <a:effectLst/>
                        <a:latin typeface="ＭＳ Ｐゴシック"/>
                      </a:endParaRPr>
                    </a:p>
                  </a:txBody>
                  <a:tcPr marL="9525" marR="9525" marT="9525" marB="0" anchor="ctr"/>
                </a:tc>
                <a:tc gridSpan="2">
                  <a:txBody>
                    <a:bodyPr/>
                    <a:lstStyle/>
                    <a:p>
                      <a:pPr algn="ctr" fontAlgn="ctr"/>
                      <a:r>
                        <a:rPr lang="ja-JP" altLang="en-US" sz="800" b="0" i="0" u="none" strike="noStrike" dirty="0" smtClean="0">
                          <a:solidFill>
                            <a:schemeClr val="bg1"/>
                          </a:solidFill>
                          <a:effectLst/>
                          <a:latin typeface="MS Gothic"/>
                        </a:rPr>
                        <a:t>合計</a:t>
                      </a:r>
                      <a:endParaRPr lang="ja-JP" altLang="en-US" sz="800" b="0" i="0" u="none" strike="noStrike" dirty="0">
                        <a:solidFill>
                          <a:schemeClr val="bg1"/>
                        </a:solidFill>
                        <a:effectLst/>
                        <a:latin typeface="MS Gothic"/>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MS Gothic"/>
                      </a:endParaRPr>
                    </a:p>
                  </a:txBody>
                  <a:tcPr marL="9525" marR="9525" marT="9525" marB="0" anchor="ctr"/>
                </a:tc>
                <a:tc gridSpan="2">
                  <a:txBody>
                    <a:bodyPr/>
                    <a:lstStyle/>
                    <a:p>
                      <a:pPr algn="ctr" fontAlgn="ctr"/>
                      <a:r>
                        <a:rPr lang="en-US" altLang="ja-JP" sz="800" b="0" i="0" u="none" strike="noStrike" dirty="0">
                          <a:solidFill>
                            <a:schemeClr val="bg1"/>
                          </a:solidFill>
                          <a:effectLst/>
                          <a:latin typeface="MS Gothic"/>
                        </a:rPr>
                        <a:t>40</a:t>
                      </a:r>
                      <a:r>
                        <a:rPr lang="ja-JP" altLang="en-US" sz="800" b="0" i="0" u="none" strike="noStrike" dirty="0">
                          <a:solidFill>
                            <a:schemeClr val="bg1"/>
                          </a:solidFill>
                          <a:effectLst/>
                          <a:latin typeface="MS Gothic"/>
                        </a:rPr>
                        <a:t>代以下</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50</a:t>
                      </a:r>
                      <a:r>
                        <a:rPr lang="ja-JP" altLang="en-US" sz="800" b="0" i="0" u="none" strike="noStrike" dirty="0">
                          <a:solidFill>
                            <a:schemeClr val="bg1"/>
                          </a:solidFill>
                          <a:effectLst/>
                          <a:latin typeface="MS Gothic"/>
                        </a:rPr>
                        <a:t>代</a:t>
                      </a:r>
                    </a:p>
                  </a:txBody>
                  <a:tcPr marL="9525" marR="9525" marT="9525" marB="0" anchor="ctr"/>
                </a:tc>
                <a:tc hMerge="1">
                  <a:txBody>
                    <a:bodyPr/>
                    <a:lstStyle/>
                    <a:p>
                      <a:endParaRPr kumimoji="1" lang="ja-JP" altLang="en-US"/>
                    </a:p>
                  </a:txBody>
                  <a:tcPr/>
                </a:tc>
                <a:tc gridSpan="2">
                  <a:txBody>
                    <a:bodyPr/>
                    <a:lstStyle/>
                    <a:p>
                      <a:pPr algn="ctr" fontAlgn="ctr"/>
                      <a:r>
                        <a:rPr lang="en-US" altLang="ja-JP" sz="800" b="0" i="0" u="none" strike="noStrike" dirty="0">
                          <a:solidFill>
                            <a:schemeClr val="bg1"/>
                          </a:solidFill>
                          <a:effectLst/>
                          <a:latin typeface="MS Gothic"/>
                        </a:rPr>
                        <a:t>60</a:t>
                      </a:r>
                      <a:r>
                        <a:rPr lang="ja-JP" altLang="en-US" sz="800" b="0" i="0" u="none" strike="noStrike" dirty="0">
                          <a:solidFill>
                            <a:schemeClr val="bg1"/>
                          </a:solidFill>
                          <a:effectLst/>
                          <a:latin typeface="MS Gothic"/>
                        </a:rPr>
                        <a:t>代以上</a:t>
                      </a:r>
                    </a:p>
                  </a:txBody>
                  <a:tcPr marL="9525" marR="9525" marT="9525" marB="0" anchor="ctr"/>
                </a:tc>
                <a:tc hMerge="1">
                  <a:txBody>
                    <a:bodyPr/>
                    <a:lstStyle/>
                    <a:p>
                      <a:endParaRPr kumimoji="1" lang="ja-JP" altLang="en-US"/>
                    </a:p>
                  </a:txBody>
                  <a:tcPr/>
                </a:tc>
              </a:tr>
              <a:tr h="168057">
                <a:tc>
                  <a:txBody>
                    <a:bodyPr/>
                    <a:lstStyle/>
                    <a:p>
                      <a:pPr algn="r" fontAlgn="ctr"/>
                      <a:r>
                        <a:rPr lang="ja-JP" altLang="en-US" sz="800" b="0" i="0" u="none" strike="noStrike" dirty="0">
                          <a:solidFill>
                            <a:srgbClr val="000000"/>
                          </a:solidFill>
                          <a:effectLst/>
                          <a:latin typeface="ＭＳ Ｐゴシック"/>
                        </a:rPr>
                        <a:t>レストラン</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105</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26.0%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25</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33.8%</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19</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29.2%</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61</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23.0%</a:t>
                      </a:r>
                    </a:p>
                  </a:txBody>
                  <a:tcPr marL="9525" marR="9525" marT="9525" marB="0" anchor="ctr"/>
                </a:tc>
              </a:tr>
              <a:tr h="154013">
                <a:tc>
                  <a:txBody>
                    <a:bodyPr/>
                    <a:lstStyle/>
                    <a:p>
                      <a:pPr algn="r" fontAlgn="ctr"/>
                      <a:r>
                        <a:rPr lang="ja-JP" altLang="en-US" sz="800" b="0" i="0" u="none" strike="noStrike">
                          <a:solidFill>
                            <a:srgbClr val="000000"/>
                          </a:solidFill>
                          <a:effectLst/>
                          <a:latin typeface="ＭＳ Ｐゴシック"/>
                        </a:rPr>
                        <a:t>軽食、喫茶</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131</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32.4%</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26</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35.1%</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30.8%</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85</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32.1%</a:t>
                      </a:r>
                    </a:p>
                  </a:txBody>
                  <a:tcPr marL="9525" marR="9525" marT="9525" marB="0" anchor="ctr"/>
                </a:tc>
              </a:tr>
              <a:tr h="154013">
                <a:tc>
                  <a:txBody>
                    <a:bodyPr/>
                    <a:lstStyle/>
                    <a:p>
                      <a:pPr algn="r" fontAlgn="ctr"/>
                      <a:r>
                        <a:rPr lang="ja-JP" altLang="en-US" sz="800" b="0" i="0" u="none" strike="noStrike">
                          <a:solidFill>
                            <a:srgbClr val="000000"/>
                          </a:solidFill>
                          <a:effectLst/>
                          <a:latin typeface="ＭＳ Ｐゴシック"/>
                        </a:rPr>
                        <a:t>体験農園</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32</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7.9%</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13.5%</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9</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13.8%</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13</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4.9%</a:t>
                      </a:r>
                    </a:p>
                  </a:txBody>
                  <a:tcPr marL="9525" marR="9525" marT="9525" marB="0" anchor="ctr"/>
                </a:tc>
              </a:tr>
              <a:tr h="154013">
                <a:tc>
                  <a:txBody>
                    <a:bodyPr/>
                    <a:lstStyle/>
                    <a:p>
                      <a:pPr algn="r" fontAlgn="ctr"/>
                      <a:r>
                        <a:rPr lang="ja-JP" altLang="en-US" sz="800" b="0" i="0" u="none" strike="noStrike" dirty="0">
                          <a:solidFill>
                            <a:srgbClr val="000000"/>
                          </a:solidFill>
                          <a:effectLst/>
                          <a:latin typeface="ＭＳ Ｐゴシック"/>
                        </a:rPr>
                        <a:t>観光案内所</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26</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6.4%</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0.0%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4</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6.2%</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22</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8.3%</a:t>
                      </a:r>
                    </a:p>
                  </a:txBody>
                  <a:tcPr marL="9525" marR="9525" marT="9525" marB="0" anchor="ctr"/>
                </a:tc>
              </a:tr>
              <a:tr h="154013">
                <a:tc>
                  <a:txBody>
                    <a:bodyPr/>
                    <a:lstStyle/>
                    <a:p>
                      <a:pPr algn="r" fontAlgn="ctr"/>
                      <a:r>
                        <a:rPr lang="ja-JP" altLang="en-US" sz="800" b="0" i="0" u="none" strike="noStrike" dirty="0">
                          <a:solidFill>
                            <a:srgbClr val="000000"/>
                          </a:solidFill>
                          <a:effectLst/>
                          <a:latin typeface="ＭＳ Ｐゴシック"/>
                        </a:rPr>
                        <a:t>特になし</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97</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24.0%</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9</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12.2%</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11</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16.9%</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77</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29.1%</a:t>
                      </a:r>
                    </a:p>
                  </a:txBody>
                  <a:tcPr marL="9525" marR="9525" marT="9525" marB="0" anchor="ctr"/>
                </a:tc>
              </a:tr>
              <a:tr h="154013">
                <a:tc>
                  <a:txBody>
                    <a:bodyPr/>
                    <a:lstStyle/>
                    <a:p>
                      <a:pPr algn="r" fontAlgn="ctr"/>
                      <a:r>
                        <a:rPr lang="ja-JP" altLang="en-US" sz="800" b="0" i="0" u="none" strike="noStrike" dirty="0">
                          <a:solidFill>
                            <a:srgbClr val="000000"/>
                          </a:solidFill>
                          <a:effectLst/>
                          <a:latin typeface="ＭＳ Ｐゴシック"/>
                        </a:rPr>
                        <a:t>その他</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13</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3.2%</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4</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5.4%</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2</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3.1%</a:t>
                      </a:r>
                    </a:p>
                  </a:txBody>
                  <a:tcPr marL="9525" marR="9525" marT="9525" marB="0" anchor="ctr"/>
                </a:tc>
                <a:tc>
                  <a:txBody>
                    <a:bodyPr/>
                    <a:lstStyle/>
                    <a:p>
                      <a:pPr algn="ctr" fontAlgn="ctr"/>
                      <a:r>
                        <a:rPr lang="en-US" altLang="ja-JP" sz="900" b="0" i="0" u="none" strike="noStrike">
                          <a:solidFill>
                            <a:srgbClr val="000000"/>
                          </a:solidFill>
                          <a:effectLst/>
                          <a:latin typeface="ＭＳ Ｐゴシック"/>
                        </a:rPr>
                        <a:t>7</a:t>
                      </a:r>
                    </a:p>
                  </a:txBody>
                  <a:tcPr marL="9525" marR="9525" marT="9525" marB="0" anchor="ctr"/>
                </a:tc>
                <a:tc>
                  <a:txBody>
                    <a:bodyPr/>
                    <a:lstStyle/>
                    <a:p>
                      <a:pPr algn="ctr" fontAlgn="ctr"/>
                      <a:r>
                        <a:rPr lang="en-US" altLang="ja-JP" sz="900" b="0" i="0" u="none" strike="noStrike" dirty="0">
                          <a:solidFill>
                            <a:srgbClr val="000000"/>
                          </a:solidFill>
                          <a:effectLst/>
                          <a:latin typeface="ＭＳ Ｐゴシック"/>
                        </a:rPr>
                        <a:t>2.6%</a:t>
                      </a:r>
                    </a:p>
                  </a:txBody>
                  <a:tcPr marL="9525" marR="9525" marT="9525" marB="0" anchor="ctr"/>
                </a:tc>
              </a:tr>
            </a:tbl>
          </a:graphicData>
        </a:graphic>
      </p:graphicFrame>
      <p:sp>
        <p:nvSpPr>
          <p:cNvPr id="2" name="フッター プレースホルダー 1"/>
          <p:cNvSpPr>
            <a:spLocks noGrp="1"/>
          </p:cNvSpPr>
          <p:nvPr>
            <p:ph type="ftr" sz="quarter" idx="11"/>
          </p:nvPr>
        </p:nvSpPr>
        <p:spPr>
          <a:xfrm>
            <a:off x="2343150" y="8637876"/>
            <a:ext cx="2171700" cy="486833"/>
          </a:xfrm>
        </p:spPr>
        <p:txBody>
          <a:bodyPr/>
          <a:lstStyle/>
          <a:p>
            <a:r>
              <a:rPr kumimoji="1" lang="ja-JP" altLang="en-US" dirty="0" smtClean="0"/>
              <a:t>２１</a:t>
            </a:r>
            <a:endParaRPr kumimoji="1" lang="ja-JP" altLang="en-US" dirty="0"/>
          </a:p>
        </p:txBody>
      </p:sp>
    </p:spTree>
    <p:extLst>
      <p:ext uri="{BB962C8B-B14F-4D97-AF65-F5344CB8AC3E}">
        <p14:creationId xmlns:p14="http://schemas.microsoft.com/office/powerpoint/2010/main" val="31505151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9000" y="364222"/>
            <a:ext cx="5059264" cy="338554"/>
          </a:xfrm>
          <a:prstGeom prst="rect">
            <a:avLst/>
          </a:prstGeom>
          <a:noFill/>
        </p:spPr>
        <p:txBody>
          <a:bodyPr wrap="square" rtlCol="0">
            <a:spAutoFit/>
          </a:bodyPr>
          <a:lstStyle/>
          <a:p>
            <a:r>
              <a:rPr lang="ja-JP" altLang="en-US" sz="1600" dirty="0">
                <a:latin typeface="+mn-ea"/>
              </a:rPr>
              <a:t>６</a:t>
            </a:r>
            <a:r>
              <a:rPr lang="ja-JP" altLang="en-US" sz="1600" dirty="0" smtClean="0">
                <a:latin typeface="+mn-ea"/>
              </a:rPr>
              <a:t>　大阪府産農産物認知度（４店舗合計）　</a:t>
            </a:r>
            <a:endParaRPr kumimoji="1" lang="ja-JP" altLang="en-US" sz="1600" dirty="0">
              <a:latin typeface="+mn-ea"/>
            </a:endParaRPr>
          </a:p>
        </p:txBody>
      </p:sp>
      <p:graphicFrame>
        <p:nvGraphicFramePr>
          <p:cNvPr id="9" name="表 8"/>
          <p:cNvGraphicFramePr>
            <a:graphicFrameLocks noGrp="1"/>
          </p:cNvGraphicFramePr>
          <p:nvPr>
            <p:extLst>
              <p:ext uri="{D42A27DB-BD31-4B8C-83A1-F6EECF244321}">
                <p14:modId xmlns:p14="http://schemas.microsoft.com/office/powerpoint/2010/main" val="1464327399"/>
              </p:ext>
            </p:extLst>
          </p:nvPr>
        </p:nvGraphicFramePr>
        <p:xfrm>
          <a:off x="284755" y="3542369"/>
          <a:ext cx="2880005" cy="779023"/>
        </p:xfrm>
        <a:graphic>
          <a:graphicData uri="http://schemas.openxmlformats.org/drawingml/2006/table">
            <a:tbl>
              <a:tblPr firstRow="1" bandRow="1">
                <a:tableStyleId>{073A0DAA-6AF3-43AB-8588-CEC1D06C72B9}</a:tableStyleId>
              </a:tblPr>
              <a:tblGrid>
                <a:gridCol w="1010909"/>
                <a:gridCol w="311516"/>
                <a:gridCol w="311516"/>
                <a:gridCol w="311516"/>
                <a:gridCol w="311516"/>
                <a:gridCol w="311516"/>
                <a:gridCol w="311516"/>
              </a:tblGrid>
              <a:tr h="106460">
                <a:tc>
                  <a:txBody>
                    <a:bodyPr/>
                    <a:lstStyle/>
                    <a:p>
                      <a:pPr algn="r" fontAlgn="ctr"/>
                      <a:r>
                        <a:rPr lang="ja-JP" altLang="en-US" sz="900" b="0" i="0" u="none" strike="noStrike" dirty="0">
                          <a:effectLst/>
                          <a:latin typeface="ＭＳ Ｐゴシック"/>
                        </a:rPr>
                        <a:t>泉州水ナス </a:t>
                      </a:r>
                    </a:p>
                  </a:txBody>
                  <a:tcPr marL="9525" marR="9525" marT="9525" marB="0" anchor="ctr"/>
                </a:tc>
                <a:tc gridSpan="2">
                  <a:txBody>
                    <a:bodyPr/>
                    <a:lstStyle/>
                    <a:p>
                      <a:pPr algn="ctr" fontAlgn="ctr"/>
                      <a:r>
                        <a:rPr lang="ja-JP" altLang="en-US" sz="900" b="0" i="0" u="none" strike="noStrike" dirty="0" smtClean="0">
                          <a:effectLst/>
                          <a:latin typeface="ＭＳ Ｐゴシック"/>
                        </a:rPr>
                        <a:t>合計</a:t>
                      </a:r>
                      <a:endParaRPr lang="ja-JP" altLang="en-US" sz="900" b="0" i="0" u="none" strike="noStrike" dirty="0">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平日</a:t>
                      </a:r>
                      <a:endParaRPr lang="ja-JP" altLang="en-US" sz="900" b="0" i="0" u="none" strike="noStrike" dirty="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土日</a:t>
                      </a:r>
                      <a:endParaRPr lang="ja-JP" altLang="en-US" sz="900" b="0" i="0" u="none" strike="noStrike" dirty="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r>
              <a:tr h="170299">
                <a:tc>
                  <a:txBody>
                    <a:bodyPr/>
                    <a:lstStyle/>
                    <a:p>
                      <a:pPr algn="r" fontAlgn="ctr"/>
                      <a:r>
                        <a:rPr lang="ja-JP" altLang="en-US" sz="900" b="0" i="0" u="none" strike="noStrike">
                          <a:effectLst/>
                          <a:latin typeface="ＭＳ Ｐゴシック"/>
                        </a:rPr>
                        <a:t>知っている</a:t>
                      </a:r>
                    </a:p>
                  </a:txBody>
                  <a:tcPr marL="9525" marR="9525" marT="9525" marB="0" anchor="ctr"/>
                </a:tc>
                <a:tc>
                  <a:txBody>
                    <a:bodyPr/>
                    <a:lstStyle/>
                    <a:p>
                      <a:pPr algn="ctr" fontAlgn="ctr"/>
                      <a:r>
                        <a:rPr lang="en-US" altLang="ja-JP" sz="900" b="0" i="0" u="none" strike="noStrike">
                          <a:effectLst/>
                          <a:latin typeface="ＭＳ Ｐゴシック"/>
                        </a:rPr>
                        <a:t>1179</a:t>
                      </a:r>
                    </a:p>
                  </a:txBody>
                  <a:tcPr marL="9525" marR="9525" marT="9525" marB="0" anchor="ctr"/>
                </a:tc>
                <a:tc>
                  <a:txBody>
                    <a:bodyPr/>
                    <a:lstStyle/>
                    <a:p>
                      <a:pPr algn="ctr" fontAlgn="ctr"/>
                      <a:r>
                        <a:rPr lang="en-US" altLang="ja-JP" sz="900" b="0" i="0" u="none" strike="noStrike">
                          <a:effectLst/>
                          <a:latin typeface="ＭＳ Ｐゴシック"/>
                        </a:rPr>
                        <a:t>96.1%</a:t>
                      </a:r>
                    </a:p>
                  </a:txBody>
                  <a:tcPr marL="9525" marR="9525" marT="9525" marB="0" anchor="ctr"/>
                </a:tc>
                <a:tc>
                  <a:txBody>
                    <a:bodyPr/>
                    <a:lstStyle/>
                    <a:p>
                      <a:pPr algn="ctr" fontAlgn="ctr"/>
                      <a:r>
                        <a:rPr lang="en-US" altLang="ja-JP" sz="900" b="0" i="0" u="none" strike="noStrike">
                          <a:effectLst/>
                          <a:latin typeface="ＭＳ Ｐゴシック"/>
                        </a:rPr>
                        <a:t>595</a:t>
                      </a:r>
                    </a:p>
                  </a:txBody>
                  <a:tcPr marL="9525" marR="9525" marT="9525" marB="0" anchor="ctr"/>
                </a:tc>
                <a:tc>
                  <a:txBody>
                    <a:bodyPr/>
                    <a:lstStyle/>
                    <a:p>
                      <a:pPr algn="ctr" fontAlgn="ctr"/>
                      <a:r>
                        <a:rPr lang="en-US" altLang="ja-JP" sz="900" b="0" i="0" u="none" strike="noStrike">
                          <a:effectLst/>
                          <a:latin typeface="ＭＳ Ｐゴシック"/>
                        </a:rPr>
                        <a:t>97.4%</a:t>
                      </a:r>
                    </a:p>
                  </a:txBody>
                  <a:tcPr marL="9525" marR="9525" marT="9525" marB="0" anchor="ctr"/>
                </a:tc>
                <a:tc>
                  <a:txBody>
                    <a:bodyPr/>
                    <a:lstStyle/>
                    <a:p>
                      <a:pPr algn="ctr" fontAlgn="ctr"/>
                      <a:r>
                        <a:rPr lang="en-US" altLang="ja-JP" sz="900" b="0" i="0" u="none" strike="noStrike">
                          <a:effectLst/>
                          <a:latin typeface="ＭＳ Ｐゴシック"/>
                        </a:rPr>
                        <a:t>584</a:t>
                      </a:r>
                    </a:p>
                  </a:txBody>
                  <a:tcPr marL="9525" marR="9525" marT="9525" marB="0" anchor="ctr"/>
                </a:tc>
                <a:tc>
                  <a:txBody>
                    <a:bodyPr/>
                    <a:lstStyle/>
                    <a:p>
                      <a:pPr algn="ctr" fontAlgn="ctr"/>
                      <a:r>
                        <a:rPr lang="en-US" altLang="ja-JP" sz="900" b="0" i="0" u="none" strike="noStrike">
                          <a:effectLst/>
                          <a:latin typeface="ＭＳ Ｐゴシック"/>
                        </a:rPr>
                        <a:t>94.8%</a:t>
                      </a:r>
                    </a:p>
                  </a:txBody>
                  <a:tcPr marL="9525" marR="9525" marT="9525" marB="0" anchor="ctr"/>
                </a:tc>
              </a:tr>
              <a:tr h="154013">
                <a:tc>
                  <a:txBody>
                    <a:bodyPr/>
                    <a:lstStyle/>
                    <a:p>
                      <a:pPr algn="r" fontAlgn="ctr"/>
                      <a:r>
                        <a:rPr lang="ja-JP" altLang="en-US" sz="900" b="0" i="0" u="none" strike="noStrike">
                          <a:effectLst/>
                          <a:latin typeface="ＭＳ Ｐゴシック"/>
                        </a:rPr>
                        <a:t>知らない</a:t>
                      </a:r>
                    </a:p>
                  </a:txBody>
                  <a:tcPr marL="9525" marR="9525" marT="9525" marB="0" anchor="ctr"/>
                </a:tc>
                <a:tc>
                  <a:txBody>
                    <a:bodyPr/>
                    <a:lstStyle/>
                    <a:p>
                      <a:pPr algn="ctr" fontAlgn="ctr"/>
                      <a:r>
                        <a:rPr lang="en-US" altLang="ja-JP" sz="900" b="0" i="0" u="none" strike="noStrike">
                          <a:effectLst/>
                          <a:latin typeface="ＭＳ Ｐゴシック"/>
                        </a:rPr>
                        <a:t>48</a:t>
                      </a:r>
                    </a:p>
                  </a:txBody>
                  <a:tcPr marL="9525" marR="9525" marT="9525" marB="0" anchor="ctr"/>
                </a:tc>
                <a:tc>
                  <a:txBody>
                    <a:bodyPr/>
                    <a:lstStyle/>
                    <a:p>
                      <a:pPr algn="ctr" fontAlgn="ctr"/>
                      <a:r>
                        <a:rPr lang="en-US" altLang="ja-JP" sz="900" b="0" i="0" u="none" strike="noStrike">
                          <a:effectLst/>
                          <a:latin typeface="ＭＳ Ｐゴシック"/>
                        </a:rPr>
                        <a:t>3.9%</a:t>
                      </a:r>
                    </a:p>
                  </a:txBody>
                  <a:tcPr marL="9525" marR="9525" marT="9525" marB="0" anchor="ctr"/>
                </a:tc>
                <a:tc>
                  <a:txBody>
                    <a:bodyPr/>
                    <a:lstStyle/>
                    <a:p>
                      <a:pPr algn="ctr" fontAlgn="ctr"/>
                      <a:r>
                        <a:rPr lang="en-US" altLang="ja-JP" sz="900" b="0" i="0" u="none" strike="noStrike">
                          <a:effectLst/>
                          <a:latin typeface="ＭＳ Ｐゴシック"/>
                        </a:rPr>
                        <a:t>16</a:t>
                      </a:r>
                    </a:p>
                  </a:txBody>
                  <a:tcPr marL="9525" marR="9525" marT="9525" marB="0" anchor="ctr"/>
                </a:tc>
                <a:tc>
                  <a:txBody>
                    <a:bodyPr/>
                    <a:lstStyle/>
                    <a:p>
                      <a:pPr algn="ctr" fontAlgn="ctr"/>
                      <a:r>
                        <a:rPr lang="en-US" altLang="ja-JP" sz="900" b="0" i="0" u="none" strike="noStrike">
                          <a:effectLst/>
                          <a:latin typeface="ＭＳ Ｐゴシック"/>
                        </a:rPr>
                        <a:t>2.6%</a:t>
                      </a:r>
                    </a:p>
                  </a:txBody>
                  <a:tcPr marL="9525" marR="9525" marT="9525" marB="0" anchor="ctr"/>
                </a:tc>
                <a:tc>
                  <a:txBody>
                    <a:bodyPr/>
                    <a:lstStyle/>
                    <a:p>
                      <a:pPr algn="ctr" fontAlgn="ctr"/>
                      <a:r>
                        <a:rPr lang="en-US" altLang="ja-JP" sz="900" b="0" i="0" u="none" strike="noStrike">
                          <a:effectLst/>
                          <a:latin typeface="ＭＳ Ｐゴシック"/>
                        </a:rPr>
                        <a:t>32</a:t>
                      </a:r>
                    </a:p>
                  </a:txBody>
                  <a:tcPr marL="9525" marR="9525" marT="9525" marB="0" anchor="ctr"/>
                </a:tc>
                <a:tc>
                  <a:txBody>
                    <a:bodyPr/>
                    <a:lstStyle/>
                    <a:p>
                      <a:pPr algn="ctr" fontAlgn="ctr"/>
                      <a:r>
                        <a:rPr lang="en-US" altLang="ja-JP" sz="900" b="0" i="0" u="none" strike="noStrike">
                          <a:effectLst/>
                          <a:latin typeface="ＭＳ Ｐゴシック"/>
                        </a:rPr>
                        <a:t>5.2%</a:t>
                      </a:r>
                    </a:p>
                  </a:txBody>
                  <a:tcPr marL="9525" marR="9525" marT="9525" marB="0" anchor="ctr"/>
                </a:tc>
              </a:tr>
              <a:tr h="154013">
                <a:tc>
                  <a:txBody>
                    <a:bodyPr/>
                    <a:lstStyle/>
                    <a:p>
                      <a:pPr algn="r" fontAlgn="ctr"/>
                      <a:r>
                        <a:rPr lang="ja-JP" altLang="en-US" sz="900" b="0" i="0" u="none" strike="noStrike">
                          <a:effectLst/>
                          <a:latin typeface="ＭＳ Ｐゴシック"/>
                        </a:rPr>
                        <a:t>食べたことがある</a:t>
                      </a:r>
                    </a:p>
                  </a:txBody>
                  <a:tcPr marL="9525" marR="9525" marT="9525" marB="0" anchor="ctr"/>
                </a:tc>
                <a:tc>
                  <a:txBody>
                    <a:bodyPr/>
                    <a:lstStyle/>
                    <a:p>
                      <a:pPr algn="ctr" fontAlgn="ctr"/>
                      <a:r>
                        <a:rPr lang="en-US" altLang="ja-JP" sz="900" b="0" i="0" u="none" strike="noStrike">
                          <a:effectLst/>
                          <a:latin typeface="ＭＳ Ｐゴシック"/>
                        </a:rPr>
                        <a:t>1079</a:t>
                      </a:r>
                    </a:p>
                  </a:txBody>
                  <a:tcPr marL="9525" marR="9525" marT="9525" marB="0" anchor="ctr"/>
                </a:tc>
                <a:tc>
                  <a:txBody>
                    <a:bodyPr/>
                    <a:lstStyle/>
                    <a:p>
                      <a:pPr algn="ctr" fontAlgn="ctr"/>
                      <a:r>
                        <a:rPr lang="en-US" altLang="ja-JP" sz="900" b="0" i="0" u="none" strike="noStrike">
                          <a:effectLst/>
                          <a:latin typeface="ＭＳ Ｐゴシック"/>
                        </a:rPr>
                        <a:t>87.9%</a:t>
                      </a:r>
                    </a:p>
                  </a:txBody>
                  <a:tcPr marL="9525" marR="9525" marT="9525" marB="0" anchor="ctr"/>
                </a:tc>
                <a:tc>
                  <a:txBody>
                    <a:bodyPr/>
                    <a:lstStyle/>
                    <a:p>
                      <a:pPr algn="ctr" fontAlgn="ctr"/>
                      <a:r>
                        <a:rPr lang="en-US" altLang="ja-JP" sz="900" b="0" i="0" u="none" strike="noStrike">
                          <a:effectLst/>
                          <a:latin typeface="ＭＳ Ｐゴシック"/>
                        </a:rPr>
                        <a:t>546</a:t>
                      </a:r>
                    </a:p>
                  </a:txBody>
                  <a:tcPr marL="9525" marR="9525" marT="9525" marB="0" anchor="ctr"/>
                </a:tc>
                <a:tc>
                  <a:txBody>
                    <a:bodyPr/>
                    <a:lstStyle/>
                    <a:p>
                      <a:pPr algn="ctr" fontAlgn="ctr"/>
                      <a:r>
                        <a:rPr lang="en-US" altLang="ja-JP" sz="900" b="0" i="0" u="none" strike="noStrike">
                          <a:effectLst/>
                          <a:latin typeface="ＭＳ Ｐゴシック"/>
                        </a:rPr>
                        <a:t>89.4%</a:t>
                      </a:r>
                    </a:p>
                  </a:txBody>
                  <a:tcPr marL="9525" marR="9525" marT="9525" marB="0" anchor="ctr"/>
                </a:tc>
                <a:tc>
                  <a:txBody>
                    <a:bodyPr/>
                    <a:lstStyle/>
                    <a:p>
                      <a:pPr algn="ctr" fontAlgn="ctr"/>
                      <a:r>
                        <a:rPr lang="en-US" altLang="ja-JP" sz="900" b="0" i="0" u="none" strike="noStrike">
                          <a:effectLst/>
                          <a:latin typeface="ＭＳ Ｐゴシック"/>
                        </a:rPr>
                        <a:t>533</a:t>
                      </a:r>
                    </a:p>
                  </a:txBody>
                  <a:tcPr marL="9525" marR="9525" marT="9525" marB="0" anchor="ctr"/>
                </a:tc>
                <a:tc>
                  <a:txBody>
                    <a:bodyPr/>
                    <a:lstStyle/>
                    <a:p>
                      <a:pPr algn="ctr" fontAlgn="ctr"/>
                      <a:r>
                        <a:rPr lang="en-US" altLang="ja-JP" sz="900" b="0" i="0" u="none" strike="noStrike">
                          <a:effectLst/>
                          <a:latin typeface="ＭＳ Ｐゴシック"/>
                        </a:rPr>
                        <a:t>86.5%</a:t>
                      </a:r>
                    </a:p>
                  </a:txBody>
                  <a:tcPr marL="9525" marR="9525" marT="9525" marB="0" anchor="ctr"/>
                </a:tc>
              </a:tr>
              <a:tr h="154013">
                <a:tc>
                  <a:txBody>
                    <a:bodyPr/>
                    <a:lstStyle/>
                    <a:p>
                      <a:pPr algn="r" fontAlgn="ctr"/>
                      <a:r>
                        <a:rPr lang="ja-JP" altLang="en-US" sz="900" b="0" i="0" u="none" strike="noStrike">
                          <a:effectLst/>
                          <a:latin typeface="ＭＳ Ｐゴシック"/>
                        </a:rPr>
                        <a:t>食べたことがない</a:t>
                      </a:r>
                    </a:p>
                  </a:txBody>
                  <a:tcPr marL="9525" marR="9525" marT="9525" marB="0" anchor="ctr"/>
                </a:tc>
                <a:tc>
                  <a:txBody>
                    <a:bodyPr/>
                    <a:lstStyle/>
                    <a:p>
                      <a:pPr algn="ctr" fontAlgn="ctr"/>
                      <a:r>
                        <a:rPr lang="en-US" altLang="ja-JP" sz="900" b="0" i="0" u="none" strike="noStrike">
                          <a:effectLst/>
                          <a:latin typeface="ＭＳ Ｐゴシック"/>
                        </a:rPr>
                        <a:t>148</a:t>
                      </a:r>
                    </a:p>
                  </a:txBody>
                  <a:tcPr marL="9525" marR="9525" marT="9525" marB="0" anchor="ctr"/>
                </a:tc>
                <a:tc>
                  <a:txBody>
                    <a:bodyPr/>
                    <a:lstStyle/>
                    <a:p>
                      <a:pPr algn="ctr" fontAlgn="ctr"/>
                      <a:r>
                        <a:rPr lang="en-US" altLang="ja-JP" sz="900" b="0" i="0" u="none" strike="noStrike">
                          <a:effectLst/>
                          <a:latin typeface="ＭＳ Ｐゴシック"/>
                        </a:rPr>
                        <a:t>12.1%</a:t>
                      </a:r>
                    </a:p>
                  </a:txBody>
                  <a:tcPr marL="9525" marR="9525" marT="9525" marB="0" anchor="ctr"/>
                </a:tc>
                <a:tc>
                  <a:txBody>
                    <a:bodyPr/>
                    <a:lstStyle/>
                    <a:p>
                      <a:pPr algn="ctr" fontAlgn="ctr"/>
                      <a:r>
                        <a:rPr lang="en-US" altLang="ja-JP" sz="900" b="0" i="0" u="none" strike="noStrike">
                          <a:effectLst/>
                          <a:latin typeface="ＭＳ Ｐゴシック"/>
                        </a:rPr>
                        <a:t>65</a:t>
                      </a:r>
                    </a:p>
                  </a:txBody>
                  <a:tcPr marL="9525" marR="9525" marT="9525" marB="0" anchor="ctr"/>
                </a:tc>
                <a:tc>
                  <a:txBody>
                    <a:bodyPr/>
                    <a:lstStyle/>
                    <a:p>
                      <a:pPr algn="ctr" fontAlgn="ctr"/>
                      <a:r>
                        <a:rPr lang="en-US" altLang="ja-JP" sz="900" b="0" i="0" u="none" strike="noStrike">
                          <a:effectLst/>
                          <a:latin typeface="ＭＳ Ｐゴシック"/>
                        </a:rPr>
                        <a:t>10.6%</a:t>
                      </a:r>
                    </a:p>
                  </a:txBody>
                  <a:tcPr marL="9525" marR="9525" marT="9525" marB="0" anchor="ctr"/>
                </a:tc>
                <a:tc>
                  <a:txBody>
                    <a:bodyPr/>
                    <a:lstStyle/>
                    <a:p>
                      <a:pPr algn="ctr" fontAlgn="ctr"/>
                      <a:r>
                        <a:rPr lang="en-US" altLang="ja-JP" sz="900" b="0" i="0" u="none" strike="noStrike">
                          <a:effectLst/>
                          <a:latin typeface="ＭＳ Ｐゴシック"/>
                        </a:rPr>
                        <a:t>83</a:t>
                      </a:r>
                    </a:p>
                  </a:txBody>
                  <a:tcPr marL="9525" marR="9525" marT="9525" marB="0" anchor="ctr"/>
                </a:tc>
                <a:tc>
                  <a:txBody>
                    <a:bodyPr/>
                    <a:lstStyle/>
                    <a:p>
                      <a:pPr algn="ctr" fontAlgn="ctr"/>
                      <a:r>
                        <a:rPr lang="en-US" altLang="ja-JP" sz="900" b="0" i="0" u="none" strike="noStrike" dirty="0">
                          <a:effectLst/>
                          <a:latin typeface="ＭＳ Ｐゴシック"/>
                        </a:rPr>
                        <a:t>13.5%</a:t>
                      </a:r>
                    </a:p>
                  </a:txBody>
                  <a:tcPr marL="9525" marR="9525" marT="9525" marB="0" anchor="ctr"/>
                </a:tc>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348047552"/>
              </p:ext>
            </p:extLst>
          </p:nvPr>
        </p:nvGraphicFramePr>
        <p:xfrm>
          <a:off x="3698995" y="3537912"/>
          <a:ext cx="2880005" cy="782549"/>
        </p:xfrm>
        <a:graphic>
          <a:graphicData uri="http://schemas.openxmlformats.org/drawingml/2006/table">
            <a:tbl>
              <a:tblPr firstRow="1" bandRow="1">
                <a:tableStyleId>{073A0DAA-6AF3-43AB-8588-CEC1D06C72B9}</a:tableStyleId>
              </a:tblPr>
              <a:tblGrid>
                <a:gridCol w="1010909"/>
                <a:gridCol w="311516"/>
                <a:gridCol w="311516"/>
                <a:gridCol w="311516"/>
                <a:gridCol w="311516"/>
                <a:gridCol w="311516"/>
                <a:gridCol w="311516"/>
              </a:tblGrid>
              <a:tr h="147349">
                <a:tc>
                  <a:txBody>
                    <a:bodyPr/>
                    <a:lstStyle/>
                    <a:p>
                      <a:pPr algn="r" fontAlgn="ctr"/>
                      <a:r>
                        <a:rPr lang="ja-JP" altLang="en-US" sz="900" b="0" i="0" u="none" strike="noStrike" dirty="0">
                          <a:effectLst/>
                          <a:latin typeface="ＭＳ Ｐゴシック"/>
                        </a:rPr>
                        <a:t>八尾若ごぼう</a:t>
                      </a:r>
                    </a:p>
                  </a:txBody>
                  <a:tcPr marL="9525" marR="9525" marT="9525" marB="0" anchor="ctr"/>
                </a:tc>
                <a:tc gridSpan="2">
                  <a:txBody>
                    <a:bodyPr/>
                    <a:lstStyle/>
                    <a:p>
                      <a:pPr algn="ctr" fontAlgn="ctr"/>
                      <a:r>
                        <a:rPr lang="ja-JP" altLang="en-US" sz="900" b="0" i="0" u="none" strike="noStrike" dirty="0" smtClean="0">
                          <a:effectLst/>
                          <a:latin typeface="ＭＳ Ｐゴシック"/>
                        </a:rPr>
                        <a:t>合計</a:t>
                      </a:r>
                      <a:endParaRPr lang="ja-JP" altLang="en-US" sz="900" b="0" i="0" u="none" strike="noStrike" dirty="0">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平日</a:t>
                      </a:r>
                      <a:endParaRPr lang="ja-JP" altLang="en-US" sz="900" b="0" i="0" u="none" strike="noStrike" dirty="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土日</a:t>
                      </a:r>
                      <a:endParaRPr lang="ja-JP" altLang="en-US" sz="900" b="0" i="0" u="none" strike="noStrike" dirty="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r>
              <a:tr h="171070">
                <a:tc>
                  <a:txBody>
                    <a:bodyPr/>
                    <a:lstStyle/>
                    <a:p>
                      <a:pPr algn="r" fontAlgn="ctr"/>
                      <a:r>
                        <a:rPr lang="ja-JP" altLang="en-US" sz="900" b="0" i="0" u="none" strike="noStrike">
                          <a:effectLst/>
                          <a:latin typeface="ＭＳ Ｐゴシック"/>
                        </a:rPr>
                        <a:t>知っている</a:t>
                      </a:r>
                    </a:p>
                  </a:txBody>
                  <a:tcPr marL="9525" marR="9525" marT="9525" marB="0" anchor="ctr"/>
                </a:tc>
                <a:tc>
                  <a:txBody>
                    <a:bodyPr/>
                    <a:lstStyle/>
                    <a:p>
                      <a:pPr algn="ctr" fontAlgn="ctr"/>
                      <a:r>
                        <a:rPr lang="en-US" altLang="ja-JP" sz="900" b="0" i="0" u="none" strike="noStrike">
                          <a:effectLst/>
                          <a:latin typeface="ＭＳ Ｐゴシック"/>
                        </a:rPr>
                        <a:t>776</a:t>
                      </a:r>
                    </a:p>
                  </a:txBody>
                  <a:tcPr marL="9525" marR="9525" marT="9525" marB="0" anchor="ctr"/>
                </a:tc>
                <a:tc>
                  <a:txBody>
                    <a:bodyPr/>
                    <a:lstStyle/>
                    <a:p>
                      <a:pPr algn="ctr" fontAlgn="ctr"/>
                      <a:r>
                        <a:rPr lang="en-US" altLang="ja-JP" sz="900" b="0" i="0" u="none" strike="noStrike">
                          <a:effectLst/>
                          <a:latin typeface="ＭＳ Ｐゴシック"/>
                        </a:rPr>
                        <a:t>63.2%</a:t>
                      </a:r>
                    </a:p>
                  </a:txBody>
                  <a:tcPr marL="9525" marR="9525" marT="9525" marB="0" anchor="ctr"/>
                </a:tc>
                <a:tc>
                  <a:txBody>
                    <a:bodyPr/>
                    <a:lstStyle/>
                    <a:p>
                      <a:pPr algn="ctr" fontAlgn="ctr"/>
                      <a:r>
                        <a:rPr lang="en-US" altLang="ja-JP" sz="900" b="0" i="0" u="none" strike="noStrike">
                          <a:effectLst/>
                          <a:latin typeface="ＭＳ Ｐゴシック"/>
                        </a:rPr>
                        <a:t>386</a:t>
                      </a:r>
                    </a:p>
                  </a:txBody>
                  <a:tcPr marL="9525" marR="9525" marT="9525" marB="0" anchor="ctr"/>
                </a:tc>
                <a:tc>
                  <a:txBody>
                    <a:bodyPr/>
                    <a:lstStyle/>
                    <a:p>
                      <a:pPr algn="ctr" fontAlgn="ctr"/>
                      <a:r>
                        <a:rPr lang="en-US" altLang="ja-JP" sz="900" b="0" i="0" u="none" strike="noStrike">
                          <a:effectLst/>
                          <a:latin typeface="ＭＳ Ｐゴシック"/>
                        </a:rPr>
                        <a:t>63.2%</a:t>
                      </a:r>
                    </a:p>
                  </a:txBody>
                  <a:tcPr marL="9525" marR="9525" marT="9525" marB="0" anchor="ctr"/>
                </a:tc>
                <a:tc>
                  <a:txBody>
                    <a:bodyPr/>
                    <a:lstStyle/>
                    <a:p>
                      <a:pPr algn="ctr" fontAlgn="ctr"/>
                      <a:r>
                        <a:rPr lang="en-US" altLang="ja-JP" sz="900" b="0" i="0" u="none" strike="noStrike">
                          <a:effectLst/>
                          <a:latin typeface="ＭＳ Ｐゴシック"/>
                        </a:rPr>
                        <a:t>390</a:t>
                      </a:r>
                    </a:p>
                  </a:txBody>
                  <a:tcPr marL="9525" marR="9525" marT="9525" marB="0" anchor="ctr"/>
                </a:tc>
                <a:tc>
                  <a:txBody>
                    <a:bodyPr/>
                    <a:lstStyle/>
                    <a:p>
                      <a:pPr algn="ctr" fontAlgn="ctr"/>
                      <a:r>
                        <a:rPr lang="en-US" altLang="ja-JP" sz="900" b="0" i="0" u="none" strike="noStrike">
                          <a:effectLst/>
                          <a:latin typeface="ＭＳ Ｐゴシック"/>
                        </a:rPr>
                        <a:t>63.3%</a:t>
                      </a:r>
                    </a:p>
                  </a:txBody>
                  <a:tcPr marL="9525" marR="9525" marT="9525" marB="0" anchor="ctr"/>
                </a:tc>
              </a:tr>
              <a:tr h="154710">
                <a:tc>
                  <a:txBody>
                    <a:bodyPr/>
                    <a:lstStyle/>
                    <a:p>
                      <a:pPr algn="r" fontAlgn="ctr"/>
                      <a:r>
                        <a:rPr lang="ja-JP" altLang="en-US" sz="900" b="0" i="0" u="none" strike="noStrike">
                          <a:effectLst/>
                          <a:latin typeface="ＭＳ Ｐゴシック"/>
                        </a:rPr>
                        <a:t>知らない</a:t>
                      </a:r>
                    </a:p>
                  </a:txBody>
                  <a:tcPr marL="9525" marR="9525" marT="9525" marB="0" anchor="ctr"/>
                </a:tc>
                <a:tc>
                  <a:txBody>
                    <a:bodyPr/>
                    <a:lstStyle/>
                    <a:p>
                      <a:pPr algn="ctr" fontAlgn="ctr"/>
                      <a:r>
                        <a:rPr lang="en-US" altLang="ja-JP" sz="900" b="0" i="0" u="none" strike="noStrike">
                          <a:effectLst/>
                          <a:latin typeface="ＭＳ Ｐゴシック"/>
                        </a:rPr>
                        <a:t>451</a:t>
                      </a:r>
                    </a:p>
                  </a:txBody>
                  <a:tcPr marL="9525" marR="9525" marT="9525" marB="0" anchor="ctr"/>
                </a:tc>
                <a:tc>
                  <a:txBody>
                    <a:bodyPr/>
                    <a:lstStyle/>
                    <a:p>
                      <a:pPr algn="ctr" fontAlgn="ctr"/>
                      <a:r>
                        <a:rPr lang="en-US" altLang="ja-JP" sz="900" b="0" i="0" u="none" strike="noStrike">
                          <a:effectLst/>
                          <a:latin typeface="ＭＳ Ｐゴシック"/>
                        </a:rPr>
                        <a:t>36.8%</a:t>
                      </a:r>
                    </a:p>
                  </a:txBody>
                  <a:tcPr marL="9525" marR="9525" marT="9525" marB="0" anchor="ctr"/>
                </a:tc>
                <a:tc>
                  <a:txBody>
                    <a:bodyPr/>
                    <a:lstStyle/>
                    <a:p>
                      <a:pPr algn="ctr" fontAlgn="ctr"/>
                      <a:r>
                        <a:rPr lang="en-US" altLang="ja-JP" sz="900" b="0" i="0" u="none" strike="noStrike">
                          <a:effectLst/>
                          <a:latin typeface="ＭＳ Ｐゴシック"/>
                        </a:rPr>
                        <a:t>225</a:t>
                      </a:r>
                    </a:p>
                  </a:txBody>
                  <a:tcPr marL="9525" marR="9525" marT="9525" marB="0" anchor="ctr"/>
                </a:tc>
                <a:tc>
                  <a:txBody>
                    <a:bodyPr/>
                    <a:lstStyle/>
                    <a:p>
                      <a:pPr algn="ctr" fontAlgn="ctr"/>
                      <a:r>
                        <a:rPr lang="en-US" altLang="ja-JP" sz="900" b="0" i="0" u="none" strike="noStrike">
                          <a:effectLst/>
                          <a:latin typeface="ＭＳ Ｐゴシック"/>
                        </a:rPr>
                        <a:t>36.8%</a:t>
                      </a:r>
                    </a:p>
                  </a:txBody>
                  <a:tcPr marL="9525" marR="9525" marT="9525" marB="0" anchor="ctr"/>
                </a:tc>
                <a:tc>
                  <a:txBody>
                    <a:bodyPr/>
                    <a:lstStyle/>
                    <a:p>
                      <a:pPr algn="ctr" fontAlgn="ctr"/>
                      <a:r>
                        <a:rPr lang="en-US" altLang="ja-JP" sz="900" b="0" i="0" u="none" strike="noStrike">
                          <a:effectLst/>
                          <a:latin typeface="ＭＳ Ｐゴシック"/>
                        </a:rPr>
                        <a:t>226</a:t>
                      </a:r>
                    </a:p>
                  </a:txBody>
                  <a:tcPr marL="9525" marR="9525" marT="9525" marB="0" anchor="ctr"/>
                </a:tc>
                <a:tc>
                  <a:txBody>
                    <a:bodyPr/>
                    <a:lstStyle/>
                    <a:p>
                      <a:pPr algn="ctr" fontAlgn="ctr"/>
                      <a:r>
                        <a:rPr lang="en-US" altLang="ja-JP" sz="900" b="0" i="0" u="none" strike="noStrike">
                          <a:effectLst/>
                          <a:latin typeface="ＭＳ Ｐゴシック"/>
                        </a:rPr>
                        <a:t>36.7%</a:t>
                      </a:r>
                    </a:p>
                  </a:txBody>
                  <a:tcPr marL="9525" marR="9525" marT="9525" marB="0" anchor="ctr"/>
                </a:tc>
              </a:tr>
              <a:tr h="154710">
                <a:tc>
                  <a:txBody>
                    <a:bodyPr/>
                    <a:lstStyle/>
                    <a:p>
                      <a:pPr algn="r" fontAlgn="ctr"/>
                      <a:r>
                        <a:rPr lang="ja-JP" altLang="en-US" sz="900" b="0" i="0" u="none" strike="noStrike" dirty="0">
                          <a:effectLst/>
                          <a:latin typeface="ＭＳ Ｐゴシック"/>
                        </a:rPr>
                        <a:t>食べたことがある</a:t>
                      </a:r>
                    </a:p>
                  </a:txBody>
                  <a:tcPr marL="9525" marR="9525" marT="9525" marB="0" anchor="ctr"/>
                </a:tc>
                <a:tc>
                  <a:txBody>
                    <a:bodyPr/>
                    <a:lstStyle/>
                    <a:p>
                      <a:pPr algn="ctr" fontAlgn="ctr"/>
                      <a:r>
                        <a:rPr lang="en-US" altLang="ja-JP" sz="900" b="0" i="0" u="none" strike="noStrike">
                          <a:effectLst/>
                          <a:latin typeface="ＭＳ Ｐゴシック"/>
                        </a:rPr>
                        <a:t>578</a:t>
                      </a:r>
                    </a:p>
                  </a:txBody>
                  <a:tcPr marL="9525" marR="9525" marT="9525" marB="0" anchor="ctr"/>
                </a:tc>
                <a:tc>
                  <a:txBody>
                    <a:bodyPr/>
                    <a:lstStyle/>
                    <a:p>
                      <a:pPr algn="ctr" fontAlgn="ctr"/>
                      <a:r>
                        <a:rPr lang="en-US" altLang="ja-JP" sz="900" b="0" i="0" u="none" strike="noStrike">
                          <a:effectLst/>
                          <a:latin typeface="ＭＳ Ｐゴシック"/>
                        </a:rPr>
                        <a:t>47.1%</a:t>
                      </a:r>
                    </a:p>
                  </a:txBody>
                  <a:tcPr marL="9525" marR="9525" marT="9525" marB="0" anchor="ctr"/>
                </a:tc>
                <a:tc>
                  <a:txBody>
                    <a:bodyPr/>
                    <a:lstStyle/>
                    <a:p>
                      <a:pPr algn="ctr" fontAlgn="ctr"/>
                      <a:r>
                        <a:rPr lang="en-US" altLang="ja-JP" sz="900" b="0" i="0" u="none" strike="noStrike">
                          <a:effectLst/>
                          <a:latin typeface="ＭＳ Ｐゴシック"/>
                        </a:rPr>
                        <a:t>286</a:t>
                      </a:r>
                    </a:p>
                  </a:txBody>
                  <a:tcPr marL="9525" marR="9525" marT="9525" marB="0" anchor="ctr"/>
                </a:tc>
                <a:tc>
                  <a:txBody>
                    <a:bodyPr/>
                    <a:lstStyle/>
                    <a:p>
                      <a:pPr algn="ctr" fontAlgn="ctr"/>
                      <a:r>
                        <a:rPr lang="en-US" altLang="ja-JP" sz="900" b="0" i="0" u="none" strike="noStrike">
                          <a:effectLst/>
                          <a:latin typeface="ＭＳ Ｐゴシック"/>
                        </a:rPr>
                        <a:t>46.8%</a:t>
                      </a:r>
                    </a:p>
                  </a:txBody>
                  <a:tcPr marL="9525" marR="9525" marT="9525" marB="0" anchor="ctr"/>
                </a:tc>
                <a:tc>
                  <a:txBody>
                    <a:bodyPr/>
                    <a:lstStyle/>
                    <a:p>
                      <a:pPr algn="ctr" fontAlgn="ctr"/>
                      <a:r>
                        <a:rPr lang="en-US" altLang="ja-JP" sz="900" b="0" i="0" u="none" strike="noStrike">
                          <a:effectLst/>
                          <a:latin typeface="ＭＳ Ｐゴシック"/>
                        </a:rPr>
                        <a:t>292</a:t>
                      </a:r>
                    </a:p>
                  </a:txBody>
                  <a:tcPr marL="9525" marR="9525" marT="9525" marB="0" anchor="ctr"/>
                </a:tc>
                <a:tc>
                  <a:txBody>
                    <a:bodyPr/>
                    <a:lstStyle/>
                    <a:p>
                      <a:pPr algn="ctr" fontAlgn="ctr"/>
                      <a:r>
                        <a:rPr lang="en-US" altLang="ja-JP" sz="900" b="0" i="0" u="none" strike="noStrike">
                          <a:effectLst/>
                          <a:latin typeface="ＭＳ Ｐゴシック"/>
                        </a:rPr>
                        <a:t>47.4%</a:t>
                      </a:r>
                    </a:p>
                  </a:txBody>
                  <a:tcPr marL="9525" marR="9525" marT="9525" marB="0" anchor="ctr"/>
                </a:tc>
              </a:tr>
              <a:tr h="154710">
                <a:tc>
                  <a:txBody>
                    <a:bodyPr/>
                    <a:lstStyle/>
                    <a:p>
                      <a:pPr algn="r" fontAlgn="ctr"/>
                      <a:r>
                        <a:rPr lang="ja-JP" altLang="en-US" sz="900" b="0" i="0" u="none" strike="noStrike">
                          <a:effectLst/>
                          <a:latin typeface="ＭＳ Ｐゴシック"/>
                        </a:rPr>
                        <a:t>食べたことがない</a:t>
                      </a:r>
                    </a:p>
                  </a:txBody>
                  <a:tcPr marL="9525" marR="9525" marT="9525" marB="0" anchor="ctr"/>
                </a:tc>
                <a:tc>
                  <a:txBody>
                    <a:bodyPr/>
                    <a:lstStyle/>
                    <a:p>
                      <a:pPr algn="ctr" fontAlgn="ctr"/>
                      <a:r>
                        <a:rPr lang="en-US" altLang="ja-JP" sz="900" b="0" i="0" u="none" strike="noStrike">
                          <a:effectLst/>
                          <a:latin typeface="ＭＳ Ｐゴシック"/>
                        </a:rPr>
                        <a:t>649</a:t>
                      </a:r>
                    </a:p>
                  </a:txBody>
                  <a:tcPr marL="9525" marR="9525" marT="9525" marB="0" anchor="ctr"/>
                </a:tc>
                <a:tc>
                  <a:txBody>
                    <a:bodyPr/>
                    <a:lstStyle/>
                    <a:p>
                      <a:pPr algn="ctr" fontAlgn="ctr"/>
                      <a:r>
                        <a:rPr lang="en-US" altLang="ja-JP" sz="900" b="0" i="0" u="none" strike="noStrike">
                          <a:effectLst/>
                          <a:latin typeface="ＭＳ Ｐゴシック"/>
                        </a:rPr>
                        <a:t>52.9%</a:t>
                      </a:r>
                    </a:p>
                  </a:txBody>
                  <a:tcPr marL="9525" marR="9525" marT="9525" marB="0" anchor="ctr"/>
                </a:tc>
                <a:tc>
                  <a:txBody>
                    <a:bodyPr/>
                    <a:lstStyle/>
                    <a:p>
                      <a:pPr algn="ctr" fontAlgn="ctr"/>
                      <a:r>
                        <a:rPr lang="en-US" altLang="ja-JP" sz="900" b="0" i="0" u="none" strike="noStrike">
                          <a:effectLst/>
                          <a:latin typeface="ＭＳ Ｐゴシック"/>
                        </a:rPr>
                        <a:t>325</a:t>
                      </a:r>
                    </a:p>
                  </a:txBody>
                  <a:tcPr marL="9525" marR="9525" marT="9525" marB="0" anchor="ctr"/>
                </a:tc>
                <a:tc>
                  <a:txBody>
                    <a:bodyPr/>
                    <a:lstStyle/>
                    <a:p>
                      <a:pPr algn="ctr" fontAlgn="ctr"/>
                      <a:r>
                        <a:rPr lang="en-US" altLang="ja-JP" sz="900" b="0" i="0" u="none" strike="noStrike">
                          <a:effectLst/>
                          <a:latin typeface="ＭＳ Ｐゴシック"/>
                        </a:rPr>
                        <a:t>53.2%</a:t>
                      </a:r>
                    </a:p>
                  </a:txBody>
                  <a:tcPr marL="9525" marR="9525" marT="9525" marB="0" anchor="ctr"/>
                </a:tc>
                <a:tc>
                  <a:txBody>
                    <a:bodyPr/>
                    <a:lstStyle/>
                    <a:p>
                      <a:pPr algn="ctr" fontAlgn="ctr"/>
                      <a:r>
                        <a:rPr lang="en-US" altLang="ja-JP" sz="900" b="0" i="0" u="none" strike="noStrike">
                          <a:effectLst/>
                          <a:latin typeface="ＭＳ Ｐゴシック"/>
                        </a:rPr>
                        <a:t>324</a:t>
                      </a:r>
                    </a:p>
                  </a:txBody>
                  <a:tcPr marL="9525" marR="9525" marT="9525" marB="0" anchor="ctr"/>
                </a:tc>
                <a:tc>
                  <a:txBody>
                    <a:bodyPr/>
                    <a:lstStyle/>
                    <a:p>
                      <a:pPr algn="ctr" fontAlgn="ctr"/>
                      <a:r>
                        <a:rPr lang="en-US" altLang="ja-JP" sz="900" b="0" i="0" u="none" strike="noStrike" dirty="0">
                          <a:effectLst/>
                          <a:latin typeface="ＭＳ Ｐゴシック"/>
                        </a:rPr>
                        <a:t>52.6%</a:t>
                      </a:r>
                    </a:p>
                  </a:txBody>
                  <a:tcPr marL="9525" marR="9525" marT="9525" marB="0" anchor="ctr"/>
                </a:tc>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4144090600"/>
              </p:ext>
            </p:extLst>
          </p:nvPr>
        </p:nvGraphicFramePr>
        <p:xfrm>
          <a:off x="3699764" y="6701620"/>
          <a:ext cx="2880005" cy="779023"/>
        </p:xfrm>
        <a:graphic>
          <a:graphicData uri="http://schemas.openxmlformats.org/drawingml/2006/table">
            <a:tbl>
              <a:tblPr firstRow="1" bandRow="1">
                <a:tableStyleId>{073A0DAA-6AF3-43AB-8588-CEC1D06C72B9}</a:tableStyleId>
              </a:tblPr>
              <a:tblGrid>
                <a:gridCol w="1010909"/>
                <a:gridCol w="311516"/>
                <a:gridCol w="311516"/>
                <a:gridCol w="311516"/>
                <a:gridCol w="311516"/>
                <a:gridCol w="311516"/>
                <a:gridCol w="311516"/>
              </a:tblGrid>
              <a:tr h="106460">
                <a:tc>
                  <a:txBody>
                    <a:bodyPr/>
                    <a:lstStyle/>
                    <a:p>
                      <a:pPr algn="r" fontAlgn="ctr"/>
                      <a:r>
                        <a:rPr lang="ja-JP" altLang="en-US" sz="900" b="0" i="0" u="none" strike="noStrike" dirty="0">
                          <a:effectLst/>
                          <a:latin typeface="ＭＳ Ｐゴシック"/>
                        </a:rPr>
                        <a:t>大阪みかん</a:t>
                      </a:r>
                    </a:p>
                  </a:txBody>
                  <a:tcPr marL="9525" marR="9525" marT="9525" marB="0" anchor="ctr"/>
                </a:tc>
                <a:tc gridSpan="2">
                  <a:txBody>
                    <a:bodyPr/>
                    <a:lstStyle/>
                    <a:p>
                      <a:pPr algn="ctr" fontAlgn="ctr"/>
                      <a:r>
                        <a:rPr lang="ja-JP" altLang="en-US" sz="900" b="0" i="0" u="none" strike="noStrike" dirty="0" smtClean="0">
                          <a:effectLst/>
                          <a:latin typeface="ＭＳ Ｐゴシック"/>
                        </a:rPr>
                        <a:t>合計</a:t>
                      </a:r>
                      <a:endParaRPr lang="ja-JP" altLang="en-US" sz="900" b="0" i="0" u="none" strike="noStrike" dirty="0">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平日</a:t>
                      </a:r>
                      <a:endParaRPr lang="ja-JP" altLang="en-US" sz="900" b="0" i="0" u="none" strike="noStrike" dirty="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土日</a:t>
                      </a:r>
                      <a:endParaRPr lang="ja-JP" altLang="en-US" sz="900" b="0" i="0" u="none" strike="noStrike" dirty="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r>
              <a:tr h="170299">
                <a:tc>
                  <a:txBody>
                    <a:bodyPr/>
                    <a:lstStyle/>
                    <a:p>
                      <a:pPr algn="r" fontAlgn="ctr"/>
                      <a:r>
                        <a:rPr lang="ja-JP" altLang="en-US" sz="900" b="0" i="0" u="none" strike="noStrike">
                          <a:effectLst/>
                          <a:latin typeface="ＭＳ Ｐゴシック"/>
                        </a:rPr>
                        <a:t>知っている</a:t>
                      </a:r>
                    </a:p>
                  </a:txBody>
                  <a:tcPr marL="9525" marR="9525" marT="9525" marB="0" anchor="ctr"/>
                </a:tc>
                <a:tc>
                  <a:txBody>
                    <a:bodyPr/>
                    <a:lstStyle/>
                    <a:p>
                      <a:pPr algn="ctr" fontAlgn="ctr"/>
                      <a:r>
                        <a:rPr lang="en-US" altLang="ja-JP" sz="900" b="0" i="0" u="none" strike="noStrike">
                          <a:effectLst/>
                          <a:latin typeface="ＭＳ Ｐゴシック"/>
                        </a:rPr>
                        <a:t>1016</a:t>
                      </a:r>
                    </a:p>
                  </a:txBody>
                  <a:tcPr marL="9525" marR="9525" marT="9525" marB="0" anchor="ctr"/>
                </a:tc>
                <a:tc>
                  <a:txBody>
                    <a:bodyPr/>
                    <a:lstStyle/>
                    <a:p>
                      <a:pPr algn="ctr" fontAlgn="ctr"/>
                      <a:r>
                        <a:rPr lang="en-US" altLang="ja-JP" sz="900" b="0" i="0" u="none" strike="noStrike">
                          <a:effectLst/>
                          <a:latin typeface="ＭＳ Ｐゴシック"/>
                        </a:rPr>
                        <a:t>82.8%</a:t>
                      </a:r>
                    </a:p>
                  </a:txBody>
                  <a:tcPr marL="9525" marR="9525" marT="9525" marB="0" anchor="ctr"/>
                </a:tc>
                <a:tc>
                  <a:txBody>
                    <a:bodyPr/>
                    <a:lstStyle/>
                    <a:p>
                      <a:pPr algn="ctr" fontAlgn="ctr"/>
                      <a:r>
                        <a:rPr lang="en-US" altLang="ja-JP" sz="900" b="0" i="0" u="none" strike="noStrike">
                          <a:effectLst/>
                          <a:latin typeface="ＭＳ Ｐゴシック"/>
                        </a:rPr>
                        <a:t>516</a:t>
                      </a:r>
                    </a:p>
                  </a:txBody>
                  <a:tcPr marL="9525" marR="9525" marT="9525" marB="0" anchor="ctr"/>
                </a:tc>
                <a:tc>
                  <a:txBody>
                    <a:bodyPr/>
                    <a:lstStyle/>
                    <a:p>
                      <a:pPr algn="ctr" fontAlgn="ctr"/>
                      <a:r>
                        <a:rPr lang="en-US" altLang="ja-JP" sz="900" b="0" i="0" u="none" strike="noStrike">
                          <a:effectLst/>
                          <a:latin typeface="ＭＳ Ｐゴシック"/>
                        </a:rPr>
                        <a:t>84.5%</a:t>
                      </a:r>
                    </a:p>
                  </a:txBody>
                  <a:tcPr marL="9525" marR="9525" marT="9525" marB="0" anchor="ctr"/>
                </a:tc>
                <a:tc>
                  <a:txBody>
                    <a:bodyPr/>
                    <a:lstStyle/>
                    <a:p>
                      <a:pPr algn="ctr" fontAlgn="ctr"/>
                      <a:r>
                        <a:rPr lang="en-US" altLang="ja-JP" sz="900" b="0" i="0" u="none" strike="noStrike">
                          <a:effectLst/>
                          <a:latin typeface="ＭＳ Ｐゴシック"/>
                        </a:rPr>
                        <a:t>500</a:t>
                      </a:r>
                    </a:p>
                  </a:txBody>
                  <a:tcPr marL="9525" marR="9525" marT="9525" marB="0" anchor="ctr"/>
                </a:tc>
                <a:tc>
                  <a:txBody>
                    <a:bodyPr/>
                    <a:lstStyle/>
                    <a:p>
                      <a:pPr algn="ctr" fontAlgn="ctr"/>
                      <a:r>
                        <a:rPr lang="en-US" altLang="ja-JP" sz="900" b="0" i="0" u="none" strike="noStrike">
                          <a:effectLst/>
                          <a:latin typeface="ＭＳ Ｐゴシック"/>
                        </a:rPr>
                        <a:t>81.2%</a:t>
                      </a:r>
                    </a:p>
                  </a:txBody>
                  <a:tcPr marL="9525" marR="9525" marT="9525" marB="0" anchor="ctr"/>
                </a:tc>
              </a:tr>
              <a:tr h="154013">
                <a:tc>
                  <a:txBody>
                    <a:bodyPr/>
                    <a:lstStyle/>
                    <a:p>
                      <a:pPr algn="r" fontAlgn="ctr"/>
                      <a:r>
                        <a:rPr lang="ja-JP" altLang="en-US" sz="900" b="0" i="0" u="none" strike="noStrike">
                          <a:effectLst/>
                          <a:latin typeface="ＭＳ Ｐゴシック"/>
                        </a:rPr>
                        <a:t>知らない</a:t>
                      </a:r>
                    </a:p>
                  </a:txBody>
                  <a:tcPr marL="9525" marR="9525" marT="9525" marB="0" anchor="ctr"/>
                </a:tc>
                <a:tc>
                  <a:txBody>
                    <a:bodyPr/>
                    <a:lstStyle/>
                    <a:p>
                      <a:pPr algn="ctr" fontAlgn="ctr"/>
                      <a:r>
                        <a:rPr lang="en-US" altLang="ja-JP" sz="900" b="0" i="0" u="none" strike="noStrike">
                          <a:effectLst/>
                          <a:latin typeface="ＭＳ Ｐゴシック"/>
                        </a:rPr>
                        <a:t>211</a:t>
                      </a:r>
                    </a:p>
                  </a:txBody>
                  <a:tcPr marL="9525" marR="9525" marT="9525" marB="0" anchor="ctr"/>
                </a:tc>
                <a:tc>
                  <a:txBody>
                    <a:bodyPr/>
                    <a:lstStyle/>
                    <a:p>
                      <a:pPr algn="ctr" fontAlgn="ctr"/>
                      <a:r>
                        <a:rPr lang="en-US" altLang="ja-JP" sz="900" b="0" i="0" u="none" strike="noStrike">
                          <a:effectLst/>
                          <a:latin typeface="ＭＳ Ｐゴシック"/>
                        </a:rPr>
                        <a:t>17.2%</a:t>
                      </a:r>
                    </a:p>
                  </a:txBody>
                  <a:tcPr marL="9525" marR="9525" marT="9525" marB="0" anchor="ctr"/>
                </a:tc>
                <a:tc>
                  <a:txBody>
                    <a:bodyPr/>
                    <a:lstStyle/>
                    <a:p>
                      <a:pPr algn="ctr" fontAlgn="ctr"/>
                      <a:r>
                        <a:rPr lang="en-US" altLang="ja-JP" sz="900" b="0" i="0" u="none" strike="noStrike">
                          <a:effectLst/>
                          <a:latin typeface="ＭＳ Ｐゴシック"/>
                        </a:rPr>
                        <a:t>95</a:t>
                      </a:r>
                    </a:p>
                  </a:txBody>
                  <a:tcPr marL="9525" marR="9525" marT="9525" marB="0" anchor="ctr"/>
                </a:tc>
                <a:tc>
                  <a:txBody>
                    <a:bodyPr/>
                    <a:lstStyle/>
                    <a:p>
                      <a:pPr algn="ctr" fontAlgn="ctr"/>
                      <a:r>
                        <a:rPr lang="en-US" altLang="ja-JP" sz="900" b="0" i="0" u="none" strike="noStrike">
                          <a:effectLst/>
                          <a:latin typeface="ＭＳ Ｐゴシック"/>
                        </a:rPr>
                        <a:t>15.5%</a:t>
                      </a:r>
                    </a:p>
                  </a:txBody>
                  <a:tcPr marL="9525" marR="9525" marT="9525" marB="0" anchor="ctr"/>
                </a:tc>
                <a:tc>
                  <a:txBody>
                    <a:bodyPr/>
                    <a:lstStyle/>
                    <a:p>
                      <a:pPr algn="ctr" fontAlgn="ctr"/>
                      <a:r>
                        <a:rPr lang="en-US" altLang="ja-JP" sz="900" b="0" i="0" u="none" strike="noStrike">
                          <a:effectLst/>
                          <a:latin typeface="ＭＳ Ｐゴシック"/>
                        </a:rPr>
                        <a:t>116</a:t>
                      </a:r>
                    </a:p>
                  </a:txBody>
                  <a:tcPr marL="9525" marR="9525" marT="9525" marB="0" anchor="ctr"/>
                </a:tc>
                <a:tc>
                  <a:txBody>
                    <a:bodyPr/>
                    <a:lstStyle/>
                    <a:p>
                      <a:pPr algn="ctr" fontAlgn="ctr"/>
                      <a:r>
                        <a:rPr lang="en-US" altLang="ja-JP" sz="900" b="0" i="0" u="none" strike="noStrike">
                          <a:effectLst/>
                          <a:latin typeface="ＭＳ Ｐゴシック"/>
                        </a:rPr>
                        <a:t>18.8%</a:t>
                      </a:r>
                    </a:p>
                  </a:txBody>
                  <a:tcPr marL="9525" marR="9525" marT="9525" marB="0" anchor="ctr"/>
                </a:tc>
              </a:tr>
              <a:tr h="154013">
                <a:tc>
                  <a:txBody>
                    <a:bodyPr/>
                    <a:lstStyle/>
                    <a:p>
                      <a:pPr algn="r" fontAlgn="ctr"/>
                      <a:r>
                        <a:rPr lang="ja-JP" altLang="en-US" sz="900" b="0" i="0" u="none" strike="noStrike">
                          <a:effectLst/>
                          <a:latin typeface="ＭＳ Ｐゴシック"/>
                        </a:rPr>
                        <a:t>食べたことがある</a:t>
                      </a:r>
                    </a:p>
                  </a:txBody>
                  <a:tcPr marL="9525" marR="9525" marT="9525" marB="0" anchor="ctr"/>
                </a:tc>
                <a:tc>
                  <a:txBody>
                    <a:bodyPr/>
                    <a:lstStyle/>
                    <a:p>
                      <a:pPr algn="ctr" fontAlgn="ctr"/>
                      <a:r>
                        <a:rPr lang="en-US" altLang="ja-JP" sz="900" b="0" i="0" u="none" strike="noStrike">
                          <a:effectLst/>
                          <a:latin typeface="ＭＳ Ｐゴシック"/>
                        </a:rPr>
                        <a:t>940</a:t>
                      </a:r>
                    </a:p>
                  </a:txBody>
                  <a:tcPr marL="9525" marR="9525" marT="9525" marB="0" anchor="ctr"/>
                </a:tc>
                <a:tc>
                  <a:txBody>
                    <a:bodyPr/>
                    <a:lstStyle/>
                    <a:p>
                      <a:pPr algn="ctr" fontAlgn="ctr"/>
                      <a:r>
                        <a:rPr lang="en-US" altLang="ja-JP" sz="900" b="0" i="0" u="none" strike="noStrike">
                          <a:effectLst/>
                          <a:latin typeface="ＭＳ Ｐゴシック"/>
                        </a:rPr>
                        <a:t>76.6%</a:t>
                      </a:r>
                    </a:p>
                  </a:txBody>
                  <a:tcPr marL="9525" marR="9525" marT="9525" marB="0" anchor="ctr"/>
                </a:tc>
                <a:tc>
                  <a:txBody>
                    <a:bodyPr/>
                    <a:lstStyle/>
                    <a:p>
                      <a:pPr algn="ctr" fontAlgn="ctr"/>
                      <a:r>
                        <a:rPr lang="en-US" altLang="ja-JP" sz="900" b="0" i="0" u="none" strike="noStrike">
                          <a:effectLst/>
                          <a:latin typeface="ＭＳ Ｐゴシック"/>
                        </a:rPr>
                        <a:t>465</a:t>
                      </a:r>
                    </a:p>
                  </a:txBody>
                  <a:tcPr marL="9525" marR="9525" marT="9525" marB="0" anchor="ctr"/>
                </a:tc>
                <a:tc>
                  <a:txBody>
                    <a:bodyPr/>
                    <a:lstStyle/>
                    <a:p>
                      <a:pPr algn="ctr" fontAlgn="ctr"/>
                      <a:r>
                        <a:rPr lang="en-US" altLang="ja-JP" sz="900" b="0" i="0" u="none" strike="noStrike">
                          <a:effectLst/>
                          <a:latin typeface="ＭＳ Ｐゴシック"/>
                        </a:rPr>
                        <a:t>76.1%</a:t>
                      </a:r>
                    </a:p>
                  </a:txBody>
                  <a:tcPr marL="9525" marR="9525" marT="9525" marB="0" anchor="ctr"/>
                </a:tc>
                <a:tc>
                  <a:txBody>
                    <a:bodyPr/>
                    <a:lstStyle/>
                    <a:p>
                      <a:pPr algn="ctr" fontAlgn="ctr"/>
                      <a:r>
                        <a:rPr lang="en-US" altLang="ja-JP" sz="900" b="0" i="0" u="none" strike="noStrike">
                          <a:effectLst/>
                          <a:latin typeface="ＭＳ Ｐゴシック"/>
                        </a:rPr>
                        <a:t>475</a:t>
                      </a:r>
                    </a:p>
                  </a:txBody>
                  <a:tcPr marL="9525" marR="9525" marT="9525" marB="0" anchor="ctr"/>
                </a:tc>
                <a:tc>
                  <a:txBody>
                    <a:bodyPr/>
                    <a:lstStyle/>
                    <a:p>
                      <a:pPr algn="ctr" fontAlgn="ctr"/>
                      <a:r>
                        <a:rPr lang="en-US" altLang="ja-JP" sz="900" b="0" i="0" u="none" strike="noStrike">
                          <a:effectLst/>
                          <a:latin typeface="ＭＳ Ｐゴシック"/>
                        </a:rPr>
                        <a:t>77.1%</a:t>
                      </a:r>
                    </a:p>
                  </a:txBody>
                  <a:tcPr marL="9525" marR="9525" marT="9525" marB="0" anchor="ctr"/>
                </a:tc>
              </a:tr>
              <a:tr h="154013">
                <a:tc>
                  <a:txBody>
                    <a:bodyPr/>
                    <a:lstStyle/>
                    <a:p>
                      <a:pPr algn="r" fontAlgn="ctr"/>
                      <a:r>
                        <a:rPr lang="ja-JP" altLang="en-US" sz="900" b="0" i="0" u="none" strike="noStrike">
                          <a:effectLst/>
                          <a:latin typeface="ＭＳ Ｐゴシック"/>
                        </a:rPr>
                        <a:t>食べたことがない</a:t>
                      </a:r>
                    </a:p>
                  </a:txBody>
                  <a:tcPr marL="9525" marR="9525" marT="9525" marB="0" anchor="ctr"/>
                </a:tc>
                <a:tc>
                  <a:txBody>
                    <a:bodyPr/>
                    <a:lstStyle/>
                    <a:p>
                      <a:pPr algn="ctr" fontAlgn="ctr"/>
                      <a:r>
                        <a:rPr lang="en-US" altLang="ja-JP" sz="900" b="0" i="0" u="none" strike="noStrike">
                          <a:effectLst/>
                          <a:latin typeface="ＭＳ Ｐゴシック"/>
                        </a:rPr>
                        <a:t>287</a:t>
                      </a:r>
                    </a:p>
                  </a:txBody>
                  <a:tcPr marL="9525" marR="9525" marT="9525" marB="0" anchor="ctr"/>
                </a:tc>
                <a:tc>
                  <a:txBody>
                    <a:bodyPr/>
                    <a:lstStyle/>
                    <a:p>
                      <a:pPr algn="ctr" fontAlgn="ctr"/>
                      <a:r>
                        <a:rPr lang="en-US" altLang="ja-JP" sz="900" b="0" i="0" u="none" strike="noStrike">
                          <a:effectLst/>
                          <a:latin typeface="ＭＳ Ｐゴシック"/>
                        </a:rPr>
                        <a:t>23.4%</a:t>
                      </a:r>
                    </a:p>
                  </a:txBody>
                  <a:tcPr marL="9525" marR="9525" marT="9525" marB="0" anchor="ctr"/>
                </a:tc>
                <a:tc>
                  <a:txBody>
                    <a:bodyPr/>
                    <a:lstStyle/>
                    <a:p>
                      <a:pPr algn="ctr" fontAlgn="ctr"/>
                      <a:r>
                        <a:rPr lang="en-US" altLang="ja-JP" sz="900" b="0" i="0" u="none" strike="noStrike">
                          <a:effectLst/>
                          <a:latin typeface="ＭＳ Ｐゴシック"/>
                        </a:rPr>
                        <a:t>146</a:t>
                      </a:r>
                    </a:p>
                  </a:txBody>
                  <a:tcPr marL="9525" marR="9525" marT="9525" marB="0" anchor="ctr"/>
                </a:tc>
                <a:tc>
                  <a:txBody>
                    <a:bodyPr/>
                    <a:lstStyle/>
                    <a:p>
                      <a:pPr algn="ctr" fontAlgn="ctr"/>
                      <a:r>
                        <a:rPr lang="en-US" altLang="ja-JP" sz="900" b="0" i="0" u="none" strike="noStrike">
                          <a:effectLst/>
                          <a:latin typeface="ＭＳ Ｐゴシック"/>
                        </a:rPr>
                        <a:t>23.9%</a:t>
                      </a:r>
                    </a:p>
                  </a:txBody>
                  <a:tcPr marL="9525" marR="9525" marT="9525" marB="0" anchor="ctr"/>
                </a:tc>
                <a:tc>
                  <a:txBody>
                    <a:bodyPr/>
                    <a:lstStyle/>
                    <a:p>
                      <a:pPr algn="ctr" fontAlgn="ctr"/>
                      <a:r>
                        <a:rPr lang="en-US" altLang="ja-JP" sz="900" b="0" i="0" u="none" strike="noStrike">
                          <a:effectLst/>
                          <a:latin typeface="ＭＳ Ｐゴシック"/>
                        </a:rPr>
                        <a:t>141</a:t>
                      </a:r>
                    </a:p>
                  </a:txBody>
                  <a:tcPr marL="9525" marR="9525" marT="9525" marB="0" anchor="ctr"/>
                </a:tc>
                <a:tc>
                  <a:txBody>
                    <a:bodyPr/>
                    <a:lstStyle/>
                    <a:p>
                      <a:pPr algn="ctr" fontAlgn="ctr"/>
                      <a:r>
                        <a:rPr lang="en-US" altLang="ja-JP" sz="900" b="0" i="0" u="none" strike="noStrike" dirty="0">
                          <a:effectLst/>
                          <a:latin typeface="ＭＳ Ｐゴシック"/>
                        </a:rPr>
                        <a:t>22.9%</a:t>
                      </a:r>
                    </a:p>
                  </a:txBody>
                  <a:tcPr marL="9525" marR="9525" marT="9525" marB="0" anchor="ctr"/>
                </a:tc>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2649563527"/>
              </p:ext>
            </p:extLst>
          </p:nvPr>
        </p:nvGraphicFramePr>
        <p:xfrm>
          <a:off x="279000" y="6701621"/>
          <a:ext cx="2880005" cy="779023"/>
        </p:xfrm>
        <a:graphic>
          <a:graphicData uri="http://schemas.openxmlformats.org/drawingml/2006/table">
            <a:tbl>
              <a:tblPr firstRow="1" bandRow="1">
                <a:tableStyleId>{073A0DAA-6AF3-43AB-8588-CEC1D06C72B9}</a:tableStyleId>
              </a:tblPr>
              <a:tblGrid>
                <a:gridCol w="1010909"/>
                <a:gridCol w="311516"/>
                <a:gridCol w="311516"/>
                <a:gridCol w="311516"/>
                <a:gridCol w="311516"/>
                <a:gridCol w="311516"/>
                <a:gridCol w="311516"/>
              </a:tblGrid>
              <a:tr h="106460">
                <a:tc>
                  <a:txBody>
                    <a:bodyPr/>
                    <a:lstStyle/>
                    <a:p>
                      <a:pPr algn="r" fontAlgn="ctr"/>
                      <a:r>
                        <a:rPr lang="ja-JP" altLang="en-US" sz="900" b="0" i="0" u="none" strike="noStrike" dirty="0">
                          <a:effectLst/>
                          <a:latin typeface="ＭＳ Ｐゴシック"/>
                        </a:rPr>
                        <a:t>しゅん</a:t>
                      </a:r>
                      <a:r>
                        <a:rPr lang="ja-JP" altLang="en-US" sz="900" b="0" i="0" u="none" strike="noStrike" dirty="0" err="1">
                          <a:effectLst/>
                          <a:latin typeface="ＭＳ Ｐゴシック"/>
                        </a:rPr>
                        <a:t>ぎく</a:t>
                      </a:r>
                      <a:endParaRPr lang="ja-JP" altLang="en-US" sz="900" b="0" i="0" u="none" strike="noStrike" dirty="0">
                        <a:effectLst/>
                        <a:latin typeface="ＭＳ Ｐゴシック"/>
                      </a:endParaRPr>
                    </a:p>
                  </a:txBody>
                  <a:tcPr marL="9525" marR="9525" marT="9525" marB="0" anchor="ctr"/>
                </a:tc>
                <a:tc gridSpan="2">
                  <a:txBody>
                    <a:bodyPr/>
                    <a:lstStyle/>
                    <a:p>
                      <a:pPr algn="ctr" fontAlgn="ctr"/>
                      <a:r>
                        <a:rPr lang="ja-JP" altLang="en-US" sz="900" b="0" i="0" u="none" strike="noStrike" dirty="0" smtClean="0">
                          <a:effectLst/>
                          <a:latin typeface="ＭＳ Ｐゴシック"/>
                        </a:rPr>
                        <a:t>合計</a:t>
                      </a:r>
                      <a:endParaRPr lang="ja-JP" altLang="en-US" sz="900" b="0" i="0" u="none" strike="noStrike" dirty="0">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平日</a:t>
                      </a:r>
                      <a:endParaRPr lang="ja-JP" altLang="en-US" sz="900" b="0" i="0" u="none" strike="noStrike" dirty="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土日</a:t>
                      </a:r>
                      <a:endParaRPr lang="ja-JP" altLang="en-US" sz="900" b="0" i="0" u="none" strike="noStrike" dirty="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r>
              <a:tr h="170299">
                <a:tc>
                  <a:txBody>
                    <a:bodyPr/>
                    <a:lstStyle/>
                    <a:p>
                      <a:pPr algn="r" fontAlgn="ctr"/>
                      <a:r>
                        <a:rPr lang="ja-JP" altLang="en-US" sz="900" b="0" i="0" u="none" strike="noStrike">
                          <a:effectLst/>
                          <a:latin typeface="ＭＳ Ｐゴシック"/>
                        </a:rPr>
                        <a:t>知っている</a:t>
                      </a:r>
                    </a:p>
                  </a:txBody>
                  <a:tcPr marL="9525" marR="9525" marT="9525" marB="0" anchor="ctr"/>
                </a:tc>
                <a:tc>
                  <a:txBody>
                    <a:bodyPr/>
                    <a:lstStyle/>
                    <a:p>
                      <a:pPr algn="ctr" fontAlgn="ctr"/>
                      <a:r>
                        <a:rPr lang="en-US" altLang="ja-JP" sz="900" b="0" i="0" u="none" strike="noStrike">
                          <a:effectLst/>
                          <a:latin typeface="ＭＳ Ｐゴシック"/>
                        </a:rPr>
                        <a:t>1137</a:t>
                      </a:r>
                    </a:p>
                  </a:txBody>
                  <a:tcPr marL="9525" marR="9525" marT="9525" marB="0" anchor="ctr"/>
                </a:tc>
                <a:tc>
                  <a:txBody>
                    <a:bodyPr/>
                    <a:lstStyle/>
                    <a:p>
                      <a:pPr algn="ctr" fontAlgn="ctr"/>
                      <a:r>
                        <a:rPr lang="en-US" altLang="ja-JP" sz="900" b="0" i="0" u="none" strike="noStrike">
                          <a:effectLst/>
                          <a:latin typeface="ＭＳ Ｐゴシック"/>
                        </a:rPr>
                        <a:t>92.7%</a:t>
                      </a:r>
                    </a:p>
                  </a:txBody>
                  <a:tcPr marL="9525" marR="9525" marT="9525" marB="0" anchor="ctr"/>
                </a:tc>
                <a:tc>
                  <a:txBody>
                    <a:bodyPr/>
                    <a:lstStyle/>
                    <a:p>
                      <a:pPr algn="ctr" fontAlgn="ctr"/>
                      <a:r>
                        <a:rPr lang="en-US" altLang="ja-JP" sz="900" b="0" i="0" u="none" strike="noStrike">
                          <a:effectLst/>
                          <a:latin typeface="ＭＳ Ｐゴシック"/>
                        </a:rPr>
                        <a:t>561</a:t>
                      </a:r>
                    </a:p>
                  </a:txBody>
                  <a:tcPr marL="9525" marR="9525" marT="9525" marB="0" anchor="ctr"/>
                </a:tc>
                <a:tc>
                  <a:txBody>
                    <a:bodyPr/>
                    <a:lstStyle/>
                    <a:p>
                      <a:pPr algn="ctr" fontAlgn="ctr"/>
                      <a:r>
                        <a:rPr lang="en-US" altLang="ja-JP" sz="900" b="0" i="0" u="none" strike="noStrike">
                          <a:effectLst/>
                          <a:latin typeface="ＭＳ Ｐゴシック"/>
                        </a:rPr>
                        <a:t>91.8%</a:t>
                      </a:r>
                    </a:p>
                  </a:txBody>
                  <a:tcPr marL="9525" marR="9525" marT="9525" marB="0" anchor="ctr"/>
                </a:tc>
                <a:tc>
                  <a:txBody>
                    <a:bodyPr/>
                    <a:lstStyle/>
                    <a:p>
                      <a:pPr algn="ctr" fontAlgn="ctr"/>
                      <a:r>
                        <a:rPr lang="en-US" altLang="ja-JP" sz="900" b="0" i="0" u="none" strike="noStrike">
                          <a:effectLst/>
                          <a:latin typeface="ＭＳ Ｐゴシック"/>
                        </a:rPr>
                        <a:t>576</a:t>
                      </a:r>
                    </a:p>
                  </a:txBody>
                  <a:tcPr marL="9525" marR="9525" marT="9525" marB="0" anchor="ctr"/>
                </a:tc>
                <a:tc>
                  <a:txBody>
                    <a:bodyPr/>
                    <a:lstStyle/>
                    <a:p>
                      <a:pPr algn="ctr" fontAlgn="ctr"/>
                      <a:r>
                        <a:rPr lang="en-US" altLang="ja-JP" sz="900" b="0" i="0" u="none" strike="noStrike">
                          <a:effectLst/>
                          <a:latin typeface="ＭＳ Ｐゴシック"/>
                        </a:rPr>
                        <a:t>93.5%</a:t>
                      </a:r>
                    </a:p>
                  </a:txBody>
                  <a:tcPr marL="9525" marR="9525" marT="9525" marB="0" anchor="ctr"/>
                </a:tc>
              </a:tr>
              <a:tr h="154013">
                <a:tc>
                  <a:txBody>
                    <a:bodyPr/>
                    <a:lstStyle/>
                    <a:p>
                      <a:pPr algn="r" fontAlgn="ctr"/>
                      <a:r>
                        <a:rPr lang="ja-JP" altLang="en-US" sz="900" b="0" i="0" u="none" strike="noStrike">
                          <a:effectLst/>
                          <a:latin typeface="ＭＳ Ｐゴシック"/>
                        </a:rPr>
                        <a:t>知らない</a:t>
                      </a:r>
                    </a:p>
                  </a:txBody>
                  <a:tcPr marL="9525" marR="9525" marT="9525" marB="0" anchor="ctr"/>
                </a:tc>
                <a:tc>
                  <a:txBody>
                    <a:bodyPr/>
                    <a:lstStyle/>
                    <a:p>
                      <a:pPr algn="ctr" fontAlgn="ctr"/>
                      <a:r>
                        <a:rPr lang="en-US" altLang="ja-JP" sz="900" b="0" i="0" u="none" strike="noStrike">
                          <a:effectLst/>
                          <a:latin typeface="ＭＳ Ｐゴシック"/>
                        </a:rPr>
                        <a:t>90</a:t>
                      </a:r>
                    </a:p>
                  </a:txBody>
                  <a:tcPr marL="9525" marR="9525" marT="9525" marB="0" anchor="ctr"/>
                </a:tc>
                <a:tc>
                  <a:txBody>
                    <a:bodyPr/>
                    <a:lstStyle/>
                    <a:p>
                      <a:pPr algn="ctr" fontAlgn="ctr"/>
                      <a:r>
                        <a:rPr lang="en-US" altLang="ja-JP" sz="900" b="0" i="0" u="none" strike="noStrike">
                          <a:effectLst/>
                          <a:latin typeface="ＭＳ Ｐゴシック"/>
                        </a:rPr>
                        <a:t>7.3%</a:t>
                      </a:r>
                    </a:p>
                  </a:txBody>
                  <a:tcPr marL="9525" marR="9525" marT="9525" marB="0" anchor="ctr"/>
                </a:tc>
                <a:tc>
                  <a:txBody>
                    <a:bodyPr/>
                    <a:lstStyle/>
                    <a:p>
                      <a:pPr algn="ctr" fontAlgn="ctr"/>
                      <a:r>
                        <a:rPr lang="en-US" altLang="ja-JP" sz="900" b="0" i="0" u="none" strike="noStrike">
                          <a:effectLst/>
                          <a:latin typeface="ＭＳ Ｐゴシック"/>
                        </a:rPr>
                        <a:t>50</a:t>
                      </a:r>
                    </a:p>
                  </a:txBody>
                  <a:tcPr marL="9525" marR="9525" marT="9525" marB="0" anchor="ctr"/>
                </a:tc>
                <a:tc>
                  <a:txBody>
                    <a:bodyPr/>
                    <a:lstStyle/>
                    <a:p>
                      <a:pPr algn="ctr" fontAlgn="ctr"/>
                      <a:r>
                        <a:rPr lang="en-US" altLang="ja-JP" sz="900" b="0" i="0" u="none" strike="noStrike">
                          <a:effectLst/>
                          <a:latin typeface="ＭＳ Ｐゴシック"/>
                        </a:rPr>
                        <a:t>8.2%</a:t>
                      </a:r>
                    </a:p>
                  </a:txBody>
                  <a:tcPr marL="9525" marR="9525" marT="9525" marB="0" anchor="ctr"/>
                </a:tc>
                <a:tc>
                  <a:txBody>
                    <a:bodyPr/>
                    <a:lstStyle/>
                    <a:p>
                      <a:pPr algn="ctr" fontAlgn="ctr"/>
                      <a:r>
                        <a:rPr lang="en-US" altLang="ja-JP" sz="900" b="0" i="0" u="none" strike="noStrike">
                          <a:effectLst/>
                          <a:latin typeface="ＭＳ Ｐゴシック"/>
                        </a:rPr>
                        <a:t>40</a:t>
                      </a:r>
                    </a:p>
                  </a:txBody>
                  <a:tcPr marL="9525" marR="9525" marT="9525" marB="0" anchor="ctr"/>
                </a:tc>
                <a:tc>
                  <a:txBody>
                    <a:bodyPr/>
                    <a:lstStyle/>
                    <a:p>
                      <a:pPr algn="ctr" fontAlgn="ctr"/>
                      <a:r>
                        <a:rPr lang="en-US" altLang="ja-JP" sz="900" b="0" i="0" u="none" strike="noStrike">
                          <a:effectLst/>
                          <a:latin typeface="ＭＳ Ｐゴシック"/>
                        </a:rPr>
                        <a:t>6.5%</a:t>
                      </a:r>
                    </a:p>
                  </a:txBody>
                  <a:tcPr marL="9525" marR="9525" marT="9525" marB="0" anchor="ctr"/>
                </a:tc>
              </a:tr>
              <a:tr h="154013">
                <a:tc>
                  <a:txBody>
                    <a:bodyPr/>
                    <a:lstStyle/>
                    <a:p>
                      <a:pPr algn="r" fontAlgn="ctr"/>
                      <a:r>
                        <a:rPr lang="ja-JP" altLang="en-US" sz="900" b="0" i="0" u="none" strike="noStrike">
                          <a:effectLst/>
                          <a:latin typeface="ＭＳ Ｐゴシック"/>
                        </a:rPr>
                        <a:t>食べたことがある</a:t>
                      </a:r>
                    </a:p>
                  </a:txBody>
                  <a:tcPr marL="9525" marR="9525" marT="9525" marB="0" anchor="ctr"/>
                </a:tc>
                <a:tc>
                  <a:txBody>
                    <a:bodyPr/>
                    <a:lstStyle/>
                    <a:p>
                      <a:pPr algn="ctr" fontAlgn="ctr"/>
                      <a:r>
                        <a:rPr lang="en-US" altLang="ja-JP" sz="900" b="0" i="0" u="none" strike="noStrike">
                          <a:effectLst/>
                          <a:latin typeface="ＭＳ Ｐゴシック"/>
                        </a:rPr>
                        <a:t>1099</a:t>
                      </a:r>
                    </a:p>
                  </a:txBody>
                  <a:tcPr marL="9525" marR="9525" marT="9525" marB="0" anchor="ctr"/>
                </a:tc>
                <a:tc>
                  <a:txBody>
                    <a:bodyPr/>
                    <a:lstStyle/>
                    <a:p>
                      <a:pPr algn="ctr" fontAlgn="ctr"/>
                      <a:r>
                        <a:rPr lang="en-US" altLang="ja-JP" sz="900" b="0" i="0" u="none" strike="noStrike">
                          <a:effectLst/>
                          <a:latin typeface="ＭＳ Ｐゴシック"/>
                        </a:rPr>
                        <a:t>89.6%</a:t>
                      </a:r>
                    </a:p>
                  </a:txBody>
                  <a:tcPr marL="9525" marR="9525" marT="9525" marB="0" anchor="ctr"/>
                </a:tc>
                <a:tc>
                  <a:txBody>
                    <a:bodyPr/>
                    <a:lstStyle/>
                    <a:p>
                      <a:pPr algn="ctr" fontAlgn="ctr"/>
                      <a:r>
                        <a:rPr lang="en-US" altLang="ja-JP" sz="900" b="0" i="0" u="none" strike="noStrike">
                          <a:effectLst/>
                          <a:latin typeface="ＭＳ Ｐゴシック"/>
                        </a:rPr>
                        <a:t>536</a:t>
                      </a:r>
                    </a:p>
                  </a:txBody>
                  <a:tcPr marL="9525" marR="9525" marT="9525" marB="0" anchor="ctr"/>
                </a:tc>
                <a:tc>
                  <a:txBody>
                    <a:bodyPr/>
                    <a:lstStyle/>
                    <a:p>
                      <a:pPr algn="ctr" fontAlgn="ctr"/>
                      <a:r>
                        <a:rPr lang="en-US" altLang="ja-JP" sz="900" b="0" i="0" u="none" strike="noStrike">
                          <a:effectLst/>
                          <a:latin typeface="ＭＳ Ｐゴシック"/>
                        </a:rPr>
                        <a:t>87.7%</a:t>
                      </a:r>
                    </a:p>
                  </a:txBody>
                  <a:tcPr marL="9525" marR="9525" marT="9525" marB="0" anchor="ctr"/>
                </a:tc>
                <a:tc>
                  <a:txBody>
                    <a:bodyPr/>
                    <a:lstStyle/>
                    <a:p>
                      <a:pPr algn="ctr" fontAlgn="ctr"/>
                      <a:r>
                        <a:rPr lang="en-US" altLang="ja-JP" sz="900" b="0" i="0" u="none" strike="noStrike">
                          <a:effectLst/>
                          <a:latin typeface="ＭＳ Ｐゴシック"/>
                        </a:rPr>
                        <a:t>563</a:t>
                      </a:r>
                    </a:p>
                  </a:txBody>
                  <a:tcPr marL="9525" marR="9525" marT="9525" marB="0" anchor="ctr"/>
                </a:tc>
                <a:tc>
                  <a:txBody>
                    <a:bodyPr/>
                    <a:lstStyle/>
                    <a:p>
                      <a:pPr algn="ctr" fontAlgn="ctr"/>
                      <a:r>
                        <a:rPr lang="en-US" altLang="ja-JP" sz="900" b="0" i="0" u="none" strike="noStrike">
                          <a:effectLst/>
                          <a:latin typeface="ＭＳ Ｐゴシック"/>
                        </a:rPr>
                        <a:t>91.4%</a:t>
                      </a:r>
                    </a:p>
                  </a:txBody>
                  <a:tcPr marL="9525" marR="9525" marT="9525" marB="0" anchor="ctr"/>
                </a:tc>
              </a:tr>
              <a:tr h="154013">
                <a:tc>
                  <a:txBody>
                    <a:bodyPr/>
                    <a:lstStyle/>
                    <a:p>
                      <a:pPr algn="r" fontAlgn="ctr"/>
                      <a:r>
                        <a:rPr lang="ja-JP" altLang="en-US" sz="900" b="0" i="0" u="none" strike="noStrike">
                          <a:effectLst/>
                          <a:latin typeface="ＭＳ Ｐゴシック"/>
                        </a:rPr>
                        <a:t>食べたことがない</a:t>
                      </a:r>
                    </a:p>
                  </a:txBody>
                  <a:tcPr marL="9525" marR="9525" marT="9525" marB="0" anchor="ctr"/>
                </a:tc>
                <a:tc>
                  <a:txBody>
                    <a:bodyPr/>
                    <a:lstStyle/>
                    <a:p>
                      <a:pPr algn="ctr" fontAlgn="ctr"/>
                      <a:r>
                        <a:rPr lang="en-US" altLang="ja-JP" sz="900" b="0" i="0" u="none" strike="noStrike">
                          <a:effectLst/>
                          <a:latin typeface="ＭＳ Ｐゴシック"/>
                        </a:rPr>
                        <a:t>128</a:t>
                      </a:r>
                    </a:p>
                  </a:txBody>
                  <a:tcPr marL="9525" marR="9525" marT="9525" marB="0" anchor="ctr"/>
                </a:tc>
                <a:tc>
                  <a:txBody>
                    <a:bodyPr/>
                    <a:lstStyle/>
                    <a:p>
                      <a:pPr algn="ctr" fontAlgn="ctr"/>
                      <a:r>
                        <a:rPr lang="en-US" altLang="ja-JP" sz="900" b="0" i="0" u="none" strike="noStrike">
                          <a:effectLst/>
                          <a:latin typeface="ＭＳ Ｐゴシック"/>
                        </a:rPr>
                        <a:t>10.4%</a:t>
                      </a:r>
                    </a:p>
                  </a:txBody>
                  <a:tcPr marL="9525" marR="9525" marT="9525" marB="0" anchor="ctr"/>
                </a:tc>
                <a:tc>
                  <a:txBody>
                    <a:bodyPr/>
                    <a:lstStyle/>
                    <a:p>
                      <a:pPr algn="ctr" fontAlgn="ctr"/>
                      <a:r>
                        <a:rPr lang="en-US" altLang="ja-JP" sz="900" b="0" i="0" u="none" strike="noStrike">
                          <a:effectLst/>
                          <a:latin typeface="ＭＳ Ｐゴシック"/>
                        </a:rPr>
                        <a:t>75</a:t>
                      </a:r>
                    </a:p>
                  </a:txBody>
                  <a:tcPr marL="9525" marR="9525" marT="9525" marB="0" anchor="ctr"/>
                </a:tc>
                <a:tc>
                  <a:txBody>
                    <a:bodyPr/>
                    <a:lstStyle/>
                    <a:p>
                      <a:pPr algn="ctr" fontAlgn="ctr"/>
                      <a:r>
                        <a:rPr lang="en-US" altLang="ja-JP" sz="900" b="0" i="0" u="none" strike="noStrike">
                          <a:effectLst/>
                          <a:latin typeface="ＭＳ Ｐゴシック"/>
                        </a:rPr>
                        <a:t>12.3%</a:t>
                      </a:r>
                    </a:p>
                  </a:txBody>
                  <a:tcPr marL="9525" marR="9525" marT="9525" marB="0" anchor="ctr"/>
                </a:tc>
                <a:tc>
                  <a:txBody>
                    <a:bodyPr/>
                    <a:lstStyle/>
                    <a:p>
                      <a:pPr algn="ctr" fontAlgn="ctr"/>
                      <a:r>
                        <a:rPr lang="en-US" altLang="ja-JP" sz="900" b="0" i="0" u="none" strike="noStrike">
                          <a:effectLst/>
                          <a:latin typeface="ＭＳ Ｐゴシック"/>
                        </a:rPr>
                        <a:t>53</a:t>
                      </a:r>
                    </a:p>
                  </a:txBody>
                  <a:tcPr marL="9525" marR="9525" marT="9525" marB="0" anchor="ctr"/>
                </a:tc>
                <a:tc>
                  <a:txBody>
                    <a:bodyPr/>
                    <a:lstStyle/>
                    <a:p>
                      <a:pPr algn="ctr" fontAlgn="ctr"/>
                      <a:r>
                        <a:rPr lang="en-US" altLang="ja-JP" sz="900" b="0" i="0" u="none" strike="noStrike" dirty="0">
                          <a:effectLst/>
                          <a:latin typeface="ＭＳ Ｐゴシック"/>
                        </a:rPr>
                        <a:t>8.6%</a:t>
                      </a:r>
                    </a:p>
                  </a:txBody>
                  <a:tcPr marL="9525" marR="9525" marT="9525" marB="0" anchor="ctr"/>
                </a:tc>
              </a:tr>
            </a:tbl>
          </a:graphicData>
        </a:graphic>
      </p:graphicFrame>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551" y="1730960"/>
            <a:ext cx="2880000" cy="1811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9769" y="1730960"/>
            <a:ext cx="2880000" cy="1807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204" y="4890212"/>
            <a:ext cx="2880000" cy="1811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9769" y="4890211"/>
            <a:ext cx="2880000" cy="1811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タイトル 1"/>
          <p:cNvSpPr txBox="1">
            <a:spLocks/>
          </p:cNvSpPr>
          <p:nvPr/>
        </p:nvSpPr>
        <p:spPr>
          <a:xfrm>
            <a:off x="279000" y="755576"/>
            <a:ext cx="6300000" cy="690044"/>
          </a:xfrm>
          <a:prstGeom prst="rect">
            <a:avLst/>
          </a:prstGeom>
          <a:noFill/>
          <a:ln>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100" dirty="0" smtClean="0"/>
              <a:t>大阪府産農産物において</a:t>
            </a:r>
            <a:r>
              <a:rPr lang="en-US" altLang="ja-JP" sz="1100" dirty="0" smtClean="0"/>
              <a:t>｢</a:t>
            </a:r>
            <a:r>
              <a:rPr lang="ja-JP" altLang="en-US" sz="1100" dirty="0" smtClean="0"/>
              <a:t>八尾若ごぼう</a:t>
            </a:r>
            <a:r>
              <a:rPr lang="en-US" altLang="ja-JP" sz="1100" dirty="0" smtClean="0"/>
              <a:t>｣</a:t>
            </a:r>
            <a:r>
              <a:rPr lang="ja-JP" altLang="en-US" sz="1100" dirty="0" smtClean="0"/>
              <a:t>を除く項目において、</a:t>
            </a:r>
            <a:r>
              <a:rPr lang="en-US" altLang="ja-JP" sz="1100" dirty="0" smtClean="0"/>
              <a:t>｢</a:t>
            </a:r>
            <a:r>
              <a:rPr lang="ja-JP" altLang="en-US" sz="1100" dirty="0" smtClean="0"/>
              <a:t>知っている</a:t>
            </a:r>
            <a:r>
              <a:rPr lang="en-US" altLang="ja-JP" sz="1100" dirty="0" smtClean="0"/>
              <a:t>｣</a:t>
            </a:r>
            <a:r>
              <a:rPr lang="ja-JP" altLang="en-US" sz="1100" dirty="0" smtClean="0"/>
              <a:t>との回答が８割以上、</a:t>
            </a:r>
            <a:r>
              <a:rPr lang="en-US" altLang="ja-JP" sz="1100" dirty="0" smtClean="0"/>
              <a:t>｢</a:t>
            </a:r>
            <a:r>
              <a:rPr lang="ja-JP" altLang="en-US" sz="1100" dirty="0" smtClean="0"/>
              <a:t>食べたことがある</a:t>
            </a:r>
            <a:r>
              <a:rPr lang="en-US" altLang="ja-JP" sz="1100" dirty="0" smtClean="0"/>
              <a:t>｣</a:t>
            </a:r>
            <a:r>
              <a:rPr lang="ja-JP" altLang="en-US" sz="1100" dirty="0" smtClean="0"/>
              <a:t>との回答が７割以上占めた。</a:t>
            </a:r>
            <a:r>
              <a:rPr lang="en-US" altLang="ja-JP" sz="1100" dirty="0" smtClean="0"/>
              <a:t>｢</a:t>
            </a:r>
            <a:r>
              <a:rPr lang="ja-JP" altLang="en-US" sz="1100" dirty="0" smtClean="0"/>
              <a:t>八尾若ごぼう</a:t>
            </a:r>
            <a:r>
              <a:rPr lang="en-US" altLang="ja-JP" sz="1100" dirty="0" smtClean="0"/>
              <a:t>｣</a:t>
            </a:r>
            <a:r>
              <a:rPr lang="ja-JP" altLang="en-US" sz="1100" dirty="0" smtClean="0"/>
              <a:t>においては、認知度は約６割であり、</a:t>
            </a:r>
            <a:r>
              <a:rPr lang="en-US" altLang="ja-JP" sz="1100" dirty="0" smtClean="0"/>
              <a:t>｢</a:t>
            </a:r>
            <a:r>
              <a:rPr lang="ja-JP" altLang="en-US" sz="1100" dirty="0" smtClean="0"/>
              <a:t>食べたことがある</a:t>
            </a:r>
            <a:r>
              <a:rPr lang="en-US" altLang="ja-JP" sz="1100" dirty="0" smtClean="0"/>
              <a:t>｣</a:t>
            </a:r>
            <a:r>
              <a:rPr lang="ja-JP" altLang="en-US" sz="1100" dirty="0" smtClean="0"/>
              <a:t>との回答は約５割であった。</a:t>
            </a:r>
            <a:endParaRPr lang="en-US" altLang="ja-JP" sz="1100" dirty="0" smtClean="0"/>
          </a:p>
        </p:txBody>
      </p:sp>
      <p:sp>
        <p:nvSpPr>
          <p:cNvPr id="3" name="フッター プレースホルダー 2"/>
          <p:cNvSpPr>
            <a:spLocks noGrp="1"/>
          </p:cNvSpPr>
          <p:nvPr>
            <p:ph type="ftr" sz="quarter" idx="11"/>
          </p:nvPr>
        </p:nvSpPr>
        <p:spPr>
          <a:xfrm>
            <a:off x="2343150" y="8651826"/>
            <a:ext cx="2171700" cy="486833"/>
          </a:xfrm>
        </p:spPr>
        <p:txBody>
          <a:bodyPr/>
          <a:lstStyle/>
          <a:p>
            <a:r>
              <a:rPr kumimoji="1" lang="ja-JP" altLang="en-US" dirty="0" smtClean="0"/>
              <a:t>２２</a:t>
            </a:r>
            <a:endParaRPr kumimoji="1" lang="ja-JP" altLang="en-US" dirty="0"/>
          </a:p>
        </p:txBody>
      </p:sp>
    </p:spTree>
    <p:extLst>
      <p:ext uri="{BB962C8B-B14F-4D97-AF65-F5344CB8AC3E}">
        <p14:creationId xmlns:p14="http://schemas.microsoft.com/office/powerpoint/2010/main" val="9770264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612430512"/>
              </p:ext>
            </p:extLst>
          </p:nvPr>
        </p:nvGraphicFramePr>
        <p:xfrm>
          <a:off x="332656" y="2483768"/>
          <a:ext cx="2874877" cy="779023"/>
        </p:xfrm>
        <a:graphic>
          <a:graphicData uri="http://schemas.openxmlformats.org/drawingml/2006/table">
            <a:tbl>
              <a:tblPr firstRow="1" bandRow="1">
                <a:tableStyleId>{073A0DAA-6AF3-43AB-8588-CEC1D06C72B9}</a:tableStyleId>
              </a:tblPr>
              <a:tblGrid>
                <a:gridCol w="1010909"/>
                <a:gridCol w="311516"/>
                <a:gridCol w="311516"/>
                <a:gridCol w="311516"/>
                <a:gridCol w="311516"/>
                <a:gridCol w="311516"/>
                <a:gridCol w="306388"/>
              </a:tblGrid>
              <a:tr h="106460">
                <a:tc>
                  <a:txBody>
                    <a:bodyPr/>
                    <a:lstStyle/>
                    <a:p>
                      <a:pPr algn="r" fontAlgn="ctr"/>
                      <a:r>
                        <a:rPr lang="ja-JP" altLang="en-US" sz="900" b="0" i="0" u="none" strike="noStrike" dirty="0">
                          <a:effectLst/>
                          <a:latin typeface="ＭＳ Ｐゴシック"/>
                        </a:rPr>
                        <a:t>大阪ぶどう</a:t>
                      </a:r>
                    </a:p>
                  </a:txBody>
                  <a:tcPr marL="9525" marR="9525" marT="9525" marB="0" anchor="ctr"/>
                </a:tc>
                <a:tc gridSpan="2">
                  <a:txBody>
                    <a:bodyPr/>
                    <a:lstStyle/>
                    <a:p>
                      <a:pPr algn="ctr" fontAlgn="ctr"/>
                      <a:r>
                        <a:rPr lang="ja-JP" altLang="en-US" sz="900" b="0" i="0" u="none" strike="noStrike" dirty="0" smtClean="0">
                          <a:effectLst/>
                          <a:latin typeface="ＭＳ Ｐゴシック"/>
                        </a:rPr>
                        <a:t>合計</a:t>
                      </a:r>
                      <a:endParaRPr lang="ja-JP" altLang="en-US" sz="900" b="0" i="0" u="none" strike="noStrike" dirty="0">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平日</a:t>
                      </a:r>
                      <a:endParaRPr lang="ja-JP" altLang="en-US" sz="900" b="0" i="0" u="none" strike="noStrike" dirty="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土日</a:t>
                      </a:r>
                      <a:endParaRPr lang="ja-JP" altLang="en-US" sz="900" b="0" i="0" u="none" strike="noStrike" dirty="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r>
              <a:tr h="170299">
                <a:tc>
                  <a:txBody>
                    <a:bodyPr/>
                    <a:lstStyle/>
                    <a:p>
                      <a:pPr algn="r" fontAlgn="ctr"/>
                      <a:r>
                        <a:rPr lang="ja-JP" altLang="en-US" sz="900" b="0" i="0" u="none" strike="noStrike">
                          <a:effectLst/>
                          <a:latin typeface="ＭＳ Ｐゴシック"/>
                        </a:rPr>
                        <a:t>知っている</a:t>
                      </a:r>
                    </a:p>
                  </a:txBody>
                  <a:tcPr marL="9525" marR="9525" marT="9525" marB="0" anchor="ctr"/>
                </a:tc>
                <a:tc>
                  <a:txBody>
                    <a:bodyPr/>
                    <a:lstStyle/>
                    <a:p>
                      <a:pPr algn="ctr" fontAlgn="ctr"/>
                      <a:r>
                        <a:rPr lang="en-US" altLang="ja-JP" sz="900" b="0" i="0" u="none" strike="noStrike">
                          <a:effectLst/>
                          <a:latin typeface="ＭＳ Ｐゴシック"/>
                        </a:rPr>
                        <a:t>1110</a:t>
                      </a:r>
                    </a:p>
                  </a:txBody>
                  <a:tcPr marL="9525" marR="9525" marT="9525" marB="0" anchor="ctr"/>
                </a:tc>
                <a:tc>
                  <a:txBody>
                    <a:bodyPr/>
                    <a:lstStyle/>
                    <a:p>
                      <a:pPr algn="ctr" fontAlgn="ctr"/>
                      <a:r>
                        <a:rPr lang="en-US" altLang="ja-JP" sz="900" b="0" i="0" u="none" strike="noStrike">
                          <a:effectLst/>
                          <a:latin typeface="ＭＳ Ｐゴシック"/>
                        </a:rPr>
                        <a:t>90.5%</a:t>
                      </a:r>
                    </a:p>
                  </a:txBody>
                  <a:tcPr marL="9525" marR="9525" marT="9525" marB="0" anchor="ctr"/>
                </a:tc>
                <a:tc>
                  <a:txBody>
                    <a:bodyPr/>
                    <a:lstStyle/>
                    <a:p>
                      <a:pPr algn="ctr" fontAlgn="ctr"/>
                      <a:r>
                        <a:rPr lang="en-US" altLang="ja-JP" sz="900" b="0" i="0" u="none" strike="noStrike">
                          <a:effectLst/>
                          <a:latin typeface="ＭＳ Ｐゴシック"/>
                        </a:rPr>
                        <a:t>563</a:t>
                      </a:r>
                    </a:p>
                  </a:txBody>
                  <a:tcPr marL="9525" marR="9525" marT="9525" marB="0" anchor="ctr"/>
                </a:tc>
                <a:tc>
                  <a:txBody>
                    <a:bodyPr/>
                    <a:lstStyle/>
                    <a:p>
                      <a:pPr algn="ctr" fontAlgn="ctr"/>
                      <a:r>
                        <a:rPr lang="en-US" altLang="ja-JP" sz="900" b="0" i="0" u="none" strike="noStrike">
                          <a:effectLst/>
                          <a:latin typeface="ＭＳ Ｐゴシック"/>
                        </a:rPr>
                        <a:t>92.1%</a:t>
                      </a:r>
                    </a:p>
                  </a:txBody>
                  <a:tcPr marL="9525" marR="9525" marT="9525" marB="0" anchor="ctr"/>
                </a:tc>
                <a:tc>
                  <a:txBody>
                    <a:bodyPr/>
                    <a:lstStyle/>
                    <a:p>
                      <a:pPr algn="ctr" fontAlgn="ctr"/>
                      <a:r>
                        <a:rPr lang="en-US" altLang="ja-JP" sz="900" b="0" i="0" u="none" strike="noStrike">
                          <a:effectLst/>
                          <a:latin typeface="ＭＳ Ｐゴシック"/>
                        </a:rPr>
                        <a:t>547</a:t>
                      </a:r>
                    </a:p>
                  </a:txBody>
                  <a:tcPr marL="9525" marR="9525" marT="9525" marB="0" anchor="ctr"/>
                </a:tc>
                <a:tc>
                  <a:txBody>
                    <a:bodyPr/>
                    <a:lstStyle/>
                    <a:p>
                      <a:pPr algn="ctr" fontAlgn="ctr"/>
                      <a:r>
                        <a:rPr lang="en-US" altLang="ja-JP" sz="900" b="0" i="0" u="none" strike="noStrike">
                          <a:effectLst/>
                          <a:latin typeface="ＭＳ Ｐゴシック"/>
                        </a:rPr>
                        <a:t>88.8%</a:t>
                      </a:r>
                    </a:p>
                  </a:txBody>
                  <a:tcPr marL="9525" marR="9525" marT="9525" marB="0" anchor="ctr"/>
                </a:tc>
              </a:tr>
              <a:tr h="154013">
                <a:tc>
                  <a:txBody>
                    <a:bodyPr/>
                    <a:lstStyle/>
                    <a:p>
                      <a:pPr algn="r" fontAlgn="ctr"/>
                      <a:r>
                        <a:rPr lang="ja-JP" altLang="en-US" sz="900" b="0" i="0" u="none" strike="noStrike">
                          <a:effectLst/>
                          <a:latin typeface="ＭＳ Ｐゴシック"/>
                        </a:rPr>
                        <a:t>知らない</a:t>
                      </a:r>
                    </a:p>
                  </a:txBody>
                  <a:tcPr marL="9525" marR="9525" marT="9525" marB="0" anchor="ctr"/>
                </a:tc>
                <a:tc>
                  <a:txBody>
                    <a:bodyPr/>
                    <a:lstStyle/>
                    <a:p>
                      <a:pPr algn="ctr" fontAlgn="ctr"/>
                      <a:r>
                        <a:rPr lang="en-US" altLang="ja-JP" sz="900" b="0" i="0" u="none" strike="noStrike">
                          <a:effectLst/>
                          <a:latin typeface="ＭＳ Ｐゴシック"/>
                        </a:rPr>
                        <a:t>117</a:t>
                      </a:r>
                    </a:p>
                  </a:txBody>
                  <a:tcPr marL="9525" marR="9525" marT="9525" marB="0" anchor="ctr"/>
                </a:tc>
                <a:tc>
                  <a:txBody>
                    <a:bodyPr/>
                    <a:lstStyle/>
                    <a:p>
                      <a:pPr algn="ctr" fontAlgn="ctr"/>
                      <a:r>
                        <a:rPr lang="en-US" altLang="ja-JP" sz="900" b="0" i="0" u="none" strike="noStrike">
                          <a:effectLst/>
                          <a:latin typeface="ＭＳ Ｐゴシック"/>
                        </a:rPr>
                        <a:t>9.5%</a:t>
                      </a:r>
                    </a:p>
                  </a:txBody>
                  <a:tcPr marL="9525" marR="9525" marT="9525" marB="0" anchor="ctr"/>
                </a:tc>
                <a:tc>
                  <a:txBody>
                    <a:bodyPr/>
                    <a:lstStyle/>
                    <a:p>
                      <a:pPr algn="ctr" fontAlgn="ctr"/>
                      <a:r>
                        <a:rPr lang="en-US" altLang="ja-JP" sz="900" b="0" i="0" u="none" strike="noStrike">
                          <a:effectLst/>
                          <a:latin typeface="ＭＳ Ｐゴシック"/>
                        </a:rPr>
                        <a:t>48</a:t>
                      </a:r>
                    </a:p>
                  </a:txBody>
                  <a:tcPr marL="9525" marR="9525" marT="9525" marB="0" anchor="ctr"/>
                </a:tc>
                <a:tc>
                  <a:txBody>
                    <a:bodyPr/>
                    <a:lstStyle/>
                    <a:p>
                      <a:pPr algn="ctr" fontAlgn="ctr"/>
                      <a:r>
                        <a:rPr lang="en-US" altLang="ja-JP" sz="900" b="0" i="0" u="none" strike="noStrike">
                          <a:effectLst/>
                          <a:latin typeface="ＭＳ Ｐゴシック"/>
                        </a:rPr>
                        <a:t>7.9%</a:t>
                      </a:r>
                    </a:p>
                  </a:txBody>
                  <a:tcPr marL="9525" marR="9525" marT="9525" marB="0" anchor="ctr"/>
                </a:tc>
                <a:tc>
                  <a:txBody>
                    <a:bodyPr/>
                    <a:lstStyle/>
                    <a:p>
                      <a:pPr algn="ctr" fontAlgn="ctr"/>
                      <a:r>
                        <a:rPr lang="en-US" altLang="ja-JP" sz="900" b="0" i="0" u="none" strike="noStrike">
                          <a:effectLst/>
                          <a:latin typeface="ＭＳ Ｐゴシック"/>
                        </a:rPr>
                        <a:t>69</a:t>
                      </a:r>
                    </a:p>
                  </a:txBody>
                  <a:tcPr marL="9525" marR="9525" marT="9525" marB="0" anchor="ctr"/>
                </a:tc>
                <a:tc>
                  <a:txBody>
                    <a:bodyPr/>
                    <a:lstStyle/>
                    <a:p>
                      <a:pPr algn="ctr" fontAlgn="ctr"/>
                      <a:r>
                        <a:rPr lang="en-US" altLang="ja-JP" sz="900" b="0" i="0" u="none" strike="noStrike">
                          <a:effectLst/>
                          <a:latin typeface="ＭＳ Ｐゴシック"/>
                        </a:rPr>
                        <a:t>11.2%</a:t>
                      </a:r>
                    </a:p>
                  </a:txBody>
                  <a:tcPr marL="9525" marR="9525" marT="9525" marB="0" anchor="ctr"/>
                </a:tc>
              </a:tr>
              <a:tr h="154013">
                <a:tc>
                  <a:txBody>
                    <a:bodyPr/>
                    <a:lstStyle/>
                    <a:p>
                      <a:pPr algn="r" fontAlgn="ctr"/>
                      <a:r>
                        <a:rPr lang="ja-JP" altLang="en-US" sz="900" b="0" i="0" u="none" strike="noStrike">
                          <a:effectLst/>
                          <a:latin typeface="ＭＳ Ｐゴシック"/>
                        </a:rPr>
                        <a:t>食べたことがある</a:t>
                      </a:r>
                    </a:p>
                  </a:txBody>
                  <a:tcPr marL="9525" marR="9525" marT="9525" marB="0" anchor="ctr"/>
                </a:tc>
                <a:tc>
                  <a:txBody>
                    <a:bodyPr/>
                    <a:lstStyle/>
                    <a:p>
                      <a:pPr algn="ctr" fontAlgn="ctr"/>
                      <a:r>
                        <a:rPr lang="en-US" altLang="ja-JP" sz="900" b="0" i="0" u="none" strike="noStrike">
                          <a:effectLst/>
                          <a:latin typeface="ＭＳ Ｐゴシック"/>
                        </a:rPr>
                        <a:t>1030</a:t>
                      </a:r>
                    </a:p>
                  </a:txBody>
                  <a:tcPr marL="9525" marR="9525" marT="9525" marB="0" anchor="ctr"/>
                </a:tc>
                <a:tc>
                  <a:txBody>
                    <a:bodyPr/>
                    <a:lstStyle/>
                    <a:p>
                      <a:pPr algn="ctr" fontAlgn="ctr"/>
                      <a:r>
                        <a:rPr lang="en-US" altLang="ja-JP" sz="900" b="0" i="0" u="none" strike="noStrike">
                          <a:effectLst/>
                          <a:latin typeface="ＭＳ Ｐゴシック"/>
                        </a:rPr>
                        <a:t>83.9%</a:t>
                      </a:r>
                    </a:p>
                  </a:txBody>
                  <a:tcPr marL="9525" marR="9525" marT="9525" marB="0" anchor="ctr"/>
                </a:tc>
                <a:tc>
                  <a:txBody>
                    <a:bodyPr/>
                    <a:lstStyle/>
                    <a:p>
                      <a:pPr algn="ctr" fontAlgn="ctr"/>
                      <a:r>
                        <a:rPr lang="en-US" altLang="ja-JP" sz="900" b="0" i="0" u="none" strike="noStrike">
                          <a:effectLst/>
                          <a:latin typeface="ＭＳ Ｐゴシック"/>
                        </a:rPr>
                        <a:t>518</a:t>
                      </a:r>
                    </a:p>
                  </a:txBody>
                  <a:tcPr marL="9525" marR="9525" marT="9525" marB="0" anchor="ctr"/>
                </a:tc>
                <a:tc>
                  <a:txBody>
                    <a:bodyPr/>
                    <a:lstStyle/>
                    <a:p>
                      <a:pPr algn="ctr" fontAlgn="ctr"/>
                      <a:r>
                        <a:rPr lang="en-US" altLang="ja-JP" sz="900" b="0" i="0" u="none" strike="noStrike">
                          <a:effectLst/>
                          <a:latin typeface="ＭＳ Ｐゴシック"/>
                        </a:rPr>
                        <a:t>84.8%</a:t>
                      </a:r>
                    </a:p>
                  </a:txBody>
                  <a:tcPr marL="9525" marR="9525" marT="9525" marB="0" anchor="ctr"/>
                </a:tc>
                <a:tc>
                  <a:txBody>
                    <a:bodyPr/>
                    <a:lstStyle/>
                    <a:p>
                      <a:pPr algn="ctr" fontAlgn="ctr"/>
                      <a:r>
                        <a:rPr lang="en-US" altLang="ja-JP" sz="900" b="0" i="0" u="none" strike="noStrike">
                          <a:effectLst/>
                          <a:latin typeface="ＭＳ Ｐゴシック"/>
                        </a:rPr>
                        <a:t>512</a:t>
                      </a:r>
                    </a:p>
                  </a:txBody>
                  <a:tcPr marL="9525" marR="9525" marT="9525" marB="0" anchor="ctr"/>
                </a:tc>
                <a:tc>
                  <a:txBody>
                    <a:bodyPr/>
                    <a:lstStyle/>
                    <a:p>
                      <a:pPr algn="ctr" fontAlgn="ctr"/>
                      <a:r>
                        <a:rPr lang="en-US" altLang="ja-JP" sz="900" b="0" i="0" u="none" strike="noStrike">
                          <a:effectLst/>
                          <a:latin typeface="ＭＳ Ｐゴシック"/>
                        </a:rPr>
                        <a:t>83.1%</a:t>
                      </a:r>
                    </a:p>
                  </a:txBody>
                  <a:tcPr marL="9525" marR="9525" marT="9525" marB="0" anchor="ctr"/>
                </a:tc>
              </a:tr>
              <a:tr h="154013">
                <a:tc>
                  <a:txBody>
                    <a:bodyPr/>
                    <a:lstStyle/>
                    <a:p>
                      <a:pPr algn="r" fontAlgn="ctr"/>
                      <a:r>
                        <a:rPr lang="ja-JP" altLang="en-US" sz="900" b="0" i="0" u="none" strike="noStrike">
                          <a:effectLst/>
                          <a:latin typeface="ＭＳ Ｐゴシック"/>
                        </a:rPr>
                        <a:t>食べたことがない</a:t>
                      </a:r>
                    </a:p>
                  </a:txBody>
                  <a:tcPr marL="9525" marR="9525" marT="9525" marB="0" anchor="ctr"/>
                </a:tc>
                <a:tc>
                  <a:txBody>
                    <a:bodyPr/>
                    <a:lstStyle/>
                    <a:p>
                      <a:pPr algn="ctr" fontAlgn="ctr"/>
                      <a:r>
                        <a:rPr lang="en-US" altLang="ja-JP" sz="900" b="0" i="0" u="none" strike="noStrike">
                          <a:effectLst/>
                          <a:latin typeface="ＭＳ Ｐゴシック"/>
                        </a:rPr>
                        <a:t>197</a:t>
                      </a:r>
                    </a:p>
                  </a:txBody>
                  <a:tcPr marL="9525" marR="9525" marT="9525" marB="0" anchor="ctr"/>
                </a:tc>
                <a:tc>
                  <a:txBody>
                    <a:bodyPr/>
                    <a:lstStyle/>
                    <a:p>
                      <a:pPr algn="ctr" fontAlgn="ctr"/>
                      <a:r>
                        <a:rPr lang="en-US" altLang="ja-JP" sz="900" b="0" i="0" u="none" strike="noStrike">
                          <a:effectLst/>
                          <a:latin typeface="ＭＳ Ｐゴシック"/>
                        </a:rPr>
                        <a:t>16.1%</a:t>
                      </a:r>
                    </a:p>
                  </a:txBody>
                  <a:tcPr marL="9525" marR="9525" marT="9525" marB="0" anchor="ctr"/>
                </a:tc>
                <a:tc>
                  <a:txBody>
                    <a:bodyPr/>
                    <a:lstStyle/>
                    <a:p>
                      <a:pPr algn="ctr" fontAlgn="ctr"/>
                      <a:r>
                        <a:rPr lang="en-US" altLang="ja-JP" sz="900" b="0" i="0" u="none" strike="noStrike">
                          <a:effectLst/>
                          <a:latin typeface="ＭＳ Ｐゴシック"/>
                        </a:rPr>
                        <a:t>93</a:t>
                      </a:r>
                    </a:p>
                  </a:txBody>
                  <a:tcPr marL="9525" marR="9525" marT="9525" marB="0" anchor="ctr"/>
                </a:tc>
                <a:tc>
                  <a:txBody>
                    <a:bodyPr/>
                    <a:lstStyle/>
                    <a:p>
                      <a:pPr algn="ctr" fontAlgn="ctr"/>
                      <a:r>
                        <a:rPr lang="en-US" altLang="ja-JP" sz="900" b="0" i="0" u="none" strike="noStrike">
                          <a:effectLst/>
                          <a:latin typeface="ＭＳ Ｐゴシック"/>
                        </a:rPr>
                        <a:t>15.2%</a:t>
                      </a:r>
                    </a:p>
                  </a:txBody>
                  <a:tcPr marL="9525" marR="9525" marT="9525" marB="0" anchor="ctr"/>
                </a:tc>
                <a:tc>
                  <a:txBody>
                    <a:bodyPr/>
                    <a:lstStyle/>
                    <a:p>
                      <a:pPr algn="ctr" fontAlgn="ctr"/>
                      <a:r>
                        <a:rPr lang="en-US" altLang="ja-JP" sz="900" b="0" i="0" u="none" strike="noStrike">
                          <a:effectLst/>
                          <a:latin typeface="ＭＳ Ｐゴシック"/>
                        </a:rPr>
                        <a:t>104</a:t>
                      </a:r>
                    </a:p>
                  </a:txBody>
                  <a:tcPr marL="9525" marR="9525" marT="9525" marB="0" anchor="ctr"/>
                </a:tc>
                <a:tc>
                  <a:txBody>
                    <a:bodyPr/>
                    <a:lstStyle/>
                    <a:p>
                      <a:pPr algn="ctr" fontAlgn="ctr"/>
                      <a:r>
                        <a:rPr lang="en-US" altLang="ja-JP" sz="900" b="0" i="0" u="none" strike="noStrike" dirty="0">
                          <a:effectLst/>
                          <a:latin typeface="ＭＳ Ｐゴシック"/>
                        </a:rPr>
                        <a:t>16.9%</a:t>
                      </a:r>
                    </a:p>
                  </a:txBody>
                  <a:tcPr marL="9525" marR="9525" marT="9525" marB="0" anchor="ctr"/>
                </a:tc>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815506586"/>
              </p:ext>
            </p:extLst>
          </p:nvPr>
        </p:nvGraphicFramePr>
        <p:xfrm>
          <a:off x="3596557" y="2483768"/>
          <a:ext cx="2880005" cy="779023"/>
        </p:xfrm>
        <a:graphic>
          <a:graphicData uri="http://schemas.openxmlformats.org/drawingml/2006/table">
            <a:tbl>
              <a:tblPr firstRow="1" bandRow="1">
                <a:tableStyleId>{073A0DAA-6AF3-43AB-8588-CEC1D06C72B9}</a:tableStyleId>
              </a:tblPr>
              <a:tblGrid>
                <a:gridCol w="1010909"/>
                <a:gridCol w="311516"/>
                <a:gridCol w="311516"/>
                <a:gridCol w="311516"/>
                <a:gridCol w="311516"/>
                <a:gridCol w="311516"/>
                <a:gridCol w="311516"/>
              </a:tblGrid>
              <a:tr h="106460">
                <a:tc>
                  <a:txBody>
                    <a:bodyPr/>
                    <a:lstStyle/>
                    <a:p>
                      <a:pPr algn="r" fontAlgn="ctr"/>
                      <a:r>
                        <a:rPr lang="ja-JP" altLang="en-US" sz="900" b="0" i="0" u="none" strike="noStrike" dirty="0">
                          <a:effectLst/>
                          <a:latin typeface="ＭＳ Ｐゴシック"/>
                        </a:rPr>
                        <a:t>いちじく</a:t>
                      </a:r>
                    </a:p>
                  </a:txBody>
                  <a:tcPr marL="9525" marR="9525" marT="9525" marB="0" anchor="ctr"/>
                </a:tc>
                <a:tc gridSpan="2">
                  <a:txBody>
                    <a:bodyPr/>
                    <a:lstStyle/>
                    <a:p>
                      <a:pPr algn="ctr" fontAlgn="ctr"/>
                      <a:r>
                        <a:rPr lang="ja-JP" altLang="en-US" sz="900" b="0" i="0" u="none" strike="noStrike" dirty="0" smtClean="0">
                          <a:effectLst/>
                          <a:latin typeface="ＭＳ Ｐゴシック"/>
                        </a:rPr>
                        <a:t>合計</a:t>
                      </a:r>
                      <a:endParaRPr lang="ja-JP" altLang="en-US" sz="900" b="0" i="0" u="none" strike="noStrike" dirty="0">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平日</a:t>
                      </a:r>
                      <a:endParaRPr lang="ja-JP" altLang="en-US" sz="900" b="0" i="0" u="none" strike="noStrike" dirty="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土日</a:t>
                      </a:r>
                      <a:endParaRPr lang="ja-JP" altLang="en-US" sz="900" b="0" i="0" u="none" strike="noStrike" dirty="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r>
              <a:tr h="170299">
                <a:tc>
                  <a:txBody>
                    <a:bodyPr/>
                    <a:lstStyle/>
                    <a:p>
                      <a:pPr algn="r" fontAlgn="ctr"/>
                      <a:r>
                        <a:rPr lang="ja-JP" altLang="en-US" sz="900" b="0" i="0" u="none" strike="noStrike">
                          <a:effectLst/>
                          <a:latin typeface="ＭＳ Ｐゴシック"/>
                        </a:rPr>
                        <a:t>知っている</a:t>
                      </a:r>
                    </a:p>
                  </a:txBody>
                  <a:tcPr marL="9525" marR="9525" marT="9525" marB="0" anchor="ctr"/>
                </a:tc>
                <a:tc>
                  <a:txBody>
                    <a:bodyPr/>
                    <a:lstStyle/>
                    <a:p>
                      <a:pPr algn="ctr" fontAlgn="ctr"/>
                      <a:r>
                        <a:rPr lang="en-US" altLang="ja-JP" sz="900" b="0" i="0" u="none" strike="noStrike">
                          <a:effectLst/>
                          <a:latin typeface="ＭＳ Ｐゴシック"/>
                        </a:rPr>
                        <a:t>1065</a:t>
                      </a:r>
                    </a:p>
                  </a:txBody>
                  <a:tcPr marL="9525" marR="9525" marT="9525" marB="0" anchor="ctr"/>
                </a:tc>
                <a:tc>
                  <a:txBody>
                    <a:bodyPr/>
                    <a:lstStyle/>
                    <a:p>
                      <a:pPr algn="ctr" fontAlgn="ctr"/>
                      <a:r>
                        <a:rPr lang="en-US" altLang="ja-JP" sz="900" b="0" i="0" u="none" strike="noStrike">
                          <a:effectLst/>
                          <a:latin typeface="ＭＳ Ｐゴシック"/>
                        </a:rPr>
                        <a:t>86.8%</a:t>
                      </a:r>
                    </a:p>
                  </a:txBody>
                  <a:tcPr marL="9525" marR="9525" marT="9525" marB="0" anchor="ctr"/>
                </a:tc>
                <a:tc>
                  <a:txBody>
                    <a:bodyPr/>
                    <a:lstStyle/>
                    <a:p>
                      <a:pPr algn="ctr" fontAlgn="ctr"/>
                      <a:r>
                        <a:rPr lang="en-US" altLang="ja-JP" sz="900" b="0" i="0" u="none" strike="noStrike">
                          <a:effectLst/>
                          <a:latin typeface="ＭＳ Ｐゴシック"/>
                        </a:rPr>
                        <a:t>531</a:t>
                      </a:r>
                    </a:p>
                  </a:txBody>
                  <a:tcPr marL="9525" marR="9525" marT="9525" marB="0" anchor="ctr"/>
                </a:tc>
                <a:tc>
                  <a:txBody>
                    <a:bodyPr/>
                    <a:lstStyle/>
                    <a:p>
                      <a:pPr algn="ctr" fontAlgn="ctr"/>
                      <a:r>
                        <a:rPr lang="en-US" altLang="ja-JP" sz="900" b="0" i="0" u="none" strike="noStrike">
                          <a:effectLst/>
                          <a:latin typeface="ＭＳ Ｐゴシック"/>
                        </a:rPr>
                        <a:t>86.9%</a:t>
                      </a:r>
                    </a:p>
                  </a:txBody>
                  <a:tcPr marL="9525" marR="9525" marT="9525" marB="0" anchor="ctr"/>
                </a:tc>
                <a:tc>
                  <a:txBody>
                    <a:bodyPr/>
                    <a:lstStyle/>
                    <a:p>
                      <a:pPr algn="ctr" fontAlgn="ctr"/>
                      <a:r>
                        <a:rPr lang="en-US" altLang="ja-JP" sz="900" b="0" i="0" u="none" strike="noStrike">
                          <a:effectLst/>
                          <a:latin typeface="ＭＳ Ｐゴシック"/>
                        </a:rPr>
                        <a:t>534</a:t>
                      </a:r>
                    </a:p>
                  </a:txBody>
                  <a:tcPr marL="9525" marR="9525" marT="9525" marB="0" anchor="ctr"/>
                </a:tc>
                <a:tc>
                  <a:txBody>
                    <a:bodyPr/>
                    <a:lstStyle/>
                    <a:p>
                      <a:pPr algn="ctr" fontAlgn="ctr"/>
                      <a:r>
                        <a:rPr lang="en-US" altLang="ja-JP" sz="900" b="0" i="0" u="none" strike="noStrike">
                          <a:effectLst/>
                          <a:latin typeface="ＭＳ Ｐゴシック"/>
                        </a:rPr>
                        <a:t>86.7%</a:t>
                      </a:r>
                    </a:p>
                  </a:txBody>
                  <a:tcPr marL="9525" marR="9525" marT="9525" marB="0" anchor="ctr"/>
                </a:tc>
              </a:tr>
              <a:tr h="154013">
                <a:tc>
                  <a:txBody>
                    <a:bodyPr/>
                    <a:lstStyle/>
                    <a:p>
                      <a:pPr algn="r" fontAlgn="ctr"/>
                      <a:r>
                        <a:rPr lang="ja-JP" altLang="en-US" sz="900" b="0" i="0" u="none" strike="noStrike">
                          <a:effectLst/>
                          <a:latin typeface="ＭＳ Ｐゴシック"/>
                        </a:rPr>
                        <a:t>知らない</a:t>
                      </a:r>
                    </a:p>
                  </a:txBody>
                  <a:tcPr marL="9525" marR="9525" marT="9525" marB="0" anchor="ctr"/>
                </a:tc>
                <a:tc>
                  <a:txBody>
                    <a:bodyPr/>
                    <a:lstStyle/>
                    <a:p>
                      <a:pPr algn="ctr" fontAlgn="ctr"/>
                      <a:r>
                        <a:rPr lang="en-US" altLang="ja-JP" sz="900" b="0" i="0" u="none" strike="noStrike">
                          <a:effectLst/>
                          <a:latin typeface="ＭＳ Ｐゴシック"/>
                        </a:rPr>
                        <a:t>162</a:t>
                      </a:r>
                    </a:p>
                  </a:txBody>
                  <a:tcPr marL="9525" marR="9525" marT="9525" marB="0" anchor="ctr"/>
                </a:tc>
                <a:tc>
                  <a:txBody>
                    <a:bodyPr/>
                    <a:lstStyle/>
                    <a:p>
                      <a:pPr algn="ctr" fontAlgn="ctr"/>
                      <a:r>
                        <a:rPr lang="en-US" altLang="ja-JP" sz="900" b="0" i="0" u="none" strike="noStrike">
                          <a:effectLst/>
                          <a:latin typeface="ＭＳ Ｐゴシック"/>
                        </a:rPr>
                        <a:t>13.2%</a:t>
                      </a:r>
                    </a:p>
                  </a:txBody>
                  <a:tcPr marL="9525" marR="9525" marT="9525" marB="0" anchor="ctr"/>
                </a:tc>
                <a:tc>
                  <a:txBody>
                    <a:bodyPr/>
                    <a:lstStyle/>
                    <a:p>
                      <a:pPr algn="ctr" fontAlgn="ctr"/>
                      <a:r>
                        <a:rPr lang="en-US" altLang="ja-JP" sz="900" b="0" i="0" u="none" strike="noStrike">
                          <a:effectLst/>
                          <a:latin typeface="ＭＳ Ｐゴシック"/>
                        </a:rPr>
                        <a:t>80</a:t>
                      </a:r>
                    </a:p>
                  </a:txBody>
                  <a:tcPr marL="9525" marR="9525" marT="9525" marB="0" anchor="ctr"/>
                </a:tc>
                <a:tc>
                  <a:txBody>
                    <a:bodyPr/>
                    <a:lstStyle/>
                    <a:p>
                      <a:pPr algn="ctr" fontAlgn="ctr"/>
                      <a:r>
                        <a:rPr lang="en-US" altLang="ja-JP" sz="900" b="0" i="0" u="none" strike="noStrike">
                          <a:effectLst/>
                          <a:latin typeface="ＭＳ Ｐゴシック"/>
                        </a:rPr>
                        <a:t>13.1%</a:t>
                      </a:r>
                    </a:p>
                  </a:txBody>
                  <a:tcPr marL="9525" marR="9525" marT="9525" marB="0" anchor="ctr"/>
                </a:tc>
                <a:tc>
                  <a:txBody>
                    <a:bodyPr/>
                    <a:lstStyle/>
                    <a:p>
                      <a:pPr algn="ctr" fontAlgn="ctr"/>
                      <a:r>
                        <a:rPr lang="en-US" altLang="ja-JP" sz="900" b="0" i="0" u="none" strike="noStrike">
                          <a:effectLst/>
                          <a:latin typeface="ＭＳ Ｐゴシック"/>
                        </a:rPr>
                        <a:t>82</a:t>
                      </a:r>
                    </a:p>
                  </a:txBody>
                  <a:tcPr marL="9525" marR="9525" marT="9525" marB="0" anchor="ctr"/>
                </a:tc>
                <a:tc>
                  <a:txBody>
                    <a:bodyPr/>
                    <a:lstStyle/>
                    <a:p>
                      <a:pPr algn="ctr" fontAlgn="ctr"/>
                      <a:r>
                        <a:rPr lang="en-US" altLang="ja-JP" sz="900" b="0" i="0" u="none" strike="noStrike">
                          <a:effectLst/>
                          <a:latin typeface="ＭＳ Ｐゴシック"/>
                        </a:rPr>
                        <a:t>13.3%</a:t>
                      </a:r>
                    </a:p>
                  </a:txBody>
                  <a:tcPr marL="9525" marR="9525" marT="9525" marB="0" anchor="ctr"/>
                </a:tc>
              </a:tr>
              <a:tr h="154013">
                <a:tc>
                  <a:txBody>
                    <a:bodyPr/>
                    <a:lstStyle/>
                    <a:p>
                      <a:pPr algn="r" fontAlgn="ctr"/>
                      <a:r>
                        <a:rPr lang="ja-JP" altLang="en-US" sz="900" b="0" i="0" u="none" strike="noStrike">
                          <a:effectLst/>
                          <a:latin typeface="ＭＳ Ｐゴシック"/>
                        </a:rPr>
                        <a:t>食べたことがある</a:t>
                      </a:r>
                    </a:p>
                  </a:txBody>
                  <a:tcPr marL="9525" marR="9525" marT="9525" marB="0" anchor="ctr"/>
                </a:tc>
                <a:tc>
                  <a:txBody>
                    <a:bodyPr/>
                    <a:lstStyle/>
                    <a:p>
                      <a:pPr algn="ctr" fontAlgn="ctr"/>
                      <a:r>
                        <a:rPr lang="en-US" altLang="ja-JP" sz="900" b="0" i="0" u="none" strike="noStrike">
                          <a:effectLst/>
                          <a:latin typeface="ＭＳ Ｐゴシック"/>
                        </a:rPr>
                        <a:t>913</a:t>
                      </a:r>
                    </a:p>
                  </a:txBody>
                  <a:tcPr marL="9525" marR="9525" marT="9525" marB="0" anchor="ctr"/>
                </a:tc>
                <a:tc>
                  <a:txBody>
                    <a:bodyPr/>
                    <a:lstStyle/>
                    <a:p>
                      <a:pPr algn="ctr" fontAlgn="ctr"/>
                      <a:r>
                        <a:rPr lang="en-US" altLang="ja-JP" sz="900" b="0" i="0" u="none" strike="noStrike">
                          <a:effectLst/>
                          <a:latin typeface="ＭＳ Ｐゴシック"/>
                        </a:rPr>
                        <a:t>74.4%</a:t>
                      </a:r>
                    </a:p>
                  </a:txBody>
                  <a:tcPr marL="9525" marR="9525" marT="9525" marB="0" anchor="ctr"/>
                </a:tc>
                <a:tc>
                  <a:txBody>
                    <a:bodyPr/>
                    <a:lstStyle/>
                    <a:p>
                      <a:pPr algn="ctr" fontAlgn="ctr"/>
                      <a:r>
                        <a:rPr lang="en-US" altLang="ja-JP" sz="900" b="0" i="0" u="none" strike="noStrike">
                          <a:effectLst/>
                          <a:latin typeface="ＭＳ Ｐゴシック"/>
                        </a:rPr>
                        <a:t>449</a:t>
                      </a:r>
                    </a:p>
                  </a:txBody>
                  <a:tcPr marL="9525" marR="9525" marT="9525" marB="0" anchor="ctr"/>
                </a:tc>
                <a:tc>
                  <a:txBody>
                    <a:bodyPr/>
                    <a:lstStyle/>
                    <a:p>
                      <a:pPr algn="ctr" fontAlgn="ctr"/>
                      <a:r>
                        <a:rPr lang="en-US" altLang="ja-JP" sz="900" b="0" i="0" u="none" strike="noStrike">
                          <a:effectLst/>
                          <a:latin typeface="ＭＳ Ｐゴシック"/>
                        </a:rPr>
                        <a:t>73.5%</a:t>
                      </a:r>
                    </a:p>
                  </a:txBody>
                  <a:tcPr marL="9525" marR="9525" marT="9525" marB="0" anchor="ctr"/>
                </a:tc>
                <a:tc>
                  <a:txBody>
                    <a:bodyPr/>
                    <a:lstStyle/>
                    <a:p>
                      <a:pPr algn="ctr" fontAlgn="ctr"/>
                      <a:r>
                        <a:rPr lang="en-US" altLang="ja-JP" sz="900" b="0" i="0" u="none" strike="noStrike">
                          <a:effectLst/>
                          <a:latin typeface="ＭＳ Ｐゴシック"/>
                        </a:rPr>
                        <a:t>464</a:t>
                      </a:r>
                    </a:p>
                  </a:txBody>
                  <a:tcPr marL="9525" marR="9525" marT="9525" marB="0" anchor="ctr"/>
                </a:tc>
                <a:tc>
                  <a:txBody>
                    <a:bodyPr/>
                    <a:lstStyle/>
                    <a:p>
                      <a:pPr algn="ctr" fontAlgn="ctr"/>
                      <a:r>
                        <a:rPr lang="en-US" altLang="ja-JP" sz="900" b="0" i="0" u="none" strike="noStrike">
                          <a:effectLst/>
                          <a:latin typeface="ＭＳ Ｐゴシック"/>
                        </a:rPr>
                        <a:t>75.3%</a:t>
                      </a:r>
                    </a:p>
                  </a:txBody>
                  <a:tcPr marL="9525" marR="9525" marT="9525" marB="0" anchor="ctr"/>
                </a:tc>
              </a:tr>
              <a:tr h="154013">
                <a:tc>
                  <a:txBody>
                    <a:bodyPr/>
                    <a:lstStyle/>
                    <a:p>
                      <a:pPr algn="r" fontAlgn="ctr"/>
                      <a:r>
                        <a:rPr lang="ja-JP" altLang="en-US" sz="900" b="0" i="0" u="none" strike="noStrike">
                          <a:effectLst/>
                          <a:latin typeface="ＭＳ Ｐゴシック"/>
                        </a:rPr>
                        <a:t>食べたことがない</a:t>
                      </a:r>
                    </a:p>
                  </a:txBody>
                  <a:tcPr marL="9525" marR="9525" marT="9525" marB="0" anchor="ctr"/>
                </a:tc>
                <a:tc>
                  <a:txBody>
                    <a:bodyPr/>
                    <a:lstStyle/>
                    <a:p>
                      <a:pPr algn="ctr" fontAlgn="ctr"/>
                      <a:r>
                        <a:rPr lang="en-US" altLang="ja-JP" sz="900" b="0" i="0" u="none" strike="noStrike">
                          <a:effectLst/>
                          <a:latin typeface="ＭＳ Ｐゴシック"/>
                        </a:rPr>
                        <a:t>314</a:t>
                      </a:r>
                    </a:p>
                  </a:txBody>
                  <a:tcPr marL="9525" marR="9525" marT="9525" marB="0" anchor="ctr"/>
                </a:tc>
                <a:tc>
                  <a:txBody>
                    <a:bodyPr/>
                    <a:lstStyle/>
                    <a:p>
                      <a:pPr algn="ctr" fontAlgn="ctr"/>
                      <a:r>
                        <a:rPr lang="en-US" altLang="ja-JP" sz="900" b="0" i="0" u="none" strike="noStrike">
                          <a:effectLst/>
                          <a:latin typeface="ＭＳ Ｐゴシック"/>
                        </a:rPr>
                        <a:t>25.6%</a:t>
                      </a:r>
                    </a:p>
                  </a:txBody>
                  <a:tcPr marL="9525" marR="9525" marT="9525" marB="0" anchor="ctr"/>
                </a:tc>
                <a:tc>
                  <a:txBody>
                    <a:bodyPr/>
                    <a:lstStyle/>
                    <a:p>
                      <a:pPr algn="ctr" fontAlgn="ctr"/>
                      <a:r>
                        <a:rPr lang="en-US" altLang="ja-JP" sz="900" b="0" i="0" u="none" strike="noStrike">
                          <a:effectLst/>
                          <a:latin typeface="ＭＳ Ｐゴシック"/>
                        </a:rPr>
                        <a:t>162</a:t>
                      </a:r>
                    </a:p>
                  </a:txBody>
                  <a:tcPr marL="9525" marR="9525" marT="9525" marB="0" anchor="ctr"/>
                </a:tc>
                <a:tc>
                  <a:txBody>
                    <a:bodyPr/>
                    <a:lstStyle/>
                    <a:p>
                      <a:pPr algn="ctr" fontAlgn="ctr"/>
                      <a:r>
                        <a:rPr lang="en-US" altLang="ja-JP" sz="900" b="0" i="0" u="none" strike="noStrike">
                          <a:effectLst/>
                          <a:latin typeface="ＭＳ Ｐゴシック"/>
                        </a:rPr>
                        <a:t>26.5%</a:t>
                      </a:r>
                    </a:p>
                  </a:txBody>
                  <a:tcPr marL="9525" marR="9525" marT="9525" marB="0" anchor="ctr"/>
                </a:tc>
                <a:tc>
                  <a:txBody>
                    <a:bodyPr/>
                    <a:lstStyle/>
                    <a:p>
                      <a:pPr algn="ctr" fontAlgn="ctr"/>
                      <a:r>
                        <a:rPr lang="en-US" altLang="ja-JP" sz="900" b="0" i="0" u="none" strike="noStrike">
                          <a:effectLst/>
                          <a:latin typeface="ＭＳ Ｐゴシック"/>
                        </a:rPr>
                        <a:t>152</a:t>
                      </a:r>
                    </a:p>
                  </a:txBody>
                  <a:tcPr marL="9525" marR="9525" marT="9525" marB="0" anchor="ctr"/>
                </a:tc>
                <a:tc>
                  <a:txBody>
                    <a:bodyPr/>
                    <a:lstStyle/>
                    <a:p>
                      <a:pPr algn="ctr" fontAlgn="ctr"/>
                      <a:r>
                        <a:rPr lang="en-US" altLang="ja-JP" sz="900" b="0" i="0" u="none" strike="noStrike" dirty="0">
                          <a:effectLst/>
                          <a:latin typeface="ＭＳ Ｐゴシック"/>
                        </a:rPr>
                        <a:t>24.7%</a:t>
                      </a:r>
                    </a:p>
                  </a:txBody>
                  <a:tcPr marL="9525" marR="9525" marT="9525" marB="0" anchor="ctr"/>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656" y="689927"/>
            <a:ext cx="2880000" cy="1807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7668" y="673208"/>
            <a:ext cx="2880000" cy="1807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フッター プレースホルダー 1"/>
          <p:cNvSpPr>
            <a:spLocks noGrp="1"/>
          </p:cNvSpPr>
          <p:nvPr>
            <p:ph type="ftr" sz="quarter" idx="11"/>
          </p:nvPr>
        </p:nvSpPr>
        <p:spPr>
          <a:xfrm>
            <a:off x="2348880" y="8657167"/>
            <a:ext cx="2171700" cy="486833"/>
          </a:xfrm>
        </p:spPr>
        <p:txBody>
          <a:bodyPr/>
          <a:lstStyle/>
          <a:p>
            <a:r>
              <a:rPr kumimoji="1" lang="ja-JP" altLang="en-US" dirty="0" smtClean="0"/>
              <a:t>２３</a:t>
            </a:r>
            <a:endParaRPr kumimoji="1" lang="ja-JP" altLang="en-US" dirty="0"/>
          </a:p>
        </p:txBody>
      </p:sp>
    </p:spTree>
    <p:extLst>
      <p:ext uri="{BB962C8B-B14F-4D97-AF65-F5344CB8AC3E}">
        <p14:creationId xmlns:p14="http://schemas.microsoft.com/office/powerpoint/2010/main" val="794025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9000" y="684343"/>
            <a:ext cx="6300000" cy="8064121"/>
          </a:xfrm>
          <a:noFill/>
          <a:ln>
            <a:solidFill>
              <a:schemeClr val="tx1"/>
            </a:solidFill>
          </a:ln>
        </p:spPr>
        <p:txBody>
          <a:bodyPr>
            <a:noAutofit/>
          </a:bodyPr>
          <a:lstStyle/>
          <a:p>
            <a:pPr lvl="0" algn="l"/>
            <a:r>
              <a:rPr lang="ja-JP" altLang="en-US" sz="1200" dirty="0" smtClean="0"/>
              <a:t>１　調査の目的</a:t>
            </a:r>
            <a:r>
              <a:rPr lang="en-US" altLang="ja-JP" sz="1200" dirty="0"/>
              <a:t/>
            </a:r>
            <a:br>
              <a:rPr lang="en-US" altLang="ja-JP" sz="1200" dirty="0"/>
            </a:br>
            <a:r>
              <a:rPr lang="ja-JP" altLang="en-US" sz="1200" dirty="0" smtClean="0"/>
              <a:t>　大阪</a:t>
            </a:r>
            <a:r>
              <a:rPr lang="ja-JP" altLang="en-US" sz="1200" dirty="0"/>
              <a:t>府内産農産物の地産地消拠点となっている農産物直売所の</a:t>
            </a:r>
            <a:r>
              <a:rPr lang="ja-JP" altLang="en-US" sz="1200" dirty="0" smtClean="0"/>
              <a:t>利用実態及び</a:t>
            </a:r>
            <a:r>
              <a:rPr lang="ja-JP" altLang="en-US" sz="1200" dirty="0"/>
              <a:t>利用者の意識やニーズを把握し、施策の参考とする</a:t>
            </a:r>
            <a:r>
              <a:rPr lang="ja-JP" altLang="en-US" sz="1200" dirty="0" smtClean="0"/>
              <a:t>ため。</a:t>
            </a:r>
            <a:r>
              <a:rPr lang="en-US" altLang="ja-JP" sz="1200" dirty="0" smtClean="0"/>
              <a:t/>
            </a:r>
            <a:br>
              <a:rPr lang="en-US" altLang="ja-JP" sz="1200" dirty="0" smtClean="0"/>
            </a:br>
            <a:r>
              <a:rPr lang="en-US" altLang="ja-JP" sz="1200" dirty="0" smtClean="0"/>
              <a:t/>
            </a:r>
            <a:br>
              <a:rPr lang="en-US" altLang="ja-JP" sz="1200" dirty="0" smtClean="0"/>
            </a:br>
            <a:r>
              <a:rPr lang="ja-JP" altLang="en-US" sz="1200" dirty="0" smtClean="0"/>
              <a:t>２　調査実施直売所</a:t>
            </a:r>
            <a:r>
              <a:rPr lang="en-US" altLang="ja-JP" sz="1200" dirty="0" smtClean="0"/>
              <a:t/>
            </a:r>
            <a:br>
              <a:rPr lang="en-US" altLang="ja-JP" sz="1200" dirty="0" smtClean="0"/>
            </a:br>
            <a:r>
              <a:rPr lang="ja-JP" altLang="en-US" sz="1200" dirty="0"/>
              <a:t>　</a:t>
            </a:r>
            <a:r>
              <a:rPr lang="ja-JP" altLang="en-US" sz="1200" dirty="0" smtClean="0"/>
              <a:t>府内</a:t>
            </a:r>
            <a:r>
              <a:rPr lang="ja-JP" altLang="en-US" sz="1200" dirty="0"/>
              <a:t>全域に分布している直売所</a:t>
            </a:r>
            <a:r>
              <a:rPr lang="ja-JP" altLang="en-US" sz="1200" dirty="0" smtClean="0"/>
              <a:t>を立地状況によって以下の３つに分類し、</a:t>
            </a:r>
            <a:r>
              <a:rPr lang="ja-JP" altLang="en-US" sz="1200" dirty="0"/>
              <a:t>立地</a:t>
            </a:r>
            <a:r>
              <a:rPr lang="ja-JP" altLang="en-US" sz="1200" dirty="0" smtClean="0"/>
              <a:t>状況及び年齢別による利用実態の変化をみた。</a:t>
            </a:r>
            <a:r>
              <a:rPr lang="en-US" altLang="ja-JP" sz="1200" dirty="0" smtClean="0"/>
              <a:t/>
            </a:r>
            <a:br>
              <a:rPr lang="en-US" altLang="ja-JP" sz="1200" dirty="0" smtClean="0"/>
            </a:br>
            <a:r>
              <a:rPr lang="en-US" altLang="ja-JP" sz="1200" dirty="0" smtClean="0"/>
              <a:t/>
            </a:r>
            <a:br>
              <a:rPr lang="en-US" altLang="ja-JP" sz="1200" dirty="0" smtClean="0"/>
            </a:br>
            <a:r>
              <a:rPr lang="en-US" altLang="ja-JP" sz="1200" dirty="0" smtClean="0"/>
              <a:t>〈</a:t>
            </a:r>
            <a:r>
              <a:rPr lang="ja-JP" altLang="en-US" sz="1200" dirty="0"/>
              <a:t>立地</a:t>
            </a:r>
            <a:r>
              <a:rPr lang="ja-JP" altLang="en-US" sz="1200" dirty="0" smtClean="0"/>
              <a:t>状況別</a:t>
            </a:r>
            <a:r>
              <a:rPr lang="en-US" altLang="ja-JP" sz="1200" dirty="0" smtClean="0"/>
              <a:t>〉</a:t>
            </a:r>
            <a:r>
              <a:rPr lang="ja-JP" altLang="en-US" sz="1200" dirty="0"/>
              <a:t>地域的な偏りがないよう、４店舗を選定（郊外型直売所については２店舗</a:t>
            </a:r>
            <a:r>
              <a:rPr lang="ja-JP" altLang="en-US" sz="1200" dirty="0" smtClean="0"/>
              <a:t>）</a:t>
            </a:r>
            <a:r>
              <a:rPr lang="en-US" altLang="ja-JP" sz="1200" dirty="0"/>
              <a:t/>
            </a:r>
            <a:br>
              <a:rPr lang="en-US" altLang="ja-JP" sz="1200" dirty="0"/>
            </a:br>
            <a:r>
              <a:rPr lang="ja-JP" altLang="en-US" sz="1200" dirty="0" smtClean="0"/>
              <a:t>○</a:t>
            </a:r>
            <a:r>
              <a:rPr lang="ja-JP" altLang="ja-JP" sz="1200" dirty="0" smtClean="0"/>
              <a:t>都市型</a:t>
            </a:r>
            <a:r>
              <a:rPr lang="ja-JP" altLang="ja-JP" sz="1200" dirty="0"/>
              <a:t>直売所（駐車場少、住宅地内に立地</a:t>
            </a:r>
            <a:r>
              <a:rPr lang="ja-JP" altLang="ja-JP" sz="1200" dirty="0" smtClean="0"/>
              <a:t>）</a:t>
            </a:r>
            <a:r>
              <a:rPr lang="en-US" altLang="ja-JP" sz="1200" dirty="0" smtClean="0"/>
              <a:t/>
            </a:r>
            <a:br>
              <a:rPr lang="en-US" altLang="ja-JP" sz="1200" dirty="0" smtClean="0"/>
            </a:br>
            <a:r>
              <a:rPr lang="ja-JP" altLang="en-US" sz="1200" dirty="0" smtClean="0"/>
              <a:t>○</a:t>
            </a:r>
            <a:r>
              <a:rPr lang="ja-JP" altLang="ja-JP" sz="1200" dirty="0" smtClean="0"/>
              <a:t>中間型</a:t>
            </a:r>
            <a:r>
              <a:rPr lang="ja-JP" altLang="ja-JP" sz="1200" dirty="0"/>
              <a:t>直売所（駐車場多、住宅地内に立地</a:t>
            </a:r>
            <a:r>
              <a:rPr lang="ja-JP" altLang="ja-JP" sz="1200" dirty="0" smtClean="0"/>
              <a:t>）</a:t>
            </a:r>
            <a:r>
              <a:rPr lang="ja-JP" altLang="ja-JP" sz="1200" dirty="0"/>
              <a:t/>
            </a:r>
            <a:br>
              <a:rPr lang="ja-JP" altLang="ja-JP" sz="1200" dirty="0"/>
            </a:br>
            <a:r>
              <a:rPr lang="ja-JP" altLang="en-US" sz="1200" dirty="0" smtClean="0"/>
              <a:t>○郊外型</a:t>
            </a:r>
            <a:r>
              <a:rPr lang="ja-JP" altLang="en-US" sz="1200" dirty="0"/>
              <a:t>直売所（駐車場多、住宅地からやや離れた立地</a:t>
            </a:r>
            <a:r>
              <a:rPr lang="ja-JP" altLang="en-US" sz="1200" dirty="0" smtClean="0"/>
              <a:t>）</a:t>
            </a:r>
            <a:r>
              <a:rPr lang="en-US" altLang="ja-JP" sz="1200" dirty="0" smtClean="0"/>
              <a:t/>
            </a:r>
            <a:br>
              <a:rPr lang="en-US" altLang="ja-JP" sz="1200" dirty="0" smtClean="0"/>
            </a:br>
            <a:r>
              <a:rPr lang="en-US" altLang="ja-JP" sz="1200" dirty="0" smtClean="0"/>
              <a:t/>
            </a:r>
            <a:br>
              <a:rPr lang="en-US" altLang="ja-JP" sz="1200" dirty="0" smtClean="0"/>
            </a:br>
            <a:r>
              <a:rPr lang="en-US" altLang="ja-JP" sz="1200" dirty="0" smtClean="0"/>
              <a:t>〈</a:t>
            </a:r>
            <a:r>
              <a:rPr lang="ja-JP" altLang="en-US" sz="1200" dirty="0" smtClean="0"/>
              <a:t>年齢別</a:t>
            </a:r>
            <a:r>
              <a:rPr lang="en-US" altLang="ja-JP" sz="1200" dirty="0" smtClean="0"/>
              <a:t>〉</a:t>
            </a:r>
            <a:r>
              <a:rPr lang="ja-JP" altLang="en-US" sz="1200" dirty="0" smtClean="0"/>
              <a:t>主な直売所来店客層である</a:t>
            </a:r>
            <a:r>
              <a:rPr lang="en-US" altLang="ja-JP" sz="1200" dirty="0" smtClean="0"/>
              <a:t>60</a:t>
            </a:r>
            <a:r>
              <a:rPr lang="ja-JP" altLang="en-US" sz="1200" dirty="0" smtClean="0"/>
              <a:t>代を基準とし、３つに分類</a:t>
            </a:r>
            <a:r>
              <a:rPr lang="en-US" altLang="ja-JP" sz="1200" dirty="0" smtClean="0"/>
              <a:t/>
            </a:r>
            <a:br>
              <a:rPr lang="en-US" altLang="ja-JP" sz="1200" dirty="0" smtClean="0"/>
            </a:br>
            <a:r>
              <a:rPr lang="ja-JP" altLang="en-US" sz="1200" dirty="0" smtClean="0"/>
              <a:t>○</a:t>
            </a:r>
            <a:r>
              <a:rPr lang="en-US" altLang="ja-JP" sz="1200" dirty="0" smtClean="0"/>
              <a:t>40</a:t>
            </a:r>
            <a:r>
              <a:rPr lang="ja-JP" altLang="en-US" sz="1200" dirty="0" smtClean="0"/>
              <a:t>代以下（働き盛り世代）</a:t>
            </a:r>
            <a:r>
              <a:rPr lang="en-US" altLang="ja-JP" sz="1200" dirty="0"/>
              <a:t/>
            </a:r>
            <a:br>
              <a:rPr lang="en-US" altLang="ja-JP" sz="1200" dirty="0"/>
            </a:br>
            <a:r>
              <a:rPr lang="ja-JP" altLang="en-US" sz="1200" dirty="0" smtClean="0"/>
              <a:t>○</a:t>
            </a:r>
            <a:r>
              <a:rPr lang="en-US" altLang="ja-JP" sz="1200" dirty="0" smtClean="0"/>
              <a:t>50</a:t>
            </a:r>
            <a:r>
              <a:rPr lang="ja-JP" altLang="en-US" sz="1200" dirty="0" smtClean="0"/>
              <a:t>代（定年予備世代）</a:t>
            </a:r>
            <a:r>
              <a:rPr lang="en-US" altLang="ja-JP" sz="1200" dirty="0" smtClean="0"/>
              <a:t/>
            </a:r>
            <a:br>
              <a:rPr lang="en-US" altLang="ja-JP" sz="1200" dirty="0" smtClean="0"/>
            </a:br>
            <a:r>
              <a:rPr lang="ja-JP" altLang="en-US" sz="1200" dirty="0" smtClean="0"/>
              <a:t>○</a:t>
            </a:r>
            <a:r>
              <a:rPr lang="en-US" altLang="ja-JP" sz="1200" dirty="0" smtClean="0"/>
              <a:t>60</a:t>
            </a:r>
            <a:r>
              <a:rPr lang="ja-JP" altLang="en-US" sz="1200" dirty="0" smtClean="0"/>
              <a:t>代以上（定年世代）</a:t>
            </a:r>
            <a:r>
              <a:rPr lang="en-US" altLang="ja-JP" sz="1200" dirty="0" smtClean="0"/>
              <a:t/>
            </a:r>
            <a:br>
              <a:rPr lang="en-US" altLang="ja-JP" sz="1200" dirty="0" smtClean="0"/>
            </a:br>
            <a:r>
              <a:rPr lang="en-US" altLang="ja-JP" sz="1200" dirty="0" smtClean="0"/>
              <a:t/>
            </a:r>
            <a:br>
              <a:rPr lang="en-US" altLang="ja-JP" sz="1200" dirty="0" smtClean="0"/>
            </a:br>
            <a:r>
              <a:rPr lang="ja-JP" altLang="en-US" sz="1200" dirty="0" smtClean="0"/>
              <a:t>３　実施日時</a:t>
            </a:r>
            <a:r>
              <a:rPr lang="en-US" altLang="ja-JP" sz="1200" dirty="0" smtClean="0"/>
              <a:t/>
            </a:r>
            <a:br>
              <a:rPr lang="en-US" altLang="ja-JP" sz="1200" dirty="0" smtClean="0"/>
            </a:br>
            <a:r>
              <a:rPr lang="ja-JP" altLang="en-US" sz="1200" dirty="0" smtClean="0"/>
              <a:t>○都市型直売所</a:t>
            </a:r>
            <a:r>
              <a:rPr lang="ja-JP" altLang="en-US" sz="1200" dirty="0"/>
              <a:t>　</a:t>
            </a:r>
            <a:r>
              <a:rPr lang="ja-JP" altLang="en-US" sz="1200" dirty="0" smtClean="0"/>
              <a:t>　　　平成</a:t>
            </a:r>
            <a:r>
              <a:rPr lang="en-US" altLang="ja-JP" sz="1200" dirty="0"/>
              <a:t>28</a:t>
            </a:r>
            <a:r>
              <a:rPr lang="ja-JP" altLang="en-US" sz="1200" dirty="0"/>
              <a:t>年</a:t>
            </a:r>
            <a:r>
              <a:rPr lang="en-US" altLang="ja-JP" sz="1200" dirty="0"/>
              <a:t>7</a:t>
            </a:r>
            <a:r>
              <a:rPr lang="ja-JP" altLang="en-US" sz="1200" dirty="0"/>
              <a:t>月</a:t>
            </a:r>
            <a:r>
              <a:rPr lang="en-US" altLang="ja-JP" sz="1200" dirty="0"/>
              <a:t>22</a:t>
            </a:r>
            <a:r>
              <a:rPr lang="ja-JP" altLang="en-US" sz="1200" dirty="0"/>
              <a:t>日　</a:t>
            </a:r>
            <a:r>
              <a:rPr lang="ja-JP" altLang="en-US" sz="1200" dirty="0" smtClean="0"/>
              <a:t> 平日 　 </a:t>
            </a:r>
            <a:r>
              <a:rPr lang="en-US" altLang="ja-JP" sz="1200" dirty="0"/>
              <a:t>9</a:t>
            </a:r>
            <a:r>
              <a:rPr lang="ja-JP" altLang="en-US" sz="1200" dirty="0"/>
              <a:t>：</a:t>
            </a:r>
            <a:r>
              <a:rPr lang="en-US" altLang="ja-JP" sz="1200" dirty="0"/>
              <a:t>30</a:t>
            </a:r>
            <a:r>
              <a:rPr lang="ja-JP" altLang="en-US" sz="1200" dirty="0"/>
              <a:t>～</a:t>
            </a:r>
            <a:r>
              <a:rPr lang="en-US" altLang="ja-JP" sz="1200" dirty="0"/>
              <a:t>13</a:t>
            </a:r>
            <a:r>
              <a:rPr lang="ja-JP" altLang="en-US" sz="1200" dirty="0"/>
              <a:t>：</a:t>
            </a:r>
            <a:r>
              <a:rPr lang="en-US" altLang="ja-JP" sz="1200" dirty="0"/>
              <a:t>30</a:t>
            </a:r>
            <a:r>
              <a:rPr lang="ja-JP" altLang="en-US" sz="1200" dirty="0"/>
              <a:t>　</a:t>
            </a:r>
            <a:r>
              <a:rPr lang="ja-JP" altLang="en-US" sz="1200" dirty="0" smtClean="0"/>
              <a:t>　回収</a:t>
            </a:r>
            <a:r>
              <a:rPr lang="ja-JP" altLang="en-US" sz="1200" dirty="0"/>
              <a:t>サンプル数 </a:t>
            </a:r>
            <a:r>
              <a:rPr lang="en-US" altLang="ja-JP" sz="1200" dirty="0"/>
              <a:t>155</a:t>
            </a:r>
            <a:r>
              <a:rPr lang="ja-JP" altLang="en-US" sz="1200" dirty="0"/>
              <a:t> </a:t>
            </a:r>
            <a:r>
              <a:rPr lang="en-US" altLang="ja-JP" sz="1200" dirty="0"/>
              <a:t/>
            </a:r>
            <a:br>
              <a:rPr lang="en-US" altLang="ja-JP" sz="1200" dirty="0"/>
            </a:br>
            <a:r>
              <a:rPr lang="ja-JP" altLang="en-US" sz="1200" dirty="0"/>
              <a:t>　</a:t>
            </a:r>
            <a:r>
              <a:rPr lang="ja-JP" altLang="en-US" sz="1200" dirty="0" smtClean="0"/>
              <a:t>　　　　　　　　　 </a:t>
            </a:r>
            <a:r>
              <a:rPr lang="ja-JP" altLang="en-US" sz="1200" dirty="0"/>
              <a:t>　</a:t>
            </a:r>
            <a:r>
              <a:rPr lang="ja-JP" altLang="en-US" sz="1200" dirty="0" smtClean="0"/>
              <a:t>　　</a:t>
            </a:r>
            <a:r>
              <a:rPr lang="ja-JP" altLang="en-US" sz="1200" dirty="0"/>
              <a:t> </a:t>
            </a:r>
            <a:r>
              <a:rPr lang="ja-JP" altLang="en-US" sz="1200" dirty="0" smtClean="0"/>
              <a:t>  平成</a:t>
            </a:r>
            <a:r>
              <a:rPr lang="en-US" altLang="ja-JP" sz="1200" dirty="0"/>
              <a:t>28</a:t>
            </a:r>
            <a:r>
              <a:rPr lang="ja-JP" altLang="en-US" sz="1200" dirty="0"/>
              <a:t>年</a:t>
            </a:r>
            <a:r>
              <a:rPr lang="en-US" altLang="ja-JP" sz="1200" dirty="0"/>
              <a:t>7</a:t>
            </a:r>
            <a:r>
              <a:rPr lang="ja-JP" altLang="en-US" sz="1200" dirty="0"/>
              <a:t>月</a:t>
            </a:r>
            <a:r>
              <a:rPr lang="en-US" altLang="ja-JP" sz="1200" dirty="0"/>
              <a:t>24</a:t>
            </a:r>
            <a:r>
              <a:rPr lang="ja-JP" altLang="en-US" sz="1200" dirty="0" smtClean="0"/>
              <a:t>日 </a:t>
            </a:r>
            <a:r>
              <a:rPr lang="ja-JP" altLang="en-US" sz="1200" dirty="0"/>
              <a:t>　</a:t>
            </a:r>
            <a:r>
              <a:rPr lang="ja-JP" altLang="en-US" sz="1200" dirty="0" smtClean="0"/>
              <a:t>日曜  　</a:t>
            </a:r>
            <a:r>
              <a:rPr lang="en-US" altLang="ja-JP" sz="1200" dirty="0" smtClean="0"/>
              <a:t>9</a:t>
            </a:r>
            <a:r>
              <a:rPr lang="ja-JP" altLang="en-US" sz="1200" dirty="0"/>
              <a:t>：</a:t>
            </a:r>
            <a:r>
              <a:rPr lang="en-US" altLang="ja-JP" sz="1200" dirty="0"/>
              <a:t>30</a:t>
            </a:r>
            <a:r>
              <a:rPr lang="ja-JP" altLang="en-US" sz="1200" dirty="0"/>
              <a:t>～</a:t>
            </a:r>
            <a:r>
              <a:rPr lang="en-US" altLang="ja-JP" sz="1200" dirty="0"/>
              <a:t>12</a:t>
            </a:r>
            <a:r>
              <a:rPr lang="ja-JP" altLang="en-US" sz="1200" dirty="0"/>
              <a:t>：</a:t>
            </a:r>
            <a:r>
              <a:rPr lang="en-US" altLang="ja-JP" sz="1200" dirty="0"/>
              <a:t>30</a:t>
            </a:r>
            <a:r>
              <a:rPr lang="ja-JP" altLang="en-US" sz="1200" dirty="0"/>
              <a:t>　</a:t>
            </a:r>
            <a:r>
              <a:rPr lang="ja-JP" altLang="en-US" sz="1200" dirty="0" smtClean="0"/>
              <a:t>　回収</a:t>
            </a:r>
            <a:r>
              <a:rPr lang="ja-JP" altLang="en-US" sz="1200" dirty="0"/>
              <a:t>サンプル数 </a:t>
            </a:r>
            <a:r>
              <a:rPr lang="en-US" altLang="ja-JP" sz="1200" dirty="0" smtClean="0"/>
              <a:t>159</a:t>
            </a:r>
            <a:br>
              <a:rPr lang="en-US" altLang="ja-JP" sz="1200" dirty="0" smtClean="0"/>
            </a:br>
            <a:r>
              <a:rPr lang="ja-JP" altLang="en-US" sz="1200" dirty="0" smtClean="0"/>
              <a:t>○中間型直売所　　　　平成</a:t>
            </a:r>
            <a:r>
              <a:rPr lang="en-US" altLang="ja-JP" sz="1200" dirty="0"/>
              <a:t>28</a:t>
            </a:r>
            <a:r>
              <a:rPr lang="ja-JP" altLang="en-US" sz="1200" dirty="0"/>
              <a:t>年</a:t>
            </a:r>
            <a:r>
              <a:rPr lang="en-US" altLang="ja-JP" sz="1200" dirty="0"/>
              <a:t>7</a:t>
            </a:r>
            <a:r>
              <a:rPr lang="ja-JP" altLang="en-US" sz="1200" dirty="0"/>
              <a:t>月</a:t>
            </a:r>
            <a:r>
              <a:rPr lang="en-US" altLang="ja-JP" sz="1200" dirty="0"/>
              <a:t>29</a:t>
            </a:r>
            <a:r>
              <a:rPr lang="ja-JP" altLang="en-US" sz="1200" dirty="0" smtClean="0"/>
              <a:t>日   平日  　 </a:t>
            </a:r>
            <a:r>
              <a:rPr lang="en-US" altLang="ja-JP" sz="1200" dirty="0" smtClean="0"/>
              <a:t>9</a:t>
            </a:r>
            <a:r>
              <a:rPr lang="ja-JP" altLang="en-US" sz="1200" dirty="0"/>
              <a:t>：</a:t>
            </a:r>
            <a:r>
              <a:rPr lang="en-US" altLang="ja-JP" sz="1200" dirty="0"/>
              <a:t>15</a:t>
            </a:r>
            <a:r>
              <a:rPr lang="ja-JP" altLang="en-US" sz="1200" dirty="0"/>
              <a:t>～</a:t>
            </a:r>
            <a:r>
              <a:rPr lang="en-US" altLang="ja-JP" sz="1200" dirty="0"/>
              <a:t>12</a:t>
            </a:r>
            <a:r>
              <a:rPr lang="ja-JP" altLang="en-US" sz="1200" dirty="0"/>
              <a:t>：</a:t>
            </a:r>
            <a:r>
              <a:rPr lang="en-US" altLang="ja-JP" sz="1200" dirty="0"/>
              <a:t>00</a:t>
            </a:r>
            <a:r>
              <a:rPr lang="ja-JP" altLang="en-US" sz="1200" dirty="0"/>
              <a:t>　</a:t>
            </a:r>
            <a:r>
              <a:rPr lang="ja-JP" altLang="en-US" sz="1200" dirty="0" smtClean="0"/>
              <a:t>　回収</a:t>
            </a:r>
            <a:r>
              <a:rPr lang="ja-JP" altLang="en-US" sz="1200" dirty="0"/>
              <a:t>サンプル数 </a:t>
            </a:r>
            <a:r>
              <a:rPr lang="en-US" altLang="ja-JP" sz="1200" dirty="0"/>
              <a:t>152</a:t>
            </a:r>
            <a:r>
              <a:rPr lang="ja-JP" altLang="en-US" sz="1200" dirty="0"/>
              <a:t> </a:t>
            </a:r>
            <a:r>
              <a:rPr lang="en-US" altLang="ja-JP" sz="1200" dirty="0"/>
              <a:t/>
            </a:r>
            <a:br>
              <a:rPr lang="en-US" altLang="ja-JP" sz="1200" dirty="0"/>
            </a:br>
            <a:r>
              <a:rPr lang="ja-JP" altLang="en-US" sz="1200" dirty="0"/>
              <a:t>　</a:t>
            </a:r>
            <a:r>
              <a:rPr lang="ja-JP" altLang="en-US" sz="1200" dirty="0" smtClean="0"/>
              <a:t>                                    </a:t>
            </a:r>
            <a:r>
              <a:rPr lang="ja-JP" altLang="en-US" sz="1200" dirty="0"/>
              <a:t> </a:t>
            </a:r>
            <a:r>
              <a:rPr lang="ja-JP" altLang="en-US" sz="1200" dirty="0" smtClean="0"/>
              <a:t>   平成</a:t>
            </a:r>
            <a:r>
              <a:rPr lang="en-US" altLang="ja-JP" sz="1200" dirty="0"/>
              <a:t>28</a:t>
            </a:r>
            <a:r>
              <a:rPr lang="ja-JP" altLang="en-US" sz="1200" dirty="0"/>
              <a:t>年</a:t>
            </a:r>
            <a:r>
              <a:rPr lang="en-US" altLang="ja-JP" sz="1200" dirty="0"/>
              <a:t>7</a:t>
            </a:r>
            <a:r>
              <a:rPr lang="ja-JP" altLang="en-US" sz="1200" dirty="0"/>
              <a:t>月</a:t>
            </a:r>
            <a:r>
              <a:rPr lang="en-US" altLang="ja-JP" sz="1200" dirty="0" smtClean="0"/>
              <a:t>31</a:t>
            </a:r>
            <a:r>
              <a:rPr lang="ja-JP" altLang="en-US" sz="1200" dirty="0" smtClean="0"/>
              <a:t>日   日曜     </a:t>
            </a:r>
            <a:r>
              <a:rPr lang="en-US" altLang="ja-JP" sz="1200" dirty="0" smtClean="0"/>
              <a:t>9</a:t>
            </a:r>
            <a:r>
              <a:rPr lang="ja-JP" altLang="en-US" sz="1200" dirty="0"/>
              <a:t>：</a:t>
            </a:r>
            <a:r>
              <a:rPr lang="en-US" altLang="ja-JP" sz="1200" dirty="0"/>
              <a:t>15</a:t>
            </a:r>
            <a:r>
              <a:rPr lang="ja-JP" altLang="en-US" sz="1200" dirty="0"/>
              <a:t>～</a:t>
            </a:r>
            <a:r>
              <a:rPr lang="en-US" altLang="ja-JP" sz="1200" dirty="0"/>
              <a:t>12</a:t>
            </a:r>
            <a:r>
              <a:rPr lang="ja-JP" altLang="en-US" sz="1200" dirty="0"/>
              <a:t>：</a:t>
            </a:r>
            <a:r>
              <a:rPr lang="en-US" altLang="ja-JP" sz="1200" dirty="0"/>
              <a:t>30</a:t>
            </a:r>
            <a:r>
              <a:rPr lang="ja-JP" altLang="en-US" sz="1200" dirty="0"/>
              <a:t>　</a:t>
            </a:r>
            <a:r>
              <a:rPr lang="ja-JP" altLang="en-US" sz="1200" dirty="0" smtClean="0"/>
              <a:t>　回収</a:t>
            </a:r>
            <a:r>
              <a:rPr lang="ja-JP" altLang="en-US" sz="1200" dirty="0"/>
              <a:t>サンプル数 </a:t>
            </a:r>
            <a:r>
              <a:rPr lang="en-US" altLang="ja-JP" sz="1200" dirty="0" smtClean="0"/>
              <a:t>151</a:t>
            </a:r>
            <a:br>
              <a:rPr lang="en-US" altLang="ja-JP" sz="1200" dirty="0" smtClean="0"/>
            </a:br>
            <a:r>
              <a:rPr lang="ja-JP" altLang="en-US" sz="1200" dirty="0"/>
              <a:t>○郊外型</a:t>
            </a:r>
            <a:r>
              <a:rPr lang="ja-JP" altLang="en-US" sz="1200" dirty="0" smtClean="0"/>
              <a:t>直売所　１      平成</a:t>
            </a:r>
            <a:r>
              <a:rPr lang="en-US" altLang="ja-JP" sz="1200" dirty="0"/>
              <a:t>28</a:t>
            </a:r>
            <a:r>
              <a:rPr lang="ja-JP" altLang="en-US" sz="1200" dirty="0"/>
              <a:t>年</a:t>
            </a:r>
            <a:r>
              <a:rPr lang="en-US" altLang="ja-JP" sz="1200" dirty="0"/>
              <a:t>7</a:t>
            </a:r>
            <a:r>
              <a:rPr lang="ja-JP" altLang="en-US" sz="1200" dirty="0"/>
              <a:t>月</a:t>
            </a:r>
            <a:r>
              <a:rPr lang="en-US" altLang="ja-JP" sz="1200" dirty="0"/>
              <a:t>20</a:t>
            </a:r>
            <a:r>
              <a:rPr lang="ja-JP" altLang="en-US" sz="1200" dirty="0" smtClean="0"/>
              <a:t>日</a:t>
            </a:r>
            <a:r>
              <a:rPr lang="ja-JP" altLang="en-US" sz="1200" dirty="0"/>
              <a:t> </a:t>
            </a:r>
            <a:r>
              <a:rPr lang="ja-JP" altLang="en-US" sz="1200" dirty="0" smtClean="0"/>
              <a:t>  平日     </a:t>
            </a:r>
            <a:r>
              <a:rPr lang="ja-JP" altLang="en-US" sz="1200" dirty="0"/>
              <a:t> </a:t>
            </a:r>
            <a:r>
              <a:rPr lang="en-US" altLang="ja-JP" sz="1200" dirty="0" smtClean="0"/>
              <a:t>8</a:t>
            </a:r>
            <a:r>
              <a:rPr lang="ja-JP" altLang="en-US" sz="1200" dirty="0" smtClean="0"/>
              <a:t>：</a:t>
            </a:r>
            <a:r>
              <a:rPr lang="en-US" altLang="ja-JP" sz="1200" dirty="0" smtClean="0"/>
              <a:t>30</a:t>
            </a:r>
            <a:r>
              <a:rPr lang="ja-JP" altLang="en-US" sz="1200" dirty="0"/>
              <a:t>～</a:t>
            </a:r>
            <a:r>
              <a:rPr lang="en-US" altLang="ja-JP" sz="1200" dirty="0"/>
              <a:t>12</a:t>
            </a:r>
            <a:r>
              <a:rPr lang="ja-JP" altLang="en-US" sz="1200" dirty="0"/>
              <a:t>：</a:t>
            </a:r>
            <a:r>
              <a:rPr lang="en-US" altLang="ja-JP" sz="1200" dirty="0" smtClean="0"/>
              <a:t>00</a:t>
            </a:r>
            <a:r>
              <a:rPr lang="ja-JP" altLang="en-US" sz="1200" dirty="0" smtClean="0"/>
              <a:t>　</a:t>
            </a:r>
            <a:r>
              <a:rPr lang="ja-JP" altLang="en-US" sz="1200" dirty="0"/>
              <a:t>　回収サンプル数 </a:t>
            </a:r>
            <a:r>
              <a:rPr lang="en-US" altLang="ja-JP" sz="1200" dirty="0"/>
              <a:t>152</a:t>
            </a:r>
            <a:r>
              <a:rPr lang="ja-JP" altLang="en-US" sz="1200" dirty="0"/>
              <a:t> </a:t>
            </a:r>
            <a:r>
              <a:rPr lang="en-US" altLang="ja-JP" sz="1200" dirty="0"/>
              <a:t/>
            </a:r>
            <a:br>
              <a:rPr lang="en-US" altLang="ja-JP" sz="1200" dirty="0"/>
            </a:br>
            <a:r>
              <a:rPr lang="en-US" altLang="ja-JP" sz="1200" dirty="0" smtClean="0"/>
              <a:t>                                          </a:t>
            </a:r>
            <a:r>
              <a:rPr lang="ja-JP" altLang="en-US" sz="1200" dirty="0" smtClean="0"/>
              <a:t>平成</a:t>
            </a:r>
            <a:r>
              <a:rPr lang="en-US" altLang="ja-JP" sz="1200" dirty="0"/>
              <a:t>28</a:t>
            </a:r>
            <a:r>
              <a:rPr lang="ja-JP" altLang="en-US" sz="1200" dirty="0"/>
              <a:t>年</a:t>
            </a:r>
            <a:r>
              <a:rPr lang="en-US" altLang="ja-JP" sz="1200" dirty="0"/>
              <a:t>7</a:t>
            </a:r>
            <a:r>
              <a:rPr lang="ja-JP" altLang="en-US" sz="1200" dirty="0"/>
              <a:t>月</a:t>
            </a:r>
            <a:r>
              <a:rPr lang="en-US" altLang="ja-JP" sz="1200" dirty="0"/>
              <a:t>23</a:t>
            </a:r>
            <a:r>
              <a:rPr lang="ja-JP" altLang="en-US" sz="1200" dirty="0" smtClean="0"/>
              <a:t>日</a:t>
            </a:r>
            <a:r>
              <a:rPr lang="ja-JP" altLang="en-US" sz="1200" dirty="0"/>
              <a:t> </a:t>
            </a:r>
            <a:r>
              <a:rPr lang="ja-JP" altLang="en-US" sz="1200" dirty="0" smtClean="0"/>
              <a:t>  土曜  </a:t>
            </a:r>
            <a:r>
              <a:rPr lang="ja-JP" altLang="en-US" sz="1200" dirty="0"/>
              <a:t> </a:t>
            </a:r>
            <a:r>
              <a:rPr lang="ja-JP" altLang="en-US" sz="1200" dirty="0" smtClean="0"/>
              <a:t>   </a:t>
            </a:r>
            <a:r>
              <a:rPr lang="en-US" altLang="ja-JP" sz="1200" dirty="0" smtClean="0"/>
              <a:t>8</a:t>
            </a:r>
            <a:r>
              <a:rPr lang="ja-JP" altLang="en-US" sz="1200" dirty="0"/>
              <a:t>：</a:t>
            </a:r>
            <a:r>
              <a:rPr lang="en-US" altLang="ja-JP" sz="1200" dirty="0"/>
              <a:t>30</a:t>
            </a:r>
            <a:r>
              <a:rPr lang="ja-JP" altLang="en-US" sz="1200" dirty="0"/>
              <a:t>～</a:t>
            </a:r>
            <a:r>
              <a:rPr lang="en-US" altLang="ja-JP" sz="1200" dirty="0"/>
              <a:t>11</a:t>
            </a:r>
            <a:r>
              <a:rPr lang="ja-JP" altLang="en-US" sz="1200" dirty="0"/>
              <a:t>：</a:t>
            </a:r>
            <a:r>
              <a:rPr lang="en-US" altLang="ja-JP" sz="1200" dirty="0" smtClean="0"/>
              <a:t>40</a:t>
            </a:r>
            <a:r>
              <a:rPr lang="ja-JP" altLang="en-US" sz="1200" dirty="0" smtClean="0"/>
              <a:t>　</a:t>
            </a:r>
            <a:r>
              <a:rPr lang="ja-JP" altLang="en-US" sz="1200" dirty="0"/>
              <a:t>　</a:t>
            </a:r>
            <a:r>
              <a:rPr lang="ja-JP" altLang="en-US" sz="1200" dirty="0" smtClean="0"/>
              <a:t>回収</a:t>
            </a:r>
            <a:r>
              <a:rPr lang="ja-JP" altLang="en-US" sz="1200" dirty="0"/>
              <a:t>サンプル数 </a:t>
            </a:r>
            <a:r>
              <a:rPr lang="en-US" altLang="ja-JP" sz="1200" dirty="0" smtClean="0"/>
              <a:t>154</a:t>
            </a:r>
            <a:br>
              <a:rPr lang="en-US" altLang="ja-JP" sz="1200" dirty="0" smtClean="0"/>
            </a:br>
            <a:r>
              <a:rPr lang="ja-JP" altLang="en-US" sz="1200" dirty="0"/>
              <a:t>○郊外型</a:t>
            </a:r>
            <a:r>
              <a:rPr lang="ja-JP" altLang="en-US" sz="1200" dirty="0" smtClean="0"/>
              <a:t>直売所　２      平成</a:t>
            </a:r>
            <a:r>
              <a:rPr lang="en-US" altLang="ja-JP" sz="1200" dirty="0"/>
              <a:t>28</a:t>
            </a:r>
            <a:r>
              <a:rPr lang="ja-JP" altLang="en-US" sz="1200" dirty="0"/>
              <a:t>年</a:t>
            </a:r>
            <a:r>
              <a:rPr lang="en-US" altLang="ja-JP" sz="1200" dirty="0"/>
              <a:t>7</a:t>
            </a:r>
            <a:r>
              <a:rPr lang="ja-JP" altLang="en-US" sz="1200" dirty="0"/>
              <a:t>月</a:t>
            </a:r>
            <a:r>
              <a:rPr lang="en-US" altLang="ja-JP" sz="1200" dirty="0"/>
              <a:t>22</a:t>
            </a:r>
            <a:r>
              <a:rPr lang="ja-JP" altLang="en-US" sz="1200" dirty="0" smtClean="0"/>
              <a:t>日</a:t>
            </a:r>
            <a:r>
              <a:rPr lang="ja-JP" altLang="en-US" sz="1200" dirty="0"/>
              <a:t> </a:t>
            </a:r>
            <a:r>
              <a:rPr lang="ja-JP" altLang="en-US" sz="1200" dirty="0" smtClean="0"/>
              <a:t>  平日</a:t>
            </a:r>
            <a:r>
              <a:rPr lang="ja-JP" altLang="en-US" sz="1200" dirty="0"/>
              <a:t>　</a:t>
            </a:r>
            <a:r>
              <a:rPr lang="ja-JP" altLang="en-US" sz="1200" dirty="0" smtClean="0"/>
              <a:t>   </a:t>
            </a:r>
            <a:r>
              <a:rPr lang="en-US" altLang="ja-JP" sz="1200" dirty="0" smtClean="0"/>
              <a:t>9</a:t>
            </a:r>
            <a:r>
              <a:rPr lang="ja-JP" altLang="en-US" sz="1200" dirty="0"/>
              <a:t>：</a:t>
            </a:r>
            <a:r>
              <a:rPr lang="en-US" altLang="ja-JP" sz="1200" dirty="0"/>
              <a:t>30</a:t>
            </a:r>
            <a:r>
              <a:rPr lang="ja-JP" altLang="en-US" sz="1200" dirty="0"/>
              <a:t>～</a:t>
            </a:r>
            <a:r>
              <a:rPr lang="en-US" altLang="ja-JP" sz="1200" dirty="0"/>
              <a:t>12</a:t>
            </a:r>
            <a:r>
              <a:rPr lang="ja-JP" altLang="en-US" sz="1200" dirty="0"/>
              <a:t>：</a:t>
            </a:r>
            <a:r>
              <a:rPr lang="en-US" altLang="ja-JP" sz="1200" dirty="0"/>
              <a:t>30</a:t>
            </a:r>
            <a:r>
              <a:rPr lang="ja-JP" altLang="en-US" sz="1200" dirty="0"/>
              <a:t>　　</a:t>
            </a:r>
            <a:r>
              <a:rPr lang="ja-JP" altLang="en-US" sz="1200" dirty="0" smtClean="0"/>
              <a:t>回収</a:t>
            </a:r>
            <a:r>
              <a:rPr lang="ja-JP" altLang="en-US" sz="1200" dirty="0"/>
              <a:t>サンプル数 </a:t>
            </a:r>
            <a:r>
              <a:rPr lang="en-US" altLang="ja-JP" sz="1200" dirty="0"/>
              <a:t>152</a:t>
            </a:r>
            <a:r>
              <a:rPr lang="ja-JP" altLang="en-US" sz="1200" dirty="0"/>
              <a:t> </a:t>
            </a:r>
            <a:r>
              <a:rPr lang="en-US" altLang="ja-JP" sz="1200" dirty="0"/>
              <a:t/>
            </a:r>
            <a:br>
              <a:rPr lang="en-US" altLang="ja-JP" sz="1200" dirty="0"/>
            </a:br>
            <a:r>
              <a:rPr lang="en-US" altLang="ja-JP" sz="1200" dirty="0" smtClean="0"/>
              <a:t>                                          </a:t>
            </a:r>
            <a:r>
              <a:rPr lang="ja-JP" altLang="en-US" sz="1200" dirty="0" smtClean="0"/>
              <a:t>平成</a:t>
            </a:r>
            <a:r>
              <a:rPr lang="en-US" altLang="ja-JP" sz="1200" dirty="0"/>
              <a:t>28</a:t>
            </a:r>
            <a:r>
              <a:rPr lang="ja-JP" altLang="en-US" sz="1200" dirty="0"/>
              <a:t>年</a:t>
            </a:r>
            <a:r>
              <a:rPr lang="en-US" altLang="ja-JP" sz="1200" dirty="0"/>
              <a:t>7</a:t>
            </a:r>
            <a:r>
              <a:rPr lang="ja-JP" altLang="en-US" sz="1200" dirty="0"/>
              <a:t>月</a:t>
            </a:r>
            <a:r>
              <a:rPr lang="en-US" altLang="ja-JP" sz="1200" dirty="0"/>
              <a:t>24</a:t>
            </a:r>
            <a:r>
              <a:rPr lang="ja-JP" altLang="en-US" sz="1200" dirty="0" smtClean="0"/>
              <a:t>日</a:t>
            </a:r>
            <a:r>
              <a:rPr lang="ja-JP" altLang="en-US" sz="1200" dirty="0"/>
              <a:t> </a:t>
            </a:r>
            <a:r>
              <a:rPr lang="ja-JP" altLang="en-US" sz="1200" dirty="0" smtClean="0"/>
              <a:t>   日曜 </a:t>
            </a:r>
            <a:r>
              <a:rPr lang="ja-JP" altLang="en-US" sz="1200" dirty="0"/>
              <a:t>　</a:t>
            </a:r>
            <a:r>
              <a:rPr lang="ja-JP" altLang="en-US" sz="1200" dirty="0" smtClean="0"/>
              <a:t>  </a:t>
            </a:r>
            <a:r>
              <a:rPr lang="en-US" altLang="ja-JP" sz="1200" dirty="0" smtClean="0"/>
              <a:t>9</a:t>
            </a:r>
            <a:r>
              <a:rPr lang="ja-JP" altLang="en-US" sz="1200" dirty="0"/>
              <a:t>：</a:t>
            </a:r>
            <a:r>
              <a:rPr lang="en-US" altLang="ja-JP" sz="1200" dirty="0"/>
              <a:t>00</a:t>
            </a:r>
            <a:r>
              <a:rPr lang="ja-JP" altLang="en-US" sz="1200" dirty="0"/>
              <a:t>～</a:t>
            </a:r>
            <a:r>
              <a:rPr lang="en-US" altLang="ja-JP" sz="1200" dirty="0"/>
              <a:t>12</a:t>
            </a:r>
            <a:r>
              <a:rPr lang="ja-JP" altLang="en-US" sz="1200" dirty="0"/>
              <a:t>：</a:t>
            </a:r>
            <a:r>
              <a:rPr lang="en-US" altLang="ja-JP" sz="1200" dirty="0" smtClean="0"/>
              <a:t>00</a:t>
            </a:r>
            <a:r>
              <a:rPr lang="ja-JP" altLang="en-US" sz="1200" dirty="0"/>
              <a:t>　</a:t>
            </a:r>
            <a:r>
              <a:rPr lang="ja-JP" altLang="en-US" sz="1200" dirty="0" smtClean="0"/>
              <a:t>　回収</a:t>
            </a:r>
            <a:r>
              <a:rPr lang="ja-JP" altLang="en-US" sz="1200" dirty="0"/>
              <a:t>サンプル数 </a:t>
            </a:r>
            <a:r>
              <a:rPr lang="en-US" altLang="ja-JP" sz="1200" dirty="0" smtClean="0"/>
              <a:t>152</a:t>
            </a:r>
            <a:br>
              <a:rPr lang="en-US" altLang="ja-JP" sz="1200" dirty="0" smtClean="0"/>
            </a:br>
            <a:r>
              <a:rPr lang="en-US" altLang="ja-JP" sz="1200" dirty="0"/>
              <a:t/>
            </a:r>
            <a:br>
              <a:rPr lang="en-US" altLang="ja-JP" sz="1200" dirty="0"/>
            </a:br>
            <a:r>
              <a:rPr lang="ja-JP" altLang="en-US" sz="1200" dirty="0" smtClean="0"/>
              <a:t>４　総評</a:t>
            </a:r>
            <a:r>
              <a:rPr lang="en-US" altLang="ja-JP" sz="1200" dirty="0" smtClean="0"/>
              <a:t/>
            </a:r>
            <a:br>
              <a:rPr lang="en-US" altLang="ja-JP" sz="1200" dirty="0" smtClean="0"/>
            </a:br>
            <a:r>
              <a:rPr lang="ja-JP" altLang="en-US" sz="1200" dirty="0"/>
              <a:t>　</a:t>
            </a:r>
            <a:r>
              <a:rPr lang="ja-JP" altLang="en-US" sz="1200" dirty="0" smtClean="0"/>
              <a:t>直売所来店者の年齢層は</a:t>
            </a:r>
            <a:r>
              <a:rPr lang="en-US" altLang="ja-JP" sz="1200" dirty="0" smtClean="0"/>
              <a:t>60</a:t>
            </a:r>
            <a:r>
              <a:rPr lang="ja-JP" altLang="en-US" sz="1200" dirty="0" smtClean="0"/>
              <a:t>代以上の女性が約７割を占め、購入作物とし</a:t>
            </a:r>
            <a:r>
              <a:rPr lang="ja-JP" altLang="en-US" sz="1200" dirty="0"/>
              <a:t>て</a:t>
            </a:r>
            <a:r>
              <a:rPr lang="ja-JP" altLang="en-US" sz="1200" dirty="0" smtClean="0"/>
              <a:t>は</a:t>
            </a:r>
            <a:r>
              <a:rPr lang="en-US" altLang="ja-JP" sz="1200" dirty="0" smtClean="0"/>
              <a:t>｢</a:t>
            </a:r>
            <a:r>
              <a:rPr lang="ja-JP" altLang="en-US" sz="1200" dirty="0" smtClean="0"/>
              <a:t>野菜</a:t>
            </a:r>
            <a:r>
              <a:rPr lang="en-US" altLang="ja-JP" sz="1200" dirty="0" smtClean="0"/>
              <a:t>｣</a:t>
            </a:r>
            <a:r>
              <a:rPr lang="ja-JP" altLang="en-US" sz="1200" dirty="0" smtClean="0"/>
              <a:t>が圧倒的に多かった。</a:t>
            </a:r>
            <a:r>
              <a:rPr lang="en-US" altLang="ja-JP" sz="1200" dirty="0" smtClean="0"/>
              <a:t/>
            </a:r>
            <a:br>
              <a:rPr lang="en-US" altLang="ja-JP" sz="1200" dirty="0" smtClean="0"/>
            </a:br>
            <a:r>
              <a:rPr lang="ja-JP" altLang="en-US" sz="1200" dirty="0"/>
              <a:t>　立地</a:t>
            </a:r>
            <a:r>
              <a:rPr lang="ja-JP" altLang="en-US" sz="1200" dirty="0" smtClean="0"/>
              <a:t>状況別にみると、</a:t>
            </a:r>
            <a:r>
              <a:rPr lang="en-US" altLang="ja-JP" sz="1200" dirty="0" smtClean="0"/>
              <a:t>｢</a:t>
            </a:r>
            <a:r>
              <a:rPr lang="ja-JP" altLang="en-US" sz="1200" dirty="0" smtClean="0"/>
              <a:t>都市型</a:t>
            </a:r>
            <a:r>
              <a:rPr lang="en-US" altLang="ja-JP" sz="1200" dirty="0" smtClean="0"/>
              <a:t>｣</a:t>
            </a:r>
            <a:r>
              <a:rPr lang="ja-JP" altLang="en-US" sz="1200" dirty="0" smtClean="0"/>
              <a:t>及び</a:t>
            </a:r>
            <a:r>
              <a:rPr lang="en-US" altLang="ja-JP" sz="1200" dirty="0" smtClean="0"/>
              <a:t>｢</a:t>
            </a:r>
            <a:r>
              <a:rPr lang="ja-JP" altLang="en-US" sz="1200" dirty="0" smtClean="0"/>
              <a:t>中間型</a:t>
            </a:r>
            <a:r>
              <a:rPr lang="en-US" altLang="ja-JP" sz="1200" dirty="0" smtClean="0"/>
              <a:t>｣</a:t>
            </a:r>
            <a:r>
              <a:rPr lang="ja-JP" altLang="en-US" sz="1200" dirty="0" smtClean="0"/>
              <a:t>では、来店に係る所要時間の短さや利用頻度の高さから日常的な買い物を目的と</a:t>
            </a:r>
            <a:r>
              <a:rPr lang="ja-JP" altLang="en-US" sz="1200" dirty="0"/>
              <a:t>する</a:t>
            </a:r>
            <a:r>
              <a:rPr lang="ja-JP" altLang="en-US" sz="1200" dirty="0" smtClean="0"/>
              <a:t>一方、</a:t>
            </a:r>
            <a:r>
              <a:rPr lang="en-US" altLang="ja-JP" sz="1200" dirty="0" smtClean="0"/>
              <a:t>｢</a:t>
            </a:r>
            <a:r>
              <a:rPr lang="ja-JP" altLang="en-US" sz="1200" dirty="0" smtClean="0"/>
              <a:t>郊外型</a:t>
            </a:r>
            <a:r>
              <a:rPr lang="en-US" altLang="ja-JP" sz="1200" dirty="0" smtClean="0"/>
              <a:t>｣</a:t>
            </a:r>
            <a:r>
              <a:rPr lang="ja-JP" altLang="en-US" sz="1200" dirty="0" smtClean="0"/>
              <a:t>は、所要時間がかかる</a:t>
            </a:r>
            <a:r>
              <a:rPr lang="ja-JP" altLang="en-US" sz="1200" dirty="0"/>
              <a:t>ため</a:t>
            </a:r>
            <a:r>
              <a:rPr lang="ja-JP" altLang="en-US" sz="1200" dirty="0" smtClean="0"/>
              <a:t>利用頻度が低く、買い物以外を目的とする来店があった。</a:t>
            </a:r>
            <a:r>
              <a:rPr lang="en-US" altLang="ja-JP" sz="1200" dirty="0" smtClean="0"/>
              <a:t/>
            </a:r>
            <a:br>
              <a:rPr lang="en-US" altLang="ja-JP" sz="1200" dirty="0" smtClean="0"/>
            </a:br>
            <a:r>
              <a:rPr lang="ja-JP" altLang="en-US" sz="1200" dirty="0" smtClean="0"/>
              <a:t>　</a:t>
            </a:r>
            <a:r>
              <a:rPr lang="en-US" altLang="ja-JP" sz="1200" dirty="0" smtClean="0"/>
              <a:t>40</a:t>
            </a:r>
            <a:r>
              <a:rPr lang="ja-JP" altLang="en-US" sz="1200" dirty="0" smtClean="0"/>
              <a:t>代以下の来店者では価格を重視し、野菜を除く米や果物等の作物をスーパーで購入する割合が高く、平均購入金額が他の年代に比べ低かった。また、</a:t>
            </a:r>
            <a:r>
              <a:rPr lang="en-US" altLang="ja-JP" sz="1200" dirty="0" smtClean="0"/>
              <a:t>40</a:t>
            </a:r>
            <a:r>
              <a:rPr lang="ja-JP" altLang="en-US" sz="1200" dirty="0" smtClean="0"/>
              <a:t>代以下の来店者については、</a:t>
            </a:r>
            <a:r>
              <a:rPr lang="en-US" altLang="ja-JP" sz="1200" dirty="0" smtClean="0"/>
              <a:t>｢</a:t>
            </a:r>
            <a:r>
              <a:rPr lang="ja-JP" altLang="en-US" sz="1200" dirty="0" smtClean="0"/>
              <a:t>休憩 </a:t>
            </a:r>
            <a:r>
              <a:rPr lang="en-US" altLang="ja-JP" sz="1200" dirty="0" smtClean="0"/>
              <a:t>｣</a:t>
            </a:r>
            <a:r>
              <a:rPr lang="ja-JP" altLang="en-US" sz="1200" dirty="0" smtClean="0"/>
              <a:t>や</a:t>
            </a:r>
            <a:r>
              <a:rPr lang="en-US" altLang="ja-JP" sz="1200" dirty="0" smtClean="0"/>
              <a:t>｢</a:t>
            </a:r>
            <a:r>
              <a:rPr lang="ja-JP" altLang="en-US" sz="1200" dirty="0" smtClean="0"/>
              <a:t>イベント参加・観覧・観光</a:t>
            </a:r>
            <a:r>
              <a:rPr lang="en-US" altLang="ja-JP" sz="1200" dirty="0" smtClean="0"/>
              <a:t>｣</a:t>
            </a:r>
            <a:r>
              <a:rPr lang="ja-JP" altLang="en-US" sz="1200" dirty="0" smtClean="0"/>
              <a:t>といった買い物以外を目的とした来店、</a:t>
            </a:r>
            <a:r>
              <a:rPr lang="en-US" altLang="ja-JP" sz="1200" dirty="0" smtClean="0"/>
              <a:t>｢</a:t>
            </a:r>
            <a:r>
              <a:rPr lang="ja-JP" altLang="en-US" sz="1200" dirty="0" smtClean="0"/>
              <a:t>レストラン</a:t>
            </a:r>
            <a:r>
              <a:rPr lang="en-US" altLang="ja-JP" sz="1200" dirty="0" smtClean="0"/>
              <a:t>｣</a:t>
            </a:r>
            <a:r>
              <a:rPr lang="ja-JP" altLang="en-US" sz="1200" dirty="0" smtClean="0"/>
              <a:t>や</a:t>
            </a:r>
            <a:r>
              <a:rPr lang="en-US" altLang="ja-JP" sz="1200" dirty="0" smtClean="0"/>
              <a:t>｢</a:t>
            </a:r>
            <a:r>
              <a:rPr lang="ja-JP" altLang="en-US" sz="1200" dirty="0" smtClean="0"/>
              <a:t>体験農園</a:t>
            </a:r>
            <a:r>
              <a:rPr lang="en-US" altLang="ja-JP" sz="1200" dirty="0" smtClean="0"/>
              <a:t>｣</a:t>
            </a:r>
            <a:r>
              <a:rPr lang="ja-JP" altLang="en-US" sz="1200" dirty="0" smtClean="0"/>
              <a:t>等の併設施設を希望する割合が他の年齢層に比べ高かった。</a:t>
            </a:r>
            <a:r>
              <a:rPr lang="en-US" altLang="ja-JP" sz="1200" dirty="0" smtClean="0"/>
              <a:t/>
            </a:r>
            <a:br>
              <a:rPr lang="en-US" altLang="ja-JP" sz="1200" dirty="0" smtClean="0"/>
            </a:br>
            <a:r>
              <a:rPr lang="ja-JP" altLang="en-US" sz="1200" dirty="0"/>
              <a:t>　</a:t>
            </a:r>
            <a:r>
              <a:rPr lang="ja-JP" altLang="en-US" sz="1200" dirty="0" smtClean="0"/>
              <a:t>立地条件に関わらず</a:t>
            </a:r>
            <a:r>
              <a:rPr lang="ja-JP" altLang="en-US" sz="1200" dirty="0"/>
              <a:t>、</a:t>
            </a:r>
            <a:r>
              <a:rPr lang="ja-JP" altLang="en-US" sz="1200" dirty="0" smtClean="0"/>
              <a:t>商品の鮮度や品質といった買い物に係る満足度を</a:t>
            </a:r>
            <a:r>
              <a:rPr lang="ja-JP" altLang="en-US" sz="1200" dirty="0"/>
              <a:t>維持</a:t>
            </a:r>
            <a:r>
              <a:rPr lang="ja-JP" altLang="en-US" sz="1200" dirty="0" smtClean="0"/>
              <a:t>し、</a:t>
            </a:r>
            <a:r>
              <a:rPr lang="en-US" altLang="ja-JP" sz="1200" dirty="0" smtClean="0"/>
              <a:t>60</a:t>
            </a:r>
            <a:r>
              <a:rPr lang="ja-JP" altLang="en-US" sz="1200" dirty="0"/>
              <a:t>代以上の来店者</a:t>
            </a:r>
            <a:r>
              <a:rPr lang="ja-JP" altLang="en-US" sz="1200" dirty="0" smtClean="0"/>
              <a:t>を引き続き取り込み、買い物以外の利用目的、来店目的を充実させることで</a:t>
            </a:r>
            <a:r>
              <a:rPr lang="en-US" altLang="ja-JP" sz="1200" dirty="0" smtClean="0"/>
              <a:t>40</a:t>
            </a:r>
            <a:r>
              <a:rPr lang="ja-JP" altLang="en-US" sz="1200" dirty="0" smtClean="0"/>
              <a:t>代以下の</a:t>
            </a:r>
            <a:r>
              <a:rPr lang="ja-JP" altLang="en-US" sz="1200" dirty="0"/>
              <a:t>年齢層</a:t>
            </a:r>
            <a:r>
              <a:rPr lang="ja-JP" altLang="en-US" sz="1200" dirty="0" smtClean="0"/>
              <a:t>を取り込み、直売所のさらなる来店者の増加を図ることができると考える。特に郊外型の直売所では、日常的な買い物として利用される</a:t>
            </a:r>
            <a:r>
              <a:rPr lang="en-US" altLang="ja-JP" sz="1200" dirty="0" smtClean="0"/>
              <a:t>｢</a:t>
            </a:r>
            <a:r>
              <a:rPr lang="ja-JP" altLang="en-US" sz="1200" dirty="0" smtClean="0"/>
              <a:t>都市型</a:t>
            </a:r>
            <a:r>
              <a:rPr lang="en-US" altLang="ja-JP" sz="1200" dirty="0" smtClean="0"/>
              <a:t>｣</a:t>
            </a:r>
            <a:r>
              <a:rPr lang="ja-JP" altLang="en-US" sz="1200" dirty="0" smtClean="0"/>
              <a:t>や</a:t>
            </a:r>
            <a:r>
              <a:rPr lang="en-US" altLang="ja-JP" sz="1200" dirty="0" smtClean="0"/>
              <a:t>｢</a:t>
            </a:r>
            <a:r>
              <a:rPr lang="ja-JP" altLang="en-US" sz="1200" dirty="0" smtClean="0"/>
              <a:t>中間型</a:t>
            </a:r>
            <a:r>
              <a:rPr lang="en-US" altLang="ja-JP" sz="1200" dirty="0" smtClean="0"/>
              <a:t>｣</a:t>
            </a:r>
            <a:r>
              <a:rPr lang="ja-JP" altLang="en-US" sz="1200" dirty="0" smtClean="0"/>
              <a:t>に比べ買い物以外の来店割合が既にあることからも、その効果が高いと考える。</a:t>
            </a:r>
            <a:endParaRPr kumimoji="1" lang="ja-JP" altLang="en-US" sz="1200" dirty="0"/>
          </a:p>
        </p:txBody>
      </p:sp>
      <p:sp>
        <p:nvSpPr>
          <p:cNvPr id="12" name="テキスト ボックス 11"/>
          <p:cNvSpPr txBox="1"/>
          <p:nvPr/>
        </p:nvSpPr>
        <p:spPr>
          <a:xfrm>
            <a:off x="269284" y="361306"/>
            <a:ext cx="6192688" cy="338554"/>
          </a:xfrm>
          <a:prstGeom prst="rect">
            <a:avLst/>
          </a:prstGeom>
          <a:noFill/>
        </p:spPr>
        <p:txBody>
          <a:bodyPr wrap="square" rtlCol="0">
            <a:spAutoFit/>
          </a:bodyPr>
          <a:lstStyle/>
          <a:p>
            <a:r>
              <a:rPr kumimoji="1" lang="ja-JP" altLang="en-US" sz="1600" b="1" dirty="0" smtClean="0"/>
              <a:t>調査の概要</a:t>
            </a:r>
            <a:endParaRPr kumimoji="1" lang="en-US" altLang="ja-JP" sz="1600" b="1" dirty="0" smtClean="0"/>
          </a:p>
        </p:txBody>
      </p:sp>
      <p:sp>
        <p:nvSpPr>
          <p:cNvPr id="3" name="フッター プレースホルダー 2"/>
          <p:cNvSpPr>
            <a:spLocks noGrp="1"/>
          </p:cNvSpPr>
          <p:nvPr>
            <p:ph type="ftr" sz="quarter" idx="11"/>
          </p:nvPr>
        </p:nvSpPr>
        <p:spPr>
          <a:xfrm>
            <a:off x="2324223" y="8655770"/>
            <a:ext cx="2171700" cy="486833"/>
          </a:xfrm>
        </p:spPr>
        <p:txBody>
          <a:bodyPr/>
          <a:lstStyle/>
          <a:p>
            <a:r>
              <a:rPr kumimoji="1" lang="ja-JP" altLang="en-US" dirty="0" smtClean="0"/>
              <a:t>１</a:t>
            </a:r>
            <a:endParaRPr kumimoji="1" lang="ja-JP" altLang="en-US" dirty="0"/>
          </a:p>
        </p:txBody>
      </p:sp>
    </p:spTree>
    <p:extLst>
      <p:ext uri="{BB962C8B-B14F-4D97-AF65-F5344CB8AC3E}">
        <p14:creationId xmlns:p14="http://schemas.microsoft.com/office/powerpoint/2010/main" val="4275671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a:xfrm>
            <a:off x="2343150" y="8637312"/>
            <a:ext cx="2171700" cy="486833"/>
          </a:xfrm>
        </p:spPr>
        <p:txBody>
          <a:bodyPr/>
          <a:lstStyle/>
          <a:p>
            <a:r>
              <a:rPr kumimoji="1" lang="ja-JP" altLang="en-US" dirty="0" smtClean="0"/>
              <a:t>２</a:t>
            </a:r>
            <a:endParaRPr kumimoji="1" lang="ja-JP" altLang="en-US" dirty="0"/>
          </a:p>
        </p:txBody>
      </p:sp>
      <p:sp>
        <p:nvSpPr>
          <p:cNvPr id="3" name="テキスト ボックス 2"/>
          <p:cNvSpPr txBox="1"/>
          <p:nvPr/>
        </p:nvSpPr>
        <p:spPr>
          <a:xfrm>
            <a:off x="322901" y="450192"/>
            <a:ext cx="6281578" cy="338554"/>
          </a:xfrm>
          <a:prstGeom prst="rect">
            <a:avLst/>
          </a:prstGeom>
          <a:noFill/>
        </p:spPr>
        <p:txBody>
          <a:bodyPr wrap="square" rtlCol="0">
            <a:spAutoFit/>
          </a:bodyPr>
          <a:lstStyle/>
          <a:p>
            <a:r>
              <a:rPr lang="ja-JP" altLang="en-US" sz="1600" dirty="0" smtClean="0"/>
              <a:t>１</a:t>
            </a:r>
            <a:r>
              <a:rPr kumimoji="1" lang="ja-JP" altLang="en-US" sz="1600" dirty="0" smtClean="0"/>
              <a:t>　基本情報</a:t>
            </a:r>
            <a:endParaRPr kumimoji="1" lang="ja-JP" altLang="en-US" sz="1600" dirty="0"/>
          </a:p>
        </p:txBody>
      </p:sp>
      <p:sp>
        <p:nvSpPr>
          <p:cNvPr id="4" name="テキスト ボックス 3"/>
          <p:cNvSpPr txBox="1"/>
          <p:nvPr/>
        </p:nvSpPr>
        <p:spPr>
          <a:xfrm>
            <a:off x="332656" y="111638"/>
            <a:ext cx="6192688" cy="338554"/>
          </a:xfrm>
          <a:prstGeom prst="rect">
            <a:avLst/>
          </a:prstGeom>
          <a:noFill/>
        </p:spPr>
        <p:txBody>
          <a:bodyPr wrap="square" rtlCol="0">
            <a:spAutoFit/>
          </a:bodyPr>
          <a:lstStyle/>
          <a:p>
            <a:r>
              <a:rPr lang="ja-JP" altLang="en-US" sz="1600" b="1" dirty="0"/>
              <a:t>結果</a:t>
            </a:r>
            <a:r>
              <a:rPr kumimoji="1" lang="ja-JP" altLang="en-US" sz="1600" b="1" dirty="0" smtClean="0"/>
              <a:t>の概要</a:t>
            </a:r>
            <a:endParaRPr kumimoji="1" lang="en-US" altLang="ja-JP" sz="1600" b="1" dirty="0" smtClean="0"/>
          </a:p>
        </p:txBody>
      </p:sp>
      <p:sp>
        <p:nvSpPr>
          <p:cNvPr id="5" name="タイトル 1"/>
          <p:cNvSpPr txBox="1">
            <a:spLocks/>
          </p:cNvSpPr>
          <p:nvPr/>
        </p:nvSpPr>
        <p:spPr>
          <a:xfrm>
            <a:off x="317461" y="899592"/>
            <a:ext cx="6300000" cy="1082642"/>
          </a:xfrm>
          <a:prstGeom prst="rect">
            <a:avLst/>
          </a:prstGeom>
          <a:noFill/>
          <a:ln>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smtClean="0"/>
              <a:t>すべての類型で約７割の来店者が「女性」、年代では「</a:t>
            </a:r>
            <a:r>
              <a:rPr lang="en-US" altLang="ja-JP" sz="1200" dirty="0" smtClean="0"/>
              <a:t>60</a:t>
            </a:r>
            <a:r>
              <a:rPr lang="ja-JP" altLang="en-US" sz="1200" dirty="0" smtClean="0"/>
              <a:t>歳以上」が占めた。交通手段では、郊外型の来店方法として約９割が「自家用車」であったが、都市型になるにつれその割合は減少し、「徒歩」「自転車」の来店が増加する。</a:t>
            </a:r>
            <a:r>
              <a:rPr lang="ja-JP" altLang="en-US" sz="1200" dirty="0"/>
              <a:t>直売所</a:t>
            </a:r>
            <a:r>
              <a:rPr lang="ja-JP" altLang="en-US" sz="1200" dirty="0" smtClean="0"/>
              <a:t>までの所要時間及びグループ構成から類型別で比較すると、都市型及び中間型では「</a:t>
            </a:r>
            <a:r>
              <a:rPr lang="en-US" altLang="ja-JP" sz="1200" dirty="0" smtClean="0"/>
              <a:t>20</a:t>
            </a:r>
            <a:r>
              <a:rPr lang="ja-JP" altLang="en-US" sz="1200" dirty="0" smtClean="0"/>
              <a:t>分未満」での来店が約７割、「単身」での来店が約４割を占めるが、郊外型では「</a:t>
            </a:r>
            <a:r>
              <a:rPr lang="en-US" altLang="ja-JP" sz="1200" dirty="0" smtClean="0"/>
              <a:t>20</a:t>
            </a:r>
            <a:r>
              <a:rPr lang="ja-JP" altLang="en-US" sz="1200" dirty="0" smtClean="0"/>
              <a:t>分以上」での来店が半数近くを占め、「家族での来店」が約６割を占めた。</a:t>
            </a:r>
            <a:endParaRPr lang="en-US" altLang="ja-JP" sz="1200" b="1" dirty="0" smtClean="0"/>
          </a:p>
        </p:txBody>
      </p:sp>
      <p:graphicFrame>
        <p:nvGraphicFramePr>
          <p:cNvPr id="6" name="表 5"/>
          <p:cNvGraphicFramePr>
            <a:graphicFrameLocks noGrp="1"/>
          </p:cNvGraphicFramePr>
          <p:nvPr>
            <p:extLst>
              <p:ext uri="{D42A27DB-BD31-4B8C-83A1-F6EECF244321}">
                <p14:modId xmlns:p14="http://schemas.microsoft.com/office/powerpoint/2010/main" val="3375641572"/>
              </p:ext>
            </p:extLst>
          </p:nvPr>
        </p:nvGraphicFramePr>
        <p:xfrm>
          <a:off x="296708" y="3936101"/>
          <a:ext cx="3060001" cy="540000"/>
        </p:xfrm>
        <a:graphic>
          <a:graphicData uri="http://schemas.openxmlformats.org/drawingml/2006/table">
            <a:tbl>
              <a:tblPr firstRow="1" bandRow="1">
                <a:tableStyleId>{073A0DAA-6AF3-43AB-8588-CEC1D06C72B9}</a:tableStyleId>
              </a:tblPr>
              <a:tblGrid>
                <a:gridCol w="340421"/>
                <a:gridCol w="271958"/>
                <a:gridCol w="271958"/>
                <a:gridCol w="271958"/>
                <a:gridCol w="271958"/>
                <a:gridCol w="271958"/>
                <a:gridCol w="249097"/>
                <a:gridCol w="294819"/>
                <a:gridCol w="271958"/>
                <a:gridCol w="271958"/>
                <a:gridCol w="271958"/>
              </a:tblGrid>
              <a:tr h="156282">
                <a:tc>
                  <a:txBody>
                    <a:bodyPr/>
                    <a:lstStyle/>
                    <a:p>
                      <a:pPr algn="r" fontAlgn="ctr"/>
                      <a:r>
                        <a:rPr lang="ja-JP" altLang="en-US" sz="900" b="0" i="0" u="none" strike="noStrike" dirty="0">
                          <a:effectLst/>
                          <a:latin typeface="ＭＳ Ｐゴシック"/>
                        </a:rPr>
                        <a:t>性別</a:t>
                      </a:r>
                    </a:p>
                  </a:txBody>
                  <a:tcPr marL="9525" marR="9525" marT="9525" marB="0" anchor="ctr"/>
                </a:tc>
                <a:tc gridSpan="2">
                  <a:txBody>
                    <a:bodyPr/>
                    <a:lstStyle/>
                    <a:p>
                      <a:pPr algn="ctr" fontAlgn="ctr"/>
                      <a:r>
                        <a:rPr lang="ja-JP" altLang="en-US" sz="900" b="0" i="0" u="none" strike="noStrike" dirty="0" smtClean="0">
                          <a:effectLst/>
                          <a:latin typeface="ＭＳ Ｐゴシック"/>
                        </a:rPr>
                        <a:t>合計</a:t>
                      </a:r>
                      <a:endParaRPr lang="ja-JP" altLang="en-US" sz="900" b="0" i="0" u="none" strike="noStrike" dirty="0">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都市型</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中間型</a:t>
                      </a:r>
                      <a:endParaRPr lang="ja-JP" altLang="en-US" sz="900" b="0" i="0" u="none" strike="noStrike" dirty="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郊外型</a:t>
                      </a:r>
                      <a:r>
                        <a:rPr lang="ja-JP" altLang="en-US" sz="900" b="0" i="0" u="none" strike="noStrike" dirty="0">
                          <a:solidFill>
                            <a:schemeClr val="bg1"/>
                          </a:solidFill>
                          <a:effectLst/>
                          <a:latin typeface="ＭＳ Ｐゴシック"/>
                        </a:rPr>
                        <a:t>１</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郊外型２</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r>
              <a:tr h="200225">
                <a:tc>
                  <a:txBody>
                    <a:bodyPr/>
                    <a:lstStyle/>
                    <a:p>
                      <a:pPr algn="r" fontAlgn="ctr"/>
                      <a:r>
                        <a:rPr lang="ja-JP" altLang="en-US" sz="800" b="0" i="0" u="none" strike="noStrike" dirty="0">
                          <a:effectLst/>
                          <a:latin typeface="ＭＳ Ｐゴシック"/>
                        </a:rPr>
                        <a:t>男</a:t>
                      </a:r>
                    </a:p>
                  </a:txBody>
                  <a:tcPr marL="9525" marR="9525" marT="9525" marB="0" anchor="ctr"/>
                </a:tc>
                <a:tc>
                  <a:txBody>
                    <a:bodyPr/>
                    <a:lstStyle/>
                    <a:p>
                      <a:pPr algn="ctr" fontAlgn="ctr"/>
                      <a:r>
                        <a:rPr lang="en-US" altLang="ja-JP" sz="800" b="0" i="0" u="none" strike="noStrike">
                          <a:effectLst/>
                          <a:latin typeface="ＭＳ Ｐゴシック"/>
                        </a:rPr>
                        <a:t>341</a:t>
                      </a:r>
                    </a:p>
                  </a:txBody>
                  <a:tcPr marL="9525" marR="9525" marT="9525" marB="0" anchor="ctr"/>
                </a:tc>
                <a:tc>
                  <a:txBody>
                    <a:bodyPr/>
                    <a:lstStyle/>
                    <a:p>
                      <a:pPr algn="ctr" fontAlgn="ctr"/>
                      <a:r>
                        <a:rPr lang="en-US" altLang="ja-JP" sz="800" b="0" i="0" u="none" strike="noStrike">
                          <a:effectLst/>
                          <a:latin typeface="ＭＳ Ｐゴシック"/>
                        </a:rPr>
                        <a:t>27.8%</a:t>
                      </a:r>
                    </a:p>
                  </a:txBody>
                  <a:tcPr marL="9525" marR="9525" marT="9525" marB="0" anchor="ctr"/>
                </a:tc>
                <a:tc>
                  <a:txBody>
                    <a:bodyPr/>
                    <a:lstStyle/>
                    <a:p>
                      <a:pPr algn="ctr" fontAlgn="ctr"/>
                      <a:r>
                        <a:rPr lang="en-US" altLang="ja-JP" sz="800" b="0" i="0" u="none" strike="noStrike">
                          <a:effectLst/>
                          <a:latin typeface="ＭＳ Ｐゴシック"/>
                        </a:rPr>
                        <a:t>97</a:t>
                      </a:r>
                    </a:p>
                  </a:txBody>
                  <a:tcPr marL="9525" marR="9525" marT="9525" marB="0" anchor="ctr"/>
                </a:tc>
                <a:tc>
                  <a:txBody>
                    <a:bodyPr/>
                    <a:lstStyle/>
                    <a:p>
                      <a:pPr algn="ctr" fontAlgn="ctr"/>
                      <a:r>
                        <a:rPr lang="en-US" altLang="ja-JP" sz="800" b="0" i="0" u="none" strike="noStrike">
                          <a:effectLst/>
                          <a:latin typeface="ＭＳ Ｐゴシック"/>
                        </a:rPr>
                        <a:t>30.9%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57</a:t>
                      </a:r>
                    </a:p>
                  </a:txBody>
                  <a:tcPr marL="9525" marR="9525" marT="9525" marB="0" anchor="ctr"/>
                </a:tc>
                <a:tc>
                  <a:txBody>
                    <a:bodyPr/>
                    <a:lstStyle/>
                    <a:p>
                      <a:pPr algn="ctr" fontAlgn="ctr"/>
                      <a:r>
                        <a:rPr lang="en-US" altLang="ja-JP" sz="800" b="0" i="0" u="none" strike="noStrike">
                          <a:effectLst/>
                          <a:latin typeface="ＭＳ Ｐゴシック"/>
                        </a:rPr>
                        <a:t>18.8%</a:t>
                      </a:r>
                    </a:p>
                  </a:txBody>
                  <a:tcPr marL="9525" marR="9525" marT="9525" marB="0" anchor="ctr"/>
                </a:tc>
                <a:tc>
                  <a:txBody>
                    <a:bodyPr/>
                    <a:lstStyle/>
                    <a:p>
                      <a:pPr algn="ctr" fontAlgn="ctr"/>
                      <a:r>
                        <a:rPr lang="en-US" altLang="ja-JP" sz="800" b="0" i="0" u="none" strike="noStrike">
                          <a:effectLst/>
                          <a:latin typeface="ＭＳ Ｐゴシック"/>
                        </a:rPr>
                        <a:t>98</a:t>
                      </a:r>
                    </a:p>
                  </a:txBody>
                  <a:tcPr marL="9525" marR="9525" marT="9525" marB="0" anchor="ctr"/>
                </a:tc>
                <a:tc>
                  <a:txBody>
                    <a:bodyPr/>
                    <a:lstStyle/>
                    <a:p>
                      <a:pPr algn="ctr" fontAlgn="ctr"/>
                      <a:r>
                        <a:rPr lang="en-US" altLang="ja-JP" sz="800" b="0" i="0" u="none" strike="noStrike">
                          <a:effectLst/>
                          <a:latin typeface="ＭＳ Ｐゴシック"/>
                        </a:rPr>
                        <a:t>32.0%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89</a:t>
                      </a:r>
                    </a:p>
                  </a:txBody>
                  <a:tcPr marL="9525" marR="9525" marT="9525" marB="0" anchor="ctr"/>
                </a:tc>
                <a:tc>
                  <a:txBody>
                    <a:bodyPr/>
                    <a:lstStyle/>
                    <a:p>
                      <a:pPr algn="ctr" fontAlgn="ctr"/>
                      <a:r>
                        <a:rPr lang="en-US" altLang="ja-JP" sz="800" b="0" i="0" u="none" strike="noStrike">
                          <a:effectLst/>
                          <a:latin typeface="ＭＳ Ｐゴシック"/>
                        </a:rPr>
                        <a:t>29.3%</a:t>
                      </a:r>
                    </a:p>
                  </a:txBody>
                  <a:tcPr marL="9525" marR="9525" marT="9525" marB="0" anchor="ctr"/>
                </a:tc>
              </a:tr>
              <a:tr h="183493">
                <a:tc>
                  <a:txBody>
                    <a:bodyPr/>
                    <a:lstStyle/>
                    <a:p>
                      <a:pPr algn="r" fontAlgn="ctr"/>
                      <a:r>
                        <a:rPr lang="ja-JP" altLang="en-US" sz="800" b="0" i="0" u="none" strike="noStrike" dirty="0">
                          <a:effectLst/>
                          <a:latin typeface="ＭＳ Ｐゴシック"/>
                        </a:rPr>
                        <a:t>女</a:t>
                      </a:r>
                    </a:p>
                  </a:txBody>
                  <a:tcPr marL="9525" marR="9525" marT="9525" marB="0" anchor="ctr"/>
                </a:tc>
                <a:tc>
                  <a:txBody>
                    <a:bodyPr/>
                    <a:lstStyle/>
                    <a:p>
                      <a:pPr algn="ctr" fontAlgn="ctr"/>
                      <a:r>
                        <a:rPr lang="en-US" altLang="ja-JP" sz="800" b="0" i="0" u="none" strike="noStrike">
                          <a:effectLst/>
                          <a:latin typeface="ＭＳ Ｐゴシック"/>
                        </a:rPr>
                        <a:t>886</a:t>
                      </a:r>
                    </a:p>
                  </a:txBody>
                  <a:tcPr marL="9525" marR="9525" marT="9525" marB="0" anchor="ctr"/>
                </a:tc>
                <a:tc>
                  <a:txBody>
                    <a:bodyPr/>
                    <a:lstStyle/>
                    <a:p>
                      <a:pPr algn="ctr" fontAlgn="ctr"/>
                      <a:r>
                        <a:rPr lang="en-US" altLang="ja-JP" sz="800" b="0" i="0" u="none" strike="noStrike">
                          <a:effectLst/>
                          <a:latin typeface="ＭＳ Ｐゴシック"/>
                        </a:rPr>
                        <a:t>72.2%</a:t>
                      </a:r>
                    </a:p>
                  </a:txBody>
                  <a:tcPr marL="9525" marR="9525" marT="9525" marB="0" anchor="ctr"/>
                </a:tc>
                <a:tc>
                  <a:txBody>
                    <a:bodyPr/>
                    <a:lstStyle/>
                    <a:p>
                      <a:pPr algn="ctr" fontAlgn="ctr"/>
                      <a:r>
                        <a:rPr lang="en-US" altLang="ja-JP" sz="800" b="0" i="0" u="none" strike="noStrike">
                          <a:effectLst/>
                          <a:latin typeface="ＭＳ Ｐゴシック"/>
                        </a:rPr>
                        <a:t>217</a:t>
                      </a:r>
                    </a:p>
                  </a:txBody>
                  <a:tcPr marL="9525" marR="9525" marT="9525" marB="0" anchor="ctr"/>
                </a:tc>
                <a:tc>
                  <a:txBody>
                    <a:bodyPr/>
                    <a:lstStyle/>
                    <a:p>
                      <a:pPr algn="ctr" fontAlgn="ctr"/>
                      <a:r>
                        <a:rPr lang="en-US" altLang="ja-JP" sz="800" b="0" i="0" u="none" strike="noStrike">
                          <a:effectLst/>
                          <a:latin typeface="ＭＳ Ｐゴシック"/>
                        </a:rPr>
                        <a:t>69.1%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246</a:t>
                      </a:r>
                    </a:p>
                  </a:txBody>
                  <a:tcPr marL="9525" marR="9525" marT="9525" marB="0" anchor="ctr"/>
                </a:tc>
                <a:tc>
                  <a:txBody>
                    <a:bodyPr/>
                    <a:lstStyle/>
                    <a:p>
                      <a:pPr algn="ctr" fontAlgn="ctr"/>
                      <a:r>
                        <a:rPr lang="en-US" altLang="ja-JP" sz="800" b="0" i="0" u="none" strike="noStrike">
                          <a:effectLst/>
                          <a:latin typeface="ＭＳ Ｐゴシック"/>
                        </a:rPr>
                        <a:t>81.2%</a:t>
                      </a:r>
                    </a:p>
                  </a:txBody>
                  <a:tcPr marL="9525" marR="9525" marT="9525" marB="0" anchor="ctr"/>
                </a:tc>
                <a:tc>
                  <a:txBody>
                    <a:bodyPr/>
                    <a:lstStyle/>
                    <a:p>
                      <a:pPr algn="ctr" fontAlgn="ctr"/>
                      <a:r>
                        <a:rPr lang="en-US" altLang="ja-JP" sz="800" b="0" i="0" u="none" strike="noStrike">
                          <a:effectLst/>
                          <a:latin typeface="ＭＳ Ｐゴシック"/>
                        </a:rPr>
                        <a:t>208</a:t>
                      </a:r>
                    </a:p>
                  </a:txBody>
                  <a:tcPr marL="9525" marR="9525" marT="9525" marB="0" anchor="ctr"/>
                </a:tc>
                <a:tc>
                  <a:txBody>
                    <a:bodyPr/>
                    <a:lstStyle/>
                    <a:p>
                      <a:pPr algn="ctr" fontAlgn="ctr"/>
                      <a:r>
                        <a:rPr lang="en-US" altLang="ja-JP" sz="800" b="0" i="0" u="none" strike="noStrike">
                          <a:effectLst/>
                          <a:latin typeface="ＭＳ Ｐゴシック"/>
                        </a:rPr>
                        <a:t>68.0%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215</a:t>
                      </a:r>
                    </a:p>
                  </a:txBody>
                  <a:tcPr marL="9525" marR="9525" marT="9525" marB="0" anchor="ctr"/>
                </a:tc>
                <a:tc>
                  <a:txBody>
                    <a:bodyPr/>
                    <a:lstStyle/>
                    <a:p>
                      <a:pPr algn="ctr" fontAlgn="ctr"/>
                      <a:r>
                        <a:rPr lang="en-US" altLang="ja-JP" sz="800" b="0" i="0" u="none" strike="noStrike" dirty="0">
                          <a:effectLst/>
                          <a:latin typeface="ＭＳ Ｐゴシック"/>
                        </a:rPr>
                        <a:t>70.7%</a:t>
                      </a:r>
                    </a:p>
                  </a:txBody>
                  <a:tcPr marL="9525" marR="9525" marT="9525" marB="0" anchor="ct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1996392310"/>
              </p:ext>
            </p:extLst>
          </p:nvPr>
        </p:nvGraphicFramePr>
        <p:xfrm>
          <a:off x="3552651" y="3916458"/>
          <a:ext cx="3059998" cy="1463974"/>
        </p:xfrm>
        <a:graphic>
          <a:graphicData uri="http://schemas.openxmlformats.org/drawingml/2006/table">
            <a:tbl>
              <a:tblPr firstRow="1" bandRow="1">
                <a:tableStyleId>{073A0DAA-6AF3-43AB-8588-CEC1D06C72B9}</a:tableStyleId>
              </a:tblPr>
              <a:tblGrid>
                <a:gridCol w="478448"/>
                <a:gridCol w="258155"/>
                <a:gridCol w="258155"/>
                <a:gridCol w="258155"/>
                <a:gridCol w="258155"/>
                <a:gridCol w="258155"/>
                <a:gridCol w="258155"/>
                <a:gridCol w="258155"/>
                <a:gridCol w="258155"/>
                <a:gridCol w="258155"/>
                <a:gridCol w="258155"/>
              </a:tblGrid>
              <a:tr h="210059">
                <a:tc>
                  <a:txBody>
                    <a:bodyPr/>
                    <a:lstStyle/>
                    <a:p>
                      <a:pPr algn="r" fontAlgn="ctr"/>
                      <a:r>
                        <a:rPr lang="ja-JP" altLang="en-US" sz="900" b="0" i="0" u="none" strike="noStrike" dirty="0">
                          <a:effectLst/>
                          <a:latin typeface="ＭＳ Ｐゴシック"/>
                        </a:rPr>
                        <a:t>年代</a:t>
                      </a: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合計</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都市型</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中間型</a:t>
                      </a:r>
                      <a:endParaRPr lang="ja-JP" altLang="en-US" sz="900" b="0" i="0" u="none" strike="noStrike" dirty="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郊外型</a:t>
                      </a:r>
                      <a:r>
                        <a:rPr lang="ja-JP" altLang="en-US" sz="900" b="0" i="0" u="none" strike="noStrike" dirty="0">
                          <a:solidFill>
                            <a:schemeClr val="bg1"/>
                          </a:solidFill>
                          <a:effectLst/>
                          <a:latin typeface="ＭＳ Ｐゴシック"/>
                        </a:rPr>
                        <a:t>１</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郊外型２</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r>
              <a:tr h="186720">
                <a:tc>
                  <a:txBody>
                    <a:bodyPr/>
                    <a:lstStyle/>
                    <a:p>
                      <a:pPr algn="r" fontAlgn="ctr"/>
                      <a:r>
                        <a:rPr lang="en-US" altLang="ja-JP" sz="800" b="0" i="0" u="none" strike="noStrike" dirty="0">
                          <a:effectLst/>
                          <a:latin typeface="ＭＳ Ｐゴシック"/>
                        </a:rPr>
                        <a:t>10</a:t>
                      </a:r>
                      <a:r>
                        <a:rPr lang="ja-JP" altLang="en-US" sz="800" b="0" i="0" u="none" strike="noStrike" dirty="0">
                          <a:effectLst/>
                          <a:latin typeface="ＭＳ Ｐゴシック"/>
                        </a:rPr>
                        <a:t>代</a:t>
                      </a:r>
                    </a:p>
                  </a:txBody>
                  <a:tcPr marL="9525" marR="9525" marT="9525" marB="0" anchor="ctr"/>
                </a:tc>
                <a:tc>
                  <a:txBody>
                    <a:bodyPr/>
                    <a:lstStyle/>
                    <a:p>
                      <a:pPr algn="ctr" fontAlgn="ctr"/>
                      <a:r>
                        <a:rPr lang="en-US" altLang="ja-JP" sz="800" b="0" i="0" u="none" strike="noStrike" dirty="0">
                          <a:effectLst/>
                          <a:latin typeface="ＭＳ Ｐゴシック"/>
                        </a:rPr>
                        <a:t>2</a:t>
                      </a:r>
                    </a:p>
                  </a:txBody>
                  <a:tcPr marL="9525" marR="9525" marT="9525" marB="0" anchor="ctr"/>
                </a:tc>
                <a:tc>
                  <a:txBody>
                    <a:bodyPr/>
                    <a:lstStyle/>
                    <a:p>
                      <a:pPr algn="ctr" fontAlgn="ctr"/>
                      <a:r>
                        <a:rPr lang="en-US" altLang="ja-JP" sz="800" b="0" i="0" u="none" strike="noStrike">
                          <a:effectLst/>
                          <a:latin typeface="ＭＳ Ｐゴシック"/>
                        </a:rPr>
                        <a:t>0.2%</a:t>
                      </a:r>
                    </a:p>
                  </a:txBody>
                  <a:tcPr marL="9525" marR="9525" marT="9525" marB="0" anchor="ctr"/>
                </a:tc>
                <a:tc>
                  <a:txBody>
                    <a:bodyPr/>
                    <a:lstStyle/>
                    <a:p>
                      <a:pPr algn="ctr" fontAlgn="ctr"/>
                      <a:r>
                        <a:rPr lang="en-US" altLang="ja-JP" sz="800" b="0" i="0" u="none" strike="noStrike">
                          <a:effectLst/>
                          <a:latin typeface="ＭＳ Ｐゴシック"/>
                        </a:rPr>
                        <a:t>0</a:t>
                      </a:r>
                    </a:p>
                  </a:txBody>
                  <a:tcPr marL="9525" marR="9525" marT="9525" marB="0" anchor="ctr"/>
                </a:tc>
                <a:tc>
                  <a:txBody>
                    <a:bodyPr/>
                    <a:lstStyle/>
                    <a:p>
                      <a:pPr algn="ctr" fontAlgn="ctr"/>
                      <a:r>
                        <a:rPr lang="en-US" altLang="ja-JP" sz="800" b="0" i="0" u="none" strike="noStrike">
                          <a:effectLst/>
                          <a:latin typeface="ＭＳ Ｐゴシック"/>
                        </a:rPr>
                        <a:t>0.0%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a:t>
                      </a:r>
                    </a:p>
                  </a:txBody>
                  <a:tcPr marL="9525" marR="9525" marT="9525" marB="0" anchor="ctr"/>
                </a:tc>
                <a:tc>
                  <a:txBody>
                    <a:bodyPr/>
                    <a:lstStyle/>
                    <a:p>
                      <a:pPr algn="ctr" fontAlgn="ctr"/>
                      <a:r>
                        <a:rPr lang="en-US" altLang="ja-JP" sz="800" b="0" i="0" u="none" strike="noStrike">
                          <a:effectLst/>
                          <a:latin typeface="ＭＳ Ｐゴシック"/>
                        </a:rPr>
                        <a:t>0.3%</a:t>
                      </a:r>
                    </a:p>
                  </a:txBody>
                  <a:tcPr marL="9525" marR="9525" marT="9525" marB="0" anchor="ctr"/>
                </a:tc>
                <a:tc>
                  <a:txBody>
                    <a:bodyPr/>
                    <a:lstStyle/>
                    <a:p>
                      <a:pPr algn="ctr" fontAlgn="ctr"/>
                      <a:r>
                        <a:rPr lang="en-US" altLang="ja-JP" sz="800" b="0" i="0" u="none" strike="noStrike">
                          <a:effectLst/>
                          <a:latin typeface="ＭＳ Ｐゴシック"/>
                        </a:rPr>
                        <a:t>0</a:t>
                      </a:r>
                    </a:p>
                  </a:txBody>
                  <a:tcPr marL="9525" marR="9525" marT="9525" marB="0" anchor="ctr"/>
                </a:tc>
                <a:tc>
                  <a:txBody>
                    <a:bodyPr/>
                    <a:lstStyle/>
                    <a:p>
                      <a:pPr algn="ctr" fontAlgn="ctr"/>
                      <a:r>
                        <a:rPr lang="en-US" altLang="ja-JP" sz="800" b="0" i="0" u="none" strike="noStrike">
                          <a:effectLst/>
                          <a:latin typeface="ＭＳ Ｐゴシック"/>
                        </a:rPr>
                        <a:t>0.0%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0.3%</a:t>
                      </a:r>
                    </a:p>
                  </a:txBody>
                  <a:tcPr marL="9525" marR="9525" marT="9525" marB="0" anchor="ctr"/>
                </a:tc>
              </a:tr>
              <a:tr h="171115">
                <a:tc>
                  <a:txBody>
                    <a:bodyPr/>
                    <a:lstStyle/>
                    <a:p>
                      <a:pPr algn="r" fontAlgn="ctr"/>
                      <a:r>
                        <a:rPr lang="en-US" altLang="ja-JP" sz="800" b="0" i="0" u="none" strike="noStrike" dirty="0">
                          <a:effectLst/>
                          <a:latin typeface="ＭＳ Ｐゴシック"/>
                        </a:rPr>
                        <a:t>20</a:t>
                      </a:r>
                      <a:r>
                        <a:rPr lang="ja-JP" altLang="en-US" sz="800" b="0" i="0" u="none" strike="noStrike" dirty="0">
                          <a:effectLst/>
                          <a:latin typeface="ＭＳ Ｐゴシック"/>
                        </a:rPr>
                        <a:t>代</a:t>
                      </a:r>
                    </a:p>
                  </a:txBody>
                  <a:tcPr marL="9525" marR="9525" marT="9525" marB="0" anchor="ctr"/>
                </a:tc>
                <a:tc>
                  <a:txBody>
                    <a:bodyPr/>
                    <a:lstStyle/>
                    <a:p>
                      <a:pPr algn="ctr" fontAlgn="ctr"/>
                      <a:r>
                        <a:rPr lang="en-US" altLang="ja-JP" sz="800" b="0" i="0" u="none" strike="noStrike">
                          <a:effectLst/>
                          <a:latin typeface="ＭＳ Ｐゴシック"/>
                        </a:rPr>
                        <a:t>25</a:t>
                      </a:r>
                    </a:p>
                  </a:txBody>
                  <a:tcPr marL="9525" marR="9525" marT="9525" marB="0" anchor="ctr"/>
                </a:tc>
                <a:tc>
                  <a:txBody>
                    <a:bodyPr/>
                    <a:lstStyle/>
                    <a:p>
                      <a:pPr algn="ctr" fontAlgn="ctr"/>
                      <a:r>
                        <a:rPr lang="en-US" altLang="ja-JP" sz="800" b="0" i="0" u="none" strike="noStrike">
                          <a:effectLst/>
                          <a:latin typeface="ＭＳ Ｐゴシック"/>
                        </a:rPr>
                        <a:t>2.0%</a:t>
                      </a:r>
                    </a:p>
                  </a:txBody>
                  <a:tcPr marL="9525" marR="9525" marT="9525" marB="0" anchor="ctr"/>
                </a:tc>
                <a:tc>
                  <a:txBody>
                    <a:bodyPr/>
                    <a:lstStyle/>
                    <a:p>
                      <a:pPr algn="ctr" fontAlgn="ctr"/>
                      <a:r>
                        <a:rPr lang="en-US" altLang="ja-JP" sz="800" b="0" i="0" u="none" strike="noStrike">
                          <a:effectLst/>
                          <a:latin typeface="ＭＳ Ｐゴシック"/>
                        </a:rPr>
                        <a:t>6</a:t>
                      </a:r>
                    </a:p>
                  </a:txBody>
                  <a:tcPr marL="9525" marR="9525" marT="9525" marB="0" anchor="ctr"/>
                </a:tc>
                <a:tc>
                  <a:txBody>
                    <a:bodyPr/>
                    <a:lstStyle/>
                    <a:p>
                      <a:pPr algn="ctr" fontAlgn="ctr"/>
                      <a:r>
                        <a:rPr lang="en-US" altLang="ja-JP" sz="800" b="0" i="0" u="none" strike="noStrike">
                          <a:effectLst/>
                          <a:latin typeface="ＭＳ Ｐゴシック"/>
                        </a:rPr>
                        <a:t>1.9%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a:t>
                      </a:r>
                    </a:p>
                  </a:txBody>
                  <a:tcPr marL="9525" marR="9525" marT="9525" marB="0" anchor="ctr"/>
                </a:tc>
                <a:tc>
                  <a:txBody>
                    <a:bodyPr/>
                    <a:lstStyle/>
                    <a:p>
                      <a:pPr algn="ctr" fontAlgn="ctr"/>
                      <a:r>
                        <a:rPr lang="en-US" altLang="ja-JP" sz="800" b="0" i="0" u="none" strike="noStrike">
                          <a:effectLst/>
                          <a:latin typeface="ＭＳ Ｐゴシック"/>
                        </a:rPr>
                        <a:t>1.0%</a:t>
                      </a:r>
                    </a:p>
                  </a:txBody>
                  <a:tcPr marL="9525" marR="9525" marT="9525" marB="0" anchor="ctr"/>
                </a:tc>
                <a:tc>
                  <a:txBody>
                    <a:bodyPr/>
                    <a:lstStyle/>
                    <a:p>
                      <a:pPr algn="ctr" fontAlgn="ctr"/>
                      <a:r>
                        <a:rPr lang="en-US" altLang="ja-JP" sz="800" b="0" i="0" u="none" strike="noStrike">
                          <a:effectLst/>
                          <a:latin typeface="ＭＳ Ｐゴシック"/>
                        </a:rPr>
                        <a:t>10</a:t>
                      </a:r>
                    </a:p>
                  </a:txBody>
                  <a:tcPr marL="9525" marR="9525" marT="9525" marB="0" anchor="ctr"/>
                </a:tc>
                <a:tc>
                  <a:txBody>
                    <a:bodyPr/>
                    <a:lstStyle/>
                    <a:p>
                      <a:pPr algn="ctr" fontAlgn="ctr"/>
                      <a:r>
                        <a:rPr lang="en-US" altLang="ja-JP" sz="800" b="0" i="0" u="none" strike="noStrike">
                          <a:effectLst/>
                          <a:latin typeface="ＭＳ Ｐゴシック"/>
                        </a:rPr>
                        <a:t>3.3%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2.0%</a:t>
                      </a:r>
                    </a:p>
                  </a:txBody>
                  <a:tcPr marL="9525" marR="9525" marT="9525" marB="0" anchor="ctr"/>
                </a:tc>
              </a:tr>
              <a:tr h="171115">
                <a:tc>
                  <a:txBody>
                    <a:bodyPr/>
                    <a:lstStyle/>
                    <a:p>
                      <a:pPr algn="r" fontAlgn="ctr"/>
                      <a:r>
                        <a:rPr lang="en-US" altLang="ja-JP" sz="800" b="0" i="0" u="none" strike="noStrike">
                          <a:effectLst/>
                          <a:latin typeface="ＭＳ Ｐゴシック"/>
                        </a:rPr>
                        <a:t>30</a:t>
                      </a:r>
                      <a:r>
                        <a:rPr lang="ja-JP" altLang="en-US" sz="800" b="0" i="0" u="none" strike="noStrike">
                          <a:effectLst/>
                          <a:latin typeface="ＭＳ Ｐゴシック"/>
                        </a:rPr>
                        <a:t>代</a:t>
                      </a:r>
                    </a:p>
                  </a:txBody>
                  <a:tcPr marL="9525" marR="9525" marT="9525" marB="0" anchor="ctr"/>
                </a:tc>
                <a:tc>
                  <a:txBody>
                    <a:bodyPr/>
                    <a:lstStyle/>
                    <a:p>
                      <a:pPr algn="ctr" fontAlgn="ctr"/>
                      <a:r>
                        <a:rPr lang="en-US" altLang="ja-JP" sz="800" b="0" i="0" u="none" strike="noStrike">
                          <a:effectLst/>
                          <a:latin typeface="ＭＳ Ｐゴシック"/>
                        </a:rPr>
                        <a:t>51</a:t>
                      </a:r>
                    </a:p>
                  </a:txBody>
                  <a:tcPr marL="9525" marR="9525" marT="9525" marB="0" anchor="ctr"/>
                </a:tc>
                <a:tc>
                  <a:txBody>
                    <a:bodyPr/>
                    <a:lstStyle/>
                    <a:p>
                      <a:pPr algn="ctr" fontAlgn="ctr"/>
                      <a:r>
                        <a:rPr lang="en-US" altLang="ja-JP" sz="800" b="0" i="0" u="none" strike="noStrike">
                          <a:effectLst/>
                          <a:latin typeface="ＭＳ Ｐゴシック"/>
                        </a:rPr>
                        <a:t>4.2%</a:t>
                      </a:r>
                    </a:p>
                  </a:txBody>
                  <a:tcPr marL="9525" marR="9525" marT="9525" marB="0" anchor="ctr"/>
                </a:tc>
                <a:tc>
                  <a:txBody>
                    <a:bodyPr/>
                    <a:lstStyle/>
                    <a:p>
                      <a:pPr algn="ctr" fontAlgn="ctr"/>
                      <a:r>
                        <a:rPr lang="en-US" altLang="ja-JP" sz="800" b="0" i="0" u="none" strike="noStrike">
                          <a:effectLst/>
                          <a:latin typeface="ＭＳ Ｐゴシック"/>
                        </a:rPr>
                        <a:t>10</a:t>
                      </a:r>
                    </a:p>
                  </a:txBody>
                  <a:tcPr marL="9525" marR="9525" marT="9525" marB="0" anchor="ctr"/>
                </a:tc>
                <a:tc>
                  <a:txBody>
                    <a:bodyPr/>
                    <a:lstStyle/>
                    <a:p>
                      <a:pPr algn="ctr" fontAlgn="ctr"/>
                      <a:r>
                        <a:rPr lang="en-US" altLang="ja-JP" sz="800" b="0" i="0" u="none" strike="noStrike">
                          <a:effectLst/>
                          <a:latin typeface="ＭＳ Ｐゴシック"/>
                        </a:rPr>
                        <a:t>3.2%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13</a:t>
                      </a:r>
                    </a:p>
                  </a:txBody>
                  <a:tcPr marL="9525" marR="9525" marT="9525" marB="0" anchor="ctr"/>
                </a:tc>
                <a:tc>
                  <a:txBody>
                    <a:bodyPr/>
                    <a:lstStyle/>
                    <a:p>
                      <a:pPr algn="ctr" fontAlgn="ctr"/>
                      <a:r>
                        <a:rPr lang="en-US" altLang="ja-JP" sz="800" b="0" i="0" u="none" strike="noStrike">
                          <a:effectLst/>
                          <a:latin typeface="ＭＳ Ｐゴシック"/>
                        </a:rPr>
                        <a:t>4.3%</a:t>
                      </a:r>
                    </a:p>
                  </a:txBody>
                  <a:tcPr marL="9525" marR="9525" marT="9525" marB="0" anchor="ctr"/>
                </a:tc>
                <a:tc>
                  <a:txBody>
                    <a:bodyPr/>
                    <a:lstStyle/>
                    <a:p>
                      <a:pPr algn="ctr" fontAlgn="ctr"/>
                      <a:r>
                        <a:rPr lang="en-US" altLang="ja-JP" sz="800" b="0" i="0" u="none" strike="noStrike">
                          <a:effectLst/>
                          <a:latin typeface="ＭＳ Ｐゴシック"/>
                        </a:rPr>
                        <a:t>12</a:t>
                      </a:r>
                    </a:p>
                  </a:txBody>
                  <a:tcPr marL="9525" marR="9525" marT="9525" marB="0" anchor="ctr"/>
                </a:tc>
                <a:tc>
                  <a:txBody>
                    <a:bodyPr/>
                    <a:lstStyle/>
                    <a:p>
                      <a:pPr algn="ctr" fontAlgn="ctr"/>
                      <a:r>
                        <a:rPr lang="en-US" altLang="ja-JP" sz="800" b="0" i="0" u="none" strike="noStrike">
                          <a:effectLst/>
                          <a:latin typeface="ＭＳ Ｐゴシック"/>
                        </a:rPr>
                        <a:t>3.9%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5.3%</a:t>
                      </a:r>
                    </a:p>
                  </a:txBody>
                  <a:tcPr marL="9525" marR="9525" marT="9525" marB="0" anchor="ctr"/>
                </a:tc>
              </a:tr>
              <a:tr h="171115">
                <a:tc>
                  <a:txBody>
                    <a:bodyPr/>
                    <a:lstStyle/>
                    <a:p>
                      <a:pPr algn="r" fontAlgn="ctr"/>
                      <a:r>
                        <a:rPr lang="en-US" altLang="ja-JP" sz="800" b="0" i="0" u="none" strike="noStrike">
                          <a:effectLst/>
                          <a:latin typeface="ＭＳ Ｐゴシック"/>
                        </a:rPr>
                        <a:t>40</a:t>
                      </a:r>
                      <a:r>
                        <a:rPr lang="ja-JP" altLang="en-US" sz="800" b="0" i="0" u="none" strike="noStrike">
                          <a:effectLst/>
                          <a:latin typeface="ＭＳ Ｐゴシック"/>
                        </a:rPr>
                        <a:t>代</a:t>
                      </a:r>
                    </a:p>
                  </a:txBody>
                  <a:tcPr marL="9525" marR="9525" marT="9525" marB="0" anchor="ctr"/>
                </a:tc>
                <a:tc>
                  <a:txBody>
                    <a:bodyPr/>
                    <a:lstStyle/>
                    <a:p>
                      <a:pPr algn="ctr" fontAlgn="ctr"/>
                      <a:r>
                        <a:rPr lang="en-US" altLang="ja-JP" sz="800" b="0" i="0" u="none" strike="noStrike">
                          <a:effectLst/>
                          <a:latin typeface="ＭＳ Ｐゴシック"/>
                        </a:rPr>
                        <a:t>127</a:t>
                      </a:r>
                    </a:p>
                  </a:txBody>
                  <a:tcPr marL="9525" marR="9525" marT="9525" marB="0" anchor="ctr"/>
                </a:tc>
                <a:tc>
                  <a:txBody>
                    <a:bodyPr/>
                    <a:lstStyle/>
                    <a:p>
                      <a:pPr algn="ctr" fontAlgn="ctr"/>
                      <a:r>
                        <a:rPr lang="en-US" altLang="ja-JP" sz="800" b="0" i="0" u="none" strike="noStrike">
                          <a:effectLst/>
                          <a:latin typeface="ＭＳ Ｐゴシック"/>
                        </a:rPr>
                        <a:t>10.4%</a:t>
                      </a:r>
                    </a:p>
                  </a:txBody>
                  <a:tcPr marL="9525" marR="9525" marT="9525" marB="0" anchor="ctr"/>
                </a:tc>
                <a:tc>
                  <a:txBody>
                    <a:bodyPr/>
                    <a:lstStyle/>
                    <a:p>
                      <a:pPr algn="ctr" fontAlgn="ctr"/>
                      <a:r>
                        <a:rPr lang="en-US" altLang="ja-JP" sz="800" b="0" i="0" u="none" strike="noStrike">
                          <a:effectLst/>
                          <a:latin typeface="ＭＳ Ｐゴシック"/>
                        </a:rPr>
                        <a:t>36</a:t>
                      </a:r>
                    </a:p>
                  </a:txBody>
                  <a:tcPr marL="9525" marR="9525" marT="9525" marB="0" anchor="ctr"/>
                </a:tc>
                <a:tc>
                  <a:txBody>
                    <a:bodyPr/>
                    <a:lstStyle/>
                    <a:p>
                      <a:pPr algn="ctr" fontAlgn="ctr"/>
                      <a:r>
                        <a:rPr lang="en-US" altLang="ja-JP" sz="800" b="0" i="0" u="none" strike="noStrike">
                          <a:effectLst/>
                          <a:latin typeface="ＭＳ Ｐゴシック"/>
                        </a:rPr>
                        <a:t>11.5%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43</a:t>
                      </a:r>
                    </a:p>
                  </a:txBody>
                  <a:tcPr marL="9525" marR="9525" marT="9525" marB="0" anchor="ctr"/>
                </a:tc>
                <a:tc>
                  <a:txBody>
                    <a:bodyPr/>
                    <a:lstStyle/>
                    <a:p>
                      <a:pPr algn="ctr" fontAlgn="ctr"/>
                      <a:r>
                        <a:rPr lang="en-US" altLang="ja-JP" sz="800" b="0" i="0" u="none" strike="noStrike">
                          <a:effectLst/>
                          <a:latin typeface="ＭＳ Ｐゴシック"/>
                        </a:rPr>
                        <a:t>14.2%</a:t>
                      </a:r>
                    </a:p>
                  </a:txBody>
                  <a:tcPr marL="9525" marR="9525" marT="9525" marB="0" anchor="ctr"/>
                </a:tc>
                <a:tc>
                  <a:txBody>
                    <a:bodyPr/>
                    <a:lstStyle/>
                    <a:p>
                      <a:pPr algn="ctr" fontAlgn="ctr"/>
                      <a:r>
                        <a:rPr lang="en-US" altLang="ja-JP" sz="800" b="0" i="0" u="none" strike="noStrike">
                          <a:effectLst/>
                          <a:latin typeface="ＭＳ Ｐゴシック"/>
                        </a:rPr>
                        <a:t>23</a:t>
                      </a:r>
                    </a:p>
                  </a:txBody>
                  <a:tcPr marL="9525" marR="9525" marT="9525" marB="0" anchor="ctr"/>
                </a:tc>
                <a:tc>
                  <a:txBody>
                    <a:bodyPr/>
                    <a:lstStyle/>
                    <a:p>
                      <a:pPr algn="ctr" fontAlgn="ctr"/>
                      <a:r>
                        <a:rPr lang="en-US" altLang="ja-JP" sz="800" b="0" i="0" u="none" strike="noStrike">
                          <a:effectLst/>
                          <a:latin typeface="ＭＳ Ｐゴシック"/>
                        </a:rPr>
                        <a:t>7.5%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8.2%</a:t>
                      </a:r>
                    </a:p>
                  </a:txBody>
                  <a:tcPr marL="9525" marR="9525" marT="9525" marB="0" anchor="ctr"/>
                </a:tc>
              </a:tr>
              <a:tr h="171115">
                <a:tc>
                  <a:txBody>
                    <a:bodyPr/>
                    <a:lstStyle/>
                    <a:p>
                      <a:pPr algn="r" fontAlgn="ctr"/>
                      <a:r>
                        <a:rPr lang="en-US" altLang="ja-JP" sz="800" b="0" i="0" u="none" strike="noStrike">
                          <a:effectLst/>
                          <a:latin typeface="ＭＳ Ｐゴシック"/>
                        </a:rPr>
                        <a:t>50</a:t>
                      </a:r>
                      <a:r>
                        <a:rPr lang="ja-JP" altLang="en-US" sz="800" b="0" i="0" u="none" strike="noStrike">
                          <a:effectLst/>
                          <a:latin typeface="ＭＳ Ｐゴシック"/>
                        </a:rPr>
                        <a:t>代</a:t>
                      </a:r>
                    </a:p>
                  </a:txBody>
                  <a:tcPr marL="9525" marR="9525" marT="9525" marB="0" anchor="ctr"/>
                </a:tc>
                <a:tc>
                  <a:txBody>
                    <a:bodyPr/>
                    <a:lstStyle/>
                    <a:p>
                      <a:pPr algn="ctr" fontAlgn="ctr"/>
                      <a:r>
                        <a:rPr lang="en-US" altLang="ja-JP" sz="800" b="0" i="0" u="none" strike="noStrike">
                          <a:effectLst/>
                          <a:latin typeface="ＭＳ Ｐゴシック"/>
                        </a:rPr>
                        <a:t>191</a:t>
                      </a:r>
                    </a:p>
                  </a:txBody>
                  <a:tcPr marL="9525" marR="9525" marT="9525" marB="0" anchor="ctr"/>
                </a:tc>
                <a:tc>
                  <a:txBody>
                    <a:bodyPr/>
                    <a:lstStyle/>
                    <a:p>
                      <a:pPr algn="ctr" fontAlgn="ctr"/>
                      <a:r>
                        <a:rPr lang="en-US" altLang="ja-JP" sz="800" b="0" i="0" u="none" strike="noStrike">
                          <a:effectLst/>
                          <a:latin typeface="ＭＳ Ｐゴシック"/>
                        </a:rPr>
                        <a:t>15.6%</a:t>
                      </a:r>
                    </a:p>
                  </a:txBody>
                  <a:tcPr marL="9525" marR="9525" marT="9525" marB="0" anchor="ctr"/>
                </a:tc>
                <a:tc>
                  <a:txBody>
                    <a:bodyPr/>
                    <a:lstStyle/>
                    <a:p>
                      <a:pPr algn="ctr" fontAlgn="ctr"/>
                      <a:r>
                        <a:rPr lang="en-US" altLang="ja-JP" sz="800" b="0" i="0" u="none" strike="noStrike">
                          <a:effectLst/>
                          <a:latin typeface="ＭＳ Ｐゴシック"/>
                        </a:rPr>
                        <a:t>42</a:t>
                      </a:r>
                    </a:p>
                  </a:txBody>
                  <a:tcPr marL="9525" marR="9525" marT="9525" marB="0" anchor="ctr"/>
                </a:tc>
                <a:tc>
                  <a:txBody>
                    <a:bodyPr/>
                    <a:lstStyle/>
                    <a:p>
                      <a:pPr algn="ctr" fontAlgn="ctr"/>
                      <a:r>
                        <a:rPr lang="en-US" altLang="ja-JP" sz="800" b="0" i="0" u="none" strike="noStrike">
                          <a:effectLst/>
                          <a:latin typeface="ＭＳ Ｐゴシック"/>
                        </a:rPr>
                        <a:t>13.4%</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44</a:t>
                      </a:r>
                    </a:p>
                  </a:txBody>
                  <a:tcPr marL="9525" marR="9525" marT="9525" marB="0" anchor="ctr"/>
                </a:tc>
                <a:tc>
                  <a:txBody>
                    <a:bodyPr/>
                    <a:lstStyle/>
                    <a:p>
                      <a:pPr algn="ctr" fontAlgn="ctr"/>
                      <a:r>
                        <a:rPr lang="en-US" altLang="ja-JP" sz="800" b="0" i="0" u="none" strike="noStrike">
                          <a:effectLst/>
                          <a:latin typeface="ＭＳ Ｐゴシック"/>
                        </a:rPr>
                        <a:t>14.5%</a:t>
                      </a:r>
                    </a:p>
                  </a:txBody>
                  <a:tcPr marL="9525" marR="9525" marT="9525" marB="0" anchor="ctr"/>
                </a:tc>
                <a:tc>
                  <a:txBody>
                    <a:bodyPr/>
                    <a:lstStyle/>
                    <a:p>
                      <a:pPr algn="ctr" fontAlgn="ctr"/>
                      <a:r>
                        <a:rPr lang="en-US" altLang="ja-JP" sz="800" b="0" i="0" u="none" strike="noStrike">
                          <a:effectLst/>
                          <a:latin typeface="ＭＳ Ｐゴシック"/>
                        </a:rPr>
                        <a:t>61</a:t>
                      </a:r>
                    </a:p>
                  </a:txBody>
                  <a:tcPr marL="9525" marR="9525" marT="9525" marB="0" anchor="ctr"/>
                </a:tc>
                <a:tc>
                  <a:txBody>
                    <a:bodyPr/>
                    <a:lstStyle/>
                    <a:p>
                      <a:pPr algn="ctr" fontAlgn="ctr"/>
                      <a:r>
                        <a:rPr lang="en-US" altLang="ja-JP" sz="800" b="0" i="0" u="none" strike="noStrike">
                          <a:effectLst/>
                          <a:latin typeface="ＭＳ Ｐゴシック"/>
                        </a:rPr>
                        <a:t>19.9%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44</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14.5%</a:t>
                      </a:r>
                    </a:p>
                  </a:txBody>
                  <a:tcPr marL="9525" marR="9525" marT="9525" marB="0" anchor="ctr"/>
                </a:tc>
              </a:tr>
              <a:tr h="211620">
                <a:tc>
                  <a:txBody>
                    <a:bodyPr/>
                    <a:lstStyle/>
                    <a:p>
                      <a:pPr algn="r" fontAlgn="ctr"/>
                      <a:r>
                        <a:rPr lang="en-US" altLang="ja-JP" sz="800" b="0" i="0" u="none" strike="noStrike">
                          <a:effectLst/>
                          <a:latin typeface="ＭＳ Ｐゴシック"/>
                        </a:rPr>
                        <a:t>60</a:t>
                      </a:r>
                      <a:r>
                        <a:rPr lang="ja-JP" altLang="en-US" sz="800" b="0" i="0" u="none" strike="noStrike">
                          <a:effectLst/>
                          <a:latin typeface="ＭＳ Ｐゴシック"/>
                        </a:rPr>
                        <a:t>代</a:t>
                      </a:r>
                    </a:p>
                  </a:txBody>
                  <a:tcPr marL="9525" marR="9525" marT="9525" marB="0" anchor="ctr"/>
                </a:tc>
                <a:tc>
                  <a:txBody>
                    <a:bodyPr/>
                    <a:lstStyle/>
                    <a:p>
                      <a:pPr algn="ctr" fontAlgn="ctr"/>
                      <a:r>
                        <a:rPr lang="en-US" altLang="ja-JP" sz="800" b="0" i="0" u="none" strike="noStrike">
                          <a:effectLst/>
                          <a:latin typeface="ＭＳ Ｐゴシック"/>
                        </a:rPr>
                        <a:t>462</a:t>
                      </a:r>
                    </a:p>
                  </a:txBody>
                  <a:tcPr marL="9525" marR="9525" marT="9525" marB="0" anchor="ctr"/>
                </a:tc>
                <a:tc>
                  <a:txBody>
                    <a:bodyPr/>
                    <a:lstStyle/>
                    <a:p>
                      <a:pPr algn="ctr" fontAlgn="ctr"/>
                      <a:r>
                        <a:rPr lang="en-US" altLang="ja-JP" sz="800" b="0" i="0" u="none" strike="noStrike">
                          <a:effectLst/>
                          <a:latin typeface="ＭＳ Ｐゴシック"/>
                        </a:rPr>
                        <a:t>37.7%</a:t>
                      </a:r>
                    </a:p>
                  </a:txBody>
                  <a:tcPr marL="9525" marR="9525" marT="9525" marB="0" anchor="ctr"/>
                </a:tc>
                <a:tc>
                  <a:txBody>
                    <a:bodyPr/>
                    <a:lstStyle/>
                    <a:p>
                      <a:pPr algn="ctr" fontAlgn="ctr"/>
                      <a:r>
                        <a:rPr lang="en-US" altLang="ja-JP" sz="800" b="0" i="0" u="none" strike="noStrike">
                          <a:effectLst/>
                          <a:latin typeface="ＭＳ Ｐゴシック"/>
                        </a:rPr>
                        <a:t>107</a:t>
                      </a:r>
                    </a:p>
                  </a:txBody>
                  <a:tcPr marL="9525" marR="9525" marT="9525" marB="0" anchor="ctr"/>
                </a:tc>
                <a:tc>
                  <a:txBody>
                    <a:bodyPr/>
                    <a:lstStyle/>
                    <a:p>
                      <a:pPr algn="ctr" fontAlgn="ctr"/>
                      <a:r>
                        <a:rPr lang="en-US" altLang="ja-JP" sz="800" b="0" i="0" u="none" strike="noStrike">
                          <a:effectLst/>
                          <a:latin typeface="ＭＳ Ｐゴシック"/>
                        </a:rPr>
                        <a:t>34.1%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101</a:t>
                      </a:r>
                    </a:p>
                  </a:txBody>
                  <a:tcPr marL="9525" marR="9525" marT="9525" marB="0" anchor="ctr"/>
                </a:tc>
                <a:tc>
                  <a:txBody>
                    <a:bodyPr/>
                    <a:lstStyle/>
                    <a:p>
                      <a:pPr algn="ctr" fontAlgn="ctr"/>
                      <a:r>
                        <a:rPr lang="en-US" altLang="ja-JP" sz="800" b="0" i="0" u="none" strike="noStrike">
                          <a:effectLst/>
                          <a:latin typeface="ＭＳ Ｐゴシック"/>
                        </a:rPr>
                        <a:t>33.3%</a:t>
                      </a:r>
                    </a:p>
                  </a:txBody>
                  <a:tcPr marL="9525" marR="9525" marT="9525" marB="0" anchor="ctr"/>
                </a:tc>
                <a:tc>
                  <a:txBody>
                    <a:bodyPr/>
                    <a:lstStyle/>
                    <a:p>
                      <a:pPr algn="ctr" fontAlgn="ctr"/>
                      <a:r>
                        <a:rPr lang="en-US" altLang="ja-JP" sz="800" b="0" i="0" u="none" strike="noStrike">
                          <a:effectLst/>
                          <a:latin typeface="ＭＳ Ｐゴシック"/>
                        </a:rPr>
                        <a:t>114</a:t>
                      </a:r>
                    </a:p>
                  </a:txBody>
                  <a:tcPr marL="9525" marR="9525" marT="9525" marB="0" anchor="ctr"/>
                </a:tc>
                <a:tc>
                  <a:txBody>
                    <a:bodyPr/>
                    <a:lstStyle/>
                    <a:p>
                      <a:pPr algn="ctr" fontAlgn="ctr"/>
                      <a:r>
                        <a:rPr lang="en-US" altLang="ja-JP" sz="800" b="0" i="0" u="none" strike="noStrike">
                          <a:effectLst/>
                          <a:latin typeface="ＭＳ Ｐゴシック"/>
                        </a:rPr>
                        <a:t>37.3%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140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46.1%</a:t>
                      </a:r>
                    </a:p>
                  </a:txBody>
                  <a:tcPr marL="9525" marR="9525" marT="9525" marB="0" anchor="ctr"/>
                </a:tc>
              </a:tr>
              <a:tr h="171115">
                <a:tc>
                  <a:txBody>
                    <a:bodyPr/>
                    <a:lstStyle/>
                    <a:p>
                      <a:pPr algn="r" fontAlgn="ctr"/>
                      <a:r>
                        <a:rPr lang="en-US" altLang="ja-JP" sz="800" b="0" i="0" u="none" strike="noStrike">
                          <a:effectLst/>
                          <a:latin typeface="ＭＳ Ｐゴシック"/>
                        </a:rPr>
                        <a:t>70</a:t>
                      </a:r>
                      <a:r>
                        <a:rPr lang="ja-JP" altLang="en-US" sz="800" b="0" i="0" u="none" strike="noStrike">
                          <a:effectLst/>
                          <a:latin typeface="ＭＳ Ｐゴシック"/>
                        </a:rPr>
                        <a:t>代以上</a:t>
                      </a:r>
                    </a:p>
                  </a:txBody>
                  <a:tcPr marL="9525" marR="9525" marT="9525" marB="0" anchor="ctr"/>
                </a:tc>
                <a:tc>
                  <a:txBody>
                    <a:bodyPr/>
                    <a:lstStyle/>
                    <a:p>
                      <a:pPr algn="ctr" fontAlgn="ctr"/>
                      <a:r>
                        <a:rPr lang="en-US" altLang="ja-JP" sz="800" b="0" i="0" u="none" strike="noStrike">
                          <a:effectLst/>
                          <a:latin typeface="ＭＳ Ｐゴシック"/>
                        </a:rPr>
                        <a:t>369</a:t>
                      </a:r>
                    </a:p>
                  </a:txBody>
                  <a:tcPr marL="9525" marR="9525" marT="9525" marB="0" anchor="ctr"/>
                </a:tc>
                <a:tc>
                  <a:txBody>
                    <a:bodyPr/>
                    <a:lstStyle/>
                    <a:p>
                      <a:pPr algn="ctr" fontAlgn="ctr"/>
                      <a:r>
                        <a:rPr lang="en-US" altLang="ja-JP" sz="800" b="0" i="0" u="none" strike="noStrike">
                          <a:effectLst/>
                          <a:latin typeface="ＭＳ Ｐゴシック"/>
                        </a:rPr>
                        <a:t>30.1%</a:t>
                      </a:r>
                    </a:p>
                  </a:txBody>
                  <a:tcPr marL="9525" marR="9525" marT="9525" marB="0" anchor="ctr"/>
                </a:tc>
                <a:tc>
                  <a:txBody>
                    <a:bodyPr/>
                    <a:lstStyle/>
                    <a:p>
                      <a:pPr algn="ctr" fontAlgn="ctr"/>
                      <a:r>
                        <a:rPr lang="en-US" altLang="ja-JP" sz="800" b="0" i="0" u="none" strike="noStrike">
                          <a:effectLst/>
                          <a:latin typeface="ＭＳ Ｐゴシック"/>
                        </a:rPr>
                        <a:t>113</a:t>
                      </a:r>
                    </a:p>
                  </a:txBody>
                  <a:tcPr marL="9525" marR="9525" marT="9525" marB="0" anchor="ctr"/>
                </a:tc>
                <a:tc>
                  <a:txBody>
                    <a:bodyPr/>
                    <a:lstStyle/>
                    <a:p>
                      <a:pPr algn="ctr" fontAlgn="ctr"/>
                      <a:r>
                        <a:rPr lang="en-US" altLang="ja-JP" sz="800" b="0" i="0" u="none" strike="noStrike">
                          <a:effectLst/>
                          <a:latin typeface="ＭＳ Ｐゴシック"/>
                        </a:rPr>
                        <a:t>36.0%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98</a:t>
                      </a:r>
                    </a:p>
                  </a:txBody>
                  <a:tcPr marL="9525" marR="9525" marT="9525" marB="0" anchor="ctr"/>
                </a:tc>
                <a:tc>
                  <a:txBody>
                    <a:bodyPr/>
                    <a:lstStyle/>
                    <a:p>
                      <a:pPr algn="ctr" fontAlgn="ctr"/>
                      <a:r>
                        <a:rPr lang="en-US" altLang="ja-JP" sz="800" b="0" i="0" u="none" strike="noStrike">
                          <a:effectLst/>
                          <a:latin typeface="ＭＳ Ｐゴシック"/>
                        </a:rPr>
                        <a:t>32.3%</a:t>
                      </a:r>
                    </a:p>
                  </a:txBody>
                  <a:tcPr marL="9525" marR="9525" marT="9525" marB="0" anchor="ctr"/>
                </a:tc>
                <a:tc>
                  <a:txBody>
                    <a:bodyPr/>
                    <a:lstStyle/>
                    <a:p>
                      <a:pPr algn="ctr" fontAlgn="ctr"/>
                      <a:r>
                        <a:rPr lang="en-US" altLang="ja-JP" sz="800" b="0" i="0" u="none" strike="noStrike">
                          <a:effectLst/>
                          <a:latin typeface="ＭＳ Ｐゴシック"/>
                        </a:rPr>
                        <a:t>86</a:t>
                      </a:r>
                    </a:p>
                  </a:txBody>
                  <a:tcPr marL="9525" marR="9525" marT="9525" marB="0" anchor="ctr"/>
                </a:tc>
                <a:tc>
                  <a:txBody>
                    <a:bodyPr/>
                    <a:lstStyle/>
                    <a:p>
                      <a:pPr algn="ctr" fontAlgn="ctr"/>
                      <a:r>
                        <a:rPr lang="en-US" altLang="ja-JP" sz="800" b="0" i="0" u="none" strike="noStrike">
                          <a:effectLst/>
                          <a:latin typeface="ＭＳ Ｐゴシック"/>
                        </a:rPr>
                        <a:t>28.1%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72</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23.7%</a:t>
                      </a:r>
                    </a:p>
                  </a:txBody>
                  <a:tcPr marL="9525" marR="9525" marT="9525" marB="0" anchor="ctr"/>
                </a:tc>
              </a:tr>
            </a:tbl>
          </a:graphicData>
        </a:graphic>
      </p:graphicFrame>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933" y="2123728"/>
            <a:ext cx="3060000" cy="1830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2649" y="2123728"/>
            <a:ext cx="3060000" cy="1827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表 9"/>
          <p:cNvGraphicFramePr>
            <a:graphicFrameLocks noGrp="1"/>
          </p:cNvGraphicFramePr>
          <p:nvPr>
            <p:extLst>
              <p:ext uri="{D42A27DB-BD31-4B8C-83A1-F6EECF244321}">
                <p14:modId xmlns:p14="http://schemas.microsoft.com/office/powerpoint/2010/main" val="3530196104"/>
              </p:ext>
            </p:extLst>
          </p:nvPr>
        </p:nvGraphicFramePr>
        <p:xfrm>
          <a:off x="311708" y="7346072"/>
          <a:ext cx="3059998" cy="1139863"/>
        </p:xfrm>
        <a:graphic>
          <a:graphicData uri="http://schemas.openxmlformats.org/drawingml/2006/table">
            <a:tbl>
              <a:tblPr firstRow="1" bandRow="1">
                <a:tableStyleId>{073A0DAA-6AF3-43AB-8588-CEC1D06C72B9}</a:tableStyleId>
              </a:tblPr>
              <a:tblGrid>
                <a:gridCol w="478448"/>
                <a:gridCol w="258155"/>
                <a:gridCol w="258155"/>
                <a:gridCol w="258155"/>
                <a:gridCol w="258155"/>
                <a:gridCol w="258155"/>
                <a:gridCol w="258155"/>
                <a:gridCol w="258155"/>
                <a:gridCol w="258155"/>
                <a:gridCol w="258155"/>
                <a:gridCol w="258155"/>
              </a:tblGrid>
              <a:tr h="268683">
                <a:tc>
                  <a:txBody>
                    <a:bodyPr/>
                    <a:lstStyle/>
                    <a:p>
                      <a:pPr algn="r" fontAlgn="ctr"/>
                      <a:r>
                        <a:rPr lang="ja-JP" altLang="en-US" sz="800" b="0" i="0" u="none" strike="noStrike" dirty="0" smtClean="0">
                          <a:effectLst/>
                          <a:latin typeface="ＭＳ Ｐゴシック"/>
                        </a:rPr>
                        <a:t>世代構成</a:t>
                      </a:r>
                      <a:endParaRPr lang="ja-JP" altLang="en-US" sz="800" b="0" i="0" u="none" strike="noStrike" dirty="0">
                        <a:effectLst/>
                        <a:latin typeface="ＭＳ Ｐゴシック"/>
                      </a:endParaRPr>
                    </a:p>
                  </a:txBody>
                  <a:tcPr marL="9525" marR="9525" marT="9525" marB="0" anchor="ctr"/>
                </a:tc>
                <a:tc gridSpan="2">
                  <a:txBody>
                    <a:bodyPr/>
                    <a:lstStyle/>
                    <a:p>
                      <a:pPr algn="ctr" fontAlgn="ctr"/>
                      <a:r>
                        <a:rPr lang="ja-JP" altLang="en-US" sz="800" b="0" i="0" u="none" strike="noStrike" dirty="0" smtClean="0">
                          <a:solidFill>
                            <a:schemeClr val="bg1"/>
                          </a:solidFill>
                          <a:effectLst/>
                          <a:latin typeface="ＭＳ Ｐゴシック"/>
                        </a:rPr>
                        <a:t>合計</a:t>
                      </a:r>
                      <a:endParaRPr lang="en-US" altLang="ja-JP" sz="8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都市型</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中間型</a:t>
                      </a:r>
                      <a:endParaRPr lang="ja-JP" altLang="en-US" sz="900" b="0" i="0" u="none" strike="noStrike" dirty="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郊外型</a:t>
                      </a:r>
                      <a:r>
                        <a:rPr lang="ja-JP" altLang="en-US" sz="900" b="0" i="0" u="none" strike="noStrike" dirty="0">
                          <a:solidFill>
                            <a:schemeClr val="bg1"/>
                          </a:solidFill>
                          <a:effectLst/>
                          <a:latin typeface="ＭＳ Ｐゴシック"/>
                        </a:rPr>
                        <a:t>１</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郊外型２</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r>
              <a:tr h="186720">
                <a:tc>
                  <a:txBody>
                    <a:bodyPr/>
                    <a:lstStyle/>
                    <a:p>
                      <a:pPr algn="r" fontAlgn="ctr"/>
                      <a:r>
                        <a:rPr lang="ja-JP" altLang="en-US" sz="800" b="0" i="0" u="none" strike="noStrike" dirty="0">
                          <a:effectLst/>
                          <a:latin typeface="ＭＳ Ｐゴシック"/>
                        </a:rPr>
                        <a:t>単身</a:t>
                      </a:r>
                    </a:p>
                  </a:txBody>
                  <a:tcPr marL="9525" marR="9525" marT="9525" marB="0" anchor="ctr"/>
                </a:tc>
                <a:tc>
                  <a:txBody>
                    <a:bodyPr/>
                    <a:lstStyle/>
                    <a:p>
                      <a:pPr algn="ctr" fontAlgn="ctr"/>
                      <a:r>
                        <a:rPr lang="en-US" altLang="ja-JP" sz="800" b="0" i="0" u="none" strike="noStrike">
                          <a:effectLst/>
                          <a:latin typeface="ＭＳ Ｐゴシック"/>
                        </a:rPr>
                        <a:t>131</a:t>
                      </a:r>
                    </a:p>
                  </a:txBody>
                  <a:tcPr marL="9525" marR="9525" marT="9525" marB="0" anchor="ctr"/>
                </a:tc>
                <a:tc>
                  <a:txBody>
                    <a:bodyPr/>
                    <a:lstStyle/>
                    <a:p>
                      <a:pPr algn="ctr" fontAlgn="ctr"/>
                      <a:r>
                        <a:rPr lang="en-US" altLang="ja-JP" sz="800" b="0" i="0" u="none" strike="noStrike">
                          <a:effectLst/>
                          <a:latin typeface="ＭＳ Ｐゴシック"/>
                        </a:rPr>
                        <a:t>10.7%</a:t>
                      </a:r>
                    </a:p>
                  </a:txBody>
                  <a:tcPr marL="9525" marR="9525" marT="9525" marB="0" anchor="ctr"/>
                </a:tc>
                <a:tc>
                  <a:txBody>
                    <a:bodyPr/>
                    <a:lstStyle/>
                    <a:p>
                      <a:pPr algn="ctr" fontAlgn="ctr"/>
                      <a:r>
                        <a:rPr lang="en-US" altLang="ja-JP" sz="800" b="0" i="0" u="none" strike="noStrike">
                          <a:effectLst/>
                          <a:latin typeface="ＭＳ Ｐゴシック"/>
                        </a:rPr>
                        <a:t>47</a:t>
                      </a:r>
                    </a:p>
                  </a:txBody>
                  <a:tcPr marL="9525" marR="9525" marT="9525" marB="0" anchor="ctr"/>
                </a:tc>
                <a:tc>
                  <a:txBody>
                    <a:bodyPr/>
                    <a:lstStyle/>
                    <a:p>
                      <a:pPr algn="ctr" fontAlgn="ctr"/>
                      <a:r>
                        <a:rPr lang="en-US" altLang="ja-JP" sz="800" b="0" i="0" u="none" strike="noStrike">
                          <a:effectLst/>
                          <a:latin typeface="ＭＳ Ｐゴシック"/>
                        </a:rPr>
                        <a:t>15.0%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31</a:t>
                      </a:r>
                    </a:p>
                  </a:txBody>
                  <a:tcPr marL="9525" marR="9525" marT="9525" marB="0" anchor="ctr"/>
                </a:tc>
                <a:tc>
                  <a:txBody>
                    <a:bodyPr/>
                    <a:lstStyle/>
                    <a:p>
                      <a:pPr algn="ctr" fontAlgn="ctr"/>
                      <a:r>
                        <a:rPr lang="en-US" altLang="ja-JP" sz="800" b="0" i="0" u="none" strike="noStrike">
                          <a:effectLst/>
                          <a:latin typeface="ＭＳ Ｐゴシック"/>
                        </a:rPr>
                        <a:t>10.2%</a:t>
                      </a:r>
                    </a:p>
                  </a:txBody>
                  <a:tcPr marL="9525" marR="9525" marT="9525" marB="0" anchor="ctr"/>
                </a:tc>
                <a:tc>
                  <a:txBody>
                    <a:bodyPr/>
                    <a:lstStyle/>
                    <a:p>
                      <a:pPr algn="ctr" fontAlgn="ctr"/>
                      <a:r>
                        <a:rPr lang="en-US" altLang="ja-JP" sz="800" b="0" i="0" u="none" strike="noStrike">
                          <a:effectLst/>
                          <a:latin typeface="ＭＳ Ｐゴシック"/>
                        </a:rPr>
                        <a:t>22</a:t>
                      </a:r>
                    </a:p>
                  </a:txBody>
                  <a:tcPr marL="9525" marR="9525" marT="9525" marB="0" anchor="ctr"/>
                </a:tc>
                <a:tc>
                  <a:txBody>
                    <a:bodyPr/>
                    <a:lstStyle/>
                    <a:p>
                      <a:pPr algn="ctr" fontAlgn="ctr"/>
                      <a:r>
                        <a:rPr lang="en-US" altLang="ja-JP" sz="800" b="0" i="0" u="none" strike="noStrike">
                          <a:effectLst/>
                          <a:latin typeface="ＭＳ Ｐゴシック"/>
                        </a:rPr>
                        <a:t>7.2%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10.2%</a:t>
                      </a:r>
                    </a:p>
                  </a:txBody>
                  <a:tcPr marL="9525" marR="9525" marT="9525" marB="0" anchor="ctr"/>
                </a:tc>
              </a:tr>
              <a:tr h="171115">
                <a:tc>
                  <a:txBody>
                    <a:bodyPr/>
                    <a:lstStyle/>
                    <a:p>
                      <a:pPr algn="r" fontAlgn="ctr"/>
                      <a:r>
                        <a:rPr lang="ja-JP" altLang="en-US" sz="800" b="0" i="0" u="none" strike="noStrike">
                          <a:effectLst/>
                          <a:latin typeface="ＭＳ Ｐゴシック"/>
                        </a:rPr>
                        <a:t>夫婦のみ</a:t>
                      </a:r>
                    </a:p>
                  </a:txBody>
                  <a:tcPr marL="9525" marR="9525" marT="9525" marB="0" anchor="ctr"/>
                </a:tc>
                <a:tc>
                  <a:txBody>
                    <a:bodyPr/>
                    <a:lstStyle/>
                    <a:p>
                      <a:pPr algn="ctr" fontAlgn="ctr"/>
                      <a:r>
                        <a:rPr lang="en-US" altLang="ja-JP" sz="800" b="0" i="0" u="none" strike="noStrike">
                          <a:effectLst/>
                          <a:latin typeface="ＭＳ Ｐゴシック"/>
                        </a:rPr>
                        <a:t>538</a:t>
                      </a:r>
                    </a:p>
                  </a:txBody>
                  <a:tcPr marL="9525" marR="9525" marT="9525" marB="0" anchor="ctr"/>
                </a:tc>
                <a:tc>
                  <a:txBody>
                    <a:bodyPr/>
                    <a:lstStyle/>
                    <a:p>
                      <a:pPr algn="ctr" fontAlgn="ctr"/>
                      <a:r>
                        <a:rPr lang="en-US" altLang="ja-JP" sz="800" b="0" i="0" u="none" strike="noStrike">
                          <a:effectLst/>
                          <a:latin typeface="ＭＳ Ｐゴシック"/>
                        </a:rPr>
                        <a:t>43.8%</a:t>
                      </a:r>
                    </a:p>
                  </a:txBody>
                  <a:tcPr marL="9525" marR="9525" marT="9525" marB="0" anchor="ctr"/>
                </a:tc>
                <a:tc>
                  <a:txBody>
                    <a:bodyPr/>
                    <a:lstStyle/>
                    <a:p>
                      <a:pPr algn="ctr" fontAlgn="ctr"/>
                      <a:r>
                        <a:rPr lang="en-US" altLang="ja-JP" sz="800" b="0" i="0" u="none" strike="noStrike">
                          <a:effectLst/>
                          <a:latin typeface="ＭＳ Ｐゴシック"/>
                        </a:rPr>
                        <a:t>134</a:t>
                      </a:r>
                    </a:p>
                  </a:txBody>
                  <a:tcPr marL="9525" marR="9525" marT="9525" marB="0" anchor="ctr"/>
                </a:tc>
                <a:tc>
                  <a:txBody>
                    <a:bodyPr/>
                    <a:lstStyle/>
                    <a:p>
                      <a:pPr algn="ctr" fontAlgn="ctr"/>
                      <a:r>
                        <a:rPr lang="en-US" altLang="ja-JP" sz="800" b="0" i="0" u="none" strike="noStrike">
                          <a:effectLst/>
                          <a:latin typeface="ＭＳ Ｐゴシック"/>
                        </a:rPr>
                        <a:t>42.7%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114</a:t>
                      </a:r>
                    </a:p>
                  </a:txBody>
                  <a:tcPr marL="9525" marR="9525" marT="9525" marB="0" anchor="ctr"/>
                </a:tc>
                <a:tc>
                  <a:txBody>
                    <a:bodyPr/>
                    <a:lstStyle/>
                    <a:p>
                      <a:pPr algn="ctr" fontAlgn="ctr"/>
                      <a:r>
                        <a:rPr lang="en-US" altLang="ja-JP" sz="800" b="0" i="0" u="none" strike="noStrike">
                          <a:effectLst/>
                          <a:latin typeface="ＭＳ Ｐゴシック"/>
                        </a:rPr>
                        <a:t>37.6%</a:t>
                      </a:r>
                    </a:p>
                  </a:txBody>
                  <a:tcPr marL="9525" marR="9525" marT="9525" marB="0" anchor="ctr"/>
                </a:tc>
                <a:tc>
                  <a:txBody>
                    <a:bodyPr/>
                    <a:lstStyle/>
                    <a:p>
                      <a:pPr algn="ctr" fontAlgn="ctr"/>
                      <a:r>
                        <a:rPr lang="en-US" altLang="ja-JP" sz="800" b="0" i="0" u="none" strike="noStrike">
                          <a:effectLst/>
                          <a:latin typeface="ＭＳ Ｐゴシック"/>
                        </a:rPr>
                        <a:t>155</a:t>
                      </a:r>
                    </a:p>
                  </a:txBody>
                  <a:tcPr marL="9525" marR="9525" marT="9525" marB="0" anchor="ctr"/>
                </a:tc>
                <a:tc>
                  <a:txBody>
                    <a:bodyPr/>
                    <a:lstStyle/>
                    <a:p>
                      <a:pPr algn="ctr" fontAlgn="ctr"/>
                      <a:r>
                        <a:rPr lang="en-US" altLang="ja-JP" sz="800" b="0" i="0" u="none" strike="noStrike">
                          <a:effectLst/>
                          <a:latin typeface="ＭＳ Ｐゴシック"/>
                        </a:rPr>
                        <a:t>50.7%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135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44.4%</a:t>
                      </a:r>
                    </a:p>
                  </a:txBody>
                  <a:tcPr marL="9525" marR="9525" marT="9525" marB="0" anchor="ctr"/>
                </a:tc>
              </a:tr>
              <a:tr h="171115">
                <a:tc>
                  <a:txBody>
                    <a:bodyPr/>
                    <a:lstStyle/>
                    <a:p>
                      <a:pPr algn="r" fontAlgn="ctr"/>
                      <a:r>
                        <a:rPr lang="ja-JP" altLang="en-US" sz="800" b="0" i="0" u="none" strike="noStrike">
                          <a:effectLst/>
                          <a:latin typeface="ＭＳ Ｐゴシック"/>
                        </a:rPr>
                        <a:t>親子</a:t>
                      </a:r>
                    </a:p>
                  </a:txBody>
                  <a:tcPr marL="9525" marR="9525" marT="9525" marB="0" anchor="ctr"/>
                </a:tc>
                <a:tc>
                  <a:txBody>
                    <a:bodyPr/>
                    <a:lstStyle/>
                    <a:p>
                      <a:pPr algn="ctr" fontAlgn="ctr"/>
                      <a:r>
                        <a:rPr lang="en-US" altLang="ja-JP" sz="800" b="0" i="0" u="none" strike="noStrike">
                          <a:effectLst/>
                          <a:latin typeface="ＭＳ Ｐゴシック"/>
                        </a:rPr>
                        <a:t>502</a:t>
                      </a:r>
                    </a:p>
                  </a:txBody>
                  <a:tcPr marL="9525" marR="9525" marT="9525" marB="0" anchor="ctr"/>
                </a:tc>
                <a:tc>
                  <a:txBody>
                    <a:bodyPr/>
                    <a:lstStyle/>
                    <a:p>
                      <a:pPr algn="ctr" fontAlgn="ctr"/>
                      <a:r>
                        <a:rPr lang="en-US" altLang="ja-JP" sz="800" b="0" i="0" u="none" strike="noStrike">
                          <a:effectLst/>
                          <a:latin typeface="ＭＳ Ｐゴシック"/>
                        </a:rPr>
                        <a:t>40.9%</a:t>
                      </a:r>
                    </a:p>
                  </a:txBody>
                  <a:tcPr marL="9525" marR="9525" marT="9525" marB="0" anchor="ctr"/>
                </a:tc>
                <a:tc>
                  <a:txBody>
                    <a:bodyPr/>
                    <a:lstStyle/>
                    <a:p>
                      <a:pPr algn="ctr" fontAlgn="ctr"/>
                      <a:r>
                        <a:rPr lang="en-US" altLang="ja-JP" sz="800" b="0" i="0" u="none" strike="noStrike">
                          <a:effectLst/>
                          <a:latin typeface="ＭＳ Ｐゴシック"/>
                        </a:rPr>
                        <a:t>123</a:t>
                      </a:r>
                    </a:p>
                  </a:txBody>
                  <a:tcPr marL="9525" marR="9525" marT="9525" marB="0" anchor="ctr"/>
                </a:tc>
                <a:tc>
                  <a:txBody>
                    <a:bodyPr/>
                    <a:lstStyle/>
                    <a:p>
                      <a:pPr algn="ctr" fontAlgn="ctr"/>
                      <a:r>
                        <a:rPr lang="en-US" altLang="ja-JP" sz="800" b="0" i="0" u="none" strike="noStrike">
                          <a:effectLst/>
                          <a:latin typeface="ＭＳ Ｐゴシック"/>
                        </a:rPr>
                        <a:t>39.2%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137</a:t>
                      </a:r>
                    </a:p>
                  </a:txBody>
                  <a:tcPr marL="9525" marR="9525" marT="9525" marB="0" anchor="ctr"/>
                </a:tc>
                <a:tc>
                  <a:txBody>
                    <a:bodyPr/>
                    <a:lstStyle/>
                    <a:p>
                      <a:pPr algn="ctr" fontAlgn="ctr"/>
                      <a:r>
                        <a:rPr lang="en-US" altLang="ja-JP" sz="800" b="0" i="0" u="none" strike="noStrike">
                          <a:effectLst/>
                          <a:latin typeface="ＭＳ Ｐゴシック"/>
                        </a:rPr>
                        <a:t>45.2%</a:t>
                      </a:r>
                    </a:p>
                  </a:txBody>
                  <a:tcPr marL="9525" marR="9525" marT="9525" marB="0" anchor="ctr"/>
                </a:tc>
                <a:tc>
                  <a:txBody>
                    <a:bodyPr/>
                    <a:lstStyle/>
                    <a:p>
                      <a:pPr algn="ctr" fontAlgn="ctr"/>
                      <a:r>
                        <a:rPr lang="en-US" altLang="ja-JP" sz="800" b="0" i="0" u="none" strike="noStrike">
                          <a:effectLst/>
                          <a:latin typeface="ＭＳ Ｐゴシック"/>
                        </a:rPr>
                        <a:t>117</a:t>
                      </a:r>
                    </a:p>
                  </a:txBody>
                  <a:tcPr marL="9525" marR="9525" marT="9525" marB="0" anchor="ctr"/>
                </a:tc>
                <a:tc>
                  <a:txBody>
                    <a:bodyPr/>
                    <a:lstStyle/>
                    <a:p>
                      <a:pPr algn="ctr" fontAlgn="ctr"/>
                      <a:r>
                        <a:rPr lang="en-US" altLang="ja-JP" sz="800" b="0" i="0" u="none" strike="noStrike">
                          <a:effectLst/>
                          <a:latin typeface="ＭＳ Ｐゴシック"/>
                        </a:rPr>
                        <a:t>38.2%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125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41.1%</a:t>
                      </a:r>
                    </a:p>
                  </a:txBody>
                  <a:tcPr marL="9525" marR="9525" marT="9525" marB="0" anchor="ctr"/>
                </a:tc>
              </a:tr>
              <a:tr h="171115">
                <a:tc>
                  <a:txBody>
                    <a:bodyPr/>
                    <a:lstStyle/>
                    <a:p>
                      <a:pPr algn="r" fontAlgn="ctr"/>
                      <a:r>
                        <a:rPr lang="en-US" altLang="ja-JP" sz="800" b="0" i="0" u="none" strike="noStrike">
                          <a:effectLst/>
                          <a:latin typeface="ＭＳ Ｐゴシック"/>
                        </a:rPr>
                        <a:t>3</a:t>
                      </a:r>
                      <a:r>
                        <a:rPr lang="ja-JP" altLang="en-US" sz="800" b="0" i="0" u="none" strike="noStrike">
                          <a:effectLst/>
                          <a:latin typeface="ＭＳ Ｐゴシック"/>
                        </a:rPr>
                        <a:t>世代</a:t>
                      </a:r>
                    </a:p>
                  </a:txBody>
                  <a:tcPr marL="9525" marR="9525" marT="9525" marB="0" anchor="ctr"/>
                </a:tc>
                <a:tc>
                  <a:txBody>
                    <a:bodyPr/>
                    <a:lstStyle/>
                    <a:p>
                      <a:pPr algn="ctr" fontAlgn="ctr"/>
                      <a:r>
                        <a:rPr lang="en-US" altLang="ja-JP" sz="800" b="0" i="0" u="none" strike="noStrike">
                          <a:effectLst/>
                          <a:latin typeface="ＭＳ Ｐゴシック"/>
                        </a:rPr>
                        <a:t>47</a:t>
                      </a:r>
                    </a:p>
                  </a:txBody>
                  <a:tcPr marL="9525" marR="9525" marT="9525" marB="0" anchor="ctr"/>
                </a:tc>
                <a:tc>
                  <a:txBody>
                    <a:bodyPr/>
                    <a:lstStyle/>
                    <a:p>
                      <a:pPr algn="ctr" fontAlgn="ctr"/>
                      <a:r>
                        <a:rPr lang="en-US" altLang="ja-JP" sz="800" b="0" i="0" u="none" strike="noStrike">
                          <a:effectLst/>
                          <a:latin typeface="ＭＳ Ｐゴシック"/>
                        </a:rPr>
                        <a:t>3.8%</a:t>
                      </a:r>
                    </a:p>
                  </a:txBody>
                  <a:tcPr marL="9525" marR="9525" marT="9525" marB="0" anchor="ctr"/>
                </a:tc>
                <a:tc>
                  <a:txBody>
                    <a:bodyPr/>
                    <a:lstStyle/>
                    <a:p>
                      <a:pPr algn="ctr" fontAlgn="ctr"/>
                      <a:r>
                        <a:rPr lang="en-US" altLang="ja-JP" sz="800" b="0" i="0" u="none" strike="noStrike">
                          <a:effectLst/>
                          <a:latin typeface="ＭＳ Ｐゴシック"/>
                        </a:rPr>
                        <a:t>8</a:t>
                      </a:r>
                    </a:p>
                  </a:txBody>
                  <a:tcPr marL="9525" marR="9525" marT="9525" marB="0" anchor="ctr"/>
                </a:tc>
                <a:tc>
                  <a:txBody>
                    <a:bodyPr/>
                    <a:lstStyle/>
                    <a:p>
                      <a:pPr algn="ctr" fontAlgn="ctr"/>
                      <a:r>
                        <a:rPr lang="en-US" altLang="ja-JP" sz="800" b="0" i="0" u="none" strike="noStrike">
                          <a:effectLst/>
                          <a:latin typeface="ＭＳ Ｐゴシック"/>
                        </a:rPr>
                        <a:t>2.5%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20</a:t>
                      </a:r>
                    </a:p>
                  </a:txBody>
                  <a:tcPr marL="9525" marR="9525" marT="9525" marB="0" anchor="ctr"/>
                </a:tc>
                <a:tc>
                  <a:txBody>
                    <a:bodyPr/>
                    <a:lstStyle/>
                    <a:p>
                      <a:pPr algn="ctr" fontAlgn="ctr"/>
                      <a:r>
                        <a:rPr lang="en-US" altLang="ja-JP" sz="800" b="0" i="0" u="none" strike="noStrike">
                          <a:effectLst/>
                          <a:latin typeface="ＭＳ Ｐゴシック"/>
                        </a:rPr>
                        <a:t>6.6%</a:t>
                      </a:r>
                    </a:p>
                  </a:txBody>
                  <a:tcPr marL="9525" marR="9525" marT="9525" marB="0" anchor="ctr"/>
                </a:tc>
                <a:tc>
                  <a:txBody>
                    <a:bodyPr/>
                    <a:lstStyle/>
                    <a:p>
                      <a:pPr algn="ctr" fontAlgn="ctr"/>
                      <a:r>
                        <a:rPr lang="en-US" altLang="ja-JP" sz="800" b="0" i="0" u="none" strike="noStrike">
                          <a:effectLst/>
                          <a:latin typeface="ＭＳ Ｐゴシック"/>
                        </a:rPr>
                        <a:t>11</a:t>
                      </a:r>
                    </a:p>
                  </a:txBody>
                  <a:tcPr marL="9525" marR="9525" marT="9525" marB="0" anchor="ctr"/>
                </a:tc>
                <a:tc>
                  <a:txBody>
                    <a:bodyPr/>
                    <a:lstStyle/>
                    <a:p>
                      <a:pPr algn="ctr" fontAlgn="ctr"/>
                      <a:r>
                        <a:rPr lang="en-US" altLang="ja-JP" sz="800" b="0" i="0" u="none" strike="noStrike">
                          <a:effectLst/>
                          <a:latin typeface="ＭＳ Ｐゴシック"/>
                        </a:rPr>
                        <a:t>3.6%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8</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2.6%</a:t>
                      </a:r>
                    </a:p>
                  </a:txBody>
                  <a:tcPr marL="9525" marR="9525" marT="9525" marB="0" anchor="ctr"/>
                </a:tc>
              </a:tr>
              <a:tr h="171115">
                <a:tc>
                  <a:txBody>
                    <a:bodyPr/>
                    <a:lstStyle/>
                    <a:p>
                      <a:pPr algn="r" fontAlgn="ctr"/>
                      <a:r>
                        <a:rPr lang="ja-JP" altLang="en-US" sz="800" b="0" i="0" u="none" strike="noStrike">
                          <a:effectLst/>
                          <a:latin typeface="ＭＳ Ｐゴシック"/>
                        </a:rPr>
                        <a:t>その他</a:t>
                      </a:r>
                    </a:p>
                  </a:txBody>
                  <a:tcPr marL="9525" marR="9525" marT="9525" marB="0" anchor="ctr"/>
                </a:tc>
                <a:tc>
                  <a:txBody>
                    <a:bodyPr/>
                    <a:lstStyle/>
                    <a:p>
                      <a:pPr algn="ctr" fontAlgn="ctr"/>
                      <a:r>
                        <a:rPr lang="en-US" altLang="ja-JP" sz="800" b="0" i="0" u="none" strike="noStrike">
                          <a:effectLst/>
                          <a:latin typeface="ＭＳ Ｐゴシック"/>
                        </a:rPr>
                        <a:t>9</a:t>
                      </a:r>
                    </a:p>
                  </a:txBody>
                  <a:tcPr marL="9525" marR="9525" marT="9525" marB="0" anchor="ctr"/>
                </a:tc>
                <a:tc>
                  <a:txBody>
                    <a:bodyPr/>
                    <a:lstStyle/>
                    <a:p>
                      <a:pPr algn="ctr" fontAlgn="ctr"/>
                      <a:r>
                        <a:rPr lang="en-US" altLang="ja-JP" sz="800" b="0" i="0" u="none" strike="noStrike">
                          <a:effectLst/>
                          <a:latin typeface="ＭＳ Ｐゴシック"/>
                        </a:rPr>
                        <a:t>0.7%</a:t>
                      </a:r>
                    </a:p>
                  </a:txBody>
                  <a:tcPr marL="9525" marR="9525" marT="9525" marB="0" anchor="ctr"/>
                </a:tc>
                <a:tc>
                  <a:txBody>
                    <a:bodyPr/>
                    <a:lstStyle/>
                    <a:p>
                      <a:pPr algn="ctr" fontAlgn="ctr"/>
                      <a:r>
                        <a:rPr lang="en-US" altLang="ja-JP" sz="800" b="0" i="0" u="none" strike="noStrike">
                          <a:effectLst/>
                          <a:latin typeface="ＭＳ Ｐゴシック"/>
                        </a:rPr>
                        <a:t>2</a:t>
                      </a:r>
                    </a:p>
                  </a:txBody>
                  <a:tcPr marL="9525" marR="9525" marT="9525" marB="0" anchor="ctr"/>
                </a:tc>
                <a:tc>
                  <a:txBody>
                    <a:bodyPr/>
                    <a:lstStyle/>
                    <a:p>
                      <a:pPr algn="ctr" fontAlgn="ctr"/>
                      <a:r>
                        <a:rPr lang="en-US" altLang="ja-JP" sz="800" b="0" i="0" u="none" strike="noStrike">
                          <a:effectLst/>
                          <a:latin typeface="ＭＳ Ｐゴシック"/>
                        </a:rPr>
                        <a:t>0.6%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a:t>
                      </a:r>
                    </a:p>
                  </a:txBody>
                  <a:tcPr marL="9525" marR="9525" marT="9525" marB="0" anchor="ctr"/>
                </a:tc>
                <a:tc>
                  <a:txBody>
                    <a:bodyPr/>
                    <a:lstStyle/>
                    <a:p>
                      <a:pPr algn="ctr" fontAlgn="ctr"/>
                      <a:r>
                        <a:rPr lang="en-US" altLang="ja-JP" sz="800" b="0" i="0" u="none" strike="noStrike">
                          <a:effectLst/>
                          <a:latin typeface="ＭＳ Ｐゴシック"/>
                        </a:rPr>
                        <a:t>0.3%</a:t>
                      </a:r>
                    </a:p>
                  </a:txBody>
                  <a:tcPr marL="9525" marR="9525" marT="9525" marB="0" anchor="ctr"/>
                </a:tc>
                <a:tc>
                  <a:txBody>
                    <a:bodyPr/>
                    <a:lstStyle/>
                    <a:p>
                      <a:pPr algn="ctr" fontAlgn="ctr"/>
                      <a:r>
                        <a:rPr lang="en-US" altLang="ja-JP" sz="800" b="0" i="0" u="none" strike="noStrike">
                          <a:effectLst/>
                          <a:latin typeface="ＭＳ Ｐゴシック"/>
                        </a:rPr>
                        <a:t>1</a:t>
                      </a:r>
                    </a:p>
                  </a:txBody>
                  <a:tcPr marL="9525" marR="9525" marT="9525" marB="0" anchor="ctr"/>
                </a:tc>
                <a:tc>
                  <a:txBody>
                    <a:bodyPr/>
                    <a:lstStyle/>
                    <a:p>
                      <a:pPr algn="ctr" fontAlgn="ctr"/>
                      <a:r>
                        <a:rPr lang="en-US" altLang="ja-JP" sz="800" b="0" i="0" u="none" strike="noStrike">
                          <a:effectLst/>
                          <a:latin typeface="ＭＳ Ｐゴシック"/>
                        </a:rPr>
                        <a:t>0.3%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5</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1.6%</a:t>
                      </a:r>
                    </a:p>
                  </a:txBody>
                  <a:tcPr marL="9525" marR="9525" marT="9525" marB="0" anchor="ctr"/>
                </a:tc>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2328279451"/>
              </p:ext>
            </p:extLst>
          </p:nvPr>
        </p:nvGraphicFramePr>
        <p:xfrm>
          <a:off x="3538205" y="7425731"/>
          <a:ext cx="3059998" cy="1393228"/>
        </p:xfrm>
        <a:graphic>
          <a:graphicData uri="http://schemas.openxmlformats.org/drawingml/2006/table">
            <a:tbl>
              <a:tblPr firstRow="1" bandRow="1">
                <a:tableStyleId>{073A0DAA-6AF3-43AB-8588-CEC1D06C72B9}</a:tableStyleId>
              </a:tblPr>
              <a:tblGrid>
                <a:gridCol w="478448"/>
                <a:gridCol w="258155"/>
                <a:gridCol w="258155"/>
                <a:gridCol w="258155"/>
                <a:gridCol w="258155"/>
                <a:gridCol w="258155"/>
                <a:gridCol w="258155"/>
                <a:gridCol w="258155"/>
                <a:gridCol w="258155"/>
                <a:gridCol w="258155"/>
                <a:gridCol w="258155"/>
              </a:tblGrid>
              <a:tr h="268683">
                <a:tc>
                  <a:txBody>
                    <a:bodyPr/>
                    <a:lstStyle/>
                    <a:p>
                      <a:pPr algn="r" fontAlgn="ctr"/>
                      <a:r>
                        <a:rPr lang="ja-JP" altLang="en-US" sz="800" b="0" i="0" u="none" strike="noStrike" dirty="0" smtClean="0">
                          <a:effectLst/>
                          <a:latin typeface="ＭＳ Ｐゴシック"/>
                        </a:rPr>
                        <a:t>交通手段</a:t>
                      </a:r>
                      <a:endParaRPr lang="en-US" altLang="ja-JP" sz="800" b="0" i="0" u="none" strike="noStrike" dirty="0" smtClean="0">
                        <a:effectLst/>
                        <a:latin typeface="ＭＳ Ｐゴシック"/>
                      </a:endParaRPr>
                    </a:p>
                  </a:txBody>
                  <a:tcPr marL="9525" marR="9525" marT="9525" marB="0" anchor="ctr"/>
                </a:tc>
                <a:tc gridSpan="2">
                  <a:txBody>
                    <a:bodyPr/>
                    <a:lstStyle/>
                    <a:p>
                      <a:pPr algn="ctr" fontAlgn="ctr"/>
                      <a:r>
                        <a:rPr lang="ja-JP" altLang="en-US" sz="800" b="0" i="0" u="none" strike="noStrike" dirty="0" smtClean="0">
                          <a:solidFill>
                            <a:schemeClr val="bg1"/>
                          </a:solidFill>
                          <a:effectLst/>
                          <a:latin typeface="ＭＳ Ｐゴシック"/>
                        </a:rPr>
                        <a:t>合計</a:t>
                      </a:r>
                      <a:endParaRPr lang="en-US" altLang="ja-JP" sz="8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都市型</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中間型</a:t>
                      </a:r>
                      <a:endParaRPr lang="ja-JP" altLang="en-US" sz="900" b="0" i="0" u="none" strike="noStrike" dirty="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郊外型</a:t>
                      </a:r>
                      <a:r>
                        <a:rPr lang="ja-JP" altLang="en-US" sz="900" b="0" i="0" u="none" strike="noStrike" dirty="0">
                          <a:solidFill>
                            <a:schemeClr val="bg1"/>
                          </a:solidFill>
                          <a:effectLst/>
                          <a:latin typeface="ＭＳ Ｐゴシック"/>
                        </a:rPr>
                        <a:t>１</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郊外型２</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r>
              <a:tr h="186720">
                <a:tc>
                  <a:txBody>
                    <a:bodyPr/>
                    <a:lstStyle/>
                    <a:p>
                      <a:pPr algn="r" fontAlgn="ctr"/>
                      <a:r>
                        <a:rPr lang="ja-JP" altLang="en-US" sz="800" b="0" i="0" u="none" strike="noStrike">
                          <a:effectLst/>
                          <a:latin typeface="ＭＳ Ｐゴシック"/>
                        </a:rPr>
                        <a:t>自家用車</a:t>
                      </a:r>
                    </a:p>
                  </a:txBody>
                  <a:tcPr marL="9525" marR="9525" marT="9525" marB="0" anchor="ctr"/>
                </a:tc>
                <a:tc>
                  <a:txBody>
                    <a:bodyPr/>
                    <a:lstStyle/>
                    <a:p>
                      <a:pPr algn="ctr" fontAlgn="ctr"/>
                      <a:r>
                        <a:rPr lang="en-US" altLang="ja-JP" sz="800" b="0" i="0" u="none" strike="noStrike">
                          <a:effectLst/>
                          <a:latin typeface="ＭＳ Ｐゴシック"/>
                        </a:rPr>
                        <a:t>983</a:t>
                      </a:r>
                    </a:p>
                  </a:txBody>
                  <a:tcPr marL="9525" marR="9525" marT="9525" marB="0" anchor="ctr"/>
                </a:tc>
                <a:tc>
                  <a:txBody>
                    <a:bodyPr/>
                    <a:lstStyle/>
                    <a:p>
                      <a:pPr algn="ctr" fontAlgn="ctr"/>
                      <a:r>
                        <a:rPr lang="en-US" altLang="ja-JP" sz="800" b="0" i="0" u="none" strike="noStrike">
                          <a:effectLst/>
                          <a:latin typeface="ＭＳ Ｐゴシック"/>
                        </a:rPr>
                        <a:t>80.1%</a:t>
                      </a:r>
                    </a:p>
                  </a:txBody>
                  <a:tcPr marL="9525" marR="9525" marT="9525" marB="0" anchor="ctr"/>
                </a:tc>
                <a:tc>
                  <a:txBody>
                    <a:bodyPr/>
                    <a:lstStyle/>
                    <a:p>
                      <a:pPr algn="ctr" fontAlgn="ctr"/>
                      <a:r>
                        <a:rPr lang="en-US" altLang="ja-JP" sz="800" b="0" i="0" u="none" strike="noStrike">
                          <a:effectLst/>
                          <a:latin typeface="ＭＳ Ｐゴシック"/>
                        </a:rPr>
                        <a:t>156</a:t>
                      </a:r>
                    </a:p>
                  </a:txBody>
                  <a:tcPr marL="9525" marR="9525" marT="9525" marB="0" anchor="ctr"/>
                </a:tc>
                <a:tc>
                  <a:txBody>
                    <a:bodyPr/>
                    <a:lstStyle/>
                    <a:p>
                      <a:pPr algn="ctr" fontAlgn="ctr"/>
                      <a:r>
                        <a:rPr lang="en-US" altLang="ja-JP" sz="800" b="0" i="0" u="none" strike="noStrike">
                          <a:effectLst/>
                          <a:latin typeface="ＭＳ Ｐゴシック"/>
                        </a:rPr>
                        <a:t>49.7%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249</a:t>
                      </a:r>
                    </a:p>
                  </a:txBody>
                  <a:tcPr marL="9525" marR="9525" marT="9525" marB="0" anchor="ctr"/>
                </a:tc>
                <a:tc>
                  <a:txBody>
                    <a:bodyPr/>
                    <a:lstStyle/>
                    <a:p>
                      <a:pPr algn="ctr" fontAlgn="ctr"/>
                      <a:r>
                        <a:rPr lang="en-US" altLang="ja-JP" sz="800" b="0" i="0" u="none" strike="noStrike">
                          <a:effectLst/>
                          <a:latin typeface="ＭＳ Ｐゴシック"/>
                        </a:rPr>
                        <a:t>82.2%</a:t>
                      </a:r>
                    </a:p>
                  </a:txBody>
                  <a:tcPr marL="9525" marR="9525" marT="9525" marB="0" anchor="ctr"/>
                </a:tc>
                <a:tc>
                  <a:txBody>
                    <a:bodyPr/>
                    <a:lstStyle/>
                    <a:p>
                      <a:pPr algn="ctr" fontAlgn="ctr"/>
                      <a:r>
                        <a:rPr lang="en-US" altLang="ja-JP" sz="800" b="0" i="0" u="none" strike="noStrike">
                          <a:effectLst/>
                          <a:latin typeface="ＭＳ Ｐゴシック"/>
                        </a:rPr>
                        <a:t>297</a:t>
                      </a:r>
                    </a:p>
                  </a:txBody>
                  <a:tcPr marL="9525" marR="9525" marT="9525" marB="0" anchor="ctr"/>
                </a:tc>
                <a:tc>
                  <a:txBody>
                    <a:bodyPr/>
                    <a:lstStyle/>
                    <a:p>
                      <a:pPr algn="ctr" fontAlgn="ctr"/>
                      <a:r>
                        <a:rPr lang="en-US" altLang="ja-JP" sz="800" b="0" i="0" u="none" strike="noStrike">
                          <a:effectLst/>
                          <a:latin typeface="ＭＳ Ｐゴシック"/>
                        </a:rPr>
                        <a:t>97.1%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281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92.4%</a:t>
                      </a:r>
                    </a:p>
                  </a:txBody>
                  <a:tcPr marL="9525" marR="9525" marT="9525" marB="0" anchor="ctr"/>
                </a:tc>
              </a:tr>
              <a:tr h="171115">
                <a:tc>
                  <a:txBody>
                    <a:bodyPr/>
                    <a:lstStyle/>
                    <a:p>
                      <a:pPr algn="r" fontAlgn="ctr"/>
                      <a:r>
                        <a:rPr lang="ja-JP" altLang="en-US" sz="800" b="0" i="0" u="none" strike="noStrike">
                          <a:effectLst/>
                          <a:latin typeface="ＭＳ Ｐゴシック"/>
                        </a:rPr>
                        <a:t>バイク</a:t>
                      </a:r>
                    </a:p>
                  </a:txBody>
                  <a:tcPr marL="9525" marR="9525" marT="9525" marB="0" anchor="ctr"/>
                </a:tc>
                <a:tc>
                  <a:txBody>
                    <a:bodyPr/>
                    <a:lstStyle/>
                    <a:p>
                      <a:pPr algn="ctr" fontAlgn="ctr"/>
                      <a:r>
                        <a:rPr lang="en-US" altLang="ja-JP" sz="800" b="0" i="0" u="none" strike="noStrike">
                          <a:effectLst/>
                          <a:latin typeface="ＭＳ Ｐゴシック"/>
                        </a:rPr>
                        <a:t>36</a:t>
                      </a:r>
                    </a:p>
                  </a:txBody>
                  <a:tcPr marL="9525" marR="9525" marT="9525" marB="0" anchor="ctr"/>
                </a:tc>
                <a:tc>
                  <a:txBody>
                    <a:bodyPr/>
                    <a:lstStyle/>
                    <a:p>
                      <a:pPr algn="ctr" fontAlgn="ctr"/>
                      <a:r>
                        <a:rPr lang="en-US" altLang="ja-JP" sz="800" b="0" i="0" u="none" strike="noStrike">
                          <a:effectLst/>
                          <a:latin typeface="ＭＳ Ｐゴシック"/>
                        </a:rPr>
                        <a:t>2.9%</a:t>
                      </a:r>
                    </a:p>
                  </a:txBody>
                  <a:tcPr marL="9525" marR="9525" marT="9525" marB="0" anchor="ctr"/>
                </a:tc>
                <a:tc>
                  <a:txBody>
                    <a:bodyPr/>
                    <a:lstStyle/>
                    <a:p>
                      <a:pPr algn="ctr" fontAlgn="ctr"/>
                      <a:r>
                        <a:rPr lang="en-US" altLang="ja-JP" sz="800" b="0" i="0" u="none" strike="noStrike">
                          <a:effectLst/>
                          <a:latin typeface="ＭＳ Ｐゴシック"/>
                        </a:rPr>
                        <a:t>8</a:t>
                      </a:r>
                    </a:p>
                  </a:txBody>
                  <a:tcPr marL="9525" marR="9525" marT="9525" marB="0" anchor="ctr"/>
                </a:tc>
                <a:tc>
                  <a:txBody>
                    <a:bodyPr/>
                    <a:lstStyle/>
                    <a:p>
                      <a:pPr algn="ctr" fontAlgn="ctr"/>
                      <a:r>
                        <a:rPr lang="en-US" altLang="ja-JP" sz="800" b="0" i="0" u="none" strike="noStrike">
                          <a:effectLst/>
                          <a:latin typeface="ＭＳ Ｐゴシック"/>
                        </a:rPr>
                        <a:t>2.5%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16</a:t>
                      </a:r>
                    </a:p>
                  </a:txBody>
                  <a:tcPr marL="9525" marR="9525" marT="9525" marB="0" anchor="ctr"/>
                </a:tc>
                <a:tc>
                  <a:txBody>
                    <a:bodyPr/>
                    <a:lstStyle/>
                    <a:p>
                      <a:pPr algn="ctr" fontAlgn="ctr"/>
                      <a:r>
                        <a:rPr lang="en-US" altLang="ja-JP" sz="800" b="0" i="0" u="none" strike="noStrike">
                          <a:effectLst/>
                          <a:latin typeface="ＭＳ Ｐゴシック"/>
                        </a:rPr>
                        <a:t>5.3%</a:t>
                      </a:r>
                    </a:p>
                  </a:txBody>
                  <a:tcPr marL="9525" marR="9525" marT="9525" marB="0" anchor="ctr"/>
                </a:tc>
                <a:tc>
                  <a:txBody>
                    <a:bodyPr/>
                    <a:lstStyle/>
                    <a:p>
                      <a:pPr algn="ctr" fontAlgn="ctr"/>
                      <a:r>
                        <a:rPr lang="en-US" altLang="ja-JP" sz="800" b="0" i="0" u="none" strike="noStrike">
                          <a:effectLst/>
                          <a:latin typeface="ＭＳ Ｐゴシック"/>
                        </a:rPr>
                        <a:t>4</a:t>
                      </a:r>
                    </a:p>
                  </a:txBody>
                  <a:tcPr marL="9525" marR="9525" marT="9525" marB="0" anchor="ctr"/>
                </a:tc>
                <a:tc>
                  <a:txBody>
                    <a:bodyPr/>
                    <a:lstStyle/>
                    <a:p>
                      <a:pPr algn="ctr" fontAlgn="ctr"/>
                      <a:r>
                        <a:rPr lang="en-US" altLang="ja-JP" sz="800" b="0" i="0" u="none" strike="noStrike">
                          <a:effectLst/>
                          <a:latin typeface="ＭＳ Ｐゴシック"/>
                        </a:rPr>
                        <a:t>1.3%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8</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2.6%</a:t>
                      </a:r>
                    </a:p>
                  </a:txBody>
                  <a:tcPr marL="9525" marR="9525" marT="9525" marB="0" anchor="ctr"/>
                </a:tc>
              </a:tr>
              <a:tr h="171115">
                <a:tc>
                  <a:txBody>
                    <a:bodyPr/>
                    <a:lstStyle/>
                    <a:p>
                      <a:pPr algn="r" fontAlgn="ctr"/>
                      <a:r>
                        <a:rPr lang="ja-JP" altLang="en-US" sz="800" b="0" i="0" u="none" strike="noStrike">
                          <a:effectLst/>
                          <a:latin typeface="ＭＳ Ｐゴシック"/>
                        </a:rPr>
                        <a:t>自転車</a:t>
                      </a:r>
                    </a:p>
                  </a:txBody>
                  <a:tcPr marL="9525" marR="9525" marT="9525" marB="0" anchor="ctr"/>
                </a:tc>
                <a:tc>
                  <a:txBody>
                    <a:bodyPr/>
                    <a:lstStyle/>
                    <a:p>
                      <a:pPr algn="ctr" fontAlgn="ctr"/>
                      <a:r>
                        <a:rPr lang="en-US" altLang="ja-JP" sz="800" b="0" i="0" u="none" strike="noStrike">
                          <a:effectLst/>
                          <a:latin typeface="ＭＳ Ｐゴシック"/>
                        </a:rPr>
                        <a:t>122</a:t>
                      </a:r>
                    </a:p>
                  </a:txBody>
                  <a:tcPr marL="9525" marR="9525" marT="9525" marB="0" anchor="ctr"/>
                </a:tc>
                <a:tc>
                  <a:txBody>
                    <a:bodyPr/>
                    <a:lstStyle/>
                    <a:p>
                      <a:pPr algn="ctr" fontAlgn="ctr"/>
                      <a:r>
                        <a:rPr lang="en-US" altLang="ja-JP" sz="800" b="0" i="0" u="none" strike="noStrike">
                          <a:effectLst/>
                          <a:latin typeface="ＭＳ Ｐゴシック"/>
                        </a:rPr>
                        <a:t>9.9%</a:t>
                      </a:r>
                    </a:p>
                  </a:txBody>
                  <a:tcPr marL="9525" marR="9525" marT="9525" marB="0" anchor="ctr"/>
                </a:tc>
                <a:tc>
                  <a:txBody>
                    <a:bodyPr/>
                    <a:lstStyle/>
                    <a:p>
                      <a:pPr algn="ctr" fontAlgn="ctr"/>
                      <a:r>
                        <a:rPr lang="en-US" altLang="ja-JP" sz="800" b="0" i="0" u="none" strike="noStrike">
                          <a:effectLst/>
                          <a:latin typeface="ＭＳ Ｐゴシック"/>
                        </a:rPr>
                        <a:t>81</a:t>
                      </a:r>
                    </a:p>
                  </a:txBody>
                  <a:tcPr marL="9525" marR="9525" marT="9525" marB="0" anchor="ctr"/>
                </a:tc>
                <a:tc>
                  <a:txBody>
                    <a:bodyPr/>
                    <a:lstStyle/>
                    <a:p>
                      <a:pPr algn="ctr" fontAlgn="ctr"/>
                      <a:r>
                        <a:rPr lang="en-US" altLang="ja-JP" sz="800" b="0" i="0" u="none" strike="noStrike">
                          <a:effectLst/>
                          <a:latin typeface="ＭＳ Ｐゴシック"/>
                        </a:rPr>
                        <a:t>25.8%</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31</a:t>
                      </a:r>
                    </a:p>
                  </a:txBody>
                  <a:tcPr marL="9525" marR="9525" marT="9525" marB="0" anchor="ctr"/>
                </a:tc>
                <a:tc>
                  <a:txBody>
                    <a:bodyPr/>
                    <a:lstStyle/>
                    <a:p>
                      <a:pPr algn="ctr" fontAlgn="ctr"/>
                      <a:r>
                        <a:rPr lang="en-US" altLang="ja-JP" sz="800" b="0" i="0" u="none" strike="noStrike">
                          <a:effectLst/>
                          <a:latin typeface="ＭＳ Ｐゴシック"/>
                        </a:rPr>
                        <a:t>10.2%</a:t>
                      </a:r>
                    </a:p>
                  </a:txBody>
                  <a:tcPr marL="9525" marR="9525" marT="9525" marB="0" anchor="ctr"/>
                </a:tc>
                <a:tc>
                  <a:txBody>
                    <a:bodyPr/>
                    <a:lstStyle/>
                    <a:p>
                      <a:pPr algn="ctr" fontAlgn="ctr"/>
                      <a:r>
                        <a:rPr lang="en-US" altLang="ja-JP" sz="800" b="0" i="0" u="none" strike="noStrike">
                          <a:effectLst/>
                          <a:latin typeface="ＭＳ Ｐゴシック"/>
                        </a:rPr>
                        <a:t>1</a:t>
                      </a:r>
                    </a:p>
                  </a:txBody>
                  <a:tcPr marL="9525" marR="9525" marT="9525" marB="0" anchor="ctr"/>
                </a:tc>
                <a:tc>
                  <a:txBody>
                    <a:bodyPr/>
                    <a:lstStyle/>
                    <a:p>
                      <a:pPr algn="ctr" fontAlgn="ctr"/>
                      <a:r>
                        <a:rPr lang="en-US" altLang="ja-JP" sz="800" b="0" i="0" u="none" strike="noStrike">
                          <a:effectLst/>
                          <a:latin typeface="ＭＳ Ｐゴシック"/>
                        </a:rPr>
                        <a:t>0.3%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3.0%</a:t>
                      </a:r>
                    </a:p>
                  </a:txBody>
                  <a:tcPr marL="9525" marR="9525" marT="9525" marB="0" anchor="ctr"/>
                </a:tc>
              </a:tr>
              <a:tr h="171115">
                <a:tc>
                  <a:txBody>
                    <a:bodyPr/>
                    <a:lstStyle/>
                    <a:p>
                      <a:pPr algn="r" fontAlgn="ctr"/>
                      <a:r>
                        <a:rPr lang="ja-JP" altLang="en-US" sz="800" b="0" i="0" u="none" strike="noStrike">
                          <a:effectLst/>
                          <a:latin typeface="ＭＳ Ｐゴシック"/>
                        </a:rPr>
                        <a:t>徒歩</a:t>
                      </a:r>
                    </a:p>
                  </a:txBody>
                  <a:tcPr marL="9525" marR="9525" marT="9525" marB="0" anchor="ctr"/>
                </a:tc>
                <a:tc>
                  <a:txBody>
                    <a:bodyPr/>
                    <a:lstStyle/>
                    <a:p>
                      <a:pPr algn="ctr" fontAlgn="ctr"/>
                      <a:r>
                        <a:rPr lang="en-US" altLang="ja-JP" sz="800" b="0" i="0" u="none" strike="noStrike">
                          <a:effectLst/>
                          <a:latin typeface="ＭＳ Ｐゴシック"/>
                        </a:rPr>
                        <a:t>78</a:t>
                      </a:r>
                    </a:p>
                  </a:txBody>
                  <a:tcPr marL="9525" marR="9525" marT="9525" marB="0" anchor="ctr"/>
                </a:tc>
                <a:tc>
                  <a:txBody>
                    <a:bodyPr/>
                    <a:lstStyle/>
                    <a:p>
                      <a:pPr algn="ctr" fontAlgn="ctr"/>
                      <a:r>
                        <a:rPr lang="en-US" altLang="ja-JP" sz="800" b="0" i="0" u="none" strike="noStrike">
                          <a:effectLst/>
                          <a:latin typeface="ＭＳ Ｐゴシック"/>
                        </a:rPr>
                        <a:t>6.4%</a:t>
                      </a:r>
                    </a:p>
                  </a:txBody>
                  <a:tcPr marL="9525" marR="9525" marT="9525" marB="0" anchor="ctr"/>
                </a:tc>
                <a:tc>
                  <a:txBody>
                    <a:bodyPr/>
                    <a:lstStyle/>
                    <a:p>
                      <a:pPr algn="ctr" fontAlgn="ctr"/>
                      <a:r>
                        <a:rPr lang="en-US" altLang="ja-JP" sz="800" b="0" i="0" u="none" strike="noStrike">
                          <a:effectLst/>
                          <a:latin typeface="ＭＳ Ｐゴシック"/>
                        </a:rPr>
                        <a:t>67</a:t>
                      </a:r>
                    </a:p>
                  </a:txBody>
                  <a:tcPr marL="9525" marR="9525" marT="9525" marB="0" anchor="ctr"/>
                </a:tc>
                <a:tc>
                  <a:txBody>
                    <a:bodyPr/>
                    <a:lstStyle/>
                    <a:p>
                      <a:pPr algn="ctr" fontAlgn="ctr"/>
                      <a:r>
                        <a:rPr lang="en-US" altLang="ja-JP" sz="800" b="0" i="0" u="none" strike="noStrike">
                          <a:effectLst/>
                          <a:latin typeface="ＭＳ Ｐゴシック"/>
                        </a:rPr>
                        <a:t>21.3%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6</a:t>
                      </a:r>
                    </a:p>
                  </a:txBody>
                  <a:tcPr marL="9525" marR="9525" marT="9525" marB="0" anchor="ctr"/>
                </a:tc>
                <a:tc>
                  <a:txBody>
                    <a:bodyPr/>
                    <a:lstStyle/>
                    <a:p>
                      <a:pPr algn="ctr" fontAlgn="ctr"/>
                      <a:r>
                        <a:rPr lang="en-US" altLang="ja-JP" sz="800" b="0" i="0" u="none" strike="noStrike">
                          <a:effectLst/>
                          <a:latin typeface="ＭＳ Ｐゴシック"/>
                        </a:rPr>
                        <a:t>2.0%</a:t>
                      </a:r>
                    </a:p>
                  </a:txBody>
                  <a:tcPr marL="9525" marR="9525" marT="9525" marB="0" anchor="ctr"/>
                </a:tc>
                <a:tc>
                  <a:txBody>
                    <a:bodyPr/>
                    <a:lstStyle/>
                    <a:p>
                      <a:pPr algn="ctr" fontAlgn="ctr"/>
                      <a:r>
                        <a:rPr lang="en-US" altLang="ja-JP" sz="800" b="0" i="0" u="none" strike="noStrike">
                          <a:effectLst/>
                          <a:latin typeface="ＭＳ Ｐゴシック"/>
                        </a:rPr>
                        <a:t>0</a:t>
                      </a:r>
                    </a:p>
                  </a:txBody>
                  <a:tcPr marL="9525" marR="9525" marT="9525" marB="0" anchor="ctr"/>
                </a:tc>
                <a:tc>
                  <a:txBody>
                    <a:bodyPr/>
                    <a:lstStyle/>
                    <a:p>
                      <a:pPr algn="ctr" fontAlgn="ctr"/>
                      <a:r>
                        <a:rPr lang="en-US" altLang="ja-JP" sz="800" b="0" i="0" u="none" strike="noStrike">
                          <a:effectLst/>
                          <a:latin typeface="ＭＳ Ｐゴシック"/>
                        </a:rPr>
                        <a:t>0.0%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1.6%</a:t>
                      </a:r>
                    </a:p>
                  </a:txBody>
                  <a:tcPr marL="9525" marR="9525" marT="9525" marB="0" anchor="ctr"/>
                </a:tc>
              </a:tr>
              <a:tr h="171115">
                <a:tc>
                  <a:txBody>
                    <a:bodyPr/>
                    <a:lstStyle/>
                    <a:p>
                      <a:pPr algn="r" fontAlgn="ctr"/>
                      <a:r>
                        <a:rPr lang="ja-JP" altLang="en-US" sz="800" b="0" i="0" u="none" strike="noStrike">
                          <a:effectLst/>
                          <a:latin typeface="ＭＳ Ｐゴシック"/>
                        </a:rPr>
                        <a:t>観光バス</a:t>
                      </a:r>
                    </a:p>
                  </a:txBody>
                  <a:tcPr marL="9525" marR="9525" marT="9525" marB="0" anchor="ctr"/>
                </a:tc>
                <a:tc>
                  <a:txBody>
                    <a:bodyPr/>
                    <a:lstStyle/>
                    <a:p>
                      <a:pPr algn="ctr" fontAlgn="ctr"/>
                      <a:r>
                        <a:rPr lang="en-US" altLang="ja-JP" sz="800" b="0" i="0" u="none" strike="noStrike">
                          <a:effectLst/>
                          <a:latin typeface="ＭＳ Ｐゴシック"/>
                        </a:rPr>
                        <a:t>3</a:t>
                      </a:r>
                    </a:p>
                  </a:txBody>
                  <a:tcPr marL="9525" marR="9525" marT="9525" marB="0" anchor="ctr"/>
                </a:tc>
                <a:tc>
                  <a:txBody>
                    <a:bodyPr/>
                    <a:lstStyle/>
                    <a:p>
                      <a:pPr algn="ctr" fontAlgn="ctr"/>
                      <a:r>
                        <a:rPr lang="en-US" altLang="ja-JP" sz="800" b="0" i="0" u="none" strike="noStrike">
                          <a:effectLst/>
                          <a:latin typeface="ＭＳ Ｐゴシック"/>
                        </a:rPr>
                        <a:t>0.2%</a:t>
                      </a:r>
                    </a:p>
                  </a:txBody>
                  <a:tcPr marL="9525" marR="9525" marT="9525" marB="0" anchor="ctr"/>
                </a:tc>
                <a:tc>
                  <a:txBody>
                    <a:bodyPr/>
                    <a:lstStyle/>
                    <a:p>
                      <a:pPr algn="ctr" fontAlgn="ctr"/>
                      <a:r>
                        <a:rPr lang="en-US" altLang="ja-JP" sz="800" b="0" i="0" u="none" strike="noStrike">
                          <a:effectLst/>
                          <a:latin typeface="ＭＳ Ｐゴシック"/>
                        </a:rPr>
                        <a:t>0</a:t>
                      </a:r>
                    </a:p>
                  </a:txBody>
                  <a:tcPr marL="9525" marR="9525" marT="9525" marB="0" anchor="ctr"/>
                </a:tc>
                <a:tc>
                  <a:txBody>
                    <a:bodyPr/>
                    <a:lstStyle/>
                    <a:p>
                      <a:pPr algn="ctr" fontAlgn="ctr"/>
                      <a:r>
                        <a:rPr lang="en-US" altLang="ja-JP" sz="800" b="0" i="0" u="none" strike="noStrike">
                          <a:effectLst/>
                          <a:latin typeface="ＭＳ Ｐゴシック"/>
                        </a:rPr>
                        <a:t>0.0%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a:t>
                      </a:r>
                    </a:p>
                  </a:txBody>
                  <a:tcPr marL="9525" marR="9525" marT="9525" marB="0" anchor="ctr"/>
                </a:tc>
                <a:tc>
                  <a:txBody>
                    <a:bodyPr/>
                    <a:lstStyle/>
                    <a:p>
                      <a:pPr algn="ctr" fontAlgn="ctr"/>
                      <a:r>
                        <a:rPr lang="en-US" altLang="ja-JP" sz="800" b="0" i="0" u="none" strike="noStrike">
                          <a:effectLst/>
                          <a:latin typeface="ＭＳ Ｐゴシック"/>
                        </a:rPr>
                        <a:t>0.0%</a:t>
                      </a:r>
                    </a:p>
                  </a:txBody>
                  <a:tcPr marL="9525" marR="9525" marT="9525" marB="0" anchor="ctr"/>
                </a:tc>
                <a:tc>
                  <a:txBody>
                    <a:bodyPr/>
                    <a:lstStyle/>
                    <a:p>
                      <a:pPr algn="ctr" fontAlgn="ctr"/>
                      <a:r>
                        <a:rPr lang="en-US" altLang="ja-JP" sz="800" b="0" i="0" u="none" strike="noStrike">
                          <a:effectLst/>
                          <a:latin typeface="ＭＳ Ｐゴシック"/>
                        </a:rPr>
                        <a:t>3</a:t>
                      </a:r>
                    </a:p>
                  </a:txBody>
                  <a:tcPr marL="9525" marR="9525" marT="9525" marB="0" anchor="ctr"/>
                </a:tc>
                <a:tc>
                  <a:txBody>
                    <a:bodyPr/>
                    <a:lstStyle/>
                    <a:p>
                      <a:pPr algn="ctr" fontAlgn="ctr"/>
                      <a:r>
                        <a:rPr lang="en-US" altLang="ja-JP" sz="800" b="0" i="0" u="none" strike="noStrike">
                          <a:effectLst/>
                          <a:latin typeface="ＭＳ Ｐゴシック"/>
                        </a:rPr>
                        <a:t>1.0%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0.0%</a:t>
                      </a:r>
                    </a:p>
                  </a:txBody>
                  <a:tcPr marL="9525" marR="9525" marT="9525" marB="0" anchor="ctr"/>
                </a:tc>
              </a:tr>
              <a:tr h="171115">
                <a:tc>
                  <a:txBody>
                    <a:bodyPr/>
                    <a:lstStyle/>
                    <a:p>
                      <a:pPr algn="r" fontAlgn="ctr"/>
                      <a:r>
                        <a:rPr lang="zh-TW" altLang="en-US" sz="800" b="0" i="0" u="none" strike="noStrike" dirty="0">
                          <a:effectLst/>
                          <a:latin typeface="ＭＳ Ｐゴシック" panose="020B0600070205080204" pitchFamily="50" charset="-128"/>
                          <a:ea typeface="ＭＳ Ｐゴシック" panose="020B0600070205080204" pitchFamily="50" charset="-128"/>
                        </a:rPr>
                        <a:t>公共交通機関</a:t>
                      </a:r>
                    </a:p>
                  </a:txBody>
                  <a:tcPr marL="9525" marR="9525" marT="9525" marB="0" anchor="ctr"/>
                </a:tc>
                <a:tc>
                  <a:txBody>
                    <a:bodyPr/>
                    <a:lstStyle/>
                    <a:p>
                      <a:pPr algn="ctr" fontAlgn="ctr"/>
                      <a:r>
                        <a:rPr lang="en-US" altLang="ja-JP" sz="800" b="0" i="0" u="none" strike="noStrike">
                          <a:effectLst/>
                          <a:latin typeface="ＭＳ Ｐゴシック"/>
                        </a:rPr>
                        <a:t>5</a:t>
                      </a:r>
                    </a:p>
                  </a:txBody>
                  <a:tcPr marL="9525" marR="9525" marT="9525" marB="0" anchor="ctr"/>
                </a:tc>
                <a:tc>
                  <a:txBody>
                    <a:bodyPr/>
                    <a:lstStyle/>
                    <a:p>
                      <a:pPr algn="ctr" fontAlgn="ctr"/>
                      <a:r>
                        <a:rPr lang="en-US" altLang="ja-JP" sz="800" b="0" i="0" u="none" strike="noStrike">
                          <a:effectLst/>
                          <a:latin typeface="ＭＳ Ｐゴシック"/>
                        </a:rPr>
                        <a:t>0.4%</a:t>
                      </a:r>
                    </a:p>
                  </a:txBody>
                  <a:tcPr marL="9525" marR="9525" marT="9525" marB="0" anchor="ctr"/>
                </a:tc>
                <a:tc>
                  <a:txBody>
                    <a:bodyPr/>
                    <a:lstStyle/>
                    <a:p>
                      <a:pPr algn="ctr" fontAlgn="ctr"/>
                      <a:r>
                        <a:rPr lang="en-US" altLang="ja-JP" sz="800" b="0" i="0" u="none" strike="noStrike">
                          <a:effectLst/>
                          <a:latin typeface="ＭＳ Ｐゴシック"/>
                        </a:rPr>
                        <a:t>2</a:t>
                      </a:r>
                    </a:p>
                  </a:txBody>
                  <a:tcPr marL="9525" marR="9525" marT="9525" marB="0" anchor="ctr"/>
                </a:tc>
                <a:tc>
                  <a:txBody>
                    <a:bodyPr/>
                    <a:lstStyle/>
                    <a:p>
                      <a:pPr algn="ctr" fontAlgn="ctr"/>
                      <a:r>
                        <a:rPr lang="en-US" altLang="ja-JP" sz="800" b="0" i="0" u="none" strike="noStrike">
                          <a:effectLst/>
                          <a:latin typeface="ＭＳ Ｐゴシック"/>
                        </a:rPr>
                        <a:t>0.6%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a:t>
                      </a:r>
                    </a:p>
                  </a:txBody>
                  <a:tcPr marL="9525" marR="9525" marT="9525" marB="0" anchor="ctr"/>
                </a:tc>
                <a:tc>
                  <a:txBody>
                    <a:bodyPr/>
                    <a:lstStyle/>
                    <a:p>
                      <a:pPr algn="ctr" fontAlgn="ctr"/>
                      <a:r>
                        <a:rPr lang="en-US" altLang="ja-JP" sz="800" b="0" i="0" u="none" strike="noStrike">
                          <a:effectLst/>
                          <a:latin typeface="ＭＳ Ｐゴシック"/>
                        </a:rPr>
                        <a:t>0.3%</a:t>
                      </a:r>
                    </a:p>
                  </a:txBody>
                  <a:tcPr marL="9525" marR="9525" marT="9525" marB="0" anchor="ctr"/>
                </a:tc>
                <a:tc>
                  <a:txBody>
                    <a:bodyPr/>
                    <a:lstStyle/>
                    <a:p>
                      <a:pPr algn="ctr" fontAlgn="ctr"/>
                      <a:r>
                        <a:rPr lang="en-US" altLang="ja-JP" sz="800" b="0" i="0" u="none" strike="noStrike">
                          <a:effectLst/>
                          <a:latin typeface="ＭＳ Ｐゴシック"/>
                        </a:rPr>
                        <a:t>1</a:t>
                      </a:r>
                    </a:p>
                  </a:txBody>
                  <a:tcPr marL="9525" marR="9525" marT="9525" marB="0" anchor="ctr"/>
                </a:tc>
                <a:tc>
                  <a:txBody>
                    <a:bodyPr/>
                    <a:lstStyle/>
                    <a:p>
                      <a:pPr algn="ctr" fontAlgn="ctr"/>
                      <a:r>
                        <a:rPr lang="en-US" altLang="ja-JP" sz="800" b="0" i="0" u="none" strike="noStrike">
                          <a:effectLst/>
                          <a:latin typeface="ＭＳ Ｐゴシック"/>
                        </a:rPr>
                        <a:t>0.3%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0.3%</a:t>
                      </a:r>
                    </a:p>
                  </a:txBody>
                  <a:tcPr marL="9525" marR="9525" marT="9525" marB="0" anchor="ctr"/>
                </a:tc>
              </a:tr>
            </a:tbl>
          </a:graphicData>
        </a:graphic>
      </p:graphicFrame>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708" y="5508104"/>
            <a:ext cx="3060000" cy="1821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9323" y="5511552"/>
            <a:ext cx="3060000" cy="1914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6116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954" y="323528"/>
            <a:ext cx="3060000" cy="1916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4737" y="303379"/>
            <a:ext cx="3060000" cy="1936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 name="表 17"/>
          <p:cNvGraphicFramePr>
            <a:graphicFrameLocks noGrp="1"/>
          </p:cNvGraphicFramePr>
          <p:nvPr>
            <p:extLst>
              <p:ext uri="{D42A27DB-BD31-4B8C-83A1-F6EECF244321}">
                <p14:modId xmlns:p14="http://schemas.microsoft.com/office/powerpoint/2010/main" val="1357205159"/>
              </p:ext>
            </p:extLst>
          </p:nvPr>
        </p:nvGraphicFramePr>
        <p:xfrm>
          <a:off x="248490" y="2239936"/>
          <a:ext cx="3060000" cy="1386613"/>
        </p:xfrm>
        <a:graphic>
          <a:graphicData uri="http://schemas.openxmlformats.org/drawingml/2006/table">
            <a:tbl>
              <a:tblPr firstRow="1" bandRow="1">
                <a:tableStyleId>{073A0DAA-6AF3-43AB-8588-CEC1D06C72B9}</a:tableStyleId>
              </a:tblPr>
              <a:tblGrid>
                <a:gridCol w="490130"/>
                <a:gridCol w="256987"/>
                <a:gridCol w="256987"/>
                <a:gridCol w="256987"/>
                <a:gridCol w="256987"/>
                <a:gridCol w="256987"/>
                <a:gridCol w="256987"/>
                <a:gridCol w="256987"/>
                <a:gridCol w="256987"/>
                <a:gridCol w="256987"/>
                <a:gridCol w="256987"/>
              </a:tblGrid>
              <a:tr h="268683">
                <a:tc>
                  <a:txBody>
                    <a:bodyPr/>
                    <a:lstStyle/>
                    <a:p>
                      <a:pPr algn="r" fontAlgn="ctr"/>
                      <a:r>
                        <a:rPr lang="ja-JP" altLang="en-US" sz="800" b="0" i="0" u="none" strike="noStrike" dirty="0" smtClean="0">
                          <a:effectLst/>
                          <a:latin typeface="ＭＳ Ｐゴシック"/>
                        </a:rPr>
                        <a:t>所要時間</a:t>
                      </a:r>
                      <a:endParaRPr lang="en-US" altLang="ja-JP" sz="800" b="0" i="0" u="none" strike="noStrike" dirty="0" smtClean="0">
                        <a:effectLst/>
                        <a:latin typeface="ＭＳ Ｐゴシック"/>
                      </a:endParaRPr>
                    </a:p>
                  </a:txBody>
                  <a:tcPr marL="9525" marR="9525" marT="9525" marB="0" anchor="ctr"/>
                </a:tc>
                <a:tc gridSpan="2">
                  <a:txBody>
                    <a:bodyPr/>
                    <a:lstStyle/>
                    <a:p>
                      <a:pPr algn="ctr" fontAlgn="ctr"/>
                      <a:r>
                        <a:rPr lang="ja-JP" altLang="en-US" sz="800" b="0" i="0" u="none" strike="noStrike" dirty="0" smtClean="0">
                          <a:solidFill>
                            <a:schemeClr val="bg1"/>
                          </a:solidFill>
                          <a:effectLst/>
                          <a:latin typeface="ＭＳ Ｐゴシック"/>
                        </a:rPr>
                        <a:t>合計</a:t>
                      </a:r>
                      <a:endParaRPr lang="en-US" altLang="ja-JP" sz="8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都市型</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中間型</a:t>
                      </a:r>
                      <a:endParaRPr lang="ja-JP" altLang="en-US" sz="900" b="0" i="0" u="none" strike="noStrike" dirty="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郊外型</a:t>
                      </a:r>
                      <a:r>
                        <a:rPr lang="ja-JP" altLang="en-US" sz="900" b="0" i="0" u="none" strike="noStrike" dirty="0">
                          <a:solidFill>
                            <a:schemeClr val="bg1"/>
                          </a:solidFill>
                          <a:effectLst/>
                          <a:latin typeface="ＭＳ Ｐゴシック"/>
                        </a:rPr>
                        <a:t>１</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郊外型２</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r>
              <a:tr h="186720">
                <a:tc>
                  <a:txBody>
                    <a:bodyPr/>
                    <a:lstStyle/>
                    <a:p>
                      <a:pPr algn="r" fontAlgn="ctr"/>
                      <a:r>
                        <a:rPr lang="en-US" altLang="ja-JP" sz="800" b="0" i="0" u="none" strike="noStrike" dirty="0">
                          <a:effectLst/>
                          <a:latin typeface="ＭＳ Ｐゴシック"/>
                        </a:rPr>
                        <a:t>10</a:t>
                      </a:r>
                      <a:r>
                        <a:rPr lang="ja-JP" altLang="en-US" sz="800" b="0" i="0" u="none" strike="noStrike" dirty="0">
                          <a:effectLst/>
                          <a:latin typeface="ＭＳ Ｐゴシック"/>
                        </a:rPr>
                        <a:t>分未満</a:t>
                      </a:r>
                    </a:p>
                  </a:txBody>
                  <a:tcPr marL="9525" marR="9525" marT="9525" marB="0" anchor="ctr"/>
                </a:tc>
                <a:tc>
                  <a:txBody>
                    <a:bodyPr/>
                    <a:lstStyle/>
                    <a:p>
                      <a:pPr algn="ctr" fontAlgn="ctr"/>
                      <a:r>
                        <a:rPr lang="en-US" altLang="ja-JP" sz="800" b="0" i="0" u="none" strike="noStrike">
                          <a:effectLst/>
                          <a:latin typeface="ＭＳ Ｐゴシック"/>
                        </a:rPr>
                        <a:t>315</a:t>
                      </a:r>
                    </a:p>
                  </a:txBody>
                  <a:tcPr marL="9525" marR="9525" marT="9525" marB="0" anchor="ctr"/>
                </a:tc>
                <a:tc>
                  <a:txBody>
                    <a:bodyPr/>
                    <a:lstStyle/>
                    <a:p>
                      <a:pPr algn="ctr" fontAlgn="ctr"/>
                      <a:r>
                        <a:rPr lang="en-US" altLang="ja-JP" sz="800" b="0" i="0" u="none" strike="noStrike">
                          <a:effectLst/>
                          <a:latin typeface="ＭＳ Ｐゴシック"/>
                        </a:rPr>
                        <a:t>25.7%</a:t>
                      </a:r>
                    </a:p>
                  </a:txBody>
                  <a:tcPr marL="9525" marR="9525" marT="9525" marB="0" anchor="ctr"/>
                </a:tc>
                <a:tc>
                  <a:txBody>
                    <a:bodyPr/>
                    <a:lstStyle/>
                    <a:p>
                      <a:pPr algn="ctr" fontAlgn="ctr"/>
                      <a:r>
                        <a:rPr lang="en-US" altLang="ja-JP" sz="800" b="0" i="0" u="none" strike="noStrike">
                          <a:effectLst/>
                          <a:latin typeface="ＭＳ Ｐゴシック"/>
                        </a:rPr>
                        <a:t>153</a:t>
                      </a:r>
                    </a:p>
                  </a:txBody>
                  <a:tcPr marL="9525" marR="9525" marT="9525" marB="0" anchor="ctr"/>
                </a:tc>
                <a:tc>
                  <a:txBody>
                    <a:bodyPr/>
                    <a:lstStyle/>
                    <a:p>
                      <a:pPr algn="ctr" fontAlgn="ctr"/>
                      <a:r>
                        <a:rPr lang="en-US" altLang="ja-JP" sz="800" b="0" i="0" u="none" strike="noStrike">
                          <a:effectLst/>
                          <a:latin typeface="ＭＳ Ｐゴシック"/>
                        </a:rPr>
                        <a:t>48.7%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69</a:t>
                      </a:r>
                    </a:p>
                  </a:txBody>
                  <a:tcPr marL="9525" marR="9525" marT="9525" marB="0" anchor="ctr"/>
                </a:tc>
                <a:tc>
                  <a:txBody>
                    <a:bodyPr/>
                    <a:lstStyle/>
                    <a:p>
                      <a:pPr algn="ctr" fontAlgn="ctr"/>
                      <a:r>
                        <a:rPr lang="en-US" altLang="ja-JP" sz="800" b="0" i="0" u="none" strike="noStrike">
                          <a:effectLst/>
                          <a:latin typeface="ＭＳ Ｐゴシック"/>
                        </a:rPr>
                        <a:t>22.8%</a:t>
                      </a:r>
                    </a:p>
                  </a:txBody>
                  <a:tcPr marL="9525" marR="9525" marT="9525" marB="0" anchor="ctr"/>
                </a:tc>
                <a:tc>
                  <a:txBody>
                    <a:bodyPr/>
                    <a:lstStyle/>
                    <a:p>
                      <a:pPr algn="ctr" fontAlgn="ctr"/>
                      <a:r>
                        <a:rPr lang="en-US" altLang="ja-JP" sz="800" b="0" i="0" u="none" strike="noStrike">
                          <a:effectLst/>
                          <a:latin typeface="ＭＳ Ｐゴシック"/>
                        </a:rPr>
                        <a:t>25</a:t>
                      </a:r>
                    </a:p>
                  </a:txBody>
                  <a:tcPr marL="9525" marR="9525" marT="9525" marB="0" anchor="ctr"/>
                </a:tc>
                <a:tc>
                  <a:txBody>
                    <a:bodyPr/>
                    <a:lstStyle/>
                    <a:p>
                      <a:pPr algn="ctr" fontAlgn="ctr"/>
                      <a:r>
                        <a:rPr lang="en-US" altLang="ja-JP" sz="800" b="0" i="0" u="none" strike="noStrike">
                          <a:effectLst/>
                          <a:latin typeface="ＭＳ Ｐゴシック"/>
                        </a:rPr>
                        <a:t>8.2%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68</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22.4%</a:t>
                      </a:r>
                    </a:p>
                  </a:txBody>
                  <a:tcPr marL="9525" marR="9525" marT="9525" marB="0" anchor="ctr"/>
                </a:tc>
              </a:tr>
              <a:tr h="171115">
                <a:tc>
                  <a:txBody>
                    <a:bodyPr/>
                    <a:lstStyle/>
                    <a:p>
                      <a:pPr algn="r" fontAlgn="ctr"/>
                      <a:r>
                        <a:rPr lang="en-US" altLang="ja-JP" sz="800" b="0" i="0" u="none" strike="noStrike" dirty="0" smtClean="0">
                          <a:effectLst/>
                          <a:latin typeface="ＭＳ Ｐゴシック"/>
                        </a:rPr>
                        <a:t>10</a:t>
                      </a:r>
                      <a:r>
                        <a:rPr lang="ja-JP" altLang="en-US" sz="800" b="0" i="0" u="none" strike="noStrike" dirty="0" smtClean="0">
                          <a:effectLst/>
                          <a:latin typeface="ＭＳ Ｐゴシック"/>
                        </a:rPr>
                        <a:t>分～</a:t>
                      </a:r>
                      <a:r>
                        <a:rPr lang="en-US" altLang="ja-JP" sz="800" b="0" i="0" u="none" strike="noStrike" dirty="0">
                          <a:effectLst/>
                          <a:latin typeface="ＭＳ Ｐゴシック"/>
                        </a:rPr>
                        <a:t>20</a:t>
                      </a:r>
                      <a:r>
                        <a:rPr lang="ja-JP" altLang="en-US" sz="800" b="0" i="0" u="none" strike="noStrike" dirty="0">
                          <a:effectLst/>
                          <a:latin typeface="ＭＳ Ｐゴシック"/>
                        </a:rPr>
                        <a:t>分</a:t>
                      </a:r>
                    </a:p>
                  </a:txBody>
                  <a:tcPr marL="9525" marR="9525" marT="9525" marB="0" anchor="ctr"/>
                </a:tc>
                <a:tc>
                  <a:txBody>
                    <a:bodyPr/>
                    <a:lstStyle/>
                    <a:p>
                      <a:pPr algn="ctr" fontAlgn="ctr"/>
                      <a:r>
                        <a:rPr lang="en-US" altLang="ja-JP" sz="800" b="0" i="0" u="none" strike="noStrike">
                          <a:effectLst/>
                          <a:latin typeface="ＭＳ Ｐゴシック"/>
                        </a:rPr>
                        <a:t>450</a:t>
                      </a:r>
                    </a:p>
                  </a:txBody>
                  <a:tcPr marL="9525" marR="9525" marT="9525" marB="0" anchor="ctr"/>
                </a:tc>
                <a:tc>
                  <a:txBody>
                    <a:bodyPr/>
                    <a:lstStyle/>
                    <a:p>
                      <a:pPr algn="ctr" fontAlgn="ctr"/>
                      <a:r>
                        <a:rPr lang="en-US" altLang="ja-JP" sz="800" b="0" i="0" u="none" strike="noStrike">
                          <a:effectLst/>
                          <a:latin typeface="ＭＳ Ｐゴシック"/>
                        </a:rPr>
                        <a:t>36.7%</a:t>
                      </a:r>
                    </a:p>
                  </a:txBody>
                  <a:tcPr marL="9525" marR="9525" marT="9525" marB="0" anchor="ctr"/>
                </a:tc>
                <a:tc>
                  <a:txBody>
                    <a:bodyPr/>
                    <a:lstStyle/>
                    <a:p>
                      <a:pPr algn="ctr" fontAlgn="ctr"/>
                      <a:r>
                        <a:rPr lang="en-US" altLang="ja-JP" sz="800" b="0" i="0" u="none" strike="noStrike">
                          <a:effectLst/>
                          <a:latin typeface="ＭＳ Ｐゴシック"/>
                        </a:rPr>
                        <a:t>110</a:t>
                      </a:r>
                    </a:p>
                  </a:txBody>
                  <a:tcPr marL="9525" marR="9525" marT="9525" marB="0" anchor="ctr"/>
                </a:tc>
                <a:tc>
                  <a:txBody>
                    <a:bodyPr/>
                    <a:lstStyle/>
                    <a:p>
                      <a:pPr algn="ctr" fontAlgn="ctr"/>
                      <a:r>
                        <a:rPr lang="en-US" altLang="ja-JP" sz="800" b="0" i="0" u="none" strike="noStrike">
                          <a:effectLst/>
                          <a:latin typeface="ＭＳ Ｐゴシック"/>
                        </a:rPr>
                        <a:t>35.0%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140</a:t>
                      </a:r>
                    </a:p>
                  </a:txBody>
                  <a:tcPr marL="9525" marR="9525" marT="9525" marB="0" anchor="ctr"/>
                </a:tc>
                <a:tc>
                  <a:txBody>
                    <a:bodyPr/>
                    <a:lstStyle/>
                    <a:p>
                      <a:pPr algn="ctr" fontAlgn="ctr"/>
                      <a:r>
                        <a:rPr lang="en-US" altLang="ja-JP" sz="800" b="0" i="0" u="none" strike="noStrike">
                          <a:effectLst/>
                          <a:latin typeface="ＭＳ Ｐゴシック"/>
                        </a:rPr>
                        <a:t>46.2%</a:t>
                      </a:r>
                    </a:p>
                  </a:txBody>
                  <a:tcPr marL="9525" marR="9525" marT="9525" marB="0" anchor="ctr"/>
                </a:tc>
                <a:tc>
                  <a:txBody>
                    <a:bodyPr/>
                    <a:lstStyle/>
                    <a:p>
                      <a:pPr algn="ctr" fontAlgn="ctr"/>
                      <a:r>
                        <a:rPr lang="en-US" altLang="ja-JP" sz="800" b="0" i="0" u="none" strike="noStrike">
                          <a:effectLst/>
                          <a:latin typeface="ＭＳ Ｐゴシック"/>
                        </a:rPr>
                        <a:t>71</a:t>
                      </a:r>
                    </a:p>
                  </a:txBody>
                  <a:tcPr marL="9525" marR="9525" marT="9525" marB="0" anchor="ctr"/>
                </a:tc>
                <a:tc>
                  <a:txBody>
                    <a:bodyPr/>
                    <a:lstStyle/>
                    <a:p>
                      <a:pPr algn="ctr" fontAlgn="ctr"/>
                      <a:r>
                        <a:rPr lang="en-US" altLang="ja-JP" sz="800" b="0" i="0" u="none" strike="noStrike">
                          <a:effectLst/>
                          <a:latin typeface="ＭＳ Ｐゴシック"/>
                        </a:rPr>
                        <a:t>23.2%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129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42.4%</a:t>
                      </a:r>
                    </a:p>
                  </a:txBody>
                  <a:tcPr marL="9525" marR="9525" marT="9525" marB="0" anchor="ctr"/>
                </a:tc>
              </a:tr>
              <a:tr h="171115">
                <a:tc>
                  <a:txBody>
                    <a:bodyPr/>
                    <a:lstStyle/>
                    <a:p>
                      <a:pPr algn="r" fontAlgn="ctr"/>
                      <a:r>
                        <a:rPr lang="en-US" altLang="ja-JP" sz="800" b="0" i="0" u="none" strike="noStrike" dirty="0">
                          <a:effectLst/>
                          <a:latin typeface="ＭＳ Ｐゴシック"/>
                        </a:rPr>
                        <a:t>20</a:t>
                      </a:r>
                      <a:r>
                        <a:rPr lang="ja-JP" altLang="en-US" sz="800" b="0" i="0" u="none" strike="noStrike" dirty="0">
                          <a:effectLst/>
                          <a:latin typeface="ＭＳ Ｐゴシック"/>
                        </a:rPr>
                        <a:t>分～</a:t>
                      </a:r>
                      <a:r>
                        <a:rPr lang="en-US" altLang="ja-JP" sz="800" b="0" i="0" u="none" strike="noStrike" dirty="0">
                          <a:effectLst/>
                          <a:latin typeface="ＭＳ Ｐゴシック"/>
                        </a:rPr>
                        <a:t>30</a:t>
                      </a:r>
                      <a:r>
                        <a:rPr lang="ja-JP" altLang="en-US" sz="800" b="0" i="0" u="none" strike="noStrike" dirty="0">
                          <a:effectLst/>
                          <a:latin typeface="ＭＳ Ｐゴシック"/>
                        </a:rPr>
                        <a:t>分</a:t>
                      </a:r>
                    </a:p>
                  </a:txBody>
                  <a:tcPr marL="9525" marR="9525" marT="9525" marB="0" anchor="ctr"/>
                </a:tc>
                <a:tc>
                  <a:txBody>
                    <a:bodyPr/>
                    <a:lstStyle/>
                    <a:p>
                      <a:pPr algn="ctr" fontAlgn="ctr"/>
                      <a:r>
                        <a:rPr lang="en-US" altLang="ja-JP" sz="800" b="0" i="0" u="none" strike="noStrike">
                          <a:effectLst/>
                          <a:latin typeface="ＭＳ Ｐゴシック"/>
                        </a:rPr>
                        <a:t>216</a:t>
                      </a:r>
                    </a:p>
                  </a:txBody>
                  <a:tcPr marL="9525" marR="9525" marT="9525" marB="0" anchor="ctr"/>
                </a:tc>
                <a:tc>
                  <a:txBody>
                    <a:bodyPr/>
                    <a:lstStyle/>
                    <a:p>
                      <a:pPr algn="ctr" fontAlgn="ctr"/>
                      <a:r>
                        <a:rPr lang="en-US" altLang="ja-JP" sz="800" b="0" i="0" u="none" strike="noStrike">
                          <a:effectLst/>
                          <a:latin typeface="ＭＳ Ｐゴシック"/>
                        </a:rPr>
                        <a:t>17.6%</a:t>
                      </a:r>
                    </a:p>
                  </a:txBody>
                  <a:tcPr marL="9525" marR="9525" marT="9525" marB="0" anchor="ctr"/>
                </a:tc>
                <a:tc>
                  <a:txBody>
                    <a:bodyPr/>
                    <a:lstStyle/>
                    <a:p>
                      <a:pPr algn="ctr" fontAlgn="ctr"/>
                      <a:r>
                        <a:rPr lang="en-US" altLang="ja-JP" sz="800" b="0" i="0" u="none" strike="noStrike">
                          <a:effectLst/>
                          <a:latin typeface="ＭＳ Ｐゴシック"/>
                        </a:rPr>
                        <a:t>39</a:t>
                      </a:r>
                    </a:p>
                  </a:txBody>
                  <a:tcPr marL="9525" marR="9525" marT="9525" marB="0" anchor="ctr"/>
                </a:tc>
                <a:tc>
                  <a:txBody>
                    <a:bodyPr/>
                    <a:lstStyle/>
                    <a:p>
                      <a:pPr algn="ctr" fontAlgn="ctr"/>
                      <a:r>
                        <a:rPr lang="en-US" altLang="ja-JP" sz="800" b="0" i="0" u="none" strike="noStrike">
                          <a:effectLst/>
                          <a:latin typeface="ＭＳ Ｐゴシック"/>
                        </a:rPr>
                        <a:t>12.4%</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53</a:t>
                      </a:r>
                    </a:p>
                  </a:txBody>
                  <a:tcPr marL="9525" marR="9525" marT="9525" marB="0" anchor="ctr"/>
                </a:tc>
                <a:tc>
                  <a:txBody>
                    <a:bodyPr/>
                    <a:lstStyle/>
                    <a:p>
                      <a:pPr algn="ctr" fontAlgn="ctr"/>
                      <a:r>
                        <a:rPr lang="en-US" altLang="ja-JP" sz="800" b="0" i="0" u="none" strike="noStrike">
                          <a:effectLst/>
                          <a:latin typeface="ＭＳ Ｐゴシック"/>
                        </a:rPr>
                        <a:t>17.5%</a:t>
                      </a:r>
                    </a:p>
                  </a:txBody>
                  <a:tcPr marL="9525" marR="9525" marT="9525" marB="0" anchor="ctr"/>
                </a:tc>
                <a:tc>
                  <a:txBody>
                    <a:bodyPr/>
                    <a:lstStyle/>
                    <a:p>
                      <a:pPr algn="ctr" fontAlgn="ctr"/>
                      <a:r>
                        <a:rPr lang="en-US" altLang="ja-JP" sz="800" b="0" i="0" u="none" strike="noStrike">
                          <a:effectLst/>
                          <a:latin typeface="ＭＳ Ｐゴシック"/>
                        </a:rPr>
                        <a:t>54</a:t>
                      </a:r>
                    </a:p>
                  </a:txBody>
                  <a:tcPr marL="9525" marR="9525" marT="9525" marB="0" anchor="ctr"/>
                </a:tc>
                <a:tc>
                  <a:txBody>
                    <a:bodyPr/>
                    <a:lstStyle/>
                    <a:p>
                      <a:pPr algn="ctr" fontAlgn="ctr"/>
                      <a:r>
                        <a:rPr lang="en-US" altLang="ja-JP" sz="800" b="0" i="0" u="none" strike="noStrike">
                          <a:effectLst/>
                          <a:latin typeface="ＭＳ Ｐゴシック"/>
                        </a:rPr>
                        <a:t>17.6%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70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23.0%</a:t>
                      </a:r>
                    </a:p>
                  </a:txBody>
                  <a:tcPr marL="9525" marR="9525" marT="9525" marB="0" anchor="ctr"/>
                </a:tc>
              </a:tr>
              <a:tr h="171115">
                <a:tc>
                  <a:txBody>
                    <a:bodyPr/>
                    <a:lstStyle/>
                    <a:p>
                      <a:pPr algn="r" fontAlgn="ctr"/>
                      <a:r>
                        <a:rPr lang="en-US" altLang="ja-JP" sz="800" b="0" i="0" u="none" strike="noStrike" dirty="0">
                          <a:effectLst/>
                          <a:latin typeface="ＭＳ Ｐゴシック"/>
                        </a:rPr>
                        <a:t>30</a:t>
                      </a:r>
                      <a:r>
                        <a:rPr lang="ja-JP" altLang="en-US" sz="800" b="0" i="0" u="none" strike="noStrike" dirty="0">
                          <a:effectLst/>
                          <a:latin typeface="ＭＳ Ｐゴシック"/>
                        </a:rPr>
                        <a:t>分～</a:t>
                      </a:r>
                      <a:r>
                        <a:rPr lang="en-US" altLang="ja-JP" sz="800" b="0" i="0" u="none" strike="noStrike" dirty="0">
                          <a:effectLst/>
                          <a:latin typeface="ＭＳ Ｐゴシック"/>
                        </a:rPr>
                        <a:t>60</a:t>
                      </a:r>
                      <a:r>
                        <a:rPr lang="ja-JP" altLang="en-US" sz="800" b="0" i="0" u="none" strike="noStrike" dirty="0">
                          <a:effectLst/>
                          <a:latin typeface="ＭＳ Ｐゴシック"/>
                        </a:rPr>
                        <a:t>分</a:t>
                      </a:r>
                    </a:p>
                  </a:txBody>
                  <a:tcPr marL="9525" marR="9525" marT="9525" marB="0" anchor="ctr"/>
                </a:tc>
                <a:tc>
                  <a:txBody>
                    <a:bodyPr/>
                    <a:lstStyle/>
                    <a:p>
                      <a:pPr algn="ctr" fontAlgn="ctr"/>
                      <a:r>
                        <a:rPr lang="en-US" altLang="ja-JP" sz="800" b="0" i="0" u="none" strike="noStrike">
                          <a:effectLst/>
                          <a:latin typeface="ＭＳ Ｐゴシック"/>
                        </a:rPr>
                        <a:t>158</a:t>
                      </a:r>
                    </a:p>
                  </a:txBody>
                  <a:tcPr marL="9525" marR="9525" marT="9525" marB="0" anchor="ctr"/>
                </a:tc>
                <a:tc>
                  <a:txBody>
                    <a:bodyPr/>
                    <a:lstStyle/>
                    <a:p>
                      <a:pPr algn="ctr" fontAlgn="ctr"/>
                      <a:r>
                        <a:rPr lang="en-US" altLang="ja-JP" sz="800" b="0" i="0" u="none" strike="noStrike">
                          <a:effectLst/>
                          <a:latin typeface="ＭＳ Ｐゴシック"/>
                        </a:rPr>
                        <a:t>12.9%</a:t>
                      </a:r>
                    </a:p>
                  </a:txBody>
                  <a:tcPr marL="9525" marR="9525" marT="9525" marB="0" anchor="ctr"/>
                </a:tc>
                <a:tc>
                  <a:txBody>
                    <a:bodyPr/>
                    <a:lstStyle/>
                    <a:p>
                      <a:pPr algn="ctr" fontAlgn="ctr"/>
                      <a:r>
                        <a:rPr lang="en-US" altLang="ja-JP" sz="800" b="0" i="0" u="none" strike="noStrike">
                          <a:effectLst/>
                          <a:latin typeface="ＭＳ Ｐゴシック"/>
                        </a:rPr>
                        <a:t>11</a:t>
                      </a:r>
                    </a:p>
                  </a:txBody>
                  <a:tcPr marL="9525" marR="9525" marT="9525" marB="0" anchor="ctr"/>
                </a:tc>
                <a:tc>
                  <a:txBody>
                    <a:bodyPr/>
                    <a:lstStyle/>
                    <a:p>
                      <a:pPr algn="ctr" fontAlgn="ctr"/>
                      <a:r>
                        <a:rPr lang="en-US" altLang="ja-JP" sz="800" b="0" i="0" u="none" strike="noStrike">
                          <a:effectLst/>
                          <a:latin typeface="ＭＳ Ｐゴシック"/>
                        </a:rPr>
                        <a:t>3.5%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24</a:t>
                      </a:r>
                    </a:p>
                  </a:txBody>
                  <a:tcPr marL="9525" marR="9525" marT="9525" marB="0" anchor="ctr"/>
                </a:tc>
                <a:tc>
                  <a:txBody>
                    <a:bodyPr/>
                    <a:lstStyle/>
                    <a:p>
                      <a:pPr algn="ctr" fontAlgn="ctr"/>
                      <a:r>
                        <a:rPr lang="en-US" altLang="ja-JP" sz="800" b="0" i="0" u="none" strike="noStrike">
                          <a:effectLst/>
                          <a:latin typeface="ＭＳ Ｐゴシック"/>
                        </a:rPr>
                        <a:t>7.9%</a:t>
                      </a:r>
                    </a:p>
                  </a:txBody>
                  <a:tcPr marL="9525" marR="9525" marT="9525" marB="0" anchor="ctr"/>
                </a:tc>
                <a:tc>
                  <a:txBody>
                    <a:bodyPr/>
                    <a:lstStyle/>
                    <a:p>
                      <a:pPr algn="ctr" fontAlgn="ctr"/>
                      <a:r>
                        <a:rPr lang="en-US" altLang="ja-JP" sz="800" b="0" i="0" u="none" strike="noStrike">
                          <a:effectLst/>
                          <a:latin typeface="ＭＳ Ｐゴシック"/>
                        </a:rPr>
                        <a:t>92</a:t>
                      </a:r>
                    </a:p>
                  </a:txBody>
                  <a:tcPr marL="9525" marR="9525" marT="9525" marB="0" anchor="ctr"/>
                </a:tc>
                <a:tc>
                  <a:txBody>
                    <a:bodyPr/>
                    <a:lstStyle/>
                    <a:p>
                      <a:pPr algn="ctr" fontAlgn="ctr"/>
                      <a:r>
                        <a:rPr lang="en-US" altLang="ja-JP" sz="800" b="0" i="0" u="none" strike="noStrike">
                          <a:effectLst/>
                          <a:latin typeface="ＭＳ Ｐゴシック"/>
                        </a:rPr>
                        <a:t>30.1%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10.2%</a:t>
                      </a:r>
                    </a:p>
                  </a:txBody>
                  <a:tcPr marL="9525" marR="9525" marT="9525" marB="0" anchor="ctr"/>
                </a:tc>
              </a:tr>
              <a:tr h="171115">
                <a:tc>
                  <a:txBody>
                    <a:bodyPr/>
                    <a:lstStyle/>
                    <a:p>
                      <a:pPr algn="r" fontAlgn="ctr"/>
                      <a:r>
                        <a:rPr lang="en-US" altLang="ja-JP" sz="800" b="0" i="0" u="none" strike="noStrike" dirty="0" smtClean="0">
                          <a:effectLst/>
                          <a:latin typeface="ＭＳ Ｐゴシック"/>
                        </a:rPr>
                        <a:t>1</a:t>
                      </a:r>
                      <a:r>
                        <a:rPr lang="ja-JP" altLang="en-US" sz="800" b="0" i="0" u="none" strike="noStrike" dirty="0" smtClean="0">
                          <a:effectLst/>
                          <a:latin typeface="ＭＳ Ｐゴシック"/>
                        </a:rPr>
                        <a:t>時間以上</a:t>
                      </a:r>
                      <a:endParaRPr lang="ja-JP" altLang="en-US" sz="800" b="0" i="0" u="none" strike="noStrike" dirty="0">
                        <a:effectLst/>
                        <a:latin typeface="ＭＳ Ｐゴシック"/>
                      </a:endParaRPr>
                    </a:p>
                  </a:txBody>
                  <a:tcPr marL="9525" marR="9525" marT="9525" marB="0" anchor="ctr"/>
                </a:tc>
                <a:tc>
                  <a:txBody>
                    <a:bodyPr/>
                    <a:lstStyle/>
                    <a:p>
                      <a:pPr algn="ctr" fontAlgn="ctr"/>
                      <a:r>
                        <a:rPr lang="en-US" altLang="ja-JP" sz="800" b="0" i="0" u="none" strike="noStrike">
                          <a:effectLst/>
                          <a:latin typeface="ＭＳ Ｐゴシック"/>
                        </a:rPr>
                        <a:t>88</a:t>
                      </a:r>
                    </a:p>
                  </a:txBody>
                  <a:tcPr marL="9525" marR="9525" marT="9525" marB="0" anchor="ctr"/>
                </a:tc>
                <a:tc>
                  <a:txBody>
                    <a:bodyPr/>
                    <a:lstStyle/>
                    <a:p>
                      <a:pPr algn="ctr" fontAlgn="ctr"/>
                      <a:r>
                        <a:rPr lang="en-US" altLang="ja-JP" sz="800" b="0" i="0" u="none" strike="noStrike">
                          <a:effectLst/>
                          <a:latin typeface="ＭＳ Ｐゴシック"/>
                        </a:rPr>
                        <a:t>7.2%</a:t>
                      </a:r>
                    </a:p>
                  </a:txBody>
                  <a:tcPr marL="9525" marR="9525" marT="9525" marB="0" anchor="ctr"/>
                </a:tc>
                <a:tc>
                  <a:txBody>
                    <a:bodyPr/>
                    <a:lstStyle/>
                    <a:p>
                      <a:pPr algn="ctr" fontAlgn="ctr"/>
                      <a:r>
                        <a:rPr lang="en-US" altLang="ja-JP" sz="800" b="0" i="0" u="none" strike="noStrike">
                          <a:effectLst/>
                          <a:latin typeface="ＭＳ Ｐゴシック"/>
                        </a:rPr>
                        <a:t>1</a:t>
                      </a:r>
                    </a:p>
                  </a:txBody>
                  <a:tcPr marL="9525" marR="9525" marT="9525" marB="0" anchor="ctr"/>
                </a:tc>
                <a:tc>
                  <a:txBody>
                    <a:bodyPr/>
                    <a:lstStyle/>
                    <a:p>
                      <a:pPr algn="ctr" fontAlgn="ctr"/>
                      <a:r>
                        <a:rPr lang="en-US" altLang="ja-JP" sz="800" b="0" i="0" u="none" strike="noStrike">
                          <a:effectLst/>
                          <a:latin typeface="ＭＳ Ｐゴシック"/>
                        </a:rPr>
                        <a:t>0.3%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17</a:t>
                      </a:r>
                    </a:p>
                  </a:txBody>
                  <a:tcPr marL="9525" marR="9525" marT="9525" marB="0" anchor="ctr"/>
                </a:tc>
                <a:tc>
                  <a:txBody>
                    <a:bodyPr/>
                    <a:lstStyle/>
                    <a:p>
                      <a:pPr algn="ctr" fontAlgn="ctr"/>
                      <a:r>
                        <a:rPr lang="en-US" altLang="ja-JP" sz="800" b="0" i="0" u="none" strike="noStrike">
                          <a:effectLst/>
                          <a:latin typeface="ＭＳ Ｐゴシック"/>
                        </a:rPr>
                        <a:t>5.6%</a:t>
                      </a:r>
                    </a:p>
                  </a:txBody>
                  <a:tcPr marL="9525" marR="9525" marT="9525" marB="0" anchor="ctr"/>
                </a:tc>
                <a:tc>
                  <a:txBody>
                    <a:bodyPr/>
                    <a:lstStyle/>
                    <a:p>
                      <a:pPr algn="ctr" fontAlgn="ctr"/>
                      <a:r>
                        <a:rPr lang="en-US" altLang="ja-JP" sz="800" b="0" i="0" u="none" strike="noStrike">
                          <a:effectLst/>
                          <a:latin typeface="ＭＳ Ｐゴシック"/>
                        </a:rPr>
                        <a:t>64</a:t>
                      </a:r>
                    </a:p>
                  </a:txBody>
                  <a:tcPr marL="9525" marR="9525" marT="9525" marB="0" anchor="ctr"/>
                </a:tc>
                <a:tc>
                  <a:txBody>
                    <a:bodyPr/>
                    <a:lstStyle/>
                    <a:p>
                      <a:pPr algn="ctr" fontAlgn="ctr"/>
                      <a:r>
                        <a:rPr lang="en-US" altLang="ja-JP" sz="800" b="0" i="0" u="none" strike="noStrike">
                          <a:effectLst/>
                          <a:latin typeface="ＭＳ Ｐゴシック"/>
                        </a:rPr>
                        <a:t>20.9%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6</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2.0%</a:t>
                      </a:r>
                    </a:p>
                  </a:txBody>
                  <a:tcPr marL="9525" marR="9525" marT="9525" marB="0" anchor="ctr"/>
                </a:tc>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74358060"/>
              </p:ext>
            </p:extLst>
          </p:nvPr>
        </p:nvGraphicFramePr>
        <p:xfrm>
          <a:off x="3474732" y="2275685"/>
          <a:ext cx="3060005" cy="1288758"/>
        </p:xfrm>
        <a:graphic>
          <a:graphicData uri="http://schemas.openxmlformats.org/drawingml/2006/table">
            <a:tbl>
              <a:tblPr firstRow="1" bandRow="1">
                <a:tableStyleId>{073A0DAA-6AF3-43AB-8588-CEC1D06C72B9}</a:tableStyleId>
              </a:tblPr>
              <a:tblGrid>
                <a:gridCol w="484335"/>
                <a:gridCol w="257567"/>
                <a:gridCol w="257567"/>
                <a:gridCol w="257567"/>
                <a:gridCol w="257567"/>
                <a:gridCol w="257567"/>
                <a:gridCol w="257567"/>
                <a:gridCol w="257567"/>
                <a:gridCol w="257567"/>
                <a:gridCol w="257567"/>
                <a:gridCol w="257567"/>
              </a:tblGrid>
              <a:tr h="268683">
                <a:tc>
                  <a:txBody>
                    <a:bodyPr/>
                    <a:lstStyle/>
                    <a:p>
                      <a:pPr algn="r" fontAlgn="ctr"/>
                      <a:r>
                        <a:rPr lang="ja-JP" altLang="en-US" sz="800" b="0" i="0" u="none" strike="noStrike" dirty="0" smtClean="0">
                          <a:effectLst/>
                          <a:latin typeface="ＭＳ Ｐゴシック"/>
                        </a:rPr>
                        <a:t>グループ構成</a:t>
                      </a:r>
                      <a:endParaRPr lang="en-US" altLang="ja-JP" sz="800" b="0" i="0" u="none" strike="noStrike" dirty="0" smtClean="0">
                        <a:effectLst/>
                        <a:latin typeface="ＭＳ Ｐゴシック"/>
                      </a:endParaRPr>
                    </a:p>
                  </a:txBody>
                  <a:tcPr marL="9525" marR="9525" marT="9525" marB="0" anchor="ctr"/>
                </a:tc>
                <a:tc gridSpan="2">
                  <a:txBody>
                    <a:bodyPr/>
                    <a:lstStyle/>
                    <a:p>
                      <a:pPr algn="ctr" fontAlgn="ctr"/>
                      <a:r>
                        <a:rPr lang="ja-JP" altLang="en-US" sz="800" b="0" i="0" u="none" strike="noStrike" dirty="0" smtClean="0">
                          <a:solidFill>
                            <a:schemeClr val="bg1"/>
                          </a:solidFill>
                          <a:effectLst/>
                          <a:latin typeface="ＭＳ Ｐゴシック"/>
                        </a:rPr>
                        <a:t>合計</a:t>
                      </a:r>
                      <a:endParaRPr lang="en-US" altLang="ja-JP" sz="8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都市型</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中間型</a:t>
                      </a:r>
                      <a:endParaRPr lang="ja-JP" altLang="en-US" sz="900" b="0" i="0" u="none" strike="noStrike" dirty="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郊外型</a:t>
                      </a:r>
                      <a:r>
                        <a:rPr lang="ja-JP" altLang="en-US" sz="900" b="0" i="0" u="none" strike="noStrike" dirty="0">
                          <a:solidFill>
                            <a:schemeClr val="bg1"/>
                          </a:solidFill>
                          <a:effectLst/>
                          <a:latin typeface="ＭＳ Ｐゴシック"/>
                        </a:rPr>
                        <a:t>１</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郊外型２</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r>
              <a:tr h="186720">
                <a:tc>
                  <a:txBody>
                    <a:bodyPr/>
                    <a:lstStyle/>
                    <a:p>
                      <a:pPr algn="r" fontAlgn="ctr"/>
                      <a:r>
                        <a:rPr lang="ja-JP" altLang="en-US" sz="800" b="0" i="0" u="none" strike="noStrike" dirty="0">
                          <a:effectLst/>
                          <a:latin typeface="ＭＳ Ｐゴシック"/>
                        </a:rPr>
                        <a:t>家族</a:t>
                      </a:r>
                      <a:r>
                        <a:rPr lang="ja-JP" altLang="en-US" sz="800" b="0" i="0" u="none" strike="noStrike" dirty="0" smtClean="0">
                          <a:effectLst/>
                          <a:latin typeface="ＭＳ Ｐゴシック"/>
                        </a:rPr>
                        <a:t>で（</a:t>
                      </a:r>
                      <a:r>
                        <a:rPr lang="ja-JP" altLang="en-US" sz="800" b="0" i="0" u="none" strike="noStrike" dirty="0">
                          <a:effectLst/>
                          <a:latin typeface="ＭＳ Ｐゴシック"/>
                        </a:rPr>
                        <a:t>大人のみ）</a:t>
                      </a:r>
                    </a:p>
                  </a:txBody>
                  <a:tcPr marL="9525" marR="9525" marT="9525" marB="0" anchor="ctr"/>
                </a:tc>
                <a:tc>
                  <a:txBody>
                    <a:bodyPr/>
                    <a:lstStyle/>
                    <a:p>
                      <a:pPr algn="ctr" fontAlgn="ctr"/>
                      <a:r>
                        <a:rPr lang="en-US" altLang="ja-JP" sz="800" b="0" i="0" u="none" strike="noStrike">
                          <a:effectLst/>
                          <a:latin typeface="ＭＳ Ｐゴシック"/>
                        </a:rPr>
                        <a:t>580</a:t>
                      </a:r>
                    </a:p>
                  </a:txBody>
                  <a:tcPr marL="9525" marR="9525" marT="9525" marB="0" anchor="ctr"/>
                </a:tc>
                <a:tc>
                  <a:txBody>
                    <a:bodyPr/>
                    <a:lstStyle/>
                    <a:p>
                      <a:pPr algn="ctr" fontAlgn="ctr"/>
                      <a:r>
                        <a:rPr lang="en-US" altLang="ja-JP" sz="800" b="0" i="0" u="none" strike="noStrike">
                          <a:effectLst/>
                          <a:latin typeface="ＭＳ Ｐゴシック"/>
                        </a:rPr>
                        <a:t>47.3%</a:t>
                      </a:r>
                    </a:p>
                  </a:txBody>
                  <a:tcPr marL="9525" marR="9525" marT="9525" marB="0" anchor="ctr"/>
                </a:tc>
                <a:tc>
                  <a:txBody>
                    <a:bodyPr/>
                    <a:lstStyle/>
                    <a:p>
                      <a:pPr algn="ctr" fontAlgn="ctr"/>
                      <a:r>
                        <a:rPr lang="en-US" altLang="ja-JP" sz="800" b="0" i="0" u="none" strike="noStrike">
                          <a:effectLst/>
                          <a:latin typeface="ＭＳ Ｐゴシック"/>
                        </a:rPr>
                        <a:t>120</a:t>
                      </a:r>
                    </a:p>
                  </a:txBody>
                  <a:tcPr marL="9525" marR="9525" marT="9525" marB="0" anchor="ctr"/>
                </a:tc>
                <a:tc>
                  <a:txBody>
                    <a:bodyPr/>
                    <a:lstStyle/>
                    <a:p>
                      <a:pPr algn="ctr" fontAlgn="ctr"/>
                      <a:r>
                        <a:rPr lang="en-US" altLang="ja-JP" sz="800" b="0" i="0" u="none" strike="noStrike">
                          <a:effectLst/>
                          <a:latin typeface="ＭＳ Ｐゴシック"/>
                        </a:rPr>
                        <a:t>38.2%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123</a:t>
                      </a:r>
                    </a:p>
                  </a:txBody>
                  <a:tcPr marL="9525" marR="9525" marT="9525" marB="0" anchor="ctr"/>
                </a:tc>
                <a:tc>
                  <a:txBody>
                    <a:bodyPr/>
                    <a:lstStyle/>
                    <a:p>
                      <a:pPr algn="ctr" fontAlgn="ctr"/>
                      <a:r>
                        <a:rPr lang="en-US" altLang="ja-JP" sz="800" b="0" i="0" u="none" strike="noStrike">
                          <a:effectLst/>
                          <a:latin typeface="ＭＳ Ｐゴシック"/>
                        </a:rPr>
                        <a:t>40.6%</a:t>
                      </a:r>
                    </a:p>
                  </a:txBody>
                  <a:tcPr marL="9525" marR="9525" marT="9525" marB="0" anchor="ctr"/>
                </a:tc>
                <a:tc>
                  <a:txBody>
                    <a:bodyPr/>
                    <a:lstStyle/>
                    <a:p>
                      <a:pPr algn="ctr" fontAlgn="ctr"/>
                      <a:r>
                        <a:rPr lang="en-US" altLang="ja-JP" sz="800" b="0" i="0" u="none" strike="noStrike">
                          <a:effectLst/>
                          <a:latin typeface="ＭＳ Ｐゴシック"/>
                        </a:rPr>
                        <a:t>177</a:t>
                      </a:r>
                    </a:p>
                  </a:txBody>
                  <a:tcPr marL="9525" marR="9525" marT="9525" marB="0" anchor="ctr"/>
                </a:tc>
                <a:tc>
                  <a:txBody>
                    <a:bodyPr/>
                    <a:lstStyle/>
                    <a:p>
                      <a:pPr algn="ctr" fontAlgn="ctr"/>
                      <a:r>
                        <a:rPr lang="en-US" altLang="ja-JP" sz="800" b="0" i="0" u="none" strike="noStrike">
                          <a:effectLst/>
                          <a:latin typeface="ＭＳ Ｐゴシック"/>
                        </a:rPr>
                        <a:t>57.8%</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160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52.6%</a:t>
                      </a:r>
                    </a:p>
                  </a:txBody>
                  <a:tcPr marL="9525" marR="9525" marT="9525" marB="0" anchor="ctr"/>
                </a:tc>
              </a:tr>
              <a:tr h="171115">
                <a:tc>
                  <a:txBody>
                    <a:bodyPr/>
                    <a:lstStyle/>
                    <a:p>
                      <a:pPr algn="r" fontAlgn="ctr"/>
                      <a:r>
                        <a:rPr lang="ja-JP" altLang="en-US" sz="800" b="0" i="0" u="none" strike="noStrike" dirty="0">
                          <a:effectLst/>
                          <a:latin typeface="ＭＳ Ｐゴシック"/>
                        </a:rPr>
                        <a:t>家族</a:t>
                      </a:r>
                      <a:r>
                        <a:rPr lang="ja-JP" altLang="en-US" sz="800" b="0" i="0" u="none" strike="noStrike" dirty="0" smtClean="0">
                          <a:effectLst/>
                          <a:latin typeface="ＭＳ Ｐゴシック"/>
                        </a:rPr>
                        <a:t>で（</a:t>
                      </a:r>
                      <a:r>
                        <a:rPr lang="ja-JP" altLang="en-US" sz="800" b="0" i="0" u="none" strike="noStrike" dirty="0">
                          <a:effectLst/>
                          <a:latin typeface="ＭＳ Ｐゴシック"/>
                        </a:rPr>
                        <a:t>子ども含む）</a:t>
                      </a:r>
                    </a:p>
                  </a:txBody>
                  <a:tcPr marL="9525" marR="9525" marT="9525" marB="0" anchor="ctr"/>
                </a:tc>
                <a:tc>
                  <a:txBody>
                    <a:bodyPr/>
                    <a:lstStyle/>
                    <a:p>
                      <a:pPr algn="ctr" fontAlgn="ctr"/>
                      <a:r>
                        <a:rPr lang="en-US" altLang="ja-JP" sz="800" b="0" i="0" u="none" strike="noStrike">
                          <a:effectLst/>
                          <a:latin typeface="ＭＳ Ｐゴシック"/>
                        </a:rPr>
                        <a:t>148</a:t>
                      </a:r>
                    </a:p>
                  </a:txBody>
                  <a:tcPr marL="9525" marR="9525" marT="9525" marB="0" anchor="ctr"/>
                </a:tc>
                <a:tc>
                  <a:txBody>
                    <a:bodyPr/>
                    <a:lstStyle/>
                    <a:p>
                      <a:pPr algn="ctr" fontAlgn="ctr"/>
                      <a:r>
                        <a:rPr lang="en-US" altLang="ja-JP" sz="800" b="0" i="0" u="none" strike="noStrike">
                          <a:effectLst/>
                          <a:latin typeface="ＭＳ Ｐゴシック"/>
                        </a:rPr>
                        <a:t>12.1%</a:t>
                      </a:r>
                    </a:p>
                  </a:txBody>
                  <a:tcPr marL="9525" marR="9525" marT="9525" marB="0" anchor="ctr"/>
                </a:tc>
                <a:tc>
                  <a:txBody>
                    <a:bodyPr/>
                    <a:lstStyle/>
                    <a:p>
                      <a:pPr algn="ctr" fontAlgn="ctr"/>
                      <a:r>
                        <a:rPr lang="en-US" altLang="ja-JP" sz="800" b="0" i="0" u="none" strike="noStrike">
                          <a:effectLst/>
                          <a:latin typeface="ＭＳ Ｐゴシック"/>
                        </a:rPr>
                        <a:t>40</a:t>
                      </a:r>
                    </a:p>
                  </a:txBody>
                  <a:tcPr marL="9525" marR="9525" marT="9525" marB="0" anchor="ctr"/>
                </a:tc>
                <a:tc>
                  <a:txBody>
                    <a:bodyPr/>
                    <a:lstStyle/>
                    <a:p>
                      <a:pPr algn="ctr" fontAlgn="ctr"/>
                      <a:r>
                        <a:rPr lang="en-US" altLang="ja-JP" sz="800" b="0" i="0" u="none" strike="noStrike">
                          <a:effectLst/>
                          <a:latin typeface="ＭＳ Ｐゴシック"/>
                        </a:rPr>
                        <a:t>12.7%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40</a:t>
                      </a:r>
                    </a:p>
                  </a:txBody>
                  <a:tcPr marL="9525" marR="9525" marT="9525" marB="0" anchor="ctr"/>
                </a:tc>
                <a:tc>
                  <a:txBody>
                    <a:bodyPr/>
                    <a:lstStyle/>
                    <a:p>
                      <a:pPr algn="ctr" fontAlgn="ctr"/>
                      <a:r>
                        <a:rPr lang="en-US" altLang="ja-JP" sz="800" b="0" i="0" u="none" strike="noStrike">
                          <a:effectLst/>
                          <a:latin typeface="ＭＳ Ｐゴシック"/>
                        </a:rPr>
                        <a:t>13.2%</a:t>
                      </a:r>
                    </a:p>
                  </a:txBody>
                  <a:tcPr marL="9525" marR="9525" marT="9525" marB="0" anchor="ctr"/>
                </a:tc>
                <a:tc>
                  <a:txBody>
                    <a:bodyPr/>
                    <a:lstStyle/>
                    <a:p>
                      <a:pPr algn="ctr" fontAlgn="ctr"/>
                      <a:r>
                        <a:rPr lang="en-US" altLang="ja-JP" sz="800" b="0" i="0" u="none" strike="noStrike">
                          <a:effectLst/>
                          <a:latin typeface="ＭＳ Ｐゴシック"/>
                        </a:rPr>
                        <a:t>33</a:t>
                      </a:r>
                    </a:p>
                  </a:txBody>
                  <a:tcPr marL="9525" marR="9525" marT="9525" marB="0" anchor="ctr"/>
                </a:tc>
                <a:tc>
                  <a:txBody>
                    <a:bodyPr/>
                    <a:lstStyle/>
                    <a:p>
                      <a:pPr algn="ctr" fontAlgn="ctr"/>
                      <a:r>
                        <a:rPr lang="en-US" altLang="ja-JP" sz="800" b="0" i="0" u="none" strike="noStrike">
                          <a:effectLst/>
                          <a:latin typeface="ＭＳ Ｐゴシック"/>
                        </a:rPr>
                        <a:t>10.8%</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11.5%</a:t>
                      </a:r>
                    </a:p>
                  </a:txBody>
                  <a:tcPr marL="9525" marR="9525" marT="9525" marB="0" anchor="ctr"/>
                </a:tc>
              </a:tr>
              <a:tr h="171115">
                <a:tc>
                  <a:txBody>
                    <a:bodyPr/>
                    <a:lstStyle/>
                    <a:p>
                      <a:pPr algn="r" fontAlgn="ctr"/>
                      <a:r>
                        <a:rPr lang="ja-JP" altLang="en-US" sz="800" b="0" i="0" u="none" strike="noStrike" dirty="0">
                          <a:effectLst/>
                          <a:latin typeface="ＭＳ Ｐゴシック"/>
                        </a:rPr>
                        <a:t>友人と</a:t>
                      </a:r>
                    </a:p>
                  </a:txBody>
                  <a:tcPr marL="9525" marR="9525" marT="9525" marB="0" anchor="ctr"/>
                </a:tc>
                <a:tc>
                  <a:txBody>
                    <a:bodyPr/>
                    <a:lstStyle/>
                    <a:p>
                      <a:pPr algn="ctr" fontAlgn="ctr"/>
                      <a:r>
                        <a:rPr lang="en-US" altLang="ja-JP" sz="800" b="0" i="0" u="none" strike="noStrike">
                          <a:effectLst/>
                          <a:latin typeface="ＭＳ Ｐゴシック"/>
                        </a:rPr>
                        <a:t>96</a:t>
                      </a:r>
                    </a:p>
                  </a:txBody>
                  <a:tcPr marL="9525" marR="9525" marT="9525" marB="0" anchor="ctr"/>
                </a:tc>
                <a:tc>
                  <a:txBody>
                    <a:bodyPr/>
                    <a:lstStyle/>
                    <a:p>
                      <a:pPr algn="ctr" fontAlgn="ctr"/>
                      <a:r>
                        <a:rPr lang="en-US" altLang="ja-JP" sz="800" b="0" i="0" u="none" strike="noStrike">
                          <a:effectLst/>
                          <a:latin typeface="ＭＳ Ｐゴシック"/>
                        </a:rPr>
                        <a:t>7.8%</a:t>
                      </a:r>
                    </a:p>
                  </a:txBody>
                  <a:tcPr marL="9525" marR="9525" marT="9525" marB="0" anchor="ctr"/>
                </a:tc>
                <a:tc>
                  <a:txBody>
                    <a:bodyPr/>
                    <a:lstStyle/>
                    <a:p>
                      <a:pPr algn="ctr" fontAlgn="ctr"/>
                      <a:r>
                        <a:rPr lang="en-US" altLang="ja-JP" sz="800" b="0" i="0" u="none" strike="noStrike">
                          <a:effectLst/>
                          <a:latin typeface="ＭＳ Ｐゴシック"/>
                        </a:rPr>
                        <a:t>24</a:t>
                      </a:r>
                    </a:p>
                  </a:txBody>
                  <a:tcPr marL="9525" marR="9525" marT="9525" marB="0" anchor="ctr"/>
                </a:tc>
                <a:tc>
                  <a:txBody>
                    <a:bodyPr/>
                    <a:lstStyle/>
                    <a:p>
                      <a:pPr algn="ctr" fontAlgn="ctr"/>
                      <a:r>
                        <a:rPr lang="en-US" altLang="ja-JP" sz="800" b="0" i="0" u="none" strike="noStrike">
                          <a:effectLst/>
                          <a:latin typeface="ＭＳ Ｐゴシック"/>
                        </a:rPr>
                        <a:t>7.6%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23</a:t>
                      </a:r>
                    </a:p>
                  </a:txBody>
                  <a:tcPr marL="9525" marR="9525" marT="9525" marB="0" anchor="ctr"/>
                </a:tc>
                <a:tc>
                  <a:txBody>
                    <a:bodyPr/>
                    <a:lstStyle/>
                    <a:p>
                      <a:pPr algn="ctr" fontAlgn="ctr"/>
                      <a:r>
                        <a:rPr lang="en-US" altLang="ja-JP" sz="800" b="0" i="0" u="none" strike="noStrike">
                          <a:effectLst/>
                          <a:latin typeface="ＭＳ Ｐゴシック"/>
                        </a:rPr>
                        <a:t>7.6%</a:t>
                      </a:r>
                    </a:p>
                  </a:txBody>
                  <a:tcPr marL="9525" marR="9525" marT="9525" marB="0" anchor="ctr"/>
                </a:tc>
                <a:tc>
                  <a:txBody>
                    <a:bodyPr/>
                    <a:lstStyle/>
                    <a:p>
                      <a:pPr algn="ctr" fontAlgn="ctr"/>
                      <a:r>
                        <a:rPr lang="en-US" altLang="ja-JP" sz="800" b="0" i="0" u="none" strike="noStrike">
                          <a:effectLst/>
                          <a:latin typeface="ＭＳ Ｐゴシック"/>
                        </a:rPr>
                        <a:t>29</a:t>
                      </a:r>
                    </a:p>
                  </a:txBody>
                  <a:tcPr marL="9525" marR="9525" marT="9525" marB="0" anchor="ctr"/>
                </a:tc>
                <a:tc>
                  <a:txBody>
                    <a:bodyPr/>
                    <a:lstStyle/>
                    <a:p>
                      <a:pPr algn="ctr" fontAlgn="ctr"/>
                      <a:r>
                        <a:rPr lang="en-US" altLang="ja-JP" sz="800" b="0" i="0" u="none" strike="noStrike">
                          <a:effectLst/>
                          <a:latin typeface="ＭＳ Ｐゴシック"/>
                        </a:rPr>
                        <a:t>9.5%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6.6%</a:t>
                      </a:r>
                    </a:p>
                  </a:txBody>
                  <a:tcPr marL="9525" marR="9525" marT="9525" marB="0" anchor="ctr"/>
                </a:tc>
              </a:tr>
              <a:tr h="171115">
                <a:tc>
                  <a:txBody>
                    <a:bodyPr/>
                    <a:lstStyle/>
                    <a:p>
                      <a:pPr algn="r" fontAlgn="ctr"/>
                      <a:r>
                        <a:rPr lang="ja-JP" altLang="en-US" sz="800" b="0" i="0" u="none" strike="noStrike" dirty="0">
                          <a:effectLst/>
                          <a:latin typeface="ＭＳ Ｐゴシック"/>
                        </a:rPr>
                        <a:t>ひとりで</a:t>
                      </a:r>
                    </a:p>
                  </a:txBody>
                  <a:tcPr marL="9525" marR="9525" marT="9525" marB="0" anchor="ctr"/>
                </a:tc>
                <a:tc>
                  <a:txBody>
                    <a:bodyPr/>
                    <a:lstStyle/>
                    <a:p>
                      <a:pPr algn="ctr" fontAlgn="ctr"/>
                      <a:r>
                        <a:rPr lang="en-US" altLang="ja-JP" sz="800" b="0" i="0" u="none" strike="noStrike">
                          <a:effectLst/>
                          <a:latin typeface="ＭＳ Ｐゴシック"/>
                        </a:rPr>
                        <a:t>385</a:t>
                      </a:r>
                    </a:p>
                  </a:txBody>
                  <a:tcPr marL="9525" marR="9525" marT="9525" marB="0" anchor="ctr"/>
                </a:tc>
                <a:tc>
                  <a:txBody>
                    <a:bodyPr/>
                    <a:lstStyle/>
                    <a:p>
                      <a:pPr algn="ctr" fontAlgn="ctr"/>
                      <a:r>
                        <a:rPr lang="en-US" altLang="ja-JP" sz="800" b="0" i="0" u="none" strike="noStrike">
                          <a:effectLst/>
                          <a:latin typeface="ＭＳ Ｐゴシック"/>
                        </a:rPr>
                        <a:t>31.4%</a:t>
                      </a:r>
                    </a:p>
                  </a:txBody>
                  <a:tcPr marL="9525" marR="9525" marT="9525" marB="0" anchor="ctr"/>
                </a:tc>
                <a:tc>
                  <a:txBody>
                    <a:bodyPr/>
                    <a:lstStyle/>
                    <a:p>
                      <a:pPr algn="ctr" fontAlgn="ctr"/>
                      <a:r>
                        <a:rPr lang="en-US" altLang="ja-JP" sz="800" b="0" i="0" u="none" strike="noStrike">
                          <a:effectLst/>
                          <a:latin typeface="ＭＳ Ｐゴシック"/>
                        </a:rPr>
                        <a:t>127</a:t>
                      </a:r>
                    </a:p>
                  </a:txBody>
                  <a:tcPr marL="9525" marR="9525" marT="9525" marB="0" anchor="ctr"/>
                </a:tc>
                <a:tc>
                  <a:txBody>
                    <a:bodyPr/>
                    <a:lstStyle/>
                    <a:p>
                      <a:pPr algn="ctr" fontAlgn="ctr"/>
                      <a:r>
                        <a:rPr lang="en-US" altLang="ja-JP" sz="800" b="0" i="0" u="none" strike="noStrike">
                          <a:effectLst/>
                          <a:latin typeface="ＭＳ Ｐゴシック"/>
                        </a:rPr>
                        <a:t>40.4%</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114</a:t>
                      </a:r>
                    </a:p>
                  </a:txBody>
                  <a:tcPr marL="9525" marR="9525" marT="9525" marB="0" anchor="ctr"/>
                </a:tc>
                <a:tc>
                  <a:txBody>
                    <a:bodyPr/>
                    <a:lstStyle/>
                    <a:p>
                      <a:pPr algn="ctr" fontAlgn="ctr"/>
                      <a:r>
                        <a:rPr lang="en-US" altLang="ja-JP" sz="800" b="0" i="0" u="none" strike="noStrike">
                          <a:effectLst/>
                          <a:latin typeface="ＭＳ Ｐゴシック"/>
                        </a:rPr>
                        <a:t>37.6%</a:t>
                      </a:r>
                    </a:p>
                  </a:txBody>
                  <a:tcPr marL="9525" marR="9525" marT="9525" marB="0" anchor="ctr"/>
                </a:tc>
                <a:tc>
                  <a:txBody>
                    <a:bodyPr/>
                    <a:lstStyle/>
                    <a:p>
                      <a:pPr algn="ctr" fontAlgn="ctr"/>
                      <a:r>
                        <a:rPr lang="en-US" altLang="ja-JP" sz="800" b="0" i="0" u="none" strike="noStrike">
                          <a:effectLst/>
                          <a:latin typeface="ＭＳ Ｐゴシック"/>
                        </a:rPr>
                        <a:t>60</a:t>
                      </a:r>
                    </a:p>
                  </a:txBody>
                  <a:tcPr marL="9525" marR="9525" marT="9525" marB="0" anchor="ctr"/>
                </a:tc>
                <a:tc>
                  <a:txBody>
                    <a:bodyPr/>
                    <a:lstStyle/>
                    <a:p>
                      <a:pPr algn="ctr" fontAlgn="ctr"/>
                      <a:r>
                        <a:rPr lang="en-US" altLang="ja-JP" sz="800" b="0" i="0" u="none" strike="noStrike">
                          <a:effectLst/>
                          <a:latin typeface="ＭＳ Ｐゴシック"/>
                        </a:rPr>
                        <a:t>19.6%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84</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27.6%</a:t>
                      </a:r>
                    </a:p>
                  </a:txBody>
                  <a:tcPr marL="9525" marR="9525" marT="9525" marB="0" anchor="ctr"/>
                </a:tc>
              </a:tr>
              <a:tr h="171115">
                <a:tc>
                  <a:txBody>
                    <a:bodyPr/>
                    <a:lstStyle/>
                    <a:p>
                      <a:pPr algn="r" fontAlgn="ctr"/>
                      <a:r>
                        <a:rPr lang="ja-JP" altLang="en-US" sz="800" b="0" i="0" u="none" strike="noStrike" dirty="0">
                          <a:effectLst/>
                          <a:latin typeface="ＭＳ Ｐゴシック"/>
                        </a:rPr>
                        <a:t>その他</a:t>
                      </a:r>
                    </a:p>
                  </a:txBody>
                  <a:tcPr marL="9525" marR="9525" marT="9525" marB="0" anchor="ctr"/>
                </a:tc>
                <a:tc>
                  <a:txBody>
                    <a:bodyPr/>
                    <a:lstStyle/>
                    <a:p>
                      <a:pPr algn="ctr" fontAlgn="ctr"/>
                      <a:r>
                        <a:rPr lang="en-US" altLang="ja-JP" sz="800" b="0" i="0" u="none" strike="noStrike">
                          <a:effectLst/>
                          <a:latin typeface="ＭＳ Ｐゴシック"/>
                        </a:rPr>
                        <a:t>18</a:t>
                      </a:r>
                    </a:p>
                  </a:txBody>
                  <a:tcPr marL="9525" marR="9525" marT="9525" marB="0" anchor="ctr"/>
                </a:tc>
                <a:tc>
                  <a:txBody>
                    <a:bodyPr/>
                    <a:lstStyle/>
                    <a:p>
                      <a:pPr algn="ctr" fontAlgn="ctr"/>
                      <a:r>
                        <a:rPr lang="en-US" altLang="ja-JP" sz="800" b="0" i="0" u="none" strike="noStrike">
                          <a:effectLst/>
                          <a:latin typeface="ＭＳ Ｐゴシック"/>
                        </a:rPr>
                        <a:t>1.5%</a:t>
                      </a:r>
                    </a:p>
                  </a:txBody>
                  <a:tcPr marL="9525" marR="9525" marT="9525" marB="0" anchor="ctr"/>
                </a:tc>
                <a:tc>
                  <a:txBody>
                    <a:bodyPr/>
                    <a:lstStyle/>
                    <a:p>
                      <a:pPr algn="ctr" fontAlgn="ctr"/>
                      <a:r>
                        <a:rPr lang="en-US" altLang="ja-JP" sz="800" b="0" i="0" u="none" strike="noStrike">
                          <a:effectLst/>
                          <a:latin typeface="ＭＳ Ｐゴシック"/>
                        </a:rPr>
                        <a:t>3</a:t>
                      </a:r>
                    </a:p>
                  </a:txBody>
                  <a:tcPr marL="9525" marR="9525" marT="9525" marB="0" anchor="ctr"/>
                </a:tc>
                <a:tc>
                  <a:txBody>
                    <a:bodyPr/>
                    <a:lstStyle/>
                    <a:p>
                      <a:pPr algn="ctr" fontAlgn="ctr"/>
                      <a:r>
                        <a:rPr lang="en-US" altLang="ja-JP" sz="800" b="0" i="0" u="none" strike="noStrike">
                          <a:effectLst/>
                          <a:latin typeface="ＭＳ Ｐゴシック"/>
                        </a:rPr>
                        <a:t>1.0%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a:t>
                      </a:r>
                    </a:p>
                  </a:txBody>
                  <a:tcPr marL="9525" marR="9525" marT="9525" marB="0" anchor="ctr"/>
                </a:tc>
                <a:tc>
                  <a:txBody>
                    <a:bodyPr/>
                    <a:lstStyle/>
                    <a:p>
                      <a:pPr algn="ctr" fontAlgn="ctr"/>
                      <a:r>
                        <a:rPr lang="en-US" altLang="ja-JP" sz="800" b="0" i="0" u="none" strike="noStrike">
                          <a:effectLst/>
                          <a:latin typeface="ＭＳ Ｐゴシック"/>
                        </a:rPr>
                        <a:t>1.0%</a:t>
                      </a:r>
                    </a:p>
                  </a:txBody>
                  <a:tcPr marL="9525" marR="9525" marT="9525" marB="0" anchor="ctr"/>
                </a:tc>
                <a:tc>
                  <a:txBody>
                    <a:bodyPr/>
                    <a:lstStyle/>
                    <a:p>
                      <a:pPr algn="ctr" fontAlgn="ctr"/>
                      <a:r>
                        <a:rPr lang="en-US" altLang="ja-JP" sz="800" b="0" i="0" u="none" strike="noStrike">
                          <a:effectLst/>
                          <a:latin typeface="ＭＳ Ｐゴシック"/>
                        </a:rPr>
                        <a:t>7</a:t>
                      </a:r>
                    </a:p>
                  </a:txBody>
                  <a:tcPr marL="9525" marR="9525" marT="9525" marB="0" anchor="ctr"/>
                </a:tc>
                <a:tc>
                  <a:txBody>
                    <a:bodyPr/>
                    <a:lstStyle/>
                    <a:p>
                      <a:pPr algn="ctr" fontAlgn="ctr"/>
                      <a:r>
                        <a:rPr lang="en-US" altLang="ja-JP" sz="800" b="0" i="0" u="none" strike="noStrike">
                          <a:effectLst/>
                          <a:latin typeface="ＭＳ Ｐゴシック"/>
                        </a:rPr>
                        <a:t>2.3%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5</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1.6%</a:t>
                      </a:r>
                    </a:p>
                  </a:txBody>
                  <a:tcPr marL="9525" marR="9525" marT="9525" marB="0" anchor="ctr"/>
                </a:tc>
              </a:tr>
            </a:tbl>
          </a:graphicData>
        </a:graphic>
      </p:graphicFrame>
      <p:sp>
        <p:nvSpPr>
          <p:cNvPr id="2" name="フッター プレースホルダー 1"/>
          <p:cNvSpPr>
            <a:spLocks noGrp="1"/>
          </p:cNvSpPr>
          <p:nvPr>
            <p:ph type="ftr" sz="quarter" idx="11"/>
          </p:nvPr>
        </p:nvSpPr>
        <p:spPr>
          <a:xfrm>
            <a:off x="2343150" y="8657167"/>
            <a:ext cx="2171700" cy="486833"/>
          </a:xfrm>
        </p:spPr>
        <p:txBody>
          <a:bodyPr/>
          <a:lstStyle/>
          <a:p>
            <a:r>
              <a:rPr lang="ja-JP" altLang="en-US" dirty="0"/>
              <a:t>３</a:t>
            </a:r>
            <a:endParaRPr kumimoji="1" lang="ja-JP" altLang="en-US" dirty="0"/>
          </a:p>
        </p:txBody>
      </p:sp>
    </p:spTree>
    <p:extLst>
      <p:ext uri="{BB962C8B-B14F-4D97-AF65-F5344CB8AC3E}">
        <p14:creationId xmlns:p14="http://schemas.microsoft.com/office/powerpoint/2010/main" val="3183971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9000" y="52932"/>
            <a:ext cx="1564099" cy="338554"/>
          </a:xfrm>
          <a:prstGeom prst="rect">
            <a:avLst/>
          </a:prstGeom>
          <a:noFill/>
        </p:spPr>
        <p:txBody>
          <a:bodyPr wrap="square" rtlCol="0">
            <a:spAutoFit/>
          </a:bodyPr>
          <a:lstStyle/>
          <a:p>
            <a:r>
              <a:rPr lang="ja-JP" altLang="en-US" sz="1600" dirty="0"/>
              <a:t>２</a:t>
            </a:r>
            <a:r>
              <a:rPr kumimoji="1" lang="ja-JP" altLang="en-US" sz="1600" dirty="0" smtClean="0"/>
              <a:t>　</a:t>
            </a:r>
            <a:r>
              <a:rPr lang="ja-JP" altLang="en-US" sz="1600" dirty="0"/>
              <a:t>利用実態</a:t>
            </a:r>
            <a:endParaRPr kumimoji="1" lang="ja-JP" altLang="en-US" sz="1600" b="1" dirty="0"/>
          </a:p>
        </p:txBody>
      </p:sp>
      <p:sp>
        <p:nvSpPr>
          <p:cNvPr id="9" name="タイトル 1"/>
          <p:cNvSpPr txBox="1">
            <a:spLocks/>
          </p:cNvSpPr>
          <p:nvPr/>
        </p:nvSpPr>
        <p:spPr>
          <a:xfrm>
            <a:off x="297458" y="391486"/>
            <a:ext cx="6300000" cy="1278786"/>
          </a:xfrm>
          <a:prstGeom prst="rect">
            <a:avLst/>
          </a:prstGeom>
          <a:no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100" dirty="0" smtClean="0"/>
              <a:t>すべての類型において、来店目的の約９割は「買い物」を占めるが、郊外型では「休憩」「イベント参加・観覧・観光」での来店も見受けられた。中間型においては、「買い物」以外の来店はほとんどみられなかった。知ったきっかけとしては、「通りがかり」「知人等のクチコミ」が約３割</a:t>
            </a:r>
            <a:r>
              <a:rPr lang="ja-JP" altLang="en-US" sz="1100" dirty="0"/>
              <a:t>（合計平均値）</a:t>
            </a:r>
            <a:r>
              <a:rPr lang="ja-JP" altLang="en-US" sz="1100" dirty="0" smtClean="0"/>
              <a:t>ずつ占めた。特に都市型及び中間型において「知人等のクチコミ」による効果が高いことがわかる。利用頻度では都市型及び中間型において「週に２～３回」以上の利用が３割を超え、郊外型では約４割以上が「月に１～２回」以下の来店であった。平均購入額では、都市型において特に購入額が低く、「</a:t>
            </a:r>
            <a:r>
              <a:rPr lang="en-US" altLang="ja-JP" sz="1100" dirty="0" smtClean="0"/>
              <a:t>2,000</a:t>
            </a:r>
            <a:r>
              <a:rPr lang="ja-JP" altLang="en-US" sz="1100" dirty="0" smtClean="0"/>
              <a:t>円未満」の割合が約７割を占めた。</a:t>
            </a:r>
            <a:endParaRPr lang="en-US" altLang="ja-JP" sz="1100" dirty="0" smtClean="0"/>
          </a:p>
        </p:txBody>
      </p:sp>
      <p:graphicFrame>
        <p:nvGraphicFramePr>
          <p:cNvPr id="17" name="表 16"/>
          <p:cNvGraphicFramePr>
            <a:graphicFrameLocks noGrp="1"/>
          </p:cNvGraphicFramePr>
          <p:nvPr>
            <p:extLst>
              <p:ext uri="{D42A27DB-BD31-4B8C-83A1-F6EECF244321}">
                <p14:modId xmlns:p14="http://schemas.microsoft.com/office/powerpoint/2010/main" val="3428044338"/>
              </p:ext>
            </p:extLst>
          </p:nvPr>
        </p:nvGraphicFramePr>
        <p:xfrm>
          <a:off x="282428" y="3823994"/>
          <a:ext cx="3059995" cy="1100115"/>
        </p:xfrm>
        <a:graphic>
          <a:graphicData uri="http://schemas.openxmlformats.org/drawingml/2006/table">
            <a:tbl>
              <a:tblPr firstRow="1" bandRow="1">
                <a:tableStyleId>{073A0DAA-6AF3-43AB-8588-CEC1D06C72B9}</a:tableStyleId>
              </a:tblPr>
              <a:tblGrid>
                <a:gridCol w="533965"/>
                <a:gridCol w="252603"/>
                <a:gridCol w="252603"/>
                <a:gridCol w="252603"/>
                <a:gridCol w="252603"/>
                <a:gridCol w="252603"/>
                <a:gridCol w="252603"/>
                <a:gridCol w="252603"/>
                <a:gridCol w="252603"/>
                <a:gridCol w="252603"/>
                <a:gridCol w="252603"/>
              </a:tblGrid>
              <a:tr h="109349">
                <a:tc>
                  <a:txBody>
                    <a:bodyPr/>
                    <a:lstStyle/>
                    <a:p>
                      <a:pPr algn="r" fontAlgn="ctr"/>
                      <a:r>
                        <a:rPr lang="ja-JP" altLang="en-US" sz="800" b="0" i="0" u="none" strike="noStrike" dirty="0" smtClean="0">
                          <a:effectLst/>
                          <a:latin typeface="ＭＳ Ｐゴシック"/>
                        </a:rPr>
                        <a:t>来店目的</a:t>
                      </a:r>
                      <a:endParaRPr lang="en-US" altLang="ja-JP" sz="800" b="0" i="0" u="none" strike="noStrike" dirty="0" smtClean="0">
                        <a:effectLst/>
                        <a:latin typeface="ＭＳ Ｐゴシック"/>
                      </a:endParaRPr>
                    </a:p>
                  </a:txBody>
                  <a:tcPr marL="9525" marR="9525" marT="9525" marB="0" anchor="ctr"/>
                </a:tc>
                <a:tc gridSpan="2">
                  <a:txBody>
                    <a:bodyPr/>
                    <a:lstStyle/>
                    <a:p>
                      <a:pPr algn="ctr" fontAlgn="ctr"/>
                      <a:r>
                        <a:rPr lang="ja-JP" altLang="en-US" sz="800" b="0" i="0" u="none" strike="noStrike" dirty="0" smtClean="0">
                          <a:solidFill>
                            <a:schemeClr val="bg1"/>
                          </a:solidFill>
                          <a:effectLst/>
                          <a:latin typeface="ＭＳ Ｐゴシック"/>
                        </a:rPr>
                        <a:t>合計</a:t>
                      </a:r>
                      <a:endParaRPr lang="en-US" altLang="ja-JP" sz="8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都市型</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中間型</a:t>
                      </a:r>
                      <a:endParaRPr lang="ja-JP" altLang="en-US" sz="900" b="0" i="0" u="none" strike="noStrike" dirty="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郊外型</a:t>
                      </a:r>
                      <a:r>
                        <a:rPr lang="ja-JP" altLang="en-US" sz="900" b="0" i="0" u="none" strike="noStrike" dirty="0">
                          <a:solidFill>
                            <a:schemeClr val="bg1"/>
                          </a:solidFill>
                          <a:effectLst/>
                          <a:latin typeface="ＭＳ Ｐゴシック"/>
                        </a:rPr>
                        <a:t>１</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郊外型２</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r>
              <a:tr h="186720">
                <a:tc>
                  <a:txBody>
                    <a:bodyPr/>
                    <a:lstStyle/>
                    <a:p>
                      <a:pPr algn="r" fontAlgn="ctr"/>
                      <a:r>
                        <a:rPr lang="ja-JP" altLang="en-US" sz="800" b="0" i="0" u="none" strike="noStrike" dirty="0">
                          <a:effectLst/>
                          <a:latin typeface="ＭＳ Ｐゴシック"/>
                        </a:rPr>
                        <a:t>買い物</a:t>
                      </a:r>
                    </a:p>
                  </a:txBody>
                  <a:tcPr marL="9525" marR="9525" marT="9525" marB="0" anchor="ctr"/>
                </a:tc>
                <a:tc>
                  <a:txBody>
                    <a:bodyPr/>
                    <a:lstStyle/>
                    <a:p>
                      <a:pPr algn="ctr" fontAlgn="ctr"/>
                      <a:r>
                        <a:rPr lang="en-US" altLang="ja-JP" sz="800" b="0" i="0" u="none" strike="noStrike">
                          <a:effectLst/>
                          <a:latin typeface="ＭＳ Ｐゴシック"/>
                        </a:rPr>
                        <a:t>1163</a:t>
                      </a:r>
                    </a:p>
                  </a:txBody>
                  <a:tcPr marL="9525" marR="9525" marT="9525" marB="0" anchor="ctr"/>
                </a:tc>
                <a:tc>
                  <a:txBody>
                    <a:bodyPr/>
                    <a:lstStyle/>
                    <a:p>
                      <a:pPr algn="ctr" fontAlgn="ctr"/>
                      <a:r>
                        <a:rPr lang="en-US" altLang="ja-JP" sz="800" b="0" i="0" u="none" strike="noStrike">
                          <a:effectLst/>
                          <a:latin typeface="ＭＳ Ｐゴシック"/>
                        </a:rPr>
                        <a:t>94.8%</a:t>
                      </a:r>
                    </a:p>
                  </a:txBody>
                  <a:tcPr marL="9525" marR="9525" marT="9525" marB="0" anchor="ctr"/>
                </a:tc>
                <a:tc>
                  <a:txBody>
                    <a:bodyPr/>
                    <a:lstStyle/>
                    <a:p>
                      <a:pPr algn="ctr" fontAlgn="ctr"/>
                      <a:r>
                        <a:rPr lang="en-US" altLang="ja-JP" sz="800" b="0" i="0" u="none" strike="noStrike">
                          <a:effectLst/>
                          <a:latin typeface="ＭＳ Ｐゴシック"/>
                        </a:rPr>
                        <a:t>300</a:t>
                      </a:r>
                    </a:p>
                  </a:txBody>
                  <a:tcPr marL="9525" marR="9525" marT="9525" marB="0" anchor="ctr"/>
                </a:tc>
                <a:tc>
                  <a:txBody>
                    <a:bodyPr/>
                    <a:lstStyle/>
                    <a:p>
                      <a:pPr algn="ctr" fontAlgn="ctr"/>
                      <a:r>
                        <a:rPr lang="en-US" altLang="ja-JP" sz="800" b="0" i="0" u="none" strike="noStrike">
                          <a:effectLst/>
                          <a:latin typeface="ＭＳ Ｐゴシック"/>
                        </a:rPr>
                        <a:t>95.5%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301</a:t>
                      </a:r>
                    </a:p>
                  </a:txBody>
                  <a:tcPr marL="9525" marR="9525" marT="9525" marB="0" anchor="ctr"/>
                </a:tc>
                <a:tc>
                  <a:txBody>
                    <a:bodyPr/>
                    <a:lstStyle/>
                    <a:p>
                      <a:pPr algn="ctr" fontAlgn="ctr"/>
                      <a:r>
                        <a:rPr lang="en-US" altLang="ja-JP" sz="800" b="0" i="0" u="none" strike="noStrike">
                          <a:effectLst/>
                          <a:latin typeface="ＭＳ Ｐゴシック"/>
                        </a:rPr>
                        <a:t>99.3%</a:t>
                      </a:r>
                    </a:p>
                  </a:txBody>
                  <a:tcPr marL="9525" marR="9525" marT="9525" marB="0" anchor="ctr"/>
                </a:tc>
                <a:tc>
                  <a:txBody>
                    <a:bodyPr/>
                    <a:lstStyle/>
                    <a:p>
                      <a:pPr algn="ctr" fontAlgn="ctr"/>
                      <a:r>
                        <a:rPr lang="en-US" altLang="ja-JP" sz="800" b="0" i="0" u="none" strike="noStrike">
                          <a:effectLst/>
                          <a:latin typeface="ＭＳ Ｐゴシック"/>
                        </a:rPr>
                        <a:t>272</a:t>
                      </a:r>
                    </a:p>
                  </a:txBody>
                  <a:tcPr marL="9525" marR="9525" marT="9525" marB="0" anchor="ctr"/>
                </a:tc>
                <a:tc>
                  <a:txBody>
                    <a:bodyPr/>
                    <a:lstStyle/>
                    <a:p>
                      <a:pPr algn="ctr" fontAlgn="ctr"/>
                      <a:r>
                        <a:rPr lang="en-US" altLang="ja-JP" sz="800" b="0" i="0" u="none" strike="noStrike">
                          <a:effectLst/>
                          <a:latin typeface="ＭＳ Ｐゴシック"/>
                        </a:rPr>
                        <a:t>88.9%</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290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95.4%</a:t>
                      </a:r>
                    </a:p>
                  </a:txBody>
                  <a:tcPr marL="9525" marR="9525" marT="9525" marB="0" anchor="ctr"/>
                </a:tc>
              </a:tr>
              <a:tr h="171115">
                <a:tc>
                  <a:txBody>
                    <a:bodyPr/>
                    <a:lstStyle/>
                    <a:p>
                      <a:pPr algn="r" fontAlgn="ctr"/>
                      <a:r>
                        <a:rPr lang="ja-JP" altLang="en-US" sz="800" b="0" i="0" u="none" strike="noStrike">
                          <a:effectLst/>
                          <a:latin typeface="ＭＳ Ｐゴシック"/>
                        </a:rPr>
                        <a:t>食事</a:t>
                      </a:r>
                    </a:p>
                  </a:txBody>
                  <a:tcPr marL="9525" marR="9525" marT="9525" marB="0" anchor="ctr"/>
                </a:tc>
                <a:tc>
                  <a:txBody>
                    <a:bodyPr/>
                    <a:lstStyle/>
                    <a:p>
                      <a:pPr algn="ctr" fontAlgn="ctr"/>
                      <a:r>
                        <a:rPr lang="en-US" altLang="ja-JP" sz="800" b="0" i="0" u="none" strike="noStrike">
                          <a:effectLst/>
                          <a:latin typeface="ＭＳ Ｐゴシック"/>
                        </a:rPr>
                        <a:t>11</a:t>
                      </a:r>
                    </a:p>
                  </a:txBody>
                  <a:tcPr marL="9525" marR="9525" marT="9525" marB="0" anchor="ctr"/>
                </a:tc>
                <a:tc>
                  <a:txBody>
                    <a:bodyPr/>
                    <a:lstStyle/>
                    <a:p>
                      <a:pPr algn="ctr" fontAlgn="ctr"/>
                      <a:r>
                        <a:rPr lang="en-US" altLang="ja-JP" sz="800" b="0" i="0" u="none" strike="noStrike">
                          <a:effectLst/>
                          <a:latin typeface="ＭＳ Ｐゴシック"/>
                        </a:rPr>
                        <a:t>0.9%</a:t>
                      </a:r>
                    </a:p>
                  </a:txBody>
                  <a:tcPr marL="9525" marR="9525" marT="9525" marB="0" anchor="ctr"/>
                </a:tc>
                <a:tc>
                  <a:txBody>
                    <a:bodyPr/>
                    <a:lstStyle/>
                    <a:p>
                      <a:pPr algn="ctr" fontAlgn="ctr"/>
                      <a:r>
                        <a:rPr lang="en-US" altLang="ja-JP" sz="800" b="0" i="0" u="none" strike="noStrike">
                          <a:effectLst/>
                          <a:latin typeface="ＭＳ Ｐゴシック"/>
                        </a:rPr>
                        <a:t>1</a:t>
                      </a:r>
                    </a:p>
                  </a:txBody>
                  <a:tcPr marL="9525" marR="9525" marT="9525" marB="0" anchor="ctr"/>
                </a:tc>
                <a:tc>
                  <a:txBody>
                    <a:bodyPr/>
                    <a:lstStyle/>
                    <a:p>
                      <a:pPr algn="ctr" fontAlgn="ctr"/>
                      <a:r>
                        <a:rPr lang="en-US" altLang="ja-JP" sz="800" b="0" i="0" u="none" strike="noStrike">
                          <a:effectLst/>
                          <a:latin typeface="ＭＳ Ｐゴシック"/>
                        </a:rPr>
                        <a:t>0.3%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a:t>
                      </a:r>
                    </a:p>
                  </a:txBody>
                  <a:tcPr marL="9525" marR="9525" marT="9525" marB="0" anchor="ctr"/>
                </a:tc>
                <a:tc>
                  <a:txBody>
                    <a:bodyPr/>
                    <a:lstStyle/>
                    <a:p>
                      <a:pPr algn="ctr" fontAlgn="ctr"/>
                      <a:r>
                        <a:rPr lang="en-US" altLang="ja-JP" sz="800" b="0" i="0" u="none" strike="noStrike">
                          <a:effectLst/>
                          <a:latin typeface="ＭＳ Ｐゴシック"/>
                        </a:rPr>
                        <a:t>0.7%</a:t>
                      </a:r>
                    </a:p>
                  </a:txBody>
                  <a:tcPr marL="9525" marR="9525" marT="9525" marB="0" anchor="ctr"/>
                </a:tc>
                <a:tc>
                  <a:txBody>
                    <a:bodyPr/>
                    <a:lstStyle/>
                    <a:p>
                      <a:pPr algn="ctr" fontAlgn="ctr"/>
                      <a:r>
                        <a:rPr lang="en-US" altLang="ja-JP" sz="800" b="0" i="0" u="none" strike="noStrike">
                          <a:effectLst/>
                          <a:latin typeface="ＭＳ Ｐゴシック"/>
                        </a:rPr>
                        <a:t>6</a:t>
                      </a:r>
                    </a:p>
                  </a:txBody>
                  <a:tcPr marL="9525" marR="9525" marT="9525" marB="0" anchor="ctr"/>
                </a:tc>
                <a:tc>
                  <a:txBody>
                    <a:bodyPr/>
                    <a:lstStyle/>
                    <a:p>
                      <a:pPr algn="ctr" fontAlgn="ctr"/>
                      <a:r>
                        <a:rPr lang="en-US" altLang="ja-JP" sz="800" b="0" i="0" u="none" strike="noStrike">
                          <a:effectLst/>
                          <a:latin typeface="ＭＳ Ｐゴシック"/>
                        </a:rPr>
                        <a:t>2.0%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0.7%</a:t>
                      </a:r>
                    </a:p>
                  </a:txBody>
                  <a:tcPr marL="9525" marR="9525" marT="9525" marB="0" anchor="ctr"/>
                </a:tc>
              </a:tr>
              <a:tr h="171115">
                <a:tc>
                  <a:txBody>
                    <a:bodyPr/>
                    <a:lstStyle/>
                    <a:p>
                      <a:pPr algn="r" fontAlgn="ctr"/>
                      <a:r>
                        <a:rPr lang="ja-JP" altLang="en-US" sz="800" b="0" i="0" u="none" strike="noStrike">
                          <a:effectLst/>
                          <a:latin typeface="ＭＳ Ｐゴシック"/>
                        </a:rPr>
                        <a:t>休憩</a:t>
                      </a:r>
                    </a:p>
                  </a:txBody>
                  <a:tcPr marL="9525" marR="9525" marT="9525" marB="0" anchor="ctr"/>
                </a:tc>
                <a:tc>
                  <a:txBody>
                    <a:bodyPr/>
                    <a:lstStyle/>
                    <a:p>
                      <a:pPr algn="ctr" fontAlgn="ctr"/>
                      <a:r>
                        <a:rPr lang="en-US" altLang="ja-JP" sz="800" b="0" i="0" u="none" strike="noStrike">
                          <a:effectLst/>
                          <a:latin typeface="ＭＳ Ｐゴシック"/>
                        </a:rPr>
                        <a:t>24</a:t>
                      </a:r>
                    </a:p>
                  </a:txBody>
                  <a:tcPr marL="9525" marR="9525" marT="9525" marB="0" anchor="ctr"/>
                </a:tc>
                <a:tc>
                  <a:txBody>
                    <a:bodyPr/>
                    <a:lstStyle/>
                    <a:p>
                      <a:pPr algn="ctr" fontAlgn="ctr"/>
                      <a:r>
                        <a:rPr lang="en-US" altLang="ja-JP" sz="800" b="0" i="0" u="none" strike="noStrike">
                          <a:effectLst/>
                          <a:latin typeface="ＭＳ Ｐゴシック"/>
                        </a:rPr>
                        <a:t>2.0%</a:t>
                      </a:r>
                    </a:p>
                  </a:txBody>
                  <a:tcPr marL="9525" marR="9525" marT="9525" marB="0" anchor="ctr"/>
                </a:tc>
                <a:tc>
                  <a:txBody>
                    <a:bodyPr/>
                    <a:lstStyle/>
                    <a:p>
                      <a:pPr algn="ctr" fontAlgn="ctr"/>
                      <a:r>
                        <a:rPr lang="en-US" altLang="ja-JP" sz="800" b="0" i="0" u="none" strike="noStrike">
                          <a:effectLst/>
                          <a:latin typeface="ＭＳ Ｐゴシック"/>
                        </a:rPr>
                        <a:t>1</a:t>
                      </a:r>
                    </a:p>
                  </a:txBody>
                  <a:tcPr marL="9525" marR="9525" marT="9525" marB="0" anchor="ctr"/>
                </a:tc>
                <a:tc>
                  <a:txBody>
                    <a:bodyPr/>
                    <a:lstStyle/>
                    <a:p>
                      <a:pPr algn="ctr" fontAlgn="ctr"/>
                      <a:r>
                        <a:rPr lang="en-US" altLang="ja-JP" sz="800" b="0" i="0" u="none" strike="noStrike">
                          <a:effectLst/>
                          <a:latin typeface="ＭＳ Ｐゴシック"/>
                        </a:rPr>
                        <a:t>0.3%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a:t>
                      </a:r>
                    </a:p>
                  </a:txBody>
                  <a:tcPr marL="9525" marR="9525" marT="9525" marB="0" anchor="ctr"/>
                </a:tc>
                <a:tc>
                  <a:txBody>
                    <a:bodyPr/>
                    <a:lstStyle/>
                    <a:p>
                      <a:pPr algn="ctr" fontAlgn="ctr"/>
                      <a:r>
                        <a:rPr lang="en-US" altLang="ja-JP" sz="800" b="0" i="0" u="none" strike="noStrike">
                          <a:effectLst/>
                          <a:latin typeface="ＭＳ Ｐゴシック"/>
                        </a:rPr>
                        <a:t>0.0%</a:t>
                      </a:r>
                    </a:p>
                  </a:txBody>
                  <a:tcPr marL="9525" marR="9525" marT="9525" marB="0" anchor="ctr"/>
                </a:tc>
                <a:tc>
                  <a:txBody>
                    <a:bodyPr/>
                    <a:lstStyle/>
                    <a:p>
                      <a:pPr algn="ctr" fontAlgn="ctr"/>
                      <a:r>
                        <a:rPr lang="en-US" altLang="ja-JP" sz="800" b="0" i="0" u="none" strike="noStrike">
                          <a:effectLst/>
                          <a:latin typeface="ＭＳ Ｐゴシック"/>
                        </a:rPr>
                        <a:t>21</a:t>
                      </a:r>
                    </a:p>
                  </a:txBody>
                  <a:tcPr marL="9525" marR="9525" marT="9525" marB="0" anchor="ctr"/>
                </a:tc>
                <a:tc>
                  <a:txBody>
                    <a:bodyPr/>
                    <a:lstStyle/>
                    <a:p>
                      <a:pPr algn="ctr" fontAlgn="ctr"/>
                      <a:r>
                        <a:rPr lang="en-US" altLang="ja-JP" sz="800" b="0" i="0" u="none" strike="noStrike">
                          <a:effectLst/>
                          <a:latin typeface="ＭＳ Ｐゴシック"/>
                        </a:rPr>
                        <a:t>6.9%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0.7%</a:t>
                      </a:r>
                    </a:p>
                  </a:txBody>
                  <a:tcPr marL="9525" marR="9525" marT="9525" marB="0" anchor="ctr"/>
                </a:tc>
              </a:tr>
              <a:tr h="171115">
                <a:tc>
                  <a:txBody>
                    <a:bodyPr/>
                    <a:lstStyle/>
                    <a:p>
                      <a:pPr algn="r" fontAlgn="ctr"/>
                      <a:r>
                        <a:rPr lang="ja-JP" altLang="en-US" sz="800" b="0" i="0" u="none" strike="noStrike">
                          <a:effectLst/>
                          <a:latin typeface="ＭＳ Ｐゴシック"/>
                        </a:rPr>
                        <a:t>ｲﾍﾞﾝﾄ参加・観覧・観光</a:t>
                      </a:r>
                    </a:p>
                  </a:txBody>
                  <a:tcPr marL="9525" marR="9525" marT="9525" marB="0" anchor="ctr"/>
                </a:tc>
                <a:tc>
                  <a:txBody>
                    <a:bodyPr/>
                    <a:lstStyle/>
                    <a:p>
                      <a:pPr algn="ctr" fontAlgn="ctr"/>
                      <a:r>
                        <a:rPr lang="en-US" altLang="ja-JP" sz="800" b="0" i="0" u="none" strike="noStrike">
                          <a:effectLst/>
                          <a:latin typeface="ＭＳ Ｐゴシック"/>
                        </a:rPr>
                        <a:t>20</a:t>
                      </a:r>
                    </a:p>
                  </a:txBody>
                  <a:tcPr marL="9525" marR="9525" marT="9525" marB="0" anchor="ctr"/>
                </a:tc>
                <a:tc>
                  <a:txBody>
                    <a:bodyPr/>
                    <a:lstStyle/>
                    <a:p>
                      <a:pPr algn="ctr" fontAlgn="ctr"/>
                      <a:r>
                        <a:rPr lang="en-US" altLang="ja-JP" sz="800" b="0" i="0" u="none" strike="noStrike">
                          <a:effectLst/>
                          <a:latin typeface="ＭＳ Ｐゴシック"/>
                        </a:rPr>
                        <a:t>1.6%</a:t>
                      </a:r>
                    </a:p>
                  </a:txBody>
                  <a:tcPr marL="9525" marR="9525" marT="9525" marB="0" anchor="ctr"/>
                </a:tc>
                <a:tc>
                  <a:txBody>
                    <a:bodyPr/>
                    <a:lstStyle/>
                    <a:p>
                      <a:pPr algn="ctr" fontAlgn="ctr"/>
                      <a:r>
                        <a:rPr lang="en-US" altLang="ja-JP" sz="800" b="0" i="0" u="none" strike="noStrike">
                          <a:effectLst/>
                          <a:latin typeface="ＭＳ Ｐゴシック"/>
                        </a:rPr>
                        <a:t>9</a:t>
                      </a:r>
                    </a:p>
                  </a:txBody>
                  <a:tcPr marL="9525" marR="9525" marT="9525" marB="0" anchor="ctr"/>
                </a:tc>
                <a:tc>
                  <a:txBody>
                    <a:bodyPr/>
                    <a:lstStyle/>
                    <a:p>
                      <a:pPr algn="ctr" fontAlgn="ctr"/>
                      <a:r>
                        <a:rPr lang="en-US" altLang="ja-JP" sz="800" b="0" i="0" u="none" strike="noStrike">
                          <a:effectLst/>
                          <a:latin typeface="ＭＳ Ｐゴシック"/>
                        </a:rPr>
                        <a:t>2.9%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a:t>
                      </a:r>
                    </a:p>
                  </a:txBody>
                  <a:tcPr marL="9525" marR="9525" marT="9525" marB="0" anchor="ctr"/>
                </a:tc>
                <a:tc>
                  <a:txBody>
                    <a:bodyPr/>
                    <a:lstStyle/>
                    <a:p>
                      <a:pPr algn="ctr" fontAlgn="ctr"/>
                      <a:r>
                        <a:rPr lang="en-US" altLang="ja-JP" sz="800" b="0" i="0" u="none" strike="noStrike">
                          <a:effectLst/>
                          <a:latin typeface="ＭＳ Ｐゴシック"/>
                        </a:rPr>
                        <a:t>0.0%</a:t>
                      </a:r>
                    </a:p>
                  </a:txBody>
                  <a:tcPr marL="9525" marR="9525" marT="9525" marB="0" anchor="ctr"/>
                </a:tc>
                <a:tc>
                  <a:txBody>
                    <a:bodyPr/>
                    <a:lstStyle/>
                    <a:p>
                      <a:pPr algn="ctr" fontAlgn="ctr"/>
                      <a:r>
                        <a:rPr lang="en-US" altLang="ja-JP" sz="800" b="0" i="0" u="none" strike="noStrike">
                          <a:effectLst/>
                          <a:latin typeface="ＭＳ Ｐゴシック"/>
                        </a:rPr>
                        <a:t>4</a:t>
                      </a:r>
                    </a:p>
                  </a:txBody>
                  <a:tcPr marL="9525" marR="9525" marT="9525" marB="0" anchor="ctr"/>
                </a:tc>
                <a:tc>
                  <a:txBody>
                    <a:bodyPr/>
                    <a:lstStyle/>
                    <a:p>
                      <a:pPr algn="ctr" fontAlgn="ctr"/>
                      <a:r>
                        <a:rPr lang="en-US" altLang="ja-JP" sz="800" b="0" i="0" u="none" strike="noStrike">
                          <a:effectLst/>
                          <a:latin typeface="ＭＳ Ｐゴシック"/>
                        </a:rPr>
                        <a:t>1.3%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2.3%</a:t>
                      </a:r>
                    </a:p>
                  </a:txBody>
                  <a:tcPr marL="9525" marR="9525" marT="9525" marB="0" anchor="ctr"/>
                </a:tc>
              </a:tr>
              <a:tr h="171115">
                <a:tc>
                  <a:txBody>
                    <a:bodyPr/>
                    <a:lstStyle/>
                    <a:p>
                      <a:pPr algn="r" fontAlgn="ctr"/>
                      <a:r>
                        <a:rPr lang="ja-JP" altLang="en-US" sz="800" b="0" i="0" u="none" strike="noStrike">
                          <a:effectLst/>
                          <a:latin typeface="ＭＳ Ｐゴシック"/>
                        </a:rPr>
                        <a:t>その他</a:t>
                      </a:r>
                    </a:p>
                  </a:txBody>
                  <a:tcPr marL="9525" marR="9525" marT="9525" marB="0" anchor="ctr"/>
                </a:tc>
                <a:tc>
                  <a:txBody>
                    <a:bodyPr/>
                    <a:lstStyle/>
                    <a:p>
                      <a:pPr algn="ctr" fontAlgn="ctr"/>
                      <a:r>
                        <a:rPr lang="en-US" altLang="ja-JP" sz="800" b="0" i="0" u="none" strike="noStrike">
                          <a:effectLst/>
                          <a:latin typeface="ＭＳ Ｐゴシック"/>
                        </a:rPr>
                        <a:t>9</a:t>
                      </a:r>
                    </a:p>
                  </a:txBody>
                  <a:tcPr marL="9525" marR="9525" marT="9525" marB="0" anchor="ctr"/>
                </a:tc>
                <a:tc>
                  <a:txBody>
                    <a:bodyPr/>
                    <a:lstStyle/>
                    <a:p>
                      <a:pPr algn="ctr" fontAlgn="ctr"/>
                      <a:r>
                        <a:rPr lang="en-US" altLang="ja-JP" sz="800" b="0" i="0" u="none" strike="noStrike">
                          <a:effectLst/>
                          <a:latin typeface="ＭＳ Ｐゴシック"/>
                        </a:rPr>
                        <a:t>0.7%</a:t>
                      </a:r>
                    </a:p>
                  </a:txBody>
                  <a:tcPr marL="9525" marR="9525" marT="9525" marB="0" anchor="ctr"/>
                </a:tc>
                <a:tc>
                  <a:txBody>
                    <a:bodyPr/>
                    <a:lstStyle/>
                    <a:p>
                      <a:pPr algn="ctr" fontAlgn="ctr"/>
                      <a:r>
                        <a:rPr lang="en-US" altLang="ja-JP" sz="800" b="0" i="0" u="none" strike="noStrike">
                          <a:effectLst/>
                          <a:latin typeface="ＭＳ Ｐゴシック"/>
                        </a:rPr>
                        <a:t>3</a:t>
                      </a:r>
                    </a:p>
                  </a:txBody>
                  <a:tcPr marL="9525" marR="9525" marT="9525" marB="0" anchor="ctr"/>
                </a:tc>
                <a:tc>
                  <a:txBody>
                    <a:bodyPr/>
                    <a:lstStyle/>
                    <a:p>
                      <a:pPr algn="ctr" fontAlgn="ctr"/>
                      <a:r>
                        <a:rPr lang="en-US" altLang="ja-JP" sz="800" b="0" i="0" u="none" strike="noStrike">
                          <a:effectLst/>
                          <a:latin typeface="ＭＳ Ｐゴシック"/>
                        </a:rPr>
                        <a:t>1.0%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a:t>
                      </a:r>
                    </a:p>
                  </a:txBody>
                  <a:tcPr marL="9525" marR="9525" marT="9525" marB="0" anchor="ctr"/>
                </a:tc>
                <a:tc>
                  <a:txBody>
                    <a:bodyPr/>
                    <a:lstStyle/>
                    <a:p>
                      <a:pPr algn="ctr" fontAlgn="ctr"/>
                      <a:r>
                        <a:rPr lang="en-US" altLang="ja-JP" sz="800" b="0" i="0" u="none" strike="noStrike">
                          <a:effectLst/>
                          <a:latin typeface="ＭＳ Ｐゴシック"/>
                        </a:rPr>
                        <a:t>0.0%</a:t>
                      </a:r>
                    </a:p>
                  </a:txBody>
                  <a:tcPr marL="9525" marR="9525" marT="9525" marB="0" anchor="ctr"/>
                </a:tc>
                <a:tc>
                  <a:txBody>
                    <a:bodyPr/>
                    <a:lstStyle/>
                    <a:p>
                      <a:pPr algn="ctr" fontAlgn="ctr"/>
                      <a:r>
                        <a:rPr lang="en-US" altLang="ja-JP" sz="800" b="0" i="0" u="none" strike="noStrike">
                          <a:effectLst/>
                          <a:latin typeface="ＭＳ Ｐゴシック"/>
                        </a:rPr>
                        <a:t>3</a:t>
                      </a:r>
                    </a:p>
                  </a:txBody>
                  <a:tcPr marL="9525" marR="9525" marT="9525" marB="0" anchor="ctr"/>
                </a:tc>
                <a:tc>
                  <a:txBody>
                    <a:bodyPr/>
                    <a:lstStyle/>
                    <a:p>
                      <a:pPr algn="ctr" fontAlgn="ctr"/>
                      <a:r>
                        <a:rPr lang="en-US" altLang="ja-JP" sz="800" b="0" i="0" u="none" strike="noStrike">
                          <a:effectLst/>
                          <a:latin typeface="ＭＳ Ｐゴシック"/>
                        </a:rPr>
                        <a:t>1.0%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1.0%</a:t>
                      </a:r>
                    </a:p>
                  </a:txBody>
                  <a:tcPr marL="9525" marR="9525" marT="9525" marB="0" anchor="ctr"/>
                </a:tc>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2566163911"/>
              </p:ext>
            </p:extLst>
          </p:nvPr>
        </p:nvGraphicFramePr>
        <p:xfrm>
          <a:off x="3569158" y="3818438"/>
          <a:ext cx="3059997" cy="1435730"/>
        </p:xfrm>
        <a:graphic>
          <a:graphicData uri="http://schemas.openxmlformats.org/drawingml/2006/table">
            <a:tbl>
              <a:tblPr firstRow="1" bandRow="1">
                <a:tableStyleId>{073A0DAA-6AF3-43AB-8588-CEC1D06C72B9}</a:tableStyleId>
              </a:tblPr>
              <a:tblGrid>
                <a:gridCol w="626707"/>
                <a:gridCol w="243329"/>
                <a:gridCol w="243329"/>
                <a:gridCol w="243329"/>
                <a:gridCol w="243329"/>
                <a:gridCol w="243329"/>
                <a:gridCol w="243329"/>
                <a:gridCol w="243329"/>
                <a:gridCol w="243329"/>
                <a:gridCol w="243329"/>
                <a:gridCol w="243329"/>
              </a:tblGrid>
              <a:tr h="109349">
                <a:tc>
                  <a:txBody>
                    <a:bodyPr/>
                    <a:lstStyle/>
                    <a:p>
                      <a:pPr algn="r" fontAlgn="ctr"/>
                      <a:r>
                        <a:rPr lang="ja-JP" altLang="en-US" sz="800" b="0" i="0" u="none" strike="noStrike" dirty="0" smtClean="0">
                          <a:effectLst/>
                          <a:latin typeface="ＭＳ Ｐゴシック"/>
                        </a:rPr>
                        <a:t>きっかけ</a:t>
                      </a:r>
                      <a:endParaRPr lang="en-US" altLang="ja-JP" sz="800" b="0" i="0" u="none" strike="noStrike" dirty="0" smtClean="0">
                        <a:effectLst/>
                        <a:latin typeface="ＭＳ Ｐゴシック"/>
                      </a:endParaRPr>
                    </a:p>
                  </a:txBody>
                  <a:tcPr marL="9525" marR="9525" marT="9525" marB="0" anchor="ctr"/>
                </a:tc>
                <a:tc gridSpan="2">
                  <a:txBody>
                    <a:bodyPr/>
                    <a:lstStyle/>
                    <a:p>
                      <a:pPr algn="ctr" fontAlgn="ctr"/>
                      <a:r>
                        <a:rPr lang="ja-JP" altLang="en-US" sz="800" b="0" i="0" u="none" strike="noStrike" dirty="0" smtClean="0">
                          <a:solidFill>
                            <a:schemeClr val="bg1"/>
                          </a:solidFill>
                          <a:effectLst/>
                          <a:latin typeface="ＭＳ Ｐゴシック"/>
                        </a:rPr>
                        <a:t>合計</a:t>
                      </a:r>
                      <a:endParaRPr lang="en-US" altLang="ja-JP" sz="8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都市型</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中間型</a:t>
                      </a:r>
                      <a:endParaRPr lang="ja-JP" altLang="en-US" sz="900" b="0" i="0" u="none" strike="noStrike" dirty="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郊外型</a:t>
                      </a:r>
                      <a:r>
                        <a:rPr lang="ja-JP" altLang="en-US" sz="900" b="0" i="0" u="none" strike="noStrike" dirty="0">
                          <a:solidFill>
                            <a:schemeClr val="bg1"/>
                          </a:solidFill>
                          <a:effectLst/>
                          <a:latin typeface="ＭＳ Ｐゴシック"/>
                        </a:rPr>
                        <a:t>１</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郊外型２</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r>
              <a:tr h="186720">
                <a:tc>
                  <a:txBody>
                    <a:bodyPr/>
                    <a:lstStyle/>
                    <a:p>
                      <a:pPr algn="r" fontAlgn="ctr"/>
                      <a:r>
                        <a:rPr lang="ja-JP" altLang="en-US" sz="800" b="0" i="0" u="none" strike="noStrike" dirty="0">
                          <a:effectLst/>
                          <a:latin typeface="ＭＳ Ｐゴシック"/>
                        </a:rPr>
                        <a:t>通りがかり</a:t>
                      </a:r>
                    </a:p>
                  </a:txBody>
                  <a:tcPr marL="9525" marR="9525" marT="9525" marB="0" anchor="ctr"/>
                </a:tc>
                <a:tc>
                  <a:txBody>
                    <a:bodyPr/>
                    <a:lstStyle/>
                    <a:p>
                      <a:pPr algn="ctr" fontAlgn="ctr"/>
                      <a:r>
                        <a:rPr lang="en-US" altLang="ja-JP" sz="800" b="0" i="0" u="none" strike="noStrike">
                          <a:effectLst/>
                          <a:latin typeface="ＭＳ Ｐゴシック"/>
                        </a:rPr>
                        <a:t>442</a:t>
                      </a:r>
                    </a:p>
                  </a:txBody>
                  <a:tcPr marL="9525" marR="9525" marT="9525" marB="0" anchor="ctr"/>
                </a:tc>
                <a:tc>
                  <a:txBody>
                    <a:bodyPr/>
                    <a:lstStyle/>
                    <a:p>
                      <a:pPr algn="ctr" fontAlgn="ctr"/>
                      <a:r>
                        <a:rPr lang="en-US" altLang="ja-JP" sz="800" b="0" i="0" u="none" strike="noStrike">
                          <a:effectLst/>
                          <a:latin typeface="ＭＳ Ｐゴシック"/>
                        </a:rPr>
                        <a:t>36.0%</a:t>
                      </a:r>
                    </a:p>
                  </a:txBody>
                  <a:tcPr marL="9525" marR="9525" marT="9525" marB="0" anchor="ctr"/>
                </a:tc>
                <a:tc>
                  <a:txBody>
                    <a:bodyPr/>
                    <a:lstStyle/>
                    <a:p>
                      <a:pPr algn="ctr" fontAlgn="ctr"/>
                      <a:r>
                        <a:rPr lang="en-US" altLang="ja-JP" sz="800" b="0" i="0" u="none" strike="noStrike">
                          <a:effectLst/>
                          <a:latin typeface="ＭＳ Ｐゴシック"/>
                        </a:rPr>
                        <a:t>149</a:t>
                      </a:r>
                    </a:p>
                  </a:txBody>
                  <a:tcPr marL="9525" marR="9525" marT="9525" marB="0" anchor="ctr"/>
                </a:tc>
                <a:tc>
                  <a:txBody>
                    <a:bodyPr/>
                    <a:lstStyle/>
                    <a:p>
                      <a:pPr algn="ctr" fontAlgn="ctr"/>
                      <a:r>
                        <a:rPr lang="en-US" altLang="ja-JP" sz="800" b="0" i="0" u="none" strike="noStrike">
                          <a:effectLst/>
                          <a:latin typeface="ＭＳ Ｐゴシック"/>
                        </a:rPr>
                        <a:t>47.5%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97</a:t>
                      </a:r>
                    </a:p>
                  </a:txBody>
                  <a:tcPr marL="9525" marR="9525" marT="9525" marB="0" anchor="ctr"/>
                </a:tc>
                <a:tc>
                  <a:txBody>
                    <a:bodyPr/>
                    <a:lstStyle/>
                    <a:p>
                      <a:pPr algn="ctr" fontAlgn="ctr"/>
                      <a:r>
                        <a:rPr lang="en-US" altLang="ja-JP" sz="800" b="0" i="0" u="none" strike="noStrike">
                          <a:effectLst/>
                          <a:latin typeface="ＭＳ Ｐゴシック"/>
                        </a:rPr>
                        <a:t>32.0%</a:t>
                      </a:r>
                    </a:p>
                  </a:txBody>
                  <a:tcPr marL="9525" marR="9525" marT="9525" marB="0" anchor="ctr"/>
                </a:tc>
                <a:tc>
                  <a:txBody>
                    <a:bodyPr/>
                    <a:lstStyle/>
                    <a:p>
                      <a:pPr algn="ctr" fontAlgn="ctr"/>
                      <a:r>
                        <a:rPr lang="en-US" altLang="ja-JP" sz="800" b="0" i="0" u="none" strike="noStrike">
                          <a:effectLst/>
                          <a:latin typeface="ＭＳ Ｐゴシック"/>
                        </a:rPr>
                        <a:t>148</a:t>
                      </a:r>
                    </a:p>
                  </a:txBody>
                  <a:tcPr marL="9525" marR="9525" marT="9525" marB="0" anchor="ctr"/>
                </a:tc>
                <a:tc>
                  <a:txBody>
                    <a:bodyPr/>
                    <a:lstStyle/>
                    <a:p>
                      <a:pPr algn="ctr" fontAlgn="ctr"/>
                      <a:r>
                        <a:rPr lang="en-US" altLang="ja-JP" sz="800" b="0" i="0" u="none" strike="noStrike">
                          <a:effectLst/>
                          <a:latin typeface="ＭＳ Ｐゴシック"/>
                        </a:rPr>
                        <a:t>48.4%</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48</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15.8%</a:t>
                      </a:r>
                    </a:p>
                  </a:txBody>
                  <a:tcPr marL="9525" marR="9525" marT="9525" marB="0" anchor="ctr"/>
                </a:tc>
              </a:tr>
              <a:tr h="171115">
                <a:tc>
                  <a:txBody>
                    <a:bodyPr/>
                    <a:lstStyle/>
                    <a:p>
                      <a:pPr algn="r" fontAlgn="ctr"/>
                      <a:r>
                        <a:rPr lang="ja-JP" altLang="en-US" sz="800" b="0" i="0" u="none" strike="noStrike" dirty="0">
                          <a:effectLst/>
                          <a:latin typeface="ＭＳ Ｐゴシック"/>
                        </a:rPr>
                        <a:t>知人等</a:t>
                      </a:r>
                      <a:r>
                        <a:rPr lang="ja-JP" altLang="en-US" sz="800" b="0" i="0" u="none" strike="noStrike" dirty="0" smtClean="0">
                          <a:effectLst/>
                          <a:latin typeface="ＭＳ Ｐゴシック"/>
                        </a:rPr>
                        <a:t>の</a:t>
                      </a:r>
                      <a:endParaRPr lang="en-US" altLang="ja-JP" sz="800" b="0" i="0" u="none" strike="noStrike" dirty="0" smtClean="0">
                        <a:effectLst/>
                        <a:latin typeface="ＭＳ Ｐゴシック"/>
                      </a:endParaRPr>
                    </a:p>
                    <a:p>
                      <a:pPr algn="r" fontAlgn="ctr"/>
                      <a:r>
                        <a:rPr lang="ja-JP" altLang="en-US" sz="800" b="0" i="0" u="none" strike="noStrike" dirty="0" smtClean="0">
                          <a:effectLst/>
                          <a:latin typeface="ＭＳ Ｐゴシック"/>
                        </a:rPr>
                        <a:t>クチコミ</a:t>
                      </a:r>
                      <a:endParaRPr lang="ja-JP" altLang="en-US" sz="800" b="0" i="0" u="none" strike="noStrike" dirty="0">
                        <a:effectLst/>
                        <a:latin typeface="ＭＳ Ｐゴシック"/>
                      </a:endParaRPr>
                    </a:p>
                  </a:txBody>
                  <a:tcPr marL="9525" marR="9525" marT="9525" marB="0" anchor="ctr"/>
                </a:tc>
                <a:tc>
                  <a:txBody>
                    <a:bodyPr/>
                    <a:lstStyle/>
                    <a:p>
                      <a:pPr algn="ctr" fontAlgn="ctr"/>
                      <a:r>
                        <a:rPr lang="en-US" altLang="ja-JP" sz="800" b="0" i="0" u="none" strike="noStrike">
                          <a:effectLst/>
                          <a:latin typeface="ＭＳ Ｐゴシック"/>
                        </a:rPr>
                        <a:t>396</a:t>
                      </a:r>
                    </a:p>
                  </a:txBody>
                  <a:tcPr marL="9525" marR="9525" marT="9525" marB="0" anchor="ctr"/>
                </a:tc>
                <a:tc>
                  <a:txBody>
                    <a:bodyPr/>
                    <a:lstStyle/>
                    <a:p>
                      <a:pPr algn="ctr" fontAlgn="ctr"/>
                      <a:r>
                        <a:rPr lang="en-US" altLang="ja-JP" sz="800" b="0" i="0" u="none" strike="noStrike">
                          <a:effectLst/>
                          <a:latin typeface="ＭＳ Ｐゴシック"/>
                        </a:rPr>
                        <a:t>32.3%</a:t>
                      </a:r>
                    </a:p>
                  </a:txBody>
                  <a:tcPr marL="9525" marR="9525" marT="9525" marB="0" anchor="ctr"/>
                </a:tc>
                <a:tc>
                  <a:txBody>
                    <a:bodyPr/>
                    <a:lstStyle/>
                    <a:p>
                      <a:pPr algn="ctr" fontAlgn="ctr"/>
                      <a:r>
                        <a:rPr lang="en-US" altLang="ja-JP" sz="800" b="0" i="0" u="none" strike="noStrike">
                          <a:effectLst/>
                          <a:latin typeface="ＭＳ Ｐゴシック"/>
                        </a:rPr>
                        <a:t>112</a:t>
                      </a:r>
                    </a:p>
                  </a:txBody>
                  <a:tcPr marL="9525" marR="9525" marT="9525" marB="0" anchor="ctr"/>
                </a:tc>
                <a:tc>
                  <a:txBody>
                    <a:bodyPr/>
                    <a:lstStyle/>
                    <a:p>
                      <a:pPr algn="ctr" fontAlgn="ctr"/>
                      <a:r>
                        <a:rPr lang="en-US" altLang="ja-JP" sz="800" b="0" i="0" u="none" strike="noStrike">
                          <a:effectLst/>
                          <a:latin typeface="ＭＳ Ｐゴシック"/>
                        </a:rPr>
                        <a:t>35.7%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119</a:t>
                      </a:r>
                    </a:p>
                  </a:txBody>
                  <a:tcPr marL="9525" marR="9525" marT="9525" marB="0" anchor="ctr"/>
                </a:tc>
                <a:tc>
                  <a:txBody>
                    <a:bodyPr/>
                    <a:lstStyle/>
                    <a:p>
                      <a:pPr algn="ctr" fontAlgn="ctr"/>
                      <a:r>
                        <a:rPr lang="en-US" altLang="ja-JP" sz="800" b="0" i="0" u="none" strike="noStrike">
                          <a:effectLst/>
                          <a:latin typeface="ＭＳ Ｐゴシック"/>
                        </a:rPr>
                        <a:t>39.3%</a:t>
                      </a:r>
                    </a:p>
                  </a:txBody>
                  <a:tcPr marL="9525" marR="9525" marT="9525" marB="0" anchor="ctr"/>
                </a:tc>
                <a:tc>
                  <a:txBody>
                    <a:bodyPr/>
                    <a:lstStyle/>
                    <a:p>
                      <a:pPr algn="ctr" fontAlgn="ctr"/>
                      <a:r>
                        <a:rPr lang="en-US" altLang="ja-JP" sz="800" b="0" i="0" u="none" strike="noStrike">
                          <a:effectLst/>
                          <a:latin typeface="ＭＳ Ｐゴシック"/>
                        </a:rPr>
                        <a:t>76</a:t>
                      </a:r>
                    </a:p>
                  </a:txBody>
                  <a:tcPr marL="9525" marR="9525" marT="9525" marB="0" anchor="ctr"/>
                </a:tc>
                <a:tc>
                  <a:txBody>
                    <a:bodyPr/>
                    <a:lstStyle/>
                    <a:p>
                      <a:pPr algn="ctr" fontAlgn="ctr"/>
                      <a:r>
                        <a:rPr lang="en-US" altLang="ja-JP" sz="800" b="0" i="0" u="none" strike="noStrike">
                          <a:effectLst/>
                          <a:latin typeface="ＭＳ Ｐゴシック"/>
                        </a:rPr>
                        <a:t>24.8%</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89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29.3%</a:t>
                      </a:r>
                    </a:p>
                  </a:txBody>
                  <a:tcPr marL="9525" marR="9525" marT="9525" marB="0" anchor="ctr"/>
                </a:tc>
              </a:tr>
              <a:tr h="171115">
                <a:tc>
                  <a:txBody>
                    <a:bodyPr/>
                    <a:lstStyle/>
                    <a:p>
                      <a:pPr algn="r" fontAlgn="ctr"/>
                      <a:r>
                        <a:rPr lang="ja-JP" altLang="en-US" sz="800" b="0" i="0" u="none" strike="noStrike" dirty="0">
                          <a:effectLst/>
                          <a:latin typeface="ＭＳ Ｐゴシック"/>
                        </a:rPr>
                        <a:t>ﾁﾗｼ・ﾊﾟﾝﾌﾚｯﾄ等を見て</a:t>
                      </a:r>
                    </a:p>
                  </a:txBody>
                  <a:tcPr marL="9525" marR="9525" marT="9525" marB="0" anchor="ctr"/>
                </a:tc>
                <a:tc>
                  <a:txBody>
                    <a:bodyPr/>
                    <a:lstStyle/>
                    <a:p>
                      <a:pPr algn="ctr" fontAlgn="ctr"/>
                      <a:r>
                        <a:rPr lang="en-US" altLang="ja-JP" sz="800" b="0" i="0" u="none" strike="noStrike">
                          <a:effectLst/>
                          <a:latin typeface="ＭＳ Ｐゴシック"/>
                        </a:rPr>
                        <a:t>175</a:t>
                      </a:r>
                    </a:p>
                  </a:txBody>
                  <a:tcPr marL="9525" marR="9525" marT="9525" marB="0" anchor="ctr"/>
                </a:tc>
                <a:tc>
                  <a:txBody>
                    <a:bodyPr/>
                    <a:lstStyle/>
                    <a:p>
                      <a:pPr algn="ctr" fontAlgn="ctr"/>
                      <a:r>
                        <a:rPr lang="en-US" altLang="ja-JP" sz="800" b="0" i="0" u="none" strike="noStrike">
                          <a:effectLst/>
                          <a:latin typeface="ＭＳ Ｐゴシック"/>
                        </a:rPr>
                        <a:t>14.3%</a:t>
                      </a:r>
                    </a:p>
                  </a:txBody>
                  <a:tcPr marL="9525" marR="9525" marT="9525" marB="0" anchor="ctr"/>
                </a:tc>
                <a:tc>
                  <a:txBody>
                    <a:bodyPr/>
                    <a:lstStyle/>
                    <a:p>
                      <a:pPr algn="ctr" fontAlgn="ctr"/>
                      <a:r>
                        <a:rPr lang="en-US" altLang="ja-JP" sz="800" b="0" i="0" u="none" strike="noStrike">
                          <a:effectLst/>
                          <a:latin typeface="ＭＳ Ｐゴシック"/>
                        </a:rPr>
                        <a:t>16</a:t>
                      </a:r>
                    </a:p>
                  </a:txBody>
                  <a:tcPr marL="9525" marR="9525" marT="9525" marB="0" anchor="ctr"/>
                </a:tc>
                <a:tc>
                  <a:txBody>
                    <a:bodyPr/>
                    <a:lstStyle/>
                    <a:p>
                      <a:pPr algn="ctr" fontAlgn="ctr"/>
                      <a:r>
                        <a:rPr lang="en-US" altLang="ja-JP" sz="800" b="0" i="0" u="none" strike="noStrike">
                          <a:effectLst/>
                          <a:latin typeface="ＭＳ Ｐゴシック"/>
                        </a:rPr>
                        <a:t>5.1%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37</a:t>
                      </a:r>
                    </a:p>
                  </a:txBody>
                  <a:tcPr marL="9525" marR="9525" marT="9525" marB="0" anchor="ctr"/>
                </a:tc>
                <a:tc>
                  <a:txBody>
                    <a:bodyPr/>
                    <a:lstStyle/>
                    <a:p>
                      <a:pPr algn="ctr" fontAlgn="ctr"/>
                      <a:r>
                        <a:rPr lang="en-US" altLang="ja-JP" sz="800" b="0" i="0" u="none" strike="noStrike">
                          <a:effectLst/>
                          <a:latin typeface="ＭＳ Ｐゴシック"/>
                        </a:rPr>
                        <a:t>12.2%</a:t>
                      </a:r>
                    </a:p>
                  </a:txBody>
                  <a:tcPr marL="9525" marR="9525" marT="9525" marB="0" anchor="ctr"/>
                </a:tc>
                <a:tc>
                  <a:txBody>
                    <a:bodyPr/>
                    <a:lstStyle/>
                    <a:p>
                      <a:pPr algn="ctr" fontAlgn="ctr"/>
                      <a:r>
                        <a:rPr lang="en-US" altLang="ja-JP" sz="800" b="0" i="0" u="none" strike="noStrike">
                          <a:effectLst/>
                          <a:latin typeface="ＭＳ Ｐゴシック"/>
                        </a:rPr>
                        <a:t>16</a:t>
                      </a:r>
                    </a:p>
                  </a:txBody>
                  <a:tcPr marL="9525" marR="9525" marT="9525" marB="0" anchor="ctr"/>
                </a:tc>
                <a:tc>
                  <a:txBody>
                    <a:bodyPr/>
                    <a:lstStyle/>
                    <a:p>
                      <a:pPr algn="ctr" fontAlgn="ctr"/>
                      <a:r>
                        <a:rPr lang="en-US" altLang="ja-JP" sz="800" b="0" i="0" u="none" strike="noStrike">
                          <a:effectLst/>
                          <a:latin typeface="ＭＳ Ｐゴシック"/>
                        </a:rPr>
                        <a:t>5.2%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106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34.9%</a:t>
                      </a:r>
                    </a:p>
                  </a:txBody>
                  <a:tcPr marL="9525" marR="9525" marT="9525" marB="0" anchor="ctr"/>
                </a:tc>
              </a:tr>
              <a:tr h="171115">
                <a:tc>
                  <a:txBody>
                    <a:bodyPr/>
                    <a:lstStyle/>
                    <a:p>
                      <a:pPr algn="r" fontAlgn="ctr"/>
                      <a:r>
                        <a:rPr lang="en-US" altLang="ja-JP" sz="800" b="0" i="0" u="none" strike="noStrike" dirty="0">
                          <a:effectLst/>
                          <a:latin typeface="ＭＳ Ｐゴシック"/>
                        </a:rPr>
                        <a:t>TV</a:t>
                      </a:r>
                      <a:r>
                        <a:rPr lang="ja-JP" altLang="en-US" sz="800" b="0" i="0" u="none" strike="noStrike" dirty="0" err="1">
                          <a:effectLst/>
                          <a:latin typeface="ＭＳ Ｐゴシック"/>
                        </a:rPr>
                        <a:t>、</a:t>
                      </a:r>
                      <a:r>
                        <a:rPr lang="ja-JP" altLang="en-US" sz="800" b="0" i="0" u="none" strike="noStrike" dirty="0" smtClean="0">
                          <a:effectLst/>
                          <a:latin typeface="ＭＳ Ｐゴシック"/>
                        </a:rPr>
                        <a:t>雑誌</a:t>
                      </a:r>
                      <a:endParaRPr lang="en-US" altLang="ja-JP" sz="800" b="0" i="0" u="none" strike="noStrike" dirty="0" smtClean="0">
                        <a:effectLst/>
                        <a:latin typeface="ＭＳ Ｐゴシック"/>
                      </a:endParaRPr>
                    </a:p>
                    <a:p>
                      <a:pPr algn="r" fontAlgn="ctr"/>
                      <a:r>
                        <a:rPr lang="ja-JP" altLang="en-US" sz="800" b="0" i="0" u="none" strike="noStrike" dirty="0" smtClean="0">
                          <a:effectLst/>
                          <a:latin typeface="ＭＳ Ｐゴシック"/>
                        </a:rPr>
                        <a:t>など</a:t>
                      </a:r>
                      <a:r>
                        <a:rPr lang="ja-JP" altLang="en-US" sz="800" b="0" i="0" u="none" strike="noStrike" dirty="0">
                          <a:effectLst/>
                          <a:latin typeface="ＭＳ Ｐゴシック"/>
                        </a:rPr>
                        <a:t>を見て</a:t>
                      </a:r>
                    </a:p>
                  </a:txBody>
                  <a:tcPr marL="9525" marR="9525" marT="9525" marB="0" anchor="ctr"/>
                </a:tc>
                <a:tc>
                  <a:txBody>
                    <a:bodyPr/>
                    <a:lstStyle/>
                    <a:p>
                      <a:pPr algn="ctr" fontAlgn="ctr"/>
                      <a:r>
                        <a:rPr lang="en-US" altLang="ja-JP" sz="800" b="0" i="0" u="none" strike="noStrike">
                          <a:effectLst/>
                          <a:latin typeface="ＭＳ Ｐゴシック"/>
                        </a:rPr>
                        <a:t>22</a:t>
                      </a:r>
                    </a:p>
                  </a:txBody>
                  <a:tcPr marL="9525" marR="9525" marT="9525" marB="0" anchor="ctr"/>
                </a:tc>
                <a:tc>
                  <a:txBody>
                    <a:bodyPr/>
                    <a:lstStyle/>
                    <a:p>
                      <a:pPr algn="ctr" fontAlgn="ctr"/>
                      <a:r>
                        <a:rPr lang="en-US" altLang="ja-JP" sz="800" b="0" i="0" u="none" strike="noStrike">
                          <a:effectLst/>
                          <a:latin typeface="ＭＳ Ｐゴシック"/>
                        </a:rPr>
                        <a:t>1.8%</a:t>
                      </a:r>
                    </a:p>
                  </a:txBody>
                  <a:tcPr marL="9525" marR="9525" marT="9525" marB="0" anchor="ctr"/>
                </a:tc>
                <a:tc>
                  <a:txBody>
                    <a:bodyPr/>
                    <a:lstStyle/>
                    <a:p>
                      <a:pPr algn="ctr" fontAlgn="ctr"/>
                      <a:r>
                        <a:rPr lang="en-US" altLang="ja-JP" sz="800" b="0" i="0" u="none" strike="noStrike">
                          <a:effectLst/>
                          <a:latin typeface="ＭＳ Ｐゴシック"/>
                        </a:rPr>
                        <a:t>3</a:t>
                      </a:r>
                    </a:p>
                  </a:txBody>
                  <a:tcPr marL="9525" marR="9525" marT="9525" marB="0" anchor="ctr"/>
                </a:tc>
                <a:tc>
                  <a:txBody>
                    <a:bodyPr/>
                    <a:lstStyle/>
                    <a:p>
                      <a:pPr algn="ctr" fontAlgn="ctr"/>
                      <a:r>
                        <a:rPr lang="en-US" altLang="ja-JP" sz="800" b="0" i="0" u="none" strike="noStrike">
                          <a:effectLst/>
                          <a:latin typeface="ＭＳ Ｐゴシック"/>
                        </a:rPr>
                        <a:t>1.0%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5</a:t>
                      </a:r>
                    </a:p>
                  </a:txBody>
                  <a:tcPr marL="9525" marR="9525" marT="9525" marB="0" anchor="ctr"/>
                </a:tc>
                <a:tc>
                  <a:txBody>
                    <a:bodyPr/>
                    <a:lstStyle/>
                    <a:p>
                      <a:pPr algn="ctr" fontAlgn="ctr"/>
                      <a:r>
                        <a:rPr lang="en-US" altLang="ja-JP" sz="800" b="0" i="0" u="none" strike="noStrike">
                          <a:effectLst/>
                          <a:latin typeface="ＭＳ Ｐゴシック"/>
                        </a:rPr>
                        <a:t>1.7%</a:t>
                      </a:r>
                    </a:p>
                  </a:txBody>
                  <a:tcPr marL="9525" marR="9525" marT="9525" marB="0" anchor="ctr"/>
                </a:tc>
                <a:tc>
                  <a:txBody>
                    <a:bodyPr/>
                    <a:lstStyle/>
                    <a:p>
                      <a:pPr algn="ctr" fontAlgn="ctr"/>
                      <a:r>
                        <a:rPr lang="en-US" altLang="ja-JP" sz="800" b="0" i="0" u="none" strike="noStrike">
                          <a:effectLst/>
                          <a:latin typeface="ＭＳ Ｐゴシック"/>
                        </a:rPr>
                        <a:t>8</a:t>
                      </a:r>
                    </a:p>
                  </a:txBody>
                  <a:tcPr marL="9525" marR="9525" marT="9525" marB="0" anchor="ctr"/>
                </a:tc>
                <a:tc>
                  <a:txBody>
                    <a:bodyPr/>
                    <a:lstStyle/>
                    <a:p>
                      <a:pPr algn="ctr" fontAlgn="ctr"/>
                      <a:r>
                        <a:rPr lang="en-US" altLang="ja-JP" sz="800" b="0" i="0" u="none" strike="noStrike">
                          <a:effectLst/>
                          <a:latin typeface="ＭＳ Ｐゴシック"/>
                        </a:rPr>
                        <a:t>2.6%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2.0%</a:t>
                      </a:r>
                    </a:p>
                  </a:txBody>
                  <a:tcPr marL="9525" marR="9525" marT="9525" marB="0" anchor="ctr"/>
                </a:tc>
              </a:tr>
              <a:tr h="171115">
                <a:tc>
                  <a:txBody>
                    <a:bodyPr/>
                    <a:lstStyle/>
                    <a:p>
                      <a:pPr algn="r" fontAlgn="ctr"/>
                      <a:r>
                        <a:rPr lang="ja-JP" altLang="en-US" sz="800" b="0" i="0" u="none" strike="noStrike">
                          <a:effectLst/>
                          <a:latin typeface="ＭＳ Ｐゴシック"/>
                        </a:rPr>
                        <a:t>インターネット</a:t>
                      </a:r>
                    </a:p>
                  </a:txBody>
                  <a:tcPr marL="9525" marR="9525" marT="9525" marB="0" anchor="ctr"/>
                </a:tc>
                <a:tc>
                  <a:txBody>
                    <a:bodyPr/>
                    <a:lstStyle/>
                    <a:p>
                      <a:pPr algn="ctr" fontAlgn="ctr"/>
                      <a:r>
                        <a:rPr lang="en-US" altLang="ja-JP" sz="800" b="0" i="0" u="none" strike="noStrike">
                          <a:effectLst/>
                          <a:latin typeface="ＭＳ Ｐゴシック"/>
                        </a:rPr>
                        <a:t>25</a:t>
                      </a:r>
                    </a:p>
                  </a:txBody>
                  <a:tcPr marL="9525" marR="9525" marT="9525" marB="0" anchor="ctr"/>
                </a:tc>
                <a:tc>
                  <a:txBody>
                    <a:bodyPr/>
                    <a:lstStyle/>
                    <a:p>
                      <a:pPr algn="ctr" fontAlgn="ctr"/>
                      <a:r>
                        <a:rPr lang="en-US" altLang="ja-JP" sz="800" b="0" i="0" u="none" strike="noStrike">
                          <a:effectLst/>
                          <a:latin typeface="ＭＳ Ｐゴシック"/>
                        </a:rPr>
                        <a:t>2.0%</a:t>
                      </a:r>
                    </a:p>
                  </a:txBody>
                  <a:tcPr marL="9525" marR="9525" marT="9525" marB="0" anchor="ctr"/>
                </a:tc>
                <a:tc>
                  <a:txBody>
                    <a:bodyPr/>
                    <a:lstStyle/>
                    <a:p>
                      <a:pPr algn="ctr" fontAlgn="ctr"/>
                      <a:r>
                        <a:rPr lang="en-US" altLang="ja-JP" sz="800" b="0" i="0" u="none" strike="noStrike">
                          <a:effectLst/>
                          <a:latin typeface="ＭＳ Ｐゴシック"/>
                        </a:rPr>
                        <a:t>6</a:t>
                      </a:r>
                    </a:p>
                  </a:txBody>
                  <a:tcPr marL="9525" marR="9525" marT="9525" marB="0" anchor="ctr"/>
                </a:tc>
                <a:tc>
                  <a:txBody>
                    <a:bodyPr/>
                    <a:lstStyle/>
                    <a:p>
                      <a:pPr algn="ctr" fontAlgn="ctr"/>
                      <a:r>
                        <a:rPr lang="en-US" altLang="ja-JP" sz="800" b="0" i="0" u="none" strike="noStrike">
                          <a:effectLst/>
                          <a:latin typeface="ＭＳ Ｐゴシック"/>
                        </a:rPr>
                        <a:t>1.9%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a:t>
                      </a:r>
                    </a:p>
                  </a:txBody>
                  <a:tcPr marL="9525" marR="9525" marT="9525" marB="0" anchor="ctr"/>
                </a:tc>
                <a:tc>
                  <a:txBody>
                    <a:bodyPr/>
                    <a:lstStyle/>
                    <a:p>
                      <a:pPr algn="ctr" fontAlgn="ctr"/>
                      <a:r>
                        <a:rPr lang="en-US" altLang="ja-JP" sz="800" b="0" i="0" u="none" strike="noStrike">
                          <a:effectLst/>
                          <a:latin typeface="ＭＳ Ｐゴシック"/>
                        </a:rPr>
                        <a:t>1.0%</a:t>
                      </a:r>
                    </a:p>
                  </a:txBody>
                  <a:tcPr marL="9525" marR="9525" marT="9525" marB="0" anchor="ctr"/>
                </a:tc>
                <a:tc>
                  <a:txBody>
                    <a:bodyPr/>
                    <a:lstStyle/>
                    <a:p>
                      <a:pPr algn="ctr" fontAlgn="ctr"/>
                      <a:r>
                        <a:rPr lang="en-US" altLang="ja-JP" sz="800" b="0" i="0" u="none" strike="noStrike">
                          <a:effectLst/>
                          <a:latin typeface="ＭＳ Ｐゴシック"/>
                        </a:rPr>
                        <a:t>13</a:t>
                      </a:r>
                    </a:p>
                  </a:txBody>
                  <a:tcPr marL="9525" marR="9525" marT="9525" marB="0" anchor="ctr"/>
                </a:tc>
                <a:tc>
                  <a:txBody>
                    <a:bodyPr/>
                    <a:lstStyle/>
                    <a:p>
                      <a:pPr algn="ctr" fontAlgn="ctr"/>
                      <a:r>
                        <a:rPr lang="en-US" altLang="ja-JP" sz="800" b="0" i="0" u="none" strike="noStrike">
                          <a:effectLst/>
                          <a:latin typeface="ＭＳ Ｐゴシック"/>
                        </a:rPr>
                        <a:t>4.2%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1.0%</a:t>
                      </a:r>
                    </a:p>
                  </a:txBody>
                  <a:tcPr marL="9525" marR="9525" marT="9525" marB="0" anchor="ctr"/>
                </a:tc>
              </a:tr>
              <a:tr h="171115">
                <a:tc>
                  <a:txBody>
                    <a:bodyPr/>
                    <a:lstStyle/>
                    <a:p>
                      <a:pPr algn="r" fontAlgn="ctr"/>
                      <a:r>
                        <a:rPr lang="ja-JP" altLang="en-US" sz="800" b="0" i="0" u="none" strike="noStrike">
                          <a:effectLst/>
                          <a:latin typeface="ＭＳ Ｐゴシック"/>
                        </a:rPr>
                        <a:t>その他</a:t>
                      </a:r>
                    </a:p>
                  </a:txBody>
                  <a:tcPr marL="9525" marR="9525" marT="9525" marB="0" anchor="ctr"/>
                </a:tc>
                <a:tc>
                  <a:txBody>
                    <a:bodyPr/>
                    <a:lstStyle/>
                    <a:p>
                      <a:pPr algn="ctr" fontAlgn="ctr"/>
                      <a:r>
                        <a:rPr lang="en-US" altLang="ja-JP" sz="800" b="0" i="0" u="none" strike="noStrike">
                          <a:effectLst/>
                          <a:latin typeface="ＭＳ Ｐゴシック"/>
                        </a:rPr>
                        <a:t>167</a:t>
                      </a:r>
                    </a:p>
                  </a:txBody>
                  <a:tcPr marL="9525" marR="9525" marT="9525" marB="0" anchor="ctr"/>
                </a:tc>
                <a:tc>
                  <a:txBody>
                    <a:bodyPr/>
                    <a:lstStyle/>
                    <a:p>
                      <a:pPr algn="ctr" fontAlgn="ctr"/>
                      <a:r>
                        <a:rPr lang="en-US" altLang="ja-JP" sz="800" b="0" i="0" u="none" strike="noStrike">
                          <a:effectLst/>
                          <a:latin typeface="ＭＳ Ｐゴシック"/>
                        </a:rPr>
                        <a:t>13.6%</a:t>
                      </a:r>
                    </a:p>
                  </a:txBody>
                  <a:tcPr marL="9525" marR="9525" marT="9525" marB="0" anchor="ctr"/>
                </a:tc>
                <a:tc>
                  <a:txBody>
                    <a:bodyPr/>
                    <a:lstStyle/>
                    <a:p>
                      <a:pPr algn="ctr" fontAlgn="ctr"/>
                      <a:r>
                        <a:rPr lang="en-US" altLang="ja-JP" sz="800" b="0" i="0" u="none" strike="noStrike">
                          <a:effectLst/>
                          <a:latin typeface="ＭＳ Ｐゴシック"/>
                        </a:rPr>
                        <a:t>28</a:t>
                      </a:r>
                    </a:p>
                  </a:txBody>
                  <a:tcPr marL="9525" marR="9525" marT="9525" marB="0" anchor="ctr"/>
                </a:tc>
                <a:tc>
                  <a:txBody>
                    <a:bodyPr/>
                    <a:lstStyle/>
                    <a:p>
                      <a:pPr algn="ctr" fontAlgn="ctr"/>
                      <a:r>
                        <a:rPr lang="en-US" altLang="ja-JP" sz="800" b="0" i="0" u="none" strike="noStrike">
                          <a:effectLst/>
                          <a:latin typeface="ＭＳ Ｐゴシック"/>
                        </a:rPr>
                        <a:t>8.9%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42</a:t>
                      </a:r>
                    </a:p>
                  </a:txBody>
                  <a:tcPr marL="9525" marR="9525" marT="9525" marB="0" anchor="ctr"/>
                </a:tc>
                <a:tc>
                  <a:txBody>
                    <a:bodyPr/>
                    <a:lstStyle/>
                    <a:p>
                      <a:pPr algn="ctr" fontAlgn="ctr"/>
                      <a:r>
                        <a:rPr lang="en-US" altLang="ja-JP" sz="800" b="0" i="0" u="none" strike="noStrike">
                          <a:effectLst/>
                          <a:latin typeface="ＭＳ Ｐゴシック"/>
                        </a:rPr>
                        <a:t>13.9%</a:t>
                      </a:r>
                    </a:p>
                  </a:txBody>
                  <a:tcPr marL="9525" marR="9525" marT="9525" marB="0" anchor="ctr"/>
                </a:tc>
                <a:tc>
                  <a:txBody>
                    <a:bodyPr/>
                    <a:lstStyle/>
                    <a:p>
                      <a:pPr algn="ctr" fontAlgn="ctr"/>
                      <a:r>
                        <a:rPr lang="en-US" altLang="ja-JP" sz="800" b="0" i="0" u="none" strike="noStrike">
                          <a:effectLst/>
                          <a:latin typeface="ＭＳ Ｐゴシック"/>
                        </a:rPr>
                        <a:t>45</a:t>
                      </a:r>
                    </a:p>
                  </a:txBody>
                  <a:tcPr marL="9525" marR="9525" marT="9525" marB="0" anchor="ctr"/>
                </a:tc>
                <a:tc>
                  <a:txBody>
                    <a:bodyPr/>
                    <a:lstStyle/>
                    <a:p>
                      <a:pPr algn="ctr" fontAlgn="ctr"/>
                      <a:r>
                        <a:rPr lang="en-US" altLang="ja-JP" sz="800" b="0" i="0" u="none" strike="noStrike">
                          <a:effectLst/>
                          <a:latin typeface="ＭＳ Ｐゴシック"/>
                        </a:rPr>
                        <a:t>14.7%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52</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17.1%</a:t>
                      </a:r>
                    </a:p>
                  </a:txBody>
                  <a:tcPr marL="9525" marR="9525" marT="9525" marB="0" anchor="ctr"/>
                </a:tc>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3567566362"/>
              </p:ext>
            </p:extLst>
          </p:nvPr>
        </p:nvGraphicFramePr>
        <p:xfrm>
          <a:off x="231034" y="7420451"/>
          <a:ext cx="3059997" cy="1426485"/>
        </p:xfrm>
        <a:graphic>
          <a:graphicData uri="http://schemas.openxmlformats.org/drawingml/2006/table">
            <a:tbl>
              <a:tblPr firstRow="1" bandRow="1">
                <a:tableStyleId>{073A0DAA-6AF3-43AB-8588-CEC1D06C72B9}</a:tableStyleId>
              </a:tblPr>
              <a:tblGrid>
                <a:gridCol w="626707"/>
                <a:gridCol w="243329"/>
                <a:gridCol w="243329"/>
                <a:gridCol w="243329"/>
                <a:gridCol w="243329"/>
                <a:gridCol w="243329"/>
                <a:gridCol w="243329"/>
                <a:gridCol w="243329"/>
                <a:gridCol w="243329"/>
                <a:gridCol w="243329"/>
                <a:gridCol w="243329"/>
              </a:tblGrid>
              <a:tr h="213075">
                <a:tc>
                  <a:txBody>
                    <a:bodyPr/>
                    <a:lstStyle/>
                    <a:p>
                      <a:pPr algn="r" fontAlgn="ctr"/>
                      <a:r>
                        <a:rPr lang="ja-JP" altLang="en-US" sz="800" b="0" i="0" u="none" strike="noStrike" dirty="0" smtClean="0">
                          <a:effectLst/>
                          <a:latin typeface="ＭＳ Ｐゴシック"/>
                        </a:rPr>
                        <a:t>利用頻度</a:t>
                      </a:r>
                      <a:endParaRPr lang="en-US" altLang="ja-JP" sz="800" b="0" i="0" u="none" strike="noStrike" dirty="0" smtClean="0">
                        <a:effectLst/>
                        <a:latin typeface="ＭＳ Ｐゴシック"/>
                      </a:endParaRPr>
                    </a:p>
                  </a:txBody>
                  <a:tcPr marL="9525" marR="9525" marT="9525" marB="0" anchor="ctr"/>
                </a:tc>
                <a:tc gridSpan="2">
                  <a:txBody>
                    <a:bodyPr/>
                    <a:lstStyle/>
                    <a:p>
                      <a:pPr algn="ctr" fontAlgn="ctr"/>
                      <a:r>
                        <a:rPr lang="ja-JP" altLang="en-US" sz="800" b="0" i="0" u="none" strike="noStrike" dirty="0" smtClean="0">
                          <a:solidFill>
                            <a:schemeClr val="bg1"/>
                          </a:solidFill>
                          <a:effectLst/>
                          <a:latin typeface="ＭＳ Ｐゴシック"/>
                        </a:rPr>
                        <a:t>合計</a:t>
                      </a:r>
                      <a:endParaRPr lang="en-US" altLang="ja-JP" sz="8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都市型</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中間型</a:t>
                      </a:r>
                      <a:endParaRPr lang="ja-JP" altLang="en-US" sz="900" b="0" i="0" u="none" strike="noStrike" dirty="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郊外型</a:t>
                      </a:r>
                      <a:r>
                        <a:rPr lang="ja-JP" altLang="en-US" sz="900" b="0" i="0" u="none" strike="noStrike" dirty="0">
                          <a:solidFill>
                            <a:schemeClr val="bg1"/>
                          </a:solidFill>
                          <a:effectLst/>
                          <a:latin typeface="ＭＳ Ｐゴシック"/>
                        </a:rPr>
                        <a:t>１</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郊外型２</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r>
              <a:tr h="186720">
                <a:tc>
                  <a:txBody>
                    <a:bodyPr/>
                    <a:lstStyle/>
                    <a:p>
                      <a:pPr algn="r" fontAlgn="ctr"/>
                      <a:r>
                        <a:rPr lang="ja-JP" altLang="en-US" sz="800" b="0" i="0" u="none" strike="noStrike">
                          <a:effectLst/>
                          <a:latin typeface="ＭＳ Ｐゴシック"/>
                        </a:rPr>
                        <a:t>毎日</a:t>
                      </a:r>
                    </a:p>
                  </a:txBody>
                  <a:tcPr marL="9525" marR="9525" marT="9525" marB="0" anchor="ctr"/>
                </a:tc>
                <a:tc>
                  <a:txBody>
                    <a:bodyPr/>
                    <a:lstStyle/>
                    <a:p>
                      <a:pPr algn="ctr" fontAlgn="ctr"/>
                      <a:r>
                        <a:rPr lang="en-US" altLang="ja-JP" sz="800" b="0" i="0" u="none" strike="noStrike">
                          <a:effectLst/>
                          <a:latin typeface="ＭＳ Ｐゴシック"/>
                        </a:rPr>
                        <a:t>38</a:t>
                      </a:r>
                    </a:p>
                  </a:txBody>
                  <a:tcPr marL="9525" marR="9525" marT="9525" marB="0" anchor="ctr"/>
                </a:tc>
                <a:tc>
                  <a:txBody>
                    <a:bodyPr/>
                    <a:lstStyle/>
                    <a:p>
                      <a:pPr algn="ctr" fontAlgn="ctr"/>
                      <a:r>
                        <a:rPr lang="en-US" altLang="ja-JP" sz="800" b="0" i="0" u="none" strike="noStrike">
                          <a:effectLst/>
                          <a:latin typeface="ＭＳ Ｐゴシック"/>
                        </a:rPr>
                        <a:t>3.1%</a:t>
                      </a:r>
                    </a:p>
                  </a:txBody>
                  <a:tcPr marL="9525" marR="9525" marT="9525" marB="0" anchor="ctr"/>
                </a:tc>
                <a:tc>
                  <a:txBody>
                    <a:bodyPr/>
                    <a:lstStyle/>
                    <a:p>
                      <a:pPr algn="ctr" fontAlgn="ctr"/>
                      <a:r>
                        <a:rPr lang="en-US" altLang="ja-JP" sz="800" b="0" i="0" u="none" strike="noStrike">
                          <a:effectLst/>
                          <a:latin typeface="ＭＳ Ｐゴシック"/>
                        </a:rPr>
                        <a:t>18</a:t>
                      </a:r>
                    </a:p>
                  </a:txBody>
                  <a:tcPr marL="9525" marR="9525" marT="9525" marB="0" anchor="ctr"/>
                </a:tc>
                <a:tc>
                  <a:txBody>
                    <a:bodyPr/>
                    <a:lstStyle/>
                    <a:p>
                      <a:pPr algn="ctr" fontAlgn="ctr"/>
                      <a:r>
                        <a:rPr lang="en-US" altLang="ja-JP" sz="800" b="0" i="0" u="none" strike="noStrike">
                          <a:effectLst/>
                          <a:latin typeface="ＭＳ Ｐゴシック"/>
                        </a:rPr>
                        <a:t>5.7%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14</a:t>
                      </a:r>
                    </a:p>
                  </a:txBody>
                  <a:tcPr marL="9525" marR="9525" marT="9525" marB="0" anchor="ctr"/>
                </a:tc>
                <a:tc>
                  <a:txBody>
                    <a:bodyPr/>
                    <a:lstStyle/>
                    <a:p>
                      <a:pPr algn="ctr" fontAlgn="ctr"/>
                      <a:r>
                        <a:rPr lang="en-US" altLang="ja-JP" sz="800" b="0" i="0" u="none" strike="noStrike">
                          <a:effectLst/>
                          <a:latin typeface="ＭＳ Ｐゴシック"/>
                        </a:rPr>
                        <a:t>4.6%</a:t>
                      </a:r>
                    </a:p>
                  </a:txBody>
                  <a:tcPr marL="9525" marR="9525" marT="9525" marB="0" anchor="ctr"/>
                </a:tc>
                <a:tc>
                  <a:txBody>
                    <a:bodyPr/>
                    <a:lstStyle/>
                    <a:p>
                      <a:pPr algn="ctr" fontAlgn="ctr"/>
                      <a:r>
                        <a:rPr lang="en-US" altLang="ja-JP" sz="800" b="0" i="0" u="none" strike="noStrike">
                          <a:effectLst/>
                          <a:latin typeface="ＭＳ Ｐゴシック"/>
                        </a:rPr>
                        <a:t>2</a:t>
                      </a:r>
                    </a:p>
                  </a:txBody>
                  <a:tcPr marL="9525" marR="9525" marT="9525" marB="0" anchor="ctr"/>
                </a:tc>
                <a:tc>
                  <a:txBody>
                    <a:bodyPr/>
                    <a:lstStyle/>
                    <a:p>
                      <a:pPr algn="ctr" fontAlgn="ctr"/>
                      <a:r>
                        <a:rPr lang="en-US" altLang="ja-JP" sz="800" b="0" i="0" u="none" strike="noStrike">
                          <a:effectLst/>
                          <a:latin typeface="ＭＳ Ｐゴシック"/>
                        </a:rPr>
                        <a:t>0.7%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1.3%</a:t>
                      </a:r>
                    </a:p>
                  </a:txBody>
                  <a:tcPr marL="9525" marR="9525" marT="9525" marB="0" anchor="ctr"/>
                </a:tc>
              </a:tr>
              <a:tr h="171115">
                <a:tc>
                  <a:txBody>
                    <a:bodyPr/>
                    <a:lstStyle/>
                    <a:p>
                      <a:pPr algn="r" fontAlgn="ctr"/>
                      <a:r>
                        <a:rPr lang="ja-JP" altLang="en-US" sz="800" b="0" i="0" u="none" strike="noStrike">
                          <a:effectLst/>
                          <a:latin typeface="ＭＳ Ｐゴシック"/>
                        </a:rPr>
                        <a:t>週に</a:t>
                      </a:r>
                      <a:r>
                        <a:rPr lang="en-US" altLang="ja-JP" sz="800" b="0" i="0" u="none" strike="noStrike">
                          <a:effectLst/>
                          <a:latin typeface="ＭＳ Ｐゴシック"/>
                        </a:rPr>
                        <a:t>2</a:t>
                      </a:r>
                      <a:r>
                        <a:rPr lang="ja-JP" altLang="en-US" sz="800" b="0" i="0" u="none" strike="noStrike">
                          <a:effectLst/>
                          <a:latin typeface="ＭＳ Ｐゴシック"/>
                        </a:rPr>
                        <a:t>～</a:t>
                      </a:r>
                      <a:r>
                        <a:rPr lang="en-US" altLang="ja-JP" sz="800" b="0" i="0" u="none" strike="noStrike">
                          <a:effectLst/>
                          <a:latin typeface="ＭＳ Ｐゴシック"/>
                        </a:rPr>
                        <a:t>3</a:t>
                      </a:r>
                      <a:r>
                        <a:rPr lang="ja-JP" altLang="en-US" sz="800" b="0" i="0" u="none" strike="noStrike">
                          <a:effectLst/>
                          <a:latin typeface="ＭＳ Ｐゴシック"/>
                        </a:rPr>
                        <a:t>回</a:t>
                      </a:r>
                    </a:p>
                  </a:txBody>
                  <a:tcPr marL="9525" marR="9525" marT="9525" marB="0" anchor="ctr"/>
                </a:tc>
                <a:tc>
                  <a:txBody>
                    <a:bodyPr/>
                    <a:lstStyle/>
                    <a:p>
                      <a:pPr algn="ctr" fontAlgn="ctr"/>
                      <a:r>
                        <a:rPr lang="en-US" altLang="ja-JP" sz="800" b="0" i="0" u="none" strike="noStrike">
                          <a:effectLst/>
                          <a:latin typeface="ＭＳ Ｐゴシック"/>
                        </a:rPr>
                        <a:t>264</a:t>
                      </a:r>
                    </a:p>
                  </a:txBody>
                  <a:tcPr marL="9525" marR="9525" marT="9525" marB="0" anchor="ctr"/>
                </a:tc>
                <a:tc>
                  <a:txBody>
                    <a:bodyPr/>
                    <a:lstStyle/>
                    <a:p>
                      <a:pPr algn="ctr" fontAlgn="ctr"/>
                      <a:r>
                        <a:rPr lang="en-US" altLang="ja-JP" sz="800" b="0" i="0" u="none" strike="noStrike">
                          <a:effectLst/>
                          <a:latin typeface="ＭＳ Ｐゴシック"/>
                        </a:rPr>
                        <a:t>21.5%</a:t>
                      </a:r>
                    </a:p>
                  </a:txBody>
                  <a:tcPr marL="9525" marR="9525" marT="9525" marB="0" anchor="ctr"/>
                </a:tc>
                <a:tc>
                  <a:txBody>
                    <a:bodyPr/>
                    <a:lstStyle/>
                    <a:p>
                      <a:pPr algn="ctr" fontAlgn="ctr"/>
                      <a:r>
                        <a:rPr lang="en-US" altLang="ja-JP" sz="800" b="0" i="0" u="none" strike="noStrike">
                          <a:effectLst/>
                          <a:latin typeface="ＭＳ Ｐゴシック"/>
                        </a:rPr>
                        <a:t>93</a:t>
                      </a:r>
                    </a:p>
                  </a:txBody>
                  <a:tcPr marL="9525" marR="9525" marT="9525" marB="0" anchor="ctr"/>
                </a:tc>
                <a:tc>
                  <a:txBody>
                    <a:bodyPr/>
                    <a:lstStyle/>
                    <a:p>
                      <a:pPr algn="ctr" fontAlgn="ctr"/>
                      <a:r>
                        <a:rPr lang="en-US" altLang="ja-JP" sz="800" b="0" i="0" u="none" strike="noStrike">
                          <a:effectLst/>
                          <a:latin typeface="ＭＳ Ｐゴシック"/>
                        </a:rPr>
                        <a:t>29.6%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88</a:t>
                      </a:r>
                    </a:p>
                  </a:txBody>
                  <a:tcPr marL="9525" marR="9525" marT="9525" marB="0" anchor="ctr"/>
                </a:tc>
                <a:tc>
                  <a:txBody>
                    <a:bodyPr/>
                    <a:lstStyle/>
                    <a:p>
                      <a:pPr algn="ctr" fontAlgn="ctr"/>
                      <a:r>
                        <a:rPr lang="en-US" altLang="ja-JP" sz="800" b="0" i="0" u="none" strike="noStrike">
                          <a:effectLst/>
                          <a:latin typeface="ＭＳ Ｐゴシック"/>
                        </a:rPr>
                        <a:t>29.0%</a:t>
                      </a:r>
                    </a:p>
                  </a:txBody>
                  <a:tcPr marL="9525" marR="9525" marT="9525" marB="0" anchor="ctr"/>
                </a:tc>
                <a:tc>
                  <a:txBody>
                    <a:bodyPr/>
                    <a:lstStyle/>
                    <a:p>
                      <a:pPr algn="ctr" fontAlgn="ctr"/>
                      <a:r>
                        <a:rPr lang="en-US" altLang="ja-JP" sz="800" b="0" i="0" u="none" strike="noStrike">
                          <a:effectLst/>
                          <a:latin typeface="ＭＳ Ｐゴシック"/>
                        </a:rPr>
                        <a:t>27</a:t>
                      </a:r>
                    </a:p>
                  </a:txBody>
                  <a:tcPr marL="9525" marR="9525" marT="9525" marB="0" anchor="ctr"/>
                </a:tc>
                <a:tc>
                  <a:txBody>
                    <a:bodyPr/>
                    <a:lstStyle/>
                    <a:p>
                      <a:pPr algn="ctr" fontAlgn="ctr"/>
                      <a:r>
                        <a:rPr lang="en-US" altLang="ja-JP" sz="800" b="0" i="0" u="none" strike="noStrike">
                          <a:effectLst/>
                          <a:latin typeface="ＭＳ Ｐゴシック"/>
                        </a:rPr>
                        <a:t>8.8%</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56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18.4%</a:t>
                      </a:r>
                    </a:p>
                  </a:txBody>
                  <a:tcPr marL="9525" marR="9525" marT="9525" marB="0" anchor="ctr"/>
                </a:tc>
              </a:tr>
              <a:tr h="171115">
                <a:tc>
                  <a:txBody>
                    <a:bodyPr/>
                    <a:lstStyle/>
                    <a:p>
                      <a:pPr algn="r" fontAlgn="ctr"/>
                      <a:r>
                        <a:rPr lang="ja-JP" altLang="en-US" sz="800" b="0" i="0" u="none" strike="noStrike">
                          <a:effectLst/>
                          <a:latin typeface="ＭＳ Ｐゴシック"/>
                        </a:rPr>
                        <a:t>週に</a:t>
                      </a:r>
                      <a:r>
                        <a:rPr lang="en-US" altLang="ja-JP" sz="800" b="0" i="0" u="none" strike="noStrike">
                          <a:effectLst/>
                          <a:latin typeface="ＭＳ Ｐゴシック"/>
                        </a:rPr>
                        <a:t>1</a:t>
                      </a:r>
                      <a:r>
                        <a:rPr lang="ja-JP" altLang="en-US" sz="800" b="0" i="0" u="none" strike="noStrike">
                          <a:effectLst/>
                          <a:latin typeface="ＭＳ Ｐゴシック"/>
                        </a:rPr>
                        <a:t>回</a:t>
                      </a:r>
                    </a:p>
                  </a:txBody>
                  <a:tcPr marL="9525" marR="9525" marT="9525" marB="0" anchor="ctr"/>
                </a:tc>
                <a:tc>
                  <a:txBody>
                    <a:bodyPr/>
                    <a:lstStyle/>
                    <a:p>
                      <a:pPr algn="ctr" fontAlgn="ctr"/>
                      <a:r>
                        <a:rPr lang="en-US" altLang="ja-JP" sz="800" b="0" i="0" u="none" strike="noStrike">
                          <a:effectLst/>
                          <a:latin typeface="ＭＳ Ｐゴシック"/>
                        </a:rPr>
                        <a:t>426</a:t>
                      </a:r>
                    </a:p>
                  </a:txBody>
                  <a:tcPr marL="9525" marR="9525" marT="9525" marB="0" anchor="ctr"/>
                </a:tc>
                <a:tc>
                  <a:txBody>
                    <a:bodyPr/>
                    <a:lstStyle/>
                    <a:p>
                      <a:pPr algn="ctr" fontAlgn="ctr"/>
                      <a:r>
                        <a:rPr lang="en-US" altLang="ja-JP" sz="800" b="0" i="0" u="none" strike="noStrike">
                          <a:effectLst/>
                          <a:latin typeface="ＭＳ Ｐゴシック"/>
                        </a:rPr>
                        <a:t>34.7%</a:t>
                      </a:r>
                    </a:p>
                  </a:txBody>
                  <a:tcPr marL="9525" marR="9525" marT="9525" marB="0" anchor="ctr"/>
                </a:tc>
                <a:tc>
                  <a:txBody>
                    <a:bodyPr/>
                    <a:lstStyle/>
                    <a:p>
                      <a:pPr algn="ctr" fontAlgn="ctr"/>
                      <a:r>
                        <a:rPr lang="en-US" altLang="ja-JP" sz="800" b="0" i="0" u="none" strike="noStrike">
                          <a:effectLst/>
                          <a:latin typeface="ＭＳ Ｐゴシック"/>
                        </a:rPr>
                        <a:t>129</a:t>
                      </a:r>
                    </a:p>
                  </a:txBody>
                  <a:tcPr marL="9525" marR="9525" marT="9525" marB="0" anchor="ctr"/>
                </a:tc>
                <a:tc>
                  <a:txBody>
                    <a:bodyPr/>
                    <a:lstStyle/>
                    <a:p>
                      <a:pPr algn="ctr" fontAlgn="ctr"/>
                      <a:r>
                        <a:rPr lang="en-US" altLang="ja-JP" sz="800" b="0" i="0" u="none" strike="noStrike">
                          <a:effectLst/>
                          <a:latin typeface="ＭＳ Ｐゴシック"/>
                        </a:rPr>
                        <a:t>41.1%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112</a:t>
                      </a:r>
                    </a:p>
                  </a:txBody>
                  <a:tcPr marL="9525" marR="9525" marT="9525" marB="0" anchor="ctr"/>
                </a:tc>
                <a:tc>
                  <a:txBody>
                    <a:bodyPr/>
                    <a:lstStyle/>
                    <a:p>
                      <a:pPr algn="ctr" fontAlgn="ctr"/>
                      <a:r>
                        <a:rPr lang="en-US" altLang="ja-JP" sz="800" b="0" i="0" u="none" strike="noStrike">
                          <a:effectLst/>
                          <a:latin typeface="ＭＳ Ｐゴシック"/>
                        </a:rPr>
                        <a:t>37.0%</a:t>
                      </a:r>
                    </a:p>
                  </a:txBody>
                  <a:tcPr marL="9525" marR="9525" marT="9525" marB="0" anchor="ctr"/>
                </a:tc>
                <a:tc>
                  <a:txBody>
                    <a:bodyPr/>
                    <a:lstStyle/>
                    <a:p>
                      <a:pPr algn="ctr" fontAlgn="ctr"/>
                      <a:r>
                        <a:rPr lang="en-US" altLang="ja-JP" sz="800" b="0" i="0" u="none" strike="noStrike">
                          <a:effectLst/>
                          <a:latin typeface="ＭＳ Ｐゴシック"/>
                        </a:rPr>
                        <a:t>73</a:t>
                      </a:r>
                    </a:p>
                  </a:txBody>
                  <a:tcPr marL="9525" marR="9525" marT="9525" marB="0" anchor="ctr"/>
                </a:tc>
                <a:tc>
                  <a:txBody>
                    <a:bodyPr/>
                    <a:lstStyle/>
                    <a:p>
                      <a:pPr algn="ctr" fontAlgn="ctr"/>
                      <a:r>
                        <a:rPr lang="en-US" altLang="ja-JP" sz="800" b="0" i="0" u="none" strike="noStrike">
                          <a:effectLst/>
                          <a:latin typeface="ＭＳ Ｐゴシック"/>
                        </a:rPr>
                        <a:t>23.9%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112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36.8%</a:t>
                      </a:r>
                    </a:p>
                  </a:txBody>
                  <a:tcPr marL="9525" marR="9525" marT="9525" marB="0" anchor="ctr"/>
                </a:tc>
              </a:tr>
              <a:tr h="171115">
                <a:tc>
                  <a:txBody>
                    <a:bodyPr/>
                    <a:lstStyle/>
                    <a:p>
                      <a:pPr algn="r" fontAlgn="ctr"/>
                      <a:r>
                        <a:rPr lang="ja-JP" altLang="en-US" sz="800" b="0" i="0" u="none" strike="noStrike">
                          <a:effectLst/>
                          <a:latin typeface="ＭＳ Ｐゴシック"/>
                        </a:rPr>
                        <a:t>月に</a:t>
                      </a:r>
                      <a:r>
                        <a:rPr lang="en-US" altLang="ja-JP" sz="800" b="0" i="0" u="none" strike="noStrike">
                          <a:effectLst/>
                          <a:latin typeface="ＭＳ Ｐゴシック"/>
                        </a:rPr>
                        <a:t>1</a:t>
                      </a:r>
                      <a:r>
                        <a:rPr lang="ja-JP" altLang="en-US" sz="800" b="0" i="0" u="none" strike="noStrike">
                          <a:effectLst/>
                          <a:latin typeface="ＭＳ Ｐゴシック"/>
                        </a:rPr>
                        <a:t>～</a:t>
                      </a:r>
                      <a:r>
                        <a:rPr lang="en-US" altLang="ja-JP" sz="800" b="0" i="0" u="none" strike="noStrike">
                          <a:effectLst/>
                          <a:latin typeface="ＭＳ Ｐゴシック"/>
                        </a:rPr>
                        <a:t>2</a:t>
                      </a:r>
                      <a:r>
                        <a:rPr lang="ja-JP" altLang="en-US" sz="800" b="0" i="0" u="none" strike="noStrike">
                          <a:effectLst/>
                          <a:latin typeface="ＭＳ Ｐゴシック"/>
                        </a:rPr>
                        <a:t>回</a:t>
                      </a:r>
                    </a:p>
                  </a:txBody>
                  <a:tcPr marL="9525" marR="9525" marT="9525" marB="0" anchor="ctr"/>
                </a:tc>
                <a:tc>
                  <a:txBody>
                    <a:bodyPr/>
                    <a:lstStyle/>
                    <a:p>
                      <a:pPr algn="ctr" fontAlgn="ctr"/>
                      <a:r>
                        <a:rPr lang="en-US" altLang="ja-JP" sz="800" b="0" i="0" u="none" strike="noStrike">
                          <a:effectLst/>
                          <a:latin typeface="ＭＳ Ｐゴシック"/>
                        </a:rPr>
                        <a:t>337</a:t>
                      </a:r>
                    </a:p>
                  </a:txBody>
                  <a:tcPr marL="9525" marR="9525" marT="9525" marB="0" anchor="ctr"/>
                </a:tc>
                <a:tc>
                  <a:txBody>
                    <a:bodyPr/>
                    <a:lstStyle/>
                    <a:p>
                      <a:pPr algn="ctr" fontAlgn="ctr"/>
                      <a:r>
                        <a:rPr lang="en-US" altLang="ja-JP" sz="800" b="0" i="0" u="none" strike="noStrike">
                          <a:effectLst/>
                          <a:latin typeface="ＭＳ Ｐゴシック"/>
                        </a:rPr>
                        <a:t>27.5%</a:t>
                      </a:r>
                    </a:p>
                  </a:txBody>
                  <a:tcPr marL="9525" marR="9525" marT="9525" marB="0" anchor="ctr"/>
                </a:tc>
                <a:tc>
                  <a:txBody>
                    <a:bodyPr/>
                    <a:lstStyle/>
                    <a:p>
                      <a:pPr algn="ctr" fontAlgn="ctr"/>
                      <a:r>
                        <a:rPr lang="en-US" altLang="ja-JP" sz="800" b="0" i="0" u="none" strike="noStrike">
                          <a:effectLst/>
                          <a:latin typeface="ＭＳ Ｐゴシック"/>
                        </a:rPr>
                        <a:t>52</a:t>
                      </a:r>
                    </a:p>
                  </a:txBody>
                  <a:tcPr marL="9525" marR="9525" marT="9525" marB="0" anchor="ctr"/>
                </a:tc>
                <a:tc>
                  <a:txBody>
                    <a:bodyPr/>
                    <a:lstStyle/>
                    <a:p>
                      <a:pPr algn="ctr" fontAlgn="ctr"/>
                      <a:r>
                        <a:rPr lang="en-US" altLang="ja-JP" sz="800" b="0" i="0" u="none" strike="noStrike">
                          <a:effectLst/>
                          <a:latin typeface="ＭＳ Ｐゴシック"/>
                        </a:rPr>
                        <a:t>16.6%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71</a:t>
                      </a:r>
                    </a:p>
                  </a:txBody>
                  <a:tcPr marL="9525" marR="9525" marT="9525" marB="0" anchor="ctr"/>
                </a:tc>
                <a:tc>
                  <a:txBody>
                    <a:bodyPr/>
                    <a:lstStyle/>
                    <a:p>
                      <a:pPr algn="ctr" fontAlgn="ctr"/>
                      <a:r>
                        <a:rPr lang="en-US" altLang="ja-JP" sz="800" b="0" i="0" u="none" strike="noStrike">
                          <a:effectLst/>
                          <a:latin typeface="ＭＳ Ｐゴシック"/>
                        </a:rPr>
                        <a:t>23.4%</a:t>
                      </a:r>
                    </a:p>
                  </a:txBody>
                  <a:tcPr marL="9525" marR="9525" marT="9525" marB="0" anchor="ctr"/>
                </a:tc>
                <a:tc>
                  <a:txBody>
                    <a:bodyPr/>
                    <a:lstStyle/>
                    <a:p>
                      <a:pPr algn="ctr" fontAlgn="ctr"/>
                      <a:r>
                        <a:rPr lang="en-US" altLang="ja-JP" sz="800" b="0" i="0" u="none" strike="noStrike">
                          <a:effectLst/>
                          <a:latin typeface="ＭＳ Ｐゴシック"/>
                        </a:rPr>
                        <a:t>119</a:t>
                      </a:r>
                    </a:p>
                  </a:txBody>
                  <a:tcPr marL="9525" marR="9525" marT="9525" marB="0" anchor="ctr"/>
                </a:tc>
                <a:tc>
                  <a:txBody>
                    <a:bodyPr/>
                    <a:lstStyle/>
                    <a:p>
                      <a:pPr algn="ctr" fontAlgn="ctr"/>
                      <a:r>
                        <a:rPr lang="en-US" altLang="ja-JP" sz="800" b="0" i="0" u="none" strike="noStrike">
                          <a:effectLst/>
                          <a:latin typeface="ＭＳ Ｐゴシック"/>
                        </a:rPr>
                        <a:t>38.9%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95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31.3%</a:t>
                      </a:r>
                    </a:p>
                  </a:txBody>
                  <a:tcPr marL="9525" marR="9525" marT="9525" marB="0" anchor="ctr"/>
                </a:tc>
              </a:tr>
              <a:tr h="171115">
                <a:tc>
                  <a:txBody>
                    <a:bodyPr/>
                    <a:lstStyle/>
                    <a:p>
                      <a:pPr algn="r" fontAlgn="ctr"/>
                      <a:r>
                        <a:rPr lang="ja-JP" altLang="en-US" sz="800" b="0" i="0" u="none" strike="noStrike">
                          <a:effectLst/>
                          <a:latin typeface="ＭＳ Ｐゴシック"/>
                        </a:rPr>
                        <a:t>年に数回</a:t>
                      </a:r>
                    </a:p>
                  </a:txBody>
                  <a:tcPr marL="9525" marR="9525" marT="9525" marB="0" anchor="ctr"/>
                </a:tc>
                <a:tc>
                  <a:txBody>
                    <a:bodyPr/>
                    <a:lstStyle/>
                    <a:p>
                      <a:pPr algn="ctr" fontAlgn="ctr"/>
                      <a:r>
                        <a:rPr lang="en-US" altLang="ja-JP" sz="800" b="0" i="0" u="none" strike="noStrike">
                          <a:effectLst/>
                          <a:latin typeface="ＭＳ Ｐゴシック"/>
                        </a:rPr>
                        <a:t>103</a:t>
                      </a:r>
                    </a:p>
                  </a:txBody>
                  <a:tcPr marL="9525" marR="9525" marT="9525" marB="0" anchor="ctr"/>
                </a:tc>
                <a:tc>
                  <a:txBody>
                    <a:bodyPr/>
                    <a:lstStyle/>
                    <a:p>
                      <a:pPr algn="ctr" fontAlgn="ctr"/>
                      <a:r>
                        <a:rPr lang="en-US" altLang="ja-JP" sz="800" b="0" i="0" u="none" strike="noStrike">
                          <a:effectLst/>
                          <a:latin typeface="ＭＳ Ｐゴシック"/>
                        </a:rPr>
                        <a:t>8.4%</a:t>
                      </a:r>
                    </a:p>
                  </a:txBody>
                  <a:tcPr marL="9525" marR="9525" marT="9525" marB="0" anchor="ctr"/>
                </a:tc>
                <a:tc>
                  <a:txBody>
                    <a:bodyPr/>
                    <a:lstStyle/>
                    <a:p>
                      <a:pPr algn="ctr" fontAlgn="ctr"/>
                      <a:r>
                        <a:rPr lang="en-US" altLang="ja-JP" sz="800" b="0" i="0" u="none" strike="noStrike">
                          <a:effectLst/>
                          <a:latin typeface="ＭＳ Ｐゴシック"/>
                        </a:rPr>
                        <a:t>10</a:t>
                      </a:r>
                    </a:p>
                  </a:txBody>
                  <a:tcPr marL="9525" marR="9525" marT="9525" marB="0" anchor="ctr"/>
                </a:tc>
                <a:tc>
                  <a:txBody>
                    <a:bodyPr/>
                    <a:lstStyle/>
                    <a:p>
                      <a:pPr algn="ctr" fontAlgn="ctr"/>
                      <a:r>
                        <a:rPr lang="en-US" altLang="ja-JP" sz="800" b="0" i="0" u="none" strike="noStrike">
                          <a:effectLst/>
                          <a:latin typeface="ＭＳ Ｐゴシック"/>
                        </a:rPr>
                        <a:t>3.2%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16</a:t>
                      </a:r>
                    </a:p>
                  </a:txBody>
                  <a:tcPr marL="9525" marR="9525" marT="9525" marB="0" anchor="ctr"/>
                </a:tc>
                <a:tc>
                  <a:txBody>
                    <a:bodyPr/>
                    <a:lstStyle/>
                    <a:p>
                      <a:pPr algn="ctr" fontAlgn="ctr"/>
                      <a:r>
                        <a:rPr lang="en-US" altLang="ja-JP" sz="800" b="0" i="0" u="none" strike="noStrike">
                          <a:effectLst/>
                          <a:latin typeface="ＭＳ Ｐゴシック"/>
                        </a:rPr>
                        <a:t>5.3%</a:t>
                      </a:r>
                    </a:p>
                  </a:txBody>
                  <a:tcPr marL="9525" marR="9525" marT="9525" marB="0" anchor="ctr"/>
                </a:tc>
                <a:tc>
                  <a:txBody>
                    <a:bodyPr/>
                    <a:lstStyle/>
                    <a:p>
                      <a:pPr algn="ctr" fontAlgn="ctr"/>
                      <a:r>
                        <a:rPr lang="en-US" altLang="ja-JP" sz="800" b="0" i="0" u="none" strike="noStrike">
                          <a:effectLst/>
                          <a:latin typeface="ＭＳ Ｐゴシック"/>
                        </a:rPr>
                        <a:t>57</a:t>
                      </a:r>
                    </a:p>
                  </a:txBody>
                  <a:tcPr marL="9525" marR="9525" marT="9525" marB="0" anchor="ctr"/>
                </a:tc>
                <a:tc>
                  <a:txBody>
                    <a:bodyPr/>
                    <a:lstStyle/>
                    <a:p>
                      <a:pPr algn="ctr" fontAlgn="ctr"/>
                      <a:r>
                        <a:rPr lang="en-US" altLang="ja-JP" sz="800" b="0" i="0" u="none" strike="noStrike">
                          <a:effectLst/>
                          <a:latin typeface="ＭＳ Ｐゴシック"/>
                        </a:rPr>
                        <a:t>18.6%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6.6%</a:t>
                      </a:r>
                    </a:p>
                  </a:txBody>
                  <a:tcPr marL="9525" marR="9525" marT="9525" marB="0" anchor="ctr"/>
                </a:tc>
              </a:tr>
              <a:tr h="171115">
                <a:tc>
                  <a:txBody>
                    <a:bodyPr/>
                    <a:lstStyle/>
                    <a:p>
                      <a:pPr algn="r" fontAlgn="ctr"/>
                      <a:r>
                        <a:rPr lang="ja-JP" altLang="en-US" sz="800" b="0" i="0" u="none" strike="noStrike">
                          <a:effectLst/>
                          <a:latin typeface="ＭＳ Ｐゴシック"/>
                        </a:rPr>
                        <a:t>年に</a:t>
                      </a:r>
                      <a:r>
                        <a:rPr lang="en-US" altLang="ja-JP" sz="800" b="0" i="0" u="none" strike="noStrike">
                          <a:effectLst/>
                          <a:latin typeface="ＭＳ Ｐゴシック"/>
                        </a:rPr>
                        <a:t>1</a:t>
                      </a:r>
                      <a:r>
                        <a:rPr lang="ja-JP" altLang="en-US" sz="800" b="0" i="0" u="none" strike="noStrike">
                          <a:effectLst/>
                          <a:latin typeface="ＭＳ Ｐゴシック"/>
                        </a:rPr>
                        <a:t>回以下</a:t>
                      </a:r>
                    </a:p>
                  </a:txBody>
                  <a:tcPr marL="9525" marR="9525" marT="9525" marB="0" anchor="ctr"/>
                </a:tc>
                <a:tc>
                  <a:txBody>
                    <a:bodyPr/>
                    <a:lstStyle/>
                    <a:p>
                      <a:pPr algn="ctr" fontAlgn="ctr"/>
                      <a:r>
                        <a:rPr lang="en-US" altLang="ja-JP" sz="800" b="0" i="0" u="none" strike="noStrike">
                          <a:effectLst/>
                          <a:latin typeface="ＭＳ Ｐゴシック"/>
                        </a:rPr>
                        <a:t>8</a:t>
                      </a:r>
                    </a:p>
                  </a:txBody>
                  <a:tcPr marL="9525" marR="9525" marT="9525" marB="0" anchor="ctr"/>
                </a:tc>
                <a:tc>
                  <a:txBody>
                    <a:bodyPr/>
                    <a:lstStyle/>
                    <a:p>
                      <a:pPr algn="ctr" fontAlgn="ctr"/>
                      <a:r>
                        <a:rPr lang="en-US" altLang="ja-JP" sz="800" b="0" i="0" u="none" strike="noStrike">
                          <a:effectLst/>
                          <a:latin typeface="ＭＳ Ｐゴシック"/>
                        </a:rPr>
                        <a:t>0.7%</a:t>
                      </a:r>
                    </a:p>
                  </a:txBody>
                  <a:tcPr marL="9525" marR="9525" marT="9525" marB="0" anchor="ctr"/>
                </a:tc>
                <a:tc>
                  <a:txBody>
                    <a:bodyPr/>
                    <a:lstStyle/>
                    <a:p>
                      <a:pPr algn="ctr" fontAlgn="ctr"/>
                      <a:r>
                        <a:rPr lang="en-US" altLang="ja-JP" sz="800" b="0" i="0" u="none" strike="noStrike">
                          <a:effectLst/>
                          <a:latin typeface="ＭＳ Ｐゴシック"/>
                        </a:rPr>
                        <a:t>1</a:t>
                      </a:r>
                    </a:p>
                  </a:txBody>
                  <a:tcPr marL="9525" marR="9525" marT="9525" marB="0" anchor="ctr"/>
                </a:tc>
                <a:tc>
                  <a:txBody>
                    <a:bodyPr/>
                    <a:lstStyle/>
                    <a:p>
                      <a:pPr algn="ctr" fontAlgn="ctr"/>
                      <a:r>
                        <a:rPr lang="en-US" altLang="ja-JP" sz="800" b="0" i="0" u="none" strike="noStrike">
                          <a:effectLst/>
                          <a:latin typeface="ＭＳ Ｐゴシック"/>
                        </a:rPr>
                        <a:t>0.3%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a:t>
                      </a:r>
                    </a:p>
                  </a:txBody>
                  <a:tcPr marL="9525" marR="9525" marT="9525" marB="0" anchor="ctr"/>
                </a:tc>
                <a:tc>
                  <a:txBody>
                    <a:bodyPr/>
                    <a:lstStyle/>
                    <a:p>
                      <a:pPr algn="ctr" fontAlgn="ctr"/>
                      <a:r>
                        <a:rPr lang="en-US" altLang="ja-JP" sz="800" b="0" i="0" u="none" strike="noStrike">
                          <a:effectLst/>
                          <a:latin typeface="ＭＳ Ｐゴシック"/>
                        </a:rPr>
                        <a:t>0.3%</a:t>
                      </a:r>
                    </a:p>
                  </a:txBody>
                  <a:tcPr marL="9525" marR="9525" marT="9525" marB="0" anchor="ctr"/>
                </a:tc>
                <a:tc>
                  <a:txBody>
                    <a:bodyPr/>
                    <a:lstStyle/>
                    <a:p>
                      <a:pPr algn="ctr" fontAlgn="ctr"/>
                      <a:r>
                        <a:rPr lang="en-US" altLang="ja-JP" sz="800" b="0" i="0" u="none" strike="noStrike">
                          <a:effectLst/>
                          <a:latin typeface="ＭＳ Ｐゴシック"/>
                        </a:rPr>
                        <a:t>3</a:t>
                      </a:r>
                    </a:p>
                  </a:txBody>
                  <a:tcPr marL="9525" marR="9525" marT="9525" marB="0" anchor="ctr"/>
                </a:tc>
                <a:tc>
                  <a:txBody>
                    <a:bodyPr/>
                    <a:lstStyle/>
                    <a:p>
                      <a:pPr algn="ctr" fontAlgn="ctr"/>
                      <a:r>
                        <a:rPr lang="en-US" altLang="ja-JP" sz="800" b="0" i="0" u="none" strike="noStrike">
                          <a:effectLst/>
                          <a:latin typeface="ＭＳ Ｐゴシック"/>
                        </a:rPr>
                        <a:t>1.0%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1.0%</a:t>
                      </a:r>
                    </a:p>
                  </a:txBody>
                  <a:tcPr marL="9525" marR="9525" marT="9525" marB="0" anchor="ctr"/>
                </a:tc>
              </a:tr>
              <a:tr h="171115">
                <a:tc>
                  <a:txBody>
                    <a:bodyPr/>
                    <a:lstStyle/>
                    <a:p>
                      <a:pPr algn="r" fontAlgn="ctr"/>
                      <a:r>
                        <a:rPr lang="ja-JP" altLang="en-US" sz="800" b="0" i="0" u="none" strike="noStrike">
                          <a:effectLst/>
                          <a:latin typeface="ＭＳ Ｐゴシック"/>
                        </a:rPr>
                        <a:t>初めて</a:t>
                      </a:r>
                    </a:p>
                  </a:txBody>
                  <a:tcPr marL="9525" marR="9525" marT="9525" marB="0" anchor="ctr"/>
                </a:tc>
                <a:tc>
                  <a:txBody>
                    <a:bodyPr/>
                    <a:lstStyle/>
                    <a:p>
                      <a:pPr algn="ctr" fontAlgn="ctr"/>
                      <a:r>
                        <a:rPr lang="en-US" altLang="ja-JP" sz="800" b="0" i="0" u="none" strike="noStrike">
                          <a:effectLst/>
                          <a:latin typeface="ＭＳ Ｐゴシック"/>
                        </a:rPr>
                        <a:t>51</a:t>
                      </a:r>
                    </a:p>
                  </a:txBody>
                  <a:tcPr marL="9525" marR="9525" marT="9525" marB="0" anchor="ctr"/>
                </a:tc>
                <a:tc>
                  <a:txBody>
                    <a:bodyPr/>
                    <a:lstStyle/>
                    <a:p>
                      <a:pPr algn="ctr" fontAlgn="ctr"/>
                      <a:r>
                        <a:rPr lang="en-US" altLang="ja-JP" sz="800" b="0" i="0" u="none" strike="noStrike">
                          <a:effectLst/>
                          <a:latin typeface="ＭＳ Ｐゴシック"/>
                        </a:rPr>
                        <a:t>4.2%</a:t>
                      </a:r>
                    </a:p>
                  </a:txBody>
                  <a:tcPr marL="9525" marR="9525" marT="9525" marB="0" anchor="ctr"/>
                </a:tc>
                <a:tc>
                  <a:txBody>
                    <a:bodyPr/>
                    <a:lstStyle/>
                    <a:p>
                      <a:pPr algn="ctr" fontAlgn="ctr"/>
                      <a:r>
                        <a:rPr lang="en-US" altLang="ja-JP" sz="800" b="0" i="0" u="none" strike="noStrike">
                          <a:effectLst/>
                          <a:latin typeface="ＭＳ Ｐゴシック"/>
                        </a:rPr>
                        <a:t>11</a:t>
                      </a:r>
                    </a:p>
                  </a:txBody>
                  <a:tcPr marL="9525" marR="9525" marT="9525" marB="0" anchor="ctr"/>
                </a:tc>
                <a:tc>
                  <a:txBody>
                    <a:bodyPr/>
                    <a:lstStyle/>
                    <a:p>
                      <a:pPr algn="ctr" fontAlgn="ctr"/>
                      <a:r>
                        <a:rPr lang="en-US" altLang="ja-JP" sz="800" b="0" i="0" u="none" strike="noStrike">
                          <a:effectLst/>
                          <a:latin typeface="ＭＳ Ｐゴシック"/>
                        </a:rPr>
                        <a:t>3.5%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a:t>
                      </a:r>
                    </a:p>
                  </a:txBody>
                  <a:tcPr marL="9525" marR="9525" marT="9525" marB="0" anchor="ctr"/>
                </a:tc>
                <a:tc>
                  <a:txBody>
                    <a:bodyPr/>
                    <a:lstStyle/>
                    <a:p>
                      <a:pPr algn="ctr" fontAlgn="ctr"/>
                      <a:r>
                        <a:rPr lang="en-US" altLang="ja-JP" sz="800" b="0" i="0" u="none" strike="noStrike">
                          <a:effectLst/>
                          <a:latin typeface="ＭＳ Ｐゴシック"/>
                        </a:rPr>
                        <a:t>0.3%</a:t>
                      </a:r>
                    </a:p>
                  </a:txBody>
                  <a:tcPr marL="9525" marR="9525" marT="9525" marB="0" anchor="ctr"/>
                </a:tc>
                <a:tc>
                  <a:txBody>
                    <a:bodyPr/>
                    <a:lstStyle/>
                    <a:p>
                      <a:pPr algn="ctr" fontAlgn="ctr"/>
                      <a:r>
                        <a:rPr lang="en-US" altLang="ja-JP" sz="800" b="0" i="0" u="none" strike="noStrike">
                          <a:effectLst/>
                          <a:latin typeface="ＭＳ Ｐゴシック"/>
                        </a:rPr>
                        <a:t>25</a:t>
                      </a:r>
                    </a:p>
                  </a:txBody>
                  <a:tcPr marL="9525" marR="9525" marT="9525" marB="0" anchor="ctr"/>
                </a:tc>
                <a:tc>
                  <a:txBody>
                    <a:bodyPr/>
                    <a:lstStyle/>
                    <a:p>
                      <a:pPr algn="ctr" fontAlgn="ctr"/>
                      <a:r>
                        <a:rPr lang="en-US" altLang="ja-JP" sz="800" b="0" i="0" u="none" strike="noStrike">
                          <a:effectLst/>
                          <a:latin typeface="ＭＳ Ｐゴシック"/>
                        </a:rPr>
                        <a:t>8.2%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14</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4.6%</a:t>
                      </a:r>
                    </a:p>
                  </a:txBody>
                  <a:tcPr marL="9525" marR="9525" marT="9525" marB="0" anchor="ctr"/>
                </a:tc>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2218190345"/>
              </p:ext>
            </p:extLst>
          </p:nvPr>
        </p:nvGraphicFramePr>
        <p:xfrm>
          <a:off x="3573010" y="7432689"/>
          <a:ext cx="3059997" cy="1542410"/>
        </p:xfrm>
        <a:graphic>
          <a:graphicData uri="http://schemas.openxmlformats.org/drawingml/2006/table">
            <a:tbl>
              <a:tblPr firstRow="1" bandRow="1">
                <a:tableStyleId>{073A0DAA-6AF3-43AB-8588-CEC1D06C72B9}</a:tableStyleId>
              </a:tblPr>
              <a:tblGrid>
                <a:gridCol w="626707"/>
                <a:gridCol w="243329"/>
                <a:gridCol w="243329"/>
                <a:gridCol w="243329"/>
                <a:gridCol w="243329"/>
                <a:gridCol w="243329"/>
                <a:gridCol w="243329"/>
                <a:gridCol w="243329"/>
                <a:gridCol w="243329"/>
                <a:gridCol w="243329"/>
                <a:gridCol w="243329"/>
              </a:tblGrid>
              <a:tr h="213075">
                <a:tc>
                  <a:txBody>
                    <a:bodyPr/>
                    <a:lstStyle/>
                    <a:p>
                      <a:pPr algn="r" fontAlgn="ctr"/>
                      <a:r>
                        <a:rPr lang="ja-JP" altLang="en-US" sz="800" b="0" i="0" u="none" strike="noStrike" dirty="0" smtClean="0">
                          <a:effectLst/>
                          <a:latin typeface="ＭＳ Ｐゴシック"/>
                        </a:rPr>
                        <a:t>平均購入</a:t>
                      </a:r>
                      <a:endParaRPr lang="en-US" altLang="ja-JP" sz="800" b="0" i="0" u="none" strike="noStrike" dirty="0" smtClean="0">
                        <a:effectLst/>
                        <a:latin typeface="ＭＳ Ｐゴシック"/>
                      </a:endParaRPr>
                    </a:p>
                    <a:p>
                      <a:pPr algn="r" fontAlgn="ctr"/>
                      <a:r>
                        <a:rPr lang="ja-JP" altLang="en-US" sz="800" b="0" i="0" u="none" strike="noStrike" dirty="0" smtClean="0">
                          <a:effectLst/>
                          <a:latin typeface="ＭＳ Ｐゴシック"/>
                        </a:rPr>
                        <a:t>金額</a:t>
                      </a:r>
                      <a:endParaRPr lang="en-US" altLang="ja-JP" sz="800" b="0" i="0" u="none" strike="noStrike" dirty="0" smtClean="0">
                        <a:effectLst/>
                        <a:latin typeface="ＭＳ Ｐゴシック"/>
                      </a:endParaRPr>
                    </a:p>
                  </a:txBody>
                  <a:tcPr marL="9525" marR="9525" marT="9525" marB="0" anchor="ctr"/>
                </a:tc>
                <a:tc gridSpan="2">
                  <a:txBody>
                    <a:bodyPr/>
                    <a:lstStyle/>
                    <a:p>
                      <a:pPr algn="ctr" fontAlgn="ctr"/>
                      <a:r>
                        <a:rPr lang="ja-JP" altLang="en-US" sz="800" b="0" i="0" u="none" strike="noStrike" dirty="0" smtClean="0">
                          <a:solidFill>
                            <a:schemeClr val="bg1"/>
                          </a:solidFill>
                          <a:effectLst/>
                          <a:latin typeface="ＭＳ Ｐゴシック"/>
                        </a:rPr>
                        <a:t>合計</a:t>
                      </a:r>
                      <a:endParaRPr lang="en-US" altLang="ja-JP" sz="8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都市型</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中間型</a:t>
                      </a:r>
                      <a:endParaRPr lang="ja-JP" altLang="en-US" sz="900" b="0" i="0" u="none" strike="noStrike" dirty="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郊外型</a:t>
                      </a:r>
                      <a:r>
                        <a:rPr lang="ja-JP" altLang="en-US" sz="900" b="0" i="0" u="none" strike="noStrike" dirty="0">
                          <a:solidFill>
                            <a:schemeClr val="bg1"/>
                          </a:solidFill>
                          <a:effectLst/>
                          <a:latin typeface="ＭＳ Ｐゴシック"/>
                        </a:rPr>
                        <a:t>１</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郊外型２</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r>
              <a:tr h="186720">
                <a:tc>
                  <a:txBody>
                    <a:bodyPr/>
                    <a:lstStyle/>
                    <a:p>
                      <a:pPr algn="r" fontAlgn="ctr"/>
                      <a:r>
                        <a:rPr lang="en-US" altLang="ja-JP" sz="800" b="0" i="0" u="none" strike="noStrike">
                          <a:effectLst/>
                          <a:latin typeface="ＭＳ Ｐゴシック"/>
                        </a:rPr>
                        <a:t>1,000</a:t>
                      </a:r>
                      <a:r>
                        <a:rPr lang="ja-JP" altLang="en-US" sz="800" b="0" i="0" u="none" strike="noStrike">
                          <a:effectLst/>
                          <a:latin typeface="ＭＳ Ｐゴシック"/>
                        </a:rPr>
                        <a:t>円未満</a:t>
                      </a:r>
                    </a:p>
                  </a:txBody>
                  <a:tcPr marL="9525" marR="9525" marT="9525" marB="0" anchor="ctr"/>
                </a:tc>
                <a:tc>
                  <a:txBody>
                    <a:bodyPr/>
                    <a:lstStyle/>
                    <a:p>
                      <a:pPr algn="ctr" fontAlgn="ctr"/>
                      <a:r>
                        <a:rPr lang="en-US" altLang="ja-JP" sz="800" b="0" i="0" u="none" strike="noStrike">
                          <a:effectLst/>
                          <a:latin typeface="ＭＳ Ｐゴシック"/>
                        </a:rPr>
                        <a:t>145</a:t>
                      </a:r>
                    </a:p>
                  </a:txBody>
                  <a:tcPr marL="9525" marR="9525" marT="9525" marB="0" anchor="ctr"/>
                </a:tc>
                <a:tc>
                  <a:txBody>
                    <a:bodyPr/>
                    <a:lstStyle/>
                    <a:p>
                      <a:pPr algn="ctr" fontAlgn="ctr"/>
                      <a:r>
                        <a:rPr lang="en-US" altLang="ja-JP" sz="800" b="0" i="0" u="none" strike="noStrike">
                          <a:effectLst/>
                          <a:latin typeface="ＭＳ Ｐゴシック"/>
                        </a:rPr>
                        <a:t>11.8%</a:t>
                      </a:r>
                    </a:p>
                  </a:txBody>
                  <a:tcPr marL="9525" marR="9525" marT="9525" marB="0" anchor="ctr"/>
                </a:tc>
                <a:tc>
                  <a:txBody>
                    <a:bodyPr/>
                    <a:lstStyle/>
                    <a:p>
                      <a:pPr algn="ctr" fontAlgn="ctr"/>
                      <a:r>
                        <a:rPr lang="en-US" altLang="ja-JP" sz="800" b="0" i="0" u="none" strike="noStrike">
                          <a:effectLst/>
                          <a:latin typeface="ＭＳ Ｐゴシック"/>
                        </a:rPr>
                        <a:t>62</a:t>
                      </a:r>
                    </a:p>
                  </a:txBody>
                  <a:tcPr marL="9525" marR="9525" marT="9525" marB="0" anchor="ctr"/>
                </a:tc>
                <a:tc>
                  <a:txBody>
                    <a:bodyPr/>
                    <a:lstStyle/>
                    <a:p>
                      <a:pPr algn="ctr" fontAlgn="ctr"/>
                      <a:r>
                        <a:rPr lang="en-US" altLang="ja-JP" sz="800" b="0" i="0" u="none" strike="noStrike">
                          <a:effectLst/>
                          <a:latin typeface="ＭＳ Ｐゴシック"/>
                        </a:rPr>
                        <a:t>19.7%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15</a:t>
                      </a:r>
                    </a:p>
                  </a:txBody>
                  <a:tcPr marL="9525" marR="9525" marT="9525" marB="0" anchor="ctr"/>
                </a:tc>
                <a:tc>
                  <a:txBody>
                    <a:bodyPr/>
                    <a:lstStyle/>
                    <a:p>
                      <a:pPr algn="ctr" fontAlgn="ctr"/>
                      <a:r>
                        <a:rPr lang="en-US" altLang="ja-JP" sz="800" b="0" i="0" u="none" strike="noStrike">
                          <a:effectLst/>
                          <a:latin typeface="ＭＳ Ｐゴシック"/>
                        </a:rPr>
                        <a:t>5.0%</a:t>
                      </a:r>
                    </a:p>
                  </a:txBody>
                  <a:tcPr marL="9525" marR="9525" marT="9525" marB="0" anchor="ctr"/>
                </a:tc>
                <a:tc>
                  <a:txBody>
                    <a:bodyPr/>
                    <a:lstStyle/>
                    <a:p>
                      <a:pPr algn="ctr" fontAlgn="ctr"/>
                      <a:r>
                        <a:rPr lang="en-US" altLang="ja-JP" sz="800" b="0" i="0" u="none" strike="noStrike">
                          <a:effectLst/>
                          <a:latin typeface="ＭＳ Ｐゴシック"/>
                        </a:rPr>
                        <a:t>35</a:t>
                      </a:r>
                    </a:p>
                  </a:txBody>
                  <a:tcPr marL="9525" marR="9525" marT="9525" marB="0" anchor="ctr"/>
                </a:tc>
                <a:tc>
                  <a:txBody>
                    <a:bodyPr/>
                    <a:lstStyle/>
                    <a:p>
                      <a:pPr algn="ctr" fontAlgn="ctr"/>
                      <a:r>
                        <a:rPr lang="en-US" altLang="ja-JP" sz="800" b="0" i="0" u="none" strike="noStrike">
                          <a:effectLst/>
                          <a:latin typeface="ＭＳ Ｐゴシック"/>
                        </a:rPr>
                        <a:t>11.4%</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10.9%</a:t>
                      </a:r>
                    </a:p>
                  </a:txBody>
                  <a:tcPr marL="9525" marR="9525" marT="9525" marB="0" anchor="ctr"/>
                </a:tc>
              </a:tr>
              <a:tr h="171115">
                <a:tc>
                  <a:txBody>
                    <a:bodyPr/>
                    <a:lstStyle/>
                    <a:p>
                      <a:pPr algn="r" fontAlgn="ctr"/>
                      <a:r>
                        <a:rPr lang="en-US" altLang="ja-JP" sz="800" b="0" i="0" u="none" strike="noStrike">
                          <a:effectLst/>
                          <a:latin typeface="ＭＳ Ｐゴシック"/>
                        </a:rPr>
                        <a:t>1,000</a:t>
                      </a:r>
                      <a:r>
                        <a:rPr lang="ja-JP" altLang="en-US" sz="800" b="0" i="0" u="none" strike="noStrike">
                          <a:effectLst/>
                          <a:latin typeface="ＭＳ Ｐゴシック"/>
                        </a:rPr>
                        <a:t>円以上</a:t>
                      </a:r>
                      <a:r>
                        <a:rPr lang="en-US" altLang="ja-JP" sz="800" b="0" i="0" u="none" strike="noStrike">
                          <a:effectLst/>
                          <a:latin typeface="ＭＳ Ｐゴシック"/>
                        </a:rPr>
                        <a:t>2,000</a:t>
                      </a:r>
                      <a:r>
                        <a:rPr lang="ja-JP" altLang="en-US" sz="800" b="0" i="0" u="none" strike="noStrike">
                          <a:effectLst/>
                          <a:latin typeface="ＭＳ Ｐゴシック"/>
                        </a:rPr>
                        <a:t>円未満</a:t>
                      </a:r>
                    </a:p>
                  </a:txBody>
                  <a:tcPr marL="9525" marR="9525" marT="9525" marB="0" anchor="ctr"/>
                </a:tc>
                <a:tc>
                  <a:txBody>
                    <a:bodyPr/>
                    <a:lstStyle/>
                    <a:p>
                      <a:pPr algn="ctr" fontAlgn="ctr"/>
                      <a:r>
                        <a:rPr lang="en-US" altLang="ja-JP" sz="800" b="0" i="0" u="none" strike="noStrike">
                          <a:effectLst/>
                          <a:latin typeface="ＭＳ Ｐゴシック"/>
                        </a:rPr>
                        <a:t>475</a:t>
                      </a:r>
                    </a:p>
                  </a:txBody>
                  <a:tcPr marL="9525" marR="9525" marT="9525" marB="0" anchor="ctr"/>
                </a:tc>
                <a:tc>
                  <a:txBody>
                    <a:bodyPr/>
                    <a:lstStyle/>
                    <a:p>
                      <a:pPr algn="ctr" fontAlgn="ctr"/>
                      <a:r>
                        <a:rPr lang="en-US" altLang="ja-JP" sz="800" b="0" i="0" u="none" strike="noStrike">
                          <a:effectLst/>
                          <a:latin typeface="ＭＳ Ｐゴシック"/>
                        </a:rPr>
                        <a:t>38.7%</a:t>
                      </a:r>
                    </a:p>
                  </a:txBody>
                  <a:tcPr marL="9525" marR="9525" marT="9525" marB="0" anchor="ctr"/>
                </a:tc>
                <a:tc>
                  <a:txBody>
                    <a:bodyPr/>
                    <a:lstStyle/>
                    <a:p>
                      <a:pPr algn="ctr" fontAlgn="ctr"/>
                      <a:r>
                        <a:rPr lang="en-US" altLang="ja-JP" sz="800" b="0" i="0" u="none" strike="noStrike">
                          <a:effectLst/>
                          <a:latin typeface="ＭＳ Ｐゴシック"/>
                        </a:rPr>
                        <a:t>150</a:t>
                      </a:r>
                    </a:p>
                  </a:txBody>
                  <a:tcPr marL="9525" marR="9525" marT="9525" marB="0" anchor="ctr"/>
                </a:tc>
                <a:tc>
                  <a:txBody>
                    <a:bodyPr/>
                    <a:lstStyle/>
                    <a:p>
                      <a:pPr algn="ctr" fontAlgn="ctr"/>
                      <a:r>
                        <a:rPr lang="en-US" altLang="ja-JP" sz="800" b="0" i="0" u="none" strike="noStrike">
                          <a:effectLst/>
                          <a:latin typeface="ＭＳ Ｐゴシック"/>
                        </a:rPr>
                        <a:t>47.8%</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104</a:t>
                      </a:r>
                    </a:p>
                  </a:txBody>
                  <a:tcPr marL="9525" marR="9525" marT="9525" marB="0" anchor="ctr"/>
                </a:tc>
                <a:tc>
                  <a:txBody>
                    <a:bodyPr/>
                    <a:lstStyle/>
                    <a:p>
                      <a:pPr algn="ctr" fontAlgn="ctr"/>
                      <a:r>
                        <a:rPr lang="en-US" altLang="ja-JP" sz="800" b="0" i="0" u="none" strike="noStrike">
                          <a:effectLst/>
                          <a:latin typeface="ＭＳ Ｐゴシック"/>
                        </a:rPr>
                        <a:t>34.3%</a:t>
                      </a:r>
                    </a:p>
                  </a:txBody>
                  <a:tcPr marL="9525" marR="9525" marT="9525" marB="0" anchor="ctr"/>
                </a:tc>
                <a:tc>
                  <a:txBody>
                    <a:bodyPr/>
                    <a:lstStyle/>
                    <a:p>
                      <a:pPr algn="ctr" fontAlgn="ctr"/>
                      <a:r>
                        <a:rPr lang="en-US" altLang="ja-JP" sz="800" b="0" i="0" u="none" strike="noStrike">
                          <a:effectLst/>
                          <a:latin typeface="ＭＳ Ｐゴシック"/>
                        </a:rPr>
                        <a:t>103</a:t>
                      </a:r>
                    </a:p>
                  </a:txBody>
                  <a:tcPr marL="9525" marR="9525" marT="9525" marB="0" anchor="ctr"/>
                </a:tc>
                <a:tc>
                  <a:txBody>
                    <a:bodyPr/>
                    <a:lstStyle/>
                    <a:p>
                      <a:pPr algn="ctr" fontAlgn="ctr"/>
                      <a:r>
                        <a:rPr lang="en-US" altLang="ja-JP" sz="800" b="0" i="0" u="none" strike="noStrike">
                          <a:effectLst/>
                          <a:latin typeface="ＭＳ Ｐゴシック"/>
                        </a:rPr>
                        <a:t>33.7%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118</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38.8%</a:t>
                      </a:r>
                    </a:p>
                  </a:txBody>
                  <a:tcPr marL="9525" marR="9525" marT="9525" marB="0" anchor="ctr"/>
                </a:tc>
              </a:tr>
              <a:tr h="171115">
                <a:tc>
                  <a:txBody>
                    <a:bodyPr/>
                    <a:lstStyle/>
                    <a:p>
                      <a:pPr algn="r" fontAlgn="ctr"/>
                      <a:r>
                        <a:rPr lang="en-US" altLang="ja-JP" sz="800" b="0" i="0" u="none" strike="noStrike">
                          <a:effectLst/>
                          <a:latin typeface="ＭＳ Ｐゴシック"/>
                        </a:rPr>
                        <a:t>2,000</a:t>
                      </a:r>
                      <a:r>
                        <a:rPr lang="ja-JP" altLang="en-US" sz="800" b="0" i="0" u="none" strike="noStrike">
                          <a:effectLst/>
                          <a:latin typeface="ＭＳ Ｐゴシック"/>
                        </a:rPr>
                        <a:t>円以上</a:t>
                      </a:r>
                      <a:r>
                        <a:rPr lang="en-US" altLang="ja-JP" sz="800" b="0" i="0" u="none" strike="noStrike">
                          <a:effectLst/>
                          <a:latin typeface="ＭＳ Ｐゴシック"/>
                        </a:rPr>
                        <a:t>3,000</a:t>
                      </a:r>
                      <a:r>
                        <a:rPr lang="ja-JP" altLang="en-US" sz="800" b="0" i="0" u="none" strike="noStrike">
                          <a:effectLst/>
                          <a:latin typeface="ＭＳ Ｐゴシック"/>
                        </a:rPr>
                        <a:t>円未満</a:t>
                      </a:r>
                    </a:p>
                  </a:txBody>
                  <a:tcPr marL="9525" marR="9525" marT="9525" marB="0" anchor="ctr"/>
                </a:tc>
                <a:tc>
                  <a:txBody>
                    <a:bodyPr/>
                    <a:lstStyle/>
                    <a:p>
                      <a:pPr algn="ctr" fontAlgn="ctr"/>
                      <a:r>
                        <a:rPr lang="en-US" altLang="ja-JP" sz="800" b="0" i="0" u="none" strike="noStrike">
                          <a:effectLst/>
                          <a:latin typeface="ＭＳ Ｐゴシック"/>
                        </a:rPr>
                        <a:t>374</a:t>
                      </a:r>
                    </a:p>
                  </a:txBody>
                  <a:tcPr marL="9525" marR="9525" marT="9525" marB="0" anchor="ctr"/>
                </a:tc>
                <a:tc>
                  <a:txBody>
                    <a:bodyPr/>
                    <a:lstStyle/>
                    <a:p>
                      <a:pPr algn="ctr" fontAlgn="ctr"/>
                      <a:r>
                        <a:rPr lang="en-US" altLang="ja-JP" sz="800" b="0" i="0" u="none" strike="noStrike">
                          <a:effectLst/>
                          <a:latin typeface="ＭＳ Ｐゴシック"/>
                        </a:rPr>
                        <a:t>30.5%</a:t>
                      </a:r>
                    </a:p>
                  </a:txBody>
                  <a:tcPr marL="9525" marR="9525" marT="9525" marB="0" anchor="ctr"/>
                </a:tc>
                <a:tc>
                  <a:txBody>
                    <a:bodyPr/>
                    <a:lstStyle/>
                    <a:p>
                      <a:pPr algn="ctr" fontAlgn="ctr"/>
                      <a:r>
                        <a:rPr lang="en-US" altLang="ja-JP" sz="800" b="0" i="0" u="none" strike="noStrike">
                          <a:effectLst/>
                          <a:latin typeface="ＭＳ Ｐゴシック"/>
                        </a:rPr>
                        <a:t>69</a:t>
                      </a:r>
                    </a:p>
                  </a:txBody>
                  <a:tcPr marL="9525" marR="9525" marT="9525" marB="0" anchor="ctr"/>
                </a:tc>
                <a:tc>
                  <a:txBody>
                    <a:bodyPr/>
                    <a:lstStyle/>
                    <a:p>
                      <a:pPr algn="ctr" fontAlgn="ctr"/>
                      <a:r>
                        <a:rPr lang="en-US" altLang="ja-JP" sz="800" b="0" i="0" u="none" strike="noStrike">
                          <a:effectLst/>
                          <a:latin typeface="ＭＳ Ｐゴシック"/>
                        </a:rPr>
                        <a:t>22.0%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104</a:t>
                      </a:r>
                    </a:p>
                  </a:txBody>
                  <a:tcPr marL="9525" marR="9525" marT="9525" marB="0" anchor="ctr"/>
                </a:tc>
                <a:tc>
                  <a:txBody>
                    <a:bodyPr/>
                    <a:lstStyle/>
                    <a:p>
                      <a:pPr algn="ctr" fontAlgn="ctr"/>
                      <a:r>
                        <a:rPr lang="en-US" altLang="ja-JP" sz="800" b="0" i="0" u="none" strike="noStrike">
                          <a:effectLst/>
                          <a:latin typeface="ＭＳ Ｐゴシック"/>
                        </a:rPr>
                        <a:t>34.3%</a:t>
                      </a:r>
                    </a:p>
                  </a:txBody>
                  <a:tcPr marL="9525" marR="9525" marT="9525" marB="0" anchor="ctr"/>
                </a:tc>
                <a:tc>
                  <a:txBody>
                    <a:bodyPr/>
                    <a:lstStyle/>
                    <a:p>
                      <a:pPr algn="ctr" fontAlgn="ctr"/>
                      <a:r>
                        <a:rPr lang="en-US" altLang="ja-JP" sz="800" b="0" i="0" u="none" strike="noStrike">
                          <a:effectLst/>
                          <a:latin typeface="ＭＳ Ｐゴシック"/>
                        </a:rPr>
                        <a:t>94</a:t>
                      </a:r>
                    </a:p>
                  </a:txBody>
                  <a:tcPr marL="9525" marR="9525" marT="9525" marB="0" anchor="ctr"/>
                </a:tc>
                <a:tc>
                  <a:txBody>
                    <a:bodyPr/>
                    <a:lstStyle/>
                    <a:p>
                      <a:pPr algn="ctr" fontAlgn="ctr"/>
                      <a:r>
                        <a:rPr lang="en-US" altLang="ja-JP" sz="800" b="0" i="0" u="none" strike="noStrike">
                          <a:effectLst/>
                          <a:latin typeface="ＭＳ Ｐゴシック"/>
                        </a:rPr>
                        <a:t>30.7%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107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35.2%</a:t>
                      </a:r>
                    </a:p>
                  </a:txBody>
                  <a:tcPr marL="9525" marR="9525" marT="9525" marB="0" anchor="ctr"/>
                </a:tc>
              </a:tr>
              <a:tr h="171115">
                <a:tc>
                  <a:txBody>
                    <a:bodyPr/>
                    <a:lstStyle/>
                    <a:p>
                      <a:pPr algn="r" fontAlgn="ctr"/>
                      <a:r>
                        <a:rPr lang="en-US" altLang="ja-JP" sz="800" b="0" i="0" u="none" strike="noStrike">
                          <a:effectLst/>
                          <a:latin typeface="ＭＳ Ｐゴシック"/>
                        </a:rPr>
                        <a:t>3,000</a:t>
                      </a:r>
                      <a:r>
                        <a:rPr lang="ja-JP" altLang="en-US" sz="800" b="0" i="0" u="none" strike="noStrike">
                          <a:effectLst/>
                          <a:latin typeface="ＭＳ Ｐゴシック"/>
                        </a:rPr>
                        <a:t>円以上</a:t>
                      </a:r>
                      <a:r>
                        <a:rPr lang="en-US" altLang="ja-JP" sz="800" b="0" i="0" u="none" strike="noStrike">
                          <a:effectLst/>
                          <a:latin typeface="ＭＳ Ｐゴシック"/>
                        </a:rPr>
                        <a:t>5,000</a:t>
                      </a:r>
                      <a:r>
                        <a:rPr lang="ja-JP" altLang="en-US" sz="800" b="0" i="0" u="none" strike="noStrike">
                          <a:effectLst/>
                          <a:latin typeface="ＭＳ Ｐゴシック"/>
                        </a:rPr>
                        <a:t>円未満</a:t>
                      </a:r>
                    </a:p>
                  </a:txBody>
                  <a:tcPr marL="9525" marR="9525" marT="9525" marB="0" anchor="ctr"/>
                </a:tc>
                <a:tc>
                  <a:txBody>
                    <a:bodyPr/>
                    <a:lstStyle/>
                    <a:p>
                      <a:pPr algn="ctr" fontAlgn="ctr"/>
                      <a:r>
                        <a:rPr lang="en-US" altLang="ja-JP" sz="800" b="0" i="0" u="none" strike="noStrike">
                          <a:effectLst/>
                          <a:latin typeface="ＭＳ Ｐゴシック"/>
                        </a:rPr>
                        <a:t>162</a:t>
                      </a:r>
                    </a:p>
                  </a:txBody>
                  <a:tcPr marL="9525" marR="9525" marT="9525" marB="0" anchor="ctr"/>
                </a:tc>
                <a:tc>
                  <a:txBody>
                    <a:bodyPr/>
                    <a:lstStyle/>
                    <a:p>
                      <a:pPr algn="ctr" fontAlgn="ctr"/>
                      <a:r>
                        <a:rPr lang="en-US" altLang="ja-JP" sz="800" b="0" i="0" u="none" strike="noStrike">
                          <a:effectLst/>
                          <a:latin typeface="ＭＳ Ｐゴシック"/>
                        </a:rPr>
                        <a:t>13.2%</a:t>
                      </a:r>
                    </a:p>
                  </a:txBody>
                  <a:tcPr marL="9525" marR="9525" marT="9525" marB="0" anchor="ctr"/>
                </a:tc>
                <a:tc>
                  <a:txBody>
                    <a:bodyPr/>
                    <a:lstStyle/>
                    <a:p>
                      <a:pPr algn="ctr" fontAlgn="ctr"/>
                      <a:r>
                        <a:rPr lang="en-US" altLang="ja-JP" sz="800" b="0" i="0" u="none" strike="noStrike">
                          <a:effectLst/>
                          <a:latin typeface="ＭＳ Ｐゴシック"/>
                        </a:rPr>
                        <a:t>29</a:t>
                      </a:r>
                    </a:p>
                  </a:txBody>
                  <a:tcPr marL="9525" marR="9525" marT="9525" marB="0" anchor="ctr"/>
                </a:tc>
                <a:tc>
                  <a:txBody>
                    <a:bodyPr/>
                    <a:lstStyle/>
                    <a:p>
                      <a:pPr algn="ctr" fontAlgn="ctr"/>
                      <a:r>
                        <a:rPr lang="en-US" altLang="ja-JP" sz="800" b="0" i="0" u="none" strike="noStrike">
                          <a:effectLst/>
                          <a:latin typeface="ＭＳ Ｐゴシック"/>
                        </a:rPr>
                        <a:t>9.2%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51</a:t>
                      </a:r>
                    </a:p>
                  </a:txBody>
                  <a:tcPr marL="9525" marR="9525" marT="9525" marB="0" anchor="ctr"/>
                </a:tc>
                <a:tc>
                  <a:txBody>
                    <a:bodyPr/>
                    <a:lstStyle/>
                    <a:p>
                      <a:pPr algn="ctr" fontAlgn="ctr"/>
                      <a:r>
                        <a:rPr lang="en-US" altLang="ja-JP" sz="800" b="0" i="0" u="none" strike="noStrike">
                          <a:effectLst/>
                          <a:latin typeface="ＭＳ Ｐゴシック"/>
                        </a:rPr>
                        <a:t>16.8%</a:t>
                      </a:r>
                    </a:p>
                  </a:txBody>
                  <a:tcPr marL="9525" marR="9525" marT="9525" marB="0" anchor="ctr"/>
                </a:tc>
                <a:tc>
                  <a:txBody>
                    <a:bodyPr/>
                    <a:lstStyle/>
                    <a:p>
                      <a:pPr algn="ctr" fontAlgn="ctr"/>
                      <a:r>
                        <a:rPr lang="en-US" altLang="ja-JP" sz="800" b="0" i="0" u="none" strike="noStrike">
                          <a:effectLst/>
                          <a:latin typeface="ＭＳ Ｐゴシック"/>
                        </a:rPr>
                        <a:t>49</a:t>
                      </a:r>
                    </a:p>
                  </a:txBody>
                  <a:tcPr marL="9525" marR="9525" marT="9525" marB="0" anchor="ctr"/>
                </a:tc>
                <a:tc>
                  <a:txBody>
                    <a:bodyPr/>
                    <a:lstStyle/>
                    <a:p>
                      <a:pPr algn="ctr" fontAlgn="ctr"/>
                      <a:r>
                        <a:rPr lang="en-US" altLang="ja-JP" sz="800" b="0" i="0" u="none" strike="noStrike">
                          <a:effectLst/>
                          <a:latin typeface="ＭＳ Ｐゴシック"/>
                        </a:rPr>
                        <a:t>16.0%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10.9%</a:t>
                      </a:r>
                    </a:p>
                  </a:txBody>
                  <a:tcPr marL="9525" marR="9525" marT="9525" marB="0" anchor="ctr"/>
                </a:tc>
              </a:tr>
              <a:tr h="171115">
                <a:tc>
                  <a:txBody>
                    <a:bodyPr/>
                    <a:lstStyle/>
                    <a:p>
                      <a:pPr algn="r" fontAlgn="ctr"/>
                      <a:r>
                        <a:rPr lang="en-US" altLang="ja-JP" sz="800" b="0" i="0" u="none" strike="noStrike">
                          <a:effectLst/>
                          <a:latin typeface="ＭＳ Ｐゴシック"/>
                        </a:rPr>
                        <a:t>5,000</a:t>
                      </a:r>
                      <a:r>
                        <a:rPr lang="ja-JP" altLang="en-US" sz="800" b="0" i="0" u="none" strike="noStrike">
                          <a:effectLst/>
                          <a:latin typeface="ＭＳ Ｐゴシック"/>
                        </a:rPr>
                        <a:t>円以上</a:t>
                      </a:r>
                    </a:p>
                  </a:txBody>
                  <a:tcPr marL="9525" marR="9525" marT="9525" marB="0" anchor="ctr"/>
                </a:tc>
                <a:tc>
                  <a:txBody>
                    <a:bodyPr/>
                    <a:lstStyle/>
                    <a:p>
                      <a:pPr algn="ctr" fontAlgn="ctr"/>
                      <a:r>
                        <a:rPr lang="en-US" altLang="ja-JP" sz="800" b="0" i="0" u="none" strike="noStrike">
                          <a:effectLst/>
                          <a:latin typeface="ＭＳ Ｐゴシック"/>
                        </a:rPr>
                        <a:t>69</a:t>
                      </a:r>
                    </a:p>
                  </a:txBody>
                  <a:tcPr marL="9525" marR="9525" marT="9525" marB="0" anchor="ctr"/>
                </a:tc>
                <a:tc>
                  <a:txBody>
                    <a:bodyPr/>
                    <a:lstStyle/>
                    <a:p>
                      <a:pPr algn="ctr" fontAlgn="ctr"/>
                      <a:r>
                        <a:rPr lang="en-US" altLang="ja-JP" sz="800" b="0" i="0" u="none" strike="noStrike">
                          <a:effectLst/>
                          <a:latin typeface="ＭＳ Ｐゴシック"/>
                        </a:rPr>
                        <a:t>5.6%</a:t>
                      </a:r>
                    </a:p>
                  </a:txBody>
                  <a:tcPr marL="9525" marR="9525" marT="9525" marB="0" anchor="ctr"/>
                </a:tc>
                <a:tc>
                  <a:txBody>
                    <a:bodyPr/>
                    <a:lstStyle/>
                    <a:p>
                      <a:pPr algn="ctr" fontAlgn="ctr"/>
                      <a:r>
                        <a:rPr lang="en-US" altLang="ja-JP" sz="800" b="0" i="0" u="none" strike="noStrike">
                          <a:effectLst/>
                          <a:latin typeface="ＭＳ Ｐゴシック"/>
                        </a:rPr>
                        <a:t>4</a:t>
                      </a:r>
                    </a:p>
                  </a:txBody>
                  <a:tcPr marL="9525" marR="9525" marT="9525" marB="0" anchor="ctr"/>
                </a:tc>
                <a:tc>
                  <a:txBody>
                    <a:bodyPr/>
                    <a:lstStyle/>
                    <a:p>
                      <a:pPr algn="ctr" fontAlgn="ctr"/>
                      <a:r>
                        <a:rPr lang="en-US" altLang="ja-JP" sz="800" b="0" i="0" u="none" strike="noStrike">
                          <a:effectLst/>
                          <a:latin typeface="ＭＳ Ｐゴシック"/>
                        </a:rPr>
                        <a:t>1.3%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29</a:t>
                      </a:r>
                    </a:p>
                  </a:txBody>
                  <a:tcPr marL="9525" marR="9525" marT="9525" marB="0" anchor="ctr"/>
                </a:tc>
                <a:tc>
                  <a:txBody>
                    <a:bodyPr/>
                    <a:lstStyle/>
                    <a:p>
                      <a:pPr algn="ctr" fontAlgn="ctr"/>
                      <a:r>
                        <a:rPr lang="en-US" altLang="ja-JP" sz="800" b="0" i="0" u="none" strike="noStrike">
                          <a:effectLst/>
                          <a:latin typeface="ＭＳ Ｐゴシック"/>
                        </a:rPr>
                        <a:t>9.6%</a:t>
                      </a:r>
                    </a:p>
                  </a:txBody>
                  <a:tcPr marL="9525" marR="9525" marT="9525" marB="0" anchor="ctr"/>
                </a:tc>
                <a:tc>
                  <a:txBody>
                    <a:bodyPr/>
                    <a:lstStyle/>
                    <a:p>
                      <a:pPr algn="ctr" fontAlgn="ctr"/>
                      <a:r>
                        <a:rPr lang="en-US" altLang="ja-JP" sz="800" b="0" i="0" u="none" strike="noStrike">
                          <a:effectLst/>
                          <a:latin typeface="ＭＳ Ｐゴシック"/>
                        </a:rPr>
                        <a:t>23</a:t>
                      </a:r>
                    </a:p>
                  </a:txBody>
                  <a:tcPr marL="9525" marR="9525" marT="9525" marB="0" anchor="ctr"/>
                </a:tc>
                <a:tc>
                  <a:txBody>
                    <a:bodyPr/>
                    <a:lstStyle/>
                    <a:p>
                      <a:pPr algn="ctr" fontAlgn="ctr"/>
                      <a:r>
                        <a:rPr lang="en-US" altLang="ja-JP" sz="800" b="0" i="0" u="none" strike="noStrike">
                          <a:effectLst/>
                          <a:latin typeface="ＭＳ Ｐゴシック"/>
                        </a:rPr>
                        <a:t>7.5%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4.3%</a:t>
                      </a:r>
                    </a:p>
                  </a:txBody>
                  <a:tcPr marL="9525" marR="9525" marT="9525" marB="0" anchor="ctr"/>
                </a:tc>
              </a:tr>
              <a:tr h="171115">
                <a:tc>
                  <a:txBody>
                    <a:bodyPr/>
                    <a:lstStyle/>
                    <a:p>
                      <a:pPr algn="r" fontAlgn="ctr"/>
                      <a:r>
                        <a:rPr lang="ja-JP" altLang="en-US" sz="800" b="0" i="0" u="none" strike="noStrike">
                          <a:effectLst/>
                          <a:latin typeface="ＭＳ Ｐゴシック"/>
                        </a:rPr>
                        <a:t>無回答</a:t>
                      </a:r>
                    </a:p>
                  </a:txBody>
                  <a:tcPr marL="9525" marR="9525" marT="9525" marB="0" anchor="ctr"/>
                </a:tc>
                <a:tc>
                  <a:txBody>
                    <a:bodyPr/>
                    <a:lstStyle/>
                    <a:p>
                      <a:pPr algn="ctr" fontAlgn="ctr"/>
                      <a:r>
                        <a:rPr lang="en-US" altLang="ja-JP" sz="800" b="0" i="0" u="none" strike="noStrike">
                          <a:effectLst/>
                          <a:latin typeface="ＭＳ Ｐゴシック"/>
                        </a:rPr>
                        <a:t>2</a:t>
                      </a:r>
                    </a:p>
                  </a:txBody>
                  <a:tcPr marL="9525" marR="9525" marT="9525" marB="0" anchor="ctr"/>
                </a:tc>
                <a:tc>
                  <a:txBody>
                    <a:bodyPr/>
                    <a:lstStyle/>
                    <a:p>
                      <a:pPr algn="ctr" fontAlgn="ctr"/>
                      <a:r>
                        <a:rPr lang="en-US" altLang="ja-JP" sz="800" b="0" i="0" u="none" strike="noStrike">
                          <a:effectLst/>
                          <a:latin typeface="ＭＳ Ｐゴシック"/>
                        </a:rPr>
                        <a:t>0.2%</a:t>
                      </a:r>
                    </a:p>
                  </a:txBody>
                  <a:tcPr marL="9525" marR="9525" marT="9525" marB="0" anchor="ctr"/>
                </a:tc>
                <a:tc>
                  <a:txBody>
                    <a:bodyPr/>
                    <a:lstStyle/>
                    <a:p>
                      <a:pPr algn="ctr" fontAlgn="ctr"/>
                      <a:r>
                        <a:rPr lang="en-US" altLang="ja-JP" sz="800" b="0" i="0" u="none" strike="noStrike">
                          <a:effectLst/>
                          <a:latin typeface="ＭＳ Ｐゴシック"/>
                        </a:rPr>
                        <a:t>0</a:t>
                      </a:r>
                    </a:p>
                  </a:txBody>
                  <a:tcPr marL="9525" marR="9525" marT="9525" marB="0" anchor="ctr"/>
                </a:tc>
                <a:tc>
                  <a:txBody>
                    <a:bodyPr/>
                    <a:lstStyle/>
                    <a:p>
                      <a:pPr algn="ctr" fontAlgn="ctr"/>
                      <a:r>
                        <a:rPr lang="en-US" altLang="ja-JP" sz="800" b="0" i="0" u="none" strike="noStrike">
                          <a:effectLst/>
                          <a:latin typeface="ＭＳ Ｐゴシック"/>
                        </a:rPr>
                        <a:t>0.0%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a:t>
                      </a:r>
                    </a:p>
                  </a:txBody>
                  <a:tcPr marL="9525" marR="9525" marT="9525" marB="0" anchor="ctr"/>
                </a:tc>
                <a:tc>
                  <a:txBody>
                    <a:bodyPr/>
                    <a:lstStyle/>
                    <a:p>
                      <a:pPr algn="ctr" fontAlgn="ctr"/>
                      <a:r>
                        <a:rPr lang="en-US" altLang="ja-JP" sz="800" b="0" i="0" u="none" strike="noStrike">
                          <a:effectLst/>
                          <a:latin typeface="ＭＳ Ｐゴシック"/>
                        </a:rPr>
                        <a:t>0.0%</a:t>
                      </a:r>
                    </a:p>
                  </a:txBody>
                  <a:tcPr marL="9525" marR="9525" marT="9525" marB="0" anchor="ctr"/>
                </a:tc>
                <a:tc>
                  <a:txBody>
                    <a:bodyPr/>
                    <a:lstStyle/>
                    <a:p>
                      <a:pPr algn="ctr" fontAlgn="ctr"/>
                      <a:r>
                        <a:rPr lang="en-US" altLang="ja-JP" sz="800" b="0" i="0" u="none" strike="noStrike">
                          <a:effectLst/>
                          <a:latin typeface="ＭＳ Ｐゴシック"/>
                        </a:rPr>
                        <a:t>2</a:t>
                      </a:r>
                    </a:p>
                  </a:txBody>
                  <a:tcPr marL="9525" marR="9525" marT="9525" marB="0" anchor="ctr"/>
                </a:tc>
                <a:tc>
                  <a:txBody>
                    <a:bodyPr/>
                    <a:lstStyle/>
                    <a:p>
                      <a:pPr algn="ctr" fontAlgn="ctr"/>
                      <a:r>
                        <a:rPr lang="en-US" altLang="ja-JP" sz="800" b="0" i="0" u="none" strike="noStrike">
                          <a:effectLst/>
                          <a:latin typeface="ＭＳ Ｐゴシック"/>
                        </a:rPr>
                        <a:t>0.7%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0.0%</a:t>
                      </a:r>
                    </a:p>
                  </a:txBody>
                  <a:tcPr marL="9525" marR="9525" marT="9525" marB="0" anchor="ctr"/>
                </a:tc>
              </a:tr>
            </a:tbl>
          </a:graphicData>
        </a:graphic>
      </p:graphicFrame>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5914" y="5508104"/>
            <a:ext cx="3060000" cy="193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544" y="5494450"/>
            <a:ext cx="3060000" cy="193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190" y="1907704"/>
            <a:ext cx="3060000" cy="193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9158" y="1896192"/>
            <a:ext cx="3060000" cy="1938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フッター プレースホルダー 2"/>
          <p:cNvSpPr>
            <a:spLocks noGrp="1"/>
          </p:cNvSpPr>
          <p:nvPr>
            <p:ph type="ftr" sz="quarter" idx="11"/>
          </p:nvPr>
        </p:nvSpPr>
        <p:spPr>
          <a:xfrm>
            <a:off x="2361608" y="8657167"/>
            <a:ext cx="2171700" cy="486833"/>
          </a:xfrm>
        </p:spPr>
        <p:txBody>
          <a:bodyPr/>
          <a:lstStyle/>
          <a:p>
            <a:r>
              <a:rPr lang="ja-JP" altLang="en-US" dirty="0"/>
              <a:t>４</a:t>
            </a:r>
            <a:endParaRPr kumimoji="1" lang="ja-JP" altLang="en-US" dirty="0"/>
          </a:p>
        </p:txBody>
      </p:sp>
    </p:spTree>
    <p:extLst>
      <p:ext uri="{BB962C8B-B14F-4D97-AF65-F5344CB8AC3E}">
        <p14:creationId xmlns:p14="http://schemas.microsoft.com/office/powerpoint/2010/main" val="2271956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332285" y="367382"/>
            <a:ext cx="2651740" cy="338554"/>
          </a:xfrm>
          <a:prstGeom prst="rect">
            <a:avLst/>
          </a:prstGeom>
          <a:noFill/>
        </p:spPr>
        <p:txBody>
          <a:bodyPr wrap="square" rtlCol="0">
            <a:spAutoFit/>
          </a:bodyPr>
          <a:lstStyle/>
          <a:p>
            <a:r>
              <a:rPr lang="ja-JP" altLang="en-US" sz="1600" dirty="0"/>
              <a:t>３</a:t>
            </a:r>
            <a:r>
              <a:rPr kumimoji="1" lang="ja-JP" altLang="en-US" sz="1600" dirty="0" smtClean="0"/>
              <a:t>　</a:t>
            </a:r>
            <a:r>
              <a:rPr lang="ja-JP" altLang="en-US" sz="1600" dirty="0"/>
              <a:t>その他</a:t>
            </a:r>
            <a:endParaRPr kumimoji="1" lang="ja-JP" altLang="en-US" sz="1600" dirty="0"/>
          </a:p>
        </p:txBody>
      </p:sp>
      <p:sp>
        <p:nvSpPr>
          <p:cNvPr id="23" name="タイトル 1"/>
          <p:cNvSpPr txBox="1">
            <a:spLocks/>
          </p:cNvSpPr>
          <p:nvPr/>
        </p:nvSpPr>
        <p:spPr>
          <a:xfrm>
            <a:off x="274411" y="971600"/>
            <a:ext cx="6300000" cy="1050084"/>
          </a:xfrm>
          <a:prstGeom prst="rect">
            <a:avLst/>
          </a:prstGeom>
          <a:noFill/>
          <a:ln>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100" dirty="0" smtClean="0"/>
              <a:t>すべての類型において、「商品の鮮度」を重視する回答が最も多く、次に「商品の価格」が続いた。「商品の価格」については、都市型より郊外型において重視する回答が多く、 都市型においては「生産者に対する安心感」「交通利便性」を重視する回答が他の類型に比べ多くみられた。</a:t>
            </a:r>
            <a:endParaRPr lang="en-US" altLang="ja-JP" sz="1100" dirty="0" smtClean="0"/>
          </a:p>
        </p:txBody>
      </p:sp>
      <p:graphicFrame>
        <p:nvGraphicFramePr>
          <p:cNvPr id="14" name="表 13"/>
          <p:cNvGraphicFramePr>
            <a:graphicFrameLocks noGrp="1"/>
          </p:cNvGraphicFramePr>
          <p:nvPr>
            <p:extLst>
              <p:ext uri="{D42A27DB-BD31-4B8C-83A1-F6EECF244321}">
                <p14:modId xmlns:p14="http://schemas.microsoft.com/office/powerpoint/2010/main" val="3637425836"/>
              </p:ext>
            </p:extLst>
          </p:nvPr>
        </p:nvGraphicFramePr>
        <p:xfrm>
          <a:off x="1089000" y="6249811"/>
          <a:ext cx="4680002" cy="2260687"/>
        </p:xfrm>
        <a:graphic>
          <a:graphicData uri="http://schemas.openxmlformats.org/drawingml/2006/table">
            <a:tbl>
              <a:tblPr firstRow="1" bandRow="1">
                <a:tableStyleId>{073A0DAA-6AF3-43AB-8588-CEC1D06C72B9}</a:tableStyleId>
              </a:tblPr>
              <a:tblGrid>
                <a:gridCol w="1174112"/>
                <a:gridCol w="350589"/>
                <a:gridCol w="350589"/>
                <a:gridCol w="350589"/>
                <a:gridCol w="350589"/>
                <a:gridCol w="350589"/>
                <a:gridCol w="350589"/>
                <a:gridCol w="350589"/>
                <a:gridCol w="350589"/>
                <a:gridCol w="350589"/>
                <a:gridCol w="350589"/>
              </a:tblGrid>
              <a:tr h="205517">
                <a:tc>
                  <a:txBody>
                    <a:bodyPr/>
                    <a:lstStyle/>
                    <a:p>
                      <a:pPr algn="r" fontAlgn="ctr"/>
                      <a:endParaRPr lang="ja-JP" altLang="en-US" sz="800" b="0" i="0" u="none" strike="noStrike" dirty="0">
                        <a:effectLst/>
                        <a:latin typeface="ＭＳ Ｐゴシック"/>
                      </a:endParaRPr>
                    </a:p>
                  </a:txBody>
                  <a:tcPr marL="9525" marR="9525" marT="9525" marB="0" anchor="ctr"/>
                </a:tc>
                <a:tc gridSpan="2">
                  <a:txBody>
                    <a:bodyPr/>
                    <a:lstStyle/>
                    <a:p>
                      <a:pPr algn="ctr" fontAlgn="ctr"/>
                      <a:r>
                        <a:rPr lang="ja-JP" altLang="en-US" sz="800" b="0" i="0" u="none" strike="noStrike" dirty="0" smtClean="0">
                          <a:solidFill>
                            <a:schemeClr val="bg1"/>
                          </a:solidFill>
                          <a:effectLst/>
                          <a:latin typeface="ＭＳ Ｐゴシック"/>
                        </a:rPr>
                        <a:t>合計</a:t>
                      </a:r>
                      <a:endParaRPr lang="en-US" altLang="ja-JP" sz="8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都市型</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中間型</a:t>
                      </a:r>
                      <a:endParaRPr lang="ja-JP" altLang="en-US" sz="900" b="0" i="0" u="none" strike="noStrike" dirty="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郊外型</a:t>
                      </a:r>
                      <a:r>
                        <a:rPr lang="ja-JP" altLang="en-US" sz="900" b="0" i="0" u="none" strike="noStrike" dirty="0">
                          <a:solidFill>
                            <a:schemeClr val="bg1"/>
                          </a:solidFill>
                          <a:effectLst/>
                          <a:latin typeface="ＭＳ Ｐゴシック"/>
                        </a:rPr>
                        <a:t>１</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郊外型２</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r>
              <a:tr h="205517">
                <a:tc>
                  <a:txBody>
                    <a:bodyPr/>
                    <a:lstStyle/>
                    <a:p>
                      <a:pPr algn="r" fontAlgn="ctr"/>
                      <a:r>
                        <a:rPr lang="ja-JP" altLang="en-US" sz="800" b="0" i="0" u="none" strike="noStrike" dirty="0">
                          <a:effectLst/>
                          <a:latin typeface="ＭＳ Ｐゴシック"/>
                        </a:rPr>
                        <a:t>商品の鮮度</a:t>
                      </a:r>
                    </a:p>
                  </a:txBody>
                  <a:tcPr marL="9525" marR="9525" marT="9525" marB="0" anchor="ctr"/>
                </a:tc>
                <a:tc>
                  <a:txBody>
                    <a:bodyPr/>
                    <a:lstStyle/>
                    <a:p>
                      <a:pPr algn="ctr" fontAlgn="ctr"/>
                      <a:r>
                        <a:rPr lang="en-US" altLang="ja-JP" sz="800" b="0" i="0" u="none" strike="noStrike" dirty="0">
                          <a:effectLst/>
                          <a:latin typeface="ＭＳ Ｐゴシック"/>
                        </a:rPr>
                        <a:t>992</a:t>
                      </a:r>
                    </a:p>
                  </a:txBody>
                  <a:tcPr marL="9525" marR="9525" marT="9525" marB="0" anchor="ctr"/>
                </a:tc>
                <a:tc>
                  <a:txBody>
                    <a:bodyPr/>
                    <a:lstStyle/>
                    <a:p>
                      <a:pPr algn="ctr" fontAlgn="ctr"/>
                      <a:r>
                        <a:rPr lang="en-US" altLang="ja-JP" sz="800" b="0" i="0" u="none" strike="noStrike">
                          <a:effectLst/>
                          <a:latin typeface="ＭＳ Ｐゴシック"/>
                        </a:rPr>
                        <a:t>80.8%</a:t>
                      </a:r>
                    </a:p>
                  </a:txBody>
                  <a:tcPr marL="9525" marR="9525" marT="9525" marB="0" anchor="ctr"/>
                </a:tc>
                <a:tc>
                  <a:txBody>
                    <a:bodyPr/>
                    <a:lstStyle/>
                    <a:p>
                      <a:pPr algn="ctr" fontAlgn="ctr"/>
                      <a:r>
                        <a:rPr lang="en-US" altLang="ja-JP" sz="800" b="0" i="0" u="none" strike="noStrike">
                          <a:effectLst/>
                          <a:latin typeface="ＭＳ Ｐゴシック"/>
                        </a:rPr>
                        <a:t>241</a:t>
                      </a:r>
                    </a:p>
                  </a:txBody>
                  <a:tcPr marL="9525" marR="9525" marT="9525" marB="0" anchor="ctr"/>
                </a:tc>
                <a:tc>
                  <a:txBody>
                    <a:bodyPr/>
                    <a:lstStyle/>
                    <a:p>
                      <a:pPr algn="ctr" fontAlgn="ctr"/>
                      <a:r>
                        <a:rPr lang="en-US" altLang="ja-JP" sz="800" b="0" i="0" u="none" strike="noStrike">
                          <a:effectLst/>
                          <a:latin typeface="ＭＳ Ｐゴシック"/>
                        </a:rPr>
                        <a:t>76.8%</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252</a:t>
                      </a:r>
                    </a:p>
                  </a:txBody>
                  <a:tcPr marL="9525" marR="9525" marT="9525" marB="0" anchor="ctr"/>
                </a:tc>
                <a:tc>
                  <a:txBody>
                    <a:bodyPr/>
                    <a:lstStyle/>
                    <a:p>
                      <a:pPr algn="ctr" fontAlgn="ctr"/>
                      <a:r>
                        <a:rPr lang="en-US" altLang="ja-JP" sz="800" b="0" i="0" u="none" strike="noStrike">
                          <a:effectLst/>
                          <a:latin typeface="ＭＳ Ｐゴシック"/>
                        </a:rPr>
                        <a:t>83.2%</a:t>
                      </a:r>
                    </a:p>
                  </a:txBody>
                  <a:tcPr marL="9525" marR="9525" marT="9525" marB="0" anchor="ctr"/>
                </a:tc>
                <a:tc>
                  <a:txBody>
                    <a:bodyPr/>
                    <a:lstStyle/>
                    <a:p>
                      <a:pPr algn="ctr" fontAlgn="ctr"/>
                      <a:r>
                        <a:rPr lang="en-US" altLang="ja-JP" sz="800" b="0" i="0" u="none" strike="noStrike">
                          <a:effectLst/>
                          <a:latin typeface="ＭＳ Ｐゴシック"/>
                        </a:rPr>
                        <a:t>252</a:t>
                      </a:r>
                    </a:p>
                  </a:txBody>
                  <a:tcPr marL="9525" marR="9525" marT="9525" marB="0" anchor="ctr"/>
                </a:tc>
                <a:tc>
                  <a:txBody>
                    <a:bodyPr/>
                    <a:lstStyle/>
                    <a:p>
                      <a:pPr algn="ctr" fontAlgn="ctr"/>
                      <a:r>
                        <a:rPr lang="en-US" altLang="ja-JP" sz="800" b="0" i="0" u="none" strike="noStrike" dirty="0">
                          <a:effectLst/>
                          <a:latin typeface="ＭＳ Ｐゴシック"/>
                        </a:rPr>
                        <a:t>82.4%</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247</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81.3%</a:t>
                      </a:r>
                    </a:p>
                  </a:txBody>
                  <a:tcPr marL="9525" marR="9525" marT="9525" marB="0" anchor="ctr"/>
                </a:tc>
              </a:tr>
              <a:tr h="205517">
                <a:tc>
                  <a:txBody>
                    <a:bodyPr/>
                    <a:lstStyle/>
                    <a:p>
                      <a:pPr algn="r" fontAlgn="ctr"/>
                      <a:r>
                        <a:rPr lang="ja-JP" altLang="en-US" sz="800" b="0" i="0" u="none" strike="noStrike" dirty="0">
                          <a:effectLst/>
                          <a:latin typeface="ＭＳ Ｐゴシック"/>
                        </a:rPr>
                        <a:t>商品の品質（おいしさ）</a:t>
                      </a:r>
                    </a:p>
                  </a:txBody>
                  <a:tcPr marL="9525" marR="9525" marT="9525" marB="0" anchor="ctr"/>
                </a:tc>
                <a:tc>
                  <a:txBody>
                    <a:bodyPr/>
                    <a:lstStyle/>
                    <a:p>
                      <a:pPr algn="ctr" fontAlgn="ctr"/>
                      <a:r>
                        <a:rPr lang="en-US" altLang="ja-JP" sz="800" b="0" i="0" u="none" strike="noStrike">
                          <a:effectLst/>
                          <a:latin typeface="ＭＳ Ｐゴシック"/>
                        </a:rPr>
                        <a:t>592</a:t>
                      </a:r>
                    </a:p>
                  </a:txBody>
                  <a:tcPr marL="9525" marR="9525" marT="9525" marB="0" anchor="ctr"/>
                </a:tc>
                <a:tc>
                  <a:txBody>
                    <a:bodyPr/>
                    <a:lstStyle/>
                    <a:p>
                      <a:pPr algn="ctr" fontAlgn="ctr"/>
                      <a:r>
                        <a:rPr lang="en-US" altLang="ja-JP" sz="800" b="0" i="0" u="none" strike="noStrike" dirty="0">
                          <a:effectLst/>
                          <a:latin typeface="ＭＳ Ｐゴシック"/>
                        </a:rPr>
                        <a:t>48.2%</a:t>
                      </a:r>
                    </a:p>
                  </a:txBody>
                  <a:tcPr marL="9525" marR="9525" marT="9525" marB="0" anchor="ctr"/>
                </a:tc>
                <a:tc>
                  <a:txBody>
                    <a:bodyPr/>
                    <a:lstStyle/>
                    <a:p>
                      <a:pPr algn="ctr" fontAlgn="ctr"/>
                      <a:r>
                        <a:rPr lang="en-US" altLang="ja-JP" sz="800" b="0" i="0" u="none" strike="noStrike">
                          <a:effectLst/>
                          <a:latin typeface="ＭＳ Ｐゴシック"/>
                        </a:rPr>
                        <a:t>144</a:t>
                      </a:r>
                    </a:p>
                  </a:txBody>
                  <a:tcPr marL="9525" marR="9525" marT="9525" marB="0" anchor="ctr"/>
                </a:tc>
                <a:tc>
                  <a:txBody>
                    <a:bodyPr/>
                    <a:lstStyle/>
                    <a:p>
                      <a:pPr algn="ctr" fontAlgn="ctr"/>
                      <a:r>
                        <a:rPr lang="en-US" altLang="ja-JP" sz="800" b="0" i="0" u="none" strike="noStrike" dirty="0">
                          <a:effectLst/>
                          <a:latin typeface="ＭＳ Ｐゴシック"/>
                        </a:rPr>
                        <a:t>45.9%</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138</a:t>
                      </a:r>
                    </a:p>
                  </a:txBody>
                  <a:tcPr marL="9525" marR="9525" marT="9525" marB="0" anchor="ctr"/>
                </a:tc>
                <a:tc>
                  <a:txBody>
                    <a:bodyPr/>
                    <a:lstStyle/>
                    <a:p>
                      <a:pPr algn="ctr" fontAlgn="ctr"/>
                      <a:r>
                        <a:rPr lang="en-US" altLang="ja-JP" sz="800" b="0" i="0" u="none" strike="noStrike">
                          <a:effectLst/>
                          <a:latin typeface="ＭＳ Ｐゴシック"/>
                        </a:rPr>
                        <a:t>45.5%</a:t>
                      </a:r>
                    </a:p>
                  </a:txBody>
                  <a:tcPr marL="9525" marR="9525" marT="9525" marB="0" anchor="ctr"/>
                </a:tc>
                <a:tc>
                  <a:txBody>
                    <a:bodyPr/>
                    <a:lstStyle/>
                    <a:p>
                      <a:pPr algn="ctr" fontAlgn="ctr"/>
                      <a:r>
                        <a:rPr lang="en-US" altLang="ja-JP" sz="800" b="0" i="0" u="none" strike="noStrike">
                          <a:effectLst/>
                          <a:latin typeface="ＭＳ Ｐゴシック"/>
                        </a:rPr>
                        <a:t>168</a:t>
                      </a:r>
                    </a:p>
                  </a:txBody>
                  <a:tcPr marL="9525" marR="9525" marT="9525" marB="0" anchor="ctr"/>
                </a:tc>
                <a:tc>
                  <a:txBody>
                    <a:bodyPr/>
                    <a:lstStyle/>
                    <a:p>
                      <a:pPr algn="ctr" fontAlgn="ctr"/>
                      <a:r>
                        <a:rPr lang="en-US" altLang="ja-JP" sz="800" b="0" i="0" u="none" strike="noStrike">
                          <a:effectLst/>
                          <a:latin typeface="ＭＳ Ｐゴシック"/>
                        </a:rPr>
                        <a:t>54.9%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142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46.7%</a:t>
                      </a:r>
                    </a:p>
                  </a:txBody>
                  <a:tcPr marL="9525" marR="9525" marT="9525" marB="0" anchor="ctr"/>
                </a:tc>
              </a:tr>
              <a:tr h="205517">
                <a:tc>
                  <a:txBody>
                    <a:bodyPr/>
                    <a:lstStyle/>
                    <a:p>
                      <a:pPr algn="r" fontAlgn="ctr"/>
                      <a:r>
                        <a:rPr lang="ja-JP" altLang="en-US" sz="800" b="0" i="0" u="none" strike="noStrike" dirty="0">
                          <a:effectLst/>
                          <a:latin typeface="ＭＳ Ｐゴシック"/>
                        </a:rPr>
                        <a:t>商品の価格</a:t>
                      </a:r>
                    </a:p>
                  </a:txBody>
                  <a:tcPr marL="9525" marR="9525" marT="9525" marB="0" anchor="ctr"/>
                </a:tc>
                <a:tc>
                  <a:txBody>
                    <a:bodyPr/>
                    <a:lstStyle/>
                    <a:p>
                      <a:pPr algn="ctr" fontAlgn="ctr"/>
                      <a:r>
                        <a:rPr lang="en-US" altLang="ja-JP" sz="800" b="0" i="0" u="none" strike="noStrike" dirty="0">
                          <a:effectLst/>
                          <a:latin typeface="ＭＳ Ｐゴシック"/>
                        </a:rPr>
                        <a:t>709</a:t>
                      </a:r>
                    </a:p>
                  </a:txBody>
                  <a:tcPr marL="9525" marR="9525" marT="9525" marB="0" anchor="ctr"/>
                </a:tc>
                <a:tc>
                  <a:txBody>
                    <a:bodyPr/>
                    <a:lstStyle/>
                    <a:p>
                      <a:pPr algn="ctr" fontAlgn="ctr"/>
                      <a:r>
                        <a:rPr lang="en-US" altLang="ja-JP" sz="800" b="0" i="0" u="none" strike="noStrike" dirty="0">
                          <a:effectLst/>
                          <a:latin typeface="ＭＳ Ｐゴシック"/>
                        </a:rPr>
                        <a:t>57.8%</a:t>
                      </a:r>
                    </a:p>
                  </a:txBody>
                  <a:tcPr marL="9525" marR="9525" marT="9525" marB="0" anchor="ctr"/>
                </a:tc>
                <a:tc>
                  <a:txBody>
                    <a:bodyPr/>
                    <a:lstStyle/>
                    <a:p>
                      <a:pPr algn="ctr" fontAlgn="ctr"/>
                      <a:r>
                        <a:rPr lang="en-US" altLang="ja-JP" sz="800" b="0" i="0" u="none" strike="noStrike">
                          <a:effectLst/>
                          <a:latin typeface="ＭＳ Ｐゴシック"/>
                        </a:rPr>
                        <a:t>160</a:t>
                      </a:r>
                    </a:p>
                  </a:txBody>
                  <a:tcPr marL="9525" marR="9525" marT="9525" marB="0" anchor="ctr"/>
                </a:tc>
                <a:tc>
                  <a:txBody>
                    <a:bodyPr/>
                    <a:lstStyle/>
                    <a:p>
                      <a:pPr algn="ctr" fontAlgn="ctr"/>
                      <a:r>
                        <a:rPr lang="en-US" altLang="ja-JP" sz="800" b="0" i="0" u="none" strike="noStrike" dirty="0">
                          <a:effectLst/>
                          <a:latin typeface="ＭＳ Ｐゴシック"/>
                        </a:rPr>
                        <a:t>51.0%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176</a:t>
                      </a:r>
                    </a:p>
                  </a:txBody>
                  <a:tcPr marL="9525" marR="9525" marT="9525" marB="0" anchor="ctr"/>
                </a:tc>
                <a:tc>
                  <a:txBody>
                    <a:bodyPr/>
                    <a:lstStyle/>
                    <a:p>
                      <a:pPr algn="ctr" fontAlgn="ctr"/>
                      <a:r>
                        <a:rPr lang="en-US" altLang="ja-JP" sz="800" b="0" i="0" u="none" strike="noStrike">
                          <a:effectLst/>
                          <a:latin typeface="ＭＳ Ｐゴシック"/>
                        </a:rPr>
                        <a:t>58.1%</a:t>
                      </a:r>
                    </a:p>
                  </a:txBody>
                  <a:tcPr marL="9525" marR="9525" marT="9525" marB="0" anchor="ctr"/>
                </a:tc>
                <a:tc>
                  <a:txBody>
                    <a:bodyPr/>
                    <a:lstStyle/>
                    <a:p>
                      <a:pPr algn="ctr" fontAlgn="ctr"/>
                      <a:r>
                        <a:rPr lang="en-US" altLang="ja-JP" sz="800" b="0" i="0" u="none" strike="noStrike">
                          <a:effectLst/>
                          <a:latin typeface="ＭＳ Ｐゴシック"/>
                        </a:rPr>
                        <a:t>194</a:t>
                      </a:r>
                    </a:p>
                  </a:txBody>
                  <a:tcPr marL="9525" marR="9525" marT="9525" marB="0" anchor="ctr"/>
                </a:tc>
                <a:tc>
                  <a:txBody>
                    <a:bodyPr/>
                    <a:lstStyle/>
                    <a:p>
                      <a:pPr algn="ctr" fontAlgn="ctr"/>
                      <a:r>
                        <a:rPr lang="en-US" altLang="ja-JP" sz="800" b="0" i="0" u="none" strike="noStrike">
                          <a:effectLst/>
                          <a:latin typeface="ＭＳ Ｐゴシック"/>
                        </a:rPr>
                        <a:t>63.4%</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179</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58.9%</a:t>
                      </a:r>
                    </a:p>
                  </a:txBody>
                  <a:tcPr marL="9525" marR="9525" marT="9525" marB="0" anchor="ctr"/>
                </a:tc>
              </a:tr>
              <a:tr h="205517">
                <a:tc>
                  <a:txBody>
                    <a:bodyPr/>
                    <a:lstStyle/>
                    <a:p>
                      <a:pPr algn="r" fontAlgn="ctr"/>
                      <a:r>
                        <a:rPr lang="ja-JP" altLang="en-US" sz="800" b="0" i="0" u="none" strike="noStrike" dirty="0">
                          <a:effectLst/>
                          <a:latin typeface="ＭＳ Ｐゴシック"/>
                        </a:rPr>
                        <a:t>地元産</a:t>
                      </a:r>
                      <a:r>
                        <a:rPr lang="ja-JP" altLang="en-US" sz="800" b="0" i="0" u="none" strike="noStrike" dirty="0" smtClean="0">
                          <a:effectLst/>
                          <a:latin typeface="ＭＳ Ｐゴシック"/>
                        </a:rPr>
                        <a:t>の商品</a:t>
                      </a:r>
                      <a:r>
                        <a:rPr lang="ja-JP" altLang="en-US" sz="800" b="0" i="0" u="none" strike="noStrike" dirty="0">
                          <a:effectLst/>
                          <a:latin typeface="ＭＳ Ｐゴシック"/>
                        </a:rPr>
                        <a:t>の多さ</a:t>
                      </a:r>
                    </a:p>
                  </a:txBody>
                  <a:tcPr marL="9525" marR="9525" marT="9525" marB="0" anchor="ctr"/>
                </a:tc>
                <a:tc>
                  <a:txBody>
                    <a:bodyPr/>
                    <a:lstStyle/>
                    <a:p>
                      <a:pPr algn="ctr" fontAlgn="ctr"/>
                      <a:r>
                        <a:rPr lang="en-US" altLang="ja-JP" sz="800" b="0" i="0" u="none" strike="noStrike">
                          <a:effectLst/>
                          <a:latin typeface="ＭＳ Ｐゴシック"/>
                        </a:rPr>
                        <a:t>339</a:t>
                      </a:r>
                    </a:p>
                  </a:txBody>
                  <a:tcPr marL="9525" marR="9525" marT="9525" marB="0" anchor="ctr"/>
                </a:tc>
                <a:tc>
                  <a:txBody>
                    <a:bodyPr/>
                    <a:lstStyle/>
                    <a:p>
                      <a:pPr algn="ctr" fontAlgn="ctr"/>
                      <a:r>
                        <a:rPr lang="en-US" altLang="ja-JP" sz="800" b="0" i="0" u="none" strike="noStrike" dirty="0">
                          <a:effectLst/>
                          <a:latin typeface="ＭＳ Ｐゴシック"/>
                        </a:rPr>
                        <a:t>27.6%</a:t>
                      </a:r>
                    </a:p>
                  </a:txBody>
                  <a:tcPr marL="9525" marR="9525" marT="9525" marB="0" anchor="ctr"/>
                </a:tc>
                <a:tc>
                  <a:txBody>
                    <a:bodyPr/>
                    <a:lstStyle/>
                    <a:p>
                      <a:pPr algn="ctr" fontAlgn="ctr"/>
                      <a:r>
                        <a:rPr lang="en-US" altLang="ja-JP" sz="800" b="0" i="0" u="none" strike="noStrike">
                          <a:effectLst/>
                          <a:latin typeface="ＭＳ Ｐゴシック"/>
                        </a:rPr>
                        <a:t>85</a:t>
                      </a:r>
                    </a:p>
                  </a:txBody>
                  <a:tcPr marL="9525" marR="9525" marT="9525" marB="0" anchor="ctr"/>
                </a:tc>
                <a:tc>
                  <a:txBody>
                    <a:bodyPr/>
                    <a:lstStyle/>
                    <a:p>
                      <a:pPr algn="ctr" fontAlgn="ctr"/>
                      <a:r>
                        <a:rPr lang="en-US" altLang="ja-JP" sz="800" b="0" i="0" u="none" strike="noStrike">
                          <a:effectLst/>
                          <a:latin typeface="ＭＳ Ｐゴシック"/>
                        </a:rPr>
                        <a:t>27.1%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87</a:t>
                      </a:r>
                    </a:p>
                  </a:txBody>
                  <a:tcPr marL="9525" marR="9525" marT="9525" marB="0" anchor="ctr"/>
                </a:tc>
                <a:tc>
                  <a:txBody>
                    <a:bodyPr/>
                    <a:lstStyle/>
                    <a:p>
                      <a:pPr algn="ctr" fontAlgn="ctr"/>
                      <a:r>
                        <a:rPr lang="en-US" altLang="ja-JP" sz="800" b="0" i="0" u="none" strike="noStrike" dirty="0">
                          <a:effectLst/>
                          <a:latin typeface="ＭＳ Ｐゴシック"/>
                        </a:rPr>
                        <a:t>28.7%</a:t>
                      </a:r>
                    </a:p>
                  </a:txBody>
                  <a:tcPr marL="9525" marR="9525" marT="9525" marB="0" anchor="ctr"/>
                </a:tc>
                <a:tc>
                  <a:txBody>
                    <a:bodyPr/>
                    <a:lstStyle/>
                    <a:p>
                      <a:pPr algn="ctr" fontAlgn="ctr"/>
                      <a:r>
                        <a:rPr lang="en-US" altLang="ja-JP" sz="800" b="0" i="0" u="none" strike="noStrike">
                          <a:effectLst/>
                          <a:latin typeface="ＭＳ Ｐゴシック"/>
                        </a:rPr>
                        <a:t>78</a:t>
                      </a:r>
                    </a:p>
                  </a:txBody>
                  <a:tcPr marL="9525" marR="9525" marT="9525" marB="0" anchor="ctr"/>
                </a:tc>
                <a:tc>
                  <a:txBody>
                    <a:bodyPr/>
                    <a:lstStyle/>
                    <a:p>
                      <a:pPr algn="ctr" fontAlgn="ctr"/>
                      <a:r>
                        <a:rPr lang="en-US" altLang="ja-JP" sz="800" b="0" i="0" u="none" strike="noStrike">
                          <a:effectLst/>
                          <a:latin typeface="ＭＳ Ｐゴシック"/>
                        </a:rPr>
                        <a:t>25.5%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89</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29.3%</a:t>
                      </a:r>
                    </a:p>
                  </a:txBody>
                  <a:tcPr marL="9525" marR="9525" marT="9525" marB="0" anchor="ctr"/>
                </a:tc>
              </a:tr>
              <a:tr h="205517">
                <a:tc>
                  <a:txBody>
                    <a:bodyPr/>
                    <a:lstStyle/>
                    <a:p>
                      <a:pPr algn="r" fontAlgn="ctr"/>
                      <a:r>
                        <a:rPr lang="ja-JP" altLang="en-US" sz="800" b="0" i="0" u="none" strike="noStrike" dirty="0">
                          <a:effectLst/>
                          <a:latin typeface="ＭＳ Ｐゴシック"/>
                        </a:rPr>
                        <a:t>農産物以外の品揃え</a:t>
                      </a:r>
                    </a:p>
                  </a:txBody>
                  <a:tcPr marL="9525" marR="9525" marT="9525" marB="0" anchor="ctr"/>
                </a:tc>
                <a:tc>
                  <a:txBody>
                    <a:bodyPr/>
                    <a:lstStyle/>
                    <a:p>
                      <a:pPr algn="ctr" fontAlgn="ctr"/>
                      <a:r>
                        <a:rPr lang="en-US" altLang="ja-JP" sz="800" b="0" i="0" u="none" strike="noStrike" dirty="0">
                          <a:effectLst/>
                          <a:latin typeface="ＭＳ Ｐゴシック"/>
                        </a:rPr>
                        <a:t>95</a:t>
                      </a:r>
                    </a:p>
                  </a:txBody>
                  <a:tcPr marL="9525" marR="9525" marT="9525" marB="0" anchor="ctr"/>
                </a:tc>
                <a:tc>
                  <a:txBody>
                    <a:bodyPr/>
                    <a:lstStyle/>
                    <a:p>
                      <a:pPr algn="ctr" fontAlgn="ctr"/>
                      <a:r>
                        <a:rPr lang="en-US" altLang="ja-JP" sz="800" b="0" i="0" u="none" strike="noStrike">
                          <a:effectLst/>
                          <a:latin typeface="ＭＳ Ｐゴシック"/>
                        </a:rPr>
                        <a:t>7.7%</a:t>
                      </a:r>
                    </a:p>
                  </a:txBody>
                  <a:tcPr marL="9525" marR="9525" marT="9525" marB="0" anchor="ctr"/>
                </a:tc>
                <a:tc>
                  <a:txBody>
                    <a:bodyPr/>
                    <a:lstStyle/>
                    <a:p>
                      <a:pPr algn="ctr" fontAlgn="ctr"/>
                      <a:r>
                        <a:rPr lang="en-US" altLang="ja-JP" sz="800" b="0" i="0" u="none" strike="noStrike">
                          <a:effectLst/>
                          <a:latin typeface="ＭＳ Ｐゴシック"/>
                        </a:rPr>
                        <a:t>29</a:t>
                      </a:r>
                    </a:p>
                  </a:txBody>
                  <a:tcPr marL="9525" marR="9525" marT="9525" marB="0" anchor="ctr"/>
                </a:tc>
                <a:tc>
                  <a:txBody>
                    <a:bodyPr/>
                    <a:lstStyle/>
                    <a:p>
                      <a:pPr algn="ctr" fontAlgn="ctr"/>
                      <a:r>
                        <a:rPr lang="en-US" altLang="ja-JP" sz="800" b="0" i="0" u="none" strike="noStrike">
                          <a:effectLst/>
                          <a:latin typeface="ＭＳ Ｐゴシック"/>
                        </a:rPr>
                        <a:t>9.2%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20</a:t>
                      </a:r>
                    </a:p>
                  </a:txBody>
                  <a:tcPr marL="9525" marR="9525" marT="9525" marB="0" anchor="ctr"/>
                </a:tc>
                <a:tc>
                  <a:txBody>
                    <a:bodyPr/>
                    <a:lstStyle/>
                    <a:p>
                      <a:pPr algn="ctr" fontAlgn="ctr"/>
                      <a:r>
                        <a:rPr lang="en-US" altLang="ja-JP" sz="800" b="0" i="0" u="none" strike="noStrike">
                          <a:effectLst/>
                          <a:latin typeface="ＭＳ Ｐゴシック"/>
                        </a:rPr>
                        <a:t>6.6%</a:t>
                      </a:r>
                    </a:p>
                  </a:txBody>
                  <a:tcPr marL="9525" marR="9525" marT="9525" marB="0" anchor="ctr"/>
                </a:tc>
                <a:tc>
                  <a:txBody>
                    <a:bodyPr/>
                    <a:lstStyle/>
                    <a:p>
                      <a:pPr algn="ctr" fontAlgn="ctr"/>
                      <a:r>
                        <a:rPr lang="en-US" altLang="ja-JP" sz="800" b="0" i="0" u="none" strike="noStrike">
                          <a:effectLst/>
                          <a:latin typeface="ＭＳ Ｐゴシック"/>
                        </a:rPr>
                        <a:t>26</a:t>
                      </a:r>
                    </a:p>
                  </a:txBody>
                  <a:tcPr marL="9525" marR="9525" marT="9525" marB="0" anchor="ctr"/>
                </a:tc>
                <a:tc>
                  <a:txBody>
                    <a:bodyPr/>
                    <a:lstStyle/>
                    <a:p>
                      <a:pPr algn="ctr" fontAlgn="ctr"/>
                      <a:r>
                        <a:rPr lang="en-US" altLang="ja-JP" sz="800" b="0" i="0" u="none" strike="noStrike">
                          <a:effectLst/>
                          <a:latin typeface="ＭＳ Ｐゴシック"/>
                        </a:rPr>
                        <a:t>8.5%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6.6%</a:t>
                      </a:r>
                    </a:p>
                  </a:txBody>
                  <a:tcPr marL="9525" marR="9525" marT="9525" marB="0" anchor="ctr"/>
                </a:tc>
              </a:tr>
              <a:tr h="205517">
                <a:tc>
                  <a:txBody>
                    <a:bodyPr/>
                    <a:lstStyle/>
                    <a:p>
                      <a:pPr algn="r" fontAlgn="ctr"/>
                      <a:r>
                        <a:rPr lang="ja-JP" altLang="en-US" sz="800" b="0" i="0" u="none" strike="noStrike" dirty="0" smtClean="0">
                          <a:effectLst/>
                          <a:latin typeface="ＭＳ Ｐゴシック"/>
                        </a:rPr>
                        <a:t>生産者に対する</a:t>
                      </a:r>
                      <a:r>
                        <a:rPr lang="ja-JP" altLang="en-US" sz="800" b="0" i="0" u="none" strike="noStrike" dirty="0">
                          <a:effectLst/>
                          <a:latin typeface="ＭＳ Ｐゴシック"/>
                        </a:rPr>
                        <a:t>安心感</a:t>
                      </a:r>
                    </a:p>
                  </a:txBody>
                  <a:tcPr marL="9525" marR="9525" marT="9525" marB="0" anchor="ctr"/>
                </a:tc>
                <a:tc>
                  <a:txBody>
                    <a:bodyPr/>
                    <a:lstStyle/>
                    <a:p>
                      <a:pPr algn="ctr" fontAlgn="ctr"/>
                      <a:r>
                        <a:rPr lang="en-US" altLang="ja-JP" sz="800" b="0" i="0" u="none" strike="noStrike">
                          <a:effectLst/>
                          <a:latin typeface="ＭＳ Ｐゴシック"/>
                        </a:rPr>
                        <a:t>205</a:t>
                      </a:r>
                    </a:p>
                  </a:txBody>
                  <a:tcPr marL="9525" marR="9525" marT="9525" marB="0" anchor="ctr"/>
                </a:tc>
                <a:tc>
                  <a:txBody>
                    <a:bodyPr/>
                    <a:lstStyle/>
                    <a:p>
                      <a:pPr algn="ctr" fontAlgn="ctr"/>
                      <a:r>
                        <a:rPr lang="en-US" altLang="ja-JP" sz="800" b="0" i="0" u="none" strike="noStrike">
                          <a:effectLst/>
                          <a:latin typeface="ＭＳ Ｐゴシック"/>
                        </a:rPr>
                        <a:t>16.7%</a:t>
                      </a:r>
                    </a:p>
                  </a:txBody>
                  <a:tcPr marL="9525" marR="9525" marT="9525" marB="0" anchor="ctr"/>
                </a:tc>
                <a:tc>
                  <a:txBody>
                    <a:bodyPr/>
                    <a:lstStyle/>
                    <a:p>
                      <a:pPr algn="ctr" fontAlgn="ctr"/>
                      <a:r>
                        <a:rPr lang="en-US" altLang="ja-JP" sz="800" b="0" i="0" u="none" strike="noStrike" dirty="0">
                          <a:effectLst/>
                          <a:latin typeface="ＭＳ Ｐゴシック"/>
                        </a:rPr>
                        <a:t>61</a:t>
                      </a:r>
                    </a:p>
                  </a:txBody>
                  <a:tcPr marL="9525" marR="9525" marT="9525" marB="0" anchor="ctr"/>
                </a:tc>
                <a:tc>
                  <a:txBody>
                    <a:bodyPr/>
                    <a:lstStyle/>
                    <a:p>
                      <a:pPr algn="ctr" fontAlgn="ctr"/>
                      <a:r>
                        <a:rPr lang="en-US" altLang="ja-JP" sz="800" b="0" i="0" u="none" strike="noStrike">
                          <a:effectLst/>
                          <a:latin typeface="ＭＳ Ｐゴシック"/>
                        </a:rPr>
                        <a:t>19.4%</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43</a:t>
                      </a:r>
                    </a:p>
                  </a:txBody>
                  <a:tcPr marL="9525" marR="9525" marT="9525" marB="0" anchor="ctr"/>
                </a:tc>
                <a:tc>
                  <a:txBody>
                    <a:bodyPr/>
                    <a:lstStyle/>
                    <a:p>
                      <a:pPr algn="ctr" fontAlgn="ctr"/>
                      <a:r>
                        <a:rPr lang="en-US" altLang="ja-JP" sz="800" b="0" i="0" u="none" strike="noStrike" dirty="0">
                          <a:effectLst/>
                          <a:latin typeface="ＭＳ Ｐゴシック"/>
                        </a:rPr>
                        <a:t>14.2%</a:t>
                      </a:r>
                    </a:p>
                  </a:txBody>
                  <a:tcPr marL="9525" marR="9525" marT="9525" marB="0" anchor="ctr"/>
                </a:tc>
                <a:tc>
                  <a:txBody>
                    <a:bodyPr/>
                    <a:lstStyle/>
                    <a:p>
                      <a:pPr algn="ctr" fontAlgn="ctr"/>
                      <a:r>
                        <a:rPr lang="en-US" altLang="ja-JP" sz="800" b="0" i="0" u="none" strike="noStrike" dirty="0">
                          <a:effectLst/>
                          <a:latin typeface="ＭＳ Ｐゴシック"/>
                        </a:rPr>
                        <a:t>50</a:t>
                      </a:r>
                    </a:p>
                  </a:txBody>
                  <a:tcPr marL="9525" marR="9525" marT="9525" marB="0" anchor="ctr"/>
                </a:tc>
                <a:tc>
                  <a:txBody>
                    <a:bodyPr/>
                    <a:lstStyle/>
                    <a:p>
                      <a:pPr algn="ctr" fontAlgn="ctr"/>
                      <a:r>
                        <a:rPr lang="en-US" altLang="ja-JP" sz="800" b="0" i="0" u="none" strike="noStrike" dirty="0">
                          <a:effectLst/>
                          <a:latin typeface="ＭＳ Ｐゴシック"/>
                        </a:rPr>
                        <a:t>16.3%</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51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16.8%</a:t>
                      </a:r>
                    </a:p>
                  </a:txBody>
                  <a:tcPr marL="9525" marR="9525" marT="9525" marB="0" anchor="ctr"/>
                </a:tc>
              </a:tr>
              <a:tr h="205517">
                <a:tc>
                  <a:txBody>
                    <a:bodyPr/>
                    <a:lstStyle/>
                    <a:p>
                      <a:pPr algn="r" fontAlgn="ctr"/>
                      <a:r>
                        <a:rPr lang="ja-JP" altLang="en-US" sz="800" b="0" i="0" u="none" strike="noStrike" dirty="0">
                          <a:effectLst/>
                          <a:latin typeface="ＭＳ Ｐゴシック"/>
                        </a:rPr>
                        <a:t>店内の清潔さ</a:t>
                      </a:r>
                    </a:p>
                  </a:txBody>
                  <a:tcPr marL="9525" marR="9525" marT="9525" marB="0" anchor="ctr"/>
                </a:tc>
                <a:tc>
                  <a:txBody>
                    <a:bodyPr/>
                    <a:lstStyle/>
                    <a:p>
                      <a:pPr algn="ctr" fontAlgn="ctr"/>
                      <a:r>
                        <a:rPr lang="en-US" altLang="ja-JP" sz="800" b="0" i="0" u="none" strike="noStrike">
                          <a:effectLst/>
                          <a:latin typeface="ＭＳ Ｐゴシック"/>
                        </a:rPr>
                        <a:t>71</a:t>
                      </a:r>
                    </a:p>
                  </a:txBody>
                  <a:tcPr marL="9525" marR="9525" marT="9525" marB="0" anchor="ctr"/>
                </a:tc>
                <a:tc>
                  <a:txBody>
                    <a:bodyPr/>
                    <a:lstStyle/>
                    <a:p>
                      <a:pPr algn="ctr" fontAlgn="ctr"/>
                      <a:r>
                        <a:rPr lang="en-US" altLang="ja-JP" sz="800" b="0" i="0" u="none" strike="noStrike">
                          <a:effectLst/>
                          <a:latin typeface="ＭＳ Ｐゴシック"/>
                        </a:rPr>
                        <a:t>5.8%</a:t>
                      </a:r>
                    </a:p>
                  </a:txBody>
                  <a:tcPr marL="9525" marR="9525" marT="9525" marB="0" anchor="ctr"/>
                </a:tc>
                <a:tc>
                  <a:txBody>
                    <a:bodyPr/>
                    <a:lstStyle/>
                    <a:p>
                      <a:pPr algn="ctr" fontAlgn="ctr"/>
                      <a:r>
                        <a:rPr lang="en-US" altLang="ja-JP" sz="800" b="0" i="0" u="none" strike="noStrike">
                          <a:effectLst/>
                          <a:latin typeface="ＭＳ Ｐゴシック"/>
                        </a:rPr>
                        <a:t>13</a:t>
                      </a:r>
                    </a:p>
                  </a:txBody>
                  <a:tcPr marL="9525" marR="9525" marT="9525" marB="0" anchor="ctr"/>
                </a:tc>
                <a:tc>
                  <a:txBody>
                    <a:bodyPr/>
                    <a:lstStyle/>
                    <a:p>
                      <a:pPr algn="ctr" fontAlgn="ctr"/>
                      <a:r>
                        <a:rPr lang="en-US" altLang="ja-JP" sz="800" b="0" i="0" u="none" strike="noStrike">
                          <a:effectLst/>
                          <a:latin typeface="ＭＳ Ｐゴシック"/>
                        </a:rPr>
                        <a:t>4.1%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17</a:t>
                      </a:r>
                    </a:p>
                  </a:txBody>
                  <a:tcPr marL="9525" marR="9525" marT="9525" marB="0" anchor="ctr"/>
                </a:tc>
                <a:tc>
                  <a:txBody>
                    <a:bodyPr/>
                    <a:lstStyle/>
                    <a:p>
                      <a:pPr algn="ctr" fontAlgn="ctr"/>
                      <a:r>
                        <a:rPr lang="en-US" altLang="ja-JP" sz="800" b="0" i="0" u="none" strike="noStrike">
                          <a:effectLst/>
                          <a:latin typeface="ＭＳ Ｐゴシック"/>
                        </a:rPr>
                        <a:t>5.6%</a:t>
                      </a:r>
                    </a:p>
                  </a:txBody>
                  <a:tcPr marL="9525" marR="9525" marT="9525" marB="0" anchor="ctr"/>
                </a:tc>
                <a:tc>
                  <a:txBody>
                    <a:bodyPr/>
                    <a:lstStyle/>
                    <a:p>
                      <a:pPr algn="ctr" fontAlgn="ctr"/>
                      <a:r>
                        <a:rPr lang="en-US" altLang="ja-JP" sz="800" b="0" i="0" u="none" strike="noStrike">
                          <a:effectLst/>
                          <a:latin typeface="ＭＳ Ｐゴシック"/>
                        </a:rPr>
                        <a:t>13</a:t>
                      </a:r>
                    </a:p>
                  </a:txBody>
                  <a:tcPr marL="9525" marR="9525" marT="9525" marB="0" anchor="ctr"/>
                </a:tc>
                <a:tc>
                  <a:txBody>
                    <a:bodyPr/>
                    <a:lstStyle/>
                    <a:p>
                      <a:pPr algn="ctr" fontAlgn="ctr"/>
                      <a:r>
                        <a:rPr lang="en-US" altLang="ja-JP" sz="800" b="0" i="0" u="none" strike="noStrike" dirty="0">
                          <a:effectLst/>
                          <a:latin typeface="ＭＳ Ｐゴシック"/>
                        </a:rPr>
                        <a:t>4.2%</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28</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9.2%</a:t>
                      </a:r>
                    </a:p>
                  </a:txBody>
                  <a:tcPr marL="9525" marR="9525" marT="9525" marB="0" anchor="ctr"/>
                </a:tc>
              </a:tr>
              <a:tr h="205517">
                <a:tc>
                  <a:txBody>
                    <a:bodyPr/>
                    <a:lstStyle/>
                    <a:p>
                      <a:pPr algn="r" fontAlgn="ctr"/>
                      <a:r>
                        <a:rPr lang="ja-JP" altLang="en-US" sz="800" b="0" i="0" u="none" strike="noStrike" dirty="0">
                          <a:effectLst/>
                          <a:latin typeface="ＭＳ Ｐゴシック"/>
                        </a:rPr>
                        <a:t>店員の対応</a:t>
                      </a:r>
                    </a:p>
                  </a:txBody>
                  <a:tcPr marL="9525" marR="9525" marT="9525" marB="0" anchor="ctr"/>
                </a:tc>
                <a:tc>
                  <a:txBody>
                    <a:bodyPr/>
                    <a:lstStyle/>
                    <a:p>
                      <a:pPr algn="ctr" fontAlgn="ctr"/>
                      <a:r>
                        <a:rPr lang="en-US" altLang="ja-JP" sz="800" b="0" i="0" u="none" strike="noStrike">
                          <a:effectLst/>
                          <a:latin typeface="ＭＳ Ｐゴシック"/>
                        </a:rPr>
                        <a:t>57</a:t>
                      </a:r>
                    </a:p>
                  </a:txBody>
                  <a:tcPr marL="9525" marR="9525" marT="9525" marB="0" anchor="ctr"/>
                </a:tc>
                <a:tc>
                  <a:txBody>
                    <a:bodyPr/>
                    <a:lstStyle/>
                    <a:p>
                      <a:pPr algn="ctr" fontAlgn="ctr"/>
                      <a:r>
                        <a:rPr lang="en-US" altLang="ja-JP" sz="800" b="0" i="0" u="none" strike="noStrike">
                          <a:effectLst/>
                          <a:latin typeface="ＭＳ Ｐゴシック"/>
                        </a:rPr>
                        <a:t>4.6%</a:t>
                      </a:r>
                    </a:p>
                  </a:txBody>
                  <a:tcPr marL="9525" marR="9525" marT="9525" marB="0" anchor="ctr"/>
                </a:tc>
                <a:tc>
                  <a:txBody>
                    <a:bodyPr/>
                    <a:lstStyle/>
                    <a:p>
                      <a:pPr algn="ctr" fontAlgn="ctr"/>
                      <a:r>
                        <a:rPr lang="en-US" altLang="ja-JP" sz="800" b="0" i="0" u="none" strike="noStrike" dirty="0">
                          <a:effectLst/>
                          <a:latin typeface="ＭＳ Ｐゴシック"/>
                        </a:rPr>
                        <a:t>17</a:t>
                      </a:r>
                    </a:p>
                  </a:txBody>
                  <a:tcPr marL="9525" marR="9525" marT="9525" marB="0" anchor="ctr"/>
                </a:tc>
                <a:tc>
                  <a:txBody>
                    <a:bodyPr/>
                    <a:lstStyle/>
                    <a:p>
                      <a:pPr algn="ctr" fontAlgn="ctr"/>
                      <a:r>
                        <a:rPr lang="en-US" altLang="ja-JP" sz="800" b="0" i="0" u="none" strike="noStrike">
                          <a:effectLst/>
                          <a:latin typeface="ＭＳ Ｐゴシック"/>
                        </a:rPr>
                        <a:t>5.4%</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12</a:t>
                      </a:r>
                    </a:p>
                  </a:txBody>
                  <a:tcPr marL="9525" marR="9525" marT="9525" marB="0" anchor="ctr"/>
                </a:tc>
                <a:tc>
                  <a:txBody>
                    <a:bodyPr/>
                    <a:lstStyle/>
                    <a:p>
                      <a:pPr algn="ctr" fontAlgn="ctr"/>
                      <a:r>
                        <a:rPr lang="en-US" altLang="ja-JP" sz="800" b="0" i="0" u="none" strike="noStrike">
                          <a:effectLst/>
                          <a:latin typeface="ＭＳ Ｐゴシック"/>
                        </a:rPr>
                        <a:t>4.0%</a:t>
                      </a:r>
                    </a:p>
                  </a:txBody>
                  <a:tcPr marL="9525" marR="9525" marT="9525" marB="0" anchor="ctr"/>
                </a:tc>
                <a:tc>
                  <a:txBody>
                    <a:bodyPr/>
                    <a:lstStyle/>
                    <a:p>
                      <a:pPr algn="ctr" fontAlgn="ctr"/>
                      <a:r>
                        <a:rPr lang="en-US" altLang="ja-JP" sz="800" b="0" i="0" u="none" strike="noStrike">
                          <a:effectLst/>
                          <a:latin typeface="ＭＳ Ｐゴシック"/>
                        </a:rPr>
                        <a:t>13</a:t>
                      </a:r>
                    </a:p>
                  </a:txBody>
                  <a:tcPr marL="9525" marR="9525" marT="9525" marB="0" anchor="ctr"/>
                </a:tc>
                <a:tc>
                  <a:txBody>
                    <a:bodyPr/>
                    <a:lstStyle/>
                    <a:p>
                      <a:pPr algn="ctr" fontAlgn="ctr"/>
                      <a:r>
                        <a:rPr lang="en-US" altLang="ja-JP" sz="800" b="0" i="0" u="none" strike="noStrike">
                          <a:effectLst/>
                          <a:latin typeface="ＭＳ Ｐゴシック"/>
                        </a:rPr>
                        <a:t>4.2%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15</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4.9%</a:t>
                      </a:r>
                    </a:p>
                  </a:txBody>
                  <a:tcPr marL="9525" marR="9525" marT="9525" marB="0" anchor="ctr"/>
                </a:tc>
              </a:tr>
              <a:tr h="205517">
                <a:tc>
                  <a:txBody>
                    <a:bodyPr/>
                    <a:lstStyle/>
                    <a:p>
                      <a:pPr algn="r" fontAlgn="ctr"/>
                      <a:r>
                        <a:rPr lang="ja-JP" altLang="en-US" sz="800" b="0" i="0" u="none" strike="noStrike" dirty="0">
                          <a:effectLst/>
                          <a:latin typeface="ＭＳ Ｐゴシック"/>
                        </a:rPr>
                        <a:t>買物</a:t>
                      </a:r>
                      <a:r>
                        <a:rPr lang="ja-JP" altLang="en-US" sz="800" b="0" i="0" u="none" strike="noStrike" dirty="0" smtClean="0">
                          <a:effectLst/>
                          <a:latin typeface="ＭＳ Ｐゴシック"/>
                        </a:rPr>
                        <a:t>のしやすさ</a:t>
                      </a:r>
                      <a:endParaRPr lang="ja-JP" altLang="en-US" sz="800" b="0" i="0" u="none" strike="noStrike" dirty="0">
                        <a:effectLst/>
                        <a:latin typeface="ＭＳ Ｐゴシック"/>
                      </a:endParaRPr>
                    </a:p>
                  </a:txBody>
                  <a:tcPr marL="9525" marR="9525" marT="9525" marB="0" anchor="ctr"/>
                </a:tc>
                <a:tc>
                  <a:txBody>
                    <a:bodyPr/>
                    <a:lstStyle/>
                    <a:p>
                      <a:pPr algn="ctr" fontAlgn="ctr"/>
                      <a:r>
                        <a:rPr lang="en-US" altLang="ja-JP" sz="800" b="0" i="0" u="none" strike="noStrike">
                          <a:effectLst/>
                          <a:latin typeface="ＭＳ Ｐゴシック"/>
                        </a:rPr>
                        <a:t>114</a:t>
                      </a:r>
                    </a:p>
                  </a:txBody>
                  <a:tcPr marL="9525" marR="9525" marT="9525" marB="0" anchor="ctr"/>
                </a:tc>
                <a:tc>
                  <a:txBody>
                    <a:bodyPr/>
                    <a:lstStyle/>
                    <a:p>
                      <a:pPr algn="ctr" fontAlgn="ctr"/>
                      <a:r>
                        <a:rPr lang="en-US" altLang="ja-JP" sz="800" b="0" i="0" u="none" strike="noStrike">
                          <a:effectLst/>
                          <a:latin typeface="ＭＳ Ｐゴシック"/>
                        </a:rPr>
                        <a:t>9.3%</a:t>
                      </a:r>
                    </a:p>
                  </a:txBody>
                  <a:tcPr marL="9525" marR="9525" marT="9525" marB="0" anchor="ctr"/>
                </a:tc>
                <a:tc>
                  <a:txBody>
                    <a:bodyPr/>
                    <a:lstStyle/>
                    <a:p>
                      <a:pPr algn="ctr" fontAlgn="ctr"/>
                      <a:r>
                        <a:rPr lang="en-US" altLang="ja-JP" sz="800" b="0" i="0" u="none" strike="noStrike">
                          <a:effectLst/>
                          <a:latin typeface="ＭＳ Ｐゴシック"/>
                        </a:rPr>
                        <a:t>35</a:t>
                      </a:r>
                    </a:p>
                  </a:txBody>
                  <a:tcPr marL="9525" marR="9525" marT="9525" marB="0" anchor="ctr"/>
                </a:tc>
                <a:tc>
                  <a:txBody>
                    <a:bodyPr/>
                    <a:lstStyle/>
                    <a:p>
                      <a:pPr algn="ctr" fontAlgn="ctr"/>
                      <a:r>
                        <a:rPr lang="en-US" altLang="ja-JP" sz="800" b="0" i="0" u="none" strike="noStrike" dirty="0">
                          <a:effectLst/>
                          <a:latin typeface="ＭＳ Ｐゴシック"/>
                        </a:rPr>
                        <a:t>11.1%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32</a:t>
                      </a:r>
                    </a:p>
                  </a:txBody>
                  <a:tcPr marL="9525" marR="9525" marT="9525" marB="0" anchor="ctr"/>
                </a:tc>
                <a:tc>
                  <a:txBody>
                    <a:bodyPr/>
                    <a:lstStyle/>
                    <a:p>
                      <a:pPr algn="ctr" fontAlgn="ctr"/>
                      <a:r>
                        <a:rPr lang="en-US" altLang="ja-JP" sz="800" b="0" i="0" u="none" strike="noStrike" dirty="0">
                          <a:effectLst/>
                          <a:latin typeface="ＭＳ Ｐゴシック"/>
                        </a:rPr>
                        <a:t>10.6%</a:t>
                      </a:r>
                    </a:p>
                  </a:txBody>
                  <a:tcPr marL="9525" marR="9525" marT="9525" marB="0" anchor="ctr"/>
                </a:tc>
                <a:tc>
                  <a:txBody>
                    <a:bodyPr/>
                    <a:lstStyle/>
                    <a:p>
                      <a:pPr algn="ctr" fontAlgn="ctr"/>
                      <a:r>
                        <a:rPr lang="en-US" altLang="ja-JP" sz="800" b="0" i="0" u="none" strike="noStrike" dirty="0">
                          <a:effectLst/>
                          <a:latin typeface="ＭＳ Ｐゴシック"/>
                        </a:rPr>
                        <a:t>17</a:t>
                      </a:r>
                    </a:p>
                  </a:txBody>
                  <a:tcPr marL="9525" marR="9525" marT="9525" marB="0" anchor="ctr"/>
                </a:tc>
                <a:tc>
                  <a:txBody>
                    <a:bodyPr/>
                    <a:lstStyle/>
                    <a:p>
                      <a:pPr algn="ctr" fontAlgn="ctr"/>
                      <a:r>
                        <a:rPr lang="en-US" altLang="ja-JP" sz="800" b="0" i="0" u="none" strike="noStrike" dirty="0">
                          <a:effectLst/>
                          <a:latin typeface="ＭＳ Ｐゴシック"/>
                        </a:rPr>
                        <a:t>5.6%</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30</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9.9%</a:t>
                      </a:r>
                    </a:p>
                  </a:txBody>
                  <a:tcPr marL="9525" marR="9525" marT="9525" marB="0" anchor="ctr"/>
                </a:tc>
              </a:tr>
              <a:tr h="205517">
                <a:tc>
                  <a:txBody>
                    <a:bodyPr/>
                    <a:lstStyle/>
                    <a:p>
                      <a:pPr algn="r" fontAlgn="ctr"/>
                      <a:r>
                        <a:rPr lang="ja-JP" altLang="en-US" sz="800" b="0" i="0" u="none" strike="noStrike" dirty="0">
                          <a:effectLst/>
                          <a:latin typeface="ＭＳ Ｐゴシック"/>
                        </a:rPr>
                        <a:t>交通利便性</a:t>
                      </a:r>
                    </a:p>
                  </a:txBody>
                  <a:tcPr marL="9525" marR="9525" marT="9525" marB="0" anchor="ctr"/>
                </a:tc>
                <a:tc>
                  <a:txBody>
                    <a:bodyPr/>
                    <a:lstStyle/>
                    <a:p>
                      <a:pPr algn="ctr" fontAlgn="ctr"/>
                      <a:r>
                        <a:rPr lang="en-US" altLang="ja-JP" sz="800" b="0" i="0" u="none" strike="noStrike">
                          <a:effectLst/>
                          <a:latin typeface="ＭＳ Ｐゴシック"/>
                        </a:rPr>
                        <a:t>214</a:t>
                      </a:r>
                    </a:p>
                  </a:txBody>
                  <a:tcPr marL="9525" marR="9525" marT="9525" marB="0" anchor="ctr"/>
                </a:tc>
                <a:tc>
                  <a:txBody>
                    <a:bodyPr/>
                    <a:lstStyle/>
                    <a:p>
                      <a:pPr algn="ctr" fontAlgn="ctr"/>
                      <a:r>
                        <a:rPr lang="en-US" altLang="ja-JP" sz="800" b="0" i="0" u="none" strike="noStrike">
                          <a:effectLst/>
                          <a:latin typeface="ＭＳ Ｐゴシック"/>
                        </a:rPr>
                        <a:t>17.4%</a:t>
                      </a:r>
                    </a:p>
                  </a:txBody>
                  <a:tcPr marL="9525" marR="9525" marT="9525" marB="0" anchor="ctr"/>
                </a:tc>
                <a:tc>
                  <a:txBody>
                    <a:bodyPr/>
                    <a:lstStyle/>
                    <a:p>
                      <a:pPr algn="ctr" fontAlgn="ctr"/>
                      <a:r>
                        <a:rPr lang="en-US" altLang="ja-JP" sz="800" b="0" i="0" u="none" strike="noStrike">
                          <a:effectLst/>
                          <a:latin typeface="ＭＳ Ｐゴシック"/>
                        </a:rPr>
                        <a:t>72</a:t>
                      </a:r>
                    </a:p>
                  </a:txBody>
                  <a:tcPr marL="9525" marR="9525" marT="9525" marB="0" anchor="ctr"/>
                </a:tc>
                <a:tc>
                  <a:txBody>
                    <a:bodyPr/>
                    <a:lstStyle/>
                    <a:p>
                      <a:pPr algn="ctr" fontAlgn="ctr"/>
                      <a:r>
                        <a:rPr lang="en-US" altLang="ja-JP" sz="800" b="0" i="0" u="none" strike="noStrike">
                          <a:effectLst/>
                          <a:latin typeface="ＭＳ Ｐゴシック"/>
                        </a:rPr>
                        <a:t>22.9%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42</a:t>
                      </a:r>
                    </a:p>
                  </a:txBody>
                  <a:tcPr marL="9525" marR="9525" marT="9525" marB="0" anchor="ctr"/>
                </a:tc>
                <a:tc>
                  <a:txBody>
                    <a:bodyPr/>
                    <a:lstStyle/>
                    <a:p>
                      <a:pPr algn="ctr" fontAlgn="ctr"/>
                      <a:r>
                        <a:rPr lang="en-US" altLang="ja-JP" sz="800" b="0" i="0" u="none" strike="noStrike" dirty="0">
                          <a:effectLst/>
                          <a:latin typeface="ＭＳ Ｐゴシック"/>
                        </a:rPr>
                        <a:t>13.9%</a:t>
                      </a:r>
                    </a:p>
                  </a:txBody>
                  <a:tcPr marL="9525" marR="9525" marT="9525" marB="0" anchor="ctr"/>
                </a:tc>
                <a:tc>
                  <a:txBody>
                    <a:bodyPr/>
                    <a:lstStyle/>
                    <a:p>
                      <a:pPr algn="ctr" fontAlgn="ctr"/>
                      <a:r>
                        <a:rPr lang="en-US" altLang="ja-JP" sz="800" b="0" i="0" u="none" strike="noStrike">
                          <a:effectLst/>
                          <a:latin typeface="ＭＳ Ｐゴシック"/>
                        </a:rPr>
                        <a:t>30</a:t>
                      </a:r>
                    </a:p>
                  </a:txBody>
                  <a:tcPr marL="9525" marR="9525" marT="9525" marB="0" anchor="ctr"/>
                </a:tc>
                <a:tc>
                  <a:txBody>
                    <a:bodyPr/>
                    <a:lstStyle/>
                    <a:p>
                      <a:pPr algn="ctr" fontAlgn="ctr"/>
                      <a:r>
                        <a:rPr lang="en-US" altLang="ja-JP" sz="800" b="0" i="0" u="none" strike="noStrike">
                          <a:effectLst/>
                          <a:latin typeface="ＭＳ Ｐゴシック"/>
                        </a:rPr>
                        <a:t>9.8%</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70</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23.0%</a:t>
                      </a:r>
                    </a:p>
                  </a:txBody>
                  <a:tcPr marL="9525" marR="9525" marT="9525" marB="0" anchor="ctr"/>
                </a:tc>
              </a:tr>
            </a:tbl>
          </a:graphicData>
        </a:graphic>
      </p:graphicFrame>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000" y="2214563"/>
            <a:ext cx="4680000" cy="4017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274411" y="694601"/>
            <a:ext cx="3328045" cy="276999"/>
          </a:xfrm>
          <a:prstGeom prst="rect">
            <a:avLst/>
          </a:prstGeom>
          <a:noFill/>
        </p:spPr>
        <p:txBody>
          <a:bodyPr wrap="square" rtlCol="0">
            <a:spAutoFit/>
          </a:bodyPr>
          <a:lstStyle/>
          <a:p>
            <a:r>
              <a:rPr kumimoji="1" lang="en-US" altLang="ja-JP" sz="1200" dirty="0" smtClean="0">
                <a:latin typeface="+mn-ea"/>
              </a:rPr>
              <a:t>Q</a:t>
            </a:r>
            <a:r>
              <a:rPr lang="en-US" altLang="ja-JP" sz="1200" dirty="0" smtClean="0">
                <a:latin typeface="+mn-ea"/>
              </a:rPr>
              <a:t>4</a:t>
            </a:r>
            <a:r>
              <a:rPr lang="ja-JP" altLang="en-US" sz="1200" dirty="0" smtClean="0">
                <a:latin typeface="+mn-ea"/>
              </a:rPr>
              <a:t>　</a:t>
            </a:r>
            <a:r>
              <a:rPr lang="ja-JP" altLang="en-US" sz="1200" dirty="0">
                <a:latin typeface="+mn-ea"/>
              </a:rPr>
              <a:t>直売所を選ぶ際に重視すること（複数回答</a:t>
            </a:r>
            <a:r>
              <a:rPr lang="ja-JP" altLang="en-US" sz="1200" dirty="0" smtClean="0">
                <a:latin typeface="+mn-ea"/>
              </a:rPr>
              <a:t>）　</a:t>
            </a:r>
            <a:endParaRPr kumimoji="1" lang="ja-JP" altLang="en-US" sz="1200" dirty="0">
              <a:latin typeface="+mn-ea"/>
            </a:endParaRPr>
          </a:p>
        </p:txBody>
      </p:sp>
      <p:sp>
        <p:nvSpPr>
          <p:cNvPr id="2" name="フッター プレースホルダー 1"/>
          <p:cNvSpPr>
            <a:spLocks noGrp="1"/>
          </p:cNvSpPr>
          <p:nvPr>
            <p:ph type="ftr" sz="quarter" idx="11"/>
          </p:nvPr>
        </p:nvSpPr>
        <p:spPr>
          <a:xfrm>
            <a:off x="2338561" y="8637876"/>
            <a:ext cx="2171700" cy="486833"/>
          </a:xfrm>
        </p:spPr>
        <p:txBody>
          <a:bodyPr/>
          <a:lstStyle/>
          <a:p>
            <a:r>
              <a:rPr lang="ja-JP" altLang="en-US" dirty="0"/>
              <a:t>５</a:t>
            </a:r>
            <a:endParaRPr kumimoji="1" lang="ja-JP" altLang="en-US" dirty="0"/>
          </a:p>
        </p:txBody>
      </p:sp>
    </p:spTree>
    <p:extLst>
      <p:ext uri="{BB962C8B-B14F-4D97-AF65-F5344CB8AC3E}">
        <p14:creationId xmlns:p14="http://schemas.microsoft.com/office/powerpoint/2010/main" val="4218808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55232098"/>
              </p:ext>
            </p:extLst>
          </p:nvPr>
        </p:nvGraphicFramePr>
        <p:xfrm>
          <a:off x="270777" y="3192057"/>
          <a:ext cx="3059995" cy="1013460"/>
        </p:xfrm>
        <a:graphic>
          <a:graphicData uri="http://schemas.openxmlformats.org/drawingml/2006/table">
            <a:tbl>
              <a:tblPr firstRow="1" bandRow="1">
                <a:tableStyleId>{073A0DAA-6AF3-43AB-8588-CEC1D06C72B9}</a:tableStyleId>
              </a:tblPr>
              <a:tblGrid>
                <a:gridCol w="606745"/>
                <a:gridCol w="245325"/>
                <a:gridCol w="245325"/>
                <a:gridCol w="245325"/>
                <a:gridCol w="245325"/>
                <a:gridCol w="245325"/>
                <a:gridCol w="245325"/>
                <a:gridCol w="245325"/>
                <a:gridCol w="245325"/>
                <a:gridCol w="245325"/>
                <a:gridCol w="245325"/>
              </a:tblGrid>
              <a:tr h="253365">
                <a:tc>
                  <a:txBody>
                    <a:bodyPr/>
                    <a:lstStyle/>
                    <a:p>
                      <a:pPr algn="r" fontAlgn="ctr"/>
                      <a:r>
                        <a:rPr lang="ja-JP" altLang="en-US" sz="800" b="0" i="0" u="none" strike="noStrike" dirty="0" smtClean="0">
                          <a:effectLst/>
                          <a:latin typeface="ＭＳ Ｐゴシック"/>
                        </a:rPr>
                        <a:t>またきたいか</a:t>
                      </a:r>
                      <a:endParaRPr lang="en-US" altLang="ja-JP" sz="800" b="0" i="0" u="none" strike="noStrike" dirty="0" smtClean="0">
                        <a:effectLst/>
                        <a:latin typeface="ＭＳ Ｐゴシック"/>
                      </a:endParaRPr>
                    </a:p>
                  </a:txBody>
                  <a:tcPr marL="9525" marR="9525" marT="9525" marB="0" anchor="ctr"/>
                </a:tc>
                <a:tc gridSpan="2">
                  <a:txBody>
                    <a:bodyPr/>
                    <a:lstStyle/>
                    <a:p>
                      <a:pPr algn="ctr" fontAlgn="ctr"/>
                      <a:r>
                        <a:rPr lang="ja-JP" altLang="en-US" sz="800" b="0" i="0" u="none" strike="noStrike" dirty="0" smtClean="0">
                          <a:solidFill>
                            <a:schemeClr val="bg1"/>
                          </a:solidFill>
                          <a:effectLst/>
                          <a:latin typeface="ＭＳ Ｐゴシック"/>
                        </a:rPr>
                        <a:t>合計</a:t>
                      </a:r>
                      <a:endParaRPr lang="en-US" altLang="ja-JP" sz="8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都市型</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中間型</a:t>
                      </a:r>
                      <a:endParaRPr lang="ja-JP" altLang="en-US" sz="900" b="0" i="0" u="none" strike="noStrike" dirty="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郊外型</a:t>
                      </a:r>
                      <a:r>
                        <a:rPr lang="ja-JP" altLang="en-US" sz="900" b="0" i="0" u="none" strike="noStrike" dirty="0">
                          <a:solidFill>
                            <a:schemeClr val="bg1"/>
                          </a:solidFill>
                          <a:effectLst/>
                          <a:latin typeface="ＭＳ Ｐゴシック"/>
                        </a:rPr>
                        <a:t>１</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郊外型２</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r>
              <a:tr h="253365">
                <a:tc>
                  <a:txBody>
                    <a:bodyPr/>
                    <a:lstStyle/>
                    <a:p>
                      <a:pPr algn="r" fontAlgn="ctr"/>
                      <a:r>
                        <a:rPr lang="ja-JP" altLang="en-US" sz="800" b="0" i="0" u="none" strike="noStrike">
                          <a:effectLst/>
                          <a:latin typeface="ＭＳ Ｐゴシック"/>
                        </a:rPr>
                        <a:t>思う</a:t>
                      </a:r>
                    </a:p>
                  </a:txBody>
                  <a:tcPr marL="9525" marR="9525" marT="9525" marB="0" anchor="ctr"/>
                </a:tc>
                <a:tc>
                  <a:txBody>
                    <a:bodyPr/>
                    <a:lstStyle/>
                    <a:p>
                      <a:pPr algn="ctr" fontAlgn="ctr"/>
                      <a:r>
                        <a:rPr lang="en-US" altLang="ja-JP" sz="800" b="0" i="0" u="none" strike="noStrike">
                          <a:effectLst/>
                          <a:latin typeface="ＭＳ Ｐゴシック"/>
                        </a:rPr>
                        <a:t>1189</a:t>
                      </a:r>
                    </a:p>
                  </a:txBody>
                  <a:tcPr marL="9525" marR="9525" marT="9525" marB="0" anchor="ctr"/>
                </a:tc>
                <a:tc>
                  <a:txBody>
                    <a:bodyPr/>
                    <a:lstStyle/>
                    <a:p>
                      <a:pPr algn="ctr" fontAlgn="ctr"/>
                      <a:r>
                        <a:rPr lang="en-US" altLang="ja-JP" sz="800" b="0" i="0" u="none" strike="noStrike">
                          <a:effectLst/>
                          <a:latin typeface="ＭＳ Ｐゴシック"/>
                        </a:rPr>
                        <a:t>96.9%</a:t>
                      </a:r>
                    </a:p>
                  </a:txBody>
                  <a:tcPr marL="9525" marR="9525" marT="9525" marB="0" anchor="ctr"/>
                </a:tc>
                <a:tc>
                  <a:txBody>
                    <a:bodyPr/>
                    <a:lstStyle/>
                    <a:p>
                      <a:pPr algn="ctr" fontAlgn="ctr"/>
                      <a:r>
                        <a:rPr lang="en-US" altLang="ja-JP" sz="800" b="0" i="0" u="none" strike="noStrike">
                          <a:effectLst/>
                          <a:latin typeface="ＭＳ Ｐゴシック"/>
                        </a:rPr>
                        <a:t>308</a:t>
                      </a:r>
                    </a:p>
                  </a:txBody>
                  <a:tcPr marL="9525" marR="9525" marT="9525" marB="0" anchor="ctr"/>
                </a:tc>
                <a:tc>
                  <a:txBody>
                    <a:bodyPr/>
                    <a:lstStyle/>
                    <a:p>
                      <a:pPr algn="ctr" fontAlgn="ctr"/>
                      <a:r>
                        <a:rPr lang="en-US" altLang="ja-JP" sz="800" b="0" i="0" u="none" strike="noStrike">
                          <a:effectLst/>
                          <a:latin typeface="ＭＳ Ｐゴシック"/>
                        </a:rPr>
                        <a:t>98.1%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300</a:t>
                      </a:r>
                    </a:p>
                  </a:txBody>
                  <a:tcPr marL="9525" marR="9525" marT="9525" marB="0" anchor="ctr"/>
                </a:tc>
                <a:tc>
                  <a:txBody>
                    <a:bodyPr/>
                    <a:lstStyle/>
                    <a:p>
                      <a:pPr algn="ctr" fontAlgn="ctr"/>
                      <a:r>
                        <a:rPr lang="en-US" altLang="ja-JP" sz="800" b="0" i="0" u="none" strike="noStrike">
                          <a:effectLst/>
                          <a:latin typeface="ＭＳ Ｐゴシック"/>
                        </a:rPr>
                        <a:t>99.0%</a:t>
                      </a:r>
                    </a:p>
                  </a:txBody>
                  <a:tcPr marL="9525" marR="9525" marT="9525" marB="0" anchor="ctr"/>
                </a:tc>
                <a:tc>
                  <a:txBody>
                    <a:bodyPr/>
                    <a:lstStyle/>
                    <a:p>
                      <a:pPr algn="ctr" fontAlgn="ctr"/>
                      <a:r>
                        <a:rPr lang="en-US" altLang="ja-JP" sz="800" b="0" i="0" u="none" strike="noStrike">
                          <a:effectLst/>
                          <a:latin typeface="ＭＳ Ｐゴシック"/>
                        </a:rPr>
                        <a:t>291</a:t>
                      </a:r>
                    </a:p>
                  </a:txBody>
                  <a:tcPr marL="9525" marR="9525" marT="9525" marB="0" anchor="ctr"/>
                </a:tc>
                <a:tc>
                  <a:txBody>
                    <a:bodyPr/>
                    <a:lstStyle/>
                    <a:p>
                      <a:pPr algn="ctr" fontAlgn="ctr"/>
                      <a:r>
                        <a:rPr lang="en-US" altLang="ja-JP" sz="800" b="0" i="0" u="none" strike="noStrike">
                          <a:effectLst/>
                          <a:latin typeface="ＭＳ Ｐゴシック"/>
                        </a:rPr>
                        <a:t>95.1%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290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95.4%</a:t>
                      </a:r>
                    </a:p>
                  </a:txBody>
                  <a:tcPr marL="9525" marR="9525" marT="9525" marB="0" anchor="ctr"/>
                </a:tc>
              </a:tr>
              <a:tr h="253365">
                <a:tc>
                  <a:txBody>
                    <a:bodyPr/>
                    <a:lstStyle/>
                    <a:p>
                      <a:pPr algn="r" fontAlgn="ctr"/>
                      <a:r>
                        <a:rPr lang="ja-JP" altLang="en-US" sz="800" b="0" i="0" u="none" strike="noStrike">
                          <a:effectLst/>
                          <a:latin typeface="ＭＳ Ｐゴシック"/>
                        </a:rPr>
                        <a:t>思わない</a:t>
                      </a:r>
                    </a:p>
                  </a:txBody>
                  <a:tcPr marL="9525" marR="9525" marT="9525" marB="0" anchor="ctr"/>
                </a:tc>
                <a:tc>
                  <a:txBody>
                    <a:bodyPr/>
                    <a:lstStyle/>
                    <a:p>
                      <a:pPr algn="ctr" fontAlgn="ctr"/>
                      <a:r>
                        <a:rPr lang="en-US" altLang="ja-JP" sz="800" b="0" i="0" u="none" strike="noStrike">
                          <a:effectLst/>
                          <a:latin typeface="ＭＳ Ｐゴシック"/>
                        </a:rPr>
                        <a:t>10</a:t>
                      </a:r>
                    </a:p>
                  </a:txBody>
                  <a:tcPr marL="9525" marR="9525" marT="9525" marB="0" anchor="ctr"/>
                </a:tc>
                <a:tc>
                  <a:txBody>
                    <a:bodyPr/>
                    <a:lstStyle/>
                    <a:p>
                      <a:pPr algn="ctr" fontAlgn="ctr"/>
                      <a:r>
                        <a:rPr lang="en-US" altLang="ja-JP" sz="800" b="0" i="0" u="none" strike="noStrike">
                          <a:effectLst/>
                          <a:latin typeface="ＭＳ Ｐゴシック"/>
                        </a:rPr>
                        <a:t>0.8%</a:t>
                      </a:r>
                    </a:p>
                  </a:txBody>
                  <a:tcPr marL="9525" marR="9525" marT="9525" marB="0" anchor="ctr"/>
                </a:tc>
                <a:tc>
                  <a:txBody>
                    <a:bodyPr/>
                    <a:lstStyle/>
                    <a:p>
                      <a:pPr algn="ctr" fontAlgn="ctr"/>
                      <a:r>
                        <a:rPr lang="en-US" altLang="ja-JP" sz="800" b="0" i="0" u="none" strike="noStrike">
                          <a:effectLst/>
                          <a:latin typeface="ＭＳ Ｐゴシック"/>
                        </a:rPr>
                        <a:t>1</a:t>
                      </a:r>
                    </a:p>
                  </a:txBody>
                  <a:tcPr marL="9525" marR="9525" marT="9525" marB="0" anchor="ctr"/>
                </a:tc>
                <a:tc>
                  <a:txBody>
                    <a:bodyPr/>
                    <a:lstStyle/>
                    <a:p>
                      <a:pPr algn="ctr" fontAlgn="ctr"/>
                      <a:r>
                        <a:rPr lang="en-US" altLang="ja-JP" sz="800" b="0" i="0" u="none" strike="noStrike">
                          <a:effectLst/>
                          <a:latin typeface="ＭＳ Ｐゴシック"/>
                        </a:rPr>
                        <a:t>0.3%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a:t>
                      </a:r>
                    </a:p>
                  </a:txBody>
                  <a:tcPr marL="9525" marR="9525" marT="9525" marB="0" anchor="ctr"/>
                </a:tc>
                <a:tc>
                  <a:txBody>
                    <a:bodyPr/>
                    <a:lstStyle/>
                    <a:p>
                      <a:pPr algn="ctr" fontAlgn="ctr"/>
                      <a:r>
                        <a:rPr lang="en-US" altLang="ja-JP" sz="800" b="0" i="0" u="none" strike="noStrike">
                          <a:effectLst/>
                          <a:latin typeface="ＭＳ Ｐゴシック"/>
                        </a:rPr>
                        <a:t>0.3%</a:t>
                      </a:r>
                    </a:p>
                  </a:txBody>
                  <a:tcPr marL="9525" marR="9525" marT="9525" marB="0" anchor="ctr"/>
                </a:tc>
                <a:tc>
                  <a:txBody>
                    <a:bodyPr/>
                    <a:lstStyle/>
                    <a:p>
                      <a:pPr algn="ctr" fontAlgn="ctr"/>
                      <a:r>
                        <a:rPr lang="en-US" altLang="ja-JP" sz="800" b="0" i="0" u="none" strike="noStrike">
                          <a:effectLst/>
                          <a:latin typeface="ＭＳ Ｐゴシック"/>
                        </a:rPr>
                        <a:t>4</a:t>
                      </a:r>
                    </a:p>
                  </a:txBody>
                  <a:tcPr marL="9525" marR="9525" marT="9525" marB="0" anchor="ctr"/>
                </a:tc>
                <a:tc>
                  <a:txBody>
                    <a:bodyPr/>
                    <a:lstStyle/>
                    <a:p>
                      <a:pPr algn="ctr" fontAlgn="ctr"/>
                      <a:r>
                        <a:rPr lang="en-US" altLang="ja-JP" sz="800" b="0" i="0" u="none" strike="noStrike">
                          <a:effectLst/>
                          <a:latin typeface="ＭＳ Ｐゴシック"/>
                        </a:rPr>
                        <a:t>1.3%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1.3%</a:t>
                      </a:r>
                    </a:p>
                  </a:txBody>
                  <a:tcPr marL="9525" marR="9525" marT="9525" marB="0" anchor="ctr"/>
                </a:tc>
              </a:tr>
              <a:tr h="253365">
                <a:tc>
                  <a:txBody>
                    <a:bodyPr/>
                    <a:lstStyle/>
                    <a:p>
                      <a:pPr algn="r" fontAlgn="ctr"/>
                      <a:r>
                        <a:rPr lang="ja-JP" altLang="en-US" sz="800" b="0" i="0" u="none" strike="noStrike">
                          <a:effectLst/>
                          <a:latin typeface="ＭＳ Ｐゴシック"/>
                        </a:rPr>
                        <a:t>わからない</a:t>
                      </a:r>
                    </a:p>
                  </a:txBody>
                  <a:tcPr marL="9525" marR="9525" marT="9525" marB="0" anchor="ctr"/>
                </a:tc>
                <a:tc>
                  <a:txBody>
                    <a:bodyPr/>
                    <a:lstStyle/>
                    <a:p>
                      <a:pPr algn="ctr" fontAlgn="ctr"/>
                      <a:r>
                        <a:rPr lang="en-US" altLang="ja-JP" sz="800" b="0" i="0" u="none" strike="noStrike">
                          <a:effectLst/>
                          <a:latin typeface="ＭＳ Ｐゴシック"/>
                        </a:rPr>
                        <a:t>28</a:t>
                      </a:r>
                    </a:p>
                  </a:txBody>
                  <a:tcPr marL="9525" marR="9525" marT="9525" marB="0" anchor="ctr"/>
                </a:tc>
                <a:tc>
                  <a:txBody>
                    <a:bodyPr/>
                    <a:lstStyle/>
                    <a:p>
                      <a:pPr algn="ctr" fontAlgn="ctr"/>
                      <a:r>
                        <a:rPr lang="en-US" altLang="ja-JP" sz="800" b="0" i="0" u="none" strike="noStrike">
                          <a:effectLst/>
                          <a:latin typeface="ＭＳ Ｐゴシック"/>
                        </a:rPr>
                        <a:t>2.3%</a:t>
                      </a:r>
                    </a:p>
                  </a:txBody>
                  <a:tcPr marL="9525" marR="9525" marT="9525" marB="0" anchor="ctr"/>
                </a:tc>
                <a:tc>
                  <a:txBody>
                    <a:bodyPr/>
                    <a:lstStyle/>
                    <a:p>
                      <a:pPr algn="ctr" fontAlgn="ctr"/>
                      <a:r>
                        <a:rPr lang="en-US" altLang="ja-JP" sz="800" b="0" i="0" u="none" strike="noStrike">
                          <a:effectLst/>
                          <a:latin typeface="ＭＳ Ｐゴシック"/>
                        </a:rPr>
                        <a:t>5</a:t>
                      </a:r>
                    </a:p>
                  </a:txBody>
                  <a:tcPr marL="9525" marR="9525" marT="9525" marB="0" anchor="ctr"/>
                </a:tc>
                <a:tc>
                  <a:txBody>
                    <a:bodyPr/>
                    <a:lstStyle/>
                    <a:p>
                      <a:pPr algn="ctr" fontAlgn="ctr"/>
                      <a:r>
                        <a:rPr lang="en-US" altLang="ja-JP" sz="800" b="0" i="0" u="none" strike="noStrike">
                          <a:effectLst/>
                          <a:latin typeface="ＭＳ Ｐゴシック"/>
                        </a:rPr>
                        <a:t>1.6%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a:t>
                      </a:r>
                    </a:p>
                  </a:txBody>
                  <a:tcPr marL="9525" marR="9525" marT="9525" marB="0" anchor="ctr"/>
                </a:tc>
                <a:tc>
                  <a:txBody>
                    <a:bodyPr/>
                    <a:lstStyle/>
                    <a:p>
                      <a:pPr algn="ctr" fontAlgn="ctr"/>
                      <a:r>
                        <a:rPr lang="en-US" altLang="ja-JP" sz="800" b="0" i="0" u="none" strike="noStrike">
                          <a:effectLst/>
                          <a:latin typeface="ＭＳ Ｐゴシック"/>
                        </a:rPr>
                        <a:t>0.7%</a:t>
                      </a:r>
                    </a:p>
                  </a:txBody>
                  <a:tcPr marL="9525" marR="9525" marT="9525" marB="0" anchor="ctr"/>
                </a:tc>
                <a:tc>
                  <a:txBody>
                    <a:bodyPr/>
                    <a:lstStyle/>
                    <a:p>
                      <a:pPr algn="ctr" fontAlgn="ctr"/>
                      <a:r>
                        <a:rPr lang="en-US" altLang="ja-JP" sz="800" b="0" i="0" u="none" strike="noStrike">
                          <a:effectLst/>
                          <a:latin typeface="ＭＳ Ｐゴシック"/>
                        </a:rPr>
                        <a:t>11</a:t>
                      </a:r>
                    </a:p>
                  </a:txBody>
                  <a:tcPr marL="9525" marR="9525" marT="9525" marB="0" anchor="ctr"/>
                </a:tc>
                <a:tc>
                  <a:txBody>
                    <a:bodyPr/>
                    <a:lstStyle/>
                    <a:p>
                      <a:pPr algn="ctr" fontAlgn="ctr"/>
                      <a:r>
                        <a:rPr lang="en-US" altLang="ja-JP" sz="800" b="0" i="0" u="none" strike="noStrike">
                          <a:effectLst/>
                          <a:latin typeface="ＭＳ Ｐゴシック"/>
                        </a:rPr>
                        <a:t>3.6%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10</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3.3%</a:t>
                      </a:r>
                    </a:p>
                  </a:txBody>
                  <a:tcPr marL="9525" marR="9525" marT="9525" marB="0" anchor="ctr"/>
                </a:tc>
              </a:tr>
            </a:tbl>
          </a:graphicData>
        </a:graphic>
      </p:graphicFrame>
      <p:sp>
        <p:nvSpPr>
          <p:cNvPr id="4" name="テキスト ボックス 3"/>
          <p:cNvSpPr txBox="1"/>
          <p:nvPr/>
        </p:nvSpPr>
        <p:spPr>
          <a:xfrm>
            <a:off x="223838" y="251839"/>
            <a:ext cx="2651740" cy="276999"/>
          </a:xfrm>
          <a:prstGeom prst="rect">
            <a:avLst/>
          </a:prstGeom>
          <a:noFill/>
        </p:spPr>
        <p:txBody>
          <a:bodyPr wrap="square" rtlCol="0">
            <a:spAutoFit/>
          </a:bodyPr>
          <a:lstStyle/>
          <a:p>
            <a:r>
              <a:rPr kumimoji="1" lang="en-US" altLang="ja-JP" sz="1200" dirty="0" smtClean="0"/>
              <a:t>Q</a:t>
            </a:r>
            <a:r>
              <a:rPr lang="en-US" altLang="ja-JP" sz="1200" dirty="0"/>
              <a:t>6</a:t>
            </a:r>
            <a:r>
              <a:rPr kumimoji="1" lang="ja-JP" altLang="en-US" sz="1200" dirty="0" smtClean="0"/>
              <a:t>　</a:t>
            </a:r>
            <a:r>
              <a:rPr lang="ja-JP" altLang="en-US" sz="1200" dirty="0" smtClean="0"/>
              <a:t>また来たいと思うか</a:t>
            </a:r>
            <a:endParaRPr kumimoji="1" lang="ja-JP" altLang="en-US" sz="1200" dirty="0"/>
          </a:p>
        </p:txBody>
      </p:sp>
      <p:sp>
        <p:nvSpPr>
          <p:cNvPr id="5" name="テキスト ボックス 4"/>
          <p:cNvSpPr txBox="1"/>
          <p:nvPr/>
        </p:nvSpPr>
        <p:spPr>
          <a:xfrm>
            <a:off x="3544908" y="251838"/>
            <a:ext cx="2651740" cy="276999"/>
          </a:xfrm>
          <a:prstGeom prst="rect">
            <a:avLst/>
          </a:prstGeom>
          <a:noFill/>
        </p:spPr>
        <p:txBody>
          <a:bodyPr wrap="square" rtlCol="0">
            <a:spAutoFit/>
          </a:bodyPr>
          <a:lstStyle/>
          <a:p>
            <a:r>
              <a:rPr kumimoji="1" lang="en-US" altLang="ja-JP" sz="1200" dirty="0" smtClean="0"/>
              <a:t>Q9</a:t>
            </a:r>
            <a:r>
              <a:rPr kumimoji="1" lang="ja-JP" altLang="en-US" sz="1200" dirty="0" smtClean="0"/>
              <a:t>　希望併設施設</a:t>
            </a:r>
            <a:endParaRPr kumimoji="1" lang="ja-JP" altLang="en-US" sz="1200" dirty="0"/>
          </a:p>
        </p:txBody>
      </p:sp>
      <p:graphicFrame>
        <p:nvGraphicFramePr>
          <p:cNvPr id="7" name="表 6"/>
          <p:cNvGraphicFramePr>
            <a:graphicFrameLocks noGrp="1"/>
          </p:cNvGraphicFramePr>
          <p:nvPr>
            <p:extLst>
              <p:ext uri="{D42A27DB-BD31-4B8C-83A1-F6EECF244321}">
                <p14:modId xmlns:p14="http://schemas.microsoft.com/office/powerpoint/2010/main" val="3843966551"/>
              </p:ext>
            </p:extLst>
          </p:nvPr>
        </p:nvGraphicFramePr>
        <p:xfrm>
          <a:off x="3541708" y="3198013"/>
          <a:ext cx="3059997" cy="1170529"/>
        </p:xfrm>
        <a:graphic>
          <a:graphicData uri="http://schemas.openxmlformats.org/drawingml/2006/table">
            <a:tbl>
              <a:tblPr firstRow="1" bandRow="1">
                <a:tableStyleId>{073A0DAA-6AF3-43AB-8588-CEC1D06C72B9}</a:tableStyleId>
              </a:tblPr>
              <a:tblGrid>
                <a:gridCol w="553867"/>
                <a:gridCol w="250613"/>
                <a:gridCol w="250613"/>
                <a:gridCol w="250613"/>
                <a:gridCol w="250613"/>
                <a:gridCol w="250613"/>
                <a:gridCol w="250613"/>
                <a:gridCol w="250613"/>
                <a:gridCol w="250613"/>
                <a:gridCol w="250613"/>
                <a:gridCol w="250613"/>
              </a:tblGrid>
              <a:tr h="248440">
                <a:tc>
                  <a:txBody>
                    <a:bodyPr/>
                    <a:lstStyle/>
                    <a:p>
                      <a:pPr algn="r" fontAlgn="ctr"/>
                      <a:r>
                        <a:rPr lang="ja-JP" altLang="en-US" sz="800" b="0" i="0" u="none" strike="noStrike" dirty="0" smtClean="0">
                          <a:effectLst/>
                          <a:latin typeface="ＭＳ Ｐゴシック"/>
                        </a:rPr>
                        <a:t>併設施設</a:t>
                      </a:r>
                      <a:endParaRPr lang="ja-JP" altLang="en-US" sz="800" b="0" i="0" u="none" strike="noStrike" dirty="0">
                        <a:effectLst/>
                        <a:latin typeface="ＭＳ Ｐゴシック"/>
                      </a:endParaRPr>
                    </a:p>
                  </a:txBody>
                  <a:tcPr marL="9525" marR="9525" marT="9525" marB="0" anchor="ctr"/>
                </a:tc>
                <a:tc gridSpan="2">
                  <a:txBody>
                    <a:bodyPr/>
                    <a:lstStyle/>
                    <a:p>
                      <a:pPr algn="ctr" fontAlgn="ctr"/>
                      <a:r>
                        <a:rPr lang="ja-JP" altLang="en-US" sz="800" b="0" i="0" u="none" strike="noStrike" dirty="0" smtClean="0">
                          <a:solidFill>
                            <a:schemeClr val="bg1"/>
                          </a:solidFill>
                          <a:effectLst/>
                          <a:latin typeface="ＭＳ Ｐゴシック"/>
                        </a:rPr>
                        <a:t>合計</a:t>
                      </a:r>
                      <a:endParaRPr lang="en-US" altLang="ja-JP" sz="8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都市型</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中間型</a:t>
                      </a:r>
                      <a:endParaRPr lang="ja-JP" altLang="en-US" sz="900" b="0" i="0" u="none" strike="noStrike" dirty="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郊外型</a:t>
                      </a:r>
                      <a:r>
                        <a:rPr lang="ja-JP" altLang="en-US" sz="900" b="0" i="0" u="none" strike="noStrike" dirty="0">
                          <a:solidFill>
                            <a:schemeClr val="bg1"/>
                          </a:solidFill>
                          <a:effectLst/>
                          <a:latin typeface="ＭＳ Ｐゴシック"/>
                        </a:rPr>
                        <a:t>１</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郊外型２</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r>
              <a:tr h="166989">
                <a:tc>
                  <a:txBody>
                    <a:bodyPr/>
                    <a:lstStyle/>
                    <a:p>
                      <a:pPr algn="r" fontAlgn="ctr"/>
                      <a:r>
                        <a:rPr lang="ja-JP" altLang="en-US" sz="800" b="0" i="0" u="none" strike="noStrike" dirty="0">
                          <a:effectLst/>
                          <a:latin typeface="ＭＳ Ｐゴシック"/>
                        </a:rPr>
                        <a:t>レストラン</a:t>
                      </a:r>
                    </a:p>
                  </a:txBody>
                  <a:tcPr marL="9525" marR="9525" marT="9525" marB="0" anchor="ctr"/>
                </a:tc>
                <a:tc>
                  <a:txBody>
                    <a:bodyPr/>
                    <a:lstStyle/>
                    <a:p>
                      <a:pPr algn="ctr" fontAlgn="ctr"/>
                      <a:r>
                        <a:rPr lang="en-US" altLang="ja-JP" sz="800" b="0" i="0" u="none" strike="noStrike">
                          <a:effectLst/>
                          <a:latin typeface="ＭＳ Ｐゴシック"/>
                        </a:rPr>
                        <a:t>317</a:t>
                      </a:r>
                    </a:p>
                  </a:txBody>
                  <a:tcPr marL="9525" marR="9525" marT="9525" marB="0" anchor="ctr"/>
                </a:tc>
                <a:tc>
                  <a:txBody>
                    <a:bodyPr/>
                    <a:lstStyle/>
                    <a:p>
                      <a:pPr algn="ctr" fontAlgn="ctr"/>
                      <a:r>
                        <a:rPr lang="en-US" altLang="ja-JP" sz="800" b="0" i="0" u="none" strike="noStrike">
                          <a:effectLst/>
                          <a:latin typeface="ＭＳ Ｐゴシック"/>
                        </a:rPr>
                        <a:t>25.8%</a:t>
                      </a:r>
                    </a:p>
                  </a:txBody>
                  <a:tcPr marL="9525" marR="9525" marT="9525" marB="0" anchor="ctr"/>
                </a:tc>
                <a:tc>
                  <a:txBody>
                    <a:bodyPr/>
                    <a:lstStyle/>
                    <a:p>
                      <a:pPr algn="ctr" fontAlgn="ctr"/>
                      <a:r>
                        <a:rPr lang="en-US" altLang="ja-JP" sz="800" b="0" i="0" u="none" strike="noStrike">
                          <a:effectLst/>
                          <a:latin typeface="ＭＳ Ｐゴシック"/>
                        </a:rPr>
                        <a:t>37</a:t>
                      </a:r>
                    </a:p>
                  </a:txBody>
                  <a:tcPr marL="9525" marR="9525" marT="9525" marB="0" anchor="ctr"/>
                </a:tc>
                <a:tc>
                  <a:txBody>
                    <a:bodyPr/>
                    <a:lstStyle/>
                    <a:p>
                      <a:pPr algn="ctr" fontAlgn="ctr"/>
                      <a:r>
                        <a:rPr lang="en-US" altLang="ja-JP" sz="800" b="0" i="0" u="none" strike="noStrike">
                          <a:effectLst/>
                          <a:latin typeface="ＭＳ Ｐゴシック"/>
                        </a:rPr>
                        <a:t>11.8%</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71</a:t>
                      </a:r>
                    </a:p>
                  </a:txBody>
                  <a:tcPr marL="9525" marR="9525" marT="9525" marB="0" anchor="ctr"/>
                </a:tc>
                <a:tc>
                  <a:txBody>
                    <a:bodyPr/>
                    <a:lstStyle/>
                    <a:p>
                      <a:pPr algn="ctr" fontAlgn="ctr"/>
                      <a:r>
                        <a:rPr lang="en-US" altLang="ja-JP" sz="800" b="0" i="0" u="none" strike="noStrike">
                          <a:effectLst/>
                          <a:latin typeface="ＭＳ Ｐゴシック"/>
                        </a:rPr>
                        <a:t>23.4%</a:t>
                      </a:r>
                    </a:p>
                  </a:txBody>
                  <a:tcPr marL="9525" marR="9525" marT="9525" marB="0" anchor="ctr"/>
                </a:tc>
                <a:tc>
                  <a:txBody>
                    <a:bodyPr/>
                    <a:lstStyle/>
                    <a:p>
                      <a:pPr algn="ctr" fontAlgn="ctr"/>
                      <a:r>
                        <a:rPr lang="en-US" altLang="ja-JP" sz="800" b="0" i="0" u="none" strike="noStrike">
                          <a:effectLst/>
                          <a:latin typeface="ＭＳ Ｐゴシック"/>
                        </a:rPr>
                        <a:t>104</a:t>
                      </a:r>
                    </a:p>
                  </a:txBody>
                  <a:tcPr marL="9525" marR="9525" marT="9525" marB="0" anchor="ctr"/>
                </a:tc>
                <a:tc>
                  <a:txBody>
                    <a:bodyPr/>
                    <a:lstStyle/>
                    <a:p>
                      <a:pPr algn="ctr" fontAlgn="ctr"/>
                      <a:r>
                        <a:rPr lang="en-US" altLang="ja-JP" sz="800" b="0" i="0" u="none" strike="noStrike">
                          <a:effectLst/>
                          <a:latin typeface="ＭＳ Ｐゴシック"/>
                        </a:rPr>
                        <a:t>34.0%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105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34.5%</a:t>
                      </a:r>
                    </a:p>
                  </a:txBody>
                  <a:tcPr marL="9525" marR="9525" marT="9525" marB="0" anchor="ctr"/>
                </a:tc>
              </a:tr>
              <a:tr h="151020">
                <a:tc>
                  <a:txBody>
                    <a:bodyPr/>
                    <a:lstStyle/>
                    <a:p>
                      <a:pPr algn="r" fontAlgn="ctr"/>
                      <a:r>
                        <a:rPr lang="ja-JP" altLang="en-US" sz="800" b="0" i="0" u="none" strike="noStrike" dirty="0">
                          <a:effectLst/>
                          <a:latin typeface="ＭＳ Ｐゴシック"/>
                        </a:rPr>
                        <a:t>軽食、喫茶</a:t>
                      </a:r>
                    </a:p>
                  </a:txBody>
                  <a:tcPr marL="9525" marR="9525" marT="9525" marB="0" anchor="ctr"/>
                </a:tc>
                <a:tc>
                  <a:txBody>
                    <a:bodyPr/>
                    <a:lstStyle/>
                    <a:p>
                      <a:pPr algn="ctr" fontAlgn="ctr"/>
                      <a:r>
                        <a:rPr lang="en-US" altLang="ja-JP" sz="800" b="0" i="0" u="none" strike="noStrike">
                          <a:effectLst/>
                          <a:latin typeface="ＭＳ Ｐゴシック"/>
                        </a:rPr>
                        <a:t>462</a:t>
                      </a:r>
                    </a:p>
                  </a:txBody>
                  <a:tcPr marL="9525" marR="9525" marT="9525" marB="0" anchor="ctr"/>
                </a:tc>
                <a:tc>
                  <a:txBody>
                    <a:bodyPr/>
                    <a:lstStyle/>
                    <a:p>
                      <a:pPr algn="ctr" fontAlgn="ctr"/>
                      <a:r>
                        <a:rPr lang="en-US" altLang="ja-JP" sz="800" b="0" i="0" u="none" strike="noStrike">
                          <a:effectLst/>
                          <a:latin typeface="ＭＳ Ｐゴシック"/>
                        </a:rPr>
                        <a:t>37.7%</a:t>
                      </a:r>
                    </a:p>
                  </a:txBody>
                  <a:tcPr marL="9525" marR="9525" marT="9525" marB="0" anchor="ctr"/>
                </a:tc>
                <a:tc>
                  <a:txBody>
                    <a:bodyPr/>
                    <a:lstStyle/>
                    <a:p>
                      <a:pPr algn="ctr" fontAlgn="ctr"/>
                      <a:r>
                        <a:rPr lang="en-US" altLang="ja-JP" sz="800" b="0" i="0" u="none" strike="noStrike">
                          <a:effectLst/>
                          <a:latin typeface="ＭＳ Ｐゴシック"/>
                        </a:rPr>
                        <a:t>121</a:t>
                      </a:r>
                    </a:p>
                  </a:txBody>
                  <a:tcPr marL="9525" marR="9525" marT="9525" marB="0" anchor="ctr"/>
                </a:tc>
                <a:tc>
                  <a:txBody>
                    <a:bodyPr/>
                    <a:lstStyle/>
                    <a:p>
                      <a:pPr algn="ctr" fontAlgn="ctr"/>
                      <a:r>
                        <a:rPr lang="en-US" altLang="ja-JP" sz="800" b="0" i="0" u="none" strike="noStrike">
                          <a:effectLst/>
                          <a:latin typeface="ＭＳ Ｐゴシック"/>
                        </a:rPr>
                        <a:t>38.5%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98</a:t>
                      </a:r>
                    </a:p>
                  </a:txBody>
                  <a:tcPr marL="9525" marR="9525" marT="9525" marB="0" anchor="ctr"/>
                </a:tc>
                <a:tc>
                  <a:txBody>
                    <a:bodyPr/>
                    <a:lstStyle/>
                    <a:p>
                      <a:pPr algn="ctr" fontAlgn="ctr"/>
                      <a:r>
                        <a:rPr lang="en-US" altLang="ja-JP" sz="800" b="0" i="0" u="none" strike="noStrike">
                          <a:effectLst/>
                          <a:latin typeface="ＭＳ Ｐゴシック"/>
                        </a:rPr>
                        <a:t>32.3%</a:t>
                      </a:r>
                    </a:p>
                  </a:txBody>
                  <a:tcPr marL="9525" marR="9525" marT="9525" marB="0" anchor="ctr"/>
                </a:tc>
                <a:tc>
                  <a:txBody>
                    <a:bodyPr/>
                    <a:lstStyle/>
                    <a:p>
                      <a:pPr algn="ctr" fontAlgn="ctr"/>
                      <a:r>
                        <a:rPr lang="en-US" altLang="ja-JP" sz="800" b="0" i="0" u="none" strike="noStrike">
                          <a:effectLst/>
                          <a:latin typeface="ＭＳ Ｐゴシック"/>
                        </a:rPr>
                        <a:t>112</a:t>
                      </a:r>
                    </a:p>
                  </a:txBody>
                  <a:tcPr marL="9525" marR="9525" marT="9525" marB="0" anchor="ctr"/>
                </a:tc>
                <a:tc>
                  <a:txBody>
                    <a:bodyPr/>
                    <a:lstStyle/>
                    <a:p>
                      <a:pPr algn="ctr" fontAlgn="ctr"/>
                      <a:r>
                        <a:rPr lang="en-US" altLang="ja-JP" sz="800" b="0" i="0" u="none" strike="noStrike">
                          <a:effectLst/>
                          <a:latin typeface="ＭＳ Ｐゴシック"/>
                        </a:rPr>
                        <a:t>36.6%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131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43.1%</a:t>
                      </a:r>
                    </a:p>
                  </a:txBody>
                  <a:tcPr marL="9525" marR="9525" marT="9525" marB="0" anchor="ctr"/>
                </a:tc>
              </a:tr>
              <a:tr h="151020">
                <a:tc>
                  <a:txBody>
                    <a:bodyPr/>
                    <a:lstStyle/>
                    <a:p>
                      <a:pPr algn="r" fontAlgn="ctr"/>
                      <a:r>
                        <a:rPr lang="ja-JP" altLang="en-US" sz="800" b="0" i="0" u="none" strike="noStrike" dirty="0">
                          <a:effectLst/>
                          <a:latin typeface="ＭＳ Ｐゴシック"/>
                        </a:rPr>
                        <a:t>体験農園</a:t>
                      </a:r>
                    </a:p>
                  </a:txBody>
                  <a:tcPr marL="9525" marR="9525" marT="9525" marB="0" anchor="ctr"/>
                </a:tc>
                <a:tc>
                  <a:txBody>
                    <a:bodyPr/>
                    <a:lstStyle/>
                    <a:p>
                      <a:pPr algn="ctr" fontAlgn="ctr"/>
                      <a:r>
                        <a:rPr lang="en-US" altLang="ja-JP" sz="800" b="0" i="0" u="none" strike="noStrike">
                          <a:effectLst/>
                          <a:latin typeface="ＭＳ Ｐゴシック"/>
                        </a:rPr>
                        <a:t>123</a:t>
                      </a:r>
                    </a:p>
                  </a:txBody>
                  <a:tcPr marL="9525" marR="9525" marT="9525" marB="0" anchor="ctr"/>
                </a:tc>
                <a:tc>
                  <a:txBody>
                    <a:bodyPr/>
                    <a:lstStyle/>
                    <a:p>
                      <a:pPr algn="ctr" fontAlgn="ctr"/>
                      <a:r>
                        <a:rPr lang="en-US" altLang="ja-JP" sz="800" b="0" i="0" u="none" strike="noStrike">
                          <a:effectLst/>
                          <a:latin typeface="ＭＳ Ｐゴシック"/>
                        </a:rPr>
                        <a:t>10.0%</a:t>
                      </a:r>
                    </a:p>
                  </a:txBody>
                  <a:tcPr marL="9525" marR="9525" marT="9525" marB="0" anchor="ctr"/>
                </a:tc>
                <a:tc>
                  <a:txBody>
                    <a:bodyPr/>
                    <a:lstStyle/>
                    <a:p>
                      <a:pPr algn="ctr" fontAlgn="ctr"/>
                      <a:r>
                        <a:rPr lang="en-US" altLang="ja-JP" sz="800" b="0" i="0" u="none" strike="noStrike">
                          <a:effectLst/>
                          <a:latin typeface="ＭＳ Ｐゴシック"/>
                        </a:rPr>
                        <a:t>41</a:t>
                      </a:r>
                    </a:p>
                  </a:txBody>
                  <a:tcPr marL="9525" marR="9525" marT="9525" marB="0" anchor="ctr"/>
                </a:tc>
                <a:tc>
                  <a:txBody>
                    <a:bodyPr/>
                    <a:lstStyle/>
                    <a:p>
                      <a:pPr algn="ctr" fontAlgn="ctr"/>
                      <a:r>
                        <a:rPr lang="en-US" altLang="ja-JP" sz="800" b="0" i="0" u="none" strike="noStrike">
                          <a:effectLst/>
                          <a:latin typeface="ＭＳ Ｐゴシック"/>
                        </a:rPr>
                        <a:t>13.1%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19</a:t>
                      </a:r>
                    </a:p>
                  </a:txBody>
                  <a:tcPr marL="9525" marR="9525" marT="9525" marB="0" anchor="ctr"/>
                </a:tc>
                <a:tc>
                  <a:txBody>
                    <a:bodyPr/>
                    <a:lstStyle/>
                    <a:p>
                      <a:pPr algn="ctr" fontAlgn="ctr"/>
                      <a:r>
                        <a:rPr lang="en-US" altLang="ja-JP" sz="800" b="0" i="0" u="none" strike="noStrike">
                          <a:effectLst/>
                          <a:latin typeface="ＭＳ Ｐゴシック"/>
                        </a:rPr>
                        <a:t>6.3%</a:t>
                      </a:r>
                    </a:p>
                  </a:txBody>
                  <a:tcPr marL="9525" marR="9525" marT="9525" marB="0" anchor="ctr"/>
                </a:tc>
                <a:tc>
                  <a:txBody>
                    <a:bodyPr/>
                    <a:lstStyle/>
                    <a:p>
                      <a:pPr algn="ctr" fontAlgn="ctr"/>
                      <a:r>
                        <a:rPr lang="en-US" altLang="ja-JP" sz="800" b="0" i="0" u="none" strike="noStrike">
                          <a:effectLst/>
                          <a:latin typeface="ＭＳ Ｐゴシック"/>
                        </a:rPr>
                        <a:t>31</a:t>
                      </a:r>
                    </a:p>
                  </a:txBody>
                  <a:tcPr marL="9525" marR="9525" marT="9525" marB="0" anchor="ctr"/>
                </a:tc>
                <a:tc>
                  <a:txBody>
                    <a:bodyPr/>
                    <a:lstStyle/>
                    <a:p>
                      <a:pPr algn="ctr" fontAlgn="ctr"/>
                      <a:r>
                        <a:rPr lang="en-US" altLang="ja-JP" sz="800" b="0" i="0" u="none" strike="noStrike">
                          <a:effectLst/>
                          <a:latin typeface="ＭＳ Ｐゴシック"/>
                        </a:rPr>
                        <a:t>10.1%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10.5%</a:t>
                      </a:r>
                    </a:p>
                  </a:txBody>
                  <a:tcPr marL="9525" marR="9525" marT="9525" marB="0" anchor="ctr"/>
                </a:tc>
              </a:tr>
              <a:tr h="151020">
                <a:tc>
                  <a:txBody>
                    <a:bodyPr/>
                    <a:lstStyle/>
                    <a:p>
                      <a:pPr algn="r" fontAlgn="ctr"/>
                      <a:r>
                        <a:rPr lang="ja-JP" altLang="en-US" sz="800" b="0" i="0" u="none" strike="noStrike" dirty="0">
                          <a:effectLst/>
                          <a:latin typeface="ＭＳ Ｐゴシック"/>
                        </a:rPr>
                        <a:t>観光案内所</a:t>
                      </a:r>
                    </a:p>
                  </a:txBody>
                  <a:tcPr marL="9525" marR="9525" marT="9525" marB="0" anchor="ctr"/>
                </a:tc>
                <a:tc>
                  <a:txBody>
                    <a:bodyPr/>
                    <a:lstStyle/>
                    <a:p>
                      <a:pPr algn="ctr" fontAlgn="ctr"/>
                      <a:r>
                        <a:rPr lang="en-US" altLang="ja-JP" sz="800" b="0" i="0" u="none" strike="noStrike">
                          <a:effectLst/>
                          <a:latin typeface="ＭＳ Ｐゴシック"/>
                        </a:rPr>
                        <a:t>89</a:t>
                      </a:r>
                    </a:p>
                  </a:txBody>
                  <a:tcPr marL="9525" marR="9525" marT="9525" marB="0" anchor="ctr"/>
                </a:tc>
                <a:tc>
                  <a:txBody>
                    <a:bodyPr/>
                    <a:lstStyle/>
                    <a:p>
                      <a:pPr algn="ctr" fontAlgn="ctr"/>
                      <a:r>
                        <a:rPr lang="en-US" altLang="ja-JP" sz="800" b="0" i="0" u="none" strike="noStrike">
                          <a:effectLst/>
                          <a:latin typeface="ＭＳ Ｐゴシック"/>
                        </a:rPr>
                        <a:t>7.3%</a:t>
                      </a:r>
                    </a:p>
                  </a:txBody>
                  <a:tcPr marL="9525" marR="9525" marT="9525" marB="0" anchor="ctr"/>
                </a:tc>
                <a:tc>
                  <a:txBody>
                    <a:bodyPr/>
                    <a:lstStyle/>
                    <a:p>
                      <a:pPr algn="ctr" fontAlgn="ctr"/>
                      <a:r>
                        <a:rPr lang="en-US" altLang="ja-JP" sz="800" b="0" i="0" u="none" strike="noStrike">
                          <a:effectLst/>
                          <a:latin typeface="ＭＳ Ｐゴシック"/>
                        </a:rPr>
                        <a:t>9</a:t>
                      </a:r>
                    </a:p>
                  </a:txBody>
                  <a:tcPr marL="9525" marR="9525" marT="9525" marB="0" anchor="ctr"/>
                </a:tc>
                <a:tc>
                  <a:txBody>
                    <a:bodyPr/>
                    <a:lstStyle/>
                    <a:p>
                      <a:pPr algn="ctr" fontAlgn="ctr"/>
                      <a:r>
                        <a:rPr lang="en-US" altLang="ja-JP" sz="800" b="0" i="0" u="none" strike="noStrike">
                          <a:effectLst/>
                          <a:latin typeface="ＭＳ Ｐゴシック"/>
                        </a:rPr>
                        <a:t>2.9%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8</a:t>
                      </a:r>
                    </a:p>
                  </a:txBody>
                  <a:tcPr marL="9525" marR="9525" marT="9525" marB="0" anchor="ctr"/>
                </a:tc>
                <a:tc>
                  <a:txBody>
                    <a:bodyPr/>
                    <a:lstStyle/>
                    <a:p>
                      <a:pPr algn="ctr" fontAlgn="ctr"/>
                      <a:r>
                        <a:rPr lang="en-US" altLang="ja-JP" sz="800" b="0" i="0" u="none" strike="noStrike">
                          <a:effectLst/>
                          <a:latin typeface="ＭＳ Ｐゴシック"/>
                        </a:rPr>
                        <a:t>2.6%</a:t>
                      </a:r>
                    </a:p>
                  </a:txBody>
                  <a:tcPr marL="9525" marR="9525" marT="9525" marB="0" anchor="ctr"/>
                </a:tc>
                <a:tc>
                  <a:txBody>
                    <a:bodyPr/>
                    <a:lstStyle/>
                    <a:p>
                      <a:pPr algn="ctr" fontAlgn="ctr"/>
                      <a:r>
                        <a:rPr lang="en-US" altLang="ja-JP" sz="800" b="0" i="0" u="none" strike="noStrike">
                          <a:effectLst/>
                          <a:latin typeface="ＭＳ Ｐゴシック"/>
                        </a:rPr>
                        <a:t>46</a:t>
                      </a:r>
                    </a:p>
                  </a:txBody>
                  <a:tcPr marL="9525" marR="9525" marT="9525" marB="0" anchor="ctr"/>
                </a:tc>
                <a:tc>
                  <a:txBody>
                    <a:bodyPr/>
                    <a:lstStyle/>
                    <a:p>
                      <a:pPr algn="ctr" fontAlgn="ctr"/>
                      <a:r>
                        <a:rPr lang="en-US" altLang="ja-JP" sz="800" b="0" i="0" u="none" strike="noStrike">
                          <a:effectLst/>
                          <a:latin typeface="ＭＳ Ｐゴシック"/>
                        </a:rPr>
                        <a:t>15.0%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8.6%</a:t>
                      </a:r>
                    </a:p>
                  </a:txBody>
                  <a:tcPr marL="9525" marR="9525" marT="9525" marB="0" anchor="ctr"/>
                </a:tc>
              </a:tr>
              <a:tr h="151020">
                <a:tc>
                  <a:txBody>
                    <a:bodyPr/>
                    <a:lstStyle/>
                    <a:p>
                      <a:pPr algn="r" fontAlgn="ctr"/>
                      <a:r>
                        <a:rPr lang="ja-JP" altLang="en-US" sz="800" b="0" i="0" u="none" strike="noStrike">
                          <a:effectLst/>
                          <a:latin typeface="ＭＳ Ｐゴシック"/>
                        </a:rPr>
                        <a:t>特になし</a:t>
                      </a:r>
                    </a:p>
                  </a:txBody>
                  <a:tcPr marL="9525" marR="9525" marT="9525" marB="0" anchor="ctr"/>
                </a:tc>
                <a:tc>
                  <a:txBody>
                    <a:bodyPr/>
                    <a:lstStyle/>
                    <a:p>
                      <a:pPr algn="ctr" fontAlgn="ctr"/>
                      <a:r>
                        <a:rPr lang="en-US" altLang="ja-JP" sz="800" b="0" i="0" u="none" strike="noStrike" dirty="0">
                          <a:effectLst/>
                          <a:latin typeface="ＭＳ Ｐゴシック"/>
                        </a:rPr>
                        <a:t>478</a:t>
                      </a:r>
                    </a:p>
                  </a:txBody>
                  <a:tcPr marL="9525" marR="9525" marT="9525" marB="0" anchor="ctr"/>
                </a:tc>
                <a:tc>
                  <a:txBody>
                    <a:bodyPr/>
                    <a:lstStyle/>
                    <a:p>
                      <a:pPr algn="ctr" fontAlgn="ctr"/>
                      <a:r>
                        <a:rPr lang="en-US" altLang="ja-JP" sz="800" b="0" i="0" u="none" strike="noStrike">
                          <a:effectLst/>
                          <a:latin typeface="ＭＳ Ｐゴシック"/>
                        </a:rPr>
                        <a:t>39.0%</a:t>
                      </a:r>
                    </a:p>
                  </a:txBody>
                  <a:tcPr marL="9525" marR="9525" marT="9525" marB="0" anchor="ctr"/>
                </a:tc>
                <a:tc>
                  <a:txBody>
                    <a:bodyPr/>
                    <a:lstStyle/>
                    <a:p>
                      <a:pPr algn="ctr" fontAlgn="ctr"/>
                      <a:r>
                        <a:rPr lang="en-US" altLang="ja-JP" sz="800" b="0" i="0" u="none" strike="noStrike">
                          <a:effectLst/>
                          <a:latin typeface="ＭＳ Ｐゴシック"/>
                        </a:rPr>
                        <a:t>135</a:t>
                      </a:r>
                    </a:p>
                  </a:txBody>
                  <a:tcPr marL="9525" marR="9525" marT="9525" marB="0" anchor="ctr"/>
                </a:tc>
                <a:tc>
                  <a:txBody>
                    <a:bodyPr/>
                    <a:lstStyle/>
                    <a:p>
                      <a:pPr algn="ctr" fontAlgn="ctr"/>
                      <a:r>
                        <a:rPr lang="en-US" altLang="ja-JP" sz="800" b="0" i="0" u="none" strike="noStrike">
                          <a:effectLst/>
                          <a:latin typeface="ＭＳ Ｐゴシック"/>
                        </a:rPr>
                        <a:t>43.0%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139</a:t>
                      </a:r>
                    </a:p>
                  </a:txBody>
                  <a:tcPr marL="9525" marR="9525" marT="9525" marB="0" anchor="ctr"/>
                </a:tc>
                <a:tc>
                  <a:txBody>
                    <a:bodyPr/>
                    <a:lstStyle/>
                    <a:p>
                      <a:pPr algn="ctr" fontAlgn="ctr"/>
                      <a:r>
                        <a:rPr lang="en-US" altLang="ja-JP" sz="800" b="0" i="0" u="none" strike="noStrike">
                          <a:effectLst/>
                          <a:latin typeface="ＭＳ Ｐゴシック"/>
                        </a:rPr>
                        <a:t>45.9%</a:t>
                      </a:r>
                    </a:p>
                  </a:txBody>
                  <a:tcPr marL="9525" marR="9525" marT="9525" marB="0" anchor="ctr"/>
                </a:tc>
                <a:tc>
                  <a:txBody>
                    <a:bodyPr/>
                    <a:lstStyle/>
                    <a:p>
                      <a:pPr algn="ctr" fontAlgn="ctr"/>
                      <a:r>
                        <a:rPr lang="en-US" altLang="ja-JP" sz="800" b="0" i="0" u="none" strike="noStrike">
                          <a:effectLst/>
                          <a:latin typeface="ＭＳ Ｐゴシック"/>
                        </a:rPr>
                        <a:t>107</a:t>
                      </a:r>
                    </a:p>
                  </a:txBody>
                  <a:tcPr marL="9525" marR="9525" marT="9525" marB="0" anchor="ctr"/>
                </a:tc>
                <a:tc>
                  <a:txBody>
                    <a:bodyPr/>
                    <a:lstStyle/>
                    <a:p>
                      <a:pPr algn="ctr" fontAlgn="ctr"/>
                      <a:r>
                        <a:rPr lang="en-US" altLang="ja-JP" sz="800" b="0" i="0" u="none" strike="noStrike">
                          <a:effectLst/>
                          <a:latin typeface="ＭＳ Ｐゴシック"/>
                        </a:rPr>
                        <a:t>35.0%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97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31.9%</a:t>
                      </a:r>
                    </a:p>
                  </a:txBody>
                  <a:tcPr marL="9525" marR="9525" marT="9525" marB="0" anchor="ctr"/>
                </a:tc>
              </a:tr>
              <a:tr h="151020">
                <a:tc>
                  <a:txBody>
                    <a:bodyPr/>
                    <a:lstStyle/>
                    <a:p>
                      <a:pPr algn="r" fontAlgn="ctr"/>
                      <a:r>
                        <a:rPr lang="ja-JP" altLang="en-US" sz="800" b="0" i="0" u="none" strike="noStrike">
                          <a:effectLst/>
                          <a:latin typeface="ＭＳ Ｐゴシック"/>
                        </a:rPr>
                        <a:t>その他</a:t>
                      </a:r>
                    </a:p>
                  </a:txBody>
                  <a:tcPr marL="9525" marR="9525" marT="9525" marB="0" anchor="ctr"/>
                </a:tc>
                <a:tc>
                  <a:txBody>
                    <a:bodyPr/>
                    <a:lstStyle/>
                    <a:p>
                      <a:pPr algn="ctr" fontAlgn="ctr"/>
                      <a:r>
                        <a:rPr lang="en-US" altLang="ja-JP" sz="800" b="0" i="0" u="none" strike="noStrike" dirty="0">
                          <a:effectLst/>
                          <a:latin typeface="ＭＳ Ｐゴシック"/>
                        </a:rPr>
                        <a:t>29</a:t>
                      </a:r>
                    </a:p>
                  </a:txBody>
                  <a:tcPr marL="9525" marR="9525" marT="9525" marB="0" anchor="ctr"/>
                </a:tc>
                <a:tc>
                  <a:txBody>
                    <a:bodyPr/>
                    <a:lstStyle/>
                    <a:p>
                      <a:pPr algn="ctr" fontAlgn="ctr"/>
                      <a:r>
                        <a:rPr lang="en-US" altLang="ja-JP" sz="800" b="0" i="0" u="none" strike="noStrike">
                          <a:effectLst/>
                          <a:latin typeface="ＭＳ Ｐゴシック"/>
                        </a:rPr>
                        <a:t>2.4%</a:t>
                      </a:r>
                    </a:p>
                  </a:txBody>
                  <a:tcPr marL="9525" marR="9525" marT="9525" marB="0" anchor="ctr"/>
                </a:tc>
                <a:tc>
                  <a:txBody>
                    <a:bodyPr/>
                    <a:lstStyle/>
                    <a:p>
                      <a:pPr algn="ctr" fontAlgn="ctr"/>
                      <a:r>
                        <a:rPr lang="en-US" altLang="ja-JP" sz="800" b="0" i="0" u="none" strike="noStrike">
                          <a:effectLst/>
                          <a:latin typeface="ＭＳ Ｐゴシック"/>
                        </a:rPr>
                        <a:t>5</a:t>
                      </a:r>
                    </a:p>
                  </a:txBody>
                  <a:tcPr marL="9525" marR="9525" marT="9525" marB="0" anchor="ctr"/>
                </a:tc>
                <a:tc>
                  <a:txBody>
                    <a:bodyPr/>
                    <a:lstStyle/>
                    <a:p>
                      <a:pPr algn="ctr" fontAlgn="ctr"/>
                      <a:r>
                        <a:rPr lang="en-US" altLang="ja-JP" sz="800" b="0" i="0" u="none" strike="noStrike">
                          <a:effectLst/>
                          <a:latin typeface="ＭＳ Ｐゴシック"/>
                        </a:rPr>
                        <a:t>1.6%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7</a:t>
                      </a:r>
                    </a:p>
                  </a:txBody>
                  <a:tcPr marL="9525" marR="9525" marT="9525" marB="0" anchor="ctr"/>
                </a:tc>
                <a:tc>
                  <a:txBody>
                    <a:bodyPr/>
                    <a:lstStyle/>
                    <a:p>
                      <a:pPr algn="ctr" fontAlgn="ctr"/>
                      <a:r>
                        <a:rPr lang="en-US" altLang="ja-JP" sz="800" b="0" i="0" u="none" strike="noStrike">
                          <a:effectLst/>
                          <a:latin typeface="ＭＳ Ｐゴシック"/>
                        </a:rPr>
                        <a:t>2.3%</a:t>
                      </a:r>
                    </a:p>
                  </a:txBody>
                  <a:tcPr marL="9525" marR="9525" marT="9525" marB="0" anchor="ctr"/>
                </a:tc>
                <a:tc>
                  <a:txBody>
                    <a:bodyPr/>
                    <a:lstStyle/>
                    <a:p>
                      <a:pPr algn="ctr" fontAlgn="ctr"/>
                      <a:r>
                        <a:rPr lang="en-US" altLang="ja-JP" sz="800" b="0" i="0" u="none" strike="noStrike">
                          <a:effectLst/>
                          <a:latin typeface="ＭＳ Ｐゴシック"/>
                        </a:rPr>
                        <a:t>4</a:t>
                      </a:r>
                    </a:p>
                  </a:txBody>
                  <a:tcPr marL="9525" marR="9525" marT="9525" marB="0" anchor="ctr"/>
                </a:tc>
                <a:tc>
                  <a:txBody>
                    <a:bodyPr/>
                    <a:lstStyle/>
                    <a:p>
                      <a:pPr algn="ctr" fontAlgn="ctr"/>
                      <a:r>
                        <a:rPr lang="en-US" altLang="ja-JP" sz="800" b="0" i="0" u="none" strike="noStrike">
                          <a:effectLst/>
                          <a:latin typeface="ＭＳ Ｐゴシック"/>
                        </a:rPr>
                        <a:t>1.3%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13</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4.3%</a:t>
                      </a:r>
                    </a:p>
                  </a:txBody>
                  <a:tcPr marL="9525" marR="9525" marT="9525" marB="0" anchor="ctr"/>
                </a:tc>
              </a:tr>
            </a:tbl>
          </a:graphicData>
        </a:graphic>
      </p:graphicFrame>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000" y="1271181"/>
            <a:ext cx="3060000" cy="192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4908" y="1271181"/>
            <a:ext cx="3060000" cy="192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287520" y="4340711"/>
            <a:ext cx="2651740" cy="276999"/>
          </a:xfrm>
          <a:prstGeom prst="rect">
            <a:avLst/>
          </a:prstGeom>
          <a:noFill/>
        </p:spPr>
        <p:txBody>
          <a:bodyPr wrap="square" rtlCol="0">
            <a:spAutoFit/>
          </a:bodyPr>
          <a:lstStyle/>
          <a:p>
            <a:r>
              <a:rPr kumimoji="1" lang="en-US" altLang="ja-JP" sz="1200" dirty="0" smtClean="0"/>
              <a:t>Q</a:t>
            </a:r>
            <a:r>
              <a:rPr lang="en-US" altLang="ja-JP" sz="1200" dirty="0"/>
              <a:t>8</a:t>
            </a:r>
            <a:r>
              <a:rPr kumimoji="1" lang="ja-JP" altLang="en-US" sz="1200" dirty="0" smtClean="0"/>
              <a:t>　作物別購入先</a:t>
            </a:r>
            <a:endParaRPr kumimoji="1" lang="ja-JP" altLang="en-US" sz="1200" dirty="0"/>
          </a:p>
        </p:txBody>
      </p:sp>
      <p:sp>
        <p:nvSpPr>
          <p:cNvPr id="11" name="タイトル 1"/>
          <p:cNvSpPr txBox="1">
            <a:spLocks/>
          </p:cNvSpPr>
          <p:nvPr/>
        </p:nvSpPr>
        <p:spPr>
          <a:xfrm>
            <a:off x="287520" y="4644008"/>
            <a:ext cx="6300000" cy="762052"/>
          </a:xfrm>
          <a:prstGeom prst="rect">
            <a:avLst/>
          </a:prstGeom>
          <a:noFill/>
          <a:ln>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100" dirty="0" smtClean="0"/>
              <a:t>｢</a:t>
            </a:r>
            <a:r>
              <a:rPr lang="ja-JP" altLang="en-US" sz="1100" dirty="0" smtClean="0"/>
              <a:t>米</a:t>
            </a:r>
            <a:r>
              <a:rPr lang="en-US" altLang="ja-JP" sz="1100" dirty="0" smtClean="0"/>
              <a:t>｣</a:t>
            </a:r>
            <a:r>
              <a:rPr lang="ja-JP" altLang="en-US" sz="1100" dirty="0" smtClean="0"/>
              <a:t>や加工品である</a:t>
            </a:r>
            <a:r>
              <a:rPr lang="en-US" altLang="ja-JP" sz="1100" dirty="0" smtClean="0"/>
              <a:t>｢</a:t>
            </a:r>
            <a:r>
              <a:rPr lang="ja-JP" altLang="en-US" sz="1100" dirty="0" smtClean="0"/>
              <a:t>みそ</a:t>
            </a:r>
            <a:r>
              <a:rPr lang="en-US" altLang="ja-JP" sz="1100" dirty="0" smtClean="0"/>
              <a:t>｣｢</a:t>
            </a:r>
            <a:r>
              <a:rPr lang="ja-JP" altLang="en-US" sz="1100" dirty="0" smtClean="0"/>
              <a:t>漬物</a:t>
            </a:r>
            <a:r>
              <a:rPr lang="en-US" altLang="ja-JP" sz="1100" dirty="0" smtClean="0"/>
              <a:t>｣</a:t>
            </a:r>
            <a:r>
              <a:rPr lang="ja-JP" altLang="en-US" sz="1100" dirty="0" smtClean="0"/>
              <a:t>において、すべての類型</a:t>
            </a:r>
            <a:r>
              <a:rPr lang="ja-JP" altLang="en-US" sz="1100" dirty="0"/>
              <a:t>で「スーパー」と回答する</a:t>
            </a:r>
            <a:r>
              <a:rPr lang="ja-JP" altLang="en-US" sz="1100" dirty="0" smtClean="0"/>
              <a:t>割合が高かった。「野菜」「花」については、「直売所」の回答が半数近くを占め、「野菜」については都市部が約６割、中間型では約７割において「この直売所」の割合が占めた。</a:t>
            </a:r>
            <a:endParaRPr lang="en-US" altLang="ja-JP" sz="1100" dirty="0" smtClean="0"/>
          </a:p>
        </p:txBody>
      </p:sp>
      <p:graphicFrame>
        <p:nvGraphicFramePr>
          <p:cNvPr id="12" name="表 11"/>
          <p:cNvGraphicFramePr>
            <a:graphicFrameLocks noGrp="1"/>
          </p:cNvGraphicFramePr>
          <p:nvPr>
            <p:extLst>
              <p:ext uri="{D42A27DB-BD31-4B8C-83A1-F6EECF244321}">
                <p14:modId xmlns:p14="http://schemas.microsoft.com/office/powerpoint/2010/main" val="3010268542"/>
              </p:ext>
            </p:extLst>
          </p:nvPr>
        </p:nvGraphicFramePr>
        <p:xfrm>
          <a:off x="279003" y="7403967"/>
          <a:ext cx="3059997" cy="1439766"/>
        </p:xfrm>
        <a:graphic>
          <a:graphicData uri="http://schemas.openxmlformats.org/drawingml/2006/table">
            <a:tbl>
              <a:tblPr firstRow="1" bandRow="1">
                <a:tableStyleId>{073A0DAA-6AF3-43AB-8588-CEC1D06C72B9}</a:tableStyleId>
              </a:tblPr>
              <a:tblGrid>
                <a:gridCol w="553867"/>
                <a:gridCol w="250613"/>
                <a:gridCol w="250613"/>
                <a:gridCol w="250613"/>
                <a:gridCol w="250613"/>
                <a:gridCol w="250613"/>
                <a:gridCol w="250613"/>
                <a:gridCol w="250613"/>
                <a:gridCol w="250613"/>
                <a:gridCol w="250613"/>
                <a:gridCol w="250613"/>
              </a:tblGrid>
              <a:tr h="141876">
                <a:tc>
                  <a:txBody>
                    <a:bodyPr/>
                    <a:lstStyle/>
                    <a:p>
                      <a:pPr algn="r" fontAlgn="ctr"/>
                      <a:r>
                        <a:rPr lang="ja-JP" altLang="en-US" sz="800" b="0" i="0" u="none" strike="noStrike" dirty="0">
                          <a:effectLst/>
                          <a:latin typeface="ＭＳ Ｐゴシック"/>
                        </a:rPr>
                        <a:t>米</a:t>
                      </a:r>
                    </a:p>
                  </a:txBody>
                  <a:tcPr marL="9525" marR="9525" marT="9525" marB="0" anchor="ctr"/>
                </a:tc>
                <a:tc gridSpan="2">
                  <a:txBody>
                    <a:bodyPr/>
                    <a:lstStyle/>
                    <a:p>
                      <a:pPr algn="ctr" fontAlgn="ctr"/>
                      <a:r>
                        <a:rPr lang="ja-JP" altLang="en-US" sz="800" b="0" i="0" u="none" strike="noStrike" dirty="0" smtClean="0">
                          <a:solidFill>
                            <a:schemeClr val="bg1"/>
                          </a:solidFill>
                          <a:effectLst/>
                          <a:latin typeface="ＭＳ Ｐゴシック"/>
                        </a:rPr>
                        <a:t>合計</a:t>
                      </a:r>
                      <a:endParaRPr lang="en-US" altLang="ja-JP" sz="8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都市型</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中間型</a:t>
                      </a:r>
                      <a:endParaRPr lang="ja-JP" altLang="en-US" sz="900" b="0" i="0" u="none" strike="noStrike" dirty="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郊外型</a:t>
                      </a:r>
                      <a:r>
                        <a:rPr lang="ja-JP" altLang="en-US" sz="900" b="0" i="0" u="none" strike="noStrike" dirty="0">
                          <a:solidFill>
                            <a:schemeClr val="bg1"/>
                          </a:solidFill>
                          <a:effectLst/>
                          <a:latin typeface="ＭＳ Ｐゴシック"/>
                        </a:rPr>
                        <a:t>１</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郊外型２</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r>
              <a:tr h="170299">
                <a:tc>
                  <a:txBody>
                    <a:bodyPr/>
                    <a:lstStyle/>
                    <a:p>
                      <a:pPr algn="r" fontAlgn="ctr"/>
                      <a:r>
                        <a:rPr lang="ja-JP" altLang="en-US" sz="800" b="0" i="0" u="none" strike="noStrike" dirty="0">
                          <a:effectLst/>
                          <a:latin typeface="ＭＳ Ｐゴシック"/>
                        </a:rPr>
                        <a:t>この直売所</a:t>
                      </a:r>
                    </a:p>
                  </a:txBody>
                  <a:tcPr marL="9525" marR="9525" marT="9525" marB="0" anchor="ctr"/>
                </a:tc>
                <a:tc>
                  <a:txBody>
                    <a:bodyPr/>
                    <a:lstStyle/>
                    <a:p>
                      <a:pPr algn="ctr" fontAlgn="ctr"/>
                      <a:r>
                        <a:rPr lang="en-US" altLang="ja-JP" sz="800" b="0" i="0" u="none" strike="noStrike">
                          <a:effectLst/>
                          <a:latin typeface="ＭＳ Ｐゴシック"/>
                        </a:rPr>
                        <a:t>188</a:t>
                      </a:r>
                    </a:p>
                  </a:txBody>
                  <a:tcPr marL="9525" marR="9525" marT="9525" marB="0" anchor="ctr"/>
                </a:tc>
                <a:tc>
                  <a:txBody>
                    <a:bodyPr/>
                    <a:lstStyle/>
                    <a:p>
                      <a:pPr algn="ctr" fontAlgn="ctr"/>
                      <a:r>
                        <a:rPr lang="en-US" altLang="ja-JP" sz="800" b="0" i="0" u="none" strike="noStrike">
                          <a:effectLst/>
                          <a:latin typeface="ＭＳ Ｐゴシック"/>
                        </a:rPr>
                        <a:t>15.3%</a:t>
                      </a:r>
                    </a:p>
                  </a:txBody>
                  <a:tcPr marL="9525" marR="9525" marT="9525" marB="0" anchor="ctr"/>
                </a:tc>
                <a:tc>
                  <a:txBody>
                    <a:bodyPr/>
                    <a:lstStyle/>
                    <a:p>
                      <a:pPr algn="ctr" fontAlgn="ctr"/>
                      <a:r>
                        <a:rPr lang="en-US" altLang="ja-JP" sz="800" b="0" i="0" u="none" strike="noStrike">
                          <a:effectLst/>
                          <a:latin typeface="ＭＳ Ｐゴシック"/>
                        </a:rPr>
                        <a:t>27</a:t>
                      </a:r>
                    </a:p>
                  </a:txBody>
                  <a:tcPr marL="9525" marR="9525" marT="9525" marB="0" anchor="ctr"/>
                </a:tc>
                <a:tc>
                  <a:txBody>
                    <a:bodyPr/>
                    <a:lstStyle/>
                    <a:p>
                      <a:pPr algn="ctr" fontAlgn="ctr"/>
                      <a:r>
                        <a:rPr lang="en-US" altLang="ja-JP" sz="800" b="0" i="0" u="none" strike="noStrike">
                          <a:effectLst/>
                          <a:latin typeface="ＭＳ Ｐゴシック"/>
                        </a:rPr>
                        <a:t>8.6%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69</a:t>
                      </a:r>
                    </a:p>
                  </a:txBody>
                  <a:tcPr marL="9525" marR="9525" marT="9525" marB="0" anchor="ctr"/>
                </a:tc>
                <a:tc>
                  <a:txBody>
                    <a:bodyPr/>
                    <a:lstStyle/>
                    <a:p>
                      <a:pPr algn="ctr" fontAlgn="ctr"/>
                      <a:r>
                        <a:rPr lang="en-US" altLang="ja-JP" sz="800" b="0" i="0" u="none" strike="noStrike">
                          <a:effectLst/>
                          <a:latin typeface="ＭＳ Ｐゴシック"/>
                        </a:rPr>
                        <a:t>22.8%</a:t>
                      </a:r>
                    </a:p>
                  </a:txBody>
                  <a:tcPr marL="9525" marR="9525" marT="9525" marB="0" anchor="ctr"/>
                </a:tc>
                <a:tc>
                  <a:txBody>
                    <a:bodyPr/>
                    <a:lstStyle/>
                    <a:p>
                      <a:pPr algn="ctr" fontAlgn="ctr"/>
                      <a:r>
                        <a:rPr lang="en-US" altLang="ja-JP" sz="800" b="0" i="0" u="none" strike="noStrike">
                          <a:effectLst/>
                          <a:latin typeface="ＭＳ Ｐゴシック"/>
                        </a:rPr>
                        <a:t>51</a:t>
                      </a:r>
                    </a:p>
                  </a:txBody>
                  <a:tcPr marL="9525" marR="9525" marT="9525" marB="0" anchor="ctr"/>
                </a:tc>
                <a:tc>
                  <a:txBody>
                    <a:bodyPr/>
                    <a:lstStyle/>
                    <a:p>
                      <a:pPr algn="ctr" fontAlgn="ctr"/>
                      <a:r>
                        <a:rPr lang="en-US" altLang="ja-JP" sz="800" b="0" i="0" u="none" strike="noStrike">
                          <a:effectLst/>
                          <a:latin typeface="ＭＳ Ｐゴシック"/>
                        </a:rPr>
                        <a:t>16.7%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13.5%</a:t>
                      </a:r>
                    </a:p>
                  </a:txBody>
                  <a:tcPr marL="9525" marR="9525" marT="9525" marB="0" anchor="ctr"/>
                </a:tc>
              </a:tr>
              <a:tr h="154013">
                <a:tc>
                  <a:txBody>
                    <a:bodyPr/>
                    <a:lstStyle/>
                    <a:p>
                      <a:pPr algn="r" fontAlgn="ctr"/>
                      <a:r>
                        <a:rPr lang="ja-JP" altLang="en-US" sz="800" b="0" i="0" u="none" strike="noStrike">
                          <a:effectLst/>
                          <a:latin typeface="ＭＳ Ｐゴシック"/>
                        </a:rPr>
                        <a:t>他の直売所</a:t>
                      </a:r>
                    </a:p>
                  </a:txBody>
                  <a:tcPr marL="9525" marR="9525" marT="9525" marB="0" anchor="ctr"/>
                </a:tc>
                <a:tc>
                  <a:txBody>
                    <a:bodyPr/>
                    <a:lstStyle/>
                    <a:p>
                      <a:pPr algn="ctr" fontAlgn="ctr"/>
                      <a:r>
                        <a:rPr lang="en-US" altLang="ja-JP" sz="800" b="0" i="0" u="none" strike="noStrike">
                          <a:effectLst/>
                          <a:latin typeface="ＭＳ Ｐゴシック"/>
                        </a:rPr>
                        <a:t>31</a:t>
                      </a:r>
                    </a:p>
                  </a:txBody>
                  <a:tcPr marL="9525" marR="9525" marT="9525" marB="0" anchor="ctr"/>
                </a:tc>
                <a:tc>
                  <a:txBody>
                    <a:bodyPr/>
                    <a:lstStyle/>
                    <a:p>
                      <a:pPr algn="ctr" fontAlgn="ctr"/>
                      <a:r>
                        <a:rPr lang="en-US" altLang="ja-JP" sz="800" b="0" i="0" u="none" strike="noStrike">
                          <a:effectLst/>
                          <a:latin typeface="ＭＳ Ｐゴシック"/>
                        </a:rPr>
                        <a:t>2.5%</a:t>
                      </a:r>
                    </a:p>
                  </a:txBody>
                  <a:tcPr marL="9525" marR="9525" marT="9525" marB="0" anchor="ctr"/>
                </a:tc>
                <a:tc>
                  <a:txBody>
                    <a:bodyPr/>
                    <a:lstStyle/>
                    <a:p>
                      <a:pPr algn="ctr" fontAlgn="ctr"/>
                      <a:r>
                        <a:rPr lang="en-US" altLang="ja-JP" sz="800" b="0" i="0" u="none" strike="noStrike">
                          <a:effectLst/>
                          <a:latin typeface="ＭＳ Ｐゴシック"/>
                        </a:rPr>
                        <a:t>5</a:t>
                      </a:r>
                    </a:p>
                  </a:txBody>
                  <a:tcPr marL="9525" marR="9525" marT="9525" marB="0" anchor="ctr"/>
                </a:tc>
                <a:tc>
                  <a:txBody>
                    <a:bodyPr/>
                    <a:lstStyle/>
                    <a:p>
                      <a:pPr algn="ctr" fontAlgn="ctr"/>
                      <a:r>
                        <a:rPr lang="en-US" altLang="ja-JP" sz="800" b="0" i="0" u="none" strike="noStrike">
                          <a:effectLst/>
                          <a:latin typeface="ＭＳ Ｐゴシック"/>
                        </a:rPr>
                        <a:t>1.6%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11</a:t>
                      </a:r>
                    </a:p>
                  </a:txBody>
                  <a:tcPr marL="9525" marR="9525" marT="9525" marB="0" anchor="ctr"/>
                </a:tc>
                <a:tc>
                  <a:txBody>
                    <a:bodyPr/>
                    <a:lstStyle/>
                    <a:p>
                      <a:pPr algn="ctr" fontAlgn="ctr"/>
                      <a:r>
                        <a:rPr lang="en-US" altLang="ja-JP" sz="800" b="0" i="0" u="none" strike="noStrike">
                          <a:effectLst/>
                          <a:latin typeface="ＭＳ Ｐゴシック"/>
                        </a:rPr>
                        <a:t>3.6%</a:t>
                      </a:r>
                    </a:p>
                  </a:txBody>
                  <a:tcPr marL="9525" marR="9525" marT="9525" marB="0" anchor="ctr"/>
                </a:tc>
                <a:tc>
                  <a:txBody>
                    <a:bodyPr/>
                    <a:lstStyle/>
                    <a:p>
                      <a:pPr algn="ctr" fontAlgn="ctr"/>
                      <a:r>
                        <a:rPr lang="en-US" altLang="ja-JP" sz="800" b="0" i="0" u="none" strike="noStrike">
                          <a:effectLst/>
                          <a:latin typeface="ＭＳ Ｐゴシック"/>
                        </a:rPr>
                        <a:t>7</a:t>
                      </a:r>
                    </a:p>
                  </a:txBody>
                  <a:tcPr marL="9525" marR="9525" marT="9525" marB="0" anchor="ctr"/>
                </a:tc>
                <a:tc>
                  <a:txBody>
                    <a:bodyPr/>
                    <a:lstStyle/>
                    <a:p>
                      <a:pPr algn="ctr" fontAlgn="ctr"/>
                      <a:r>
                        <a:rPr lang="en-US" altLang="ja-JP" sz="800" b="0" i="0" u="none" strike="noStrike">
                          <a:effectLst/>
                          <a:latin typeface="ＭＳ Ｐゴシック"/>
                        </a:rPr>
                        <a:t>2.3%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8</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2.6%</a:t>
                      </a:r>
                    </a:p>
                  </a:txBody>
                  <a:tcPr marL="9525" marR="9525" marT="9525" marB="0" anchor="ctr"/>
                </a:tc>
              </a:tr>
              <a:tr h="154013">
                <a:tc>
                  <a:txBody>
                    <a:bodyPr/>
                    <a:lstStyle/>
                    <a:p>
                      <a:pPr algn="r" fontAlgn="ctr"/>
                      <a:r>
                        <a:rPr lang="ja-JP" altLang="en-US" sz="800" b="0" i="0" u="none" strike="noStrike" dirty="0">
                          <a:effectLst/>
                          <a:latin typeface="ＭＳ Ｐゴシック"/>
                        </a:rPr>
                        <a:t>スーパー</a:t>
                      </a:r>
                    </a:p>
                  </a:txBody>
                  <a:tcPr marL="9525" marR="9525" marT="9525" marB="0" anchor="ctr"/>
                </a:tc>
                <a:tc>
                  <a:txBody>
                    <a:bodyPr/>
                    <a:lstStyle/>
                    <a:p>
                      <a:pPr algn="ctr" fontAlgn="ctr"/>
                      <a:r>
                        <a:rPr lang="en-US" altLang="ja-JP" sz="800" b="0" i="0" u="none" strike="noStrike">
                          <a:effectLst/>
                          <a:latin typeface="ＭＳ Ｐゴシック"/>
                        </a:rPr>
                        <a:t>496</a:t>
                      </a:r>
                    </a:p>
                  </a:txBody>
                  <a:tcPr marL="9525" marR="9525" marT="9525" marB="0" anchor="ctr"/>
                </a:tc>
                <a:tc>
                  <a:txBody>
                    <a:bodyPr/>
                    <a:lstStyle/>
                    <a:p>
                      <a:pPr algn="ctr" fontAlgn="ctr"/>
                      <a:r>
                        <a:rPr lang="en-US" altLang="ja-JP" sz="800" b="0" i="0" u="none" strike="noStrike">
                          <a:effectLst/>
                          <a:latin typeface="ＭＳ Ｐゴシック"/>
                        </a:rPr>
                        <a:t>40.4%</a:t>
                      </a:r>
                    </a:p>
                  </a:txBody>
                  <a:tcPr marL="9525" marR="9525" marT="9525" marB="0" anchor="ctr"/>
                </a:tc>
                <a:tc>
                  <a:txBody>
                    <a:bodyPr/>
                    <a:lstStyle/>
                    <a:p>
                      <a:pPr algn="ctr" fontAlgn="ctr"/>
                      <a:r>
                        <a:rPr lang="en-US" altLang="ja-JP" sz="800" b="0" i="0" u="none" strike="noStrike">
                          <a:effectLst/>
                          <a:latin typeface="ＭＳ Ｐゴシック"/>
                        </a:rPr>
                        <a:t>135</a:t>
                      </a:r>
                    </a:p>
                  </a:txBody>
                  <a:tcPr marL="9525" marR="9525" marT="9525" marB="0" anchor="ctr"/>
                </a:tc>
                <a:tc>
                  <a:txBody>
                    <a:bodyPr/>
                    <a:lstStyle/>
                    <a:p>
                      <a:pPr algn="ctr" fontAlgn="ctr"/>
                      <a:r>
                        <a:rPr lang="en-US" altLang="ja-JP" sz="800" b="0" i="0" u="none" strike="noStrike">
                          <a:effectLst/>
                          <a:latin typeface="ＭＳ Ｐゴシック"/>
                        </a:rPr>
                        <a:t>43.0%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105</a:t>
                      </a:r>
                    </a:p>
                  </a:txBody>
                  <a:tcPr marL="9525" marR="9525" marT="9525" marB="0" anchor="ctr"/>
                </a:tc>
                <a:tc>
                  <a:txBody>
                    <a:bodyPr/>
                    <a:lstStyle/>
                    <a:p>
                      <a:pPr algn="ctr" fontAlgn="ctr"/>
                      <a:r>
                        <a:rPr lang="en-US" altLang="ja-JP" sz="800" b="0" i="0" u="none" strike="noStrike">
                          <a:effectLst/>
                          <a:latin typeface="ＭＳ Ｐゴシック"/>
                        </a:rPr>
                        <a:t>34.7%</a:t>
                      </a:r>
                    </a:p>
                  </a:txBody>
                  <a:tcPr marL="9525" marR="9525" marT="9525" marB="0" anchor="ctr"/>
                </a:tc>
                <a:tc>
                  <a:txBody>
                    <a:bodyPr/>
                    <a:lstStyle/>
                    <a:p>
                      <a:pPr algn="ctr" fontAlgn="ctr"/>
                      <a:r>
                        <a:rPr lang="en-US" altLang="ja-JP" sz="800" b="0" i="0" u="none" strike="noStrike">
                          <a:effectLst/>
                          <a:latin typeface="ＭＳ Ｐゴシック"/>
                        </a:rPr>
                        <a:t>141</a:t>
                      </a:r>
                    </a:p>
                  </a:txBody>
                  <a:tcPr marL="9525" marR="9525" marT="9525" marB="0" anchor="ctr"/>
                </a:tc>
                <a:tc>
                  <a:txBody>
                    <a:bodyPr/>
                    <a:lstStyle/>
                    <a:p>
                      <a:pPr algn="ctr" fontAlgn="ctr"/>
                      <a:r>
                        <a:rPr lang="en-US" altLang="ja-JP" sz="800" b="0" i="0" u="none" strike="noStrike">
                          <a:effectLst/>
                          <a:latin typeface="ＭＳ Ｐゴシック"/>
                        </a:rPr>
                        <a:t>46.1%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115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37.8%</a:t>
                      </a:r>
                    </a:p>
                  </a:txBody>
                  <a:tcPr marL="9525" marR="9525" marT="9525" marB="0" anchor="ctr"/>
                </a:tc>
              </a:tr>
              <a:tr h="154013">
                <a:tc>
                  <a:txBody>
                    <a:bodyPr/>
                    <a:lstStyle/>
                    <a:p>
                      <a:pPr algn="r" fontAlgn="ctr"/>
                      <a:r>
                        <a:rPr lang="ja-JP" altLang="en-US" sz="800" b="0" i="0" u="none" strike="noStrike" dirty="0">
                          <a:effectLst/>
                          <a:latin typeface="ＭＳ Ｐゴシック"/>
                        </a:rPr>
                        <a:t>専門店</a:t>
                      </a:r>
                    </a:p>
                  </a:txBody>
                  <a:tcPr marL="9525" marR="9525" marT="9525" marB="0" anchor="ctr"/>
                </a:tc>
                <a:tc>
                  <a:txBody>
                    <a:bodyPr/>
                    <a:lstStyle/>
                    <a:p>
                      <a:pPr algn="ctr" fontAlgn="ctr"/>
                      <a:r>
                        <a:rPr lang="en-US" altLang="ja-JP" sz="800" b="0" i="0" u="none" strike="noStrike">
                          <a:effectLst/>
                          <a:latin typeface="ＭＳ Ｐゴシック"/>
                        </a:rPr>
                        <a:t>94</a:t>
                      </a:r>
                    </a:p>
                  </a:txBody>
                  <a:tcPr marL="9525" marR="9525" marT="9525" marB="0" anchor="ctr"/>
                </a:tc>
                <a:tc>
                  <a:txBody>
                    <a:bodyPr/>
                    <a:lstStyle/>
                    <a:p>
                      <a:pPr algn="ctr" fontAlgn="ctr"/>
                      <a:r>
                        <a:rPr lang="en-US" altLang="ja-JP" sz="800" b="0" i="0" u="none" strike="noStrike">
                          <a:effectLst/>
                          <a:latin typeface="ＭＳ Ｐゴシック"/>
                        </a:rPr>
                        <a:t>7.7%</a:t>
                      </a:r>
                    </a:p>
                  </a:txBody>
                  <a:tcPr marL="9525" marR="9525" marT="9525" marB="0" anchor="ctr"/>
                </a:tc>
                <a:tc>
                  <a:txBody>
                    <a:bodyPr/>
                    <a:lstStyle/>
                    <a:p>
                      <a:pPr algn="ctr" fontAlgn="ctr"/>
                      <a:r>
                        <a:rPr lang="en-US" altLang="ja-JP" sz="800" b="0" i="0" u="none" strike="noStrike">
                          <a:effectLst/>
                          <a:latin typeface="ＭＳ Ｐゴシック"/>
                        </a:rPr>
                        <a:t>24</a:t>
                      </a:r>
                    </a:p>
                  </a:txBody>
                  <a:tcPr marL="9525" marR="9525" marT="9525" marB="0" anchor="ctr"/>
                </a:tc>
                <a:tc>
                  <a:txBody>
                    <a:bodyPr/>
                    <a:lstStyle/>
                    <a:p>
                      <a:pPr algn="ctr" fontAlgn="ctr"/>
                      <a:r>
                        <a:rPr lang="en-US" altLang="ja-JP" sz="800" b="0" i="0" u="none" strike="noStrike">
                          <a:effectLst/>
                          <a:latin typeface="ＭＳ Ｐゴシック"/>
                        </a:rPr>
                        <a:t>7.6%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24</a:t>
                      </a:r>
                    </a:p>
                  </a:txBody>
                  <a:tcPr marL="9525" marR="9525" marT="9525" marB="0" anchor="ctr"/>
                </a:tc>
                <a:tc>
                  <a:txBody>
                    <a:bodyPr/>
                    <a:lstStyle/>
                    <a:p>
                      <a:pPr algn="ctr" fontAlgn="ctr"/>
                      <a:r>
                        <a:rPr lang="en-US" altLang="ja-JP" sz="800" b="0" i="0" u="none" strike="noStrike">
                          <a:effectLst/>
                          <a:latin typeface="ＭＳ Ｐゴシック"/>
                        </a:rPr>
                        <a:t>7.9%</a:t>
                      </a:r>
                    </a:p>
                  </a:txBody>
                  <a:tcPr marL="9525" marR="9525" marT="9525" marB="0" anchor="ctr"/>
                </a:tc>
                <a:tc>
                  <a:txBody>
                    <a:bodyPr/>
                    <a:lstStyle/>
                    <a:p>
                      <a:pPr algn="ctr" fontAlgn="ctr"/>
                      <a:r>
                        <a:rPr lang="en-US" altLang="ja-JP" sz="800" b="0" i="0" u="none" strike="noStrike">
                          <a:effectLst/>
                          <a:latin typeface="ＭＳ Ｐゴシック"/>
                        </a:rPr>
                        <a:t>17</a:t>
                      </a:r>
                    </a:p>
                  </a:txBody>
                  <a:tcPr marL="9525" marR="9525" marT="9525" marB="0" anchor="ctr"/>
                </a:tc>
                <a:tc>
                  <a:txBody>
                    <a:bodyPr/>
                    <a:lstStyle/>
                    <a:p>
                      <a:pPr algn="ctr" fontAlgn="ctr"/>
                      <a:r>
                        <a:rPr lang="en-US" altLang="ja-JP" sz="800" b="0" i="0" u="none" strike="noStrike">
                          <a:effectLst/>
                          <a:latin typeface="ＭＳ Ｐゴシック"/>
                        </a:rPr>
                        <a:t>5.6%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9.5%</a:t>
                      </a:r>
                    </a:p>
                  </a:txBody>
                  <a:tcPr marL="9525" marR="9525" marT="9525" marB="0" anchor="ctr"/>
                </a:tc>
              </a:tr>
              <a:tr h="154013">
                <a:tc>
                  <a:txBody>
                    <a:bodyPr/>
                    <a:lstStyle/>
                    <a:p>
                      <a:pPr algn="r" fontAlgn="ctr"/>
                      <a:r>
                        <a:rPr lang="ja-JP" altLang="en-US" sz="800" b="0" i="0" u="none" strike="noStrike" dirty="0">
                          <a:effectLst/>
                          <a:latin typeface="ＭＳ Ｐゴシック"/>
                        </a:rPr>
                        <a:t>通販</a:t>
                      </a:r>
                      <a:r>
                        <a:rPr lang="ja-JP" altLang="en-US" sz="800" b="0" i="0" u="none" strike="noStrike" dirty="0" smtClean="0">
                          <a:effectLst/>
                          <a:latin typeface="ＭＳ Ｐゴシック"/>
                        </a:rPr>
                        <a:t>・</a:t>
                      </a:r>
                      <a:endParaRPr lang="en-US" altLang="ja-JP" sz="800" b="0" i="0" u="none" strike="noStrike" dirty="0" smtClean="0">
                        <a:effectLst/>
                        <a:latin typeface="ＭＳ Ｐゴシック"/>
                      </a:endParaRPr>
                    </a:p>
                    <a:p>
                      <a:pPr algn="r" fontAlgn="ctr"/>
                      <a:r>
                        <a:rPr lang="ja-JP" altLang="en-US" sz="800" b="0" i="0" u="none" strike="noStrike" dirty="0" smtClean="0">
                          <a:effectLst/>
                          <a:latin typeface="ＭＳ Ｐゴシック"/>
                        </a:rPr>
                        <a:t>ネット</a:t>
                      </a:r>
                      <a:r>
                        <a:rPr lang="ja-JP" altLang="en-US" sz="800" b="0" i="0" u="none" strike="noStrike" dirty="0">
                          <a:effectLst/>
                          <a:latin typeface="ＭＳ Ｐゴシック"/>
                        </a:rPr>
                        <a:t>販売</a:t>
                      </a:r>
                    </a:p>
                  </a:txBody>
                  <a:tcPr marL="9525" marR="9525" marT="9525" marB="0" anchor="ctr"/>
                </a:tc>
                <a:tc>
                  <a:txBody>
                    <a:bodyPr/>
                    <a:lstStyle/>
                    <a:p>
                      <a:pPr algn="ctr" fontAlgn="ctr"/>
                      <a:r>
                        <a:rPr lang="en-US" altLang="ja-JP" sz="800" b="0" i="0" u="none" strike="noStrike">
                          <a:effectLst/>
                          <a:latin typeface="ＭＳ Ｐゴシック"/>
                        </a:rPr>
                        <a:t>47</a:t>
                      </a:r>
                    </a:p>
                  </a:txBody>
                  <a:tcPr marL="9525" marR="9525" marT="9525" marB="0" anchor="ctr"/>
                </a:tc>
                <a:tc>
                  <a:txBody>
                    <a:bodyPr/>
                    <a:lstStyle/>
                    <a:p>
                      <a:pPr algn="ctr" fontAlgn="ctr"/>
                      <a:r>
                        <a:rPr lang="en-US" altLang="ja-JP" sz="800" b="0" i="0" u="none" strike="noStrike">
                          <a:effectLst/>
                          <a:latin typeface="ＭＳ Ｐゴシック"/>
                        </a:rPr>
                        <a:t>3.8%</a:t>
                      </a:r>
                    </a:p>
                  </a:txBody>
                  <a:tcPr marL="9525" marR="9525" marT="9525" marB="0" anchor="ctr"/>
                </a:tc>
                <a:tc>
                  <a:txBody>
                    <a:bodyPr/>
                    <a:lstStyle/>
                    <a:p>
                      <a:pPr algn="ctr" fontAlgn="ctr"/>
                      <a:r>
                        <a:rPr lang="en-US" altLang="ja-JP" sz="800" b="0" i="0" u="none" strike="noStrike">
                          <a:effectLst/>
                          <a:latin typeface="ＭＳ Ｐゴシック"/>
                        </a:rPr>
                        <a:t>13</a:t>
                      </a:r>
                    </a:p>
                  </a:txBody>
                  <a:tcPr marL="9525" marR="9525" marT="9525" marB="0" anchor="ctr"/>
                </a:tc>
                <a:tc>
                  <a:txBody>
                    <a:bodyPr/>
                    <a:lstStyle/>
                    <a:p>
                      <a:pPr algn="ctr" fontAlgn="ctr"/>
                      <a:r>
                        <a:rPr lang="en-US" altLang="ja-JP" sz="800" b="0" i="0" u="none" strike="noStrike">
                          <a:effectLst/>
                          <a:latin typeface="ＭＳ Ｐゴシック"/>
                        </a:rPr>
                        <a:t>4.1%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8</a:t>
                      </a:r>
                    </a:p>
                  </a:txBody>
                  <a:tcPr marL="9525" marR="9525" marT="9525" marB="0" anchor="ctr"/>
                </a:tc>
                <a:tc>
                  <a:txBody>
                    <a:bodyPr/>
                    <a:lstStyle/>
                    <a:p>
                      <a:pPr algn="ctr" fontAlgn="ctr"/>
                      <a:r>
                        <a:rPr lang="en-US" altLang="ja-JP" sz="800" b="0" i="0" u="none" strike="noStrike">
                          <a:effectLst/>
                          <a:latin typeface="ＭＳ Ｐゴシック"/>
                        </a:rPr>
                        <a:t>2.6%</a:t>
                      </a:r>
                    </a:p>
                  </a:txBody>
                  <a:tcPr marL="9525" marR="9525" marT="9525" marB="0" anchor="ctr"/>
                </a:tc>
                <a:tc>
                  <a:txBody>
                    <a:bodyPr/>
                    <a:lstStyle/>
                    <a:p>
                      <a:pPr algn="ctr" fontAlgn="ctr"/>
                      <a:r>
                        <a:rPr lang="en-US" altLang="ja-JP" sz="800" b="0" i="0" u="none" strike="noStrike">
                          <a:effectLst/>
                          <a:latin typeface="ＭＳ Ｐゴシック"/>
                        </a:rPr>
                        <a:t>11</a:t>
                      </a:r>
                    </a:p>
                  </a:txBody>
                  <a:tcPr marL="9525" marR="9525" marT="9525" marB="0" anchor="ctr"/>
                </a:tc>
                <a:tc>
                  <a:txBody>
                    <a:bodyPr/>
                    <a:lstStyle/>
                    <a:p>
                      <a:pPr algn="ctr" fontAlgn="ctr"/>
                      <a:r>
                        <a:rPr lang="en-US" altLang="ja-JP" sz="800" b="0" i="0" u="none" strike="noStrike">
                          <a:effectLst/>
                          <a:latin typeface="ＭＳ Ｐゴシック"/>
                        </a:rPr>
                        <a:t>3.6%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4.9%</a:t>
                      </a:r>
                    </a:p>
                  </a:txBody>
                  <a:tcPr marL="9525" marR="9525" marT="9525" marB="0" anchor="ctr"/>
                </a:tc>
              </a:tr>
              <a:tr h="154013">
                <a:tc>
                  <a:txBody>
                    <a:bodyPr/>
                    <a:lstStyle/>
                    <a:p>
                      <a:pPr algn="r" fontAlgn="ctr"/>
                      <a:r>
                        <a:rPr lang="ja-JP" altLang="en-US" sz="800" b="0" i="0" u="none" strike="noStrike" dirty="0">
                          <a:effectLst/>
                          <a:latin typeface="ＭＳ Ｐゴシック"/>
                        </a:rPr>
                        <a:t>その他</a:t>
                      </a:r>
                    </a:p>
                  </a:txBody>
                  <a:tcPr marL="9525" marR="9525" marT="9525" marB="0" anchor="ctr"/>
                </a:tc>
                <a:tc>
                  <a:txBody>
                    <a:bodyPr/>
                    <a:lstStyle/>
                    <a:p>
                      <a:pPr algn="ctr" fontAlgn="ctr"/>
                      <a:r>
                        <a:rPr lang="en-US" altLang="ja-JP" sz="800" b="0" i="0" u="none" strike="noStrike">
                          <a:effectLst/>
                          <a:latin typeface="ＭＳ Ｐゴシック"/>
                        </a:rPr>
                        <a:t>287</a:t>
                      </a:r>
                    </a:p>
                  </a:txBody>
                  <a:tcPr marL="9525" marR="9525" marT="9525" marB="0" anchor="ctr"/>
                </a:tc>
                <a:tc>
                  <a:txBody>
                    <a:bodyPr/>
                    <a:lstStyle/>
                    <a:p>
                      <a:pPr algn="ctr" fontAlgn="ctr"/>
                      <a:r>
                        <a:rPr lang="en-US" altLang="ja-JP" sz="800" b="0" i="0" u="none" strike="noStrike">
                          <a:effectLst/>
                          <a:latin typeface="ＭＳ Ｐゴシック"/>
                        </a:rPr>
                        <a:t>23.4%</a:t>
                      </a:r>
                    </a:p>
                  </a:txBody>
                  <a:tcPr marL="9525" marR="9525" marT="9525" marB="0" anchor="ctr"/>
                </a:tc>
                <a:tc>
                  <a:txBody>
                    <a:bodyPr/>
                    <a:lstStyle/>
                    <a:p>
                      <a:pPr algn="ctr" fontAlgn="ctr"/>
                      <a:r>
                        <a:rPr lang="en-US" altLang="ja-JP" sz="800" b="0" i="0" u="none" strike="noStrike">
                          <a:effectLst/>
                          <a:latin typeface="ＭＳ Ｐゴシック"/>
                        </a:rPr>
                        <a:t>88</a:t>
                      </a:r>
                    </a:p>
                  </a:txBody>
                  <a:tcPr marL="9525" marR="9525" marT="9525" marB="0" anchor="ctr"/>
                </a:tc>
                <a:tc>
                  <a:txBody>
                    <a:bodyPr/>
                    <a:lstStyle/>
                    <a:p>
                      <a:pPr algn="ctr" fontAlgn="ctr"/>
                      <a:r>
                        <a:rPr lang="en-US" altLang="ja-JP" sz="800" b="0" i="0" u="none" strike="noStrike">
                          <a:effectLst/>
                          <a:latin typeface="ＭＳ Ｐゴシック"/>
                        </a:rPr>
                        <a:t>28.0%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71</a:t>
                      </a:r>
                    </a:p>
                  </a:txBody>
                  <a:tcPr marL="9525" marR="9525" marT="9525" marB="0" anchor="ctr"/>
                </a:tc>
                <a:tc>
                  <a:txBody>
                    <a:bodyPr/>
                    <a:lstStyle/>
                    <a:p>
                      <a:pPr algn="ctr" fontAlgn="ctr"/>
                      <a:r>
                        <a:rPr lang="en-US" altLang="ja-JP" sz="800" b="0" i="0" u="none" strike="noStrike">
                          <a:effectLst/>
                          <a:latin typeface="ＭＳ Ｐゴシック"/>
                        </a:rPr>
                        <a:t>23.4%</a:t>
                      </a:r>
                    </a:p>
                  </a:txBody>
                  <a:tcPr marL="9525" marR="9525" marT="9525" marB="0" anchor="ctr"/>
                </a:tc>
                <a:tc>
                  <a:txBody>
                    <a:bodyPr/>
                    <a:lstStyle/>
                    <a:p>
                      <a:pPr algn="ctr" fontAlgn="ctr"/>
                      <a:r>
                        <a:rPr lang="en-US" altLang="ja-JP" sz="800" b="0" i="0" u="none" strike="noStrike">
                          <a:effectLst/>
                          <a:latin typeface="ＭＳ Ｐゴシック"/>
                        </a:rPr>
                        <a:t>46</a:t>
                      </a:r>
                    </a:p>
                  </a:txBody>
                  <a:tcPr marL="9525" marR="9525" marT="9525" marB="0" anchor="ctr"/>
                </a:tc>
                <a:tc>
                  <a:txBody>
                    <a:bodyPr/>
                    <a:lstStyle/>
                    <a:p>
                      <a:pPr algn="ctr" fontAlgn="ctr"/>
                      <a:r>
                        <a:rPr lang="en-US" altLang="ja-JP" sz="800" b="0" i="0" u="none" strike="noStrike">
                          <a:effectLst/>
                          <a:latin typeface="ＭＳ Ｐゴシック"/>
                        </a:rPr>
                        <a:t>15.0%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82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27.0%</a:t>
                      </a:r>
                    </a:p>
                  </a:txBody>
                  <a:tcPr marL="9525" marR="9525" marT="9525" marB="0" anchor="ctr"/>
                </a:tc>
              </a:tr>
              <a:tr h="154013">
                <a:tc>
                  <a:txBody>
                    <a:bodyPr/>
                    <a:lstStyle/>
                    <a:p>
                      <a:pPr algn="r" fontAlgn="ctr"/>
                      <a:r>
                        <a:rPr lang="ja-JP" altLang="en-US" sz="800" b="0" i="0" u="none" strike="noStrike" dirty="0">
                          <a:effectLst/>
                          <a:latin typeface="ＭＳ Ｐゴシック"/>
                        </a:rPr>
                        <a:t>特に</a:t>
                      </a:r>
                      <a:r>
                        <a:rPr lang="ja-JP" altLang="en-US" sz="800" b="0" i="0" u="none" strike="noStrike" dirty="0" smtClean="0">
                          <a:effectLst/>
                          <a:latin typeface="ＭＳ Ｐゴシック"/>
                        </a:rPr>
                        <a:t>決めて</a:t>
                      </a:r>
                      <a:endParaRPr lang="en-US" altLang="ja-JP" sz="800" b="0" i="0" u="none" strike="noStrike" dirty="0" smtClean="0">
                        <a:effectLst/>
                        <a:latin typeface="ＭＳ Ｐゴシック"/>
                      </a:endParaRPr>
                    </a:p>
                    <a:p>
                      <a:pPr algn="r" fontAlgn="ctr"/>
                      <a:r>
                        <a:rPr lang="ja-JP" altLang="en-US" sz="800" b="0" i="0" u="none" strike="noStrike" dirty="0" smtClean="0">
                          <a:effectLst/>
                          <a:latin typeface="ＭＳ Ｐゴシック"/>
                        </a:rPr>
                        <a:t>いない</a:t>
                      </a:r>
                      <a:endParaRPr lang="ja-JP" altLang="en-US" sz="800" b="0" i="0" u="none" strike="noStrike" dirty="0">
                        <a:effectLst/>
                        <a:latin typeface="ＭＳ Ｐゴシック"/>
                      </a:endParaRPr>
                    </a:p>
                  </a:txBody>
                  <a:tcPr marL="9525" marR="9525" marT="9525" marB="0" anchor="ctr"/>
                </a:tc>
                <a:tc>
                  <a:txBody>
                    <a:bodyPr/>
                    <a:lstStyle/>
                    <a:p>
                      <a:pPr algn="ctr" fontAlgn="ctr"/>
                      <a:r>
                        <a:rPr lang="en-US" altLang="ja-JP" sz="800" b="0" i="0" u="none" strike="noStrike">
                          <a:effectLst/>
                          <a:latin typeface="ＭＳ Ｐゴシック"/>
                        </a:rPr>
                        <a:t>84</a:t>
                      </a:r>
                    </a:p>
                  </a:txBody>
                  <a:tcPr marL="9525" marR="9525" marT="9525" marB="0" anchor="ctr"/>
                </a:tc>
                <a:tc>
                  <a:txBody>
                    <a:bodyPr/>
                    <a:lstStyle/>
                    <a:p>
                      <a:pPr algn="ctr" fontAlgn="ctr"/>
                      <a:r>
                        <a:rPr lang="en-US" altLang="ja-JP" sz="800" b="0" i="0" u="none" strike="noStrike">
                          <a:effectLst/>
                          <a:latin typeface="ＭＳ Ｐゴシック"/>
                        </a:rPr>
                        <a:t>6.8%</a:t>
                      </a:r>
                    </a:p>
                  </a:txBody>
                  <a:tcPr marL="9525" marR="9525" marT="9525" marB="0" anchor="ctr"/>
                </a:tc>
                <a:tc>
                  <a:txBody>
                    <a:bodyPr/>
                    <a:lstStyle/>
                    <a:p>
                      <a:pPr algn="ctr" fontAlgn="ctr"/>
                      <a:r>
                        <a:rPr lang="en-US" altLang="ja-JP" sz="800" b="0" i="0" u="none" strike="noStrike">
                          <a:effectLst/>
                          <a:latin typeface="ＭＳ Ｐゴシック"/>
                        </a:rPr>
                        <a:t>22</a:t>
                      </a:r>
                    </a:p>
                  </a:txBody>
                  <a:tcPr marL="9525" marR="9525" marT="9525" marB="0" anchor="ctr"/>
                </a:tc>
                <a:tc>
                  <a:txBody>
                    <a:bodyPr/>
                    <a:lstStyle/>
                    <a:p>
                      <a:pPr algn="ctr" fontAlgn="ctr"/>
                      <a:r>
                        <a:rPr lang="en-US" altLang="ja-JP" sz="800" b="0" i="0" u="none" strike="noStrike">
                          <a:effectLst/>
                          <a:latin typeface="ＭＳ Ｐゴシック"/>
                        </a:rPr>
                        <a:t>7.0%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15</a:t>
                      </a:r>
                    </a:p>
                  </a:txBody>
                  <a:tcPr marL="9525" marR="9525" marT="9525" marB="0" anchor="ctr"/>
                </a:tc>
                <a:tc>
                  <a:txBody>
                    <a:bodyPr/>
                    <a:lstStyle/>
                    <a:p>
                      <a:pPr algn="ctr" fontAlgn="ctr"/>
                      <a:r>
                        <a:rPr lang="en-US" altLang="ja-JP" sz="800" b="0" i="0" u="none" strike="noStrike">
                          <a:effectLst/>
                          <a:latin typeface="ＭＳ Ｐゴシック"/>
                        </a:rPr>
                        <a:t>5.0%</a:t>
                      </a:r>
                    </a:p>
                  </a:txBody>
                  <a:tcPr marL="9525" marR="9525" marT="9525" marB="0" anchor="ctr"/>
                </a:tc>
                <a:tc>
                  <a:txBody>
                    <a:bodyPr/>
                    <a:lstStyle/>
                    <a:p>
                      <a:pPr algn="ctr" fontAlgn="ctr"/>
                      <a:r>
                        <a:rPr lang="en-US" altLang="ja-JP" sz="800" b="0" i="0" u="none" strike="noStrike">
                          <a:effectLst/>
                          <a:latin typeface="ＭＳ Ｐゴシック"/>
                        </a:rPr>
                        <a:t>33</a:t>
                      </a:r>
                    </a:p>
                  </a:txBody>
                  <a:tcPr marL="9525" marR="9525" marT="9525" marB="0" anchor="ctr"/>
                </a:tc>
                <a:tc>
                  <a:txBody>
                    <a:bodyPr/>
                    <a:lstStyle/>
                    <a:p>
                      <a:pPr algn="ctr" fontAlgn="ctr"/>
                      <a:r>
                        <a:rPr lang="en-US" altLang="ja-JP" sz="800" b="0" i="0" u="none" strike="noStrike">
                          <a:effectLst/>
                          <a:latin typeface="ＭＳ Ｐゴシック"/>
                        </a:rPr>
                        <a:t>10.8%</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14</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4.6%</a:t>
                      </a:r>
                    </a:p>
                  </a:txBody>
                  <a:tcPr marL="9525" marR="9525" marT="9525" marB="0" anchor="ctr"/>
                </a:tc>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2324895235"/>
              </p:ext>
            </p:extLst>
          </p:nvPr>
        </p:nvGraphicFramePr>
        <p:xfrm>
          <a:off x="3544908" y="7384843"/>
          <a:ext cx="3060004" cy="1439766"/>
        </p:xfrm>
        <a:graphic>
          <a:graphicData uri="http://schemas.openxmlformats.org/drawingml/2006/table">
            <a:tbl>
              <a:tblPr firstRow="1" bandRow="1">
                <a:tableStyleId>{073A0DAA-6AF3-43AB-8588-CEC1D06C72B9}</a:tableStyleId>
              </a:tblPr>
              <a:tblGrid>
                <a:gridCol w="558074"/>
                <a:gridCol w="250193"/>
                <a:gridCol w="250193"/>
                <a:gridCol w="250193"/>
                <a:gridCol w="250193"/>
                <a:gridCol w="250193"/>
                <a:gridCol w="250193"/>
                <a:gridCol w="250193"/>
                <a:gridCol w="250193"/>
                <a:gridCol w="250193"/>
                <a:gridCol w="250193"/>
              </a:tblGrid>
              <a:tr h="141876">
                <a:tc>
                  <a:txBody>
                    <a:bodyPr/>
                    <a:lstStyle/>
                    <a:p>
                      <a:pPr algn="r" fontAlgn="ctr"/>
                      <a:r>
                        <a:rPr lang="ja-JP" altLang="en-US" sz="800" b="0" i="0" u="none" strike="noStrike" dirty="0" smtClean="0">
                          <a:effectLst/>
                          <a:latin typeface="ＭＳ Ｐゴシック"/>
                        </a:rPr>
                        <a:t>野菜</a:t>
                      </a:r>
                      <a:endParaRPr lang="ja-JP" altLang="en-US" sz="800" b="0" i="0" u="none" strike="noStrike" dirty="0">
                        <a:effectLst/>
                        <a:latin typeface="ＭＳ Ｐゴシック"/>
                      </a:endParaRPr>
                    </a:p>
                  </a:txBody>
                  <a:tcPr marL="9525" marR="9525" marT="9525" marB="0" anchor="ctr"/>
                </a:tc>
                <a:tc gridSpan="2">
                  <a:txBody>
                    <a:bodyPr/>
                    <a:lstStyle/>
                    <a:p>
                      <a:pPr algn="ctr" fontAlgn="ctr"/>
                      <a:r>
                        <a:rPr lang="ja-JP" altLang="en-US" sz="800" b="0" i="0" u="none" strike="noStrike" dirty="0" smtClean="0">
                          <a:solidFill>
                            <a:schemeClr val="bg1"/>
                          </a:solidFill>
                          <a:effectLst/>
                          <a:latin typeface="ＭＳ Ｐゴシック"/>
                        </a:rPr>
                        <a:t>合計</a:t>
                      </a:r>
                      <a:endParaRPr lang="en-US" altLang="ja-JP" sz="8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都市型</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中間型</a:t>
                      </a:r>
                      <a:endParaRPr lang="ja-JP" altLang="en-US" sz="900" b="0" i="0" u="none" strike="noStrike" dirty="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郊外型</a:t>
                      </a:r>
                      <a:r>
                        <a:rPr lang="ja-JP" altLang="en-US" sz="900" b="0" i="0" u="none" strike="noStrike" dirty="0">
                          <a:solidFill>
                            <a:schemeClr val="bg1"/>
                          </a:solidFill>
                          <a:effectLst/>
                          <a:latin typeface="ＭＳ Ｐゴシック"/>
                        </a:rPr>
                        <a:t>１</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郊外型２</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r>
              <a:tr h="170299">
                <a:tc>
                  <a:txBody>
                    <a:bodyPr/>
                    <a:lstStyle/>
                    <a:p>
                      <a:pPr algn="r" fontAlgn="ctr"/>
                      <a:r>
                        <a:rPr lang="ja-JP" altLang="en-US" sz="800" b="0" i="0" u="none" strike="noStrike" dirty="0">
                          <a:effectLst/>
                          <a:latin typeface="ＭＳ Ｐゴシック"/>
                        </a:rPr>
                        <a:t>この直売所</a:t>
                      </a:r>
                    </a:p>
                  </a:txBody>
                  <a:tcPr marL="9525" marR="9525" marT="9525" marB="0" anchor="ctr"/>
                </a:tc>
                <a:tc>
                  <a:txBody>
                    <a:bodyPr/>
                    <a:lstStyle/>
                    <a:p>
                      <a:pPr algn="ctr" fontAlgn="ctr"/>
                      <a:r>
                        <a:rPr lang="en-US" altLang="ja-JP" sz="800" b="0" i="0" u="none" strike="noStrike">
                          <a:effectLst/>
                          <a:latin typeface="ＭＳ Ｐゴシック"/>
                        </a:rPr>
                        <a:t>656</a:t>
                      </a:r>
                    </a:p>
                  </a:txBody>
                  <a:tcPr marL="9525" marR="9525" marT="9525" marB="0" anchor="ctr"/>
                </a:tc>
                <a:tc>
                  <a:txBody>
                    <a:bodyPr/>
                    <a:lstStyle/>
                    <a:p>
                      <a:pPr algn="ctr" fontAlgn="ctr"/>
                      <a:r>
                        <a:rPr lang="en-US" altLang="ja-JP" sz="800" b="0" i="0" u="none" strike="noStrike">
                          <a:effectLst/>
                          <a:latin typeface="ＭＳ Ｐゴシック"/>
                        </a:rPr>
                        <a:t>53.5%</a:t>
                      </a:r>
                    </a:p>
                  </a:txBody>
                  <a:tcPr marL="9525" marR="9525" marT="9525" marB="0" anchor="ctr"/>
                </a:tc>
                <a:tc>
                  <a:txBody>
                    <a:bodyPr/>
                    <a:lstStyle/>
                    <a:p>
                      <a:pPr algn="ctr" fontAlgn="ctr"/>
                      <a:r>
                        <a:rPr lang="en-US" altLang="ja-JP" sz="800" b="0" i="0" u="none" strike="noStrike">
                          <a:effectLst/>
                          <a:latin typeface="ＭＳ Ｐゴシック"/>
                        </a:rPr>
                        <a:t>199</a:t>
                      </a:r>
                    </a:p>
                  </a:txBody>
                  <a:tcPr marL="9525" marR="9525" marT="9525" marB="0" anchor="ctr"/>
                </a:tc>
                <a:tc>
                  <a:txBody>
                    <a:bodyPr/>
                    <a:lstStyle/>
                    <a:p>
                      <a:pPr algn="ctr" fontAlgn="ctr"/>
                      <a:r>
                        <a:rPr lang="en-US" altLang="ja-JP" sz="800" b="0" i="0" u="none" strike="noStrike">
                          <a:effectLst/>
                          <a:latin typeface="ＭＳ Ｐゴシック"/>
                        </a:rPr>
                        <a:t>63.4%</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217</a:t>
                      </a:r>
                    </a:p>
                  </a:txBody>
                  <a:tcPr marL="9525" marR="9525" marT="9525" marB="0" anchor="ctr"/>
                </a:tc>
                <a:tc>
                  <a:txBody>
                    <a:bodyPr/>
                    <a:lstStyle/>
                    <a:p>
                      <a:pPr algn="ctr" fontAlgn="ctr"/>
                      <a:r>
                        <a:rPr lang="en-US" altLang="ja-JP" sz="800" b="0" i="0" u="none" strike="noStrike">
                          <a:effectLst/>
                          <a:latin typeface="ＭＳ Ｐゴシック"/>
                        </a:rPr>
                        <a:t>71.6%</a:t>
                      </a:r>
                    </a:p>
                  </a:txBody>
                  <a:tcPr marL="9525" marR="9525" marT="9525" marB="0" anchor="ctr"/>
                </a:tc>
                <a:tc>
                  <a:txBody>
                    <a:bodyPr/>
                    <a:lstStyle/>
                    <a:p>
                      <a:pPr algn="ctr" fontAlgn="ctr"/>
                      <a:r>
                        <a:rPr lang="en-US" altLang="ja-JP" sz="800" b="0" i="0" u="none" strike="noStrike">
                          <a:effectLst/>
                          <a:latin typeface="ＭＳ Ｐゴシック"/>
                        </a:rPr>
                        <a:t>108</a:t>
                      </a:r>
                    </a:p>
                  </a:txBody>
                  <a:tcPr marL="9525" marR="9525" marT="9525" marB="0" anchor="ctr"/>
                </a:tc>
                <a:tc>
                  <a:txBody>
                    <a:bodyPr/>
                    <a:lstStyle/>
                    <a:p>
                      <a:pPr algn="ctr" fontAlgn="ctr"/>
                      <a:r>
                        <a:rPr lang="en-US" altLang="ja-JP" sz="800" b="0" i="0" u="none" strike="noStrike">
                          <a:effectLst/>
                          <a:latin typeface="ＭＳ Ｐゴシック"/>
                        </a:rPr>
                        <a:t>35.3%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132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43.4%</a:t>
                      </a:r>
                    </a:p>
                  </a:txBody>
                  <a:tcPr marL="9525" marR="9525" marT="9525" marB="0" anchor="ctr"/>
                </a:tc>
              </a:tr>
              <a:tr h="154013">
                <a:tc>
                  <a:txBody>
                    <a:bodyPr/>
                    <a:lstStyle/>
                    <a:p>
                      <a:pPr algn="r" fontAlgn="ctr"/>
                      <a:r>
                        <a:rPr lang="ja-JP" altLang="en-US" sz="800" b="0" i="0" u="none" strike="noStrike">
                          <a:effectLst/>
                          <a:latin typeface="ＭＳ Ｐゴシック"/>
                        </a:rPr>
                        <a:t>他の直売所</a:t>
                      </a:r>
                    </a:p>
                  </a:txBody>
                  <a:tcPr marL="9525" marR="9525" marT="9525" marB="0" anchor="ctr"/>
                </a:tc>
                <a:tc>
                  <a:txBody>
                    <a:bodyPr/>
                    <a:lstStyle/>
                    <a:p>
                      <a:pPr algn="ctr" fontAlgn="ctr"/>
                      <a:r>
                        <a:rPr lang="en-US" altLang="ja-JP" sz="800" b="0" i="0" u="none" strike="noStrike">
                          <a:effectLst/>
                          <a:latin typeface="ＭＳ Ｐゴシック"/>
                        </a:rPr>
                        <a:t>64</a:t>
                      </a:r>
                    </a:p>
                  </a:txBody>
                  <a:tcPr marL="9525" marR="9525" marT="9525" marB="0" anchor="ctr"/>
                </a:tc>
                <a:tc>
                  <a:txBody>
                    <a:bodyPr/>
                    <a:lstStyle/>
                    <a:p>
                      <a:pPr algn="ctr" fontAlgn="ctr"/>
                      <a:r>
                        <a:rPr lang="en-US" altLang="ja-JP" sz="800" b="0" i="0" u="none" strike="noStrike">
                          <a:effectLst/>
                          <a:latin typeface="ＭＳ Ｐゴシック"/>
                        </a:rPr>
                        <a:t>5.2%</a:t>
                      </a:r>
                    </a:p>
                  </a:txBody>
                  <a:tcPr marL="9525" marR="9525" marT="9525" marB="0" anchor="ctr"/>
                </a:tc>
                <a:tc>
                  <a:txBody>
                    <a:bodyPr/>
                    <a:lstStyle/>
                    <a:p>
                      <a:pPr algn="ctr" fontAlgn="ctr"/>
                      <a:r>
                        <a:rPr lang="en-US" altLang="ja-JP" sz="800" b="0" i="0" u="none" strike="noStrike">
                          <a:effectLst/>
                          <a:latin typeface="ＭＳ Ｐゴシック"/>
                        </a:rPr>
                        <a:t>9</a:t>
                      </a:r>
                    </a:p>
                  </a:txBody>
                  <a:tcPr marL="9525" marR="9525" marT="9525" marB="0" anchor="ctr"/>
                </a:tc>
                <a:tc>
                  <a:txBody>
                    <a:bodyPr/>
                    <a:lstStyle/>
                    <a:p>
                      <a:pPr algn="ctr" fontAlgn="ctr"/>
                      <a:r>
                        <a:rPr lang="en-US" altLang="ja-JP" sz="800" b="0" i="0" u="none" strike="noStrike">
                          <a:effectLst/>
                          <a:latin typeface="ＭＳ Ｐゴシック"/>
                        </a:rPr>
                        <a:t>2.9%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9</a:t>
                      </a:r>
                    </a:p>
                  </a:txBody>
                  <a:tcPr marL="9525" marR="9525" marT="9525" marB="0" anchor="ctr"/>
                </a:tc>
                <a:tc>
                  <a:txBody>
                    <a:bodyPr/>
                    <a:lstStyle/>
                    <a:p>
                      <a:pPr algn="ctr" fontAlgn="ctr"/>
                      <a:r>
                        <a:rPr lang="en-US" altLang="ja-JP" sz="800" b="0" i="0" u="none" strike="noStrike">
                          <a:effectLst/>
                          <a:latin typeface="ＭＳ Ｐゴシック"/>
                        </a:rPr>
                        <a:t>3.0%</a:t>
                      </a:r>
                    </a:p>
                  </a:txBody>
                  <a:tcPr marL="9525" marR="9525" marT="9525" marB="0" anchor="ctr"/>
                </a:tc>
                <a:tc>
                  <a:txBody>
                    <a:bodyPr/>
                    <a:lstStyle/>
                    <a:p>
                      <a:pPr algn="ctr" fontAlgn="ctr"/>
                      <a:r>
                        <a:rPr lang="en-US" altLang="ja-JP" sz="800" b="0" i="0" u="none" strike="noStrike">
                          <a:effectLst/>
                          <a:latin typeface="ＭＳ Ｐゴシック"/>
                        </a:rPr>
                        <a:t>16</a:t>
                      </a:r>
                    </a:p>
                  </a:txBody>
                  <a:tcPr marL="9525" marR="9525" marT="9525" marB="0" anchor="ctr"/>
                </a:tc>
                <a:tc>
                  <a:txBody>
                    <a:bodyPr/>
                    <a:lstStyle/>
                    <a:p>
                      <a:pPr algn="ctr" fontAlgn="ctr"/>
                      <a:r>
                        <a:rPr lang="en-US" altLang="ja-JP" sz="800" b="0" i="0" u="none" strike="noStrike">
                          <a:effectLst/>
                          <a:latin typeface="ＭＳ Ｐゴシック"/>
                        </a:rPr>
                        <a:t>5.2%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9.9%</a:t>
                      </a:r>
                    </a:p>
                  </a:txBody>
                  <a:tcPr marL="9525" marR="9525" marT="9525" marB="0" anchor="ctr"/>
                </a:tc>
              </a:tr>
              <a:tr h="154013">
                <a:tc>
                  <a:txBody>
                    <a:bodyPr/>
                    <a:lstStyle/>
                    <a:p>
                      <a:pPr algn="r" fontAlgn="ctr"/>
                      <a:r>
                        <a:rPr lang="ja-JP" altLang="en-US" sz="800" b="0" i="0" u="none" strike="noStrike" dirty="0">
                          <a:effectLst/>
                          <a:latin typeface="ＭＳ Ｐゴシック"/>
                        </a:rPr>
                        <a:t>スーパー</a:t>
                      </a:r>
                    </a:p>
                  </a:txBody>
                  <a:tcPr marL="9525" marR="9525" marT="9525" marB="0" anchor="ctr"/>
                </a:tc>
                <a:tc>
                  <a:txBody>
                    <a:bodyPr/>
                    <a:lstStyle/>
                    <a:p>
                      <a:pPr algn="ctr" fontAlgn="ctr"/>
                      <a:r>
                        <a:rPr lang="en-US" altLang="ja-JP" sz="800" b="0" i="0" u="none" strike="noStrike">
                          <a:effectLst/>
                          <a:latin typeface="ＭＳ Ｐゴシック"/>
                        </a:rPr>
                        <a:t>420</a:t>
                      </a:r>
                    </a:p>
                  </a:txBody>
                  <a:tcPr marL="9525" marR="9525" marT="9525" marB="0" anchor="ctr"/>
                </a:tc>
                <a:tc>
                  <a:txBody>
                    <a:bodyPr/>
                    <a:lstStyle/>
                    <a:p>
                      <a:pPr algn="ctr" fontAlgn="ctr"/>
                      <a:r>
                        <a:rPr lang="en-US" altLang="ja-JP" sz="800" b="0" i="0" u="none" strike="noStrike">
                          <a:effectLst/>
                          <a:latin typeface="ＭＳ Ｐゴシック"/>
                        </a:rPr>
                        <a:t>34.2%</a:t>
                      </a:r>
                    </a:p>
                  </a:txBody>
                  <a:tcPr marL="9525" marR="9525" marT="9525" marB="0" anchor="ctr"/>
                </a:tc>
                <a:tc>
                  <a:txBody>
                    <a:bodyPr/>
                    <a:lstStyle/>
                    <a:p>
                      <a:pPr algn="ctr" fontAlgn="ctr"/>
                      <a:r>
                        <a:rPr lang="en-US" altLang="ja-JP" sz="800" b="0" i="0" u="none" strike="noStrike">
                          <a:effectLst/>
                          <a:latin typeface="ＭＳ Ｐゴシック"/>
                        </a:rPr>
                        <a:t>84</a:t>
                      </a:r>
                    </a:p>
                  </a:txBody>
                  <a:tcPr marL="9525" marR="9525" marT="9525" marB="0" anchor="ctr"/>
                </a:tc>
                <a:tc>
                  <a:txBody>
                    <a:bodyPr/>
                    <a:lstStyle/>
                    <a:p>
                      <a:pPr algn="ctr" fontAlgn="ctr"/>
                      <a:r>
                        <a:rPr lang="en-US" altLang="ja-JP" sz="800" b="0" i="0" u="none" strike="noStrike">
                          <a:effectLst/>
                          <a:latin typeface="ＭＳ Ｐゴシック"/>
                        </a:rPr>
                        <a:t>26.8%</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62</a:t>
                      </a:r>
                    </a:p>
                  </a:txBody>
                  <a:tcPr marL="9525" marR="9525" marT="9525" marB="0" anchor="ctr"/>
                </a:tc>
                <a:tc>
                  <a:txBody>
                    <a:bodyPr/>
                    <a:lstStyle/>
                    <a:p>
                      <a:pPr algn="ctr" fontAlgn="ctr"/>
                      <a:r>
                        <a:rPr lang="en-US" altLang="ja-JP" sz="800" b="0" i="0" u="none" strike="noStrike">
                          <a:effectLst/>
                          <a:latin typeface="ＭＳ Ｐゴシック"/>
                        </a:rPr>
                        <a:t>20.5%</a:t>
                      </a:r>
                    </a:p>
                  </a:txBody>
                  <a:tcPr marL="9525" marR="9525" marT="9525" marB="0" anchor="ctr"/>
                </a:tc>
                <a:tc>
                  <a:txBody>
                    <a:bodyPr/>
                    <a:lstStyle/>
                    <a:p>
                      <a:pPr algn="ctr" fontAlgn="ctr"/>
                      <a:r>
                        <a:rPr lang="en-US" altLang="ja-JP" sz="800" b="0" i="0" u="none" strike="noStrike">
                          <a:effectLst/>
                          <a:latin typeface="ＭＳ Ｐゴシック"/>
                        </a:rPr>
                        <a:t>164</a:t>
                      </a:r>
                    </a:p>
                  </a:txBody>
                  <a:tcPr marL="9525" marR="9525" marT="9525" marB="0" anchor="ctr"/>
                </a:tc>
                <a:tc>
                  <a:txBody>
                    <a:bodyPr/>
                    <a:lstStyle/>
                    <a:p>
                      <a:pPr algn="ctr" fontAlgn="ctr"/>
                      <a:r>
                        <a:rPr lang="en-US" altLang="ja-JP" sz="800" b="0" i="0" u="none" strike="noStrike">
                          <a:effectLst/>
                          <a:latin typeface="ＭＳ Ｐゴシック"/>
                        </a:rPr>
                        <a:t>53.6%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110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36.2%</a:t>
                      </a:r>
                    </a:p>
                  </a:txBody>
                  <a:tcPr marL="9525" marR="9525" marT="9525" marB="0" anchor="ctr"/>
                </a:tc>
              </a:tr>
              <a:tr h="154013">
                <a:tc>
                  <a:txBody>
                    <a:bodyPr/>
                    <a:lstStyle/>
                    <a:p>
                      <a:pPr algn="r" fontAlgn="ctr"/>
                      <a:r>
                        <a:rPr lang="ja-JP" altLang="en-US" sz="800" b="0" i="0" u="none" strike="noStrike" dirty="0">
                          <a:effectLst/>
                          <a:latin typeface="ＭＳ Ｐゴシック"/>
                        </a:rPr>
                        <a:t>専門店</a:t>
                      </a:r>
                    </a:p>
                  </a:txBody>
                  <a:tcPr marL="9525" marR="9525" marT="9525" marB="0" anchor="ctr"/>
                </a:tc>
                <a:tc>
                  <a:txBody>
                    <a:bodyPr/>
                    <a:lstStyle/>
                    <a:p>
                      <a:pPr algn="ctr" fontAlgn="ctr"/>
                      <a:r>
                        <a:rPr lang="en-US" altLang="ja-JP" sz="800" b="0" i="0" u="none" strike="noStrike">
                          <a:effectLst/>
                          <a:latin typeface="ＭＳ Ｐゴシック"/>
                        </a:rPr>
                        <a:t>8</a:t>
                      </a:r>
                    </a:p>
                  </a:txBody>
                  <a:tcPr marL="9525" marR="9525" marT="9525" marB="0" anchor="ctr"/>
                </a:tc>
                <a:tc>
                  <a:txBody>
                    <a:bodyPr/>
                    <a:lstStyle/>
                    <a:p>
                      <a:pPr algn="ctr" fontAlgn="ctr"/>
                      <a:r>
                        <a:rPr lang="en-US" altLang="ja-JP" sz="800" b="0" i="0" u="none" strike="noStrike">
                          <a:effectLst/>
                          <a:latin typeface="ＭＳ Ｐゴシック"/>
                        </a:rPr>
                        <a:t>0.7%</a:t>
                      </a:r>
                    </a:p>
                  </a:txBody>
                  <a:tcPr marL="9525" marR="9525" marT="9525" marB="0" anchor="ctr"/>
                </a:tc>
                <a:tc>
                  <a:txBody>
                    <a:bodyPr/>
                    <a:lstStyle/>
                    <a:p>
                      <a:pPr algn="ctr" fontAlgn="ctr"/>
                      <a:r>
                        <a:rPr lang="en-US" altLang="ja-JP" sz="800" b="0" i="0" u="none" strike="noStrike">
                          <a:effectLst/>
                          <a:latin typeface="ＭＳ Ｐゴシック"/>
                        </a:rPr>
                        <a:t>1</a:t>
                      </a:r>
                    </a:p>
                  </a:txBody>
                  <a:tcPr marL="9525" marR="9525" marT="9525" marB="0" anchor="ctr"/>
                </a:tc>
                <a:tc>
                  <a:txBody>
                    <a:bodyPr/>
                    <a:lstStyle/>
                    <a:p>
                      <a:pPr algn="ctr" fontAlgn="ctr"/>
                      <a:r>
                        <a:rPr lang="en-US" altLang="ja-JP" sz="800" b="0" i="0" u="none" strike="noStrike">
                          <a:effectLst/>
                          <a:latin typeface="ＭＳ Ｐゴシック"/>
                        </a:rPr>
                        <a:t>0.3%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a:t>
                      </a:r>
                    </a:p>
                  </a:txBody>
                  <a:tcPr marL="9525" marR="9525" marT="9525" marB="0" anchor="ctr"/>
                </a:tc>
                <a:tc>
                  <a:txBody>
                    <a:bodyPr/>
                    <a:lstStyle/>
                    <a:p>
                      <a:pPr algn="ctr" fontAlgn="ctr"/>
                      <a:r>
                        <a:rPr lang="en-US" altLang="ja-JP" sz="800" b="0" i="0" u="none" strike="noStrike">
                          <a:effectLst/>
                          <a:latin typeface="ＭＳ Ｐゴシック"/>
                        </a:rPr>
                        <a:t>1.0%</a:t>
                      </a:r>
                    </a:p>
                  </a:txBody>
                  <a:tcPr marL="9525" marR="9525" marT="9525" marB="0" anchor="ctr"/>
                </a:tc>
                <a:tc>
                  <a:txBody>
                    <a:bodyPr/>
                    <a:lstStyle/>
                    <a:p>
                      <a:pPr algn="ctr" fontAlgn="ctr"/>
                      <a:r>
                        <a:rPr lang="en-US" altLang="ja-JP" sz="800" b="0" i="0" u="none" strike="noStrike">
                          <a:effectLst/>
                          <a:latin typeface="ＭＳ Ｐゴシック"/>
                        </a:rPr>
                        <a:t>2</a:t>
                      </a:r>
                    </a:p>
                  </a:txBody>
                  <a:tcPr marL="9525" marR="9525" marT="9525" marB="0" anchor="ctr"/>
                </a:tc>
                <a:tc>
                  <a:txBody>
                    <a:bodyPr/>
                    <a:lstStyle/>
                    <a:p>
                      <a:pPr algn="ctr" fontAlgn="ctr"/>
                      <a:r>
                        <a:rPr lang="en-US" altLang="ja-JP" sz="800" b="0" i="0" u="none" strike="noStrike">
                          <a:effectLst/>
                          <a:latin typeface="ＭＳ Ｐゴシック"/>
                        </a:rPr>
                        <a:t>0.7%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0.7%</a:t>
                      </a:r>
                    </a:p>
                  </a:txBody>
                  <a:tcPr marL="9525" marR="9525" marT="9525" marB="0" anchor="ctr"/>
                </a:tc>
              </a:tr>
              <a:tr h="154013">
                <a:tc>
                  <a:txBody>
                    <a:bodyPr/>
                    <a:lstStyle/>
                    <a:p>
                      <a:pPr algn="r" fontAlgn="ctr"/>
                      <a:r>
                        <a:rPr lang="ja-JP" altLang="en-US" sz="800" b="0" i="0" u="none" strike="noStrike" dirty="0">
                          <a:effectLst/>
                          <a:latin typeface="ＭＳ Ｐゴシック"/>
                        </a:rPr>
                        <a:t>通販</a:t>
                      </a:r>
                      <a:r>
                        <a:rPr lang="ja-JP" altLang="en-US" sz="800" b="0" i="0" u="none" strike="noStrike" dirty="0" smtClean="0">
                          <a:effectLst/>
                          <a:latin typeface="ＭＳ Ｐゴシック"/>
                        </a:rPr>
                        <a:t>・</a:t>
                      </a:r>
                      <a:endParaRPr lang="en-US" altLang="ja-JP" sz="800" b="0" i="0" u="none" strike="noStrike" dirty="0" smtClean="0">
                        <a:effectLst/>
                        <a:latin typeface="ＭＳ Ｐゴシック"/>
                      </a:endParaRPr>
                    </a:p>
                    <a:p>
                      <a:pPr algn="r" fontAlgn="ctr"/>
                      <a:r>
                        <a:rPr lang="ja-JP" altLang="en-US" sz="800" b="0" i="0" u="none" strike="noStrike" dirty="0" smtClean="0">
                          <a:effectLst/>
                          <a:latin typeface="ＭＳ Ｐゴシック"/>
                        </a:rPr>
                        <a:t>ネット</a:t>
                      </a:r>
                      <a:r>
                        <a:rPr lang="ja-JP" altLang="en-US" sz="800" b="0" i="0" u="none" strike="noStrike" dirty="0">
                          <a:effectLst/>
                          <a:latin typeface="ＭＳ Ｐゴシック"/>
                        </a:rPr>
                        <a:t>販売</a:t>
                      </a:r>
                    </a:p>
                  </a:txBody>
                  <a:tcPr marL="9525" marR="9525" marT="9525" marB="0" anchor="ctr"/>
                </a:tc>
                <a:tc>
                  <a:txBody>
                    <a:bodyPr/>
                    <a:lstStyle/>
                    <a:p>
                      <a:pPr algn="ctr" fontAlgn="ctr"/>
                      <a:r>
                        <a:rPr lang="en-US" altLang="ja-JP" sz="800" b="0" i="0" u="none" strike="noStrike">
                          <a:effectLst/>
                          <a:latin typeface="ＭＳ Ｐゴシック"/>
                        </a:rPr>
                        <a:t>7</a:t>
                      </a:r>
                    </a:p>
                  </a:txBody>
                  <a:tcPr marL="9525" marR="9525" marT="9525" marB="0" anchor="ctr"/>
                </a:tc>
                <a:tc>
                  <a:txBody>
                    <a:bodyPr/>
                    <a:lstStyle/>
                    <a:p>
                      <a:pPr algn="ctr" fontAlgn="ctr"/>
                      <a:r>
                        <a:rPr lang="en-US" altLang="ja-JP" sz="800" b="0" i="0" u="none" strike="noStrike">
                          <a:effectLst/>
                          <a:latin typeface="ＭＳ Ｐゴシック"/>
                        </a:rPr>
                        <a:t>0.6%</a:t>
                      </a:r>
                    </a:p>
                  </a:txBody>
                  <a:tcPr marL="9525" marR="9525" marT="9525" marB="0" anchor="ctr"/>
                </a:tc>
                <a:tc>
                  <a:txBody>
                    <a:bodyPr/>
                    <a:lstStyle/>
                    <a:p>
                      <a:pPr algn="ctr" fontAlgn="ctr"/>
                      <a:r>
                        <a:rPr lang="en-US" altLang="ja-JP" sz="800" b="0" i="0" u="none" strike="noStrike">
                          <a:effectLst/>
                          <a:latin typeface="ＭＳ Ｐゴシック"/>
                        </a:rPr>
                        <a:t>4</a:t>
                      </a:r>
                    </a:p>
                  </a:txBody>
                  <a:tcPr marL="9525" marR="9525" marT="9525" marB="0" anchor="ctr"/>
                </a:tc>
                <a:tc>
                  <a:txBody>
                    <a:bodyPr/>
                    <a:lstStyle/>
                    <a:p>
                      <a:pPr algn="ctr" fontAlgn="ctr"/>
                      <a:r>
                        <a:rPr lang="en-US" altLang="ja-JP" sz="800" b="0" i="0" u="none" strike="noStrike">
                          <a:effectLst/>
                          <a:latin typeface="ＭＳ Ｐゴシック"/>
                        </a:rPr>
                        <a:t>1.3%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a:t>
                      </a:r>
                    </a:p>
                  </a:txBody>
                  <a:tcPr marL="9525" marR="9525" marT="9525" marB="0" anchor="ctr"/>
                </a:tc>
                <a:tc>
                  <a:txBody>
                    <a:bodyPr/>
                    <a:lstStyle/>
                    <a:p>
                      <a:pPr algn="ctr" fontAlgn="ctr"/>
                      <a:r>
                        <a:rPr lang="en-US" altLang="ja-JP" sz="800" b="0" i="0" u="none" strike="noStrike">
                          <a:effectLst/>
                          <a:latin typeface="ＭＳ Ｐゴシック"/>
                        </a:rPr>
                        <a:t>0.3%</a:t>
                      </a:r>
                    </a:p>
                  </a:txBody>
                  <a:tcPr marL="9525" marR="9525" marT="9525" marB="0" anchor="ctr"/>
                </a:tc>
                <a:tc>
                  <a:txBody>
                    <a:bodyPr/>
                    <a:lstStyle/>
                    <a:p>
                      <a:pPr algn="ctr" fontAlgn="ctr"/>
                      <a:r>
                        <a:rPr lang="en-US" altLang="ja-JP" sz="800" b="0" i="0" u="none" strike="noStrike">
                          <a:effectLst/>
                          <a:latin typeface="ＭＳ Ｐゴシック"/>
                        </a:rPr>
                        <a:t>0</a:t>
                      </a:r>
                    </a:p>
                  </a:txBody>
                  <a:tcPr marL="9525" marR="9525" marT="9525" marB="0" anchor="ctr"/>
                </a:tc>
                <a:tc>
                  <a:txBody>
                    <a:bodyPr/>
                    <a:lstStyle/>
                    <a:p>
                      <a:pPr algn="ctr" fontAlgn="ctr"/>
                      <a:r>
                        <a:rPr lang="en-US" altLang="ja-JP" sz="800" b="0" i="0" u="none" strike="noStrike">
                          <a:effectLst/>
                          <a:latin typeface="ＭＳ Ｐゴシック"/>
                        </a:rPr>
                        <a:t>0.0%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0.7%</a:t>
                      </a:r>
                    </a:p>
                  </a:txBody>
                  <a:tcPr marL="9525" marR="9525" marT="9525" marB="0" anchor="ctr"/>
                </a:tc>
              </a:tr>
              <a:tr h="154013">
                <a:tc>
                  <a:txBody>
                    <a:bodyPr/>
                    <a:lstStyle/>
                    <a:p>
                      <a:pPr algn="r" fontAlgn="ctr"/>
                      <a:r>
                        <a:rPr lang="ja-JP" altLang="en-US" sz="800" b="0" i="0" u="none" strike="noStrike" dirty="0">
                          <a:effectLst/>
                          <a:latin typeface="ＭＳ Ｐゴシック"/>
                        </a:rPr>
                        <a:t>その他</a:t>
                      </a:r>
                    </a:p>
                  </a:txBody>
                  <a:tcPr marL="9525" marR="9525" marT="9525" marB="0" anchor="ctr"/>
                </a:tc>
                <a:tc>
                  <a:txBody>
                    <a:bodyPr/>
                    <a:lstStyle/>
                    <a:p>
                      <a:pPr algn="ctr" fontAlgn="ctr"/>
                      <a:r>
                        <a:rPr lang="en-US" altLang="ja-JP" sz="800" b="0" i="0" u="none" strike="noStrike">
                          <a:effectLst/>
                          <a:latin typeface="ＭＳ Ｐゴシック"/>
                        </a:rPr>
                        <a:t>27</a:t>
                      </a:r>
                    </a:p>
                  </a:txBody>
                  <a:tcPr marL="9525" marR="9525" marT="9525" marB="0" anchor="ctr"/>
                </a:tc>
                <a:tc>
                  <a:txBody>
                    <a:bodyPr/>
                    <a:lstStyle/>
                    <a:p>
                      <a:pPr algn="ctr" fontAlgn="ctr"/>
                      <a:r>
                        <a:rPr lang="en-US" altLang="ja-JP" sz="800" b="0" i="0" u="none" strike="noStrike">
                          <a:effectLst/>
                          <a:latin typeface="ＭＳ Ｐゴシック"/>
                        </a:rPr>
                        <a:t>2.2%</a:t>
                      </a:r>
                    </a:p>
                  </a:txBody>
                  <a:tcPr marL="9525" marR="9525" marT="9525" marB="0" anchor="ctr"/>
                </a:tc>
                <a:tc>
                  <a:txBody>
                    <a:bodyPr/>
                    <a:lstStyle/>
                    <a:p>
                      <a:pPr algn="ctr" fontAlgn="ctr"/>
                      <a:r>
                        <a:rPr lang="en-US" altLang="ja-JP" sz="800" b="0" i="0" u="none" strike="noStrike">
                          <a:effectLst/>
                          <a:latin typeface="ＭＳ Ｐゴシック"/>
                        </a:rPr>
                        <a:t>6</a:t>
                      </a:r>
                    </a:p>
                  </a:txBody>
                  <a:tcPr marL="9525" marR="9525" marT="9525" marB="0" anchor="ctr"/>
                </a:tc>
                <a:tc>
                  <a:txBody>
                    <a:bodyPr/>
                    <a:lstStyle/>
                    <a:p>
                      <a:pPr algn="ctr" fontAlgn="ctr"/>
                      <a:r>
                        <a:rPr lang="en-US" altLang="ja-JP" sz="800" b="0" i="0" u="none" strike="noStrike">
                          <a:effectLst/>
                          <a:latin typeface="ＭＳ Ｐゴシック"/>
                        </a:rPr>
                        <a:t>1.9%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6</a:t>
                      </a:r>
                    </a:p>
                  </a:txBody>
                  <a:tcPr marL="9525" marR="9525" marT="9525" marB="0" anchor="ctr"/>
                </a:tc>
                <a:tc>
                  <a:txBody>
                    <a:bodyPr/>
                    <a:lstStyle/>
                    <a:p>
                      <a:pPr algn="ctr" fontAlgn="ctr"/>
                      <a:r>
                        <a:rPr lang="en-US" altLang="ja-JP" sz="800" b="0" i="0" u="none" strike="noStrike">
                          <a:effectLst/>
                          <a:latin typeface="ＭＳ Ｐゴシック"/>
                        </a:rPr>
                        <a:t>2.0%</a:t>
                      </a:r>
                    </a:p>
                  </a:txBody>
                  <a:tcPr marL="9525" marR="9525" marT="9525" marB="0" anchor="ctr"/>
                </a:tc>
                <a:tc>
                  <a:txBody>
                    <a:bodyPr/>
                    <a:lstStyle/>
                    <a:p>
                      <a:pPr algn="ctr" fontAlgn="ctr"/>
                      <a:r>
                        <a:rPr lang="en-US" altLang="ja-JP" sz="800" b="0" i="0" u="none" strike="noStrike">
                          <a:effectLst/>
                          <a:latin typeface="ＭＳ Ｐゴシック"/>
                        </a:rPr>
                        <a:t>5</a:t>
                      </a:r>
                    </a:p>
                  </a:txBody>
                  <a:tcPr marL="9525" marR="9525" marT="9525" marB="0" anchor="ctr"/>
                </a:tc>
                <a:tc>
                  <a:txBody>
                    <a:bodyPr/>
                    <a:lstStyle/>
                    <a:p>
                      <a:pPr algn="ctr" fontAlgn="ctr"/>
                      <a:r>
                        <a:rPr lang="en-US" altLang="ja-JP" sz="800" b="0" i="0" u="none" strike="noStrike">
                          <a:effectLst/>
                          <a:latin typeface="ＭＳ Ｐゴシック"/>
                        </a:rPr>
                        <a:t>1.6%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3.3%</a:t>
                      </a:r>
                    </a:p>
                  </a:txBody>
                  <a:tcPr marL="9525" marR="9525" marT="9525" marB="0" anchor="ctr"/>
                </a:tc>
              </a:tr>
              <a:tr h="154013">
                <a:tc>
                  <a:txBody>
                    <a:bodyPr/>
                    <a:lstStyle/>
                    <a:p>
                      <a:pPr algn="r" fontAlgn="ctr"/>
                      <a:r>
                        <a:rPr lang="ja-JP" altLang="en-US" sz="800" b="0" i="0" u="none" strike="noStrike" dirty="0">
                          <a:effectLst/>
                          <a:latin typeface="ＭＳ Ｐゴシック"/>
                        </a:rPr>
                        <a:t>特に</a:t>
                      </a:r>
                      <a:r>
                        <a:rPr lang="ja-JP" altLang="en-US" sz="800" b="0" i="0" u="none" strike="noStrike" dirty="0" smtClean="0">
                          <a:effectLst/>
                          <a:latin typeface="ＭＳ Ｐゴシック"/>
                        </a:rPr>
                        <a:t>決めて</a:t>
                      </a:r>
                      <a:endParaRPr lang="en-US" altLang="ja-JP" sz="800" b="0" i="0" u="none" strike="noStrike" dirty="0" smtClean="0">
                        <a:effectLst/>
                        <a:latin typeface="ＭＳ Ｐゴシック"/>
                      </a:endParaRPr>
                    </a:p>
                    <a:p>
                      <a:pPr algn="r" fontAlgn="ctr"/>
                      <a:r>
                        <a:rPr lang="ja-JP" altLang="en-US" sz="800" b="0" i="0" u="none" strike="noStrike" dirty="0" smtClean="0">
                          <a:effectLst/>
                          <a:latin typeface="ＭＳ Ｐゴシック"/>
                        </a:rPr>
                        <a:t>いない</a:t>
                      </a:r>
                      <a:endParaRPr lang="ja-JP" altLang="en-US" sz="800" b="0" i="0" u="none" strike="noStrike" dirty="0">
                        <a:effectLst/>
                        <a:latin typeface="ＭＳ Ｐゴシック"/>
                      </a:endParaRPr>
                    </a:p>
                  </a:txBody>
                  <a:tcPr marL="9525" marR="9525" marT="9525" marB="0" anchor="ctr"/>
                </a:tc>
                <a:tc>
                  <a:txBody>
                    <a:bodyPr/>
                    <a:lstStyle/>
                    <a:p>
                      <a:pPr algn="ctr" fontAlgn="ctr"/>
                      <a:r>
                        <a:rPr lang="en-US" altLang="ja-JP" sz="800" b="0" i="0" u="none" strike="noStrike">
                          <a:effectLst/>
                          <a:latin typeface="ＭＳ Ｐゴシック"/>
                        </a:rPr>
                        <a:t>45</a:t>
                      </a:r>
                    </a:p>
                  </a:txBody>
                  <a:tcPr marL="9525" marR="9525" marT="9525" marB="0" anchor="ctr"/>
                </a:tc>
                <a:tc>
                  <a:txBody>
                    <a:bodyPr/>
                    <a:lstStyle/>
                    <a:p>
                      <a:pPr algn="ctr" fontAlgn="ctr"/>
                      <a:r>
                        <a:rPr lang="en-US" altLang="ja-JP" sz="800" b="0" i="0" u="none" strike="noStrike">
                          <a:effectLst/>
                          <a:latin typeface="ＭＳ Ｐゴシック"/>
                        </a:rPr>
                        <a:t>3.7%</a:t>
                      </a:r>
                    </a:p>
                  </a:txBody>
                  <a:tcPr marL="9525" marR="9525" marT="9525" marB="0" anchor="ctr"/>
                </a:tc>
                <a:tc>
                  <a:txBody>
                    <a:bodyPr/>
                    <a:lstStyle/>
                    <a:p>
                      <a:pPr algn="ctr" fontAlgn="ctr"/>
                      <a:r>
                        <a:rPr lang="en-US" altLang="ja-JP" sz="800" b="0" i="0" u="none" strike="noStrike">
                          <a:effectLst/>
                          <a:latin typeface="ＭＳ Ｐゴシック"/>
                        </a:rPr>
                        <a:t>11</a:t>
                      </a:r>
                    </a:p>
                  </a:txBody>
                  <a:tcPr marL="9525" marR="9525" marT="9525" marB="0" anchor="ctr"/>
                </a:tc>
                <a:tc>
                  <a:txBody>
                    <a:bodyPr/>
                    <a:lstStyle/>
                    <a:p>
                      <a:pPr algn="ctr" fontAlgn="ctr"/>
                      <a:r>
                        <a:rPr lang="en-US" altLang="ja-JP" sz="800" b="0" i="0" u="none" strike="noStrike">
                          <a:effectLst/>
                          <a:latin typeface="ＭＳ Ｐゴシック"/>
                        </a:rPr>
                        <a:t>3.5%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5</a:t>
                      </a:r>
                    </a:p>
                  </a:txBody>
                  <a:tcPr marL="9525" marR="9525" marT="9525" marB="0" anchor="ctr"/>
                </a:tc>
                <a:tc>
                  <a:txBody>
                    <a:bodyPr/>
                    <a:lstStyle/>
                    <a:p>
                      <a:pPr algn="ctr" fontAlgn="ctr"/>
                      <a:r>
                        <a:rPr lang="en-US" altLang="ja-JP" sz="800" b="0" i="0" u="none" strike="noStrike">
                          <a:effectLst/>
                          <a:latin typeface="ＭＳ Ｐゴシック"/>
                        </a:rPr>
                        <a:t>1.7%</a:t>
                      </a:r>
                    </a:p>
                  </a:txBody>
                  <a:tcPr marL="9525" marR="9525" marT="9525" marB="0" anchor="ctr"/>
                </a:tc>
                <a:tc>
                  <a:txBody>
                    <a:bodyPr/>
                    <a:lstStyle/>
                    <a:p>
                      <a:pPr algn="ctr" fontAlgn="ctr"/>
                      <a:r>
                        <a:rPr lang="en-US" altLang="ja-JP" sz="800" b="0" i="0" u="none" strike="noStrike">
                          <a:effectLst/>
                          <a:latin typeface="ＭＳ Ｐゴシック"/>
                        </a:rPr>
                        <a:t>11</a:t>
                      </a:r>
                    </a:p>
                  </a:txBody>
                  <a:tcPr marL="9525" marR="9525" marT="9525" marB="0" anchor="ctr"/>
                </a:tc>
                <a:tc>
                  <a:txBody>
                    <a:bodyPr/>
                    <a:lstStyle/>
                    <a:p>
                      <a:pPr algn="ctr" fontAlgn="ctr"/>
                      <a:r>
                        <a:rPr lang="en-US" altLang="ja-JP" sz="800" b="0" i="0" u="none" strike="noStrike">
                          <a:effectLst/>
                          <a:latin typeface="ＭＳ Ｐゴシック"/>
                        </a:rPr>
                        <a:t>3.6%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18</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5.9%</a:t>
                      </a:r>
                    </a:p>
                  </a:txBody>
                  <a:tcPr marL="9525" marR="9525" marT="9525" marB="0" anchor="ctr"/>
                </a:tc>
              </a:tr>
            </a:tbl>
          </a:graphicData>
        </a:graphic>
      </p:graphicFrame>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000" y="5536455"/>
            <a:ext cx="3060000" cy="1857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4908" y="5497619"/>
            <a:ext cx="3060000" cy="1887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タイトル 1"/>
          <p:cNvSpPr txBox="1">
            <a:spLocks/>
          </p:cNvSpPr>
          <p:nvPr/>
        </p:nvSpPr>
        <p:spPr>
          <a:xfrm>
            <a:off x="279000" y="528838"/>
            <a:ext cx="3060000" cy="646612"/>
          </a:xfrm>
          <a:prstGeom prst="rect">
            <a:avLst/>
          </a:prstGeom>
          <a:noFill/>
          <a:ln>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100" dirty="0" smtClean="0"/>
              <a:t>すべての類型において、９割以上の来店者が</a:t>
            </a:r>
            <a:r>
              <a:rPr lang="en-US" altLang="ja-JP" sz="1100" dirty="0" smtClean="0"/>
              <a:t>｢</a:t>
            </a:r>
            <a:r>
              <a:rPr lang="ja-JP" altLang="en-US" sz="1100" dirty="0" smtClean="0"/>
              <a:t>また来たいと思う</a:t>
            </a:r>
            <a:r>
              <a:rPr lang="en-US" altLang="ja-JP" sz="1100" dirty="0" smtClean="0"/>
              <a:t>｣</a:t>
            </a:r>
            <a:r>
              <a:rPr lang="ja-JP" altLang="en-US" sz="1100" dirty="0" smtClean="0"/>
              <a:t>と回答があった。</a:t>
            </a:r>
            <a:endParaRPr lang="en-US" altLang="ja-JP" sz="1100" dirty="0" smtClean="0"/>
          </a:p>
        </p:txBody>
      </p:sp>
      <p:sp>
        <p:nvSpPr>
          <p:cNvPr id="16" name="タイトル 1"/>
          <p:cNvSpPr txBox="1">
            <a:spLocks/>
          </p:cNvSpPr>
          <p:nvPr/>
        </p:nvSpPr>
        <p:spPr>
          <a:xfrm>
            <a:off x="3544908" y="528838"/>
            <a:ext cx="3060000" cy="646612"/>
          </a:xfrm>
          <a:prstGeom prst="rect">
            <a:avLst/>
          </a:prstGeom>
          <a:noFill/>
          <a:ln>
            <a:solidFill>
              <a:schemeClr val="tx1"/>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100" dirty="0"/>
              <a:t>併設</a:t>
            </a:r>
            <a:r>
              <a:rPr lang="ja-JP" altLang="en-US" sz="1100" dirty="0" smtClean="0"/>
              <a:t>施設については、郊外型において「レストラン」「観光案内所」を希望する回答が他の類型に比べ多くみられた。「軽食、喫茶」を希望する回答はすべての類型において一定の希望があることが見受けられた。</a:t>
            </a:r>
            <a:endParaRPr lang="en-US" altLang="ja-JP" sz="1100" dirty="0" smtClean="0"/>
          </a:p>
        </p:txBody>
      </p:sp>
      <p:sp>
        <p:nvSpPr>
          <p:cNvPr id="3" name="フッター プレースホルダー 2"/>
          <p:cNvSpPr>
            <a:spLocks noGrp="1"/>
          </p:cNvSpPr>
          <p:nvPr>
            <p:ph type="ftr" sz="quarter" idx="11"/>
          </p:nvPr>
        </p:nvSpPr>
        <p:spPr>
          <a:xfrm>
            <a:off x="2351670" y="8657167"/>
            <a:ext cx="2171700" cy="486833"/>
          </a:xfrm>
        </p:spPr>
        <p:txBody>
          <a:bodyPr/>
          <a:lstStyle/>
          <a:p>
            <a:r>
              <a:rPr lang="ja-JP" altLang="en-US" dirty="0"/>
              <a:t>６</a:t>
            </a:r>
            <a:endParaRPr kumimoji="1" lang="ja-JP" altLang="en-US" dirty="0"/>
          </a:p>
        </p:txBody>
      </p:sp>
    </p:spTree>
    <p:extLst>
      <p:ext uri="{BB962C8B-B14F-4D97-AF65-F5344CB8AC3E}">
        <p14:creationId xmlns:p14="http://schemas.microsoft.com/office/powerpoint/2010/main" val="724540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p:cNvGraphicFramePr>
            <a:graphicFrameLocks noGrp="1"/>
          </p:cNvGraphicFramePr>
          <p:nvPr>
            <p:extLst>
              <p:ext uri="{D42A27DB-BD31-4B8C-83A1-F6EECF244321}">
                <p14:modId xmlns:p14="http://schemas.microsoft.com/office/powerpoint/2010/main" val="2219683000"/>
              </p:ext>
            </p:extLst>
          </p:nvPr>
        </p:nvGraphicFramePr>
        <p:xfrm>
          <a:off x="278535" y="2481083"/>
          <a:ext cx="3059997" cy="1586730"/>
        </p:xfrm>
        <a:graphic>
          <a:graphicData uri="http://schemas.openxmlformats.org/drawingml/2006/table">
            <a:tbl>
              <a:tblPr firstRow="1" bandRow="1">
                <a:tableStyleId>{073A0DAA-6AF3-43AB-8588-CEC1D06C72B9}</a:tableStyleId>
              </a:tblPr>
              <a:tblGrid>
                <a:gridCol w="553867"/>
                <a:gridCol w="250613"/>
                <a:gridCol w="250613"/>
                <a:gridCol w="250613"/>
                <a:gridCol w="250613"/>
                <a:gridCol w="250613"/>
                <a:gridCol w="250613"/>
                <a:gridCol w="250613"/>
                <a:gridCol w="250613"/>
                <a:gridCol w="250613"/>
                <a:gridCol w="250613"/>
              </a:tblGrid>
              <a:tr h="180000">
                <a:tc>
                  <a:txBody>
                    <a:bodyPr/>
                    <a:lstStyle/>
                    <a:p>
                      <a:pPr algn="r" fontAlgn="ctr"/>
                      <a:r>
                        <a:rPr lang="ja-JP" altLang="en-US" sz="800" b="0" i="0" u="none" strike="noStrike" dirty="0" smtClean="0">
                          <a:effectLst/>
                          <a:latin typeface="ＭＳ Ｐゴシック"/>
                        </a:rPr>
                        <a:t>果物</a:t>
                      </a:r>
                      <a:endParaRPr lang="ja-JP" altLang="en-US" sz="800" b="0" i="0" u="none" strike="noStrike" dirty="0">
                        <a:effectLst/>
                        <a:latin typeface="ＭＳ Ｐゴシック"/>
                      </a:endParaRPr>
                    </a:p>
                  </a:txBody>
                  <a:tcPr marL="9525" marR="9525" marT="9525" marB="0" anchor="ctr"/>
                </a:tc>
                <a:tc gridSpan="2">
                  <a:txBody>
                    <a:bodyPr/>
                    <a:lstStyle/>
                    <a:p>
                      <a:pPr algn="ctr" fontAlgn="ctr"/>
                      <a:r>
                        <a:rPr lang="ja-JP" altLang="en-US" sz="800" b="0" i="0" u="none" strike="noStrike" dirty="0" smtClean="0">
                          <a:solidFill>
                            <a:schemeClr val="bg1"/>
                          </a:solidFill>
                          <a:effectLst/>
                          <a:latin typeface="ＭＳ Ｐゴシック"/>
                        </a:rPr>
                        <a:t>合計</a:t>
                      </a:r>
                      <a:endParaRPr lang="en-US" altLang="ja-JP" sz="8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都市型</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中間型</a:t>
                      </a:r>
                      <a:endParaRPr lang="ja-JP" altLang="en-US" sz="900" b="0" i="0" u="none" strike="noStrike" dirty="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郊外型</a:t>
                      </a:r>
                      <a:r>
                        <a:rPr lang="ja-JP" altLang="en-US" sz="900" b="0" i="0" u="none" strike="noStrike" dirty="0">
                          <a:solidFill>
                            <a:schemeClr val="bg1"/>
                          </a:solidFill>
                          <a:effectLst/>
                          <a:latin typeface="ＭＳ Ｐゴシック"/>
                        </a:rPr>
                        <a:t>１</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郊外型２</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r>
              <a:tr h="180000">
                <a:tc>
                  <a:txBody>
                    <a:bodyPr/>
                    <a:lstStyle/>
                    <a:p>
                      <a:pPr algn="r" fontAlgn="ctr"/>
                      <a:r>
                        <a:rPr lang="ja-JP" altLang="en-US" sz="800" b="0" i="0" u="none" strike="noStrike" dirty="0">
                          <a:effectLst/>
                          <a:latin typeface="ＭＳ Ｐゴシック"/>
                        </a:rPr>
                        <a:t>この直売所</a:t>
                      </a:r>
                    </a:p>
                  </a:txBody>
                  <a:tcPr marL="9525" marR="9525" marT="9525" marB="0" anchor="ctr"/>
                </a:tc>
                <a:tc>
                  <a:txBody>
                    <a:bodyPr/>
                    <a:lstStyle/>
                    <a:p>
                      <a:pPr algn="ctr" fontAlgn="ctr"/>
                      <a:r>
                        <a:rPr lang="en-US" altLang="ja-JP" sz="800" b="0" i="0" u="none" strike="noStrike">
                          <a:effectLst/>
                          <a:latin typeface="ＭＳ Ｐゴシック"/>
                        </a:rPr>
                        <a:t>393</a:t>
                      </a:r>
                    </a:p>
                  </a:txBody>
                  <a:tcPr marL="9525" marR="9525" marT="9525" marB="0" anchor="ctr"/>
                </a:tc>
                <a:tc>
                  <a:txBody>
                    <a:bodyPr/>
                    <a:lstStyle/>
                    <a:p>
                      <a:pPr algn="ctr" fontAlgn="ctr"/>
                      <a:r>
                        <a:rPr lang="en-US" altLang="ja-JP" sz="800" b="0" i="0" u="none" strike="noStrike">
                          <a:effectLst/>
                          <a:latin typeface="ＭＳ Ｐゴシック"/>
                        </a:rPr>
                        <a:t>32.0%</a:t>
                      </a:r>
                    </a:p>
                  </a:txBody>
                  <a:tcPr marL="9525" marR="9525" marT="9525" marB="0" anchor="ctr"/>
                </a:tc>
                <a:tc>
                  <a:txBody>
                    <a:bodyPr/>
                    <a:lstStyle/>
                    <a:p>
                      <a:pPr algn="ctr" fontAlgn="ctr"/>
                      <a:r>
                        <a:rPr lang="en-US" altLang="ja-JP" sz="800" b="0" i="0" u="none" strike="noStrike">
                          <a:effectLst/>
                          <a:latin typeface="ＭＳ Ｐゴシック"/>
                        </a:rPr>
                        <a:t>129</a:t>
                      </a:r>
                    </a:p>
                  </a:txBody>
                  <a:tcPr marL="9525" marR="9525" marT="9525" marB="0" anchor="ctr"/>
                </a:tc>
                <a:tc>
                  <a:txBody>
                    <a:bodyPr/>
                    <a:lstStyle/>
                    <a:p>
                      <a:pPr algn="ctr" fontAlgn="ctr"/>
                      <a:r>
                        <a:rPr lang="en-US" altLang="ja-JP" sz="800" b="0" i="0" u="none" strike="noStrike">
                          <a:effectLst/>
                          <a:latin typeface="ＭＳ Ｐゴシック"/>
                        </a:rPr>
                        <a:t>41.1%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141</a:t>
                      </a:r>
                    </a:p>
                  </a:txBody>
                  <a:tcPr marL="9525" marR="9525" marT="9525" marB="0" anchor="ctr"/>
                </a:tc>
                <a:tc>
                  <a:txBody>
                    <a:bodyPr/>
                    <a:lstStyle/>
                    <a:p>
                      <a:pPr algn="ctr" fontAlgn="ctr"/>
                      <a:r>
                        <a:rPr lang="en-US" altLang="ja-JP" sz="800" b="0" i="0" u="none" strike="noStrike">
                          <a:effectLst/>
                          <a:latin typeface="ＭＳ Ｐゴシック"/>
                        </a:rPr>
                        <a:t>46.5%</a:t>
                      </a:r>
                    </a:p>
                  </a:txBody>
                  <a:tcPr marL="9525" marR="9525" marT="9525" marB="0" anchor="ctr"/>
                </a:tc>
                <a:tc>
                  <a:txBody>
                    <a:bodyPr/>
                    <a:lstStyle/>
                    <a:p>
                      <a:pPr algn="ctr" fontAlgn="ctr"/>
                      <a:r>
                        <a:rPr lang="en-US" altLang="ja-JP" sz="800" b="0" i="0" u="none" strike="noStrike">
                          <a:effectLst/>
                          <a:latin typeface="ＭＳ Ｐゴシック"/>
                        </a:rPr>
                        <a:t>17</a:t>
                      </a:r>
                    </a:p>
                  </a:txBody>
                  <a:tcPr marL="9525" marR="9525" marT="9525" marB="0" anchor="ctr"/>
                </a:tc>
                <a:tc>
                  <a:txBody>
                    <a:bodyPr/>
                    <a:lstStyle/>
                    <a:p>
                      <a:pPr algn="ctr" fontAlgn="ctr"/>
                      <a:r>
                        <a:rPr lang="en-US" altLang="ja-JP" sz="800" b="0" i="0" u="none" strike="noStrike">
                          <a:effectLst/>
                          <a:latin typeface="ＭＳ Ｐゴシック"/>
                        </a:rPr>
                        <a:t>5.6%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106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34.9%</a:t>
                      </a:r>
                    </a:p>
                  </a:txBody>
                  <a:tcPr marL="9525" marR="9525" marT="9525" marB="0" anchor="ctr"/>
                </a:tc>
              </a:tr>
              <a:tr h="180000">
                <a:tc>
                  <a:txBody>
                    <a:bodyPr/>
                    <a:lstStyle/>
                    <a:p>
                      <a:pPr algn="r" fontAlgn="ctr"/>
                      <a:r>
                        <a:rPr lang="ja-JP" altLang="en-US" sz="800" b="0" i="0" u="none" strike="noStrike">
                          <a:effectLst/>
                          <a:latin typeface="ＭＳ Ｐゴシック"/>
                        </a:rPr>
                        <a:t>他の直売所</a:t>
                      </a:r>
                    </a:p>
                  </a:txBody>
                  <a:tcPr marL="9525" marR="9525" marT="9525" marB="0" anchor="ctr"/>
                </a:tc>
                <a:tc>
                  <a:txBody>
                    <a:bodyPr/>
                    <a:lstStyle/>
                    <a:p>
                      <a:pPr algn="ctr" fontAlgn="ctr"/>
                      <a:r>
                        <a:rPr lang="en-US" altLang="ja-JP" sz="800" b="0" i="0" u="none" strike="noStrike">
                          <a:effectLst/>
                          <a:latin typeface="ＭＳ Ｐゴシック"/>
                        </a:rPr>
                        <a:t>76</a:t>
                      </a:r>
                    </a:p>
                  </a:txBody>
                  <a:tcPr marL="9525" marR="9525" marT="9525" marB="0" anchor="ctr"/>
                </a:tc>
                <a:tc>
                  <a:txBody>
                    <a:bodyPr/>
                    <a:lstStyle/>
                    <a:p>
                      <a:pPr algn="ctr" fontAlgn="ctr"/>
                      <a:r>
                        <a:rPr lang="en-US" altLang="ja-JP" sz="800" b="0" i="0" u="none" strike="noStrike">
                          <a:effectLst/>
                          <a:latin typeface="ＭＳ Ｐゴシック"/>
                        </a:rPr>
                        <a:t>6.2%</a:t>
                      </a:r>
                    </a:p>
                  </a:txBody>
                  <a:tcPr marL="9525" marR="9525" marT="9525" marB="0" anchor="ctr"/>
                </a:tc>
                <a:tc>
                  <a:txBody>
                    <a:bodyPr/>
                    <a:lstStyle/>
                    <a:p>
                      <a:pPr algn="ctr" fontAlgn="ctr"/>
                      <a:r>
                        <a:rPr lang="en-US" altLang="ja-JP" sz="800" b="0" i="0" u="none" strike="noStrike">
                          <a:effectLst/>
                          <a:latin typeface="ＭＳ Ｐゴシック"/>
                        </a:rPr>
                        <a:t>6</a:t>
                      </a:r>
                    </a:p>
                  </a:txBody>
                  <a:tcPr marL="9525" marR="9525" marT="9525" marB="0" anchor="ctr"/>
                </a:tc>
                <a:tc>
                  <a:txBody>
                    <a:bodyPr/>
                    <a:lstStyle/>
                    <a:p>
                      <a:pPr algn="ctr" fontAlgn="ctr"/>
                      <a:r>
                        <a:rPr lang="en-US" altLang="ja-JP" sz="800" b="0" i="0" u="none" strike="noStrike">
                          <a:effectLst/>
                          <a:latin typeface="ＭＳ Ｐゴシック"/>
                        </a:rPr>
                        <a:t>1.9%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20</a:t>
                      </a:r>
                    </a:p>
                  </a:txBody>
                  <a:tcPr marL="9525" marR="9525" marT="9525" marB="0" anchor="ctr"/>
                </a:tc>
                <a:tc>
                  <a:txBody>
                    <a:bodyPr/>
                    <a:lstStyle/>
                    <a:p>
                      <a:pPr algn="ctr" fontAlgn="ctr"/>
                      <a:r>
                        <a:rPr lang="en-US" altLang="ja-JP" sz="800" b="0" i="0" u="none" strike="noStrike">
                          <a:effectLst/>
                          <a:latin typeface="ＭＳ Ｐゴシック"/>
                        </a:rPr>
                        <a:t>6.6%</a:t>
                      </a:r>
                    </a:p>
                  </a:txBody>
                  <a:tcPr marL="9525" marR="9525" marT="9525" marB="0" anchor="ctr"/>
                </a:tc>
                <a:tc>
                  <a:txBody>
                    <a:bodyPr/>
                    <a:lstStyle/>
                    <a:p>
                      <a:pPr algn="ctr" fontAlgn="ctr"/>
                      <a:r>
                        <a:rPr lang="en-US" altLang="ja-JP" sz="800" b="0" i="0" u="none" strike="noStrike">
                          <a:effectLst/>
                          <a:latin typeface="ＭＳ Ｐゴシック"/>
                        </a:rPr>
                        <a:t>12</a:t>
                      </a:r>
                    </a:p>
                  </a:txBody>
                  <a:tcPr marL="9525" marR="9525" marT="9525" marB="0" anchor="ctr"/>
                </a:tc>
                <a:tc>
                  <a:txBody>
                    <a:bodyPr/>
                    <a:lstStyle/>
                    <a:p>
                      <a:pPr algn="ctr" fontAlgn="ctr"/>
                      <a:r>
                        <a:rPr lang="en-US" altLang="ja-JP" sz="800" b="0" i="0" u="none" strike="noStrike">
                          <a:effectLst/>
                          <a:latin typeface="ＭＳ Ｐゴシック"/>
                        </a:rPr>
                        <a:t>3.9%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38</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12.5%</a:t>
                      </a:r>
                    </a:p>
                  </a:txBody>
                  <a:tcPr marL="9525" marR="9525" marT="9525" marB="0" anchor="ctr"/>
                </a:tc>
              </a:tr>
              <a:tr h="180000">
                <a:tc>
                  <a:txBody>
                    <a:bodyPr/>
                    <a:lstStyle/>
                    <a:p>
                      <a:pPr algn="r" fontAlgn="ctr"/>
                      <a:r>
                        <a:rPr lang="ja-JP" altLang="en-US" sz="800" b="0" i="0" u="none" strike="noStrike" dirty="0">
                          <a:effectLst/>
                          <a:latin typeface="ＭＳ Ｐゴシック"/>
                        </a:rPr>
                        <a:t>スーパー</a:t>
                      </a:r>
                    </a:p>
                  </a:txBody>
                  <a:tcPr marL="9525" marR="9525" marT="9525" marB="0" anchor="ctr"/>
                </a:tc>
                <a:tc>
                  <a:txBody>
                    <a:bodyPr/>
                    <a:lstStyle/>
                    <a:p>
                      <a:pPr algn="ctr" fontAlgn="ctr"/>
                      <a:r>
                        <a:rPr lang="en-US" altLang="ja-JP" sz="800" b="0" i="0" u="none" strike="noStrike">
                          <a:effectLst/>
                          <a:latin typeface="ＭＳ Ｐゴシック"/>
                        </a:rPr>
                        <a:t>568</a:t>
                      </a:r>
                    </a:p>
                  </a:txBody>
                  <a:tcPr marL="9525" marR="9525" marT="9525" marB="0" anchor="ctr"/>
                </a:tc>
                <a:tc>
                  <a:txBody>
                    <a:bodyPr/>
                    <a:lstStyle/>
                    <a:p>
                      <a:pPr algn="ctr" fontAlgn="ctr"/>
                      <a:r>
                        <a:rPr lang="en-US" altLang="ja-JP" sz="800" b="0" i="0" u="none" strike="noStrike">
                          <a:effectLst/>
                          <a:latin typeface="ＭＳ Ｐゴシック"/>
                        </a:rPr>
                        <a:t>46.3%</a:t>
                      </a:r>
                    </a:p>
                  </a:txBody>
                  <a:tcPr marL="9525" marR="9525" marT="9525" marB="0" anchor="ctr"/>
                </a:tc>
                <a:tc>
                  <a:txBody>
                    <a:bodyPr/>
                    <a:lstStyle/>
                    <a:p>
                      <a:pPr algn="ctr" fontAlgn="ctr"/>
                      <a:r>
                        <a:rPr lang="en-US" altLang="ja-JP" sz="800" b="0" i="0" u="none" strike="noStrike">
                          <a:effectLst/>
                          <a:latin typeface="ＭＳ Ｐゴシック"/>
                        </a:rPr>
                        <a:t>126</a:t>
                      </a:r>
                    </a:p>
                  </a:txBody>
                  <a:tcPr marL="9525" marR="9525" marT="9525" marB="0" anchor="ctr"/>
                </a:tc>
                <a:tc>
                  <a:txBody>
                    <a:bodyPr/>
                    <a:lstStyle/>
                    <a:p>
                      <a:pPr algn="ctr" fontAlgn="ctr"/>
                      <a:r>
                        <a:rPr lang="en-US" altLang="ja-JP" sz="800" b="0" i="0" u="none" strike="noStrike">
                          <a:effectLst/>
                          <a:latin typeface="ＭＳ Ｐゴシック"/>
                        </a:rPr>
                        <a:t>40.1%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103</a:t>
                      </a:r>
                    </a:p>
                  </a:txBody>
                  <a:tcPr marL="9525" marR="9525" marT="9525" marB="0" anchor="ctr"/>
                </a:tc>
                <a:tc>
                  <a:txBody>
                    <a:bodyPr/>
                    <a:lstStyle/>
                    <a:p>
                      <a:pPr algn="ctr" fontAlgn="ctr"/>
                      <a:r>
                        <a:rPr lang="en-US" altLang="ja-JP" sz="800" b="0" i="0" u="none" strike="noStrike">
                          <a:effectLst/>
                          <a:latin typeface="ＭＳ Ｐゴシック"/>
                        </a:rPr>
                        <a:t>34.0%</a:t>
                      </a:r>
                    </a:p>
                  </a:txBody>
                  <a:tcPr marL="9525" marR="9525" marT="9525" marB="0" anchor="ctr"/>
                </a:tc>
                <a:tc>
                  <a:txBody>
                    <a:bodyPr/>
                    <a:lstStyle/>
                    <a:p>
                      <a:pPr algn="ctr" fontAlgn="ctr"/>
                      <a:r>
                        <a:rPr lang="en-US" altLang="ja-JP" sz="800" b="0" i="0" u="none" strike="noStrike">
                          <a:effectLst/>
                          <a:latin typeface="ＭＳ Ｐゴシック"/>
                        </a:rPr>
                        <a:t>223</a:t>
                      </a:r>
                    </a:p>
                  </a:txBody>
                  <a:tcPr marL="9525" marR="9525" marT="9525" marB="0" anchor="ctr"/>
                </a:tc>
                <a:tc>
                  <a:txBody>
                    <a:bodyPr/>
                    <a:lstStyle/>
                    <a:p>
                      <a:pPr algn="ctr" fontAlgn="ctr"/>
                      <a:r>
                        <a:rPr lang="en-US" altLang="ja-JP" sz="800" b="0" i="0" u="none" strike="noStrike">
                          <a:effectLst/>
                          <a:latin typeface="ＭＳ Ｐゴシック"/>
                        </a:rPr>
                        <a:t>72.9%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116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38.2%</a:t>
                      </a:r>
                    </a:p>
                  </a:txBody>
                  <a:tcPr marL="9525" marR="9525" marT="9525" marB="0" anchor="ctr"/>
                </a:tc>
              </a:tr>
              <a:tr h="180000">
                <a:tc>
                  <a:txBody>
                    <a:bodyPr/>
                    <a:lstStyle/>
                    <a:p>
                      <a:pPr algn="r" fontAlgn="ctr"/>
                      <a:r>
                        <a:rPr lang="ja-JP" altLang="en-US" sz="800" b="0" i="0" u="none" strike="noStrike" dirty="0">
                          <a:effectLst/>
                          <a:latin typeface="ＭＳ Ｐゴシック"/>
                        </a:rPr>
                        <a:t>専門店</a:t>
                      </a:r>
                    </a:p>
                  </a:txBody>
                  <a:tcPr marL="9525" marR="9525" marT="9525" marB="0" anchor="ctr"/>
                </a:tc>
                <a:tc>
                  <a:txBody>
                    <a:bodyPr/>
                    <a:lstStyle/>
                    <a:p>
                      <a:pPr algn="ctr" fontAlgn="ctr"/>
                      <a:r>
                        <a:rPr lang="en-US" altLang="ja-JP" sz="800" b="0" i="0" u="none" strike="noStrike">
                          <a:effectLst/>
                          <a:latin typeface="ＭＳ Ｐゴシック"/>
                        </a:rPr>
                        <a:t>41</a:t>
                      </a:r>
                    </a:p>
                  </a:txBody>
                  <a:tcPr marL="9525" marR="9525" marT="9525" marB="0" anchor="ctr"/>
                </a:tc>
                <a:tc>
                  <a:txBody>
                    <a:bodyPr/>
                    <a:lstStyle/>
                    <a:p>
                      <a:pPr algn="ctr" fontAlgn="ctr"/>
                      <a:r>
                        <a:rPr lang="en-US" altLang="ja-JP" sz="800" b="0" i="0" u="none" strike="noStrike">
                          <a:effectLst/>
                          <a:latin typeface="ＭＳ Ｐゴシック"/>
                        </a:rPr>
                        <a:t>3.3%</a:t>
                      </a:r>
                    </a:p>
                  </a:txBody>
                  <a:tcPr marL="9525" marR="9525" marT="9525" marB="0" anchor="ctr"/>
                </a:tc>
                <a:tc>
                  <a:txBody>
                    <a:bodyPr/>
                    <a:lstStyle/>
                    <a:p>
                      <a:pPr algn="ctr" fontAlgn="ctr"/>
                      <a:r>
                        <a:rPr lang="en-US" altLang="ja-JP" sz="800" b="0" i="0" u="none" strike="noStrike">
                          <a:effectLst/>
                          <a:latin typeface="ＭＳ Ｐゴシック"/>
                        </a:rPr>
                        <a:t>13</a:t>
                      </a:r>
                    </a:p>
                  </a:txBody>
                  <a:tcPr marL="9525" marR="9525" marT="9525" marB="0" anchor="ctr"/>
                </a:tc>
                <a:tc>
                  <a:txBody>
                    <a:bodyPr/>
                    <a:lstStyle/>
                    <a:p>
                      <a:pPr algn="ctr" fontAlgn="ctr"/>
                      <a:r>
                        <a:rPr lang="en-US" altLang="ja-JP" sz="800" b="0" i="0" u="none" strike="noStrike">
                          <a:effectLst/>
                          <a:latin typeface="ＭＳ Ｐゴシック"/>
                        </a:rPr>
                        <a:t>4.1%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9</a:t>
                      </a:r>
                    </a:p>
                  </a:txBody>
                  <a:tcPr marL="9525" marR="9525" marT="9525" marB="0" anchor="ctr"/>
                </a:tc>
                <a:tc>
                  <a:txBody>
                    <a:bodyPr/>
                    <a:lstStyle/>
                    <a:p>
                      <a:pPr algn="ctr" fontAlgn="ctr"/>
                      <a:r>
                        <a:rPr lang="en-US" altLang="ja-JP" sz="800" b="0" i="0" u="none" strike="noStrike">
                          <a:effectLst/>
                          <a:latin typeface="ＭＳ Ｐゴシック"/>
                        </a:rPr>
                        <a:t>3.0%</a:t>
                      </a:r>
                    </a:p>
                  </a:txBody>
                  <a:tcPr marL="9525" marR="9525" marT="9525" marB="0" anchor="ctr"/>
                </a:tc>
                <a:tc>
                  <a:txBody>
                    <a:bodyPr/>
                    <a:lstStyle/>
                    <a:p>
                      <a:pPr algn="ctr" fontAlgn="ctr"/>
                      <a:r>
                        <a:rPr lang="en-US" altLang="ja-JP" sz="800" b="0" i="0" u="none" strike="noStrike">
                          <a:effectLst/>
                          <a:latin typeface="ＭＳ Ｐゴシック"/>
                        </a:rPr>
                        <a:t>9</a:t>
                      </a:r>
                    </a:p>
                  </a:txBody>
                  <a:tcPr marL="9525" marR="9525" marT="9525" marB="0" anchor="ctr"/>
                </a:tc>
                <a:tc>
                  <a:txBody>
                    <a:bodyPr/>
                    <a:lstStyle/>
                    <a:p>
                      <a:pPr algn="ctr" fontAlgn="ctr"/>
                      <a:r>
                        <a:rPr lang="en-US" altLang="ja-JP" sz="800" b="0" i="0" u="none" strike="noStrike">
                          <a:effectLst/>
                          <a:latin typeface="ＭＳ Ｐゴシック"/>
                        </a:rPr>
                        <a:t>2.9%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3.3%</a:t>
                      </a:r>
                    </a:p>
                  </a:txBody>
                  <a:tcPr marL="9525" marR="9525" marT="9525" marB="0" anchor="ctr"/>
                </a:tc>
              </a:tr>
              <a:tr h="180000">
                <a:tc>
                  <a:txBody>
                    <a:bodyPr/>
                    <a:lstStyle/>
                    <a:p>
                      <a:pPr algn="r" fontAlgn="ctr"/>
                      <a:r>
                        <a:rPr lang="ja-JP" altLang="en-US" sz="800" b="0" i="0" u="none" strike="noStrike" dirty="0">
                          <a:effectLst/>
                          <a:latin typeface="ＭＳ Ｐゴシック"/>
                        </a:rPr>
                        <a:t>通販</a:t>
                      </a:r>
                      <a:r>
                        <a:rPr lang="ja-JP" altLang="en-US" sz="800" b="0" i="0" u="none" strike="noStrike" dirty="0" smtClean="0">
                          <a:effectLst/>
                          <a:latin typeface="ＭＳ Ｐゴシック"/>
                        </a:rPr>
                        <a:t>・</a:t>
                      </a:r>
                      <a:endParaRPr lang="en-US" altLang="ja-JP" sz="800" b="0" i="0" u="none" strike="noStrike" dirty="0" smtClean="0">
                        <a:effectLst/>
                        <a:latin typeface="ＭＳ Ｐゴシック"/>
                      </a:endParaRPr>
                    </a:p>
                    <a:p>
                      <a:pPr algn="r" fontAlgn="ctr"/>
                      <a:r>
                        <a:rPr lang="ja-JP" altLang="en-US" sz="800" b="0" i="0" u="none" strike="noStrike" dirty="0" smtClean="0">
                          <a:effectLst/>
                          <a:latin typeface="ＭＳ Ｐゴシック"/>
                        </a:rPr>
                        <a:t>ネット</a:t>
                      </a:r>
                      <a:r>
                        <a:rPr lang="ja-JP" altLang="en-US" sz="800" b="0" i="0" u="none" strike="noStrike" dirty="0">
                          <a:effectLst/>
                          <a:latin typeface="ＭＳ Ｐゴシック"/>
                        </a:rPr>
                        <a:t>販売</a:t>
                      </a:r>
                    </a:p>
                  </a:txBody>
                  <a:tcPr marL="9525" marR="9525" marT="9525" marB="0" anchor="ctr"/>
                </a:tc>
                <a:tc>
                  <a:txBody>
                    <a:bodyPr/>
                    <a:lstStyle/>
                    <a:p>
                      <a:pPr algn="ctr" fontAlgn="ctr"/>
                      <a:r>
                        <a:rPr lang="en-US" altLang="ja-JP" sz="800" b="0" i="0" u="none" strike="noStrike">
                          <a:effectLst/>
                          <a:latin typeface="ＭＳ Ｐゴシック"/>
                        </a:rPr>
                        <a:t>7</a:t>
                      </a:r>
                    </a:p>
                  </a:txBody>
                  <a:tcPr marL="9525" marR="9525" marT="9525" marB="0" anchor="ctr"/>
                </a:tc>
                <a:tc>
                  <a:txBody>
                    <a:bodyPr/>
                    <a:lstStyle/>
                    <a:p>
                      <a:pPr algn="ctr" fontAlgn="ctr"/>
                      <a:r>
                        <a:rPr lang="en-US" altLang="ja-JP" sz="800" b="0" i="0" u="none" strike="noStrike">
                          <a:effectLst/>
                          <a:latin typeface="ＭＳ Ｐゴシック"/>
                        </a:rPr>
                        <a:t>0.6%</a:t>
                      </a:r>
                    </a:p>
                  </a:txBody>
                  <a:tcPr marL="9525" marR="9525" marT="9525" marB="0" anchor="ctr"/>
                </a:tc>
                <a:tc>
                  <a:txBody>
                    <a:bodyPr/>
                    <a:lstStyle/>
                    <a:p>
                      <a:pPr algn="ctr" fontAlgn="ctr"/>
                      <a:r>
                        <a:rPr lang="en-US" altLang="ja-JP" sz="800" b="0" i="0" u="none" strike="noStrike">
                          <a:effectLst/>
                          <a:latin typeface="ＭＳ Ｐゴシック"/>
                        </a:rPr>
                        <a:t>4</a:t>
                      </a:r>
                    </a:p>
                  </a:txBody>
                  <a:tcPr marL="9525" marR="9525" marT="9525" marB="0" anchor="ctr"/>
                </a:tc>
                <a:tc>
                  <a:txBody>
                    <a:bodyPr/>
                    <a:lstStyle/>
                    <a:p>
                      <a:pPr algn="ctr" fontAlgn="ctr"/>
                      <a:r>
                        <a:rPr lang="en-US" altLang="ja-JP" sz="800" b="0" i="0" u="none" strike="noStrike">
                          <a:effectLst/>
                          <a:latin typeface="ＭＳ Ｐゴシック"/>
                        </a:rPr>
                        <a:t>1.3%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a:t>
                      </a:r>
                    </a:p>
                  </a:txBody>
                  <a:tcPr marL="9525" marR="9525" marT="9525" marB="0" anchor="ctr"/>
                </a:tc>
                <a:tc>
                  <a:txBody>
                    <a:bodyPr/>
                    <a:lstStyle/>
                    <a:p>
                      <a:pPr algn="ctr" fontAlgn="ctr"/>
                      <a:r>
                        <a:rPr lang="en-US" altLang="ja-JP" sz="800" b="0" i="0" u="none" strike="noStrike">
                          <a:effectLst/>
                          <a:latin typeface="ＭＳ Ｐゴシック"/>
                        </a:rPr>
                        <a:t>0.0%</a:t>
                      </a:r>
                    </a:p>
                  </a:txBody>
                  <a:tcPr marL="9525" marR="9525" marT="9525" marB="0" anchor="ctr"/>
                </a:tc>
                <a:tc>
                  <a:txBody>
                    <a:bodyPr/>
                    <a:lstStyle/>
                    <a:p>
                      <a:pPr algn="ctr" fontAlgn="ctr"/>
                      <a:r>
                        <a:rPr lang="en-US" altLang="ja-JP" sz="800" b="0" i="0" u="none" strike="noStrike">
                          <a:effectLst/>
                          <a:latin typeface="ＭＳ Ｐゴシック"/>
                        </a:rPr>
                        <a:t>2</a:t>
                      </a:r>
                    </a:p>
                  </a:txBody>
                  <a:tcPr marL="9525" marR="9525" marT="9525" marB="0" anchor="ctr"/>
                </a:tc>
                <a:tc>
                  <a:txBody>
                    <a:bodyPr/>
                    <a:lstStyle/>
                    <a:p>
                      <a:pPr algn="ctr" fontAlgn="ctr"/>
                      <a:r>
                        <a:rPr lang="en-US" altLang="ja-JP" sz="800" b="0" i="0" u="none" strike="noStrike">
                          <a:effectLst/>
                          <a:latin typeface="ＭＳ Ｐゴシック"/>
                        </a:rPr>
                        <a:t>0.7%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0.3%</a:t>
                      </a:r>
                    </a:p>
                  </a:txBody>
                  <a:tcPr marL="9525" marR="9525" marT="9525" marB="0" anchor="ctr"/>
                </a:tc>
              </a:tr>
              <a:tr h="180000">
                <a:tc>
                  <a:txBody>
                    <a:bodyPr/>
                    <a:lstStyle/>
                    <a:p>
                      <a:pPr algn="r" fontAlgn="ctr"/>
                      <a:r>
                        <a:rPr lang="ja-JP" altLang="en-US" sz="800" b="0" i="0" u="none" strike="noStrike" dirty="0">
                          <a:effectLst/>
                          <a:latin typeface="ＭＳ Ｐゴシック"/>
                        </a:rPr>
                        <a:t>その他</a:t>
                      </a:r>
                    </a:p>
                  </a:txBody>
                  <a:tcPr marL="9525" marR="9525" marT="9525" marB="0" anchor="ctr"/>
                </a:tc>
                <a:tc>
                  <a:txBody>
                    <a:bodyPr/>
                    <a:lstStyle/>
                    <a:p>
                      <a:pPr algn="ctr" fontAlgn="ctr"/>
                      <a:r>
                        <a:rPr lang="en-US" altLang="ja-JP" sz="800" b="0" i="0" u="none" strike="noStrike">
                          <a:effectLst/>
                          <a:latin typeface="ＭＳ Ｐゴシック"/>
                        </a:rPr>
                        <a:t>50</a:t>
                      </a:r>
                    </a:p>
                  </a:txBody>
                  <a:tcPr marL="9525" marR="9525" marT="9525" marB="0" anchor="ctr"/>
                </a:tc>
                <a:tc>
                  <a:txBody>
                    <a:bodyPr/>
                    <a:lstStyle/>
                    <a:p>
                      <a:pPr algn="ctr" fontAlgn="ctr"/>
                      <a:r>
                        <a:rPr lang="en-US" altLang="ja-JP" sz="800" b="0" i="0" u="none" strike="noStrike">
                          <a:effectLst/>
                          <a:latin typeface="ＭＳ Ｐゴシック"/>
                        </a:rPr>
                        <a:t>4.1%</a:t>
                      </a:r>
                    </a:p>
                  </a:txBody>
                  <a:tcPr marL="9525" marR="9525" marT="9525" marB="0" anchor="ctr"/>
                </a:tc>
                <a:tc>
                  <a:txBody>
                    <a:bodyPr/>
                    <a:lstStyle/>
                    <a:p>
                      <a:pPr algn="ctr" fontAlgn="ctr"/>
                      <a:r>
                        <a:rPr lang="en-US" altLang="ja-JP" sz="800" b="0" i="0" u="none" strike="noStrike">
                          <a:effectLst/>
                          <a:latin typeface="ＭＳ Ｐゴシック"/>
                        </a:rPr>
                        <a:t>14</a:t>
                      </a:r>
                    </a:p>
                  </a:txBody>
                  <a:tcPr marL="9525" marR="9525" marT="9525" marB="0" anchor="ctr"/>
                </a:tc>
                <a:tc>
                  <a:txBody>
                    <a:bodyPr/>
                    <a:lstStyle/>
                    <a:p>
                      <a:pPr algn="ctr" fontAlgn="ctr"/>
                      <a:r>
                        <a:rPr lang="en-US" altLang="ja-JP" sz="800" b="0" i="0" u="none" strike="noStrike">
                          <a:effectLst/>
                          <a:latin typeface="ＭＳ Ｐゴシック"/>
                        </a:rPr>
                        <a:t>4.5%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14</a:t>
                      </a:r>
                    </a:p>
                  </a:txBody>
                  <a:tcPr marL="9525" marR="9525" marT="9525" marB="0" anchor="ctr"/>
                </a:tc>
                <a:tc>
                  <a:txBody>
                    <a:bodyPr/>
                    <a:lstStyle/>
                    <a:p>
                      <a:pPr algn="ctr" fontAlgn="ctr"/>
                      <a:r>
                        <a:rPr lang="en-US" altLang="ja-JP" sz="800" b="0" i="0" u="none" strike="noStrike">
                          <a:effectLst/>
                          <a:latin typeface="ＭＳ Ｐゴシック"/>
                        </a:rPr>
                        <a:t>4.6%</a:t>
                      </a:r>
                    </a:p>
                  </a:txBody>
                  <a:tcPr marL="9525" marR="9525" marT="9525" marB="0" anchor="ctr"/>
                </a:tc>
                <a:tc>
                  <a:txBody>
                    <a:bodyPr/>
                    <a:lstStyle/>
                    <a:p>
                      <a:pPr algn="ctr" fontAlgn="ctr"/>
                      <a:r>
                        <a:rPr lang="en-US" altLang="ja-JP" sz="800" b="0" i="0" u="none" strike="noStrike">
                          <a:effectLst/>
                          <a:latin typeface="ＭＳ Ｐゴシック"/>
                        </a:rPr>
                        <a:t>14</a:t>
                      </a:r>
                    </a:p>
                  </a:txBody>
                  <a:tcPr marL="9525" marR="9525" marT="9525" marB="0" anchor="ctr"/>
                </a:tc>
                <a:tc>
                  <a:txBody>
                    <a:bodyPr/>
                    <a:lstStyle/>
                    <a:p>
                      <a:pPr algn="ctr" fontAlgn="ctr"/>
                      <a:r>
                        <a:rPr lang="en-US" altLang="ja-JP" sz="800" b="0" i="0" u="none" strike="noStrike">
                          <a:effectLst/>
                          <a:latin typeface="ＭＳ Ｐゴシック"/>
                        </a:rPr>
                        <a:t>4.6%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8</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2.6%</a:t>
                      </a:r>
                    </a:p>
                  </a:txBody>
                  <a:tcPr marL="9525" marR="9525" marT="9525" marB="0" anchor="ctr"/>
                </a:tc>
              </a:tr>
              <a:tr h="180000">
                <a:tc>
                  <a:txBody>
                    <a:bodyPr/>
                    <a:lstStyle/>
                    <a:p>
                      <a:pPr algn="r" fontAlgn="ctr"/>
                      <a:r>
                        <a:rPr lang="ja-JP" altLang="en-US" sz="800" b="0" i="0" u="none" strike="noStrike" dirty="0">
                          <a:effectLst/>
                          <a:latin typeface="ＭＳ Ｐゴシック"/>
                        </a:rPr>
                        <a:t>特に</a:t>
                      </a:r>
                      <a:r>
                        <a:rPr lang="ja-JP" altLang="en-US" sz="800" b="0" i="0" u="none" strike="noStrike" dirty="0" smtClean="0">
                          <a:effectLst/>
                          <a:latin typeface="ＭＳ Ｐゴシック"/>
                        </a:rPr>
                        <a:t>決めて</a:t>
                      </a:r>
                      <a:endParaRPr lang="en-US" altLang="ja-JP" sz="800" b="0" i="0" u="none" strike="noStrike" dirty="0" smtClean="0">
                        <a:effectLst/>
                        <a:latin typeface="ＭＳ Ｐゴシック"/>
                      </a:endParaRPr>
                    </a:p>
                    <a:p>
                      <a:pPr algn="r" fontAlgn="ctr"/>
                      <a:r>
                        <a:rPr lang="ja-JP" altLang="en-US" sz="800" b="0" i="0" u="none" strike="noStrike" dirty="0" smtClean="0">
                          <a:effectLst/>
                          <a:latin typeface="ＭＳ Ｐゴシック"/>
                        </a:rPr>
                        <a:t>いない</a:t>
                      </a:r>
                      <a:endParaRPr lang="ja-JP" altLang="en-US" sz="800" b="0" i="0" u="none" strike="noStrike" dirty="0">
                        <a:effectLst/>
                        <a:latin typeface="ＭＳ Ｐゴシック"/>
                      </a:endParaRPr>
                    </a:p>
                  </a:txBody>
                  <a:tcPr marL="9525" marR="9525" marT="9525" marB="0" anchor="ctr"/>
                </a:tc>
                <a:tc>
                  <a:txBody>
                    <a:bodyPr/>
                    <a:lstStyle/>
                    <a:p>
                      <a:pPr algn="ctr" fontAlgn="ctr"/>
                      <a:r>
                        <a:rPr lang="en-US" altLang="ja-JP" sz="800" b="0" i="0" u="none" strike="noStrike">
                          <a:effectLst/>
                          <a:latin typeface="ＭＳ Ｐゴシック"/>
                        </a:rPr>
                        <a:t>92</a:t>
                      </a:r>
                    </a:p>
                  </a:txBody>
                  <a:tcPr marL="9525" marR="9525" marT="9525" marB="0" anchor="ctr"/>
                </a:tc>
                <a:tc>
                  <a:txBody>
                    <a:bodyPr/>
                    <a:lstStyle/>
                    <a:p>
                      <a:pPr algn="ctr" fontAlgn="ctr"/>
                      <a:r>
                        <a:rPr lang="en-US" altLang="ja-JP" sz="800" b="0" i="0" u="none" strike="noStrike">
                          <a:effectLst/>
                          <a:latin typeface="ＭＳ Ｐゴシック"/>
                        </a:rPr>
                        <a:t>7.5%</a:t>
                      </a:r>
                    </a:p>
                  </a:txBody>
                  <a:tcPr marL="9525" marR="9525" marT="9525" marB="0" anchor="ctr"/>
                </a:tc>
                <a:tc>
                  <a:txBody>
                    <a:bodyPr/>
                    <a:lstStyle/>
                    <a:p>
                      <a:pPr algn="ctr" fontAlgn="ctr"/>
                      <a:r>
                        <a:rPr lang="en-US" altLang="ja-JP" sz="800" b="0" i="0" u="none" strike="noStrike">
                          <a:effectLst/>
                          <a:latin typeface="ＭＳ Ｐゴシック"/>
                        </a:rPr>
                        <a:t>22</a:t>
                      </a:r>
                    </a:p>
                  </a:txBody>
                  <a:tcPr marL="9525" marR="9525" marT="9525" marB="0" anchor="ctr"/>
                </a:tc>
                <a:tc>
                  <a:txBody>
                    <a:bodyPr/>
                    <a:lstStyle/>
                    <a:p>
                      <a:pPr algn="ctr" fontAlgn="ctr"/>
                      <a:r>
                        <a:rPr lang="en-US" altLang="ja-JP" sz="800" b="0" i="0" u="none" strike="noStrike">
                          <a:effectLst/>
                          <a:latin typeface="ＭＳ Ｐゴシック"/>
                        </a:rPr>
                        <a:t>7.0%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16</a:t>
                      </a:r>
                    </a:p>
                  </a:txBody>
                  <a:tcPr marL="9525" marR="9525" marT="9525" marB="0" anchor="ctr"/>
                </a:tc>
                <a:tc>
                  <a:txBody>
                    <a:bodyPr/>
                    <a:lstStyle/>
                    <a:p>
                      <a:pPr algn="ctr" fontAlgn="ctr"/>
                      <a:r>
                        <a:rPr lang="en-US" altLang="ja-JP" sz="800" b="0" i="0" u="none" strike="noStrike">
                          <a:effectLst/>
                          <a:latin typeface="ＭＳ Ｐゴシック"/>
                        </a:rPr>
                        <a:t>5.3%</a:t>
                      </a:r>
                    </a:p>
                  </a:txBody>
                  <a:tcPr marL="9525" marR="9525" marT="9525" marB="0" anchor="ctr"/>
                </a:tc>
                <a:tc>
                  <a:txBody>
                    <a:bodyPr/>
                    <a:lstStyle/>
                    <a:p>
                      <a:pPr algn="ctr" fontAlgn="ctr"/>
                      <a:r>
                        <a:rPr lang="en-US" altLang="ja-JP" sz="800" b="0" i="0" u="none" strike="noStrike">
                          <a:effectLst/>
                          <a:latin typeface="ＭＳ Ｐゴシック"/>
                        </a:rPr>
                        <a:t>29</a:t>
                      </a:r>
                    </a:p>
                  </a:txBody>
                  <a:tcPr marL="9525" marR="9525" marT="9525" marB="0" anchor="ctr"/>
                </a:tc>
                <a:tc>
                  <a:txBody>
                    <a:bodyPr/>
                    <a:lstStyle/>
                    <a:p>
                      <a:pPr algn="ctr" fontAlgn="ctr"/>
                      <a:r>
                        <a:rPr lang="en-US" altLang="ja-JP" sz="800" b="0" i="0" u="none" strike="noStrike">
                          <a:effectLst/>
                          <a:latin typeface="ＭＳ Ｐゴシック"/>
                        </a:rPr>
                        <a:t>9.5%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25</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8.2%</a:t>
                      </a:r>
                    </a:p>
                  </a:txBody>
                  <a:tcPr marL="9525" marR="9525" marT="9525" marB="0" anchor="ctr"/>
                </a:tc>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889818268"/>
              </p:ext>
            </p:extLst>
          </p:nvPr>
        </p:nvGraphicFramePr>
        <p:xfrm>
          <a:off x="3503947" y="2577068"/>
          <a:ext cx="3059997" cy="1586730"/>
        </p:xfrm>
        <a:graphic>
          <a:graphicData uri="http://schemas.openxmlformats.org/drawingml/2006/table">
            <a:tbl>
              <a:tblPr firstRow="1" bandRow="1">
                <a:tableStyleId>{073A0DAA-6AF3-43AB-8588-CEC1D06C72B9}</a:tableStyleId>
              </a:tblPr>
              <a:tblGrid>
                <a:gridCol w="553867"/>
                <a:gridCol w="250613"/>
                <a:gridCol w="250613"/>
                <a:gridCol w="250613"/>
                <a:gridCol w="250613"/>
                <a:gridCol w="250613"/>
                <a:gridCol w="250613"/>
                <a:gridCol w="250613"/>
                <a:gridCol w="250613"/>
                <a:gridCol w="250613"/>
                <a:gridCol w="250613"/>
              </a:tblGrid>
              <a:tr h="180000">
                <a:tc>
                  <a:txBody>
                    <a:bodyPr/>
                    <a:lstStyle/>
                    <a:p>
                      <a:pPr algn="r" fontAlgn="ctr"/>
                      <a:r>
                        <a:rPr lang="ja-JP" altLang="en-US" sz="800" b="0" i="0" u="none" strike="noStrike" dirty="0" smtClean="0">
                          <a:effectLst/>
                          <a:latin typeface="ＭＳ Ｐゴシック"/>
                        </a:rPr>
                        <a:t>花</a:t>
                      </a:r>
                      <a:endParaRPr lang="ja-JP" altLang="en-US" sz="800" b="0" i="0" u="none" strike="noStrike" dirty="0">
                        <a:effectLst/>
                        <a:latin typeface="ＭＳ Ｐゴシック"/>
                      </a:endParaRPr>
                    </a:p>
                  </a:txBody>
                  <a:tcPr marL="9525" marR="9525" marT="9525" marB="0" anchor="ctr"/>
                </a:tc>
                <a:tc gridSpan="2">
                  <a:txBody>
                    <a:bodyPr/>
                    <a:lstStyle/>
                    <a:p>
                      <a:pPr algn="ctr" fontAlgn="ctr"/>
                      <a:r>
                        <a:rPr lang="ja-JP" altLang="en-US" sz="800" b="0" i="0" u="none" strike="noStrike" dirty="0" smtClean="0">
                          <a:solidFill>
                            <a:schemeClr val="bg1"/>
                          </a:solidFill>
                          <a:effectLst/>
                          <a:latin typeface="ＭＳ Ｐゴシック"/>
                        </a:rPr>
                        <a:t>合計</a:t>
                      </a:r>
                      <a:endParaRPr lang="en-US" altLang="ja-JP" sz="8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都市型</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中間型</a:t>
                      </a:r>
                      <a:endParaRPr lang="ja-JP" altLang="en-US" sz="900" b="0" i="0" u="none" strike="noStrike" dirty="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郊外型</a:t>
                      </a:r>
                      <a:r>
                        <a:rPr lang="ja-JP" altLang="en-US" sz="900" b="0" i="0" u="none" strike="noStrike" dirty="0">
                          <a:solidFill>
                            <a:schemeClr val="bg1"/>
                          </a:solidFill>
                          <a:effectLst/>
                          <a:latin typeface="ＭＳ Ｐゴシック"/>
                        </a:rPr>
                        <a:t>１</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郊外型２</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r>
              <a:tr h="180000">
                <a:tc>
                  <a:txBody>
                    <a:bodyPr/>
                    <a:lstStyle/>
                    <a:p>
                      <a:pPr algn="r" fontAlgn="ctr"/>
                      <a:r>
                        <a:rPr lang="ja-JP" altLang="en-US" sz="800" b="0" i="0" u="none" strike="noStrike" dirty="0">
                          <a:effectLst/>
                          <a:latin typeface="ＭＳ Ｐゴシック"/>
                        </a:rPr>
                        <a:t>この直売所</a:t>
                      </a:r>
                    </a:p>
                  </a:txBody>
                  <a:tcPr marL="9525" marR="9525" marT="9525" marB="0" anchor="ctr"/>
                </a:tc>
                <a:tc>
                  <a:txBody>
                    <a:bodyPr/>
                    <a:lstStyle/>
                    <a:p>
                      <a:pPr algn="ctr" fontAlgn="ctr"/>
                      <a:r>
                        <a:rPr lang="en-US" altLang="ja-JP" sz="800" b="0" i="0" u="none" strike="noStrike">
                          <a:effectLst/>
                          <a:latin typeface="ＭＳ Ｐゴシック"/>
                        </a:rPr>
                        <a:t>545</a:t>
                      </a:r>
                    </a:p>
                  </a:txBody>
                  <a:tcPr marL="9525" marR="9525" marT="9525" marB="0" anchor="ctr"/>
                </a:tc>
                <a:tc>
                  <a:txBody>
                    <a:bodyPr/>
                    <a:lstStyle/>
                    <a:p>
                      <a:pPr algn="ctr" fontAlgn="ctr"/>
                      <a:r>
                        <a:rPr lang="en-US" altLang="ja-JP" sz="800" b="0" i="0" u="none" strike="noStrike">
                          <a:effectLst/>
                          <a:latin typeface="ＭＳ Ｐゴシック"/>
                        </a:rPr>
                        <a:t>44.4%</a:t>
                      </a:r>
                    </a:p>
                  </a:txBody>
                  <a:tcPr marL="9525" marR="9525" marT="9525" marB="0" anchor="ctr"/>
                </a:tc>
                <a:tc>
                  <a:txBody>
                    <a:bodyPr/>
                    <a:lstStyle/>
                    <a:p>
                      <a:pPr algn="ctr" fontAlgn="ctr"/>
                      <a:r>
                        <a:rPr lang="en-US" altLang="ja-JP" sz="800" b="0" i="0" u="none" strike="noStrike">
                          <a:effectLst/>
                          <a:latin typeface="ＭＳ Ｐゴシック"/>
                        </a:rPr>
                        <a:t>129</a:t>
                      </a:r>
                    </a:p>
                  </a:txBody>
                  <a:tcPr marL="9525" marR="9525" marT="9525" marB="0" anchor="ctr"/>
                </a:tc>
                <a:tc>
                  <a:txBody>
                    <a:bodyPr/>
                    <a:lstStyle/>
                    <a:p>
                      <a:pPr algn="ctr" fontAlgn="ctr"/>
                      <a:r>
                        <a:rPr lang="en-US" altLang="ja-JP" sz="800" b="0" i="0" u="none" strike="noStrike">
                          <a:effectLst/>
                          <a:latin typeface="ＭＳ Ｐゴシック"/>
                        </a:rPr>
                        <a:t>41.1%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199</a:t>
                      </a:r>
                    </a:p>
                  </a:txBody>
                  <a:tcPr marL="9525" marR="9525" marT="9525" marB="0" anchor="ctr"/>
                </a:tc>
                <a:tc>
                  <a:txBody>
                    <a:bodyPr/>
                    <a:lstStyle/>
                    <a:p>
                      <a:pPr algn="ctr" fontAlgn="ctr"/>
                      <a:r>
                        <a:rPr lang="en-US" altLang="ja-JP" sz="800" b="0" i="0" u="none" strike="noStrike">
                          <a:effectLst/>
                          <a:latin typeface="ＭＳ Ｐゴシック"/>
                        </a:rPr>
                        <a:t>65.7%</a:t>
                      </a:r>
                    </a:p>
                  </a:txBody>
                  <a:tcPr marL="9525" marR="9525" marT="9525" marB="0" anchor="ctr"/>
                </a:tc>
                <a:tc>
                  <a:txBody>
                    <a:bodyPr/>
                    <a:lstStyle/>
                    <a:p>
                      <a:pPr algn="ctr" fontAlgn="ctr"/>
                      <a:r>
                        <a:rPr lang="en-US" altLang="ja-JP" sz="800" b="0" i="0" u="none" strike="noStrike">
                          <a:effectLst/>
                          <a:latin typeface="ＭＳ Ｐゴシック"/>
                        </a:rPr>
                        <a:t>77</a:t>
                      </a:r>
                    </a:p>
                  </a:txBody>
                  <a:tcPr marL="9525" marR="9525" marT="9525" marB="0" anchor="ctr"/>
                </a:tc>
                <a:tc>
                  <a:txBody>
                    <a:bodyPr/>
                    <a:lstStyle/>
                    <a:p>
                      <a:pPr algn="ctr" fontAlgn="ctr"/>
                      <a:r>
                        <a:rPr lang="en-US" altLang="ja-JP" sz="800" b="0" i="0" u="none" strike="noStrike">
                          <a:effectLst/>
                          <a:latin typeface="ＭＳ Ｐゴシック"/>
                        </a:rPr>
                        <a:t>25.2%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140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46.1%</a:t>
                      </a:r>
                    </a:p>
                  </a:txBody>
                  <a:tcPr marL="9525" marR="9525" marT="9525" marB="0" anchor="ctr"/>
                </a:tc>
              </a:tr>
              <a:tr h="180000">
                <a:tc>
                  <a:txBody>
                    <a:bodyPr/>
                    <a:lstStyle/>
                    <a:p>
                      <a:pPr algn="r" fontAlgn="ctr"/>
                      <a:r>
                        <a:rPr lang="ja-JP" altLang="en-US" sz="800" b="0" i="0" u="none" strike="noStrike">
                          <a:effectLst/>
                          <a:latin typeface="ＭＳ Ｐゴシック"/>
                        </a:rPr>
                        <a:t>他の直売所</a:t>
                      </a:r>
                    </a:p>
                  </a:txBody>
                  <a:tcPr marL="9525" marR="9525" marT="9525" marB="0" anchor="ctr"/>
                </a:tc>
                <a:tc>
                  <a:txBody>
                    <a:bodyPr/>
                    <a:lstStyle/>
                    <a:p>
                      <a:pPr algn="ctr" fontAlgn="ctr"/>
                      <a:r>
                        <a:rPr lang="en-US" altLang="ja-JP" sz="800" b="0" i="0" u="none" strike="noStrike">
                          <a:effectLst/>
                          <a:latin typeface="ＭＳ Ｐゴシック"/>
                        </a:rPr>
                        <a:t>64</a:t>
                      </a:r>
                    </a:p>
                  </a:txBody>
                  <a:tcPr marL="9525" marR="9525" marT="9525" marB="0" anchor="ctr"/>
                </a:tc>
                <a:tc>
                  <a:txBody>
                    <a:bodyPr/>
                    <a:lstStyle/>
                    <a:p>
                      <a:pPr algn="ctr" fontAlgn="ctr"/>
                      <a:r>
                        <a:rPr lang="en-US" altLang="ja-JP" sz="800" b="0" i="0" u="none" strike="noStrike">
                          <a:effectLst/>
                          <a:latin typeface="ＭＳ Ｐゴシック"/>
                        </a:rPr>
                        <a:t>5.2%</a:t>
                      </a:r>
                    </a:p>
                  </a:txBody>
                  <a:tcPr marL="9525" marR="9525" marT="9525" marB="0" anchor="ctr"/>
                </a:tc>
                <a:tc>
                  <a:txBody>
                    <a:bodyPr/>
                    <a:lstStyle/>
                    <a:p>
                      <a:pPr algn="ctr" fontAlgn="ctr"/>
                      <a:r>
                        <a:rPr lang="en-US" altLang="ja-JP" sz="800" b="0" i="0" u="none" strike="noStrike">
                          <a:effectLst/>
                          <a:latin typeface="ＭＳ Ｐゴシック"/>
                        </a:rPr>
                        <a:t>10</a:t>
                      </a:r>
                    </a:p>
                  </a:txBody>
                  <a:tcPr marL="9525" marR="9525" marT="9525" marB="0" anchor="ctr"/>
                </a:tc>
                <a:tc>
                  <a:txBody>
                    <a:bodyPr/>
                    <a:lstStyle/>
                    <a:p>
                      <a:pPr algn="ctr" fontAlgn="ctr"/>
                      <a:r>
                        <a:rPr lang="en-US" altLang="ja-JP" sz="800" b="0" i="0" u="none" strike="noStrike">
                          <a:effectLst/>
                          <a:latin typeface="ＭＳ Ｐゴシック"/>
                        </a:rPr>
                        <a:t>3.2%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15</a:t>
                      </a:r>
                    </a:p>
                  </a:txBody>
                  <a:tcPr marL="9525" marR="9525" marT="9525" marB="0" anchor="ctr"/>
                </a:tc>
                <a:tc>
                  <a:txBody>
                    <a:bodyPr/>
                    <a:lstStyle/>
                    <a:p>
                      <a:pPr algn="ctr" fontAlgn="ctr"/>
                      <a:r>
                        <a:rPr lang="en-US" altLang="ja-JP" sz="800" b="0" i="0" u="none" strike="noStrike">
                          <a:effectLst/>
                          <a:latin typeface="ＭＳ Ｐゴシック"/>
                        </a:rPr>
                        <a:t>5.0%</a:t>
                      </a:r>
                    </a:p>
                  </a:txBody>
                  <a:tcPr marL="9525" marR="9525" marT="9525" marB="0" anchor="ctr"/>
                </a:tc>
                <a:tc>
                  <a:txBody>
                    <a:bodyPr/>
                    <a:lstStyle/>
                    <a:p>
                      <a:pPr algn="ctr" fontAlgn="ctr"/>
                      <a:r>
                        <a:rPr lang="en-US" altLang="ja-JP" sz="800" b="0" i="0" u="none" strike="noStrike">
                          <a:effectLst/>
                          <a:latin typeface="ＭＳ Ｐゴシック"/>
                        </a:rPr>
                        <a:t>11</a:t>
                      </a:r>
                    </a:p>
                  </a:txBody>
                  <a:tcPr marL="9525" marR="9525" marT="9525" marB="0" anchor="ctr"/>
                </a:tc>
                <a:tc>
                  <a:txBody>
                    <a:bodyPr/>
                    <a:lstStyle/>
                    <a:p>
                      <a:pPr algn="ctr" fontAlgn="ctr"/>
                      <a:r>
                        <a:rPr lang="en-US" altLang="ja-JP" sz="800" b="0" i="0" u="none" strike="noStrike">
                          <a:effectLst/>
                          <a:latin typeface="ＭＳ Ｐゴシック"/>
                        </a:rPr>
                        <a:t>3.6%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28</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9.2%</a:t>
                      </a:r>
                    </a:p>
                  </a:txBody>
                  <a:tcPr marL="9525" marR="9525" marT="9525" marB="0" anchor="ctr"/>
                </a:tc>
              </a:tr>
              <a:tr h="180000">
                <a:tc>
                  <a:txBody>
                    <a:bodyPr/>
                    <a:lstStyle/>
                    <a:p>
                      <a:pPr algn="r" fontAlgn="ctr"/>
                      <a:r>
                        <a:rPr lang="ja-JP" altLang="en-US" sz="800" b="0" i="0" u="none" strike="noStrike" dirty="0">
                          <a:effectLst/>
                          <a:latin typeface="ＭＳ Ｐゴシック"/>
                        </a:rPr>
                        <a:t>スーパー</a:t>
                      </a:r>
                    </a:p>
                  </a:txBody>
                  <a:tcPr marL="9525" marR="9525" marT="9525" marB="0" anchor="ctr"/>
                </a:tc>
                <a:tc>
                  <a:txBody>
                    <a:bodyPr/>
                    <a:lstStyle/>
                    <a:p>
                      <a:pPr algn="ctr" fontAlgn="ctr"/>
                      <a:r>
                        <a:rPr lang="en-US" altLang="ja-JP" sz="800" b="0" i="0" u="none" strike="noStrike">
                          <a:effectLst/>
                          <a:latin typeface="ＭＳ Ｐゴシック"/>
                        </a:rPr>
                        <a:t>219</a:t>
                      </a:r>
                    </a:p>
                  </a:txBody>
                  <a:tcPr marL="9525" marR="9525" marT="9525" marB="0" anchor="ctr"/>
                </a:tc>
                <a:tc>
                  <a:txBody>
                    <a:bodyPr/>
                    <a:lstStyle/>
                    <a:p>
                      <a:pPr algn="ctr" fontAlgn="ctr"/>
                      <a:r>
                        <a:rPr lang="en-US" altLang="ja-JP" sz="800" b="0" i="0" u="none" strike="noStrike">
                          <a:effectLst/>
                          <a:latin typeface="ＭＳ Ｐゴシック"/>
                        </a:rPr>
                        <a:t>17.8%</a:t>
                      </a:r>
                    </a:p>
                  </a:txBody>
                  <a:tcPr marL="9525" marR="9525" marT="9525" marB="0" anchor="ctr"/>
                </a:tc>
                <a:tc>
                  <a:txBody>
                    <a:bodyPr/>
                    <a:lstStyle/>
                    <a:p>
                      <a:pPr algn="ctr" fontAlgn="ctr"/>
                      <a:r>
                        <a:rPr lang="en-US" altLang="ja-JP" sz="800" b="0" i="0" u="none" strike="noStrike">
                          <a:effectLst/>
                          <a:latin typeface="ＭＳ Ｐゴシック"/>
                        </a:rPr>
                        <a:t>52</a:t>
                      </a:r>
                    </a:p>
                  </a:txBody>
                  <a:tcPr marL="9525" marR="9525" marT="9525" marB="0" anchor="ctr"/>
                </a:tc>
                <a:tc>
                  <a:txBody>
                    <a:bodyPr/>
                    <a:lstStyle/>
                    <a:p>
                      <a:pPr algn="ctr" fontAlgn="ctr"/>
                      <a:r>
                        <a:rPr lang="en-US" altLang="ja-JP" sz="800" b="0" i="0" u="none" strike="noStrike">
                          <a:effectLst/>
                          <a:latin typeface="ＭＳ Ｐゴシック"/>
                        </a:rPr>
                        <a:t>16.6%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23</a:t>
                      </a:r>
                    </a:p>
                  </a:txBody>
                  <a:tcPr marL="9525" marR="9525" marT="9525" marB="0" anchor="ctr"/>
                </a:tc>
                <a:tc>
                  <a:txBody>
                    <a:bodyPr/>
                    <a:lstStyle/>
                    <a:p>
                      <a:pPr algn="ctr" fontAlgn="ctr"/>
                      <a:r>
                        <a:rPr lang="en-US" altLang="ja-JP" sz="800" b="0" i="0" u="none" strike="noStrike">
                          <a:effectLst/>
                          <a:latin typeface="ＭＳ Ｐゴシック"/>
                        </a:rPr>
                        <a:t>7.6%</a:t>
                      </a:r>
                    </a:p>
                  </a:txBody>
                  <a:tcPr marL="9525" marR="9525" marT="9525" marB="0" anchor="ctr"/>
                </a:tc>
                <a:tc>
                  <a:txBody>
                    <a:bodyPr/>
                    <a:lstStyle/>
                    <a:p>
                      <a:pPr algn="ctr" fontAlgn="ctr"/>
                      <a:r>
                        <a:rPr lang="en-US" altLang="ja-JP" sz="800" b="0" i="0" u="none" strike="noStrike">
                          <a:effectLst/>
                          <a:latin typeface="ＭＳ Ｐゴシック"/>
                        </a:rPr>
                        <a:t>104</a:t>
                      </a:r>
                    </a:p>
                  </a:txBody>
                  <a:tcPr marL="9525" marR="9525" marT="9525" marB="0" anchor="ctr"/>
                </a:tc>
                <a:tc>
                  <a:txBody>
                    <a:bodyPr/>
                    <a:lstStyle/>
                    <a:p>
                      <a:pPr algn="ctr" fontAlgn="ctr"/>
                      <a:r>
                        <a:rPr lang="en-US" altLang="ja-JP" sz="800" b="0" i="0" u="none" strike="noStrike">
                          <a:effectLst/>
                          <a:latin typeface="ＭＳ Ｐゴシック"/>
                        </a:rPr>
                        <a:t>34.0%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13.2%</a:t>
                      </a:r>
                    </a:p>
                  </a:txBody>
                  <a:tcPr marL="9525" marR="9525" marT="9525" marB="0" anchor="ctr"/>
                </a:tc>
              </a:tr>
              <a:tr h="180000">
                <a:tc>
                  <a:txBody>
                    <a:bodyPr/>
                    <a:lstStyle/>
                    <a:p>
                      <a:pPr algn="r" fontAlgn="ctr"/>
                      <a:r>
                        <a:rPr lang="ja-JP" altLang="en-US" sz="800" b="0" i="0" u="none" strike="noStrike" dirty="0">
                          <a:effectLst/>
                          <a:latin typeface="ＭＳ Ｐゴシック"/>
                        </a:rPr>
                        <a:t>専門店</a:t>
                      </a:r>
                    </a:p>
                  </a:txBody>
                  <a:tcPr marL="9525" marR="9525" marT="9525" marB="0" anchor="ctr"/>
                </a:tc>
                <a:tc>
                  <a:txBody>
                    <a:bodyPr/>
                    <a:lstStyle/>
                    <a:p>
                      <a:pPr algn="ctr" fontAlgn="ctr"/>
                      <a:r>
                        <a:rPr lang="en-US" altLang="ja-JP" sz="800" b="0" i="0" u="none" strike="noStrike">
                          <a:effectLst/>
                          <a:latin typeface="ＭＳ Ｐゴシック"/>
                        </a:rPr>
                        <a:t>119</a:t>
                      </a:r>
                    </a:p>
                  </a:txBody>
                  <a:tcPr marL="9525" marR="9525" marT="9525" marB="0" anchor="ctr"/>
                </a:tc>
                <a:tc>
                  <a:txBody>
                    <a:bodyPr/>
                    <a:lstStyle/>
                    <a:p>
                      <a:pPr algn="ctr" fontAlgn="ctr"/>
                      <a:r>
                        <a:rPr lang="en-US" altLang="ja-JP" sz="800" b="0" i="0" u="none" strike="noStrike">
                          <a:effectLst/>
                          <a:latin typeface="ＭＳ Ｐゴシック"/>
                        </a:rPr>
                        <a:t>9.7%</a:t>
                      </a:r>
                    </a:p>
                  </a:txBody>
                  <a:tcPr marL="9525" marR="9525" marT="9525" marB="0" anchor="ctr"/>
                </a:tc>
                <a:tc>
                  <a:txBody>
                    <a:bodyPr/>
                    <a:lstStyle/>
                    <a:p>
                      <a:pPr algn="ctr" fontAlgn="ctr"/>
                      <a:r>
                        <a:rPr lang="en-US" altLang="ja-JP" sz="800" b="0" i="0" u="none" strike="noStrike">
                          <a:effectLst/>
                          <a:latin typeface="ＭＳ Ｐゴシック"/>
                        </a:rPr>
                        <a:t>33</a:t>
                      </a:r>
                    </a:p>
                  </a:txBody>
                  <a:tcPr marL="9525" marR="9525" marT="9525" marB="0" anchor="ctr"/>
                </a:tc>
                <a:tc>
                  <a:txBody>
                    <a:bodyPr/>
                    <a:lstStyle/>
                    <a:p>
                      <a:pPr algn="ctr" fontAlgn="ctr"/>
                      <a:r>
                        <a:rPr lang="en-US" altLang="ja-JP" sz="800" b="0" i="0" u="none" strike="noStrike">
                          <a:effectLst/>
                          <a:latin typeface="ＭＳ Ｐゴシック"/>
                        </a:rPr>
                        <a:t>10.5%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18</a:t>
                      </a:r>
                    </a:p>
                  </a:txBody>
                  <a:tcPr marL="9525" marR="9525" marT="9525" marB="0" anchor="ctr"/>
                </a:tc>
                <a:tc>
                  <a:txBody>
                    <a:bodyPr/>
                    <a:lstStyle/>
                    <a:p>
                      <a:pPr algn="ctr" fontAlgn="ctr"/>
                      <a:r>
                        <a:rPr lang="en-US" altLang="ja-JP" sz="800" b="0" i="0" u="none" strike="noStrike">
                          <a:effectLst/>
                          <a:latin typeface="ＭＳ Ｐゴシック"/>
                        </a:rPr>
                        <a:t>5.9%</a:t>
                      </a:r>
                    </a:p>
                  </a:txBody>
                  <a:tcPr marL="9525" marR="9525" marT="9525" marB="0" anchor="ctr"/>
                </a:tc>
                <a:tc>
                  <a:txBody>
                    <a:bodyPr/>
                    <a:lstStyle/>
                    <a:p>
                      <a:pPr algn="ctr" fontAlgn="ctr"/>
                      <a:r>
                        <a:rPr lang="en-US" altLang="ja-JP" sz="800" b="0" i="0" u="none" strike="noStrike">
                          <a:effectLst/>
                          <a:latin typeface="ＭＳ Ｐゴシック"/>
                        </a:rPr>
                        <a:t>46</a:t>
                      </a:r>
                    </a:p>
                  </a:txBody>
                  <a:tcPr marL="9525" marR="9525" marT="9525" marB="0" anchor="ctr"/>
                </a:tc>
                <a:tc>
                  <a:txBody>
                    <a:bodyPr/>
                    <a:lstStyle/>
                    <a:p>
                      <a:pPr algn="ctr" fontAlgn="ctr"/>
                      <a:r>
                        <a:rPr lang="en-US" altLang="ja-JP" sz="800" b="0" i="0" u="none" strike="noStrike">
                          <a:effectLst/>
                          <a:latin typeface="ＭＳ Ｐゴシック"/>
                        </a:rPr>
                        <a:t>15.0%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7.2%</a:t>
                      </a:r>
                    </a:p>
                  </a:txBody>
                  <a:tcPr marL="9525" marR="9525" marT="9525" marB="0" anchor="ctr"/>
                </a:tc>
              </a:tr>
              <a:tr h="180000">
                <a:tc>
                  <a:txBody>
                    <a:bodyPr/>
                    <a:lstStyle/>
                    <a:p>
                      <a:pPr algn="r" fontAlgn="ctr"/>
                      <a:r>
                        <a:rPr lang="ja-JP" altLang="en-US" sz="800" b="0" i="0" u="none" strike="noStrike" dirty="0">
                          <a:effectLst/>
                          <a:latin typeface="ＭＳ Ｐゴシック"/>
                        </a:rPr>
                        <a:t>通販</a:t>
                      </a:r>
                      <a:r>
                        <a:rPr lang="ja-JP" altLang="en-US" sz="800" b="0" i="0" u="none" strike="noStrike" dirty="0" smtClean="0">
                          <a:effectLst/>
                          <a:latin typeface="ＭＳ Ｐゴシック"/>
                        </a:rPr>
                        <a:t>・</a:t>
                      </a:r>
                      <a:endParaRPr lang="en-US" altLang="ja-JP" sz="800" b="0" i="0" u="none" strike="noStrike" dirty="0" smtClean="0">
                        <a:effectLst/>
                        <a:latin typeface="ＭＳ Ｐゴシック"/>
                      </a:endParaRPr>
                    </a:p>
                    <a:p>
                      <a:pPr algn="r" fontAlgn="ctr"/>
                      <a:r>
                        <a:rPr lang="ja-JP" altLang="en-US" sz="800" b="0" i="0" u="none" strike="noStrike" dirty="0" smtClean="0">
                          <a:effectLst/>
                          <a:latin typeface="ＭＳ Ｐゴシック"/>
                        </a:rPr>
                        <a:t>ネット</a:t>
                      </a:r>
                      <a:r>
                        <a:rPr lang="ja-JP" altLang="en-US" sz="800" b="0" i="0" u="none" strike="noStrike" dirty="0">
                          <a:effectLst/>
                          <a:latin typeface="ＭＳ Ｐゴシック"/>
                        </a:rPr>
                        <a:t>販売</a:t>
                      </a:r>
                    </a:p>
                  </a:txBody>
                  <a:tcPr marL="9525" marR="9525" marT="9525" marB="0" anchor="ctr"/>
                </a:tc>
                <a:tc>
                  <a:txBody>
                    <a:bodyPr/>
                    <a:lstStyle/>
                    <a:p>
                      <a:pPr algn="ctr" fontAlgn="ctr"/>
                      <a:r>
                        <a:rPr lang="en-US" altLang="ja-JP" sz="800" b="0" i="0" u="none" strike="noStrike">
                          <a:effectLst/>
                          <a:latin typeface="ＭＳ Ｐゴシック"/>
                        </a:rPr>
                        <a:t>3</a:t>
                      </a:r>
                    </a:p>
                  </a:txBody>
                  <a:tcPr marL="9525" marR="9525" marT="9525" marB="0" anchor="ctr"/>
                </a:tc>
                <a:tc>
                  <a:txBody>
                    <a:bodyPr/>
                    <a:lstStyle/>
                    <a:p>
                      <a:pPr algn="ctr" fontAlgn="ctr"/>
                      <a:r>
                        <a:rPr lang="en-US" altLang="ja-JP" sz="800" b="0" i="0" u="none" strike="noStrike">
                          <a:effectLst/>
                          <a:latin typeface="ＭＳ Ｐゴシック"/>
                        </a:rPr>
                        <a:t>0.2%</a:t>
                      </a:r>
                    </a:p>
                  </a:txBody>
                  <a:tcPr marL="9525" marR="9525" marT="9525" marB="0" anchor="ctr"/>
                </a:tc>
                <a:tc>
                  <a:txBody>
                    <a:bodyPr/>
                    <a:lstStyle/>
                    <a:p>
                      <a:pPr algn="ctr" fontAlgn="ctr"/>
                      <a:r>
                        <a:rPr lang="en-US" altLang="ja-JP" sz="800" b="0" i="0" u="none" strike="noStrike">
                          <a:effectLst/>
                          <a:latin typeface="ＭＳ Ｐゴシック"/>
                        </a:rPr>
                        <a:t>2</a:t>
                      </a:r>
                    </a:p>
                  </a:txBody>
                  <a:tcPr marL="9525" marR="9525" marT="9525" marB="0" anchor="ctr"/>
                </a:tc>
                <a:tc>
                  <a:txBody>
                    <a:bodyPr/>
                    <a:lstStyle/>
                    <a:p>
                      <a:pPr algn="ctr" fontAlgn="ctr"/>
                      <a:r>
                        <a:rPr lang="en-US" altLang="ja-JP" sz="800" b="0" i="0" u="none" strike="noStrike">
                          <a:effectLst/>
                          <a:latin typeface="ＭＳ Ｐゴシック"/>
                        </a:rPr>
                        <a:t>0.6%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a:t>
                      </a:r>
                    </a:p>
                  </a:txBody>
                  <a:tcPr marL="9525" marR="9525" marT="9525" marB="0" anchor="ctr"/>
                </a:tc>
                <a:tc>
                  <a:txBody>
                    <a:bodyPr/>
                    <a:lstStyle/>
                    <a:p>
                      <a:pPr algn="ctr" fontAlgn="ctr"/>
                      <a:r>
                        <a:rPr lang="en-US" altLang="ja-JP" sz="800" b="0" i="0" u="none" strike="noStrike">
                          <a:effectLst/>
                          <a:latin typeface="ＭＳ Ｐゴシック"/>
                        </a:rPr>
                        <a:t>0.0%</a:t>
                      </a:r>
                    </a:p>
                  </a:txBody>
                  <a:tcPr marL="9525" marR="9525" marT="9525" marB="0" anchor="ctr"/>
                </a:tc>
                <a:tc>
                  <a:txBody>
                    <a:bodyPr/>
                    <a:lstStyle/>
                    <a:p>
                      <a:pPr algn="ctr" fontAlgn="ctr"/>
                      <a:r>
                        <a:rPr lang="en-US" altLang="ja-JP" sz="800" b="0" i="0" u="none" strike="noStrike">
                          <a:effectLst/>
                          <a:latin typeface="ＭＳ Ｐゴシック"/>
                        </a:rPr>
                        <a:t>0</a:t>
                      </a:r>
                    </a:p>
                  </a:txBody>
                  <a:tcPr marL="9525" marR="9525" marT="9525" marB="0" anchor="ctr"/>
                </a:tc>
                <a:tc>
                  <a:txBody>
                    <a:bodyPr/>
                    <a:lstStyle/>
                    <a:p>
                      <a:pPr algn="ctr" fontAlgn="ctr"/>
                      <a:r>
                        <a:rPr lang="en-US" altLang="ja-JP" sz="800" b="0" i="0" u="none" strike="noStrike">
                          <a:effectLst/>
                          <a:latin typeface="ＭＳ Ｐゴシック"/>
                        </a:rPr>
                        <a:t>0.0%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0.3%</a:t>
                      </a:r>
                    </a:p>
                  </a:txBody>
                  <a:tcPr marL="9525" marR="9525" marT="9525" marB="0" anchor="ctr"/>
                </a:tc>
              </a:tr>
              <a:tr h="180000">
                <a:tc>
                  <a:txBody>
                    <a:bodyPr/>
                    <a:lstStyle/>
                    <a:p>
                      <a:pPr algn="r" fontAlgn="ctr"/>
                      <a:r>
                        <a:rPr lang="ja-JP" altLang="en-US" sz="800" b="0" i="0" u="none" strike="noStrike" dirty="0">
                          <a:effectLst/>
                          <a:latin typeface="ＭＳ Ｐゴシック"/>
                        </a:rPr>
                        <a:t>その他</a:t>
                      </a:r>
                    </a:p>
                  </a:txBody>
                  <a:tcPr marL="9525" marR="9525" marT="9525" marB="0" anchor="ctr"/>
                </a:tc>
                <a:tc>
                  <a:txBody>
                    <a:bodyPr/>
                    <a:lstStyle/>
                    <a:p>
                      <a:pPr algn="ctr" fontAlgn="ctr"/>
                      <a:r>
                        <a:rPr lang="en-US" altLang="ja-JP" sz="800" b="0" i="0" u="none" strike="noStrike">
                          <a:effectLst/>
                          <a:latin typeface="ＭＳ Ｐゴシック"/>
                        </a:rPr>
                        <a:t>112</a:t>
                      </a:r>
                    </a:p>
                  </a:txBody>
                  <a:tcPr marL="9525" marR="9525" marT="9525" marB="0" anchor="ctr"/>
                </a:tc>
                <a:tc>
                  <a:txBody>
                    <a:bodyPr/>
                    <a:lstStyle/>
                    <a:p>
                      <a:pPr algn="ctr" fontAlgn="ctr"/>
                      <a:r>
                        <a:rPr lang="en-US" altLang="ja-JP" sz="800" b="0" i="0" u="none" strike="noStrike">
                          <a:effectLst/>
                          <a:latin typeface="ＭＳ Ｐゴシック"/>
                        </a:rPr>
                        <a:t>9.1%</a:t>
                      </a:r>
                    </a:p>
                  </a:txBody>
                  <a:tcPr marL="9525" marR="9525" marT="9525" marB="0" anchor="ctr"/>
                </a:tc>
                <a:tc>
                  <a:txBody>
                    <a:bodyPr/>
                    <a:lstStyle/>
                    <a:p>
                      <a:pPr algn="ctr" fontAlgn="ctr"/>
                      <a:r>
                        <a:rPr lang="en-US" altLang="ja-JP" sz="800" b="0" i="0" u="none" strike="noStrike">
                          <a:effectLst/>
                          <a:latin typeface="ＭＳ Ｐゴシック"/>
                        </a:rPr>
                        <a:t>44</a:t>
                      </a:r>
                    </a:p>
                  </a:txBody>
                  <a:tcPr marL="9525" marR="9525" marT="9525" marB="0" anchor="ctr"/>
                </a:tc>
                <a:tc>
                  <a:txBody>
                    <a:bodyPr/>
                    <a:lstStyle/>
                    <a:p>
                      <a:pPr algn="ctr" fontAlgn="ctr"/>
                      <a:r>
                        <a:rPr lang="en-US" altLang="ja-JP" sz="800" b="0" i="0" u="none" strike="noStrike">
                          <a:effectLst/>
                          <a:latin typeface="ＭＳ Ｐゴシック"/>
                        </a:rPr>
                        <a:t>14.0%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18</a:t>
                      </a:r>
                    </a:p>
                  </a:txBody>
                  <a:tcPr marL="9525" marR="9525" marT="9525" marB="0" anchor="ctr"/>
                </a:tc>
                <a:tc>
                  <a:txBody>
                    <a:bodyPr/>
                    <a:lstStyle/>
                    <a:p>
                      <a:pPr algn="ctr" fontAlgn="ctr"/>
                      <a:r>
                        <a:rPr lang="en-US" altLang="ja-JP" sz="800" b="0" i="0" u="none" strike="noStrike">
                          <a:effectLst/>
                          <a:latin typeface="ＭＳ Ｐゴシック"/>
                        </a:rPr>
                        <a:t>5.9%</a:t>
                      </a:r>
                    </a:p>
                  </a:txBody>
                  <a:tcPr marL="9525" marR="9525" marT="9525" marB="0" anchor="ctr"/>
                </a:tc>
                <a:tc>
                  <a:txBody>
                    <a:bodyPr/>
                    <a:lstStyle/>
                    <a:p>
                      <a:pPr algn="ctr" fontAlgn="ctr"/>
                      <a:r>
                        <a:rPr lang="en-US" altLang="ja-JP" sz="800" b="0" i="0" u="none" strike="noStrike">
                          <a:effectLst/>
                          <a:latin typeface="ＭＳ Ｐゴシック"/>
                        </a:rPr>
                        <a:t>17</a:t>
                      </a:r>
                    </a:p>
                  </a:txBody>
                  <a:tcPr marL="9525" marR="9525" marT="9525" marB="0" anchor="ctr"/>
                </a:tc>
                <a:tc>
                  <a:txBody>
                    <a:bodyPr/>
                    <a:lstStyle/>
                    <a:p>
                      <a:pPr algn="ctr" fontAlgn="ctr"/>
                      <a:r>
                        <a:rPr lang="en-US" altLang="ja-JP" sz="800" b="0" i="0" u="none" strike="noStrike">
                          <a:effectLst/>
                          <a:latin typeface="ＭＳ Ｐゴシック"/>
                        </a:rPr>
                        <a:t>5.6%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10.9%</a:t>
                      </a:r>
                    </a:p>
                  </a:txBody>
                  <a:tcPr marL="9525" marR="9525" marT="9525" marB="0" anchor="ctr"/>
                </a:tc>
              </a:tr>
              <a:tr h="180000">
                <a:tc>
                  <a:txBody>
                    <a:bodyPr/>
                    <a:lstStyle/>
                    <a:p>
                      <a:pPr algn="r" fontAlgn="ctr"/>
                      <a:r>
                        <a:rPr lang="ja-JP" altLang="en-US" sz="800" b="0" i="0" u="none" strike="noStrike" dirty="0">
                          <a:effectLst/>
                          <a:latin typeface="ＭＳ Ｐゴシック"/>
                        </a:rPr>
                        <a:t>特に</a:t>
                      </a:r>
                      <a:r>
                        <a:rPr lang="ja-JP" altLang="en-US" sz="800" b="0" i="0" u="none" strike="noStrike" dirty="0" smtClean="0">
                          <a:effectLst/>
                          <a:latin typeface="ＭＳ Ｐゴシック"/>
                        </a:rPr>
                        <a:t>決めて</a:t>
                      </a:r>
                      <a:endParaRPr lang="en-US" altLang="ja-JP" sz="800" b="0" i="0" u="none" strike="noStrike" dirty="0" smtClean="0">
                        <a:effectLst/>
                        <a:latin typeface="ＭＳ Ｐゴシック"/>
                      </a:endParaRPr>
                    </a:p>
                    <a:p>
                      <a:pPr algn="r" fontAlgn="ctr"/>
                      <a:r>
                        <a:rPr lang="ja-JP" altLang="en-US" sz="800" b="0" i="0" u="none" strike="noStrike" dirty="0" smtClean="0">
                          <a:effectLst/>
                          <a:latin typeface="ＭＳ Ｐゴシック"/>
                        </a:rPr>
                        <a:t>いない</a:t>
                      </a:r>
                      <a:endParaRPr lang="ja-JP" altLang="en-US" sz="800" b="0" i="0" u="none" strike="noStrike" dirty="0">
                        <a:effectLst/>
                        <a:latin typeface="ＭＳ Ｐゴシック"/>
                      </a:endParaRPr>
                    </a:p>
                  </a:txBody>
                  <a:tcPr marL="9525" marR="9525" marT="9525" marB="0" anchor="ctr"/>
                </a:tc>
                <a:tc>
                  <a:txBody>
                    <a:bodyPr/>
                    <a:lstStyle/>
                    <a:p>
                      <a:pPr algn="ctr" fontAlgn="ctr"/>
                      <a:r>
                        <a:rPr lang="en-US" altLang="ja-JP" sz="800" b="0" i="0" u="none" strike="noStrike">
                          <a:effectLst/>
                          <a:latin typeface="ＭＳ Ｐゴシック"/>
                        </a:rPr>
                        <a:t>165</a:t>
                      </a:r>
                    </a:p>
                  </a:txBody>
                  <a:tcPr marL="9525" marR="9525" marT="9525" marB="0" anchor="ctr"/>
                </a:tc>
                <a:tc>
                  <a:txBody>
                    <a:bodyPr/>
                    <a:lstStyle/>
                    <a:p>
                      <a:pPr algn="ctr" fontAlgn="ctr"/>
                      <a:r>
                        <a:rPr lang="en-US" altLang="ja-JP" sz="800" b="0" i="0" u="none" strike="noStrike">
                          <a:effectLst/>
                          <a:latin typeface="ＭＳ Ｐゴシック"/>
                        </a:rPr>
                        <a:t>13.4%</a:t>
                      </a:r>
                    </a:p>
                  </a:txBody>
                  <a:tcPr marL="9525" marR="9525" marT="9525" marB="0" anchor="ctr"/>
                </a:tc>
                <a:tc>
                  <a:txBody>
                    <a:bodyPr/>
                    <a:lstStyle/>
                    <a:p>
                      <a:pPr algn="ctr" fontAlgn="ctr"/>
                      <a:r>
                        <a:rPr lang="en-US" altLang="ja-JP" sz="800" b="0" i="0" u="none" strike="noStrike">
                          <a:effectLst/>
                          <a:latin typeface="ＭＳ Ｐゴシック"/>
                        </a:rPr>
                        <a:t>44</a:t>
                      </a:r>
                    </a:p>
                  </a:txBody>
                  <a:tcPr marL="9525" marR="9525" marT="9525" marB="0" anchor="ctr"/>
                </a:tc>
                <a:tc>
                  <a:txBody>
                    <a:bodyPr/>
                    <a:lstStyle/>
                    <a:p>
                      <a:pPr algn="ctr" fontAlgn="ctr"/>
                      <a:r>
                        <a:rPr lang="en-US" altLang="ja-JP" sz="800" b="0" i="0" u="none" strike="noStrike">
                          <a:effectLst/>
                          <a:latin typeface="ＭＳ Ｐゴシック"/>
                        </a:rPr>
                        <a:t>14.0%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30</a:t>
                      </a:r>
                    </a:p>
                  </a:txBody>
                  <a:tcPr marL="9525" marR="9525" marT="9525" marB="0" anchor="ctr"/>
                </a:tc>
                <a:tc>
                  <a:txBody>
                    <a:bodyPr/>
                    <a:lstStyle/>
                    <a:p>
                      <a:pPr algn="ctr" fontAlgn="ctr"/>
                      <a:r>
                        <a:rPr lang="en-US" altLang="ja-JP" sz="800" b="0" i="0" u="none" strike="noStrike">
                          <a:effectLst/>
                          <a:latin typeface="ＭＳ Ｐゴシック"/>
                        </a:rPr>
                        <a:t>9.9%</a:t>
                      </a:r>
                    </a:p>
                  </a:txBody>
                  <a:tcPr marL="9525" marR="9525" marT="9525" marB="0" anchor="ctr"/>
                </a:tc>
                <a:tc>
                  <a:txBody>
                    <a:bodyPr/>
                    <a:lstStyle/>
                    <a:p>
                      <a:pPr algn="ctr" fontAlgn="ctr"/>
                      <a:r>
                        <a:rPr lang="en-US" altLang="ja-JP" sz="800" b="0" i="0" u="none" strike="noStrike">
                          <a:effectLst/>
                          <a:latin typeface="ＭＳ Ｐゴシック"/>
                        </a:rPr>
                        <a:t>51</a:t>
                      </a:r>
                    </a:p>
                  </a:txBody>
                  <a:tcPr marL="9525" marR="9525" marT="9525" marB="0" anchor="ctr"/>
                </a:tc>
                <a:tc>
                  <a:txBody>
                    <a:bodyPr/>
                    <a:lstStyle/>
                    <a:p>
                      <a:pPr algn="ctr" fontAlgn="ctr"/>
                      <a:r>
                        <a:rPr lang="en-US" altLang="ja-JP" sz="800" b="0" i="0" u="none" strike="noStrike">
                          <a:effectLst/>
                          <a:latin typeface="ＭＳ Ｐゴシック"/>
                        </a:rPr>
                        <a:t>16.7%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40</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13.2%</a:t>
                      </a:r>
                    </a:p>
                  </a:txBody>
                  <a:tcPr marL="9525" marR="9525" marT="9525" marB="0" anchor="ctr"/>
                </a:tc>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2459471075"/>
              </p:ext>
            </p:extLst>
          </p:nvPr>
        </p:nvGraphicFramePr>
        <p:xfrm>
          <a:off x="226274" y="6701706"/>
          <a:ext cx="3059997" cy="1473081"/>
        </p:xfrm>
        <a:graphic>
          <a:graphicData uri="http://schemas.openxmlformats.org/drawingml/2006/table">
            <a:tbl>
              <a:tblPr firstRow="1" bandRow="1">
                <a:tableStyleId>{073A0DAA-6AF3-43AB-8588-CEC1D06C72B9}</a:tableStyleId>
              </a:tblPr>
              <a:tblGrid>
                <a:gridCol w="553867"/>
                <a:gridCol w="250613"/>
                <a:gridCol w="250613"/>
                <a:gridCol w="250613"/>
                <a:gridCol w="250613"/>
                <a:gridCol w="250613"/>
                <a:gridCol w="250613"/>
                <a:gridCol w="250613"/>
                <a:gridCol w="250613"/>
                <a:gridCol w="250613"/>
                <a:gridCol w="250613"/>
              </a:tblGrid>
              <a:tr h="180000">
                <a:tc>
                  <a:txBody>
                    <a:bodyPr/>
                    <a:lstStyle/>
                    <a:p>
                      <a:pPr algn="r" fontAlgn="ctr"/>
                      <a:r>
                        <a:rPr lang="ja-JP" altLang="en-US" sz="800" b="0" i="0" u="none" strike="noStrike" dirty="0" smtClean="0">
                          <a:effectLst/>
                          <a:latin typeface="ＭＳ Ｐゴシック"/>
                        </a:rPr>
                        <a:t>みそ</a:t>
                      </a:r>
                      <a:endParaRPr lang="ja-JP" altLang="en-US" sz="800" b="0" i="0" u="none" strike="noStrike" dirty="0">
                        <a:effectLst/>
                        <a:latin typeface="ＭＳ Ｐゴシック"/>
                      </a:endParaRPr>
                    </a:p>
                  </a:txBody>
                  <a:tcPr marL="9525" marR="9525" marT="9525" marB="0" anchor="ctr"/>
                </a:tc>
                <a:tc gridSpan="2">
                  <a:txBody>
                    <a:bodyPr/>
                    <a:lstStyle/>
                    <a:p>
                      <a:pPr algn="ctr" fontAlgn="ctr"/>
                      <a:r>
                        <a:rPr lang="ja-JP" altLang="en-US" sz="800" b="0" i="0" u="none" strike="noStrike" dirty="0" smtClean="0">
                          <a:solidFill>
                            <a:schemeClr val="bg1"/>
                          </a:solidFill>
                          <a:effectLst/>
                          <a:latin typeface="ＭＳ Ｐゴシック"/>
                        </a:rPr>
                        <a:t>合計</a:t>
                      </a:r>
                      <a:endParaRPr lang="en-US" altLang="ja-JP" sz="8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都市型</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中間型</a:t>
                      </a:r>
                      <a:endParaRPr lang="ja-JP" altLang="en-US" sz="900" b="0" i="0" u="none" strike="noStrike" dirty="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郊外型</a:t>
                      </a:r>
                      <a:r>
                        <a:rPr lang="ja-JP" altLang="en-US" sz="900" b="0" i="0" u="none" strike="noStrike" dirty="0">
                          <a:solidFill>
                            <a:schemeClr val="bg1"/>
                          </a:solidFill>
                          <a:effectLst/>
                          <a:latin typeface="ＭＳ Ｐゴシック"/>
                        </a:rPr>
                        <a:t>１</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郊外型２</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r>
              <a:tr h="170299">
                <a:tc>
                  <a:txBody>
                    <a:bodyPr/>
                    <a:lstStyle/>
                    <a:p>
                      <a:pPr algn="r" fontAlgn="ctr"/>
                      <a:r>
                        <a:rPr lang="ja-JP" altLang="en-US" sz="800" b="0" i="0" u="none" strike="noStrike" dirty="0">
                          <a:effectLst/>
                          <a:latin typeface="ＭＳ Ｐゴシック"/>
                        </a:rPr>
                        <a:t>この直売所</a:t>
                      </a:r>
                    </a:p>
                  </a:txBody>
                  <a:tcPr marL="9525" marR="9525" marT="9525" marB="0" anchor="ctr"/>
                </a:tc>
                <a:tc>
                  <a:txBody>
                    <a:bodyPr/>
                    <a:lstStyle/>
                    <a:p>
                      <a:pPr algn="ctr" fontAlgn="ctr"/>
                      <a:r>
                        <a:rPr lang="en-US" altLang="ja-JP" sz="800" b="0" i="0" u="none" strike="noStrike">
                          <a:effectLst/>
                          <a:latin typeface="ＭＳ Ｐゴシック"/>
                        </a:rPr>
                        <a:t>64</a:t>
                      </a:r>
                    </a:p>
                  </a:txBody>
                  <a:tcPr marL="9525" marR="9525" marT="9525" marB="0" anchor="ctr"/>
                </a:tc>
                <a:tc>
                  <a:txBody>
                    <a:bodyPr/>
                    <a:lstStyle/>
                    <a:p>
                      <a:pPr algn="ctr" fontAlgn="ctr"/>
                      <a:r>
                        <a:rPr lang="en-US" altLang="ja-JP" sz="800" b="0" i="0" u="none" strike="noStrike">
                          <a:effectLst/>
                          <a:latin typeface="ＭＳ Ｐゴシック"/>
                        </a:rPr>
                        <a:t>5.2%</a:t>
                      </a:r>
                    </a:p>
                  </a:txBody>
                  <a:tcPr marL="9525" marR="9525" marT="9525" marB="0" anchor="ctr"/>
                </a:tc>
                <a:tc>
                  <a:txBody>
                    <a:bodyPr/>
                    <a:lstStyle/>
                    <a:p>
                      <a:pPr algn="ctr" fontAlgn="ctr"/>
                      <a:r>
                        <a:rPr lang="en-US" altLang="ja-JP" sz="800" b="0" i="0" u="none" strike="noStrike">
                          <a:effectLst/>
                          <a:latin typeface="ＭＳ Ｐゴシック"/>
                        </a:rPr>
                        <a:t>16</a:t>
                      </a:r>
                    </a:p>
                  </a:txBody>
                  <a:tcPr marL="9525" marR="9525" marT="9525" marB="0" anchor="ctr"/>
                </a:tc>
                <a:tc>
                  <a:txBody>
                    <a:bodyPr/>
                    <a:lstStyle/>
                    <a:p>
                      <a:pPr algn="ctr" fontAlgn="ctr"/>
                      <a:r>
                        <a:rPr lang="en-US" altLang="ja-JP" sz="800" b="0" i="0" u="none" strike="noStrike">
                          <a:effectLst/>
                          <a:latin typeface="ＭＳ Ｐゴシック"/>
                        </a:rPr>
                        <a:t>5.1%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24</a:t>
                      </a:r>
                    </a:p>
                  </a:txBody>
                  <a:tcPr marL="9525" marR="9525" marT="9525" marB="0" anchor="ctr"/>
                </a:tc>
                <a:tc>
                  <a:txBody>
                    <a:bodyPr/>
                    <a:lstStyle/>
                    <a:p>
                      <a:pPr algn="ctr" fontAlgn="ctr"/>
                      <a:r>
                        <a:rPr lang="en-US" altLang="ja-JP" sz="800" b="0" i="0" u="none" strike="noStrike">
                          <a:effectLst/>
                          <a:latin typeface="ＭＳ Ｐゴシック"/>
                        </a:rPr>
                        <a:t>7.9%</a:t>
                      </a:r>
                    </a:p>
                  </a:txBody>
                  <a:tcPr marL="9525" marR="9525" marT="9525" marB="0" anchor="ctr"/>
                </a:tc>
                <a:tc>
                  <a:txBody>
                    <a:bodyPr/>
                    <a:lstStyle/>
                    <a:p>
                      <a:pPr algn="ctr" fontAlgn="ctr"/>
                      <a:r>
                        <a:rPr lang="en-US" altLang="ja-JP" sz="800" b="0" i="0" u="none" strike="noStrike">
                          <a:effectLst/>
                          <a:latin typeface="ＭＳ Ｐゴシック"/>
                        </a:rPr>
                        <a:t>7</a:t>
                      </a:r>
                    </a:p>
                  </a:txBody>
                  <a:tcPr marL="9525" marR="9525" marT="9525" marB="0" anchor="ctr"/>
                </a:tc>
                <a:tc>
                  <a:txBody>
                    <a:bodyPr/>
                    <a:lstStyle/>
                    <a:p>
                      <a:pPr algn="ctr" fontAlgn="ctr"/>
                      <a:r>
                        <a:rPr lang="en-US" altLang="ja-JP" sz="800" b="0" i="0" u="none" strike="noStrike">
                          <a:effectLst/>
                          <a:latin typeface="ＭＳ Ｐゴシック"/>
                        </a:rPr>
                        <a:t>2.3%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5.6%</a:t>
                      </a:r>
                    </a:p>
                  </a:txBody>
                  <a:tcPr marL="9525" marR="9525" marT="9525" marB="0" anchor="ctr"/>
                </a:tc>
              </a:tr>
              <a:tr h="154013">
                <a:tc>
                  <a:txBody>
                    <a:bodyPr/>
                    <a:lstStyle/>
                    <a:p>
                      <a:pPr algn="r" fontAlgn="ctr"/>
                      <a:r>
                        <a:rPr lang="ja-JP" altLang="en-US" sz="800" b="0" i="0" u="none" strike="noStrike">
                          <a:effectLst/>
                          <a:latin typeface="ＭＳ Ｐゴシック"/>
                        </a:rPr>
                        <a:t>他の直売所</a:t>
                      </a:r>
                    </a:p>
                  </a:txBody>
                  <a:tcPr marL="9525" marR="9525" marT="9525" marB="0" anchor="ctr"/>
                </a:tc>
                <a:tc>
                  <a:txBody>
                    <a:bodyPr/>
                    <a:lstStyle/>
                    <a:p>
                      <a:pPr algn="ctr" fontAlgn="ctr"/>
                      <a:r>
                        <a:rPr lang="en-US" altLang="ja-JP" sz="800" b="0" i="0" u="none" strike="noStrike">
                          <a:effectLst/>
                          <a:latin typeface="ＭＳ Ｐゴシック"/>
                        </a:rPr>
                        <a:t>21</a:t>
                      </a:r>
                    </a:p>
                  </a:txBody>
                  <a:tcPr marL="9525" marR="9525" marT="9525" marB="0" anchor="ctr"/>
                </a:tc>
                <a:tc>
                  <a:txBody>
                    <a:bodyPr/>
                    <a:lstStyle/>
                    <a:p>
                      <a:pPr algn="ctr" fontAlgn="ctr"/>
                      <a:r>
                        <a:rPr lang="en-US" altLang="ja-JP" sz="800" b="0" i="0" u="none" strike="noStrike">
                          <a:effectLst/>
                          <a:latin typeface="ＭＳ Ｐゴシック"/>
                        </a:rPr>
                        <a:t>1.7%</a:t>
                      </a:r>
                    </a:p>
                  </a:txBody>
                  <a:tcPr marL="9525" marR="9525" marT="9525" marB="0" anchor="ctr"/>
                </a:tc>
                <a:tc>
                  <a:txBody>
                    <a:bodyPr/>
                    <a:lstStyle/>
                    <a:p>
                      <a:pPr algn="ctr" fontAlgn="ctr"/>
                      <a:r>
                        <a:rPr lang="en-US" altLang="ja-JP" sz="800" b="0" i="0" u="none" strike="noStrike">
                          <a:effectLst/>
                          <a:latin typeface="ＭＳ Ｐゴシック"/>
                        </a:rPr>
                        <a:t>2</a:t>
                      </a:r>
                    </a:p>
                  </a:txBody>
                  <a:tcPr marL="9525" marR="9525" marT="9525" marB="0" anchor="ctr"/>
                </a:tc>
                <a:tc>
                  <a:txBody>
                    <a:bodyPr/>
                    <a:lstStyle/>
                    <a:p>
                      <a:pPr algn="ctr" fontAlgn="ctr"/>
                      <a:r>
                        <a:rPr lang="en-US" altLang="ja-JP" sz="800" b="0" i="0" u="none" strike="noStrike">
                          <a:effectLst/>
                          <a:latin typeface="ＭＳ Ｐゴシック"/>
                        </a:rPr>
                        <a:t>0.6%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7</a:t>
                      </a:r>
                    </a:p>
                  </a:txBody>
                  <a:tcPr marL="9525" marR="9525" marT="9525" marB="0" anchor="ctr"/>
                </a:tc>
                <a:tc>
                  <a:txBody>
                    <a:bodyPr/>
                    <a:lstStyle/>
                    <a:p>
                      <a:pPr algn="ctr" fontAlgn="ctr"/>
                      <a:r>
                        <a:rPr lang="en-US" altLang="ja-JP" sz="800" b="0" i="0" u="none" strike="noStrike">
                          <a:effectLst/>
                          <a:latin typeface="ＭＳ Ｐゴシック"/>
                        </a:rPr>
                        <a:t>2.3%</a:t>
                      </a:r>
                    </a:p>
                  </a:txBody>
                  <a:tcPr marL="9525" marR="9525" marT="9525" marB="0" anchor="ctr"/>
                </a:tc>
                <a:tc>
                  <a:txBody>
                    <a:bodyPr/>
                    <a:lstStyle/>
                    <a:p>
                      <a:pPr algn="ctr" fontAlgn="ctr"/>
                      <a:r>
                        <a:rPr lang="en-US" altLang="ja-JP" sz="800" b="0" i="0" u="none" strike="noStrike">
                          <a:effectLst/>
                          <a:latin typeface="ＭＳ Ｐゴシック"/>
                        </a:rPr>
                        <a:t>4</a:t>
                      </a:r>
                    </a:p>
                  </a:txBody>
                  <a:tcPr marL="9525" marR="9525" marT="9525" marB="0" anchor="ctr"/>
                </a:tc>
                <a:tc>
                  <a:txBody>
                    <a:bodyPr/>
                    <a:lstStyle/>
                    <a:p>
                      <a:pPr algn="ctr" fontAlgn="ctr"/>
                      <a:r>
                        <a:rPr lang="en-US" altLang="ja-JP" sz="800" b="0" i="0" u="none" strike="noStrike">
                          <a:effectLst/>
                          <a:latin typeface="ＭＳ Ｐゴシック"/>
                        </a:rPr>
                        <a:t>1.3%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8</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2.6%</a:t>
                      </a:r>
                    </a:p>
                  </a:txBody>
                  <a:tcPr marL="9525" marR="9525" marT="9525" marB="0" anchor="ctr"/>
                </a:tc>
              </a:tr>
              <a:tr h="154013">
                <a:tc>
                  <a:txBody>
                    <a:bodyPr/>
                    <a:lstStyle/>
                    <a:p>
                      <a:pPr algn="r" fontAlgn="ctr"/>
                      <a:r>
                        <a:rPr lang="ja-JP" altLang="en-US" sz="800" b="0" i="0" u="none" strike="noStrike" dirty="0">
                          <a:effectLst/>
                          <a:latin typeface="ＭＳ Ｐゴシック"/>
                        </a:rPr>
                        <a:t>スーパー</a:t>
                      </a:r>
                    </a:p>
                  </a:txBody>
                  <a:tcPr marL="9525" marR="9525" marT="9525" marB="0" anchor="ctr"/>
                </a:tc>
                <a:tc>
                  <a:txBody>
                    <a:bodyPr/>
                    <a:lstStyle/>
                    <a:p>
                      <a:pPr algn="ctr" fontAlgn="ctr"/>
                      <a:r>
                        <a:rPr lang="en-US" altLang="ja-JP" sz="800" b="0" i="0" u="none" strike="noStrike">
                          <a:effectLst/>
                          <a:latin typeface="ＭＳ Ｐゴシック"/>
                        </a:rPr>
                        <a:t>693</a:t>
                      </a:r>
                    </a:p>
                  </a:txBody>
                  <a:tcPr marL="9525" marR="9525" marT="9525" marB="0" anchor="ctr"/>
                </a:tc>
                <a:tc>
                  <a:txBody>
                    <a:bodyPr/>
                    <a:lstStyle/>
                    <a:p>
                      <a:pPr algn="ctr" fontAlgn="ctr"/>
                      <a:r>
                        <a:rPr lang="en-US" altLang="ja-JP" sz="800" b="0" i="0" u="none" strike="noStrike">
                          <a:effectLst/>
                          <a:latin typeface="ＭＳ Ｐゴシック"/>
                        </a:rPr>
                        <a:t>56.5%</a:t>
                      </a:r>
                    </a:p>
                  </a:txBody>
                  <a:tcPr marL="9525" marR="9525" marT="9525" marB="0" anchor="ctr"/>
                </a:tc>
                <a:tc>
                  <a:txBody>
                    <a:bodyPr/>
                    <a:lstStyle/>
                    <a:p>
                      <a:pPr algn="ctr" fontAlgn="ctr"/>
                      <a:r>
                        <a:rPr lang="en-US" altLang="ja-JP" sz="800" b="0" i="0" u="none" strike="noStrike">
                          <a:effectLst/>
                          <a:latin typeface="ＭＳ Ｐゴシック"/>
                        </a:rPr>
                        <a:t>163</a:t>
                      </a:r>
                    </a:p>
                  </a:txBody>
                  <a:tcPr marL="9525" marR="9525" marT="9525" marB="0" anchor="ctr"/>
                </a:tc>
                <a:tc>
                  <a:txBody>
                    <a:bodyPr/>
                    <a:lstStyle/>
                    <a:p>
                      <a:pPr algn="ctr" fontAlgn="ctr"/>
                      <a:r>
                        <a:rPr lang="en-US" altLang="ja-JP" sz="800" b="0" i="0" u="none" strike="noStrike">
                          <a:effectLst/>
                          <a:latin typeface="ＭＳ Ｐゴシック"/>
                        </a:rPr>
                        <a:t>51.9%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160</a:t>
                      </a:r>
                    </a:p>
                  </a:txBody>
                  <a:tcPr marL="9525" marR="9525" marT="9525" marB="0" anchor="ctr"/>
                </a:tc>
                <a:tc>
                  <a:txBody>
                    <a:bodyPr/>
                    <a:lstStyle/>
                    <a:p>
                      <a:pPr algn="ctr" fontAlgn="ctr"/>
                      <a:r>
                        <a:rPr lang="en-US" altLang="ja-JP" sz="800" b="0" i="0" u="none" strike="noStrike">
                          <a:effectLst/>
                          <a:latin typeface="ＭＳ Ｐゴシック"/>
                        </a:rPr>
                        <a:t>52.8%</a:t>
                      </a:r>
                    </a:p>
                  </a:txBody>
                  <a:tcPr marL="9525" marR="9525" marT="9525" marB="0" anchor="ctr"/>
                </a:tc>
                <a:tc>
                  <a:txBody>
                    <a:bodyPr/>
                    <a:lstStyle/>
                    <a:p>
                      <a:pPr algn="ctr" fontAlgn="ctr"/>
                      <a:r>
                        <a:rPr lang="en-US" altLang="ja-JP" sz="800" b="0" i="0" u="none" strike="noStrike">
                          <a:effectLst/>
                          <a:latin typeface="ＭＳ Ｐゴシック"/>
                        </a:rPr>
                        <a:t>199</a:t>
                      </a:r>
                    </a:p>
                  </a:txBody>
                  <a:tcPr marL="9525" marR="9525" marT="9525" marB="0" anchor="ctr"/>
                </a:tc>
                <a:tc>
                  <a:txBody>
                    <a:bodyPr/>
                    <a:lstStyle/>
                    <a:p>
                      <a:pPr algn="ctr" fontAlgn="ctr"/>
                      <a:r>
                        <a:rPr lang="en-US" altLang="ja-JP" sz="800" b="0" i="0" u="none" strike="noStrike">
                          <a:effectLst/>
                          <a:latin typeface="ＭＳ Ｐゴシック"/>
                        </a:rPr>
                        <a:t>65.0%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171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56.3%</a:t>
                      </a:r>
                    </a:p>
                  </a:txBody>
                  <a:tcPr marL="9525" marR="9525" marT="9525" marB="0" anchor="ctr"/>
                </a:tc>
              </a:tr>
              <a:tr h="154013">
                <a:tc>
                  <a:txBody>
                    <a:bodyPr/>
                    <a:lstStyle/>
                    <a:p>
                      <a:pPr algn="r" fontAlgn="ctr"/>
                      <a:r>
                        <a:rPr lang="ja-JP" altLang="en-US" sz="800" b="0" i="0" u="none" strike="noStrike" dirty="0">
                          <a:effectLst/>
                          <a:latin typeface="ＭＳ Ｐゴシック"/>
                        </a:rPr>
                        <a:t>専門店</a:t>
                      </a:r>
                    </a:p>
                  </a:txBody>
                  <a:tcPr marL="9525" marR="9525" marT="9525" marB="0" anchor="ctr"/>
                </a:tc>
                <a:tc>
                  <a:txBody>
                    <a:bodyPr/>
                    <a:lstStyle/>
                    <a:p>
                      <a:pPr algn="ctr" fontAlgn="ctr"/>
                      <a:r>
                        <a:rPr lang="en-US" altLang="ja-JP" sz="800" b="0" i="0" u="none" strike="noStrike">
                          <a:effectLst/>
                          <a:latin typeface="ＭＳ Ｐゴシック"/>
                        </a:rPr>
                        <a:t>29</a:t>
                      </a:r>
                    </a:p>
                  </a:txBody>
                  <a:tcPr marL="9525" marR="9525" marT="9525" marB="0" anchor="ctr"/>
                </a:tc>
                <a:tc>
                  <a:txBody>
                    <a:bodyPr/>
                    <a:lstStyle/>
                    <a:p>
                      <a:pPr algn="ctr" fontAlgn="ctr"/>
                      <a:r>
                        <a:rPr lang="en-US" altLang="ja-JP" sz="800" b="0" i="0" u="none" strike="noStrike">
                          <a:effectLst/>
                          <a:latin typeface="ＭＳ Ｐゴシック"/>
                        </a:rPr>
                        <a:t>2.4%</a:t>
                      </a:r>
                    </a:p>
                  </a:txBody>
                  <a:tcPr marL="9525" marR="9525" marT="9525" marB="0" anchor="ctr"/>
                </a:tc>
                <a:tc>
                  <a:txBody>
                    <a:bodyPr/>
                    <a:lstStyle/>
                    <a:p>
                      <a:pPr algn="ctr" fontAlgn="ctr"/>
                      <a:r>
                        <a:rPr lang="en-US" altLang="ja-JP" sz="800" b="0" i="0" u="none" strike="noStrike">
                          <a:effectLst/>
                          <a:latin typeface="ＭＳ Ｐゴシック"/>
                        </a:rPr>
                        <a:t>6</a:t>
                      </a:r>
                    </a:p>
                  </a:txBody>
                  <a:tcPr marL="9525" marR="9525" marT="9525" marB="0" anchor="ctr"/>
                </a:tc>
                <a:tc>
                  <a:txBody>
                    <a:bodyPr/>
                    <a:lstStyle/>
                    <a:p>
                      <a:pPr algn="ctr" fontAlgn="ctr"/>
                      <a:r>
                        <a:rPr lang="en-US" altLang="ja-JP" sz="800" b="0" i="0" u="none" strike="noStrike">
                          <a:effectLst/>
                          <a:latin typeface="ＭＳ Ｐゴシック"/>
                        </a:rPr>
                        <a:t>1.9%</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7</a:t>
                      </a:r>
                    </a:p>
                  </a:txBody>
                  <a:tcPr marL="9525" marR="9525" marT="9525" marB="0" anchor="ctr"/>
                </a:tc>
                <a:tc>
                  <a:txBody>
                    <a:bodyPr/>
                    <a:lstStyle/>
                    <a:p>
                      <a:pPr algn="ctr" fontAlgn="ctr"/>
                      <a:r>
                        <a:rPr lang="en-US" altLang="ja-JP" sz="800" b="0" i="0" u="none" strike="noStrike">
                          <a:effectLst/>
                          <a:latin typeface="ＭＳ Ｐゴシック"/>
                        </a:rPr>
                        <a:t>2.3%</a:t>
                      </a:r>
                    </a:p>
                  </a:txBody>
                  <a:tcPr marL="9525" marR="9525" marT="9525" marB="0" anchor="ctr"/>
                </a:tc>
                <a:tc>
                  <a:txBody>
                    <a:bodyPr/>
                    <a:lstStyle/>
                    <a:p>
                      <a:pPr algn="ctr" fontAlgn="ctr"/>
                      <a:r>
                        <a:rPr lang="en-US" altLang="ja-JP" sz="800" b="0" i="0" u="none" strike="noStrike">
                          <a:effectLst/>
                          <a:latin typeface="ＭＳ Ｐゴシック"/>
                        </a:rPr>
                        <a:t>10</a:t>
                      </a:r>
                    </a:p>
                  </a:txBody>
                  <a:tcPr marL="9525" marR="9525" marT="9525" marB="0" anchor="ctr"/>
                </a:tc>
                <a:tc>
                  <a:txBody>
                    <a:bodyPr/>
                    <a:lstStyle/>
                    <a:p>
                      <a:pPr algn="ctr" fontAlgn="ctr"/>
                      <a:r>
                        <a:rPr lang="en-US" altLang="ja-JP" sz="800" b="0" i="0" u="none" strike="noStrike">
                          <a:effectLst/>
                          <a:latin typeface="ＭＳ Ｐゴシック"/>
                        </a:rPr>
                        <a:t>3.3%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2.0%</a:t>
                      </a:r>
                    </a:p>
                  </a:txBody>
                  <a:tcPr marL="9525" marR="9525" marT="9525" marB="0" anchor="ctr"/>
                </a:tc>
              </a:tr>
              <a:tr h="154013">
                <a:tc>
                  <a:txBody>
                    <a:bodyPr/>
                    <a:lstStyle/>
                    <a:p>
                      <a:pPr algn="r" fontAlgn="ctr"/>
                      <a:r>
                        <a:rPr lang="ja-JP" altLang="en-US" sz="800" b="0" i="0" u="none" strike="noStrike" dirty="0">
                          <a:effectLst/>
                          <a:latin typeface="ＭＳ Ｐゴシック"/>
                        </a:rPr>
                        <a:t>通販</a:t>
                      </a:r>
                      <a:r>
                        <a:rPr lang="ja-JP" altLang="en-US" sz="800" b="0" i="0" u="none" strike="noStrike" dirty="0" smtClean="0">
                          <a:effectLst/>
                          <a:latin typeface="ＭＳ Ｐゴシック"/>
                        </a:rPr>
                        <a:t>・</a:t>
                      </a:r>
                      <a:endParaRPr lang="en-US" altLang="ja-JP" sz="800" b="0" i="0" u="none" strike="noStrike" dirty="0" smtClean="0">
                        <a:effectLst/>
                        <a:latin typeface="ＭＳ Ｐゴシック"/>
                      </a:endParaRPr>
                    </a:p>
                    <a:p>
                      <a:pPr algn="r" fontAlgn="ctr"/>
                      <a:r>
                        <a:rPr lang="ja-JP" altLang="en-US" sz="800" b="0" i="0" u="none" strike="noStrike" dirty="0" smtClean="0">
                          <a:effectLst/>
                          <a:latin typeface="ＭＳ Ｐゴシック"/>
                        </a:rPr>
                        <a:t>ネット</a:t>
                      </a:r>
                      <a:r>
                        <a:rPr lang="ja-JP" altLang="en-US" sz="800" b="0" i="0" u="none" strike="noStrike" dirty="0">
                          <a:effectLst/>
                          <a:latin typeface="ＭＳ Ｐゴシック"/>
                        </a:rPr>
                        <a:t>販売</a:t>
                      </a:r>
                    </a:p>
                  </a:txBody>
                  <a:tcPr marL="9525" marR="9525" marT="9525" marB="0" anchor="ctr"/>
                </a:tc>
                <a:tc>
                  <a:txBody>
                    <a:bodyPr/>
                    <a:lstStyle/>
                    <a:p>
                      <a:pPr algn="ctr" fontAlgn="ctr"/>
                      <a:r>
                        <a:rPr lang="en-US" altLang="ja-JP" sz="800" b="0" i="0" u="none" strike="noStrike">
                          <a:effectLst/>
                          <a:latin typeface="ＭＳ Ｐゴシック"/>
                        </a:rPr>
                        <a:t>37</a:t>
                      </a:r>
                    </a:p>
                  </a:txBody>
                  <a:tcPr marL="9525" marR="9525" marT="9525" marB="0" anchor="ctr"/>
                </a:tc>
                <a:tc>
                  <a:txBody>
                    <a:bodyPr/>
                    <a:lstStyle/>
                    <a:p>
                      <a:pPr algn="ctr" fontAlgn="ctr"/>
                      <a:r>
                        <a:rPr lang="en-US" altLang="ja-JP" sz="800" b="0" i="0" u="none" strike="noStrike">
                          <a:effectLst/>
                          <a:latin typeface="ＭＳ Ｐゴシック"/>
                        </a:rPr>
                        <a:t>3.0%</a:t>
                      </a:r>
                    </a:p>
                  </a:txBody>
                  <a:tcPr marL="9525" marR="9525" marT="9525" marB="0" anchor="ctr"/>
                </a:tc>
                <a:tc>
                  <a:txBody>
                    <a:bodyPr/>
                    <a:lstStyle/>
                    <a:p>
                      <a:pPr algn="ctr" fontAlgn="ctr"/>
                      <a:r>
                        <a:rPr lang="en-US" altLang="ja-JP" sz="800" b="0" i="0" u="none" strike="noStrike">
                          <a:effectLst/>
                          <a:latin typeface="ＭＳ Ｐゴシック"/>
                        </a:rPr>
                        <a:t>12</a:t>
                      </a:r>
                    </a:p>
                  </a:txBody>
                  <a:tcPr marL="9525" marR="9525" marT="9525" marB="0" anchor="ctr"/>
                </a:tc>
                <a:tc>
                  <a:txBody>
                    <a:bodyPr/>
                    <a:lstStyle/>
                    <a:p>
                      <a:pPr algn="ctr" fontAlgn="ctr"/>
                      <a:r>
                        <a:rPr lang="en-US" altLang="ja-JP" sz="800" b="0" i="0" u="none" strike="noStrike">
                          <a:effectLst/>
                          <a:latin typeface="ＭＳ Ｐゴシック"/>
                        </a:rPr>
                        <a:t>3.8%</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10</a:t>
                      </a:r>
                    </a:p>
                  </a:txBody>
                  <a:tcPr marL="9525" marR="9525" marT="9525" marB="0" anchor="ctr"/>
                </a:tc>
                <a:tc>
                  <a:txBody>
                    <a:bodyPr/>
                    <a:lstStyle/>
                    <a:p>
                      <a:pPr algn="ctr" fontAlgn="ctr"/>
                      <a:r>
                        <a:rPr lang="en-US" altLang="ja-JP" sz="800" b="0" i="0" u="none" strike="noStrike">
                          <a:effectLst/>
                          <a:latin typeface="ＭＳ Ｐゴシック"/>
                        </a:rPr>
                        <a:t>3.3%</a:t>
                      </a:r>
                    </a:p>
                  </a:txBody>
                  <a:tcPr marL="9525" marR="9525" marT="9525" marB="0" anchor="ctr"/>
                </a:tc>
                <a:tc>
                  <a:txBody>
                    <a:bodyPr/>
                    <a:lstStyle/>
                    <a:p>
                      <a:pPr algn="ctr" fontAlgn="ctr"/>
                      <a:r>
                        <a:rPr lang="en-US" altLang="ja-JP" sz="800" b="0" i="0" u="none" strike="noStrike">
                          <a:effectLst/>
                          <a:latin typeface="ＭＳ Ｐゴシック"/>
                        </a:rPr>
                        <a:t>7</a:t>
                      </a:r>
                    </a:p>
                  </a:txBody>
                  <a:tcPr marL="9525" marR="9525" marT="9525" marB="0" anchor="ctr"/>
                </a:tc>
                <a:tc>
                  <a:txBody>
                    <a:bodyPr/>
                    <a:lstStyle/>
                    <a:p>
                      <a:pPr algn="ctr" fontAlgn="ctr"/>
                      <a:r>
                        <a:rPr lang="en-US" altLang="ja-JP" sz="800" b="0" i="0" u="none" strike="noStrike">
                          <a:effectLst/>
                          <a:latin typeface="ＭＳ Ｐゴシック"/>
                        </a:rPr>
                        <a:t>2.3%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8</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2.6%</a:t>
                      </a:r>
                    </a:p>
                  </a:txBody>
                  <a:tcPr marL="9525" marR="9525" marT="9525" marB="0" anchor="ctr"/>
                </a:tc>
              </a:tr>
              <a:tr h="154013">
                <a:tc>
                  <a:txBody>
                    <a:bodyPr/>
                    <a:lstStyle/>
                    <a:p>
                      <a:pPr algn="r" fontAlgn="ctr"/>
                      <a:r>
                        <a:rPr lang="ja-JP" altLang="en-US" sz="800" b="0" i="0" u="none" strike="noStrike" dirty="0">
                          <a:effectLst/>
                          <a:latin typeface="ＭＳ Ｐゴシック"/>
                        </a:rPr>
                        <a:t>その他</a:t>
                      </a:r>
                    </a:p>
                  </a:txBody>
                  <a:tcPr marL="9525" marR="9525" marT="9525" marB="0" anchor="ctr"/>
                </a:tc>
                <a:tc>
                  <a:txBody>
                    <a:bodyPr/>
                    <a:lstStyle/>
                    <a:p>
                      <a:pPr algn="ctr" fontAlgn="ctr"/>
                      <a:r>
                        <a:rPr lang="en-US" altLang="ja-JP" sz="800" b="0" i="0" u="none" strike="noStrike">
                          <a:effectLst/>
                          <a:latin typeface="ＭＳ Ｐゴシック"/>
                        </a:rPr>
                        <a:t>238</a:t>
                      </a:r>
                    </a:p>
                  </a:txBody>
                  <a:tcPr marL="9525" marR="9525" marT="9525" marB="0" anchor="ctr"/>
                </a:tc>
                <a:tc>
                  <a:txBody>
                    <a:bodyPr/>
                    <a:lstStyle/>
                    <a:p>
                      <a:pPr algn="ctr" fontAlgn="ctr"/>
                      <a:r>
                        <a:rPr lang="en-US" altLang="ja-JP" sz="800" b="0" i="0" u="none" strike="noStrike">
                          <a:effectLst/>
                          <a:latin typeface="ＭＳ Ｐゴシック"/>
                        </a:rPr>
                        <a:t>19.4%</a:t>
                      </a:r>
                    </a:p>
                  </a:txBody>
                  <a:tcPr marL="9525" marR="9525" marT="9525" marB="0" anchor="ctr"/>
                </a:tc>
                <a:tc>
                  <a:txBody>
                    <a:bodyPr/>
                    <a:lstStyle/>
                    <a:p>
                      <a:pPr algn="ctr" fontAlgn="ctr"/>
                      <a:r>
                        <a:rPr lang="en-US" altLang="ja-JP" sz="800" b="0" i="0" u="none" strike="noStrike">
                          <a:effectLst/>
                          <a:latin typeface="ＭＳ Ｐゴシック"/>
                        </a:rPr>
                        <a:t>77</a:t>
                      </a:r>
                    </a:p>
                  </a:txBody>
                  <a:tcPr marL="9525" marR="9525" marT="9525" marB="0" anchor="ctr"/>
                </a:tc>
                <a:tc>
                  <a:txBody>
                    <a:bodyPr/>
                    <a:lstStyle/>
                    <a:p>
                      <a:pPr algn="ctr" fontAlgn="ctr"/>
                      <a:r>
                        <a:rPr lang="en-US" altLang="ja-JP" sz="800" b="0" i="0" u="none" strike="noStrike">
                          <a:effectLst/>
                          <a:latin typeface="ＭＳ Ｐゴシック"/>
                        </a:rPr>
                        <a:t>24.5%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59</a:t>
                      </a:r>
                    </a:p>
                  </a:txBody>
                  <a:tcPr marL="9525" marR="9525" marT="9525" marB="0" anchor="ctr"/>
                </a:tc>
                <a:tc>
                  <a:txBody>
                    <a:bodyPr/>
                    <a:lstStyle/>
                    <a:p>
                      <a:pPr algn="ctr" fontAlgn="ctr"/>
                      <a:r>
                        <a:rPr lang="en-US" altLang="ja-JP" sz="800" b="0" i="0" u="none" strike="noStrike">
                          <a:effectLst/>
                          <a:latin typeface="ＭＳ Ｐゴシック"/>
                        </a:rPr>
                        <a:t>19.5%</a:t>
                      </a:r>
                    </a:p>
                  </a:txBody>
                  <a:tcPr marL="9525" marR="9525" marT="9525" marB="0" anchor="ctr"/>
                </a:tc>
                <a:tc>
                  <a:txBody>
                    <a:bodyPr/>
                    <a:lstStyle/>
                    <a:p>
                      <a:pPr algn="ctr" fontAlgn="ctr"/>
                      <a:r>
                        <a:rPr lang="en-US" altLang="ja-JP" sz="800" b="0" i="0" u="none" strike="noStrike">
                          <a:effectLst/>
                          <a:latin typeface="ＭＳ Ｐゴシック"/>
                        </a:rPr>
                        <a:t>41</a:t>
                      </a:r>
                    </a:p>
                  </a:txBody>
                  <a:tcPr marL="9525" marR="9525" marT="9525" marB="0" anchor="ctr"/>
                </a:tc>
                <a:tc>
                  <a:txBody>
                    <a:bodyPr/>
                    <a:lstStyle/>
                    <a:p>
                      <a:pPr algn="ctr" fontAlgn="ctr"/>
                      <a:r>
                        <a:rPr lang="en-US" altLang="ja-JP" sz="800" b="0" i="0" u="none" strike="noStrike">
                          <a:effectLst/>
                          <a:latin typeface="ＭＳ Ｐゴシック"/>
                        </a:rPr>
                        <a:t>13.4%</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61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20.1%</a:t>
                      </a:r>
                    </a:p>
                  </a:txBody>
                  <a:tcPr marL="9525" marR="9525" marT="9525" marB="0" anchor="ctr"/>
                </a:tc>
              </a:tr>
              <a:tr h="154013">
                <a:tc>
                  <a:txBody>
                    <a:bodyPr/>
                    <a:lstStyle/>
                    <a:p>
                      <a:pPr algn="r" fontAlgn="ctr"/>
                      <a:r>
                        <a:rPr lang="ja-JP" altLang="en-US" sz="800" b="0" i="0" u="none" strike="noStrike" dirty="0">
                          <a:effectLst/>
                          <a:latin typeface="ＭＳ Ｐゴシック"/>
                        </a:rPr>
                        <a:t>特に</a:t>
                      </a:r>
                      <a:r>
                        <a:rPr lang="ja-JP" altLang="en-US" sz="800" b="0" i="0" u="none" strike="noStrike" dirty="0" smtClean="0">
                          <a:effectLst/>
                          <a:latin typeface="ＭＳ Ｐゴシック"/>
                        </a:rPr>
                        <a:t>決めて</a:t>
                      </a:r>
                      <a:endParaRPr lang="en-US" altLang="ja-JP" sz="800" b="0" i="0" u="none" strike="noStrike" dirty="0" smtClean="0">
                        <a:effectLst/>
                        <a:latin typeface="ＭＳ Ｐゴシック"/>
                      </a:endParaRPr>
                    </a:p>
                    <a:p>
                      <a:pPr algn="r" fontAlgn="ctr"/>
                      <a:r>
                        <a:rPr lang="ja-JP" altLang="en-US" sz="800" b="0" i="0" u="none" strike="noStrike" dirty="0" smtClean="0">
                          <a:effectLst/>
                          <a:latin typeface="ＭＳ Ｐゴシック"/>
                        </a:rPr>
                        <a:t>いない</a:t>
                      </a:r>
                      <a:endParaRPr lang="ja-JP" altLang="en-US" sz="800" b="0" i="0" u="none" strike="noStrike" dirty="0">
                        <a:effectLst/>
                        <a:latin typeface="ＭＳ Ｐゴシック"/>
                      </a:endParaRPr>
                    </a:p>
                  </a:txBody>
                  <a:tcPr marL="9525" marR="9525" marT="9525" marB="0" anchor="ctr"/>
                </a:tc>
                <a:tc>
                  <a:txBody>
                    <a:bodyPr/>
                    <a:lstStyle/>
                    <a:p>
                      <a:pPr algn="ctr" fontAlgn="ctr"/>
                      <a:r>
                        <a:rPr lang="en-US" altLang="ja-JP" sz="800" b="0" i="0" u="none" strike="noStrike">
                          <a:effectLst/>
                          <a:latin typeface="ＭＳ Ｐゴシック"/>
                        </a:rPr>
                        <a:t>145</a:t>
                      </a:r>
                    </a:p>
                  </a:txBody>
                  <a:tcPr marL="9525" marR="9525" marT="9525" marB="0" anchor="ctr"/>
                </a:tc>
                <a:tc>
                  <a:txBody>
                    <a:bodyPr/>
                    <a:lstStyle/>
                    <a:p>
                      <a:pPr algn="ctr" fontAlgn="ctr"/>
                      <a:r>
                        <a:rPr lang="en-US" altLang="ja-JP" sz="800" b="0" i="0" u="none" strike="noStrike">
                          <a:effectLst/>
                          <a:latin typeface="ＭＳ Ｐゴシック"/>
                        </a:rPr>
                        <a:t>11.8%</a:t>
                      </a:r>
                    </a:p>
                  </a:txBody>
                  <a:tcPr marL="9525" marR="9525" marT="9525" marB="0" anchor="ctr"/>
                </a:tc>
                <a:tc>
                  <a:txBody>
                    <a:bodyPr/>
                    <a:lstStyle/>
                    <a:p>
                      <a:pPr algn="ctr" fontAlgn="ctr"/>
                      <a:r>
                        <a:rPr lang="en-US" altLang="ja-JP" sz="800" b="0" i="0" u="none" strike="noStrike">
                          <a:effectLst/>
                          <a:latin typeface="ＭＳ Ｐゴシック"/>
                        </a:rPr>
                        <a:t>38</a:t>
                      </a:r>
                    </a:p>
                  </a:txBody>
                  <a:tcPr marL="9525" marR="9525" marT="9525" marB="0" anchor="ctr"/>
                </a:tc>
                <a:tc>
                  <a:txBody>
                    <a:bodyPr/>
                    <a:lstStyle/>
                    <a:p>
                      <a:pPr algn="ctr" fontAlgn="ctr"/>
                      <a:r>
                        <a:rPr lang="en-US" altLang="ja-JP" sz="800" b="0" i="0" u="none" strike="noStrike">
                          <a:effectLst/>
                          <a:latin typeface="ＭＳ Ｐゴシック"/>
                        </a:rPr>
                        <a:t>12.1%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36</a:t>
                      </a:r>
                    </a:p>
                  </a:txBody>
                  <a:tcPr marL="9525" marR="9525" marT="9525" marB="0" anchor="ctr"/>
                </a:tc>
                <a:tc>
                  <a:txBody>
                    <a:bodyPr/>
                    <a:lstStyle/>
                    <a:p>
                      <a:pPr algn="ctr" fontAlgn="ctr"/>
                      <a:r>
                        <a:rPr lang="en-US" altLang="ja-JP" sz="800" b="0" i="0" u="none" strike="noStrike">
                          <a:effectLst/>
                          <a:latin typeface="ＭＳ Ｐゴシック"/>
                        </a:rPr>
                        <a:t>11.9%</a:t>
                      </a:r>
                    </a:p>
                  </a:txBody>
                  <a:tcPr marL="9525" marR="9525" marT="9525" marB="0" anchor="ctr"/>
                </a:tc>
                <a:tc>
                  <a:txBody>
                    <a:bodyPr/>
                    <a:lstStyle/>
                    <a:p>
                      <a:pPr algn="ctr" fontAlgn="ctr"/>
                      <a:r>
                        <a:rPr lang="en-US" altLang="ja-JP" sz="800" b="0" i="0" u="none" strike="noStrike">
                          <a:effectLst/>
                          <a:latin typeface="ＭＳ Ｐゴシック"/>
                        </a:rPr>
                        <a:t>38</a:t>
                      </a:r>
                    </a:p>
                  </a:txBody>
                  <a:tcPr marL="9525" marR="9525" marT="9525" marB="0" anchor="ctr"/>
                </a:tc>
                <a:tc>
                  <a:txBody>
                    <a:bodyPr/>
                    <a:lstStyle/>
                    <a:p>
                      <a:pPr algn="ctr" fontAlgn="ctr"/>
                      <a:r>
                        <a:rPr lang="en-US" altLang="ja-JP" sz="800" b="0" i="0" u="none" strike="noStrike">
                          <a:effectLst/>
                          <a:latin typeface="ＭＳ Ｐゴシック"/>
                        </a:rPr>
                        <a:t>12.4%</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33</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10.9%</a:t>
                      </a:r>
                    </a:p>
                  </a:txBody>
                  <a:tcPr marL="9525" marR="9525" marT="9525" marB="0" anchor="ctr"/>
                </a:tc>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2335172711"/>
              </p:ext>
            </p:extLst>
          </p:nvPr>
        </p:nvGraphicFramePr>
        <p:xfrm>
          <a:off x="3468638" y="6692082"/>
          <a:ext cx="3059997" cy="1473081"/>
        </p:xfrm>
        <a:graphic>
          <a:graphicData uri="http://schemas.openxmlformats.org/drawingml/2006/table">
            <a:tbl>
              <a:tblPr firstRow="1" bandRow="1">
                <a:tableStyleId>{073A0DAA-6AF3-43AB-8588-CEC1D06C72B9}</a:tableStyleId>
              </a:tblPr>
              <a:tblGrid>
                <a:gridCol w="553867"/>
                <a:gridCol w="250613"/>
                <a:gridCol w="250613"/>
                <a:gridCol w="250613"/>
                <a:gridCol w="250613"/>
                <a:gridCol w="250613"/>
                <a:gridCol w="250613"/>
                <a:gridCol w="250613"/>
                <a:gridCol w="250613"/>
                <a:gridCol w="250613"/>
                <a:gridCol w="250613"/>
              </a:tblGrid>
              <a:tr h="180000">
                <a:tc gridSpan="2">
                  <a:txBody>
                    <a:bodyPr/>
                    <a:lstStyle/>
                    <a:p>
                      <a:pPr algn="ctr" fontAlgn="ctr"/>
                      <a:r>
                        <a:rPr lang="ja-JP" altLang="en-US" sz="800" b="0" i="0" u="none" strike="noStrike" dirty="0" smtClean="0">
                          <a:solidFill>
                            <a:schemeClr val="bg1"/>
                          </a:solidFill>
                          <a:effectLst/>
                          <a:latin typeface="ＭＳ Ｐゴシック"/>
                        </a:rPr>
                        <a:t>合計</a:t>
                      </a:r>
                      <a:endParaRPr lang="en-US" altLang="ja-JP" sz="8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都市型</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中間型</a:t>
                      </a:r>
                      <a:endParaRPr lang="ja-JP" altLang="en-US" sz="900" b="0" i="0" u="none" strike="noStrike" dirty="0">
                        <a:solidFill>
                          <a:schemeClr val="bg1"/>
                        </a:solidFill>
                        <a:effectLst/>
                        <a:latin typeface="ＭＳ Ｐゴシック"/>
                      </a:endParaRPr>
                    </a:p>
                  </a:txBody>
                  <a:tcPr marL="9525" marR="9525" marT="9525" marB="0" anchor="ctr"/>
                </a:tc>
                <a:tc hMerge="1">
                  <a:txBody>
                    <a:bodyPr/>
                    <a:lstStyle/>
                    <a:p>
                      <a:pPr algn="l"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郊外型</a:t>
                      </a:r>
                      <a:r>
                        <a:rPr lang="ja-JP" altLang="en-US" sz="900" b="0" i="0" u="none" strike="noStrike" dirty="0">
                          <a:solidFill>
                            <a:schemeClr val="bg1"/>
                          </a:solidFill>
                          <a:effectLst/>
                          <a:latin typeface="ＭＳ Ｐゴシック"/>
                        </a:rPr>
                        <a:t>１</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c gridSpan="2">
                  <a:txBody>
                    <a:bodyPr/>
                    <a:lstStyle/>
                    <a:p>
                      <a:pPr algn="ctr" fontAlgn="ctr"/>
                      <a:r>
                        <a:rPr lang="ja-JP" altLang="en-US" sz="900" b="0" i="0" u="none" strike="noStrike" dirty="0" smtClean="0">
                          <a:solidFill>
                            <a:schemeClr val="bg1"/>
                          </a:solidFill>
                          <a:effectLst/>
                          <a:latin typeface="ＭＳ Ｐゴシック"/>
                        </a:rPr>
                        <a:t>郊外型２</a:t>
                      </a:r>
                      <a:endParaRPr lang="en-US" altLang="ja-JP" sz="900" b="0" i="0" u="none" strike="noStrike" dirty="0" smtClean="0">
                        <a:solidFill>
                          <a:schemeClr val="bg1"/>
                        </a:solidFill>
                        <a:effectLst/>
                        <a:latin typeface="ＭＳ Ｐゴシック"/>
                      </a:endParaRPr>
                    </a:p>
                  </a:txBody>
                  <a:tcPr marL="9525" marR="9525" marT="9525" marB="0" anchor="ctr"/>
                </a:tc>
                <a:tc hMerge="1">
                  <a:txBody>
                    <a:bodyPr/>
                    <a:lstStyle/>
                    <a:p>
                      <a:pPr algn="ctr" fontAlgn="ctr"/>
                      <a:endParaRPr lang="ja-JP" altLang="en-US" sz="900" b="0" i="0" u="none" strike="noStrike" dirty="0">
                        <a:solidFill>
                          <a:schemeClr val="bg1"/>
                        </a:solidFill>
                        <a:effectLst/>
                        <a:latin typeface="ＭＳ Ｐゴシック"/>
                      </a:endParaRPr>
                    </a:p>
                  </a:txBody>
                  <a:tcPr marL="9525" marR="9525" marT="9525" marB="0" anchor="ctr"/>
                </a:tc>
                <a:tc>
                  <a:txBody>
                    <a:bodyPr/>
                    <a:lstStyle/>
                    <a:p>
                      <a:pPr algn="ctr" fontAlgn="ctr"/>
                      <a:r>
                        <a:rPr lang="ja-JP" altLang="en-US" sz="800" b="0" i="0" u="none" strike="noStrike" dirty="0" smtClean="0">
                          <a:solidFill>
                            <a:schemeClr val="bg1"/>
                          </a:solidFill>
                          <a:effectLst/>
                          <a:latin typeface="ＭＳ Ｐゴシック"/>
                        </a:rPr>
                        <a:t>合計</a:t>
                      </a:r>
                      <a:endParaRPr lang="en-US" altLang="ja-JP" sz="800" b="0" i="0" u="none" strike="noStrike" dirty="0" smtClean="0">
                        <a:solidFill>
                          <a:schemeClr val="bg1"/>
                        </a:solidFill>
                        <a:effectLst/>
                        <a:latin typeface="ＭＳ Ｐゴシック"/>
                      </a:endParaRPr>
                    </a:p>
                  </a:txBody>
                  <a:tcPr marL="9525" marR="9525" marT="9525" marB="0" anchor="ctr"/>
                </a:tc>
              </a:tr>
              <a:tr h="170299">
                <a:tc>
                  <a:txBody>
                    <a:bodyPr/>
                    <a:lstStyle/>
                    <a:p>
                      <a:pPr algn="r" fontAlgn="ctr"/>
                      <a:r>
                        <a:rPr lang="ja-JP" altLang="en-US" sz="800" b="0" i="0" u="none" strike="noStrike" dirty="0">
                          <a:effectLst/>
                          <a:latin typeface="ＭＳ Ｐゴシック"/>
                        </a:rPr>
                        <a:t>この直売所</a:t>
                      </a:r>
                    </a:p>
                  </a:txBody>
                  <a:tcPr marL="9525" marR="9525" marT="9525" marB="0" anchor="ctr"/>
                </a:tc>
                <a:tc>
                  <a:txBody>
                    <a:bodyPr/>
                    <a:lstStyle/>
                    <a:p>
                      <a:pPr algn="ctr" fontAlgn="ctr"/>
                      <a:r>
                        <a:rPr lang="en-US" altLang="ja-JP" sz="800" b="0" i="0" u="none" strike="noStrike">
                          <a:effectLst/>
                          <a:latin typeface="ＭＳ Ｐゴシック"/>
                        </a:rPr>
                        <a:t>120</a:t>
                      </a:r>
                    </a:p>
                  </a:txBody>
                  <a:tcPr marL="9525" marR="9525" marT="9525" marB="0" anchor="ctr"/>
                </a:tc>
                <a:tc>
                  <a:txBody>
                    <a:bodyPr/>
                    <a:lstStyle/>
                    <a:p>
                      <a:pPr algn="ctr" fontAlgn="ctr"/>
                      <a:r>
                        <a:rPr lang="en-US" altLang="ja-JP" sz="800" b="0" i="0" u="none" strike="noStrike">
                          <a:effectLst/>
                          <a:latin typeface="ＭＳ Ｐゴシック"/>
                        </a:rPr>
                        <a:t>9.8%</a:t>
                      </a:r>
                    </a:p>
                  </a:txBody>
                  <a:tcPr marL="9525" marR="9525" marT="9525" marB="0" anchor="ctr"/>
                </a:tc>
                <a:tc>
                  <a:txBody>
                    <a:bodyPr/>
                    <a:lstStyle/>
                    <a:p>
                      <a:pPr algn="ctr" fontAlgn="ctr"/>
                      <a:r>
                        <a:rPr lang="en-US" altLang="ja-JP" sz="800" b="0" i="0" u="none" strike="noStrike">
                          <a:effectLst/>
                          <a:latin typeface="ＭＳ Ｐゴシック"/>
                        </a:rPr>
                        <a:t>33</a:t>
                      </a:r>
                    </a:p>
                  </a:txBody>
                  <a:tcPr marL="9525" marR="9525" marT="9525" marB="0" anchor="ctr"/>
                </a:tc>
                <a:tc>
                  <a:txBody>
                    <a:bodyPr/>
                    <a:lstStyle/>
                    <a:p>
                      <a:pPr algn="ctr" fontAlgn="ctr"/>
                      <a:r>
                        <a:rPr lang="en-US" altLang="ja-JP" sz="800" b="0" i="0" u="none" strike="noStrike">
                          <a:effectLst/>
                          <a:latin typeface="ＭＳ Ｐゴシック"/>
                        </a:rPr>
                        <a:t>10.5%</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54</a:t>
                      </a:r>
                    </a:p>
                  </a:txBody>
                  <a:tcPr marL="9525" marR="9525" marT="9525" marB="0" anchor="ctr"/>
                </a:tc>
                <a:tc>
                  <a:txBody>
                    <a:bodyPr/>
                    <a:lstStyle/>
                    <a:p>
                      <a:pPr algn="ctr" fontAlgn="ctr"/>
                      <a:r>
                        <a:rPr lang="en-US" altLang="ja-JP" sz="800" b="0" i="0" u="none" strike="noStrike">
                          <a:effectLst/>
                          <a:latin typeface="ＭＳ Ｐゴシック"/>
                        </a:rPr>
                        <a:t>17.8%</a:t>
                      </a:r>
                    </a:p>
                  </a:txBody>
                  <a:tcPr marL="9525" marR="9525" marT="9525" marB="0" anchor="ctr"/>
                </a:tc>
                <a:tc>
                  <a:txBody>
                    <a:bodyPr/>
                    <a:lstStyle/>
                    <a:p>
                      <a:pPr algn="ctr" fontAlgn="ctr"/>
                      <a:r>
                        <a:rPr lang="en-US" altLang="ja-JP" sz="800" b="0" i="0" u="none" strike="noStrike">
                          <a:effectLst/>
                          <a:latin typeface="ＭＳ Ｐゴシック"/>
                        </a:rPr>
                        <a:t>13</a:t>
                      </a:r>
                    </a:p>
                  </a:txBody>
                  <a:tcPr marL="9525" marR="9525" marT="9525" marB="0" anchor="ctr"/>
                </a:tc>
                <a:tc>
                  <a:txBody>
                    <a:bodyPr/>
                    <a:lstStyle/>
                    <a:p>
                      <a:pPr algn="ctr" fontAlgn="ctr"/>
                      <a:r>
                        <a:rPr lang="en-US" altLang="ja-JP" sz="800" b="0" i="0" u="none" strike="noStrike">
                          <a:effectLst/>
                          <a:latin typeface="ＭＳ Ｐゴシック"/>
                        </a:rPr>
                        <a:t>4.2%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6.6%</a:t>
                      </a:r>
                    </a:p>
                  </a:txBody>
                  <a:tcPr marL="9525" marR="9525" marT="9525" marB="0" anchor="ctr"/>
                </a:tc>
              </a:tr>
              <a:tr h="154013">
                <a:tc>
                  <a:txBody>
                    <a:bodyPr/>
                    <a:lstStyle/>
                    <a:p>
                      <a:pPr algn="r" fontAlgn="ctr"/>
                      <a:r>
                        <a:rPr lang="ja-JP" altLang="en-US" sz="800" b="0" i="0" u="none" strike="noStrike">
                          <a:effectLst/>
                          <a:latin typeface="ＭＳ Ｐゴシック"/>
                        </a:rPr>
                        <a:t>他の直売所</a:t>
                      </a:r>
                    </a:p>
                  </a:txBody>
                  <a:tcPr marL="9525" marR="9525" marT="9525" marB="0" anchor="ctr"/>
                </a:tc>
                <a:tc>
                  <a:txBody>
                    <a:bodyPr/>
                    <a:lstStyle/>
                    <a:p>
                      <a:pPr algn="ctr" fontAlgn="ctr"/>
                      <a:r>
                        <a:rPr lang="en-US" altLang="ja-JP" sz="800" b="0" i="0" u="none" strike="noStrike">
                          <a:effectLst/>
                          <a:latin typeface="ＭＳ Ｐゴシック"/>
                        </a:rPr>
                        <a:t>16</a:t>
                      </a:r>
                    </a:p>
                  </a:txBody>
                  <a:tcPr marL="9525" marR="9525" marT="9525" marB="0" anchor="ctr"/>
                </a:tc>
                <a:tc>
                  <a:txBody>
                    <a:bodyPr/>
                    <a:lstStyle/>
                    <a:p>
                      <a:pPr algn="ctr" fontAlgn="ctr"/>
                      <a:r>
                        <a:rPr lang="en-US" altLang="ja-JP" sz="800" b="0" i="0" u="none" strike="noStrike">
                          <a:effectLst/>
                          <a:latin typeface="ＭＳ Ｐゴシック"/>
                        </a:rPr>
                        <a:t>1.3%</a:t>
                      </a:r>
                    </a:p>
                  </a:txBody>
                  <a:tcPr marL="9525" marR="9525" marT="9525" marB="0" anchor="ctr"/>
                </a:tc>
                <a:tc>
                  <a:txBody>
                    <a:bodyPr/>
                    <a:lstStyle/>
                    <a:p>
                      <a:pPr algn="ctr" fontAlgn="ctr"/>
                      <a:r>
                        <a:rPr lang="en-US" altLang="ja-JP" sz="800" b="0" i="0" u="none" strike="noStrike">
                          <a:effectLst/>
                          <a:latin typeface="ＭＳ Ｐゴシック"/>
                        </a:rPr>
                        <a:t>3</a:t>
                      </a:r>
                    </a:p>
                  </a:txBody>
                  <a:tcPr marL="9525" marR="9525" marT="9525" marB="0" anchor="ctr"/>
                </a:tc>
                <a:tc>
                  <a:txBody>
                    <a:bodyPr/>
                    <a:lstStyle/>
                    <a:p>
                      <a:pPr algn="ctr" fontAlgn="ctr"/>
                      <a:r>
                        <a:rPr lang="en-US" altLang="ja-JP" sz="800" b="0" i="0" u="none" strike="noStrike">
                          <a:effectLst/>
                          <a:latin typeface="ＭＳ Ｐゴシック"/>
                        </a:rPr>
                        <a:t>1.0%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a:t>
                      </a:r>
                    </a:p>
                  </a:txBody>
                  <a:tcPr marL="9525" marR="9525" marT="9525" marB="0" anchor="ctr"/>
                </a:tc>
                <a:tc>
                  <a:txBody>
                    <a:bodyPr/>
                    <a:lstStyle/>
                    <a:p>
                      <a:pPr algn="ctr" fontAlgn="ctr"/>
                      <a:r>
                        <a:rPr lang="en-US" altLang="ja-JP" sz="800" b="0" i="0" u="none" strike="noStrike">
                          <a:effectLst/>
                          <a:latin typeface="ＭＳ Ｐゴシック"/>
                        </a:rPr>
                        <a:t>1.3%</a:t>
                      </a:r>
                    </a:p>
                  </a:txBody>
                  <a:tcPr marL="9525" marR="9525" marT="9525" marB="0" anchor="ctr"/>
                </a:tc>
                <a:tc>
                  <a:txBody>
                    <a:bodyPr/>
                    <a:lstStyle/>
                    <a:p>
                      <a:pPr algn="ctr" fontAlgn="ctr"/>
                      <a:r>
                        <a:rPr lang="en-US" altLang="ja-JP" sz="800" b="0" i="0" u="none" strike="noStrike">
                          <a:effectLst/>
                          <a:latin typeface="ＭＳ Ｐゴシック"/>
                        </a:rPr>
                        <a:t>3</a:t>
                      </a:r>
                    </a:p>
                  </a:txBody>
                  <a:tcPr marL="9525" marR="9525" marT="9525" marB="0" anchor="ctr"/>
                </a:tc>
                <a:tc>
                  <a:txBody>
                    <a:bodyPr/>
                    <a:lstStyle/>
                    <a:p>
                      <a:pPr algn="ctr" fontAlgn="ctr"/>
                      <a:r>
                        <a:rPr lang="en-US" altLang="ja-JP" sz="800" b="0" i="0" u="none" strike="noStrike">
                          <a:effectLst/>
                          <a:latin typeface="ＭＳ Ｐゴシック"/>
                        </a:rPr>
                        <a:t>1.0%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2.0%</a:t>
                      </a:r>
                    </a:p>
                  </a:txBody>
                  <a:tcPr marL="9525" marR="9525" marT="9525" marB="0" anchor="ctr"/>
                </a:tc>
              </a:tr>
              <a:tr h="154013">
                <a:tc>
                  <a:txBody>
                    <a:bodyPr/>
                    <a:lstStyle/>
                    <a:p>
                      <a:pPr algn="r" fontAlgn="ctr"/>
                      <a:r>
                        <a:rPr lang="ja-JP" altLang="en-US" sz="800" b="0" i="0" u="none" strike="noStrike" dirty="0">
                          <a:effectLst/>
                          <a:latin typeface="ＭＳ Ｐゴシック"/>
                        </a:rPr>
                        <a:t>スーパー</a:t>
                      </a:r>
                    </a:p>
                  </a:txBody>
                  <a:tcPr marL="9525" marR="9525" marT="9525" marB="0" anchor="ctr"/>
                </a:tc>
                <a:tc>
                  <a:txBody>
                    <a:bodyPr/>
                    <a:lstStyle/>
                    <a:p>
                      <a:pPr algn="ctr" fontAlgn="ctr"/>
                      <a:r>
                        <a:rPr lang="en-US" altLang="ja-JP" sz="800" b="0" i="0" u="none" strike="noStrike">
                          <a:effectLst/>
                          <a:latin typeface="ＭＳ Ｐゴシック"/>
                        </a:rPr>
                        <a:t>527</a:t>
                      </a:r>
                    </a:p>
                  </a:txBody>
                  <a:tcPr marL="9525" marR="9525" marT="9525" marB="0" anchor="ctr"/>
                </a:tc>
                <a:tc>
                  <a:txBody>
                    <a:bodyPr/>
                    <a:lstStyle/>
                    <a:p>
                      <a:pPr algn="ctr" fontAlgn="ctr"/>
                      <a:r>
                        <a:rPr lang="en-US" altLang="ja-JP" sz="800" b="0" i="0" u="none" strike="noStrike">
                          <a:effectLst/>
                          <a:latin typeface="ＭＳ Ｐゴシック"/>
                        </a:rPr>
                        <a:t>43.0%</a:t>
                      </a:r>
                    </a:p>
                  </a:txBody>
                  <a:tcPr marL="9525" marR="9525" marT="9525" marB="0" anchor="ctr"/>
                </a:tc>
                <a:tc>
                  <a:txBody>
                    <a:bodyPr/>
                    <a:lstStyle/>
                    <a:p>
                      <a:pPr algn="ctr" fontAlgn="ctr"/>
                      <a:r>
                        <a:rPr lang="en-US" altLang="ja-JP" sz="800" b="0" i="0" u="none" strike="noStrike">
                          <a:effectLst/>
                          <a:latin typeface="ＭＳ Ｐゴシック"/>
                        </a:rPr>
                        <a:t>117</a:t>
                      </a:r>
                    </a:p>
                  </a:txBody>
                  <a:tcPr marL="9525" marR="9525" marT="9525" marB="0" anchor="ctr"/>
                </a:tc>
                <a:tc>
                  <a:txBody>
                    <a:bodyPr/>
                    <a:lstStyle/>
                    <a:p>
                      <a:pPr algn="ctr" fontAlgn="ctr"/>
                      <a:r>
                        <a:rPr lang="en-US" altLang="ja-JP" sz="800" b="0" i="0" u="none" strike="noStrike">
                          <a:effectLst/>
                          <a:latin typeface="ＭＳ Ｐゴシック"/>
                        </a:rPr>
                        <a:t>37.3%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103</a:t>
                      </a:r>
                    </a:p>
                  </a:txBody>
                  <a:tcPr marL="9525" marR="9525" marT="9525" marB="0" anchor="ctr"/>
                </a:tc>
                <a:tc>
                  <a:txBody>
                    <a:bodyPr/>
                    <a:lstStyle/>
                    <a:p>
                      <a:pPr algn="ctr" fontAlgn="ctr"/>
                      <a:r>
                        <a:rPr lang="en-US" altLang="ja-JP" sz="800" b="0" i="0" u="none" strike="noStrike">
                          <a:effectLst/>
                          <a:latin typeface="ＭＳ Ｐゴシック"/>
                        </a:rPr>
                        <a:t>34.0%</a:t>
                      </a:r>
                    </a:p>
                  </a:txBody>
                  <a:tcPr marL="9525" marR="9525" marT="9525" marB="0" anchor="ctr"/>
                </a:tc>
                <a:tc>
                  <a:txBody>
                    <a:bodyPr/>
                    <a:lstStyle/>
                    <a:p>
                      <a:pPr algn="ctr" fontAlgn="ctr"/>
                      <a:r>
                        <a:rPr lang="en-US" altLang="ja-JP" sz="800" b="0" i="0" u="none" strike="noStrike">
                          <a:effectLst/>
                          <a:latin typeface="ＭＳ Ｐゴシック"/>
                        </a:rPr>
                        <a:t>175</a:t>
                      </a:r>
                    </a:p>
                  </a:txBody>
                  <a:tcPr marL="9525" marR="9525" marT="9525" marB="0" anchor="ctr"/>
                </a:tc>
                <a:tc>
                  <a:txBody>
                    <a:bodyPr/>
                    <a:lstStyle/>
                    <a:p>
                      <a:pPr algn="ctr" fontAlgn="ctr"/>
                      <a:r>
                        <a:rPr lang="en-US" altLang="ja-JP" sz="800" b="0" i="0" u="none" strike="noStrike">
                          <a:effectLst/>
                          <a:latin typeface="ＭＳ Ｐゴシック"/>
                        </a:rPr>
                        <a:t>57.2%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132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43.4%</a:t>
                      </a:r>
                    </a:p>
                  </a:txBody>
                  <a:tcPr marL="9525" marR="9525" marT="9525" marB="0" anchor="ctr"/>
                </a:tc>
              </a:tr>
              <a:tr h="154013">
                <a:tc>
                  <a:txBody>
                    <a:bodyPr/>
                    <a:lstStyle/>
                    <a:p>
                      <a:pPr algn="r" fontAlgn="ctr"/>
                      <a:r>
                        <a:rPr lang="ja-JP" altLang="en-US" sz="800" b="0" i="0" u="none" strike="noStrike" dirty="0">
                          <a:effectLst/>
                          <a:latin typeface="ＭＳ Ｐゴシック"/>
                        </a:rPr>
                        <a:t>専門店</a:t>
                      </a:r>
                    </a:p>
                  </a:txBody>
                  <a:tcPr marL="9525" marR="9525" marT="9525" marB="0" anchor="ctr"/>
                </a:tc>
                <a:tc>
                  <a:txBody>
                    <a:bodyPr/>
                    <a:lstStyle/>
                    <a:p>
                      <a:pPr algn="ctr" fontAlgn="ctr"/>
                      <a:r>
                        <a:rPr lang="en-US" altLang="ja-JP" sz="800" b="0" i="0" u="none" strike="noStrike">
                          <a:effectLst/>
                          <a:latin typeface="ＭＳ Ｐゴシック"/>
                        </a:rPr>
                        <a:t>33</a:t>
                      </a:r>
                    </a:p>
                  </a:txBody>
                  <a:tcPr marL="9525" marR="9525" marT="9525" marB="0" anchor="ctr"/>
                </a:tc>
                <a:tc>
                  <a:txBody>
                    <a:bodyPr/>
                    <a:lstStyle/>
                    <a:p>
                      <a:pPr algn="ctr" fontAlgn="ctr"/>
                      <a:r>
                        <a:rPr lang="en-US" altLang="ja-JP" sz="800" b="0" i="0" u="none" strike="noStrike">
                          <a:effectLst/>
                          <a:latin typeface="ＭＳ Ｐゴシック"/>
                        </a:rPr>
                        <a:t>2.7%</a:t>
                      </a:r>
                    </a:p>
                  </a:txBody>
                  <a:tcPr marL="9525" marR="9525" marT="9525" marB="0" anchor="ctr"/>
                </a:tc>
                <a:tc>
                  <a:txBody>
                    <a:bodyPr/>
                    <a:lstStyle/>
                    <a:p>
                      <a:pPr algn="ctr" fontAlgn="ctr"/>
                      <a:r>
                        <a:rPr lang="en-US" altLang="ja-JP" sz="800" b="0" i="0" u="none" strike="noStrike">
                          <a:effectLst/>
                          <a:latin typeface="ＭＳ Ｐゴシック"/>
                        </a:rPr>
                        <a:t>10</a:t>
                      </a:r>
                    </a:p>
                  </a:txBody>
                  <a:tcPr marL="9525" marR="9525" marT="9525" marB="0" anchor="ctr"/>
                </a:tc>
                <a:tc>
                  <a:txBody>
                    <a:bodyPr/>
                    <a:lstStyle/>
                    <a:p>
                      <a:pPr algn="ctr" fontAlgn="ctr"/>
                      <a:r>
                        <a:rPr lang="en-US" altLang="ja-JP" sz="800" b="0" i="0" u="none" strike="noStrike">
                          <a:effectLst/>
                          <a:latin typeface="ＭＳ Ｐゴシック"/>
                        </a:rPr>
                        <a:t>3.2%</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7</a:t>
                      </a:r>
                    </a:p>
                  </a:txBody>
                  <a:tcPr marL="9525" marR="9525" marT="9525" marB="0" anchor="ctr"/>
                </a:tc>
                <a:tc>
                  <a:txBody>
                    <a:bodyPr/>
                    <a:lstStyle/>
                    <a:p>
                      <a:pPr algn="ctr" fontAlgn="ctr"/>
                      <a:r>
                        <a:rPr lang="en-US" altLang="ja-JP" sz="800" b="0" i="0" u="none" strike="noStrike">
                          <a:effectLst/>
                          <a:latin typeface="ＭＳ Ｐゴシック"/>
                        </a:rPr>
                        <a:t>2.3%</a:t>
                      </a:r>
                    </a:p>
                  </a:txBody>
                  <a:tcPr marL="9525" marR="9525" marT="9525" marB="0" anchor="ctr"/>
                </a:tc>
                <a:tc>
                  <a:txBody>
                    <a:bodyPr/>
                    <a:lstStyle/>
                    <a:p>
                      <a:pPr algn="ctr" fontAlgn="ctr"/>
                      <a:r>
                        <a:rPr lang="en-US" altLang="ja-JP" sz="800" b="0" i="0" u="none" strike="noStrike">
                          <a:effectLst/>
                          <a:latin typeface="ＭＳ Ｐゴシック"/>
                        </a:rPr>
                        <a:t>8</a:t>
                      </a:r>
                    </a:p>
                  </a:txBody>
                  <a:tcPr marL="9525" marR="9525" marT="9525" marB="0" anchor="ctr"/>
                </a:tc>
                <a:tc>
                  <a:txBody>
                    <a:bodyPr/>
                    <a:lstStyle/>
                    <a:p>
                      <a:pPr algn="ctr" fontAlgn="ctr"/>
                      <a:r>
                        <a:rPr lang="en-US" altLang="ja-JP" sz="800" b="0" i="0" u="none" strike="noStrike">
                          <a:effectLst/>
                          <a:latin typeface="ＭＳ Ｐゴシック"/>
                        </a:rPr>
                        <a:t>2.6%</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8</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2.6%</a:t>
                      </a:r>
                    </a:p>
                  </a:txBody>
                  <a:tcPr marL="9525" marR="9525" marT="9525" marB="0" anchor="ctr"/>
                </a:tc>
              </a:tr>
              <a:tr h="154013">
                <a:tc>
                  <a:txBody>
                    <a:bodyPr/>
                    <a:lstStyle/>
                    <a:p>
                      <a:pPr algn="r" fontAlgn="ctr"/>
                      <a:r>
                        <a:rPr lang="ja-JP" altLang="en-US" sz="800" b="0" i="0" u="none" strike="noStrike" dirty="0">
                          <a:effectLst/>
                          <a:latin typeface="ＭＳ Ｐゴシック"/>
                        </a:rPr>
                        <a:t>通販</a:t>
                      </a:r>
                      <a:r>
                        <a:rPr lang="ja-JP" altLang="en-US" sz="800" b="0" i="0" u="none" strike="noStrike" dirty="0" smtClean="0">
                          <a:effectLst/>
                          <a:latin typeface="ＭＳ Ｐゴシック"/>
                        </a:rPr>
                        <a:t>・</a:t>
                      </a:r>
                      <a:endParaRPr lang="en-US" altLang="ja-JP" sz="800" b="0" i="0" u="none" strike="noStrike" dirty="0" smtClean="0">
                        <a:effectLst/>
                        <a:latin typeface="ＭＳ Ｐゴシック"/>
                      </a:endParaRPr>
                    </a:p>
                    <a:p>
                      <a:pPr algn="r" fontAlgn="ctr"/>
                      <a:r>
                        <a:rPr lang="ja-JP" altLang="en-US" sz="800" b="0" i="0" u="none" strike="noStrike" dirty="0" smtClean="0">
                          <a:effectLst/>
                          <a:latin typeface="ＭＳ Ｐゴシック"/>
                        </a:rPr>
                        <a:t>ネット</a:t>
                      </a:r>
                      <a:r>
                        <a:rPr lang="ja-JP" altLang="en-US" sz="800" b="0" i="0" u="none" strike="noStrike" dirty="0">
                          <a:effectLst/>
                          <a:latin typeface="ＭＳ Ｐゴシック"/>
                        </a:rPr>
                        <a:t>販売</a:t>
                      </a:r>
                    </a:p>
                  </a:txBody>
                  <a:tcPr marL="9525" marR="9525" marT="9525" marB="0" anchor="ctr"/>
                </a:tc>
                <a:tc>
                  <a:txBody>
                    <a:bodyPr/>
                    <a:lstStyle/>
                    <a:p>
                      <a:pPr algn="ctr" fontAlgn="ctr"/>
                      <a:r>
                        <a:rPr lang="en-US" altLang="ja-JP" sz="800" b="0" i="0" u="none" strike="noStrike">
                          <a:effectLst/>
                          <a:latin typeface="ＭＳ Ｐゴシック"/>
                        </a:rPr>
                        <a:t>6</a:t>
                      </a:r>
                    </a:p>
                  </a:txBody>
                  <a:tcPr marL="9525" marR="9525" marT="9525" marB="0" anchor="ctr"/>
                </a:tc>
                <a:tc>
                  <a:txBody>
                    <a:bodyPr/>
                    <a:lstStyle/>
                    <a:p>
                      <a:pPr algn="ctr" fontAlgn="ctr"/>
                      <a:r>
                        <a:rPr lang="en-US" altLang="ja-JP" sz="800" b="0" i="0" u="none" strike="noStrike">
                          <a:effectLst/>
                          <a:latin typeface="ＭＳ Ｐゴシック"/>
                        </a:rPr>
                        <a:t>0.5%</a:t>
                      </a:r>
                    </a:p>
                  </a:txBody>
                  <a:tcPr marL="9525" marR="9525" marT="9525" marB="0" anchor="ctr"/>
                </a:tc>
                <a:tc>
                  <a:txBody>
                    <a:bodyPr/>
                    <a:lstStyle/>
                    <a:p>
                      <a:pPr algn="ctr" fontAlgn="ctr"/>
                      <a:r>
                        <a:rPr lang="en-US" altLang="ja-JP" sz="800" b="0" i="0" u="none" strike="noStrike">
                          <a:effectLst/>
                          <a:latin typeface="ＭＳ Ｐゴシック"/>
                        </a:rPr>
                        <a:t>3</a:t>
                      </a:r>
                    </a:p>
                  </a:txBody>
                  <a:tcPr marL="9525" marR="9525" marT="9525" marB="0" anchor="ctr"/>
                </a:tc>
                <a:tc>
                  <a:txBody>
                    <a:bodyPr/>
                    <a:lstStyle/>
                    <a:p>
                      <a:pPr algn="ctr" fontAlgn="ctr"/>
                      <a:r>
                        <a:rPr lang="en-US" altLang="ja-JP" sz="800" b="0" i="0" u="none" strike="noStrike">
                          <a:effectLst/>
                          <a:latin typeface="ＭＳ Ｐゴシック"/>
                        </a:rPr>
                        <a:t>1.0%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a:t>
                      </a:r>
                    </a:p>
                  </a:txBody>
                  <a:tcPr marL="9525" marR="9525" marT="9525" marB="0" anchor="ctr"/>
                </a:tc>
                <a:tc>
                  <a:txBody>
                    <a:bodyPr/>
                    <a:lstStyle/>
                    <a:p>
                      <a:pPr algn="ctr" fontAlgn="ctr"/>
                      <a:r>
                        <a:rPr lang="en-US" altLang="ja-JP" sz="800" b="0" i="0" u="none" strike="noStrike">
                          <a:effectLst/>
                          <a:latin typeface="ＭＳ Ｐゴシック"/>
                        </a:rPr>
                        <a:t>0.7%</a:t>
                      </a:r>
                    </a:p>
                  </a:txBody>
                  <a:tcPr marL="9525" marR="9525" marT="9525" marB="0" anchor="ctr"/>
                </a:tc>
                <a:tc>
                  <a:txBody>
                    <a:bodyPr/>
                    <a:lstStyle/>
                    <a:p>
                      <a:pPr algn="ctr" fontAlgn="ctr"/>
                      <a:r>
                        <a:rPr lang="en-US" altLang="ja-JP" sz="800" b="0" i="0" u="none" strike="noStrike">
                          <a:effectLst/>
                          <a:latin typeface="ＭＳ Ｐゴシック"/>
                        </a:rPr>
                        <a:t>0</a:t>
                      </a:r>
                    </a:p>
                  </a:txBody>
                  <a:tcPr marL="9525" marR="9525" marT="9525" marB="0" anchor="ctr"/>
                </a:tc>
                <a:tc>
                  <a:txBody>
                    <a:bodyPr/>
                    <a:lstStyle/>
                    <a:p>
                      <a:pPr algn="ctr" fontAlgn="ctr"/>
                      <a:r>
                        <a:rPr lang="en-US" altLang="ja-JP" sz="800" b="0" i="0" u="none" strike="noStrike">
                          <a:effectLst/>
                          <a:latin typeface="ＭＳ Ｐゴシック"/>
                        </a:rPr>
                        <a:t>0.0%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0.3%</a:t>
                      </a:r>
                    </a:p>
                  </a:txBody>
                  <a:tcPr marL="9525" marR="9525" marT="9525" marB="0" anchor="ctr"/>
                </a:tc>
              </a:tr>
              <a:tr h="154013">
                <a:tc>
                  <a:txBody>
                    <a:bodyPr/>
                    <a:lstStyle/>
                    <a:p>
                      <a:pPr algn="r" fontAlgn="ctr"/>
                      <a:r>
                        <a:rPr lang="ja-JP" altLang="en-US" sz="800" b="0" i="0" u="none" strike="noStrike" dirty="0">
                          <a:effectLst/>
                          <a:latin typeface="ＭＳ Ｐゴシック"/>
                        </a:rPr>
                        <a:t>その他</a:t>
                      </a:r>
                    </a:p>
                  </a:txBody>
                  <a:tcPr marL="9525" marR="9525" marT="9525" marB="0" anchor="ctr"/>
                </a:tc>
                <a:tc>
                  <a:txBody>
                    <a:bodyPr/>
                    <a:lstStyle/>
                    <a:p>
                      <a:pPr algn="ctr" fontAlgn="ctr"/>
                      <a:r>
                        <a:rPr lang="en-US" altLang="ja-JP" sz="800" b="0" i="0" u="none" strike="noStrike">
                          <a:effectLst/>
                          <a:latin typeface="ＭＳ Ｐゴシック"/>
                        </a:rPr>
                        <a:t>295</a:t>
                      </a:r>
                    </a:p>
                  </a:txBody>
                  <a:tcPr marL="9525" marR="9525" marT="9525" marB="0" anchor="ctr"/>
                </a:tc>
                <a:tc>
                  <a:txBody>
                    <a:bodyPr/>
                    <a:lstStyle/>
                    <a:p>
                      <a:pPr algn="ctr" fontAlgn="ctr"/>
                      <a:r>
                        <a:rPr lang="en-US" altLang="ja-JP" sz="800" b="0" i="0" u="none" strike="noStrike">
                          <a:effectLst/>
                          <a:latin typeface="ＭＳ Ｐゴシック"/>
                        </a:rPr>
                        <a:t>24.0%</a:t>
                      </a:r>
                    </a:p>
                  </a:txBody>
                  <a:tcPr marL="9525" marR="9525" marT="9525" marB="0" anchor="ctr"/>
                </a:tc>
                <a:tc>
                  <a:txBody>
                    <a:bodyPr/>
                    <a:lstStyle/>
                    <a:p>
                      <a:pPr algn="ctr" fontAlgn="ctr"/>
                      <a:r>
                        <a:rPr lang="en-US" altLang="ja-JP" sz="800" b="0" i="0" u="none" strike="noStrike">
                          <a:effectLst/>
                          <a:latin typeface="ＭＳ Ｐゴシック"/>
                        </a:rPr>
                        <a:t>82</a:t>
                      </a:r>
                    </a:p>
                  </a:txBody>
                  <a:tcPr marL="9525" marR="9525" marT="9525" marB="0" anchor="ctr"/>
                </a:tc>
                <a:tc>
                  <a:txBody>
                    <a:bodyPr/>
                    <a:lstStyle/>
                    <a:p>
                      <a:pPr algn="ctr" fontAlgn="ctr"/>
                      <a:r>
                        <a:rPr lang="en-US" altLang="ja-JP" sz="800" b="0" i="0" u="none" strike="noStrike">
                          <a:effectLst/>
                          <a:latin typeface="ＭＳ Ｐゴシック"/>
                        </a:rPr>
                        <a:t>26.1%</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74</a:t>
                      </a:r>
                    </a:p>
                  </a:txBody>
                  <a:tcPr marL="9525" marR="9525" marT="9525" marB="0" anchor="ctr"/>
                </a:tc>
                <a:tc>
                  <a:txBody>
                    <a:bodyPr/>
                    <a:lstStyle/>
                    <a:p>
                      <a:pPr algn="ctr" fontAlgn="ctr"/>
                      <a:r>
                        <a:rPr lang="en-US" altLang="ja-JP" sz="800" b="0" i="0" u="none" strike="noStrike">
                          <a:effectLst/>
                          <a:latin typeface="ＭＳ Ｐゴシック"/>
                        </a:rPr>
                        <a:t>24.4%</a:t>
                      </a:r>
                    </a:p>
                  </a:txBody>
                  <a:tcPr marL="9525" marR="9525" marT="9525" marB="0" anchor="ctr"/>
                </a:tc>
                <a:tc>
                  <a:txBody>
                    <a:bodyPr/>
                    <a:lstStyle/>
                    <a:p>
                      <a:pPr algn="ctr" fontAlgn="ctr"/>
                      <a:r>
                        <a:rPr lang="en-US" altLang="ja-JP" sz="800" b="0" i="0" u="none" strike="noStrike">
                          <a:effectLst/>
                          <a:latin typeface="ＭＳ Ｐゴシック"/>
                        </a:rPr>
                        <a:t>51</a:t>
                      </a:r>
                    </a:p>
                  </a:txBody>
                  <a:tcPr marL="9525" marR="9525" marT="9525" marB="0" anchor="ctr"/>
                </a:tc>
                <a:tc>
                  <a:txBody>
                    <a:bodyPr/>
                    <a:lstStyle/>
                    <a:p>
                      <a:pPr algn="ctr" fontAlgn="ctr"/>
                      <a:r>
                        <a:rPr lang="en-US" altLang="ja-JP" sz="800" b="0" i="0" u="none" strike="noStrike">
                          <a:effectLst/>
                          <a:latin typeface="ＭＳ Ｐゴシック"/>
                        </a:rPr>
                        <a:t>16.7%</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88</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28.9%</a:t>
                      </a:r>
                    </a:p>
                  </a:txBody>
                  <a:tcPr marL="9525" marR="9525" marT="9525" marB="0" anchor="ctr"/>
                </a:tc>
              </a:tr>
              <a:tr h="154013">
                <a:tc>
                  <a:txBody>
                    <a:bodyPr/>
                    <a:lstStyle/>
                    <a:p>
                      <a:pPr algn="r" fontAlgn="ctr"/>
                      <a:r>
                        <a:rPr lang="ja-JP" altLang="en-US" sz="800" b="0" i="0" u="none" strike="noStrike" dirty="0">
                          <a:effectLst/>
                          <a:latin typeface="ＭＳ Ｐゴシック"/>
                        </a:rPr>
                        <a:t>特に</a:t>
                      </a:r>
                      <a:r>
                        <a:rPr lang="ja-JP" altLang="en-US" sz="800" b="0" i="0" u="none" strike="noStrike" dirty="0" smtClean="0">
                          <a:effectLst/>
                          <a:latin typeface="ＭＳ Ｐゴシック"/>
                        </a:rPr>
                        <a:t>決めて</a:t>
                      </a:r>
                      <a:endParaRPr lang="en-US" altLang="ja-JP" sz="800" b="0" i="0" u="none" strike="noStrike" dirty="0" smtClean="0">
                        <a:effectLst/>
                        <a:latin typeface="ＭＳ Ｐゴシック"/>
                      </a:endParaRPr>
                    </a:p>
                    <a:p>
                      <a:pPr algn="r" fontAlgn="ctr"/>
                      <a:r>
                        <a:rPr lang="ja-JP" altLang="en-US" sz="800" b="0" i="0" u="none" strike="noStrike" dirty="0" smtClean="0">
                          <a:effectLst/>
                          <a:latin typeface="ＭＳ Ｐゴシック"/>
                        </a:rPr>
                        <a:t>いない</a:t>
                      </a:r>
                      <a:endParaRPr lang="ja-JP" altLang="en-US" sz="800" b="0" i="0" u="none" strike="noStrike" dirty="0">
                        <a:effectLst/>
                        <a:latin typeface="ＭＳ Ｐゴシック"/>
                      </a:endParaRPr>
                    </a:p>
                  </a:txBody>
                  <a:tcPr marL="9525" marR="9525" marT="9525" marB="0" anchor="ctr"/>
                </a:tc>
                <a:tc>
                  <a:txBody>
                    <a:bodyPr/>
                    <a:lstStyle/>
                    <a:p>
                      <a:pPr algn="ctr" fontAlgn="ctr"/>
                      <a:r>
                        <a:rPr lang="en-US" altLang="ja-JP" sz="800" b="0" i="0" u="none" strike="noStrike">
                          <a:effectLst/>
                          <a:latin typeface="ＭＳ Ｐゴシック"/>
                        </a:rPr>
                        <a:t>230</a:t>
                      </a:r>
                    </a:p>
                  </a:txBody>
                  <a:tcPr marL="9525" marR="9525" marT="9525" marB="0" anchor="ctr"/>
                </a:tc>
                <a:tc>
                  <a:txBody>
                    <a:bodyPr/>
                    <a:lstStyle/>
                    <a:p>
                      <a:pPr algn="ctr" fontAlgn="ctr"/>
                      <a:r>
                        <a:rPr lang="en-US" altLang="ja-JP" sz="800" b="0" i="0" u="none" strike="noStrike">
                          <a:effectLst/>
                          <a:latin typeface="ＭＳ Ｐゴシック"/>
                        </a:rPr>
                        <a:t>18.7%</a:t>
                      </a:r>
                    </a:p>
                  </a:txBody>
                  <a:tcPr marL="9525" marR="9525" marT="9525" marB="0" anchor="ctr"/>
                </a:tc>
                <a:tc>
                  <a:txBody>
                    <a:bodyPr/>
                    <a:lstStyle/>
                    <a:p>
                      <a:pPr algn="ctr" fontAlgn="ctr"/>
                      <a:r>
                        <a:rPr lang="en-US" altLang="ja-JP" sz="800" b="0" i="0" u="none" strike="noStrike">
                          <a:effectLst/>
                          <a:latin typeface="ＭＳ Ｐゴシック"/>
                        </a:rPr>
                        <a:t>66</a:t>
                      </a:r>
                    </a:p>
                  </a:txBody>
                  <a:tcPr marL="9525" marR="9525" marT="9525" marB="0" anchor="ctr"/>
                </a:tc>
                <a:tc>
                  <a:txBody>
                    <a:bodyPr/>
                    <a:lstStyle/>
                    <a:p>
                      <a:pPr algn="ctr" fontAlgn="ctr"/>
                      <a:r>
                        <a:rPr lang="en-US" altLang="ja-JP" sz="800" b="0" i="0" u="none" strike="noStrike">
                          <a:effectLst/>
                          <a:latin typeface="ＭＳ Ｐゴシック"/>
                        </a:rPr>
                        <a:t>21.0%</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59</a:t>
                      </a:r>
                    </a:p>
                  </a:txBody>
                  <a:tcPr marL="9525" marR="9525" marT="9525" marB="0" anchor="ctr"/>
                </a:tc>
                <a:tc>
                  <a:txBody>
                    <a:bodyPr/>
                    <a:lstStyle/>
                    <a:p>
                      <a:pPr algn="ctr" fontAlgn="ctr"/>
                      <a:r>
                        <a:rPr lang="en-US" altLang="ja-JP" sz="800" b="0" i="0" u="none" strike="noStrike">
                          <a:effectLst/>
                          <a:latin typeface="ＭＳ Ｐゴシック"/>
                        </a:rPr>
                        <a:t>19.5%</a:t>
                      </a:r>
                    </a:p>
                  </a:txBody>
                  <a:tcPr marL="9525" marR="9525" marT="9525" marB="0" anchor="ctr"/>
                </a:tc>
                <a:tc>
                  <a:txBody>
                    <a:bodyPr/>
                    <a:lstStyle/>
                    <a:p>
                      <a:pPr algn="ctr" fontAlgn="ctr"/>
                      <a:r>
                        <a:rPr lang="en-US" altLang="ja-JP" sz="800" b="0" i="0" u="none" strike="noStrike">
                          <a:effectLst/>
                          <a:latin typeface="ＭＳ Ｐゴシック"/>
                        </a:rPr>
                        <a:t>56</a:t>
                      </a:r>
                    </a:p>
                  </a:txBody>
                  <a:tcPr marL="9525" marR="9525" marT="9525" marB="0" anchor="ctr"/>
                </a:tc>
                <a:tc>
                  <a:txBody>
                    <a:bodyPr/>
                    <a:lstStyle/>
                    <a:p>
                      <a:pPr algn="ctr" fontAlgn="ctr"/>
                      <a:r>
                        <a:rPr lang="en-US" altLang="ja-JP" sz="800" b="0" i="0" u="none" strike="noStrike">
                          <a:effectLst/>
                          <a:latin typeface="ＭＳ Ｐゴシック"/>
                        </a:rPr>
                        <a:t>18.3%</a:t>
                      </a:r>
                    </a:p>
                  </a:txBody>
                  <a:tcPr marL="9525" marR="9525" marT="9525" marB="0" anchor="ctr"/>
                </a:tc>
                <a:tc>
                  <a:txBody>
                    <a:bodyPr/>
                    <a:lstStyle/>
                    <a:p>
                      <a:pPr algn="ctr" fontAlgn="ctr"/>
                      <a:r>
                        <a:rPr lang="en-US" altLang="ja-JP" sz="800" b="0" i="0" u="none" strike="noStrike">
                          <a:solidFill>
                            <a:srgbClr val="000000"/>
                          </a:solidFill>
                          <a:effectLst/>
                          <a:latin typeface="ＭＳ Ｐゴシック"/>
                        </a:rPr>
                        <a:t>49</a:t>
                      </a:r>
                    </a:p>
                  </a:txBody>
                  <a:tcPr marL="9525" marR="9525" marT="9525" marB="0" anchor="ctr"/>
                </a:tc>
                <a:tc>
                  <a:txBody>
                    <a:bodyPr/>
                    <a:lstStyle/>
                    <a:p>
                      <a:pPr algn="ctr" fontAlgn="ctr"/>
                      <a:r>
                        <a:rPr lang="en-US" altLang="ja-JP" sz="800" b="0" i="0" u="none" strike="noStrike" dirty="0">
                          <a:solidFill>
                            <a:srgbClr val="000000"/>
                          </a:solidFill>
                          <a:effectLst/>
                          <a:latin typeface="ＭＳ Ｐゴシック"/>
                        </a:rPr>
                        <a:t>16.1%</a:t>
                      </a:r>
                    </a:p>
                  </a:txBody>
                  <a:tcPr marL="9525" marR="9525" marT="9525" marB="0" anchor="ctr"/>
                </a:tc>
              </a:tr>
            </a:tbl>
          </a:graphicData>
        </a:graphic>
      </p:graphicFrame>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619" y="536826"/>
            <a:ext cx="3060000" cy="2035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915" y="4652991"/>
            <a:ext cx="3060000" cy="203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5279" y="4661478"/>
            <a:ext cx="3060000" cy="203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535" y="536826"/>
            <a:ext cx="3060000" cy="1924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フッター プレースホルダー 1"/>
          <p:cNvSpPr>
            <a:spLocks noGrp="1"/>
          </p:cNvSpPr>
          <p:nvPr>
            <p:ph type="ftr" sz="quarter" idx="11"/>
          </p:nvPr>
        </p:nvSpPr>
        <p:spPr>
          <a:xfrm>
            <a:off x="2343150" y="8657167"/>
            <a:ext cx="2171700" cy="486833"/>
          </a:xfrm>
        </p:spPr>
        <p:txBody>
          <a:bodyPr/>
          <a:lstStyle/>
          <a:p>
            <a:r>
              <a:rPr kumimoji="1" lang="ja-JP" altLang="en-US" dirty="0" smtClean="0"/>
              <a:t>７</a:t>
            </a:r>
            <a:endParaRPr kumimoji="1" lang="en-US" altLang="ja-JP" dirty="0" smtClean="0"/>
          </a:p>
        </p:txBody>
      </p:sp>
    </p:spTree>
    <p:extLst>
      <p:ext uri="{BB962C8B-B14F-4D97-AF65-F5344CB8AC3E}">
        <p14:creationId xmlns:p14="http://schemas.microsoft.com/office/powerpoint/2010/main" val="40569881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8814</Words>
  <Application>Microsoft Office PowerPoint</Application>
  <PresentationFormat>画面に合わせる (4:3)</PresentationFormat>
  <Paragraphs>4753</Paragraphs>
  <Slides>25</Slides>
  <Notes>4</Notes>
  <HiddenSlides>0</HiddenSlides>
  <MMClips>0</MMClips>
  <ScaleCrop>false</ScaleCrop>
  <HeadingPairs>
    <vt:vector size="4" baseType="variant">
      <vt:variant>
        <vt:lpstr>テーマ</vt:lpstr>
      </vt:variant>
      <vt:variant>
        <vt:i4>1</vt:i4>
      </vt:variant>
      <vt:variant>
        <vt:lpstr>スライド タイトル</vt:lpstr>
      </vt:variant>
      <vt:variant>
        <vt:i4>25</vt:i4>
      </vt:variant>
    </vt:vector>
  </HeadingPairs>
  <TitlesOfParts>
    <vt:vector size="26" baseType="lpstr">
      <vt:lpstr>Office ​​テーマ</vt:lpstr>
      <vt:lpstr>直売所来店者アンケート調査（２８）業務 結果報告書 </vt:lpstr>
      <vt:lpstr>目次</vt:lpstr>
      <vt:lpstr>１　調査の目的 　大阪府内産農産物の地産地消拠点となっている農産物直売所の利用実態及び利用者の意識やニーズを把握し、施策の参考とするため。  ２　調査実施直売所 　府内全域に分布している直売所を立地状況によって以下の３つに分類し、立地状況及び年齢別による利用実態の変化をみた。  〈立地状況別〉地域的な偏りがないよう、４店舗を選定（郊外型直売所については２店舗） ○都市型直売所（駐車場少、住宅地内に立地） ○中間型直売所（駐車場多、住宅地内に立地） ○郊外型直売所（駐車場多、住宅地からやや離れた立地）  〈年齢別〉主な直売所来店客層である60代を基準とし、３つに分類 ○40代以下（働き盛り世代） ○50代（定年予備世代） ○60代以上（定年世代）  ３　実施日時 ○都市型直売所　　　　平成28年7月22日　 平日 　 9：30～13：30　　回収サンプル数 155  　　　　　　　　　　 　　　   平成28年7月24日 　日曜  　9：30～12：30　　回収サンプル数 159 ○中間型直売所　　　　平成28年7月29日   平日  　 9：15～12：00　　回収サンプル数 152  　                                        平成28年7月31日   日曜     9：15～12：30　　回収サンプル数 151 ○郊外型直売所　１      平成28年7月20日   平日      8：30～12：00　　回収サンプル数 152                                            平成28年7月23日   土曜      8：30～11：40　　回収サンプル数 154 ○郊外型直売所　２      平成28年7月22日   平日　   9：30～12：30　　回収サンプル数 152                                            平成28年7月24日    日曜 　  9：00～12：00　　回収サンプル数 152  ４　総評 　直売所来店者の年齢層は60代以上の女性が約７割を占め、購入作物としては｢野菜｣が圧倒的に多かった。 　立地状況別にみると、｢都市型｣及び｢中間型｣では、来店に係る所要時間の短さや利用頻度の高さから日常的な買い物を目的とする一方、｢郊外型｣は、所要時間がかかるため利用頻度が低く、買い物以外を目的とする来店があった。 　40代以下の来店者では価格を重視し、野菜を除く米や果物等の作物をスーパーで購入する割合が高く、平均購入金額が他の年代に比べ低かった。また、40代以下の来店者については、｢休憩 ｣や｢イベント参加・観覧・観光｣といった買い物以外を目的とした来店、｢レストラン｣や｢体験農園｣等の併設施設を希望する割合が他の年齢層に比べ高かった。 　立地条件に関わらず、商品の鮮度や品質といった買い物に係る満足度を維持し、60代以上の来店者を引き続き取り込み、買い物以外の利用目的、来店目的を充実させることで40代以下の年齢層を取り込み、直売所のさらなる来店者の増加を図ることができると考える。特に郊外型の直売所では、日常的な買い物として利用される｢都市型｣や｢中間型｣に比べ買い物以外の来店割合が既にあることからも、その効果が高いと考え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2017-01-23T02:07:33Z</dcterms:created>
  <dcterms:modified xsi:type="dcterms:W3CDTF">2017-01-23T02:07:37Z</dcterms:modified>
</cp:coreProperties>
</file>